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5" r:id="rId3"/>
    <p:sldId id="324" r:id="rId4"/>
    <p:sldId id="320" r:id="rId5"/>
    <p:sldId id="328" r:id="rId6"/>
    <p:sldId id="327" r:id="rId7"/>
    <p:sldId id="329" r:id="rId8"/>
    <p:sldId id="385" r:id="rId9"/>
    <p:sldId id="379" r:id="rId10"/>
    <p:sldId id="386" r:id="rId11"/>
    <p:sldId id="387" r:id="rId12"/>
    <p:sldId id="388" r:id="rId13"/>
    <p:sldId id="358" r:id="rId14"/>
    <p:sldId id="390" r:id="rId15"/>
    <p:sldId id="391" r:id="rId16"/>
    <p:sldId id="398" r:id="rId17"/>
    <p:sldId id="392" r:id="rId18"/>
    <p:sldId id="393" r:id="rId19"/>
    <p:sldId id="373" r:id="rId20"/>
    <p:sldId id="335" r:id="rId21"/>
    <p:sldId id="344" r:id="rId22"/>
    <p:sldId id="397" r:id="rId23"/>
    <p:sldId id="322" r:id="rId24"/>
    <p:sldId id="395" r:id="rId25"/>
  </p:sldIdLst>
  <p:sldSz cx="9144000" cy="5143500" type="screen16x9"/>
  <p:notesSz cx="6858000" cy="9144000"/>
  <p:embeddedFontLst>
    <p:embeddedFont>
      <p:font typeface="Oswald" pitchFamily="2" charset="77"/>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D2TLcWS+hTKvzz+iztLFA==" hashData="h6kPcCWVwrU+D67sMME1u/ALrGUMS8Z1OM9+CWuRWWkW0tuLPslQFGZKZl9c81mKTQvoMAYY8SB/lxrCULdZgA=="/>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46"/>
    <p:restoredTop sz="91181"/>
  </p:normalViewPr>
  <p:slideViewPr>
    <p:cSldViewPr snapToGrid="0" showGuides="1">
      <p:cViewPr varScale="1">
        <p:scale>
          <a:sx n="100" d="100"/>
          <a:sy n="100" d="100"/>
        </p:scale>
        <p:origin x="184" y="760"/>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00416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757668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56787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47151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814911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ja-JP" b="1" i="0" dirty="0">
                <a:solidFill>
                  <a:srgbClr val="444444"/>
                </a:solidFill>
                <a:effectLst/>
                <a:latin typeface="Helvetica" pitchFamily="2" charset="0"/>
              </a:rPr>
              <a:t>【</a:t>
            </a:r>
            <a:r>
              <a:rPr lang="ja-JP" altLang="en-US" b="1" i="0">
                <a:solidFill>
                  <a:srgbClr val="444444"/>
                </a:solidFill>
                <a:effectLst/>
                <a:latin typeface="Helvetica" pitchFamily="2" charset="0"/>
              </a:rPr>
              <a:t>図解</a:t>
            </a:r>
            <a:r>
              <a:rPr lang="en-US" altLang="ja-JP" b="1" i="0" dirty="0">
                <a:solidFill>
                  <a:srgbClr val="444444"/>
                </a:solidFill>
                <a:effectLst/>
                <a:latin typeface="Helvetica" pitchFamily="2" charset="0"/>
              </a:rPr>
              <a:t>】</a:t>
            </a:r>
            <a:r>
              <a:rPr lang="ja-JP" altLang="en-US" b="1" i="0">
                <a:solidFill>
                  <a:srgbClr val="444444"/>
                </a:solidFill>
                <a:effectLst/>
                <a:latin typeface="Helvetica" pitchFamily="2" charset="0"/>
              </a:rPr>
              <a:t>オブジェクト指向とは？（クラス・メソッド・インスタンスの意味）</a:t>
            </a:r>
          </a:p>
          <a:p>
            <a:pPr marL="0" lvl="0" indent="0" algn="l" rtl="0">
              <a:spcBef>
                <a:spcPts val="0"/>
              </a:spcBef>
              <a:spcAft>
                <a:spcPts val="0"/>
              </a:spcAft>
              <a:buNone/>
            </a:pPr>
            <a:endParaRPr lang="en-US"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https://26gram.com/what-is-object-oriented</a:t>
            </a: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1601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232943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1571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92901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9915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52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83651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forms.gle/K7zDjB8RAnywbEoj9"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1PGxvsSXRi95ShsNA"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orms.gle/xr4A4gQTkGfdMmUt8"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7/Note.html"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10</a:t>
            </a:r>
            <a:br>
              <a:rPr lang="en-US" altLang="ja-JP" dirty="0">
                <a:solidFill>
                  <a:schemeClr val="accent1"/>
                </a:solidFill>
                <a:latin typeface="MS PGothic" panose="020B0600070205080204" pitchFamily="34" charset="-128"/>
                <a:ea typeface="MS PGothic" panose="020B0600070205080204" pitchFamily="34" charset="-128"/>
              </a:rPr>
            </a:br>
            <a:r>
              <a:rPr lang="ja-JP" altLang="en-US" sz="4800" b="0" u="none" strike="noStrike">
                <a:solidFill>
                  <a:schemeClr val="tx1"/>
                </a:solidFill>
                <a:effectLst/>
                <a:latin typeface="MS PGothic" panose="020B0600070205080204" pitchFamily="34" charset="-128"/>
                <a:ea typeface="MS PGothic" panose="020B0600070205080204" pitchFamily="34" charset="-128"/>
              </a:rPr>
              <a:t>第</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7</a:t>
            </a:r>
            <a:r>
              <a:rPr lang="ja-JP" altLang="en-US" sz="4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4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4800" b="0" u="none" strike="noStrike">
                <a:solidFill>
                  <a:schemeClr val="tx1"/>
                </a:solidFill>
                <a:effectLst/>
                <a:latin typeface="MS PGothic" panose="020B0600070205080204" pitchFamily="34" charset="-128"/>
                <a:ea typeface="MS PGothic" panose="020B0600070205080204" pitchFamily="34" charset="-128"/>
              </a:rPr>
              <a:t>全体構造の設計</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73932" y="4691259"/>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797311"/>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419952"/>
            <a:ext cx="7704000" cy="1046440"/>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データ中心設計：　</a:t>
            </a:r>
            <a:r>
              <a:rPr lang="en-US" altLang="ja-JP" dirty="0">
                <a:solidFill>
                  <a:schemeClr val="tx1"/>
                </a:solidFill>
                <a:latin typeface="MS PGothic" panose="020B0600070205080204" pitchFamily="34" charset="-128"/>
                <a:ea typeface="MS PGothic" panose="020B0600070205080204" pitchFamily="34" charset="-128"/>
              </a:rPr>
              <a:t>DOA(Data Oriented Approach)</a:t>
            </a: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　　　データを基準にソフトウェアの設計を行う手法</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データの抽出と整理</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screenshot of a computer screen&#10;&#10;Description automatically generated">
            <a:extLst>
              <a:ext uri="{FF2B5EF4-FFF2-40B4-BE49-F238E27FC236}">
                <a16:creationId xmlns:a16="http://schemas.microsoft.com/office/drawing/2014/main" id="{632C140F-7985-DE60-2B62-407DD7EE46E3}"/>
              </a:ext>
            </a:extLst>
          </p:cNvPr>
          <p:cNvPicPr>
            <a:picLocks noChangeAspect="1"/>
          </p:cNvPicPr>
          <p:nvPr/>
        </p:nvPicPr>
        <p:blipFill>
          <a:blip r:embed="rId3"/>
          <a:stretch>
            <a:fillRect/>
          </a:stretch>
        </p:blipFill>
        <p:spPr>
          <a:xfrm>
            <a:off x="1215614" y="2541805"/>
            <a:ext cx="3661634" cy="2299577"/>
          </a:xfrm>
          <a:prstGeom prst="rect">
            <a:avLst/>
          </a:prstGeom>
        </p:spPr>
      </p:pic>
    </p:spTree>
    <p:extLst>
      <p:ext uri="{BB962C8B-B14F-4D97-AF65-F5344CB8AC3E}">
        <p14:creationId xmlns:p14="http://schemas.microsoft.com/office/powerpoint/2010/main" val="892216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269340"/>
            <a:ext cx="7704000" cy="307777"/>
          </a:xfrm>
          <a:prstGeom prst="rect">
            <a:avLst/>
          </a:prstGeom>
          <a:noFill/>
        </p:spPr>
        <p:txBody>
          <a:bodyPr wrap="square" rtlCol="0">
            <a:spAutoFit/>
          </a:bodyPr>
          <a:lstStyle/>
          <a:p>
            <a:pPr marL="698500" lvl="2" indent="-342900">
              <a:spcBef>
                <a:spcPts val="600"/>
              </a:spcBef>
              <a:spcAft>
                <a:spcPts val="600"/>
              </a:spcAft>
              <a:buClr>
                <a:schemeClr val="tx1"/>
              </a:buClr>
              <a:buFont typeface="+mj-lt"/>
              <a:buAutoNum type="alphaLcParenR" startAt="2"/>
            </a:pPr>
            <a:r>
              <a:rPr lang="en-US" altLang="ja-JP" dirty="0">
                <a:solidFill>
                  <a:schemeClr val="tx1"/>
                </a:solidFill>
                <a:latin typeface="MS PGothic" panose="020B0600070205080204" pitchFamily="34" charset="-128"/>
                <a:ea typeface="MS PGothic" panose="020B0600070205080204" pitchFamily="34" charset="-128"/>
              </a:rPr>
              <a:t>ER</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Entity Relationship Diagram) </a:t>
            </a:r>
            <a:r>
              <a:rPr lang="ja-JP" altLang="en-US">
                <a:solidFill>
                  <a:schemeClr val="tx1"/>
                </a:solidFill>
                <a:latin typeface="MS PGothic" panose="020B0600070205080204" pitchFamily="34" charset="-128"/>
                <a:ea typeface="MS PGothic" panose="020B0600070205080204" pitchFamily="34" charset="-128"/>
              </a:rPr>
              <a:t>図によるデータモデリング</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9" name="Picture 8" descr="A diagram of a diagram&#10;&#10;Description automatically generated">
            <a:extLst>
              <a:ext uri="{FF2B5EF4-FFF2-40B4-BE49-F238E27FC236}">
                <a16:creationId xmlns:a16="http://schemas.microsoft.com/office/drawing/2014/main" id="{1D9D5014-7DCA-0EA9-97B4-B756BD142CF0}"/>
              </a:ext>
            </a:extLst>
          </p:cNvPr>
          <p:cNvPicPr>
            <a:picLocks noChangeAspect="1"/>
          </p:cNvPicPr>
          <p:nvPr/>
        </p:nvPicPr>
        <p:blipFill>
          <a:blip r:embed="rId3"/>
          <a:stretch>
            <a:fillRect/>
          </a:stretch>
        </p:blipFill>
        <p:spPr>
          <a:xfrm>
            <a:off x="1154206" y="1776613"/>
            <a:ext cx="4038600" cy="2641600"/>
          </a:xfrm>
          <a:prstGeom prst="rect">
            <a:avLst/>
          </a:prstGeom>
        </p:spPr>
      </p:pic>
    </p:spTree>
    <p:extLst>
      <p:ext uri="{BB962C8B-B14F-4D97-AF65-F5344CB8AC3E}">
        <p14:creationId xmlns:p14="http://schemas.microsoft.com/office/powerpoint/2010/main" val="200237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269340"/>
            <a:ext cx="7704000" cy="2369880"/>
          </a:xfrm>
          <a:prstGeom prst="rect">
            <a:avLst/>
          </a:prstGeom>
          <a:noFill/>
        </p:spPr>
        <p:txBody>
          <a:bodyPr wrap="square" rtlCol="0">
            <a:spAutoFit/>
          </a:bodyPr>
          <a:lstStyle/>
          <a:p>
            <a:pPr marL="698500" lvl="2" indent="-342900">
              <a:spcBef>
                <a:spcPts val="600"/>
              </a:spcBef>
              <a:spcAft>
                <a:spcPts val="600"/>
              </a:spcAft>
              <a:buClr>
                <a:schemeClr val="tx1"/>
              </a:buClr>
              <a:buFont typeface="+mj-lt"/>
              <a:buAutoNum type="alphaLcParenR" startAt="3"/>
            </a:pPr>
            <a:r>
              <a:rPr lang="ja-JP" altLang="en-US">
                <a:solidFill>
                  <a:schemeClr val="tx1"/>
                </a:solidFill>
                <a:latin typeface="MS PGothic" panose="020B0600070205080204" pitchFamily="34" charset="-128"/>
                <a:ea typeface="MS PGothic" panose="020B0600070205080204" pitchFamily="34" charset="-128"/>
              </a:rPr>
              <a:t>データの正規化　（</a:t>
            </a:r>
            <a:r>
              <a:rPr lang="en-US" altLang="ja-JP" dirty="0">
                <a:solidFill>
                  <a:schemeClr val="tx1"/>
                </a:solidFill>
                <a:latin typeface="MS PGothic" panose="020B0600070205080204" pitchFamily="34" charset="-128"/>
                <a:ea typeface="MS PGothic" panose="020B0600070205080204" pitchFamily="34" charset="-128"/>
              </a:rPr>
              <a:t>data normalization</a:t>
            </a: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同じデータ（学生の氏名、学生番号）が２つのファイルに存在すると、</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データストレージを２倍使う</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データを更新をする場合に２つのファイルを修正する必要がある。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データに不整合が起きる可能性がある。</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a:t>
            </a:r>
            <a:r>
              <a:rPr lang="ja-JP" altLang="en-US">
                <a:solidFill>
                  <a:schemeClr val="accent2"/>
                </a:solidFill>
                <a:latin typeface="MS PGothic" panose="020B0600070205080204" pitchFamily="34" charset="-128"/>
                <a:ea typeface="MS PGothic" panose="020B0600070205080204" pitchFamily="34" charset="-128"/>
              </a:rPr>
              <a:t>データの正規化</a:t>
            </a:r>
            <a:r>
              <a:rPr lang="ja-JP" altLang="en-US">
                <a:solidFill>
                  <a:schemeClr val="tx1"/>
                </a:solidFill>
                <a:latin typeface="MS PGothic" panose="020B0600070205080204" pitchFamily="34" charset="-128"/>
                <a:ea typeface="MS PGothic" panose="020B0600070205080204" pitchFamily="34" charset="-128"/>
              </a:rPr>
              <a:t>」：このような問題を解決するためにシステム内でデータや情報を一箇所にまとめて整理する方法</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792622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https://forms.gle/K7zDjB8RAnywbEoj9</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7-1</a:t>
            </a:r>
          </a:p>
        </p:txBody>
      </p:sp>
    </p:spTree>
    <p:extLst>
      <p:ext uri="{BB962C8B-B14F-4D97-AF65-F5344CB8AC3E}">
        <p14:creationId xmlns:p14="http://schemas.microsoft.com/office/powerpoint/2010/main" val="411148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7.3 </a:t>
            </a:r>
            <a:r>
              <a:rPr lang="ja-JP" altLang="en-US" sz="2000">
                <a:solidFill>
                  <a:schemeClr val="tx1"/>
                </a:solidFill>
                <a:latin typeface="MS PGothic" panose="020B0600070205080204" pitchFamily="34" charset="-128"/>
                <a:ea typeface="MS PGothic" panose="020B0600070205080204" pitchFamily="34" charset="-128"/>
              </a:rPr>
              <a:t>機能を中心としてソフトウェアシステムの設計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269340"/>
            <a:ext cx="7704000" cy="2616101"/>
          </a:xfrm>
          <a:prstGeom prst="rect">
            <a:avLst/>
          </a:prstGeom>
          <a:noFill/>
        </p:spPr>
        <p:txBody>
          <a:bodyPr wrap="square" rtlCol="0">
            <a:spAutoFit/>
          </a:bodyPr>
          <a:lstStyle/>
          <a:p>
            <a:pPr marL="698500" lvl="3"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機能展開図による機能の関連付け</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表記の基本形</a:t>
            </a:r>
            <a:endParaRPr lang="en-US" altLang="ja-JP" dirty="0">
              <a:solidFill>
                <a:schemeClr val="tx1"/>
              </a:solidFill>
              <a:latin typeface="MS PGothic" panose="020B0600070205080204" pitchFamily="34" charset="-128"/>
              <a:ea typeface="MS PGothic" panose="020B0600070205080204" pitchFamily="34" charset="-128"/>
            </a:endParaRPr>
          </a:p>
          <a:p>
            <a:pPr marL="885825" lvl="3" indent="-171450">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機能展開図</a:t>
            </a:r>
            <a:endParaRPr lang="en-US" altLang="ja-JP" sz="1200"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機能展開図の利用が適したシステム</a:t>
            </a:r>
            <a:endParaRPr lang="en-US" altLang="ja-JP" dirty="0">
              <a:solidFill>
                <a:schemeClr val="tx1"/>
              </a:solidFill>
              <a:latin typeface="MS PGothic" panose="020B0600070205080204" pitchFamily="34" charset="-128"/>
              <a:ea typeface="MS PGothic" panose="020B0600070205080204" pitchFamily="34" charset="-128"/>
            </a:endParaRPr>
          </a:p>
          <a:p>
            <a:pPr marL="885825" lvl="3" indent="-171450">
              <a:spcBef>
                <a:spcPts val="600"/>
              </a:spcBef>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　機能をメニューで選択するようなシステム</a:t>
            </a:r>
            <a:endParaRPr lang="en-US" altLang="ja-JP" sz="1200" dirty="0">
              <a:solidFill>
                <a:schemeClr val="tx1"/>
              </a:solidFill>
              <a:latin typeface="MS PGothic" panose="020B0600070205080204" pitchFamily="34" charset="-128"/>
              <a:ea typeface="MS PGothic" panose="020B0600070205080204" pitchFamily="34" charset="-128"/>
            </a:endParaRPr>
          </a:p>
          <a:p>
            <a:pPr marL="698500" lvl="3"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機能の動的側面の分析と整理</a:t>
            </a:r>
            <a:endParaRPr lang="en-US" altLang="ja-JP" dirty="0">
              <a:solidFill>
                <a:schemeClr val="tx1"/>
              </a:solidFill>
              <a:latin typeface="MS PGothic" panose="020B0600070205080204" pitchFamily="34" charset="-128"/>
              <a:ea typeface="MS PGothic" panose="020B0600070205080204" pitchFamily="34" charset="-128"/>
            </a:endParaRPr>
          </a:p>
          <a:p>
            <a:pPr marL="885825" lvl="4" indent="-171450">
              <a:spcAft>
                <a:spcPts val="600"/>
              </a:spcAft>
              <a:buClr>
                <a:schemeClr val="tx1"/>
              </a:buClr>
              <a:buFont typeface="Arial" panose="020B0604020202020204" pitchFamily="34" charset="0"/>
              <a:buChar char="•"/>
            </a:pPr>
            <a:r>
              <a:rPr lang="ja-JP" altLang="en-US" sz="1200">
                <a:solidFill>
                  <a:schemeClr val="tx1"/>
                </a:solidFill>
                <a:latin typeface="MS PGothic" panose="020B0600070205080204" pitchFamily="34" charset="-128"/>
                <a:ea typeface="MS PGothic" panose="020B0600070205080204" pitchFamily="34" charset="-128"/>
              </a:rPr>
              <a:t>モジュール関連図</a:t>
            </a:r>
            <a:endParaRPr lang="en-US" altLang="ja-JP" sz="1200" dirty="0">
              <a:solidFill>
                <a:schemeClr val="tx1"/>
              </a:solidFill>
              <a:latin typeface="MS PGothic" panose="020B0600070205080204" pitchFamily="34" charset="-128"/>
              <a:ea typeface="MS PGothic" panose="020B0600070205080204" pitchFamily="34" charset="-128"/>
            </a:endParaRPr>
          </a:p>
          <a:p>
            <a:pPr marL="714375" lvl="3">
              <a:spcAft>
                <a:spcPts val="600"/>
              </a:spcAft>
              <a:buClr>
                <a:schemeClr val="tx1"/>
              </a:buClr>
            </a:pPr>
            <a:endParaRPr lang="en-US" altLang="ja-JP" sz="1200"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any&#10;&#10;Description automatically generated">
            <a:extLst>
              <a:ext uri="{FF2B5EF4-FFF2-40B4-BE49-F238E27FC236}">
                <a16:creationId xmlns:a16="http://schemas.microsoft.com/office/drawing/2014/main" id="{E907CA07-C070-6E78-7B55-467DA19F1FCA}"/>
              </a:ext>
            </a:extLst>
          </p:cNvPr>
          <p:cNvPicPr>
            <a:picLocks noChangeAspect="1"/>
          </p:cNvPicPr>
          <p:nvPr/>
        </p:nvPicPr>
        <p:blipFill>
          <a:blip r:embed="rId3"/>
          <a:stretch>
            <a:fillRect/>
          </a:stretch>
        </p:blipFill>
        <p:spPr>
          <a:xfrm>
            <a:off x="5593976" y="1317131"/>
            <a:ext cx="2829299" cy="1244039"/>
          </a:xfrm>
          <a:prstGeom prst="rect">
            <a:avLst/>
          </a:prstGeom>
        </p:spPr>
      </p:pic>
      <p:pic>
        <p:nvPicPr>
          <p:cNvPr id="4" name="Picture 3" descr="A diagram with text on it&#10;&#10;Description automatically generated">
            <a:extLst>
              <a:ext uri="{FF2B5EF4-FFF2-40B4-BE49-F238E27FC236}">
                <a16:creationId xmlns:a16="http://schemas.microsoft.com/office/drawing/2014/main" id="{4200AC2F-9469-7E53-18F4-D592E0C2EDA4}"/>
              </a:ext>
            </a:extLst>
          </p:cNvPr>
          <p:cNvPicPr>
            <a:picLocks noChangeAspect="1"/>
          </p:cNvPicPr>
          <p:nvPr/>
        </p:nvPicPr>
        <p:blipFill>
          <a:blip r:embed="rId4"/>
          <a:stretch>
            <a:fillRect/>
          </a:stretch>
        </p:blipFill>
        <p:spPr>
          <a:xfrm>
            <a:off x="5653162" y="2774414"/>
            <a:ext cx="2770113" cy="2199491"/>
          </a:xfrm>
          <a:prstGeom prst="rect">
            <a:avLst/>
          </a:prstGeom>
        </p:spPr>
      </p:pic>
      <p:sp>
        <p:nvSpPr>
          <p:cNvPr id="5" name="Rounded Rectangular Callout 4">
            <a:extLst>
              <a:ext uri="{FF2B5EF4-FFF2-40B4-BE49-F238E27FC236}">
                <a16:creationId xmlns:a16="http://schemas.microsoft.com/office/drawing/2014/main" id="{486B068E-93E5-E8CD-7103-11E40A8B85AA}"/>
              </a:ext>
            </a:extLst>
          </p:cNvPr>
          <p:cNvSpPr/>
          <p:nvPr/>
        </p:nvSpPr>
        <p:spPr>
          <a:xfrm>
            <a:off x="2360645" y="4068147"/>
            <a:ext cx="2649894" cy="765110"/>
          </a:xfrm>
          <a:prstGeom prst="wedgeRoundRectCallout">
            <a:avLst>
              <a:gd name="adj1" fmla="val 100505"/>
              <a:gd name="adj2" fmla="val -1216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t>エントリ：日本独自の用語</a:t>
            </a:r>
            <a:endParaRPr lang="en-US" dirty="0"/>
          </a:p>
          <a:p>
            <a:r>
              <a:rPr lang="en-US" dirty="0" err="1"/>
              <a:t>学生が就職を希望する企業に応募すること</a:t>
            </a:r>
            <a:endParaRPr lang="en-US" dirty="0"/>
          </a:p>
        </p:txBody>
      </p:sp>
    </p:spTree>
    <p:extLst>
      <p:ext uri="{BB962C8B-B14F-4D97-AF65-F5344CB8AC3E}">
        <p14:creationId xmlns:p14="http://schemas.microsoft.com/office/powerpoint/2010/main" val="3180755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7.4 </a:t>
            </a:r>
            <a:r>
              <a:rPr lang="ja-JP" altLang="en-US" sz="2000">
                <a:solidFill>
                  <a:schemeClr val="tx1"/>
                </a:solidFill>
                <a:latin typeface="MS PGothic" panose="020B0600070205080204" pitchFamily="34" charset="-128"/>
                <a:ea typeface="MS PGothic" panose="020B0600070205080204" pitchFamily="34" charset="-128"/>
              </a:rPr>
              <a:t>モノを中心に考えるソフトウェアシステムの設計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97913E91-5268-28D4-BFB7-B6960F55D505}"/>
              </a:ext>
            </a:extLst>
          </p:cNvPr>
          <p:cNvSpPr txBox="1"/>
          <p:nvPr/>
        </p:nvSpPr>
        <p:spPr>
          <a:xfrm>
            <a:off x="398507" y="1118397"/>
            <a:ext cx="5292287" cy="3093154"/>
          </a:xfrm>
          <a:prstGeom prst="rect">
            <a:avLst/>
          </a:prstGeom>
          <a:noFill/>
        </p:spPr>
        <p:txBody>
          <a:bodyPr wrap="square" rtlCol="0">
            <a:spAutoFit/>
          </a:bodyPr>
          <a:lstStyle/>
          <a:p>
            <a:pPr marL="698500" lvl="3" indent="-342900">
              <a:spcBef>
                <a:spcPts val="600"/>
              </a:spcBef>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オブジェクト指向設計の基本概念</a:t>
            </a:r>
            <a:endParaRPr lang="en-US" altLang="ja-JP" dirty="0">
              <a:solidFill>
                <a:schemeClr val="tx1"/>
              </a:solidFill>
              <a:latin typeface="MS PGothic" panose="020B0600070205080204" pitchFamily="34" charset="-128"/>
              <a:ea typeface="MS PGothic" panose="020B0600070205080204" pitchFamily="34" charset="-128"/>
            </a:endParaRPr>
          </a:p>
          <a:p>
            <a:pPr marL="895350" lvl="3" indent="-182563">
              <a:spcBef>
                <a:spcPts val="600"/>
              </a:spcBef>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ソフトウェアで扱うモノ（オブジェクト）を中心に設計する考え方</a:t>
            </a:r>
            <a:endParaRPr lang="en-US" altLang="ja-JP" dirty="0">
              <a:solidFill>
                <a:schemeClr val="tx1"/>
              </a:solidFill>
              <a:latin typeface="MS PGothic" panose="020B0600070205080204" pitchFamily="34" charset="-128"/>
              <a:ea typeface="MS PGothic" panose="020B0600070205080204" pitchFamily="34" charset="-128"/>
            </a:endParaRPr>
          </a:p>
          <a:p>
            <a:pPr marL="698500" lvl="3" indent="-342900">
              <a:spcBef>
                <a:spcPts val="600"/>
              </a:spcBef>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静的構造と動的構造</a:t>
            </a:r>
            <a:endParaRPr lang="en-US" altLang="ja-JP" dirty="0">
              <a:solidFill>
                <a:schemeClr val="tx1"/>
              </a:solidFill>
              <a:latin typeface="MS PGothic" panose="020B0600070205080204" pitchFamily="34" charset="-128"/>
              <a:ea typeface="MS PGothic" panose="020B0600070205080204" pitchFamily="34" charset="-128"/>
            </a:endParaRPr>
          </a:p>
          <a:p>
            <a:pPr marL="895350" lvl="4" indent="-182563">
              <a:spcBef>
                <a:spcPts val="600"/>
              </a:spcBef>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静的構造：</a:t>
            </a:r>
            <a:r>
              <a:rPr lang="ja-JP" altLang="en-US">
                <a:solidFill>
                  <a:schemeClr val="accent2"/>
                </a:solidFill>
                <a:latin typeface="MS PGothic" panose="020B0600070205080204" pitchFamily="34" charset="-128"/>
                <a:ea typeface="MS PGothic" panose="020B0600070205080204" pitchFamily="34" charset="-128"/>
              </a:rPr>
              <a:t>クラス図</a:t>
            </a:r>
            <a:endParaRPr lang="en-US" altLang="ja-JP" dirty="0">
              <a:solidFill>
                <a:schemeClr val="accent2"/>
              </a:solidFill>
              <a:latin typeface="MS PGothic" panose="020B0600070205080204" pitchFamily="34" charset="-128"/>
              <a:ea typeface="MS PGothic" panose="020B0600070205080204" pitchFamily="34" charset="-128"/>
            </a:endParaRPr>
          </a:p>
          <a:p>
            <a:pPr marL="895350" lvl="4" indent="-182563">
              <a:spcBef>
                <a:spcPts val="600"/>
              </a:spcBef>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動的構造：</a:t>
            </a:r>
            <a:r>
              <a:rPr lang="ja-JP" altLang="en-US">
                <a:solidFill>
                  <a:schemeClr val="accent2"/>
                </a:solidFill>
                <a:latin typeface="MS PGothic" panose="020B0600070205080204" pitchFamily="34" charset="-128"/>
                <a:ea typeface="MS PGothic" panose="020B0600070205080204" pitchFamily="34" charset="-128"/>
              </a:rPr>
              <a:t>シーケンス図</a:t>
            </a:r>
            <a:endParaRPr lang="en-US" altLang="ja-JP" dirty="0">
              <a:solidFill>
                <a:schemeClr val="accent2"/>
              </a:solidFill>
              <a:latin typeface="MS PGothic" panose="020B0600070205080204" pitchFamily="34" charset="-128"/>
              <a:ea typeface="MS PGothic" panose="020B0600070205080204" pitchFamily="34" charset="-128"/>
            </a:endParaRPr>
          </a:p>
          <a:p>
            <a:pPr marL="698500" lvl="3"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オブジェクトと静的構造の表現</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rabicParenR"/>
            </a:pPr>
            <a:r>
              <a:rPr lang="en-US" altLang="ja-JP" dirty="0">
                <a:solidFill>
                  <a:schemeClr val="tx1"/>
                </a:solidFill>
                <a:latin typeface="MS PGothic" panose="020B0600070205080204" pitchFamily="34" charset="-128"/>
                <a:ea typeface="MS PGothic" panose="020B0600070205080204" pitchFamily="34" charset="-128"/>
              </a:rPr>
              <a:t>Step-1: </a:t>
            </a:r>
            <a:r>
              <a:rPr lang="ja-JP" altLang="en-US">
                <a:solidFill>
                  <a:schemeClr val="tx1"/>
                </a:solidFill>
                <a:latin typeface="MS PGothic" panose="020B0600070205080204" pitchFamily="34" charset="-128"/>
                <a:ea typeface="MS PGothic" panose="020B0600070205080204" pitchFamily="34" charset="-128"/>
              </a:rPr>
              <a:t>オブジェクトの抽出</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rabicParenR"/>
            </a:pPr>
            <a:r>
              <a:rPr lang="en-US" altLang="ja-JP" dirty="0">
                <a:solidFill>
                  <a:schemeClr val="tx1"/>
                </a:solidFill>
                <a:latin typeface="MS PGothic" panose="020B0600070205080204" pitchFamily="34" charset="-128"/>
                <a:ea typeface="MS PGothic" panose="020B0600070205080204" pitchFamily="34" charset="-128"/>
              </a:rPr>
              <a:t>Step-2: </a:t>
            </a:r>
            <a:r>
              <a:rPr lang="ja-JP" altLang="en-US">
                <a:solidFill>
                  <a:schemeClr val="tx1"/>
                </a:solidFill>
                <a:latin typeface="MS PGothic" panose="020B0600070205080204" pitchFamily="34" charset="-128"/>
                <a:ea typeface="MS PGothic" panose="020B0600070205080204" pitchFamily="34" charset="-128"/>
              </a:rPr>
              <a:t>オブジェクトのグループ化（</a:t>
            </a:r>
            <a:r>
              <a:rPr lang="ja-JP" altLang="en-US">
                <a:solidFill>
                  <a:schemeClr val="accent2"/>
                </a:solidFill>
                <a:latin typeface="MS PGothic" panose="020B0600070205080204" pitchFamily="34" charset="-128"/>
                <a:ea typeface="MS PGothic" panose="020B0600070205080204" pitchFamily="34" charset="-128"/>
              </a:rPr>
              <a:t>クラス</a:t>
            </a: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marL="1057275" lvl="2" indent="-342900">
              <a:spcBef>
                <a:spcPts val="600"/>
              </a:spcBef>
              <a:spcAft>
                <a:spcPts val="600"/>
              </a:spcAft>
              <a:buClr>
                <a:schemeClr val="tx1"/>
              </a:buClr>
              <a:buFont typeface="+mj-lt"/>
              <a:buAutoNum type="arabicParenR"/>
            </a:pPr>
            <a:r>
              <a:rPr lang="en-US" altLang="ja-JP" dirty="0">
                <a:solidFill>
                  <a:schemeClr val="tx1"/>
                </a:solidFill>
                <a:latin typeface="MS PGothic" panose="020B0600070205080204" pitchFamily="34" charset="-128"/>
                <a:ea typeface="MS PGothic" panose="020B0600070205080204" pitchFamily="34" charset="-128"/>
              </a:rPr>
              <a:t>Step-3: </a:t>
            </a:r>
            <a:r>
              <a:rPr lang="ja-JP" altLang="en-US">
                <a:solidFill>
                  <a:schemeClr val="tx1"/>
                </a:solidFill>
                <a:latin typeface="MS PGothic" panose="020B0600070205080204" pitchFamily="34" charset="-128"/>
                <a:ea typeface="MS PGothic" panose="020B0600070205080204" pitchFamily="34" charset="-128"/>
              </a:rPr>
              <a:t>クラス図によるソフトウェア</a:t>
            </a:r>
            <a:r>
              <a:rPr lang="ja-JP" altLang="en-US" u="sng">
                <a:solidFill>
                  <a:schemeClr val="tx1"/>
                </a:solidFill>
                <a:latin typeface="MS PGothic" panose="020B0600070205080204" pitchFamily="34" charset="-128"/>
                <a:ea typeface="MS PGothic" panose="020B0600070205080204" pitchFamily="34" charset="-128"/>
              </a:rPr>
              <a:t>静的構造</a:t>
            </a:r>
            <a:r>
              <a:rPr lang="ja-JP" altLang="en-US">
                <a:solidFill>
                  <a:schemeClr val="tx1"/>
                </a:solidFill>
                <a:latin typeface="MS PGothic" panose="020B0600070205080204" pitchFamily="34" charset="-128"/>
                <a:ea typeface="MS PGothic" panose="020B0600070205080204" pitchFamily="34" charset="-128"/>
              </a:rPr>
              <a:t>の表現</a:t>
            </a:r>
          </a:p>
        </p:txBody>
      </p:sp>
      <p:pic>
        <p:nvPicPr>
          <p:cNvPr id="4" name="Picture 3" descr="A diagram of a company&#10;&#10;Description automatically generated">
            <a:extLst>
              <a:ext uri="{FF2B5EF4-FFF2-40B4-BE49-F238E27FC236}">
                <a16:creationId xmlns:a16="http://schemas.microsoft.com/office/drawing/2014/main" id="{65BB9857-9B55-AD02-CE58-BB0ED81AB249}"/>
              </a:ext>
            </a:extLst>
          </p:cNvPr>
          <p:cNvPicPr>
            <a:picLocks noChangeAspect="1"/>
          </p:cNvPicPr>
          <p:nvPr/>
        </p:nvPicPr>
        <p:blipFill>
          <a:blip r:embed="rId3"/>
          <a:stretch>
            <a:fillRect/>
          </a:stretch>
        </p:blipFill>
        <p:spPr>
          <a:xfrm>
            <a:off x="5690795" y="1106566"/>
            <a:ext cx="3315357" cy="2636776"/>
          </a:xfrm>
          <a:prstGeom prst="rect">
            <a:avLst/>
          </a:prstGeom>
        </p:spPr>
      </p:pic>
    </p:spTree>
    <p:extLst>
      <p:ext uri="{BB962C8B-B14F-4D97-AF65-F5344CB8AC3E}">
        <p14:creationId xmlns:p14="http://schemas.microsoft.com/office/powerpoint/2010/main" val="2459409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284580"/>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7.4 </a:t>
            </a:r>
            <a:r>
              <a:rPr lang="ja-JP" altLang="en-US" sz="2000">
                <a:solidFill>
                  <a:schemeClr val="tx1"/>
                </a:solidFill>
                <a:latin typeface="MS PGothic" panose="020B0600070205080204" pitchFamily="34" charset="-128"/>
                <a:ea typeface="MS PGothic" panose="020B0600070205080204" pitchFamily="34" charset="-128"/>
              </a:rPr>
              <a:t>モノを中心に考えるソフトウェアシステムの設計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pic>
        <p:nvPicPr>
          <p:cNvPr id="8" name="Picture 7">
            <a:extLst>
              <a:ext uri="{FF2B5EF4-FFF2-40B4-BE49-F238E27FC236}">
                <a16:creationId xmlns:a16="http://schemas.microsoft.com/office/drawing/2014/main" id="{D69C167C-AC7B-EAB5-0071-2B9B36D175FC}"/>
              </a:ext>
            </a:extLst>
          </p:cNvPr>
          <p:cNvPicPr>
            <a:picLocks noChangeAspect="1"/>
          </p:cNvPicPr>
          <p:nvPr/>
        </p:nvPicPr>
        <p:blipFill>
          <a:blip r:embed="rId3"/>
          <a:stretch>
            <a:fillRect/>
          </a:stretch>
        </p:blipFill>
        <p:spPr>
          <a:xfrm>
            <a:off x="438623" y="1884554"/>
            <a:ext cx="1322083" cy="1330450"/>
          </a:xfrm>
          <a:prstGeom prst="rect">
            <a:avLst/>
          </a:prstGeom>
        </p:spPr>
      </p:pic>
      <p:sp>
        <p:nvSpPr>
          <p:cNvPr id="9" name="TextBox 8">
            <a:extLst>
              <a:ext uri="{FF2B5EF4-FFF2-40B4-BE49-F238E27FC236}">
                <a16:creationId xmlns:a16="http://schemas.microsoft.com/office/drawing/2014/main" id="{05B18BC4-F5C5-65DC-A51A-E737CCA6C3BE}"/>
              </a:ext>
            </a:extLst>
          </p:cNvPr>
          <p:cNvSpPr txBox="1"/>
          <p:nvPr/>
        </p:nvSpPr>
        <p:spPr>
          <a:xfrm>
            <a:off x="330740" y="875488"/>
            <a:ext cx="2451371" cy="830997"/>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クラスとは</a:t>
            </a:r>
            <a:r>
              <a:rPr lang="en-US" sz="1200" dirty="0">
                <a:solidFill>
                  <a:schemeClr val="tx1"/>
                </a:solidFill>
                <a:latin typeface="MS PGothic" panose="020B0600070205080204" pitchFamily="34" charset="-128"/>
                <a:ea typeface="MS PGothic" panose="020B0600070205080204" pitchFamily="34" charset="-128"/>
              </a:rPr>
              <a:t>？</a:t>
            </a:r>
            <a:r>
              <a:rPr lang="ja-JP" altLang="en-US" sz="1200">
                <a:solidFill>
                  <a:schemeClr val="tx1"/>
                </a:solidFill>
                <a:latin typeface="MS PGothic" panose="020B0600070205080204" pitchFamily="34" charset="-128"/>
                <a:ea typeface="MS PGothic" panose="020B0600070205080204" pitchFamily="34" charset="-128"/>
              </a:rPr>
              <a:t>　</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オブジェクトの設計図。</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クラスは、「プロパティ」と「メソッド」で構成</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10" name="Picture 9">
            <a:extLst>
              <a:ext uri="{FF2B5EF4-FFF2-40B4-BE49-F238E27FC236}">
                <a16:creationId xmlns:a16="http://schemas.microsoft.com/office/drawing/2014/main" id="{F2B40E0B-0BE1-8704-11D2-2F8B6FFED7D6}"/>
              </a:ext>
            </a:extLst>
          </p:cNvPr>
          <p:cNvPicPr>
            <a:picLocks noChangeAspect="1"/>
          </p:cNvPicPr>
          <p:nvPr/>
        </p:nvPicPr>
        <p:blipFill>
          <a:blip r:embed="rId4"/>
          <a:stretch>
            <a:fillRect/>
          </a:stretch>
        </p:blipFill>
        <p:spPr>
          <a:xfrm>
            <a:off x="2782112" y="1674880"/>
            <a:ext cx="1945532" cy="1145398"/>
          </a:xfrm>
          <a:prstGeom prst="rect">
            <a:avLst/>
          </a:prstGeom>
        </p:spPr>
      </p:pic>
      <p:sp>
        <p:nvSpPr>
          <p:cNvPr id="11" name="TextBox 10">
            <a:extLst>
              <a:ext uri="{FF2B5EF4-FFF2-40B4-BE49-F238E27FC236}">
                <a16:creationId xmlns:a16="http://schemas.microsoft.com/office/drawing/2014/main" id="{F090BC85-8925-71B7-A246-1FE99E1D0797}"/>
              </a:ext>
            </a:extLst>
          </p:cNvPr>
          <p:cNvSpPr txBox="1"/>
          <p:nvPr/>
        </p:nvSpPr>
        <p:spPr>
          <a:xfrm>
            <a:off x="2720498" y="875488"/>
            <a:ext cx="2804813" cy="830997"/>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プロパティとは</a:t>
            </a:r>
            <a:r>
              <a:rPr lang="en-US" sz="1200" dirty="0">
                <a:solidFill>
                  <a:schemeClr val="tx1"/>
                </a:solidFill>
                <a:latin typeface="MS PGothic" panose="020B0600070205080204" pitchFamily="34" charset="-128"/>
                <a:ea typeface="MS PGothic" panose="020B0600070205080204" pitchFamily="34" charset="-128"/>
              </a:rPr>
              <a:t>？</a:t>
            </a:r>
            <a:r>
              <a:rPr lang="ja-JP" altLang="en-US" sz="1200">
                <a:solidFill>
                  <a:schemeClr val="tx1"/>
                </a:solidFill>
                <a:latin typeface="MS PGothic" panose="020B0600070205080204" pitchFamily="34" charset="-128"/>
                <a:ea typeface="MS PGothic" panose="020B0600070205080204" pitchFamily="34" charset="-128"/>
              </a:rPr>
              <a:t>　</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オブジェクトが持つ属性。</a:t>
            </a:r>
            <a:endParaRPr lang="en-US" altLang="ja-JP" sz="1200" dirty="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自動車の例では、メーカー、色、ガゾリン量、走行距離など</a:t>
            </a:r>
            <a:endParaRPr lang="en-US" sz="1200" dirty="0">
              <a:solidFill>
                <a:schemeClr val="tx1"/>
              </a:solidFill>
              <a:latin typeface="MS PGothic" panose="020B0600070205080204" pitchFamily="34" charset="-128"/>
              <a:ea typeface="MS PGothic" panose="020B0600070205080204" pitchFamily="34" charset="-128"/>
            </a:endParaRPr>
          </a:p>
        </p:txBody>
      </p:sp>
      <p:pic>
        <p:nvPicPr>
          <p:cNvPr id="12" name="Picture 11">
            <a:extLst>
              <a:ext uri="{FF2B5EF4-FFF2-40B4-BE49-F238E27FC236}">
                <a16:creationId xmlns:a16="http://schemas.microsoft.com/office/drawing/2014/main" id="{F07A48F4-4958-FCBF-E669-17112429A447}"/>
              </a:ext>
            </a:extLst>
          </p:cNvPr>
          <p:cNvPicPr>
            <a:picLocks noChangeAspect="1"/>
          </p:cNvPicPr>
          <p:nvPr/>
        </p:nvPicPr>
        <p:blipFill>
          <a:blip r:embed="rId5"/>
          <a:stretch>
            <a:fillRect/>
          </a:stretch>
        </p:blipFill>
        <p:spPr>
          <a:xfrm>
            <a:off x="2720498" y="3847730"/>
            <a:ext cx="1449860" cy="1223041"/>
          </a:xfrm>
          <a:prstGeom prst="rect">
            <a:avLst/>
          </a:prstGeom>
        </p:spPr>
      </p:pic>
      <p:sp>
        <p:nvSpPr>
          <p:cNvPr id="13" name="TextBox 12">
            <a:extLst>
              <a:ext uri="{FF2B5EF4-FFF2-40B4-BE49-F238E27FC236}">
                <a16:creationId xmlns:a16="http://schemas.microsoft.com/office/drawing/2014/main" id="{3151ADBA-97C6-9BB9-8257-DA8525A14F03}"/>
              </a:ext>
            </a:extLst>
          </p:cNvPr>
          <p:cNvSpPr txBox="1"/>
          <p:nvPr/>
        </p:nvSpPr>
        <p:spPr>
          <a:xfrm>
            <a:off x="2646363" y="2929184"/>
            <a:ext cx="2804813" cy="1015663"/>
          </a:xfrm>
          <a:prstGeom prst="rect">
            <a:avLst/>
          </a:prstGeom>
          <a:noFill/>
        </p:spPr>
        <p:txBody>
          <a:bodyPr wrap="square" rtlCol="0">
            <a:spAutoFit/>
          </a:bodyPr>
          <a:lstStyle/>
          <a:p>
            <a:r>
              <a:rPr lang="en-US" sz="1200" dirty="0" err="1">
                <a:solidFill>
                  <a:schemeClr val="tx1"/>
                </a:solidFill>
                <a:latin typeface="MS PGothic" panose="020B0600070205080204" pitchFamily="34" charset="-128"/>
                <a:ea typeface="MS PGothic" panose="020B0600070205080204" pitchFamily="34" charset="-128"/>
              </a:rPr>
              <a:t>メソッドとは</a:t>
            </a:r>
            <a:r>
              <a:rPr lang="en-US" sz="1200" dirty="0">
                <a:solidFill>
                  <a:schemeClr val="tx1"/>
                </a:solidFill>
                <a:latin typeface="MS PGothic" panose="020B0600070205080204" pitchFamily="34" charset="-128"/>
                <a:ea typeface="MS PGothic" panose="020B0600070205080204" pitchFamily="34" charset="-128"/>
              </a:rPr>
              <a:t>？</a:t>
            </a:r>
          </a:p>
          <a:p>
            <a:r>
              <a:rPr lang="ja-JP" altLang="en-US" sz="1200">
                <a:solidFill>
                  <a:schemeClr val="tx1"/>
                </a:solidFill>
                <a:latin typeface="MS PGothic" panose="020B0600070205080204" pitchFamily="34" charset="-128"/>
                <a:ea typeface="MS PGothic" panose="020B0600070205080204" pitchFamily="34" charset="-128"/>
              </a:rPr>
              <a:t>オブジェクトが持つデータに対する処理や操作。</a:t>
            </a:r>
            <a:endParaRPr lang="en-US" altLang="ja-JP" sz="1200" dirty="0">
              <a:solidFill>
                <a:schemeClr val="tx1"/>
              </a:solidFill>
              <a:latin typeface="MS PGothic" panose="020B0600070205080204" pitchFamily="34" charset="-128"/>
              <a:ea typeface="MS PGothic" panose="020B0600070205080204" pitchFamily="34" charset="-128"/>
            </a:endParaRPr>
          </a:p>
          <a:p>
            <a:r>
              <a:rPr lang="en-US" sz="1200" dirty="0" err="1">
                <a:solidFill>
                  <a:schemeClr val="tx1"/>
                </a:solidFill>
                <a:latin typeface="MS PGothic" panose="020B0600070205080204" pitchFamily="34" charset="-128"/>
                <a:ea typeface="MS PGothic" panose="020B0600070205080204" pitchFamily="34" charset="-128"/>
              </a:rPr>
              <a:t>自動車の例では、走る、ガソリンを入れるなど</a:t>
            </a:r>
            <a:endParaRPr lang="en-US" sz="1200" dirty="0">
              <a:solidFill>
                <a:schemeClr val="tx1"/>
              </a:solidFill>
              <a:latin typeface="MS PGothic" panose="020B0600070205080204" pitchFamily="34" charset="-128"/>
              <a:ea typeface="MS PGothic" panose="020B0600070205080204" pitchFamily="34" charset="-128"/>
            </a:endParaRPr>
          </a:p>
        </p:txBody>
      </p:sp>
      <p:sp>
        <p:nvSpPr>
          <p:cNvPr id="15" name="TextBox 14">
            <a:extLst>
              <a:ext uri="{FF2B5EF4-FFF2-40B4-BE49-F238E27FC236}">
                <a16:creationId xmlns:a16="http://schemas.microsoft.com/office/drawing/2014/main" id="{ADF43FC9-EE3B-582D-CF51-D54EC800C431}"/>
              </a:ext>
            </a:extLst>
          </p:cNvPr>
          <p:cNvSpPr txBox="1"/>
          <p:nvPr/>
        </p:nvSpPr>
        <p:spPr>
          <a:xfrm>
            <a:off x="5632314" y="1134824"/>
            <a:ext cx="3468082" cy="3724096"/>
          </a:xfrm>
          <a:prstGeom prst="rect">
            <a:avLst/>
          </a:prstGeom>
          <a:noFill/>
          <a:ln w="25400">
            <a:solidFill>
              <a:schemeClr val="accent2"/>
            </a:solidFill>
          </a:ln>
        </p:spPr>
        <p:txBody>
          <a:bodyPr wrap="square" rtlCol="0">
            <a:spAutoFit/>
          </a:bodyPr>
          <a:lstStyle/>
          <a:p>
            <a:r>
              <a:rPr lang="en-US" sz="1200" dirty="0">
                <a:solidFill>
                  <a:schemeClr val="tx1"/>
                </a:solidFill>
                <a:latin typeface="MS PGothic" panose="020B0600070205080204" pitchFamily="34" charset="-128"/>
                <a:ea typeface="MS PGothic" panose="020B0600070205080204" pitchFamily="34" charset="-128"/>
              </a:rPr>
              <a:t>public class Car {</a:t>
            </a:r>
          </a:p>
          <a:p>
            <a:r>
              <a:rPr lang="en-US" sz="1200" b="0" i="0" dirty="0">
                <a:solidFill>
                  <a:schemeClr val="accent2"/>
                </a:solidFill>
                <a:effectLst/>
                <a:latin typeface="MS PGothic" panose="020B0600070205080204" pitchFamily="34" charset="-128"/>
                <a:ea typeface="MS PGothic" panose="020B0600070205080204" pitchFamily="34" charset="-128"/>
              </a:rPr>
              <a:t>// Properties</a:t>
            </a:r>
            <a:endParaRPr lang="en-US" sz="1200" dirty="0">
              <a:solidFill>
                <a:schemeClr val="accent2"/>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    private int gasoline; // </a:t>
            </a:r>
            <a:r>
              <a:rPr lang="en-US" sz="1200" b="0" i="0" dirty="0">
                <a:solidFill>
                  <a:schemeClr val="tx1"/>
                </a:solidFill>
                <a:effectLst/>
                <a:latin typeface="MS PGothic" panose="020B0600070205080204" pitchFamily="34" charset="-128"/>
                <a:ea typeface="MS PGothic" panose="020B0600070205080204" pitchFamily="34" charset="-128"/>
              </a:rPr>
              <a:t>Remaining fuel distance</a:t>
            </a:r>
            <a:endParaRPr lang="ja-JP" altLang="en-US" sz="120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    </a:t>
            </a:r>
            <a:r>
              <a:rPr lang="en-US" sz="1200" dirty="0">
                <a:solidFill>
                  <a:schemeClr val="tx1"/>
                </a:solidFill>
                <a:latin typeface="MS PGothic" panose="020B0600070205080204" pitchFamily="34" charset="-128"/>
                <a:ea typeface="MS PGothic" panose="020B0600070205080204" pitchFamily="34" charset="-128"/>
              </a:rPr>
              <a:t>private int mileage; // </a:t>
            </a:r>
            <a:r>
              <a:rPr lang="en-US" sz="1200" b="0" i="0" dirty="0">
                <a:solidFill>
                  <a:schemeClr val="tx1"/>
                </a:solidFill>
                <a:effectLst/>
                <a:latin typeface="MS PGothic" panose="020B0600070205080204" pitchFamily="34" charset="-128"/>
                <a:ea typeface="MS PGothic" panose="020B0600070205080204" pitchFamily="34" charset="-128"/>
              </a:rPr>
              <a:t>Total driven distance</a:t>
            </a:r>
            <a:endParaRPr lang="ja-JP" altLang="en-US" sz="1200">
              <a:solidFill>
                <a:schemeClr val="tx1"/>
              </a:solidFill>
              <a:latin typeface="MS PGothic" panose="020B0600070205080204" pitchFamily="34" charset="-128"/>
              <a:ea typeface="MS PGothic" panose="020B0600070205080204" pitchFamily="34" charset="-128"/>
            </a:endParaRPr>
          </a:p>
          <a:p>
            <a:endParaRPr lang="ja-JP" altLang="en-US" sz="1200">
              <a:solidFill>
                <a:schemeClr val="tx1"/>
              </a:solidFill>
              <a:latin typeface="MS PGothic" panose="020B0600070205080204" pitchFamily="34" charset="-128"/>
              <a:ea typeface="MS PGothic" panose="020B0600070205080204" pitchFamily="34" charset="-128"/>
            </a:endParaRPr>
          </a:p>
          <a:p>
            <a:r>
              <a:rPr lang="ja-JP" altLang="en-US" sz="1200">
                <a:solidFill>
                  <a:schemeClr val="tx1"/>
                </a:solidFill>
                <a:latin typeface="MS PGothic" panose="020B0600070205080204" pitchFamily="34" charset="-128"/>
                <a:ea typeface="MS PGothic" panose="020B0600070205080204" pitchFamily="34" charset="-128"/>
              </a:rPr>
              <a:t>    </a:t>
            </a:r>
            <a:r>
              <a:rPr lang="en-US" sz="1200" dirty="0">
                <a:solidFill>
                  <a:schemeClr val="tx1"/>
                </a:solidFill>
                <a:latin typeface="MS PGothic" panose="020B0600070205080204" pitchFamily="34" charset="-128"/>
                <a:ea typeface="MS PGothic" panose="020B0600070205080204" pitchFamily="34" charset="-128"/>
              </a:rPr>
              <a:t>public Car(int gasoline, int mileage)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this.gasoline</a:t>
            </a:r>
            <a:r>
              <a:rPr lang="en-US" sz="1200" dirty="0">
                <a:solidFill>
                  <a:schemeClr val="tx1"/>
                </a:solidFill>
                <a:latin typeface="MS PGothic" panose="020B0600070205080204" pitchFamily="34" charset="-128"/>
                <a:ea typeface="MS PGothic" panose="020B0600070205080204" pitchFamily="34" charset="-128"/>
              </a:rPr>
              <a:t> = gasoline;</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this.mileage</a:t>
            </a:r>
            <a:r>
              <a:rPr lang="en-US" sz="1200" dirty="0">
                <a:solidFill>
                  <a:schemeClr val="tx1"/>
                </a:solidFill>
                <a:latin typeface="MS PGothic" panose="020B0600070205080204" pitchFamily="34" charset="-128"/>
                <a:ea typeface="MS PGothic" panose="020B0600070205080204" pitchFamily="34" charset="-128"/>
              </a:rPr>
              <a:t> = mileage;</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b="0" i="0" dirty="0">
                <a:solidFill>
                  <a:schemeClr val="accent2"/>
                </a:solidFill>
                <a:effectLst/>
                <a:latin typeface="MS PGothic" panose="020B0600070205080204" pitchFamily="34" charset="-128"/>
                <a:ea typeface="MS PGothic" panose="020B0600070205080204" pitchFamily="34" charset="-128"/>
              </a:rPr>
              <a:t>// Methods</a:t>
            </a:r>
            <a:endParaRPr lang="en-US" sz="1200" dirty="0">
              <a:solidFill>
                <a:schemeClr val="accent2"/>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    public void run(int distance) {</a:t>
            </a:r>
          </a:p>
          <a:p>
            <a:r>
              <a:rPr lang="en-US" sz="1200" dirty="0">
                <a:solidFill>
                  <a:schemeClr val="tx1"/>
                </a:solidFill>
                <a:latin typeface="MS PGothic" panose="020B0600070205080204" pitchFamily="34" charset="-128"/>
                <a:ea typeface="MS PGothic" panose="020B0600070205080204" pitchFamily="34" charset="-128"/>
              </a:rPr>
              <a:t>        gasoline -= distance;</a:t>
            </a:r>
          </a:p>
          <a:p>
            <a:r>
              <a:rPr lang="en-US" sz="1200" dirty="0">
                <a:solidFill>
                  <a:schemeClr val="tx1"/>
                </a:solidFill>
                <a:latin typeface="MS PGothic" panose="020B0600070205080204" pitchFamily="34" charset="-128"/>
                <a:ea typeface="MS PGothic" panose="020B0600070205080204" pitchFamily="34" charset="-128"/>
              </a:rPr>
              <a:t>        mileage += distance;</a:t>
            </a:r>
          </a:p>
          <a:p>
            <a:r>
              <a:rPr lang="en-US" sz="1200" dirty="0">
                <a:solidFill>
                  <a:schemeClr val="tx1"/>
                </a:solidFill>
                <a:latin typeface="MS PGothic" panose="020B0600070205080204" pitchFamily="34" charset="-128"/>
                <a:ea typeface="MS PGothic" panose="020B0600070205080204" pitchFamily="34" charset="-128"/>
              </a:rPr>
              <a:t>    }</a:t>
            </a:r>
          </a:p>
          <a:p>
            <a:endParaRPr lang="en-US" sz="1200" dirty="0">
              <a:solidFill>
                <a:schemeClr val="tx1"/>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    public void refuel(int gasoline)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this.gasoline</a:t>
            </a:r>
            <a:r>
              <a:rPr lang="en-US" sz="1200" dirty="0">
                <a:solidFill>
                  <a:schemeClr val="tx1"/>
                </a:solidFill>
                <a:latin typeface="MS PGothic" panose="020B0600070205080204" pitchFamily="34" charset="-128"/>
                <a:ea typeface="MS PGothic" panose="020B0600070205080204" pitchFamily="34" charset="-128"/>
              </a:rPr>
              <a:t> += gasoline;</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3805029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7.4 </a:t>
            </a:r>
            <a:r>
              <a:rPr lang="ja-JP" altLang="en-US" sz="2000">
                <a:solidFill>
                  <a:schemeClr val="tx1"/>
                </a:solidFill>
                <a:latin typeface="MS PGothic" panose="020B0600070205080204" pitchFamily="34" charset="-128"/>
                <a:ea typeface="MS PGothic" panose="020B0600070205080204" pitchFamily="34" charset="-128"/>
              </a:rPr>
              <a:t>モノを中心に考えるソフトウェアシステムの設計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97913E91-5268-28D4-BFB7-B6960F55D505}"/>
              </a:ext>
            </a:extLst>
          </p:cNvPr>
          <p:cNvSpPr txBox="1"/>
          <p:nvPr/>
        </p:nvSpPr>
        <p:spPr>
          <a:xfrm>
            <a:off x="720725" y="1241095"/>
            <a:ext cx="4970070" cy="984885"/>
          </a:xfrm>
          <a:prstGeom prst="rect">
            <a:avLst/>
          </a:prstGeom>
          <a:noFill/>
        </p:spPr>
        <p:txBody>
          <a:bodyPr wrap="square" rtlCol="0">
            <a:spAutoFit/>
          </a:bodyPr>
          <a:lstStyle/>
          <a:p>
            <a:pPr marL="698500" lvl="3"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ソフトウェアの動きの設計</a:t>
            </a:r>
            <a:endParaRPr lang="en-US" altLang="ja-JP" dirty="0">
              <a:solidFill>
                <a:schemeClr val="tx1"/>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sz="1200">
                <a:solidFill>
                  <a:schemeClr val="accent2"/>
                </a:solidFill>
                <a:latin typeface="MS PGothic" panose="020B0600070205080204" pitchFamily="34" charset="-128"/>
                <a:ea typeface="MS PGothic" panose="020B0600070205080204" pitchFamily="34" charset="-128"/>
              </a:rPr>
              <a:t>メソッド（手続き）＝クラスが持つデータに対する処理</a:t>
            </a:r>
            <a:endParaRPr lang="en-US" altLang="ja-JP" sz="1200" dirty="0">
              <a:solidFill>
                <a:schemeClr val="accent2"/>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sz="1200" u="sng">
                <a:solidFill>
                  <a:schemeClr val="tx1"/>
                </a:solidFill>
                <a:latin typeface="MS PGothic" panose="020B0600070205080204" pitchFamily="34" charset="-128"/>
                <a:ea typeface="MS PGothic" panose="020B0600070205080204" pitchFamily="34" charset="-128"/>
              </a:rPr>
              <a:t>動的設計</a:t>
            </a:r>
            <a:r>
              <a:rPr lang="ja-JP" altLang="en-US" sz="1200">
                <a:solidFill>
                  <a:schemeClr val="tx1"/>
                </a:solidFill>
                <a:latin typeface="MS PGothic" panose="020B0600070205080204" pitchFamily="34" charset="-128"/>
                <a:ea typeface="MS PGothic" panose="020B0600070205080204" pitchFamily="34" charset="-128"/>
              </a:rPr>
              <a:t>はシーケンス図で記述</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a:extLst>
              <a:ext uri="{FF2B5EF4-FFF2-40B4-BE49-F238E27FC236}">
                <a16:creationId xmlns:a16="http://schemas.microsoft.com/office/drawing/2014/main" id="{BDB25A18-286B-7BA7-1F11-1809EABA9F5F}"/>
              </a:ext>
            </a:extLst>
          </p:cNvPr>
          <p:cNvPicPr>
            <a:picLocks noChangeAspect="1"/>
          </p:cNvPicPr>
          <p:nvPr/>
        </p:nvPicPr>
        <p:blipFill>
          <a:blip r:embed="rId3"/>
          <a:stretch>
            <a:fillRect/>
          </a:stretch>
        </p:blipFill>
        <p:spPr>
          <a:xfrm>
            <a:off x="1031133" y="2385181"/>
            <a:ext cx="4089940" cy="2619135"/>
          </a:xfrm>
          <a:prstGeom prst="rect">
            <a:avLst/>
          </a:prstGeom>
        </p:spPr>
      </p:pic>
    </p:spTree>
    <p:extLst>
      <p:ext uri="{BB962C8B-B14F-4D97-AF65-F5344CB8AC3E}">
        <p14:creationId xmlns:p14="http://schemas.microsoft.com/office/powerpoint/2010/main" val="175294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8272668"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7.5 </a:t>
            </a:r>
            <a:r>
              <a:rPr lang="ja-JP" altLang="en-US" sz="2000">
                <a:solidFill>
                  <a:schemeClr val="tx1"/>
                </a:solidFill>
                <a:latin typeface="MS PGothic" panose="020B0600070205080204" pitchFamily="34" charset="-128"/>
                <a:ea typeface="MS PGothic" panose="020B0600070205080204" pitchFamily="34" charset="-128"/>
              </a:rPr>
              <a:t>制御動作を中心に考えるソフトウェアシステムの設計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5" name="TextBox 4">
            <a:extLst>
              <a:ext uri="{FF2B5EF4-FFF2-40B4-BE49-F238E27FC236}">
                <a16:creationId xmlns:a16="http://schemas.microsoft.com/office/drawing/2014/main" id="{97913E91-5268-28D4-BFB7-B6960F55D505}"/>
              </a:ext>
            </a:extLst>
          </p:cNvPr>
          <p:cNvSpPr txBox="1"/>
          <p:nvPr/>
        </p:nvSpPr>
        <p:spPr>
          <a:xfrm>
            <a:off x="720724" y="1241095"/>
            <a:ext cx="8272668" cy="984885"/>
          </a:xfrm>
          <a:prstGeom prst="rect">
            <a:avLst/>
          </a:prstGeom>
          <a:noFill/>
        </p:spPr>
        <p:txBody>
          <a:bodyPr wrap="square" rtlCol="0">
            <a:spAutoFit/>
          </a:bodyPr>
          <a:lstStyle/>
          <a:p>
            <a:pPr marL="698500" lvl="3"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制御動作を中心に考える場合の設計の基本概念</a:t>
            </a:r>
          </a:p>
          <a:p>
            <a:pPr marL="355600" lvl="3">
              <a:spcBef>
                <a:spcPts val="600"/>
              </a:spcBef>
              <a:spcAft>
                <a:spcPts val="600"/>
              </a:spcAft>
              <a:buClr>
                <a:schemeClr val="tx1"/>
              </a:buClr>
            </a:pPr>
            <a:r>
              <a:rPr lang="ja-JP" altLang="en-US" sz="1200">
                <a:solidFill>
                  <a:schemeClr val="accent2"/>
                </a:solidFill>
                <a:latin typeface="MS PGothic" panose="020B0600070205080204" pitchFamily="34" charset="-128"/>
                <a:ea typeface="MS PGothic" panose="020B0600070205080204" pitchFamily="34" charset="-128"/>
              </a:rPr>
              <a:t>リアクティブ型システム</a:t>
            </a:r>
            <a:r>
              <a:rPr lang="ja-JP" altLang="en-JP" sz="1200">
                <a:solidFill>
                  <a:schemeClr val="accent2"/>
                </a:solidFill>
                <a:latin typeface="MS PGothic" panose="020B0600070205080204" pitchFamily="34" charset="-128"/>
                <a:ea typeface="MS PGothic" panose="020B0600070205080204" pitchFamily="34" charset="-128"/>
              </a:rPr>
              <a:t>＝</a:t>
            </a:r>
            <a:r>
              <a:rPr lang="ja-JP" altLang="en-US" sz="1200">
                <a:solidFill>
                  <a:schemeClr val="accent2"/>
                </a:solidFill>
                <a:latin typeface="MS PGothic" panose="020B0600070205080204" pitchFamily="34" charset="-128"/>
                <a:ea typeface="MS PGothic" panose="020B0600070205080204" pitchFamily="34" charset="-128"/>
              </a:rPr>
              <a:t>対象物の状態に対応して発生した情報をトリガーに制御命令を出すシステム</a:t>
            </a:r>
            <a:endParaRPr lang="en-US" altLang="ja-JP" sz="1200" dirty="0">
              <a:solidFill>
                <a:schemeClr val="accent2"/>
              </a:solidFill>
              <a:latin typeface="MS PGothic" panose="020B0600070205080204" pitchFamily="34" charset="-128"/>
              <a:ea typeface="MS PGothic" panose="020B0600070205080204" pitchFamily="34" charset="-128"/>
            </a:endParaRPr>
          </a:p>
          <a:p>
            <a:pPr marL="355600" lvl="3">
              <a:spcBef>
                <a:spcPts val="600"/>
              </a:spcBef>
              <a:spcAft>
                <a:spcPts val="600"/>
              </a:spcAft>
              <a:buClr>
                <a:schemeClr val="tx1"/>
              </a:buClr>
            </a:pPr>
            <a:r>
              <a:rPr lang="ja-JP" altLang="en-US" sz="1200">
                <a:solidFill>
                  <a:schemeClr val="tx1"/>
                </a:solidFill>
                <a:latin typeface="MS PGothic" panose="020B0600070205080204" pitchFamily="34" charset="-128"/>
                <a:ea typeface="MS PGothic" panose="020B0600070205080204" pitchFamily="34" charset="-128"/>
              </a:rPr>
              <a:t>状態遷移設計図</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descr="A diagram of a diagram&#10;&#10;Description automatically generated">
            <a:extLst>
              <a:ext uri="{FF2B5EF4-FFF2-40B4-BE49-F238E27FC236}">
                <a16:creationId xmlns:a16="http://schemas.microsoft.com/office/drawing/2014/main" id="{C053F8B5-CF89-3E65-048F-6BC8923DD957}"/>
              </a:ext>
            </a:extLst>
          </p:cNvPr>
          <p:cNvPicPr>
            <a:picLocks noChangeAspect="1"/>
          </p:cNvPicPr>
          <p:nvPr/>
        </p:nvPicPr>
        <p:blipFill>
          <a:blip r:embed="rId3"/>
          <a:stretch>
            <a:fillRect/>
          </a:stretch>
        </p:blipFill>
        <p:spPr>
          <a:xfrm>
            <a:off x="1144345" y="2346363"/>
            <a:ext cx="3886200" cy="1892300"/>
          </a:xfrm>
          <a:prstGeom prst="rect">
            <a:avLst/>
          </a:prstGeom>
        </p:spPr>
      </p:pic>
    </p:spTree>
    <p:extLst>
      <p:ext uri="{BB962C8B-B14F-4D97-AF65-F5344CB8AC3E}">
        <p14:creationId xmlns:p14="http://schemas.microsoft.com/office/powerpoint/2010/main" val="220771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https://forms.gle/1PGxvsSXRi95ShsNA</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7-2</a:t>
            </a:r>
          </a:p>
        </p:txBody>
      </p:sp>
    </p:spTree>
    <p:extLst>
      <p:ext uri="{BB962C8B-B14F-4D97-AF65-F5344CB8AC3E}">
        <p14:creationId xmlns:p14="http://schemas.microsoft.com/office/powerpoint/2010/main" val="268576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19275" y="891241"/>
            <a:ext cx="8134705" cy="11742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600" dirty="0">
                <a:solidFill>
                  <a:schemeClr val="tx1"/>
                </a:solidFill>
                <a:latin typeface="MS PGothic" panose="020B0600070205080204" pitchFamily="34" charset="-128"/>
                <a:ea typeface="MS PGothic" panose="020B0600070205080204" pitchFamily="34" charset="-128"/>
                <a:hlinkClick r:id="rId3"/>
              </a:rPr>
              <a:t>https://forms.gle</a:t>
            </a:r>
            <a:r>
              <a:rPr lang="en-US" altLang="ja-JP" sz="1600">
                <a:solidFill>
                  <a:schemeClr val="tx1"/>
                </a:solidFill>
                <a:latin typeface="MS PGothic" panose="020B0600070205080204" pitchFamily="34" charset="-128"/>
                <a:ea typeface="MS PGothic" panose="020B0600070205080204" pitchFamily="34" charset="-128"/>
                <a:hlinkClick r:id="rId3"/>
              </a:rPr>
              <a:t>/xr4A4gQTkGfdMmUt8</a:t>
            </a:r>
            <a:endParaRPr lang="en-US" altLang="ja-JP" sz="160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600" b="0" i="0">
                <a:solidFill>
                  <a:schemeClr val="tx1"/>
                </a:solidFill>
                <a:effectLst/>
                <a:latin typeface="MS PGothic" panose="020B0600070205080204" pitchFamily="34" charset="-128"/>
                <a:ea typeface="MS PGothic" panose="020B0600070205080204" pitchFamily="34" charset="-128"/>
              </a:rPr>
              <a:t>第１章で紹介した歯科医院診療支援システムについて、診療カルテを中心にしたデータフロー図を作成しています。以下のデータフロー図を完成させてください</a:t>
            </a:r>
            <a:endParaRPr lang="en-US" altLang="ja-JP" sz="1600" b="0" i="0" dirty="0">
              <a:solidFill>
                <a:schemeClr val="tx1"/>
              </a:solidFill>
              <a:effectLst/>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719275" y="318542"/>
            <a:ext cx="7704000" cy="572700"/>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38303F8-D825-6367-C14F-9C464E69498E}"/>
              </a:ext>
            </a:extLst>
          </p:cNvPr>
          <p:cNvSpPr txBox="1"/>
          <p:nvPr/>
        </p:nvSpPr>
        <p:spPr>
          <a:xfrm>
            <a:off x="6976331" y="2065468"/>
            <a:ext cx="2311400" cy="3339376"/>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①〜⑤</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診察</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前回診察内容および今回診察予定確認</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ja-JP" altLang="en-US" sz="1200">
                <a:solidFill>
                  <a:schemeClr val="tx1"/>
                </a:solidFill>
                <a:latin typeface="MS PGothic" panose="020B0600070205080204" pitchFamily="34" charset="-128"/>
                <a:ea typeface="MS PGothic" panose="020B0600070205080204" pitchFamily="34" charset="-128"/>
              </a:rPr>
              <a:t>診察予約情報確認</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処方箋発行</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US" sz="1200" dirty="0" err="1">
                <a:solidFill>
                  <a:schemeClr val="tx1"/>
                </a:solidFill>
                <a:latin typeface="MS PGothic" panose="020B0600070205080204" pitchFamily="34" charset="-128"/>
                <a:ea typeface="MS PGothic" panose="020B0600070205080204" pitchFamily="34" charset="-128"/>
              </a:rPr>
              <a:t>投薬</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a:buClr>
                <a:schemeClr val="tx1"/>
              </a:buClr>
            </a:pPr>
            <a:r>
              <a:rPr lang="en-US" dirty="0">
                <a:solidFill>
                  <a:schemeClr val="tx1"/>
                </a:solidFill>
                <a:latin typeface="MS PGothic" panose="020B0600070205080204" pitchFamily="34" charset="-128"/>
                <a:ea typeface="MS PGothic" panose="020B0600070205080204" pitchFamily="34" charset="-128"/>
              </a:rPr>
              <a:t>⑦〜⑩</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予約情報</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診療内容</a:t>
            </a:r>
            <a:endParaRPr lang="en-US"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処方箋情報</a:t>
            </a:r>
            <a:r>
              <a:rPr lang="en-US" sz="1200" dirty="0">
                <a:solidFill>
                  <a:schemeClr val="tx1"/>
                </a:solidFill>
                <a:latin typeface="MS PGothic" panose="020B0600070205080204" pitchFamily="34" charset="-128"/>
                <a:ea typeface="MS PGothic" panose="020B0600070205080204" pitchFamily="34" charset="-128"/>
              </a:rPr>
              <a:t> </a:t>
            </a:r>
          </a:p>
          <a:p>
            <a:pPr marL="342900" indent="-342900">
              <a:buClr>
                <a:schemeClr val="tx1"/>
              </a:buClr>
              <a:buFont typeface="+mj-lt"/>
              <a:buAutoNum type="alphaLcParenR" startAt="6"/>
            </a:pPr>
            <a:r>
              <a:rPr lang="en-US" sz="1200" dirty="0" err="1">
                <a:solidFill>
                  <a:schemeClr val="tx1"/>
                </a:solidFill>
                <a:latin typeface="MS PGothic" panose="020B0600070205080204" pitchFamily="34" charset="-128"/>
                <a:ea typeface="MS PGothic" panose="020B0600070205080204" pitchFamily="34" charset="-128"/>
              </a:rPr>
              <a:t>投薬情報</a:t>
            </a:r>
            <a:endParaRPr lang="en-US" sz="1200" dirty="0">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endParaRPr lang="en-US" dirty="0">
              <a:solidFill>
                <a:schemeClr val="tx1"/>
              </a:solidFill>
              <a:latin typeface="MS PGothic" panose="020B0600070205080204" pitchFamily="34" charset="-128"/>
              <a:ea typeface="MS PGothic" panose="020B0600070205080204" pitchFamily="34" charset="-128"/>
            </a:endParaRPr>
          </a:p>
          <a:p>
            <a:endParaRPr lang="en-US" dirty="0"/>
          </a:p>
        </p:txBody>
      </p:sp>
      <p:pic>
        <p:nvPicPr>
          <p:cNvPr id="7" name="Picture 6" descr="A diagram of a network&#10;&#10;Description automatically generated with medium confidence">
            <a:extLst>
              <a:ext uri="{FF2B5EF4-FFF2-40B4-BE49-F238E27FC236}">
                <a16:creationId xmlns:a16="http://schemas.microsoft.com/office/drawing/2014/main" id="{5BCC6290-8460-5C0A-81C4-F4F80079AC4F}"/>
              </a:ext>
            </a:extLst>
          </p:cNvPr>
          <p:cNvPicPr>
            <a:picLocks noChangeAspect="1"/>
          </p:cNvPicPr>
          <p:nvPr/>
        </p:nvPicPr>
        <p:blipFill>
          <a:blip r:embed="rId4"/>
          <a:stretch>
            <a:fillRect/>
          </a:stretch>
        </p:blipFill>
        <p:spPr>
          <a:xfrm>
            <a:off x="889679" y="2111543"/>
            <a:ext cx="5916249" cy="2638647"/>
          </a:xfrm>
          <a:prstGeom prst="rect">
            <a:avLst/>
          </a:prstGeom>
          <a:ln>
            <a:solidFill>
              <a:schemeClr val="accent3"/>
            </a:solidFill>
          </a:ln>
        </p:spPr>
      </p:pic>
    </p:spTree>
    <p:extLst>
      <p:ext uri="{BB962C8B-B14F-4D97-AF65-F5344CB8AC3E}">
        <p14:creationId xmlns:p14="http://schemas.microsoft.com/office/powerpoint/2010/main" val="3401155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36F02-FAEB-A636-EFA8-8E26A810D864}"/>
              </a:ext>
            </a:extLst>
          </p:cNvPr>
          <p:cNvSpPr/>
          <p:nvPr/>
        </p:nvSpPr>
        <p:spPr>
          <a:xfrm>
            <a:off x="399958" y="2255866"/>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9B3070C-895D-1E19-B679-B58C68676C50}"/>
              </a:ext>
            </a:extLst>
          </p:cNvPr>
          <p:cNvSpPr/>
          <p:nvPr/>
        </p:nvSpPr>
        <p:spPr>
          <a:xfrm>
            <a:off x="3323882" y="122673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33EDD16-158E-41C7-59D5-3CE69C1F5423}"/>
              </a:ext>
            </a:extLst>
          </p:cNvPr>
          <p:cNvSpPr/>
          <p:nvPr/>
        </p:nvSpPr>
        <p:spPr>
          <a:xfrm>
            <a:off x="1699573" y="703255"/>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2768CD-C5B8-EDC4-2E62-F618FB92595A}"/>
              </a:ext>
            </a:extLst>
          </p:cNvPr>
          <p:cNvSpPr/>
          <p:nvPr/>
        </p:nvSpPr>
        <p:spPr>
          <a:xfrm>
            <a:off x="1699593" y="2410383"/>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295F10-9AF5-5E0B-0959-336AA2CA05A8}"/>
              </a:ext>
            </a:extLst>
          </p:cNvPr>
          <p:cNvSpPr/>
          <p:nvPr/>
        </p:nvSpPr>
        <p:spPr>
          <a:xfrm>
            <a:off x="4995078" y="104255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BF9C5B-78A5-D91C-0981-064588E9B51B}"/>
              </a:ext>
            </a:extLst>
          </p:cNvPr>
          <p:cNvSpPr/>
          <p:nvPr/>
        </p:nvSpPr>
        <p:spPr>
          <a:xfrm>
            <a:off x="6764811" y="1075988"/>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D519A-4B9A-8A7D-A4D6-A1BB6286232F}"/>
              </a:ext>
            </a:extLst>
          </p:cNvPr>
          <p:cNvSpPr/>
          <p:nvPr/>
        </p:nvSpPr>
        <p:spPr>
          <a:xfrm>
            <a:off x="6673283" y="3070030"/>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BAD6A1-82FA-2327-13BF-E41C3D2D47DE}"/>
              </a:ext>
            </a:extLst>
          </p:cNvPr>
          <p:cNvSpPr/>
          <p:nvPr/>
        </p:nvSpPr>
        <p:spPr>
          <a:xfrm>
            <a:off x="8132819" y="1807956"/>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302F5C8F-8BAA-CA9B-9FF5-942584CE853D}"/>
              </a:ext>
            </a:extLst>
          </p:cNvPr>
          <p:cNvCxnSpPr>
            <a:cxnSpLocks/>
            <a:endCxn id="7" idx="2"/>
          </p:cNvCxnSpPr>
          <p:nvPr/>
        </p:nvCxnSpPr>
        <p:spPr>
          <a:xfrm>
            <a:off x="990758" y="2929561"/>
            <a:ext cx="708835" cy="794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F2A4DB-9B9C-9631-C61B-B0B814FE6F76}"/>
              </a:ext>
            </a:extLst>
          </p:cNvPr>
          <p:cNvCxnSpPr>
            <a:cxnSpLocks/>
            <a:stCxn id="5" idx="6"/>
            <a:endCxn id="8" idx="2"/>
          </p:cNvCxnSpPr>
          <p:nvPr/>
        </p:nvCxnSpPr>
        <p:spPr>
          <a:xfrm flipV="1">
            <a:off x="4378131" y="1569676"/>
            <a:ext cx="616947" cy="18418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3876526-F0E7-C934-525A-5459126F9E04}"/>
              </a:ext>
            </a:extLst>
          </p:cNvPr>
          <p:cNvGrpSpPr/>
          <p:nvPr/>
        </p:nvGrpSpPr>
        <p:grpSpPr>
          <a:xfrm>
            <a:off x="1610099" y="4016608"/>
            <a:ext cx="1262366" cy="335107"/>
            <a:chOff x="1455435" y="3572212"/>
            <a:chExt cx="1262366" cy="335107"/>
          </a:xfrm>
        </p:grpSpPr>
        <p:sp>
          <p:nvSpPr>
            <p:cNvPr id="29" name="Rectangle 28">
              <a:extLst>
                <a:ext uri="{FF2B5EF4-FFF2-40B4-BE49-F238E27FC236}">
                  <a16:creationId xmlns:a16="http://schemas.microsoft.com/office/drawing/2014/main" id="{B3A880C5-45DD-772F-30F6-037AF7D2B1E3}"/>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136249C-4BCF-DF6C-C78B-854A037227C0}"/>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診療予約情報</a:t>
              </a:r>
            </a:p>
          </p:txBody>
        </p:sp>
      </p:grpSp>
      <p:sp>
        <p:nvSpPr>
          <p:cNvPr id="32" name="TextBox 31">
            <a:extLst>
              <a:ext uri="{FF2B5EF4-FFF2-40B4-BE49-F238E27FC236}">
                <a16:creationId xmlns:a16="http://schemas.microsoft.com/office/drawing/2014/main" id="{AD42D741-89AA-887A-6C6D-14FCEC0E1ABB}"/>
              </a:ext>
            </a:extLst>
          </p:cNvPr>
          <p:cNvSpPr txBox="1"/>
          <p:nvPr/>
        </p:nvSpPr>
        <p:spPr>
          <a:xfrm>
            <a:off x="467782" y="2449680"/>
            <a:ext cx="423918" cy="95410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歯科医師</a:t>
            </a:r>
          </a:p>
        </p:txBody>
      </p:sp>
      <p:sp>
        <p:nvSpPr>
          <p:cNvPr id="43" name="TextBox 42">
            <a:extLst>
              <a:ext uri="{FF2B5EF4-FFF2-40B4-BE49-F238E27FC236}">
                <a16:creationId xmlns:a16="http://schemas.microsoft.com/office/drawing/2014/main" id="{BA03295A-276E-4C7F-E5B0-7832C494A5B2}"/>
              </a:ext>
            </a:extLst>
          </p:cNvPr>
          <p:cNvSpPr txBox="1"/>
          <p:nvPr/>
        </p:nvSpPr>
        <p:spPr>
          <a:xfrm>
            <a:off x="6863402" y="3217208"/>
            <a:ext cx="760083" cy="738664"/>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医療費請求書作成</a:t>
            </a:r>
          </a:p>
        </p:txBody>
      </p:sp>
      <p:cxnSp>
        <p:nvCxnSpPr>
          <p:cNvPr id="44" name="Straight Arrow Connector 43">
            <a:extLst>
              <a:ext uri="{FF2B5EF4-FFF2-40B4-BE49-F238E27FC236}">
                <a16:creationId xmlns:a16="http://schemas.microsoft.com/office/drawing/2014/main" id="{7364B521-51E9-879F-2FE5-03F7AA126AB6}"/>
              </a:ext>
            </a:extLst>
          </p:cNvPr>
          <p:cNvCxnSpPr>
            <a:cxnSpLocks/>
            <a:stCxn id="8" idx="6"/>
            <a:endCxn id="11" idx="2"/>
          </p:cNvCxnSpPr>
          <p:nvPr/>
        </p:nvCxnSpPr>
        <p:spPr>
          <a:xfrm>
            <a:off x="6049327" y="1569676"/>
            <a:ext cx="715484" cy="334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0FD3153-0686-66D6-E0C4-690C6C791C45}"/>
              </a:ext>
            </a:extLst>
          </p:cNvPr>
          <p:cNvCxnSpPr>
            <a:cxnSpLocks/>
            <a:stCxn id="5" idx="5"/>
            <a:endCxn id="13" idx="2"/>
          </p:cNvCxnSpPr>
          <p:nvPr/>
        </p:nvCxnSpPr>
        <p:spPr>
          <a:xfrm>
            <a:off x="4223740" y="2126589"/>
            <a:ext cx="2449543" cy="147056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333957-E45A-A37F-0231-38850CD43349}"/>
              </a:ext>
            </a:extLst>
          </p:cNvPr>
          <p:cNvCxnSpPr>
            <a:cxnSpLocks/>
            <a:stCxn id="11" idx="4"/>
          </p:cNvCxnSpPr>
          <p:nvPr/>
        </p:nvCxnSpPr>
        <p:spPr>
          <a:xfrm flipH="1">
            <a:off x="7231595" y="2130237"/>
            <a:ext cx="60341" cy="94811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CC8020BB-6223-AA04-3B98-F7C90C048B74}"/>
              </a:ext>
            </a:extLst>
          </p:cNvPr>
          <p:cNvGrpSpPr/>
          <p:nvPr/>
        </p:nvGrpSpPr>
        <p:grpSpPr>
          <a:xfrm>
            <a:off x="3309634" y="4035178"/>
            <a:ext cx="1262366" cy="335107"/>
            <a:chOff x="1455435" y="3572212"/>
            <a:chExt cx="1262366" cy="335107"/>
          </a:xfrm>
        </p:grpSpPr>
        <p:sp>
          <p:nvSpPr>
            <p:cNvPr id="52" name="Rectangle 51">
              <a:extLst>
                <a:ext uri="{FF2B5EF4-FFF2-40B4-BE49-F238E27FC236}">
                  <a16:creationId xmlns:a16="http://schemas.microsoft.com/office/drawing/2014/main" id="{4393783D-AD67-2B92-F750-D933F39EC5FE}"/>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0D8F980-1F50-F3ED-5D46-843B768BEC71}"/>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電子カルテ</a:t>
              </a:r>
            </a:p>
          </p:txBody>
        </p:sp>
      </p:grpSp>
      <p:cxnSp>
        <p:nvCxnSpPr>
          <p:cNvPr id="54" name="Straight Arrow Connector 53">
            <a:extLst>
              <a:ext uri="{FF2B5EF4-FFF2-40B4-BE49-F238E27FC236}">
                <a16:creationId xmlns:a16="http://schemas.microsoft.com/office/drawing/2014/main" id="{DEB14C27-0716-C5FD-E4A7-201216776D86}"/>
              </a:ext>
            </a:extLst>
          </p:cNvPr>
          <p:cNvCxnSpPr>
            <a:cxnSpLocks/>
            <a:stCxn id="6" idx="5"/>
          </p:cNvCxnSpPr>
          <p:nvPr/>
        </p:nvCxnSpPr>
        <p:spPr>
          <a:xfrm>
            <a:off x="2599431" y="1603113"/>
            <a:ext cx="1018963" cy="2352759"/>
          </a:xfrm>
          <a:prstGeom prst="straightConnector1">
            <a:avLst/>
          </a:prstGeom>
          <a:ln w="381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D4D0174-0A71-C4D8-5632-EB1A5B0182CF}"/>
              </a:ext>
            </a:extLst>
          </p:cNvPr>
          <p:cNvCxnSpPr>
            <a:cxnSpLocks/>
            <a:endCxn id="5" idx="2"/>
          </p:cNvCxnSpPr>
          <p:nvPr/>
        </p:nvCxnSpPr>
        <p:spPr>
          <a:xfrm>
            <a:off x="2739005" y="1322230"/>
            <a:ext cx="584877" cy="43162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420D24F-45B3-2ABA-8475-391E4CE52728}"/>
              </a:ext>
            </a:extLst>
          </p:cNvPr>
          <p:cNvCxnSpPr>
            <a:cxnSpLocks/>
            <a:stCxn id="30" idx="0"/>
          </p:cNvCxnSpPr>
          <p:nvPr/>
        </p:nvCxnSpPr>
        <p:spPr>
          <a:xfrm flipV="1">
            <a:off x="2241282" y="3464632"/>
            <a:ext cx="23536" cy="56342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D8B108E-D154-6C8D-4382-E14EF9D20F83}"/>
              </a:ext>
            </a:extLst>
          </p:cNvPr>
          <p:cNvCxnSpPr>
            <a:cxnSpLocks/>
            <a:stCxn id="7" idx="0"/>
            <a:endCxn id="6" idx="4"/>
          </p:cNvCxnSpPr>
          <p:nvPr/>
        </p:nvCxnSpPr>
        <p:spPr>
          <a:xfrm flipH="1" flipV="1">
            <a:off x="2226698" y="1757504"/>
            <a:ext cx="20" cy="65287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795097F-6E17-62E2-E897-15ADE36FD6DB}"/>
              </a:ext>
            </a:extLst>
          </p:cNvPr>
          <p:cNvCxnSpPr>
            <a:cxnSpLocks/>
            <a:stCxn id="5" idx="4"/>
            <a:endCxn id="53" idx="0"/>
          </p:cNvCxnSpPr>
          <p:nvPr/>
        </p:nvCxnSpPr>
        <p:spPr>
          <a:xfrm>
            <a:off x="3851007" y="2280980"/>
            <a:ext cx="89810" cy="176565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06A5E32-2842-155D-79A5-4B3926DAC56C}"/>
              </a:ext>
            </a:extLst>
          </p:cNvPr>
          <p:cNvCxnSpPr>
            <a:cxnSpLocks/>
            <a:stCxn id="8" idx="4"/>
          </p:cNvCxnSpPr>
          <p:nvPr/>
        </p:nvCxnSpPr>
        <p:spPr>
          <a:xfrm flipH="1">
            <a:off x="4209776" y="2096800"/>
            <a:ext cx="1312427" cy="194983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E2AF90C-3DF2-0A47-6145-A4D9192B3EC5}"/>
              </a:ext>
            </a:extLst>
          </p:cNvPr>
          <p:cNvSpPr txBox="1"/>
          <p:nvPr/>
        </p:nvSpPr>
        <p:spPr>
          <a:xfrm>
            <a:off x="8254999" y="2169326"/>
            <a:ext cx="310711" cy="523220"/>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受付</a:t>
            </a:r>
          </a:p>
        </p:txBody>
      </p:sp>
      <p:cxnSp>
        <p:nvCxnSpPr>
          <p:cNvPr id="73" name="Straight Arrow Connector 72">
            <a:extLst>
              <a:ext uri="{FF2B5EF4-FFF2-40B4-BE49-F238E27FC236}">
                <a16:creationId xmlns:a16="http://schemas.microsoft.com/office/drawing/2014/main" id="{97528F70-489D-BAA9-F16A-F3EFC506826C}"/>
              </a:ext>
            </a:extLst>
          </p:cNvPr>
          <p:cNvCxnSpPr>
            <a:cxnSpLocks/>
            <a:stCxn id="11" idx="5"/>
            <a:endCxn id="14" idx="1"/>
          </p:cNvCxnSpPr>
          <p:nvPr/>
        </p:nvCxnSpPr>
        <p:spPr>
          <a:xfrm>
            <a:off x="7664669" y="1975846"/>
            <a:ext cx="468150" cy="47756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0119C93-A0E8-4683-991E-55258BB5E6A1}"/>
              </a:ext>
            </a:extLst>
          </p:cNvPr>
          <p:cNvCxnSpPr>
            <a:cxnSpLocks/>
            <a:stCxn id="13" idx="6"/>
          </p:cNvCxnSpPr>
          <p:nvPr/>
        </p:nvCxnSpPr>
        <p:spPr>
          <a:xfrm flipV="1">
            <a:off x="7727532" y="2677101"/>
            <a:ext cx="391323" cy="9200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C3937A2-CC54-625B-4E8C-155928A8BC69}"/>
              </a:ext>
            </a:extLst>
          </p:cNvPr>
          <p:cNvSpPr txBox="1"/>
          <p:nvPr/>
        </p:nvSpPr>
        <p:spPr>
          <a:xfrm>
            <a:off x="1034298" y="1899846"/>
            <a:ext cx="1303172"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⑥</a:t>
            </a:r>
            <a:r>
              <a:rPr lang="en-US" sz="2000" dirty="0" err="1">
                <a:solidFill>
                  <a:srgbClr val="FFC000"/>
                </a:solidFill>
                <a:latin typeface="MS PGothic" panose="020B0600070205080204" pitchFamily="34" charset="-128"/>
                <a:ea typeface="MS PGothic" panose="020B0600070205080204" pitchFamily="34" charset="-128"/>
              </a:rPr>
              <a:t>患者ID</a:t>
            </a:r>
            <a:endParaRPr lang="en-US" sz="2000" dirty="0">
              <a:solidFill>
                <a:srgbClr val="FFC000"/>
              </a:solidFill>
            </a:endParaRPr>
          </a:p>
        </p:txBody>
      </p:sp>
      <p:sp>
        <p:nvSpPr>
          <p:cNvPr id="122" name="TextBox 121">
            <a:extLst>
              <a:ext uri="{FF2B5EF4-FFF2-40B4-BE49-F238E27FC236}">
                <a16:creationId xmlns:a16="http://schemas.microsoft.com/office/drawing/2014/main" id="{21B3353A-F4CE-FCFC-A32A-B2DAD7B0D4E1}"/>
              </a:ext>
            </a:extLst>
          </p:cNvPr>
          <p:cNvSpPr txBox="1"/>
          <p:nvPr/>
        </p:nvSpPr>
        <p:spPr>
          <a:xfrm>
            <a:off x="2007627" y="2779492"/>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①</a:t>
            </a:r>
          </a:p>
        </p:txBody>
      </p:sp>
      <p:sp>
        <p:nvSpPr>
          <p:cNvPr id="124" name="TextBox 123">
            <a:extLst>
              <a:ext uri="{FF2B5EF4-FFF2-40B4-BE49-F238E27FC236}">
                <a16:creationId xmlns:a16="http://schemas.microsoft.com/office/drawing/2014/main" id="{A4A42194-9697-E97C-E081-8C53F752840C}"/>
              </a:ext>
            </a:extLst>
          </p:cNvPr>
          <p:cNvSpPr txBox="1"/>
          <p:nvPr/>
        </p:nvSpPr>
        <p:spPr>
          <a:xfrm>
            <a:off x="2001852" y="1057889"/>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②</a:t>
            </a:r>
          </a:p>
        </p:txBody>
      </p:sp>
      <p:sp>
        <p:nvSpPr>
          <p:cNvPr id="125" name="TextBox 124">
            <a:extLst>
              <a:ext uri="{FF2B5EF4-FFF2-40B4-BE49-F238E27FC236}">
                <a16:creationId xmlns:a16="http://schemas.microsoft.com/office/drawing/2014/main" id="{F1E12DC8-CE56-6071-DE1B-78F001DD535B}"/>
              </a:ext>
            </a:extLst>
          </p:cNvPr>
          <p:cNvSpPr txBox="1"/>
          <p:nvPr/>
        </p:nvSpPr>
        <p:spPr>
          <a:xfrm>
            <a:off x="3590147" y="1549129"/>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③</a:t>
            </a:r>
          </a:p>
        </p:txBody>
      </p:sp>
      <p:sp>
        <p:nvSpPr>
          <p:cNvPr id="126" name="TextBox 125">
            <a:extLst>
              <a:ext uri="{FF2B5EF4-FFF2-40B4-BE49-F238E27FC236}">
                <a16:creationId xmlns:a16="http://schemas.microsoft.com/office/drawing/2014/main" id="{DDE6A353-1418-F38A-5E1C-533004C82414}"/>
              </a:ext>
            </a:extLst>
          </p:cNvPr>
          <p:cNvSpPr txBox="1"/>
          <p:nvPr/>
        </p:nvSpPr>
        <p:spPr>
          <a:xfrm>
            <a:off x="5316903" y="1369621"/>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④</a:t>
            </a:r>
          </a:p>
        </p:txBody>
      </p:sp>
      <p:sp>
        <p:nvSpPr>
          <p:cNvPr id="127" name="TextBox 126">
            <a:extLst>
              <a:ext uri="{FF2B5EF4-FFF2-40B4-BE49-F238E27FC236}">
                <a16:creationId xmlns:a16="http://schemas.microsoft.com/office/drawing/2014/main" id="{D8473FF3-9EDF-B299-52FB-CE61EFFA5A33}"/>
              </a:ext>
            </a:extLst>
          </p:cNvPr>
          <p:cNvSpPr txBox="1"/>
          <p:nvPr/>
        </p:nvSpPr>
        <p:spPr>
          <a:xfrm>
            <a:off x="7079317" y="1396081"/>
            <a:ext cx="478859" cy="400110"/>
          </a:xfrm>
          <a:prstGeom prst="rect">
            <a:avLst/>
          </a:prstGeom>
          <a:noFill/>
        </p:spPr>
        <p:txBody>
          <a:bodyPr wrap="square" rtlCol="0">
            <a:spAutoFit/>
          </a:bodyPr>
          <a:lstStyle/>
          <a:p>
            <a:r>
              <a:rPr lang="en-US" sz="2000" dirty="0">
                <a:solidFill>
                  <a:schemeClr val="accent4"/>
                </a:solidFill>
                <a:latin typeface="MS PGothic" panose="020B0600070205080204" pitchFamily="34" charset="-128"/>
                <a:ea typeface="MS PGothic" panose="020B0600070205080204" pitchFamily="34" charset="-128"/>
              </a:rPr>
              <a:t>⑤</a:t>
            </a:r>
          </a:p>
        </p:txBody>
      </p:sp>
      <p:sp>
        <p:nvSpPr>
          <p:cNvPr id="129" name="TextBox 128">
            <a:extLst>
              <a:ext uri="{FF2B5EF4-FFF2-40B4-BE49-F238E27FC236}">
                <a16:creationId xmlns:a16="http://schemas.microsoft.com/office/drawing/2014/main" id="{CF380C08-FF90-3D7F-95DB-1E5726145D0A}"/>
              </a:ext>
            </a:extLst>
          </p:cNvPr>
          <p:cNvSpPr txBox="1"/>
          <p:nvPr/>
        </p:nvSpPr>
        <p:spPr>
          <a:xfrm>
            <a:off x="2945585" y="1123697"/>
            <a:ext cx="469442"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⑦</a:t>
            </a:r>
            <a:endParaRPr lang="en-US" sz="2000" dirty="0">
              <a:solidFill>
                <a:srgbClr val="FFC000"/>
              </a:solidFill>
            </a:endParaRPr>
          </a:p>
        </p:txBody>
      </p:sp>
      <p:sp>
        <p:nvSpPr>
          <p:cNvPr id="131" name="TextBox 130">
            <a:extLst>
              <a:ext uri="{FF2B5EF4-FFF2-40B4-BE49-F238E27FC236}">
                <a16:creationId xmlns:a16="http://schemas.microsoft.com/office/drawing/2014/main" id="{46397C84-360B-5821-A880-0E64ADED71C7}"/>
              </a:ext>
            </a:extLst>
          </p:cNvPr>
          <p:cNvSpPr txBox="1"/>
          <p:nvPr/>
        </p:nvSpPr>
        <p:spPr>
          <a:xfrm>
            <a:off x="3489854" y="2749486"/>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2" name="TextBox 131">
            <a:extLst>
              <a:ext uri="{FF2B5EF4-FFF2-40B4-BE49-F238E27FC236}">
                <a16:creationId xmlns:a16="http://schemas.microsoft.com/office/drawing/2014/main" id="{732F2796-3D4E-4635-D770-EC12BF6351A7}"/>
              </a:ext>
            </a:extLst>
          </p:cNvPr>
          <p:cNvSpPr txBox="1"/>
          <p:nvPr/>
        </p:nvSpPr>
        <p:spPr>
          <a:xfrm>
            <a:off x="4391126" y="1253899"/>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3" name="TextBox 132">
            <a:extLst>
              <a:ext uri="{FF2B5EF4-FFF2-40B4-BE49-F238E27FC236}">
                <a16:creationId xmlns:a16="http://schemas.microsoft.com/office/drawing/2014/main" id="{20F85607-87BF-B5A3-2F93-7FCE7943E669}"/>
              </a:ext>
            </a:extLst>
          </p:cNvPr>
          <p:cNvSpPr txBox="1"/>
          <p:nvPr/>
        </p:nvSpPr>
        <p:spPr>
          <a:xfrm>
            <a:off x="6175280" y="1110431"/>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4" name="TextBox 133">
            <a:extLst>
              <a:ext uri="{FF2B5EF4-FFF2-40B4-BE49-F238E27FC236}">
                <a16:creationId xmlns:a16="http://schemas.microsoft.com/office/drawing/2014/main" id="{B3011792-1656-7BFC-3EE2-E7DA65E43942}"/>
              </a:ext>
            </a:extLst>
          </p:cNvPr>
          <p:cNvSpPr txBox="1"/>
          <p:nvPr/>
        </p:nvSpPr>
        <p:spPr>
          <a:xfrm>
            <a:off x="5642525" y="2598300"/>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
        <p:nvSpPr>
          <p:cNvPr id="135" name="TextBox 134">
            <a:extLst>
              <a:ext uri="{FF2B5EF4-FFF2-40B4-BE49-F238E27FC236}">
                <a16:creationId xmlns:a16="http://schemas.microsoft.com/office/drawing/2014/main" id="{B297187A-C7AF-97D9-CA0D-23018DAD70A5}"/>
              </a:ext>
            </a:extLst>
          </p:cNvPr>
          <p:cNvSpPr txBox="1"/>
          <p:nvPr/>
        </p:nvSpPr>
        <p:spPr>
          <a:xfrm>
            <a:off x="4723182" y="3136485"/>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⑨</a:t>
            </a:r>
            <a:endParaRPr lang="en-US" sz="2000" dirty="0">
              <a:solidFill>
                <a:srgbClr val="FFC000"/>
              </a:solidFill>
            </a:endParaRPr>
          </a:p>
        </p:txBody>
      </p:sp>
      <p:sp>
        <p:nvSpPr>
          <p:cNvPr id="137" name="TextBox 136">
            <a:extLst>
              <a:ext uri="{FF2B5EF4-FFF2-40B4-BE49-F238E27FC236}">
                <a16:creationId xmlns:a16="http://schemas.microsoft.com/office/drawing/2014/main" id="{ACE09CC0-1D43-E1DE-6D4A-5D56452C1D44}"/>
              </a:ext>
            </a:extLst>
          </p:cNvPr>
          <p:cNvSpPr txBox="1"/>
          <p:nvPr/>
        </p:nvSpPr>
        <p:spPr>
          <a:xfrm>
            <a:off x="6733874" y="2283483"/>
            <a:ext cx="699764"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⑩</a:t>
            </a:r>
          </a:p>
        </p:txBody>
      </p:sp>
      <p:sp>
        <p:nvSpPr>
          <p:cNvPr id="138" name="TextBox 137">
            <a:extLst>
              <a:ext uri="{FF2B5EF4-FFF2-40B4-BE49-F238E27FC236}">
                <a16:creationId xmlns:a16="http://schemas.microsoft.com/office/drawing/2014/main" id="{108C4A9B-2EAE-66CC-BE96-02C4475A380C}"/>
              </a:ext>
            </a:extLst>
          </p:cNvPr>
          <p:cNvSpPr txBox="1"/>
          <p:nvPr/>
        </p:nvSpPr>
        <p:spPr>
          <a:xfrm>
            <a:off x="2945585" y="2965197"/>
            <a:ext cx="469442"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⑦</a:t>
            </a:r>
            <a:endParaRPr lang="en-US" sz="2000" dirty="0">
              <a:solidFill>
                <a:srgbClr val="FFC000"/>
              </a:solidFill>
            </a:endParaRPr>
          </a:p>
        </p:txBody>
      </p:sp>
      <p:sp>
        <p:nvSpPr>
          <p:cNvPr id="139" name="TextBox 138">
            <a:extLst>
              <a:ext uri="{FF2B5EF4-FFF2-40B4-BE49-F238E27FC236}">
                <a16:creationId xmlns:a16="http://schemas.microsoft.com/office/drawing/2014/main" id="{CF933EF7-A6AC-E147-4C15-6D9E61999005}"/>
              </a:ext>
            </a:extLst>
          </p:cNvPr>
          <p:cNvSpPr txBox="1"/>
          <p:nvPr/>
        </p:nvSpPr>
        <p:spPr>
          <a:xfrm>
            <a:off x="3045354" y="3232086"/>
            <a:ext cx="543767" cy="400110"/>
          </a:xfrm>
          <a:prstGeom prst="rect">
            <a:avLst/>
          </a:prstGeom>
          <a:noFill/>
        </p:spPr>
        <p:txBody>
          <a:bodyPr wrap="square">
            <a:spAutoFit/>
          </a:bodyPr>
          <a:lstStyle/>
          <a:p>
            <a:r>
              <a:rPr lang="en-US" sz="2000" dirty="0">
                <a:solidFill>
                  <a:srgbClr val="FFC000"/>
                </a:solidFill>
                <a:latin typeface="MS PGothic" panose="020B0600070205080204" pitchFamily="34" charset="-128"/>
                <a:ea typeface="MS PGothic" panose="020B0600070205080204" pitchFamily="34" charset="-128"/>
              </a:rPr>
              <a:t>⑧</a:t>
            </a:r>
            <a:endParaRPr lang="en-US" sz="2000" dirty="0">
              <a:solidFill>
                <a:srgbClr val="FFC000"/>
              </a:solidFill>
            </a:endParaRPr>
          </a:p>
        </p:txBody>
      </p:sp>
    </p:spTree>
    <p:extLst>
      <p:ext uri="{BB962C8B-B14F-4D97-AF65-F5344CB8AC3E}">
        <p14:creationId xmlns:p14="http://schemas.microsoft.com/office/powerpoint/2010/main" val="2378915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https://onct.oita-ct.ac.jp/seigyo/nishimura_hp/coursework/2019/SystemEngineering/07/Note.html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E36F02-FAEB-A636-EFA8-8E26A810D864}"/>
              </a:ext>
            </a:extLst>
          </p:cNvPr>
          <p:cNvSpPr/>
          <p:nvPr/>
        </p:nvSpPr>
        <p:spPr>
          <a:xfrm>
            <a:off x="400546" y="2323724"/>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9B3070C-895D-1E19-B679-B58C68676C50}"/>
              </a:ext>
            </a:extLst>
          </p:cNvPr>
          <p:cNvSpPr/>
          <p:nvPr/>
        </p:nvSpPr>
        <p:spPr>
          <a:xfrm>
            <a:off x="3323882" y="122673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33EDD16-158E-41C7-59D5-3CE69C1F5423}"/>
              </a:ext>
            </a:extLst>
          </p:cNvPr>
          <p:cNvSpPr/>
          <p:nvPr/>
        </p:nvSpPr>
        <p:spPr>
          <a:xfrm>
            <a:off x="1699573" y="703255"/>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92768CD-C5B8-EDC4-2E62-F618FB92595A}"/>
              </a:ext>
            </a:extLst>
          </p:cNvPr>
          <p:cNvSpPr/>
          <p:nvPr/>
        </p:nvSpPr>
        <p:spPr>
          <a:xfrm>
            <a:off x="1699593" y="2410383"/>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5295F10-9AF5-5E0B-0959-336AA2CA05A8}"/>
              </a:ext>
            </a:extLst>
          </p:cNvPr>
          <p:cNvSpPr/>
          <p:nvPr/>
        </p:nvSpPr>
        <p:spPr>
          <a:xfrm>
            <a:off x="4995078" y="1042551"/>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3BF9C5B-78A5-D91C-0981-064588E9B51B}"/>
              </a:ext>
            </a:extLst>
          </p:cNvPr>
          <p:cNvSpPr/>
          <p:nvPr/>
        </p:nvSpPr>
        <p:spPr>
          <a:xfrm>
            <a:off x="6764811" y="1075988"/>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12D519A-4B9A-8A7D-A4D6-A1BB6286232F}"/>
              </a:ext>
            </a:extLst>
          </p:cNvPr>
          <p:cNvSpPr/>
          <p:nvPr/>
        </p:nvSpPr>
        <p:spPr>
          <a:xfrm>
            <a:off x="6673283" y="3070030"/>
            <a:ext cx="1054249" cy="1054249"/>
          </a:xfrm>
          <a:prstGeom prst="ellipse">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BAD6A1-82FA-2327-13BF-E41C3D2D47DE}"/>
              </a:ext>
            </a:extLst>
          </p:cNvPr>
          <p:cNvSpPr/>
          <p:nvPr/>
        </p:nvSpPr>
        <p:spPr>
          <a:xfrm>
            <a:off x="8132819" y="1807956"/>
            <a:ext cx="580913" cy="1290917"/>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Arrow Connector 18">
            <a:extLst>
              <a:ext uri="{FF2B5EF4-FFF2-40B4-BE49-F238E27FC236}">
                <a16:creationId xmlns:a16="http://schemas.microsoft.com/office/drawing/2014/main" id="{302F5C8F-8BAA-CA9B-9FF5-942584CE853D}"/>
              </a:ext>
            </a:extLst>
          </p:cNvPr>
          <p:cNvCxnSpPr>
            <a:cxnSpLocks/>
            <a:stCxn id="4" idx="3"/>
            <a:endCxn id="33" idx="1"/>
          </p:cNvCxnSpPr>
          <p:nvPr/>
        </p:nvCxnSpPr>
        <p:spPr>
          <a:xfrm flipV="1">
            <a:off x="981459" y="2912708"/>
            <a:ext cx="711329" cy="5647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8F2A4DB-9B9C-9631-C61B-B0B814FE6F76}"/>
              </a:ext>
            </a:extLst>
          </p:cNvPr>
          <p:cNvCxnSpPr>
            <a:cxnSpLocks/>
            <a:stCxn id="5" idx="6"/>
            <a:endCxn id="8" idx="2"/>
          </p:cNvCxnSpPr>
          <p:nvPr/>
        </p:nvCxnSpPr>
        <p:spPr>
          <a:xfrm flipV="1">
            <a:off x="4378131" y="1569676"/>
            <a:ext cx="616947" cy="18418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03876526-F0E7-C934-525A-5459126F9E04}"/>
              </a:ext>
            </a:extLst>
          </p:cNvPr>
          <p:cNvGrpSpPr/>
          <p:nvPr/>
        </p:nvGrpSpPr>
        <p:grpSpPr>
          <a:xfrm>
            <a:off x="1610099" y="4016608"/>
            <a:ext cx="1262366" cy="335107"/>
            <a:chOff x="1455435" y="3572212"/>
            <a:chExt cx="1262366" cy="335107"/>
          </a:xfrm>
        </p:grpSpPr>
        <p:sp>
          <p:nvSpPr>
            <p:cNvPr id="29" name="Rectangle 28">
              <a:extLst>
                <a:ext uri="{FF2B5EF4-FFF2-40B4-BE49-F238E27FC236}">
                  <a16:creationId xmlns:a16="http://schemas.microsoft.com/office/drawing/2014/main" id="{B3A880C5-45DD-772F-30F6-037AF7D2B1E3}"/>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8136249C-4BCF-DF6C-C78B-854A037227C0}"/>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診療予約情報</a:t>
              </a:r>
            </a:p>
          </p:txBody>
        </p:sp>
      </p:grpSp>
      <p:sp>
        <p:nvSpPr>
          <p:cNvPr id="32" name="TextBox 31">
            <a:extLst>
              <a:ext uri="{FF2B5EF4-FFF2-40B4-BE49-F238E27FC236}">
                <a16:creationId xmlns:a16="http://schemas.microsoft.com/office/drawing/2014/main" id="{AD42D741-89AA-887A-6C6D-14FCEC0E1ABB}"/>
              </a:ext>
            </a:extLst>
          </p:cNvPr>
          <p:cNvSpPr txBox="1"/>
          <p:nvPr/>
        </p:nvSpPr>
        <p:spPr>
          <a:xfrm>
            <a:off x="468370" y="2517538"/>
            <a:ext cx="423918" cy="95410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歯科医師</a:t>
            </a:r>
          </a:p>
        </p:txBody>
      </p:sp>
      <p:sp>
        <p:nvSpPr>
          <p:cNvPr id="33" name="TextBox 32">
            <a:extLst>
              <a:ext uri="{FF2B5EF4-FFF2-40B4-BE49-F238E27FC236}">
                <a16:creationId xmlns:a16="http://schemas.microsoft.com/office/drawing/2014/main" id="{5D0EAF04-7936-059F-A863-E4CA181225E4}"/>
              </a:ext>
            </a:extLst>
          </p:cNvPr>
          <p:cNvSpPr txBox="1"/>
          <p:nvPr/>
        </p:nvSpPr>
        <p:spPr>
          <a:xfrm>
            <a:off x="1692788" y="2651098"/>
            <a:ext cx="1107320" cy="523220"/>
          </a:xfrm>
          <a:prstGeom prst="rect">
            <a:avLst/>
          </a:prstGeom>
          <a:noFill/>
        </p:spPr>
        <p:txBody>
          <a:bodyPr wrap="square" rtlCol="0">
            <a:spAutoFit/>
          </a:bodyPr>
          <a:lstStyle/>
          <a:p>
            <a:r>
              <a:rPr lang="en-US" dirty="0" err="1">
                <a:solidFill>
                  <a:schemeClr val="bg2"/>
                </a:solidFill>
                <a:latin typeface="MS PGothic" panose="020B0600070205080204" pitchFamily="34" charset="-128"/>
                <a:ea typeface="MS PGothic" panose="020B0600070205080204" pitchFamily="34" charset="-128"/>
              </a:rPr>
              <a:t>診察予約</a:t>
            </a:r>
            <a:endParaRPr lang="en-US" dirty="0">
              <a:solidFill>
                <a:schemeClr val="bg2"/>
              </a:solidFill>
              <a:latin typeface="MS PGothic" panose="020B0600070205080204" pitchFamily="34" charset="-128"/>
              <a:ea typeface="MS PGothic" panose="020B0600070205080204" pitchFamily="34" charset="-128"/>
            </a:endParaRPr>
          </a:p>
          <a:p>
            <a:r>
              <a:rPr lang="en-US" dirty="0" err="1">
                <a:solidFill>
                  <a:schemeClr val="bg2"/>
                </a:solidFill>
                <a:latin typeface="MS PGothic" panose="020B0600070205080204" pitchFamily="34" charset="-128"/>
                <a:ea typeface="MS PGothic" panose="020B0600070205080204" pitchFamily="34" charset="-128"/>
              </a:rPr>
              <a:t>情報確認</a:t>
            </a:r>
            <a:endParaRPr lang="en-US" dirty="0">
              <a:solidFill>
                <a:schemeClr val="bg2"/>
              </a:solidFill>
              <a:latin typeface="MS PGothic" panose="020B0600070205080204" pitchFamily="34" charset="-128"/>
              <a:ea typeface="MS PGothic" panose="020B0600070205080204" pitchFamily="34" charset="-128"/>
            </a:endParaRPr>
          </a:p>
        </p:txBody>
      </p:sp>
      <p:sp>
        <p:nvSpPr>
          <p:cNvPr id="34" name="TextBox 33">
            <a:extLst>
              <a:ext uri="{FF2B5EF4-FFF2-40B4-BE49-F238E27FC236}">
                <a16:creationId xmlns:a16="http://schemas.microsoft.com/office/drawing/2014/main" id="{8A04C1B9-1726-8EA0-EB41-6583903129E5}"/>
              </a:ext>
            </a:extLst>
          </p:cNvPr>
          <p:cNvSpPr txBox="1"/>
          <p:nvPr/>
        </p:nvSpPr>
        <p:spPr>
          <a:xfrm>
            <a:off x="1703382" y="966577"/>
            <a:ext cx="1107320" cy="577081"/>
          </a:xfrm>
          <a:prstGeom prst="rect">
            <a:avLst/>
          </a:prstGeom>
          <a:noFill/>
        </p:spPr>
        <p:txBody>
          <a:bodyPr wrap="square" rtlCol="0">
            <a:spAutoFit/>
          </a:bodyPr>
          <a:lstStyle/>
          <a:p>
            <a:r>
              <a:rPr lang="en-US" sz="1050" dirty="0" err="1">
                <a:solidFill>
                  <a:schemeClr val="bg2"/>
                </a:solidFill>
                <a:latin typeface="MS PGothic" panose="020B0600070205080204" pitchFamily="34" charset="-128"/>
                <a:ea typeface="MS PGothic" panose="020B0600070205080204" pitchFamily="34" charset="-128"/>
              </a:rPr>
              <a:t>前回診察内容および今回診察予定確認</a:t>
            </a:r>
            <a:endParaRPr lang="en-US" sz="1050" dirty="0">
              <a:solidFill>
                <a:schemeClr val="bg2"/>
              </a:solidFill>
              <a:latin typeface="MS PGothic" panose="020B0600070205080204" pitchFamily="34" charset="-128"/>
              <a:ea typeface="MS PGothic" panose="020B0600070205080204" pitchFamily="34" charset="-128"/>
            </a:endParaRPr>
          </a:p>
        </p:txBody>
      </p:sp>
      <p:sp>
        <p:nvSpPr>
          <p:cNvPr id="37" name="TextBox 36">
            <a:extLst>
              <a:ext uri="{FF2B5EF4-FFF2-40B4-BE49-F238E27FC236}">
                <a16:creationId xmlns:a16="http://schemas.microsoft.com/office/drawing/2014/main" id="{6552BCB5-14BA-09D2-01DD-E26BD3ABC8DA}"/>
              </a:ext>
            </a:extLst>
          </p:cNvPr>
          <p:cNvSpPr txBox="1"/>
          <p:nvPr/>
        </p:nvSpPr>
        <p:spPr>
          <a:xfrm>
            <a:off x="3564887" y="1589114"/>
            <a:ext cx="543739" cy="307777"/>
          </a:xfrm>
          <a:prstGeom prst="rect">
            <a:avLst/>
          </a:prstGeom>
          <a:noFill/>
        </p:spPr>
        <p:txBody>
          <a:bodyPr wrap="none" rtlCol="0">
            <a:spAutoFit/>
          </a:bodyPr>
          <a:lstStyle/>
          <a:p>
            <a:r>
              <a:rPr lang="en-US" dirty="0" err="1">
                <a:solidFill>
                  <a:schemeClr val="bg2"/>
                </a:solidFill>
                <a:latin typeface="MS PGothic" panose="020B0600070205080204" pitchFamily="34" charset="-128"/>
                <a:ea typeface="MS PGothic" panose="020B0600070205080204" pitchFamily="34" charset="-128"/>
              </a:rPr>
              <a:t>診察</a:t>
            </a:r>
            <a:endParaRPr lang="en-US" dirty="0">
              <a:solidFill>
                <a:schemeClr val="bg2"/>
              </a:solidFill>
              <a:latin typeface="MS PGothic" panose="020B0600070205080204" pitchFamily="34" charset="-128"/>
              <a:ea typeface="MS PGothic" panose="020B0600070205080204" pitchFamily="34" charset="-128"/>
            </a:endParaRPr>
          </a:p>
        </p:txBody>
      </p:sp>
      <p:sp>
        <p:nvSpPr>
          <p:cNvPr id="40" name="TextBox 39">
            <a:extLst>
              <a:ext uri="{FF2B5EF4-FFF2-40B4-BE49-F238E27FC236}">
                <a16:creationId xmlns:a16="http://schemas.microsoft.com/office/drawing/2014/main" id="{3325FED9-BC1F-76A4-9D0F-751B2D428E53}"/>
              </a:ext>
            </a:extLst>
          </p:cNvPr>
          <p:cNvSpPr txBox="1"/>
          <p:nvPr/>
        </p:nvSpPr>
        <p:spPr>
          <a:xfrm>
            <a:off x="5042467" y="1397644"/>
            <a:ext cx="902811" cy="307777"/>
          </a:xfrm>
          <a:prstGeom prst="rect">
            <a:avLst/>
          </a:prstGeom>
          <a:noFill/>
        </p:spPr>
        <p:txBody>
          <a:bodyPr wrap="none" rtlCol="0">
            <a:spAutoFit/>
          </a:bodyPr>
          <a:lstStyle/>
          <a:p>
            <a:r>
              <a:rPr lang="en-US" dirty="0" err="1">
                <a:solidFill>
                  <a:schemeClr val="bg2"/>
                </a:solidFill>
                <a:latin typeface="MS PGothic" panose="020B0600070205080204" pitchFamily="34" charset="-128"/>
                <a:ea typeface="MS PGothic" panose="020B0600070205080204" pitchFamily="34" charset="-128"/>
              </a:rPr>
              <a:t>投薬検討</a:t>
            </a:r>
            <a:endParaRPr lang="en-US" dirty="0">
              <a:solidFill>
                <a:schemeClr val="bg2"/>
              </a:solidFill>
              <a:latin typeface="MS PGothic" panose="020B0600070205080204" pitchFamily="34" charset="-128"/>
              <a:ea typeface="MS PGothic" panose="020B0600070205080204" pitchFamily="34" charset="-128"/>
            </a:endParaRPr>
          </a:p>
        </p:txBody>
      </p:sp>
      <p:sp>
        <p:nvSpPr>
          <p:cNvPr id="41" name="TextBox 40">
            <a:extLst>
              <a:ext uri="{FF2B5EF4-FFF2-40B4-BE49-F238E27FC236}">
                <a16:creationId xmlns:a16="http://schemas.microsoft.com/office/drawing/2014/main" id="{5037A208-0180-CFC1-5E75-B702353A17F5}"/>
              </a:ext>
            </a:extLst>
          </p:cNvPr>
          <p:cNvSpPr txBox="1"/>
          <p:nvPr/>
        </p:nvSpPr>
        <p:spPr>
          <a:xfrm>
            <a:off x="6887079" y="1373210"/>
            <a:ext cx="840453" cy="523220"/>
          </a:xfrm>
          <a:prstGeom prst="rect">
            <a:avLst/>
          </a:prstGeom>
          <a:noFill/>
        </p:spPr>
        <p:txBody>
          <a:bodyPr wrap="square" rtlCol="0">
            <a:spAutoFit/>
          </a:bodyPr>
          <a:lstStyle/>
          <a:p>
            <a:r>
              <a:rPr lang="en-US" dirty="0" err="1">
                <a:solidFill>
                  <a:schemeClr val="bg2"/>
                </a:solidFill>
                <a:latin typeface="MS PGothic" panose="020B0600070205080204" pitchFamily="34" charset="-128"/>
                <a:ea typeface="MS PGothic" panose="020B0600070205080204" pitchFamily="34" charset="-128"/>
              </a:rPr>
              <a:t>処方箋発行</a:t>
            </a:r>
            <a:endParaRPr lang="en-US" dirty="0">
              <a:solidFill>
                <a:schemeClr val="bg2"/>
              </a:solidFill>
              <a:latin typeface="MS PGothic" panose="020B0600070205080204" pitchFamily="34" charset="-128"/>
              <a:ea typeface="MS PGothic" panose="020B0600070205080204" pitchFamily="34" charset="-128"/>
            </a:endParaRPr>
          </a:p>
        </p:txBody>
      </p:sp>
      <p:sp>
        <p:nvSpPr>
          <p:cNvPr id="43" name="TextBox 42">
            <a:extLst>
              <a:ext uri="{FF2B5EF4-FFF2-40B4-BE49-F238E27FC236}">
                <a16:creationId xmlns:a16="http://schemas.microsoft.com/office/drawing/2014/main" id="{BA03295A-276E-4C7F-E5B0-7832C494A5B2}"/>
              </a:ext>
            </a:extLst>
          </p:cNvPr>
          <p:cNvSpPr txBox="1"/>
          <p:nvPr/>
        </p:nvSpPr>
        <p:spPr>
          <a:xfrm>
            <a:off x="6863402" y="3217208"/>
            <a:ext cx="760083" cy="738664"/>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医療費請求書作成</a:t>
            </a:r>
          </a:p>
        </p:txBody>
      </p:sp>
      <p:cxnSp>
        <p:nvCxnSpPr>
          <p:cNvPr id="44" name="Straight Arrow Connector 43">
            <a:extLst>
              <a:ext uri="{FF2B5EF4-FFF2-40B4-BE49-F238E27FC236}">
                <a16:creationId xmlns:a16="http://schemas.microsoft.com/office/drawing/2014/main" id="{7364B521-51E9-879F-2FE5-03F7AA126AB6}"/>
              </a:ext>
            </a:extLst>
          </p:cNvPr>
          <p:cNvCxnSpPr>
            <a:cxnSpLocks/>
            <a:stCxn id="8" idx="6"/>
            <a:endCxn id="11" idx="2"/>
          </p:cNvCxnSpPr>
          <p:nvPr/>
        </p:nvCxnSpPr>
        <p:spPr>
          <a:xfrm>
            <a:off x="6049327" y="1569676"/>
            <a:ext cx="715484" cy="33437"/>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0FD3153-0686-66D6-E0C4-690C6C791C45}"/>
              </a:ext>
            </a:extLst>
          </p:cNvPr>
          <p:cNvCxnSpPr>
            <a:cxnSpLocks/>
            <a:stCxn id="5" idx="5"/>
            <a:endCxn id="13" idx="2"/>
          </p:cNvCxnSpPr>
          <p:nvPr/>
        </p:nvCxnSpPr>
        <p:spPr>
          <a:xfrm>
            <a:off x="4223740" y="2126589"/>
            <a:ext cx="2449543" cy="147056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C333957-E45A-A37F-0231-38850CD43349}"/>
              </a:ext>
            </a:extLst>
          </p:cNvPr>
          <p:cNvCxnSpPr>
            <a:cxnSpLocks/>
            <a:stCxn id="11" idx="4"/>
          </p:cNvCxnSpPr>
          <p:nvPr/>
        </p:nvCxnSpPr>
        <p:spPr>
          <a:xfrm flipH="1">
            <a:off x="7231595" y="2130237"/>
            <a:ext cx="60341" cy="94811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CC8020BB-6223-AA04-3B98-F7C90C048B74}"/>
              </a:ext>
            </a:extLst>
          </p:cNvPr>
          <p:cNvGrpSpPr/>
          <p:nvPr/>
        </p:nvGrpSpPr>
        <p:grpSpPr>
          <a:xfrm>
            <a:off x="3309634" y="4035178"/>
            <a:ext cx="1262366" cy="335107"/>
            <a:chOff x="1455435" y="3572212"/>
            <a:chExt cx="1262366" cy="335107"/>
          </a:xfrm>
        </p:grpSpPr>
        <p:sp>
          <p:nvSpPr>
            <p:cNvPr id="52" name="Rectangle 51">
              <a:extLst>
                <a:ext uri="{FF2B5EF4-FFF2-40B4-BE49-F238E27FC236}">
                  <a16:creationId xmlns:a16="http://schemas.microsoft.com/office/drawing/2014/main" id="{4393783D-AD67-2B92-F750-D933F39EC5FE}"/>
                </a:ext>
              </a:extLst>
            </p:cNvPr>
            <p:cNvSpPr/>
            <p:nvPr/>
          </p:nvSpPr>
          <p:spPr>
            <a:xfrm rot="5400000">
              <a:off x="1919215" y="3156360"/>
              <a:ext cx="335107" cy="1166812"/>
            </a:xfrm>
            <a:prstGeom prst="rect">
              <a:avLst/>
            </a:prstGeom>
            <a:no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20D8F980-1F50-F3ED-5D46-843B768BEC71}"/>
                </a:ext>
              </a:extLst>
            </p:cNvPr>
            <p:cNvSpPr txBox="1"/>
            <p:nvPr/>
          </p:nvSpPr>
          <p:spPr>
            <a:xfrm>
              <a:off x="1455435" y="3583665"/>
              <a:ext cx="1262366" cy="307777"/>
            </a:xfrm>
            <a:prstGeom prst="rect">
              <a:avLst/>
            </a:prstGeom>
            <a:solidFill>
              <a:schemeClr val="bg2"/>
            </a:solid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電子カルテ</a:t>
              </a:r>
            </a:p>
          </p:txBody>
        </p:sp>
      </p:grpSp>
      <p:cxnSp>
        <p:nvCxnSpPr>
          <p:cNvPr id="54" name="Straight Arrow Connector 53">
            <a:extLst>
              <a:ext uri="{FF2B5EF4-FFF2-40B4-BE49-F238E27FC236}">
                <a16:creationId xmlns:a16="http://schemas.microsoft.com/office/drawing/2014/main" id="{DEB14C27-0716-C5FD-E4A7-201216776D86}"/>
              </a:ext>
            </a:extLst>
          </p:cNvPr>
          <p:cNvCxnSpPr>
            <a:cxnSpLocks/>
            <a:stCxn id="6" idx="5"/>
          </p:cNvCxnSpPr>
          <p:nvPr/>
        </p:nvCxnSpPr>
        <p:spPr>
          <a:xfrm>
            <a:off x="2599431" y="1603113"/>
            <a:ext cx="1018963" cy="2352759"/>
          </a:xfrm>
          <a:prstGeom prst="straightConnector1">
            <a:avLst/>
          </a:prstGeom>
          <a:ln w="38100">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D4D0174-0A71-C4D8-5632-EB1A5B0182CF}"/>
              </a:ext>
            </a:extLst>
          </p:cNvPr>
          <p:cNvCxnSpPr>
            <a:cxnSpLocks/>
            <a:endCxn id="5" idx="2"/>
          </p:cNvCxnSpPr>
          <p:nvPr/>
        </p:nvCxnSpPr>
        <p:spPr>
          <a:xfrm>
            <a:off x="2739005" y="1322230"/>
            <a:ext cx="584877" cy="43162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420D24F-45B3-2ABA-8475-391E4CE52728}"/>
              </a:ext>
            </a:extLst>
          </p:cNvPr>
          <p:cNvCxnSpPr>
            <a:cxnSpLocks/>
            <a:stCxn id="30" idx="0"/>
          </p:cNvCxnSpPr>
          <p:nvPr/>
        </p:nvCxnSpPr>
        <p:spPr>
          <a:xfrm flipV="1">
            <a:off x="2241282" y="3464632"/>
            <a:ext cx="23536" cy="56342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D8B108E-D154-6C8D-4382-E14EF9D20F83}"/>
              </a:ext>
            </a:extLst>
          </p:cNvPr>
          <p:cNvCxnSpPr>
            <a:cxnSpLocks/>
            <a:stCxn id="7" idx="0"/>
            <a:endCxn id="6" idx="4"/>
          </p:cNvCxnSpPr>
          <p:nvPr/>
        </p:nvCxnSpPr>
        <p:spPr>
          <a:xfrm flipH="1" flipV="1">
            <a:off x="2226698" y="1757504"/>
            <a:ext cx="20" cy="65287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795097F-6E17-62E2-E897-15ADE36FD6DB}"/>
              </a:ext>
            </a:extLst>
          </p:cNvPr>
          <p:cNvCxnSpPr>
            <a:cxnSpLocks/>
            <a:stCxn id="5" idx="4"/>
            <a:endCxn id="53" idx="0"/>
          </p:cNvCxnSpPr>
          <p:nvPr/>
        </p:nvCxnSpPr>
        <p:spPr>
          <a:xfrm>
            <a:off x="3851007" y="2280980"/>
            <a:ext cx="89810" cy="176565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06A5E32-2842-155D-79A5-4B3926DAC56C}"/>
              </a:ext>
            </a:extLst>
          </p:cNvPr>
          <p:cNvCxnSpPr>
            <a:cxnSpLocks/>
            <a:stCxn id="8" idx="4"/>
          </p:cNvCxnSpPr>
          <p:nvPr/>
        </p:nvCxnSpPr>
        <p:spPr>
          <a:xfrm flipH="1">
            <a:off x="4209776" y="2096800"/>
            <a:ext cx="1312427" cy="194983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E2AF90C-3DF2-0A47-6145-A4D9192B3EC5}"/>
              </a:ext>
            </a:extLst>
          </p:cNvPr>
          <p:cNvSpPr txBox="1"/>
          <p:nvPr/>
        </p:nvSpPr>
        <p:spPr>
          <a:xfrm>
            <a:off x="8254999" y="2169326"/>
            <a:ext cx="310711" cy="523220"/>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受付</a:t>
            </a:r>
          </a:p>
        </p:txBody>
      </p:sp>
      <p:cxnSp>
        <p:nvCxnSpPr>
          <p:cNvPr id="73" name="Straight Arrow Connector 72">
            <a:extLst>
              <a:ext uri="{FF2B5EF4-FFF2-40B4-BE49-F238E27FC236}">
                <a16:creationId xmlns:a16="http://schemas.microsoft.com/office/drawing/2014/main" id="{97528F70-489D-BAA9-F16A-F3EFC506826C}"/>
              </a:ext>
            </a:extLst>
          </p:cNvPr>
          <p:cNvCxnSpPr>
            <a:cxnSpLocks/>
            <a:stCxn id="11" idx="5"/>
            <a:endCxn id="14" idx="1"/>
          </p:cNvCxnSpPr>
          <p:nvPr/>
        </p:nvCxnSpPr>
        <p:spPr>
          <a:xfrm>
            <a:off x="7664669" y="1975846"/>
            <a:ext cx="468150" cy="47756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0119C93-A0E8-4683-991E-55258BB5E6A1}"/>
              </a:ext>
            </a:extLst>
          </p:cNvPr>
          <p:cNvCxnSpPr>
            <a:cxnSpLocks/>
            <a:stCxn id="13" idx="6"/>
          </p:cNvCxnSpPr>
          <p:nvPr/>
        </p:nvCxnSpPr>
        <p:spPr>
          <a:xfrm flipV="1">
            <a:off x="7727532" y="2677101"/>
            <a:ext cx="391323" cy="9200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1C3937A2-CC54-625B-4E8C-155928A8BC69}"/>
              </a:ext>
            </a:extLst>
          </p:cNvPr>
          <p:cNvSpPr txBox="1"/>
          <p:nvPr/>
        </p:nvSpPr>
        <p:spPr>
          <a:xfrm>
            <a:off x="1477808" y="1913482"/>
            <a:ext cx="707022" cy="307777"/>
          </a:xfrm>
          <a:prstGeom prst="rect">
            <a:avLst/>
          </a:prstGeom>
          <a:noFill/>
        </p:spPr>
        <p:txBody>
          <a:bodyPr wrap="square">
            <a:spAutoFit/>
          </a:bodyPr>
          <a:lstStyle/>
          <a:p>
            <a:r>
              <a:rPr lang="en-US" dirty="0" err="1">
                <a:solidFill>
                  <a:schemeClr val="tx1"/>
                </a:solidFill>
                <a:latin typeface="MS PGothic" panose="020B0600070205080204" pitchFamily="34" charset="-128"/>
                <a:ea typeface="MS PGothic" panose="020B0600070205080204" pitchFamily="34" charset="-128"/>
              </a:rPr>
              <a:t>患者ID</a:t>
            </a:r>
            <a:endParaRPr lang="en-US" dirty="0"/>
          </a:p>
        </p:txBody>
      </p:sp>
      <p:sp>
        <p:nvSpPr>
          <p:cNvPr id="91" name="TextBox 90">
            <a:extLst>
              <a:ext uri="{FF2B5EF4-FFF2-40B4-BE49-F238E27FC236}">
                <a16:creationId xmlns:a16="http://schemas.microsoft.com/office/drawing/2014/main" id="{2CE79454-59D4-3D54-9B8B-D3D3B4DCAB52}"/>
              </a:ext>
            </a:extLst>
          </p:cNvPr>
          <p:cNvSpPr txBox="1"/>
          <p:nvPr/>
        </p:nvSpPr>
        <p:spPr>
          <a:xfrm>
            <a:off x="2784451" y="1050662"/>
            <a:ext cx="1072249"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予約情報</a:t>
            </a:r>
            <a:endParaRPr lang="en-US" dirty="0">
              <a:solidFill>
                <a:schemeClr val="bg2"/>
              </a:solidFill>
            </a:endParaRPr>
          </a:p>
        </p:txBody>
      </p:sp>
      <p:sp>
        <p:nvSpPr>
          <p:cNvPr id="99" name="TextBox 98">
            <a:extLst>
              <a:ext uri="{FF2B5EF4-FFF2-40B4-BE49-F238E27FC236}">
                <a16:creationId xmlns:a16="http://schemas.microsoft.com/office/drawing/2014/main" id="{E2E551B8-98BE-BAF8-AF68-A31EF8E66F5C}"/>
              </a:ext>
            </a:extLst>
          </p:cNvPr>
          <p:cNvSpPr txBox="1"/>
          <p:nvPr/>
        </p:nvSpPr>
        <p:spPr>
          <a:xfrm>
            <a:off x="2675673" y="3348179"/>
            <a:ext cx="914474" cy="523220"/>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診察内容</a:t>
            </a:r>
            <a:endParaRPr lang="en-US" dirty="0">
              <a:solidFill>
                <a:schemeClr val="bg2"/>
              </a:solidFill>
              <a:latin typeface="MS PGothic" panose="020B0600070205080204" pitchFamily="34" charset="-128"/>
              <a:ea typeface="MS PGothic" panose="020B0600070205080204" pitchFamily="34" charset="-128"/>
            </a:endParaRPr>
          </a:p>
          <a:p>
            <a:r>
              <a:rPr lang="en-US" dirty="0" err="1">
                <a:solidFill>
                  <a:schemeClr val="bg2"/>
                </a:solidFill>
                <a:latin typeface="MS PGothic" panose="020B0600070205080204" pitchFamily="34" charset="-128"/>
                <a:ea typeface="MS PGothic" panose="020B0600070205080204" pitchFamily="34" charset="-128"/>
              </a:rPr>
              <a:t>予約情報</a:t>
            </a:r>
            <a:endParaRPr lang="en-US" dirty="0">
              <a:solidFill>
                <a:schemeClr val="bg2"/>
              </a:solidFill>
            </a:endParaRPr>
          </a:p>
        </p:txBody>
      </p:sp>
      <p:sp>
        <p:nvSpPr>
          <p:cNvPr id="102" name="TextBox 101">
            <a:extLst>
              <a:ext uri="{FF2B5EF4-FFF2-40B4-BE49-F238E27FC236}">
                <a16:creationId xmlns:a16="http://schemas.microsoft.com/office/drawing/2014/main" id="{48A99294-EEEB-199A-8FFA-F98C70B75BFE}"/>
              </a:ext>
            </a:extLst>
          </p:cNvPr>
          <p:cNvSpPr txBox="1"/>
          <p:nvPr/>
        </p:nvSpPr>
        <p:spPr>
          <a:xfrm>
            <a:off x="3365797" y="2651098"/>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03" name="TextBox 102">
            <a:extLst>
              <a:ext uri="{FF2B5EF4-FFF2-40B4-BE49-F238E27FC236}">
                <a16:creationId xmlns:a16="http://schemas.microsoft.com/office/drawing/2014/main" id="{E1CEC04D-D984-E543-E92B-BAEDA8BA6CF9}"/>
              </a:ext>
            </a:extLst>
          </p:cNvPr>
          <p:cNvSpPr txBox="1"/>
          <p:nvPr/>
        </p:nvSpPr>
        <p:spPr>
          <a:xfrm>
            <a:off x="4726032" y="3155213"/>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投薬情報</a:t>
            </a:r>
            <a:endParaRPr lang="en-US" dirty="0">
              <a:solidFill>
                <a:schemeClr val="bg2"/>
              </a:solidFill>
              <a:latin typeface="MS PGothic" panose="020B0600070205080204" pitchFamily="34" charset="-128"/>
              <a:ea typeface="MS PGothic" panose="020B0600070205080204" pitchFamily="34" charset="-128"/>
            </a:endParaRPr>
          </a:p>
        </p:txBody>
      </p:sp>
      <p:sp>
        <p:nvSpPr>
          <p:cNvPr id="104" name="TextBox 103">
            <a:extLst>
              <a:ext uri="{FF2B5EF4-FFF2-40B4-BE49-F238E27FC236}">
                <a16:creationId xmlns:a16="http://schemas.microsoft.com/office/drawing/2014/main" id="{5E55AF7D-9AEF-2437-0C93-0AF027B3A9BF}"/>
              </a:ext>
            </a:extLst>
          </p:cNvPr>
          <p:cNvSpPr txBox="1"/>
          <p:nvPr/>
        </p:nvSpPr>
        <p:spPr>
          <a:xfrm>
            <a:off x="5431687" y="2565774"/>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16" name="TextBox 115">
            <a:extLst>
              <a:ext uri="{FF2B5EF4-FFF2-40B4-BE49-F238E27FC236}">
                <a16:creationId xmlns:a16="http://schemas.microsoft.com/office/drawing/2014/main" id="{366B6EEA-1AEE-2CB2-A150-479D48E93B0A}"/>
              </a:ext>
            </a:extLst>
          </p:cNvPr>
          <p:cNvSpPr txBox="1"/>
          <p:nvPr/>
        </p:nvSpPr>
        <p:spPr>
          <a:xfrm>
            <a:off x="4184834" y="1126772"/>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17" name="TextBox 116">
            <a:extLst>
              <a:ext uri="{FF2B5EF4-FFF2-40B4-BE49-F238E27FC236}">
                <a16:creationId xmlns:a16="http://schemas.microsoft.com/office/drawing/2014/main" id="{8749CFE3-5A5D-FD2B-E67C-513F7DF7B965}"/>
              </a:ext>
            </a:extLst>
          </p:cNvPr>
          <p:cNvSpPr txBox="1"/>
          <p:nvPr/>
        </p:nvSpPr>
        <p:spPr>
          <a:xfrm>
            <a:off x="5938405" y="1107480"/>
            <a:ext cx="914474" cy="307777"/>
          </a:xfrm>
          <a:prstGeom prst="rect">
            <a:avLst/>
          </a:prstGeom>
          <a:noFill/>
        </p:spPr>
        <p:txBody>
          <a:bodyPr wrap="square">
            <a:spAutoFit/>
          </a:bodyPr>
          <a:lstStyle/>
          <a:p>
            <a:r>
              <a:rPr lang="en-US" dirty="0" err="1">
                <a:solidFill>
                  <a:schemeClr val="bg2"/>
                </a:solidFill>
                <a:latin typeface="MS PGothic" panose="020B0600070205080204" pitchFamily="34" charset="-128"/>
                <a:ea typeface="MS PGothic" panose="020B0600070205080204" pitchFamily="34" charset="-128"/>
              </a:rPr>
              <a:t>診療内容</a:t>
            </a:r>
            <a:endParaRPr lang="en-US" dirty="0">
              <a:solidFill>
                <a:schemeClr val="bg2"/>
              </a:solidFill>
              <a:latin typeface="MS PGothic" panose="020B0600070205080204" pitchFamily="34" charset="-128"/>
              <a:ea typeface="MS PGothic" panose="020B0600070205080204" pitchFamily="34" charset="-128"/>
            </a:endParaRPr>
          </a:p>
        </p:txBody>
      </p:sp>
      <p:sp>
        <p:nvSpPr>
          <p:cNvPr id="118" name="TextBox 117">
            <a:extLst>
              <a:ext uri="{FF2B5EF4-FFF2-40B4-BE49-F238E27FC236}">
                <a16:creationId xmlns:a16="http://schemas.microsoft.com/office/drawing/2014/main" id="{97BBD1A9-EAF2-94ED-BFEA-AD0FE77CBE8C}"/>
              </a:ext>
            </a:extLst>
          </p:cNvPr>
          <p:cNvSpPr txBox="1"/>
          <p:nvPr/>
        </p:nvSpPr>
        <p:spPr>
          <a:xfrm>
            <a:off x="6503040" y="2384437"/>
            <a:ext cx="840453" cy="523220"/>
          </a:xfrm>
          <a:prstGeom prst="rect">
            <a:avLst/>
          </a:prstGeom>
          <a:noFill/>
        </p:spPr>
        <p:txBody>
          <a:bodyPr wrap="square" rtlCol="0">
            <a:spAutoFit/>
          </a:bodyPr>
          <a:lstStyle/>
          <a:p>
            <a:r>
              <a:rPr lang="en-US" dirty="0" err="1">
                <a:solidFill>
                  <a:schemeClr val="bg2"/>
                </a:solidFill>
                <a:latin typeface="MS PGothic" panose="020B0600070205080204" pitchFamily="34" charset="-128"/>
                <a:ea typeface="MS PGothic" panose="020B0600070205080204" pitchFamily="34" charset="-128"/>
              </a:rPr>
              <a:t>処方箋情報</a:t>
            </a:r>
            <a:endParaRPr lang="en-US" dirty="0">
              <a:solidFill>
                <a:schemeClr val="bg2"/>
              </a:solidFill>
              <a:latin typeface="MS PGothic" panose="020B0600070205080204" pitchFamily="34" charset="-128"/>
              <a:ea typeface="MS PGothic" panose="020B0600070205080204" pitchFamily="34" charset="-128"/>
            </a:endParaRPr>
          </a:p>
        </p:txBody>
      </p:sp>
      <p:sp>
        <p:nvSpPr>
          <p:cNvPr id="119" name="Title 1">
            <a:extLst>
              <a:ext uri="{FF2B5EF4-FFF2-40B4-BE49-F238E27FC236}">
                <a16:creationId xmlns:a16="http://schemas.microsoft.com/office/drawing/2014/main" id="{35D11B6E-0B7A-7ACA-6BE6-38B8E26DD9CE}"/>
              </a:ext>
            </a:extLst>
          </p:cNvPr>
          <p:cNvSpPr>
            <a:spLocks noGrp="1"/>
          </p:cNvSpPr>
          <p:nvPr>
            <p:ph type="title"/>
          </p:nvPr>
        </p:nvSpPr>
        <p:spPr>
          <a:xfrm>
            <a:off x="680329" y="95626"/>
            <a:ext cx="7704000" cy="572700"/>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r>
              <a:rPr lang="ja-JP" altLang="en-US">
                <a:latin typeface="MS PGothic" panose="020B0600070205080204" pitchFamily="34" charset="-128"/>
                <a:ea typeface="MS PGothic" panose="020B0600070205080204" pitchFamily="34" charset="-128"/>
              </a:rPr>
              <a:t>解答</a:t>
            </a:r>
            <a:br>
              <a:rPr lang="ja-JP" altLang="en-US" sz="1400" b="0" i="0">
                <a:solidFill>
                  <a:schemeClr val="tx1"/>
                </a:solidFill>
                <a:effectLst/>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24628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accent4"/>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4"/>
                </a:solidFill>
                <a:effectLst/>
                <a:latin typeface="MS PGothic" panose="020B0600070205080204" pitchFamily="34" charset="-128"/>
                <a:ea typeface="MS PGothic" panose="020B0600070205080204" pitchFamily="34" charset="-128"/>
              </a:rPr>
              <a:t>7</a:t>
            </a:r>
            <a:r>
              <a:rPr lang="ja-JP" altLang="en-US" sz="1200" b="0" u="none" strike="noStrike">
                <a:solidFill>
                  <a:schemeClr val="accent4"/>
                </a:solidFill>
                <a:effectLs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accent4"/>
                </a:solidFill>
                <a:effectLst/>
                <a:latin typeface="MS PGothic" panose="020B0600070205080204" pitchFamily="34" charset="-128"/>
                <a:ea typeface="MS PGothic" panose="020B0600070205080204" pitchFamily="34" charset="-128"/>
              </a:rPr>
              <a:t>- </a:t>
            </a:r>
            <a:r>
              <a:rPr lang="ja-JP" altLang="en-US" sz="1200" b="0" u="none" strike="noStrike">
                <a:solidFill>
                  <a:schemeClr val="accent4"/>
                </a:solidFill>
                <a:effectLs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accent4"/>
              </a:solidFill>
              <a:effectLs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accent4"/>
                </a:solidFill>
                <a:latin typeface="MS PGothic" panose="020B0600070205080204" pitchFamily="34" charset="-128"/>
                <a:ea typeface="MS PGothic" panose="020B0600070205080204" pitchFamily="34" charset="-128"/>
              </a:rPr>
              <a:t>10</a:t>
            </a:r>
            <a:endParaRPr dirty="0">
              <a:solidFill>
                <a:schemeClr val="accent4"/>
              </a:solidFill>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3" name="Picture 2" descr="A white paper with black text&#10;&#10;Description automatically generated">
            <a:extLst>
              <a:ext uri="{FF2B5EF4-FFF2-40B4-BE49-F238E27FC236}">
                <a16:creationId xmlns:a16="http://schemas.microsoft.com/office/drawing/2014/main" id="{EF224C87-D17A-18D9-E3F3-477831AB5058}"/>
              </a:ext>
            </a:extLst>
          </p:cNvPr>
          <p:cNvPicPr>
            <a:picLocks noChangeAspect="1"/>
          </p:cNvPicPr>
          <p:nvPr/>
        </p:nvPicPr>
        <p:blipFill>
          <a:blip r:embed="rId3"/>
          <a:stretch>
            <a:fillRect/>
          </a:stretch>
        </p:blipFill>
        <p:spPr>
          <a:xfrm>
            <a:off x="720725" y="1349934"/>
            <a:ext cx="5788968" cy="2974639"/>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7</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全体構造の設計</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ソフトウェアの設計ではソフトウェア全体構造の設計と、個々の部分に関する細部の設計という２面がある。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特に近年の情報システムのように大規模で複雑なソフトウェアによって構成されるシステムの場合、ソフトウェア全体を考慮した設計は極めて重要である。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第７章ではソフトウェア全体構造の設計についての基本的な検討の進め方を紹介する。</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sz="1800">
                <a:solidFill>
                  <a:schemeClr val="tx1"/>
                </a:solidFill>
                <a:latin typeface="MS PGothic" panose="020B0600070205080204" pitchFamily="34" charset="-128"/>
                <a:ea typeface="MS PGothic" panose="020B0600070205080204" pitchFamily="34" charset="-128"/>
              </a:rPr>
              <a:t>第１章で紹介した歯科医院診療支援システムにおいて、診療カルテを中心にしたデータの動きをデータフロー図</a:t>
            </a:r>
            <a:r>
              <a:rPr lang="ja-JP" altLang="en-JP" sz="1800">
                <a:solidFill>
                  <a:schemeClr val="tx1"/>
                </a:solidFill>
                <a:latin typeface="MS PGothic" panose="020B0600070205080204" pitchFamily="34" charset="-128"/>
                <a:ea typeface="MS PGothic" panose="020B0600070205080204" pitchFamily="34" charset="-128"/>
              </a:rPr>
              <a:t>（</a:t>
            </a:r>
            <a:r>
              <a:rPr lang="en-JP" altLang="ja-JP" sz="1800" dirty="0">
                <a:solidFill>
                  <a:schemeClr val="tx1"/>
                </a:solidFill>
                <a:latin typeface="MS PGothic" panose="020B0600070205080204" pitchFamily="34" charset="-128"/>
                <a:ea typeface="MS PGothic" panose="020B0600070205080204" pitchFamily="34" charset="-128"/>
              </a:rPr>
              <a:t>DFD)</a:t>
            </a:r>
            <a:r>
              <a:rPr lang="ja-JP" altLang="en-US" sz="1800">
                <a:solidFill>
                  <a:schemeClr val="tx1"/>
                </a:solidFill>
                <a:latin typeface="MS PGothic" panose="020B0600070205080204" pitchFamily="34" charset="-128"/>
                <a:ea typeface="MS PGothic" panose="020B0600070205080204" pitchFamily="34" charset="-128"/>
              </a:rPr>
              <a:t>を用いて設計書を作成することができる。</a:t>
            </a:r>
            <a:endParaRPr lang="en-US" altLang="ja-JP" sz="18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7</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ソフトウェア設計 </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 </a:t>
            </a:r>
            <a:r>
              <a:rPr lang="ja-JP" altLang="en-US" sz="2800" b="0" u="none" strike="noStrike">
                <a:solidFill>
                  <a:schemeClr val="tx1"/>
                </a:solidFill>
                <a:effectLst/>
                <a:latin typeface="MS PGothic" panose="020B0600070205080204" pitchFamily="34" charset="-128"/>
                <a:ea typeface="MS PGothic" panose="020B0600070205080204" pitchFamily="34" charset="-128"/>
              </a:rPr>
              <a:t>全体構造の設計</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7.1 </a:t>
            </a:r>
            <a:r>
              <a:rPr lang="ja-JP" altLang="en-US" sz="2000">
                <a:solidFill>
                  <a:schemeClr val="tx1"/>
                </a:solidFill>
                <a:latin typeface="MS PGothic" panose="020B0600070205080204" pitchFamily="34" charset="-128"/>
                <a:ea typeface="MS PGothic" panose="020B0600070205080204" pitchFamily="34" charset="-128"/>
              </a:rPr>
              <a:t>ソフトウェア全体構造の設計視点</a:t>
            </a:r>
            <a:endParaRPr lang="en-US" altLang="ja-JP" sz="2000" dirty="0">
              <a:solidFill>
                <a:schemeClr val="tx1"/>
              </a:solidFill>
              <a:latin typeface="MS PGothic" panose="020B0600070205080204" pitchFamily="34" charset="-128"/>
              <a:ea typeface="MS PGothic" panose="020B0600070205080204" pitchFamily="34" charset="-128"/>
            </a:endParaRPr>
          </a:p>
        </p:txBody>
      </p:sp>
      <p:pic>
        <p:nvPicPr>
          <p:cNvPr id="3" name="Picture 2" descr="A screenshot of a computer&#10;&#10;Description automatically generated">
            <a:extLst>
              <a:ext uri="{FF2B5EF4-FFF2-40B4-BE49-F238E27FC236}">
                <a16:creationId xmlns:a16="http://schemas.microsoft.com/office/drawing/2014/main" id="{17C815F8-0077-AE3D-E2A0-DAC46CB55403}"/>
              </a:ext>
            </a:extLst>
          </p:cNvPr>
          <p:cNvPicPr>
            <a:picLocks noChangeAspect="1"/>
          </p:cNvPicPr>
          <p:nvPr/>
        </p:nvPicPr>
        <p:blipFill>
          <a:blip r:embed="rId3"/>
          <a:stretch>
            <a:fillRect/>
          </a:stretch>
        </p:blipFill>
        <p:spPr>
          <a:xfrm>
            <a:off x="763896" y="2046564"/>
            <a:ext cx="5175548" cy="2818156"/>
          </a:xfrm>
          <a:prstGeom prst="rect">
            <a:avLst/>
          </a:prstGeom>
        </p:spPr>
      </p:pic>
      <p:sp>
        <p:nvSpPr>
          <p:cNvPr id="6" name="TextBox 5">
            <a:extLst>
              <a:ext uri="{FF2B5EF4-FFF2-40B4-BE49-F238E27FC236}">
                <a16:creationId xmlns:a16="http://schemas.microsoft.com/office/drawing/2014/main" id="{738C9C83-D4C4-C52C-1080-68B1E1F595C9}"/>
              </a:ext>
            </a:extLst>
          </p:cNvPr>
          <p:cNvSpPr txBox="1"/>
          <p:nvPr/>
        </p:nvSpPr>
        <p:spPr>
          <a:xfrm>
            <a:off x="763896" y="1619595"/>
            <a:ext cx="4572000" cy="307777"/>
          </a:xfrm>
          <a:prstGeom prst="rect">
            <a:avLst/>
          </a:prstGeom>
          <a:noFill/>
        </p:spPr>
        <p:txBody>
          <a:bodyPr wrap="square">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対象ソフトウェアの特性</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Alternate Process 1">
            <a:extLst>
              <a:ext uri="{FF2B5EF4-FFF2-40B4-BE49-F238E27FC236}">
                <a16:creationId xmlns:a16="http://schemas.microsoft.com/office/drawing/2014/main" id="{6625272C-2E46-1790-1AED-DB75F039906C}"/>
              </a:ext>
            </a:extLst>
          </p:cNvPr>
          <p:cNvSpPr/>
          <p:nvPr/>
        </p:nvSpPr>
        <p:spPr>
          <a:xfrm>
            <a:off x="6447454" y="2463282"/>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データ指向</a:t>
            </a:r>
            <a:endParaRPr lang="en-US" dirty="0"/>
          </a:p>
        </p:txBody>
      </p:sp>
      <p:sp>
        <p:nvSpPr>
          <p:cNvPr id="4" name="Alternate Process 3">
            <a:extLst>
              <a:ext uri="{FF2B5EF4-FFF2-40B4-BE49-F238E27FC236}">
                <a16:creationId xmlns:a16="http://schemas.microsoft.com/office/drawing/2014/main" id="{1576AAFB-CBE6-8928-3DC4-5CF418D951A8}"/>
              </a:ext>
            </a:extLst>
          </p:cNvPr>
          <p:cNvSpPr/>
          <p:nvPr/>
        </p:nvSpPr>
        <p:spPr>
          <a:xfrm>
            <a:off x="6459895" y="3007568"/>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機能指向</a:t>
            </a:r>
            <a:endParaRPr lang="en-US" dirty="0"/>
          </a:p>
        </p:txBody>
      </p:sp>
      <p:sp>
        <p:nvSpPr>
          <p:cNvPr id="5" name="Alternate Process 4">
            <a:extLst>
              <a:ext uri="{FF2B5EF4-FFF2-40B4-BE49-F238E27FC236}">
                <a16:creationId xmlns:a16="http://schemas.microsoft.com/office/drawing/2014/main" id="{573DBF36-7082-D1F1-9673-FC84285B1402}"/>
              </a:ext>
            </a:extLst>
          </p:cNvPr>
          <p:cNvSpPr/>
          <p:nvPr/>
        </p:nvSpPr>
        <p:spPr>
          <a:xfrm>
            <a:off x="6472336" y="3542523"/>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オブジェクト指向</a:t>
            </a:r>
            <a:endParaRPr lang="en-US" dirty="0"/>
          </a:p>
        </p:txBody>
      </p:sp>
      <p:sp>
        <p:nvSpPr>
          <p:cNvPr id="7" name="Alternate Process 6">
            <a:extLst>
              <a:ext uri="{FF2B5EF4-FFF2-40B4-BE49-F238E27FC236}">
                <a16:creationId xmlns:a16="http://schemas.microsoft.com/office/drawing/2014/main" id="{73D91049-C86A-2E79-70C6-23233F485BA3}"/>
              </a:ext>
            </a:extLst>
          </p:cNvPr>
          <p:cNvSpPr/>
          <p:nvPr/>
        </p:nvSpPr>
        <p:spPr>
          <a:xfrm>
            <a:off x="6484776" y="4105470"/>
            <a:ext cx="1324947" cy="419877"/>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状態遷移</a:t>
            </a:r>
            <a:endParaRPr lang="en-US" dirty="0"/>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797311"/>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419952"/>
            <a:ext cx="7704000" cy="1046440"/>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処理プロセスを中心に考える設計</a:t>
            </a:r>
            <a:endParaRPr lang="en-US" altLang="ja-JP" dirty="0">
              <a:solidFill>
                <a:schemeClr val="tx1"/>
              </a:solidFill>
              <a:latin typeface="MS PGothic" panose="020B0600070205080204" pitchFamily="34" charset="-128"/>
              <a:ea typeface="MS PGothic" panose="020B0600070205080204" pitchFamily="34" charset="-128"/>
            </a:endParaRPr>
          </a:p>
          <a:p>
            <a:pPr marL="714375" lvl="4" indent="-352425">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データフロー解析を基にした設計が適している。</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a:pPr>
            <a:r>
              <a:rPr lang="en-US" altLang="ja-JP" dirty="0">
                <a:solidFill>
                  <a:schemeClr val="tx1"/>
                </a:solidFill>
                <a:latin typeface="MS PGothic" panose="020B0600070205080204" pitchFamily="34" charset="-128"/>
                <a:ea typeface="MS PGothic" panose="020B0600070205080204" pitchFamily="34" charset="-128"/>
              </a:rPr>
              <a:t>DFD</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Data Flow Diagram</a:t>
            </a:r>
            <a:r>
              <a:rPr lang="ja-JP" altLang="en-US">
                <a:solidFill>
                  <a:schemeClr val="tx1"/>
                </a:solidFill>
                <a:latin typeface="MS PGothic" panose="020B0600070205080204" pitchFamily="34" charset="-128"/>
                <a:ea typeface="MS PGothic" panose="020B0600070205080204" pitchFamily="34" charset="-128"/>
              </a:rPr>
              <a:t>）基本表現</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company&#10;&#10;Description automatically generated">
            <a:extLst>
              <a:ext uri="{FF2B5EF4-FFF2-40B4-BE49-F238E27FC236}">
                <a16:creationId xmlns:a16="http://schemas.microsoft.com/office/drawing/2014/main" id="{E3C60E79-40D4-0277-C1B0-FF0A860BA460}"/>
              </a:ext>
            </a:extLst>
          </p:cNvPr>
          <p:cNvPicPr>
            <a:picLocks noChangeAspect="1"/>
          </p:cNvPicPr>
          <p:nvPr/>
        </p:nvPicPr>
        <p:blipFill>
          <a:blip r:embed="rId3"/>
          <a:stretch>
            <a:fillRect/>
          </a:stretch>
        </p:blipFill>
        <p:spPr>
          <a:xfrm>
            <a:off x="1058862" y="2584056"/>
            <a:ext cx="3289647" cy="1763251"/>
          </a:xfrm>
          <a:prstGeom prst="rect">
            <a:avLst/>
          </a:prstGeom>
        </p:spPr>
      </p:pic>
      <p:pic>
        <p:nvPicPr>
          <p:cNvPr id="4" name="Picture 3" descr="A close-up of a table&#10;&#10;Description automatically generated">
            <a:extLst>
              <a:ext uri="{FF2B5EF4-FFF2-40B4-BE49-F238E27FC236}">
                <a16:creationId xmlns:a16="http://schemas.microsoft.com/office/drawing/2014/main" id="{D03AF742-0228-5410-AF09-B6A0A27248ED}"/>
              </a:ext>
            </a:extLst>
          </p:cNvPr>
          <p:cNvPicPr>
            <a:picLocks noChangeAspect="1"/>
          </p:cNvPicPr>
          <p:nvPr/>
        </p:nvPicPr>
        <p:blipFill>
          <a:blip r:embed="rId4"/>
          <a:stretch>
            <a:fillRect/>
          </a:stretch>
        </p:blipFill>
        <p:spPr>
          <a:xfrm>
            <a:off x="4572000" y="2561395"/>
            <a:ext cx="3355564" cy="1785913"/>
          </a:xfrm>
          <a:prstGeom prst="rect">
            <a:avLst/>
          </a:prstGeom>
        </p:spPr>
      </p:pic>
      <p:sp>
        <p:nvSpPr>
          <p:cNvPr id="2" name="TextBox 1">
            <a:extLst>
              <a:ext uri="{FF2B5EF4-FFF2-40B4-BE49-F238E27FC236}">
                <a16:creationId xmlns:a16="http://schemas.microsoft.com/office/drawing/2014/main" id="{E9A7F9F7-BDDD-507F-3F9C-123B74EE2429}"/>
              </a:ext>
            </a:extLst>
          </p:cNvPr>
          <p:cNvSpPr txBox="1"/>
          <p:nvPr/>
        </p:nvSpPr>
        <p:spPr>
          <a:xfrm>
            <a:off x="968828" y="4430325"/>
            <a:ext cx="2884714" cy="276999"/>
          </a:xfrm>
          <a:prstGeom prst="rect">
            <a:avLst/>
          </a:prstGeom>
          <a:noFill/>
        </p:spPr>
        <p:txBody>
          <a:bodyPr wrap="square" rtlCol="0">
            <a:spAutoFit/>
          </a:bodyPr>
          <a:lstStyle/>
          <a:p>
            <a:r>
              <a:rPr lang="en-US" sz="1200" dirty="0">
                <a:solidFill>
                  <a:schemeClr val="tx1"/>
                </a:solidFill>
                <a:latin typeface="MS PGothic" panose="020B0600070205080204" pitchFamily="34" charset="-128"/>
                <a:ea typeface="MS PGothic" panose="020B0600070205080204" pitchFamily="34" charset="-128"/>
              </a:rPr>
              <a:t>図7.2：ある大学の就職活動支援システム</a:t>
            </a:r>
          </a:p>
        </p:txBody>
      </p:sp>
    </p:spTree>
    <p:extLst>
      <p:ext uri="{BB962C8B-B14F-4D97-AF65-F5344CB8AC3E}">
        <p14:creationId xmlns:p14="http://schemas.microsoft.com/office/powerpoint/2010/main" val="308181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20725" y="547228"/>
            <a:ext cx="7704000" cy="797311"/>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7.2 </a:t>
            </a:r>
            <a:r>
              <a:rPr lang="ja-JP" altLang="en-US" sz="2000">
                <a:solidFill>
                  <a:schemeClr val="tx1"/>
                </a:solidFill>
                <a:latin typeface="MS PGothic" panose="020B0600070205080204" pitchFamily="34" charset="-128"/>
                <a:ea typeface="MS PGothic" panose="020B0600070205080204" pitchFamily="34" charset="-128"/>
              </a:rPr>
              <a:t>データ指向設計：データ・情報を中心としたソフトウェアシステムの設計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E530BBCD-A68B-82AF-9E05-A470BBA80C7E}"/>
              </a:ext>
            </a:extLst>
          </p:cNvPr>
          <p:cNvSpPr txBox="1"/>
          <p:nvPr/>
        </p:nvSpPr>
        <p:spPr>
          <a:xfrm>
            <a:off x="719275" y="1419952"/>
            <a:ext cx="7704000" cy="677108"/>
          </a:xfrm>
          <a:prstGeom prst="rect">
            <a:avLst/>
          </a:prstGeom>
          <a:noFill/>
        </p:spPr>
        <p:txBody>
          <a:bodyPr wrap="square" rtlCol="0">
            <a:spAutoFit/>
          </a:bodyPr>
          <a:lstStyle/>
          <a:p>
            <a:pPr marL="342900"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処理プロセスを中心に考える設計</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Bef>
                <a:spcPts val="600"/>
              </a:spcBef>
              <a:spcAft>
                <a:spcPts val="600"/>
              </a:spcAft>
              <a:buClr>
                <a:schemeClr val="tx1"/>
              </a:buClr>
              <a:buFont typeface="+mj-lt"/>
              <a:buAutoNum type="alphaLcParenR" startAt="2"/>
            </a:pPr>
            <a:r>
              <a:rPr lang="en-US" altLang="ja-JP" dirty="0">
                <a:solidFill>
                  <a:schemeClr val="tx1"/>
                </a:solidFill>
                <a:latin typeface="MS PGothic" panose="020B0600070205080204" pitchFamily="34" charset="-128"/>
                <a:ea typeface="MS PGothic" panose="020B0600070205080204" pitchFamily="34" charset="-128"/>
              </a:rPr>
              <a:t>DFD</a:t>
            </a:r>
            <a:r>
              <a:rPr lang="ja-JP" altLang="en-US">
                <a:solidFill>
                  <a:schemeClr val="tx1"/>
                </a:solidFill>
                <a:latin typeface="MS PGothic" panose="020B0600070205080204" pitchFamily="34" charset="-128"/>
                <a:ea typeface="MS PGothic" panose="020B0600070205080204" pitchFamily="34" charset="-128"/>
              </a:rPr>
              <a:t>の階層化</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10" name="Picture 9" descr="A diagram of a diagram&#10;&#10;Description automatically generated">
            <a:extLst>
              <a:ext uri="{FF2B5EF4-FFF2-40B4-BE49-F238E27FC236}">
                <a16:creationId xmlns:a16="http://schemas.microsoft.com/office/drawing/2014/main" id="{9B515379-C7C2-88C8-7513-E756135EEB22}"/>
              </a:ext>
            </a:extLst>
          </p:cNvPr>
          <p:cNvPicPr>
            <a:picLocks noChangeAspect="1"/>
          </p:cNvPicPr>
          <p:nvPr/>
        </p:nvPicPr>
        <p:blipFill>
          <a:blip r:embed="rId3"/>
          <a:stretch>
            <a:fillRect/>
          </a:stretch>
        </p:blipFill>
        <p:spPr>
          <a:xfrm>
            <a:off x="1355436" y="2172473"/>
            <a:ext cx="2581853" cy="2665139"/>
          </a:xfrm>
          <a:prstGeom prst="rect">
            <a:avLst/>
          </a:prstGeom>
        </p:spPr>
      </p:pic>
    </p:spTree>
    <p:extLst>
      <p:ext uri="{BB962C8B-B14F-4D97-AF65-F5344CB8AC3E}">
        <p14:creationId xmlns:p14="http://schemas.microsoft.com/office/powerpoint/2010/main" val="2798293160"/>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2677</TotalTime>
  <Words>1090</Words>
  <Application>Microsoft Macintosh PowerPoint</Application>
  <PresentationFormat>On-screen Show (16:9)</PresentationFormat>
  <Paragraphs>213</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Helvetica</vt:lpstr>
      <vt:lpstr>Oswald</vt:lpstr>
      <vt:lpstr>MS PGothic</vt:lpstr>
      <vt:lpstr>Roboto</vt:lpstr>
      <vt:lpstr>Arial</vt:lpstr>
      <vt:lpstr>Software Development Bussines Plan by Slidesgo</vt:lpstr>
      <vt:lpstr>10 第7章 ソフトウェア設計 - 全体構造の設計</vt:lpstr>
      <vt:lpstr>01</vt:lpstr>
      <vt:lpstr>10</vt:lpstr>
      <vt:lpstr>1. 今日の授業について  </vt:lpstr>
      <vt:lpstr>第7章 ソフトウェア設計 - 全体構造の設計</vt:lpstr>
      <vt:lpstr>2. 今日の学習目標</vt:lpstr>
      <vt:lpstr>第7章 ソフトウェア設計 - 全体構造の設計</vt:lpstr>
      <vt:lpstr>PowerPoint Presentation</vt:lpstr>
      <vt:lpstr>PowerPoint Presentation</vt:lpstr>
      <vt:lpstr>PowerPoint Presentation</vt:lpstr>
      <vt:lpstr>PowerPoint Presentation</vt:lpstr>
      <vt:lpstr>PowerPoint Presentation</vt:lpstr>
      <vt:lpstr>QUIZで確認</vt:lpstr>
      <vt:lpstr>PowerPoint Presentation</vt:lpstr>
      <vt:lpstr>PowerPoint Presentation</vt:lpstr>
      <vt:lpstr>PowerPoint Presentation</vt:lpstr>
      <vt:lpstr>PowerPoint Presentation</vt:lpstr>
      <vt:lpstr>PowerPoint Presentation</vt:lpstr>
      <vt:lpstr>QUIZで確認</vt:lpstr>
      <vt:lpstr>5. 質問やディスカッション </vt:lpstr>
      <vt:lpstr>6. 確認テスト</vt:lpstr>
      <vt:lpstr>PowerPoint Presentation</vt:lpstr>
      <vt:lpstr>今日の授業の参考</vt:lpstr>
      <vt:lpstr>6. 確認テスト解答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62</cp:revision>
  <dcterms:modified xsi:type="dcterms:W3CDTF">2025-07-24T07:59:43Z</dcterms:modified>
</cp:coreProperties>
</file>