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6"/>
  </p:notesMasterIdLst>
  <p:sldIdLst>
    <p:sldId id="256" r:id="rId2"/>
    <p:sldId id="315" r:id="rId3"/>
    <p:sldId id="324" r:id="rId4"/>
    <p:sldId id="320" r:id="rId5"/>
    <p:sldId id="328" r:id="rId6"/>
    <p:sldId id="327" r:id="rId7"/>
    <p:sldId id="329" r:id="rId8"/>
    <p:sldId id="396" r:id="rId9"/>
    <p:sldId id="397" r:id="rId10"/>
    <p:sldId id="398" r:id="rId11"/>
    <p:sldId id="399" r:id="rId12"/>
    <p:sldId id="400" r:id="rId13"/>
    <p:sldId id="401" r:id="rId14"/>
    <p:sldId id="402" r:id="rId15"/>
    <p:sldId id="404" r:id="rId16"/>
    <p:sldId id="405" r:id="rId17"/>
    <p:sldId id="406" r:id="rId18"/>
    <p:sldId id="373" r:id="rId19"/>
    <p:sldId id="335" r:id="rId20"/>
    <p:sldId id="407" r:id="rId21"/>
    <p:sldId id="344" r:id="rId22"/>
    <p:sldId id="395" r:id="rId23"/>
    <p:sldId id="408" r:id="rId24"/>
    <p:sldId id="322" r:id="rId25"/>
  </p:sldIdLst>
  <p:sldSz cx="9144000" cy="5143500" type="screen16x9"/>
  <p:notesSz cx="6858000" cy="9144000"/>
  <p:embeddedFontLst>
    <p:embeddedFont>
      <p:font typeface="Hiragino Kaku Gothic ProN" panose="020B0300000000000000" pitchFamily="34" charset="-128"/>
      <p:regular r:id="rId27"/>
      <p:bold r:id="rId28"/>
      <p:italic r:id="rId29"/>
      <p:boldItalic r:id="rId30"/>
    </p:embeddedFont>
    <p:embeddedFont>
      <p:font typeface="Oswald" pitchFamily="2" charset="77"/>
      <p:regular r:id="rId31"/>
      <p:bold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72RotMwjLdRvRejyF6qDRg==" hashData="ZCn6m0DPFdMPJEyskFTksratfQztEA6iNuPtTxMgaHcPVoDf5cMupdjFbTunXBy3Zckm7T7PGeUOk8Vbgl/DPw=="/>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92"/>
    <p:restoredTop sz="95859"/>
  </p:normalViewPr>
  <p:slideViewPr>
    <p:cSldViewPr snapToGrid="0" showGuides="1">
      <p:cViewPr varScale="1">
        <p:scale>
          <a:sx n="70" d="100"/>
          <a:sy n="70" d="100"/>
        </p:scale>
        <p:origin x="184" y="1488"/>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834480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528357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094040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224922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7690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2308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442615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881823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8729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9915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644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140914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26973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CF2C-AC79-A4FD-4CAD-5160B26294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608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2" name="Text Placeholder 1">
            <a:extLst>
              <a:ext uri="{FF2B5EF4-FFF2-40B4-BE49-F238E27FC236}">
                <a16:creationId xmlns:a16="http://schemas.microsoft.com/office/drawing/2014/main" id="{3DAC0BA1-9C44-1244-00E5-27C63D96E84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6"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1pPr>
      <a:lvl2pPr marL="180000" marR="0" lvl="1"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2pPr>
      <a:lvl3pPr marL="360000" marR="0" lvl="2"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3pPr>
      <a:lvl4pPr marL="540000" marR="0" lvl="3"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4pPr>
      <a:lvl5pPr marL="720000" marR="0" lvl="4"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orms.gle/H2cLABWdHoKFqv1s6"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orms.gle/kn65vd9aZMzoMWvt7"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forms.gle/Zh7t6rb5xCPHoxEt9"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onct.oita-ct.ac.jp/seigyo/nishimura_hp/coursework/2019/SystemEngineering/08/Note.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r>
              <a:rPr lang="en-US" altLang="ja-JP" dirty="0">
                <a:solidFill>
                  <a:schemeClr val="accent1"/>
                </a:solidFill>
                <a:latin typeface="MS PGothic" panose="020B0600070205080204" pitchFamily="34" charset="-128"/>
                <a:ea typeface="MS PGothic" panose="020B0600070205080204" pitchFamily="34" charset="-128"/>
              </a:rPr>
              <a:t>11</a:t>
            </a:r>
            <a:br>
              <a:rPr lang="en-US" altLang="ja-JP" dirty="0">
                <a:latin typeface="MS PGothic" panose="020B0600070205080204" pitchFamily="34" charset="-128"/>
                <a:ea typeface="MS PGothic" panose="020B0600070205080204" pitchFamily="34" charset="-128"/>
              </a:rPr>
            </a:br>
            <a:r>
              <a:rPr lang="ja-JP" altLang="en-US" sz="4800">
                <a:latin typeface="MS PGothic" panose="020B0600070205080204" pitchFamily="34" charset="-128"/>
                <a:ea typeface="MS PGothic" panose="020B0600070205080204" pitchFamily="34" charset="-128"/>
              </a:rPr>
              <a:t>第</a:t>
            </a:r>
            <a:r>
              <a:rPr lang="en-US" altLang="ja-JP" sz="4800" dirty="0">
                <a:latin typeface="MS PGothic" panose="020B0600070205080204" pitchFamily="34" charset="-128"/>
                <a:ea typeface="MS PGothic" panose="020B0600070205080204" pitchFamily="34" charset="-128"/>
              </a:rPr>
              <a:t>8</a:t>
            </a:r>
            <a:r>
              <a:rPr lang="ja-JP" altLang="en-US" sz="4800">
                <a:latin typeface="MS PGothic" panose="020B0600070205080204" pitchFamily="34" charset="-128"/>
                <a:ea typeface="MS PGothic" panose="020B0600070205080204" pitchFamily="34" charset="-128"/>
              </a:rPr>
              <a:t>章 ソフトウェア設計 </a:t>
            </a:r>
            <a:r>
              <a:rPr lang="en-US" altLang="ja-JP" sz="4800" dirty="0">
                <a:latin typeface="MS PGothic" panose="020B0600070205080204" pitchFamily="34" charset="-128"/>
                <a:ea typeface="MS PGothic" panose="020B0600070205080204" pitchFamily="34" charset="-128"/>
              </a:rPr>
              <a:t>- </a:t>
            </a:r>
            <a:r>
              <a:rPr lang="ja-JP" altLang="en-US" sz="4800">
                <a:latin typeface="MS PGothic" panose="020B0600070205080204" pitchFamily="34" charset="-128"/>
                <a:ea typeface="MS PGothic" panose="020B0600070205080204" pitchFamily="34" charset="-128"/>
              </a:rPr>
              <a:t>構成要素の設計</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Year Offering: 2023, 2</a:t>
            </a:r>
            <a:r>
              <a:rPr lang="en-US" baseline="30000" dirty="0">
                <a:solidFill>
                  <a:schemeClr val="tx1"/>
                </a:solidFill>
                <a:latin typeface="MS PGothic" panose="020B0600070205080204" pitchFamily="34" charset="-128"/>
                <a:ea typeface="MS PGothic" panose="020B0600070205080204" pitchFamily="34" charset="-128"/>
              </a:rPr>
              <a:t>nd</a:t>
            </a:r>
            <a:r>
              <a:rPr lang="en-US" dirty="0">
                <a:solidFill>
                  <a:schemeClr val="tx1"/>
                </a:solidFill>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Target Grade Level: 3</a:t>
            </a:r>
            <a:r>
              <a:rPr lang="en-US" baseline="30000" dirty="0">
                <a:solidFill>
                  <a:schemeClr val="tx1"/>
                </a:solidFill>
                <a:latin typeface="MS PGothic" panose="020B0600070205080204" pitchFamily="34" charset="-128"/>
                <a:ea typeface="MS PGothic" panose="020B0600070205080204" pitchFamily="34" charset="-128"/>
              </a:rPr>
              <a:t>rd</a:t>
            </a:r>
            <a:r>
              <a:rPr lang="en-US" dirty="0">
                <a:solidFill>
                  <a:schemeClr val="tx1"/>
                </a:solidFill>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solidFill>
                  <a:schemeClr val="tx1"/>
                </a:solidFill>
                <a:latin typeface="MS PGothic" panose="020B0600070205080204" pitchFamily="34" charset="-128"/>
                <a:ea typeface="MS PGothic" panose="020B0600070205080204" pitchFamily="34" charset="-128"/>
              </a:rPr>
              <a:t>Date: 2024/mm/dd</a:t>
            </a:r>
            <a:endParaRPr lang="ja-JP" altLang="en-US">
              <a:solidFill>
                <a:schemeClr val="tx1"/>
              </a:solidFill>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D59FD4A-A9A9-0220-DB9B-846449534D3F}"/>
              </a:ext>
            </a:extLst>
          </p:cNvPr>
          <p:cNvSpPr txBox="1"/>
          <p:nvPr/>
        </p:nvSpPr>
        <p:spPr>
          <a:xfrm>
            <a:off x="750344" y="4590824"/>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rPr>
              <a:t>Mariko Tagawa </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456047"/>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8.3 </a:t>
            </a:r>
            <a:r>
              <a:rPr lang="ja-JP" altLang="en-US" sz="2000">
                <a:solidFill>
                  <a:schemeClr val="tx1"/>
                </a:solidFill>
                <a:latin typeface="MS PGothic" panose="020B0600070205080204" pitchFamily="34" charset="-128"/>
                <a:ea typeface="MS PGothic" panose="020B0600070205080204" pitchFamily="34" charset="-128"/>
              </a:rPr>
              <a:t>データ設計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968188" y="978917"/>
            <a:ext cx="7013986" cy="1415772"/>
          </a:xfrm>
          <a:prstGeom prst="rect">
            <a:avLst/>
          </a:prstGeom>
          <a:noFill/>
        </p:spPr>
        <p:txBody>
          <a:bodyPr wrap="square">
            <a:spAutoFit/>
          </a:bodyPr>
          <a:lstStyle/>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データ設計の位置づけ</a:t>
            </a:r>
            <a:endParaRPr lang="en-US" altLang="ja-JP" dirty="0">
              <a:solidFill>
                <a:schemeClr val="tx1"/>
              </a:solidFill>
              <a:latin typeface="MS PGothic" panose="020B0600070205080204" pitchFamily="34" charset="-128"/>
              <a:ea typeface="MS PGothic" panose="020B0600070205080204" pitchFamily="34" charset="-128"/>
            </a:endParaRPr>
          </a:p>
          <a:p>
            <a:pPr marL="361950" lvl="4">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ロジックの設計と合わせてデータ設計をおこなう</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データ保持の方式</a:t>
            </a:r>
            <a:endParaRPr lang="en-US" altLang="ja-JP" dirty="0">
              <a:solidFill>
                <a:schemeClr val="tx1"/>
              </a:solidFill>
              <a:latin typeface="MS PGothic" panose="020B0600070205080204" pitchFamily="34" charset="-128"/>
              <a:ea typeface="MS PGothic" panose="020B0600070205080204" pitchFamily="34" charset="-128"/>
            </a:endParaRPr>
          </a:p>
          <a:p>
            <a:pPr marL="361950" lvl="4">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多量のデータを扱う → データベースが必要</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92839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456047"/>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8.3 </a:t>
            </a:r>
            <a:r>
              <a:rPr lang="ja-JP" altLang="en-US" sz="2000">
                <a:solidFill>
                  <a:schemeClr val="tx1"/>
                </a:solidFill>
                <a:latin typeface="MS PGothic" panose="020B0600070205080204" pitchFamily="34" charset="-128"/>
                <a:ea typeface="MS PGothic" panose="020B0600070205080204" pitchFamily="34" charset="-128"/>
              </a:rPr>
              <a:t>データ設計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968188" y="978917"/>
            <a:ext cx="7013986" cy="307777"/>
          </a:xfrm>
          <a:prstGeom prst="rect">
            <a:avLst/>
          </a:prstGeom>
          <a:noFill/>
        </p:spPr>
        <p:txBody>
          <a:bodyPr wrap="square">
            <a:spAutoFit/>
          </a:bodyPr>
          <a:lstStyle/>
          <a:p>
            <a:pPr marL="361950" indent="-352425">
              <a:spcBef>
                <a:spcPts val="600"/>
              </a:spcBef>
              <a:spcAft>
                <a:spcPts val="600"/>
              </a:spcAft>
              <a:buClr>
                <a:schemeClr val="tx1"/>
              </a:buClr>
              <a:buFont typeface="+mj-lt"/>
              <a:buAutoNum type="arabicPeriod" startAt="3"/>
            </a:pPr>
            <a:r>
              <a:rPr lang="ja-JP" altLang="en-US">
                <a:solidFill>
                  <a:schemeClr val="tx1"/>
                </a:solidFill>
                <a:latin typeface="MS PGothic" panose="020B0600070205080204" pitchFamily="34" charset="-128"/>
                <a:ea typeface="MS PGothic" panose="020B0600070205080204" pitchFamily="34" charset="-128"/>
              </a:rPr>
              <a:t>プログラムにおけるデータの展開</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paper with text and images&#10;&#10;Description automatically generated">
            <a:extLst>
              <a:ext uri="{FF2B5EF4-FFF2-40B4-BE49-F238E27FC236}">
                <a16:creationId xmlns:a16="http://schemas.microsoft.com/office/drawing/2014/main" id="{4AF70AF8-6082-E374-ECCF-9AC16BC98DE7}"/>
              </a:ext>
            </a:extLst>
          </p:cNvPr>
          <p:cNvPicPr>
            <a:picLocks noChangeAspect="1"/>
          </p:cNvPicPr>
          <p:nvPr/>
        </p:nvPicPr>
        <p:blipFill>
          <a:blip r:embed="rId3"/>
          <a:stretch>
            <a:fillRect/>
          </a:stretch>
        </p:blipFill>
        <p:spPr>
          <a:xfrm>
            <a:off x="968188" y="1416849"/>
            <a:ext cx="3603812" cy="3357397"/>
          </a:xfrm>
          <a:prstGeom prst="rect">
            <a:avLst/>
          </a:prstGeom>
        </p:spPr>
      </p:pic>
      <p:sp>
        <p:nvSpPr>
          <p:cNvPr id="2" name="TextBox 1">
            <a:extLst>
              <a:ext uri="{FF2B5EF4-FFF2-40B4-BE49-F238E27FC236}">
                <a16:creationId xmlns:a16="http://schemas.microsoft.com/office/drawing/2014/main" id="{F859A13E-0ADD-65FF-1201-C663D666E01A}"/>
              </a:ext>
            </a:extLst>
          </p:cNvPr>
          <p:cNvSpPr txBox="1"/>
          <p:nvPr/>
        </p:nvSpPr>
        <p:spPr>
          <a:xfrm>
            <a:off x="4754880" y="1416849"/>
            <a:ext cx="4109421" cy="2231380"/>
          </a:xfrm>
          <a:prstGeom prst="rect">
            <a:avLst/>
          </a:prstGeom>
          <a:noFill/>
        </p:spPr>
        <p:txBody>
          <a:bodyPr wrap="square" rtlCol="0">
            <a:spAutoFit/>
          </a:bodyPr>
          <a:lstStyle/>
          <a:p>
            <a:pPr>
              <a:spcAft>
                <a:spcPts val="1200"/>
              </a:spcAft>
            </a:pPr>
            <a:r>
              <a:rPr lang="ja-JP" altLang="en-US">
                <a:solidFill>
                  <a:schemeClr val="tx1"/>
                </a:solidFill>
                <a:latin typeface="MS PGothic" panose="020B0600070205080204" pitchFamily="34" charset="-128"/>
                <a:ea typeface="MS PGothic" panose="020B0600070205080204" pitchFamily="34" charset="-128"/>
              </a:rPr>
              <a:t>代表的なデータ構造</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lphaLcParenR"/>
            </a:pPr>
            <a:r>
              <a:rPr lang="ja-JP" altLang="en-US">
                <a:solidFill>
                  <a:schemeClr val="accent1"/>
                </a:solidFill>
                <a:latin typeface="MS PGothic" panose="020B0600070205080204" pitchFamily="34" charset="-128"/>
                <a:ea typeface="MS PGothic" panose="020B0600070205080204" pitchFamily="34" charset="-128"/>
              </a:rPr>
              <a:t>配列</a:t>
            </a:r>
            <a:r>
              <a:rPr lang="ja-JP" altLang="en-US">
                <a:solidFill>
                  <a:schemeClr val="tx1"/>
                </a:solidFill>
                <a:latin typeface="MS PGothic" panose="020B0600070205080204" pitchFamily="34" charset="-128"/>
                <a:ea typeface="MS PGothic" panose="020B0600070205080204" pitchFamily="34" charset="-128"/>
              </a:rPr>
              <a:t>：数が決まっているとき</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lphaLcParenR"/>
            </a:pPr>
            <a:r>
              <a:rPr lang="ja-JP" altLang="en-US">
                <a:solidFill>
                  <a:schemeClr val="accent1"/>
                </a:solidFill>
                <a:latin typeface="MS PGothic" panose="020B0600070205080204" pitchFamily="34" charset="-128"/>
                <a:ea typeface="MS PGothic" panose="020B0600070205080204" pitchFamily="34" charset="-128"/>
              </a:rPr>
              <a:t>スタック</a:t>
            </a:r>
            <a:r>
              <a:rPr lang="ja-JP" altLang="en-US">
                <a:solidFill>
                  <a:schemeClr val="tx1"/>
                </a:solidFill>
                <a:latin typeface="MS PGothic" panose="020B0600070205080204" pitchFamily="34" charset="-128"/>
                <a:ea typeface="MS PGothic" panose="020B0600070205080204" pitchFamily="34" charset="-128"/>
              </a:rPr>
              <a:t>：後入れ先出し</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lphaLcParenR"/>
            </a:pPr>
            <a:r>
              <a:rPr lang="ja-JP" altLang="en-US">
                <a:solidFill>
                  <a:schemeClr val="accent1"/>
                </a:solidFill>
                <a:latin typeface="MS PGothic" panose="020B0600070205080204" pitchFamily="34" charset="-128"/>
                <a:ea typeface="MS PGothic" panose="020B0600070205080204" pitchFamily="34" charset="-128"/>
              </a:rPr>
              <a:t>キュー</a:t>
            </a:r>
            <a:r>
              <a:rPr lang="ja-JP" altLang="en-US">
                <a:solidFill>
                  <a:schemeClr val="tx1"/>
                </a:solidFill>
                <a:latin typeface="MS PGothic" panose="020B0600070205080204" pitchFamily="34" charset="-128"/>
                <a:ea typeface="MS PGothic" panose="020B0600070205080204" pitchFamily="34" charset="-128"/>
              </a:rPr>
              <a:t>：先入れ先出し</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lphaLcParenR"/>
            </a:pPr>
            <a:r>
              <a:rPr lang="ja-JP" altLang="en-US">
                <a:solidFill>
                  <a:schemeClr val="accent1"/>
                </a:solidFill>
                <a:latin typeface="MS PGothic" panose="020B0600070205080204" pitchFamily="34" charset="-128"/>
                <a:ea typeface="MS PGothic" panose="020B0600070205080204" pitchFamily="34" charset="-128"/>
              </a:rPr>
              <a:t>リンクリスト</a:t>
            </a:r>
            <a:r>
              <a:rPr lang="ja-JP" altLang="en-US">
                <a:solidFill>
                  <a:schemeClr val="tx1"/>
                </a:solidFill>
                <a:latin typeface="MS PGothic" panose="020B0600070205080204" pitchFamily="34" charset="-128"/>
                <a:ea typeface="MS PGothic" panose="020B0600070205080204" pitchFamily="34" charset="-128"/>
              </a:rPr>
              <a:t>： 数が決まっていないとき</a:t>
            </a:r>
            <a:endParaRPr lang="en-US" altLang="ja-JP" dirty="0">
              <a:solidFill>
                <a:schemeClr val="accent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lphaLcParenR"/>
            </a:pPr>
            <a:r>
              <a:rPr lang="ja-JP" altLang="en-US">
                <a:solidFill>
                  <a:schemeClr val="accent1"/>
                </a:solidFill>
                <a:latin typeface="MS PGothic" panose="020B0600070205080204" pitchFamily="34" charset="-128"/>
                <a:ea typeface="MS PGothic" panose="020B0600070205080204" pitchFamily="34" charset="-128"/>
              </a:rPr>
              <a:t>ツリー</a:t>
            </a:r>
            <a:r>
              <a:rPr lang="ja-JP" altLang="en-US">
                <a:solidFill>
                  <a:schemeClr val="tx1"/>
                </a:solidFill>
                <a:latin typeface="MS PGothic" panose="020B0600070205080204" pitchFamily="34" charset="-128"/>
                <a:ea typeface="MS PGothic" panose="020B0600070205080204" pitchFamily="34" charset="-128"/>
              </a:rPr>
              <a:t>： 数が決まっていないとき</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Rounded Rectangular Callout 3">
            <a:extLst>
              <a:ext uri="{FF2B5EF4-FFF2-40B4-BE49-F238E27FC236}">
                <a16:creationId xmlns:a16="http://schemas.microsoft.com/office/drawing/2014/main" id="{34582450-725A-C2A3-F971-366FE0D61BE5}"/>
              </a:ext>
            </a:extLst>
          </p:cNvPr>
          <p:cNvSpPr/>
          <p:nvPr/>
        </p:nvSpPr>
        <p:spPr>
          <a:xfrm>
            <a:off x="5085708" y="328774"/>
            <a:ext cx="3071973" cy="780836"/>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データ構造にはいろいろな形式がある。詳細説明は省略</a:t>
            </a:r>
            <a:r>
              <a:rPr lang="en-US" dirty="0"/>
              <a:t>。</a:t>
            </a:r>
          </a:p>
        </p:txBody>
      </p:sp>
    </p:spTree>
    <p:extLst>
      <p:ext uri="{BB962C8B-B14F-4D97-AF65-F5344CB8AC3E}">
        <p14:creationId xmlns:p14="http://schemas.microsoft.com/office/powerpoint/2010/main" val="19364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456047"/>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8.3 </a:t>
            </a:r>
            <a:r>
              <a:rPr lang="ja-JP" altLang="en-US" sz="2000">
                <a:solidFill>
                  <a:schemeClr val="tx1"/>
                </a:solidFill>
                <a:latin typeface="MS PGothic" panose="020B0600070205080204" pitchFamily="34" charset="-128"/>
                <a:ea typeface="MS PGothic" panose="020B0600070205080204" pitchFamily="34" charset="-128"/>
              </a:rPr>
              <a:t>データ設計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8BC13B57-94DC-7AE2-DBBA-72DB15645836}"/>
              </a:ext>
            </a:extLst>
          </p:cNvPr>
          <p:cNvSpPr txBox="1"/>
          <p:nvPr/>
        </p:nvSpPr>
        <p:spPr>
          <a:xfrm>
            <a:off x="763896" y="945581"/>
            <a:ext cx="7704000" cy="3847207"/>
          </a:xfrm>
          <a:prstGeom prst="rect">
            <a:avLst/>
          </a:prstGeom>
          <a:noFill/>
        </p:spPr>
        <p:txBody>
          <a:bodyPr wrap="square" rtlCol="0">
            <a:spAutoFit/>
          </a:bodyPr>
          <a:lstStyle/>
          <a:p>
            <a:pPr marL="361950" indent="-352425">
              <a:spcBef>
                <a:spcPts val="600"/>
              </a:spcBef>
              <a:spcAft>
                <a:spcPts val="600"/>
              </a:spcAft>
              <a:buClr>
                <a:schemeClr val="tx1"/>
              </a:buClr>
              <a:buFont typeface="+mj-lt"/>
              <a:buAutoNum type="arabicPeriod" startAt="4"/>
            </a:pPr>
            <a:r>
              <a:rPr lang="ja-JP" altLang="en-US">
                <a:solidFill>
                  <a:schemeClr val="tx1"/>
                </a:solidFill>
                <a:latin typeface="MS PGothic" panose="020B0600070205080204" pitchFamily="34" charset="-128"/>
                <a:ea typeface="MS PGothic" panose="020B0600070205080204" pitchFamily="34" charset="-128"/>
              </a:rPr>
              <a:t>データベースの利用</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データベースの役割</a:t>
            </a:r>
            <a:endParaRPr lang="en-US" altLang="ja-JP" dirty="0">
              <a:solidFill>
                <a:schemeClr val="tx1"/>
              </a:solidFill>
              <a:latin typeface="MS PGothic" panose="020B0600070205080204" pitchFamily="34" charset="-128"/>
              <a:ea typeface="MS PGothic" panose="020B0600070205080204" pitchFamily="34" charset="-128"/>
            </a:endParaRPr>
          </a:p>
          <a:p>
            <a:pPr marL="714375" lvl="6" indent="-128588">
              <a:spcBef>
                <a:spcPts val="600"/>
              </a:spcBef>
              <a:spcAft>
                <a:spcPts val="600"/>
              </a:spcAft>
              <a:buClr>
                <a:schemeClr val="tx1"/>
              </a:buClr>
              <a:buFont typeface="Arial" panose="020B0604020202020204" pitchFamily="34" charset="0"/>
              <a:buChar char="•"/>
            </a:pPr>
            <a:r>
              <a:rPr lang="ja-JP" altLang="en-US" sz="1200">
                <a:solidFill>
                  <a:schemeClr val="tx1"/>
                </a:solidFill>
                <a:latin typeface="MS PGothic" panose="020B0600070205080204" pitchFamily="34" charset="-128"/>
                <a:ea typeface="MS PGothic" panose="020B0600070205080204" pitchFamily="34" charset="-128"/>
              </a:rPr>
              <a:t>単に保管するだけではない</a:t>
            </a:r>
            <a:endParaRPr lang="en-US" altLang="ja-JP" sz="1200" dirty="0">
              <a:solidFill>
                <a:schemeClr val="tx1"/>
              </a:solidFill>
              <a:latin typeface="MS PGothic" panose="020B0600070205080204" pitchFamily="34" charset="-128"/>
              <a:ea typeface="MS PGothic" panose="020B0600070205080204" pitchFamily="34" charset="-128"/>
            </a:endParaRPr>
          </a:p>
          <a:p>
            <a:pPr marL="714375" lvl="6" indent="-128588">
              <a:spcBef>
                <a:spcPts val="600"/>
              </a:spcBef>
              <a:spcAft>
                <a:spcPts val="600"/>
              </a:spcAft>
              <a:buClr>
                <a:schemeClr val="tx1"/>
              </a:buClr>
              <a:buFont typeface="Arial" panose="020B0604020202020204" pitchFamily="34" charset="0"/>
              <a:buChar char="•"/>
            </a:pPr>
            <a:r>
              <a:rPr lang="ja-JP" altLang="en-US" sz="1200">
                <a:solidFill>
                  <a:schemeClr val="tx1"/>
                </a:solidFill>
                <a:latin typeface="MS PGothic" panose="020B0600070205080204" pitchFamily="34" charset="-128"/>
                <a:ea typeface="MS PGothic" panose="020B0600070205080204" pitchFamily="34" charset="-128"/>
              </a:rPr>
              <a:t>新規登録、検索、セキュリティ</a:t>
            </a:r>
            <a:endParaRPr lang="en-US" altLang="ja-JP" sz="1200" dirty="0">
              <a:solidFill>
                <a:schemeClr val="tx1"/>
              </a:solidFill>
              <a:latin typeface="MS PGothic" panose="020B0600070205080204" pitchFamily="34" charset="-128"/>
              <a:ea typeface="MS PGothic" panose="020B0600070205080204" pitchFamily="34" charset="-128"/>
            </a:endParaRPr>
          </a:p>
          <a:p>
            <a:pPr marL="698500" lvl="2"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データベースの種類</a:t>
            </a:r>
            <a:endParaRPr lang="en-US" altLang="ja-JP" dirty="0">
              <a:solidFill>
                <a:schemeClr val="tx1"/>
              </a:solidFill>
              <a:latin typeface="MS PGothic" panose="020B0600070205080204" pitchFamily="34" charset="-128"/>
              <a:ea typeface="MS PGothic" panose="020B0600070205080204" pitchFamily="34" charset="-128"/>
            </a:endParaRPr>
          </a:p>
          <a:p>
            <a:pPr marL="698500" lvl="4" indent="-342900">
              <a:spcBef>
                <a:spcPts val="600"/>
              </a:spcBef>
              <a:spcAft>
                <a:spcPts val="600"/>
              </a:spcAft>
              <a:buClr>
                <a:schemeClr val="tx1"/>
              </a:buClr>
              <a:buFont typeface="Arial" panose="020B0604020202020204" pitchFamily="34" charset="0"/>
              <a:buChar char="•"/>
            </a:pPr>
            <a:r>
              <a:rPr lang="en-US" altLang="ja-JP" dirty="0">
                <a:solidFill>
                  <a:schemeClr val="accent1"/>
                </a:solidFill>
                <a:latin typeface="MS PGothic" panose="020B0600070205080204" pitchFamily="34" charset="-128"/>
                <a:ea typeface="MS PGothic" panose="020B0600070205080204" pitchFamily="34" charset="-128"/>
              </a:rPr>
              <a:t>RDB</a:t>
            </a:r>
            <a:r>
              <a:rPr lang="en-US" altLang="ja-JP" dirty="0">
                <a:solidFill>
                  <a:schemeClr val="tx1"/>
                </a:solidFill>
                <a:latin typeface="MS PGothic" panose="020B0600070205080204" pitchFamily="34" charset="-128"/>
                <a:ea typeface="MS PGothic" panose="020B0600070205080204" pitchFamily="34" charset="-128"/>
              </a:rPr>
              <a:t>: Relational Data Base</a:t>
            </a:r>
          </a:p>
          <a:p>
            <a:pPr marL="355600" lvl="7">
              <a:spcBef>
                <a:spcPts val="600"/>
              </a:spcBef>
              <a:spcAft>
                <a:spcPts val="600"/>
              </a:spcAft>
              <a:buClr>
                <a:schemeClr val="tx1"/>
              </a:buClr>
            </a:pPr>
            <a:r>
              <a:rPr lang="ja-JP" altLang="en-US" sz="1200">
                <a:solidFill>
                  <a:schemeClr val="tx1"/>
                </a:solidFill>
                <a:latin typeface="MS PGothic" panose="020B0600070205080204" pitchFamily="34" charset="-128"/>
                <a:ea typeface="MS PGothic" panose="020B0600070205080204" pitchFamily="34" charset="-128"/>
              </a:rPr>
              <a:t>　　　テーブル ＝ カラム（フィールド） </a:t>
            </a:r>
            <a:r>
              <a:rPr lang="en-US" altLang="ja-JP" sz="1200" dirty="0">
                <a:solidFill>
                  <a:schemeClr val="tx1"/>
                </a:solidFill>
                <a:latin typeface="MS PGothic" panose="020B0600070205080204" pitchFamily="34" charset="-128"/>
                <a:ea typeface="MS PGothic" panose="020B0600070205080204" pitchFamily="34" charset="-128"/>
              </a:rPr>
              <a:t>x</a:t>
            </a:r>
            <a:r>
              <a:rPr lang="ja-JP" altLang="en-US" sz="1200">
                <a:solidFill>
                  <a:schemeClr val="tx1"/>
                </a:solidFill>
                <a:latin typeface="MS PGothic" panose="020B0600070205080204" pitchFamily="34" charset="-128"/>
                <a:ea typeface="MS PGothic" panose="020B0600070205080204" pitchFamily="34" charset="-128"/>
              </a:rPr>
              <a:t> ロー（</a:t>
            </a:r>
            <a:r>
              <a:rPr lang="en-US" altLang="ja-JP" sz="1200" dirty="0">
                <a:solidFill>
                  <a:schemeClr val="tx1"/>
                </a:solidFill>
                <a:latin typeface="MS PGothic" panose="020B0600070205080204" pitchFamily="34" charset="-128"/>
                <a:ea typeface="MS PGothic" panose="020B0600070205080204" pitchFamily="34" charset="-128"/>
              </a:rPr>
              <a:t> </a:t>
            </a:r>
            <a:r>
              <a:rPr lang="ja-JP" altLang="en-US" sz="1200">
                <a:solidFill>
                  <a:schemeClr val="tx1"/>
                </a:solidFill>
                <a:latin typeface="MS PGothic" panose="020B0600070205080204" pitchFamily="34" charset="-128"/>
                <a:ea typeface="MS PGothic" panose="020B0600070205080204" pitchFamily="34" charset="-128"/>
              </a:rPr>
              <a:t>レコード）</a:t>
            </a:r>
            <a:endParaRPr lang="en-US" altLang="ja-JP" sz="1200" dirty="0">
              <a:solidFill>
                <a:schemeClr val="tx1"/>
              </a:solidFill>
              <a:latin typeface="MS PGothic" panose="020B0600070205080204" pitchFamily="34" charset="-128"/>
              <a:ea typeface="MS PGothic" panose="020B0600070205080204" pitchFamily="34" charset="-128"/>
            </a:endParaRPr>
          </a:p>
          <a:p>
            <a:pPr marL="355600" lvl="7">
              <a:spcBef>
                <a:spcPts val="600"/>
              </a:spcBef>
              <a:spcAft>
                <a:spcPts val="600"/>
              </a:spcAft>
              <a:buClr>
                <a:schemeClr val="tx1"/>
              </a:buClr>
            </a:pPr>
            <a:r>
              <a:rPr lang="ja-JP" altLang="en-US" sz="1200">
                <a:solidFill>
                  <a:schemeClr val="tx1"/>
                </a:solidFill>
                <a:latin typeface="MS PGothic" panose="020B0600070205080204" pitchFamily="34" charset="-128"/>
                <a:ea typeface="MS PGothic" panose="020B0600070205080204" pitchFamily="34" charset="-128"/>
              </a:rPr>
              <a:t>　　　</a:t>
            </a:r>
            <a:r>
              <a:rPr lang="en-US" altLang="ja-JP" sz="1200" dirty="0">
                <a:solidFill>
                  <a:schemeClr val="tx1"/>
                </a:solidFill>
                <a:latin typeface="MS PGothic" panose="020B0600070205080204" pitchFamily="34" charset="-128"/>
                <a:ea typeface="MS PGothic" panose="020B0600070205080204" pitchFamily="34" charset="-128"/>
              </a:rPr>
              <a:t>SQL</a:t>
            </a:r>
            <a:r>
              <a:rPr lang="ja-JP" altLang="en-US" sz="1200">
                <a:solidFill>
                  <a:schemeClr val="tx1"/>
                </a:solidFill>
                <a:latin typeface="MS PGothic" panose="020B0600070205080204" pitchFamily="34" charset="-128"/>
                <a:ea typeface="MS PGothic" panose="020B0600070205080204" pitchFamily="34" charset="-128"/>
              </a:rPr>
              <a:t>（</a:t>
            </a:r>
            <a:r>
              <a:rPr lang="en-US" altLang="ja-JP" sz="1200" dirty="0">
                <a:solidFill>
                  <a:schemeClr val="tx1"/>
                </a:solidFill>
                <a:latin typeface="MS PGothic" panose="020B0600070205080204" pitchFamily="34" charset="-128"/>
                <a:ea typeface="MS PGothic" panose="020B0600070205080204" pitchFamily="34" charset="-128"/>
              </a:rPr>
              <a:t>Structured Query Language)</a:t>
            </a:r>
            <a:r>
              <a:rPr lang="ja-JP" altLang="en-US" sz="1200">
                <a:solidFill>
                  <a:schemeClr val="tx1"/>
                </a:solidFill>
                <a:latin typeface="MS PGothic" panose="020B0600070205080204" pitchFamily="34" charset="-128"/>
                <a:ea typeface="MS PGothic" panose="020B0600070205080204" pitchFamily="34" charset="-128"/>
              </a:rPr>
              <a:t>プログラミング言語を使用</a:t>
            </a:r>
            <a:endParaRPr lang="en-US" altLang="ja-JP" sz="1200" dirty="0">
              <a:solidFill>
                <a:schemeClr val="tx1"/>
              </a:solidFill>
              <a:latin typeface="MS PGothic" panose="020B0600070205080204" pitchFamily="34" charset="-128"/>
              <a:ea typeface="MS PGothic" panose="020B0600070205080204" pitchFamily="34" charset="-128"/>
            </a:endParaRPr>
          </a:p>
          <a:p>
            <a:pPr marL="698500" lvl="4" indent="-342900">
              <a:spcBef>
                <a:spcPts val="600"/>
              </a:spcBef>
              <a:spcAft>
                <a:spcPts val="600"/>
              </a:spcAft>
              <a:buClr>
                <a:schemeClr val="tx1"/>
              </a:buClr>
              <a:buFont typeface="Arial" panose="020B0604020202020204" pitchFamily="34" charset="0"/>
              <a:buChar char="•"/>
            </a:pPr>
            <a:r>
              <a:rPr lang="en-US" altLang="ja-JP" dirty="0">
                <a:solidFill>
                  <a:schemeClr val="accent1"/>
                </a:solidFill>
                <a:latin typeface="MS PGothic" panose="020B0600070205080204" pitchFamily="34" charset="-128"/>
                <a:ea typeface="MS PGothic" panose="020B0600070205080204" pitchFamily="34" charset="-128"/>
              </a:rPr>
              <a:t>NoSQL</a:t>
            </a:r>
            <a:r>
              <a:rPr lang="ja-JP" altLang="en-US">
                <a:solidFill>
                  <a:schemeClr val="tx1"/>
                </a:solidFill>
                <a:latin typeface="MS PGothic" panose="020B0600070205080204" pitchFamily="34" charset="-128"/>
                <a:ea typeface="MS PGothic" panose="020B0600070205080204" pitchFamily="34" charset="-128"/>
              </a:rPr>
              <a:t>（</a:t>
            </a:r>
            <a:r>
              <a:rPr lang="en-US" altLang="ja-JP" dirty="0">
                <a:solidFill>
                  <a:schemeClr val="tx1"/>
                </a:solidFill>
                <a:latin typeface="MS PGothic" panose="020B0600070205080204" pitchFamily="34" charset="-128"/>
                <a:ea typeface="MS PGothic" panose="020B0600070205080204" pitchFamily="34" charset="-128"/>
              </a:rPr>
              <a:t>Not Only SQL</a:t>
            </a:r>
            <a:r>
              <a:rPr lang="ja-JP" altLang="en-US">
                <a:solidFill>
                  <a:schemeClr val="tx1"/>
                </a:solidFill>
                <a:latin typeface="MS PGothic" panose="020B0600070205080204" pitchFamily="34" charset="-128"/>
                <a:ea typeface="MS PGothic" panose="020B0600070205080204" pitchFamily="34" charset="-128"/>
              </a:rPr>
              <a:t>）</a:t>
            </a:r>
            <a:endParaRPr lang="en-US" altLang="ja-JP" dirty="0">
              <a:solidFill>
                <a:schemeClr val="tx1"/>
              </a:solidFill>
              <a:latin typeface="MS PGothic" panose="020B0600070205080204" pitchFamily="34" charset="-128"/>
              <a:ea typeface="MS PGothic" panose="020B0600070205080204" pitchFamily="34" charset="-128"/>
            </a:endParaRPr>
          </a:p>
          <a:p>
            <a:pPr marL="355600" lvl="4">
              <a:spcBef>
                <a:spcPts val="600"/>
              </a:spcBef>
              <a:spcAft>
                <a:spcPts val="600"/>
              </a:spcAft>
              <a:buClr>
                <a:schemeClr val="tx1"/>
              </a:buClr>
            </a:pPr>
            <a:r>
              <a:rPr lang="ja-JP" altLang="en-US" sz="1200">
                <a:solidFill>
                  <a:schemeClr val="tx1"/>
                </a:solidFill>
                <a:latin typeface="MS PGothic" panose="020B0600070205080204" pitchFamily="34" charset="-128"/>
                <a:ea typeface="MS PGothic" panose="020B0600070205080204" pitchFamily="34" charset="-128"/>
              </a:rPr>
              <a:t>　　　フォーマットに自由度がある</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Bef>
                <a:spcPts val="600"/>
              </a:spcBef>
              <a:spcAft>
                <a:spcPts val="600"/>
              </a:spcAft>
              <a:buClr>
                <a:schemeClr val="tx1"/>
              </a:buClr>
              <a:buFont typeface="+mj-lt"/>
              <a:buAutoNum type="alphaLcParenR"/>
            </a:pP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27829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456047"/>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8.3 </a:t>
            </a:r>
            <a:r>
              <a:rPr lang="ja-JP" altLang="en-US" sz="2000">
                <a:solidFill>
                  <a:schemeClr val="tx1"/>
                </a:solidFill>
                <a:latin typeface="MS PGothic" panose="020B0600070205080204" pitchFamily="34" charset="-128"/>
                <a:ea typeface="MS PGothic" panose="020B0600070205080204" pitchFamily="34" charset="-128"/>
              </a:rPr>
              <a:t>データ設計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8BC13B57-94DC-7AE2-DBBA-72DB15645836}"/>
              </a:ext>
            </a:extLst>
          </p:cNvPr>
          <p:cNvSpPr txBox="1"/>
          <p:nvPr/>
        </p:nvSpPr>
        <p:spPr>
          <a:xfrm>
            <a:off x="763896" y="945581"/>
            <a:ext cx="7704000" cy="1046440"/>
          </a:xfrm>
          <a:prstGeom prst="rect">
            <a:avLst/>
          </a:prstGeom>
          <a:noFill/>
        </p:spPr>
        <p:txBody>
          <a:bodyPr wrap="square" rtlCol="0">
            <a:spAutoFit/>
          </a:bodyPr>
          <a:lstStyle/>
          <a:p>
            <a:pPr marL="361950" indent="-352425">
              <a:spcBef>
                <a:spcPts val="600"/>
              </a:spcBef>
              <a:spcAft>
                <a:spcPts val="600"/>
              </a:spcAft>
              <a:buClr>
                <a:schemeClr val="tx1"/>
              </a:buClr>
              <a:buFont typeface="+mj-lt"/>
              <a:buAutoNum type="arabicPeriod" startAt="5"/>
            </a:pPr>
            <a:r>
              <a:rPr lang="en-US" altLang="ja-JP" dirty="0">
                <a:solidFill>
                  <a:schemeClr val="tx1"/>
                </a:solidFill>
                <a:latin typeface="MS PGothic" panose="020B0600070205080204" pitchFamily="34" charset="-128"/>
                <a:ea typeface="MS PGothic" panose="020B0600070205080204" pitchFamily="34" charset="-128"/>
              </a:rPr>
              <a:t>RDB</a:t>
            </a:r>
            <a:endParaRPr lang="en-JP" altLang="ja-JP" dirty="0">
              <a:solidFill>
                <a:schemeClr val="tx1"/>
              </a:solidFill>
              <a:latin typeface="MS PGothic" panose="020B0600070205080204" pitchFamily="34" charset="-128"/>
              <a:ea typeface="MS PGothic" panose="020B0600070205080204" pitchFamily="34" charset="-128"/>
            </a:endParaRPr>
          </a:p>
          <a:p>
            <a:pPr marL="698500" lvl="2"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データベースのスキーマ定義</a:t>
            </a:r>
            <a:endParaRPr lang="en-US" altLang="ja-JP" dirty="0">
              <a:solidFill>
                <a:schemeClr val="tx1"/>
              </a:solidFill>
              <a:latin typeface="MS PGothic" panose="020B0600070205080204" pitchFamily="34" charset="-128"/>
              <a:ea typeface="MS PGothic" panose="020B0600070205080204" pitchFamily="34" charset="-128"/>
            </a:endParaRPr>
          </a:p>
          <a:p>
            <a:pPr marL="355600" lvl="3">
              <a:spcBef>
                <a:spcPts val="600"/>
              </a:spcBef>
              <a:spcAft>
                <a:spcPts val="600"/>
              </a:spcAft>
              <a:buClr>
                <a:schemeClr val="tx1"/>
              </a:buClr>
            </a:pPr>
            <a:r>
              <a:rPr lang="ja-JP" altLang="en-US">
                <a:solidFill>
                  <a:schemeClr val="accent1"/>
                </a:solidFill>
                <a:latin typeface="MS PGothic" panose="020B0600070205080204" pitchFamily="34" charset="-128"/>
                <a:ea typeface="MS PGothic" panose="020B0600070205080204" pitchFamily="34" charset="-128"/>
              </a:rPr>
              <a:t>スキーマ：</a:t>
            </a:r>
            <a:r>
              <a:rPr lang="ja-JP" altLang="en-US">
                <a:solidFill>
                  <a:schemeClr val="tx1"/>
                </a:solidFill>
                <a:latin typeface="MS PGothic" panose="020B0600070205080204" pitchFamily="34" charset="-128"/>
                <a:ea typeface="MS PGothic" panose="020B0600070205080204" pitchFamily="34" charset="-128"/>
              </a:rPr>
              <a:t>データベースの構造</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student route&#10;&#10;Description automatically generated">
            <a:extLst>
              <a:ext uri="{FF2B5EF4-FFF2-40B4-BE49-F238E27FC236}">
                <a16:creationId xmlns:a16="http://schemas.microsoft.com/office/drawing/2014/main" id="{0E5EF87E-C7F1-DC7F-DA56-BC883855AF8A}"/>
              </a:ext>
            </a:extLst>
          </p:cNvPr>
          <p:cNvPicPr>
            <a:picLocks noChangeAspect="1"/>
          </p:cNvPicPr>
          <p:nvPr/>
        </p:nvPicPr>
        <p:blipFill>
          <a:blip r:embed="rId3"/>
          <a:stretch>
            <a:fillRect/>
          </a:stretch>
        </p:blipFill>
        <p:spPr>
          <a:xfrm>
            <a:off x="1009648" y="2002295"/>
            <a:ext cx="4281544" cy="2910670"/>
          </a:xfrm>
          <a:prstGeom prst="rect">
            <a:avLst/>
          </a:prstGeom>
        </p:spPr>
      </p:pic>
      <p:sp>
        <p:nvSpPr>
          <p:cNvPr id="7" name="Rectangle 6">
            <a:extLst>
              <a:ext uri="{FF2B5EF4-FFF2-40B4-BE49-F238E27FC236}">
                <a16:creationId xmlns:a16="http://schemas.microsoft.com/office/drawing/2014/main" id="{C976169C-FFE7-3F36-FAFA-9645E4907545}"/>
              </a:ext>
            </a:extLst>
          </p:cNvPr>
          <p:cNvSpPr/>
          <p:nvPr/>
        </p:nvSpPr>
        <p:spPr>
          <a:xfrm>
            <a:off x="1068512" y="3801438"/>
            <a:ext cx="1931542" cy="88357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ed Rectangular Callout 7">
            <a:extLst>
              <a:ext uri="{FF2B5EF4-FFF2-40B4-BE49-F238E27FC236}">
                <a16:creationId xmlns:a16="http://schemas.microsoft.com/office/drawing/2014/main" id="{C58A4BB8-9DF2-FB2C-C8BE-CE81B5584C7B}"/>
              </a:ext>
            </a:extLst>
          </p:cNvPr>
          <p:cNvSpPr/>
          <p:nvPr/>
        </p:nvSpPr>
        <p:spPr>
          <a:xfrm>
            <a:off x="5496675" y="3520184"/>
            <a:ext cx="3380198" cy="1510301"/>
          </a:xfrm>
          <a:prstGeom prst="wedgeRoundRectCallout">
            <a:avLst>
              <a:gd name="adj1" fmla="val -123910"/>
              <a:gd name="adj2" fmla="val -1233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600" b="1">
                <a:solidFill>
                  <a:schemeClr val="accent3"/>
                </a:solidFill>
                <a:latin typeface="MS PGothic" panose="020B0600070205080204" pitchFamily="34" charset="-128"/>
                <a:ea typeface="MS PGothic" panose="020B0600070205080204" pitchFamily="34" charset="-128"/>
              </a:rPr>
              <a:t>データベースのスキーマ定義</a:t>
            </a:r>
            <a:endParaRPr lang="en-US" sz="1600" b="1" dirty="0">
              <a:solidFill>
                <a:schemeClr val="accent3"/>
              </a:solidFill>
              <a:latin typeface="MS PGothic" panose="020B0600070205080204" pitchFamily="34" charset="-128"/>
              <a:ea typeface="MS PGothic" panose="020B0600070205080204" pitchFamily="34" charset="-128"/>
            </a:endParaRPr>
          </a:p>
          <a:p>
            <a:pPr marL="285750" indent="-285750">
              <a:buFont typeface="Arial" panose="020B0604020202020204" pitchFamily="34" charset="0"/>
              <a:buChar char="•"/>
            </a:pPr>
            <a:r>
              <a:rPr lang="en-US" dirty="0" err="1">
                <a:solidFill>
                  <a:schemeClr val="accent3"/>
                </a:solidFill>
              </a:rPr>
              <a:t>どのようなテーブルを作るか</a:t>
            </a:r>
            <a:endParaRPr lang="en-US" dirty="0">
              <a:solidFill>
                <a:schemeClr val="accent3"/>
              </a:solidFill>
            </a:endParaRPr>
          </a:p>
          <a:p>
            <a:pPr marL="285750" indent="-285750">
              <a:buFont typeface="Arial" panose="020B0604020202020204" pitchFamily="34" charset="0"/>
              <a:buChar char="•"/>
            </a:pPr>
            <a:r>
              <a:rPr lang="en-US" dirty="0" err="1">
                <a:solidFill>
                  <a:schemeClr val="accent3"/>
                </a:solidFill>
              </a:rPr>
              <a:t>テーブルの列、行の設計</a:t>
            </a:r>
            <a:endParaRPr lang="en-US" dirty="0">
              <a:solidFill>
                <a:schemeClr val="accent3"/>
              </a:solidFill>
            </a:endParaRPr>
          </a:p>
          <a:p>
            <a:pPr marL="285750" indent="-285750">
              <a:buFont typeface="Arial" panose="020B0604020202020204" pitchFamily="34" charset="0"/>
              <a:buChar char="•"/>
            </a:pPr>
            <a:r>
              <a:rPr lang="en-US" dirty="0" err="1">
                <a:solidFill>
                  <a:schemeClr val="accent3"/>
                </a:solidFill>
              </a:rPr>
              <a:t>データの型や属性</a:t>
            </a:r>
            <a:endParaRPr lang="en-US" dirty="0">
              <a:solidFill>
                <a:schemeClr val="accent3"/>
              </a:solidFill>
            </a:endParaRPr>
          </a:p>
          <a:p>
            <a:pPr marL="285750" indent="-285750">
              <a:buFont typeface="Arial" panose="020B0604020202020204" pitchFamily="34" charset="0"/>
              <a:buChar char="•"/>
            </a:pPr>
            <a:r>
              <a:rPr lang="en-US" dirty="0" err="1">
                <a:solidFill>
                  <a:schemeClr val="accent3"/>
                </a:solidFill>
              </a:rPr>
              <a:t>各テーブル間の関係</a:t>
            </a:r>
            <a:endParaRPr lang="en-US" dirty="0">
              <a:solidFill>
                <a:schemeClr val="accent3"/>
              </a:solidFill>
            </a:endParaRPr>
          </a:p>
        </p:txBody>
      </p:sp>
    </p:spTree>
    <p:extLst>
      <p:ext uri="{BB962C8B-B14F-4D97-AF65-F5344CB8AC3E}">
        <p14:creationId xmlns:p14="http://schemas.microsoft.com/office/powerpoint/2010/main" val="3400128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456047"/>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8.3 </a:t>
            </a:r>
            <a:r>
              <a:rPr lang="ja-JP" altLang="en-US" sz="2000">
                <a:solidFill>
                  <a:schemeClr val="tx1"/>
                </a:solidFill>
                <a:latin typeface="MS PGothic" panose="020B0600070205080204" pitchFamily="34" charset="-128"/>
                <a:ea typeface="MS PGothic" panose="020B0600070205080204" pitchFamily="34" charset="-128"/>
              </a:rPr>
              <a:t>データ設計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8BC13B57-94DC-7AE2-DBBA-72DB15645836}"/>
              </a:ext>
            </a:extLst>
          </p:cNvPr>
          <p:cNvSpPr txBox="1"/>
          <p:nvPr/>
        </p:nvSpPr>
        <p:spPr>
          <a:xfrm>
            <a:off x="763896" y="945581"/>
            <a:ext cx="7704000" cy="1046440"/>
          </a:xfrm>
          <a:prstGeom prst="rect">
            <a:avLst/>
          </a:prstGeom>
          <a:noFill/>
        </p:spPr>
        <p:txBody>
          <a:bodyPr wrap="square" rtlCol="0">
            <a:spAutoFit/>
          </a:bodyPr>
          <a:lstStyle/>
          <a:p>
            <a:pPr marL="361950" indent="-352425">
              <a:spcBef>
                <a:spcPts val="600"/>
              </a:spcBef>
              <a:spcAft>
                <a:spcPts val="600"/>
              </a:spcAft>
              <a:buClr>
                <a:schemeClr val="tx1"/>
              </a:buClr>
              <a:buFont typeface="+mj-lt"/>
              <a:buAutoNum type="arabicPeriod" startAt="5"/>
            </a:pPr>
            <a:r>
              <a:rPr lang="en-US" altLang="ja-JP" dirty="0">
                <a:solidFill>
                  <a:schemeClr val="tx1"/>
                </a:solidFill>
                <a:latin typeface="MS PGothic" panose="020B0600070205080204" pitchFamily="34" charset="-128"/>
                <a:ea typeface="MS PGothic" panose="020B0600070205080204" pitchFamily="34" charset="-128"/>
              </a:rPr>
              <a:t>RDB</a:t>
            </a:r>
            <a:endParaRPr lang="en-JP" altLang="ja-JP" dirty="0">
              <a:solidFill>
                <a:schemeClr val="tx1"/>
              </a:solidFill>
              <a:latin typeface="MS PGothic" panose="020B0600070205080204" pitchFamily="34" charset="-128"/>
              <a:ea typeface="MS PGothic" panose="020B0600070205080204" pitchFamily="34" charset="-128"/>
            </a:endParaRPr>
          </a:p>
          <a:p>
            <a:pPr marL="698500" lvl="2" indent="-342900">
              <a:spcBef>
                <a:spcPts val="600"/>
              </a:spcBef>
              <a:spcAft>
                <a:spcPts val="600"/>
              </a:spcAft>
              <a:buClr>
                <a:schemeClr val="tx1"/>
              </a:buClr>
              <a:buFont typeface="+mj-lt"/>
              <a:buAutoNum type="alphaLcParenR" startAt="2"/>
            </a:pPr>
            <a:r>
              <a:rPr lang="ja-JP" altLang="en-US">
                <a:solidFill>
                  <a:schemeClr val="tx1"/>
                </a:solidFill>
                <a:latin typeface="MS PGothic" panose="020B0600070205080204" pitchFamily="34" charset="-128"/>
                <a:ea typeface="MS PGothic" panose="020B0600070205080204" pitchFamily="34" charset="-128"/>
              </a:rPr>
              <a:t>データベースの操作</a:t>
            </a:r>
            <a:endParaRPr lang="en-US" altLang="ja-JP" dirty="0">
              <a:solidFill>
                <a:schemeClr val="tx1"/>
              </a:solidFill>
              <a:latin typeface="MS PGothic" panose="020B0600070205080204" pitchFamily="34" charset="-128"/>
              <a:ea typeface="MS PGothic" panose="020B0600070205080204" pitchFamily="34" charset="-128"/>
            </a:endParaRPr>
          </a:p>
          <a:p>
            <a:pPr marL="355600" lvl="5">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SQL</a:t>
            </a:r>
            <a:r>
              <a:rPr lang="ja-JP" altLang="en-US">
                <a:solidFill>
                  <a:schemeClr val="tx1"/>
                </a:solidFill>
                <a:latin typeface="MS PGothic" panose="020B0600070205080204" pitchFamily="34" charset="-128"/>
                <a:ea typeface="MS PGothic" panose="020B0600070205080204" pitchFamily="34" charset="-128"/>
              </a:rPr>
              <a:t>言語で記述したクエリー（命令）を使って、</a:t>
            </a:r>
            <a:r>
              <a:rPr lang="ja-JP" altLang="en-US" b="0" i="0">
                <a:solidFill>
                  <a:schemeClr val="tx1"/>
                </a:solidFill>
                <a:effectLst/>
                <a:latin typeface="Hiragino Kaku Gothic ProN" panose="020B0300000000000000" pitchFamily="34" charset="-128"/>
                <a:ea typeface="Hiragino Kaku Gothic ProN" panose="020B0300000000000000" pitchFamily="34" charset="-128"/>
              </a:rPr>
              <a:t>登録 </a:t>
            </a:r>
            <a:r>
              <a:rPr lang="en-US" altLang="ja-JP" b="0" i="0" dirty="0">
                <a:solidFill>
                  <a:schemeClr val="tx1"/>
                </a:solidFill>
                <a:effectLst/>
                <a:latin typeface="Hiragino Kaku Gothic ProN" panose="020B0300000000000000" pitchFamily="34" charset="-128"/>
                <a:ea typeface="Hiragino Kaku Gothic ProN" panose="020B0300000000000000" pitchFamily="34" charset="-128"/>
              </a:rPr>
              <a:t>/ </a:t>
            </a:r>
            <a:r>
              <a:rPr lang="ja-JP" altLang="en-US" b="0" i="0">
                <a:solidFill>
                  <a:schemeClr val="tx1"/>
                </a:solidFill>
                <a:effectLst/>
                <a:latin typeface="Hiragino Kaku Gothic ProN" panose="020B0300000000000000" pitchFamily="34" charset="-128"/>
                <a:ea typeface="Hiragino Kaku Gothic ProN" panose="020B0300000000000000" pitchFamily="34" charset="-128"/>
              </a:rPr>
              <a:t>削除 </a:t>
            </a:r>
            <a:r>
              <a:rPr lang="en-US" altLang="ja-JP" b="0" i="0" dirty="0">
                <a:solidFill>
                  <a:schemeClr val="tx1"/>
                </a:solidFill>
                <a:effectLst/>
                <a:latin typeface="Hiragino Kaku Gothic ProN" panose="020B0300000000000000" pitchFamily="34" charset="-128"/>
                <a:ea typeface="Hiragino Kaku Gothic ProN" panose="020B0300000000000000" pitchFamily="34" charset="-128"/>
              </a:rPr>
              <a:t>/ </a:t>
            </a:r>
            <a:r>
              <a:rPr lang="ja-JP" altLang="en-US" b="0" i="0">
                <a:solidFill>
                  <a:schemeClr val="tx1"/>
                </a:solidFill>
                <a:effectLst/>
                <a:latin typeface="Hiragino Kaku Gothic ProN" panose="020B0300000000000000" pitchFamily="34" charset="-128"/>
                <a:ea typeface="Hiragino Kaku Gothic ProN" panose="020B0300000000000000" pitchFamily="34" charset="-128"/>
              </a:rPr>
              <a:t>読み出し </a:t>
            </a:r>
            <a:r>
              <a:rPr lang="en-US" altLang="ja-JP" b="0" i="0" dirty="0">
                <a:solidFill>
                  <a:schemeClr val="tx1"/>
                </a:solidFill>
                <a:effectLst/>
                <a:latin typeface="Hiragino Kaku Gothic ProN" panose="020B0300000000000000" pitchFamily="34" charset="-128"/>
                <a:ea typeface="Hiragino Kaku Gothic ProN" panose="020B0300000000000000" pitchFamily="34" charset="-128"/>
              </a:rPr>
              <a:t>/ </a:t>
            </a:r>
            <a:r>
              <a:rPr lang="ja-JP" altLang="en-US" b="0" i="0">
                <a:solidFill>
                  <a:schemeClr val="tx1"/>
                </a:solidFill>
                <a:effectLst/>
                <a:latin typeface="Hiragino Kaku Gothic ProN" panose="020B0300000000000000" pitchFamily="34" charset="-128"/>
                <a:ea typeface="Hiragino Kaku Gothic ProN" panose="020B0300000000000000" pitchFamily="34" charset="-128"/>
              </a:rPr>
              <a:t>更新等の操作を行う。</a:t>
            </a:r>
            <a:endParaRPr lang="en-US" altLang="ja-JP" b="0" i="0" dirty="0">
              <a:solidFill>
                <a:schemeClr val="tx1"/>
              </a:solidFill>
              <a:effectLst/>
              <a:latin typeface="Hiragino Kaku Gothic ProN" panose="020B0300000000000000" pitchFamily="34" charset="-128"/>
              <a:ea typeface="Hiragino Kaku Gothic ProN" panose="020B0300000000000000" pitchFamily="34" charset="-128"/>
            </a:endParaRPr>
          </a:p>
        </p:txBody>
      </p:sp>
      <p:sp>
        <p:nvSpPr>
          <p:cNvPr id="2" name="TextBox 1">
            <a:extLst>
              <a:ext uri="{FF2B5EF4-FFF2-40B4-BE49-F238E27FC236}">
                <a16:creationId xmlns:a16="http://schemas.microsoft.com/office/drawing/2014/main" id="{441AD473-45B8-2D80-FC27-B7C889B33EE6}"/>
              </a:ext>
            </a:extLst>
          </p:cNvPr>
          <p:cNvSpPr txBox="1"/>
          <p:nvPr/>
        </p:nvSpPr>
        <p:spPr>
          <a:xfrm>
            <a:off x="1183341" y="2398955"/>
            <a:ext cx="2861534" cy="1600438"/>
          </a:xfrm>
          <a:prstGeom prst="rect">
            <a:avLst/>
          </a:prstGeom>
          <a:noFill/>
          <a:ln w="25400">
            <a:solidFill>
              <a:schemeClr val="accent1"/>
            </a:solidFill>
          </a:ln>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SELECT</a:t>
            </a:r>
          </a:p>
          <a:p>
            <a:r>
              <a:rPr lang="en-US" dirty="0">
                <a:solidFill>
                  <a:schemeClr val="tx1"/>
                </a:solidFill>
                <a:latin typeface="MS PGothic" panose="020B0600070205080204" pitchFamily="34" charset="-128"/>
                <a:ea typeface="MS PGothic" panose="020B0600070205080204" pitchFamily="34" charset="-128"/>
              </a:rPr>
              <a:t>   </a:t>
            </a:r>
            <a:r>
              <a:rPr lang="en-US" dirty="0" err="1">
                <a:solidFill>
                  <a:schemeClr val="tx1"/>
                </a:solidFill>
                <a:latin typeface="MS PGothic" panose="020B0600070205080204" pitchFamily="34" charset="-128"/>
                <a:ea typeface="MS PGothic" panose="020B0600070205080204" pitchFamily="34" charset="-128"/>
              </a:rPr>
              <a:t>student_number</a:t>
            </a:r>
            <a:r>
              <a:rPr lang="en-US" dirty="0">
                <a:solidFill>
                  <a:schemeClr val="tx1"/>
                </a:solidFill>
                <a:latin typeface="MS PGothic" panose="020B0600070205080204" pitchFamily="34" charset="-128"/>
                <a:ea typeface="MS PGothic" panose="020B0600070205080204" pitchFamily="34" charset="-128"/>
              </a:rPr>
              <a:t>, </a:t>
            </a:r>
            <a:r>
              <a:rPr lang="en-US" dirty="0" err="1">
                <a:solidFill>
                  <a:schemeClr val="tx1"/>
                </a:solidFill>
                <a:latin typeface="MS PGothic" panose="020B0600070205080204" pitchFamily="34" charset="-128"/>
                <a:ea typeface="MS PGothic" panose="020B0600070205080204" pitchFamily="34" charset="-128"/>
              </a:rPr>
              <a:t>student_name</a:t>
            </a:r>
            <a:endParaRPr lang="en-US" dirty="0">
              <a:solidFill>
                <a:schemeClr val="tx1"/>
              </a:solidFill>
              <a:latin typeface="MS PGothic" panose="020B0600070205080204" pitchFamily="34" charset="-128"/>
              <a:ea typeface="MS PGothic" panose="020B0600070205080204" pitchFamily="34" charset="-128"/>
            </a:endParaRPr>
          </a:p>
          <a:p>
            <a:r>
              <a:rPr lang="en-US" dirty="0">
                <a:solidFill>
                  <a:schemeClr val="tx1"/>
                </a:solidFill>
                <a:latin typeface="MS PGothic" panose="020B0600070205080204" pitchFamily="34" charset="-128"/>
                <a:ea typeface="MS PGothic" panose="020B0600070205080204" pitchFamily="34" charset="-128"/>
              </a:rPr>
              <a:t>FROM</a:t>
            </a:r>
          </a:p>
          <a:p>
            <a:r>
              <a:rPr lang="en-US" dirty="0">
                <a:solidFill>
                  <a:schemeClr val="tx1"/>
                </a:solidFill>
                <a:latin typeface="MS PGothic" panose="020B0600070205080204" pitchFamily="34" charset="-128"/>
                <a:ea typeface="MS PGothic" panose="020B0600070205080204" pitchFamily="34" charset="-128"/>
              </a:rPr>
              <a:t>   </a:t>
            </a:r>
            <a:r>
              <a:rPr lang="en-US" dirty="0" err="1">
                <a:solidFill>
                  <a:schemeClr val="tx1"/>
                </a:solidFill>
                <a:latin typeface="MS PGothic" panose="020B0600070205080204" pitchFamily="34" charset="-128"/>
                <a:ea typeface="MS PGothic" panose="020B0600070205080204" pitchFamily="34" charset="-128"/>
              </a:rPr>
              <a:t>student_route</a:t>
            </a:r>
            <a:endParaRPr lang="en-US" dirty="0">
              <a:solidFill>
                <a:schemeClr val="tx1"/>
              </a:solidFill>
              <a:latin typeface="MS PGothic" panose="020B0600070205080204" pitchFamily="34" charset="-128"/>
              <a:ea typeface="MS PGothic" panose="020B0600070205080204" pitchFamily="34" charset="-128"/>
            </a:endParaRPr>
          </a:p>
          <a:p>
            <a:r>
              <a:rPr lang="en-US" dirty="0">
                <a:solidFill>
                  <a:schemeClr val="tx1"/>
                </a:solidFill>
                <a:latin typeface="MS PGothic" panose="020B0600070205080204" pitchFamily="34" charset="-128"/>
                <a:ea typeface="MS PGothic" panose="020B0600070205080204" pitchFamily="34" charset="-128"/>
              </a:rPr>
              <a:t>WHERE</a:t>
            </a:r>
          </a:p>
          <a:p>
            <a:r>
              <a:rPr lang="en-US" dirty="0">
                <a:solidFill>
                  <a:schemeClr val="tx1"/>
                </a:solidFill>
                <a:latin typeface="MS PGothic" panose="020B0600070205080204" pitchFamily="34" charset="-128"/>
                <a:ea typeface="MS PGothic" panose="020B0600070205080204" pitchFamily="34" charset="-128"/>
              </a:rPr>
              <a:t>   </a:t>
            </a:r>
            <a:r>
              <a:rPr lang="en-US" dirty="0" err="1">
                <a:solidFill>
                  <a:schemeClr val="tx1"/>
                </a:solidFill>
                <a:latin typeface="MS PGothic" panose="020B0600070205080204" pitchFamily="34" charset="-128"/>
                <a:ea typeface="MS PGothic" panose="020B0600070205080204" pitchFamily="34" charset="-128"/>
              </a:rPr>
              <a:t>method_of_transportation</a:t>
            </a:r>
            <a:r>
              <a:rPr lang="en-US" dirty="0">
                <a:solidFill>
                  <a:schemeClr val="tx1"/>
                </a:solidFill>
                <a:latin typeface="MS PGothic" panose="020B0600070205080204" pitchFamily="34" charset="-128"/>
                <a:ea typeface="MS PGothic" panose="020B0600070205080204" pitchFamily="34" charset="-128"/>
              </a:rPr>
              <a:t> = ‘JR’</a:t>
            </a:r>
          </a:p>
          <a:p>
            <a:endParaRPr lang="en-US" dirty="0"/>
          </a:p>
        </p:txBody>
      </p:sp>
      <p:pic>
        <p:nvPicPr>
          <p:cNvPr id="3" name="Picture 2" descr="A diagram of a student route&#10;&#10;Description automatically generated">
            <a:extLst>
              <a:ext uri="{FF2B5EF4-FFF2-40B4-BE49-F238E27FC236}">
                <a16:creationId xmlns:a16="http://schemas.microsoft.com/office/drawing/2014/main" id="{E445C2E3-B42E-3A51-882F-E443D3BC96C5}"/>
              </a:ext>
            </a:extLst>
          </p:cNvPr>
          <p:cNvPicPr>
            <a:picLocks noChangeAspect="1"/>
          </p:cNvPicPr>
          <p:nvPr/>
        </p:nvPicPr>
        <p:blipFill>
          <a:blip r:embed="rId3"/>
          <a:stretch>
            <a:fillRect/>
          </a:stretch>
        </p:blipFill>
        <p:spPr>
          <a:xfrm>
            <a:off x="4520629" y="2364317"/>
            <a:ext cx="3770616" cy="2563333"/>
          </a:xfrm>
          <a:prstGeom prst="rect">
            <a:avLst/>
          </a:prstGeom>
        </p:spPr>
      </p:pic>
    </p:spTree>
    <p:extLst>
      <p:ext uri="{BB962C8B-B14F-4D97-AF65-F5344CB8AC3E}">
        <p14:creationId xmlns:p14="http://schemas.microsoft.com/office/powerpoint/2010/main" val="472316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https://forms.gle/H2cLABWdHoKFqv1s6</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8-1</a:t>
            </a:r>
          </a:p>
        </p:txBody>
      </p:sp>
    </p:spTree>
    <p:extLst>
      <p:ext uri="{BB962C8B-B14F-4D97-AF65-F5344CB8AC3E}">
        <p14:creationId xmlns:p14="http://schemas.microsoft.com/office/powerpoint/2010/main" val="2453837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456047"/>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8.4 </a:t>
            </a:r>
            <a:r>
              <a:rPr lang="ja-JP" altLang="en-US" sz="2000">
                <a:solidFill>
                  <a:schemeClr val="tx1"/>
                </a:solidFill>
                <a:latin typeface="MS PGothic" panose="020B0600070205080204" pitchFamily="34" charset="-128"/>
                <a:ea typeface="MS PGothic" panose="020B0600070205080204" pitchFamily="34" charset="-128"/>
              </a:rPr>
              <a:t>ユーザインターフェースの設計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8BC13B57-94DC-7AE2-DBBA-72DB15645836}"/>
              </a:ext>
            </a:extLst>
          </p:cNvPr>
          <p:cNvSpPr txBox="1"/>
          <p:nvPr/>
        </p:nvSpPr>
        <p:spPr>
          <a:xfrm>
            <a:off x="763896" y="945581"/>
            <a:ext cx="7704000" cy="2923877"/>
          </a:xfrm>
          <a:prstGeom prst="rect">
            <a:avLst/>
          </a:prstGeom>
          <a:noFill/>
        </p:spPr>
        <p:txBody>
          <a:bodyPr wrap="square" rtlCol="0">
            <a:spAutoFit/>
          </a:bodyPr>
          <a:lstStyle/>
          <a:p>
            <a:pPr marL="361950" indent="-352425">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ユーザインタフェース</a:t>
            </a:r>
            <a:r>
              <a:rPr lang="ja-JP" altLang="en-JP">
                <a:solidFill>
                  <a:schemeClr val="tx1"/>
                </a:solidFill>
                <a:latin typeface="MS PGothic" panose="020B0600070205080204" pitchFamily="34" charset="-128"/>
                <a:ea typeface="MS PGothic" panose="020B0600070205080204" pitchFamily="34" charset="-128"/>
              </a:rPr>
              <a:t>（</a:t>
            </a:r>
            <a:r>
              <a:rPr lang="en-JP" altLang="ja-JP" dirty="0">
                <a:solidFill>
                  <a:schemeClr val="accent1"/>
                </a:solidFill>
                <a:latin typeface="MS PGothic" panose="020B0600070205080204" pitchFamily="34" charset="-128"/>
                <a:ea typeface="MS PGothic" panose="020B0600070205080204" pitchFamily="34" charset="-128"/>
              </a:rPr>
              <a:t>UI</a:t>
            </a:r>
            <a:r>
              <a:rPr lang="en-JP" altLang="ja-JP" dirty="0">
                <a:solidFill>
                  <a:schemeClr val="tx1"/>
                </a:solidFill>
                <a:latin typeface="MS PGothic" panose="020B0600070205080204" pitchFamily="34" charset="-128"/>
                <a:ea typeface="MS PGothic" panose="020B0600070205080204" pitchFamily="34" charset="-128"/>
              </a:rPr>
              <a:t>: User Interface)</a:t>
            </a:r>
            <a:r>
              <a:rPr lang="ja-JP" altLang="en-US">
                <a:solidFill>
                  <a:schemeClr val="tx1"/>
                </a:solidFill>
                <a:latin typeface="MS PGothic" panose="020B0600070205080204" pitchFamily="34" charset="-128"/>
                <a:ea typeface="MS PGothic" panose="020B0600070205080204" pitchFamily="34" charset="-128"/>
              </a:rPr>
              <a:t>とは</a:t>
            </a:r>
            <a:endParaRPr lang="ja-JP" altLang="en-US" sz="1200">
              <a:solidFill>
                <a:schemeClr val="tx1"/>
              </a:solidFill>
              <a:latin typeface="MS PGothic" panose="020B0600070205080204" pitchFamily="34" charset="-128"/>
              <a:ea typeface="MS PGothic" panose="020B0600070205080204" pitchFamily="34" charset="-128"/>
            </a:endParaRPr>
          </a:p>
          <a:p>
            <a:pPr marL="355600" lvl="5">
              <a:spcBef>
                <a:spcPts val="600"/>
              </a:spcBef>
              <a:spcAft>
                <a:spcPts val="600"/>
              </a:spcAft>
              <a:buClr>
                <a:schemeClr val="tx1"/>
              </a:buClr>
            </a:pPr>
            <a:r>
              <a:rPr lang="ja-JP" altLang="en-US" b="0" i="0">
                <a:solidFill>
                  <a:schemeClr val="tx1"/>
                </a:solidFill>
                <a:effectLst/>
                <a:latin typeface="MS PGothic" panose="020B0600070205080204" pitchFamily="34" charset="-128"/>
                <a:ea typeface="MS PGothic" panose="020B0600070205080204" pitchFamily="34" charset="-128"/>
              </a:rPr>
              <a:t>システムの利用者が</a:t>
            </a:r>
            <a:r>
              <a:rPr lang="ja-JP" altLang="en-US">
                <a:solidFill>
                  <a:schemeClr val="tx1"/>
                </a:solidFill>
                <a:latin typeface="MS PGothic" panose="020B0600070205080204" pitchFamily="34" charset="-128"/>
                <a:ea typeface="MS PGothic" panose="020B0600070205080204" pitchFamily="34" charset="-128"/>
              </a:rPr>
              <a:t>システムと相互作用するポイントを指します。コンピュータシステムへのデータ入力と、そこからの出力を受け取る画面などが</a:t>
            </a:r>
            <a:r>
              <a:rPr lang="en-US" altLang="ja-JP" dirty="0">
                <a:solidFill>
                  <a:schemeClr val="tx1"/>
                </a:solidFill>
                <a:latin typeface="MS PGothic" panose="020B0600070205080204" pitchFamily="34" charset="-128"/>
                <a:ea typeface="MS PGothic" panose="020B0600070205080204" pitchFamily="34" charset="-128"/>
              </a:rPr>
              <a:t>UI</a:t>
            </a:r>
            <a:r>
              <a:rPr lang="ja-JP" altLang="en-US">
                <a:solidFill>
                  <a:schemeClr val="tx1"/>
                </a:solidFill>
                <a:latin typeface="MS PGothic" panose="020B0600070205080204" pitchFamily="34" charset="-128"/>
                <a:ea typeface="MS PGothic" panose="020B0600070205080204" pitchFamily="34" charset="-128"/>
              </a:rPr>
              <a:t>です。</a:t>
            </a:r>
            <a:endParaRPr lang="en-US" altLang="ja-JP" dirty="0">
              <a:solidFill>
                <a:schemeClr val="tx1"/>
              </a:solidFill>
              <a:latin typeface="MS PGothic" panose="020B0600070205080204" pitchFamily="34" charset="-128"/>
              <a:ea typeface="MS PGothic" panose="020B0600070205080204" pitchFamily="34" charset="-128"/>
            </a:endParaRPr>
          </a:p>
          <a:p>
            <a:pPr marL="355600" lvl="5">
              <a:spcBef>
                <a:spcPts val="600"/>
              </a:spcBef>
              <a:spcAft>
                <a:spcPts val="600"/>
              </a:spcAft>
              <a:buClr>
                <a:schemeClr val="tx1"/>
              </a:buClr>
            </a:pPr>
            <a:r>
              <a:rPr lang="ja-JP" altLang="en-US" b="0" i="0">
                <a:solidFill>
                  <a:schemeClr val="tx1"/>
                </a:solidFill>
                <a:effectLst/>
                <a:latin typeface="MS PGothic" panose="020B0600070205080204" pitchFamily="34" charset="-128"/>
                <a:ea typeface="MS PGothic" panose="020B0600070205080204" pitchFamily="34" charset="-128"/>
              </a:rPr>
              <a:t>画像などのグラフィカル要素を用いて行うユーザインターフェースのことをグラフィカルユーザインターフェース</a:t>
            </a:r>
            <a:r>
              <a:rPr lang="ja-JP" altLang="en-JP" b="0" i="0">
                <a:solidFill>
                  <a:schemeClr val="tx1"/>
                </a:solidFill>
                <a:effectLst/>
                <a:latin typeface="MS PGothic" panose="020B0600070205080204" pitchFamily="34" charset="-128"/>
                <a:ea typeface="MS PGothic" panose="020B0600070205080204" pitchFamily="34" charset="-128"/>
              </a:rPr>
              <a:t>（</a:t>
            </a:r>
            <a:r>
              <a:rPr lang="en-JP" altLang="ja-JP" b="0" i="0" dirty="0">
                <a:solidFill>
                  <a:schemeClr val="accent1"/>
                </a:solidFill>
                <a:effectLst/>
                <a:latin typeface="MS PGothic" panose="020B0600070205080204" pitchFamily="34" charset="-128"/>
                <a:ea typeface="MS PGothic" panose="020B0600070205080204" pitchFamily="34" charset="-128"/>
              </a:rPr>
              <a:t>GUI</a:t>
            </a:r>
            <a:r>
              <a:rPr lang="en-JP" altLang="ja-JP" b="0" i="0" dirty="0">
                <a:solidFill>
                  <a:schemeClr val="tx1"/>
                </a:solidFill>
                <a:effectLst/>
                <a:latin typeface="MS PGothic" panose="020B0600070205080204" pitchFamily="34" charset="-128"/>
                <a:ea typeface="MS PGothic" panose="020B0600070205080204" pitchFamily="34" charset="-128"/>
              </a:rPr>
              <a:t>: Graphical User Interface) </a:t>
            </a:r>
            <a:r>
              <a:rPr lang="ja-JP" altLang="en-US" b="0" i="0">
                <a:solidFill>
                  <a:schemeClr val="tx1"/>
                </a:solidFill>
                <a:effectLst/>
                <a:latin typeface="MS PGothic" panose="020B0600070205080204" pitchFamily="34" charset="-128"/>
                <a:ea typeface="MS PGothic" panose="020B0600070205080204" pitchFamily="34" charset="-128"/>
              </a:rPr>
              <a:t>といいます。</a:t>
            </a:r>
            <a:endParaRPr lang="en-US" altLang="ja-JP" dirty="0">
              <a:solidFill>
                <a:schemeClr val="tx1"/>
              </a:solidFill>
              <a:latin typeface="MS PGothic" panose="020B0600070205080204" pitchFamily="34" charset="-128"/>
              <a:ea typeface="MS PGothic" panose="020B0600070205080204" pitchFamily="34" charset="-128"/>
            </a:endParaRPr>
          </a:p>
          <a:p>
            <a:pPr marL="361950" lvl="2" indent="-34925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画面の設計</a:t>
            </a:r>
            <a:endParaRPr lang="en-US" altLang="ja-JP" dirty="0">
              <a:solidFill>
                <a:schemeClr val="tx1"/>
              </a:solidFill>
              <a:latin typeface="MS PGothic" panose="020B0600070205080204" pitchFamily="34" charset="-128"/>
              <a:ea typeface="MS PGothic" panose="020B0600070205080204" pitchFamily="34" charset="-128"/>
            </a:endParaRPr>
          </a:p>
          <a:p>
            <a:pPr marL="704850" lvl="3"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画面レイアウトと画面操作の統一</a:t>
            </a:r>
            <a:endParaRPr lang="en-US" altLang="ja-JP" dirty="0">
              <a:solidFill>
                <a:schemeClr val="tx1"/>
              </a:solidFill>
              <a:latin typeface="MS PGothic" panose="020B0600070205080204" pitchFamily="34" charset="-128"/>
              <a:ea typeface="MS PGothic" panose="020B0600070205080204" pitchFamily="34" charset="-128"/>
            </a:endParaRPr>
          </a:p>
          <a:p>
            <a:pPr marL="704850" lvl="3"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画面遷移設計　（図</a:t>
            </a:r>
            <a:r>
              <a:rPr lang="en-JP" altLang="ja-JP" dirty="0">
                <a:solidFill>
                  <a:schemeClr val="tx1"/>
                </a:solidFill>
                <a:latin typeface="MS PGothic" panose="020B0600070205080204" pitchFamily="34" charset="-128"/>
                <a:ea typeface="MS PGothic" panose="020B0600070205080204" pitchFamily="34" charset="-128"/>
              </a:rPr>
              <a:t>8.6</a:t>
            </a:r>
            <a:r>
              <a:rPr lang="ja-JP" altLang="en-JP">
                <a:solidFill>
                  <a:schemeClr val="tx1"/>
                </a:solidFill>
                <a:latin typeface="MS PGothic" panose="020B0600070205080204" pitchFamily="34" charset="-128"/>
                <a:ea typeface="MS PGothic" panose="020B0600070205080204" pitchFamily="34" charset="-128"/>
              </a:rPr>
              <a:t>）</a:t>
            </a:r>
            <a:endParaRPr lang="en-US" altLang="ja-JP" dirty="0">
              <a:solidFill>
                <a:schemeClr val="tx1"/>
              </a:solidFill>
              <a:latin typeface="MS PGothic" panose="020B0600070205080204" pitchFamily="34" charset="-128"/>
              <a:ea typeface="MS PGothic" panose="020B0600070205080204" pitchFamily="34" charset="-128"/>
            </a:endParaRPr>
          </a:p>
          <a:p>
            <a:pPr marL="355600" lvl="5">
              <a:spcBef>
                <a:spcPts val="600"/>
              </a:spcBef>
              <a:spcAft>
                <a:spcPts val="600"/>
              </a:spcAft>
              <a:buClr>
                <a:schemeClr val="tx1"/>
              </a:buClr>
            </a:pPr>
            <a:endParaRPr lang="en-US" altLang="ja-JP" sz="1200" dirty="0">
              <a:solidFill>
                <a:schemeClr val="tx1"/>
              </a:solidFill>
              <a:latin typeface="MS PGothic" panose="020B0600070205080204" pitchFamily="34" charset="-128"/>
              <a:ea typeface="MS PGothic" panose="020B0600070205080204" pitchFamily="34" charset="-128"/>
            </a:endParaRPr>
          </a:p>
        </p:txBody>
      </p:sp>
      <p:pic>
        <p:nvPicPr>
          <p:cNvPr id="5" name="Picture 4" descr="A diagram of a company&#10;&#10;Description automatically generated">
            <a:extLst>
              <a:ext uri="{FF2B5EF4-FFF2-40B4-BE49-F238E27FC236}">
                <a16:creationId xmlns:a16="http://schemas.microsoft.com/office/drawing/2014/main" id="{EF036BC1-C08E-7BE4-B78B-62B54A830951}"/>
              </a:ext>
            </a:extLst>
          </p:cNvPr>
          <p:cNvPicPr>
            <a:picLocks noChangeAspect="1"/>
          </p:cNvPicPr>
          <p:nvPr/>
        </p:nvPicPr>
        <p:blipFill>
          <a:blip r:embed="rId3"/>
          <a:stretch>
            <a:fillRect/>
          </a:stretch>
        </p:blipFill>
        <p:spPr>
          <a:xfrm>
            <a:off x="4986041" y="2571750"/>
            <a:ext cx="3023193" cy="2296208"/>
          </a:xfrm>
          <a:prstGeom prst="rect">
            <a:avLst/>
          </a:prstGeom>
        </p:spPr>
      </p:pic>
    </p:spTree>
    <p:extLst>
      <p:ext uri="{BB962C8B-B14F-4D97-AF65-F5344CB8AC3E}">
        <p14:creationId xmlns:p14="http://schemas.microsoft.com/office/powerpoint/2010/main" val="2406480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456047"/>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8.4 </a:t>
            </a:r>
            <a:r>
              <a:rPr lang="ja-JP" altLang="en-US" sz="2000">
                <a:solidFill>
                  <a:schemeClr val="tx1"/>
                </a:solidFill>
                <a:latin typeface="MS PGothic" panose="020B0600070205080204" pitchFamily="34" charset="-128"/>
                <a:ea typeface="MS PGothic" panose="020B0600070205080204" pitchFamily="34" charset="-128"/>
              </a:rPr>
              <a:t>ユーザインターフェースの設計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8BC13B57-94DC-7AE2-DBBA-72DB15645836}"/>
              </a:ext>
            </a:extLst>
          </p:cNvPr>
          <p:cNvSpPr txBox="1"/>
          <p:nvPr/>
        </p:nvSpPr>
        <p:spPr>
          <a:xfrm>
            <a:off x="763896" y="945581"/>
            <a:ext cx="7704000" cy="1477328"/>
          </a:xfrm>
          <a:prstGeom prst="rect">
            <a:avLst/>
          </a:prstGeom>
          <a:noFill/>
        </p:spPr>
        <p:txBody>
          <a:bodyPr wrap="square" rtlCol="0">
            <a:spAutoFit/>
          </a:bodyPr>
          <a:lstStyle/>
          <a:p>
            <a:pPr marL="361950" indent="-352425">
              <a:spcBef>
                <a:spcPts val="600"/>
              </a:spcBef>
              <a:spcAft>
                <a:spcPts val="600"/>
              </a:spcAft>
              <a:buClr>
                <a:schemeClr val="tx1"/>
              </a:buClr>
              <a:buFont typeface="+mj-lt"/>
              <a:buAutoNum type="arabicPeriod" startAt="3"/>
            </a:pPr>
            <a:r>
              <a:rPr lang="ja-JP" altLang="en-US">
                <a:solidFill>
                  <a:schemeClr val="tx1"/>
                </a:solidFill>
                <a:latin typeface="MS PGothic" panose="020B0600070205080204" pitchFamily="34" charset="-128"/>
                <a:ea typeface="MS PGothic" panose="020B0600070205080204" pitchFamily="34" charset="-128"/>
              </a:rPr>
              <a:t>ユーザビリティと</a:t>
            </a:r>
            <a:r>
              <a:rPr lang="en-US" altLang="ja-JP" dirty="0">
                <a:solidFill>
                  <a:schemeClr val="tx1"/>
                </a:solidFill>
                <a:latin typeface="MS PGothic" panose="020B0600070205080204" pitchFamily="34" charset="-128"/>
                <a:ea typeface="MS PGothic" panose="020B0600070205080204" pitchFamily="34" charset="-128"/>
              </a:rPr>
              <a:t>UX</a:t>
            </a:r>
          </a:p>
          <a:p>
            <a:pPr marL="673100" lvl="2" indent="-349250">
              <a:spcBef>
                <a:spcPts val="600"/>
              </a:spcBef>
              <a:spcAft>
                <a:spcPts val="600"/>
              </a:spcAft>
              <a:buClr>
                <a:schemeClr val="tx1"/>
              </a:buClr>
            </a:pPr>
            <a:r>
              <a:rPr lang="ja-JP" altLang="en-US">
                <a:solidFill>
                  <a:schemeClr val="accent1"/>
                </a:solidFill>
                <a:latin typeface="MS PGothic" panose="020B0600070205080204" pitchFamily="34" charset="-128"/>
                <a:ea typeface="MS PGothic" panose="020B0600070205080204" pitchFamily="34" charset="-128"/>
              </a:rPr>
              <a:t>ユーザビリティ</a:t>
            </a:r>
            <a:r>
              <a:rPr lang="ja-JP" altLang="en-US">
                <a:solidFill>
                  <a:schemeClr val="tx1"/>
                </a:solidFill>
                <a:latin typeface="MS PGothic" panose="020B0600070205080204" pitchFamily="34" charset="-128"/>
                <a:ea typeface="MS PGothic" panose="020B0600070205080204" pitchFamily="34" charset="-128"/>
              </a:rPr>
              <a:t>：システムの使いやすさ</a:t>
            </a:r>
            <a:endParaRPr lang="en-US" altLang="ja-JP" dirty="0">
              <a:solidFill>
                <a:schemeClr val="tx1"/>
              </a:solidFill>
              <a:latin typeface="MS PGothic" panose="020B0600070205080204" pitchFamily="34" charset="-128"/>
              <a:ea typeface="MS PGothic" panose="020B0600070205080204" pitchFamily="34" charset="-128"/>
            </a:endParaRPr>
          </a:p>
          <a:p>
            <a:pPr marL="673100" lvl="2" indent="-349250">
              <a:spcBef>
                <a:spcPts val="600"/>
              </a:spcBef>
              <a:spcAft>
                <a:spcPts val="600"/>
              </a:spcAft>
              <a:buClr>
                <a:schemeClr val="tx1"/>
              </a:buClr>
            </a:pPr>
            <a:r>
              <a:rPr lang="ja-JP" altLang="en-US">
                <a:solidFill>
                  <a:schemeClr val="accent1"/>
                </a:solidFill>
                <a:latin typeface="MS PGothic" panose="020B0600070205080204" pitchFamily="34" charset="-128"/>
                <a:ea typeface="MS PGothic" panose="020B0600070205080204" pitchFamily="34" charset="-128"/>
              </a:rPr>
              <a:t>ユーザエクスペリエンス</a:t>
            </a:r>
            <a:r>
              <a:rPr lang="ja-JP" altLang="en-US">
                <a:solidFill>
                  <a:schemeClr val="tx1"/>
                </a:solidFill>
                <a:latin typeface="MS PGothic" panose="020B0600070205080204" pitchFamily="34" charset="-128"/>
                <a:ea typeface="MS PGothic" panose="020B0600070205080204" pitchFamily="34" charset="-128"/>
              </a:rPr>
              <a:t>（</a:t>
            </a:r>
            <a:r>
              <a:rPr lang="en-US" altLang="ja-JP" dirty="0">
                <a:solidFill>
                  <a:schemeClr val="accent1"/>
                </a:solidFill>
                <a:latin typeface="MS PGothic" panose="020B0600070205080204" pitchFamily="34" charset="-128"/>
                <a:ea typeface="MS PGothic" panose="020B0600070205080204" pitchFamily="34" charset="-128"/>
              </a:rPr>
              <a:t>UX: User Experience</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ユーザ</a:t>
            </a:r>
            <a:r>
              <a:rPr lang="ja-JP" altLang="en-US" b="0" i="0">
                <a:solidFill>
                  <a:schemeClr val="tx1"/>
                </a:solidFill>
                <a:effectLst/>
                <a:latin typeface="MS PGothic" panose="020B0600070205080204" pitchFamily="34" charset="-128"/>
                <a:ea typeface="MS PGothic" panose="020B0600070205080204" pitchFamily="34" charset="-128"/>
              </a:rPr>
              <a:t>がシステムを使用する際に得る体験の総体を指します。この概念は、ユーザが感じる感覚や、システムの使いやすさ、効率性、そしてそれによって得られる価値などを含んでいます。</a:t>
            </a:r>
          </a:p>
        </p:txBody>
      </p:sp>
      <p:sp>
        <p:nvSpPr>
          <p:cNvPr id="2" name="Alternate Process 1">
            <a:extLst>
              <a:ext uri="{FF2B5EF4-FFF2-40B4-BE49-F238E27FC236}">
                <a16:creationId xmlns:a16="http://schemas.microsoft.com/office/drawing/2014/main" id="{648DF2F8-B92B-7B91-5BCA-B6E3AE084B5C}"/>
              </a:ext>
            </a:extLst>
          </p:cNvPr>
          <p:cNvSpPr/>
          <p:nvPr/>
        </p:nvSpPr>
        <p:spPr>
          <a:xfrm>
            <a:off x="763896" y="3069771"/>
            <a:ext cx="7439578" cy="101890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a:latin typeface="MS PGothic" panose="020B0600070205080204" pitchFamily="34" charset="-128"/>
                <a:ea typeface="MS PGothic" panose="020B0600070205080204" pitchFamily="34" charset="-128"/>
              </a:rPr>
              <a:t>ユーザ目線を大事に設計、開発しましょう</a:t>
            </a:r>
            <a:endParaRPr lang="en-US" sz="20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721170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https://forms.gle/kn65vd9aZMzoMWvt7</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8-2</a:t>
            </a:r>
          </a:p>
        </p:txBody>
      </p:sp>
    </p:spTree>
    <p:extLst>
      <p:ext uri="{BB962C8B-B14F-4D97-AF65-F5344CB8AC3E}">
        <p14:creationId xmlns:p14="http://schemas.microsoft.com/office/powerpoint/2010/main" val="268576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699"/>
            <a:ext cx="8134705" cy="286295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600" dirty="0">
                <a:solidFill>
                  <a:schemeClr val="tx1"/>
                </a:solidFill>
                <a:latin typeface="MS PGothic" panose="020B0600070205080204" pitchFamily="34" charset="-128"/>
                <a:ea typeface="MS PGothic" panose="020B0600070205080204" pitchFamily="34" charset="-128"/>
                <a:hlinkClick r:id="rId3"/>
              </a:rPr>
              <a:t>https://forms.gle/Zh7t6rb5xCPHoxEt9</a:t>
            </a:r>
            <a:endParaRPr lang="en-US" altLang="ja-JP" sz="1600"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endParaRPr lang="en-US" altLang="ja-JP" sz="160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ja-JP" altLang="en-US" sz="1600">
                <a:solidFill>
                  <a:schemeClr val="tx1"/>
                </a:solidFill>
                <a:latin typeface="MS PGothic" panose="020B0600070205080204" pitchFamily="34" charset="-128"/>
                <a:ea typeface="MS PGothic" panose="020B0600070205080204" pitchFamily="34" charset="-128"/>
              </a:rPr>
              <a:t>歯科医院診療支援システムの受付機能では以下の処理を行っている。この処理のフローチャートを作成する。</a:t>
            </a:r>
            <a:endParaRPr lang="en-US" altLang="ja-JP" sz="1600"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患者の提示した診察券をカードリーダーで読み取る。</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新しい患者は新規患者の登録を行う。</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患者の予約の有無を確認し、予約のある患者の場合は、診察予約リストに来院マークをつける。</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予約のない患者については診察予約リストの中の空き時間を確認して、診察予約を追加する。</a:t>
            </a:r>
            <a:endParaRPr lang="en-US" altLang="ja-JP"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576371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a:xfrm>
            <a:off x="680329" y="95626"/>
            <a:ext cx="7704000" cy="1123574"/>
          </a:xfrm>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sz="1400" dirty="0">
              <a:latin typeface="MS PGothic" panose="020B0600070205080204" pitchFamily="34" charset="-128"/>
              <a:ea typeface="MS PGothic" panose="020B0600070205080204" pitchFamily="34" charset="-128"/>
            </a:endParaRPr>
          </a:p>
        </p:txBody>
      </p:sp>
      <p:sp>
        <p:nvSpPr>
          <p:cNvPr id="84" name="TextBox 83">
            <a:extLst>
              <a:ext uri="{FF2B5EF4-FFF2-40B4-BE49-F238E27FC236}">
                <a16:creationId xmlns:a16="http://schemas.microsoft.com/office/drawing/2014/main" id="{63AEE935-21B3-7CF6-6544-C166B411EEE4}"/>
              </a:ext>
            </a:extLst>
          </p:cNvPr>
          <p:cNvSpPr txBox="1"/>
          <p:nvPr/>
        </p:nvSpPr>
        <p:spPr>
          <a:xfrm>
            <a:off x="6728905" y="1258217"/>
            <a:ext cx="2311400" cy="3247043"/>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①〜②</a:t>
            </a:r>
            <a:r>
              <a:rPr lang="en-US" dirty="0" err="1">
                <a:solidFill>
                  <a:schemeClr val="tx1"/>
                </a:solidFill>
                <a:latin typeface="MS PGothic" panose="020B0600070205080204" pitchFamily="34" charset="-128"/>
                <a:ea typeface="MS PGothic" panose="020B0600070205080204" pitchFamily="34" charset="-128"/>
              </a:rPr>
              <a:t>の選択肢</a:t>
            </a:r>
            <a:endParaRPr lang="en-US"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r>
              <a:rPr lang="en-US" sz="1200" dirty="0" err="1">
                <a:solidFill>
                  <a:schemeClr val="tx1"/>
                </a:solidFill>
                <a:latin typeface="MS PGothic" panose="020B0600070205080204" pitchFamily="34" charset="-128"/>
                <a:ea typeface="MS PGothic" panose="020B0600070205080204" pitchFamily="34" charset="-128"/>
              </a:rPr>
              <a:t>予約の有無</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r>
              <a:rPr lang="en-JP" sz="1200" dirty="0">
                <a:solidFill>
                  <a:schemeClr val="tx1"/>
                </a:solidFill>
                <a:latin typeface="MS PGothic" panose="020B0600070205080204" pitchFamily="34" charset="-128"/>
                <a:ea typeface="MS PGothic" panose="020B0600070205080204" pitchFamily="34" charset="-128"/>
              </a:rPr>
              <a:t>診察券有無</a:t>
            </a:r>
          </a:p>
          <a:p>
            <a:pPr marL="342900" indent="-342900">
              <a:buClr>
                <a:schemeClr val="tx1"/>
              </a:buClr>
              <a:buFont typeface="+mj-lt"/>
              <a:buAutoNum type="alphaLcParenR"/>
            </a:pPr>
            <a:endParaRPr lang="en-US" altLang="ja-JP" sz="1050" dirty="0">
              <a:solidFill>
                <a:schemeClr val="tx1"/>
              </a:solidFill>
              <a:latin typeface="MS PGothic" panose="020B0600070205080204" pitchFamily="34" charset="-128"/>
              <a:ea typeface="MS PGothic" panose="020B0600070205080204" pitchFamily="34" charset="-128"/>
            </a:endParaRPr>
          </a:p>
          <a:p>
            <a:pPr>
              <a:buClr>
                <a:schemeClr val="tx1"/>
              </a:buClr>
            </a:pPr>
            <a:r>
              <a:rPr lang="en-US" dirty="0">
                <a:solidFill>
                  <a:schemeClr val="tx1"/>
                </a:solidFill>
                <a:latin typeface="MS PGothic" panose="020B0600070205080204" pitchFamily="34" charset="-128"/>
                <a:ea typeface="MS PGothic" panose="020B0600070205080204" pitchFamily="34" charset="-128"/>
              </a:rPr>
              <a:t>③〜⑥</a:t>
            </a:r>
            <a:r>
              <a:rPr lang="en-US" dirty="0" err="1">
                <a:solidFill>
                  <a:schemeClr val="tx1"/>
                </a:solidFill>
                <a:latin typeface="MS PGothic" panose="020B0600070205080204" pitchFamily="34" charset="-128"/>
                <a:ea typeface="MS PGothic" panose="020B0600070205080204" pitchFamily="34" charset="-128"/>
              </a:rPr>
              <a:t>の選択肢</a:t>
            </a:r>
            <a:endParaRPr lang="en-US"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endParaRPr lang="en-US" altLang="ja-JP" sz="105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3"/>
            </a:pPr>
            <a:r>
              <a:rPr lang="ja-JP" altLang="en-US" sz="1200">
                <a:solidFill>
                  <a:schemeClr val="tx1"/>
                </a:solidFill>
                <a:latin typeface="MS PGothic" panose="020B0600070205080204" pitchFamily="34" charset="-128"/>
                <a:ea typeface="MS PGothic" panose="020B0600070205080204" pitchFamily="34" charset="-128"/>
              </a:rPr>
              <a:t>新規患者登録</a:t>
            </a:r>
            <a:endParaRPr lang="en-US" altLang="ja-JP"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3"/>
            </a:pPr>
            <a:r>
              <a:rPr lang="ja-JP" altLang="en-US" sz="1200">
                <a:solidFill>
                  <a:schemeClr val="tx1"/>
                </a:solidFill>
                <a:latin typeface="MS PGothic" panose="020B0600070205080204" pitchFamily="34" charset="-128"/>
                <a:ea typeface="MS PGothic" panose="020B0600070205080204" pitchFamily="34" charset="-128"/>
              </a:rPr>
              <a:t>診察券を読み取り</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3"/>
            </a:pPr>
            <a:r>
              <a:rPr lang="ja-JP" altLang="en-US" sz="1200">
                <a:solidFill>
                  <a:schemeClr val="tx1"/>
                </a:solidFill>
                <a:latin typeface="MS PGothic" panose="020B0600070205080204" pitchFamily="34" charset="-128"/>
                <a:ea typeface="MS PGothic" panose="020B0600070205080204" pitchFamily="34" charset="-128"/>
              </a:rPr>
              <a:t>予約患者処理</a:t>
            </a:r>
            <a:r>
              <a:rPr lang="en-US" sz="1200" dirty="0">
                <a:solidFill>
                  <a:schemeClr val="tx1"/>
                </a:solidFill>
                <a:latin typeface="MS PGothic" panose="020B0600070205080204" pitchFamily="34" charset="-128"/>
                <a:ea typeface="MS PGothic" panose="020B0600070205080204" pitchFamily="34" charset="-128"/>
              </a:rPr>
              <a:t> </a:t>
            </a:r>
          </a:p>
          <a:p>
            <a:pPr marL="342900" indent="-342900">
              <a:buClr>
                <a:schemeClr val="tx1"/>
              </a:buClr>
              <a:buFont typeface="+mj-lt"/>
              <a:buAutoNum type="alphaLcParenR" startAt="3"/>
            </a:pPr>
            <a:r>
              <a:rPr lang="ja-JP" altLang="en-US" sz="1200">
                <a:solidFill>
                  <a:schemeClr val="tx1"/>
                </a:solidFill>
                <a:latin typeface="MS PGothic" panose="020B0600070205080204" pitchFamily="34" charset="-128"/>
                <a:ea typeface="MS PGothic" panose="020B0600070205080204" pitchFamily="34" charset="-128"/>
              </a:rPr>
              <a:t>患者診察予約追加処理</a:t>
            </a:r>
            <a:endParaRPr lang="en-US" dirty="0">
              <a:solidFill>
                <a:schemeClr val="tx1"/>
              </a:solidFill>
              <a:latin typeface="MS PGothic" panose="020B0600070205080204" pitchFamily="34" charset="-128"/>
              <a:ea typeface="MS PGothic" panose="020B0600070205080204" pitchFamily="34" charset="-128"/>
            </a:endParaRPr>
          </a:p>
          <a:p>
            <a:endParaRPr lang="en-US" dirty="0">
              <a:solidFill>
                <a:schemeClr val="tx1"/>
              </a:solidFill>
              <a:latin typeface="MS PGothic" panose="020B0600070205080204" pitchFamily="34" charset="-128"/>
              <a:ea typeface="MS PGothic" panose="020B0600070205080204" pitchFamily="34" charset="-128"/>
            </a:endParaRPr>
          </a:p>
          <a:p>
            <a:r>
              <a:rPr lang="en-US" dirty="0">
                <a:solidFill>
                  <a:schemeClr val="tx1"/>
                </a:solidFill>
                <a:latin typeface="MS PGothic" panose="020B0600070205080204" pitchFamily="34" charset="-128"/>
                <a:ea typeface="MS PGothic" panose="020B0600070205080204" pitchFamily="34" charset="-128"/>
              </a:rPr>
              <a:t>(A), (B) </a:t>
            </a:r>
            <a:r>
              <a:rPr lang="en-US" dirty="0" err="1">
                <a:solidFill>
                  <a:schemeClr val="tx1"/>
                </a:solidFill>
                <a:latin typeface="MS PGothic" panose="020B0600070205080204" pitchFamily="34" charset="-128"/>
                <a:ea typeface="MS PGothic" panose="020B0600070205080204" pitchFamily="34" charset="-128"/>
              </a:rPr>
              <a:t>選択肢</a:t>
            </a:r>
            <a:endParaRPr lang="en-US" dirty="0">
              <a:solidFill>
                <a:schemeClr val="tx1"/>
              </a:solidFill>
              <a:latin typeface="MS PGothic" panose="020B0600070205080204" pitchFamily="34" charset="-128"/>
              <a:ea typeface="MS PGothic" panose="020B0600070205080204" pitchFamily="34" charset="-128"/>
            </a:endParaRPr>
          </a:p>
          <a:p>
            <a:pPr marL="342900" lvl="1" indent="-342900">
              <a:buClr>
                <a:schemeClr val="tx1"/>
              </a:buClr>
              <a:buFont typeface="+mj-lt"/>
              <a:buAutoNum type="alphaLcParenR" startAt="7"/>
            </a:pPr>
            <a:r>
              <a:rPr lang="en-US" sz="1200" dirty="0" err="1">
                <a:solidFill>
                  <a:schemeClr val="tx1"/>
                </a:solidFill>
                <a:latin typeface="MS PGothic" panose="020B0600070205080204" pitchFamily="34" charset="-128"/>
                <a:ea typeface="MS PGothic" panose="020B0600070205080204" pitchFamily="34" charset="-128"/>
              </a:rPr>
              <a:t>あり</a:t>
            </a:r>
            <a:endParaRPr lang="en-US" sz="1200" dirty="0">
              <a:solidFill>
                <a:schemeClr val="tx1"/>
              </a:solidFill>
              <a:latin typeface="MS PGothic" panose="020B0600070205080204" pitchFamily="34" charset="-128"/>
              <a:ea typeface="MS PGothic" panose="020B0600070205080204" pitchFamily="34" charset="-128"/>
            </a:endParaRPr>
          </a:p>
          <a:p>
            <a:pPr marL="342900" lvl="1" indent="-342900">
              <a:buClr>
                <a:schemeClr val="tx1"/>
              </a:buClr>
              <a:buFont typeface="+mj-lt"/>
              <a:buAutoNum type="alphaLcParenR" startAt="7"/>
            </a:pPr>
            <a:r>
              <a:rPr lang="en-US" sz="1200" dirty="0" err="1">
                <a:solidFill>
                  <a:schemeClr val="tx1"/>
                </a:solidFill>
                <a:latin typeface="MS PGothic" panose="020B0600070205080204" pitchFamily="34" charset="-128"/>
                <a:ea typeface="MS PGothic" panose="020B0600070205080204" pitchFamily="34" charset="-128"/>
              </a:rPr>
              <a:t>なし</a:t>
            </a:r>
            <a:endParaRPr lang="en-US" sz="1200" dirty="0">
              <a:solidFill>
                <a:schemeClr val="tx1"/>
              </a:solidFill>
              <a:latin typeface="MS PGothic" panose="020B0600070205080204" pitchFamily="34" charset="-128"/>
              <a:ea typeface="MS PGothic" panose="020B0600070205080204" pitchFamily="34" charset="-128"/>
            </a:endParaRPr>
          </a:p>
          <a:p>
            <a:endParaRPr lang="en-US" dirty="0">
              <a:solidFill>
                <a:schemeClr val="tx1"/>
              </a:solidFill>
              <a:latin typeface="MS PGothic" panose="020B0600070205080204" pitchFamily="34" charset="-128"/>
              <a:ea typeface="MS PGothic" panose="020B0600070205080204" pitchFamily="34" charset="-128"/>
            </a:endParaRPr>
          </a:p>
          <a:p>
            <a:endParaRPr lang="en-US" dirty="0"/>
          </a:p>
        </p:txBody>
      </p:sp>
      <p:pic>
        <p:nvPicPr>
          <p:cNvPr id="5" name="Picture 4">
            <a:extLst>
              <a:ext uri="{FF2B5EF4-FFF2-40B4-BE49-F238E27FC236}">
                <a16:creationId xmlns:a16="http://schemas.microsoft.com/office/drawing/2014/main" id="{04412A59-997F-3563-0D57-B54EF0CF7DCC}"/>
              </a:ext>
            </a:extLst>
          </p:cNvPr>
          <p:cNvPicPr>
            <a:picLocks noChangeAspect="1"/>
          </p:cNvPicPr>
          <p:nvPr/>
        </p:nvPicPr>
        <p:blipFill>
          <a:blip r:embed="rId3"/>
          <a:stretch>
            <a:fillRect/>
          </a:stretch>
        </p:blipFill>
        <p:spPr>
          <a:xfrm>
            <a:off x="954156" y="902413"/>
            <a:ext cx="4808493" cy="4042304"/>
          </a:xfrm>
          <a:prstGeom prst="rect">
            <a:avLst/>
          </a:prstGeom>
        </p:spPr>
      </p:pic>
    </p:spTree>
    <p:extLst>
      <p:ext uri="{BB962C8B-B14F-4D97-AF65-F5344CB8AC3E}">
        <p14:creationId xmlns:p14="http://schemas.microsoft.com/office/powerpoint/2010/main" val="3401155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rminator 8">
            <a:extLst>
              <a:ext uri="{FF2B5EF4-FFF2-40B4-BE49-F238E27FC236}">
                <a16:creationId xmlns:a16="http://schemas.microsoft.com/office/drawing/2014/main" id="{A513C9DF-E876-CB91-5AE3-BC60D2AEECFC}"/>
              </a:ext>
            </a:extLst>
          </p:cNvPr>
          <p:cNvSpPr/>
          <p:nvPr/>
        </p:nvSpPr>
        <p:spPr>
          <a:xfrm>
            <a:off x="4169228" y="312057"/>
            <a:ext cx="805543"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MS PGothic" panose="020B0600070205080204" pitchFamily="34" charset="-128"/>
                <a:ea typeface="MS PGothic" panose="020B0600070205080204" pitchFamily="34" charset="-128"/>
              </a:rPr>
              <a:t>スタート</a:t>
            </a:r>
            <a:endParaRPr lang="en-US" sz="1200" dirty="0">
              <a:latin typeface="MS PGothic" panose="020B0600070205080204" pitchFamily="34" charset="-128"/>
              <a:ea typeface="MS PGothic" panose="020B0600070205080204" pitchFamily="34" charset="-128"/>
            </a:endParaRPr>
          </a:p>
        </p:txBody>
      </p:sp>
      <p:sp>
        <p:nvSpPr>
          <p:cNvPr id="10" name="Decision 9">
            <a:extLst>
              <a:ext uri="{FF2B5EF4-FFF2-40B4-BE49-F238E27FC236}">
                <a16:creationId xmlns:a16="http://schemas.microsoft.com/office/drawing/2014/main" id="{9BB65882-AF07-1566-5D48-6C98164D8532}"/>
              </a:ext>
            </a:extLst>
          </p:cNvPr>
          <p:cNvSpPr/>
          <p:nvPr/>
        </p:nvSpPr>
        <p:spPr>
          <a:xfrm>
            <a:off x="3983308" y="896685"/>
            <a:ext cx="1175657" cy="529772"/>
          </a:xfrm>
          <a:prstGeom prst="flowChartDecision">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latin typeface="MS PGothic" panose="020B0600070205080204" pitchFamily="34" charset="-128"/>
                <a:ea typeface="MS PGothic" panose="020B0600070205080204" pitchFamily="34" charset="-128"/>
              </a:rPr>
              <a:t>①</a:t>
            </a:r>
          </a:p>
        </p:txBody>
      </p:sp>
      <p:sp>
        <p:nvSpPr>
          <p:cNvPr id="12" name="Process 11">
            <a:extLst>
              <a:ext uri="{FF2B5EF4-FFF2-40B4-BE49-F238E27FC236}">
                <a16:creationId xmlns:a16="http://schemas.microsoft.com/office/drawing/2014/main" id="{E3882730-7341-6581-3494-3C5D5146A230}"/>
              </a:ext>
            </a:extLst>
          </p:cNvPr>
          <p:cNvSpPr/>
          <p:nvPr/>
        </p:nvSpPr>
        <p:spPr>
          <a:xfrm>
            <a:off x="2702038" y="1885469"/>
            <a:ext cx="880608" cy="333829"/>
          </a:xfrm>
          <a:prstGeom prst="flowChartProcess">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MS PGothic" panose="020B0600070205080204" pitchFamily="34" charset="-128"/>
                <a:ea typeface="MS PGothic" panose="020B0600070205080204" pitchFamily="34" charset="-128"/>
              </a:rPr>
              <a:t>③</a:t>
            </a:r>
          </a:p>
        </p:txBody>
      </p:sp>
      <p:sp>
        <p:nvSpPr>
          <p:cNvPr id="15" name="Process 14">
            <a:extLst>
              <a:ext uri="{FF2B5EF4-FFF2-40B4-BE49-F238E27FC236}">
                <a16:creationId xmlns:a16="http://schemas.microsoft.com/office/drawing/2014/main" id="{9FE36118-CDBE-14C0-B1AF-358D880F9C7C}"/>
              </a:ext>
            </a:extLst>
          </p:cNvPr>
          <p:cNvSpPr/>
          <p:nvPr/>
        </p:nvSpPr>
        <p:spPr>
          <a:xfrm>
            <a:off x="5617030" y="2052383"/>
            <a:ext cx="880608" cy="333829"/>
          </a:xfrm>
          <a:prstGeom prst="flowChartProcess">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MS PGothic" panose="020B0600070205080204" pitchFamily="34" charset="-128"/>
                <a:ea typeface="MS PGothic" panose="020B0600070205080204" pitchFamily="34" charset="-128"/>
              </a:rPr>
              <a:t>④</a:t>
            </a:r>
          </a:p>
        </p:txBody>
      </p:sp>
      <p:sp>
        <p:nvSpPr>
          <p:cNvPr id="16" name="Decision 15">
            <a:extLst>
              <a:ext uri="{FF2B5EF4-FFF2-40B4-BE49-F238E27FC236}">
                <a16:creationId xmlns:a16="http://schemas.microsoft.com/office/drawing/2014/main" id="{C0DDC451-4BEF-C6C1-16C9-1647245CE32F}"/>
              </a:ext>
            </a:extLst>
          </p:cNvPr>
          <p:cNvSpPr/>
          <p:nvPr/>
        </p:nvSpPr>
        <p:spPr>
          <a:xfrm>
            <a:off x="2554514" y="2643842"/>
            <a:ext cx="1175657" cy="529772"/>
          </a:xfrm>
          <a:prstGeom prst="flowChartDecision">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latin typeface="MS PGothic" panose="020B0600070205080204" pitchFamily="34" charset="-128"/>
                <a:ea typeface="MS PGothic" panose="020B0600070205080204" pitchFamily="34" charset="-128"/>
              </a:rPr>
              <a:t>②</a:t>
            </a:r>
          </a:p>
        </p:txBody>
      </p:sp>
      <p:sp>
        <p:nvSpPr>
          <p:cNvPr id="17" name="Process 16">
            <a:extLst>
              <a:ext uri="{FF2B5EF4-FFF2-40B4-BE49-F238E27FC236}">
                <a16:creationId xmlns:a16="http://schemas.microsoft.com/office/drawing/2014/main" id="{8EB72872-0071-6610-090C-145CCD6A42C2}"/>
              </a:ext>
            </a:extLst>
          </p:cNvPr>
          <p:cNvSpPr/>
          <p:nvPr/>
        </p:nvSpPr>
        <p:spPr>
          <a:xfrm>
            <a:off x="1213852" y="3577292"/>
            <a:ext cx="880608" cy="333829"/>
          </a:xfrm>
          <a:prstGeom prst="flowChartProcess">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MS PGothic" panose="020B0600070205080204" pitchFamily="34" charset="-128"/>
                <a:ea typeface="MS PGothic" panose="020B0600070205080204" pitchFamily="34" charset="-128"/>
              </a:rPr>
              <a:t>⑤</a:t>
            </a:r>
          </a:p>
        </p:txBody>
      </p:sp>
      <p:sp>
        <p:nvSpPr>
          <p:cNvPr id="18" name="Process 17">
            <a:extLst>
              <a:ext uri="{FF2B5EF4-FFF2-40B4-BE49-F238E27FC236}">
                <a16:creationId xmlns:a16="http://schemas.microsoft.com/office/drawing/2014/main" id="{91DFD748-0350-2EDB-66E8-8C209D53C96A}"/>
              </a:ext>
            </a:extLst>
          </p:cNvPr>
          <p:cNvSpPr/>
          <p:nvPr/>
        </p:nvSpPr>
        <p:spPr>
          <a:xfrm>
            <a:off x="4039983" y="3577293"/>
            <a:ext cx="1064034" cy="333829"/>
          </a:xfrm>
          <a:prstGeom prst="flowChartProcess">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MS PGothic" panose="020B0600070205080204" pitchFamily="34" charset="-128"/>
                <a:ea typeface="MS PGothic" panose="020B0600070205080204" pitchFamily="34" charset="-128"/>
              </a:rPr>
              <a:t>⑥</a:t>
            </a:r>
          </a:p>
        </p:txBody>
      </p:sp>
      <p:sp>
        <p:nvSpPr>
          <p:cNvPr id="20" name="Terminator 19">
            <a:extLst>
              <a:ext uri="{FF2B5EF4-FFF2-40B4-BE49-F238E27FC236}">
                <a16:creationId xmlns:a16="http://schemas.microsoft.com/office/drawing/2014/main" id="{C1279485-6BF1-3FD2-3889-BCB3814789ED}"/>
              </a:ext>
            </a:extLst>
          </p:cNvPr>
          <p:cNvSpPr/>
          <p:nvPr/>
        </p:nvSpPr>
        <p:spPr>
          <a:xfrm>
            <a:off x="4161970" y="4587270"/>
            <a:ext cx="805543"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MS PGothic" panose="020B0600070205080204" pitchFamily="34" charset="-128"/>
                <a:ea typeface="MS PGothic" panose="020B0600070205080204" pitchFamily="34" charset="-128"/>
              </a:rPr>
              <a:t>終了</a:t>
            </a:r>
            <a:endParaRPr lang="en-US" sz="1200" dirty="0">
              <a:latin typeface="MS PGothic" panose="020B0600070205080204" pitchFamily="34" charset="-128"/>
              <a:ea typeface="MS PGothic" panose="020B0600070205080204" pitchFamily="34" charset="-128"/>
            </a:endParaRPr>
          </a:p>
        </p:txBody>
      </p:sp>
      <p:cxnSp>
        <p:nvCxnSpPr>
          <p:cNvPr id="22" name="Elbow Connector 21">
            <a:extLst>
              <a:ext uri="{FF2B5EF4-FFF2-40B4-BE49-F238E27FC236}">
                <a16:creationId xmlns:a16="http://schemas.microsoft.com/office/drawing/2014/main" id="{B3B35BFC-6BF1-2273-C2C2-37671A6D848D}"/>
              </a:ext>
            </a:extLst>
          </p:cNvPr>
          <p:cNvCxnSpPr>
            <a:stCxn id="9" idx="2"/>
            <a:endCxn id="10" idx="0"/>
          </p:cNvCxnSpPr>
          <p:nvPr/>
        </p:nvCxnSpPr>
        <p:spPr>
          <a:xfrm rot="5400000">
            <a:off x="4393102" y="717786"/>
            <a:ext cx="356935" cy="863"/>
          </a:xfrm>
          <a:prstGeom prst="bentConnector3">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EEEDA51B-CDAE-184C-3C90-7B215DC54854}"/>
              </a:ext>
            </a:extLst>
          </p:cNvPr>
          <p:cNvCxnSpPr>
            <a:stCxn id="10" idx="3"/>
            <a:endCxn id="15" idx="0"/>
          </p:cNvCxnSpPr>
          <p:nvPr/>
        </p:nvCxnSpPr>
        <p:spPr>
          <a:xfrm>
            <a:off x="5158965" y="1161571"/>
            <a:ext cx="898369" cy="890812"/>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5444E84-E6DF-7D8D-B1AD-4BC6E7377420}"/>
              </a:ext>
            </a:extLst>
          </p:cNvPr>
          <p:cNvCxnSpPr>
            <a:stCxn id="10" idx="1"/>
            <a:endCxn id="12" idx="0"/>
          </p:cNvCxnSpPr>
          <p:nvPr/>
        </p:nvCxnSpPr>
        <p:spPr>
          <a:xfrm rot="10800000" flipV="1">
            <a:off x="3142342" y="1161571"/>
            <a:ext cx="840966" cy="723898"/>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9FF6D76C-FDFC-FA1F-7705-58CAC7513B56}"/>
              </a:ext>
            </a:extLst>
          </p:cNvPr>
          <p:cNvCxnSpPr>
            <a:stCxn id="12" idx="2"/>
            <a:endCxn id="16" idx="0"/>
          </p:cNvCxnSpPr>
          <p:nvPr/>
        </p:nvCxnSpPr>
        <p:spPr>
          <a:xfrm rot="16200000" flipH="1">
            <a:off x="2930070" y="2431569"/>
            <a:ext cx="424544" cy="1"/>
          </a:xfrm>
          <a:prstGeom prst="bentConnector3">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2DAF44D-490A-0F71-A4F9-1FF0B65A1203}"/>
              </a:ext>
            </a:extLst>
          </p:cNvPr>
          <p:cNvCxnSpPr>
            <a:stCxn id="16" idx="1"/>
            <a:endCxn id="17" idx="0"/>
          </p:cNvCxnSpPr>
          <p:nvPr/>
        </p:nvCxnSpPr>
        <p:spPr>
          <a:xfrm rot="10800000" flipV="1">
            <a:off x="1654156" y="2908728"/>
            <a:ext cx="900358" cy="668564"/>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55050B3B-36A1-3D1A-2A1A-A0873188F62B}"/>
              </a:ext>
            </a:extLst>
          </p:cNvPr>
          <p:cNvCxnSpPr>
            <a:endCxn id="18" idx="0"/>
          </p:cNvCxnSpPr>
          <p:nvPr/>
        </p:nvCxnSpPr>
        <p:spPr>
          <a:xfrm>
            <a:off x="3730171" y="2908728"/>
            <a:ext cx="841829" cy="668565"/>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3B21FAA9-26B5-309F-96B7-FED3FB8F8FDA}"/>
              </a:ext>
            </a:extLst>
          </p:cNvPr>
          <p:cNvCxnSpPr>
            <a:stCxn id="18" idx="2"/>
            <a:endCxn id="20" idx="0"/>
          </p:cNvCxnSpPr>
          <p:nvPr/>
        </p:nvCxnSpPr>
        <p:spPr>
          <a:xfrm rot="5400000">
            <a:off x="4230297" y="4245567"/>
            <a:ext cx="676148" cy="7258"/>
          </a:xfrm>
          <a:prstGeom prst="bentConnector3">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55341BD2-B7A2-E6CE-25E9-E1796DEA8899}"/>
              </a:ext>
            </a:extLst>
          </p:cNvPr>
          <p:cNvCxnSpPr>
            <a:stCxn id="17" idx="2"/>
          </p:cNvCxnSpPr>
          <p:nvPr/>
        </p:nvCxnSpPr>
        <p:spPr>
          <a:xfrm rot="16200000" flipH="1">
            <a:off x="2945278" y="2619999"/>
            <a:ext cx="334737" cy="2916980"/>
          </a:xfrm>
          <a:prstGeom prst="bentConnector2">
            <a:avLst/>
          </a:prstGeom>
          <a:ln w="25400">
            <a:solidFill>
              <a:schemeClr val="accent3"/>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920C9A03-EBD6-7E38-B770-E387565C63C8}"/>
              </a:ext>
            </a:extLst>
          </p:cNvPr>
          <p:cNvCxnSpPr>
            <a:endCxn id="18" idx="3"/>
          </p:cNvCxnSpPr>
          <p:nvPr/>
        </p:nvCxnSpPr>
        <p:spPr>
          <a:xfrm rot="5400000">
            <a:off x="4924357" y="2611230"/>
            <a:ext cx="1312639" cy="953317"/>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D1C260A-DB1E-1DA0-14ED-C3F507AD254C}"/>
              </a:ext>
            </a:extLst>
          </p:cNvPr>
          <p:cNvSpPr txBox="1"/>
          <p:nvPr/>
        </p:nvSpPr>
        <p:spPr>
          <a:xfrm>
            <a:off x="3897490" y="2604120"/>
            <a:ext cx="456339" cy="307777"/>
          </a:xfrm>
          <a:prstGeom prst="rect">
            <a:avLst/>
          </a:prstGeom>
          <a:noFill/>
        </p:spPr>
        <p:txBody>
          <a:bodyPr wrap="square" rtlCol="0">
            <a:spAutoFit/>
          </a:bodyPr>
          <a:lstStyle/>
          <a:p>
            <a:r>
              <a:rPr lang="en-US" dirty="0">
                <a:solidFill>
                  <a:schemeClr val="accent4"/>
                </a:solidFill>
                <a:latin typeface="MS PGothic" panose="020B0600070205080204" pitchFamily="34" charset="-128"/>
                <a:ea typeface="MS PGothic" panose="020B0600070205080204" pitchFamily="34" charset="-128"/>
              </a:rPr>
              <a:t>(B)</a:t>
            </a:r>
          </a:p>
        </p:txBody>
      </p:sp>
      <p:sp>
        <p:nvSpPr>
          <p:cNvPr id="65" name="TextBox 64">
            <a:extLst>
              <a:ext uri="{FF2B5EF4-FFF2-40B4-BE49-F238E27FC236}">
                <a16:creationId xmlns:a16="http://schemas.microsoft.com/office/drawing/2014/main" id="{9DF9B8DF-1CA3-0FED-FC3F-03209239C13C}"/>
              </a:ext>
            </a:extLst>
          </p:cNvPr>
          <p:cNvSpPr txBox="1"/>
          <p:nvPr/>
        </p:nvSpPr>
        <p:spPr>
          <a:xfrm>
            <a:off x="3430198" y="881150"/>
            <a:ext cx="456339" cy="307777"/>
          </a:xfrm>
          <a:prstGeom prst="rect">
            <a:avLst/>
          </a:prstGeom>
          <a:noFill/>
        </p:spPr>
        <p:txBody>
          <a:bodyPr wrap="square" rtlCol="0">
            <a:spAutoFit/>
          </a:bodyPr>
          <a:lstStyle/>
          <a:p>
            <a:r>
              <a:rPr lang="en-US" dirty="0">
                <a:solidFill>
                  <a:schemeClr val="accent4"/>
                </a:solidFill>
                <a:latin typeface="MS PGothic" panose="020B0600070205080204" pitchFamily="34" charset="-128"/>
                <a:ea typeface="MS PGothic" panose="020B0600070205080204" pitchFamily="34" charset="-128"/>
              </a:rPr>
              <a:t>(A)</a:t>
            </a:r>
          </a:p>
        </p:txBody>
      </p:sp>
      <p:sp>
        <p:nvSpPr>
          <p:cNvPr id="67" name="TextBox 66">
            <a:extLst>
              <a:ext uri="{FF2B5EF4-FFF2-40B4-BE49-F238E27FC236}">
                <a16:creationId xmlns:a16="http://schemas.microsoft.com/office/drawing/2014/main" id="{A8B40712-ABEF-5134-FD03-2C8D009B8FEF}"/>
              </a:ext>
            </a:extLst>
          </p:cNvPr>
          <p:cNvSpPr txBox="1"/>
          <p:nvPr/>
        </p:nvSpPr>
        <p:spPr>
          <a:xfrm>
            <a:off x="5504906" y="874327"/>
            <a:ext cx="456339" cy="307777"/>
          </a:xfrm>
          <a:prstGeom prst="rect">
            <a:avLst/>
          </a:prstGeom>
          <a:noFill/>
        </p:spPr>
        <p:txBody>
          <a:bodyPr wrap="square" rtlCol="0">
            <a:spAutoFit/>
          </a:bodyPr>
          <a:lstStyle/>
          <a:p>
            <a:r>
              <a:rPr lang="en-US" dirty="0">
                <a:solidFill>
                  <a:schemeClr val="accent4"/>
                </a:solidFill>
                <a:latin typeface="MS PGothic" panose="020B0600070205080204" pitchFamily="34" charset="-128"/>
                <a:ea typeface="MS PGothic" panose="020B0600070205080204" pitchFamily="34" charset="-128"/>
              </a:rPr>
              <a:t>(B)</a:t>
            </a:r>
          </a:p>
        </p:txBody>
      </p:sp>
      <p:sp>
        <p:nvSpPr>
          <p:cNvPr id="69" name="TextBox 68">
            <a:extLst>
              <a:ext uri="{FF2B5EF4-FFF2-40B4-BE49-F238E27FC236}">
                <a16:creationId xmlns:a16="http://schemas.microsoft.com/office/drawing/2014/main" id="{AE6F1390-9318-2F58-F071-430BAE7139BF}"/>
              </a:ext>
            </a:extLst>
          </p:cNvPr>
          <p:cNvSpPr txBox="1"/>
          <p:nvPr/>
        </p:nvSpPr>
        <p:spPr>
          <a:xfrm>
            <a:off x="1858686" y="2614857"/>
            <a:ext cx="456339" cy="307777"/>
          </a:xfrm>
          <a:prstGeom prst="rect">
            <a:avLst/>
          </a:prstGeom>
          <a:noFill/>
        </p:spPr>
        <p:txBody>
          <a:bodyPr wrap="square" rtlCol="0">
            <a:spAutoFit/>
          </a:bodyPr>
          <a:lstStyle/>
          <a:p>
            <a:r>
              <a:rPr lang="en-US" dirty="0">
                <a:solidFill>
                  <a:schemeClr val="accent4"/>
                </a:solidFill>
                <a:latin typeface="MS PGothic" panose="020B0600070205080204" pitchFamily="34" charset="-128"/>
                <a:ea typeface="MS PGothic" panose="020B0600070205080204" pitchFamily="34" charset="-128"/>
              </a:rPr>
              <a:t>(A)</a:t>
            </a:r>
          </a:p>
        </p:txBody>
      </p:sp>
    </p:spTree>
    <p:extLst>
      <p:ext uri="{BB962C8B-B14F-4D97-AF65-F5344CB8AC3E}">
        <p14:creationId xmlns:p14="http://schemas.microsoft.com/office/powerpoint/2010/main" val="4246288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rminator 8">
            <a:extLst>
              <a:ext uri="{FF2B5EF4-FFF2-40B4-BE49-F238E27FC236}">
                <a16:creationId xmlns:a16="http://schemas.microsoft.com/office/drawing/2014/main" id="{A513C9DF-E876-CB91-5AE3-BC60D2AEECFC}"/>
              </a:ext>
            </a:extLst>
          </p:cNvPr>
          <p:cNvSpPr/>
          <p:nvPr/>
        </p:nvSpPr>
        <p:spPr>
          <a:xfrm>
            <a:off x="4169228" y="312057"/>
            <a:ext cx="805543"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MS PGothic" panose="020B0600070205080204" pitchFamily="34" charset="-128"/>
                <a:ea typeface="MS PGothic" panose="020B0600070205080204" pitchFamily="34" charset="-128"/>
              </a:rPr>
              <a:t>スタート</a:t>
            </a:r>
            <a:endParaRPr lang="en-US" sz="1200" dirty="0">
              <a:latin typeface="MS PGothic" panose="020B0600070205080204" pitchFamily="34" charset="-128"/>
              <a:ea typeface="MS PGothic" panose="020B0600070205080204" pitchFamily="34" charset="-128"/>
            </a:endParaRPr>
          </a:p>
        </p:txBody>
      </p:sp>
      <p:sp>
        <p:nvSpPr>
          <p:cNvPr id="10" name="Decision 9">
            <a:extLst>
              <a:ext uri="{FF2B5EF4-FFF2-40B4-BE49-F238E27FC236}">
                <a16:creationId xmlns:a16="http://schemas.microsoft.com/office/drawing/2014/main" id="{9BB65882-AF07-1566-5D48-6C98164D8532}"/>
              </a:ext>
            </a:extLst>
          </p:cNvPr>
          <p:cNvSpPr/>
          <p:nvPr/>
        </p:nvSpPr>
        <p:spPr>
          <a:xfrm>
            <a:off x="3983308" y="896685"/>
            <a:ext cx="1175657" cy="529772"/>
          </a:xfrm>
          <a:prstGeom prst="flowChartDecision">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2"/>
                </a:solidFill>
                <a:latin typeface="MS PGothic" panose="020B0600070205080204" pitchFamily="34" charset="-128"/>
                <a:ea typeface="MS PGothic" panose="020B0600070205080204" pitchFamily="34" charset="-128"/>
              </a:rPr>
              <a:t>診察券有無</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12" name="Process 11">
            <a:extLst>
              <a:ext uri="{FF2B5EF4-FFF2-40B4-BE49-F238E27FC236}">
                <a16:creationId xmlns:a16="http://schemas.microsoft.com/office/drawing/2014/main" id="{E3882730-7341-6581-3494-3C5D5146A230}"/>
              </a:ext>
            </a:extLst>
          </p:cNvPr>
          <p:cNvSpPr/>
          <p:nvPr/>
        </p:nvSpPr>
        <p:spPr>
          <a:xfrm>
            <a:off x="2702038" y="1885469"/>
            <a:ext cx="880608" cy="333829"/>
          </a:xfrm>
          <a:prstGeom prst="flowChartProcess">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2"/>
                </a:solidFill>
                <a:latin typeface="MS PGothic" panose="020B0600070205080204" pitchFamily="34" charset="-128"/>
                <a:ea typeface="MS PGothic" panose="020B0600070205080204" pitchFamily="34" charset="-128"/>
              </a:rPr>
              <a:t>診察券を読み取り</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15" name="Process 14">
            <a:extLst>
              <a:ext uri="{FF2B5EF4-FFF2-40B4-BE49-F238E27FC236}">
                <a16:creationId xmlns:a16="http://schemas.microsoft.com/office/drawing/2014/main" id="{9FE36118-CDBE-14C0-B1AF-358D880F9C7C}"/>
              </a:ext>
            </a:extLst>
          </p:cNvPr>
          <p:cNvSpPr/>
          <p:nvPr/>
        </p:nvSpPr>
        <p:spPr>
          <a:xfrm>
            <a:off x="5617030" y="2052383"/>
            <a:ext cx="880608" cy="333829"/>
          </a:xfrm>
          <a:prstGeom prst="flowChartProcess">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2"/>
                </a:solidFill>
                <a:latin typeface="MS PGothic" panose="020B0600070205080204" pitchFamily="34" charset="-128"/>
                <a:ea typeface="MS PGothic" panose="020B0600070205080204" pitchFamily="34" charset="-128"/>
              </a:rPr>
              <a:t>新規患者</a:t>
            </a:r>
            <a:endParaRPr lang="en-US" sz="1050" dirty="0">
              <a:solidFill>
                <a:schemeClr val="tx2"/>
              </a:solidFill>
              <a:latin typeface="MS PGothic" panose="020B0600070205080204" pitchFamily="34" charset="-128"/>
              <a:ea typeface="MS PGothic" panose="020B0600070205080204" pitchFamily="34" charset="-128"/>
            </a:endParaRPr>
          </a:p>
          <a:p>
            <a:pPr algn="ctr"/>
            <a:r>
              <a:rPr lang="en-US" sz="1050" dirty="0" err="1">
                <a:solidFill>
                  <a:schemeClr val="tx2"/>
                </a:solidFill>
                <a:latin typeface="MS PGothic" panose="020B0600070205080204" pitchFamily="34" charset="-128"/>
                <a:ea typeface="MS PGothic" panose="020B0600070205080204" pitchFamily="34" charset="-128"/>
              </a:rPr>
              <a:t>登録</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16" name="Decision 15">
            <a:extLst>
              <a:ext uri="{FF2B5EF4-FFF2-40B4-BE49-F238E27FC236}">
                <a16:creationId xmlns:a16="http://schemas.microsoft.com/office/drawing/2014/main" id="{C0DDC451-4BEF-C6C1-16C9-1647245CE32F}"/>
              </a:ext>
            </a:extLst>
          </p:cNvPr>
          <p:cNvSpPr/>
          <p:nvPr/>
        </p:nvSpPr>
        <p:spPr>
          <a:xfrm>
            <a:off x="2554514" y="2643842"/>
            <a:ext cx="1175657" cy="529772"/>
          </a:xfrm>
          <a:prstGeom prst="flowChartDecision">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2"/>
                </a:solidFill>
                <a:latin typeface="MS PGothic" panose="020B0600070205080204" pitchFamily="34" charset="-128"/>
                <a:ea typeface="MS PGothic" panose="020B0600070205080204" pitchFamily="34" charset="-128"/>
              </a:rPr>
              <a:t>予約</a:t>
            </a:r>
            <a:endParaRPr lang="en-US" sz="1050" dirty="0">
              <a:solidFill>
                <a:schemeClr val="tx2"/>
              </a:solidFill>
              <a:latin typeface="MS PGothic" panose="020B0600070205080204" pitchFamily="34" charset="-128"/>
              <a:ea typeface="MS PGothic" panose="020B0600070205080204" pitchFamily="34" charset="-128"/>
            </a:endParaRPr>
          </a:p>
          <a:p>
            <a:pPr algn="ctr"/>
            <a:r>
              <a:rPr lang="en-US" sz="1050" dirty="0" err="1">
                <a:solidFill>
                  <a:schemeClr val="tx2"/>
                </a:solidFill>
                <a:latin typeface="MS PGothic" panose="020B0600070205080204" pitchFamily="34" charset="-128"/>
                <a:ea typeface="MS PGothic" panose="020B0600070205080204" pitchFamily="34" charset="-128"/>
              </a:rPr>
              <a:t>有無</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17" name="Process 16">
            <a:extLst>
              <a:ext uri="{FF2B5EF4-FFF2-40B4-BE49-F238E27FC236}">
                <a16:creationId xmlns:a16="http://schemas.microsoft.com/office/drawing/2014/main" id="{8EB72872-0071-6610-090C-145CCD6A42C2}"/>
              </a:ext>
            </a:extLst>
          </p:cNvPr>
          <p:cNvSpPr/>
          <p:nvPr/>
        </p:nvSpPr>
        <p:spPr>
          <a:xfrm>
            <a:off x="1213852" y="3577292"/>
            <a:ext cx="880608" cy="333829"/>
          </a:xfrm>
          <a:prstGeom prst="flowChartProcess">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2"/>
                </a:solidFill>
                <a:latin typeface="MS PGothic" panose="020B0600070205080204" pitchFamily="34" charset="-128"/>
                <a:ea typeface="MS PGothic" panose="020B0600070205080204" pitchFamily="34" charset="-128"/>
              </a:rPr>
              <a:t>予約患者</a:t>
            </a:r>
            <a:endParaRPr lang="en-US" sz="1050" dirty="0">
              <a:solidFill>
                <a:schemeClr val="tx2"/>
              </a:solidFill>
              <a:latin typeface="MS PGothic" panose="020B0600070205080204" pitchFamily="34" charset="-128"/>
              <a:ea typeface="MS PGothic" panose="020B0600070205080204" pitchFamily="34" charset="-128"/>
            </a:endParaRPr>
          </a:p>
          <a:p>
            <a:pPr algn="ctr"/>
            <a:r>
              <a:rPr lang="en-US" sz="1050" dirty="0" err="1">
                <a:solidFill>
                  <a:schemeClr val="tx2"/>
                </a:solidFill>
                <a:latin typeface="MS PGothic" panose="020B0600070205080204" pitchFamily="34" charset="-128"/>
                <a:ea typeface="MS PGothic" panose="020B0600070205080204" pitchFamily="34" charset="-128"/>
              </a:rPr>
              <a:t>処理</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18" name="Process 17">
            <a:extLst>
              <a:ext uri="{FF2B5EF4-FFF2-40B4-BE49-F238E27FC236}">
                <a16:creationId xmlns:a16="http://schemas.microsoft.com/office/drawing/2014/main" id="{91DFD748-0350-2EDB-66E8-8C209D53C96A}"/>
              </a:ext>
            </a:extLst>
          </p:cNvPr>
          <p:cNvSpPr/>
          <p:nvPr/>
        </p:nvSpPr>
        <p:spPr>
          <a:xfrm>
            <a:off x="4039983" y="3577293"/>
            <a:ext cx="1064034" cy="333829"/>
          </a:xfrm>
          <a:prstGeom prst="flowChartProcess">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2"/>
                </a:solidFill>
                <a:latin typeface="MS PGothic" panose="020B0600070205080204" pitchFamily="34" charset="-128"/>
                <a:ea typeface="MS PGothic" panose="020B0600070205080204" pitchFamily="34" charset="-128"/>
              </a:rPr>
              <a:t>患者診察</a:t>
            </a:r>
            <a:endParaRPr lang="en-US" sz="1050" dirty="0">
              <a:solidFill>
                <a:schemeClr val="tx2"/>
              </a:solidFill>
              <a:latin typeface="MS PGothic" panose="020B0600070205080204" pitchFamily="34" charset="-128"/>
              <a:ea typeface="MS PGothic" panose="020B0600070205080204" pitchFamily="34" charset="-128"/>
            </a:endParaRPr>
          </a:p>
          <a:p>
            <a:pPr algn="ctr"/>
            <a:r>
              <a:rPr lang="en-US" sz="1050" dirty="0" err="1">
                <a:solidFill>
                  <a:schemeClr val="tx2"/>
                </a:solidFill>
                <a:latin typeface="MS PGothic" panose="020B0600070205080204" pitchFamily="34" charset="-128"/>
                <a:ea typeface="MS PGothic" panose="020B0600070205080204" pitchFamily="34" charset="-128"/>
              </a:rPr>
              <a:t>予約追加処理</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20" name="Terminator 19">
            <a:extLst>
              <a:ext uri="{FF2B5EF4-FFF2-40B4-BE49-F238E27FC236}">
                <a16:creationId xmlns:a16="http://schemas.microsoft.com/office/drawing/2014/main" id="{C1279485-6BF1-3FD2-3889-BCB3814789ED}"/>
              </a:ext>
            </a:extLst>
          </p:cNvPr>
          <p:cNvSpPr/>
          <p:nvPr/>
        </p:nvSpPr>
        <p:spPr>
          <a:xfrm>
            <a:off x="4161970" y="4587270"/>
            <a:ext cx="805543"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MS PGothic" panose="020B0600070205080204" pitchFamily="34" charset="-128"/>
                <a:ea typeface="MS PGothic" panose="020B0600070205080204" pitchFamily="34" charset="-128"/>
              </a:rPr>
              <a:t>終了</a:t>
            </a:r>
            <a:endParaRPr lang="en-US" sz="1200" dirty="0">
              <a:latin typeface="MS PGothic" panose="020B0600070205080204" pitchFamily="34" charset="-128"/>
              <a:ea typeface="MS PGothic" panose="020B0600070205080204" pitchFamily="34" charset="-128"/>
            </a:endParaRPr>
          </a:p>
        </p:txBody>
      </p:sp>
      <p:cxnSp>
        <p:nvCxnSpPr>
          <p:cNvPr id="22" name="Elbow Connector 21">
            <a:extLst>
              <a:ext uri="{FF2B5EF4-FFF2-40B4-BE49-F238E27FC236}">
                <a16:creationId xmlns:a16="http://schemas.microsoft.com/office/drawing/2014/main" id="{B3B35BFC-6BF1-2273-C2C2-37671A6D848D}"/>
              </a:ext>
            </a:extLst>
          </p:cNvPr>
          <p:cNvCxnSpPr>
            <a:stCxn id="9" idx="2"/>
            <a:endCxn id="10" idx="0"/>
          </p:cNvCxnSpPr>
          <p:nvPr/>
        </p:nvCxnSpPr>
        <p:spPr>
          <a:xfrm rot="5400000">
            <a:off x="4393102" y="717786"/>
            <a:ext cx="356935" cy="863"/>
          </a:xfrm>
          <a:prstGeom prst="bentConnector3">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EEEDA51B-CDAE-184C-3C90-7B215DC54854}"/>
              </a:ext>
            </a:extLst>
          </p:cNvPr>
          <p:cNvCxnSpPr>
            <a:stCxn id="10" idx="3"/>
            <a:endCxn id="15" idx="0"/>
          </p:cNvCxnSpPr>
          <p:nvPr/>
        </p:nvCxnSpPr>
        <p:spPr>
          <a:xfrm>
            <a:off x="5158965" y="1161571"/>
            <a:ext cx="898369" cy="890812"/>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5444E84-E6DF-7D8D-B1AD-4BC6E7377420}"/>
              </a:ext>
            </a:extLst>
          </p:cNvPr>
          <p:cNvCxnSpPr>
            <a:stCxn id="10" idx="1"/>
            <a:endCxn id="12" idx="0"/>
          </p:cNvCxnSpPr>
          <p:nvPr/>
        </p:nvCxnSpPr>
        <p:spPr>
          <a:xfrm rot="10800000" flipV="1">
            <a:off x="3142342" y="1161571"/>
            <a:ext cx="840966" cy="723898"/>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9FF6D76C-FDFC-FA1F-7705-58CAC7513B56}"/>
              </a:ext>
            </a:extLst>
          </p:cNvPr>
          <p:cNvCxnSpPr>
            <a:stCxn id="12" idx="2"/>
            <a:endCxn id="16" idx="0"/>
          </p:cNvCxnSpPr>
          <p:nvPr/>
        </p:nvCxnSpPr>
        <p:spPr>
          <a:xfrm rot="16200000" flipH="1">
            <a:off x="2930070" y="2431569"/>
            <a:ext cx="424544" cy="1"/>
          </a:xfrm>
          <a:prstGeom prst="bentConnector3">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2DAF44D-490A-0F71-A4F9-1FF0B65A1203}"/>
              </a:ext>
            </a:extLst>
          </p:cNvPr>
          <p:cNvCxnSpPr>
            <a:stCxn id="16" idx="1"/>
            <a:endCxn id="17" idx="0"/>
          </p:cNvCxnSpPr>
          <p:nvPr/>
        </p:nvCxnSpPr>
        <p:spPr>
          <a:xfrm rot="10800000" flipV="1">
            <a:off x="1654156" y="2908728"/>
            <a:ext cx="900358" cy="668564"/>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55050B3B-36A1-3D1A-2A1A-A0873188F62B}"/>
              </a:ext>
            </a:extLst>
          </p:cNvPr>
          <p:cNvCxnSpPr>
            <a:endCxn id="18" idx="0"/>
          </p:cNvCxnSpPr>
          <p:nvPr/>
        </p:nvCxnSpPr>
        <p:spPr>
          <a:xfrm>
            <a:off x="3730171" y="2908728"/>
            <a:ext cx="841829" cy="668565"/>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3B21FAA9-26B5-309F-96B7-FED3FB8F8FDA}"/>
              </a:ext>
            </a:extLst>
          </p:cNvPr>
          <p:cNvCxnSpPr>
            <a:stCxn id="18" idx="2"/>
            <a:endCxn id="20" idx="0"/>
          </p:cNvCxnSpPr>
          <p:nvPr/>
        </p:nvCxnSpPr>
        <p:spPr>
          <a:xfrm rot="5400000">
            <a:off x="4230297" y="4245567"/>
            <a:ext cx="676148" cy="7258"/>
          </a:xfrm>
          <a:prstGeom prst="bentConnector3">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55341BD2-B7A2-E6CE-25E9-E1796DEA8899}"/>
              </a:ext>
            </a:extLst>
          </p:cNvPr>
          <p:cNvCxnSpPr>
            <a:stCxn id="17" idx="2"/>
          </p:cNvCxnSpPr>
          <p:nvPr/>
        </p:nvCxnSpPr>
        <p:spPr>
          <a:xfrm rot="16200000" flipH="1">
            <a:off x="2945278" y="2619999"/>
            <a:ext cx="334737" cy="2916980"/>
          </a:xfrm>
          <a:prstGeom prst="bentConnector2">
            <a:avLst/>
          </a:prstGeom>
          <a:ln w="25400">
            <a:solidFill>
              <a:schemeClr val="accent3"/>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920C9A03-EBD6-7E38-B770-E387565C63C8}"/>
              </a:ext>
            </a:extLst>
          </p:cNvPr>
          <p:cNvCxnSpPr>
            <a:endCxn id="18" idx="3"/>
          </p:cNvCxnSpPr>
          <p:nvPr/>
        </p:nvCxnSpPr>
        <p:spPr>
          <a:xfrm rot="5400000">
            <a:off x="4924357" y="2611230"/>
            <a:ext cx="1312639" cy="953317"/>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D1C260A-DB1E-1DA0-14ED-C3F507AD254C}"/>
              </a:ext>
            </a:extLst>
          </p:cNvPr>
          <p:cNvSpPr txBox="1"/>
          <p:nvPr/>
        </p:nvSpPr>
        <p:spPr>
          <a:xfrm>
            <a:off x="3897490" y="2604120"/>
            <a:ext cx="456339" cy="253916"/>
          </a:xfrm>
          <a:prstGeom prst="rect">
            <a:avLst/>
          </a:prstGeom>
          <a:noFill/>
        </p:spPr>
        <p:txBody>
          <a:bodyPr wrap="square" rtlCol="0">
            <a:spAutoFit/>
          </a:bodyPr>
          <a:lstStyle/>
          <a:p>
            <a:r>
              <a:rPr lang="en-US" sz="1050" dirty="0" err="1">
                <a:solidFill>
                  <a:schemeClr val="tx2"/>
                </a:solidFill>
                <a:latin typeface="MS PGothic" panose="020B0600070205080204" pitchFamily="34" charset="-128"/>
                <a:ea typeface="MS PGothic" panose="020B0600070205080204" pitchFamily="34" charset="-128"/>
              </a:rPr>
              <a:t>なし</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65" name="TextBox 64">
            <a:extLst>
              <a:ext uri="{FF2B5EF4-FFF2-40B4-BE49-F238E27FC236}">
                <a16:creationId xmlns:a16="http://schemas.microsoft.com/office/drawing/2014/main" id="{9DF9B8DF-1CA3-0FED-FC3F-03209239C13C}"/>
              </a:ext>
            </a:extLst>
          </p:cNvPr>
          <p:cNvSpPr txBox="1"/>
          <p:nvPr/>
        </p:nvSpPr>
        <p:spPr>
          <a:xfrm>
            <a:off x="3430198" y="881150"/>
            <a:ext cx="456339" cy="253916"/>
          </a:xfrm>
          <a:prstGeom prst="rect">
            <a:avLst/>
          </a:prstGeom>
          <a:noFill/>
        </p:spPr>
        <p:txBody>
          <a:bodyPr wrap="square" rtlCol="0">
            <a:spAutoFit/>
          </a:bodyPr>
          <a:lstStyle/>
          <a:p>
            <a:r>
              <a:rPr lang="en-US" sz="1050" dirty="0" err="1">
                <a:solidFill>
                  <a:schemeClr val="tx2"/>
                </a:solidFill>
                <a:latin typeface="MS PGothic" panose="020B0600070205080204" pitchFamily="34" charset="-128"/>
                <a:ea typeface="MS PGothic" panose="020B0600070205080204" pitchFamily="34" charset="-128"/>
              </a:rPr>
              <a:t>あり</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67" name="TextBox 66">
            <a:extLst>
              <a:ext uri="{FF2B5EF4-FFF2-40B4-BE49-F238E27FC236}">
                <a16:creationId xmlns:a16="http://schemas.microsoft.com/office/drawing/2014/main" id="{A8B40712-ABEF-5134-FD03-2C8D009B8FEF}"/>
              </a:ext>
            </a:extLst>
          </p:cNvPr>
          <p:cNvSpPr txBox="1"/>
          <p:nvPr/>
        </p:nvSpPr>
        <p:spPr>
          <a:xfrm>
            <a:off x="5504906" y="874327"/>
            <a:ext cx="456339" cy="253916"/>
          </a:xfrm>
          <a:prstGeom prst="rect">
            <a:avLst/>
          </a:prstGeom>
          <a:noFill/>
        </p:spPr>
        <p:txBody>
          <a:bodyPr wrap="square" rtlCol="0">
            <a:spAutoFit/>
          </a:bodyPr>
          <a:lstStyle/>
          <a:p>
            <a:r>
              <a:rPr lang="en-US" sz="1050" dirty="0" err="1">
                <a:solidFill>
                  <a:schemeClr val="tx2"/>
                </a:solidFill>
                <a:latin typeface="MS PGothic" panose="020B0600070205080204" pitchFamily="34" charset="-128"/>
                <a:ea typeface="MS PGothic" panose="020B0600070205080204" pitchFamily="34" charset="-128"/>
              </a:rPr>
              <a:t>なし</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69" name="TextBox 68">
            <a:extLst>
              <a:ext uri="{FF2B5EF4-FFF2-40B4-BE49-F238E27FC236}">
                <a16:creationId xmlns:a16="http://schemas.microsoft.com/office/drawing/2014/main" id="{AE6F1390-9318-2F58-F071-430BAE7139BF}"/>
              </a:ext>
            </a:extLst>
          </p:cNvPr>
          <p:cNvSpPr txBox="1"/>
          <p:nvPr/>
        </p:nvSpPr>
        <p:spPr>
          <a:xfrm>
            <a:off x="1858686" y="2614857"/>
            <a:ext cx="456339" cy="253916"/>
          </a:xfrm>
          <a:prstGeom prst="rect">
            <a:avLst/>
          </a:prstGeom>
          <a:noFill/>
        </p:spPr>
        <p:txBody>
          <a:bodyPr wrap="square" rtlCol="0">
            <a:spAutoFit/>
          </a:bodyPr>
          <a:lstStyle/>
          <a:p>
            <a:r>
              <a:rPr lang="en-US" sz="1050" dirty="0" err="1">
                <a:solidFill>
                  <a:schemeClr val="tx2"/>
                </a:solidFill>
                <a:latin typeface="MS PGothic" panose="020B0600070205080204" pitchFamily="34" charset="-128"/>
                <a:ea typeface="MS PGothic" panose="020B0600070205080204" pitchFamily="34" charset="-128"/>
              </a:rPr>
              <a:t>あり</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39577E2D-1A50-37D4-DFE3-6FD4932F7E63}"/>
              </a:ext>
            </a:extLst>
          </p:cNvPr>
          <p:cNvSpPr txBox="1"/>
          <p:nvPr/>
        </p:nvSpPr>
        <p:spPr>
          <a:xfrm>
            <a:off x="416038" y="272014"/>
            <a:ext cx="4572000" cy="400110"/>
          </a:xfrm>
          <a:prstGeom prst="rect">
            <a:avLst/>
          </a:prstGeom>
          <a:noFill/>
        </p:spPr>
        <p:txBody>
          <a:bodyPr wrap="square">
            <a:spAutoFit/>
          </a:bodyPr>
          <a:lstStyle/>
          <a:p>
            <a:r>
              <a:rPr lang="en-US" sz="2000" dirty="0">
                <a:solidFill>
                  <a:schemeClr val="tx1"/>
                </a:solidFill>
                <a:latin typeface="MS PGothic" panose="020B0600070205080204" pitchFamily="34" charset="-128"/>
                <a:ea typeface="MS PGothic" panose="020B0600070205080204" pitchFamily="34" charset="-128"/>
              </a:rPr>
              <a:t>6.</a:t>
            </a:r>
            <a:r>
              <a:rPr lang="ja-JP" altLang="en-US" sz="2000">
                <a:solidFill>
                  <a:schemeClr val="tx1"/>
                </a:solidFill>
                <a:latin typeface="MS PGothic" panose="020B0600070205080204" pitchFamily="34" charset="-128"/>
                <a:ea typeface="MS PGothic" panose="020B0600070205080204" pitchFamily="34" charset="-128"/>
              </a:rPr>
              <a:t> </a:t>
            </a:r>
            <a:r>
              <a:rPr lang="en-US" sz="2000" dirty="0" err="1">
                <a:solidFill>
                  <a:schemeClr val="tx1"/>
                </a:solidFill>
                <a:latin typeface="MS PGothic" panose="020B0600070205080204" pitchFamily="34" charset="-128"/>
                <a:ea typeface="MS PGothic" panose="020B0600070205080204" pitchFamily="34" charset="-128"/>
              </a:rPr>
              <a:t>確認テストの解答</a:t>
            </a:r>
            <a:endParaRPr lang="en-US" sz="2000" dirty="0">
              <a:solidFill>
                <a:schemeClr val="tx1"/>
              </a:solidFill>
            </a:endParaRPr>
          </a:p>
        </p:txBody>
      </p:sp>
    </p:spTree>
    <p:extLst>
      <p:ext uri="{BB962C8B-B14F-4D97-AF65-F5344CB8AC3E}">
        <p14:creationId xmlns:p14="http://schemas.microsoft.com/office/powerpoint/2010/main" val="20104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altLang="ja-JP" dirty="0">
                <a:solidFill>
                  <a:schemeClr val="tx1"/>
                </a:solidFill>
                <a:latin typeface="MS PGothic" panose="020B0600070205080204" pitchFamily="34" charset="-128"/>
                <a:ea typeface="MS PGothic" panose="020B0600070205080204" pitchFamily="34" charset="-128"/>
                <a:hlinkClick r:id="rId4"/>
              </a:rPr>
              <a:t>https://onct.oita-ct.ac.jp/seigyo/nishimura_hp/coursework/2019/SystemEngineering/08/Note.html</a:t>
            </a:r>
            <a:endParaRPr lang="en-US" altLang="ja-JP" dirty="0">
              <a:solidFill>
                <a:schemeClr val="tx1"/>
              </a:solidFill>
              <a:latin typeface="MS PGothic" panose="020B0600070205080204" pitchFamily="34" charset="-128"/>
              <a:ea typeface="MS PGothic" panose="020B0600070205080204" pitchFamily="34" charset="-128"/>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accent5"/>
                </a:solidFill>
                <a:latin typeface="MS PGothic" panose="020B0600070205080204" pitchFamily="34" charset="-128"/>
                <a:ea typeface="MS PGothic" panose="020B0600070205080204" pitchFamily="34" charset="-128"/>
              </a:rPr>
              <a:t>第</a:t>
            </a:r>
            <a:r>
              <a:rPr lang="en-US" altLang="ja-JP" sz="1200" dirty="0">
                <a:solidFill>
                  <a:schemeClr val="accent5"/>
                </a:solidFill>
                <a:latin typeface="MS PGothic" panose="020B0600070205080204" pitchFamily="34" charset="-128"/>
                <a:ea typeface="MS PGothic" panose="020B0600070205080204" pitchFamily="34" charset="-128"/>
              </a:rPr>
              <a:t>8</a:t>
            </a:r>
            <a:r>
              <a:rPr lang="ja-JP" altLang="en-US" sz="1200">
                <a:solidFill>
                  <a:schemeClr val="accent5"/>
                </a:solidFill>
                <a:latin typeface="MS PGothic" panose="020B0600070205080204" pitchFamily="34" charset="-128"/>
                <a:ea typeface="MS PGothic" panose="020B0600070205080204" pitchFamily="34" charset="-128"/>
              </a:rPr>
              <a:t>章 ソフトウェア設計 </a:t>
            </a:r>
            <a:r>
              <a:rPr lang="en-US" altLang="ja-JP" sz="1200" dirty="0">
                <a:solidFill>
                  <a:schemeClr val="accent5"/>
                </a:solidFill>
                <a:latin typeface="MS PGothic" panose="020B0600070205080204" pitchFamily="34" charset="-128"/>
                <a:ea typeface="MS PGothic" panose="020B0600070205080204" pitchFamily="34" charset="-128"/>
              </a:rPr>
              <a:t>- </a:t>
            </a:r>
            <a:r>
              <a:rPr lang="ja-JP" altLang="en-US" sz="1200">
                <a:solidFill>
                  <a:schemeClr val="accent5"/>
                </a:solidFill>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solidFill>
                <a:latin typeface="MS PGothic" panose="020B0600070205080204" pitchFamily="34" charset="-128"/>
                <a:ea typeface="MS PGothic" panose="020B0600070205080204" pitchFamily="34" charset="-128"/>
              </a:rPr>
              <a:t>11</a:t>
            </a:r>
            <a:endParaRPr dirty="0">
              <a:solidFill>
                <a:schemeClr val="accent5"/>
              </a:solidFill>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latin typeface="MS PGothic" panose="020B0600070205080204" pitchFamily="34" charset="-128"/>
                <a:ea typeface="MS PGothic" panose="020B0600070205080204" pitchFamily="34" charset="-128"/>
              </a:rPr>
            </a:br>
            <a:endParaRPr dirty="0">
              <a:latin typeface="MS PGothic" panose="020B0600070205080204" pitchFamily="34" charset="-128"/>
              <a:ea typeface="MS PGothic" panose="020B0600070205080204" pitchFamily="34" charset="-128"/>
            </a:endParaRPr>
          </a:p>
        </p:txBody>
      </p:sp>
      <p:pic>
        <p:nvPicPr>
          <p:cNvPr id="4" name="Picture 3" descr="A white paper with black text&#10;&#10;Description automatically generated">
            <a:extLst>
              <a:ext uri="{FF2B5EF4-FFF2-40B4-BE49-F238E27FC236}">
                <a16:creationId xmlns:a16="http://schemas.microsoft.com/office/drawing/2014/main" id="{98CA2693-2FEB-4104-F4B5-255DE0927132}"/>
              </a:ext>
            </a:extLst>
          </p:cNvPr>
          <p:cNvPicPr>
            <a:picLocks noChangeAspect="1"/>
          </p:cNvPicPr>
          <p:nvPr/>
        </p:nvPicPr>
        <p:blipFill>
          <a:blip r:embed="rId3"/>
          <a:stretch>
            <a:fillRect/>
          </a:stretch>
        </p:blipFill>
        <p:spPr>
          <a:xfrm>
            <a:off x="883920" y="1433830"/>
            <a:ext cx="5689600" cy="1930400"/>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8</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ソフトウェア設計</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a:t>
            </a:r>
            <a:r>
              <a:rPr lang="ja-JP" altLang="en-US" sz="2800" b="0" u="none" strike="noStrike">
                <a:solidFill>
                  <a:schemeClr val="tx1"/>
                </a:solidFill>
                <a:effectLst/>
                <a:latin typeface="MS PGothic" panose="020B0600070205080204" pitchFamily="34" charset="-128"/>
                <a:ea typeface="MS PGothic" panose="020B0600070205080204" pitchFamily="34" charset="-128"/>
              </a:rPr>
              <a:t>構成要素の設計</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ソフトウェアシステムを構成する個々の要素については、その処理の流れやそこで扱うデータの持たせ方などを設計段階で決めれおかなければならない。</a:t>
            </a:r>
          </a:p>
          <a:p>
            <a:pPr>
              <a:buClr>
                <a:schemeClr val="dk1"/>
              </a:buClr>
              <a:buSzPts val="1100"/>
            </a:pPr>
            <a:r>
              <a:rPr lang="en-US" sz="2000" dirty="0" err="1">
                <a:solidFill>
                  <a:schemeClr val="tx1"/>
                </a:solidFill>
                <a:latin typeface="MS PGothic" panose="020B0600070205080204" pitchFamily="34" charset="-128"/>
                <a:ea typeface="MS PGothic" panose="020B0600070205080204" pitchFamily="34" charset="-128"/>
              </a:rPr>
              <a:t>またソフトウェアの操作性を考慮して、画面周りに関する詳細を設計する</a:t>
            </a:r>
            <a:r>
              <a:rPr lang="en-US" sz="2000" dirty="0">
                <a:solidFill>
                  <a:schemeClr val="tx1"/>
                </a:solidFill>
                <a:latin typeface="MS PGothic" panose="020B0600070205080204" pitchFamily="34" charset="-128"/>
                <a:ea typeface="MS PGothic" panose="020B0600070205080204" pitchFamily="34" charset="-128"/>
              </a:rPr>
              <a:t>。</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第８章では、これらも含めて、ソフトウェア構成要素の設計について説明する。</a:t>
            </a: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sym typeface="Oswald"/>
              </a:rPr>
              <a:t>2. </a:t>
            </a:r>
            <a:r>
              <a:rPr lang="ja-JP" altLang="en-US" sz="2800">
                <a:solidFill>
                  <a:schemeClr val="tx1"/>
                </a:solidFill>
                <a:latin typeface="MS PGothic" panose="020B0600070205080204" pitchFamily="34" charset="-128"/>
                <a:ea typeface="MS PGothic" panose="020B0600070205080204" pitchFamily="34" charset="-128"/>
                <a:sym typeface="Oswald"/>
              </a:rPr>
              <a:t>今日の学習目標</a:t>
            </a:r>
            <a:endParaRPr dirty="0">
              <a:latin typeface="MS PGothic" panose="020B0600070205080204" pitchFamily="34" charset="-128"/>
              <a:ea typeface="MS PGothic" panose="020B0600070205080204" pitchFamily="34" charset="-128"/>
            </a:endParaRPr>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1" y="1112700"/>
            <a:ext cx="7704000" cy="33492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938">
              <a:spcBef>
                <a:spcPts val="600"/>
              </a:spcBef>
              <a:spcAft>
                <a:spcPts val="1200"/>
              </a:spcAft>
            </a:pPr>
            <a:r>
              <a:rPr lang="ja-JP" altLang="en-US" sz="1800">
                <a:solidFill>
                  <a:schemeClr val="tx1"/>
                </a:solidFill>
                <a:latin typeface="MS PGothic" panose="020B0600070205080204" pitchFamily="34" charset="-128"/>
                <a:ea typeface="MS PGothic" panose="020B0600070205080204" pitchFamily="34" charset="-128"/>
              </a:rPr>
              <a:t>今日の授業の後で、以下のことができるようになってください。</a:t>
            </a:r>
            <a:endParaRPr lang="en-US" sz="1800" dirty="0">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sz="1600">
                <a:solidFill>
                  <a:schemeClr val="tx1"/>
                </a:solidFill>
                <a:latin typeface="MS PGothic" panose="020B0600070205080204" pitchFamily="34" charset="-128"/>
                <a:ea typeface="MS PGothic" panose="020B0600070205080204" pitchFamily="34" charset="-128"/>
              </a:rPr>
              <a:t>第１章で紹介した歯科医院診療支援システムにおいて、電子カルテの画面表示にいついて、ユーザインターフェース設計を考え、ユーザに説明ができる。</a:t>
            </a:r>
            <a:endParaRPr lang="en-US" altLang="ja-JP" sz="1600"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sz="1600">
                <a:solidFill>
                  <a:schemeClr val="tx1"/>
                </a:solidFill>
                <a:latin typeface="MS PGothic" panose="020B0600070205080204" pitchFamily="34" charset="-128"/>
                <a:ea typeface="MS PGothic" panose="020B0600070205080204" pitchFamily="34" charset="-128"/>
              </a:rPr>
              <a:t>歯科医院診療支援システムの受付機能のフローチャートを作成する。</a:t>
            </a:r>
            <a:endParaRPr lang="en-US" altLang="ja-JP" sz="160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8</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ソフトウェア設計</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a:t>
            </a:r>
            <a:r>
              <a:rPr lang="ja-JP" altLang="en-US" sz="2800" b="0" u="none" strike="noStrike">
                <a:solidFill>
                  <a:schemeClr val="tx1"/>
                </a:solidFill>
                <a:effectLst/>
                <a:latin typeface="MS PGothic" panose="020B0600070205080204" pitchFamily="34" charset="-128"/>
                <a:ea typeface="MS PGothic" panose="020B0600070205080204" pitchFamily="34" charset="-128"/>
              </a:rPr>
              <a:t>構成要素の設計</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8.1 </a:t>
            </a:r>
            <a:r>
              <a:rPr lang="ja-JP" altLang="en-US" sz="2000">
                <a:solidFill>
                  <a:schemeClr val="tx1"/>
                </a:solidFill>
                <a:latin typeface="MS PGothic" panose="020B0600070205080204" pitchFamily="34" charset="-128"/>
                <a:ea typeface="MS PGothic" panose="020B0600070205080204" pitchFamily="34" charset="-128"/>
              </a:rPr>
              <a:t>ソフトウェア構成要素の設計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753736" y="1721195"/>
            <a:ext cx="4572000" cy="1046440"/>
          </a:xfrm>
          <a:prstGeom prst="rect">
            <a:avLst/>
          </a:prstGeom>
          <a:noFill/>
        </p:spPr>
        <p:txBody>
          <a:bodyPr wrap="square">
            <a:spAutoFit/>
          </a:bodyPr>
          <a:lstStyle/>
          <a:p>
            <a:pPr marL="342900" indent="-34290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処理の流れ（プログラムロジック）</a:t>
            </a: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処理で利用されるデータの設計</a:t>
            </a:r>
            <a:endParaRPr lang="en-US" altLang="ja-JP"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ユーザインタフェース</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8</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ソフトウェア設計</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a:t>
            </a:r>
            <a:r>
              <a:rPr lang="ja-JP" altLang="en-US" sz="2800" b="0" u="none" strike="noStrike">
                <a:solidFill>
                  <a:schemeClr val="tx1"/>
                </a:solidFill>
                <a:effectLst/>
                <a:latin typeface="MS PGothic" panose="020B0600070205080204" pitchFamily="34" charset="-128"/>
                <a:ea typeface="MS PGothic" panose="020B0600070205080204" pitchFamily="34" charset="-128"/>
              </a:rPr>
              <a:t>構成要素の設計</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8.2 </a:t>
            </a:r>
            <a:r>
              <a:rPr lang="ja-JP" altLang="en-US" sz="2000">
                <a:solidFill>
                  <a:schemeClr val="tx1"/>
                </a:solidFill>
                <a:latin typeface="MS PGothic" panose="020B0600070205080204" pitchFamily="34" charset="-128"/>
                <a:ea typeface="MS PGothic" panose="020B0600070205080204" pitchFamily="34" charset="-128"/>
              </a:rPr>
              <a:t>処理の流れ設計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968188" y="1721195"/>
            <a:ext cx="7013986" cy="3262432"/>
          </a:xfrm>
          <a:prstGeom prst="rect">
            <a:avLst/>
          </a:prstGeom>
          <a:noFill/>
        </p:spPr>
        <p:txBody>
          <a:bodyPr wrap="square">
            <a:spAutoFit/>
          </a:bodyPr>
          <a:lstStyle/>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処理の流れとは</a:t>
            </a:r>
            <a:endParaRPr lang="en-US" altLang="ja-JP" dirty="0">
              <a:solidFill>
                <a:schemeClr val="tx1"/>
              </a:solidFill>
              <a:latin typeface="MS PGothic" panose="020B0600070205080204" pitchFamily="34" charset="-128"/>
              <a:ea typeface="MS PGothic" panose="020B0600070205080204" pitchFamily="34" charset="-128"/>
            </a:endParaRPr>
          </a:p>
          <a:p>
            <a:pPr lvl="1">
              <a:spcBef>
                <a:spcPts val="600"/>
              </a:spcBef>
              <a:spcAft>
                <a:spcPts val="600"/>
              </a:spcAft>
              <a:buClr>
                <a:schemeClr val="tx1"/>
              </a:buClr>
            </a:pPr>
            <a:r>
              <a:rPr lang="ja-JP" altLang="en-US">
                <a:solidFill>
                  <a:schemeClr val="accent2"/>
                </a:solidFill>
                <a:latin typeface="MS PGothic" panose="020B0600070205080204" pitchFamily="34" charset="-128"/>
                <a:ea typeface="MS PGothic" panose="020B0600070205080204" pitchFamily="34" charset="-128"/>
              </a:rPr>
              <a:t>プログラムロジック</a:t>
            </a:r>
            <a:r>
              <a:rPr lang="en-US" altLang="ja-JP" dirty="0">
                <a:solidFill>
                  <a:schemeClr val="accent2"/>
                </a:solidFill>
                <a:latin typeface="MS PGothic" panose="020B0600070205080204" pitchFamily="34" charset="-128"/>
                <a:ea typeface="MS PGothic" panose="020B0600070205080204" pitchFamily="34" charset="-128"/>
              </a:rPr>
              <a:t> </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データ処理の流れ</a:t>
            </a:r>
            <a:endParaRPr lang="en-US" altLang="ja-JP" dirty="0">
              <a:solidFill>
                <a:schemeClr val="tx1"/>
              </a:solidFill>
              <a:latin typeface="MS PGothic" panose="020B0600070205080204" pitchFamily="34" charset="-128"/>
              <a:ea typeface="MS PGothic" panose="020B0600070205080204" pitchFamily="34" charset="-128"/>
            </a:endParaRPr>
          </a:p>
          <a:p>
            <a:pPr lvl="1">
              <a:spcBef>
                <a:spcPts val="600"/>
              </a:spcBef>
              <a:spcAft>
                <a:spcPts val="600"/>
              </a:spcAft>
              <a:buClr>
                <a:schemeClr val="tx1"/>
              </a:buClr>
            </a:pPr>
            <a:r>
              <a:rPr lang="ja-JP" altLang="en-US">
                <a:solidFill>
                  <a:schemeClr val="accent2"/>
                </a:solidFill>
                <a:latin typeface="MS PGothic" panose="020B0600070205080204" pitchFamily="34" charset="-128"/>
                <a:ea typeface="MS PGothic" panose="020B0600070205080204" pitchFamily="34" charset="-128"/>
              </a:rPr>
              <a:t>アルゴリズム</a:t>
            </a:r>
            <a:r>
              <a:rPr lang="en-US" altLang="ja-JP" dirty="0">
                <a:solidFill>
                  <a:schemeClr val="accent2"/>
                </a:solidFill>
                <a:latin typeface="MS PGothic" panose="020B0600070205080204" pitchFamily="34" charset="-128"/>
                <a:ea typeface="MS PGothic" panose="020B0600070205080204" pitchFamily="34" charset="-128"/>
              </a:rPr>
              <a:t> </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プログラムロジック内で実行されるデータの並べ替え、データの検索など</a:t>
            </a:r>
            <a:endParaRPr lang="en-US" altLang="ja-JP" dirty="0">
              <a:solidFill>
                <a:schemeClr val="tx1"/>
              </a:solidFill>
              <a:latin typeface="MS PGothic" panose="020B0600070205080204" pitchFamily="34" charset="-128"/>
              <a:ea typeface="MS PGothic" panose="020B0600070205080204" pitchFamily="34" charset="-128"/>
            </a:endParaRPr>
          </a:p>
          <a:p>
            <a:pPr lvl="1">
              <a:spcBef>
                <a:spcPts val="600"/>
              </a:spcBef>
              <a:spcAft>
                <a:spcPts val="600"/>
              </a:spcAft>
              <a:buClr>
                <a:schemeClr val="tx1"/>
              </a:buClr>
            </a:pPr>
            <a:r>
              <a:rPr lang="en-US" altLang="ja-JP" dirty="0">
                <a:solidFill>
                  <a:schemeClr val="accent2"/>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プログラムロジック</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　アルゴリズム</a:t>
            </a:r>
            <a:endParaRPr lang="en-US" altLang="ja-JP" dirty="0">
              <a:solidFill>
                <a:schemeClr val="tx1"/>
              </a:solidFill>
              <a:latin typeface="MS PGothic" panose="020B0600070205080204" pitchFamily="34" charset="-128"/>
              <a:ea typeface="MS PGothic" panose="020B0600070205080204" pitchFamily="34" charset="-128"/>
            </a:endParaRPr>
          </a:p>
          <a:p>
            <a:pPr lvl="1">
              <a:spcBef>
                <a:spcPts val="600"/>
              </a:spcBef>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a:p>
            <a:pPr lvl="1">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プログラムロジックの要素</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AutoNum type="arabicPeriod"/>
            </a:pPr>
            <a:r>
              <a:rPr lang="ja-JP" altLang="en-US">
                <a:solidFill>
                  <a:schemeClr val="tx1"/>
                </a:solidFill>
                <a:latin typeface="MS PGothic" panose="020B0600070205080204" pitchFamily="34" charset="-128"/>
                <a:ea typeface="MS PGothic" panose="020B0600070205080204" pitchFamily="34" charset="-128"/>
              </a:rPr>
              <a:t>順次処理（シーケンシャル処理）</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AutoNum type="arabicPeriod"/>
            </a:pPr>
            <a:r>
              <a:rPr lang="ja-JP" altLang="en-US">
                <a:solidFill>
                  <a:schemeClr val="tx1"/>
                </a:solidFill>
                <a:latin typeface="MS PGothic" panose="020B0600070205080204" pitchFamily="34" charset="-128"/>
                <a:ea typeface="MS PGothic" panose="020B0600070205080204" pitchFamily="34" charset="-128"/>
              </a:rPr>
              <a:t>繰り返し処理</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AutoNum type="arabicPeriod"/>
            </a:pPr>
            <a:r>
              <a:rPr lang="ja-JP" altLang="en-US">
                <a:solidFill>
                  <a:schemeClr val="tx1"/>
                </a:solidFill>
                <a:latin typeface="MS PGothic" panose="020B0600070205080204" pitchFamily="34" charset="-128"/>
                <a:ea typeface="MS PGothic" panose="020B0600070205080204" pitchFamily="34" charset="-128"/>
              </a:rPr>
              <a:t>条件分岐処理</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718414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456047"/>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8.2 </a:t>
            </a:r>
            <a:r>
              <a:rPr lang="ja-JP" altLang="en-US" sz="2000">
                <a:solidFill>
                  <a:schemeClr val="tx1"/>
                </a:solidFill>
                <a:latin typeface="MS PGothic" panose="020B0600070205080204" pitchFamily="34" charset="-128"/>
                <a:ea typeface="MS PGothic" panose="020B0600070205080204" pitchFamily="34" charset="-128"/>
              </a:rPr>
              <a:t>処理の流れ設計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968188" y="978917"/>
            <a:ext cx="7013986" cy="307777"/>
          </a:xfrm>
          <a:prstGeom prst="rect">
            <a:avLst/>
          </a:prstGeom>
          <a:noFill/>
        </p:spPr>
        <p:txBody>
          <a:bodyPr wrap="square">
            <a:spAutoFit/>
          </a:bodyPr>
          <a:lstStyle/>
          <a:p>
            <a:pPr marL="342900" lvl="1"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フローチャートを用いた</a:t>
            </a:r>
            <a:r>
              <a:rPr lang="ja-JP" altLang="en-US">
                <a:solidFill>
                  <a:schemeClr val="accent1"/>
                </a:solidFill>
                <a:latin typeface="MS PGothic" panose="020B0600070205080204" pitchFamily="34" charset="-128"/>
                <a:ea typeface="MS PGothic" panose="020B0600070205080204" pitchFamily="34" charset="-128"/>
              </a:rPr>
              <a:t>ロジック</a:t>
            </a:r>
            <a:r>
              <a:rPr lang="ja-JP" altLang="en-US">
                <a:solidFill>
                  <a:schemeClr val="tx1"/>
                </a:solidFill>
                <a:latin typeface="MS PGothic" panose="020B0600070205080204" pitchFamily="34" charset="-128"/>
                <a:ea typeface="MS PGothic" panose="020B0600070205080204" pitchFamily="34" charset="-128"/>
              </a:rPr>
              <a:t>の表現</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5" name="Picture 4" descr="A diagram of a number of objects&#10;&#10;Description automatically generated with medium confidence">
            <a:extLst>
              <a:ext uri="{FF2B5EF4-FFF2-40B4-BE49-F238E27FC236}">
                <a16:creationId xmlns:a16="http://schemas.microsoft.com/office/drawing/2014/main" id="{B4494F96-4426-5814-E38A-0F3965037441}"/>
              </a:ext>
            </a:extLst>
          </p:cNvPr>
          <p:cNvPicPr>
            <a:picLocks noChangeAspect="1"/>
          </p:cNvPicPr>
          <p:nvPr/>
        </p:nvPicPr>
        <p:blipFill>
          <a:blip r:embed="rId3"/>
          <a:stretch>
            <a:fillRect/>
          </a:stretch>
        </p:blipFill>
        <p:spPr>
          <a:xfrm>
            <a:off x="968187" y="1425047"/>
            <a:ext cx="2804653" cy="3143778"/>
          </a:xfrm>
          <a:prstGeom prst="rect">
            <a:avLst/>
          </a:prstGeom>
        </p:spPr>
      </p:pic>
    </p:spTree>
    <p:extLst>
      <p:ext uri="{BB962C8B-B14F-4D97-AF65-F5344CB8AC3E}">
        <p14:creationId xmlns:p14="http://schemas.microsoft.com/office/powerpoint/2010/main" val="1523319699"/>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2611</TotalTime>
  <Words>1019</Words>
  <Application>Microsoft Macintosh PowerPoint</Application>
  <PresentationFormat>On-screen Show (16:9)</PresentationFormat>
  <Paragraphs>193</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Oswald</vt:lpstr>
      <vt:lpstr>MS PGothic</vt:lpstr>
      <vt:lpstr>Hiragino Kaku Gothic ProN</vt:lpstr>
      <vt:lpstr>Roboto</vt:lpstr>
      <vt:lpstr>Arial</vt:lpstr>
      <vt:lpstr>Software Development Bussines Plan by Slidesgo</vt:lpstr>
      <vt:lpstr>11 第8章 ソフトウェア設計 - 構成要素の設計</vt:lpstr>
      <vt:lpstr>01</vt:lpstr>
      <vt:lpstr>10</vt:lpstr>
      <vt:lpstr>1. 今日の授業について  </vt:lpstr>
      <vt:lpstr>第8章 ソフトウェア設計-構成要素の設計</vt:lpstr>
      <vt:lpstr>2. 今日の学習目標</vt:lpstr>
      <vt:lpstr>第8章 ソフトウェア設計-構成要素の設計</vt:lpstr>
      <vt:lpstr>第8章 ソフトウェア設計-構成要素の設計</vt:lpstr>
      <vt:lpstr>PowerPoint Presentation</vt:lpstr>
      <vt:lpstr>PowerPoint Presentation</vt:lpstr>
      <vt:lpstr>PowerPoint Presentation</vt:lpstr>
      <vt:lpstr>PowerPoint Presentation</vt:lpstr>
      <vt:lpstr>PowerPoint Presentation</vt:lpstr>
      <vt:lpstr>PowerPoint Presentation</vt:lpstr>
      <vt:lpstr>QUIZで確認</vt:lpstr>
      <vt:lpstr>PowerPoint Presentation</vt:lpstr>
      <vt:lpstr>PowerPoint Presentation</vt:lpstr>
      <vt:lpstr>QUIZで確認</vt:lpstr>
      <vt:lpstr>5. 質問やディスカッション </vt:lpstr>
      <vt:lpstr>6. 確認テスト</vt:lpstr>
      <vt:lpstr>6. 確認テスト</vt:lpstr>
      <vt:lpstr>PowerPoint Presentation</vt:lpstr>
      <vt:lpstr>PowerPoint Presentation</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64</cp:revision>
  <dcterms:modified xsi:type="dcterms:W3CDTF">2025-07-24T08:03:49Z</dcterms:modified>
</cp:coreProperties>
</file>