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6"/>
  </p:notesMasterIdLst>
  <p:sldIdLst>
    <p:sldId id="256" r:id="rId2"/>
    <p:sldId id="315" r:id="rId3"/>
    <p:sldId id="324" r:id="rId4"/>
    <p:sldId id="320" r:id="rId5"/>
    <p:sldId id="328" r:id="rId6"/>
    <p:sldId id="327" r:id="rId7"/>
    <p:sldId id="329" r:id="rId8"/>
    <p:sldId id="409" r:id="rId9"/>
    <p:sldId id="410" r:id="rId10"/>
    <p:sldId id="411" r:id="rId11"/>
    <p:sldId id="404" r:id="rId12"/>
    <p:sldId id="412" r:id="rId13"/>
    <p:sldId id="418" r:id="rId14"/>
    <p:sldId id="419" r:id="rId15"/>
    <p:sldId id="420" r:id="rId16"/>
    <p:sldId id="413" r:id="rId17"/>
    <p:sldId id="373" r:id="rId18"/>
    <p:sldId id="335" r:id="rId19"/>
    <p:sldId id="417" r:id="rId20"/>
    <p:sldId id="344" r:id="rId21"/>
    <p:sldId id="416" r:id="rId22"/>
    <p:sldId id="408" r:id="rId23"/>
    <p:sldId id="415" r:id="rId24"/>
    <p:sldId id="322" r:id="rId25"/>
  </p:sldIdLst>
  <p:sldSz cx="9144000" cy="5143500" type="screen16x9"/>
  <p:notesSz cx="6858000" cy="9144000"/>
  <p:embeddedFontLst>
    <p:embeddedFont>
      <p:font typeface="Oswald" pitchFamily="2" charset="77"/>
      <p:regular r:id="rId27"/>
      <p:bold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aUYw4hk0hJ3MOepRaEwGoQ==" hashData="EvlG37r5u9DmUJDUjFGrU3l6vcUDxDXCvTyOZG70yh5rwlgC1PmEp/llR9P/Gal9ekCoDEo+R3VtO5Qyr5eVew=="/>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75"/>
    <p:restoredTop sz="83666"/>
  </p:normalViewPr>
  <p:slideViewPr>
    <p:cSldViewPr snapToGrid="0" showGuides="1">
      <p:cViewPr varScale="1">
        <p:scale>
          <a:sx n="98" d="100"/>
          <a:sy n="98" d="100"/>
        </p:scale>
        <p:origin x="192" y="600"/>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73145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2308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193398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930873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39024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36931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653815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9428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891367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6444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00967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9395333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S PGothic" panose="020B0600070205080204" pitchFamily="34" charset="-128"/>
                <a:ea typeface="MS PGothic" panose="020B0600070205080204" pitchFamily="34" charset="-128"/>
              </a:rPr>
              <a:t>The term "sink" in the context of Source, Transform, Sink (STS) modular partitioning is used metaphorically. It refers to the endpoint or destination of a data flow. In data processing, a "source" is where data originates, the "transform" is where data is manipulated or processed, and the "sink" is where data is sent to after processing.</a:t>
            </a:r>
          </a:p>
          <a:p>
            <a:pPr marL="0" lvl="0" indent="0" algn="l" rtl="0">
              <a:spcBef>
                <a:spcPts val="0"/>
              </a:spcBef>
              <a:spcAft>
                <a:spcPts val="0"/>
              </a:spcAft>
              <a:buNone/>
            </a:pPr>
            <a:endParaRPr lang="en-US" dirty="0">
              <a:latin typeface="MS PGothic" panose="020B0600070205080204" pitchFamily="34" charset="-128"/>
              <a:ea typeface="MS PGothic" panose="020B0600070205080204" pitchFamily="34" charset="-128"/>
            </a:endParaRPr>
          </a:p>
          <a:p>
            <a:pPr marL="0" lvl="0" indent="0" algn="l" rtl="0">
              <a:spcBef>
                <a:spcPts val="0"/>
              </a:spcBef>
              <a:spcAft>
                <a:spcPts val="0"/>
              </a:spcAft>
              <a:buNone/>
            </a:pPr>
            <a:r>
              <a:rPr lang="en-US" dirty="0">
                <a:latin typeface="MS PGothic" panose="020B0600070205080204" pitchFamily="34" charset="-128"/>
                <a:ea typeface="MS PGothic" panose="020B0600070205080204" pitchFamily="34" charset="-128"/>
              </a:rPr>
              <a:t>Just like water flows from a source, through various channels where it might be directed or filtered (transformed), and finally to a basin or drain (sink), data flows from its origin, through transformations, to its final destination or storage. The term "sink" captures the idea of data being "absorbed" by a final repository or data store, where it can be accessed for future use, further processing, or for presenting in some form to users or other systems.</a:t>
            </a: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95262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6" r:id="rId4"/>
    <p:sldLayoutId id="2147483669" r:id="rId5"/>
    <p:sldLayoutId id="2147483670" r:id="rId6"/>
    <p:sldLayoutId id="2147483673" r:id="rId7"/>
    <p:sldLayoutId id="214748367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hyperlink" Target="https://forms.gle/Z3sbWeDMZ7d2XUAe6"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forms.gle/vYrTnQ9xRED4aocQA"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forms.gle/xtnbtugKwDr9NCvw7"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11/Note.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r>
              <a:rPr lang="en-US" altLang="ja-JP" dirty="0">
                <a:solidFill>
                  <a:schemeClr val="accent1"/>
                </a:solidFill>
                <a:latin typeface="MS PGothic" panose="020B0600070205080204" pitchFamily="34" charset="-128"/>
                <a:ea typeface="MS PGothic" panose="020B0600070205080204" pitchFamily="34" charset="-128"/>
              </a:rPr>
              <a:t>13</a:t>
            </a:r>
            <a:br>
              <a:rPr lang="en-US" altLang="ja-JP" dirty="0">
                <a:latin typeface="MS PGothic" panose="020B0600070205080204" pitchFamily="34" charset="-128"/>
                <a:ea typeface="MS PGothic" panose="020B0600070205080204" pitchFamily="34" charset="-128"/>
              </a:rPr>
            </a:br>
            <a:r>
              <a:rPr lang="ja-JP" altLang="en-US" sz="4800">
                <a:latin typeface="MS PGothic" panose="020B0600070205080204" pitchFamily="34" charset="-128"/>
                <a:ea typeface="MS PGothic" panose="020B0600070205080204" pitchFamily="34" charset="-128"/>
              </a:rPr>
              <a:t>第</a:t>
            </a:r>
            <a:r>
              <a:rPr lang="en-US" altLang="ja-JP" sz="4800" dirty="0">
                <a:latin typeface="MS PGothic" panose="020B0600070205080204" pitchFamily="34" charset="-128"/>
                <a:ea typeface="MS PGothic" panose="020B0600070205080204" pitchFamily="34" charset="-128"/>
              </a:rPr>
              <a:t>9</a:t>
            </a:r>
            <a:r>
              <a:rPr lang="ja-JP" altLang="en-US" sz="4800">
                <a:latin typeface="MS PGothic" panose="020B0600070205080204" pitchFamily="34" charset="-128"/>
                <a:ea typeface="MS PGothic" panose="020B0600070205080204" pitchFamily="34" charset="-128"/>
              </a:rPr>
              <a:t>章 プログラムの設計と実装</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2024/mm/dd</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43038" y="4617651"/>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9.5 </a:t>
            </a:r>
            <a:r>
              <a:rPr lang="ja-JP" altLang="en-US" sz="2000">
                <a:solidFill>
                  <a:schemeClr val="tx1"/>
                </a:solidFill>
                <a:latin typeface="MS PGothic" panose="020B0600070205080204" pitchFamily="34" charset="-128"/>
                <a:ea typeface="MS PGothic" panose="020B0600070205080204" pitchFamily="34" charset="-128"/>
              </a:rPr>
              <a:t>モジュール分割の評価基準</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65007" y="1168283"/>
            <a:ext cx="7013986" cy="2154436"/>
          </a:xfrm>
          <a:prstGeom prst="rect">
            <a:avLst/>
          </a:prstGeom>
          <a:noFill/>
        </p:spPr>
        <p:txBody>
          <a:bodyPr wrap="square">
            <a:spAutoFit/>
          </a:bodyPr>
          <a:lstStyle/>
          <a:p>
            <a:pPr lvl="1">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モジュール分割が適切かを確認する。</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モジュールの大きさ（サイズ）</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AutoNum type="arabicPeriod"/>
            </a:pPr>
            <a:r>
              <a:rPr lang="ja-JP" altLang="en-US">
                <a:solidFill>
                  <a:schemeClr val="tx1"/>
                </a:solidFill>
                <a:latin typeface="MS PGothic" panose="020B0600070205080204" pitchFamily="34" charset="-128"/>
                <a:ea typeface="MS PGothic" panose="020B0600070205080204" pitchFamily="34" charset="-128"/>
              </a:rPr>
              <a:t>モジュールの強度：　モジュール内に１つの機能だけのほうが強度が強い。</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モジュール結合度；　他のモジュールとどのような関係か。</a:t>
            </a:r>
            <a:endParaRPr lang="en-US" altLang="ja-JP" dirty="0">
              <a:solidFill>
                <a:schemeClr val="tx1"/>
              </a:solidFill>
              <a:latin typeface="MS PGothic" panose="020B0600070205080204" pitchFamily="34" charset="-128"/>
              <a:ea typeface="MS PGothic" panose="020B0600070205080204" pitchFamily="34" charset="-128"/>
            </a:endParaRPr>
          </a:p>
          <a:p>
            <a:pPr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モジュール結合度が低いほうが、モジュールの独立性が高い。</a:t>
            </a:r>
            <a:endParaRPr lang="en-US" altLang="ja-JP" dirty="0">
              <a:solidFill>
                <a:schemeClr val="tx1"/>
              </a:solidFill>
              <a:latin typeface="MS PGothic" panose="020B0600070205080204" pitchFamily="34" charset="-128"/>
              <a:ea typeface="MS PGothic" panose="020B0600070205080204" pitchFamily="34" charset="-128"/>
            </a:endParaRPr>
          </a:p>
          <a:p>
            <a:pPr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共有結合は、モジュール</a:t>
            </a:r>
            <a:r>
              <a:rPr lang="en-US" altLang="ja-JP" dirty="0">
                <a:solidFill>
                  <a:schemeClr val="tx1"/>
                </a:solidFill>
                <a:latin typeface="MS PGothic" panose="020B0600070205080204" pitchFamily="34" charset="-128"/>
                <a:ea typeface="MS PGothic" panose="020B0600070205080204" pitchFamily="34" charset="-128"/>
              </a:rPr>
              <a:t>A</a:t>
            </a:r>
            <a:r>
              <a:rPr lang="ja-JP" altLang="en-US">
                <a:solidFill>
                  <a:schemeClr val="tx1"/>
                </a:solidFill>
                <a:latin typeface="MS PGothic" panose="020B0600070205080204" pitchFamily="34" charset="-128"/>
                <a:ea typeface="MS PGothic" panose="020B0600070205080204" pitchFamily="34" charset="-128"/>
              </a:rPr>
              <a:t>の変更がモジュール</a:t>
            </a:r>
            <a:r>
              <a:rPr lang="en-US" altLang="ja-JP" dirty="0">
                <a:solidFill>
                  <a:schemeClr val="tx1"/>
                </a:solidFill>
                <a:latin typeface="MS PGothic" panose="020B0600070205080204" pitchFamily="34" charset="-128"/>
                <a:ea typeface="MS PGothic" panose="020B0600070205080204" pitchFamily="34" charset="-128"/>
              </a:rPr>
              <a:t>B</a:t>
            </a:r>
            <a:r>
              <a:rPr lang="ja-JP" altLang="en-US">
                <a:solidFill>
                  <a:schemeClr val="tx1"/>
                </a:solidFill>
                <a:latin typeface="MS PGothic" panose="020B0600070205080204" pitchFamily="34" charset="-128"/>
                <a:ea typeface="MS PGothic" panose="020B0600070205080204" pitchFamily="34" charset="-128"/>
              </a:rPr>
              <a:t>の変更に影響を与える。</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diagram&#10;&#10;Description automatically generated">
            <a:extLst>
              <a:ext uri="{FF2B5EF4-FFF2-40B4-BE49-F238E27FC236}">
                <a16:creationId xmlns:a16="http://schemas.microsoft.com/office/drawing/2014/main" id="{C7A0899A-7E9A-E770-7ADD-B803864858DF}"/>
              </a:ext>
            </a:extLst>
          </p:cNvPr>
          <p:cNvPicPr>
            <a:picLocks noChangeAspect="1"/>
          </p:cNvPicPr>
          <p:nvPr/>
        </p:nvPicPr>
        <p:blipFill>
          <a:blip r:embed="rId3"/>
          <a:stretch>
            <a:fillRect/>
          </a:stretch>
        </p:blipFill>
        <p:spPr>
          <a:xfrm>
            <a:off x="7208128" y="825250"/>
            <a:ext cx="1766666" cy="1482036"/>
          </a:xfrm>
          <a:prstGeom prst="rect">
            <a:avLst/>
          </a:prstGeom>
        </p:spPr>
      </p:pic>
      <p:pic>
        <p:nvPicPr>
          <p:cNvPr id="7" name="Picture 6" descr="A diagram of a diagram of a diagram&#10;&#10;Description automatically generated with medium confidence">
            <a:extLst>
              <a:ext uri="{FF2B5EF4-FFF2-40B4-BE49-F238E27FC236}">
                <a16:creationId xmlns:a16="http://schemas.microsoft.com/office/drawing/2014/main" id="{5EE15194-A4D6-CB83-25BC-254AB719D651}"/>
              </a:ext>
            </a:extLst>
          </p:cNvPr>
          <p:cNvPicPr>
            <a:picLocks noChangeAspect="1"/>
          </p:cNvPicPr>
          <p:nvPr/>
        </p:nvPicPr>
        <p:blipFill>
          <a:blip r:embed="rId4"/>
          <a:stretch>
            <a:fillRect/>
          </a:stretch>
        </p:blipFill>
        <p:spPr>
          <a:xfrm>
            <a:off x="7208128" y="2420829"/>
            <a:ext cx="1865300" cy="2626508"/>
          </a:xfrm>
          <a:prstGeom prst="rect">
            <a:avLst/>
          </a:prstGeom>
        </p:spPr>
      </p:pic>
    </p:spTree>
    <p:extLst>
      <p:ext uri="{BB962C8B-B14F-4D97-AF65-F5344CB8AC3E}">
        <p14:creationId xmlns:p14="http://schemas.microsoft.com/office/powerpoint/2010/main" val="193230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https://forms.gle/Z3sbWeDMZ7d2XUAe6</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9-1</a:t>
            </a:r>
          </a:p>
        </p:txBody>
      </p:sp>
    </p:spTree>
    <p:extLst>
      <p:ext uri="{BB962C8B-B14F-4D97-AF65-F5344CB8AC3E}">
        <p14:creationId xmlns:p14="http://schemas.microsoft.com/office/powerpoint/2010/main" val="24538378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9.6 </a:t>
            </a:r>
            <a:r>
              <a:rPr lang="ja-JP" altLang="en-US" sz="2000">
                <a:solidFill>
                  <a:schemeClr val="tx1"/>
                </a:solidFill>
                <a:latin typeface="MS PGothic" panose="020B0600070205080204" pitchFamily="34" charset="-128"/>
                <a:ea typeface="MS PGothic" panose="020B0600070205080204" pitchFamily="34" charset="-128"/>
              </a:rPr>
              <a:t>コーディングルール</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65007" y="1168283"/>
            <a:ext cx="7013986" cy="3631763"/>
          </a:xfrm>
          <a:prstGeom prst="rect">
            <a:avLst/>
          </a:prstGeom>
          <a:noFill/>
        </p:spPr>
        <p:txBody>
          <a:bodyPr wrap="square">
            <a:spAutoFit/>
          </a:bodyPr>
          <a:lstStyle/>
          <a:p>
            <a:pPr lvl="1">
              <a:spcBef>
                <a:spcPts val="600"/>
              </a:spcBef>
              <a:spcAft>
                <a:spcPts val="600"/>
              </a:spcAft>
              <a:buClr>
                <a:schemeClr val="tx1"/>
              </a:buClr>
            </a:pPr>
            <a:r>
              <a:rPr lang="ja-JP" altLang="en-JP">
                <a:solidFill>
                  <a:schemeClr val="tx1"/>
                </a:solidFill>
                <a:latin typeface="MS PGothic" panose="020B0600070205080204" pitchFamily="34" charset="-128"/>
                <a:ea typeface="MS PGothic" panose="020B0600070205080204" pitchFamily="34" charset="-128"/>
              </a:rPr>
              <a:t>１</a:t>
            </a:r>
            <a:r>
              <a:rPr lang="en-JP" altLang="ja-JP" dirty="0">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3</a:t>
            </a:r>
            <a:r>
              <a:rPr lang="en-JP"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省略</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コーディングの基本マナー</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19075">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ネーミングルール</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tabLst>
                <a:tab pos="573088" algn="l"/>
              </a:tabLst>
            </a:pPr>
            <a:r>
              <a:rPr lang="ja-JP" altLang="en-US">
                <a:solidFill>
                  <a:schemeClr val="tx1"/>
                </a:solidFill>
                <a:latin typeface="MS PGothic" panose="020B0600070205080204" pitchFamily="34" charset="-128"/>
                <a:ea typeface="MS PGothic" panose="020B0600070205080204" pitchFamily="34" charset="-128"/>
              </a:rPr>
              <a:t>関数、クラス、変数の名前を人間に分かりやすい名前にする。</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19075">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コメント文</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他の人が見てもわかるように、コメントを入れる。</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プログラムの先頭には作成者、作成日、修正日などのコメントを入れる。</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219075">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インデント、ブロック分け</a:t>
            </a:r>
            <a:endParaRPr lang="en-US" altLang="ja-JP" dirty="0">
              <a:solidFill>
                <a:schemeClr val="tx1"/>
              </a:solidFill>
              <a:latin typeface="MS PGothic" panose="020B0600070205080204" pitchFamily="34" charset="-128"/>
              <a:ea typeface="MS PGothic" panose="020B0600070205080204" pitchFamily="34" charset="-128"/>
            </a:endParaRPr>
          </a:p>
          <a:p>
            <a:pPr marL="536575"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意味のあるまとまり（ブロック）に分けて記述する。</a:t>
            </a:r>
            <a:endParaRPr lang="en-US" altLang="ja-JP" dirty="0">
              <a:solidFill>
                <a:schemeClr val="tx1"/>
              </a:solidFill>
              <a:latin typeface="MS PGothic" panose="020B0600070205080204" pitchFamily="34" charset="-128"/>
              <a:ea typeface="MS PGothic" panose="020B0600070205080204" pitchFamily="34" charset="-128"/>
            </a:endParaRPr>
          </a:p>
          <a:p>
            <a:pPr marL="536575"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条件分岐、繰り返し処理は階層がわかりやすいように先頭にインデントを入れる。</a:t>
            </a:r>
          </a:p>
        </p:txBody>
      </p:sp>
    </p:spTree>
    <p:extLst>
      <p:ext uri="{BB962C8B-B14F-4D97-AF65-F5344CB8AC3E}">
        <p14:creationId xmlns:p14="http://schemas.microsoft.com/office/powerpoint/2010/main" val="3729239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9.6 </a:t>
            </a:r>
            <a:r>
              <a:rPr lang="ja-JP" altLang="en-US" sz="2000">
                <a:solidFill>
                  <a:schemeClr val="tx1"/>
                </a:solidFill>
                <a:latin typeface="MS PGothic" panose="020B0600070205080204" pitchFamily="34" charset="-128"/>
                <a:ea typeface="MS PGothic" panose="020B0600070205080204" pitchFamily="34" charset="-128"/>
              </a:rPr>
              <a:t>コーディングルール</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65007" y="1168283"/>
            <a:ext cx="7013986" cy="1046440"/>
          </a:xfrm>
          <a:prstGeom prst="rect">
            <a:avLst/>
          </a:prstGeom>
          <a:noFill/>
        </p:spPr>
        <p:txBody>
          <a:bodyPr wrap="square">
            <a:spAutoFit/>
          </a:bodyPr>
          <a:lstStyle/>
          <a:p>
            <a:pPr marL="536575" lvl="2" indent="-219075">
              <a:spcBef>
                <a:spcPts val="600"/>
              </a:spcBef>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ネーミングルール</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tabLst>
                <a:tab pos="573088" algn="l"/>
              </a:tabLst>
            </a:pPr>
            <a:r>
              <a:rPr lang="ja-JP" altLang="en-US">
                <a:solidFill>
                  <a:schemeClr val="tx1"/>
                </a:solidFill>
                <a:latin typeface="MS PGothic" panose="020B0600070205080204" pitchFamily="34" charset="-128"/>
                <a:ea typeface="MS PGothic" panose="020B0600070205080204" pitchFamily="34" charset="-128"/>
              </a:rPr>
              <a:t>関数、クラス、変数の名前を人間に分かりやすい名前にする。</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tabLst>
                <a:tab pos="573088" algn="l"/>
              </a:tabLst>
            </a:pPr>
            <a:r>
              <a:rPr lang="en-US" altLang="ja-JP" dirty="0">
                <a:solidFill>
                  <a:schemeClr val="tx1"/>
                </a:solidFill>
                <a:latin typeface="MS PGothic" panose="020B0600070205080204" pitchFamily="34" charset="-128"/>
                <a:ea typeface="MS PGothic" panose="020B0600070205080204" pitchFamily="34" charset="-128"/>
              </a:rPr>
              <a:t>(1), (2)</a:t>
            </a:r>
            <a:r>
              <a:rPr lang="ja-JP" altLang="en-JP">
                <a:solidFill>
                  <a:schemeClr val="tx1"/>
                </a:solidFill>
                <a:latin typeface="MS PGothic" panose="020B0600070205080204" pitchFamily="34" charset="-128"/>
                <a:ea typeface="MS PGothic" panose="020B0600070205080204" pitchFamily="34" charset="-128"/>
              </a:rPr>
              <a:t>、どちらの</a:t>
            </a:r>
            <a:r>
              <a:rPr lang="ja-JP" altLang="en-US">
                <a:solidFill>
                  <a:schemeClr val="tx1"/>
                </a:solidFill>
                <a:latin typeface="MS PGothic" panose="020B0600070205080204" pitchFamily="34" charset="-128"/>
                <a:ea typeface="MS PGothic" panose="020B0600070205080204" pitchFamily="34" charset="-128"/>
              </a:rPr>
              <a:t>コードが読みやすいですか？</a:t>
            </a:r>
            <a:endParaRPr lang="en-US" altLang="ja-JP"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AC33112-651D-C010-9F47-6339A69A0A7A}"/>
              </a:ext>
            </a:extLst>
          </p:cNvPr>
          <p:cNvSpPr txBox="1"/>
          <p:nvPr/>
        </p:nvSpPr>
        <p:spPr>
          <a:xfrm>
            <a:off x="651510" y="2275840"/>
            <a:ext cx="3356610" cy="1815882"/>
          </a:xfrm>
          <a:prstGeom prst="rect">
            <a:avLst/>
          </a:prstGeom>
          <a:noFill/>
          <a:ln w="25400">
            <a:solidFill>
              <a:schemeClr val="accent6"/>
            </a:solidFill>
          </a:ln>
        </p:spPr>
        <p:txBody>
          <a:bodyPr wrap="square" rtlCol="0">
            <a:spAutoFit/>
          </a:bodyPr>
          <a:lstStyle/>
          <a:p>
            <a:r>
              <a:rPr lang="en-US" sz="1600" dirty="0">
                <a:solidFill>
                  <a:schemeClr val="tx1"/>
                </a:solidFill>
                <a:latin typeface="MS PGothic" panose="020B0600070205080204" pitchFamily="34" charset="-128"/>
                <a:ea typeface="MS PGothic" panose="020B0600070205080204" pitchFamily="34" charset="-128"/>
              </a:rPr>
              <a:t>(1)</a:t>
            </a:r>
          </a:p>
          <a:p>
            <a:r>
              <a:rPr lang="en-US" sz="1600" dirty="0">
                <a:solidFill>
                  <a:schemeClr val="accent3"/>
                </a:solidFill>
                <a:latin typeface="MS PGothic" panose="020B0600070205080204" pitchFamily="34" charset="-128"/>
                <a:ea typeface="MS PGothic" panose="020B0600070205080204" pitchFamily="34" charset="-128"/>
              </a:rPr>
              <a:t>name</a:t>
            </a:r>
            <a:r>
              <a:rPr lang="en-US" sz="1600" dirty="0">
                <a:solidFill>
                  <a:schemeClr val="tx1"/>
                </a:solidFill>
                <a:latin typeface="MS PGothic" panose="020B0600070205080204" pitchFamily="34" charset="-128"/>
                <a:ea typeface="MS PGothic" panose="020B0600070205080204" pitchFamily="34" charset="-128"/>
              </a:rPr>
              <a:t> = "Taro"</a:t>
            </a:r>
          </a:p>
          <a:p>
            <a:r>
              <a:rPr lang="en-US" sz="1600" dirty="0">
                <a:solidFill>
                  <a:schemeClr val="accent3"/>
                </a:solidFill>
                <a:latin typeface="MS PGothic" panose="020B0600070205080204" pitchFamily="34" charset="-128"/>
                <a:ea typeface="MS PGothic" panose="020B0600070205080204" pitchFamily="34" charset="-128"/>
              </a:rPr>
              <a:t>age</a:t>
            </a:r>
            <a:r>
              <a:rPr lang="en-US" sz="1600" dirty="0">
                <a:solidFill>
                  <a:schemeClr val="tx1"/>
                </a:solidFill>
                <a:latin typeface="MS PGothic" panose="020B0600070205080204" pitchFamily="34" charset="-128"/>
                <a:ea typeface="MS PGothic" panose="020B0600070205080204" pitchFamily="34" charset="-128"/>
              </a:rPr>
              <a:t> = 16</a:t>
            </a:r>
          </a:p>
          <a:p>
            <a:r>
              <a:rPr lang="en-US" sz="1600" dirty="0">
                <a:solidFill>
                  <a:schemeClr val="accent3"/>
                </a:solidFill>
                <a:latin typeface="MS PGothic" panose="020B0600070205080204" pitchFamily="34" charset="-128"/>
                <a:ea typeface="MS PGothic" panose="020B0600070205080204" pitchFamily="34" charset="-128"/>
              </a:rPr>
              <a:t>height</a:t>
            </a:r>
            <a:r>
              <a:rPr lang="en-US" sz="1600" dirty="0">
                <a:solidFill>
                  <a:schemeClr val="tx1"/>
                </a:solidFill>
                <a:latin typeface="MS PGothic" panose="020B0600070205080204" pitchFamily="34" charset="-128"/>
                <a:ea typeface="MS PGothic" panose="020B0600070205080204" pitchFamily="34" charset="-128"/>
              </a:rPr>
              <a:t> = 173.5</a:t>
            </a:r>
          </a:p>
          <a:p>
            <a:r>
              <a:rPr lang="en-US" sz="1600" dirty="0">
                <a:solidFill>
                  <a:schemeClr val="tx1"/>
                </a:solidFill>
                <a:latin typeface="MS PGothic" panose="020B0600070205080204" pitchFamily="34" charset="-128"/>
                <a:ea typeface="MS PGothic" panose="020B0600070205080204" pitchFamily="34" charset="-128"/>
              </a:rPr>
              <a:t>print("Hello " + </a:t>
            </a:r>
            <a:r>
              <a:rPr lang="en-US" sz="1600" dirty="0">
                <a:solidFill>
                  <a:schemeClr val="accent3"/>
                </a:solidFill>
                <a:latin typeface="MS PGothic" panose="020B0600070205080204" pitchFamily="34" charset="-128"/>
                <a:ea typeface="MS PGothic" panose="020B0600070205080204" pitchFamily="34" charset="-128"/>
              </a:rPr>
              <a:t>name</a:t>
            </a:r>
            <a:r>
              <a:rPr lang="en-US" sz="1600" dirty="0">
                <a:solidFill>
                  <a:schemeClr val="tx1"/>
                </a:solidFill>
                <a:latin typeface="MS PGothic" panose="020B0600070205080204" pitchFamily="34" charset="-128"/>
                <a:ea typeface="MS PGothic" panose="020B0600070205080204" pitchFamily="34" charset="-128"/>
              </a:rPr>
              <a:t> + ". You are " + str(</a:t>
            </a:r>
            <a:r>
              <a:rPr lang="en-US" sz="1600" dirty="0">
                <a:solidFill>
                  <a:schemeClr val="accent3"/>
                </a:solidFill>
                <a:latin typeface="MS PGothic" panose="020B0600070205080204" pitchFamily="34" charset="-128"/>
                <a:ea typeface="MS PGothic" panose="020B0600070205080204" pitchFamily="34" charset="-128"/>
              </a:rPr>
              <a:t>age</a:t>
            </a:r>
            <a:r>
              <a:rPr lang="en-US" sz="1600" dirty="0">
                <a:solidFill>
                  <a:schemeClr val="tx1"/>
                </a:solidFill>
                <a:latin typeface="MS PGothic" panose="020B0600070205080204" pitchFamily="34" charset="-128"/>
                <a:ea typeface="MS PGothic" panose="020B0600070205080204" pitchFamily="34" charset="-128"/>
              </a:rPr>
              <a:t>) + " years old! " + str(</a:t>
            </a:r>
            <a:r>
              <a:rPr lang="en-US" sz="1600" dirty="0">
                <a:solidFill>
                  <a:schemeClr val="accent3"/>
                </a:solidFill>
                <a:latin typeface="MS PGothic" panose="020B0600070205080204" pitchFamily="34" charset="-128"/>
                <a:ea typeface="MS PGothic" panose="020B0600070205080204" pitchFamily="34" charset="-128"/>
              </a:rPr>
              <a:t>height</a:t>
            </a:r>
            <a:r>
              <a:rPr lang="en-US" sz="1600" dirty="0">
                <a:solidFill>
                  <a:schemeClr val="tx1"/>
                </a:solidFill>
                <a:latin typeface="MS PGothic" panose="020B0600070205080204" pitchFamily="34" charset="-128"/>
                <a:ea typeface="MS PGothic" panose="020B0600070205080204" pitchFamily="34" charset="-128"/>
              </a:rPr>
              <a:t>) + " cm tall.")</a:t>
            </a:r>
          </a:p>
        </p:txBody>
      </p:sp>
      <p:sp>
        <p:nvSpPr>
          <p:cNvPr id="5" name="TextBox 4">
            <a:extLst>
              <a:ext uri="{FF2B5EF4-FFF2-40B4-BE49-F238E27FC236}">
                <a16:creationId xmlns:a16="http://schemas.microsoft.com/office/drawing/2014/main" id="{BC6AF2BE-2017-3940-2593-BBB830B3EF0C}"/>
              </a:ext>
            </a:extLst>
          </p:cNvPr>
          <p:cNvSpPr txBox="1"/>
          <p:nvPr/>
        </p:nvSpPr>
        <p:spPr>
          <a:xfrm>
            <a:off x="4632960" y="2268220"/>
            <a:ext cx="3356610" cy="1815882"/>
          </a:xfrm>
          <a:prstGeom prst="rect">
            <a:avLst/>
          </a:prstGeom>
          <a:noFill/>
          <a:ln w="25400">
            <a:solidFill>
              <a:schemeClr val="accent6"/>
            </a:solidFill>
          </a:ln>
        </p:spPr>
        <p:txBody>
          <a:bodyPr wrap="square" rtlCol="0">
            <a:spAutoFit/>
          </a:bodyPr>
          <a:lstStyle/>
          <a:p>
            <a:r>
              <a:rPr lang="en-US" sz="1600" dirty="0">
                <a:solidFill>
                  <a:schemeClr val="tx1"/>
                </a:solidFill>
                <a:latin typeface="MS PGothic" panose="020B0600070205080204" pitchFamily="34" charset="-128"/>
                <a:ea typeface="MS PGothic" panose="020B0600070205080204" pitchFamily="34" charset="-128"/>
              </a:rPr>
              <a:t>(2)</a:t>
            </a:r>
          </a:p>
          <a:p>
            <a:r>
              <a:rPr lang="en-US" sz="1600" dirty="0" err="1">
                <a:solidFill>
                  <a:schemeClr val="accent3"/>
                </a:solidFill>
                <a:latin typeface="MS PGothic" panose="020B0600070205080204" pitchFamily="34" charset="-128"/>
                <a:ea typeface="MS PGothic" panose="020B0600070205080204" pitchFamily="34" charset="-128"/>
              </a:rPr>
              <a:t>i</a:t>
            </a:r>
            <a:r>
              <a:rPr lang="en-US" sz="1600" dirty="0">
                <a:solidFill>
                  <a:schemeClr val="accent3"/>
                </a:solidFill>
                <a:latin typeface="MS PGothic" panose="020B0600070205080204" pitchFamily="34" charset="-128"/>
                <a:ea typeface="MS PGothic" panose="020B0600070205080204" pitchFamily="34" charset="-128"/>
              </a:rPr>
              <a:t> </a:t>
            </a:r>
            <a:r>
              <a:rPr lang="en-US" sz="1600" dirty="0">
                <a:solidFill>
                  <a:schemeClr val="tx1"/>
                </a:solidFill>
                <a:latin typeface="MS PGothic" panose="020B0600070205080204" pitchFamily="34" charset="-128"/>
                <a:ea typeface="MS PGothic" panose="020B0600070205080204" pitchFamily="34" charset="-128"/>
              </a:rPr>
              <a:t>= "Taro"</a:t>
            </a:r>
          </a:p>
          <a:p>
            <a:r>
              <a:rPr lang="en-US" sz="1600" dirty="0">
                <a:solidFill>
                  <a:schemeClr val="accent3"/>
                </a:solidFill>
                <a:latin typeface="MS PGothic" panose="020B0600070205080204" pitchFamily="34" charset="-128"/>
                <a:ea typeface="MS PGothic" panose="020B0600070205080204" pitchFamily="34" charset="-128"/>
              </a:rPr>
              <a:t>j</a:t>
            </a:r>
            <a:r>
              <a:rPr lang="en-US" sz="1600" dirty="0">
                <a:solidFill>
                  <a:schemeClr val="tx1"/>
                </a:solidFill>
                <a:latin typeface="MS PGothic" panose="020B0600070205080204" pitchFamily="34" charset="-128"/>
                <a:ea typeface="MS PGothic" panose="020B0600070205080204" pitchFamily="34" charset="-128"/>
              </a:rPr>
              <a:t> = 16</a:t>
            </a:r>
          </a:p>
          <a:p>
            <a:r>
              <a:rPr lang="en-US" sz="1600" dirty="0">
                <a:solidFill>
                  <a:schemeClr val="accent3"/>
                </a:solidFill>
                <a:latin typeface="MS PGothic" panose="020B0600070205080204" pitchFamily="34" charset="-128"/>
                <a:ea typeface="MS PGothic" panose="020B0600070205080204" pitchFamily="34" charset="-128"/>
              </a:rPr>
              <a:t>k</a:t>
            </a:r>
            <a:r>
              <a:rPr lang="en-US" sz="1600" dirty="0">
                <a:solidFill>
                  <a:schemeClr val="tx1"/>
                </a:solidFill>
                <a:latin typeface="MS PGothic" panose="020B0600070205080204" pitchFamily="34" charset="-128"/>
                <a:ea typeface="MS PGothic" panose="020B0600070205080204" pitchFamily="34" charset="-128"/>
              </a:rPr>
              <a:t> = 173.5</a:t>
            </a:r>
          </a:p>
          <a:p>
            <a:r>
              <a:rPr lang="en-US" sz="1600" dirty="0">
                <a:solidFill>
                  <a:schemeClr val="tx1"/>
                </a:solidFill>
                <a:latin typeface="MS PGothic" panose="020B0600070205080204" pitchFamily="34" charset="-128"/>
                <a:ea typeface="MS PGothic" panose="020B0600070205080204" pitchFamily="34" charset="-128"/>
              </a:rPr>
              <a:t>print("Hello " + </a:t>
            </a:r>
            <a:r>
              <a:rPr lang="en-US" sz="1600" dirty="0" err="1">
                <a:solidFill>
                  <a:schemeClr val="accent3"/>
                </a:solidFill>
                <a:latin typeface="MS PGothic" panose="020B0600070205080204" pitchFamily="34" charset="-128"/>
                <a:ea typeface="MS PGothic" panose="020B0600070205080204" pitchFamily="34" charset="-128"/>
              </a:rPr>
              <a:t>i</a:t>
            </a:r>
            <a:r>
              <a:rPr lang="en-US" sz="1600" dirty="0">
                <a:solidFill>
                  <a:schemeClr val="tx1"/>
                </a:solidFill>
                <a:latin typeface="MS PGothic" panose="020B0600070205080204" pitchFamily="34" charset="-128"/>
                <a:ea typeface="MS PGothic" panose="020B0600070205080204" pitchFamily="34" charset="-128"/>
              </a:rPr>
              <a:t> + ". You are " + str(</a:t>
            </a:r>
            <a:r>
              <a:rPr lang="en-US" sz="1600" dirty="0">
                <a:solidFill>
                  <a:schemeClr val="accent3"/>
                </a:solidFill>
                <a:latin typeface="MS PGothic" panose="020B0600070205080204" pitchFamily="34" charset="-128"/>
                <a:ea typeface="MS PGothic" panose="020B0600070205080204" pitchFamily="34" charset="-128"/>
              </a:rPr>
              <a:t>j</a:t>
            </a:r>
            <a:r>
              <a:rPr lang="en-US" sz="1600" dirty="0">
                <a:solidFill>
                  <a:schemeClr val="tx1"/>
                </a:solidFill>
                <a:latin typeface="MS PGothic" panose="020B0600070205080204" pitchFamily="34" charset="-128"/>
                <a:ea typeface="MS PGothic" panose="020B0600070205080204" pitchFamily="34" charset="-128"/>
              </a:rPr>
              <a:t>) + " years old! " + str(</a:t>
            </a:r>
            <a:r>
              <a:rPr lang="en-US" sz="1600" dirty="0">
                <a:solidFill>
                  <a:schemeClr val="accent3"/>
                </a:solidFill>
                <a:latin typeface="MS PGothic" panose="020B0600070205080204" pitchFamily="34" charset="-128"/>
                <a:ea typeface="MS PGothic" panose="020B0600070205080204" pitchFamily="34" charset="-128"/>
              </a:rPr>
              <a:t>k</a:t>
            </a:r>
            <a:r>
              <a:rPr lang="en-US" sz="1600" dirty="0">
                <a:solidFill>
                  <a:schemeClr val="tx1"/>
                </a:solidFill>
                <a:latin typeface="MS PGothic" panose="020B0600070205080204" pitchFamily="34" charset="-128"/>
                <a:ea typeface="MS PGothic" panose="020B0600070205080204" pitchFamily="34" charset="-128"/>
              </a:rPr>
              <a:t>) + " cm tall.")</a:t>
            </a:r>
          </a:p>
        </p:txBody>
      </p:sp>
    </p:spTree>
    <p:extLst>
      <p:ext uri="{BB962C8B-B14F-4D97-AF65-F5344CB8AC3E}">
        <p14:creationId xmlns:p14="http://schemas.microsoft.com/office/powerpoint/2010/main" val="329095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9.6 </a:t>
            </a:r>
            <a:r>
              <a:rPr lang="ja-JP" altLang="en-US" sz="2000">
                <a:solidFill>
                  <a:schemeClr val="tx1"/>
                </a:solidFill>
                <a:latin typeface="MS PGothic" panose="020B0600070205080204" pitchFamily="34" charset="-128"/>
                <a:ea typeface="MS PGothic" panose="020B0600070205080204" pitchFamily="34" charset="-128"/>
              </a:rPr>
              <a:t>コーディングルール</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65007" y="1168283"/>
            <a:ext cx="7013986" cy="1046440"/>
          </a:xfrm>
          <a:prstGeom prst="rect">
            <a:avLst/>
          </a:prstGeom>
          <a:noFill/>
        </p:spPr>
        <p:txBody>
          <a:bodyPr wrap="square">
            <a:spAutoFit/>
          </a:bodyPr>
          <a:lstStyle/>
          <a:p>
            <a:pPr marL="317500" lvl="2">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2) </a:t>
            </a:r>
            <a:r>
              <a:rPr lang="ja-JP" altLang="en-US">
                <a:solidFill>
                  <a:schemeClr val="tx1"/>
                </a:solidFill>
                <a:latin typeface="MS PGothic" panose="020B0600070205080204" pitchFamily="34" charset="-128"/>
                <a:ea typeface="MS PGothic" panose="020B0600070205080204" pitchFamily="34" charset="-128"/>
              </a:rPr>
              <a:t>コメント文</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他の人が見てもわかるように、コメントを入れる。</a:t>
            </a:r>
            <a:endParaRPr lang="en-US" altLang="ja-JP" dirty="0">
              <a:solidFill>
                <a:schemeClr val="tx1"/>
              </a:solidFill>
              <a:latin typeface="MS PGothic" panose="020B0600070205080204" pitchFamily="34" charset="-128"/>
              <a:ea typeface="MS PGothic" panose="020B0600070205080204" pitchFamily="34" charset="-128"/>
            </a:endParaRPr>
          </a:p>
          <a:p>
            <a:pPr marL="536575" lvl="3">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プログラムの先頭には作成者、作成日、修正日などのコメントを入れる。</a:t>
            </a:r>
            <a:endParaRPr lang="en-US" altLang="ja-JP" dirty="0">
              <a:solidFill>
                <a:schemeClr val="tx1"/>
              </a:solidFill>
              <a:latin typeface="MS PGothic" panose="020B0600070205080204" pitchFamily="34" charset="-128"/>
              <a:ea typeface="MS PGothic" panose="020B0600070205080204" pitchFamily="34" charset="-128"/>
            </a:endParaRPr>
          </a:p>
        </p:txBody>
      </p:sp>
      <p:sp>
        <p:nvSpPr>
          <p:cNvPr id="2" name="TextBox 1">
            <a:extLst>
              <a:ext uri="{FF2B5EF4-FFF2-40B4-BE49-F238E27FC236}">
                <a16:creationId xmlns:a16="http://schemas.microsoft.com/office/drawing/2014/main" id="{3090DFE3-84A6-FF22-92F7-BA07C74227F0}"/>
              </a:ext>
            </a:extLst>
          </p:cNvPr>
          <p:cNvSpPr txBox="1"/>
          <p:nvPr/>
        </p:nvSpPr>
        <p:spPr>
          <a:xfrm>
            <a:off x="1198880" y="2342733"/>
            <a:ext cx="7477760" cy="2677656"/>
          </a:xfrm>
          <a:prstGeom prst="rect">
            <a:avLst/>
          </a:prstGeom>
          <a:noFill/>
          <a:ln w="25400">
            <a:solidFill>
              <a:schemeClr val="accent6"/>
            </a:solidFill>
          </a:ln>
        </p:spPr>
        <p:txBody>
          <a:bodyPr wrap="square" rtlCol="0">
            <a:spAutoFit/>
          </a:bodyPr>
          <a:lstStyle/>
          <a:p>
            <a:r>
              <a:rPr lang="en-US" sz="1200" dirty="0">
                <a:solidFill>
                  <a:schemeClr val="accent3"/>
                </a:solidFill>
                <a:latin typeface="MS PGothic" panose="020B0600070205080204" pitchFamily="34" charset="-128"/>
                <a:ea typeface="MS PGothic" panose="020B0600070205080204" pitchFamily="34" charset="-128"/>
              </a:rPr>
              <a:t>#############################################################</a:t>
            </a:r>
          </a:p>
          <a:p>
            <a:r>
              <a:rPr lang="en-US" sz="1200" dirty="0">
                <a:solidFill>
                  <a:schemeClr val="accent3"/>
                </a:solidFill>
                <a:latin typeface="MS PGothic" panose="020B0600070205080204" pitchFamily="34" charset="-128"/>
                <a:ea typeface="MS PGothic" panose="020B0600070205080204" pitchFamily="34" charset="-128"/>
              </a:rPr>
              <a:t># Sample Python code				#</a:t>
            </a:r>
          </a:p>
          <a:p>
            <a:r>
              <a:rPr lang="en-US" sz="1200" dirty="0">
                <a:solidFill>
                  <a:schemeClr val="accent3"/>
                </a:solidFill>
                <a:latin typeface="MS PGothic" panose="020B0600070205080204" pitchFamily="34" charset="-128"/>
                <a:ea typeface="MS PGothic" panose="020B0600070205080204" pitchFamily="34" charset="-128"/>
              </a:rPr>
              <a:t># Written by Mariko Tagawa				#</a:t>
            </a:r>
          </a:p>
          <a:p>
            <a:r>
              <a:rPr lang="en-US" sz="1200" dirty="0">
                <a:solidFill>
                  <a:schemeClr val="accent3"/>
                </a:solidFill>
                <a:latin typeface="MS PGothic" panose="020B0600070205080204" pitchFamily="34" charset="-128"/>
                <a:ea typeface="MS PGothic" panose="020B0600070205080204" pitchFamily="34" charset="-128"/>
              </a:rPr>
              <a:t># Date: 2024/1/1				#</a:t>
            </a:r>
          </a:p>
          <a:p>
            <a:r>
              <a:rPr lang="en-US" sz="1200" dirty="0">
                <a:solidFill>
                  <a:schemeClr val="accent3"/>
                </a:solidFill>
                <a:latin typeface="MS PGothic" panose="020B0600070205080204" pitchFamily="34" charset="-128"/>
                <a:ea typeface="MS PGothic" panose="020B0600070205080204" pitchFamily="34" charset="-128"/>
              </a:rPr>
              <a:t># Updated: 2024/2/1				#</a:t>
            </a:r>
          </a:p>
          <a:p>
            <a:r>
              <a:rPr lang="en-US" sz="1200" dirty="0">
                <a:solidFill>
                  <a:schemeClr val="accent3"/>
                </a:solidFill>
                <a:latin typeface="MS PGothic" panose="020B0600070205080204" pitchFamily="34" charset="-128"/>
                <a:ea typeface="MS PGothic" panose="020B0600070205080204" pitchFamily="34" charset="-128"/>
              </a:rPr>
              <a:t>#############################################################</a:t>
            </a:r>
          </a:p>
          <a:p>
            <a:r>
              <a:rPr lang="en-US" sz="1200" dirty="0">
                <a:solidFill>
                  <a:schemeClr val="accent3"/>
                </a:solidFill>
                <a:latin typeface="MS PGothic" panose="020B0600070205080204" pitchFamily="34" charset="-128"/>
                <a:ea typeface="MS PGothic" panose="020B0600070205080204" pitchFamily="34" charset="-128"/>
              </a:rPr>
              <a:t># Assign the string "Taro" to the variable 'name'</a:t>
            </a:r>
          </a:p>
          <a:p>
            <a:r>
              <a:rPr lang="en-US" sz="1200" dirty="0">
                <a:solidFill>
                  <a:schemeClr val="tx1"/>
                </a:solidFill>
                <a:latin typeface="MS PGothic" panose="020B0600070205080204" pitchFamily="34" charset="-128"/>
                <a:ea typeface="MS PGothic" panose="020B0600070205080204" pitchFamily="34" charset="-128"/>
              </a:rPr>
              <a:t>name = "Taro”</a:t>
            </a:r>
          </a:p>
          <a:p>
            <a:r>
              <a:rPr lang="en-US" sz="1200" dirty="0">
                <a:solidFill>
                  <a:schemeClr val="accent3"/>
                </a:solidFill>
                <a:latin typeface="MS PGothic" panose="020B0600070205080204" pitchFamily="34" charset="-128"/>
                <a:ea typeface="MS PGothic" panose="020B0600070205080204" pitchFamily="34" charset="-128"/>
              </a:rPr>
              <a:t># Assign the integer 16 to the variable 'age'</a:t>
            </a:r>
          </a:p>
          <a:p>
            <a:r>
              <a:rPr lang="en-US" sz="1200" dirty="0">
                <a:solidFill>
                  <a:schemeClr val="tx1"/>
                </a:solidFill>
                <a:latin typeface="MS PGothic" panose="020B0600070205080204" pitchFamily="34" charset="-128"/>
                <a:ea typeface="MS PGothic" panose="020B0600070205080204" pitchFamily="34" charset="-128"/>
              </a:rPr>
              <a:t>age = 16</a:t>
            </a:r>
          </a:p>
          <a:p>
            <a:r>
              <a:rPr lang="en-US" sz="1200" dirty="0">
                <a:solidFill>
                  <a:schemeClr val="accent3"/>
                </a:solidFill>
                <a:latin typeface="MS PGothic" panose="020B0600070205080204" pitchFamily="34" charset="-128"/>
                <a:ea typeface="MS PGothic" panose="020B0600070205080204" pitchFamily="34" charset="-128"/>
              </a:rPr>
              <a:t># Assign the floating-point number 173.5 to the variable 'height'</a:t>
            </a:r>
          </a:p>
          <a:p>
            <a:r>
              <a:rPr lang="en-US" sz="1200" dirty="0">
                <a:solidFill>
                  <a:schemeClr val="tx1"/>
                </a:solidFill>
                <a:latin typeface="MS PGothic" panose="020B0600070205080204" pitchFamily="34" charset="-128"/>
                <a:ea typeface="MS PGothic" panose="020B0600070205080204" pitchFamily="34" charset="-128"/>
              </a:rPr>
              <a:t>height = 173.5</a:t>
            </a:r>
          </a:p>
          <a:p>
            <a:r>
              <a:rPr lang="en-US" sz="1200" dirty="0">
                <a:solidFill>
                  <a:schemeClr val="accent3"/>
                </a:solidFill>
                <a:latin typeface="MS PGothic" panose="020B0600070205080204" pitchFamily="34" charset="-128"/>
                <a:ea typeface="MS PGothic" panose="020B0600070205080204" pitchFamily="34" charset="-128"/>
              </a:rPr>
              <a:t># Print a greeting message that includes the name, age, and height of the person.</a:t>
            </a:r>
          </a:p>
          <a:p>
            <a:r>
              <a:rPr lang="en-US" sz="1200" dirty="0">
                <a:solidFill>
                  <a:schemeClr val="tx1"/>
                </a:solidFill>
                <a:latin typeface="MS PGothic" panose="020B0600070205080204" pitchFamily="34" charset="-128"/>
                <a:ea typeface="MS PGothic" panose="020B0600070205080204" pitchFamily="34" charset="-128"/>
              </a:rPr>
              <a:t>print("Hello " + name + ". You are " + str(age) + " years old! " + str(height) + " cm tall.")</a:t>
            </a:r>
          </a:p>
        </p:txBody>
      </p:sp>
    </p:spTree>
    <p:extLst>
      <p:ext uri="{BB962C8B-B14F-4D97-AF65-F5344CB8AC3E}">
        <p14:creationId xmlns:p14="http://schemas.microsoft.com/office/powerpoint/2010/main" val="1359615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9.6 </a:t>
            </a:r>
            <a:r>
              <a:rPr lang="ja-JP" altLang="en-US" sz="2000">
                <a:solidFill>
                  <a:schemeClr val="tx1"/>
                </a:solidFill>
                <a:latin typeface="MS PGothic" panose="020B0600070205080204" pitchFamily="34" charset="-128"/>
                <a:ea typeface="MS PGothic" panose="020B0600070205080204" pitchFamily="34" charset="-128"/>
              </a:rPr>
              <a:t>コーディングルール</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65007" y="1168283"/>
            <a:ext cx="7013986" cy="1046440"/>
          </a:xfrm>
          <a:prstGeom prst="rect">
            <a:avLst/>
          </a:prstGeom>
          <a:noFill/>
        </p:spPr>
        <p:txBody>
          <a:bodyPr wrap="square">
            <a:spAutoFit/>
          </a:bodyPr>
          <a:lstStyle/>
          <a:p>
            <a:pPr marL="317500" lvl="2">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3) </a:t>
            </a:r>
            <a:r>
              <a:rPr lang="ja-JP" altLang="en-US">
                <a:solidFill>
                  <a:schemeClr val="tx1"/>
                </a:solidFill>
                <a:latin typeface="MS PGothic" panose="020B0600070205080204" pitchFamily="34" charset="-128"/>
                <a:ea typeface="MS PGothic" panose="020B0600070205080204" pitchFamily="34" charset="-128"/>
              </a:rPr>
              <a:t>インデント、ブロック分け</a:t>
            </a:r>
            <a:endParaRPr lang="en-US" altLang="ja-JP" dirty="0">
              <a:solidFill>
                <a:schemeClr val="tx1"/>
              </a:solidFill>
              <a:latin typeface="MS PGothic" panose="020B0600070205080204" pitchFamily="34" charset="-128"/>
              <a:ea typeface="MS PGothic" panose="020B0600070205080204" pitchFamily="34" charset="-128"/>
            </a:endParaRPr>
          </a:p>
          <a:p>
            <a:pPr marL="536575"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意味のあるまとまり（ブロック）に分けて記述する。</a:t>
            </a:r>
            <a:endParaRPr lang="en-US" altLang="ja-JP" dirty="0">
              <a:solidFill>
                <a:schemeClr val="tx1"/>
              </a:solidFill>
              <a:latin typeface="MS PGothic" panose="020B0600070205080204" pitchFamily="34" charset="-128"/>
              <a:ea typeface="MS PGothic" panose="020B0600070205080204" pitchFamily="34" charset="-128"/>
            </a:endParaRPr>
          </a:p>
          <a:p>
            <a:pPr marL="536575"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条件分岐、繰り返し処理は階層がわかりやすいように先頭にインデントを入れる。</a:t>
            </a:r>
          </a:p>
        </p:txBody>
      </p:sp>
      <p:sp>
        <p:nvSpPr>
          <p:cNvPr id="2" name="TextBox 1">
            <a:extLst>
              <a:ext uri="{FF2B5EF4-FFF2-40B4-BE49-F238E27FC236}">
                <a16:creationId xmlns:a16="http://schemas.microsoft.com/office/drawing/2014/main" id="{3090DFE3-84A6-FF22-92F7-BA07C74227F0}"/>
              </a:ext>
            </a:extLst>
          </p:cNvPr>
          <p:cNvSpPr txBox="1"/>
          <p:nvPr/>
        </p:nvSpPr>
        <p:spPr>
          <a:xfrm>
            <a:off x="1107440" y="2667853"/>
            <a:ext cx="7477760" cy="2308324"/>
          </a:xfrm>
          <a:prstGeom prst="rect">
            <a:avLst/>
          </a:prstGeom>
          <a:noFill/>
          <a:ln w="25400">
            <a:solidFill>
              <a:schemeClr val="accent6"/>
            </a:solidFill>
          </a:ln>
        </p:spPr>
        <p:txBody>
          <a:bodyPr wrap="square" rtlCol="0">
            <a:spAutoFit/>
          </a:bodyPr>
          <a:lstStyle/>
          <a:p>
            <a:r>
              <a:rPr lang="en-US" sz="1200" dirty="0">
                <a:solidFill>
                  <a:schemeClr val="tx1"/>
                </a:solidFill>
                <a:latin typeface="MS PGothic" panose="020B0600070205080204" pitchFamily="34" charset="-128"/>
                <a:ea typeface="MS PGothic" panose="020B0600070205080204" pitchFamily="34" charset="-128"/>
              </a:rPr>
              <a:t>#include &lt;</a:t>
            </a:r>
            <a:r>
              <a:rPr lang="en-US" sz="1200" dirty="0" err="1">
                <a:solidFill>
                  <a:schemeClr val="tx1"/>
                </a:solidFill>
                <a:latin typeface="MS PGothic" panose="020B0600070205080204" pitchFamily="34" charset="-128"/>
                <a:ea typeface="MS PGothic" panose="020B0600070205080204" pitchFamily="34" charset="-128"/>
              </a:rPr>
              <a:t>stdio.h</a:t>
            </a:r>
            <a:r>
              <a:rPr lang="en-US" sz="1200" dirty="0">
                <a:solidFill>
                  <a:schemeClr val="tx1"/>
                </a:solidFill>
                <a:latin typeface="MS PGothic" panose="020B0600070205080204" pitchFamily="34" charset="-128"/>
                <a:ea typeface="MS PGothic" panose="020B0600070205080204" pitchFamily="34" charset="-128"/>
              </a:rPr>
              <a:t>&gt;</a:t>
            </a:r>
          </a:p>
          <a:p>
            <a:endParaRPr lang="en-US" sz="1200" dirty="0">
              <a:solidFill>
                <a:schemeClr val="tx1"/>
              </a:solidFill>
              <a:latin typeface="MS PGothic" panose="020B0600070205080204" pitchFamily="34" charset="-128"/>
              <a:ea typeface="MS PGothic" panose="020B0600070205080204" pitchFamily="34" charset="-128"/>
            </a:endParaRPr>
          </a:p>
          <a:p>
            <a:r>
              <a:rPr lang="en-US" sz="1200" dirty="0">
                <a:solidFill>
                  <a:schemeClr val="tx1"/>
                </a:solidFill>
                <a:latin typeface="MS PGothic" panose="020B0600070205080204" pitchFamily="34" charset="-128"/>
                <a:ea typeface="MS PGothic" panose="020B0600070205080204" pitchFamily="34" charset="-128"/>
              </a:rPr>
              <a:t>int main() {</a:t>
            </a:r>
          </a:p>
          <a:p>
            <a:r>
              <a:rPr lang="en-US" sz="1200" dirty="0">
                <a:solidFill>
                  <a:schemeClr val="tx1"/>
                </a:solidFill>
                <a:latin typeface="MS PGothic" panose="020B0600070205080204" pitchFamily="34" charset="-128"/>
                <a:ea typeface="MS PGothic" panose="020B0600070205080204" pitchFamily="34" charset="-128"/>
              </a:rPr>
              <a:t>    for(int </a:t>
            </a:r>
            <a:r>
              <a:rPr lang="en-US" sz="1200" dirty="0" err="1">
                <a:solidFill>
                  <a:schemeClr val="tx1"/>
                </a:solidFill>
                <a:latin typeface="MS PGothic" panose="020B0600070205080204" pitchFamily="34" charset="-128"/>
                <a:ea typeface="MS PGothic" panose="020B0600070205080204" pitchFamily="34" charset="-128"/>
              </a:rPr>
              <a:t>i</a:t>
            </a:r>
            <a:r>
              <a:rPr lang="en-US" sz="1200" dirty="0">
                <a:solidFill>
                  <a:schemeClr val="tx1"/>
                </a:solidFill>
                <a:latin typeface="MS PGothic" panose="020B0600070205080204" pitchFamily="34" charset="-128"/>
                <a:ea typeface="MS PGothic" panose="020B0600070205080204" pitchFamily="34" charset="-128"/>
              </a:rPr>
              <a:t> = 1; </a:t>
            </a:r>
            <a:r>
              <a:rPr lang="en-US" sz="1200" dirty="0" err="1">
                <a:solidFill>
                  <a:schemeClr val="tx1"/>
                </a:solidFill>
                <a:latin typeface="MS PGothic" panose="020B0600070205080204" pitchFamily="34" charset="-128"/>
                <a:ea typeface="MS PGothic" panose="020B0600070205080204" pitchFamily="34" charset="-128"/>
              </a:rPr>
              <a:t>i</a:t>
            </a:r>
            <a:r>
              <a:rPr lang="en-US" sz="1200" dirty="0">
                <a:solidFill>
                  <a:schemeClr val="tx1"/>
                </a:solidFill>
                <a:latin typeface="MS PGothic" panose="020B0600070205080204" pitchFamily="34" charset="-128"/>
                <a:ea typeface="MS PGothic" panose="020B0600070205080204" pitchFamily="34" charset="-128"/>
              </a:rPr>
              <a:t> &lt;= 10; </a:t>
            </a:r>
            <a:r>
              <a:rPr lang="en-US" sz="1200" dirty="0" err="1">
                <a:solidFill>
                  <a:schemeClr val="tx1"/>
                </a:solidFill>
                <a:latin typeface="MS PGothic" panose="020B0600070205080204" pitchFamily="34" charset="-128"/>
                <a:ea typeface="MS PGothic" panose="020B0600070205080204" pitchFamily="34" charset="-128"/>
              </a:rPr>
              <a:t>i</a:t>
            </a:r>
            <a:r>
              <a:rPr lang="en-US" sz="1200" dirty="0">
                <a:solidFill>
                  <a:schemeClr val="tx1"/>
                </a:solidFill>
                <a:latin typeface="MS PGothic" panose="020B0600070205080204" pitchFamily="34" charset="-128"/>
                <a:ea typeface="MS PGothic" panose="020B0600070205080204" pitchFamily="34" charset="-128"/>
              </a:rPr>
              <a:t>++) {</a:t>
            </a:r>
          </a:p>
          <a:p>
            <a:r>
              <a:rPr lang="en-US" sz="1200" dirty="0">
                <a:solidFill>
                  <a:schemeClr val="tx1"/>
                </a:solidFill>
                <a:latin typeface="MS PGothic" panose="020B0600070205080204" pitchFamily="34" charset="-128"/>
                <a:ea typeface="MS PGothic" panose="020B0600070205080204" pitchFamily="34" charset="-128"/>
              </a:rPr>
              <a:t>        if(</a:t>
            </a:r>
            <a:r>
              <a:rPr lang="en-US" sz="1200" dirty="0" err="1">
                <a:solidFill>
                  <a:schemeClr val="tx1"/>
                </a:solidFill>
                <a:latin typeface="MS PGothic" panose="020B0600070205080204" pitchFamily="34" charset="-128"/>
                <a:ea typeface="MS PGothic" panose="020B0600070205080204" pitchFamily="34" charset="-128"/>
              </a:rPr>
              <a:t>i</a:t>
            </a:r>
            <a:r>
              <a:rPr lang="en-US" sz="1200" dirty="0">
                <a:solidFill>
                  <a:schemeClr val="tx1"/>
                </a:solidFill>
                <a:latin typeface="MS PGothic" panose="020B0600070205080204" pitchFamily="34" charset="-128"/>
                <a:ea typeface="MS PGothic" panose="020B0600070205080204" pitchFamily="34" charset="-128"/>
              </a:rPr>
              <a:t> % 2 == 0) {</a:t>
            </a:r>
          </a:p>
          <a:p>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printf</a:t>
            </a:r>
            <a:r>
              <a:rPr lang="en-US" sz="1200" dirty="0">
                <a:solidFill>
                  <a:schemeClr val="tx1"/>
                </a:solidFill>
                <a:latin typeface="MS PGothic" panose="020B0600070205080204" pitchFamily="34" charset="-128"/>
                <a:ea typeface="MS PGothic" panose="020B0600070205080204" pitchFamily="34" charset="-128"/>
              </a:rPr>
              <a:t>("Even\n"); // If the number is divisible by 2, print "Even"</a:t>
            </a:r>
          </a:p>
          <a:p>
            <a:r>
              <a:rPr lang="en-US" sz="1200" dirty="0">
                <a:solidFill>
                  <a:schemeClr val="tx1"/>
                </a:solidFill>
                <a:latin typeface="MS PGothic" panose="020B0600070205080204" pitchFamily="34" charset="-128"/>
                <a:ea typeface="MS PGothic" panose="020B0600070205080204" pitchFamily="34" charset="-128"/>
              </a:rPr>
              <a:t>        } else {</a:t>
            </a:r>
          </a:p>
          <a:p>
            <a:r>
              <a:rPr lang="en-US" sz="1200" dirty="0">
                <a:solidFill>
                  <a:schemeClr val="tx1"/>
                </a:solidFill>
                <a:latin typeface="MS PGothic" panose="020B0600070205080204" pitchFamily="34" charset="-128"/>
                <a:ea typeface="MS PGothic" panose="020B0600070205080204" pitchFamily="34" charset="-128"/>
              </a:rPr>
              <a:t>            </a:t>
            </a:r>
            <a:r>
              <a:rPr lang="en-US" sz="1200" dirty="0" err="1">
                <a:solidFill>
                  <a:schemeClr val="tx1"/>
                </a:solidFill>
                <a:latin typeface="MS PGothic" panose="020B0600070205080204" pitchFamily="34" charset="-128"/>
                <a:ea typeface="MS PGothic" panose="020B0600070205080204" pitchFamily="34" charset="-128"/>
              </a:rPr>
              <a:t>printf</a:t>
            </a:r>
            <a:r>
              <a:rPr lang="en-US" sz="1200" dirty="0">
                <a:solidFill>
                  <a:schemeClr val="tx1"/>
                </a:solidFill>
                <a:latin typeface="MS PGothic" panose="020B0600070205080204" pitchFamily="34" charset="-128"/>
                <a:ea typeface="MS PGothic" panose="020B0600070205080204" pitchFamily="34" charset="-128"/>
              </a:rPr>
              <a:t>("%d\n", </a:t>
            </a:r>
            <a:r>
              <a:rPr lang="en-US" sz="1200" dirty="0" err="1">
                <a:solidFill>
                  <a:schemeClr val="tx1"/>
                </a:solidFill>
                <a:latin typeface="MS PGothic" panose="020B0600070205080204" pitchFamily="34" charset="-128"/>
                <a:ea typeface="MS PGothic" panose="020B0600070205080204" pitchFamily="34" charset="-128"/>
              </a:rPr>
              <a:t>i</a:t>
            </a:r>
            <a:r>
              <a:rPr lang="en-US" sz="1200" dirty="0">
                <a:solidFill>
                  <a:schemeClr val="tx1"/>
                </a:solidFill>
                <a:latin typeface="MS PGothic" panose="020B0600070205080204" pitchFamily="34" charset="-128"/>
                <a:ea typeface="MS PGothic" panose="020B0600070205080204" pitchFamily="34" charset="-128"/>
              </a:rPr>
              <a:t>); // Otherwise, print the number</a:t>
            </a:r>
          </a:p>
          <a:p>
            <a:r>
              <a:rPr lang="en-US" sz="1200" dirty="0">
                <a:solidFill>
                  <a:schemeClr val="tx1"/>
                </a:solidFill>
                <a:latin typeface="MS PGothic" panose="020B0600070205080204" pitchFamily="34" charset="-128"/>
                <a:ea typeface="MS PGothic" panose="020B0600070205080204" pitchFamily="34" charset="-128"/>
              </a:rPr>
              <a:t>        }</a:t>
            </a:r>
          </a:p>
          <a:p>
            <a:r>
              <a:rPr lang="en-US" sz="1200" dirty="0">
                <a:solidFill>
                  <a:schemeClr val="tx1"/>
                </a:solidFill>
                <a:latin typeface="MS PGothic" panose="020B0600070205080204" pitchFamily="34" charset="-128"/>
                <a:ea typeface="MS PGothic" panose="020B0600070205080204" pitchFamily="34" charset="-128"/>
              </a:rPr>
              <a:t>    }</a:t>
            </a:r>
          </a:p>
          <a:p>
            <a:r>
              <a:rPr lang="en-US" sz="1200" dirty="0">
                <a:solidFill>
                  <a:schemeClr val="tx1"/>
                </a:solidFill>
                <a:latin typeface="MS PGothic" panose="020B0600070205080204" pitchFamily="34" charset="-128"/>
                <a:ea typeface="MS PGothic" panose="020B0600070205080204" pitchFamily="34" charset="-128"/>
              </a:rPr>
              <a:t>    return 0;</a:t>
            </a:r>
          </a:p>
          <a:p>
            <a:r>
              <a:rPr lang="en-US" sz="1200" dirty="0">
                <a:solidFill>
                  <a:schemeClr val="tx1"/>
                </a:solidFill>
                <a:latin typeface="MS PGothic" panose="020B0600070205080204" pitchFamily="34" charset="-128"/>
                <a:ea typeface="MS PGothic" panose="020B0600070205080204" pitchFamily="34" charset="-128"/>
              </a:rPr>
              <a:t>}</a:t>
            </a:r>
          </a:p>
        </p:txBody>
      </p:sp>
      <p:sp>
        <p:nvSpPr>
          <p:cNvPr id="3" name="TextBox 2">
            <a:extLst>
              <a:ext uri="{FF2B5EF4-FFF2-40B4-BE49-F238E27FC236}">
                <a16:creationId xmlns:a16="http://schemas.microsoft.com/office/drawing/2014/main" id="{6F8F7B1A-276A-EADF-DC59-AF5233ABD0E9}"/>
              </a:ext>
            </a:extLst>
          </p:cNvPr>
          <p:cNvSpPr txBox="1"/>
          <p:nvPr/>
        </p:nvSpPr>
        <p:spPr>
          <a:xfrm>
            <a:off x="1087120" y="2367280"/>
            <a:ext cx="1381760" cy="276999"/>
          </a:xfrm>
          <a:prstGeom prst="rect">
            <a:avLst/>
          </a:prstGeom>
          <a:noFill/>
        </p:spPr>
        <p:txBody>
          <a:bodyPr wrap="square" rtlCol="0">
            <a:spAutoFit/>
          </a:bodyPr>
          <a:lstStyle/>
          <a:p>
            <a:r>
              <a:rPr lang="en-US" sz="1200" dirty="0" err="1">
                <a:solidFill>
                  <a:schemeClr val="tx1"/>
                </a:solidFill>
              </a:rPr>
              <a:t>例：</a:t>
            </a:r>
            <a:r>
              <a:rPr lang="en-US" altLang="ja-JP" sz="1200" dirty="0" err="1">
                <a:solidFill>
                  <a:schemeClr val="tx1"/>
                </a:solidFill>
              </a:rPr>
              <a:t>C</a:t>
            </a:r>
            <a:r>
              <a:rPr lang="ja-JP" altLang="en-US" sz="1200">
                <a:solidFill>
                  <a:schemeClr val="tx1"/>
                </a:solidFill>
              </a:rPr>
              <a:t>言語</a:t>
            </a:r>
            <a:endParaRPr lang="en-US" sz="1200" dirty="0">
              <a:solidFill>
                <a:schemeClr val="tx1"/>
              </a:solidFill>
            </a:endParaRPr>
          </a:p>
        </p:txBody>
      </p:sp>
    </p:spTree>
    <p:extLst>
      <p:ext uri="{BB962C8B-B14F-4D97-AF65-F5344CB8AC3E}">
        <p14:creationId xmlns:p14="http://schemas.microsoft.com/office/powerpoint/2010/main" val="10167356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9.7 </a:t>
            </a:r>
            <a:r>
              <a:rPr lang="ja-JP" altLang="en-US" sz="2000">
                <a:solidFill>
                  <a:schemeClr val="tx1"/>
                </a:solidFill>
                <a:latin typeface="MS PGothic" panose="020B0600070205080204" pitchFamily="34" charset="-128"/>
                <a:ea typeface="MS PGothic" panose="020B0600070205080204" pitchFamily="34" charset="-128"/>
              </a:rPr>
              <a:t>ソースコードの定量評価</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65007" y="1168283"/>
            <a:ext cx="7013986" cy="3477875"/>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メトリクスの概念</a:t>
            </a:r>
            <a:endParaRPr lang="en-US" altLang="ja-JP" dirty="0">
              <a:solidFill>
                <a:schemeClr val="tx1"/>
              </a:solidFill>
              <a:latin typeface="MS PGothic" panose="020B0600070205080204" pitchFamily="34" charset="-128"/>
              <a:ea typeface="MS PGothic" panose="020B0600070205080204" pitchFamily="34" charset="-128"/>
            </a:endParaRPr>
          </a:p>
          <a:p>
            <a:pPr marL="365125" lvl="2">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ソースコードの品質を測る基準</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代表的なメトリクス</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17145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コードサイズの計測と評価</a:t>
            </a:r>
            <a:endParaRPr lang="en-US" altLang="ja-JP" dirty="0">
              <a:solidFill>
                <a:schemeClr val="tx1"/>
              </a:solidFill>
              <a:latin typeface="MS PGothic" panose="020B0600070205080204" pitchFamily="34" charset="-128"/>
              <a:ea typeface="MS PGothic" panose="020B0600070205080204" pitchFamily="34" charset="-128"/>
            </a:endParaRPr>
          </a:p>
          <a:p>
            <a:pPr marL="536575" lvl="2" indent="-171450">
              <a:spcBef>
                <a:spcPts val="600"/>
              </a:spcBef>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コードの複雑さ計測と評価</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メトリクス計測の注意</a:t>
            </a:r>
            <a:endParaRPr lang="en-US" altLang="ja-JP" dirty="0">
              <a:solidFill>
                <a:schemeClr val="tx1"/>
              </a:solidFill>
              <a:latin typeface="MS PGothic" panose="020B0600070205080204" pitchFamily="34" charset="-128"/>
              <a:ea typeface="MS PGothic" panose="020B0600070205080204" pitchFamily="34" charset="-128"/>
            </a:endParaRPr>
          </a:p>
          <a:p>
            <a:pPr marL="6032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同じ計測値結果でもどのようなシステムの一部か、どのプログラム言語を使用しているか</a:t>
            </a:r>
            <a:r>
              <a:rPr lang="ja-JP" altLang="en-JP">
                <a:solidFill>
                  <a:schemeClr val="tx1"/>
                </a:solidFill>
                <a:latin typeface="MS PGothic" panose="020B0600070205080204" pitchFamily="34" charset="-128"/>
                <a:ea typeface="MS PGothic" panose="020B0600070205080204" pitchFamily="34" charset="-128"/>
              </a:rPr>
              <a:t>など</a:t>
            </a:r>
            <a:r>
              <a:rPr lang="ja-JP" altLang="en-US">
                <a:solidFill>
                  <a:schemeClr val="tx1"/>
                </a:solidFill>
                <a:latin typeface="MS PGothic" panose="020B0600070205080204" pitchFamily="34" charset="-128"/>
                <a:ea typeface="MS PGothic" panose="020B0600070205080204" pitchFamily="34" charset="-128"/>
              </a:rPr>
              <a:t>を考慮</a:t>
            </a:r>
            <a:endParaRPr lang="en-US" altLang="ja-JP" dirty="0">
              <a:solidFill>
                <a:schemeClr val="tx1"/>
              </a:solidFill>
              <a:latin typeface="MS PGothic" panose="020B0600070205080204" pitchFamily="34" charset="-128"/>
              <a:ea typeface="MS PGothic" panose="020B0600070205080204" pitchFamily="34" charset="-128"/>
            </a:endParaRPr>
          </a:p>
          <a:p>
            <a:pPr marL="6032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複数のメトリックスを使う</a:t>
            </a:r>
            <a:endParaRPr lang="en-US" altLang="ja-JP" dirty="0">
              <a:solidFill>
                <a:schemeClr val="tx1"/>
              </a:solidFill>
              <a:latin typeface="MS PGothic" panose="020B0600070205080204" pitchFamily="34" charset="-128"/>
              <a:ea typeface="MS PGothic" panose="020B0600070205080204" pitchFamily="34" charset="-128"/>
            </a:endParaRPr>
          </a:p>
          <a:p>
            <a:pPr marL="603250" lvl="2"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結果を開発者にフィードバックしてプログラムの改善に使う</a:t>
            </a:r>
          </a:p>
        </p:txBody>
      </p:sp>
    </p:spTree>
    <p:extLst>
      <p:ext uri="{BB962C8B-B14F-4D97-AF65-F5344CB8AC3E}">
        <p14:creationId xmlns:p14="http://schemas.microsoft.com/office/powerpoint/2010/main" val="2567911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https://forms.gle/vYrTnQ9xRED4aocQA</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9-2</a:t>
            </a:r>
          </a:p>
        </p:txBody>
      </p:sp>
    </p:spTree>
    <p:extLst>
      <p:ext uri="{BB962C8B-B14F-4D97-AF65-F5344CB8AC3E}">
        <p14:creationId xmlns:p14="http://schemas.microsoft.com/office/powerpoint/2010/main" val="268576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a:xfrm>
            <a:off x="680329" y="95626"/>
            <a:ext cx="7704000" cy="1123574"/>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br>
              <a:rPr lang="en-US" dirty="0">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FE014225-C675-4385-0DB4-2B066828DF3A}"/>
              </a:ext>
            </a:extLst>
          </p:cNvPr>
          <p:cNvSpPr txBox="1"/>
          <p:nvPr/>
        </p:nvSpPr>
        <p:spPr>
          <a:xfrm>
            <a:off x="759671" y="957815"/>
            <a:ext cx="6719916" cy="2962349"/>
          </a:xfrm>
          <a:prstGeom prst="rect">
            <a:avLst/>
          </a:prstGeom>
          <a:noFill/>
        </p:spPr>
        <p:txBody>
          <a:bodyPr wrap="square" rtlCol="0">
            <a:spAutoFit/>
          </a:bodyPr>
          <a:lstStyle/>
          <a:p>
            <a:r>
              <a:rPr lang="en-US" altLang="ja-JP" sz="1800" dirty="0">
                <a:solidFill>
                  <a:schemeClr val="tx1"/>
                </a:solidFill>
                <a:latin typeface="MS PGothic" panose="020B0600070205080204" pitchFamily="34" charset="-128"/>
                <a:ea typeface="MS PGothic" panose="020B0600070205080204" pitchFamily="34" charset="-128"/>
                <a:hlinkClick r:id="rId3"/>
              </a:rPr>
              <a:t>https://forms.gle/xtnbtugKwDr9NCvw7</a:t>
            </a:r>
            <a:endParaRPr lang="en-US" altLang="ja-JP" sz="1800" dirty="0">
              <a:solidFill>
                <a:schemeClr val="tx1"/>
              </a:solidFill>
              <a:latin typeface="MS PGothic" panose="020B0600070205080204" pitchFamily="34" charset="-128"/>
              <a:ea typeface="MS PGothic" panose="020B0600070205080204" pitchFamily="34" charset="-128"/>
            </a:endParaRPr>
          </a:p>
          <a:p>
            <a:endParaRPr lang="en-US" altLang="ja-JP" sz="1800" b="0" i="0" dirty="0">
              <a:solidFill>
                <a:schemeClr val="tx1"/>
              </a:solidFill>
              <a:effectLst/>
              <a:latin typeface="MS PGothic" panose="020B0600070205080204" pitchFamily="34" charset="-128"/>
              <a:ea typeface="MS PGothic" panose="020B0600070205080204" pitchFamily="34" charset="-128"/>
            </a:endParaRPr>
          </a:p>
          <a:p>
            <a:r>
              <a:rPr lang="ja-JP" altLang="en-US" b="0" i="0">
                <a:solidFill>
                  <a:schemeClr val="tx1"/>
                </a:solidFill>
                <a:effectLst/>
                <a:latin typeface="MS PGothic" panose="020B0600070205080204" pitchFamily="34" charset="-128"/>
                <a:ea typeface="MS PGothic" panose="020B0600070205080204" pitchFamily="34" charset="-128"/>
              </a:rPr>
              <a:t>乗車運賃計算システムの仕様は以下です。</a:t>
            </a:r>
            <a:endParaRPr lang="en-US" altLang="ja-JP" b="0" i="0" dirty="0">
              <a:solidFill>
                <a:schemeClr val="tx1"/>
              </a:solidFill>
              <a:effectLst/>
              <a:latin typeface="MS PGothic" panose="020B0600070205080204" pitchFamily="34" charset="-128"/>
              <a:ea typeface="MS PGothic" panose="020B0600070205080204" pitchFamily="34" charset="-128"/>
            </a:endParaRPr>
          </a:p>
          <a:p>
            <a:r>
              <a:rPr lang="ja-JP" altLang="en-US" b="0" i="0">
                <a:solidFill>
                  <a:schemeClr val="tx1"/>
                </a:solidFill>
                <a:effectLst/>
                <a:latin typeface="MS PGothic" panose="020B0600070205080204" pitchFamily="34" charset="-128"/>
                <a:ea typeface="MS PGothic" panose="020B0600070205080204" pitchFamily="34" charset="-128"/>
              </a:rPr>
              <a:t>プログラム実装する場合のモジュール構成を考えて、問いに答えてください。</a:t>
            </a:r>
            <a:endParaRPr lang="en-US" altLang="ja-JP" b="0" i="0" dirty="0">
              <a:solidFill>
                <a:schemeClr val="tx1"/>
              </a:solidFill>
              <a:effectLst/>
              <a:latin typeface="MS PGothic" panose="020B0600070205080204" pitchFamily="34" charset="-128"/>
              <a:ea typeface="MS PGothic" panose="020B0600070205080204" pitchFamily="34" charset="-128"/>
            </a:endParaRPr>
          </a:p>
          <a:p>
            <a:endParaRPr lang="en-US" altLang="ja-JP" b="0" i="0" dirty="0">
              <a:solidFill>
                <a:schemeClr val="tx1"/>
              </a:solidFill>
              <a:effectLst/>
              <a:latin typeface="MS PGothic" panose="020B0600070205080204" pitchFamily="34" charset="-128"/>
              <a:ea typeface="MS PGothic" panose="020B0600070205080204" pitchFamily="34" charset="-128"/>
            </a:endParaRP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「乗客の年齢」、「乗車年月日」を入力</a:t>
            </a: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「乗車区間」入力</a:t>
            </a: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指定された区間の乗車料金を計算する。</a:t>
            </a:r>
          </a:p>
          <a:p>
            <a:pPr marL="180975" indent="-180975" algn="l">
              <a:buClr>
                <a:schemeClr val="tx1"/>
              </a:buClr>
              <a:buFont typeface="+mj-lt"/>
              <a:buAutoNum type="arabicPeriod"/>
            </a:pPr>
            <a:r>
              <a:rPr lang="en-US" altLang="ja-JP" b="0" i="0" dirty="0">
                <a:solidFill>
                  <a:schemeClr val="tx1"/>
                </a:solidFill>
                <a:effectLst/>
                <a:latin typeface="MS PGothic" panose="020B0600070205080204" pitchFamily="34" charset="-128"/>
                <a:ea typeface="MS PGothic" panose="020B0600070205080204" pitchFamily="34" charset="-128"/>
              </a:rPr>
              <a:t>60</a:t>
            </a:r>
            <a:r>
              <a:rPr lang="ja-JP" altLang="en-US" b="0" i="0">
                <a:solidFill>
                  <a:schemeClr val="tx1"/>
                </a:solidFill>
                <a:effectLst/>
                <a:latin typeface="MS PGothic" panose="020B0600070205080204" pitchFamily="34" charset="-128"/>
                <a:ea typeface="MS PGothic" panose="020B0600070205080204" pitchFamily="34" charset="-128"/>
              </a:rPr>
              <a:t>歳以上の乗客はシニア割引を計算する。上記乗車料金に</a:t>
            </a:r>
            <a:r>
              <a:rPr lang="en-US" altLang="ja-JP" b="0" i="0" dirty="0">
                <a:solidFill>
                  <a:schemeClr val="tx1"/>
                </a:solidFill>
                <a:effectLst/>
                <a:latin typeface="MS PGothic" panose="020B0600070205080204" pitchFamily="34" charset="-128"/>
                <a:ea typeface="MS PGothic" panose="020B0600070205080204" pitchFamily="34" charset="-128"/>
              </a:rPr>
              <a:t>0.9</a:t>
            </a:r>
            <a:r>
              <a:rPr lang="ja-JP" altLang="en-US" b="0" i="0">
                <a:solidFill>
                  <a:schemeClr val="tx1"/>
                </a:solidFill>
                <a:effectLst/>
                <a:latin typeface="MS PGothic" panose="020B0600070205080204" pitchFamily="34" charset="-128"/>
                <a:ea typeface="MS PGothic" panose="020B0600070205080204" pitchFamily="34" charset="-128"/>
              </a:rPr>
              <a:t>をかける。</a:t>
            </a:r>
          </a:p>
          <a:p>
            <a:pPr marL="180975" indent="-180975" algn="l">
              <a:buClr>
                <a:schemeClr val="tx1"/>
              </a:buClr>
              <a:buFont typeface="+mj-lt"/>
              <a:buAutoNum type="arabicPeriod"/>
            </a:pPr>
            <a:r>
              <a:rPr lang="en-US" altLang="ja-JP" b="0" i="0" dirty="0">
                <a:solidFill>
                  <a:schemeClr val="tx1"/>
                </a:solidFill>
                <a:effectLst/>
                <a:latin typeface="MS PGothic" panose="020B0600070205080204" pitchFamily="34" charset="-128"/>
                <a:ea typeface="MS PGothic" panose="020B0600070205080204" pitchFamily="34" charset="-128"/>
              </a:rPr>
              <a:t>12</a:t>
            </a:r>
            <a:r>
              <a:rPr lang="ja-JP" altLang="en-US" b="0" i="0">
                <a:solidFill>
                  <a:schemeClr val="tx1"/>
                </a:solidFill>
                <a:effectLst/>
                <a:latin typeface="MS PGothic" panose="020B0600070205080204" pitchFamily="34" charset="-128"/>
                <a:ea typeface="MS PGothic" panose="020B0600070205080204" pitchFamily="34" charset="-128"/>
              </a:rPr>
              <a:t>歳未満は子供利割引を計算する。上記乗車料金に</a:t>
            </a:r>
            <a:r>
              <a:rPr lang="en-US" altLang="ja-JP" b="0" i="0" dirty="0">
                <a:solidFill>
                  <a:schemeClr val="tx1"/>
                </a:solidFill>
                <a:effectLst/>
                <a:latin typeface="MS PGothic" panose="020B0600070205080204" pitchFamily="34" charset="-128"/>
                <a:ea typeface="MS PGothic" panose="020B0600070205080204" pitchFamily="34" charset="-128"/>
              </a:rPr>
              <a:t>0.7</a:t>
            </a:r>
            <a:r>
              <a:rPr lang="ja-JP" altLang="en-US" b="0" i="0">
                <a:solidFill>
                  <a:schemeClr val="tx1"/>
                </a:solidFill>
                <a:effectLst/>
                <a:latin typeface="MS PGothic" panose="020B0600070205080204" pitchFamily="34" charset="-128"/>
                <a:ea typeface="MS PGothic" panose="020B0600070205080204" pitchFamily="34" charset="-128"/>
              </a:rPr>
              <a:t>をかける。</a:t>
            </a:r>
            <a:endParaRPr lang="en-US" altLang="ja-JP" b="0" i="0" dirty="0">
              <a:solidFill>
                <a:schemeClr val="tx1"/>
              </a:solidFill>
              <a:effectLst/>
              <a:latin typeface="MS PGothic" panose="020B0600070205080204" pitchFamily="34" charset="-128"/>
              <a:ea typeface="MS PGothic" panose="020B0600070205080204" pitchFamily="34" charset="-128"/>
            </a:endParaRP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毎月</a:t>
            </a:r>
            <a:r>
              <a:rPr lang="ja-JP" altLang="en-JP" b="0" i="0">
                <a:solidFill>
                  <a:schemeClr val="tx1"/>
                </a:solidFill>
                <a:effectLst/>
                <a:latin typeface="MS PGothic" panose="020B0600070205080204" pitchFamily="34" charset="-128"/>
                <a:ea typeface="MS PGothic" panose="020B0600070205080204" pitchFamily="34" charset="-128"/>
              </a:rPr>
              <a:t>５、１５、</a:t>
            </a:r>
            <a:r>
              <a:rPr lang="en-JP" altLang="ja-JP" b="0" i="0" dirty="0">
                <a:solidFill>
                  <a:schemeClr val="tx1"/>
                </a:solidFill>
                <a:effectLst/>
                <a:latin typeface="MS PGothic" panose="020B0600070205080204" pitchFamily="34" charset="-128"/>
                <a:ea typeface="MS PGothic" panose="020B0600070205080204" pitchFamily="34" charset="-128"/>
              </a:rPr>
              <a:t>25</a:t>
            </a:r>
            <a:r>
              <a:rPr lang="ja-JP" altLang="en-JP" b="0" i="0">
                <a:solidFill>
                  <a:schemeClr val="tx1"/>
                </a:solidFill>
                <a:effectLst/>
                <a:latin typeface="MS PGothic" panose="020B0600070205080204" pitchFamily="34" charset="-128"/>
                <a:ea typeface="MS PGothic" panose="020B0600070205080204" pitchFamily="34" charset="-128"/>
              </a:rPr>
              <a:t>日</a:t>
            </a:r>
            <a:r>
              <a:rPr lang="ja-JP" altLang="en-US" b="0" i="0">
                <a:solidFill>
                  <a:schemeClr val="tx1"/>
                </a:solidFill>
                <a:effectLst/>
                <a:latin typeface="MS PGothic" panose="020B0600070205080204" pitchFamily="34" charset="-128"/>
                <a:ea typeface="MS PGothic" panose="020B0600070205080204" pitchFamily="34" charset="-128"/>
              </a:rPr>
              <a:t>は感謝デーとして乗車料金を半額にする。</a:t>
            </a:r>
          </a:p>
          <a:p>
            <a:pPr marL="180975" indent="-180975" algn="l">
              <a:buClr>
                <a:schemeClr val="tx1"/>
              </a:buClr>
              <a:buFont typeface="+mj-lt"/>
              <a:buAutoNum type="arabicPeriod"/>
            </a:pPr>
            <a:r>
              <a:rPr lang="ja-JP" altLang="en-US" b="0" i="0">
                <a:solidFill>
                  <a:schemeClr val="tx1"/>
                </a:solidFill>
                <a:effectLst/>
                <a:latin typeface="MS PGothic" panose="020B0600070205080204" pitchFamily="34" charset="-128"/>
                <a:ea typeface="MS PGothic" panose="020B0600070205080204" pitchFamily="34" charset="-128"/>
              </a:rPr>
              <a:t>最終料金を表示する。　</a:t>
            </a:r>
          </a:p>
          <a:p>
            <a:pPr marL="228600" indent="-228600">
              <a:buFont typeface="+mj-lt"/>
              <a:buAutoNum type="arabicPeriod"/>
            </a:pPr>
            <a:endParaRPr lang="en-US" sz="105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640678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4</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要求の獲得・分析と</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要件</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定義</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a:xfrm>
            <a:off x="680329" y="95626"/>
            <a:ext cx="7704000" cy="1123574"/>
          </a:xfrm>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br>
              <a:rPr lang="en-US" dirty="0">
                <a:latin typeface="MS PGothic" panose="020B0600070205080204" pitchFamily="34" charset="-128"/>
                <a:ea typeface="MS PGothic" panose="020B0600070205080204" pitchFamily="34" charset="-128"/>
              </a:rPr>
            </a:br>
            <a:endParaRPr lang="en-US" sz="1400" dirty="0">
              <a:latin typeface="MS PGothic" panose="020B0600070205080204" pitchFamily="34" charset="-128"/>
              <a:ea typeface="MS PGothic" panose="020B0600070205080204" pitchFamily="34" charset="-128"/>
            </a:endParaRPr>
          </a:p>
        </p:txBody>
      </p:sp>
      <p:sp>
        <p:nvSpPr>
          <p:cNvPr id="84" name="TextBox 83">
            <a:extLst>
              <a:ext uri="{FF2B5EF4-FFF2-40B4-BE49-F238E27FC236}">
                <a16:creationId xmlns:a16="http://schemas.microsoft.com/office/drawing/2014/main" id="{63AEE935-21B3-7CF6-6544-C166B411EEE4}"/>
              </a:ext>
            </a:extLst>
          </p:cNvPr>
          <p:cNvSpPr txBox="1"/>
          <p:nvPr/>
        </p:nvSpPr>
        <p:spPr>
          <a:xfrm>
            <a:off x="5341938" y="799166"/>
            <a:ext cx="2311400" cy="2354491"/>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①〜③</a:t>
            </a:r>
            <a:r>
              <a:rPr lang="ja-JP" altLang="en-US">
                <a:solidFill>
                  <a:schemeClr val="tx1"/>
                </a:solidFill>
                <a:latin typeface="MS PGothic" panose="020B0600070205080204" pitchFamily="34" charset="-128"/>
                <a:ea typeface="MS PGothic" panose="020B0600070205080204" pitchFamily="34" charset="-128"/>
              </a:rPr>
              <a:t> </a:t>
            </a:r>
            <a:r>
              <a:rPr lang="en-US" dirty="0" err="1">
                <a:solidFill>
                  <a:schemeClr val="tx1"/>
                </a:solidFill>
                <a:latin typeface="MS PGothic" panose="020B0600070205080204" pitchFamily="34" charset="-128"/>
                <a:ea typeface="MS PGothic" panose="020B0600070205080204" pitchFamily="34" charset="-128"/>
              </a:rPr>
              <a:t>の選択肢</a:t>
            </a:r>
            <a:endParaRPr lang="en-US"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r>
              <a:rPr lang="en-JP" sz="1200" dirty="0">
                <a:solidFill>
                  <a:schemeClr val="tx1"/>
                </a:solidFill>
                <a:latin typeface="MS PGothic" panose="020B0600070205080204" pitchFamily="34" charset="-128"/>
                <a:ea typeface="MS PGothic" panose="020B0600070205080204" pitchFamily="34" charset="-128"/>
              </a:rPr>
              <a:t>料金計算</a:t>
            </a:r>
          </a:p>
          <a:p>
            <a:pPr marL="342900" indent="-342900">
              <a:buClr>
                <a:schemeClr val="tx1"/>
              </a:buClr>
              <a:buFont typeface="+mj-lt"/>
              <a:buAutoNum type="alphaLcParenR"/>
            </a:pPr>
            <a:r>
              <a:rPr lang="en-JP" sz="1200" dirty="0">
                <a:solidFill>
                  <a:schemeClr val="tx1"/>
                </a:solidFill>
                <a:latin typeface="MS PGothic" panose="020B0600070205080204" pitchFamily="34" charset="-128"/>
                <a:ea typeface="MS PGothic" panose="020B0600070205080204" pitchFamily="34" charset="-128"/>
              </a:rPr>
              <a:t>料金表示</a:t>
            </a:r>
          </a:p>
          <a:p>
            <a:pPr marL="342900" indent="-342900">
              <a:buClr>
                <a:schemeClr val="tx1"/>
              </a:buClr>
              <a:buFont typeface="+mj-lt"/>
              <a:buAutoNum type="alphaLcParenR"/>
            </a:pPr>
            <a:r>
              <a:rPr lang="en-JP" sz="1200" dirty="0">
                <a:solidFill>
                  <a:schemeClr val="tx1"/>
                </a:solidFill>
                <a:latin typeface="MS PGothic" panose="020B0600070205080204" pitchFamily="34" charset="-128"/>
                <a:ea typeface="MS PGothic" panose="020B0600070205080204" pitchFamily="34" charset="-128"/>
              </a:rPr>
              <a:t>乗車条件入力</a:t>
            </a:r>
          </a:p>
          <a:p>
            <a:pPr marL="342900" indent="-342900">
              <a:buClr>
                <a:schemeClr val="tx1"/>
              </a:buClr>
              <a:buFont typeface="+mj-lt"/>
              <a:buAutoNum type="alphaLcParenR"/>
            </a:pPr>
            <a:endParaRPr lang="en-US" altLang="ja-JP" sz="1050" dirty="0">
              <a:solidFill>
                <a:schemeClr val="tx1"/>
              </a:solidFill>
              <a:latin typeface="MS PGothic" panose="020B0600070205080204" pitchFamily="34" charset="-128"/>
              <a:ea typeface="MS PGothic" panose="020B0600070205080204" pitchFamily="34" charset="-128"/>
            </a:endParaRPr>
          </a:p>
          <a:p>
            <a:pPr>
              <a:buClr>
                <a:schemeClr val="tx1"/>
              </a:buClr>
            </a:pPr>
            <a:r>
              <a:rPr lang="en-US" dirty="0">
                <a:solidFill>
                  <a:schemeClr val="tx1"/>
                </a:solidFill>
                <a:latin typeface="MS PGothic" panose="020B0600070205080204" pitchFamily="34" charset="-128"/>
                <a:ea typeface="MS PGothic" panose="020B0600070205080204" pitchFamily="34" charset="-128"/>
              </a:rPr>
              <a:t>④〜⑦</a:t>
            </a:r>
            <a:r>
              <a:rPr lang="en-US" dirty="0" err="1">
                <a:solidFill>
                  <a:schemeClr val="tx1"/>
                </a:solidFill>
                <a:latin typeface="MS PGothic" panose="020B0600070205080204" pitchFamily="34" charset="-128"/>
                <a:ea typeface="MS PGothic" panose="020B0600070205080204" pitchFamily="34" charset="-128"/>
              </a:rPr>
              <a:t>の選択肢</a:t>
            </a:r>
            <a:endParaRPr lang="en-US"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a:pPr>
            <a:endParaRPr lang="en-US" altLang="ja-JP" sz="105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4"/>
            </a:pPr>
            <a:r>
              <a:rPr lang="ja-JP" altLang="en-US" sz="1200">
                <a:solidFill>
                  <a:schemeClr val="tx1"/>
                </a:solidFill>
                <a:latin typeface="MS PGothic" panose="020B0600070205080204" pitchFamily="34" charset="-128"/>
                <a:ea typeface="MS PGothic" panose="020B0600070205080204" pitchFamily="34" charset="-128"/>
              </a:rPr>
              <a:t>乗客情報入力</a:t>
            </a:r>
            <a:endParaRPr lang="en-US" altLang="ja-JP"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4"/>
            </a:pPr>
            <a:r>
              <a:rPr lang="ja-JP" altLang="en-US" sz="1200">
                <a:solidFill>
                  <a:schemeClr val="tx1"/>
                </a:solidFill>
                <a:latin typeface="MS PGothic" panose="020B0600070205080204" pitchFamily="34" charset="-128"/>
                <a:ea typeface="MS PGothic" panose="020B0600070205080204" pitchFamily="34" charset="-128"/>
              </a:rPr>
              <a:t>年齢割引計算</a:t>
            </a:r>
            <a:endParaRPr lang="en-US" altLang="ja-JP"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4"/>
            </a:pPr>
            <a:r>
              <a:rPr lang="ja-JP" altLang="en-US" sz="1200">
                <a:solidFill>
                  <a:schemeClr val="tx1"/>
                </a:solidFill>
                <a:latin typeface="MS PGothic" panose="020B0600070205080204" pitchFamily="34" charset="-128"/>
                <a:ea typeface="MS PGothic" panose="020B0600070205080204" pitchFamily="34" charset="-128"/>
              </a:rPr>
              <a:t>乗車区間入力</a:t>
            </a:r>
            <a:endParaRPr lang="en-US" altLang="ja-JP" sz="12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lphaLcParenR" startAt="4"/>
            </a:pPr>
            <a:r>
              <a:rPr lang="ja-JP" altLang="en-US" sz="1200">
                <a:solidFill>
                  <a:schemeClr val="tx1"/>
                </a:solidFill>
                <a:latin typeface="MS PGothic" panose="020B0600070205080204" pitchFamily="34" charset="-128"/>
                <a:ea typeface="MS PGothic" panose="020B0600070205080204" pitchFamily="34" charset="-128"/>
              </a:rPr>
              <a:t>特定日割引計算</a:t>
            </a:r>
            <a:endParaRPr lang="en-US" dirty="0">
              <a:solidFill>
                <a:schemeClr val="tx1"/>
              </a:solidFill>
              <a:latin typeface="MS PGothic" panose="020B0600070205080204" pitchFamily="34" charset="-128"/>
              <a:ea typeface="MS PGothic" panose="020B0600070205080204" pitchFamily="34" charset="-128"/>
            </a:endParaRPr>
          </a:p>
          <a:p>
            <a:endParaRPr lang="en-US" dirty="0"/>
          </a:p>
        </p:txBody>
      </p:sp>
      <p:pic>
        <p:nvPicPr>
          <p:cNvPr id="6" name="Picture 5" descr="A screenshot of a computer screen&#10;&#10;Description automatically generated">
            <a:extLst>
              <a:ext uri="{FF2B5EF4-FFF2-40B4-BE49-F238E27FC236}">
                <a16:creationId xmlns:a16="http://schemas.microsoft.com/office/drawing/2014/main" id="{A2515217-0191-4C39-4325-2DC5D7B995A1}"/>
              </a:ext>
            </a:extLst>
          </p:cNvPr>
          <p:cNvPicPr>
            <a:picLocks noChangeAspect="1"/>
          </p:cNvPicPr>
          <p:nvPr/>
        </p:nvPicPr>
        <p:blipFill>
          <a:blip r:embed="rId3"/>
          <a:stretch>
            <a:fillRect/>
          </a:stretch>
        </p:blipFill>
        <p:spPr>
          <a:xfrm>
            <a:off x="976045" y="799166"/>
            <a:ext cx="2609636" cy="3545167"/>
          </a:xfrm>
          <a:prstGeom prst="rect">
            <a:avLst/>
          </a:prstGeom>
        </p:spPr>
      </p:pic>
    </p:spTree>
    <p:extLst>
      <p:ext uri="{BB962C8B-B14F-4D97-AF65-F5344CB8AC3E}">
        <p14:creationId xmlns:p14="http://schemas.microsoft.com/office/powerpoint/2010/main" val="34011554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286295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tx1"/>
              </a:buClr>
            </a:pPr>
            <a:r>
              <a:rPr lang="ja-JP" altLang="en-US" sz="1600">
                <a:solidFill>
                  <a:schemeClr val="tx1"/>
                </a:solidFill>
                <a:latin typeface="MS PGothic" panose="020B0600070205080204" pitchFamily="34" charset="-128"/>
                <a:ea typeface="MS PGothic" panose="020B0600070205080204" pitchFamily="34" charset="-128"/>
              </a:rPr>
              <a:t>サンプルソースコードを、読みやすく修正してください。</a:t>
            </a:r>
            <a:r>
              <a:rPr lang="en-US" altLang="ja-JP" sz="1600" dirty="0">
                <a:solidFill>
                  <a:schemeClr val="tx1"/>
                </a:solidFill>
                <a:latin typeface="MS PGothic" panose="020B0600070205080204" pitchFamily="34" charset="-128"/>
                <a:ea typeface="MS PGothic" panose="020B0600070205080204" pitchFamily="34" charset="-128"/>
              </a:rPr>
              <a:t>(</a:t>
            </a:r>
            <a:r>
              <a:rPr lang="ja-JP" altLang="en-US" sz="1600">
                <a:solidFill>
                  <a:schemeClr val="tx1"/>
                </a:solidFill>
                <a:latin typeface="MS PGothic" panose="020B0600070205080204" pitchFamily="34" charset="-128"/>
                <a:ea typeface="MS PGothic" panose="020B0600070205080204" pitchFamily="34" charset="-128"/>
              </a:rPr>
              <a:t> </a:t>
            </a:r>
            <a:r>
              <a:rPr lang="en-US" altLang="ja-JP" sz="1600" dirty="0">
                <a:solidFill>
                  <a:schemeClr val="tx1"/>
                </a:solidFill>
                <a:latin typeface="MS PGothic" panose="020B0600070205080204" pitchFamily="34" charset="-128"/>
                <a:ea typeface="MS PGothic" panose="020B0600070205080204" pitchFamily="34" charset="-128"/>
              </a:rPr>
              <a:t>option)</a:t>
            </a: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D108F4E7-B84E-14BA-8294-6B6C6E68E076}"/>
              </a:ext>
            </a:extLst>
          </p:cNvPr>
          <p:cNvSpPr txBox="1"/>
          <p:nvPr/>
        </p:nvSpPr>
        <p:spPr>
          <a:xfrm>
            <a:off x="1644552" y="1606006"/>
            <a:ext cx="2792627" cy="3416320"/>
          </a:xfrm>
          <a:prstGeom prst="rect">
            <a:avLst/>
          </a:prstGeom>
          <a:noFill/>
          <a:ln w="25400">
            <a:solidFill>
              <a:schemeClr val="accent1"/>
            </a:solidFill>
          </a:ln>
        </p:spPr>
        <p:txBody>
          <a:bodyPr wrap="square" rtlCol="0">
            <a:spAutoFit/>
          </a:bodyPr>
          <a:lstStyle/>
          <a:p>
            <a:r>
              <a:rPr lang="en-US" sz="900" b="1" dirty="0">
                <a:solidFill>
                  <a:schemeClr val="tx1"/>
                </a:solidFill>
                <a:effectLst/>
                <a:latin typeface="MS PGothic" panose="020B0600070205080204" pitchFamily="34" charset="-128"/>
                <a:ea typeface="MS PGothic" panose="020B0600070205080204" pitchFamily="34" charset="-128"/>
              </a:rPr>
              <a:t>#include&lt;</a:t>
            </a:r>
            <a:r>
              <a:rPr lang="en-US" sz="900" b="1" dirty="0" err="1">
                <a:solidFill>
                  <a:schemeClr val="tx1"/>
                </a:solidFill>
                <a:effectLst/>
                <a:latin typeface="MS PGothic" panose="020B0600070205080204" pitchFamily="34" charset="-128"/>
                <a:ea typeface="MS PGothic" panose="020B0600070205080204" pitchFamily="34" charset="-128"/>
              </a:rPr>
              <a:t>stdio.h</a:t>
            </a:r>
            <a:r>
              <a:rPr lang="en-US" sz="900" b="1" dirty="0">
                <a:solidFill>
                  <a:schemeClr val="tx1"/>
                </a:solidFill>
                <a:effectLst/>
                <a:latin typeface="MS PGothic" panose="020B0600070205080204" pitchFamily="34" charset="-128"/>
                <a:ea typeface="MS PGothic" panose="020B0600070205080204" pitchFamily="34" charset="-128"/>
              </a:rPr>
              <a:t>&gt;</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int main ()</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 </a:t>
            </a:r>
          </a:p>
          <a:p>
            <a:r>
              <a:rPr lang="en-US" sz="900" b="1" dirty="0">
                <a:solidFill>
                  <a:schemeClr val="tx1"/>
                </a:solidFill>
                <a:effectLst/>
                <a:latin typeface="MS PGothic" panose="020B0600070205080204" pitchFamily="34" charset="-128"/>
                <a:ea typeface="MS PGothic" panose="020B0600070205080204" pitchFamily="34" charset="-128"/>
              </a:rPr>
              <a:t>int X[10];</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int </a:t>
            </a:r>
            <a:r>
              <a:rPr lang="en-US" sz="900" b="1" dirty="0" err="1">
                <a:solidFill>
                  <a:schemeClr val="tx1"/>
                </a:solidFill>
                <a:effectLst/>
                <a:latin typeface="MS PGothic" panose="020B0600070205080204" pitchFamily="34" charset="-128"/>
                <a:ea typeface="MS PGothic" panose="020B0600070205080204" pitchFamily="34" charset="-128"/>
              </a:rPr>
              <a:t>i</a:t>
            </a:r>
            <a:r>
              <a:rPr lang="en-US" sz="900" b="1" dirty="0">
                <a:solidFill>
                  <a:schemeClr val="tx1"/>
                </a:solidFill>
                <a:effectLst/>
                <a:latin typeface="MS PGothic" panose="020B0600070205080204" pitchFamily="34" charset="-128"/>
                <a:ea typeface="MS PGothic" panose="020B0600070205080204" pitchFamily="34" charset="-128"/>
              </a:rPr>
              <a:t>;</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int sum, num data; double avg;</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for (</a:t>
            </a:r>
            <a:r>
              <a:rPr lang="en-US" sz="900" b="1" dirty="0" err="1">
                <a:solidFill>
                  <a:schemeClr val="tx1"/>
                </a:solidFill>
                <a:effectLst/>
                <a:latin typeface="MS PGothic" panose="020B0600070205080204" pitchFamily="34" charset="-128"/>
                <a:ea typeface="MS PGothic" panose="020B0600070205080204" pitchFamily="34" charset="-128"/>
              </a:rPr>
              <a:t>i</a:t>
            </a:r>
            <a:r>
              <a:rPr lang="en-US" sz="900" b="1" dirty="0">
                <a:solidFill>
                  <a:schemeClr val="tx1"/>
                </a:solidFill>
                <a:effectLst/>
                <a:latin typeface="MS PGothic" panose="020B0600070205080204" pitchFamily="34" charset="-128"/>
                <a:ea typeface="MS PGothic" panose="020B0600070205080204" pitchFamily="34" charset="-128"/>
              </a:rPr>
              <a:t>=0;i&lt;10;i++)</a:t>
            </a:r>
          </a:p>
          <a:p>
            <a:r>
              <a:rPr lang="en-US" sz="900" b="1" dirty="0">
                <a:solidFill>
                  <a:schemeClr val="tx1"/>
                </a:solidFill>
                <a:effectLst/>
                <a:latin typeface="MS PGothic" panose="020B0600070205080204" pitchFamily="34" charset="-128"/>
                <a:ea typeface="MS PGothic" panose="020B0600070205080204" pitchFamily="34" charset="-128"/>
              </a:rPr>
              <a:t>{</a:t>
            </a:r>
          </a:p>
          <a:p>
            <a:r>
              <a:rPr lang="en-US" sz="900" b="1" dirty="0" err="1">
                <a:solidFill>
                  <a:schemeClr val="tx1"/>
                </a:solidFill>
                <a:effectLst/>
                <a:latin typeface="MS PGothic" panose="020B0600070205080204" pitchFamily="34" charset="-128"/>
                <a:ea typeface="MS PGothic" panose="020B0600070205080204" pitchFamily="34" charset="-128"/>
              </a:rPr>
              <a:t>printf</a:t>
            </a:r>
            <a:r>
              <a:rPr lang="en-US" sz="900" b="1" dirty="0">
                <a:solidFill>
                  <a:schemeClr val="tx1"/>
                </a:solidFill>
                <a:effectLst/>
                <a:latin typeface="MS PGothic" panose="020B0600070205080204" pitchFamily="34" charset="-128"/>
                <a:ea typeface="MS PGothic" panose="020B0600070205080204" pitchFamily="34" charset="-128"/>
              </a:rPr>
              <a:t> ("Please Input DATA\n") ;</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err="1">
                <a:solidFill>
                  <a:schemeClr val="tx1"/>
                </a:solidFill>
                <a:effectLst/>
                <a:latin typeface="MS PGothic" panose="020B0600070205080204" pitchFamily="34" charset="-128"/>
                <a:ea typeface="MS PGothic" panose="020B0600070205080204" pitchFamily="34" charset="-128"/>
              </a:rPr>
              <a:t>scanf</a:t>
            </a:r>
            <a:r>
              <a:rPr lang="en-US" sz="900" b="1" dirty="0">
                <a:solidFill>
                  <a:schemeClr val="tx1"/>
                </a:solidFill>
                <a:effectLst/>
                <a:latin typeface="MS PGothic" panose="020B0600070205080204" pitchFamily="34" charset="-128"/>
                <a:ea typeface="MS PGothic" panose="020B0600070205080204" pitchFamily="34" charset="-128"/>
              </a:rPr>
              <a:t> ("%d", &amp;X[</a:t>
            </a:r>
            <a:r>
              <a:rPr lang="en-US" sz="900" b="1" dirty="0" err="1">
                <a:solidFill>
                  <a:schemeClr val="tx1"/>
                </a:solidFill>
                <a:effectLst/>
                <a:latin typeface="MS PGothic" panose="020B0600070205080204" pitchFamily="34" charset="-128"/>
                <a:ea typeface="MS PGothic" panose="020B0600070205080204" pitchFamily="34" charset="-128"/>
              </a:rPr>
              <a:t>i</a:t>
            </a:r>
            <a:r>
              <a:rPr lang="en-US" sz="900" b="1" dirty="0">
                <a:solidFill>
                  <a:schemeClr val="tx1"/>
                </a:solidFill>
                <a:effectLst/>
                <a:latin typeface="MS PGothic" panose="020B0600070205080204" pitchFamily="34" charset="-128"/>
                <a:ea typeface="MS PGothic" panose="020B0600070205080204" pitchFamily="34" charset="-128"/>
              </a:rPr>
              <a:t>]) ;</a:t>
            </a:r>
          </a:p>
          <a:p>
            <a:r>
              <a:rPr lang="en-US" sz="900" b="1" dirty="0">
                <a:solidFill>
                  <a:schemeClr val="tx1"/>
                </a:solidFill>
                <a:latin typeface="MS PGothic" panose="020B0600070205080204" pitchFamily="34" charset="-128"/>
                <a:ea typeface="MS PGothic" panose="020B0600070205080204" pitchFamily="34" charset="-128"/>
              </a:rPr>
              <a:t>}</a:t>
            </a:r>
          </a:p>
          <a:p>
            <a:r>
              <a:rPr lang="en-US" sz="900" b="1" dirty="0">
                <a:solidFill>
                  <a:schemeClr val="tx1"/>
                </a:solidFill>
                <a:effectLst/>
                <a:latin typeface="MS PGothic" panose="020B0600070205080204" pitchFamily="34" charset="-128"/>
                <a:ea typeface="MS PGothic" panose="020B0600070205080204" pitchFamily="34" charset="-128"/>
              </a:rPr>
              <a:t>sum=0;</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mum data=0;</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err="1">
                <a:solidFill>
                  <a:schemeClr val="tx1"/>
                </a:solidFill>
                <a:effectLst/>
                <a:latin typeface="MS PGothic" panose="020B0600070205080204" pitchFamily="34" charset="-128"/>
                <a:ea typeface="MS PGothic" panose="020B0600070205080204" pitchFamily="34" charset="-128"/>
              </a:rPr>
              <a:t>for（i</a:t>
            </a:r>
            <a:r>
              <a:rPr lang="en-US" sz="900" b="1" dirty="0">
                <a:solidFill>
                  <a:schemeClr val="tx1"/>
                </a:solidFill>
                <a:effectLst/>
                <a:latin typeface="MS PGothic" panose="020B0600070205080204" pitchFamily="34" charset="-128"/>
                <a:ea typeface="MS PGothic" panose="020B0600070205080204" pitchFamily="34" charset="-128"/>
              </a:rPr>
              <a:t>=0;i&lt;10;i++）</a:t>
            </a:r>
          </a:p>
          <a:p>
            <a:r>
              <a:rPr lang="en-US" sz="900" b="1" dirty="0">
                <a:solidFill>
                  <a:schemeClr val="tx1"/>
                </a:solidFill>
                <a:latin typeface="MS PGothic" panose="020B0600070205080204" pitchFamily="34" charset="-128"/>
                <a:ea typeface="MS PGothic" panose="020B0600070205080204" pitchFamily="34" charset="-128"/>
              </a:rPr>
              <a:t>{</a:t>
            </a:r>
          </a:p>
          <a:p>
            <a:r>
              <a:rPr lang="en-US" sz="900" b="1" dirty="0" err="1">
                <a:solidFill>
                  <a:schemeClr val="tx1"/>
                </a:solidFill>
                <a:effectLst/>
                <a:latin typeface="MS PGothic" panose="020B0600070205080204" pitchFamily="34" charset="-128"/>
                <a:ea typeface="MS PGothic" panose="020B0600070205080204" pitchFamily="34" charset="-128"/>
              </a:rPr>
              <a:t>printf</a:t>
            </a:r>
            <a:r>
              <a:rPr lang="en-US" sz="900" b="1" dirty="0">
                <a:solidFill>
                  <a:schemeClr val="tx1"/>
                </a:solidFill>
                <a:effectLst/>
                <a:latin typeface="MS PGothic" panose="020B0600070205080204" pitchFamily="34" charset="-128"/>
                <a:ea typeface="MS PGothic" panose="020B0600070205080204" pitchFamily="34" charset="-128"/>
              </a:rPr>
              <a:t> (“X[%d] =%d\n", </a:t>
            </a:r>
            <a:r>
              <a:rPr lang="en-US" sz="900" b="1" dirty="0">
                <a:solidFill>
                  <a:schemeClr val="tx1"/>
                </a:solidFill>
                <a:latin typeface="MS PGothic" panose="020B0600070205080204" pitchFamily="34" charset="-128"/>
                <a:ea typeface="MS PGothic" panose="020B0600070205080204" pitchFamily="34" charset="-128"/>
              </a:rPr>
              <a:t>X</a:t>
            </a:r>
            <a:r>
              <a:rPr lang="en-US" sz="900" b="1" dirty="0">
                <a:solidFill>
                  <a:schemeClr val="tx1"/>
                </a:solidFill>
                <a:effectLst/>
                <a:latin typeface="MS PGothic" panose="020B0600070205080204" pitchFamily="34" charset="-128"/>
                <a:ea typeface="MS PGothic" panose="020B0600070205080204" pitchFamily="34" charset="-128"/>
              </a:rPr>
              <a:t>,[</a:t>
            </a:r>
            <a:r>
              <a:rPr lang="en-US" sz="900" b="1" dirty="0" err="1">
                <a:solidFill>
                  <a:schemeClr val="tx1"/>
                </a:solidFill>
                <a:effectLst/>
                <a:latin typeface="MS PGothic" panose="020B0600070205080204" pitchFamily="34" charset="-128"/>
                <a:ea typeface="MS PGothic" panose="020B0600070205080204" pitchFamily="34" charset="-128"/>
              </a:rPr>
              <a:t>i</a:t>
            </a:r>
            <a:r>
              <a:rPr lang="en-US" sz="900" b="1" dirty="0">
                <a:solidFill>
                  <a:schemeClr val="tx1"/>
                </a:solidFill>
                <a:effectLst/>
                <a:latin typeface="MS PGothic" panose="020B0600070205080204" pitchFamily="34" charset="-128"/>
                <a:ea typeface="MS PGothic" panose="020B0600070205080204" pitchFamily="34" charset="-128"/>
              </a:rPr>
              <a:t>]) ;</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a:solidFill>
                  <a:schemeClr val="tx1"/>
                </a:solidFill>
                <a:effectLst/>
                <a:latin typeface="MS PGothic" panose="020B0600070205080204" pitchFamily="34" charset="-128"/>
                <a:ea typeface="MS PGothic" panose="020B0600070205080204" pitchFamily="34" charset="-128"/>
              </a:rPr>
              <a:t>sum=</a:t>
            </a:r>
            <a:r>
              <a:rPr lang="en-US" sz="900" b="1" dirty="0" err="1">
                <a:solidFill>
                  <a:schemeClr val="tx1"/>
                </a:solidFill>
                <a:effectLst/>
                <a:latin typeface="MS PGothic" panose="020B0600070205080204" pitchFamily="34" charset="-128"/>
                <a:ea typeface="MS PGothic" panose="020B0600070205080204" pitchFamily="34" charset="-128"/>
              </a:rPr>
              <a:t>sum+X</a:t>
            </a:r>
            <a:r>
              <a:rPr lang="en-US" sz="900" b="1" dirty="0">
                <a:solidFill>
                  <a:schemeClr val="tx1"/>
                </a:solidFill>
                <a:effectLst/>
                <a:latin typeface="MS PGothic" panose="020B0600070205080204" pitchFamily="34" charset="-128"/>
                <a:ea typeface="MS PGothic" panose="020B0600070205080204" pitchFamily="34" charset="-128"/>
              </a:rPr>
              <a:t> [</a:t>
            </a:r>
            <a:r>
              <a:rPr lang="en-US" sz="900" b="1" dirty="0" err="1">
                <a:solidFill>
                  <a:schemeClr val="tx1"/>
                </a:solidFill>
                <a:effectLst/>
                <a:latin typeface="MS PGothic" panose="020B0600070205080204" pitchFamily="34" charset="-128"/>
                <a:ea typeface="MS PGothic" panose="020B0600070205080204" pitchFamily="34" charset="-128"/>
              </a:rPr>
              <a:t>i</a:t>
            </a:r>
            <a:r>
              <a:rPr lang="en-US" sz="900" b="1" dirty="0">
                <a:solidFill>
                  <a:schemeClr val="tx1"/>
                </a:solidFill>
                <a:effectLst/>
                <a:latin typeface="MS PGothic" panose="020B0600070205080204" pitchFamily="34" charset="-128"/>
                <a:ea typeface="MS PGothic" panose="020B0600070205080204" pitchFamily="34" charset="-128"/>
              </a:rPr>
              <a:t>] ;</a:t>
            </a:r>
            <a:endParaRPr lang="en-US" sz="900" b="1" dirty="0">
              <a:solidFill>
                <a:schemeClr val="tx1"/>
              </a:solidFill>
              <a:latin typeface="MS PGothic" panose="020B0600070205080204" pitchFamily="34" charset="-128"/>
              <a:ea typeface="MS PGothic" panose="020B0600070205080204" pitchFamily="34" charset="-128"/>
            </a:endParaRPr>
          </a:p>
          <a:p>
            <a:r>
              <a:rPr lang="en-US" sz="900" b="1" dirty="0" err="1">
                <a:solidFill>
                  <a:schemeClr val="tx1"/>
                </a:solidFill>
                <a:effectLst/>
                <a:latin typeface="MS PGothic" panose="020B0600070205080204" pitchFamily="34" charset="-128"/>
                <a:ea typeface="MS PGothic" panose="020B0600070205080204" pitchFamily="34" charset="-128"/>
              </a:rPr>
              <a:t>num_data</a:t>
            </a:r>
            <a:r>
              <a:rPr lang="en-US" sz="900" b="1" dirty="0">
                <a:solidFill>
                  <a:schemeClr val="tx1"/>
                </a:solidFill>
                <a:effectLst/>
                <a:latin typeface="MS PGothic" panose="020B0600070205080204" pitchFamily="34" charset="-128"/>
                <a:ea typeface="MS PGothic" panose="020B0600070205080204" pitchFamily="34" charset="-128"/>
              </a:rPr>
              <a:t>=num_data+1;</a:t>
            </a:r>
          </a:p>
          <a:p>
            <a:r>
              <a:rPr lang="en-US" sz="900" b="1" dirty="0">
                <a:solidFill>
                  <a:schemeClr val="tx1"/>
                </a:solidFill>
                <a:effectLst/>
                <a:latin typeface="MS PGothic" panose="020B0600070205080204" pitchFamily="34" charset="-128"/>
                <a:ea typeface="MS PGothic" panose="020B0600070205080204" pitchFamily="34" charset="-128"/>
              </a:rPr>
              <a:t>}</a:t>
            </a:r>
          </a:p>
          <a:p>
            <a:r>
              <a:rPr lang="en-US" sz="900" b="1" dirty="0" err="1">
                <a:solidFill>
                  <a:schemeClr val="tx1"/>
                </a:solidFill>
                <a:effectLst/>
                <a:latin typeface="MS PGothic" panose="020B0600070205080204" pitchFamily="34" charset="-128"/>
                <a:ea typeface="MS PGothic" panose="020B0600070205080204" pitchFamily="34" charset="-128"/>
              </a:rPr>
              <a:t>printf</a:t>
            </a:r>
            <a:r>
              <a:rPr lang="en-US" sz="900" b="1" dirty="0">
                <a:solidFill>
                  <a:schemeClr val="tx1"/>
                </a:solidFill>
                <a:effectLst/>
                <a:latin typeface="MS PGothic" panose="020B0600070205080204" pitchFamily="34" charset="-128"/>
                <a:ea typeface="MS PGothic" panose="020B0600070205080204" pitchFamily="34" charset="-128"/>
              </a:rPr>
              <a:t> ("SUM=8d\n", sum) ;</a:t>
            </a:r>
            <a:endParaRPr lang="en-US" sz="900" dirty="0">
              <a:solidFill>
                <a:schemeClr val="tx1"/>
              </a:solidFill>
              <a:effectLst/>
              <a:latin typeface="MS PGothic" panose="020B0600070205080204" pitchFamily="34" charset="-128"/>
              <a:ea typeface="MS PGothic" panose="020B0600070205080204" pitchFamily="34" charset="-128"/>
            </a:endParaRPr>
          </a:p>
          <a:p>
            <a:r>
              <a:rPr lang="en-US" sz="900" b="1" dirty="0" err="1">
                <a:solidFill>
                  <a:schemeClr val="tx1"/>
                </a:solidFill>
                <a:effectLst/>
                <a:latin typeface="MS PGothic" panose="020B0600070205080204" pitchFamily="34" charset="-128"/>
                <a:ea typeface="MS PGothic" panose="020B0600070205080204" pitchFamily="34" charset="-128"/>
              </a:rPr>
              <a:t>printf</a:t>
            </a:r>
            <a:r>
              <a:rPr lang="en-US" sz="900" b="1" dirty="0">
                <a:solidFill>
                  <a:schemeClr val="tx1"/>
                </a:solidFill>
                <a:effectLst/>
                <a:latin typeface="MS PGothic" panose="020B0600070205080204" pitchFamily="34" charset="-128"/>
                <a:ea typeface="MS PGothic" panose="020B0600070205080204" pitchFamily="34" charset="-128"/>
              </a:rPr>
              <a:t> ("Num-DATA=%d\n", </a:t>
            </a:r>
            <a:r>
              <a:rPr lang="en-US" sz="900" b="1" dirty="0" err="1">
                <a:solidFill>
                  <a:schemeClr val="tx1"/>
                </a:solidFill>
                <a:effectLst/>
                <a:latin typeface="MS PGothic" panose="020B0600070205080204" pitchFamily="34" charset="-128"/>
                <a:ea typeface="MS PGothic" panose="020B0600070205080204" pitchFamily="34" charset="-128"/>
              </a:rPr>
              <a:t>num_data</a:t>
            </a:r>
            <a:r>
              <a:rPr lang="en-US" sz="900" b="1" dirty="0">
                <a:solidFill>
                  <a:schemeClr val="tx1"/>
                </a:solidFill>
                <a:effectLst/>
                <a:latin typeface="MS PGothic" panose="020B0600070205080204" pitchFamily="34" charset="-128"/>
                <a:ea typeface="MS PGothic" panose="020B0600070205080204" pitchFamily="34" charset="-128"/>
              </a:rPr>
              <a:t>) ;</a:t>
            </a:r>
          </a:p>
          <a:p>
            <a:r>
              <a:rPr lang="en-US" sz="900" b="1" dirty="0">
                <a:solidFill>
                  <a:schemeClr val="tx1"/>
                </a:solidFill>
                <a:effectLst/>
                <a:latin typeface="MS PGothic" panose="020B0600070205080204" pitchFamily="34" charset="-128"/>
                <a:ea typeface="MS PGothic" panose="020B0600070205080204" pitchFamily="34" charset="-128"/>
              </a:rPr>
              <a:t>avg= (double) sum /</a:t>
            </a:r>
            <a:r>
              <a:rPr lang="en-US" sz="900" b="1" dirty="0" err="1">
                <a:solidFill>
                  <a:schemeClr val="tx1"/>
                </a:solidFill>
                <a:effectLst/>
                <a:latin typeface="MS PGothic" panose="020B0600070205080204" pitchFamily="34" charset="-128"/>
                <a:ea typeface="MS PGothic" panose="020B0600070205080204" pitchFamily="34" charset="-128"/>
              </a:rPr>
              <a:t>num_data</a:t>
            </a:r>
            <a:r>
              <a:rPr lang="en-US" sz="900" b="1" dirty="0">
                <a:solidFill>
                  <a:schemeClr val="tx1"/>
                </a:solidFill>
                <a:effectLst/>
                <a:latin typeface="MS PGothic" panose="020B0600070205080204" pitchFamily="34" charset="-128"/>
                <a:ea typeface="MS PGothic" panose="020B0600070205080204" pitchFamily="34" charset="-128"/>
              </a:rPr>
              <a:t>; </a:t>
            </a:r>
          </a:p>
          <a:p>
            <a:r>
              <a:rPr lang="en-US" sz="900" b="1" dirty="0" err="1">
                <a:solidFill>
                  <a:schemeClr val="tx1"/>
                </a:solidFill>
                <a:effectLst/>
                <a:latin typeface="MS PGothic" panose="020B0600070205080204" pitchFamily="34" charset="-128"/>
                <a:ea typeface="MS PGothic" panose="020B0600070205080204" pitchFamily="34" charset="-128"/>
              </a:rPr>
              <a:t>printf</a:t>
            </a:r>
            <a:r>
              <a:rPr lang="en-US" sz="900" b="1" dirty="0">
                <a:solidFill>
                  <a:schemeClr val="tx1"/>
                </a:solidFill>
                <a:effectLst/>
                <a:latin typeface="MS PGothic" panose="020B0600070205080204" pitchFamily="34" charset="-128"/>
                <a:ea typeface="MS PGothic" panose="020B0600070205080204" pitchFamily="34" charset="-128"/>
              </a:rPr>
              <a:t> ("AVG=%</a:t>
            </a:r>
            <a:r>
              <a:rPr lang="en-US" sz="900" b="1" dirty="0" err="1">
                <a:solidFill>
                  <a:schemeClr val="tx1"/>
                </a:solidFill>
                <a:effectLst/>
                <a:latin typeface="MS PGothic" panose="020B0600070205080204" pitchFamily="34" charset="-128"/>
                <a:ea typeface="MS PGothic" panose="020B0600070205080204" pitchFamily="34" charset="-128"/>
              </a:rPr>
              <a:t>lf</a:t>
            </a:r>
            <a:r>
              <a:rPr lang="en-US" sz="900" b="1" dirty="0">
                <a:solidFill>
                  <a:schemeClr val="tx1"/>
                </a:solidFill>
                <a:effectLst/>
                <a:latin typeface="MS PGothic" panose="020B0600070205080204" pitchFamily="34" charset="-128"/>
                <a:ea typeface="MS PGothic" panose="020B0600070205080204" pitchFamily="34" charset="-128"/>
              </a:rPr>
              <a:t>\n", avg) ;</a:t>
            </a:r>
          </a:p>
          <a:p>
            <a:r>
              <a:rPr lang="en-US" sz="900" b="1" dirty="0">
                <a:solidFill>
                  <a:schemeClr val="tx1"/>
                </a:solidFill>
                <a:latin typeface="MS PGothic" panose="020B0600070205080204" pitchFamily="34" charset="-128"/>
                <a:ea typeface="MS PGothic" panose="020B0600070205080204" pitchFamily="34" charset="-128"/>
              </a:rPr>
              <a:t>}</a:t>
            </a:r>
            <a:endParaRPr lang="en-US" sz="90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471043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577E2D-1A50-37D4-DFE3-6FD4932F7E63}"/>
              </a:ext>
            </a:extLst>
          </p:cNvPr>
          <p:cNvSpPr txBox="1"/>
          <p:nvPr/>
        </p:nvSpPr>
        <p:spPr>
          <a:xfrm>
            <a:off x="416039" y="272014"/>
            <a:ext cx="2606562" cy="400110"/>
          </a:xfrm>
          <a:prstGeom prst="rect">
            <a:avLst/>
          </a:prstGeom>
          <a:noFill/>
        </p:spPr>
        <p:txBody>
          <a:bodyPr wrap="square">
            <a:spAutoFit/>
          </a:bodyPr>
          <a:lstStyle/>
          <a:p>
            <a:r>
              <a:rPr lang="en-US" sz="2000" dirty="0">
                <a:solidFill>
                  <a:schemeClr val="tx1"/>
                </a:solidFill>
                <a:latin typeface="MS PGothic" panose="020B0600070205080204" pitchFamily="34" charset="-128"/>
                <a:ea typeface="MS PGothic" panose="020B0600070205080204" pitchFamily="34" charset="-128"/>
              </a:rPr>
              <a:t>6.</a:t>
            </a:r>
            <a:r>
              <a:rPr lang="ja-JP" altLang="en-US" sz="2000">
                <a:solidFill>
                  <a:schemeClr val="tx1"/>
                </a:solidFill>
                <a:latin typeface="MS PGothic" panose="020B0600070205080204" pitchFamily="34" charset="-128"/>
                <a:ea typeface="MS PGothic" panose="020B0600070205080204" pitchFamily="34" charset="-128"/>
              </a:rPr>
              <a:t> </a:t>
            </a:r>
            <a:r>
              <a:rPr lang="en-US" sz="2000" dirty="0" err="1">
                <a:solidFill>
                  <a:schemeClr val="tx1"/>
                </a:solidFill>
                <a:latin typeface="MS PGothic" panose="020B0600070205080204" pitchFamily="34" charset="-128"/>
                <a:ea typeface="MS PGothic" panose="020B0600070205080204" pitchFamily="34" charset="-128"/>
              </a:rPr>
              <a:t>確認テストの解答</a:t>
            </a:r>
            <a:endParaRPr lang="en-US" sz="2000" dirty="0">
              <a:solidFill>
                <a:schemeClr val="tx1"/>
              </a:solidFill>
            </a:endParaRPr>
          </a:p>
        </p:txBody>
      </p:sp>
      <p:grpSp>
        <p:nvGrpSpPr>
          <p:cNvPr id="26" name="Group 25">
            <a:extLst>
              <a:ext uri="{FF2B5EF4-FFF2-40B4-BE49-F238E27FC236}">
                <a16:creationId xmlns:a16="http://schemas.microsoft.com/office/drawing/2014/main" id="{A038AF0E-B535-0565-3673-A980A33EA13C}"/>
              </a:ext>
            </a:extLst>
          </p:cNvPr>
          <p:cNvGrpSpPr/>
          <p:nvPr/>
        </p:nvGrpSpPr>
        <p:grpSpPr>
          <a:xfrm>
            <a:off x="977295" y="894352"/>
            <a:ext cx="2543025" cy="3495827"/>
            <a:chOff x="977295" y="894352"/>
            <a:chExt cx="2543025" cy="3495827"/>
          </a:xfrm>
        </p:grpSpPr>
        <p:sp>
          <p:nvSpPr>
            <p:cNvPr id="9" name="Terminator 8">
              <a:extLst>
                <a:ext uri="{FF2B5EF4-FFF2-40B4-BE49-F238E27FC236}">
                  <a16:creationId xmlns:a16="http://schemas.microsoft.com/office/drawing/2014/main" id="{A513C9DF-E876-CB91-5AE3-BC60D2AEECFC}"/>
                </a:ext>
              </a:extLst>
            </p:cNvPr>
            <p:cNvSpPr/>
            <p:nvPr/>
          </p:nvSpPr>
          <p:spPr>
            <a:xfrm>
              <a:off x="977295" y="894352"/>
              <a:ext cx="805543"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MS PGothic" panose="020B0600070205080204" pitchFamily="34" charset="-128"/>
                  <a:ea typeface="MS PGothic" panose="020B0600070205080204" pitchFamily="34" charset="-128"/>
                </a:rPr>
                <a:t>メイン</a:t>
              </a:r>
              <a:endParaRPr lang="en-US" sz="1200" dirty="0">
                <a:latin typeface="MS PGothic" panose="020B0600070205080204" pitchFamily="34" charset="-128"/>
                <a:ea typeface="MS PGothic" panose="020B0600070205080204" pitchFamily="34" charset="-128"/>
              </a:endParaRPr>
            </a:p>
          </p:txBody>
        </p:sp>
        <p:cxnSp>
          <p:nvCxnSpPr>
            <p:cNvPr id="22" name="Elbow Connector 21">
              <a:extLst>
                <a:ext uri="{FF2B5EF4-FFF2-40B4-BE49-F238E27FC236}">
                  <a16:creationId xmlns:a16="http://schemas.microsoft.com/office/drawing/2014/main" id="{B3B35BFC-6BF1-2273-C2C2-37671A6D848D}"/>
                </a:ext>
              </a:extLst>
            </p:cNvPr>
            <p:cNvCxnSpPr>
              <a:cxnSpLocks/>
              <a:stCxn id="9" idx="2"/>
            </p:cNvCxnSpPr>
            <p:nvPr/>
          </p:nvCxnSpPr>
          <p:spPr>
            <a:xfrm rot="5400000">
              <a:off x="-250825" y="2752937"/>
              <a:ext cx="3261784" cy="12700"/>
            </a:xfrm>
            <a:prstGeom prst="bentConnector3">
              <a:avLst/>
            </a:prstGeom>
            <a:ln w="25400">
              <a:solidFill>
                <a:schemeClr val="accent3"/>
              </a:solidFill>
              <a:tailEnd type="none" w="lg" len="lg"/>
            </a:ln>
          </p:spPr>
          <p:style>
            <a:lnRef idx="1">
              <a:schemeClr val="accent1"/>
            </a:lnRef>
            <a:fillRef idx="0">
              <a:schemeClr val="accent1"/>
            </a:fillRef>
            <a:effectRef idx="0">
              <a:schemeClr val="accent1"/>
            </a:effectRef>
            <a:fontRef idx="minor">
              <a:schemeClr val="tx1"/>
            </a:fontRef>
          </p:style>
        </p:cxnSp>
        <p:sp>
          <p:nvSpPr>
            <p:cNvPr id="4" name="Terminator 3">
              <a:extLst>
                <a:ext uri="{FF2B5EF4-FFF2-40B4-BE49-F238E27FC236}">
                  <a16:creationId xmlns:a16="http://schemas.microsoft.com/office/drawing/2014/main" id="{AF2C05BE-1542-0B1C-944F-F9F4F1325EEB}"/>
                </a:ext>
              </a:extLst>
            </p:cNvPr>
            <p:cNvSpPr/>
            <p:nvPr/>
          </p:nvSpPr>
          <p:spPr>
            <a:xfrm>
              <a:off x="1442961" y="1293143"/>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FFC000"/>
                  </a:solidFill>
                  <a:latin typeface="MS PGothic" panose="020B0600070205080204" pitchFamily="34" charset="-128"/>
                  <a:ea typeface="MS PGothic" panose="020B0600070205080204" pitchFamily="34" charset="-128"/>
                </a:rPr>
                <a:t>①</a:t>
              </a:r>
            </a:p>
          </p:txBody>
        </p:sp>
        <p:sp>
          <p:nvSpPr>
            <p:cNvPr id="5" name="Terminator 4">
              <a:extLst>
                <a:ext uri="{FF2B5EF4-FFF2-40B4-BE49-F238E27FC236}">
                  <a16:creationId xmlns:a16="http://schemas.microsoft.com/office/drawing/2014/main" id="{6D0FE700-977A-0C35-182E-2CD3176F2376}"/>
                </a:ext>
              </a:extLst>
            </p:cNvPr>
            <p:cNvSpPr/>
            <p:nvPr/>
          </p:nvSpPr>
          <p:spPr>
            <a:xfrm>
              <a:off x="1442961" y="2566922"/>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rgbClr val="FFC000"/>
                  </a:solidFill>
                  <a:latin typeface="MS PGothic" panose="020B0600070205080204" pitchFamily="34" charset="-128"/>
                  <a:ea typeface="MS PGothic" panose="020B0600070205080204" pitchFamily="34" charset="-128"/>
                </a:rPr>
                <a:t>②</a:t>
              </a:r>
              <a:endParaRPr lang="en-US" sz="1200" dirty="0">
                <a:solidFill>
                  <a:srgbClr val="FFC000"/>
                </a:solidFill>
                <a:latin typeface="MS PGothic" panose="020B0600070205080204" pitchFamily="34" charset="-128"/>
                <a:ea typeface="MS PGothic" panose="020B0600070205080204" pitchFamily="34" charset="-128"/>
              </a:endParaRPr>
            </a:p>
          </p:txBody>
        </p:sp>
        <p:sp>
          <p:nvSpPr>
            <p:cNvPr id="6" name="Terminator 5">
              <a:extLst>
                <a:ext uri="{FF2B5EF4-FFF2-40B4-BE49-F238E27FC236}">
                  <a16:creationId xmlns:a16="http://schemas.microsoft.com/office/drawing/2014/main" id="{4E35FF81-301A-F438-7290-C84264C19706}"/>
                </a:ext>
              </a:extLst>
            </p:cNvPr>
            <p:cNvSpPr/>
            <p:nvPr/>
          </p:nvSpPr>
          <p:spPr>
            <a:xfrm>
              <a:off x="1426614" y="3872463"/>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rgbClr val="FFC000"/>
                  </a:solidFill>
                  <a:latin typeface="MS PGothic" panose="020B0600070205080204" pitchFamily="34" charset="-128"/>
                  <a:ea typeface="MS PGothic" panose="020B0600070205080204" pitchFamily="34" charset="-128"/>
                </a:rPr>
                <a:t>③</a:t>
              </a:r>
              <a:endParaRPr lang="en-US" sz="1200" dirty="0">
                <a:solidFill>
                  <a:srgbClr val="FFC000"/>
                </a:solidFill>
                <a:latin typeface="MS PGothic" panose="020B0600070205080204" pitchFamily="34" charset="-128"/>
                <a:ea typeface="MS PGothic" panose="020B0600070205080204" pitchFamily="34" charset="-128"/>
              </a:endParaRPr>
            </a:p>
          </p:txBody>
        </p:sp>
        <p:cxnSp>
          <p:nvCxnSpPr>
            <p:cNvPr id="7" name="Elbow Connector 6">
              <a:extLst>
                <a:ext uri="{FF2B5EF4-FFF2-40B4-BE49-F238E27FC236}">
                  <a16:creationId xmlns:a16="http://schemas.microsoft.com/office/drawing/2014/main" id="{0014C47D-92C6-87B7-5781-B23058604870}"/>
                </a:ext>
              </a:extLst>
            </p:cNvPr>
            <p:cNvCxnSpPr>
              <a:cxnSpLocks/>
            </p:cNvCxnSpPr>
            <p:nvPr/>
          </p:nvCxnSpPr>
          <p:spPr>
            <a:xfrm rot="16200000" flipH="1">
              <a:off x="1713968" y="1942277"/>
              <a:ext cx="842886" cy="1"/>
            </a:xfrm>
            <a:prstGeom prst="bentConnector3">
              <a:avLst/>
            </a:prstGeom>
            <a:ln w="25400">
              <a:solidFill>
                <a:schemeClr val="accent3"/>
              </a:solidFill>
              <a:tailEnd type="none" w="lg" len="lg"/>
            </a:ln>
          </p:spPr>
          <p:style>
            <a:lnRef idx="1">
              <a:schemeClr val="accent1"/>
            </a:lnRef>
            <a:fillRef idx="0">
              <a:schemeClr val="accent1"/>
            </a:fillRef>
            <a:effectRef idx="0">
              <a:schemeClr val="accent1"/>
            </a:effectRef>
            <a:fontRef idx="minor">
              <a:schemeClr val="tx1"/>
            </a:fontRef>
          </p:style>
        </p:cxnSp>
        <p:sp>
          <p:nvSpPr>
            <p:cNvPr id="11" name="Terminator 10">
              <a:extLst>
                <a:ext uri="{FF2B5EF4-FFF2-40B4-BE49-F238E27FC236}">
                  <a16:creationId xmlns:a16="http://schemas.microsoft.com/office/drawing/2014/main" id="{D51F310E-5BD5-CCDF-F782-23A8821C8875}"/>
                </a:ext>
              </a:extLst>
            </p:cNvPr>
            <p:cNvSpPr/>
            <p:nvPr/>
          </p:nvSpPr>
          <p:spPr>
            <a:xfrm>
              <a:off x="2135412" y="1680369"/>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accent4"/>
                  </a:solidFill>
                  <a:latin typeface="MS PGothic" panose="020B0600070205080204" pitchFamily="34" charset="-128"/>
                  <a:ea typeface="MS PGothic" panose="020B0600070205080204" pitchFamily="34" charset="-128"/>
                </a:rPr>
                <a:t>④</a:t>
              </a:r>
              <a:endParaRPr lang="en-US" sz="1200" dirty="0">
                <a:solidFill>
                  <a:schemeClr val="accent4"/>
                </a:solidFill>
                <a:latin typeface="MS PGothic" panose="020B0600070205080204" pitchFamily="34" charset="-128"/>
                <a:ea typeface="MS PGothic" panose="020B0600070205080204" pitchFamily="34" charset="-128"/>
              </a:endParaRPr>
            </a:p>
          </p:txBody>
        </p:sp>
        <p:sp>
          <p:nvSpPr>
            <p:cNvPr id="13" name="Terminator 12">
              <a:extLst>
                <a:ext uri="{FF2B5EF4-FFF2-40B4-BE49-F238E27FC236}">
                  <a16:creationId xmlns:a16="http://schemas.microsoft.com/office/drawing/2014/main" id="{67173B83-4D1D-FB76-D4FC-58881983D697}"/>
                </a:ext>
              </a:extLst>
            </p:cNvPr>
            <p:cNvSpPr/>
            <p:nvPr/>
          </p:nvSpPr>
          <p:spPr>
            <a:xfrm>
              <a:off x="2135412" y="2022045"/>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accent4"/>
                  </a:solidFill>
                  <a:latin typeface="MS PGothic" panose="020B0600070205080204" pitchFamily="34" charset="-128"/>
                  <a:ea typeface="MS PGothic" panose="020B0600070205080204" pitchFamily="34" charset="-128"/>
                </a:rPr>
                <a:t>⑤</a:t>
              </a:r>
              <a:endParaRPr lang="en-US" sz="1200" dirty="0">
                <a:solidFill>
                  <a:schemeClr val="accent4"/>
                </a:solidFill>
                <a:latin typeface="MS PGothic" panose="020B0600070205080204" pitchFamily="34" charset="-128"/>
                <a:ea typeface="MS PGothic" panose="020B0600070205080204" pitchFamily="34" charset="-128"/>
              </a:endParaRPr>
            </a:p>
          </p:txBody>
        </p:sp>
        <p:cxnSp>
          <p:nvCxnSpPr>
            <p:cNvPr id="19" name="Elbow Connector 18">
              <a:extLst>
                <a:ext uri="{FF2B5EF4-FFF2-40B4-BE49-F238E27FC236}">
                  <a16:creationId xmlns:a16="http://schemas.microsoft.com/office/drawing/2014/main" id="{184D996F-5B46-7790-F5D4-7910FF55340B}"/>
                </a:ext>
              </a:extLst>
            </p:cNvPr>
            <p:cNvCxnSpPr>
              <a:cxnSpLocks/>
            </p:cNvCxnSpPr>
            <p:nvPr/>
          </p:nvCxnSpPr>
          <p:spPr>
            <a:xfrm rot="16200000" flipH="1">
              <a:off x="1713970" y="3243310"/>
              <a:ext cx="842886" cy="1"/>
            </a:xfrm>
            <a:prstGeom prst="bentConnector3">
              <a:avLst/>
            </a:prstGeom>
            <a:ln w="25400">
              <a:solidFill>
                <a:schemeClr val="accent3"/>
              </a:solidFill>
              <a:tailEnd type="none" w="lg" len="lg"/>
            </a:ln>
          </p:spPr>
          <p:style>
            <a:lnRef idx="1">
              <a:schemeClr val="accent1"/>
            </a:lnRef>
            <a:fillRef idx="0">
              <a:schemeClr val="accent1"/>
            </a:fillRef>
            <a:effectRef idx="0">
              <a:schemeClr val="accent1"/>
            </a:effectRef>
            <a:fontRef idx="minor">
              <a:schemeClr val="tx1"/>
            </a:fontRef>
          </p:style>
        </p:cxnSp>
        <p:sp>
          <p:nvSpPr>
            <p:cNvPr id="21" name="Terminator 20">
              <a:extLst>
                <a:ext uri="{FF2B5EF4-FFF2-40B4-BE49-F238E27FC236}">
                  <a16:creationId xmlns:a16="http://schemas.microsoft.com/office/drawing/2014/main" id="{BE529B22-48F3-545B-A31B-F4CC9A2B9CC7}"/>
                </a:ext>
              </a:extLst>
            </p:cNvPr>
            <p:cNvSpPr/>
            <p:nvPr/>
          </p:nvSpPr>
          <p:spPr>
            <a:xfrm>
              <a:off x="2135414" y="2981402"/>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accent4"/>
                  </a:solidFill>
                  <a:latin typeface="MS PGothic" panose="020B0600070205080204" pitchFamily="34" charset="-128"/>
                  <a:ea typeface="MS PGothic" panose="020B0600070205080204" pitchFamily="34" charset="-128"/>
                </a:rPr>
                <a:t>⑥</a:t>
              </a:r>
              <a:endParaRPr lang="en-US" sz="1200" dirty="0">
                <a:solidFill>
                  <a:schemeClr val="accent4"/>
                </a:solidFill>
                <a:latin typeface="MS PGothic" panose="020B0600070205080204" pitchFamily="34" charset="-128"/>
                <a:ea typeface="MS PGothic" panose="020B0600070205080204" pitchFamily="34" charset="-128"/>
              </a:endParaRPr>
            </a:p>
          </p:txBody>
        </p:sp>
        <p:sp>
          <p:nvSpPr>
            <p:cNvPr id="23" name="Terminator 22">
              <a:extLst>
                <a:ext uri="{FF2B5EF4-FFF2-40B4-BE49-F238E27FC236}">
                  <a16:creationId xmlns:a16="http://schemas.microsoft.com/office/drawing/2014/main" id="{A688533D-0724-864A-2924-FD59271A8257}"/>
                </a:ext>
              </a:extLst>
            </p:cNvPr>
            <p:cNvSpPr/>
            <p:nvPr/>
          </p:nvSpPr>
          <p:spPr>
            <a:xfrm>
              <a:off x="2135414" y="3323078"/>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dirty="0">
                  <a:solidFill>
                    <a:schemeClr val="accent4"/>
                  </a:solidFill>
                  <a:latin typeface="MS PGothic" panose="020B0600070205080204" pitchFamily="34" charset="-128"/>
                  <a:ea typeface="MS PGothic" panose="020B0600070205080204" pitchFamily="34" charset="-128"/>
                </a:rPr>
                <a:t>⑦</a:t>
              </a:r>
              <a:endParaRPr lang="en-US" sz="1200" dirty="0">
                <a:solidFill>
                  <a:schemeClr val="accent4"/>
                </a:solidFill>
                <a:latin typeface="MS PGothic" panose="020B0600070205080204" pitchFamily="34" charset="-128"/>
                <a:ea typeface="MS PGothic" panose="020B0600070205080204" pitchFamily="34" charset="-128"/>
              </a:endParaRPr>
            </a:p>
          </p:txBody>
        </p:sp>
      </p:grpSp>
    </p:spTree>
    <p:extLst>
      <p:ext uri="{BB962C8B-B14F-4D97-AF65-F5344CB8AC3E}">
        <p14:creationId xmlns:p14="http://schemas.microsoft.com/office/powerpoint/2010/main" val="20104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9577E2D-1A50-37D4-DFE3-6FD4932F7E63}"/>
              </a:ext>
            </a:extLst>
          </p:cNvPr>
          <p:cNvSpPr txBox="1"/>
          <p:nvPr/>
        </p:nvSpPr>
        <p:spPr>
          <a:xfrm>
            <a:off x="416039" y="272014"/>
            <a:ext cx="2606562" cy="400110"/>
          </a:xfrm>
          <a:prstGeom prst="rect">
            <a:avLst/>
          </a:prstGeom>
          <a:noFill/>
        </p:spPr>
        <p:txBody>
          <a:bodyPr wrap="square">
            <a:spAutoFit/>
          </a:bodyPr>
          <a:lstStyle/>
          <a:p>
            <a:r>
              <a:rPr lang="en-US" sz="2000" dirty="0">
                <a:solidFill>
                  <a:schemeClr val="tx1"/>
                </a:solidFill>
                <a:latin typeface="MS PGothic" panose="020B0600070205080204" pitchFamily="34" charset="-128"/>
                <a:ea typeface="MS PGothic" panose="020B0600070205080204" pitchFamily="34" charset="-128"/>
              </a:rPr>
              <a:t>6.</a:t>
            </a:r>
            <a:r>
              <a:rPr lang="ja-JP" altLang="en-US" sz="2000">
                <a:solidFill>
                  <a:schemeClr val="tx1"/>
                </a:solidFill>
                <a:latin typeface="MS PGothic" panose="020B0600070205080204" pitchFamily="34" charset="-128"/>
                <a:ea typeface="MS PGothic" panose="020B0600070205080204" pitchFamily="34" charset="-128"/>
              </a:rPr>
              <a:t> </a:t>
            </a:r>
            <a:r>
              <a:rPr lang="en-US" sz="2000" dirty="0" err="1">
                <a:solidFill>
                  <a:schemeClr val="tx1"/>
                </a:solidFill>
                <a:latin typeface="MS PGothic" panose="020B0600070205080204" pitchFamily="34" charset="-128"/>
                <a:ea typeface="MS PGothic" panose="020B0600070205080204" pitchFamily="34" charset="-128"/>
              </a:rPr>
              <a:t>確認テストの解答</a:t>
            </a:r>
            <a:endParaRPr lang="en-US" sz="2000" dirty="0">
              <a:solidFill>
                <a:schemeClr val="tx1"/>
              </a:solidFill>
            </a:endParaRPr>
          </a:p>
        </p:txBody>
      </p:sp>
      <p:grpSp>
        <p:nvGrpSpPr>
          <p:cNvPr id="26" name="Group 25">
            <a:extLst>
              <a:ext uri="{FF2B5EF4-FFF2-40B4-BE49-F238E27FC236}">
                <a16:creationId xmlns:a16="http://schemas.microsoft.com/office/drawing/2014/main" id="{A038AF0E-B535-0565-3673-A980A33EA13C}"/>
              </a:ext>
            </a:extLst>
          </p:cNvPr>
          <p:cNvGrpSpPr/>
          <p:nvPr/>
        </p:nvGrpSpPr>
        <p:grpSpPr>
          <a:xfrm>
            <a:off x="977295" y="894352"/>
            <a:ext cx="2543025" cy="3495827"/>
            <a:chOff x="977295" y="894352"/>
            <a:chExt cx="2543025" cy="3495827"/>
          </a:xfrm>
        </p:grpSpPr>
        <p:sp>
          <p:nvSpPr>
            <p:cNvPr id="9" name="Terminator 8">
              <a:extLst>
                <a:ext uri="{FF2B5EF4-FFF2-40B4-BE49-F238E27FC236}">
                  <a16:creationId xmlns:a16="http://schemas.microsoft.com/office/drawing/2014/main" id="{A513C9DF-E876-CB91-5AE3-BC60D2AEECFC}"/>
                </a:ext>
              </a:extLst>
            </p:cNvPr>
            <p:cNvSpPr/>
            <p:nvPr/>
          </p:nvSpPr>
          <p:spPr>
            <a:xfrm>
              <a:off x="977295" y="894352"/>
              <a:ext cx="805543"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err="1">
                  <a:latin typeface="MS PGothic" panose="020B0600070205080204" pitchFamily="34" charset="-128"/>
                  <a:ea typeface="MS PGothic" panose="020B0600070205080204" pitchFamily="34" charset="-128"/>
                </a:rPr>
                <a:t>メイン</a:t>
              </a:r>
              <a:endParaRPr lang="en-US" sz="1200" dirty="0">
                <a:latin typeface="MS PGothic" panose="020B0600070205080204" pitchFamily="34" charset="-128"/>
                <a:ea typeface="MS PGothic" panose="020B0600070205080204" pitchFamily="34" charset="-128"/>
              </a:endParaRPr>
            </a:p>
          </p:txBody>
        </p:sp>
        <p:cxnSp>
          <p:nvCxnSpPr>
            <p:cNvPr id="22" name="Elbow Connector 21">
              <a:extLst>
                <a:ext uri="{FF2B5EF4-FFF2-40B4-BE49-F238E27FC236}">
                  <a16:creationId xmlns:a16="http://schemas.microsoft.com/office/drawing/2014/main" id="{B3B35BFC-6BF1-2273-C2C2-37671A6D848D}"/>
                </a:ext>
              </a:extLst>
            </p:cNvPr>
            <p:cNvCxnSpPr>
              <a:cxnSpLocks/>
              <a:stCxn id="9" idx="2"/>
            </p:cNvCxnSpPr>
            <p:nvPr/>
          </p:nvCxnSpPr>
          <p:spPr>
            <a:xfrm rot="5400000">
              <a:off x="-250825" y="2752937"/>
              <a:ext cx="3261784" cy="12700"/>
            </a:xfrm>
            <a:prstGeom prst="bentConnector3">
              <a:avLst/>
            </a:prstGeom>
            <a:ln w="25400">
              <a:solidFill>
                <a:schemeClr val="accent3"/>
              </a:solidFill>
              <a:tailEnd type="none" w="lg" len="lg"/>
            </a:ln>
          </p:spPr>
          <p:style>
            <a:lnRef idx="1">
              <a:schemeClr val="accent1"/>
            </a:lnRef>
            <a:fillRef idx="0">
              <a:schemeClr val="accent1"/>
            </a:fillRef>
            <a:effectRef idx="0">
              <a:schemeClr val="accent1"/>
            </a:effectRef>
            <a:fontRef idx="minor">
              <a:schemeClr val="tx1"/>
            </a:fontRef>
          </p:style>
        </p:cxnSp>
        <p:sp>
          <p:nvSpPr>
            <p:cNvPr id="4" name="Terminator 3">
              <a:extLst>
                <a:ext uri="{FF2B5EF4-FFF2-40B4-BE49-F238E27FC236}">
                  <a16:creationId xmlns:a16="http://schemas.microsoft.com/office/drawing/2014/main" id="{AF2C05BE-1542-0B1C-944F-F9F4F1325EEB}"/>
                </a:ext>
              </a:extLst>
            </p:cNvPr>
            <p:cNvSpPr/>
            <p:nvPr/>
          </p:nvSpPr>
          <p:spPr>
            <a:xfrm>
              <a:off x="1442961" y="1293143"/>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　乗車条件入力</a:t>
              </a:r>
              <a:endParaRPr lang="en-US" sz="1200" dirty="0">
                <a:latin typeface="MS PGothic" panose="020B0600070205080204" pitchFamily="34" charset="-128"/>
                <a:ea typeface="MS PGothic" panose="020B0600070205080204" pitchFamily="34" charset="-128"/>
              </a:endParaRPr>
            </a:p>
          </p:txBody>
        </p:sp>
        <p:sp>
          <p:nvSpPr>
            <p:cNvPr id="5" name="Terminator 4">
              <a:extLst>
                <a:ext uri="{FF2B5EF4-FFF2-40B4-BE49-F238E27FC236}">
                  <a16:creationId xmlns:a16="http://schemas.microsoft.com/office/drawing/2014/main" id="{6D0FE700-977A-0C35-182E-2CD3176F2376}"/>
                </a:ext>
              </a:extLst>
            </p:cNvPr>
            <p:cNvSpPr/>
            <p:nvPr/>
          </p:nvSpPr>
          <p:spPr>
            <a:xfrm>
              <a:off x="1442961" y="2566922"/>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料金計算</a:t>
              </a:r>
              <a:endParaRPr lang="en-US" sz="1200" dirty="0">
                <a:latin typeface="MS PGothic" panose="020B0600070205080204" pitchFamily="34" charset="-128"/>
                <a:ea typeface="MS PGothic" panose="020B0600070205080204" pitchFamily="34" charset="-128"/>
              </a:endParaRPr>
            </a:p>
          </p:txBody>
        </p:sp>
        <p:sp>
          <p:nvSpPr>
            <p:cNvPr id="6" name="Terminator 5">
              <a:extLst>
                <a:ext uri="{FF2B5EF4-FFF2-40B4-BE49-F238E27FC236}">
                  <a16:creationId xmlns:a16="http://schemas.microsoft.com/office/drawing/2014/main" id="{4E35FF81-301A-F438-7290-C84264C19706}"/>
                </a:ext>
              </a:extLst>
            </p:cNvPr>
            <p:cNvSpPr/>
            <p:nvPr/>
          </p:nvSpPr>
          <p:spPr>
            <a:xfrm>
              <a:off x="1426614" y="3872463"/>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料金表示</a:t>
              </a:r>
              <a:endParaRPr lang="en-US" sz="1200" dirty="0">
                <a:latin typeface="MS PGothic" panose="020B0600070205080204" pitchFamily="34" charset="-128"/>
                <a:ea typeface="MS PGothic" panose="020B0600070205080204" pitchFamily="34" charset="-128"/>
              </a:endParaRPr>
            </a:p>
          </p:txBody>
        </p:sp>
        <p:cxnSp>
          <p:nvCxnSpPr>
            <p:cNvPr id="7" name="Elbow Connector 6">
              <a:extLst>
                <a:ext uri="{FF2B5EF4-FFF2-40B4-BE49-F238E27FC236}">
                  <a16:creationId xmlns:a16="http://schemas.microsoft.com/office/drawing/2014/main" id="{0014C47D-92C6-87B7-5781-B23058604870}"/>
                </a:ext>
              </a:extLst>
            </p:cNvPr>
            <p:cNvCxnSpPr>
              <a:cxnSpLocks/>
            </p:cNvCxnSpPr>
            <p:nvPr/>
          </p:nvCxnSpPr>
          <p:spPr>
            <a:xfrm rot="16200000" flipH="1">
              <a:off x="1713968" y="1942277"/>
              <a:ext cx="842886" cy="1"/>
            </a:xfrm>
            <a:prstGeom prst="bentConnector3">
              <a:avLst/>
            </a:prstGeom>
            <a:ln w="25400">
              <a:solidFill>
                <a:schemeClr val="accent3"/>
              </a:solidFill>
              <a:tailEnd type="none" w="lg" len="lg"/>
            </a:ln>
          </p:spPr>
          <p:style>
            <a:lnRef idx="1">
              <a:schemeClr val="accent1"/>
            </a:lnRef>
            <a:fillRef idx="0">
              <a:schemeClr val="accent1"/>
            </a:fillRef>
            <a:effectRef idx="0">
              <a:schemeClr val="accent1"/>
            </a:effectRef>
            <a:fontRef idx="minor">
              <a:schemeClr val="tx1"/>
            </a:fontRef>
          </p:style>
        </p:cxnSp>
        <p:sp>
          <p:nvSpPr>
            <p:cNvPr id="11" name="Terminator 10">
              <a:extLst>
                <a:ext uri="{FF2B5EF4-FFF2-40B4-BE49-F238E27FC236}">
                  <a16:creationId xmlns:a16="http://schemas.microsoft.com/office/drawing/2014/main" id="{D51F310E-5BD5-CCDF-F782-23A8821C8875}"/>
                </a:ext>
              </a:extLst>
            </p:cNvPr>
            <p:cNvSpPr/>
            <p:nvPr/>
          </p:nvSpPr>
          <p:spPr>
            <a:xfrm>
              <a:off x="2135412" y="1680369"/>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乗客情報入力</a:t>
              </a:r>
              <a:endParaRPr lang="en-US" sz="1200" dirty="0">
                <a:latin typeface="MS PGothic" panose="020B0600070205080204" pitchFamily="34" charset="-128"/>
                <a:ea typeface="MS PGothic" panose="020B0600070205080204" pitchFamily="34" charset="-128"/>
              </a:endParaRPr>
            </a:p>
          </p:txBody>
        </p:sp>
        <p:sp>
          <p:nvSpPr>
            <p:cNvPr id="13" name="Terminator 12">
              <a:extLst>
                <a:ext uri="{FF2B5EF4-FFF2-40B4-BE49-F238E27FC236}">
                  <a16:creationId xmlns:a16="http://schemas.microsoft.com/office/drawing/2014/main" id="{67173B83-4D1D-FB76-D4FC-58881983D697}"/>
                </a:ext>
              </a:extLst>
            </p:cNvPr>
            <p:cNvSpPr/>
            <p:nvPr/>
          </p:nvSpPr>
          <p:spPr>
            <a:xfrm>
              <a:off x="2135412" y="2022045"/>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　乗車区間入力</a:t>
              </a:r>
              <a:endParaRPr lang="en-US" sz="1200" dirty="0">
                <a:latin typeface="MS PGothic" panose="020B0600070205080204" pitchFamily="34" charset="-128"/>
                <a:ea typeface="MS PGothic" panose="020B0600070205080204" pitchFamily="34" charset="-128"/>
              </a:endParaRPr>
            </a:p>
          </p:txBody>
        </p:sp>
        <p:cxnSp>
          <p:nvCxnSpPr>
            <p:cNvPr id="19" name="Elbow Connector 18">
              <a:extLst>
                <a:ext uri="{FF2B5EF4-FFF2-40B4-BE49-F238E27FC236}">
                  <a16:creationId xmlns:a16="http://schemas.microsoft.com/office/drawing/2014/main" id="{184D996F-5B46-7790-F5D4-7910FF55340B}"/>
                </a:ext>
              </a:extLst>
            </p:cNvPr>
            <p:cNvCxnSpPr>
              <a:cxnSpLocks/>
            </p:cNvCxnSpPr>
            <p:nvPr/>
          </p:nvCxnSpPr>
          <p:spPr>
            <a:xfrm rot="16200000" flipH="1">
              <a:off x="1713970" y="3243310"/>
              <a:ext cx="842886" cy="1"/>
            </a:xfrm>
            <a:prstGeom prst="bentConnector3">
              <a:avLst/>
            </a:prstGeom>
            <a:ln w="25400">
              <a:solidFill>
                <a:schemeClr val="accent3"/>
              </a:solidFill>
              <a:tailEnd type="none" w="lg" len="lg"/>
            </a:ln>
          </p:spPr>
          <p:style>
            <a:lnRef idx="1">
              <a:schemeClr val="accent1"/>
            </a:lnRef>
            <a:fillRef idx="0">
              <a:schemeClr val="accent1"/>
            </a:fillRef>
            <a:effectRef idx="0">
              <a:schemeClr val="accent1"/>
            </a:effectRef>
            <a:fontRef idx="minor">
              <a:schemeClr val="tx1"/>
            </a:fontRef>
          </p:style>
        </p:cxnSp>
        <p:sp>
          <p:nvSpPr>
            <p:cNvPr id="21" name="Terminator 20">
              <a:extLst>
                <a:ext uri="{FF2B5EF4-FFF2-40B4-BE49-F238E27FC236}">
                  <a16:creationId xmlns:a16="http://schemas.microsoft.com/office/drawing/2014/main" id="{BE529B22-48F3-545B-A31B-F4CC9A2B9CC7}"/>
                </a:ext>
              </a:extLst>
            </p:cNvPr>
            <p:cNvSpPr/>
            <p:nvPr/>
          </p:nvSpPr>
          <p:spPr>
            <a:xfrm>
              <a:off x="2135414" y="2981402"/>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年齢割引計算</a:t>
              </a:r>
              <a:endParaRPr lang="en-US" sz="1200" dirty="0">
                <a:latin typeface="MS PGothic" panose="020B0600070205080204" pitchFamily="34" charset="-128"/>
                <a:ea typeface="MS PGothic" panose="020B0600070205080204" pitchFamily="34" charset="-128"/>
              </a:endParaRPr>
            </a:p>
          </p:txBody>
        </p:sp>
        <p:sp>
          <p:nvSpPr>
            <p:cNvPr id="23" name="Terminator 22">
              <a:extLst>
                <a:ext uri="{FF2B5EF4-FFF2-40B4-BE49-F238E27FC236}">
                  <a16:creationId xmlns:a16="http://schemas.microsoft.com/office/drawing/2014/main" id="{A688533D-0724-864A-2924-FD59271A8257}"/>
                </a:ext>
              </a:extLst>
            </p:cNvPr>
            <p:cNvSpPr/>
            <p:nvPr/>
          </p:nvSpPr>
          <p:spPr>
            <a:xfrm>
              <a:off x="2135414" y="3323078"/>
              <a:ext cx="1384906" cy="227693"/>
            </a:xfrm>
            <a:prstGeom prst="flowChartTerminator">
              <a:avLst/>
            </a:prstGeom>
            <a:noFill/>
            <a:ln w="254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a:latin typeface="MS PGothic" panose="020B0600070205080204" pitchFamily="34" charset="-128"/>
                  <a:ea typeface="MS PGothic" panose="020B0600070205080204" pitchFamily="34" charset="-128"/>
                </a:rPr>
                <a:t>特定日割引計算</a:t>
              </a:r>
              <a:endParaRPr lang="en-US" sz="1200" dirty="0">
                <a:latin typeface="MS PGothic" panose="020B0600070205080204" pitchFamily="34" charset="-128"/>
                <a:ea typeface="MS PGothic" panose="020B0600070205080204" pitchFamily="34" charset="-128"/>
              </a:endParaRPr>
            </a:p>
          </p:txBody>
        </p:sp>
      </p:grpSp>
    </p:spTree>
    <p:extLst>
      <p:ext uri="{BB962C8B-B14F-4D97-AF65-F5344CB8AC3E}">
        <p14:creationId xmlns:p14="http://schemas.microsoft.com/office/powerpoint/2010/main" val="3827279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https://onct.oita-ct.ac.jp/seigyo/nishimura_hp/coursework/2019/SystemEngineering/11/Note.html</a:t>
            </a:r>
            <a:endParaRPr lang="en-US" altLang="ja-JP"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1"/>
                </a:solidFill>
                <a:latin typeface="MS PGothic" panose="020B0600070205080204" pitchFamily="34" charset="-128"/>
                <a:ea typeface="MS PGothic" panose="020B0600070205080204" pitchFamily="34" charset="-128"/>
              </a:rPr>
              <a:t>13</a:t>
            </a:r>
            <a:endParaRPr dirty="0">
              <a:solidFill>
                <a:schemeClr val="accent1"/>
              </a:solidFill>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accent1"/>
                </a:solidFill>
                <a:effectLst/>
                <a:latin typeface="MS PGothic" panose="020B0600070205080204" pitchFamily="34" charset="-128"/>
                <a:ea typeface="MS PGothic" panose="020B0600070205080204" pitchFamily="34" charset="-128"/>
              </a:rPr>
              <a:t>第</a:t>
            </a:r>
            <a:r>
              <a:rPr lang="en-US" altLang="ja-JP" sz="1200" b="0" u="none" strike="noStrike" dirty="0">
                <a:solidFill>
                  <a:schemeClr val="accent1"/>
                </a:solidFill>
                <a:effectLst/>
                <a:latin typeface="MS PGothic" panose="020B0600070205080204" pitchFamily="34" charset="-128"/>
                <a:ea typeface="MS PGothic" panose="020B0600070205080204" pitchFamily="34" charset="-128"/>
              </a:rPr>
              <a:t>9</a:t>
            </a:r>
            <a:r>
              <a:rPr lang="ja-JP" altLang="en-US" sz="1200" b="0" u="none" strike="noStrike">
                <a:solidFill>
                  <a:schemeClr val="accent1"/>
                </a:solidFill>
                <a:effectLs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accent1"/>
              </a:solidFill>
              <a:effectLs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3" name="Picture 2" descr="A list of black and white text&#10;&#10;Description automatically generated">
            <a:extLst>
              <a:ext uri="{FF2B5EF4-FFF2-40B4-BE49-F238E27FC236}">
                <a16:creationId xmlns:a16="http://schemas.microsoft.com/office/drawing/2014/main" id="{8B69FCA7-B619-AADC-A08A-D50757D67C48}"/>
              </a:ext>
            </a:extLst>
          </p:cNvPr>
          <p:cNvPicPr>
            <a:picLocks noChangeAspect="1"/>
          </p:cNvPicPr>
          <p:nvPr/>
        </p:nvPicPr>
        <p:blipFill>
          <a:blip r:embed="rId3"/>
          <a:stretch>
            <a:fillRect/>
          </a:stretch>
        </p:blipFill>
        <p:spPr>
          <a:xfrm>
            <a:off x="980474" y="1112700"/>
            <a:ext cx="5626100" cy="37719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sz="2800" b="0" u="none" strike="noStrike">
                <a:solidFill>
                  <a:schemeClr val="tx1"/>
                </a:solidFill>
                <a:effectLst/>
                <a:latin typeface="MS PGothic" panose="020B0600070205080204" pitchFamily="34" charset="-128"/>
                <a:ea typeface="MS PGothic" panose="020B0600070205080204" pitchFamily="34" charset="-128"/>
              </a:rPr>
              <a:t>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9</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プログラムの設計と実装</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err="1">
                <a:solidFill>
                  <a:schemeClr val="tx1"/>
                </a:solidFill>
                <a:latin typeface="MS PGothic" panose="020B0600070205080204" pitchFamily="34" charset="-128"/>
                <a:ea typeface="MS PGothic" panose="020B0600070205080204" pitchFamily="34" charset="-128"/>
              </a:rPr>
              <a:t>ソフトウェアはプログラムとして記述し、コンパイル、ビルドされることで初めて計算機上で実行することができる</a:t>
            </a:r>
            <a:r>
              <a:rPr lang="en-US" sz="2000" dirty="0">
                <a:solidFill>
                  <a:schemeClr val="tx1"/>
                </a:solidFill>
                <a:latin typeface="MS PGothic" panose="020B0600070205080204" pitchFamily="34" charset="-128"/>
                <a:ea typeface="MS PGothic" panose="020B0600070205080204" pitchFamily="34" charset="-128"/>
              </a:rPr>
              <a:t>。</a:t>
            </a:r>
          </a:p>
          <a:p>
            <a:pPr>
              <a:buClr>
                <a:schemeClr val="dk1"/>
              </a:buClr>
              <a:buSzPts val="1100"/>
            </a:pPr>
            <a:r>
              <a:rPr lang="en-US" sz="2000" dirty="0" err="1">
                <a:solidFill>
                  <a:schemeClr val="tx1"/>
                </a:solidFill>
                <a:latin typeface="MS PGothic" panose="020B0600070205080204" pitchFamily="34" charset="-128"/>
                <a:ea typeface="MS PGothic" panose="020B0600070205080204" pitchFamily="34" charset="-128"/>
              </a:rPr>
              <a:t>品質の確かなシステムを作成するためには、ソフトウェア設計を実現するためのプログラム設計を行わなければならない</a:t>
            </a:r>
            <a:r>
              <a:rPr lang="en-US" sz="2000" dirty="0">
                <a:solidFill>
                  <a:schemeClr val="tx1"/>
                </a:solidFill>
                <a:latin typeface="MS PGothic" panose="020B0600070205080204" pitchFamily="34" charset="-128"/>
                <a:ea typeface="MS PGothic" panose="020B0600070205080204" pitchFamily="34" charset="-128"/>
              </a:rPr>
              <a:t>。</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プログラム設計では、実装で利用するプログラミング言語の文法や特徴なども考慮して、プログラムとしての実現形を意識してプログラムの詳細な設計を行う。</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第9章では、プログラム設計と、それをもとにしたプログラム実装について説明する。</a:t>
            </a: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1" y="1112700"/>
            <a:ext cx="7704000" cy="3349252"/>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7938">
              <a:spcBef>
                <a:spcPts val="600"/>
              </a:spcBef>
              <a:spcAft>
                <a:spcPts val="1200"/>
              </a:spcAft>
            </a:pPr>
            <a:r>
              <a:rPr lang="ja-JP" altLang="en-US" sz="18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1800" dirty="0">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サンプルソースコードを、読みやすく修正する。</a:t>
            </a:r>
            <a:endParaRPr lang="en-US" altLang="ja-JP" sz="1600"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r>
              <a:rPr lang="ja-JP" altLang="en-US" sz="1600">
                <a:solidFill>
                  <a:schemeClr val="tx1"/>
                </a:solidFill>
                <a:latin typeface="MS PGothic" panose="020B0600070205080204" pitchFamily="34" charset="-128"/>
                <a:ea typeface="MS PGothic" panose="020B0600070205080204" pitchFamily="34" charset="-128"/>
              </a:rPr>
              <a:t>例に示した乗車運賃計算システムをプログラム</a:t>
            </a:r>
            <a:r>
              <a:rPr lang="ja-JP" altLang="en-JP" sz="1600">
                <a:solidFill>
                  <a:schemeClr val="tx1"/>
                </a:solidFill>
                <a:latin typeface="MS PGothic" panose="020B0600070205080204" pitchFamily="34" charset="-128"/>
                <a:ea typeface="MS PGothic" panose="020B0600070205080204" pitchFamily="34" charset="-128"/>
              </a:rPr>
              <a:t>とし</a:t>
            </a:r>
            <a:r>
              <a:rPr lang="ja-JP" altLang="en-US" sz="1600">
                <a:solidFill>
                  <a:schemeClr val="tx1"/>
                </a:solidFill>
                <a:latin typeface="MS PGothic" panose="020B0600070205080204" pitchFamily="34" charset="-128"/>
                <a:ea typeface="MS PGothic" panose="020B0600070205080204" pitchFamily="34" charset="-128"/>
              </a:rPr>
              <a:t>て実装する場合のモジュール構成を検討する。</a:t>
            </a:r>
            <a:endParaRPr lang="en-US" altLang="ja-JP" sz="1600" dirty="0">
              <a:solidFill>
                <a:schemeClr val="tx1"/>
              </a:solidFill>
              <a:latin typeface="MS PGothic" panose="020B0600070205080204" pitchFamily="34" charset="-128"/>
              <a:ea typeface="MS PGothic" panose="020B0600070205080204" pitchFamily="34" charset="-128"/>
            </a:endParaRPr>
          </a:p>
          <a:p>
            <a:pPr marL="342900" indent="-342900">
              <a:spcBef>
                <a:spcPts val="600"/>
              </a:spcBef>
              <a:spcAft>
                <a:spcPts val="600"/>
              </a:spcAft>
              <a:buClr>
                <a:schemeClr val="tx1"/>
              </a:buClr>
              <a:buFont typeface="+mj-lt"/>
              <a:buAutoNum type="arabicPeriod"/>
            </a:pP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sz="2800" b="0" u="none" strike="noStrike">
                <a:solidFill>
                  <a:schemeClr val="tx1"/>
                </a:solidFill>
                <a:effectLst/>
                <a:latin typeface="MS PGothic" panose="020B0600070205080204" pitchFamily="34" charset="-128"/>
                <a:ea typeface="MS PGothic" panose="020B0600070205080204" pitchFamily="34" charset="-128"/>
              </a:rPr>
              <a:t> 第</a:t>
            </a:r>
            <a:r>
              <a:rPr lang="en-US" altLang="ja-JP" sz="2800" b="0" u="none" strike="noStrike" dirty="0">
                <a:solidFill>
                  <a:schemeClr val="tx1"/>
                </a:solidFill>
                <a:effectLst/>
                <a:latin typeface="MS PGothic" panose="020B0600070205080204" pitchFamily="34" charset="-128"/>
                <a:ea typeface="MS PGothic" panose="020B0600070205080204" pitchFamily="34" charset="-128"/>
              </a:rPr>
              <a:t>9</a:t>
            </a:r>
            <a:r>
              <a:rPr lang="ja-JP" altLang="en-US" sz="2800" b="0" u="none" strike="noStrike">
                <a:solidFill>
                  <a:schemeClr val="tx1"/>
                </a:solidFill>
                <a:effectLst/>
                <a:latin typeface="MS PGothic" panose="020B0600070205080204" pitchFamily="34" charset="-128"/>
                <a:ea typeface="MS PGothic" panose="020B0600070205080204" pitchFamily="34" charset="-128"/>
              </a:rPr>
              <a:t>章 プログラムの設計と実装</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9.1 </a:t>
            </a:r>
            <a:r>
              <a:rPr lang="ja-JP" altLang="en-US" sz="2000">
                <a:solidFill>
                  <a:schemeClr val="tx1"/>
                </a:solidFill>
                <a:latin typeface="MS PGothic" panose="020B0600070205080204" pitchFamily="34" charset="-128"/>
                <a:ea typeface="MS PGothic" panose="020B0600070205080204" pitchFamily="34" charset="-128"/>
              </a:rPr>
              <a:t>プログラム設計の意味づけ</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6" name="TextBox 5">
            <a:extLst>
              <a:ext uri="{FF2B5EF4-FFF2-40B4-BE49-F238E27FC236}">
                <a16:creationId xmlns:a16="http://schemas.microsoft.com/office/drawing/2014/main" id="{738C9C83-D4C4-C52C-1080-68B1E1F595C9}"/>
              </a:ext>
            </a:extLst>
          </p:cNvPr>
          <p:cNvSpPr txBox="1"/>
          <p:nvPr/>
        </p:nvSpPr>
        <p:spPr>
          <a:xfrm>
            <a:off x="1272746" y="1721195"/>
            <a:ext cx="4052990" cy="1785104"/>
          </a:xfrm>
          <a:prstGeom prst="rect">
            <a:avLst/>
          </a:prstGeom>
          <a:noFill/>
        </p:spPr>
        <p:txBody>
          <a:bodyPr wrap="square">
            <a:spAutoFit/>
          </a:bodyPr>
          <a:lstStyle/>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ソフトウェア設計</a:t>
            </a:r>
            <a:r>
              <a:rPr lang="en-US" altLang="ja-JP" dirty="0">
                <a:solidFill>
                  <a:schemeClr val="tx1"/>
                </a:solidFill>
                <a:latin typeface="MS PGothic" panose="020B0600070205080204" pitchFamily="34" charset="-128"/>
                <a:ea typeface="MS PGothic" panose="020B0600070205080204" pitchFamily="34" charset="-128"/>
              </a:rPr>
              <a:t> </a:t>
            </a:r>
          </a:p>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a:t>
            </a:r>
            <a:endParaRPr lang="en-US" altLang="ja-JP"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プログラム設計</a:t>
            </a:r>
            <a:endParaRPr lang="en-US" altLang="ja-JP" dirty="0">
              <a:solidFill>
                <a:schemeClr val="accent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a:t>
            </a:r>
            <a:endParaRPr lang="en-US" altLang="ja-JP" dirty="0">
              <a:solidFill>
                <a:schemeClr val="tx1"/>
              </a:solidFill>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コーディング</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92841"/>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9.2 </a:t>
            </a:r>
            <a:r>
              <a:rPr lang="ja-JP" altLang="en-US" sz="2000">
                <a:solidFill>
                  <a:schemeClr val="tx1"/>
                </a:solidFill>
                <a:latin typeface="MS PGothic" panose="020B0600070205080204" pitchFamily="34" charset="-128"/>
                <a:ea typeface="MS PGothic" panose="020B0600070205080204" pitchFamily="34" charset="-128"/>
              </a:rPr>
              <a:t>モジュールの概念</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03222" y="1102072"/>
            <a:ext cx="7013986" cy="2893100"/>
          </a:xfrm>
          <a:prstGeom prst="rect">
            <a:avLst/>
          </a:prstGeom>
          <a:noFill/>
        </p:spPr>
        <p:txBody>
          <a:bodyPr wrap="square">
            <a:spAutoFit/>
          </a:bodyPr>
          <a:lstStyle/>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モジュールとサブシステム</a:t>
            </a: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r>
              <a:rPr lang="ja-JP" altLang="en-US">
                <a:solidFill>
                  <a:schemeClr val="accent1"/>
                </a:solidFill>
                <a:latin typeface="MS PGothic" panose="020B0600070205080204" pitchFamily="34" charset="-128"/>
                <a:ea typeface="MS PGothic" panose="020B0600070205080204" pitchFamily="34" charset="-128"/>
              </a:rPr>
              <a:t>モジュール</a:t>
            </a:r>
            <a:r>
              <a:rPr lang="ja-JP" altLang="en-US">
                <a:solidFill>
                  <a:schemeClr val="tx1"/>
                </a:solidFill>
                <a:latin typeface="MS PGothic" panose="020B0600070205080204" pitchFamily="34" charset="-128"/>
                <a:ea typeface="MS PGothic" panose="020B0600070205080204" pitchFamily="34" charset="-128"/>
              </a:rPr>
              <a:t>：システムを構成する最小単位</a:t>
            </a:r>
          </a:p>
          <a:p>
            <a:pPr lvl="1">
              <a:spcBef>
                <a:spcPts val="600"/>
              </a:spcBef>
              <a:spcAft>
                <a:spcPts val="600"/>
              </a:spcAft>
              <a:buClr>
                <a:schemeClr val="tx1"/>
              </a:buClr>
            </a:pP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システム　⊃　サブシステム</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　モジュール</a:t>
            </a:r>
            <a:endParaRPr lang="en-US" altLang="ja-JP" dirty="0">
              <a:solidFill>
                <a:schemeClr val="tx1"/>
              </a:solidFill>
              <a:latin typeface="MS PGothic" panose="020B0600070205080204" pitchFamily="34" charset="-128"/>
              <a:ea typeface="MS PGothic" panose="020B0600070205080204" pitchFamily="34" charset="-128"/>
            </a:endParaRPr>
          </a:p>
          <a:p>
            <a:pPr lvl="1">
              <a:spcBef>
                <a:spcPts val="600"/>
              </a:spcBef>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モジュール分割の原則</a:t>
            </a:r>
            <a:endParaRPr lang="en-US" altLang="ja-JP" dirty="0">
              <a:solidFill>
                <a:schemeClr val="tx1"/>
              </a:solidFill>
              <a:latin typeface="MS PGothic" panose="020B0600070205080204" pitchFamily="34" charset="-128"/>
              <a:ea typeface="MS PGothic" panose="020B0600070205080204" pitchFamily="34" charset="-128"/>
            </a:endParaRPr>
          </a:p>
          <a:p>
            <a:pPr marL="342900" lvl="2" indent="-34290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作業分担が可能になる</a:t>
            </a:r>
            <a:endParaRPr lang="en-US" altLang="ja-JP" dirty="0">
              <a:solidFill>
                <a:schemeClr val="tx1"/>
              </a:solidFill>
              <a:latin typeface="MS PGothic" panose="020B0600070205080204" pitchFamily="34" charset="-128"/>
              <a:ea typeface="MS PGothic" panose="020B0600070205080204" pitchFamily="34" charset="-128"/>
            </a:endParaRPr>
          </a:p>
          <a:p>
            <a:pPr marL="342900" lvl="2" indent="-34290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再利用</a:t>
            </a:r>
            <a:r>
              <a:rPr lang="ja-JP" altLang="en-JP">
                <a:solidFill>
                  <a:schemeClr val="tx1"/>
                </a:solidFill>
                <a:latin typeface="MS PGothic" panose="020B0600070205080204" pitchFamily="34" charset="-128"/>
                <a:ea typeface="MS PGothic" panose="020B0600070205080204" pitchFamily="34" charset="-128"/>
              </a:rPr>
              <a:t>ができる</a:t>
            </a:r>
            <a:endParaRPr lang="en-US" altLang="ja-JP" dirty="0">
              <a:solidFill>
                <a:schemeClr val="tx1"/>
              </a:solidFill>
              <a:latin typeface="MS PGothic" panose="020B0600070205080204" pitchFamily="34" charset="-128"/>
              <a:ea typeface="MS PGothic" panose="020B0600070205080204" pitchFamily="34" charset="-128"/>
            </a:endParaRPr>
          </a:p>
          <a:p>
            <a:pPr marL="342900" lvl="2" indent="-342900">
              <a:spcBef>
                <a:spcPts val="600"/>
              </a:spcBef>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動作テストができる</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7" name="Picture 6" descr="A diagram of a rectangular object&#10;&#10;Description automatically generated with medium confidence">
            <a:extLst>
              <a:ext uri="{FF2B5EF4-FFF2-40B4-BE49-F238E27FC236}">
                <a16:creationId xmlns:a16="http://schemas.microsoft.com/office/drawing/2014/main" id="{402B0D41-C126-206E-F53E-D5EE7B9AC8A1}"/>
              </a:ext>
            </a:extLst>
          </p:cNvPr>
          <p:cNvPicPr>
            <a:picLocks noChangeAspect="1"/>
          </p:cNvPicPr>
          <p:nvPr/>
        </p:nvPicPr>
        <p:blipFill>
          <a:blip r:embed="rId3"/>
          <a:stretch>
            <a:fillRect/>
          </a:stretch>
        </p:blipFill>
        <p:spPr>
          <a:xfrm>
            <a:off x="4615896" y="2571750"/>
            <a:ext cx="4273028" cy="2131939"/>
          </a:xfrm>
          <a:prstGeom prst="rect">
            <a:avLst/>
          </a:prstGeom>
        </p:spPr>
      </p:pic>
    </p:spTree>
    <p:extLst>
      <p:ext uri="{BB962C8B-B14F-4D97-AF65-F5344CB8AC3E}">
        <p14:creationId xmlns:p14="http://schemas.microsoft.com/office/powerpoint/2010/main" val="158157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4" name="TextBox 13">
            <a:extLst>
              <a:ext uri="{FF2B5EF4-FFF2-40B4-BE49-F238E27FC236}">
                <a16:creationId xmlns:a16="http://schemas.microsoft.com/office/drawing/2014/main" id="{E8C7C3A5-2F8F-0A02-64FB-D4753FCC9129}"/>
              </a:ext>
            </a:extLst>
          </p:cNvPr>
          <p:cNvSpPr txBox="1"/>
          <p:nvPr/>
        </p:nvSpPr>
        <p:spPr>
          <a:xfrm>
            <a:off x="763896" y="580483"/>
            <a:ext cx="7704000" cy="489534"/>
          </a:xfrm>
          <a:prstGeom prst="rect">
            <a:avLst/>
          </a:prstGeom>
          <a:noFill/>
        </p:spPr>
        <p:txBody>
          <a:bodyPr wrap="square" tIns="90000" bIns="90000">
            <a:spAutoFit/>
          </a:bodyPr>
          <a:lstStyle/>
          <a:p>
            <a:pPr>
              <a:spcAft>
                <a:spcPts val="1200"/>
              </a:spcAft>
            </a:pPr>
            <a:r>
              <a:rPr lang="en-US" altLang="ja-JP" sz="2000" dirty="0">
                <a:solidFill>
                  <a:schemeClr val="tx1"/>
                </a:solidFill>
                <a:latin typeface="MS PGothic" panose="020B0600070205080204" pitchFamily="34" charset="-128"/>
                <a:ea typeface="MS PGothic" panose="020B0600070205080204" pitchFamily="34" charset="-128"/>
              </a:rPr>
              <a:t>9.4 </a:t>
            </a:r>
            <a:r>
              <a:rPr lang="ja-JP" altLang="en-US" sz="2000">
                <a:solidFill>
                  <a:schemeClr val="tx1"/>
                </a:solidFill>
                <a:latin typeface="MS PGothic" panose="020B0600070205080204" pitchFamily="34" charset="-128"/>
                <a:ea typeface="MS PGothic" panose="020B0600070205080204" pitchFamily="34" charset="-128"/>
              </a:rPr>
              <a:t>機能を中心に考えた場合のモジュール分割</a:t>
            </a:r>
            <a:endParaRPr lang="ja-JP" altLang="en-US" sz="2000"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BA2C79E2-10ED-7BAF-E682-26235693A96D}"/>
              </a:ext>
            </a:extLst>
          </p:cNvPr>
          <p:cNvSpPr txBox="1"/>
          <p:nvPr/>
        </p:nvSpPr>
        <p:spPr>
          <a:xfrm>
            <a:off x="1003222" y="1089714"/>
            <a:ext cx="8006554" cy="1261884"/>
          </a:xfrm>
          <a:prstGeom prst="rect">
            <a:avLst/>
          </a:prstGeom>
          <a:noFill/>
        </p:spPr>
        <p:txBody>
          <a:bodyPr wrap="square">
            <a:spAutoFit/>
          </a:bodyPr>
          <a:lstStyle/>
          <a:p>
            <a:pPr lvl="1">
              <a:spcBef>
                <a:spcPts val="600"/>
              </a:spcBef>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モジュール分割の手順</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データ入力</a:t>
            </a:r>
            <a:r>
              <a:rPr lang="ja-JP" altLang="en-US" sz="1400">
                <a:solidFill>
                  <a:schemeClr val="tx1"/>
                </a:solidFill>
                <a:latin typeface="MS PGothic" panose="020B0600070205080204" pitchFamily="34" charset="-128"/>
                <a:ea typeface="MS PGothic" panose="020B0600070205080204" pitchFamily="34" charset="-128"/>
              </a:rPr>
              <a:t>（</a:t>
            </a:r>
            <a:r>
              <a:rPr lang="en-US" sz="1400" dirty="0">
                <a:solidFill>
                  <a:schemeClr val="accent3"/>
                </a:solidFill>
                <a:latin typeface="MS PGothic" panose="020B0600070205080204" pitchFamily="34" charset="-128"/>
                <a:ea typeface="MS PGothic" panose="020B0600070205080204" pitchFamily="34" charset="-128"/>
              </a:rPr>
              <a:t>S</a:t>
            </a:r>
            <a:r>
              <a:rPr lang="en-US" sz="1400" dirty="0">
                <a:solidFill>
                  <a:schemeClr val="tx1"/>
                </a:solidFill>
                <a:latin typeface="MS PGothic" panose="020B0600070205080204" pitchFamily="34" charset="-128"/>
                <a:ea typeface="MS PGothic" panose="020B0600070205080204" pitchFamily="34" charset="-128"/>
              </a:rPr>
              <a:t>ource</a:t>
            </a:r>
            <a:r>
              <a:rPr lang="ja-JP" altLang="en-US" sz="1400">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 データ変換</a:t>
            </a:r>
            <a:r>
              <a:rPr lang="ja-JP" altLang="en-US" sz="1400">
                <a:solidFill>
                  <a:schemeClr val="tx1"/>
                </a:solidFill>
                <a:latin typeface="MS PGothic" panose="020B0600070205080204" pitchFamily="34" charset="-128"/>
                <a:ea typeface="MS PGothic" panose="020B0600070205080204" pitchFamily="34" charset="-128"/>
              </a:rPr>
              <a:t>（</a:t>
            </a:r>
            <a:r>
              <a:rPr lang="en-US" sz="1400" dirty="0">
                <a:solidFill>
                  <a:schemeClr val="accent3"/>
                </a:solidFill>
                <a:latin typeface="MS PGothic" panose="020B0600070205080204" pitchFamily="34" charset="-128"/>
                <a:ea typeface="MS PGothic" panose="020B0600070205080204" pitchFamily="34" charset="-128"/>
              </a:rPr>
              <a:t>T</a:t>
            </a:r>
            <a:r>
              <a:rPr lang="en-US" sz="1400" dirty="0">
                <a:solidFill>
                  <a:schemeClr val="tx1"/>
                </a:solidFill>
                <a:latin typeface="MS PGothic" panose="020B0600070205080204" pitchFamily="34" charset="-128"/>
                <a:ea typeface="MS PGothic" panose="020B0600070205080204" pitchFamily="34" charset="-128"/>
              </a:rPr>
              <a:t>ransformation）</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データ出力</a:t>
            </a:r>
            <a:r>
              <a:rPr lang="ja-JP" altLang="en-US" sz="1400">
                <a:solidFill>
                  <a:schemeClr val="tx1"/>
                </a:solidFill>
                <a:latin typeface="MS PGothic" panose="020B0600070205080204" pitchFamily="34" charset="-128"/>
                <a:ea typeface="MS PGothic" panose="020B0600070205080204" pitchFamily="34" charset="-128"/>
              </a:rPr>
              <a:t>（</a:t>
            </a:r>
            <a:r>
              <a:rPr lang="en-US" sz="1400" dirty="0">
                <a:solidFill>
                  <a:schemeClr val="accent3"/>
                </a:solidFill>
                <a:latin typeface="MS PGothic" panose="020B0600070205080204" pitchFamily="34" charset="-128"/>
                <a:ea typeface="MS PGothic" panose="020B0600070205080204" pitchFamily="34" charset="-128"/>
              </a:rPr>
              <a:t>S</a:t>
            </a:r>
            <a:r>
              <a:rPr lang="en-US" sz="1400" dirty="0">
                <a:solidFill>
                  <a:schemeClr val="tx1"/>
                </a:solidFill>
                <a:latin typeface="MS PGothic" panose="020B0600070205080204" pitchFamily="34" charset="-128"/>
                <a:ea typeface="MS PGothic" panose="020B0600070205080204" pitchFamily="34" charset="-128"/>
              </a:rPr>
              <a:t>ink：</a:t>
            </a:r>
            <a:r>
              <a:rPr lang="ja-JP" altLang="en-US" sz="1400">
                <a:solidFill>
                  <a:schemeClr val="tx1"/>
                </a:solidFill>
                <a:latin typeface="MS PGothic" panose="020B0600070205080204" pitchFamily="34" charset="-128"/>
                <a:ea typeface="MS PGothic" panose="020B0600070205080204" pitchFamily="34" charset="-128"/>
              </a:rPr>
              <a:t>吸収）</a:t>
            </a:r>
            <a:r>
              <a:rPr lang="ja-JP" altLang="en-US">
                <a:solidFill>
                  <a:schemeClr val="tx1"/>
                </a:solidFill>
                <a:latin typeface="MS PGothic" panose="020B0600070205080204" pitchFamily="34" charset="-128"/>
                <a:ea typeface="MS PGothic" panose="020B0600070205080204" pitchFamily="34" charset="-128"/>
              </a:rPr>
              <a:t>のデータの流れを考える。</a:t>
            </a:r>
            <a:endParaRPr lang="en-US" altLang="ja-JP" dirty="0">
              <a:solidFill>
                <a:schemeClr val="tx1"/>
              </a:solidFill>
              <a:latin typeface="MS PGothic" panose="020B0600070205080204" pitchFamily="34" charset="-128"/>
              <a:ea typeface="MS PGothic" panose="020B0600070205080204" pitchFamily="34" charset="-128"/>
            </a:endParaRPr>
          </a:p>
          <a:p>
            <a:pPr marL="342900" lvl="1" indent="-342900">
              <a:spcBef>
                <a:spcPts val="600"/>
              </a:spcBef>
              <a:spcAft>
                <a:spcPts val="600"/>
              </a:spcAft>
              <a:buClr>
                <a:schemeClr val="tx1"/>
              </a:buClr>
              <a:buFont typeface="+mj-lt"/>
              <a:buAutoNum type="arabicPeriod"/>
            </a:pPr>
            <a:r>
              <a:rPr lang="en-US" sz="1400" dirty="0">
                <a:solidFill>
                  <a:schemeClr val="accent3"/>
                </a:solidFill>
                <a:latin typeface="MS PGothic" panose="020B0600070205080204" pitchFamily="34" charset="-128"/>
                <a:ea typeface="MS PGothic" panose="020B0600070205080204" pitchFamily="34" charset="-128"/>
              </a:rPr>
              <a:t>STS</a:t>
            </a:r>
            <a:r>
              <a:rPr lang="ja-JP" altLang="en-US" sz="1400">
                <a:solidFill>
                  <a:schemeClr val="accent3"/>
                </a:solidFill>
                <a:latin typeface="MS PGothic" panose="020B0600070205080204" pitchFamily="34" charset="-128"/>
                <a:ea typeface="MS PGothic" panose="020B0600070205080204" pitchFamily="34" charset="-128"/>
              </a:rPr>
              <a:t>分割：</a:t>
            </a:r>
            <a:r>
              <a:rPr lang="ja-JP" altLang="en-US">
                <a:solidFill>
                  <a:schemeClr val="tx1"/>
                </a:solidFill>
                <a:latin typeface="MS PGothic" panose="020B0600070205080204" pitchFamily="34" charset="-128"/>
                <a:ea typeface="MS PGothic" panose="020B0600070205080204" pitchFamily="34" charset="-128"/>
              </a:rPr>
              <a:t>入力処理、データ変換処理、出力処理のまとまりに分割。</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6" name="Picture 5" descr="A diagram of a diagram&#10;&#10;Description automatically generated with medium confidence">
            <a:extLst>
              <a:ext uri="{FF2B5EF4-FFF2-40B4-BE49-F238E27FC236}">
                <a16:creationId xmlns:a16="http://schemas.microsoft.com/office/drawing/2014/main" id="{EB39FF3A-E17C-CD3C-CC62-BA2AEE14732B}"/>
              </a:ext>
            </a:extLst>
          </p:cNvPr>
          <p:cNvPicPr>
            <a:picLocks noChangeAspect="1"/>
          </p:cNvPicPr>
          <p:nvPr/>
        </p:nvPicPr>
        <p:blipFill>
          <a:blip r:embed="rId3"/>
          <a:stretch>
            <a:fillRect/>
          </a:stretch>
        </p:blipFill>
        <p:spPr>
          <a:xfrm>
            <a:off x="1045167" y="2504639"/>
            <a:ext cx="2291531" cy="1834653"/>
          </a:xfrm>
          <a:prstGeom prst="rect">
            <a:avLst/>
          </a:prstGeom>
        </p:spPr>
      </p:pic>
      <p:pic>
        <p:nvPicPr>
          <p:cNvPr id="9" name="Picture 8" descr="A diagram of a diagram&#10;&#10;Description automatically generated">
            <a:extLst>
              <a:ext uri="{FF2B5EF4-FFF2-40B4-BE49-F238E27FC236}">
                <a16:creationId xmlns:a16="http://schemas.microsoft.com/office/drawing/2014/main" id="{132A7348-EA11-6B7D-BE18-02F6D4580CE9}"/>
              </a:ext>
            </a:extLst>
          </p:cNvPr>
          <p:cNvPicPr>
            <a:picLocks noChangeAspect="1"/>
          </p:cNvPicPr>
          <p:nvPr/>
        </p:nvPicPr>
        <p:blipFill>
          <a:blip r:embed="rId4"/>
          <a:stretch>
            <a:fillRect/>
          </a:stretch>
        </p:blipFill>
        <p:spPr>
          <a:xfrm>
            <a:off x="3812254" y="2513028"/>
            <a:ext cx="3807379" cy="1735717"/>
          </a:xfrm>
          <a:prstGeom prst="rect">
            <a:avLst/>
          </a:prstGeom>
        </p:spPr>
      </p:pic>
    </p:spTree>
    <p:extLst>
      <p:ext uri="{BB962C8B-B14F-4D97-AF65-F5344CB8AC3E}">
        <p14:creationId xmlns:p14="http://schemas.microsoft.com/office/powerpoint/2010/main" val="3847151342"/>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3020</TotalTime>
  <Words>1653</Words>
  <Application>Microsoft Macintosh PowerPoint</Application>
  <PresentationFormat>On-screen Show (16:9)</PresentationFormat>
  <Paragraphs>237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Oswald</vt:lpstr>
      <vt:lpstr>MS PGothic</vt:lpstr>
      <vt:lpstr>Roboto</vt:lpstr>
      <vt:lpstr>Arial</vt:lpstr>
      <vt:lpstr>Software Development Bussines Plan by Slidesgo</vt:lpstr>
      <vt:lpstr>13 第9章 プログラムの設計と実装</vt:lpstr>
      <vt:lpstr>01</vt:lpstr>
      <vt:lpstr>10</vt:lpstr>
      <vt:lpstr>1. 今日の授業について  </vt:lpstr>
      <vt:lpstr>第9章 プログラムの設計と実装</vt:lpstr>
      <vt:lpstr>2. 今日の学習目標</vt:lpstr>
      <vt:lpstr> 第9章 プログラムの設計と実装</vt:lpstr>
      <vt:lpstr>PowerPoint Presentation</vt:lpstr>
      <vt:lpstr>PowerPoint Presentation</vt:lpstr>
      <vt:lpstr>PowerPoint Presentation</vt:lpstr>
      <vt:lpstr>QUIZで確認</vt:lpstr>
      <vt:lpstr>PowerPoint Presentation</vt:lpstr>
      <vt:lpstr>PowerPoint Presentation</vt:lpstr>
      <vt:lpstr>PowerPoint Presentation</vt:lpstr>
      <vt:lpstr>PowerPoint Presentation</vt:lpstr>
      <vt:lpstr>PowerPoint Presentation</vt:lpstr>
      <vt:lpstr>QUIZで確認</vt:lpstr>
      <vt:lpstr>5. 質問やディスカッション </vt:lpstr>
      <vt:lpstr>6. 確認テスト </vt:lpstr>
      <vt:lpstr>6. 確認テスト </vt:lpstr>
      <vt:lpstr>6. 確認テスト</vt:lpstr>
      <vt:lpstr>PowerPoint Presentation</vt:lpstr>
      <vt:lpstr>PowerPoint Presentation</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70</cp:revision>
  <dcterms:modified xsi:type="dcterms:W3CDTF">2025-07-24T08:07:47Z</dcterms:modified>
</cp:coreProperties>
</file>