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50"/>
  </p:notesMasterIdLst>
  <p:sldIdLst>
    <p:sldId id="256" r:id="rId2"/>
    <p:sldId id="370" r:id="rId3"/>
    <p:sldId id="371" r:id="rId4"/>
    <p:sldId id="320" r:id="rId5"/>
    <p:sldId id="471" r:id="rId6"/>
    <p:sldId id="343" r:id="rId7"/>
    <p:sldId id="472" r:id="rId8"/>
    <p:sldId id="473" r:id="rId9"/>
    <p:sldId id="332" r:id="rId10"/>
    <p:sldId id="458" r:id="rId11"/>
    <p:sldId id="474" r:id="rId12"/>
    <p:sldId id="459" r:id="rId13"/>
    <p:sldId id="460" r:id="rId14"/>
    <p:sldId id="475" r:id="rId15"/>
    <p:sldId id="476" r:id="rId16"/>
    <p:sldId id="500" r:id="rId17"/>
    <p:sldId id="502" r:id="rId18"/>
    <p:sldId id="287" r:id="rId19"/>
    <p:sldId id="452" r:id="rId20"/>
    <p:sldId id="477" r:id="rId21"/>
    <p:sldId id="481" r:id="rId22"/>
    <p:sldId id="501" r:id="rId23"/>
    <p:sldId id="453" r:id="rId24"/>
    <p:sldId id="454" r:id="rId25"/>
    <p:sldId id="478" r:id="rId26"/>
    <p:sldId id="455" r:id="rId27"/>
    <p:sldId id="479" r:id="rId28"/>
    <p:sldId id="461" r:id="rId29"/>
    <p:sldId id="480" r:id="rId30"/>
    <p:sldId id="462" r:id="rId31"/>
    <p:sldId id="482" r:id="rId32"/>
    <p:sldId id="463" r:id="rId33"/>
    <p:sldId id="483" r:id="rId34"/>
    <p:sldId id="464" r:id="rId35"/>
    <p:sldId id="484" r:id="rId36"/>
    <p:sldId id="465" r:id="rId37"/>
    <p:sldId id="485" r:id="rId38"/>
    <p:sldId id="466" r:id="rId39"/>
    <p:sldId id="486" r:id="rId40"/>
    <p:sldId id="467" r:id="rId41"/>
    <p:sldId id="487" r:id="rId42"/>
    <p:sldId id="406" r:id="rId43"/>
    <p:sldId id="468" r:id="rId44"/>
    <p:sldId id="488" r:id="rId45"/>
    <p:sldId id="489" r:id="rId46"/>
    <p:sldId id="336" r:id="rId47"/>
    <p:sldId id="337" r:id="rId48"/>
    <p:sldId id="322" r:id="rId49"/>
  </p:sldIdLst>
  <p:sldSz cx="9144000" cy="5143500" type="screen16x9"/>
  <p:notesSz cx="6858000" cy="9144000"/>
  <p:embeddedFontLst>
    <p:embeddedFont>
      <p:font typeface="Meiryo UI" panose="020B0604030504040204" pitchFamily="34" charset="-128"/>
      <p:regular r:id="rId51"/>
      <p:bold r:id="rId52"/>
      <p:italic r:id="rId53"/>
      <p:boldItalic r:id="rId54"/>
    </p:embeddedFont>
    <p:embeddedFont>
      <p:font typeface="Oswald" pitchFamily="2" charset="77"/>
      <p:regular r:id="rId55"/>
      <p:bold r:id="rId56"/>
    </p:embeddedFont>
    <p:embeddedFont>
      <p:font typeface="Raleway" pitchFamily="2" charset="77"/>
      <p:regular r:id="rId57"/>
      <p:bold r:id="rId58"/>
      <p:italic r:id="rId59"/>
      <p:boldItalic r:id="rId60"/>
    </p:embeddedFont>
    <p:embeddedFont>
      <p:font typeface="Roboto" panose="02000000000000000000" pitchFamily="2" charset="0"/>
      <p:regular r:id="rId61"/>
      <p:bold r:id="rId62"/>
      <p:italic r:id="rId63"/>
      <p:boldItalic r:id="rId6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1fzJ0NPJVxX5uftB09QwdA==" hashData="Hoj+3Vn88GlOxvKQEdhFRcomLfrOOnK5cGYR/EOiO7OwWU0hvZYXngDE1f7uNICAURdZpF4BBu4O0xy0wnrD/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50"/>
    <p:restoredTop sz="95413"/>
  </p:normalViewPr>
  <p:slideViewPr>
    <p:cSldViewPr snapToGrid="0" showGuides="1">
      <p:cViewPr varScale="1">
        <p:scale>
          <a:sx n="114" d="100"/>
          <a:sy n="114" d="100"/>
        </p:scale>
        <p:origin x="176" y="6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font" Target="fonts/font5.fntdata"/><Relationship Id="rId63" Type="http://schemas.openxmlformats.org/officeDocument/2006/relationships/font" Target="fonts/font13.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3.fntdata"/><Relationship Id="rId58" Type="http://schemas.openxmlformats.org/officeDocument/2006/relationships/font" Target="fonts/font8.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1.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6.fntdata"/><Relationship Id="rId64"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font" Target="fonts/font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9.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4.fntdata"/><Relationship Id="rId62"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7.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2.fntdata"/><Relationship Id="rId60" Type="http://schemas.openxmlformats.org/officeDocument/2006/relationships/font" Target="fonts/font10.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31301EC-2B3B-BDD7-4623-A895D4BB48E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DECDF25-FCA8-1E5F-2BA8-1BF72DFEA4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9B514D6-41A3-37F9-0EE3-D52B4BA54C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851888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9112C9B-CE6B-BC88-ED14-B13C87A06AE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480363B-8485-7828-4AC3-3F7E148104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BA45177-25BE-7DD2-9D4B-31A32304CD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480361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BEE17D1-5552-B5C9-1586-626C793E547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EF4A7EA-C9AC-9038-0DF6-652989164F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3CC3E1D-4981-256F-34E3-CCE7D5B16D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1573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AB2D8EB-714C-9D9D-116E-C82AF5F4131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D456365-6868-D6BF-3ECA-9BB4A76A3C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13773B0-9F57-4A26-A62F-510D0B0512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42051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4C23391-BA25-8469-4593-A5B40AAB558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C72FF5D-BAF3-8857-4D16-47249C2901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B113E2E-12BF-6C19-F545-CD984D17E1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この例では、</a:t>
            </a:r>
            <a:r>
              <a:rPr lang="en-US" dirty="0"/>
              <a:t>PC1</a:t>
            </a:r>
            <a:r>
              <a:rPr lang="ja-JP" altLang="en-US"/>
              <a:t>が</a:t>
            </a:r>
            <a:r>
              <a:rPr lang="en-US" dirty="0"/>
              <a:t>PC2</a:t>
            </a:r>
            <a:r>
              <a:rPr lang="ja-JP" altLang="en-US"/>
              <a:t>にパケットを送信しようとしています。</a:t>
            </a:r>
            <a:r>
              <a:rPr lang="en-US" dirty="0"/>
              <a:t>PC2</a:t>
            </a:r>
            <a:r>
              <a:rPr lang="ja-JP" altLang="en-US"/>
              <a:t>はリモートネットワーク上に位置しています。宛先の</a:t>
            </a:r>
            <a:r>
              <a:rPr lang="en-US" dirty="0"/>
              <a:t>IPv4</a:t>
            </a:r>
            <a:r>
              <a:rPr lang="ja-JP" altLang="en-US"/>
              <a:t>アドレスが</a:t>
            </a:r>
            <a:r>
              <a:rPr lang="en-US" dirty="0"/>
              <a:t>PC1</a:t>
            </a:r>
            <a:r>
              <a:rPr lang="ja-JP" altLang="en-US"/>
              <a:t>と同じローカルネットワーク上にないため、宛先の</a:t>
            </a:r>
            <a:r>
              <a:rPr lang="en-US" dirty="0"/>
              <a:t>MAC</a:t>
            </a:r>
            <a:r>
              <a:rPr lang="ja-JP" altLang="en-US"/>
              <a:t>アドレスはルーター上のローカルデフォルトゲートウェイのものになります。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ルーターは、</a:t>
            </a:r>
            <a:r>
              <a:rPr lang="en-US" dirty="0"/>
              <a:t>IPv4</a:t>
            </a:r>
            <a:r>
              <a:rPr lang="ja-JP" altLang="en-US"/>
              <a:t>パケットを転送するための最適な経路を決定するために、宛先の</a:t>
            </a:r>
            <a:r>
              <a:rPr lang="en-US" dirty="0"/>
              <a:t>IPv4</a:t>
            </a:r>
            <a:r>
              <a:rPr lang="ja-JP" altLang="en-US"/>
              <a:t>アドレスを確認します。ルーターがイーサネットフレームを受信すると、レイヤ</a:t>
            </a:r>
            <a:r>
              <a:rPr lang="en-US" altLang="ja-JP" dirty="0"/>
              <a:t>2</a:t>
            </a:r>
            <a:r>
              <a:rPr lang="ja-JP" altLang="en-US"/>
              <a:t>の情報を非カプセル化します（非カプセル化</a:t>
            </a:r>
            <a:r>
              <a:rPr lang="en-US" altLang="ja-JP" dirty="0"/>
              <a:t>: </a:t>
            </a:r>
            <a:r>
              <a:rPr lang="ja-JP" altLang="en-US"/>
              <a:t>カプセル化されたデータを取り出す処理）。宛先の</a:t>
            </a:r>
            <a:r>
              <a:rPr lang="en-US" dirty="0"/>
              <a:t>IPv4</a:t>
            </a:r>
            <a:r>
              <a:rPr lang="ja-JP" altLang="en-US"/>
              <a:t>アドレスを使用して次のホップ先のデバイスを決定し、その後、</a:t>
            </a:r>
            <a:r>
              <a:rPr lang="en-US" dirty="0"/>
              <a:t>IPv4</a:t>
            </a:r>
            <a:r>
              <a:rPr lang="ja-JP" altLang="en-US"/>
              <a:t>パケットを送信先インターフェースに適した新しいデータリンクフレームに再カプセル化します。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この例では、</a:t>
            </a:r>
            <a:r>
              <a:rPr lang="en-US" dirty="0"/>
              <a:t>R1</a:t>
            </a:r>
            <a:r>
              <a:rPr lang="ja-JP" altLang="en-US"/>
              <a:t>は図に示されているように、新しいレイヤ</a:t>
            </a:r>
            <a:r>
              <a:rPr lang="en-US" altLang="ja-JP" dirty="0"/>
              <a:t>2</a:t>
            </a:r>
            <a:r>
              <a:rPr lang="ja-JP" altLang="en-US"/>
              <a:t>アドレス情報でパケットを再カプセル化します。</a:t>
            </a:r>
            <a:endParaRPr dirty="0"/>
          </a:p>
        </p:txBody>
      </p:sp>
    </p:spTree>
    <p:extLst>
      <p:ext uri="{BB962C8B-B14F-4D97-AF65-F5344CB8AC3E}">
        <p14:creationId xmlns:p14="http://schemas.microsoft.com/office/powerpoint/2010/main" val="4120612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BFAF12F-EBB5-889F-9649-FB955925EC1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8A7F3AC-CE94-F5FC-CB69-CBC5D6B8F8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08EEE14-1F64-828A-A0B6-46BF792712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78664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27CE8B2-1E48-6FAC-248A-F35B9A65C17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14531DF-AE40-D6B7-F266-8CA96D28E9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9271090-9CD6-9441-1704-7B9C4E283E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967308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8755400-4CAD-6EDB-BC30-B6116B925ED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CFD7B36-9D80-77DC-7492-A4BBDB8CCF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BDDC4C6-D2BB-BCCE-E673-4D1DA771EA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42573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FA23406-61AC-C87C-BB97-09C72FE5E18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FD83639-6273-0651-56CD-4271021433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341B7E5-3A63-C8B0-9C2E-A21CA5DF22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1070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F5878E5-483C-280F-9A56-F4C2600E079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D6D2CC9-F2A8-6093-FBCC-D593F99979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0BE8113-9110-9831-BAB2-C4C5211B4C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振り返りの質問</a:t>
            </a:r>
            <a:br>
              <a:rPr lang="ja-JP" altLang="en-US"/>
            </a:br>
            <a:r>
              <a:rPr lang="ja-JP" altLang="en-US"/>
              <a:t>キャプチャしたデータについて、次の質問に答えてください：</a:t>
            </a:r>
          </a:p>
          <a:p>
            <a:pPr>
              <a:buFont typeface="+mj-lt"/>
              <a:buAutoNum type="arabicPeriod"/>
            </a:pPr>
            <a:r>
              <a:rPr lang="ja-JP" altLang="en-US"/>
              <a:t>デバイスを接続するために使用されたケーブル</a:t>
            </a:r>
            <a:r>
              <a:rPr lang="en-US" altLang="ja-JP" dirty="0"/>
              <a:t>/</a:t>
            </a:r>
            <a:r>
              <a:rPr lang="ja-JP" altLang="en-US"/>
              <a:t>メディアの種類は何ですか？</a:t>
            </a:r>
          </a:p>
          <a:p>
            <a:pPr>
              <a:buFont typeface="+mj-lt"/>
              <a:buAutoNum type="arabicPeriod"/>
            </a:pPr>
            <a:r>
              <a:rPr lang="ja-JP" altLang="en-US"/>
              <a:t>ケーブルは</a:t>
            </a:r>
            <a:r>
              <a:rPr lang="en-US" dirty="0"/>
              <a:t>PDU</a:t>
            </a:r>
            <a:r>
              <a:rPr lang="ja-JP" altLang="en-US"/>
              <a:t>の処理に何らかの影響を与えましたか？</a:t>
            </a:r>
          </a:p>
          <a:p>
            <a:pPr>
              <a:buFont typeface="+mj-lt"/>
              <a:buAutoNum type="arabicPeriod"/>
            </a:pPr>
            <a:r>
              <a:rPr lang="ja-JP" altLang="en-US"/>
              <a:t>無線アクセスポイントは、受信した</a:t>
            </a:r>
            <a:r>
              <a:rPr lang="en-US" dirty="0"/>
              <a:t>PDU</a:t>
            </a:r>
            <a:r>
              <a:rPr lang="ja-JP" altLang="en-US"/>
              <a:t>に対して何か処理を行いましたか？</a:t>
            </a:r>
          </a:p>
          <a:p>
            <a:pPr>
              <a:buFont typeface="+mj-lt"/>
              <a:buAutoNum type="arabicPeriod"/>
            </a:pPr>
            <a:r>
              <a:rPr lang="ja-JP" altLang="en-US"/>
              <a:t>アクセスポイントによって</a:t>
            </a:r>
            <a:r>
              <a:rPr lang="en-US" dirty="0"/>
              <a:t>PDU</a:t>
            </a:r>
            <a:r>
              <a:rPr lang="ja-JP" altLang="en-US"/>
              <a:t>のアドレスが変更されましたか？</a:t>
            </a:r>
          </a:p>
          <a:p>
            <a:pPr>
              <a:buFont typeface="+mj-lt"/>
              <a:buAutoNum type="arabicPeriod"/>
            </a:pPr>
            <a:r>
              <a:rPr lang="ja-JP" altLang="en-US"/>
              <a:t>アクセスポイントが使用した最も高い</a:t>
            </a:r>
            <a:r>
              <a:rPr lang="en-US" dirty="0"/>
              <a:t>OSI</a:t>
            </a:r>
            <a:r>
              <a:rPr lang="ja-JP" altLang="en-US"/>
              <a:t>レイヤーは何でしたか？</a:t>
            </a:r>
          </a:p>
          <a:p>
            <a:pPr>
              <a:buFont typeface="+mj-lt"/>
              <a:buAutoNum type="arabicPeriod"/>
            </a:pPr>
            <a:r>
              <a:rPr lang="ja-JP" altLang="en-US"/>
              <a:t>ケーブルやアクセスポイントは、</a:t>
            </a:r>
            <a:r>
              <a:rPr lang="en-US" dirty="0"/>
              <a:t>OSI</a:t>
            </a:r>
            <a:r>
              <a:rPr lang="ja-JP" altLang="en-US"/>
              <a:t>モデルのどのレイヤーで動作しますか？</a:t>
            </a:r>
          </a:p>
          <a:p>
            <a:pPr>
              <a:buFont typeface="+mj-lt"/>
              <a:buAutoNum type="arabicPeriod"/>
            </a:pPr>
            <a:r>
              <a:rPr lang="en-US" dirty="0"/>
              <a:t>PDU</a:t>
            </a:r>
            <a:r>
              <a:rPr lang="ja-JP" altLang="en-US"/>
              <a:t>の詳細タブを確認すると、最初に表示された</a:t>
            </a:r>
            <a:r>
              <a:rPr lang="en-US" dirty="0"/>
              <a:t>MAC</a:t>
            </a:r>
            <a:r>
              <a:rPr lang="ja-JP" altLang="en-US"/>
              <a:t>アドレスは送信元と宛先のどちらでしたか？</a:t>
            </a:r>
          </a:p>
          <a:p>
            <a:pPr>
              <a:buFont typeface="+mj-lt"/>
              <a:buAutoNum type="arabicPeriod"/>
            </a:pPr>
            <a:r>
              <a:rPr lang="ja-JP" altLang="en-US"/>
              <a:t>一部の</a:t>
            </a:r>
            <a:r>
              <a:rPr lang="en-US" dirty="0"/>
              <a:t>PDU</a:t>
            </a:r>
            <a:r>
              <a:rPr lang="ja-JP" altLang="en-US"/>
              <a:t>には赤い</a:t>
            </a:r>
            <a:r>
              <a:rPr lang="en-US" dirty="0"/>
              <a:t>X</a:t>
            </a:r>
            <a:r>
              <a:rPr lang="ja-JP" altLang="en-US"/>
              <a:t>が付き、他には緑のチェックマークが付いていました。これらのマークにはどのような意味がありますか？</a:t>
            </a:r>
          </a:p>
          <a:p>
            <a:pPr>
              <a:buFont typeface="+mj-lt"/>
              <a:buAutoNum type="arabicPeriod"/>
            </a:pPr>
            <a:r>
              <a:rPr lang="en-US" dirty="0"/>
              <a:t>PDU</a:t>
            </a:r>
            <a:r>
              <a:rPr lang="ja-JP" altLang="en-US"/>
              <a:t>がネットワーク</a:t>
            </a:r>
            <a:r>
              <a:rPr lang="en-US" altLang="ja-JP" dirty="0"/>
              <a:t>10</a:t>
            </a:r>
            <a:r>
              <a:rPr lang="ja-JP" altLang="en-US"/>
              <a:t>とネットワーク</a:t>
            </a:r>
            <a:r>
              <a:rPr lang="en-US" altLang="ja-JP" dirty="0"/>
              <a:t>172</a:t>
            </a:r>
            <a:r>
              <a:rPr lang="ja-JP" altLang="en-US"/>
              <a:t>の間で送信されるたびに、</a:t>
            </a:r>
            <a:r>
              <a:rPr lang="en-US" dirty="0"/>
              <a:t>MAC</a:t>
            </a:r>
            <a:r>
              <a:rPr lang="ja-JP" altLang="en-US"/>
              <a:t>アドレスが突然変更されるポイントがありました。それはどこで起こりましたか？</a:t>
            </a:r>
          </a:p>
          <a:p>
            <a:pPr>
              <a:buFont typeface="+mj-lt"/>
              <a:buAutoNum type="arabicPeriod"/>
            </a:pPr>
            <a:r>
              <a:rPr lang="en-US" altLang="ja-JP" dirty="0"/>
              <a:t>00</a:t>
            </a:r>
            <a:r>
              <a:rPr lang="en-US" dirty="0"/>
              <a:t>D0</a:t>
            </a:r>
          </a:p>
          <a:p>
            <a:pPr>
              <a:buFont typeface="+mj-lt"/>
              <a:buAutoNum type="arabicPeriod"/>
            </a:pPr>
            <a:r>
              <a:rPr lang="ja-JP" altLang="en-US"/>
              <a:t>で始まる</a:t>
            </a:r>
            <a:r>
              <a:rPr lang="en-US" dirty="0"/>
              <a:t>MAC</a:t>
            </a:r>
            <a:r>
              <a:rPr lang="ja-JP" altLang="en-US"/>
              <a:t>アドレスを使用しているデバイスはどれですか？</a:t>
            </a:r>
          </a:p>
          <a:p>
            <a:pPr>
              <a:buFont typeface="+mj-lt"/>
              <a:buAutoNum type="arabicPeriod"/>
            </a:pPr>
            <a:r>
              <a:rPr lang="ja-JP" altLang="en-US"/>
              <a:t>他の</a:t>
            </a:r>
            <a:r>
              <a:rPr lang="en-US" dirty="0"/>
              <a:t>MAC</a:t>
            </a:r>
            <a:r>
              <a:rPr lang="ja-JP" altLang="en-US"/>
              <a:t>アドレスはどのデバイスに属していますか？</a:t>
            </a:r>
          </a:p>
          <a:p>
            <a:pPr>
              <a:buFont typeface="+mj-lt"/>
              <a:buAutoNum type="arabicPeriod"/>
            </a:pPr>
            <a:r>
              <a:rPr lang="ja-JP" altLang="en-US"/>
              <a:t>送信元および受信先の</a:t>
            </a:r>
            <a:r>
              <a:rPr lang="en-US" dirty="0"/>
              <a:t>IPv4</a:t>
            </a:r>
            <a:r>
              <a:rPr lang="ja-JP" altLang="en-US"/>
              <a:t>アドレスは、いずれかの</a:t>
            </a:r>
            <a:r>
              <a:rPr lang="en-US" dirty="0"/>
              <a:t>PDU</a:t>
            </a:r>
            <a:r>
              <a:rPr lang="ja-JP" altLang="en-US"/>
              <a:t>で変更されましたか？</a:t>
            </a:r>
          </a:p>
          <a:p>
            <a:pPr>
              <a:buFont typeface="+mj-lt"/>
              <a:buAutoNum type="arabicPeriod"/>
            </a:pPr>
            <a:r>
              <a:rPr lang="en-US" dirty="0"/>
              <a:t>Ping</a:t>
            </a:r>
            <a:r>
              <a:rPr lang="ja-JP" altLang="en-US"/>
              <a:t>の返信（「</a:t>
            </a:r>
            <a:r>
              <a:rPr lang="en-US" dirty="0"/>
              <a:t>Pong」</a:t>
            </a:r>
            <a:r>
              <a:rPr lang="ja-JP" altLang="en-US"/>
              <a:t>と呼ばれることもあります）を追跡すると、送信元と宛先のアドレスはどのように変化しますか？</a:t>
            </a:r>
          </a:p>
          <a:p>
            <a:pPr>
              <a:buFont typeface="+mj-lt"/>
              <a:buAutoNum type="arabicPeriod"/>
            </a:pPr>
            <a:r>
              <a:rPr lang="ja-JP" altLang="en-US"/>
              <a:t>なぜルーターのインターフェースが</a:t>
            </a:r>
            <a:r>
              <a:rPr lang="en-US" altLang="ja-JP" dirty="0"/>
              <a:t>2</a:t>
            </a:r>
            <a:r>
              <a:rPr lang="ja-JP" altLang="en-US"/>
              <a:t>つの異なる</a:t>
            </a:r>
            <a:r>
              <a:rPr lang="en-US" dirty="0"/>
              <a:t>IP</a:t>
            </a:r>
            <a:r>
              <a:rPr lang="ja-JP" altLang="en-US"/>
              <a:t>ネットワークの一部になっていると思いますか？</a:t>
            </a:r>
          </a:p>
          <a:p>
            <a:pPr>
              <a:buFont typeface="+mj-lt"/>
              <a:buAutoNum type="arabicPeriod"/>
            </a:pPr>
            <a:r>
              <a:rPr lang="ja-JP" altLang="en-US"/>
              <a:t>ルーターによって接続されている</a:t>
            </a:r>
            <a:r>
              <a:rPr lang="en-US" dirty="0"/>
              <a:t>IP</a:t>
            </a:r>
            <a:r>
              <a:rPr lang="ja-JP" altLang="en-US"/>
              <a:t>ネットワークはどれですか？</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Reflection Questions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     What different types of cables/media were used to connect devices?</a:t>
            </a:r>
          </a:p>
          <a:p>
            <a:pPr marL="0" lvl="0" indent="0" algn="l" rtl="0">
              <a:spcBef>
                <a:spcPts val="0"/>
              </a:spcBef>
              <a:spcAft>
                <a:spcPts val="0"/>
              </a:spcAft>
              <a:buNone/>
            </a:pPr>
            <a:r>
              <a:rPr lang="en-US" dirty="0"/>
              <a:t>copper, fiber, and wireless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     Did the cables change the handling of the PDU in any way?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3.     Did the wireless Access Point do anything to the PDUs that it received?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Yes. It repackaged them as wireless 802.11 frames.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4.     Was PDU addressing changed by the access point?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5.     What was the highest OSI layer that the Access Point used?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Layer 1</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6.     At what Layer of the OSI model do cables and access points operate?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Layer 1</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7.     When examining the PDU Details tab, which MAC address appeared first, the source or the destination?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Destination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8.     Sometimes PDUs were marked with red </a:t>
            </a:r>
            <a:r>
              <a:rPr lang="en-US" dirty="0" err="1"/>
              <a:t>Xs</a:t>
            </a:r>
            <a:r>
              <a:rPr lang="en-US" dirty="0"/>
              <a:t> while others had green check marks. What is the significance of these markings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PDUs that are marked with </a:t>
            </a:r>
            <a:r>
              <a:rPr lang="en-US" dirty="0" err="1"/>
              <a:t>Xs</a:t>
            </a:r>
            <a:r>
              <a:rPr lang="en-US" dirty="0"/>
              <a:t> were not accepted by a device because the destination address did not match the device’s MAC address.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9.     Every time that the PDU was sent between the 10 network and the 172 network, there was a point where the MAC addresses suddenly changed. Where did that occur?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occurred at the router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10.  Which device uses MAC addresses that start with 00D0:BA?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router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11.  What devices did the other MAC addresses belong to?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 the sending device and receiving device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12.  Did the sending and receiving IPv4 addresses change in any of the PDUs?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13.  When you follow the reply to a ping, sometimes called a pong, what happens to the source and destination addresses?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They switch because the receiving device is now the source.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14.  Why do you think the interfaces of the router are part of two different IP networks?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function of a router is to interconnect different IP networks. It must be a member of both networks to do this.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15.  Which IP networks are connected by the router?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10.10.10.0/24 and 172.16.31.0/24 networks.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3635150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145A2B4-1D8F-EEBD-7D04-90B9FF5627C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1A17301-7195-5E2F-FF6A-92D716FEC3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26D9BF2-9CFE-9B28-FD76-4529679C6A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振り返りの質問</a:t>
            </a:r>
            <a:br>
              <a:rPr lang="ja-JP" altLang="en-US"/>
            </a:br>
            <a:r>
              <a:rPr lang="ja-JP" altLang="en-US"/>
              <a:t>キャプチャしたデータについて、次の質問に答えてください：</a:t>
            </a:r>
          </a:p>
          <a:p>
            <a:pPr>
              <a:buFont typeface="+mj-lt"/>
              <a:buAutoNum type="arabicPeriod"/>
            </a:pPr>
            <a:r>
              <a:rPr lang="ja-JP" altLang="en-US"/>
              <a:t>デバイスを接続するために使用されたケーブル</a:t>
            </a:r>
            <a:r>
              <a:rPr lang="en-US" altLang="ja-JP" dirty="0"/>
              <a:t>/</a:t>
            </a:r>
            <a:r>
              <a:rPr lang="ja-JP" altLang="en-US"/>
              <a:t>メディアの種類は何ですか？</a:t>
            </a:r>
          </a:p>
          <a:p>
            <a:pPr>
              <a:buFont typeface="+mj-lt"/>
              <a:buAutoNum type="arabicPeriod"/>
            </a:pPr>
            <a:r>
              <a:rPr lang="ja-JP" altLang="en-US"/>
              <a:t>ケーブルは</a:t>
            </a:r>
            <a:r>
              <a:rPr lang="en-US" dirty="0"/>
              <a:t>PDU</a:t>
            </a:r>
            <a:r>
              <a:rPr lang="ja-JP" altLang="en-US"/>
              <a:t>の処理に何らかの影響を与えましたか？</a:t>
            </a:r>
          </a:p>
          <a:p>
            <a:pPr>
              <a:buFont typeface="+mj-lt"/>
              <a:buAutoNum type="arabicPeriod"/>
            </a:pPr>
            <a:r>
              <a:rPr lang="ja-JP" altLang="en-US"/>
              <a:t>無線アクセスポイントは、受信した</a:t>
            </a:r>
            <a:r>
              <a:rPr lang="en-US" dirty="0"/>
              <a:t>PDU</a:t>
            </a:r>
            <a:r>
              <a:rPr lang="ja-JP" altLang="en-US"/>
              <a:t>に対して何か処理を行いましたか？</a:t>
            </a:r>
          </a:p>
          <a:p>
            <a:pPr>
              <a:buFont typeface="+mj-lt"/>
              <a:buAutoNum type="arabicPeriod"/>
            </a:pPr>
            <a:r>
              <a:rPr lang="ja-JP" altLang="en-US"/>
              <a:t>アクセスポイントによって</a:t>
            </a:r>
            <a:r>
              <a:rPr lang="en-US" dirty="0"/>
              <a:t>PDU</a:t>
            </a:r>
            <a:r>
              <a:rPr lang="ja-JP" altLang="en-US"/>
              <a:t>のアドレスが変更されましたか？</a:t>
            </a:r>
          </a:p>
          <a:p>
            <a:pPr>
              <a:buFont typeface="+mj-lt"/>
              <a:buAutoNum type="arabicPeriod"/>
            </a:pPr>
            <a:r>
              <a:rPr lang="ja-JP" altLang="en-US"/>
              <a:t>アクセスポイントが使用した最も高い</a:t>
            </a:r>
            <a:r>
              <a:rPr lang="en-US" dirty="0"/>
              <a:t>OSI</a:t>
            </a:r>
            <a:r>
              <a:rPr lang="ja-JP" altLang="en-US"/>
              <a:t>レイヤーは何でしたか？</a:t>
            </a:r>
          </a:p>
          <a:p>
            <a:pPr>
              <a:buFont typeface="+mj-lt"/>
              <a:buAutoNum type="arabicPeriod"/>
            </a:pPr>
            <a:r>
              <a:rPr lang="ja-JP" altLang="en-US"/>
              <a:t>ケーブルやアクセスポイントは、</a:t>
            </a:r>
            <a:r>
              <a:rPr lang="en-US" dirty="0"/>
              <a:t>OSI</a:t>
            </a:r>
            <a:r>
              <a:rPr lang="ja-JP" altLang="en-US"/>
              <a:t>モデルのどのレイヤーで動作しますか？</a:t>
            </a:r>
          </a:p>
          <a:p>
            <a:pPr>
              <a:buFont typeface="+mj-lt"/>
              <a:buAutoNum type="arabicPeriod"/>
            </a:pPr>
            <a:r>
              <a:rPr lang="en-US" dirty="0"/>
              <a:t>PDU</a:t>
            </a:r>
            <a:r>
              <a:rPr lang="ja-JP" altLang="en-US"/>
              <a:t>の詳細タブを確認すると、最初に表示された</a:t>
            </a:r>
            <a:r>
              <a:rPr lang="en-US" dirty="0"/>
              <a:t>MAC</a:t>
            </a:r>
            <a:r>
              <a:rPr lang="ja-JP" altLang="en-US"/>
              <a:t>アドレスは送信元と宛先のどちらでしたか？</a:t>
            </a:r>
          </a:p>
          <a:p>
            <a:pPr>
              <a:buFont typeface="+mj-lt"/>
              <a:buAutoNum type="arabicPeriod"/>
            </a:pPr>
            <a:r>
              <a:rPr lang="ja-JP" altLang="en-US"/>
              <a:t>一部の</a:t>
            </a:r>
            <a:r>
              <a:rPr lang="en-US" dirty="0"/>
              <a:t>PDU</a:t>
            </a:r>
            <a:r>
              <a:rPr lang="ja-JP" altLang="en-US"/>
              <a:t>には赤い</a:t>
            </a:r>
            <a:r>
              <a:rPr lang="en-US" dirty="0"/>
              <a:t>X</a:t>
            </a:r>
            <a:r>
              <a:rPr lang="ja-JP" altLang="en-US"/>
              <a:t>が付き、他には緑のチェックマークが付いていました。これらのマークにはどのような意味がありますか？</a:t>
            </a:r>
          </a:p>
          <a:p>
            <a:pPr>
              <a:buFont typeface="+mj-lt"/>
              <a:buAutoNum type="arabicPeriod"/>
            </a:pPr>
            <a:r>
              <a:rPr lang="en-US" dirty="0"/>
              <a:t>PDU</a:t>
            </a:r>
            <a:r>
              <a:rPr lang="ja-JP" altLang="en-US"/>
              <a:t>がネットワーク</a:t>
            </a:r>
            <a:r>
              <a:rPr lang="en-US" altLang="ja-JP" dirty="0"/>
              <a:t>10</a:t>
            </a:r>
            <a:r>
              <a:rPr lang="ja-JP" altLang="en-US"/>
              <a:t>とネットワーク</a:t>
            </a:r>
            <a:r>
              <a:rPr lang="en-US" altLang="ja-JP" dirty="0"/>
              <a:t>172</a:t>
            </a:r>
            <a:r>
              <a:rPr lang="ja-JP" altLang="en-US"/>
              <a:t>の間で送信されるたびに、</a:t>
            </a:r>
            <a:r>
              <a:rPr lang="en-US" dirty="0"/>
              <a:t>MAC</a:t>
            </a:r>
            <a:r>
              <a:rPr lang="ja-JP" altLang="en-US"/>
              <a:t>アドレスが突然変更されるポイントがありました。それはどこで起こりましたか？</a:t>
            </a:r>
          </a:p>
          <a:p>
            <a:pPr>
              <a:buFont typeface="+mj-lt"/>
              <a:buAutoNum type="arabicPeriod"/>
            </a:pPr>
            <a:r>
              <a:rPr lang="en-US" altLang="ja-JP" dirty="0"/>
              <a:t>00</a:t>
            </a:r>
            <a:r>
              <a:rPr lang="en-US" dirty="0"/>
              <a:t>D0</a:t>
            </a:r>
          </a:p>
          <a:p>
            <a:pPr>
              <a:buFont typeface="+mj-lt"/>
              <a:buAutoNum type="arabicPeriod"/>
            </a:pPr>
            <a:r>
              <a:rPr lang="ja-JP" altLang="en-US"/>
              <a:t>で始まる</a:t>
            </a:r>
            <a:r>
              <a:rPr lang="en-US" dirty="0"/>
              <a:t>MAC</a:t>
            </a:r>
            <a:r>
              <a:rPr lang="ja-JP" altLang="en-US"/>
              <a:t>アドレスを使用しているデバイスはどれですか？</a:t>
            </a:r>
          </a:p>
          <a:p>
            <a:pPr>
              <a:buFont typeface="+mj-lt"/>
              <a:buAutoNum type="arabicPeriod"/>
            </a:pPr>
            <a:r>
              <a:rPr lang="ja-JP" altLang="en-US"/>
              <a:t>他の</a:t>
            </a:r>
            <a:r>
              <a:rPr lang="en-US" dirty="0"/>
              <a:t>MAC</a:t>
            </a:r>
            <a:r>
              <a:rPr lang="ja-JP" altLang="en-US"/>
              <a:t>アドレスはどのデバイスに属していますか？</a:t>
            </a:r>
          </a:p>
          <a:p>
            <a:pPr>
              <a:buFont typeface="+mj-lt"/>
              <a:buAutoNum type="arabicPeriod"/>
            </a:pPr>
            <a:r>
              <a:rPr lang="ja-JP" altLang="en-US"/>
              <a:t>送信元および受信先の</a:t>
            </a:r>
            <a:r>
              <a:rPr lang="en-US" dirty="0"/>
              <a:t>IPv4</a:t>
            </a:r>
            <a:r>
              <a:rPr lang="ja-JP" altLang="en-US"/>
              <a:t>アドレスは、いずれかの</a:t>
            </a:r>
            <a:r>
              <a:rPr lang="en-US" dirty="0"/>
              <a:t>PDU</a:t>
            </a:r>
            <a:r>
              <a:rPr lang="ja-JP" altLang="en-US"/>
              <a:t>で変更されましたか？</a:t>
            </a:r>
          </a:p>
          <a:p>
            <a:pPr>
              <a:buFont typeface="+mj-lt"/>
              <a:buAutoNum type="arabicPeriod"/>
            </a:pPr>
            <a:r>
              <a:rPr lang="en-US" dirty="0"/>
              <a:t>Ping</a:t>
            </a:r>
            <a:r>
              <a:rPr lang="ja-JP" altLang="en-US"/>
              <a:t>の返信（「</a:t>
            </a:r>
            <a:r>
              <a:rPr lang="en-US" dirty="0"/>
              <a:t>Pong」</a:t>
            </a:r>
            <a:r>
              <a:rPr lang="ja-JP" altLang="en-US"/>
              <a:t>と呼ばれることもあります）を追跡すると、送信元と宛先のアドレスはどのように変化しますか？</a:t>
            </a:r>
          </a:p>
          <a:p>
            <a:pPr>
              <a:buFont typeface="+mj-lt"/>
              <a:buAutoNum type="arabicPeriod"/>
            </a:pPr>
            <a:r>
              <a:rPr lang="ja-JP" altLang="en-US"/>
              <a:t>なぜルーターのインターフェースが</a:t>
            </a:r>
            <a:r>
              <a:rPr lang="en-US" altLang="ja-JP" dirty="0"/>
              <a:t>2</a:t>
            </a:r>
            <a:r>
              <a:rPr lang="ja-JP" altLang="en-US"/>
              <a:t>つの異なる</a:t>
            </a:r>
            <a:r>
              <a:rPr lang="en-US" dirty="0"/>
              <a:t>IP</a:t>
            </a:r>
            <a:r>
              <a:rPr lang="ja-JP" altLang="en-US"/>
              <a:t>ネットワークの一部になっていると思いますか？</a:t>
            </a:r>
          </a:p>
          <a:p>
            <a:pPr>
              <a:buFont typeface="+mj-lt"/>
              <a:buAutoNum type="arabicPeriod"/>
            </a:pPr>
            <a:r>
              <a:rPr lang="ja-JP" altLang="en-US"/>
              <a:t>ルーターによって接続されている</a:t>
            </a:r>
            <a:r>
              <a:rPr lang="en-US" dirty="0"/>
              <a:t>IP</a:t>
            </a:r>
            <a:r>
              <a:rPr lang="ja-JP" altLang="en-US"/>
              <a:t>ネットワークはどれですか？</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Reflection Questions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     What different types of cables/media were used to connect devices?</a:t>
            </a:r>
          </a:p>
          <a:p>
            <a:pPr marL="0" lvl="0" indent="0" algn="l" rtl="0">
              <a:spcBef>
                <a:spcPts val="0"/>
              </a:spcBef>
              <a:spcAft>
                <a:spcPts val="0"/>
              </a:spcAft>
              <a:buNone/>
            </a:pPr>
            <a:r>
              <a:rPr lang="en-US" dirty="0"/>
              <a:t>copper, fiber, and wireless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     Did the cables change the handling of the PDU in any way?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3.     Did the wireless Access Point do anything to the PDUs that it received?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Yes. It repackaged them as wireless 802.11 frames.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4.     Was PDU addressing changed by the access point?</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5.     What was the highest OSI layer that the Access Point used?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Layer 1</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6.     At what Layer of the OSI model do cables and access points operate?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Layer 1</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7.     When examining the PDU Details tab, which MAC address appeared first, the source or the destination?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Destination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8.     Sometimes PDUs were marked with red </a:t>
            </a:r>
            <a:r>
              <a:rPr lang="en-US" dirty="0" err="1"/>
              <a:t>Xs</a:t>
            </a:r>
            <a:r>
              <a:rPr lang="en-US" dirty="0"/>
              <a:t> while others had green check marks. What is the significance of these markings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PDUs that are marked with </a:t>
            </a:r>
            <a:r>
              <a:rPr lang="en-US" dirty="0" err="1"/>
              <a:t>Xs</a:t>
            </a:r>
            <a:r>
              <a:rPr lang="en-US" dirty="0"/>
              <a:t> were not accepted by a device because the destination address did not match the device’s MAC address.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9.     Every time that the PDU was sent between the 10 network and the 172 network, there was a point where the MAC addresses suddenly changed. Where did that occur?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It occurred at the router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10.  Which device uses MAC addresses that start with 00D0:BA?</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router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11.  What devices did the other MAC addresses belong to?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To the sending device and receiving device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12.  Did the sending and receiving IPv4 addresses change in any of the PDUs?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No</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13.  When you follow the reply to a ping, sometimes called a pong, what happens to the source and destination addresses?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They switch because the receiving device is now the source.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14.  Why do you think the interfaces of the router are part of two different IP networks?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function of a router is to interconnect different IP networks. It must be a member of both networks to do this.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15.  Which IP networks are connected by the router?</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10.10.10.0/24 and 172.16.31.0/24 networks.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17594700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52D93ED-6C50-F316-6C46-1EC52CF60EF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D1EAC8A-12AF-1693-B411-80CB80DE85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4267B2AE-35E2-179C-9638-7E4B8543B9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PDU：</a:t>
            </a:r>
            <a:r>
              <a:rPr lang="ja-JP" altLang="en-US"/>
              <a:t>プロトコルデータユニット </a:t>
            </a:r>
            <a:r>
              <a:rPr lang="en-US" altLang="ja-JP" dirty="0"/>
              <a:t>(</a:t>
            </a:r>
            <a:r>
              <a:rPr lang="en-US" dirty="0"/>
              <a:t>Protocol Data Unit)</a:t>
            </a:r>
          </a:p>
          <a:p>
            <a:pPr marL="0" lvl="0" indent="0" algn="l" rtl="0">
              <a:spcBef>
                <a:spcPts val="0"/>
              </a:spcBef>
              <a:spcAft>
                <a:spcPts val="0"/>
              </a:spcAft>
              <a:buNone/>
            </a:pPr>
            <a:r>
              <a:rPr lang="en-US" dirty="0"/>
              <a:t>OSI</a:t>
            </a:r>
            <a:r>
              <a:rPr lang="ja-JP" altLang="en-US"/>
              <a:t>モデルの各層には、それぞれ固有の</a:t>
            </a:r>
            <a:r>
              <a:rPr lang="en-US" dirty="0"/>
              <a:t>PDU</a:t>
            </a:r>
            <a:r>
              <a:rPr lang="ja-JP" altLang="en-US"/>
              <a:t>があります。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レイヤー</a:t>
            </a:r>
            <a:r>
              <a:rPr lang="en-US" altLang="ja-JP" dirty="0"/>
              <a:t>2</a:t>
            </a:r>
            <a:r>
              <a:rPr lang="ja-JP" altLang="en-US"/>
              <a:t>（データリンク層） </a:t>
            </a:r>
            <a:r>
              <a:rPr lang="en-US" altLang="ja-JP" dirty="0"/>
              <a:t>- </a:t>
            </a:r>
            <a:r>
              <a:rPr lang="ja-JP" altLang="en-US"/>
              <a:t>フレーム</a:t>
            </a:r>
            <a:r>
              <a:rPr lang="en-US" altLang="ja-JP" dirty="0"/>
              <a:t>: </a:t>
            </a:r>
            <a:r>
              <a:rPr lang="ja-JP" altLang="en-US"/>
              <a:t>この層の</a:t>
            </a:r>
            <a:r>
              <a:rPr lang="en-US" dirty="0"/>
              <a:t>PDU</a:t>
            </a:r>
            <a:r>
              <a:rPr lang="ja-JP" altLang="en-US"/>
              <a:t>には</a:t>
            </a:r>
            <a:r>
              <a:rPr lang="en-US" dirty="0"/>
              <a:t>MAC</a:t>
            </a:r>
            <a:r>
              <a:rPr lang="ja-JP" altLang="en-US"/>
              <a:t>アドレスが含まれており、隣接ノード間でのデータ転送を担当します。</a:t>
            </a:r>
          </a:p>
          <a:p>
            <a:pPr marL="0" lvl="0" indent="0" algn="l" rtl="0">
              <a:spcBef>
                <a:spcPts val="0"/>
              </a:spcBef>
              <a:spcAft>
                <a:spcPts val="0"/>
              </a:spcAft>
              <a:buNone/>
            </a:pPr>
            <a:r>
              <a:rPr lang="ja-JP" altLang="en-US"/>
              <a:t>レイヤー</a:t>
            </a:r>
            <a:r>
              <a:rPr lang="en-US" altLang="ja-JP" dirty="0"/>
              <a:t>3</a:t>
            </a:r>
            <a:r>
              <a:rPr lang="ja-JP" altLang="en-US"/>
              <a:t>（ネットワーク層） </a:t>
            </a:r>
            <a:r>
              <a:rPr lang="en-US" altLang="ja-JP" dirty="0"/>
              <a:t>- </a:t>
            </a:r>
            <a:r>
              <a:rPr lang="ja-JP" altLang="en-US"/>
              <a:t>パケット</a:t>
            </a:r>
            <a:r>
              <a:rPr lang="en-US" altLang="ja-JP" dirty="0"/>
              <a:t>: </a:t>
            </a:r>
            <a:r>
              <a:rPr lang="ja-JP" altLang="en-US"/>
              <a:t>この層の</a:t>
            </a:r>
            <a:r>
              <a:rPr lang="en-US" dirty="0"/>
              <a:t>PDU</a:t>
            </a:r>
            <a:r>
              <a:rPr lang="ja-JP" altLang="en-US"/>
              <a:t>には</a:t>
            </a:r>
            <a:r>
              <a:rPr lang="en-US" dirty="0"/>
              <a:t>IP</a:t>
            </a:r>
            <a:r>
              <a:rPr lang="ja-JP" altLang="en-US"/>
              <a:t>アドレスとルーティング情報が含まれており、ネットワーク間でのデータ転送を処理します。</a:t>
            </a:r>
          </a:p>
          <a:p>
            <a:pPr marL="0" lvl="0" indent="0" algn="l" rtl="0">
              <a:spcBef>
                <a:spcPts val="0"/>
              </a:spcBef>
              <a:spcAft>
                <a:spcPts val="0"/>
              </a:spcAft>
              <a:buNone/>
            </a:pPr>
            <a:r>
              <a:rPr lang="ja-JP" altLang="en-US"/>
              <a:t>レイヤー</a:t>
            </a:r>
            <a:r>
              <a:rPr lang="en-US" altLang="ja-JP" dirty="0"/>
              <a:t>4</a:t>
            </a:r>
            <a:r>
              <a:rPr lang="ja-JP" altLang="en-US"/>
              <a:t>（トランスポート層） </a:t>
            </a:r>
            <a:r>
              <a:rPr lang="en-US" altLang="ja-JP" dirty="0"/>
              <a:t>- </a:t>
            </a:r>
            <a:r>
              <a:rPr lang="ja-JP" altLang="en-US"/>
              <a:t>セグメント </a:t>
            </a:r>
            <a:r>
              <a:rPr lang="en-US" altLang="ja-JP" dirty="0"/>
              <a:t>(</a:t>
            </a:r>
            <a:r>
              <a:rPr lang="en-US" dirty="0"/>
              <a:t>TCP) </a:t>
            </a:r>
            <a:r>
              <a:rPr lang="ja-JP" altLang="en-US"/>
              <a:t>またはデータグラム </a:t>
            </a:r>
            <a:r>
              <a:rPr lang="en-US" altLang="ja-JP" dirty="0"/>
              <a:t>(</a:t>
            </a:r>
            <a:r>
              <a:rPr lang="en-US" dirty="0"/>
              <a:t>UDP): </a:t>
            </a:r>
            <a:r>
              <a:rPr lang="ja-JP" altLang="en-US"/>
              <a:t>データ転送の信頼性、フロー制御、およびエラー修正を管理します。</a:t>
            </a:r>
          </a:p>
          <a:p>
            <a:pPr marL="0" lvl="0" indent="0" algn="l" rtl="0">
              <a:spcBef>
                <a:spcPts val="0"/>
              </a:spcBef>
              <a:spcAft>
                <a:spcPts val="0"/>
              </a:spcAft>
              <a:buNone/>
            </a:pPr>
            <a:r>
              <a:rPr lang="ja-JP" altLang="en-US"/>
              <a:t>レイヤー</a:t>
            </a:r>
            <a:r>
              <a:rPr lang="en-US" altLang="ja-JP" dirty="0"/>
              <a:t>5-7</a:t>
            </a:r>
            <a:r>
              <a:rPr lang="ja-JP" altLang="en-US"/>
              <a:t>（セッション層、プレゼンテーション層、アプリケーション層） </a:t>
            </a:r>
            <a:r>
              <a:rPr lang="en-US" altLang="ja-JP" dirty="0"/>
              <a:t>- </a:t>
            </a:r>
            <a:r>
              <a:rPr lang="ja-JP" altLang="en-US"/>
              <a:t>データ</a:t>
            </a:r>
            <a:r>
              <a:rPr lang="en-US" altLang="ja-JP" dirty="0"/>
              <a:t>: </a:t>
            </a:r>
            <a:r>
              <a:rPr lang="ja-JP" altLang="en-US"/>
              <a:t>ユーザーレベルのアプリケーションに適した、さまざまな形式の処理済みデータです。</a:t>
            </a:r>
            <a:endParaRPr dirty="0"/>
          </a:p>
        </p:txBody>
      </p:sp>
    </p:spTree>
    <p:extLst>
      <p:ext uri="{BB962C8B-B14F-4D97-AF65-F5344CB8AC3E}">
        <p14:creationId xmlns:p14="http://schemas.microsoft.com/office/powerpoint/2010/main" val="13081419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2A5F781-C348-459C-8B74-A051E664317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362510A-0576-6981-1578-10B64360F3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43D348A-47CF-D7CF-EA31-0520073C0A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同じローカルネットワーク内の送信元デバイスから宛先デバイスに送信されるフレームには、どの宛先</a:t>
            </a:r>
            <a:r>
              <a:rPr lang="en-US" dirty="0"/>
              <a:t>MAC</a:t>
            </a:r>
            <a:r>
              <a:rPr lang="ja-JP" altLang="en-US"/>
              <a:t>アドレスが含まれますか？</a:t>
            </a:r>
          </a:p>
          <a:p>
            <a:pPr>
              <a:buFont typeface="Arial" panose="020B0604020202020204" pitchFamily="34" charset="0"/>
              <a:buChar char="•"/>
            </a:pPr>
            <a:r>
              <a:rPr lang="ja-JP" altLang="en-US"/>
              <a:t>宛先デバイスの</a:t>
            </a:r>
            <a:r>
              <a:rPr lang="en-US" dirty="0"/>
              <a:t>MAC</a:t>
            </a:r>
            <a:r>
              <a:rPr lang="ja-JP" altLang="en-US"/>
              <a:t>アドレス</a:t>
            </a:r>
          </a:p>
          <a:p>
            <a:pPr>
              <a:buFont typeface="Arial" panose="020B0604020202020204" pitchFamily="34" charset="0"/>
              <a:buChar char="•"/>
            </a:pPr>
            <a:r>
              <a:rPr lang="ja-JP" altLang="en-US"/>
              <a:t>ブロードキャスト</a:t>
            </a:r>
            <a:r>
              <a:rPr lang="en-US" dirty="0"/>
              <a:t>MAC</a:t>
            </a:r>
            <a:r>
              <a:rPr lang="ja-JP" altLang="en-US"/>
              <a:t>アドレス（</a:t>
            </a:r>
            <a:r>
              <a:rPr lang="en-US" dirty="0"/>
              <a:t>FF-FF-FF-FF-FF-FF）</a:t>
            </a:r>
          </a:p>
          <a:p>
            <a:pPr>
              <a:buFont typeface="Arial" panose="020B0604020202020204" pitchFamily="34" charset="0"/>
              <a:buChar char="•"/>
            </a:pPr>
            <a:r>
              <a:rPr lang="ja-JP" altLang="en-US"/>
              <a:t>ローカルルーターインターフェースの</a:t>
            </a:r>
            <a:r>
              <a:rPr lang="en-US" dirty="0"/>
              <a:t>MAC</a:t>
            </a:r>
            <a:r>
              <a:rPr lang="ja-JP" altLang="en-US"/>
              <a:t>アドレス</a:t>
            </a:r>
          </a:p>
          <a:p>
            <a:r>
              <a:rPr lang="en-US" altLang="ja-JP" dirty="0"/>
              <a:t>4</a:t>
            </a:r>
            <a:r>
              <a:rPr lang="en-US" dirty="0"/>
              <a:t>o</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1827538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1E7AFD3-40CD-428A-4082-B54697FC1FA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4389439-7EB5-19F4-CD6E-2BF03F69A9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6A7D97F-3AB4-088B-71B4-8D8DB20501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リモートローカルネットワーク上の宛先デバイスに送信元デバイスから送信されるフレームには、どの宛先</a:t>
            </a:r>
            <a:r>
              <a:rPr lang="en-US" dirty="0"/>
              <a:t>MAC</a:t>
            </a:r>
            <a:r>
              <a:rPr lang="ja-JP" altLang="en-US"/>
              <a:t>アドレスが含まれますか？</a:t>
            </a:r>
          </a:p>
          <a:p>
            <a:pPr>
              <a:buFont typeface="Arial" panose="020B0604020202020204" pitchFamily="34" charset="0"/>
              <a:buChar char="•"/>
            </a:pPr>
            <a:r>
              <a:rPr lang="ja-JP" altLang="en-US"/>
              <a:t>ローカルルーターインターフェースの</a:t>
            </a:r>
            <a:r>
              <a:rPr lang="en-US" dirty="0"/>
              <a:t>MAC</a:t>
            </a:r>
            <a:r>
              <a:rPr lang="ja-JP" altLang="en-US"/>
              <a:t>アドレス</a:t>
            </a:r>
          </a:p>
          <a:p>
            <a:pPr>
              <a:buFont typeface="Arial" panose="020B0604020202020204" pitchFamily="34" charset="0"/>
              <a:buChar char="•"/>
            </a:pPr>
            <a:r>
              <a:rPr lang="ja-JP" altLang="en-US"/>
              <a:t>宛先デバイスの</a:t>
            </a:r>
            <a:r>
              <a:rPr lang="en-US" dirty="0"/>
              <a:t>MAC</a:t>
            </a:r>
            <a:r>
              <a:rPr lang="ja-JP" altLang="en-US"/>
              <a:t>アドレス</a:t>
            </a:r>
          </a:p>
          <a:p>
            <a:pPr>
              <a:buFont typeface="Arial" panose="020B0604020202020204" pitchFamily="34" charset="0"/>
              <a:buChar char="•"/>
            </a:pPr>
            <a:r>
              <a:rPr lang="ja-JP" altLang="en-US"/>
              <a:t>ブロードキャスト</a:t>
            </a:r>
            <a:r>
              <a:rPr lang="en-US" dirty="0"/>
              <a:t>MAC</a:t>
            </a:r>
            <a:r>
              <a:rPr lang="ja-JP" altLang="en-US"/>
              <a:t>アドレス（</a:t>
            </a:r>
            <a:r>
              <a:rPr lang="en-US" dirty="0"/>
              <a:t>FF-FF-FF-FF-FF-FF）</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7141119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44962177-171B-6D08-F7E4-44FD65B8149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4212D06-C2D7-8377-7462-131C4F1D76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ECC4589-1D4F-9348-A2AE-B3255D084D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既知の宛先デバイス</a:t>
            </a:r>
            <a:r>
              <a:rPr lang="en-US" dirty="0"/>
              <a:t>IP</a:t>
            </a:r>
            <a:r>
              <a:rPr lang="ja-JP" altLang="en-US"/>
              <a:t>アドレス（</a:t>
            </a:r>
            <a:r>
              <a:rPr lang="en-US" dirty="0"/>
              <a:t>IPv4</a:t>
            </a:r>
            <a:r>
              <a:rPr lang="ja-JP" altLang="en-US"/>
              <a:t>および</a:t>
            </a:r>
            <a:r>
              <a:rPr lang="en-US" dirty="0"/>
              <a:t>IPv6）</a:t>
            </a:r>
            <a:r>
              <a:rPr lang="ja-JP" altLang="en-US"/>
              <a:t>の</a:t>
            </a:r>
            <a:r>
              <a:rPr lang="en-US" dirty="0"/>
              <a:t>MAC</a:t>
            </a:r>
            <a:r>
              <a:rPr lang="ja-JP" altLang="en-US"/>
              <a:t>アドレスを決定するために使用される</a:t>
            </a:r>
            <a:r>
              <a:rPr lang="en-US" altLang="ja-JP" dirty="0"/>
              <a:t>2</a:t>
            </a:r>
            <a:r>
              <a:rPr lang="ja-JP" altLang="en-US"/>
              <a:t>つのプロトコルはどれですか？</a:t>
            </a:r>
          </a:p>
          <a:p>
            <a:pPr>
              <a:buFont typeface="Arial" panose="020B0604020202020204" pitchFamily="34" charset="0"/>
              <a:buChar char="•"/>
            </a:pPr>
            <a:r>
              <a:rPr lang="en-US" dirty="0"/>
              <a:t>DHCP</a:t>
            </a:r>
          </a:p>
          <a:p>
            <a:pPr>
              <a:buFont typeface="Arial" panose="020B0604020202020204" pitchFamily="34" charset="0"/>
              <a:buChar char="•"/>
            </a:pPr>
            <a:r>
              <a:rPr lang="en-US" dirty="0"/>
              <a:t>ND</a:t>
            </a:r>
          </a:p>
          <a:p>
            <a:pPr>
              <a:buFont typeface="Arial" panose="020B0604020202020204" pitchFamily="34" charset="0"/>
              <a:buChar char="•"/>
            </a:pPr>
            <a:r>
              <a:rPr lang="en-US" dirty="0"/>
              <a:t>DNS</a:t>
            </a:r>
          </a:p>
          <a:p>
            <a:pPr>
              <a:buFont typeface="Arial" panose="020B0604020202020204" pitchFamily="34" charset="0"/>
              <a:buChar char="•"/>
            </a:pPr>
            <a:r>
              <a:rPr lang="en-US" dirty="0"/>
              <a:t>ARP</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39886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518ACD4-4E06-A45F-94D3-7D1752DB7B4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FA0DF80-025F-D8E2-DC60-5239A31BD8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D30C95C-8981-E709-9B48-736ACD8877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49979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8DA8F25-510C-4A9C-46DE-16100B47AAD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B583FD8-31A7-B9D6-4FAE-480C487F71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01F6CAC-882F-1BF4-9B2C-08EA476383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115529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979FEE5-F521-A202-F20B-67E0C65B995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2EF339E-527E-C1BF-0918-5EF4916345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4E76CD0D-FC57-DD4E-CBBE-165018A274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325476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A0737F7-02CE-0700-7BE3-C6525CA83E3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5F607F1-FC2F-A8CA-C8FA-B59B6BC578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46BDABE-4A87-2927-1CE4-4D29652E89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endParaRPr lang="ja-JP" altLang="en-US"/>
          </a:p>
          <a:p>
            <a:r>
              <a:rPr lang="en-US" altLang="ja-JP" dirty="0"/>
              <a:t>13.2.2 </a:t>
            </a:r>
            <a:r>
              <a:rPr lang="ja-JP" altLang="en-US"/>
              <a:t>ブロードキャストドメイン</a:t>
            </a:r>
            <a:br>
              <a:rPr lang="ja-JP" altLang="en-US"/>
            </a:br>
            <a:r>
              <a:rPr lang="ja-JP" altLang="en-US"/>
              <a:t>ホストがブロードキャストアドレス宛のメッセージを受信すると、そのメッセージが自分宛であるかのように受け入れて処理します。ホストがブロードキャストメッセージを送信すると、スイッチは同じローカルネットワーク内のすべての接続されたホストにそのメッセージを転送します。このため、</a:t>
            </a:r>
            <a:r>
              <a:rPr lang="en-US" altLang="ja-JP" dirty="0"/>
              <a:t>1</a:t>
            </a:r>
            <a:r>
              <a:rPr lang="ja-JP" altLang="en-US"/>
              <a:t>つ以上のイーサネットスイッチを持つネットワークであるローカルエリアネットワークは、ブロードキャストドメインとも呼ばれます。</a:t>
            </a:r>
          </a:p>
          <a:p>
            <a:r>
              <a:rPr lang="ja-JP" altLang="en-US"/>
              <a:t>同じブロードキャストドメインに接続されているホストが多すぎると、ブロードキャストトラフィックが過剰になる可能性があります。ローカルネットワークでサポートできるホストの数とネットワークトラフィックの量は、それらを接続するスイッチの能力によって制限されます。ネットワークが拡張されてホストが増えると、ブロードキャストトラフィックを含むネットワークトラフィックも増加します。パフォーマンスを向上させるためには、図に示すように、</a:t>
            </a:r>
            <a:r>
              <a:rPr lang="en-US" altLang="ja-JP" dirty="0"/>
              <a:t>1</a:t>
            </a:r>
            <a:r>
              <a:rPr lang="ja-JP" altLang="en-US"/>
              <a:t>つのローカルネットワークを複数のネットワークまたはブロードキャストドメインに分割する必要があることがよくあります。ルーターを使用してネットワークを複数のブロードキャストドメインに分割し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682443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031AF6-9253-B10F-EADD-2C1221BDD22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29F95A7-23A5-7905-4C12-1EEAAE204D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E69E46F-2534-BA48-E775-8E990FDF0B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487164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2AEB24A-BFBB-766C-8BE2-AECF1C371AB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800C554-0983-0C15-CE44-3C82E56832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654E7B9-C8DA-67B0-F40B-DE77519055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altLang="ja-JP" dirty="0">
                <a:latin typeface="+mn-lt"/>
              </a:rPr>
              <a:t>13.2.3 </a:t>
            </a:r>
            <a:r>
              <a:rPr lang="ja-JP" altLang="en-US">
                <a:latin typeface="+mn-lt"/>
              </a:rPr>
              <a:t>アクセスレイヤー通信</a:t>
            </a:r>
            <a:br>
              <a:rPr lang="ja-JP" altLang="en-US">
                <a:latin typeface="+mn-lt"/>
              </a:rPr>
            </a:br>
            <a:r>
              <a:rPr lang="ja-JP" altLang="en-US">
                <a:latin typeface="+mn-lt"/>
              </a:rPr>
              <a:t>ローカルイーサネットネットワークでは、</a:t>
            </a:r>
            <a:r>
              <a:rPr lang="en-US" dirty="0">
                <a:latin typeface="+mn-lt"/>
              </a:rPr>
              <a:t>NIC</a:t>
            </a:r>
            <a:r>
              <a:rPr lang="ja-JP" altLang="en-US">
                <a:latin typeface="+mn-lt"/>
              </a:rPr>
              <a:t>は宛先アドレスがブロードキャスト</a:t>
            </a:r>
            <a:r>
              <a:rPr lang="en-US" dirty="0">
                <a:latin typeface="+mn-lt"/>
              </a:rPr>
              <a:t>MAC</a:t>
            </a:r>
            <a:r>
              <a:rPr lang="ja-JP" altLang="en-US">
                <a:latin typeface="+mn-lt"/>
              </a:rPr>
              <a:t>アドレスであるか、または自身の</a:t>
            </a:r>
            <a:r>
              <a:rPr lang="en-US" dirty="0">
                <a:latin typeface="+mn-lt"/>
              </a:rPr>
              <a:t>MAC</a:t>
            </a:r>
            <a:r>
              <a:rPr lang="ja-JP" altLang="en-US">
                <a:latin typeface="+mn-lt"/>
              </a:rPr>
              <a:t>アドレスと一致する場合にのみフレームを受け入れます。</a:t>
            </a:r>
          </a:p>
          <a:p>
            <a:r>
              <a:rPr lang="ja-JP" altLang="en-US">
                <a:latin typeface="+mn-lt"/>
              </a:rPr>
              <a:t>しかし、ほとんどのネットワークアプリケーションは、サーバーやクライアントの場所を特定するために論理的な宛先</a:t>
            </a:r>
            <a:r>
              <a:rPr lang="en-US" dirty="0">
                <a:latin typeface="+mn-lt"/>
              </a:rPr>
              <a:t>IP</a:t>
            </a:r>
            <a:r>
              <a:rPr lang="ja-JP" altLang="en-US">
                <a:latin typeface="+mn-lt"/>
              </a:rPr>
              <a:t>アドレスに依存しています。図は、送信ホストが宛先ホストの論理</a:t>
            </a:r>
            <a:r>
              <a:rPr lang="en-US" dirty="0">
                <a:latin typeface="+mn-lt"/>
              </a:rPr>
              <a:t>IP</a:t>
            </a:r>
            <a:r>
              <a:rPr lang="ja-JP" altLang="en-US">
                <a:latin typeface="+mn-lt"/>
              </a:rPr>
              <a:t>アドレスしか持たない場合に発生する問題を示しています。送信ホストはフレーム内にどの宛先</a:t>
            </a:r>
            <a:r>
              <a:rPr lang="en-US" dirty="0">
                <a:latin typeface="+mn-lt"/>
              </a:rPr>
              <a:t>MAC</a:t>
            </a:r>
            <a:r>
              <a:rPr lang="ja-JP" altLang="en-US">
                <a:latin typeface="+mn-lt"/>
              </a:rPr>
              <a:t>アドレスを設定すればよいのでしょうか？</a:t>
            </a:r>
          </a:p>
          <a:p>
            <a:r>
              <a:rPr lang="ja-JP" altLang="en-US">
                <a:latin typeface="+mn-lt"/>
              </a:rPr>
              <a:t>送信ホストは、アドレス解決プロトコル（</a:t>
            </a:r>
            <a:r>
              <a:rPr lang="en-US" dirty="0">
                <a:latin typeface="+mn-lt"/>
              </a:rPr>
              <a:t>ARP）</a:t>
            </a:r>
            <a:r>
              <a:rPr lang="ja-JP" altLang="en-US">
                <a:latin typeface="+mn-lt"/>
              </a:rPr>
              <a:t>と呼ばれる</a:t>
            </a:r>
            <a:r>
              <a:rPr lang="en-US" dirty="0">
                <a:latin typeface="+mn-lt"/>
              </a:rPr>
              <a:t>IPv4</a:t>
            </a:r>
            <a:r>
              <a:rPr lang="ja-JP" altLang="en-US">
                <a:latin typeface="+mn-lt"/>
              </a:rPr>
              <a:t>プロトコルを使用して、同じローカルネットワーク上の任意のホストの</a:t>
            </a:r>
            <a:r>
              <a:rPr lang="en-US" dirty="0">
                <a:latin typeface="+mn-lt"/>
              </a:rPr>
              <a:t>MAC</a:t>
            </a:r>
            <a:r>
              <a:rPr lang="ja-JP" altLang="en-US">
                <a:latin typeface="+mn-lt"/>
              </a:rPr>
              <a:t>アドレスを調べることができます。</a:t>
            </a:r>
            <a:r>
              <a:rPr lang="en-US" dirty="0">
                <a:latin typeface="+mn-lt"/>
              </a:rPr>
              <a:t>IPv6</a:t>
            </a:r>
            <a:r>
              <a:rPr lang="ja-JP" altLang="en-US">
                <a:latin typeface="+mn-lt"/>
              </a:rPr>
              <a:t>では、</a:t>
            </a:r>
            <a:r>
              <a:rPr lang="en-US" dirty="0">
                <a:latin typeface="+mn-lt"/>
              </a:rPr>
              <a:t>Neighbor Discovery（</a:t>
            </a:r>
            <a:r>
              <a:rPr lang="ja-JP" altLang="en-US">
                <a:latin typeface="+mn-lt"/>
              </a:rPr>
              <a:t>近隣探索）と呼ばれる同様の方法を使用します。</a:t>
            </a:r>
          </a:p>
          <a:p>
            <a:pPr marL="0" lvl="0" indent="0" algn="l" rtl="0">
              <a:spcBef>
                <a:spcPts val="0"/>
              </a:spcBef>
              <a:spcAft>
                <a:spcPts val="0"/>
              </a:spcAft>
              <a:buNone/>
            </a:pPr>
            <a:endParaRPr dirty="0">
              <a:latin typeface="+mn-lt"/>
            </a:endParaRPr>
          </a:p>
        </p:txBody>
      </p:sp>
    </p:spTree>
    <p:extLst>
      <p:ext uri="{BB962C8B-B14F-4D97-AF65-F5344CB8AC3E}">
        <p14:creationId xmlns:p14="http://schemas.microsoft.com/office/powerpoint/2010/main" val="15417790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43C7301-E4CD-6010-7749-6E898AFD8C6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0A4EFA4-F90A-D15C-C306-7E3CFC5D78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FE40333-FF1E-AE80-5C9D-E90E3B9E32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030961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1501903-F033-25C2-CA03-64B8B03D081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71ABFFA-7A3C-173F-7B81-F0E6411B1E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CC30F42-FEC5-A4D6-F277-12473C1AC1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latin typeface="+mn-lt"/>
              </a:rPr>
              <a:t>このビデオでは、</a:t>
            </a:r>
            <a:r>
              <a:rPr lang="en-US" dirty="0">
                <a:latin typeface="+mn-lt"/>
              </a:rPr>
              <a:t>ARP（</a:t>
            </a:r>
            <a:r>
              <a:rPr lang="ja-JP" altLang="en-US">
                <a:latin typeface="+mn-lt"/>
              </a:rPr>
              <a:t>アドレス解決プロトコル）を紹介します。</a:t>
            </a:r>
            <a:r>
              <a:rPr lang="en-US" dirty="0">
                <a:latin typeface="+mn-lt"/>
              </a:rPr>
              <a:t>ARP</a:t>
            </a:r>
            <a:r>
              <a:rPr lang="ja-JP" altLang="en-US">
                <a:latin typeface="+mn-lt"/>
              </a:rPr>
              <a:t>は、パケットを送信したい宛先の</a:t>
            </a:r>
            <a:r>
              <a:rPr lang="en-US" dirty="0">
                <a:latin typeface="+mn-lt"/>
              </a:rPr>
              <a:t>IPv4</a:t>
            </a:r>
            <a:r>
              <a:rPr lang="ja-JP" altLang="en-US">
                <a:latin typeface="+mn-lt"/>
              </a:rPr>
              <a:t>アドレスが分かっているが、そのデバイスのイーサネット</a:t>
            </a:r>
            <a:r>
              <a:rPr lang="en-US" dirty="0">
                <a:latin typeface="+mn-lt"/>
              </a:rPr>
              <a:t>MAC</a:t>
            </a:r>
            <a:r>
              <a:rPr lang="ja-JP" altLang="en-US">
                <a:latin typeface="+mn-lt"/>
              </a:rPr>
              <a:t>アドレスが分からない場合に使用されます。例えば、ここで</a:t>
            </a:r>
            <a:r>
              <a:rPr lang="en-US" dirty="0">
                <a:latin typeface="+mn-lt"/>
              </a:rPr>
              <a:t>PC1</a:t>
            </a:r>
            <a:r>
              <a:rPr lang="ja-JP" altLang="en-US">
                <a:latin typeface="+mn-lt"/>
              </a:rPr>
              <a:t>が</a:t>
            </a:r>
            <a:r>
              <a:rPr lang="en-US" dirty="0">
                <a:latin typeface="+mn-lt"/>
              </a:rPr>
              <a:t>FTP</a:t>
            </a:r>
            <a:r>
              <a:rPr lang="ja-JP" altLang="en-US">
                <a:latin typeface="+mn-lt"/>
              </a:rPr>
              <a:t>サーバーの宛先</a:t>
            </a:r>
            <a:r>
              <a:rPr lang="en-US" dirty="0">
                <a:latin typeface="+mn-lt"/>
              </a:rPr>
              <a:t>IPv4</a:t>
            </a:r>
            <a:r>
              <a:rPr lang="ja-JP" altLang="en-US">
                <a:latin typeface="+mn-lt"/>
              </a:rPr>
              <a:t>アドレス</a:t>
            </a:r>
            <a:r>
              <a:rPr lang="en-US" altLang="ja-JP" dirty="0">
                <a:latin typeface="+mn-lt"/>
              </a:rPr>
              <a:t>192.168.1.9</a:t>
            </a:r>
            <a:r>
              <a:rPr lang="ja-JP" altLang="en-US">
                <a:latin typeface="+mn-lt"/>
              </a:rPr>
              <a:t>にパケットを送信しようとしています。</a:t>
            </a:r>
            <a:r>
              <a:rPr lang="en-US" dirty="0">
                <a:latin typeface="+mn-lt"/>
              </a:rPr>
              <a:t>PC1</a:t>
            </a:r>
            <a:r>
              <a:rPr lang="ja-JP" altLang="en-US">
                <a:latin typeface="+mn-lt"/>
              </a:rPr>
              <a:t>は</a:t>
            </a:r>
            <a:r>
              <a:rPr lang="en-US" dirty="0">
                <a:latin typeface="+mn-lt"/>
              </a:rPr>
              <a:t>FTP</a:t>
            </a:r>
            <a:r>
              <a:rPr lang="ja-JP" altLang="en-US">
                <a:latin typeface="+mn-lt"/>
              </a:rPr>
              <a:t>サーバーの</a:t>
            </a:r>
            <a:r>
              <a:rPr lang="en-US" dirty="0">
                <a:latin typeface="+mn-lt"/>
              </a:rPr>
              <a:t>IPv4</a:t>
            </a:r>
            <a:r>
              <a:rPr lang="ja-JP" altLang="en-US">
                <a:latin typeface="+mn-lt"/>
              </a:rPr>
              <a:t>アドレスを知っていますが、パケットをイーサネットフレームにカプセル化するためには</a:t>
            </a:r>
            <a:r>
              <a:rPr lang="en-US" dirty="0">
                <a:latin typeface="+mn-lt"/>
              </a:rPr>
              <a:t>MAC</a:t>
            </a:r>
            <a:r>
              <a:rPr lang="ja-JP" altLang="en-US">
                <a:latin typeface="+mn-lt"/>
              </a:rPr>
              <a:t>アドレスも必要です。そこで</a:t>
            </a:r>
            <a:r>
              <a:rPr lang="en-US" dirty="0">
                <a:latin typeface="+mn-lt"/>
              </a:rPr>
              <a:t>PC1</a:t>
            </a:r>
            <a:r>
              <a:rPr lang="ja-JP" altLang="en-US">
                <a:latin typeface="+mn-lt"/>
              </a:rPr>
              <a:t>が最初に行うのは、</a:t>
            </a:r>
            <a:r>
              <a:rPr lang="en-US" dirty="0">
                <a:latin typeface="+mn-lt"/>
              </a:rPr>
              <a:t>ARP</a:t>
            </a:r>
            <a:r>
              <a:rPr lang="ja-JP" altLang="en-US">
                <a:latin typeface="+mn-lt"/>
              </a:rPr>
              <a:t>テーブルを確認することです。</a:t>
            </a:r>
            <a:r>
              <a:rPr lang="en-US" dirty="0">
                <a:latin typeface="+mn-lt"/>
              </a:rPr>
              <a:t>PC1</a:t>
            </a:r>
            <a:r>
              <a:rPr lang="ja-JP" altLang="en-US">
                <a:latin typeface="+mn-lt"/>
              </a:rPr>
              <a:t>は</a:t>
            </a:r>
            <a:r>
              <a:rPr lang="en-US" altLang="ja-JP" dirty="0">
                <a:latin typeface="+mn-lt"/>
              </a:rPr>
              <a:t>192.168.1.9</a:t>
            </a:r>
            <a:r>
              <a:rPr lang="ja-JP" altLang="en-US">
                <a:latin typeface="+mn-lt"/>
              </a:rPr>
              <a:t>の</a:t>
            </a:r>
            <a:r>
              <a:rPr lang="en-US" dirty="0">
                <a:latin typeface="+mn-lt"/>
              </a:rPr>
              <a:t>IPv4</a:t>
            </a:r>
            <a:r>
              <a:rPr lang="ja-JP" altLang="en-US">
                <a:latin typeface="+mn-lt"/>
              </a:rPr>
              <a:t>アドレスを探します。もしこのアドレスが</a:t>
            </a:r>
            <a:r>
              <a:rPr lang="en-US" dirty="0">
                <a:latin typeface="+mn-lt"/>
              </a:rPr>
              <a:t>ARP</a:t>
            </a:r>
            <a:r>
              <a:rPr lang="ja-JP" altLang="en-US">
                <a:latin typeface="+mn-lt"/>
              </a:rPr>
              <a:t>テーブルにない場合、</a:t>
            </a:r>
            <a:r>
              <a:rPr lang="en-US" dirty="0">
                <a:latin typeface="+mn-lt"/>
              </a:rPr>
              <a:t>ARP</a:t>
            </a:r>
            <a:r>
              <a:rPr lang="ja-JP" altLang="en-US">
                <a:latin typeface="+mn-lt"/>
              </a:rPr>
              <a:t>リクエストを送信します。アニメーションでは、</a:t>
            </a:r>
            <a:r>
              <a:rPr lang="en-US" dirty="0">
                <a:latin typeface="+mn-lt"/>
              </a:rPr>
              <a:t>PC1</a:t>
            </a:r>
            <a:r>
              <a:rPr lang="ja-JP" altLang="en-US">
                <a:latin typeface="+mn-lt"/>
              </a:rPr>
              <a:t>が</a:t>
            </a:r>
            <a:r>
              <a:rPr lang="en-US" dirty="0">
                <a:latin typeface="+mn-lt"/>
              </a:rPr>
              <a:t>ARP</a:t>
            </a:r>
            <a:r>
              <a:rPr lang="ja-JP" altLang="en-US">
                <a:latin typeface="+mn-lt"/>
              </a:rPr>
              <a:t>リクエストを送信する様子が示されています。この</a:t>
            </a:r>
            <a:r>
              <a:rPr lang="en-US" dirty="0">
                <a:latin typeface="+mn-lt"/>
              </a:rPr>
              <a:t>ARP</a:t>
            </a:r>
            <a:r>
              <a:rPr lang="ja-JP" altLang="en-US">
                <a:latin typeface="+mn-lt"/>
              </a:rPr>
              <a:t>リクエストはイーサネットブロードキャストであることに注目してください。つまり、スイッチがこのイーサネットブロードキャストを受信すると、宛先</a:t>
            </a:r>
            <a:r>
              <a:rPr lang="en-US" dirty="0">
                <a:latin typeface="+mn-lt"/>
              </a:rPr>
              <a:t>MAC</a:t>
            </a:r>
            <a:r>
              <a:rPr lang="ja-JP" altLang="en-US">
                <a:latin typeface="+mn-lt"/>
              </a:rPr>
              <a:t>アドレスがすべて</a:t>
            </a:r>
            <a:r>
              <a:rPr lang="en-US" altLang="ja-JP" dirty="0">
                <a:latin typeface="+mn-lt"/>
              </a:rPr>
              <a:t>1</a:t>
            </a:r>
            <a:r>
              <a:rPr lang="ja-JP" altLang="en-US">
                <a:latin typeface="+mn-lt"/>
              </a:rPr>
              <a:t>ビットの状態で、受信ポートを除くすべてのポートにイーサネットブロードキャストをフラッド（転送）します。</a:t>
            </a:r>
          </a:p>
          <a:p>
            <a:r>
              <a:rPr lang="ja-JP" altLang="en-US">
                <a:latin typeface="+mn-lt"/>
              </a:rPr>
              <a:t>ブロードキャストの理由は、</a:t>
            </a:r>
            <a:r>
              <a:rPr lang="en-US" dirty="0">
                <a:latin typeface="+mn-lt"/>
              </a:rPr>
              <a:t>PC1</a:t>
            </a:r>
            <a:r>
              <a:rPr lang="ja-JP" altLang="en-US">
                <a:latin typeface="+mn-lt"/>
              </a:rPr>
              <a:t>がこのネットワーク内で誰が</a:t>
            </a:r>
            <a:r>
              <a:rPr lang="en-US" dirty="0">
                <a:latin typeface="+mn-lt"/>
              </a:rPr>
              <a:t>IPv4</a:t>
            </a:r>
            <a:r>
              <a:rPr lang="ja-JP" altLang="en-US">
                <a:latin typeface="+mn-lt"/>
              </a:rPr>
              <a:t>アドレス</a:t>
            </a:r>
            <a:r>
              <a:rPr lang="en-US" altLang="ja-JP" dirty="0">
                <a:latin typeface="+mn-lt"/>
              </a:rPr>
              <a:t>192.168.1.9</a:t>
            </a:r>
            <a:r>
              <a:rPr lang="ja-JP" altLang="en-US">
                <a:latin typeface="+mn-lt"/>
              </a:rPr>
              <a:t>を持っているかを知る必要があるからです。</a:t>
            </a:r>
            <a:r>
              <a:rPr lang="en-US" dirty="0">
                <a:latin typeface="+mn-lt"/>
              </a:rPr>
              <a:t>PC1</a:t>
            </a:r>
            <a:r>
              <a:rPr lang="ja-JP" altLang="en-US">
                <a:latin typeface="+mn-lt"/>
              </a:rPr>
              <a:t>は「ネットワーク上の皆さん、</a:t>
            </a:r>
            <a:r>
              <a:rPr lang="en-US" altLang="ja-JP" dirty="0">
                <a:latin typeface="+mn-lt"/>
              </a:rPr>
              <a:t>192.168.1.9</a:t>
            </a:r>
            <a:r>
              <a:rPr lang="ja-JP" altLang="en-US">
                <a:latin typeface="+mn-lt"/>
              </a:rPr>
              <a:t>を持っている方がいたら、</a:t>
            </a:r>
            <a:r>
              <a:rPr lang="en-US" dirty="0">
                <a:latin typeface="+mn-lt"/>
              </a:rPr>
              <a:t>MAC</a:t>
            </a:r>
            <a:r>
              <a:rPr lang="ja-JP" altLang="en-US">
                <a:latin typeface="+mn-lt"/>
              </a:rPr>
              <a:t>アドレスで返信してください」と呼びかけています。この</a:t>
            </a:r>
            <a:r>
              <a:rPr lang="en-US" dirty="0">
                <a:latin typeface="+mn-lt"/>
              </a:rPr>
              <a:t>ARP</a:t>
            </a:r>
            <a:r>
              <a:rPr lang="ja-JP" altLang="en-US">
                <a:latin typeface="+mn-lt"/>
              </a:rPr>
              <a:t>リクエストは、ルーターを含むネットワーク上のすべてのデバイスに送られます。ただし、ルーターがこのイーサネットブロードキャストを受信しても、他のネットワークに転送しません。このため、</a:t>
            </a:r>
            <a:r>
              <a:rPr lang="en-US" dirty="0">
                <a:latin typeface="+mn-lt"/>
              </a:rPr>
              <a:t>ARP</a:t>
            </a:r>
            <a:r>
              <a:rPr lang="ja-JP" altLang="en-US">
                <a:latin typeface="+mn-lt"/>
              </a:rPr>
              <a:t>リクエストはこのネットワーク内に留まります。</a:t>
            </a:r>
          </a:p>
          <a:p>
            <a:r>
              <a:rPr lang="ja-JP" altLang="en-US">
                <a:latin typeface="+mn-lt"/>
              </a:rPr>
              <a:t>このように、</a:t>
            </a:r>
            <a:r>
              <a:rPr lang="en-US" dirty="0">
                <a:latin typeface="+mn-lt"/>
              </a:rPr>
              <a:t>ARP</a:t>
            </a:r>
            <a:r>
              <a:rPr lang="ja-JP" altLang="en-US">
                <a:latin typeface="+mn-lt"/>
              </a:rPr>
              <a:t>リクエストはすべてのデバイスに届き、</a:t>
            </a:r>
            <a:r>
              <a:rPr lang="en-US" dirty="0">
                <a:latin typeface="+mn-lt"/>
              </a:rPr>
              <a:t>FTP</a:t>
            </a:r>
            <a:r>
              <a:rPr lang="ja-JP" altLang="en-US">
                <a:latin typeface="+mn-lt"/>
              </a:rPr>
              <a:t>サーバーが「それは私の</a:t>
            </a:r>
            <a:r>
              <a:rPr lang="en-US" dirty="0">
                <a:latin typeface="+mn-lt"/>
              </a:rPr>
              <a:t>IPv4</a:t>
            </a:r>
            <a:r>
              <a:rPr lang="ja-JP" altLang="en-US">
                <a:latin typeface="+mn-lt"/>
              </a:rPr>
              <a:t>アドレスです」と答えて、</a:t>
            </a:r>
            <a:r>
              <a:rPr lang="en-US" dirty="0">
                <a:latin typeface="+mn-lt"/>
              </a:rPr>
              <a:t>MAC</a:t>
            </a:r>
            <a:r>
              <a:rPr lang="ja-JP" altLang="en-US">
                <a:latin typeface="+mn-lt"/>
              </a:rPr>
              <a:t>アドレスを含む</a:t>
            </a:r>
            <a:r>
              <a:rPr lang="en-US" dirty="0">
                <a:latin typeface="+mn-lt"/>
              </a:rPr>
              <a:t>ARP</a:t>
            </a:r>
            <a:r>
              <a:rPr lang="ja-JP" altLang="en-US">
                <a:latin typeface="+mn-lt"/>
              </a:rPr>
              <a:t>リプライを</a:t>
            </a:r>
            <a:r>
              <a:rPr lang="en-US" dirty="0">
                <a:latin typeface="+mn-lt"/>
              </a:rPr>
              <a:t>PC1</a:t>
            </a:r>
            <a:r>
              <a:rPr lang="ja-JP" altLang="en-US">
                <a:latin typeface="+mn-lt"/>
              </a:rPr>
              <a:t>に返送します。これで</a:t>
            </a:r>
            <a:r>
              <a:rPr lang="en-US" dirty="0">
                <a:latin typeface="+mn-lt"/>
              </a:rPr>
              <a:t>PC1</a:t>
            </a:r>
            <a:r>
              <a:rPr lang="ja-JP" altLang="en-US">
                <a:latin typeface="+mn-lt"/>
              </a:rPr>
              <a:t>は</a:t>
            </a:r>
            <a:r>
              <a:rPr lang="en-US" dirty="0">
                <a:latin typeface="+mn-lt"/>
              </a:rPr>
              <a:t>FTP</a:t>
            </a:r>
            <a:r>
              <a:rPr lang="ja-JP" altLang="en-US">
                <a:latin typeface="+mn-lt"/>
              </a:rPr>
              <a:t>サーバーのイーサネット</a:t>
            </a:r>
            <a:r>
              <a:rPr lang="en-US" dirty="0">
                <a:latin typeface="+mn-lt"/>
              </a:rPr>
              <a:t>MAC</a:t>
            </a:r>
            <a:r>
              <a:rPr lang="ja-JP" altLang="en-US">
                <a:latin typeface="+mn-lt"/>
              </a:rPr>
              <a:t>アドレス（</a:t>
            </a:r>
            <a:r>
              <a:rPr lang="en-US" altLang="ja-JP" dirty="0">
                <a:latin typeface="+mn-lt"/>
              </a:rPr>
              <a:t>192.168.1.9</a:t>
            </a:r>
            <a:r>
              <a:rPr lang="ja-JP" altLang="en-US">
                <a:latin typeface="+mn-lt"/>
              </a:rPr>
              <a:t>）を取得し、パケットをイーサネットフレームにカプセル化して</a:t>
            </a:r>
            <a:r>
              <a:rPr lang="en-US" dirty="0">
                <a:latin typeface="+mn-lt"/>
              </a:rPr>
              <a:t>FTP</a:t>
            </a:r>
            <a:r>
              <a:rPr lang="ja-JP" altLang="en-US">
                <a:latin typeface="+mn-lt"/>
              </a:rPr>
              <a:t>サーバーに送信できるようになります。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91459885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282AA3F-918D-AD5A-E262-5AB40A8516D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566EF15-99F9-EE45-159C-5314B0FA03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79888C-890C-1818-8A99-16690D12CBA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34865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EC67D45-C554-31F6-3777-1AE63D6B565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5E999F6-3CD3-22C6-06CC-E93E4D60E5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2DCD1A3-E0E9-5AEF-58D9-B6302869DC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latin typeface="+mn-lt"/>
              </a:rPr>
              <a:t>ARP</a:t>
            </a:r>
            <a:r>
              <a:rPr lang="ja-JP" altLang="en-US">
                <a:latin typeface="+mn-lt"/>
              </a:rPr>
              <a:t>は、ホストの</a:t>
            </a:r>
            <a:r>
              <a:rPr lang="en-US" dirty="0">
                <a:latin typeface="+mn-lt"/>
              </a:rPr>
              <a:t>IPv4</a:t>
            </a:r>
            <a:r>
              <a:rPr lang="ja-JP" altLang="en-US">
                <a:latin typeface="+mn-lt"/>
              </a:rPr>
              <a:t>アドレスのみが分かっている場合に、そのホストの</a:t>
            </a:r>
            <a:r>
              <a:rPr lang="en-US" dirty="0">
                <a:latin typeface="+mn-lt"/>
              </a:rPr>
              <a:t>MAC</a:t>
            </a:r>
            <a:r>
              <a:rPr lang="ja-JP" altLang="en-US">
                <a:latin typeface="+mn-lt"/>
              </a:rPr>
              <a:t>アドレスを発見して保存するために、</a:t>
            </a:r>
            <a:r>
              <a:rPr lang="en-US" altLang="ja-JP" dirty="0">
                <a:latin typeface="+mn-lt"/>
              </a:rPr>
              <a:t>3</a:t>
            </a:r>
            <a:r>
              <a:rPr lang="ja-JP" altLang="en-US">
                <a:latin typeface="+mn-lt"/>
              </a:rPr>
              <a:t>つのステップのプロセスを使用します：</a:t>
            </a:r>
          </a:p>
          <a:p>
            <a:pPr>
              <a:buFont typeface="+mj-lt"/>
              <a:buAutoNum type="arabicPeriod"/>
            </a:pPr>
            <a:r>
              <a:rPr lang="ja-JP" altLang="en-US">
                <a:latin typeface="+mn-lt"/>
              </a:rPr>
              <a:t>送信ホストは、ブロードキャスト</a:t>
            </a:r>
            <a:r>
              <a:rPr lang="en-US" dirty="0">
                <a:latin typeface="+mn-lt"/>
              </a:rPr>
              <a:t>MAC</a:t>
            </a:r>
            <a:r>
              <a:rPr lang="ja-JP" altLang="en-US">
                <a:latin typeface="+mn-lt"/>
              </a:rPr>
              <a:t>アドレス宛てのフレームを作成して送信します。このフレームには、目的の宛先ホストの</a:t>
            </a:r>
            <a:r>
              <a:rPr lang="en-US" dirty="0">
                <a:latin typeface="+mn-lt"/>
              </a:rPr>
              <a:t>IPv4</a:t>
            </a:r>
            <a:r>
              <a:rPr lang="ja-JP" altLang="en-US">
                <a:latin typeface="+mn-lt"/>
              </a:rPr>
              <a:t>アドレスが含まれたメッセージが含まれています。</a:t>
            </a:r>
          </a:p>
          <a:p>
            <a:pPr>
              <a:buFont typeface="+mj-lt"/>
              <a:buAutoNum type="arabicPeriod"/>
            </a:pPr>
            <a:r>
              <a:rPr lang="ja-JP" altLang="en-US">
                <a:latin typeface="+mn-lt"/>
              </a:rPr>
              <a:t>ネットワーク上の各ホストはブロードキャストフレームを受信し、メッセージ内の</a:t>
            </a:r>
            <a:r>
              <a:rPr lang="en-US" dirty="0">
                <a:latin typeface="+mn-lt"/>
              </a:rPr>
              <a:t>IPv4</a:t>
            </a:r>
            <a:r>
              <a:rPr lang="ja-JP" altLang="en-US">
                <a:latin typeface="+mn-lt"/>
              </a:rPr>
              <a:t>アドレスを自分の設定された</a:t>
            </a:r>
            <a:r>
              <a:rPr lang="en-US" dirty="0">
                <a:latin typeface="+mn-lt"/>
              </a:rPr>
              <a:t>IPv4</a:t>
            </a:r>
            <a:r>
              <a:rPr lang="ja-JP" altLang="en-US">
                <a:latin typeface="+mn-lt"/>
              </a:rPr>
              <a:t>アドレスと比較します。一致する</a:t>
            </a:r>
            <a:r>
              <a:rPr lang="en-US" dirty="0">
                <a:latin typeface="+mn-lt"/>
              </a:rPr>
              <a:t>IPv4</a:t>
            </a:r>
            <a:r>
              <a:rPr lang="ja-JP" altLang="en-US">
                <a:latin typeface="+mn-lt"/>
              </a:rPr>
              <a:t>アドレスを持つホストが自分の</a:t>
            </a:r>
            <a:r>
              <a:rPr lang="en-US" dirty="0">
                <a:latin typeface="+mn-lt"/>
              </a:rPr>
              <a:t>MAC</a:t>
            </a:r>
            <a:r>
              <a:rPr lang="ja-JP" altLang="en-US">
                <a:latin typeface="+mn-lt"/>
              </a:rPr>
              <a:t>アドレスを元の送信ホストに返送します。</a:t>
            </a:r>
          </a:p>
          <a:p>
            <a:pPr>
              <a:buFont typeface="+mj-lt"/>
              <a:buAutoNum type="arabicPeriod"/>
            </a:pPr>
            <a:r>
              <a:rPr lang="ja-JP" altLang="en-US">
                <a:latin typeface="+mn-lt"/>
              </a:rPr>
              <a:t>送信ホストはメッセージを受信し、</a:t>
            </a:r>
            <a:r>
              <a:rPr lang="en-US" dirty="0">
                <a:latin typeface="+mn-lt"/>
              </a:rPr>
              <a:t>MAC</a:t>
            </a:r>
            <a:r>
              <a:rPr lang="ja-JP" altLang="en-US">
                <a:latin typeface="+mn-lt"/>
              </a:rPr>
              <a:t>アドレスと</a:t>
            </a:r>
            <a:r>
              <a:rPr lang="en-US" dirty="0">
                <a:latin typeface="+mn-lt"/>
              </a:rPr>
              <a:t>IPv4</a:t>
            </a:r>
            <a:r>
              <a:rPr lang="ja-JP" altLang="en-US">
                <a:latin typeface="+mn-lt"/>
              </a:rPr>
              <a:t>アドレスの情報を</a:t>
            </a:r>
            <a:r>
              <a:rPr lang="en-US" dirty="0">
                <a:latin typeface="+mn-lt"/>
              </a:rPr>
              <a:t>ARP</a:t>
            </a:r>
            <a:r>
              <a:rPr lang="ja-JP" altLang="en-US">
                <a:latin typeface="+mn-lt"/>
              </a:rPr>
              <a:t>テーブルと呼ばれる表に保存します。</a:t>
            </a:r>
          </a:p>
          <a:p>
            <a:r>
              <a:rPr lang="ja-JP" altLang="en-US">
                <a:latin typeface="+mn-lt"/>
              </a:rPr>
              <a:t>送信ホストが宛先ホストの</a:t>
            </a:r>
            <a:r>
              <a:rPr lang="en-US" dirty="0">
                <a:latin typeface="+mn-lt"/>
              </a:rPr>
              <a:t>MAC</a:t>
            </a:r>
            <a:r>
              <a:rPr lang="ja-JP" altLang="en-US">
                <a:latin typeface="+mn-lt"/>
              </a:rPr>
              <a:t>アドレスを</a:t>
            </a:r>
            <a:r>
              <a:rPr lang="en-US" dirty="0">
                <a:latin typeface="+mn-lt"/>
              </a:rPr>
              <a:t>ARP</a:t>
            </a:r>
            <a:r>
              <a:rPr lang="ja-JP" altLang="en-US">
                <a:latin typeface="+mn-lt"/>
              </a:rPr>
              <a:t>テーブルに持っている場合、</a:t>
            </a:r>
            <a:r>
              <a:rPr lang="en-US" dirty="0">
                <a:latin typeface="+mn-lt"/>
              </a:rPr>
              <a:t>ARP</a:t>
            </a:r>
            <a:r>
              <a:rPr lang="ja-JP" altLang="en-US">
                <a:latin typeface="+mn-lt"/>
              </a:rPr>
              <a:t>リクエストを行わずに、フレームを直接宛先に送信することができます。</a:t>
            </a:r>
            <a:r>
              <a:rPr lang="en-US" dirty="0">
                <a:latin typeface="+mn-lt"/>
              </a:rPr>
              <a:t>ARP</a:t>
            </a:r>
            <a:r>
              <a:rPr lang="ja-JP" altLang="en-US">
                <a:latin typeface="+mn-lt"/>
              </a:rPr>
              <a:t>メッセージはリクエストを届けるためにブロードキャストフレームに依存しているため、ローカル</a:t>
            </a:r>
            <a:r>
              <a:rPr lang="en-US" dirty="0">
                <a:latin typeface="+mn-lt"/>
              </a:rPr>
              <a:t>IPv4</a:t>
            </a:r>
            <a:r>
              <a:rPr lang="ja-JP" altLang="en-US">
                <a:latin typeface="+mn-lt"/>
              </a:rPr>
              <a:t>ネットワーク内のすべてのホストは同じブロードキャストドメイン内にいる必要があります。</a:t>
            </a:r>
          </a:p>
          <a:p>
            <a:pPr marL="0" lvl="0" indent="0" algn="l" rtl="0">
              <a:spcBef>
                <a:spcPts val="0"/>
              </a:spcBef>
              <a:spcAft>
                <a:spcPts val="0"/>
              </a:spcAft>
              <a:buNone/>
            </a:pPr>
            <a:endParaRPr dirty="0">
              <a:latin typeface="+mn-lt"/>
            </a:endParaRPr>
          </a:p>
        </p:txBody>
      </p:sp>
    </p:spTree>
    <p:extLst>
      <p:ext uri="{BB962C8B-B14F-4D97-AF65-F5344CB8AC3E}">
        <p14:creationId xmlns:p14="http://schemas.microsoft.com/office/powerpoint/2010/main" val="37486027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05D3FB3-FAE9-51E7-B298-6F8F16165B7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AE97B26-0EBF-1242-92D9-18156DF135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C28AF69-5911-3826-1D91-AF73615C2C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イーサネットブロードキャストの宛先</a:t>
            </a:r>
            <a:r>
              <a:rPr lang="en-US" dirty="0"/>
              <a:t>MAC</a:t>
            </a:r>
            <a:r>
              <a:rPr lang="ja-JP" altLang="en-US"/>
              <a:t>アドレス（</a:t>
            </a:r>
            <a:r>
              <a:rPr lang="en-US" altLang="ja-JP" dirty="0"/>
              <a:t>16</a:t>
            </a:r>
            <a:r>
              <a:rPr lang="ja-JP" altLang="en-US"/>
              <a:t>進数）は以下の通りです：</a:t>
            </a:r>
          </a:p>
          <a:p>
            <a:pPr>
              <a:buFont typeface="Arial" panose="020B0604020202020204" pitchFamily="34" charset="0"/>
              <a:buChar char="•"/>
            </a:pPr>
            <a:r>
              <a:rPr lang="en-US" altLang="ja-JP" dirty="0"/>
              <a:t>1111.1111.1111</a:t>
            </a:r>
          </a:p>
          <a:p>
            <a:pPr>
              <a:buFont typeface="Arial" panose="020B0604020202020204" pitchFamily="34" charset="0"/>
              <a:buChar char="•"/>
            </a:pPr>
            <a:r>
              <a:rPr lang="en-US" dirty="0"/>
              <a:t>FFFF.FFFF.FFFF</a:t>
            </a:r>
          </a:p>
          <a:p>
            <a:pPr>
              <a:buFont typeface="Arial" panose="020B0604020202020204" pitchFamily="34" charset="0"/>
              <a:buChar char="•"/>
            </a:pPr>
            <a:r>
              <a:rPr lang="en-US" altLang="ja-JP" dirty="0"/>
              <a:t>48</a:t>
            </a:r>
            <a:r>
              <a:rPr lang="ja-JP" altLang="en-US"/>
              <a:t>ビットすべてが</a:t>
            </a:r>
            <a:r>
              <a:rPr lang="en-US" altLang="ja-JP" dirty="0"/>
              <a:t>1</a:t>
            </a:r>
          </a:p>
          <a:p>
            <a:pPr>
              <a:buFont typeface="Arial" panose="020B0604020202020204" pitchFamily="34" charset="0"/>
              <a:buChar char="•"/>
            </a:pPr>
            <a:r>
              <a:rPr lang="en-US" altLang="ja-JP" dirty="0"/>
              <a:t>48</a:t>
            </a:r>
            <a:r>
              <a:rPr lang="ja-JP" altLang="en-US"/>
              <a:t>個の「</a:t>
            </a:r>
            <a:r>
              <a:rPr lang="en-US" dirty="0"/>
              <a:t>F」</a:t>
            </a:r>
            <a:r>
              <a:rPr lang="ja-JP" altLang="en-US"/>
              <a:t>桁</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150135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72D5B32-9640-6C86-15D4-78712687AF8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DDA7EF2-5879-741D-E0FA-165076DC09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DE94740-4CEB-3C15-16F0-90467F4244C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イーサネットスイッチがブロードキャストフレームを受信したとき、それは以下のように処理されます：</a:t>
            </a:r>
          </a:p>
          <a:p>
            <a:pPr>
              <a:buFont typeface="Arial" panose="020B0604020202020204" pitchFamily="34" charset="0"/>
              <a:buChar char="•"/>
            </a:pPr>
            <a:r>
              <a:rPr lang="ja-JP" altLang="en-US"/>
              <a:t>ブロードキャストが必要なポートにのみフレームを転送する</a:t>
            </a:r>
          </a:p>
          <a:p>
            <a:pPr>
              <a:buFont typeface="Arial" panose="020B0604020202020204" pitchFamily="34" charset="0"/>
              <a:buChar char="•"/>
            </a:pPr>
            <a:r>
              <a:rPr lang="ja-JP" altLang="en-US"/>
              <a:t>受信ポートを含むすべてのポートにフレームを転送する</a:t>
            </a:r>
          </a:p>
          <a:p>
            <a:pPr>
              <a:buFont typeface="Arial" panose="020B0604020202020204" pitchFamily="34" charset="0"/>
              <a:buChar char="•"/>
            </a:pPr>
            <a:r>
              <a:rPr lang="ja-JP" altLang="en-US"/>
              <a:t>受信ポートを除くすべてのポートにフレームを転送する</a:t>
            </a:r>
          </a:p>
          <a:p>
            <a:pPr>
              <a:buFont typeface="Arial" panose="020B0604020202020204" pitchFamily="34" charset="0"/>
              <a:buChar char="•"/>
            </a:pPr>
            <a:r>
              <a:rPr lang="ja-JP" altLang="en-US"/>
              <a:t>フレームを破棄する</a:t>
            </a:r>
          </a:p>
          <a:p>
            <a:r>
              <a:rPr lang="en-US" altLang="ja-JP" dirty="0"/>
              <a:t>4</a:t>
            </a:r>
            <a:r>
              <a:rPr lang="en-US" dirty="0"/>
              <a:t>o</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06664747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8A630E2-9ACD-DD13-8462-55F3D24E6B2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70C6E49-93F8-78F7-EB75-984CDB9676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CCEED96-35DC-F738-3B00-478215F6F2E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ホスト</a:t>
            </a:r>
            <a:r>
              <a:rPr lang="en-US" dirty="0"/>
              <a:t>A</a:t>
            </a:r>
            <a:r>
              <a:rPr lang="ja-JP" altLang="en-US"/>
              <a:t>が同じネットワーク上のホスト</a:t>
            </a:r>
            <a:r>
              <a:rPr lang="en-US" dirty="0"/>
              <a:t>B</a:t>
            </a:r>
            <a:r>
              <a:rPr lang="ja-JP" altLang="en-US"/>
              <a:t>にイーサネットフレームを送信しようとしています。ホスト</a:t>
            </a:r>
            <a:r>
              <a:rPr lang="en-US" dirty="0"/>
              <a:t>A</a:t>
            </a:r>
            <a:r>
              <a:rPr lang="ja-JP" altLang="en-US"/>
              <a:t>はホスト</a:t>
            </a:r>
            <a:r>
              <a:rPr lang="en-US" dirty="0"/>
              <a:t>B</a:t>
            </a:r>
            <a:r>
              <a:rPr lang="ja-JP" altLang="en-US"/>
              <a:t>の</a:t>
            </a:r>
            <a:r>
              <a:rPr lang="en-US" dirty="0"/>
              <a:t>IP</a:t>
            </a:r>
            <a:r>
              <a:rPr lang="ja-JP" altLang="en-US"/>
              <a:t>アドレスを知っていますが、</a:t>
            </a:r>
            <a:r>
              <a:rPr lang="en-US" dirty="0"/>
              <a:t>MAC</a:t>
            </a:r>
            <a:r>
              <a:rPr lang="ja-JP" altLang="en-US"/>
              <a:t>アドレスは知りません。ホスト</a:t>
            </a:r>
            <a:r>
              <a:rPr lang="en-US" dirty="0"/>
              <a:t>B</a:t>
            </a:r>
            <a:r>
              <a:rPr lang="ja-JP" altLang="en-US"/>
              <a:t>の</a:t>
            </a:r>
            <a:r>
              <a:rPr lang="en-US" dirty="0"/>
              <a:t>MAC</a:t>
            </a:r>
            <a:r>
              <a:rPr lang="ja-JP" altLang="en-US"/>
              <a:t>アドレスを確認するためにホスト</a:t>
            </a:r>
            <a:r>
              <a:rPr lang="en-US" dirty="0"/>
              <a:t>A</a:t>
            </a:r>
            <a:r>
              <a:rPr lang="ja-JP" altLang="en-US"/>
              <a:t>が送信するメッセージはどれですか？</a:t>
            </a:r>
          </a:p>
          <a:p>
            <a:pPr>
              <a:buFont typeface="Arial" panose="020B0604020202020204" pitchFamily="34" charset="0"/>
              <a:buChar char="•"/>
            </a:pPr>
            <a:r>
              <a:rPr lang="en-US" dirty="0"/>
              <a:t>ARP</a:t>
            </a:r>
            <a:r>
              <a:rPr lang="ja-JP" altLang="en-US"/>
              <a:t>ディスカバリー</a:t>
            </a:r>
          </a:p>
          <a:p>
            <a:pPr>
              <a:buFont typeface="Arial" panose="020B0604020202020204" pitchFamily="34" charset="0"/>
              <a:buChar char="•"/>
            </a:pPr>
            <a:r>
              <a:rPr lang="en-US" dirty="0"/>
              <a:t>ARP</a:t>
            </a:r>
            <a:r>
              <a:rPr lang="ja-JP" altLang="en-US"/>
              <a:t>リプライ</a:t>
            </a:r>
          </a:p>
          <a:p>
            <a:pPr>
              <a:buFont typeface="Arial" panose="020B0604020202020204" pitchFamily="34" charset="0"/>
              <a:buChar char="•"/>
            </a:pPr>
            <a:r>
              <a:rPr lang="en-US" dirty="0"/>
              <a:t>ARP</a:t>
            </a:r>
            <a:r>
              <a:rPr lang="ja-JP" altLang="en-US"/>
              <a:t>リクエスト</a:t>
            </a:r>
          </a:p>
          <a:p>
            <a:pPr>
              <a:buFont typeface="Arial" panose="020B0604020202020204" pitchFamily="34" charset="0"/>
              <a:buChar char="•"/>
            </a:pPr>
            <a:r>
              <a:rPr lang="en-US" dirty="0"/>
              <a:t>ARP</a:t>
            </a:r>
            <a:r>
              <a:rPr lang="ja-JP" altLang="en-US"/>
              <a:t>ブロードキャスト</a:t>
            </a:r>
          </a:p>
          <a:p>
            <a:r>
              <a:rPr lang="en-US" altLang="ja-JP" dirty="0"/>
              <a:t>4</a:t>
            </a:r>
            <a:r>
              <a:rPr lang="en-US" dirty="0"/>
              <a:t>o</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9897449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A6100B1-354F-A3B1-5BC2-11BDBB21AB1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E382C44-693F-250B-E71D-E7ACE62B0E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0B4935C-368E-982C-EC7E-7E24ED2777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ARP</a:t>
            </a:r>
            <a:r>
              <a:rPr lang="ja-JP" altLang="en-US"/>
              <a:t>リクエストは以下のように送信されます：</a:t>
            </a:r>
          </a:p>
          <a:p>
            <a:pPr>
              <a:buFont typeface="Arial" panose="020B0604020202020204" pitchFamily="34" charset="0"/>
              <a:buChar char="•"/>
            </a:pPr>
            <a:r>
              <a:rPr lang="ja-JP" altLang="en-US"/>
              <a:t>ユニキャストで送信されるため、適切な</a:t>
            </a:r>
            <a:r>
              <a:rPr lang="en-US" dirty="0"/>
              <a:t>IP</a:t>
            </a:r>
            <a:r>
              <a:rPr lang="ja-JP" altLang="en-US"/>
              <a:t>アドレスを持つデバイスのみが受信します</a:t>
            </a:r>
          </a:p>
          <a:p>
            <a:pPr>
              <a:buFont typeface="Arial" panose="020B0604020202020204" pitchFamily="34" charset="0"/>
              <a:buChar char="•"/>
            </a:pPr>
            <a:r>
              <a:rPr lang="ja-JP" altLang="en-US"/>
              <a:t>ブロードキャストで送信されるため、同じネットワーク上のすべてのデバイスが受信します</a:t>
            </a:r>
          </a:p>
          <a:p>
            <a:pPr>
              <a:buFont typeface="Arial" panose="020B0604020202020204" pitchFamily="34" charset="0"/>
              <a:buChar char="•"/>
            </a:pPr>
            <a:r>
              <a:rPr lang="ja-JP" altLang="en-US"/>
              <a:t>ブロードキャストで送信されるため、ネットワーク内および他のネットワーク上のすべてのデバイスが受信します</a:t>
            </a:r>
          </a:p>
          <a:p>
            <a:pPr>
              <a:buFont typeface="Arial" panose="020B0604020202020204" pitchFamily="34" charset="0"/>
              <a:buChar char="•"/>
            </a:pPr>
            <a:r>
              <a:rPr lang="ja-JP" altLang="en-US"/>
              <a:t>ユニキャストで送信されるため、適切な</a:t>
            </a:r>
            <a:r>
              <a:rPr lang="en-US" dirty="0"/>
              <a:t>MAC</a:t>
            </a:r>
            <a:r>
              <a:rPr lang="ja-JP" altLang="en-US"/>
              <a:t>アドレスを持つデバイスのみが受信します</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8206111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D761646-63DA-7935-7BB2-C915792475A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A3CCEF3-2AEB-DEEB-FD65-077C3C5FE3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05054F2-26E0-91BD-6AD9-1FDC5576C8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ホスト</a:t>
            </a:r>
            <a:r>
              <a:rPr lang="en-US" dirty="0"/>
              <a:t>B</a:t>
            </a:r>
            <a:r>
              <a:rPr lang="ja-JP" altLang="en-US"/>
              <a:t>が</a:t>
            </a:r>
            <a:r>
              <a:rPr lang="en-US" dirty="0"/>
              <a:t>ARP</a:t>
            </a:r>
            <a:r>
              <a:rPr lang="ja-JP" altLang="en-US"/>
              <a:t>リクエストを受信した場合、次の条件を満たすと</a:t>
            </a:r>
            <a:r>
              <a:rPr lang="en-US" dirty="0"/>
              <a:t>ARP</a:t>
            </a:r>
            <a:r>
              <a:rPr lang="ja-JP" altLang="en-US"/>
              <a:t>リプライを返します：</a:t>
            </a:r>
          </a:p>
          <a:p>
            <a:pPr>
              <a:buFont typeface="Arial" panose="020B0604020202020204" pitchFamily="34" charset="0"/>
              <a:buChar char="•"/>
            </a:pPr>
            <a:r>
              <a:rPr lang="en-US" dirty="0"/>
              <a:t>ARP</a:t>
            </a:r>
            <a:r>
              <a:rPr lang="ja-JP" altLang="en-US"/>
              <a:t>リクエストの</a:t>
            </a:r>
            <a:r>
              <a:rPr lang="en-US" dirty="0"/>
              <a:t>IP</a:t>
            </a:r>
            <a:r>
              <a:rPr lang="ja-JP" altLang="en-US"/>
              <a:t>アドレスが自分の</a:t>
            </a:r>
            <a:r>
              <a:rPr lang="en-US" dirty="0"/>
              <a:t>IP</a:t>
            </a:r>
            <a:r>
              <a:rPr lang="ja-JP" altLang="en-US"/>
              <a:t>アドレスと一致する場合。</a:t>
            </a:r>
          </a:p>
          <a:p>
            <a:pPr>
              <a:buFont typeface="Arial" panose="020B0604020202020204" pitchFamily="34" charset="0"/>
              <a:buChar char="•"/>
            </a:pPr>
            <a:r>
              <a:rPr lang="en-US" dirty="0"/>
              <a:t>ARP</a:t>
            </a:r>
            <a:r>
              <a:rPr lang="ja-JP" altLang="en-US"/>
              <a:t>リクエストの</a:t>
            </a:r>
            <a:r>
              <a:rPr lang="en-US" dirty="0"/>
              <a:t>IP</a:t>
            </a:r>
            <a:r>
              <a:rPr lang="ja-JP" altLang="en-US"/>
              <a:t>アドレスと</a:t>
            </a:r>
            <a:r>
              <a:rPr lang="en-US" dirty="0"/>
              <a:t>MAC</a:t>
            </a:r>
            <a:r>
              <a:rPr lang="ja-JP" altLang="en-US"/>
              <a:t>アドレスが自分の</a:t>
            </a:r>
            <a:r>
              <a:rPr lang="en-US" dirty="0"/>
              <a:t>IP</a:t>
            </a:r>
            <a:r>
              <a:rPr lang="ja-JP" altLang="en-US"/>
              <a:t>アドレスと</a:t>
            </a:r>
            <a:r>
              <a:rPr lang="en-US" dirty="0"/>
              <a:t>MAC</a:t>
            </a:r>
            <a:r>
              <a:rPr lang="ja-JP" altLang="en-US"/>
              <a:t>アドレスと一致する場合。</a:t>
            </a:r>
          </a:p>
          <a:p>
            <a:pPr>
              <a:buFont typeface="Arial" panose="020B0604020202020204" pitchFamily="34" charset="0"/>
              <a:buChar char="•"/>
            </a:pPr>
            <a:r>
              <a:rPr lang="en-US" dirty="0"/>
              <a:t>ARP</a:t>
            </a:r>
            <a:r>
              <a:rPr lang="ja-JP" altLang="en-US"/>
              <a:t>リクエストの</a:t>
            </a:r>
            <a:r>
              <a:rPr lang="en-US" dirty="0"/>
              <a:t>MAC</a:t>
            </a:r>
            <a:r>
              <a:rPr lang="ja-JP" altLang="en-US"/>
              <a:t>アドレスが自分の</a:t>
            </a:r>
            <a:r>
              <a:rPr lang="en-US" dirty="0"/>
              <a:t>MAC</a:t>
            </a:r>
            <a:r>
              <a:rPr lang="ja-JP" altLang="en-US"/>
              <a:t>アドレスと一致する場合。</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3456954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FC6D047-981D-EAB5-0B80-1598216E00A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56BB6D5-BCA0-E712-7A72-08EFFE767EF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51E3C3A-6B41-9BE4-898F-95E000CAD0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ja-JP" altLang="en-US"/>
              <a:t>ホスト</a:t>
            </a:r>
            <a:r>
              <a:rPr lang="en-US" dirty="0"/>
              <a:t>A</a:t>
            </a:r>
            <a:r>
              <a:rPr lang="ja-JP" altLang="en-US"/>
              <a:t>が</a:t>
            </a:r>
            <a:r>
              <a:rPr lang="en-US" dirty="0"/>
              <a:t>ARP</a:t>
            </a:r>
            <a:r>
              <a:rPr lang="ja-JP" altLang="en-US"/>
              <a:t>リクエストを送信し、ホスト</a:t>
            </a:r>
            <a:r>
              <a:rPr lang="en-US" dirty="0"/>
              <a:t>B</a:t>
            </a:r>
            <a:r>
              <a:rPr lang="ja-JP" altLang="en-US"/>
              <a:t>から</a:t>
            </a:r>
            <a:r>
              <a:rPr lang="en-US" dirty="0"/>
              <a:t>ARP</a:t>
            </a:r>
            <a:r>
              <a:rPr lang="ja-JP" altLang="en-US"/>
              <a:t>リプライを受信しました。ホスト</a:t>
            </a:r>
            <a:r>
              <a:rPr lang="en-US" dirty="0"/>
              <a:t>A</a:t>
            </a:r>
            <a:r>
              <a:rPr lang="ja-JP" altLang="en-US"/>
              <a:t>が知らず、ホスト</a:t>
            </a:r>
            <a:r>
              <a:rPr lang="en-US" dirty="0"/>
              <a:t>B</a:t>
            </a:r>
            <a:r>
              <a:rPr lang="ja-JP" altLang="en-US"/>
              <a:t>と通信するために必要だった情報は何ですか？</a:t>
            </a:r>
          </a:p>
          <a:p>
            <a:pPr>
              <a:buFont typeface="Arial" panose="020B0604020202020204" pitchFamily="34" charset="0"/>
              <a:buChar char="•"/>
            </a:pPr>
            <a:r>
              <a:rPr lang="ja-JP" altLang="en-US"/>
              <a:t>ホスト</a:t>
            </a:r>
            <a:r>
              <a:rPr lang="en-US" dirty="0"/>
              <a:t>B</a:t>
            </a:r>
            <a:r>
              <a:rPr lang="ja-JP" altLang="en-US"/>
              <a:t>の</a:t>
            </a:r>
            <a:r>
              <a:rPr lang="en-US" dirty="0"/>
              <a:t>MAC</a:t>
            </a:r>
            <a:r>
              <a:rPr lang="ja-JP" altLang="en-US"/>
              <a:t>アドレス</a:t>
            </a:r>
          </a:p>
          <a:p>
            <a:pPr>
              <a:buFont typeface="Arial" panose="020B0604020202020204" pitchFamily="34" charset="0"/>
              <a:buChar char="•"/>
            </a:pPr>
            <a:r>
              <a:rPr lang="ja-JP" altLang="en-US"/>
              <a:t>ホスト</a:t>
            </a:r>
            <a:r>
              <a:rPr lang="en-US" dirty="0"/>
              <a:t>B</a:t>
            </a:r>
            <a:r>
              <a:rPr lang="ja-JP" altLang="en-US"/>
              <a:t>の</a:t>
            </a:r>
            <a:r>
              <a:rPr lang="en-US" dirty="0"/>
              <a:t>IP</a:t>
            </a:r>
            <a:r>
              <a:rPr lang="ja-JP" altLang="en-US"/>
              <a:t>アドレスと</a:t>
            </a:r>
            <a:r>
              <a:rPr lang="en-US" dirty="0"/>
              <a:t>MAC</a:t>
            </a:r>
            <a:r>
              <a:rPr lang="ja-JP" altLang="en-US"/>
              <a:t>アドレス</a:t>
            </a:r>
          </a:p>
          <a:p>
            <a:pPr>
              <a:buFont typeface="Arial" panose="020B0604020202020204" pitchFamily="34" charset="0"/>
              <a:buChar char="•"/>
            </a:pPr>
            <a:r>
              <a:rPr lang="ja-JP" altLang="en-US"/>
              <a:t>ホスト</a:t>
            </a:r>
            <a:r>
              <a:rPr lang="en-US" dirty="0"/>
              <a:t>B</a:t>
            </a:r>
            <a:r>
              <a:rPr lang="ja-JP" altLang="en-US"/>
              <a:t>の</a:t>
            </a:r>
            <a:r>
              <a:rPr lang="en-US" dirty="0"/>
              <a:t>IP</a:t>
            </a:r>
            <a:r>
              <a:rPr lang="ja-JP" altLang="en-US"/>
              <a:t>アドレス</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34841838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9F5D0BD-E2F4-886E-A897-BE1BD78B16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D369DBD-2896-B832-5F03-0869031474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7477FFF-D4B2-F960-3E90-60E3E93200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64985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B33A8B3C-8453-0CAE-E78A-C1941E49304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5F6F28E-81A6-07B7-FF40-F94BF954EC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6197754-57F5-B065-2D40-0BE410E03BC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1673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C5D39BB-BEE0-DC8A-70A0-5AAF03424AF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63795DB-B3F1-AC89-70CD-840B300DCB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71123CAB-E6D7-6C7B-59EF-9BAE263D5B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701346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CB683A4-A15F-38E1-CB01-9BA6D872E8B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3FDEF93-ED85-8235-B708-DFB37CE123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8B2C6D7-A2FE-7CCF-0227-17C6F49BB3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ja-JP" altLang="en-US"/>
              <a:t>ブロードキャスト</a:t>
            </a:r>
            <a:r>
              <a:rPr lang="en-US" dirty="0"/>
              <a:t>MAC</a:t>
            </a:r>
            <a:r>
              <a:rPr lang="ja-JP" altLang="en-US"/>
              <a:t>アドレス：</a:t>
            </a:r>
          </a:p>
          <a:p>
            <a:pPr marL="0" lvl="0" indent="0" algn="l" rtl="0">
              <a:spcBef>
                <a:spcPts val="0"/>
              </a:spcBef>
              <a:spcAft>
                <a:spcPts val="0"/>
              </a:spcAft>
              <a:buNone/>
            </a:pPr>
            <a:r>
              <a:rPr lang="ja-JP" altLang="en-US"/>
              <a:t>定義：全てのビットが</a:t>
            </a:r>
            <a:r>
              <a:rPr lang="en-US" altLang="ja-JP" dirty="0"/>
              <a:t>1</a:t>
            </a:r>
            <a:r>
              <a:rPr lang="ja-JP" altLang="en-US"/>
              <a:t>で構成された</a:t>
            </a:r>
            <a:r>
              <a:rPr lang="en-US" altLang="ja-JP" dirty="0"/>
              <a:t>48</a:t>
            </a:r>
            <a:r>
              <a:rPr lang="ja-JP" altLang="en-US"/>
              <a:t>ビットのアドレスで、</a:t>
            </a:r>
            <a:r>
              <a:rPr lang="en-US" altLang="ja-JP" dirty="0"/>
              <a:t>16</a:t>
            </a:r>
            <a:r>
              <a:rPr lang="ja-JP" altLang="en-US"/>
              <a:t>進数で</a:t>
            </a:r>
            <a:r>
              <a:rPr lang="en-US" dirty="0"/>
              <a:t>FFFF.FFFF.FFFF</a:t>
            </a:r>
            <a:r>
              <a:rPr lang="ja-JP" altLang="en-US"/>
              <a:t>と表されます。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ローカルネットワークにおけるブロードキャストドメイン：</a:t>
            </a:r>
          </a:p>
          <a:p>
            <a:pPr marL="0" lvl="0" indent="0" algn="l" rtl="0">
              <a:spcBef>
                <a:spcPts val="0"/>
              </a:spcBef>
              <a:spcAft>
                <a:spcPts val="0"/>
              </a:spcAft>
              <a:buNone/>
            </a:pPr>
            <a:r>
              <a:rPr lang="ja-JP" altLang="en-US"/>
              <a:t>概念：イーサネットスイッチを備えたローカルエリアネットワークは、ブロードキャストドメインと呼ばれます。</a:t>
            </a:r>
          </a:p>
          <a:p>
            <a:pPr marL="0" lvl="0" indent="0" algn="l" rtl="0">
              <a:spcBef>
                <a:spcPts val="0"/>
              </a:spcBef>
              <a:spcAft>
                <a:spcPts val="0"/>
              </a:spcAft>
              <a:buNone/>
            </a:pPr>
            <a:r>
              <a:rPr lang="ja-JP" altLang="en-US"/>
              <a:t>スイッチの動作：同じローカルネットワーク内のすべての接続されたホストにブロードキャストメッセージを転送します。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ja-JP" altLang="en-US"/>
              <a:t>大規模なブロードキャストドメインにおける問題と解決策：</a:t>
            </a:r>
          </a:p>
          <a:p>
            <a:pPr marL="0" lvl="0" indent="0" algn="l" rtl="0">
              <a:spcBef>
                <a:spcPts val="0"/>
              </a:spcBef>
              <a:spcAft>
                <a:spcPts val="0"/>
              </a:spcAft>
              <a:buNone/>
            </a:pPr>
            <a:r>
              <a:rPr lang="ja-JP" altLang="en-US"/>
              <a:t>接続されているホストが多すぎると、ブロードキャストトラフィックが増加する可能性があります。</a:t>
            </a:r>
          </a:p>
          <a:p>
            <a:pPr marL="0" lvl="0" indent="0" algn="l" rtl="0">
              <a:spcBef>
                <a:spcPts val="0"/>
              </a:spcBef>
              <a:spcAft>
                <a:spcPts val="0"/>
              </a:spcAft>
              <a:buNone/>
            </a:pPr>
            <a:r>
              <a:rPr lang="ja-JP" altLang="en-US"/>
              <a:t>トラフィックを管理するために、</a:t>
            </a:r>
            <a:r>
              <a:rPr lang="en-US" altLang="ja-JP" dirty="0"/>
              <a:t>1</a:t>
            </a:r>
            <a:r>
              <a:rPr lang="ja-JP" altLang="en-US"/>
              <a:t>つのローカルネットワークを複数のブロードキャストドメインに分割します。</a:t>
            </a:r>
          </a:p>
          <a:p>
            <a:pPr marL="0" lvl="0" indent="0" algn="l" rtl="0">
              <a:spcBef>
                <a:spcPts val="0"/>
              </a:spcBef>
              <a:spcAft>
                <a:spcPts val="0"/>
              </a:spcAft>
              <a:buNone/>
            </a:pPr>
            <a:r>
              <a:rPr lang="ja-JP" altLang="en-US"/>
              <a:t>複数のブロードキャストドメインを作成するために使用されます。</a:t>
            </a:r>
          </a:p>
          <a:p>
            <a:pPr marL="0" lvl="0" indent="0" algn="l" rtl="0">
              <a:spcBef>
                <a:spcPts val="0"/>
              </a:spcBef>
              <a:spcAft>
                <a:spcPts val="0"/>
              </a:spcAft>
              <a:buNone/>
            </a:pPr>
            <a:endParaRPr lang="ja-JP" altLang="en-US"/>
          </a:p>
          <a:p>
            <a:pPr marL="0" lvl="0" indent="0" algn="l" rtl="0">
              <a:spcBef>
                <a:spcPts val="0"/>
              </a:spcBef>
              <a:spcAft>
                <a:spcPts val="0"/>
              </a:spcAft>
              <a:buNone/>
            </a:pPr>
            <a:r>
              <a:rPr lang="en-US" dirty="0"/>
              <a:t>ARP</a:t>
            </a:r>
            <a:r>
              <a:rPr lang="ja-JP" altLang="en-US"/>
              <a:t>を使用した</a:t>
            </a:r>
            <a:r>
              <a:rPr lang="en-US" dirty="0"/>
              <a:t>MAC</a:t>
            </a:r>
            <a:r>
              <a:rPr lang="ja-JP" altLang="en-US"/>
              <a:t>アドレスの発見：</a:t>
            </a:r>
          </a:p>
          <a:p>
            <a:pPr marL="0" lvl="0" indent="0" algn="l" rtl="0">
              <a:spcBef>
                <a:spcPts val="0"/>
              </a:spcBef>
              <a:spcAft>
                <a:spcPts val="0"/>
              </a:spcAft>
              <a:buNone/>
            </a:pPr>
            <a:r>
              <a:rPr lang="ja-JP" altLang="en-US"/>
              <a:t>送信者は、宛先ホストの</a:t>
            </a:r>
            <a:r>
              <a:rPr lang="en-US" dirty="0"/>
              <a:t>IPv4</a:t>
            </a:r>
            <a:r>
              <a:rPr lang="ja-JP" altLang="en-US"/>
              <a:t>アドレスを含むブロードキャスト</a:t>
            </a:r>
            <a:r>
              <a:rPr lang="en-US" dirty="0"/>
              <a:t>MAC</a:t>
            </a:r>
            <a:r>
              <a:rPr lang="ja-JP" altLang="en-US"/>
              <a:t>アドレスでフレームを作成します。</a:t>
            </a:r>
          </a:p>
          <a:p>
            <a:pPr marL="0" lvl="0" indent="0" algn="l" rtl="0">
              <a:spcBef>
                <a:spcPts val="0"/>
              </a:spcBef>
              <a:spcAft>
                <a:spcPts val="0"/>
              </a:spcAft>
              <a:buNone/>
            </a:pPr>
            <a:r>
              <a:rPr lang="ja-JP" altLang="en-US"/>
              <a:t>ホストはこの</a:t>
            </a:r>
            <a:r>
              <a:rPr lang="en-US" dirty="0"/>
              <a:t>IPv4</a:t>
            </a:r>
            <a:r>
              <a:rPr lang="ja-JP" altLang="en-US"/>
              <a:t>アドレスと自分のアドレスを比較し、一致するホストが自身の</a:t>
            </a:r>
            <a:r>
              <a:rPr lang="en-US" dirty="0"/>
              <a:t>MAC</a:t>
            </a:r>
            <a:r>
              <a:rPr lang="ja-JP" altLang="en-US"/>
              <a:t>アドレスを返信します。</a:t>
            </a:r>
          </a:p>
          <a:p>
            <a:pPr marL="0" lvl="0" indent="0" algn="l" rtl="0">
              <a:spcBef>
                <a:spcPts val="0"/>
              </a:spcBef>
              <a:spcAft>
                <a:spcPts val="0"/>
              </a:spcAft>
              <a:buNone/>
            </a:pPr>
            <a:r>
              <a:rPr lang="ja-JP" altLang="en-US"/>
              <a:t>送信者はこの情報を</a:t>
            </a:r>
            <a:r>
              <a:rPr lang="en-US" dirty="0"/>
              <a:t>ARP</a:t>
            </a:r>
            <a:r>
              <a:rPr lang="ja-JP" altLang="en-US"/>
              <a:t>テーブルに保存します。</a:t>
            </a:r>
          </a:p>
          <a:p>
            <a:pPr marL="0" lvl="0" indent="0" algn="l" rtl="0">
              <a:spcBef>
                <a:spcPts val="0"/>
              </a:spcBef>
              <a:spcAft>
                <a:spcPts val="0"/>
              </a:spcAft>
              <a:buNone/>
            </a:pPr>
            <a:endParaRPr lang="ja-JP" altLang="en-US"/>
          </a:p>
          <a:p>
            <a:pPr marL="0" lvl="0" indent="0" algn="l" rtl="0">
              <a:spcBef>
                <a:spcPts val="0"/>
              </a:spcBef>
              <a:spcAft>
                <a:spcPts val="0"/>
              </a:spcAft>
              <a:buNone/>
            </a:pPr>
            <a:endParaRPr lang="ja-JP" altLang="en-US"/>
          </a:p>
          <a:p>
            <a:pPr marL="0" lvl="0" indent="0" algn="l" rtl="0">
              <a:spcBef>
                <a:spcPts val="0"/>
              </a:spcBef>
              <a:spcAft>
                <a:spcPts val="0"/>
              </a:spcAft>
              <a:buNone/>
            </a:pPr>
            <a:endParaRPr lang="ja-JP" altLang="en-US"/>
          </a:p>
          <a:p>
            <a:pPr marL="0" lvl="0" indent="0" algn="l" rtl="0">
              <a:spcBef>
                <a:spcPts val="0"/>
              </a:spcBef>
              <a:spcAft>
                <a:spcPts val="0"/>
              </a:spcAft>
              <a:buNone/>
            </a:pPr>
            <a:endParaRPr lang="ja-JP" altLang="en-US"/>
          </a:p>
          <a:p>
            <a:pPr marL="0" lvl="0" indent="0" algn="l" rtl="0">
              <a:spcBef>
                <a:spcPts val="0"/>
              </a:spcBef>
              <a:spcAft>
                <a:spcPts val="0"/>
              </a:spcAft>
              <a:buNone/>
            </a:pPr>
            <a:endParaRPr lang="ja-JP" altLang="en-US"/>
          </a:p>
          <a:p>
            <a:pPr marL="0" lvl="0" indent="0" algn="l" rtl="0">
              <a:spcBef>
                <a:spcPts val="0"/>
              </a:spcBef>
              <a:spcAft>
                <a:spcPts val="0"/>
              </a:spcAft>
              <a:buNone/>
            </a:pPr>
            <a:endParaRPr lang="ja-JP" altLang="en-US"/>
          </a:p>
          <a:p>
            <a:pPr marL="0" lvl="0" indent="0" algn="l" rtl="0">
              <a:spcBef>
                <a:spcPts val="0"/>
              </a:spcBef>
              <a:spcAft>
                <a:spcPts val="0"/>
              </a:spcAft>
              <a:buNone/>
            </a:pPr>
            <a:endParaRPr dirty="0"/>
          </a:p>
        </p:txBody>
      </p:sp>
    </p:spTree>
    <p:extLst>
      <p:ext uri="{BB962C8B-B14F-4D97-AF65-F5344CB8AC3E}">
        <p14:creationId xmlns:p14="http://schemas.microsoft.com/office/powerpoint/2010/main" val="276310046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9234BF2-5C04-848A-980E-1B30D98FB3F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7E9312D-46E6-E621-4154-44D986279D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5AFA0DD-78D7-2F51-51AE-78563FC8AE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2602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82EA635A-AB66-1324-C6CC-C44A1230B13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639D85E-EF98-41F6-F07D-8D1496D6DE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D8C4B24-DDD4-CCC8-7CCC-BF177179F9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19716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extLst>
      <p:ext uri="{BB962C8B-B14F-4D97-AF65-F5344CB8AC3E}">
        <p14:creationId xmlns:p14="http://schemas.microsoft.com/office/powerpoint/2010/main" val="2366653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48039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8" r:id="rId3"/>
    <p:sldLayoutId id="2147483669" r:id="rId4"/>
    <p:sldLayoutId id="2147483670" r:id="rId5"/>
    <p:sldLayoutId id="2147483673" r:id="rId6"/>
    <p:sldLayoutId id="2147483674" r:id="rId7"/>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2.jpg"/><Relationship Id="rId4" Type="http://schemas.openxmlformats.org/officeDocument/2006/relationships/hyperlink" Target="https://skillsforall.com/launch?id=f393c38f-b410-4d2b-8275-70e144273519&amp;tab=curriculum&amp;view=31947f1e-4a1d-568f-85be-a5a7e2a669b4"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image" Target="../media/image2.jpg"/><Relationship Id="rId4" Type="http://schemas.openxmlformats.org/officeDocument/2006/relationships/hyperlink" Target="https://www.netacad.com/launch?id=f393c38f-b410-4d2b-8275-70e144273519&amp;tab=curriculum&amp;view=31947f1e-4a1d-568f-85be-a5a7e2a669b4"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hyperlink" Target="https://skillsforall.com/launch?id=f393c38f-b410-4d2b-8275-70e144273519&amp;tab=curriculum&amp;view=1a1db921-8e33-5453-90ee-661839c83a47"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hyperlink" Target="https://skillsforall.com/launch?id=f393c38f-b410-4d2b-8275-70e144273519&amp;tab=curriculum&amp;view=1a1db921-8e33-5453-90ee-661839c83a47"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jpg"/><Relationship Id="rId4" Type="http://schemas.openxmlformats.org/officeDocument/2006/relationships/hyperlink" Target="https://www.netacad.com/launch?id=f393c38f-b410-4d2b-8275-70e144273519&amp;tab=curriculum&amp;view=1a1db921-8e33-5453-90ee-661839c83a47"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hyperlink" Target="https://www.netacad.com/launch?id=f393c38f-b410-4d2b-8275-70e144273519&amp;tab=curriculum&amp;view=1a1db921-8e33-5453-90ee-661839c83a47"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hyperlink" Target="https://www.netacad.com/launch?id=f393c38f-b410-4d2b-8275-70e144273519&amp;tab=curriculum&amp;view=1a1db921-8e33-5453-90ee-661839c83a47"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1a1db921-8e33-5453-90ee-661839c83a47"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f53b5582-eeb1-5e69-88bd-1e3457beab2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f53b5582-eeb1-5e69-88bd-1e3457beab2e"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f53b5582-eeb1-5e69-88bd-1e3457beab2e"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www.netacad.com/launch?id=f393c38f-b410-4d2b-8275-70e144273519&amp;tab=curriculum&amp;view=f53b5582-eeb1-5e69-88bd-1e3457beab2e" TargetMode="External"/><Relationship Id="rId4" Type="http://schemas.openxmlformats.org/officeDocument/2006/relationships/hyperlink" Target="06_11-12-QuizAnswer_NetworkBasics2023%202nd%20Semester.pptx"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forms.gle/PTPityZTforBePue9"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forms.gle/PTPityZTforBePue9"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forms.gle/PTPityZTforBePue9"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3e7d6f29-51e8-5816-a45e-fde11669faa7"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3e7d6f29-51e8-5816-a45e-fde11669faa7"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hyperlink" Target="https://skillsforall.com/launch?id=f393c38f-b410-4d2b-8275-70e144273519&amp;tab=curriculum&amp;view=8b412571-3d04-55e1-9fdd-8f3b4c3c1c59"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hyperlink" Target="https://skillsforall.com/launch?id=f393c38f-b410-4d2b-8275-70e144273519&amp;tab=curriculum&amp;view=8b412571-3d04-55e1-9fdd-8f3b4c3c1c59"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d03cec1f-fd41-5cf2-8bc4-fae0bae34327"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5957d328-d0fe-5a35-a387-3500cc0d8fb8"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5957d328-d0fe-5a35-a387-3500cc0d8fb8"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skillsforall.com/launch?id=f393c38f-b410-4d2b-8275-70e144273519&amp;tab=curriculum&amp;view=5957d328-d0fe-5a35-a387-3500cc0d8fb8"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024dd9cf-81e2-54a8-bed5-91194ed3d97f"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024dd9cf-81e2-54a8-bed5-91194ed3d97f"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s://forms.gle/RZAgTBdjWWvtQyqr7" TargetMode="External"/><Relationship Id="rId4" Type="http://schemas.openxmlformats.org/officeDocument/2006/relationships/hyperlink" Target="https://skillsforall.com/launch?id=f393c38f-b410-4d2b-8275-70e144273519&amp;tab=curriculum&amp;view=ca953331-f731-50c1-9509-6c6f2c931bc8"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hyperlink" Target="https://forms.gle/RZAgTBdjWWvtQyqr7" TargetMode="External"/><Relationship Id="rId4" Type="http://schemas.openxmlformats.org/officeDocument/2006/relationships/hyperlink" Target="https://skillsforall.com/launch?id=f393c38f-b410-4d2b-8275-70e144273519&amp;tab=curriculum&amp;view=ca953331-f731-50c1-9509-6c6f2c931bc8"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hyperlink" Target="https://forms.gle/RZAgTBdjWWvtQyqr7" TargetMode="External"/><Relationship Id="rId4" Type="http://schemas.openxmlformats.org/officeDocument/2006/relationships/hyperlink" Target="https://skillsforall.com/launch?id=f393c38f-b410-4d2b-8275-70e144273519&amp;tab=curriculum&amp;view=ca953331-f731-50c1-9509-6c6f2c931bc8"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hyperlink" Target="https://forms.gle/RZAgTBdjWWvtQyqr7" TargetMode="External"/><Relationship Id="rId4" Type="http://schemas.openxmlformats.org/officeDocument/2006/relationships/hyperlink" Target="https://skillsforall.com/launch?id=f393c38f-b410-4d2b-8275-70e144273519&amp;tab=curriculum&amp;view=ca953331-f731-50c1-9509-6c6f2c931bc8"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69268d47-d802-5297-952d-3eb206a1560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hyperlink" Target="https://forms.gle/RZAgTBdjWWvtQyqr7" TargetMode="External"/><Relationship Id="rId4" Type="http://schemas.openxmlformats.org/officeDocument/2006/relationships/hyperlink" Target="https://skillsforall.com/launch?id=f393c38f-b410-4d2b-8275-70e144273519&amp;tab=curriculum&amp;view=ca953331-f731-50c1-9509-6c6f2c931bc8"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08a1e42f-82d7-504a-8f73-a23ca8caf621"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hyperlink" Target="https://forms.gle/RZAgTBdjWWvtQyqr7" TargetMode="External"/><Relationship Id="rId4" Type="http://schemas.openxmlformats.org/officeDocument/2006/relationships/hyperlink" Target="https://skillsforall.com/launch?id=f393c38f-b410-4d2b-8275-70e144273519&amp;tab=curriculum&amp;view=ca953331-f731-50c1-9509-6c6f2c931bc8"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b8fec78-4b25-539a-ac78-5de373a15a40" TargetMode="External"/><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b8fec78-4b25-539a-ac78-5de373a15a40"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b8fec78-4b25-539a-ac78-5de373a15a40"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b8fec78-4b25-539a-ac78-5de373a15a40"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forms.gle/DomQisAdz1JQa8Kz9"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69268d47-d802-5297-952d-3eb206a15600"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69268d47-d802-5297-952d-3eb206a1560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06_11-12-QuizAnswer_NetworkBasics2023%202nd%20Semester.pptx"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s://skillsforall.com/launch?id=f393c38f-b410-4d2b-8275-70e144273519&amp;tab=curriculum&amp;view=31947f1e-4a1d-568f-85be-a5a7e2a669b4"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8e0b76ca-fc85-5691-8dec-ac1f5486028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s://www.netacad.com/launch?id=f393c38f-b410-4d2b-8275-70e144273519&amp;tab=curriculum&amp;view=31947f1e-4a1d-568f-85be-a5a7e2a669b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12</a:t>
            </a:r>
            <a:br>
              <a:rPr lang="en-US" altLang="ja-JP" dirty="0"/>
            </a:br>
            <a:r>
              <a:rPr lang="en-US" altLang="ja-JP" sz="3600" dirty="0"/>
              <a:t>Networking Basics</a:t>
            </a:r>
            <a:r>
              <a:rPr lang="ja-JP" altLang="en-US" sz="3600"/>
              <a:t>　</a:t>
            </a:r>
            <a:br>
              <a:rPr lang="ja-JP" altLang="en-US" sz="3600"/>
            </a:br>
            <a:r>
              <a:rPr lang="en-US" altLang="ja-JP" sz="3600" dirty="0"/>
              <a:t>Module 13: The ARP Process</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p27">
            <a:extLst>
              <a:ext uri="{FF2B5EF4-FFF2-40B4-BE49-F238E27FC236}">
                <a16:creationId xmlns:a16="http://schemas.microsoft.com/office/drawing/2014/main" id="{C5FA9D81-1B4B-FA7A-6BC6-14780E2C6587}"/>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3" name="Footer Placeholder 4">
            <a:extLst>
              <a:ext uri="{FF2B5EF4-FFF2-40B4-BE49-F238E27FC236}">
                <a16:creationId xmlns:a16="http://schemas.microsoft.com/office/drawing/2014/main" id="{D47745E4-22C7-D022-B14B-BA8A324E61C3}"/>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a:t>
            </a:fld>
            <a:endParaRPr lang="en-US" dirty="0">
              <a:solidFill>
                <a:schemeClr val="tx1"/>
              </a:solidFill>
            </a:endParaRPr>
          </a:p>
        </p:txBody>
      </p:sp>
      <p:sp>
        <p:nvSpPr>
          <p:cNvPr id="5" name="TextBox 1">
            <a:extLst>
              <a:ext uri="{FF2B5EF4-FFF2-40B4-BE49-F238E27FC236}">
                <a16:creationId xmlns:a16="http://schemas.microsoft.com/office/drawing/2014/main" id="{50410F85-8A6A-08D6-F54D-BAFA02DB2BC8}"/>
              </a:ext>
            </a:extLst>
          </p:cNvPr>
          <p:cNvSpPr txBox="1"/>
          <p:nvPr/>
        </p:nvSpPr>
        <p:spPr>
          <a:xfrm>
            <a:off x="728418" y="4730403"/>
            <a:ext cx="5300804" cy="276999"/>
          </a:xfrm>
          <a:prstGeom prst="rect">
            <a:avLst/>
          </a:prstGeom>
          <a:noFill/>
        </p:spPr>
        <p:txBody>
          <a:bodyPr wrap="square">
            <a:sp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marikotagawa@gmail.com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7C8E20D-AF57-8AC1-C823-C4F317D1379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2BE0393-D30D-51FB-37CD-317FB1E5AE98}"/>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F72F4C9F-E089-5A9F-1758-648D35B9914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13.1.1 Destination on Same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FCAB650E-3F13-5452-729D-E103776F0AE0}"/>
              </a:ext>
            </a:extLst>
          </p:cNvPr>
          <p:cNvSpPr txBox="1"/>
          <p:nvPr/>
        </p:nvSpPr>
        <p:spPr>
          <a:xfrm>
            <a:off x="832204" y="3466118"/>
            <a:ext cx="8311796" cy="1384995"/>
          </a:xfrm>
          <a:prstGeom prst="rect">
            <a:avLst/>
          </a:prstGeom>
          <a:noFill/>
        </p:spPr>
        <p:txBody>
          <a:bodyPr wrap="square" rtlCol="0">
            <a:spAutoFit/>
          </a:bodyPr>
          <a:lstStyle/>
          <a:p>
            <a:pPr algn="l"/>
            <a:r>
              <a:rPr lang="en-US" i="0" dirty="0">
                <a:solidFill>
                  <a:schemeClr val="tx1"/>
                </a:solidFill>
                <a:effectLst/>
                <a:latin typeface="+mn-lt"/>
              </a:rPr>
              <a:t>Layer 2 Ethernet frame contains the following:</a:t>
            </a:r>
          </a:p>
          <a:p>
            <a:pPr marL="285750" lvl="1" indent="-285750">
              <a:buClr>
                <a:schemeClr val="tx1"/>
              </a:buClr>
              <a:buFont typeface="Arial" panose="020B0604020202020204" pitchFamily="34" charset="0"/>
              <a:buChar char="•"/>
            </a:pPr>
            <a:r>
              <a:rPr lang="en-US" i="0" dirty="0">
                <a:solidFill>
                  <a:schemeClr val="accent1"/>
                </a:solidFill>
                <a:effectLst/>
                <a:latin typeface="+mn-lt"/>
              </a:rPr>
              <a:t>Destination MAC address </a:t>
            </a:r>
            <a:r>
              <a:rPr lang="en-US" i="0" dirty="0">
                <a:solidFill>
                  <a:schemeClr val="tx1"/>
                </a:solidFill>
                <a:effectLst/>
                <a:latin typeface="+mn-lt"/>
              </a:rPr>
              <a:t>– This is the simplified MAC address of PC2, </a:t>
            </a:r>
            <a:r>
              <a:rPr lang="en-US" i="0" dirty="0">
                <a:solidFill>
                  <a:schemeClr val="accent1"/>
                </a:solidFill>
                <a:effectLst/>
                <a:latin typeface="+mn-lt"/>
              </a:rPr>
              <a:t>55-55-55</a:t>
            </a:r>
            <a:r>
              <a:rPr lang="en-US" i="0" dirty="0">
                <a:solidFill>
                  <a:schemeClr val="tx1"/>
                </a:solidFill>
                <a:effectLst/>
                <a:latin typeface="+mn-lt"/>
              </a:rPr>
              <a:t>.</a:t>
            </a:r>
          </a:p>
          <a:p>
            <a:pPr marL="285750" lvl="1" indent="-285750">
              <a:buClr>
                <a:schemeClr val="tx1"/>
              </a:buClr>
              <a:buFont typeface="Arial" panose="020B0604020202020204" pitchFamily="34" charset="0"/>
              <a:buChar char="•"/>
            </a:pPr>
            <a:r>
              <a:rPr lang="en-US" i="0" dirty="0">
                <a:solidFill>
                  <a:schemeClr val="accent1"/>
                </a:solidFill>
                <a:effectLst/>
                <a:latin typeface="+mn-lt"/>
              </a:rPr>
              <a:t>Source MAC address</a:t>
            </a:r>
            <a:r>
              <a:rPr lang="en-US" i="0" dirty="0">
                <a:solidFill>
                  <a:schemeClr val="tx1"/>
                </a:solidFill>
                <a:effectLst/>
                <a:latin typeface="+mn-lt"/>
              </a:rPr>
              <a:t> – This is the simplified MAC address of the Ethernet NIC on PC1</a:t>
            </a:r>
            <a:r>
              <a:rPr lang="en-US" i="0" dirty="0">
                <a:solidFill>
                  <a:schemeClr val="accent1"/>
                </a:solidFill>
                <a:effectLst/>
                <a:latin typeface="+mn-lt"/>
              </a:rPr>
              <a:t>, aa-aa-aa</a:t>
            </a:r>
            <a:r>
              <a:rPr lang="en-US" i="0" dirty="0">
                <a:solidFill>
                  <a:schemeClr val="tx1"/>
                </a:solidFill>
                <a:effectLst/>
                <a:latin typeface="+mn-lt"/>
              </a:rPr>
              <a:t>.</a:t>
            </a:r>
          </a:p>
          <a:p>
            <a:pPr algn="l"/>
            <a:r>
              <a:rPr lang="en-US" i="0" dirty="0">
                <a:solidFill>
                  <a:schemeClr val="tx1"/>
                </a:solidFill>
                <a:effectLst/>
                <a:latin typeface="+mn-lt"/>
              </a:rPr>
              <a:t>Layer 3 IP packet contains the following:</a:t>
            </a:r>
          </a:p>
          <a:p>
            <a:pPr marL="285750" lvl="1" indent="-285750">
              <a:buClr>
                <a:schemeClr val="tx1"/>
              </a:buClr>
              <a:buFont typeface="Arial" panose="020B0604020202020204" pitchFamily="34" charset="0"/>
              <a:buChar char="•"/>
            </a:pPr>
            <a:r>
              <a:rPr lang="en-US" i="0" dirty="0">
                <a:solidFill>
                  <a:schemeClr val="accent1"/>
                </a:solidFill>
                <a:effectLst/>
                <a:latin typeface="+mn-lt"/>
              </a:rPr>
              <a:t>Source IPv4 address </a:t>
            </a:r>
            <a:r>
              <a:rPr lang="en-US" i="0" dirty="0">
                <a:solidFill>
                  <a:schemeClr val="tx1"/>
                </a:solidFill>
                <a:effectLst/>
                <a:latin typeface="+mn-lt"/>
              </a:rPr>
              <a:t>– This is the IPv4 address of PC1, </a:t>
            </a:r>
            <a:r>
              <a:rPr lang="en-US" i="0" dirty="0">
                <a:solidFill>
                  <a:schemeClr val="accent1"/>
                </a:solidFill>
                <a:effectLst/>
                <a:latin typeface="+mn-lt"/>
              </a:rPr>
              <a:t>192.168.10.10</a:t>
            </a:r>
            <a:r>
              <a:rPr lang="en-US" i="0" dirty="0">
                <a:solidFill>
                  <a:schemeClr val="tx1"/>
                </a:solidFill>
                <a:effectLst/>
                <a:latin typeface="+mn-lt"/>
              </a:rPr>
              <a:t>.</a:t>
            </a:r>
          </a:p>
          <a:p>
            <a:pPr marL="285750" lvl="1" indent="-285750">
              <a:buClr>
                <a:schemeClr val="tx1"/>
              </a:buClr>
              <a:buFont typeface="Arial" panose="020B0604020202020204" pitchFamily="34" charset="0"/>
              <a:buChar char="•"/>
            </a:pPr>
            <a:r>
              <a:rPr lang="en-US" i="0" dirty="0">
                <a:solidFill>
                  <a:schemeClr val="accent1"/>
                </a:solidFill>
                <a:effectLst/>
                <a:latin typeface="+mn-lt"/>
              </a:rPr>
              <a:t>Destination IPv4 address</a:t>
            </a:r>
            <a:r>
              <a:rPr lang="en-US" i="0" dirty="0">
                <a:solidFill>
                  <a:schemeClr val="tx1"/>
                </a:solidFill>
                <a:effectLst/>
                <a:latin typeface="+mn-lt"/>
              </a:rPr>
              <a:t> – This is the IPv4 address of PC2, </a:t>
            </a:r>
            <a:r>
              <a:rPr lang="en-US" i="0" dirty="0">
                <a:solidFill>
                  <a:schemeClr val="accent1"/>
                </a:solidFill>
                <a:effectLst/>
                <a:latin typeface="+mn-lt"/>
              </a:rPr>
              <a:t>192.168.10.11</a:t>
            </a:r>
            <a:r>
              <a:rPr lang="en-US" i="0" dirty="0">
                <a:solidFill>
                  <a:schemeClr val="tx1"/>
                </a:solidFill>
                <a:effectLst/>
                <a:latin typeface="+mn-lt"/>
              </a:rPr>
              <a:t>.</a:t>
            </a:r>
          </a:p>
        </p:txBody>
      </p:sp>
      <p:pic>
        <p:nvPicPr>
          <p:cNvPr id="5" name="Picture 4" descr="A diagram of a computer network&#10;&#10;Description automatically generated">
            <a:extLst>
              <a:ext uri="{FF2B5EF4-FFF2-40B4-BE49-F238E27FC236}">
                <a16:creationId xmlns:a16="http://schemas.microsoft.com/office/drawing/2014/main" id="{D013CFAC-8D2E-18B6-5A71-EF7E50E49F90}"/>
              </a:ext>
            </a:extLst>
          </p:cNvPr>
          <p:cNvPicPr>
            <a:picLocks noChangeAspect="1"/>
          </p:cNvPicPr>
          <p:nvPr/>
        </p:nvPicPr>
        <p:blipFill>
          <a:blip r:embed="rId5"/>
          <a:stretch>
            <a:fillRect/>
          </a:stretch>
        </p:blipFill>
        <p:spPr>
          <a:xfrm>
            <a:off x="861387" y="1655358"/>
            <a:ext cx="4809839" cy="1743567"/>
          </a:xfrm>
          <a:prstGeom prst="rect">
            <a:avLst/>
          </a:prstGeom>
        </p:spPr>
      </p:pic>
      <p:sp>
        <p:nvSpPr>
          <p:cNvPr id="6" name="Right Arrow 5">
            <a:extLst>
              <a:ext uri="{FF2B5EF4-FFF2-40B4-BE49-F238E27FC236}">
                <a16:creationId xmlns:a16="http://schemas.microsoft.com/office/drawing/2014/main" id="{5DB38085-2568-4FBE-6C5D-A07804A57E95}"/>
              </a:ext>
            </a:extLst>
          </p:cNvPr>
          <p:cNvSpPr/>
          <p:nvPr/>
        </p:nvSpPr>
        <p:spPr>
          <a:xfrm flipV="1">
            <a:off x="1974716" y="1877615"/>
            <a:ext cx="2830748" cy="1790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875128FA-3EF7-27D1-4351-EB313035FB2E}"/>
              </a:ext>
            </a:extLst>
          </p:cNvPr>
          <p:cNvGrpSpPr/>
          <p:nvPr/>
        </p:nvGrpSpPr>
        <p:grpSpPr>
          <a:xfrm>
            <a:off x="6332707" y="1162257"/>
            <a:ext cx="2266544" cy="2236668"/>
            <a:chOff x="6410528" y="1426659"/>
            <a:chExt cx="2266544" cy="2236668"/>
          </a:xfrm>
        </p:grpSpPr>
        <p:pic>
          <p:nvPicPr>
            <p:cNvPr id="9" name="Picture 8" descr="A table with different colored text&#10;&#10;Description automatically generated">
              <a:extLst>
                <a:ext uri="{FF2B5EF4-FFF2-40B4-BE49-F238E27FC236}">
                  <a16:creationId xmlns:a16="http://schemas.microsoft.com/office/drawing/2014/main" id="{39AD1E96-FDC9-7D25-9CB9-C68D11DEE1EE}"/>
                </a:ext>
              </a:extLst>
            </p:cNvPr>
            <p:cNvPicPr>
              <a:picLocks noChangeAspect="1"/>
            </p:cNvPicPr>
            <p:nvPr/>
          </p:nvPicPr>
          <p:blipFill>
            <a:blip r:embed="rId6"/>
            <a:stretch>
              <a:fillRect/>
            </a:stretch>
          </p:blipFill>
          <p:spPr>
            <a:xfrm>
              <a:off x="6587369" y="1426659"/>
              <a:ext cx="1913727" cy="2236668"/>
            </a:xfrm>
            <a:prstGeom prst="rect">
              <a:avLst/>
            </a:prstGeom>
          </p:spPr>
        </p:pic>
        <p:sp>
          <p:nvSpPr>
            <p:cNvPr id="10" name="Rectangle 9">
              <a:extLst>
                <a:ext uri="{FF2B5EF4-FFF2-40B4-BE49-F238E27FC236}">
                  <a16:creationId xmlns:a16="http://schemas.microsoft.com/office/drawing/2014/main" id="{432D516F-7F0A-8F0A-138B-46DA5ED15C9D}"/>
                </a:ext>
              </a:extLst>
            </p:cNvPr>
            <p:cNvSpPr/>
            <p:nvPr/>
          </p:nvSpPr>
          <p:spPr>
            <a:xfrm>
              <a:off x="6410528" y="2850204"/>
              <a:ext cx="2266544" cy="54474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Footer Placeholder 4">
            <a:extLst>
              <a:ext uri="{FF2B5EF4-FFF2-40B4-BE49-F238E27FC236}">
                <a16:creationId xmlns:a16="http://schemas.microsoft.com/office/drawing/2014/main" id="{10C81458-AA19-8AEE-DB48-F5E8DFB3F52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10</a:t>
            </a:fld>
            <a:endParaRPr lang="en-US" dirty="0">
              <a:solidFill>
                <a:schemeClr val="tx1"/>
              </a:solidFill>
            </a:endParaRPr>
          </a:p>
        </p:txBody>
      </p:sp>
    </p:spTree>
    <p:extLst>
      <p:ext uri="{BB962C8B-B14F-4D97-AF65-F5344CB8AC3E}">
        <p14:creationId xmlns:p14="http://schemas.microsoft.com/office/powerpoint/2010/main" val="708536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7C137B4-7D62-2918-5B8D-33F3D9B1EA3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E9F3BB9-10D7-9310-A7C1-3017FF2D600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CD6098B1-4A5A-BFB9-7DFF-48BD922084E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13.1.1 Destination on Same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B3641CB1-EA04-FFCC-182C-9D9D6C0B6C12}"/>
              </a:ext>
            </a:extLst>
          </p:cNvPr>
          <p:cNvSpPr txBox="1"/>
          <p:nvPr/>
        </p:nvSpPr>
        <p:spPr>
          <a:xfrm>
            <a:off x="832204" y="3466118"/>
            <a:ext cx="8311796" cy="1615827"/>
          </a:xfrm>
          <a:prstGeom prst="rect">
            <a:avLst/>
          </a:prstGeom>
          <a:noFill/>
        </p:spPr>
        <p:txBody>
          <a:bodyPr wrap="square" rtlCol="0">
            <a:spAutoFit/>
          </a:bodyPr>
          <a:lstStyle/>
          <a:p>
            <a:pPr algn="l">
              <a:spcAft>
                <a:spcPts val="600"/>
              </a:spcAft>
            </a:pPr>
            <a:r>
              <a:rPr lang="ja-JP" altLang="en-US" i="0">
                <a:solidFill>
                  <a:schemeClr val="tx1"/>
                </a:solidFill>
                <a:effectLst/>
                <a:latin typeface="+mn-lt"/>
              </a:rPr>
              <a:t>レイヤー</a:t>
            </a:r>
            <a:r>
              <a:rPr lang="en-US" altLang="ja-JP" i="0" dirty="0">
                <a:solidFill>
                  <a:schemeClr val="tx1"/>
                </a:solidFill>
                <a:effectLst/>
                <a:latin typeface="+mn-lt"/>
              </a:rPr>
              <a:t>2</a:t>
            </a:r>
            <a:r>
              <a:rPr lang="ja-JP" altLang="en-US" i="0">
                <a:solidFill>
                  <a:schemeClr val="tx1"/>
                </a:solidFill>
                <a:effectLst/>
                <a:latin typeface="+mn-lt"/>
              </a:rPr>
              <a:t>のイーサネットフレームには以下が含まれます：</a:t>
            </a:r>
            <a:endParaRPr lang="en-US" altLang="ja-JP" i="0" dirty="0">
              <a:solidFill>
                <a:schemeClr val="tx1"/>
              </a:solidFill>
              <a:effectLst/>
              <a:latin typeface="+mn-lt"/>
            </a:endParaRPr>
          </a:p>
          <a:p>
            <a:pPr marL="285750" indent="-285750" algn="l">
              <a:buClr>
                <a:schemeClr val="tx1"/>
              </a:buClr>
              <a:buFont typeface="Arial" panose="020B0604020202020204" pitchFamily="34" charset="0"/>
              <a:buChar char="•"/>
            </a:pPr>
            <a:r>
              <a:rPr lang="ja-JP" altLang="en-US" i="0">
                <a:solidFill>
                  <a:schemeClr val="accent1"/>
                </a:solidFill>
                <a:effectLst/>
                <a:latin typeface="+mn-lt"/>
              </a:rPr>
              <a:t>宛先</a:t>
            </a:r>
            <a:r>
              <a:rPr lang="en-US" i="0" dirty="0">
                <a:solidFill>
                  <a:schemeClr val="accent1"/>
                </a:solidFill>
                <a:effectLst/>
                <a:latin typeface="+mn-lt"/>
              </a:rPr>
              <a:t>MAC</a:t>
            </a:r>
            <a:r>
              <a:rPr lang="ja-JP" altLang="en-US" i="0">
                <a:solidFill>
                  <a:schemeClr val="accent1"/>
                </a:solidFill>
                <a:effectLst/>
                <a:latin typeface="+mn-lt"/>
              </a:rPr>
              <a:t>アドレス </a:t>
            </a:r>
            <a:r>
              <a:rPr lang="en-US" altLang="ja-JP" i="0" dirty="0">
                <a:solidFill>
                  <a:schemeClr val="tx1"/>
                </a:solidFill>
                <a:effectLst/>
                <a:latin typeface="+mn-lt"/>
              </a:rPr>
              <a:t>- </a:t>
            </a:r>
            <a:r>
              <a:rPr lang="ja-JP" altLang="en-US" i="0">
                <a:solidFill>
                  <a:schemeClr val="tx1"/>
                </a:solidFill>
                <a:effectLst/>
                <a:latin typeface="+mn-lt"/>
              </a:rPr>
              <a:t>これは</a:t>
            </a:r>
            <a:r>
              <a:rPr lang="en-US" i="0" dirty="0">
                <a:solidFill>
                  <a:schemeClr val="tx1"/>
                </a:solidFill>
                <a:effectLst/>
                <a:latin typeface="+mn-lt"/>
              </a:rPr>
              <a:t>PC2</a:t>
            </a:r>
            <a:r>
              <a:rPr lang="ja-JP" altLang="en-US" i="0">
                <a:solidFill>
                  <a:schemeClr val="tx1"/>
                </a:solidFill>
                <a:effectLst/>
                <a:latin typeface="+mn-lt"/>
              </a:rPr>
              <a:t>の</a:t>
            </a:r>
            <a:r>
              <a:rPr lang="en-US" i="0" dirty="0">
                <a:solidFill>
                  <a:schemeClr val="tx1"/>
                </a:solidFill>
                <a:effectLst/>
                <a:latin typeface="+mn-lt"/>
              </a:rPr>
              <a:t>MAC</a:t>
            </a:r>
            <a:r>
              <a:rPr lang="ja-JP" altLang="en-US" i="0">
                <a:solidFill>
                  <a:schemeClr val="tx1"/>
                </a:solidFill>
                <a:effectLst/>
                <a:latin typeface="+mn-lt"/>
              </a:rPr>
              <a:t>アドレスで、</a:t>
            </a:r>
            <a:r>
              <a:rPr lang="en-US" altLang="ja-JP" i="0" dirty="0">
                <a:solidFill>
                  <a:schemeClr val="accent1"/>
                </a:solidFill>
                <a:effectLst/>
                <a:latin typeface="+mn-lt"/>
              </a:rPr>
              <a:t>55-55-55</a:t>
            </a:r>
            <a:r>
              <a:rPr lang="ja-JP" altLang="en-US" i="0">
                <a:solidFill>
                  <a:schemeClr val="tx1"/>
                </a:solidFill>
                <a:effectLst/>
                <a:latin typeface="+mn-lt"/>
              </a:rPr>
              <a:t>です。</a:t>
            </a:r>
          </a:p>
          <a:p>
            <a:pPr marL="285750" indent="-285750" algn="l">
              <a:buClr>
                <a:schemeClr val="tx1"/>
              </a:buClr>
              <a:buFont typeface="Arial" panose="020B0604020202020204" pitchFamily="34" charset="0"/>
              <a:buChar char="•"/>
            </a:pPr>
            <a:r>
              <a:rPr lang="ja-JP" altLang="en-US" i="0">
                <a:solidFill>
                  <a:schemeClr val="accent1"/>
                </a:solidFill>
                <a:effectLst/>
                <a:latin typeface="+mn-lt"/>
              </a:rPr>
              <a:t>送信元</a:t>
            </a:r>
            <a:r>
              <a:rPr lang="en-US" i="0" dirty="0">
                <a:solidFill>
                  <a:schemeClr val="accent1"/>
                </a:solidFill>
                <a:effectLst/>
                <a:latin typeface="+mn-lt"/>
              </a:rPr>
              <a:t>MAC</a:t>
            </a:r>
            <a:r>
              <a:rPr lang="ja-JP" altLang="en-US" i="0">
                <a:solidFill>
                  <a:schemeClr val="accent1"/>
                </a:solidFill>
                <a:effectLst/>
                <a:latin typeface="+mn-lt"/>
              </a:rPr>
              <a:t>アドレス </a:t>
            </a:r>
            <a:r>
              <a:rPr lang="en-US" altLang="ja-JP" i="0" dirty="0">
                <a:solidFill>
                  <a:schemeClr val="tx1"/>
                </a:solidFill>
                <a:effectLst/>
                <a:latin typeface="+mn-lt"/>
              </a:rPr>
              <a:t>- </a:t>
            </a:r>
            <a:r>
              <a:rPr lang="ja-JP" altLang="en-US" i="0">
                <a:solidFill>
                  <a:schemeClr val="tx1"/>
                </a:solidFill>
                <a:effectLst/>
                <a:latin typeface="+mn-lt"/>
              </a:rPr>
              <a:t>これは</a:t>
            </a:r>
            <a:r>
              <a:rPr lang="en-US" i="0" dirty="0">
                <a:solidFill>
                  <a:schemeClr val="tx1"/>
                </a:solidFill>
                <a:effectLst/>
                <a:latin typeface="+mn-lt"/>
              </a:rPr>
              <a:t>PC1</a:t>
            </a:r>
            <a:r>
              <a:rPr lang="ja-JP" altLang="en-US" i="0">
                <a:solidFill>
                  <a:schemeClr val="tx1"/>
                </a:solidFill>
                <a:effectLst/>
                <a:latin typeface="+mn-lt"/>
              </a:rPr>
              <a:t>の</a:t>
            </a:r>
            <a:r>
              <a:rPr lang="en-US" i="0" dirty="0">
                <a:solidFill>
                  <a:schemeClr val="tx1"/>
                </a:solidFill>
                <a:effectLst/>
                <a:latin typeface="+mn-lt"/>
              </a:rPr>
              <a:t>MAC</a:t>
            </a:r>
            <a:r>
              <a:rPr lang="ja-JP" altLang="en-US" i="0">
                <a:solidFill>
                  <a:schemeClr val="tx1"/>
                </a:solidFill>
                <a:effectLst/>
                <a:latin typeface="+mn-lt"/>
              </a:rPr>
              <a:t>アドレスで、</a:t>
            </a:r>
            <a:r>
              <a:rPr lang="en-US" i="0" dirty="0">
                <a:solidFill>
                  <a:schemeClr val="accent1"/>
                </a:solidFill>
                <a:effectLst/>
                <a:latin typeface="+mn-lt"/>
              </a:rPr>
              <a:t>aa-aa-aa</a:t>
            </a:r>
            <a:r>
              <a:rPr lang="ja-JP" altLang="en-US" i="0">
                <a:solidFill>
                  <a:schemeClr val="tx1"/>
                </a:solidFill>
                <a:effectLst/>
                <a:latin typeface="+mn-lt"/>
              </a:rPr>
              <a:t>です。</a:t>
            </a:r>
            <a:endParaRPr lang="en-US" altLang="ja-JP" i="0" dirty="0">
              <a:solidFill>
                <a:schemeClr val="tx1"/>
              </a:solidFill>
              <a:effectLst/>
              <a:latin typeface="+mn-lt"/>
            </a:endParaRPr>
          </a:p>
          <a:p>
            <a:pPr algn="l">
              <a:spcBef>
                <a:spcPts val="600"/>
              </a:spcBef>
              <a:spcAft>
                <a:spcPts val="600"/>
              </a:spcAft>
              <a:buClr>
                <a:schemeClr val="tx1"/>
              </a:buClr>
            </a:pPr>
            <a:r>
              <a:rPr lang="ja-JP" altLang="en-US" i="0">
                <a:solidFill>
                  <a:schemeClr val="tx1"/>
                </a:solidFill>
                <a:effectLst/>
                <a:latin typeface="+mn-lt"/>
              </a:rPr>
              <a:t>レイヤー</a:t>
            </a:r>
            <a:r>
              <a:rPr lang="en-US" altLang="ja-JP" i="0" dirty="0">
                <a:solidFill>
                  <a:schemeClr val="tx1"/>
                </a:solidFill>
                <a:effectLst/>
                <a:latin typeface="+mn-lt"/>
              </a:rPr>
              <a:t>3</a:t>
            </a:r>
            <a:r>
              <a:rPr lang="ja-JP" altLang="en-US" i="0">
                <a:solidFill>
                  <a:schemeClr val="tx1"/>
                </a:solidFill>
                <a:effectLst/>
                <a:latin typeface="+mn-lt"/>
              </a:rPr>
              <a:t>の</a:t>
            </a:r>
            <a:r>
              <a:rPr lang="en-US" i="0" dirty="0">
                <a:solidFill>
                  <a:schemeClr val="tx1"/>
                </a:solidFill>
                <a:effectLst/>
                <a:latin typeface="+mn-lt"/>
              </a:rPr>
              <a:t>IP</a:t>
            </a:r>
            <a:r>
              <a:rPr lang="ja-JP" altLang="en-US" i="0">
                <a:solidFill>
                  <a:schemeClr val="tx1"/>
                </a:solidFill>
                <a:effectLst/>
                <a:latin typeface="+mn-lt"/>
              </a:rPr>
              <a:t>パケットには以下が含まれます：</a:t>
            </a:r>
            <a:endParaRPr lang="en-US" altLang="ja-JP" i="0" dirty="0">
              <a:solidFill>
                <a:schemeClr val="tx1"/>
              </a:solidFill>
              <a:effectLst/>
              <a:latin typeface="+mn-lt"/>
            </a:endParaRPr>
          </a:p>
          <a:p>
            <a:pPr marL="285750" indent="-285750" algn="l">
              <a:buClr>
                <a:schemeClr val="tx1"/>
              </a:buClr>
              <a:buFont typeface="Arial" panose="020B0604020202020204" pitchFamily="34" charset="0"/>
              <a:buChar char="•"/>
            </a:pPr>
            <a:r>
              <a:rPr lang="ja-JP" altLang="en-US" i="0">
                <a:solidFill>
                  <a:schemeClr val="accent1"/>
                </a:solidFill>
                <a:effectLst/>
                <a:latin typeface="+mn-lt"/>
              </a:rPr>
              <a:t>送信元</a:t>
            </a:r>
            <a:r>
              <a:rPr lang="en-US" i="0" dirty="0">
                <a:solidFill>
                  <a:schemeClr val="accent1"/>
                </a:solidFill>
                <a:effectLst/>
                <a:latin typeface="+mn-lt"/>
              </a:rPr>
              <a:t>IPv4</a:t>
            </a:r>
            <a:r>
              <a:rPr lang="ja-JP" altLang="en-US" i="0">
                <a:solidFill>
                  <a:schemeClr val="accent1"/>
                </a:solidFill>
                <a:effectLst/>
                <a:latin typeface="+mn-lt"/>
              </a:rPr>
              <a:t>アドレス </a:t>
            </a:r>
            <a:r>
              <a:rPr lang="en-US" altLang="ja-JP" i="0" dirty="0">
                <a:solidFill>
                  <a:schemeClr val="tx1"/>
                </a:solidFill>
                <a:effectLst/>
                <a:latin typeface="+mn-lt"/>
              </a:rPr>
              <a:t>- </a:t>
            </a:r>
            <a:r>
              <a:rPr lang="ja-JP" altLang="en-US" i="0">
                <a:solidFill>
                  <a:schemeClr val="tx1"/>
                </a:solidFill>
                <a:effectLst/>
                <a:latin typeface="+mn-lt"/>
              </a:rPr>
              <a:t>これは</a:t>
            </a:r>
            <a:r>
              <a:rPr lang="en-US" i="0" dirty="0">
                <a:solidFill>
                  <a:schemeClr val="tx1"/>
                </a:solidFill>
                <a:effectLst/>
                <a:latin typeface="+mn-lt"/>
              </a:rPr>
              <a:t>PC1</a:t>
            </a:r>
            <a:r>
              <a:rPr lang="ja-JP" altLang="en-US" i="0">
                <a:solidFill>
                  <a:schemeClr val="tx1"/>
                </a:solidFill>
                <a:effectLst/>
                <a:latin typeface="+mn-lt"/>
              </a:rPr>
              <a:t>の</a:t>
            </a:r>
            <a:r>
              <a:rPr lang="en-US" i="0" dirty="0">
                <a:solidFill>
                  <a:schemeClr val="tx1"/>
                </a:solidFill>
                <a:effectLst/>
                <a:latin typeface="+mn-lt"/>
              </a:rPr>
              <a:t>IP</a:t>
            </a:r>
            <a:r>
              <a:rPr lang="ja-JP" altLang="en-US" i="0">
                <a:solidFill>
                  <a:schemeClr val="tx1"/>
                </a:solidFill>
                <a:effectLst/>
                <a:latin typeface="+mn-lt"/>
              </a:rPr>
              <a:t>アドレスで、</a:t>
            </a:r>
            <a:r>
              <a:rPr lang="en-US" altLang="ja-JP" i="0" dirty="0">
                <a:solidFill>
                  <a:schemeClr val="accent1"/>
                </a:solidFill>
                <a:effectLst/>
                <a:latin typeface="+mn-lt"/>
              </a:rPr>
              <a:t>192.168.10.10</a:t>
            </a:r>
            <a:r>
              <a:rPr lang="ja-JP" altLang="en-US" i="0">
                <a:solidFill>
                  <a:schemeClr val="tx1"/>
                </a:solidFill>
                <a:effectLst/>
                <a:latin typeface="+mn-lt"/>
              </a:rPr>
              <a:t>です。</a:t>
            </a:r>
          </a:p>
          <a:p>
            <a:pPr marL="285750" indent="-285750" algn="l">
              <a:buClr>
                <a:schemeClr val="tx1"/>
              </a:buClr>
              <a:buFont typeface="Arial" panose="020B0604020202020204" pitchFamily="34" charset="0"/>
              <a:buChar char="•"/>
            </a:pPr>
            <a:r>
              <a:rPr lang="ja-JP" altLang="en-US" i="0">
                <a:solidFill>
                  <a:schemeClr val="accent1"/>
                </a:solidFill>
                <a:effectLst/>
                <a:latin typeface="+mn-lt"/>
              </a:rPr>
              <a:t>宛先</a:t>
            </a:r>
            <a:r>
              <a:rPr lang="en-US" i="0" dirty="0">
                <a:solidFill>
                  <a:schemeClr val="accent1"/>
                </a:solidFill>
                <a:effectLst/>
                <a:latin typeface="+mn-lt"/>
              </a:rPr>
              <a:t>IPv4</a:t>
            </a:r>
            <a:r>
              <a:rPr lang="ja-JP" altLang="en-US" i="0">
                <a:solidFill>
                  <a:schemeClr val="accent1"/>
                </a:solidFill>
                <a:effectLst/>
                <a:latin typeface="+mn-lt"/>
              </a:rPr>
              <a:t>アドレス </a:t>
            </a:r>
            <a:r>
              <a:rPr lang="en-US" altLang="ja-JP" i="0" dirty="0">
                <a:solidFill>
                  <a:schemeClr val="tx1"/>
                </a:solidFill>
                <a:effectLst/>
                <a:latin typeface="+mn-lt"/>
              </a:rPr>
              <a:t>- </a:t>
            </a:r>
            <a:r>
              <a:rPr lang="ja-JP" altLang="en-US" i="0">
                <a:solidFill>
                  <a:schemeClr val="tx1"/>
                </a:solidFill>
                <a:effectLst/>
                <a:latin typeface="+mn-lt"/>
              </a:rPr>
              <a:t>これは</a:t>
            </a:r>
            <a:r>
              <a:rPr lang="en-US" i="0" dirty="0">
                <a:solidFill>
                  <a:schemeClr val="tx1"/>
                </a:solidFill>
                <a:effectLst/>
                <a:latin typeface="+mn-lt"/>
              </a:rPr>
              <a:t>PC2</a:t>
            </a:r>
            <a:r>
              <a:rPr lang="ja-JP" altLang="en-US" i="0">
                <a:solidFill>
                  <a:schemeClr val="tx1"/>
                </a:solidFill>
                <a:effectLst/>
                <a:latin typeface="+mn-lt"/>
              </a:rPr>
              <a:t>の</a:t>
            </a:r>
            <a:r>
              <a:rPr lang="en-US" i="0" dirty="0">
                <a:solidFill>
                  <a:schemeClr val="tx1"/>
                </a:solidFill>
                <a:effectLst/>
                <a:latin typeface="+mn-lt"/>
              </a:rPr>
              <a:t>IP</a:t>
            </a:r>
            <a:r>
              <a:rPr lang="ja-JP" altLang="en-US" i="0">
                <a:solidFill>
                  <a:schemeClr val="tx1"/>
                </a:solidFill>
                <a:effectLst/>
                <a:latin typeface="+mn-lt"/>
              </a:rPr>
              <a:t>アドレスで、</a:t>
            </a:r>
            <a:r>
              <a:rPr lang="en-US" altLang="ja-JP" i="0" dirty="0">
                <a:solidFill>
                  <a:schemeClr val="accent1"/>
                </a:solidFill>
                <a:effectLst/>
                <a:latin typeface="+mn-lt"/>
              </a:rPr>
              <a:t>192.168.10.11</a:t>
            </a:r>
            <a:r>
              <a:rPr lang="ja-JP" altLang="en-US" i="0">
                <a:solidFill>
                  <a:schemeClr val="tx1"/>
                </a:solidFill>
                <a:effectLst/>
                <a:latin typeface="+mn-lt"/>
              </a:rPr>
              <a:t>です。</a:t>
            </a:r>
            <a:endParaRPr lang="en-US" i="0" dirty="0">
              <a:solidFill>
                <a:schemeClr val="tx1"/>
              </a:solidFill>
              <a:effectLst/>
              <a:latin typeface="+mn-lt"/>
            </a:endParaRPr>
          </a:p>
        </p:txBody>
      </p:sp>
      <p:pic>
        <p:nvPicPr>
          <p:cNvPr id="5" name="Picture 4" descr="A diagram of a computer network&#10;&#10;Description automatically generated">
            <a:extLst>
              <a:ext uri="{FF2B5EF4-FFF2-40B4-BE49-F238E27FC236}">
                <a16:creationId xmlns:a16="http://schemas.microsoft.com/office/drawing/2014/main" id="{FCA8835A-4FA2-0B72-24D2-CF4ED365D3B9}"/>
              </a:ext>
            </a:extLst>
          </p:cNvPr>
          <p:cNvPicPr>
            <a:picLocks noChangeAspect="1"/>
          </p:cNvPicPr>
          <p:nvPr/>
        </p:nvPicPr>
        <p:blipFill>
          <a:blip r:embed="rId5"/>
          <a:stretch>
            <a:fillRect/>
          </a:stretch>
        </p:blipFill>
        <p:spPr>
          <a:xfrm>
            <a:off x="861387" y="1655358"/>
            <a:ext cx="4809839" cy="1743567"/>
          </a:xfrm>
          <a:prstGeom prst="rect">
            <a:avLst/>
          </a:prstGeom>
        </p:spPr>
      </p:pic>
      <p:sp>
        <p:nvSpPr>
          <p:cNvPr id="6" name="Right Arrow 5">
            <a:extLst>
              <a:ext uri="{FF2B5EF4-FFF2-40B4-BE49-F238E27FC236}">
                <a16:creationId xmlns:a16="http://schemas.microsoft.com/office/drawing/2014/main" id="{B8867E71-0C91-14EF-1883-63B55A952315}"/>
              </a:ext>
            </a:extLst>
          </p:cNvPr>
          <p:cNvSpPr/>
          <p:nvPr/>
        </p:nvSpPr>
        <p:spPr>
          <a:xfrm flipV="1">
            <a:off x="1974716" y="1877615"/>
            <a:ext cx="2830748" cy="1790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59D2B5A4-8C37-D332-E5BE-30346D74812D}"/>
              </a:ext>
            </a:extLst>
          </p:cNvPr>
          <p:cNvGrpSpPr/>
          <p:nvPr/>
        </p:nvGrpSpPr>
        <p:grpSpPr>
          <a:xfrm>
            <a:off x="6332707" y="1162257"/>
            <a:ext cx="2266544" cy="2236668"/>
            <a:chOff x="6410528" y="1426659"/>
            <a:chExt cx="2266544" cy="2236668"/>
          </a:xfrm>
        </p:grpSpPr>
        <p:pic>
          <p:nvPicPr>
            <p:cNvPr id="9" name="Picture 8" descr="A table with different colored text&#10;&#10;Description automatically generated">
              <a:extLst>
                <a:ext uri="{FF2B5EF4-FFF2-40B4-BE49-F238E27FC236}">
                  <a16:creationId xmlns:a16="http://schemas.microsoft.com/office/drawing/2014/main" id="{09F9EDDD-2C47-9968-847A-21B9508096F5}"/>
                </a:ext>
              </a:extLst>
            </p:cNvPr>
            <p:cNvPicPr>
              <a:picLocks noChangeAspect="1"/>
            </p:cNvPicPr>
            <p:nvPr/>
          </p:nvPicPr>
          <p:blipFill>
            <a:blip r:embed="rId6"/>
            <a:stretch>
              <a:fillRect/>
            </a:stretch>
          </p:blipFill>
          <p:spPr>
            <a:xfrm>
              <a:off x="6587369" y="1426659"/>
              <a:ext cx="1913727" cy="2236668"/>
            </a:xfrm>
            <a:prstGeom prst="rect">
              <a:avLst/>
            </a:prstGeom>
          </p:spPr>
        </p:pic>
        <p:sp>
          <p:nvSpPr>
            <p:cNvPr id="10" name="Rectangle 9">
              <a:extLst>
                <a:ext uri="{FF2B5EF4-FFF2-40B4-BE49-F238E27FC236}">
                  <a16:creationId xmlns:a16="http://schemas.microsoft.com/office/drawing/2014/main" id="{FD83F47F-C588-21EB-C98E-6C9C1E616F71}"/>
                </a:ext>
              </a:extLst>
            </p:cNvPr>
            <p:cNvSpPr/>
            <p:nvPr/>
          </p:nvSpPr>
          <p:spPr>
            <a:xfrm>
              <a:off x="6410528" y="2850204"/>
              <a:ext cx="2266544" cy="54474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Footer Placeholder 4">
            <a:extLst>
              <a:ext uri="{FF2B5EF4-FFF2-40B4-BE49-F238E27FC236}">
                <a16:creationId xmlns:a16="http://schemas.microsoft.com/office/drawing/2014/main" id="{2E663BC8-4213-4B9E-F1F7-31B5361A7DD9}"/>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11</a:t>
            </a:fld>
            <a:endParaRPr lang="en-US" dirty="0">
              <a:solidFill>
                <a:schemeClr val="tx1"/>
              </a:solidFill>
            </a:endParaRPr>
          </a:p>
        </p:txBody>
      </p:sp>
    </p:spTree>
    <p:extLst>
      <p:ext uri="{BB962C8B-B14F-4D97-AF65-F5344CB8AC3E}">
        <p14:creationId xmlns:p14="http://schemas.microsoft.com/office/powerpoint/2010/main" val="479759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8F6675-45F8-77A2-8988-282E7142127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3B48ED9-0335-EE01-A993-EA5247653DB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529170BA-E860-7647-41D5-730ED019234E}"/>
              </a:ext>
            </a:extLst>
          </p:cNvPr>
          <p:cNvSpPr txBox="1"/>
          <p:nvPr/>
        </p:nvSpPr>
        <p:spPr>
          <a:xfrm>
            <a:off x="720725" y="1155618"/>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13.1.2 Destination on Remote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0EFE2EE1-63FC-709D-0478-7DE63CEB52C3}"/>
              </a:ext>
            </a:extLst>
          </p:cNvPr>
          <p:cNvSpPr txBox="1"/>
          <p:nvPr/>
        </p:nvSpPr>
        <p:spPr>
          <a:xfrm>
            <a:off x="720725" y="1632488"/>
            <a:ext cx="8311796" cy="523220"/>
          </a:xfrm>
          <a:prstGeom prst="rect">
            <a:avLst/>
          </a:prstGeom>
          <a:noFill/>
        </p:spPr>
        <p:txBody>
          <a:bodyPr wrap="square" rtlCol="0">
            <a:spAutoFit/>
          </a:bodyPr>
          <a:lstStyle/>
          <a:p>
            <a:pPr algn="l"/>
            <a:r>
              <a:rPr lang="en-US" i="0" dirty="0">
                <a:solidFill>
                  <a:schemeClr val="tx1"/>
                </a:solidFill>
                <a:effectLst/>
                <a:latin typeface="+mn-lt"/>
              </a:rPr>
              <a:t>When the destination IP address is on a remote network, the destination MAC address will be the address of the host default gateway (i.e., the router interface).</a:t>
            </a:r>
          </a:p>
        </p:txBody>
      </p:sp>
      <p:grpSp>
        <p:nvGrpSpPr>
          <p:cNvPr id="3" name="Group 2">
            <a:extLst>
              <a:ext uri="{FF2B5EF4-FFF2-40B4-BE49-F238E27FC236}">
                <a16:creationId xmlns:a16="http://schemas.microsoft.com/office/drawing/2014/main" id="{092716B5-9CB6-23C0-F87D-991B80C99ED8}"/>
              </a:ext>
            </a:extLst>
          </p:cNvPr>
          <p:cNvGrpSpPr/>
          <p:nvPr/>
        </p:nvGrpSpPr>
        <p:grpSpPr>
          <a:xfrm>
            <a:off x="793293" y="2265034"/>
            <a:ext cx="5333242" cy="2199962"/>
            <a:chOff x="793293" y="2265034"/>
            <a:chExt cx="5333242" cy="2199962"/>
          </a:xfrm>
        </p:grpSpPr>
        <p:pic>
          <p:nvPicPr>
            <p:cNvPr id="11" name="Picture 10" descr="A diagram of a network&#10;&#10;Description automatically generated">
              <a:extLst>
                <a:ext uri="{FF2B5EF4-FFF2-40B4-BE49-F238E27FC236}">
                  <a16:creationId xmlns:a16="http://schemas.microsoft.com/office/drawing/2014/main" id="{09ACA958-6763-DB2A-F1D5-3D16B7082F95}"/>
                </a:ext>
              </a:extLst>
            </p:cNvPr>
            <p:cNvPicPr>
              <a:picLocks noChangeAspect="1"/>
            </p:cNvPicPr>
            <p:nvPr/>
          </p:nvPicPr>
          <p:blipFill>
            <a:blip r:embed="rId5"/>
            <a:stretch>
              <a:fillRect/>
            </a:stretch>
          </p:blipFill>
          <p:spPr>
            <a:xfrm>
              <a:off x="793293" y="2265034"/>
              <a:ext cx="5333242" cy="2199962"/>
            </a:xfrm>
            <a:prstGeom prst="rect">
              <a:avLst/>
            </a:prstGeom>
          </p:spPr>
        </p:pic>
        <p:sp>
          <p:nvSpPr>
            <p:cNvPr id="12" name="Rectangle 11">
              <a:extLst>
                <a:ext uri="{FF2B5EF4-FFF2-40B4-BE49-F238E27FC236}">
                  <a16:creationId xmlns:a16="http://schemas.microsoft.com/office/drawing/2014/main" id="{146757BC-D7D1-011D-B97A-78CF11B01E47}"/>
                </a:ext>
              </a:extLst>
            </p:cNvPr>
            <p:cNvSpPr/>
            <p:nvPr/>
          </p:nvSpPr>
          <p:spPr>
            <a:xfrm>
              <a:off x="2149813" y="3356044"/>
              <a:ext cx="700391" cy="3210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CB1CE406-1F03-711D-5963-EE781BCAE0CF}"/>
                </a:ext>
              </a:extLst>
            </p:cNvPr>
            <p:cNvCxnSpPr>
              <a:cxnSpLocks/>
            </p:cNvCxnSpPr>
            <p:nvPr/>
          </p:nvCxnSpPr>
          <p:spPr>
            <a:xfrm flipV="1">
              <a:off x="1293779" y="3696511"/>
              <a:ext cx="797668" cy="5739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 name="Footer Placeholder 4">
            <a:extLst>
              <a:ext uri="{FF2B5EF4-FFF2-40B4-BE49-F238E27FC236}">
                <a16:creationId xmlns:a16="http://schemas.microsoft.com/office/drawing/2014/main" id="{D70CF509-6EE4-2CE2-0B28-B241B62D54C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12</a:t>
            </a:fld>
            <a:endParaRPr lang="en-US" dirty="0">
              <a:solidFill>
                <a:schemeClr val="tx1"/>
              </a:solidFill>
            </a:endParaRPr>
          </a:p>
        </p:txBody>
      </p:sp>
    </p:spTree>
    <p:extLst>
      <p:ext uri="{BB962C8B-B14F-4D97-AF65-F5344CB8AC3E}">
        <p14:creationId xmlns:p14="http://schemas.microsoft.com/office/powerpoint/2010/main" val="4253384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4072AA3-F3DC-E517-C053-DF6B8814ED8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FEDD427-7816-2972-FA49-FC3F33CAF3A4}"/>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A93AE6A8-4493-B93F-E1CF-F72951297E2C}"/>
              </a:ext>
            </a:extLst>
          </p:cNvPr>
          <p:cNvSpPr txBox="1"/>
          <p:nvPr/>
        </p:nvSpPr>
        <p:spPr>
          <a:xfrm>
            <a:off x="720725" y="1155618"/>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13.1.2 Destination on Remote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79ED65E8-DA73-DCCF-C9A0-53825158B0C4}"/>
              </a:ext>
            </a:extLst>
          </p:cNvPr>
          <p:cNvSpPr txBox="1"/>
          <p:nvPr/>
        </p:nvSpPr>
        <p:spPr>
          <a:xfrm>
            <a:off x="720725" y="1632488"/>
            <a:ext cx="8311796" cy="523220"/>
          </a:xfrm>
          <a:prstGeom prst="rect">
            <a:avLst/>
          </a:prstGeom>
          <a:noFill/>
        </p:spPr>
        <p:txBody>
          <a:bodyPr wrap="square" rtlCol="0">
            <a:spAutoFit/>
          </a:bodyPr>
          <a:lstStyle/>
          <a:p>
            <a:pPr algn="l"/>
            <a:r>
              <a:rPr lang="en-US" i="0" dirty="0">
                <a:solidFill>
                  <a:schemeClr val="tx1"/>
                </a:solidFill>
                <a:effectLst/>
                <a:latin typeface="+mn-lt"/>
              </a:rPr>
              <a:t>When the destination IP address is on a remote network, the destination MAC address will be the address of the host default gateway (i.e., the router interface).</a:t>
            </a:r>
          </a:p>
        </p:txBody>
      </p:sp>
      <p:pic>
        <p:nvPicPr>
          <p:cNvPr id="5" name="Picture 4" descr="A diagram of a network&#10;&#10;Description automatically generated">
            <a:extLst>
              <a:ext uri="{FF2B5EF4-FFF2-40B4-BE49-F238E27FC236}">
                <a16:creationId xmlns:a16="http://schemas.microsoft.com/office/drawing/2014/main" id="{CEC12A0E-26EC-BF84-89B8-CEDC61A58E3A}"/>
              </a:ext>
            </a:extLst>
          </p:cNvPr>
          <p:cNvPicPr>
            <a:picLocks noChangeAspect="1"/>
          </p:cNvPicPr>
          <p:nvPr/>
        </p:nvPicPr>
        <p:blipFill>
          <a:blip r:embed="rId5"/>
          <a:stretch>
            <a:fillRect/>
          </a:stretch>
        </p:blipFill>
        <p:spPr>
          <a:xfrm>
            <a:off x="281813" y="2449188"/>
            <a:ext cx="3925244" cy="1589724"/>
          </a:xfrm>
          <a:prstGeom prst="rect">
            <a:avLst/>
          </a:prstGeom>
        </p:spPr>
      </p:pic>
      <p:pic>
        <p:nvPicPr>
          <p:cNvPr id="7" name="Picture 6" descr="A diagram of a network&#10;&#10;Description automatically generated">
            <a:extLst>
              <a:ext uri="{FF2B5EF4-FFF2-40B4-BE49-F238E27FC236}">
                <a16:creationId xmlns:a16="http://schemas.microsoft.com/office/drawing/2014/main" id="{D98C579E-A3FC-B890-FF29-541CACE63EE8}"/>
              </a:ext>
            </a:extLst>
          </p:cNvPr>
          <p:cNvPicPr>
            <a:picLocks noChangeAspect="1"/>
          </p:cNvPicPr>
          <p:nvPr/>
        </p:nvPicPr>
        <p:blipFill>
          <a:blip r:embed="rId6"/>
          <a:stretch>
            <a:fillRect/>
          </a:stretch>
        </p:blipFill>
        <p:spPr>
          <a:xfrm>
            <a:off x="4933850" y="2417454"/>
            <a:ext cx="3925243" cy="1619163"/>
          </a:xfrm>
          <a:prstGeom prst="rect">
            <a:avLst/>
          </a:prstGeom>
        </p:spPr>
      </p:pic>
      <p:sp>
        <p:nvSpPr>
          <p:cNvPr id="8" name="Rectangle 7">
            <a:extLst>
              <a:ext uri="{FF2B5EF4-FFF2-40B4-BE49-F238E27FC236}">
                <a16:creationId xmlns:a16="http://schemas.microsoft.com/office/drawing/2014/main" id="{1A10F73C-7512-6D91-710B-EBDAA9C351C1}"/>
              </a:ext>
            </a:extLst>
          </p:cNvPr>
          <p:cNvSpPr/>
          <p:nvPr/>
        </p:nvSpPr>
        <p:spPr>
          <a:xfrm>
            <a:off x="2121231" y="3171046"/>
            <a:ext cx="700391" cy="3210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634AB4C-F4C1-4424-F8F6-BF16C129D0DA}"/>
              </a:ext>
            </a:extLst>
          </p:cNvPr>
          <p:cNvSpPr/>
          <p:nvPr/>
        </p:nvSpPr>
        <p:spPr>
          <a:xfrm>
            <a:off x="7950950" y="3171046"/>
            <a:ext cx="700391" cy="3210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95FBD935-247B-59DE-F881-816928004E12}"/>
              </a:ext>
            </a:extLst>
          </p:cNvPr>
          <p:cNvCxnSpPr>
            <a:cxnSpLocks/>
          </p:cNvCxnSpPr>
          <p:nvPr/>
        </p:nvCxnSpPr>
        <p:spPr>
          <a:xfrm flipV="1">
            <a:off x="1682496" y="3375510"/>
            <a:ext cx="629817" cy="5247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E0978B9-0902-7684-807B-C2A947F5C61A}"/>
              </a:ext>
            </a:extLst>
          </p:cNvPr>
          <p:cNvCxnSpPr>
            <a:cxnSpLocks/>
          </p:cNvCxnSpPr>
          <p:nvPr/>
        </p:nvCxnSpPr>
        <p:spPr>
          <a:xfrm flipV="1">
            <a:off x="7534656" y="3326299"/>
            <a:ext cx="766489" cy="4275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Footer Placeholder 4">
            <a:extLst>
              <a:ext uri="{FF2B5EF4-FFF2-40B4-BE49-F238E27FC236}">
                <a16:creationId xmlns:a16="http://schemas.microsoft.com/office/drawing/2014/main" id="{1F69C6AA-F6BB-A853-51C8-8B15AC42E8A7}"/>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13</a:t>
            </a:fld>
            <a:endParaRPr lang="en-US" dirty="0">
              <a:solidFill>
                <a:schemeClr val="tx1"/>
              </a:solidFill>
            </a:endParaRPr>
          </a:p>
        </p:txBody>
      </p:sp>
    </p:spTree>
    <p:extLst>
      <p:ext uri="{BB962C8B-B14F-4D97-AF65-F5344CB8AC3E}">
        <p14:creationId xmlns:p14="http://schemas.microsoft.com/office/powerpoint/2010/main" val="399159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260BE8B-B4F6-6377-DD7B-034C8742D22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00EEE06-CB56-4925-3CA3-A8C1ED5035AD}"/>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4674E574-5B98-59B9-17B7-93CF8166686A}"/>
              </a:ext>
            </a:extLst>
          </p:cNvPr>
          <p:cNvSpPr txBox="1"/>
          <p:nvPr/>
        </p:nvSpPr>
        <p:spPr>
          <a:xfrm>
            <a:off x="720725" y="1155618"/>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13.1.2 Destination on Remote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AF883E30-6822-3754-8A14-D5411E0CAFF1}"/>
              </a:ext>
            </a:extLst>
          </p:cNvPr>
          <p:cNvSpPr txBox="1"/>
          <p:nvPr/>
        </p:nvSpPr>
        <p:spPr>
          <a:xfrm>
            <a:off x="720725" y="1574614"/>
            <a:ext cx="8311796" cy="1246495"/>
          </a:xfrm>
          <a:prstGeom prst="rect">
            <a:avLst/>
          </a:prstGeom>
          <a:noFill/>
        </p:spPr>
        <p:txBody>
          <a:bodyPr wrap="square" rtlCol="0">
            <a:spAutoFit/>
          </a:bodyPr>
          <a:lstStyle/>
          <a:p>
            <a:pPr algn="l">
              <a:spcAft>
                <a:spcPts val="600"/>
              </a:spcAft>
            </a:pPr>
            <a:r>
              <a:rPr lang="ja-JP" altLang="en-US" i="0">
                <a:solidFill>
                  <a:schemeClr val="tx1"/>
                </a:solidFill>
                <a:effectLst/>
                <a:latin typeface="+mn-lt"/>
              </a:rPr>
              <a:t>宛先</a:t>
            </a:r>
            <a:r>
              <a:rPr lang="en-US" i="0" dirty="0">
                <a:solidFill>
                  <a:schemeClr val="tx1"/>
                </a:solidFill>
                <a:effectLst/>
                <a:latin typeface="+mn-lt"/>
              </a:rPr>
              <a:t>IP</a:t>
            </a:r>
            <a:r>
              <a:rPr lang="ja-JP" altLang="en-US" i="0">
                <a:solidFill>
                  <a:schemeClr val="tx1"/>
                </a:solidFill>
                <a:effectLst/>
                <a:latin typeface="+mn-lt"/>
              </a:rPr>
              <a:t>アドレスがリモートネットワーク上にある場合、宛先</a:t>
            </a:r>
            <a:r>
              <a:rPr lang="en-US" i="0" dirty="0">
                <a:solidFill>
                  <a:schemeClr val="tx1"/>
                </a:solidFill>
                <a:effectLst/>
                <a:latin typeface="+mn-lt"/>
              </a:rPr>
              <a:t>MAC</a:t>
            </a:r>
            <a:r>
              <a:rPr lang="ja-JP" altLang="en-US" i="0">
                <a:solidFill>
                  <a:schemeClr val="tx1"/>
                </a:solidFill>
                <a:effectLst/>
                <a:latin typeface="+mn-lt"/>
              </a:rPr>
              <a:t>アドレスはホストのデフォルトゲートウェイ（つまり、ルーター）の</a:t>
            </a:r>
            <a:r>
              <a:rPr lang="en-US" altLang="ja-JP" i="0" dirty="0">
                <a:solidFill>
                  <a:schemeClr val="tx1"/>
                </a:solidFill>
                <a:effectLst/>
                <a:latin typeface="+mn-lt"/>
              </a:rPr>
              <a:t>MAC</a:t>
            </a:r>
            <a:r>
              <a:rPr lang="ja-JP" altLang="en-US" i="0">
                <a:solidFill>
                  <a:schemeClr val="tx1"/>
                </a:solidFill>
                <a:effectLst/>
                <a:latin typeface="+mn-lt"/>
              </a:rPr>
              <a:t>アドレスになります。</a:t>
            </a:r>
            <a:endParaRPr lang="en-US" altLang="ja-JP" i="0" dirty="0">
              <a:solidFill>
                <a:schemeClr val="tx1"/>
              </a:solidFill>
              <a:effectLst/>
              <a:latin typeface="+mn-lt"/>
            </a:endParaRPr>
          </a:p>
          <a:p>
            <a:pPr algn="l">
              <a:spcAft>
                <a:spcPts val="600"/>
              </a:spcAft>
            </a:pPr>
            <a:r>
              <a:rPr lang="ja-JP" altLang="en-US" i="0">
                <a:solidFill>
                  <a:schemeClr val="tx1"/>
                </a:solidFill>
                <a:effectLst/>
                <a:latin typeface="+mn-lt"/>
              </a:rPr>
              <a:t>この</a:t>
            </a:r>
            <a:r>
              <a:rPr lang="ja-JP" altLang="en-US">
                <a:solidFill>
                  <a:schemeClr val="tx1"/>
                </a:solidFill>
                <a:latin typeface="+mn-lt"/>
              </a:rPr>
              <a:t>図</a:t>
            </a:r>
            <a:r>
              <a:rPr lang="ja-JP" altLang="en-US" i="0">
                <a:solidFill>
                  <a:schemeClr val="tx1"/>
                </a:solidFill>
                <a:effectLst/>
                <a:latin typeface="+mn-lt"/>
              </a:rPr>
              <a:t>では、</a:t>
            </a:r>
            <a:r>
              <a:rPr lang="en-US" i="0" dirty="0">
                <a:solidFill>
                  <a:schemeClr val="tx1"/>
                </a:solidFill>
                <a:effectLst/>
                <a:latin typeface="+mn-lt"/>
              </a:rPr>
              <a:t>PC1</a:t>
            </a:r>
            <a:r>
              <a:rPr lang="ja-JP" altLang="en-US" i="0">
                <a:solidFill>
                  <a:schemeClr val="tx1"/>
                </a:solidFill>
                <a:effectLst/>
                <a:latin typeface="+mn-lt"/>
              </a:rPr>
              <a:t>が</a:t>
            </a:r>
            <a:r>
              <a:rPr lang="en-US" i="0" dirty="0">
                <a:solidFill>
                  <a:schemeClr val="tx1"/>
                </a:solidFill>
                <a:effectLst/>
                <a:latin typeface="+mn-lt"/>
              </a:rPr>
              <a:t>PC2</a:t>
            </a:r>
            <a:r>
              <a:rPr lang="ja-JP" altLang="en-US" i="0">
                <a:solidFill>
                  <a:schemeClr val="tx1"/>
                </a:solidFill>
                <a:effectLst/>
                <a:latin typeface="+mn-lt"/>
              </a:rPr>
              <a:t>にパケットを送信しようとしています。</a:t>
            </a:r>
            <a:r>
              <a:rPr lang="en-US" i="0" dirty="0">
                <a:solidFill>
                  <a:schemeClr val="tx1"/>
                </a:solidFill>
                <a:effectLst/>
                <a:latin typeface="+mn-lt"/>
              </a:rPr>
              <a:t>PC2</a:t>
            </a:r>
            <a:r>
              <a:rPr lang="ja-JP" altLang="en-US" i="0">
                <a:solidFill>
                  <a:schemeClr val="tx1"/>
                </a:solidFill>
                <a:effectLst/>
                <a:latin typeface="+mn-lt"/>
              </a:rPr>
              <a:t>はリモートネットワーク上にあります。宛先の</a:t>
            </a:r>
            <a:r>
              <a:rPr lang="en-US" i="0" dirty="0">
                <a:solidFill>
                  <a:schemeClr val="tx1"/>
                </a:solidFill>
                <a:effectLst/>
                <a:latin typeface="+mn-lt"/>
              </a:rPr>
              <a:t>IPv4</a:t>
            </a:r>
            <a:r>
              <a:rPr lang="ja-JP" altLang="en-US" i="0">
                <a:solidFill>
                  <a:schemeClr val="tx1"/>
                </a:solidFill>
                <a:effectLst/>
                <a:latin typeface="+mn-lt"/>
              </a:rPr>
              <a:t>アドレスが</a:t>
            </a:r>
            <a:r>
              <a:rPr lang="en-US" i="0" dirty="0">
                <a:solidFill>
                  <a:schemeClr val="tx1"/>
                </a:solidFill>
                <a:effectLst/>
                <a:latin typeface="+mn-lt"/>
              </a:rPr>
              <a:t>PC1</a:t>
            </a:r>
            <a:r>
              <a:rPr lang="ja-JP" altLang="en-US" i="0">
                <a:solidFill>
                  <a:schemeClr val="tx1"/>
                </a:solidFill>
                <a:effectLst/>
                <a:latin typeface="+mn-lt"/>
              </a:rPr>
              <a:t>と同じローカルネットワーク上にないため、宛先の</a:t>
            </a:r>
            <a:r>
              <a:rPr lang="en-US" i="0" dirty="0">
                <a:solidFill>
                  <a:schemeClr val="tx1"/>
                </a:solidFill>
                <a:effectLst/>
                <a:latin typeface="+mn-lt"/>
              </a:rPr>
              <a:t>MAC</a:t>
            </a:r>
            <a:r>
              <a:rPr lang="ja-JP" altLang="en-US" i="0">
                <a:solidFill>
                  <a:schemeClr val="tx1"/>
                </a:solidFill>
                <a:effectLst/>
                <a:latin typeface="+mn-lt"/>
              </a:rPr>
              <a:t>アドレスはルーター上のローカルデフォルトゲートウェイのものになります。</a:t>
            </a:r>
            <a:endParaRPr lang="en-US" i="0" dirty="0">
              <a:solidFill>
                <a:schemeClr val="tx1"/>
              </a:solidFill>
              <a:effectLst/>
              <a:latin typeface="+mn-lt"/>
            </a:endParaRPr>
          </a:p>
        </p:txBody>
      </p:sp>
      <p:grpSp>
        <p:nvGrpSpPr>
          <p:cNvPr id="3" name="Group 2">
            <a:extLst>
              <a:ext uri="{FF2B5EF4-FFF2-40B4-BE49-F238E27FC236}">
                <a16:creationId xmlns:a16="http://schemas.microsoft.com/office/drawing/2014/main" id="{C67B8FDA-DC50-5CA7-F2EB-A53C6C623C1F}"/>
              </a:ext>
            </a:extLst>
          </p:cNvPr>
          <p:cNvGrpSpPr/>
          <p:nvPr/>
        </p:nvGrpSpPr>
        <p:grpSpPr>
          <a:xfrm>
            <a:off x="1818526" y="2827490"/>
            <a:ext cx="5333242" cy="2199962"/>
            <a:chOff x="3831017" y="3302353"/>
            <a:chExt cx="5333242" cy="2199962"/>
          </a:xfrm>
        </p:grpSpPr>
        <p:pic>
          <p:nvPicPr>
            <p:cNvPr id="11" name="Picture 10" descr="A diagram of a network&#10;&#10;Description automatically generated">
              <a:extLst>
                <a:ext uri="{FF2B5EF4-FFF2-40B4-BE49-F238E27FC236}">
                  <a16:creationId xmlns:a16="http://schemas.microsoft.com/office/drawing/2014/main" id="{583EDF55-5F42-31AB-EE48-2878A501F3E0}"/>
                </a:ext>
              </a:extLst>
            </p:cNvPr>
            <p:cNvPicPr>
              <a:picLocks noChangeAspect="1"/>
            </p:cNvPicPr>
            <p:nvPr/>
          </p:nvPicPr>
          <p:blipFill>
            <a:blip r:embed="rId5"/>
            <a:stretch>
              <a:fillRect/>
            </a:stretch>
          </p:blipFill>
          <p:spPr>
            <a:xfrm>
              <a:off x="3831017" y="3302353"/>
              <a:ext cx="5333242" cy="2199962"/>
            </a:xfrm>
            <a:prstGeom prst="rect">
              <a:avLst/>
            </a:prstGeom>
          </p:spPr>
        </p:pic>
        <p:sp>
          <p:nvSpPr>
            <p:cNvPr id="12" name="Rectangle 11">
              <a:extLst>
                <a:ext uri="{FF2B5EF4-FFF2-40B4-BE49-F238E27FC236}">
                  <a16:creationId xmlns:a16="http://schemas.microsoft.com/office/drawing/2014/main" id="{E6079343-8DBC-E1BF-A472-B2A526F3BFF1}"/>
                </a:ext>
              </a:extLst>
            </p:cNvPr>
            <p:cNvSpPr/>
            <p:nvPr/>
          </p:nvSpPr>
          <p:spPr>
            <a:xfrm>
              <a:off x="5170805" y="4398288"/>
              <a:ext cx="700391" cy="3210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26348F2-4C48-C119-F3EB-7AFF4D818235}"/>
                </a:ext>
              </a:extLst>
            </p:cNvPr>
            <p:cNvCxnSpPr>
              <a:cxnSpLocks/>
            </p:cNvCxnSpPr>
            <p:nvPr/>
          </p:nvCxnSpPr>
          <p:spPr>
            <a:xfrm flipV="1">
              <a:off x="4314771" y="4738755"/>
              <a:ext cx="797668" cy="5739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 name="Footer Placeholder 4">
            <a:extLst>
              <a:ext uri="{FF2B5EF4-FFF2-40B4-BE49-F238E27FC236}">
                <a16:creationId xmlns:a16="http://schemas.microsoft.com/office/drawing/2014/main" id="{286DEA1A-9EC7-EC05-DD55-A7686AFC496F}"/>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14</a:t>
            </a:fld>
            <a:endParaRPr lang="en-US" dirty="0">
              <a:solidFill>
                <a:schemeClr val="tx1"/>
              </a:solidFill>
            </a:endParaRPr>
          </a:p>
        </p:txBody>
      </p:sp>
    </p:spTree>
    <p:extLst>
      <p:ext uri="{BB962C8B-B14F-4D97-AF65-F5344CB8AC3E}">
        <p14:creationId xmlns:p14="http://schemas.microsoft.com/office/powerpoint/2010/main" val="3676769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FC860D5-D7F3-2B6D-682A-FCDDBC6FC9F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740AA23-386C-0F58-A935-96029A536718}"/>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5347FC43-878B-2391-722A-5DF3427476D3}"/>
              </a:ext>
            </a:extLst>
          </p:cNvPr>
          <p:cNvSpPr txBox="1"/>
          <p:nvPr/>
        </p:nvSpPr>
        <p:spPr>
          <a:xfrm>
            <a:off x="720725" y="1155618"/>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13.1.2 Destination on Remote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56F127C5-FF85-80A5-F342-601F41375D6A}"/>
              </a:ext>
            </a:extLst>
          </p:cNvPr>
          <p:cNvSpPr txBox="1"/>
          <p:nvPr/>
        </p:nvSpPr>
        <p:spPr>
          <a:xfrm>
            <a:off x="720725" y="1632488"/>
            <a:ext cx="8311796" cy="523220"/>
          </a:xfrm>
          <a:prstGeom prst="rect">
            <a:avLst/>
          </a:prstGeom>
          <a:noFill/>
        </p:spPr>
        <p:txBody>
          <a:bodyPr wrap="square" rtlCol="0">
            <a:spAutoFit/>
          </a:bodyPr>
          <a:lstStyle/>
          <a:p>
            <a:pPr algn="l"/>
            <a:r>
              <a:rPr lang="ja-JP" altLang="en-US">
                <a:solidFill>
                  <a:schemeClr val="tx1"/>
                </a:solidFill>
                <a:latin typeface="+mn-lt"/>
              </a:rPr>
              <a:t>ルータ１</a:t>
            </a:r>
            <a:r>
              <a:rPr lang="ja-JP" altLang="en-JP">
                <a:solidFill>
                  <a:schemeClr val="tx1"/>
                </a:solidFill>
                <a:latin typeface="+mn-lt"/>
              </a:rPr>
              <a:t>（</a:t>
            </a:r>
            <a:r>
              <a:rPr lang="en-JP" altLang="ja-JP" dirty="0">
                <a:solidFill>
                  <a:schemeClr val="tx1"/>
                </a:solidFill>
                <a:latin typeface="+mn-lt"/>
              </a:rPr>
              <a:t>R1)</a:t>
            </a:r>
            <a:r>
              <a:rPr lang="ja-JP" altLang="en-US">
                <a:solidFill>
                  <a:schemeClr val="tx1"/>
                </a:solidFill>
                <a:latin typeface="+mn-lt"/>
              </a:rPr>
              <a:t>とルータ２</a:t>
            </a:r>
            <a:r>
              <a:rPr lang="ja-JP" altLang="en-JP">
                <a:solidFill>
                  <a:schemeClr val="tx1"/>
                </a:solidFill>
                <a:latin typeface="+mn-lt"/>
              </a:rPr>
              <a:t>（</a:t>
            </a:r>
            <a:r>
              <a:rPr lang="en-JP" altLang="ja-JP" dirty="0">
                <a:solidFill>
                  <a:schemeClr val="tx1"/>
                </a:solidFill>
                <a:latin typeface="+mn-lt"/>
              </a:rPr>
              <a:t>R2)</a:t>
            </a:r>
            <a:r>
              <a:rPr lang="ja-JP" altLang="en-US">
                <a:solidFill>
                  <a:schemeClr val="tx1"/>
                </a:solidFill>
                <a:latin typeface="+mn-lt"/>
              </a:rPr>
              <a:t>の間の通信では、</a:t>
            </a:r>
            <a:r>
              <a:rPr lang="ja-JP" altLang="en-US" i="0">
                <a:solidFill>
                  <a:schemeClr val="tx1"/>
                </a:solidFill>
                <a:effectLst/>
                <a:latin typeface="+mn-lt"/>
              </a:rPr>
              <a:t>宛先</a:t>
            </a:r>
            <a:r>
              <a:rPr lang="en-US" altLang="ja-JP" i="0" dirty="0">
                <a:solidFill>
                  <a:schemeClr val="tx1"/>
                </a:solidFill>
                <a:effectLst/>
                <a:latin typeface="+mn-lt"/>
              </a:rPr>
              <a:t>MAC</a:t>
            </a:r>
            <a:r>
              <a:rPr lang="ja-JP" altLang="en-US" i="0">
                <a:solidFill>
                  <a:schemeClr val="tx1"/>
                </a:solidFill>
                <a:effectLst/>
                <a:latin typeface="+mn-lt"/>
              </a:rPr>
              <a:t>アドレスは</a:t>
            </a:r>
            <a:r>
              <a:rPr lang="en-US" altLang="ja-JP" i="0" dirty="0">
                <a:solidFill>
                  <a:schemeClr val="tx1"/>
                </a:solidFill>
                <a:effectLst/>
                <a:latin typeface="+mn-lt"/>
              </a:rPr>
              <a:t>R2</a:t>
            </a:r>
            <a:r>
              <a:rPr lang="ja-JP" altLang="en-US" i="0">
                <a:solidFill>
                  <a:schemeClr val="tx1"/>
                </a:solidFill>
                <a:effectLst/>
                <a:latin typeface="+mn-lt"/>
              </a:rPr>
              <a:t>の</a:t>
            </a:r>
            <a:r>
              <a:rPr lang="en-US" altLang="ja-JP" i="0" dirty="0">
                <a:solidFill>
                  <a:schemeClr val="tx1"/>
                </a:solidFill>
                <a:effectLst/>
                <a:latin typeface="+mn-lt"/>
              </a:rPr>
              <a:t>G0/0/1(dd-dd-dd)</a:t>
            </a:r>
            <a:r>
              <a:rPr lang="ja-JP" altLang="en-US" i="0">
                <a:solidFill>
                  <a:schemeClr val="tx1"/>
                </a:solidFill>
                <a:effectLst/>
                <a:latin typeface="+mn-lt"/>
              </a:rPr>
              <a:t>で、送信元</a:t>
            </a:r>
            <a:r>
              <a:rPr lang="en-US" altLang="ja-JP" i="0" dirty="0">
                <a:solidFill>
                  <a:schemeClr val="tx1"/>
                </a:solidFill>
                <a:effectLst/>
                <a:latin typeface="+mn-lt"/>
              </a:rPr>
              <a:t>MAC</a:t>
            </a:r>
            <a:r>
              <a:rPr lang="ja-JP" altLang="en-US" i="0">
                <a:solidFill>
                  <a:schemeClr val="tx1"/>
                </a:solidFill>
                <a:effectLst/>
                <a:latin typeface="+mn-lt"/>
              </a:rPr>
              <a:t>アドレスは</a:t>
            </a:r>
            <a:r>
              <a:rPr lang="en-US" altLang="ja-JP" i="0" dirty="0">
                <a:solidFill>
                  <a:schemeClr val="tx1"/>
                </a:solidFill>
                <a:effectLst/>
                <a:latin typeface="+mn-lt"/>
              </a:rPr>
              <a:t>R1</a:t>
            </a:r>
            <a:r>
              <a:rPr lang="ja-JP" altLang="en-US" i="0">
                <a:solidFill>
                  <a:schemeClr val="tx1"/>
                </a:solidFill>
                <a:effectLst/>
                <a:latin typeface="+mn-lt"/>
              </a:rPr>
              <a:t>の</a:t>
            </a:r>
            <a:r>
              <a:rPr lang="en-US" altLang="ja-JP" i="0" dirty="0">
                <a:solidFill>
                  <a:schemeClr val="tx1"/>
                </a:solidFill>
                <a:effectLst/>
                <a:latin typeface="+mn-lt"/>
              </a:rPr>
              <a:t>G0/0/1(cc-cc-cc)</a:t>
            </a:r>
            <a:r>
              <a:rPr lang="ja-JP" altLang="en-US" i="0">
                <a:solidFill>
                  <a:schemeClr val="tx1"/>
                </a:solidFill>
                <a:effectLst/>
                <a:latin typeface="+mn-lt"/>
              </a:rPr>
              <a:t>になります。</a:t>
            </a:r>
            <a:endParaRPr lang="en-US" i="0" dirty="0">
              <a:solidFill>
                <a:schemeClr val="tx1"/>
              </a:solidFill>
              <a:effectLst/>
              <a:latin typeface="+mn-lt"/>
            </a:endParaRPr>
          </a:p>
        </p:txBody>
      </p:sp>
      <p:grpSp>
        <p:nvGrpSpPr>
          <p:cNvPr id="3" name="Group 2">
            <a:extLst>
              <a:ext uri="{FF2B5EF4-FFF2-40B4-BE49-F238E27FC236}">
                <a16:creationId xmlns:a16="http://schemas.microsoft.com/office/drawing/2014/main" id="{41EA65F3-6765-5D78-F66F-354C719BF985}"/>
              </a:ext>
            </a:extLst>
          </p:cNvPr>
          <p:cNvGrpSpPr/>
          <p:nvPr/>
        </p:nvGrpSpPr>
        <p:grpSpPr>
          <a:xfrm>
            <a:off x="1991860" y="2571750"/>
            <a:ext cx="3925244" cy="1589724"/>
            <a:chOff x="281813" y="2449188"/>
            <a:chExt cx="3925244" cy="1589724"/>
          </a:xfrm>
        </p:grpSpPr>
        <p:pic>
          <p:nvPicPr>
            <p:cNvPr id="5" name="Picture 4" descr="A diagram of a network&#10;&#10;Description automatically generated">
              <a:extLst>
                <a:ext uri="{FF2B5EF4-FFF2-40B4-BE49-F238E27FC236}">
                  <a16:creationId xmlns:a16="http://schemas.microsoft.com/office/drawing/2014/main" id="{6F3ACC26-BDCB-ADB5-C338-87A8CB3A7F16}"/>
                </a:ext>
              </a:extLst>
            </p:cNvPr>
            <p:cNvPicPr>
              <a:picLocks noChangeAspect="1"/>
            </p:cNvPicPr>
            <p:nvPr/>
          </p:nvPicPr>
          <p:blipFill>
            <a:blip r:embed="rId5"/>
            <a:stretch>
              <a:fillRect/>
            </a:stretch>
          </p:blipFill>
          <p:spPr>
            <a:xfrm>
              <a:off x="281813" y="2449188"/>
              <a:ext cx="3925244" cy="1589724"/>
            </a:xfrm>
            <a:prstGeom prst="rect">
              <a:avLst/>
            </a:prstGeom>
          </p:spPr>
        </p:pic>
        <p:sp>
          <p:nvSpPr>
            <p:cNvPr id="8" name="Rectangle 7">
              <a:extLst>
                <a:ext uri="{FF2B5EF4-FFF2-40B4-BE49-F238E27FC236}">
                  <a16:creationId xmlns:a16="http://schemas.microsoft.com/office/drawing/2014/main" id="{2519BEDA-127D-84CF-2294-B0FC05693623}"/>
                </a:ext>
              </a:extLst>
            </p:cNvPr>
            <p:cNvSpPr/>
            <p:nvPr/>
          </p:nvSpPr>
          <p:spPr>
            <a:xfrm>
              <a:off x="2121231" y="3171046"/>
              <a:ext cx="700391" cy="3210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739830DB-FF23-1568-81F6-331770B1880F}"/>
                </a:ext>
              </a:extLst>
            </p:cNvPr>
            <p:cNvCxnSpPr>
              <a:cxnSpLocks/>
            </p:cNvCxnSpPr>
            <p:nvPr/>
          </p:nvCxnSpPr>
          <p:spPr>
            <a:xfrm flipV="1">
              <a:off x="1682496" y="3375510"/>
              <a:ext cx="629817" cy="52472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6" name="Footer Placeholder 4">
            <a:extLst>
              <a:ext uri="{FF2B5EF4-FFF2-40B4-BE49-F238E27FC236}">
                <a16:creationId xmlns:a16="http://schemas.microsoft.com/office/drawing/2014/main" id="{03225A8A-A9A0-ED5D-B03B-9792FAA96BD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15</a:t>
            </a:fld>
            <a:endParaRPr lang="en-US" dirty="0">
              <a:solidFill>
                <a:schemeClr val="tx1"/>
              </a:solidFill>
            </a:endParaRPr>
          </a:p>
        </p:txBody>
      </p:sp>
    </p:spTree>
    <p:extLst>
      <p:ext uri="{BB962C8B-B14F-4D97-AF65-F5344CB8AC3E}">
        <p14:creationId xmlns:p14="http://schemas.microsoft.com/office/powerpoint/2010/main" val="5419747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9300582-EE6A-A19A-E0E6-00BB268F745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0062D67-BAC1-DCC7-C024-6A46DAFBFE79}"/>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E088687D-58EB-2FB4-8F7A-F2749D509B51}"/>
              </a:ext>
            </a:extLst>
          </p:cNvPr>
          <p:cNvSpPr txBox="1"/>
          <p:nvPr/>
        </p:nvSpPr>
        <p:spPr>
          <a:xfrm>
            <a:off x="720725" y="1155618"/>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13.1.2 Destination on Remote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F3EE6D82-AF6E-6BF0-9505-DA25681EDF66}"/>
              </a:ext>
            </a:extLst>
          </p:cNvPr>
          <p:cNvSpPr txBox="1"/>
          <p:nvPr/>
        </p:nvSpPr>
        <p:spPr>
          <a:xfrm>
            <a:off x="720725" y="1632488"/>
            <a:ext cx="8311796" cy="523220"/>
          </a:xfrm>
          <a:prstGeom prst="rect">
            <a:avLst/>
          </a:prstGeom>
          <a:noFill/>
        </p:spPr>
        <p:txBody>
          <a:bodyPr wrap="square" rtlCol="0">
            <a:spAutoFit/>
          </a:bodyPr>
          <a:lstStyle/>
          <a:p>
            <a:pPr algn="l"/>
            <a:r>
              <a:rPr lang="ja-JP" altLang="en-US">
                <a:solidFill>
                  <a:schemeClr val="tx1"/>
                </a:solidFill>
                <a:latin typeface="+mn-lt"/>
              </a:rPr>
              <a:t>最後の経路（ルータ２</a:t>
            </a:r>
            <a:r>
              <a:rPr lang="en-US" altLang="ja-JP" dirty="0">
                <a:solidFill>
                  <a:schemeClr val="tx1"/>
                </a:solidFill>
                <a:latin typeface="+mn-lt"/>
              </a:rPr>
              <a:t>(R2)</a:t>
            </a:r>
            <a:r>
              <a:rPr lang="ja-JP" altLang="en-US">
                <a:solidFill>
                  <a:schemeClr val="tx1"/>
                </a:solidFill>
                <a:latin typeface="+mn-lt"/>
              </a:rPr>
              <a:t>と</a:t>
            </a:r>
            <a:r>
              <a:rPr lang="en-US" altLang="ja-JP" dirty="0">
                <a:solidFill>
                  <a:schemeClr val="tx1"/>
                </a:solidFill>
                <a:latin typeface="+mn-lt"/>
              </a:rPr>
              <a:t>PC2</a:t>
            </a:r>
            <a:r>
              <a:rPr lang="ja-JP" altLang="en-US">
                <a:solidFill>
                  <a:schemeClr val="tx1"/>
                </a:solidFill>
                <a:latin typeface="+mn-lt"/>
              </a:rPr>
              <a:t>の間）では</a:t>
            </a:r>
            <a:r>
              <a:rPr lang="ja-JP" altLang="en-US" i="0">
                <a:solidFill>
                  <a:schemeClr val="tx1"/>
                </a:solidFill>
                <a:effectLst/>
                <a:latin typeface="+mn-lt"/>
              </a:rPr>
              <a:t>、宛先</a:t>
            </a:r>
            <a:r>
              <a:rPr lang="en-US" altLang="ja-JP" i="0" dirty="0">
                <a:solidFill>
                  <a:schemeClr val="tx1"/>
                </a:solidFill>
                <a:effectLst/>
                <a:latin typeface="+mn-lt"/>
              </a:rPr>
              <a:t>MAC</a:t>
            </a:r>
            <a:r>
              <a:rPr lang="ja-JP" altLang="en-US" i="0">
                <a:solidFill>
                  <a:schemeClr val="tx1"/>
                </a:solidFill>
                <a:effectLst/>
                <a:latin typeface="+mn-lt"/>
              </a:rPr>
              <a:t>アドレスは</a:t>
            </a:r>
            <a:r>
              <a:rPr lang="en-US" altLang="ja-JP" i="0" dirty="0">
                <a:solidFill>
                  <a:schemeClr val="tx1"/>
                </a:solidFill>
                <a:effectLst/>
                <a:latin typeface="+mn-lt"/>
              </a:rPr>
              <a:t>PC2</a:t>
            </a:r>
            <a:r>
              <a:rPr lang="ja-JP" altLang="en-US" i="0">
                <a:solidFill>
                  <a:schemeClr val="tx1"/>
                </a:solidFill>
                <a:effectLst/>
                <a:latin typeface="+mn-lt"/>
              </a:rPr>
              <a:t>の</a:t>
            </a:r>
            <a:r>
              <a:rPr lang="en-US" altLang="ja-JP" i="0" dirty="0">
                <a:solidFill>
                  <a:schemeClr val="tx1"/>
                </a:solidFill>
                <a:effectLst/>
                <a:latin typeface="+mn-lt"/>
              </a:rPr>
              <a:t>MAC</a:t>
            </a:r>
            <a:r>
              <a:rPr lang="ja-JP" altLang="en-US" i="0">
                <a:solidFill>
                  <a:schemeClr val="tx1"/>
                </a:solidFill>
                <a:effectLst/>
                <a:latin typeface="+mn-lt"/>
              </a:rPr>
              <a:t>アドレス</a:t>
            </a:r>
            <a:r>
              <a:rPr lang="en-US" altLang="ja-JP" dirty="0">
                <a:solidFill>
                  <a:schemeClr val="tx1"/>
                </a:solidFill>
                <a:latin typeface="+mn-lt"/>
              </a:rPr>
              <a:t>(</a:t>
            </a:r>
            <a:r>
              <a:rPr lang="en-US" altLang="ja-JP" i="0" dirty="0">
                <a:solidFill>
                  <a:schemeClr val="tx1"/>
                </a:solidFill>
                <a:effectLst/>
                <a:latin typeface="+mn-lt"/>
              </a:rPr>
              <a:t>55−55−55</a:t>
            </a:r>
            <a:r>
              <a:rPr lang="ja-JP" altLang="en-US" i="0">
                <a:solidFill>
                  <a:schemeClr val="tx1"/>
                </a:solidFill>
                <a:effectLst/>
                <a:latin typeface="+mn-lt"/>
              </a:rPr>
              <a:t>）、送信元</a:t>
            </a:r>
            <a:r>
              <a:rPr lang="en-US" altLang="ja-JP" i="0" dirty="0">
                <a:solidFill>
                  <a:schemeClr val="tx1"/>
                </a:solidFill>
                <a:effectLst/>
                <a:latin typeface="+mn-lt"/>
              </a:rPr>
              <a:t>MAC</a:t>
            </a:r>
            <a:r>
              <a:rPr lang="ja-JP" altLang="en-US" i="0">
                <a:solidFill>
                  <a:schemeClr val="tx1"/>
                </a:solidFill>
                <a:effectLst/>
                <a:latin typeface="+mn-lt"/>
              </a:rPr>
              <a:t>アドレスは</a:t>
            </a:r>
            <a:r>
              <a:rPr lang="en-US" altLang="ja-JP" i="0" dirty="0">
                <a:solidFill>
                  <a:schemeClr val="tx1"/>
                </a:solidFill>
                <a:effectLst/>
                <a:latin typeface="+mn-lt"/>
              </a:rPr>
              <a:t>R2</a:t>
            </a:r>
            <a:r>
              <a:rPr lang="ja-JP" altLang="en-US" i="0">
                <a:solidFill>
                  <a:schemeClr val="tx1"/>
                </a:solidFill>
                <a:effectLst/>
                <a:latin typeface="+mn-lt"/>
              </a:rPr>
              <a:t>の</a:t>
            </a:r>
            <a:r>
              <a:rPr lang="en-US" altLang="ja-JP" i="0" dirty="0">
                <a:solidFill>
                  <a:schemeClr val="tx1"/>
                </a:solidFill>
                <a:effectLst/>
                <a:latin typeface="+mn-lt"/>
              </a:rPr>
              <a:t>G0/0/0(</a:t>
            </a:r>
            <a:r>
              <a:rPr lang="en-US" altLang="ja-JP" i="0" dirty="0" err="1">
                <a:solidFill>
                  <a:schemeClr val="tx1"/>
                </a:solidFill>
                <a:effectLst/>
                <a:latin typeface="+mn-lt"/>
              </a:rPr>
              <a:t>ee-ee-ee</a:t>
            </a:r>
            <a:r>
              <a:rPr lang="en-US" altLang="ja-JP" i="0" dirty="0">
                <a:solidFill>
                  <a:schemeClr val="tx1"/>
                </a:solidFill>
                <a:effectLst/>
                <a:latin typeface="+mn-lt"/>
              </a:rPr>
              <a:t>)</a:t>
            </a:r>
            <a:r>
              <a:rPr lang="ja-JP" altLang="en-US" i="0">
                <a:solidFill>
                  <a:schemeClr val="tx1"/>
                </a:solidFill>
                <a:effectLst/>
                <a:latin typeface="+mn-lt"/>
              </a:rPr>
              <a:t>になります。</a:t>
            </a:r>
          </a:p>
        </p:txBody>
      </p:sp>
      <p:grpSp>
        <p:nvGrpSpPr>
          <p:cNvPr id="3" name="Group 2">
            <a:extLst>
              <a:ext uri="{FF2B5EF4-FFF2-40B4-BE49-F238E27FC236}">
                <a16:creationId xmlns:a16="http://schemas.microsoft.com/office/drawing/2014/main" id="{DC1BCFE2-0750-F95C-D425-CF28366BCCAA}"/>
              </a:ext>
            </a:extLst>
          </p:cNvPr>
          <p:cNvGrpSpPr/>
          <p:nvPr/>
        </p:nvGrpSpPr>
        <p:grpSpPr>
          <a:xfrm>
            <a:off x="1917517" y="2833091"/>
            <a:ext cx="3925243" cy="1619163"/>
            <a:chOff x="4933850" y="2417454"/>
            <a:chExt cx="3925243" cy="1619163"/>
          </a:xfrm>
        </p:grpSpPr>
        <p:pic>
          <p:nvPicPr>
            <p:cNvPr id="7" name="Picture 6" descr="A diagram of a network&#10;&#10;Description automatically generated">
              <a:extLst>
                <a:ext uri="{FF2B5EF4-FFF2-40B4-BE49-F238E27FC236}">
                  <a16:creationId xmlns:a16="http://schemas.microsoft.com/office/drawing/2014/main" id="{0C0969D5-715D-A5D9-440D-C41F7EB359E3}"/>
                </a:ext>
              </a:extLst>
            </p:cNvPr>
            <p:cNvPicPr>
              <a:picLocks noChangeAspect="1"/>
            </p:cNvPicPr>
            <p:nvPr/>
          </p:nvPicPr>
          <p:blipFill>
            <a:blip r:embed="rId5"/>
            <a:stretch>
              <a:fillRect/>
            </a:stretch>
          </p:blipFill>
          <p:spPr>
            <a:xfrm>
              <a:off x="4933850" y="2417454"/>
              <a:ext cx="3925243" cy="1619163"/>
            </a:xfrm>
            <a:prstGeom prst="rect">
              <a:avLst/>
            </a:prstGeom>
          </p:spPr>
        </p:pic>
        <p:sp>
          <p:nvSpPr>
            <p:cNvPr id="12" name="Rectangle 11">
              <a:extLst>
                <a:ext uri="{FF2B5EF4-FFF2-40B4-BE49-F238E27FC236}">
                  <a16:creationId xmlns:a16="http://schemas.microsoft.com/office/drawing/2014/main" id="{35B418B8-EAEA-6D5E-4982-AE17D8F4F0DD}"/>
                </a:ext>
              </a:extLst>
            </p:cNvPr>
            <p:cNvSpPr/>
            <p:nvPr/>
          </p:nvSpPr>
          <p:spPr>
            <a:xfrm>
              <a:off x="7950950" y="3171046"/>
              <a:ext cx="700391" cy="32101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2F4DDC5-6803-2FE1-B8BF-56ECED7BFA59}"/>
                </a:ext>
              </a:extLst>
            </p:cNvPr>
            <p:cNvCxnSpPr>
              <a:cxnSpLocks/>
            </p:cNvCxnSpPr>
            <p:nvPr/>
          </p:nvCxnSpPr>
          <p:spPr>
            <a:xfrm flipV="1">
              <a:off x="7534656" y="3326299"/>
              <a:ext cx="766489" cy="4275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 name="Footer Placeholder 4">
            <a:extLst>
              <a:ext uri="{FF2B5EF4-FFF2-40B4-BE49-F238E27FC236}">
                <a16:creationId xmlns:a16="http://schemas.microsoft.com/office/drawing/2014/main" id="{3D940FDC-8A5B-3DAC-1045-0182BBF618D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16</a:t>
            </a:fld>
            <a:endParaRPr lang="en-US" dirty="0">
              <a:solidFill>
                <a:schemeClr val="tx1"/>
              </a:solidFill>
            </a:endParaRPr>
          </a:p>
        </p:txBody>
      </p:sp>
    </p:spTree>
    <p:extLst>
      <p:ext uri="{BB962C8B-B14F-4D97-AF65-F5344CB8AC3E}">
        <p14:creationId xmlns:p14="http://schemas.microsoft.com/office/powerpoint/2010/main" val="2032680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8AEF028-1EBF-D8D1-5418-2A3D3EF0421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3A7FDAE-4DD8-F066-3E50-00EE4779ED62}"/>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44A17CDE-C4E4-45DA-94AC-A5D169C0AE4A}"/>
              </a:ext>
            </a:extLst>
          </p:cNvPr>
          <p:cNvSpPr txBox="1"/>
          <p:nvPr/>
        </p:nvSpPr>
        <p:spPr>
          <a:xfrm>
            <a:off x="720725" y="1155618"/>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13.1.2 Destination on Remote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11827691-EE93-DF9B-B7BC-8F497501B431}"/>
              </a:ext>
            </a:extLst>
          </p:cNvPr>
          <p:cNvSpPr txBox="1"/>
          <p:nvPr/>
        </p:nvSpPr>
        <p:spPr>
          <a:xfrm>
            <a:off x="720725" y="1632488"/>
            <a:ext cx="8311796" cy="1031051"/>
          </a:xfrm>
          <a:prstGeom prst="rect">
            <a:avLst/>
          </a:prstGeom>
          <a:noFill/>
        </p:spPr>
        <p:txBody>
          <a:bodyPr wrap="square" rtlCol="0">
            <a:spAutoFit/>
          </a:bodyPr>
          <a:lstStyle/>
          <a:p>
            <a:pPr algn="l"/>
            <a:r>
              <a:rPr lang="en-US" altLang="ja-JP" dirty="0">
                <a:solidFill>
                  <a:schemeClr val="tx1"/>
                </a:solidFill>
                <a:latin typeface="+mn-lt"/>
              </a:rPr>
              <a:t>IP</a:t>
            </a:r>
            <a:r>
              <a:rPr lang="ja-JP" altLang="en-US">
                <a:solidFill>
                  <a:schemeClr val="tx1"/>
                </a:solidFill>
                <a:latin typeface="+mn-lt"/>
              </a:rPr>
              <a:t>アドレスと</a:t>
            </a:r>
            <a:r>
              <a:rPr lang="en-US" altLang="ja-JP" dirty="0">
                <a:solidFill>
                  <a:schemeClr val="tx1"/>
                </a:solidFill>
                <a:latin typeface="+mn-lt"/>
              </a:rPr>
              <a:t>MAC</a:t>
            </a:r>
            <a:r>
              <a:rPr lang="ja-JP" altLang="en-US">
                <a:solidFill>
                  <a:schemeClr val="tx1"/>
                </a:solidFill>
                <a:latin typeface="+mn-lt"/>
              </a:rPr>
              <a:t>アドレスは、どのように対応づけられるのでしょうか？</a:t>
            </a:r>
            <a:endParaRPr lang="en-US" altLang="ja-JP" dirty="0">
              <a:solidFill>
                <a:schemeClr val="tx1"/>
              </a:solidFill>
              <a:latin typeface="+mn-lt"/>
            </a:endParaRPr>
          </a:p>
          <a:p>
            <a:pPr algn="l"/>
            <a:endParaRPr lang="ja-JP" altLang="en-US">
              <a:solidFill>
                <a:schemeClr val="tx1"/>
              </a:solidFill>
              <a:latin typeface="+mn-lt"/>
            </a:endParaRPr>
          </a:p>
          <a:p>
            <a:pPr algn="l">
              <a:spcAft>
                <a:spcPts val="600"/>
              </a:spcAft>
            </a:pPr>
            <a:r>
              <a:rPr lang="en-US" altLang="ja-JP" dirty="0">
                <a:solidFill>
                  <a:schemeClr val="tx1"/>
                </a:solidFill>
                <a:latin typeface="+mn-lt"/>
              </a:rPr>
              <a:t>IPv4</a:t>
            </a:r>
            <a:r>
              <a:rPr lang="ja-JP" altLang="en-US">
                <a:solidFill>
                  <a:schemeClr val="tx1"/>
                </a:solidFill>
                <a:latin typeface="+mn-lt"/>
              </a:rPr>
              <a:t>：</a:t>
            </a:r>
            <a:r>
              <a:rPr lang="en-US" altLang="ja-JP" dirty="0">
                <a:solidFill>
                  <a:schemeClr val="accent1"/>
                </a:solidFill>
                <a:latin typeface="+mn-lt"/>
              </a:rPr>
              <a:t>Address Resolution Protocol</a:t>
            </a:r>
            <a:r>
              <a:rPr lang="ja-JP" altLang="en-US">
                <a:solidFill>
                  <a:schemeClr val="accent1"/>
                </a:solidFill>
                <a:latin typeface="+mn-lt"/>
              </a:rPr>
              <a:t>（</a:t>
            </a:r>
            <a:r>
              <a:rPr lang="en-US" altLang="ja-JP" dirty="0">
                <a:solidFill>
                  <a:schemeClr val="accent1"/>
                </a:solidFill>
                <a:latin typeface="+mn-lt"/>
              </a:rPr>
              <a:t>ARP</a:t>
            </a:r>
            <a:r>
              <a:rPr lang="ja-JP" altLang="en-US">
                <a:solidFill>
                  <a:schemeClr val="accent1"/>
                </a:solidFill>
                <a:latin typeface="+mn-lt"/>
              </a:rPr>
              <a:t>）　アドレス解決プロトコル</a:t>
            </a:r>
            <a:endParaRPr lang="en-US" altLang="ja-JP" dirty="0">
              <a:solidFill>
                <a:schemeClr val="accent1"/>
              </a:solidFill>
              <a:latin typeface="+mn-lt"/>
            </a:endParaRPr>
          </a:p>
          <a:p>
            <a:pPr algn="l">
              <a:spcAft>
                <a:spcPts val="600"/>
              </a:spcAft>
            </a:pPr>
            <a:r>
              <a:rPr lang="en-US" altLang="ja-JP" dirty="0">
                <a:solidFill>
                  <a:schemeClr val="tx1"/>
                </a:solidFill>
                <a:latin typeface="+mn-lt"/>
              </a:rPr>
              <a:t>IPv6</a:t>
            </a:r>
            <a:r>
              <a:rPr lang="ja-JP" altLang="en-US">
                <a:solidFill>
                  <a:schemeClr val="tx1"/>
                </a:solidFill>
                <a:latin typeface="+mn-lt"/>
              </a:rPr>
              <a:t>：</a:t>
            </a:r>
            <a:r>
              <a:rPr lang="en-US" altLang="ja-JP" dirty="0">
                <a:solidFill>
                  <a:schemeClr val="accent1"/>
                </a:solidFill>
                <a:latin typeface="+mn-lt"/>
              </a:rPr>
              <a:t>Neighbor Discovery</a:t>
            </a:r>
            <a:r>
              <a:rPr lang="ja-JP" altLang="en-US">
                <a:solidFill>
                  <a:schemeClr val="accent1"/>
                </a:solidFill>
                <a:latin typeface="+mn-lt"/>
              </a:rPr>
              <a:t>（</a:t>
            </a:r>
            <a:r>
              <a:rPr lang="en-US" altLang="ja-JP" dirty="0">
                <a:solidFill>
                  <a:schemeClr val="accent1"/>
                </a:solidFill>
                <a:latin typeface="+mn-lt"/>
              </a:rPr>
              <a:t>ND</a:t>
            </a:r>
            <a:r>
              <a:rPr lang="ja-JP" altLang="en-US">
                <a:solidFill>
                  <a:schemeClr val="accent1"/>
                </a:solidFill>
                <a:latin typeface="+mn-lt"/>
              </a:rPr>
              <a:t>）</a:t>
            </a:r>
            <a:r>
              <a:rPr lang="ja-JP" altLang="en-US"/>
              <a:t> </a:t>
            </a:r>
            <a:r>
              <a:rPr lang="ja-JP" altLang="en-US">
                <a:solidFill>
                  <a:schemeClr val="accent1"/>
                </a:solidFill>
              </a:rPr>
              <a:t>近隣探索</a:t>
            </a:r>
            <a:endParaRPr lang="ja-JP" altLang="en-US" i="0">
              <a:solidFill>
                <a:schemeClr val="accent1"/>
              </a:solidFill>
              <a:effectLst/>
              <a:latin typeface="+mn-lt"/>
            </a:endParaRPr>
          </a:p>
        </p:txBody>
      </p:sp>
      <p:sp>
        <p:nvSpPr>
          <p:cNvPr id="3" name="Footer Placeholder 4">
            <a:extLst>
              <a:ext uri="{FF2B5EF4-FFF2-40B4-BE49-F238E27FC236}">
                <a16:creationId xmlns:a16="http://schemas.microsoft.com/office/drawing/2014/main" id="{A98B1CF0-F1AB-FC09-3C99-519E6086CC9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17</a:t>
            </a:fld>
            <a:endParaRPr lang="en-US" dirty="0">
              <a:solidFill>
                <a:schemeClr val="tx1"/>
              </a:solidFill>
            </a:endParaRPr>
          </a:p>
        </p:txBody>
      </p:sp>
    </p:spTree>
    <p:extLst>
      <p:ext uri="{BB962C8B-B14F-4D97-AF65-F5344CB8AC3E}">
        <p14:creationId xmlns:p14="http://schemas.microsoft.com/office/powerpoint/2010/main" val="2488334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B3D5E1CD-8E7B-6B3E-8404-609159D021C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18</a:t>
            </a:fld>
            <a:endParaRPr lang="en-US" dirty="0">
              <a:solidFill>
                <a:schemeClr val="tx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53DE90B-DDA8-0677-23BB-ED7BAEC8EFB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D0712D3-3A16-0A0D-92CF-7D1FA6249CAB}"/>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2" name="TextBox 1">
            <a:extLst>
              <a:ext uri="{FF2B5EF4-FFF2-40B4-BE49-F238E27FC236}">
                <a16:creationId xmlns:a16="http://schemas.microsoft.com/office/drawing/2014/main" id="{CDF2FA79-5EE8-CE57-2468-FC850E0B5B04}"/>
              </a:ext>
            </a:extLst>
          </p:cNvPr>
          <p:cNvSpPr txBox="1"/>
          <p:nvPr/>
        </p:nvSpPr>
        <p:spPr>
          <a:xfrm>
            <a:off x="720140" y="1646643"/>
            <a:ext cx="8212104" cy="1169551"/>
          </a:xfrm>
          <a:prstGeom prst="rect">
            <a:avLst/>
          </a:prstGeom>
          <a:noFill/>
        </p:spPr>
        <p:txBody>
          <a:bodyPr wrap="square" rtlCol="0">
            <a:spAutoFit/>
          </a:bodyPr>
          <a:lstStyle/>
          <a:p>
            <a:pPr algn="l"/>
            <a:r>
              <a:rPr lang="en-US" i="0" dirty="0">
                <a:solidFill>
                  <a:schemeClr val="accent1"/>
                </a:solidFill>
                <a:effectLst/>
                <a:latin typeface="+mn-lt"/>
              </a:rPr>
              <a:t>Objectives</a:t>
            </a:r>
          </a:p>
          <a:p>
            <a:pPr marL="285750" lvl="2" indent="-285750">
              <a:buClr>
                <a:schemeClr val="tx1"/>
              </a:buClr>
              <a:buFont typeface="Arial" panose="020B0604020202020204" pitchFamily="34" charset="0"/>
              <a:buChar char="•"/>
            </a:pPr>
            <a:r>
              <a:rPr lang="en-US" i="0" dirty="0">
                <a:solidFill>
                  <a:schemeClr val="tx1"/>
                </a:solidFill>
                <a:effectLst/>
                <a:latin typeface="+mn-lt"/>
              </a:rPr>
              <a:t>Part 1: Gather PDU Information for a Local Network Communication</a:t>
            </a:r>
          </a:p>
          <a:p>
            <a:pPr marL="285750" lvl="2" indent="-285750">
              <a:buClr>
                <a:schemeClr val="tx1"/>
              </a:buClr>
              <a:buFont typeface="Arial" panose="020B0604020202020204" pitchFamily="34" charset="0"/>
              <a:buChar char="•"/>
            </a:pPr>
            <a:r>
              <a:rPr lang="en-US" i="0" dirty="0">
                <a:solidFill>
                  <a:schemeClr val="tx1"/>
                </a:solidFill>
                <a:effectLst/>
                <a:latin typeface="+mn-lt"/>
              </a:rPr>
              <a:t>Part 2: Gather PDU Information for a Remote Network Communication</a:t>
            </a:r>
          </a:p>
          <a:p>
            <a:pPr marL="285750" lvl="2" indent="-285750">
              <a:buClr>
                <a:schemeClr val="tx1"/>
              </a:buClr>
              <a:buFont typeface="Arial" panose="020B0604020202020204" pitchFamily="34" charset="0"/>
              <a:buChar char="•"/>
            </a:pPr>
            <a:endParaRPr lang="en-US" dirty="0">
              <a:solidFill>
                <a:schemeClr val="tx1"/>
              </a:solidFill>
              <a:latin typeface="+mn-lt"/>
            </a:endParaRPr>
          </a:p>
          <a:p>
            <a:pPr lvl="2">
              <a:buClr>
                <a:schemeClr val="tx1"/>
              </a:buClr>
            </a:pPr>
            <a:r>
              <a:rPr lang="en-US" i="0" dirty="0">
                <a:solidFill>
                  <a:schemeClr val="accent1"/>
                </a:solidFill>
                <a:effectLst/>
                <a:latin typeface="+mn-lt"/>
              </a:rPr>
              <a:t>PDU</a:t>
            </a:r>
            <a:r>
              <a:rPr lang="en-US" i="0" dirty="0">
                <a:solidFill>
                  <a:schemeClr val="tx1"/>
                </a:solidFill>
                <a:effectLst/>
                <a:latin typeface="+mn-lt"/>
              </a:rPr>
              <a:t>: protocol data unit </a:t>
            </a:r>
          </a:p>
        </p:txBody>
      </p:sp>
      <p:sp>
        <p:nvSpPr>
          <p:cNvPr id="3" name="Google Shape;10055;p76">
            <a:extLst>
              <a:ext uri="{FF2B5EF4-FFF2-40B4-BE49-F238E27FC236}">
                <a16:creationId xmlns:a16="http://schemas.microsoft.com/office/drawing/2014/main" id="{8C134BC9-C0B0-376C-80A1-66718C4515DA}"/>
              </a:ext>
            </a:extLst>
          </p:cNvPr>
          <p:cNvSpPr/>
          <p:nvPr/>
        </p:nvSpPr>
        <p:spPr>
          <a:xfrm>
            <a:off x="253675" y="666833"/>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TextBox 4">
            <a:extLst>
              <a:ext uri="{FF2B5EF4-FFF2-40B4-BE49-F238E27FC236}">
                <a16:creationId xmlns:a16="http://schemas.microsoft.com/office/drawing/2014/main" id="{C69483B7-2D89-05E8-1F55-723177189BBD}"/>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13.1.3 Packet Tracer - Identify MAC and IP Addresses</a:t>
            </a:r>
            <a:endParaRPr lang="en-US" altLang="ja-JP" sz="2000" dirty="0">
              <a:solidFill>
                <a:schemeClr val="accent4"/>
              </a:solidFill>
              <a:latin typeface="+mn-lt"/>
              <a:ea typeface="MS PGothic" panose="020B0600070205080204" pitchFamily="34" charset="-128"/>
            </a:endParaRPr>
          </a:p>
        </p:txBody>
      </p:sp>
      <p:sp>
        <p:nvSpPr>
          <p:cNvPr id="4" name="Footer Placeholder 4">
            <a:extLst>
              <a:ext uri="{FF2B5EF4-FFF2-40B4-BE49-F238E27FC236}">
                <a16:creationId xmlns:a16="http://schemas.microsoft.com/office/drawing/2014/main" id="{BF14A086-889B-6D24-B52C-AF390FB2600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19</a:t>
            </a:fld>
            <a:endParaRPr lang="en-US" dirty="0">
              <a:solidFill>
                <a:schemeClr val="tx1"/>
              </a:solidFill>
            </a:endParaRPr>
          </a:p>
        </p:txBody>
      </p:sp>
    </p:spTree>
    <p:extLst>
      <p:ext uri="{BB962C8B-B14F-4D97-AF65-F5344CB8AC3E}">
        <p14:creationId xmlns:p14="http://schemas.microsoft.com/office/powerpoint/2010/main" val="1863305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0637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211403"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924516"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316521"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5;p29">
            <a:extLst>
              <a:ext uri="{FF2B5EF4-FFF2-40B4-BE49-F238E27FC236}">
                <a16:creationId xmlns:a16="http://schemas.microsoft.com/office/drawing/2014/main" id="{0A568735-7ED0-B0EE-2412-79553B3826CD}"/>
              </a:ext>
            </a:extLst>
          </p:cNvPr>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12" name="Google Shape;677;p29">
            <a:extLst>
              <a:ext uri="{FF2B5EF4-FFF2-40B4-BE49-F238E27FC236}">
                <a16:creationId xmlns:a16="http://schemas.microsoft.com/office/drawing/2014/main" id="{9F5E7558-F266-966F-8C4C-B92C27B50F52}"/>
              </a:ext>
            </a:extLst>
          </p:cNvPr>
          <p:cNvSpPr txBox="1">
            <a:spLocks/>
          </p:cNvSpPr>
          <p:nvPr/>
        </p:nvSpPr>
        <p:spPr>
          <a:xfrm>
            <a:off x="434405" y="1761326"/>
            <a:ext cx="1685108" cy="798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2"/>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9700" indent="0" fontAlgn="ctr"/>
            <a:r>
              <a:rPr lang="mn-MN" sz="1400">
                <a:solidFill>
                  <a:schemeClr val="bg1">
                    <a:lumMod val="85000"/>
                  </a:schemeClr>
                </a:solidFill>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a:solidFill>
                  <a:schemeClr val="bg1">
                    <a:lumMod val="85000"/>
                  </a:schemeClr>
                </a:solidFill>
                <a:highlight>
                  <a:srgbClr val="C0C0C0"/>
                </a:highlight>
                <a:latin typeface="MS PGothic" panose="020B0600070205080204" pitchFamily="34" charset="-128"/>
                <a:ea typeface="MS PGothic" panose="020B0600070205080204" pitchFamily="34" charset="-128"/>
              </a:rPr>
              <a:t>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Footer Placeholder 4">
            <a:extLst>
              <a:ext uri="{FF2B5EF4-FFF2-40B4-BE49-F238E27FC236}">
                <a16:creationId xmlns:a16="http://schemas.microsoft.com/office/drawing/2014/main" id="{10B5BF97-D7E2-A7BA-8A5B-26326CDBDBF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a:t>
            </a:fld>
            <a:endParaRPr lang="en-US" dirty="0">
              <a:solidFill>
                <a:schemeClr val="tx1"/>
              </a:solidFill>
            </a:endParaRPr>
          </a:p>
        </p:txBody>
      </p:sp>
    </p:spTree>
    <p:extLst>
      <p:ext uri="{BB962C8B-B14F-4D97-AF65-F5344CB8AC3E}">
        <p14:creationId xmlns:p14="http://schemas.microsoft.com/office/powerpoint/2010/main" val="173318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45DF818-AC3F-BAB3-C981-8F7E553A821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31AC67F-7FE8-92FE-4651-4509C351C638}"/>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EEF053AF-2125-1CDB-CA25-C60A9CF9B61E}"/>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13.1.3 Packet Tracer - Identify MAC and IP Addresses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4B75EC9A-4CFF-9246-73E4-A45EAA3AA126}"/>
              </a:ext>
            </a:extLst>
          </p:cNvPr>
          <p:cNvSpPr txBox="1"/>
          <p:nvPr/>
        </p:nvSpPr>
        <p:spPr>
          <a:xfrm>
            <a:off x="720140" y="1646643"/>
            <a:ext cx="8212104" cy="3185487"/>
          </a:xfrm>
          <a:prstGeom prst="rect">
            <a:avLst/>
          </a:prstGeom>
          <a:noFill/>
        </p:spPr>
        <p:txBody>
          <a:bodyPr wrap="square" rtlCol="0">
            <a:spAutoFit/>
          </a:bodyPr>
          <a:lstStyle/>
          <a:p>
            <a:pPr algn="l"/>
            <a:r>
              <a:rPr lang="en-US" altLang="ja-JP" b="1" dirty="0">
                <a:solidFill>
                  <a:schemeClr val="tx1"/>
                </a:solidFill>
                <a:latin typeface="+mn-lt"/>
              </a:rPr>
              <a:t>File: </a:t>
            </a:r>
            <a:r>
              <a:rPr lang="en-US" altLang="ja-JP" dirty="0">
                <a:solidFill>
                  <a:schemeClr val="tx1"/>
                </a:solidFill>
                <a:latin typeface="+mn-lt"/>
              </a:rPr>
              <a:t>13.1.3-packet-tracer-identify-mac-and-ip-addresses.pka</a:t>
            </a:r>
          </a:p>
          <a:p>
            <a:pPr algn="l"/>
            <a:endParaRPr lang="en-US" altLang="ja-JP" dirty="0">
              <a:solidFill>
                <a:schemeClr val="accent1"/>
              </a:solidFill>
              <a:latin typeface="+mn-lt"/>
            </a:endParaRPr>
          </a:p>
          <a:p>
            <a:pPr algn="l"/>
            <a:r>
              <a:rPr lang="ja-JP" altLang="en-US">
                <a:solidFill>
                  <a:schemeClr val="accent1"/>
                </a:solidFill>
                <a:latin typeface="+mn-lt"/>
              </a:rPr>
              <a:t>演習の</a:t>
            </a:r>
            <a:r>
              <a:rPr lang="ja-JP" altLang="en-US" i="0">
                <a:solidFill>
                  <a:schemeClr val="accent1"/>
                </a:solidFill>
                <a:effectLst/>
                <a:latin typeface="+mn-lt"/>
              </a:rPr>
              <a:t>目的：</a:t>
            </a:r>
          </a:p>
          <a:p>
            <a:pPr marL="342900" indent="-342900" algn="l">
              <a:buClr>
                <a:schemeClr val="tx1"/>
              </a:buClr>
              <a:buFont typeface="+mj-lt"/>
              <a:buAutoNum type="arabicPeriod"/>
            </a:pPr>
            <a:r>
              <a:rPr lang="ja-JP" altLang="en-US" i="0">
                <a:solidFill>
                  <a:schemeClr val="tx1"/>
                </a:solidFill>
                <a:effectLst/>
                <a:latin typeface="+mn-lt"/>
              </a:rPr>
              <a:t>パート</a:t>
            </a:r>
            <a:r>
              <a:rPr lang="en-US" altLang="ja-JP" i="0" dirty="0">
                <a:solidFill>
                  <a:schemeClr val="tx1"/>
                </a:solidFill>
                <a:effectLst/>
                <a:latin typeface="+mn-lt"/>
              </a:rPr>
              <a:t>1</a:t>
            </a:r>
            <a:r>
              <a:rPr lang="ja-JP" altLang="en-US" i="0">
                <a:solidFill>
                  <a:schemeClr val="tx1"/>
                </a:solidFill>
                <a:effectLst/>
                <a:latin typeface="+mn-lt"/>
              </a:rPr>
              <a:t>：ローカルネットワーク通信のための</a:t>
            </a:r>
            <a:r>
              <a:rPr lang="en-US" i="0" dirty="0">
                <a:solidFill>
                  <a:schemeClr val="tx1"/>
                </a:solidFill>
                <a:effectLst/>
                <a:latin typeface="+mn-lt"/>
              </a:rPr>
              <a:t>PDU</a:t>
            </a:r>
            <a:r>
              <a:rPr lang="ja-JP" altLang="en-US" i="0">
                <a:solidFill>
                  <a:schemeClr val="tx1"/>
                </a:solidFill>
                <a:effectLst/>
                <a:latin typeface="+mn-lt"/>
              </a:rPr>
              <a:t>情報を収集する</a:t>
            </a:r>
          </a:p>
          <a:p>
            <a:pPr marL="342900" indent="-342900" algn="l">
              <a:buClr>
                <a:schemeClr val="tx1"/>
              </a:buClr>
              <a:buFont typeface="+mj-lt"/>
              <a:buAutoNum type="arabicPeriod"/>
            </a:pPr>
            <a:r>
              <a:rPr lang="ja-JP" altLang="en-US" i="0">
                <a:solidFill>
                  <a:schemeClr val="tx1"/>
                </a:solidFill>
                <a:effectLst/>
                <a:latin typeface="+mn-lt"/>
              </a:rPr>
              <a:t>パート</a:t>
            </a:r>
            <a:r>
              <a:rPr lang="en-US" altLang="ja-JP" i="0" dirty="0">
                <a:solidFill>
                  <a:schemeClr val="tx1"/>
                </a:solidFill>
                <a:effectLst/>
                <a:latin typeface="+mn-lt"/>
              </a:rPr>
              <a:t>2</a:t>
            </a:r>
            <a:r>
              <a:rPr lang="ja-JP" altLang="en-US" i="0">
                <a:solidFill>
                  <a:schemeClr val="tx1"/>
                </a:solidFill>
                <a:effectLst/>
                <a:latin typeface="+mn-lt"/>
              </a:rPr>
              <a:t>：リモートネットワーク通信のための</a:t>
            </a:r>
            <a:r>
              <a:rPr lang="en-US" i="0" dirty="0">
                <a:solidFill>
                  <a:schemeClr val="tx1"/>
                </a:solidFill>
                <a:effectLst/>
                <a:latin typeface="+mn-lt"/>
              </a:rPr>
              <a:t>PDU</a:t>
            </a:r>
            <a:r>
              <a:rPr lang="ja-JP" altLang="en-US" i="0">
                <a:solidFill>
                  <a:schemeClr val="tx1"/>
                </a:solidFill>
                <a:effectLst/>
                <a:latin typeface="+mn-lt"/>
              </a:rPr>
              <a:t>情報を収集する</a:t>
            </a:r>
          </a:p>
          <a:p>
            <a:pPr algn="l"/>
            <a:endParaRPr lang="ja-JP" altLang="en-US" i="0">
              <a:solidFill>
                <a:schemeClr val="accent1"/>
              </a:solidFill>
              <a:effectLst/>
              <a:latin typeface="+mn-lt"/>
            </a:endParaRPr>
          </a:p>
          <a:p>
            <a:pPr algn="l"/>
            <a:r>
              <a:rPr lang="en-US" i="0" dirty="0" err="1">
                <a:solidFill>
                  <a:schemeClr val="accent1"/>
                </a:solidFill>
                <a:effectLst/>
                <a:latin typeface="+mn-lt"/>
              </a:rPr>
              <a:t>PDU：</a:t>
            </a:r>
            <a:r>
              <a:rPr lang="en-US" altLang="ja-JP" i="0" dirty="0" err="1">
                <a:solidFill>
                  <a:schemeClr val="accent1"/>
                </a:solidFill>
                <a:effectLst/>
                <a:latin typeface="+mn-lt"/>
              </a:rPr>
              <a:t>Protocol</a:t>
            </a:r>
            <a:r>
              <a:rPr lang="en-US" altLang="ja-JP" i="0" dirty="0">
                <a:solidFill>
                  <a:schemeClr val="accent1"/>
                </a:solidFill>
                <a:effectLst/>
                <a:latin typeface="+mn-lt"/>
              </a:rPr>
              <a:t> Data Unit</a:t>
            </a:r>
            <a:br>
              <a:rPr lang="en-US" altLang="ja-JP" i="0" dirty="0">
                <a:solidFill>
                  <a:schemeClr val="accent1"/>
                </a:solidFill>
                <a:effectLst/>
                <a:latin typeface="+mn-lt"/>
              </a:rPr>
            </a:br>
            <a:endParaRPr lang="en-US" dirty="0">
              <a:solidFill>
                <a:schemeClr val="accent1"/>
              </a:solidFill>
              <a:latin typeface="+mn-lt"/>
            </a:endParaRPr>
          </a:p>
          <a:p>
            <a:r>
              <a:rPr lang="ja-JP" altLang="en-US">
                <a:solidFill>
                  <a:schemeClr val="accent1"/>
                </a:solidFill>
                <a:latin typeface="+mn-lt"/>
              </a:rPr>
              <a:t>演習の背景：</a:t>
            </a:r>
            <a:endParaRPr lang="en-US" dirty="0">
              <a:solidFill>
                <a:schemeClr val="tx1"/>
              </a:solidFill>
              <a:latin typeface="+mn-lt"/>
            </a:endParaRPr>
          </a:p>
          <a:p>
            <a:pPr algn="l">
              <a:spcAft>
                <a:spcPts val="600"/>
              </a:spcAft>
            </a:pPr>
            <a:r>
              <a:rPr lang="ja-JP" altLang="en-US" i="0">
                <a:solidFill>
                  <a:schemeClr val="tx1"/>
                </a:solidFill>
                <a:effectLst/>
                <a:latin typeface="+mn-lt"/>
              </a:rPr>
              <a:t>ネットワーク管理やネットワークセキュリティの仕事に興味がある場合、ネットワーク通信プロセスを理解することが重要です。</a:t>
            </a:r>
            <a:endParaRPr lang="en-US" altLang="ja-JP" i="0" dirty="0">
              <a:solidFill>
                <a:schemeClr val="tx1"/>
              </a:solidFill>
              <a:effectLst/>
              <a:latin typeface="+mn-lt"/>
            </a:endParaRPr>
          </a:p>
          <a:p>
            <a:pPr algn="l">
              <a:spcAft>
                <a:spcPts val="600"/>
              </a:spcAft>
            </a:pPr>
            <a:r>
              <a:rPr lang="ja-JP" altLang="en-US" i="0">
                <a:solidFill>
                  <a:schemeClr val="tx1"/>
                </a:solidFill>
                <a:effectLst/>
                <a:latin typeface="+mn-lt"/>
              </a:rPr>
              <a:t>このパケットトレーサーの演習では、イーサネットフレームや</a:t>
            </a:r>
            <a:r>
              <a:rPr lang="en-US" i="0" dirty="0">
                <a:solidFill>
                  <a:schemeClr val="tx1"/>
                </a:solidFill>
                <a:effectLst/>
                <a:latin typeface="+mn-lt"/>
              </a:rPr>
              <a:t>IP</a:t>
            </a:r>
            <a:r>
              <a:rPr lang="ja-JP" altLang="en-US" i="0">
                <a:solidFill>
                  <a:schemeClr val="tx1"/>
                </a:solidFill>
                <a:effectLst/>
                <a:latin typeface="+mn-lt"/>
              </a:rPr>
              <a:t>パケットが送信元から宛先へ移動する時のさまざまなポイントで観察を行います。宛先（ローカルまたはリモート）に応じて</a:t>
            </a:r>
            <a:r>
              <a:rPr lang="en-US" i="0" dirty="0">
                <a:solidFill>
                  <a:schemeClr val="tx1"/>
                </a:solidFill>
                <a:effectLst/>
                <a:latin typeface="+mn-lt"/>
              </a:rPr>
              <a:t>MAC</a:t>
            </a:r>
            <a:r>
              <a:rPr lang="ja-JP" altLang="en-US" i="0">
                <a:solidFill>
                  <a:schemeClr val="tx1"/>
                </a:solidFill>
                <a:effectLst/>
                <a:latin typeface="+mn-lt"/>
              </a:rPr>
              <a:t>アドレスと</a:t>
            </a:r>
            <a:r>
              <a:rPr lang="en-US" i="0" dirty="0">
                <a:solidFill>
                  <a:schemeClr val="tx1"/>
                </a:solidFill>
                <a:effectLst/>
                <a:latin typeface="+mn-lt"/>
              </a:rPr>
              <a:t>IP</a:t>
            </a:r>
            <a:r>
              <a:rPr lang="ja-JP" altLang="en-US" i="0">
                <a:solidFill>
                  <a:schemeClr val="tx1"/>
                </a:solidFill>
                <a:effectLst/>
                <a:latin typeface="+mn-lt"/>
              </a:rPr>
              <a:t>アドレスがどのように変化するかをみてみます。</a:t>
            </a:r>
            <a:endParaRPr lang="en-US" i="0" dirty="0">
              <a:solidFill>
                <a:schemeClr val="tx1"/>
              </a:solidFill>
              <a:effectLst/>
              <a:latin typeface="+mn-lt"/>
            </a:endParaRPr>
          </a:p>
        </p:txBody>
      </p:sp>
      <p:sp>
        <p:nvSpPr>
          <p:cNvPr id="3" name="Google Shape;10055;p76">
            <a:extLst>
              <a:ext uri="{FF2B5EF4-FFF2-40B4-BE49-F238E27FC236}">
                <a16:creationId xmlns:a16="http://schemas.microsoft.com/office/drawing/2014/main" id="{4609F410-6811-BE3F-C17F-BBECB765EE40}"/>
              </a:ext>
            </a:extLst>
          </p:cNvPr>
          <p:cNvSpPr/>
          <p:nvPr/>
        </p:nvSpPr>
        <p:spPr>
          <a:xfrm>
            <a:off x="253675" y="666833"/>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Footer Placeholder 4">
            <a:extLst>
              <a:ext uri="{FF2B5EF4-FFF2-40B4-BE49-F238E27FC236}">
                <a16:creationId xmlns:a16="http://schemas.microsoft.com/office/drawing/2014/main" id="{9E0283EC-B716-27B5-1B5E-3E1D76B81D56}"/>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20</a:t>
            </a:fld>
            <a:endParaRPr lang="en-US" dirty="0">
              <a:solidFill>
                <a:schemeClr val="tx1"/>
              </a:solidFill>
            </a:endParaRPr>
          </a:p>
        </p:txBody>
      </p:sp>
    </p:spTree>
    <p:extLst>
      <p:ext uri="{BB962C8B-B14F-4D97-AF65-F5344CB8AC3E}">
        <p14:creationId xmlns:p14="http://schemas.microsoft.com/office/powerpoint/2010/main" val="27476780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4938C4F-CF12-D109-2AC6-A4F378CE147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106622A-0BBD-20D4-EEAF-263B5EF6081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2" name="TextBox 1">
            <a:extLst>
              <a:ext uri="{FF2B5EF4-FFF2-40B4-BE49-F238E27FC236}">
                <a16:creationId xmlns:a16="http://schemas.microsoft.com/office/drawing/2014/main" id="{D20C7AB2-6D39-6C06-8F46-A17853E7C153}"/>
              </a:ext>
            </a:extLst>
          </p:cNvPr>
          <p:cNvSpPr txBox="1"/>
          <p:nvPr/>
        </p:nvSpPr>
        <p:spPr>
          <a:xfrm>
            <a:off x="720140" y="1646643"/>
            <a:ext cx="8212104" cy="2908489"/>
          </a:xfrm>
          <a:prstGeom prst="rect">
            <a:avLst/>
          </a:prstGeom>
          <a:noFill/>
        </p:spPr>
        <p:txBody>
          <a:bodyPr wrap="square" rtlCol="0">
            <a:spAutoFit/>
          </a:bodyPr>
          <a:lstStyle/>
          <a:p>
            <a:pPr algn="l"/>
            <a:r>
              <a:rPr lang="en-US" i="0" dirty="0" err="1">
                <a:solidFill>
                  <a:schemeClr val="accent1"/>
                </a:solidFill>
                <a:effectLst/>
                <a:latin typeface="+mn-lt"/>
              </a:rPr>
              <a:t>PDU</a:t>
            </a:r>
            <a:r>
              <a:rPr lang="en-US" i="0" dirty="0" err="1">
                <a:solidFill>
                  <a:schemeClr val="tx1"/>
                </a:solidFill>
                <a:effectLst/>
                <a:latin typeface="+mn-lt"/>
              </a:rPr>
              <a:t>：</a:t>
            </a:r>
            <a:r>
              <a:rPr lang="en-US" altLang="ja-JP" i="0" dirty="0" err="1">
                <a:solidFill>
                  <a:schemeClr val="tx1"/>
                </a:solidFill>
                <a:effectLst/>
                <a:latin typeface="+mn-lt"/>
              </a:rPr>
              <a:t>Protocol</a:t>
            </a:r>
            <a:r>
              <a:rPr lang="en-US" altLang="ja-JP" i="0" dirty="0">
                <a:solidFill>
                  <a:schemeClr val="tx1"/>
                </a:solidFill>
                <a:effectLst/>
                <a:latin typeface="+mn-lt"/>
              </a:rPr>
              <a:t> Data Unit</a:t>
            </a:r>
            <a:br>
              <a:rPr lang="en-US" altLang="ja-JP" i="0" dirty="0">
                <a:solidFill>
                  <a:schemeClr val="tx1"/>
                </a:solidFill>
                <a:effectLst/>
                <a:latin typeface="+mn-lt"/>
              </a:rPr>
            </a:br>
            <a:endParaRPr lang="en-US" altLang="ja-JP" i="0" dirty="0">
              <a:solidFill>
                <a:schemeClr val="tx1"/>
              </a:solidFill>
              <a:effectLst/>
              <a:latin typeface="+mn-lt"/>
            </a:endParaRPr>
          </a:p>
          <a:p>
            <a:pPr algn="l"/>
            <a:r>
              <a:rPr lang="en-US" dirty="0">
                <a:solidFill>
                  <a:schemeClr val="tx1"/>
                </a:solidFill>
                <a:latin typeface="+mn-lt"/>
              </a:rPr>
              <a:t>Each layer of the OSI model has its own PDU:</a:t>
            </a:r>
          </a:p>
          <a:p>
            <a:pPr algn="l"/>
            <a:endParaRPr lang="en-US" dirty="0">
              <a:solidFill>
                <a:schemeClr val="tx1"/>
              </a:solidFill>
              <a:latin typeface="+mn-lt"/>
            </a:endParaRPr>
          </a:p>
          <a:p>
            <a:pPr marL="285750" indent="-285750">
              <a:spcAft>
                <a:spcPts val="600"/>
              </a:spcAft>
              <a:buClr>
                <a:schemeClr val="tx1"/>
              </a:buClr>
              <a:buFont typeface="Arial" panose="020B0604020202020204" pitchFamily="34" charset="0"/>
              <a:buChar char="•"/>
            </a:pPr>
            <a:r>
              <a:rPr lang="en-US" altLang="ja-JP" dirty="0">
                <a:solidFill>
                  <a:schemeClr val="tx1"/>
                </a:solidFill>
                <a:latin typeface="+mn-lt"/>
              </a:rPr>
              <a:t>Layer 2 (Data Link) - </a:t>
            </a:r>
            <a:r>
              <a:rPr lang="en-US" altLang="ja-JP" dirty="0">
                <a:solidFill>
                  <a:schemeClr val="accent1"/>
                </a:solidFill>
                <a:latin typeface="+mn-lt"/>
              </a:rPr>
              <a:t>Frames</a:t>
            </a:r>
            <a:r>
              <a:rPr lang="en-US" altLang="ja-JP" dirty="0">
                <a:solidFill>
                  <a:schemeClr val="tx1"/>
                </a:solidFill>
                <a:latin typeface="+mn-lt"/>
              </a:rPr>
              <a:t>: the PDU at this layer includes the </a:t>
            </a:r>
            <a:r>
              <a:rPr lang="en-US" altLang="ja-JP" dirty="0">
                <a:solidFill>
                  <a:schemeClr val="accent1"/>
                </a:solidFill>
                <a:latin typeface="+mn-lt"/>
              </a:rPr>
              <a:t>MAC address</a:t>
            </a:r>
            <a:r>
              <a:rPr lang="en-US" altLang="ja-JP" dirty="0">
                <a:solidFill>
                  <a:schemeClr val="tx1"/>
                </a:solidFill>
                <a:latin typeface="+mn-lt"/>
              </a:rPr>
              <a:t>, and it's responsible for data transfer between adjacent nodes.</a:t>
            </a:r>
          </a:p>
          <a:p>
            <a:pPr marL="285750" indent="-285750">
              <a:spcAft>
                <a:spcPts val="600"/>
              </a:spcAft>
              <a:buClr>
                <a:schemeClr val="tx1"/>
              </a:buClr>
              <a:buFont typeface="Arial" panose="020B0604020202020204" pitchFamily="34" charset="0"/>
              <a:buChar char="•"/>
            </a:pPr>
            <a:r>
              <a:rPr lang="en-US" altLang="ja-JP" dirty="0">
                <a:solidFill>
                  <a:schemeClr val="tx1"/>
                </a:solidFill>
                <a:latin typeface="+mn-lt"/>
              </a:rPr>
              <a:t>Layer 3 (Network) - </a:t>
            </a:r>
            <a:r>
              <a:rPr lang="en-US" altLang="ja-JP" dirty="0">
                <a:solidFill>
                  <a:schemeClr val="accent1"/>
                </a:solidFill>
                <a:latin typeface="+mn-lt"/>
              </a:rPr>
              <a:t>Packets</a:t>
            </a:r>
            <a:r>
              <a:rPr lang="en-US" altLang="ja-JP" dirty="0">
                <a:solidFill>
                  <a:schemeClr val="tx1"/>
                </a:solidFill>
                <a:latin typeface="+mn-lt"/>
              </a:rPr>
              <a:t>: the PDU here includes </a:t>
            </a:r>
            <a:r>
              <a:rPr lang="en-US" altLang="ja-JP" dirty="0">
                <a:solidFill>
                  <a:schemeClr val="accent1"/>
                </a:solidFill>
                <a:latin typeface="+mn-lt"/>
              </a:rPr>
              <a:t>IP addresses</a:t>
            </a:r>
            <a:r>
              <a:rPr lang="en-US" altLang="ja-JP" dirty="0">
                <a:solidFill>
                  <a:schemeClr val="tx1"/>
                </a:solidFill>
                <a:latin typeface="+mn-lt"/>
              </a:rPr>
              <a:t>, routing information, and handles data transfer across networks.</a:t>
            </a:r>
          </a:p>
          <a:p>
            <a:pPr marL="285750" indent="-285750">
              <a:spcAft>
                <a:spcPts val="600"/>
              </a:spcAft>
              <a:buClr>
                <a:schemeClr val="tx1"/>
              </a:buClr>
              <a:buFont typeface="Arial" panose="020B0604020202020204" pitchFamily="34" charset="0"/>
              <a:buChar char="•"/>
            </a:pPr>
            <a:r>
              <a:rPr lang="en-US" altLang="ja-JP" dirty="0">
                <a:solidFill>
                  <a:schemeClr val="tx1"/>
                </a:solidFill>
                <a:latin typeface="+mn-lt"/>
              </a:rPr>
              <a:t>Layer 4 (Transport) - </a:t>
            </a:r>
            <a:r>
              <a:rPr lang="en-US" altLang="ja-JP" dirty="0">
                <a:solidFill>
                  <a:schemeClr val="accent1"/>
                </a:solidFill>
                <a:latin typeface="+mn-lt"/>
              </a:rPr>
              <a:t>Segments</a:t>
            </a:r>
            <a:r>
              <a:rPr lang="en-US" altLang="ja-JP" dirty="0">
                <a:solidFill>
                  <a:schemeClr val="tx1"/>
                </a:solidFill>
                <a:latin typeface="+mn-lt"/>
              </a:rPr>
              <a:t> (TCP) or </a:t>
            </a:r>
            <a:r>
              <a:rPr lang="en-US" altLang="ja-JP" dirty="0">
                <a:solidFill>
                  <a:schemeClr val="accent1"/>
                </a:solidFill>
                <a:latin typeface="+mn-lt"/>
              </a:rPr>
              <a:t>Datagrams</a:t>
            </a:r>
            <a:r>
              <a:rPr lang="en-US" altLang="ja-JP" dirty="0">
                <a:solidFill>
                  <a:schemeClr val="tx1"/>
                </a:solidFill>
                <a:latin typeface="+mn-lt"/>
              </a:rPr>
              <a:t> (UDP): manages data transfer reliability, flow control, and error correction.</a:t>
            </a:r>
          </a:p>
          <a:p>
            <a:pPr marL="285750" indent="-285750">
              <a:spcAft>
                <a:spcPts val="600"/>
              </a:spcAft>
              <a:buClr>
                <a:schemeClr val="tx1"/>
              </a:buClr>
              <a:buFont typeface="Arial" panose="020B0604020202020204" pitchFamily="34" charset="0"/>
              <a:buChar char="•"/>
            </a:pPr>
            <a:r>
              <a:rPr lang="en-US" altLang="ja-JP" dirty="0">
                <a:solidFill>
                  <a:schemeClr val="tx1"/>
                </a:solidFill>
                <a:latin typeface="+mn-lt"/>
              </a:rPr>
              <a:t>Layers 5-7 (Session, Presentation, Application) - </a:t>
            </a:r>
            <a:r>
              <a:rPr lang="en-US" altLang="ja-JP" dirty="0">
                <a:solidFill>
                  <a:schemeClr val="accent1"/>
                </a:solidFill>
                <a:latin typeface="+mn-lt"/>
              </a:rPr>
              <a:t>Data</a:t>
            </a:r>
            <a:r>
              <a:rPr lang="en-US" altLang="ja-JP" dirty="0">
                <a:solidFill>
                  <a:schemeClr val="tx1"/>
                </a:solidFill>
                <a:latin typeface="+mn-lt"/>
              </a:rPr>
              <a:t>: various forms of processed data appropriate for user-level applications.</a:t>
            </a:r>
          </a:p>
        </p:txBody>
      </p:sp>
      <p:sp>
        <p:nvSpPr>
          <p:cNvPr id="3" name="Google Shape;10055;p76">
            <a:extLst>
              <a:ext uri="{FF2B5EF4-FFF2-40B4-BE49-F238E27FC236}">
                <a16:creationId xmlns:a16="http://schemas.microsoft.com/office/drawing/2014/main" id="{49E22689-D535-3FCD-506E-A14B833CA697}"/>
              </a:ext>
            </a:extLst>
          </p:cNvPr>
          <p:cNvSpPr/>
          <p:nvPr/>
        </p:nvSpPr>
        <p:spPr>
          <a:xfrm>
            <a:off x="253675" y="666833"/>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TextBox 4">
            <a:extLst>
              <a:ext uri="{FF2B5EF4-FFF2-40B4-BE49-F238E27FC236}">
                <a16:creationId xmlns:a16="http://schemas.microsoft.com/office/drawing/2014/main" id="{B77EF8E9-22A9-6182-A9C0-C2850056D5B7}"/>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13.1.3 Packet Tracer - Identify MAC and IP Addresses</a:t>
            </a:r>
            <a:endParaRPr lang="en-US" altLang="ja-JP" sz="2000" dirty="0">
              <a:solidFill>
                <a:schemeClr val="accent4"/>
              </a:solidFill>
              <a:latin typeface="+mn-lt"/>
              <a:ea typeface="MS PGothic" panose="020B0600070205080204" pitchFamily="34" charset="-128"/>
            </a:endParaRPr>
          </a:p>
        </p:txBody>
      </p:sp>
      <p:sp>
        <p:nvSpPr>
          <p:cNvPr id="4" name="Footer Placeholder 4">
            <a:extLst>
              <a:ext uri="{FF2B5EF4-FFF2-40B4-BE49-F238E27FC236}">
                <a16:creationId xmlns:a16="http://schemas.microsoft.com/office/drawing/2014/main" id="{23745942-3585-B35B-9565-57F000C9B87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21</a:t>
            </a:fld>
            <a:endParaRPr lang="en-US" dirty="0">
              <a:solidFill>
                <a:schemeClr val="tx1"/>
              </a:solidFill>
            </a:endParaRPr>
          </a:p>
        </p:txBody>
      </p:sp>
    </p:spTree>
    <p:extLst>
      <p:ext uri="{BB962C8B-B14F-4D97-AF65-F5344CB8AC3E}">
        <p14:creationId xmlns:p14="http://schemas.microsoft.com/office/powerpoint/2010/main" val="28519312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C708A686-F7EF-2851-8555-2BFAF1EA3EA4}"/>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E54CA11-2695-9425-0721-ADA1192F94A8}"/>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2" name="TextBox 1">
            <a:extLst>
              <a:ext uri="{FF2B5EF4-FFF2-40B4-BE49-F238E27FC236}">
                <a16:creationId xmlns:a16="http://schemas.microsoft.com/office/drawing/2014/main" id="{E236B9FE-5CBB-539A-FADC-E1B4895480A5}"/>
              </a:ext>
            </a:extLst>
          </p:cNvPr>
          <p:cNvSpPr txBox="1"/>
          <p:nvPr/>
        </p:nvSpPr>
        <p:spPr>
          <a:xfrm>
            <a:off x="720140" y="1646643"/>
            <a:ext cx="8212104" cy="2708434"/>
          </a:xfrm>
          <a:prstGeom prst="rect">
            <a:avLst/>
          </a:prstGeom>
          <a:noFill/>
        </p:spPr>
        <p:txBody>
          <a:bodyPr wrap="square" rtlCol="0">
            <a:spAutoFit/>
          </a:bodyPr>
          <a:lstStyle/>
          <a:p>
            <a:pPr algn="l">
              <a:spcAft>
                <a:spcPts val="600"/>
              </a:spcAft>
            </a:pPr>
            <a:r>
              <a:rPr lang="en-US" i="0" dirty="0" err="1">
                <a:solidFill>
                  <a:schemeClr val="accent1"/>
                </a:solidFill>
                <a:effectLst/>
                <a:latin typeface="Meiryo UI" panose="020B0604030504040204" pitchFamily="34" charset="-128"/>
                <a:ea typeface="Meiryo UI" panose="020B0604030504040204" pitchFamily="34" charset="-128"/>
              </a:rPr>
              <a:t>PDU</a:t>
            </a:r>
            <a:r>
              <a:rPr lang="en-US" i="0" dirty="0" err="1">
                <a:solidFill>
                  <a:schemeClr val="tx1"/>
                </a:solidFill>
                <a:effectLst/>
                <a:latin typeface="Meiryo UI" panose="020B0604030504040204" pitchFamily="34" charset="-128"/>
                <a:ea typeface="Meiryo UI" panose="020B0604030504040204" pitchFamily="34" charset="-128"/>
              </a:rPr>
              <a:t>：</a:t>
            </a:r>
            <a:r>
              <a:rPr lang="en-US" altLang="ja-JP" i="0" dirty="0" err="1">
                <a:solidFill>
                  <a:schemeClr val="tx1"/>
                </a:solidFill>
                <a:effectLst/>
                <a:latin typeface="Meiryo UI" panose="020B0604030504040204" pitchFamily="34" charset="-128"/>
                <a:ea typeface="Meiryo UI" panose="020B0604030504040204" pitchFamily="34" charset="-128"/>
              </a:rPr>
              <a:t>Protocol</a:t>
            </a:r>
            <a:r>
              <a:rPr lang="en-US" altLang="ja-JP" i="0" dirty="0">
                <a:solidFill>
                  <a:schemeClr val="tx1"/>
                </a:solidFill>
                <a:effectLst/>
                <a:latin typeface="Meiryo UI" panose="020B0604030504040204" pitchFamily="34" charset="-128"/>
                <a:ea typeface="Meiryo UI" panose="020B0604030504040204" pitchFamily="34" charset="-128"/>
              </a:rPr>
              <a:t> Data Unit</a:t>
            </a:r>
            <a:br>
              <a:rPr lang="en-US" altLang="ja-JP" i="0" dirty="0">
                <a:solidFill>
                  <a:schemeClr val="tx1"/>
                </a:solidFill>
                <a:effectLst/>
                <a:latin typeface="Meiryo UI" panose="020B0604030504040204" pitchFamily="34" charset="-128"/>
                <a:ea typeface="Meiryo UI" panose="020B0604030504040204" pitchFamily="34" charset="-128"/>
              </a:rPr>
            </a:br>
            <a:endParaRPr lang="en-US" altLang="ja-JP" i="0" dirty="0">
              <a:solidFill>
                <a:schemeClr val="tx1"/>
              </a:solidFill>
              <a:effectLst/>
              <a:latin typeface="Meiryo UI" panose="020B0604030504040204" pitchFamily="34" charset="-128"/>
              <a:ea typeface="Meiryo UI" panose="020B0604030504040204" pitchFamily="34" charset="-128"/>
            </a:endParaRPr>
          </a:p>
          <a:p>
            <a:pPr algn="l">
              <a:spcAft>
                <a:spcPts val="600"/>
              </a:spcAft>
            </a:pPr>
            <a:r>
              <a:rPr lang="en-US" dirty="0">
                <a:solidFill>
                  <a:schemeClr val="tx1"/>
                </a:solidFill>
                <a:latin typeface="Meiryo UI" panose="020B0604030504040204" pitchFamily="34" charset="-128"/>
                <a:ea typeface="Meiryo UI" panose="020B0604030504040204" pitchFamily="34" charset="-128"/>
                <a:hlinkClick r:id="rId4"/>
              </a:rPr>
              <a:t>OSI</a:t>
            </a:r>
            <a:r>
              <a:rPr lang="ja-JP" altLang="en-US">
                <a:solidFill>
                  <a:schemeClr val="tx1"/>
                </a:solidFill>
                <a:latin typeface="Meiryo UI" panose="020B0604030504040204" pitchFamily="34" charset="-128"/>
                <a:ea typeface="Meiryo UI" panose="020B0604030504040204" pitchFamily="34" charset="-128"/>
                <a:hlinkClick r:id="rId4"/>
              </a:rPr>
              <a:t>モデル</a:t>
            </a:r>
            <a:r>
              <a:rPr lang="ja-JP" altLang="en-US">
                <a:solidFill>
                  <a:schemeClr val="tx1"/>
                </a:solidFill>
                <a:latin typeface="Meiryo UI" panose="020B0604030504040204" pitchFamily="34" charset="-128"/>
                <a:ea typeface="Meiryo UI" panose="020B0604030504040204" pitchFamily="34" charset="-128"/>
              </a:rPr>
              <a:t>の各層には、それぞれの</a:t>
            </a:r>
            <a:r>
              <a:rPr lang="en-US" dirty="0">
                <a:solidFill>
                  <a:schemeClr val="tx1"/>
                </a:solidFill>
                <a:latin typeface="Meiryo UI" panose="020B0604030504040204" pitchFamily="34" charset="-128"/>
                <a:ea typeface="Meiryo UI" panose="020B0604030504040204" pitchFamily="34" charset="-128"/>
              </a:rPr>
              <a:t>PDU</a:t>
            </a:r>
            <a:r>
              <a:rPr lang="ja-JP" altLang="en-US">
                <a:solidFill>
                  <a:schemeClr val="tx1"/>
                </a:solidFill>
                <a:latin typeface="Meiryo UI" panose="020B0604030504040204" pitchFamily="34" charset="-128"/>
                <a:ea typeface="Meiryo UI" panose="020B0604030504040204" pitchFamily="34" charset="-128"/>
              </a:rPr>
              <a:t>があります。</a:t>
            </a:r>
            <a:endParaRPr lang="en-US" altLang="ja-JP" dirty="0">
              <a:solidFill>
                <a:schemeClr val="tx1"/>
              </a:solidFill>
              <a:latin typeface="Meiryo UI" panose="020B0604030504040204" pitchFamily="34" charset="-128"/>
              <a:ea typeface="Meiryo UI" panose="020B0604030504040204" pitchFamily="34" charset="-128"/>
            </a:endParaRPr>
          </a:p>
          <a:p>
            <a:pPr algn="l">
              <a:spcAft>
                <a:spcPts val="600"/>
              </a:spcAft>
            </a:pPr>
            <a:endParaRPr lang="en-US" dirty="0">
              <a:solidFill>
                <a:schemeClr val="tx1"/>
              </a:solidFill>
              <a:latin typeface="Meiryo UI" panose="020B0604030504040204" pitchFamily="34" charset="-128"/>
              <a:ea typeface="Meiryo UI" panose="020B0604030504040204" pitchFamily="34" charset="-128"/>
            </a:endParaRPr>
          </a:p>
          <a:p>
            <a:pPr marL="285750" indent="-285750">
              <a:spcAft>
                <a:spcPts val="600"/>
              </a:spcAft>
              <a:buClr>
                <a:schemeClr val="tx1"/>
              </a:buClr>
              <a:buFont typeface="Arial" panose="020B0604020202020204" pitchFamily="34" charset="0"/>
              <a:buChar char="•"/>
            </a:pPr>
            <a:r>
              <a:rPr lang="ja-JP" altLang="en-US">
                <a:solidFill>
                  <a:schemeClr val="accent1"/>
                </a:solidFill>
                <a:latin typeface="Meiryo UI" panose="020B0604030504040204" pitchFamily="34" charset="-128"/>
                <a:ea typeface="Meiryo UI" panose="020B0604030504040204" pitchFamily="34" charset="-128"/>
              </a:rPr>
              <a:t>レイヤー</a:t>
            </a:r>
            <a:r>
              <a:rPr lang="en-US" altLang="ja-JP" dirty="0">
                <a:solidFill>
                  <a:schemeClr val="accent1"/>
                </a:solidFill>
                <a:latin typeface="Meiryo UI" panose="020B0604030504040204" pitchFamily="34" charset="-128"/>
                <a:ea typeface="Meiryo UI" panose="020B0604030504040204" pitchFamily="34" charset="-128"/>
              </a:rPr>
              <a:t>2</a:t>
            </a:r>
            <a:r>
              <a:rPr lang="ja-JP" altLang="en-US">
                <a:solidFill>
                  <a:schemeClr val="tx1"/>
                </a:solidFill>
                <a:latin typeface="Meiryo UI" panose="020B0604030504040204" pitchFamily="34" charset="-128"/>
                <a:ea typeface="Meiryo UI" panose="020B0604030504040204" pitchFamily="34" charset="-128"/>
              </a:rPr>
              <a:t>（データリンク層） </a:t>
            </a:r>
            <a:r>
              <a:rPr lang="en-US" altLang="ja-JP" dirty="0">
                <a:solidFill>
                  <a:schemeClr val="tx1"/>
                </a:solidFill>
                <a:latin typeface="Meiryo UI" panose="020B0604030504040204" pitchFamily="34" charset="-128"/>
                <a:ea typeface="Meiryo UI" panose="020B0604030504040204" pitchFamily="34" charset="-128"/>
              </a:rPr>
              <a:t>- </a:t>
            </a:r>
            <a:r>
              <a:rPr lang="ja-JP" altLang="en-US">
                <a:solidFill>
                  <a:schemeClr val="accent1"/>
                </a:solidFill>
                <a:latin typeface="Meiryo UI" panose="020B0604030504040204" pitchFamily="34" charset="-128"/>
                <a:ea typeface="Meiryo UI" panose="020B0604030504040204" pitchFamily="34" charset="-128"/>
              </a:rPr>
              <a:t>フレーム</a:t>
            </a:r>
            <a:r>
              <a:rPr lang="en-US" altLang="ja-JP" dirty="0">
                <a:solidFill>
                  <a:schemeClr val="tx1"/>
                </a:solidFill>
                <a:latin typeface="Meiryo UI" panose="020B0604030504040204" pitchFamily="34" charset="-128"/>
                <a:ea typeface="Meiryo UI" panose="020B0604030504040204" pitchFamily="34" charset="-128"/>
              </a:rPr>
              <a:t>: </a:t>
            </a:r>
            <a:r>
              <a:rPr lang="ja-JP" altLang="en-US">
                <a:solidFill>
                  <a:schemeClr val="tx1"/>
                </a:solidFill>
                <a:latin typeface="Meiryo UI" panose="020B0604030504040204" pitchFamily="34" charset="-128"/>
                <a:ea typeface="Meiryo UI" panose="020B0604030504040204" pitchFamily="34" charset="-128"/>
              </a:rPr>
              <a:t>この層の</a:t>
            </a:r>
            <a:r>
              <a:rPr lang="en-US" altLang="ja-JP" dirty="0">
                <a:solidFill>
                  <a:schemeClr val="tx1"/>
                </a:solidFill>
                <a:latin typeface="Meiryo UI" panose="020B0604030504040204" pitchFamily="34" charset="-128"/>
                <a:ea typeface="Meiryo UI" panose="020B0604030504040204" pitchFamily="34" charset="-128"/>
              </a:rPr>
              <a:t>PDU</a:t>
            </a:r>
            <a:r>
              <a:rPr lang="ja-JP" altLang="en-US">
                <a:solidFill>
                  <a:schemeClr val="tx1"/>
                </a:solidFill>
                <a:latin typeface="Meiryo UI" panose="020B0604030504040204" pitchFamily="34" charset="-128"/>
                <a:ea typeface="Meiryo UI" panose="020B0604030504040204" pitchFamily="34" charset="-128"/>
              </a:rPr>
              <a:t>には</a:t>
            </a:r>
            <a:r>
              <a:rPr lang="en-US" altLang="ja-JP" dirty="0">
                <a:solidFill>
                  <a:schemeClr val="accent1"/>
                </a:solidFill>
                <a:latin typeface="Meiryo UI" panose="020B0604030504040204" pitchFamily="34" charset="-128"/>
                <a:ea typeface="Meiryo UI" panose="020B0604030504040204" pitchFamily="34" charset="-128"/>
              </a:rPr>
              <a:t>MAC</a:t>
            </a:r>
            <a:r>
              <a:rPr lang="ja-JP" altLang="en-US">
                <a:solidFill>
                  <a:schemeClr val="accent1"/>
                </a:solidFill>
                <a:latin typeface="Meiryo UI" panose="020B0604030504040204" pitchFamily="34" charset="-128"/>
                <a:ea typeface="Meiryo UI" panose="020B0604030504040204" pitchFamily="34" charset="-128"/>
              </a:rPr>
              <a:t>アドレス</a:t>
            </a:r>
            <a:r>
              <a:rPr lang="ja-JP" altLang="en-US">
                <a:solidFill>
                  <a:schemeClr val="tx1"/>
                </a:solidFill>
                <a:latin typeface="Meiryo UI" panose="020B0604030504040204" pitchFamily="34" charset="-128"/>
                <a:ea typeface="Meiryo UI" panose="020B0604030504040204" pitchFamily="34" charset="-128"/>
              </a:rPr>
              <a:t>が含まれています。</a:t>
            </a:r>
          </a:p>
          <a:p>
            <a:pPr marL="285750" indent="-285750">
              <a:spcAft>
                <a:spcPts val="600"/>
              </a:spcAft>
              <a:buClr>
                <a:schemeClr val="tx1"/>
              </a:buClr>
              <a:buFont typeface="Arial" panose="020B0604020202020204" pitchFamily="34" charset="0"/>
              <a:buChar char="•"/>
            </a:pPr>
            <a:r>
              <a:rPr lang="ja-JP" altLang="en-US">
                <a:solidFill>
                  <a:schemeClr val="accent1"/>
                </a:solidFill>
                <a:latin typeface="Meiryo UI" panose="020B0604030504040204" pitchFamily="34" charset="-128"/>
                <a:ea typeface="Meiryo UI" panose="020B0604030504040204" pitchFamily="34" charset="-128"/>
              </a:rPr>
              <a:t>レイヤー</a:t>
            </a:r>
            <a:r>
              <a:rPr lang="en-US" altLang="ja-JP" dirty="0">
                <a:solidFill>
                  <a:schemeClr val="accent1"/>
                </a:solidFill>
                <a:latin typeface="Meiryo UI" panose="020B0604030504040204" pitchFamily="34" charset="-128"/>
                <a:ea typeface="Meiryo UI" panose="020B0604030504040204" pitchFamily="34" charset="-128"/>
              </a:rPr>
              <a:t>3</a:t>
            </a:r>
            <a:r>
              <a:rPr lang="ja-JP" altLang="en-US">
                <a:solidFill>
                  <a:schemeClr val="tx1"/>
                </a:solidFill>
                <a:latin typeface="Meiryo UI" panose="020B0604030504040204" pitchFamily="34" charset="-128"/>
                <a:ea typeface="Meiryo UI" panose="020B0604030504040204" pitchFamily="34" charset="-128"/>
              </a:rPr>
              <a:t>（ネットワーク層） </a:t>
            </a:r>
            <a:r>
              <a:rPr lang="en-US" altLang="ja-JP" dirty="0">
                <a:solidFill>
                  <a:schemeClr val="tx1"/>
                </a:solidFill>
                <a:latin typeface="Meiryo UI" panose="020B0604030504040204" pitchFamily="34" charset="-128"/>
                <a:ea typeface="Meiryo UI" panose="020B0604030504040204" pitchFamily="34" charset="-128"/>
              </a:rPr>
              <a:t>- </a:t>
            </a:r>
            <a:r>
              <a:rPr lang="ja-JP" altLang="en-US">
                <a:solidFill>
                  <a:schemeClr val="accent1"/>
                </a:solidFill>
                <a:latin typeface="Meiryo UI" panose="020B0604030504040204" pitchFamily="34" charset="-128"/>
                <a:ea typeface="Meiryo UI" panose="020B0604030504040204" pitchFamily="34" charset="-128"/>
              </a:rPr>
              <a:t>パケット</a:t>
            </a:r>
            <a:r>
              <a:rPr lang="en-US" altLang="ja-JP" dirty="0">
                <a:solidFill>
                  <a:schemeClr val="tx1"/>
                </a:solidFill>
                <a:latin typeface="Meiryo UI" panose="020B0604030504040204" pitchFamily="34" charset="-128"/>
                <a:ea typeface="Meiryo UI" panose="020B0604030504040204" pitchFamily="34" charset="-128"/>
              </a:rPr>
              <a:t>: </a:t>
            </a:r>
            <a:r>
              <a:rPr lang="ja-JP" altLang="en-US">
                <a:solidFill>
                  <a:schemeClr val="tx1"/>
                </a:solidFill>
                <a:latin typeface="Meiryo UI" panose="020B0604030504040204" pitchFamily="34" charset="-128"/>
                <a:ea typeface="Meiryo UI" panose="020B0604030504040204" pitchFamily="34" charset="-128"/>
              </a:rPr>
              <a:t>この層の</a:t>
            </a:r>
            <a:r>
              <a:rPr lang="en-US" altLang="ja-JP" dirty="0">
                <a:solidFill>
                  <a:schemeClr val="tx1"/>
                </a:solidFill>
                <a:latin typeface="Meiryo UI" panose="020B0604030504040204" pitchFamily="34" charset="-128"/>
                <a:ea typeface="Meiryo UI" panose="020B0604030504040204" pitchFamily="34" charset="-128"/>
              </a:rPr>
              <a:t>PDU</a:t>
            </a:r>
            <a:r>
              <a:rPr lang="ja-JP" altLang="en-US">
                <a:solidFill>
                  <a:schemeClr val="tx1"/>
                </a:solidFill>
                <a:latin typeface="Meiryo UI" panose="020B0604030504040204" pitchFamily="34" charset="-128"/>
                <a:ea typeface="Meiryo UI" panose="020B0604030504040204" pitchFamily="34" charset="-128"/>
              </a:rPr>
              <a:t>には</a:t>
            </a:r>
            <a:r>
              <a:rPr lang="en-US" altLang="ja-JP" dirty="0">
                <a:solidFill>
                  <a:schemeClr val="accent1"/>
                </a:solidFill>
                <a:latin typeface="Meiryo UI" panose="020B0604030504040204" pitchFamily="34" charset="-128"/>
                <a:ea typeface="Meiryo UI" panose="020B0604030504040204" pitchFamily="34" charset="-128"/>
              </a:rPr>
              <a:t>IP</a:t>
            </a:r>
            <a:r>
              <a:rPr lang="ja-JP" altLang="en-US">
                <a:solidFill>
                  <a:schemeClr val="accent1"/>
                </a:solidFill>
                <a:latin typeface="Meiryo UI" panose="020B0604030504040204" pitchFamily="34" charset="-128"/>
                <a:ea typeface="Meiryo UI" panose="020B0604030504040204" pitchFamily="34" charset="-128"/>
              </a:rPr>
              <a:t>アドレス</a:t>
            </a:r>
            <a:r>
              <a:rPr lang="ja-JP" altLang="en-US">
                <a:solidFill>
                  <a:schemeClr val="tx1"/>
                </a:solidFill>
                <a:latin typeface="Meiryo UI" panose="020B0604030504040204" pitchFamily="34" charset="-128"/>
                <a:ea typeface="Meiryo UI" panose="020B0604030504040204" pitchFamily="34" charset="-128"/>
              </a:rPr>
              <a:t>が含まれています。</a:t>
            </a:r>
          </a:p>
          <a:p>
            <a:pPr marL="285750" indent="-285750">
              <a:spcAft>
                <a:spcPts val="600"/>
              </a:spcAft>
              <a:buClr>
                <a:schemeClr val="tx1"/>
              </a:buClr>
              <a:buFont typeface="Arial" panose="020B0604020202020204" pitchFamily="34" charset="0"/>
              <a:buChar char="•"/>
            </a:pPr>
            <a:r>
              <a:rPr lang="ja-JP" altLang="en-US">
                <a:solidFill>
                  <a:schemeClr val="accent1"/>
                </a:solidFill>
                <a:latin typeface="Meiryo UI" panose="020B0604030504040204" pitchFamily="34" charset="-128"/>
                <a:ea typeface="Meiryo UI" panose="020B0604030504040204" pitchFamily="34" charset="-128"/>
              </a:rPr>
              <a:t>レイヤー</a:t>
            </a:r>
            <a:r>
              <a:rPr lang="en-US" altLang="ja-JP" dirty="0">
                <a:solidFill>
                  <a:schemeClr val="accent1"/>
                </a:solidFill>
                <a:latin typeface="Meiryo UI" panose="020B0604030504040204" pitchFamily="34" charset="-128"/>
                <a:ea typeface="Meiryo UI" panose="020B0604030504040204" pitchFamily="34" charset="-128"/>
              </a:rPr>
              <a:t>4</a:t>
            </a:r>
            <a:r>
              <a:rPr lang="ja-JP" altLang="en-US">
                <a:solidFill>
                  <a:schemeClr val="tx1"/>
                </a:solidFill>
                <a:latin typeface="Meiryo UI" panose="020B0604030504040204" pitchFamily="34" charset="-128"/>
                <a:ea typeface="Meiryo UI" panose="020B0604030504040204" pitchFamily="34" charset="-128"/>
              </a:rPr>
              <a:t>（トランスポート層） </a:t>
            </a:r>
            <a:r>
              <a:rPr lang="en-US" altLang="ja-JP" dirty="0">
                <a:solidFill>
                  <a:schemeClr val="tx1"/>
                </a:solidFill>
                <a:latin typeface="Meiryo UI" panose="020B0604030504040204" pitchFamily="34" charset="-128"/>
                <a:ea typeface="Meiryo UI" panose="020B0604030504040204" pitchFamily="34" charset="-128"/>
              </a:rPr>
              <a:t>- </a:t>
            </a:r>
            <a:r>
              <a:rPr lang="ja-JP" altLang="en-US">
                <a:solidFill>
                  <a:schemeClr val="accent1"/>
                </a:solidFill>
                <a:latin typeface="Meiryo UI" panose="020B0604030504040204" pitchFamily="34" charset="-128"/>
                <a:ea typeface="Meiryo UI" panose="020B0604030504040204" pitchFamily="34" charset="-128"/>
              </a:rPr>
              <a:t>セグメント</a:t>
            </a:r>
            <a:r>
              <a:rPr lang="ja-JP" altLang="en-US">
                <a:solidFill>
                  <a:schemeClr val="tx1"/>
                </a:solidFill>
                <a:latin typeface="Meiryo UI" panose="020B0604030504040204" pitchFamily="34" charset="-128"/>
                <a:ea typeface="Meiryo UI" panose="020B0604030504040204" pitchFamily="34" charset="-128"/>
              </a:rPr>
              <a:t> </a:t>
            </a:r>
            <a:r>
              <a:rPr lang="en-US" altLang="ja-JP" dirty="0">
                <a:solidFill>
                  <a:schemeClr val="tx1"/>
                </a:solidFill>
                <a:latin typeface="Meiryo UI" panose="020B0604030504040204" pitchFamily="34" charset="-128"/>
                <a:ea typeface="Meiryo UI" panose="020B0604030504040204" pitchFamily="34" charset="-128"/>
              </a:rPr>
              <a:t>(TCP) </a:t>
            </a:r>
            <a:r>
              <a:rPr lang="ja-JP" altLang="en-US">
                <a:solidFill>
                  <a:schemeClr val="tx1"/>
                </a:solidFill>
                <a:latin typeface="Meiryo UI" panose="020B0604030504040204" pitchFamily="34" charset="-128"/>
                <a:ea typeface="Meiryo UI" panose="020B0604030504040204" pitchFamily="34" charset="-128"/>
              </a:rPr>
              <a:t>または</a:t>
            </a:r>
            <a:r>
              <a:rPr lang="ja-JP" altLang="en-US">
                <a:solidFill>
                  <a:schemeClr val="accent1"/>
                </a:solidFill>
                <a:latin typeface="Meiryo UI" panose="020B0604030504040204" pitchFamily="34" charset="-128"/>
                <a:ea typeface="Meiryo UI" panose="020B0604030504040204" pitchFamily="34" charset="-128"/>
              </a:rPr>
              <a:t>データグラム</a:t>
            </a:r>
            <a:r>
              <a:rPr lang="ja-JP" altLang="en-US">
                <a:solidFill>
                  <a:schemeClr val="tx1"/>
                </a:solidFill>
                <a:latin typeface="Meiryo UI" panose="020B0604030504040204" pitchFamily="34" charset="-128"/>
                <a:ea typeface="Meiryo UI" panose="020B0604030504040204" pitchFamily="34" charset="-128"/>
              </a:rPr>
              <a:t> </a:t>
            </a:r>
            <a:r>
              <a:rPr lang="en-US" altLang="ja-JP" dirty="0">
                <a:solidFill>
                  <a:schemeClr val="tx1"/>
                </a:solidFill>
                <a:latin typeface="Meiryo UI" panose="020B0604030504040204" pitchFamily="34" charset="-128"/>
                <a:ea typeface="Meiryo UI" panose="020B0604030504040204" pitchFamily="34" charset="-128"/>
              </a:rPr>
              <a:t>(UDP): </a:t>
            </a:r>
            <a:r>
              <a:rPr lang="ja-JP" altLang="en-US">
                <a:solidFill>
                  <a:schemeClr val="tx1"/>
                </a:solidFill>
                <a:latin typeface="Meiryo UI" panose="020B0604030504040204" pitchFamily="34" charset="-128"/>
                <a:ea typeface="Meiryo UI" panose="020B0604030504040204" pitchFamily="34" charset="-128"/>
              </a:rPr>
              <a:t>データ転送のエラー修正を管理します。</a:t>
            </a:r>
          </a:p>
          <a:p>
            <a:pPr marL="285750" indent="-285750">
              <a:spcAft>
                <a:spcPts val="600"/>
              </a:spcAft>
              <a:buClr>
                <a:schemeClr val="tx1"/>
              </a:buClr>
              <a:buFont typeface="Arial" panose="020B0604020202020204" pitchFamily="34" charset="0"/>
              <a:buChar char="•"/>
            </a:pPr>
            <a:r>
              <a:rPr lang="ja-JP" altLang="en-US">
                <a:solidFill>
                  <a:schemeClr val="accent1"/>
                </a:solidFill>
                <a:latin typeface="Meiryo UI" panose="020B0604030504040204" pitchFamily="34" charset="-128"/>
                <a:ea typeface="Meiryo UI" panose="020B0604030504040204" pitchFamily="34" charset="-128"/>
              </a:rPr>
              <a:t>レイヤー</a:t>
            </a:r>
            <a:r>
              <a:rPr lang="en-US" altLang="ja-JP" dirty="0">
                <a:solidFill>
                  <a:schemeClr val="accent1"/>
                </a:solidFill>
                <a:latin typeface="Meiryo UI" panose="020B0604030504040204" pitchFamily="34" charset="-128"/>
                <a:ea typeface="Meiryo UI" panose="020B0604030504040204" pitchFamily="34" charset="-128"/>
              </a:rPr>
              <a:t>5-7</a:t>
            </a:r>
            <a:r>
              <a:rPr lang="ja-JP" altLang="en-US">
                <a:solidFill>
                  <a:schemeClr val="tx1"/>
                </a:solidFill>
                <a:latin typeface="Meiryo UI" panose="020B0604030504040204" pitchFamily="34" charset="-128"/>
                <a:ea typeface="Meiryo UI" panose="020B0604030504040204" pitchFamily="34" charset="-128"/>
              </a:rPr>
              <a:t>（セッション層、プレゼンテーション層、アプリケーション層） </a:t>
            </a:r>
            <a:r>
              <a:rPr lang="en-US" altLang="ja-JP" dirty="0">
                <a:solidFill>
                  <a:schemeClr val="tx1"/>
                </a:solidFill>
                <a:latin typeface="Meiryo UI" panose="020B0604030504040204" pitchFamily="34" charset="-128"/>
                <a:ea typeface="Meiryo UI" panose="020B0604030504040204" pitchFamily="34" charset="-128"/>
              </a:rPr>
              <a:t>- </a:t>
            </a:r>
            <a:r>
              <a:rPr lang="ja-JP" altLang="en-US">
                <a:solidFill>
                  <a:schemeClr val="accent1"/>
                </a:solidFill>
                <a:latin typeface="Meiryo UI" panose="020B0604030504040204" pitchFamily="34" charset="-128"/>
                <a:ea typeface="Meiryo UI" panose="020B0604030504040204" pitchFamily="34" charset="-128"/>
              </a:rPr>
              <a:t>データ</a:t>
            </a:r>
            <a:r>
              <a:rPr lang="en-US" altLang="ja-JP" dirty="0">
                <a:solidFill>
                  <a:schemeClr val="tx1"/>
                </a:solidFill>
                <a:latin typeface="Meiryo UI" panose="020B0604030504040204" pitchFamily="34" charset="-128"/>
                <a:ea typeface="Meiryo UI" panose="020B0604030504040204" pitchFamily="34" charset="-128"/>
              </a:rPr>
              <a:t>: </a:t>
            </a:r>
            <a:r>
              <a:rPr lang="ja-JP" altLang="en-US">
                <a:solidFill>
                  <a:schemeClr val="tx1"/>
                </a:solidFill>
                <a:latin typeface="Meiryo UI" panose="020B0604030504040204" pitchFamily="34" charset="-128"/>
                <a:ea typeface="Meiryo UI" panose="020B0604030504040204" pitchFamily="34" charset="-128"/>
              </a:rPr>
              <a:t>ユーザーのアプリケーションに適した、さまざまな形式のデータです。</a:t>
            </a:r>
            <a:endParaRPr lang="en-US" altLang="ja-JP" dirty="0">
              <a:solidFill>
                <a:schemeClr val="tx1"/>
              </a:solidFill>
              <a:latin typeface="Meiryo UI" panose="020B0604030504040204" pitchFamily="34" charset="-128"/>
              <a:ea typeface="Meiryo UI" panose="020B0604030504040204" pitchFamily="34" charset="-128"/>
            </a:endParaRPr>
          </a:p>
        </p:txBody>
      </p:sp>
      <p:sp>
        <p:nvSpPr>
          <p:cNvPr id="3" name="Google Shape;10055;p76">
            <a:extLst>
              <a:ext uri="{FF2B5EF4-FFF2-40B4-BE49-F238E27FC236}">
                <a16:creationId xmlns:a16="http://schemas.microsoft.com/office/drawing/2014/main" id="{33672522-D957-F35D-C54B-39A397CB360B}"/>
              </a:ext>
            </a:extLst>
          </p:cNvPr>
          <p:cNvSpPr/>
          <p:nvPr/>
        </p:nvSpPr>
        <p:spPr>
          <a:xfrm>
            <a:off x="253675" y="666833"/>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 name="TextBox 4">
            <a:extLst>
              <a:ext uri="{FF2B5EF4-FFF2-40B4-BE49-F238E27FC236}">
                <a16:creationId xmlns:a16="http://schemas.microsoft.com/office/drawing/2014/main" id="{1D38DF52-533B-C693-C51C-A9C3FF1FE26B}"/>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5">
                  <a:extLst>
                    <a:ext uri="{A12FA001-AC4F-418D-AE19-62706E023703}">
                      <ahyp:hlinkClr xmlns:ahyp="http://schemas.microsoft.com/office/drawing/2018/hyperlinkcolor" val="tx"/>
                    </a:ext>
                  </a:extLst>
                </a:hlinkClick>
              </a:rPr>
              <a:t>13.1.3 Packet Tracer - Identify MAC and IP Addresses</a:t>
            </a:r>
            <a:endParaRPr lang="en-US" altLang="ja-JP" sz="2000" dirty="0">
              <a:solidFill>
                <a:schemeClr val="accent4"/>
              </a:solidFill>
              <a:latin typeface="+mn-lt"/>
              <a:ea typeface="MS PGothic" panose="020B0600070205080204" pitchFamily="34" charset="-128"/>
            </a:endParaRPr>
          </a:p>
        </p:txBody>
      </p:sp>
      <p:sp>
        <p:nvSpPr>
          <p:cNvPr id="4" name="Footer Placeholder 4">
            <a:extLst>
              <a:ext uri="{FF2B5EF4-FFF2-40B4-BE49-F238E27FC236}">
                <a16:creationId xmlns:a16="http://schemas.microsoft.com/office/drawing/2014/main" id="{A66585A7-DD44-12F3-FB8C-183862602C0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22</a:t>
            </a:fld>
            <a:endParaRPr lang="en-US" dirty="0">
              <a:solidFill>
                <a:schemeClr val="tx1"/>
              </a:solidFill>
            </a:endParaRPr>
          </a:p>
        </p:txBody>
      </p:sp>
    </p:spTree>
    <p:extLst>
      <p:ext uri="{BB962C8B-B14F-4D97-AF65-F5344CB8AC3E}">
        <p14:creationId xmlns:p14="http://schemas.microsoft.com/office/powerpoint/2010/main" val="1173984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ED80E09-13FD-FAD9-9D74-17251E38D17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CB7E67C-C101-45A9-8D2A-83F4E1EE83C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791D3BEB-5296-E719-6353-4EC472F110A7}"/>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Quiz12-1 Check Your Understanding - MAC and IP</a:t>
            </a:r>
          </a:p>
        </p:txBody>
      </p:sp>
      <p:grpSp>
        <p:nvGrpSpPr>
          <p:cNvPr id="3" name="Google Shape;10286;p77">
            <a:extLst>
              <a:ext uri="{FF2B5EF4-FFF2-40B4-BE49-F238E27FC236}">
                <a16:creationId xmlns:a16="http://schemas.microsoft.com/office/drawing/2014/main" id="{A2A2C998-09EF-EB1D-26F2-4300C29F75CB}"/>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E6AD9DD3-A446-54FC-AE3D-E31DC40F4502}"/>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722D1D36-AB1A-D12B-76F3-E865839E1109}"/>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9ED72FA6-3AD7-B134-5852-BCF23D9BCC50}"/>
              </a:ext>
            </a:extLst>
          </p:cNvPr>
          <p:cNvSpPr txBox="1"/>
          <p:nvPr/>
        </p:nvSpPr>
        <p:spPr>
          <a:xfrm>
            <a:off x="720000" y="1665625"/>
            <a:ext cx="7939368" cy="3016210"/>
          </a:xfrm>
          <a:prstGeom prst="rect">
            <a:avLst/>
          </a:prstGeom>
          <a:noFill/>
        </p:spPr>
        <p:txBody>
          <a:bodyPr wrap="square" rtlCol="0">
            <a:spAutoFit/>
          </a:bodyPr>
          <a:lstStyle/>
          <a:p>
            <a:pPr algn="l" fontAlgn="ctr"/>
            <a:r>
              <a:rPr lang="en-US" dirty="0">
                <a:solidFill>
                  <a:schemeClr val="tx1"/>
                </a:solidFill>
                <a:latin typeface="+mn-lt"/>
                <a:hlinkClick r:id="rId4"/>
              </a:rPr>
              <a:t>https://forms.gle/PTPityZTforBePue9</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spcAft>
                <a:spcPts val="600"/>
              </a:spcAft>
            </a:pPr>
            <a:r>
              <a:rPr lang="en-US" i="0" dirty="0">
                <a:solidFill>
                  <a:schemeClr val="tx1"/>
                </a:solidFill>
                <a:effectLst/>
                <a:latin typeface="+mn-lt"/>
              </a:rPr>
              <a:t>What destination MAC address would be included in a frame sent from a source device to a destination device on the same local network?</a:t>
            </a:r>
          </a:p>
          <a:p>
            <a:pPr marL="358775" lvl="1">
              <a:spcAft>
                <a:spcPts val="600"/>
              </a:spcAft>
            </a:pPr>
            <a:r>
              <a:rPr lang="ja-JP" altLang="en-US" sz="1200" i="0">
                <a:solidFill>
                  <a:schemeClr val="tx1"/>
                </a:solidFill>
                <a:effectLst/>
                <a:latin typeface="+mn-lt"/>
              </a:rPr>
              <a:t>同じローカルネットワーク内の送信元デバイスから宛先デバイスに送信されるフレームには、どの宛先</a:t>
            </a:r>
            <a:r>
              <a:rPr lang="en-US" sz="1200" i="0" dirty="0">
                <a:solidFill>
                  <a:schemeClr val="tx1"/>
                </a:solidFill>
                <a:effectLst/>
                <a:latin typeface="+mn-lt"/>
              </a:rPr>
              <a:t>MAC</a:t>
            </a:r>
            <a:r>
              <a:rPr lang="ja-JP" altLang="en-US" sz="1200" i="0">
                <a:solidFill>
                  <a:schemeClr val="tx1"/>
                </a:solidFill>
                <a:effectLst/>
                <a:latin typeface="+mn-lt"/>
              </a:rPr>
              <a:t>アドレスが含まれますか？</a:t>
            </a:r>
            <a:endParaRPr lang="en-US" sz="1200"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The MAC address of the destination device.</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A broadcast MAC address of FF-FF-FF-FF-FF-FF.</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The MAC address of the local router interface.</a:t>
            </a:r>
          </a:p>
          <a:p>
            <a:pPr marL="644525" lvl="1" indent="-285750">
              <a:buClr>
                <a:schemeClr val="tx1"/>
              </a:buClr>
              <a:buFont typeface="Wingdings" pitchFamily="2" charset="2"/>
              <a:buChar char="q"/>
            </a:pPr>
            <a:endParaRPr lang="en-US" sz="1200" dirty="0">
              <a:solidFill>
                <a:schemeClr val="tx1"/>
              </a:solidFill>
              <a:latin typeface="+mn-lt"/>
            </a:endParaRPr>
          </a:p>
        </p:txBody>
      </p:sp>
      <p:sp>
        <p:nvSpPr>
          <p:cNvPr id="2" name="Footer Placeholder 4">
            <a:extLst>
              <a:ext uri="{FF2B5EF4-FFF2-40B4-BE49-F238E27FC236}">
                <a16:creationId xmlns:a16="http://schemas.microsoft.com/office/drawing/2014/main" id="{CFF51272-BD14-3BC7-95B4-5085E99A0487}"/>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23</a:t>
            </a:fld>
            <a:endParaRPr lang="en-US" dirty="0">
              <a:solidFill>
                <a:schemeClr val="tx1"/>
              </a:solidFill>
            </a:endParaRPr>
          </a:p>
        </p:txBody>
      </p:sp>
    </p:spTree>
    <p:extLst>
      <p:ext uri="{BB962C8B-B14F-4D97-AF65-F5344CB8AC3E}">
        <p14:creationId xmlns:p14="http://schemas.microsoft.com/office/powerpoint/2010/main" val="3607651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4BB75CE-2A2D-CB94-7562-98970FBA2F3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30A4BF8-C6C6-DDF5-2C5E-522D7390901D}"/>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5E379873-FFCC-5971-8258-98E555CC6087}"/>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Quiz12-1 Check Your Understanding - MAC and IP</a:t>
            </a:r>
          </a:p>
        </p:txBody>
      </p:sp>
      <p:grpSp>
        <p:nvGrpSpPr>
          <p:cNvPr id="3" name="Google Shape;10286;p77">
            <a:extLst>
              <a:ext uri="{FF2B5EF4-FFF2-40B4-BE49-F238E27FC236}">
                <a16:creationId xmlns:a16="http://schemas.microsoft.com/office/drawing/2014/main" id="{F573A098-855A-E91E-56D3-82362A700F3F}"/>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3B8E0E9A-1D86-253E-90DE-CCECFD5D84D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A22F04BA-754D-DB9D-96CE-BE3183AEA04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AC7F2AC7-7836-43AE-55CD-51C7C3C216F2}"/>
              </a:ext>
            </a:extLst>
          </p:cNvPr>
          <p:cNvSpPr txBox="1"/>
          <p:nvPr/>
        </p:nvSpPr>
        <p:spPr>
          <a:xfrm>
            <a:off x="720001" y="1780338"/>
            <a:ext cx="7939368" cy="2754600"/>
          </a:xfrm>
          <a:prstGeom prst="rect">
            <a:avLst/>
          </a:prstGeom>
          <a:noFill/>
        </p:spPr>
        <p:txBody>
          <a:bodyPr wrap="square" rtlCol="0">
            <a:spAutoFit/>
          </a:bodyPr>
          <a:lstStyle/>
          <a:p>
            <a:pPr algn="l" fontAlgn="ctr"/>
            <a:r>
              <a:rPr lang="en-US" i="0" dirty="0">
                <a:solidFill>
                  <a:schemeClr val="tx1"/>
                </a:solidFill>
                <a:effectLst/>
                <a:latin typeface="+mn-lt"/>
                <a:hlinkClick r:id="rId4"/>
              </a:rPr>
              <a:t>https://forms.gle/PTPityZTforBePue9</a:t>
            </a:r>
            <a:endParaRPr lang="en-US" i="0" dirty="0">
              <a:solidFill>
                <a:schemeClr val="tx1"/>
              </a:solidFill>
              <a:effectLst/>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2</a:t>
            </a:r>
          </a:p>
          <a:p>
            <a:pPr marL="358775" lvl="1">
              <a:spcAft>
                <a:spcPts val="600"/>
              </a:spcAft>
            </a:pPr>
            <a:r>
              <a:rPr lang="en-US" i="0" dirty="0">
                <a:solidFill>
                  <a:schemeClr val="tx1"/>
                </a:solidFill>
                <a:effectLst/>
                <a:latin typeface="+mn-lt"/>
              </a:rPr>
              <a:t>What destination MAC address would be included in a frame sent from a source device to a destination device on a remote local network?</a:t>
            </a:r>
          </a:p>
          <a:p>
            <a:pPr marL="358775" lvl="1">
              <a:spcAft>
                <a:spcPts val="600"/>
              </a:spcAft>
            </a:pPr>
            <a:r>
              <a:rPr lang="ja-JP" altLang="en-US" sz="1200" i="0">
                <a:solidFill>
                  <a:schemeClr val="tx1"/>
                </a:solidFill>
                <a:effectLst/>
                <a:latin typeface="+mn-lt"/>
              </a:rPr>
              <a:t>リモートローカルネットワーク上の宛先デバイスに送信元デバイスから送信されるフレームには、どの宛先</a:t>
            </a:r>
            <a:r>
              <a:rPr lang="en-US" sz="1200" i="0" dirty="0">
                <a:solidFill>
                  <a:schemeClr val="tx1"/>
                </a:solidFill>
                <a:effectLst/>
                <a:latin typeface="+mn-lt"/>
              </a:rPr>
              <a:t>MAC</a:t>
            </a:r>
            <a:r>
              <a:rPr lang="ja-JP" altLang="en-US" sz="1200" i="0">
                <a:solidFill>
                  <a:schemeClr val="tx1"/>
                </a:solidFill>
                <a:effectLst/>
                <a:latin typeface="+mn-lt"/>
              </a:rPr>
              <a:t>アドレスが含まれますか？</a:t>
            </a:r>
            <a:endParaRPr lang="en-US" sz="1200"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The MAC address of the local router interface.</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The MAC address of the destination device.</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A broadcast MAC address of FF-FF-FF-FF-FF-FF.</a:t>
            </a:r>
          </a:p>
        </p:txBody>
      </p:sp>
      <p:sp>
        <p:nvSpPr>
          <p:cNvPr id="2" name="Footer Placeholder 4">
            <a:extLst>
              <a:ext uri="{FF2B5EF4-FFF2-40B4-BE49-F238E27FC236}">
                <a16:creationId xmlns:a16="http://schemas.microsoft.com/office/drawing/2014/main" id="{3CD98693-42FD-C829-A0EA-9858DA25026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24</a:t>
            </a:fld>
            <a:endParaRPr lang="en-US" dirty="0">
              <a:solidFill>
                <a:schemeClr val="tx1"/>
              </a:solidFill>
            </a:endParaRPr>
          </a:p>
        </p:txBody>
      </p:sp>
    </p:spTree>
    <p:extLst>
      <p:ext uri="{BB962C8B-B14F-4D97-AF65-F5344CB8AC3E}">
        <p14:creationId xmlns:p14="http://schemas.microsoft.com/office/powerpoint/2010/main" val="1222695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F81B03E-0761-74B8-1FBB-1DFDCE27888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B9CD2FD-5127-15D7-867A-E5341A1F844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E789970F-6E64-42E2-BF18-D4E09F38B57B}"/>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Quiz12-1 Check Your Understanding - MAC and IP</a:t>
            </a:r>
          </a:p>
        </p:txBody>
      </p:sp>
      <p:grpSp>
        <p:nvGrpSpPr>
          <p:cNvPr id="3" name="Google Shape;10286;p77">
            <a:extLst>
              <a:ext uri="{FF2B5EF4-FFF2-40B4-BE49-F238E27FC236}">
                <a16:creationId xmlns:a16="http://schemas.microsoft.com/office/drawing/2014/main" id="{B1D4AD73-9E2E-ADE5-7D6E-AC478CB9775C}"/>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A94B7138-D2ED-ED08-ACCF-D514ED141EA6}"/>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3D230470-2111-B9EA-B366-004FD963AFF3}"/>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BAF31BC5-DB0F-2BEB-1557-30073FCFD7BE}"/>
              </a:ext>
            </a:extLst>
          </p:cNvPr>
          <p:cNvSpPr txBox="1"/>
          <p:nvPr/>
        </p:nvSpPr>
        <p:spPr>
          <a:xfrm>
            <a:off x="720001" y="1780338"/>
            <a:ext cx="7939368" cy="3046988"/>
          </a:xfrm>
          <a:prstGeom prst="rect">
            <a:avLst/>
          </a:prstGeom>
          <a:noFill/>
        </p:spPr>
        <p:txBody>
          <a:bodyPr wrap="square" rtlCol="0">
            <a:spAutoFit/>
          </a:bodyPr>
          <a:lstStyle/>
          <a:p>
            <a:pPr algn="l" fontAlgn="ctr"/>
            <a:r>
              <a:rPr lang="en-US" dirty="0">
                <a:solidFill>
                  <a:schemeClr val="tx1"/>
                </a:solidFill>
                <a:latin typeface="+mn-lt"/>
                <a:hlinkClick r:id="rId4"/>
              </a:rPr>
              <a:t>https://forms.gle/PTPityZTforBePue9</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3</a:t>
            </a:r>
          </a:p>
          <a:p>
            <a:pPr marL="358775" lvl="1">
              <a:spcAft>
                <a:spcPts val="600"/>
              </a:spcAft>
            </a:pPr>
            <a:r>
              <a:rPr lang="en-US" i="0" dirty="0">
                <a:solidFill>
                  <a:schemeClr val="tx1"/>
                </a:solidFill>
                <a:effectLst/>
                <a:latin typeface="+mn-lt"/>
              </a:rPr>
              <a:t>What </a:t>
            </a:r>
            <a:r>
              <a:rPr lang="en-US" i="0" u="sng" dirty="0">
                <a:solidFill>
                  <a:schemeClr val="tx1"/>
                </a:solidFill>
                <a:effectLst/>
                <a:latin typeface="+mn-lt"/>
              </a:rPr>
              <a:t>two protocols </a:t>
            </a:r>
            <a:r>
              <a:rPr lang="en-US" i="0" dirty="0">
                <a:solidFill>
                  <a:schemeClr val="tx1"/>
                </a:solidFill>
                <a:effectLst/>
                <a:latin typeface="+mn-lt"/>
              </a:rPr>
              <a:t>are used to determine the MAC address of a known destination device IP address (IPv4 and IPv6)?</a:t>
            </a:r>
          </a:p>
          <a:p>
            <a:pPr marL="358775" lvl="1">
              <a:spcAft>
                <a:spcPts val="600"/>
              </a:spcAft>
            </a:pPr>
            <a:r>
              <a:rPr lang="ja-JP" altLang="en-US" sz="1200" i="0">
                <a:solidFill>
                  <a:schemeClr val="tx1"/>
                </a:solidFill>
                <a:effectLst/>
                <a:latin typeface="+mn-lt"/>
              </a:rPr>
              <a:t>宛先デバイス</a:t>
            </a:r>
            <a:r>
              <a:rPr lang="ja-JP" altLang="en-US" sz="1200">
                <a:solidFill>
                  <a:schemeClr val="tx1"/>
                </a:solidFill>
                <a:latin typeface="+mn-lt"/>
              </a:rPr>
              <a:t>の</a:t>
            </a:r>
            <a:r>
              <a:rPr lang="en-US" sz="1200" i="0" dirty="0">
                <a:solidFill>
                  <a:schemeClr val="tx1"/>
                </a:solidFill>
                <a:effectLst/>
                <a:latin typeface="+mn-lt"/>
              </a:rPr>
              <a:t>IP</a:t>
            </a:r>
            <a:r>
              <a:rPr lang="ja-JP" altLang="en-US" sz="1200" i="0">
                <a:solidFill>
                  <a:schemeClr val="tx1"/>
                </a:solidFill>
                <a:effectLst/>
                <a:latin typeface="+mn-lt"/>
              </a:rPr>
              <a:t>アドレス（</a:t>
            </a:r>
            <a:r>
              <a:rPr lang="en-US" sz="1200" i="0" dirty="0">
                <a:solidFill>
                  <a:schemeClr val="tx1"/>
                </a:solidFill>
                <a:effectLst/>
                <a:latin typeface="+mn-lt"/>
              </a:rPr>
              <a:t>IPv4</a:t>
            </a:r>
            <a:r>
              <a:rPr lang="ja-JP" altLang="en-US" sz="1200" i="0">
                <a:solidFill>
                  <a:schemeClr val="tx1"/>
                </a:solidFill>
                <a:effectLst/>
                <a:latin typeface="+mn-lt"/>
              </a:rPr>
              <a:t>および</a:t>
            </a:r>
            <a:r>
              <a:rPr lang="en-US" sz="1200" i="0" dirty="0">
                <a:solidFill>
                  <a:schemeClr val="tx1"/>
                </a:solidFill>
                <a:effectLst/>
                <a:latin typeface="+mn-lt"/>
              </a:rPr>
              <a:t>IPv6）</a:t>
            </a:r>
            <a:r>
              <a:rPr lang="ja-JP" altLang="en-US" sz="1200" i="0">
                <a:solidFill>
                  <a:schemeClr val="tx1"/>
                </a:solidFill>
                <a:effectLst/>
                <a:latin typeface="+mn-lt"/>
              </a:rPr>
              <a:t>の</a:t>
            </a:r>
            <a:r>
              <a:rPr lang="en-US" sz="1200" i="0" dirty="0">
                <a:solidFill>
                  <a:schemeClr val="tx1"/>
                </a:solidFill>
                <a:effectLst/>
                <a:latin typeface="+mn-lt"/>
              </a:rPr>
              <a:t>MAC</a:t>
            </a:r>
            <a:r>
              <a:rPr lang="ja-JP" altLang="en-US" sz="1200" i="0">
                <a:solidFill>
                  <a:schemeClr val="tx1"/>
                </a:solidFill>
                <a:effectLst/>
                <a:latin typeface="+mn-lt"/>
              </a:rPr>
              <a:t>アドレスを決定するために使用される</a:t>
            </a:r>
            <a:r>
              <a:rPr lang="en-US" altLang="ja-JP" sz="1200" i="0" dirty="0">
                <a:solidFill>
                  <a:schemeClr val="tx1"/>
                </a:solidFill>
                <a:effectLst/>
                <a:latin typeface="+mn-lt"/>
              </a:rPr>
              <a:t>2</a:t>
            </a:r>
            <a:r>
              <a:rPr lang="ja-JP" altLang="en-US" sz="1200" i="0">
                <a:solidFill>
                  <a:schemeClr val="tx1"/>
                </a:solidFill>
                <a:effectLst/>
                <a:latin typeface="+mn-lt"/>
              </a:rPr>
              <a:t>つのプロトコルはどれですか？</a:t>
            </a:r>
            <a:endParaRPr lang="en-US" altLang="ja-JP" sz="1200"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DHCP</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ND</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DNS</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ARP</a:t>
            </a:r>
            <a:endParaRPr lang="en-US" dirty="0">
              <a:solidFill>
                <a:schemeClr val="tx1"/>
              </a:solidFill>
              <a:latin typeface="+mn-lt"/>
            </a:endParaRPr>
          </a:p>
        </p:txBody>
      </p:sp>
      <p:sp>
        <p:nvSpPr>
          <p:cNvPr id="2" name="Footer Placeholder 4">
            <a:extLst>
              <a:ext uri="{FF2B5EF4-FFF2-40B4-BE49-F238E27FC236}">
                <a16:creationId xmlns:a16="http://schemas.microsoft.com/office/drawing/2014/main" id="{CA931060-1117-67F2-4FFB-5F84D13BF8E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25</a:t>
            </a:fld>
            <a:endParaRPr lang="en-US" dirty="0">
              <a:solidFill>
                <a:schemeClr val="tx1"/>
              </a:solidFill>
            </a:endParaRPr>
          </a:p>
        </p:txBody>
      </p:sp>
    </p:spTree>
    <p:extLst>
      <p:ext uri="{BB962C8B-B14F-4D97-AF65-F5344CB8AC3E}">
        <p14:creationId xmlns:p14="http://schemas.microsoft.com/office/powerpoint/2010/main" val="2577633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5138BA8-0C84-F8ED-A182-13118D1D715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B60D8AF-CB6A-3F0B-BE12-D143B2CAD986}"/>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04CAAEC4-BA86-B098-1CEB-9B5FC8A97894}"/>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13.2.1 Video - The Ethernet Broadcast</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458FE4F1-7F5A-30DC-7780-B47CC835E230}"/>
              </a:ext>
            </a:extLst>
          </p:cNvPr>
          <p:cNvSpPr txBox="1"/>
          <p:nvPr/>
        </p:nvSpPr>
        <p:spPr>
          <a:xfrm>
            <a:off x="807938" y="1896176"/>
            <a:ext cx="7615337" cy="307777"/>
          </a:xfrm>
          <a:prstGeom prst="rect">
            <a:avLst/>
          </a:prstGeom>
          <a:noFill/>
        </p:spPr>
        <p:txBody>
          <a:bodyPr wrap="square" rtlCol="0">
            <a:spAutoFit/>
          </a:bodyPr>
          <a:lstStyle/>
          <a:p>
            <a:endParaRPr lang="en-US" dirty="0">
              <a:solidFill>
                <a:schemeClr val="tx1"/>
              </a:solidFill>
              <a:latin typeface="+mn-lt"/>
            </a:endParaRPr>
          </a:p>
        </p:txBody>
      </p:sp>
      <p:sp>
        <p:nvSpPr>
          <p:cNvPr id="2" name="Footer Placeholder 4">
            <a:extLst>
              <a:ext uri="{FF2B5EF4-FFF2-40B4-BE49-F238E27FC236}">
                <a16:creationId xmlns:a16="http://schemas.microsoft.com/office/drawing/2014/main" id="{5BB73781-7ED7-5729-D442-52317769BD51}"/>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26</a:t>
            </a:fld>
            <a:endParaRPr lang="en-US" dirty="0">
              <a:solidFill>
                <a:schemeClr val="tx1"/>
              </a:solidFill>
            </a:endParaRPr>
          </a:p>
        </p:txBody>
      </p:sp>
    </p:spTree>
    <p:extLst>
      <p:ext uri="{BB962C8B-B14F-4D97-AF65-F5344CB8AC3E}">
        <p14:creationId xmlns:p14="http://schemas.microsoft.com/office/powerpoint/2010/main" val="963263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B0E6A34-B5DA-49A0-EC0D-D0E2A0E7703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F8D609C-DFE7-C739-6B60-B540B2324D9D}"/>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E4D2115F-1CF7-1608-6823-829DDAB4DB0A}"/>
              </a:ext>
            </a:extLst>
          </p:cNvPr>
          <p:cNvSpPr txBox="1"/>
          <p:nvPr/>
        </p:nvSpPr>
        <p:spPr>
          <a:xfrm>
            <a:off x="720725"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13.2.1 Video - The Ethernet Broadcast</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1A4D50CC-B4E0-D4B7-A581-74637674A573}"/>
              </a:ext>
            </a:extLst>
          </p:cNvPr>
          <p:cNvSpPr txBox="1"/>
          <p:nvPr/>
        </p:nvSpPr>
        <p:spPr>
          <a:xfrm>
            <a:off x="807938" y="1896176"/>
            <a:ext cx="7615337" cy="307777"/>
          </a:xfrm>
          <a:prstGeom prst="rect">
            <a:avLst/>
          </a:prstGeom>
          <a:noFill/>
        </p:spPr>
        <p:txBody>
          <a:bodyPr wrap="square" rtlCol="0">
            <a:spAutoFit/>
          </a:bodyPr>
          <a:lstStyle/>
          <a:p>
            <a:endParaRPr lang="en-US" dirty="0">
              <a:solidFill>
                <a:schemeClr val="tx1"/>
              </a:solidFill>
              <a:latin typeface="+mn-lt"/>
            </a:endParaRPr>
          </a:p>
        </p:txBody>
      </p:sp>
      <p:sp>
        <p:nvSpPr>
          <p:cNvPr id="2" name="TextBox 1">
            <a:extLst>
              <a:ext uri="{FF2B5EF4-FFF2-40B4-BE49-F238E27FC236}">
                <a16:creationId xmlns:a16="http://schemas.microsoft.com/office/drawing/2014/main" id="{91263DAB-A398-7E5C-4E9C-81E15849FBE5}"/>
              </a:ext>
            </a:extLst>
          </p:cNvPr>
          <p:cNvSpPr txBox="1"/>
          <p:nvPr/>
        </p:nvSpPr>
        <p:spPr>
          <a:xfrm>
            <a:off x="720725" y="1750979"/>
            <a:ext cx="7528330" cy="2477601"/>
          </a:xfrm>
          <a:prstGeom prst="rect">
            <a:avLst/>
          </a:prstGeom>
          <a:noFill/>
        </p:spPr>
        <p:txBody>
          <a:bodyPr wrap="square" rtlCol="0">
            <a:spAutoFit/>
          </a:bodyPr>
          <a:lstStyle/>
          <a:p>
            <a:r>
              <a:rPr lang="en-US" dirty="0" err="1">
                <a:solidFill>
                  <a:schemeClr val="tx1"/>
                </a:solidFill>
              </a:rPr>
              <a:t>このビデオでは</a:t>
            </a:r>
            <a:r>
              <a:rPr lang="en-US" dirty="0" err="1">
                <a:solidFill>
                  <a:schemeClr val="accent1"/>
                </a:solidFill>
              </a:rPr>
              <a:t>ブロードキャスト</a:t>
            </a:r>
            <a:r>
              <a:rPr lang="en-US" dirty="0" err="1">
                <a:solidFill>
                  <a:schemeClr val="tx1"/>
                </a:solidFill>
              </a:rPr>
              <a:t>について説明します</a:t>
            </a:r>
            <a:r>
              <a:rPr lang="en-US" dirty="0">
                <a:solidFill>
                  <a:schemeClr val="tx1"/>
                </a:solidFill>
              </a:rPr>
              <a:t>。</a:t>
            </a:r>
          </a:p>
          <a:p>
            <a:pPr marL="285750" indent="-285750">
              <a:spcAft>
                <a:spcPts val="600"/>
              </a:spcAft>
              <a:buClr>
                <a:schemeClr val="tx1"/>
              </a:buClr>
              <a:buFont typeface="Arial" panose="020B0604020202020204" pitchFamily="34" charset="0"/>
              <a:buChar char="•"/>
            </a:pPr>
            <a:r>
              <a:rPr lang="ja-JP" altLang="en-US">
                <a:solidFill>
                  <a:schemeClr val="tx1"/>
                </a:solidFill>
              </a:rPr>
              <a:t>イーサネットブロードキャストは、宛先</a:t>
            </a:r>
            <a:r>
              <a:rPr lang="en-US" dirty="0">
                <a:solidFill>
                  <a:schemeClr val="tx1"/>
                </a:solidFill>
              </a:rPr>
              <a:t>MAC</a:t>
            </a:r>
            <a:r>
              <a:rPr lang="ja-JP" altLang="en-US">
                <a:solidFill>
                  <a:schemeClr val="tx1"/>
                </a:solidFill>
              </a:rPr>
              <a:t>アドレスが</a:t>
            </a:r>
            <a:r>
              <a:rPr lang="en-US" altLang="ja-JP" dirty="0">
                <a:solidFill>
                  <a:schemeClr val="tx1"/>
                </a:solidFill>
              </a:rPr>
              <a:t>48</a:t>
            </a:r>
            <a:r>
              <a:rPr lang="ja-JP" altLang="en-US">
                <a:solidFill>
                  <a:schemeClr val="tx1"/>
                </a:solidFill>
              </a:rPr>
              <a:t>ビットの</a:t>
            </a:r>
            <a:r>
              <a:rPr lang="en-US" altLang="ja-JP" dirty="0">
                <a:solidFill>
                  <a:schemeClr val="tx1"/>
                </a:solidFill>
              </a:rPr>
              <a:t>1</a:t>
            </a:r>
            <a:r>
              <a:rPr lang="ja-JP" altLang="en-US">
                <a:solidFill>
                  <a:schemeClr val="tx1"/>
                </a:solidFill>
              </a:rPr>
              <a:t>、または</a:t>
            </a:r>
            <a:r>
              <a:rPr lang="en-US" altLang="ja-JP" dirty="0">
                <a:solidFill>
                  <a:schemeClr val="tx1"/>
                </a:solidFill>
              </a:rPr>
              <a:t>16</a:t>
            </a:r>
            <a:r>
              <a:rPr lang="ja-JP" altLang="en-US">
                <a:solidFill>
                  <a:schemeClr val="tx1"/>
                </a:solidFill>
              </a:rPr>
              <a:t>進数で全て「</a:t>
            </a:r>
            <a:r>
              <a:rPr lang="en-US" dirty="0">
                <a:solidFill>
                  <a:schemeClr val="tx1"/>
                </a:solidFill>
              </a:rPr>
              <a:t>F」(FFFF.FFFF.FFFF)</a:t>
            </a:r>
            <a:r>
              <a:rPr lang="ja-JP" altLang="en-US">
                <a:solidFill>
                  <a:schemeClr val="tx1"/>
                </a:solidFill>
              </a:rPr>
              <a:t>の場合に発生します。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このビデオでは、コンピュータ</a:t>
            </a:r>
            <a:r>
              <a:rPr lang="en-US" altLang="ja-JP" dirty="0">
                <a:solidFill>
                  <a:schemeClr val="tx1"/>
                </a:solidFill>
              </a:rPr>
              <a:t>H</a:t>
            </a:r>
            <a:r>
              <a:rPr lang="en-US" dirty="0">
                <a:solidFill>
                  <a:schemeClr val="tx1"/>
                </a:solidFill>
              </a:rPr>
              <a:t>1</a:t>
            </a:r>
            <a:r>
              <a:rPr lang="ja-JP" altLang="en-US">
                <a:solidFill>
                  <a:schemeClr val="tx1"/>
                </a:solidFill>
              </a:rPr>
              <a:t>が他の全デバイスに向けてブロードキャストを送信します。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en-US" dirty="0">
                <a:solidFill>
                  <a:schemeClr val="tx1"/>
                </a:solidFill>
              </a:rPr>
              <a:t>H1</a:t>
            </a:r>
            <a:r>
              <a:rPr lang="ja-JP" altLang="en-US">
                <a:solidFill>
                  <a:schemeClr val="tx1"/>
                </a:solidFill>
              </a:rPr>
              <a:t>がブロードキャストを送信すると、スイッチがイーサネットブロードキャストを受信し、受信ポートを除くすべてのポートにイーサネットフレームを転送するため、結果としてネットワーク内のすべてのデバイスがブロードキャストを受信します。</a:t>
            </a:r>
            <a:endParaRPr lang="en-US" altLang="ja-JP" dirty="0">
              <a:solidFill>
                <a:schemeClr val="tx1"/>
              </a:solidFill>
            </a:endParaRPr>
          </a:p>
          <a:p>
            <a:pPr marL="285750" indent="-285750">
              <a:spcAft>
                <a:spcPts val="600"/>
              </a:spcAft>
              <a:buClr>
                <a:schemeClr val="tx1"/>
              </a:buClr>
              <a:buFont typeface="Arial" panose="020B0604020202020204" pitchFamily="34" charset="0"/>
              <a:buChar char="•"/>
            </a:pPr>
            <a:r>
              <a:rPr lang="ja-JP" altLang="en-US">
                <a:solidFill>
                  <a:schemeClr val="tx1"/>
                </a:solidFill>
              </a:rPr>
              <a:t>ネットワークにルーターがある場合、ルーターもブロードキャストを受信しますが、ルーターは他のネットワークへブロードキャストを転送しません。</a:t>
            </a:r>
            <a:endParaRPr lang="en-US" dirty="0">
              <a:solidFill>
                <a:schemeClr val="tx1"/>
              </a:solidFill>
            </a:endParaRPr>
          </a:p>
        </p:txBody>
      </p:sp>
      <p:sp>
        <p:nvSpPr>
          <p:cNvPr id="5" name="Footer Placeholder 4">
            <a:extLst>
              <a:ext uri="{FF2B5EF4-FFF2-40B4-BE49-F238E27FC236}">
                <a16:creationId xmlns:a16="http://schemas.microsoft.com/office/drawing/2014/main" id="{F43B53DC-776E-EA76-D777-4541FE30B37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27</a:t>
            </a:fld>
            <a:endParaRPr lang="en-US" dirty="0">
              <a:solidFill>
                <a:schemeClr val="tx1"/>
              </a:solidFill>
            </a:endParaRPr>
          </a:p>
        </p:txBody>
      </p:sp>
    </p:spTree>
    <p:extLst>
      <p:ext uri="{BB962C8B-B14F-4D97-AF65-F5344CB8AC3E}">
        <p14:creationId xmlns:p14="http://schemas.microsoft.com/office/powerpoint/2010/main" val="217825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8D1359D-2762-29F1-2F55-227E1A04092E}"/>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3D8878B-799E-00E3-A78A-916B45127310}"/>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CF098558-49DF-3716-48CF-E3F8C18D4F7E}"/>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13.2.2 Broadcast Domains</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30792103-C1C2-C992-F4A8-01A01F3E092C}"/>
              </a:ext>
            </a:extLst>
          </p:cNvPr>
          <p:cNvSpPr txBox="1"/>
          <p:nvPr/>
        </p:nvSpPr>
        <p:spPr>
          <a:xfrm>
            <a:off x="807938" y="1896176"/>
            <a:ext cx="7615337" cy="307777"/>
          </a:xfrm>
          <a:prstGeom prst="rect">
            <a:avLst/>
          </a:prstGeom>
          <a:noFill/>
        </p:spPr>
        <p:txBody>
          <a:bodyPr wrap="square" rtlCol="0">
            <a:spAutoFit/>
          </a:bodyPr>
          <a:lstStyle/>
          <a:p>
            <a:endParaRPr lang="en-US" dirty="0">
              <a:solidFill>
                <a:schemeClr val="tx1"/>
              </a:solidFill>
              <a:latin typeface="+mn-lt"/>
            </a:endParaRPr>
          </a:p>
        </p:txBody>
      </p:sp>
      <p:pic>
        <p:nvPicPr>
          <p:cNvPr id="5" name="Picture 4" descr="A diagram of a broadcast domain&#10;&#10;Description automatically generated">
            <a:extLst>
              <a:ext uri="{FF2B5EF4-FFF2-40B4-BE49-F238E27FC236}">
                <a16:creationId xmlns:a16="http://schemas.microsoft.com/office/drawing/2014/main" id="{2E661C0A-B311-658F-53FE-6D96EEE90673}"/>
              </a:ext>
            </a:extLst>
          </p:cNvPr>
          <p:cNvPicPr>
            <a:picLocks noChangeAspect="1"/>
          </p:cNvPicPr>
          <p:nvPr/>
        </p:nvPicPr>
        <p:blipFill>
          <a:blip r:embed="rId5"/>
          <a:stretch>
            <a:fillRect/>
          </a:stretch>
        </p:blipFill>
        <p:spPr>
          <a:xfrm>
            <a:off x="5791200" y="958916"/>
            <a:ext cx="3149599" cy="2338577"/>
          </a:xfrm>
          <a:prstGeom prst="rect">
            <a:avLst/>
          </a:prstGeom>
        </p:spPr>
      </p:pic>
      <p:sp>
        <p:nvSpPr>
          <p:cNvPr id="6" name="TextBox 5">
            <a:extLst>
              <a:ext uri="{FF2B5EF4-FFF2-40B4-BE49-F238E27FC236}">
                <a16:creationId xmlns:a16="http://schemas.microsoft.com/office/drawing/2014/main" id="{B66020F4-0451-1F1A-B283-5A34EDD70A9C}"/>
              </a:ext>
            </a:extLst>
          </p:cNvPr>
          <p:cNvSpPr txBox="1"/>
          <p:nvPr/>
        </p:nvSpPr>
        <p:spPr>
          <a:xfrm>
            <a:off x="720725" y="1700983"/>
            <a:ext cx="5237623" cy="2923877"/>
          </a:xfrm>
          <a:prstGeom prst="rect">
            <a:avLst/>
          </a:prstGeom>
          <a:noFill/>
        </p:spPr>
        <p:txBody>
          <a:bodyPr wrap="square" rtlCol="0">
            <a:spAutoFit/>
          </a:bodyPr>
          <a:lstStyle/>
          <a:p>
            <a:pPr>
              <a:spcAft>
                <a:spcPts val="600"/>
              </a:spcAft>
            </a:pPr>
            <a:r>
              <a:rPr lang="en-US" dirty="0">
                <a:solidFill>
                  <a:schemeClr val="accent1"/>
                </a:solidFill>
              </a:rPr>
              <a:t>Broadcast Message Handling:</a:t>
            </a:r>
            <a:endParaRPr lang="en-US" dirty="0">
              <a:solidFill>
                <a:schemeClr val="tx1"/>
              </a:solidFill>
            </a:endParaRPr>
          </a:p>
          <a:p>
            <a:pPr marL="285750" lvl="1" indent="-285750">
              <a:spcAft>
                <a:spcPts val="600"/>
              </a:spcAft>
              <a:buFont typeface="Arial" panose="020B0604020202020204" pitchFamily="34" charset="0"/>
              <a:buChar char="•"/>
            </a:pPr>
            <a:r>
              <a:rPr lang="en-US" dirty="0">
                <a:solidFill>
                  <a:schemeClr val="tx1"/>
                </a:solidFill>
              </a:rPr>
              <a:t>Switches forward broadcast messages to all connected hosts in the same local network.</a:t>
            </a:r>
          </a:p>
          <a:p>
            <a:pPr>
              <a:spcAft>
                <a:spcPts val="600"/>
              </a:spcAft>
            </a:pPr>
            <a:r>
              <a:rPr lang="en-US" dirty="0">
                <a:solidFill>
                  <a:schemeClr val="accent1"/>
                </a:solidFill>
              </a:rPr>
              <a:t>Local Area Network as Broadcast Domain:</a:t>
            </a:r>
          </a:p>
          <a:p>
            <a:pPr marL="285750" lvl="1" indent="-285750">
              <a:spcAft>
                <a:spcPts val="600"/>
              </a:spcAft>
              <a:buFont typeface="Arial" panose="020B0604020202020204" pitchFamily="34" charset="0"/>
              <a:buChar char="•"/>
            </a:pPr>
            <a:r>
              <a:rPr lang="en-US" dirty="0">
                <a:solidFill>
                  <a:schemeClr val="tx1"/>
                </a:solidFill>
              </a:rPr>
              <a:t>Defined as a network with one or more Ethernet switches, referred to as a broadcast domain.</a:t>
            </a:r>
          </a:p>
          <a:p>
            <a:pPr>
              <a:spcAft>
                <a:spcPts val="600"/>
              </a:spcAft>
            </a:pPr>
            <a:r>
              <a:rPr lang="en-US" dirty="0">
                <a:solidFill>
                  <a:schemeClr val="accent1"/>
                </a:solidFill>
              </a:rPr>
              <a:t>Large Broadcast Domains:</a:t>
            </a:r>
          </a:p>
          <a:p>
            <a:pPr marL="285750" lvl="1" indent="-285750">
              <a:spcAft>
                <a:spcPts val="600"/>
              </a:spcAft>
              <a:buFont typeface="Arial" panose="020B0604020202020204" pitchFamily="34" charset="0"/>
              <a:buChar char="•"/>
            </a:pPr>
            <a:r>
              <a:rPr lang="en-US" dirty="0">
                <a:solidFill>
                  <a:schemeClr val="tx1"/>
                </a:solidFill>
              </a:rPr>
              <a:t>Excessive Broadcast Traffic: Can occur with too many connected hosts.</a:t>
            </a:r>
          </a:p>
          <a:p>
            <a:pPr marL="285750" lvl="1" indent="-285750">
              <a:spcAft>
                <a:spcPts val="600"/>
              </a:spcAft>
              <a:buFont typeface="Arial" panose="020B0604020202020204" pitchFamily="34" charset="0"/>
              <a:buChar char="•"/>
            </a:pPr>
            <a:r>
              <a:rPr lang="en-US" dirty="0">
                <a:solidFill>
                  <a:schemeClr val="tx1"/>
                </a:solidFill>
              </a:rPr>
              <a:t>Use of Routers: Divide one local network into multiple broadcast domains to manage traffic.</a:t>
            </a:r>
          </a:p>
        </p:txBody>
      </p:sp>
      <p:cxnSp>
        <p:nvCxnSpPr>
          <p:cNvPr id="8" name="Straight Arrow Connector 7">
            <a:extLst>
              <a:ext uri="{FF2B5EF4-FFF2-40B4-BE49-F238E27FC236}">
                <a16:creationId xmlns:a16="http://schemas.microsoft.com/office/drawing/2014/main" id="{19CFAADB-771F-AFD7-8DA9-00386CDE3A67}"/>
              </a:ext>
            </a:extLst>
          </p:cNvPr>
          <p:cNvCxnSpPr>
            <a:cxnSpLocks/>
          </p:cNvCxnSpPr>
          <p:nvPr/>
        </p:nvCxnSpPr>
        <p:spPr>
          <a:xfrm>
            <a:off x="3942735" y="2258293"/>
            <a:ext cx="2330245" cy="27100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CBB5CEA-0B4E-667A-63BE-C0026493D186}"/>
              </a:ext>
            </a:extLst>
          </p:cNvPr>
          <p:cNvCxnSpPr>
            <a:cxnSpLocks/>
          </p:cNvCxnSpPr>
          <p:nvPr/>
        </p:nvCxnSpPr>
        <p:spPr>
          <a:xfrm flipV="1">
            <a:off x="5506065" y="2203953"/>
            <a:ext cx="1759974" cy="200582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4">
            <a:extLst>
              <a:ext uri="{FF2B5EF4-FFF2-40B4-BE49-F238E27FC236}">
                <a16:creationId xmlns:a16="http://schemas.microsoft.com/office/drawing/2014/main" id="{0ECB3AC0-EA5C-06BC-05A5-ED2ED7C29341}"/>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28</a:t>
            </a:fld>
            <a:endParaRPr lang="en-US" dirty="0">
              <a:solidFill>
                <a:schemeClr val="tx1"/>
              </a:solidFill>
            </a:endParaRPr>
          </a:p>
        </p:txBody>
      </p:sp>
    </p:spTree>
    <p:extLst>
      <p:ext uri="{BB962C8B-B14F-4D97-AF65-F5344CB8AC3E}">
        <p14:creationId xmlns:p14="http://schemas.microsoft.com/office/powerpoint/2010/main" val="1862869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55E9410-26E8-1AE8-3051-168F8472043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71BD3F9-8150-BBB8-92B8-C0785B3E368E}"/>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533FE645-DAE1-80CB-E4DF-F8A61DE23866}"/>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13.2.2 Broadcast Domains</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CC2FD135-5549-C5CB-67FA-31F8CC448A45}"/>
              </a:ext>
            </a:extLst>
          </p:cNvPr>
          <p:cNvSpPr txBox="1"/>
          <p:nvPr/>
        </p:nvSpPr>
        <p:spPr>
          <a:xfrm>
            <a:off x="807938" y="1896176"/>
            <a:ext cx="7615337" cy="307777"/>
          </a:xfrm>
          <a:prstGeom prst="rect">
            <a:avLst/>
          </a:prstGeom>
          <a:noFill/>
        </p:spPr>
        <p:txBody>
          <a:bodyPr wrap="square" rtlCol="0">
            <a:spAutoFit/>
          </a:bodyPr>
          <a:lstStyle/>
          <a:p>
            <a:endParaRPr lang="en-US" dirty="0">
              <a:solidFill>
                <a:schemeClr val="tx1"/>
              </a:solidFill>
              <a:latin typeface="+mn-lt"/>
            </a:endParaRPr>
          </a:p>
        </p:txBody>
      </p:sp>
      <p:pic>
        <p:nvPicPr>
          <p:cNvPr id="5" name="Picture 4" descr="A diagram of a broadcast domain&#10;&#10;Description automatically generated">
            <a:extLst>
              <a:ext uri="{FF2B5EF4-FFF2-40B4-BE49-F238E27FC236}">
                <a16:creationId xmlns:a16="http://schemas.microsoft.com/office/drawing/2014/main" id="{5DA76E76-36DC-1454-3AA6-4EA321F3E245}"/>
              </a:ext>
            </a:extLst>
          </p:cNvPr>
          <p:cNvPicPr>
            <a:picLocks noChangeAspect="1"/>
          </p:cNvPicPr>
          <p:nvPr/>
        </p:nvPicPr>
        <p:blipFill>
          <a:blip r:embed="rId5"/>
          <a:stretch>
            <a:fillRect/>
          </a:stretch>
        </p:blipFill>
        <p:spPr>
          <a:xfrm>
            <a:off x="5896708" y="947192"/>
            <a:ext cx="3149599" cy="2338577"/>
          </a:xfrm>
          <a:prstGeom prst="rect">
            <a:avLst/>
          </a:prstGeom>
        </p:spPr>
      </p:pic>
      <p:sp>
        <p:nvSpPr>
          <p:cNvPr id="6" name="TextBox 5">
            <a:extLst>
              <a:ext uri="{FF2B5EF4-FFF2-40B4-BE49-F238E27FC236}">
                <a16:creationId xmlns:a16="http://schemas.microsoft.com/office/drawing/2014/main" id="{8335B37F-CF0C-1682-BC72-235930356054}"/>
              </a:ext>
            </a:extLst>
          </p:cNvPr>
          <p:cNvSpPr txBox="1"/>
          <p:nvPr/>
        </p:nvSpPr>
        <p:spPr>
          <a:xfrm>
            <a:off x="720725" y="1700983"/>
            <a:ext cx="5237623" cy="3170099"/>
          </a:xfrm>
          <a:prstGeom prst="rect">
            <a:avLst/>
          </a:prstGeom>
          <a:noFill/>
        </p:spPr>
        <p:txBody>
          <a:bodyPr wrap="square" rtlCol="0">
            <a:spAutoFit/>
          </a:bodyPr>
          <a:lstStyle/>
          <a:p>
            <a:pPr>
              <a:spcAft>
                <a:spcPts val="600"/>
              </a:spcAft>
            </a:pPr>
            <a:r>
              <a:rPr lang="ja-JP" altLang="en-US">
                <a:solidFill>
                  <a:schemeClr val="accent1"/>
                </a:solidFill>
                <a:latin typeface="+mn-lt"/>
              </a:rPr>
              <a:t>ブロードキャストメッセージの処理</a:t>
            </a:r>
            <a:r>
              <a:rPr lang="ja-JP" altLang="en-US" sz="1200">
                <a:solidFill>
                  <a:schemeClr val="tx1"/>
                </a:solidFill>
                <a:latin typeface="+mn-lt"/>
              </a:rPr>
              <a:t>：</a:t>
            </a:r>
          </a:p>
          <a:p>
            <a:pPr marL="171450" indent="-171450">
              <a:spcAft>
                <a:spcPts val="600"/>
              </a:spcAft>
              <a:buClr>
                <a:schemeClr val="tx1"/>
              </a:buClr>
              <a:buFont typeface="Arial" panose="020B0604020202020204" pitchFamily="34" charset="0"/>
              <a:buChar char="•"/>
            </a:pPr>
            <a:r>
              <a:rPr lang="ja-JP" altLang="en-US" sz="1200">
                <a:solidFill>
                  <a:schemeClr val="tx1"/>
                </a:solidFill>
                <a:latin typeface="+mn-lt"/>
              </a:rPr>
              <a:t>スイッチは同じローカルネットワーク内のすべての接続されたホストにブロードキャストメッセージを転送します。</a:t>
            </a:r>
          </a:p>
          <a:p>
            <a:pPr>
              <a:spcAft>
                <a:spcPts val="600"/>
              </a:spcAft>
            </a:pPr>
            <a:endParaRPr lang="ja-JP" altLang="en-US" sz="1200">
              <a:solidFill>
                <a:schemeClr val="tx1"/>
              </a:solidFill>
              <a:latin typeface="+mn-lt"/>
            </a:endParaRPr>
          </a:p>
          <a:p>
            <a:pPr>
              <a:spcAft>
                <a:spcPts val="600"/>
              </a:spcAft>
            </a:pPr>
            <a:r>
              <a:rPr lang="ja-JP" altLang="en-US" sz="1200">
                <a:solidFill>
                  <a:schemeClr val="accent1"/>
                </a:solidFill>
                <a:latin typeface="+mn-lt"/>
              </a:rPr>
              <a:t>ブロードキャストドメインとしてのローカルエリアネットワーク</a:t>
            </a:r>
            <a:r>
              <a:rPr lang="ja-JP" altLang="en-US" sz="1200">
                <a:solidFill>
                  <a:schemeClr val="tx1"/>
                </a:solidFill>
                <a:latin typeface="+mn-lt"/>
              </a:rPr>
              <a:t>：</a:t>
            </a:r>
          </a:p>
          <a:p>
            <a:pPr marL="171450" indent="-171450">
              <a:spcAft>
                <a:spcPts val="600"/>
              </a:spcAft>
              <a:buClr>
                <a:schemeClr val="tx1"/>
              </a:buClr>
              <a:buFont typeface="Arial" panose="020B0604020202020204" pitchFamily="34" charset="0"/>
              <a:buChar char="•"/>
            </a:pPr>
            <a:r>
              <a:rPr lang="en-US" altLang="ja-JP" sz="1200" dirty="0">
                <a:solidFill>
                  <a:schemeClr val="tx1"/>
                </a:solidFill>
                <a:latin typeface="+mn-lt"/>
              </a:rPr>
              <a:t>1</a:t>
            </a:r>
            <a:r>
              <a:rPr lang="ja-JP" altLang="en-US" sz="1200">
                <a:solidFill>
                  <a:schemeClr val="tx1"/>
                </a:solidFill>
                <a:latin typeface="+mn-lt"/>
              </a:rPr>
              <a:t>つ以上のスイッチを持つネットワークをブロードキャストドメインと呼びます。</a:t>
            </a:r>
          </a:p>
          <a:p>
            <a:pPr>
              <a:spcAft>
                <a:spcPts val="600"/>
              </a:spcAft>
            </a:pPr>
            <a:endParaRPr lang="ja-JP" altLang="en-US" sz="1200">
              <a:solidFill>
                <a:schemeClr val="tx1"/>
              </a:solidFill>
              <a:latin typeface="+mn-lt"/>
            </a:endParaRPr>
          </a:p>
          <a:p>
            <a:pPr>
              <a:spcAft>
                <a:spcPts val="600"/>
              </a:spcAft>
            </a:pPr>
            <a:r>
              <a:rPr lang="ja-JP" altLang="en-US">
                <a:solidFill>
                  <a:schemeClr val="accent1"/>
                </a:solidFill>
                <a:latin typeface="+mn-lt"/>
              </a:rPr>
              <a:t>大規模なブロードキャストドメイン：</a:t>
            </a:r>
          </a:p>
          <a:p>
            <a:pPr marL="171450" indent="-171450">
              <a:spcAft>
                <a:spcPts val="600"/>
              </a:spcAft>
              <a:buClr>
                <a:schemeClr val="tx1"/>
              </a:buClr>
              <a:buFont typeface="Arial" panose="020B0604020202020204" pitchFamily="34" charset="0"/>
              <a:buChar char="•"/>
            </a:pPr>
            <a:r>
              <a:rPr lang="ja-JP" altLang="en-US" sz="1200">
                <a:solidFill>
                  <a:schemeClr val="tx1"/>
                </a:solidFill>
                <a:latin typeface="+mn-lt"/>
              </a:rPr>
              <a:t>過剰なブロードキャストトラフィックの問題：接続されたホストが多すぎると、多くのブロードキャストが発生するします。</a:t>
            </a:r>
          </a:p>
          <a:p>
            <a:pPr marL="171450" indent="-171450">
              <a:spcAft>
                <a:spcPts val="600"/>
              </a:spcAft>
              <a:buClr>
                <a:schemeClr val="tx1"/>
              </a:buClr>
              <a:buFont typeface="Arial" panose="020B0604020202020204" pitchFamily="34" charset="0"/>
              <a:buChar char="•"/>
            </a:pPr>
            <a:r>
              <a:rPr lang="ja-JP" altLang="en-US" sz="1200">
                <a:solidFill>
                  <a:schemeClr val="tx1"/>
                </a:solidFill>
                <a:latin typeface="+mn-lt"/>
              </a:rPr>
              <a:t>過剰なブロードキャストを解決するために、ルータを使用して、</a:t>
            </a:r>
            <a:r>
              <a:rPr lang="en-US" altLang="ja-JP" sz="1200" dirty="0">
                <a:solidFill>
                  <a:schemeClr val="tx1"/>
                </a:solidFill>
                <a:latin typeface="+mn-lt"/>
              </a:rPr>
              <a:t>1</a:t>
            </a:r>
            <a:r>
              <a:rPr lang="ja-JP" altLang="en-US" sz="1200">
                <a:solidFill>
                  <a:schemeClr val="tx1"/>
                </a:solidFill>
                <a:latin typeface="+mn-lt"/>
              </a:rPr>
              <a:t>つのローカルネットワークを複数のブロードキャストドメインに分割します。</a:t>
            </a:r>
            <a:endParaRPr lang="en-US" sz="1200" dirty="0">
              <a:solidFill>
                <a:schemeClr val="tx1"/>
              </a:solidFill>
              <a:latin typeface="+mn-lt"/>
            </a:endParaRPr>
          </a:p>
        </p:txBody>
      </p:sp>
      <p:cxnSp>
        <p:nvCxnSpPr>
          <p:cNvPr id="8" name="Straight Arrow Connector 7">
            <a:extLst>
              <a:ext uri="{FF2B5EF4-FFF2-40B4-BE49-F238E27FC236}">
                <a16:creationId xmlns:a16="http://schemas.microsoft.com/office/drawing/2014/main" id="{594CCC49-FF2A-04F0-FF4E-EA103DA1E6A5}"/>
              </a:ext>
            </a:extLst>
          </p:cNvPr>
          <p:cNvCxnSpPr>
            <a:cxnSpLocks/>
          </p:cNvCxnSpPr>
          <p:nvPr/>
        </p:nvCxnSpPr>
        <p:spPr>
          <a:xfrm>
            <a:off x="3942735" y="2258293"/>
            <a:ext cx="2330245" cy="271002"/>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1E9CB33-B3B0-4F85-863F-ADA111FC784A}"/>
              </a:ext>
            </a:extLst>
          </p:cNvPr>
          <p:cNvCxnSpPr>
            <a:cxnSpLocks/>
          </p:cNvCxnSpPr>
          <p:nvPr/>
        </p:nvCxnSpPr>
        <p:spPr>
          <a:xfrm flipV="1">
            <a:off x="5943600" y="2203953"/>
            <a:ext cx="1322439" cy="2180478"/>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4">
            <a:extLst>
              <a:ext uri="{FF2B5EF4-FFF2-40B4-BE49-F238E27FC236}">
                <a16:creationId xmlns:a16="http://schemas.microsoft.com/office/drawing/2014/main" id="{FA22A6F2-B755-CF2D-726F-48A5CEA5260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29</a:t>
            </a:fld>
            <a:endParaRPr lang="en-US" dirty="0">
              <a:solidFill>
                <a:schemeClr val="tx1"/>
              </a:solidFill>
            </a:endParaRPr>
          </a:p>
        </p:txBody>
      </p:sp>
    </p:spTree>
    <p:extLst>
      <p:ext uri="{BB962C8B-B14F-4D97-AF65-F5344CB8AC3E}">
        <p14:creationId xmlns:p14="http://schemas.microsoft.com/office/powerpoint/2010/main" val="3573107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accent2"/>
                </a:solidFill>
                <a:effectLst/>
                <a:latin typeface="MS PGothic" panose="020B0600070205080204" pitchFamily="34" charset="-128"/>
                <a:ea typeface="MS PGothic" panose="020B0600070205080204" pitchFamily="34" charset="-128"/>
              </a:rPr>
              <a:t>The ARP Process </a:t>
            </a:r>
            <a:endParaRPr lang="ja-JP" altLang="en-US" sz="1400" b="0" i="0" u="none" strike="noStrike">
              <a:solidFill>
                <a:schemeClr val="accent2"/>
              </a:solidFill>
              <a:effectLs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2"/>
                </a:solidFill>
              </a:rPr>
              <a:t>12</a:t>
            </a:r>
            <a:endParaRPr dirty="0">
              <a:solidFill>
                <a:schemeClr val="accent2"/>
              </a:solidFill>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
        <p:nvSpPr>
          <p:cNvPr id="2" name="Footer Placeholder 4">
            <a:extLst>
              <a:ext uri="{FF2B5EF4-FFF2-40B4-BE49-F238E27FC236}">
                <a16:creationId xmlns:a16="http://schemas.microsoft.com/office/drawing/2014/main" id="{0AE09D80-27DC-427E-012F-4FF1177189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a:t>
            </a:fld>
            <a:endParaRPr lang="en-US" dirty="0">
              <a:solidFill>
                <a:schemeClr val="tx1"/>
              </a:solidFill>
            </a:endParaRPr>
          </a:p>
        </p:txBody>
      </p:sp>
    </p:spTree>
    <p:extLst>
      <p:ext uri="{BB962C8B-B14F-4D97-AF65-F5344CB8AC3E}">
        <p14:creationId xmlns:p14="http://schemas.microsoft.com/office/powerpoint/2010/main" val="66420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9589F49-9BD0-4595-C887-03B31BB7250E}"/>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D6BE6AB-FE13-BD48-0B53-AE7A6D7ACA23}"/>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8E074B31-E609-AEFD-C22C-52668895F4CA}"/>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13.2.3 Access Layer Communication</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66B7F84C-B47D-82F7-33A6-27C58C32A95A}"/>
              </a:ext>
            </a:extLst>
          </p:cNvPr>
          <p:cNvSpPr txBox="1"/>
          <p:nvPr/>
        </p:nvSpPr>
        <p:spPr>
          <a:xfrm>
            <a:off x="807938" y="1896176"/>
            <a:ext cx="7615337" cy="307777"/>
          </a:xfrm>
          <a:prstGeom prst="rect">
            <a:avLst/>
          </a:prstGeom>
          <a:noFill/>
        </p:spPr>
        <p:txBody>
          <a:bodyPr wrap="square" rtlCol="0">
            <a:spAutoFit/>
          </a:bodyPr>
          <a:lstStyle/>
          <a:p>
            <a:endParaRPr lang="en-US" dirty="0">
              <a:solidFill>
                <a:schemeClr val="tx1"/>
              </a:solidFill>
              <a:latin typeface="+mn-lt"/>
            </a:endParaRPr>
          </a:p>
        </p:txBody>
      </p:sp>
      <p:sp>
        <p:nvSpPr>
          <p:cNvPr id="6" name="TextBox 5">
            <a:extLst>
              <a:ext uri="{FF2B5EF4-FFF2-40B4-BE49-F238E27FC236}">
                <a16:creationId xmlns:a16="http://schemas.microsoft.com/office/drawing/2014/main" id="{489EA7A1-A651-6B7A-23D8-2D890A9D7AA8}"/>
              </a:ext>
            </a:extLst>
          </p:cNvPr>
          <p:cNvSpPr txBox="1"/>
          <p:nvPr/>
        </p:nvSpPr>
        <p:spPr>
          <a:xfrm>
            <a:off x="720725" y="1700983"/>
            <a:ext cx="8157804" cy="2492990"/>
          </a:xfrm>
          <a:prstGeom prst="rect">
            <a:avLst/>
          </a:prstGeom>
          <a:noFill/>
        </p:spPr>
        <p:txBody>
          <a:bodyPr wrap="square" rtlCol="0">
            <a:spAutoFit/>
          </a:bodyPr>
          <a:lstStyle/>
          <a:p>
            <a:pPr>
              <a:spcAft>
                <a:spcPts val="600"/>
              </a:spcAft>
              <a:buClr>
                <a:schemeClr val="tx1"/>
              </a:buClr>
            </a:pPr>
            <a:r>
              <a:rPr lang="en-US" dirty="0">
                <a:solidFill>
                  <a:schemeClr val="accent1"/>
                </a:solidFill>
              </a:rPr>
              <a:t>NIC Frame :</a:t>
            </a:r>
          </a:p>
          <a:p>
            <a:pPr marL="285750" lvl="1" indent="-285750">
              <a:spcAft>
                <a:spcPts val="600"/>
              </a:spcAft>
              <a:buClr>
                <a:schemeClr val="tx1"/>
              </a:buClr>
              <a:buFont typeface="Arial" panose="020B0604020202020204" pitchFamily="34" charset="0"/>
              <a:buChar char="•"/>
            </a:pPr>
            <a:r>
              <a:rPr lang="en-US" dirty="0">
                <a:solidFill>
                  <a:schemeClr val="tx1"/>
                </a:solidFill>
              </a:rPr>
              <a:t>A Network Interface Card (NIC) on a local Ethernet network accepts a </a:t>
            </a:r>
            <a:r>
              <a:rPr lang="en-US" u="sng" dirty="0">
                <a:solidFill>
                  <a:schemeClr val="tx1"/>
                </a:solidFill>
              </a:rPr>
              <a:t>frame </a:t>
            </a:r>
            <a:r>
              <a:rPr lang="en-US" dirty="0">
                <a:solidFill>
                  <a:schemeClr val="tx1"/>
                </a:solidFill>
              </a:rPr>
              <a:t>only (MAC).</a:t>
            </a:r>
          </a:p>
          <a:p>
            <a:pPr>
              <a:spcAft>
                <a:spcPts val="600"/>
              </a:spcAft>
              <a:buClr>
                <a:schemeClr val="tx1"/>
              </a:buClr>
            </a:pPr>
            <a:r>
              <a:rPr lang="en-US" dirty="0">
                <a:solidFill>
                  <a:schemeClr val="accent1"/>
                </a:solidFill>
              </a:rPr>
              <a:t>IP Addresses:</a:t>
            </a:r>
          </a:p>
          <a:p>
            <a:pPr marL="285750" lvl="1" indent="-285750">
              <a:spcAft>
                <a:spcPts val="600"/>
              </a:spcAft>
              <a:buClr>
                <a:schemeClr val="tx1"/>
              </a:buClr>
              <a:buFont typeface="Arial" panose="020B0604020202020204" pitchFamily="34" charset="0"/>
              <a:buChar char="•"/>
            </a:pPr>
            <a:r>
              <a:rPr lang="en-US" dirty="0">
                <a:solidFill>
                  <a:schemeClr val="tx1"/>
                </a:solidFill>
              </a:rPr>
              <a:t>Network applications typically rely on </a:t>
            </a:r>
            <a:r>
              <a:rPr lang="en-US" u="sng" dirty="0">
                <a:solidFill>
                  <a:schemeClr val="tx1"/>
                </a:solidFill>
              </a:rPr>
              <a:t>logical IP </a:t>
            </a:r>
            <a:r>
              <a:rPr lang="en-US" dirty="0">
                <a:solidFill>
                  <a:schemeClr val="tx1"/>
                </a:solidFill>
              </a:rPr>
              <a:t>addresses for server and client identification.</a:t>
            </a:r>
          </a:p>
          <a:p>
            <a:pPr marL="285750" lvl="1" indent="-285750">
              <a:spcAft>
                <a:spcPts val="600"/>
              </a:spcAft>
              <a:buClr>
                <a:schemeClr val="tx1"/>
              </a:buClr>
              <a:buFont typeface="Arial" panose="020B0604020202020204" pitchFamily="34" charset="0"/>
              <a:buChar char="•"/>
            </a:pPr>
            <a:r>
              <a:rPr lang="en-US" dirty="0">
                <a:solidFill>
                  <a:schemeClr val="tx1"/>
                </a:solidFill>
              </a:rPr>
              <a:t>Determining the destination MAC address for a frame when only the logical IP address of the destination host is known.</a:t>
            </a:r>
          </a:p>
          <a:p>
            <a:pPr>
              <a:spcAft>
                <a:spcPts val="600"/>
              </a:spcAft>
              <a:buClr>
                <a:schemeClr val="tx1"/>
              </a:buClr>
            </a:pPr>
            <a:r>
              <a:rPr lang="en-US" dirty="0">
                <a:solidFill>
                  <a:schemeClr val="accent1"/>
                </a:solidFill>
              </a:rPr>
              <a:t>Address Resolution:</a:t>
            </a:r>
          </a:p>
          <a:p>
            <a:pPr marL="285750" lvl="1" indent="-285750">
              <a:spcAft>
                <a:spcPts val="600"/>
              </a:spcAft>
              <a:buClr>
                <a:schemeClr val="tx1"/>
              </a:buClr>
              <a:buFont typeface="Arial" panose="020B0604020202020204" pitchFamily="34" charset="0"/>
              <a:buChar char="•"/>
            </a:pPr>
            <a:r>
              <a:rPr lang="en-US" dirty="0">
                <a:solidFill>
                  <a:schemeClr val="tx1"/>
                </a:solidFill>
              </a:rPr>
              <a:t>Solution for IPv4: Uses </a:t>
            </a:r>
            <a:r>
              <a:rPr lang="en-US" dirty="0">
                <a:solidFill>
                  <a:schemeClr val="accent1"/>
                </a:solidFill>
              </a:rPr>
              <a:t>Address Resolution Protocol </a:t>
            </a:r>
            <a:r>
              <a:rPr lang="en-US" dirty="0">
                <a:solidFill>
                  <a:schemeClr val="tx1"/>
                </a:solidFill>
              </a:rPr>
              <a:t>(</a:t>
            </a:r>
            <a:r>
              <a:rPr lang="en-US" dirty="0">
                <a:solidFill>
                  <a:schemeClr val="accent1"/>
                </a:solidFill>
              </a:rPr>
              <a:t>ARP</a:t>
            </a:r>
            <a:r>
              <a:rPr lang="en-US" dirty="0">
                <a:solidFill>
                  <a:schemeClr val="tx1"/>
                </a:solidFill>
              </a:rPr>
              <a:t>) to discover the MAC address of a host within the same local network.</a:t>
            </a:r>
          </a:p>
        </p:txBody>
      </p:sp>
      <p:sp>
        <p:nvSpPr>
          <p:cNvPr id="2" name="Footer Placeholder 4">
            <a:extLst>
              <a:ext uri="{FF2B5EF4-FFF2-40B4-BE49-F238E27FC236}">
                <a16:creationId xmlns:a16="http://schemas.microsoft.com/office/drawing/2014/main" id="{8EFB6EE3-424E-2FE4-25E9-B9534FE8F74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30</a:t>
            </a:fld>
            <a:endParaRPr lang="en-US" dirty="0">
              <a:solidFill>
                <a:schemeClr val="tx1"/>
              </a:solidFill>
            </a:endParaRPr>
          </a:p>
        </p:txBody>
      </p:sp>
    </p:spTree>
    <p:extLst>
      <p:ext uri="{BB962C8B-B14F-4D97-AF65-F5344CB8AC3E}">
        <p14:creationId xmlns:p14="http://schemas.microsoft.com/office/powerpoint/2010/main" val="365284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DC8FFA0-E5CE-0CB8-BD83-AFC23E55343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5AFF342-13D3-2BB5-0887-77BF0A5AACDA}"/>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899E7023-313E-A8AB-4BB8-F99F9E269C26}"/>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13.2.3 Access Layer Communication</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0215343D-A4F8-F8ED-DEE7-F2113ED8EABE}"/>
              </a:ext>
            </a:extLst>
          </p:cNvPr>
          <p:cNvSpPr txBox="1"/>
          <p:nvPr/>
        </p:nvSpPr>
        <p:spPr>
          <a:xfrm>
            <a:off x="807938" y="1896176"/>
            <a:ext cx="7615337" cy="307777"/>
          </a:xfrm>
          <a:prstGeom prst="rect">
            <a:avLst/>
          </a:prstGeom>
          <a:noFill/>
        </p:spPr>
        <p:txBody>
          <a:bodyPr wrap="square" rtlCol="0">
            <a:spAutoFit/>
          </a:bodyPr>
          <a:lstStyle/>
          <a:p>
            <a:endParaRPr lang="en-US" dirty="0">
              <a:solidFill>
                <a:schemeClr val="tx1"/>
              </a:solidFill>
              <a:latin typeface="+mn-lt"/>
            </a:endParaRPr>
          </a:p>
        </p:txBody>
      </p:sp>
      <p:sp>
        <p:nvSpPr>
          <p:cNvPr id="6" name="TextBox 5">
            <a:extLst>
              <a:ext uri="{FF2B5EF4-FFF2-40B4-BE49-F238E27FC236}">
                <a16:creationId xmlns:a16="http://schemas.microsoft.com/office/drawing/2014/main" id="{D302F408-E5E4-1C98-E01A-A3A06063DFF0}"/>
              </a:ext>
            </a:extLst>
          </p:cNvPr>
          <p:cNvSpPr txBox="1"/>
          <p:nvPr/>
        </p:nvSpPr>
        <p:spPr>
          <a:xfrm>
            <a:off x="720725" y="1700983"/>
            <a:ext cx="8065056" cy="2862322"/>
          </a:xfrm>
          <a:prstGeom prst="rect">
            <a:avLst/>
          </a:prstGeom>
          <a:noFill/>
        </p:spPr>
        <p:txBody>
          <a:bodyPr wrap="square" rtlCol="0">
            <a:spAutoFit/>
          </a:bodyPr>
          <a:lstStyle/>
          <a:p>
            <a:pPr marL="285750" indent="-285750">
              <a:spcBef>
                <a:spcPts val="600"/>
              </a:spcBef>
              <a:spcAft>
                <a:spcPts val="600"/>
              </a:spcAft>
              <a:buClr>
                <a:schemeClr val="tx1"/>
              </a:buClr>
              <a:buFont typeface="Arial" panose="020B0604020202020204" pitchFamily="34" charset="0"/>
              <a:buChar char="•"/>
            </a:pPr>
            <a:r>
              <a:rPr lang="en-US" dirty="0">
                <a:solidFill>
                  <a:schemeClr val="tx1"/>
                </a:solidFill>
              </a:rPr>
              <a:t>NIC(Network Interface Card) </a:t>
            </a:r>
            <a:r>
              <a:rPr lang="ja-JP" altLang="en-US">
                <a:solidFill>
                  <a:schemeClr val="tx1"/>
                </a:solidFill>
              </a:rPr>
              <a:t>は宛先アドレスが</a:t>
            </a:r>
            <a:r>
              <a:rPr lang="ja-JP" altLang="en-US" u="sng">
                <a:solidFill>
                  <a:schemeClr val="tx1"/>
                </a:solidFill>
              </a:rPr>
              <a:t>ブロードキャスト</a:t>
            </a:r>
            <a:r>
              <a:rPr lang="en-US" u="sng" dirty="0">
                <a:solidFill>
                  <a:schemeClr val="tx1"/>
                </a:solidFill>
              </a:rPr>
              <a:t>MAC</a:t>
            </a:r>
            <a:r>
              <a:rPr lang="ja-JP" altLang="en-US" u="sng">
                <a:solidFill>
                  <a:schemeClr val="tx1"/>
                </a:solidFill>
              </a:rPr>
              <a:t>アドレス</a:t>
            </a:r>
            <a:r>
              <a:rPr lang="ja-JP" altLang="en-US" sz="1200">
                <a:solidFill>
                  <a:schemeClr val="tx1"/>
                </a:solidFill>
              </a:rPr>
              <a:t>（</a:t>
            </a:r>
            <a:r>
              <a:rPr lang="en-US" sz="1200" dirty="0">
                <a:solidFill>
                  <a:schemeClr val="tx1"/>
                </a:solidFill>
              </a:rPr>
              <a:t>FFFF.FFFF.FFFF）</a:t>
            </a:r>
            <a:r>
              <a:rPr lang="ja-JP" altLang="en-US">
                <a:solidFill>
                  <a:schemeClr val="tx1"/>
                </a:solidFill>
              </a:rPr>
              <a:t>か、または</a:t>
            </a:r>
            <a:r>
              <a:rPr lang="ja-JP" altLang="en-US" u="sng">
                <a:solidFill>
                  <a:schemeClr val="tx1"/>
                </a:solidFill>
              </a:rPr>
              <a:t>自分自身の</a:t>
            </a:r>
            <a:r>
              <a:rPr lang="en-US" u="sng" dirty="0">
                <a:solidFill>
                  <a:schemeClr val="tx1"/>
                </a:solidFill>
              </a:rPr>
              <a:t>MAC</a:t>
            </a:r>
            <a:r>
              <a:rPr lang="ja-JP" altLang="en-US" u="sng">
                <a:solidFill>
                  <a:schemeClr val="tx1"/>
                </a:solidFill>
              </a:rPr>
              <a:t>アドレス</a:t>
            </a:r>
            <a:r>
              <a:rPr lang="ja-JP" altLang="en-US">
                <a:solidFill>
                  <a:schemeClr val="tx1"/>
                </a:solidFill>
              </a:rPr>
              <a:t>と一致する場合にのみフレームを受け取ります。</a:t>
            </a:r>
          </a:p>
          <a:p>
            <a:pPr marL="285750" indent="-285750">
              <a:spcBef>
                <a:spcPts val="600"/>
              </a:spcBef>
              <a:spcAft>
                <a:spcPts val="600"/>
              </a:spcAft>
              <a:buClr>
                <a:schemeClr val="tx1"/>
              </a:buClr>
              <a:buFont typeface="Arial" panose="020B0604020202020204" pitchFamily="34" charset="0"/>
              <a:buChar char="•"/>
            </a:pPr>
            <a:r>
              <a:rPr lang="ja-JP" altLang="en-US">
                <a:solidFill>
                  <a:schemeClr val="tx1"/>
                </a:solidFill>
              </a:rPr>
              <a:t>通常、アプリケーションは、サーバーやクライアントと通信をするために</a:t>
            </a:r>
            <a:r>
              <a:rPr lang="en-US" dirty="0">
                <a:solidFill>
                  <a:schemeClr val="accent1"/>
                </a:solidFill>
              </a:rPr>
              <a:t>IP</a:t>
            </a:r>
            <a:r>
              <a:rPr lang="ja-JP" altLang="en-US">
                <a:solidFill>
                  <a:schemeClr val="accent1"/>
                </a:solidFill>
              </a:rPr>
              <a:t>アドレス</a:t>
            </a:r>
            <a:r>
              <a:rPr lang="ja-JP" altLang="en-US">
                <a:solidFill>
                  <a:schemeClr val="tx1"/>
                </a:solidFill>
              </a:rPr>
              <a:t>を使用します。</a:t>
            </a:r>
            <a:endParaRPr lang="en-US" altLang="ja-JP" dirty="0">
              <a:solidFill>
                <a:schemeClr val="tx1"/>
              </a:solidFill>
            </a:endParaRPr>
          </a:p>
          <a:p>
            <a:pPr marL="285750" indent="-285750">
              <a:spcBef>
                <a:spcPts val="600"/>
              </a:spcBef>
              <a:spcAft>
                <a:spcPts val="600"/>
              </a:spcAft>
              <a:buClr>
                <a:schemeClr val="tx1"/>
              </a:buClr>
              <a:buFont typeface="Arial" panose="020B0604020202020204" pitchFamily="34" charset="0"/>
              <a:buChar char="•"/>
            </a:pPr>
            <a:r>
              <a:rPr lang="ja-JP" altLang="en-US">
                <a:solidFill>
                  <a:schemeClr val="tx1"/>
                </a:solidFill>
              </a:rPr>
              <a:t>図は、送信ホスト</a:t>
            </a:r>
            <a:r>
              <a:rPr lang="ja-JP" altLang="en-JP">
                <a:solidFill>
                  <a:schemeClr val="tx1"/>
                </a:solidFill>
              </a:rPr>
              <a:t>（</a:t>
            </a:r>
            <a:r>
              <a:rPr lang="en-JP" altLang="ja-JP" dirty="0">
                <a:solidFill>
                  <a:schemeClr val="tx1"/>
                </a:solidFill>
              </a:rPr>
              <a:t>H1)</a:t>
            </a:r>
            <a:r>
              <a:rPr lang="ja-JP" altLang="en-US">
                <a:solidFill>
                  <a:schemeClr val="tx1"/>
                </a:solidFill>
              </a:rPr>
              <a:t>が宛先の</a:t>
            </a:r>
            <a:r>
              <a:rPr lang="en-US" dirty="0">
                <a:solidFill>
                  <a:schemeClr val="tx1"/>
                </a:solidFill>
              </a:rPr>
              <a:t>IP</a:t>
            </a:r>
            <a:r>
              <a:rPr lang="ja-JP" altLang="en-US">
                <a:solidFill>
                  <a:schemeClr val="tx1"/>
                </a:solidFill>
              </a:rPr>
              <a:t>アドレスしか知らない場合に発生する問題を示しています。送信ホスト</a:t>
            </a:r>
            <a:r>
              <a:rPr lang="ja-JP" altLang="en-JP">
                <a:solidFill>
                  <a:schemeClr val="tx1"/>
                </a:solidFill>
              </a:rPr>
              <a:t>（</a:t>
            </a:r>
            <a:r>
              <a:rPr lang="en-JP" altLang="ja-JP" dirty="0">
                <a:solidFill>
                  <a:schemeClr val="tx1"/>
                </a:solidFill>
              </a:rPr>
              <a:t>H1)</a:t>
            </a:r>
            <a:r>
              <a:rPr lang="ja-JP" altLang="en-US">
                <a:solidFill>
                  <a:schemeClr val="tx1"/>
                </a:solidFill>
              </a:rPr>
              <a:t>は、宛先</a:t>
            </a:r>
            <a:r>
              <a:rPr lang="en-US" altLang="ja-JP" dirty="0">
                <a:solidFill>
                  <a:schemeClr val="tx1"/>
                </a:solidFill>
              </a:rPr>
              <a:t>IP</a:t>
            </a:r>
            <a:r>
              <a:rPr lang="ja-JP" altLang="en-US">
                <a:solidFill>
                  <a:schemeClr val="tx1"/>
                </a:solidFill>
              </a:rPr>
              <a:t>アドレスはわかりますが、宛先</a:t>
            </a:r>
            <a:r>
              <a:rPr lang="en-US" dirty="0">
                <a:solidFill>
                  <a:schemeClr val="tx1"/>
                </a:solidFill>
              </a:rPr>
              <a:t>MAC</a:t>
            </a:r>
            <a:r>
              <a:rPr lang="ja-JP" altLang="en-US">
                <a:solidFill>
                  <a:schemeClr val="tx1"/>
                </a:solidFill>
              </a:rPr>
              <a:t>アドレスがかわかりません。</a:t>
            </a:r>
            <a:endParaRPr lang="en-US" altLang="ja-JP" dirty="0">
              <a:solidFill>
                <a:schemeClr val="tx1"/>
              </a:solidFill>
            </a:endParaRPr>
          </a:p>
          <a:p>
            <a:pPr marL="285750" indent="-285750">
              <a:spcBef>
                <a:spcPts val="600"/>
              </a:spcBef>
              <a:spcAft>
                <a:spcPts val="600"/>
              </a:spcAft>
              <a:buClr>
                <a:schemeClr val="tx1"/>
              </a:buClr>
              <a:buFont typeface="Arial" panose="020B0604020202020204" pitchFamily="34" charset="0"/>
              <a:buChar char="•"/>
            </a:pPr>
            <a:r>
              <a:rPr lang="ja-JP" altLang="en-US">
                <a:solidFill>
                  <a:schemeClr val="tx1"/>
                </a:solidFill>
              </a:rPr>
              <a:t>送信ホスト</a:t>
            </a:r>
            <a:r>
              <a:rPr lang="ja-JP" altLang="en-JP">
                <a:solidFill>
                  <a:schemeClr val="tx1"/>
                </a:solidFill>
              </a:rPr>
              <a:t>（</a:t>
            </a:r>
            <a:r>
              <a:rPr lang="en-JP" altLang="ja-JP" dirty="0">
                <a:solidFill>
                  <a:schemeClr val="tx1"/>
                </a:solidFill>
              </a:rPr>
              <a:t>H1)</a:t>
            </a:r>
            <a:r>
              <a:rPr lang="ja-JP" altLang="en-US">
                <a:solidFill>
                  <a:schemeClr val="tx1"/>
                </a:solidFill>
              </a:rPr>
              <a:t>は、</a:t>
            </a:r>
            <a:r>
              <a:rPr lang="ja-JP" altLang="en-US">
                <a:solidFill>
                  <a:schemeClr val="accent1"/>
                </a:solidFill>
              </a:rPr>
              <a:t>アドレス解決プロトコル（</a:t>
            </a:r>
            <a:r>
              <a:rPr lang="en-US" dirty="0">
                <a:solidFill>
                  <a:schemeClr val="accent1"/>
                </a:solidFill>
              </a:rPr>
              <a:t>ARP: Address Resolution Protocol）</a:t>
            </a:r>
            <a:r>
              <a:rPr lang="ja-JP" altLang="en-US">
                <a:solidFill>
                  <a:schemeClr val="tx1"/>
                </a:solidFill>
              </a:rPr>
              <a:t>と呼ばれるプロトコルを使用して、同じローカルネットワーク上のホストの</a:t>
            </a:r>
            <a:r>
              <a:rPr lang="en-US" dirty="0">
                <a:solidFill>
                  <a:schemeClr val="tx1"/>
                </a:solidFill>
              </a:rPr>
              <a:t>MAC</a:t>
            </a:r>
            <a:r>
              <a:rPr lang="ja-JP" altLang="en-US">
                <a:solidFill>
                  <a:schemeClr val="tx1"/>
                </a:solidFill>
              </a:rPr>
              <a:t>アドレスを調べます。</a:t>
            </a:r>
            <a:endParaRPr lang="en-US" altLang="ja-JP" dirty="0">
              <a:solidFill>
                <a:schemeClr val="tx1"/>
              </a:solidFill>
            </a:endParaRPr>
          </a:p>
          <a:p>
            <a:pPr marL="285750" indent="-285750">
              <a:spcBef>
                <a:spcPts val="600"/>
              </a:spcBef>
              <a:spcAft>
                <a:spcPts val="600"/>
              </a:spcAft>
              <a:buClr>
                <a:schemeClr val="tx1"/>
              </a:buClr>
              <a:buFont typeface="Arial" panose="020B0604020202020204" pitchFamily="34" charset="0"/>
              <a:buChar char="•"/>
            </a:pPr>
            <a:r>
              <a:rPr lang="en-US" dirty="0">
                <a:solidFill>
                  <a:schemeClr val="tx1"/>
                </a:solidFill>
              </a:rPr>
              <a:t>IPv6</a:t>
            </a:r>
            <a:r>
              <a:rPr lang="ja-JP" altLang="en-US">
                <a:solidFill>
                  <a:schemeClr val="tx1"/>
                </a:solidFill>
              </a:rPr>
              <a:t>では、</a:t>
            </a:r>
            <a:r>
              <a:rPr lang="en-US" dirty="0">
                <a:solidFill>
                  <a:schemeClr val="accent1"/>
                </a:solidFill>
              </a:rPr>
              <a:t>Neighbor </a:t>
            </a:r>
            <a:r>
              <a:rPr lang="en-US" dirty="0" err="1">
                <a:solidFill>
                  <a:schemeClr val="accent1"/>
                </a:solidFill>
              </a:rPr>
              <a:t>Discovery</a:t>
            </a:r>
            <a:r>
              <a:rPr lang="en-US" dirty="0" err="1">
                <a:solidFill>
                  <a:schemeClr val="tx1"/>
                </a:solidFill>
              </a:rPr>
              <a:t>（ND</a:t>
            </a:r>
            <a:r>
              <a:rPr lang="en-US" dirty="0">
                <a:solidFill>
                  <a:schemeClr val="tx1"/>
                </a:solidFill>
              </a:rPr>
              <a:t>: </a:t>
            </a:r>
            <a:r>
              <a:rPr lang="ja-JP" altLang="en-US">
                <a:solidFill>
                  <a:schemeClr val="tx1"/>
                </a:solidFill>
              </a:rPr>
              <a:t>近隣探索）と呼ばれる同様の方法を使用します。</a:t>
            </a:r>
            <a:endParaRPr lang="en-US" dirty="0">
              <a:solidFill>
                <a:schemeClr val="tx1"/>
              </a:solidFill>
            </a:endParaRPr>
          </a:p>
        </p:txBody>
      </p:sp>
      <p:sp>
        <p:nvSpPr>
          <p:cNvPr id="2" name="Footer Placeholder 4">
            <a:extLst>
              <a:ext uri="{FF2B5EF4-FFF2-40B4-BE49-F238E27FC236}">
                <a16:creationId xmlns:a16="http://schemas.microsoft.com/office/drawing/2014/main" id="{35386371-A7FF-6795-9C12-B6E52FBEEEFB}"/>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31</a:t>
            </a:fld>
            <a:endParaRPr lang="en-US" dirty="0">
              <a:solidFill>
                <a:schemeClr val="tx1"/>
              </a:solidFill>
            </a:endParaRPr>
          </a:p>
        </p:txBody>
      </p:sp>
    </p:spTree>
    <p:extLst>
      <p:ext uri="{BB962C8B-B14F-4D97-AF65-F5344CB8AC3E}">
        <p14:creationId xmlns:p14="http://schemas.microsoft.com/office/powerpoint/2010/main" val="33473893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8409612-B747-4063-D9AF-C4ADF7D20CF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C7E0C43-8141-6905-2792-0B86A56A5303}"/>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6D4FEA54-2DDE-788F-0229-AC5D11E1E8C8}"/>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13.2.4 Video - Address Resolution Protocol</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0BE86524-2DA0-7095-2816-993FFC38F4E1}"/>
              </a:ext>
            </a:extLst>
          </p:cNvPr>
          <p:cNvSpPr txBox="1"/>
          <p:nvPr/>
        </p:nvSpPr>
        <p:spPr>
          <a:xfrm>
            <a:off x="807938" y="1896176"/>
            <a:ext cx="7615337" cy="307777"/>
          </a:xfrm>
          <a:prstGeom prst="rect">
            <a:avLst/>
          </a:prstGeom>
          <a:noFill/>
        </p:spPr>
        <p:txBody>
          <a:bodyPr wrap="square" rtlCol="0">
            <a:spAutoFit/>
          </a:bodyPr>
          <a:lstStyle/>
          <a:p>
            <a:endParaRPr lang="en-US" dirty="0">
              <a:solidFill>
                <a:schemeClr val="tx1"/>
              </a:solidFill>
              <a:latin typeface="+mn-lt"/>
            </a:endParaRPr>
          </a:p>
        </p:txBody>
      </p:sp>
      <p:sp>
        <p:nvSpPr>
          <p:cNvPr id="2" name="Footer Placeholder 4">
            <a:extLst>
              <a:ext uri="{FF2B5EF4-FFF2-40B4-BE49-F238E27FC236}">
                <a16:creationId xmlns:a16="http://schemas.microsoft.com/office/drawing/2014/main" id="{A93083BF-9AAF-34CB-5A9D-C0D5AAB658C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32</a:t>
            </a:fld>
            <a:endParaRPr lang="en-US" dirty="0">
              <a:solidFill>
                <a:schemeClr val="tx1"/>
              </a:solidFill>
            </a:endParaRPr>
          </a:p>
        </p:txBody>
      </p:sp>
    </p:spTree>
    <p:extLst>
      <p:ext uri="{BB962C8B-B14F-4D97-AF65-F5344CB8AC3E}">
        <p14:creationId xmlns:p14="http://schemas.microsoft.com/office/powerpoint/2010/main" val="2156329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8FADEBA-20BA-9BFE-8A19-6CA2315AAA9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AF59EF1-B5F4-9FAF-BDF8-886103A2E4F5}"/>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E4EB65A3-B0AA-6337-D8E4-B07958EC3A63}"/>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13.2.4 Video - Address Resolution Protocol</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ED531895-7B31-0714-305D-CE53BB6C920F}"/>
              </a:ext>
            </a:extLst>
          </p:cNvPr>
          <p:cNvSpPr txBox="1"/>
          <p:nvPr/>
        </p:nvSpPr>
        <p:spPr>
          <a:xfrm>
            <a:off x="807938" y="1896176"/>
            <a:ext cx="7615337" cy="307777"/>
          </a:xfrm>
          <a:prstGeom prst="rect">
            <a:avLst/>
          </a:prstGeom>
          <a:noFill/>
        </p:spPr>
        <p:txBody>
          <a:bodyPr wrap="square" rtlCol="0">
            <a:spAutoFit/>
          </a:bodyPr>
          <a:lstStyle/>
          <a:p>
            <a:endParaRPr lang="en-US" dirty="0">
              <a:solidFill>
                <a:schemeClr val="tx1"/>
              </a:solidFill>
              <a:latin typeface="+mn-lt"/>
            </a:endParaRPr>
          </a:p>
        </p:txBody>
      </p:sp>
      <p:sp>
        <p:nvSpPr>
          <p:cNvPr id="2" name="TextBox 1">
            <a:extLst>
              <a:ext uri="{FF2B5EF4-FFF2-40B4-BE49-F238E27FC236}">
                <a16:creationId xmlns:a16="http://schemas.microsoft.com/office/drawing/2014/main" id="{E0B31010-2284-98A1-F343-75740ABE0E59}"/>
              </a:ext>
            </a:extLst>
          </p:cNvPr>
          <p:cNvSpPr txBox="1"/>
          <p:nvPr/>
        </p:nvSpPr>
        <p:spPr>
          <a:xfrm>
            <a:off x="710564" y="1650236"/>
            <a:ext cx="8074483" cy="3493264"/>
          </a:xfrm>
          <a:prstGeom prst="rect">
            <a:avLst/>
          </a:prstGeom>
          <a:noFill/>
        </p:spPr>
        <p:txBody>
          <a:bodyPr wrap="square" rtlCol="0">
            <a:spAutoFit/>
          </a:bodyPr>
          <a:lstStyle/>
          <a:p>
            <a:pPr>
              <a:spcAft>
                <a:spcPts val="600"/>
              </a:spcAft>
              <a:buClr>
                <a:schemeClr val="tx1"/>
              </a:buClr>
            </a:pPr>
            <a:r>
              <a:rPr lang="ja-JP" altLang="en-US">
                <a:solidFill>
                  <a:schemeClr val="tx1"/>
                </a:solidFill>
              </a:rPr>
              <a:t>このビデオでは、</a:t>
            </a:r>
            <a:r>
              <a:rPr lang="en-US" dirty="0">
                <a:solidFill>
                  <a:schemeClr val="accent1"/>
                </a:solidFill>
              </a:rPr>
              <a:t>ARP（</a:t>
            </a:r>
            <a:r>
              <a:rPr lang="ja-JP" altLang="en-US">
                <a:solidFill>
                  <a:schemeClr val="accent1"/>
                </a:solidFill>
              </a:rPr>
              <a:t>アドレス解決プロトコル）</a:t>
            </a:r>
            <a:r>
              <a:rPr lang="ja-JP" altLang="en-US">
                <a:solidFill>
                  <a:schemeClr val="tx1"/>
                </a:solidFill>
              </a:rPr>
              <a:t>について学びます。</a:t>
            </a:r>
          </a:p>
          <a:p>
            <a:pPr marL="285750" indent="-285750">
              <a:spcAft>
                <a:spcPts val="600"/>
              </a:spcAft>
              <a:buClr>
                <a:schemeClr val="tx1"/>
              </a:buClr>
              <a:buFont typeface="Arial" panose="020B0604020202020204" pitchFamily="34" charset="0"/>
              <a:buChar char="•"/>
            </a:pPr>
            <a:r>
              <a:rPr lang="en-US" b="1" dirty="0">
                <a:solidFill>
                  <a:schemeClr val="tx1"/>
                </a:solidFill>
              </a:rPr>
              <a:t>ARP</a:t>
            </a:r>
            <a:r>
              <a:rPr lang="ja-JP" altLang="en-US" b="1">
                <a:solidFill>
                  <a:schemeClr val="tx1"/>
                </a:solidFill>
              </a:rPr>
              <a:t>の目的</a:t>
            </a:r>
            <a:r>
              <a:rPr lang="en-US" altLang="ja-JP" dirty="0">
                <a:solidFill>
                  <a:schemeClr val="tx1"/>
                </a:solidFill>
              </a:rPr>
              <a:t>:</a:t>
            </a:r>
          </a:p>
          <a:p>
            <a:pPr marL="742950" lvl="1" indent="-285750">
              <a:spcAft>
                <a:spcPts val="600"/>
              </a:spcAft>
              <a:buClr>
                <a:schemeClr val="tx1"/>
              </a:buClr>
              <a:buFont typeface="Arial" panose="020B0604020202020204" pitchFamily="34" charset="0"/>
              <a:buChar char="•"/>
            </a:pPr>
            <a:r>
              <a:rPr lang="ja-JP" altLang="en-US">
                <a:solidFill>
                  <a:schemeClr val="tx1"/>
                </a:solidFill>
              </a:rPr>
              <a:t>宛先の</a:t>
            </a:r>
            <a:r>
              <a:rPr lang="en-US" b="1" dirty="0">
                <a:solidFill>
                  <a:schemeClr val="tx1"/>
                </a:solidFill>
              </a:rPr>
              <a:t>IP</a:t>
            </a:r>
            <a:r>
              <a:rPr lang="ja-JP" altLang="en-US" b="1">
                <a:solidFill>
                  <a:schemeClr val="tx1"/>
                </a:solidFill>
              </a:rPr>
              <a:t>アドレス</a:t>
            </a:r>
            <a:r>
              <a:rPr lang="ja-JP" altLang="en-US">
                <a:solidFill>
                  <a:schemeClr val="tx1"/>
                </a:solidFill>
              </a:rPr>
              <a:t>は分かっていても、そのデバイスの</a:t>
            </a:r>
            <a:r>
              <a:rPr lang="en-US" b="1" dirty="0">
                <a:solidFill>
                  <a:schemeClr val="tx1"/>
                </a:solidFill>
              </a:rPr>
              <a:t>MAC</a:t>
            </a:r>
            <a:r>
              <a:rPr lang="ja-JP" altLang="en-US" b="1">
                <a:solidFill>
                  <a:schemeClr val="tx1"/>
                </a:solidFill>
              </a:rPr>
              <a:t>アドレス</a:t>
            </a:r>
            <a:r>
              <a:rPr lang="ja-JP" altLang="en-US">
                <a:solidFill>
                  <a:schemeClr val="tx1"/>
                </a:solidFill>
              </a:rPr>
              <a:t>が分からない場合に使われます。</a:t>
            </a:r>
          </a:p>
          <a:p>
            <a:pPr marL="285750" indent="-285750">
              <a:spcAft>
                <a:spcPts val="600"/>
              </a:spcAft>
              <a:buClr>
                <a:schemeClr val="tx1"/>
              </a:buClr>
              <a:buFont typeface="Arial" panose="020B0604020202020204" pitchFamily="34" charset="0"/>
              <a:buChar char="•"/>
            </a:pPr>
            <a:r>
              <a:rPr lang="ja-JP" altLang="en-US" b="1">
                <a:solidFill>
                  <a:schemeClr val="tx1"/>
                </a:solidFill>
              </a:rPr>
              <a:t>具体例</a:t>
            </a:r>
            <a:r>
              <a:rPr lang="en-US" altLang="ja-JP" dirty="0">
                <a:solidFill>
                  <a:schemeClr val="tx1"/>
                </a:solidFill>
              </a:rPr>
              <a:t>:</a:t>
            </a:r>
          </a:p>
          <a:p>
            <a:pPr marL="742950" lvl="1" indent="-285750">
              <a:buClr>
                <a:schemeClr val="tx1"/>
              </a:buClr>
              <a:buFont typeface="Arial" panose="020B0604020202020204" pitchFamily="34" charset="0"/>
              <a:buChar char="•"/>
            </a:pPr>
            <a:r>
              <a:rPr lang="en-US" dirty="0">
                <a:solidFill>
                  <a:schemeClr val="tx1"/>
                </a:solidFill>
              </a:rPr>
              <a:t>PC1</a:t>
            </a:r>
            <a:r>
              <a:rPr lang="ja-JP" altLang="en-US">
                <a:solidFill>
                  <a:schemeClr val="tx1"/>
                </a:solidFill>
              </a:rPr>
              <a:t>が</a:t>
            </a:r>
            <a:r>
              <a:rPr lang="en-US" dirty="0">
                <a:solidFill>
                  <a:schemeClr val="tx1"/>
                </a:solidFill>
              </a:rPr>
              <a:t>FTP</a:t>
            </a:r>
            <a:r>
              <a:rPr lang="ja-JP" altLang="en-US">
                <a:solidFill>
                  <a:schemeClr val="tx1"/>
                </a:solidFill>
              </a:rPr>
              <a:t>サーバー（</a:t>
            </a:r>
            <a:r>
              <a:rPr lang="en-US" altLang="ja-JP" dirty="0">
                <a:solidFill>
                  <a:schemeClr val="tx1"/>
                </a:solidFill>
              </a:rPr>
              <a:t>192.168.1.9</a:t>
            </a:r>
            <a:r>
              <a:rPr lang="ja-JP" altLang="en-US">
                <a:solidFill>
                  <a:schemeClr val="tx1"/>
                </a:solidFill>
              </a:rPr>
              <a:t>）にデータを送信したいとします。</a:t>
            </a:r>
          </a:p>
          <a:p>
            <a:pPr marL="742950" lvl="1" indent="-285750">
              <a:buClr>
                <a:schemeClr val="tx1"/>
              </a:buClr>
              <a:buFont typeface="Arial" panose="020B0604020202020204" pitchFamily="34" charset="0"/>
              <a:buChar char="•"/>
            </a:pPr>
            <a:r>
              <a:rPr lang="en-US" dirty="0">
                <a:solidFill>
                  <a:schemeClr val="tx1"/>
                </a:solidFill>
              </a:rPr>
              <a:t>IP</a:t>
            </a:r>
            <a:r>
              <a:rPr lang="ja-JP" altLang="en-US">
                <a:solidFill>
                  <a:schemeClr val="tx1"/>
                </a:solidFill>
              </a:rPr>
              <a:t>アドレスは分かっていますが、</a:t>
            </a:r>
            <a:r>
              <a:rPr lang="en-US" dirty="0">
                <a:solidFill>
                  <a:schemeClr val="tx1"/>
                </a:solidFill>
              </a:rPr>
              <a:t>MAC</a:t>
            </a:r>
            <a:r>
              <a:rPr lang="ja-JP" altLang="en-US">
                <a:solidFill>
                  <a:schemeClr val="tx1"/>
                </a:solidFill>
              </a:rPr>
              <a:t>アドレスが必要です。</a:t>
            </a:r>
          </a:p>
          <a:p>
            <a:pPr marL="742950" lvl="1" indent="-285750">
              <a:buClr>
                <a:schemeClr val="tx1"/>
              </a:buClr>
              <a:buFont typeface="Arial" panose="020B0604020202020204" pitchFamily="34" charset="0"/>
              <a:buChar char="•"/>
            </a:pPr>
            <a:r>
              <a:rPr lang="ja-JP" altLang="en-US">
                <a:solidFill>
                  <a:schemeClr val="tx1"/>
                </a:solidFill>
              </a:rPr>
              <a:t>まず、</a:t>
            </a:r>
            <a:r>
              <a:rPr lang="en-US" dirty="0">
                <a:solidFill>
                  <a:schemeClr val="tx1"/>
                </a:solidFill>
              </a:rPr>
              <a:t>PC1</a:t>
            </a:r>
            <a:r>
              <a:rPr lang="ja-JP" altLang="en-US">
                <a:solidFill>
                  <a:schemeClr val="tx1"/>
                </a:solidFill>
              </a:rPr>
              <a:t>は自分の</a:t>
            </a:r>
            <a:r>
              <a:rPr lang="en-US" b="1" dirty="0">
                <a:solidFill>
                  <a:schemeClr val="tx1"/>
                </a:solidFill>
              </a:rPr>
              <a:t>ARP</a:t>
            </a:r>
            <a:r>
              <a:rPr lang="ja-JP" altLang="en-US" b="1">
                <a:solidFill>
                  <a:schemeClr val="tx1"/>
                </a:solidFill>
              </a:rPr>
              <a:t>テーブル</a:t>
            </a:r>
            <a:r>
              <a:rPr lang="ja-JP" altLang="en-US">
                <a:solidFill>
                  <a:schemeClr val="tx1"/>
                </a:solidFill>
              </a:rPr>
              <a:t>を確認します。</a:t>
            </a:r>
          </a:p>
          <a:p>
            <a:pPr marL="742950" lvl="1" indent="-285750">
              <a:buClr>
                <a:schemeClr val="tx1"/>
              </a:buClr>
              <a:buFont typeface="Arial" panose="020B0604020202020204" pitchFamily="34" charset="0"/>
              <a:buChar char="•"/>
            </a:pPr>
            <a:r>
              <a:rPr lang="en-US" dirty="0">
                <a:solidFill>
                  <a:schemeClr val="tx1"/>
                </a:solidFill>
              </a:rPr>
              <a:t>ARP</a:t>
            </a:r>
            <a:r>
              <a:rPr lang="ja-JP" altLang="en-US">
                <a:solidFill>
                  <a:schemeClr val="tx1"/>
                </a:solidFill>
              </a:rPr>
              <a:t>テーブルに情報がない場合、</a:t>
            </a:r>
            <a:r>
              <a:rPr lang="en-US" b="1" dirty="0">
                <a:solidFill>
                  <a:schemeClr val="tx1"/>
                </a:solidFill>
              </a:rPr>
              <a:t>ARP</a:t>
            </a:r>
            <a:r>
              <a:rPr lang="ja-JP" altLang="en-US" b="1">
                <a:solidFill>
                  <a:schemeClr val="tx1"/>
                </a:solidFill>
              </a:rPr>
              <a:t>リクエスト</a:t>
            </a:r>
            <a:r>
              <a:rPr lang="ja-JP" altLang="en-US">
                <a:solidFill>
                  <a:schemeClr val="tx1"/>
                </a:solidFill>
              </a:rPr>
              <a:t>を送信します。</a:t>
            </a:r>
          </a:p>
          <a:p>
            <a:pPr marL="285750" indent="-285750">
              <a:spcAft>
                <a:spcPts val="600"/>
              </a:spcAft>
              <a:buClr>
                <a:schemeClr val="tx1"/>
              </a:buClr>
              <a:buFont typeface="Arial" panose="020B0604020202020204" pitchFamily="34" charset="0"/>
              <a:buChar char="•"/>
            </a:pPr>
            <a:r>
              <a:rPr lang="en-US" b="1" dirty="0">
                <a:solidFill>
                  <a:schemeClr val="tx1"/>
                </a:solidFill>
              </a:rPr>
              <a:t>ARP</a:t>
            </a:r>
            <a:r>
              <a:rPr lang="ja-JP" altLang="en-US" b="1">
                <a:solidFill>
                  <a:schemeClr val="tx1"/>
                </a:solidFill>
              </a:rPr>
              <a:t>リクエストとは</a:t>
            </a:r>
            <a:r>
              <a:rPr lang="en-US" altLang="ja-JP" dirty="0">
                <a:solidFill>
                  <a:schemeClr val="tx1"/>
                </a:solidFill>
              </a:rPr>
              <a:t>:</a:t>
            </a:r>
          </a:p>
          <a:p>
            <a:pPr marL="742950" lvl="1" indent="-285750">
              <a:buClr>
                <a:schemeClr val="tx1"/>
              </a:buClr>
              <a:buFont typeface="Arial" panose="020B0604020202020204" pitchFamily="34" charset="0"/>
              <a:buChar char="•"/>
            </a:pPr>
            <a:r>
              <a:rPr lang="ja-JP" altLang="en-US" b="1">
                <a:solidFill>
                  <a:schemeClr val="tx1"/>
                </a:solidFill>
              </a:rPr>
              <a:t>ブロードキャスト</a:t>
            </a:r>
            <a:r>
              <a:rPr lang="ja-JP" altLang="en-US">
                <a:solidFill>
                  <a:schemeClr val="tx1"/>
                </a:solidFill>
              </a:rPr>
              <a:t>でネットワーク上のすべてのデバイスに送信されます。</a:t>
            </a:r>
          </a:p>
          <a:p>
            <a:pPr marL="742950" lvl="1" indent="-285750">
              <a:buClr>
                <a:schemeClr val="tx1"/>
              </a:buClr>
              <a:buFont typeface="Arial" panose="020B0604020202020204" pitchFamily="34" charset="0"/>
              <a:buChar char="•"/>
            </a:pPr>
            <a:r>
              <a:rPr lang="ja-JP" altLang="en-US">
                <a:solidFill>
                  <a:schemeClr val="tx1"/>
                </a:solidFill>
              </a:rPr>
              <a:t>スイッチは、このリクエストを受信し、すべてのポートに転送します（受信ポートを除く）。</a:t>
            </a:r>
          </a:p>
          <a:p>
            <a:pPr>
              <a:buClr>
                <a:schemeClr val="tx1"/>
              </a:buClr>
            </a:pPr>
            <a:r>
              <a:rPr lang="en-US" dirty="0">
                <a:solidFill>
                  <a:schemeClr val="tx1"/>
                </a:solidFill>
              </a:rPr>
              <a:t>ARP</a:t>
            </a:r>
            <a:r>
              <a:rPr lang="ja-JP" altLang="en-US">
                <a:solidFill>
                  <a:schemeClr val="tx1"/>
                </a:solidFill>
              </a:rPr>
              <a:t>を使用して、</a:t>
            </a:r>
            <a:r>
              <a:rPr lang="en-US" dirty="0">
                <a:solidFill>
                  <a:schemeClr val="tx1"/>
                </a:solidFill>
              </a:rPr>
              <a:t>IP</a:t>
            </a:r>
            <a:r>
              <a:rPr lang="ja-JP" altLang="en-US">
                <a:solidFill>
                  <a:schemeClr val="tx1"/>
                </a:solidFill>
              </a:rPr>
              <a:t>アドレスと</a:t>
            </a:r>
            <a:r>
              <a:rPr lang="en-US" dirty="0">
                <a:solidFill>
                  <a:schemeClr val="tx1"/>
                </a:solidFill>
              </a:rPr>
              <a:t>MAC</a:t>
            </a:r>
            <a:r>
              <a:rPr lang="ja-JP" altLang="en-US">
                <a:solidFill>
                  <a:schemeClr val="tx1"/>
                </a:solidFill>
              </a:rPr>
              <a:t>アドレスを関連付け、通信を成立させます。</a:t>
            </a:r>
          </a:p>
        </p:txBody>
      </p:sp>
      <p:pic>
        <p:nvPicPr>
          <p:cNvPr id="5" name="Picture 4">
            <a:extLst>
              <a:ext uri="{FF2B5EF4-FFF2-40B4-BE49-F238E27FC236}">
                <a16:creationId xmlns:a16="http://schemas.microsoft.com/office/drawing/2014/main" id="{779B4F60-07B8-2CB9-5505-0B230EDE2B87}"/>
              </a:ext>
            </a:extLst>
          </p:cNvPr>
          <p:cNvPicPr>
            <a:picLocks noChangeAspect="1"/>
          </p:cNvPicPr>
          <p:nvPr/>
        </p:nvPicPr>
        <p:blipFill>
          <a:blip r:embed="rId5"/>
          <a:stretch>
            <a:fillRect/>
          </a:stretch>
        </p:blipFill>
        <p:spPr>
          <a:xfrm>
            <a:off x="5955384" y="143720"/>
            <a:ext cx="2811544" cy="1470889"/>
          </a:xfrm>
          <a:prstGeom prst="rect">
            <a:avLst/>
          </a:prstGeom>
        </p:spPr>
      </p:pic>
      <p:sp>
        <p:nvSpPr>
          <p:cNvPr id="6" name="Footer Placeholder 4">
            <a:extLst>
              <a:ext uri="{FF2B5EF4-FFF2-40B4-BE49-F238E27FC236}">
                <a16:creationId xmlns:a16="http://schemas.microsoft.com/office/drawing/2014/main" id="{388609E0-DDD8-6F97-EB63-E68904A5187B}"/>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33</a:t>
            </a:fld>
            <a:endParaRPr lang="en-US" dirty="0">
              <a:solidFill>
                <a:schemeClr val="tx1"/>
              </a:solidFill>
            </a:endParaRPr>
          </a:p>
        </p:txBody>
      </p:sp>
    </p:spTree>
    <p:extLst>
      <p:ext uri="{BB962C8B-B14F-4D97-AF65-F5344CB8AC3E}">
        <p14:creationId xmlns:p14="http://schemas.microsoft.com/office/powerpoint/2010/main" val="6640658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C6A496F-BB71-DECC-AF0C-86D1560DE69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00CF3C5-E8E8-58E3-2E1C-EE8812CF421B}"/>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72130CEB-C75D-0970-6535-1882E8F76308}"/>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13.2.5 ARP</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3BB33EF7-FB35-86D9-4108-1BABC78F371F}"/>
              </a:ext>
            </a:extLst>
          </p:cNvPr>
          <p:cNvSpPr txBox="1"/>
          <p:nvPr/>
        </p:nvSpPr>
        <p:spPr>
          <a:xfrm>
            <a:off x="807938" y="1896176"/>
            <a:ext cx="7615337" cy="2708434"/>
          </a:xfrm>
          <a:prstGeom prst="rect">
            <a:avLst/>
          </a:prstGeom>
          <a:noFill/>
        </p:spPr>
        <p:txBody>
          <a:bodyPr wrap="square" rtlCol="0">
            <a:spAutoFit/>
          </a:bodyPr>
          <a:lstStyle/>
          <a:p>
            <a:r>
              <a:rPr lang="en-US" dirty="0">
                <a:solidFill>
                  <a:schemeClr val="accent1"/>
                </a:solidFill>
                <a:latin typeface="+mn-lt"/>
              </a:rPr>
              <a:t>ARP (Address Resolution Protocol) Process:</a:t>
            </a:r>
          </a:p>
          <a:p>
            <a:pPr marL="342900" lvl="1" indent="-342900">
              <a:spcBef>
                <a:spcPts val="600"/>
              </a:spcBef>
              <a:spcAft>
                <a:spcPts val="600"/>
              </a:spcAft>
              <a:buClr>
                <a:schemeClr val="tx1"/>
              </a:buClr>
              <a:buFont typeface="+mj-lt"/>
              <a:buAutoNum type="arabicPeriod"/>
            </a:pPr>
            <a:r>
              <a:rPr lang="en-US" dirty="0">
                <a:solidFill>
                  <a:schemeClr val="tx1"/>
                </a:solidFill>
                <a:latin typeface="+mn-lt"/>
              </a:rPr>
              <a:t>Broadcast Frame Creation: The sender creates a frame with the broadcast MAC address containing the IPv4 address of the destination host.</a:t>
            </a:r>
          </a:p>
          <a:p>
            <a:pPr marL="342900" lvl="1" indent="-342900">
              <a:spcBef>
                <a:spcPts val="600"/>
              </a:spcBef>
              <a:spcAft>
                <a:spcPts val="600"/>
              </a:spcAft>
              <a:buClr>
                <a:schemeClr val="tx1"/>
              </a:buClr>
              <a:buFont typeface="+mj-lt"/>
              <a:buAutoNum type="arabicPeriod"/>
            </a:pPr>
            <a:r>
              <a:rPr lang="en-US" dirty="0">
                <a:solidFill>
                  <a:schemeClr val="tx1"/>
                </a:solidFill>
                <a:latin typeface="+mn-lt"/>
              </a:rPr>
              <a:t>Host Response: All hosts receive the frame; the one with the matching IPv4 address replies with its MAC address.</a:t>
            </a:r>
          </a:p>
          <a:p>
            <a:pPr marL="342900" lvl="1" indent="-342900">
              <a:spcBef>
                <a:spcPts val="600"/>
              </a:spcBef>
              <a:spcAft>
                <a:spcPts val="600"/>
              </a:spcAft>
              <a:buClr>
                <a:schemeClr val="tx1"/>
              </a:buClr>
              <a:buFont typeface="+mj-lt"/>
              <a:buAutoNum type="arabicPeriod"/>
            </a:pPr>
            <a:r>
              <a:rPr lang="en-US" dirty="0">
                <a:solidFill>
                  <a:schemeClr val="tx1"/>
                </a:solidFill>
                <a:latin typeface="+mn-lt"/>
              </a:rPr>
              <a:t>ARP Table Update: The sender stores the received MAC and IPv4 address in its ARP table.</a:t>
            </a:r>
          </a:p>
          <a:p>
            <a:pPr marL="342900" lvl="1" indent="-342900">
              <a:buClr>
                <a:schemeClr val="tx1"/>
              </a:buClr>
              <a:buFont typeface="+mj-lt"/>
              <a:buAutoNum type="arabicPeriod"/>
            </a:pPr>
            <a:endParaRPr lang="en-US" dirty="0">
              <a:solidFill>
                <a:schemeClr val="tx1"/>
              </a:solidFill>
              <a:latin typeface="+mn-lt"/>
            </a:endParaRPr>
          </a:p>
          <a:p>
            <a:r>
              <a:rPr lang="en-US" dirty="0">
                <a:solidFill>
                  <a:schemeClr val="tx1"/>
                </a:solidFill>
                <a:latin typeface="+mn-lt"/>
              </a:rPr>
              <a:t>Once the destination host's MAC address is in the ARP table, the sender can directly address frames to it without additional ARP requests.</a:t>
            </a:r>
          </a:p>
        </p:txBody>
      </p:sp>
      <p:sp>
        <p:nvSpPr>
          <p:cNvPr id="2" name="Footer Placeholder 4">
            <a:extLst>
              <a:ext uri="{FF2B5EF4-FFF2-40B4-BE49-F238E27FC236}">
                <a16:creationId xmlns:a16="http://schemas.microsoft.com/office/drawing/2014/main" id="{44C9FA09-E424-BC9F-D748-61C70BAA5BE7}"/>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34</a:t>
            </a:fld>
            <a:endParaRPr lang="en-US" dirty="0">
              <a:solidFill>
                <a:schemeClr val="tx1"/>
              </a:solidFill>
            </a:endParaRPr>
          </a:p>
        </p:txBody>
      </p:sp>
    </p:spTree>
    <p:extLst>
      <p:ext uri="{BB962C8B-B14F-4D97-AF65-F5344CB8AC3E}">
        <p14:creationId xmlns:p14="http://schemas.microsoft.com/office/powerpoint/2010/main" val="37268226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0DF5091-E353-B833-F3E5-A69F2BAC791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4D1392D-8686-8575-6382-44CD601441CC}"/>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A523ACF2-DADB-6B2A-F484-E9C767DB6ABE}"/>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13.2.5 ARP</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B498E151-D770-74F8-D42F-3CE2CE0E9477}"/>
              </a:ext>
            </a:extLst>
          </p:cNvPr>
          <p:cNvSpPr txBox="1"/>
          <p:nvPr/>
        </p:nvSpPr>
        <p:spPr>
          <a:xfrm>
            <a:off x="807938" y="1638269"/>
            <a:ext cx="8089877" cy="3370153"/>
          </a:xfrm>
          <a:prstGeom prst="rect">
            <a:avLst/>
          </a:prstGeom>
          <a:noFill/>
        </p:spPr>
        <p:txBody>
          <a:bodyPr wrap="square" rtlCol="0">
            <a:spAutoFit/>
          </a:bodyPr>
          <a:lstStyle/>
          <a:p>
            <a:pPr>
              <a:spcAft>
                <a:spcPts val="600"/>
              </a:spcAft>
            </a:pPr>
            <a:r>
              <a:rPr lang="en-US" dirty="0">
                <a:solidFill>
                  <a:schemeClr val="accent1"/>
                </a:solidFill>
                <a:latin typeface="+mn-lt"/>
              </a:rPr>
              <a:t>ARP (Address Resolution Protocol) Process:</a:t>
            </a:r>
          </a:p>
          <a:p>
            <a:pPr>
              <a:spcAft>
                <a:spcPts val="600"/>
              </a:spcAft>
            </a:pPr>
            <a:r>
              <a:rPr lang="en-US" dirty="0">
                <a:solidFill>
                  <a:schemeClr val="tx1"/>
                </a:solidFill>
                <a:latin typeface="+mn-lt"/>
              </a:rPr>
              <a:t>ARP</a:t>
            </a:r>
            <a:r>
              <a:rPr lang="ja-JP" altLang="en-US">
                <a:solidFill>
                  <a:schemeClr val="tx1"/>
                </a:solidFill>
                <a:latin typeface="+mn-lt"/>
              </a:rPr>
              <a:t>は、</a:t>
            </a:r>
            <a:r>
              <a:rPr lang="en-US" b="1" dirty="0">
                <a:solidFill>
                  <a:schemeClr val="tx1"/>
                </a:solidFill>
                <a:latin typeface="+mn-lt"/>
              </a:rPr>
              <a:t>IP</a:t>
            </a:r>
            <a:r>
              <a:rPr lang="ja-JP" altLang="en-US" b="1">
                <a:solidFill>
                  <a:schemeClr val="tx1"/>
                </a:solidFill>
                <a:latin typeface="+mn-lt"/>
              </a:rPr>
              <a:t>アドレス</a:t>
            </a:r>
            <a:r>
              <a:rPr lang="ja-JP" altLang="en-US">
                <a:solidFill>
                  <a:schemeClr val="tx1"/>
                </a:solidFill>
                <a:latin typeface="+mn-lt"/>
              </a:rPr>
              <a:t>から</a:t>
            </a:r>
            <a:r>
              <a:rPr lang="en-US" b="1" dirty="0">
                <a:solidFill>
                  <a:schemeClr val="tx1"/>
                </a:solidFill>
                <a:latin typeface="+mn-lt"/>
              </a:rPr>
              <a:t>MAC</a:t>
            </a:r>
            <a:r>
              <a:rPr lang="ja-JP" altLang="en-US" b="1">
                <a:solidFill>
                  <a:schemeClr val="tx1"/>
                </a:solidFill>
                <a:latin typeface="+mn-lt"/>
              </a:rPr>
              <a:t>アドレス</a:t>
            </a:r>
            <a:r>
              <a:rPr lang="ja-JP" altLang="en-US">
                <a:solidFill>
                  <a:schemeClr val="tx1"/>
                </a:solidFill>
                <a:latin typeface="+mn-lt"/>
              </a:rPr>
              <a:t>を探しす手順です。以下の</a:t>
            </a:r>
            <a:r>
              <a:rPr lang="en-US" altLang="ja-JP" dirty="0">
                <a:solidFill>
                  <a:schemeClr val="tx1"/>
                </a:solidFill>
                <a:latin typeface="+mn-lt"/>
              </a:rPr>
              <a:t>3</a:t>
            </a:r>
            <a:r>
              <a:rPr lang="ja-JP" altLang="en-US">
                <a:solidFill>
                  <a:schemeClr val="tx1"/>
                </a:solidFill>
                <a:latin typeface="+mn-lt"/>
              </a:rPr>
              <a:t>つのステップで行われます：</a:t>
            </a:r>
          </a:p>
          <a:p>
            <a:pPr marL="342900" indent="-342900">
              <a:spcAft>
                <a:spcPts val="600"/>
              </a:spcAft>
              <a:buClr>
                <a:schemeClr val="tx1"/>
              </a:buClr>
              <a:buFont typeface="+mj-lt"/>
              <a:buAutoNum type="arabicPeriod"/>
            </a:pPr>
            <a:r>
              <a:rPr lang="ja-JP" altLang="en-US" b="1">
                <a:solidFill>
                  <a:schemeClr val="tx1"/>
                </a:solidFill>
                <a:latin typeface="+mn-lt"/>
              </a:rPr>
              <a:t>ブロードキャスト送信</a:t>
            </a:r>
            <a:endParaRPr lang="ja-JP" altLang="en-US">
              <a:solidFill>
                <a:schemeClr val="tx1"/>
              </a:solidFill>
              <a:latin typeface="+mn-lt"/>
            </a:endParaRP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送信ホストは、「</a:t>
            </a:r>
            <a:r>
              <a:rPr lang="en-US" dirty="0">
                <a:solidFill>
                  <a:schemeClr val="tx1"/>
                </a:solidFill>
                <a:latin typeface="+mn-lt"/>
              </a:rPr>
              <a:t>FFFF.FFFF.FFFF」</a:t>
            </a:r>
            <a:r>
              <a:rPr lang="ja-JP" altLang="en-US">
                <a:solidFill>
                  <a:schemeClr val="tx1"/>
                </a:solidFill>
                <a:latin typeface="+mn-lt"/>
              </a:rPr>
              <a:t>というブロードキャストアドレスを使ってフレームを送信します。このフレームには、宛先ホストの</a:t>
            </a:r>
            <a:r>
              <a:rPr lang="en-US" dirty="0">
                <a:solidFill>
                  <a:schemeClr val="tx1"/>
                </a:solidFill>
                <a:latin typeface="+mn-lt"/>
              </a:rPr>
              <a:t>IPv4</a:t>
            </a:r>
            <a:r>
              <a:rPr lang="ja-JP" altLang="en-US">
                <a:solidFill>
                  <a:schemeClr val="tx1"/>
                </a:solidFill>
                <a:latin typeface="+mn-lt"/>
              </a:rPr>
              <a:t>アドレスが含まれています。</a:t>
            </a:r>
          </a:p>
          <a:p>
            <a:pPr marL="342900" indent="-342900">
              <a:spcAft>
                <a:spcPts val="600"/>
              </a:spcAft>
              <a:buClr>
                <a:schemeClr val="tx1"/>
              </a:buClr>
              <a:buFont typeface="+mj-lt"/>
              <a:buAutoNum type="arabicPeriod"/>
            </a:pPr>
            <a:r>
              <a:rPr lang="ja-JP" altLang="en-US" b="1">
                <a:solidFill>
                  <a:schemeClr val="tx1"/>
                </a:solidFill>
                <a:latin typeface="+mn-lt"/>
              </a:rPr>
              <a:t>宛先ホストを確認</a:t>
            </a:r>
            <a:endParaRPr lang="ja-JP" altLang="en-US">
              <a:solidFill>
                <a:schemeClr val="tx1"/>
              </a:solidFill>
              <a:latin typeface="+mn-lt"/>
            </a:endParaRP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ネットワーク内の各ホストはフレームを受信し、指定された</a:t>
            </a:r>
            <a:r>
              <a:rPr lang="en-US" dirty="0">
                <a:solidFill>
                  <a:schemeClr val="tx1"/>
                </a:solidFill>
                <a:latin typeface="+mn-lt"/>
              </a:rPr>
              <a:t>IPv4</a:t>
            </a:r>
            <a:r>
              <a:rPr lang="ja-JP" altLang="en-US">
                <a:solidFill>
                  <a:schemeClr val="tx1"/>
                </a:solidFill>
                <a:latin typeface="+mn-lt"/>
              </a:rPr>
              <a:t>アドレスが自分のものかどうかを確認します。</a:t>
            </a: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該当するホストが、自分の</a:t>
            </a:r>
            <a:r>
              <a:rPr lang="en-US" b="1" dirty="0">
                <a:solidFill>
                  <a:schemeClr val="tx1"/>
                </a:solidFill>
                <a:latin typeface="+mn-lt"/>
              </a:rPr>
              <a:t>MAC</a:t>
            </a:r>
            <a:r>
              <a:rPr lang="ja-JP" altLang="en-US" b="1">
                <a:solidFill>
                  <a:schemeClr val="tx1"/>
                </a:solidFill>
                <a:latin typeface="+mn-lt"/>
              </a:rPr>
              <a:t>アドレス</a:t>
            </a:r>
            <a:r>
              <a:rPr lang="ja-JP" altLang="en-US">
                <a:solidFill>
                  <a:schemeClr val="tx1"/>
                </a:solidFill>
                <a:latin typeface="+mn-lt"/>
              </a:rPr>
              <a:t>を元の送信ホストに返します。</a:t>
            </a:r>
          </a:p>
          <a:p>
            <a:pPr marL="342900" indent="-342900">
              <a:spcAft>
                <a:spcPts val="600"/>
              </a:spcAft>
              <a:buClr>
                <a:schemeClr val="tx1"/>
              </a:buClr>
              <a:buFont typeface="+mj-lt"/>
              <a:buAutoNum type="arabicPeriod"/>
            </a:pPr>
            <a:r>
              <a:rPr lang="en-US" b="1" dirty="0">
                <a:solidFill>
                  <a:schemeClr val="tx1"/>
                </a:solidFill>
                <a:latin typeface="+mn-lt"/>
              </a:rPr>
              <a:t>MAC</a:t>
            </a:r>
            <a:r>
              <a:rPr lang="ja-JP" altLang="en-US" b="1">
                <a:solidFill>
                  <a:schemeClr val="tx1"/>
                </a:solidFill>
                <a:latin typeface="+mn-lt"/>
              </a:rPr>
              <a:t>アドレスの保存</a:t>
            </a:r>
            <a:endParaRPr lang="ja-JP" altLang="en-US">
              <a:solidFill>
                <a:schemeClr val="tx1"/>
              </a:solidFill>
              <a:latin typeface="+mn-lt"/>
            </a:endParaRP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送信ホストは、受信した</a:t>
            </a:r>
            <a:r>
              <a:rPr lang="en-US" dirty="0">
                <a:solidFill>
                  <a:schemeClr val="tx1"/>
                </a:solidFill>
                <a:latin typeface="+mn-lt"/>
              </a:rPr>
              <a:t>MAC</a:t>
            </a:r>
            <a:r>
              <a:rPr lang="ja-JP" altLang="en-US">
                <a:solidFill>
                  <a:schemeClr val="tx1"/>
                </a:solidFill>
                <a:latin typeface="+mn-lt"/>
              </a:rPr>
              <a:t>アドレスと</a:t>
            </a:r>
            <a:r>
              <a:rPr lang="en-US" dirty="0">
                <a:solidFill>
                  <a:schemeClr val="tx1"/>
                </a:solidFill>
                <a:latin typeface="+mn-lt"/>
              </a:rPr>
              <a:t>IPv4</a:t>
            </a:r>
            <a:r>
              <a:rPr lang="ja-JP" altLang="en-US">
                <a:solidFill>
                  <a:schemeClr val="tx1"/>
                </a:solidFill>
                <a:latin typeface="+mn-lt"/>
              </a:rPr>
              <a:t>アドレスを</a:t>
            </a:r>
            <a:r>
              <a:rPr lang="en-US" b="1" dirty="0">
                <a:solidFill>
                  <a:schemeClr val="tx1"/>
                </a:solidFill>
                <a:latin typeface="+mn-lt"/>
              </a:rPr>
              <a:t>ARP</a:t>
            </a:r>
            <a:r>
              <a:rPr lang="ja-JP" altLang="en-US" b="1">
                <a:solidFill>
                  <a:schemeClr val="tx1"/>
                </a:solidFill>
                <a:latin typeface="+mn-lt"/>
              </a:rPr>
              <a:t>テーブル</a:t>
            </a:r>
            <a:r>
              <a:rPr lang="ja-JP" altLang="en-US">
                <a:solidFill>
                  <a:schemeClr val="tx1"/>
                </a:solidFill>
                <a:latin typeface="+mn-lt"/>
              </a:rPr>
              <a:t>に保存します。</a:t>
            </a: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次回からは</a:t>
            </a:r>
            <a:r>
              <a:rPr lang="en-US" dirty="0">
                <a:solidFill>
                  <a:schemeClr val="tx1"/>
                </a:solidFill>
                <a:latin typeface="+mn-lt"/>
              </a:rPr>
              <a:t>ARP</a:t>
            </a:r>
            <a:r>
              <a:rPr lang="ja-JP" altLang="en-US">
                <a:solidFill>
                  <a:schemeClr val="tx1"/>
                </a:solidFill>
                <a:latin typeface="+mn-lt"/>
              </a:rPr>
              <a:t>リクエストなしで直接フレームを送信できます。</a:t>
            </a:r>
          </a:p>
        </p:txBody>
      </p:sp>
      <p:sp>
        <p:nvSpPr>
          <p:cNvPr id="2" name="Footer Placeholder 4">
            <a:extLst>
              <a:ext uri="{FF2B5EF4-FFF2-40B4-BE49-F238E27FC236}">
                <a16:creationId xmlns:a16="http://schemas.microsoft.com/office/drawing/2014/main" id="{B5FBFC2F-5BCB-5022-691D-2CBDCA99FCC1}"/>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35</a:t>
            </a:fld>
            <a:endParaRPr lang="en-US" dirty="0">
              <a:solidFill>
                <a:schemeClr val="tx1"/>
              </a:solidFill>
            </a:endParaRPr>
          </a:p>
        </p:txBody>
      </p:sp>
    </p:spTree>
    <p:extLst>
      <p:ext uri="{BB962C8B-B14F-4D97-AF65-F5344CB8AC3E}">
        <p14:creationId xmlns:p14="http://schemas.microsoft.com/office/powerpoint/2010/main" val="42397807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D985C3A-9423-6F43-1728-EAD4328936E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2B162AE-C1BC-C91C-2941-F82BDFE1240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04BDF06D-FB46-8138-6E60-5547273AAE4E}"/>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13.2.6 Check Your Understanding - Broadcast Containment</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FC887705-5B24-5352-02AA-DA3C241EF4FE}"/>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C5B99FFA-2EEF-D3FF-09EF-373211E9B75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3077BC7E-007A-F387-B717-0C07BF38CA8D}"/>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15F8316D-B13A-EA11-D4D9-9988C9103101}"/>
              </a:ext>
            </a:extLst>
          </p:cNvPr>
          <p:cNvSpPr txBox="1"/>
          <p:nvPr/>
        </p:nvSpPr>
        <p:spPr>
          <a:xfrm>
            <a:off x="720000" y="1665625"/>
            <a:ext cx="7939368" cy="2646878"/>
          </a:xfrm>
          <a:prstGeom prst="rect">
            <a:avLst/>
          </a:prstGeom>
          <a:noFill/>
        </p:spPr>
        <p:txBody>
          <a:bodyPr wrap="square" rtlCol="0">
            <a:spAutoFit/>
          </a:bodyPr>
          <a:lstStyle/>
          <a:p>
            <a:pPr algn="l" fontAlgn="ctr"/>
            <a:r>
              <a:rPr lang="en-US" dirty="0">
                <a:solidFill>
                  <a:schemeClr val="tx1"/>
                </a:solidFill>
                <a:latin typeface="+mn-lt"/>
                <a:hlinkClick r:id="rId5"/>
              </a:rPr>
              <a:t>https://forms.gle/RZAgTBdjWWvtQyqr7</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spcAft>
                <a:spcPts val="600"/>
              </a:spcAft>
            </a:pPr>
            <a:r>
              <a:rPr lang="en-US" i="0" dirty="0">
                <a:solidFill>
                  <a:schemeClr val="tx1"/>
                </a:solidFill>
                <a:effectLst/>
                <a:latin typeface="+mn-lt"/>
              </a:rPr>
              <a:t>The destination MAC address of an Ethernet broadcast in hexadecimal is:</a:t>
            </a:r>
          </a:p>
          <a:p>
            <a:pPr marL="358775" lvl="1">
              <a:spcAft>
                <a:spcPts val="600"/>
              </a:spcAft>
            </a:pPr>
            <a:r>
              <a:rPr lang="ja-JP" altLang="en-US" sz="1200">
                <a:solidFill>
                  <a:schemeClr val="tx1"/>
                </a:solidFill>
                <a:latin typeface="+mn-lt"/>
              </a:rPr>
              <a:t>イーサネットブロードキャストの宛先</a:t>
            </a:r>
            <a:r>
              <a:rPr lang="en-US" sz="1200" dirty="0">
                <a:solidFill>
                  <a:schemeClr val="tx1"/>
                </a:solidFill>
                <a:latin typeface="+mn-lt"/>
              </a:rPr>
              <a:t>MAC</a:t>
            </a:r>
            <a:r>
              <a:rPr lang="ja-JP" altLang="en-US" sz="1200">
                <a:solidFill>
                  <a:schemeClr val="tx1"/>
                </a:solidFill>
                <a:latin typeface="+mn-lt"/>
              </a:rPr>
              <a:t>アドレス（</a:t>
            </a:r>
            <a:r>
              <a:rPr lang="en-US" altLang="ja-JP" sz="1200" dirty="0">
                <a:solidFill>
                  <a:schemeClr val="tx1"/>
                </a:solidFill>
                <a:latin typeface="+mn-lt"/>
              </a:rPr>
              <a:t>16</a:t>
            </a:r>
            <a:r>
              <a:rPr lang="ja-JP" altLang="en-US" sz="1200">
                <a:solidFill>
                  <a:schemeClr val="tx1"/>
                </a:solidFill>
                <a:latin typeface="+mn-lt"/>
              </a:rPr>
              <a:t>進数）は以下のどれですか？</a:t>
            </a:r>
            <a:endParaRPr lang="en-US" i="0" dirty="0">
              <a:solidFill>
                <a:schemeClr val="tx1"/>
              </a:solidFill>
              <a:effectLst/>
              <a:latin typeface="+mn-lt"/>
            </a:endParaRPr>
          </a:p>
          <a:p>
            <a:pPr marL="358775" lvl="1">
              <a:spcAft>
                <a:spcPts val="600"/>
              </a:spcAft>
            </a:pPr>
            <a:endParaRPr lang="en-US" sz="1200"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1111.1111.1111</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FFFF.FFFF.FFFF</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48 one bits</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48 F digits</a:t>
            </a:r>
          </a:p>
        </p:txBody>
      </p:sp>
      <p:sp>
        <p:nvSpPr>
          <p:cNvPr id="2" name="Footer Placeholder 4">
            <a:extLst>
              <a:ext uri="{FF2B5EF4-FFF2-40B4-BE49-F238E27FC236}">
                <a16:creationId xmlns:a16="http://schemas.microsoft.com/office/drawing/2014/main" id="{EC243165-6BE4-5664-B8A4-74C50FDC2F3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36</a:t>
            </a:fld>
            <a:endParaRPr lang="en-US" dirty="0">
              <a:solidFill>
                <a:schemeClr val="tx1"/>
              </a:solidFill>
            </a:endParaRPr>
          </a:p>
        </p:txBody>
      </p:sp>
    </p:spTree>
    <p:extLst>
      <p:ext uri="{BB962C8B-B14F-4D97-AF65-F5344CB8AC3E}">
        <p14:creationId xmlns:p14="http://schemas.microsoft.com/office/powerpoint/2010/main" val="18614217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85139ED-BBDE-0E25-8318-1396DCEDA30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A79BCBF-92E6-27AC-374B-177811C2880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D08C41E5-5BB0-056F-0CCE-4D2AA187D402}"/>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13.2.6 Check Your Understanding - Broadcast Containment</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417B168F-273A-04F2-388C-53A6762F0090}"/>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1F112A48-FB0E-D013-427B-D528B01141A4}"/>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33D432E5-2538-F3E1-D194-6AA99B0251B6}"/>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7E42A4FD-8970-042A-D971-222759E37D9C}"/>
              </a:ext>
            </a:extLst>
          </p:cNvPr>
          <p:cNvSpPr txBox="1"/>
          <p:nvPr/>
        </p:nvSpPr>
        <p:spPr>
          <a:xfrm>
            <a:off x="720000" y="1665625"/>
            <a:ext cx="7939368" cy="2862322"/>
          </a:xfrm>
          <a:prstGeom prst="rect">
            <a:avLst/>
          </a:prstGeom>
          <a:noFill/>
        </p:spPr>
        <p:txBody>
          <a:bodyPr wrap="square" rtlCol="0">
            <a:spAutoFit/>
          </a:bodyPr>
          <a:lstStyle/>
          <a:p>
            <a:pPr algn="l" fontAlgn="ctr"/>
            <a:r>
              <a:rPr lang="en-US" i="0" dirty="0">
                <a:solidFill>
                  <a:schemeClr val="tx1"/>
                </a:solidFill>
                <a:effectLst/>
                <a:latin typeface="+mn-lt"/>
                <a:hlinkClick r:id="rId5"/>
              </a:rPr>
              <a:t>https://forms.gle/RZAgTBdjWWvtQyqr7</a:t>
            </a:r>
            <a:endParaRPr lang="en-US" i="0" dirty="0">
              <a:solidFill>
                <a:schemeClr val="tx1"/>
              </a:solidFill>
              <a:effectLst/>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2</a:t>
            </a:r>
          </a:p>
          <a:p>
            <a:pPr marL="358775" lvl="1">
              <a:spcAft>
                <a:spcPts val="600"/>
              </a:spcAft>
            </a:pPr>
            <a:r>
              <a:rPr lang="en-US" i="0" dirty="0">
                <a:solidFill>
                  <a:schemeClr val="tx1"/>
                </a:solidFill>
                <a:effectLst/>
                <a:latin typeface="+mn-lt"/>
              </a:rPr>
              <a:t>When an Ethernet switch receives a frame that is broadcast, it will:</a:t>
            </a:r>
          </a:p>
          <a:p>
            <a:pPr marL="358775" lvl="1">
              <a:spcAft>
                <a:spcPts val="600"/>
              </a:spcAft>
            </a:pPr>
            <a:r>
              <a:rPr lang="ja-JP" altLang="en-US" sz="1200">
                <a:solidFill>
                  <a:schemeClr val="tx1"/>
                </a:solidFill>
                <a:latin typeface="+mn-lt"/>
              </a:rPr>
              <a:t>イーサネットスイッチがブロードキャストフレームを受信したとき、どのように処理しますか？以下の中から正しいものを選んでください。</a:t>
            </a:r>
            <a:endParaRPr lang="en-US" altLang="ja-JP" sz="1200" dirty="0">
              <a:solidFill>
                <a:schemeClr val="tx1"/>
              </a:solidFill>
              <a:latin typeface="+mn-lt"/>
            </a:endParaRPr>
          </a:p>
          <a:p>
            <a:pPr marL="358775" lvl="1">
              <a:spcAft>
                <a:spcPts val="600"/>
              </a:spcAft>
            </a:pPr>
            <a:endParaRPr lang="en-US"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Forward the frame out only ports that need the broadcast</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Forward the frame out all ports including the incoming port</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Forward the frame out all ports except the incoming port</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Drop the frame</a:t>
            </a:r>
          </a:p>
        </p:txBody>
      </p:sp>
      <p:sp>
        <p:nvSpPr>
          <p:cNvPr id="2" name="Footer Placeholder 4">
            <a:extLst>
              <a:ext uri="{FF2B5EF4-FFF2-40B4-BE49-F238E27FC236}">
                <a16:creationId xmlns:a16="http://schemas.microsoft.com/office/drawing/2014/main" id="{B0D86840-72D7-AC0C-8217-CE65F3A00D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37</a:t>
            </a:fld>
            <a:endParaRPr lang="en-US" dirty="0">
              <a:solidFill>
                <a:schemeClr val="tx1"/>
              </a:solidFill>
            </a:endParaRPr>
          </a:p>
        </p:txBody>
      </p:sp>
    </p:spTree>
    <p:extLst>
      <p:ext uri="{BB962C8B-B14F-4D97-AF65-F5344CB8AC3E}">
        <p14:creationId xmlns:p14="http://schemas.microsoft.com/office/powerpoint/2010/main" val="10707810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ECF6127-36C9-5567-8DB7-A298C63E53F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F106404F-06F3-209B-CF87-DA0C26C07F24}"/>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7C0CDC11-594C-38D5-8FF6-D586C803CD6F}"/>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13.2.6 Check Your Understanding - Broadcast Containment</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5F801638-DB21-B183-FA78-E0936CA079A1}"/>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19622AD4-510E-8F24-8A91-F7CD9D8D9B2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6C7B9A98-FDBD-16A4-7602-639A22F0B3E1}"/>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37E9871E-E58D-08EF-26B5-958DEA54D4E5}"/>
              </a:ext>
            </a:extLst>
          </p:cNvPr>
          <p:cNvSpPr txBox="1"/>
          <p:nvPr/>
        </p:nvSpPr>
        <p:spPr>
          <a:xfrm>
            <a:off x="720000" y="1634803"/>
            <a:ext cx="7939368" cy="3477875"/>
          </a:xfrm>
          <a:prstGeom prst="rect">
            <a:avLst/>
          </a:prstGeom>
          <a:noFill/>
        </p:spPr>
        <p:txBody>
          <a:bodyPr wrap="square" rtlCol="0">
            <a:spAutoFit/>
          </a:bodyPr>
          <a:lstStyle/>
          <a:p>
            <a:pPr fontAlgn="ctr"/>
            <a:r>
              <a:rPr lang="en-US" dirty="0">
                <a:solidFill>
                  <a:schemeClr val="accent1"/>
                </a:solidFill>
                <a:latin typeface="+mn-lt"/>
                <a:hlinkClick r:id="rId5"/>
              </a:rPr>
              <a:t>https://forms.gle/RZAgTBdjWWvtQyqr7</a:t>
            </a:r>
            <a:endParaRPr lang="en-US" dirty="0">
              <a:solidFill>
                <a:schemeClr val="accent1"/>
              </a:solidFill>
              <a:latin typeface="+mn-lt"/>
            </a:endParaRPr>
          </a:p>
          <a:p>
            <a:pPr fontAlgn="ctr"/>
            <a:endParaRPr lang="en-US" i="0" dirty="0">
              <a:solidFill>
                <a:schemeClr val="tx1"/>
              </a:solidFill>
              <a:effectLst/>
              <a:latin typeface="+mn-lt"/>
            </a:endParaRPr>
          </a:p>
          <a:p>
            <a:pPr algn="l" fontAlgn="ctr"/>
            <a:r>
              <a:rPr lang="en-US" i="0" dirty="0">
                <a:solidFill>
                  <a:schemeClr val="tx1"/>
                </a:solidFill>
                <a:effectLst/>
                <a:latin typeface="+mn-lt"/>
              </a:rPr>
              <a:t>Question 3</a:t>
            </a:r>
          </a:p>
          <a:p>
            <a:pPr marL="358775" lvl="1">
              <a:spcAft>
                <a:spcPts val="600"/>
              </a:spcAft>
            </a:pPr>
            <a:r>
              <a:rPr lang="en-US" i="0" dirty="0">
                <a:solidFill>
                  <a:schemeClr val="tx1"/>
                </a:solidFill>
                <a:effectLst/>
                <a:latin typeface="+mn-lt"/>
              </a:rPr>
              <a:t>Host-A has an Ethernet frame to send to Host-B on the same network. Host-A knows the IP address of Host-B but not its MAC address. What message will Host-A send to determine the MAC address of Host B?</a:t>
            </a:r>
          </a:p>
          <a:p>
            <a:pPr marL="358775" lvl="1">
              <a:spcAft>
                <a:spcPts val="600"/>
              </a:spcAft>
            </a:pPr>
            <a:r>
              <a:rPr lang="ja-JP" altLang="en-US" sz="1200">
                <a:solidFill>
                  <a:schemeClr val="tx1"/>
                </a:solidFill>
              </a:rPr>
              <a:t>ホスト</a:t>
            </a:r>
            <a:r>
              <a:rPr lang="en-US" sz="1200" dirty="0">
                <a:solidFill>
                  <a:schemeClr val="tx1"/>
                </a:solidFill>
              </a:rPr>
              <a:t>A</a:t>
            </a:r>
            <a:r>
              <a:rPr lang="ja-JP" altLang="en-US" sz="1200">
                <a:solidFill>
                  <a:schemeClr val="tx1"/>
                </a:solidFill>
              </a:rPr>
              <a:t>が同じネットワーク上のホスト</a:t>
            </a:r>
            <a:r>
              <a:rPr lang="en-US" sz="1200" dirty="0">
                <a:solidFill>
                  <a:schemeClr val="tx1"/>
                </a:solidFill>
              </a:rPr>
              <a:t>B</a:t>
            </a:r>
            <a:r>
              <a:rPr lang="ja-JP" altLang="en-US" sz="1200">
                <a:solidFill>
                  <a:schemeClr val="tx1"/>
                </a:solidFill>
              </a:rPr>
              <a:t>にイーサネットフレームを送信しようとしています。ホスト</a:t>
            </a:r>
            <a:r>
              <a:rPr lang="en-US" sz="1200" dirty="0">
                <a:solidFill>
                  <a:schemeClr val="tx1"/>
                </a:solidFill>
              </a:rPr>
              <a:t>A</a:t>
            </a:r>
            <a:r>
              <a:rPr lang="ja-JP" altLang="en-US" sz="1200">
                <a:solidFill>
                  <a:schemeClr val="tx1"/>
                </a:solidFill>
              </a:rPr>
              <a:t>はホスト</a:t>
            </a:r>
            <a:r>
              <a:rPr lang="en-US" sz="1200" dirty="0">
                <a:solidFill>
                  <a:schemeClr val="tx1"/>
                </a:solidFill>
              </a:rPr>
              <a:t>B</a:t>
            </a:r>
            <a:r>
              <a:rPr lang="ja-JP" altLang="en-US" sz="1200">
                <a:solidFill>
                  <a:schemeClr val="tx1"/>
                </a:solidFill>
              </a:rPr>
              <a:t>の</a:t>
            </a:r>
            <a:r>
              <a:rPr lang="en-US" sz="1200" dirty="0">
                <a:solidFill>
                  <a:schemeClr val="tx1"/>
                </a:solidFill>
              </a:rPr>
              <a:t>IP</a:t>
            </a:r>
            <a:r>
              <a:rPr lang="ja-JP" altLang="en-US" sz="1200">
                <a:solidFill>
                  <a:schemeClr val="tx1"/>
                </a:solidFill>
              </a:rPr>
              <a:t>アドレスを知っていますが、</a:t>
            </a:r>
            <a:r>
              <a:rPr lang="en-US" sz="1200" dirty="0">
                <a:solidFill>
                  <a:schemeClr val="tx1"/>
                </a:solidFill>
              </a:rPr>
              <a:t>MAC</a:t>
            </a:r>
            <a:r>
              <a:rPr lang="ja-JP" altLang="en-US" sz="1200">
                <a:solidFill>
                  <a:schemeClr val="tx1"/>
                </a:solidFill>
              </a:rPr>
              <a:t>アドレスは知りません。ホスト</a:t>
            </a:r>
            <a:r>
              <a:rPr lang="en-US" sz="1200" dirty="0">
                <a:solidFill>
                  <a:schemeClr val="tx1"/>
                </a:solidFill>
              </a:rPr>
              <a:t>B</a:t>
            </a:r>
            <a:r>
              <a:rPr lang="ja-JP" altLang="en-US" sz="1200">
                <a:solidFill>
                  <a:schemeClr val="tx1"/>
                </a:solidFill>
              </a:rPr>
              <a:t>の</a:t>
            </a:r>
            <a:r>
              <a:rPr lang="en-US" sz="1200" dirty="0">
                <a:solidFill>
                  <a:schemeClr val="tx1"/>
                </a:solidFill>
              </a:rPr>
              <a:t>MAC</a:t>
            </a:r>
            <a:r>
              <a:rPr lang="ja-JP" altLang="en-US" sz="1200">
                <a:solidFill>
                  <a:schemeClr val="tx1"/>
                </a:solidFill>
              </a:rPr>
              <a:t>アドレスを確認するためにホスト</a:t>
            </a:r>
            <a:r>
              <a:rPr lang="en-US" sz="1200" dirty="0">
                <a:solidFill>
                  <a:schemeClr val="tx1"/>
                </a:solidFill>
              </a:rPr>
              <a:t>A</a:t>
            </a:r>
            <a:r>
              <a:rPr lang="ja-JP" altLang="en-US" sz="1200">
                <a:solidFill>
                  <a:schemeClr val="tx1"/>
                </a:solidFill>
              </a:rPr>
              <a:t>が送信するメッセージはどれですか？</a:t>
            </a:r>
            <a:endParaRPr lang="en-US" altLang="ja-JP" sz="1200" dirty="0">
              <a:solidFill>
                <a:schemeClr val="tx1"/>
              </a:solidFill>
            </a:endParaRPr>
          </a:p>
          <a:p>
            <a:pPr marL="358775" lvl="1">
              <a:spcAft>
                <a:spcPts val="600"/>
              </a:spcAft>
            </a:pPr>
            <a:endParaRPr lang="en-US"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ARP discovery</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ARP reply</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ARP request</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ARP broadcast</a:t>
            </a:r>
          </a:p>
        </p:txBody>
      </p:sp>
      <p:sp>
        <p:nvSpPr>
          <p:cNvPr id="2" name="Footer Placeholder 4">
            <a:extLst>
              <a:ext uri="{FF2B5EF4-FFF2-40B4-BE49-F238E27FC236}">
                <a16:creationId xmlns:a16="http://schemas.microsoft.com/office/drawing/2014/main" id="{43533DCD-F9A3-E481-FBAE-B47BD3C5B70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38</a:t>
            </a:fld>
            <a:endParaRPr lang="en-US" dirty="0">
              <a:solidFill>
                <a:schemeClr val="tx1"/>
              </a:solidFill>
            </a:endParaRPr>
          </a:p>
        </p:txBody>
      </p:sp>
    </p:spTree>
    <p:extLst>
      <p:ext uri="{BB962C8B-B14F-4D97-AF65-F5344CB8AC3E}">
        <p14:creationId xmlns:p14="http://schemas.microsoft.com/office/powerpoint/2010/main" val="27314791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F5FC4A6-633A-F3AC-7738-22495578729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976B5E4-2B72-9951-4329-9AD237BDEA4F}"/>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4DB56931-77A0-F9FB-4B15-0C5C9ED902D6}"/>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13.2.6 Check Your Understanding - Broadcast Containment</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42700073-9897-B98C-64E8-5BF8857BD87F}"/>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47C4BD72-66EB-AA47-C766-8490499A4BDA}"/>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4F010CBA-A077-F6A9-1CB2-602BE7015F99}"/>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B6A971C6-50DB-8A1D-364D-198E5CFC6D2B}"/>
              </a:ext>
            </a:extLst>
          </p:cNvPr>
          <p:cNvSpPr txBox="1"/>
          <p:nvPr/>
        </p:nvSpPr>
        <p:spPr>
          <a:xfrm>
            <a:off x="720000" y="1665625"/>
            <a:ext cx="7939368" cy="2754600"/>
          </a:xfrm>
          <a:prstGeom prst="rect">
            <a:avLst/>
          </a:prstGeom>
          <a:noFill/>
        </p:spPr>
        <p:txBody>
          <a:bodyPr wrap="square" rtlCol="0">
            <a:spAutoFit/>
          </a:bodyPr>
          <a:lstStyle/>
          <a:p>
            <a:pPr fontAlgn="ctr"/>
            <a:r>
              <a:rPr lang="en-US" dirty="0">
                <a:solidFill>
                  <a:schemeClr val="accent1"/>
                </a:solidFill>
                <a:latin typeface="+mn-lt"/>
                <a:hlinkClick r:id="rId5"/>
              </a:rPr>
              <a:t>https://forms.gle/RZAgTBdjWWvtQyqr7</a:t>
            </a:r>
            <a:endParaRPr lang="en-US" dirty="0">
              <a:solidFill>
                <a:schemeClr val="accent1"/>
              </a:solidFill>
              <a:latin typeface="+mn-lt"/>
            </a:endParaRPr>
          </a:p>
          <a:p>
            <a:pPr fontAlgn="ctr"/>
            <a:endParaRPr lang="en-US" i="0" dirty="0">
              <a:solidFill>
                <a:schemeClr val="tx1"/>
              </a:solidFill>
              <a:effectLst/>
              <a:latin typeface="+mn-lt"/>
            </a:endParaRPr>
          </a:p>
          <a:p>
            <a:pPr algn="l" fontAlgn="ctr">
              <a:spcAft>
                <a:spcPts val="600"/>
              </a:spcAft>
            </a:pPr>
            <a:r>
              <a:rPr lang="en-US" i="0" dirty="0">
                <a:solidFill>
                  <a:schemeClr val="tx1"/>
                </a:solidFill>
                <a:effectLst/>
                <a:latin typeface="+mn-lt"/>
              </a:rPr>
              <a:t>Question 4</a:t>
            </a:r>
          </a:p>
          <a:p>
            <a:pPr marL="358775" lvl="1">
              <a:spcAft>
                <a:spcPts val="600"/>
              </a:spcAft>
            </a:pPr>
            <a:r>
              <a:rPr lang="en-US" i="0" dirty="0">
                <a:solidFill>
                  <a:schemeClr val="tx1"/>
                </a:solidFill>
                <a:effectLst/>
                <a:latin typeface="+mn-lt"/>
              </a:rPr>
              <a:t>An ARP request is sent out as:</a:t>
            </a:r>
          </a:p>
          <a:p>
            <a:pPr marL="358775" lvl="1">
              <a:spcAft>
                <a:spcPts val="600"/>
              </a:spcAft>
            </a:pPr>
            <a:r>
              <a:rPr lang="en-US" sz="1200" dirty="0">
                <a:solidFill>
                  <a:schemeClr val="tx1"/>
                </a:solidFill>
                <a:latin typeface="+mn-lt"/>
              </a:rPr>
              <a:t>ARP</a:t>
            </a:r>
            <a:r>
              <a:rPr lang="ja-JP" altLang="en-US" sz="1200">
                <a:solidFill>
                  <a:schemeClr val="tx1"/>
                </a:solidFill>
                <a:latin typeface="+mn-lt"/>
              </a:rPr>
              <a:t>リクエストはどのように送信されますか？以下の中から正しいものを選んでください。</a:t>
            </a:r>
            <a:endParaRPr lang="en-US" sz="1200" i="0" dirty="0">
              <a:solidFill>
                <a:schemeClr val="tx1"/>
              </a:solidFill>
              <a:effectLst/>
              <a:latin typeface="+mn-lt"/>
            </a:endParaRPr>
          </a:p>
          <a:p>
            <a:pPr marL="358775" lvl="1">
              <a:spcAft>
                <a:spcPts val="600"/>
              </a:spcAft>
            </a:pPr>
            <a:endParaRPr lang="en-US"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a unicast, so only the device with the proper IP address will receive it</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a broadcast, so all devices on the same network will receive it</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a broadcast, so all devices on the network and other networks will receive it</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a unicast, so only the device with the proper MAC address will receive it</a:t>
            </a:r>
          </a:p>
        </p:txBody>
      </p:sp>
      <p:sp>
        <p:nvSpPr>
          <p:cNvPr id="2" name="Footer Placeholder 4">
            <a:extLst>
              <a:ext uri="{FF2B5EF4-FFF2-40B4-BE49-F238E27FC236}">
                <a16:creationId xmlns:a16="http://schemas.microsoft.com/office/drawing/2014/main" id="{F09D4BE6-7FB5-7BE0-DD61-778CDB021E9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39</a:t>
            </a:fld>
            <a:endParaRPr lang="en-US" dirty="0">
              <a:solidFill>
                <a:schemeClr val="tx1"/>
              </a:solidFill>
            </a:endParaRPr>
          </a:p>
        </p:txBody>
      </p:sp>
    </p:spTree>
    <p:extLst>
      <p:ext uri="{BB962C8B-B14F-4D97-AF65-F5344CB8AC3E}">
        <p14:creationId xmlns:p14="http://schemas.microsoft.com/office/powerpoint/2010/main" val="1835638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5" y="1112700"/>
            <a:ext cx="7782144" cy="2923877"/>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hlinkClick r:id="rId3"/>
              </a:rPr>
              <a:t>Module 13: The ARP Process </a:t>
            </a:r>
            <a:endParaRPr lang="en-US" sz="28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13.0. Introduction</a:t>
            </a:r>
          </a:p>
          <a:p>
            <a:pPr algn="l" fontAlgn="ctr">
              <a:spcBef>
                <a:spcPts val="600"/>
              </a:spcBef>
              <a:spcAft>
                <a:spcPts val="600"/>
              </a:spcAft>
              <a:buClr>
                <a:schemeClr val="tx1"/>
              </a:buClr>
            </a:pPr>
            <a:r>
              <a:rPr lang="en-US" sz="1600" i="0" dirty="0">
                <a:solidFill>
                  <a:schemeClr val="tx1"/>
                </a:solidFill>
                <a:effectLst/>
                <a:latin typeface="+mn-lt"/>
              </a:rPr>
              <a:t>13.1. MAC and IP</a:t>
            </a:r>
          </a:p>
          <a:p>
            <a:pPr algn="l" fontAlgn="ctr">
              <a:spcBef>
                <a:spcPts val="600"/>
              </a:spcBef>
              <a:spcAft>
                <a:spcPts val="600"/>
              </a:spcAft>
              <a:buClr>
                <a:schemeClr val="tx1"/>
              </a:buClr>
            </a:pPr>
            <a:r>
              <a:rPr lang="en-US" sz="1600" i="0" dirty="0">
                <a:solidFill>
                  <a:schemeClr val="tx1"/>
                </a:solidFill>
                <a:effectLst/>
                <a:latin typeface="+mn-lt"/>
              </a:rPr>
              <a:t>        </a:t>
            </a:r>
            <a:r>
              <a:rPr lang="en-US" sz="1600" i="0" dirty="0">
                <a:solidFill>
                  <a:schemeClr val="accent3"/>
                </a:solidFill>
                <a:effectLst/>
                <a:latin typeface="+mn-lt"/>
              </a:rPr>
              <a:t>Exercise: </a:t>
            </a:r>
            <a:r>
              <a:rPr lang="en-US" sz="1600" i="0" dirty="0">
                <a:solidFill>
                  <a:schemeClr val="tx1"/>
                </a:solidFill>
                <a:effectLst/>
                <a:latin typeface="+mn-lt"/>
              </a:rPr>
              <a:t>Packet Tracer - Identify MAC and IP Addresses</a:t>
            </a:r>
          </a:p>
          <a:p>
            <a:pPr algn="l" fontAlgn="ctr">
              <a:spcBef>
                <a:spcPts val="600"/>
              </a:spcBef>
              <a:spcAft>
                <a:spcPts val="600"/>
              </a:spcAft>
              <a:buClr>
                <a:schemeClr val="tx1"/>
              </a:buClr>
            </a:pPr>
            <a:r>
              <a:rPr lang="en-US" sz="1600" i="0" dirty="0">
                <a:solidFill>
                  <a:schemeClr val="tx1"/>
                </a:solidFill>
                <a:effectLst/>
                <a:latin typeface="+mn-lt"/>
              </a:rPr>
              <a:t>13.2. Broadcast Containment</a:t>
            </a:r>
          </a:p>
          <a:p>
            <a:pPr algn="l" fontAlgn="ctr">
              <a:spcBef>
                <a:spcPts val="600"/>
              </a:spcBef>
              <a:spcAft>
                <a:spcPts val="600"/>
              </a:spcAft>
              <a:buClr>
                <a:schemeClr val="tx1"/>
              </a:buClr>
            </a:pPr>
            <a:r>
              <a:rPr lang="en-US" sz="1600" i="0" dirty="0">
                <a:solidFill>
                  <a:schemeClr val="tx1"/>
                </a:solidFill>
                <a:effectLst/>
                <a:latin typeface="+mn-lt"/>
              </a:rPr>
              <a:t>13.3. The ARP Process Summary</a:t>
            </a:r>
            <a:r>
              <a:rPr lang="en-US" sz="1600" dirty="0">
                <a:solidFill>
                  <a:schemeClr val="tx1"/>
                </a:solidFill>
                <a:latin typeface="+mn-lt"/>
              </a:rPr>
              <a:t> </a:t>
            </a:r>
          </a:p>
          <a:p>
            <a:pPr algn="l" fontAlgn="ctr">
              <a:spcBef>
                <a:spcPts val="600"/>
              </a:spcBef>
              <a:spcAft>
                <a:spcPts val="600"/>
              </a:spcAft>
              <a:buClr>
                <a:schemeClr val="tx1"/>
              </a:buClr>
            </a:pPr>
            <a:r>
              <a:rPr lang="en-US" sz="1600" dirty="0">
                <a:solidFill>
                  <a:schemeClr val="tx1"/>
                </a:solidFill>
                <a:latin typeface="+mn-lt"/>
              </a:rPr>
              <a:t>         Check Test 12</a:t>
            </a:r>
            <a:endParaRPr lang="en-US" sz="1600" i="0" dirty="0">
              <a:solidFill>
                <a:schemeClr val="tx1"/>
              </a:solidFill>
              <a:effectLst/>
              <a:latin typeface="+mn-lt"/>
            </a:endParaRPr>
          </a:p>
        </p:txBody>
      </p:sp>
      <p:grpSp>
        <p:nvGrpSpPr>
          <p:cNvPr id="7" name="Group 6">
            <a:extLst>
              <a:ext uri="{FF2B5EF4-FFF2-40B4-BE49-F238E27FC236}">
                <a16:creationId xmlns:a16="http://schemas.microsoft.com/office/drawing/2014/main" id="{CF2C0388-58D9-19CB-DA3F-7628D4E1A8EA}"/>
              </a:ext>
            </a:extLst>
          </p:cNvPr>
          <p:cNvGrpSpPr/>
          <p:nvPr/>
        </p:nvGrpSpPr>
        <p:grpSpPr>
          <a:xfrm>
            <a:off x="854556" y="3732468"/>
            <a:ext cx="324609" cy="374825"/>
            <a:chOff x="815646" y="3236358"/>
            <a:chExt cx="324609" cy="374825"/>
          </a:xfrm>
        </p:grpSpPr>
        <p:sp>
          <p:nvSpPr>
            <p:cNvPr id="3" name="Google Shape;10287;p77">
              <a:extLst>
                <a:ext uri="{FF2B5EF4-FFF2-40B4-BE49-F238E27FC236}">
                  <a16:creationId xmlns:a16="http://schemas.microsoft.com/office/drawing/2014/main" id="{726ABF48-44F6-5BC8-3207-136A8D19D21A}"/>
                </a:ext>
              </a:extLst>
            </p:cNvPr>
            <p:cNvSpPr/>
            <p:nvPr/>
          </p:nvSpPr>
          <p:spPr>
            <a:xfrm>
              <a:off x="867569" y="3390215"/>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0" tIns="0" rIns="0" bIns="0"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1027ABBA-8076-0530-B212-BEFE2019A6A5}"/>
                </a:ext>
              </a:extLst>
            </p:cNvPr>
            <p:cNvSpPr/>
            <p:nvPr/>
          </p:nvSpPr>
          <p:spPr>
            <a:xfrm>
              <a:off x="815646" y="3236358"/>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0" tIns="0" rIns="0" bIns="0" anchor="ctr" anchorCtr="0">
              <a:noAutofit/>
            </a:bodyPr>
            <a:lstStyle/>
            <a:p>
              <a:pPr marL="0" lvl="0" indent="0" algn="l" rtl="0">
                <a:spcBef>
                  <a:spcPts val="0"/>
                </a:spcBef>
                <a:spcAft>
                  <a:spcPts val="0"/>
                </a:spcAft>
                <a:buNone/>
              </a:pPr>
              <a:endParaRPr>
                <a:solidFill>
                  <a:schemeClr val="accent3"/>
                </a:solidFill>
              </a:endParaRPr>
            </a:p>
          </p:txBody>
        </p:sp>
      </p:grpSp>
      <p:sp>
        <p:nvSpPr>
          <p:cNvPr id="8" name="Google Shape;10055;p76">
            <a:extLst>
              <a:ext uri="{FF2B5EF4-FFF2-40B4-BE49-F238E27FC236}">
                <a16:creationId xmlns:a16="http://schemas.microsoft.com/office/drawing/2014/main" id="{E7E6F9B4-86C4-882D-0703-1730577C4A84}"/>
              </a:ext>
            </a:extLst>
          </p:cNvPr>
          <p:cNvSpPr/>
          <p:nvPr/>
        </p:nvSpPr>
        <p:spPr>
          <a:xfrm>
            <a:off x="795385" y="2469147"/>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 name="Footer Placeholder 4">
            <a:extLst>
              <a:ext uri="{FF2B5EF4-FFF2-40B4-BE49-F238E27FC236}">
                <a16:creationId xmlns:a16="http://schemas.microsoft.com/office/drawing/2014/main" id="{E66641DB-240E-3A6F-DF64-FCB5EF6CDB8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a:t>
            </a:fld>
            <a:endParaRPr lang="en-US" dirty="0">
              <a:solidFill>
                <a:schemeClr val="tx1"/>
              </a:solidFill>
            </a:endParaRPr>
          </a:p>
        </p:txBody>
      </p:sp>
    </p:spTree>
    <p:extLst>
      <p:ext uri="{BB962C8B-B14F-4D97-AF65-F5344CB8AC3E}">
        <p14:creationId xmlns:p14="http://schemas.microsoft.com/office/powerpoint/2010/main" val="4194758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B16D834-47E8-4BC0-888B-49C596A748DA}"/>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9EDEAB0-B4AD-0782-A2E9-77E4C9D37492}"/>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D2270B0B-D721-D2AB-1C00-567ECB8E69F6}"/>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13.2.6 Check Your Understanding - Broadcast Containment</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DC73D060-D396-819B-E411-9FDCDBE7F731}"/>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FAC711E2-E3DF-CCB4-CDE0-176425146606}"/>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6955DACC-8057-FA29-87CF-209B1FA24EF9}"/>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25C2DDA7-0B70-B3F6-8DF7-212E8F682F9C}"/>
              </a:ext>
            </a:extLst>
          </p:cNvPr>
          <p:cNvSpPr txBox="1"/>
          <p:nvPr/>
        </p:nvSpPr>
        <p:spPr>
          <a:xfrm>
            <a:off x="720000" y="1665625"/>
            <a:ext cx="7939368" cy="2462213"/>
          </a:xfrm>
          <a:prstGeom prst="rect">
            <a:avLst/>
          </a:prstGeom>
          <a:noFill/>
        </p:spPr>
        <p:txBody>
          <a:bodyPr wrap="square" rtlCol="0">
            <a:spAutoFit/>
          </a:bodyPr>
          <a:lstStyle/>
          <a:p>
            <a:pPr fontAlgn="ctr"/>
            <a:r>
              <a:rPr lang="en-US" dirty="0">
                <a:solidFill>
                  <a:schemeClr val="accent1"/>
                </a:solidFill>
                <a:latin typeface="+mn-lt"/>
                <a:hlinkClick r:id="rId5"/>
              </a:rPr>
              <a:t>https://forms.gle/RZAgTBdjWWvtQyqr7</a:t>
            </a:r>
            <a:endParaRPr lang="en-US" dirty="0">
              <a:solidFill>
                <a:schemeClr val="accent1"/>
              </a:solidFill>
              <a:latin typeface="+mn-lt"/>
            </a:endParaRPr>
          </a:p>
          <a:p>
            <a:pPr fontAlgn="ctr"/>
            <a:endParaRPr lang="en-US" dirty="0">
              <a:solidFill>
                <a:schemeClr val="accent1"/>
              </a:solidFill>
              <a:latin typeface="+mn-lt"/>
            </a:endParaRPr>
          </a:p>
          <a:p>
            <a:pPr algn="l" fontAlgn="ctr">
              <a:spcAft>
                <a:spcPts val="600"/>
              </a:spcAft>
            </a:pPr>
            <a:r>
              <a:rPr lang="en-US" i="0" dirty="0">
                <a:solidFill>
                  <a:schemeClr val="tx1"/>
                </a:solidFill>
                <a:effectLst/>
                <a:latin typeface="+mn-lt"/>
              </a:rPr>
              <a:t>Question 5</a:t>
            </a:r>
          </a:p>
          <a:p>
            <a:pPr marL="358775" lvl="1">
              <a:spcAft>
                <a:spcPts val="600"/>
              </a:spcAft>
            </a:pPr>
            <a:r>
              <a:rPr lang="en-US" i="0" dirty="0">
                <a:solidFill>
                  <a:schemeClr val="tx1"/>
                </a:solidFill>
                <a:effectLst/>
                <a:latin typeface="+mn-lt"/>
              </a:rPr>
              <a:t>Host-B receives an ARP request. Host-B will return an ARP Reply if:</a:t>
            </a:r>
          </a:p>
          <a:p>
            <a:pPr marL="358775" lvl="1">
              <a:spcAft>
                <a:spcPts val="600"/>
              </a:spcAft>
            </a:pPr>
            <a:r>
              <a:rPr lang="ja-JP" altLang="en-US" sz="1200">
                <a:solidFill>
                  <a:schemeClr val="tx1"/>
                </a:solidFill>
                <a:latin typeface="+mn-lt"/>
              </a:rPr>
              <a:t>ホスト</a:t>
            </a:r>
            <a:r>
              <a:rPr lang="en-US" sz="1200" dirty="0">
                <a:solidFill>
                  <a:schemeClr val="tx1"/>
                </a:solidFill>
                <a:latin typeface="+mn-lt"/>
              </a:rPr>
              <a:t>B</a:t>
            </a:r>
            <a:r>
              <a:rPr lang="ja-JP" altLang="en-US" sz="1200">
                <a:solidFill>
                  <a:schemeClr val="tx1"/>
                </a:solidFill>
                <a:latin typeface="+mn-lt"/>
              </a:rPr>
              <a:t>が</a:t>
            </a:r>
            <a:r>
              <a:rPr lang="en-US" sz="1200" dirty="0">
                <a:solidFill>
                  <a:schemeClr val="tx1"/>
                </a:solidFill>
                <a:latin typeface="+mn-lt"/>
              </a:rPr>
              <a:t>ARP</a:t>
            </a:r>
            <a:r>
              <a:rPr lang="ja-JP" altLang="en-US" sz="1200">
                <a:solidFill>
                  <a:schemeClr val="tx1"/>
                </a:solidFill>
                <a:latin typeface="+mn-lt"/>
              </a:rPr>
              <a:t>リクエストを受信した場合、以下のどの条件を満たすと</a:t>
            </a:r>
            <a:r>
              <a:rPr lang="en-US" sz="1200" dirty="0">
                <a:solidFill>
                  <a:schemeClr val="tx1"/>
                </a:solidFill>
                <a:latin typeface="+mn-lt"/>
              </a:rPr>
              <a:t>ARP</a:t>
            </a:r>
            <a:r>
              <a:rPr lang="ja-JP" altLang="en-US" sz="1200">
                <a:solidFill>
                  <a:schemeClr val="tx1"/>
                </a:solidFill>
                <a:latin typeface="+mn-lt"/>
              </a:rPr>
              <a:t>リプライを返しますか？</a:t>
            </a:r>
            <a:endParaRPr lang="en-US" sz="1200" i="0" dirty="0">
              <a:solidFill>
                <a:schemeClr val="tx1"/>
              </a:solidFill>
              <a:effectLst/>
              <a:latin typeface="+mn-lt"/>
            </a:endParaRPr>
          </a:p>
          <a:p>
            <a:pPr marL="358775" lvl="1">
              <a:spcAft>
                <a:spcPts val="600"/>
              </a:spcAft>
            </a:pPr>
            <a:endParaRPr lang="en-US"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The IP address in the ARP request matches its own IP address.</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The IP and MAC addresses in the ARP request matches its own IP and MAC addresses.</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The MAC address in the ARP request matches its own MAC address.</a:t>
            </a:r>
          </a:p>
        </p:txBody>
      </p:sp>
      <p:sp>
        <p:nvSpPr>
          <p:cNvPr id="2" name="Footer Placeholder 4">
            <a:extLst>
              <a:ext uri="{FF2B5EF4-FFF2-40B4-BE49-F238E27FC236}">
                <a16:creationId xmlns:a16="http://schemas.microsoft.com/office/drawing/2014/main" id="{1B531978-DBF3-C24E-0E17-B012A133D243}"/>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40</a:t>
            </a:fld>
            <a:endParaRPr lang="en-US" dirty="0">
              <a:solidFill>
                <a:schemeClr val="tx1"/>
              </a:solidFill>
            </a:endParaRPr>
          </a:p>
        </p:txBody>
      </p:sp>
    </p:spTree>
    <p:extLst>
      <p:ext uri="{BB962C8B-B14F-4D97-AF65-F5344CB8AC3E}">
        <p14:creationId xmlns:p14="http://schemas.microsoft.com/office/powerpoint/2010/main" val="30557691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5E50CA6-FE75-18FC-B169-4D28E1C0761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272C811-9D1E-C482-FAB3-23EE99595E85}"/>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13.2. Broadcast Containment</a:t>
            </a:r>
            <a:endParaRPr lang="en-US" dirty="0"/>
          </a:p>
        </p:txBody>
      </p:sp>
      <p:sp>
        <p:nvSpPr>
          <p:cNvPr id="4" name="TextBox 3">
            <a:extLst>
              <a:ext uri="{FF2B5EF4-FFF2-40B4-BE49-F238E27FC236}">
                <a16:creationId xmlns:a16="http://schemas.microsoft.com/office/drawing/2014/main" id="{CF0C6DF2-CDCA-2FAC-4C30-B51D62316821}"/>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13.2.6 Check Your Understanding - Broadcast Containment</a:t>
            </a:r>
            <a:endParaRPr lang="en-US" altLang="ja-JP" sz="2000" dirty="0">
              <a:solidFill>
                <a:schemeClr val="accent4"/>
              </a:solidFill>
              <a:latin typeface="+mn-lt"/>
              <a:ea typeface="MS PGothic" panose="020B0600070205080204" pitchFamily="34" charset="-128"/>
            </a:endParaRPr>
          </a:p>
        </p:txBody>
      </p:sp>
      <p:grpSp>
        <p:nvGrpSpPr>
          <p:cNvPr id="3" name="Google Shape;10286;p77">
            <a:extLst>
              <a:ext uri="{FF2B5EF4-FFF2-40B4-BE49-F238E27FC236}">
                <a16:creationId xmlns:a16="http://schemas.microsoft.com/office/drawing/2014/main" id="{C5B598C4-AD83-7761-2F02-8F832A380016}"/>
              </a:ext>
            </a:extLst>
          </p:cNvPr>
          <p:cNvGrpSpPr/>
          <p:nvPr/>
        </p:nvGrpSpPr>
        <p:grpSpPr>
          <a:xfrm>
            <a:off x="144000" y="125134"/>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EE8AC07E-78B1-0FED-3BE5-290A15ECE96B}"/>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E1940C15-0AD4-B4F5-197D-553543F2AE6B}"/>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TextBox 6">
            <a:extLst>
              <a:ext uri="{FF2B5EF4-FFF2-40B4-BE49-F238E27FC236}">
                <a16:creationId xmlns:a16="http://schemas.microsoft.com/office/drawing/2014/main" id="{AEFCEC0B-AD3C-1E88-88CC-B4BBF5225E0E}"/>
              </a:ext>
            </a:extLst>
          </p:cNvPr>
          <p:cNvSpPr txBox="1"/>
          <p:nvPr/>
        </p:nvSpPr>
        <p:spPr>
          <a:xfrm>
            <a:off x="720000" y="1665625"/>
            <a:ext cx="7939368" cy="2862322"/>
          </a:xfrm>
          <a:prstGeom prst="rect">
            <a:avLst/>
          </a:prstGeom>
          <a:noFill/>
        </p:spPr>
        <p:txBody>
          <a:bodyPr wrap="square" rtlCol="0">
            <a:spAutoFit/>
          </a:bodyPr>
          <a:lstStyle/>
          <a:p>
            <a:pPr fontAlgn="ctr"/>
            <a:r>
              <a:rPr lang="en-US" dirty="0">
                <a:solidFill>
                  <a:schemeClr val="accent1"/>
                </a:solidFill>
                <a:latin typeface="+mn-lt"/>
                <a:hlinkClick r:id="rId5"/>
              </a:rPr>
              <a:t>https://forms.gle/RZAgTBdjWWvtQyqr7</a:t>
            </a:r>
            <a:endParaRPr lang="en-US" dirty="0">
              <a:solidFill>
                <a:schemeClr val="accent1"/>
              </a:solidFill>
              <a:latin typeface="+mn-lt"/>
            </a:endParaRPr>
          </a:p>
          <a:p>
            <a:pPr fontAlgn="ctr"/>
            <a:endParaRPr lang="en-US" i="0" dirty="0">
              <a:solidFill>
                <a:schemeClr val="tx1"/>
              </a:solidFill>
              <a:effectLst/>
              <a:latin typeface="+mn-lt"/>
            </a:endParaRPr>
          </a:p>
          <a:p>
            <a:pPr algn="l" fontAlgn="ctr">
              <a:spcAft>
                <a:spcPts val="600"/>
              </a:spcAft>
            </a:pPr>
            <a:r>
              <a:rPr lang="en-US" i="0" dirty="0">
                <a:solidFill>
                  <a:schemeClr val="tx1"/>
                </a:solidFill>
                <a:effectLst/>
                <a:latin typeface="+mn-lt"/>
              </a:rPr>
              <a:t>Question 6</a:t>
            </a:r>
          </a:p>
          <a:p>
            <a:pPr marL="358775" lvl="1">
              <a:spcAft>
                <a:spcPts val="600"/>
              </a:spcAft>
            </a:pPr>
            <a:r>
              <a:rPr lang="en-US" b="0" i="0" dirty="0">
                <a:solidFill>
                  <a:schemeClr val="tx1"/>
                </a:solidFill>
                <a:effectLst/>
                <a:latin typeface="+mn-lt"/>
              </a:rPr>
              <a:t>Host-A sends an ARP request and receives an ARP reply from Host-B. What is in the ARP reply that Host-A did not know and needs to communicate with Host-B?</a:t>
            </a:r>
          </a:p>
          <a:p>
            <a:pPr marL="358775" lvl="1">
              <a:spcAft>
                <a:spcPts val="600"/>
              </a:spcAft>
            </a:pPr>
            <a:r>
              <a:rPr lang="ja-JP" altLang="en-US" sz="1200">
                <a:solidFill>
                  <a:schemeClr val="tx1"/>
                </a:solidFill>
                <a:latin typeface="+mn-lt"/>
              </a:rPr>
              <a:t>ホスト</a:t>
            </a:r>
            <a:r>
              <a:rPr lang="en-US" sz="1200" dirty="0">
                <a:solidFill>
                  <a:schemeClr val="tx1"/>
                </a:solidFill>
                <a:latin typeface="+mn-lt"/>
              </a:rPr>
              <a:t>A</a:t>
            </a:r>
            <a:r>
              <a:rPr lang="ja-JP" altLang="en-US" sz="1200">
                <a:solidFill>
                  <a:schemeClr val="tx1"/>
                </a:solidFill>
                <a:latin typeface="+mn-lt"/>
              </a:rPr>
              <a:t>が</a:t>
            </a:r>
            <a:r>
              <a:rPr lang="en-US" sz="1200" dirty="0">
                <a:solidFill>
                  <a:schemeClr val="tx1"/>
                </a:solidFill>
                <a:latin typeface="+mn-lt"/>
              </a:rPr>
              <a:t>ARP</a:t>
            </a:r>
            <a:r>
              <a:rPr lang="ja-JP" altLang="en-US" sz="1200">
                <a:solidFill>
                  <a:schemeClr val="tx1"/>
                </a:solidFill>
                <a:latin typeface="+mn-lt"/>
              </a:rPr>
              <a:t>リクエストを送信し、ホスト</a:t>
            </a:r>
            <a:r>
              <a:rPr lang="en-US" sz="1200" dirty="0">
                <a:solidFill>
                  <a:schemeClr val="tx1"/>
                </a:solidFill>
                <a:latin typeface="+mn-lt"/>
              </a:rPr>
              <a:t>B</a:t>
            </a:r>
            <a:r>
              <a:rPr lang="ja-JP" altLang="en-US" sz="1200">
                <a:solidFill>
                  <a:schemeClr val="tx1"/>
                </a:solidFill>
                <a:latin typeface="+mn-lt"/>
              </a:rPr>
              <a:t>から</a:t>
            </a:r>
            <a:r>
              <a:rPr lang="en-US" sz="1200" dirty="0">
                <a:solidFill>
                  <a:schemeClr val="tx1"/>
                </a:solidFill>
                <a:latin typeface="+mn-lt"/>
              </a:rPr>
              <a:t>ARP</a:t>
            </a:r>
            <a:r>
              <a:rPr lang="ja-JP" altLang="en-US" sz="1200">
                <a:solidFill>
                  <a:schemeClr val="tx1"/>
                </a:solidFill>
                <a:latin typeface="+mn-lt"/>
              </a:rPr>
              <a:t>リプライを受信しました。ホスト</a:t>
            </a:r>
            <a:r>
              <a:rPr lang="en-US" sz="1200" dirty="0">
                <a:solidFill>
                  <a:schemeClr val="tx1"/>
                </a:solidFill>
                <a:latin typeface="+mn-lt"/>
              </a:rPr>
              <a:t>A</a:t>
            </a:r>
            <a:r>
              <a:rPr lang="ja-JP" altLang="en-US" sz="1200">
                <a:solidFill>
                  <a:schemeClr val="tx1"/>
                </a:solidFill>
                <a:latin typeface="+mn-lt"/>
              </a:rPr>
              <a:t>がホスト</a:t>
            </a:r>
            <a:r>
              <a:rPr lang="en-US" sz="1200" dirty="0">
                <a:solidFill>
                  <a:schemeClr val="tx1"/>
                </a:solidFill>
                <a:latin typeface="+mn-lt"/>
              </a:rPr>
              <a:t>B</a:t>
            </a:r>
            <a:r>
              <a:rPr lang="ja-JP" altLang="en-US" sz="1200">
                <a:solidFill>
                  <a:schemeClr val="tx1"/>
                </a:solidFill>
                <a:latin typeface="+mn-lt"/>
              </a:rPr>
              <a:t>と通信するために必要だった情報は何ですか？</a:t>
            </a:r>
            <a:endParaRPr lang="en-US" sz="1200" b="0" i="0" dirty="0">
              <a:solidFill>
                <a:schemeClr val="tx1"/>
              </a:solidFill>
              <a:effectLst/>
              <a:latin typeface="+mn-lt"/>
            </a:endParaRPr>
          </a:p>
          <a:p>
            <a:pPr marL="358775" lvl="1">
              <a:spcAft>
                <a:spcPts val="600"/>
              </a:spcAft>
            </a:pPr>
            <a:endParaRPr lang="en-US" i="0" dirty="0">
              <a:solidFill>
                <a:schemeClr val="tx1"/>
              </a:solidFill>
              <a:effectLst/>
              <a:latin typeface="+mn-lt"/>
            </a:endParaRPr>
          </a:p>
          <a:p>
            <a:pPr marL="644525" lvl="1" indent="-285750">
              <a:spcAft>
                <a:spcPts val="600"/>
              </a:spcAft>
              <a:buClr>
                <a:schemeClr val="tx1"/>
              </a:buClr>
              <a:buFont typeface="Wingdings" pitchFamily="2" charset="2"/>
              <a:buChar char="q"/>
            </a:pPr>
            <a:r>
              <a:rPr lang="en-US" i="0" dirty="0">
                <a:solidFill>
                  <a:schemeClr val="tx1"/>
                </a:solidFill>
                <a:effectLst/>
                <a:latin typeface="+mn-lt"/>
              </a:rPr>
              <a:t>Host B's MAC address</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Host B's IP and MAC addresses</a:t>
            </a:r>
          </a:p>
          <a:p>
            <a:pPr marL="644525" lvl="1" indent="-285750">
              <a:spcAft>
                <a:spcPts val="600"/>
              </a:spcAft>
              <a:buClr>
                <a:schemeClr val="tx1"/>
              </a:buClr>
              <a:buFont typeface="Wingdings" pitchFamily="2" charset="2"/>
              <a:buChar char="q"/>
            </a:pPr>
            <a:r>
              <a:rPr lang="en-US" i="0" dirty="0">
                <a:solidFill>
                  <a:schemeClr val="tx1"/>
                </a:solidFill>
                <a:effectLst/>
                <a:latin typeface="+mn-lt"/>
              </a:rPr>
              <a:t>Host B's IP address</a:t>
            </a:r>
          </a:p>
        </p:txBody>
      </p:sp>
      <p:sp>
        <p:nvSpPr>
          <p:cNvPr id="2" name="Footer Placeholder 4">
            <a:extLst>
              <a:ext uri="{FF2B5EF4-FFF2-40B4-BE49-F238E27FC236}">
                <a16:creationId xmlns:a16="http://schemas.microsoft.com/office/drawing/2014/main" id="{4208A71B-83F8-A50B-105D-E13F35AED2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41</a:t>
            </a:fld>
            <a:endParaRPr lang="en-US" dirty="0">
              <a:solidFill>
                <a:schemeClr val="tx1"/>
              </a:solidFill>
            </a:endParaRPr>
          </a:p>
        </p:txBody>
      </p:sp>
    </p:spTree>
    <p:extLst>
      <p:ext uri="{BB962C8B-B14F-4D97-AF65-F5344CB8AC3E}">
        <p14:creationId xmlns:p14="http://schemas.microsoft.com/office/powerpoint/2010/main" val="21314639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8FF71ED-F033-A6D5-1CF9-153421B71B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CA691DF-5E46-46AC-2874-74D6A3AB579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13.3. The ARP Process Summary</a:t>
            </a:r>
            <a:endParaRPr lang="en-US" altLang="ja-JP" dirty="0"/>
          </a:p>
        </p:txBody>
      </p:sp>
      <p:sp>
        <p:nvSpPr>
          <p:cNvPr id="4" name="TextBox 3">
            <a:extLst>
              <a:ext uri="{FF2B5EF4-FFF2-40B4-BE49-F238E27FC236}">
                <a16:creationId xmlns:a16="http://schemas.microsoft.com/office/drawing/2014/main" id="{0AF91585-DCE4-E3ED-1D42-757DBE5968C5}"/>
              </a:ext>
            </a:extLst>
          </p:cNvPr>
          <p:cNvSpPr txBox="1"/>
          <p:nvPr/>
        </p:nvSpPr>
        <p:spPr>
          <a:xfrm>
            <a:off x="720000" y="1082400"/>
            <a:ext cx="8231890" cy="3724096"/>
          </a:xfrm>
          <a:prstGeom prst="rect">
            <a:avLst/>
          </a:prstGeom>
          <a:noFill/>
        </p:spPr>
        <p:txBody>
          <a:bodyPr wrap="square" rtlCol="0">
            <a:spAutoFit/>
          </a:bodyPr>
          <a:lstStyle/>
          <a:p>
            <a:pPr lvl="1">
              <a:spcAft>
                <a:spcPts val="600"/>
              </a:spcAft>
              <a:buClr>
                <a:schemeClr val="tx1"/>
              </a:buClr>
            </a:pPr>
            <a:r>
              <a:rPr lang="en-US" i="0" dirty="0">
                <a:solidFill>
                  <a:schemeClr val="accent1"/>
                </a:solidFill>
                <a:effectLst/>
                <a:latin typeface="+mn-lt"/>
              </a:rPr>
              <a:t>MAC and IP</a:t>
            </a:r>
          </a:p>
          <a:p>
            <a:pPr lvl="1">
              <a:spcAft>
                <a:spcPts val="600"/>
              </a:spcAft>
              <a:buClr>
                <a:schemeClr val="tx1"/>
              </a:buClr>
            </a:pPr>
            <a:r>
              <a:rPr lang="en-US" sz="1200" i="0" dirty="0">
                <a:solidFill>
                  <a:schemeClr val="tx1"/>
                </a:solidFill>
                <a:effectLst/>
                <a:latin typeface="+mn-lt"/>
              </a:rPr>
              <a:t>Sometimes a host must send a message, but it only knows the IP address of the destination device. The host needs to know the MAC address of that device. The MAC address can be discovered using address resolution. There are two primary addresses assigned to a device on an Ethernet LAN:</a:t>
            </a:r>
          </a:p>
          <a:p>
            <a:pPr lvl="1">
              <a:spcAft>
                <a:spcPts val="600"/>
              </a:spcAft>
              <a:buClr>
                <a:schemeClr val="tx1"/>
              </a:buClr>
            </a:pPr>
            <a:endParaRPr lang="en-US" sz="1200" i="0" dirty="0">
              <a:solidFill>
                <a:schemeClr val="tx1"/>
              </a:solidFill>
              <a:effectLst/>
              <a:latin typeface="+mn-lt"/>
            </a:endParaRPr>
          </a:p>
          <a:p>
            <a:pPr marL="285750" lvl="2" indent="-285750">
              <a:spcAft>
                <a:spcPts val="600"/>
              </a:spcAft>
              <a:buClr>
                <a:schemeClr val="tx1"/>
              </a:buClr>
              <a:buFont typeface="Arial" panose="020B0604020202020204" pitchFamily="34" charset="0"/>
              <a:buChar char="•"/>
            </a:pPr>
            <a:r>
              <a:rPr lang="en-US" sz="1200" i="0" dirty="0">
                <a:solidFill>
                  <a:schemeClr val="accent1"/>
                </a:solidFill>
                <a:effectLst/>
                <a:latin typeface="+mn-lt"/>
              </a:rPr>
              <a:t>Physical address (the MAC address) </a:t>
            </a:r>
            <a:r>
              <a:rPr lang="en-US" sz="1200" i="0" dirty="0">
                <a:solidFill>
                  <a:schemeClr val="tx1"/>
                </a:solidFill>
                <a:effectLst/>
                <a:latin typeface="+mn-lt"/>
              </a:rPr>
              <a:t>– Used for NIC-to-NIC communications on the same Ethernet network.</a:t>
            </a:r>
          </a:p>
          <a:p>
            <a:pPr marL="285750" lvl="2" indent="-285750">
              <a:spcAft>
                <a:spcPts val="600"/>
              </a:spcAft>
              <a:buClr>
                <a:schemeClr val="tx1"/>
              </a:buClr>
              <a:buFont typeface="Arial" panose="020B0604020202020204" pitchFamily="34" charset="0"/>
              <a:buChar char="•"/>
            </a:pPr>
            <a:r>
              <a:rPr lang="en-US" sz="1200" i="0" dirty="0">
                <a:solidFill>
                  <a:schemeClr val="accent1"/>
                </a:solidFill>
                <a:effectLst/>
                <a:latin typeface="+mn-lt"/>
              </a:rPr>
              <a:t>Logical address (the IP address) </a:t>
            </a:r>
            <a:r>
              <a:rPr lang="en-US" sz="1200" i="0" dirty="0">
                <a:solidFill>
                  <a:schemeClr val="tx1"/>
                </a:solidFill>
                <a:effectLst/>
                <a:latin typeface="+mn-lt"/>
              </a:rPr>
              <a:t>– Used to send the packet from the source device to the destination device. The destination IP address may be on the same IP network as the source, or it may be on a remote network.</a:t>
            </a:r>
          </a:p>
          <a:p>
            <a:pPr lvl="1">
              <a:spcAft>
                <a:spcPts val="600"/>
              </a:spcAft>
              <a:buClr>
                <a:schemeClr val="tx1"/>
              </a:buClr>
            </a:pPr>
            <a:endParaRPr lang="en-US" sz="1200" i="0" dirty="0">
              <a:solidFill>
                <a:schemeClr val="tx1"/>
              </a:solidFill>
              <a:effectLst/>
              <a:latin typeface="+mn-lt"/>
            </a:endParaRPr>
          </a:p>
          <a:p>
            <a:pPr lvl="1">
              <a:spcAft>
                <a:spcPts val="600"/>
              </a:spcAft>
              <a:buClr>
                <a:schemeClr val="tx1"/>
              </a:buClr>
            </a:pPr>
            <a:r>
              <a:rPr lang="en-US" sz="1200" i="0" dirty="0">
                <a:solidFill>
                  <a:schemeClr val="tx1"/>
                </a:solidFill>
                <a:effectLst/>
                <a:latin typeface="+mn-lt"/>
              </a:rPr>
              <a:t>When the destination IP address (IPv4 or IPv6) is on a remote network, the destination MAC address will be the address of the host default gateway (i.e., the router interface). Routers examine the destination IPv4 address to determine the best path to forward the IPv4 packet. When the router receives the Ethernet frame, it de-encapsulates the Layer 2 information. Using the destination IPv4 address, it determines the next-hop device, and then encapsulates the IPv4 packet in a new data link frame for the outgoing interface. Along each link in a path, an IP packet is encapsulated in a frame. The frame is specific to the data link technology that is associated with that link, such as Ethernet. If the next-hop device is the final destination, the destination MAC address will be that of the device Ethernet NIC.</a:t>
            </a:r>
          </a:p>
        </p:txBody>
      </p:sp>
      <p:sp>
        <p:nvSpPr>
          <p:cNvPr id="2" name="Footer Placeholder 4">
            <a:extLst>
              <a:ext uri="{FF2B5EF4-FFF2-40B4-BE49-F238E27FC236}">
                <a16:creationId xmlns:a16="http://schemas.microsoft.com/office/drawing/2014/main" id="{7891DE06-9B4E-629A-1922-FA0B688D34C7}"/>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42</a:t>
            </a:fld>
            <a:endParaRPr lang="en-US" dirty="0">
              <a:solidFill>
                <a:schemeClr val="tx1"/>
              </a:solidFill>
            </a:endParaRPr>
          </a:p>
        </p:txBody>
      </p:sp>
    </p:spTree>
    <p:extLst>
      <p:ext uri="{BB962C8B-B14F-4D97-AF65-F5344CB8AC3E}">
        <p14:creationId xmlns:p14="http://schemas.microsoft.com/office/powerpoint/2010/main" val="15867868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80AA49E-10A0-CD43-27E9-E2EDB632919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504252B-5DD7-F37E-C2BE-06740F5EF2E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13.3. The ARP Process Summary</a:t>
            </a:r>
            <a:endParaRPr lang="en-US" altLang="ja-JP" dirty="0"/>
          </a:p>
        </p:txBody>
      </p:sp>
      <p:sp>
        <p:nvSpPr>
          <p:cNvPr id="4" name="TextBox 3">
            <a:extLst>
              <a:ext uri="{FF2B5EF4-FFF2-40B4-BE49-F238E27FC236}">
                <a16:creationId xmlns:a16="http://schemas.microsoft.com/office/drawing/2014/main" id="{457B3128-B195-8597-A505-E6CF871AE5B6}"/>
              </a:ext>
            </a:extLst>
          </p:cNvPr>
          <p:cNvSpPr txBox="1"/>
          <p:nvPr/>
        </p:nvSpPr>
        <p:spPr>
          <a:xfrm>
            <a:off x="720725" y="1228164"/>
            <a:ext cx="8231890" cy="3416320"/>
          </a:xfrm>
          <a:prstGeom prst="rect">
            <a:avLst/>
          </a:prstGeom>
          <a:noFill/>
        </p:spPr>
        <p:txBody>
          <a:bodyPr wrap="square" rtlCol="0">
            <a:spAutoFit/>
          </a:bodyPr>
          <a:lstStyle/>
          <a:p>
            <a:pPr lvl="1">
              <a:spcAft>
                <a:spcPts val="600"/>
              </a:spcAft>
              <a:buClr>
                <a:schemeClr val="tx1"/>
              </a:buClr>
            </a:pPr>
            <a:r>
              <a:rPr lang="en-US" sz="1200" i="0" dirty="0">
                <a:solidFill>
                  <a:schemeClr val="accent1"/>
                </a:solidFill>
                <a:effectLst/>
                <a:latin typeface="+mn-lt"/>
              </a:rPr>
              <a:t>Broadcast MAC Address:</a:t>
            </a:r>
            <a:endParaRPr lang="en-US" sz="1200" i="0" dirty="0">
              <a:solidFill>
                <a:schemeClr val="tx1"/>
              </a:solidFill>
              <a:effectLst/>
              <a:latin typeface="+mn-lt"/>
            </a:endParaRPr>
          </a:p>
          <a:p>
            <a:pPr marL="171450" lvl="1" indent="-171450">
              <a:spcAft>
                <a:spcPts val="600"/>
              </a:spcAft>
              <a:buClr>
                <a:schemeClr val="tx1"/>
              </a:buClr>
              <a:buFont typeface="Arial" panose="020B0604020202020204" pitchFamily="34" charset="0"/>
              <a:buChar char="•"/>
            </a:pPr>
            <a:r>
              <a:rPr lang="en-US" sz="1200" i="0" dirty="0">
                <a:solidFill>
                  <a:schemeClr val="tx1"/>
                </a:solidFill>
                <a:effectLst/>
                <a:latin typeface="+mn-lt"/>
              </a:rPr>
              <a:t>Definition: A 48-bit address made up of all ones, represented in hexadecimal as FFFF.FFFF.FFFF.</a:t>
            </a:r>
          </a:p>
          <a:p>
            <a:pPr>
              <a:spcAft>
                <a:spcPts val="600"/>
              </a:spcAft>
              <a:buClr>
                <a:schemeClr val="tx1"/>
              </a:buClr>
            </a:pPr>
            <a:r>
              <a:rPr lang="en-US" sz="1200" i="0" dirty="0">
                <a:solidFill>
                  <a:schemeClr val="accent1"/>
                </a:solidFill>
                <a:effectLst/>
                <a:latin typeface="+mn-lt"/>
              </a:rPr>
              <a:t>Broadcast Domain in Local Networks:</a:t>
            </a:r>
          </a:p>
          <a:p>
            <a:pPr marL="171450" lvl="1" indent="-171450">
              <a:spcAft>
                <a:spcPts val="600"/>
              </a:spcAft>
              <a:buClr>
                <a:schemeClr val="tx1"/>
              </a:buClr>
              <a:buFont typeface="Arial" panose="020B0604020202020204" pitchFamily="34" charset="0"/>
              <a:buChar char="•"/>
            </a:pPr>
            <a:r>
              <a:rPr lang="en-US" sz="1200" i="0" dirty="0">
                <a:solidFill>
                  <a:schemeClr val="tx1"/>
                </a:solidFill>
                <a:effectLst/>
                <a:latin typeface="+mn-lt"/>
              </a:rPr>
              <a:t>Concept: Local area network with Ethernet switches is termed a broadcast domain.</a:t>
            </a:r>
          </a:p>
          <a:p>
            <a:pPr marL="171450" lvl="1" indent="-171450">
              <a:spcAft>
                <a:spcPts val="600"/>
              </a:spcAft>
              <a:buClr>
                <a:schemeClr val="tx1"/>
              </a:buClr>
              <a:buFont typeface="Arial" panose="020B0604020202020204" pitchFamily="34" charset="0"/>
              <a:buChar char="•"/>
            </a:pPr>
            <a:r>
              <a:rPr lang="en-US" sz="1200" i="0" dirty="0">
                <a:solidFill>
                  <a:schemeClr val="tx1"/>
                </a:solidFill>
                <a:effectLst/>
                <a:latin typeface="+mn-lt"/>
              </a:rPr>
              <a:t>Switch Behavior: Forwards broadcast messages to every connected host within the same local network.</a:t>
            </a:r>
          </a:p>
          <a:p>
            <a:pPr>
              <a:spcAft>
                <a:spcPts val="600"/>
              </a:spcAft>
              <a:buClr>
                <a:schemeClr val="tx1"/>
              </a:buClr>
            </a:pPr>
            <a:r>
              <a:rPr lang="en-US" sz="1200" i="0" dirty="0">
                <a:solidFill>
                  <a:schemeClr val="accent1"/>
                </a:solidFill>
                <a:effectLst/>
                <a:latin typeface="+mn-lt"/>
              </a:rPr>
              <a:t>Issues with Large Broadcast Domains and solution:</a:t>
            </a:r>
          </a:p>
          <a:p>
            <a:pPr marL="171450" lvl="1" indent="-171450">
              <a:spcAft>
                <a:spcPts val="600"/>
              </a:spcAft>
              <a:buClr>
                <a:schemeClr val="tx1"/>
              </a:buClr>
              <a:buFont typeface="Arial" panose="020B0604020202020204" pitchFamily="34" charset="0"/>
              <a:buChar char="•"/>
            </a:pPr>
            <a:r>
              <a:rPr lang="en-US" sz="1200" i="0" dirty="0">
                <a:solidFill>
                  <a:schemeClr val="tx1"/>
                </a:solidFill>
                <a:effectLst/>
                <a:latin typeface="+mn-lt"/>
              </a:rPr>
              <a:t>Can occur with too many connected hosts.</a:t>
            </a:r>
          </a:p>
          <a:p>
            <a:pPr marL="171450" lvl="1" indent="-171450">
              <a:spcAft>
                <a:spcPts val="600"/>
              </a:spcAft>
              <a:buClr>
                <a:schemeClr val="tx1"/>
              </a:buClr>
              <a:buFont typeface="Arial" panose="020B0604020202020204" pitchFamily="34" charset="0"/>
              <a:buChar char="•"/>
            </a:pPr>
            <a:r>
              <a:rPr lang="en-US" sz="1200" i="0" dirty="0">
                <a:solidFill>
                  <a:schemeClr val="tx1"/>
                </a:solidFill>
                <a:effectLst/>
                <a:latin typeface="+mn-lt"/>
              </a:rPr>
              <a:t>Dividing one local network into multiple broadcast domains to manage traffic.</a:t>
            </a:r>
          </a:p>
          <a:p>
            <a:pPr marL="171450" lvl="1" indent="-171450">
              <a:spcAft>
                <a:spcPts val="600"/>
              </a:spcAft>
              <a:buClr>
                <a:schemeClr val="tx1"/>
              </a:buClr>
              <a:buFont typeface="Arial" panose="020B0604020202020204" pitchFamily="34" charset="0"/>
              <a:buChar char="•"/>
            </a:pPr>
            <a:r>
              <a:rPr lang="en-US" sz="1200" i="0" dirty="0">
                <a:solidFill>
                  <a:schemeClr val="tx1"/>
                </a:solidFill>
                <a:effectLst/>
                <a:latin typeface="+mn-lt"/>
              </a:rPr>
              <a:t>Used to create multiple broadcast domains.</a:t>
            </a:r>
          </a:p>
          <a:p>
            <a:pPr>
              <a:spcAft>
                <a:spcPts val="600"/>
              </a:spcAft>
              <a:buClr>
                <a:schemeClr val="tx1"/>
              </a:buClr>
            </a:pPr>
            <a:r>
              <a:rPr lang="en-US" sz="1200" i="0" dirty="0">
                <a:solidFill>
                  <a:schemeClr val="accent1"/>
                </a:solidFill>
                <a:effectLst/>
                <a:latin typeface="+mn-lt"/>
              </a:rPr>
              <a:t>Using ARP for MAC Address Discovery:</a:t>
            </a:r>
          </a:p>
          <a:p>
            <a:pPr marL="228600" lvl="2" indent="-228600">
              <a:spcAft>
                <a:spcPts val="600"/>
              </a:spcAft>
              <a:buClr>
                <a:schemeClr val="tx1"/>
              </a:buClr>
              <a:buFont typeface="+mj-lt"/>
              <a:buAutoNum type="arabicPeriod"/>
            </a:pPr>
            <a:r>
              <a:rPr lang="en-US" sz="1200" i="0" dirty="0">
                <a:solidFill>
                  <a:schemeClr val="tx1"/>
                </a:solidFill>
                <a:effectLst/>
                <a:latin typeface="+mn-lt"/>
              </a:rPr>
              <a:t>Sender creates a frame with a broadcast MAC address containing the IPv4 address of the destination host. </a:t>
            </a:r>
          </a:p>
          <a:p>
            <a:pPr marL="228600" lvl="2" indent="-228600">
              <a:spcAft>
                <a:spcPts val="600"/>
              </a:spcAft>
              <a:buClr>
                <a:schemeClr val="tx1"/>
              </a:buClr>
              <a:buFont typeface="+mj-lt"/>
              <a:buAutoNum type="arabicPeriod"/>
            </a:pPr>
            <a:r>
              <a:rPr lang="en-US" sz="1200" i="0" dirty="0">
                <a:solidFill>
                  <a:schemeClr val="tx1"/>
                </a:solidFill>
                <a:effectLst/>
                <a:latin typeface="+mn-lt"/>
              </a:rPr>
              <a:t>Hosts compare this IPv4 address with their own; the matching host sends its MAC address back.</a:t>
            </a:r>
          </a:p>
          <a:p>
            <a:pPr marL="228600" lvl="2" indent="-228600">
              <a:spcAft>
                <a:spcPts val="600"/>
              </a:spcAft>
              <a:buClr>
                <a:schemeClr val="tx1"/>
              </a:buClr>
              <a:buFont typeface="+mj-lt"/>
              <a:buAutoNum type="arabicPeriod"/>
            </a:pPr>
            <a:r>
              <a:rPr lang="en-US" sz="1200" i="0" dirty="0">
                <a:solidFill>
                  <a:schemeClr val="tx1"/>
                </a:solidFill>
                <a:effectLst/>
                <a:latin typeface="+mn-lt"/>
              </a:rPr>
              <a:t> The sender stores this information in an ARP table.</a:t>
            </a:r>
          </a:p>
        </p:txBody>
      </p:sp>
      <p:sp>
        <p:nvSpPr>
          <p:cNvPr id="2" name="Footer Placeholder 4">
            <a:extLst>
              <a:ext uri="{FF2B5EF4-FFF2-40B4-BE49-F238E27FC236}">
                <a16:creationId xmlns:a16="http://schemas.microsoft.com/office/drawing/2014/main" id="{435A8175-8A1A-BC4E-7EE9-F4741F5560D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43</a:t>
            </a:fld>
            <a:endParaRPr lang="en-US" dirty="0">
              <a:solidFill>
                <a:schemeClr val="tx1"/>
              </a:solidFill>
            </a:endParaRPr>
          </a:p>
        </p:txBody>
      </p:sp>
    </p:spTree>
    <p:extLst>
      <p:ext uri="{BB962C8B-B14F-4D97-AF65-F5344CB8AC3E}">
        <p14:creationId xmlns:p14="http://schemas.microsoft.com/office/powerpoint/2010/main" val="35584957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45DB7F6-E3BB-8677-0056-5EA9A1A6323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0A58B98-7493-84D3-F58C-6A5F34DEB46E}"/>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13.3. The ARP Process Summary</a:t>
            </a:r>
            <a:endParaRPr lang="en-US" altLang="ja-JP" dirty="0"/>
          </a:p>
        </p:txBody>
      </p:sp>
      <p:sp>
        <p:nvSpPr>
          <p:cNvPr id="4" name="TextBox 3">
            <a:extLst>
              <a:ext uri="{FF2B5EF4-FFF2-40B4-BE49-F238E27FC236}">
                <a16:creationId xmlns:a16="http://schemas.microsoft.com/office/drawing/2014/main" id="{F53B71CC-46C7-0C5A-300D-6CCEBEEBDAF6}"/>
              </a:ext>
            </a:extLst>
          </p:cNvPr>
          <p:cNvSpPr txBox="1"/>
          <p:nvPr/>
        </p:nvSpPr>
        <p:spPr>
          <a:xfrm>
            <a:off x="720000" y="1082400"/>
            <a:ext cx="8231890" cy="3739485"/>
          </a:xfrm>
          <a:prstGeom prst="rect">
            <a:avLst/>
          </a:prstGeom>
          <a:noFill/>
        </p:spPr>
        <p:txBody>
          <a:bodyPr wrap="square" rtlCol="0">
            <a:spAutoFit/>
          </a:bodyPr>
          <a:lstStyle/>
          <a:p>
            <a:pPr>
              <a:spcAft>
                <a:spcPts val="600"/>
              </a:spcAft>
            </a:pPr>
            <a:r>
              <a:rPr lang="en-US" b="1" dirty="0">
                <a:solidFill>
                  <a:schemeClr val="accent1"/>
                </a:solidFill>
              </a:rPr>
              <a:t>MAC</a:t>
            </a:r>
            <a:r>
              <a:rPr lang="ja-JP" altLang="en-US" b="1">
                <a:solidFill>
                  <a:schemeClr val="accent1"/>
                </a:solidFill>
              </a:rPr>
              <a:t>と</a:t>
            </a:r>
            <a:r>
              <a:rPr lang="en-US" b="1" dirty="0">
                <a:solidFill>
                  <a:schemeClr val="accent1"/>
                </a:solidFill>
              </a:rPr>
              <a:t>IP</a:t>
            </a:r>
          </a:p>
          <a:p>
            <a:pPr>
              <a:spcAft>
                <a:spcPts val="600"/>
              </a:spcAft>
            </a:pPr>
            <a:r>
              <a:rPr lang="ja-JP" altLang="en-US">
                <a:solidFill>
                  <a:schemeClr val="tx1"/>
                </a:solidFill>
              </a:rPr>
              <a:t>コンピュータが通信するためには、相手の「</a:t>
            </a:r>
            <a:r>
              <a:rPr lang="en-US" dirty="0">
                <a:solidFill>
                  <a:schemeClr val="tx1"/>
                </a:solidFill>
              </a:rPr>
              <a:t>MAC</a:t>
            </a:r>
            <a:r>
              <a:rPr lang="ja-JP" altLang="en-US">
                <a:solidFill>
                  <a:schemeClr val="tx1"/>
                </a:solidFill>
              </a:rPr>
              <a:t>アドレス」と「</a:t>
            </a:r>
            <a:r>
              <a:rPr lang="en-US" dirty="0">
                <a:solidFill>
                  <a:schemeClr val="tx1"/>
                </a:solidFill>
              </a:rPr>
              <a:t>IP</a:t>
            </a:r>
            <a:r>
              <a:rPr lang="ja-JP" altLang="en-US">
                <a:solidFill>
                  <a:schemeClr val="tx1"/>
                </a:solidFill>
              </a:rPr>
              <a:t>アドレス」を知る必要があります。</a:t>
            </a:r>
          </a:p>
          <a:p>
            <a:pPr marL="742950" lvl="1" indent="-285750">
              <a:spcAft>
                <a:spcPts val="600"/>
              </a:spcAft>
              <a:buClr>
                <a:schemeClr val="tx1"/>
              </a:buClr>
              <a:buFont typeface="Arial" panose="020B0604020202020204" pitchFamily="34" charset="0"/>
              <a:buChar char="•"/>
            </a:pPr>
            <a:r>
              <a:rPr lang="en-US" b="1" dirty="0">
                <a:solidFill>
                  <a:schemeClr val="accent1"/>
                </a:solidFill>
              </a:rPr>
              <a:t>MAC</a:t>
            </a:r>
            <a:r>
              <a:rPr lang="ja-JP" altLang="en-US" b="1">
                <a:solidFill>
                  <a:schemeClr val="accent1"/>
                </a:solidFill>
              </a:rPr>
              <a:t>アドレス</a:t>
            </a:r>
            <a:r>
              <a:rPr lang="ja-JP" altLang="en-US" b="1">
                <a:solidFill>
                  <a:schemeClr val="accent1"/>
                </a:solidFill>
                <a:sym typeface="Wingdings" pitchFamily="2" charset="2"/>
              </a:rPr>
              <a:t>（物理アドレス</a:t>
            </a:r>
            <a:r>
              <a:rPr lang="ja-JP" altLang="en-US">
                <a:solidFill>
                  <a:schemeClr val="accent1"/>
                </a:solidFill>
              </a:rPr>
              <a:t>）</a:t>
            </a:r>
            <a:r>
              <a:rPr lang="en-US" altLang="ja-JP" dirty="0">
                <a:solidFill>
                  <a:schemeClr val="accent1"/>
                </a:solidFill>
              </a:rPr>
              <a:t> : </a:t>
            </a:r>
            <a:r>
              <a:rPr lang="ja-JP" altLang="en-US">
                <a:solidFill>
                  <a:schemeClr val="tx1"/>
                </a:solidFill>
              </a:rPr>
              <a:t>同じネットワーク内（</a:t>
            </a:r>
            <a:r>
              <a:rPr lang="en-US" dirty="0">
                <a:solidFill>
                  <a:schemeClr val="tx1"/>
                </a:solidFill>
              </a:rPr>
              <a:t>LAN）</a:t>
            </a:r>
            <a:r>
              <a:rPr lang="ja-JP" altLang="en-US">
                <a:solidFill>
                  <a:schemeClr val="tx1"/>
                </a:solidFill>
              </a:rPr>
              <a:t>のデバイス間の通信に使う。</a:t>
            </a:r>
          </a:p>
          <a:p>
            <a:pPr marL="742950" lvl="1" indent="-285750">
              <a:spcAft>
                <a:spcPts val="600"/>
              </a:spcAft>
              <a:buClr>
                <a:schemeClr val="tx1"/>
              </a:buClr>
              <a:buFont typeface="Arial" panose="020B0604020202020204" pitchFamily="34" charset="0"/>
              <a:buChar char="•"/>
            </a:pPr>
            <a:r>
              <a:rPr lang="en-US" b="1" dirty="0">
                <a:solidFill>
                  <a:schemeClr val="accent1"/>
                </a:solidFill>
              </a:rPr>
              <a:t>IP</a:t>
            </a:r>
            <a:r>
              <a:rPr lang="ja-JP" altLang="en-US" b="1">
                <a:solidFill>
                  <a:schemeClr val="accent1"/>
                </a:solidFill>
              </a:rPr>
              <a:t>アドレス（論理アドレス）</a:t>
            </a:r>
            <a:r>
              <a:rPr lang="en-US" altLang="ja-JP" dirty="0">
                <a:solidFill>
                  <a:schemeClr val="accent1"/>
                </a:solidFill>
              </a:rPr>
              <a:t>: </a:t>
            </a:r>
            <a:r>
              <a:rPr lang="ja-JP" altLang="en-US">
                <a:solidFill>
                  <a:schemeClr val="tx1"/>
                </a:solidFill>
              </a:rPr>
              <a:t>ネットワーク全体で通信するために使われるアドレス。</a:t>
            </a:r>
          </a:p>
          <a:p>
            <a:pPr marL="342900" indent="-342900">
              <a:spcAft>
                <a:spcPts val="600"/>
              </a:spcAft>
              <a:buClr>
                <a:schemeClr val="tx1"/>
              </a:buClr>
              <a:buFont typeface="+mj-lt"/>
              <a:buAutoNum type="arabicPeriod"/>
            </a:pPr>
            <a:r>
              <a:rPr lang="ja-JP" altLang="en-US" b="1">
                <a:solidFill>
                  <a:schemeClr val="tx1"/>
                </a:solidFill>
              </a:rPr>
              <a:t>同じネットワーク内の場合</a:t>
            </a:r>
            <a:r>
              <a:rPr lang="en-US" altLang="ja-JP" dirty="0">
                <a:solidFill>
                  <a:schemeClr val="tx1"/>
                </a:solidFill>
              </a:rPr>
              <a:t>:</a:t>
            </a:r>
          </a:p>
          <a:p>
            <a:pPr marL="742950" lvl="1" indent="-285750">
              <a:spcAft>
                <a:spcPts val="600"/>
              </a:spcAft>
              <a:buClr>
                <a:schemeClr val="tx1"/>
              </a:buClr>
              <a:buFont typeface="Arial" panose="020B0604020202020204" pitchFamily="34" charset="0"/>
              <a:buChar char="•"/>
            </a:pPr>
            <a:r>
              <a:rPr lang="en-US" dirty="0">
                <a:solidFill>
                  <a:schemeClr val="tx1"/>
                </a:solidFill>
              </a:rPr>
              <a:t>MAC</a:t>
            </a:r>
            <a:r>
              <a:rPr lang="ja-JP" altLang="en-US">
                <a:solidFill>
                  <a:schemeClr val="tx1"/>
                </a:solidFill>
              </a:rPr>
              <a:t>アドレスを使って通信します。</a:t>
            </a:r>
          </a:p>
          <a:p>
            <a:pPr marL="342900" indent="-342900">
              <a:spcAft>
                <a:spcPts val="600"/>
              </a:spcAft>
              <a:buClr>
                <a:schemeClr val="tx1"/>
              </a:buClr>
              <a:buFont typeface="+mj-lt"/>
              <a:buAutoNum type="arabicPeriod"/>
            </a:pPr>
            <a:r>
              <a:rPr lang="ja-JP" altLang="en-US" b="1">
                <a:solidFill>
                  <a:schemeClr val="tx1"/>
                </a:solidFill>
              </a:rPr>
              <a:t>違うネットワークに送る場合</a:t>
            </a:r>
            <a:r>
              <a:rPr lang="en-US" altLang="ja-JP" dirty="0">
                <a:solidFill>
                  <a:schemeClr val="tx1"/>
                </a:solidFill>
              </a:rPr>
              <a:t>:</a:t>
            </a:r>
          </a:p>
          <a:p>
            <a:pPr marL="742950" lvl="1" indent="-285750">
              <a:spcAft>
                <a:spcPts val="600"/>
              </a:spcAft>
              <a:buClr>
                <a:schemeClr val="tx1"/>
              </a:buClr>
              <a:buFont typeface="Arial" panose="020B0604020202020204" pitchFamily="34" charset="0"/>
              <a:buChar char="•"/>
            </a:pPr>
            <a:r>
              <a:rPr lang="ja-JP" altLang="en-US">
                <a:solidFill>
                  <a:schemeClr val="tx1"/>
                </a:solidFill>
              </a:rPr>
              <a:t>送信先が他のネットワークにある場合、データは最初にルーターに送られます。</a:t>
            </a:r>
          </a:p>
          <a:p>
            <a:pPr marL="742950" lvl="1" indent="-285750">
              <a:spcAft>
                <a:spcPts val="600"/>
              </a:spcAft>
              <a:buClr>
                <a:schemeClr val="tx1"/>
              </a:buClr>
              <a:buFont typeface="Arial" panose="020B0604020202020204" pitchFamily="34" charset="0"/>
              <a:buChar char="•"/>
            </a:pPr>
            <a:r>
              <a:rPr lang="ja-JP" altLang="en-US">
                <a:solidFill>
                  <a:schemeClr val="tx1"/>
                </a:solidFill>
              </a:rPr>
              <a:t>ルーターは「</a:t>
            </a:r>
            <a:r>
              <a:rPr lang="en-US" dirty="0">
                <a:solidFill>
                  <a:schemeClr val="tx1"/>
                </a:solidFill>
              </a:rPr>
              <a:t>IP</a:t>
            </a:r>
            <a:r>
              <a:rPr lang="ja-JP" altLang="en-US">
                <a:solidFill>
                  <a:schemeClr val="tx1"/>
                </a:solidFill>
              </a:rPr>
              <a:t>アドレス」を見て、次に送る相手を決めます。</a:t>
            </a:r>
          </a:p>
          <a:p>
            <a:pPr marL="342900" indent="-342900">
              <a:spcAft>
                <a:spcPts val="600"/>
              </a:spcAft>
              <a:buClr>
                <a:schemeClr val="tx1"/>
              </a:buClr>
              <a:buFont typeface="+mj-lt"/>
              <a:buAutoNum type="arabicPeriod"/>
            </a:pPr>
            <a:r>
              <a:rPr lang="ja-JP" altLang="en-US" b="1">
                <a:solidFill>
                  <a:schemeClr val="tx1"/>
                </a:solidFill>
              </a:rPr>
              <a:t>ルーターの役割</a:t>
            </a:r>
            <a:r>
              <a:rPr lang="en-US" altLang="ja-JP" dirty="0">
                <a:solidFill>
                  <a:schemeClr val="tx1"/>
                </a:solidFill>
              </a:rPr>
              <a:t>:</a:t>
            </a:r>
          </a:p>
          <a:p>
            <a:pPr marL="742950" lvl="1" indent="-285750">
              <a:spcAft>
                <a:spcPts val="600"/>
              </a:spcAft>
              <a:buClr>
                <a:schemeClr val="tx1"/>
              </a:buClr>
              <a:buFont typeface="Arial" panose="020B0604020202020204" pitchFamily="34" charset="0"/>
              <a:buChar char="•"/>
            </a:pPr>
            <a:r>
              <a:rPr lang="ja-JP" altLang="en-US">
                <a:solidFill>
                  <a:schemeClr val="tx1"/>
                </a:solidFill>
              </a:rPr>
              <a:t>データを受け取ると、古い</a:t>
            </a:r>
            <a:r>
              <a:rPr lang="en-US" dirty="0">
                <a:solidFill>
                  <a:schemeClr val="tx1"/>
                </a:solidFill>
              </a:rPr>
              <a:t>MAC</a:t>
            </a:r>
            <a:r>
              <a:rPr lang="ja-JP" altLang="en-US">
                <a:solidFill>
                  <a:schemeClr val="tx1"/>
                </a:solidFill>
              </a:rPr>
              <a:t>アドレスを取り除き（非カプセル化）、次の</a:t>
            </a:r>
            <a:r>
              <a:rPr lang="en-US" dirty="0">
                <a:solidFill>
                  <a:schemeClr val="tx1"/>
                </a:solidFill>
              </a:rPr>
              <a:t>MAC</a:t>
            </a:r>
            <a:r>
              <a:rPr lang="ja-JP" altLang="en-US">
                <a:solidFill>
                  <a:schemeClr val="tx1"/>
                </a:solidFill>
              </a:rPr>
              <a:t>アドレスをつけ直して（カプセル化）送ります。</a:t>
            </a:r>
          </a:p>
          <a:p>
            <a:pPr>
              <a:spcAft>
                <a:spcPts val="600"/>
              </a:spcAft>
              <a:buClr>
                <a:schemeClr val="tx1"/>
              </a:buClr>
            </a:pPr>
            <a:r>
              <a:rPr lang="ja-JP" altLang="en-US" b="1">
                <a:solidFill>
                  <a:schemeClr val="tx1"/>
                </a:solidFill>
              </a:rPr>
              <a:t>ポイント</a:t>
            </a:r>
            <a:r>
              <a:rPr lang="en-US" altLang="ja-JP" dirty="0">
                <a:solidFill>
                  <a:schemeClr val="tx1"/>
                </a:solidFill>
              </a:rPr>
              <a:t>: </a:t>
            </a:r>
            <a:r>
              <a:rPr lang="ja-JP" altLang="en-US">
                <a:solidFill>
                  <a:schemeClr val="tx1"/>
                </a:solidFill>
              </a:rPr>
              <a:t>最終的に届くデバイスには、そのデバイスの</a:t>
            </a:r>
            <a:r>
              <a:rPr lang="en-US" dirty="0">
                <a:solidFill>
                  <a:schemeClr val="tx1"/>
                </a:solidFill>
              </a:rPr>
              <a:t>MAC</a:t>
            </a:r>
            <a:r>
              <a:rPr lang="ja-JP" altLang="en-US">
                <a:solidFill>
                  <a:schemeClr val="tx1"/>
                </a:solidFill>
              </a:rPr>
              <a:t>アドレスが使われます。</a:t>
            </a:r>
          </a:p>
        </p:txBody>
      </p:sp>
      <p:sp>
        <p:nvSpPr>
          <p:cNvPr id="2" name="Footer Placeholder 4">
            <a:extLst>
              <a:ext uri="{FF2B5EF4-FFF2-40B4-BE49-F238E27FC236}">
                <a16:creationId xmlns:a16="http://schemas.microsoft.com/office/drawing/2014/main" id="{CB2C0B13-734C-2FCA-850B-3505ABBAA48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44</a:t>
            </a:fld>
            <a:endParaRPr lang="en-US" dirty="0">
              <a:solidFill>
                <a:schemeClr val="tx1"/>
              </a:solidFill>
            </a:endParaRPr>
          </a:p>
        </p:txBody>
      </p:sp>
    </p:spTree>
    <p:extLst>
      <p:ext uri="{BB962C8B-B14F-4D97-AF65-F5344CB8AC3E}">
        <p14:creationId xmlns:p14="http://schemas.microsoft.com/office/powerpoint/2010/main" val="39729213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DE5A5A3-596A-DBA1-848F-E7E211DCBC3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5BDAB9F-191D-6AAB-EFA2-4778AA01688D}"/>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13.3. The ARP Process Summary</a:t>
            </a:r>
            <a:endParaRPr lang="en-US" altLang="ja-JP" dirty="0"/>
          </a:p>
        </p:txBody>
      </p:sp>
      <p:sp>
        <p:nvSpPr>
          <p:cNvPr id="4" name="TextBox 3">
            <a:extLst>
              <a:ext uri="{FF2B5EF4-FFF2-40B4-BE49-F238E27FC236}">
                <a16:creationId xmlns:a16="http://schemas.microsoft.com/office/drawing/2014/main" id="{E3A5A9C1-7105-13E1-B1D4-4FCC59736607}"/>
              </a:ext>
            </a:extLst>
          </p:cNvPr>
          <p:cNvSpPr txBox="1"/>
          <p:nvPr/>
        </p:nvSpPr>
        <p:spPr>
          <a:xfrm>
            <a:off x="720725" y="1228164"/>
            <a:ext cx="8231890" cy="3708708"/>
          </a:xfrm>
          <a:prstGeom prst="rect">
            <a:avLst/>
          </a:prstGeom>
          <a:noFill/>
        </p:spPr>
        <p:txBody>
          <a:bodyPr wrap="square" rtlCol="0">
            <a:spAutoFit/>
          </a:bodyPr>
          <a:lstStyle/>
          <a:p>
            <a:pPr marL="342900" indent="-342900">
              <a:spcAft>
                <a:spcPts val="600"/>
              </a:spcAft>
              <a:buClr>
                <a:schemeClr val="tx1"/>
              </a:buClr>
              <a:buFont typeface="+mj-lt"/>
              <a:buAutoNum type="arabicPeriod"/>
            </a:pPr>
            <a:r>
              <a:rPr lang="ja-JP" altLang="en-US" b="1">
                <a:solidFill>
                  <a:schemeClr val="accent1"/>
                </a:solidFill>
              </a:rPr>
              <a:t>ブロードキャスト</a:t>
            </a:r>
            <a:r>
              <a:rPr lang="en-US" b="1" dirty="0">
                <a:solidFill>
                  <a:schemeClr val="accent1"/>
                </a:solidFill>
              </a:rPr>
              <a:t>MAC</a:t>
            </a:r>
            <a:r>
              <a:rPr lang="ja-JP" altLang="en-US" b="1">
                <a:solidFill>
                  <a:schemeClr val="accent1"/>
                </a:solidFill>
              </a:rPr>
              <a:t>アドレス</a:t>
            </a:r>
            <a:r>
              <a:rPr lang="en-US" altLang="ja-JP" dirty="0">
                <a:solidFill>
                  <a:schemeClr val="accent1"/>
                </a:solidFill>
              </a:rPr>
              <a:t>:</a:t>
            </a:r>
          </a:p>
          <a:p>
            <a:pPr marL="800100" lvl="1" indent="-342900">
              <a:spcAft>
                <a:spcPts val="600"/>
              </a:spcAft>
              <a:buClr>
                <a:schemeClr val="tx1"/>
              </a:buClr>
              <a:buFont typeface="Arial" panose="020B0604020202020204" pitchFamily="34" charset="0"/>
              <a:buChar char="•"/>
            </a:pPr>
            <a:r>
              <a:rPr lang="ja-JP" altLang="en-US">
                <a:solidFill>
                  <a:schemeClr val="tx1"/>
                </a:solidFill>
              </a:rPr>
              <a:t>全ホストに送る特別なアドレスです（</a:t>
            </a:r>
            <a:r>
              <a:rPr lang="en-US" dirty="0">
                <a:solidFill>
                  <a:schemeClr val="tx1"/>
                </a:solidFill>
              </a:rPr>
              <a:t>FFFF.FFFF.FFFF）。</a:t>
            </a:r>
          </a:p>
          <a:p>
            <a:pPr marL="800100" lvl="1" indent="-342900">
              <a:spcAft>
                <a:spcPts val="600"/>
              </a:spcAft>
              <a:buClr>
                <a:schemeClr val="tx1"/>
              </a:buClr>
              <a:buFont typeface="Arial" panose="020B0604020202020204" pitchFamily="34" charset="0"/>
              <a:buChar char="•"/>
            </a:pPr>
            <a:r>
              <a:rPr lang="ja-JP" altLang="en-US">
                <a:solidFill>
                  <a:schemeClr val="tx1"/>
                </a:solidFill>
              </a:rPr>
              <a:t>ネットワーク内の全てのデバイスにメッセージを送信します。</a:t>
            </a:r>
          </a:p>
          <a:p>
            <a:pPr marL="800100" lvl="1" indent="-342900">
              <a:spcAft>
                <a:spcPts val="600"/>
              </a:spcAft>
              <a:buClr>
                <a:schemeClr val="tx1"/>
              </a:buClr>
              <a:buFont typeface="Arial" panose="020B0604020202020204" pitchFamily="34" charset="0"/>
              <a:buChar char="•"/>
            </a:pPr>
            <a:r>
              <a:rPr lang="ja-JP" altLang="en-US">
                <a:solidFill>
                  <a:schemeClr val="tx1"/>
                </a:solidFill>
              </a:rPr>
              <a:t>スイッチは同じネットワーク内の全ホストにブロードキャストを転送します。</a:t>
            </a:r>
          </a:p>
          <a:p>
            <a:pPr marL="342900" indent="-342900">
              <a:spcAft>
                <a:spcPts val="600"/>
              </a:spcAft>
              <a:buClr>
                <a:schemeClr val="tx1"/>
              </a:buClr>
              <a:buFont typeface="+mj-lt"/>
              <a:buAutoNum type="arabicPeriod"/>
            </a:pPr>
            <a:r>
              <a:rPr lang="ja-JP" altLang="en-US" b="1">
                <a:solidFill>
                  <a:schemeClr val="accent1"/>
                </a:solidFill>
              </a:rPr>
              <a:t>大規模なネットワークの問題と解決</a:t>
            </a:r>
            <a:r>
              <a:rPr lang="en-US" altLang="ja-JP" dirty="0">
                <a:solidFill>
                  <a:schemeClr val="accent1"/>
                </a:solidFill>
              </a:rPr>
              <a:t>:</a:t>
            </a:r>
          </a:p>
          <a:p>
            <a:pPr marL="800100" lvl="1" indent="-342900">
              <a:spcAft>
                <a:spcPts val="600"/>
              </a:spcAft>
              <a:buClr>
                <a:schemeClr val="tx1"/>
              </a:buClr>
              <a:buFont typeface="Arial" panose="020B0604020202020204" pitchFamily="34" charset="0"/>
              <a:buChar char="•"/>
            </a:pPr>
            <a:r>
              <a:rPr lang="ja-JP" altLang="en-US">
                <a:solidFill>
                  <a:schemeClr val="tx1"/>
                </a:solidFill>
              </a:rPr>
              <a:t>ホストが多すぎると、ブロードキャストが増えてネットワークが遅くなります。</a:t>
            </a:r>
          </a:p>
          <a:p>
            <a:pPr marL="800100" lvl="1" indent="-342900">
              <a:spcAft>
                <a:spcPts val="600"/>
              </a:spcAft>
              <a:buClr>
                <a:schemeClr val="tx1"/>
              </a:buClr>
              <a:buFont typeface="Arial" panose="020B0604020202020204" pitchFamily="34" charset="0"/>
              <a:buChar char="•"/>
            </a:pPr>
            <a:r>
              <a:rPr lang="ja-JP" altLang="en-US">
                <a:solidFill>
                  <a:schemeClr val="tx1"/>
                </a:solidFill>
              </a:rPr>
              <a:t>解決策</a:t>
            </a:r>
            <a:r>
              <a:rPr lang="en-US" altLang="ja-JP" dirty="0">
                <a:solidFill>
                  <a:schemeClr val="tx1"/>
                </a:solidFill>
              </a:rPr>
              <a:t>: </a:t>
            </a:r>
            <a:r>
              <a:rPr lang="ja-JP" altLang="en-US">
                <a:solidFill>
                  <a:schemeClr val="tx1"/>
                </a:solidFill>
              </a:rPr>
              <a:t>ルーターを使ってネットワークを分けます（小さなブロードキャストドメインを作成）。</a:t>
            </a:r>
          </a:p>
          <a:p>
            <a:pPr marL="342900" indent="-342900">
              <a:spcAft>
                <a:spcPts val="600"/>
              </a:spcAft>
              <a:buClr>
                <a:schemeClr val="tx1"/>
              </a:buClr>
              <a:buFont typeface="+mj-lt"/>
              <a:buAutoNum type="arabicPeriod"/>
            </a:pPr>
            <a:r>
              <a:rPr lang="en-US" b="1" dirty="0">
                <a:solidFill>
                  <a:schemeClr val="accent1"/>
                </a:solidFill>
              </a:rPr>
              <a:t>ARP</a:t>
            </a:r>
            <a:r>
              <a:rPr lang="ja-JP" altLang="en-US" b="1">
                <a:solidFill>
                  <a:schemeClr val="accent1"/>
                </a:solidFill>
              </a:rPr>
              <a:t>を使って</a:t>
            </a:r>
            <a:r>
              <a:rPr lang="en-US" b="1" dirty="0">
                <a:solidFill>
                  <a:schemeClr val="accent1"/>
                </a:solidFill>
              </a:rPr>
              <a:t>MAC</a:t>
            </a:r>
            <a:r>
              <a:rPr lang="ja-JP" altLang="en-US" b="1">
                <a:solidFill>
                  <a:schemeClr val="accent1"/>
                </a:solidFill>
              </a:rPr>
              <a:t>アドレスを探す</a:t>
            </a:r>
            <a:r>
              <a:rPr lang="en-US" altLang="ja-JP" dirty="0">
                <a:solidFill>
                  <a:schemeClr val="accent1"/>
                </a:solidFill>
              </a:rPr>
              <a:t>:</a:t>
            </a:r>
          </a:p>
          <a:p>
            <a:pPr marL="800100" lvl="1" indent="-342900">
              <a:spcAft>
                <a:spcPts val="600"/>
              </a:spcAft>
              <a:buClr>
                <a:schemeClr val="tx1"/>
              </a:buClr>
              <a:buFont typeface="Arial" panose="020B0604020202020204" pitchFamily="34" charset="0"/>
              <a:buChar char="•"/>
            </a:pPr>
            <a:r>
              <a:rPr lang="ja-JP" altLang="en-US">
                <a:solidFill>
                  <a:schemeClr val="tx1"/>
                </a:solidFill>
              </a:rPr>
              <a:t>送信元は、宛先の</a:t>
            </a:r>
            <a:r>
              <a:rPr lang="en-US" dirty="0">
                <a:solidFill>
                  <a:schemeClr val="tx1"/>
                </a:solidFill>
              </a:rPr>
              <a:t>IP</a:t>
            </a:r>
            <a:r>
              <a:rPr lang="ja-JP" altLang="en-US">
                <a:solidFill>
                  <a:schemeClr val="tx1"/>
                </a:solidFill>
              </a:rPr>
              <a:t>アドレスとブロードキャスト</a:t>
            </a:r>
            <a:r>
              <a:rPr lang="en-US" dirty="0">
                <a:solidFill>
                  <a:schemeClr val="tx1"/>
                </a:solidFill>
              </a:rPr>
              <a:t>MAC</a:t>
            </a:r>
            <a:r>
              <a:rPr lang="ja-JP" altLang="en-US">
                <a:solidFill>
                  <a:schemeClr val="tx1"/>
                </a:solidFill>
              </a:rPr>
              <a:t>アドレスを使ってメッセージを送信。</a:t>
            </a:r>
          </a:p>
          <a:p>
            <a:pPr marL="800100" lvl="1" indent="-342900">
              <a:spcAft>
                <a:spcPts val="600"/>
              </a:spcAft>
              <a:buClr>
                <a:schemeClr val="tx1"/>
              </a:buClr>
              <a:buFont typeface="Arial" panose="020B0604020202020204" pitchFamily="34" charset="0"/>
              <a:buChar char="•"/>
            </a:pPr>
            <a:r>
              <a:rPr lang="ja-JP" altLang="en-US">
                <a:solidFill>
                  <a:schemeClr val="tx1"/>
                </a:solidFill>
              </a:rPr>
              <a:t>宛先のホストが自分の</a:t>
            </a:r>
            <a:r>
              <a:rPr lang="en-US" dirty="0">
                <a:solidFill>
                  <a:schemeClr val="tx1"/>
                </a:solidFill>
              </a:rPr>
              <a:t>IP</a:t>
            </a:r>
            <a:r>
              <a:rPr lang="ja-JP" altLang="en-US">
                <a:solidFill>
                  <a:schemeClr val="tx1"/>
                </a:solidFill>
              </a:rPr>
              <a:t>と一致すると、送信元に自分の</a:t>
            </a:r>
            <a:r>
              <a:rPr lang="en-US" dirty="0">
                <a:solidFill>
                  <a:schemeClr val="tx1"/>
                </a:solidFill>
              </a:rPr>
              <a:t>MAC</a:t>
            </a:r>
            <a:r>
              <a:rPr lang="ja-JP" altLang="en-US">
                <a:solidFill>
                  <a:schemeClr val="tx1"/>
                </a:solidFill>
              </a:rPr>
              <a:t>アドレスを返します。</a:t>
            </a:r>
          </a:p>
          <a:p>
            <a:pPr marL="800100" lvl="1" indent="-342900">
              <a:spcAft>
                <a:spcPts val="600"/>
              </a:spcAft>
              <a:buClr>
                <a:schemeClr val="tx1"/>
              </a:buClr>
              <a:buFont typeface="Arial" panose="020B0604020202020204" pitchFamily="34" charset="0"/>
              <a:buChar char="•"/>
            </a:pPr>
            <a:r>
              <a:rPr lang="ja-JP" altLang="en-US">
                <a:solidFill>
                  <a:schemeClr val="tx1"/>
                </a:solidFill>
              </a:rPr>
              <a:t>送信元はその情報を保存し、次回から直接通信します。</a:t>
            </a:r>
          </a:p>
          <a:p>
            <a:pPr lvl="1">
              <a:spcAft>
                <a:spcPts val="600"/>
              </a:spcAft>
              <a:buClr>
                <a:schemeClr val="tx1"/>
              </a:buClr>
            </a:pPr>
            <a:endParaRPr lang="ja-JP" altLang="en-US" sz="1200" i="0">
              <a:solidFill>
                <a:schemeClr val="tx1"/>
              </a:solidFill>
              <a:effectLst/>
              <a:latin typeface="+mn-lt"/>
            </a:endParaRPr>
          </a:p>
        </p:txBody>
      </p:sp>
      <p:sp>
        <p:nvSpPr>
          <p:cNvPr id="2" name="Footer Placeholder 4">
            <a:extLst>
              <a:ext uri="{FF2B5EF4-FFF2-40B4-BE49-F238E27FC236}">
                <a16:creationId xmlns:a16="http://schemas.microsoft.com/office/drawing/2014/main" id="{50D18F34-0202-F195-60ED-A928E48D8D3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45</a:t>
            </a:fld>
            <a:endParaRPr lang="en-US" dirty="0">
              <a:solidFill>
                <a:schemeClr val="tx1"/>
              </a:solidFill>
            </a:endParaRPr>
          </a:p>
        </p:txBody>
      </p:sp>
    </p:spTree>
    <p:extLst>
      <p:ext uri="{BB962C8B-B14F-4D97-AF65-F5344CB8AC3E}">
        <p14:creationId xmlns:p14="http://schemas.microsoft.com/office/powerpoint/2010/main" val="10069746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
        <p:nvSpPr>
          <p:cNvPr id="3" name="Footer Placeholder 4">
            <a:extLst>
              <a:ext uri="{FF2B5EF4-FFF2-40B4-BE49-F238E27FC236}">
                <a16:creationId xmlns:a16="http://schemas.microsoft.com/office/drawing/2014/main" id="{99D1B315-7A9A-F913-F7D1-F37FCB7078F9}"/>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46</a:t>
            </a:fld>
            <a:endParaRPr lang="en-US" dirty="0">
              <a:solidFill>
                <a:schemeClr val="tx1"/>
              </a:solidFill>
            </a:endParaRPr>
          </a:p>
        </p:txBody>
      </p:sp>
    </p:spTree>
    <p:extLst>
      <p:ext uri="{BB962C8B-B14F-4D97-AF65-F5344CB8AC3E}">
        <p14:creationId xmlns:p14="http://schemas.microsoft.com/office/powerpoint/2010/main" val="1978055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12</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The ARP Process Quiz</a:t>
            </a:r>
          </a:p>
          <a:p>
            <a:pPr algn="l" fontAlgn="ctr">
              <a:spcAft>
                <a:spcPts val="600"/>
              </a:spcAft>
              <a:buClr>
                <a:schemeClr val="tx1"/>
              </a:buClr>
            </a:pPr>
            <a:endParaRPr lang="en-US" sz="2000" dirty="0">
              <a:solidFill>
                <a:schemeClr val="accent2"/>
              </a:solidFill>
              <a:latin typeface="+mn-lt"/>
            </a:endParaRPr>
          </a:p>
          <a:p>
            <a:r>
              <a:rPr lang="en-US" sz="2000" dirty="0">
                <a:solidFill>
                  <a:schemeClr val="tx1"/>
                </a:solidFill>
                <a:latin typeface="+mn-lt"/>
                <a:hlinkClick r:id="rId3"/>
              </a:rPr>
              <a:t>https://forms.gle/DomQisAdz1JQa8Kz9</a:t>
            </a:r>
            <a:endParaRPr lang="en-US" sz="2000" dirty="0">
              <a:solidFill>
                <a:schemeClr val="tx1"/>
              </a:solidFill>
              <a:latin typeface="+mn-lt"/>
            </a:endParaRPr>
          </a:p>
        </p:txBody>
      </p:sp>
      <p:grpSp>
        <p:nvGrpSpPr>
          <p:cNvPr id="3" name="Google Shape;10286;p77">
            <a:extLst>
              <a:ext uri="{FF2B5EF4-FFF2-40B4-BE49-F238E27FC236}">
                <a16:creationId xmlns:a16="http://schemas.microsoft.com/office/drawing/2014/main" id="{C8FEC04D-9647-E62D-9F62-A55AD8F89255}"/>
              </a:ext>
            </a:extLst>
          </p:cNvPr>
          <p:cNvGrpSpPr/>
          <p:nvPr/>
        </p:nvGrpSpPr>
        <p:grpSpPr>
          <a:xfrm>
            <a:off x="144000" y="125134"/>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8B599C27-E0C0-211B-08CA-6462A8405A7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E3FC535C-6DB6-D331-38E1-32EEC3A2E2C2}"/>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6" name="Footer Placeholder 4">
            <a:extLst>
              <a:ext uri="{FF2B5EF4-FFF2-40B4-BE49-F238E27FC236}">
                <a16:creationId xmlns:a16="http://schemas.microsoft.com/office/drawing/2014/main" id="{C68F9526-87A6-99B4-5EEC-5164E8717C98}"/>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47</a:t>
            </a:fld>
            <a:endParaRPr lang="en-US" dirty="0">
              <a:solidFill>
                <a:schemeClr val="tx1"/>
              </a:solidFill>
            </a:endParaRPr>
          </a:p>
        </p:txBody>
      </p:sp>
    </p:spTree>
    <p:extLst>
      <p:ext uri="{BB962C8B-B14F-4D97-AF65-F5344CB8AC3E}">
        <p14:creationId xmlns:p14="http://schemas.microsoft.com/office/powerpoint/2010/main" val="23986788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2031325"/>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 </a:t>
            </a:r>
            <a:r>
              <a:rPr lang="en-US" altLang="ja-JP" sz="1400" dirty="0">
                <a:solidFill>
                  <a:schemeClr val="tx1"/>
                </a:solidFill>
                <a:latin typeface="+mn-lt"/>
              </a:rPr>
              <a:t>Module 13: The ARP Process</a:t>
            </a:r>
          </a:p>
          <a:p>
            <a:pPr marL="187325" indent="-44450"/>
            <a:endParaRPr lang="en-US" dirty="0">
              <a:solidFill>
                <a:schemeClr val="tx1"/>
              </a:solidFill>
              <a:latin typeface="+mn-lt"/>
            </a:endParaRPr>
          </a:p>
          <a:p>
            <a:pPr marL="187325" indent="-44450"/>
            <a:r>
              <a:rPr lang="en-US" dirty="0">
                <a:solidFill>
                  <a:schemeClr val="tx1"/>
                </a:solidFill>
                <a:latin typeface="+mn-lt"/>
                <a:hlinkClick r:id="rId3"/>
              </a:rPr>
              <a:t>https://skillsforall.com/launch?id=f393c38f-b410-4d2b-8275-70e144273519&amp;tab=curriculum&amp;view=69268d47-d802-5297-952d-3eb206a15600</a:t>
            </a:r>
            <a:endParaRPr lang="en-US" dirty="0">
              <a:solidFill>
                <a:schemeClr val="tx1"/>
              </a:solidFill>
              <a:latin typeface="+mn-lt"/>
            </a:endParaRPr>
          </a:p>
          <a:p>
            <a:pPr marL="187325" indent="-44450"/>
            <a:r>
              <a:rPr lang="en-US" dirty="0">
                <a:solidFill>
                  <a:schemeClr val="tx1"/>
                </a:solidFill>
                <a:latin typeface="+mn-lt"/>
              </a:rPr>
              <a:t> </a:t>
            </a:r>
          </a:p>
          <a:p>
            <a:pPr marL="187325" indent="-44450"/>
            <a:r>
              <a:rPr lang="en-US" altLang="ja-JP" dirty="0">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
        <p:nvSpPr>
          <p:cNvPr id="3" name="Footer Placeholder 4">
            <a:extLst>
              <a:ext uri="{FF2B5EF4-FFF2-40B4-BE49-F238E27FC236}">
                <a16:creationId xmlns:a16="http://schemas.microsoft.com/office/drawing/2014/main" id="{22AC6B12-31BB-16EF-DE03-B902AA863729}"/>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48</a:t>
            </a:fld>
            <a:endParaRPr lang="en-US" dirty="0">
              <a:solidFill>
                <a:schemeClr val="tx1"/>
              </a:solidFill>
            </a:endParaRPr>
          </a:p>
        </p:txBody>
      </p:sp>
    </p:spTree>
    <p:extLst>
      <p:ext uri="{BB962C8B-B14F-4D97-AF65-F5344CB8AC3E}">
        <p14:creationId xmlns:p14="http://schemas.microsoft.com/office/powerpoint/2010/main" val="706267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322A859-8A45-C1FF-6660-60B44DAE52D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48A4E66-B290-FB94-3C3E-6F970A24933B}"/>
              </a:ext>
            </a:extLst>
          </p:cNvPr>
          <p:cNvSpPr txBox="1"/>
          <p:nvPr/>
        </p:nvSpPr>
        <p:spPr>
          <a:xfrm>
            <a:off x="720725" y="1112700"/>
            <a:ext cx="7782144" cy="2923877"/>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accent4"/>
                </a:solidFill>
                <a:effectLst/>
                <a:latin typeface="+mn-lt"/>
                <a:hlinkClick r:id="rId3">
                  <a:extLst>
                    <a:ext uri="{A12FA001-AC4F-418D-AE19-62706E023703}">
                      <ahyp:hlinkClr xmlns:ahyp="http://schemas.microsoft.com/office/drawing/2018/hyperlinkcolor" val="tx"/>
                    </a:ext>
                  </a:extLst>
                </a:hlinkClick>
              </a:rPr>
              <a:t>Module 13: The ARP Process </a:t>
            </a:r>
            <a:endParaRPr lang="en-US" sz="2800" i="0" dirty="0">
              <a:solidFill>
                <a:schemeClr val="accent4"/>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13.0.</a:t>
            </a:r>
            <a:r>
              <a:rPr lang="en-US" sz="1600" dirty="0">
                <a:solidFill>
                  <a:schemeClr val="tx1"/>
                </a:solidFill>
                <a:latin typeface="+mn-lt"/>
              </a:rPr>
              <a:t> </a:t>
            </a:r>
            <a:r>
              <a:rPr lang="ja-JP" altLang="en-US" sz="1600">
                <a:solidFill>
                  <a:schemeClr val="tx1"/>
                </a:solidFill>
                <a:latin typeface="+mn-lt"/>
              </a:rPr>
              <a:t>はじめに</a:t>
            </a:r>
            <a:endParaRPr lang="en-US" sz="16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13.1. MAC</a:t>
            </a:r>
            <a:r>
              <a:rPr lang="ja-JP" altLang="en-US" sz="1600" i="0">
                <a:solidFill>
                  <a:schemeClr val="tx1"/>
                </a:solidFill>
                <a:effectLst/>
                <a:latin typeface="+mn-lt"/>
              </a:rPr>
              <a:t>と</a:t>
            </a:r>
            <a:r>
              <a:rPr lang="en-US" sz="1600" i="0" dirty="0">
                <a:solidFill>
                  <a:schemeClr val="tx1"/>
                </a:solidFill>
                <a:effectLst/>
                <a:latin typeface="+mn-lt"/>
              </a:rPr>
              <a:t>IP       </a:t>
            </a:r>
          </a:p>
          <a:p>
            <a:pPr algn="l" fontAlgn="ctr">
              <a:spcBef>
                <a:spcPts val="600"/>
              </a:spcBef>
              <a:spcAft>
                <a:spcPts val="600"/>
              </a:spcAft>
              <a:buClr>
                <a:schemeClr val="tx1"/>
              </a:buClr>
            </a:pPr>
            <a:r>
              <a:rPr lang="ja-JP" altLang="en-US" sz="1600" i="0">
                <a:solidFill>
                  <a:schemeClr val="tx1"/>
                </a:solidFill>
                <a:effectLst/>
                <a:latin typeface="+mn-lt"/>
              </a:rPr>
              <a:t>演習：パケットトレーサー </a:t>
            </a:r>
            <a:r>
              <a:rPr lang="en-US" altLang="ja-JP" sz="1600" i="0" dirty="0">
                <a:solidFill>
                  <a:schemeClr val="tx1"/>
                </a:solidFill>
                <a:effectLst/>
                <a:latin typeface="+mn-lt"/>
              </a:rPr>
              <a:t>- </a:t>
            </a:r>
            <a:r>
              <a:rPr lang="en-US" sz="1600" i="0" dirty="0">
                <a:solidFill>
                  <a:schemeClr val="tx1"/>
                </a:solidFill>
                <a:effectLst/>
                <a:latin typeface="+mn-lt"/>
              </a:rPr>
              <a:t>MAC</a:t>
            </a:r>
            <a:r>
              <a:rPr lang="ja-JP" altLang="en-US" sz="1600" i="0">
                <a:solidFill>
                  <a:schemeClr val="tx1"/>
                </a:solidFill>
                <a:effectLst/>
                <a:latin typeface="+mn-lt"/>
              </a:rPr>
              <a:t>アドレスと</a:t>
            </a:r>
            <a:r>
              <a:rPr lang="en-US" sz="1600" i="0" dirty="0">
                <a:solidFill>
                  <a:schemeClr val="tx1"/>
                </a:solidFill>
                <a:effectLst/>
                <a:latin typeface="+mn-lt"/>
              </a:rPr>
              <a:t>IP</a:t>
            </a:r>
            <a:r>
              <a:rPr lang="ja-JP" altLang="en-US" sz="1600" i="0">
                <a:solidFill>
                  <a:schemeClr val="tx1"/>
                </a:solidFill>
                <a:effectLst/>
                <a:latin typeface="+mn-lt"/>
              </a:rPr>
              <a:t>アドレスの識別</a:t>
            </a:r>
            <a:endParaRPr lang="en-US" altLang="ja-JP" sz="1600" i="0" dirty="0">
              <a:solidFill>
                <a:schemeClr val="tx1"/>
              </a:solidFill>
              <a:effectLst/>
              <a:latin typeface="+mn-lt"/>
            </a:endParaRPr>
          </a:p>
          <a:p>
            <a:pPr algn="l" fontAlgn="ctr">
              <a:spcBef>
                <a:spcPts val="600"/>
              </a:spcBef>
              <a:spcAft>
                <a:spcPts val="600"/>
              </a:spcAft>
              <a:buClr>
                <a:schemeClr val="tx1"/>
              </a:buClr>
            </a:pPr>
            <a:r>
              <a:rPr lang="en-US" altLang="ja-JP" sz="1600" i="0" dirty="0">
                <a:solidFill>
                  <a:schemeClr val="tx1"/>
                </a:solidFill>
                <a:effectLst/>
                <a:latin typeface="+mn-lt"/>
              </a:rPr>
              <a:t>13.2. </a:t>
            </a:r>
            <a:r>
              <a:rPr lang="ja-JP" altLang="en-US" sz="1600" i="0">
                <a:solidFill>
                  <a:schemeClr val="tx1"/>
                </a:solidFill>
                <a:effectLst/>
                <a:latin typeface="+mn-lt"/>
              </a:rPr>
              <a:t>ブロードキャストの抑制</a:t>
            </a:r>
            <a:endParaRPr lang="en-US" altLang="ja-JP" sz="1600" i="0" dirty="0">
              <a:solidFill>
                <a:schemeClr val="tx1"/>
              </a:solidFill>
              <a:effectLst/>
              <a:latin typeface="+mn-lt"/>
            </a:endParaRPr>
          </a:p>
          <a:p>
            <a:pPr algn="l" fontAlgn="ctr">
              <a:spcBef>
                <a:spcPts val="600"/>
              </a:spcBef>
              <a:spcAft>
                <a:spcPts val="600"/>
              </a:spcAft>
              <a:buClr>
                <a:schemeClr val="tx1"/>
              </a:buClr>
            </a:pPr>
            <a:r>
              <a:rPr lang="en-US" sz="1600" i="0" dirty="0">
                <a:solidFill>
                  <a:schemeClr val="tx1"/>
                </a:solidFill>
                <a:effectLst/>
                <a:latin typeface="+mn-lt"/>
              </a:rPr>
              <a:t>13.3. ARP</a:t>
            </a:r>
            <a:r>
              <a:rPr lang="ja-JP" altLang="en-US" sz="1600" i="0">
                <a:solidFill>
                  <a:schemeClr val="tx1"/>
                </a:solidFill>
                <a:effectLst/>
                <a:latin typeface="+mn-lt"/>
              </a:rPr>
              <a:t>プロセスの概要</a:t>
            </a:r>
            <a:endParaRPr lang="en-US" altLang="ja-JP" sz="1600" i="0" dirty="0">
              <a:solidFill>
                <a:schemeClr val="tx1"/>
              </a:solidFill>
              <a:effectLst/>
              <a:latin typeface="+mn-lt"/>
            </a:endParaRPr>
          </a:p>
          <a:p>
            <a:pPr algn="l" fontAlgn="ctr">
              <a:spcBef>
                <a:spcPts val="600"/>
              </a:spcBef>
              <a:spcAft>
                <a:spcPts val="600"/>
              </a:spcAft>
              <a:buClr>
                <a:schemeClr val="tx1"/>
              </a:buClr>
            </a:pPr>
            <a:r>
              <a:rPr lang="en-US" sz="1600" dirty="0">
                <a:solidFill>
                  <a:schemeClr val="tx1"/>
                </a:solidFill>
                <a:latin typeface="+mn-lt"/>
              </a:rPr>
              <a:t>13.4. Check Test 12</a:t>
            </a:r>
          </a:p>
        </p:txBody>
      </p:sp>
      <p:grpSp>
        <p:nvGrpSpPr>
          <p:cNvPr id="7" name="Group 6">
            <a:extLst>
              <a:ext uri="{FF2B5EF4-FFF2-40B4-BE49-F238E27FC236}">
                <a16:creationId xmlns:a16="http://schemas.microsoft.com/office/drawing/2014/main" id="{3A278719-0E9E-0C02-EA8B-146F6E1873A7}"/>
              </a:ext>
            </a:extLst>
          </p:cNvPr>
          <p:cNvGrpSpPr/>
          <p:nvPr/>
        </p:nvGrpSpPr>
        <p:grpSpPr>
          <a:xfrm>
            <a:off x="261169" y="3606005"/>
            <a:ext cx="324609" cy="374825"/>
            <a:chOff x="815646" y="3236358"/>
            <a:chExt cx="324609" cy="374825"/>
          </a:xfrm>
        </p:grpSpPr>
        <p:sp>
          <p:nvSpPr>
            <p:cNvPr id="3" name="Google Shape;10287;p77">
              <a:extLst>
                <a:ext uri="{FF2B5EF4-FFF2-40B4-BE49-F238E27FC236}">
                  <a16:creationId xmlns:a16="http://schemas.microsoft.com/office/drawing/2014/main" id="{1E64EAD2-12A4-E85C-B2E0-B68C3FC05FD9}"/>
                </a:ext>
              </a:extLst>
            </p:cNvPr>
            <p:cNvSpPr/>
            <p:nvPr/>
          </p:nvSpPr>
          <p:spPr>
            <a:xfrm>
              <a:off x="867569" y="3390215"/>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0" tIns="0" rIns="0" bIns="0"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973A9688-7BE7-C9A9-AAEC-144F95A712A3}"/>
                </a:ext>
              </a:extLst>
            </p:cNvPr>
            <p:cNvSpPr/>
            <p:nvPr/>
          </p:nvSpPr>
          <p:spPr>
            <a:xfrm>
              <a:off x="815646" y="3236358"/>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0" tIns="0" rIns="0" bIns="0" anchor="ctr" anchorCtr="0">
              <a:noAutofit/>
            </a:bodyPr>
            <a:lstStyle/>
            <a:p>
              <a:pPr marL="0" lvl="0" indent="0" algn="l" rtl="0">
                <a:spcBef>
                  <a:spcPts val="0"/>
                </a:spcBef>
                <a:spcAft>
                  <a:spcPts val="0"/>
                </a:spcAft>
                <a:buNone/>
              </a:pPr>
              <a:endParaRPr>
                <a:solidFill>
                  <a:schemeClr val="accent3"/>
                </a:solidFill>
              </a:endParaRPr>
            </a:p>
          </p:txBody>
        </p:sp>
      </p:grpSp>
      <p:sp>
        <p:nvSpPr>
          <p:cNvPr id="8" name="Google Shape;10055;p76">
            <a:extLst>
              <a:ext uri="{FF2B5EF4-FFF2-40B4-BE49-F238E27FC236}">
                <a16:creationId xmlns:a16="http://schemas.microsoft.com/office/drawing/2014/main" id="{FA2B3264-7A9B-887C-4253-EFD830C86197}"/>
              </a:ext>
            </a:extLst>
          </p:cNvPr>
          <p:cNvSpPr/>
          <p:nvPr/>
        </p:nvSpPr>
        <p:spPr>
          <a:xfrm>
            <a:off x="270092" y="2571750"/>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9" name="Google Shape;1302;p52">
            <a:extLst>
              <a:ext uri="{FF2B5EF4-FFF2-40B4-BE49-F238E27FC236}">
                <a16:creationId xmlns:a16="http://schemas.microsoft.com/office/drawing/2014/main" id="{688B5F62-3F4B-4649-7102-EFA35856D14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1. </a:t>
            </a:r>
            <a:r>
              <a:rPr lang="en-US" dirty="0" err="1">
                <a:latin typeface="MS PGothic" panose="020B0600070205080204" pitchFamily="34" charset="-128"/>
                <a:ea typeface="MS PGothic" panose="020B0600070205080204" pitchFamily="34" charset="-128"/>
              </a:rPr>
              <a:t>今日の授業について</a:t>
            </a:r>
            <a:endParaRPr lang="en-US" dirty="0">
              <a:latin typeface="MS PGothic" panose="020B0600070205080204" pitchFamily="34" charset="-128"/>
              <a:ea typeface="MS PGothic" panose="020B0600070205080204" pitchFamily="34" charset="-128"/>
            </a:endParaRPr>
          </a:p>
        </p:txBody>
      </p:sp>
      <p:sp>
        <p:nvSpPr>
          <p:cNvPr id="10" name="TextBox 9">
            <a:extLst>
              <a:ext uri="{FF2B5EF4-FFF2-40B4-BE49-F238E27FC236}">
                <a16:creationId xmlns:a16="http://schemas.microsoft.com/office/drawing/2014/main" id="{1E264907-CEF4-6AED-543C-189363EAFC88}"/>
              </a:ext>
            </a:extLst>
          </p:cNvPr>
          <p:cNvSpPr txBox="1"/>
          <p:nvPr/>
        </p:nvSpPr>
        <p:spPr>
          <a:xfrm>
            <a:off x="720725" y="4338536"/>
            <a:ext cx="3413530" cy="523220"/>
          </a:xfrm>
          <a:prstGeom prst="rect">
            <a:avLst/>
          </a:prstGeom>
          <a:noFill/>
        </p:spPr>
        <p:txBody>
          <a:bodyPr wrap="square" rtlCol="0">
            <a:spAutoFit/>
          </a:bodyPr>
          <a:lstStyle/>
          <a:p>
            <a:r>
              <a:rPr lang="en-US" dirty="0">
                <a:solidFill>
                  <a:schemeClr val="accent1"/>
                </a:solidFill>
                <a:effectLst/>
                <a:latin typeface="+mn-lt"/>
              </a:rPr>
              <a:t>ARP:</a:t>
            </a:r>
            <a:r>
              <a:rPr lang="en-US" dirty="0">
                <a:solidFill>
                  <a:schemeClr val="tx1"/>
                </a:solidFill>
                <a:effectLst/>
                <a:latin typeface="+mn-lt"/>
              </a:rPr>
              <a:t> (Address Resolution Protocol )</a:t>
            </a:r>
            <a:br>
              <a:rPr lang="en-US" dirty="0">
                <a:solidFill>
                  <a:schemeClr val="tx1"/>
                </a:solidFill>
                <a:effectLst/>
                <a:latin typeface="+mn-lt"/>
              </a:rPr>
            </a:br>
            <a:r>
              <a:rPr lang="en-US" dirty="0">
                <a:solidFill>
                  <a:schemeClr val="accent1"/>
                </a:solidFill>
                <a:effectLst/>
                <a:latin typeface="+mn-lt"/>
                <a:hlinkClick r:id="rId4">
                  <a:extLst>
                    <a:ext uri="{A12FA001-AC4F-418D-AE19-62706E023703}">
                      <ahyp:hlinkClr xmlns:ahyp="http://schemas.microsoft.com/office/drawing/2018/hyperlinkcolor" val="tx"/>
                    </a:ext>
                  </a:extLst>
                </a:hlinkClick>
              </a:rPr>
              <a:t>MAC</a:t>
            </a:r>
            <a:r>
              <a:rPr lang="en-US" dirty="0">
                <a:solidFill>
                  <a:srgbClr val="CEF3F5"/>
                </a:solidFill>
                <a:effectLst/>
                <a:latin typeface="+mn-lt"/>
                <a:hlinkClick r:id="rId4">
                  <a:extLst>
                    <a:ext uri="{A12FA001-AC4F-418D-AE19-62706E023703}">
                      <ahyp:hlinkClr xmlns:ahyp="http://schemas.microsoft.com/office/drawing/2018/hyperlinkcolor" val="tx"/>
                    </a:ext>
                  </a:extLst>
                </a:hlinkClick>
              </a:rPr>
              <a:t> (Media Access Control) address</a:t>
            </a:r>
            <a:endParaRPr lang="en-US" dirty="0"/>
          </a:p>
        </p:txBody>
      </p:sp>
      <p:sp>
        <p:nvSpPr>
          <p:cNvPr id="2" name="Footer Placeholder 4">
            <a:extLst>
              <a:ext uri="{FF2B5EF4-FFF2-40B4-BE49-F238E27FC236}">
                <a16:creationId xmlns:a16="http://schemas.microsoft.com/office/drawing/2014/main" id="{AF3F2289-ED00-38EE-064F-D9392F420A81}"/>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a:t>
            </a:fld>
            <a:endParaRPr lang="en-US" dirty="0">
              <a:solidFill>
                <a:schemeClr val="tx1"/>
              </a:solidFill>
            </a:endParaRPr>
          </a:p>
        </p:txBody>
      </p:sp>
    </p:spTree>
    <p:extLst>
      <p:ext uri="{BB962C8B-B14F-4D97-AF65-F5344CB8AC3E}">
        <p14:creationId xmlns:p14="http://schemas.microsoft.com/office/powerpoint/2010/main" val="7909132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3170099"/>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The ARP Process</a:t>
            </a:r>
          </a:p>
          <a:p>
            <a:pPr algn="l" fontAlgn="ctr">
              <a:spcAft>
                <a:spcPts val="600"/>
              </a:spcAft>
              <a:buClr>
                <a:schemeClr val="tx1"/>
              </a:buClr>
            </a:pPr>
            <a:r>
              <a:rPr lang="en-US" sz="1600" b="0" i="0" dirty="0">
                <a:solidFill>
                  <a:schemeClr val="tx1"/>
                </a:solidFill>
                <a:effectLst/>
                <a:latin typeface="+mn-lt"/>
              </a:rPr>
              <a:t>Module Objective: Explain how ARP enables communication on a network.</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fontAlgn="ctr">
              <a:spcAft>
                <a:spcPts val="600"/>
              </a:spcAft>
              <a:buClr>
                <a:schemeClr val="tx1"/>
              </a:buClr>
            </a:pPr>
            <a:r>
              <a:rPr lang="en-US" dirty="0">
                <a:solidFill>
                  <a:schemeClr val="accent1"/>
                </a:solidFill>
                <a:effectLst/>
                <a:latin typeface="+mn-lt"/>
              </a:rPr>
              <a:t>MAC and IP: </a:t>
            </a:r>
          </a:p>
          <a:p>
            <a:pPr marL="285750" lvl="1" indent="-285750" fontAlgn="ctr">
              <a:spcAft>
                <a:spcPts val="600"/>
              </a:spcAft>
              <a:buClr>
                <a:schemeClr val="tx1"/>
              </a:buClr>
              <a:buFont typeface="Arial" panose="020B0604020202020204" pitchFamily="34" charset="0"/>
              <a:buChar char="•"/>
            </a:pPr>
            <a:r>
              <a:rPr lang="en-US" dirty="0">
                <a:solidFill>
                  <a:schemeClr val="tx1"/>
                </a:solidFill>
                <a:effectLst/>
                <a:latin typeface="+mn-lt"/>
              </a:rPr>
              <a:t>Compare the roles of the MAC address and the IP address.</a:t>
            </a:r>
          </a:p>
          <a:p>
            <a:pPr fontAlgn="ctr">
              <a:spcAft>
                <a:spcPts val="600"/>
              </a:spcAft>
              <a:buClr>
                <a:schemeClr val="tx1"/>
              </a:buClr>
            </a:pPr>
            <a:r>
              <a:rPr lang="en-US" dirty="0">
                <a:solidFill>
                  <a:schemeClr val="accent1"/>
                </a:solidFill>
                <a:effectLst/>
                <a:latin typeface="+mn-lt"/>
              </a:rPr>
              <a:t>Broadcast Containment: </a:t>
            </a:r>
          </a:p>
          <a:p>
            <a:pPr marL="285750" lvl="1" indent="-285750" fontAlgn="ctr">
              <a:spcAft>
                <a:spcPts val="600"/>
              </a:spcAft>
              <a:buClr>
                <a:schemeClr val="tx1"/>
              </a:buClr>
              <a:buFont typeface="Arial" panose="020B0604020202020204" pitchFamily="34" charset="0"/>
              <a:buChar char="•"/>
            </a:pPr>
            <a:r>
              <a:rPr lang="en-US" dirty="0">
                <a:solidFill>
                  <a:schemeClr val="tx1"/>
                </a:solidFill>
                <a:effectLst/>
                <a:latin typeface="+mn-lt"/>
              </a:rPr>
              <a:t>Explain why it is important to contain broadcasts within a network.</a:t>
            </a:r>
          </a:p>
          <a:p>
            <a:pPr lvl="1" fontAlgn="ctr">
              <a:spcAft>
                <a:spcPts val="600"/>
              </a:spcAft>
              <a:buClr>
                <a:schemeClr val="tx1"/>
              </a:buClr>
            </a:pPr>
            <a:endParaRPr lang="en-US" dirty="0">
              <a:solidFill>
                <a:schemeClr val="tx1"/>
              </a:solidFill>
              <a:latin typeface="+mn-lt"/>
            </a:endParaRPr>
          </a:p>
          <a:p>
            <a:pPr lvl="1" fontAlgn="ctr">
              <a:spcAft>
                <a:spcPts val="600"/>
              </a:spcAft>
              <a:buClr>
                <a:schemeClr val="tx1"/>
              </a:buClr>
            </a:pPr>
            <a:r>
              <a:rPr lang="en-US" dirty="0">
                <a:solidFill>
                  <a:schemeClr val="accent1"/>
                </a:solidFill>
                <a:effectLst/>
                <a:latin typeface="+mn-lt"/>
              </a:rPr>
              <a:t>ARP:</a:t>
            </a:r>
            <a:r>
              <a:rPr lang="en-US" dirty="0">
                <a:solidFill>
                  <a:schemeClr val="tx1"/>
                </a:solidFill>
                <a:effectLst/>
                <a:latin typeface="+mn-lt"/>
              </a:rPr>
              <a:t> (Address Resolution Protocol ) is a protocol or procedure that connects an Internet Protocol (IP) address to a fixed physical machine address( media access control (MAC) address )in a local-area network (LAN).</a:t>
            </a:r>
          </a:p>
        </p:txBody>
      </p:sp>
      <p:sp>
        <p:nvSpPr>
          <p:cNvPr id="2" name="Footer Placeholder 4">
            <a:extLst>
              <a:ext uri="{FF2B5EF4-FFF2-40B4-BE49-F238E27FC236}">
                <a16:creationId xmlns:a16="http://schemas.microsoft.com/office/drawing/2014/main" id="{E0E90787-4CCB-904C-300E-76F1295FB1B7}"/>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6</a:t>
            </a:fld>
            <a:endParaRPr lang="en-US" dirty="0">
              <a:solidFill>
                <a:schemeClr val="tx1"/>
              </a:solidFill>
            </a:endParaRPr>
          </a:p>
        </p:txBody>
      </p:sp>
    </p:spTree>
    <p:extLst>
      <p:ext uri="{BB962C8B-B14F-4D97-AF65-F5344CB8AC3E}">
        <p14:creationId xmlns:p14="http://schemas.microsoft.com/office/powerpoint/2010/main" val="324351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DB7CDA50-9053-B8AA-2930-BB6AFC2C9F7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D84B2C1-20BA-E7B0-0471-4051F12ED158}"/>
              </a:ext>
            </a:extLst>
          </p:cNvPr>
          <p:cNvSpPr txBox="1"/>
          <p:nvPr/>
        </p:nvSpPr>
        <p:spPr>
          <a:xfrm>
            <a:off x="720725" y="1112700"/>
            <a:ext cx="8188144" cy="3724096"/>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Title: The ARP Process</a:t>
            </a:r>
          </a:p>
          <a:p>
            <a:pPr algn="l" fontAlgn="ctr">
              <a:spcAft>
                <a:spcPts val="600"/>
              </a:spcAft>
              <a:buClr>
                <a:schemeClr val="tx1"/>
              </a:buClr>
            </a:pPr>
            <a:r>
              <a:rPr lang="ja-JP" altLang="en-US" sz="1600" b="0" i="0">
                <a:solidFill>
                  <a:schemeClr val="tx1"/>
                </a:solidFill>
                <a:effectLst/>
                <a:latin typeface="+mn-lt"/>
              </a:rPr>
              <a:t>モジュールの目的：</a:t>
            </a:r>
            <a:r>
              <a:rPr lang="en-US" sz="1600" b="0" i="0" dirty="0">
                <a:solidFill>
                  <a:schemeClr val="tx1"/>
                </a:solidFill>
                <a:effectLst/>
                <a:latin typeface="+mn-lt"/>
              </a:rPr>
              <a:t>ARP</a:t>
            </a:r>
            <a:r>
              <a:rPr lang="ja-JP" altLang="en-US" sz="1600" b="0" i="0">
                <a:solidFill>
                  <a:schemeClr val="tx1"/>
                </a:solidFill>
                <a:effectLst/>
                <a:latin typeface="+mn-lt"/>
              </a:rPr>
              <a:t>がネットワーク通信をどのように可能にするかを説明する。</a:t>
            </a:r>
            <a:endParaRPr lang="en-US" altLang="ja-JP" sz="1600" b="0" i="0" dirty="0">
              <a:solidFill>
                <a:schemeClr val="tx1"/>
              </a:solidFill>
              <a:effectLst/>
              <a:latin typeface="+mn-lt"/>
            </a:endParaRPr>
          </a:p>
          <a:p>
            <a:pPr marL="285750" indent="-285750">
              <a:spcBef>
                <a:spcPts val="600"/>
              </a:spcBef>
              <a:spcAft>
                <a:spcPts val="600"/>
              </a:spcAft>
              <a:buClr>
                <a:schemeClr val="tx1"/>
              </a:buClr>
              <a:buFont typeface="Arial" panose="020B0604020202020204" pitchFamily="34" charset="0"/>
              <a:buChar char="•"/>
            </a:pPr>
            <a:r>
              <a:rPr lang="en-US" b="1" dirty="0">
                <a:solidFill>
                  <a:schemeClr val="accent1"/>
                </a:solidFill>
              </a:rPr>
              <a:t>MAC</a:t>
            </a:r>
            <a:r>
              <a:rPr lang="ja-JP" altLang="en-US" b="1">
                <a:solidFill>
                  <a:schemeClr val="accent1"/>
                </a:solidFill>
              </a:rPr>
              <a:t>アドレスと</a:t>
            </a:r>
            <a:r>
              <a:rPr lang="en-US" b="1" dirty="0">
                <a:solidFill>
                  <a:schemeClr val="accent1"/>
                </a:solidFill>
              </a:rPr>
              <a:t>IP</a:t>
            </a:r>
            <a:r>
              <a:rPr lang="ja-JP" altLang="en-US" b="1">
                <a:solidFill>
                  <a:schemeClr val="accent1"/>
                </a:solidFill>
              </a:rPr>
              <a:t>アドレス</a:t>
            </a:r>
            <a:r>
              <a:rPr lang="en-US" altLang="ja-JP" dirty="0">
                <a:solidFill>
                  <a:schemeClr val="accent1"/>
                </a:solidFill>
              </a:rPr>
              <a:t>:</a:t>
            </a:r>
            <a:br>
              <a:rPr lang="en-US" altLang="ja-JP" dirty="0">
                <a:solidFill>
                  <a:schemeClr val="tx1"/>
                </a:solidFill>
              </a:rPr>
            </a:br>
            <a:r>
              <a:rPr lang="en-US" dirty="0">
                <a:solidFill>
                  <a:schemeClr val="tx1"/>
                </a:solidFill>
              </a:rPr>
              <a:t>MAC</a:t>
            </a:r>
            <a:r>
              <a:rPr lang="ja-JP" altLang="en-US">
                <a:solidFill>
                  <a:schemeClr val="tx1"/>
                </a:solidFill>
              </a:rPr>
              <a:t>アドレスと</a:t>
            </a:r>
            <a:r>
              <a:rPr lang="en-US" dirty="0">
                <a:solidFill>
                  <a:schemeClr val="tx1"/>
                </a:solidFill>
              </a:rPr>
              <a:t>IP</a:t>
            </a:r>
            <a:r>
              <a:rPr lang="ja-JP" altLang="en-US">
                <a:solidFill>
                  <a:schemeClr val="tx1"/>
                </a:solidFill>
              </a:rPr>
              <a:t>アドレスの役割の違いを比較する。</a:t>
            </a:r>
          </a:p>
          <a:p>
            <a:pPr marL="285750" indent="-285750">
              <a:spcBef>
                <a:spcPts val="600"/>
              </a:spcBef>
              <a:spcAft>
                <a:spcPts val="600"/>
              </a:spcAft>
              <a:buClr>
                <a:schemeClr val="tx1"/>
              </a:buClr>
              <a:buFont typeface="Arial" panose="020B0604020202020204" pitchFamily="34" charset="0"/>
              <a:buChar char="•"/>
            </a:pPr>
            <a:r>
              <a:rPr lang="ja-JP" altLang="en-US" b="1">
                <a:solidFill>
                  <a:schemeClr val="accent1"/>
                </a:solidFill>
              </a:rPr>
              <a:t>ブロードキャスト制御</a:t>
            </a:r>
            <a:r>
              <a:rPr lang="en-US" altLang="ja-JP" dirty="0">
                <a:solidFill>
                  <a:schemeClr val="accent1"/>
                </a:solidFill>
              </a:rPr>
              <a:t>:</a:t>
            </a:r>
            <a:br>
              <a:rPr lang="en-US" altLang="ja-JP" dirty="0">
                <a:solidFill>
                  <a:schemeClr val="tx1"/>
                </a:solidFill>
              </a:rPr>
            </a:br>
            <a:r>
              <a:rPr lang="ja-JP" altLang="en-US">
                <a:solidFill>
                  <a:schemeClr val="tx1"/>
                </a:solidFill>
              </a:rPr>
              <a:t>ネットワーク内でブロードキャストを制限する重要性を説明する。</a:t>
            </a:r>
          </a:p>
          <a:p>
            <a:pPr marL="285750" indent="-285750">
              <a:spcBef>
                <a:spcPts val="600"/>
              </a:spcBef>
              <a:spcAft>
                <a:spcPts val="600"/>
              </a:spcAft>
              <a:buClr>
                <a:schemeClr val="tx1"/>
              </a:buClr>
              <a:buFont typeface="Arial" panose="020B0604020202020204" pitchFamily="34" charset="0"/>
              <a:buChar char="•"/>
            </a:pPr>
            <a:r>
              <a:rPr lang="en-US" b="1" dirty="0">
                <a:solidFill>
                  <a:schemeClr val="accent1"/>
                </a:solidFill>
              </a:rPr>
              <a:t>ARP</a:t>
            </a:r>
            <a:r>
              <a:rPr lang="ja-JP" altLang="en-US" b="1">
                <a:solidFill>
                  <a:schemeClr val="accent1"/>
                </a:solidFill>
              </a:rPr>
              <a:t>の基本</a:t>
            </a:r>
            <a:r>
              <a:rPr lang="en-US" altLang="ja-JP" dirty="0">
                <a:solidFill>
                  <a:schemeClr val="accent1"/>
                </a:solidFill>
              </a:rPr>
              <a:t>:</a:t>
            </a:r>
            <a:br>
              <a:rPr lang="en-US" altLang="ja-JP" dirty="0">
                <a:solidFill>
                  <a:schemeClr val="tx1"/>
                </a:solidFill>
              </a:rPr>
            </a:br>
            <a:r>
              <a:rPr lang="en-US" dirty="0">
                <a:solidFill>
                  <a:schemeClr val="tx1"/>
                </a:solidFill>
              </a:rPr>
              <a:t>ARP</a:t>
            </a:r>
            <a:r>
              <a:rPr lang="ja-JP" altLang="en-US">
                <a:solidFill>
                  <a:schemeClr val="tx1"/>
                </a:solidFill>
              </a:rPr>
              <a:t>は、</a:t>
            </a:r>
            <a:r>
              <a:rPr lang="en-US" dirty="0">
                <a:solidFill>
                  <a:schemeClr val="tx1"/>
                </a:solidFill>
              </a:rPr>
              <a:t>IP</a:t>
            </a:r>
            <a:r>
              <a:rPr lang="ja-JP" altLang="en-US">
                <a:solidFill>
                  <a:schemeClr val="tx1"/>
                </a:solidFill>
              </a:rPr>
              <a:t>アドレスと</a:t>
            </a:r>
            <a:r>
              <a:rPr lang="en-US" dirty="0">
                <a:solidFill>
                  <a:schemeClr val="tx1"/>
                </a:solidFill>
              </a:rPr>
              <a:t>MAC</a:t>
            </a:r>
            <a:r>
              <a:rPr lang="ja-JP" altLang="en-US">
                <a:solidFill>
                  <a:schemeClr val="tx1"/>
                </a:solidFill>
              </a:rPr>
              <a:t>アドレス（物理的な機器のアドレス）を結びつけるためのプロトコルです。ローカルエリアネットワーク</a:t>
            </a:r>
            <a:r>
              <a:rPr lang="en-US" altLang="ja-JP" dirty="0">
                <a:solidFill>
                  <a:schemeClr val="tx1"/>
                </a:solidFill>
              </a:rPr>
              <a:t>(</a:t>
            </a:r>
            <a:r>
              <a:rPr lang="en-US" dirty="0">
                <a:solidFill>
                  <a:schemeClr val="tx1"/>
                </a:solidFill>
              </a:rPr>
              <a:t>LAN)</a:t>
            </a:r>
            <a:r>
              <a:rPr lang="ja-JP" altLang="en-US">
                <a:solidFill>
                  <a:schemeClr val="tx1"/>
                </a:solidFill>
              </a:rPr>
              <a:t>内で使用されます。</a:t>
            </a:r>
            <a:endParaRPr lang="en-US" altLang="ja-JP" dirty="0">
              <a:solidFill>
                <a:schemeClr val="tx1"/>
              </a:solidFill>
            </a:endParaRPr>
          </a:p>
          <a:p>
            <a:pPr>
              <a:spcBef>
                <a:spcPts val="600"/>
              </a:spcBef>
              <a:spcAft>
                <a:spcPts val="600"/>
              </a:spcAft>
            </a:pPr>
            <a:r>
              <a:rPr lang="ja-JP" altLang="en-US">
                <a:solidFill>
                  <a:schemeClr val="tx1"/>
                </a:solidFill>
              </a:rPr>
              <a:t>以下の３つを理解してください。</a:t>
            </a:r>
            <a:endParaRPr lang="en-US" altLang="ja-JP" dirty="0">
              <a:solidFill>
                <a:schemeClr val="tx1"/>
              </a:solidFill>
            </a:endParaRPr>
          </a:p>
          <a:p>
            <a:pPr marL="342900" indent="-342900">
              <a:buClr>
                <a:schemeClr val="tx1"/>
              </a:buClr>
              <a:buFont typeface="+mj-lt"/>
              <a:buAutoNum type="arabicPeriod"/>
            </a:pPr>
            <a:r>
              <a:rPr lang="en-US" dirty="0">
                <a:solidFill>
                  <a:schemeClr val="tx1"/>
                </a:solidFill>
              </a:rPr>
              <a:t>MAC</a:t>
            </a:r>
            <a:r>
              <a:rPr lang="ja-JP" altLang="en-US">
                <a:solidFill>
                  <a:schemeClr val="tx1"/>
                </a:solidFill>
              </a:rPr>
              <a:t>アドレスと</a:t>
            </a:r>
            <a:r>
              <a:rPr lang="en-US" dirty="0">
                <a:solidFill>
                  <a:schemeClr val="tx1"/>
                </a:solidFill>
              </a:rPr>
              <a:t>IP</a:t>
            </a:r>
            <a:r>
              <a:rPr lang="ja-JP" altLang="en-US">
                <a:solidFill>
                  <a:schemeClr val="tx1"/>
                </a:solidFill>
              </a:rPr>
              <a:t>アドレスの違い。</a:t>
            </a:r>
            <a:endParaRPr lang="en-US" altLang="ja-JP" dirty="0">
              <a:solidFill>
                <a:schemeClr val="tx1"/>
              </a:solidFill>
            </a:endParaRPr>
          </a:p>
          <a:p>
            <a:pPr marL="342900" indent="-342900">
              <a:buClr>
                <a:schemeClr val="tx1"/>
              </a:buClr>
              <a:buFont typeface="+mj-lt"/>
              <a:buAutoNum type="arabicPeriod"/>
            </a:pPr>
            <a:r>
              <a:rPr lang="ja-JP" altLang="en-US">
                <a:solidFill>
                  <a:schemeClr val="tx1"/>
                </a:solidFill>
              </a:rPr>
              <a:t>ブロードキャストを制限する理由。</a:t>
            </a:r>
            <a:endParaRPr lang="en-US" altLang="ja-JP" dirty="0">
              <a:solidFill>
                <a:schemeClr val="tx1"/>
              </a:solidFill>
            </a:endParaRPr>
          </a:p>
          <a:p>
            <a:pPr marL="342900" indent="-342900">
              <a:buClr>
                <a:schemeClr val="tx1"/>
              </a:buClr>
              <a:buFont typeface="+mj-lt"/>
              <a:buAutoNum type="arabicPeriod"/>
            </a:pPr>
            <a:r>
              <a:rPr lang="en-US" dirty="0">
                <a:solidFill>
                  <a:schemeClr val="tx1"/>
                </a:solidFill>
              </a:rPr>
              <a:t>ARP</a:t>
            </a:r>
            <a:r>
              <a:rPr lang="ja-JP" altLang="en-US">
                <a:solidFill>
                  <a:schemeClr val="tx1"/>
                </a:solidFill>
              </a:rPr>
              <a:t>が通信にどう役立つか。</a:t>
            </a:r>
          </a:p>
        </p:txBody>
      </p:sp>
      <p:sp>
        <p:nvSpPr>
          <p:cNvPr id="5" name="Google Shape;1302;p52">
            <a:extLst>
              <a:ext uri="{FF2B5EF4-FFF2-40B4-BE49-F238E27FC236}">
                <a16:creationId xmlns:a16="http://schemas.microsoft.com/office/drawing/2014/main" id="{125414D0-7ECB-1235-961B-687546D69771}"/>
              </a:ext>
            </a:extLst>
          </p:cNvPr>
          <p:cNvSpPr txBox="1">
            <a:spLocks noGrp="1"/>
          </p:cNvSpPr>
          <p:nvPr>
            <p:ph type="title"/>
          </p:nvPr>
        </p:nvSpPr>
        <p:spPr>
          <a:xfrm>
            <a:off x="669925" y="540000"/>
            <a:ext cx="7704000" cy="572700"/>
          </a:xfrm>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2. </a:t>
            </a:r>
            <a:r>
              <a:rPr lang="en-US" dirty="0" err="1">
                <a:latin typeface="MS PGothic" panose="020B0600070205080204" pitchFamily="34" charset="-128"/>
                <a:ea typeface="MS PGothic" panose="020B0600070205080204" pitchFamily="34" charset="-128"/>
              </a:rPr>
              <a:t>今日の授業の目標</a:t>
            </a:r>
            <a:endParaRPr lang="en-US" dirty="0"/>
          </a:p>
        </p:txBody>
      </p:sp>
      <p:sp>
        <p:nvSpPr>
          <p:cNvPr id="2" name="Footer Placeholder 4">
            <a:extLst>
              <a:ext uri="{FF2B5EF4-FFF2-40B4-BE49-F238E27FC236}">
                <a16:creationId xmlns:a16="http://schemas.microsoft.com/office/drawing/2014/main" id="{81537A3D-374E-CC6B-9519-88731C6C17FE}"/>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7</a:t>
            </a:fld>
            <a:endParaRPr lang="en-US" dirty="0">
              <a:solidFill>
                <a:schemeClr val="tx1"/>
              </a:solidFill>
            </a:endParaRPr>
          </a:p>
        </p:txBody>
      </p:sp>
    </p:spTree>
    <p:extLst>
      <p:ext uri="{BB962C8B-B14F-4D97-AF65-F5344CB8AC3E}">
        <p14:creationId xmlns:p14="http://schemas.microsoft.com/office/powerpoint/2010/main" val="2660483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13.1.1 Destination on Same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9F09BAD6-7800-08E9-A6A2-D84BD42740F3}"/>
              </a:ext>
            </a:extLst>
          </p:cNvPr>
          <p:cNvSpPr txBox="1"/>
          <p:nvPr/>
        </p:nvSpPr>
        <p:spPr>
          <a:xfrm>
            <a:off x="803021" y="1896420"/>
            <a:ext cx="5524628" cy="1677382"/>
          </a:xfrm>
          <a:prstGeom prst="rect">
            <a:avLst/>
          </a:prstGeom>
          <a:noFill/>
        </p:spPr>
        <p:txBody>
          <a:bodyPr wrap="square" rtlCol="0">
            <a:spAutoFit/>
          </a:bodyPr>
          <a:lstStyle/>
          <a:p>
            <a:pPr algn="l"/>
            <a:r>
              <a:rPr lang="en-US" i="0" dirty="0">
                <a:solidFill>
                  <a:schemeClr val="tx1"/>
                </a:solidFill>
                <a:effectLst/>
                <a:latin typeface="+mn-lt"/>
              </a:rPr>
              <a:t>There are two primary addresses assigned to a device on an Ethernet LAN:</a:t>
            </a:r>
          </a:p>
          <a:p>
            <a:pPr algn="l"/>
            <a:endParaRPr lang="en-US" i="0" dirty="0">
              <a:solidFill>
                <a:schemeClr val="accent1"/>
              </a:solidFill>
              <a:effectLst/>
              <a:latin typeface="+mn-lt"/>
            </a:endParaRPr>
          </a:p>
          <a:p>
            <a:pPr marL="342900" lvl="1" indent="-342900">
              <a:spcAft>
                <a:spcPts val="600"/>
              </a:spcAft>
              <a:buClr>
                <a:schemeClr val="tx1"/>
              </a:buClr>
              <a:buFont typeface="+mj-lt"/>
              <a:buAutoNum type="arabicPeriod"/>
            </a:pPr>
            <a:r>
              <a:rPr lang="en-US" i="0" dirty="0">
                <a:solidFill>
                  <a:schemeClr val="tx1"/>
                </a:solidFill>
                <a:effectLst/>
                <a:latin typeface="+mn-lt"/>
              </a:rPr>
              <a:t>Physical address (the </a:t>
            </a:r>
            <a:r>
              <a:rPr lang="en-US" i="0" dirty="0">
                <a:solidFill>
                  <a:schemeClr val="accent1"/>
                </a:solidFill>
                <a:effectLst/>
                <a:latin typeface="+mn-lt"/>
              </a:rPr>
              <a:t>MAC</a:t>
            </a:r>
            <a:r>
              <a:rPr lang="en-US" i="0" dirty="0">
                <a:solidFill>
                  <a:schemeClr val="tx1"/>
                </a:solidFill>
                <a:effectLst/>
                <a:latin typeface="+mn-lt"/>
              </a:rPr>
              <a:t> address) – Used for NIC-to-NIC communications on the same Ethernet network. - </a:t>
            </a:r>
            <a:r>
              <a:rPr lang="en-US" i="0" dirty="0">
                <a:solidFill>
                  <a:schemeClr val="accent1"/>
                </a:solidFill>
                <a:effectLst/>
                <a:latin typeface="+mn-lt"/>
              </a:rPr>
              <a:t>L2</a:t>
            </a:r>
          </a:p>
          <a:p>
            <a:pPr marL="342900" lvl="1" indent="-342900">
              <a:spcAft>
                <a:spcPts val="600"/>
              </a:spcAft>
              <a:buClr>
                <a:schemeClr val="tx1"/>
              </a:buClr>
              <a:buFont typeface="+mj-lt"/>
              <a:buAutoNum type="arabicPeriod"/>
            </a:pPr>
            <a:r>
              <a:rPr lang="en-US" i="0" dirty="0">
                <a:solidFill>
                  <a:schemeClr val="tx1"/>
                </a:solidFill>
                <a:effectLst/>
                <a:latin typeface="+mn-lt"/>
              </a:rPr>
              <a:t>Logical address (the </a:t>
            </a:r>
            <a:r>
              <a:rPr lang="en-US" i="0" dirty="0">
                <a:solidFill>
                  <a:schemeClr val="accent1"/>
                </a:solidFill>
                <a:effectLst/>
                <a:latin typeface="+mn-lt"/>
              </a:rPr>
              <a:t>IP</a:t>
            </a:r>
            <a:r>
              <a:rPr lang="en-US" i="0" dirty="0">
                <a:solidFill>
                  <a:schemeClr val="tx1"/>
                </a:solidFill>
                <a:effectLst/>
                <a:latin typeface="+mn-lt"/>
              </a:rPr>
              <a:t> address) – Used to send the packet from the source device to the destination device. – </a:t>
            </a:r>
            <a:r>
              <a:rPr lang="en-US" i="0" dirty="0">
                <a:solidFill>
                  <a:schemeClr val="accent1"/>
                </a:solidFill>
                <a:effectLst/>
                <a:latin typeface="+mn-lt"/>
              </a:rPr>
              <a:t>L3</a:t>
            </a:r>
          </a:p>
        </p:txBody>
      </p:sp>
      <p:grpSp>
        <p:nvGrpSpPr>
          <p:cNvPr id="15" name="Group 14">
            <a:extLst>
              <a:ext uri="{FF2B5EF4-FFF2-40B4-BE49-F238E27FC236}">
                <a16:creationId xmlns:a16="http://schemas.microsoft.com/office/drawing/2014/main" id="{450FA801-D86E-ABCE-1037-507EEDD737B3}"/>
              </a:ext>
            </a:extLst>
          </p:cNvPr>
          <p:cNvGrpSpPr/>
          <p:nvPr/>
        </p:nvGrpSpPr>
        <p:grpSpPr>
          <a:xfrm>
            <a:off x="6410528" y="1426659"/>
            <a:ext cx="2266544" cy="2236668"/>
            <a:chOff x="6410528" y="1426659"/>
            <a:chExt cx="2266544" cy="2236668"/>
          </a:xfrm>
        </p:grpSpPr>
        <p:pic>
          <p:nvPicPr>
            <p:cNvPr id="8" name="Picture 7" descr="A table with different colored text&#10;&#10;Description automatically generated">
              <a:extLst>
                <a:ext uri="{FF2B5EF4-FFF2-40B4-BE49-F238E27FC236}">
                  <a16:creationId xmlns:a16="http://schemas.microsoft.com/office/drawing/2014/main" id="{A7DB771A-2868-791A-DF01-372EB82BD901}"/>
                </a:ext>
              </a:extLst>
            </p:cNvPr>
            <p:cNvPicPr>
              <a:picLocks noChangeAspect="1"/>
            </p:cNvPicPr>
            <p:nvPr/>
          </p:nvPicPr>
          <p:blipFill>
            <a:blip r:embed="rId5"/>
            <a:stretch>
              <a:fillRect/>
            </a:stretch>
          </p:blipFill>
          <p:spPr>
            <a:xfrm>
              <a:off x="6587369" y="1426659"/>
              <a:ext cx="1913727" cy="2236668"/>
            </a:xfrm>
            <a:prstGeom prst="rect">
              <a:avLst/>
            </a:prstGeom>
          </p:spPr>
        </p:pic>
        <p:sp>
          <p:nvSpPr>
            <p:cNvPr id="14" name="Rectangle 13">
              <a:extLst>
                <a:ext uri="{FF2B5EF4-FFF2-40B4-BE49-F238E27FC236}">
                  <a16:creationId xmlns:a16="http://schemas.microsoft.com/office/drawing/2014/main" id="{1604F702-5893-D2B1-00C4-D89B59BD341E}"/>
                </a:ext>
              </a:extLst>
            </p:cNvPr>
            <p:cNvSpPr/>
            <p:nvPr/>
          </p:nvSpPr>
          <p:spPr>
            <a:xfrm>
              <a:off x="6410528" y="2850204"/>
              <a:ext cx="2266544" cy="54474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Footer Placeholder 4">
            <a:extLst>
              <a:ext uri="{FF2B5EF4-FFF2-40B4-BE49-F238E27FC236}">
                <a16:creationId xmlns:a16="http://schemas.microsoft.com/office/drawing/2014/main" id="{B8E856FE-CBDF-FA0F-2085-F0E49C674E4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8</a:t>
            </a:fld>
            <a:endParaRPr lang="en-US" dirty="0">
              <a:solidFill>
                <a:schemeClr val="tx1"/>
              </a:solidFill>
            </a:endParaRPr>
          </a:p>
        </p:txBody>
      </p:sp>
    </p:spTree>
    <p:extLst>
      <p:ext uri="{BB962C8B-B14F-4D97-AF65-F5344CB8AC3E}">
        <p14:creationId xmlns:p14="http://schemas.microsoft.com/office/powerpoint/2010/main" val="4267271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725" y="539750"/>
            <a:ext cx="7702550" cy="573088"/>
          </a:xfrm>
        </p:spPr>
        <p:txBody>
          <a:bodyPr spcFirstLastPara="1" wrap="square" lIns="91425" tIns="91425" rIns="91425" bIns="91425" anchor="t" anchorCtr="0">
            <a:noAutofit/>
          </a:bodyPr>
          <a:lstStyle/>
          <a:p>
            <a:r>
              <a:rPr lang="en-US" dirty="0">
                <a:hlinkClick r:id="rId3"/>
              </a:rPr>
              <a:t>13.1. MAC and IP</a:t>
            </a:r>
            <a:endParaRPr lang="en-US"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6" y="1246533"/>
            <a:ext cx="7702550"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13.1.1 Destination on Same Network</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9F09BAD6-7800-08E9-A6A2-D84BD42740F3}"/>
              </a:ext>
            </a:extLst>
          </p:cNvPr>
          <p:cNvSpPr txBox="1"/>
          <p:nvPr/>
        </p:nvSpPr>
        <p:spPr>
          <a:xfrm>
            <a:off x="803021" y="1896420"/>
            <a:ext cx="5524628" cy="2754600"/>
          </a:xfrm>
          <a:prstGeom prst="rect">
            <a:avLst/>
          </a:prstGeom>
          <a:noFill/>
        </p:spPr>
        <p:txBody>
          <a:bodyPr wrap="square" rtlCol="0">
            <a:spAutoFit/>
          </a:bodyPr>
          <a:lstStyle/>
          <a:p>
            <a:pPr algn="l">
              <a:spcAft>
                <a:spcPts val="600"/>
              </a:spcAft>
            </a:pPr>
            <a:r>
              <a:rPr lang="en-US" sz="1600" i="0" dirty="0">
                <a:solidFill>
                  <a:schemeClr val="tx1"/>
                </a:solidFill>
                <a:effectLst/>
                <a:latin typeface="+mn-lt"/>
              </a:rPr>
              <a:t>LAN</a:t>
            </a:r>
            <a:r>
              <a:rPr lang="ja-JP" altLang="en-US" sz="1600" i="0">
                <a:solidFill>
                  <a:schemeClr val="tx1"/>
                </a:solidFill>
                <a:effectLst/>
                <a:latin typeface="+mn-lt"/>
              </a:rPr>
              <a:t>上のデバイスには、</a:t>
            </a:r>
            <a:r>
              <a:rPr lang="en-US" altLang="ja-JP" sz="1600" i="0" dirty="0">
                <a:solidFill>
                  <a:schemeClr val="tx1"/>
                </a:solidFill>
                <a:effectLst/>
                <a:latin typeface="+mn-lt"/>
              </a:rPr>
              <a:t>2</a:t>
            </a:r>
            <a:r>
              <a:rPr lang="ja-JP" altLang="en-US" sz="1600" i="0">
                <a:solidFill>
                  <a:schemeClr val="tx1"/>
                </a:solidFill>
                <a:effectLst/>
                <a:latin typeface="+mn-lt"/>
              </a:rPr>
              <a:t>つのアドレスが割り当てられています：</a:t>
            </a:r>
          </a:p>
          <a:p>
            <a:pPr algn="l">
              <a:spcAft>
                <a:spcPts val="600"/>
              </a:spcAft>
            </a:pPr>
            <a:endParaRPr lang="ja-JP" altLang="en-US" sz="1600" i="0">
              <a:solidFill>
                <a:schemeClr val="tx1"/>
              </a:solidFill>
              <a:effectLst/>
              <a:latin typeface="+mn-lt"/>
            </a:endParaRPr>
          </a:p>
          <a:p>
            <a:pPr marL="342900" indent="-342900" algn="l">
              <a:spcAft>
                <a:spcPts val="600"/>
              </a:spcAft>
              <a:buClr>
                <a:schemeClr val="tx1"/>
              </a:buClr>
              <a:buFont typeface="+mj-lt"/>
              <a:buAutoNum type="arabicPeriod"/>
            </a:pPr>
            <a:r>
              <a:rPr lang="ja-JP" altLang="en-US" sz="1600" i="0">
                <a:solidFill>
                  <a:schemeClr val="tx1"/>
                </a:solidFill>
                <a:effectLst/>
                <a:latin typeface="+mn-lt"/>
              </a:rPr>
              <a:t>物理アドレス（</a:t>
            </a:r>
            <a:r>
              <a:rPr lang="en-US" sz="1600" i="0" dirty="0">
                <a:solidFill>
                  <a:schemeClr val="accent1"/>
                </a:solidFill>
                <a:effectLst/>
                <a:latin typeface="+mn-lt"/>
              </a:rPr>
              <a:t>MAC</a:t>
            </a:r>
            <a:r>
              <a:rPr lang="ja-JP" altLang="en-US" sz="1600" i="0">
                <a:solidFill>
                  <a:schemeClr val="accent1"/>
                </a:solidFill>
                <a:effectLst/>
                <a:latin typeface="+mn-lt"/>
              </a:rPr>
              <a:t>アドレス</a:t>
            </a:r>
            <a:r>
              <a:rPr lang="ja-JP" altLang="en-US" sz="1600" i="0">
                <a:solidFill>
                  <a:schemeClr val="tx1"/>
                </a:solidFill>
                <a:effectLst/>
                <a:latin typeface="+mn-lt"/>
              </a:rPr>
              <a:t>） </a:t>
            </a:r>
            <a:r>
              <a:rPr lang="en-US" altLang="ja-JP" sz="1600" i="0" dirty="0">
                <a:solidFill>
                  <a:schemeClr val="tx1"/>
                </a:solidFill>
                <a:effectLst/>
                <a:latin typeface="+mn-lt"/>
              </a:rPr>
              <a:t>- </a:t>
            </a:r>
            <a:r>
              <a:rPr lang="ja-JP" altLang="en-US" sz="1600" i="0">
                <a:solidFill>
                  <a:schemeClr val="tx1"/>
                </a:solidFill>
                <a:effectLst/>
                <a:latin typeface="+mn-lt"/>
              </a:rPr>
              <a:t>同じイーサネットネットワーク上で</a:t>
            </a:r>
            <a:r>
              <a:rPr lang="en-US" sz="1600" i="0" dirty="0">
                <a:solidFill>
                  <a:schemeClr val="tx1"/>
                </a:solidFill>
                <a:effectLst/>
                <a:latin typeface="+mn-lt"/>
              </a:rPr>
              <a:t>NIC</a:t>
            </a:r>
            <a:r>
              <a:rPr lang="ja-JP" altLang="en-US" sz="1600" i="0">
                <a:solidFill>
                  <a:schemeClr val="tx1"/>
                </a:solidFill>
                <a:effectLst/>
                <a:latin typeface="+mn-lt"/>
              </a:rPr>
              <a:t>同士の通信に使用されます。</a:t>
            </a:r>
            <a:r>
              <a:rPr lang="en-US" altLang="ja-JP" sz="1600" i="0" dirty="0">
                <a:solidFill>
                  <a:schemeClr val="tx1"/>
                </a:solidFill>
                <a:effectLst/>
                <a:latin typeface="+mn-lt"/>
              </a:rPr>
              <a:t>- </a:t>
            </a:r>
            <a:r>
              <a:rPr lang="en-US" sz="1600" i="0" dirty="0">
                <a:solidFill>
                  <a:schemeClr val="accent1"/>
                </a:solidFill>
                <a:effectLst/>
                <a:latin typeface="+mn-lt"/>
              </a:rPr>
              <a:t>L2 （第２層）</a:t>
            </a:r>
          </a:p>
          <a:p>
            <a:pPr marL="342900" indent="-342900">
              <a:spcAft>
                <a:spcPts val="600"/>
              </a:spcAft>
              <a:buClr>
                <a:schemeClr val="tx1"/>
              </a:buClr>
              <a:buFont typeface="+mj-lt"/>
              <a:buAutoNum type="arabicPeriod"/>
            </a:pPr>
            <a:r>
              <a:rPr lang="ja-JP" altLang="en-US" sz="1600" i="0">
                <a:solidFill>
                  <a:schemeClr val="tx1"/>
                </a:solidFill>
                <a:effectLst/>
                <a:latin typeface="+mn-lt"/>
              </a:rPr>
              <a:t>論理アドレス（</a:t>
            </a:r>
            <a:r>
              <a:rPr lang="en-US" sz="1600" i="0" dirty="0">
                <a:solidFill>
                  <a:schemeClr val="accent1"/>
                </a:solidFill>
                <a:effectLst/>
                <a:latin typeface="+mn-lt"/>
              </a:rPr>
              <a:t>IP</a:t>
            </a:r>
            <a:r>
              <a:rPr lang="ja-JP" altLang="en-US" sz="1600" i="0">
                <a:solidFill>
                  <a:schemeClr val="accent1"/>
                </a:solidFill>
                <a:effectLst/>
                <a:latin typeface="+mn-lt"/>
              </a:rPr>
              <a:t>アドレス</a:t>
            </a:r>
            <a:r>
              <a:rPr lang="ja-JP" altLang="en-US" sz="1600" i="0">
                <a:solidFill>
                  <a:schemeClr val="tx1"/>
                </a:solidFill>
                <a:effectLst/>
                <a:latin typeface="+mn-lt"/>
              </a:rPr>
              <a:t>） </a:t>
            </a:r>
            <a:r>
              <a:rPr lang="en-US" altLang="ja-JP" sz="1600" i="0" dirty="0">
                <a:solidFill>
                  <a:schemeClr val="tx1"/>
                </a:solidFill>
                <a:effectLst/>
                <a:latin typeface="+mn-lt"/>
              </a:rPr>
              <a:t>- </a:t>
            </a:r>
            <a:r>
              <a:rPr lang="ja-JP" altLang="en-US" sz="1600" i="0">
                <a:solidFill>
                  <a:schemeClr val="tx1"/>
                </a:solidFill>
                <a:effectLst/>
                <a:latin typeface="+mn-lt"/>
              </a:rPr>
              <a:t>パケットを送信元デバイスから宛先デバイスへ送るために使用されます。</a:t>
            </a:r>
            <a:r>
              <a:rPr lang="en-US" altLang="ja-JP" sz="1600" i="0" dirty="0">
                <a:solidFill>
                  <a:schemeClr val="tx1"/>
                </a:solidFill>
                <a:effectLst/>
                <a:latin typeface="+mn-lt"/>
              </a:rPr>
              <a:t>- </a:t>
            </a:r>
            <a:r>
              <a:rPr lang="en-US" sz="1600" i="0" dirty="0">
                <a:solidFill>
                  <a:schemeClr val="accent1"/>
                </a:solidFill>
                <a:effectLst/>
                <a:latin typeface="+mn-lt"/>
              </a:rPr>
              <a:t>L3 （第３層）</a:t>
            </a:r>
            <a:br>
              <a:rPr lang="en-US" dirty="0">
                <a:solidFill>
                  <a:schemeClr val="accent1"/>
                </a:solidFill>
                <a:latin typeface="+mn-lt"/>
              </a:rPr>
            </a:br>
            <a:endParaRPr lang="en-US" i="0" dirty="0">
              <a:solidFill>
                <a:schemeClr val="accent1"/>
              </a:solidFill>
              <a:effectLst/>
              <a:latin typeface="+mn-lt"/>
            </a:endParaRPr>
          </a:p>
        </p:txBody>
      </p:sp>
      <p:grpSp>
        <p:nvGrpSpPr>
          <p:cNvPr id="15" name="Group 14">
            <a:extLst>
              <a:ext uri="{FF2B5EF4-FFF2-40B4-BE49-F238E27FC236}">
                <a16:creationId xmlns:a16="http://schemas.microsoft.com/office/drawing/2014/main" id="{450FA801-D86E-ABCE-1037-507EEDD737B3}"/>
              </a:ext>
            </a:extLst>
          </p:cNvPr>
          <p:cNvGrpSpPr/>
          <p:nvPr/>
        </p:nvGrpSpPr>
        <p:grpSpPr>
          <a:xfrm>
            <a:off x="6410528" y="1426659"/>
            <a:ext cx="2266544" cy="2236668"/>
            <a:chOff x="6410528" y="1426659"/>
            <a:chExt cx="2266544" cy="2236668"/>
          </a:xfrm>
        </p:grpSpPr>
        <p:pic>
          <p:nvPicPr>
            <p:cNvPr id="8" name="Picture 7" descr="A table with different colored text&#10;&#10;Description automatically generated">
              <a:extLst>
                <a:ext uri="{FF2B5EF4-FFF2-40B4-BE49-F238E27FC236}">
                  <a16:creationId xmlns:a16="http://schemas.microsoft.com/office/drawing/2014/main" id="{A7DB771A-2868-791A-DF01-372EB82BD901}"/>
                </a:ext>
              </a:extLst>
            </p:cNvPr>
            <p:cNvPicPr>
              <a:picLocks noChangeAspect="1"/>
            </p:cNvPicPr>
            <p:nvPr/>
          </p:nvPicPr>
          <p:blipFill>
            <a:blip r:embed="rId5"/>
            <a:stretch>
              <a:fillRect/>
            </a:stretch>
          </p:blipFill>
          <p:spPr>
            <a:xfrm>
              <a:off x="6587369" y="1426659"/>
              <a:ext cx="1913727" cy="2236668"/>
            </a:xfrm>
            <a:prstGeom prst="rect">
              <a:avLst/>
            </a:prstGeom>
          </p:spPr>
        </p:pic>
        <p:sp>
          <p:nvSpPr>
            <p:cNvPr id="14" name="Rectangle 13">
              <a:extLst>
                <a:ext uri="{FF2B5EF4-FFF2-40B4-BE49-F238E27FC236}">
                  <a16:creationId xmlns:a16="http://schemas.microsoft.com/office/drawing/2014/main" id="{1604F702-5893-D2B1-00C4-D89B59BD341E}"/>
                </a:ext>
              </a:extLst>
            </p:cNvPr>
            <p:cNvSpPr/>
            <p:nvPr/>
          </p:nvSpPr>
          <p:spPr>
            <a:xfrm>
              <a:off x="6410528" y="2850204"/>
              <a:ext cx="2266544" cy="54474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Footer Placeholder 4">
            <a:extLst>
              <a:ext uri="{FF2B5EF4-FFF2-40B4-BE49-F238E27FC236}">
                <a16:creationId xmlns:a16="http://schemas.microsoft.com/office/drawing/2014/main" id="{217CDD42-9BC0-8891-88DB-F4C21E984257}"/>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9</a:t>
            </a:fld>
            <a:endParaRPr lang="en-US" dirty="0">
              <a:solidFill>
                <a:schemeClr val="tx1"/>
              </a:solidFill>
            </a:endParaRPr>
          </a:p>
        </p:txBody>
      </p:sp>
    </p:spTree>
    <p:extLst>
      <p:ext uri="{BB962C8B-B14F-4D97-AF65-F5344CB8AC3E}">
        <p14:creationId xmlns:p14="http://schemas.microsoft.com/office/powerpoint/2010/main" val="1167669541"/>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10648</TotalTime>
  <Words>7477</Words>
  <Application>Microsoft Macintosh PowerPoint</Application>
  <PresentationFormat>On-screen Show (16:9)</PresentationFormat>
  <Paragraphs>718</Paragraphs>
  <Slides>48</Slides>
  <Notes>48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Meiryo UI</vt:lpstr>
      <vt:lpstr>MS PGothic</vt:lpstr>
      <vt:lpstr>Roboto</vt:lpstr>
      <vt:lpstr>Raleway</vt:lpstr>
      <vt:lpstr>Wingdings</vt:lpstr>
      <vt:lpstr>Oswald</vt:lpstr>
      <vt:lpstr>Software Development Bussines Plan by Slidesgo</vt:lpstr>
      <vt:lpstr>12 Networking Basics　 Module 13: The ARP Process</vt:lpstr>
      <vt:lpstr>TABLE OF CONTENTS 2</vt:lpstr>
      <vt:lpstr>TABLE OF CONTENTS 2</vt:lpstr>
      <vt:lpstr>1. About Today’s Class  </vt:lpstr>
      <vt:lpstr>1. 今日の授業について</vt:lpstr>
      <vt:lpstr>2. Today’s Goal  </vt:lpstr>
      <vt:lpstr>2. 今日の授業の目標</vt:lpstr>
      <vt:lpstr>13.1. MAC and IP</vt:lpstr>
      <vt:lpstr>13.1. MAC and IP</vt:lpstr>
      <vt:lpstr>13.1. MAC and IP</vt:lpstr>
      <vt:lpstr>13.1. MAC and IP</vt:lpstr>
      <vt:lpstr>13.1. MAC and IP</vt:lpstr>
      <vt:lpstr>13.1. MAC and IP</vt:lpstr>
      <vt:lpstr>13.1. MAC and IP</vt:lpstr>
      <vt:lpstr>13.1. MAC and IP</vt:lpstr>
      <vt:lpstr>13.1. MAC and IP</vt:lpstr>
      <vt:lpstr>13.1. MAC and IP</vt:lpstr>
      <vt:lpstr>Exercise</vt:lpstr>
      <vt:lpstr>13.1. MAC and IP</vt:lpstr>
      <vt:lpstr>13.1. MAC and IP</vt:lpstr>
      <vt:lpstr>13.1. MAC and IP</vt:lpstr>
      <vt:lpstr>13.1. MAC and IP</vt:lpstr>
      <vt:lpstr>13.1. MAC and IP</vt:lpstr>
      <vt:lpstr>13.1. MAC and IP</vt:lpstr>
      <vt:lpstr>13.1. MAC and IP</vt:lpstr>
      <vt:lpstr>13.2. Broadcast Containment</vt:lpstr>
      <vt:lpstr>13.2. Broadcast Containment</vt:lpstr>
      <vt:lpstr>13.2. Broadcast Containment</vt:lpstr>
      <vt:lpstr>13.2. Broadcast Containment</vt:lpstr>
      <vt:lpstr>13.2. Broadcast Containment</vt:lpstr>
      <vt:lpstr>13.2. Broadcast Containment</vt:lpstr>
      <vt:lpstr>13.2. Broadcast Containment</vt:lpstr>
      <vt:lpstr>13.2. Broadcast Containment</vt:lpstr>
      <vt:lpstr>13.2. Broadcast Containment</vt:lpstr>
      <vt:lpstr>13.2. Broadcast Containment</vt:lpstr>
      <vt:lpstr>13.2. Broadcast Containment</vt:lpstr>
      <vt:lpstr>13.2. Broadcast Containment</vt:lpstr>
      <vt:lpstr>13.2. Broadcast Containment</vt:lpstr>
      <vt:lpstr>13.2. Broadcast Containment</vt:lpstr>
      <vt:lpstr>13.2. Broadcast Containment</vt:lpstr>
      <vt:lpstr>13.2. Broadcast Containment</vt:lpstr>
      <vt:lpstr>13.3. The ARP Process Summary</vt:lpstr>
      <vt:lpstr>13.3. The ARP Process Summary</vt:lpstr>
      <vt:lpstr>13.3. The ARP Process Summary</vt:lpstr>
      <vt:lpstr>13.3. The ARP Process Summary</vt:lpstr>
      <vt:lpstr>Questions and free discussion</vt:lpstr>
      <vt:lpstr>Check Test 12</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101</cp:revision>
  <cp:lastPrinted>2024-11-17T10:49:41Z</cp:lastPrinted>
  <dcterms:modified xsi:type="dcterms:W3CDTF">2025-04-10T00:48:42Z</dcterms:modified>
</cp:coreProperties>
</file>