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9"/>
  </p:notesMasterIdLst>
  <p:handoutMasterIdLst>
    <p:handoutMasterId r:id="rId40"/>
  </p:handoutMasterIdLst>
  <p:sldIdLst>
    <p:sldId id="256" r:id="rId2"/>
    <p:sldId id="315" r:id="rId3"/>
    <p:sldId id="324" r:id="rId4"/>
    <p:sldId id="320" r:id="rId5"/>
    <p:sldId id="493" r:id="rId6"/>
    <p:sldId id="343" r:id="rId7"/>
    <p:sldId id="494" r:id="rId8"/>
    <p:sldId id="332" r:id="rId9"/>
    <p:sldId id="495" r:id="rId10"/>
    <p:sldId id="496" r:id="rId11"/>
    <p:sldId id="507" r:id="rId12"/>
    <p:sldId id="454" r:id="rId13"/>
    <p:sldId id="485" r:id="rId14"/>
    <p:sldId id="497" r:id="rId15"/>
    <p:sldId id="469" r:id="rId16"/>
    <p:sldId id="498" r:id="rId17"/>
    <p:sldId id="486" r:id="rId18"/>
    <p:sldId id="499" r:id="rId19"/>
    <p:sldId id="487" r:id="rId20"/>
    <p:sldId id="488" r:id="rId21"/>
    <p:sldId id="500" r:id="rId22"/>
    <p:sldId id="501" r:id="rId23"/>
    <p:sldId id="489" r:id="rId24"/>
    <p:sldId id="502" r:id="rId25"/>
    <p:sldId id="490" r:id="rId26"/>
    <p:sldId id="491" r:id="rId27"/>
    <p:sldId id="503" r:id="rId28"/>
    <p:sldId id="406" r:id="rId29"/>
    <p:sldId id="504" r:id="rId30"/>
    <p:sldId id="492" r:id="rId31"/>
    <p:sldId id="505" r:id="rId32"/>
    <p:sldId id="336" r:id="rId33"/>
    <p:sldId id="337" r:id="rId34"/>
    <p:sldId id="322" r:id="rId35"/>
    <p:sldId id="287" r:id="rId36"/>
    <p:sldId id="482" r:id="rId37"/>
    <p:sldId id="508" r:id="rId38"/>
  </p:sldIdLst>
  <p:sldSz cx="9144000" cy="5143500" type="screen16x9"/>
  <p:notesSz cx="6858000" cy="9144000"/>
  <p:embeddedFontLst>
    <p:embeddedFont>
      <p:font typeface="Meiryo UI" panose="020B0604030504040204" pitchFamily="34" charset="-128"/>
      <p:regular r:id="rId41"/>
      <p:bold r:id="rId42"/>
      <p:italic r:id="rId43"/>
      <p:boldItalic r:id="rId44"/>
    </p:embeddedFont>
    <p:embeddedFont>
      <p:font typeface="Oswald" pitchFamily="2" charset="77"/>
      <p:regular r:id="rId45"/>
      <p:bold r:id="rId46"/>
    </p:embeddedFont>
    <p:embeddedFont>
      <p:font typeface="Raleway" pitchFamily="2" charset="77"/>
      <p:regular r:id="rId47"/>
      <p:bold r:id="rId48"/>
      <p:italic r:id="rId49"/>
      <p:boldItalic r:id="rId50"/>
    </p:embeddedFont>
    <p:embeddedFont>
      <p:font typeface="Roboto" panose="02000000000000000000" pitchFamily="2" charset="0"/>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3NujKclQkgT/Fbur8yOEGg==" hashData="wTVR4UrKXx/RKHczi6vY5exqu6caA/YkF4PkBg2EivSg1jOesDNNE0fFfkO7BeNCl+zEAmfyDmGCuy/+WqHca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938"/>
    <p:restoredTop sz="95859"/>
  </p:normalViewPr>
  <p:slideViewPr>
    <p:cSldViewPr snapToGrid="0" showGuides="1">
      <p:cViewPr varScale="1">
        <p:scale>
          <a:sx n="96" d="100"/>
          <a:sy n="96" d="100"/>
        </p:scale>
        <p:origin x="176" y="10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A29F9B-F5D7-EB3E-7DAC-25F6FBF3E23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01897F-259F-948A-9652-3614202AF7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BC0BE-DB8F-0F45-B1D1-85574D6D8977}" type="datetimeFigureOut">
              <a:rPr lang="en-US" smtClean="0"/>
              <a:t>4/10/25</a:t>
            </a:fld>
            <a:endParaRPr lang="en-US"/>
          </a:p>
        </p:txBody>
      </p:sp>
      <p:sp>
        <p:nvSpPr>
          <p:cNvPr id="4" name="Footer Placeholder 3">
            <a:extLst>
              <a:ext uri="{FF2B5EF4-FFF2-40B4-BE49-F238E27FC236}">
                <a16:creationId xmlns:a16="http://schemas.microsoft.com/office/drawing/2014/main" id="{77E93EAA-A53D-F121-7352-A8F21629ED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B151DC7-15E1-E2D5-B8C3-924D523684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CACC56-062E-C741-8142-4CBA37175C14}" type="slidenum">
              <a:rPr lang="en-US" smtClean="0"/>
              <a:t>‹#›</a:t>
            </a:fld>
            <a:endParaRPr lang="en-US"/>
          </a:p>
        </p:txBody>
      </p:sp>
    </p:spTree>
    <p:extLst>
      <p:ext uri="{BB962C8B-B14F-4D97-AF65-F5344CB8AC3E}">
        <p14:creationId xmlns:p14="http://schemas.microsoft.com/office/powerpoint/2010/main" val="17790676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288D129-601B-0D12-9533-BC0F0C19B6D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5165F78-EA3D-D074-9CFB-E868B01A19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C642B6F-A2CD-8DFC-BFBF-4C51A2500F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このレッスンでは、トランスポート層プロトコルである</a:t>
            </a:r>
            <a:r>
              <a:rPr lang="en-US" dirty="0"/>
              <a:t>TCP</a:t>
            </a:r>
            <a:r>
              <a:rPr lang="ja-JP" altLang="en-US"/>
              <a:t>と</a:t>
            </a:r>
            <a:r>
              <a:rPr lang="en-US" dirty="0"/>
              <a:t>UDP</a:t>
            </a:r>
            <a:r>
              <a:rPr lang="ja-JP" altLang="en-US"/>
              <a:t>について説明します。まずは</a:t>
            </a:r>
            <a:r>
              <a:rPr lang="en-US" dirty="0"/>
              <a:t>UDP</a:t>
            </a:r>
            <a:r>
              <a:rPr lang="ja-JP" altLang="en-US"/>
              <a:t>から始めます。</a:t>
            </a:r>
            <a:r>
              <a:rPr lang="en-US" dirty="0"/>
              <a:t>UDP</a:t>
            </a:r>
            <a:r>
              <a:rPr lang="ja-JP" altLang="en-US"/>
              <a:t>は主にストリーミングやリアルタイム通信で使用されるプロトコルで、これがそのような環境で最適に機能する理由は、</a:t>
            </a:r>
            <a:r>
              <a:rPr lang="en-US" dirty="0"/>
              <a:t>UDP</a:t>
            </a:r>
            <a:r>
              <a:rPr lang="ja-JP" altLang="en-US"/>
              <a:t>が余計なオーバーヘッドに縛られていないためです。トランスポート層では、データ（大量のビット列）が送信され、例えばウェブページや</a:t>
            </a:r>
            <a:r>
              <a:rPr lang="en-US" dirty="0"/>
              <a:t>E</a:t>
            </a:r>
            <a:r>
              <a:rPr lang="ja-JP" altLang="en-US"/>
              <a:t>メール、またはストリーミング動画などが考えられます。これらのデータセグメントはトランスポート層に移動され、セグメントに分割されます。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それぞれのセグメントにはポート情報がヘッダーに追加され、例えば送信元ポートがランダムに</a:t>
            </a:r>
            <a:r>
              <a:rPr lang="en-US" altLang="ja-JP" dirty="0"/>
              <a:t>5105</a:t>
            </a:r>
            <a:r>
              <a:rPr lang="ja-JP" altLang="en-US"/>
              <a:t>で、宛先が</a:t>
            </a:r>
            <a:r>
              <a:rPr lang="en-US" dirty="0"/>
              <a:t>DNS</a:t>
            </a:r>
            <a:r>
              <a:rPr lang="ja-JP" altLang="en-US"/>
              <a:t>サーバーの場合にはポート</a:t>
            </a:r>
            <a:r>
              <a:rPr lang="en-US" altLang="ja-JP" dirty="0"/>
              <a:t>53</a:t>
            </a:r>
            <a:r>
              <a:rPr lang="ja-JP" altLang="en-US"/>
              <a:t>としてラベル付けされます。これにより、各セグメントが同じ通信に属していることが分かります。ネットワーク（例：インターネット）を横断する際に、全てが同じ経路を通るわけではなく、一部が途中で失われたり順序が変わることもありますが、例えば</a:t>
            </a:r>
            <a:r>
              <a:rPr lang="en-US" dirty="0"/>
              <a:t>IP</a:t>
            </a:r>
            <a:r>
              <a:rPr lang="ja-JP" altLang="en-US"/>
              <a:t>電話での会話のようなリアルタイム通信では、少数のパケットが失われても気にならないことが多いです。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一方で、銀行の送金のような重要な通信では、少数のパケットの紛失が致命的な結果を招く可能性があります。次に、もう</a:t>
            </a:r>
            <a:r>
              <a:rPr lang="en-US" altLang="ja-JP" dirty="0"/>
              <a:t>1</a:t>
            </a:r>
            <a:r>
              <a:rPr lang="ja-JP" altLang="en-US"/>
              <a:t>つのプロトコル、</a:t>
            </a:r>
            <a:r>
              <a:rPr lang="en-US" dirty="0"/>
              <a:t>TCP</a:t>
            </a:r>
            <a:r>
              <a:rPr lang="ja-JP" altLang="en-US"/>
              <a:t>について説明します。</a:t>
            </a:r>
            <a:r>
              <a:rPr lang="en-US" dirty="0"/>
              <a:t>TCP</a:t>
            </a:r>
            <a:r>
              <a:rPr lang="ja-JP" altLang="en-US"/>
              <a:t>は信頼性のある通信を実現するプロトコルであり、パケットが失われた場合に自動的に再送信され、エンドユーザーは心配する必要がありません。</a:t>
            </a:r>
            <a:r>
              <a:rPr lang="en-US" dirty="0"/>
              <a:t>TCP</a:t>
            </a:r>
            <a:r>
              <a:rPr lang="ja-JP" altLang="en-US"/>
              <a:t>通信でも送信元と宛先が存在し、それぞれの</a:t>
            </a:r>
            <a:r>
              <a:rPr lang="en-US" dirty="0"/>
              <a:t>TCP</a:t>
            </a:r>
            <a:r>
              <a:rPr lang="ja-JP" altLang="en-US"/>
              <a:t>セグメントには送信元と宛先ポート番号に加えてシーケンス番号が含まれます。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例えば、ウェブページのリクエストの場合、送信元ポートはランダムな番号で、宛先ポートはウェブサーバーに割り当てられたポート</a:t>
            </a:r>
            <a:r>
              <a:rPr lang="en-US" altLang="ja-JP" dirty="0"/>
              <a:t>80</a:t>
            </a:r>
            <a:r>
              <a:rPr lang="ja-JP" altLang="en-US"/>
              <a:t>です。各セグメントにはシーケンス番号が割り当てられ、サーバーはパケットを受信して確認応答を送信します。信頼性の低い接続ではパケットウィンドウ（確認応答前に送信されるパケット数）が小さくなり、頻繁な応答によってパケットの損失を最小限に抑え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TCP</a:t>
            </a:r>
            <a:r>
              <a:rPr lang="ja-JP" altLang="en-US"/>
              <a:t>と</a:t>
            </a:r>
            <a:r>
              <a:rPr lang="en-US" dirty="0"/>
              <a:t>UDP</a:t>
            </a:r>
            <a:r>
              <a:rPr lang="ja-JP" altLang="en-US"/>
              <a:t>の違いは、</a:t>
            </a:r>
            <a:r>
              <a:rPr lang="en-US" dirty="0"/>
              <a:t>TCP</a:t>
            </a:r>
            <a:r>
              <a:rPr lang="ja-JP" altLang="en-US"/>
              <a:t>には確認応答とシーケンス番号があり、送信順序を復元できる点です。</a:t>
            </a:r>
            <a:r>
              <a:rPr lang="en-US" dirty="0"/>
              <a:t>UDP</a:t>
            </a:r>
            <a:r>
              <a:rPr lang="ja-JP" altLang="en-US"/>
              <a:t>には確認応答やシーケンス番号がありませんが、インターネットでの通信にはそれぞれの役割があり、すべてのパケットが確実に受信されることが重要かどうかによって</a:t>
            </a:r>
            <a:r>
              <a:rPr lang="en-US" dirty="0"/>
              <a:t>UDP</a:t>
            </a:r>
            <a:r>
              <a:rPr lang="ja-JP" altLang="en-US"/>
              <a:t>と</a:t>
            </a:r>
            <a:r>
              <a:rPr lang="en-US" dirty="0"/>
              <a:t>TCP</a:t>
            </a:r>
            <a:r>
              <a:rPr lang="ja-JP" altLang="en-US"/>
              <a:t>の選択が決まります。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Summary:</a:t>
            </a:r>
          </a:p>
          <a:p>
            <a:pPr marL="0" lvl="0" indent="0" algn="l" rtl="0">
              <a:spcBef>
                <a:spcPts val="0"/>
              </a:spcBef>
              <a:spcAft>
                <a:spcPts val="0"/>
              </a:spcAft>
              <a:buNone/>
            </a:pPr>
            <a:r>
              <a:rPr lang="en-US" dirty="0"/>
              <a:t>UDP</a:t>
            </a:r>
            <a:r>
              <a:rPr lang="ja-JP" altLang="en-US"/>
              <a:t>は、リアルタイム通信やストリーミングに適しており、オーバーヘッドが少なく、パケットが失われても再送信されません。</a:t>
            </a:r>
          </a:p>
          <a:p>
            <a:pPr marL="0" lvl="0" indent="0" algn="l" rtl="0">
              <a:spcBef>
                <a:spcPts val="0"/>
              </a:spcBef>
              <a:spcAft>
                <a:spcPts val="0"/>
              </a:spcAft>
              <a:buNone/>
            </a:pPr>
            <a:r>
              <a:rPr lang="en-US" dirty="0"/>
              <a:t>TCP</a:t>
            </a:r>
            <a:r>
              <a:rPr lang="ja-JP" altLang="en-US"/>
              <a:t>は、信頼性のある通信が求められる状況で使用され、確認応答やシーケンス番号により、パケットが失われた場合に自動で再送信され、送信順序も復元されます。</a:t>
            </a:r>
          </a:p>
          <a:p>
            <a:pPr marL="0" lvl="0" indent="0" algn="l" rtl="0">
              <a:spcBef>
                <a:spcPts val="0"/>
              </a:spcBef>
              <a:spcAft>
                <a:spcPts val="0"/>
              </a:spcAft>
              <a:buNone/>
            </a:pPr>
            <a:r>
              <a:rPr lang="ja-JP" altLang="en-US"/>
              <a:t>各プロトコルにはそれぞれの用途があり、</a:t>
            </a:r>
            <a:r>
              <a:rPr lang="en-US" dirty="0"/>
              <a:t>UDP</a:t>
            </a:r>
            <a:r>
              <a:rPr lang="ja-JP" altLang="en-US"/>
              <a:t>はリアルタイム性が重視される場合に、</a:t>
            </a:r>
            <a:r>
              <a:rPr lang="en-US" dirty="0"/>
              <a:t>TCP</a:t>
            </a:r>
            <a:r>
              <a:rPr lang="ja-JP" altLang="en-US"/>
              <a:t>は信頼性が重視される場合に使われます。</a:t>
            </a:r>
            <a:endParaRPr dirty="0"/>
          </a:p>
        </p:txBody>
      </p:sp>
    </p:spTree>
    <p:extLst>
      <p:ext uri="{BB962C8B-B14F-4D97-AF65-F5344CB8AC3E}">
        <p14:creationId xmlns:p14="http://schemas.microsoft.com/office/powerpoint/2010/main" val="465785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F25B50D-D7C7-379C-8E09-3CF4E5C4BF8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5B44B00-7502-6A1E-A23C-8D4B11DF96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93CB116-5B71-8CD8-56EE-EE7B813D2F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このレッスンでは、トランスポート層プロトコルである</a:t>
            </a:r>
            <a:r>
              <a:rPr lang="en-US" dirty="0"/>
              <a:t>TCP</a:t>
            </a:r>
            <a:r>
              <a:rPr lang="ja-JP" altLang="en-US"/>
              <a:t>と</a:t>
            </a:r>
            <a:r>
              <a:rPr lang="en-US" dirty="0"/>
              <a:t>UDP</a:t>
            </a:r>
            <a:r>
              <a:rPr lang="ja-JP" altLang="en-US"/>
              <a:t>について説明します。まずは</a:t>
            </a:r>
            <a:r>
              <a:rPr lang="en-US" dirty="0"/>
              <a:t>UDP</a:t>
            </a:r>
            <a:r>
              <a:rPr lang="ja-JP" altLang="en-US"/>
              <a:t>から始めます。</a:t>
            </a:r>
            <a:r>
              <a:rPr lang="en-US" dirty="0"/>
              <a:t>UDP</a:t>
            </a:r>
            <a:r>
              <a:rPr lang="ja-JP" altLang="en-US"/>
              <a:t>は主にストリーミングやリアルタイム通信で使用されるプロトコルで、これがそのような環境で最適に機能する理由は、</a:t>
            </a:r>
            <a:r>
              <a:rPr lang="en-US" dirty="0"/>
              <a:t>UDP</a:t>
            </a:r>
            <a:r>
              <a:rPr lang="ja-JP" altLang="en-US"/>
              <a:t>が余計なオーバーヘッドに縛られていないためです。トランスポート層では、データ（大量のビット列）が送信され、例えばウェブページや</a:t>
            </a:r>
            <a:r>
              <a:rPr lang="en-US" dirty="0"/>
              <a:t>E</a:t>
            </a:r>
            <a:r>
              <a:rPr lang="ja-JP" altLang="en-US"/>
              <a:t>メール、またはストリーミング動画などが考えられます。これらのデータセグメントはトランスポート層に移動され、セグメントに分割されます。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それぞれのセグメントにはポート情報がヘッダーに追加され、例えば送信元ポートがランダムに</a:t>
            </a:r>
            <a:r>
              <a:rPr lang="en-US" altLang="ja-JP" dirty="0"/>
              <a:t>5105</a:t>
            </a:r>
            <a:r>
              <a:rPr lang="ja-JP" altLang="en-US"/>
              <a:t>で、宛先が</a:t>
            </a:r>
            <a:r>
              <a:rPr lang="en-US" dirty="0"/>
              <a:t>DNS</a:t>
            </a:r>
            <a:r>
              <a:rPr lang="ja-JP" altLang="en-US"/>
              <a:t>サーバーの場合にはポート</a:t>
            </a:r>
            <a:r>
              <a:rPr lang="en-US" altLang="ja-JP" dirty="0"/>
              <a:t>53</a:t>
            </a:r>
            <a:r>
              <a:rPr lang="ja-JP" altLang="en-US"/>
              <a:t>としてラベル付けされます。これにより、各セグメントが同じ通信に属していることが分かります。ネットワーク（例：インターネット）を横断する際に、全てが同じ経路を通るわけではなく、一部が途中で失われたり順序が変わることもありますが、例えば</a:t>
            </a:r>
            <a:r>
              <a:rPr lang="en-US" dirty="0"/>
              <a:t>IP</a:t>
            </a:r>
            <a:r>
              <a:rPr lang="ja-JP" altLang="en-US"/>
              <a:t>電話での会話のようなリアルタイム通信では、少数のパケットが失われても気にならないことが多いです。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一方で、銀行の送金のような重要な通信では、少数のパケットの紛失が致命的な結果を招く可能性があります。次に、もう</a:t>
            </a:r>
            <a:r>
              <a:rPr lang="en-US" altLang="ja-JP" dirty="0"/>
              <a:t>1</a:t>
            </a:r>
            <a:r>
              <a:rPr lang="ja-JP" altLang="en-US"/>
              <a:t>つのプロトコル、</a:t>
            </a:r>
            <a:r>
              <a:rPr lang="en-US" dirty="0"/>
              <a:t>TCP</a:t>
            </a:r>
            <a:r>
              <a:rPr lang="ja-JP" altLang="en-US"/>
              <a:t>について説明します。</a:t>
            </a:r>
            <a:r>
              <a:rPr lang="en-US" dirty="0"/>
              <a:t>TCP</a:t>
            </a:r>
            <a:r>
              <a:rPr lang="ja-JP" altLang="en-US"/>
              <a:t>は信頼性のある通信を実現するプロトコルであり、パケットが失われた場合に自動的に再送信され、エンドユーザーは心配する必要がありません。</a:t>
            </a:r>
            <a:r>
              <a:rPr lang="en-US" dirty="0"/>
              <a:t>TCP</a:t>
            </a:r>
            <a:r>
              <a:rPr lang="ja-JP" altLang="en-US"/>
              <a:t>通信でも送信元と宛先が存在し、それぞれの</a:t>
            </a:r>
            <a:r>
              <a:rPr lang="en-US" dirty="0"/>
              <a:t>TCP</a:t>
            </a:r>
            <a:r>
              <a:rPr lang="ja-JP" altLang="en-US"/>
              <a:t>セグメントには送信元と宛先ポート番号に加えてシーケンス番号が含まれます。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例えば、ウェブページのリクエストの場合、送信元ポートはランダムな番号で、宛先ポートはウェブサーバーに割り当てられたポート</a:t>
            </a:r>
            <a:r>
              <a:rPr lang="en-US" altLang="ja-JP" dirty="0"/>
              <a:t>80</a:t>
            </a:r>
            <a:r>
              <a:rPr lang="ja-JP" altLang="en-US"/>
              <a:t>です。各セグメントにはシーケンス番号が割り当てられ、サーバーはパケットを受信して確認応答を送信します。信頼性の低い接続ではパケットウィンドウ（確認応答前に送信されるパケット数）が小さくなり、頻繁な応答によってパケットの損失を最小限に抑え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TCP</a:t>
            </a:r>
            <a:r>
              <a:rPr lang="ja-JP" altLang="en-US"/>
              <a:t>と</a:t>
            </a:r>
            <a:r>
              <a:rPr lang="en-US" dirty="0"/>
              <a:t>UDP</a:t>
            </a:r>
            <a:r>
              <a:rPr lang="ja-JP" altLang="en-US"/>
              <a:t>の違いは、</a:t>
            </a:r>
            <a:r>
              <a:rPr lang="en-US" dirty="0"/>
              <a:t>TCP</a:t>
            </a:r>
            <a:r>
              <a:rPr lang="ja-JP" altLang="en-US"/>
              <a:t>には確認応答とシーケンス番号があり、送信順序を復元できる点です。</a:t>
            </a:r>
            <a:r>
              <a:rPr lang="en-US" dirty="0"/>
              <a:t>UDP</a:t>
            </a:r>
            <a:r>
              <a:rPr lang="ja-JP" altLang="en-US"/>
              <a:t>には確認応答やシーケンス番号がありませんが、インターネットでの通信にはそれぞれの役割があり、すべてのパケットが確実に受信されることが重要かどうかによって</a:t>
            </a:r>
            <a:r>
              <a:rPr lang="en-US" dirty="0"/>
              <a:t>UDP</a:t>
            </a:r>
            <a:r>
              <a:rPr lang="ja-JP" altLang="en-US"/>
              <a:t>と</a:t>
            </a:r>
            <a:r>
              <a:rPr lang="en-US" dirty="0"/>
              <a:t>TCP</a:t>
            </a:r>
            <a:r>
              <a:rPr lang="ja-JP" altLang="en-US"/>
              <a:t>の選択が決まります。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Summary:</a:t>
            </a:r>
          </a:p>
          <a:p>
            <a:pPr marL="0" lvl="0" indent="0" algn="l" rtl="0">
              <a:spcBef>
                <a:spcPts val="0"/>
              </a:spcBef>
              <a:spcAft>
                <a:spcPts val="0"/>
              </a:spcAft>
              <a:buNone/>
            </a:pPr>
            <a:r>
              <a:rPr lang="en-US" dirty="0"/>
              <a:t>UDP</a:t>
            </a:r>
            <a:r>
              <a:rPr lang="ja-JP" altLang="en-US"/>
              <a:t>は、リアルタイム通信やストリーミングに適しており、オーバーヘッドが少なく、パケットが失われても再送信されません。</a:t>
            </a:r>
          </a:p>
          <a:p>
            <a:pPr marL="0" lvl="0" indent="0" algn="l" rtl="0">
              <a:spcBef>
                <a:spcPts val="0"/>
              </a:spcBef>
              <a:spcAft>
                <a:spcPts val="0"/>
              </a:spcAft>
              <a:buNone/>
            </a:pPr>
            <a:r>
              <a:rPr lang="en-US" dirty="0"/>
              <a:t>TCP</a:t>
            </a:r>
            <a:r>
              <a:rPr lang="ja-JP" altLang="en-US"/>
              <a:t>は、信頼性のある通信が求められる状況で使用され、確認応答やシーケンス番号により、パケットが失われた場合に自動で再送信され、送信順序も復元されます。</a:t>
            </a:r>
          </a:p>
          <a:p>
            <a:pPr marL="0" lvl="0" indent="0" algn="l" rtl="0">
              <a:spcBef>
                <a:spcPts val="0"/>
              </a:spcBef>
              <a:spcAft>
                <a:spcPts val="0"/>
              </a:spcAft>
              <a:buNone/>
            </a:pPr>
            <a:r>
              <a:rPr lang="ja-JP" altLang="en-US"/>
              <a:t>各プロトコルにはそれぞれの用途があり、</a:t>
            </a:r>
            <a:r>
              <a:rPr lang="en-US" dirty="0"/>
              <a:t>UDP</a:t>
            </a:r>
            <a:r>
              <a:rPr lang="ja-JP" altLang="en-US"/>
              <a:t>はリアルタイム性が重視される場合に、</a:t>
            </a:r>
            <a:r>
              <a:rPr lang="en-US" dirty="0"/>
              <a:t>TCP</a:t>
            </a:r>
            <a:r>
              <a:rPr lang="ja-JP" altLang="en-US"/>
              <a:t>は信頼性が重視される場合に使われます。</a:t>
            </a:r>
            <a:endParaRPr dirty="0"/>
          </a:p>
        </p:txBody>
      </p:sp>
    </p:spTree>
    <p:extLst>
      <p:ext uri="{BB962C8B-B14F-4D97-AF65-F5344CB8AC3E}">
        <p14:creationId xmlns:p14="http://schemas.microsoft.com/office/powerpoint/2010/main" val="591245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1E7AFD3-40CD-428A-4082-B54697FC1FA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4389439-7EB5-19F4-CD6E-2BF03F69A9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6A7D97F-3AB4-088B-71B4-8D8DB20501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4111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82A21C8-B8FF-1DA4-10F2-6B3C08C7ED9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4B3CAD6-EE14-CA3C-9755-10C9E8F00D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9890BAF-561F-9E0B-0F47-F185ACD054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00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DE565E0-61FF-2633-AB6D-65E2F47134E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EDD8274-59DF-46B4-B872-E744189157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FC67D64-5113-244F-0561-61C6E73320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6931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6569044-BE49-BF8F-8E14-E4579F3803A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229CFCF-721E-6348-7CB0-ECFF849735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576E43E-2684-8A66-D063-F1912D2B38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latin typeface="Arial" panose="020B0604020202020204" pitchFamily="34" charset="0"/>
                <a:cs typeface="Arial" panose="020B0604020202020204" pitchFamily="34" charset="0"/>
              </a:rPr>
              <a:t>このレッスンでは、トランスポート層のポート番号が、通信の送信元や宛先となる会話やアプリケーションをどのように識別するかについて説明します。では、サーバーの設定について話しましょう。ネットワーク経由でサービスを提供するためにサーバーを設定する際、ウェブサーバー、</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メールトランスポートなどのアプリケーションをサーバーにインストールします。これらのサービスを設定すると、サービスごとにトランスポート層のポートが割り当てられます。</a:t>
            </a:r>
          </a:p>
          <a:p>
            <a:r>
              <a:rPr lang="ja-JP" altLang="en-US">
                <a:latin typeface="Arial" panose="020B0604020202020204" pitchFamily="34" charset="0"/>
                <a:cs typeface="Arial" panose="020B0604020202020204" pitchFamily="34" charset="0"/>
              </a:rPr>
              <a:t>標準的なサービスのポート番号のうち</a:t>
            </a:r>
            <a:r>
              <a:rPr lang="en-US" altLang="ja-JP" dirty="0">
                <a:latin typeface="Arial" panose="020B0604020202020204" pitchFamily="34" charset="0"/>
                <a:cs typeface="Arial" panose="020B0604020202020204" pitchFamily="34" charset="0"/>
              </a:rPr>
              <a:t>1024</a:t>
            </a:r>
            <a:r>
              <a:rPr lang="ja-JP" altLang="en-US">
                <a:latin typeface="Arial" panose="020B0604020202020204" pitchFamily="34" charset="0"/>
                <a:cs typeface="Arial" panose="020B0604020202020204" pitchFamily="34" charset="0"/>
              </a:rPr>
              <a:t>未満のものは「よく知られたポート（ウェルノウンポート）」と呼ばれ、これは広く使われているためです。例えば、ウェブサーバーはポート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で通信を受信し、</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サーバーはポート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、メールサーバーはポート</a:t>
            </a:r>
            <a:r>
              <a:rPr lang="en-US" altLang="ja-JP" dirty="0">
                <a:latin typeface="Arial" panose="020B0604020202020204" pitchFamily="34" charset="0"/>
                <a:cs typeface="Arial" panose="020B0604020202020204" pitchFamily="34" charset="0"/>
              </a:rPr>
              <a:t>25</a:t>
            </a:r>
            <a:r>
              <a:rPr lang="ja-JP" altLang="en-US">
                <a:latin typeface="Arial" panose="020B0604020202020204" pitchFamily="34" charset="0"/>
                <a:cs typeface="Arial" panose="020B0604020202020204" pitchFamily="34" charset="0"/>
              </a:rPr>
              <a:t>で通信を受信します。これらのポートはクライアントに自動で識別されるため、</a:t>
            </a:r>
            <a:r>
              <a:rPr lang="en-US" dirty="0">
                <a:latin typeface="Arial" panose="020B0604020202020204" pitchFamily="34" charset="0"/>
                <a:cs typeface="Arial" panose="020B0604020202020204" pitchFamily="34" charset="0"/>
              </a:rPr>
              <a:t>URL</a:t>
            </a:r>
            <a:r>
              <a:rPr lang="ja-JP" altLang="en-US">
                <a:latin typeface="Arial" panose="020B0604020202020204" pitchFamily="34" charset="0"/>
                <a:cs typeface="Arial" panose="020B0604020202020204" pitchFamily="34" charset="0"/>
              </a:rPr>
              <a:t>を入力するときにポート番号を指定する必要がありません。クライアント（この場合はウェブブラウザ）は、ウェブサーバーがポート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でリクエストを受信していることを知っているからです。</a:t>
            </a:r>
          </a:p>
          <a:p>
            <a:r>
              <a:rPr lang="ja-JP" altLang="en-US">
                <a:latin typeface="Arial" panose="020B0604020202020204" pitchFamily="34" charset="0"/>
                <a:cs typeface="Arial" panose="020B0604020202020204" pitchFamily="34" charset="0"/>
              </a:rPr>
              <a:t>サーバーが通信を待機している（リッスンしている）場合、それは自分の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宛てのリクエストを受信するためのバッファをセットアップしていることを意味します。</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サーバーもポート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で通信を待機しています。これにより、ウェブサーバー上で複数のサービスを同時に稼働させることができます。</a:t>
            </a:r>
          </a:p>
          <a:p>
            <a:r>
              <a:rPr lang="ja-JP" altLang="en-US">
                <a:latin typeface="Arial" panose="020B0604020202020204" pitchFamily="34" charset="0"/>
                <a:cs typeface="Arial" panose="020B0604020202020204" pitchFamily="34" charset="0"/>
              </a:rPr>
              <a:t>ホスト側では、</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および</a:t>
            </a:r>
            <a:r>
              <a:rPr lang="en-US" dirty="0">
                <a:latin typeface="Arial" panose="020B0604020202020204" pitchFamily="34" charset="0"/>
                <a:cs typeface="Arial" panose="020B0604020202020204" pitchFamily="34" charset="0"/>
              </a:rPr>
              <a:t>UDP</a:t>
            </a:r>
            <a:r>
              <a:rPr lang="ja-JP" altLang="en-US">
                <a:latin typeface="Arial" panose="020B0604020202020204" pitchFamily="34" charset="0"/>
                <a:cs typeface="Arial" panose="020B0604020202020204" pitchFamily="34" charset="0"/>
              </a:rPr>
              <a:t>のホストポートは</a:t>
            </a:r>
            <a:r>
              <a:rPr lang="en-US" altLang="ja-JP" dirty="0">
                <a:latin typeface="Arial" panose="020B0604020202020204" pitchFamily="34" charset="0"/>
                <a:cs typeface="Arial" panose="020B0604020202020204" pitchFamily="34" charset="0"/>
              </a:rPr>
              <a:t>1024</a:t>
            </a:r>
            <a:r>
              <a:rPr lang="ja-JP" altLang="en-US">
                <a:latin typeface="Arial" panose="020B0604020202020204" pitchFamily="34" charset="0"/>
                <a:cs typeface="Arial" panose="020B0604020202020204" pitchFamily="34" charset="0"/>
              </a:rPr>
              <a:t>以上の範囲から動的に割り当てられ、ランダムに選ばれます。たとえば、ウェブページをリクエストする際、ウェブブラウザはランダムな</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ポートを選びます。通信がトランスポート層に届くと、宛先ポートは</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で、送信元はランダムに割り当てられたポートになります。</a:t>
            </a:r>
          </a:p>
          <a:p>
            <a:r>
              <a:rPr lang="ja-JP" altLang="en-US">
                <a:latin typeface="Arial" panose="020B0604020202020204" pitchFamily="34" charset="0"/>
                <a:cs typeface="Arial" panose="020B0604020202020204" pitchFamily="34" charset="0"/>
              </a:rPr>
              <a:t>通信がホストを離れウェブサーバーに向かうと、ウェブサーバーは宛先ポート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としてリクエストを受信し、キューに入れます。ウェブサーバーが応答を作成すると、宛先ポートは</a:t>
            </a:r>
            <a:r>
              <a:rPr lang="en-US" altLang="ja-JP" dirty="0">
                <a:latin typeface="Arial" panose="020B0604020202020204" pitchFamily="34" charset="0"/>
                <a:cs typeface="Arial" panose="020B0604020202020204" pitchFamily="34" charset="0"/>
              </a:rPr>
              <a:t>5305</a:t>
            </a:r>
            <a:r>
              <a:rPr lang="ja-JP" altLang="en-US">
                <a:latin typeface="Arial" panose="020B0604020202020204" pitchFamily="34" charset="0"/>
                <a:cs typeface="Arial" panose="020B0604020202020204" pitchFamily="34" charset="0"/>
              </a:rPr>
              <a:t>、送信元ポートは</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となり、ホストに戻ると、このポート</a:t>
            </a:r>
            <a:r>
              <a:rPr lang="en-US" altLang="ja-JP" dirty="0">
                <a:latin typeface="Arial" panose="020B0604020202020204" pitchFamily="34" charset="0"/>
                <a:cs typeface="Arial" panose="020B0604020202020204" pitchFamily="34" charset="0"/>
              </a:rPr>
              <a:t>5305</a:t>
            </a:r>
            <a:r>
              <a:rPr lang="ja-JP" altLang="en-US">
                <a:latin typeface="Arial" panose="020B0604020202020204" pitchFamily="34" charset="0"/>
                <a:cs typeface="Arial" panose="020B0604020202020204" pitchFamily="34" charset="0"/>
              </a:rPr>
              <a:t>がウェブブラウザリクエストに割り当てられたものであることがわかります。</a:t>
            </a:r>
          </a:p>
          <a:p>
            <a:r>
              <a:rPr lang="ja-JP" altLang="en-US">
                <a:latin typeface="Arial" panose="020B0604020202020204" pitchFamily="34" charset="0"/>
                <a:cs typeface="Arial" panose="020B0604020202020204" pitchFamily="34" charset="0"/>
              </a:rPr>
              <a:t>トランスポート層の</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および</a:t>
            </a:r>
            <a:r>
              <a:rPr lang="en-US" dirty="0">
                <a:latin typeface="Arial" panose="020B0604020202020204" pitchFamily="34" charset="0"/>
                <a:cs typeface="Arial" panose="020B0604020202020204" pitchFamily="34" charset="0"/>
              </a:rPr>
              <a:t>UDP</a:t>
            </a:r>
            <a:r>
              <a:rPr lang="ja-JP" altLang="en-US">
                <a:latin typeface="Arial" panose="020B0604020202020204" pitchFamily="34" charset="0"/>
                <a:cs typeface="Arial" panose="020B0604020202020204" pitchFamily="34" charset="0"/>
              </a:rPr>
              <a:t>ポートにより、複数のアプリケーションを同時に実行し、それぞれが同時に通信することが可能になります。たとえば、</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クライアントも実行中であれば、別のポート番号（宛先ポート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、送信元ポート</a:t>
            </a:r>
            <a:r>
              <a:rPr lang="en-US" altLang="ja-JP" dirty="0">
                <a:latin typeface="Arial" panose="020B0604020202020204" pitchFamily="34" charset="0"/>
                <a:cs typeface="Arial" panose="020B0604020202020204" pitchFamily="34" charset="0"/>
              </a:rPr>
              <a:t>5307</a:t>
            </a:r>
            <a:r>
              <a:rPr lang="ja-JP" altLang="en-US">
                <a:latin typeface="Arial" panose="020B0604020202020204" pitchFamily="34" charset="0"/>
                <a:cs typeface="Arial" panose="020B0604020202020204" pitchFamily="34" charset="0"/>
              </a:rPr>
              <a:t>）を使って</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リクエストを送信し、応答が返ってきたときも、ホストはそのポート</a:t>
            </a:r>
            <a:r>
              <a:rPr lang="en-US" altLang="ja-JP" dirty="0">
                <a:latin typeface="Arial" panose="020B0604020202020204" pitchFamily="34" charset="0"/>
                <a:cs typeface="Arial" panose="020B0604020202020204" pitchFamily="34" charset="0"/>
              </a:rPr>
              <a:t>5307</a:t>
            </a:r>
            <a:r>
              <a:rPr lang="ja-JP" altLang="en-US">
                <a:latin typeface="Arial" panose="020B0604020202020204" pitchFamily="34" charset="0"/>
                <a:cs typeface="Arial" panose="020B0604020202020204" pitchFamily="34" charset="0"/>
              </a:rPr>
              <a:t>が</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クライアントのリクエストであることを認識します。</a:t>
            </a:r>
          </a:p>
          <a:p>
            <a:r>
              <a:rPr lang="en-US" b="1" dirty="0">
                <a:latin typeface="Arial" panose="020B0604020202020204" pitchFamily="34" charset="0"/>
                <a:cs typeface="Arial" panose="020B0604020202020204" pitchFamily="34" charset="0"/>
              </a:rPr>
              <a:t>Summary:</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トランスポート層のポート番号</a:t>
            </a:r>
            <a:r>
              <a:rPr lang="ja-JP" altLang="en-US">
                <a:latin typeface="Arial" panose="020B0604020202020204" pitchFamily="34" charset="0"/>
                <a:cs typeface="Arial" panose="020B0604020202020204" pitchFamily="34" charset="0"/>
              </a:rPr>
              <a:t>は、アプリケーションの通信元および宛先を識別するために使用されます。</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ウェルノウンポート</a:t>
            </a:r>
            <a:r>
              <a:rPr lang="ja-JP" altLang="en-US">
                <a:latin typeface="Arial" panose="020B0604020202020204" pitchFamily="34" charset="0"/>
                <a:cs typeface="Arial" panose="020B0604020202020204" pitchFamily="34" charset="0"/>
              </a:rPr>
              <a:t>（</a:t>
            </a:r>
            <a:r>
              <a:rPr lang="en-US" altLang="ja-JP" dirty="0">
                <a:latin typeface="Arial" panose="020B0604020202020204" pitchFamily="34" charset="0"/>
                <a:cs typeface="Arial" panose="020B0604020202020204" pitchFamily="34" charset="0"/>
              </a:rPr>
              <a:t>1024</a:t>
            </a:r>
            <a:r>
              <a:rPr lang="ja-JP" altLang="en-US">
                <a:latin typeface="Arial" panose="020B0604020202020204" pitchFamily="34" charset="0"/>
                <a:cs typeface="Arial" panose="020B0604020202020204" pitchFamily="34" charset="0"/>
              </a:rPr>
              <a:t>未満）は標準サービス用で、ウェブサーバーがポート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サーバーがポート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、メールサーバーがポート</a:t>
            </a:r>
            <a:r>
              <a:rPr lang="en-US" altLang="ja-JP" dirty="0">
                <a:latin typeface="Arial" panose="020B0604020202020204" pitchFamily="34" charset="0"/>
                <a:cs typeface="Arial" panose="020B0604020202020204" pitchFamily="34" charset="0"/>
              </a:rPr>
              <a:t>25</a:t>
            </a:r>
            <a:r>
              <a:rPr lang="ja-JP" altLang="en-US">
                <a:latin typeface="Arial" panose="020B0604020202020204" pitchFamily="34" charset="0"/>
                <a:cs typeface="Arial" panose="020B0604020202020204" pitchFamily="34" charset="0"/>
              </a:rPr>
              <a:t>などです。</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クライアントはランダムなポートを</a:t>
            </a:r>
            <a:r>
              <a:rPr lang="ja-JP" altLang="en-US" b="1">
                <a:latin typeface="Arial" panose="020B0604020202020204" pitchFamily="34" charset="0"/>
                <a:cs typeface="Arial" panose="020B0604020202020204" pitchFamily="34" charset="0"/>
              </a:rPr>
              <a:t>送信元ポート</a:t>
            </a:r>
            <a:r>
              <a:rPr lang="ja-JP" altLang="en-US">
                <a:latin typeface="Arial" panose="020B0604020202020204" pitchFamily="34" charset="0"/>
                <a:cs typeface="Arial" panose="020B0604020202020204" pitchFamily="34" charset="0"/>
              </a:rPr>
              <a:t>として割り当て、宛先ポートにはサービスごとのポートを使用。</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ポート番号により、複数のアプリケーションが同時に通信できるようになり、応答も元のリクエストと対応付けられます。</a:t>
            </a: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9169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DA93595-64D8-2C5A-9D54-18882959029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F5B60E0-486D-6DA1-EEC1-D0C4770EF3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8502688-0616-0350-406C-92590612CC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latin typeface="Arial" panose="020B0604020202020204" pitchFamily="34" charset="0"/>
                <a:cs typeface="Arial" panose="020B0604020202020204" pitchFamily="34" charset="0"/>
              </a:rPr>
              <a:t>このレッスンでは、トランスポート層のポート番号が、通信の送信元や宛先となる会話やアプリケーションをどのように識別するかについて説明します。では、サーバーの設定について話しましょう。ネットワーク経由でサービスを提供するためにサーバーを設定する際、ウェブサーバー、</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メールトランスポートなどのアプリケーションをサーバーにインストールします。これらのサービスを設定すると、サービスごとにトランスポート層のポートが割り当てられます。</a:t>
            </a:r>
          </a:p>
          <a:p>
            <a:r>
              <a:rPr lang="ja-JP" altLang="en-US">
                <a:latin typeface="Arial" panose="020B0604020202020204" pitchFamily="34" charset="0"/>
                <a:cs typeface="Arial" panose="020B0604020202020204" pitchFamily="34" charset="0"/>
              </a:rPr>
              <a:t>標準的なサービスのポート番号のうち</a:t>
            </a:r>
            <a:r>
              <a:rPr lang="en-US" altLang="ja-JP" dirty="0">
                <a:latin typeface="Arial" panose="020B0604020202020204" pitchFamily="34" charset="0"/>
                <a:cs typeface="Arial" panose="020B0604020202020204" pitchFamily="34" charset="0"/>
              </a:rPr>
              <a:t>1024</a:t>
            </a:r>
            <a:r>
              <a:rPr lang="ja-JP" altLang="en-US">
                <a:latin typeface="Arial" panose="020B0604020202020204" pitchFamily="34" charset="0"/>
                <a:cs typeface="Arial" panose="020B0604020202020204" pitchFamily="34" charset="0"/>
              </a:rPr>
              <a:t>未満のものは「よく知られたポート（ウェルノウンポート）」と呼ばれ、これは広く使われているためです。例えば、ウェブサーバーはポート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で通信を受信し、</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サーバーはポート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、メールサーバーはポート</a:t>
            </a:r>
            <a:r>
              <a:rPr lang="en-US" altLang="ja-JP" dirty="0">
                <a:latin typeface="Arial" panose="020B0604020202020204" pitchFamily="34" charset="0"/>
                <a:cs typeface="Arial" panose="020B0604020202020204" pitchFamily="34" charset="0"/>
              </a:rPr>
              <a:t>25</a:t>
            </a:r>
            <a:r>
              <a:rPr lang="ja-JP" altLang="en-US">
                <a:latin typeface="Arial" panose="020B0604020202020204" pitchFamily="34" charset="0"/>
                <a:cs typeface="Arial" panose="020B0604020202020204" pitchFamily="34" charset="0"/>
              </a:rPr>
              <a:t>で通信を受信します。これらのポートはクライアントに自動で識別されるため、</a:t>
            </a:r>
            <a:r>
              <a:rPr lang="en-US" dirty="0">
                <a:latin typeface="Arial" panose="020B0604020202020204" pitchFamily="34" charset="0"/>
                <a:cs typeface="Arial" panose="020B0604020202020204" pitchFamily="34" charset="0"/>
              </a:rPr>
              <a:t>URL</a:t>
            </a:r>
            <a:r>
              <a:rPr lang="ja-JP" altLang="en-US">
                <a:latin typeface="Arial" panose="020B0604020202020204" pitchFamily="34" charset="0"/>
                <a:cs typeface="Arial" panose="020B0604020202020204" pitchFamily="34" charset="0"/>
              </a:rPr>
              <a:t>を入力するときにポート番号を指定する必要がありません。クライアント（この場合はウェブブラウザ）は、ウェブサーバーがポート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でリクエストを受信していることを知っているからです。</a:t>
            </a:r>
          </a:p>
          <a:p>
            <a:r>
              <a:rPr lang="ja-JP" altLang="en-US">
                <a:latin typeface="Arial" panose="020B0604020202020204" pitchFamily="34" charset="0"/>
                <a:cs typeface="Arial" panose="020B0604020202020204" pitchFamily="34" charset="0"/>
              </a:rPr>
              <a:t>サーバーが通信を待機している（リッスンしている）場合、それは自分の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宛てのリクエストを受信するためのバッファをセットアップしていることを意味します。</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サーバーもポート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で通信を待機しています。これにより、ウェブサーバー上で複数のサービスを同時に稼働させることができます。</a:t>
            </a:r>
          </a:p>
          <a:p>
            <a:r>
              <a:rPr lang="ja-JP" altLang="en-US">
                <a:latin typeface="Arial" panose="020B0604020202020204" pitchFamily="34" charset="0"/>
                <a:cs typeface="Arial" panose="020B0604020202020204" pitchFamily="34" charset="0"/>
              </a:rPr>
              <a:t>ホスト側では、</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および</a:t>
            </a:r>
            <a:r>
              <a:rPr lang="en-US" dirty="0">
                <a:latin typeface="Arial" panose="020B0604020202020204" pitchFamily="34" charset="0"/>
                <a:cs typeface="Arial" panose="020B0604020202020204" pitchFamily="34" charset="0"/>
              </a:rPr>
              <a:t>UDP</a:t>
            </a:r>
            <a:r>
              <a:rPr lang="ja-JP" altLang="en-US">
                <a:latin typeface="Arial" panose="020B0604020202020204" pitchFamily="34" charset="0"/>
                <a:cs typeface="Arial" panose="020B0604020202020204" pitchFamily="34" charset="0"/>
              </a:rPr>
              <a:t>のホストポートは</a:t>
            </a:r>
            <a:r>
              <a:rPr lang="en-US" altLang="ja-JP" dirty="0">
                <a:latin typeface="Arial" panose="020B0604020202020204" pitchFamily="34" charset="0"/>
                <a:cs typeface="Arial" panose="020B0604020202020204" pitchFamily="34" charset="0"/>
              </a:rPr>
              <a:t>1024</a:t>
            </a:r>
            <a:r>
              <a:rPr lang="ja-JP" altLang="en-US">
                <a:latin typeface="Arial" panose="020B0604020202020204" pitchFamily="34" charset="0"/>
                <a:cs typeface="Arial" panose="020B0604020202020204" pitchFamily="34" charset="0"/>
              </a:rPr>
              <a:t>以上の範囲から動的に割り当てられ、ランダムに選ばれます。たとえば、ウェブページをリクエストする際、ウェブブラウザはランダムな</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ポートを選びます。通信がトランスポート層に届くと、宛先ポートは</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で、送信元はランダムに割り当てられたポートになります。</a:t>
            </a:r>
          </a:p>
          <a:p>
            <a:r>
              <a:rPr lang="ja-JP" altLang="en-US">
                <a:latin typeface="Arial" panose="020B0604020202020204" pitchFamily="34" charset="0"/>
                <a:cs typeface="Arial" panose="020B0604020202020204" pitchFamily="34" charset="0"/>
              </a:rPr>
              <a:t>通信がホストを離れウェブサーバーに向かうと、ウェブサーバーは宛先ポート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としてリクエストを受信し、キューに入れます。ウェブサーバーが応答を作成すると、宛先ポートは</a:t>
            </a:r>
            <a:r>
              <a:rPr lang="en-US" altLang="ja-JP" dirty="0">
                <a:latin typeface="Arial" panose="020B0604020202020204" pitchFamily="34" charset="0"/>
                <a:cs typeface="Arial" panose="020B0604020202020204" pitchFamily="34" charset="0"/>
              </a:rPr>
              <a:t>5305</a:t>
            </a:r>
            <a:r>
              <a:rPr lang="ja-JP" altLang="en-US">
                <a:latin typeface="Arial" panose="020B0604020202020204" pitchFamily="34" charset="0"/>
                <a:cs typeface="Arial" panose="020B0604020202020204" pitchFamily="34" charset="0"/>
              </a:rPr>
              <a:t>、送信元ポートは</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となり、ホストに戻ると、このポート</a:t>
            </a:r>
            <a:r>
              <a:rPr lang="en-US" altLang="ja-JP" dirty="0">
                <a:latin typeface="Arial" panose="020B0604020202020204" pitchFamily="34" charset="0"/>
                <a:cs typeface="Arial" panose="020B0604020202020204" pitchFamily="34" charset="0"/>
              </a:rPr>
              <a:t>5305</a:t>
            </a:r>
            <a:r>
              <a:rPr lang="ja-JP" altLang="en-US">
                <a:latin typeface="Arial" panose="020B0604020202020204" pitchFamily="34" charset="0"/>
                <a:cs typeface="Arial" panose="020B0604020202020204" pitchFamily="34" charset="0"/>
              </a:rPr>
              <a:t>がウェブブラウザリクエストに割り当てられたものであることがわかります。</a:t>
            </a:r>
          </a:p>
          <a:p>
            <a:r>
              <a:rPr lang="ja-JP" altLang="en-US">
                <a:latin typeface="Arial" panose="020B0604020202020204" pitchFamily="34" charset="0"/>
                <a:cs typeface="Arial" panose="020B0604020202020204" pitchFamily="34" charset="0"/>
              </a:rPr>
              <a:t>トランスポート層の</a:t>
            </a:r>
            <a:r>
              <a:rPr lang="en-US" dirty="0">
                <a:latin typeface="Arial" panose="020B0604020202020204" pitchFamily="34" charset="0"/>
                <a:cs typeface="Arial" panose="020B0604020202020204" pitchFamily="34" charset="0"/>
              </a:rPr>
              <a:t>TCP</a:t>
            </a:r>
            <a:r>
              <a:rPr lang="ja-JP" altLang="en-US">
                <a:latin typeface="Arial" panose="020B0604020202020204" pitchFamily="34" charset="0"/>
                <a:cs typeface="Arial" panose="020B0604020202020204" pitchFamily="34" charset="0"/>
              </a:rPr>
              <a:t>および</a:t>
            </a:r>
            <a:r>
              <a:rPr lang="en-US" dirty="0">
                <a:latin typeface="Arial" panose="020B0604020202020204" pitchFamily="34" charset="0"/>
                <a:cs typeface="Arial" panose="020B0604020202020204" pitchFamily="34" charset="0"/>
              </a:rPr>
              <a:t>UDP</a:t>
            </a:r>
            <a:r>
              <a:rPr lang="ja-JP" altLang="en-US">
                <a:latin typeface="Arial" panose="020B0604020202020204" pitchFamily="34" charset="0"/>
                <a:cs typeface="Arial" panose="020B0604020202020204" pitchFamily="34" charset="0"/>
              </a:rPr>
              <a:t>ポートにより、複数のアプリケーションを同時に実行し、それぞれが同時に通信することが可能になります。たとえば、</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クライアントも実行中であれば、別のポート番号（宛先ポート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、送信元ポート</a:t>
            </a:r>
            <a:r>
              <a:rPr lang="en-US" altLang="ja-JP" dirty="0">
                <a:latin typeface="Arial" panose="020B0604020202020204" pitchFamily="34" charset="0"/>
                <a:cs typeface="Arial" panose="020B0604020202020204" pitchFamily="34" charset="0"/>
              </a:rPr>
              <a:t>5307</a:t>
            </a:r>
            <a:r>
              <a:rPr lang="ja-JP" altLang="en-US">
                <a:latin typeface="Arial" panose="020B0604020202020204" pitchFamily="34" charset="0"/>
                <a:cs typeface="Arial" panose="020B0604020202020204" pitchFamily="34" charset="0"/>
              </a:rPr>
              <a:t>）を使って</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リクエストを送信し、応答が返ってきたときも、ホストはそのポート</a:t>
            </a:r>
            <a:r>
              <a:rPr lang="en-US" altLang="ja-JP" dirty="0">
                <a:latin typeface="Arial" panose="020B0604020202020204" pitchFamily="34" charset="0"/>
                <a:cs typeface="Arial" panose="020B0604020202020204" pitchFamily="34" charset="0"/>
              </a:rPr>
              <a:t>5307</a:t>
            </a:r>
            <a:r>
              <a:rPr lang="ja-JP" altLang="en-US">
                <a:latin typeface="Arial" panose="020B0604020202020204" pitchFamily="34" charset="0"/>
                <a:cs typeface="Arial" panose="020B0604020202020204" pitchFamily="34" charset="0"/>
              </a:rPr>
              <a:t>が</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クライアントのリクエストであることを認識します。</a:t>
            </a:r>
          </a:p>
          <a:p>
            <a:r>
              <a:rPr lang="en-US" b="1" dirty="0">
                <a:latin typeface="Arial" panose="020B0604020202020204" pitchFamily="34" charset="0"/>
                <a:cs typeface="Arial" panose="020B0604020202020204" pitchFamily="34" charset="0"/>
              </a:rPr>
              <a:t>Summary:</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トランスポート層のポート番号</a:t>
            </a:r>
            <a:r>
              <a:rPr lang="ja-JP" altLang="en-US">
                <a:latin typeface="Arial" panose="020B0604020202020204" pitchFamily="34" charset="0"/>
                <a:cs typeface="Arial" panose="020B0604020202020204" pitchFamily="34" charset="0"/>
              </a:rPr>
              <a:t>は、アプリケーションの通信元および宛先を識別するために使用されます。</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ウェルノウンポート</a:t>
            </a:r>
            <a:r>
              <a:rPr lang="ja-JP" altLang="en-US">
                <a:latin typeface="Arial" panose="020B0604020202020204" pitchFamily="34" charset="0"/>
                <a:cs typeface="Arial" panose="020B0604020202020204" pitchFamily="34" charset="0"/>
              </a:rPr>
              <a:t>（</a:t>
            </a:r>
            <a:r>
              <a:rPr lang="en-US" altLang="ja-JP" dirty="0">
                <a:latin typeface="Arial" panose="020B0604020202020204" pitchFamily="34" charset="0"/>
                <a:cs typeface="Arial" panose="020B0604020202020204" pitchFamily="34" charset="0"/>
              </a:rPr>
              <a:t>1024</a:t>
            </a:r>
            <a:r>
              <a:rPr lang="ja-JP" altLang="en-US">
                <a:latin typeface="Arial" panose="020B0604020202020204" pitchFamily="34" charset="0"/>
                <a:cs typeface="Arial" panose="020B0604020202020204" pitchFamily="34" charset="0"/>
              </a:rPr>
              <a:t>未満）は標準サービス用で、ウェブサーバーがポート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サーバーがポート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、メールサーバーがポート</a:t>
            </a:r>
            <a:r>
              <a:rPr lang="en-US" altLang="ja-JP" dirty="0">
                <a:latin typeface="Arial" panose="020B0604020202020204" pitchFamily="34" charset="0"/>
                <a:cs typeface="Arial" panose="020B0604020202020204" pitchFamily="34" charset="0"/>
              </a:rPr>
              <a:t>25</a:t>
            </a:r>
            <a:r>
              <a:rPr lang="ja-JP" altLang="en-US">
                <a:latin typeface="Arial" panose="020B0604020202020204" pitchFamily="34" charset="0"/>
                <a:cs typeface="Arial" panose="020B0604020202020204" pitchFamily="34" charset="0"/>
              </a:rPr>
              <a:t>などです。</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クライアントはランダムなポートを</a:t>
            </a:r>
            <a:r>
              <a:rPr lang="ja-JP" altLang="en-US" b="1">
                <a:latin typeface="Arial" panose="020B0604020202020204" pitchFamily="34" charset="0"/>
                <a:cs typeface="Arial" panose="020B0604020202020204" pitchFamily="34" charset="0"/>
              </a:rPr>
              <a:t>送信元ポート</a:t>
            </a:r>
            <a:r>
              <a:rPr lang="ja-JP" altLang="en-US">
                <a:latin typeface="Arial" panose="020B0604020202020204" pitchFamily="34" charset="0"/>
                <a:cs typeface="Arial" panose="020B0604020202020204" pitchFamily="34" charset="0"/>
              </a:rPr>
              <a:t>として割り当て、宛先ポートにはサービスごとのポートを使用。</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ポート番号により、複数のアプリケーションが同時に通信できるようになり、応答も元のリクエストと対応付けられます。</a:t>
            </a: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1321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9602233-932D-CDD1-0458-C1EDF9DE23E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CE4873F-E4A9-2FC4-FD0C-FD8113C73A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DF7734B-22D3-0354-93CA-5715A03597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94614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405D367-944F-993A-C516-CDD670656B9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F56E004-94A7-DACA-9D0F-62B5869F49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4311EC3-F0E9-3639-AD2A-5045B4F2C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15.2.2 TCP</a:t>
            </a:r>
            <a:r>
              <a:rPr lang="ja-JP" altLang="en-US" b="1"/>
              <a:t>および</a:t>
            </a:r>
            <a:r>
              <a:rPr lang="en-US" b="1" dirty="0"/>
              <a:t>UDP</a:t>
            </a:r>
            <a:r>
              <a:rPr lang="ja-JP" altLang="en-US" b="1"/>
              <a:t>ポート番号</a:t>
            </a:r>
          </a:p>
          <a:p>
            <a:r>
              <a:rPr lang="ja-JP" altLang="en-US"/>
              <a:t>私たちは日々、インターネットを通じて</a:t>
            </a:r>
            <a:r>
              <a:rPr lang="en-US" dirty="0"/>
              <a:t>DNS、</a:t>
            </a:r>
            <a:r>
              <a:rPr lang="ja-JP" altLang="en-US"/>
              <a:t>ウェブ、メール、</a:t>
            </a:r>
            <a:r>
              <a:rPr lang="en-US" dirty="0" err="1"/>
              <a:t>FTP、IM、VoIP</a:t>
            </a:r>
            <a:r>
              <a:rPr lang="ja-JP" altLang="en-US"/>
              <a:t>など多くのサービスにアクセスしています。これらのサービスは、世界中のクライアント</a:t>
            </a:r>
            <a:r>
              <a:rPr lang="en-US" altLang="ja-JP" dirty="0"/>
              <a:t>/</a:t>
            </a:r>
            <a:r>
              <a:rPr lang="ja-JP" altLang="en-US"/>
              <a:t>サーバーシステムによって提供されています。これらのサービスは、単一のサーバーや大規模データセンターの複数のサーバーによって提供されることがあります。</a:t>
            </a:r>
          </a:p>
          <a:p>
            <a:r>
              <a:rPr lang="ja-JP" altLang="en-US"/>
              <a:t>サーバーがメッセージを受信した際に、クライアントがどのサービスを要求しているかを判別する必要があります。クライアントは、各サービス用にインターネット上で登録された宛先ポートを使用するように予め設定されています。例えば、ウェブブラウザのクライアントは、</a:t>
            </a:r>
            <a:r>
              <a:rPr lang="en-US" dirty="0"/>
              <a:t>HTTP</a:t>
            </a:r>
            <a:r>
              <a:rPr lang="ja-JP" altLang="en-US"/>
              <a:t>ウェブサービスのよく知られたポートであるポート</a:t>
            </a:r>
            <a:r>
              <a:rPr lang="en-US" altLang="ja-JP" dirty="0"/>
              <a:t>80</a:t>
            </a:r>
            <a:r>
              <a:rPr lang="ja-JP" altLang="en-US"/>
              <a:t>を使用して、ウェブサーバーにリクエストを送信するように設定されています。</a:t>
            </a:r>
          </a:p>
          <a:p>
            <a:r>
              <a:rPr lang="ja-JP" altLang="en-US"/>
              <a:t>ポートの割り当てと管理は、インターネット名称と番号割り当て機関（</a:t>
            </a:r>
            <a:r>
              <a:rPr lang="en-US" dirty="0"/>
              <a:t>ICANN）</a:t>
            </a:r>
            <a:r>
              <a:rPr lang="ja-JP" altLang="en-US"/>
              <a:t>と呼ばれる組織によって行われています。ポートは</a:t>
            </a:r>
            <a:r>
              <a:rPr lang="en-US" altLang="ja-JP" dirty="0"/>
              <a:t>3</a:t>
            </a:r>
            <a:r>
              <a:rPr lang="ja-JP" altLang="en-US"/>
              <a:t>つのカテゴリに分けられ、番号は</a:t>
            </a:r>
            <a:r>
              <a:rPr lang="en-US" altLang="ja-JP" dirty="0"/>
              <a:t>1</a:t>
            </a:r>
            <a:r>
              <a:rPr lang="ja-JP" altLang="en-US"/>
              <a:t>から</a:t>
            </a:r>
            <a:r>
              <a:rPr lang="en-US" altLang="ja-JP" dirty="0"/>
              <a:t>65535</a:t>
            </a:r>
            <a:r>
              <a:rPr lang="ja-JP" altLang="en-US"/>
              <a:t>までの範囲です：</a:t>
            </a:r>
          </a:p>
          <a:p>
            <a:pPr>
              <a:buFont typeface="Arial" panose="020B0604020202020204" pitchFamily="34" charset="0"/>
              <a:buChar char="•"/>
            </a:pPr>
            <a:r>
              <a:rPr lang="ja-JP" altLang="en-US" b="1"/>
              <a:t>ウェルノウンポート</a:t>
            </a:r>
            <a:r>
              <a:rPr lang="ja-JP" altLang="en-US"/>
              <a:t>：一般的なネットワークアプリケーションに関連付けられた宛先ポート。</a:t>
            </a:r>
          </a:p>
          <a:p>
            <a:pPr>
              <a:buFont typeface="Arial" panose="020B0604020202020204" pitchFamily="34" charset="0"/>
              <a:buChar char="•"/>
            </a:pPr>
            <a:r>
              <a:rPr lang="ja-JP" altLang="en-US" b="1"/>
              <a:t>登録ポート</a:t>
            </a:r>
            <a:r>
              <a:rPr lang="ja-JP" altLang="en-US"/>
              <a:t>：ポート</a:t>
            </a:r>
            <a:r>
              <a:rPr lang="en-US" altLang="ja-JP" dirty="0"/>
              <a:t>1024</a:t>
            </a:r>
            <a:r>
              <a:rPr lang="ja-JP" altLang="en-US"/>
              <a:t>から</a:t>
            </a:r>
            <a:r>
              <a:rPr lang="en-US" altLang="ja-JP" dirty="0"/>
              <a:t>49151</a:t>
            </a:r>
            <a:r>
              <a:rPr lang="ja-JP" altLang="en-US"/>
              <a:t>までで、送信元または宛先ポートとして使用可能。</a:t>
            </a:r>
            <a:r>
              <a:rPr lang="en-US" dirty="0"/>
              <a:t>IM</a:t>
            </a:r>
            <a:r>
              <a:rPr lang="ja-JP" altLang="en-US"/>
              <a:t>アプリケーションなど特定のアプリケーションを登録できます。</a:t>
            </a:r>
          </a:p>
          <a:p>
            <a:pPr>
              <a:buFont typeface="Arial" panose="020B0604020202020204" pitchFamily="34" charset="0"/>
              <a:buChar char="•"/>
            </a:pPr>
            <a:r>
              <a:rPr lang="ja-JP" altLang="en-US" b="1"/>
              <a:t>プライベートポート</a:t>
            </a:r>
            <a:r>
              <a:rPr lang="ja-JP" altLang="en-US"/>
              <a:t>：ポート</a:t>
            </a:r>
            <a:r>
              <a:rPr lang="en-US" altLang="ja-JP" dirty="0"/>
              <a:t>49152</a:t>
            </a:r>
            <a:r>
              <a:rPr lang="ja-JP" altLang="en-US"/>
              <a:t>から</a:t>
            </a:r>
            <a:r>
              <a:rPr lang="en-US" altLang="ja-JP" dirty="0"/>
              <a:t>65535</a:t>
            </a:r>
            <a:r>
              <a:rPr lang="ja-JP" altLang="en-US"/>
              <a:t>までで、主に送信元ポートとして使用されます。任意のアプリケーションで利用可能です。</a:t>
            </a:r>
          </a:p>
          <a:p>
            <a:r>
              <a:rPr lang="ja-JP" altLang="en-US"/>
              <a:t>メッセージが</a:t>
            </a:r>
            <a:r>
              <a:rPr lang="en-US" dirty="0"/>
              <a:t>TCP</a:t>
            </a:r>
            <a:r>
              <a:rPr lang="ja-JP" altLang="en-US"/>
              <a:t>または</a:t>
            </a:r>
            <a:r>
              <a:rPr lang="en-US" dirty="0"/>
              <a:t>UDP</a:t>
            </a:r>
            <a:r>
              <a:rPr lang="ja-JP" altLang="en-US"/>
              <a:t>を使って配信される際、要求されるプロトコルやサービスはポート番号で識別されます。ポートは、クライアントとサーバー間の特定の会話を追跡するための各セグメント内の数値識別子です。ホストが送信するすべてのメッセージには、送信元ポートと宛先ポートの両方が含まれています。</a:t>
            </a:r>
          </a:p>
          <a:p>
            <a:r>
              <a:rPr lang="en-US" b="1" dirty="0"/>
              <a:t>Summary:</a:t>
            </a:r>
          </a:p>
          <a:p>
            <a:pPr>
              <a:buFont typeface="Arial" panose="020B0604020202020204" pitchFamily="34" charset="0"/>
              <a:buChar char="•"/>
            </a:pPr>
            <a:r>
              <a:rPr lang="ja-JP" altLang="en-US" b="1"/>
              <a:t>インターネットサービス</a:t>
            </a:r>
            <a:r>
              <a:rPr lang="ja-JP" altLang="en-US"/>
              <a:t>は、</a:t>
            </a:r>
            <a:r>
              <a:rPr lang="en-US" dirty="0"/>
              <a:t>DNS、</a:t>
            </a:r>
            <a:r>
              <a:rPr lang="ja-JP" altLang="en-US"/>
              <a:t>ウェブ、メール、</a:t>
            </a:r>
            <a:r>
              <a:rPr lang="en-US" dirty="0" err="1"/>
              <a:t>FTP、IM、VoIP</a:t>
            </a:r>
            <a:r>
              <a:rPr lang="ja-JP" altLang="en-US"/>
              <a:t>など、多数のサービスがクライアント</a:t>
            </a:r>
            <a:r>
              <a:rPr lang="en-US" altLang="ja-JP" dirty="0"/>
              <a:t>/</a:t>
            </a:r>
            <a:r>
              <a:rPr lang="ja-JP" altLang="en-US"/>
              <a:t>サーバーシステムにより提供。</a:t>
            </a:r>
          </a:p>
          <a:p>
            <a:pPr>
              <a:buFont typeface="Arial" panose="020B0604020202020204" pitchFamily="34" charset="0"/>
              <a:buChar char="•"/>
            </a:pPr>
            <a:r>
              <a:rPr lang="ja-JP" altLang="en-US"/>
              <a:t>クライアントは各サービスに対して予め</a:t>
            </a:r>
            <a:r>
              <a:rPr lang="ja-JP" altLang="en-US" b="1"/>
              <a:t>登録されたポート</a:t>
            </a:r>
            <a:r>
              <a:rPr lang="ja-JP" altLang="en-US"/>
              <a:t>（例：</a:t>
            </a:r>
            <a:r>
              <a:rPr lang="en-US" dirty="0"/>
              <a:t>HTTP</a:t>
            </a:r>
            <a:r>
              <a:rPr lang="ja-JP" altLang="en-US"/>
              <a:t>はポート</a:t>
            </a:r>
            <a:r>
              <a:rPr lang="en-US" altLang="ja-JP" dirty="0"/>
              <a:t>80</a:t>
            </a:r>
            <a:r>
              <a:rPr lang="ja-JP" altLang="en-US"/>
              <a:t>）を使用してサーバーにアクセス。</a:t>
            </a:r>
          </a:p>
          <a:p>
            <a:pPr>
              <a:buFont typeface="Arial" panose="020B0604020202020204" pitchFamily="34" charset="0"/>
              <a:buChar char="•"/>
            </a:pPr>
            <a:r>
              <a:rPr lang="ja-JP" altLang="en-US" b="1"/>
              <a:t>ポートカテゴリ</a:t>
            </a:r>
            <a:r>
              <a:rPr lang="ja-JP" altLang="en-US"/>
              <a:t>：</a:t>
            </a:r>
          </a:p>
          <a:p>
            <a:pPr marL="742950" lvl="1" indent="-285750">
              <a:buFont typeface="Arial" panose="020B0604020202020204" pitchFamily="34" charset="0"/>
              <a:buChar char="•"/>
            </a:pPr>
            <a:r>
              <a:rPr lang="ja-JP" altLang="en-US" b="1"/>
              <a:t>ウェルノウンポート</a:t>
            </a:r>
            <a:r>
              <a:rPr lang="ja-JP" altLang="en-US"/>
              <a:t>（</a:t>
            </a:r>
            <a:r>
              <a:rPr lang="en-US" altLang="ja-JP" dirty="0"/>
              <a:t>1-1023</a:t>
            </a:r>
            <a:r>
              <a:rPr lang="ja-JP" altLang="en-US"/>
              <a:t>）：一般的なアプリケーションに使用。</a:t>
            </a:r>
          </a:p>
          <a:p>
            <a:pPr marL="742950" lvl="1" indent="-285750">
              <a:buFont typeface="Arial" panose="020B0604020202020204" pitchFamily="34" charset="0"/>
              <a:buChar char="•"/>
            </a:pPr>
            <a:r>
              <a:rPr lang="ja-JP" altLang="en-US" b="1"/>
              <a:t>登録ポート</a:t>
            </a:r>
            <a:r>
              <a:rPr lang="ja-JP" altLang="en-US"/>
              <a:t>（</a:t>
            </a:r>
            <a:r>
              <a:rPr lang="en-US" altLang="ja-JP" dirty="0"/>
              <a:t>1024-49151</a:t>
            </a:r>
            <a:r>
              <a:rPr lang="ja-JP" altLang="en-US"/>
              <a:t>）：特定のアプリケーションに登録可能。</a:t>
            </a:r>
          </a:p>
          <a:p>
            <a:pPr marL="742950" lvl="1" indent="-285750">
              <a:buFont typeface="Arial" panose="020B0604020202020204" pitchFamily="34" charset="0"/>
              <a:buChar char="•"/>
            </a:pPr>
            <a:r>
              <a:rPr lang="ja-JP" altLang="en-US" b="1"/>
              <a:t>プライベートポート</a:t>
            </a:r>
            <a:r>
              <a:rPr lang="ja-JP" altLang="en-US"/>
              <a:t>（</a:t>
            </a:r>
            <a:r>
              <a:rPr lang="en-US" altLang="ja-JP" dirty="0"/>
              <a:t>49152-65535</a:t>
            </a:r>
            <a:r>
              <a:rPr lang="ja-JP" altLang="en-US"/>
              <a:t>）：主に送信元ポートとして使用。</a:t>
            </a:r>
          </a:p>
          <a:p>
            <a:pPr>
              <a:buFont typeface="Arial" panose="020B0604020202020204" pitchFamily="34" charset="0"/>
              <a:buChar char="•"/>
            </a:pPr>
            <a:r>
              <a:rPr lang="en-US" dirty="0"/>
              <a:t>TCP</a:t>
            </a:r>
            <a:r>
              <a:rPr lang="ja-JP" altLang="en-US"/>
              <a:t>や</a:t>
            </a:r>
            <a:r>
              <a:rPr lang="en-US" dirty="0"/>
              <a:t>UDP</a:t>
            </a:r>
            <a:r>
              <a:rPr lang="ja-JP" altLang="en-US"/>
              <a:t>を使用するメッセージには、</a:t>
            </a:r>
            <a:r>
              <a:rPr lang="ja-JP" altLang="en-US" b="1"/>
              <a:t>送信元ポートと宛先ポート</a:t>
            </a:r>
            <a:r>
              <a:rPr lang="ja-JP" altLang="en-US"/>
              <a:t>が含まれ、クライアントとサーバー間の通信を追跡する。</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53471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F065C52-6CD0-979C-959F-F9A52B041B1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447124-93E6-3F4D-1C6E-2495B27938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5FB81D6-F058-B60B-8DF6-7FBC489FC0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046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BD32194-017A-B0A6-D32E-7E8805699BE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AF9D2DD-EB09-E499-74A8-EEA88A7547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4C06AAC-62AD-DEAE-3977-17F1C2548A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35413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4950FE9-F988-776D-D539-CAC3747D142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BD9AE4B-13E1-5318-62D8-70C41B17A5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A652F4-A2D3-578A-1888-163579B8AF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ja-JP" b="1" dirty="0">
                <a:latin typeface="Arial" panose="020B0604020202020204" pitchFamily="34" charset="0"/>
                <a:cs typeface="Arial" panose="020B0604020202020204" pitchFamily="34" charset="0"/>
              </a:rPr>
              <a:t>15.2.3 </a:t>
            </a:r>
            <a:r>
              <a:rPr lang="ja-JP" altLang="en-US" b="1">
                <a:latin typeface="Arial" panose="020B0604020202020204" pitchFamily="34" charset="0"/>
                <a:cs typeface="Arial" panose="020B0604020202020204" pitchFamily="34" charset="0"/>
              </a:rPr>
              <a:t>ソケットペア</a:t>
            </a:r>
          </a:p>
          <a:p>
            <a:r>
              <a:rPr lang="ja-JP" altLang="en-US">
                <a:latin typeface="Arial" panose="020B0604020202020204" pitchFamily="34" charset="0"/>
                <a:cs typeface="Arial" panose="020B0604020202020204" pitchFamily="34" charset="0"/>
              </a:rPr>
              <a:t>送信元ポートと宛先ポートはセグメント内に配置され、その後、セグメントは</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パケット内にカプセル化されます。</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パケットには、送信元と宛先の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アドレスが含まれます。送信元</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アドレスと送信元ポート番号、または宛先</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アドレスと宛先ポート番号の組み合わせを「ソケット」と呼びます。</a:t>
            </a:r>
          </a:p>
          <a:p>
            <a:r>
              <a:rPr lang="ja-JP" altLang="en-US">
                <a:latin typeface="Arial" panose="020B0604020202020204" pitchFamily="34" charset="0"/>
                <a:cs typeface="Arial" panose="020B0604020202020204" pitchFamily="34" charset="0"/>
              </a:rPr>
              <a:t>例では、</a:t>
            </a:r>
            <a:r>
              <a:rPr lang="en-US" dirty="0">
                <a:latin typeface="Arial" panose="020B0604020202020204" pitchFamily="34" charset="0"/>
                <a:cs typeface="Arial" panose="020B0604020202020204" pitchFamily="34" charset="0"/>
              </a:rPr>
              <a:t>PC</a:t>
            </a:r>
            <a:r>
              <a:rPr lang="ja-JP" altLang="en-US">
                <a:latin typeface="Arial" panose="020B0604020202020204" pitchFamily="34" charset="0"/>
                <a:cs typeface="Arial" panose="020B0604020202020204" pitchFamily="34" charset="0"/>
              </a:rPr>
              <a:t>から生成された</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リクエストには、レイヤー</a:t>
            </a:r>
            <a:r>
              <a:rPr lang="en-US" altLang="ja-JP" dirty="0">
                <a:latin typeface="Arial" panose="020B0604020202020204" pitchFamily="34" charset="0"/>
                <a:cs typeface="Arial" panose="020B0604020202020204" pitchFamily="34" charset="0"/>
              </a:rPr>
              <a:t>2</a:t>
            </a:r>
            <a:r>
              <a:rPr lang="ja-JP" altLang="en-US">
                <a:latin typeface="Arial" panose="020B0604020202020204" pitchFamily="34" charset="0"/>
                <a:cs typeface="Arial" panose="020B0604020202020204" pitchFamily="34" charset="0"/>
              </a:rPr>
              <a:t>の</a:t>
            </a:r>
            <a:r>
              <a:rPr lang="en-US" dirty="0">
                <a:latin typeface="Arial" panose="020B0604020202020204" pitchFamily="34" charset="0"/>
                <a:cs typeface="Arial" panose="020B0604020202020204" pitchFamily="34" charset="0"/>
              </a:rPr>
              <a:t>MAC</a:t>
            </a:r>
            <a:r>
              <a:rPr lang="ja-JP" altLang="en-US">
                <a:latin typeface="Arial" panose="020B0604020202020204" pitchFamily="34" charset="0"/>
                <a:cs typeface="Arial" panose="020B0604020202020204" pitchFamily="34" charset="0"/>
              </a:rPr>
              <a:t>アドレスとレイヤー</a:t>
            </a:r>
            <a:r>
              <a:rPr lang="en-US" altLang="ja-JP" dirty="0">
                <a:latin typeface="Arial" panose="020B0604020202020204" pitchFamily="34" charset="0"/>
                <a:cs typeface="Arial" panose="020B0604020202020204" pitchFamily="34" charset="0"/>
              </a:rPr>
              <a:t>3</a:t>
            </a:r>
            <a:r>
              <a:rPr lang="ja-JP" altLang="en-US">
                <a:latin typeface="Arial" panose="020B0604020202020204" pitchFamily="34" charset="0"/>
                <a:cs typeface="Arial" panose="020B0604020202020204" pitchFamily="34" charset="0"/>
              </a:rPr>
              <a:t>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アドレスが含まれています。このリクエストには、動的に生成された送信元ポート番号</a:t>
            </a:r>
            <a:r>
              <a:rPr lang="en-US" altLang="ja-JP" dirty="0">
                <a:latin typeface="Arial" panose="020B0604020202020204" pitchFamily="34" charset="0"/>
                <a:cs typeface="Arial" panose="020B0604020202020204" pitchFamily="34" charset="0"/>
              </a:rPr>
              <a:t>1305</a:t>
            </a:r>
            <a:r>
              <a:rPr lang="ja-JP" altLang="en-US">
                <a:latin typeface="Arial" panose="020B0604020202020204" pitchFamily="34" charset="0"/>
                <a:cs typeface="Arial" panose="020B0604020202020204" pitchFamily="34" charset="0"/>
              </a:rPr>
              <a:t>と、</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サービスを識別する宛先ポート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も示されています。ホストは同じレイヤー</a:t>
            </a:r>
            <a:r>
              <a:rPr lang="en-US" altLang="ja-JP" dirty="0">
                <a:latin typeface="Arial" panose="020B0604020202020204" pitchFamily="34" charset="0"/>
                <a:cs typeface="Arial" panose="020B0604020202020204" pitchFamily="34" charset="0"/>
              </a:rPr>
              <a:t>2</a:t>
            </a:r>
            <a:r>
              <a:rPr lang="ja-JP" altLang="en-US">
                <a:latin typeface="Arial" panose="020B0604020202020204" pitchFamily="34" charset="0"/>
                <a:cs typeface="Arial" panose="020B0604020202020204" pitchFamily="34" charset="0"/>
              </a:rPr>
              <a:t>およびレイヤー</a:t>
            </a:r>
            <a:r>
              <a:rPr lang="en-US" altLang="ja-JP" dirty="0">
                <a:latin typeface="Arial" panose="020B0604020202020204" pitchFamily="34" charset="0"/>
                <a:cs typeface="Arial" panose="020B0604020202020204" pitchFamily="34" charset="0"/>
              </a:rPr>
              <a:t>3</a:t>
            </a:r>
            <a:r>
              <a:rPr lang="ja-JP" altLang="en-US">
                <a:latin typeface="Arial" panose="020B0604020202020204" pitchFamily="34" charset="0"/>
                <a:cs typeface="Arial" panose="020B0604020202020204" pitchFamily="34" charset="0"/>
              </a:rPr>
              <a:t>アドレスを使用して、ウェブサーバーからウェブページもリクエストしていますが、送信元ポート番号</a:t>
            </a:r>
            <a:r>
              <a:rPr lang="en-US" altLang="ja-JP" dirty="0">
                <a:latin typeface="Arial" panose="020B0604020202020204" pitchFamily="34" charset="0"/>
                <a:cs typeface="Arial" panose="020B0604020202020204" pitchFamily="34" charset="0"/>
              </a:rPr>
              <a:t>1099</a:t>
            </a:r>
            <a:r>
              <a:rPr lang="ja-JP" altLang="en-US">
                <a:latin typeface="Arial" panose="020B0604020202020204" pitchFamily="34" charset="0"/>
                <a:cs typeface="Arial" panose="020B0604020202020204" pitchFamily="34" charset="0"/>
              </a:rPr>
              <a:t>（ホストによって動的に生成）とウェブサービスを識別する宛先ポート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を使用しています。</a:t>
            </a:r>
          </a:p>
          <a:p>
            <a:r>
              <a:rPr lang="ja-JP" altLang="en-US">
                <a:latin typeface="Arial" panose="020B0604020202020204" pitchFamily="34" charset="0"/>
                <a:cs typeface="Arial" panose="020B0604020202020204" pitchFamily="34" charset="0"/>
              </a:rPr>
              <a:t>ソケットは、クライアントがリクエストしているサーバーとサービスを識別するために使用されます。クライアントのソケットは、たとえば次のように表されます（</a:t>
            </a:r>
            <a:r>
              <a:rPr lang="en-US" altLang="ja-JP" dirty="0">
                <a:latin typeface="Arial" panose="020B0604020202020204" pitchFamily="34" charset="0"/>
                <a:cs typeface="Arial" panose="020B0604020202020204" pitchFamily="34" charset="0"/>
              </a:rPr>
              <a:t>1099</a:t>
            </a:r>
            <a:r>
              <a:rPr lang="ja-JP" altLang="en-US">
                <a:latin typeface="Arial" panose="020B0604020202020204" pitchFamily="34" charset="0"/>
                <a:cs typeface="Arial" panose="020B0604020202020204" pitchFamily="34" charset="0"/>
              </a:rPr>
              <a:t>が送信元ポート番号）：</a:t>
            </a:r>
            <a:r>
              <a:rPr lang="en-US" altLang="ja-JP" dirty="0">
                <a:latin typeface="Arial" panose="020B0604020202020204" pitchFamily="34" charset="0"/>
                <a:cs typeface="Arial" panose="020B0604020202020204" pitchFamily="34" charset="0"/>
              </a:rPr>
              <a:t>192.168.1.5:1099</a:t>
            </a:r>
          </a:p>
          <a:p>
            <a:r>
              <a:rPr lang="ja-JP" altLang="en-US">
                <a:latin typeface="Arial" panose="020B0604020202020204" pitchFamily="34" charset="0"/>
                <a:cs typeface="Arial" panose="020B0604020202020204" pitchFamily="34" charset="0"/>
              </a:rPr>
              <a:t>ウェブサーバーのソケットは、</a:t>
            </a:r>
            <a:r>
              <a:rPr lang="en-US" altLang="ja-JP" dirty="0">
                <a:latin typeface="Arial" panose="020B0604020202020204" pitchFamily="34" charset="0"/>
                <a:cs typeface="Arial" panose="020B0604020202020204" pitchFamily="34" charset="0"/>
              </a:rPr>
              <a:t>192.168.1.7:80 </a:t>
            </a:r>
            <a:r>
              <a:rPr lang="ja-JP" altLang="en-US">
                <a:latin typeface="Arial" panose="020B0604020202020204" pitchFamily="34" charset="0"/>
                <a:cs typeface="Arial" panose="020B0604020202020204" pitchFamily="34" charset="0"/>
              </a:rPr>
              <a:t>となります。</a:t>
            </a:r>
          </a:p>
          <a:p>
            <a:r>
              <a:rPr lang="ja-JP" altLang="en-US">
                <a:latin typeface="Arial" panose="020B0604020202020204" pitchFamily="34" charset="0"/>
                <a:cs typeface="Arial" panose="020B0604020202020204" pitchFamily="34" charset="0"/>
              </a:rPr>
              <a:t>これら</a:t>
            </a:r>
            <a:r>
              <a:rPr lang="en-US" altLang="ja-JP" dirty="0">
                <a:latin typeface="Arial" panose="020B0604020202020204" pitchFamily="34" charset="0"/>
                <a:cs typeface="Arial" panose="020B0604020202020204" pitchFamily="34" charset="0"/>
              </a:rPr>
              <a:t>2</a:t>
            </a:r>
            <a:r>
              <a:rPr lang="ja-JP" altLang="en-US">
                <a:latin typeface="Arial" panose="020B0604020202020204" pitchFamily="34" charset="0"/>
                <a:cs typeface="Arial" panose="020B0604020202020204" pitchFamily="34" charset="0"/>
              </a:rPr>
              <a:t>つのソケットが組み合わさって、ソケットペアが形成されます：</a:t>
            </a:r>
            <a:r>
              <a:rPr lang="en-US" altLang="ja-JP" dirty="0">
                <a:latin typeface="Arial" panose="020B0604020202020204" pitchFamily="34" charset="0"/>
                <a:cs typeface="Arial" panose="020B0604020202020204" pitchFamily="34" charset="0"/>
              </a:rPr>
              <a:t>192.168.1.5:1099, 192.168.1.7:80</a:t>
            </a:r>
          </a:p>
          <a:p>
            <a:r>
              <a:rPr lang="ja-JP" altLang="en-US">
                <a:latin typeface="Arial" panose="020B0604020202020204" pitchFamily="34" charset="0"/>
                <a:cs typeface="Arial" panose="020B0604020202020204" pitchFamily="34" charset="0"/>
              </a:rPr>
              <a:t>ソケットにより、クライアント上で実行されている複数のプロセスが区別され、サーバープロセスへの複数の接続も区別されます。</a:t>
            </a:r>
          </a:p>
          <a:p>
            <a:r>
              <a:rPr lang="ja-JP" altLang="en-US">
                <a:latin typeface="Arial" panose="020B0604020202020204" pitchFamily="34" charset="0"/>
                <a:cs typeface="Arial" panose="020B0604020202020204" pitchFamily="34" charset="0"/>
              </a:rPr>
              <a:t>送信元ポート番号は、リクエストアプリケーションの返信先アドレスとして機能します。トランスポート層はこのポートとリクエストを開始したアプリケーションを追跡し、応答が返された際に正しいアプリケーションに転送できるようにします。</a:t>
            </a:r>
          </a:p>
          <a:p>
            <a:r>
              <a:rPr lang="ja-JP" altLang="en-US">
                <a:latin typeface="Arial" panose="020B0604020202020204" pitchFamily="34" charset="0"/>
                <a:cs typeface="Arial" panose="020B0604020202020204" pitchFamily="34" charset="0"/>
              </a:rPr>
              <a:t>図の例では、</a:t>
            </a:r>
            <a:r>
              <a:rPr lang="en-US" dirty="0">
                <a:latin typeface="Arial" panose="020B0604020202020204" pitchFamily="34" charset="0"/>
                <a:cs typeface="Arial" panose="020B0604020202020204" pitchFamily="34" charset="0"/>
              </a:rPr>
              <a:t>PC</a:t>
            </a:r>
            <a:r>
              <a:rPr lang="ja-JP" altLang="en-US">
                <a:latin typeface="Arial" panose="020B0604020202020204" pitchFamily="34" charset="0"/>
                <a:cs typeface="Arial" panose="020B0604020202020204" pitchFamily="34" charset="0"/>
              </a:rPr>
              <a:t>が宛先サーバーに同時に</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とウェブサービスをリクエストしています。</a:t>
            </a:r>
          </a:p>
          <a:p>
            <a:r>
              <a:rPr lang="en-US" b="1" dirty="0">
                <a:latin typeface="Arial" panose="020B0604020202020204" pitchFamily="34" charset="0"/>
                <a:cs typeface="Arial" panose="020B0604020202020204" pitchFamily="34" charset="0"/>
              </a:rPr>
              <a:t>Summary:</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ソケット</a:t>
            </a:r>
            <a:r>
              <a:rPr lang="ja-JP" altLang="en-US">
                <a:latin typeface="Arial" panose="020B0604020202020204" pitchFamily="34" charset="0"/>
                <a:cs typeface="Arial" panose="020B0604020202020204" pitchFamily="34" charset="0"/>
              </a:rPr>
              <a:t>とは、送信元または宛先の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アドレスとポート番号の組み合わせ。</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ソケットにより、クライアントはサーバーやリクエストしているサービスを特定し、複数のプロセスや接続が区別されます。</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送信元ポート番号</a:t>
            </a:r>
            <a:r>
              <a:rPr lang="ja-JP" altLang="en-US">
                <a:latin typeface="Arial" panose="020B0604020202020204" pitchFamily="34" charset="0"/>
                <a:cs typeface="Arial" panose="020B0604020202020204" pitchFamily="34" charset="0"/>
              </a:rPr>
              <a:t>は返信先アドレスとして機能し、トランスポート層で正しいアプリケーションに応答を転送できるように管理されます。</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図例では、</a:t>
            </a:r>
            <a:r>
              <a:rPr lang="en-US" dirty="0">
                <a:latin typeface="Arial" panose="020B0604020202020204" pitchFamily="34" charset="0"/>
                <a:cs typeface="Arial" panose="020B0604020202020204" pitchFamily="34" charset="0"/>
              </a:rPr>
              <a:t>PC</a:t>
            </a:r>
            <a:r>
              <a:rPr lang="ja-JP" altLang="en-US">
                <a:latin typeface="Arial" panose="020B0604020202020204" pitchFamily="34" charset="0"/>
                <a:cs typeface="Arial" panose="020B0604020202020204" pitchFamily="34" charset="0"/>
              </a:rPr>
              <a:t>が</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とウェブサービスを同時にリクエストしています。</a:t>
            </a: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2638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D2080C3-1D52-7670-B77A-EF38E751DC7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BCC1926-F8E0-EE37-80D6-D2C6B4178C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CDEA088-568A-DE17-8D63-C5625BF5BE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ja-JP" b="1" dirty="0">
                <a:latin typeface="Arial" panose="020B0604020202020204" pitchFamily="34" charset="0"/>
                <a:cs typeface="Arial" panose="020B0604020202020204" pitchFamily="34" charset="0"/>
              </a:rPr>
              <a:t>15.2.3 </a:t>
            </a:r>
            <a:r>
              <a:rPr lang="ja-JP" altLang="en-US" b="1">
                <a:latin typeface="Arial" panose="020B0604020202020204" pitchFamily="34" charset="0"/>
                <a:cs typeface="Arial" panose="020B0604020202020204" pitchFamily="34" charset="0"/>
              </a:rPr>
              <a:t>ソケットペア</a:t>
            </a:r>
          </a:p>
          <a:p>
            <a:r>
              <a:rPr lang="ja-JP" altLang="en-US">
                <a:latin typeface="Arial" panose="020B0604020202020204" pitchFamily="34" charset="0"/>
                <a:cs typeface="Arial" panose="020B0604020202020204" pitchFamily="34" charset="0"/>
              </a:rPr>
              <a:t>送信元ポートと宛先ポートはセグメント内に配置され、その後、セグメントは</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パケット内にカプセル化されます。</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パケットには、送信元と宛先の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アドレスが含まれます。送信元</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アドレスと送信元ポート番号、または宛先</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アドレスと宛先ポート番号の組み合わせを「ソケット」と呼びます。</a:t>
            </a:r>
          </a:p>
          <a:p>
            <a:r>
              <a:rPr lang="ja-JP" altLang="en-US">
                <a:latin typeface="Arial" panose="020B0604020202020204" pitchFamily="34" charset="0"/>
                <a:cs typeface="Arial" panose="020B0604020202020204" pitchFamily="34" charset="0"/>
              </a:rPr>
              <a:t>例では、</a:t>
            </a:r>
            <a:r>
              <a:rPr lang="en-US" dirty="0">
                <a:latin typeface="Arial" panose="020B0604020202020204" pitchFamily="34" charset="0"/>
                <a:cs typeface="Arial" panose="020B0604020202020204" pitchFamily="34" charset="0"/>
              </a:rPr>
              <a:t>PC</a:t>
            </a:r>
            <a:r>
              <a:rPr lang="ja-JP" altLang="en-US">
                <a:latin typeface="Arial" panose="020B0604020202020204" pitchFamily="34" charset="0"/>
                <a:cs typeface="Arial" panose="020B0604020202020204" pitchFamily="34" charset="0"/>
              </a:rPr>
              <a:t>から生成された</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リクエストには、レイヤー</a:t>
            </a:r>
            <a:r>
              <a:rPr lang="en-US" altLang="ja-JP" dirty="0">
                <a:latin typeface="Arial" panose="020B0604020202020204" pitchFamily="34" charset="0"/>
                <a:cs typeface="Arial" panose="020B0604020202020204" pitchFamily="34" charset="0"/>
              </a:rPr>
              <a:t>2</a:t>
            </a:r>
            <a:r>
              <a:rPr lang="ja-JP" altLang="en-US">
                <a:latin typeface="Arial" panose="020B0604020202020204" pitchFamily="34" charset="0"/>
                <a:cs typeface="Arial" panose="020B0604020202020204" pitchFamily="34" charset="0"/>
              </a:rPr>
              <a:t>の</a:t>
            </a:r>
            <a:r>
              <a:rPr lang="en-US" dirty="0">
                <a:latin typeface="Arial" panose="020B0604020202020204" pitchFamily="34" charset="0"/>
                <a:cs typeface="Arial" panose="020B0604020202020204" pitchFamily="34" charset="0"/>
              </a:rPr>
              <a:t>MAC</a:t>
            </a:r>
            <a:r>
              <a:rPr lang="ja-JP" altLang="en-US">
                <a:latin typeface="Arial" panose="020B0604020202020204" pitchFamily="34" charset="0"/>
                <a:cs typeface="Arial" panose="020B0604020202020204" pitchFamily="34" charset="0"/>
              </a:rPr>
              <a:t>アドレスとレイヤー</a:t>
            </a:r>
            <a:r>
              <a:rPr lang="en-US" altLang="ja-JP" dirty="0">
                <a:latin typeface="Arial" panose="020B0604020202020204" pitchFamily="34" charset="0"/>
                <a:cs typeface="Arial" panose="020B0604020202020204" pitchFamily="34" charset="0"/>
              </a:rPr>
              <a:t>3</a:t>
            </a:r>
            <a:r>
              <a:rPr lang="ja-JP" altLang="en-US">
                <a:latin typeface="Arial" panose="020B0604020202020204" pitchFamily="34" charset="0"/>
                <a:cs typeface="Arial" panose="020B0604020202020204" pitchFamily="34" charset="0"/>
              </a:rPr>
              <a:t>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アドレスが含まれています。このリクエストには、動的に生成された送信元ポート番号</a:t>
            </a:r>
            <a:r>
              <a:rPr lang="en-US" altLang="ja-JP" dirty="0">
                <a:latin typeface="Arial" panose="020B0604020202020204" pitchFamily="34" charset="0"/>
                <a:cs typeface="Arial" panose="020B0604020202020204" pitchFamily="34" charset="0"/>
              </a:rPr>
              <a:t>1305</a:t>
            </a:r>
            <a:r>
              <a:rPr lang="ja-JP" altLang="en-US">
                <a:latin typeface="Arial" panose="020B0604020202020204" pitchFamily="34" charset="0"/>
                <a:cs typeface="Arial" panose="020B0604020202020204" pitchFamily="34" charset="0"/>
              </a:rPr>
              <a:t>と、</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サービスを識別する宛先ポート</a:t>
            </a:r>
            <a:r>
              <a:rPr lang="en-US" altLang="ja-JP" dirty="0">
                <a:latin typeface="Arial" panose="020B0604020202020204" pitchFamily="34" charset="0"/>
                <a:cs typeface="Arial" panose="020B0604020202020204" pitchFamily="34" charset="0"/>
              </a:rPr>
              <a:t>21</a:t>
            </a:r>
            <a:r>
              <a:rPr lang="ja-JP" altLang="en-US">
                <a:latin typeface="Arial" panose="020B0604020202020204" pitchFamily="34" charset="0"/>
                <a:cs typeface="Arial" panose="020B0604020202020204" pitchFamily="34" charset="0"/>
              </a:rPr>
              <a:t>も示されています。ホストは同じレイヤー</a:t>
            </a:r>
            <a:r>
              <a:rPr lang="en-US" altLang="ja-JP" dirty="0">
                <a:latin typeface="Arial" panose="020B0604020202020204" pitchFamily="34" charset="0"/>
                <a:cs typeface="Arial" panose="020B0604020202020204" pitchFamily="34" charset="0"/>
              </a:rPr>
              <a:t>2</a:t>
            </a:r>
            <a:r>
              <a:rPr lang="ja-JP" altLang="en-US">
                <a:latin typeface="Arial" panose="020B0604020202020204" pitchFamily="34" charset="0"/>
                <a:cs typeface="Arial" panose="020B0604020202020204" pitchFamily="34" charset="0"/>
              </a:rPr>
              <a:t>およびレイヤー</a:t>
            </a:r>
            <a:r>
              <a:rPr lang="en-US" altLang="ja-JP" dirty="0">
                <a:latin typeface="Arial" panose="020B0604020202020204" pitchFamily="34" charset="0"/>
                <a:cs typeface="Arial" panose="020B0604020202020204" pitchFamily="34" charset="0"/>
              </a:rPr>
              <a:t>3</a:t>
            </a:r>
            <a:r>
              <a:rPr lang="ja-JP" altLang="en-US">
                <a:latin typeface="Arial" panose="020B0604020202020204" pitchFamily="34" charset="0"/>
                <a:cs typeface="Arial" panose="020B0604020202020204" pitchFamily="34" charset="0"/>
              </a:rPr>
              <a:t>アドレスを使用して、ウェブサーバーからウェブページもリクエストしていますが、送信元ポート番号</a:t>
            </a:r>
            <a:r>
              <a:rPr lang="en-US" altLang="ja-JP" dirty="0">
                <a:latin typeface="Arial" panose="020B0604020202020204" pitchFamily="34" charset="0"/>
                <a:cs typeface="Arial" panose="020B0604020202020204" pitchFamily="34" charset="0"/>
              </a:rPr>
              <a:t>1099</a:t>
            </a:r>
            <a:r>
              <a:rPr lang="ja-JP" altLang="en-US">
                <a:latin typeface="Arial" panose="020B0604020202020204" pitchFamily="34" charset="0"/>
                <a:cs typeface="Arial" panose="020B0604020202020204" pitchFamily="34" charset="0"/>
              </a:rPr>
              <a:t>（ホストによって動的に生成）とウェブサービスを識別する宛先ポート</a:t>
            </a:r>
            <a:r>
              <a:rPr lang="en-US" altLang="ja-JP" dirty="0">
                <a:latin typeface="Arial" panose="020B0604020202020204" pitchFamily="34" charset="0"/>
                <a:cs typeface="Arial" panose="020B0604020202020204" pitchFamily="34" charset="0"/>
              </a:rPr>
              <a:t>80</a:t>
            </a:r>
            <a:r>
              <a:rPr lang="ja-JP" altLang="en-US">
                <a:latin typeface="Arial" panose="020B0604020202020204" pitchFamily="34" charset="0"/>
                <a:cs typeface="Arial" panose="020B0604020202020204" pitchFamily="34" charset="0"/>
              </a:rPr>
              <a:t>を使用しています。</a:t>
            </a:r>
          </a:p>
          <a:p>
            <a:r>
              <a:rPr lang="ja-JP" altLang="en-US">
                <a:latin typeface="Arial" panose="020B0604020202020204" pitchFamily="34" charset="0"/>
                <a:cs typeface="Arial" panose="020B0604020202020204" pitchFamily="34" charset="0"/>
              </a:rPr>
              <a:t>ソケットは、クライアントがリクエストしているサーバーとサービスを識別するために使用されます。クライアントのソケットは、たとえば次のように表されます（</a:t>
            </a:r>
            <a:r>
              <a:rPr lang="en-US" altLang="ja-JP" dirty="0">
                <a:latin typeface="Arial" panose="020B0604020202020204" pitchFamily="34" charset="0"/>
                <a:cs typeface="Arial" panose="020B0604020202020204" pitchFamily="34" charset="0"/>
              </a:rPr>
              <a:t>1099</a:t>
            </a:r>
            <a:r>
              <a:rPr lang="ja-JP" altLang="en-US">
                <a:latin typeface="Arial" panose="020B0604020202020204" pitchFamily="34" charset="0"/>
                <a:cs typeface="Arial" panose="020B0604020202020204" pitchFamily="34" charset="0"/>
              </a:rPr>
              <a:t>が送信元ポート番号）：</a:t>
            </a:r>
            <a:r>
              <a:rPr lang="en-US" altLang="ja-JP" dirty="0">
                <a:latin typeface="Arial" panose="020B0604020202020204" pitchFamily="34" charset="0"/>
                <a:cs typeface="Arial" panose="020B0604020202020204" pitchFamily="34" charset="0"/>
              </a:rPr>
              <a:t>192.168.1.5:1099</a:t>
            </a:r>
          </a:p>
          <a:p>
            <a:r>
              <a:rPr lang="ja-JP" altLang="en-US">
                <a:latin typeface="Arial" panose="020B0604020202020204" pitchFamily="34" charset="0"/>
                <a:cs typeface="Arial" panose="020B0604020202020204" pitchFamily="34" charset="0"/>
              </a:rPr>
              <a:t>ウェブサーバーのソケットは、</a:t>
            </a:r>
            <a:r>
              <a:rPr lang="en-US" altLang="ja-JP" dirty="0">
                <a:latin typeface="Arial" panose="020B0604020202020204" pitchFamily="34" charset="0"/>
                <a:cs typeface="Arial" panose="020B0604020202020204" pitchFamily="34" charset="0"/>
              </a:rPr>
              <a:t>192.168.1.7:80 </a:t>
            </a:r>
            <a:r>
              <a:rPr lang="ja-JP" altLang="en-US">
                <a:latin typeface="Arial" panose="020B0604020202020204" pitchFamily="34" charset="0"/>
                <a:cs typeface="Arial" panose="020B0604020202020204" pitchFamily="34" charset="0"/>
              </a:rPr>
              <a:t>となります。</a:t>
            </a:r>
          </a:p>
          <a:p>
            <a:r>
              <a:rPr lang="ja-JP" altLang="en-US">
                <a:latin typeface="Arial" panose="020B0604020202020204" pitchFamily="34" charset="0"/>
                <a:cs typeface="Arial" panose="020B0604020202020204" pitchFamily="34" charset="0"/>
              </a:rPr>
              <a:t>これら</a:t>
            </a:r>
            <a:r>
              <a:rPr lang="en-US" altLang="ja-JP" dirty="0">
                <a:latin typeface="Arial" panose="020B0604020202020204" pitchFamily="34" charset="0"/>
                <a:cs typeface="Arial" panose="020B0604020202020204" pitchFamily="34" charset="0"/>
              </a:rPr>
              <a:t>2</a:t>
            </a:r>
            <a:r>
              <a:rPr lang="ja-JP" altLang="en-US">
                <a:latin typeface="Arial" panose="020B0604020202020204" pitchFamily="34" charset="0"/>
                <a:cs typeface="Arial" panose="020B0604020202020204" pitchFamily="34" charset="0"/>
              </a:rPr>
              <a:t>つのソケットが組み合わさって、ソケットペアが形成されます：</a:t>
            </a:r>
            <a:r>
              <a:rPr lang="en-US" altLang="ja-JP" dirty="0">
                <a:latin typeface="Arial" panose="020B0604020202020204" pitchFamily="34" charset="0"/>
                <a:cs typeface="Arial" panose="020B0604020202020204" pitchFamily="34" charset="0"/>
              </a:rPr>
              <a:t>192.168.1.5:1099, 192.168.1.7:80</a:t>
            </a:r>
          </a:p>
          <a:p>
            <a:r>
              <a:rPr lang="ja-JP" altLang="en-US">
                <a:latin typeface="Arial" panose="020B0604020202020204" pitchFamily="34" charset="0"/>
                <a:cs typeface="Arial" panose="020B0604020202020204" pitchFamily="34" charset="0"/>
              </a:rPr>
              <a:t>ソケットにより、クライアント上で実行されている複数のプロセスが区別され、サーバープロセスへの複数の接続も区別されます。</a:t>
            </a:r>
          </a:p>
          <a:p>
            <a:r>
              <a:rPr lang="ja-JP" altLang="en-US">
                <a:latin typeface="Arial" panose="020B0604020202020204" pitchFamily="34" charset="0"/>
                <a:cs typeface="Arial" panose="020B0604020202020204" pitchFamily="34" charset="0"/>
              </a:rPr>
              <a:t>送信元ポート番号は、リクエストアプリケーションの返信先アドレスとして機能します。トランスポート層はこのポートとリクエストを開始したアプリケーションを追跡し、応答が返された際に正しいアプリケーションに転送できるようにします。</a:t>
            </a:r>
          </a:p>
          <a:p>
            <a:r>
              <a:rPr lang="ja-JP" altLang="en-US">
                <a:latin typeface="Arial" panose="020B0604020202020204" pitchFamily="34" charset="0"/>
                <a:cs typeface="Arial" panose="020B0604020202020204" pitchFamily="34" charset="0"/>
              </a:rPr>
              <a:t>図の例では、</a:t>
            </a:r>
            <a:r>
              <a:rPr lang="en-US" dirty="0">
                <a:latin typeface="Arial" panose="020B0604020202020204" pitchFamily="34" charset="0"/>
                <a:cs typeface="Arial" panose="020B0604020202020204" pitchFamily="34" charset="0"/>
              </a:rPr>
              <a:t>PC</a:t>
            </a:r>
            <a:r>
              <a:rPr lang="ja-JP" altLang="en-US">
                <a:latin typeface="Arial" panose="020B0604020202020204" pitchFamily="34" charset="0"/>
                <a:cs typeface="Arial" panose="020B0604020202020204" pitchFamily="34" charset="0"/>
              </a:rPr>
              <a:t>が宛先サーバーに同時に</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とウェブサービスをリクエストしています。</a:t>
            </a:r>
          </a:p>
          <a:p>
            <a:r>
              <a:rPr lang="en-US" b="1" dirty="0">
                <a:latin typeface="Arial" panose="020B0604020202020204" pitchFamily="34" charset="0"/>
                <a:cs typeface="Arial" panose="020B0604020202020204" pitchFamily="34" charset="0"/>
              </a:rPr>
              <a:t>Summary:</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ソケット</a:t>
            </a:r>
            <a:r>
              <a:rPr lang="ja-JP" altLang="en-US">
                <a:latin typeface="Arial" panose="020B0604020202020204" pitchFamily="34" charset="0"/>
                <a:cs typeface="Arial" panose="020B0604020202020204" pitchFamily="34" charset="0"/>
              </a:rPr>
              <a:t>とは、送信元または宛先の</a:t>
            </a:r>
            <a:r>
              <a:rPr lang="en-US" dirty="0">
                <a:latin typeface="Arial" panose="020B0604020202020204" pitchFamily="34" charset="0"/>
                <a:cs typeface="Arial" panose="020B0604020202020204" pitchFamily="34" charset="0"/>
              </a:rPr>
              <a:t>IP</a:t>
            </a:r>
            <a:r>
              <a:rPr lang="ja-JP" altLang="en-US">
                <a:latin typeface="Arial" panose="020B0604020202020204" pitchFamily="34" charset="0"/>
                <a:cs typeface="Arial" panose="020B0604020202020204" pitchFamily="34" charset="0"/>
              </a:rPr>
              <a:t>アドレスとポート番号の組み合わせ。</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ソケットにより、クライアントはサーバーやリクエストしているサービスを特定し、複数のプロセスや接続が区別されます。</a:t>
            </a:r>
          </a:p>
          <a:p>
            <a:pPr>
              <a:buFont typeface="Arial" panose="020B0604020202020204" pitchFamily="34" charset="0"/>
              <a:buChar char="•"/>
            </a:pPr>
            <a:r>
              <a:rPr lang="ja-JP" altLang="en-US" b="1">
                <a:latin typeface="Arial" panose="020B0604020202020204" pitchFamily="34" charset="0"/>
                <a:cs typeface="Arial" panose="020B0604020202020204" pitchFamily="34" charset="0"/>
              </a:rPr>
              <a:t>送信元ポート番号</a:t>
            </a:r>
            <a:r>
              <a:rPr lang="ja-JP" altLang="en-US">
                <a:latin typeface="Arial" panose="020B0604020202020204" pitchFamily="34" charset="0"/>
                <a:cs typeface="Arial" panose="020B0604020202020204" pitchFamily="34" charset="0"/>
              </a:rPr>
              <a:t>は返信先アドレスとして機能し、トランスポート層で正しいアプリケーションに応答を転送できるように管理されます。</a:t>
            </a:r>
          </a:p>
          <a:p>
            <a:pPr>
              <a:buFont typeface="Arial" panose="020B0604020202020204" pitchFamily="34" charset="0"/>
              <a:buChar char="•"/>
            </a:pPr>
            <a:r>
              <a:rPr lang="ja-JP" altLang="en-US">
                <a:latin typeface="Arial" panose="020B0604020202020204" pitchFamily="34" charset="0"/>
                <a:cs typeface="Arial" panose="020B0604020202020204" pitchFamily="34" charset="0"/>
              </a:rPr>
              <a:t>図例では、</a:t>
            </a:r>
            <a:r>
              <a:rPr lang="en-US" dirty="0">
                <a:latin typeface="Arial" panose="020B0604020202020204" pitchFamily="34" charset="0"/>
                <a:cs typeface="Arial" panose="020B0604020202020204" pitchFamily="34" charset="0"/>
              </a:rPr>
              <a:t>PC</a:t>
            </a:r>
            <a:r>
              <a:rPr lang="ja-JP" altLang="en-US">
                <a:latin typeface="Arial" panose="020B0604020202020204" pitchFamily="34" charset="0"/>
                <a:cs typeface="Arial" panose="020B0604020202020204" pitchFamily="34" charset="0"/>
              </a:rPr>
              <a:t>が</a:t>
            </a:r>
            <a:r>
              <a:rPr lang="en-US" dirty="0">
                <a:latin typeface="Arial" panose="020B0604020202020204" pitchFamily="34" charset="0"/>
                <a:cs typeface="Arial" panose="020B0604020202020204" pitchFamily="34" charset="0"/>
              </a:rPr>
              <a:t>FTP</a:t>
            </a:r>
            <a:r>
              <a:rPr lang="ja-JP" altLang="en-US">
                <a:latin typeface="Arial" panose="020B0604020202020204" pitchFamily="34" charset="0"/>
                <a:cs typeface="Arial" panose="020B0604020202020204" pitchFamily="34" charset="0"/>
              </a:rPr>
              <a:t>とウェブサービスを同時にリクエストしています。</a:t>
            </a:r>
          </a:p>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7604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A9E3419-4747-AA50-9A42-459236D075F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F7A256-F432-7DD4-54E7-8BB3F3F8C7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F35BFC1-EB1C-DEFD-572A-8CB5D7E6C7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1090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ED17126-A926-C18D-9ABE-5DD5617163D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56FA3D1-0655-4793-C684-E511428A47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8EDD9BF-8021-6892-BBBD-2E9C7AEA42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説明のない</a:t>
            </a:r>
            <a:r>
              <a:rPr lang="en-US" dirty="0"/>
              <a:t>TCP</a:t>
            </a:r>
            <a:r>
              <a:rPr lang="ja-JP" altLang="en-US"/>
              <a:t>接続は、大きなセキュリティリスクを引き起こす可能性があります。これは、何かまたは誰かがローカルホストに接続していることを示しているかもしれません。ネットワークに接続されているホスト上で、どのアクティブな</a:t>
            </a:r>
            <a:r>
              <a:rPr lang="en-US" dirty="0"/>
              <a:t>TCP</a:t>
            </a:r>
            <a:r>
              <a:rPr lang="ja-JP" altLang="en-US"/>
              <a:t>接続が開かれているかを把握する必要がある場合があります。</a:t>
            </a:r>
            <a:r>
              <a:rPr lang="en-US" dirty="0"/>
              <a:t>Netstat</a:t>
            </a:r>
            <a:r>
              <a:rPr lang="ja-JP" altLang="en-US"/>
              <a:t>は、それらの接続を確認するための重要なネットワークユーティリティです。下記のように、「</a:t>
            </a:r>
            <a:r>
              <a:rPr lang="en-US" dirty="0"/>
              <a:t>netstat」</a:t>
            </a:r>
            <a:r>
              <a:rPr lang="ja-JP" altLang="en-US"/>
              <a:t>コマンドを入力すると、使用されているプロトコル、ローカルアドレスとポート番号、外部アドレスとポート番号、接続状態の一覧が表示されます。</a:t>
            </a:r>
          </a:p>
          <a:p>
            <a:r>
              <a:rPr lang="ja-JP" altLang="en-US"/>
              <a:t>デフォルトでは、</a:t>
            </a:r>
            <a:r>
              <a:rPr lang="en-US" dirty="0"/>
              <a:t>netstat</a:t>
            </a:r>
            <a:r>
              <a:rPr lang="ja-JP" altLang="en-US"/>
              <a:t>コマンドは</a:t>
            </a:r>
            <a:r>
              <a:rPr lang="en-US" dirty="0"/>
              <a:t>IP</a:t>
            </a:r>
            <a:r>
              <a:rPr lang="ja-JP" altLang="en-US"/>
              <a:t>アドレスをドメイン名に、ポート番号をよく知られたアプリケーションに解決しようとします。「</a:t>
            </a:r>
            <a:r>
              <a:rPr lang="en-US" altLang="ja-JP" dirty="0"/>
              <a:t>-</a:t>
            </a:r>
            <a:r>
              <a:rPr lang="en-US" dirty="0"/>
              <a:t>n」</a:t>
            </a:r>
            <a:r>
              <a:rPr lang="ja-JP" altLang="en-US"/>
              <a:t>オプションを使用すると、</a:t>
            </a:r>
            <a:r>
              <a:rPr lang="en-US" dirty="0"/>
              <a:t>IP</a:t>
            </a:r>
            <a:r>
              <a:rPr lang="ja-JP" altLang="en-US"/>
              <a:t>アドレスとポート番号を数値形式で表示できます。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83585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1D9A5C2-1999-3A08-EC1B-031B21F9E7D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366A05-C383-FF5C-D29A-13ED2D5D13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5CFC471-4B58-1631-D5CB-DD6515BD99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4874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C5BBE85-A6E8-2FAD-33B4-513B50083ED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D2522B1-F74D-1DD5-1672-0E8DCFF79A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8D40EC0-FEF9-38A4-5362-934446CB7E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3838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201C13F-BADA-00C5-1AD0-B7023368D9B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8805807-ABF8-D901-6386-D032611EEB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581085C-F0A4-3919-D4AF-ACD193B598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6106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359E540-7EBA-9B34-7151-D984D74C7E3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2E8A507-0BF9-A4B0-1AD6-21A5D82405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719B1F3-11DD-B877-2F0B-BA1E4959B1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TCP</a:t>
            </a:r>
            <a:r>
              <a:rPr lang="ja-JP" altLang="en-US" b="1"/>
              <a:t>と</a:t>
            </a:r>
            <a:r>
              <a:rPr lang="en-US" b="1" dirty="0"/>
              <a:t>UDP</a:t>
            </a:r>
          </a:p>
          <a:p>
            <a:r>
              <a:rPr lang="en-US" dirty="0"/>
              <a:t>UDP</a:t>
            </a:r>
            <a:r>
              <a:rPr lang="ja-JP" altLang="en-US"/>
              <a:t>は「ベストエフォート」配信システムであり、受信確認を必要としません。</a:t>
            </a:r>
            <a:r>
              <a:rPr lang="en-US" dirty="0"/>
              <a:t>UDP</a:t>
            </a:r>
            <a:r>
              <a:rPr lang="ja-JP" altLang="en-US"/>
              <a:t>はストリーミング音声や</a:t>
            </a:r>
            <a:r>
              <a:rPr lang="en-US" dirty="0"/>
              <a:t>VoIP</a:t>
            </a:r>
            <a:r>
              <a:rPr lang="ja-JP" altLang="en-US"/>
              <a:t>などのアプリケーションに適しています。確認応答があると配信が遅くなり、再送は望ましくありません。パケットは送信元から宛先までの経路を通ります。いくつかのパケットが失われることがありますが、通常は気づかれません。</a:t>
            </a:r>
          </a:p>
          <a:p>
            <a:r>
              <a:rPr lang="ja-JP" altLang="en-US"/>
              <a:t>一方、</a:t>
            </a:r>
            <a:r>
              <a:rPr lang="en-US" dirty="0"/>
              <a:t>TCP</a:t>
            </a:r>
            <a:r>
              <a:rPr lang="ja-JP" altLang="en-US"/>
              <a:t>パケットも送信元から宛先への経路をたどりますが、各パケットにはシーケンス番号が付けられています。</a:t>
            </a:r>
            <a:r>
              <a:rPr lang="en-US" dirty="0"/>
              <a:t>TCP</a:t>
            </a:r>
            <a:r>
              <a:rPr lang="ja-JP" altLang="en-US"/>
              <a:t>はメッセージを「セグメント」と呼ばれる小さな部分に分割し、それらを順番に番号付けして</a:t>
            </a:r>
            <a:r>
              <a:rPr lang="en-US" dirty="0"/>
              <a:t>IP</a:t>
            </a:r>
            <a:r>
              <a:rPr lang="ja-JP" altLang="en-US"/>
              <a:t>プロセスに渡してパケットとして組み立てます。</a:t>
            </a:r>
            <a:r>
              <a:rPr lang="en-US" dirty="0"/>
              <a:t>TCP</a:t>
            </a:r>
            <a:r>
              <a:rPr lang="ja-JP" altLang="en-US"/>
              <a:t>は、特定のアプリケーションから特定のホストに送信されたセグメントの数を追跡します。一定期間内に送信者が確認応答を受け取らない場合、セグメントが失われたと判断して再送します。再送されるのはメッセージ全体ではなく、失われた部分だけです。</a:t>
            </a:r>
          </a:p>
          <a:p>
            <a:r>
              <a:rPr lang="en-US" b="1" dirty="0"/>
              <a:t>Summary:</a:t>
            </a:r>
          </a:p>
          <a:p>
            <a:pPr>
              <a:buFont typeface="Arial" panose="020B0604020202020204" pitchFamily="34" charset="0"/>
              <a:buChar char="•"/>
            </a:pPr>
            <a:r>
              <a:rPr lang="en-US" b="1" dirty="0"/>
              <a:t>UDP</a:t>
            </a:r>
            <a:r>
              <a:rPr lang="ja-JP" altLang="en-US"/>
              <a:t>は確認応答が不要で再送を行わないため、ストリーミング音声や</a:t>
            </a:r>
            <a:r>
              <a:rPr lang="en-US" dirty="0"/>
              <a:t>VoIP</a:t>
            </a:r>
            <a:r>
              <a:rPr lang="ja-JP" altLang="en-US"/>
              <a:t>に適しています。いくつかのパケットが失われても影響は少ないです。</a:t>
            </a:r>
          </a:p>
          <a:p>
            <a:pPr>
              <a:buFont typeface="Arial" panose="020B0604020202020204" pitchFamily="34" charset="0"/>
              <a:buChar char="•"/>
            </a:pPr>
            <a:r>
              <a:rPr lang="en-US" b="1" dirty="0"/>
              <a:t>TCP</a:t>
            </a:r>
            <a:r>
              <a:rPr lang="ja-JP" altLang="en-US"/>
              <a:t>は、シーケンス番号で管理され、送信元が失われたセグメントだけを再送します。信頼性が求められる通信に向いています。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3592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3EC8726-77B0-D481-452B-AB986BF9342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7090C34-E552-859A-03DA-6923DB866F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0B044DA-753B-6E83-9EE9-583C3973D5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6097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9376B5D-5914-0D10-2EB2-8E862B5E9BE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A03126-E12D-8268-4969-2A5AC07FDD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9B08164-04C4-870A-0561-B3329FD037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ポート番号</a:t>
            </a:r>
          </a:p>
          <a:p>
            <a:r>
              <a:rPr lang="ja-JP" altLang="en-US"/>
              <a:t>メッセージが</a:t>
            </a:r>
            <a:r>
              <a:rPr lang="en-US" dirty="0"/>
              <a:t>TCP</a:t>
            </a:r>
            <a:r>
              <a:rPr lang="ja-JP" altLang="en-US"/>
              <a:t>または</a:t>
            </a:r>
            <a:r>
              <a:rPr lang="en-US" dirty="0"/>
              <a:t>UDP</a:t>
            </a:r>
            <a:r>
              <a:rPr lang="ja-JP" altLang="en-US"/>
              <a:t>を使用して配信される際、要求されるプロトコルやサービスはポート番号によって識別されます。</a:t>
            </a:r>
          </a:p>
          <a:p>
            <a:r>
              <a:rPr lang="en-US" b="1" dirty="0"/>
              <a:t>TCP</a:t>
            </a:r>
            <a:r>
              <a:rPr lang="ja-JP" altLang="en-US" b="1"/>
              <a:t>および</a:t>
            </a:r>
            <a:r>
              <a:rPr lang="en-US" b="1" dirty="0"/>
              <a:t>UDP</a:t>
            </a:r>
            <a:r>
              <a:rPr lang="ja-JP" altLang="en-US" b="1"/>
              <a:t>のポート番号</a:t>
            </a:r>
            <a:r>
              <a:rPr lang="ja-JP" altLang="en-US"/>
              <a:t>：</a:t>
            </a:r>
            <a:br>
              <a:rPr lang="ja-JP" altLang="en-US"/>
            </a:br>
            <a:r>
              <a:rPr lang="ja-JP" altLang="en-US"/>
              <a:t>クライアント</a:t>
            </a:r>
            <a:r>
              <a:rPr lang="en-US" altLang="ja-JP" dirty="0"/>
              <a:t>/</a:t>
            </a:r>
            <a:r>
              <a:rPr lang="ja-JP" altLang="en-US"/>
              <a:t>サーバー通信において、プロトコルやサービスを識別します。</a:t>
            </a:r>
          </a:p>
          <a:p>
            <a:r>
              <a:rPr lang="ja-JP" altLang="en-US" b="1"/>
              <a:t>ポート管理とカテゴリ（</a:t>
            </a:r>
            <a:r>
              <a:rPr lang="en-US" b="1" dirty="0"/>
              <a:t>ICANN</a:t>
            </a:r>
            <a:r>
              <a:rPr lang="ja-JP" altLang="en-US" b="1"/>
              <a:t>による分類）</a:t>
            </a:r>
            <a:r>
              <a:rPr lang="ja-JP" altLang="en-US"/>
              <a:t>：</a:t>
            </a:r>
          </a:p>
          <a:p>
            <a:pPr>
              <a:buFont typeface="Arial" panose="020B0604020202020204" pitchFamily="34" charset="0"/>
              <a:buChar char="•"/>
            </a:pPr>
            <a:r>
              <a:rPr lang="ja-JP" altLang="en-US" b="1"/>
              <a:t>ウェルノウンポート </a:t>
            </a:r>
            <a:r>
              <a:rPr lang="en-US" altLang="ja-JP" b="1" dirty="0"/>
              <a:t>(1-1023)</a:t>
            </a:r>
            <a:r>
              <a:rPr lang="ja-JP" altLang="en-US"/>
              <a:t>：一般的なネットワークアプリケーションに関連付けられています。</a:t>
            </a:r>
          </a:p>
          <a:p>
            <a:pPr>
              <a:buFont typeface="Arial" panose="020B0604020202020204" pitchFamily="34" charset="0"/>
              <a:buChar char="•"/>
            </a:pPr>
            <a:r>
              <a:rPr lang="ja-JP" altLang="en-US" b="1"/>
              <a:t>登録ポート </a:t>
            </a:r>
            <a:r>
              <a:rPr lang="en-US" altLang="ja-JP" b="1" dirty="0"/>
              <a:t>(1024-49151)</a:t>
            </a:r>
            <a:r>
              <a:rPr lang="ja-JP" altLang="en-US"/>
              <a:t>：送信元または宛先として使用され、特定のアプリケーション用に使用されます。</a:t>
            </a:r>
          </a:p>
          <a:p>
            <a:pPr>
              <a:buFont typeface="Arial" panose="020B0604020202020204" pitchFamily="34" charset="0"/>
              <a:buChar char="•"/>
            </a:pPr>
            <a:r>
              <a:rPr lang="ja-JP" altLang="en-US" b="1"/>
              <a:t>プライベートポート </a:t>
            </a:r>
            <a:r>
              <a:rPr lang="en-US" altLang="ja-JP" b="1" dirty="0"/>
              <a:t>(49152-65535)</a:t>
            </a:r>
            <a:r>
              <a:rPr lang="ja-JP" altLang="en-US"/>
              <a:t>：主に送信元ポートとして使用され、任意のアプリケーションで利用可能です。</a:t>
            </a:r>
          </a:p>
          <a:p>
            <a:r>
              <a:rPr lang="en-US" b="1" dirty="0"/>
              <a:t>Summary:</a:t>
            </a:r>
          </a:p>
          <a:p>
            <a:pPr>
              <a:buFont typeface="Arial" panose="020B0604020202020204" pitchFamily="34" charset="0"/>
              <a:buChar char="•"/>
            </a:pPr>
            <a:r>
              <a:rPr lang="ja-JP" altLang="en-US" b="1"/>
              <a:t>ポート番号</a:t>
            </a:r>
            <a:r>
              <a:rPr lang="ja-JP" altLang="en-US"/>
              <a:t>は、</a:t>
            </a:r>
            <a:r>
              <a:rPr lang="en-US" dirty="0"/>
              <a:t>TCP</a:t>
            </a:r>
            <a:r>
              <a:rPr lang="ja-JP" altLang="en-US"/>
              <a:t>および</a:t>
            </a:r>
            <a:r>
              <a:rPr lang="en-US" dirty="0"/>
              <a:t>UDP</a:t>
            </a:r>
            <a:r>
              <a:rPr lang="ja-JP" altLang="en-US"/>
              <a:t>を使用する際にプロトコルやサービスを識別するために使用されます。</a:t>
            </a:r>
          </a:p>
          <a:p>
            <a:pPr>
              <a:buFont typeface="Arial" panose="020B0604020202020204" pitchFamily="34" charset="0"/>
              <a:buChar char="•"/>
            </a:pPr>
            <a:r>
              <a:rPr lang="ja-JP" altLang="en-US"/>
              <a:t>ポートのカテゴリは</a:t>
            </a:r>
            <a:r>
              <a:rPr lang="ja-JP" altLang="en-US" b="1"/>
              <a:t>ウェルノウンポート</a:t>
            </a:r>
            <a:r>
              <a:rPr lang="ja-JP" altLang="en-US"/>
              <a:t>、</a:t>
            </a:r>
            <a:r>
              <a:rPr lang="ja-JP" altLang="en-US" b="1"/>
              <a:t>登録ポート</a:t>
            </a:r>
            <a:r>
              <a:rPr lang="ja-JP" altLang="en-US"/>
              <a:t>、および</a:t>
            </a:r>
            <a:r>
              <a:rPr lang="ja-JP" altLang="en-US" b="1"/>
              <a:t>プライベートポート</a:t>
            </a:r>
            <a:r>
              <a:rPr lang="ja-JP" altLang="en-US"/>
              <a:t>に分類され、</a:t>
            </a:r>
            <a:r>
              <a:rPr lang="en-US" dirty="0"/>
              <a:t>ICANN</a:t>
            </a:r>
            <a:r>
              <a:rPr lang="ja-JP" altLang="en-US"/>
              <a:t>により管理されています。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373140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6089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F7A29E4-7158-3A77-5E4F-3F0D444D752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F7BAF88-AE0A-CD84-6B8E-76F59CA295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D472201-5178-2371-7E53-A23E338ECD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8356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17E9CAE-0C0E-887E-E30B-66754DE5EF1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0417D5C-4481-3A5B-95A8-25B73B26DA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1BB1763-AB3B-3B45-CA3A-A6FCB78CE3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88669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9D82D3E-245B-8934-99C0-BC769959A85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9F7C728-39DD-7CF3-4B4B-5CFBACD179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2AC9D2-9E21-23E1-D3EC-0823EB8B3E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3278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B606718-8511-1B64-4EFE-568EB432962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2B6EAF3-30C0-42A8-BFDF-02D700795C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5B5D80A-A72F-7700-6AF3-A128B0F8CD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8952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9F598EE-7C4E-4835-B7F1-0FF6674BDC8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4D65ABD-F7EC-A0E8-3169-865137C3F2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A0C5AF6-F7DB-2D46-4E2F-15B004CCF6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このレッスンでは、トランスポート層プロトコルである</a:t>
            </a:r>
            <a:r>
              <a:rPr lang="en-US" dirty="0"/>
              <a:t>TCP</a:t>
            </a:r>
            <a:r>
              <a:rPr lang="ja-JP" altLang="en-US"/>
              <a:t>と</a:t>
            </a:r>
            <a:r>
              <a:rPr lang="en-US" dirty="0"/>
              <a:t>UDP</a:t>
            </a:r>
            <a:r>
              <a:rPr lang="ja-JP" altLang="en-US"/>
              <a:t>について説明します。まずは</a:t>
            </a:r>
            <a:r>
              <a:rPr lang="en-US" dirty="0"/>
              <a:t>UDP</a:t>
            </a:r>
            <a:r>
              <a:rPr lang="ja-JP" altLang="en-US"/>
              <a:t>から始めます。</a:t>
            </a:r>
            <a:r>
              <a:rPr lang="en-US" dirty="0"/>
              <a:t>UDP</a:t>
            </a:r>
            <a:r>
              <a:rPr lang="ja-JP" altLang="en-US"/>
              <a:t>は主にストリーミングやリアルタイム通信で使用されるプロトコルで、これがそのような環境で最適に機能する理由は、</a:t>
            </a:r>
            <a:r>
              <a:rPr lang="en-US" dirty="0"/>
              <a:t>UDP</a:t>
            </a:r>
            <a:r>
              <a:rPr lang="ja-JP" altLang="en-US"/>
              <a:t>が余計なオーバーヘッドに縛られていないためです。トランスポート層では、データ（大量のビット列）が送信され、例えばウェブページや</a:t>
            </a:r>
            <a:r>
              <a:rPr lang="en-US" dirty="0"/>
              <a:t>E</a:t>
            </a:r>
            <a:r>
              <a:rPr lang="ja-JP" altLang="en-US"/>
              <a:t>メール、またはストリーミング動画などが考えられます。これらのデータセグメントはトランスポート層に移動され、セグメントに分割されます。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それぞれのセグメントにはポート情報がヘッダーに追加され、例えば送信元ポートがランダムに</a:t>
            </a:r>
            <a:r>
              <a:rPr lang="en-US" altLang="ja-JP" dirty="0"/>
              <a:t>5105</a:t>
            </a:r>
            <a:r>
              <a:rPr lang="ja-JP" altLang="en-US"/>
              <a:t>で、宛先が</a:t>
            </a:r>
            <a:r>
              <a:rPr lang="en-US" dirty="0"/>
              <a:t>DNS</a:t>
            </a:r>
            <a:r>
              <a:rPr lang="ja-JP" altLang="en-US"/>
              <a:t>サーバーの場合にはポート</a:t>
            </a:r>
            <a:r>
              <a:rPr lang="en-US" altLang="ja-JP" dirty="0"/>
              <a:t>53</a:t>
            </a:r>
            <a:r>
              <a:rPr lang="ja-JP" altLang="en-US"/>
              <a:t>としてラベル付けされます。これにより、各セグメントが同じ通信に属していることが分かります。ネットワーク（例：インターネット）を横断する際に、全てが同じ経路を通るわけではなく、一部が途中で失われたり順序が変わることもありますが、例えば</a:t>
            </a:r>
            <a:r>
              <a:rPr lang="en-US" dirty="0"/>
              <a:t>IP</a:t>
            </a:r>
            <a:r>
              <a:rPr lang="ja-JP" altLang="en-US"/>
              <a:t>電話での会話のようなリアルタイム通信では、少数のパケットが失われても気にならないことが多いです。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一方で、銀行の送金のような重要な通信では、少数のパケットの紛失が致命的な結果を招く可能性があります。次に、もう</a:t>
            </a:r>
            <a:r>
              <a:rPr lang="en-US" altLang="ja-JP" dirty="0"/>
              <a:t>1</a:t>
            </a:r>
            <a:r>
              <a:rPr lang="ja-JP" altLang="en-US"/>
              <a:t>つのプロトコル、</a:t>
            </a:r>
            <a:r>
              <a:rPr lang="en-US" dirty="0"/>
              <a:t>TCP</a:t>
            </a:r>
            <a:r>
              <a:rPr lang="ja-JP" altLang="en-US"/>
              <a:t>について説明します。</a:t>
            </a:r>
            <a:r>
              <a:rPr lang="en-US" dirty="0"/>
              <a:t>TCP</a:t>
            </a:r>
            <a:r>
              <a:rPr lang="ja-JP" altLang="en-US"/>
              <a:t>は信頼性のある通信を実現するプロトコルであり、パケットが失われた場合に自動的に再送信され、エンドユーザーは心配する必要がありません。</a:t>
            </a:r>
            <a:r>
              <a:rPr lang="en-US" dirty="0"/>
              <a:t>TCP</a:t>
            </a:r>
            <a:r>
              <a:rPr lang="ja-JP" altLang="en-US"/>
              <a:t>通信でも送信元と宛先が存在し、それぞれの</a:t>
            </a:r>
            <a:r>
              <a:rPr lang="en-US" dirty="0"/>
              <a:t>TCP</a:t>
            </a:r>
            <a:r>
              <a:rPr lang="ja-JP" altLang="en-US"/>
              <a:t>セグメントには送信元と宛先ポート番号に加えてシーケンス番号が含まれます。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例えば、ウェブページのリクエストの場合、送信元ポートはランダムな番号で、宛先ポートはウェブサーバーに割り当てられたポート</a:t>
            </a:r>
            <a:r>
              <a:rPr lang="en-US" altLang="ja-JP" dirty="0"/>
              <a:t>80</a:t>
            </a:r>
            <a:r>
              <a:rPr lang="ja-JP" altLang="en-US"/>
              <a:t>です。各セグメントにはシーケンス番号が割り当てられ、サーバーはパケットを受信して確認応答を送信します。信頼性の低い接続ではパケットウィンドウ（確認応答前に送信されるパケット数）が小さくなり、頻繁な応答によってパケットの損失を最小限に抑え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TCP</a:t>
            </a:r>
            <a:r>
              <a:rPr lang="ja-JP" altLang="en-US"/>
              <a:t>と</a:t>
            </a:r>
            <a:r>
              <a:rPr lang="en-US" dirty="0"/>
              <a:t>UDP</a:t>
            </a:r>
            <a:r>
              <a:rPr lang="ja-JP" altLang="en-US"/>
              <a:t>の違いは、</a:t>
            </a:r>
            <a:r>
              <a:rPr lang="en-US" dirty="0"/>
              <a:t>TCP</a:t>
            </a:r>
            <a:r>
              <a:rPr lang="ja-JP" altLang="en-US"/>
              <a:t>には確認応答とシーケンス番号があり、送信順序を復元できる点です。</a:t>
            </a:r>
            <a:r>
              <a:rPr lang="en-US" dirty="0"/>
              <a:t>UDP</a:t>
            </a:r>
            <a:r>
              <a:rPr lang="ja-JP" altLang="en-US"/>
              <a:t>には確認応答やシーケンス番号がありませんが、インターネットでの通信にはそれぞれの役割があり、すべてのパケットが確実に受信されることが重要かどうかによって</a:t>
            </a:r>
            <a:r>
              <a:rPr lang="en-US" dirty="0"/>
              <a:t>UDP</a:t>
            </a:r>
            <a:r>
              <a:rPr lang="ja-JP" altLang="en-US"/>
              <a:t>と</a:t>
            </a:r>
            <a:r>
              <a:rPr lang="en-US" dirty="0"/>
              <a:t>TCP</a:t>
            </a:r>
            <a:r>
              <a:rPr lang="ja-JP" altLang="en-US"/>
              <a:t>の選択が決まります。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Summary:</a:t>
            </a:r>
          </a:p>
          <a:p>
            <a:pPr marL="0" lvl="0" indent="0" algn="l" rtl="0">
              <a:spcBef>
                <a:spcPts val="0"/>
              </a:spcBef>
              <a:spcAft>
                <a:spcPts val="0"/>
              </a:spcAft>
              <a:buNone/>
            </a:pPr>
            <a:r>
              <a:rPr lang="en-US" dirty="0"/>
              <a:t>UDP</a:t>
            </a:r>
            <a:r>
              <a:rPr lang="ja-JP" altLang="en-US"/>
              <a:t>は、リアルタイム通信やストリーミングに適しており、オーバーヘッドが少なく、パケットが失われても再送信されません。</a:t>
            </a:r>
          </a:p>
          <a:p>
            <a:pPr marL="0" lvl="0" indent="0" algn="l" rtl="0">
              <a:spcBef>
                <a:spcPts val="0"/>
              </a:spcBef>
              <a:spcAft>
                <a:spcPts val="0"/>
              </a:spcAft>
              <a:buNone/>
            </a:pPr>
            <a:r>
              <a:rPr lang="en-US" dirty="0"/>
              <a:t>TCP</a:t>
            </a:r>
            <a:r>
              <a:rPr lang="ja-JP" altLang="en-US"/>
              <a:t>は、信頼性のある通信が求められる状況で使用され、確認応答やシーケンス番号により、パケットが失われた場合に自動で再送信され、送信順序も復元されます。</a:t>
            </a:r>
          </a:p>
          <a:p>
            <a:pPr marL="0" lvl="0" indent="0" algn="l" rtl="0">
              <a:spcBef>
                <a:spcPts val="0"/>
              </a:spcBef>
              <a:spcAft>
                <a:spcPts val="0"/>
              </a:spcAft>
              <a:buNone/>
            </a:pPr>
            <a:r>
              <a:rPr lang="ja-JP" altLang="en-US"/>
              <a:t>各プロトコルにはそれぞれの用途があり、</a:t>
            </a:r>
            <a:r>
              <a:rPr lang="en-US" dirty="0"/>
              <a:t>UDP</a:t>
            </a:r>
            <a:r>
              <a:rPr lang="ja-JP" altLang="en-US"/>
              <a:t>はリアルタイム性が重視される場合に、</a:t>
            </a:r>
            <a:r>
              <a:rPr lang="en-US" dirty="0"/>
              <a:t>TCP</a:t>
            </a:r>
            <a:r>
              <a:rPr lang="ja-JP" altLang="en-US"/>
              <a:t>は信頼性が重視される場合に使われます。</a:t>
            </a:r>
            <a:endParaRPr lang="en-US" altLang="ja-JP" dirty="0"/>
          </a:p>
          <a:p>
            <a:pPr marL="0" lvl="0" indent="0" algn="l" rtl="0">
              <a:spcBef>
                <a:spcPts val="0"/>
              </a:spcBef>
              <a:spcAft>
                <a:spcPts val="0"/>
              </a:spcAft>
              <a:buNone/>
            </a:pPr>
            <a:br>
              <a:rPr lang="en-US" altLang="ja-JP" dirty="0"/>
            </a:br>
            <a:r>
              <a:rPr lang="en-US" altLang="ja-JP" dirty="0"/>
              <a:t>What’s Overhead?</a:t>
            </a:r>
          </a:p>
          <a:p>
            <a:pPr marL="0" lvl="0" indent="0" algn="l" rtl="0">
              <a:spcBef>
                <a:spcPts val="0"/>
              </a:spcBef>
              <a:spcAft>
                <a:spcPts val="0"/>
              </a:spcAft>
              <a:buNone/>
            </a:pPr>
            <a:endParaRPr lang="en-US" dirty="0"/>
          </a:p>
          <a:p>
            <a:r>
              <a:rPr lang="en-US" dirty="0"/>
              <a:t>In the context of </a:t>
            </a:r>
            <a:r>
              <a:rPr lang="en-US" b="1" dirty="0"/>
              <a:t>TCP</a:t>
            </a:r>
            <a:r>
              <a:rPr lang="en-US" dirty="0"/>
              <a:t> and </a:t>
            </a:r>
            <a:r>
              <a:rPr lang="en-US" b="1" dirty="0"/>
              <a:t>UDP</a:t>
            </a:r>
            <a:r>
              <a:rPr lang="en-US" dirty="0"/>
              <a:t>, "overhead" refers to the additional data, resources, or processing requirements added to a communication to ensure that it operates reliably, securely, or as intended. It includes the information and mechanisms necessary for the protocol to function but which do not carry user data directly. Here's how overhead manifests in each protocol:</a:t>
            </a:r>
          </a:p>
          <a:p>
            <a:r>
              <a:rPr lang="en-US" b="1" dirty="0"/>
              <a:t>TCP Overhead</a:t>
            </a:r>
          </a:p>
          <a:p>
            <a:r>
              <a:rPr lang="en-US" dirty="0"/>
              <a:t>TCP is a </a:t>
            </a:r>
            <a:r>
              <a:rPr lang="en-US" b="1" dirty="0"/>
              <a:t>connection-oriented</a:t>
            </a:r>
            <a:r>
              <a:rPr lang="en-US" dirty="0"/>
              <a:t> protocol, which means it prioritizes reliability, order, and error correction. As a result, TCP incurs more overhead due to features such as:</a:t>
            </a:r>
          </a:p>
          <a:p>
            <a:pPr>
              <a:buFont typeface="+mj-lt"/>
              <a:buAutoNum type="arabicPeriod"/>
            </a:pPr>
            <a:r>
              <a:rPr lang="en-US" b="1" dirty="0"/>
              <a:t>Headers</a:t>
            </a:r>
            <a:r>
              <a:rPr lang="en-US" dirty="0"/>
              <a:t>: Each TCP segment includes a header (typically 20 bytes), which contains fields for sequence numbers, acknowledgment numbers, window sizes, flags (e.g., SYN, ACK), and more.</a:t>
            </a:r>
          </a:p>
          <a:p>
            <a:pPr>
              <a:buFont typeface="+mj-lt"/>
              <a:buAutoNum type="arabicPeriod"/>
            </a:pPr>
            <a:r>
              <a:rPr lang="en-US" b="1" dirty="0"/>
              <a:t>Acknowledgments</a:t>
            </a:r>
            <a:r>
              <a:rPr lang="en-US" dirty="0"/>
              <a:t>: TCP requires acknowledgment (ACK) packets to confirm receipt of data, adding to the communication traffic.</a:t>
            </a:r>
          </a:p>
          <a:p>
            <a:pPr>
              <a:buFont typeface="+mj-lt"/>
              <a:buAutoNum type="arabicPeriod"/>
            </a:pPr>
            <a:r>
              <a:rPr lang="en-US" b="1" dirty="0"/>
              <a:t>Sequence Numbers</a:t>
            </a:r>
            <a:r>
              <a:rPr lang="en-US" dirty="0"/>
              <a:t>: TCP uses sequence numbers to ensure that segments are reassembled in the correct order.</a:t>
            </a:r>
          </a:p>
          <a:p>
            <a:pPr>
              <a:buFont typeface="+mj-lt"/>
              <a:buAutoNum type="arabicPeriod"/>
            </a:pPr>
            <a:r>
              <a:rPr lang="en-US" b="1" dirty="0"/>
              <a:t>Error Checking</a:t>
            </a:r>
            <a:r>
              <a:rPr lang="en-US" dirty="0"/>
              <a:t>: TCP has mechanisms to detect and retransmit lost or corrupted segments, ensuring data integrity.</a:t>
            </a:r>
          </a:p>
          <a:p>
            <a:pPr>
              <a:buFont typeface="+mj-lt"/>
              <a:buAutoNum type="arabicPeriod"/>
            </a:pPr>
            <a:r>
              <a:rPr lang="en-US" b="1" dirty="0"/>
              <a:t>Flow Control</a:t>
            </a:r>
            <a:r>
              <a:rPr lang="en-US" dirty="0"/>
              <a:t>: TCP uses techniques like the sliding window to manage the rate of data transfer, reducing the risk of overwhelming the receiver.</a:t>
            </a:r>
          </a:p>
          <a:p>
            <a:pPr>
              <a:buFont typeface="+mj-lt"/>
              <a:buAutoNum type="arabicPeriod"/>
            </a:pPr>
            <a:r>
              <a:rPr lang="en-US" b="1" dirty="0"/>
              <a:t>Connection Establishment/Termination</a:t>
            </a:r>
            <a:r>
              <a:rPr lang="en-US" dirty="0"/>
              <a:t>: TCP uses a three-way handshake to establish a connection and a four-step process to terminate it.</a:t>
            </a:r>
          </a:p>
          <a:p>
            <a:r>
              <a:rPr lang="en-US" dirty="0"/>
              <a:t>All these features add latency and consume bandwidth, which is the </a:t>
            </a:r>
            <a:r>
              <a:rPr lang="en-US" b="1" dirty="0"/>
              <a:t>overhead</a:t>
            </a:r>
            <a:r>
              <a:rPr lang="en-US" dirty="0"/>
              <a:t>.</a:t>
            </a:r>
          </a:p>
          <a:p>
            <a:r>
              <a:rPr lang="en-US" b="1" dirty="0"/>
              <a:t>UDP Overhead</a:t>
            </a:r>
          </a:p>
          <a:p>
            <a:r>
              <a:rPr lang="en-US" dirty="0"/>
              <a:t>UDP is a </a:t>
            </a:r>
            <a:r>
              <a:rPr lang="en-US" b="1" dirty="0"/>
              <a:t>connectionless</a:t>
            </a:r>
            <a:r>
              <a:rPr lang="en-US" dirty="0"/>
              <a:t> protocol, meaning it does not establish or maintain a connection. Its overhead is significantly lower than TCP because:</a:t>
            </a:r>
          </a:p>
          <a:p>
            <a:pPr>
              <a:buFont typeface="+mj-lt"/>
              <a:buAutoNum type="arabicPeriod"/>
            </a:pPr>
            <a:r>
              <a:rPr lang="en-US" b="1" dirty="0"/>
              <a:t>Minimal Headers</a:t>
            </a:r>
            <a:r>
              <a:rPr lang="en-US" dirty="0"/>
              <a:t>: UDP headers are only 8 bytes long, containing source and destination ports, length, and checksum.</a:t>
            </a:r>
          </a:p>
          <a:p>
            <a:pPr>
              <a:buFont typeface="+mj-lt"/>
              <a:buAutoNum type="arabicPeriod"/>
            </a:pPr>
            <a:r>
              <a:rPr lang="en-US" b="1" dirty="0"/>
              <a:t>No Acknowledgments</a:t>
            </a:r>
            <a:r>
              <a:rPr lang="en-US" dirty="0"/>
              <a:t>: UDP does not confirm the receipt of packets, so no ACK packets are sent back.</a:t>
            </a:r>
          </a:p>
          <a:p>
            <a:pPr>
              <a:buFont typeface="+mj-lt"/>
              <a:buAutoNum type="arabicPeriod"/>
            </a:pPr>
            <a:r>
              <a:rPr lang="en-US" b="1" dirty="0"/>
              <a:t>No Sequence Numbers</a:t>
            </a:r>
            <a:r>
              <a:rPr lang="en-US" dirty="0"/>
              <a:t>: Packets are sent independently, with no guarantee of order.</a:t>
            </a:r>
          </a:p>
          <a:p>
            <a:pPr>
              <a:buFont typeface="+mj-lt"/>
              <a:buAutoNum type="arabicPeriod"/>
            </a:pPr>
            <a:r>
              <a:rPr lang="en-US" b="1" dirty="0"/>
              <a:t>No Error Correction or Flow Control</a:t>
            </a:r>
            <a:r>
              <a:rPr lang="en-US" dirty="0"/>
              <a:t>: UDP does not retransmit lost packets or manage data transfer rates.</a:t>
            </a:r>
          </a:p>
          <a:p>
            <a:r>
              <a:rPr lang="en-US" dirty="0"/>
              <a:t>This simplicity reduces UDP's overhead, making it faster and more suitable for applications like </a:t>
            </a:r>
            <a:r>
              <a:rPr lang="en-US" b="1" dirty="0"/>
              <a:t>streaming</a:t>
            </a:r>
            <a:r>
              <a:rPr lang="en-US" dirty="0"/>
              <a:t>, </a:t>
            </a:r>
            <a:r>
              <a:rPr lang="en-US" b="1" dirty="0"/>
              <a:t>gaming</a:t>
            </a:r>
            <a:r>
              <a:rPr lang="en-US" dirty="0"/>
              <a:t>, and </a:t>
            </a:r>
            <a:r>
              <a:rPr lang="en-US" b="1" dirty="0"/>
              <a:t>real-time communications</a:t>
            </a:r>
            <a:r>
              <a:rPr lang="en-US" dirty="0"/>
              <a:t>, where small delays matter more than occasional data loss.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24378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2">
            <a:extLst>
              <a:ext uri="{FF2B5EF4-FFF2-40B4-BE49-F238E27FC236}">
                <a16:creationId xmlns:a16="http://schemas.microsoft.com/office/drawing/2014/main" id="{E0A9A534-7488-D69A-04C6-1A2BD521938F}"/>
              </a:ext>
            </a:extLst>
          </p:cNvPr>
          <p:cNvSpPr>
            <a:spLocks noGrp="1"/>
          </p:cNvSpPr>
          <p:nvPr>
            <p:ph type="ftr" sz="quarter" idx="10"/>
          </p:nvPr>
        </p:nvSpPr>
        <p:spPr>
          <a:xfrm>
            <a:off x="5858647" y="4767263"/>
            <a:ext cx="3086100" cy="274637"/>
          </a:xfrm>
          <a:prstGeom prst="rect">
            <a:avLst/>
          </a:prstGeom>
        </p:spPr>
        <p:txBody>
          <a:bodyPr/>
          <a:lstStyle>
            <a:lvl1pPr>
              <a:defRPr>
                <a:ln>
                  <a:solidFill>
                    <a:schemeClr val="tx1"/>
                  </a:solidFill>
                </a:ln>
                <a:noFill/>
              </a:defRPr>
            </a:lvl1pPr>
          </a:lstStyle>
          <a:p>
            <a:fld id="{BCEADBFB-ABD6-D640-AE8D-3E446401DB6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2">
            <a:extLst>
              <a:ext uri="{FF2B5EF4-FFF2-40B4-BE49-F238E27FC236}">
                <a16:creationId xmlns:a16="http://schemas.microsoft.com/office/drawing/2014/main" id="{D13264F2-0025-B4BD-5C6F-73BE127DFD7C}"/>
              </a:ext>
            </a:extLst>
          </p:cNvPr>
          <p:cNvSpPr>
            <a:spLocks noGrp="1"/>
          </p:cNvSpPr>
          <p:nvPr>
            <p:ph type="ftr" sz="quarter" idx="10"/>
          </p:nvPr>
        </p:nvSpPr>
        <p:spPr>
          <a:xfrm>
            <a:off x="5858647" y="4767263"/>
            <a:ext cx="3086100" cy="274637"/>
          </a:xfrm>
          <a:prstGeom prst="rect">
            <a:avLst/>
          </a:prstGeom>
        </p:spPr>
        <p:txBody>
          <a:bodyPr/>
          <a:lstStyle>
            <a:lvl1pPr>
              <a:defRPr>
                <a:ln>
                  <a:solidFill>
                    <a:schemeClr val="tx1"/>
                  </a:solidFill>
                </a:ln>
                <a:noFill/>
              </a:defRPr>
            </a:lvl1pPr>
          </a:lstStyle>
          <a:p>
            <a:fld id="{50F69F6E-B242-5947-B529-A07891DB808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2">
            <a:extLst>
              <a:ext uri="{FF2B5EF4-FFF2-40B4-BE49-F238E27FC236}">
                <a16:creationId xmlns:a16="http://schemas.microsoft.com/office/drawing/2014/main" id="{DBBFC710-5ED3-61E1-48D8-A98DBB8F170C}"/>
              </a:ext>
            </a:extLst>
          </p:cNvPr>
          <p:cNvSpPr>
            <a:spLocks noGrp="1"/>
          </p:cNvSpPr>
          <p:nvPr>
            <p:ph type="ftr" sz="quarter" idx="10"/>
          </p:nvPr>
        </p:nvSpPr>
        <p:spPr>
          <a:xfrm>
            <a:off x="5858647" y="4767263"/>
            <a:ext cx="3086100" cy="274637"/>
          </a:xfrm>
          <a:prstGeom prst="rect">
            <a:avLst/>
          </a:prstGeom>
        </p:spPr>
        <p:txBody>
          <a:bodyPr/>
          <a:lstStyle>
            <a:lvl1pPr>
              <a:defRPr>
                <a:ln>
                  <a:solidFill>
                    <a:schemeClr val="tx1"/>
                  </a:solidFill>
                </a:ln>
              </a:defRPr>
            </a:lvl1pPr>
          </a:lstStyle>
          <a:p>
            <a:fld id="{72280F52-13F0-5247-97A8-84359EC9115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2">
            <a:extLst>
              <a:ext uri="{FF2B5EF4-FFF2-40B4-BE49-F238E27FC236}">
                <a16:creationId xmlns:a16="http://schemas.microsoft.com/office/drawing/2014/main" id="{76720EE7-B6A7-3DE6-AA6F-656017888E63}"/>
              </a:ext>
            </a:extLst>
          </p:cNvPr>
          <p:cNvSpPr>
            <a:spLocks noGrp="1"/>
          </p:cNvSpPr>
          <p:nvPr>
            <p:ph type="ftr" sz="quarter" idx="10"/>
          </p:nvPr>
        </p:nvSpPr>
        <p:spPr>
          <a:xfrm>
            <a:off x="5858647" y="4767263"/>
            <a:ext cx="3086100" cy="274637"/>
          </a:xfrm>
          <a:prstGeom prst="rect">
            <a:avLst/>
          </a:prstGeom>
        </p:spPr>
        <p:txBody>
          <a:bodyPr/>
          <a:lstStyle>
            <a:lvl1pPr>
              <a:defRPr>
                <a:ln>
                  <a:solidFill>
                    <a:schemeClr val="tx1"/>
                  </a:solidFill>
                </a:ln>
              </a:defRPr>
            </a:lvl1pPr>
          </a:lstStyle>
          <a:p>
            <a:fld id="{7BE2A72B-7D8C-3D44-9766-A5ADE9E4A2D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2">
            <a:extLst>
              <a:ext uri="{FF2B5EF4-FFF2-40B4-BE49-F238E27FC236}">
                <a16:creationId xmlns:a16="http://schemas.microsoft.com/office/drawing/2014/main" id="{191F29DA-1F12-AA7F-ADBD-F3F6991B049E}"/>
              </a:ext>
            </a:extLst>
          </p:cNvPr>
          <p:cNvSpPr>
            <a:spLocks noGrp="1"/>
          </p:cNvSpPr>
          <p:nvPr>
            <p:ph type="ftr" sz="quarter" idx="10"/>
          </p:nvPr>
        </p:nvSpPr>
        <p:spPr>
          <a:xfrm>
            <a:off x="5858647" y="4767263"/>
            <a:ext cx="3086100" cy="274637"/>
          </a:xfrm>
          <a:prstGeom prst="rect">
            <a:avLst/>
          </a:prstGeom>
        </p:spPr>
        <p:txBody>
          <a:bodyPr/>
          <a:lstStyle>
            <a:lvl1pPr>
              <a:defRPr>
                <a:ln>
                  <a:solidFill>
                    <a:schemeClr val="tx1"/>
                  </a:solidFill>
                </a:ln>
              </a:defRPr>
            </a:lvl1pPr>
          </a:lstStyle>
          <a:p>
            <a:fld id="{2E86E9D3-6534-1344-924C-FEAA019E419D}" type="slidenum">
              <a:rPr lang="en-US" smtClean="0"/>
              <a:pPr/>
              <a:t>‹#›</a:t>
            </a:fld>
            <a:endParaRPr lang="en-US" dirty="0"/>
          </a:p>
        </p:txBody>
      </p:sp>
    </p:spTree>
    <p:extLst>
      <p:ext uri="{BB962C8B-B14F-4D97-AF65-F5344CB8AC3E}">
        <p14:creationId xmlns:p14="http://schemas.microsoft.com/office/powerpoint/2010/main" val="899778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 name="Footer Placeholder 1">
            <a:extLst>
              <a:ext uri="{FF2B5EF4-FFF2-40B4-BE49-F238E27FC236}">
                <a16:creationId xmlns:a16="http://schemas.microsoft.com/office/drawing/2014/main" id="{6C7ABE32-A3C6-463A-1930-49A5B62CB3E0}"/>
              </a:ext>
            </a:extLst>
          </p:cNvPr>
          <p:cNvSpPr>
            <a:spLocks noGrp="1"/>
          </p:cNvSpPr>
          <p:nvPr>
            <p:ph type="ftr" sz="quarter" idx="3"/>
          </p:nvPr>
        </p:nvSpPr>
        <p:spPr>
          <a:xfrm>
            <a:off x="5337175" y="4775809"/>
            <a:ext cx="3086100" cy="274637"/>
          </a:xfrm>
          <a:prstGeom prst="rect">
            <a:avLst/>
          </a:prstGeom>
        </p:spPr>
        <p:txBody>
          <a:bodyPr vert="horz" lIns="91440" tIns="45720" rIns="91440" bIns="45720" rtlCol="0" anchor="ctr"/>
          <a:lstStyle>
            <a:lvl1pPr algn="r">
              <a:defRPr sz="1200" baseline="0">
                <a:solidFill>
                  <a:schemeClr val="tx1">
                    <a:tint val="82000"/>
                  </a:schemeClr>
                </a:solidFill>
                <a:latin typeface="(Use Asian text font)"/>
              </a:defRPr>
            </a:lvl1pPr>
          </a:lstStyle>
          <a:p>
            <a:fld id="{AEECB1CA-A131-DA46-9EE4-A34355D566BB}" type="slidenum">
              <a:rPr lang="en-US" smtClean="0"/>
              <a:pPr/>
              <a:t>‹#›</a:t>
            </a:fld>
            <a:endParaRPr lang="en-US" dirty="0"/>
          </a:p>
        </p:txBody>
      </p:sp>
    </p:spTree>
    <p:extLst>
      <p:ext uri="{BB962C8B-B14F-4D97-AF65-F5344CB8AC3E}">
        <p14:creationId xmlns:p14="http://schemas.microsoft.com/office/powerpoint/2010/main" val="365961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2">
            <a:extLst>
              <a:ext uri="{FF2B5EF4-FFF2-40B4-BE49-F238E27FC236}">
                <a16:creationId xmlns:a16="http://schemas.microsoft.com/office/drawing/2014/main" id="{B546D0F6-01C9-5EFC-0326-92618AF7080B}"/>
              </a:ext>
            </a:extLst>
          </p:cNvPr>
          <p:cNvSpPr>
            <a:spLocks noGrp="1"/>
          </p:cNvSpPr>
          <p:nvPr>
            <p:ph type="ftr" sz="quarter" idx="3"/>
          </p:nvPr>
        </p:nvSpPr>
        <p:spPr>
          <a:xfrm>
            <a:off x="5858647" y="4767263"/>
            <a:ext cx="3086100" cy="274637"/>
          </a:xfrm>
          <a:prstGeom prst="rect">
            <a:avLst/>
          </a:prstGeom>
        </p:spPr>
        <p:txBody>
          <a:bodyPr/>
          <a:lstStyle>
            <a:lvl1pPr algn="r">
              <a:defRPr sz="1200" b="0">
                <a:ln>
                  <a:solidFill>
                    <a:schemeClr val="tx1"/>
                  </a:solidFill>
                </a:ln>
              </a:defRPr>
            </a:lvl1pPr>
          </a:lstStyle>
          <a:p>
            <a:fld id="{E749BAAE-1EEB-AE48-AF15-018D9F44F9B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 id="2147483673" r:id="rId6"/>
    <p:sldLayoutId id="2147483674"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31b0128a-87d4-5c76-82e9-cb53b9cbde7c"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skillsforall.com/launch?id=f393c38f-b410-4d2b-8275-70e144273519&amp;tab=curriculum&amp;view=31b0128a-87d4-5c76-82e9-cb53b9cbde7c"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forms.gle/8AEn1QdkB2i1TZtp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forms.gle/8AEn1QdkB2i1TZtp6"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forms.gle/8AEn1QdkB2i1TZtp6"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d4c68b51-e8b3-55a2-aa7e-b1a7fe6183d7"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d4c68b51-e8b3-55a2-aa7e-b1a7fe6183d7"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4a805003-794e-5c90-adff-854c8624e0a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4a805003-794e-5c90-adff-854c8624e0a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skillsforall.com/launch?id=f393c38f-b410-4d2b-8275-70e144273519&amp;tab=curriculum&amp;view=4a805003-794e-5c90-adff-854c8624e0a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4517c560-424e-589c-aeec-6a773d7a6052"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07_13-14-QuizAnswer_NetworkBasics2023%202nd%20Semester.pptx" TargetMode="External"/><Relationship Id="rId4" Type="http://schemas.openxmlformats.org/officeDocument/2006/relationships/hyperlink" Target="https://www.netacad.com/launch?id=f393c38f-b410-4d2b-8275-70e144273519&amp;tab=curriculum&amp;view=4517c560-424e-589c-aeec-6a773d7a6052"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netacad.com/launch?id=f393c38f-b410-4d2b-8275-70e144273519&amp;tab=curriculum&amp;view=4517c560-424e-589c-aeec-6a773d7a6052"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9fcec73b-f1ef-55a0-8c70-d9da2e2c16e5"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9fcec73b-f1ef-55a0-8c70-d9da2e2c16e5"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forms.gle/5j1Jf6pLHcpwZbHR8"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forms.gle/5j1Jf6pLHcpwZbHR8"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934ac7-ab2c-59d0-92dd-bc285232956d"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forms.gle/5j1Jf6pLHcpwZbHR8"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7419a8-2a97-50d7-80bc-a940d8722865"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7419a8-2a97-50d7-80bc-a940d8722865"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7419a8-2a97-50d7-80bc-a940d8722865"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7419a8-2a97-50d7-80bc-a940d8722865"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forms.gle/2QqM4EcxqXNfxCy18"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384ef82-2435-5b4a-a582-cf42ac6b2699"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mkedumn.sharepoint.com/:u:/r/sites/2023-20244-5Oyundari/Shared%20Documents/%E3%83%8D%E3%83%83%E3%83%88%E3%83%AF%E3%83%BC%E3%82%AF%E3%81%AE%E5%9F%BA%E7%A4%8E/Exercise/20241202_Students/14.8.1%20Packet%20Tracer%20-%20TCP%20and%20UDP%20Communications.pka?csf=1&amp;web=1&amp;e=Oh5UWg"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mkedumn.sharepoint.com/:u:/r/sites/2023-20244-5Oyundari/Shared%20Documents/%E3%83%8D%E3%83%83%E3%83%88%E3%83%AF%E3%83%BC%E3%82%AF%E3%81%AE%E5%9F%BA%E7%A4%8E/Exercise/20241202_Students/14.8.1%20Packet%20Tracer%20-%20TCP%20and%20UDP%20Communications.pka?csf=1&amp;web=1&amp;e=Oh5UWg"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package" Target="../embeddings/Microsoft_Word_Document.docx"/></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1131827-2a11-5565-a906-0bfee4729e7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06_11-12-QuizAnswer_NetworkBasics2023%202nd%20Semester.pptx"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31b0128a-87d4-5c76-82e9-cb53b9cbde7c"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1131827-2a11-5565-a906-0bfee4729e75"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31b0128a-87d4-5c76-82e9-cb53b9cbde7c"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14</a:t>
            </a:r>
            <a:br>
              <a:rPr lang="en-US" altLang="ja-JP" dirty="0"/>
            </a:br>
            <a:r>
              <a:rPr lang="en-US" altLang="ja-JP" sz="3600" dirty="0"/>
              <a:t>Networking Basics</a:t>
            </a:r>
            <a:r>
              <a:rPr lang="ja-JP" altLang="en-US" sz="3600"/>
              <a:t>　</a:t>
            </a:r>
            <a:br>
              <a:rPr lang="ja-JP" altLang="en-US" sz="3600"/>
            </a:br>
            <a:r>
              <a:rPr lang="en-US" altLang="ja-JP" sz="3600" dirty="0"/>
              <a:t>Module 15: TCP and UDP</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Footer Placeholder 4">
            <a:extLst>
              <a:ext uri="{FF2B5EF4-FFF2-40B4-BE49-F238E27FC236}">
                <a16:creationId xmlns:a16="http://schemas.microsoft.com/office/drawing/2014/main" id="{D46386DE-AE0E-BCC1-6F63-06BAD4D16B59}"/>
              </a:ext>
            </a:extLst>
          </p:cNvPr>
          <p:cNvSpPr>
            <a:spLocks noGrp="1"/>
          </p:cNvSpPr>
          <p:nvPr>
            <p:ph type="ftr" sz="quarter" idx="10"/>
          </p:nvPr>
        </p:nvSpPr>
        <p:spPr/>
        <p:txBody>
          <a:bodyPr/>
          <a:lstStyle/>
          <a:p>
            <a:fld id="{18E3DB62-64E8-CB46-A54C-6C60CA3C1902}" type="slidenum">
              <a:rPr lang="en-US" smtClean="0"/>
              <a:t>1</a:t>
            </a:fld>
            <a:endParaRPr lang="en-US" dirty="0"/>
          </a:p>
        </p:txBody>
      </p:sp>
      <p:sp>
        <p:nvSpPr>
          <p:cNvPr id="4" name="Google Shape;478;p27">
            <a:extLst>
              <a:ext uri="{FF2B5EF4-FFF2-40B4-BE49-F238E27FC236}">
                <a16:creationId xmlns:a16="http://schemas.microsoft.com/office/drawing/2014/main" id="{8079BB39-D7B6-86E0-656F-CD095FAD7AD0}"/>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3" name="TextBox 1">
            <a:extLst>
              <a:ext uri="{FF2B5EF4-FFF2-40B4-BE49-F238E27FC236}">
                <a16:creationId xmlns:a16="http://schemas.microsoft.com/office/drawing/2014/main" id="{50410F85-8A6A-08D6-F54D-BAFA02DB2BC8}"/>
              </a:ext>
            </a:extLst>
          </p:cNvPr>
          <p:cNvSpPr txBox="1"/>
          <p:nvPr/>
        </p:nvSpPr>
        <p:spPr>
          <a:xfrm>
            <a:off x="728902" y="4686121"/>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4B06EE4-82D8-6D49-B608-AA43EC667624}"/>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69E6317-2E5F-3456-0B18-B788C9E764F1}"/>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pPr>
              <a:spcAft>
                <a:spcPts val="600"/>
              </a:spcAft>
            </a:pPr>
            <a:r>
              <a:rPr lang="en-US" dirty="0">
                <a:hlinkClick r:id="rId3"/>
              </a:rPr>
              <a:t>15.1. TCP and UDP</a:t>
            </a:r>
            <a:endParaRPr lang="en-US" dirty="0"/>
          </a:p>
        </p:txBody>
      </p:sp>
      <p:sp>
        <p:nvSpPr>
          <p:cNvPr id="4" name="TextBox 3">
            <a:extLst>
              <a:ext uri="{FF2B5EF4-FFF2-40B4-BE49-F238E27FC236}">
                <a16:creationId xmlns:a16="http://schemas.microsoft.com/office/drawing/2014/main" id="{089C44AA-26DB-60CD-2495-9A88B07F234E}"/>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15.1.1 Video - TCP and UDP Operation</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D65362D1-3AA6-54DE-AF7A-01BD215BDA9F}"/>
              </a:ext>
            </a:extLst>
          </p:cNvPr>
          <p:cNvSpPr txBox="1"/>
          <p:nvPr/>
        </p:nvSpPr>
        <p:spPr>
          <a:xfrm>
            <a:off x="720725" y="1881031"/>
            <a:ext cx="8010144" cy="2646878"/>
          </a:xfrm>
          <a:prstGeom prst="rect">
            <a:avLst/>
          </a:prstGeom>
          <a:noFill/>
        </p:spPr>
        <p:txBody>
          <a:bodyPr wrap="square" rtlCol="0">
            <a:spAutoFit/>
          </a:bodyPr>
          <a:lstStyle/>
          <a:p>
            <a:pPr>
              <a:spcAft>
                <a:spcPts val="600"/>
              </a:spcAft>
            </a:pPr>
            <a:r>
              <a:rPr lang="en-US" dirty="0" err="1">
                <a:solidFill>
                  <a:schemeClr val="tx1"/>
                </a:solidFill>
                <a:latin typeface="Meiryo UI" panose="020B0604030504040204" pitchFamily="34" charset="-128"/>
                <a:ea typeface="Meiryo UI" panose="020B0604030504040204" pitchFamily="34" charset="-128"/>
              </a:rPr>
              <a:t>次に、TCP</a:t>
            </a:r>
            <a:r>
              <a:rPr lang="ja-JP" altLang="en-US">
                <a:solidFill>
                  <a:schemeClr val="tx1"/>
                </a:solidFill>
                <a:latin typeface="Meiryo UI" panose="020B0604030504040204" pitchFamily="34" charset="-128"/>
                <a:ea typeface="Meiryo UI" panose="020B0604030504040204" pitchFamily="34" charset="-128"/>
              </a:rPr>
              <a:t>について説明します。</a:t>
            </a: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pPr>
            <a:r>
              <a:rPr lang="en-US" dirty="0">
                <a:solidFill>
                  <a:schemeClr val="accent1"/>
                </a:solidFill>
                <a:latin typeface="+mn-lt"/>
              </a:rPr>
              <a:t>TCP (Transmission Control Protocol): </a:t>
            </a:r>
            <a:r>
              <a:rPr lang="en-US" altLang="ja-JP" dirty="0">
                <a:solidFill>
                  <a:schemeClr val="tx1"/>
                </a:solidFill>
                <a:latin typeface="Meiryo UI" panose="020B0604030504040204" pitchFamily="34" charset="-128"/>
                <a:ea typeface="Meiryo UI" panose="020B0604030504040204" pitchFamily="34" charset="-128"/>
              </a:rPr>
              <a:t>(3’20”~)</a:t>
            </a:r>
          </a:p>
          <a:p>
            <a:pPr>
              <a:spcAft>
                <a:spcPts val="600"/>
              </a:spcAft>
            </a:pPr>
            <a:endParaRPr lang="en-US"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は信頼性のある通信を実現するプロトコルです。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通信の途中でパケットが失われた場合に自動的に再送信されます。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確認応答やシーケンス番号により、パケットが失われた場合に自動で再送信され、送信順序も復元されます。</a:t>
            </a:r>
          </a:p>
          <a:p>
            <a:pPr marL="285750" indent="-285750">
              <a:spcAft>
                <a:spcPts val="600"/>
              </a:spcAft>
              <a:buClr>
                <a:schemeClr val="tx1"/>
              </a:buClr>
              <a:buFont typeface="Arial" panose="020B0604020202020204" pitchFamily="34" charset="0"/>
              <a:buChar char="•"/>
            </a:pPr>
            <a:endParaRPr lang="en-US"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と</a:t>
            </a:r>
            <a:r>
              <a:rPr lang="en-US"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の違いは、</a:t>
            </a:r>
            <a:r>
              <a:rPr lang="en-US" altLang="ja-JP"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には確認応答とシーケンス番号があり、送信順序を復元できる点です。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accent1"/>
                </a:solidFill>
                <a:latin typeface="Meiryo UI" panose="020B0604030504040204" pitchFamily="34" charset="-128"/>
                <a:ea typeface="Meiryo UI" panose="020B0604030504040204" pitchFamily="34" charset="-128"/>
              </a:rPr>
              <a:t>UDP</a:t>
            </a:r>
            <a:r>
              <a:rPr lang="ja-JP" altLang="en-US">
                <a:solidFill>
                  <a:schemeClr val="accent1"/>
                </a:solidFill>
                <a:latin typeface="Meiryo UI" panose="020B0604030504040204" pitchFamily="34" charset="-128"/>
                <a:ea typeface="Meiryo UI" panose="020B0604030504040204" pitchFamily="34" charset="-128"/>
              </a:rPr>
              <a:t>はリアルタイム性</a:t>
            </a:r>
            <a:r>
              <a:rPr lang="ja-JP" altLang="en-US">
                <a:solidFill>
                  <a:schemeClr val="tx1"/>
                </a:solidFill>
                <a:latin typeface="Meiryo UI" panose="020B0604030504040204" pitchFamily="34" charset="-128"/>
                <a:ea typeface="Meiryo UI" panose="020B0604030504040204" pitchFamily="34" charset="-128"/>
              </a:rPr>
              <a:t>が重視される場合に、</a:t>
            </a:r>
            <a:r>
              <a:rPr lang="en-US" dirty="0">
                <a:solidFill>
                  <a:schemeClr val="accent1"/>
                </a:solidFill>
                <a:latin typeface="Meiryo UI" panose="020B0604030504040204" pitchFamily="34" charset="-128"/>
                <a:ea typeface="Meiryo UI" panose="020B0604030504040204" pitchFamily="34" charset="-128"/>
              </a:rPr>
              <a:t>TCP</a:t>
            </a:r>
            <a:r>
              <a:rPr lang="ja-JP" altLang="en-US">
                <a:solidFill>
                  <a:schemeClr val="accent1"/>
                </a:solidFill>
                <a:latin typeface="Meiryo UI" panose="020B0604030504040204" pitchFamily="34" charset="-128"/>
                <a:ea typeface="Meiryo UI" panose="020B0604030504040204" pitchFamily="34" charset="-128"/>
              </a:rPr>
              <a:t>は信頼性</a:t>
            </a:r>
            <a:r>
              <a:rPr lang="ja-JP" altLang="en-US">
                <a:solidFill>
                  <a:schemeClr val="tx1"/>
                </a:solidFill>
                <a:latin typeface="Meiryo UI" panose="020B0604030504040204" pitchFamily="34" charset="-128"/>
                <a:ea typeface="Meiryo UI" panose="020B0604030504040204" pitchFamily="34" charset="-128"/>
              </a:rPr>
              <a:t>が重視される場合に使われます。</a:t>
            </a:r>
            <a:endParaRPr lang="en-US" dirty="0">
              <a:solidFill>
                <a:schemeClr val="tx1"/>
              </a:solidFill>
              <a:latin typeface="Meiryo UI" panose="020B0604030504040204" pitchFamily="34" charset="-128"/>
              <a:ea typeface="Meiryo UI" panose="020B0604030504040204" pitchFamily="34" charset="-128"/>
            </a:endParaRPr>
          </a:p>
        </p:txBody>
      </p:sp>
      <p:sp>
        <p:nvSpPr>
          <p:cNvPr id="5" name="Footer Placeholder 4">
            <a:extLst>
              <a:ext uri="{FF2B5EF4-FFF2-40B4-BE49-F238E27FC236}">
                <a16:creationId xmlns:a16="http://schemas.microsoft.com/office/drawing/2014/main" id="{63E7C573-DA6D-F67A-7A9A-BDC7F20CB2D4}"/>
              </a:ext>
            </a:extLst>
          </p:cNvPr>
          <p:cNvSpPr>
            <a:spLocks noGrp="1"/>
          </p:cNvSpPr>
          <p:nvPr>
            <p:ph type="ftr" sz="quarter" idx="10"/>
          </p:nvPr>
        </p:nvSpPr>
        <p:spPr/>
        <p:txBody>
          <a:bodyPr/>
          <a:lstStyle/>
          <a:p>
            <a:fld id="{1C24C04E-01DA-2A4C-B437-F7B113EE3B29}" type="slidenum">
              <a:rPr lang="en-US" smtClean="0"/>
              <a:t>10</a:t>
            </a:fld>
            <a:endParaRPr lang="en-US" dirty="0"/>
          </a:p>
        </p:txBody>
      </p:sp>
    </p:spTree>
    <p:extLst>
      <p:ext uri="{BB962C8B-B14F-4D97-AF65-F5344CB8AC3E}">
        <p14:creationId xmlns:p14="http://schemas.microsoft.com/office/powerpoint/2010/main" val="287956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69588A0-8C1D-7637-E52B-2A1540DD1034}"/>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E23B82B-D81D-5BBD-EFA0-F62B3D94EE62}"/>
              </a:ext>
            </a:extLst>
          </p:cNvPr>
          <p:cNvSpPr txBox="1">
            <a:spLocks noGrp="1"/>
          </p:cNvSpPr>
          <p:nvPr>
            <p:ph type="title"/>
          </p:nvPr>
        </p:nvSpPr>
        <p:spPr>
          <a:xfrm>
            <a:off x="711200" y="539750"/>
            <a:ext cx="7702550" cy="573088"/>
          </a:xfrm>
        </p:spPr>
        <p:txBody>
          <a:bodyPr spcFirstLastPara="1" wrap="square" lIns="91425" tIns="91425" rIns="91425" bIns="91425" anchor="t" anchorCtr="0">
            <a:noAutofit/>
          </a:bodyPr>
          <a:lstStyle/>
          <a:p>
            <a:pPr>
              <a:spcAft>
                <a:spcPts val="600"/>
              </a:spcAft>
            </a:pPr>
            <a:r>
              <a:rPr lang="en-US" dirty="0">
                <a:hlinkClick r:id="rId3"/>
              </a:rPr>
              <a:t>15.1. TCP and UDP</a:t>
            </a:r>
            <a:endParaRPr lang="en-US" dirty="0"/>
          </a:p>
        </p:txBody>
      </p:sp>
      <p:sp>
        <p:nvSpPr>
          <p:cNvPr id="5" name="Footer Placeholder 4">
            <a:extLst>
              <a:ext uri="{FF2B5EF4-FFF2-40B4-BE49-F238E27FC236}">
                <a16:creationId xmlns:a16="http://schemas.microsoft.com/office/drawing/2014/main" id="{65E62D1C-5635-9968-357C-6F149E650807}"/>
              </a:ext>
            </a:extLst>
          </p:cNvPr>
          <p:cNvSpPr>
            <a:spLocks noGrp="1"/>
          </p:cNvSpPr>
          <p:nvPr>
            <p:ph type="ftr" sz="quarter" idx="10"/>
          </p:nvPr>
        </p:nvSpPr>
        <p:spPr/>
        <p:txBody>
          <a:bodyPr/>
          <a:lstStyle/>
          <a:p>
            <a:fld id="{1C24C04E-01DA-2A4C-B437-F7B113EE3B29}" type="slidenum">
              <a:rPr lang="en-US" smtClean="0"/>
              <a:t>11</a:t>
            </a:fld>
            <a:endParaRPr lang="en-US" dirty="0"/>
          </a:p>
        </p:txBody>
      </p:sp>
      <p:pic>
        <p:nvPicPr>
          <p:cNvPr id="3" name="Picture 2">
            <a:extLst>
              <a:ext uri="{FF2B5EF4-FFF2-40B4-BE49-F238E27FC236}">
                <a16:creationId xmlns:a16="http://schemas.microsoft.com/office/drawing/2014/main" id="{D9222461-88C4-DEB2-2C3D-E8C92A5E57D6}"/>
              </a:ext>
            </a:extLst>
          </p:cNvPr>
          <p:cNvPicPr>
            <a:picLocks noChangeAspect="1"/>
          </p:cNvPicPr>
          <p:nvPr/>
        </p:nvPicPr>
        <p:blipFill>
          <a:blip r:embed="rId4"/>
          <a:stretch>
            <a:fillRect/>
          </a:stretch>
        </p:blipFill>
        <p:spPr>
          <a:xfrm>
            <a:off x="254000" y="1968500"/>
            <a:ext cx="4203701" cy="1557241"/>
          </a:xfrm>
          <a:prstGeom prst="rect">
            <a:avLst/>
          </a:prstGeom>
        </p:spPr>
      </p:pic>
      <p:pic>
        <p:nvPicPr>
          <p:cNvPr id="7" name="Picture 6">
            <a:extLst>
              <a:ext uri="{FF2B5EF4-FFF2-40B4-BE49-F238E27FC236}">
                <a16:creationId xmlns:a16="http://schemas.microsoft.com/office/drawing/2014/main" id="{E0094C9E-6351-BD96-1D9D-111457100DD4}"/>
              </a:ext>
            </a:extLst>
          </p:cNvPr>
          <p:cNvPicPr>
            <a:picLocks noChangeAspect="1"/>
          </p:cNvPicPr>
          <p:nvPr/>
        </p:nvPicPr>
        <p:blipFill>
          <a:blip r:embed="rId5"/>
          <a:stretch>
            <a:fillRect/>
          </a:stretch>
        </p:blipFill>
        <p:spPr>
          <a:xfrm>
            <a:off x="4611688" y="1968500"/>
            <a:ext cx="4470400" cy="1117600"/>
          </a:xfrm>
          <a:prstGeom prst="rect">
            <a:avLst/>
          </a:prstGeom>
        </p:spPr>
      </p:pic>
      <p:sp>
        <p:nvSpPr>
          <p:cNvPr id="9" name="TextBox 8">
            <a:extLst>
              <a:ext uri="{FF2B5EF4-FFF2-40B4-BE49-F238E27FC236}">
                <a16:creationId xmlns:a16="http://schemas.microsoft.com/office/drawing/2014/main" id="{80EB5406-4987-B366-763C-254DD70DA122}"/>
              </a:ext>
            </a:extLst>
          </p:cNvPr>
          <p:cNvSpPr txBox="1"/>
          <p:nvPr/>
        </p:nvSpPr>
        <p:spPr>
          <a:xfrm>
            <a:off x="711200" y="1609259"/>
            <a:ext cx="7835900" cy="307777"/>
          </a:xfrm>
          <a:prstGeom prst="rect">
            <a:avLst/>
          </a:prstGeom>
          <a:noFill/>
        </p:spPr>
        <p:txBody>
          <a:bodyPr wrap="square">
            <a:spAutoFit/>
          </a:bodyPr>
          <a:lstStyle/>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と</a:t>
            </a:r>
            <a:r>
              <a:rPr lang="en-US"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の違いは、</a:t>
            </a:r>
            <a:r>
              <a:rPr lang="en-US" altLang="ja-JP"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には確認応答とシーケンス番号があり、送信順序を復元できる点です。</a:t>
            </a:r>
            <a:endParaRPr lang="en-US" altLang="ja-JP" dirty="0">
              <a:solidFill>
                <a:schemeClr val="tx1"/>
              </a:solidFill>
              <a:latin typeface="Meiryo UI" panose="020B0604030504040204" pitchFamily="34" charset="-128"/>
              <a:ea typeface="Meiryo UI" panose="020B0604030504040204" pitchFamily="34" charset="-128"/>
            </a:endParaRPr>
          </a:p>
        </p:txBody>
      </p:sp>
      <p:sp>
        <p:nvSpPr>
          <p:cNvPr id="10" name="TextBox 9">
            <a:extLst>
              <a:ext uri="{FF2B5EF4-FFF2-40B4-BE49-F238E27FC236}">
                <a16:creationId xmlns:a16="http://schemas.microsoft.com/office/drawing/2014/main" id="{F4E66E22-2CE4-D51E-BCEC-0CF1A0DDC63C}"/>
              </a:ext>
            </a:extLst>
          </p:cNvPr>
          <p:cNvSpPr txBox="1"/>
          <p:nvPr/>
        </p:nvSpPr>
        <p:spPr>
          <a:xfrm>
            <a:off x="1063625" y="3666769"/>
            <a:ext cx="2584450" cy="307777"/>
          </a:xfrm>
          <a:prstGeom prst="rect">
            <a:avLst/>
          </a:prstGeom>
          <a:noFill/>
        </p:spPr>
        <p:txBody>
          <a:bodyPr wrap="square" rtlCol="0">
            <a:spAutoFit/>
          </a:bodyPr>
          <a:lstStyle/>
          <a:p>
            <a:r>
              <a:rPr lang="en-US" dirty="0" err="1">
                <a:solidFill>
                  <a:schemeClr val="tx1"/>
                </a:solidFill>
              </a:rPr>
              <a:t>TCPのパケットフォーマット</a:t>
            </a:r>
            <a:endParaRPr lang="en-US" dirty="0">
              <a:solidFill>
                <a:schemeClr val="tx1"/>
              </a:solidFill>
            </a:endParaRPr>
          </a:p>
        </p:txBody>
      </p:sp>
      <p:sp>
        <p:nvSpPr>
          <p:cNvPr id="11" name="TextBox 10">
            <a:extLst>
              <a:ext uri="{FF2B5EF4-FFF2-40B4-BE49-F238E27FC236}">
                <a16:creationId xmlns:a16="http://schemas.microsoft.com/office/drawing/2014/main" id="{11D43BAC-8AB2-AE0D-D222-B57E806228FF}"/>
              </a:ext>
            </a:extLst>
          </p:cNvPr>
          <p:cNvSpPr txBox="1"/>
          <p:nvPr/>
        </p:nvSpPr>
        <p:spPr>
          <a:xfrm>
            <a:off x="5559426" y="3217964"/>
            <a:ext cx="2574925" cy="307777"/>
          </a:xfrm>
          <a:prstGeom prst="rect">
            <a:avLst/>
          </a:prstGeom>
          <a:noFill/>
        </p:spPr>
        <p:txBody>
          <a:bodyPr wrap="square" rtlCol="0">
            <a:spAutoFit/>
          </a:bodyPr>
          <a:lstStyle/>
          <a:p>
            <a:r>
              <a:rPr lang="en-US" dirty="0" err="1">
                <a:solidFill>
                  <a:schemeClr val="tx1"/>
                </a:solidFill>
              </a:rPr>
              <a:t>UDPのパケットフォーマット</a:t>
            </a:r>
            <a:endParaRPr lang="en-US" dirty="0">
              <a:solidFill>
                <a:schemeClr val="tx1"/>
              </a:solidFill>
            </a:endParaRPr>
          </a:p>
        </p:txBody>
      </p:sp>
      <p:sp>
        <p:nvSpPr>
          <p:cNvPr id="12" name="TextBox 11">
            <a:extLst>
              <a:ext uri="{FF2B5EF4-FFF2-40B4-BE49-F238E27FC236}">
                <a16:creationId xmlns:a16="http://schemas.microsoft.com/office/drawing/2014/main" id="{6B95A928-16FD-15EA-DF60-927B1B67BF66}"/>
              </a:ext>
            </a:extLst>
          </p:cNvPr>
          <p:cNvSpPr txBox="1"/>
          <p:nvPr/>
        </p:nvSpPr>
        <p:spPr>
          <a:xfrm>
            <a:off x="711200" y="12084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6">
                  <a:extLst>
                    <a:ext uri="{A12FA001-AC4F-418D-AE19-62706E023703}">
                      <ahyp:hlinkClr xmlns:ahyp="http://schemas.microsoft.com/office/drawing/2018/hyperlinkcolor" val="tx"/>
                    </a:ext>
                  </a:extLst>
                </a:hlinkClick>
              </a:rPr>
              <a:t>15.1.1 Video - TCP and UDP Operation</a:t>
            </a:r>
            <a:endParaRPr lang="en-US" altLang="ja-JP" sz="2000" dirty="0">
              <a:solidFill>
                <a:schemeClr val="accent4"/>
              </a:solidFill>
              <a:latin typeface="+mn-lt"/>
              <a:ea typeface="MS PGothic" panose="020B0600070205080204" pitchFamily="34" charset="-128"/>
            </a:endParaRPr>
          </a:p>
        </p:txBody>
      </p:sp>
    </p:spTree>
    <p:extLst>
      <p:ext uri="{BB962C8B-B14F-4D97-AF65-F5344CB8AC3E}">
        <p14:creationId xmlns:p14="http://schemas.microsoft.com/office/powerpoint/2010/main" val="2129493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4BB75CE-2A2D-CB94-7562-98970FBA2F3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30A4BF8-C6C6-DDF5-2C5E-522D7390901D}"/>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15.1. TCP and UDP</a:t>
            </a:r>
            <a:endParaRPr lang="en-US" dirty="0"/>
          </a:p>
        </p:txBody>
      </p:sp>
      <p:sp>
        <p:nvSpPr>
          <p:cNvPr id="4" name="TextBox 3">
            <a:extLst>
              <a:ext uri="{FF2B5EF4-FFF2-40B4-BE49-F238E27FC236}">
                <a16:creationId xmlns:a16="http://schemas.microsoft.com/office/drawing/2014/main" id="{5E379873-FFCC-5971-8258-98E555CC6087}"/>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15.1.2 Check Your Understanding - TCP and UDP</a:t>
            </a:r>
          </a:p>
        </p:txBody>
      </p:sp>
      <p:grpSp>
        <p:nvGrpSpPr>
          <p:cNvPr id="3" name="Google Shape;10286;p77">
            <a:extLst>
              <a:ext uri="{FF2B5EF4-FFF2-40B4-BE49-F238E27FC236}">
                <a16:creationId xmlns:a16="http://schemas.microsoft.com/office/drawing/2014/main" id="{F573A098-855A-E91E-56D3-82362A700F3F}"/>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3B8E0E9A-1D86-253E-90DE-CCECFD5D84D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22F04BA-754D-DB9D-96CE-BE3183AEA04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AC7F2AC7-7836-43AE-55CD-51C7C3C216F2}"/>
              </a:ext>
            </a:extLst>
          </p:cNvPr>
          <p:cNvSpPr txBox="1"/>
          <p:nvPr/>
        </p:nvSpPr>
        <p:spPr>
          <a:xfrm>
            <a:off x="720725" y="1593795"/>
            <a:ext cx="7939368" cy="2769989"/>
          </a:xfrm>
          <a:prstGeom prst="rect">
            <a:avLst/>
          </a:prstGeom>
          <a:noFill/>
        </p:spPr>
        <p:txBody>
          <a:bodyPr wrap="square" rtlCol="0">
            <a:spAutoFit/>
          </a:bodyPr>
          <a:lstStyle/>
          <a:p>
            <a:pPr algn="l" fontAlgn="ctr"/>
            <a:r>
              <a:rPr lang="en-US" i="0" dirty="0">
                <a:solidFill>
                  <a:schemeClr val="accent1"/>
                </a:solidFill>
                <a:effectLst/>
                <a:latin typeface="+mn-lt"/>
                <a:hlinkClick r:id="rId4">
                  <a:extLst>
                    <a:ext uri="{A12FA001-AC4F-418D-AE19-62706E023703}">
                      <ahyp:hlinkClr xmlns:ahyp="http://schemas.microsoft.com/office/drawing/2018/hyperlinkcolor" val="tx"/>
                    </a:ext>
                  </a:extLst>
                </a:hlinkClick>
              </a:rPr>
              <a:t>https://forms.gle/8AEn1QdkB2i1TZtp6</a:t>
            </a:r>
            <a:endParaRPr lang="en-US" i="0" dirty="0">
              <a:solidFill>
                <a:schemeClr val="accent1"/>
              </a:solidFill>
              <a:effectLst/>
              <a:latin typeface="+mn-lt"/>
            </a:endParaRPr>
          </a:p>
          <a:p>
            <a:pPr algn="l" fontAlgn="ctr"/>
            <a:endParaRPr lang="en-US" i="0" dirty="0">
              <a:solidFill>
                <a:schemeClr val="accent1"/>
              </a:solidFill>
              <a:effectLst/>
              <a:latin typeface="+mn-lt"/>
            </a:endParaRPr>
          </a:p>
          <a:p>
            <a:pPr algn="l" fontAlgn="ctr"/>
            <a:r>
              <a:rPr lang="en-US" i="0" dirty="0">
                <a:solidFill>
                  <a:schemeClr val="tx1"/>
                </a:solidFill>
                <a:effectLst/>
                <a:latin typeface="+mn-lt"/>
              </a:rPr>
              <a:t>Question 1</a:t>
            </a:r>
          </a:p>
          <a:p>
            <a:pPr marL="358775" lvl="1"/>
            <a:r>
              <a:rPr lang="en-US" i="0" dirty="0">
                <a:solidFill>
                  <a:schemeClr val="tx1"/>
                </a:solidFill>
                <a:effectLst/>
                <a:latin typeface="+mn-lt"/>
              </a:rPr>
              <a:t>Which layer of the TCP/IP model is responsible for ensuring packets are sent reliably and any missing packets are resent?</a:t>
            </a: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transport layer</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network access layer</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application layer</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internetwork layer</a:t>
            </a:r>
          </a:p>
          <a:p>
            <a:pPr marL="644525" lvl="1" indent="-285750">
              <a:buClr>
                <a:schemeClr val="tx1"/>
              </a:buClr>
              <a:buFont typeface="Wingdings" pitchFamily="2" charset="2"/>
              <a:buChar char="q"/>
            </a:pPr>
            <a:endParaRPr lang="en-US" sz="1200" dirty="0">
              <a:solidFill>
                <a:schemeClr val="tx1"/>
              </a:solidFill>
              <a:latin typeface="+mn-lt"/>
            </a:endParaRPr>
          </a:p>
          <a:p>
            <a:pPr algn="l" fontAlgn="ctr"/>
            <a:endParaRPr lang="en-US" sz="1200" dirty="0">
              <a:solidFill>
                <a:schemeClr val="tx1"/>
              </a:solidFill>
              <a:latin typeface="+mn-lt"/>
            </a:endParaRPr>
          </a:p>
        </p:txBody>
      </p:sp>
      <p:sp>
        <p:nvSpPr>
          <p:cNvPr id="8" name="Footer Placeholder 7">
            <a:extLst>
              <a:ext uri="{FF2B5EF4-FFF2-40B4-BE49-F238E27FC236}">
                <a16:creationId xmlns:a16="http://schemas.microsoft.com/office/drawing/2014/main" id="{6C709383-9E56-84CA-8976-BE496B966E94}"/>
              </a:ext>
            </a:extLst>
          </p:cNvPr>
          <p:cNvSpPr>
            <a:spLocks noGrp="1"/>
          </p:cNvSpPr>
          <p:nvPr>
            <p:ph type="ftr" sz="quarter" idx="10"/>
          </p:nvPr>
        </p:nvSpPr>
        <p:spPr/>
        <p:txBody>
          <a:bodyPr/>
          <a:lstStyle/>
          <a:p>
            <a:fld id="{6FA181BC-83CE-E245-B64F-D848F5178440}" type="slidenum">
              <a:rPr lang="en-US" smtClean="0"/>
              <a:t>12</a:t>
            </a:fld>
            <a:endParaRPr lang="en-US" dirty="0"/>
          </a:p>
        </p:txBody>
      </p:sp>
    </p:spTree>
    <p:extLst>
      <p:ext uri="{BB962C8B-B14F-4D97-AF65-F5344CB8AC3E}">
        <p14:creationId xmlns:p14="http://schemas.microsoft.com/office/powerpoint/2010/main" val="1222695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9E4665F-E4A2-8099-7ECA-61CFFD3B158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38CC190-8554-4941-5D5F-A6F0A0397F39}"/>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15.1. TCP and UDP</a:t>
            </a:r>
            <a:endParaRPr lang="en-US" dirty="0"/>
          </a:p>
        </p:txBody>
      </p:sp>
      <p:sp>
        <p:nvSpPr>
          <p:cNvPr id="4" name="TextBox 3">
            <a:extLst>
              <a:ext uri="{FF2B5EF4-FFF2-40B4-BE49-F238E27FC236}">
                <a16:creationId xmlns:a16="http://schemas.microsoft.com/office/drawing/2014/main" id="{9A9BF9D5-6754-6BA1-817E-23E0D2EED684}"/>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15.1.2 Check Your Understanding - TCP and UDP</a:t>
            </a:r>
          </a:p>
        </p:txBody>
      </p:sp>
      <p:grpSp>
        <p:nvGrpSpPr>
          <p:cNvPr id="3" name="Google Shape;10286;p77">
            <a:extLst>
              <a:ext uri="{FF2B5EF4-FFF2-40B4-BE49-F238E27FC236}">
                <a16:creationId xmlns:a16="http://schemas.microsoft.com/office/drawing/2014/main" id="{42D004FC-94BD-7EFB-837A-9CA5547AF903}"/>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ACAEF422-083B-A0DD-7657-C4097169C7A1}"/>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7037AE2F-F3A8-1AC1-3B40-C86E25B8EE9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9A4A985B-6251-0C44-450F-D06A61DBE9BB}"/>
              </a:ext>
            </a:extLst>
          </p:cNvPr>
          <p:cNvSpPr txBox="1"/>
          <p:nvPr/>
        </p:nvSpPr>
        <p:spPr>
          <a:xfrm>
            <a:off x="720725" y="1593795"/>
            <a:ext cx="7939368" cy="1985159"/>
          </a:xfrm>
          <a:prstGeom prst="rect">
            <a:avLst/>
          </a:prstGeom>
          <a:noFill/>
        </p:spPr>
        <p:txBody>
          <a:bodyPr wrap="square" rtlCol="0">
            <a:spAutoFit/>
          </a:bodyPr>
          <a:lstStyle/>
          <a:p>
            <a:pPr marL="358775" lvl="1">
              <a:buClr>
                <a:schemeClr val="tx1"/>
              </a:buClr>
            </a:pPr>
            <a:endParaRPr lang="en-US" sz="1200" dirty="0">
              <a:solidFill>
                <a:schemeClr val="tx1"/>
              </a:solidFill>
              <a:latin typeface="+mn-lt"/>
            </a:endParaRPr>
          </a:p>
          <a:p>
            <a:pPr fontAlgn="ctr"/>
            <a:r>
              <a:rPr lang="en-US" i="0" dirty="0">
                <a:solidFill>
                  <a:schemeClr val="accent1"/>
                </a:solidFill>
                <a:effectLst/>
                <a:latin typeface="+mn-lt"/>
                <a:hlinkClick r:id="rId4">
                  <a:extLst>
                    <a:ext uri="{A12FA001-AC4F-418D-AE19-62706E023703}">
                      <ahyp:hlinkClr xmlns:ahyp="http://schemas.microsoft.com/office/drawing/2018/hyperlinkcolor" val="tx"/>
                    </a:ext>
                  </a:extLst>
                </a:hlinkClick>
              </a:rPr>
              <a:t>https://forms.gle/8AEn1QdkB2i1TZtp6</a:t>
            </a:r>
            <a:endParaRPr lang="en-US" i="0" dirty="0">
              <a:solidFill>
                <a:schemeClr val="accent1"/>
              </a:solidFill>
              <a:effectLst/>
              <a:latin typeface="+mn-lt"/>
            </a:endParaRPr>
          </a:p>
          <a:p>
            <a:pPr algn="l" fontAlgn="ctr"/>
            <a:endParaRPr lang="en-US" i="0" dirty="0">
              <a:solidFill>
                <a:schemeClr val="tx1"/>
              </a:solidFill>
              <a:effectLst/>
              <a:latin typeface="+mn-lt"/>
            </a:endParaRPr>
          </a:p>
          <a:p>
            <a:pPr algn="l" fontAlgn="ctr"/>
            <a:r>
              <a:rPr lang="en-US" i="0" dirty="0">
                <a:solidFill>
                  <a:schemeClr val="tx1"/>
                </a:solidFill>
                <a:effectLst/>
                <a:latin typeface="+mn-lt"/>
              </a:rPr>
              <a:t>Question 2</a:t>
            </a:r>
          </a:p>
          <a:p>
            <a:pPr marL="358775" lvl="1"/>
            <a:r>
              <a:rPr lang="en-US" i="0" dirty="0">
                <a:solidFill>
                  <a:schemeClr val="tx1"/>
                </a:solidFill>
                <a:effectLst/>
                <a:latin typeface="+mn-lt"/>
              </a:rPr>
              <a:t>True or False: The Transport Control Protocol (TCP) does not keep track of segments sent to the destination.</a:t>
            </a: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false</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True</a:t>
            </a:r>
          </a:p>
        </p:txBody>
      </p:sp>
      <p:sp>
        <p:nvSpPr>
          <p:cNvPr id="8" name="Footer Placeholder 7">
            <a:extLst>
              <a:ext uri="{FF2B5EF4-FFF2-40B4-BE49-F238E27FC236}">
                <a16:creationId xmlns:a16="http://schemas.microsoft.com/office/drawing/2014/main" id="{2A0B25E2-DB6D-BBA7-B2BA-FFDA7ECDACC6}"/>
              </a:ext>
            </a:extLst>
          </p:cNvPr>
          <p:cNvSpPr>
            <a:spLocks noGrp="1"/>
          </p:cNvSpPr>
          <p:nvPr>
            <p:ph type="ftr" sz="quarter" idx="10"/>
          </p:nvPr>
        </p:nvSpPr>
        <p:spPr/>
        <p:txBody>
          <a:bodyPr/>
          <a:lstStyle/>
          <a:p>
            <a:fld id="{51EB7355-DF42-CB42-BB1B-3506129C3F2F}" type="slidenum">
              <a:rPr lang="en-US" smtClean="0"/>
              <a:t>13</a:t>
            </a:fld>
            <a:endParaRPr lang="en-US" dirty="0"/>
          </a:p>
        </p:txBody>
      </p:sp>
    </p:spTree>
    <p:extLst>
      <p:ext uri="{BB962C8B-B14F-4D97-AF65-F5344CB8AC3E}">
        <p14:creationId xmlns:p14="http://schemas.microsoft.com/office/powerpoint/2010/main" val="1140116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8B47599-A286-F38C-91CB-E67654527B6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E80BE58-1D9A-A26F-E1F6-4BB81DABDD51}"/>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15.1. TCP and UDP</a:t>
            </a:r>
            <a:endParaRPr lang="en-US" dirty="0"/>
          </a:p>
        </p:txBody>
      </p:sp>
      <p:sp>
        <p:nvSpPr>
          <p:cNvPr id="4" name="TextBox 3">
            <a:extLst>
              <a:ext uri="{FF2B5EF4-FFF2-40B4-BE49-F238E27FC236}">
                <a16:creationId xmlns:a16="http://schemas.microsoft.com/office/drawing/2014/main" id="{3913C1D2-223E-B6D0-EA23-629CA7FEBC1D}"/>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15.1.2 Check Your Understanding - TCP and UDP</a:t>
            </a:r>
          </a:p>
        </p:txBody>
      </p:sp>
      <p:grpSp>
        <p:nvGrpSpPr>
          <p:cNvPr id="3" name="Google Shape;10286;p77">
            <a:extLst>
              <a:ext uri="{FF2B5EF4-FFF2-40B4-BE49-F238E27FC236}">
                <a16:creationId xmlns:a16="http://schemas.microsoft.com/office/drawing/2014/main" id="{6AC2FD74-4BE3-3D9A-ED17-BF60889709D0}"/>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30E443DE-F601-CF07-4463-5FF01A0BC4C7}"/>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B375F43F-BF0F-3865-14CD-78C3B7FDE5B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A5CEC341-31F7-5482-6A5F-235E3F76EF07}"/>
              </a:ext>
            </a:extLst>
          </p:cNvPr>
          <p:cNvSpPr txBox="1"/>
          <p:nvPr/>
        </p:nvSpPr>
        <p:spPr>
          <a:xfrm>
            <a:off x="720725" y="1593795"/>
            <a:ext cx="7939368" cy="2215991"/>
          </a:xfrm>
          <a:prstGeom prst="rect">
            <a:avLst/>
          </a:prstGeom>
          <a:noFill/>
        </p:spPr>
        <p:txBody>
          <a:bodyPr wrap="square" rtlCol="0">
            <a:spAutoFit/>
          </a:bodyPr>
          <a:lstStyle/>
          <a:p>
            <a:pPr marL="358775" lvl="1">
              <a:buClr>
                <a:schemeClr val="tx1"/>
              </a:buClr>
            </a:pPr>
            <a:endParaRPr lang="en-US" sz="1200" dirty="0">
              <a:solidFill>
                <a:schemeClr val="tx1"/>
              </a:solidFill>
              <a:latin typeface="+mn-lt"/>
            </a:endParaRPr>
          </a:p>
          <a:p>
            <a:pPr algn="l" fontAlgn="ctr"/>
            <a:r>
              <a:rPr lang="en-US" i="0" dirty="0">
                <a:solidFill>
                  <a:schemeClr val="accent1"/>
                </a:solidFill>
                <a:effectLst/>
                <a:latin typeface="+mn-lt"/>
                <a:hlinkClick r:id="rId4">
                  <a:extLst>
                    <a:ext uri="{A12FA001-AC4F-418D-AE19-62706E023703}">
                      <ahyp:hlinkClr xmlns:ahyp="http://schemas.microsoft.com/office/drawing/2018/hyperlinkcolor" val="tx"/>
                    </a:ext>
                  </a:extLst>
                </a:hlinkClick>
              </a:rPr>
              <a:t>https://forms.gle/8AEn1QdkB2i1TZtp6</a:t>
            </a:r>
            <a:endParaRPr lang="en-US" dirty="0">
              <a:solidFill>
                <a:schemeClr val="accent1"/>
              </a:solidFill>
              <a:latin typeface="+mn-lt"/>
            </a:endParaRPr>
          </a:p>
          <a:p>
            <a:pPr algn="l" fontAlgn="ctr"/>
            <a:endParaRPr lang="en-US" sz="1200" dirty="0">
              <a:solidFill>
                <a:schemeClr val="tx1"/>
              </a:solidFill>
              <a:latin typeface="+mn-lt"/>
            </a:endParaRPr>
          </a:p>
          <a:p>
            <a:pPr algn="l" fontAlgn="ctr"/>
            <a:r>
              <a:rPr lang="en-US" i="0" dirty="0">
                <a:solidFill>
                  <a:schemeClr val="tx1"/>
                </a:solidFill>
                <a:effectLst/>
                <a:latin typeface="+mn-lt"/>
              </a:rPr>
              <a:t>Question 3</a:t>
            </a:r>
          </a:p>
          <a:p>
            <a:pPr marL="358775" lvl="1"/>
            <a:r>
              <a:rPr lang="en-US" i="0" dirty="0">
                <a:solidFill>
                  <a:schemeClr val="tx1"/>
                </a:solidFill>
                <a:effectLst/>
                <a:latin typeface="+mn-lt"/>
              </a:rPr>
              <a:t>True or False: The User Datagram Protocol (UDP) does not use acknowledgments to track the receipt of segments.</a:t>
            </a: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false</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True</a:t>
            </a:r>
            <a:endParaRPr lang="en-US" sz="1200" dirty="0">
              <a:solidFill>
                <a:schemeClr val="tx1"/>
              </a:solidFill>
              <a:latin typeface="+mn-lt"/>
            </a:endParaRPr>
          </a:p>
          <a:p>
            <a:pPr marL="644525" lvl="1" indent="-285750">
              <a:buClr>
                <a:schemeClr val="tx1"/>
              </a:buClr>
              <a:buFont typeface="Wingdings" pitchFamily="2" charset="2"/>
              <a:buChar char="q"/>
            </a:pPr>
            <a:endParaRPr lang="en-US" sz="1200" dirty="0">
              <a:solidFill>
                <a:schemeClr val="tx1"/>
              </a:solidFill>
              <a:latin typeface="+mn-lt"/>
            </a:endParaRPr>
          </a:p>
        </p:txBody>
      </p:sp>
      <p:sp>
        <p:nvSpPr>
          <p:cNvPr id="8" name="Footer Placeholder 7">
            <a:extLst>
              <a:ext uri="{FF2B5EF4-FFF2-40B4-BE49-F238E27FC236}">
                <a16:creationId xmlns:a16="http://schemas.microsoft.com/office/drawing/2014/main" id="{ADA106D0-D7FE-B861-6BC5-9FD8906112C1}"/>
              </a:ext>
            </a:extLst>
          </p:cNvPr>
          <p:cNvSpPr>
            <a:spLocks noGrp="1"/>
          </p:cNvSpPr>
          <p:nvPr>
            <p:ph type="ftr" sz="quarter" idx="10"/>
          </p:nvPr>
        </p:nvSpPr>
        <p:spPr/>
        <p:txBody>
          <a:bodyPr/>
          <a:lstStyle/>
          <a:p>
            <a:fld id="{55DB89F7-060A-B14E-AE53-61DB3FFFE04E}" type="slidenum">
              <a:rPr lang="en-US" smtClean="0"/>
              <a:t>14</a:t>
            </a:fld>
            <a:endParaRPr lang="en-US" dirty="0"/>
          </a:p>
        </p:txBody>
      </p:sp>
    </p:spTree>
    <p:extLst>
      <p:ext uri="{BB962C8B-B14F-4D97-AF65-F5344CB8AC3E}">
        <p14:creationId xmlns:p14="http://schemas.microsoft.com/office/powerpoint/2010/main" val="2899147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B48FA5B-9B88-7857-F1C3-43ACB62590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8F194C6-BE0D-6A6E-506D-F6202C07B67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252CE6D8-C67A-A191-5667-F543EC444CC6}"/>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15.2.1 Video - Transport Layer Port Numbers</a:t>
            </a:r>
            <a:endParaRPr lang="en-US" altLang="ja-JP" sz="2000" dirty="0">
              <a:solidFill>
                <a:schemeClr val="accent4"/>
              </a:solidFill>
              <a:latin typeface="+mn-lt"/>
              <a:ea typeface="MS PGothic" panose="020B0600070205080204" pitchFamily="34" charset="-128"/>
            </a:endParaRPr>
          </a:p>
        </p:txBody>
      </p:sp>
      <p:sp>
        <p:nvSpPr>
          <p:cNvPr id="3" name="Footer Placeholder 2">
            <a:extLst>
              <a:ext uri="{FF2B5EF4-FFF2-40B4-BE49-F238E27FC236}">
                <a16:creationId xmlns:a16="http://schemas.microsoft.com/office/drawing/2014/main" id="{8EF1EF24-0AC8-DD4A-8521-3D6FAD795710}"/>
              </a:ext>
            </a:extLst>
          </p:cNvPr>
          <p:cNvSpPr>
            <a:spLocks noGrp="1"/>
          </p:cNvSpPr>
          <p:nvPr>
            <p:ph type="ftr" sz="quarter" idx="10"/>
          </p:nvPr>
        </p:nvSpPr>
        <p:spPr/>
        <p:txBody>
          <a:bodyPr/>
          <a:lstStyle/>
          <a:p>
            <a:fld id="{73490861-4520-024A-981F-3232F78C739C}" type="slidenum">
              <a:rPr lang="en-US" smtClean="0"/>
              <a:t>15</a:t>
            </a:fld>
            <a:endParaRPr lang="en-US" dirty="0"/>
          </a:p>
        </p:txBody>
      </p:sp>
    </p:spTree>
    <p:extLst>
      <p:ext uri="{BB962C8B-B14F-4D97-AF65-F5344CB8AC3E}">
        <p14:creationId xmlns:p14="http://schemas.microsoft.com/office/powerpoint/2010/main" val="1247788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000BB6E-C449-1BEA-7A51-EE51B457B9F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D24ED70-5F12-D907-D8E2-89A597254F8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0CE03C74-5B2A-BF97-260E-FD857D6B3A27}"/>
              </a:ext>
            </a:extLst>
          </p:cNvPr>
          <p:cNvSpPr txBox="1"/>
          <p:nvPr/>
        </p:nvSpPr>
        <p:spPr>
          <a:xfrm>
            <a:off x="720725"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15.2.1 Video - Transport Layer Port Numbers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40237BF0-C029-06D5-8254-0B6087EFC32A}"/>
              </a:ext>
            </a:extLst>
          </p:cNvPr>
          <p:cNvSpPr txBox="1"/>
          <p:nvPr/>
        </p:nvSpPr>
        <p:spPr>
          <a:xfrm>
            <a:off x="720725" y="1908810"/>
            <a:ext cx="7702550" cy="2554545"/>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このビデオでは、トランスポート層のポート番号が、通信の送信元や宛先のアプリケーションをどのように識別するかについて説明します。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ネットワーク上でサービスを提供するためにサーバーを設定する時に、ウェブサーバー、</a:t>
            </a:r>
            <a:r>
              <a:rPr lang="en-US" dirty="0" err="1">
                <a:solidFill>
                  <a:schemeClr val="tx1"/>
                </a:solidFill>
                <a:latin typeface="Meiryo UI" panose="020B0604030504040204" pitchFamily="34" charset="-128"/>
                <a:ea typeface="Meiryo UI" panose="020B0604030504040204" pitchFamily="34" charset="-128"/>
              </a:rPr>
              <a:t>FTPサーバ</a:t>
            </a:r>
            <a:r>
              <a:rPr lang="en-US" dirty="0">
                <a:solidFill>
                  <a:schemeClr val="tx1"/>
                </a:solidFill>
                <a:latin typeface="Meiryo UI" panose="020B0604030504040204" pitchFamily="34" charset="-128"/>
                <a:ea typeface="Meiryo UI" panose="020B0604030504040204" pitchFamily="34" charset="-128"/>
              </a:rPr>
              <a:t>ー、</a:t>
            </a:r>
            <a:r>
              <a:rPr lang="ja-JP" altLang="en-US">
                <a:solidFill>
                  <a:schemeClr val="tx1"/>
                </a:solidFill>
                <a:latin typeface="Meiryo UI" panose="020B0604030504040204" pitchFamily="34" charset="-128"/>
                <a:ea typeface="Meiryo UI" panose="020B0604030504040204" pitchFamily="34" charset="-128"/>
              </a:rPr>
              <a:t>メーサーバールなどのアプリケーションをインストールします。これらのサービスを設定すると、サービスごとにトランスポート層のポートが割り当てられます。</a:t>
            </a:r>
            <a:endParaRPr lang="en-US"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ポート番号が</a:t>
            </a:r>
            <a:r>
              <a:rPr lang="en-US" altLang="ja-JP" dirty="0">
                <a:solidFill>
                  <a:schemeClr val="tx1"/>
                </a:solidFill>
                <a:latin typeface="Meiryo UI" panose="020B0604030504040204" pitchFamily="34" charset="-128"/>
                <a:ea typeface="Meiryo UI" panose="020B0604030504040204" pitchFamily="34" charset="-128"/>
              </a:rPr>
              <a:t>1~1023</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accent1"/>
                </a:solidFill>
                <a:latin typeface="Meiryo UI" panose="020B0604030504040204" pitchFamily="34" charset="-128"/>
                <a:ea typeface="Meiryo UI" panose="020B0604030504040204" pitchFamily="34" charset="-128"/>
              </a:rPr>
              <a:t>Well-Known Port</a:t>
            </a:r>
            <a:r>
              <a:rPr lang="ja-JP" altLang="en-US">
                <a:solidFill>
                  <a:schemeClr val="tx1"/>
                </a:solidFill>
                <a:latin typeface="Meiryo UI" panose="020B0604030504040204" pitchFamily="34" charset="-128"/>
                <a:ea typeface="Meiryo UI" panose="020B0604030504040204" pitchFamily="34" charset="-128"/>
              </a:rPr>
              <a:t>と呼ばれ、標準サービスに使用します。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例えば、ウェブサーバーがポート</a:t>
            </a:r>
            <a:r>
              <a:rPr lang="en-US" altLang="ja-JP" dirty="0">
                <a:solidFill>
                  <a:schemeClr val="accent1"/>
                </a:solidFill>
                <a:latin typeface="Meiryo UI" panose="020B0604030504040204" pitchFamily="34" charset="-128"/>
                <a:ea typeface="Meiryo UI" panose="020B0604030504040204" pitchFamily="34" charset="-128"/>
              </a:rPr>
              <a:t>80</a:t>
            </a:r>
            <a:r>
              <a:rPr lang="ja-JP" altLang="en-US">
                <a:solidFill>
                  <a:schemeClr val="tx1"/>
                </a:solidFill>
                <a:latin typeface="Meiryo UI" panose="020B0604030504040204" pitchFamily="34" charset="-128"/>
                <a:ea typeface="Meiryo UI" panose="020B0604030504040204" pitchFamily="34" charset="-128"/>
              </a:rPr>
              <a:t>、</a:t>
            </a:r>
            <a:r>
              <a:rPr lang="en-US" dirty="0">
                <a:solidFill>
                  <a:schemeClr val="tx1"/>
                </a:solidFill>
                <a:latin typeface="Meiryo UI" panose="020B0604030504040204" pitchFamily="34" charset="-128"/>
                <a:ea typeface="Meiryo UI" panose="020B0604030504040204" pitchFamily="34" charset="-128"/>
              </a:rPr>
              <a:t>FTP</a:t>
            </a:r>
            <a:r>
              <a:rPr lang="ja-JP" altLang="en-US">
                <a:solidFill>
                  <a:schemeClr val="tx1"/>
                </a:solidFill>
                <a:latin typeface="Meiryo UI" panose="020B0604030504040204" pitchFamily="34" charset="-128"/>
                <a:ea typeface="Meiryo UI" panose="020B0604030504040204" pitchFamily="34" charset="-128"/>
              </a:rPr>
              <a:t>サーバーがポート</a:t>
            </a:r>
            <a:r>
              <a:rPr lang="en-US" altLang="ja-JP" dirty="0">
                <a:solidFill>
                  <a:schemeClr val="accent1"/>
                </a:solidFill>
                <a:latin typeface="Meiryo UI" panose="020B0604030504040204" pitchFamily="34" charset="-128"/>
                <a:ea typeface="Meiryo UI" panose="020B0604030504040204" pitchFamily="34" charset="-128"/>
              </a:rPr>
              <a:t>21</a:t>
            </a:r>
            <a:r>
              <a:rPr lang="ja-JP" altLang="en-US">
                <a:solidFill>
                  <a:schemeClr val="tx1"/>
                </a:solidFill>
                <a:latin typeface="Meiryo UI" panose="020B0604030504040204" pitchFamily="34" charset="-128"/>
                <a:ea typeface="Meiryo UI" panose="020B0604030504040204" pitchFamily="34" charset="-128"/>
              </a:rPr>
              <a:t>、メールサーバーがポート</a:t>
            </a:r>
            <a:r>
              <a:rPr lang="en-US" altLang="ja-JP" dirty="0">
                <a:solidFill>
                  <a:schemeClr val="accent1"/>
                </a:solidFill>
                <a:latin typeface="Meiryo UI" panose="020B0604030504040204" pitchFamily="34" charset="-128"/>
                <a:ea typeface="Meiryo UI" panose="020B0604030504040204" pitchFamily="34" charset="-128"/>
              </a:rPr>
              <a:t>25</a:t>
            </a:r>
            <a:r>
              <a:rPr lang="ja-JP" altLang="en-US">
                <a:solidFill>
                  <a:schemeClr val="tx1"/>
                </a:solidFill>
                <a:latin typeface="Meiryo UI" panose="020B0604030504040204" pitchFamily="34" charset="-128"/>
                <a:ea typeface="Meiryo UI" panose="020B0604030504040204" pitchFamily="34" charset="-128"/>
              </a:rPr>
              <a:t>などと決まっています。</a:t>
            </a: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クライアントはランダムなポートを送信元ポートに使用し、宛先ポートにはサービスごとの決まったポートを使用します。</a:t>
            </a:r>
          </a:p>
        </p:txBody>
      </p:sp>
      <p:sp>
        <p:nvSpPr>
          <p:cNvPr id="5" name="Footer Placeholder 4">
            <a:extLst>
              <a:ext uri="{FF2B5EF4-FFF2-40B4-BE49-F238E27FC236}">
                <a16:creationId xmlns:a16="http://schemas.microsoft.com/office/drawing/2014/main" id="{4D0A0764-7C12-FD6A-3EE4-E65D4C93E4C1}"/>
              </a:ext>
            </a:extLst>
          </p:cNvPr>
          <p:cNvSpPr>
            <a:spLocks noGrp="1"/>
          </p:cNvSpPr>
          <p:nvPr>
            <p:ph type="ftr" sz="quarter" idx="10"/>
          </p:nvPr>
        </p:nvSpPr>
        <p:spPr/>
        <p:txBody>
          <a:bodyPr/>
          <a:lstStyle/>
          <a:p>
            <a:fld id="{506A5A4C-F686-5347-9294-6F18BB34B1BA}" type="slidenum">
              <a:rPr lang="en-US" smtClean="0"/>
              <a:t>16</a:t>
            </a:fld>
            <a:endParaRPr lang="en-US" dirty="0"/>
          </a:p>
        </p:txBody>
      </p:sp>
    </p:spTree>
    <p:extLst>
      <p:ext uri="{BB962C8B-B14F-4D97-AF65-F5344CB8AC3E}">
        <p14:creationId xmlns:p14="http://schemas.microsoft.com/office/powerpoint/2010/main" val="1891166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A43C908-3CC2-C98E-66EF-48EE4425968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73B4EDE-7065-B7BD-EEE3-832B6E7C825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5EF3935C-E270-C97D-C005-CCAC313C224D}"/>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15.2.2 TCP and UDP Port Numbers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29753884-D823-B2E6-48EF-7A79BAC47A04}"/>
              </a:ext>
            </a:extLst>
          </p:cNvPr>
          <p:cNvSpPr txBox="1"/>
          <p:nvPr/>
        </p:nvSpPr>
        <p:spPr>
          <a:xfrm>
            <a:off x="720724" y="1621504"/>
            <a:ext cx="8183131" cy="2246769"/>
          </a:xfrm>
          <a:prstGeom prst="rect">
            <a:avLst/>
          </a:prstGeom>
          <a:noFill/>
        </p:spPr>
        <p:txBody>
          <a:bodyPr wrap="square" rtlCol="0">
            <a:spAutoFit/>
          </a:bodyPr>
          <a:lstStyle/>
          <a:p>
            <a:r>
              <a:rPr lang="en-US" dirty="0">
                <a:solidFill>
                  <a:schemeClr val="accent1"/>
                </a:solidFill>
                <a:latin typeface="+mn-lt"/>
              </a:rPr>
              <a:t>TCP and UDP Port Numbers:</a:t>
            </a:r>
          </a:p>
          <a:p>
            <a:pPr marL="285750" lvl="1" indent="-285750">
              <a:buFont typeface="Arial" panose="020B0604020202020204" pitchFamily="34" charset="0"/>
              <a:buChar char="•"/>
            </a:pPr>
            <a:r>
              <a:rPr lang="en-US" dirty="0">
                <a:solidFill>
                  <a:schemeClr val="tx1"/>
                </a:solidFill>
                <a:latin typeface="+mn-lt"/>
              </a:rPr>
              <a:t>Identify protocols and services in client/server communications.</a:t>
            </a:r>
          </a:p>
          <a:p>
            <a:endParaRPr lang="en-US" dirty="0">
              <a:solidFill>
                <a:schemeClr val="tx1"/>
              </a:solidFill>
              <a:latin typeface="+mn-lt"/>
            </a:endParaRPr>
          </a:p>
          <a:p>
            <a:r>
              <a:rPr lang="en-US" dirty="0">
                <a:solidFill>
                  <a:schemeClr val="accent1"/>
                </a:solidFill>
                <a:latin typeface="+mn-lt"/>
              </a:rPr>
              <a:t>Port Management and Categories (by ICANN*):</a:t>
            </a:r>
          </a:p>
          <a:p>
            <a:pPr marL="285750" lvl="1" indent="-285750">
              <a:buFont typeface="Arial" panose="020B0604020202020204" pitchFamily="34" charset="0"/>
              <a:buChar char="•"/>
            </a:pPr>
            <a:r>
              <a:rPr lang="en-US" u="sng" dirty="0">
                <a:solidFill>
                  <a:schemeClr val="tx1"/>
                </a:solidFill>
                <a:latin typeface="+mn-lt"/>
              </a:rPr>
              <a:t>Well-Known Ports (1-1023): </a:t>
            </a:r>
            <a:r>
              <a:rPr lang="en-US" dirty="0">
                <a:solidFill>
                  <a:schemeClr val="tx1"/>
                </a:solidFill>
                <a:latin typeface="+mn-lt"/>
              </a:rPr>
              <a:t>Associated with common network applications.</a:t>
            </a:r>
          </a:p>
          <a:p>
            <a:pPr marL="285750" lvl="1" indent="-285750">
              <a:buFont typeface="Arial" panose="020B0604020202020204" pitchFamily="34" charset="0"/>
              <a:buChar char="•"/>
            </a:pPr>
            <a:r>
              <a:rPr lang="en-US" dirty="0">
                <a:solidFill>
                  <a:schemeClr val="tx1"/>
                </a:solidFill>
                <a:latin typeface="+mn-lt"/>
              </a:rPr>
              <a:t>Registered Ports (1024-49151): For either source or destination, used for specific applications.</a:t>
            </a:r>
          </a:p>
          <a:p>
            <a:pPr marL="285750" lvl="1" indent="-285750">
              <a:buFont typeface="Arial" panose="020B0604020202020204" pitchFamily="34" charset="0"/>
              <a:buChar char="•"/>
            </a:pPr>
            <a:r>
              <a:rPr lang="en-US" dirty="0">
                <a:solidFill>
                  <a:schemeClr val="tx1"/>
                </a:solidFill>
                <a:latin typeface="+mn-lt"/>
              </a:rPr>
              <a:t>Private Ports (49152-65535): Often used as source ports, available for any application.</a:t>
            </a:r>
          </a:p>
          <a:p>
            <a:pPr marL="285750" lvl="1" indent="-285750">
              <a:buFont typeface="Arial" panose="020B0604020202020204" pitchFamily="34" charset="0"/>
              <a:buChar char="•"/>
            </a:pPr>
            <a:endParaRPr lang="en-US" dirty="0">
              <a:solidFill>
                <a:schemeClr val="tx1"/>
              </a:solidFill>
              <a:latin typeface="+mn-lt"/>
            </a:endParaRPr>
          </a:p>
          <a:p>
            <a:r>
              <a:rPr lang="en-US" dirty="0">
                <a:solidFill>
                  <a:schemeClr val="tx1"/>
                </a:solidFill>
                <a:latin typeface="+mn-lt"/>
              </a:rPr>
              <a:t>*</a:t>
            </a:r>
            <a:r>
              <a:rPr lang="en-US" b="0" i="0" dirty="0">
                <a:solidFill>
                  <a:schemeClr val="tx1"/>
                </a:solidFill>
                <a:effectLst/>
                <a:latin typeface="+mn-lt"/>
              </a:rPr>
              <a:t> </a:t>
            </a:r>
            <a:r>
              <a:rPr lang="en-US" b="0" i="0" dirty="0">
                <a:solidFill>
                  <a:schemeClr val="accent1"/>
                </a:solidFill>
                <a:effectLst/>
                <a:latin typeface="+mn-lt"/>
              </a:rPr>
              <a:t>ICANN: </a:t>
            </a:r>
            <a:r>
              <a:rPr lang="en-US" b="0" i="0" dirty="0">
                <a:solidFill>
                  <a:schemeClr val="tx1"/>
                </a:solidFill>
                <a:effectLst/>
                <a:latin typeface="+mn-lt"/>
              </a:rPr>
              <a:t>(Internet Corporation for Assigned Names and Numbers) is responsible for coordinating and maintaining numerical spaces of the internet.</a:t>
            </a:r>
            <a:endParaRPr lang="en-US" dirty="0">
              <a:solidFill>
                <a:schemeClr val="tx1"/>
              </a:solidFill>
              <a:latin typeface="+mn-lt"/>
            </a:endParaRPr>
          </a:p>
        </p:txBody>
      </p:sp>
      <p:sp>
        <p:nvSpPr>
          <p:cNvPr id="5" name="Footer Placeholder 4">
            <a:extLst>
              <a:ext uri="{FF2B5EF4-FFF2-40B4-BE49-F238E27FC236}">
                <a16:creationId xmlns:a16="http://schemas.microsoft.com/office/drawing/2014/main" id="{3B23F755-A727-94B2-4695-86BCC2AF1C7F}"/>
              </a:ext>
            </a:extLst>
          </p:cNvPr>
          <p:cNvSpPr>
            <a:spLocks noGrp="1"/>
          </p:cNvSpPr>
          <p:nvPr>
            <p:ph type="ftr" sz="quarter" idx="10"/>
          </p:nvPr>
        </p:nvSpPr>
        <p:spPr/>
        <p:txBody>
          <a:bodyPr/>
          <a:lstStyle/>
          <a:p>
            <a:fld id="{C036FE46-B556-C34D-873D-92C1FE3D4737}" type="slidenum">
              <a:rPr lang="en-US" smtClean="0"/>
              <a:t>17</a:t>
            </a:fld>
            <a:endParaRPr lang="en-US" dirty="0"/>
          </a:p>
        </p:txBody>
      </p:sp>
    </p:spTree>
    <p:extLst>
      <p:ext uri="{BB962C8B-B14F-4D97-AF65-F5344CB8AC3E}">
        <p14:creationId xmlns:p14="http://schemas.microsoft.com/office/powerpoint/2010/main" val="3674466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04ECF8F-7DCE-06EC-4AB9-0CCE6123D75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CFCDDA9-4F64-CF4B-C07D-A20E066AC79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90052060-76DB-AEBC-0C10-12E34BF8A155}"/>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15.2.2 TCP and UDP Port Numbers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C4A68C1F-35C5-C71D-9014-D24D616630B3}"/>
              </a:ext>
            </a:extLst>
          </p:cNvPr>
          <p:cNvSpPr txBox="1"/>
          <p:nvPr/>
        </p:nvSpPr>
        <p:spPr>
          <a:xfrm>
            <a:off x="720724" y="1621504"/>
            <a:ext cx="8183131" cy="3293209"/>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インターネットでは、</a:t>
            </a:r>
            <a:r>
              <a:rPr lang="en-US" dirty="0">
                <a:solidFill>
                  <a:schemeClr val="tx1"/>
                </a:solidFill>
                <a:latin typeface="Meiryo UI" panose="020B0604030504040204" pitchFamily="34" charset="-128"/>
                <a:ea typeface="Meiryo UI" panose="020B0604030504040204" pitchFamily="34" charset="-128"/>
              </a:rPr>
              <a:t>DNS、</a:t>
            </a:r>
            <a:r>
              <a:rPr lang="ja-JP" altLang="en-US">
                <a:solidFill>
                  <a:schemeClr val="tx1"/>
                </a:solidFill>
                <a:latin typeface="Meiryo UI" panose="020B0604030504040204" pitchFamily="34" charset="-128"/>
                <a:ea typeface="Meiryo UI" panose="020B0604030504040204" pitchFamily="34" charset="-128"/>
              </a:rPr>
              <a:t>ウェブ、メール、</a:t>
            </a:r>
            <a:r>
              <a:rPr lang="en-US" dirty="0" err="1">
                <a:solidFill>
                  <a:schemeClr val="tx1"/>
                </a:solidFill>
                <a:latin typeface="Meiryo UI" panose="020B0604030504040204" pitchFamily="34" charset="-128"/>
                <a:ea typeface="Meiryo UI" panose="020B0604030504040204" pitchFamily="34" charset="-128"/>
              </a:rPr>
              <a:t>FTP、IM、VoIP</a:t>
            </a:r>
            <a:r>
              <a:rPr lang="ja-JP" altLang="en-US">
                <a:solidFill>
                  <a:schemeClr val="tx1"/>
                </a:solidFill>
                <a:latin typeface="Meiryo UI" panose="020B0604030504040204" pitchFamily="34" charset="-128"/>
                <a:ea typeface="Meiryo UI" panose="020B0604030504040204" pitchFamily="34" charset="-128"/>
              </a:rPr>
              <a:t>などのサービスが</a:t>
            </a:r>
            <a:r>
              <a:rPr lang="ja-JP" altLang="en-US" u="sng">
                <a:solidFill>
                  <a:schemeClr val="tx1"/>
                </a:solidFill>
                <a:latin typeface="Meiryo UI" panose="020B0604030504040204" pitchFamily="34" charset="-128"/>
                <a:ea typeface="Meiryo UI" panose="020B0604030504040204" pitchFamily="34" charset="-128"/>
              </a:rPr>
              <a:t>クライアント</a:t>
            </a:r>
            <a:r>
              <a:rPr lang="en-US" altLang="ja-JP" u="sng" dirty="0">
                <a:solidFill>
                  <a:schemeClr val="tx1"/>
                </a:solidFill>
                <a:latin typeface="Meiryo UI" panose="020B0604030504040204" pitchFamily="34" charset="-128"/>
                <a:ea typeface="Meiryo UI" panose="020B0604030504040204" pitchFamily="34" charset="-128"/>
              </a:rPr>
              <a:t>/</a:t>
            </a:r>
            <a:r>
              <a:rPr lang="ja-JP" altLang="en-US" u="sng">
                <a:solidFill>
                  <a:schemeClr val="tx1"/>
                </a:solidFill>
                <a:latin typeface="Meiryo UI" panose="020B0604030504040204" pitchFamily="34" charset="-128"/>
                <a:ea typeface="Meiryo UI" panose="020B0604030504040204" pitchFamily="34" charset="-128"/>
              </a:rPr>
              <a:t>サーバーシステム</a:t>
            </a:r>
            <a:r>
              <a:rPr lang="ja-JP" altLang="en-US">
                <a:solidFill>
                  <a:schemeClr val="tx1"/>
                </a:solidFill>
                <a:latin typeface="Meiryo UI" panose="020B0604030504040204" pitchFamily="34" charset="-128"/>
                <a:ea typeface="Meiryo UI" panose="020B0604030504040204" pitchFamily="34" charset="-128"/>
              </a:rPr>
              <a:t>により提供される。</a:t>
            </a: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クライアントは各サービスに対して決められたポート（例：</a:t>
            </a:r>
            <a:r>
              <a:rPr lang="en-US" dirty="0">
                <a:solidFill>
                  <a:schemeClr val="tx1"/>
                </a:solidFill>
                <a:latin typeface="Meiryo UI" panose="020B0604030504040204" pitchFamily="34" charset="-128"/>
                <a:ea typeface="Meiryo UI" panose="020B0604030504040204" pitchFamily="34" charset="-128"/>
              </a:rPr>
              <a:t>HTTP</a:t>
            </a:r>
            <a:r>
              <a:rPr lang="ja-JP" altLang="en-US">
                <a:solidFill>
                  <a:schemeClr val="tx1"/>
                </a:solidFill>
                <a:latin typeface="Meiryo UI" panose="020B0604030504040204" pitchFamily="34" charset="-128"/>
                <a:ea typeface="Meiryo UI" panose="020B0604030504040204" pitchFamily="34" charset="-128"/>
              </a:rPr>
              <a:t>はポート</a:t>
            </a:r>
            <a:r>
              <a:rPr lang="en-US" altLang="ja-JP" dirty="0">
                <a:solidFill>
                  <a:schemeClr val="tx1"/>
                </a:solidFill>
                <a:latin typeface="Meiryo UI" panose="020B0604030504040204" pitchFamily="34" charset="-128"/>
                <a:ea typeface="Meiryo UI" panose="020B0604030504040204" pitchFamily="34" charset="-128"/>
              </a:rPr>
              <a:t>80</a:t>
            </a:r>
            <a:r>
              <a:rPr lang="ja-JP" altLang="en-US">
                <a:solidFill>
                  <a:schemeClr val="tx1"/>
                </a:solidFill>
                <a:latin typeface="Meiryo UI" panose="020B0604030504040204" pitchFamily="34" charset="-128"/>
                <a:ea typeface="Meiryo UI" panose="020B0604030504040204" pitchFamily="34" charset="-128"/>
              </a:rPr>
              <a:t>）を使用してサーバーにアクセス。</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ポートの割り当てと管理は、</a:t>
            </a:r>
            <a:r>
              <a:rPr lang="en-US" b="0" i="0" dirty="0">
                <a:solidFill>
                  <a:schemeClr val="tx1"/>
                </a:solidFill>
                <a:effectLst/>
                <a:latin typeface="Meiryo UI" panose="020B0604030504040204" pitchFamily="34" charset="-128"/>
                <a:ea typeface="Meiryo UI" panose="020B0604030504040204" pitchFamily="34" charset="-128"/>
              </a:rPr>
              <a:t> </a:t>
            </a:r>
            <a:r>
              <a:rPr lang="en-US" b="0" i="0" dirty="0">
                <a:solidFill>
                  <a:schemeClr val="accent1"/>
                </a:solidFill>
                <a:effectLst/>
                <a:latin typeface="Meiryo UI" panose="020B0604030504040204" pitchFamily="34" charset="-128"/>
                <a:ea typeface="Meiryo UI" panose="020B0604030504040204" pitchFamily="34" charset="-128"/>
              </a:rPr>
              <a:t>Internet Corporation for Assigned Names and Numbers</a:t>
            </a:r>
            <a:r>
              <a:rPr lang="ja-JP" altLang="en-US">
                <a:solidFill>
                  <a:schemeClr val="accent1"/>
                </a:solidFill>
                <a:latin typeface="Meiryo UI" panose="020B0604030504040204" pitchFamily="34" charset="-128"/>
                <a:ea typeface="Meiryo UI" panose="020B0604030504040204" pitchFamily="34" charset="-128"/>
              </a:rPr>
              <a:t>（</a:t>
            </a:r>
            <a:r>
              <a:rPr lang="en-US" dirty="0">
                <a:solidFill>
                  <a:schemeClr val="accent1"/>
                </a:solidFill>
                <a:latin typeface="Meiryo UI" panose="020B0604030504040204" pitchFamily="34" charset="-128"/>
                <a:ea typeface="Meiryo UI" panose="020B0604030504040204" pitchFamily="34" charset="-128"/>
              </a:rPr>
              <a:t>ICANN）</a:t>
            </a:r>
            <a:r>
              <a:rPr lang="ja-JP" altLang="en-US">
                <a:solidFill>
                  <a:schemeClr val="tx1"/>
                </a:solidFill>
                <a:latin typeface="Meiryo UI" panose="020B0604030504040204" pitchFamily="34" charset="-128"/>
                <a:ea typeface="Meiryo UI" panose="020B0604030504040204" pitchFamily="34" charset="-128"/>
              </a:rPr>
              <a:t>と呼ばれる組織によって行われています。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ポートは</a:t>
            </a:r>
            <a:r>
              <a:rPr lang="en-US" altLang="ja-JP" dirty="0">
                <a:solidFill>
                  <a:schemeClr val="tx1"/>
                </a:solidFill>
                <a:latin typeface="Meiryo UI" panose="020B0604030504040204" pitchFamily="34" charset="-128"/>
                <a:ea typeface="Meiryo UI" panose="020B0604030504040204" pitchFamily="34" charset="-128"/>
              </a:rPr>
              <a:t>3</a:t>
            </a:r>
            <a:r>
              <a:rPr lang="ja-JP" altLang="en-US">
                <a:solidFill>
                  <a:schemeClr val="tx1"/>
                </a:solidFill>
                <a:latin typeface="Meiryo UI" panose="020B0604030504040204" pitchFamily="34" charset="-128"/>
                <a:ea typeface="Meiryo UI" panose="020B0604030504040204" pitchFamily="34" charset="-128"/>
              </a:rPr>
              <a:t>つのカテゴリに分けられ、番号は</a:t>
            </a:r>
            <a:r>
              <a:rPr lang="en-US" altLang="ja-JP" dirty="0">
                <a:solidFill>
                  <a:schemeClr val="accent1"/>
                </a:solidFill>
                <a:latin typeface="Meiryo UI" panose="020B0604030504040204" pitchFamily="34" charset="-128"/>
                <a:ea typeface="Meiryo UI" panose="020B0604030504040204" pitchFamily="34" charset="-128"/>
              </a:rPr>
              <a:t>1〜65535</a:t>
            </a:r>
            <a:r>
              <a:rPr lang="ja-JP" altLang="en-US">
                <a:solidFill>
                  <a:schemeClr val="tx1"/>
                </a:solidFill>
                <a:latin typeface="Meiryo UI" panose="020B0604030504040204" pitchFamily="34" charset="-128"/>
                <a:ea typeface="Meiryo UI" panose="020B0604030504040204" pitchFamily="34" charset="-128"/>
              </a:rPr>
              <a:t>までの範囲です：</a:t>
            </a:r>
            <a:endParaRPr lang="en-US" dirty="0">
              <a:solidFill>
                <a:schemeClr val="tx1"/>
              </a:solidFill>
              <a:latin typeface="Meiryo UI" panose="020B0604030504040204" pitchFamily="34" charset="-128"/>
              <a:ea typeface="Meiryo UI" panose="020B0604030504040204" pitchFamily="34" charset="-128"/>
            </a:endParaRPr>
          </a:p>
          <a:p>
            <a:pPr marL="702000" lvl="1" indent="-342900">
              <a:spcAft>
                <a:spcPts val="600"/>
              </a:spcAft>
              <a:buClr>
                <a:schemeClr val="tx1"/>
              </a:buClr>
              <a:buFont typeface="+mj-lt"/>
              <a:buAutoNum type="arabicPeriod"/>
            </a:pPr>
            <a:r>
              <a:rPr lang="en-US" dirty="0">
                <a:solidFill>
                  <a:schemeClr val="accent1"/>
                </a:solidFill>
                <a:latin typeface="Meiryo UI" panose="020B0604030504040204" pitchFamily="34" charset="-128"/>
                <a:ea typeface="Meiryo UI" panose="020B0604030504040204" pitchFamily="34" charset="-128"/>
              </a:rPr>
              <a:t>Well-Known Ports  (1-1023): </a:t>
            </a:r>
            <a:r>
              <a:rPr lang="ja-JP" altLang="en-US">
                <a:solidFill>
                  <a:schemeClr val="tx1"/>
                </a:solidFill>
                <a:latin typeface="Meiryo UI" panose="020B0604030504040204" pitchFamily="34" charset="-128"/>
                <a:ea typeface="Meiryo UI" panose="020B0604030504040204" pitchFamily="34" charset="-128"/>
              </a:rPr>
              <a:t>一般的なネットワークアプリケーションの宛先ポート</a:t>
            </a:r>
          </a:p>
          <a:p>
            <a:pPr marL="702000" lvl="1" indent="-342900">
              <a:spcAft>
                <a:spcPts val="600"/>
              </a:spcAft>
              <a:buClr>
                <a:schemeClr val="tx1"/>
              </a:buClr>
              <a:buFont typeface="+mj-lt"/>
              <a:buAutoNum type="arabicPeriod"/>
            </a:pPr>
            <a:r>
              <a:rPr lang="en-US" dirty="0">
                <a:solidFill>
                  <a:schemeClr val="accent1"/>
                </a:solidFill>
                <a:latin typeface="Meiryo UI" panose="020B0604030504040204" pitchFamily="34" charset="-128"/>
                <a:ea typeface="Meiryo UI" panose="020B0604030504040204" pitchFamily="34" charset="-128"/>
              </a:rPr>
              <a:t>Registered Ports (1024-49151): </a:t>
            </a:r>
            <a:r>
              <a:rPr lang="ja-JP" altLang="en-US">
                <a:solidFill>
                  <a:schemeClr val="tx1"/>
                </a:solidFill>
                <a:latin typeface="Meiryo UI" panose="020B0604030504040204" pitchFamily="34" charset="-128"/>
                <a:ea typeface="Meiryo UI" panose="020B0604030504040204" pitchFamily="34" charset="-128"/>
              </a:rPr>
              <a:t>送信元または宛先ポートとして使用可能</a:t>
            </a:r>
          </a:p>
          <a:p>
            <a:pPr marL="702000" lvl="1" indent="-342900">
              <a:spcAft>
                <a:spcPts val="600"/>
              </a:spcAft>
              <a:buClr>
                <a:schemeClr val="tx1"/>
              </a:buClr>
              <a:buFont typeface="+mj-lt"/>
              <a:buAutoNum type="arabicPeriod"/>
            </a:pPr>
            <a:r>
              <a:rPr lang="en-US" dirty="0">
                <a:solidFill>
                  <a:schemeClr val="accent1"/>
                </a:solidFill>
                <a:latin typeface="Meiryo UI" panose="020B0604030504040204" pitchFamily="34" charset="-128"/>
                <a:ea typeface="Meiryo UI" panose="020B0604030504040204" pitchFamily="34" charset="-128"/>
              </a:rPr>
              <a:t>Private Ports (49152-65535):</a:t>
            </a:r>
            <a:r>
              <a:rPr lang="ja-JP" altLang="en-US">
                <a:solidFill>
                  <a:schemeClr val="tx1"/>
                </a:solidFill>
                <a:latin typeface="Meiryo UI" panose="020B0604030504040204" pitchFamily="34" charset="-128"/>
                <a:ea typeface="Meiryo UI" panose="020B0604030504040204" pitchFamily="34" charset="-128"/>
              </a:rPr>
              <a:t>主に送信元ポートとして使用されます。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や</a:t>
            </a:r>
            <a:r>
              <a:rPr lang="en-US" altLang="ja-JP"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を使用するメッセージ（データ）には、送信元ポートと宛先ポートが含まれ、クライアントとサーバー間の通信を追跡する。</a:t>
            </a:r>
            <a:endParaRPr lang="en-US"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a:t>
            </a:r>
            <a:r>
              <a:rPr lang="en-US" b="0" i="0" dirty="0">
                <a:solidFill>
                  <a:schemeClr val="tx1"/>
                </a:solidFill>
                <a:effectLst/>
                <a:latin typeface="Meiryo UI" panose="020B0604030504040204" pitchFamily="34" charset="-128"/>
                <a:ea typeface="Meiryo UI" panose="020B0604030504040204" pitchFamily="34" charset="-128"/>
              </a:rPr>
              <a:t> ICANN: (Internet Corporation for Assigned Names and Numbers)</a:t>
            </a:r>
            <a:endParaRPr lang="en-US" dirty="0">
              <a:solidFill>
                <a:schemeClr val="tx1"/>
              </a:solidFill>
              <a:latin typeface="Meiryo UI" panose="020B0604030504040204" pitchFamily="34" charset="-128"/>
              <a:ea typeface="Meiryo UI" panose="020B0604030504040204" pitchFamily="34" charset="-128"/>
            </a:endParaRPr>
          </a:p>
        </p:txBody>
      </p:sp>
      <p:sp>
        <p:nvSpPr>
          <p:cNvPr id="5" name="Footer Placeholder 4">
            <a:extLst>
              <a:ext uri="{FF2B5EF4-FFF2-40B4-BE49-F238E27FC236}">
                <a16:creationId xmlns:a16="http://schemas.microsoft.com/office/drawing/2014/main" id="{01965121-BC6A-CBF4-829C-4E316FEC94C0}"/>
              </a:ext>
            </a:extLst>
          </p:cNvPr>
          <p:cNvSpPr>
            <a:spLocks noGrp="1"/>
          </p:cNvSpPr>
          <p:nvPr>
            <p:ph type="ftr" sz="quarter" idx="10"/>
          </p:nvPr>
        </p:nvSpPr>
        <p:spPr/>
        <p:txBody>
          <a:bodyPr/>
          <a:lstStyle/>
          <a:p>
            <a:fld id="{18437966-7D7A-0147-988F-92E9759D377C}" type="slidenum">
              <a:rPr lang="en-US" smtClean="0"/>
              <a:t>18</a:t>
            </a:fld>
            <a:endParaRPr lang="en-US" dirty="0"/>
          </a:p>
        </p:txBody>
      </p:sp>
    </p:spTree>
    <p:extLst>
      <p:ext uri="{BB962C8B-B14F-4D97-AF65-F5344CB8AC3E}">
        <p14:creationId xmlns:p14="http://schemas.microsoft.com/office/powerpoint/2010/main" val="3202360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FA7BA3B-1D7F-6B49-0D55-5E2032B1046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ED423BF-D35D-7BFF-CFD7-B842E52BC94B}"/>
              </a:ext>
            </a:extLst>
          </p:cNvPr>
          <p:cNvSpPr txBox="1">
            <a:spLocks noGrp="1"/>
          </p:cNvSpPr>
          <p:nvPr>
            <p:ph type="title"/>
          </p:nvPr>
        </p:nvSpPr>
        <p:spPr>
          <a:xfrm>
            <a:off x="720725" y="236366"/>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10" name="TextBox 9">
            <a:extLst>
              <a:ext uri="{FF2B5EF4-FFF2-40B4-BE49-F238E27FC236}">
                <a16:creationId xmlns:a16="http://schemas.microsoft.com/office/drawing/2014/main" id="{84022EE2-751D-CFFE-5474-0A30747E436F}"/>
              </a:ext>
            </a:extLst>
          </p:cNvPr>
          <p:cNvSpPr txBox="1"/>
          <p:nvPr/>
        </p:nvSpPr>
        <p:spPr>
          <a:xfrm>
            <a:off x="720725" y="712729"/>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15.2.2 TCP and UDP Port Numbers</a:t>
            </a:r>
            <a:endParaRPr lang="en-US" altLang="ja-JP" sz="2000" dirty="0">
              <a:solidFill>
                <a:schemeClr val="accent4"/>
              </a:solidFill>
              <a:latin typeface="+mn-lt"/>
              <a:ea typeface="MS PGothic" panose="020B0600070205080204" pitchFamily="34" charset="-128"/>
            </a:endParaRPr>
          </a:p>
        </p:txBody>
      </p:sp>
      <p:pic>
        <p:nvPicPr>
          <p:cNvPr id="2" name="Picture 1">
            <a:extLst>
              <a:ext uri="{FF2B5EF4-FFF2-40B4-BE49-F238E27FC236}">
                <a16:creationId xmlns:a16="http://schemas.microsoft.com/office/drawing/2014/main" id="{AF0B171D-FF7F-981D-1044-FF4678308BFD}"/>
              </a:ext>
            </a:extLst>
          </p:cNvPr>
          <p:cNvPicPr>
            <a:picLocks noChangeAspect="1"/>
          </p:cNvPicPr>
          <p:nvPr/>
        </p:nvPicPr>
        <p:blipFill>
          <a:blip r:embed="rId5"/>
          <a:stretch>
            <a:fillRect/>
          </a:stretch>
        </p:blipFill>
        <p:spPr>
          <a:xfrm>
            <a:off x="720725" y="1387450"/>
            <a:ext cx="4486940" cy="3713518"/>
          </a:xfrm>
          <a:prstGeom prst="rect">
            <a:avLst/>
          </a:prstGeom>
        </p:spPr>
      </p:pic>
      <p:sp>
        <p:nvSpPr>
          <p:cNvPr id="3" name="TextBox 2">
            <a:extLst>
              <a:ext uri="{FF2B5EF4-FFF2-40B4-BE49-F238E27FC236}">
                <a16:creationId xmlns:a16="http://schemas.microsoft.com/office/drawing/2014/main" id="{8717F05A-48EE-6316-5DC5-C6A72398B1D4}"/>
              </a:ext>
            </a:extLst>
          </p:cNvPr>
          <p:cNvSpPr txBox="1"/>
          <p:nvPr/>
        </p:nvSpPr>
        <p:spPr>
          <a:xfrm>
            <a:off x="720725" y="1073889"/>
            <a:ext cx="2945219" cy="307777"/>
          </a:xfrm>
          <a:prstGeom prst="rect">
            <a:avLst/>
          </a:prstGeom>
          <a:noFill/>
        </p:spPr>
        <p:txBody>
          <a:bodyPr wrap="square" rtlCol="0">
            <a:spAutoFit/>
          </a:bodyPr>
          <a:lstStyle/>
          <a:p>
            <a:r>
              <a:rPr lang="en-US" dirty="0">
                <a:solidFill>
                  <a:schemeClr val="accent1"/>
                </a:solidFill>
              </a:rPr>
              <a:t>Common Well-Known Ports</a:t>
            </a:r>
          </a:p>
        </p:txBody>
      </p:sp>
      <p:sp>
        <p:nvSpPr>
          <p:cNvPr id="5" name="Footer Placeholder 4">
            <a:extLst>
              <a:ext uri="{FF2B5EF4-FFF2-40B4-BE49-F238E27FC236}">
                <a16:creationId xmlns:a16="http://schemas.microsoft.com/office/drawing/2014/main" id="{2CA393BA-CFE5-46A3-0AE7-967AE70ADF11}"/>
              </a:ext>
            </a:extLst>
          </p:cNvPr>
          <p:cNvSpPr>
            <a:spLocks noGrp="1"/>
          </p:cNvSpPr>
          <p:nvPr>
            <p:ph type="ftr" sz="quarter" idx="10"/>
          </p:nvPr>
        </p:nvSpPr>
        <p:spPr/>
        <p:txBody>
          <a:bodyPr/>
          <a:lstStyle/>
          <a:p>
            <a:fld id="{50E11438-6CD5-7649-9FF0-EFB1E925BBE3}" type="slidenum">
              <a:rPr lang="en-US" smtClean="0"/>
              <a:t>19</a:t>
            </a:fld>
            <a:endParaRPr lang="en-US" dirty="0"/>
          </a:p>
        </p:txBody>
      </p:sp>
    </p:spTree>
    <p:extLst>
      <p:ext uri="{BB962C8B-B14F-4D97-AF65-F5344CB8AC3E}">
        <p14:creationId xmlns:p14="http://schemas.microsoft.com/office/powerpoint/2010/main" val="159793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434405" y="1761326"/>
            <a:ext cx="1685108" cy="798994"/>
          </a:xfrm>
          <a:prstGeom prst="rect">
            <a:avLst/>
          </a:prstGeom>
        </p:spPr>
        <p:txBody>
          <a:bodyPr spcFirstLastPara="1" wrap="square" lIns="91425" tIns="91425" rIns="91425" bIns="91425" anchor="t" anchorCtr="0">
            <a:noAutofit/>
          </a:bodyPr>
          <a:lstStyle/>
          <a:p>
            <a:pPr marL="139700" indent="0" fontAlgn="ctr"/>
            <a:r>
              <a:rPr lang="mn-MN" sz="1400" b="0" i="0" u="none" strike="noStrike" cap="non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51DDC71-119C-3268-A283-C1FE203BEBC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0DE9712-51E2-2184-104D-B114A19AB011}"/>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AB28C9FA-E4F6-44F6-4AF5-BC65395D7DD4}"/>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15.2.3 Socket Pairs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5BF35507-A2E7-DA35-36D8-18E29037127E}"/>
              </a:ext>
            </a:extLst>
          </p:cNvPr>
          <p:cNvSpPr txBox="1"/>
          <p:nvPr/>
        </p:nvSpPr>
        <p:spPr>
          <a:xfrm>
            <a:off x="720724" y="1621504"/>
            <a:ext cx="8146185" cy="3323987"/>
          </a:xfrm>
          <a:prstGeom prst="rect">
            <a:avLst/>
          </a:prstGeom>
          <a:noFill/>
        </p:spPr>
        <p:txBody>
          <a:bodyPr wrap="square" rtlCol="0">
            <a:spAutoFit/>
          </a:bodyPr>
          <a:lstStyle/>
          <a:p>
            <a:r>
              <a:rPr lang="en-US" dirty="0">
                <a:solidFill>
                  <a:schemeClr val="accent1"/>
                </a:solidFill>
                <a:latin typeface="+mn-lt"/>
              </a:rPr>
              <a:t>What is a Socket?</a:t>
            </a:r>
            <a:endParaRPr lang="en-US" dirty="0">
              <a:solidFill>
                <a:schemeClr val="tx1"/>
              </a:solidFill>
              <a:latin typeface="+mn-lt"/>
            </a:endParaRPr>
          </a:p>
          <a:p>
            <a:pPr marL="285750" lvl="1" indent="-285750">
              <a:buClr>
                <a:schemeClr val="tx1"/>
              </a:buClr>
              <a:buFont typeface="Arial" panose="020B0604020202020204" pitchFamily="34" charset="0"/>
              <a:buChar char="•"/>
            </a:pPr>
            <a:r>
              <a:rPr lang="en-US" dirty="0">
                <a:solidFill>
                  <a:schemeClr val="tx1"/>
                </a:solidFill>
                <a:latin typeface="+mn-lt"/>
              </a:rPr>
              <a:t>Associated with IP and Port: Each socket is uniquely identified by an IP address and a port number. The IP address identifies the host, and the port number identifies the application.</a:t>
            </a:r>
          </a:p>
          <a:p>
            <a:pPr>
              <a:buClr>
                <a:schemeClr val="tx1"/>
              </a:buClr>
            </a:pPr>
            <a:endParaRPr lang="en-US" dirty="0">
              <a:solidFill>
                <a:schemeClr val="accent1"/>
              </a:solidFill>
              <a:latin typeface="+mn-lt"/>
            </a:endParaRPr>
          </a:p>
          <a:p>
            <a:pPr>
              <a:buClr>
                <a:schemeClr val="tx1"/>
              </a:buClr>
            </a:pPr>
            <a:r>
              <a:rPr lang="en-US" dirty="0">
                <a:solidFill>
                  <a:schemeClr val="accent1"/>
                </a:solidFill>
                <a:latin typeface="+mn-lt"/>
              </a:rPr>
              <a:t>What are Socket Pairs?</a:t>
            </a:r>
          </a:p>
          <a:p>
            <a:pPr marL="285750" lvl="1" indent="-285750">
              <a:buClr>
                <a:schemeClr val="tx1"/>
              </a:buClr>
              <a:buFont typeface="Arial" panose="020B0604020202020204" pitchFamily="34" charset="0"/>
              <a:buChar char="•"/>
            </a:pPr>
            <a:r>
              <a:rPr lang="en-US" dirty="0">
                <a:solidFill>
                  <a:schemeClr val="tx1"/>
                </a:solidFill>
                <a:latin typeface="+mn-lt"/>
              </a:rPr>
              <a:t>Combination of Sockets: A socket pair refers to the combination of a client socket and a server socket that are communicating with each other.</a:t>
            </a:r>
          </a:p>
          <a:p>
            <a:pPr>
              <a:buClr>
                <a:schemeClr val="tx1"/>
              </a:buClr>
            </a:pPr>
            <a:endParaRPr lang="en-US" dirty="0">
              <a:solidFill>
                <a:schemeClr val="accent1"/>
              </a:solidFill>
              <a:latin typeface="+mn-lt"/>
            </a:endParaRPr>
          </a:p>
          <a:p>
            <a:pPr>
              <a:buClr>
                <a:schemeClr val="tx1"/>
              </a:buClr>
            </a:pPr>
            <a:r>
              <a:rPr lang="en-US" dirty="0">
                <a:solidFill>
                  <a:schemeClr val="accent1"/>
                </a:solidFill>
                <a:latin typeface="+mn-lt"/>
              </a:rPr>
              <a:t>Example of Socket Use:</a:t>
            </a:r>
            <a:endParaRPr lang="en-US" dirty="0">
              <a:solidFill>
                <a:schemeClr val="tx1"/>
              </a:solidFill>
              <a:latin typeface="+mn-lt"/>
            </a:endParaRPr>
          </a:p>
          <a:p>
            <a:pPr marL="285750" lvl="1" indent="-285750">
              <a:buClr>
                <a:schemeClr val="tx1"/>
              </a:buClr>
              <a:buFont typeface="Arial" panose="020B0604020202020204" pitchFamily="34" charset="0"/>
              <a:buChar char="•"/>
            </a:pPr>
            <a:r>
              <a:rPr lang="en-US" dirty="0">
                <a:solidFill>
                  <a:schemeClr val="tx1"/>
                </a:solidFill>
                <a:latin typeface="+mn-lt"/>
              </a:rPr>
              <a:t>Scenario: A PC requests </a:t>
            </a:r>
            <a:r>
              <a:rPr lang="en-US" u="sng" dirty="0">
                <a:solidFill>
                  <a:schemeClr val="tx1"/>
                </a:solidFill>
                <a:latin typeface="+mn-lt"/>
              </a:rPr>
              <a:t>Web</a:t>
            </a:r>
            <a:r>
              <a:rPr lang="en-US" dirty="0">
                <a:solidFill>
                  <a:schemeClr val="tx1"/>
                </a:solidFill>
                <a:latin typeface="+mn-lt"/>
              </a:rPr>
              <a:t> services from a server.</a:t>
            </a:r>
          </a:p>
          <a:p>
            <a:pPr marL="285750" lvl="1" indent="-285750">
              <a:buClr>
                <a:schemeClr val="tx1"/>
              </a:buClr>
              <a:buFont typeface="Arial" panose="020B0604020202020204" pitchFamily="34" charset="0"/>
              <a:buChar char="•"/>
            </a:pPr>
            <a:r>
              <a:rPr lang="en-US" dirty="0">
                <a:solidFill>
                  <a:schemeClr val="tx1"/>
                </a:solidFill>
                <a:latin typeface="+mn-lt"/>
              </a:rPr>
              <a:t>Web Request: source port 1099 and destination web service port 80.</a:t>
            </a:r>
          </a:p>
          <a:p>
            <a:pPr marL="285750" lvl="1" indent="-285750">
              <a:buClr>
                <a:schemeClr val="tx1"/>
              </a:buClr>
              <a:buFont typeface="Arial" panose="020B0604020202020204" pitchFamily="34" charset="0"/>
              <a:buChar char="•"/>
            </a:pPr>
            <a:endParaRPr lang="en-US" dirty="0">
              <a:solidFill>
                <a:schemeClr val="tx1"/>
              </a:solidFill>
              <a:latin typeface="+mn-lt"/>
            </a:endParaRPr>
          </a:p>
          <a:p>
            <a:pPr marL="285750" lvl="1" indent="-285750">
              <a:buClr>
                <a:schemeClr val="tx1"/>
              </a:buClr>
              <a:buFont typeface="Arial" panose="020B0604020202020204" pitchFamily="34" charset="0"/>
              <a:buChar char="•"/>
            </a:pPr>
            <a:r>
              <a:rPr lang="en-US" dirty="0">
                <a:solidFill>
                  <a:schemeClr val="tx1"/>
                </a:solidFill>
                <a:latin typeface="+mn-lt"/>
              </a:rPr>
              <a:t>Client Socket Example: 192.168.1.5:1099 (source </a:t>
            </a:r>
            <a:r>
              <a:rPr lang="en-US" dirty="0" err="1">
                <a:solidFill>
                  <a:schemeClr val="tx1"/>
                </a:solidFill>
                <a:latin typeface="+mn-lt"/>
              </a:rPr>
              <a:t>IP:source</a:t>
            </a:r>
            <a:r>
              <a:rPr lang="en-US" dirty="0">
                <a:solidFill>
                  <a:schemeClr val="tx1"/>
                </a:solidFill>
                <a:latin typeface="+mn-lt"/>
              </a:rPr>
              <a:t> port).</a:t>
            </a:r>
          </a:p>
          <a:p>
            <a:pPr marL="285750" lvl="1" indent="-285750">
              <a:buClr>
                <a:schemeClr val="tx1"/>
              </a:buClr>
              <a:buFont typeface="Arial" panose="020B0604020202020204" pitchFamily="34" charset="0"/>
              <a:buChar char="•"/>
            </a:pPr>
            <a:r>
              <a:rPr lang="en-US" dirty="0">
                <a:solidFill>
                  <a:schemeClr val="tx1"/>
                </a:solidFill>
                <a:latin typeface="+mn-lt"/>
              </a:rPr>
              <a:t>Server Socket Example: 192.168.1.7:80 (server </a:t>
            </a:r>
            <a:r>
              <a:rPr lang="en-US" dirty="0" err="1">
                <a:solidFill>
                  <a:schemeClr val="tx1"/>
                </a:solidFill>
                <a:latin typeface="+mn-lt"/>
              </a:rPr>
              <a:t>IP:service</a:t>
            </a:r>
            <a:r>
              <a:rPr lang="en-US" dirty="0">
                <a:solidFill>
                  <a:schemeClr val="tx1"/>
                </a:solidFill>
                <a:latin typeface="+mn-lt"/>
              </a:rPr>
              <a:t> port).</a:t>
            </a:r>
          </a:p>
          <a:p>
            <a:pPr marL="285750" lvl="1" indent="-285750">
              <a:buClr>
                <a:schemeClr val="tx1"/>
              </a:buClr>
              <a:buFont typeface="Arial" panose="020B0604020202020204" pitchFamily="34" charset="0"/>
              <a:buChar char="•"/>
            </a:pPr>
            <a:r>
              <a:rPr lang="en-US" dirty="0">
                <a:solidFill>
                  <a:schemeClr val="accent1"/>
                </a:solidFill>
                <a:latin typeface="+mn-lt"/>
              </a:rPr>
              <a:t>Socket Pair: </a:t>
            </a:r>
            <a:r>
              <a:rPr lang="en-US" dirty="0">
                <a:solidFill>
                  <a:schemeClr val="tx1"/>
                </a:solidFill>
                <a:latin typeface="+mn-lt"/>
              </a:rPr>
              <a:t>192.168.1.5:1099 (client), 192.168.1.7:80 (server).</a:t>
            </a:r>
          </a:p>
        </p:txBody>
      </p:sp>
      <p:sp>
        <p:nvSpPr>
          <p:cNvPr id="5" name="Footer Placeholder 4">
            <a:extLst>
              <a:ext uri="{FF2B5EF4-FFF2-40B4-BE49-F238E27FC236}">
                <a16:creationId xmlns:a16="http://schemas.microsoft.com/office/drawing/2014/main" id="{EA1EC420-9276-9C01-26EC-E74BD87ACDE7}"/>
              </a:ext>
            </a:extLst>
          </p:cNvPr>
          <p:cNvSpPr>
            <a:spLocks noGrp="1"/>
          </p:cNvSpPr>
          <p:nvPr>
            <p:ph type="ftr" sz="quarter" idx="10"/>
          </p:nvPr>
        </p:nvSpPr>
        <p:spPr/>
        <p:txBody>
          <a:bodyPr/>
          <a:lstStyle/>
          <a:p>
            <a:fld id="{6D97500F-3CDE-3442-9B1B-4BC9615CD63E}" type="slidenum">
              <a:rPr lang="en-US" smtClean="0"/>
              <a:t>20</a:t>
            </a:fld>
            <a:endParaRPr lang="en-US" dirty="0"/>
          </a:p>
        </p:txBody>
      </p:sp>
    </p:spTree>
    <p:extLst>
      <p:ext uri="{BB962C8B-B14F-4D97-AF65-F5344CB8AC3E}">
        <p14:creationId xmlns:p14="http://schemas.microsoft.com/office/powerpoint/2010/main" val="33943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71C62BD-2B86-301C-5AF1-FA0FB9C779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B1FEDD8-15FF-D309-FB9A-91B9DCE9D29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6F585A03-983B-9D31-9E19-C6D49CD4BD2E}"/>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15.2.3 Socket Pairs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627C1D8-5CC5-1647-80B0-88E6F967C21F}"/>
              </a:ext>
            </a:extLst>
          </p:cNvPr>
          <p:cNvSpPr txBox="1"/>
          <p:nvPr/>
        </p:nvSpPr>
        <p:spPr>
          <a:xfrm>
            <a:off x="720724" y="1621504"/>
            <a:ext cx="8146185" cy="954107"/>
          </a:xfrm>
          <a:prstGeom prst="rect">
            <a:avLst/>
          </a:prstGeom>
          <a:noFill/>
        </p:spPr>
        <p:txBody>
          <a:bodyPr wrap="square" rtlCol="0">
            <a:spAutoFit/>
          </a:bodyPr>
          <a:lstStyle/>
          <a:p>
            <a:r>
              <a:rPr lang="en-US" altLang="ja-JP" dirty="0">
                <a:solidFill>
                  <a:schemeClr val="accent1"/>
                </a:solidFill>
                <a:latin typeface="+mn-lt"/>
              </a:rPr>
              <a:t>Socket</a:t>
            </a:r>
            <a:r>
              <a:rPr lang="ja-JP" altLang="en-US">
                <a:solidFill>
                  <a:schemeClr val="accent1"/>
                </a:solidFill>
                <a:latin typeface="+mn-lt"/>
              </a:rPr>
              <a:t>とは？</a:t>
            </a:r>
            <a:br>
              <a:rPr lang="en-US" altLang="ja-JP" dirty="0">
                <a:solidFill>
                  <a:schemeClr val="accent1"/>
                </a:solidFill>
                <a:latin typeface="+mn-lt"/>
              </a:rPr>
            </a:br>
            <a:r>
              <a:rPr lang="ja-JP" altLang="en-US">
                <a:solidFill>
                  <a:schemeClr val="tx1"/>
                </a:solidFill>
                <a:latin typeface="+mn-lt"/>
              </a:rPr>
              <a:t>送信元ポートと宛先ポートは</a:t>
            </a:r>
            <a:r>
              <a:rPr lang="ja-JP" altLang="en-US">
                <a:solidFill>
                  <a:schemeClr val="tx1"/>
                </a:solidFill>
                <a:latin typeface="+mn-lt"/>
                <a:hlinkClick r:id="rId5"/>
              </a:rPr>
              <a:t>セグメント内</a:t>
            </a:r>
            <a:r>
              <a:rPr lang="ja-JP" altLang="en-US">
                <a:solidFill>
                  <a:schemeClr val="tx1"/>
                </a:solidFill>
                <a:latin typeface="+mn-lt"/>
              </a:rPr>
              <a:t>にあり、</a:t>
            </a:r>
            <a:r>
              <a:rPr lang="en-US" altLang="ja-JP" dirty="0">
                <a:solidFill>
                  <a:schemeClr val="tx1"/>
                </a:solidFill>
                <a:latin typeface="+mn-lt"/>
              </a:rPr>
              <a:t>IP</a:t>
            </a:r>
            <a:r>
              <a:rPr lang="ja-JP" altLang="en-US">
                <a:solidFill>
                  <a:schemeClr val="tx1"/>
                </a:solidFill>
                <a:latin typeface="+mn-lt"/>
              </a:rPr>
              <a:t>パケットにカプセル化されます。</a:t>
            </a:r>
            <a:r>
              <a:rPr lang="en-US" dirty="0">
                <a:solidFill>
                  <a:schemeClr val="tx1"/>
                </a:solidFill>
                <a:latin typeface="+mn-lt"/>
              </a:rPr>
              <a:t>IP</a:t>
            </a:r>
            <a:r>
              <a:rPr lang="ja-JP" altLang="en-US">
                <a:solidFill>
                  <a:schemeClr val="tx1"/>
                </a:solidFill>
                <a:latin typeface="+mn-lt"/>
              </a:rPr>
              <a:t>パケットには、送信元と宛先の</a:t>
            </a:r>
            <a:r>
              <a:rPr lang="en-US" dirty="0">
                <a:solidFill>
                  <a:schemeClr val="tx1"/>
                </a:solidFill>
                <a:latin typeface="+mn-lt"/>
              </a:rPr>
              <a:t>IP</a:t>
            </a:r>
            <a:r>
              <a:rPr lang="ja-JP" altLang="en-US">
                <a:solidFill>
                  <a:schemeClr val="tx1"/>
                </a:solidFill>
                <a:latin typeface="+mn-lt"/>
              </a:rPr>
              <a:t>アドレスが含まれます。</a:t>
            </a:r>
            <a:r>
              <a:rPr lang="ja-JP" altLang="en-US" u="sng">
                <a:solidFill>
                  <a:schemeClr val="tx1"/>
                </a:solidFill>
                <a:latin typeface="+mn-lt"/>
              </a:rPr>
              <a:t>送信元</a:t>
            </a:r>
            <a:r>
              <a:rPr lang="en-US" u="sng" dirty="0">
                <a:solidFill>
                  <a:schemeClr val="tx1"/>
                </a:solidFill>
                <a:latin typeface="+mn-lt"/>
              </a:rPr>
              <a:t>IP</a:t>
            </a:r>
            <a:r>
              <a:rPr lang="ja-JP" altLang="en-US" u="sng">
                <a:solidFill>
                  <a:schemeClr val="tx1"/>
                </a:solidFill>
                <a:latin typeface="+mn-lt"/>
              </a:rPr>
              <a:t>アドレスと送信元ポート番号</a:t>
            </a:r>
            <a:r>
              <a:rPr lang="ja-JP" altLang="en-US">
                <a:solidFill>
                  <a:schemeClr val="tx1"/>
                </a:solidFill>
                <a:latin typeface="+mn-lt"/>
              </a:rPr>
              <a:t>、および、</a:t>
            </a:r>
            <a:r>
              <a:rPr lang="ja-JP" altLang="en-US" u="sng">
                <a:solidFill>
                  <a:schemeClr val="tx1"/>
                </a:solidFill>
                <a:latin typeface="+mn-lt"/>
              </a:rPr>
              <a:t>宛先</a:t>
            </a:r>
            <a:r>
              <a:rPr lang="en-US" u="sng" dirty="0">
                <a:solidFill>
                  <a:schemeClr val="tx1"/>
                </a:solidFill>
                <a:latin typeface="+mn-lt"/>
              </a:rPr>
              <a:t>IP</a:t>
            </a:r>
            <a:r>
              <a:rPr lang="ja-JP" altLang="en-US" u="sng">
                <a:solidFill>
                  <a:schemeClr val="tx1"/>
                </a:solidFill>
                <a:latin typeface="+mn-lt"/>
              </a:rPr>
              <a:t>アドレスと宛先ポート番号の組み合わせ</a:t>
            </a:r>
            <a:r>
              <a:rPr lang="ja-JP" altLang="en-US">
                <a:solidFill>
                  <a:schemeClr val="tx1"/>
                </a:solidFill>
                <a:latin typeface="+mn-lt"/>
              </a:rPr>
              <a:t>を「ソケット」と呼びます。</a:t>
            </a:r>
            <a:endParaRPr lang="en-US" dirty="0">
              <a:solidFill>
                <a:schemeClr val="tx1"/>
              </a:solidFill>
              <a:latin typeface="+mn-lt"/>
            </a:endParaRPr>
          </a:p>
        </p:txBody>
      </p:sp>
      <p:pic>
        <p:nvPicPr>
          <p:cNvPr id="3" name="Picture 2">
            <a:extLst>
              <a:ext uri="{FF2B5EF4-FFF2-40B4-BE49-F238E27FC236}">
                <a16:creationId xmlns:a16="http://schemas.microsoft.com/office/drawing/2014/main" id="{56C9D5A1-D2C4-0D1D-3092-FC8CB3625895}"/>
              </a:ext>
            </a:extLst>
          </p:cNvPr>
          <p:cNvPicPr>
            <a:picLocks noChangeAspect="1"/>
          </p:cNvPicPr>
          <p:nvPr/>
        </p:nvPicPr>
        <p:blipFill>
          <a:blip r:embed="rId6"/>
          <a:stretch>
            <a:fillRect/>
          </a:stretch>
        </p:blipFill>
        <p:spPr>
          <a:xfrm>
            <a:off x="797441" y="2571750"/>
            <a:ext cx="3505583" cy="2445649"/>
          </a:xfrm>
          <a:prstGeom prst="rect">
            <a:avLst/>
          </a:prstGeom>
        </p:spPr>
      </p:pic>
      <p:sp>
        <p:nvSpPr>
          <p:cNvPr id="5" name="TextBox 4">
            <a:extLst>
              <a:ext uri="{FF2B5EF4-FFF2-40B4-BE49-F238E27FC236}">
                <a16:creationId xmlns:a16="http://schemas.microsoft.com/office/drawing/2014/main" id="{69AF2747-C500-0ED4-BDFA-50614F8B097B}"/>
              </a:ext>
            </a:extLst>
          </p:cNvPr>
          <p:cNvSpPr txBox="1"/>
          <p:nvPr/>
        </p:nvSpPr>
        <p:spPr>
          <a:xfrm>
            <a:off x="4572000" y="2679405"/>
            <a:ext cx="4433777" cy="2031325"/>
          </a:xfrm>
          <a:prstGeom prst="rect">
            <a:avLst/>
          </a:prstGeom>
          <a:noFill/>
        </p:spPr>
        <p:txBody>
          <a:bodyPr wrap="square" rtlCol="0">
            <a:spAutoFit/>
          </a:bodyPr>
          <a:lstStyle/>
          <a:p>
            <a:r>
              <a:rPr lang="ja-JP" altLang="en-US">
                <a:solidFill>
                  <a:schemeClr val="tx1"/>
                </a:solidFill>
                <a:latin typeface="Meiryo UI" panose="020B0604030504040204" pitchFamily="34" charset="-128"/>
                <a:ea typeface="Meiryo UI" panose="020B0604030504040204" pitchFamily="34" charset="-128"/>
              </a:rPr>
              <a:t>図では、</a:t>
            </a:r>
            <a:r>
              <a:rPr lang="en-US" dirty="0">
                <a:solidFill>
                  <a:schemeClr val="tx1"/>
                </a:solidFill>
                <a:latin typeface="Meiryo UI" panose="020B0604030504040204" pitchFamily="34" charset="-128"/>
                <a:ea typeface="Meiryo UI" panose="020B0604030504040204" pitchFamily="34" charset="-128"/>
              </a:rPr>
              <a:t>PC</a:t>
            </a:r>
            <a:r>
              <a:rPr lang="ja-JP" altLang="en-US">
                <a:solidFill>
                  <a:schemeClr val="tx1"/>
                </a:solidFill>
                <a:latin typeface="Meiryo UI" panose="020B0604030504040204" pitchFamily="34" charset="-128"/>
                <a:ea typeface="Meiryo UI" panose="020B0604030504040204" pitchFamily="34" charset="-128"/>
              </a:rPr>
              <a:t>が</a:t>
            </a:r>
            <a:r>
              <a:rPr lang="en-US" dirty="0">
                <a:solidFill>
                  <a:schemeClr val="tx1"/>
                </a:solidFill>
                <a:latin typeface="Meiryo UI" panose="020B0604030504040204" pitchFamily="34" charset="-128"/>
                <a:ea typeface="Meiryo UI" panose="020B0604030504040204" pitchFamily="34" charset="-128"/>
              </a:rPr>
              <a:t>FTP</a:t>
            </a:r>
            <a:r>
              <a:rPr lang="ja-JP" altLang="en-US">
                <a:solidFill>
                  <a:schemeClr val="tx1"/>
                </a:solidFill>
                <a:latin typeface="Meiryo UI" panose="020B0604030504040204" pitchFamily="34" charset="-128"/>
                <a:ea typeface="Meiryo UI" panose="020B0604030504040204" pitchFamily="34" charset="-128"/>
              </a:rPr>
              <a:t>と</a:t>
            </a:r>
            <a:r>
              <a:rPr lang="en-US" altLang="ja-JP" dirty="0">
                <a:solidFill>
                  <a:schemeClr val="tx1"/>
                </a:solidFill>
                <a:latin typeface="Meiryo UI" panose="020B0604030504040204" pitchFamily="34" charset="-128"/>
                <a:ea typeface="Meiryo UI" panose="020B0604030504040204" pitchFamily="34" charset="-128"/>
              </a:rPr>
              <a:t>Web</a:t>
            </a:r>
            <a:r>
              <a:rPr lang="ja-JP" altLang="en-US">
                <a:solidFill>
                  <a:schemeClr val="tx1"/>
                </a:solidFill>
                <a:latin typeface="Meiryo UI" panose="020B0604030504040204" pitchFamily="34" charset="-128"/>
                <a:ea typeface="Meiryo UI" panose="020B0604030504040204" pitchFamily="34" charset="-128"/>
              </a:rPr>
              <a:t>サービスを同時にリクエストしている。ポート番号はどのサービスのデータかを見分けるために使われる。</a:t>
            </a:r>
            <a:endParaRPr lang="en-US" altLang="ja-JP" dirty="0">
              <a:solidFill>
                <a:schemeClr val="tx1"/>
              </a:solidFill>
              <a:latin typeface="Meiryo UI" panose="020B0604030504040204" pitchFamily="34" charset="-128"/>
              <a:ea typeface="Meiryo UI" panose="020B0604030504040204" pitchFamily="34" charset="-128"/>
            </a:endParaRPr>
          </a:p>
          <a:p>
            <a:endParaRPr lang="en-US" altLang="ja-JP" dirty="0">
              <a:solidFill>
                <a:schemeClr val="tx1"/>
              </a:solidFill>
              <a:latin typeface="Meiryo UI" panose="020B0604030504040204" pitchFamily="34" charset="-128"/>
              <a:ea typeface="Meiryo UI" panose="020B0604030504040204" pitchFamily="34" charset="-128"/>
            </a:endParaRPr>
          </a:p>
          <a:p>
            <a:r>
              <a:rPr lang="en-US" dirty="0">
                <a:solidFill>
                  <a:schemeClr val="tx1"/>
                </a:solidFill>
                <a:latin typeface="Meiryo UI" panose="020B0604030504040204" pitchFamily="34" charset="-128"/>
                <a:ea typeface="Meiryo UI" panose="020B0604030504040204" pitchFamily="34" charset="-128"/>
              </a:rPr>
              <a:t>1. FTP</a:t>
            </a:r>
            <a:r>
              <a:rPr lang="ja-JP" altLang="en-US">
                <a:solidFill>
                  <a:schemeClr val="tx1"/>
                </a:solidFill>
                <a:latin typeface="Meiryo UI" panose="020B0604030504040204" pitchFamily="34" charset="-128"/>
                <a:ea typeface="Meiryo UI" panose="020B0604030504040204" pitchFamily="34" charset="-128"/>
              </a:rPr>
              <a:t>リクエスト、レイヤー</a:t>
            </a:r>
            <a:r>
              <a:rPr lang="en-US" altLang="ja-JP" dirty="0">
                <a:solidFill>
                  <a:schemeClr val="tx1"/>
                </a:solidFill>
                <a:latin typeface="Meiryo UI" panose="020B0604030504040204" pitchFamily="34" charset="-128"/>
                <a:ea typeface="Meiryo UI" panose="020B0604030504040204" pitchFamily="34" charset="-128"/>
              </a:rPr>
              <a:t>2</a:t>
            </a:r>
            <a:r>
              <a:rPr lang="ja-JP" altLang="en-US">
                <a:solidFill>
                  <a:schemeClr val="tx1"/>
                </a:solidFill>
                <a:latin typeface="Meiryo UI" panose="020B0604030504040204" pitchFamily="34" charset="-128"/>
                <a:ea typeface="Meiryo UI" panose="020B0604030504040204" pitchFamily="34" charset="-128"/>
              </a:rPr>
              <a:t>の</a:t>
            </a:r>
            <a:r>
              <a:rPr lang="en-US" dirty="0">
                <a:solidFill>
                  <a:schemeClr val="tx1"/>
                </a:solidFill>
                <a:latin typeface="Meiryo UI" panose="020B0604030504040204" pitchFamily="34" charset="-128"/>
                <a:ea typeface="Meiryo UI" panose="020B0604030504040204" pitchFamily="34" charset="-128"/>
              </a:rPr>
              <a:t>MAC</a:t>
            </a:r>
            <a:r>
              <a:rPr lang="ja-JP" altLang="en-US">
                <a:solidFill>
                  <a:schemeClr val="tx1"/>
                </a:solidFill>
                <a:latin typeface="Meiryo UI" panose="020B0604030504040204" pitchFamily="34" charset="-128"/>
                <a:ea typeface="Meiryo UI" panose="020B0604030504040204" pitchFamily="34" charset="-128"/>
              </a:rPr>
              <a:t>アドレスとレイヤー</a:t>
            </a:r>
            <a:r>
              <a:rPr lang="en-US" altLang="ja-JP" dirty="0">
                <a:solidFill>
                  <a:schemeClr val="tx1"/>
                </a:solidFill>
                <a:latin typeface="Meiryo UI" panose="020B0604030504040204" pitchFamily="34" charset="-128"/>
                <a:ea typeface="Meiryo UI" panose="020B0604030504040204" pitchFamily="34" charset="-128"/>
              </a:rPr>
              <a:t>3</a:t>
            </a:r>
            <a:r>
              <a:rPr lang="ja-JP" altLang="en-US">
                <a:solidFill>
                  <a:schemeClr val="tx1"/>
                </a:solidFill>
                <a:latin typeface="Meiryo UI" panose="020B0604030504040204" pitchFamily="34" charset="-128"/>
                <a:ea typeface="Meiryo UI" panose="020B0604030504040204" pitchFamily="34" charset="-128"/>
              </a:rPr>
              <a:t>の</a:t>
            </a:r>
            <a:r>
              <a:rPr lang="en-US" dirty="0">
                <a:solidFill>
                  <a:schemeClr val="tx1"/>
                </a:solidFill>
                <a:latin typeface="Meiryo UI" panose="020B0604030504040204" pitchFamily="34" charset="-128"/>
                <a:ea typeface="Meiryo UI" panose="020B0604030504040204" pitchFamily="34" charset="-128"/>
              </a:rPr>
              <a:t>IP</a:t>
            </a:r>
            <a:r>
              <a:rPr lang="ja-JP" altLang="en-US">
                <a:solidFill>
                  <a:schemeClr val="tx1"/>
                </a:solidFill>
                <a:latin typeface="Meiryo UI" panose="020B0604030504040204" pitchFamily="34" charset="-128"/>
                <a:ea typeface="Meiryo UI" panose="020B0604030504040204" pitchFamily="34" charset="-128"/>
              </a:rPr>
              <a:t>アドレスが含まれている。送信元ポート番号</a:t>
            </a:r>
            <a:r>
              <a:rPr lang="en-US" altLang="ja-JP" dirty="0">
                <a:solidFill>
                  <a:schemeClr val="tx1"/>
                </a:solidFill>
                <a:latin typeface="Meiryo UI" panose="020B0604030504040204" pitchFamily="34" charset="-128"/>
                <a:ea typeface="Meiryo UI" panose="020B0604030504040204" pitchFamily="34" charset="-128"/>
              </a:rPr>
              <a:t>1305</a:t>
            </a:r>
            <a:r>
              <a:rPr lang="ja-JP" altLang="en-US">
                <a:solidFill>
                  <a:schemeClr val="tx1"/>
                </a:solidFill>
                <a:latin typeface="Meiryo UI" panose="020B0604030504040204" pitchFamily="34" charset="-128"/>
                <a:ea typeface="Meiryo UI" panose="020B0604030504040204" pitchFamily="34" charset="-128"/>
              </a:rPr>
              <a:t>、</a:t>
            </a:r>
            <a:r>
              <a:rPr lang="en-US" dirty="0">
                <a:solidFill>
                  <a:schemeClr val="tx1"/>
                </a:solidFill>
                <a:latin typeface="Meiryo UI" panose="020B0604030504040204" pitchFamily="34" charset="-128"/>
                <a:ea typeface="Meiryo UI" panose="020B0604030504040204" pitchFamily="34" charset="-128"/>
              </a:rPr>
              <a:t>FTP</a:t>
            </a:r>
            <a:r>
              <a:rPr lang="ja-JP" altLang="en-US">
                <a:solidFill>
                  <a:schemeClr val="tx1"/>
                </a:solidFill>
                <a:latin typeface="Meiryo UI" panose="020B0604030504040204" pitchFamily="34" charset="-128"/>
                <a:ea typeface="Meiryo UI" panose="020B0604030504040204" pitchFamily="34" charset="-128"/>
              </a:rPr>
              <a:t>サービスのポート</a:t>
            </a:r>
            <a:r>
              <a:rPr lang="en-US" altLang="ja-JP" dirty="0">
                <a:solidFill>
                  <a:schemeClr val="tx1"/>
                </a:solidFill>
                <a:latin typeface="Meiryo UI" panose="020B0604030504040204" pitchFamily="34" charset="-128"/>
                <a:ea typeface="Meiryo UI" panose="020B0604030504040204" pitchFamily="34" charset="-128"/>
              </a:rPr>
              <a:t>21</a:t>
            </a:r>
            <a:r>
              <a:rPr lang="ja-JP" altLang="en-US">
                <a:solidFill>
                  <a:schemeClr val="tx1"/>
                </a:solidFill>
                <a:latin typeface="Meiryo UI" panose="020B0604030504040204" pitchFamily="34" charset="-128"/>
                <a:ea typeface="Meiryo UI" panose="020B0604030504040204" pitchFamily="34" charset="-128"/>
              </a:rPr>
              <a:t>が含まれる。</a:t>
            </a:r>
            <a:endParaRPr lang="en-US" altLang="ja-JP" dirty="0">
              <a:solidFill>
                <a:schemeClr val="tx1"/>
              </a:solidFill>
              <a:latin typeface="Meiryo UI" panose="020B0604030504040204" pitchFamily="34" charset="-128"/>
              <a:ea typeface="Meiryo UI" panose="020B0604030504040204" pitchFamily="34" charset="-128"/>
            </a:endParaRPr>
          </a:p>
          <a:p>
            <a:endParaRPr lang="en-US" altLang="ja-JP" dirty="0">
              <a:solidFill>
                <a:schemeClr val="tx1"/>
              </a:solidFill>
              <a:latin typeface="Meiryo UI" panose="020B0604030504040204" pitchFamily="34" charset="-128"/>
              <a:ea typeface="Meiryo UI" panose="020B0604030504040204" pitchFamily="34" charset="-128"/>
            </a:endParaRPr>
          </a:p>
          <a:p>
            <a:r>
              <a:rPr lang="en-US" dirty="0">
                <a:solidFill>
                  <a:schemeClr val="tx1"/>
                </a:solidFill>
                <a:latin typeface="Meiryo UI" panose="020B0604030504040204" pitchFamily="34" charset="-128"/>
                <a:ea typeface="Meiryo UI" panose="020B0604030504040204" pitchFamily="34" charset="-128"/>
              </a:rPr>
              <a:t>2. </a:t>
            </a:r>
            <a:r>
              <a:rPr lang="en-US" dirty="0" err="1">
                <a:solidFill>
                  <a:schemeClr val="tx1"/>
                </a:solidFill>
                <a:latin typeface="Meiryo UI" panose="020B0604030504040204" pitchFamily="34" charset="-128"/>
                <a:ea typeface="Meiryo UI" panose="020B0604030504040204" pitchFamily="34" charset="-128"/>
              </a:rPr>
              <a:t>Webサービス</a:t>
            </a:r>
            <a:r>
              <a:rPr lang="ja-JP" altLang="en-US">
                <a:solidFill>
                  <a:schemeClr val="tx1"/>
                </a:solidFill>
                <a:latin typeface="Meiryo UI" panose="020B0604030504040204" pitchFamily="34" charset="-128"/>
                <a:ea typeface="Meiryo UI" panose="020B0604030504040204" pitchFamily="34" charset="-128"/>
              </a:rPr>
              <a:t>リクエスト、送信元ポート番号</a:t>
            </a:r>
            <a:r>
              <a:rPr lang="en-US" altLang="ja-JP" dirty="0">
                <a:solidFill>
                  <a:schemeClr val="tx1"/>
                </a:solidFill>
                <a:latin typeface="Meiryo UI" panose="020B0604030504040204" pitchFamily="34" charset="-128"/>
                <a:ea typeface="Meiryo UI" panose="020B0604030504040204" pitchFamily="34" charset="-128"/>
              </a:rPr>
              <a:t>1099</a:t>
            </a:r>
            <a:r>
              <a:rPr lang="ja-JP" altLang="en-US">
                <a:solidFill>
                  <a:schemeClr val="tx1"/>
                </a:solidFill>
                <a:latin typeface="Meiryo UI" panose="020B0604030504040204" pitchFamily="34" charset="-128"/>
                <a:ea typeface="Meiryo UI" panose="020B0604030504040204" pitchFamily="34" charset="-128"/>
              </a:rPr>
              <a:t>と</a:t>
            </a:r>
            <a:r>
              <a:rPr lang="en-US" altLang="ja-JP" dirty="0">
                <a:solidFill>
                  <a:schemeClr val="tx1"/>
                </a:solidFill>
                <a:latin typeface="Meiryo UI" panose="020B0604030504040204" pitchFamily="34" charset="-128"/>
                <a:ea typeface="Meiryo UI" panose="020B0604030504040204" pitchFamily="34" charset="-128"/>
              </a:rPr>
              <a:t>Web</a:t>
            </a:r>
            <a:r>
              <a:rPr lang="ja-JP" altLang="en-US">
                <a:solidFill>
                  <a:schemeClr val="tx1"/>
                </a:solidFill>
                <a:latin typeface="Meiryo UI" panose="020B0604030504040204" pitchFamily="34" charset="-128"/>
                <a:ea typeface="Meiryo UI" panose="020B0604030504040204" pitchFamily="34" charset="-128"/>
              </a:rPr>
              <a:t>サービスの宛先ポート</a:t>
            </a:r>
            <a:r>
              <a:rPr lang="en-US" altLang="ja-JP" dirty="0">
                <a:solidFill>
                  <a:schemeClr val="tx1"/>
                </a:solidFill>
                <a:latin typeface="Meiryo UI" panose="020B0604030504040204" pitchFamily="34" charset="-128"/>
                <a:ea typeface="Meiryo UI" panose="020B0604030504040204" pitchFamily="34" charset="-128"/>
              </a:rPr>
              <a:t>80</a:t>
            </a:r>
            <a:r>
              <a:rPr lang="ja-JP" altLang="en-US">
                <a:solidFill>
                  <a:schemeClr val="tx1"/>
                </a:solidFill>
                <a:latin typeface="Meiryo UI" panose="020B0604030504040204" pitchFamily="34" charset="-128"/>
                <a:ea typeface="Meiryo UI" panose="020B0604030504040204" pitchFamily="34" charset="-128"/>
              </a:rPr>
              <a:t>が含まれる。</a:t>
            </a:r>
            <a:endParaRPr lang="en-US" dirty="0">
              <a:solidFill>
                <a:schemeClr val="tx1"/>
              </a:solidFill>
              <a:latin typeface="Meiryo UI" panose="020B0604030504040204" pitchFamily="34" charset="-128"/>
              <a:ea typeface="Meiryo UI" panose="020B0604030504040204" pitchFamily="34" charset="-128"/>
            </a:endParaRPr>
          </a:p>
        </p:txBody>
      </p:sp>
      <p:sp>
        <p:nvSpPr>
          <p:cNvPr id="7" name="Footer Placeholder 6">
            <a:extLst>
              <a:ext uri="{FF2B5EF4-FFF2-40B4-BE49-F238E27FC236}">
                <a16:creationId xmlns:a16="http://schemas.microsoft.com/office/drawing/2014/main" id="{F5D09585-EF41-3700-80FE-C1D4AD58DF34}"/>
              </a:ext>
            </a:extLst>
          </p:cNvPr>
          <p:cNvSpPr>
            <a:spLocks noGrp="1"/>
          </p:cNvSpPr>
          <p:nvPr>
            <p:ph type="ftr" sz="quarter" idx="10"/>
          </p:nvPr>
        </p:nvSpPr>
        <p:spPr/>
        <p:txBody>
          <a:bodyPr/>
          <a:lstStyle/>
          <a:p>
            <a:fld id="{E797E423-84FB-154F-BEC1-E58F815C15DA}" type="slidenum">
              <a:rPr lang="en-US" smtClean="0"/>
              <a:t>21</a:t>
            </a:fld>
            <a:endParaRPr lang="en-US" dirty="0"/>
          </a:p>
        </p:txBody>
      </p:sp>
      <p:sp>
        <p:nvSpPr>
          <p:cNvPr id="8" name="Rounded Rectangular Callout 7">
            <a:extLst>
              <a:ext uri="{FF2B5EF4-FFF2-40B4-BE49-F238E27FC236}">
                <a16:creationId xmlns:a16="http://schemas.microsoft.com/office/drawing/2014/main" id="{E7EC9B6E-CC62-928F-2FA1-51C909757830}"/>
              </a:ext>
            </a:extLst>
          </p:cNvPr>
          <p:cNvSpPr/>
          <p:nvPr/>
        </p:nvSpPr>
        <p:spPr>
          <a:xfrm>
            <a:off x="4063999" y="597461"/>
            <a:ext cx="3251201" cy="741812"/>
          </a:xfrm>
          <a:prstGeom prst="wedgeRoundRectCallout">
            <a:avLst>
              <a:gd name="adj1" fmla="val -56276"/>
              <a:gd name="adj2" fmla="val 116973"/>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hlinkClick r:id="rId5"/>
              </a:rPr>
              <a:t>Transport Layer</a:t>
            </a:r>
            <a:r>
              <a:rPr lang="en-US" sz="1200" dirty="0"/>
              <a:t>:</a:t>
            </a:r>
          </a:p>
          <a:p>
            <a:r>
              <a:rPr lang="en-US" sz="1200" dirty="0"/>
              <a:t>PDU: </a:t>
            </a:r>
            <a:r>
              <a:rPr lang="en-US" sz="1200" dirty="0">
                <a:solidFill>
                  <a:schemeClr val="accent6"/>
                </a:solidFill>
              </a:rPr>
              <a:t>Segment </a:t>
            </a:r>
            <a:r>
              <a:rPr lang="en-US" sz="1200" dirty="0"/>
              <a:t>(TCP) or </a:t>
            </a:r>
            <a:r>
              <a:rPr lang="en-US" sz="1200" dirty="0">
                <a:solidFill>
                  <a:schemeClr val="accent6"/>
                </a:solidFill>
              </a:rPr>
              <a:t>Datagram</a:t>
            </a:r>
            <a:r>
              <a:rPr lang="en-US" sz="1200" dirty="0"/>
              <a:t> (UDP)</a:t>
            </a:r>
            <a:br>
              <a:rPr lang="en-US" sz="1200" dirty="0"/>
            </a:br>
            <a:r>
              <a:rPr lang="en-US" sz="1200" dirty="0"/>
              <a:t>(*) Protocol Data Unit (PDU)</a:t>
            </a:r>
          </a:p>
        </p:txBody>
      </p:sp>
    </p:spTree>
    <p:extLst>
      <p:ext uri="{BB962C8B-B14F-4D97-AF65-F5344CB8AC3E}">
        <p14:creationId xmlns:p14="http://schemas.microsoft.com/office/powerpoint/2010/main" val="4286506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147586A-7C35-178A-87D8-A305A92F6D2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5E66995-429E-EF8D-6469-085B21776D86}"/>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0CF59C5B-AAE2-97C6-1B7B-85AF4CB29DDE}"/>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15.2.3 Socket Pairs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B410DA64-7262-56EF-C6F4-20EF9CE9D9EA}"/>
              </a:ext>
            </a:extLst>
          </p:cNvPr>
          <p:cNvSpPr txBox="1"/>
          <p:nvPr/>
        </p:nvSpPr>
        <p:spPr>
          <a:xfrm>
            <a:off x="720724" y="1621504"/>
            <a:ext cx="8146185" cy="954107"/>
          </a:xfrm>
          <a:prstGeom prst="rect">
            <a:avLst/>
          </a:prstGeom>
          <a:noFill/>
        </p:spPr>
        <p:txBody>
          <a:bodyPr wrap="square" rtlCol="0">
            <a:spAutoFit/>
          </a:bodyPr>
          <a:lstStyle/>
          <a:p>
            <a:r>
              <a:rPr lang="ja-JP" altLang="en-US">
                <a:solidFill>
                  <a:schemeClr val="tx1"/>
                </a:solidFill>
                <a:latin typeface="Meiryo UI" panose="020B0604030504040204" pitchFamily="34" charset="-128"/>
                <a:ea typeface="Meiryo UI" panose="020B0604030504040204" pitchFamily="34" charset="-128"/>
              </a:rPr>
              <a:t>ソケットは、クライアントがリクエストしているサーバーとサービスを識別するために使用される。　次のように表示。</a:t>
            </a:r>
            <a:endParaRPr lang="en-US" altLang="ja-JP" dirty="0">
              <a:solidFill>
                <a:schemeClr val="tx1"/>
              </a:solidFill>
              <a:latin typeface="Meiryo UI" panose="020B0604030504040204" pitchFamily="34" charset="-128"/>
              <a:ea typeface="Meiryo UI" panose="020B0604030504040204" pitchFamily="34" charset="-128"/>
            </a:endParaRPr>
          </a:p>
          <a:p>
            <a:r>
              <a:rPr lang="en-US" altLang="ja-JP" dirty="0">
                <a:solidFill>
                  <a:schemeClr val="tx1"/>
                </a:solidFill>
                <a:latin typeface="Meiryo UI" panose="020B0604030504040204" pitchFamily="34" charset="-128"/>
                <a:ea typeface="Meiryo UI" panose="020B0604030504040204" pitchFamily="34" charset="-128"/>
              </a:rPr>
              <a:t>Web </a:t>
            </a:r>
            <a:r>
              <a:rPr lang="ja-JP" altLang="en-US">
                <a:solidFill>
                  <a:schemeClr val="tx1"/>
                </a:solidFill>
                <a:latin typeface="Meiryo UI" panose="020B0604030504040204" pitchFamily="34" charset="-128"/>
                <a:ea typeface="Meiryo UI" panose="020B0604030504040204" pitchFamily="34" charset="-128"/>
              </a:rPr>
              <a:t>クライアント：</a:t>
            </a:r>
            <a:r>
              <a:rPr lang="en-US" altLang="ja-JP" dirty="0">
                <a:solidFill>
                  <a:schemeClr val="accent1"/>
                </a:solidFill>
                <a:latin typeface="Meiryo UI" panose="020B0604030504040204" pitchFamily="34" charset="-128"/>
                <a:ea typeface="Meiryo UI" panose="020B0604030504040204" pitchFamily="34" charset="-128"/>
              </a:rPr>
              <a:t>192.168.1.5:1099</a:t>
            </a:r>
          </a:p>
          <a:p>
            <a:r>
              <a:rPr lang="en-US" altLang="ja-JP" dirty="0">
                <a:solidFill>
                  <a:schemeClr val="tx1"/>
                </a:solidFill>
                <a:latin typeface="Meiryo UI" panose="020B0604030504040204" pitchFamily="34" charset="-128"/>
                <a:ea typeface="Meiryo UI" panose="020B0604030504040204" pitchFamily="34" charset="-128"/>
              </a:rPr>
              <a:t>Web</a:t>
            </a:r>
            <a:r>
              <a:rPr lang="ja-JP" altLang="en-US">
                <a:solidFill>
                  <a:schemeClr val="tx1"/>
                </a:solidFill>
                <a:latin typeface="Meiryo UI" panose="020B0604030504040204" pitchFamily="34" charset="-128"/>
                <a:ea typeface="Meiryo UI" panose="020B0604030504040204" pitchFamily="34" charset="-128"/>
              </a:rPr>
              <a:t>サーバー：</a:t>
            </a:r>
            <a:r>
              <a:rPr lang="en-US" altLang="ja-JP" dirty="0">
                <a:solidFill>
                  <a:schemeClr val="accent1"/>
                </a:solidFill>
                <a:latin typeface="Meiryo UI" panose="020B0604030504040204" pitchFamily="34" charset="-128"/>
                <a:ea typeface="Meiryo UI" panose="020B0604030504040204" pitchFamily="34" charset="-128"/>
              </a:rPr>
              <a:t>192.168.1.7:80</a:t>
            </a:r>
            <a:endParaRPr lang="ja-JP" altLang="en-US">
              <a:solidFill>
                <a:schemeClr val="accent1"/>
              </a:solidFill>
              <a:latin typeface="Meiryo UI" panose="020B0604030504040204" pitchFamily="34" charset="-128"/>
              <a:ea typeface="Meiryo UI" panose="020B0604030504040204" pitchFamily="34" charset="-128"/>
            </a:endParaRPr>
          </a:p>
          <a:p>
            <a:r>
              <a:rPr lang="ja-JP" altLang="en-US">
                <a:solidFill>
                  <a:schemeClr val="tx1"/>
                </a:solidFill>
                <a:latin typeface="Meiryo UI" panose="020B0604030504040204" pitchFamily="34" charset="-128"/>
                <a:ea typeface="Meiryo UI" panose="020B0604030504040204" pitchFamily="34" charset="-128"/>
              </a:rPr>
              <a:t>これら</a:t>
            </a:r>
            <a:r>
              <a:rPr lang="en-US" altLang="ja-JP" dirty="0">
                <a:solidFill>
                  <a:schemeClr val="tx1"/>
                </a:solidFill>
                <a:latin typeface="Meiryo UI" panose="020B0604030504040204" pitchFamily="34" charset="-128"/>
                <a:ea typeface="Meiryo UI" panose="020B0604030504040204" pitchFamily="34" charset="-128"/>
              </a:rPr>
              <a:t>2</a:t>
            </a:r>
            <a:r>
              <a:rPr lang="ja-JP" altLang="en-US">
                <a:solidFill>
                  <a:schemeClr val="tx1"/>
                </a:solidFill>
                <a:latin typeface="Meiryo UI" panose="020B0604030504040204" pitchFamily="34" charset="-128"/>
                <a:ea typeface="Meiryo UI" panose="020B0604030504040204" pitchFamily="34" charset="-128"/>
              </a:rPr>
              <a:t>つのソケットが組み合わさって、</a:t>
            </a:r>
            <a:r>
              <a:rPr lang="ja-JP" altLang="en-US">
                <a:solidFill>
                  <a:schemeClr val="accent1"/>
                </a:solidFill>
                <a:latin typeface="Meiryo UI" panose="020B0604030504040204" pitchFamily="34" charset="-128"/>
                <a:ea typeface="Meiryo UI" panose="020B0604030504040204" pitchFamily="34" charset="-128"/>
              </a:rPr>
              <a:t>ソケットペア</a:t>
            </a:r>
            <a:r>
              <a:rPr lang="ja-JP" altLang="en-US">
                <a:solidFill>
                  <a:schemeClr val="tx1"/>
                </a:solidFill>
                <a:latin typeface="Meiryo UI" panose="020B0604030504040204" pitchFamily="34" charset="-128"/>
                <a:ea typeface="Meiryo UI" panose="020B0604030504040204" pitchFamily="34" charset="-128"/>
              </a:rPr>
              <a:t>が形成されます：</a:t>
            </a:r>
            <a:r>
              <a:rPr lang="en-US" altLang="ja-JP" dirty="0">
                <a:solidFill>
                  <a:schemeClr val="accent1"/>
                </a:solidFill>
                <a:latin typeface="Meiryo UI" panose="020B0604030504040204" pitchFamily="34" charset="-128"/>
                <a:ea typeface="Meiryo UI" panose="020B0604030504040204" pitchFamily="34" charset="-128"/>
              </a:rPr>
              <a:t>192.168.1.5:1099, 192.168.1.7:80</a:t>
            </a:r>
            <a:endParaRPr lang="en-US" dirty="0">
              <a:solidFill>
                <a:schemeClr val="accent1"/>
              </a:solidFill>
              <a:latin typeface="Meiryo UI" panose="020B0604030504040204" pitchFamily="34" charset="-128"/>
              <a:ea typeface="Meiryo UI" panose="020B0604030504040204" pitchFamily="34" charset="-128"/>
            </a:endParaRPr>
          </a:p>
        </p:txBody>
      </p:sp>
      <p:pic>
        <p:nvPicPr>
          <p:cNvPr id="7" name="Picture 6">
            <a:extLst>
              <a:ext uri="{FF2B5EF4-FFF2-40B4-BE49-F238E27FC236}">
                <a16:creationId xmlns:a16="http://schemas.microsoft.com/office/drawing/2014/main" id="{7D0A3AA6-2B7D-D74D-8F7B-97318D9B2153}"/>
              </a:ext>
            </a:extLst>
          </p:cNvPr>
          <p:cNvPicPr>
            <a:picLocks noChangeAspect="1"/>
          </p:cNvPicPr>
          <p:nvPr/>
        </p:nvPicPr>
        <p:blipFill>
          <a:blip r:embed="rId5"/>
          <a:stretch>
            <a:fillRect/>
          </a:stretch>
        </p:blipFill>
        <p:spPr>
          <a:xfrm>
            <a:off x="720724" y="2834462"/>
            <a:ext cx="5031761" cy="2045881"/>
          </a:xfrm>
          <a:prstGeom prst="rect">
            <a:avLst/>
          </a:prstGeom>
        </p:spPr>
      </p:pic>
      <p:sp>
        <p:nvSpPr>
          <p:cNvPr id="5" name="Footer Placeholder 4">
            <a:extLst>
              <a:ext uri="{FF2B5EF4-FFF2-40B4-BE49-F238E27FC236}">
                <a16:creationId xmlns:a16="http://schemas.microsoft.com/office/drawing/2014/main" id="{4285ACE4-BD76-924E-F61C-32CB0892188C}"/>
              </a:ext>
            </a:extLst>
          </p:cNvPr>
          <p:cNvSpPr>
            <a:spLocks noGrp="1"/>
          </p:cNvSpPr>
          <p:nvPr>
            <p:ph type="ftr" sz="quarter" idx="10"/>
          </p:nvPr>
        </p:nvSpPr>
        <p:spPr/>
        <p:txBody>
          <a:bodyPr/>
          <a:lstStyle/>
          <a:p>
            <a:fld id="{AF7FC4E8-D115-9E42-80BB-A0059F97B41F}" type="slidenum">
              <a:rPr lang="en-US" smtClean="0"/>
              <a:t>22</a:t>
            </a:fld>
            <a:endParaRPr lang="en-US" dirty="0"/>
          </a:p>
        </p:txBody>
      </p:sp>
    </p:spTree>
    <p:extLst>
      <p:ext uri="{BB962C8B-B14F-4D97-AF65-F5344CB8AC3E}">
        <p14:creationId xmlns:p14="http://schemas.microsoft.com/office/powerpoint/2010/main" val="2112635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C2FE7B8-DB16-043E-B7A6-1E0AE7D1B5E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6279F4D-4C7B-79AE-37C5-5F1A3010ED4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74DF3B39-7DA0-D479-78C8-E92C28CAFF1D}"/>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rPr>
              <a:t>15.2.4 The netstat Command</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11806169-5CDB-443A-586D-3069E6AC2195}"/>
              </a:ext>
            </a:extLst>
          </p:cNvPr>
          <p:cNvSpPr txBox="1"/>
          <p:nvPr/>
        </p:nvSpPr>
        <p:spPr>
          <a:xfrm>
            <a:off x="720724" y="1621504"/>
            <a:ext cx="8146185" cy="1815882"/>
          </a:xfrm>
          <a:prstGeom prst="rect">
            <a:avLst/>
          </a:prstGeom>
          <a:noFill/>
        </p:spPr>
        <p:txBody>
          <a:bodyPr wrap="square" rtlCol="0">
            <a:spAutoFit/>
          </a:bodyPr>
          <a:lstStyle/>
          <a:p>
            <a:r>
              <a:rPr lang="en-US" dirty="0">
                <a:solidFill>
                  <a:schemeClr val="accent1"/>
                </a:solidFill>
                <a:latin typeface="+mn-lt"/>
              </a:rPr>
              <a:t>Purpose of the Netstat Command:</a:t>
            </a:r>
            <a:endParaRPr lang="en-US" dirty="0">
              <a:solidFill>
                <a:schemeClr val="tx1"/>
              </a:solidFill>
              <a:latin typeface="+mn-lt"/>
            </a:endParaRPr>
          </a:p>
          <a:p>
            <a:pPr marL="285750" lvl="1" indent="-285750">
              <a:buClr>
                <a:schemeClr val="tx1"/>
              </a:buClr>
              <a:buFont typeface="Arial" panose="020B0604020202020204" pitchFamily="34" charset="0"/>
              <a:buChar char="•"/>
            </a:pPr>
            <a:r>
              <a:rPr lang="en-US" dirty="0">
                <a:solidFill>
                  <a:schemeClr val="tx1"/>
                </a:solidFill>
                <a:latin typeface="+mn-lt"/>
              </a:rPr>
              <a:t>Used to identify </a:t>
            </a:r>
            <a:r>
              <a:rPr lang="en-US" u="sng" dirty="0">
                <a:solidFill>
                  <a:schemeClr val="tx1"/>
                </a:solidFill>
                <a:latin typeface="+mn-lt"/>
              </a:rPr>
              <a:t>active TCP connections on a networked host</a:t>
            </a:r>
            <a:r>
              <a:rPr lang="en-US" dirty="0">
                <a:solidFill>
                  <a:schemeClr val="tx1"/>
                </a:solidFill>
                <a:latin typeface="+mn-lt"/>
              </a:rPr>
              <a:t>, aiding in security analysis.</a:t>
            </a:r>
          </a:p>
          <a:p>
            <a:pPr marL="285750" lvl="1" indent="-285750">
              <a:buClr>
                <a:schemeClr val="tx1"/>
              </a:buClr>
              <a:buFont typeface="Arial" panose="020B0604020202020204" pitchFamily="34" charset="0"/>
              <a:buChar char="•"/>
            </a:pPr>
            <a:endParaRPr lang="en-US" dirty="0">
              <a:solidFill>
                <a:schemeClr val="tx1"/>
              </a:solidFill>
              <a:latin typeface="+mn-lt"/>
            </a:endParaRPr>
          </a:p>
          <a:p>
            <a:pPr>
              <a:buClr>
                <a:schemeClr val="tx1"/>
              </a:buClr>
            </a:pPr>
            <a:r>
              <a:rPr lang="en-US" dirty="0">
                <a:solidFill>
                  <a:schemeClr val="accent1"/>
                </a:solidFill>
                <a:latin typeface="+mn-lt"/>
              </a:rPr>
              <a:t>Command Usage:</a:t>
            </a:r>
            <a:endParaRPr lang="en-US" dirty="0">
              <a:solidFill>
                <a:schemeClr val="tx1"/>
              </a:solidFill>
              <a:latin typeface="+mn-lt"/>
            </a:endParaRPr>
          </a:p>
          <a:p>
            <a:pPr marL="285750" lvl="1" indent="-285750">
              <a:buClr>
                <a:schemeClr val="tx1"/>
              </a:buClr>
              <a:buFont typeface="Arial" panose="020B0604020202020204" pitchFamily="34" charset="0"/>
              <a:buChar char="•"/>
            </a:pPr>
            <a:r>
              <a:rPr lang="en-US" dirty="0">
                <a:solidFill>
                  <a:schemeClr val="tx1"/>
                </a:solidFill>
                <a:latin typeface="+mn-lt"/>
              </a:rPr>
              <a:t>Basic Command: Enter </a:t>
            </a:r>
            <a:r>
              <a:rPr lang="en-US" u="sng" dirty="0">
                <a:solidFill>
                  <a:schemeClr val="accent1"/>
                </a:solidFill>
                <a:latin typeface="+mn-lt"/>
              </a:rPr>
              <a:t>netstat</a:t>
            </a:r>
            <a:r>
              <a:rPr lang="en-US" dirty="0">
                <a:solidFill>
                  <a:schemeClr val="tx1"/>
                </a:solidFill>
                <a:latin typeface="+mn-lt"/>
              </a:rPr>
              <a:t> to display active connections and associated details.</a:t>
            </a:r>
          </a:p>
          <a:p>
            <a:pPr marL="285750" lvl="1" indent="-285750">
              <a:buClr>
                <a:schemeClr val="tx1"/>
              </a:buClr>
              <a:buFont typeface="Arial" panose="020B0604020202020204" pitchFamily="34" charset="0"/>
              <a:buChar char="•"/>
            </a:pPr>
            <a:r>
              <a:rPr lang="en-US" dirty="0">
                <a:solidFill>
                  <a:schemeClr val="tx1"/>
                </a:solidFill>
                <a:latin typeface="+mn-lt"/>
              </a:rPr>
              <a:t>Option -n: Displays IP addresses and port numbers in numerical form, bypassing domain and application name resolution.</a:t>
            </a:r>
          </a:p>
          <a:p>
            <a:pPr lvl="1"/>
            <a:endParaRPr lang="en-US" dirty="0">
              <a:solidFill>
                <a:schemeClr val="tx1"/>
              </a:solidFill>
              <a:latin typeface="+mn-lt"/>
            </a:endParaRPr>
          </a:p>
        </p:txBody>
      </p:sp>
      <p:sp>
        <p:nvSpPr>
          <p:cNvPr id="5" name="Footer Placeholder 4">
            <a:extLst>
              <a:ext uri="{FF2B5EF4-FFF2-40B4-BE49-F238E27FC236}">
                <a16:creationId xmlns:a16="http://schemas.microsoft.com/office/drawing/2014/main" id="{518DFC29-2274-8EC2-3A91-2FEF0FCE620C}"/>
              </a:ext>
            </a:extLst>
          </p:cNvPr>
          <p:cNvSpPr>
            <a:spLocks noGrp="1"/>
          </p:cNvSpPr>
          <p:nvPr>
            <p:ph type="ftr" sz="quarter" idx="10"/>
          </p:nvPr>
        </p:nvSpPr>
        <p:spPr/>
        <p:txBody>
          <a:bodyPr/>
          <a:lstStyle/>
          <a:p>
            <a:fld id="{C6BF0581-5DB8-5A46-9490-7E55BC74ACD0}" type="slidenum">
              <a:rPr lang="en-US" smtClean="0"/>
              <a:t>23</a:t>
            </a:fld>
            <a:endParaRPr lang="en-US" dirty="0"/>
          </a:p>
        </p:txBody>
      </p:sp>
    </p:spTree>
    <p:extLst>
      <p:ext uri="{BB962C8B-B14F-4D97-AF65-F5344CB8AC3E}">
        <p14:creationId xmlns:p14="http://schemas.microsoft.com/office/powerpoint/2010/main" val="3585313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966CD1C-FA66-DAE2-2E8E-DAC91C4F1D8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00E8E64-36B8-DB5E-A776-119FF586E6D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D4ED1BC1-0D22-3426-EF35-E5E06BE8A407}"/>
              </a:ext>
            </a:extLst>
          </p:cNvPr>
          <p:cNvSpPr txBox="1"/>
          <p:nvPr/>
        </p:nvSpPr>
        <p:spPr>
          <a:xfrm>
            <a:off x="72072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rPr>
              <a:t>15.2.4 The netstat Command</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649497E0-4781-0D43-7FB6-A3CEE070F20C}"/>
              </a:ext>
            </a:extLst>
          </p:cNvPr>
          <p:cNvSpPr txBox="1"/>
          <p:nvPr/>
        </p:nvSpPr>
        <p:spPr>
          <a:xfrm>
            <a:off x="720724" y="1621504"/>
            <a:ext cx="8146185" cy="2785378"/>
          </a:xfrm>
          <a:prstGeom prst="rect">
            <a:avLst/>
          </a:prstGeom>
          <a:noFill/>
        </p:spPr>
        <p:txBody>
          <a:bodyPr wrap="square" rtlCol="0">
            <a:spAutoFit/>
          </a:bodyPr>
          <a:lstStyle/>
          <a:p>
            <a:pPr>
              <a:spcAft>
                <a:spcPts val="600"/>
              </a:spcAft>
            </a:pPr>
            <a:r>
              <a:rPr lang="en-US" dirty="0">
                <a:solidFill>
                  <a:schemeClr val="accent1"/>
                </a:solidFill>
                <a:latin typeface="Meiryo UI" panose="020B0604030504040204" pitchFamily="34" charset="-128"/>
                <a:ea typeface="Meiryo UI" panose="020B0604030504040204" pitchFamily="34" charset="-128"/>
              </a:rPr>
              <a:t>netstat </a:t>
            </a:r>
            <a:r>
              <a:rPr lang="en-US" dirty="0" err="1">
                <a:solidFill>
                  <a:schemeClr val="accent1"/>
                </a:solidFill>
                <a:latin typeface="Meiryo UI" panose="020B0604030504040204" pitchFamily="34" charset="-128"/>
                <a:ea typeface="Meiryo UI" panose="020B0604030504040204" pitchFamily="34" charset="-128"/>
              </a:rPr>
              <a:t>コマンドの目的</a:t>
            </a:r>
            <a:endParaRPr lang="en-US" dirty="0">
              <a:solidFill>
                <a:schemeClr val="accent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不明な</a:t>
            </a:r>
            <a:r>
              <a:rPr lang="en-US" altLang="ja-JP"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接続はセキュリティリスクの恐れがある。</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ネットワークに接続されているコンピュータ上で、どのようなアクティブな</a:t>
            </a:r>
            <a:r>
              <a:rPr lang="en-US"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接続があるかを知る必要がある。</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a:t>
            </a:r>
            <a:r>
              <a:rPr lang="en-US" altLang="ja-JP" dirty="0" err="1">
                <a:solidFill>
                  <a:schemeClr val="accent1"/>
                </a:solidFill>
                <a:latin typeface="Meiryo UI" panose="020B0604030504040204" pitchFamily="34" charset="-128"/>
                <a:ea typeface="Meiryo UI" panose="020B0604030504040204" pitchFamily="34" charset="-128"/>
              </a:rPr>
              <a:t>n</a:t>
            </a:r>
            <a:r>
              <a:rPr lang="en-US" dirty="0" err="1">
                <a:solidFill>
                  <a:schemeClr val="accent1"/>
                </a:solidFill>
                <a:latin typeface="Meiryo UI" panose="020B0604030504040204" pitchFamily="34" charset="-128"/>
                <a:ea typeface="Meiryo UI" panose="020B0604030504040204" pitchFamily="34" charset="-128"/>
              </a:rPr>
              <a:t>etstat</a:t>
            </a:r>
            <a:r>
              <a:rPr lang="en-US" dirty="0" err="1">
                <a:solidFill>
                  <a:schemeClr val="tx1"/>
                </a:solidFill>
                <a:latin typeface="Meiryo UI" panose="020B0604030504040204" pitchFamily="34" charset="-128"/>
                <a:ea typeface="Meiryo UI" panose="020B0604030504040204" pitchFamily="34" charset="-128"/>
              </a:rPr>
              <a:t>」コマンド</a:t>
            </a:r>
            <a:r>
              <a:rPr lang="ja-JP" altLang="en-US">
                <a:solidFill>
                  <a:schemeClr val="tx1"/>
                </a:solidFill>
                <a:latin typeface="Meiryo UI" panose="020B0604030504040204" pitchFamily="34" charset="-128"/>
                <a:ea typeface="Meiryo UI" panose="020B0604030504040204" pitchFamily="34" charset="-128"/>
              </a:rPr>
              <a:t>は、接続を確認するための重要なネットワークツール。</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a:t>
            </a:r>
            <a:r>
              <a:rPr lang="en-US" dirty="0">
                <a:solidFill>
                  <a:schemeClr val="tx1"/>
                </a:solidFill>
                <a:latin typeface="Meiryo UI" panose="020B0604030504040204" pitchFamily="34" charset="-128"/>
                <a:ea typeface="Meiryo UI" panose="020B0604030504040204" pitchFamily="34" charset="-128"/>
              </a:rPr>
              <a:t>netstat」</a:t>
            </a:r>
            <a:r>
              <a:rPr lang="ja-JP" altLang="en-US">
                <a:solidFill>
                  <a:schemeClr val="tx1"/>
                </a:solidFill>
                <a:latin typeface="Meiryo UI" panose="020B0604030504040204" pitchFamily="34" charset="-128"/>
                <a:ea typeface="Meiryo UI" panose="020B0604030504040204" pitchFamily="34" charset="-128"/>
              </a:rPr>
              <a:t>コマンドを入力すると、使用されているプロトコル、ローカルアドレスとポート番号、外部アドレスとポート番号、接続状態の一覧が表示されます。</a:t>
            </a:r>
          </a:p>
          <a:p>
            <a:pPr marL="285750" lvl="1"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デフォルトでは、「</a:t>
            </a:r>
            <a:r>
              <a:rPr lang="en-US" dirty="0">
                <a:solidFill>
                  <a:schemeClr val="tx1"/>
                </a:solidFill>
                <a:latin typeface="Meiryo UI" panose="020B0604030504040204" pitchFamily="34" charset="-128"/>
                <a:ea typeface="Meiryo UI" panose="020B0604030504040204" pitchFamily="34" charset="-128"/>
              </a:rPr>
              <a:t>netstat」</a:t>
            </a:r>
            <a:r>
              <a:rPr lang="ja-JP" altLang="en-US">
                <a:solidFill>
                  <a:schemeClr val="tx1"/>
                </a:solidFill>
                <a:latin typeface="Meiryo UI" panose="020B0604030504040204" pitchFamily="34" charset="-128"/>
                <a:ea typeface="Meiryo UI" panose="020B0604030504040204" pitchFamily="34" charset="-128"/>
              </a:rPr>
              <a:t>コマンドは</a:t>
            </a:r>
            <a:r>
              <a:rPr lang="en-US" dirty="0">
                <a:solidFill>
                  <a:schemeClr val="tx1"/>
                </a:solidFill>
                <a:latin typeface="Meiryo UI" panose="020B0604030504040204" pitchFamily="34" charset="-128"/>
                <a:ea typeface="Meiryo UI" panose="020B0604030504040204" pitchFamily="34" charset="-128"/>
              </a:rPr>
              <a:t>IP</a:t>
            </a:r>
            <a:r>
              <a:rPr lang="ja-JP" altLang="en-US">
                <a:solidFill>
                  <a:schemeClr val="tx1"/>
                </a:solidFill>
                <a:latin typeface="Meiryo UI" panose="020B0604030504040204" pitchFamily="34" charset="-128"/>
                <a:ea typeface="Meiryo UI" panose="020B0604030504040204" pitchFamily="34" charset="-128"/>
              </a:rPr>
              <a:t>アドレスに</a:t>
            </a:r>
            <a:r>
              <a:rPr lang="ja-JP" altLang="en-US" u="sng">
                <a:solidFill>
                  <a:schemeClr val="tx1"/>
                </a:solidFill>
                <a:latin typeface="Meiryo UI" panose="020B0604030504040204" pitchFamily="34" charset="-128"/>
                <a:ea typeface="Meiryo UI" panose="020B0604030504040204" pitchFamily="34" charset="-128"/>
              </a:rPr>
              <a:t>ドメイン名</a:t>
            </a:r>
            <a:r>
              <a:rPr lang="ja-JP" altLang="en-US">
                <a:solidFill>
                  <a:schemeClr val="tx1"/>
                </a:solidFill>
                <a:latin typeface="Meiryo UI" panose="020B0604030504040204" pitchFamily="34" charset="-128"/>
                <a:ea typeface="Meiryo UI" panose="020B0604030504040204" pitchFamily="34" charset="-128"/>
              </a:rPr>
              <a:t>、ポート番号を</a:t>
            </a:r>
            <a:r>
              <a:rPr lang="ja-JP" altLang="en-US" u="sng">
                <a:solidFill>
                  <a:schemeClr val="tx1"/>
                </a:solidFill>
                <a:latin typeface="Meiryo UI" panose="020B0604030504040204" pitchFamily="34" charset="-128"/>
                <a:ea typeface="Meiryo UI" panose="020B0604030504040204" pitchFamily="34" charset="-128"/>
              </a:rPr>
              <a:t>アプリケーション名</a:t>
            </a:r>
            <a:r>
              <a:rPr lang="ja-JP" altLang="en-US">
                <a:solidFill>
                  <a:schemeClr val="tx1"/>
                </a:solidFill>
                <a:latin typeface="Meiryo UI" panose="020B0604030504040204" pitchFamily="34" charset="-128"/>
                <a:ea typeface="Meiryo UI" panose="020B0604030504040204" pitchFamily="34" charset="-128"/>
              </a:rPr>
              <a:t>で表示</a:t>
            </a:r>
            <a:endParaRPr lang="en-US" altLang="ja-JP" dirty="0">
              <a:solidFill>
                <a:schemeClr val="tx1"/>
              </a:solidFill>
              <a:latin typeface="Meiryo UI" panose="020B0604030504040204" pitchFamily="34" charset="-128"/>
              <a:ea typeface="Meiryo UI" panose="020B0604030504040204" pitchFamily="34" charset="-128"/>
            </a:endParaRPr>
          </a:p>
          <a:p>
            <a:pPr marL="285750" lvl="1"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a:t>
            </a:r>
            <a:r>
              <a:rPr lang="en-US" altLang="ja-JP" dirty="0">
                <a:solidFill>
                  <a:schemeClr val="tx1"/>
                </a:solidFill>
                <a:latin typeface="Meiryo UI" panose="020B0604030504040204" pitchFamily="34" charset="-128"/>
                <a:ea typeface="Meiryo UI" panose="020B0604030504040204" pitchFamily="34" charset="-128"/>
              </a:rPr>
              <a:t>netstat -</a:t>
            </a:r>
            <a:r>
              <a:rPr lang="en-US" dirty="0">
                <a:solidFill>
                  <a:schemeClr val="tx1"/>
                </a:solidFill>
                <a:latin typeface="Meiryo UI" panose="020B0604030504040204" pitchFamily="34" charset="-128"/>
                <a:ea typeface="Meiryo UI" panose="020B0604030504040204" pitchFamily="34" charset="-128"/>
              </a:rPr>
              <a:t>n」</a:t>
            </a:r>
            <a:r>
              <a:rPr lang="ja-JP" altLang="en-US">
                <a:solidFill>
                  <a:schemeClr val="tx1"/>
                </a:solidFill>
                <a:latin typeface="Meiryo UI" panose="020B0604030504040204" pitchFamily="34" charset="-128"/>
                <a:ea typeface="Meiryo UI" panose="020B0604030504040204" pitchFamily="34" charset="-128"/>
              </a:rPr>
              <a:t>オプションを使用すると、</a:t>
            </a:r>
            <a:r>
              <a:rPr lang="en-US" dirty="0">
                <a:solidFill>
                  <a:schemeClr val="tx1"/>
                </a:solidFill>
                <a:latin typeface="Meiryo UI" panose="020B0604030504040204" pitchFamily="34" charset="-128"/>
                <a:ea typeface="Meiryo UI" panose="020B0604030504040204" pitchFamily="34" charset="-128"/>
              </a:rPr>
              <a:t>IP</a:t>
            </a:r>
            <a:r>
              <a:rPr lang="ja-JP" altLang="en-US">
                <a:solidFill>
                  <a:schemeClr val="tx1"/>
                </a:solidFill>
                <a:latin typeface="Meiryo UI" panose="020B0604030504040204" pitchFamily="34" charset="-128"/>
                <a:ea typeface="Meiryo UI" panose="020B0604030504040204" pitchFamily="34" charset="-128"/>
              </a:rPr>
              <a:t>アドレスとポート番号を</a:t>
            </a:r>
            <a:r>
              <a:rPr lang="ja-JP" altLang="en-US" u="sng">
                <a:solidFill>
                  <a:schemeClr val="tx1"/>
                </a:solidFill>
                <a:latin typeface="Meiryo UI" panose="020B0604030504040204" pitchFamily="34" charset="-128"/>
                <a:ea typeface="Meiryo UI" panose="020B0604030504040204" pitchFamily="34" charset="-128"/>
              </a:rPr>
              <a:t>数値形式</a:t>
            </a:r>
            <a:r>
              <a:rPr lang="ja-JP" altLang="en-US">
                <a:solidFill>
                  <a:schemeClr val="tx1"/>
                </a:solidFill>
                <a:latin typeface="Meiryo UI" panose="020B0604030504040204" pitchFamily="34" charset="-128"/>
                <a:ea typeface="Meiryo UI" panose="020B0604030504040204" pitchFamily="34" charset="-128"/>
              </a:rPr>
              <a:t>で表示する。</a:t>
            </a:r>
          </a:p>
          <a:p>
            <a:pPr marL="285750" lvl="1" indent="-285750">
              <a:buClr>
                <a:schemeClr val="tx1"/>
              </a:buClr>
              <a:buFont typeface="Arial" panose="020B0604020202020204" pitchFamily="34" charset="0"/>
              <a:buChar char="•"/>
            </a:pPr>
            <a:endParaRPr lang="en-US" dirty="0">
              <a:solidFill>
                <a:schemeClr val="tx1"/>
              </a:solidFill>
              <a:latin typeface="+mn-lt"/>
            </a:endParaRPr>
          </a:p>
          <a:p>
            <a:pPr lvl="1"/>
            <a:endParaRPr lang="en-US" dirty="0">
              <a:solidFill>
                <a:schemeClr val="tx1"/>
              </a:solidFill>
              <a:latin typeface="+mn-lt"/>
            </a:endParaRPr>
          </a:p>
        </p:txBody>
      </p:sp>
      <p:sp>
        <p:nvSpPr>
          <p:cNvPr id="5" name="Footer Placeholder 4">
            <a:extLst>
              <a:ext uri="{FF2B5EF4-FFF2-40B4-BE49-F238E27FC236}">
                <a16:creationId xmlns:a16="http://schemas.microsoft.com/office/drawing/2014/main" id="{AB87FAA2-1576-3FE7-8D12-1C2D265C69B5}"/>
              </a:ext>
            </a:extLst>
          </p:cNvPr>
          <p:cNvSpPr>
            <a:spLocks noGrp="1"/>
          </p:cNvSpPr>
          <p:nvPr>
            <p:ph type="ftr" sz="quarter" idx="10"/>
          </p:nvPr>
        </p:nvSpPr>
        <p:spPr/>
        <p:txBody>
          <a:bodyPr/>
          <a:lstStyle/>
          <a:p>
            <a:fld id="{7032F134-18A8-B14E-AA23-8C88BA93E933}" type="slidenum">
              <a:rPr lang="en-US" smtClean="0"/>
              <a:t>24</a:t>
            </a:fld>
            <a:endParaRPr lang="en-US" dirty="0"/>
          </a:p>
        </p:txBody>
      </p:sp>
    </p:spTree>
    <p:extLst>
      <p:ext uri="{BB962C8B-B14F-4D97-AF65-F5344CB8AC3E}">
        <p14:creationId xmlns:p14="http://schemas.microsoft.com/office/powerpoint/2010/main" val="2912153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2C2BBFE-314D-1F0A-9AA5-0FD215BE438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388E788-19D3-1777-B808-FFBFDEB11186}"/>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9BA75712-97D3-3B7A-4B5E-4C7A7FAE5E1F}"/>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15.2.5 Check Your Understanding - Port Numbers</a:t>
            </a:r>
          </a:p>
        </p:txBody>
      </p:sp>
      <p:grpSp>
        <p:nvGrpSpPr>
          <p:cNvPr id="3" name="Google Shape;10286;p77">
            <a:extLst>
              <a:ext uri="{FF2B5EF4-FFF2-40B4-BE49-F238E27FC236}">
                <a16:creationId xmlns:a16="http://schemas.microsoft.com/office/drawing/2014/main" id="{A5BB3A48-8AED-4D3C-3B74-2809E3F7F40A}"/>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A986DE1F-E5AE-E787-11AD-A596BF183CFD}"/>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5F089FD-84A6-0AC5-B187-D58F9D2CEF9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F7F2B8FD-F1C4-7615-089E-5B374865AF4D}"/>
              </a:ext>
            </a:extLst>
          </p:cNvPr>
          <p:cNvSpPr txBox="1"/>
          <p:nvPr/>
        </p:nvSpPr>
        <p:spPr>
          <a:xfrm>
            <a:off x="720725" y="1593795"/>
            <a:ext cx="7939368" cy="2739211"/>
          </a:xfrm>
          <a:prstGeom prst="rect">
            <a:avLst/>
          </a:prstGeom>
          <a:noFill/>
        </p:spPr>
        <p:txBody>
          <a:bodyPr wrap="square" rtlCol="0">
            <a:spAutoFit/>
          </a:bodyPr>
          <a:lstStyle/>
          <a:p>
            <a:pPr algn="l" fontAlgn="ctr"/>
            <a:r>
              <a:rPr lang="en-US" i="0" dirty="0">
                <a:solidFill>
                  <a:schemeClr val="accent1"/>
                </a:solidFill>
                <a:effectLst/>
                <a:latin typeface="+mn-lt"/>
                <a:hlinkClick r:id="rId4">
                  <a:extLst>
                    <a:ext uri="{A12FA001-AC4F-418D-AE19-62706E023703}">
                      <ahyp:hlinkClr xmlns:ahyp="http://schemas.microsoft.com/office/drawing/2018/hyperlinkcolor" val="tx"/>
                    </a:ext>
                  </a:extLst>
                </a:hlinkClick>
              </a:rPr>
              <a:t>https://forms.gle/5j1Jf6pLHcpwZbHR8</a:t>
            </a:r>
            <a:endParaRPr lang="en-US" i="0" dirty="0">
              <a:solidFill>
                <a:schemeClr val="accent1"/>
              </a:solidFill>
              <a:effectLst/>
              <a:latin typeface="+mn-lt"/>
            </a:endParaRPr>
          </a:p>
          <a:p>
            <a:pPr algn="l" fontAlgn="ctr"/>
            <a:endParaRPr lang="en-US" i="0" dirty="0">
              <a:solidFill>
                <a:schemeClr val="accent1"/>
              </a:solidFill>
              <a:effectLst/>
              <a:latin typeface="+mn-lt"/>
            </a:endParaRPr>
          </a:p>
          <a:p>
            <a:pPr algn="l" fontAlgn="ctr"/>
            <a:r>
              <a:rPr lang="en-US" i="0" dirty="0">
                <a:solidFill>
                  <a:schemeClr val="tx1"/>
                </a:solidFill>
                <a:effectLst/>
                <a:latin typeface="+mn-lt"/>
              </a:rPr>
              <a:t>Question 1</a:t>
            </a:r>
          </a:p>
          <a:p>
            <a:pPr marL="358775" lvl="1"/>
            <a:r>
              <a:rPr lang="en-US" i="0" dirty="0">
                <a:solidFill>
                  <a:schemeClr val="tx1"/>
                </a:solidFill>
                <a:effectLst/>
                <a:latin typeface="+mn-lt"/>
              </a:rPr>
              <a:t>Assume a host with IP address 10.1.1.10 wants to request web services from a server at 10.1.1.254. </a:t>
            </a:r>
          </a:p>
          <a:p>
            <a:pPr marL="358775" lvl="1"/>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10.1.1.10:80, 10.1.1.254:1099</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80:10.1.1.10, 1099:10.1.1.254</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1099:10.1.1.10, 80:10.1.1.254</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10.1.1.10:1099, 10.1.1.254:80</a:t>
            </a:r>
            <a:endParaRPr lang="en-US" dirty="0">
              <a:solidFill>
                <a:schemeClr val="tx1"/>
              </a:solidFill>
              <a:latin typeface="+mn-lt"/>
            </a:endParaRPr>
          </a:p>
          <a:p>
            <a:pPr algn="l" fontAlgn="ctr"/>
            <a:endParaRPr lang="en-US" sz="1200" dirty="0">
              <a:solidFill>
                <a:schemeClr val="tx1"/>
              </a:solidFill>
              <a:latin typeface="+mn-lt"/>
            </a:endParaRPr>
          </a:p>
        </p:txBody>
      </p:sp>
      <p:sp>
        <p:nvSpPr>
          <p:cNvPr id="8" name="Footer Placeholder 7">
            <a:extLst>
              <a:ext uri="{FF2B5EF4-FFF2-40B4-BE49-F238E27FC236}">
                <a16:creationId xmlns:a16="http://schemas.microsoft.com/office/drawing/2014/main" id="{31886746-EA17-09CF-0CCC-89A3FEEE19FF}"/>
              </a:ext>
            </a:extLst>
          </p:cNvPr>
          <p:cNvSpPr>
            <a:spLocks noGrp="1"/>
          </p:cNvSpPr>
          <p:nvPr>
            <p:ph type="ftr" sz="quarter" idx="10"/>
          </p:nvPr>
        </p:nvSpPr>
        <p:spPr/>
        <p:txBody>
          <a:bodyPr/>
          <a:lstStyle/>
          <a:p>
            <a:fld id="{239964A5-08C5-2B47-A7BB-D1C63598E34F}" type="slidenum">
              <a:rPr lang="en-US" smtClean="0"/>
              <a:t>25</a:t>
            </a:fld>
            <a:endParaRPr lang="en-US" dirty="0"/>
          </a:p>
        </p:txBody>
      </p:sp>
    </p:spTree>
    <p:extLst>
      <p:ext uri="{BB962C8B-B14F-4D97-AF65-F5344CB8AC3E}">
        <p14:creationId xmlns:p14="http://schemas.microsoft.com/office/powerpoint/2010/main" val="1876385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1E9D9F5-0C2D-E79C-017E-20D72DAA22A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610F162-0D32-9B23-1A44-6A820501ACE1}"/>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18A787E4-1179-34DC-E85A-906214860309}"/>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15.2.5 Check Your Understanding - Port Numbers</a:t>
            </a:r>
          </a:p>
        </p:txBody>
      </p:sp>
      <p:grpSp>
        <p:nvGrpSpPr>
          <p:cNvPr id="3" name="Google Shape;10286;p77">
            <a:extLst>
              <a:ext uri="{FF2B5EF4-FFF2-40B4-BE49-F238E27FC236}">
                <a16:creationId xmlns:a16="http://schemas.microsoft.com/office/drawing/2014/main" id="{FAFCD7AD-8A05-A9A9-4913-541A6329D72E}"/>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52376A9A-D111-4887-493C-747BDDD076A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59196530-B198-693A-B51E-87BF27EC3636}"/>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AF0A3710-935A-2884-589B-86B2EF039617}"/>
              </a:ext>
            </a:extLst>
          </p:cNvPr>
          <p:cNvSpPr txBox="1"/>
          <p:nvPr/>
        </p:nvSpPr>
        <p:spPr>
          <a:xfrm>
            <a:off x="720725" y="1593795"/>
            <a:ext cx="7939368" cy="2523768"/>
          </a:xfrm>
          <a:prstGeom prst="rect">
            <a:avLst/>
          </a:prstGeom>
          <a:noFill/>
        </p:spPr>
        <p:txBody>
          <a:bodyPr wrap="square" rtlCol="0">
            <a:spAutoFit/>
          </a:bodyPr>
          <a:lstStyle/>
          <a:p>
            <a:pPr fontAlgn="ctr"/>
            <a:r>
              <a:rPr lang="en-US" i="0" dirty="0">
                <a:solidFill>
                  <a:schemeClr val="accent1"/>
                </a:solidFill>
                <a:effectLst/>
                <a:latin typeface="+mn-lt"/>
                <a:hlinkClick r:id="rId4">
                  <a:extLst>
                    <a:ext uri="{A12FA001-AC4F-418D-AE19-62706E023703}">
                      <ahyp:hlinkClr xmlns:ahyp="http://schemas.microsoft.com/office/drawing/2018/hyperlinkcolor" val="tx"/>
                    </a:ext>
                  </a:extLst>
                </a:hlinkClick>
              </a:rPr>
              <a:t>https://forms.gle/5j1Jf6pLHcpwZbHR8</a:t>
            </a:r>
            <a:endParaRPr lang="en-US" i="0" dirty="0">
              <a:solidFill>
                <a:schemeClr val="accent1"/>
              </a:solidFill>
              <a:effectLst/>
              <a:latin typeface="+mn-lt"/>
            </a:endParaRPr>
          </a:p>
          <a:p>
            <a:pPr algn="l" fontAlgn="ctr"/>
            <a:endParaRPr lang="en-US" i="0" dirty="0">
              <a:solidFill>
                <a:schemeClr val="tx1"/>
              </a:solidFill>
              <a:effectLst/>
              <a:latin typeface="+mn-lt"/>
            </a:endParaRPr>
          </a:p>
          <a:p>
            <a:pPr algn="l" fontAlgn="ctr"/>
            <a:r>
              <a:rPr lang="en-US" i="0" dirty="0">
                <a:solidFill>
                  <a:schemeClr val="tx1"/>
                </a:solidFill>
                <a:effectLst/>
                <a:latin typeface="+mn-lt"/>
              </a:rPr>
              <a:t>Question 2</a:t>
            </a:r>
          </a:p>
          <a:p>
            <a:pPr marL="358775" lvl="1"/>
            <a:r>
              <a:rPr lang="en-US" i="0" dirty="0">
                <a:solidFill>
                  <a:schemeClr val="tx1"/>
                </a:solidFill>
                <a:effectLst/>
                <a:latin typeface="+mn-lt"/>
              </a:rPr>
              <a:t>Which port group includes port numbers for FTP, HTTP, and TFTP applications?</a:t>
            </a:r>
          </a:p>
          <a:p>
            <a:pPr marL="358775" lvl="1"/>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well-known ports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private ports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registered ports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dynamic ports</a:t>
            </a:r>
          </a:p>
          <a:p>
            <a:pPr marL="358775" lvl="1">
              <a:buClr>
                <a:schemeClr val="tx1"/>
              </a:buClr>
            </a:pPr>
            <a:endParaRPr lang="en-US" sz="1200" dirty="0">
              <a:solidFill>
                <a:schemeClr val="tx1"/>
              </a:solidFill>
              <a:latin typeface="+mn-lt"/>
            </a:endParaRPr>
          </a:p>
        </p:txBody>
      </p:sp>
      <p:sp>
        <p:nvSpPr>
          <p:cNvPr id="8" name="Footer Placeholder 7">
            <a:extLst>
              <a:ext uri="{FF2B5EF4-FFF2-40B4-BE49-F238E27FC236}">
                <a16:creationId xmlns:a16="http://schemas.microsoft.com/office/drawing/2014/main" id="{31750EDD-B496-A446-F8E4-420C02628EC0}"/>
              </a:ext>
            </a:extLst>
          </p:cNvPr>
          <p:cNvSpPr>
            <a:spLocks noGrp="1"/>
          </p:cNvSpPr>
          <p:nvPr>
            <p:ph type="ftr" sz="quarter" idx="10"/>
          </p:nvPr>
        </p:nvSpPr>
        <p:spPr/>
        <p:txBody>
          <a:bodyPr/>
          <a:lstStyle/>
          <a:p>
            <a:fld id="{ADF47413-13E5-6041-B7ED-596015FC4064}" type="slidenum">
              <a:rPr lang="en-US" smtClean="0"/>
              <a:t>26</a:t>
            </a:fld>
            <a:endParaRPr lang="en-US" dirty="0"/>
          </a:p>
        </p:txBody>
      </p:sp>
    </p:spTree>
    <p:extLst>
      <p:ext uri="{BB962C8B-B14F-4D97-AF65-F5344CB8AC3E}">
        <p14:creationId xmlns:p14="http://schemas.microsoft.com/office/powerpoint/2010/main" val="4147381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2E48820-1B87-6A01-15F5-6B49319AD7C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F15973D-099B-20D8-C3EE-DF3AC6214DE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15.2. Port Numbers</a:t>
            </a:r>
            <a:endParaRPr lang="en-US" dirty="0"/>
          </a:p>
        </p:txBody>
      </p:sp>
      <p:sp>
        <p:nvSpPr>
          <p:cNvPr id="4" name="TextBox 3">
            <a:extLst>
              <a:ext uri="{FF2B5EF4-FFF2-40B4-BE49-F238E27FC236}">
                <a16:creationId xmlns:a16="http://schemas.microsoft.com/office/drawing/2014/main" id="{FCCBE710-DFB7-1F4D-AB8E-43974F9349C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15.2.5 Check Your Understanding - Port Numbers</a:t>
            </a:r>
          </a:p>
        </p:txBody>
      </p:sp>
      <p:grpSp>
        <p:nvGrpSpPr>
          <p:cNvPr id="3" name="Google Shape;10286;p77">
            <a:extLst>
              <a:ext uri="{FF2B5EF4-FFF2-40B4-BE49-F238E27FC236}">
                <a16:creationId xmlns:a16="http://schemas.microsoft.com/office/drawing/2014/main" id="{E992613E-8BFF-996F-BA9C-BBE852CDB383}"/>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00ED22AE-11C2-2D8B-B880-C9D5BB0B05B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2363B29C-DE32-A5AA-0429-EC8269EE6B6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7155F2FB-EE99-4F28-129B-20C965DF8353}"/>
              </a:ext>
            </a:extLst>
          </p:cNvPr>
          <p:cNvSpPr txBox="1"/>
          <p:nvPr/>
        </p:nvSpPr>
        <p:spPr>
          <a:xfrm>
            <a:off x="720725" y="1593795"/>
            <a:ext cx="7939368" cy="2446824"/>
          </a:xfrm>
          <a:prstGeom prst="rect">
            <a:avLst/>
          </a:prstGeom>
          <a:noFill/>
        </p:spPr>
        <p:txBody>
          <a:bodyPr wrap="square" rtlCol="0">
            <a:spAutoFit/>
          </a:bodyPr>
          <a:lstStyle/>
          <a:p>
            <a:pPr algn="l" fontAlgn="ctr"/>
            <a:r>
              <a:rPr lang="en-US" i="0" dirty="0">
                <a:solidFill>
                  <a:schemeClr val="accent1"/>
                </a:solidFill>
                <a:effectLst/>
                <a:latin typeface="+mn-lt"/>
                <a:hlinkClick r:id="rId4">
                  <a:extLst>
                    <a:ext uri="{A12FA001-AC4F-418D-AE19-62706E023703}">
                      <ahyp:hlinkClr xmlns:ahyp="http://schemas.microsoft.com/office/drawing/2018/hyperlinkcolor" val="tx"/>
                    </a:ext>
                  </a:extLst>
                </a:hlinkClick>
              </a:rPr>
              <a:t>https://forms.gle/5j1Jf6pLHcpwZbHR8</a:t>
            </a:r>
            <a:endParaRPr lang="en-US" i="0" dirty="0">
              <a:solidFill>
                <a:schemeClr val="accent1"/>
              </a:solidFill>
              <a:effectLst/>
              <a:latin typeface="+mn-lt"/>
            </a:endParaRPr>
          </a:p>
          <a:p>
            <a:pPr marL="358775" lvl="1">
              <a:buClr>
                <a:schemeClr val="tx1"/>
              </a:buClr>
            </a:pPr>
            <a:endParaRPr lang="en-US" sz="1200" dirty="0">
              <a:solidFill>
                <a:schemeClr val="tx1"/>
              </a:solidFill>
              <a:latin typeface="+mn-lt"/>
            </a:endParaRPr>
          </a:p>
          <a:p>
            <a:pPr algn="l" fontAlgn="ctr"/>
            <a:r>
              <a:rPr lang="en-US" i="0" dirty="0">
                <a:solidFill>
                  <a:schemeClr val="tx1"/>
                </a:solidFill>
                <a:effectLst/>
                <a:latin typeface="+mn-lt"/>
              </a:rPr>
              <a:t>Question 3</a:t>
            </a:r>
          </a:p>
          <a:p>
            <a:pPr marL="358775" lvl="1"/>
            <a:r>
              <a:rPr lang="en-US" i="0" dirty="0">
                <a:solidFill>
                  <a:schemeClr val="tx1"/>
                </a:solidFill>
                <a:effectLst/>
                <a:latin typeface="+mn-lt"/>
              </a:rPr>
              <a:t>Which Windows command would display the protocols in use, the local address and port numbers, the foreign address and port numbers, and the connection state?</a:t>
            </a:r>
          </a:p>
          <a:p>
            <a:pPr marL="358775" lvl="1"/>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traceroute</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netstat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ping</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ipconfig /all</a:t>
            </a:r>
            <a:endParaRPr lang="en-US" dirty="0">
              <a:solidFill>
                <a:schemeClr val="tx1"/>
              </a:solidFill>
              <a:latin typeface="+mn-lt"/>
            </a:endParaRPr>
          </a:p>
        </p:txBody>
      </p:sp>
      <p:sp>
        <p:nvSpPr>
          <p:cNvPr id="8" name="Footer Placeholder 7">
            <a:extLst>
              <a:ext uri="{FF2B5EF4-FFF2-40B4-BE49-F238E27FC236}">
                <a16:creationId xmlns:a16="http://schemas.microsoft.com/office/drawing/2014/main" id="{BAF99C65-F698-C17F-7FAD-4F006E0F1BAB}"/>
              </a:ext>
            </a:extLst>
          </p:cNvPr>
          <p:cNvSpPr>
            <a:spLocks noGrp="1"/>
          </p:cNvSpPr>
          <p:nvPr>
            <p:ph type="ftr" sz="quarter" idx="10"/>
          </p:nvPr>
        </p:nvSpPr>
        <p:spPr/>
        <p:txBody>
          <a:bodyPr/>
          <a:lstStyle/>
          <a:p>
            <a:fld id="{86CDC251-A363-C941-80DA-2594C156BD77}" type="slidenum">
              <a:rPr lang="en-US" smtClean="0"/>
              <a:t>27</a:t>
            </a:fld>
            <a:endParaRPr lang="en-US" dirty="0"/>
          </a:p>
        </p:txBody>
      </p:sp>
    </p:spTree>
    <p:extLst>
      <p:ext uri="{BB962C8B-B14F-4D97-AF65-F5344CB8AC3E}">
        <p14:creationId xmlns:p14="http://schemas.microsoft.com/office/powerpoint/2010/main" val="1171977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15.3. TCP and UDP Summary</a:t>
            </a:r>
            <a:endParaRPr lang="en-US" altLang="ja-JP" dirty="0"/>
          </a:p>
        </p:txBody>
      </p:sp>
      <p:sp>
        <p:nvSpPr>
          <p:cNvPr id="2" name="TextBox 1">
            <a:extLst>
              <a:ext uri="{FF2B5EF4-FFF2-40B4-BE49-F238E27FC236}">
                <a16:creationId xmlns:a16="http://schemas.microsoft.com/office/drawing/2014/main" id="{0F7EC44F-BB05-89AC-6AE8-411DFCD964E0}"/>
              </a:ext>
            </a:extLst>
          </p:cNvPr>
          <p:cNvSpPr txBox="1"/>
          <p:nvPr/>
        </p:nvSpPr>
        <p:spPr>
          <a:xfrm>
            <a:off x="720000" y="1216013"/>
            <a:ext cx="8010144" cy="2754600"/>
          </a:xfrm>
          <a:prstGeom prst="rect">
            <a:avLst/>
          </a:prstGeom>
          <a:noFill/>
        </p:spPr>
        <p:txBody>
          <a:bodyPr wrap="square" rtlCol="0">
            <a:spAutoFit/>
          </a:bodyPr>
          <a:lstStyle/>
          <a:p>
            <a:r>
              <a:rPr lang="en-US" dirty="0">
                <a:solidFill>
                  <a:schemeClr val="accent1"/>
                </a:solidFill>
                <a:latin typeface="+mn-lt"/>
              </a:rPr>
              <a:t>TCP and UDP</a:t>
            </a:r>
          </a:p>
          <a:p>
            <a:endParaRPr lang="en-US" dirty="0">
              <a:solidFill>
                <a:schemeClr val="accent1"/>
              </a:solidFill>
              <a:latin typeface="+mn-lt"/>
            </a:endParaRPr>
          </a:p>
          <a:p>
            <a:r>
              <a:rPr lang="en-US" dirty="0">
                <a:solidFill>
                  <a:schemeClr val="accent1"/>
                </a:solidFill>
                <a:latin typeface="+mn-lt"/>
              </a:rPr>
              <a:t>UDP (User Datagram Protocol):</a:t>
            </a:r>
          </a:p>
          <a:p>
            <a:pPr marL="285750" indent="-285750">
              <a:buClr>
                <a:schemeClr val="tx1"/>
              </a:buClr>
              <a:buFont typeface="Arial" panose="020B0604020202020204" pitchFamily="34" charset="0"/>
              <a:buChar char="•"/>
            </a:pPr>
            <a:r>
              <a:rPr lang="en-US" dirty="0">
                <a:solidFill>
                  <a:schemeClr val="tx1"/>
                </a:solidFill>
                <a:latin typeface="+mn-lt"/>
              </a:rPr>
              <a:t>'Best effort' delivery without acknowledgment of receipt.</a:t>
            </a:r>
          </a:p>
          <a:p>
            <a:pPr marL="285750" indent="-285750">
              <a:buClr>
                <a:schemeClr val="tx1"/>
              </a:buClr>
              <a:buFont typeface="Arial" panose="020B0604020202020204" pitchFamily="34" charset="0"/>
              <a:buChar char="•"/>
            </a:pPr>
            <a:r>
              <a:rPr lang="en-US" dirty="0">
                <a:solidFill>
                  <a:schemeClr val="tx1"/>
                </a:solidFill>
                <a:latin typeface="+mn-lt"/>
              </a:rPr>
              <a:t>Streaming audio and VoIP where speed is crucial and occasional packet loss is tolerable.</a:t>
            </a:r>
          </a:p>
          <a:p>
            <a:pPr>
              <a:spcBef>
                <a:spcPts val="600"/>
              </a:spcBef>
              <a:buClr>
                <a:schemeClr val="tx1"/>
              </a:buClr>
            </a:pPr>
            <a:r>
              <a:rPr lang="en-US" dirty="0">
                <a:solidFill>
                  <a:schemeClr val="accent1"/>
                </a:solidFill>
                <a:latin typeface="+mn-lt"/>
              </a:rPr>
              <a:t>TCP (Transmission Control Protocol):</a:t>
            </a:r>
          </a:p>
          <a:p>
            <a:pPr marL="285750" indent="-285750">
              <a:buClr>
                <a:schemeClr val="tx1"/>
              </a:buClr>
              <a:buFont typeface="Arial" panose="020B0604020202020204" pitchFamily="34" charset="0"/>
              <a:buChar char="•"/>
            </a:pPr>
            <a:r>
              <a:rPr lang="en-US" dirty="0">
                <a:solidFill>
                  <a:schemeClr val="tx1"/>
                </a:solidFill>
                <a:latin typeface="+mn-lt"/>
              </a:rPr>
              <a:t>Function: Breaks messages into segments with sequence numbers for ordered reassembly.</a:t>
            </a:r>
          </a:p>
          <a:p>
            <a:pPr marL="285750" indent="-285750">
              <a:buClr>
                <a:schemeClr val="tx1"/>
              </a:buClr>
              <a:buFont typeface="Arial" panose="020B0604020202020204" pitchFamily="34" charset="0"/>
              <a:buChar char="•"/>
            </a:pPr>
            <a:r>
              <a:rPr lang="en-US" dirty="0">
                <a:solidFill>
                  <a:schemeClr val="tx1"/>
                </a:solidFill>
                <a:latin typeface="+mn-lt"/>
              </a:rPr>
              <a:t>Reliability: Monitors segment delivery; retransmits lost segments based on lack of acknowledgment.</a:t>
            </a:r>
          </a:p>
          <a:p>
            <a:pPr marL="285750" indent="-285750">
              <a:buClr>
                <a:schemeClr val="tx1"/>
              </a:buClr>
              <a:buFont typeface="Arial" panose="020B0604020202020204" pitchFamily="34" charset="0"/>
              <a:buChar char="•"/>
            </a:pPr>
            <a:r>
              <a:rPr lang="en-US" dirty="0">
                <a:solidFill>
                  <a:schemeClr val="tx1"/>
                </a:solidFill>
                <a:latin typeface="+mn-lt"/>
              </a:rPr>
              <a:t>Efficiency: Resends only lost portions of a message, not the entire message.</a:t>
            </a:r>
          </a:p>
          <a:p>
            <a:pPr marL="285750" indent="-285750">
              <a:buClr>
                <a:schemeClr val="tx1"/>
              </a:buClr>
              <a:buFont typeface="Arial" panose="020B0604020202020204" pitchFamily="34" charset="0"/>
              <a:buChar char="•"/>
            </a:pPr>
            <a:r>
              <a:rPr lang="en-US" dirty="0">
                <a:solidFill>
                  <a:schemeClr val="tx1"/>
                </a:solidFill>
                <a:latin typeface="+mn-lt"/>
              </a:rPr>
              <a:t>Suitability: Used for applications requiring reliable delivery, like web pages and file transfers.</a:t>
            </a:r>
          </a:p>
          <a:p>
            <a:endParaRPr lang="en-US" dirty="0">
              <a:solidFill>
                <a:schemeClr val="tx1"/>
              </a:solidFill>
              <a:latin typeface="+mn-lt"/>
            </a:endParaRPr>
          </a:p>
        </p:txBody>
      </p:sp>
      <p:sp>
        <p:nvSpPr>
          <p:cNvPr id="4" name="Footer Placeholder 3">
            <a:extLst>
              <a:ext uri="{FF2B5EF4-FFF2-40B4-BE49-F238E27FC236}">
                <a16:creationId xmlns:a16="http://schemas.microsoft.com/office/drawing/2014/main" id="{5356FD17-2772-2C1D-11F0-AA76EDA29F32}"/>
              </a:ext>
            </a:extLst>
          </p:cNvPr>
          <p:cNvSpPr>
            <a:spLocks noGrp="1"/>
          </p:cNvSpPr>
          <p:nvPr>
            <p:ph type="ftr" sz="quarter" idx="10"/>
          </p:nvPr>
        </p:nvSpPr>
        <p:spPr/>
        <p:txBody>
          <a:bodyPr/>
          <a:lstStyle/>
          <a:p>
            <a:fld id="{632ACEE0-5817-EA45-B7BE-46276ED11949}" type="slidenum">
              <a:rPr lang="en-US" smtClean="0"/>
              <a:t>28</a:t>
            </a:fld>
            <a:endParaRPr lang="en-US" dirty="0"/>
          </a:p>
        </p:txBody>
      </p:sp>
    </p:spTree>
    <p:extLst>
      <p:ext uri="{BB962C8B-B14F-4D97-AF65-F5344CB8AC3E}">
        <p14:creationId xmlns:p14="http://schemas.microsoft.com/office/powerpoint/2010/main" val="1586786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C2DF5F2-42C2-690E-CB09-62CBBC63C4F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19B9B2E-557F-E161-8F0C-5B670E0AA05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15.3. TCP and UDP Summary</a:t>
            </a:r>
            <a:endParaRPr lang="en-US" altLang="ja-JP" dirty="0"/>
          </a:p>
        </p:txBody>
      </p:sp>
      <p:sp>
        <p:nvSpPr>
          <p:cNvPr id="2" name="TextBox 1">
            <a:extLst>
              <a:ext uri="{FF2B5EF4-FFF2-40B4-BE49-F238E27FC236}">
                <a16:creationId xmlns:a16="http://schemas.microsoft.com/office/drawing/2014/main" id="{BF16B2AB-A58A-05F4-2B3A-6A5C05919513}"/>
              </a:ext>
            </a:extLst>
          </p:cNvPr>
          <p:cNvSpPr txBox="1"/>
          <p:nvPr/>
        </p:nvSpPr>
        <p:spPr>
          <a:xfrm>
            <a:off x="720000" y="1216013"/>
            <a:ext cx="8010144" cy="1769715"/>
          </a:xfrm>
          <a:prstGeom prst="rect">
            <a:avLst/>
          </a:prstGeom>
          <a:noFill/>
        </p:spPr>
        <p:txBody>
          <a:bodyPr wrap="square" rtlCol="0">
            <a:spAutoFit/>
          </a:bodyPr>
          <a:lstStyle/>
          <a:p>
            <a:pPr>
              <a:spcAft>
                <a:spcPts val="600"/>
              </a:spcAft>
            </a:pPr>
            <a:r>
              <a:rPr lang="en-US" dirty="0">
                <a:solidFill>
                  <a:schemeClr val="accent1"/>
                </a:solidFill>
                <a:latin typeface="Meiryo UI" panose="020B0604030504040204" pitchFamily="34" charset="-128"/>
                <a:ea typeface="Meiryo UI" panose="020B0604030504040204" pitchFamily="34" charset="-128"/>
              </a:rPr>
              <a:t>UDP (User Datagram Protocol):</a:t>
            </a:r>
          </a:p>
          <a:p>
            <a:pPr marL="285750" indent="-285750">
              <a:spcAft>
                <a:spcPts val="600"/>
              </a:spcAft>
              <a:buClr>
                <a:schemeClr val="tx1"/>
              </a:buClr>
              <a:buFont typeface="Arial" panose="020B0604020202020204" pitchFamily="34" charset="0"/>
              <a:buChar char="•"/>
            </a:pPr>
            <a:r>
              <a:rPr lang="en-US" b="1"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は、速度が重視されるリアルタイム通信に適しており、確認応答や再送が不要。</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buClr>
                <a:schemeClr val="tx1"/>
              </a:buClr>
            </a:pPr>
            <a:r>
              <a:rPr lang="en-US" dirty="0">
                <a:solidFill>
                  <a:schemeClr val="accent1"/>
                </a:solidFill>
                <a:latin typeface="Meiryo UI" panose="020B0604030504040204" pitchFamily="34" charset="-128"/>
                <a:ea typeface="Meiryo UI" panose="020B0604030504040204" pitchFamily="34" charset="-128"/>
              </a:rPr>
              <a:t>TCP (Transmission Control Protocol):</a:t>
            </a: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機能：メッセージをシーケンス番号付きのセグメントに分割し、順序通りに送信。</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b="1"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は信頼性の高い通信が必要な場合に使用され、欠損したセグメントを再送する効率的なプロトコル。</a:t>
            </a:r>
            <a:endParaRPr lang="en-US" dirty="0">
              <a:solidFill>
                <a:schemeClr val="tx1"/>
              </a:solidFill>
              <a:latin typeface="Meiryo UI" panose="020B0604030504040204" pitchFamily="34" charset="-128"/>
              <a:ea typeface="Meiryo UI" panose="020B0604030504040204" pitchFamily="34" charset="-128"/>
            </a:endParaRPr>
          </a:p>
        </p:txBody>
      </p:sp>
      <p:sp>
        <p:nvSpPr>
          <p:cNvPr id="4" name="Footer Placeholder 3">
            <a:extLst>
              <a:ext uri="{FF2B5EF4-FFF2-40B4-BE49-F238E27FC236}">
                <a16:creationId xmlns:a16="http://schemas.microsoft.com/office/drawing/2014/main" id="{062D9DC8-61F8-4AF6-4BAF-A8E2932E564E}"/>
              </a:ext>
            </a:extLst>
          </p:cNvPr>
          <p:cNvSpPr>
            <a:spLocks noGrp="1"/>
          </p:cNvSpPr>
          <p:nvPr>
            <p:ph type="ftr" sz="quarter" idx="10"/>
          </p:nvPr>
        </p:nvSpPr>
        <p:spPr/>
        <p:txBody>
          <a:bodyPr/>
          <a:lstStyle/>
          <a:p>
            <a:fld id="{3FE2226E-6E4E-3648-83A5-CFD6817B383D}" type="slidenum">
              <a:rPr lang="en-US" smtClean="0"/>
              <a:t>29</a:t>
            </a:fld>
            <a:endParaRPr lang="en-US" dirty="0"/>
          </a:p>
        </p:txBody>
      </p:sp>
    </p:spTree>
    <p:extLst>
      <p:ext uri="{BB962C8B-B14F-4D97-AF65-F5344CB8AC3E}">
        <p14:creationId xmlns:p14="http://schemas.microsoft.com/office/powerpoint/2010/main" val="2662261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14</a:t>
            </a:r>
            <a:endParaRPr dirty="0"/>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accent5"/>
                </a:solidFill>
                <a:effectLst/>
                <a:latin typeface="MS PGothic" panose="020B0600070205080204" pitchFamily="34" charset="-128"/>
                <a:ea typeface="MS PGothic" panose="020B0600070205080204" pitchFamily="34" charset="-128"/>
              </a:rPr>
              <a:t>TCP and UDP</a:t>
            </a:r>
            <a:endParaRPr lang="ja-JP" altLang="en-US" sz="1400" b="0" i="0" u="none" strike="noStrike">
              <a:solidFill>
                <a:schemeClr val="accent5"/>
              </a:solidFill>
              <a:effectLs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Tree>
    <p:extLst>
      <p:ext uri="{BB962C8B-B14F-4D97-AF65-F5344CB8AC3E}">
        <p14:creationId xmlns:p14="http://schemas.microsoft.com/office/powerpoint/2010/main" val="1492828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BF341F-8608-056E-ED4C-48CDB598AC4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2FFCA67-CFD3-AA24-5C65-8A6CB8060788}"/>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15.3. TCP and UDP Summary</a:t>
            </a:r>
            <a:endParaRPr lang="en-US" altLang="ja-JP" dirty="0"/>
          </a:p>
        </p:txBody>
      </p:sp>
      <p:sp>
        <p:nvSpPr>
          <p:cNvPr id="3" name="TextBox 2">
            <a:extLst>
              <a:ext uri="{FF2B5EF4-FFF2-40B4-BE49-F238E27FC236}">
                <a16:creationId xmlns:a16="http://schemas.microsoft.com/office/drawing/2014/main" id="{3A52AB6C-EB03-D67E-2970-9592F93012BD}"/>
              </a:ext>
            </a:extLst>
          </p:cNvPr>
          <p:cNvSpPr txBox="1"/>
          <p:nvPr/>
        </p:nvSpPr>
        <p:spPr>
          <a:xfrm>
            <a:off x="720000" y="1232922"/>
            <a:ext cx="7703275" cy="2677656"/>
          </a:xfrm>
          <a:prstGeom prst="rect">
            <a:avLst/>
          </a:prstGeom>
          <a:noFill/>
        </p:spPr>
        <p:txBody>
          <a:bodyPr wrap="square" rtlCol="0">
            <a:spAutoFit/>
          </a:bodyPr>
          <a:lstStyle/>
          <a:p>
            <a:r>
              <a:rPr lang="en-US" dirty="0">
                <a:solidFill>
                  <a:schemeClr val="accent1"/>
                </a:solidFill>
                <a:latin typeface="+mn-lt"/>
              </a:rPr>
              <a:t>Port Numbers</a:t>
            </a:r>
          </a:p>
          <a:p>
            <a:pPr marL="285750" lvl="1" indent="-285750">
              <a:buClr>
                <a:schemeClr val="tx1"/>
              </a:buClr>
              <a:buFont typeface="Arial" panose="020B0604020202020204" pitchFamily="34" charset="0"/>
              <a:buChar char="•"/>
            </a:pPr>
            <a:r>
              <a:rPr lang="en-US" dirty="0">
                <a:solidFill>
                  <a:schemeClr val="tx1"/>
                </a:solidFill>
                <a:latin typeface="+mn-lt"/>
              </a:rPr>
              <a:t>When a message is delivered using either TCP or UDP, the protocols and services requested are identified </a:t>
            </a:r>
            <a:r>
              <a:rPr lang="en-US" u="sng" dirty="0">
                <a:solidFill>
                  <a:schemeClr val="tx1"/>
                </a:solidFill>
                <a:latin typeface="+mn-lt"/>
              </a:rPr>
              <a:t>by a port number</a:t>
            </a:r>
            <a:r>
              <a:rPr lang="en-US" dirty="0">
                <a:solidFill>
                  <a:schemeClr val="tx1"/>
                </a:solidFill>
                <a:latin typeface="+mn-lt"/>
              </a:rPr>
              <a:t>.</a:t>
            </a:r>
          </a:p>
          <a:p>
            <a:pPr>
              <a:buClr>
                <a:schemeClr val="tx1"/>
              </a:buClr>
            </a:pPr>
            <a:endParaRPr lang="en-US" dirty="0">
              <a:solidFill>
                <a:schemeClr val="accent1"/>
              </a:solidFill>
              <a:latin typeface="+mn-lt"/>
            </a:endParaRPr>
          </a:p>
          <a:p>
            <a:pPr>
              <a:buClr>
                <a:schemeClr val="tx1"/>
              </a:buClr>
            </a:pPr>
            <a:r>
              <a:rPr lang="en-US" dirty="0">
                <a:solidFill>
                  <a:schemeClr val="accent1"/>
                </a:solidFill>
                <a:latin typeface="+mn-lt"/>
              </a:rPr>
              <a:t>TCP and UDP Port Numbers:</a:t>
            </a:r>
          </a:p>
          <a:p>
            <a:pPr marL="285750" lvl="1" indent="-285750">
              <a:buClr>
                <a:schemeClr val="tx1"/>
              </a:buClr>
              <a:buFont typeface="Arial" panose="020B0604020202020204" pitchFamily="34" charset="0"/>
              <a:buChar char="•"/>
            </a:pPr>
            <a:r>
              <a:rPr lang="en-US" dirty="0">
                <a:solidFill>
                  <a:schemeClr val="tx1"/>
                </a:solidFill>
                <a:latin typeface="+mn-lt"/>
              </a:rPr>
              <a:t>Identify protocols and services in client/server communications.</a:t>
            </a:r>
          </a:p>
          <a:p>
            <a:pPr>
              <a:buClr>
                <a:schemeClr val="tx1"/>
              </a:buClr>
            </a:pPr>
            <a:endParaRPr lang="en-US" dirty="0">
              <a:solidFill>
                <a:schemeClr val="tx1"/>
              </a:solidFill>
              <a:latin typeface="+mn-lt"/>
            </a:endParaRPr>
          </a:p>
          <a:p>
            <a:pPr>
              <a:buClr>
                <a:schemeClr val="tx1"/>
              </a:buClr>
            </a:pPr>
            <a:r>
              <a:rPr lang="en-US" dirty="0">
                <a:solidFill>
                  <a:schemeClr val="accent1"/>
                </a:solidFill>
                <a:latin typeface="+mn-lt"/>
              </a:rPr>
              <a:t>Port Management and Categories (by ICANN):</a:t>
            </a:r>
          </a:p>
          <a:p>
            <a:pPr marL="285750" lvl="1" indent="-285750">
              <a:buClr>
                <a:schemeClr val="tx1"/>
              </a:buClr>
              <a:buFont typeface="Arial" panose="020B0604020202020204" pitchFamily="34" charset="0"/>
              <a:buChar char="•"/>
            </a:pPr>
            <a:r>
              <a:rPr lang="en-US" u="sng" dirty="0">
                <a:solidFill>
                  <a:schemeClr val="tx1"/>
                </a:solidFill>
                <a:latin typeface="+mn-lt"/>
              </a:rPr>
              <a:t>Well-Known Ports (1-1023): </a:t>
            </a:r>
            <a:r>
              <a:rPr lang="en-US" dirty="0">
                <a:solidFill>
                  <a:schemeClr val="tx1"/>
                </a:solidFill>
                <a:latin typeface="+mn-lt"/>
              </a:rPr>
              <a:t>Associated with common network applications.</a:t>
            </a:r>
          </a:p>
          <a:p>
            <a:pPr marL="285750" lvl="1" indent="-285750">
              <a:buClr>
                <a:schemeClr val="tx1"/>
              </a:buClr>
              <a:buFont typeface="Arial" panose="020B0604020202020204" pitchFamily="34" charset="0"/>
              <a:buChar char="•"/>
            </a:pPr>
            <a:r>
              <a:rPr lang="en-US" dirty="0">
                <a:solidFill>
                  <a:schemeClr val="tx1"/>
                </a:solidFill>
                <a:latin typeface="+mn-lt"/>
              </a:rPr>
              <a:t>Registered Ports (1024-49151): For either source or destination, used for specific applications.</a:t>
            </a:r>
          </a:p>
          <a:p>
            <a:pPr marL="285750" lvl="1" indent="-285750">
              <a:buClr>
                <a:schemeClr val="tx1"/>
              </a:buClr>
              <a:buFont typeface="Arial" panose="020B0604020202020204" pitchFamily="34" charset="0"/>
              <a:buChar char="•"/>
            </a:pPr>
            <a:r>
              <a:rPr lang="en-US" dirty="0">
                <a:solidFill>
                  <a:schemeClr val="tx1"/>
                </a:solidFill>
                <a:latin typeface="+mn-lt"/>
              </a:rPr>
              <a:t>Private Ports (49152-65535): Often used as source ports, available for any application.</a:t>
            </a:r>
          </a:p>
        </p:txBody>
      </p:sp>
      <p:sp>
        <p:nvSpPr>
          <p:cNvPr id="4" name="Footer Placeholder 3">
            <a:extLst>
              <a:ext uri="{FF2B5EF4-FFF2-40B4-BE49-F238E27FC236}">
                <a16:creationId xmlns:a16="http://schemas.microsoft.com/office/drawing/2014/main" id="{68ED77B4-C571-8AFF-677F-75D74D1E28EB}"/>
              </a:ext>
            </a:extLst>
          </p:cNvPr>
          <p:cNvSpPr>
            <a:spLocks noGrp="1"/>
          </p:cNvSpPr>
          <p:nvPr>
            <p:ph type="ftr" sz="quarter" idx="10"/>
          </p:nvPr>
        </p:nvSpPr>
        <p:spPr/>
        <p:txBody>
          <a:bodyPr/>
          <a:lstStyle/>
          <a:p>
            <a:fld id="{F95DBA42-A67B-B446-9DFF-390149ADD3A2}" type="slidenum">
              <a:rPr lang="en-US" smtClean="0"/>
              <a:t>30</a:t>
            </a:fld>
            <a:endParaRPr lang="en-US" dirty="0"/>
          </a:p>
        </p:txBody>
      </p:sp>
    </p:spTree>
    <p:extLst>
      <p:ext uri="{BB962C8B-B14F-4D97-AF65-F5344CB8AC3E}">
        <p14:creationId xmlns:p14="http://schemas.microsoft.com/office/powerpoint/2010/main" val="748158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A5FA5D5-BCA8-30AB-672D-5424AF2342A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37BD210-AD87-83A3-99BE-BD2F5BCB2103}"/>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15.3. TCP and UDP Summary</a:t>
            </a:r>
            <a:endParaRPr lang="en-US" altLang="ja-JP" dirty="0"/>
          </a:p>
        </p:txBody>
      </p:sp>
      <p:sp>
        <p:nvSpPr>
          <p:cNvPr id="3" name="TextBox 2">
            <a:extLst>
              <a:ext uri="{FF2B5EF4-FFF2-40B4-BE49-F238E27FC236}">
                <a16:creationId xmlns:a16="http://schemas.microsoft.com/office/drawing/2014/main" id="{623C8D07-B7B5-C5CF-12A1-D2597F8443CA}"/>
              </a:ext>
            </a:extLst>
          </p:cNvPr>
          <p:cNvSpPr txBox="1"/>
          <p:nvPr/>
        </p:nvSpPr>
        <p:spPr>
          <a:xfrm>
            <a:off x="720000" y="1232922"/>
            <a:ext cx="8168819" cy="3739485"/>
          </a:xfrm>
          <a:prstGeom prst="rect">
            <a:avLst/>
          </a:prstGeom>
          <a:noFill/>
        </p:spPr>
        <p:txBody>
          <a:bodyPr wrap="square" rtlCol="0">
            <a:spAutoFit/>
          </a:bodyPr>
          <a:lstStyle/>
          <a:p>
            <a:pPr>
              <a:spcAft>
                <a:spcPts val="600"/>
              </a:spcAft>
            </a:pPr>
            <a:r>
              <a:rPr lang="en-US" dirty="0">
                <a:solidFill>
                  <a:schemeClr val="accent1"/>
                </a:solidFill>
                <a:latin typeface="Meiryo UI" panose="020B0604030504040204" pitchFamily="34" charset="-128"/>
                <a:ea typeface="Meiryo UI" panose="020B0604030504040204" pitchFamily="34" charset="-128"/>
              </a:rPr>
              <a:t>Port Numbers</a:t>
            </a:r>
          </a:p>
          <a:p>
            <a:pPr marL="285750" lvl="1"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メッセージ（データ）が</a:t>
            </a:r>
            <a:r>
              <a:rPr lang="en-US"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または</a:t>
            </a:r>
            <a:r>
              <a:rPr lang="en-US"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を使用して通信される際、リクエストされるプロトコルやサービスは</a:t>
            </a:r>
            <a:r>
              <a:rPr lang="ja-JP" altLang="en-US">
                <a:solidFill>
                  <a:schemeClr val="accent1"/>
                </a:solidFill>
                <a:latin typeface="Meiryo UI" panose="020B0604030504040204" pitchFamily="34" charset="-128"/>
                <a:ea typeface="Meiryo UI" panose="020B0604030504040204" pitchFamily="34" charset="-128"/>
              </a:rPr>
              <a:t>ポート番号</a:t>
            </a:r>
            <a:r>
              <a:rPr lang="ja-JP" altLang="en-US">
                <a:solidFill>
                  <a:schemeClr val="tx1"/>
                </a:solidFill>
                <a:latin typeface="Meiryo UI" panose="020B0604030504040204" pitchFamily="34" charset="-128"/>
                <a:ea typeface="Meiryo UI" panose="020B0604030504040204" pitchFamily="34" charset="-128"/>
              </a:rPr>
              <a:t>によって識別される。複数の通信を同時に実行できる。</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送信元ポート番号は動的に生成される。</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宛先ポート番号は、クライアントがどのサービスをリクエストしているかをサーバーに伝える。</a:t>
            </a: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buClr>
                <a:schemeClr val="tx1"/>
              </a:buClr>
            </a:pPr>
            <a:endParaRPr lang="en-US" dirty="0">
              <a:solidFill>
                <a:schemeClr val="tx1"/>
              </a:solidFill>
              <a:latin typeface="Meiryo UI" panose="020B0604030504040204" pitchFamily="34" charset="-128"/>
              <a:ea typeface="Meiryo UI" panose="020B0604030504040204" pitchFamily="34" charset="-128"/>
            </a:endParaRPr>
          </a:p>
          <a:p>
            <a:pPr>
              <a:spcAft>
                <a:spcPts val="600"/>
              </a:spcAft>
              <a:buClr>
                <a:schemeClr val="tx1"/>
              </a:buClr>
            </a:pPr>
            <a:r>
              <a:rPr lang="ja-JP" altLang="en-US">
                <a:solidFill>
                  <a:schemeClr val="accent1"/>
                </a:solidFill>
                <a:latin typeface="Meiryo UI" panose="020B0604030504040204" pitchFamily="34" charset="-128"/>
                <a:ea typeface="Meiryo UI" panose="020B0604030504040204" pitchFamily="34" charset="-128"/>
              </a:rPr>
              <a:t>ポート管理とカテゴリ（</a:t>
            </a:r>
            <a:r>
              <a:rPr lang="en-US" dirty="0">
                <a:solidFill>
                  <a:schemeClr val="accent1"/>
                </a:solidFill>
                <a:latin typeface="Meiryo UI" panose="020B0604030504040204" pitchFamily="34" charset="-128"/>
                <a:ea typeface="Meiryo UI" panose="020B0604030504040204" pitchFamily="34" charset="-128"/>
              </a:rPr>
              <a:t>ICANN</a:t>
            </a:r>
            <a:r>
              <a:rPr lang="ja-JP" altLang="en-US">
                <a:solidFill>
                  <a:schemeClr val="accent1"/>
                </a:solidFill>
                <a:latin typeface="Meiryo UI" panose="020B0604030504040204" pitchFamily="34" charset="-128"/>
                <a:ea typeface="Meiryo UI" panose="020B0604030504040204" pitchFamily="34" charset="-128"/>
              </a:rPr>
              <a:t>による分類）</a:t>
            </a:r>
            <a:endParaRPr lang="en-US" altLang="ja-JP" dirty="0">
              <a:solidFill>
                <a:schemeClr val="accent1"/>
              </a:solidFill>
              <a:latin typeface="Meiryo UI" panose="020B0604030504040204" pitchFamily="34" charset="-128"/>
              <a:ea typeface="Meiryo UI" panose="020B0604030504040204" pitchFamily="34" charset="-128"/>
            </a:endParaRPr>
          </a:p>
          <a:p>
            <a:pPr>
              <a:spcAft>
                <a:spcPts val="600"/>
              </a:spcAft>
              <a:buClr>
                <a:schemeClr val="tx1"/>
              </a:buClr>
            </a:pPr>
            <a:r>
              <a:rPr lang="ja-JP" altLang="en-US">
                <a:solidFill>
                  <a:schemeClr val="tx1"/>
                </a:solidFill>
                <a:latin typeface="Meiryo UI" panose="020B0604030504040204" pitchFamily="34" charset="-128"/>
                <a:ea typeface="Meiryo UI" panose="020B0604030504040204" pitchFamily="34" charset="-128"/>
              </a:rPr>
              <a:t>ポートは</a:t>
            </a:r>
            <a:r>
              <a:rPr lang="en-US" altLang="ja-JP" dirty="0">
                <a:solidFill>
                  <a:schemeClr val="tx1"/>
                </a:solidFill>
                <a:latin typeface="Meiryo UI" panose="020B0604030504040204" pitchFamily="34" charset="-128"/>
                <a:ea typeface="Meiryo UI" panose="020B0604030504040204" pitchFamily="34" charset="-128"/>
              </a:rPr>
              <a:t>3</a:t>
            </a:r>
            <a:r>
              <a:rPr lang="ja-JP" altLang="en-US">
                <a:solidFill>
                  <a:schemeClr val="tx1"/>
                </a:solidFill>
                <a:latin typeface="Meiryo UI" panose="020B0604030504040204" pitchFamily="34" charset="-128"/>
                <a:ea typeface="Meiryo UI" panose="020B0604030504040204" pitchFamily="34" charset="-128"/>
              </a:rPr>
              <a:t>つのカテゴリに分けられ、番号は</a:t>
            </a:r>
            <a:r>
              <a:rPr lang="en-US" altLang="ja-JP" dirty="0">
                <a:solidFill>
                  <a:schemeClr val="tx1"/>
                </a:solidFill>
                <a:latin typeface="Meiryo UI" panose="020B0604030504040204" pitchFamily="34" charset="-128"/>
                <a:ea typeface="Meiryo UI" panose="020B0604030504040204" pitchFamily="34" charset="-128"/>
              </a:rPr>
              <a:t>1〜65535</a:t>
            </a:r>
            <a:r>
              <a:rPr lang="ja-JP" altLang="en-US">
                <a:solidFill>
                  <a:schemeClr val="tx1"/>
                </a:solidFill>
                <a:latin typeface="Meiryo UI" panose="020B0604030504040204" pitchFamily="34" charset="-128"/>
                <a:ea typeface="Meiryo UI" panose="020B0604030504040204" pitchFamily="34" charset="-128"/>
              </a:rPr>
              <a:t>までの範囲：</a:t>
            </a:r>
            <a:endParaRPr lang="en-US" dirty="0">
              <a:solidFill>
                <a:schemeClr val="tx1"/>
              </a:solidFill>
              <a:latin typeface="Meiryo UI" panose="020B0604030504040204" pitchFamily="34" charset="-128"/>
              <a:ea typeface="Meiryo UI" panose="020B0604030504040204" pitchFamily="34" charset="-128"/>
            </a:endParaRPr>
          </a:p>
          <a:p>
            <a:pPr marL="702000" lvl="1" indent="-342900">
              <a:spcAft>
                <a:spcPts val="600"/>
              </a:spcAft>
              <a:buClr>
                <a:schemeClr val="tx1"/>
              </a:buClr>
              <a:buFont typeface="+mj-lt"/>
              <a:buAutoNum type="arabicPeriod"/>
            </a:pPr>
            <a:r>
              <a:rPr lang="en-US" dirty="0">
                <a:solidFill>
                  <a:schemeClr val="tx1"/>
                </a:solidFill>
                <a:latin typeface="Meiryo UI" panose="020B0604030504040204" pitchFamily="34" charset="-128"/>
                <a:ea typeface="Meiryo UI" panose="020B0604030504040204" pitchFamily="34" charset="-128"/>
              </a:rPr>
              <a:t>Well-Known Ports  (1-1023): </a:t>
            </a:r>
            <a:r>
              <a:rPr lang="ja-JP" altLang="en-US">
                <a:solidFill>
                  <a:schemeClr val="tx1"/>
                </a:solidFill>
                <a:latin typeface="Meiryo UI" panose="020B0604030504040204" pitchFamily="34" charset="-128"/>
                <a:ea typeface="Meiryo UI" panose="020B0604030504040204" pitchFamily="34" charset="-128"/>
              </a:rPr>
              <a:t>一般的なネットワークアプリケーションの宛先ポート</a:t>
            </a:r>
          </a:p>
          <a:p>
            <a:pPr marL="702000" lvl="1" indent="-342900">
              <a:spcAft>
                <a:spcPts val="600"/>
              </a:spcAft>
              <a:buClr>
                <a:schemeClr val="tx1"/>
              </a:buClr>
              <a:buFont typeface="+mj-lt"/>
              <a:buAutoNum type="arabicPeriod"/>
            </a:pPr>
            <a:r>
              <a:rPr lang="en-US" dirty="0">
                <a:solidFill>
                  <a:schemeClr val="tx1"/>
                </a:solidFill>
                <a:latin typeface="Meiryo UI" panose="020B0604030504040204" pitchFamily="34" charset="-128"/>
                <a:ea typeface="Meiryo UI" panose="020B0604030504040204" pitchFamily="34" charset="-128"/>
              </a:rPr>
              <a:t>Registered Ports (1024-49151): </a:t>
            </a:r>
            <a:r>
              <a:rPr lang="ja-JP" altLang="en-US">
                <a:solidFill>
                  <a:schemeClr val="tx1"/>
                </a:solidFill>
                <a:latin typeface="Meiryo UI" panose="020B0604030504040204" pitchFamily="34" charset="-128"/>
                <a:ea typeface="Meiryo UI" panose="020B0604030504040204" pitchFamily="34" charset="-128"/>
              </a:rPr>
              <a:t>送信元または宛先ポートとして使用可能</a:t>
            </a:r>
          </a:p>
          <a:p>
            <a:pPr marL="702000" lvl="1" indent="-342900">
              <a:spcAft>
                <a:spcPts val="600"/>
              </a:spcAft>
              <a:buClr>
                <a:schemeClr val="tx1"/>
              </a:buClr>
              <a:buFont typeface="+mj-lt"/>
              <a:buAutoNum type="arabicPeriod"/>
            </a:pPr>
            <a:r>
              <a:rPr lang="en-US" dirty="0">
                <a:solidFill>
                  <a:schemeClr val="tx1"/>
                </a:solidFill>
                <a:latin typeface="Meiryo UI" panose="020B0604030504040204" pitchFamily="34" charset="-128"/>
                <a:ea typeface="Meiryo UI" panose="020B0604030504040204" pitchFamily="34" charset="-128"/>
              </a:rPr>
              <a:t>Private Ports (49152-65535):</a:t>
            </a:r>
            <a:r>
              <a:rPr lang="ja-JP" altLang="en-US">
                <a:solidFill>
                  <a:schemeClr val="tx1"/>
                </a:solidFill>
                <a:latin typeface="Meiryo UI" panose="020B0604030504040204" pitchFamily="34" charset="-128"/>
                <a:ea typeface="Meiryo UI" panose="020B0604030504040204" pitchFamily="34" charset="-128"/>
              </a:rPr>
              <a:t>主に送信元ポートとして使用されます。</a:t>
            </a:r>
            <a:endParaRPr lang="en-US" altLang="ja-JP" dirty="0">
              <a:solidFill>
                <a:schemeClr val="tx1"/>
              </a:solidFill>
              <a:latin typeface="Meiryo UI" panose="020B0604030504040204" pitchFamily="34" charset="-128"/>
              <a:ea typeface="Meiryo UI" panose="020B0604030504040204" pitchFamily="34" charset="-128"/>
            </a:endParaRPr>
          </a:p>
          <a:p>
            <a:pPr marL="359100" lvl="1">
              <a:spcAft>
                <a:spcPts val="600"/>
              </a:spcAft>
              <a:buClr>
                <a:schemeClr val="tx1"/>
              </a:buClr>
            </a:pP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buClr>
                <a:schemeClr val="tx1"/>
              </a:buClr>
            </a:pPr>
            <a:r>
              <a:rPr lang="en-US" altLang="ja-JP" dirty="0">
                <a:solidFill>
                  <a:schemeClr val="accent1"/>
                </a:solidFill>
                <a:latin typeface="Meiryo UI" panose="020B0604030504040204" pitchFamily="34" charset="-128"/>
                <a:ea typeface="Meiryo UI" panose="020B0604030504040204" pitchFamily="34" charset="-128"/>
              </a:rPr>
              <a:t>Netstat</a:t>
            </a:r>
            <a:r>
              <a:rPr lang="ja-JP" altLang="en-US">
                <a:solidFill>
                  <a:schemeClr val="accent1"/>
                </a:solidFill>
                <a:latin typeface="Meiryo UI" panose="020B0604030504040204" pitchFamily="34" charset="-128"/>
                <a:ea typeface="Meiryo UI" panose="020B0604030504040204" pitchFamily="34" charset="-128"/>
              </a:rPr>
              <a:t>コマンド</a:t>
            </a:r>
            <a:r>
              <a:rPr lang="ja-JP" altLang="en-US">
                <a:solidFill>
                  <a:schemeClr val="tx1"/>
                </a:solidFill>
                <a:latin typeface="Meiryo UI" panose="020B0604030504040204" pitchFamily="34" charset="-128"/>
                <a:ea typeface="Meiryo UI" panose="020B0604030504040204" pitchFamily="34" charset="-128"/>
              </a:rPr>
              <a:t>を使用して、アクティブな</a:t>
            </a:r>
            <a:r>
              <a:rPr lang="en-US" altLang="ja-JP"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接続を確認し、使用中のプロトコルやアドレス情報を一覧表示</a:t>
            </a:r>
            <a:endParaRPr lang="en-US" altLang="ja-JP" dirty="0">
              <a:solidFill>
                <a:schemeClr val="tx1"/>
              </a:solidFill>
              <a:latin typeface="Meiryo UI" panose="020B0604030504040204" pitchFamily="34" charset="-128"/>
              <a:ea typeface="Meiryo UI" panose="020B0604030504040204" pitchFamily="34" charset="-128"/>
            </a:endParaRPr>
          </a:p>
        </p:txBody>
      </p:sp>
      <p:sp>
        <p:nvSpPr>
          <p:cNvPr id="4" name="Footer Placeholder 3">
            <a:extLst>
              <a:ext uri="{FF2B5EF4-FFF2-40B4-BE49-F238E27FC236}">
                <a16:creationId xmlns:a16="http://schemas.microsoft.com/office/drawing/2014/main" id="{42FBC7DE-F150-8A76-27A5-C31DD6C5634D}"/>
              </a:ext>
            </a:extLst>
          </p:cNvPr>
          <p:cNvSpPr>
            <a:spLocks noGrp="1"/>
          </p:cNvSpPr>
          <p:nvPr>
            <p:ph type="ftr" sz="quarter" idx="10"/>
          </p:nvPr>
        </p:nvSpPr>
        <p:spPr/>
        <p:txBody>
          <a:bodyPr/>
          <a:lstStyle/>
          <a:p>
            <a:fld id="{C9505770-15AB-DE42-B471-796671611550}" type="slidenum">
              <a:rPr lang="en-US" smtClean="0"/>
              <a:t>31</a:t>
            </a:fld>
            <a:endParaRPr lang="en-US" dirty="0"/>
          </a:p>
        </p:txBody>
      </p:sp>
    </p:spTree>
    <p:extLst>
      <p:ext uri="{BB962C8B-B14F-4D97-AF65-F5344CB8AC3E}">
        <p14:creationId xmlns:p14="http://schemas.microsoft.com/office/powerpoint/2010/main" val="134882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4" name="Footer Placeholder 3">
            <a:extLst>
              <a:ext uri="{FF2B5EF4-FFF2-40B4-BE49-F238E27FC236}">
                <a16:creationId xmlns:a16="http://schemas.microsoft.com/office/drawing/2014/main" id="{03B64A4C-0411-DA9A-4A78-446635947911}"/>
              </a:ext>
            </a:extLst>
          </p:cNvPr>
          <p:cNvSpPr>
            <a:spLocks noGrp="1"/>
          </p:cNvSpPr>
          <p:nvPr>
            <p:ph type="ftr" sz="quarter" idx="10"/>
          </p:nvPr>
        </p:nvSpPr>
        <p:spPr/>
        <p:txBody>
          <a:bodyPr/>
          <a:lstStyle/>
          <a:p>
            <a:fld id="{3AD94CCB-1569-1B4F-BEB2-17AF73A711CD}" type="slidenum">
              <a:rPr lang="en-US" smtClean="0"/>
              <a:t>32</a:t>
            </a:fld>
            <a:endParaRPr lang="en-US" dirty="0"/>
          </a:p>
        </p:txBody>
      </p:sp>
    </p:spTree>
    <p:extLst>
      <p:ext uri="{BB962C8B-B14F-4D97-AF65-F5344CB8AC3E}">
        <p14:creationId xmlns:p14="http://schemas.microsoft.com/office/powerpoint/2010/main" val="19780556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13</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15.3.3 TCP and UDP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https://forms.gle/2QqM4EcxqXNfxCy18</a:t>
            </a:r>
            <a:endParaRPr lang="en-US" sz="2000" dirty="0">
              <a:solidFill>
                <a:schemeClr val="tx1"/>
              </a:solidFill>
              <a:latin typeface="+mn-lt"/>
            </a:endParaRPr>
          </a:p>
          <a:p>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C8FEC04D-9647-E62D-9F62-A55AD8F89255}"/>
              </a:ext>
            </a:extLst>
          </p:cNvPr>
          <p:cNvGrpSpPr/>
          <p:nvPr/>
        </p:nvGrpSpPr>
        <p:grpSpPr>
          <a:xfrm>
            <a:off x="144000" y="125134"/>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B599C27-E0C0-211B-08CA-6462A8405A7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E3FC535C-6DB6-D331-38E1-32EEC3A2E2C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3CF716CF-4462-2DEC-7163-4A2943876B94}"/>
              </a:ext>
            </a:extLst>
          </p:cNvPr>
          <p:cNvSpPr>
            <a:spLocks noGrp="1"/>
          </p:cNvSpPr>
          <p:nvPr>
            <p:ph type="ftr" sz="quarter" idx="10"/>
          </p:nvPr>
        </p:nvSpPr>
        <p:spPr/>
        <p:txBody>
          <a:bodyPr/>
          <a:lstStyle/>
          <a:p>
            <a:fld id="{41958FDB-5A07-3C4B-B588-F3BBBF79E0F7}" type="slidenum">
              <a:rPr lang="en-US" smtClean="0"/>
              <a:t>33</a:t>
            </a:fld>
            <a:endParaRPr lang="en-US" dirty="0"/>
          </a:p>
        </p:txBody>
      </p:sp>
    </p:spTree>
    <p:extLst>
      <p:ext uri="{BB962C8B-B14F-4D97-AF65-F5344CB8AC3E}">
        <p14:creationId xmlns:p14="http://schemas.microsoft.com/office/powerpoint/2010/main" val="2398678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031325"/>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a:t>
            </a:r>
            <a:r>
              <a:rPr lang="en-US" sz="1400" i="0" dirty="0">
                <a:solidFill>
                  <a:schemeClr val="tx1"/>
                </a:solidFill>
                <a:effectLst/>
                <a:latin typeface="+mn-lt"/>
              </a:rPr>
              <a:t>Module 15: TCP and UDP</a:t>
            </a:r>
            <a:endParaRPr lang="en-US" altLang="ja-JP" sz="1400" dirty="0">
              <a:solidFill>
                <a:schemeClr val="tx1"/>
              </a:solidFill>
              <a:latin typeface="+mn-lt"/>
            </a:endParaRPr>
          </a:p>
          <a:p>
            <a:pPr marL="187325" indent="-44450"/>
            <a:endParaRPr lang="en-US" dirty="0">
              <a:solidFill>
                <a:schemeClr val="tx1"/>
              </a:solidFill>
              <a:latin typeface="+mn-lt"/>
            </a:endParaRPr>
          </a:p>
          <a:p>
            <a:pPr marL="187325" indent="-44450"/>
            <a:r>
              <a:rPr lang="en-US" dirty="0">
                <a:solidFill>
                  <a:schemeClr val="tx1"/>
                </a:solidFill>
                <a:latin typeface="+mn-lt"/>
                <a:hlinkClick r:id="rId3"/>
              </a:rPr>
              <a:t>https://skillsforall.com/launch?id=f393c38f-b410-4d2b-8275-70e144273519&amp;tab=curriculum&amp;view=8384ef82-2435-5b4a-a582-cf42ac6b2699</a:t>
            </a:r>
            <a:endParaRPr lang="en-US" dirty="0">
              <a:solidFill>
                <a:schemeClr val="tx1"/>
              </a:solidFill>
              <a:latin typeface="+mn-lt"/>
            </a:endParaRPr>
          </a:p>
          <a:p>
            <a:pPr marL="187325" indent="-44450"/>
            <a:r>
              <a:rPr lang="en-US">
                <a:solidFill>
                  <a:schemeClr val="tx1"/>
                </a:solidFill>
                <a:latin typeface="+mn-lt"/>
              </a:rPr>
              <a:t>\ </a:t>
            </a:r>
            <a:endParaRPr lang="en-US" dirty="0">
              <a:solidFill>
                <a:schemeClr val="tx1"/>
              </a:solidFill>
              <a:latin typeface="+mn-lt"/>
            </a:endParaRPr>
          </a:p>
          <a:p>
            <a:pPr marL="187325" indent="-44450"/>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5" name="Footer Placeholder 4">
            <a:extLst>
              <a:ext uri="{FF2B5EF4-FFF2-40B4-BE49-F238E27FC236}">
                <a16:creationId xmlns:a16="http://schemas.microsoft.com/office/drawing/2014/main" id="{259E8885-CA3A-5175-E367-56E45DE65A0F}"/>
              </a:ext>
            </a:extLst>
          </p:cNvPr>
          <p:cNvSpPr>
            <a:spLocks noGrp="1"/>
          </p:cNvSpPr>
          <p:nvPr>
            <p:ph type="ftr" sz="quarter" idx="10"/>
          </p:nvPr>
        </p:nvSpPr>
        <p:spPr/>
        <p:txBody>
          <a:bodyPr/>
          <a:lstStyle/>
          <a:p>
            <a:r>
              <a:rPr lang="en-US"/>
              <a:t>‹#›</a:t>
            </a:r>
            <a:endParaRPr lang="en-US" dirty="0"/>
          </a:p>
        </p:txBody>
      </p:sp>
    </p:spTree>
    <p:extLst>
      <p:ext uri="{BB962C8B-B14F-4D97-AF65-F5344CB8AC3E}">
        <p14:creationId xmlns:p14="http://schemas.microsoft.com/office/powerpoint/2010/main" val="706267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7" name="Footer Placeholder 6">
            <a:extLst>
              <a:ext uri="{FF2B5EF4-FFF2-40B4-BE49-F238E27FC236}">
                <a16:creationId xmlns:a16="http://schemas.microsoft.com/office/drawing/2014/main" id="{27E1DE9E-52CD-CD27-A8C9-95A11CA15CAD}"/>
              </a:ext>
            </a:extLst>
          </p:cNvPr>
          <p:cNvSpPr>
            <a:spLocks noGrp="1"/>
          </p:cNvSpPr>
          <p:nvPr>
            <p:ph type="ftr" sz="quarter" idx="3"/>
          </p:nvPr>
        </p:nvSpPr>
        <p:spPr/>
        <p:txBody>
          <a:bodyPr/>
          <a:lstStyle/>
          <a:p>
            <a:endParaRPr lang="en-US" dirty="0"/>
          </a:p>
        </p:txBody>
      </p:sp>
    </p:spTree>
    <p:extLst>
      <p:ext uri="{BB962C8B-B14F-4D97-AF65-F5344CB8AC3E}">
        <p14:creationId xmlns:p14="http://schemas.microsoft.com/office/powerpoint/2010/main" val="4127194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FFB10B5-BCC9-752E-1845-1DF0E48023D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78702E2-D078-3193-1EF4-AC83CC9CFB9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JP" sz="2800" kern="100" dirty="0">
                <a:solidFill>
                  <a:schemeClr val="tx1"/>
                </a:solidFill>
                <a:effectLst/>
                <a:latin typeface="Aptos" panose="020B0004020202020204" pitchFamily="34" charset="0"/>
                <a:ea typeface="Yu Gothic" panose="020B0400000000000000" pitchFamily="34" charset="-128"/>
                <a:cs typeface="Cordia New" panose="020B0304020202020204" pitchFamily="34" charset="-34"/>
                <a:hlinkClick r:id="rId3"/>
              </a:rPr>
              <a:t>Exercise: 14.8.1 Packet Tracer – TCP and UDP Communications</a:t>
            </a:r>
            <a:br>
              <a:rPr lang="en-JP" sz="2800" kern="100" dirty="0">
                <a:solidFill>
                  <a:schemeClr val="tx1"/>
                </a:solidFill>
                <a:effectLst/>
                <a:latin typeface="Aptos" panose="020B0004020202020204" pitchFamily="34" charset="0"/>
                <a:ea typeface="Yu Gothic" panose="020B0400000000000000" pitchFamily="34" charset="-128"/>
                <a:cs typeface="Cordia New" panose="020B0304020202020204" pitchFamily="34" charset="-34"/>
              </a:rPr>
            </a:br>
            <a:endParaRPr lang="en-US" dirty="0"/>
          </a:p>
        </p:txBody>
      </p:sp>
      <p:sp>
        <p:nvSpPr>
          <p:cNvPr id="3" name="Google Shape;10055;p76">
            <a:extLst>
              <a:ext uri="{FF2B5EF4-FFF2-40B4-BE49-F238E27FC236}">
                <a16:creationId xmlns:a16="http://schemas.microsoft.com/office/drawing/2014/main" id="{7E3E2707-902E-71DB-BD36-576C31366589}"/>
              </a:ext>
            </a:extLst>
          </p:cNvPr>
          <p:cNvSpPr/>
          <p:nvPr/>
        </p:nvSpPr>
        <p:spPr>
          <a:xfrm>
            <a:off x="253675" y="66683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Footer Placeholder 10">
            <a:extLst>
              <a:ext uri="{FF2B5EF4-FFF2-40B4-BE49-F238E27FC236}">
                <a16:creationId xmlns:a16="http://schemas.microsoft.com/office/drawing/2014/main" id="{552FDFA3-5FFC-8380-B70C-411A986F95AC}"/>
              </a:ext>
            </a:extLst>
          </p:cNvPr>
          <p:cNvSpPr>
            <a:spLocks noGrp="1"/>
          </p:cNvSpPr>
          <p:nvPr>
            <p:ph type="ftr" sz="quarter" idx="3"/>
          </p:nvPr>
        </p:nvSpPr>
        <p:spPr>
          <a:xfrm>
            <a:off x="5337175" y="4775809"/>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baseline="0">
                <a:ln>
                  <a:solidFill>
                    <a:schemeClr val="tx1"/>
                  </a:solidFill>
                </a:ln>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2E3C589C-D26A-814E-BF23-FD6628E7D05E}" type="slidenum">
              <a:rPr lang="en-US" smtClean="0"/>
              <a:pPr/>
              <a:t>36</a:t>
            </a:fld>
            <a:endParaRPr lang="en-US" dirty="0"/>
          </a:p>
        </p:txBody>
      </p:sp>
      <p:sp>
        <p:nvSpPr>
          <p:cNvPr id="8" name="TextBox 7">
            <a:extLst>
              <a:ext uri="{FF2B5EF4-FFF2-40B4-BE49-F238E27FC236}">
                <a16:creationId xmlns:a16="http://schemas.microsoft.com/office/drawing/2014/main" id="{21750F8C-BE2C-9560-6D01-D2C6C34F347D}"/>
              </a:ext>
            </a:extLst>
          </p:cNvPr>
          <p:cNvSpPr txBox="1"/>
          <p:nvPr/>
        </p:nvSpPr>
        <p:spPr>
          <a:xfrm>
            <a:off x="742950" y="1688405"/>
            <a:ext cx="6137275" cy="307777"/>
          </a:xfrm>
          <a:prstGeom prst="rect">
            <a:avLst/>
          </a:prstGeom>
          <a:noFill/>
        </p:spPr>
        <p:txBody>
          <a:bodyPr wrap="square">
            <a:spAutoFit/>
          </a:bodyPr>
          <a:lstStyle/>
          <a:p>
            <a:r>
              <a:rPr lang="en-US" dirty="0">
                <a:hlinkClick r:id="rId3"/>
              </a:rPr>
              <a:t>File: 14.8.1 Packet Tracer - TCP and UDP Communications.pka</a:t>
            </a:r>
            <a:endParaRPr lang="en-US" dirty="0"/>
          </a:p>
        </p:txBody>
      </p:sp>
      <p:sp>
        <p:nvSpPr>
          <p:cNvPr id="9" name="TextBox 8">
            <a:extLst>
              <a:ext uri="{FF2B5EF4-FFF2-40B4-BE49-F238E27FC236}">
                <a16:creationId xmlns:a16="http://schemas.microsoft.com/office/drawing/2014/main" id="{11F30853-B5EE-F79B-ED1F-3B979D365F40}"/>
              </a:ext>
            </a:extLst>
          </p:cNvPr>
          <p:cNvSpPr txBox="1"/>
          <p:nvPr/>
        </p:nvSpPr>
        <p:spPr>
          <a:xfrm>
            <a:off x="720725" y="2241041"/>
            <a:ext cx="7702550" cy="2262158"/>
          </a:xfrm>
          <a:prstGeom prst="rect">
            <a:avLst/>
          </a:prstGeom>
          <a:noFill/>
        </p:spPr>
        <p:txBody>
          <a:bodyPr wrap="square" rtlCol="0">
            <a:spAutoFit/>
          </a:bodyPr>
          <a:lstStyle/>
          <a:p>
            <a:pPr>
              <a:spcAft>
                <a:spcPts val="600"/>
              </a:spcAft>
            </a:pPr>
            <a:r>
              <a:rPr lang="en-US" dirty="0">
                <a:solidFill>
                  <a:schemeClr val="accent1"/>
                </a:solidFill>
              </a:rPr>
              <a:t>Background</a:t>
            </a:r>
            <a:r>
              <a:rPr lang="en-US" dirty="0">
                <a:solidFill>
                  <a:schemeClr val="tx1"/>
                </a:solidFill>
              </a:rPr>
              <a:t>:</a:t>
            </a:r>
          </a:p>
          <a:p>
            <a:pPr>
              <a:spcAft>
                <a:spcPts val="600"/>
              </a:spcAft>
            </a:pPr>
            <a:r>
              <a:rPr lang="en-US" dirty="0">
                <a:solidFill>
                  <a:schemeClr val="tx1"/>
                </a:solidFill>
              </a:rPr>
              <a:t>This activity is intended to provide a foundation for understanding TCP and UDP in detail. Packet Tracer simulation mode provides you the ability to view the state of different PDUs as they travel through the network.</a:t>
            </a:r>
          </a:p>
          <a:p>
            <a:pPr>
              <a:spcAft>
                <a:spcPts val="600"/>
              </a:spcAft>
            </a:pPr>
            <a:r>
              <a:rPr lang="en-US" dirty="0">
                <a:solidFill>
                  <a:schemeClr val="tx1"/>
                </a:solidFill>
              </a:rPr>
              <a:t>Packet Tracer Simulation mode enables you to view each of the protocols and the associated PDUs. </a:t>
            </a:r>
            <a:br>
              <a:rPr lang="en-US" dirty="0">
                <a:solidFill>
                  <a:schemeClr val="tx1"/>
                </a:solidFill>
              </a:rPr>
            </a:br>
            <a:br>
              <a:rPr lang="en-US" dirty="0">
                <a:solidFill>
                  <a:schemeClr val="tx1"/>
                </a:solidFill>
              </a:rPr>
            </a:br>
            <a:r>
              <a:rPr lang="en-US" dirty="0">
                <a:solidFill>
                  <a:schemeClr val="tx1"/>
                </a:solidFill>
              </a:rPr>
              <a:t>Part 1: Generate Network Traffic in Simulation Mode</a:t>
            </a:r>
          </a:p>
          <a:p>
            <a:pPr>
              <a:spcAft>
                <a:spcPts val="600"/>
              </a:spcAft>
            </a:pPr>
            <a:r>
              <a:rPr lang="en-US" dirty="0">
                <a:solidFill>
                  <a:schemeClr val="tx1"/>
                </a:solidFill>
              </a:rPr>
              <a:t>Part 2: Examine the Functionality of the TCP and UDP Protocols</a:t>
            </a:r>
          </a:p>
        </p:txBody>
      </p:sp>
    </p:spTree>
    <p:extLst>
      <p:ext uri="{BB962C8B-B14F-4D97-AF65-F5344CB8AC3E}">
        <p14:creationId xmlns:p14="http://schemas.microsoft.com/office/powerpoint/2010/main" val="2338733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894BE4D-4ABF-0045-E18F-07A8B6494BC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7C313B7-7120-6ABC-5A49-77C653303ED0}"/>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JP" sz="2800" kern="100" dirty="0">
                <a:solidFill>
                  <a:schemeClr val="tx1"/>
                </a:solidFill>
                <a:effectLst/>
                <a:latin typeface="Aptos" panose="020B0004020202020204" pitchFamily="34" charset="0"/>
                <a:ea typeface="Yu Gothic" panose="020B0400000000000000" pitchFamily="34" charset="-128"/>
                <a:cs typeface="Cordia New" panose="020B0304020202020204" pitchFamily="34" charset="-34"/>
                <a:hlinkClick r:id="rId3"/>
              </a:rPr>
              <a:t>Exercise: 14.8.1 Packet Tracer – TCP and UDP Communications</a:t>
            </a:r>
            <a:br>
              <a:rPr lang="en-JP" sz="2800" kern="100" dirty="0">
                <a:solidFill>
                  <a:schemeClr val="tx1"/>
                </a:solidFill>
                <a:effectLst/>
                <a:latin typeface="Aptos" panose="020B0004020202020204" pitchFamily="34" charset="0"/>
                <a:ea typeface="Yu Gothic" panose="020B0400000000000000" pitchFamily="34" charset="-128"/>
                <a:cs typeface="Cordia New" panose="020B0304020202020204" pitchFamily="34" charset="-34"/>
              </a:rPr>
            </a:br>
            <a:endParaRPr lang="en-US" dirty="0"/>
          </a:p>
        </p:txBody>
      </p:sp>
      <p:sp>
        <p:nvSpPr>
          <p:cNvPr id="3" name="Google Shape;10055;p76">
            <a:extLst>
              <a:ext uri="{FF2B5EF4-FFF2-40B4-BE49-F238E27FC236}">
                <a16:creationId xmlns:a16="http://schemas.microsoft.com/office/drawing/2014/main" id="{0C8F3528-6766-3D58-97DF-015915F6D473}"/>
              </a:ext>
            </a:extLst>
          </p:cNvPr>
          <p:cNvSpPr/>
          <p:nvPr/>
        </p:nvSpPr>
        <p:spPr>
          <a:xfrm>
            <a:off x="253675" y="66683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Footer Placeholder 10">
            <a:extLst>
              <a:ext uri="{FF2B5EF4-FFF2-40B4-BE49-F238E27FC236}">
                <a16:creationId xmlns:a16="http://schemas.microsoft.com/office/drawing/2014/main" id="{06105042-0CF6-7EAD-37D0-DDB274D7205C}"/>
              </a:ext>
            </a:extLst>
          </p:cNvPr>
          <p:cNvSpPr>
            <a:spLocks noGrp="1"/>
          </p:cNvSpPr>
          <p:nvPr>
            <p:ph type="ftr" sz="quarter" idx="3"/>
          </p:nvPr>
        </p:nvSpPr>
        <p:spPr>
          <a:xfrm>
            <a:off x="5337175" y="4775809"/>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baseline="0">
                <a:ln>
                  <a:solidFill>
                    <a:schemeClr val="tx1"/>
                  </a:solidFill>
                </a:ln>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2E3C589C-D26A-814E-BF23-FD6628E7D05E}" type="slidenum">
              <a:rPr lang="en-US" smtClean="0"/>
              <a:pPr/>
              <a:t>37</a:t>
            </a:fld>
            <a:endParaRPr lang="en-US" dirty="0"/>
          </a:p>
        </p:txBody>
      </p:sp>
      <p:sp>
        <p:nvSpPr>
          <p:cNvPr id="8" name="TextBox 7">
            <a:extLst>
              <a:ext uri="{FF2B5EF4-FFF2-40B4-BE49-F238E27FC236}">
                <a16:creationId xmlns:a16="http://schemas.microsoft.com/office/drawing/2014/main" id="{38A8C9A7-825A-15CE-4918-AC8A178D41F7}"/>
              </a:ext>
            </a:extLst>
          </p:cNvPr>
          <p:cNvSpPr txBox="1"/>
          <p:nvPr/>
        </p:nvSpPr>
        <p:spPr>
          <a:xfrm>
            <a:off x="742950" y="1688405"/>
            <a:ext cx="6137275" cy="307777"/>
          </a:xfrm>
          <a:prstGeom prst="rect">
            <a:avLst/>
          </a:prstGeom>
          <a:noFill/>
        </p:spPr>
        <p:txBody>
          <a:bodyPr wrap="square">
            <a:spAutoFit/>
          </a:bodyPr>
          <a:lstStyle/>
          <a:p>
            <a:r>
              <a:rPr lang="en-US" b="1" dirty="0">
                <a:hlinkClick r:id="rId3"/>
              </a:rPr>
              <a:t>File: </a:t>
            </a:r>
            <a:r>
              <a:rPr lang="en-US" dirty="0">
                <a:hlinkClick r:id="rId3"/>
              </a:rPr>
              <a:t>14.8.1 Packet Tracer - TCP and UDP Communications.pka</a:t>
            </a:r>
            <a:endParaRPr lang="en-US" dirty="0"/>
          </a:p>
        </p:txBody>
      </p:sp>
      <p:sp>
        <p:nvSpPr>
          <p:cNvPr id="9" name="TextBox 8">
            <a:extLst>
              <a:ext uri="{FF2B5EF4-FFF2-40B4-BE49-F238E27FC236}">
                <a16:creationId xmlns:a16="http://schemas.microsoft.com/office/drawing/2014/main" id="{8D110F9E-C40F-FB22-75A9-6341889CB059}"/>
              </a:ext>
            </a:extLst>
          </p:cNvPr>
          <p:cNvSpPr txBox="1"/>
          <p:nvPr/>
        </p:nvSpPr>
        <p:spPr>
          <a:xfrm>
            <a:off x="720725" y="2241041"/>
            <a:ext cx="7702550" cy="2554545"/>
          </a:xfrm>
          <a:prstGeom prst="rect">
            <a:avLst/>
          </a:prstGeom>
          <a:noFill/>
        </p:spPr>
        <p:txBody>
          <a:bodyPr wrap="square" rtlCol="0">
            <a:spAutoFit/>
          </a:bodyPr>
          <a:lstStyle/>
          <a:p>
            <a:pPr>
              <a:spcAft>
                <a:spcPts val="600"/>
              </a:spcAft>
            </a:pPr>
            <a:r>
              <a:rPr lang="en-US" dirty="0" err="1">
                <a:solidFill>
                  <a:schemeClr val="accent1"/>
                </a:solidFill>
              </a:rPr>
              <a:t>演習の目的</a:t>
            </a:r>
            <a:endParaRPr lang="en-US" dirty="0">
              <a:solidFill>
                <a:schemeClr val="accent1"/>
              </a:solidFill>
            </a:endParaRPr>
          </a:p>
          <a:p>
            <a:pPr>
              <a:spcAft>
                <a:spcPts val="600"/>
              </a:spcAft>
            </a:pPr>
            <a:r>
              <a:rPr lang="en-US" dirty="0" err="1">
                <a:solidFill>
                  <a:schemeClr val="tx1"/>
                </a:solidFill>
              </a:rPr>
              <a:t>この演習は、TCP</a:t>
            </a:r>
            <a:r>
              <a:rPr lang="ja-JP" altLang="en-US">
                <a:solidFill>
                  <a:schemeClr val="tx1"/>
                </a:solidFill>
              </a:rPr>
              <a:t>および</a:t>
            </a:r>
            <a:r>
              <a:rPr lang="en-US" dirty="0">
                <a:solidFill>
                  <a:schemeClr val="tx1"/>
                </a:solidFill>
              </a:rPr>
              <a:t>UDP</a:t>
            </a:r>
            <a:r>
              <a:rPr lang="ja-JP" altLang="en-US">
                <a:solidFill>
                  <a:schemeClr val="tx1"/>
                </a:solidFill>
              </a:rPr>
              <a:t>を詳細に理解するための基礎を提供することを目的としています。</a:t>
            </a:r>
            <a:r>
              <a:rPr lang="en-US" dirty="0">
                <a:solidFill>
                  <a:schemeClr val="tx1"/>
                </a:solidFill>
              </a:rPr>
              <a:t>Packet Tracer</a:t>
            </a:r>
            <a:r>
              <a:rPr lang="ja-JP" altLang="en-US">
                <a:solidFill>
                  <a:schemeClr val="tx1"/>
                </a:solidFill>
              </a:rPr>
              <a:t>のシミュレーションモードを使用すると、ネットワークを通過するさまざまな</a:t>
            </a:r>
            <a:r>
              <a:rPr lang="en-US" dirty="0">
                <a:solidFill>
                  <a:schemeClr val="tx1"/>
                </a:solidFill>
              </a:rPr>
              <a:t>PDU</a:t>
            </a:r>
            <a:r>
              <a:rPr lang="ja-JP" altLang="en-US">
                <a:solidFill>
                  <a:schemeClr val="tx1"/>
                </a:solidFill>
              </a:rPr>
              <a:t>の状態を確認することができます。</a:t>
            </a:r>
          </a:p>
          <a:p>
            <a:pPr marL="360000" lvl="1"/>
            <a:r>
              <a:rPr lang="en-US" dirty="0">
                <a:solidFill>
                  <a:schemeClr val="tx1"/>
                </a:solidFill>
              </a:rPr>
              <a:t>Packet Tracer</a:t>
            </a:r>
            <a:r>
              <a:rPr lang="ja-JP" altLang="en-US">
                <a:solidFill>
                  <a:schemeClr val="tx1"/>
                </a:solidFill>
              </a:rPr>
              <a:t>のシミュレーションモードでは、各プロトコルとそれに関連する</a:t>
            </a:r>
            <a:r>
              <a:rPr lang="en-US" dirty="0">
                <a:solidFill>
                  <a:schemeClr val="tx1"/>
                </a:solidFill>
              </a:rPr>
              <a:t>PDU</a:t>
            </a:r>
            <a:r>
              <a:rPr lang="ja-JP" altLang="en-US">
                <a:solidFill>
                  <a:schemeClr val="tx1"/>
                </a:solidFill>
              </a:rPr>
              <a:t>を視覚的に確認できます。</a:t>
            </a:r>
            <a:br>
              <a:rPr lang="en-US" dirty="0">
                <a:solidFill>
                  <a:schemeClr val="tx1"/>
                </a:solidFill>
              </a:rPr>
            </a:br>
            <a:br>
              <a:rPr lang="en-US" dirty="0">
                <a:solidFill>
                  <a:schemeClr val="tx1"/>
                </a:solidFill>
              </a:rPr>
            </a:br>
            <a:r>
              <a:rPr lang="en-US" dirty="0">
                <a:solidFill>
                  <a:schemeClr val="tx1"/>
                </a:solidFill>
              </a:rPr>
              <a:t>Part 1: Generate Network Traffic in Simulation Mode</a:t>
            </a:r>
          </a:p>
          <a:p>
            <a:pPr marL="360000" lvl="1"/>
            <a:r>
              <a:rPr lang="en-US" dirty="0">
                <a:solidFill>
                  <a:schemeClr val="tx1"/>
                </a:solidFill>
              </a:rPr>
              <a:t>Part 2: Examine the Functionality of the TCP and UDP Protocols</a:t>
            </a:r>
          </a:p>
          <a:p>
            <a:pPr>
              <a:spcBef>
                <a:spcPts val="1200"/>
              </a:spcBef>
              <a:spcAft>
                <a:spcPts val="600"/>
              </a:spcAft>
            </a:pPr>
            <a:r>
              <a:rPr lang="en-US" dirty="0">
                <a:solidFill>
                  <a:schemeClr val="tx1"/>
                </a:solidFill>
              </a:rPr>
              <a:t>Instructions: </a:t>
            </a:r>
          </a:p>
        </p:txBody>
      </p:sp>
      <p:graphicFrame>
        <p:nvGraphicFramePr>
          <p:cNvPr id="2" name="Object 1">
            <a:extLst>
              <a:ext uri="{FF2B5EF4-FFF2-40B4-BE49-F238E27FC236}">
                <a16:creationId xmlns:a16="http://schemas.microsoft.com/office/drawing/2014/main" id="{6BC3D9AD-4ABD-3B66-F5F6-93E27825E465}"/>
              </a:ext>
            </a:extLst>
          </p:cNvPr>
          <p:cNvGraphicFramePr>
            <a:graphicFrameLocks noChangeAspect="1"/>
          </p:cNvGraphicFramePr>
          <p:nvPr>
            <p:extLst>
              <p:ext uri="{D42A27DB-BD31-4B8C-83A1-F6EECF244321}">
                <p14:modId xmlns:p14="http://schemas.microsoft.com/office/powerpoint/2010/main" val="3359537187"/>
              </p:ext>
            </p:extLst>
          </p:nvPr>
        </p:nvGraphicFramePr>
        <p:xfrm>
          <a:off x="1837690" y="4533900"/>
          <a:ext cx="965200" cy="609600"/>
        </p:xfrm>
        <a:graphic>
          <a:graphicData uri="http://schemas.openxmlformats.org/presentationml/2006/ole">
            <mc:AlternateContent xmlns:mc="http://schemas.openxmlformats.org/markup-compatibility/2006">
              <mc:Choice xmlns:v="urn:schemas-microsoft-com:vml" Requires="v">
                <p:oleObj name="Document" showAsIcon="1" r:id="rId4" imgW="965200" imgH="609600" progId="Word.Document.12">
                  <p:embed/>
                </p:oleObj>
              </mc:Choice>
              <mc:Fallback>
                <p:oleObj name="Document" showAsIcon="1" r:id="rId4" imgW="965200" imgH="609600" progId="Word.Document.12">
                  <p:embed/>
                  <p:pic>
                    <p:nvPicPr>
                      <p:cNvPr id="0" name=""/>
                      <p:cNvPicPr/>
                      <p:nvPr/>
                    </p:nvPicPr>
                    <p:blipFill>
                      <a:blip r:embed="rId5"/>
                      <a:stretch>
                        <a:fillRect/>
                      </a:stretch>
                    </p:blipFill>
                    <p:spPr>
                      <a:xfrm>
                        <a:off x="1837690" y="4533900"/>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348551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92387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rPr>
              <a:t>Module 15: TCP and UDP</a:t>
            </a:r>
          </a:p>
          <a:p>
            <a:pPr algn="l" fontAlgn="ctr">
              <a:spcBef>
                <a:spcPts val="600"/>
              </a:spcBef>
              <a:spcAft>
                <a:spcPts val="600"/>
              </a:spcAft>
              <a:buClr>
                <a:schemeClr val="tx1"/>
              </a:buClr>
            </a:pPr>
            <a:r>
              <a:rPr lang="en-US" sz="1600" i="0" dirty="0">
                <a:solidFill>
                  <a:schemeClr val="tx1"/>
                </a:solidFill>
                <a:effectLst/>
                <a:latin typeface="+mn-lt"/>
              </a:rPr>
              <a:t>15.0. Introduction</a:t>
            </a:r>
          </a:p>
          <a:p>
            <a:pPr algn="l" fontAlgn="ctr">
              <a:spcBef>
                <a:spcPts val="600"/>
              </a:spcBef>
              <a:spcAft>
                <a:spcPts val="600"/>
              </a:spcAft>
              <a:buClr>
                <a:schemeClr val="tx1"/>
              </a:buClr>
            </a:pPr>
            <a:r>
              <a:rPr lang="en-US" sz="1600" i="0" dirty="0">
                <a:solidFill>
                  <a:schemeClr val="tx1"/>
                </a:solidFill>
                <a:effectLst/>
                <a:latin typeface="+mn-lt"/>
              </a:rPr>
              <a:t>15.1. TCP and UDP</a:t>
            </a:r>
          </a:p>
          <a:p>
            <a:pPr algn="l" fontAlgn="ctr">
              <a:spcBef>
                <a:spcPts val="600"/>
              </a:spcBef>
              <a:spcAft>
                <a:spcPts val="600"/>
              </a:spcAft>
              <a:buClr>
                <a:schemeClr val="tx1"/>
              </a:buClr>
            </a:pPr>
            <a:r>
              <a:rPr lang="en-US" sz="1600" i="0" dirty="0">
                <a:solidFill>
                  <a:schemeClr val="tx1"/>
                </a:solidFill>
                <a:effectLst/>
                <a:latin typeface="+mn-lt"/>
              </a:rPr>
              <a:t>15.2. Port Numbers</a:t>
            </a:r>
          </a:p>
          <a:p>
            <a:pPr algn="l" fontAlgn="ctr">
              <a:spcBef>
                <a:spcPts val="600"/>
              </a:spcBef>
              <a:spcAft>
                <a:spcPts val="600"/>
              </a:spcAft>
              <a:buClr>
                <a:schemeClr val="tx1"/>
              </a:buClr>
            </a:pPr>
            <a:r>
              <a:rPr lang="en-US" sz="1600" i="0" dirty="0">
                <a:solidFill>
                  <a:schemeClr val="tx1"/>
                </a:solidFill>
                <a:effectLst/>
                <a:latin typeface="+mn-lt"/>
              </a:rPr>
              <a:t>15.3. TCP and UDP Summary</a:t>
            </a:r>
          </a:p>
          <a:p>
            <a:pPr fontAlgn="ctr">
              <a:spcBef>
                <a:spcPts val="600"/>
              </a:spcBef>
              <a:spcAft>
                <a:spcPts val="600"/>
              </a:spcAft>
              <a:buClr>
                <a:schemeClr val="tx1"/>
              </a:buClr>
            </a:pPr>
            <a:r>
              <a:rPr lang="en-US" sz="1600" i="0" dirty="0">
                <a:solidFill>
                  <a:schemeClr val="tx1"/>
                </a:solidFill>
                <a:effectLst/>
                <a:latin typeface="+mn-lt"/>
              </a:rPr>
              <a:t>15.4. </a:t>
            </a:r>
            <a:r>
              <a:rPr lang="en-US" sz="1600" i="0" dirty="0">
                <a:solidFill>
                  <a:schemeClr val="accent3"/>
                </a:solidFill>
                <a:effectLst/>
                <a:latin typeface="+mn-lt"/>
              </a:rPr>
              <a:t>Exercise</a:t>
            </a:r>
            <a:r>
              <a:rPr lang="en-US" sz="1600" i="0" dirty="0">
                <a:solidFill>
                  <a:schemeClr val="tx1"/>
                </a:solidFill>
                <a:effectLst/>
                <a:latin typeface="+mn-lt"/>
              </a:rPr>
              <a:t>: Packet Tracer – TCP and UDP Communications</a:t>
            </a:r>
          </a:p>
          <a:p>
            <a:pPr fontAlgn="ctr">
              <a:spcBef>
                <a:spcPts val="600"/>
              </a:spcBef>
              <a:spcAft>
                <a:spcPts val="600"/>
              </a:spcAft>
              <a:buClr>
                <a:schemeClr val="tx1"/>
              </a:buClr>
            </a:pPr>
            <a:r>
              <a:rPr lang="en-US" sz="1600" dirty="0">
                <a:solidFill>
                  <a:schemeClr val="tx1"/>
                </a:solidFill>
                <a:latin typeface="+mn-lt"/>
              </a:rPr>
              <a:t>15.5. Check Test 14</a:t>
            </a:r>
            <a:endParaRPr lang="en-US" sz="1600" i="0" dirty="0">
              <a:solidFill>
                <a:schemeClr val="tx1"/>
              </a:solidFill>
              <a:effectLst/>
              <a:latin typeface="+mn-lt"/>
            </a:endParaRPr>
          </a:p>
        </p:txBody>
      </p:sp>
      <p:grpSp>
        <p:nvGrpSpPr>
          <p:cNvPr id="7" name="Group 6">
            <a:extLst>
              <a:ext uri="{FF2B5EF4-FFF2-40B4-BE49-F238E27FC236}">
                <a16:creationId xmlns:a16="http://schemas.microsoft.com/office/drawing/2014/main" id="{CF2C0388-58D9-19CB-DA3F-7628D4E1A8EA}"/>
              </a:ext>
            </a:extLst>
          </p:cNvPr>
          <p:cNvGrpSpPr/>
          <p:nvPr/>
        </p:nvGrpSpPr>
        <p:grpSpPr>
          <a:xfrm>
            <a:off x="233449" y="3661752"/>
            <a:ext cx="324609" cy="374825"/>
            <a:chOff x="815646" y="3236358"/>
            <a:chExt cx="324609" cy="374825"/>
          </a:xfrm>
        </p:grpSpPr>
        <p:sp>
          <p:nvSpPr>
            <p:cNvPr id="3" name="Google Shape;10287;p77">
              <a:extLst>
                <a:ext uri="{FF2B5EF4-FFF2-40B4-BE49-F238E27FC236}">
                  <a16:creationId xmlns:a16="http://schemas.microsoft.com/office/drawing/2014/main" id="{726ABF48-44F6-5BC8-3207-136A8D19D21A}"/>
                </a:ext>
              </a:extLst>
            </p:cNvPr>
            <p:cNvSpPr/>
            <p:nvPr/>
          </p:nvSpPr>
          <p:spPr>
            <a:xfrm>
              <a:off x="867569" y="3390215"/>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027ABBA-8076-0530-B212-BEFE2019A6A5}"/>
                </a:ext>
              </a:extLst>
            </p:cNvPr>
            <p:cNvSpPr/>
            <p:nvPr/>
          </p:nvSpPr>
          <p:spPr>
            <a:xfrm>
              <a:off x="815646" y="3236358"/>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grpSp>
      <p:sp>
        <p:nvSpPr>
          <p:cNvPr id="6" name="TextBox 5">
            <a:extLst>
              <a:ext uri="{FF2B5EF4-FFF2-40B4-BE49-F238E27FC236}">
                <a16:creationId xmlns:a16="http://schemas.microsoft.com/office/drawing/2014/main" id="{328DDA92-61CE-5A86-18BA-A744AC9B78A1}"/>
              </a:ext>
            </a:extLst>
          </p:cNvPr>
          <p:cNvSpPr txBox="1"/>
          <p:nvPr/>
        </p:nvSpPr>
        <p:spPr>
          <a:xfrm>
            <a:off x="720725" y="4184699"/>
            <a:ext cx="4572000" cy="600164"/>
          </a:xfrm>
          <a:prstGeom prst="rect">
            <a:avLst/>
          </a:prstGeom>
          <a:noFill/>
        </p:spPr>
        <p:txBody>
          <a:bodyPr wrap="square">
            <a:spAutoFit/>
          </a:bodyPr>
          <a:lstStyle/>
          <a:p>
            <a:pPr fontAlgn="ctr">
              <a:spcAft>
                <a:spcPts val="600"/>
              </a:spcAft>
              <a:buClr>
                <a:schemeClr val="tx1"/>
              </a:buClr>
            </a:pPr>
            <a:r>
              <a:rPr lang="en-US" dirty="0">
                <a:solidFill>
                  <a:schemeClr val="accent1"/>
                </a:solidFill>
                <a:effectLst/>
                <a:latin typeface="Meiryo UI" panose="020B0604030504040204" pitchFamily="34" charset="-128"/>
                <a:ea typeface="Meiryo UI" panose="020B0604030504040204" pitchFamily="34" charset="-128"/>
              </a:rPr>
              <a:t>TCP</a:t>
            </a:r>
            <a:r>
              <a:rPr lang="en-US" dirty="0">
                <a:solidFill>
                  <a:schemeClr val="tx1"/>
                </a:solidFill>
                <a:effectLst/>
                <a:latin typeface="Meiryo UI" panose="020B0604030504040204" pitchFamily="34" charset="-128"/>
                <a:ea typeface="Meiryo UI" panose="020B0604030504040204" pitchFamily="34" charset="-128"/>
              </a:rPr>
              <a:t>: </a:t>
            </a:r>
            <a:r>
              <a:rPr lang="en-US" dirty="0">
                <a:solidFill>
                  <a:schemeClr val="tx1"/>
                </a:solidFill>
                <a:latin typeface="+mn-lt"/>
              </a:rPr>
              <a:t>Transmission Control Protocol</a:t>
            </a:r>
          </a:p>
          <a:p>
            <a:pPr fontAlgn="ctr">
              <a:spcAft>
                <a:spcPts val="600"/>
              </a:spcAft>
              <a:buClr>
                <a:schemeClr val="tx1"/>
              </a:buClr>
            </a:pPr>
            <a:r>
              <a:rPr lang="en-US" dirty="0">
                <a:solidFill>
                  <a:schemeClr val="accent1"/>
                </a:solidFill>
                <a:effectLst/>
                <a:latin typeface="+mn-lt"/>
                <a:ea typeface="Meiryo UI" panose="020B0604030504040204" pitchFamily="34" charset="-128"/>
              </a:rPr>
              <a:t>UDP</a:t>
            </a:r>
            <a:r>
              <a:rPr lang="en-US" dirty="0">
                <a:solidFill>
                  <a:schemeClr val="tx1"/>
                </a:solidFill>
                <a:effectLst/>
                <a:latin typeface="+mn-lt"/>
                <a:ea typeface="Meiryo UI" panose="020B0604030504040204" pitchFamily="34" charset="-128"/>
              </a:rPr>
              <a:t>: </a:t>
            </a:r>
            <a:r>
              <a:rPr lang="en-US" dirty="0">
                <a:solidFill>
                  <a:schemeClr val="tx1"/>
                </a:solidFill>
                <a:latin typeface="+mn-lt"/>
              </a:rPr>
              <a:t>User Datagram Protocol</a:t>
            </a:r>
            <a:endParaRPr lang="en-US" dirty="0"/>
          </a:p>
        </p:txBody>
      </p:sp>
      <p:sp>
        <p:nvSpPr>
          <p:cNvPr id="15" name="Footer Placeholder 14">
            <a:extLst>
              <a:ext uri="{FF2B5EF4-FFF2-40B4-BE49-F238E27FC236}">
                <a16:creationId xmlns:a16="http://schemas.microsoft.com/office/drawing/2014/main" id="{521EFF23-FBDA-E764-1220-D4791122A512}"/>
              </a:ext>
            </a:extLst>
          </p:cNvPr>
          <p:cNvSpPr>
            <a:spLocks noGrp="1"/>
          </p:cNvSpPr>
          <p:nvPr>
            <p:ph type="ftr" sz="quarter" idx="10"/>
          </p:nvPr>
        </p:nvSpPr>
        <p:spPr/>
        <p:txBody>
          <a:bodyPr/>
          <a:lstStyle/>
          <a:p>
            <a:fld id="{F5E382C4-04A8-B545-9B2B-B561F39D2682}" type="slidenum">
              <a:rPr lang="en-US" smtClean="0"/>
              <a:t>4</a:t>
            </a:fld>
            <a:endParaRPr lang="en-US" dirty="0"/>
          </a:p>
        </p:txBody>
      </p:sp>
      <p:pic>
        <p:nvPicPr>
          <p:cNvPr id="8" name="Picture 7">
            <a:extLst>
              <a:ext uri="{FF2B5EF4-FFF2-40B4-BE49-F238E27FC236}">
                <a16:creationId xmlns:a16="http://schemas.microsoft.com/office/drawing/2014/main" id="{AFEB9B1D-8F5A-4223-F9A3-B39BD36D9542}"/>
              </a:ext>
            </a:extLst>
          </p:cNvPr>
          <p:cNvPicPr>
            <a:picLocks noChangeAspect="1"/>
          </p:cNvPicPr>
          <p:nvPr/>
        </p:nvPicPr>
        <p:blipFill>
          <a:blip r:embed="rId3"/>
          <a:stretch>
            <a:fillRect/>
          </a:stretch>
        </p:blipFill>
        <p:spPr>
          <a:xfrm>
            <a:off x="206013" y="3234628"/>
            <a:ext cx="342900" cy="317500"/>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0491192-E04D-EC8C-6E33-23077B02CBD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F64FE2D-A846-F008-6B28-04AF116869E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584F7ECB-FBEA-DC3B-FCFC-99002C401DD7}"/>
              </a:ext>
            </a:extLst>
          </p:cNvPr>
          <p:cNvSpPr txBox="1"/>
          <p:nvPr/>
        </p:nvSpPr>
        <p:spPr>
          <a:xfrm>
            <a:off x="720725" y="1112700"/>
            <a:ext cx="7782144" cy="332398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15: TCP and UDP</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15.0. </a:t>
            </a:r>
            <a:r>
              <a:rPr lang="en-US" sz="1600" dirty="0" err="1">
                <a:solidFill>
                  <a:schemeClr val="tx1"/>
                </a:solidFill>
                <a:latin typeface="+mn-lt"/>
              </a:rPr>
              <a:t>イントロダクション</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15.1. TCP </a:t>
            </a:r>
            <a:r>
              <a:rPr lang="en-US" sz="1600" i="0" dirty="0" err="1">
                <a:solidFill>
                  <a:schemeClr val="tx1"/>
                </a:solidFill>
                <a:effectLst/>
                <a:latin typeface="+mn-lt"/>
              </a:rPr>
              <a:t>と</a:t>
            </a:r>
            <a:r>
              <a:rPr lang="en-US" sz="1600" i="0" dirty="0">
                <a:solidFill>
                  <a:schemeClr val="tx1"/>
                </a:solidFill>
                <a:effectLst/>
                <a:latin typeface="+mn-lt"/>
              </a:rPr>
              <a:t> UDP</a:t>
            </a:r>
          </a:p>
          <a:p>
            <a:pPr algn="l" fontAlgn="ctr">
              <a:spcBef>
                <a:spcPts val="600"/>
              </a:spcBef>
              <a:spcAft>
                <a:spcPts val="600"/>
              </a:spcAft>
              <a:buClr>
                <a:schemeClr val="tx1"/>
              </a:buClr>
            </a:pPr>
            <a:r>
              <a:rPr lang="en-US" sz="1600" i="0" dirty="0">
                <a:solidFill>
                  <a:schemeClr val="tx1"/>
                </a:solidFill>
                <a:effectLst/>
                <a:latin typeface="+mn-lt"/>
              </a:rPr>
              <a:t>15.2. </a:t>
            </a:r>
            <a:r>
              <a:rPr lang="en-US" sz="1600" i="0" dirty="0" err="1">
                <a:solidFill>
                  <a:schemeClr val="tx1"/>
                </a:solidFill>
                <a:effectLst/>
                <a:latin typeface="+mn-lt"/>
              </a:rPr>
              <a:t>ポート番号</a:t>
            </a:r>
            <a:endParaRPr lang="en-US" sz="1600" i="0" dirty="0">
              <a:solidFill>
                <a:schemeClr val="tx1"/>
              </a:solidFill>
              <a:effectLst/>
              <a:latin typeface="+mn-lt"/>
            </a:endParaRPr>
          </a:p>
          <a:p>
            <a:pPr fontAlgn="ctr">
              <a:spcBef>
                <a:spcPts val="600"/>
              </a:spcBef>
              <a:spcAft>
                <a:spcPts val="600"/>
              </a:spcAft>
              <a:buClr>
                <a:schemeClr val="tx1"/>
              </a:buClr>
            </a:pPr>
            <a:r>
              <a:rPr lang="en-US" sz="1600" i="0" dirty="0">
                <a:solidFill>
                  <a:schemeClr val="tx1"/>
                </a:solidFill>
                <a:effectLst/>
                <a:latin typeface="+mn-lt"/>
              </a:rPr>
              <a:t>15.3. TCP </a:t>
            </a:r>
            <a:r>
              <a:rPr lang="en-US" sz="1600" i="0" dirty="0" err="1">
                <a:solidFill>
                  <a:schemeClr val="tx1"/>
                </a:solidFill>
                <a:effectLst/>
                <a:latin typeface="+mn-lt"/>
              </a:rPr>
              <a:t>と</a:t>
            </a:r>
            <a:r>
              <a:rPr lang="en-US" sz="1600" i="0" dirty="0">
                <a:solidFill>
                  <a:schemeClr val="tx1"/>
                </a:solidFill>
                <a:effectLst/>
                <a:latin typeface="+mn-lt"/>
              </a:rPr>
              <a:t> </a:t>
            </a:r>
            <a:r>
              <a:rPr lang="en-US" sz="1600" i="0" dirty="0" err="1">
                <a:solidFill>
                  <a:schemeClr val="tx1"/>
                </a:solidFill>
                <a:effectLst/>
                <a:latin typeface="+mn-lt"/>
              </a:rPr>
              <a:t>UDPのまとめ</a:t>
            </a:r>
            <a:endParaRPr lang="en-US" sz="1600" i="0" dirty="0">
              <a:solidFill>
                <a:schemeClr val="tx1"/>
              </a:solidFill>
              <a:effectLst/>
              <a:latin typeface="+mn-lt"/>
            </a:endParaRPr>
          </a:p>
          <a:p>
            <a:pPr fontAlgn="ctr">
              <a:spcBef>
                <a:spcPts val="600"/>
              </a:spcBef>
              <a:spcAft>
                <a:spcPts val="600"/>
              </a:spcAft>
              <a:buClr>
                <a:schemeClr val="tx1"/>
              </a:buClr>
            </a:pPr>
            <a:r>
              <a:rPr lang="en-US" sz="1600" dirty="0">
                <a:solidFill>
                  <a:schemeClr val="tx1"/>
                </a:solidFill>
                <a:latin typeface="+mn-lt"/>
              </a:rPr>
              <a:t>15.4. Check Test 14</a:t>
            </a:r>
          </a:p>
          <a:p>
            <a:pPr fontAlgn="ctr">
              <a:spcBef>
                <a:spcPts val="600"/>
              </a:spcBef>
              <a:spcAft>
                <a:spcPts val="600"/>
              </a:spcAft>
              <a:buClr>
                <a:schemeClr val="tx1"/>
              </a:buClr>
            </a:pPr>
            <a:r>
              <a:rPr lang="en-US" sz="1600" dirty="0" err="1">
                <a:solidFill>
                  <a:schemeClr val="accent3"/>
                </a:solidFill>
                <a:latin typeface="+mn-lt"/>
              </a:rPr>
              <a:t>演習</a:t>
            </a:r>
            <a:r>
              <a:rPr lang="en-US" sz="1600" dirty="0" err="1">
                <a:solidFill>
                  <a:schemeClr val="tx1"/>
                </a:solidFill>
                <a:latin typeface="+mn-lt"/>
              </a:rPr>
              <a:t>：Packet</a:t>
            </a:r>
            <a:r>
              <a:rPr lang="en-US" sz="1600" dirty="0">
                <a:solidFill>
                  <a:schemeClr val="tx1"/>
                </a:solidFill>
                <a:latin typeface="+mn-lt"/>
              </a:rPr>
              <a:t> Tracer – TCP and UDP Communications</a:t>
            </a:r>
          </a:p>
          <a:p>
            <a:pPr fontAlgn="ctr">
              <a:spcBef>
                <a:spcPts val="600"/>
              </a:spcBef>
              <a:spcAft>
                <a:spcPts val="600"/>
              </a:spcAft>
              <a:buClr>
                <a:schemeClr val="tx1"/>
              </a:buClr>
            </a:pPr>
            <a:endParaRPr lang="en-US" sz="1600" i="0" dirty="0">
              <a:solidFill>
                <a:schemeClr val="tx1"/>
              </a:solidFill>
              <a:effectLst/>
              <a:latin typeface="+mn-lt"/>
            </a:endParaRPr>
          </a:p>
        </p:txBody>
      </p:sp>
      <p:grpSp>
        <p:nvGrpSpPr>
          <p:cNvPr id="7" name="Group 6">
            <a:extLst>
              <a:ext uri="{FF2B5EF4-FFF2-40B4-BE49-F238E27FC236}">
                <a16:creationId xmlns:a16="http://schemas.microsoft.com/office/drawing/2014/main" id="{3659EDB3-11D3-8770-2089-C6804C6214BB}"/>
              </a:ext>
            </a:extLst>
          </p:cNvPr>
          <p:cNvGrpSpPr/>
          <p:nvPr/>
        </p:nvGrpSpPr>
        <p:grpSpPr>
          <a:xfrm>
            <a:off x="233449" y="3661752"/>
            <a:ext cx="324609" cy="374825"/>
            <a:chOff x="815646" y="3236358"/>
            <a:chExt cx="324609" cy="374825"/>
          </a:xfrm>
        </p:grpSpPr>
        <p:sp>
          <p:nvSpPr>
            <p:cNvPr id="3" name="Google Shape;10287;p77">
              <a:extLst>
                <a:ext uri="{FF2B5EF4-FFF2-40B4-BE49-F238E27FC236}">
                  <a16:creationId xmlns:a16="http://schemas.microsoft.com/office/drawing/2014/main" id="{2B2622E8-51FC-2FD6-EC2F-2CBF6F9BC431}"/>
                </a:ext>
              </a:extLst>
            </p:cNvPr>
            <p:cNvSpPr/>
            <p:nvPr/>
          </p:nvSpPr>
          <p:spPr>
            <a:xfrm>
              <a:off x="867569" y="3390215"/>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90BF13C-6878-1826-81F7-65DFF184AA64}"/>
                </a:ext>
              </a:extLst>
            </p:cNvPr>
            <p:cNvSpPr/>
            <p:nvPr/>
          </p:nvSpPr>
          <p:spPr>
            <a:xfrm>
              <a:off x="815646" y="3236358"/>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grpSp>
      <p:sp>
        <p:nvSpPr>
          <p:cNvPr id="6" name="TextBox 5">
            <a:extLst>
              <a:ext uri="{FF2B5EF4-FFF2-40B4-BE49-F238E27FC236}">
                <a16:creationId xmlns:a16="http://schemas.microsoft.com/office/drawing/2014/main" id="{E2F4096D-D898-8C4A-050A-46995E870F1E}"/>
              </a:ext>
            </a:extLst>
          </p:cNvPr>
          <p:cNvSpPr txBox="1"/>
          <p:nvPr/>
        </p:nvSpPr>
        <p:spPr>
          <a:xfrm>
            <a:off x="1063625" y="4369628"/>
            <a:ext cx="4572000" cy="600164"/>
          </a:xfrm>
          <a:prstGeom prst="rect">
            <a:avLst/>
          </a:prstGeom>
          <a:noFill/>
        </p:spPr>
        <p:txBody>
          <a:bodyPr wrap="square">
            <a:spAutoFit/>
          </a:bodyPr>
          <a:lstStyle/>
          <a:p>
            <a:pPr fontAlgn="ctr">
              <a:spcAft>
                <a:spcPts val="600"/>
              </a:spcAft>
              <a:buClr>
                <a:schemeClr val="tx1"/>
              </a:buClr>
            </a:pPr>
            <a:r>
              <a:rPr lang="en-US" dirty="0">
                <a:solidFill>
                  <a:schemeClr val="accent1"/>
                </a:solidFill>
                <a:effectLst/>
                <a:latin typeface="Meiryo UI" panose="020B0604030504040204" pitchFamily="34" charset="-128"/>
                <a:ea typeface="Meiryo UI" panose="020B0604030504040204" pitchFamily="34" charset="-128"/>
              </a:rPr>
              <a:t>TCP</a:t>
            </a:r>
            <a:r>
              <a:rPr lang="en-US" dirty="0">
                <a:solidFill>
                  <a:schemeClr val="tx1"/>
                </a:solidFill>
                <a:effectLst/>
                <a:latin typeface="Meiryo UI" panose="020B0604030504040204" pitchFamily="34" charset="-128"/>
                <a:ea typeface="Meiryo UI" panose="020B0604030504040204" pitchFamily="34" charset="-128"/>
              </a:rPr>
              <a:t>: </a:t>
            </a:r>
            <a:r>
              <a:rPr lang="en-US" dirty="0">
                <a:solidFill>
                  <a:schemeClr val="tx1"/>
                </a:solidFill>
                <a:latin typeface="+mn-lt"/>
              </a:rPr>
              <a:t>Transmission Control Protocol</a:t>
            </a:r>
          </a:p>
          <a:p>
            <a:pPr fontAlgn="ctr">
              <a:spcAft>
                <a:spcPts val="600"/>
              </a:spcAft>
              <a:buClr>
                <a:schemeClr val="tx1"/>
              </a:buClr>
            </a:pPr>
            <a:r>
              <a:rPr lang="en-US" dirty="0">
                <a:solidFill>
                  <a:schemeClr val="accent1"/>
                </a:solidFill>
                <a:effectLst/>
                <a:latin typeface="+mn-lt"/>
                <a:ea typeface="Meiryo UI" panose="020B0604030504040204" pitchFamily="34" charset="-128"/>
              </a:rPr>
              <a:t>UDP</a:t>
            </a:r>
            <a:r>
              <a:rPr lang="en-US" dirty="0">
                <a:solidFill>
                  <a:schemeClr val="tx1"/>
                </a:solidFill>
                <a:effectLst/>
                <a:latin typeface="+mn-lt"/>
                <a:ea typeface="Meiryo UI" panose="020B0604030504040204" pitchFamily="34" charset="-128"/>
              </a:rPr>
              <a:t>: </a:t>
            </a:r>
            <a:r>
              <a:rPr lang="en-US" dirty="0">
                <a:solidFill>
                  <a:schemeClr val="tx1"/>
                </a:solidFill>
                <a:latin typeface="+mn-lt"/>
              </a:rPr>
              <a:t>User Datagram Protocol</a:t>
            </a:r>
            <a:endParaRPr lang="en-US" dirty="0"/>
          </a:p>
        </p:txBody>
      </p:sp>
      <p:sp>
        <p:nvSpPr>
          <p:cNvPr id="9" name="Footer Placeholder 8">
            <a:extLst>
              <a:ext uri="{FF2B5EF4-FFF2-40B4-BE49-F238E27FC236}">
                <a16:creationId xmlns:a16="http://schemas.microsoft.com/office/drawing/2014/main" id="{42682AE7-5497-79BF-2D23-509EE74D0B24}"/>
              </a:ext>
            </a:extLst>
          </p:cNvPr>
          <p:cNvSpPr>
            <a:spLocks noGrp="1"/>
          </p:cNvSpPr>
          <p:nvPr>
            <p:ph type="ftr" sz="quarter" idx="10"/>
          </p:nvPr>
        </p:nvSpPr>
        <p:spPr/>
        <p:txBody>
          <a:bodyPr/>
          <a:lstStyle/>
          <a:p>
            <a:fld id="{BED7234A-8AAC-854D-AB37-99AD9D0DB0ED}" type="slidenum">
              <a:rPr lang="en-US" smtClean="0"/>
              <a:t>5</a:t>
            </a:fld>
            <a:endParaRPr lang="en-US" dirty="0"/>
          </a:p>
        </p:txBody>
      </p:sp>
      <p:pic>
        <p:nvPicPr>
          <p:cNvPr id="8" name="Picture 7">
            <a:extLst>
              <a:ext uri="{FF2B5EF4-FFF2-40B4-BE49-F238E27FC236}">
                <a16:creationId xmlns:a16="http://schemas.microsoft.com/office/drawing/2014/main" id="{18170D0A-8639-D06F-485E-5CABBD1CF516}"/>
              </a:ext>
            </a:extLst>
          </p:cNvPr>
          <p:cNvPicPr>
            <a:picLocks noChangeAspect="1"/>
          </p:cNvPicPr>
          <p:nvPr/>
        </p:nvPicPr>
        <p:blipFill>
          <a:blip r:embed="rId4"/>
          <a:stretch>
            <a:fillRect/>
          </a:stretch>
        </p:blipFill>
        <p:spPr>
          <a:xfrm>
            <a:off x="206013" y="3243381"/>
            <a:ext cx="342900" cy="317500"/>
          </a:xfrm>
          <a:prstGeom prst="rect">
            <a:avLst/>
          </a:prstGeom>
        </p:spPr>
      </p:pic>
    </p:spTree>
    <p:extLst>
      <p:ext uri="{BB962C8B-B14F-4D97-AF65-F5344CB8AC3E}">
        <p14:creationId xmlns:p14="http://schemas.microsoft.com/office/powerpoint/2010/main" val="3877835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1831271"/>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TCP and UDP</a:t>
            </a:r>
          </a:p>
          <a:p>
            <a:pPr algn="l" fontAlgn="ctr">
              <a:spcAft>
                <a:spcPts val="600"/>
              </a:spcAft>
              <a:buClr>
                <a:schemeClr val="tx1"/>
              </a:buClr>
            </a:pPr>
            <a:r>
              <a:rPr lang="en-US" sz="1600" b="0" i="0" dirty="0">
                <a:solidFill>
                  <a:schemeClr val="tx1"/>
                </a:solidFill>
                <a:effectLst/>
                <a:latin typeface="+mn-lt"/>
              </a:rPr>
              <a:t>Module Objective: Explain how clients access internet services.</a:t>
            </a:r>
          </a:p>
          <a:p>
            <a:pPr fontAlgn="ctr">
              <a:spcAft>
                <a:spcPts val="600"/>
              </a:spcAft>
              <a:buClr>
                <a:schemeClr val="tx1"/>
              </a:buClr>
            </a:pPr>
            <a:r>
              <a:rPr lang="en-US" dirty="0">
                <a:solidFill>
                  <a:schemeClr val="accent1"/>
                </a:solidFill>
                <a:effectLst/>
                <a:latin typeface="+mn-lt"/>
              </a:rPr>
              <a:t>TCP and UDP: </a:t>
            </a:r>
          </a:p>
          <a:p>
            <a:pPr marL="285750" lvl="1" indent="-285750" fontAlgn="ctr">
              <a:spcAft>
                <a:spcPts val="600"/>
              </a:spcAft>
              <a:buClr>
                <a:schemeClr val="tx1"/>
              </a:buClr>
              <a:buFont typeface="Arial" panose="020B0604020202020204" pitchFamily="34" charset="0"/>
              <a:buChar char="•"/>
            </a:pPr>
            <a:r>
              <a:rPr lang="en-US" dirty="0">
                <a:solidFill>
                  <a:schemeClr val="tx1"/>
                </a:solidFill>
                <a:effectLst/>
                <a:latin typeface="+mn-lt"/>
              </a:rPr>
              <a:t>Compare TCP and UDP transport layer functions.</a:t>
            </a:r>
          </a:p>
          <a:p>
            <a:pPr fontAlgn="ctr">
              <a:spcAft>
                <a:spcPts val="600"/>
              </a:spcAft>
              <a:buClr>
                <a:schemeClr val="tx1"/>
              </a:buClr>
            </a:pPr>
            <a:r>
              <a:rPr lang="en-US" dirty="0">
                <a:solidFill>
                  <a:schemeClr val="accent1"/>
                </a:solidFill>
                <a:effectLst/>
                <a:latin typeface="+mn-lt"/>
              </a:rPr>
              <a:t>Port Numbers: </a:t>
            </a:r>
          </a:p>
          <a:p>
            <a:pPr marL="285750" lvl="1" indent="-285750" fontAlgn="ctr">
              <a:spcAft>
                <a:spcPts val="600"/>
              </a:spcAft>
              <a:buClr>
                <a:schemeClr val="tx1"/>
              </a:buClr>
              <a:buFont typeface="Arial" panose="020B0604020202020204" pitchFamily="34" charset="0"/>
              <a:buChar char="•"/>
            </a:pPr>
            <a:r>
              <a:rPr lang="en-US" dirty="0">
                <a:solidFill>
                  <a:schemeClr val="tx1"/>
                </a:solidFill>
                <a:effectLst/>
                <a:latin typeface="+mn-lt"/>
              </a:rPr>
              <a:t>Explain how TCP and UDP use port numbers.</a:t>
            </a:r>
          </a:p>
        </p:txBody>
      </p:sp>
      <p:sp>
        <p:nvSpPr>
          <p:cNvPr id="3" name="Footer Placeholder 2">
            <a:extLst>
              <a:ext uri="{FF2B5EF4-FFF2-40B4-BE49-F238E27FC236}">
                <a16:creationId xmlns:a16="http://schemas.microsoft.com/office/drawing/2014/main" id="{52836FDC-7DC0-ED6F-4A3F-1A2EAECA0869}"/>
              </a:ext>
            </a:extLst>
          </p:cNvPr>
          <p:cNvSpPr>
            <a:spLocks noGrp="1"/>
          </p:cNvSpPr>
          <p:nvPr>
            <p:ph type="ftr" sz="quarter" idx="10"/>
          </p:nvPr>
        </p:nvSpPr>
        <p:spPr/>
        <p:txBody>
          <a:bodyPr/>
          <a:lstStyle/>
          <a:p>
            <a:fld id="{8E793CF9-EA94-4B40-9703-1CDDF0D46B4A}" type="slidenum">
              <a:rPr lang="en-US" smtClean="0"/>
              <a:t>6</a:t>
            </a:fld>
            <a:endParaRPr lang="en-US" dirty="0"/>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8AB8701-F23A-7FF1-6EA4-67ADFB8C72D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679699C-A4F2-0F3F-1116-AD3B357D4487}"/>
              </a:ext>
            </a:extLst>
          </p:cNvPr>
          <p:cNvSpPr txBox="1"/>
          <p:nvPr/>
        </p:nvSpPr>
        <p:spPr>
          <a:xfrm>
            <a:off x="720725" y="1112700"/>
            <a:ext cx="8188144" cy="2846933"/>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TCP and UDP</a:t>
            </a:r>
          </a:p>
          <a:p>
            <a:pPr fontAlgn="ctr">
              <a:spcAft>
                <a:spcPts val="600"/>
              </a:spcAft>
              <a:buClr>
                <a:schemeClr val="tx1"/>
              </a:buClr>
            </a:pPr>
            <a:r>
              <a:rPr lang="ja-JP" altLang="en-US" sz="1600" b="0" i="0">
                <a:solidFill>
                  <a:schemeClr val="tx1"/>
                </a:solidFill>
                <a:effectLst/>
                <a:latin typeface="+mn-lt"/>
              </a:rPr>
              <a:t>モジュールの目的</a:t>
            </a:r>
            <a:r>
              <a:rPr lang="en-US" altLang="ja-JP" sz="1600" b="0" i="0" dirty="0">
                <a:solidFill>
                  <a:schemeClr val="tx1"/>
                </a:solidFill>
                <a:effectLst/>
                <a:latin typeface="+mn-lt"/>
              </a:rPr>
              <a:t>: </a:t>
            </a:r>
            <a:r>
              <a:rPr lang="ja-JP" altLang="en-US" sz="1600">
                <a:solidFill>
                  <a:schemeClr val="tx1"/>
                </a:solidFill>
                <a:latin typeface="+mn-lt"/>
              </a:rPr>
              <a:t>クライアントがインターネットサービスにどのようにアクセスするかを勉強する</a:t>
            </a:r>
            <a:endParaRPr lang="en-US" altLang="ja-JP" sz="1600" dirty="0">
              <a:solidFill>
                <a:schemeClr val="tx1"/>
              </a:solidFill>
              <a:latin typeface="+mn-lt"/>
            </a:endParaRPr>
          </a:p>
          <a:p>
            <a:pPr fontAlgn="ctr">
              <a:spcAft>
                <a:spcPts val="600"/>
              </a:spcAft>
              <a:buClr>
                <a:schemeClr val="tx1"/>
              </a:buClr>
            </a:pPr>
            <a:endParaRPr lang="en-US" altLang="ja-JP" sz="1600" b="0" i="0" dirty="0">
              <a:solidFill>
                <a:schemeClr val="tx1"/>
              </a:solidFill>
              <a:effectLst/>
              <a:latin typeface="+mn-lt"/>
            </a:endParaRPr>
          </a:p>
          <a:p>
            <a:pPr fontAlgn="ctr">
              <a:spcBef>
                <a:spcPts val="600"/>
              </a:spcBef>
              <a:spcAft>
                <a:spcPts val="600"/>
              </a:spcAft>
              <a:buClr>
                <a:schemeClr val="tx1"/>
              </a:buClr>
            </a:pPr>
            <a:r>
              <a:rPr lang="en-US" dirty="0">
                <a:solidFill>
                  <a:schemeClr val="accent1"/>
                </a:solidFill>
                <a:effectLst/>
                <a:latin typeface="+mn-lt"/>
              </a:rPr>
              <a:t>TCP</a:t>
            </a:r>
            <a:r>
              <a:rPr lang="ja-JP" altLang="en-US">
                <a:solidFill>
                  <a:schemeClr val="accent1"/>
                </a:solidFill>
                <a:effectLst/>
                <a:latin typeface="+mn-lt"/>
              </a:rPr>
              <a:t>と</a:t>
            </a:r>
            <a:r>
              <a:rPr lang="en-US" dirty="0">
                <a:solidFill>
                  <a:schemeClr val="accent1"/>
                </a:solidFill>
                <a:effectLst/>
                <a:latin typeface="+mn-lt"/>
              </a:rPr>
              <a:t>UDP：</a:t>
            </a:r>
            <a:r>
              <a:rPr lang="en-US" dirty="0">
                <a:solidFill>
                  <a:schemeClr val="tx1"/>
                </a:solidFill>
                <a:effectLst/>
                <a:latin typeface="Meiryo UI" panose="020B0604030504040204" pitchFamily="34" charset="-128"/>
                <a:ea typeface="Meiryo UI" panose="020B0604030504040204" pitchFamily="34" charset="-128"/>
              </a:rPr>
              <a:t>TCP</a:t>
            </a:r>
            <a:r>
              <a:rPr lang="ja-JP" altLang="en-US">
                <a:solidFill>
                  <a:schemeClr val="tx1"/>
                </a:solidFill>
                <a:effectLst/>
                <a:latin typeface="Meiryo UI" panose="020B0604030504040204" pitchFamily="34" charset="-128"/>
                <a:ea typeface="Meiryo UI" panose="020B0604030504040204" pitchFamily="34" charset="-128"/>
              </a:rPr>
              <a:t>と</a:t>
            </a:r>
            <a:r>
              <a:rPr lang="en-US" dirty="0">
                <a:solidFill>
                  <a:schemeClr val="tx1"/>
                </a:solidFill>
                <a:effectLst/>
                <a:latin typeface="Meiryo UI" panose="020B0604030504040204" pitchFamily="34" charset="-128"/>
                <a:ea typeface="Meiryo UI" panose="020B0604030504040204" pitchFamily="34" charset="-128"/>
              </a:rPr>
              <a:t>UDP</a:t>
            </a:r>
            <a:r>
              <a:rPr lang="ja-JP" altLang="en-US">
                <a:solidFill>
                  <a:schemeClr val="tx1"/>
                </a:solidFill>
                <a:effectLst/>
                <a:latin typeface="Meiryo UI" panose="020B0604030504040204" pitchFamily="34" charset="-128"/>
                <a:ea typeface="Meiryo UI" panose="020B0604030504040204" pitchFamily="34" charset="-128"/>
              </a:rPr>
              <a:t>の</a:t>
            </a:r>
            <a:r>
              <a:rPr lang="ja-JP" altLang="en-US">
                <a:solidFill>
                  <a:schemeClr val="tx1"/>
                </a:solidFill>
                <a:effectLst/>
                <a:latin typeface="Meiryo UI" panose="020B0604030504040204" pitchFamily="34" charset="-128"/>
                <a:ea typeface="Meiryo UI" panose="020B0604030504040204" pitchFamily="34" charset="-128"/>
                <a:hlinkClick r:id="rId3"/>
              </a:rPr>
              <a:t>トランスポート層</a:t>
            </a:r>
            <a:r>
              <a:rPr lang="ja-JP" altLang="en-US">
                <a:solidFill>
                  <a:schemeClr val="tx1"/>
                </a:solidFill>
                <a:latin typeface="Meiryo UI" panose="020B0604030504040204" pitchFamily="34" charset="-128"/>
                <a:ea typeface="Meiryo UI" panose="020B0604030504040204" pitchFamily="34" charset="-128"/>
              </a:rPr>
              <a:t>の</a:t>
            </a:r>
            <a:r>
              <a:rPr lang="ja-JP" altLang="en-US">
                <a:solidFill>
                  <a:schemeClr val="tx1"/>
                </a:solidFill>
                <a:effectLst/>
                <a:latin typeface="Meiryo UI" panose="020B0604030504040204" pitchFamily="34" charset="-128"/>
                <a:ea typeface="Meiryo UI" panose="020B0604030504040204" pitchFamily="34" charset="-128"/>
              </a:rPr>
              <a:t>機能を比較する。</a:t>
            </a:r>
          </a:p>
          <a:p>
            <a:pPr fontAlgn="ctr">
              <a:spcBef>
                <a:spcPts val="600"/>
              </a:spcBef>
              <a:spcAft>
                <a:spcPts val="600"/>
              </a:spcAft>
              <a:buClr>
                <a:schemeClr val="tx1"/>
              </a:buClr>
            </a:pPr>
            <a:r>
              <a:rPr lang="ja-JP" altLang="en-US">
                <a:solidFill>
                  <a:schemeClr val="accent1"/>
                </a:solidFill>
                <a:effectLst/>
                <a:latin typeface="+mn-lt"/>
              </a:rPr>
              <a:t>ポート番号：</a:t>
            </a:r>
            <a:r>
              <a:rPr lang="en-US" dirty="0">
                <a:solidFill>
                  <a:schemeClr val="tx1"/>
                </a:solidFill>
                <a:effectLst/>
                <a:latin typeface="Meiryo UI" panose="020B0604030504040204" pitchFamily="34" charset="-128"/>
                <a:ea typeface="Meiryo UI" panose="020B0604030504040204" pitchFamily="34" charset="-128"/>
              </a:rPr>
              <a:t>TCP</a:t>
            </a:r>
            <a:r>
              <a:rPr lang="ja-JP" altLang="en-US">
                <a:solidFill>
                  <a:schemeClr val="tx1"/>
                </a:solidFill>
                <a:effectLst/>
                <a:latin typeface="Meiryo UI" panose="020B0604030504040204" pitchFamily="34" charset="-128"/>
                <a:ea typeface="Meiryo UI" panose="020B0604030504040204" pitchFamily="34" charset="-128"/>
              </a:rPr>
              <a:t>と</a:t>
            </a:r>
            <a:r>
              <a:rPr lang="en-US" dirty="0">
                <a:solidFill>
                  <a:schemeClr val="tx1"/>
                </a:solidFill>
                <a:effectLst/>
                <a:latin typeface="Meiryo UI" panose="020B0604030504040204" pitchFamily="34" charset="-128"/>
                <a:ea typeface="Meiryo UI" panose="020B0604030504040204" pitchFamily="34" charset="-128"/>
              </a:rPr>
              <a:t>UDP</a:t>
            </a:r>
            <a:r>
              <a:rPr lang="ja-JP" altLang="en-US">
                <a:solidFill>
                  <a:schemeClr val="tx1"/>
                </a:solidFill>
                <a:effectLst/>
                <a:latin typeface="Meiryo UI" panose="020B0604030504040204" pitchFamily="34" charset="-128"/>
                <a:ea typeface="Meiryo UI" panose="020B0604030504040204" pitchFamily="34" charset="-128"/>
              </a:rPr>
              <a:t>がポート番号をどのように使用するかを</a:t>
            </a:r>
            <a:r>
              <a:rPr lang="ja-JP" altLang="en-US">
                <a:solidFill>
                  <a:schemeClr val="tx1"/>
                </a:solidFill>
                <a:latin typeface="Meiryo UI" panose="020B0604030504040204" pitchFamily="34" charset="-128"/>
                <a:ea typeface="Meiryo UI" panose="020B0604030504040204" pitchFamily="34" charset="-128"/>
              </a:rPr>
              <a:t>勉強する</a:t>
            </a:r>
            <a:r>
              <a:rPr lang="ja-JP" altLang="en-US">
                <a:solidFill>
                  <a:schemeClr val="tx1"/>
                </a:solidFill>
                <a:effectLst/>
                <a:latin typeface="Meiryo UI" panose="020B0604030504040204" pitchFamily="34" charset="-128"/>
                <a:ea typeface="Meiryo UI" panose="020B0604030504040204" pitchFamily="34" charset="-128"/>
              </a:rPr>
              <a:t>。</a:t>
            </a:r>
            <a:endParaRPr lang="en-US" altLang="ja-JP" dirty="0">
              <a:solidFill>
                <a:schemeClr val="tx1"/>
              </a:solidFill>
              <a:effectLst/>
              <a:latin typeface="Meiryo UI" panose="020B0604030504040204" pitchFamily="34" charset="-128"/>
              <a:ea typeface="Meiryo UI" panose="020B0604030504040204" pitchFamily="34" charset="-128"/>
            </a:endParaRPr>
          </a:p>
          <a:p>
            <a:pPr fontAlgn="ctr">
              <a:spcAft>
                <a:spcPts val="600"/>
              </a:spcAft>
              <a:buClr>
                <a:schemeClr val="tx1"/>
              </a:buClr>
            </a:pPr>
            <a:endParaRPr lang="en-US" dirty="0">
              <a:solidFill>
                <a:schemeClr val="tx1"/>
              </a:solidFill>
              <a:latin typeface="Meiryo UI" panose="020B0604030504040204" pitchFamily="34" charset="-128"/>
              <a:ea typeface="Meiryo UI" panose="020B0604030504040204" pitchFamily="34" charset="-128"/>
            </a:endParaRPr>
          </a:p>
          <a:p>
            <a:pPr fontAlgn="ctr">
              <a:spcAft>
                <a:spcPts val="600"/>
              </a:spcAft>
              <a:buClr>
                <a:schemeClr val="tx1"/>
              </a:buClr>
            </a:pPr>
            <a:r>
              <a:rPr lang="en-US" dirty="0">
                <a:solidFill>
                  <a:schemeClr val="accent1"/>
                </a:solidFill>
                <a:effectLst/>
                <a:latin typeface="Meiryo UI" panose="020B0604030504040204" pitchFamily="34" charset="-128"/>
                <a:ea typeface="Meiryo UI" panose="020B0604030504040204" pitchFamily="34" charset="-128"/>
              </a:rPr>
              <a:t>TCP</a:t>
            </a:r>
            <a:r>
              <a:rPr lang="en-US" dirty="0">
                <a:solidFill>
                  <a:schemeClr val="tx1"/>
                </a:solidFill>
                <a:effectLst/>
                <a:latin typeface="Meiryo UI" panose="020B0604030504040204" pitchFamily="34" charset="-128"/>
                <a:ea typeface="Meiryo UI" panose="020B0604030504040204" pitchFamily="34" charset="-128"/>
              </a:rPr>
              <a:t>: </a:t>
            </a:r>
            <a:r>
              <a:rPr lang="en-US" dirty="0">
                <a:solidFill>
                  <a:schemeClr val="tx1"/>
                </a:solidFill>
                <a:latin typeface="+mn-lt"/>
              </a:rPr>
              <a:t>Transmission Control Protocol</a:t>
            </a:r>
          </a:p>
          <a:p>
            <a:pPr fontAlgn="ctr">
              <a:spcAft>
                <a:spcPts val="600"/>
              </a:spcAft>
              <a:buClr>
                <a:schemeClr val="tx1"/>
              </a:buClr>
            </a:pPr>
            <a:r>
              <a:rPr lang="en-US" dirty="0">
                <a:solidFill>
                  <a:schemeClr val="accent1"/>
                </a:solidFill>
                <a:effectLst/>
                <a:latin typeface="+mn-lt"/>
                <a:ea typeface="Meiryo UI" panose="020B0604030504040204" pitchFamily="34" charset="-128"/>
              </a:rPr>
              <a:t>UDP</a:t>
            </a:r>
            <a:r>
              <a:rPr lang="en-US" dirty="0">
                <a:solidFill>
                  <a:schemeClr val="tx1"/>
                </a:solidFill>
                <a:effectLst/>
                <a:latin typeface="+mn-lt"/>
                <a:ea typeface="Meiryo UI" panose="020B0604030504040204" pitchFamily="34" charset="-128"/>
              </a:rPr>
              <a:t>: </a:t>
            </a:r>
            <a:r>
              <a:rPr lang="en-US" dirty="0">
                <a:solidFill>
                  <a:schemeClr val="tx1"/>
                </a:solidFill>
                <a:latin typeface="+mn-lt"/>
              </a:rPr>
              <a:t>User Datagram Protocol</a:t>
            </a:r>
            <a:endParaRPr lang="en-US" dirty="0">
              <a:solidFill>
                <a:schemeClr val="tx1"/>
              </a:solidFill>
              <a:effectLst/>
              <a:latin typeface="Meiryo UI" panose="020B0604030504040204" pitchFamily="34" charset="-128"/>
              <a:ea typeface="Meiryo UI" panose="020B0604030504040204" pitchFamily="34" charset="-128"/>
            </a:endParaRPr>
          </a:p>
        </p:txBody>
      </p:sp>
      <p:sp>
        <p:nvSpPr>
          <p:cNvPr id="5" name="Google Shape;1302;p52">
            <a:extLst>
              <a:ext uri="{FF2B5EF4-FFF2-40B4-BE49-F238E27FC236}">
                <a16:creationId xmlns:a16="http://schemas.microsoft.com/office/drawing/2014/main" id="{F0C84035-659A-5B1F-66C0-7E8C5B3D4DA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t>2. 今日の授業の目標</a:t>
            </a:r>
            <a:endParaRPr lang="en-US" dirty="0"/>
          </a:p>
        </p:txBody>
      </p:sp>
      <p:sp>
        <p:nvSpPr>
          <p:cNvPr id="6" name="TextBox 5">
            <a:extLst>
              <a:ext uri="{FF2B5EF4-FFF2-40B4-BE49-F238E27FC236}">
                <a16:creationId xmlns:a16="http://schemas.microsoft.com/office/drawing/2014/main" id="{B1E2C80E-707A-929C-EB16-66D782DFCFEE}"/>
              </a:ext>
            </a:extLst>
          </p:cNvPr>
          <p:cNvSpPr txBox="1"/>
          <p:nvPr/>
        </p:nvSpPr>
        <p:spPr>
          <a:xfrm>
            <a:off x="-1901952" y="-1216152"/>
            <a:ext cx="184731" cy="307777"/>
          </a:xfrm>
          <a:prstGeom prst="rect">
            <a:avLst/>
          </a:prstGeom>
          <a:noFill/>
        </p:spPr>
        <p:txBody>
          <a:bodyPr wrap="none" rtlCol="0">
            <a:spAutoFit/>
          </a:bodyPr>
          <a:lstStyle/>
          <a:p>
            <a:endParaRPr lang="en-US" dirty="0"/>
          </a:p>
        </p:txBody>
      </p:sp>
      <p:sp>
        <p:nvSpPr>
          <p:cNvPr id="14" name="Footer Placeholder 13">
            <a:extLst>
              <a:ext uri="{FF2B5EF4-FFF2-40B4-BE49-F238E27FC236}">
                <a16:creationId xmlns:a16="http://schemas.microsoft.com/office/drawing/2014/main" id="{EB730888-2CA9-37B6-BCF6-E98553208BB6}"/>
              </a:ext>
            </a:extLst>
          </p:cNvPr>
          <p:cNvSpPr>
            <a:spLocks noGrp="1"/>
          </p:cNvSpPr>
          <p:nvPr>
            <p:ph type="ftr" sz="quarter" idx="10"/>
          </p:nvPr>
        </p:nvSpPr>
        <p:spPr/>
        <p:txBody>
          <a:bodyPr/>
          <a:lstStyle/>
          <a:p>
            <a:fld id="{7E2A71F1-F092-F541-B244-7942BE3B43CF}" type="slidenum">
              <a:rPr lang="en-US" smtClean="0"/>
              <a:t>7</a:t>
            </a:fld>
            <a:endParaRPr lang="en-US" dirty="0"/>
          </a:p>
        </p:txBody>
      </p:sp>
    </p:spTree>
    <p:extLst>
      <p:ext uri="{BB962C8B-B14F-4D97-AF65-F5344CB8AC3E}">
        <p14:creationId xmlns:p14="http://schemas.microsoft.com/office/powerpoint/2010/main" val="1181085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15.1. TCP and UDP</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15.1.1 Video - TCP and UDP Operation</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7A9BC925-820A-51D1-75FA-1564AE670499}"/>
              </a:ext>
            </a:extLst>
          </p:cNvPr>
          <p:cNvSpPr txBox="1"/>
          <p:nvPr/>
        </p:nvSpPr>
        <p:spPr>
          <a:xfrm>
            <a:off x="720725" y="1881031"/>
            <a:ext cx="8010144" cy="2323713"/>
          </a:xfrm>
          <a:prstGeom prst="rect">
            <a:avLst/>
          </a:prstGeom>
          <a:noFill/>
        </p:spPr>
        <p:txBody>
          <a:bodyPr wrap="square" rtlCol="0">
            <a:spAutoFit/>
          </a:bodyPr>
          <a:lstStyle/>
          <a:p>
            <a:r>
              <a:rPr lang="en-US" dirty="0">
                <a:solidFill>
                  <a:schemeClr val="accent1"/>
                </a:solidFill>
                <a:latin typeface="+mn-lt"/>
              </a:rPr>
              <a:t>UDP (User Datagram Protocol):</a:t>
            </a:r>
          </a:p>
          <a:p>
            <a:pPr marL="285750" indent="-285750">
              <a:buClr>
                <a:schemeClr val="tx1"/>
              </a:buClr>
              <a:buFont typeface="Arial" panose="020B0604020202020204" pitchFamily="34" charset="0"/>
              <a:buChar char="•"/>
            </a:pPr>
            <a:r>
              <a:rPr lang="en-US" dirty="0">
                <a:solidFill>
                  <a:schemeClr val="tx1"/>
                </a:solidFill>
                <a:latin typeface="+mn-lt"/>
              </a:rPr>
              <a:t>'Best effort' delivery without acknowledgment of receipt.</a:t>
            </a:r>
          </a:p>
          <a:p>
            <a:pPr marL="285750" indent="-285750">
              <a:buClr>
                <a:schemeClr val="tx1"/>
              </a:buClr>
              <a:buFont typeface="Arial" panose="020B0604020202020204" pitchFamily="34" charset="0"/>
              <a:buChar char="•"/>
            </a:pPr>
            <a:r>
              <a:rPr lang="en-US" dirty="0">
                <a:solidFill>
                  <a:schemeClr val="tx1"/>
                </a:solidFill>
                <a:latin typeface="+mn-lt"/>
              </a:rPr>
              <a:t>Streaming audio and VoIP where speed is crucial and occasional packet loss is tolerable.</a:t>
            </a:r>
          </a:p>
          <a:p>
            <a:pPr>
              <a:spcBef>
                <a:spcPts val="600"/>
              </a:spcBef>
              <a:buClr>
                <a:schemeClr val="tx1"/>
              </a:buClr>
            </a:pPr>
            <a:r>
              <a:rPr lang="en-US" dirty="0">
                <a:solidFill>
                  <a:schemeClr val="accent1"/>
                </a:solidFill>
                <a:latin typeface="+mn-lt"/>
              </a:rPr>
              <a:t>TCP (Transmission Control Protocol):</a:t>
            </a:r>
          </a:p>
          <a:p>
            <a:pPr marL="285750" indent="-285750">
              <a:buClr>
                <a:schemeClr val="tx1"/>
              </a:buClr>
              <a:buFont typeface="Arial" panose="020B0604020202020204" pitchFamily="34" charset="0"/>
              <a:buChar char="•"/>
            </a:pPr>
            <a:r>
              <a:rPr lang="en-US" dirty="0">
                <a:solidFill>
                  <a:schemeClr val="tx1"/>
                </a:solidFill>
                <a:latin typeface="+mn-lt"/>
              </a:rPr>
              <a:t>Function: Breaks messages into segments with sequence numbers for ordered reassembly.</a:t>
            </a:r>
          </a:p>
          <a:p>
            <a:pPr marL="285750" indent="-285750">
              <a:buClr>
                <a:schemeClr val="tx1"/>
              </a:buClr>
              <a:buFont typeface="Arial" panose="020B0604020202020204" pitchFamily="34" charset="0"/>
              <a:buChar char="•"/>
            </a:pPr>
            <a:r>
              <a:rPr lang="en-US" dirty="0">
                <a:solidFill>
                  <a:schemeClr val="tx1"/>
                </a:solidFill>
                <a:latin typeface="+mn-lt"/>
              </a:rPr>
              <a:t>Reliability: Monitors segment delivery; retransmits lost segments based on lack of acknowledgment.</a:t>
            </a:r>
          </a:p>
          <a:p>
            <a:pPr marL="285750" indent="-285750">
              <a:buClr>
                <a:schemeClr val="tx1"/>
              </a:buClr>
              <a:buFont typeface="Arial" panose="020B0604020202020204" pitchFamily="34" charset="0"/>
              <a:buChar char="•"/>
            </a:pPr>
            <a:r>
              <a:rPr lang="en-US" dirty="0">
                <a:solidFill>
                  <a:schemeClr val="tx1"/>
                </a:solidFill>
                <a:latin typeface="+mn-lt"/>
              </a:rPr>
              <a:t>Efficiency: Resends only lost portions of a message, not the entire message.</a:t>
            </a:r>
          </a:p>
          <a:p>
            <a:pPr marL="285750" indent="-285750">
              <a:buClr>
                <a:schemeClr val="tx1"/>
              </a:buClr>
              <a:buFont typeface="Arial" panose="020B0604020202020204" pitchFamily="34" charset="0"/>
              <a:buChar char="•"/>
            </a:pPr>
            <a:r>
              <a:rPr lang="en-US" dirty="0">
                <a:solidFill>
                  <a:schemeClr val="tx1"/>
                </a:solidFill>
                <a:latin typeface="+mn-lt"/>
              </a:rPr>
              <a:t>Suitability: Used for applications requiring reliable delivery, like web pages and file transfers.</a:t>
            </a:r>
          </a:p>
          <a:p>
            <a:endParaRPr lang="en-US" dirty="0">
              <a:solidFill>
                <a:schemeClr val="tx1"/>
              </a:solidFill>
              <a:latin typeface="+mn-lt"/>
            </a:endParaRPr>
          </a:p>
        </p:txBody>
      </p:sp>
      <p:sp>
        <p:nvSpPr>
          <p:cNvPr id="5" name="Footer Placeholder 4">
            <a:extLst>
              <a:ext uri="{FF2B5EF4-FFF2-40B4-BE49-F238E27FC236}">
                <a16:creationId xmlns:a16="http://schemas.microsoft.com/office/drawing/2014/main" id="{B3DF8A67-AF04-AEA1-0E3A-EA914C8DF669}"/>
              </a:ext>
            </a:extLst>
          </p:cNvPr>
          <p:cNvSpPr>
            <a:spLocks noGrp="1"/>
          </p:cNvSpPr>
          <p:nvPr>
            <p:ph type="ftr" sz="quarter" idx="10"/>
          </p:nvPr>
        </p:nvSpPr>
        <p:spPr/>
        <p:txBody>
          <a:bodyPr/>
          <a:lstStyle/>
          <a:p>
            <a:fld id="{3FC8677A-02DA-B848-843E-9558C152041A}" type="slidenum">
              <a:rPr lang="en-US" smtClean="0"/>
              <a:t>8</a:t>
            </a:fld>
            <a:endParaRPr lang="en-US" dirty="0"/>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AA4D635-FA08-3FC3-EC19-883A6B27D72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2C92DCF-B945-C869-1897-F00119CE902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pPr>
              <a:spcAft>
                <a:spcPts val="600"/>
              </a:spcAft>
            </a:pPr>
            <a:r>
              <a:rPr lang="en-US" dirty="0">
                <a:hlinkClick r:id="rId3"/>
              </a:rPr>
              <a:t>15.1. TCP and UDP</a:t>
            </a:r>
            <a:endParaRPr lang="en-US" dirty="0"/>
          </a:p>
        </p:txBody>
      </p:sp>
      <p:sp>
        <p:nvSpPr>
          <p:cNvPr id="4" name="TextBox 3">
            <a:extLst>
              <a:ext uri="{FF2B5EF4-FFF2-40B4-BE49-F238E27FC236}">
                <a16:creationId xmlns:a16="http://schemas.microsoft.com/office/drawing/2014/main" id="{086825C6-9101-F7A3-3995-5E05507B93F5}"/>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15.1.1 Video - TCP and UDP Operation</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D49B6782-DCE2-BCDF-0C20-737BF0FC5038}"/>
              </a:ext>
            </a:extLst>
          </p:cNvPr>
          <p:cNvSpPr txBox="1"/>
          <p:nvPr/>
        </p:nvSpPr>
        <p:spPr>
          <a:xfrm>
            <a:off x="720725" y="1881031"/>
            <a:ext cx="8010144" cy="2569934"/>
          </a:xfrm>
          <a:prstGeom prst="rect">
            <a:avLst/>
          </a:prstGeom>
          <a:noFill/>
        </p:spPr>
        <p:txBody>
          <a:bodyPr wrap="square" rtlCol="0">
            <a:spAutoFit/>
          </a:bodyPr>
          <a:lstStyle/>
          <a:p>
            <a:pPr>
              <a:spcAft>
                <a:spcPts val="600"/>
              </a:spcAft>
            </a:pPr>
            <a:r>
              <a:rPr lang="ja-JP" altLang="en-US">
                <a:solidFill>
                  <a:schemeClr val="tx1"/>
                </a:solidFill>
                <a:latin typeface="Meiryo UI" panose="020B0604030504040204" pitchFamily="34" charset="-128"/>
                <a:ea typeface="Meiryo UI" panose="020B0604030504040204" pitchFamily="34" charset="-128"/>
              </a:rPr>
              <a:t>このビデオでは、</a:t>
            </a:r>
            <a:r>
              <a:rPr lang="en-US" dirty="0">
                <a:solidFill>
                  <a:schemeClr val="tx1"/>
                </a:solidFill>
                <a:latin typeface="Meiryo UI" panose="020B0604030504040204" pitchFamily="34" charset="-128"/>
                <a:ea typeface="Meiryo UI" panose="020B0604030504040204" pitchFamily="34" charset="-128"/>
              </a:rPr>
              <a:t>TCP</a:t>
            </a:r>
            <a:r>
              <a:rPr lang="ja-JP" altLang="en-US">
                <a:solidFill>
                  <a:schemeClr val="tx1"/>
                </a:solidFill>
                <a:latin typeface="Meiryo UI" panose="020B0604030504040204" pitchFamily="34" charset="-128"/>
                <a:ea typeface="Meiryo UI" panose="020B0604030504040204" pitchFamily="34" charset="-128"/>
              </a:rPr>
              <a:t>と</a:t>
            </a:r>
            <a:r>
              <a:rPr lang="en-US"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について説明します。まず</a:t>
            </a:r>
            <a:r>
              <a:rPr lang="en-US" altLang="ja-JP"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です。</a:t>
            </a: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pPr>
            <a:r>
              <a:rPr lang="en-US" dirty="0">
                <a:solidFill>
                  <a:schemeClr val="accent1"/>
                </a:solidFill>
                <a:latin typeface="Meiryo UI" panose="020B0604030504040204" pitchFamily="34" charset="-128"/>
                <a:ea typeface="Meiryo UI" panose="020B0604030504040204" pitchFamily="34" charset="-128"/>
              </a:rPr>
              <a:t>UDP (User Datagram Protocol): </a:t>
            </a:r>
            <a:r>
              <a:rPr lang="ja-JP" altLang="en-US">
                <a:solidFill>
                  <a:schemeClr val="accent1"/>
                </a:solidFill>
                <a:latin typeface="Meiryo UI" panose="020B0604030504040204" pitchFamily="34" charset="-128"/>
                <a:ea typeface="Meiryo UI" panose="020B0604030504040204" pitchFamily="34" charset="-128"/>
              </a:rPr>
              <a:t>　</a:t>
            </a:r>
            <a:r>
              <a:rPr lang="en-US" altLang="ja-JP" dirty="0">
                <a:solidFill>
                  <a:schemeClr val="tx1"/>
                </a:solidFill>
                <a:latin typeface="Meiryo UI" panose="020B0604030504040204" pitchFamily="34" charset="-128"/>
                <a:ea typeface="Meiryo UI" panose="020B0604030504040204" pitchFamily="34" charset="-128"/>
              </a:rPr>
              <a:t>(~3’20”)</a:t>
            </a:r>
          </a:p>
          <a:p>
            <a:pPr>
              <a:spcAft>
                <a:spcPts val="600"/>
              </a:spcAft>
            </a:pP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は主にストリーミングやリアルタイム通信で使用されるプロトコルです。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eiryo UI" panose="020B0604030504040204" pitchFamily="34" charset="-128"/>
                <a:ea typeface="Meiryo UI" panose="020B0604030504040204" pitchFamily="34" charset="-128"/>
              </a:rPr>
              <a:t>UDP</a:t>
            </a:r>
            <a:r>
              <a:rPr lang="ja-JP" altLang="en-US">
                <a:solidFill>
                  <a:schemeClr val="tx1"/>
                </a:solidFill>
                <a:latin typeface="Meiryo UI" panose="020B0604030504040204" pitchFamily="34" charset="-128"/>
                <a:ea typeface="Meiryo UI" panose="020B0604030504040204" pitchFamily="34" charset="-128"/>
              </a:rPr>
              <a:t>は、オーバーヘッドが少なく、通信の途中で、パケットが失われても再送信されません。</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例えばストリーミングビデオやインターネット電話での会話のようなリアルタイム通信では、少数のパケットが失われても問題にならないことが多いです。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一方で、銀行の送金のような重要な通信では、少数のパケットの紛失が致命的になります。</a:t>
            </a:r>
            <a:endParaRPr lang="en-US" dirty="0">
              <a:solidFill>
                <a:schemeClr val="tx1"/>
              </a:solidFill>
              <a:latin typeface="Meiryo UI" panose="020B0604030504040204" pitchFamily="34" charset="-128"/>
              <a:ea typeface="Meiryo UI" panose="020B0604030504040204" pitchFamily="34" charset="-128"/>
            </a:endParaRPr>
          </a:p>
          <a:p>
            <a:pPr>
              <a:spcAft>
                <a:spcPts val="600"/>
              </a:spcAft>
            </a:pPr>
            <a:endParaRPr lang="en-US" dirty="0">
              <a:solidFill>
                <a:schemeClr val="tx1"/>
              </a:solidFill>
              <a:latin typeface="Meiryo UI" panose="020B0604030504040204" pitchFamily="34" charset="-128"/>
              <a:ea typeface="Meiryo UI" panose="020B0604030504040204" pitchFamily="34" charset="-128"/>
            </a:endParaRPr>
          </a:p>
        </p:txBody>
      </p:sp>
      <p:sp>
        <p:nvSpPr>
          <p:cNvPr id="5" name="Footer Placeholder 4">
            <a:extLst>
              <a:ext uri="{FF2B5EF4-FFF2-40B4-BE49-F238E27FC236}">
                <a16:creationId xmlns:a16="http://schemas.microsoft.com/office/drawing/2014/main" id="{FA896046-F64A-26BE-6F20-34638E10EFE0}"/>
              </a:ext>
            </a:extLst>
          </p:cNvPr>
          <p:cNvSpPr>
            <a:spLocks noGrp="1"/>
          </p:cNvSpPr>
          <p:nvPr>
            <p:ph type="ftr" sz="quarter" idx="10"/>
          </p:nvPr>
        </p:nvSpPr>
        <p:spPr/>
        <p:txBody>
          <a:bodyPr/>
          <a:lstStyle/>
          <a:p>
            <a:fld id="{62AC11B1-D381-ED43-B5BD-AC792CFD9ABB}" type="slidenum">
              <a:rPr lang="en-US" smtClean="0"/>
              <a:t>9</a:t>
            </a:fld>
            <a:endParaRPr lang="en-US" dirty="0"/>
          </a:p>
        </p:txBody>
      </p:sp>
    </p:spTree>
    <p:extLst>
      <p:ext uri="{BB962C8B-B14F-4D97-AF65-F5344CB8AC3E}">
        <p14:creationId xmlns:p14="http://schemas.microsoft.com/office/powerpoint/2010/main" val="1972670217"/>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12050</TotalTime>
  <Words>7930</Words>
  <Application>Microsoft Macintosh PowerPoint</Application>
  <PresentationFormat>On-screen Show (16:9)</PresentationFormat>
  <Paragraphs>510</Paragraphs>
  <Slides>37</Slides>
  <Notes>37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8" baseType="lpstr">
      <vt:lpstr>Raleway</vt:lpstr>
      <vt:lpstr>Wingdings</vt:lpstr>
      <vt:lpstr>Oswald</vt:lpstr>
      <vt:lpstr>Aptos</vt:lpstr>
      <vt:lpstr>Arial</vt:lpstr>
      <vt:lpstr>Meiryo UI</vt:lpstr>
      <vt:lpstr>(Use Asian text font)</vt:lpstr>
      <vt:lpstr>MS PGothic</vt:lpstr>
      <vt:lpstr>Roboto</vt:lpstr>
      <vt:lpstr>Software Development Bussines Plan by Slidesgo</vt:lpstr>
      <vt:lpstr>Document</vt:lpstr>
      <vt:lpstr>14 Networking Basics　 Module 15: TCP and UDP</vt:lpstr>
      <vt:lpstr>TABLE OF CONTENTS 2</vt:lpstr>
      <vt:lpstr>TABLE OF CONTENTS 2</vt:lpstr>
      <vt:lpstr>1. About Today’s Class  </vt:lpstr>
      <vt:lpstr>1. About Today’s Class  </vt:lpstr>
      <vt:lpstr>2. Today’s Goal  </vt:lpstr>
      <vt:lpstr>2. 今日の授業の目標</vt:lpstr>
      <vt:lpstr>15.1. TCP and UDP</vt:lpstr>
      <vt:lpstr>15.1. TCP and UDP</vt:lpstr>
      <vt:lpstr>15.1. TCP and UDP</vt:lpstr>
      <vt:lpstr>15.1. TCP and UDP</vt:lpstr>
      <vt:lpstr>15.1. TCP and UDP</vt:lpstr>
      <vt:lpstr>15.1. TCP and UDP</vt:lpstr>
      <vt:lpstr>15.1. TCP and UDP</vt:lpstr>
      <vt:lpstr>15.2. Port Numbers</vt:lpstr>
      <vt:lpstr>15.2. Port Numbers</vt:lpstr>
      <vt:lpstr>15.2. Port Numbers</vt:lpstr>
      <vt:lpstr>15.2. Port Numbers</vt:lpstr>
      <vt:lpstr>15.2. Port Numbers</vt:lpstr>
      <vt:lpstr>15.2. Port Numbers</vt:lpstr>
      <vt:lpstr>15.2. Port Numbers</vt:lpstr>
      <vt:lpstr>15.2. Port Numbers</vt:lpstr>
      <vt:lpstr>15.2. Port Numbers</vt:lpstr>
      <vt:lpstr>15.2. Port Numbers</vt:lpstr>
      <vt:lpstr>15.2. Port Numbers</vt:lpstr>
      <vt:lpstr>15.2. Port Numbers</vt:lpstr>
      <vt:lpstr>15.2. Port Numbers</vt:lpstr>
      <vt:lpstr>15.3. TCP and UDP Summary</vt:lpstr>
      <vt:lpstr>15.3. TCP and UDP Summary</vt:lpstr>
      <vt:lpstr>15.3. TCP and UDP Summary</vt:lpstr>
      <vt:lpstr>15.3. TCP and UDP Summary</vt:lpstr>
      <vt:lpstr>Questions and free discussion</vt:lpstr>
      <vt:lpstr>Check Test 13</vt:lpstr>
      <vt:lpstr>Reference</vt:lpstr>
      <vt:lpstr>Exercise</vt:lpstr>
      <vt:lpstr>Exercise: 14.8.1 Packet Tracer – TCP and UDP Communications </vt:lpstr>
      <vt:lpstr>Exercise: 14.8.1 Packet Tracer – TCP and UDP Communications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106</cp:revision>
  <dcterms:modified xsi:type="dcterms:W3CDTF">2025-04-10T00:49:59Z</dcterms:modified>
</cp:coreProperties>
</file>