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0"/>
  </p:notesMasterIdLst>
  <p:sldIdLst>
    <p:sldId id="256" r:id="rId2"/>
    <p:sldId id="315" r:id="rId3"/>
    <p:sldId id="324" r:id="rId4"/>
    <p:sldId id="320" r:id="rId5"/>
    <p:sldId id="511" r:id="rId6"/>
    <p:sldId id="343" r:id="rId7"/>
    <p:sldId id="512" r:id="rId8"/>
    <p:sldId id="332" r:id="rId9"/>
    <p:sldId id="513" r:id="rId10"/>
    <p:sldId id="493" r:id="rId11"/>
    <p:sldId id="514" r:id="rId12"/>
    <p:sldId id="287" r:id="rId13"/>
    <p:sldId id="495" r:id="rId14"/>
    <p:sldId id="515" r:id="rId15"/>
    <p:sldId id="506" r:id="rId16"/>
    <p:sldId id="516" r:id="rId17"/>
    <p:sldId id="507" r:id="rId18"/>
    <p:sldId id="517" r:id="rId19"/>
    <p:sldId id="508" r:id="rId20"/>
    <p:sldId id="509" r:id="rId21"/>
    <p:sldId id="518" r:id="rId22"/>
    <p:sldId id="510" r:id="rId23"/>
    <p:sldId id="519" r:id="rId24"/>
    <p:sldId id="336" r:id="rId25"/>
    <p:sldId id="337" r:id="rId26"/>
    <p:sldId id="322" r:id="rId27"/>
    <p:sldId id="520" r:id="rId28"/>
    <p:sldId id="521" r:id="rId29"/>
  </p:sldIdLst>
  <p:sldSz cx="9144000" cy="5143500" type="screen16x9"/>
  <p:notesSz cx="6858000" cy="9144000"/>
  <p:embeddedFontLst>
    <p:embeddedFont>
      <p:font typeface="Meiryo UI" panose="020B0604030504040204" pitchFamily="34" charset="-128"/>
      <p:regular r:id="rId31"/>
      <p:bold r:id="rId32"/>
      <p:italic r:id="rId33"/>
      <p:boldItalic r:id="rId34"/>
    </p:embeddedFont>
    <p:embeddedFont>
      <p:font typeface="Oswald" pitchFamily="2" charset="77"/>
      <p:regular r:id="rId35"/>
      <p:bold r:id="rId36"/>
    </p:embeddedFont>
    <p:embeddedFont>
      <p:font typeface="Raleway" pitchFamily="2" charset="77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modifyVerifier cryptProviderType="rsaAES" cryptAlgorithmClass="hash" cryptAlgorithmType="typeAny" cryptAlgorithmSid="14" spinCount="100000" saltData="wozZAnAvH2uHwVDXK/JAjw==" hashData="oheuY/Z2nt8+n+z0aEJXxmrlouzg7V2DNclhXRtEVT/QSSzD3rZcV7xxDMVM8TKfvrFLqdxcUMZQc6KklxaQ4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606735-FB23-46DC-8E69-3DB70196E911}">
  <a:tblStyle styleId="{D9606735-FB23-46DC-8E69-3DB70196E9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2"/>
    <p:restoredTop sz="89329"/>
  </p:normalViewPr>
  <p:slideViewPr>
    <p:cSldViewPr snapToGrid="0" showGuides="1">
      <p:cViewPr varScale="1">
        <p:scale>
          <a:sx n="83" d="100"/>
          <a:sy n="83" d="100"/>
        </p:scale>
        <p:origin x="200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506BAD7F-7152-C927-835B-4A5422A67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563721EA-DD70-45E6-C056-0664BEB81D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2B207730-DF7E-B16C-D722-AB3778332B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3703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8FEEE681-EDD9-38DC-57C3-17B60E7C1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6E9DC3A3-238C-0849-FEC9-B233966455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131A3496-0FB0-C0D0-1FD4-A9611F663F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4401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8c1997cbf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8c1997cbf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8B52809E-6AB7-CF34-690B-A398C8713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E95C62E9-81C4-A2AA-8FAE-270BB6C389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49BB1CD4-8FA8-21CB-DBF5-F886B5F107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640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B79B12F-3B61-A36D-D4EC-BC89A648D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CD629BF5-FB86-9809-0B9B-B07EC0F84C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430FC6E9-018C-0501-E1BC-EB28A4006A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3083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2006BB88-8E6D-55C5-42B3-1B24D7A4A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A3CEF77A-A193-DA1E-3EDA-97EF370E89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9C0939A7-7C35-1108-6E9F-9698457586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1564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B8F6B370-490D-B054-8437-7FE158EB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36BB1720-ECED-9971-825E-5A5C4CC80D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E17A9590-F643-3807-8CC8-FA4B37A653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8345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CB0E5968-2E59-7079-C0D1-616C28C3D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1DB31275-F5BC-B88E-2488-68A3304FD6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DB1C4A37-4780-0EE1-573F-5110EA0255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7758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A56EDCB4-6E55-733F-A861-C9A3C71CE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A643489B-4A09-FA17-D1EB-EFC1D5B67D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0A1CC473-C8B1-9147-E9CB-061700B495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900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>
          <a:extLst>
            <a:ext uri="{FF2B5EF4-FFF2-40B4-BE49-F238E27FC236}">
              <a16:creationId xmlns:a16="http://schemas.microsoft.com/office/drawing/2014/main" id="{D98E68CA-41DD-45F1-1365-5BF7BBE57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8c1997cbfd_0_704:notes">
            <a:extLst>
              <a:ext uri="{FF2B5EF4-FFF2-40B4-BE49-F238E27FC236}">
                <a16:creationId xmlns:a16="http://schemas.microsoft.com/office/drawing/2014/main" id="{16A64BAE-C2E9-0BE2-5A50-F02ACBB23C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8c1997cbfd_0_704:notes">
            <a:extLst>
              <a:ext uri="{FF2B5EF4-FFF2-40B4-BE49-F238E27FC236}">
                <a16:creationId xmlns:a16="http://schemas.microsoft.com/office/drawing/2014/main" id="{C0A61F49-B88A-B0E9-3573-9595CC1CB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495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439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EE0E87BD-7ABD-AB7B-4BD9-5321339BF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5B319647-FD52-817F-458F-FEEDB3EA91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710C4FE3-52C2-7E28-9B93-683ECA6EA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038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325AC354-77F0-B2FD-1D05-5674EE5D9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40657D4B-407B-4C89-9D1C-D2691D1886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CDE9367C-3F0B-49F4-A65D-127624946F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6989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66000C2-1E98-A236-AF96-81DC339D7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04F6ADF6-0BB6-A4F7-A64C-924AD256F6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5F9EA89B-832E-8E73-5D0F-7CCCAE30BB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2539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F6B7A331-0855-C4C2-354D-956AAA0DD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6A1C2959-43C2-7355-2B4E-9C536F97FC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D36BEF24-58E7-2477-DB9D-BB000BDBAF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ja-JP" altLang="en-US" sz="1200" b="1">
                <a:latin typeface="+mn-lt"/>
              </a:rPr>
              <a:t>ネットワークトラブルシューティングユーティリティ</a:t>
            </a:r>
            <a:r>
              <a:rPr lang="en-US" altLang="ja-JP" sz="1200" b="1" dirty="0">
                <a:latin typeface="+mn-l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ipconfig</a:t>
            </a:r>
            <a:r>
              <a:rPr lang="en-US" sz="1200" dirty="0">
                <a:latin typeface="+mn-lt"/>
              </a:rPr>
              <a:t>: </a:t>
            </a:r>
            <a:r>
              <a:rPr lang="ja-JP" altLang="en-US" sz="1200">
                <a:latin typeface="+mn-lt"/>
              </a:rPr>
              <a:t>現在の</a:t>
            </a:r>
            <a:r>
              <a:rPr lang="en-US" sz="1200" dirty="0">
                <a:latin typeface="+mn-lt"/>
              </a:rPr>
              <a:t>IP</a:t>
            </a:r>
            <a:r>
              <a:rPr lang="ja-JP" altLang="en-US" sz="1200">
                <a:latin typeface="+mn-lt"/>
              </a:rPr>
              <a:t>構成を表示します（</a:t>
            </a:r>
            <a:r>
              <a:rPr lang="en-US" sz="1200" dirty="0">
                <a:latin typeface="+mn-lt"/>
              </a:rPr>
              <a:t>IP</a:t>
            </a:r>
            <a:r>
              <a:rPr lang="ja-JP" altLang="en-US" sz="1200">
                <a:latin typeface="+mn-lt"/>
              </a:rPr>
              <a:t>アドレス、サブネットマスク、デフォルトゲートウェイ）。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ping</a:t>
            </a:r>
            <a:r>
              <a:rPr lang="en-US" sz="1200" dirty="0">
                <a:latin typeface="+mn-lt"/>
              </a:rPr>
              <a:t>: </a:t>
            </a:r>
            <a:r>
              <a:rPr lang="ja-JP" altLang="en-US" sz="1200">
                <a:latin typeface="+mn-lt"/>
              </a:rPr>
              <a:t>エコー要求を通じて他の</a:t>
            </a:r>
            <a:r>
              <a:rPr lang="en-US" sz="1200" dirty="0">
                <a:latin typeface="+mn-lt"/>
              </a:rPr>
              <a:t>IP</a:t>
            </a:r>
            <a:r>
              <a:rPr lang="ja-JP" altLang="en-US" sz="1200">
                <a:latin typeface="+mn-lt"/>
              </a:rPr>
              <a:t>ホストへの接続をテストします。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netstat</a:t>
            </a:r>
            <a:r>
              <a:rPr lang="en-US" sz="1200" dirty="0">
                <a:latin typeface="+mn-lt"/>
              </a:rPr>
              <a:t>: </a:t>
            </a:r>
            <a:r>
              <a:rPr lang="ja-JP" altLang="en-US" sz="1200">
                <a:latin typeface="+mn-lt"/>
              </a:rPr>
              <a:t>ネットワーク接続、オープンポート、ルーティングテーブルを表示します。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+mn-lt"/>
              </a:rPr>
              <a:t>tracert</a:t>
            </a:r>
            <a:r>
              <a:rPr lang="en-US" sz="1200" dirty="0" err="1">
                <a:latin typeface="+mn-lt"/>
              </a:rPr>
              <a:t>（Unix</a:t>
            </a:r>
            <a:r>
              <a:rPr lang="en-US" sz="1200" dirty="0">
                <a:latin typeface="+mn-lt"/>
              </a:rPr>
              <a:t>/Linux</a:t>
            </a:r>
            <a:r>
              <a:rPr lang="ja-JP" altLang="en-US" sz="1200">
                <a:latin typeface="+mn-lt"/>
              </a:rPr>
              <a:t>では</a:t>
            </a:r>
            <a:r>
              <a:rPr lang="en-US" sz="1200" dirty="0">
                <a:latin typeface="+mn-lt"/>
              </a:rPr>
              <a:t>traceroute）: </a:t>
            </a:r>
            <a:r>
              <a:rPr lang="ja-JP" altLang="en-US" sz="1200">
                <a:latin typeface="+mn-lt"/>
              </a:rPr>
              <a:t>宛先に到達するまでのパケットの経路を追跡します。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+mn-lt"/>
              </a:rPr>
              <a:t>nslookup</a:t>
            </a:r>
            <a:r>
              <a:rPr lang="en-US" sz="1200" dirty="0">
                <a:latin typeface="+mn-lt"/>
              </a:rPr>
              <a:t>: DNS</a:t>
            </a:r>
            <a:r>
              <a:rPr lang="ja-JP" altLang="en-US" sz="1200">
                <a:latin typeface="+mn-lt"/>
              </a:rPr>
              <a:t>サーバーに問い合わせてドメイン情報を取得します。</a:t>
            </a:r>
          </a:p>
          <a:p>
            <a:r>
              <a:rPr lang="ja-JP" altLang="en-US" sz="1200" b="1">
                <a:latin typeface="+mn-lt"/>
              </a:rPr>
              <a:t>コマンドの詳細な機能</a:t>
            </a:r>
            <a:r>
              <a:rPr lang="en-US" altLang="ja-JP" sz="1200" b="1" dirty="0">
                <a:latin typeface="+mn-l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ipconfig /all</a:t>
            </a:r>
            <a:r>
              <a:rPr lang="en-US" sz="1200" dirty="0">
                <a:latin typeface="+mn-lt"/>
              </a:rPr>
              <a:t>: MAC</a:t>
            </a:r>
            <a:r>
              <a:rPr lang="ja-JP" altLang="en-US" sz="1200">
                <a:latin typeface="+mn-lt"/>
              </a:rPr>
              <a:t>アドレス、</a:t>
            </a:r>
            <a:r>
              <a:rPr lang="en-US" sz="1200" dirty="0">
                <a:latin typeface="+mn-lt"/>
              </a:rPr>
              <a:t>DNS</a:t>
            </a:r>
            <a:r>
              <a:rPr lang="ja-JP" altLang="en-US" sz="1200">
                <a:latin typeface="+mn-lt"/>
              </a:rPr>
              <a:t>サーバー、</a:t>
            </a:r>
            <a:r>
              <a:rPr lang="en-US" sz="1200" dirty="0">
                <a:latin typeface="+mn-lt"/>
              </a:rPr>
              <a:t>DHCP</a:t>
            </a:r>
            <a:r>
              <a:rPr lang="ja-JP" altLang="en-US" sz="1200">
                <a:latin typeface="+mn-lt"/>
              </a:rPr>
              <a:t>ステータスなどの拡張</a:t>
            </a:r>
            <a:r>
              <a:rPr lang="en-US" sz="1200" dirty="0">
                <a:latin typeface="+mn-lt"/>
              </a:rPr>
              <a:t>IP</a:t>
            </a:r>
            <a:r>
              <a:rPr lang="ja-JP" altLang="en-US" sz="1200">
                <a:latin typeface="+mn-lt"/>
              </a:rPr>
              <a:t>構成の詳細を提供します。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ipconfig /release</a:t>
            </a:r>
            <a:r>
              <a:rPr lang="en-US" sz="1200" dirty="0">
                <a:latin typeface="+mn-lt"/>
              </a:rPr>
              <a:t> </a:t>
            </a:r>
            <a:r>
              <a:rPr lang="ja-JP" altLang="en-US" sz="1200">
                <a:latin typeface="+mn-lt"/>
              </a:rPr>
              <a:t>および </a:t>
            </a:r>
            <a:r>
              <a:rPr lang="en-US" altLang="ja-JP" sz="1200" b="1" dirty="0">
                <a:latin typeface="+mn-lt"/>
              </a:rPr>
              <a:t>/</a:t>
            </a:r>
            <a:r>
              <a:rPr lang="en-US" sz="1200" b="1" dirty="0">
                <a:latin typeface="+mn-lt"/>
              </a:rPr>
              <a:t>renew</a:t>
            </a:r>
            <a:r>
              <a:rPr lang="en-US" sz="1200" dirty="0">
                <a:latin typeface="+mn-lt"/>
              </a:rPr>
              <a:t>: IP</a:t>
            </a:r>
            <a:r>
              <a:rPr lang="ja-JP" altLang="en-US" sz="1200">
                <a:latin typeface="+mn-lt"/>
              </a:rPr>
              <a:t>問題のトラブルシューティングのために</a:t>
            </a:r>
            <a:r>
              <a:rPr lang="en-US" sz="1200" dirty="0">
                <a:latin typeface="+mn-lt"/>
              </a:rPr>
              <a:t>DHCP</a:t>
            </a:r>
            <a:r>
              <a:rPr lang="ja-JP" altLang="en-US" sz="1200">
                <a:latin typeface="+mn-lt"/>
              </a:rPr>
              <a:t>構成を解放および再取得します。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1200">
                <a:latin typeface="+mn-lt"/>
              </a:rPr>
              <a:t>ネットワーク接続と構成の問題を診断し解決するために設計されています。</a:t>
            </a:r>
          </a:p>
          <a:p>
            <a:r>
              <a:rPr lang="ja-JP" altLang="en-US" sz="1200" b="1">
                <a:latin typeface="+mn-lt"/>
              </a:rPr>
              <a:t>主な使用ケース</a:t>
            </a:r>
            <a:r>
              <a:rPr lang="en-US" altLang="ja-JP" sz="1200" b="1" dirty="0">
                <a:latin typeface="+mn-l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1200">
                <a:latin typeface="+mn-lt"/>
              </a:rPr>
              <a:t>ホストの</a:t>
            </a:r>
            <a:r>
              <a:rPr lang="en-US" sz="1200" dirty="0">
                <a:latin typeface="+mn-lt"/>
              </a:rPr>
              <a:t>IP</a:t>
            </a:r>
            <a:r>
              <a:rPr lang="ja-JP" altLang="en-US" sz="1200">
                <a:latin typeface="+mn-lt"/>
              </a:rPr>
              <a:t>設定と</a:t>
            </a:r>
            <a:r>
              <a:rPr lang="en-US" sz="1200" dirty="0">
                <a:latin typeface="+mn-lt"/>
              </a:rPr>
              <a:t>DNS</a:t>
            </a:r>
            <a:r>
              <a:rPr lang="ja-JP" altLang="en-US" sz="1200">
                <a:latin typeface="+mn-lt"/>
              </a:rPr>
              <a:t>解決を確認する。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1200">
                <a:latin typeface="+mn-lt"/>
              </a:rPr>
              <a:t>ローカルおよびリモートホストへの接続をテストする。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1200">
                <a:latin typeface="+mn-lt"/>
              </a:rPr>
              <a:t>ネットワーク内の経路、ボトルネック、または障害の可能性を特定する。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3308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91CA969D-1FFB-6E00-5128-0D060E42C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DB98497C-CF20-EFE7-94DF-CD17226E7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A7DBFE34-45A1-0CE1-D874-0FC4B202A8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4817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0841007-D1EC-30B6-8552-9125C8CA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B05DF0D5-076E-D00D-EF18-2A40F9C532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FE597A83-F625-F961-CB5B-0AB3180787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344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187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>
          <a:extLst>
            <a:ext uri="{FF2B5EF4-FFF2-40B4-BE49-F238E27FC236}">
              <a16:creationId xmlns:a16="http://schemas.microsoft.com/office/drawing/2014/main" id="{73C59DEC-DFFB-C49F-2AEE-312EE7518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8c1997cbfd_0_704:notes">
            <a:extLst>
              <a:ext uri="{FF2B5EF4-FFF2-40B4-BE49-F238E27FC236}">
                <a16:creationId xmlns:a16="http://schemas.microsoft.com/office/drawing/2014/main" id="{C4D93D46-9D68-A3C0-28DF-E8A6CBE1F2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8c1997cbfd_0_704:notes">
            <a:extLst>
              <a:ext uri="{FF2B5EF4-FFF2-40B4-BE49-F238E27FC236}">
                <a16:creationId xmlns:a16="http://schemas.microsoft.com/office/drawing/2014/main" id="{C91E14CA-F1A9-7F13-C017-2A92C19503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520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C3BDD225-E71E-65C0-60D2-8D6171D7D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FEA6FE68-247F-252A-57D4-5B48294124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25631D0B-D0C2-516B-8524-E7279F376A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05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7172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1994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36C89F0D-1D50-A748-D334-596F60513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AAB837A0-9586-261B-F5B5-295E553705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6C2BA9D0-C496-7D01-D80A-AA8A439B7A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855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210952F-7D5F-4496-7813-77E6B72AF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BB8F633A-5443-69C1-918D-00C5B82FE0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8500586A-83B6-3925-E300-91F2C035C7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5949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B5BA9CCF-9A54-9F65-8165-A7D495A10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DFD06696-E4E8-5F08-29B2-0892A4A575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DFD05BB8-A4CC-8D42-3784-5078474A82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018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A1E7FC5E-5A3A-CFB6-419E-486F1654E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A96D85C5-9251-8A91-BFAB-EA3B982C2E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C7E5314A-0718-B9D3-0207-708C48246A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3510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00FE9D8A-530D-014E-C491-9B8EC5200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031B7539-EBE4-9E24-4C03-98CA790F01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59E661C5-03EE-8E92-486C-7CE24D8CEC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1398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479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727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9" r:id="rId4"/>
    <p:sldLayoutId id="2147483670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sa0121mes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9c4f1d68-527b-58bc-a3b7-0eb540bc847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9c4f1d68-527b-58bc-a3b7-0eb540bc847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03e017fa-675c-5064-8ac7-0b84f458323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03e017fa-675c-5064-8ac7-0b84f458323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50216e71-2636-5d55-82ff-4b257fb96be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50216e71-2636-5d55-82ff-4b257fb96be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5ea3a66f-15da-5f83-9381-fd65283b02f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5ea3a66f-15da-5f83-9381-fd65283b02f8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c49c384d-54fd-5516-a1de-d7f01c098d49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c49c384d-54fd-5516-a1de-d7f01c098d49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vfGjc4xPXb9Fr4U7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12e851b-88b9-5e9e-9625-49ec29308ef3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ba75a2b9-9dba-57c2-8211-8e3c19b2207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ba75a2b9-9dba-57c2-8211-8e3c19b2207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16</a:t>
            </a:r>
            <a:br>
              <a:rPr lang="en-US" altLang="ja-JP" dirty="0"/>
            </a:br>
            <a:r>
              <a:rPr lang="en-US" altLang="ja-JP" sz="3600" dirty="0"/>
              <a:t>Networking Basics</a:t>
            </a:r>
            <a:r>
              <a:rPr lang="ja-JP" altLang="en-US" sz="3600"/>
              <a:t>　</a:t>
            </a:r>
            <a:br>
              <a:rPr lang="ja-JP" altLang="en-US" sz="3600"/>
            </a:br>
            <a:r>
              <a:rPr lang="en-US" altLang="ja-JP" sz="3600" dirty="0"/>
              <a:t>Module 17: Network Testing Utilities</a:t>
            </a:r>
            <a:endParaRPr lang="en-US" sz="3600" dirty="0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351A26-3E70-3E5D-8FFA-FFEE0F677ACD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5" name="Google Shape;478;p27">
            <a:extLst>
              <a:ext uri="{FF2B5EF4-FFF2-40B4-BE49-F238E27FC236}">
                <a16:creationId xmlns:a16="http://schemas.microsoft.com/office/drawing/2014/main" id="{8D9C10F4-3DEB-8792-6F56-C752BCB260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387618"/>
            <a:ext cx="4898338" cy="1285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Class code</a:t>
            </a:r>
            <a:r>
              <a:rPr lang="mn-MN" dirty="0">
                <a:latin typeface="+mn-lt"/>
              </a:rPr>
              <a:t>: </a:t>
            </a:r>
            <a:r>
              <a:rPr lang="en-US" dirty="0">
                <a:latin typeface="+mn-lt"/>
              </a:rPr>
              <a:t>KCS414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Year Offering: 2025, 2</a:t>
            </a:r>
            <a:r>
              <a:rPr lang="en-US" baseline="30000" dirty="0">
                <a:latin typeface="+mn-lt"/>
              </a:rPr>
              <a:t>nd</a:t>
            </a:r>
            <a:r>
              <a:rPr lang="en-US" dirty="0">
                <a:latin typeface="+mn-lt"/>
              </a:rPr>
              <a:t> Term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Target Grade Level: 4th Grade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Japanese Course </a:t>
            </a:r>
            <a:r>
              <a:rPr lang="en-US" altLang="ja-JP" dirty="0">
                <a:latin typeface="+mn-lt"/>
              </a:rPr>
              <a:t>Title: </a:t>
            </a:r>
            <a:r>
              <a:rPr lang="ja-JP" altLang="en-US">
                <a:latin typeface="+mn-ea"/>
                <a:ea typeface="+mn-ea"/>
              </a:rPr>
              <a:t>ネットワーク入門</a:t>
            </a:r>
            <a:r>
              <a:rPr lang="en-US" altLang="ja-JP" dirty="0">
                <a:latin typeface="+mn-ea"/>
                <a:ea typeface="+mn-ea"/>
              </a:rPr>
              <a:t>1,2</a:t>
            </a:r>
            <a:endParaRPr lang="ja-JP" altLang="en-US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 dirty="0">
              <a:latin typeface="+mn-lt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50410F85-8A6A-08D6-F54D-BAFA02DB2BC8}"/>
              </a:ext>
            </a:extLst>
          </p:cNvPr>
          <p:cNvSpPr txBox="1"/>
          <p:nvPr/>
        </p:nvSpPr>
        <p:spPr>
          <a:xfrm>
            <a:off x="774723" y="4696003"/>
            <a:ext cx="53008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Created by </a:t>
            </a:r>
            <a:r>
              <a:rPr lang="en-US" sz="1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Mariko Tagawa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sz="1200" dirty="0" err="1">
                <a:solidFill>
                  <a:schemeClr val="tx1"/>
                </a:solidFill>
              </a:rPr>
              <a:t>marikotagawa@gmail.com</a:t>
            </a:r>
            <a:r>
              <a:rPr lang="en-US" sz="1200" dirty="0">
                <a:solidFill>
                  <a:schemeClr val="tx1"/>
                </a:solidFill>
              </a:rPr>
              <a:t>), JICA volunteer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03855E8C-5068-4A0F-D163-8142CAD73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A6B5E0AA-B3D4-E465-F364-F0881EF448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C5FDA-771C-C430-9810-F14214684C30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17.1.2 The ipconfig Command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38414-501A-4213-93B5-E0493C652107}"/>
              </a:ext>
            </a:extLst>
          </p:cNvPr>
          <p:cNvSpPr txBox="1"/>
          <p:nvPr/>
        </p:nvSpPr>
        <p:spPr>
          <a:xfrm>
            <a:off x="799483" y="1646643"/>
            <a:ext cx="762379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ipconfig Command: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268288" lvl="1" indent="-258763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Displays current IP configuration of a host including IP address, subnet mask, and default gateway.</a:t>
            </a: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ipconfig /all: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268288" indent="-258763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Shows extended information like MAC address, DNS servers, DHCP status, DHCP server address, and lease information.</a:t>
            </a: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ipconfig /release</a:t>
            </a:r>
          </a:p>
          <a:p>
            <a:pPr marL="268288" indent="-258763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/release: Releases current DHCP bindings.</a:t>
            </a: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ipconfig /renew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268288" indent="-258763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/renew: Requests new configuration from DHCP server, useful for correcting outdated or incorrect IP configurations.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522120-22F9-949B-4F2C-8F18F3967D93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3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0D86FF34-BD7F-B4CC-5B22-BE9595969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A791094E-877D-E977-1227-4E856342DB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E4395-C85D-3BBB-DFEA-459039A9C81E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17.1.2 The ipconfig Command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E42AE-AFAA-707E-D444-A2F4D7EA2A76}"/>
              </a:ext>
            </a:extLst>
          </p:cNvPr>
          <p:cNvSpPr txBox="1"/>
          <p:nvPr/>
        </p:nvSpPr>
        <p:spPr>
          <a:xfrm>
            <a:off x="799483" y="1646643"/>
            <a:ext cx="762379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ipconfig 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コマンド</a:t>
            </a:r>
            <a:r>
              <a:rPr lang="en-US" altLang="ja-JP" dirty="0">
                <a:solidFill>
                  <a:schemeClr val="accent1"/>
                </a:solidFill>
                <a:latin typeface="+mn-lt"/>
              </a:rPr>
              <a:t>:</a:t>
            </a:r>
          </a:p>
          <a:p>
            <a:pPr marL="295275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ホストの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構成を表示します。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アドレス、サブネットマスク、デフォルトゲートウェイなどが表示されます。</a:t>
            </a:r>
            <a:endParaRPr lang="ja-JP" altLang="en-US">
              <a:solidFill>
                <a:schemeClr val="accent1"/>
              </a:solidFill>
              <a:latin typeface="+mn-lt"/>
            </a:endParaRP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ipconfig /all: </a:t>
            </a:r>
          </a:p>
          <a:p>
            <a:pPr marL="295275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拡張情報を表示します（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MAC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アドレス、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DNS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サーバー、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DHCP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ステータス、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DHCP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サーバーアドレス、リース情報など）。</a:t>
            </a:r>
            <a:endParaRPr lang="ja-JP" altLang="en-US">
              <a:solidFill>
                <a:schemeClr val="accent1"/>
              </a:solidFill>
              <a:latin typeface="+mn-lt"/>
            </a:endParaRP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ipconfig /release: </a:t>
            </a:r>
          </a:p>
          <a:p>
            <a:pPr marL="295275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</a:rPr>
              <a:t>DHCP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サーバによって設定された現在の設定を解除します。</a:t>
            </a:r>
            <a:endParaRPr lang="ja-JP" altLang="en-US">
              <a:solidFill>
                <a:schemeClr val="accent1"/>
              </a:solidFill>
              <a:latin typeface="+mn-lt"/>
            </a:endParaRP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ipconfig /renew: </a:t>
            </a:r>
          </a:p>
          <a:p>
            <a:pPr marL="295275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DHCP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サーバーに新しい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情報の設定を要求します。古い、あるいは間違った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IP構成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を修正する時に使います。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712084-D8CD-6F84-617F-A96905DC99D8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19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3" name="Google Shape;1473;p58"/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1474" name="Google Shape;1474;p58"/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8"/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8"/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8"/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8"/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/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/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8"/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8"/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8"/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8"/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8"/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8"/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8"/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8"/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8"/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8"/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8"/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8"/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8"/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8"/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8"/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8"/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8"/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8"/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8"/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8"/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8"/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8"/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8"/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58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06" name="Google Shape;1506;p5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D5BF834-A64D-F87A-8D4F-BF34CAB3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900" y="1518175"/>
            <a:ext cx="3144500" cy="12348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A726ED-1DE4-A8ED-55FD-42BE7AFFF6E2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CE4C29D7-707D-D22D-6C5A-C6D261E1E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9B53266C-ED1A-33A3-331E-56857DF95E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4D67E-2E4E-B651-02D1-E41795D59590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17.1.3 Packet Tracer - Use the ipconfig Command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Google Shape;10055;p76">
            <a:extLst>
              <a:ext uri="{FF2B5EF4-FFF2-40B4-BE49-F238E27FC236}">
                <a16:creationId xmlns:a16="http://schemas.microsoft.com/office/drawing/2014/main" id="{DAE6F04B-D573-52E4-D5C9-6AE5321312CD}"/>
              </a:ext>
            </a:extLst>
          </p:cNvPr>
          <p:cNvSpPr/>
          <p:nvPr/>
        </p:nvSpPr>
        <p:spPr>
          <a:xfrm>
            <a:off x="253675" y="666833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F3162-B81B-BF7F-1EFA-FD1E84F7941C}"/>
              </a:ext>
            </a:extLst>
          </p:cNvPr>
          <p:cNvSpPr txBox="1"/>
          <p:nvPr/>
        </p:nvSpPr>
        <p:spPr>
          <a:xfrm>
            <a:off x="720725" y="1780674"/>
            <a:ext cx="7422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Objectives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Use the ipconfig command to identify incorrect configuration on a PC.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Background / Scenario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A small business owner cannot connect to the internet with one of the four PCs in the office. All the PCs are configured with static IP addressing using 192.168.1.0 /24 network. The PCs should be able to access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www.cisco.pka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webserver. Use the ipconfig /all command to identify which PC is incorrectly configured.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DC8E5E44-CEF8-0456-F6F0-52105183406C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63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0BB37B2-E2B6-FF47-8C3D-37BCCB530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4113AC52-C2A2-9531-4DAE-18CFD25D80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213D9-CDBC-1B7A-E1A0-1EC3BBABF79B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17.1.3 Packet Tracer - Use the ipconfig Command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Google Shape;10055;p76">
            <a:extLst>
              <a:ext uri="{FF2B5EF4-FFF2-40B4-BE49-F238E27FC236}">
                <a16:creationId xmlns:a16="http://schemas.microsoft.com/office/drawing/2014/main" id="{202ABF23-6776-2ED9-403D-FAB07A2D53E1}"/>
              </a:ext>
            </a:extLst>
          </p:cNvPr>
          <p:cNvSpPr/>
          <p:nvPr/>
        </p:nvSpPr>
        <p:spPr>
          <a:xfrm>
            <a:off x="253675" y="666833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C4CC0-B9C9-9E96-A8CD-9542D2015FB6}"/>
              </a:ext>
            </a:extLst>
          </p:cNvPr>
          <p:cNvSpPr txBox="1"/>
          <p:nvPr/>
        </p:nvSpPr>
        <p:spPr>
          <a:xfrm>
            <a:off x="720725" y="1780674"/>
            <a:ext cx="7422248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File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17.1.3-packet-tracer---use-the-ipconfig-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command.pka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目的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ipconfig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コマンドを使用して、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の誤った構成を特定します。</a:t>
            </a:r>
          </a:p>
          <a:p>
            <a:endParaRPr lang="ja-JP" altLang="en-US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背景 </a:t>
            </a:r>
            <a:r>
              <a:rPr lang="en-US" altLang="ja-JP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 </a:t>
            </a: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シナリオ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オフィス内の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台の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のうち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台でインターネットに接続できません。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すべての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は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192.168.1.0 /24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ネットワークを使用した静的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アドレスで構成されています。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これらの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は、</a:t>
            </a:r>
            <a:r>
              <a:rPr lang="en-US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www.cisco.pka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ウェブサーバーにアクセスできるはずです。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ipconfig /all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コマンドを使用して、どの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が誤って構成されているかを特定してください。</a:t>
            </a:r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00AE04D8-01EA-42A5-9229-C25267DBB8CC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1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6B1D0E70-82D0-B853-792D-FD731147C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B74CF1EC-6042-09C3-3ACA-46DBA5E234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6F3FF-0ACC-16DF-2463-FD534C0758F9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17.1.4 The ping Command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88451-7FFB-CB28-BD64-1EAD80ABE77D}"/>
              </a:ext>
            </a:extLst>
          </p:cNvPr>
          <p:cNvSpPr txBox="1"/>
          <p:nvPr/>
        </p:nvSpPr>
        <p:spPr>
          <a:xfrm>
            <a:off x="799483" y="1646643"/>
            <a:ext cx="762379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Ping Command Overview: </a:t>
            </a:r>
          </a:p>
          <a:p>
            <a:pPr marL="295275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Widely used to test network device reachability.</a:t>
            </a:r>
          </a:p>
          <a:p>
            <a:pPr marL="295275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A successful ping results in an "</a:t>
            </a:r>
            <a:r>
              <a:rPr lang="en-US" u="sng" dirty="0">
                <a:solidFill>
                  <a:schemeClr val="tx1"/>
                </a:solidFill>
                <a:latin typeface="+mn-lt"/>
              </a:rPr>
              <a:t>echo reply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" from the target, confirming connectivity.</a:t>
            </a:r>
          </a:p>
          <a:p>
            <a:pPr marL="295275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Failure messages like "</a:t>
            </a:r>
            <a:r>
              <a:rPr lang="en-US" u="sng" dirty="0">
                <a:solidFill>
                  <a:schemeClr val="tx1"/>
                </a:solidFill>
                <a:latin typeface="+mn-lt"/>
              </a:rPr>
              <a:t>request timed out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" indicate connectivity issues.</a:t>
            </a: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Testing Steps:</a:t>
            </a:r>
          </a:p>
          <a:p>
            <a:pPr marL="295275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Initial test: Ping the default gateway (e.g., 10.10.10.1) to check local network connectivity.</a:t>
            </a:r>
          </a:p>
          <a:p>
            <a:pPr marL="295275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External test: Ping external domains (e.g.,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www.cisco.com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 to verify internet connectivity.</a:t>
            </a: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DNS Resolution with Ping:</a:t>
            </a:r>
          </a:p>
          <a:p>
            <a:pPr marL="295275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If pinging by IP succeeds but by name fails, it suggests a DNS problem.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10C969-5E54-3468-4E61-8A0C90C141E4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0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113ACC34-A2D2-8C9B-BEC3-AC33F33E9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0E187531-3714-3A48-A48F-1B8A2B7F36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188DB9-C58D-41FA-72A5-5741942A625B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17.1.4 The ping Command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F53FCF-30E8-A8A4-DCA7-F6F08F235989}"/>
              </a:ext>
            </a:extLst>
          </p:cNvPr>
          <p:cNvSpPr txBox="1"/>
          <p:nvPr/>
        </p:nvSpPr>
        <p:spPr>
          <a:xfrm>
            <a:off x="799483" y="1646643"/>
            <a:ext cx="762379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コマンドの概要</a:t>
            </a:r>
            <a:r>
              <a:rPr lang="en-US" altLang="ja-JP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180000" algn="l"/>
              </a:tabLst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ネットワークデバイスの接続をテストするために広く使用されます。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180000" algn="l"/>
              </a:tabLst>
            </a:pP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が成功すると、ターゲットから「エコー応答」が返され、接続が確認されます。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180000" algn="l"/>
              </a:tabLst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「要求がタイムアウトしました」などのエラーメッセージは、接続の問題を示します。</a:t>
            </a:r>
            <a:endParaRPr lang="en-US" altLang="ja-JP" dirty="0">
              <a:solidFill>
                <a:schemeClr val="accent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テスト手順</a:t>
            </a:r>
            <a:r>
              <a:rPr lang="en-US" altLang="ja-JP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初期テスト</a:t>
            </a:r>
            <a:r>
              <a:rPr lang="en-US" altLang="ja-JP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デフォルトゲートウェイ（例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10.10.10.1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）に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を実行してローカルネットワーク接続を確認します。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外部テスト</a:t>
            </a:r>
            <a:r>
              <a:rPr lang="en-US" altLang="ja-JP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外部ドメイン（例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www.cisco.com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）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を実行してインターネット接続を確認します。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DNS</a:t>
            </a: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解決と</a:t>
            </a:r>
            <a:r>
              <a:rPr lang="en-US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Ping: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アドレスでの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が成功し、名前での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が失敗した場合、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DNS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の問題が考えられます。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617451-47C5-04B1-5B3F-AB2CA973857C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51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5A5B22B5-CF06-C82C-1951-A2E8975C8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A3EDB925-F441-5CE7-A987-E69A084D40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61B16-546E-6C79-5E9D-BFB4C2602E57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17.1.5 Ping Results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2ADF2-D775-B5EB-82E5-82298CC45802}"/>
              </a:ext>
            </a:extLst>
          </p:cNvPr>
          <p:cNvSpPr txBox="1"/>
          <p:nvPr/>
        </p:nvSpPr>
        <p:spPr>
          <a:xfrm>
            <a:off x="799483" y="1646643"/>
            <a:ext cx="7623792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Successful Ping to Name and IP Address:</a:t>
            </a:r>
          </a:p>
          <a:p>
            <a:pPr marL="295275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Indicates application issues on the destination host if access remains blocked.</a:t>
            </a: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Unsuccessful Ping to Both:</a:t>
            </a:r>
          </a:p>
          <a:p>
            <a:pPr marL="295275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Suggests network connectivity problems along the path to the destination.</a:t>
            </a:r>
          </a:p>
          <a:p>
            <a:pPr marL="295275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Troubleshooting step: Ping the default gateway to determine if the issue is local or beyond.</a:t>
            </a:r>
          </a:p>
          <a:p>
            <a:pPr marL="9525" lvl="1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Ping to Default Gateway:</a:t>
            </a:r>
          </a:p>
          <a:p>
            <a:pPr marL="295275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Success indicates the problem lies beyond the local network.</a:t>
            </a:r>
          </a:p>
          <a:p>
            <a:pPr marL="295275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Failure points to a local network issue.</a:t>
            </a:r>
          </a:p>
          <a:p>
            <a:pPr marL="295275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Possible causes include firewalls or routers blocking ping requests.</a:t>
            </a: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B929E1-41F9-E63B-97CC-ED295161FFEB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47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7057FFEA-8F1B-8964-79F0-BA2ED73A8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53578818-9F2A-6423-6DEE-F74032B2B0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A0AA6-790B-0737-B364-21B3D26AEC38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17.1.5 Ping Results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9BDBFA-BCCD-06B5-D64E-E4DEB05A4A21}"/>
              </a:ext>
            </a:extLst>
          </p:cNvPr>
          <p:cNvSpPr txBox="1"/>
          <p:nvPr/>
        </p:nvSpPr>
        <p:spPr>
          <a:xfrm>
            <a:off x="799483" y="1646643"/>
            <a:ext cx="762379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名前と</a:t>
            </a:r>
            <a:r>
              <a:rPr lang="en-US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</a:t>
            </a: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アドレスへの</a:t>
            </a:r>
            <a:r>
              <a:rPr lang="en-US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が成功した場合</a:t>
            </a:r>
            <a:r>
              <a:rPr lang="en-US" altLang="ja-JP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が成功したが、アクセスがブロックされる場合、アプリケーションの問題が考えられます。</a:t>
            </a:r>
          </a:p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名前と</a:t>
            </a:r>
            <a:r>
              <a:rPr lang="en-US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</a:t>
            </a: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アドレスの両方への</a:t>
            </a:r>
            <a:r>
              <a:rPr lang="en-US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が失敗した場合</a:t>
            </a:r>
            <a:r>
              <a:rPr lang="en-US" altLang="ja-JP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ネットワーク接続の問題が考えられます。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トラブルシューティング手順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デフォルトゲートウェイに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を実行して、問題がローカルにあるかそれ以外にあるかを判断します。</a:t>
            </a:r>
          </a:p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デフォルトゲートウェイへの</a:t>
            </a:r>
            <a:r>
              <a:rPr lang="en-US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Ping: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成功した場合、問題はローカルネットワークの外にあります。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失敗した場合、ローカルネットワークの問題が考えられます。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考えられる原因には、ファイアウォールやルーターが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要求をブロックしている場合があります。</a:t>
            </a:r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140816-C763-5B5C-83AF-C288C953509B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52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>
          <a:extLst>
            <a:ext uri="{FF2B5EF4-FFF2-40B4-BE49-F238E27FC236}">
              <a16:creationId xmlns:a16="http://schemas.microsoft.com/office/drawing/2014/main" id="{A8804DB5-75D7-7BF6-A30D-FB8E3DF9B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3" name="Google Shape;1473;p58">
            <a:extLst>
              <a:ext uri="{FF2B5EF4-FFF2-40B4-BE49-F238E27FC236}">
                <a16:creationId xmlns:a16="http://schemas.microsoft.com/office/drawing/2014/main" id="{8C67D087-E899-ED56-08FC-D8B3F180242D}"/>
              </a:ext>
            </a:extLst>
          </p:cNvPr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1474" name="Google Shape;1474;p58">
              <a:extLst>
                <a:ext uri="{FF2B5EF4-FFF2-40B4-BE49-F238E27FC236}">
                  <a16:creationId xmlns:a16="http://schemas.microsoft.com/office/drawing/2014/main" id="{6BC29678-52B3-F7D0-3D6A-2D2990342619}"/>
                </a:ext>
              </a:extLst>
            </p:cNvPr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8">
              <a:extLst>
                <a:ext uri="{FF2B5EF4-FFF2-40B4-BE49-F238E27FC236}">
                  <a16:creationId xmlns:a16="http://schemas.microsoft.com/office/drawing/2014/main" id="{D3FF222A-6542-15C3-B04C-3C3C8C0E1915}"/>
                </a:ext>
              </a:extLst>
            </p:cNvPr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8">
              <a:extLst>
                <a:ext uri="{FF2B5EF4-FFF2-40B4-BE49-F238E27FC236}">
                  <a16:creationId xmlns:a16="http://schemas.microsoft.com/office/drawing/2014/main" id="{A8E49209-1811-0492-5E8C-0B1E900E4802}"/>
                </a:ext>
              </a:extLst>
            </p:cNvPr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8">
              <a:extLst>
                <a:ext uri="{FF2B5EF4-FFF2-40B4-BE49-F238E27FC236}">
                  <a16:creationId xmlns:a16="http://schemas.microsoft.com/office/drawing/2014/main" id="{B9EC73F4-4443-B304-296C-F06AADA2068A}"/>
                </a:ext>
              </a:extLst>
            </p:cNvPr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8">
              <a:extLst>
                <a:ext uri="{FF2B5EF4-FFF2-40B4-BE49-F238E27FC236}">
                  <a16:creationId xmlns:a16="http://schemas.microsoft.com/office/drawing/2014/main" id="{8A1DC6D9-B37D-89B8-4E57-964A4157580F}"/>
                </a:ext>
              </a:extLst>
            </p:cNvPr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>
              <a:extLst>
                <a:ext uri="{FF2B5EF4-FFF2-40B4-BE49-F238E27FC236}">
                  <a16:creationId xmlns:a16="http://schemas.microsoft.com/office/drawing/2014/main" id="{10509B73-8CD8-D6D1-EDF2-BC365E4C03B3}"/>
                </a:ext>
              </a:extLst>
            </p:cNvPr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>
              <a:extLst>
                <a:ext uri="{FF2B5EF4-FFF2-40B4-BE49-F238E27FC236}">
                  <a16:creationId xmlns:a16="http://schemas.microsoft.com/office/drawing/2014/main" id="{85324CD5-8235-60EE-8FA7-E954CA858213}"/>
                </a:ext>
              </a:extLst>
            </p:cNvPr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>
              <a:extLst>
                <a:ext uri="{FF2B5EF4-FFF2-40B4-BE49-F238E27FC236}">
                  <a16:creationId xmlns:a16="http://schemas.microsoft.com/office/drawing/2014/main" id="{F932E2E5-30F8-4E32-C0AA-BA866B150B1A}"/>
                </a:ext>
              </a:extLst>
            </p:cNvPr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8">
              <a:extLst>
                <a:ext uri="{FF2B5EF4-FFF2-40B4-BE49-F238E27FC236}">
                  <a16:creationId xmlns:a16="http://schemas.microsoft.com/office/drawing/2014/main" id="{7909C904-CF68-61E0-855B-AEF25C8CAAEE}"/>
                </a:ext>
              </a:extLst>
            </p:cNvPr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8">
              <a:extLst>
                <a:ext uri="{FF2B5EF4-FFF2-40B4-BE49-F238E27FC236}">
                  <a16:creationId xmlns:a16="http://schemas.microsoft.com/office/drawing/2014/main" id="{B0ECCB11-B899-F243-5E04-5BDF9F3622ED}"/>
                </a:ext>
              </a:extLst>
            </p:cNvPr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8">
              <a:extLst>
                <a:ext uri="{FF2B5EF4-FFF2-40B4-BE49-F238E27FC236}">
                  <a16:creationId xmlns:a16="http://schemas.microsoft.com/office/drawing/2014/main" id="{FA9CCADE-C86C-023C-4238-B8D2FA73149F}"/>
                </a:ext>
              </a:extLst>
            </p:cNvPr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8">
              <a:extLst>
                <a:ext uri="{FF2B5EF4-FFF2-40B4-BE49-F238E27FC236}">
                  <a16:creationId xmlns:a16="http://schemas.microsoft.com/office/drawing/2014/main" id="{56BCFB82-8CD4-0151-58A3-E94C0222BE95}"/>
                </a:ext>
              </a:extLst>
            </p:cNvPr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8">
              <a:extLst>
                <a:ext uri="{FF2B5EF4-FFF2-40B4-BE49-F238E27FC236}">
                  <a16:creationId xmlns:a16="http://schemas.microsoft.com/office/drawing/2014/main" id="{BFE77B25-3E20-2B9F-8CF4-6F2967ED32C8}"/>
                </a:ext>
              </a:extLst>
            </p:cNvPr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8">
              <a:extLst>
                <a:ext uri="{FF2B5EF4-FFF2-40B4-BE49-F238E27FC236}">
                  <a16:creationId xmlns:a16="http://schemas.microsoft.com/office/drawing/2014/main" id="{A3E9132F-4BBE-5FD2-B16D-ED6BCA714AF5}"/>
                </a:ext>
              </a:extLst>
            </p:cNvPr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8">
              <a:extLst>
                <a:ext uri="{FF2B5EF4-FFF2-40B4-BE49-F238E27FC236}">
                  <a16:creationId xmlns:a16="http://schemas.microsoft.com/office/drawing/2014/main" id="{747FFDEB-1102-836C-B5C4-C773B43CE652}"/>
                </a:ext>
              </a:extLst>
            </p:cNvPr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8">
              <a:extLst>
                <a:ext uri="{FF2B5EF4-FFF2-40B4-BE49-F238E27FC236}">
                  <a16:creationId xmlns:a16="http://schemas.microsoft.com/office/drawing/2014/main" id="{4C62A64E-BAD1-4FC5-99BD-0E1D0648AD0A}"/>
                </a:ext>
              </a:extLst>
            </p:cNvPr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8">
              <a:extLst>
                <a:ext uri="{FF2B5EF4-FFF2-40B4-BE49-F238E27FC236}">
                  <a16:creationId xmlns:a16="http://schemas.microsoft.com/office/drawing/2014/main" id="{01B641B2-CC0E-F8D8-1B6D-D5F6492101CE}"/>
                </a:ext>
              </a:extLst>
            </p:cNvPr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8">
              <a:extLst>
                <a:ext uri="{FF2B5EF4-FFF2-40B4-BE49-F238E27FC236}">
                  <a16:creationId xmlns:a16="http://schemas.microsoft.com/office/drawing/2014/main" id="{830B551A-F2AE-D8C6-7C74-B14F9F07F307}"/>
                </a:ext>
              </a:extLst>
            </p:cNvPr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8">
              <a:extLst>
                <a:ext uri="{FF2B5EF4-FFF2-40B4-BE49-F238E27FC236}">
                  <a16:creationId xmlns:a16="http://schemas.microsoft.com/office/drawing/2014/main" id="{E986935E-F41B-36EF-FC73-1994EF9722AB}"/>
                </a:ext>
              </a:extLst>
            </p:cNvPr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8">
              <a:extLst>
                <a:ext uri="{FF2B5EF4-FFF2-40B4-BE49-F238E27FC236}">
                  <a16:creationId xmlns:a16="http://schemas.microsoft.com/office/drawing/2014/main" id="{62F3806E-F96E-989B-EE5F-87B14034BC78}"/>
                </a:ext>
              </a:extLst>
            </p:cNvPr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8">
              <a:extLst>
                <a:ext uri="{FF2B5EF4-FFF2-40B4-BE49-F238E27FC236}">
                  <a16:creationId xmlns:a16="http://schemas.microsoft.com/office/drawing/2014/main" id="{4F6E4494-629C-6E45-A745-9D7FF846C012}"/>
                </a:ext>
              </a:extLst>
            </p:cNvPr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8">
              <a:extLst>
                <a:ext uri="{FF2B5EF4-FFF2-40B4-BE49-F238E27FC236}">
                  <a16:creationId xmlns:a16="http://schemas.microsoft.com/office/drawing/2014/main" id="{9EDBE8D0-EF80-B8F6-AC4A-8D9F3F18759D}"/>
                </a:ext>
              </a:extLst>
            </p:cNvPr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8">
              <a:extLst>
                <a:ext uri="{FF2B5EF4-FFF2-40B4-BE49-F238E27FC236}">
                  <a16:creationId xmlns:a16="http://schemas.microsoft.com/office/drawing/2014/main" id="{76858029-A0A6-8AA4-FC49-03C1869C6BE1}"/>
                </a:ext>
              </a:extLst>
            </p:cNvPr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8">
              <a:extLst>
                <a:ext uri="{FF2B5EF4-FFF2-40B4-BE49-F238E27FC236}">
                  <a16:creationId xmlns:a16="http://schemas.microsoft.com/office/drawing/2014/main" id="{06D027D5-4EB4-B5BC-1298-AFE92392057F}"/>
                </a:ext>
              </a:extLst>
            </p:cNvPr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8">
              <a:extLst>
                <a:ext uri="{FF2B5EF4-FFF2-40B4-BE49-F238E27FC236}">
                  <a16:creationId xmlns:a16="http://schemas.microsoft.com/office/drawing/2014/main" id="{9B50A10B-BE22-8117-9E96-6C9DB5074B1A}"/>
                </a:ext>
              </a:extLst>
            </p:cNvPr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8">
              <a:extLst>
                <a:ext uri="{FF2B5EF4-FFF2-40B4-BE49-F238E27FC236}">
                  <a16:creationId xmlns:a16="http://schemas.microsoft.com/office/drawing/2014/main" id="{4458D610-61E5-FD00-39EB-0C7F89C6A0FB}"/>
                </a:ext>
              </a:extLst>
            </p:cNvPr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8">
              <a:extLst>
                <a:ext uri="{FF2B5EF4-FFF2-40B4-BE49-F238E27FC236}">
                  <a16:creationId xmlns:a16="http://schemas.microsoft.com/office/drawing/2014/main" id="{F0261ED9-C922-3E36-E4A3-FF611F68166F}"/>
                </a:ext>
              </a:extLst>
            </p:cNvPr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8">
              <a:extLst>
                <a:ext uri="{FF2B5EF4-FFF2-40B4-BE49-F238E27FC236}">
                  <a16:creationId xmlns:a16="http://schemas.microsoft.com/office/drawing/2014/main" id="{9095909C-80BD-28C9-873B-77C00EF1A34F}"/>
                </a:ext>
              </a:extLst>
            </p:cNvPr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8">
              <a:extLst>
                <a:ext uri="{FF2B5EF4-FFF2-40B4-BE49-F238E27FC236}">
                  <a16:creationId xmlns:a16="http://schemas.microsoft.com/office/drawing/2014/main" id="{E541E21C-8693-5E21-C566-ECB7F60D3783}"/>
                </a:ext>
              </a:extLst>
            </p:cNvPr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8">
              <a:extLst>
                <a:ext uri="{FF2B5EF4-FFF2-40B4-BE49-F238E27FC236}">
                  <a16:creationId xmlns:a16="http://schemas.microsoft.com/office/drawing/2014/main" id="{8848EA3E-A584-9E3B-2DE7-84CFFDF62795}"/>
                </a:ext>
              </a:extLst>
            </p:cNvPr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8">
              <a:extLst>
                <a:ext uri="{FF2B5EF4-FFF2-40B4-BE49-F238E27FC236}">
                  <a16:creationId xmlns:a16="http://schemas.microsoft.com/office/drawing/2014/main" id="{B834AA91-AA49-E84F-CB6A-DB3C81487979}"/>
                </a:ext>
              </a:extLst>
            </p:cNvPr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58">
            <a:extLst>
              <a:ext uri="{FF2B5EF4-FFF2-40B4-BE49-F238E27FC236}">
                <a16:creationId xmlns:a16="http://schemas.microsoft.com/office/drawing/2014/main" id="{4CA70D0D-B301-7672-9A83-CE022997E777}"/>
              </a:ext>
            </a:extLst>
          </p:cNvPr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06" name="Google Shape;1506;p58">
              <a:extLst>
                <a:ext uri="{FF2B5EF4-FFF2-40B4-BE49-F238E27FC236}">
                  <a16:creationId xmlns:a16="http://schemas.microsoft.com/office/drawing/2014/main" id="{ABA79512-81D0-DD75-5882-191739F5A64C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8">
              <a:extLst>
                <a:ext uri="{FF2B5EF4-FFF2-40B4-BE49-F238E27FC236}">
                  <a16:creationId xmlns:a16="http://schemas.microsoft.com/office/drawing/2014/main" id="{E9384EF7-8C5A-59A3-54CB-105E2747762B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8">
              <a:extLst>
                <a:ext uri="{FF2B5EF4-FFF2-40B4-BE49-F238E27FC236}">
                  <a16:creationId xmlns:a16="http://schemas.microsoft.com/office/drawing/2014/main" id="{A66FB8C3-3111-3530-36B1-EAD1FA2DDCC7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8">
              <a:extLst>
                <a:ext uri="{FF2B5EF4-FFF2-40B4-BE49-F238E27FC236}">
                  <a16:creationId xmlns:a16="http://schemas.microsoft.com/office/drawing/2014/main" id="{74DDBF1A-3EC7-7088-6155-854B2448C3E7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8">
              <a:extLst>
                <a:ext uri="{FF2B5EF4-FFF2-40B4-BE49-F238E27FC236}">
                  <a16:creationId xmlns:a16="http://schemas.microsoft.com/office/drawing/2014/main" id="{0022A077-3744-3A53-3022-E89BD17DE8FD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8">
              <a:extLst>
                <a:ext uri="{FF2B5EF4-FFF2-40B4-BE49-F238E27FC236}">
                  <a16:creationId xmlns:a16="http://schemas.microsoft.com/office/drawing/2014/main" id="{78EA8B24-EAF6-1488-C8C4-120473AA7313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1A953790-3BB6-34BA-5D57-264887C6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900" y="1518175"/>
            <a:ext cx="3144500" cy="12348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87560C-5E74-2F21-0DCB-1ABFF3E5A3DD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8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2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1813915" y="1761326"/>
            <a:ext cx="1582615" cy="763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Communication in a Connected World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727959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01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434405" y="1761326"/>
            <a:ext cx="1685108" cy="798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fontAlgn="ctr"/>
            <a:r>
              <a:rPr lang="mn-MN" sz="1400" b="0" i="0" u="none" strike="noStrike" cap="non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Arial"/>
              </a:rPr>
              <a:t>CISCO Packet Tracer</a:t>
            </a:r>
            <a:r>
              <a:rPr lang="en-JP" sz="1400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2056222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02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3180688" y="1761326"/>
            <a:ext cx="1949380" cy="705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Network Components,</a:t>
            </a:r>
          </a:p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 Types, and Connections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360637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03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5211403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04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6682254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05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494165" y="1761326"/>
            <a:ext cx="1474178" cy="612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Communication Principles</a:t>
            </a:r>
            <a:endParaRPr lang="en-US" altLang="ja-JP" sz="1400" b="0" u="none" strike="noStrike" dirty="0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727959" y="275374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06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BEBC47-03BE-A24A-5E97-438BB3F415B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838179" y="1761326"/>
            <a:ext cx="1844448" cy="612433"/>
          </a:xfrm>
        </p:spPr>
        <p:txBody>
          <a:bodyPr anchor="t"/>
          <a:lstStyle/>
          <a:p>
            <a:pPr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Build a </a:t>
            </a:r>
          </a:p>
          <a:p>
            <a:pPr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Home Network</a:t>
            </a:r>
          </a:p>
        </p:txBody>
      </p:sp>
      <p:sp>
        <p:nvSpPr>
          <p:cNvPr id="14" name="Google Shape;689;p29">
            <a:extLst>
              <a:ext uri="{FF2B5EF4-FFF2-40B4-BE49-F238E27FC236}">
                <a16:creationId xmlns:a16="http://schemas.microsoft.com/office/drawing/2014/main" id="{91E4DB07-025B-D26D-9425-62709194C71F}"/>
              </a:ext>
            </a:extLst>
          </p:cNvPr>
          <p:cNvSpPr txBox="1">
            <a:spLocks/>
          </p:cNvSpPr>
          <p:nvPr/>
        </p:nvSpPr>
        <p:spPr>
          <a:xfrm>
            <a:off x="1811207" y="3280634"/>
            <a:ext cx="1588031" cy="55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The Internet Protocol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Google Shape;690;p29">
            <a:extLst>
              <a:ext uri="{FF2B5EF4-FFF2-40B4-BE49-F238E27FC236}">
                <a16:creationId xmlns:a16="http://schemas.microsoft.com/office/drawing/2014/main" id="{6A552CD9-EAF0-4260-8ADB-F975DE332EEE}"/>
              </a:ext>
            </a:extLst>
          </p:cNvPr>
          <p:cNvSpPr txBox="1">
            <a:spLocks/>
          </p:cNvSpPr>
          <p:nvPr/>
        </p:nvSpPr>
        <p:spPr>
          <a:xfrm>
            <a:off x="2056222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07</a:t>
            </a:r>
          </a:p>
        </p:txBody>
      </p:sp>
      <p:sp>
        <p:nvSpPr>
          <p:cNvPr id="17" name="Google Shape;690;p29">
            <a:extLst>
              <a:ext uri="{FF2B5EF4-FFF2-40B4-BE49-F238E27FC236}">
                <a16:creationId xmlns:a16="http://schemas.microsoft.com/office/drawing/2014/main" id="{8CC333DC-FE10-22E1-BD25-468CBB8EFE8B}"/>
              </a:ext>
            </a:extLst>
          </p:cNvPr>
          <p:cNvSpPr txBox="1">
            <a:spLocks/>
          </p:cNvSpPr>
          <p:nvPr/>
        </p:nvSpPr>
        <p:spPr>
          <a:xfrm>
            <a:off x="3606378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08</a:t>
            </a:r>
          </a:p>
        </p:txBody>
      </p:sp>
      <p:sp>
        <p:nvSpPr>
          <p:cNvPr id="2" name="Google Shape;675;p29">
            <a:extLst>
              <a:ext uri="{FF2B5EF4-FFF2-40B4-BE49-F238E27FC236}">
                <a16:creationId xmlns:a16="http://schemas.microsoft.com/office/drawing/2014/main" id="{D891D603-87EA-5634-BC49-A32DBC0539A0}"/>
              </a:ext>
            </a:extLst>
          </p:cNvPr>
          <p:cNvSpPr txBox="1">
            <a:spLocks/>
          </p:cNvSpPr>
          <p:nvPr/>
        </p:nvSpPr>
        <p:spPr>
          <a:xfrm>
            <a:off x="5211403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09</a:t>
            </a:r>
            <a:endParaRPr lang="en"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3" name="Google Shape;689;p29">
            <a:extLst>
              <a:ext uri="{FF2B5EF4-FFF2-40B4-BE49-F238E27FC236}">
                <a16:creationId xmlns:a16="http://schemas.microsoft.com/office/drawing/2014/main" id="{8EB6CD7C-48F3-AC45-57B2-DA1F1615163F}"/>
              </a:ext>
            </a:extLst>
          </p:cNvPr>
          <p:cNvSpPr txBox="1">
            <a:spLocks/>
          </p:cNvSpPr>
          <p:nvPr/>
        </p:nvSpPr>
        <p:spPr>
          <a:xfrm>
            <a:off x="4924516" y="3280634"/>
            <a:ext cx="1671775" cy="57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ja-JP" altLang="en-US" sz="1400" b="0" i="0" u="none" strike="noStrike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中間試験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Google Shape;689;p29">
            <a:extLst>
              <a:ext uri="{FF2B5EF4-FFF2-40B4-BE49-F238E27FC236}">
                <a16:creationId xmlns:a16="http://schemas.microsoft.com/office/drawing/2014/main" id="{24DD1435-2843-CAC9-28E3-AB66E4801411}"/>
              </a:ext>
            </a:extLst>
          </p:cNvPr>
          <p:cNvSpPr txBox="1">
            <a:spLocks/>
          </p:cNvSpPr>
          <p:nvPr/>
        </p:nvSpPr>
        <p:spPr>
          <a:xfrm>
            <a:off x="575805" y="3280634"/>
            <a:ext cx="1402308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The Access Layer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Google Shape;689;p29">
            <a:extLst>
              <a:ext uri="{FF2B5EF4-FFF2-40B4-BE49-F238E27FC236}">
                <a16:creationId xmlns:a16="http://schemas.microsoft.com/office/drawing/2014/main" id="{A69D39C1-69DF-8D13-8E6E-31A97CCF7894}"/>
              </a:ext>
            </a:extLst>
          </p:cNvPr>
          <p:cNvSpPr txBox="1">
            <a:spLocks/>
          </p:cNvSpPr>
          <p:nvPr/>
        </p:nvSpPr>
        <p:spPr>
          <a:xfrm>
            <a:off x="3316521" y="3280634"/>
            <a:ext cx="1677714" cy="83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IPv4 and Network Segmentation</a:t>
            </a:r>
            <a:endParaRPr lang="en-US" altLang="ja-JP" sz="1400"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D8795BDD-C215-B2ED-685E-4AFB695DFF4E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02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38F6754-510E-4FBB-9C03-591AA5421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A6A329AA-DD26-3887-306F-B47079159D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9D6CC-B1E4-18B4-30B2-BC6507569E16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</a:rPr>
              <a:t>17.1.6 Packet Tracer - Use the ping Command</a:t>
            </a:r>
          </a:p>
        </p:txBody>
      </p:sp>
      <p:sp>
        <p:nvSpPr>
          <p:cNvPr id="2" name="Google Shape;10055;p76">
            <a:extLst>
              <a:ext uri="{FF2B5EF4-FFF2-40B4-BE49-F238E27FC236}">
                <a16:creationId xmlns:a16="http://schemas.microsoft.com/office/drawing/2014/main" id="{6955B3A1-4AB9-010C-4EE4-104818EA64D9}"/>
              </a:ext>
            </a:extLst>
          </p:cNvPr>
          <p:cNvSpPr/>
          <p:nvPr/>
        </p:nvSpPr>
        <p:spPr>
          <a:xfrm>
            <a:off x="253675" y="666833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A2B7F-0AAE-21E5-E216-3A63B0240427}"/>
              </a:ext>
            </a:extLst>
          </p:cNvPr>
          <p:cNvSpPr txBox="1"/>
          <p:nvPr/>
        </p:nvSpPr>
        <p:spPr>
          <a:xfrm>
            <a:off x="720725" y="1780674"/>
            <a:ext cx="7422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Objectives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Use the ping command to identify an incorrect configuration on a PC.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Background / Scenario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A small business owner learns that some users are unable to access a website. All PCs are configured with static IP addressing. Use the ping command to identify the issue.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ADA8A105-6FE7-DEEB-02DF-020D29C10558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13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626D3C90-ECF9-572E-6877-E28431D5B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ACC2C388-E292-86E3-E24E-CE11CE2727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2279D-EF4C-3311-96CA-6E26CE8C3902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</a:rPr>
              <a:t>17.1.6 Packet Tracer - Use the ping Command</a:t>
            </a:r>
          </a:p>
        </p:txBody>
      </p:sp>
      <p:sp>
        <p:nvSpPr>
          <p:cNvPr id="2" name="Google Shape;10055;p76">
            <a:extLst>
              <a:ext uri="{FF2B5EF4-FFF2-40B4-BE49-F238E27FC236}">
                <a16:creationId xmlns:a16="http://schemas.microsoft.com/office/drawing/2014/main" id="{2758DEBB-7F0D-1825-C00C-87D543619911}"/>
              </a:ext>
            </a:extLst>
          </p:cNvPr>
          <p:cNvSpPr/>
          <p:nvPr/>
        </p:nvSpPr>
        <p:spPr>
          <a:xfrm>
            <a:off x="253675" y="666833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21415C-9D34-6D96-7C2B-609E14E608AD}"/>
              </a:ext>
            </a:extLst>
          </p:cNvPr>
          <p:cNvSpPr txBox="1"/>
          <p:nvPr/>
        </p:nvSpPr>
        <p:spPr>
          <a:xfrm>
            <a:off x="720725" y="1780674"/>
            <a:ext cx="74222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File: 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17.1.6-packet-tracer---use-the-ping-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command.pka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目的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コマンドを使用して、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の誤った構成を特定します。</a:t>
            </a:r>
          </a:p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背景 </a:t>
            </a:r>
            <a:r>
              <a:rPr lang="en-US" altLang="ja-JP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 </a:t>
            </a: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シナリオ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何人かのユーザーがウェブサイトにアクセスできないことを知りました。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すべての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は静的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アドレスで構成されています。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コマンドを使用して問題を発見してください。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08B5349-8BDE-AEE1-B28D-849945D37D1B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71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22EF8028-7FD5-0F04-732E-144CF0E51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23F3386B-FDFB-2587-6069-37C37CB6B1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17.2. Network Testing Utilities Summary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D4EE2D-2D16-DD3D-B6F8-C3315A600834}"/>
              </a:ext>
            </a:extLst>
          </p:cNvPr>
          <p:cNvSpPr txBox="1"/>
          <p:nvPr/>
        </p:nvSpPr>
        <p:spPr>
          <a:xfrm>
            <a:off x="720725" y="1112838"/>
            <a:ext cx="74222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Network Troubleshooting Utilities: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ipconfig: Shows current IP configuration (IP address, subnet mask, default gateway).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ping: Tests connectivity to other IP hosts via echo requests.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netstat: Reveals network connections, including open ports and routing tables.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tracert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(traceroute on Unix/Linux): Traces the path packets take to reach a destination.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nslookup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: Queries DNS servers for domain information.</a:t>
            </a:r>
          </a:p>
          <a:p>
            <a:r>
              <a:rPr lang="en-US" dirty="0">
                <a:solidFill>
                  <a:schemeClr val="accent1"/>
                </a:solidFill>
                <a:latin typeface="+mn-lt"/>
              </a:rPr>
              <a:t>Detailed Command Functions: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ipconfig /all: Provides extended IP configuration details like MAC address, DNS servers, DHCP status.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ipconfig /release and /renew: Releases and renews DHCP configuration for troubleshooting IP issues.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Designed to diagnose and resolve network connectivity and configuration issues.</a:t>
            </a:r>
          </a:p>
          <a:p>
            <a:r>
              <a:rPr lang="en-US" dirty="0">
                <a:solidFill>
                  <a:schemeClr val="accent1"/>
                </a:solidFill>
                <a:latin typeface="+mn-lt"/>
              </a:rPr>
              <a:t>Common Use Cases: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Verifying host IP settings and DNS resolutions.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Testing connectivity to local and remote hosts.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Identifying route paths and potential bottlenecks or failures in the network.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8F7DC5-B025-26A1-BF34-C86F4E7AE4DF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02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53E68616-3A5E-7701-7666-2C5083C75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AE5FCD71-E1B9-EF11-002F-3DBAB46AD9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17.2. Network Testing Utilities Summary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61B39-1900-525C-4A2A-81F9F74E01B8}"/>
              </a:ext>
            </a:extLst>
          </p:cNvPr>
          <p:cNvSpPr txBox="1"/>
          <p:nvPr/>
        </p:nvSpPr>
        <p:spPr>
          <a:xfrm>
            <a:off x="720725" y="1112838"/>
            <a:ext cx="818473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14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ネットワークトラブルシューティングユーティリティ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ipconfig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現在の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構成を表示します（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アドレス、サブネットマスク、デフォルトゲートウェイ）。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他のホストへの接続をテストします。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netstat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ネットワーク接続、オープンポート、ルーティングテーブルを表示します。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tracer</a:t>
            </a:r>
            <a:r>
              <a:rPr lang="en-US" sz="1400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t（Unix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/Linux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では</a:t>
            </a:r>
            <a:r>
              <a:rPr lang="en-US" sz="14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traceroute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）: 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宛先に到達するまでのパケットの経路を追跡します。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nslookup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DNS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サーバーに問い合わせてドメイン情報を取得します。</a:t>
            </a:r>
          </a:p>
          <a:p>
            <a:pPr>
              <a:spcAft>
                <a:spcPts val="600"/>
              </a:spcAft>
            </a:pPr>
            <a:r>
              <a:rPr lang="ja-JP" altLang="en-US" sz="14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コマンドの詳細な機能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ipconfig /all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MAC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アドレス、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DNS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サーバー、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DHCP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ステータスなどの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構成の詳細を提供します。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ipconfig /release 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および </a:t>
            </a:r>
            <a:r>
              <a:rPr lang="en-US" altLang="ja-JP" sz="14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</a:t>
            </a:r>
            <a:r>
              <a:rPr lang="en-US" sz="14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renew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IP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問題のトラブルシューティングのために構成を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解除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および再取得します。</a:t>
            </a:r>
          </a:p>
          <a:p>
            <a:pPr>
              <a:spcAft>
                <a:spcPts val="600"/>
              </a:spcAft>
            </a:pPr>
            <a:r>
              <a:rPr lang="ja-JP" altLang="en-US" sz="14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主な使用ケース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ホストの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設定と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DNS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（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アドレスとドメイン名の対応）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を確認する。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ローカルおよびリモートホストへの接続をテストする。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ネットワーク内の経路の確認、ボトルネックの発見、または障害の可能性を調べる。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37FC0B-2F79-098D-53B7-AEB311894D67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27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1151C2C3-7F80-6D78-30FE-16DD2AE54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2FB31B6-CFD7-8201-9436-897C2A1CBD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Questions and free discussion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2EECF-5371-2E46-0C09-CD2071697B4E}"/>
              </a:ext>
            </a:extLst>
          </p:cNvPr>
          <p:cNvSpPr txBox="1"/>
          <p:nvPr/>
        </p:nvSpPr>
        <p:spPr>
          <a:xfrm>
            <a:off x="720000" y="1717670"/>
            <a:ext cx="805541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4000" i="0" dirty="0">
                <a:solidFill>
                  <a:schemeClr val="accent2"/>
                </a:solidFill>
                <a:effectLst/>
                <a:latin typeface="+mn-lt"/>
              </a:rPr>
              <a:t>Do you have any questions or anything you want to discuss?</a:t>
            </a:r>
          </a:p>
          <a:p>
            <a:pPr algn="l"/>
            <a:endParaRPr lang="en-US" sz="2000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B58FCEAB-E07A-9296-84AE-A94CE14D6DE5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55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465DF18F-73D4-6109-FBAB-90A279764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0A992236-307E-2075-37DC-3529322665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Check Test 15</a:t>
            </a:r>
          </a:p>
        </p:txBody>
      </p:sp>
      <p:sp>
        <p:nvSpPr>
          <p:cNvPr id="2" name="Google Shape;968;p43">
            <a:extLst>
              <a:ext uri="{FF2B5EF4-FFF2-40B4-BE49-F238E27FC236}">
                <a16:creationId xmlns:a16="http://schemas.microsoft.com/office/drawing/2014/main" id="{9EA2523A-56CD-3A1A-92CA-B873168FDCD3}"/>
              </a:ext>
            </a:extLst>
          </p:cNvPr>
          <p:cNvSpPr txBox="1">
            <a:spLocks/>
          </p:cNvSpPr>
          <p:nvPr/>
        </p:nvSpPr>
        <p:spPr>
          <a:xfrm>
            <a:off x="1062595" y="1340850"/>
            <a:ext cx="7850495" cy="2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sz="2800" i="0" dirty="0">
                <a:solidFill>
                  <a:schemeClr val="accent2"/>
                </a:solidFill>
                <a:effectLst/>
                <a:latin typeface="+mn-lt"/>
              </a:rPr>
              <a:t>17.2.3 Network Testing Utilities Quiz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endParaRPr lang="en-US" sz="2000" dirty="0">
              <a:solidFill>
                <a:schemeClr val="accent2"/>
              </a:solidFill>
              <a:latin typeface="+mn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n-lt"/>
                <a:hlinkClick r:id="rId3"/>
              </a:rPr>
              <a:t>https://forms.gle/nvfGjc4xPXb9Fr4U7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Google Shape;10286;p77">
            <a:extLst>
              <a:ext uri="{FF2B5EF4-FFF2-40B4-BE49-F238E27FC236}">
                <a16:creationId xmlns:a16="http://schemas.microsoft.com/office/drawing/2014/main" id="{C8FEC04D-9647-E62D-9F62-A55AD8F89255}"/>
              </a:ext>
            </a:extLst>
          </p:cNvPr>
          <p:cNvGrpSpPr/>
          <p:nvPr/>
        </p:nvGrpSpPr>
        <p:grpSpPr>
          <a:xfrm>
            <a:off x="144000" y="125134"/>
            <a:ext cx="576000" cy="720000"/>
            <a:chOff x="-39783425" y="2337925"/>
            <a:chExt cx="275700" cy="318350"/>
          </a:xfrm>
          <a:solidFill>
            <a:schemeClr val="accent3"/>
          </a:solidFill>
        </p:grpSpPr>
        <p:sp>
          <p:nvSpPr>
            <p:cNvPr id="4" name="Google Shape;10287;p77">
              <a:extLst>
                <a:ext uri="{FF2B5EF4-FFF2-40B4-BE49-F238E27FC236}">
                  <a16:creationId xmlns:a16="http://schemas.microsoft.com/office/drawing/2014/main" id="{8B599C27-E0C0-211B-08CA-6462A8405A70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" name="Google Shape;10288;p77">
              <a:extLst>
                <a:ext uri="{FF2B5EF4-FFF2-40B4-BE49-F238E27FC236}">
                  <a16:creationId xmlns:a16="http://schemas.microsoft.com/office/drawing/2014/main" id="{E3FC535C-6DB6-D331-38E1-32EEC3A2E2C2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81C193E-78A6-85B3-8785-5355E4C529CE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78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CBFA-2506-A1BE-E45E-4E59A3BF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84A80-3E86-B5D3-F80A-2DB5F1F14050}"/>
              </a:ext>
            </a:extLst>
          </p:cNvPr>
          <p:cNvSpPr txBox="1"/>
          <p:nvPr/>
        </p:nvSpPr>
        <p:spPr>
          <a:xfrm>
            <a:off x="719999" y="1459467"/>
            <a:ext cx="77032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CISCO Network Academy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　</a:t>
            </a: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187325" indent="-44450"/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Networking Basics - </a:t>
            </a:r>
            <a:r>
              <a:rPr lang="en-US" sz="1400" i="0" dirty="0">
                <a:solidFill>
                  <a:schemeClr val="tx1"/>
                </a:solidFill>
                <a:effectLst/>
                <a:latin typeface="+mn-lt"/>
              </a:rPr>
              <a:t>Module 17: Network Testing Utilities</a:t>
            </a:r>
            <a:endParaRPr lang="en-US" altLang="ja-JP" sz="1400" dirty="0">
              <a:solidFill>
                <a:schemeClr val="tx1"/>
              </a:solidFill>
              <a:latin typeface="+mn-lt"/>
            </a:endParaRPr>
          </a:p>
          <a:p>
            <a:pPr marL="187325" indent="-44450"/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87325" indent="-44450"/>
            <a:r>
              <a:rPr lang="en-US" dirty="0">
                <a:solidFill>
                  <a:schemeClr val="tx1"/>
                </a:solidFill>
                <a:latin typeface="+mn-lt"/>
                <a:hlinkClick r:id="rId3"/>
              </a:rPr>
              <a:t>https://skillsforall.com/launch?id=f393c38f-b410-4d2b-8275-70e144273519&amp;tab=curriculum&amp;view</a:t>
            </a:r>
            <a:r>
              <a:rPr lang="en-US">
                <a:solidFill>
                  <a:schemeClr val="tx1"/>
                </a:solidFill>
                <a:latin typeface="+mn-lt"/>
                <a:hlinkClick r:id="rId3"/>
              </a:rPr>
              <a:t>=012e851b-88b9-5e9e-9625-49ec29308ef3</a:t>
            </a:r>
            <a:endParaRPr lang="en-US">
              <a:solidFill>
                <a:schemeClr val="tx1"/>
              </a:solidFill>
              <a:latin typeface="+mn-lt"/>
            </a:endParaRPr>
          </a:p>
          <a:p>
            <a:pPr marL="187325" indent="-44450"/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87325" indent="-44450"/>
            <a:r>
              <a:rPr lang="en-US" altLang="ja-JP" dirty="0">
                <a:solidFill>
                  <a:schemeClr val="tx1"/>
                </a:solidFill>
                <a:latin typeface="+mn-lt"/>
              </a:rPr>
              <a:t>Textbook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：</a:t>
            </a:r>
          </a:p>
          <a:p>
            <a:r>
              <a:rPr lang="ja-JP" altLang="en-US">
                <a:solidFill>
                  <a:schemeClr val="tx1"/>
                </a:solidFill>
                <a:latin typeface="+mn-lt"/>
              </a:rPr>
              <a:t>「図解入門　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TCP/IP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」みやたひろし　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05C71D96-BA0D-DB37-832F-CBD674B427D7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67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>
          <a:extLst>
            <a:ext uri="{FF2B5EF4-FFF2-40B4-BE49-F238E27FC236}">
              <a16:creationId xmlns:a16="http://schemas.microsoft.com/office/drawing/2014/main" id="{294AE71B-D9BD-6327-BC28-8BFA75778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3" name="Google Shape;1473;p58">
            <a:extLst>
              <a:ext uri="{FF2B5EF4-FFF2-40B4-BE49-F238E27FC236}">
                <a16:creationId xmlns:a16="http://schemas.microsoft.com/office/drawing/2014/main" id="{0D9FDE10-0E6D-0196-E385-93685B6C3DED}"/>
              </a:ext>
            </a:extLst>
          </p:cNvPr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1474" name="Google Shape;1474;p58">
              <a:extLst>
                <a:ext uri="{FF2B5EF4-FFF2-40B4-BE49-F238E27FC236}">
                  <a16:creationId xmlns:a16="http://schemas.microsoft.com/office/drawing/2014/main" id="{DA84D89E-AFD9-2753-C785-4162B92AE58D}"/>
                </a:ext>
              </a:extLst>
            </p:cNvPr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8">
              <a:extLst>
                <a:ext uri="{FF2B5EF4-FFF2-40B4-BE49-F238E27FC236}">
                  <a16:creationId xmlns:a16="http://schemas.microsoft.com/office/drawing/2014/main" id="{0F0AB170-7936-6610-66D2-FA9CAA087BF3}"/>
                </a:ext>
              </a:extLst>
            </p:cNvPr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8">
              <a:extLst>
                <a:ext uri="{FF2B5EF4-FFF2-40B4-BE49-F238E27FC236}">
                  <a16:creationId xmlns:a16="http://schemas.microsoft.com/office/drawing/2014/main" id="{2D0FDFB6-01B5-958B-E90A-7AD021276D17}"/>
                </a:ext>
              </a:extLst>
            </p:cNvPr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8">
              <a:extLst>
                <a:ext uri="{FF2B5EF4-FFF2-40B4-BE49-F238E27FC236}">
                  <a16:creationId xmlns:a16="http://schemas.microsoft.com/office/drawing/2014/main" id="{5403BF60-B255-B7CA-2C3B-A443786560CB}"/>
                </a:ext>
              </a:extLst>
            </p:cNvPr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8">
              <a:extLst>
                <a:ext uri="{FF2B5EF4-FFF2-40B4-BE49-F238E27FC236}">
                  <a16:creationId xmlns:a16="http://schemas.microsoft.com/office/drawing/2014/main" id="{CA6A4498-6BCD-F4C3-F485-67FA30CDB3E8}"/>
                </a:ext>
              </a:extLst>
            </p:cNvPr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>
              <a:extLst>
                <a:ext uri="{FF2B5EF4-FFF2-40B4-BE49-F238E27FC236}">
                  <a16:creationId xmlns:a16="http://schemas.microsoft.com/office/drawing/2014/main" id="{6C84618E-8D89-08B1-4ABC-2A9E168CB0E0}"/>
                </a:ext>
              </a:extLst>
            </p:cNvPr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>
              <a:extLst>
                <a:ext uri="{FF2B5EF4-FFF2-40B4-BE49-F238E27FC236}">
                  <a16:creationId xmlns:a16="http://schemas.microsoft.com/office/drawing/2014/main" id="{67E39A5A-7210-AFCB-DBD2-280AF2B29160}"/>
                </a:ext>
              </a:extLst>
            </p:cNvPr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>
              <a:extLst>
                <a:ext uri="{FF2B5EF4-FFF2-40B4-BE49-F238E27FC236}">
                  <a16:creationId xmlns:a16="http://schemas.microsoft.com/office/drawing/2014/main" id="{EABDAACC-4F19-BD7A-120B-ED66B3A15901}"/>
                </a:ext>
              </a:extLst>
            </p:cNvPr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8">
              <a:extLst>
                <a:ext uri="{FF2B5EF4-FFF2-40B4-BE49-F238E27FC236}">
                  <a16:creationId xmlns:a16="http://schemas.microsoft.com/office/drawing/2014/main" id="{4EED9FD6-1175-0B51-0971-A6557CC43BD9}"/>
                </a:ext>
              </a:extLst>
            </p:cNvPr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8">
              <a:extLst>
                <a:ext uri="{FF2B5EF4-FFF2-40B4-BE49-F238E27FC236}">
                  <a16:creationId xmlns:a16="http://schemas.microsoft.com/office/drawing/2014/main" id="{5A110D4E-3CAF-B64D-52A6-D86FAACFA272}"/>
                </a:ext>
              </a:extLst>
            </p:cNvPr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8">
              <a:extLst>
                <a:ext uri="{FF2B5EF4-FFF2-40B4-BE49-F238E27FC236}">
                  <a16:creationId xmlns:a16="http://schemas.microsoft.com/office/drawing/2014/main" id="{A77B5B6E-8C66-E4F5-A7A4-B81B9DA2F125}"/>
                </a:ext>
              </a:extLst>
            </p:cNvPr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8">
              <a:extLst>
                <a:ext uri="{FF2B5EF4-FFF2-40B4-BE49-F238E27FC236}">
                  <a16:creationId xmlns:a16="http://schemas.microsoft.com/office/drawing/2014/main" id="{DA904F3B-F12E-124E-6BE5-D437DE90DAE0}"/>
                </a:ext>
              </a:extLst>
            </p:cNvPr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8">
              <a:extLst>
                <a:ext uri="{FF2B5EF4-FFF2-40B4-BE49-F238E27FC236}">
                  <a16:creationId xmlns:a16="http://schemas.microsoft.com/office/drawing/2014/main" id="{8E47B457-C37F-7BED-A765-E700425B973B}"/>
                </a:ext>
              </a:extLst>
            </p:cNvPr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8">
              <a:extLst>
                <a:ext uri="{FF2B5EF4-FFF2-40B4-BE49-F238E27FC236}">
                  <a16:creationId xmlns:a16="http://schemas.microsoft.com/office/drawing/2014/main" id="{64A07D3D-A3D7-D01C-2B0F-AB74830FE3E6}"/>
                </a:ext>
              </a:extLst>
            </p:cNvPr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8">
              <a:extLst>
                <a:ext uri="{FF2B5EF4-FFF2-40B4-BE49-F238E27FC236}">
                  <a16:creationId xmlns:a16="http://schemas.microsoft.com/office/drawing/2014/main" id="{6E6E24E9-B9ED-54B3-1000-5D54533D230E}"/>
                </a:ext>
              </a:extLst>
            </p:cNvPr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8">
              <a:extLst>
                <a:ext uri="{FF2B5EF4-FFF2-40B4-BE49-F238E27FC236}">
                  <a16:creationId xmlns:a16="http://schemas.microsoft.com/office/drawing/2014/main" id="{8EDCCBBF-7D16-1603-BDFF-40D2374A8ACF}"/>
                </a:ext>
              </a:extLst>
            </p:cNvPr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8">
              <a:extLst>
                <a:ext uri="{FF2B5EF4-FFF2-40B4-BE49-F238E27FC236}">
                  <a16:creationId xmlns:a16="http://schemas.microsoft.com/office/drawing/2014/main" id="{A2E7FAA5-E67F-0E98-2121-EA66987BC046}"/>
                </a:ext>
              </a:extLst>
            </p:cNvPr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8">
              <a:extLst>
                <a:ext uri="{FF2B5EF4-FFF2-40B4-BE49-F238E27FC236}">
                  <a16:creationId xmlns:a16="http://schemas.microsoft.com/office/drawing/2014/main" id="{DC632776-15A1-492F-F7E9-DA9B8706A434}"/>
                </a:ext>
              </a:extLst>
            </p:cNvPr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8">
              <a:extLst>
                <a:ext uri="{FF2B5EF4-FFF2-40B4-BE49-F238E27FC236}">
                  <a16:creationId xmlns:a16="http://schemas.microsoft.com/office/drawing/2014/main" id="{346F68A5-E6D3-2A03-23BA-421F406FB833}"/>
                </a:ext>
              </a:extLst>
            </p:cNvPr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8">
              <a:extLst>
                <a:ext uri="{FF2B5EF4-FFF2-40B4-BE49-F238E27FC236}">
                  <a16:creationId xmlns:a16="http://schemas.microsoft.com/office/drawing/2014/main" id="{347F42C8-DBDB-00E8-F03F-56278687B368}"/>
                </a:ext>
              </a:extLst>
            </p:cNvPr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8">
              <a:extLst>
                <a:ext uri="{FF2B5EF4-FFF2-40B4-BE49-F238E27FC236}">
                  <a16:creationId xmlns:a16="http://schemas.microsoft.com/office/drawing/2014/main" id="{895FF4E1-89C4-1AD4-2C30-9D3AB398D737}"/>
                </a:ext>
              </a:extLst>
            </p:cNvPr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8">
              <a:extLst>
                <a:ext uri="{FF2B5EF4-FFF2-40B4-BE49-F238E27FC236}">
                  <a16:creationId xmlns:a16="http://schemas.microsoft.com/office/drawing/2014/main" id="{E8FF01E1-3A80-181E-F3D5-1D853AD6234B}"/>
                </a:ext>
              </a:extLst>
            </p:cNvPr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8">
              <a:extLst>
                <a:ext uri="{FF2B5EF4-FFF2-40B4-BE49-F238E27FC236}">
                  <a16:creationId xmlns:a16="http://schemas.microsoft.com/office/drawing/2014/main" id="{AB5600F5-A18F-C00B-801D-F3A3039FC24D}"/>
                </a:ext>
              </a:extLst>
            </p:cNvPr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8">
              <a:extLst>
                <a:ext uri="{FF2B5EF4-FFF2-40B4-BE49-F238E27FC236}">
                  <a16:creationId xmlns:a16="http://schemas.microsoft.com/office/drawing/2014/main" id="{CAC67F6B-7E09-C28B-386C-4952C8B710A5}"/>
                </a:ext>
              </a:extLst>
            </p:cNvPr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8">
              <a:extLst>
                <a:ext uri="{FF2B5EF4-FFF2-40B4-BE49-F238E27FC236}">
                  <a16:creationId xmlns:a16="http://schemas.microsoft.com/office/drawing/2014/main" id="{1915722F-A094-FEF0-6D7C-1FB81050DBBF}"/>
                </a:ext>
              </a:extLst>
            </p:cNvPr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8">
              <a:extLst>
                <a:ext uri="{FF2B5EF4-FFF2-40B4-BE49-F238E27FC236}">
                  <a16:creationId xmlns:a16="http://schemas.microsoft.com/office/drawing/2014/main" id="{2AA62F75-11F4-828F-D851-C723B71FA6D7}"/>
                </a:ext>
              </a:extLst>
            </p:cNvPr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8">
              <a:extLst>
                <a:ext uri="{FF2B5EF4-FFF2-40B4-BE49-F238E27FC236}">
                  <a16:creationId xmlns:a16="http://schemas.microsoft.com/office/drawing/2014/main" id="{C5D4594D-ACDA-0038-78B3-1FC1FB30F9CC}"/>
                </a:ext>
              </a:extLst>
            </p:cNvPr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8">
              <a:extLst>
                <a:ext uri="{FF2B5EF4-FFF2-40B4-BE49-F238E27FC236}">
                  <a16:creationId xmlns:a16="http://schemas.microsoft.com/office/drawing/2014/main" id="{53E8CBF1-E10F-9429-D081-B313696985D0}"/>
                </a:ext>
              </a:extLst>
            </p:cNvPr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8">
              <a:extLst>
                <a:ext uri="{FF2B5EF4-FFF2-40B4-BE49-F238E27FC236}">
                  <a16:creationId xmlns:a16="http://schemas.microsoft.com/office/drawing/2014/main" id="{48FB4B6E-A975-5898-395A-B140C5165D0C}"/>
                </a:ext>
              </a:extLst>
            </p:cNvPr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8">
              <a:extLst>
                <a:ext uri="{FF2B5EF4-FFF2-40B4-BE49-F238E27FC236}">
                  <a16:creationId xmlns:a16="http://schemas.microsoft.com/office/drawing/2014/main" id="{63792D42-6CDA-7296-4898-DC090221DEA5}"/>
                </a:ext>
              </a:extLst>
            </p:cNvPr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8">
              <a:extLst>
                <a:ext uri="{FF2B5EF4-FFF2-40B4-BE49-F238E27FC236}">
                  <a16:creationId xmlns:a16="http://schemas.microsoft.com/office/drawing/2014/main" id="{6704534F-D1F3-9AD5-7E95-3A2AF1B30CD5}"/>
                </a:ext>
              </a:extLst>
            </p:cNvPr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58">
            <a:extLst>
              <a:ext uri="{FF2B5EF4-FFF2-40B4-BE49-F238E27FC236}">
                <a16:creationId xmlns:a16="http://schemas.microsoft.com/office/drawing/2014/main" id="{025B8DA7-3832-22E4-D543-0F558906F223}"/>
              </a:ext>
            </a:extLst>
          </p:cNvPr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06" name="Google Shape;1506;p58">
              <a:extLst>
                <a:ext uri="{FF2B5EF4-FFF2-40B4-BE49-F238E27FC236}">
                  <a16:creationId xmlns:a16="http://schemas.microsoft.com/office/drawing/2014/main" id="{7D45876E-08C3-B8DB-E5CC-5FC02E8506B5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8">
              <a:extLst>
                <a:ext uri="{FF2B5EF4-FFF2-40B4-BE49-F238E27FC236}">
                  <a16:creationId xmlns:a16="http://schemas.microsoft.com/office/drawing/2014/main" id="{D00AE309-45A2-C04E-D375-28B966BC04FD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8">
              <a:extLst>
                <a:ext uri="{FF2B5EF4-FFF2-40B4-BE49-F238E27FC236}">
                  <a16:creationId xmlns:a16="http://schemas.microsoft.com/office/drawing/2014/main" id="{B8C542E2-CB6A-AE2E-B2CD-8D02BD3BE08D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8">
              <a:extLst>
                <a:ext uri="{FF2B5EF4-FFF2-40B4-BE49-F238E27FC236}">
                  <a16:creationId xmlns:a16="http://schemas.microsoft.com/office/drawing/2014/main" id="{4E6345E4-8F7C-A11B-7855-0D3AFD91FF97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8">
              <a:extLst>
                <a:ext uri="{FF2B5EF4-FFF2-40B4-BE49-F238E27FC236}">
                  <a16:creationId xmlns:a16="http://schemas.microsoft.com/office/drawing/2014/main" id="{C499268E-D1AC-270E-E438-E80DA3C55E7D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8">
              <a:extLst>
                <a:ext uri="{FF2B5EF4-FFF2-40B4-BE49-F238E27FC236}">
                  <a16:creationId xmlns:a16="http://schemas.microsoft.com/office/drawing/2014/main" id="{B6E5FF87-CAD5-6D92-0CD9-9FD28959A88F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095C9C40-1ED6-4874-6355-69F54BB4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900" y="1518175"/>
            <a:ext cx="3144500" cy="12348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1A640E-6326-9FA6-DD4E-B7695D9D9ED6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46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079D8F43-33F6-105A-9460-6A78CEC23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51719AC8-5219-D01A-BBA2-A31CC86404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49"/>
            <a:ext cx="7702550" cy="1026003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ja-JP" dirty="0">
                <a:solidFill>
                  <a:schemeClr val="accent3"/>
                </a:solidFill>
              </a:rPr>
              <a:t>Exercise</a:t>
            </a:r>
            <a:r>
              <a:rPr lang="ja-JP" altLang="en-US">
                <a:solidFill>
                  <a:schemeClr val="accent3"/>
                </a:solidFill>
              </a:rPr>
              <a:t>：</a:t>
            </a:r>
            <a:r>
              <a:rPr lang="en-US" altLang="ja-JP" dirty="0"/>
              <a:t>Packet Tracer – Build a network, setup IP address, Test connectivity</a:t>
            </a:r>
            <a:endParaRPr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65103-5B1B-F9F6-6801-F2A414D48510}"/>
              </a:ext>
            </a:extLst>
          </p:cNvPr>
          <p:cNvSpPr txBox="1"/>
          <p:nvPr/>
        </p:nvSpPr>
        <p:spPr>
          <a:xfrm>
            <a:off x="720725" y="1780674"/>
            <a:ext cx="7422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File: 13 The Cisco Troubleshooting Methodology_20241209.pkt</a:t>
            </a:r>
          </a:p>
          <a:p>
            <a:endParaRPr lang="en-US" dirty="0">
              <a:solidFill>
                <a:schemeClr val="accent1"/>
              </a:solidFill>
              <a:latin typeface="+mn-lt"/>
            </a:endParaRPr>
          </a:p>
          <a:p>
            <a:r>
              <a:rPr lang="en-US" dirty="0">
                <a:solidFill>
                  <a:schemeClr val="accent1"/>
                </a:solidFill>
                <a:latin typeface="+mn-lt"/>
              </a:rPr>
              <a:t>Objectives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Add a PC and a Server in the network. Configure IP address for the new devices, then test connectivity with network testing commands.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Instructions:</a:t>
            </a:r>
          </a:p>
          <a:p>
            <a:pPr lvl="1">
              <a:buClr>
                <a:schemeClr val="tx1"/>
              </a:buClr>
            </a:pP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3BEB9FB2-6479-EF2D-014F-3E435983D401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28</a:t>
            </a:fld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8103378-ED08-D5D3-BCDD-94485A944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729899"/>
              </p:ext>
            </p:extLst>
          </p:nvPr>
        </p:nvGraphicFramePr>
        <p:xfrm>
          <a:off x="1859767" y="3168824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65200" imgH="609600" progId="Word.Document.12">
                  <p:embed/>
                </p:oleObj>
              </mc:Choice>
              <mc:Fallback>
                <p:oleObj name="Document" showAsIcon="1" r:id="rId3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9767" y="3168824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074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2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275468" y="1865829"/>
            <a:ext cx="1731182" cy="838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Dynamic Addressing with DHCP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592059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10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2024885" y="1865829"/>
            <a:ext cx="1731183" cy="55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Gateways to Other Networks 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2341476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11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3596986" y="1865829"/>
            <a:ext cx="1183864" cy="55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The ARP Process 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363991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12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523594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13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6660036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14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497638" y="1865829"/>
            <a:ext cx="1422796" cy="705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TCP and UDP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592059" y="275374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</a:rPr>
              <a:t>15</a:t>
            </a:r>
            <a:endParaRPr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BEBC47-03BE-A24A-5E97-438BB3F415B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976402" y="1865829"/>
            <a:ext cx="1617092" cy="550226"/>
          </a:xfrm>
        </p:spPr>
        <p:txBody>
          <a:bodyPr anchor="t"/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Routing Between Networks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Google Shape;690;p29">
            <a:extLst>
              <a:ext uri="{FF2B5EF4-FFF2-40B4-BE49-F238E27FC236}">
                <a16:creationId xmlns:a16="http://schemas.microsoft.com/office/drawing/2014/main" id="{6A552CD9-EAF0-4260-8ADB-F975DE332EEE}"/>
              </a:ext>
            </a:extLst>
          </p:cNvPr>
          <p:cNvSpPr txBox="1">
            <a:spLocks/>
          </p:cNvSpPr>
          <p:nvPr/>
        </p:nvSpPr>
        <p:spPr>
          <a:xfrm>
            <a:off x="2341476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accent3"/>
                </a:solidFill>
              </a:rPr>
              <a:t>16</a:t>
            </a:r>
          </a:p>
        </p:txBody>
      </p:sp>
      <p:sp>
        <p:nvSpPr>
          <p:cNvPr id="17" name="Google Shape;690;p29">
            <a:extLst>
              <a:ext uri="{FF2B5EF4-FFF2-40B4-BE49-F238E27FC236}">
                <a16:creationId xmlns:a16="http://schemas.microsoft.com/office/drawing/2014/main" id="{8CC333DC-FE10-22E1-BD25-468CBB8EFE8B}"/>
              </a:ext>
            </a:extLst>
          </p:cNvPr>
          <p:cNvSpPr txBox="1">
            <a:spLocks/>
          </p:cNvSpPr>
          <p:nvPr/>
        </p:nvSpPr>
        <p:spPr>
          <a:xfrm>
            <a:off x="3639918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17</a:t>
            </a:r>
          </a:p>
        </p:txBody>
      </p:sp>
      <p:sp>
        <p:nvSpPr>
          <p:cNvPr id="5" name="Google Shape;689;p29">
            <a:extLst>
              <a:ext uri="{FF2B5EF4-FFF2-40B4-BE49-F238E27FC236}">
                <a16:creationId xmlns:a16="http://schemas.microsoft.com/office/drawing/2014/main" id="{24DD1435-2843-CAC9-28E3-AB66E4801411}"/>
              </a:ext>
            </a:extLst>
          </p:cNvPr>
          <p:cNvSpPr txBox="1">
            <a:spLocks/>
          </p:cNvSpPr>
          <p:nvPr/>
        </p:nvSpPr>
        <p:spPr>
          <a:xfrm>
            <a:off x="427268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Application Layer Services</a:t>
            </a:r>
            <a:endParaRPr lang="ja-JP" altLang="en-US" sz="140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Google Shape;689;p29">
            <a:extLst>
              <a:ext uri="{FF2B5EF4-FFF2-40B4-BE49-F238E27FC236}">
                <a16:creationId xmlns:a16="http://schemas.microsoft.com/office/drawing/2014/main" id="{C0F8A4CE-41BB-11B8-32B0-25D5A99590AF}"/>
              </a:ext>
            </a:extLst>
          </p:cNvPr>
          <p:cNvSpPr txBox="1">
            <a:spLocks/>
          </p:cNvSpPr>
          <p:nvPr/>
        </p:nvSpPr>
        <p:spPr>
          <a:xfrm>
            <a:off x="2176685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dirty="0">
                <a:solidFill>
                  <a:schemeClr val="accent3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Network Testing Utilities</a:t>
            </a:r>
            <a:endParaRPr lang="ja-JP" altLang="en-US" sz="1400">
              <a:solidFill>
                <a:schemeClr val="accent3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Google Shape;689;p29">
            <a:extLst>
              <a:ext uri="{FF2B5EF4-FFF2-40B4-BE49-F238E27FC236}">
                <a16:creationId xmlns:a16="http://schemas.microsoft.com/office/drawing/2014/main" id="{6FA91A88-BDB5-D014-B263-AF602018768F}"/>
              </a:ext>
            </a:extLst>
          </p:cNvPr>
          <p:cNvSpPr txBox="1">
            <a:spLocks/>
          </p:cNvSpPr>
          <p:nvPr/>
        </p:nvSpPr>
        <p:spPr>
          <a:xfrm>
            <a:off x="3475127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ctr"/>
            <a:r>
              <a:rPr lang="ja-JP" altLang="en-US" sz="1400" b="0" i="0" u="none" strike="noStrike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期末テスト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153446-59DD-E3E3-2B7E-AC0856211F3C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2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1. About Today’s Class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E00C8-5E4C-0887-CE8F-B0EA6976A1D0}"/>
              </a:ext>
            </a:extLst>
          </p:cNvPr>
          <p:cNvSpPr txBox="1"/>
          <p:nvPr/>
        </p:nvSpPr>
        <p:spPr>
          <a:xfrm>
            <a:off x="720725" y="1112700"/>
            <a:ext cx="77821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2800" i="0" dirty="0">
                <a:solidFill>
                  <a:schemeClr val="tx1"/>
                </a:solidFill>
                <a:effectLst/>
                <a:latin typeface="+mn-lt"/>
              </a:rPr>
              <a:t>Module 17: Network Testing Utilities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i="0" dirty="0">
                <a:solidFill>
                  <a:schemeClr val="tx1"/>
                </a:solidFill>
                <a:effectLst/>
                <a:latin typeface="+mn-lt"/>
              </a:rPr>
              <a:t>17.0. Introduction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i="0" dirty="0">
                <a:solidFill>
                  <a:schemeClr val="tx1"/>
                </a:solidFill>
                <a:effectLst/>
                <a:latin typeface="+mn-lt"/>
              </a:rPr>
              <a:t>17.1. Troubleshooting Commands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i="0" dirty="0">
                <a:solidFill>
                  <a:schemeClr val="tx1"/>
                </a:solidFill>
                <a:effectLst/>
                <a:latin typeface="+mn-lt"/>
              </a:rPr>
              <a:t>17.2. Network Testing Utilities Summary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         Check Test 16</a:t>
            </a:r>
            <a:endParaRPr lang="en-US" sz="1600" i="0" dirty="0"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2C0388-58D9-19CB-DA3F-7628D4E1A8EA}"/>
              </a:ext>
            </a:extLst>
          </p:cNvPr>
          <p:cNvGrpSpPr/>
          <p:nvPr/>
        </p:nvGrpSpPr>
        <p:grpSpPr>
          <a:xfrm>
            <a:off x="808266" y="2861533"/>
            <a:ext cx="324609" cy="374825"/>
            <a:chOff x="815646" y="3236358"/>
            <a:chExt cx="324609" cy="374825"/>
          </a:xfrm>
        </p:grpSpPr>
        <p:sp>
          <p:nvSpPr>
            <p:cNvPr id="3" name="Google Shape;10287;p77">
              <a:extLst>
                <a:ext uri="{FF2B5EF4-FFF2-40B4-BE49-F238E27FC236}">
                  <a16:creationId xmlns:a16="http://schemas.microsoft.com/office/drawing/2014/main" id="{726ABF48-44F6-5BC8-3207-136A8D19D21A}"/>
                </a:ext>
              </a:extLst>
            </p:cNvPr>
            <p:cNvSpPr/>
            <p:nvPr/>
          </p:nvSpPr>
          <p:spPr>
            <a:xfrm>
              <a:off x="867569" y="3390215"/>
              <a:ext cx="229092" cy="174844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5" name="Google Shape;10288;p77">
              <a:extLst>
                <a:ext uri="{FF2B5EF4-FFF2-40B4-BE49-F238E27FC236}">
                  <a16:creationId xmlns:a16="http://schemas.microsoft.com/office/drawing/2014/main" id="{1027ABBA-8076-0530-B212-BEFE2019A6A5}"/>
                </a:ext>
              </a:extLst>
            </p:cNvPr>
            <p:cNvSpPr/>
            <p:nvPr/>
          </p:nvSpPr>
          <p:spPr>
            <a:xfrm>
              <a:off x="815646" y="3236358"/>
              <a:ext cx="324609" cy="374825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25F309-32EE-D2A7-728C-864FF88EE860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5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95A957E7-A1E0-9D08-9CF5-57E4515E5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543F8A29-8569-AE21-FC41-5968A46A49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1. About Today’s Class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98D85-F25E-BB0E-867B-ED57EFA408EC}"/>
              </a:ext>
            </a:extLst>
          </p:cNvPr>
          <p:cNvSpPr txBox="1"/>
          <p:nvPr/>
        </p:nvSpPr>
        <p:spPr>
          <a:xfrm>
            <a:off x="720725" y="1112700"/>
            <a:ext cx="778214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ja-JP" sz="2800" i="0" dirty="0">
                <a:solidFill>
                  <a:schemeClr val="tx1"/>
                </a:solidFill>
                <a:effectLst/>
                <a:latin typeface="+mn-lt"/>
              </a:rPr>
              <a:t>Module17: </a:t>
            </a:r>
            <a:r>
              <a:rPr lang="ja-JP" altLang="en-US" sz="2800" i="0">
                <a:solidFill>
                  <a:schemeClr val="tx1"/>
                </a:solidFill>
                <a:effectLst/>
                <a:latin typeface="+mn-lt"/>
              </a:rPr>
              <a:t>ネットワークテストユーティリティ</a:t>
            </a:r>
            <a:endParaRPr lang="ja-JP" altLang="en-US" sz="1600" i="0">
              <a:solidFill>
                <a:schemeClr val="tx1"/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 fontAlgn="ctr">
              <a:spcBef>
                <a:spcPts val="600"/>
              </a:spcBef>
              <a:buClr>
                <a:schemeClr val="tx1"/>
              </a:buClr>
            </a:pPr>
            <a:r>
              <a:rPr lang="en-US" altLang="ja-JP" sz="1600" i="0" dirty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17.0. </a:t>
            </a:r>
            <a:r>
              <a:rPr lang="ja-JP" altLang="en-US" sz="1600" i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はじめに</a:t>
            </a:r>
          </a:p>
          <a:p>
            <a:pPr algn="l" fontAlgn="ctr">
              <a:spcBef>
                <a:spcPts val="600"/>
              </a:spcBef>
              <a:buClr>
                <a:schemeClr val="tx1"/>
              </a:buClr>
            </a:pPr>
            <a:r>
              <a:rPr lang="en-US" altLang="ja-JP" sz="1600" i="0" dirty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17.1. </a:t>
            </a:r>
            <a:r>
              <a:rPr lang="ja-JP" altLang="en-US" sz="1600" i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トラブルシューティングコマンド</a:t>
            </a:r>
          </a:p>
          <a:p>
            <a:pPr algn="l" fontAlgn="ctr">
              <a:spcBef>
                <a:spcPts val="600"/>
              </a:spcBef>
              <a:buClr>
                <a:schemeClr val="tx1"/>
              </a:buClr>
            </a:pPr>
            <a:r>
              <a:rPr lang="en-US" altLang="ja-JP" sz="1600" i="0" dirty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17.2. </a:t>
            </a:r>
            <a:r>
              <a:rPr lang="ja-JP" altLang="en-US" sz="1600" i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ネットワークテストユーティリティのまとめ</a:t>
            </a:r>
          </a:p>
          <a:p>
            <a:pPr algn="l" fontAlgn="ctr">
              <a:spcBef>
                <a:spcPts val="600"/>
              </a:spcBef>
              <a:buClr>
                <a:schemeClr val="tx1"/>
              </a:buClr>
            </a:pPr>
            <a:r>
              <a:rPr lang="en-US" altLang="ja-JP" sz="1600" i="0" dirty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17.3. </a:t>
            </a:r>
            <a:r>
              <a:rPr lang="ja-JP" altLang="en-US" sz="1600" i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チェックテスト </a:t>
            </a:r>
            <a:r>
              <a:rPr lang="en-US" altLang="ja-JP" sz="1600" i="0" dirty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16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ja-JP" altLang="en-US" sz="1600">
                <a:solidFill>
                  <a:schemeClr val="accent3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演習：</a:t>
            </a:r>
            <a:endParaRPr lang="en-US" altLang="ja-JP" sz="1600" dirty="0">
              <a:solidFill>
                <a:schemeClr val="accent3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Packet Tracer - Use the ipconfig Command to identify incorrect configuration on a PC.</a:t>
            </a:r>
          </a:p>
          <a:p>
            <a:pPr marL="285750" indent="-28575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Packet Tracer - Use the ping command to identify an incorrect configuration on a PC.</a:t>
            </a:r>
          </a:p>
          <a:p>
            <a:pPr marL="285750" indent="-28575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Packet Tracer – Build a network, setup IP address, Test connectivity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F5CA5F-E3C1-2828-6FA1-50B465D82522}"/>
              </a:ext>
            </a:extLst>
          </p:cNvPr>
          <p:cNvGrpSpPr/>
          <p:nvPr/>
        </p:nvGrpSpPr>
        <p:grpSpPr>
          <a:xfrm>
            <a:off x="195017" y="3204613"/>
            <a:ext cx="324609" cy="374825"/>
            <a:chOff x="815646" y="3236358"/>
            <a:chExt cx="324609" cy="374825"/>
          </a:xfrm>
        </p:grpSpPr>
        <p:sp>
          <p:nvSpPr>
            <p:cNvPr id="3" name="Google Shape;10287;p77">
              <a:extLst>
                <a:ext uri="{FF2B5EF4-FFF2-40B4-BE49-F238E27FC236}">
                  <a16:creationId xmlns:a16="http://schemas.microsoft.com/office/drawing/2014/main" id="{B4C6DE80-4E27-BE59-32EE-92D1ED55BAFE}"/>
                </a:ext>
              </a:extLst>
            </p:cNvPr>
            <p:cNvSpPr/>
            <p:nvPr/>
          </p:nvSpPr>
          <p:spPr>
            <a:xfrm>
              <a:off x="867569" y="3390215"/>
              <a:ext cx="229092" cy="174844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5" name="Google Shape;10288;p77">
              <a:extLst>
                <a:ext uri="{FF2B5EF4-FFF2-40B4-BE49-F238E27FC236}">
                  <a16:creationId xmlns:a16="http://schemas.microsoft.com/office/drawing/2014/main" id="{5F237AE4-0112-1D27-85E8-8F09EDCBA57D}"/>
                </a:ext>
              </a:extLst>
            </p:cNvPr>
            <p:cNvSpPr/>
            <p:nvPr/>
          </p:nvSpPr>
          <p:spPr>
            <a:xfrm>
              <a:off x="815646" y="3236358"/>
              <a:ext cx="324609" cy="374825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F7C25-2588-3145-0775-EEE2C53CEF80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1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7B44A77-3B1C-FE50-817B-4EDB9FC4B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8C2421F-F894-6FC5-84F3-A3D6DA1432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2. Today’s Goal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4479E-55A0-EA57-AA9E-8DB7ED441AD8}"/>
              </a:ext>
            </a:extLst>
          </p:cNvPr>
          <p:cNvSpPr txBox="1"/>
          <p:nvPr/>
        </p:nvSpPr>
        <p:spPr>
          <a:xfrm>
            <a:off x="720725" y="1112700"/>
            <a:ext cx="8188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Module Title: Network Testing Utilities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Module Objective: Use various tools to test and troubleshoot network connectivity.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effectLst/>
                <a:latin typeface="+mn-lt"/>
              </a:rPr>
              <a:t>Trouble shooting commands: </a:t>
            </a:r>
          </a:p>
          <a:p>
            <a:pPr marL="285750" lvl="1" indent="-285750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Troubleshoot using network utilities</a:t>
            </a:r>
            <a:endParaRPr lang="en-US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33CEDE-F12E-1240-2199-EC416D548172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1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5A375632-2864-44C5-9F13-3CDB3C0B4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CA0A0E-B99B-3DF3-AB6E-2B73FBD10B80}"/>
              </a:ext>
            </a:extLst>
          </p:cNvPr>
          <p:cNvSpPr txBox="1"/>
          <p:nvPr/>
        </p:nvSpPr>
        <p:spPr>
          <a:xfrm>
            <a:off x="643723" y="1208952"/>
            <a:ext cx="818814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Module Title: Network Testing Utilities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ja-JP" altLang="en-US" sz="1600" b="0" i="0">
                <a:solidFill>
                  <a:schemeClr val="accent1"/>
                </a:solidFill>
                <a:effectLst/>
                <a:latin typeface="+mn-lt"/>
              </a:rPr>
              <a:t>モジュールの目的</a:t>
            </a:r>
            <a:r>
              <a:rPr lang="en-US" altLang="ja-JP" sz="1600" b="0" i="0" dirty="0">
                <a:solidFill>
                  <a:schemeClr val="accent1"/>
                </a:solidFill>
                <a:effectLst/>
                <a:latin typeface="+mn-lt"/>
              </a:rPr>
              <a:t>: </a:t>
            </a: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さまざまなツールを使用してネットワーク接続のテストとトラブルシューティングを行う。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endParaRPr lang="ja-JP" altLang="en-US" sz="1600" b="0" i="0">
              <a:solidFill>
                <a:schemeClr val="tx1"/>
              </a:solidFill>
              <a:effectLst/>
              <a:latin typeface="+mn-lt"/>
            </a:endParaRP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ja-JP" altLang="en-US" sz="1600" b="0" i="0">
                <a:solidFill>
                  <a:schemeClr val="accent1"/>
                </a:solidFill>
                <a:effectLst/>
                <a:latin typeface="+mn-lt"/>
              </a:rPr>
              <a:t>トラブルシューティングコマンド</a:t>
            </a:r>
            <a:r>
              <a:rPr lang="en-US" altLang="ja-JP" sz="1600" b="0" i="0" dirty="0">
                <a:solidFill>
                  <a:schemeClr val="accent1"/>
                </a:solidFill>
                <a:effectLst/>
                <a:latin typeface="+mn-lt"/>
              </a:rPr>
              <a:t>: </a:t>
            </a: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ネットワークユーティリティを使用してトラブルシューティングを行う。</a:t>
            </a:r>
            <a:endParaRPr lang="en-US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Google Shape;1302;p52">
            <a:extLst>
              <a:ext uri="{FF2B5EF4-FFF2-40B4-BE49-F238E27FC236}">
                <a16:creationId xmlns:a16="http://schemas.microsoft.com/office/drawing/2014/main" id="{9BF04929-8C7F-445B-600A-6CD706A744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723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2. </a:t>
            </a:r>
            <a:r>
              <a:rPr lang="en-US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今日の授業の目標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5E7EEC-CA1B-D25F-2CEE-06776B51A391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3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ECF0377C-B022-859B-7DE1-5345E636B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9A6F7854-5790-A6C7-69B7-0279C366EE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88409-3463-A8CE-FAF6-1CD706784160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17.1.1 Overview of Troubleshooting Commands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1504BE-AF3D-2541-F89E-4B5914DEAC75}"/>
              </a:ext>
            </a:extLst>
          </p:cNvPr>
          <p:cNvSpPr txBox="1"/>
          <p:nvPr/>
        </p:nvSpPr>
        <p:spPr>
          <a:xfrm>
            <a:off x="720725" y="1847088"/>
            <a:ext cx="7702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ipconfig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- Displays IP configuration information.</a:t>
            </a:r>
          </a:p>
          <a:p>
            <a:r>
              <a:rPr lang="en-US" dirty="0">
                <a:solidFill>
                  <a:schemeClr val="accent1"/>
                </a:solidFill>
                <a:latin typeface="+mn-lt"/>
              </a:rPr>
              <a:t>ping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- Tests connections to other IP hosts.</a:t>
            </a:r>
          </a:p>
          <a:p>
            <a:r>
              <a:rPr lang="en-US" dirty="0">
                <a:solidFill>
                  <a:schemeClr val="accent1"/>
                </a:solidFill>
                <a:latin typeface="+mn-lt"/>
              </a:rPr>
              <a:t>netstat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- Displays network connections.</a:t>
            </a:r>
          </a:p>
          <a:p>
            <a:r>
              <a:rPr lang="en-US" dirty="0" err="1">
                <a:solidFill>
                  <a:schemeClr val="accent1"/>
                </a:solidFill>
                <a:latin typeface="+mn-lt"/>
              </a:rPr>
              <a:t>tracert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- Displays the route taken to the destination.</a:t>
            </a:r>
          </a:p>
          <a:p>
            <a:r>
              <a:rPr lang="en-US" dirty="0" err="1">
                <a:solidFill>
                  <a:schemeClr val="accent1"/>
                </a:solidFill>
                <a:latin typeface="+mn-lt"/>
              </a:rPr>
              <a:t>nslookup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- Directly queries the name server for information on a destination domain.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399DE6C0-4284-FB42-96E3-6A118D6A0E68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6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2CF798DE-1E5C-569F-C1A2-4B64C103A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DA19EEBB-4D4B-409E-DC3D-A28EF24477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41E45-3BE8-A626-2C79-7F0235B53E9C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17.1.1 Overview of Troubleshooting Commands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44A667-4C96-271A-9FF1-6D54D75E74FF}"/>
              </a:ext>
            </a:extLst>
          </p:cNvPr>
          <p:cNvSpPr txBox="1"/>
          <p:nvPr/>
        </p:nvSpPr>
        <p:spPr>
          <a:xfrm>
            <a:off x="720725" y="1847088"/>
            <a:ext cx="77025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ipconfig -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構成情報を表示します。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ping -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他の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ホストへの接続をテストします。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netstat -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ネットワーク接続を表示します。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accent1"/>
                </a:solidFill>
                <a:latin typeface="+mn-lt"/>
              </a:rPr>
              <a:t>tracert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 -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宛先までの経路を表示します。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accent1"/>
                </a:solidFill>
                <a:latin typeface="+mn-lt"/>
              </a:rPr>
              <a:t>nslookup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 -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宛先ドメインに関する情報を名前サーバーに問い合わせます。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140B5A22-62D1-557B-27B7-DF8FC9C838F7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12593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12309</TotalTime>
  <Words>2117</Words>
  <Application>Microsoft Macintosh PowerPoint</Application>
  <PresentationFormat>On-screen Show (16:9)</PresentationFormat>
  <Paragraphs>278</Paragraphs>
  <Slides>28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Raleway</vt:lpstr>
      <vt:lpstr>Oswald</vt:lpstr>
      <vt:lpstr>Arial</vt:lpstr>
      <vt:lpstr>Meiryo UI</vt:lpstr>
      <vt:lpstr>MS PGothic</vt:lpstr>
      <vt:lpstr>Roboto</vt:lpstr>
      <vt:lpstr>Software Development Bussines Plan by Slidesgo</vt:lpstr>
      <vt:lpstr>Document</vt:lpstr>
      <vt:lpstr>16 Networking Basics　 Module 17: Network Testing Utilities</vt:lpstr>
      <vt:lpstr>TABLE OF CONTENTS 2</vt:lpstr>
      <vt:lpstr>TABLE OF CONTENTS 2</vt:lpstr>
      <vt:lpstr>1. About Today’s Class  </vt:lpstr>
      <vt:lpstr>1. About Today’s Class  </vt:lpstr>
      <vt:lpstr>2. Today’s Goal  </vt:lpstr>
      <vt:lpstr>2. 今日の授業の目標</vt:lpstr>
      <vt:lpstr>17.1. Troubleshooting Commands</vt:lpstr>
      <vt:lpstr>17.1. Troubleshooting Commands</vt:lpstr>
      <vt:lpstr>17.1. Troubleshooting Commands</vt:lpstr>
      <vt:lpstr>17.1. Troubleshooting Commands</vt:lpstr>
      <vt:lpstr>Exercise</vt:lpstr>
      <vt:lpstr>17.1. Troubleshooting Commands</vt:lpstr>
      <vt:lpstr>17.1. Troubleshooting Commands</vt:lpstr>
      <vt:lpstr>17.1. Troubleshooting Commands</vt:lpstr>
      <vt:lpstr>17.1. Troubleshooting Commands</vt:lpstr>
      <vt:lpstr>17.1. Troubleshooting Commands</vt:lpstr>
      <vt:lpstr>17.1. Troubleshooting Commands</vt:lpstr>
      <vt:lpstr>Exercise</vt:lpstr>
      <vt:lpstr>17.1. Troubleshooting Commands</vt:lpstr>
      <vt:lpstr>17.1. Troubleshooting Commands</vt:lpstr>
      <vt:lpstr>17.2. Network Testing Utilities Summary</vt:lpstr>
      <vt:lpstr>17.2. Network Testing Utilities Summary</vt:lpstr>
      <vt:lpstr>Questions and free discussion</vt:lpstr>
      <vt:lpstr>Check Test 15</vt:lpstr>
      <vt:lpstr>Reference</vt:lpstr>
      <vt:lpstr>Exercise</vt:lpstr>
      <vt:lpstr>Exercise：Packet Tracer – Build a network, setup IP address, Test connectivity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and Design</dc:title>
  <cp:lastModifiedBy>MARIKO TAGAWA</cp:lastModifiedBy>
  <cp:revision>106</cp:revision>
  <cp:lastPrinted>2025-04-03T04:59:55Z</cp:lastPrinted>
  <dcterms:modified xsi:type="dcterms:W3CDTF">2025-04-10T00:51:18Z</dcterms:modified>
</cp:coreProperties>
</file>