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64" r:id="rId4"/>
    <p:sldId id="329" r:id="rId5"/>
    <p:sldId id="330" r:id="rId6"/>
    <p:sldId id="315" r:id="rId7"/>
    <p:sldId id="324" r:id="rId8"/>
    <p:sldId id="271" r:id="rId9"/>
    <p:sldId id="331" r:id="rId10"/>
    <p:sldId id="313" r:id="rId11"/>
    <p:sldId id="325" r:id="rId12"/>
    <p:sldId id="326" r:id="rId13"/>
    <p:sldId id="327" r:id="rId14"/>
    <p:sldId id="328" r:id="rId15"/>
    <p:sldId id="323" r:id="rId16"/>
  </p:sldIdLst>
  <p:sldSz cx="9144000" cy="5143500" type="screen16x9"/>
  <p:notesSz cx="6858000" cy="9144000"/>
  <p:embeddedFontLst>
    <p:embeddedFont>
      <p:font typeface="Oswald" pitchFamily="2" charset="77"/>
      <p:regular r:id="rId18"/>
      <p:bold r:id="rId19"/>
    </p:embeddedFont>
    <p:embeddedFont>
      <p:font typeface="Raleway" pitchFamily="2" charset="77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0hY811sDs3Yhcdnjz4sKDg==" hashData="jGBvzEvEHGkglfuJPM9QdjvbI5/SvFE8qNcHAmzO1FQWRNQjZhUGAhdgmxQkpiIgO8fxjoLINBSuyRIxYebS4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4037"/>
  </p:normalViewPr>
  <p:slideViewPr>
    <p:cSldViewPr snapToGrid="0" showGuides="1">
      <p:cViewPr varScale="1">
        <p:scale>
          <a:sx n="122" d="100"/>
          <a:sy n="122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98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EF0CFAC4-0702-9529-FBF6-BFBA1E1A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>
            <a:extLst>
              <a:ext uri="{FF2B5EF4-FFF2-40B4-BE49-F238E27FC236}">
                <a16:creationId xmlns:a16="http://schemas.microsoft.com/office/drawing/2014/main" id="{31F789CD-BA85-E1E7-2337-0F4D2782C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>
            <a:extLst>
              <a:ext uri="{FF2B5EF4-FFF2-40B4-BE49-F238E27FC236}">
                <a16:creationId xmlns:a16="http://schemas.microsoft.com/office/drawing/2014/main" id="{DE7E83F2-5C67-2D20-A916-F4452F8F5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539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26307B2A-FD2A-49CC-2FE5-39B1E9157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>
            <a:extLst>
              <a:ext uri="{FF2B5EF4-FFF2-40B4-BE49-F238E27FC236}">
                <a16:creationId xmlns:a16="http://schemas.microsoft.com/office/drawing/2014/main" id="{59D79DAC-6CED-F987-DFDB-45ECBE795D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>
            <a:extLst>
              <a:ext uri="{FF2B5EF4-FFF2-40B4-BE49-F238E27FC236}">
                <a16:creationId xmlns:a16="http://schemas.microsoft.com/office/drawing/2014/main" id="{04415CAB-6498-0637-D90C-9F2D6A356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20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A85A95CB-67B5-387D-EF87-4F068082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>
            <a:extLst>
              <a:ext uri="{FF2B5EF4-FFF2-40B4-BE49-F238E27FC236}">
                <a16:creationId xmlns:a16="http://schemas.microsoft.com/office/drawing/2014/main" id="{33E670AB-6897-E704-EA3F-807A835968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>
            <a:extLst>
              <a:ext uri="{FF2B5EF4-FFF2-40B4-BE49-F238E27FC236}">
                <a16:creationId xmlns:a16="http://schemas.microsoft.com/office/drawing/2014/main" id="{10432106-6226-E4B9-988C-041BD9702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73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7E216505-1C90-842D-AC92-A22FC5CD0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>
            <a:extLst>
              <a:ext uri="{FF2B5EF4-FFF2-40B4-BE49-F238E27FC236}">
                <a16:creationId xmlns:a16="http://schemas.microsoft.com/office/drawing/2014/main" id="{6198C5E6-8D4F-B479-0206-A34D8BAED6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>
            <a:extLst>
              <a:ext uri="{FF2B5EF4-FFF2-40B4-BE49-F238E27FC236}">
                <a16:creationId xmlns:a16="http://schemas.microsoft.com/office/drawing/2014/main" id="{ED9CE165-73A2-C21F-7753-34709010A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248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7E024837-5D93-E4E5-C6C0-665B836C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834CF36-2C48-D306-9ADD-80F3E00603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953BDCC-5B1A-5FDA-1097-B3A22AD0C4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80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>
          <a:extLst>
            <a:ext uri="{FF2B5EF4-FFF2-40B4-BE49-F238E27FC236}">
              <a16:creationId xmlns:a16="http://schemas.microsoft.com/office/drawing/2014/main" id="{61D774FB-E857-95E1-5212-1C2BBD294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>
            <a:extLst>
              <a:ext uri="{FF2B5EF4-FFF2-40B4-BE49-F238E27FC236}">
                <a16:creationId xmlns:a16="http://schemas.microsoft.com/office/drawing/2014/main" id="{48EF6CB0-460F-3128-13BA-2A68C30423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>
            <a:extLst>
              <a:ext uri="{FF2B5EF4-FFF2-40B4-BE49-F238E27FC236}">
                <a16:creationId xmlns:a16="http://schemas.microsoft.com/office/drawing/2014/main" id="{25D97431-4BEE-83ED-AF6F-6324AD861C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40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47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FAB0-7A01-A5A9-0D52-90284698B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5199" y="4750485"/>
            <a:ext cx="5703989" cy="2746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Created by </a:t>
            </a:r>
            <a:r>
              <a:rPr lang="en-US" dirty="0">
                <a:hlinkClick r:id="rId2"/>
              </a:rPr>
              <a:t>Mariko Tagawa</a:t>
            </a:r>
            <a:r>
              <a:rPr lang="en-US" dirty="0"/>
              <a:t> (</a:t>
            </a:r>
            <a:r>
              <a:rPr lang="en-US" dirty="0" err="1"/>
              <a:t>marikotagawa@gmail.com</a:t>
            </a:r>
            <a:r>
              <a:rPr lang="en-US" dirty="0"/>
              <a:t>), JICA volunteer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721CD-BCFB-01B7-5FE2-9268AA714ABA}"/>
              </a:ext>
            </a:extLst>
          </p:cNvPr>
          <p:cNvSpPr txBox="1"/>
          <p:nvPr userDrawn="1"/>
        </p:nvSpPr>
        <p:spPr>
          <a:xfrm>
            <a:off x="7994708" y="4764947"/>
            <a:ext cx="595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D891DA-590B-9541-924D-C33EFDF28905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796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mailto:mesa0121mesa@gmail.com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913C40D1-D42F-96BB-EC37-E327EE15B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5199" y="4750485"/>
            <a:ext cx="6140218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Created by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dirty="0"/>
              <a:t> (</a:t>
            </a:r>
            <a:r>
              <a:rPr lang="en-US" dirty="0" err="1"/>
              <a:t>marikotagawa@gmail.com</a:t>
            </a:r>
            <a:r>
              <a:rPr lang="en-US" dirty="0"/>
              <a:t>), JICA volunteer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1B525-DEC0-FA15-2A0A-939C193BBF0E}"/>
              </a:ext>
            </a:extLst>
          </p:cNvPr>
          <p:cNvSpPr txBox="1"/>
          <p:nvPr userDrawn="1"/>
        </p:nvSpPr>
        <p:spPr>
          <a:xfrm>
            <a:off x="7994708" y="4764947"/>
            <a:ext cx="595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D891DA-590B-9541-924D-C33EFDF28905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6" r:id="rId5"/>
    <p:sldLayoutId id="2147483669" r:id="rId6"/>
    <p:sldLayoutId id="2147483670" r:id="rId7"/>
    <p:sldLayoutId id="2147483674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sa0121mes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courses/networking-basics?courseLang=en-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mzn.asia/d/3VCc1hG" TargetMode="External"/><Relationship Id="rId4" Type="http://schemas.openxmlformats.org/officeDocument/2006/relationships/hyperlink" Target="https://www.netacad.com/courses/getting-started-cisco-packet-tracer?courseLang=en-U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mn-MN" dirty="0"/>
              <a:t>Сүлжээний үндэс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(Network Basics)</a:t>
            </a:r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724" y="3387725"/>
            <a:ext cx="4892425" cy="1338184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Class code</a:t>
            </a:r>
            <a:r>
              <a:rPr lang="mn-MN" dirty="0"/>
              <a:t>: </a:t>
            </a:r>
            <a:r>
              <a:rPr lang="en-US" dirty="0"/>
              <a:t>KCS414 </a:t>
            </a:r>
          </a:p>
          <a:p>
            <a:pPr lvl="0"/>
            <a:r>
              <a:rPr lang="en-US" dirty="0"/>
              <a:t>Year Offering: 2025, 2nd Term</a:t>
            </a:r>
          </a:p>
          <a:p>
            <a:pPr lvl="0"/>
            <a:r>
              <a:rPr lang="en-US" dirty="0"/>
              <a:t>Target Grade Level: 4th Grade</a:t>
            </a:r>
          </a:p>
          <a:p>
            <a:pPr lvl="0"/>
            <a:r>
              <a:rPr lang="en-US" dirty="0"/>
              <a:t>Japanese Course </a:t>
            </a:r>
            <a:r>
              <a:rPr lang="en-US" altLang="ja-JP" dirty="0"/>
              <a:t>Title: </a:t>
            </a:r>
            <a:r>
              <a:rPr lang="ja-JP" altLang="en-US"/>
              <a:t>ネットワーク入門</a:t>
            </a:r>
            <a:r>
              <a:rPr lang="en-US" altLang="ja-JP" dirty="0"/>
              <a:t>1,2</a:t>
            </a:r>
            <a:endParaRPr lang="ja-JP" altLang="en-US"/>
          </a:p>
          <a:p>
            <a:pPr lvl="0"/>
            <a:endParaRPr lang="ja-JP" altLang="en-US"/>
          </a:p>
          <a:p>
            <a:pPr lvl="0"/>
            <a:endParaRPr lang="ja-JP" altLang="en-US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A72FF-B4D4-AC83-0750-D93079804073}"/>
              </a:ext>
            </a:extLst>
          </p:cNvPr>
          <p:cNvSpPr txBox="1"/>
          <p:nvPr/>
        </p:nvSpPr>
        <p:spPr>
          <a:xfrm>
            <a:off x="746911" y="4753090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>
                <a:solidFill>
                  <a:schemeClr val="tx1"/>
                </a:solidFill>
              </a:rPr>
              <a:t>marikotagawa@gmail</a:t>
            </a:r>
            <a:r>
              <a:rPr lang="en-US" sz="1200" dirty="0">
                <a:solidFill>
                  <a:schemeClr val="tx1"/>
                </a:solidFill>
              </a:rPr>
              <a:t>.com),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1-1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CD37E4-76D5-7B23-8CDA-5CEB7B266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81015"/>
              </p:ext>
            </p:extLst>
          </p:nvPr>
        </p:nvGraphicFramePr>
        <p:xfrm>
          <a:off x="292051" y="1164919"/>
          <a:ext cx="8611804" cy="386514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474638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81398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619120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900636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4036012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Week</a:t>
                      </a:r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Date</a:t>
                      </a:r>
                      <a:b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2025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(80min)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1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1/23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Course Overview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CISCO Packet Traer</a:t>
                      </a:r>
                      <a: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Installation of Packet Tracer.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 Using the Packet Tracer.</a:t>
                      </a:r>
                      <a:r>
                        <a:rPr lang="en-JP" sz="120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endParaRPr lang="ja-JP" altLang="en-US" sz="120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2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1/30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1: Communication in a Connected World</a:t>
                      </a:r>
                      <a:endParaRPr lang="en-JP" sz="1200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Types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Data Transmission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Bandwidth and Throughput</a:t>
                      </a:r>
                      <a: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r>
                        <a:rPr lang="en-JP" sz="120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1.1.4packet-tracer-create-realistic-structured-cablinginthe-physical-workspaceand-cabling-devices-ina-rack</a:t>
                      </a:r>
                      <a:endParaRPr lang="en-JP" sz="1200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2/6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5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2: Network Components, Types, and Connections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Clients and Servers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Components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ISP Connectivity Options</a:t>
                      </a:r>
                      <a:endParaRPr lang="en-U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 </a:t>
                      </a:r>
                      <a:r>
                        <a:rPr lang="en-US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1.1.6packet-tracer-connect-devicesusing-wireless-technologies</a:t>
                      </a:r>
                      <a:endParaRPr lang="en-US" sz="1050" b="0" i="0" u="none" strike="noStrike" cap="none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6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4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2/13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7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4: Build a Home Network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 with Packet Tracer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Home Network Basics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Technologies in the Home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Wireless Standards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Exercise:Set Up a Home Router using Packet Tracer</a:t>
                      </a:r>
                      <a:endParaRPr lang="en-US" sz="1200" b="0" i="0" u="none" strike="noStrike" cap="none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n-MN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</a:t>
                      </a:r>
                      <a: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1.1.8packettracerexploredeviceconfigurationusingthecli</a:t>
                      </a:r>
                      <a:endParaRPr lang="en-US" sz="1050" b="0" i="0" u="none" strike="noStrike" cap="none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8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>
          <a:extLst>
            <a:ext uri="{FF2B5EF4-FFF2-40B4-BE49-F238E27FC236}">
              <a16:creationId xmlns:a16="http://schemas.microsoft.com/office/drawing/2014/main" id="{B5A66310-9B83-9A2F-D3AC-1BF26771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0C0A9550-EC34-31DC-D4B5-CCE0C225A8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1-2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BDBC34-7765-8E44-DF56-298A713D1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39406"/>
              </p:ext>
            </p:extLst>
          </p:nvPr>
        </p:nvGraphicFramePr>
        <p:xfrm>
          <a:off x="793559" y="1187202"/>
          <a:ext cx="8076094" cy="334299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16257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47119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432805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794967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784946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</a:p>
                    <a:p>
                      <a:pPr algn="l" fontAlgn="b"/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Date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5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2/20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9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5: Communication Principles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Communication Protocols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Communication Standards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Communication Models</a:t>
                      </a:r>
                      <a: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 </a:t>
                      </a:r>
                      <a:r>
                        <a:rPr lang="en-US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2.0.7packetrtacer-edittoplogies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6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3/6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7: The Access Layer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>
                        <a:lnSpc>
                          <a:spcPts val="1300"/>
                        </a:lnSpc>
                        <a:buFont typeface="Symbol" pitchFamily="2" charset="2"/>
                        <a:buNone/>
                      </a:pPr>
                      <a:r>
                        <a:rPr lang="mn-MN" sz="1200" kern="1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Encapsulation and the Ethernet Frame</a:t>
                      </a:r>
                      <a:endParaRPr lang="en-JP" sz="1200" kern="100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lnSpc>
                          <a:spcPts val="1300"/>
                        </a:lnSpc>
                        <a:buFont typeface="Symbol" pitchFamily="2" charset="2"/>
                        <a:buNone/>
                      </a:pPr>
                      <a:r>
                        <a:rPr lang="mn-MN" sz="1200" kern="1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The Access Layer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lnSpc>
                          <a:spcPts val="1300"/>
                        </a:lnSpc>
                        <a:buFont typeface="Symbol" pitchFamily="2" charset="2"/>
                        <a:buNone/>
                      </a:pPr>
                      <a:r>
                        <a:rPr lang="mn-MN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 </a:t>
                      </a:r>
                      <a:r>
                        <a:rPr lang="en-US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2.1.1_packet_tracer_create_a_simple_network</a:t>
                      </a:r>
                      <a:endParaRPr lang="mn-MN" sz="1200" kern="100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12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7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3/13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8: The Internet Protocol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Purpose of an IPv4 Address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The IPv4 Address Structure</a:t>
                      </a:r>
                      <a: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b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JP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</a:t>
                      </a:r>
                      <a:r>
                        <a:rPr lang="en-US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2.1.3packettracermonitoryournetworkusinganetworkcontroll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14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8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3/20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15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9: IPv4 and Network Segmentation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IPv4 Unicast, Broadcast, and Multicast</a:t>
                      </a:r>
                      <a:endParaRPr lang="en-JP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Types of IPv4 Addresses</a:t>
                      </a:r>
                      <a:endParaRPr lang="en-JP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Segmentation</a:t>
                      </a:r>
                      <a:r>
                        <a:rPr lang="en-JP" sz="1200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br>
                        <a:rPr lang="en-JP" sz="1200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JP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</a:t>
                      </a:r>
                      <a:r>
                        <a:rPr lang="en-US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Router in Cisco Packet Tracer.pkt </a:t>
                      </a:r>
                      <a:endParaRPr lang="en-JP" sz="1050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16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>
          <a:extLst>
            <a:ext uri="{FF2B5EF4-FFF2-40B4-BE49-F238E27FC236}">
              <a16:creationId xmlns:a16="http://schemas.microsoft.com/office/drawing/2014/main" id="{D704C27A-DD43-7C74-C108-DF7DF0EB8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CD26A96F-4460-2671-5FE2-66EB9C8D2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1-3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D6040-1DE6-DCAE-3BB5-9499EEF27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03404"/>
              </p:ext>
            </p:extLst>
          </p:nvPr>
        </p:nvGraphicFramePr>
        <p:xfrm>
          <a:off x="793559" y="1187202"/>
          <a:ext cx="8076094" cy="3706943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16257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474086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505838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794967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784946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9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3/24~3/28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17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中間試験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18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10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4/3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19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11: Dynamic Addressing with DHCP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Static and Dynamic Addressing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DHCPv4 Configuration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Configure DHCP on a Wireless Router</a:t>
                      </a:r>
                      <a:b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Configuring a DHCP Server and Clients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4/10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12: Gateways to Other Networks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Network Boundaries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Network Address Translation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Examine NAT on a Wireless Router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altLang="ja-JP" sz="10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 10.2.3-packet-tracer---examine-</a:t>
                      </a:r>
                      <a:r>
                        <a:rPr lang="en-US" altLang="ja-JP" sz="10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nat</a:t>
                      </a:r>
                      <a:r>
                        <a:rPr lang="en-US" altLang="ja-JP" sz="10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-on-a-wireless-</a:t>
                      </a:r>
                      <a:r>
                        <a:rPr lang="en-US" altLang="ja-JP" sz="10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router.pka</a:t>
                      </a:r>
                      <a:endParaRPr lang="ja-JP" altLang="en-US" sz="100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22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12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4/17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13: The ARP Process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MAC and IP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Broadcast Containment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Identify MAC and IP Addresses</a:t>
                      </a:r>
                      <a:b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 13.1.3-packet-tracer-identify-mac-and-ip-addresses.pka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24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46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>
          <a:extLst>
            <a:ext uri="{FF2B5EF4-FFF2-40B4-BE49-F238E27FC236}">
              <a16:creationId xmlns:a16="http://schemas.microsoft.com/office/drawing/2014/main" id="{3CCB5CAE-6301-42F0-8A90-4D5A49E32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B3BA4C81-6936-2FC9-609D-08C40BC8E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1-4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FCF7B6-572A-0AE1-5EE9-DA10B1F24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55869"/>
              </p:ext>
            </p:extLst>
          </p:nvPr>
        </p:nvGraphicFramePr>
        <p:xfrm>
          <a:off x="793559" y="1033765"/>
          <a:ext cx="8115051" cy="402516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493857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06850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436316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836644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841384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</a:p>
                    <a:p>
                      <a:pPr algn="l" fontAlgn="b"/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Date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13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4/24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14: Routing Between Networks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The Need for Routing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The Routing Table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Create a LAN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Create a LAN</a:t>
                      </a:r>
                      <a:b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 </a:t>
                      </a:r>
                      <a:r>
                        <a:rPr lang="en-US" sz="9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14.3.3-packet-tracer-observe-traffic-flow-in-a-routed-network.pka</a:t>
                      </a:r>
                      <a:b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 </a:t>
                      </a:r>
                      <a: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14.3.4-packet-tracer-create-lan.pka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26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14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27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15: TCP and UDP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TCP and UDP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Port Numbers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– TCP and UDP Communications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File:14.8.1 Packet Tracer - TCP and UDP </a:t>
                      </a:r>
                      <a:r>
                        <a:rPr lang="en-US" altLang="ja-JP" sz="105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Communications.pka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28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5/8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29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16: Application Layer Services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The Client Server Relationship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DNS, HTTP, FTP, Telnet, Email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Tracer-Use FTP, Telnet and SSH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File:16.5.3-packet-tracer---use-ftp-</a:t>
                      </a:r>
                      <a:r>
                        <a:rPr lang="en-US" sz="1050" b="0" i="0" u="none" strike="noStrike" cap="none" dirty="0" err="1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services.pka</a:t>
                      </a:r>
                      <a:b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File: 16.6.4-packet-tracer---use-telnet-and-</a:t>
                      </a:r>
                      <a:r>
                        <a:rPr lang="en-US" sz="1050" b="0" i="0" u="none" strike="noStrike" cap="none" dirty="0" err="1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ssh.pka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16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5/15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17: Network Testing Utilities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Troubleshooting Commands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Exercise: Packet Tracer - Packet Tracer - Use the ping Command</a:t>
                      </a:r>
                      <a:b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File: </a:t>
                      </a:r>
                      <a:r>
                        <a:rPr lang="en-US" altLang="ja-JP" sz="1050" dirty="0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17.1.3-packet-tracer---use-the-ipconfig-</a:t>
                      </a:r>
                      <a:r>
                        <a:rPr lang="en-US" altLang="ja-JP" sz="1050" dirty="0" err="1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command.pka</a:t>
                      </a:r>
                      <a:endParaRPr lang="en-US" altLang="ja-JP" sz="1050" dirty="0">
                        <a:solidFill>
                          <a:schemeClr val="accent5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050" dirty="0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File: 17.1.6-packet-tracer---use-the-ping-</a:t>
                      </a:r>
                      <a:r>
                        <a:rPr lang="en-US" altLang="ja-JP" sz="1050" dirty="0" err="1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command.pka</a:t>
                      </a:r>
                      <a:endParaRPr lang="en-US" altLang="ja-JP" sz="1050" dirty="0">
                        <a:solidFill>
                          <a:schemeClr val="accent5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050" dirty="0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File: </a:t>
                      </a: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13 The Cisco Troubleshooting Methodology_20241209</a:t>
                      </a:r>
                      <a:r>
                        <a:rPr lang="en-US" altLang="ja-JP" sz="1050" b="0" i="0" u="none" strike="noStrike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.pkt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49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>
          <a:extLst>
            <a:ext uri="{FF2B5EF4-FFF2-40B4-BE49-F238E27FC236}">
              <a16:creationId xmlns:a16="http://schemas.microsoft.com/office/drawing/2014/main" id="{58F003B3-3C70-6FE3-0A82-7520FFDCF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7A19C4F9-DC5B-2770-D166-A022E8A46E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1-5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AE5F6D-CDAC-400A-0C3A-143B170F0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74874"/>
              </p:ext>
            </p:extLst>
          </p:nvPr>
        </p:nvGraphicFramePr>
        <p:xfrm>
          <a:off x="793559" y="1187202"/>
          <a:ext cx="8076094" cy="245163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16257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673729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492369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608793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784946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17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5/19~</a:t>
                      </a:r>
                    </a:p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5/30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期末試験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End of term test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34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Spare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JP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</a:t>
                      </a:r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2.1.5-packet-tracer-manage-and-configure-your-network-using-a-network-controller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ja-JP" sz="1200" b="0" i="0" u="none" strike="noStrike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- 13 The Cisco Troubleshooting Methodology_20241209.pkt</a:t>
                      </a:r>
                      <a:endParaRPr lang="ja-JP" altLang="en-US" sz="120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ja-JP" altLang="en-US" sz="120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31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82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授業の進め方</a:t>
            </a:r>
            <a:endParaRPr dirty="0"/>
          </a:p>
        </p:txBody>
      </p:sp>
      <p:grpSp>
        <p:nvGrpSpPr>
          <p:cNvPr id="1520" name="Google Shape;1520;p59"/>
          <p:cNvGrpSpPr/>
          <p:nvPr/>
        </p:nvGrpSpPr>
        <p:grpSpPr>
          <a:xfrm>
            <a:off x="3723277" y="2468494"/>
            <a:ext cx="503592" cy="503592"/>
            <a:chOff x="3969644" y="2440153"/>
            <a:chExt cx="225900" cy="225900"/>
          </a:xfrm>
        </p:grpSpPr>
        <p:sp>
          <p:nvSpPr>
            <p:cNvPr id="1521" name="Google Shape;1521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59"/>
          <p:cNvGrpSpPr/>
          <p:nvPr/>
        </p:nvGrpSpPr>
        <p:grpSpPr>
          <a:xfrm>
            <a:off x="5123580" y="2468572"/>
            <a:ext cx="502930" cy="502930"/>
            <a:chOff x="4426818" y="2440153"/>
            <a:chExt cx="225600" cy="225600"/>
          </a:xfrm>
        </p:grpSpPr>
        <p:sp>
          <p:nvSpPr>
            <p:cNvPr id="1524" name="Google Shape;1524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59"/>
          <p:cNvGrpSpPr/>
          <p:nvPr/>
        </p:nvGrpSpPr>
        <p:grpSpPr>
          <a:xfrm>
            <a:off x="6523741" y="2468572"/>
            <a:ext cx="502930" cy="502930"/>
            <a:chOff x="4883984" y="2440153"/>
            <a:chExt cx="225600" cy="225600"/>
          </a:xfrm>
        </p:grpSpPr>
        <p:sp>
          <p:nvSpPr>
            <p:cNvPr id="1518" name="Google Shape;1518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59"/>
          <p:cNvGrpSpPr/>
          <p:nvPr/>
        </p:nvGrpSpPr>
        <p:grpSpPr>
          <a:xfrm>
            <a:off x="2323304" y="2468725"/>
            <a:ext cx="503031" cy="503222"/>
            <a:chOff x="2182679" y="2292572"/>
            <a:chExt cx="792300" cy="792600"/>
          </a:xfrm>
        </p:grpSpPr>
        <p:sp>
          <p:nvSpPr>
            <p:cNvPr id="1529" name="Google Shape;152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59"/>
          <p:cNvGrpSpPr/>
          <p:nvPr/>
        </p:nvGrpSpPr>
        <p:grpSpPr>
          <a:xfrm>
            <a:off x="924091" y="2468725"/>
            <a:ext cx="503031" cy="503222"/>
            <a:chOff x="2182679" y="2292572"/>
            <a:chExt cx="792300" cy="792600"/>
          </a:xfrm>
        </p:grpSpPr>
        <p:sp>
          <p:nvSpPr>
            <p:cNvPr id="1517" name="Google Shape;1517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59"/>
          <p:cNvSpPr txBox="1">
            <a:spLocks noGrp="1"/>
          </p:cNvSpPr>
          <p:nvPr>
            <p:ph type="subTitle" idx="4294967295"/>
          </p:nvPr>
        </p:nvSpPr>
        <p:spPr>
          <a:xfrm>
            <a:off x="4539184" y="1201269"/>
            <a:ext cx="1665000" cy="922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Quiz</a:t>
            </a:r>
            <a:r>
              <a:rPr lang="ja-JP" altLang="en-US" sz="1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で確認</a:t>
            </a:r>
            <a:endParaRPr lang="en-US" altLang="ja-JP" sz="14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cs typeface="Oswald"/>
              <a:sym typeface="Oswald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授業の途中に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Quiz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で理解を確認　（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5-10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分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)</a:t>
            </a:r>
          </a:p>
        </p:txBody>
      </p:sp>
      <p:sp>
        <p:nvSpPr>
          <p:cNvPr id="1535" name="Google Shape;1535;p59"/>
          <p:cNvSpPr txBox="1">
            <a:spLocks noGrp="1"/>
          </p:cNvSpPr>
          <p:nvPr>
            <p:ph type="subTitle" idx="4294967295"/>
          </p:nvPr>
        </p:nvSpPr>
        <p:spPr>
          <a:xfrm>
            <a:off x="7267746" y="860611"/>
            <a:ext cx="1665000" cy="1262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JP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ctr">
              <a:buSzPts val="1100"/>
              <a:buNone/>
            </a:pPr>
            <a:r>
              <a:rPr lang="en-JP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授業の最後に質問やディスカッション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今日の授業で勉強したことについて質問やフリートーク (5分)</a:t>
            </a:r>
            <a:endParaRPr sz="12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36" name="Google Shape;1536;p59"/>
          <p:cNvSpPr txBox="1">
            <a:spLocks noGrp="1"/>
          </p:cNvSpPr>
          <p:nvPr>
            <p:ph type="subTitle" idx="4294967295"/>
          </p:nvPr>
        </p:nvSpPr>
        <p:spPr>
          <a:xfrm>
            <a:off x="240632" y="3278569"/>
            <a:ext cx="1785852" cy="1380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 err="1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今日の授業について</a:t>
            </a:r>
            <a:endParaRPr lang="en-US" sz="1400" b="1" i="0" dirty="0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今日の授業の内容の説明　（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1-2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分）</a:t>
            </a:r>
          </a:p>
          <a:p>
            <a:pPr marL="0" indent="0" algn="ctr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7" name="Google Shape;1537;p59"/>
          <p:cNvSpPr txBox="1">
            <a:spLocks noGrp="1"/>
          </p:cNvSpPr>
          <p:nvPr>
            <p:ph type="subTitle" idx="4294967295"/>
          </p:nvPr>
        </p:nvSpPr>
        <p:spPr>
          <a:xfrm>
            <a:off x="1727334" y="1039904"/>
            <a:ext cx="1665000" cy="10834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今日の学習目標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今日の授業が終わった時に習得しておくべきこと　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(1-2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ja-JP" altLang="en-US" sz="12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38" name="Google Shape;1538;p59"/>
          <p:cNvSpPr txBox="1">
            <a:spLocks noGrp="1"/>
          </p:cNvSpPr>
          <p:nvPr>
            <p:ph type="title" idx="4294967295"/>
          </p:nvPr>
        </p:nvSpPr>
        <p:spPr>
          <a:xfrm>
            <a:off x="812784" y="3057151"/>
            <a:ext cx="6759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39" name="Google Shape;1539;p59"/>
          <p:cNvSpPr txBox="1">
            <a:spLocks noGrp="1"/>
          </p:cNvSpPr>
          <p:nvPr>
            <p:ph type="title" idx="4294967295"/>
          </p:nvPr>
        </p:nvSpPr>
        <p:spPr>
          <a:xfrm>
            <a:off x="3584034" y="30571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40" name="Google Shape;1540;p59"/>
          <p:cNvSpPr txBox="1">
            <a:spLocks noGrp="1"/>
          </p:cNvSpPr>
          <p:nvPr>
            <p:ph type="title" idx="4294967295"/>
          </p:nvPr>
        </p:nvSpPr>
        <p:spPr>
          <a:xfrm>
            <a:off x="6365359" y="30672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5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41" name="Google Shape;1541;p59"/>
          <p:cNvSpPr txBox="1">
            <a:spLocks noGrp="1"/>
          </p:cNvSpPr>
          <p:nvPr>
            <p:ph type="title" idx="4294967295"/>
          </p:nvPr>
        </p:nvSpPr>
        <p:spPr>
          <a:xfrm>
            <a:off x="2168609" y="2031336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2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42" name="Google Shape;1542;p59"/>
          <p:cNvSpPr txBox="1">
            <a:spLocks noGrp="1"/>
          </p:cNvSpPr>
          <p:nvPr>
            <p:ph type="title" idx="4294967295"/>
          </p:nvPr>
        </p:nvSpPr>
        <p:spPr>
          <a:xfrm>
            <a:off x="4980484" y="2031336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4</a:t>
            </a:r>
            <a:endParaRPr sz="1800" dirty="0">
              <a:solidFill>
                <a:schemeClr val="accent4"/>
              </a:solidFill>
            </a:endParaRPr>
          </a:p>
        </p:txBody>
      </p:sp>
      <p:grpSp>
        <p:nvGrpSpPr>
          <p:cNvPr id="3" name="Google Shape;1528;p59">
            <a:extLst>
              <a:ext uri="{FF2B5EF4-FFF2-40B4-BE49-F238E27FC236}">
                <a16:creationId xmlns:a16="http://schemas.microsoft.com/office/drawing/2014/main" id="{99775121-6FA0-B10E-70A3-91B50ECFD9FF}"/>
              </a:ext>
            </a:extLst>
          </p:cNvPr>
          <p:cNvGrpSpPr/>
          <p:nvPr/>
        </p:nvGrpSpPr>
        <p:grpSpPr>
          <a:xfrm>
            <a:off x="7919107" y="2487742"/>
            <a:ext cx="503031" cy="503222"/>
            <a:chOff x="2182679" y="2292572"/>
            <a:chExt cx="792300" cy="792600"/>
          </a:xfrm>
        </p:grpSpPr>
        <p:sp>
          <p:nvSpPr>
            <p:cNvPr id="4" name="Google Shape;1529;p59">
              <a:extLst>
                <a:ext uri="{FF2B5EF4-FFF2-40B4-BE49-F238E27FC236}">
                  <a16:creationId xmlns:a16="http://schemas.microsoft.com/office/drawing/2014/main" id="{912048EE-DF71-3C8B-52C5-D19BFD1C40EE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30;p59">
              <a:extLst>
                <a:ext uri="{FF2B5EF4-FFF2-40B4-BE49-F238E27FC236}">
                  <a16:creationId xmlns:a16="http://schemas.microsoft.com/office/drawing/2014/main" id="{04B53809-BE5A-7AAC-2ECB-6B33FC97BC39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537;p59">
            <a:extLst>
              <a:ext uri="{FF2B5EF4-FFF2-40B4-BE49-F238E27FC236}">
                <a16:creationId xmlns:a16="http://schemas.microsoft.com/office/drawing/2014/main" id="{402EA019-B440-D512-AE03-B042426D80C0}"/>
              </a:ext>
            </a:extLst>
          </p:cNvPr>
          <p:cNvSpPr txBox="1">
            <a:spLocks/>
          </p:cNvSpPr>
          <p:nvPr/>
        </p:nvSpPr>
        <p:spPr>
          <a:xfrm>
            <a:off x="5883950" y="3278569"/>
            <a:ext cx="1665000" cy="107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確認テスト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Font typeface="Roboto"/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今日の授業で勉強したことをテストで確認　</a:t>
            </a:r>
            <a:endParaRPr lang="en-US" altLang="ja-JP" sz="1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Font typeface="Roboto"/>
              <a:buNone/>
            </a:pP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(10-15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ja-JP" altLang="en-US" sz="12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Google Shape;1541;p59">
            <a:extLst>
              <a:ext uri="{FF2B5EF4-FFF2-40B4-BE49-F238E27FC236}">
                <a16:creationId xmlns:a16="http://schemas.microsoft.com/office/drawing/2014/main" id="{CEB6152F-604E-920D-85DF-1B5F8BBE8D1E}"/>
              </a:ext>
            </a:extLst>
          </p:cNvPr>
          <p:cNvSpPr txBox="1">
            <a:spLocks/>
          </p:cNvSpPr>
          <p:nvPr/>
        </p:nvSpPr>
        <p:spPr>
          <a:xfrm>
            <a:off x="7764412" y="2050353"/>
            <a:ext cx="782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accent2"/>
                </a:solidFill>
              </a:rPr>
              <a:t>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4769FA-C40F-224C-FE03-1FAF4E5608F4}"/>
              </a:ext>
            </a:extLst>
          </p:cNvPr>
          <p:cNvCxnSpPr>
            <a:cxnSpLocks/>
          </p:cNvCxnSpPr>
          <p:nvPr/>
        </p:nvCxnSpPr>
        <p:spPr>
          <a:xfrm>
            <a:off x="1427122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2EC9D7-7C96-F418-7D51-5AAC082D048B}"/>
              </a:ext>
            </a:extLst>
          </p:cNvPr>
          <p:cNvCxnSpPr>
            <a:cxnSpLocks/>
          </p:cNvCxnSpPr>
          <p:nvPr/>
        </p:nvCxnSpPr>
        <p:spPr>
          <a:xfrm>
            <a:off x="2826335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44E763-F9A6-4714-AA1A-EE7E0775D1F0}"/>
              </a:ext>
            </a:extLst>
          </p:cNvPr>
          <p:cNvCxnSpPr>
            <a:cxnSpLocks/>
          </p:cNvCxnSpPr>
          <p:nvPr/>
        </p:nvCxnSpPr>
        <p:spPr>
          <a:xfrm>
            <a:off x="4227398" y="2721724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F7CAD2-78BB-73A6-4B6F-F651C295CFE0}"/>
              </a:ext>
            </a:extLst>
          </p:cNvPr>
          <p:cNvCxnSpPr>
            <a:cxnSpLocks/>
          </p:cNvCxnSpPr>
          <p:nvPr/>
        </p:nvCxnSpPr>
        <p:spPr>
          <a:xfrm>
            <a:off x="5627559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1DD6C-211A-ED4D-4CFD-C9137455E999}"/>
              </a:ext>
            </a:extLst>
          </p:cNvPr>
          <p:cNvCxnSpPr>
            <a:cxnSpLocks/>
          </p:cNvCxnSpPr>
          <p:nvPr/>
        </p:nvCxnSpPr>
        <p:spPr>
          <a:xfrm>
            <a:off x="7022925" y="272776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33;p59">
            <a:extLst>
              <a:ext uri="{FF2B5EF4-FFF2-40B4-BE49-F238E27FC236}">
                <a16:creationId xmlns:a16="http://schemas.microsoft.com/office/drawing/2014/main" id="{15BC1421-24DD-CE98-4A34-2CD57BC4525D}"/>
              </a:ext>
            </a:extLst>
          </p:cNvPr>
          <p:cNvSpPr txBox="1">
            <a:spLocks/>
          </p:cNvSpPr>
          <p:nvPr/>
        </p:nvSpPr>
        <p:spPr>
          <a:xfrm>
            <a:off x="3142573" y="3278569"/>
            <a:ext cx="1665000" cy="104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授業</a:t>
            </a:r>
          </a:p>
          <a:p>
            <a:pPr marL="0" indent="0" algn="ctr">
              <a:spcBef>
                <a:spcPts val="600"/>
              </a:spcBef>
              <a:buFont typeface="Roboto"/>
              <a:buNone/>
            </a:pP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主に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Online Course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と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Packet Tracer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を使って学習　（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100-120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分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) 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Alternate Process 1">
            <a:extLst>
              <a:ext uri="{FF2B5EF4-FFF2-40B4-BE49-F238E27FC236}">
                <a16:creationId xmlns:a16="http://schemas.microsoft.com/office/drawing/2014/main" id="{03723CAB-2DD6-0FC8-76F5-1D4F5D2C5C5B}"/>
              </a:ext>
            </a:extLst>
          </p:cNvPr>
          <p:cNvSpPr/>
          <p:nvPr/>
        </p:nvSpPr>
        <p:spPr>
          <a:xfrm>
            <a:off x="3596640" y="325120"/>
            <a:ext cx="3840480" cy="599440"/>
          </a:xfrm>
          <a:prstGeom prst="flowChartAlternate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/>
                </a:solidFill>
              </a:rPr>
              <a:t>Quiz、確認テストの提出で出席をチェックする</a:t>
            </a:r>
            <a:r>
              <a:rPr lang="en-US" sz="1200" dirty="0">
                <a:solidFill>
                  <a:schemeClr val="bg2"/>
                </a:solidFill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/>
                </a:solidFill>
              </a:rPr>
              <a:t>Quiz、確認テストの点数は成績に含めない</a:t>
            </a:r>
            <a:r>
              <a:rPr lang="en-US" sz="1200" dirty="0">
                <a:solidFill>
                  <a:schemeClr val="bg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74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 1</a:t>
            </a:r>
            <a:endParaRPr lang="en-US"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20000" y="1389602"/>
            <a:ext cx="7703275" cy="9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Course Overview</a:t>
            </a:r>
            <a:r>
              <a:rPr lang="ja-JP" altLang="en-US" sz="4000"/>
              <a:t>　</a:t>
            </a:r>
            <a:endParaRPr lang="en-US" altLang="ja-JP" sz="4000"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646363" y="2614441"/>
            <a:ext cx="4641384" cy="1358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Course Plan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Course Objectives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Course materials</a:t>
            </a:r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899" y="2744525"/>
            <a:ext cx="2921649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OVERVIEW</a:t>
            </a:r>
            <a:endParaRPr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423D85E-AAF4-EF3A-3FA8-D1E6D96B3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76ED643-1CFD-46FE-DED4-633402AC6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b="0" i="0" u="none" strike="noStrike" cap="none" dirty="0">
                <a:latin typeface="Oswald"/>
                <a:ea typeface="Oswald"/>
                <a:cs typeface="Oswald"/>
                <a:sym typeface="Oswald"/>
              </a:rPr>
              <a:t>Course materials</a:t>
            </a:r>
            <a:endParaRPr lang="en-US" b="0" i="0" u="none" strike="noStrike" cap="non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CAED1-610C-C565-C78C-AB1B06C71665}"/>
              </a:ext>
            </a:extLst>
          </p:cNvPr>
          <p:cNvSpPr txBox="1"/>
          <p:nvPr/>
        </p:nvSpPr>
        <p:spPr>
          <a:xfrm>
            <a:off x="4001475" y="1440000"/>
            <a:ext cx="4422600" cy="300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Online Course: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CISCO Networking Basics Course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457200" indent="-317500"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Simulation tool: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CISCO Packet Tracer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We do a lot of hands-on exercise.</a:t>
            </a:r>
          </a:p>
          <a:p>
            <a:pPr marL="457200" indent="-317500"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Textbook: “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図解入門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:</a:t>
            </a:r>
            <a:r>
              <a:rPr lang="en-US" altLang="ja-JP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 TCP/IP</a:t>
            </a:r>
            <a:r>
              <a:rPr lang="en-US" altLang="ja-JP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lang="en-US"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5788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>
          <a:extLst>
            <a:ext uri="{FF2B5EF4-FFF2-40B4-BE49-F238E27FC236}">
              <a16:creationId xmlns:a16="http://schemas.microsoft.com/office/drawing/2014/main" id="{DB4D54C9-19C7-0B37-5F62-AD23C1186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>
            <a:extLst>
              <a:ext uri="{FF2B5EF4-FFF2-40B4-BE49-F238E27FC236}">
                <a16:creationId xmlns:a16="http://schemas.microsoft.com/office/drawing/2014/main" id="{42802802-8B92-F0DF-488D-CB65AFBC8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Achievements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501619E-1A1E-4E60-95DF-A92685DE5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</p:spPr>
        <p:txBody>
          <a:bodyPr/>
          <a:lstStyle/>
          <a:p>
            <a:r>
              <a:rPr lang="en-US" dirty="0">
                <a:sym typeface="Oswald"/>
              </a:rPr>
              <a:t>CISCO provides the Digital Badge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7C26A-2843-D036-8B13-3BC13DBA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82" y="284246"/>
            <a:ext cx="2884722" cy="2229103"/>
          </a:xfrm>
          <a:prstGeom prst="rect">
            <a:avLst/>
          </a:prstGeom>
        </p:spPr>
      </p:pic>
      <p:pic>
        <p:nvPicPr>
          <p:cNvPr id="4" name="Picture 3" descr="Several papers on a table&#10;&#10;Description automatically generated">
            <a:extLst>
              <a:ext uri="{FF2B5EF4-FFF2-40B4-BE49-F238E27FC236}">
                <a16:creationId xmlns:a16="http://schemas.microsoft.com/office/drawing/2014/main" id="{F84E0F71-1F25-1F73-50C4-357F64D1B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576" y="2599764"/>
            <a:ext cx="4081399" cy="2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2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13915" y="1761326"/>
            <a:ext cx="1582615" cy="7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Communication in a Connected World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279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434405" y="1761326"/>
            <a:ext cx="1685108" cy="798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mn-MN" sz="1400" b="0" i="0" u="none" strike="noStrike" cap="non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rPr>
              <a:t>CISCO Packet Tracer</a:t>
            </a:r>
            <a:r>
              <a:rPr lang="en-JP" sz="140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056222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180688" y="1761326"/>
            <a:ext cx="1949380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Network Components,</a:t>
            </a:r>
          </a:p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Types, and Connections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0637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114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82254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4165" y="1761326"/>
            <a:ext cx="1474178" cy="61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Communication Principles</a:t>
            </a:r>
            <a:endParaRPr lang="en-US" altLang="ja-JP" sz="1400" b="0" u="none" strike="noStrike" dirty="0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79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8179" y="1761326"/>
            <a:ext cx="1844448" cy="612433"/>
          </a:xfrm>
        </p:spPr>
        <p:txBody>
          <a:bodyPr anchor="t"/>
          <a:lstStyle/>
          <a:p>
            <a:pPr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Build a </a:t>
            </a:r>
          </a:p>
          <a:p>
            <a:pPr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Home Network</a:t>
            </a: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1811207" y="3280634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The Internet Protocol</a:t>
            </a:r>
            <a:endParaRPr lang="ja-JP" altLang="en-US" sz="14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056222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0637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211403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/>
              <a:t>09</a:t>
            </a:r>
            <a:endParaRPr lang="en" dirty="0"/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924516" y="3280634"/>
            <a:ext cx="1671775" cy="57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1400" b="0" i="0" u="none" strike="noStrike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  <a:endParaRPr lang="ja-JP" altLang="en-US" sz="14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75805" y="3280634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The Access Layer</a:t>
            </a:r>
            <a:endParaRPr lang="ja-JP" altLang="en-US" sz="14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316521" y="3280634"/>
            <a:ext cx="1677714" cy="8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IPv4 and Network Segmentation</a:t>
            </a:r>
            <a:endParaRPr lang="en-US" altLang="ja-JP" sz="14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300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29"/>
            <a:ext cx="1731182" cy="8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Dynamic Addressing with DHCP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5920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10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29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Gateways to Other Networks </a:t>
            </a:r>
            <a:endParaRPr lang="ja-JP" altLang="en-US" sz="14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34147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596986" y="1865829"/>
            <a:ext cx="1183864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The ARP Process 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3991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3594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6003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7638" y="1865829"/>
            <a:ext cx="1422796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TCP and UDP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5920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29"/>
            <a:ext cx="1617092" cy="550226"/>
          </a:xfrm>
        </p:spPr>
        <p:txBody>
          <a:bodyPr anchor="t"/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Routing Between Networks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341476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991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427268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Application Layer Services</a:t>
            </a:r>
            <a:endParaRPr lang="ja-JP" altLang="en-US" sz="14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2176685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Network Testing Utilities</a:t>
            </a:r>
            <a:endParaRPr lang="ja-JP" altLang="en-US" sz="14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75127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ctr"/>
            <a:r>
              <a:rPr lang="ja-JP" altLang="en-US" sz="1400" b="0" i="0" u="none" strike="noStrike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期末テスト</a:t>
            </a:r>
          </a:p>
        </p:txBody>
      </p:sp>
    </p:spTree>
    <p:extLst>
      <p:ext uri="{BB962C8B-B14F-4D97-AF65-F5344CB8AC3E}">
        <p14:creationId xmlns:p14="http://schemas.microsoft.com/office/powerpoint/2010/main" val="149282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latin typeface="Oswald"/>
                <a:ea typeface="Oswald"/>
                <a:cs typeface="Oswald"/>
                <a:sym typeface="Oswald"/>
              </a:rPr>
              <a:t>Course Objectives</a:t>
            </a:r>
            <a:endParaRPr dirty="0"/>
          </a:p>
        </p:txBody>
      </p:sp>
      <p:sp>
        <p:nvSpPr>
          <p:cNvPr id="962" name="Google Shape;962;p42"/>
          <p:cNvSpPr txBox="1">
            <a:spLocks noGrp="1"/>
          </p:cNvSpPr>
          <p:nvPr>
            <p:ph type="subTitle" idx="1"/>
          </p:nvPr>
        </p:nvSpPr>
        <p:spPr>
          <a:xfrm>
            <a:off x="1638300" y="2658649"/>
            <a:ext cx="2031600" cy="100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will be able to perform the following tasks:</a:t>
            </a:r>
            <a:endParaRPr dirty="0"/>
          </a:p>
        </p:txBody>
      </p:sp>
      <p:sp>
        <p:nvSpPr>
          <p:cNvPr id="963" name="Google Shape;963;p42"/>
          <p:cNvSpPr txBox="1">
            <a:spLocks noGrp="1"/>
          </p:cNvSpPr>
          <p:nvPr>
            <p:ph type="body" idx="2"/>
          </p:nvPr>
        </p:nvSpPr>
        <p:spPr>
          <a:xfrm>
            <a:off x="3570302" y="989910"/>
            <a:ext cx="5448216" cy="3668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important concepts in network communication, network types, components, and connections.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the importance of standards and protocols in network communications.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how communication occurs on Ethernet networks.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the features of an IP address and IPv4 addresses are used in network communication.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features of IPv6 addressing.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how routers connect networks together.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Use various tools to test and troubleshoot network connectivity.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Configure an integrated wireless router and wireless client to connect securely to the internet.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コースの目標</a:t>
            </a: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62" name="Google Shape;962;p42"/>
          <p:cNvSpPr txBox="1">
            <a:spLocks noGrp="1"/>
          </p:cNvSpPr>
          <p:nvPr>
            <p:ph type="subTitle" idx="1"/>
          </p:nvPr>
        </p:nvSpPr>
        <p:spPr>
          <a:xfrm>
            <a:off x="1062111" y="2658649"/>
            <a:ext cx="2607789" cy="100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コースを終了すると</a:t>
            </a:r>
            <a:r>
              <a:rPr lang="ja-JP" altLang="en-US">
                <a:latin typeface="+mn-ea"/>
                <a:ea typeface="+mn-ea"/>
              </a:rPr>
              <a:t>次のことができるようになります</a:t>
            </a:r>
            <a:r>
              <a:rPr lang="en-US" dirty="0">
                <a:latin typeface="+mn-ea"/>
                <a:ea typeface="+mn-ea"/>
              </a:rPr>
              <a:t>: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63" name="Google Shape;963;p42"/>
          <p:cNvSpPr txBox="1">
            <a:spLocks noGrp="1"/>
          </p:cNvSpPr>
          <p:nvPr>
            <p:ph type="body" idx="2"/>
          </p:nvPr>
        </p:nvSpPr>
        <p:spPr>
          <a:xfrm>
            <a:off x="3570302" y="590844"/>
            <a:ext cx="5448216" cy="4067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ネットワーク通信、ネットワークの種類、構成要素、および接続に関する重要な概念を説明する。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ネットワーク通信における標準とプロトコルの重要性を説明する。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イーサネットネットワーク上で通信がどのように行われるかを説明する。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IP</a:t>
            </a: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アドレスの特徴と、</a:t>
            </a: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IPv4</a:t>
            </a: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アドレスがネットワーク通信でどのように使用されるかを説明する。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ルーターがどのようにしてネットワークを接続するかを説明する。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様々なツールを使用してネットワーク接続をテストおよびトラブルシューティングする。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無線ルーターとコンピュータを設定して、インターネットに安全に接続する方法を学ぶ。</a:t>
            </a:r>
            <a:endParaRPr lang="en-US" dirty="0"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97971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1131</Words>
  <Application>Microsoft Macintosh PowerPoint</Application>
  <PresentationFormat>On-screen Show (16:9)</PresentationFormat>
  <Paragraphs>293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Roboto</vt:lpstr>
      <vt:lpstr>MS PGothic</vt:lpstr>
      <vt:lpstr>Raleway</vt:lpstr>
      <vt:lpstr>Oswald</vt:lpstr>
      <vt:lpstr>Symbol</vt:lpstr>
      <vt:lpstr>Software Development Bussines Plan by Slidesgo</vt:lpstr>
      <vt:lpstr>Сүлжээний үндэс  (Network Basics)</vt:lpstr>
      <vt:lpstr>TABLE OF CONTENTS 1</vt:lpstr>
      <vt:lpstr>00</vt:lpstr>
      <vt:lpstr>Course materials</vt:lpstr>
      <vt:lpstr>Achievements</vt:lpstr>
      <vt:lpstr>TABLE OF CONTENTS 2</vt:lpstr>
      <vt:lpstr>TABLE OF CONTENTS 2</vt:lpstr>
      <vt:lpstr>Course Objectives</vt:lpstr>
      <vt:lpstr>コースの目標</vt:lpstr>
      <vt:lpstr>Course Plan 1-1</vt:lpstr>
      <vt:lpstr>Course Plan 1-2</vt:lpstr>
      <vt:lpstr>Course Plan 1-3</vt:lpstr>
      <vt:lpstr>Course Plan 1-4</vt:lpstr>
      <vt:lpstr>Course Plan 1-5</vt:lpstr>
      <vt:lpstr>授業の進め方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48</cp:revision>
  <cp:lastPrinted>2025-04-03T00:55:41Z</cp:lastPrinted>
  <dcterms:modified xsi:type="dcterms:W3CDTF">2025-04-10T00:41:04Z</dcterms:modified>
</cp:coreProperties>
</file>