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370" r:id="rId3"/>
    <p:sldId id="371" r:id="rId4"/>
    <p:sldId id="320" r:id="rId5"/>
    <p:sldId id="366" r:id="rId6"/>
    <p:sldId id="343" r:id="rId7"/>
    <p:sldId id="367" r:id="rId8"/>
    <p:sldId id="332" r:id="rId9"/>
    <p:sldId id="369" r:id="rId10"/>
    <p:sldId id="335" r:id="rId11"/>
    <p:sldId id="333" r:id="rId12"/>
    <p:sldId id="338" r:id="rId13"/>
    <p:sldId id="340" r:id="rId14"/>
    <p:sldId id="368" r:id="rId15"/>
    <p:sldId id="334" r:id="rId16"/>
    <p:sldId id="287" r:id="rId17"/>
    <p:sldId id="341" r:id="rId18"/>
    <p:sldId id="342" r:id="rId19"/>
    <p:sldId id="336" r:id="rId20"/>
    <p:sldId id="337" r:id="rId21"/>
    <p:sldId id="322" r:id="rId22"/>
  </p:sldIdLst>
  <p:sldSz cx="9144000" cy="5143500" type="screen16x9"/>
  <p:notesSz cx="6858000" cy="9144000"/>
  <p:embeddedFontLst>
    <p:embeddedFont>
      <p:font typeface="Cordia New" panose="020B0304020202020204" pitchFamily="34" charset="-34"/>
      <p:regular r:id="rId24"/>
      <p:bold r:id="rId25"/>
      <p:italic r:id="rId26"/>
      <p:boldItalic r:id="rId27"/>
    </p:embeddedFont>
    <p:embeddedFont>
      <p:font typeface="Oswald" pitchFamily="2" charset="77"/>
      <p:regular r:id="rId28"/>
      <p:bold r:id="rId29"/>
    </p:embeddedFont>
    <p:embeddedFont>
      <p:font typeface="Raleway" pitchFamily="2" charset="77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6J6SqV2GU+hMNSuSSz73ZQ==" hashData="Tz1bok90c7PlbRvv/Os9i9jZ5tNHwaSjoN/q1gvqfOwFNSYWhBcimZqAwiYRxkF1pgaoEeOX3Ubmym8blyF9o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71"/>
  </p:normalViewPr>
  <p:slideViewPr>
    <p:cSldViewPr snapToGrid="0" showGuides="1">
      <p:cViewPr varScale="1">
        <p:scale>
          <a:sx n="138" d="100"/>
          <a:sy n="138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1D14752-5347-4906-8734-E64BAD23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4C520AB-ECB1-7404-ADB5-7E4B5013B7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AFE78C-A69D-FC50-AFE0-48E19C4CA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94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1814022-7C7C-A26C-3E52-39A42222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106D32D-7E12-6358-DB07-2553AE461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02DD4F3-AFA7-FAC5-1574-660B0519B1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271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62416AB-074E-64EB-784F-C2CA3126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54F9F80-DDB1-97E1-CABB-AB86BA87E8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606A7DE-E1BF-372C-68AE-E7AA19B8A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90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0D9A09B-4AF6-9887-F9BB-1D577BC6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259E61A-7916-3AA8-5283-2993EAA1A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4A7F2D6-6839-1697-86B2-752DE6C4B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37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296B7A0-FE93-B9A2-550C-035082B6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5BD430A-1123-C422-312B-3A9E95DAB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02B5314-7290-687F-3E6C-6DDEAB529E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786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85887D4-5041-C3B3-ABCD-567C13CC9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AE340CA-74B9-992D-D959-C1325F0BD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9DA86FA-9AF4-1FE8-4F25-056B1D442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62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A01B07F-F2F8-689C-0E5A-ACA3665D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207A85A-469B-222B-D8DE-7DF106EB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E565FC3-E23B-104B-274A-B77709C00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98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2B8DF7D-DA5A-747A-DF27-ADE46F099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ADA2561-D97A-394A-1D45-78BEC96AA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61E30E6-A4BB-63EB-A73E-B7125344F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0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0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80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_Japanes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3424" y="430272"/>
            <a:ext cx="8213688" cy="51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980AC-9B9D-9983-8FB2-3226BD073D95}"/>
              </a:ext>
            </a:extLst>
          </p:cNvPr>
          <p:cNvSpPr txBox="1"/>
          <p:nvPr userDrawn="1"/>
        </p:nvSpPr>
        <p:spPr>
          <a:xfrm>
            <a:off x="201168" y="192024"/>
            <a:ext cx="1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Japanese</a:t>
            </a:r>
          </a:p>
        </p:txBody>
      </p:sp>
    </p:spTree>
    <p:extLst>
      <p:ext uri="{BB962C8B-B14F-4D97-AF65-F5344CB8AC3E}">
        <p14:creationId xmlns:p14="http://schemas.microsoft.com/office/powerpoint/2010/main" val="3883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51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74" r:id="rId3"/>
    <p:sldLayoutId id="2147483658" r:id="rId4"/>
    <p:sldLayoutId id="2147483666" r:id="rId5"/>
    <p:sldLayoutId id="2147483669" r:id="rId6"/>
    <p:sldLayoutId id="2147483670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getting-started-cisco-packet-tracer?courseLang=en-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ec0847b7-e6fc-4597-bc31-38ddd6b07a2f&amp;tab=curriculum&amp;view=e4438117-81a5-5b37-81a5-dc26c153963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resources/lab-downloads?courseLang=en-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ec0847b7-e6fc-4597-bc31-38ddd6b07a2f&amp;tab=curriculum&amp;view=3ee30f08-119f-5f3a-9d9f-992390f04b3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7" Type="http://schemas.openxmlformats.org/officeDocument/2006/relationships/hyperlink" Target="https://www.netacad.com/launch?id=ec0847b7-e6fc-4597-bc31-38ddd6b07a2f&amp;tab=curriculum&amp;view=3ee30f08-119f-5f3a-9d9f-992390f04b3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tacad.com/launch?id=ec0847b7-e6fc-4597-bc31-38ddd6b07a2f&amp;tab=curriculum&amp;view=f746b376-0d48-53de-9102-58abc32310bf" TargetMode="External"/><Relationship Id="rId5" Type="http://schemas.openxmlformats.org/officeDocument/2006/relationships/hyperlink" Target="https://www.netacad.com/launch?id=ec0847b7-e6fc-4597-bc31-38ddd6b07a2f&amp;tab=curriculum&amp;view=2e838579-e095-5f66-bb62-c440769a0b24" TargetMode="External"/><Relationship Id="rId4" Type="http://schemas.openxmlformats.org/officeDocument/2006/relationships/hyperlink" Target="https://www.netacad.com/launch?id=ec0847b7-e6fc-4597-bc31-38ddd6b07a2f&amp;tab=curriculum&amp;view=25930ae2-75a7-50d2-8df1-c36d35fab6a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www.netacad.com/launch?id=ec0847b7-e6fc-4597-bc31-38ddd6b07a2f&amp;tab=curriculum&amp;view=d2932ba2-307c-5bb4-9018-a17aa63bdfa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AVbG9eJ5jw1Ww5VX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course/getting-started-cisco-packet-tracer?courseLang=en-U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acad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netacad.com/courses/getting-started-cisco-packet-tracer?courseLang=en-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taca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www.netacad.com/courses/getting-started-cisco-packet-tracer?courseLang=en-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ja-JP" dirty="0">
                <a:solidFill>
                  <a:schemeClr val="accent1"/>
                </a:solidFill>
              </a:rPr>
              <a:t>01</a:t>
            </a:r>
            <a:br>
              <a:rPr lang="en-US" altLang="ja-JP" dirty="0"/>
            </a:br>
            <a:r>
              <a:rPr lang="en-US" altLang="ja-JP" dirty="0"/>
              <a:t>Understand</a:t>
            </a:r>
            <a:r>
              <a:rPr lang="en-US" dirty="0">
                <a:sym typeface="Arial"/>
              </a:rPr>
              <a:t> how to use Packet Tracer</a:t>
            </a:r>
            <a:endParaRPr lang="en-US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78;p27">
            <a:extLst>
              <a:ext uri="{FF2B5EF4-FFF2-40B4-BE49-F238E27FC236}">
                <a16:creationId xmlns:a16="http://schemas.microsoft.com/office/drawing/2014/main" id="{262B54DF-C15A-790D-5459-DAC0031D85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25D6F6-90A5-E160-CC3B-FF4FA177629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30BC9-D6C2-38DC-DD35-F9035F11B855}"/>
              </a:ext>
            </a:extLst>
          </p:cNvPr>
          <p:cNvSpPr txBox="1"/>
          <p:nvPr/>
        </p:nvSpPr>
        <p:spPr>
          <a:xfrm>
            <a:off x="746911" y="4753090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err="1">
                <a:solidFill>
                  <a:schemeClr val="tx1"/>
                </a:solidFill>
              </a:rPr>
              <a:t>marikotagawa</a:t>
            </a:r>
            <a:r>
              <a:rPr lang="en-US" sz="1200">
                <a:solidFill>
                  <a:schemeClr val="tx1"/>
                </a:solidFill>
              </a:rPr>
              <a:t>@gmail</a:t>
            </a:r>
            <a:r>
              <a:rPr lang="en-US" sz="1200" dirty="0" err="1">
                <a:solidFill>
                  <a:schemeClr val="tx1"/>
                </a:solidFill>
              </a:rPr>
              <a:t>.com</a:t>
            </a:r>
            <a:r>
              <a:rPr lang="en-US" sz="1200" dirty="0">
                <a:solidFill>
                  <a:schemeClr val="tx1"/>
                </a:solidFill>
              </a:rPr>
              <a:t>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D8AD71D-2E73-FD19-F7B4-FD990D22A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2D1F9FE-5B44-DDF4-B5AC-D669C1D18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Getting Started with Cisco Packet Tracer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A2C54-EF61-7E2B-9622-B130077CB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98" y="1312565"/>
            <a:ext cx="6692221" cy="3269448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8788BDF-96F9-A7C3-AABF-5BE6C79BECF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9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E44F9DF-0FDD-3A23-6BB1-5102CC079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31D49801-C65F-FB6E-3C12-2A6D1E4F3E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F5CF6-9276-4856-548E-919A6AE1B6C5}"/>
              </a:ext>
            </a:extLst>
          </p:cNvPr>
          <p:cNvSpPr txBox="1"/>
          <p:nvPr/>
        </p:nvSpPr>
        <p:spPr>
          <a:xfrm>
            <a:off x="575824" y="1244838"/>
            <a:ext cx="79923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hlinkClick r:id="rId3"/>
              </a:rPr>
              <a:t>1.0.1 Video - Welcome to Getting Started with Cisco Packet Tracer</a:t>
            </a:r>
            <a:endParaRPr lang="en-US" sz="2000" i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1.0.2 First Time in the Course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A464AC1-AABC-FA3F-6EC3-E304CD48660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B761F220-BFF9-0EE0-6E01-72239029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17ABA04-AFFC-936F-20E5-3BC04D787F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FE870-4FEB-AE08-8715-AE5EAAF8C4D3}"/>
              </a:ext>
            </a:extLst>
          </p:cNvPr>
          <p:cNvSpPr txBox="1"/>
          <p:nvPr/>
        </p:nvSpPr>
        <p:spPr>
          <a:xfrm>
            <a:off x="575824" y="12448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  <a:hlinkClick r:id="rId3"/>
              </a:rPr>
              <a:t>1.0.3 Download Cisco Packet Tracer </a:t>
            </a: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(30min)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0CD5D-B453-71E6-E57E-ED6CECA4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1" y="1728155"/>
            <a:ext cx="7772400" cy="3166981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55C194-BDBD-D56E-6A62-9B742AABD396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0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489CB5D-F1B9-2331-A69E-A3115559A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70B1627-D0EE-BA19-ED7C-8DE9E9283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14A8C-8B36-2700-8667-D847B3CCA787}"/>
              </a:ext>
            </a:extLst>
          </p:cNvPr>
          <p:cNvSpPr txBox="1"/>
          <p:nvPr/>
        </p:nvSpPr>
        <p:spPr>
          <a:xfrm>
            <a:off x="575824" y="12448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Launch the Packet Tracer on your PC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25DA8A5-161C-4C6A-82CB-2A298464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28" y="1714500"/>
            <a:ext cx="5216757" cy="312311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063E4AC-0887-0F4A-B5FD-56C7FAC36746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8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3FD9F78-D6DF-78CA-E858-65587C20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0C18646-FC2E-82C4-3CEB-ED4D7E90F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424" y="430272"/>
            <a:ext cx="8213688" cy="5115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9DFC1-BB5C-853A-6CD6-966A02A152DE}"/>
              </a:ext>
            </a:extLst>
          </p:cNvPr>
          <p:cNvSpPr txBox="1"/>
          <p:nvPr/>
        </p:nvSpPr>
        <p:spPr>
          <a:xfrm>
            <a:off x="590224" y="10504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3" indent="-219075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3"/>
              </a:rPr>
              <a:t>1.0.5 Video - Overview of Cisco Packet Tracer</a:t>
            </a:r>
            <a:endParaRPr lang="en-US" sz="2000" i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BF665-E2EC-1BCB-7EAE-F2091D124A29}"/>
              </a:ext>
            </a:extLst>
          </p:cNvPr>
          <p:cNvSpPr txBox="1"/>
          <p:nvPr/>
        </p:nvSpPr>
        <p:spPr>
          <a:xfrm>
            <a:off x="756000" y="1454400"/>
            <a:ext cx="822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n-ea"/>
                <a:ea typeface="+mn-ea"/>
              </a:rPr>
              <a:t>Cisco Packet Tracer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の概要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ネットワーク練習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Cisco Packet Tracer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を使えば、パソコンでネットワーク構成やトラブルシューティングを練習できます。実際の機器がなくてもネットワークのシミュレーションが可能です。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機能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ネットワークの基礎的な設定だけでなく、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IoT</a:t>
            </a:r>
            <a:r>
              <a:rPr lang="ja-JP" altLang="en-JP" sz="18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JP" altLang="ja-JP" sz="1800" dirty="0">
                <a:solidFill>
                  <a:schemeClr val="tx1"/>
                </a:solidFill>
                <a:latin typeface="+mn-ea"/>
                <a:ea typeface="+mn-ea"/>
              </a:rPr>
              <a:t>Internet of Thing)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やセキュリティ設定も学べます。</a:t>
            </a:r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サンプルファイルを使って練習したり、最初からネットワークを作成したりできます。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操作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アドレス設定やケーブル接続の構成、データフローやパケット情報の確認も可能です。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利用環境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+mn-ea"/>
                <a:ea typeface="+mn-ea"/>
              </a:rPr>
              <a:t>Windows、Mac、Linux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で利用できます。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921D2C-1D1E-E93B-C44F-9D18D8177E8A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5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79D0B96-3F98-F86F-1AA0-9C935F82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32EE710-A81B-53EB-42D9-80C10CB91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20EF8-0CCE-07EC-9CCE-43944D37FC19}"/>
              </a:ext>
            </a:extLst>
          </p:cNvPr>
          <p:cNvSpPr txBox="1"/>
          <p:nvPr/>
        </p:nvSpPr>
        <p:spPr>
          <a:xfrm>
            <a:off x="720724" y="1324303"/>
            <a:ext cx="805541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1.1.1 Video - The Packet Tracer User Interface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1.1.2 Video - Deploying Devices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</a:rPr>
              <a:t>1.1.3 GUI and CLI Configuration in Cisco Packet Tracer</a:t>
            </a: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6"/>
              </a:rPr>
              <a:t>1.1.4 Video - Packet Tracer Tutored Activity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7"/>
              </a:rPr>
              <a:t>1.1.5 Video – Using PTTA Activities - Logical and Physical Mode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47CBB8-C363-DBB3-E3A9-F07D2180073D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4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D5BF834-A64D-F87A-8D4F-BF34CAB3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7216AD-5755-2763-FB27-84056A34E822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2D67B13-8F7C-3EB9-1A5D-44AE71A03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F80CDCC-2D84-369C-A801-91CFAB26C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30421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br>
              <a:rPr lang="en-US" dirty="0"/>
            </a:br>
            <a:br>
              <a:rPr lang="en-US" dirty="0"/>
            </a:br>
            <a:r>
              <a:rPr lang="en-US" sz="2800" i="0" dirty="0">
                <a:solidFill>
                  <a:schemeClr val="accent1"/>
                </a:solidFill>
                <a:effectLst/>
                <a:latin typeface="+mn-lt"/>
              </a:rPr>
              <a:t>Exercise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8C81-493B-D016-AC94-EA9A1C4E554F}"/>
              </a:ext>
            </a:extLst>
          </p:cNvPr>
          <p:cNvSpPr txBox="1"/>
          <p:nvPr/>
        </p:nvSpPr>
        <p:spPr>
          <a:xfrm>
            <a:off x="720000" y="2025446"/>
            <a:ext cx="80554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1.1.6 Packet Tracer Tutored Activity - Logical and Physical Mode Exploration (</a:t>
            </a:r>
            <a:r>
              <a:rPr lang="en-US" sz="2000" dirty="0">
                <a:solidFill>
                  <a:schemeClr val="accent1"/>
                </a:solidFill>
                <a:latin typeface="+mn-lt"/>
                <a:hlinkClick r:id="rId4"/>
              </a:rPr>
              <a:t>60</a:t>
            </a: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min) </a:t>
            </a:r>
            <a:endParaRPr lang="en-US" sz="2000" i="0" dirty="0">
              <a:solidFill>
                <a:schemeClr val="accent1"/>
              </a:solidFill>
              <a:effectLst/>
              <a:latin typeface="+mn-lt"/>
            </a:endParaRP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3C638F-5B8C-0B40-997B-CEAF05127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71" y="2767877"/>
            <a:ext cx="3568392" cy="186783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AC921B1-115C-B800-5FF5-5295C7A1107F}"/>
              </a:ext>
            </a:extLst>
          </p:cNvPr>
          <p:cNvSpPr/>
          <p:nvPr/>
        </p:nvSpPr>
        <p:spPr>
          <a:xfrm>
            <a:off x="5040351" y="2571750"/>
            <a:ext cx="3735062" cy="1654562"/>
          </a:xfrm>
          <a:prstGeom prst="wedgeRoundRectCallout">
            <a:avLst>
              <a:gd name="adj1" fmla="val -70597"/>
              <a:gd name="adj2" fmla="val 552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Download 1.1.6-packet-tracer-tutored-activitys-logical-and-physical-mode-exploration.pksz on your PC.</a:t>
            </a:r>
          </a:p>
          <a:p>
            <a:r>
              <a:rPr lang="en-US" dirty="0"/>
              <a:t>Then double click the file to open the exercise in the Packet Tracer simulation tool.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B99CEA-999E-A2EE-5512-95069C83A20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5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ABF74D5-3ABD-732A-F392-015555F43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0DC60E1-5A7E-B819-4F80-E99E77B89C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6E8ED-EA4E-1462-04DB-686D7163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25" y="2143647"/>
            <a:ext cx="3786459" cy="252184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B0C07A-377E-4707-BC0C-1BAF1FB3902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506CA-FBA7-F74F-A2C2-8900CAB10246}"/>
              </a:ext>
            </a:extLst>
          </p:cNvPr>
          <p:cNvSpPr txBox="1"/>
          <p:nvPr/>
        </p:nvSpPr>
        <p:spPr>
          <a:xfrm>
            <a:off x="851336" y="1240221"/>
            <a:ext cx="404648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演習の目的</a:t>
            </a:r>
            <a:r>
              <a:rPr lang="en-US" dirty="0">
                <a:solidFill>
                  <a:schemeClr val="tx1"/>
                </a:solidFill>
              </a:rPr>
              <a:t>：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solidFill>
                  <a:schemeClr val="accent1"/>
                </a:solidFill>
              </a:rPr>
              <a:t>CISCO Packet Tracer</a:t>
            </a:r>
            <a:r>
              <a:rPr lang="ja-JP" altLang="en-US" sz="1600">
                <a:solidFill>
                  <a:schemeClr val="accent1"/>
                </a:solidFill>
              </a:rPr>
              <a:t>を使ってみること。</a:t>
            </a:r>
            <a:endParaRPr lang="en-US" altLang="ja-JP" sz="16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1600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Seward</a:t>
            </a:r>
            <a:r>
              <a:rPr lang="ja-JP" altLang="en-US">
                <a:solidFill>
                  <a:schemeClr val="tx1"/>
                </a:solidFill>
              </a:rPr>
              <a:t>支社（左上）と</a:t>
            </a:r>
            <a:r>
              <a:rPr lang="en-US" altLang="ja-JP" dirty="0">
                <a:solidFill>
                  <a:schemeClr val="tx1"/>
                </a:solidFill>
              </a:rPr>
              <a:t>Warrenton</a:t>
            </a:r>
            <a:r>
              <a:rPr lang="ja-JP" altLang="en-US">
                <a:solidFill>
                  <a:schemeClr val="tx1"/>
                </a:solidFill>
              </a:rPr>
              <a:t>データセンター（右下）にアクセスする。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ネットワークルームのにどんなデバイスがあるか見る。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>
                <a:solidFill>
                  <a:schemeClr val="tx1"/>
                </a:solidFill>
              </a:rPr>
              <a:t>をネットワークデバイスに接続する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ルーターをインストールする。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ルータのホスト名を設定する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359423-58B3-63D2-AC8B-49BB5568EBD4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Google Shape;675;p29">
            <a:extLst>
              <a:ext uri="{FF2B5EF4-FFF2-40B4-BE49-F238E27FC236}">
                <a16:creationId xmlns:a16="http://schemas.microsoft.com/office/drawing/2014/main" id="{0A568735-7ED0-B0EE-2412-79553B3826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" name="Google Shape;677;p29">
            <a:extLst>
              <a:ext uri="{FF2B5EF4-FFF2-40B4-BE49-F238E27FC236}">
                <a16:creationId xmlns:a16="http://schemas.microsoft.com/office/drawing/2014/main" id="{9F5E7558-F266-966F-8C4C-B92C27B50F52}"/>
              </a:ext>
            </a:extLst>
          </p:cNvPr>
          <p:cNvSpPr txBox="1">
            <a:spLocks/>
          </p:cNvSpPr>
          <p:nvPr/>
        </p:nvSpPr>
        <p:spPr>
          <a:xfrm>
            <a:off x="434405" y="1761326"/>
            <a:ext cx="1685108" cy="79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fontAlgn="ctr"/>
            <a:r>
              <a:rPr lang="mn-MN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22F19B-F387-7EE2-956F-832E26EB8E89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846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1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6" y="1340850"/>
            <a:ext cx="6872714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4000" dirty="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rPr>
              <a:t>Check Your Understanding</a:t>
            </a:r>
          </a:p>
          <a:p>
            <a:endParaRPr lang="en-US" altLang="ja-JP" sz="4000" dirty="0">
              <a:solidFill>
                <a:schemeClr val="accent2"/>
              </a:solidFill>
              <a:latin typeface="+mn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https://forms.gle/AVbG9eJ5jw1Ww5VXA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5" name="Google Shape;10286;p77">
            <a:extLst>
              <a:ext uri="{FF2B5EF4-FFF2-40B4-BE49-F238E27FC236}">
                <a16:creationId xmlns:a16="http://schemas.microsoft.com/office/drawing/2014/main" id="{82CE2539-FD33-92B5-73B3-CA1E4F1E0874}"/>
              </a:ext>
            </a:extLst>
          </p:cNvPr>
          <p:cNvGrpSpPr/>
          <p:nvPr/>
        </p:nvGrpSpPr>
        <p:grpSpPr>
          <a:xfrm>
            <a:off x="144000" y="385946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36" name="Google Shape;10287;p77">
              <a:extLst>
                <a:ext uri="{FF2B5EF4-FFF2-40B4-BE49-F238E27FC236}">
                  <a16:creationId xmlns:a16="http://schemas.microsoft.com/office/drawing/2014/main" id="{9F02AF3C-6DFE-21E2-82A5-14E40B717FDA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10288;p77">
              <a:extLst>
                <a:ext uri="{FF2B5EF4-FFF2-40B4-BE49-F238E27FC236}">
                  <a16:creationId xmlns:a16="http://schemas.microsoft.com/office/drawing/2014/main" id="{DFF1E46F-6EC5-E822-525E-2EA576B7D944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A93FD0-A074-863C-94E3-5874FE4C6FD7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Getting Started with Cisco Packet Tracer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lvl="1" indent="-44450"/>
            <a:r>
              <a:rPr lang="en-US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https://skillsforall.com/course/getting-started-cisco-packet-tracer?courseLang=en-US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E3FAED-634E-07DB-F54B-82EB49BEB9D3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A393755-9F54-3002-2F61-F9F6169138AE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460938"/>
            <a:ext cx="77821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        Create your CISCO Networking Academy account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        Install the Packet Tracer on your PC and understand its basic usage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       </a:t>
            </a:r>
            <a:r>
              <a:rPr lang="en-US" altLang="ja-JP" sz="2000" dirty="0">
                <a:solidFill>
                  <a:schemeClr val="accent3"/>
                </a:solidFill>
                <a:latin typeface="+mn-lt"/>
                <a:ea typeface="MS PGothic" panose="020B0600070205080204" pitchFamily="34" charset="-128"/>
              </a:rPr>
              <a:t>Exercise: 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Using the Packet Tracer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        </a:t>
            </a:r>
            <a:r>
              <a:rPr lang="en-US" altLang="ja-JP" sz="2000" b="0" i="0" u="none" strike="noStrike" dirty="0">
                <a:solidFill>
                  <a:schemeClr val="accent3"/>
                </a:solidFill>
                <a:effectLst/>
                <a:latin typeface="+mn-lt"/>
                <a:ea typeface="MS PGothic" panose="020B0600070205080204" pitchFamily="34" charset="-128"/>
              </a:rPr>
              <a:t>Check </a:t>
            </a:r>
            <a:r>
              <a:rPr lang="en-US" altLang="ja-JP" sz="2000" dirty="0">
                <a:solidFill>
                  <a:schemeClr val="accent3"/>
                </a:solidFill>
                <a:latin typeface="+mn-lt"/>
                <a:ea typeface="MS PGothic" panose="020B0600070205080204" pitchFamily="34" charset="-128"/>
              </a:rPr>
              <a:t>Test 1</a:t>
            </a:r>
            <a:endParaRPr lang="ja-JP" altLang="en-US" sz="2000" b="0" i="0" u="none" strike="noStrike">
              <a:solidFill>
                <a:schemeClr val="accent3"/>
              </a:solidFill>
              <a:effectLst/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0AB027-4014-6B54-6B7E-C8E8AEE7CB40}"/>
              </a:ext>
            </a:extLst>
          </p:cNvPr>
          <p:cNvGrpSpPr/>
          <p:nvPr/>
        </p:nvGrpSpPr>
        <p:grpSpPr>
          <a:xfrm>
            <a:off x="1074134" y="2919416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13C5DAD-4885-0501-41FC-1156ED7A4F59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6FDC257A-2437-212E-AF00-DCCCD8E5B8DC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6" name="Google Shape;10055;p76">
            <a:extLst>
              <a:ext uri="{FF2B5EF4-FFF2-40B4-BE49-F238E27FC236}">
                <a16:creationId xmlns:a16="http://schemas.microsoft.com/office/drawing/2014/main" id="{AECF8557-809C-2AA7-4890-1B153259ADF2}"/>
              </a:ext>
            </a:extLst>
          </p:cNvPr>
          <p:cNvSpPr/>
          <p:nvPr/>
        </p:nvSpPr>
        <p:spPr>
          <a:xfrm>
            <a:off x="1069963" y="2571750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" name="Google Shape;10055;p76">
            <a:extLst>
              <a:ext uri="{FF2B5EF4-FFF2-40B4-BE49-F238E27FC236}">
                <a16:creationId xmlns:a16="http://schemas.microsoft.com/office/drawing/2014/main" id="{51533D04-A8CE-B823-E615-35B0124E92CD}"/>
              </a:ext>
            </a:extLst>
          </p:cNvPr>
          <p:cNvSpPr/>
          <p:nvPr/>
        </p:nvSpPr>
        <p:spPr>
          <a:xfrm>
            <a:off x="1069963" y="1886145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" name="Google Shape;10055;p76">
            <a:extLst>
              <a:ext uri="{FF2B5EF4-FFF2-40B4-BE49-F238E27FC236}">
                <a16:creationId xmlns:a16="http://schemas.microsoft.com/office/drawing/2014/main" id="{BECFE2DF-9350-A01C-B986-6B5FA78A686D}"/>
              </a:ext>
            </a:extLst>
          </p:cNvPr>
          <p:cNvSpPr/>
          <p:nvPr/>
        </p:nvSpPr>
        <p:spPr>
          <a:xfrm>
            <a:off x="1069963" y="1512198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8F06789-105C-E9AF-CE48-E1039ABE14C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1.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06324" y="1460938"/>
            <a:ext cx="8276519" cy="258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Packet Tracer</a:t>
            </a:r>
            <a:r>
              <a:rPr lang="ja-JP" altLang="en-US" sz="2800" b="0" i="0" u="none" strike="noStrike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をインストールして使ってみる。</a:t>
            </a:r>
            <a:endParaRPr lang="en-JP" sz="2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endParaRPr lang="en-JP" sz="1800" kern="100" dirty="0">
              <a:solidFill>
                <a:schemeClr val="tx1"/>
              </a:solidFill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Networking Academy 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のアカウントを作成する</a:t>
            </a:r>
            <a:endParaRPr lang="en-US" altLang="ja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PC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にインストールし、その基本的な使い方を理解する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sz="1800" kern="100">
                <a:solidFill>
                  <a:schemeClr val="accent3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演習</a:t>
            </a:r>
            <a:r>
              <a:rPr lang="en-JP" sz="1800" kern="100" dirty="0">
                <a:solidFill>
                  <a:schemeClr val="accent3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: 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の使用方法</a:t>
            </a:r>
            <a:endParaRPr lang="en-US" altLang="ja-JP" sz="1800" kern="100" dirty="0">
              <a:solidFill>
                <a:schemeClr val="tx1"/>
              </a:solidFill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 i="0">
                <a:solidFill>
                  <a:schemeClr val="accent3"/>
                </a:solidFill>
                <a:effectLst/>
                <a:latin typeface="+mn-ea"/>
                <a:ea typeface="+mn-ea"/>
              </a:rPr>
              <a:t>確認テスト</a:t>
            </a:r>
            <a:endParaRPr lang="ja-JP" altLang="en-US" sz="1800" i="0" u="none" strike="noStrike">
              <a:solidFill>
                <a:schemeClr val="accent3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801AE6-BC37-D54C-381C-4927BC98C34D}"/>
              </a:ext>
            </a:extLst>
          </p:cNvPr>
          <p:cNvGrpSpPr/>
          <p:nvPr/>
        </p:nvGrpSpPr>
        <p:grpSpPr>
          <a:xfrm>
            <a:off x="73439" y="4069623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EC9FBC30-B75E-01EA-17D7-E111DCA10276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96C5ABD8-0992-8D53-E9AE-458AF3A2ACE0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53AB7C-E6B3-06A5-0521-2C1BAEB312E1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7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460938"/>
            <a:ext cx="7782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Create your CISCO Networking Academy account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Install the Packet Tracer on your PC and understand its basic usage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      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Complete the exercise using the Packet Tracer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FFB72C7-F4FE-FB0E-F8C6-8B3249DF0EA1}"/>
              </a:ext>
            </a:extLst>
          </p:cNvPr>
          <p:cNvSpPr/>
          <p:nvPr/>
        </p:nvSpPr>
        <p:spPr>
          <a:xfrm>
            <a:off x="1069963" y="2571750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007C79-DFB2-14C5-F728-898A28ECA7F7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今日の目標</a:t>
            </a:r>
            <a:endParaRPr 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4" y="1460938"/>
            <a:ext cx="81398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Networking Academy 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のアカウントを作成する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PC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にインストールし、その基本的な使い方を理解する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を使用して演習を完了する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FFB72C7-F4FE-FB0E-F8C6-8B3249DF0EA1}"/>
              </a:ext>
            </a:extLst>
          </p:cNvPr>
          <p:cNvSpPr/>
          <p:nvPr/>
        </p:nvSpPr>
        <p:spPr>
          <a:xfrm>
            <a:off x="364968" y="2341405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CBBB45-46DC-3A20-DF2A-4C6E7AB0C1C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72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Creation of CISCO Networking Academy account</a:t>
            </a:r>
            <a:br>
              <a:rPr lang="en-US" altLang="ja-JP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5" y="1035148"/>
            <a:ext cx="539207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Go to 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https://netacad.com/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 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Click “Login”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If you can login with your account, you have created before, skip to #4. </a:t>
            </a:r>
          </a:p>
          <a:p>
            <a:pPr marL="704700" lvl="1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If you forgot the password, click :Forgot Password?”</a:t>
            </a:r>
          </a:p>
          <a:p>
            <a:pPr marL="704700" lvl="1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If you don’t have an account, click “Sign Up”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Lo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gin to the “Getting Started with Cisco Packet Tracer” page.</a:t>
            </a:r>
            <a:b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</a:br>
            <a:r>
              <a:rPr lang="en-US" altLang="ja-JP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https://www.netacad.com/courses/getting-started-cisco-packet-tracer?courseLang=en-US</a:t>
            </a:r>
            <a:endParaRPr lang="en-US" altLang="ja-JP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33413-E774-6D21-0A39-6D0D62141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971" y="1060984"/>
            <a:ext cx="3020660" cy="1732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9066A-1E2E-1978-F421-8A436F2E4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594" y="2882803"/>
            <a:ext cx="3019038" cy="1786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188C58-A891-C9D7-A9A1-04EAB785EBFF}"/>
              </a:ext>
            </a:extLst>
          </p:cNvPr>
          <p:cNvSpPr/>
          <p:nvPr/>
        </p:nvSpPr>
        <p:spPr>
          <a:xfrm>
            <a:off x="8476488" y="3794760"/>
            <a:ext cx="429768" cy="11887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BEC344-E71E-3156-AF1E-81F34CC873EC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1. </a:t>
            </a:r>
            <a:r>
              <a:rPr lang="en-JP" sz="2400" kern="100" dirty="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  <a:t>CISCO Networking Academy </a:t>
            </a:r>
            <a:r>
              <a:rPr lang="ja-JP" sz="2400" kern="10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  <a:t>のアカウントを作成する</a:t>
            </a:r>
            <a:br>
              <a:rPr lang="en-US" altLang="ja-JP" sz="2400" kern="100" dirty="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</a:br>
            <a:br>
              <a:rPr lang="en-US" altLang="ja-JP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684149" y="1455772"/>
            <a:ext cx="53920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https://netacad.com/</a:t>
            </a: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右上の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“Login”</a:t>
            </a: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をクリック</a:t>
            </a:r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右下の“Sign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sz="1800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”をクリック</a:t>
            </a:r>
            <a:endParaRPr lang="en-US" sz="1800" b="0" i="0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アカウントを作成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400" indent="-230400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以下の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“Getting Started with Cisco Packet Tracer” </a:t>
            </a: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ページにアクセスをする。</a:t>
            </a:r>
            <a:b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https://www.netacad.com/courses/getting-started-cisco-packet-tracer?courseLang=en-US</a:t>
            </a:r>
            <a:endParaRPr lang="en-US" altLang="ja-JP" sz="1800" dirty="0">
              <a:solidFill>
                <a:schemeClr val="accent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33413-E774-6D21-0A39-6D0D62141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115" y="969544"/>
            <a:ext cx="3020660" cy="173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92903-4CEA-ED0C-DA09-95FC60802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100" y="2779776"/>
            <a:ext cx="3001107" cy="13716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D945233-1271-5161-11BA-67A4CE4ACB25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689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849</Words>
  <Application>Microsoft Macintosh PowerPoint</Application>
  <PresentationFormat>On-screen Show (16:9)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Cordia New</vt:lpstr>
      <vt:lpstr>Roboto</vt:lpstr>
      <vt:lpstr>MS PGothic</vt:lpstr>
      <vt:lpstr>Raleway</vt:lpstr>
      <vt:lpstr>Oswald</vt:lpstr>
      <vt:lpstr>Software Development Bussines Plan by Slidesgo</vt:lpstr>
      <vt:lpstr>01 Understand how to use Packet Tracer</vt:lpstr>
      <vt:lpstr>TABLE OF CONTENTS 2</vt:lpstr>
      <vt:lpstr>TABLE OF CONTENTS 2</vt:lpstr>
      <vt:lpstr>1. About Today’s Class  </vt:lpstr>
      <vt:lpstr>1. 今日の授業について  </vt:lpstr>
      <vt:lpstr>2. Today’s Goal  </vt:lpstr>
      <vt:lpstr>2. 今日の目標</vt:lpstr>
      <vt:lpstr>1. Creation of CISCO Networking Academy account   </vt:lpstr>
      <vt:lpstr>1. CISCO Networking Academy のアカウントを作成する    </vt:lpstr>
      <vt:lpstr>Getting Started with Cisco Packet Tracer</vt:lpstr>
      <vt:lpstr>1.0 Install Cisco Packet Tracer</vt:lpstr>
      <vt:lpstr>1.0 Install Cisco Packet Tracer</vt:lpstr>
      <vt:lpstr>1.0 Install Cisco Packet Tracer</vt:lpstr>
      <vt:lpstr>1.0 Install Cisco Packet Tracer</vt:lpstr>
      <vt:lpstr>1.1 The Cisco Packet Tracer Interface</vt:lpstr>
      <vt:lpstr>Exercise</vt:lpstr>
      <vt:lpstr>1.1 The Cisco Packet Tracer Interface  Exercise</vt:lpstr>
      <vt:lpstr>1.1 The Cisco Packet Tracer Interface</vt:lpstr>
      <vt:lpstr>Questions and free discussion</vt:lpstr>
      <vt:lpstr>Check Test 1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39</cp:revision>
  <cp:lastPrinted>2025-04-03T04:39:05Z</cp:lastPrinted>
  <dcterms:modified xsi:type="dcterms:W3CDTF">2025-04-10T00:41:42Z</dcterms:modified>
</cp:coreProperties>
</file>