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53"/>
  </p:notesMasterIdLst>
  <p:sldIdLst>
    <p:sldId id="256" r:id="rId2"/>
    <p:sldId id="315" r:id="rId3"/>
    <p:sldId id="324" r:id="rId4"/>
    <p:sldId id="320" r:id="rId5"/>
    <p:sldId id="366" r:id="rId6"/>
    <p:sldId id="343" r:id="rId7"/>
    <p:sldId id="367" r:id="rId8"/>
    <p:sldId id="332" r:id="rId9"/>
    <p:sldId id="368" r:id="rId10"/>
    <p:sldId id="344" r:id="rId11"/>
    <p:sldId id="369" r:id="rId12"/>
    <p:sldId id="345" r:id="rId13"/>
    <p:sldId id="370" r:id="rId14"/>
    <p:sldId id="346" r:id="rId15"/>
    <p:sldId id="348" r:id="rId16"/>
    <p:sldId id="349" r:id="rId17"/>
    <p:sldId id="350" r:id="rId18"/>
    <p:sldId id="378" r:id="rId19"/>
    <p:sldId id="347" r:id="rId20"/>
    <p:sldId id="352" r:id="rId21"/>
    <p:sldId id="371" r:id="rId22"/>
    <p:sldId id="353" r:id="rId23"/>
    <p:sldId id="372" r:id="rId24"/>
    <p:sldId id="357" r:id="rId25"/>
    <p:sldId id="379" r:id="rId26"/>
    <p:sldId id="355" r:id="rId27"/>
    <p:sldId id="356" r:id="rId28"/>
    <p:sldId id="373" r:id="rId29"/>
    <p:sldId id="358" r:id="rId30"/>
    <p:sldId id="374" r:id="rId31"/>
    <p:sldId id="360" r:id="rId32"/>
    <p:sldId id="380" r:id="rId33"/>
    <p:sldId id="361" r:id="rId34"/>
    <p:sldId id="363" r:id="rId35"/>
    <p:sldId id="381" r:id="rId36"/>
    <p:sldId id="382" r:id="rId37"/>
    <p:sldId id="375" r:id="rId38"/>
    <p:sldId id="364" r:id="rId39"/>
    <p:sldId id="376" r:id="rId40"/>
    <p:sldId id="383" r:id="rId41"/>
    <p:sldId id="365" r:id="rId42"/>
    <p:sldId id="377" r:id="rId43"/>
    <p:sldId id="384" r:id="rId44"/>
    <p:sldId id="337" r:id="rId45"/>
    <p:sldId id="336" r:id="rId46"/>
    <p:sldId id="322" r:id="rId47"/>
    <p:sldId id="287" r:id="rId48"/>
    <p:sldId id="385" r:id="rId49"/>
    <p:sldId id="386" r:id="rId50"/>
    <p:sldId id="387" r:id="rId51"/>
    <p:sldId id="443" r:id="rId52"/>
  </p:sldIdLst>
  <p:sldSz cx="9144000" cy="5143500" type="screen16x9"/>
  <p:notesSz cx="6858000" cy="9144000"/>
  <p:embeddedFontLst>
    <p:embeddedFont>
      <p:font typeface="Oswald" pitchFamily="2" charset="77"/>
      <p:regular r:id="rId54"/>
      <p:bold r:id="rId55"/>
    </p:embeddedFont>
    <p:embeddedFont>
      <p:font typeface="Raleway" pitchFamily="2" charset="77"/>
      <p:regular r:id="rId56"/>
      <p:bold r:id="rId57"/>
      <p:italic r:id="rId58"/>
      <p:boldItalic r:id="rId59"/>
    </p:embeddedFont>
    <p:embeddedFont>
      <p:font typeface="Roboto" panose="02000000000000000000" pitchFamily="2" charset="0"/>
      <p:regular r:id="rId60"/>
      <p:bold r:id="rId61"/>
      <p:italic r:id="rId62"/>
      <p:boldItalic r:id="rId6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modifyVerifier cryptProviderType="rsaAES" cryptAlgorithmClass="hash" cryptAlgorithmType="typeAny" cryptAlgorithmSid="14" spinCount="100000" saltData="fTZdzQGZwXLb2FQrDq+kxg==" hashData="bK/DojFIM5pPrCSlhieSQEy3SQLt1epeyTQgIjv68ybviOJWyFdRDtNjYAK/v4//R4rYWIX/gdsyCJK5q3LL7Q=="/>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9606735-FB23-46DC-8E69-3DB70196E911}">
  <a:tblStyle styleId="{D9606735-FB23-46DC-8E69-3DB70196E91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9511"/>
    <p:restoredTop sz="51829"/>
  </p:normalViewPr>
  <p:slideViewPr>
    <p:cSldViewPr snapToGrid="0" showGuides="1">
      <p:cViewPr varScale="1">
        <p:scale>
          <a:sx n="74" d="100"/>
          <a:sy n="74" d="100"/>
        </p:scale>
        <p:origin x="816"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font" Target="fonts/font2.fntdata"/><Relationship Id="rId63" Type="http://schemas.openxmlformats.org/officeDocument/2006/relationships/font" Target="fonts/font10.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openxmlformats.org/officeDocument/2006/relationships/font" Target="fonts/font5.fntdata"/><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font" Target="fonts/font8.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3.fntdata"/><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6.fntdata"/><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1.fntdata"/><Relationship Id="rId62"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4.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font" Target="fonts/font7.fntdata"/><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Google Shape;47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5" name="Google Shape;47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78F837D9-90F6-ACCA-0966-93AA73358ADF}"/>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5D6CB96D-EA8B-A0D8-DAF1-1038EAB1958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9BA4E185-92CC-0369-B4C7-7C5E0500839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2249571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78F837D9-90F6-ACCA-0966-93AA73358ADF}"/>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5D6CB96D-EA8B-A0D8-DAF1-1038EAB1958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9BA4E185-92CC-0369-B4C7-7C5E0500839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12967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9B77C1E0-99DA-66BE-1478-758C9CE0169E}"/>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0AE5C381-9ED4-2EB0-3FCA-580019BF370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B904AD7A-6F45-330E-703D-A77599EC5D9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7285726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9B77C1E0-99DA-66BE-1478-758C9CE0169E}"/>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0AE5C381-9ED4-2EB0-3FCA-580019BF370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B904AD7A-6F45-330E-703D-A77599EC5D9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210806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CFF6E224-0941-D2ED-32D2-6D0E60E8ADEC}"/>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F53F8E60-E89C-EF68-B637-FB8483D7F96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F184D397-7E57-2003-CB5F-DF55B59FC20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895763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01BB0C48-21A1-23C1-78F7-BF41A37C3554}"/>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34673BE9-6935-3FE3-8564-5C234A0F59F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2AC509DA-329D-77D4-C92D-8E9447503D7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6990635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1AB9F8BC-F130-1533-87DE-CCDE5A139061}"/>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A375CB72-E023-5601-0BFD-0C707802BC5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2FA01CFF-239E-8C51-9FEE-01DBE881207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2693992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7C511AB7-57AC-34C8-3A87-C5569661C22A}"/>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4690E87F-36B6-D15D-CEF0-7533C377B2E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97AEF3EF-310F-AE16-4BB3-7D65F170919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0687934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57ADFA1A-5E1A-0F7D-4CDC-A5D3A8116C9B}"/>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19825C0B-1612-98A6-3E7A-7514AE4C006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F0E2737F-54BA-B4B9-A33A-13E493E433D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4878298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CD1F3D08-F515-D976-C7CD-A306B160B19C}"/>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BB3861A4-D32B-D94E-2779-E9AE122762A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05277A2E-4852-1931-B07F-F86911A582B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0698476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9"/>
        <p:cNvGrpSpPr/>
        <p:nvPr/>
      </p:nvGrpSpPr>
      <p:grpSpPr>
        <a:xfrm>
          <a:off x="0" y="0"/>
          <a:ext cx="0" cy="0"/>
          <a:chOff x="0" y="0"/>
          <a:chExt cx="0" cy="0"/>
        </a:xfrm>
      </p:grpSpPr>
      <p:sp>
        <p:nvSpPr>
          <p:cNvPr id="670" name="Google Shape;670;g8c1997cbfd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1" name="Google Shape;671;g8c1997cbfd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59343964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0490D469-9853-8FA9-21F9-FD850F2FE0C5}"/>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8C10CAA0-E0B7-DEE7-2717-B2A04FB2EE3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A62799FA-63F7-D9B6-656B-DBB6B2FA0B1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17510466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0490D469-9853-8FA9-21F9-FD850F2FE0C5}"/>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8C10CAA0-E0B7-DEE7-2717-B2A04FB2EE3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A62799FA-63F7-D9B6-656B-DBB6B2FA0B1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85138632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18F5A548-C738-D92E-CF35-DBD983CCAE5A}"/>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9996CC69-EAE3-5409-EDCB-8D3A7FCCB81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C8521C05-D021-360F-B418-71AF772D79D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65316241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18F5A548-C738-D92E-CF35-DBD983CCAE5A}"/>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9996CC69-EAE3-5409-EDCB-8D3A7FCCB81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C8521C05-D021-360F-B418-71AF772D79D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307444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ECC53162-D972-9F1B-FEAA-9AB921E60421}"/>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AC924EB8-C974-A21D-F55A-A8FBCBE2C9C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34CB8AF2-FC13-920A-89F9-ED7287AE995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09623695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164A6B6C-686D-B9F2-340F-688C473C3DC8}"/>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49508F39-4229-131B-A14F-0300770509E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B22F4460-5343-EE5C-CC9E-E6B8DF2BFE6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76918328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6877CAF9-4758-AA4E-9C1E-39C833A2B477}"/>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985F24BB-612B-5D28-E4DD-754B68558DE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0BECA44F-27A0-F46D-5A18-763239D4530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23057139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53FBE267-E353-3349-4ADF-F512596ABC37}"/>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47DA4E01-1B5F-64BE-3311-E0D717A3584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D0EC657F-BAEC-1C6A-8ABE-06711869655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98647243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53FBE267-E353-3349-4ADF-F512596ABC37}"/>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47DA4E01-1B5F-64BE-3311-E0D717A3584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D0EC657F-BAEC-1C6A-8ABE-06711869655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31605086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F6A57C4B-5320-8FE8-AB84-745D94636E95}"/>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87E097E3-7D81-16C7-6CBA-C18C72A7FE3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2636BB84-EB12-0B24-CCE0-FEBCDA7BCCD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6505437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9"/>
        <p:cNvGrpSpPr/>
        <p:nvPr/>
      </p:nvGrpSpPr>
      <p:grpSpPr>
        <a:xfrm>
          <a:off x="0" y="0"/>
          <a:ext cx="0" cy="0"/>
          <a:chOff x="0" y="0"/>
          <a:chExt cx="0" cy="0"/>
        </a:xfrm>
      </p:grpSpPr>
      <p:sp>
        <p:nvSpPr>
          <p:cNvPr id="670" name="Google Shape;670;g8c1997cbfd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1" name="Google Shape;671;g8c1997cbfd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08717256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F6A57C4B-5320-8FE8-AB84-745D94636E95}"/>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87E097E3-7D81-16C7-6CBA-C18C72A7FE3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2636BB84-EB12-0B24-CCE0-FEBCDA7BCCD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05436374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612229BA-5465-6BCB-96FA-5E5454CD8E3C}"/>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BCFA593A-8F7C-43DB-AAC4-823C375B165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2D96DA2C-1E16-1842-AD45-5F630A2DFC3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32465849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DFDB3E07-08CF-0926-E4C9-E186EC062FA5}"/>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19C90F06-8DA2-E261-8EE6-5C22FC48656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E0A6FFB5-D757-40C6-20ED-1A3ADE42F1C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95380412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7B3FFD6B-44FA-DC5A-D5A8-124D2AE68634}"/>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6D22560C-FE13-E0A0-1DD9-F1DD69B81A5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C50B964C-D719-2916-BC99-F57248F8142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79883844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5392583A-2EAE-7B56-A296-469E013BDEF4}"/>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2534861E-D51C-4BDD-3AC1-3ADE9695482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8032CB1A-3C00-B349-6365-4A187377E7D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56090348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1B977F2D-F663-B92B-DF54-BA5D51D08F5C}"/>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12B1D485-887F-71EE-2093-92380AA4674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0842D6D3-C3EB-B41D-BC63-27CCB3AD164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87150052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A1CB1F4C-3477-62FB-41ED-04EA633981C7}"/>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E8EE51B8-301E-434E-03E8-EF6E7E900D0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FB2CD422-C67D-D1C7-2E6E-AFC340F2D80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42434016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5392583A-2EAE-7B56-A296-469E013BDEF4}"/>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2534861E-D51C-4BDD-3AC1-3ADE9695482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8032CB1A-3C00-B349-6365-4A187377E7D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72006694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F1651A04-D6FF-352B-18B1-7C9E2390B422}"/>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B9988942-7848-AB9D-8078-501ACF850CE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13363C46-51D4-A9F9-CB8B-DAC27F75BEB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66740664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F1651A04-D6FF-352B-18B1-7C9E2390B422}"/>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B9988942-7848-AB9D-8078-501ACF850CE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13363C46-51D4-A9F9-CB8B-DAC27F75BEB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496753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p:cNvGrpSpPr/>
        <p:nvPr/>
      </p:nvGrpSpPr>
      <p:grpSpPr>
        <a:xfrm>
          <a:off x="0" y="0"/>
          <a:ext cx="0" cy="0"/>
          <a:chOff x="0" y="0"/>
          <a:chExt cx="0" cy="0"/>
        </a:xfrm>
      </p:grpSpPr>
      <p:sp>
        <p:nvSpPr>
          <p:cNvPr id="1295" name="Google Shape;1295;g8c1997cbfd_0_6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0199481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10CF1646-EB6E-2473-82DE-89F4595477CD}"/>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9F8FA491-26B0-9880-9387-B30DA6B7DD8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67115164-B981-CB6B-9E4D-BB9221E146A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7484980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7D657765-0618-CB68-D9AA-3747324596D6}"/>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C59A03AB-1B5F-89E5-0610-4003FCDD49B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96848D6C-1DE3-746D-6576-1D7B88E669B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68153273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7D657765-0618-CB68-D9AA-3747324596D6}"/>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C59A03AB-1B5F-89E5-0610-4003FCDD49B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96848D6C-1DE3-746D-6576-1D7B88E669B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31713328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74483072-18CC-E34C-5A61-0A448EB2A853}"/>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BDDBAB13-7366-6D0E-BE0D-5FEE85EEB34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4C913955-BEF6-634E-1DA7-BBB40E99858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56987866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10841007-D1EC-30B6-8552-9125C8CA07BE}"/>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B05DF0D5-076E-D00D-EF18-2A40F9C5328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FE597A83-F625-F961-CB5B-0AB31807873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4234482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91CA969D-1FFB-6E00-5128-0D060E42CD71}"/>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DB98497C-CF20-EFE7-94DF-CD17226E7BF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A7DBFE34-45A1-0CE1-D874-0FC4B202A81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5481740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8101872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7"/>
        <p:cNvGrpSpPr/>
        <p:nvPr/>
      </p:nvGrpSpPr>
      <p:grpSpPr>
        <a:xfrm>
          <a:off x="0" y="0"/>
          <a:ext cx="0" cy="0"/>
          <a:chOff x="0" y="0"/>
          <a:chExt cx="0" cy="0"/>
        </a:xfrm>
      </p:grpSpPr>
      <p:sp>
        <p:nvSpPr>
          <p:cNvPr id="1468" name="Google Shape;1468;g8c1997cbfd_0_7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9" name="Google Shape;1469;g8c1997cbfd_0_7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91D893-A219-D4EC-E352-108CE42FE74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41C3C4C-A9C7-0344-1ABD-C295D44DE5CA}"/>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218EA3CF-7D27-5129-317F-86B6196690C8}"/>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1359693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805223-2F2D-BCF0-D79E-8AE751EAFC4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ECAF239-EA3A-33FA-15EC-BB82DF470A8A}"/>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9A65FF0E-47AC-EF08-A213-3708F8833F7B}"/>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234238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p:cNvGrpSpPr/>
        <p:nvPr/>
      </p:nvGrpSpPr>
      <p:grpSpPr>
        <a:xfrm>
          <a:off x="0" y="0"/>
          <a:ext cx="0" cy="0"/>
          <a:chOff x="0" y="0"/>
          <a:chExt cx="0" cy="0"/>
        </a:xfrm>
      </p:grpSpPr>
      <p:sp>
        <p:nvSpPr>
          <p:cNvPr id="1295" name="Google Shape;1295;g8c1997cbfd_0_6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43580142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414942-CD3B-AB7C-12E6-9C5EB0DCC56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4DD6E40-F8BF-067B-0FAB-D935DD0532CF}"/>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D0332DD7-DE40-AD38-7FF1-13A27F92E831}"/>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23114362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91D893-A219-D4EC-E352-108CE42FE74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41C3C4C-A9C7-0344-1ABD-C295D44DE5CA}"/>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218EA3CF-7D27-5129-317F-86B6196690C8}"/>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135969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1210952F-7D5F-4496-7813-77E6B72AFD3B}"/>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BB8F633A-5443-69C1-918D-00C5B82FE0B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8500586A-83B6-3925-E300-91F2C035C7B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8059495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1210952F-7D5F-4496-7813-77E6B72AFD3B}"/>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BB8F633A-5443-69C1-918D-00C5B82FE0B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8500586A-83B6-3925-E300-91F2C035C7B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0066109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A1E7FC5E-5A3A-CFB6-419E-486F1654E614}"/>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A96D85C5-9251-8A91-BFAB-EA3B982C2E2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C7E5314A-0718-B9D3-0207-708C48246A8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1735101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A1E7FC5E-5A3A-CFB6-419E-486F1654E614}"/>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A96D85C5-9251-8A91-BFAB-EA3B982C2E2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C7E5314A-0718-B9D3-0207-708C48246A8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8690403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gradFill>
          <a:gsLst>
            <a:gs pos="0">
              <a:srgbClr val="13367C"/>
            </a:gs>
            <a:gs pos="100000">
              <a:schemeClr val="dk2"/>
            </a:gs>
          </a:gsLst>
          <a:lin ang="5400012" scaled="0"/>
        </a:gra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20000" y="1016381"/>
            <a:ext cx="4079700" cy="24060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48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dirty="0"/>
          </a:p>
        </p:txBody>
      </p:sp>
      <p:sp>
        <p:nvSpPr>
          <p:cNvPr id="10" name="Google Shape;10;p2"/>
          <p:cNvSpPr txBox="1">
            <a:spLocks noGrp="1"/>
          </p:cNvSpPr>
          <p:nvPr>
            <p:ph type="subTitle" idx="1"/>
          </p:nvPr>
        </p:nvSpPr>
        <p:spPr>
          <a:xfrm>
            <a:off x="720000" y="3387619"/>
            <a:ext cx="2350500" cy="7395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Font typeface="Roboto"/>
              <a:buNone/>
              <a:defRPr sz="1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dirty="0"/>
          </a:p>
        </p:txBody>
      </p:sp>
      <p:sp>
        <p:nvSpPr>
          <p:cNvPr id="2" name="Footer Placeholder 1">
            <a:extLst>
              <a:ext uri="{FF2B5EF4-FFF2-40B4-BE49-F238E27FC236}">
                <a16:creationId xmlns:a16="http://schemas.microsoft.com/office/drawing/2014/main" id="{6267DC68-BA99-C666-B7AA-CE2C0A4D77A8}"/>
              </a:ext>
            </a:extLst>
          </p:cNvPr>
          <p:cNvSpPr>
            <a:spLocks noGrp="1"/>
          </p:cNvSpPr>
          <p:nvPr>
            <p:ph type="ftr" sz="quarter" idx="10"/>
          </p:nvPr>
        </p:nvSpPr>
        <p:spPr/>
        <p:txBody>
          <a:bodyPr/>
          <a:lstStyle/>
          <a:p>
            <a:fld id="{DF272871-AC6A-D246-9AE8-CE6B2BF5BE14}"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7"/>
        <p:cNvGrpSpPr/>
        <p:nvPr/>
      </p:nvGrpSpPr>
      <p:grpSpPr>
        <a:xfrm>
          <a:off x="0" y="0"/>
          <a:ext cx="0" cy="0"/>
          <a:chOff x="0" y="0"/>
          <a:chExt cx="0" cy="0"/>
        </a:xfrm>
      </p:grpSpPr>
      <p:sp>
        <p:nvSpPr>
          <p:cNvPr id="48" name="Google Shape;48;p6"/>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dirty="0"/>
          </a:p>
        </p:txBody>
      </p:sp>
      <p:grpSp>
        <p:nvGrpSpPr>
          <p:cNvPr id="49" name="Google Shape;49;p6"/>
          <p:cNvGrpSpPr/>
          <p:nvPr/>
        </p:nvGrpSpPr>
        <p:grpSpPr>
          <a:xfrm>
            <a:off x="0" y="4569046"/>
            <a:ext cx="1022509" cy="572747"/>
            <a:chOff x="-77" y="3784091"/>
            <a:chExt cx="2423582" cy="1357541"/>
          </a:xfrm>
        </p:grpSpPr>
        <p:sp>
          <p:nvSpPr>
            <p:cNvPr id="50" name="Google Shape;50;p6"/>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6"/>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6"/>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6"/>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6"/>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 name="Google Shape;55;p6"/>
          <p:cNvGrpSpPr/>
          <p:nvPr/>
        </p:nvGrpSpPr>
        <p:grpSpPr>
          <a:xfrm rot="10800000">
            <a:off x="8121500" y="-4"/>
            <a:ext cx="1022509" cy="572747"/>
            <a:chOff x="-77" y="3784091"/>
            <a:chExt cx="2423582" cy="1357541"/>
          </a:xfrm>
        </p:grpSpPr>
        <p:sp>
          <p:nvSpPr>
            <p:cNvPr id="56" name="Google Shape;56;p6"/>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6"/>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6"/>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6"/>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Footer Placeholder 1">
            <a:extLst>
              <a:ext uri="{FF2B5EF4-FFF2-40B4-BE49-F238E27FC236}">
                <a16:creationId xmlns:a16="http://schemas.microsoft.com/office/drawing/2014/main" id="{93B7ED32-1858-6924-FAD3-0C8A61CB5B97}"/>
              </a:ext>
            </a:extLst>
          </p:cNvPr>
          <p:cNvSpPr>
            <a:spLocks noGrp="1"/>
          </p:cNvSpPr>
          <p:nvPr>
            <p:ph type="ftr" sz="quarter" idx="10"/>
          </p:nvPr>
        </p:nvSpPr>
        <p:spPr/>
        <p:txBody>
          <a:bodyPr/>
          <a:lstStyle/>
          <a:p>
            <a:fld id="{4A80517D-8329-9845-9E8F-8CD6FEBCB47D}"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reserve="1">
  <p:cSld name="1_Title only">
    <p:spTree>
      <p:nvGrpSpPr>
        <p:cNvPr id="1" name="Shape 47"/>
        <p:cNvGrpSpPr/>
        <p:nvPr/>
      </p:nvGrpSpPr>
      <p:grpSpPr>
        <a:xfrm>
          <a:off x="0" y="0"/>
          <a:ext cx="0" cy="0"/>
          <a:chOff x="0" y="0"/>
          <a:chExt cx="0" cy="0"/>
        </a:xfrm>
      </p:grpSpPr>
      <p:sp>
        <p:nvSpPr>
          <p:cNvPr id="48" name="Google Shape;48;p6"/>
          <p:cNvSpPr txBox="1">
            <a:spLocks noGrp="1"/>
          </p:cNvSpPr>
          <p:nvPr>
            <p:ph type="title"/>
          </p:nvPr>
        </p:nvSpPr>
        <p:spPr>
          <a:xfrm>
            <a:off x="683424" y="430272"/>
            <a:ext cx="8213688" cy="51156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atin typeface="MS PGothic" panose="020B0600070205080204" pitchFamily="34" charset="-128"/>
                <a:ea typeface="MS PGothic" panose="020B0600070205080204" pitchFamily="34" charset="-128"/>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dirty="0"/>
          </a:p>
        </p:txBody>
      </p:sp>
      <p:grpSp>
        <p:nvGrpSpPr>
          <p:cNvPr id="49" name="Google Shape;49;p6"/>
          <p:cNvGrpSpPr/>
          <p:nvPr/>
        </p:nvGrpSpPr>
        <p:grpSpPr>
          <a:xfrm>
            <a:off x="0" y="4569046"/>
            <a:ext cx="1022509" cy="572747"/>
            <a:chOff x="-77" y="3784091"/>
            <a:chExt cx="2423582" cy="1357541"/>
          </a:xfrm>
        </p:grpSpPr>
        <p:sp>
          <p:nvSpPr>
            <p:cNvPr id="50" name="Google Shape;50;p6"/>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6"/>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6"/>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6"/>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6"/>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 name="Google Shape;55;p6"/>
          <p:cNvGrpSpPr/>
          <p:nvPr/>
        </p:nvGrpSpPr>
        <p:grpSpPr>
          <a:xfrm rot="10800000">
            <a:off x="8121500" y="-4"/>
            <a:ext cx="1022509" cy="572747"/>
            <a:chOff x="-77" y="3784091"/>
            <a:chExt cx="2423582" cy="1357541"/>
          </a:xfrm>
        </p:grpSpPr>
        <p:sp>
          <p:nvSpPr>
            <p:cNvPr id="56" name="Google Shape;56;p6"/>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6"/>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6"/>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6"/>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Box 1">
            <a:extLst>
              <a:ext uri="{FF2B5EF4-FFF2-40B4-BE49-F238E27FC236}">
                <a16:creationId xmlns:a16="http://schemas.microsoft.com/office/drawing/2014/main" id="{74B980AC-9B9D-9983-8FB2-3226BD073D95}"/>
              </a:ext>
            </a:extLst>
          </p:cNvPr>
          <p:cNvSpPr txBox="1"/>
          <p:nvPr userDrawn="1"/>
        </p:nvSpPr>
        <p:spPr>
          <a:xfrm>
            <a:off x="201168" y="192024"/>
            <a:ext cx="1261872" cy="307777"/>
          </a:xfrm>
          <a:prstGeom prst="rect">
            <a:avLst/>
          </a:prstGeom>
          <a:noFill/>
        </p:spPr>
        <p:txBody>
          <a:bodyPr wrap="square" rtlCol="0">
            <a:spAutoFit/>
          </a:bodyPr>
          <a:lstStyle/>
          <a:p>
            <a:r>
              <a:rPr lang="en-US" dirty="0">
                <a:solidFill>
                  <a:schemeClr val="accent2"/>
                </a:solidFill>
              </a:rPr>
              <a:t>Japanese</a:t>
            </a:r>
          </a:p>
        </p:txBody>
      </p:sp>
      <p:sp>
        <p:nvSpPr>
          <p:cNvPr id="3" name="Footer Placeholder 2">
            <a:extLst>
              <a:ext uri="{FF2B5EF4-FFF2-40B4-BE49-F238E27FC236}">
                <a16:creationId xmlns:a16="http://schemas.microsoft.com/office/drawing/2014/main" id="{6DD78236-1803-1EC9-D3D3-6C1F062807FB}"/>
              </a:ext>
            </a:extLst>
          </p:cNvPr>
          <p:cNvSpPr>
            <a:spLocks noGrp="1"/>
          </p:cNvSpPr>
          <p:nvPr>
            <p:ph type="ftr" sz="quarter" idx="10"/>
          </p:nvPr>
        </p:nvSpPr>
        <p:spPr/>
        <p:txBody>
          <a:bodyPr/>
          <a:lstStyle/>
          <a:p>
            <a:fld id="{A4EECA6F-3A3C-8B42-890E-D81609637AB9}" type="slidenum">
              <a:rPr lang="en-US" smtClean="0"/>
              <a:pPr/>
              <a:t>‹#›</a:t>
            </a:fld>
            <a:endParaRPr lang="en-US" dirty="0"/>
          </a:p>
        </p:txBody>
      </p:sp>
    </p:spTree>
    <p:extLst>
      <p:ext uri="{BB962C8B-B14F-4D97-AF65-F5344CB8AC3E}">
        <p14:creationId xmlns:p14="http://schemas.microsoft.com/office/powerpoint/2010/main" val="10586117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106"/>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p:cSld name="CUSTOM_8">
    <p:spTree>
      <p:nvGrpSpPr>
        <p:cNvPr id="1" name="Shape 431"/>
        <p:cNvGrpSpPr/>
        <p:nvPr/>
      </p:nvGrpSpPr>
      <p:grpSpPr>
        <a:xfrm>
          <a:off x="0" y="0"/>
          <a:ext cx="0" cy="0"/>
          <a:chOff x="0" y="0"/>
          <a:chExt cx="0" cy="0"/>
        </a:xfrm>
      </p:grpSpPr>
      <p:grpSp>
        <p:nvGrpSpPr>
          <p:cNvPr id="432" name="Google Shape;432;p23"/>
          <p:cNvGrpSpPr/>
          <p:nvPr/>
        </p:nvGrpSpPr>
        <p:grpSpPr>
          <a:xfrm>
            <a:off x="0" y="4569046"/>
            <a:ext cx="1022509" cy="572747"/>
            <a:chOff x="-77" y="3784091"/>
            <a:chExt cx="2423582" cy="1357541"/>
          </a:xfrm>
        </p:grpSpPr>
        <p:sp>
          <p:nvSpPr>
            <p:cNvPr id="433" name="Google Shape;433;p2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8" name="Google Shape;438;p23"/>
          <p:cNvGrpSpPr/>
          <p:nvPr/>
        </p:nvGrpSpPr>
        <p:grpSpPr>
          <a:xfrm rot="10800000">
            <a:off x="8121500" y="-4"/>
            <a:ext cx="1022509" cy="572747"/>
            <a:chOff x="-77" y="3784091"/>
            <a:chExt cx="2423582" cy="1357541"/>
          </a:xfrm>
        </p:grpSpPr>
        <p:sp>
          <p:nvSpPr>
            <p:cNvPr id="439" name="Google Shape;439;p2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2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4" name="Google Shape;444;p23"/>
          <p:cNvGrpSpPr/>
          <p:nvPr/>
        </p:nvGrpSpPr>
        <p:grpSpPr>
          <a:xfrm flipH="1">
            <a:off x="8121500" y="4569896"/>
            <a:ext cx="1022509" cy="572747"/>
            <a:chOff x="-77" y="3784091"/>
            <a:chExt cx="2423582" cy="1357541"/>
          </a:xfrm>
        </p:grpSpPr>
        <p:sp>
          <p:nvSpPr>
            <p:cNvPr id="445" name="Google Shape;445;p2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2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2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0" name="Google Shape;450;p23"/>
          <p:cNvGrpSpPr/>
          <p:nvPr/>
        </p:nvGrpSpPr>
        <p:grpSpPr>
          <a:xfrm rot="10800000" flipH="1">
            <a:off x="0" y="846"/>
            <a:ext cx="1022509" cy="572747"/>
            <a:chOff x="-77" y="3784091"/>
            <a:chExt cx="2423582" cy="1357541"/>
          </a:xfrm>
        </p:grpSpPr>
        <p:sp>
          <p:nvSpPr>
            <p:cNvPr id="451" name="Google Shape;451;p2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1">
  <p:cSld name="CUSTOM_8_1">
    <p:spTree>
      <p:nvGrpSpPr>
        <p:cNvPr id="1" name="Shape 456"/>
        <p:cNvGrpSpPr/>
        <p:nvPr/>
      </p:nvGrpSpPr>
      <p:grpSpPr>
        <a:xfrm>
          <a:off x="0" y="0"/>
          <a:ext cx="0" cy="0"/>
          <a:chOff x="0" y="0"/>
          <a:chExt cx="0" cy="0"/>
        </a:xfrm>
      </p:grpSpPr>
      <p:grpSp>
        <p:nvGrpSpPr>
          <p:cNvPr id="457" name="Google Shape;457;p24"/>
          <p:cNvGrpSpPr/>
          <p:nvPr/>
        </p:nvGrpSpPr>
        <p:grpSpPr>
          <a:xfrm rot="5400000" flipH="1">
            <a:off x="-533027" y="3252941"/>
            <a:ext cx="2423582" cy="1357541"/>
            <a:chOff x="-77" y="3784091"/>
            <a:chExt cx="2423582" cy="1357541"/>
          </a:xfrm>
        </p:grpSpPr>
        <p:sp>
          <p:nvSpPr>
            <p:cNvPr id="458" name="Google Shape;458;p24"/>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4"/>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4"/>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4"/>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4"/>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3" name="Google Shape;463;p24"/>
          <p:cNvGrpSpPr/>
          <p:nvPr/>
        </p:nvGrpSpPr>
        <p:grpSpPr>
          <a:xfrm rot="-5400000" flipH="1">
            <a:off x="7253448" y="533016"/>
            <a:ext cx="2423582" cy="1357541"/>
            <a:chOff x="-77" y="3784091"/>
            <a:chExt cx="2423582" cy="1357541"/>
          </a:xfrm>
        </p:grpSpPr>
        <p:sp>
          <p:nvSpPr>
            <p:cNvPr id="464" name="Google Shape;464;p24"/>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24"/>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24"/>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24"/>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24"/>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251"/>
        <p:cNvGrpSpPr/>
        <p:nvPr/>
      </p:nvGrpSpPr>
      <p:grpSpPr>
        <a:xfrm>
          <a:off x="0" y="0"/>
          <a:ext cx="0" cy="0"/>
          <a:chOff x="0" y="0"/>
          <a:chExt cx="0" cy="0"/>
        </a:xfrm>
      </p:grpSpPr>
      <p:sp>
        <p:nvSpPr>
          <p:cNvPr id="252" name="Google Shape;252;p20"/>
          <p:cNvSpPr txBox="1">
            <a:spLocks noGrp="1"/>
          </p:cNvSpPr>
          <p:nvPr>
            <p:ph type="subTitle" idx="1"/>
          </p:nvPr>
        </p:nvSpPr>
        <p:spPr>
          <a:xfrm>
            <a:off x="719600" y="1770625"/>
            <a:ext cx="2317200" cy="389700"/>
          </a:xfrm>
          <a:prstGeom prst="rect">
            <a:avLst/>
          </a:prstGeom>
        </p:spPr>
        <p:txBody>
          <a:bodyPr spcFirstLastPara="1" wrap="square" lIns="91425" tIns="91425" rIns="91425" bIns="91425" anchor="b" anchorCtr="0">
            <a:noAutofit/>
          </a:bodyPr>
          <a:lstStyle>
            <a:lvl1pPr lvl="0" algn="ctr">
              <a:spcBef>
                <a:spcPts val="0"/>
              </a:spcBef>
              <a:spcAft>
                <a:spcPts val="0"/>
              </a:spcAft>
              <a:buSzPts val="1800"/>
              <a:buFont typeface="Oswald"/>
              <a:buNone/>
              <a:defRPr sz="1800">
                <a:solidFill>
                  <a:schemeClr val="accent1"/>
                </a:solidFill>
                <a:latin typeface="Oswald"/>
                <a:ea typeface="Oswald"/>
                <a:cs typeface="Oswald"/>
                <a:sym typeface="Oswald"/>
              </a:defRPr>
            </a:lvl1pPr>
            <a:lvl2pPr lvl="1">
              <a:spcBef>
                <a:spcPts val="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dirty="0"/>
          </a:p>
        </p:txBody>
      </p:sp>
      <p:sp>
        <p:nvSpPr>
          <p:cNvPr id="253" name="Google Shape;253;p20"/>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54" name="Google Shape;254;p20"/>
          <p:cNvSpPr txBox="1">
            <a:spLocks noGrp="1"/>
          </p:cNvSpPr>
          <p:nvPr>
            <p:ph type="title" idx="2" hasCustomPrompt="1"/>
          </p:nvPr>
        </p:nvSpPr>
        <p:spPr>
          <a:xfrm>
            <a:off x="1329200" y="1318325"/>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1"/>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55" name="Google Shape;255;p20"/>
          <p:cNvSpPr txBox="1">
            <a:spLocks noGrp="1"/>
          </p:cNvSpPr>
          <p:nvPr>
            <p:ph type="subTitle" idx="3"/>
          </p:nvPr>
        </p:nvSpPr>
        <p:spPr>
          <a:xfrm>
            <a:off x="720100" y="2146716"/>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56" name="Google Shape;256;p20"/>
          <p:cNvSpPr txBox="1">
            <a:spLocks noGrp="1"/>
          </p:cNvSpPr>
          <p:nvPr>
            <p:ph type="subTitle" idx="4"/>
          </p:nvPr>
        </p:nvSpPr>
        <p:spPr>
          <a:xfrm>
            <a:off x="3413500" y="1770625"/>
            <a:ext cx="2316900" cy="38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Font typeface="Oswald"/>
              <a:buNone/>
              <a:defRPr sz="1800">
                <a:solidFill>
                  <a:schemeClr val="accent2"/>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57" name="Google Shape;257;p20"/>
          <p:cNvSpPr txBox="1">
            <a:spLocks noGrp="1"/>
          </p:cNvSpPr>
          <p:nvPr>
            <p:ph type="title" idx="5" hasCustomPrompt="1"/>
          </p:nvPr>
        </p:nvSpPr>
        <p:spPr>
          <a:xfrm>
            <a:off x="4023025" y="1318325"/>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2"/>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58" name="Google Shape;258;p20"/>
          <p:cNvSpPr txBox="1">
            <a:spLocks noGrp="1"/>
          </p:cNvSpPr>
          <p:nvPr>
            <p:ph type="subTitle" idx="6"/>
          </p:nvPr>
        </p:nvSpPr>
        <p:spPr>
          <a:xfrm>
            <a:off x="3413738" y="2146716"/>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59" name="Google Shape;259;p20"/>
          <p:cNvSpPr txBox="1">
            <a:spLocks noGrp="1"/>
          </p:cNvSpPr>
          <p:nvPr>
            <p:ph type="subTitle" idx="7"/>
          </p:nvPr>
        </p:nvSpPr>
        <p:spPr>
          <a:xfrm>
            <a:off x="6107050" y="1770625"/>
            <a:ext cx="2316900" cy="38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Font typeface="Oswald"/>
              <a:buNone/>
              <a:defRPr sz="1800">
                <a:solidFill>
                  <a:schemeClr val="accent3"/>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60" name="Google Shape;260;p20"/>
          <p:cNvSpPr txBox="1">
            <a:spLocks noGrp="1"/>
          </p:cNvSpPr>
          <p:nvPr>
            <p:ph type="title" idx="8" hasCustomPrompt="1"/>
          </p:nvPr>
        </p:nvSpPr>
        <p:spPr>
          <a:xfrm>
            <a:off x="6716550" y="1318325"/>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3"/>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61" name="Google Shape;261;p20"/>
          <p:cNvSpPr txBox="1">
            <a:spLocks noGrp="1"/>
          </p:cNvSpPr>
          <p:nvPr>
            <p:ph type="subTitle" idx="9"/>
          </p:nvPr>
        </p:nvSpPr>
        <p:spPr>
          <a:xfrm>
            <a:off x="6107101" y="2146716"/>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62" name="Google Shape;262;p20"/>
          <p:cNvSpPr txBox="1">
            <a:spLocks noGrp="1"/>
          </p:cNvSpPr>
          <p:nvPr>
            <p:ph type="subTitle" idx="13"/>
          </p:nvPr>
        </p:nvSpPr>
        <p:spPr>
          <a:xfrm>
            <a:off x="719600" y="3395477"/>
            <a:ext cx="2317200" cy="38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Font typeface="Oswald"/>
              <a:buNone/>
              <a:defRPr sz="1800">
                <a:solidFill>
                  <a:schemeClr val="accent4"/>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63" name="Google Shape;263;p20"/>
          <p:cNvSpPr txBox="1">
            <a:spLocks noGrp="1"/>
          </p:cNvSpPr>
          <p:nvPr>
            <p:ph type="title" idx="14" hasCustomPrompt="1"/>
          </p:nvPr>
        </p:nvSpPr>
        <p:spPr>
          <a:xfrm>
            <a:off x="1329200" y="2943186"/>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4"/>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64" name="Google Shape;264;p20"/>
          <p:cNvSpPr txBox="1">
            <a:spLocks noGrp="1"/>
          </p:cNvSpPr>
          <p:nvPr>
            <p:ph type="subTitle" idx="15"/>
          </p:nvPr>
        </p:nvSpPr>
        <p:spPr>
          <a:xfrm>
            <a:off x="720100" y="3771577"/>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65" name="Google Shape;265;p20"/>
          <p:cNvSpPr txBox="1">
            <a:spLocks noGrp="1"/>
          </p:cNvSpPr>
          <p:nvPr>
            <p:ph type="subTitle" idx="16"/>
          </p:nvPr>
        </p:nvSpPr>
        <p:spPr>
          <a:xfrm>
            <a:off x="3413400" y="3395477"/>
            <a:ext cx="2317200" cy="38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Font typeface="Oswald"/>
              <a:buNone/>
              <a:defRPr sz="1800">
                <a:solidFill>
                  <a:schemeClr val="accent5"/>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66" name="Google Shape;266;p20"/>
          <p:cNvSpPr txBox="1">
            <a:spLocks noGrp="1"/>
          </p:cNvSpPr>
          <p:nvPr>
            <p:ph type="title" idx="17" hasCustomPrompt="1"/>
          </p:nvPr>
        </p:nvSpPr>
        <p:spPr>
          <a:xfrm>
            <a:off x="4023025" y="2943186"/>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5"/>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67" name="Google Shape;267;p20"/>
          <p:cNvSpPr txBox="1">
            <a:spLocks noGrp="1"/>
          </p:cNvSpPr>
          <p:nvPr>
            <p:ph type="subTitle" idx="18"/>
          </p:nvPr>
        </p:nvSpPr>
        <p:spPr>
          <a:xfrm>
            <a:off x="3413738" y="3771577"/>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68" name="Google Shape;268;p20"/>
          <p:cNvSpPr txBox="1">
            <a:spLocks noGrp="1"/>
          </p:cNvSpPr>
          <p:nvPr>
            <p:ph type="subTitle" idx="19"/>
          </p:nvPr>
        </p:nvSpPr>
        <p:spPr>
          <a:xfrm>
            <a:off x="6107050" y="3395475"/>
            <a:ext cx="2316900" cy="38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Font typeface="Oswald"/>
              <a:buNone/>
              <a:defRPr sz="1800">
                <a:solidFill>
                  <a:schemeClr val="accent6"/>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69" name="Google Shape;269;p20"/>
          <p:cNvSpPr txBox="1">
            <a:spLocks noGrp="1"/>
          </p:cNvSpPr>
          <p:nvPr>
            <p:ph type="title" idx="20" hasCustomPrompt="1"/>
          </p:nvPr>
        </p:nvSpPr>
        <p:spPr>
          <a:xfrm>
            <a:off x="6716550" y="2943186"/>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6"/>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70" name="Google Shape;270;p20"/>
          <p:cNvSpPr txBox="1">
            <a:spLocks noGrp="1"/>
          </p:cNvSpPr>
          <p:nvPr>
            <p:ph type="subTitle" idx="21"/>
          </p:nvPr>
        </p:nvSpPr>
        <p:spPr>
          <a:xfrm>
            <a:off x="6107101" y="3771577"/>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271" name="Google Shape;271;p20"/>
          <p:cNvGrpSpPr/>
          <p:nvPr/>
        </p:nvGrpSpPr>
        <p:grpSpPr>
          <a:xfrm>
            <a:off x="0" y="4569046"/>
            <a:ext cx="1022509" cy="572747"/>
            <a:chOff x="-77" y="3784091"/>
            <a:chExt cx="2423582" cy="1357541"/>
          </a:xfrm>
        </p:grpSpPr>
        <p:sp>
          <p:nvSpPr>
            <p:cNvPr id="272" name="Google Shape;272;p20"/>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0"/>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0"/>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0"/>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0"/>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7" name="Google Shape;277;p20"/>
          <p:cNvGrpSpPr/>
          <p:nvPr/>
        </p:nvGrpSpPr>
        <p:grpSpPr>
          <a:xfrm flipH="1">
            <a:off x="8121500" y="4569046"/>
            <a:ext cx="1022509" cy="572747"/>
            <a:chOff x="-77" y="3784091"/>
            <a:chExt cx="2423582" cy="1357541"/>
          </a:xfrm>
        </p:grpSpPr>
        <p:sp>
          <p:nvSpPr>
            <p:cNvPr id="278" name="Google Shape;278;p20"/>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0"/>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0"/>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0"/>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0"/>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634356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3216900" y="1518175"/>
            <a:ext cx="1599000" cy="1234800"/>
          </a:xfrm>
          <a:prstGeom prst="rect">
            <a:avLst/>
          </a:prstGeom>
        </p:spPr>
        <p:txBody>
          <a:bodyPr spcFirstLastPara="1" wrap="square" lIns="91425" tIns="91425" rIns="91425" bIns="91425" anchor="ctr" anchorCtr="0">
            <a:noAutofit/>
          </a:bodyPr>
          <a:lstStyle>
            <a:lvl1pPr lvl="0">
              <a:spcBef>
                <a:spcPts val="0"/>
              </a:spcBef>
              <a:spcAft>
                <a:spcPts val="0"/>
              </a:spcAft>
              <a:buSzPts val="2900"/>
              <a:buNone/>
              <a:defRPr sz="7200">
                <a:solidFill>
                  <a:schemeClr val="accent2"/>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3" name="Google Shape;13;p3"/>
          <p:cNvSpPr txBox="1">
            <a:spLocks noGrp="1"/>
          </p:cNvSpPr>
          <p:nvPr>
            <p:ph type="title" idx="2"/>
          </p:nvPr>
        </p:nvSpPr>
        <p:spPr>
          <a:xfrm>
            <a:off x="3216900" y="2744525"/>
            <a:ext cx="2622000" cy="8808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Font typeface="Raleway"/>
              <a:buNone/>
              <a:defRPr>
                <a:solidFill>
                  <a:schemeClr val="accent1"/>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Tree>
    <p:extLst>
      <p:ext uri="{BB962C8B-B14F-4D97-AF65-F5344CB8AC3E}">
        <p14:creationId xmlns:p14="http://schemas.microsoft.com/office/powerpoint/2010/main" val="39639239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rgbClr val="13367C"/>
            </a:gs>
            <a:gs pos="100000">
              <a:schemeClr val="dk2"/>
            </a:gs>
          </a:gsLst>
          <a:lin ang="5400012"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540000"/>
            <a:ext cx="77040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720000" y="1152475"/>
            <a:ext cx="77040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1pPr>
            <a:lvl2pPr marL="914400" lvl="1"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a:lnSpc>
                <a:spcPct val="100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a:endParaRPr dirty="0"/>
          </a:p>
        </p:txBody>
      </p:sp>
      <p:sp>
        <p:nvSpPr>
          <p:cNvPr id="2" name="Footer Placeholder 1">
            <a:extLst>
              <a:ext uri="{FF2B5EF4-FFF2-40B4-BE49-F238E27FC236}">
                <a16:creationId xmlns:a16="http://schemas.microsoft.com/office/drawing/2014/main" id="{84862A8F-4189-E577-2CD0-C4E332A38F38}"/>
              </a:ext>
            </a:extLst>
          </p:cNvPr>
          <p:cNvSpPr>
            <a:spLocks noGrp="1"/>
          </p:cNvSpPr>
          <p:nvPr>
            <p:ph type="ftr" sz="quarter" idx="3"/>
          </p:nvPr>
        </p:nvSpPr>
        <p:spPr>
          <a:xfrm>
            <a:off x="5331575" y="4758950"/>
            <a:ext cx="3086100" cy="274637"/>
          </a:xfrm>
          <a:prstGeom prst="rect">
            <a:avLst/>
          </a:prstGeom>
        </p:spPr>
        <p:txBody>
          <a:bodyPr vert="horz" lIns="91440" tIns="45720" rIns="91440" bIns="45720" rtlCol="0" anchor="ctr"/>
          <a:lstStyle>
            <a:lvl1pPr algn="r">
              <a:defRPr sz="1200">
                <a:solidFill>
                  <a:schemeClr val="tx1">
                    <a:tint val="82000"/>
                  </a:schemeClr>
                </a:solidFill>
              </a:defRPr>
            </a:lvl1pPr>
          </a:lstStyle>
          <a:p>
            <a:fld id="{863427FD-9942-8646-8ECC-DFDBAEB0BA3C}" type="slidenum">
              <a:rPr lang="en-US" smtClean="0"/>
              <a:pPr/>
              <a:t>‹#›</a:t>
            </a:fld>
            <a:endParaRPr lang="en-US" dirty="0"/>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74" r:id="rId3"/>
    <p:sldLayoutId id="2147483658" r:id="rId4"/>
    <p:sldLayoutId id="2147483669" r:id="rId5"/>
    <p:sldLayoutId id="2147483670" r:id="rId6"/>
    <p:sldLayoutId id="2147483673" r:id="rId7"/>
    <p:sldLayoutId id="2147483675" r:id="rId8"/>
  </p:sldLayoutIdLst>
  <p:hf sldNum="0" hd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p15:clr>
            <a:srgbClr val="EA4335"/>
          </p15:clr>
        </p15:guide>
        <p15:guide id="2" pos="2880">
          <p15:clr>
            <a:srgbClr val="EA4335"/>
          </p15:clr>
        </p15:guide>
        <p15:guide id="3" pos="454">
          <p15:clr>
            <a:srgbClr val="EA4335"/>
          </p15:clr>
        </p15:guide>
        <p15:guide id="4" pos="5306">
          <p15:clr>
            <a:srgbClr val="EA4335"/>
          </p15:clr>
        </p15:guide>
        <p15:guide id="5" orient="horz" pos="340">
          <p15:clr>
            <a:srgbClr val="EA4335"/>
          </p15:clr>
        </p15:guide>
        <p15:guide id="6" orient="horz" pos="2878">
          <p15:clr>
            <a:srgbClr val="EA4335"/>
          </p15:clr>
        </p15:guide>
        <p15:guide id="7" pos="1667">
          <p15:clr>
            <a:srgbClr val="EA4335"/>
          </p15:clr>
        </p15:guide>
        <p15:guide id="8" pos="4093">
          <p15:clr>
            <a:srgbClr val="EA4335"/>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mailto:mesa0121mesa@gmail.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de8559bf-e6e2-51e2-b176-896600f78d3d"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jpg"/><Relationship Id="rId4" Type="http://schemas.openxmlformats.org/officeDocument/2006/relationships/hyperlink" Target="https://skillsforall.com/launch?id=f393c38f-b410-4d2b-8275-70e144273519&amp;tab=curriculum&amp;view=6b4f1c3e-6330-580e-9f25-3b433315bcc1"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de8559bf-e6e2-51e2-b176-896600f78d3d" TargetMode="External"/><Relationship Id="rId2" Type="http://schemas.openxmlformats.org/officeDocument/2006/relationships/notesSlide" Target="../notesSlides/notesSlide11.xml"/><Relationship Id="rId1" Type="http://schemas.openxmlformats.org/officeDocument/2006/relationships/slideLayout" Target="../slideLayouts/slideLayout3.xml"/><Relationship Id="rId5" Type="http://schemas.openxmlformats.org/officeDocument/2006/relationships/image" Target="../media/image1.jpg"/><Relationship Id="rId4" Type="http://schemas.openxmlformats.org/officeDocument/2006/relationships/hyperlink" Target="https://www.netacad.com/launch?id=f393c38f-b410-4d2b-8275-70e144273519&amp;tab=curriculum&amp;view=6b4f1c3e-6330-580e-9f25-3b433315bcc1"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de8559bf-e6e2-51e2-b176-896600f78d3d"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hyperlink" Target="https://www.netacad.com/launch?id=f393c38f-b410-4d2b-8275-70e144273519&amp;tab=curriculum&amp;view=b0879118-8820-509f-9f00-c440f93acc8c"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de8559bf-e6e2-51e2-b176-896600f78d3d" TargetMode="External"/><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hyperlink" Target="https://www.netacad.com/launch?id=f393c38f-b410-4d2b-8275-70e144273519&amp;tab=curriculum&amp;view=b0879118-8820-509f-9f00-c440f93acc8c"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de8559bf-e6e2-51e2-b176-896600f78d3d"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hyperlink" Target="https://skillsforall.com/launch?id=f393c38f-b410-4d2b-8275-70e144273519&amp;tab=curriculum&amp;view=951e90e4-e598-5ed9-9b27-919c48c946f9"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de8559bf-e6e2-51e2-b176-896600f78d3d"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hyperlink" Target="https://skillsforall.com/launch?id=f393c38f-b410-4d2b-8275-70e144273519&amp;tab=curriculum&amp;view=7c731057-3d0c-542e-91a5-aee0aa2a2389" TargetMode="External"/></Relationships>
</file>

<file path=ppt/slides/_rels/slide16.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de8559bf-e6e2-51e2-b176-896600f78d3d"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hyperlink" Target="https://skillsforall.com/launch?id=f393c38f-b410-4d2b-8275-70e144273519&amp;tab=curriculum&amp;view=b7020684-8dd1-54e9-972a-b4c91a983f36"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de8559bf-e6e2-51e2-b176-896600f78d3d"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hyperlink" Target="https://forms.gle/3gkdyZN1EqNkUvB5A"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de8559bf-e6e2-51e2-b176-896600f78d3d"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hyperlink" Target="https://forms.gle/3gkdyZN1EqNkUvB5A" TargetMode="External"/></Relationships>
</file>

<file path=ppt/slides/_rels/slide19.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7c2c9ecc-3e05-5e3b-a2b7-f8051533c2a3" TargetMode="External"/><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hyperlink" Target="https://skillsforall.com/launch?id=f393c38f-b410-4d2b-8275-70e144273519&amp;tab=curriculum&amp;view=04a4f591-7fcd-5600-9d26-b66e9f562d31"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7c2c9ecc-3e05-5e3b-a2b7-f8051533c2a3"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hyperlink" Target="https://www.ascii-code.com/ASCII" TargetMode="External"/><Relationship Id="rId4" Type="http://schemas.openxmlformats.org/officeDocument/2006/relationships/hyperlink" Target="https://skillsforall.com/launch?id=f393c38f-b410-4d2b-8275-70e144273519&amp;tab=curriculum&amp;view=c493c996-ea19-515d-ba51-95a548f1b3dd" TargetMode="External"/></Relationships>
</file>

<file path=ppt/slides/_rels/slide21.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7c2c9ecc-3e05-5e3b-a2b7-f8051533c2a3" TargetMode="External"/><Relationship Id="rId2" Type="http://schemas.openxmlformats.org/officeDocument/2006/relationships/notesSlide" Target="../notesSlides/notesSlide21.xml"/><Relationship Id="rId1" Type="http://schemas.openxmlformats.org/officeDocument/2006/relationships/slideLayout" Target="../slideLayouts/slideLayout3.xml"/><Relationship Id="rId5" Type="http://schemas.openxmlformats.org/officeDocument/2006/relationships/hyperlink" Target="https://www.ascii-code.com/ASCII" TargetMode="External"/><Relationship Id="rId4" Type="http://schemas.openxmlformats.org/officeDocument/2006/relationships/hyperlink" Target="https://skillsforall.com/launch?id=f393c38f-b410-4d2b-8275-70e144273519&amp;tab=curriculum&amp;view=c493c996-ea19-515d-ba51-95a548f1b3dd" TargetMode="External"/></Relationships>
</file>

<file path=ppt/slides/_rels/slide22.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7c2c9ecc-3e05-5e3b-a2b7-f8051533c2a3"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hyperlink" Target="https://www.netacad.com/launch?id=f393c38f-b410-4d2b-8275-70e144273519&amp;tab=curriculum&amp;view=2342ec3d-0bc8-5f36-972e-fb403a63cccf" TargetMode="External"/></Relationships>
</file>

<file path=ppt/slides/_rels/slide23.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7c2c9ecc-3e05-5e3b-a2b7-f8051533c2a3" TargetMode="External"/><Relationship Id="rId2" Type="http://schemas.openxmlformats.org/officeDocument/2006/relationships/notesSlide" Target="../notesSlides/notesSlide23.xml"/><Relationship Id="rId1" Type="http://schemas.openxmlformats.org/officeDocument/2006/relationships/slideLayout" Target="../slideLayouts/slideLayout3.xml"/><Relationship Id="rId4" Type="http://schemas.openxmlformats.org/officeDocument/2006/relationships/hyperlink" Target="https://www.netacad.com/launch?id=f393c38f-b410-4d2b-8275-70e144273519&amp;tab=curriculum&amp;view=2342ec3d-0bc8-5f36-972e-fb403a63cccf" TargetMode="External"/></Relationships>
</file>

<file path=ppt/slides/_rels/slide24.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7c2c9ecc-3e05-5e3b-a2b7-f8051533c2a3" TargetMode="External"/><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hyperlink" Target="https://forms.gle/o5Qn5297gVadAE3T7" TargetMode="External"/></Relationships>
</file>

<file path=ppt/slides/_rels/slide25.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7c2c9ecc-3e05-5e3b-a2b7-f8051533c2a3" TargetMode="External"/><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hyperlink" Target="https://forms.gle/o5Qn5297gVadAE3T7" TargetMode="External"/></Relationships>
</file>

<file path=ppt/slides/_rels/slide26.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7c2c9ecc-3e05-5e3b-a2b7-f8051533c2a3" TargetMode="External"/><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hyperlink" Target="https://forms.gle/o5Qn5297gVadAE3T7" TargetMode="External"/></Relationships>
</file>

<file path=ppt/slides/_rels/slide27.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c011c5de-3739-5d3e-be78-2c779d48079c" TargetMode="External"/><Relationship Id="rId2" Type="http://schemas.openxmlformats.org/officeDocument/2006/relationships/notesSlide" Target="../notesSlides/notesSlide27.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hyperlink" Target="https://skillsforall.com/launch?id=f393c38f-b410-4d2b-8275-70e144273519&amp;tab=curriculum&amp;view=467e0478-13a4-5385-8694-bba54a367aed" TargetMode="External"/></Relationships>
</file>

<file path=ppt/slides/_rels/slide28.xml.rels><?xml version="1.0" encoding="UTF-8" standalone="yes"?>
<Relationships xmlns="http://schemas.openxmlformats.org/package/2006/relationships"><Relationship Id="rId3" Type="http://schemas.openxmlformats.org/officeDocument/2006/relationships/hyperlink" Target="https://www.netacad.com/launch?id=f393c38f-b410-4d2b-8275-70e144273519&amp;tab=curriculum&amp;view=c011c5de-3739-5d3e-be78-2c779d48079c" TargetMode="External"/><Relationship Id="rId2" Type="http://schemas.openxmlformats.org/officeDocument/2006/relationships/notesSlide" Target="../notesSlides/notesSlide28.xml"/><Relationship Id="rId1" Type="http://schemas.openxmlformats.org/officeDocument/2006/relationships/slideLayout" Target="../slideLayouts/slideLayout3.xml"/><Relationship Id="rId5" Type="http://schemas.openxmlformats.org/officeDocument/2006/relationships/image" Target="../media/image2.png"/><Relationship Id="rId4" Type="http://schemas.openxmlformats.org/officeDocument/2006/relationships/hyperlink" Target="https://skillsforall.com/launch?id=f393c38f-b410-4d2b-8275-70e144273519&amp;tab=curriculum&amp;view=467e0478-13a4-5385-8694-bba54a367aed" TargetMode="External"/></Relationships>
</file>

<file path=ppt/slides/_rels/slide29.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c011c5de-3739-5d3e-be78-2c779d48079c" TargetMode="External"/><Relationship Id="rId2" Type="http://schemas.openxmlformats.org/officeDocument/2006/relationships/notesSlide" Target="../notesSlides/notesSlide29.xml"/><Relationship Id="rId1" Type="http://schemas.openxmlformats.org/officeDocument/2006/relationships/slideLayout" Target="../slideLayouts/slideLayout2.xml"/><Relationship Id="rId5" Type="http://schemas.openxmlformats.org/officeDocument/2006/relationships/hyperlink" Target="https://skillsforall.com/launch?id=f393c38f-b410-4d2b-8275-70e144273519&amp;tab=curriculum&amp;view=33a2e313-5116-5098-8970-9ee991d5afa5" TargetMode="External"/><Relationship Id="rId4" Type="http://schemas.openxmlformats.org/officeDocument/2006/relationships/hyperlink" Target="https://skillsforall.com/launch?id=f393c38f-b410-4d2b-8275-70e144273519&amp;tab=curriculum&amp;view=bd935010-a029-5abd-9ae1-c291c913f98c"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hyperlink" Target="https://www.speedtest.net/" TargetMode="External"/><Relationship Id="rId2" Type="http://schemas.openxmlformats.org/officeDocument/2006/relationships/notesSlide" Target="../notesSlides/notesSlide30.xml"/><Relationship Id="rId1" Type="http://schemas.openxmlformats.org/officeDocument/2006/relationships/slideLayout" Target="../slideLayouts/slideLayout3.xml"/><Relationship Id="rId6" Type="http://schemas.openxmlformats.org/officeDocument/2006/relationships/hyperlink" Target="https://skillsforall.com/launch?id=f393c38f-b410-4d2b-8275-70e144273519&amp;tab=curriculum&amp;view=467e0478-13a4-5385-8694-bba54a367aed" TargetMode="External"/><Relationship Id="rId5" Type="http://schemas.openxmlformats.org/officeDocument/2006/relationships/hyperlink" Target="https://www.netacad.com/launch?id=f393c38f-b410-4d2b-8275-70e144273519&amp;tab=curriculum&amp;view=c011c5de-3739-5d3e-be78-2c779d48079c" TargetMode="External"/><Relationship Id="rId4" Type="http://schemas.openxmlformats.org/officeDocument/2006/relationships/hyperlink" Target="https://skillsforall.com/launch?id=f393c38f-b410-4d2b-8275-70e144273519&amp;tab=curriculum&amp;view=33a2e313-5116-5098-8970-9ee991d5afa5" TargetMode="External"/></Relationships>
</file>

<file path=ppt/slides/_rels/slide31.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c011c5de-3739-5d3e-be78-2c779d48079c" TargetMode="External"/><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hyperlink" Target="https://forms.gle/izryUQVYgqHqk7pX7" TargetMode="External"/></Relationships>
</file>

<file path=ppt/slides/_rels/slide32.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c011c5de-3739-5d3e-be78-2c779d48079c" TargetMode="External"/><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hyperlink" Target="https://forms.gle/izryUQVYgqHqk7pX7" TargetMode="External"/></Relationships>
</file>

<file path=ppt/slides/_rels/slide33.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c011c5de-3739-5d3e-be78-2c779d48079c" TargetMode="External"/><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hyperlink" Target="https://forms.gle/izryUQVYgqHqk7pX7" TargetMode="External"/></Relationships>
</file>

<file path=ppt/slides/_rels/slide34.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351d8957-c3ce-5354-a4ee-746c4c3e170d" TargetMode="External"/><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s://www.netacad.com/launch?id=f393c38f-b410-4d2b-8275-70e144273519&amp;tab=curriculum&amp;view=37dcf9ac-c024-5122-a59d-6f3dae351863" TargetMode="External"/><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hyperlink" Target="https://www.netacad.com/launch?id=f393c38f-b410-4d2b-8275-70e144273519&amp;tab=curriculum&amp;view=37dcf9ac-c024-5122-a59d-6f3dae351863" TargetMode="External"/><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hyperlink" Target="https://www.netacad.com/launch?id=f393c38f-b410-4d2b-8275-70e144273519&amp;tab=curriculum&amp;view=37dcf9ac-c024-5122-a59d-6f3dae351863" TargetMode="External"/><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351d8957-c3ce-5354-a4ee-746c4c3e170d" TargetMode="External"/><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https://www.netacad.com/launch?id=f393c38f-b410-4d2b-8275-70e144273519&amp;tab=curriculum&amp;view=37dcf9ac-c024-5122-a59d-6f3dae351863" TargetMode="External"/><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s://www.netacad.com/launch?id=f393c38f-b410-4d2b-8275-70e144273519&amp;tab=curriculum&amp;view=37dcf9ac-c024-5122-a59d-6f3dae351863" TargetMode="External"/><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351d8957-c3ce-5354-a4ee-746c4c3e170d" TargetMode="External"/><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351d8957-c3ce-5354-a4ee-746c4c3e170d" TargetMode="External"/><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351d8957-c3ce-5354-a4ee-746c4c3e170d" TargetMode="External"/><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hyperlink" Target="https://forms.gle/QXQpgCdPn5pJ8t8a8" TargetMode="External"/><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5ecba343-fa3f-522a-9efe-2dd6a18f5c93" TargetMode="External"/><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8.xml"/></Relationships>
</file>

<file path=ppt/slides/_rels/slide48.xml.rels><?xml version="1.0" encoding="UTF-8" standalone="yes"?>
<Relationships xmlns="http://schemas.openxmlformats.org/package/2006/relationships"><Relationship Id="rId3" Type="http://schemas.openxmlformats.org/officeDocument/2006/relationships/hyperlink" Target="https://www.netacad.com/launch?id=dc0847b7-e6fc-4597-bc31-38ddd6b07a2f&amp;tab=curriculum&amp;view=7e1b62eb-712f-5eb7-8e49-54c2430645f9" TargetMode="External"/><Relationship Id="rId2" Type="http://schemas.openxmlformats.org/officeDocument/2006/relationships/notesSlide" Target="../notesSlides/notesSlide48.xml"/><Relationship Id="rId1" Type="http://schemas.openxmlformats.org/officeDocument/2006/relationships/slideLayout" Target="../slideLayouts/slideLayout3.xml"/><Relationship Id="rId5" Type="http://schemas.openxmlformats.org/officeDocument/2006/relationships/hyperlink" Target="https://www.netacad.com/launch?id=dc0847b7-e6fc-4597-bc31-38ddd6b07a2f&amp;tab=curriculum&amp;view=b33556fe-582c-57eb-afb6-7aa819adb00e" TargetMode="External"/><Relationship Id="rId4" Type="http://schemas.openxmlformats.org/officeDocument/2006/relationships/hyperlink" Target="https://www.netacad.com/launch?id=dc0847b7-e6fc-4597-bc31-38ddd6b07a2f&amp;tab=curriculum&amp;view=08a087fa-3fb1-5204-9bcf-72de6ba708a6" TargetMode="External"/></Relationships>
</file>

<file path=ppt/slides/_rels/slide49.xml.rels><?xml version="1.0" encoding="UTF-8" standalone="yes"?>
<Relationships xmlns="http://schemas.openxmlformats.org/package/2006/relationships"><Relationship Id="rId3" Type="http://schemas.openxmlformats.org/officeDocument/2006/relationships/hyperlink" Target="https://www.netacad.com/launch?id=dc0847b7-e6fc-4597-bc31-38ddd6b07a2f&amp;tab=curriculum&amp;view=1b2b9022-664b-57ce-a2b4-a6dcbcb03599" TargetMode="External"/><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hyperlink" Target="https://www.netacad.com/launch?id=f393c38f-b410-4d2b-8275-70e144273519&amp;tab=curriculum&amp;view=80008acf-2355-5522-8d6b-2b8223c449c0" TargetMode="External"/><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3" Type="http://schemas.openxmlformats.org/officeDocument/2006/relationships/hyperlink" Target="https://www.netacad.com/launch?id=dc0847b7-e6fc-4597-bc31-38ddd6b07a2f&amp;tab=curriculum&amp;view=e8e74398-1bfe-59cd-a7e8-6d3c0f02afc1" TargetMode="External"/><Relationship Id="rId2" Type="http://schemas.openxmlformats.org/officeDocument/2006/relationships/notesSlide" Target="../notesSlides/notesSlide50.xml"/><Relationship Id="rId1" Type="http://schemas.openxmlformats.org/officeDocument/2006/relationships/slideLayout" Target="../slideLayouts/slideLayout3.xml"/><Relationship Id="rId4" Type="http://schemas.openxmlformats.org/officeDocument/2006/relationships/hyperlink" Target="https://www.netacad.com/launch?id=dc0847b7-e6fc-4597-bc31-38ddd6b07a2f&amp;tab=curriculum&amp;view=c820f527-e182-5346-877c-c3e62ce48dcc" TargetMode="External"/></Relationships>
</file>

<file path=ppt/slides/_rels/slide51.xml.rels><?xml version="1.0" encoding="UTF-8" standalone="yes"?>
<Relationships xmlns="http://schemas.openxmlformats.org/package/2006/relationships"><Relationship Id="rId3" Type="http://schemas.openxmlformats.org/officeDocument/2006/relationships/hyperlink" Target="https://www.netacad.com/launch?id=ec0847b7-e6fc-4597-bc31-38ddd6b07a2f&amp;tab=curriculum&amp;view=33733520-9b1a-555e-b244-d2d44a5a6492" TargetMode="External"/><Relationship Id="rId2" Type="http://schemas.openxmlformats.org/officeDocument/2006/relationships/notesSlide" Target="../notesSlides/notesSlide51.xml"/><Relationship Id="rId1" Type="http://schemas.openxmlformats.org/officeDocument/2006/relationships/slideLayout" Target="../slideLayouts/slideLayout2.xml"/><Relationship Id="rId6" Type="http://schemas.openxmlformats.org/officeDocument/2006/relationships/hyperlink" Target="https://www.netacad.com/launch?id=ec0847b7-e6fc-4597-bc31-38ddd6b07a2f&amp;tab=curriculum&amp;view=78bd7728-9e4b-5e8b-9c0a-7df22b9ada72" TargetMode="External"/><Relationship Id="rId5" Type="http://schemas.openxmlformats.org/officeDocument/2006/relationships/hyperlink" Target="https://www.netacad.com/launch?id=ec0847b7-e6fc-4597-bc31-38ddd6b07a2f&amp;tab=curriculum&amp;view=e5513c71-2ff1-5010-a76c-06dc56d5ede6" TargetMode="External"/><Relationship Id="rId4" Type="http://schemas.openxmlformats.org/officeDocument/2006/relationships/hyperlink" Target="https://www.netacad.com/launch?id=dc0847b7-e6fc-4597-bc31-38ddd6b07a2f&amp;tab=curriculum&amp;view=b33556fe-582c-57eb-afb6-7aa819adb00e"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de8559bf-e6e2-51e2-b176-896600f78d3d"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hyperlink" Target="https://skillsforall.com/launch?id=f393c38f-b410-4d2b-8275-70e144273519&amp;tab=curriculum&amp;view=cafeb175-6c4b-5c66-9416-fef5a890a843"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www.netacad.com/launch?id=f393c38f-b410-4d2b-8275-70e144273519&amp;tab=curriculum&amp;view=de8559bf-e6e2-51e2-b176-896600f78d3d" TargetMode="External"/><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hyperlink" Target="https://www.netacad.com/launch?id=f393c38f-b410-4d2b-8275-70e144273519&amp;tab=curriculum&amp;view=cafeb175-6c4b-5c66-9416-fef5a890a843"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476"/>
        <p:cNvGrpSpPr/>
        <p:nvPr/>
      </p:nvGrpSpPr>
      <p:grpSpPr>
        <a:xfrm>
          <a:off x="0" y="0"/>
          <a:ext cx="0" cy="0"/>
          <a:chOff x="0" y="0"/>
          <a:chExt cx="0" cy="0"/>
        </a:xfrm>
      </p:grpSpPr>
      <p:sp>
        <p:nvSpPr>
          <p:cNvPr id="477" name="Google Shape;477;p27"/>
          <p:cNvSpPr txBox="1">
            <a:spLocks noGrp="1"/>
          </p:cNvSpPr>
          <p:nvPr>
            <p:ph type="ctrTitle"/>
          </p:nvPr>
        </p:nvSpPr>
        <p:spPr>
          <a:xfrm>
            <a:off x="720000" y="1016381"/>
            <a:ext cx="4079700" cy="2406000"/>
          </a:xfrm>
        </p:spPr>
        <p:txBody>
          <a:bodyPr spcFirstLastPara="1" wrap="square" lIns="91425" tIns="91425" rIns="91425" bIns="91425" anchor="b" anchorCtr="0">
            <a:noAutofit/>
          </a:bodyPr>
          <a:lstStyle/>
          <a:p>
            <a:r>
              <a:rPr lang="en-US" altLang="ja-JP" dirty="0">
                <a:solidFill>
                  <a:schemeClr val="accent1"/>
                </a:solidFill>
              </a:rPr>
              <a:t>02</a:t>
            </a:r>
            <a:br>
              <a:rPr lang="en-US" altLang="ja-JP" dirty="0"/>
            </a:br>
            <a:r>
              <a:rPr lang="en-US" altLang="ja-JP" sz="3600" dirty="0"/>
              <a:t>Networking Basics</a:t>
            </a:r>
            <a:r>
              <a:rPr lang="ja-JP" altLang="en-US" sz="3600"/>
              <a:t>　</a:t>
            </a:r>
            <a:br>
              <a:rPr lang="ja-JP" altLang="en-US" sz="3600"/>
            </a:br>
            <a:r>
              <a:rPr lang="en-US" altLang="ja-JP" sz="3600" dirty="0"/>
              <a:t>Module 1: Communication in a Connected World</a:t>
            </a:r>
            <a:endParaRPr lang="en-US" sz="3600" dirty="0"/>
          </a:p>
        </p:txBody>
      </p:sp>
      <p:sp>
        <p:nvSpPr>
          <p:cNvPr id="479" name="Google Shape;479;p27"/>
          <p:cNvSpPr/>
          <p:nvPr/>
        </p:nvSpPr>
        <p:spPr>
          <a:xfrm>
            <a:off x="5827391" y="2727835"/>
            <a:ext cx="2584558" cy="1618980"/>
          </a:xfrm>
          <a:custGeom>
            <a:avLst/>
            <a:gdLst/>
            <a:ahLst/>
            <a:cxnLst/>
            <a:rect l="l" t="t" r="r" b="b"/>
            <a:pathLst>
              <a:path w="98572" h="61746" extrusionOk="0">
                <a:moveTo>
                  <a:pt x="5705" y="1"/>
                </a:moveTo>
                <a:cubicBezTo>
                  <a:pt x="2569" y="1"/>
                  <a:pt x="1" y="2536"/>
                  <a:pt x="1" y="5672"/>
                </a:cubicBezTo>
                <a:lnTo>
                  <a:pt x="1" y="56074"/>
                </a:lnTo>
                <a:cubicBezTo>
                  <a:pt x="1" y="59210"/>
                  <a:pt x="2569" y="61745"/>
                  <a:pt x="5705" y="61745"/>
                </a:cubicBezTo>
                <a:lnTo>
                  <a:pt x="92867" y="61745"/>
                </a:lnTo>
                <a:cubicBezTo>
                  <a:pt x="96003" y="61745"/>
                  <a:pt x="98571" y="59210"/>
                  <a:pt x="98571" y="56074"/>
                </a:cubicBezTo>
                <a:lnTo>
                  <a:pt x="98571" y="5672"/>
                </a:lnTo>
                <a:cubicBezTo>
                  <a:pt x="98571" y="2536"/>
                  <a:pt x="96003" y="1"/>
                  <a:pt x="92867" y="1"/>
                </a:cubicBezTo>
                <a:close/>
              </a:path>
            </a:pathLst>
          </a:custGeom>
          <a:solidFill>
            <a:srgbClr val="D0D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27"/>
          <p:cNvSpPr/>
          <p:nvPr/>
        </p:nvSpPr>
        <p:spPr>
          <a:xfrm>
            <a:off x="6036442" y="2901883"/>
            <a:ext cx="2166454" cy="938519"/>
          </a:xfrm>
          <a:custGeom>
            <a:avLst/>
            <a:gdLst/>
            <a:ahLst/>
            <a:cxnLst/>
            <a:rect l="l" t="t" r="r" b="b"/>
            <a:pathLst>
              <a:path w="82626" h="35794" extrusionOk="0">
                <a:moveTo>
                  <a:pt x="2002" y="1"/>
                </a:moveTo>
                <a:cubicBezTo>
                  <a:pt x="901" y="1"/>
                  <a:pt x="0" y="868"/>
                  <a:pt x="0" y="2002"/>
                </a:cubicBezTo>
                <a:lnTo>
                  <a:pt x="0" y="33792"/>
                </a:lnTo>
                <a:cubicBezTo>
                  <a:pt x="0" y="34893"/>
                  <a:pt x="901" y="35793"/>
                  <a:pt x="2002" y="35793"/>
                </a:cubicBezTo>
                <a:lnTo>
                  <a:pt x="80624" y="35793"/>
                </a:lnTo>
                <a:cubicBezTo>
                  <a:pt x="81725" y="35793"/>
                  <a:pt x="82626" y="34893"/>
                  <a:pt x="82626" y="33792"/>
                </a:cubicBezTo>
                <a:lnTo>
                  <a:pt x="82626" y="2002"/>
                </a:lnTo>
                <a:cubicBezTo>
                  <a:pt x="82626" y="868"/>
                  <a:pt x="81725" y="1"/>
                  <a:pt x="80624" y="1"/>
                </a:cubicBezTo>
                <a:close/>
              </a:path>
            </a:pathLst>
          </a:custGeom>
          <a:solidFill>
            <a:srgbClr val="BEC0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27"/>
          <p:cNvSpPr/>
          <p:nvPr/>
        </p:nvSpPr>
        <p:spPr>
          <a:xfrm>
            <a:off x="6804345" y="3515875"/>
            <a:ext cx="125987" cy="13162"/>
          </a:xfrm>
          <a:custGeom>
            <a:avLst/>
            <a:gdLst/>
            <a:ahLst/>
            <a:cxnLst/>
            <a:rect l="l" t="t" r="r" b="b"/>
            <a:pathLst>
              <a:path w="4805" h="502" extrusionOk="0">
                <a:moveTo>
                  <a:pt x="401" y="1"/>
                </a:moveTo>
                <a:cubicBezTo>
                  <a:pt x="168" y="1"/>
                  <a:pt x="1" y="168"/>
                  <a:pt x="1" y="401"/>
                </a:cubicBezTo>
                <a:lnTo>
                  <a:pt x="1" y="501"/>
                </a:lnTo>
                <a:cubicBezTo>
                  <a:pt x="1" y="268"/>
                  <a:pt x="168" y="67"/>
                  <a:pt x="401" y="67"/>
                </a:cubicBezTo>
                <a:lnTo>
                  <a:pt x="4404" y="67"/>
                </a:lnTo>
                <a:cubicBezTo>
                  <a:pt x="4637" y="67"/>
                  <a:pt x="4804" y="268"/>
                  <a:pt x="4804" y="501"/>
                </a:cubicBezTo>
                <a:lnTo>
                  <a:pt x="4804" y="401"/>
                </a:lnTo>
                <a:cubicBezTo>
                  <a:pt x="4804"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7"/>
          <p:cNvSpPr/>
          <p:nvPr/>
        </p:nvSpPr>
        <p:spPr>
          <a:xfrm>
            <a:off x="6804345" y="3204513"/>
            <a:ext cx="125987" cy="13136"/>
          </a:xfrm>
          <a:custGeom>
            <a:avLst/>
            <a:gdLst/>
            <a:ahLst/>
            <a:cxnLst/>
            <a:rect l="l" t="t" r="r" b="b"/>
            <a:pathLst>
              <a:path w="4805" h="501" extrusionOk="0">
                <a:moveTo>
                  <a:pt x="401" y="1"/>
                </a:moveTo>
                <a:cubicBezTo>
                  <a:pt x="168" y="1"/>
                  <a:pt x="1" y="201"/>
                  <a:pt x="1" y="401"/>
                </a:cubicBezTo>
                <a:lnTo>
                  <a:pt x="1" y="501"/>
                </a:lnTo>
                <a:cubicBezTo>
                  <a:pt x="1" y="267"/>
                  <a:pt x="168" y="67"/>
                  <a:pt x="401" y="67"/>
                </a:cubicBezTo>
                <a:lnTo>
                  <a:pt x="4404" y="67"/>
                </a:lnTo>
                <a:cubicBezTo>
                  <a:pt x="4637" y="67"/>
                  <a:pt x="4804" y="267"/>
                  <a:pt x="4804" y="501"/>
                </a:cubicBezTo>
                <a:lnTo>
                  <a:pt x="4804" y="401"/>
                </a:lnTo>
                <a:cubicBezTo>
                  <a:pt x="4804"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7"/>
          <p:cNvSpPr/>
          <p:nvPr/>
        </p:nvSpPr>
        <p:spPr>
          <a:xfrm>
            <a:off x="6804345" y="3061064"/>
            <a:ext cx="125987" cy="13162"/>
          </a:xfrm>
          <a:custGeom>
            <a:avLst/>
            <a:gdLst/>
            <a:ahLst/>
            <a:cxnLst/>
            <a:rect l="l" t="t" r="r" b="b"/>
            <a:pathLst>
              <a:path w="4805" h="502" extrusionOk="0">
                <a:moveTo>
                  <a:pt x="401" y="1"/>
                </a:moveTo>
                <a:cubicBezTo>
                  <a:pt x="168" y="1"/>
                  <a:pt x="1" y="201"/>
                  <a:pt x="1" y="435"/>
                </a:cubicBezTo>
                <a:lnTo>
                  <a:pt x="1" y="501"/>
                </a:lnTo>
                <a:cubicBezTo>
                  <a:pt x="1" y="268"/>
                  <a:pt x="168" y="101"/>
                  <a:pt x="401" y="101"/>
                </a:cubicBezTo>
                <a:lnTo>
                  <a:pt x="4404" y="101"/>
                </a:lnTo>
                <a:cubicBezTo>
                  <a:pt x="4637" y="101"/>
                  <a:pt x="4804" y="268"/>
                  <a:pt x="4804" y="501"/>
                </a:cubicBezTo>
                <a:lnTo>
                  <a:pt x="4804" y="435"/>
                </a:lnTo>
                <a:cubicBezTo>
                  <a:pt x="4804"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7"/>
          <p:cNvSpPr/>
          <p:nvPr/>
        </p:nvSpPr>
        <p:spPr>
          <a:xfrm>
            <a:off x="6804345" y="3360207"/>
            <a:ext cx="125987" cy="12271"/>
          </a:xfrm>
          <a:custGeom>
            <a:avLst/>
            <a:gdLst/>
            <a:ahLst/>
            <a:cxnLst/>
            <a:rect l="l" t="t" r="r" b="b"/>
            <a:pathLst>
              <a:path w="4805" h="468" extrusionOk="0">
                <a:moveTo>
                  <a:pt x="401" y="0"/>
                </a:moveTo>
                <a:cubicBezTo>
                  <a:pt x="168" y="0"/>
                  <a:pt x="1" y="167"/>
                  <a:pt x="1" y="400"/>
                </a:cubicBezTo>
                <a:lnTo>
                  <a:pt x="1" y="467"/>
                </a:lnTo>
                <a:cubicBezTo>
                  <a:pt x="1" y="267"/>
                  <a:pt x="168" y="67"/>
                  <a:pt x="401" y="67"/>
                </a:cubicBezTo>
                <a:lnTo>
                  <a:pt x="4404" y="67"/>
                </a:lnTo>
                <a:cubicBezTo>
                  <a:pt x="4637" y="67"/>
                  <a:pt x="4804" y="267"/>
                  <a:pt x="4804" y="467"/>
                </a:cubicBezTo>
                <a:lnTo>
                  <a:pt x="4804" y="400"/>
                </a:lnTo>
                <a:cubicBezTo>
                  <a:pt x="4804"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27"/>
          <p:cNvSpPr/>
          <p:nvPr/>
        </p:nvSpPr>
        <p:spPr>
          <a:xfrm>
            <a:off x="6288337" y="3360207"/>
            <a:ext cx="126826" cy="13136"/>
          </a:xfrm>
          <a:custGeom>
            <a:avLst/>
            <a:gdLst/>
            <a:ahLst/>
            <a:cxnLst/>
            <a:rect l="l" t="t" r="r" b="b"/>
            <a:pathLst>
              <a:path w="4837" h="501" extrusionOk="0">
                <a:moveTo>
                  <a:pt x="400" y="0"/>
                </a:moveTo>
                <a:cubicBezTo>
                  <a:pt x="167" y="0"/>
                  <a:pt x="0" y="167"/>
                  <a:pt x="0" y="400"/>
                </a:cubicBezTo>
                <a:lnTo>
                  <a:pt x="0" y="500"/>
                </a:lnTo>
                <a:cubicBezTo>
                  <a:pt x="0" y="267"/>
                  <a:pt x="167" y="67"/>
                  <a:pt x="400" y="67"/>
                </a:cubicBezTo>
                <a:lnTo>
                  <a:pt x="4403" y="67"/>
                </a:lnTo>
                <a:cubicBezTo>
                  <a:pt x="4637" y="67"/>
                  <a:pt x="4837" y="267"/>
                  <a:pt x="4837" y="500"/>
                </a:cubicBezTo>
                <a:lnTo>
                  <a:pt x="4837" y="400"/>
                </a:lnTo>
                <a:cubicBezTo>
                  <a:pt x="4837" y="167"/>
                  <a:pt x="4637" y="0"/>
                  <a:pt x="4403"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27"/>
          <p:cNvSpPr/>
          <p:nvPr/>
        </p:nvSpPr>
        <p:spPr>
          <a:xfrm>
            <a:off x="6804345" y="2967485"/>
            <a:ext cx="125987" cy="13162"/>
          </a:xfrm>
          <a:custGeom>
            <a:avLst/>
            <a:gdLst/>
            <a:ahLst/>
            <a:cxnLst/>
            <a:rect l="l" t="t" r="r" b="b"/>
            <a:pathLst>
              <a:path w="4805" h="502" extrusionOk="0">
                <a:moveTo>
                  <a:pt x="401" y="1"/>
                </a:moveTo>
                <a:cubicBezTo>
                  <a:pt x="168" y="1"/>
                  <a:pt x="1" y="201"/>
                  <a:pt x="1" y="434"/>
                </a:cubicBezTo>
                <a:lnTo>
                  <a:pt x="1" y="501"/>
                </a:lnTo>
                <a:cubicBezTo>
                  <a:pt x="1" y="268"/>
                  <a:pt x="168" y="101"/>
                  <a:pt x="401" y="101"/>
                </a:cubicBezTo>
                <a:lnTo>
                  <a:pt x="4404" y="101"/>
                </a:lnTo>
                <a:cubicBezTo>
                  <a:pt x="4637" y="101"/>
                  <a:pt x="4804" y="268"/>
                  <a:pt x="4804" y="501"/>
                </a:cubicBezTo>
                <a:lnTo>
                  <a:pt x="4804" y="434"/>
                </a:lnTo>
                <a:cubicBezTo>
                  <a:pt x="4804"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27"/>
          <p:cNvSpPr/>
          <p:nvPr/>
        </p:nvSpPr>
        <p:spPr>
          <a:xfrm>
            <a:off x="6288337" y="3061064"/>
            <a:ext cx="126826" cy="13162"/>
          </a:xfrm>
          <a:custGeom>
            <a:avLst/>
            <a:gdLst/>
            <a:ahLst/>
            <a:cxnLst/>
            <a:rect l="l" t="t" r="r" b="b"/>
            <a:pathLst>
              <a:path w="4837" h="502" extrusionOk="0">
                <a:moveTo>
                  <a:pt x="400" y="1"/>
                </a:moveTo>
                <a:cubicBezTo>
                  <a:pt x="167" y="1"/>
                  <a:pt x="0" y="201"/>
                  <a:pt x="0" y="435"/>
                </a:cubicBezTo>
                <a:lnTo>
                  <a:pt x="0" y="501"/>
                </a:lnTo>
                <a:cubicBezTo>
                  <a:pt x="0" y="268"/>
                  <a:pt x="167" y="101"/>
                  <a:pt x="400" y="101"/>
                </a:cubicBezTo>
                <a:lnTo>
                  <a:pt x="4403" y="101"/>
                </a:lnTo>
                <a:cubicBezTo>
                  <a:pt x="4637" y="101"/>
                  <a:pt x="4837" y="268"/>
                  <a:pt x="4837" y="501"/>
                </a:cubicBezTo>
                <a:lnTo>
                  <a:pt x="4837" y="435"/>
                </a:lnTo>
                <a:cubicBezTo>
                  <a:pt x="4837" y="201"/>
                  <a:pt x="4637" y="1"/>
                  <a:pt x="4403"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7"/>
          <p:cNvSpPr/>
          <p:nvPr/>
        </p:nvSpPr>
        <p:spPr>
          <a:xfrm>
            <a:off x="6116020" y="3204513"/>
            <a:ext cx="299144" cy="13136"/>
          </a:xfrm>
          <a:custGeom>
            <a:avLst/>
            <a:gdLst/>
            <a:ahLst/>
            <a:cxnLst/>
            <a:rect l="l" t="t" r="r" b="b"/>
            <a:pathLst>
              <a:path w="11409" h="501" extrusionOk="0">
                <a:moveTo>
                  <a:pt x="434" y="1"/>
                </a:moveTo>
                <a:cubicBezTo>
                  <a:pt x="201" y="1"/>
                  <a:pt x="1" y="167"/>
                  <a:pt x="1" y="401"/>
                </a:cubicBezTo>
                <a:lnTo>
                  <a:pt x="1" y="501"/>
                </a:lnTo>
                <a:cubicBezTo>
                  <a:pt x="1" y="267"/>
                  <a:pt x="201" y="67"/>
                  <a:pt x="434" y="67"/>
                </a:cubicBezTo>
                <a:lnTo>
                  <a:pt x="10975" y="67"/>
                </a:lnTo>
                <a:cubicBezTo>
                  <a:pt x="11209" y="67"/>
                  <a:pt x="11409" y="267"/>
                  <a:pt x="11409" y="501"/>
                </a:cubicBezTo>
                <a:lnTo>
                  <a:pt x="11409" y="401"/>
                </a:lnTo>
                <a:cubicBezTo>
                  <a:pt x="11409" y="167"/>
                  <a:pt x="11209" y="1"/>
                  <a:pt x="10975"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7"/>
          <p:cNvSpPr/>
          <p:nvPr/>
        </p:nvSpPr>
        <p:spPr>
          <a:xfrm>
            <a:off x="6288337" y="3671568"/>
            <a:ext cx="126826" cy="13136"/>
          </a:xfrm>
          <a:custGeom>
            <a:avLst/>
            <a:gdLst/>
            <a:ahLst/>
            <a:cxnLst/>
            <a:rect l="l" t="t" r="r" b="b"/>
            <a:pathLst>
              <a:path w="4837" h="501" extrusionOk="0">
                <a:moveTo>
                  <a:pt x="400" y="0"/>
                </a:moveTo>
                <a:cubicBezTo>
                  <a:pt x="167" y="0"/>
                  <a:pt x="0" y="167"/>
                  <a:pt x="0" y="401"/>
                </a:cubicBezTo>
                <a:lnTo>
                  <a:pt x="0" y="501"/>
                </a:lnTo>
                <a:cubicBezTo>
                  <a:pt x="0" y="267"/>
                  <a:pt x="167" y="67"/>
                  <a:pt x="400" y="67"/>
                </a:cubicBezTo>
                <a:lnTo>
                  <a:pt x="4403" y="67"/>
                </a:lnTo>
                <a:cubicBezTo>
                  <a:pt x="4637" y="67"/>
                  <a:pt x="4837" y="267"/>
                  <a:pt x="4837" y="501"/>
                </a:cubicBezTo>
                <a:lnTo>
                  <a:pt x="4837" y="401"/>
                </a:lnTo>
                <a:cubicBezTo>
                  <a:pt x="4837" y="167"/>
                  <a:pt x="4637" y="0"/>
                  <a:pt x="4403"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7"/>
          <p:cNvSpPr/>
          <p:nvPr/>
        </p:nvSpPr>
        <p:spPr>
          <a:xfrm>
            <a:off x="6288337" y="3515875"/>
            <a:ext cx="126826" cy="13162"/>
          </a:xfrm>
          <a:custGeom>
            <a:avLst/>
            <a:gdLst/>
            <a:ahLst/>
            <a:cxnLst/>
            <a:rect l="l" t="t" r="r" b="b"/>
            <a:pathLst>
              <a:path w="4837" h="502" extrusionOk="0">
                <a:moveTo>
                  <a:pt x="400" y="1"/>
                </a:moveTo>
                <a:cubicBezTo>
                  <a:pt x="167" y="1"/>
                  <a:pt x="0" y="168"/>
                  <a:pt x="0" y="401"/>
                </a:cubicBezTo>
                <a:lnTo>
                  <a:pt x="0" y="501"/>
                </a:lnTo>
                <a:cubicBezTo>
                  <a:pt x="0" y="268"/>
                  <a:pt x="167" y="67"/>
                  <a:pt x="400" y="67"/>
                </a:cubicBezTo>
                <a:lnTo>
                  <a:pt x="4403" y="67"/>
                </a:lnTo>
                <a:cubicBezTo>
                  <a:pt x="4637" y="67"/>
                  <a:pt x="4837" y="268"/>
                  <a:pt x="4837" y="501"/>
                </a:cubicBezTo>
                <a:lnTo>
                  <a:pt x="4837" y="401"/>
                </a:lnTo>
                <a:cubicBezTo>
                  <a:pt x="4837" y="168"/>
                  <a:pt x="4637" y="1"/>
                  <a:pt x="4403"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27"/>
          <p:cNvSpPr/>
          <p:nvPr/>
        </p:nvSpPr>
        <p:spPr>
          <a:xfrm>
            <a:off x="6288337" y="2967485"/>
            <a:ext cx="126826" cy="13162"/>
          </a:xfrm>
          <a:custGeom>
            <a:avLst/>
            <a:gdLst/>
            <a:ahLst/>
            <a:cxnLst/>
            <a:rect l="l" t="t" r="r" b="b"/>
            <a:pathLst>
              <a:path w="4837" h="502" extrusionOk="0">
                <a:moveTo>
                  <a:pt x="400" y="1"/>
                </a:moveTo>
                <a:cubicBezTo>
                  <a:pt x="167" y="1"/>
                  <a:pt x="0" y="201"/>
                  <a:pt x="0" y="434"/>
                </a:cubicBezTo>
                <a:lnTo>
                  <a:pt x="0" y="501"/>
                </a:lnTo>
                <a:cubicBezTo>
                  <a:pt x="0" y="268"/>
                  <a:pt x="167" y="101"/>
                  <a:pt x="400" y="101"/>
                </a:cubicBezTo>
                <a:lnTo>
                  <a:pt x="4403" y="101"/>
                </a:lnTo>
                <a:cubicBezTo>
                  <a:pt x="4637" y="101"/>
                  <a:pt x="4837" y="268"/>
                  <a:pt x="4837" y="501"/>
                </a:cubicBezTo>
                <a:lnTo>
                  <a:pt x="4837" y="434"/>
                </a:lnTo>
                <a:cubicBezTo>
                  <a:pt x="4837" y="201"/>
                  <a:pt x="4637" y="1"/>
                  <a:pt x="4403"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7"/>
          <p:cNvSpPr/>
          <p:nvPr/>
        </p:nvSpPr>
        <p:spPr>
          <a:xfrm>
            <a:off x="7147196" y="2967485"/>
            <a:ext cx="126852" cy="13162"/>
          </a:xfrm>
          <a:custGeom>
            <a:avLst/>
            <a:gdLst/>
            <a:ahLst/>
            <a:cxnLst/>
            <a:rect l="l" t="t" r="r" b="b"/>
            <a:pathLst>
              <a:path w="4838" h="502" extrusionOk="0">
                <a:moveTo>
                  <a:pt x="434" y="1"/>
                </a:moveTo>
                <a:cubicBezTo>
                  <a:pt x="201" y="1"/>
                  <a:pt x="1" y="201"/>
                  <a:pt x="1" y="434"/>
                </a:cubicBezTo>
                <a:lnTo>
                  <a:pt x="1" y="501"/>
                </a:lnTo>
                <a:cubicBezTo>
                  <a:pt x="34" y="268"/>
                  <a:pt x="201" y="101"/>
                  <a:pt x="434" y="101"/>
                </a:cubicBezTo>
                <a:lnTo>
                  <a:pt x="4437" y="101"/>
                </a:lnTo>
                <a:cubicBezTo>
                  <a:pt x="4671" y="101"/>
                  <a:pt x="4838" y="268"/>
                  <a:pt x="4838" y="501"/>
                </a:cubicBezTo>
                <a:lnTo>
                  <a:pt x="4838" y="434"/>
                </a:lnTo>
                <a:cubicBezTo>
                  <a:pt x="4838"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7"/>
          <p:cNvSpPr/>
          <p:nvPr/>
        </p:nvSpPr>
        <p:spPr>
          <a:xfrm>
            <a:off x="7147196" y="3061064"/>
            <a:ext cx="126852" cy="13162"/>
          </a:xfrm>
          <a:custGeom>
            <a:avLst/>
            <a:gdLst/>
            <a:ahLst/>
            <a:cxnLst/>
            <a:rect l="l" t="t" r="r" b="b"/>
            <a:pathLst>
              <a:path w="4838" h="502" extrusionOk="0">
                <a:moveTo>
                  <a:pt x="434" y="1"/>
                </a:moveTo>
                <a:cubicBezTo>
                  <a:pt x="201" y="1"/>
                  <a:pt x="1" y="201"/>
                  <a:pt x="1" y="435"/>
                </a:cubicBezTo>
                <a:lnTo>
                  <a:pt x="1" y="501"/>
                </a:lnTo>
                <a:cubicBezTo>
                  <a:pt x="34" y="268"/>
                  <a:pt x="201" y="101"/>
                  <a:pt x="434" y="101"/>
                </a:cubicBezTo>
                <a:lnTo>
                  <a:pt x="4437" y="101"/>
                </a:lnTo>
                <a:cubicBezTo>
                  <a:pt x="4671" y="101"/>
                  <a:pt x="4838" y="268"/>
                  <a:pt x="4838" y="501"/>
                </a:cubicBezTo>
                <a:lnTo>
                  <a:pt x="4838" y="435"/>
                </a:lnTo>
                <a:cubicBezTo>
                  <a:pt x="4838"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7"/>
          <p:cNvSpPr/>
          <p:nvPr/>
        </p:nvSpPr>
        <p:spPr>
          <a:xfrm>
            <a:off x="7147196" y="3204513"/>
            <a:ext cx="126852" cy="13136"/>
          </a:xfrm>
          <a:custGeom>
            <a:avLst/>
            <a:gdLst/>
            <a:ahLst/>
            <a:cxnLst/>
            <a:rect l="l" t="t" r="r" b="b"/>
            <a:pathLst>
              <a:path w="4838" h="501" extrusionOk="0">
                <a:moveTo>
                  <a:pt x="434" y="1"/>
                </a:moveTo>
                <a:cubicBezTo>
                  <a:pt x="201" y="1"/>
                  <a:pt x="1" y="201"/>
                  <a:pt x="1" y="401"/>
                </a:cubicBezTo>
                <a:lnTo>
                  <a:pt x="1" y="501"/>
                </a:lnTo>
                <a:cubicBezTo>
                  <a:pt x="34" y="267"/>
                  <a:pt x="201" y="67"/>
                  <a:pt x="434" y="67"/>
                </a:cubicBezTo>
                <a:lnTo>
                  <a:pt x="4437" y="67"/>
                </a:lnTo>
                <a:cubicBezTo>
                  <a:pt x="4671" y="67"/>
                  <a:pt x="4838" y="267"/>
                  <a:pt x="4838" y="501"/>
                </a:cubicBezTo>
                <a:lnTo>
                  <a:pt x="4838" y="401"/>
                </a:lnTo>
                <a:cubicBezTo>
                  <a:pt x="4838"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7"/>
          <p:cNvSpPr/>
          <p:nvPr/>
        </p:nvSpPr>
        <p:spPr>
          <a:xfrm>
            <a:off x="6975771" y="3061064"/>
            <a:ext cx="126852" cy="13162"/>
          </a:xfrm>
          <a:custGeom>
            <a:avLst/>
            <a:gdLst/>
            <a:ahLst/>
            <a:cxnLst/>
            <a:rect l="l" t="t" r="r" b="b"/>
            <a:pathLst>
              <a:path w="4838" h="502" extrusionOk="0">
                <a:moveTo>
                  <a:pt x="434" y="1"/>
                </a:moveTo>
                <a:cubicBezTo>
                  <a:pt x="201" y="1"/>
                  <a:pt x="1" y="201"/>
                  <a:pt x="1" y="435"/>
                </a:cubicBezTo>
                <a:lnTo>
                  <a:pt x="1" y="501"/>
                </a:lnTo>
                <a:cubicBezTo>
                  <a:pt x="1" y="268"/>
                  <a:pt x="201" y="101"/>
                  <a:pt x="434" y="101"/>
                </a:cubicBezTo>
                <a:lnTo>
                  <a:pt x="4404" y="101"/>
                </a:lnTo>
                <a:cubicBezTo>
                  <a:pt x="4637" y="101"/>
                  <a:pt x="4838" y="268"/>
                  <a:pt x="4838" y="501"/>
                </a:cubicBezTo>
                <a:lnTo>
                  <a:pt x="4838" y="435"/>
                </a:lnTo>
                <a:cubicBezTo>
                  <a:pt x="4838"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7"/>
          <p:cNvSpPr/>
          <p:nvPr/>
        </p:nvSpPr>
        <p:spPr>
          <a:xfrm>
            <a:off x="6975771" y="3204513"/>
            <a:ext cx="126852" cy="13136"/>
          </a:xfrm>
          <a:custGeom>
            <a:avLst/>
            <a:gdLst/>
            <a:ahLst/>
            <a:cxnLst/>
            <a:rect l="l" t="t" r="r" b="b"/>
            <a:pathLst>
              <a:path w="4838" h="501" extrusionOk="0">
                <a:moveTo>
                  <a:pt x="434" y="1"/>
                </a:moveTo>
                <a:cubicBezTo>
                  <a:pt x="201" y="1"/>
                  <a:pt x="1" y="201"/>
                  <a:pt x="1" y="401"/>
                </a:cubicBezTo>
                <a:lnTo>
                  <a:pt x="1" y="501"/>
                </a:lnTo>
                <a:cubicBezTo>
                  <a:pt x="1" y="267"/>
                  <a:pt x="201" y="67"/>
                  <a:pt x="434" y="67"/>
                </a:cubicBezTo>
                <a:lnTo>
                  <a:pt x="4404" y="67"/>
                </a:lnTo>
                <a:cubicBezTo>
                  <a:pt x="4637" y="67"/>
                  <a:pt x="4838" y="267"/>
                  <a:pt x="4838" y="501"/>
                </a:cubicBezTo>
                <a:lnTo>
                  <a:pt x="4838" y="401"/>
                </a:lnTo>
                <a:cubicBezTo>
                  <a:pt x="4838"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7"/>
          <p:cNvSpPr/>
          <p:nvPr/>
        </p:nvSpPr>
        <p:spPr>
          <a:xfrm>
            <a:off x="6975771" y="3360207"/>
            <a:ext cx="126852" cy="12271"/>
          </a:xfrm>
          <a:custGeom>
            <a:avLst/>
            <a:gdLst/>
            <a:ahLst/>
            <a:cxnLst/>
            <a:rect l="l" t="t" r="r" b="b"/>
            <a:pathLst>
              <a:path w="4838" h="468" extrusionOk="0">
                <a:moveTo>
                  <a:pt x="434" y="0"/>
                </a:moveTo>
                <a:cubicBezTo>
                  <a:pt x="201" y="0"/>
                  <a:pt x="1" y="167"/>
                  <a:pt x="1" y="400"/>
                </a:cubicBezTo>
                <a:lnTo>
                  <a:pt x="1" y="467"/>
                </a:lnTo>
                <a:cubicBezTo>
                  <a:pt x="1" y="267"/>
                  <a:pt x="201" y="67"/>
                  <a:pt x="434" y="67"/>
                </a:cubicBezTo>
                <a:lnTo>
                  <a:pt x="4404" y="67"/>
                </a:lnTo>
                <a:cubicBezTo>
                  <a:pt x="4637" y="67"/>
                  <a:pt x="4838" y="267"/>
                  <a:pt x="4838" y="467"/>
                </a:cubicBezTo>
                <a:lnTo>
                  <a:pt x="4838" y="400"/>
                </a:lnTo>
                <a:cubicBezTo>
                  <a:pt x="4838"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27"/>
          <p:cNvSpPr/>
          <p:nvPr/>
        </p:nvSpPr>
        <p:spPr>
          <a:xfrm>
            <a:off x="7147196" y="3360207"/>
            <a:ext cx="126852" cy="12271"/>
          </a:xfrm>
          <a:custGeom>
            <a:avLst/>
            <a:gdLst/>
            <a:ahLst/>
            <a:cxnLst/>
            <a:rect l="l" t="t" r="r" b="b"/>
            <a:pathLst>
              <a:path w="4838" h="468" extrusionOk="0">
                <a:moveTo>
                  <a:pt x="434" y="0"/>
                </a:moveTo>
                <a:cubicBezTo>
                  <a:pt x="201" y="0"/>
                  <a:pt x="1" y="167"/>
                  <a:pt x="1" y="400"/>
                </a:cubicBezTo>
                <a:lnTo>
                  <a:pt x="1" y="467"/>
                </a:lnTo>
                <a:cubicBezTo>
                  <a:pt x="34" y="267"/>
                  <a:pt x="201" y="67"/>
                  <a:pt x="434" y="67"/>
                </a:cubicBezTo>
                <a:lnTo>
                  <a:pt x="4437" y="67"/>
                </a:lnTo>
                <a:cubicBezTo>
                  <a:pt x="4671" y="67"/>
                  <a:pt x="4838" y="267"/>
                  <a:pt x="4838" y="467"/>
                </a:cubicBezTo>
                <a:lnTo>
                  <a:pt x="4838" y="400"/>
                </a:lnTo>
                <a:cubicBezTo>
                  <a:pt x="4838" y="167"/>
                  <a:pt x="4671"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7"/>
          <p:cNvSpPr/>
          <p:nvPr/>
        </p:nvSpPr>
        <p:spPr>
          <a:xfrm>
            <a:off x="6975771" y="3515875"/>
            <a:ext cx="126852" cy="13162"/>
          </a:xfrm>
          <a:custGeom>
            <a:avLst/>
            <a:gdLst/>
            <a:ahLst/>
            <a:cxnLst/>
            <a:rect l="l" t="t" r="r" b="b"/>
            <a:pathLst>
              <a:path w="4838" h="502" extrusionOk="0">
                <a:moveTo>
                  <a:pt x="434" y="1"/>
                </a:moveTo>
                <a:cubicBezTo>
                  <a:pt x="201" y="1"/>
                  <a:pt x="1" y="168"/>
                  <a:pt x="1" y="401"/>
                </a:cubicBezTo>
                <a:lnTo>
                  <a:pt x="1" y="501"/>
                </a:lnTo>
                <a:cubicBezTo>
                  <a:pt x="1" y="268"/>
                  <a:pt x="201" y="67"/>
                  <a:pt x="434" y="67"/>
                </a:cubicBezTo>
                <a:lnTo>
                  <a:pt x="4404" y="67"/>
                </a:lnTo>
                <a:cubicBezTo>
                  <a:pt x="4637" y="67"/>
                  <a:pt x="4838" y="268"/>
                  <a:pt x="4838" y="501"/>
                </a:cubicBezTo>
                <a:lnTo>
                  <a:pt x="4838" y="401"/>
                </a:lnTo>
                <a:cubicBezTo>
                  <a:pt x="4838"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7"/>
          <p:cNvSpPr/>
          <p:nvPr/>
        </p:nvSpPr>
        <p:spPr>
          <a:xfrm>
            <a:off x="6975771" y="2967485"/>
            <a:ext cx="126852" cy="13162"/>
          </a:xfrm>
          <a:custGeom>
            <a:avLst/>
            <a:gdLst/>
            <a:ahLst/>
            <a:cxnLst/>
            <a:rect l="l" t="t" r="r" b="b"/>
            <a:pathLst>
              <a:path w="4838" h="502" extrusionOk="0">
                <a:moveTo>
                  <a:pt x="434" y="1"/>
                </a:moveTo>
                <a:cubicBezTo>
                  <a:pt x="201" y="1"/>
                  <a:pt x="1" y="201"/>
                  <a:pt x="1" y="434"/>
                </a:cubicBezTo>
                <a:lnTo>
                  <a:pt x="1" y="501"/>
                </a:lnTo>
                <a:cubicBezTo>
                  <a:pt x="1" y="268"/>
                  <a:pt x="201" y="101"/>
                  <a:pt x="434" y="101"/>
                </a:cubicBezTo>
                <a:lnTo>
                  <a:pt x="4404" y="101"/>
                </a:lnTo>
                <a:cubicBezTo>
                  <a:pt x="4637" y="101"/>
                  <a:pt x="4838" y="268"/>
                  <a:pt x="4838" y="501"/>
                </a:cubicBezTo>
                <a:lnTo>
                  <a:pt x="4838" y="434"/>
                </a:lnTo>
                <a:cubicBezTo>
                  <a:pt x="4838"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7"/>
          <p:cNvSpPr/>
          <p:nvPr/>
        </p:nvSpPr>
        <p:spPr>
          <a:xfrm>
            <a:off x="7147196" y="3515875"/>
            <a:ext cx="126852" cy="13162"/>
          </a:xfrm>
          <a:custGeom>
            <a:avLst/>
            <a:gdLst/>
            <a:ahLst/>
            <a:cxnLst/>
            <a:rect l="l" t="t" r="r" b="b"/>
            <a:pathLst>
              <a:path w="4838" h="502" extrusionOk="0">
                <a:moveTo>
                  <a:pt x="434" y="1"/>
                </a:moveTo>
                <a:cubicBezTo>
                  <a:pt x="201" y="1"/>
                  <a:pt x="1" y="168"/>
                  <a:pt x="1" y="401"/>
                </a:cubicBezTo>
                <a:lnTo>
                  <a:pt x="1" y="501"/>
                </a:lnTo>
                <a:cubicBezTo>
                  <a:pt x="34" y="268"/>
                  <a:pt x="201" y="67"/>
                  <a:pt x="434" y="67"/>
                </a:cubicBezTo>
                <a:lnTo>
                  <a:pt x="4437" y="67"/>
                </a:lnTo>
                <a:cubicBezTo>
                  <a:pt x="4671" y="67"/>
                  <a:pt x="4838" y="268"/>
                  <a:pt x="4838" y="501"/>
                </a:cubicBezTo>
                <a:lnTo>
                  <a:pt x="4838" y="401"/>
                </a:lnTo>
                <a:cubicBezTo>
                  <a:pt x="4838" y="168"/>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27"/>
          <p:cNvSpPr/>
          <p:nvPr/>
        </p:nvSpPr>
        <p:spPr>
          <a:xfrm>
            <a:off x="6804345" y="3671568"/>
            <a:ext cx="814315" cy="13136"/>
          </a:xfrm>
          <a:custGeom>
            <a:avLst/>
            <a:gdLst/>
            <a:ahLst/>
            <a:cxnLst/>
            <a:rect l="l" t="t" r="r" b="b"/>
            <a:pathLst>
              <a:path w="31057" h="501" extrusionOk="0">
                <a:moveTo>
                  <a:pt x="401" y="0"/>
                </a:moveTo>
                <a:cubicBezTo>
                  <a:pt x="168" y="0"/>
                  <a:pt x="1" y="167"/>
                  <a:pt x="1" y="401"/>
                </a:cubicBezTo>
                <a:lnTo>
                  <a:pt x="1" y="501"/>
                </a:lnTo>
                <a:cubicBezTo>
                  <a:pt x="1" y="267"/>
                  <a:pt x="168" y="67"/>
                  <a:pt x="401" y="67"/>
                </a:cubicBezTo>
                <a:lnTo>
                  <a:pt x="30623" y="67"/>
                </a:lnTo>
                <a:cubicBezTo>
                  <a:pt x="30856" y="67"/>
                  <a:pt x="31056" y="267"/>
                  <a:pt x="31056" y="501"/>
                </a:cubicBezTo>
                <a:lnTo>
                  <a:pt x="31056" y="401"/>
                </a:lnTo>
                <a:cubicBezTo>
                  <a:pt x="31056" y="167"/>
                  <a:pt x="30856" y="0"/>
                  <a:pt x="30623"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27"/>
          <p:cNvSpPr/>
          <p:nvPr/>
        </p:nvSpPr>
        <p:spPr>
          <a:xfrm>
            <a:off x="6632054" y="3515875"/>
            <a:ext cx="126852" cy="13162"/>
          </a:xfrm>
          <a:custGeom>
            <a:avLst/>
            <a:gdLst/>
            <a:ahLst/>
            <a:cxnLst/>
            <a:rect l="l" t="t" r="r" b="b"/>
            <a:pathLst>
              <a:path w="4838" h="502" extrusionOk="0">
                <a:moveTo>
                  <a:pt x="401" y="1"/>
                </a:moveTo>
                <a:cubicBezTo>
                  <a:pt x="201" y="1"/>
                  <a:pt x="0" y="168"/>
                  <a:pt x="0" y="401"/>
                </a:cubicBezTo>
                <a:lnTo>
                  <a:pt x="0" y="501"/>
                </a:lnTo>
                <a:cubicBezTo>
                  <a:pt x="0" y="268"/>
                  <a:pt x="201" y="67"/>
                  <a:pt x="401" y="67"/>
                </a:cubicBezTo>
                <a:lnTo>
                  <a:pt x="4404" y="67"/>
                </a:lnTo>
                <a:cubicBezTo>
                  <a:pt x="4637" y="67"/>
                  <a:pt x="4837" y="268"/>
                  <a:pt x="4837" y="501"/>
                </a:cubicBezTo>
                <a:lnTo>
                  <a:pt x="4837" y="401"/>
                </a:lnTo>
                <a:cubicBezTo>
                  <a:pt x="4837"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27"/>
          <p:cNvSpPr/>
          <p:nvPr/>
        </p:nvSpPr>
        <p:spPr>
          <a:xfrm>
            <a:off x="6459763" y="2967485"/>
            <a:ext cx="126826" cy="13162"/>
          </a:xfrm>
          <a:custGeom>
            <a:avLst/>
            <a:gdLst/>
            <a:ahLst/>
            <a:cxnLst/>
            <a:rect l="l" t="t" r="r" b="b"/>
            <a:pathLst>
              <a:path w="4837" h="502" extrusionOk="0">
                <a:moveTo>
                  <a:pt x="434" y="1"/>
                </a:moveTo>
                <a:cubicBezTo>
                  <a:pt x="200" y="1"/>
                  <a:pt x="0" y="201"/>
                  <a:pt x="0" y="434"/>
                </a:cubicBezTo>
                <a:lnTo>
                  <a:pt x="0" y="501"/>
                </a:lnTo>
                <a:cubicBezTo>
                  <a:pt x="0" y="268"/>
                  <a:pt x="200" y="101"/>
                  <a:pt x="434" y="101"/>
                </a:cubicBezTo>
                <a:lnTo>
                  <a:pt x="4437" y="101"/>
                </a:lnTo>
                <a:cubicBezTo>
                  <a:pt x="4670" y="101"/>
                  <a:pt x="4837" y="268"/>
                  <a:pt x="4837" y="501"/>
                </a:cubicBezTo>
                <a:lnTo>
                  <a:pt x="4837" y="434"/>
                </a:lnTo>
                <a:cubicBezTo>
                  <a:pt x="4837" y="201"/>
                  <a:pt x="4670"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27"/>
          <p:cNvSpPr/>
          <p:nvPr/>
        </p:nvSpPr>
        <p:spPr>
          <a:xfrm>
            <a:off x="6632054" y="3671568"/>
            <a:ext cx="126852" cy="13136"/>
          </a:xfrm>
          <a:custGeom>
            <a:avLst/>
            <a:gdLst/>
            <a:ahLst/>
            <a:cxnLst/>
            <a:rect l="l" t="t" r="r" b="b"/>
            <a:pathLst>
              <a:path w="4838" h="501" extrusionOk="0">
                <a:moveTo>
                  <a:pt x="401" y="0"/>
                </a:moveTo>
                <a:cubicBezTo>
                  <a:pt x="201" y="0"/>
                  <a:pt x="0" y="167"/>
                  <a:pt x="0" y="401"/>
                </a:cubicBezTo>
                <a:lnTo>
                  <a:pt x="0" y="501"/>
                </a:lnTo>
                <a:cubicBezTo>
                  <a:pt x="0" y="267"/>
                  <a:pt x="201" y="67"/>
                  <a:pt x="401" y="67"/>
                </a:cubicBezTo>
                <a:lnTo>
                  <a:pt x="4404" y="67"/>
                </a:lnTo>
                <a:cubicBezTo>
                  <a:pt x="4637" y="67"/>
                  <a:pt x="4837" y="267"/>
                  <a:pt x="4837" y="501"/>
                </a:cubicBezTo>
                <a:lnTo>
                  <a:pt x="4837" y="401"/>
                </a:lnTo>
                <a:cubicBezTo>
                  <a:pt x="4837"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27"/>
          <p:cNvSpPr/>
          <p:nvPr/>
        </p:nvSpPr>
        <p:spPr>
          <a:xfrm>
            <a:off x="6459763" y="3671568"/>
            <a:ext cx="126826" cy="13136"/>
          </a:xfrm>
          <a:custGeom>
            <a:avLst/>
            <a:gdLst/>
            <a:ahLst/>
            <a:cxnLst/>
            <a:rect l="l" t="t" r="r" b="b"/>
            <a:pathLst>
              <a:path w="4837" h="501" extrusionOk="0">
                <a:moveTo>
                  <a:pt x="434" y="0"/>
                </a:moveTo>
                <a:cubicBezTo>
                  <a:pt x="200" y="0"/>
                  <a:pt x="0" y="167"/>
                  <a:pt x="0" y="401"/>
                </a:cubicBezTo>
                <a:lnTo>
                  <a:pt x="0" y="501"/>
                </a:lnTo>
                <a:cubicBezTo>
                  <a:pt x="0" y="267"/>
                  <a:pt x="200" y="67"/>
                  <a:pt x="434" y="67"/>
                </a:cubicBezTo>
                <a:lnTo>
                  <a:pt x="4437" y="67"/>
                </a:lnTo>
                <a:cubicBezTo>
                  <a:pt x="4670" y="67"/>
                  <a:pt x="4837" y="267"/>
                  <a:pt x="4837" y="501"/>
                </a:cubicBezTo>
                <a:lnTo>
                  <a:pt x="4837" y="401"/>
                </a:lnTo>
                <a:cubicBezTo>
                  <a:pt x="4837" y="167"/>
                  <a:pt x="4670"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27"/>
          <p:cNvSpPr/>
          <p:nvPr/>
        </p:nvSpPr>
        <p:spPr>
          <a:xfrm>
            <a:off x="6459763" y="3061064"/>
            <a:ext cx="126826" cy="13162"/>
          </a:xfrm>
          <a:custGeom>
            <a:avLst/>
            <a:gdLst/>
            <a:ahLst/>
            <a:cxnLst/>
            <a:rect l="l" t="t" r="r" b="b"/>
            <a:pathLst>
              <a:path w="4837" h="502" extrusionOk="0">
                <a:moveTo>
                  <a:pt x="434" y="1"/>
                </a:moveTo>
                <a:cubicBezTo>
                  <a:pt x="200" y="1"/>
                  <a:pt x="0" y="201"/>
                  <a:pt x="0" y="435"/>
                </a:cubicBezTo>
                <a:lnTo>
                  <a:pt x="0" y="501"/>
                </a:lnTo>
                <a:cubicBezTo>
                  <a:pt x="0" y="268"/>
                  <a:pt x="200" y="101"/>
                  <a:pt x="434" y="101"/>
                </a:cubicBezTo>
                <a:lnTo>
                  <a:pt x="4437" y="101"/>
                </a:lnTo>
                <a:cubicBezTo>
                  <a:pt x="4670" y="101"/>
                  <a:pt x="4837" y="268"/>
                  <a:pt x="4837" y="501"/>
                </a:cubicBezTo>
                <a:lnTo>
                  <a:pt x="4837" y="435"/>
                </a:lnTo>
                <a:cubicBezTo>
                  <a:pt x="4837" y="201"/>
                  <a:pt x="4670"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27"/>
          <p:cNvSpPr/>
          <p:nvPr/>
        </p:nvSpPr>
        <p:spPr>
          <a:xfrm>
            <a:off x="6459763" y="3515875"/>
            <a:ext cx="126826" cy="13162"/>
          </a:xfrm>
          <a:custGeom>
            <a:avLst/>
            <a:gdLst/>
            <a:ahLst/>
            <a:cxnLst/>
            <a:rect l="l" t="t" r="r" b="b"/>
            <a:pathLst>
              <a:path w="4837" h="502" extrusionOk="0">
                <a:moveTo>
                  <a:pt x="434" y="1"/>
                </a:moveTo>
                <a:cubicBezTo>
                  <a:pt x="200" y="1"/>
                  <a:pt x="0" y="168"/>
                  <a:pt x="0" y="401"/>
                </a:cubicBezTo>
                <a:lnTo>
                  <a:pt x="0" y="501"/>
                </a:lnTo>
                <a:cubicBezTo>
                  <a:pt x="0" y="268"/>
                  <a:pt x="200" y="67"/>
                  <a:pt x="434" y="67"/>
                </a:cubicBezTo>
                <a:lnTo>
                  <a:pt x="4437" y="67"/>
                </a:lnTo>
                <a:cubicBezTo>
                  <a:pt x="4670" y="67"/>
                  <a:pt x="4837" y="268"/>
                  <a:pt x="4837" y="501"/>
                </a:cubicBezTo>
                <a:lnTo>
                  <a:pt x="4837" y="401"/>
                </a:lnTo>
                <a:cubicBezTo>
                  <a:pt x="4837" y="168"/>
                  <a:pt x="4670"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27"/>
          <p:cNvSpPr/>
          <p:nvPr/>
        </p:nvSpPr>
        <p:spPr>
          <a:xfrm>
            <a:off x="6459763" y="3204513"/>
            <a:ext cx="126826" cy="13136"/>
          </a:xfrm>
          <a:custGeom>
            <a:avLst/>
            <a:gdLst/>
            <a:ahLst/>
            <a:cxnLst/>
            <a:rect l="l" t="t" r="r" b="b"/>
            <a:pathLst>
              <a:path w="4837" h="501" extrusionOk="0">
                <a:moveTo>
                  <a:pt x="434" y="1"/>
                </a:moveTo>
                <a:cubicBezTo>
                  <a:pt x="200" y="1"/>
                  <a:pt x="0" y="167"/>
                  <a:pt x="0" y="401"/>
                </a:cubicBezTo>
                <a:lnTo>
                  <a:pt x="0" y="501"/>
                </a:lnTo>
                <a:cubicBezTo>
                  <a:pt x="0" y="267"/>
                  <a:pt x="200" y="67"/>
                  <a:pt x="434" y="67"/>
                </a:cubicBezTo>
                <a:lnTo>
                  <a:pt x="4437" y="67"/>
                </a:lnTo>
                <a:cubicBezTo>
                  <a:pt x="4670" y="67"/>
                  <a:pt x="4837" y="267"/>
                  <a:pt x="4837" y="501"/>
                </a:cubicBezTo>
                <a:lnTo>
                  <a:pt x="4837" y="401"/>
                </a:lnTo>
                <a:cubicBezTo>
                  <a:pt x="4837" y="167"/>
                  <a:pt x="4670"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7"/>
          <p:cNvSpPr/>
          <p:nvPr/>
        </p:nvSpPr>
        <p:spPr>
          <a:xfrm>
            <a:off x="6459763" y="3360207"/>
            <a:ext cx="126826" cy="13136"/>
          </a:xfrm>
          <a:custGeom>
            <a:avLst/>
            <a:gdLst/>
            <a:ahLst/>
            <a:cxnLst/>
            <a:rect l="l" t="t" r="r" b="b"/>
            <a:pathLst>
              <a:path w="4837" h="501" extrusionOk="0">
                <a:moveTo>
                  <a:pt x="434" y="0"/>
                </a:moveTo>
                <a:cubicBezTo>
                  <a:pt x="200" y="0"/>
                  <a:pt x="0" y="167"/>
                  <a:pt x="0" y="400"/>
                </a:cubicBezTo>
                <a:lnTo>
                  <a:pt x="0" y="500"/>
                </a:lnTo>
                <a:cubicBezTo>
                  <a:pt x="0" y="267"/>
                  <a:pt x="200" y="67"/>
                  <a:pt x="434" y="67"/>
                </a:cubicBezTo>
                <a:lnTo>
                  <a:pt x="4437" y="67"/>
                </a:lnTo>
                <a:cubicBezTo>
                  <a:pt x="4670" y="67"/>
                  <a:pt x="4837" y="267"/>
                  <a:pt x="4837" y="500"/>
                </a:cubicBezTo>
                <a:lnTo>
                  <a:pt x="4837" y="400"/>
                </a:lnTo>
                <a:cubicBezTo>
                  <a:pt x="4837" y="167"/>
                  <a:pt x="4670"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7"/>
          <p:cNvSpPr/>
          <p:nvPr/>
        </p:nvSpPr>
        <p:spPr>
          <a:xfrm>
            <a:off x="6632054" y="2967485"/>
            <a:ext cx="126852" cy="13162"/>
          </a:xfrm>
          <a:custGeom>
            <a:avLst/>
            <a:gdLst/>
            <a:ahLst/>
            <a:cxnLst/>
            <a:rect l="l" t="t" r="r" b="b"/>
            <a:pathLst>
              <a:path w="4838" h="502" extrusionOk="0">
                <a:moveTo>
                  <a:pt x="401" y="1"/>
                </a:moveTo>
                <a:cubicBezTo>
                  <a:pt x="201" y="1"/>
                  <a:pt x="0" y="201"/>
                  <a:pt x="0" y="434"/>
                </a:cubicBezTo>
                <a:lnTo>
                  <a:pt x="0" y="501"/>
                </a:lnTo>
                <a:cubicBezTo>
                  <a:pt x="0" y="268"/>
                  <a:pt x="201" y="101"/>
                  <a:pt x="401" y="101"/>
                </a:cubicBezTo>
                <a:lnTo>
                  <a:pt x="4404" y="101"/>
                </a:lnTo>
                <a:cubicBezTo>
                  <a:pt x="4637" y="101"/>
                  <a:pt x="4837" y="268"/>
                  <a:pt x="4837" y="501"/>
                </a:cubicBezTo>
                <a:lnTo>
                  <a:pt x="4837" y="434"/>
                </a:lnTo>
                <a:cubicBezTo>
                  <a:pt x="4837"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7"/>
          <p:cNvSpPr/>
          <p:nvPr/>
        </p:nvSpPr>
        <p:spPr>
          <a:xfrm>
            <a:off x="6632054" y="3204513"/>
            <a:ext cx="126852" cy="13136"/>
          </a:xfrm>
          <a:custGeom>
            <a:avLst/>
            <a:gdLst/>
            <a:ahLst/>
            <a:cxnLst/>
            <a:rect l="l" t="t" r="r" b="b"/>
            <a:pathLst>
              <a:path w="4838" h="501" extrusionOk="0">
                <a:moveTo>
                  <a:pt x="401" y="1"/>
                </a:moveTo>
                <a:cubicBezTo>
                  <a:pt x="201" y="1"/>
                  <a:pt x="0" y="167"/>
                  <a:pt x="0" y="401"/>
                </a:cubicBezTo>
                <a:lnTo>
                  <a:pt x="0" y="501"/>
                </a:lnTo>
                <a:cubicBezTo>
                  <a:pt x="0" y="267"/>
                  <a:pt x="201" y="67"/>
                  <a:pt x="401" y="67"/>
                </a:cubicBezTo>
                <a:lnTo>
                  <a:pt x="4404" y="67"/>
                </a:lnTo>
                <a:cubicBezTo>
                  <a:pt x="4637" y="67"/>
                  <a:pt x="4837" y="267"/>
                  <a:pt x="4837" y="501"/>
                </a:cubicBezTo>
                <a:lnTo>
                  <a:pt x="4837" y="401"/>
                </a:lnTo>
                <a:cubicBezTo>
                  <a:pt x="4837" y="167"/>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7"/>
          <p:cNvSpPr/>
          <p:nvPr/>
        </p:nvSpPr>
        <p:spPr>
          <a:xfrm>
            <a:off x="6632054" y="3061064"/>
            <a:ext cx="126852" cy="13162"/>
          </a:xfrm>
          <a:custGeom>
            <a:avLst/>
            <a:gdLst/>
            <a:ahLst/>
            <a:cxnLst/>
            <a:rect l="l" t="t" r="r" b="b"/>
            <a:pathLst>
              <a:path w="4838" h="502" extrusionOk="0">
                <a:moveTo>
                  <a:pt x="401" y="1"/>
                </a:moveTo>
                <a:cubicBezTo>
                  <a:pt x="201" y="1"/>
                  <a:pt x="0" y="201"/>
                  <a:pt x="0" y="435"/>
                </a:cubicBezTo>
                <a:lnTo>
                  <a:pt x="0" y="501"/>
                </a:lnTo>
                <a:cubicBezTo>
                  <a:pt x="0" y="268"/>
                  <a:pt x="201" y="101"/>
                  <a:pt x="401" y="101"/>
                </a:cubicBezTo>
                <a:lnTo>
                  <a:pt x="4404" y="101"/>
                </a:lnTo>
                <a:cubicBezTo>
                  <a:pt x="4637" y="101"/>
                  <a:pt x="4837" y="268"/>
                  <a:pt x="4837" y="501"/>
                </a:cubicBezTo>
                <a:lnTo>
                  <a:pt x="4837" y="435"/>
                </a:lnTo>
                <a:cubicBezTo>
                  <a:pt x="4837"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7"/>
          <p:cNvSpPr/>
          <p:nvPr/>
        </p:nvSpPr>
        <p:spPr>
          <a:xfrm>
            <a:off x="6632054" y="3360207"/>
            <a:ext cx="126852" cy="13136"/>
          </a:xfrm>
          <a:custGeom>
            <a:avLst/>
            <a:gdLst/>
            <a:ahLst/>
            <a:cxnLst/>
            <a:rect l="l" t="t" r="r" b="b"/>
            <a:pathLst>
              <a:path w="4838" h="501" extrusionOk="0">
                <a:moveTo>
                  <a:pt x="401" y="0"/>
                </a:moveTo>
                <a:cubicBezTo>
                  <a:pt x="201" y="0"/>
                  <a:pt x="0" y="167"/>
                  <a:pt x="0" y="400"/>
                </a:cubicBezTo>
                <a:lnTo>
                  <a:pt x="0" y="500"/>
                </a:lnTo>
                <a:cubicBezTo>
                  <a:pt x="0" y="267"/>
                  <a:pt x="201" y="67"/>
                  <a:pt x="401" y="67"/>
                </a:cubicBezTo>
                <a:lnTo>
                  <a:pt x="4404" y="67"/>
                </a:lnTo>
                <a:cubicBezTo>
                  <a:pt x="4637" y="67"/>
                  <a:pt x="4837" y="267"/>
                  <a:pt x="4837" y="500"/>
                </a:cubicBezTo>
                <a:lnTo>
                  <a:pt x="4837" y="400"/>
                </a:lnTo>
                <a:cubicBezTo>
                  <a:pt x="4837"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7"/>
          <p:cNvSpPr/>
          <p:nvPr/>
        </p:nvSpPr>
        <p:spPr>
          <a:xfrm>
            <a:off x="6792100" y="3891973"/>
            <a:ext cx="649889" cy="380478"/>
          </a:xfrm>
          <a:custGeom>
            <a:avLst/>
            <a:gdLst/>
            <a:ahLst/>
            <a:cxnLst/>
            <a:rect l="l" t="t" r="r" b="b"/>
            <a:pathLst>
              <a:path w="24786" h="14511" extrusionOk="0">
                <a:moveTo>
                  <a:pt x="2002" y="0"/>
                </a:moveTo>
                <a:cubicBezTo>
                  <a:pt x="901" y="0"/>
                  <a:pt x="1" y="901"/>
                  <a:pt x="1" y="2002"/>
                </a:cubicBezTo>
                <a:lnTo>
                  <a:pt x="1" y="12509"/>
                </a:lnTo>
                <a:cubicBezTo>
                  <a:pt x="1" y="13610"/>
                  <a:pt x="901" y="14511"/>
                  <a:pt x="2002" y="14511"/>
                </a:cubicBezTo>
                <a:lnTo>
                  <a:pt x="22784" y="14511"/>
                </a:lnTo>
                <a:cubicBezTo>
                  <a:pt x="23884" y="14511"/>
                  <a:pt x="24785" y="13610"/>
                  <a:pt x="24785" y="12509"/>
                </a:cubicBezTo>
                <a:lnTo>
                  <a:pt x="24785" y="2002"/>
                </a:lnTo>
                <a:cubicBezTo>
                  <a:pt x="24785" y="901"/>
                  <a:pt x="23884" y="0"/>
                  <a:pt x="22784" y="0"/>
                </a:cubicBezTo>
                <a:close/>
              </a:path>
            </a:pathLst>
          </a:custGeom>
          <a:solidFill>
            <a:srgbClr val="C1B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7"/>
          <p:cNvSpPr/>
          <p:nvPr/>
        </p:nvSpPr>
        <p:spPr>
          <a:xfrm>
            <a:off x="6116020" y="2967485"/>
            <a:ext cx="2017786" cy="822181"/>
          </a:xfrm>
          <a:custGeom>
            <a:avLst/>
            <a:gdLst/>
            <a:ahLst/>
            <a:cxnLst/>
            <a:rect l="l" t="t" r="r" b="b"/>
            <a:pathLst>
              <a:path w="76956" h="31357" extrusionOk="0">
                <a:moveTo>
                  <a:pt x="434" y="1"/>
                </a:moveTo>
                <a:cubicBezTo>
                  <a:pt x="201" y="1"/>
                  <a:pt x="1" y="201"/>
                  <a:pt x="1" y="434"/>
                </a:cubicBezTo>
                <a:lnTo>
                  <a:pt x="1" y="2369"/>
                </a:lnTo>
                <a:cubicBezTo>
                  <a:pt x="1" y="2603"/>
                  <a:pt x="201" y="2769"/>
                  <a:pt x="434" y="2769"/>
                </a:cubicBezTo>
                <a:lnTo>
                  <a:pt x="4437" y="2769"/>
                </a:lnTo>
                <a:cubicBezTo>
                  <a:pt x="4671" y="2769"/>
                  <a:pt x="4837" y="2603"/>
                  <a:pt x="4837" y="2369"/>
                </a:cubicBezTo>
                <a:lnTo>
                  <a:pt x="4837" y="434"/>
                </a:lnTo>
                <a:cubicBezTo>
                  <a:pt x="4837" y="201"/>
                  <a:pt x="4671" y="1"/>
                  <a:pt x="4437" y="1"/>
                </a:cubicBezTo>
                <a:close/>
                <a:moveTo>
                  <a:pt x="6972" y="1"/>
                </a:moveTo>
                <a:cubicBezTo>
                  <a:pt x="6739" y="1"/>
                  <a:pt x="6572" y="201"/>
                  <a:pt x="6572" y="434"/>
                </a:cubicBezTo>
                <a:lnTo>
                  <a:pt x="6572" y="2369"/>
                </a:lnTo>
                <a:cubicBezTo>
                  <a:pt x="6572" y="2603"/>
                  <a:pt x="6739" y="2769"/>
                  <a:pt x="6972" y="2769"/>
                </a:cubicBezTo>
                <a:lnTo>
                  <a:pt x="10975" y="2769"/>
                </a:lnTo>
                <a:cubicBezTo>
                  <a:pt x="11209" y="2769"/>
                  <a:pt x="11409" y="2603"/>
                  <a:pt x="11409" y="2369"/>
                </a:cubicBezTo>
                <a:lnTo>
                  <a:pt x="11409" y="434"/>
                </a:lnTo>
                <a:cubicBezTo>
                  <a:pt x="11409" y="201"/>
                  <a:pt x="11209" y="1"/>
                  <a:pt x="10975" y="1"/>
                </a:cubicBezTo>
                <a:close/>
                <a:moveTo>
                  <a:pt x="13544" y="1"/>
                </a:moveTo>
                <a:cubicBezTo>
                  <a:pt x="13310" y="1"/>
                  <a:pt x="13110" y="201"/>
                  <a:pt x="13110" y="434"/>
                </a:cubicBezTo>
                <a:lnTo>
                  <a:pt x="13110" y="2369"/>
                </a:lnTo>
                <a:cubicBezTo>
                  <a:pt x="13110" y="2603"/>
                  <a:pt x="13310" y="2769"/>
                  <a:pt x="13544" y="2769"/>
                </a:cubicBezTo>
                <a:lnTo>
                  <a:pt x="17547" y="2769"/>
                </a:lnTo>
                <a:cubicBezTo>
                  <a:pt x="17780" y="2769"/>
                  <a:pt x="17947" y="2603"/>
                  <a:pt x="17947" y="2369"/>
                </a:cubicBezTo>
                <a:lnTo>
                  <a:pt x="17947" y="434"/>
                </a:lnTo>
                <a:cubicBezTo>
                  <a:pt x="17947" y="201"/>
                  <a:pt x="17780" y="1"/>
                  <a:pt x="17547" y="1"/>
                </a:cubicBezTo>
                <a:close/>
                <a:moveTo>
                  <a:pt x="20082" y="1"/>
                </a:moveTo>
                <a:cubicBezTo>
                  <a:pt x="19882" y="1"/>
                  <a:pt x="19681" y="201"/>
                  <a:pt x="19681" y="434"/>
                </a:cubicBezTo>
                <a:lnTo>
                  <a:pt x="19681" y="2369"/>
                </a:lnTo>
                <a:cubicBezTo>
                  <a:pt x="19681" y="2603"/>
                  <a:pt x="19882" y="2769"/>
                  <a:pt x="20082" y="2769"/>
                </a:cubicBezTo>
                <a:lnTo>
                  <a:pt x="24085" y="2769"/>
                </a:lnTo>
                <a:cubicBezTo>
                  <a:pt x="24318" y="2769"/>
                  <a:pt x="24518" y="2603"/>
                  <a:pt x="24518" y="2369"/>
                </a:cubicBezTo>
                <a:lnTo>
                  <a:pt x="24518" y="434"/>
                </a:lnTo>
                <a:cubicBezTo>
                  <a:pt x="24518" y="201"/>
                  <a:pt x="24318" y="1"/>
                  <a:pt x="24085" y="1"/>
                </a:cubicBezTo>
                <a:close/>
                <a:moveTo>
                  <a:pt x="26653" y="1"/>
                </a:moveTo>
                <a:cubicBezTo>
                  <a:pt x="26420" y="1"/>
                  <a:pt x="26253" y="201"/>
                  <a:pt x="26253" y="434"/>
                </a:cubicBezTo>
                <a:lnTo>
                  <a:pt x="26253" y="2369"/>
                </a:lnTo>
                <a:cubicBezTo>
                  <a:pt x="26253" y="2603"/>
                  <a:pt x="26420" y="2769"/>
                  <a:pt x="26653" y="2769"/>
                </a:cubicBezTo>
                <a:lnTo>
                  <a:pt x="30656" y="2769"/>
                </a:lnTo>
                <a:cubicBezTo>
                  <a:pt x="30889" y="2769"/>
                  <a:pt x="31056" y="2603"/>
                  <a:pt x="31056" y="2369"/>
                </a:cubicBezTo>
                <a:lnTo>
                  <a:pt x="31056" y="434"/>
                </a:lnTo>
                <a:cubicBezTo>
                  <a:pt x="31056" y="201"/>
                  <a:pt x="30889" y="1"/>
                  <a:pt x="30656" y="1"/>
                </a:cubicBezTo>
                <a:close/>
                <a:moveTo>
                  <a:pt x="33224" y="1"/>
                </a:moveTo>
                <a:cubicBezTo>
                  <a:pt x="32991" y="1"/>
                  <a:pt x="32791" y="201"/>
                  <a:pt x="32791" y="434"/>
                </a:cubicBezTo>
                <a:lnTo>
                  <a:pt x="32791" y="2369"/>
                </a:lnTo>
                <a:cubicBezTo>
                  <a:pt x="32791" y="2603"/>
                  <a:pt x="32991" y="2769"/>
                  <a:pt x="33224" y="2769"/>
                </a:cubicBezTo>
                <a:lnTo>
                  <a:pt x="37194" y="2769"/>
                </a:lnTo>
                <a:cubicBezTo>
                  <a:pt x="37427" y="2769"/>
                  <a:pt x="37628" y="2603"/>
                  <a:pt x="37628" y="2369"/>
                </a:cubicBezTo>
                <a:lnTo>
                  <a:pt x="37628" y="434"/>
                </a:lnTo>
                <a:cubicBezTo>
                  <a:pt x="37628" y="201"/>
                  <a:pt x="37427" y="1"/>
                  <a:pt x="37194" y="1"/>
                </a:cubicBezTo>
                <a:close/>
                <a:moveTo>
                  <a:pt x="39762" y="1"/>
                </a:moveTo>
                <a:cubicBezTo>
                  <a:pt x="39529" y="1"/>
                  <a:pt x="39329" y="201"/>
                  <a:pt x="39329" y="434"/>
                </a:cubicBezTo>
                <a:lnTo>
                  <a:pt x="39329" y="2369"/>
                </a:lnTo>
                <a:cubicBezTo>
                  <a:pt x="39362" y="2603"/>
                  <a:pt x="39529" y="2769"/>
                  <a:pt x="39762" y="2769"/>
                </a:cubicBezTo>
                <a:lnTo>
                  <a:pt x="43765" y="2769"/>
                </a:lnTo>
                <a:cubicBezTo>
                  <a:pt x="43999" y="2769"/>
                  <a:pt x="44166" y="2603"/>
                  <a:pt x="44166" y="2369"/>
                </a:cubicBezTo>
                <a:lnTo>
                  <a:pt x="44166" y="434"/>
                </a:lnTo>
                <a:cubicBezTo>
                  <a:pt x="44166" y="201"/>
                  <a:pt x="43999" y="1"/>
                  <a:pt x="43765" y="1"/>
                </a:cubicBezTo>
                <a:close/>
                <a:moveTo>
                  <a:pt x="46334" y="1"/>
                </a:moveTo>
                <a:cubicBezTo>
                  <a:pt x="46100" y="1"/>
                  <a:pt x="45900" y="201"/>
                  <a:pt x="45900" y="434"/>
                </a:cubicBezTo>
                <a:lnTo>
                  <a:pt x="45900" y="2369"/>
                </a:lnTo>
                <a:cubicBezTo>
                  <a:pt x="45900" y="2603"/>
                  <a:pt x="46100" y="2769"/>
                  <a:pt x="46334" y="2769"/>
                </a:cubicBezTo>
                <a:lnTo>
                  <a:pt x="50337" y="2769"/>
                </a:lnTo>
                <a:cubicBezTo>
                  <a:pt x="50537" y="2769"/>
                  <a:pt x="50737" y="2603"/>
                  <a:pt x="50737" y="2369"/>
                </a:cubicBezTo>
                <a:lnTo>
                  <a:pt x="50737" y="434"/>
                </a:lnTo>
                <a:cubicBezTo>
                  <a:pt x="50737" y="201"/>
                  <a:pt x="50537" y="1"/>
                  <a:pt x="50337" y="1"/>
                </a:cubicBezTo>
                <a:close/>
                <a:moveTo>
                  <a:pt x="52872" y="1"/>
                </a:moveTo>
                <a:cubicBezTo>
                  <a:pt x="52638" y="1"/>
                  <a:pt x="52471" y="201"/>
                  <a:pt x="52471" y="434"/>
                </a:cubicBezTo>
                <a:lnTo>
                  <a:pt x="52471" y="2369"/>
                </a:lnTo>
                <a:cubicBezTo>
                  <a:pt x="52471" y="2603"/>
                  <a:pt x="52638" y="2769"/>
                  <a:pt x="52872" y="2769"/>
                </a:cubicBezTo>
                <a:lnTo>
                  <a:pt x="56875" y="2769"/>
                </a:lnTo>
                <a:cubicBezTo>
                  <a:pt x="57108" y="2769"/>
                  <a:pt x="57308" y="2603"/>
                  <a:pt x="57308" y="2369"/>
                </a:cubicBezTo>
                <a:lnTo>
                  <a:pt x="57308" y="434"/>
                </a:lnTo>
                <a:cubicBezTo>
                  <a:pt x="57308" y="201"/>
                  <a:pt x="57108" y="1"/>
                  <a:pt x="56875" y="1"/>
                </a:cubicBezTo>
                <a:close/>
                <a:moveTo>
                  <a:pt x="59443" y="1"/>
                </a:moveTo>
                <a:cubicBezTo>
                  <a:pt x="59210" y="1"/>
                  <a:pt x="59009" y="201"/>
                  <a:pt x="59009" y="434"/>
                </a:cubicBezTo>
                <a:lnTo>
                  <a:pt x="59009" y="2369"/>
                </a:lnTo>
                <a:cubicBezTo>
                  <a:pt x="59009" y="2603"/>
                  <a:pt x="59210" y="2769"/>
                  <a:pt x="59443" y="2769"/>
                </a:cubicBezTo>
                <a:lnTo>
                  <a:pt x="63446" y="2769"/>
                </a:lnTo>
                <a:cubicBezTo>
                  <a:pt x="63646" y="2769"/>
                  <a:pt x="63846" y="2603"/>
                  <a:pt x="63846" y="2369"/>
                </a:cubicBezTo>
                <a:lnTo>
                  <a:pt x="63846" y="434"/>
                </a:lnTo>
                <a:cubicBezTo>
                  <a:pt x="63846" y="201"/>
                  <a:pt x="63646" y="1"/>
                  <a:pt x="63446" y="1"/>
                </a:cubicBezTo>
                <a:close/>
                <a:moveTo>
                  <a:pt x="65981" y="1"/>
                </a:moveTo>
                <a:cubicBezTo>
                  <a:pt x="65748" y="1"/>
                  <a:pt x="65581" y="201"/>
                  <a:pt x="65581" y="434"/>
                </a:cubicBezTo>
                <a:lnTo>
                  <a:pt x="65581" y="2369"/>
                </a:lnTo>
                <a:cubicBezTo>
                  <a:pt x="65581" y="2603"/>
                  <a:pt x="65748" y="2769"/>
                  <a:pt x="65981" y="2769"/>
                </a:cubicBezTo>
                <a:lnTo>
                  <a:pt x="69984" y="2769"/>
                </a:lnTo>
                <a:cubicBezTo>
                  <a:pt x="70217" y="2769"/>
                  <a:pt x="70418" y="2603"/>
                  <a:pt x="70418" y="2369"/>
                </a:cubicBezTo>
                <a:lnTo>
                  <a:pt x="70418" y="434"/>
                </a:lnTo>
                <a:cubicBezTo>
                  <a:pt x="70418" y="201"/>
                  <a:pt x="70217" y="1"/>
                  <a:pt x="69984" y="1"/>
                </a:cubicBezTo>
                <a:close/>
                <a:moveTo>
                  <a:pt x="72552" y="1"/>
                </a:moveTo>
                <a:cubicBezTo>
                  <a:pt x="72319" y="1"/>
                  <a:pt x="72119" y="201"/>
                  <a:pt x="72119" y="434"/>
                </a:cubicBezTo>
                <a:lnTo>
                  <a:pt x="72119" y="2369"/>
                </a:lnTo>
                <a:cubicBezTo>
                  <a:pt x="72119" y="2603"/>
                  <a:pt x="72319" y="2769"/>
                  <a:pt x="72552" y="2769"/>
                </a:cubicBezTo>
                <a:lnTo>
                  <a:pt x="76555" y="2769"/>
                </a:lnTo>
                <a:cubicBezTo>
                  <a:pt x="76789" y="2769"/>
                  <a:pt x="76956" y="2603"/>
                  <a:pt x="76956" y="2369"/>
                </a:cubicBezTo>
                <a:lnTo>
                  <a:pt x="76956" y="434"/>
                </a:lnTo>
                <a:cubicBezTo>
                  <a:pt x="76956" y="201"/>
                  <a:pt x="76789" y="1"/>
                  <a:pt x="76555" y="1"/>
                </a:cubicBezTo>
                <a:close/>
                <a:moveTo>
                  <a:pt x="434" y="3570"/>
                </a:moveTo>
                <a:cubicBezTo>
                  <a:pt x="201" y="3570"/>
                  <a:pt x="1" y="3770"/>
                  <a:pt x="1" y="4004"/>
                </a:cubicBezTo>
                <a:lnTo>
                  <a:pt x="1" y="7673"/>
                </a:lnTo>
                <a:cubicBezTo>
                  <a:pt x="1" y="7906"/>
                  <a:pt x="201" y="8073"/>
                  <a:pt x="434" y="8073"/>
                </a:cubicBezTo>
                <a:lnTo>
                  <a:pt x="4437" y="8073"/>
                </a:lnTo>
                <a:cubicBezTo>
                  <a:pt x="4671" y="8073"/>
                  <a:pt x="4837" y="7906"/>
                  <a:pt x="4837" y="7673"/>
                </a:cubicBezTo>
                <a:lnTo>
                  <a:pt x="4837" y="4004"/>
                </a:lnTo>
                <a:cubicBezTo>
                  <a:pt x="4837" y="3770"/>
                  <a:pt x="4671" y="3570"/>
                  <a:pt x="4437" y="3570"/>
                </a:cubicBezTo>
                <a:close/>
                <a:moveTo>
                  <a:pt x="6972" y="3570"/>
                </a:moveTo>
                <a:cubicBezTo>
                  <a:pt x="6739" y="3570"/>
                  <a:pt x="6572" y="3770"/>
                  <a:pt x="6572" y="4004"/>
                </a:cubicBezTo>
                <a:lnTo>
                  <a:pt x="6572" y="7673"/>
                </a:lnTo>
                <a:cubicBezTo>
                  <a:pt x="6572" y="7906"/>
                  <a:pt x="6739" y="8073"/>
                  <a:pt x="6972" y="8073"/>
                </a:cubicBezTo>
                <a:lnTo>
                  <a:pt x="10975" y="8073"/>
                </a:lnTo>
                <a:cubicBezTo>
                  <a:pt x="11209" y="8073"/>
                  <a:pt x="11409" y="7906"/>
                  <a:pt x="11409" y="7673"/>
                </a:cubicBezTo>
                <a:lnTo>
                  <a:pt x="11409" y="4004"/>
                </a:lnTo>
                <a:cubicBezTo>
                  <a:pt x="11409" y="3770"/>
                  <a:pt x="11209" y="3570"/>
                  <a:pt x="10975" y="3570"/>
                </a:cubicBezTo>
                <a:close/>
                <a:moveTo>
                  <a:pt x="13544" y="3570"/>
                </a:moveTo>
                <a:cubicBezTo>
                  <a:pt x="13310" y="3570"/>
                  <a:pt x="13110" y="3770"/>
                  <a:pt x="13110" y="4004"/>
                </a:cubicBezTo>
                <a:lnTo>
                  <a:pt x="13110" y="7673"/>
                </a:lnTo>
                <a:cubicBezTo>
                  <a:pt x="13110" y="7906"/>
                  <a:pt x="13310" y="8073"/>
                  <a:pt x="13544" y="8073"/>
                </a:cubicBezTo>
                <a:lnTo>
                  <a:pt x="17547" y="8073"/>
                </a:lnTo>
                <a:cubicBezTo>
                  <a:pt x="17780" y="8073"/>
                  <a:pt x="17947" y="7906"/>
                  <a:pt x="17947" y="7673"/>
                </a:cubicBezTo>
                <a:lnTo>
                  <a:pt x="17947" y="4004"/>
                </a:lnTo>
                <a:cubicBezTo>
                  <a:pt x="17947" y="3770"/>
                  <a:pt x="17780" y="3570"/>
                  <a:pt x="17547" y="3570"/>
                </a:cubicBezTo>
                <a:close/>
                <a:moveTo>
                  <a:pt x="20082" y="3570"/>
                </a:moveTo>
                <a:cubicBezTo>
                  <a:pt x="19882" y="3570"/>
                  <a:pt x="19681" y="3770"/>
                  <a:pt x="19681" y="4004"/>
                </a:cubicBezTo>
                <a:lnTo>
                  <a:pt x="19681" y="7673"/>
                </a:lnTo>
                <a:cubicBezTo>
                  <a:pt x="19681" y="7906"/>
                  <a:pt x="19882" y="8073"/>
                  <a:pt x="20082" y="8073"/>
                </a:cubicBezTo>
                <a:lnTo>
                  <a:pt x="24085" y="8073"/>
                </a:lnTo>
                <a:cubicBezTo>
                  <a:pt x="24318" y="8073"/>
                  <a:pt x="24518" y="7906"/>
                  <a:pt x="24518" y="7673"/>
                </a:cubicBezTo>
                <a:lnTo>
                  <a:pt x="24518" y="4004"/>
                </a:lnTo>
                <a:cubicBezTo>
                  <a:pt x="24518" y="3770"/>
                  <a:pt x="24318" y="3570"/>
                  <a:pt x="24085" y="3570"/>
                </a:cubicBezTo>
                <a:close/>
                <a:moveTo>
                  <a:pt x="26653" y="3570"/>
                </a:moveTo>
                <a:cubicBezTo>
                  <a:pt x="26420" y="3570"/>
                  <a:pt x="26253" y="3770"/>
                  <a:pt x="26253" y="4004"/>
                </a:cubicBezTo>
                <a:lnTo>
                  <a:pt x="26253" y="7673"/>
                </a:lnTo>
                <a:cubicBezTo>
                  <a:pt x="26253" y="7906"/>
                  <a:pt x="26420" y="8073"/>
                  <a:pt x="26653" y="8073"/>
                </a:cubicBezTo>
                <a:lnTo>
                  <a:pt x="30656" y="8073"/>
                </a:lnTo>
                <a:cubicBezTo>
                  <a:pt x="30889" y="8073"/>
                  <a:pt x="31056" y="7906"/>
                  <a:pt x="31056" y="7673"/>
                </a:cubicBezTo>
                <a:lnTo>
                  <a:pt x="31056" y="4004"/>
                </a:lnTo>
                <a:cubicBezTo>
                  <a:pt x="31056" y="3770"/>
                  <a:pt x="30889" y="3570"/>
                  <a:pt x="30656" y="3570"/>
                </a:cubicBezTo>
                <a:close/>
                <a:moveTo>
                  <a:pt x="33224" y="3570"/>
                </a:moveTo>
                <a:cubicBezTo>
                  <a:pt x="32991" y="3570"/>
                  <a:pt x="32791" y="3770"/>
                  <a:pt x="32791" y="4004"/>
                </a:cubicBezTo>
                <a:lnTo>
                  <a:pt x="32791" y="7673"/>
                </a:lnTo>
                <a:cubicBezTo>
                  <a:pt x="32791" y="7906"/>
                  <a:pt x="32991" y="8073"/>
                  <a:pt x="33224" y="8073"/>
                </a:cubicBezTo>
                <a:lnTo>
                  <a:pt x="37194" y="8073"/>
                </a:lnTo>
                <a:cubicBezTo>
                  <a:pt x="37427" y="8073"/>
                  <a:pt x="37628" y="7906"/>
                  <a:pt x="37628" y="7673"/>
                </a:cubicBezTo>
                <a:lnTo>
                  <a:pt x="37628" y="4004"/>
                </a:lnTo>
                <a:cubicBezTo>
                  <a:pt x="37628" y="3770"/>
                  <a:pt x="37427" y="3570"/>
                  <a:pt x="37194" y="3570"/>
                </a:cubicBezTo>
                <a:close/>
                <a:moveTo>
                  <a:pt x="39762" y="3570"/>
                </a:moveTo>
                <a:cubicBezTo>
                  <a:pt x="39529" y="3570"/>
                  <a:pt x="39329" y="3770"/>
                  <a:pt x="39329" y="4004"/>
                </a:cubicBezTo>
                <a:lnTo>
                  <a:pt x="39329" y="7673"/>
                </a:lnTo>
                <a:cubicBezTo>
                  <a:pt x="39362" y="7906"/>
                  <a:pt x="39529" y="8073"/>
                  <a:pt x="39762" y="8073"/>
                </a:cubicBezTo>
                <a:lnTo>
                  <a:pt x="43765" y="8073"/>
                </a:lnTo>
                <a:cubicBezTo>
                  <a:pt x="43999" y="8073"/>
                  <a:pt x="44166" y="7906"/>
                  <a:pt x="44166" y="7673"/>
                </a:cubicBezTo>
                <a:lnTo>
                  <a:pt x="44166" y="4004"/>
                </a:lnTo>
                <a:cubicBezTo>
                  <a:pt x="44166" y="3770"/>
                  <a:pt x="43999" y="3570"/>
                  <a:pt x="43765" y="3570"/>
                </a:cubicBezTo>
                <a:close/>
                <a:moveTo>
                  <a:pt x="46334" y="3570"/>
                </a:moveTo>
                <a:cubicBezTo>
                  <a:pt x="46100" y="3570"/>
                  <a:pt x="45900" y="3770"/>
                  <a:pt x="45900" y="4004"/>
                </a:cubicBezTo>
                <a:lnTo>
                  <a:pt x="45900" y="7673"/>
                </a:lnTo>
                <a:cubicBezTo>
                  <a:pt x="45900" y="7906"/>
                  <a:pt x="46100" y="8073"/>
                  <a:pt x="46334" y="8073"/>
                </a:cubicBezTo>
                <a:lnTo>
                  <a:pt x="50337" y="8073"/>
                </a:lnTo>
                <a:cubicBezTo>
                  <a:pt x="50537" y="8073"/>
                  <a:pt x="50737" y="7906"/>
                  <a:pt x="50737" y="7673"/>
                </a:cubicBezTo>
                <a:lnTo>
                  <a:pt x="50737" y="4004"/>
                </a:lnTo>
                <a:cubicBezTo>
                  <a:pt x="50737" y="3770"/>
                  <a:pt x="50537" y="3570"/>
                  <a:pt x="50337" y="3570"/>
                </a:cubicBezTo>
                <a:close/>
                <a:moveTo>
                  <a:pt x="52872" y="3570"/>
                </a:moveTo>
                <a:cubicBezTo>
                  <a:pt x="52638" y="3570"/>
                  <a:pt x="52471" y="3770"/>
                  <a:pt x="52471" y="4004"/>
                </a:cubicBezTo>
                <a:lnTo>
                  <a:pt x="52471" y="7673"/>
                </a:lnTo>
                <a:cubicBezTo>
                  <a:pt x="52471" y="7906"/>
                  <a:pt x="52638" y="8073"/>
                  <a:pt x="52872" y="8073"/>
                </a:cubicBezTo>
                <a:lnTo>
                  <a:pt x="56875" y="8073"/>
                </a:lnTo>
                <a:cubicBezTo>
                  <a:pt x="57108" y="8073"/>
                  <a:pt x="57308" y="7906"/>
                  <a:pt x="57308" y="7673"/>
                </a:cubicBezTo>
                <a:lnTo>
                  <a:pt x="57308" y="4004"/>
                </a:lnTo>
                <a:cubicBezTo>
                  <a:pt x="57308" y="3770"/>
                  <a:pt x="57108" y="3570"/>
                  <a:pt x="56875" y="3570"/>
                </a:cubicBezTo>
                <a:close/>
                <a:moveTo>
                  <a:pt x="59443" y="3570"/>
                </a:moveTo>
                <a:cubicBezTo>
                  <a:pt x="59210" y="3570"/>
                  <a:pt x="59009" y="3770"/>
                  <a:pt x="59009" y="4004"/>
                </a:cubicBezTo>
                <a:lnTo>
                  <a:pt x="59009" y="7673"/>
                </a:lnTo>
                <a:cubicBezTo>
                  <a:pt x="59009" y="7906"/>
                  <a:pt x="59210" y="8073"/>
                  <a:pt x="59443" y="8073"/>
                </a:cubicBezTo>
                <a:lnTo>
                  <a:pt x="63446" y="8073"/>
                </a:lnTo>
                <a:cubicBezTo>
                  <a:pt x="63646" y="8073"/>
                  <a:pt x="63846" y="7906"/>
                  <a:pt x="63846" y="7673"/>
                </a:cubicBezTo>
                <a:lnTo>
                  <a:pt x="63846" y="4004"/>
                </a:lnTo>
                <a:cubicBezTo>
                  <a:pt x="63846" y="3770"/>
                  <a:pt x="63646" y="3570"/>
                  <a:pt x="63446" y="3570"/>
                </a:cubicBezTo>
                <a:close/>
                <a:moveTo>
                  <a:pt x="65981" y="3570"/>
                </a:moveTo>
                <a:cubicBezTo>
                  <a:pt x="65748" y="3570"/>
                  <a:pt x="65581" y="3770"/>
                  <a:pt x="65581" y="4004"/>
                </a:cubicBezTo>
                <a:lnTo>
                  <a:pt x="65581" y="7673"/>
                </a:lnTo>
                <a:cubicBezTo>
                  <a:pt x="65581" y="7906"/>
                  <a:pt x="65748" y="8073"/>
                  <a:pt x="65981" y="8073"/>
                </a:cubicBezTo>
                <a:lnTo>
                  <a:pt x="76555" y="8073"/>
                </a:lnTo>
                <a:cubicBezTo>
                  <a:pt x="76789" y="8073"/>
                  <a:pt x="76956" y="7906"/>
                  <a:pt x="76956" y="7673"/>
                </a:cubicBezTo>
                <a:lnTo>
                  <a:pt x="76956" y="4004"/>
                </a:lnTo>
                <a:cubicBezTo>
                  <a:pt x="76956" y="3770"/>
                  <a:pt x="76789" y="3570"/>
                  <a:pt x="76555" y="3570"/>
                </a:cubicBezTo>
                <a:close/>
                <a:moveTo>
                  <a:pt x="434" y="9041"/>
                </a:moveTo>
                <a:cubicBezTo>
                  <a:pt x="201" y="9041"/>
                  <a:pt x="1" y="9207"/>
                  <a:pt x="1" y="9441"/>
                </a:cubicBezTo>
                <a:lnTo>
                  <a:pt x="1" y="13110"/>
                </a:lnTo>
                <a:cubicBezTo>
                  <a:pt x="1" y="13344"/>
                  <a:pt x="201" y="13544"/>
                  <a:pt x="434" y="13544"/>
                </a:cubicBezTo>
                <a:lnTo>
                  <a:pt x="10975" y="13544"/>
                </a:lnTo>
                <a:cubicBezTo>
                  <a:pt x="11209" y="13544"/>
                  <a:pt x="11409" y="13344"/>
                  <a:pt x="11409" y="13110"/>
                </a:cubicBezTo>
                <a:lnTo>
                  <a:pt x="11409" y="9441"/>
                </a:lnTo>
                <a:cubicBezTo>
                  <a:pt x="11409" y="9207"/>
                  <a:pt x="11209" y="9041"/>
                  <a:pt x="10975" y="9041"/>
                </a:cubicBezTo>
                <a:close/>
                <a:moveTo>
                  <a:pt x="13544" y="9041"/>
                </a:moveTo>
                <a:cubicBezTo>
                  <a:pt x="13310" y="9041"/>
                  <a:pt x="13110" y="9207"/>
                  <a:pt x="13110" y="9441"/>
                </a:cubicBezTo>
                <a:lnTo>
                  <a:pt x="13110" y="13110"/>
                </a:lnTo>
                <a:cubicBezTo>
                  <a:pt x="13110" y="13344"/>
                  <a:pt x="13310" y="13544"/>
                  <a:pt x="13544" y="13544"/>
                </a:cubicBezTo>
                <a:lnTo>
                  <a:pt x="17547" y="13544"/>
                </a:lnTo>
                <a:cubicBezTo>
                  <a:pt x="17780" y="13544"/>
                  <a:pt x="17947" y="13344"/>
                  <a:pt x="17947" y="13110"/>
                </a:cubicBezTo>
                <a:lnTo>
                  <a:pt x="17947" y="9441"/>
                </a:lnTo>
                <a:cubicBezTo>
                  <a:pt x="17947" y="9207"/>
                  <a:pt x="17780" y="9041"/>
                  <a:pt x="17547" y="9041"/>
                </a:cubicBezTo>
                <a:close/>
                <a:moveTo>
                  <a:pt x="20082" y="9041"/>
                </a:moveTo>
                <a:cubicBezTo>
                  <a:pt x="19882" y="9041"/>
                  <a:pt x="19681" y="9207"/>
                  <a:pt x="19681" y="9441"/>
                </a:cubicBezTo>
                <a:lnTo>
                  <a:pt x="19681" y="13110"/>
                </a:lnTo>
                <a:cubicBezTo>
                  <a:pt x="19681" y="13344"/>
                  <a:pt x="19882" y="13544"/>
                  <a:pt x="20082" y="13544"/>
                </a:cubicBezTo>
                <a:lnTo>
                  <a:pt x="24085" y="13544"/>
                </a:lnTo>
                <a:cubicBezTo>
                  <a:pt x="24318" y="13544"/>
                  <a:pt x="24518" y="13344"/>
                  <a:pt x="24518" y="13110"/>
                </a:cubicBezTo>
                <a:lnTo>
                  <a:pt x="24518" y="9441"/>
                </a:lnTo>
                <a:cubicBezTo>
                  <a:pt x="24518" y="9207"/>
                  <a:pt x="24318" y="9041"/>
                  <a:pt x="24085" y="9041"/>
                </a:cubicBezTo>
                <a:close/>
                <a:moveTo>
                  <a:pt x="26653" y="9041"/>
                </a:moveTo>
                <a:cubicBezTo>
                  <a:pt x="26420" y="9041"/>
                  <a:pt x="26253" y="9207"/>
                  <a:pt x="26253" y="9441"/>
                </a:cubicBezTo>
                <a:lnTo>
                  <a:pt x="26253" y="13110"/>
                </a:lnTo>
                <a:cubicBezTo>
                  <a:pt x="26253" y="13344"/>
                  <a:pt x="26420" y="13544"/>
                  <a:pt x="26653" y="13544"/>
                </a:cubicBezTo>
                <a:lnTo>
                  <a:pt x="30656" y="13544"/>
                </a:lnTo>
                <a:cubicBezTo>
                  <a:pt x="30889" y="13544"/>
                  <a:pt x="31056" y="13344"/>
                  <a:pt x="31056" y="13110"/>
                </a:cubicBezTo>
                <a:lnTo>
                  <a:pt x="31056" y="9441"/>
                </a:lnTo>
                <a:cubicBezTo>
                  <a:pt x="31056" y="9207"/>
                  <a:pt x="30889" y="9041"/>
                  <a:pt x="30656" y="9041"/>
                </a:cubicBezTo>
                <a:close/>
                <a:moveTo>
                  <a:pt x="33224" y="9041"/>
                </a:moveTo>
                <a:cubicBezTo>
                  <a:pt x="32991" y="9041"/>
                  <a:pt x="32791" y="9207"/>
                  <a:pt x="32791" y="9441"/>
                </a:cubicBezTo>
                <a:lnTo>
                  <a:pt x="32791" y="13110"/>
                </a:lnTo>
                <a:cubicBezTo>
                  <a:pt x="32791" y="13344"/>
                  <a:pt x="32991" y="13544"/>
                  <a:pt x="33224" y="13544"/>
                </a:cubicBezTo>
                <a:lnTo>
                  <a:pt x="37194" y="13544"/>
                </a:lnTo>
                <a:cubicBezTo>
                  <a:pt x="37427" y="13544"/>
                  <a:pt x="37628" y="13344"/>
                  <a:pt x="37628" y="13110"/>
                </a:cubicBezTo>
                <a:lnTo>
                  <a:pt x="37628" y="9441"/>
                </a:lnTo>
                <a:cubicBezTo>
                  <a:pt x="37628" y="9207"/>
                  <a:pt x="37427" y="9041"/>
                  <a:pt x="37194" y="9041"/>
                </a:cubicBezTo>
                <a:close/>
                <a:moveTo>
                  <a:pt x="39762" y="9041"/>
                </a:moveTo>
                <a:cubicBezTo>
                  <a:pt x="39529" y="9041"/>
                  <a:pt x="39329" y="9207"/>
                  <a:pt x="39329" y="9441"/>
                </a:cubicBezTo>
                <a:lnTo>
                  <a:pt x="39329" y="13110"/>
                </a:lnTo>
                <a:cubicBezTo>
                  <a:pt x="39362" y="13344"/>
                  <a:pt x="39529" y="13544"/>
                  <a:pt x="39762" y="13544"/>
                </a:cubicBezTo>
                <a:lnTo>
                  <a:pt x="43765" y="13544"/>
                </a:lnTo>
                <a:cubicBezTo>
                  <a:pt x="43999" y="13544"/>
                  <a:pt x="44166" y="13344"/>
                  <a:pt x="44166" y="13110"/>
                </a:cubicBezTo>
                <a:lnTo>
                  <a:pt x="44166" y="9441"/>
                </a:lnTo>
                <a:cubicBezTo>
                  <a:pt x="44166" y="9207"/>
                  <a:pt x="43999" y="9041"/>
                  <a:pt x="43765" y="9041"/>
                </a:cubicBezTo>
                <a:close/>
                <a:moveTo>
                  <a:pt x="46334" y="9041"/>
                </a:moveTo>
                <a:cubicBezTo>
                  <a:pt x="46100" y="9041"/>
                  <a:pt x="45900" y="9207"/>
                  <a:pt x="45900" y="9441"/>
                </a:cubicBezTo>
                <a:lnTo>
                  <a:pt x="45900" y="13110"/>
                </a:lnTo>
                <a:cubicBezTo>
                  <a:pt x="45900" y="13344"/>
                  <a:pt x="46100" y="13544"/>
                  <a:pt x="46334" y="13544"/>
                </a:cubicBezTo>
                <a:lnTo>
                  <a:pt x="50337" y="13544"/>
                </a:lnTo>
                <a:cubicBezTo>
                  <a:pt x="50537" y="13544"/>
                  <a:pt x="50737" y="13344"/>
                  <a:pt x="50737" y="13110"/>
                </a:cubicBezTo>
                <a:lnTo>
                  <a:pt x="50737" y="9441"/>
                </a:lnTo>
                <a:cubicBezTo>
                  <a:pt x="50737" y="9207"/>
                  <a:pt x="50537" y="9041"/>
                  <a:pt x="50337" y="9041"/>
                </a:cubicBezTo>
                <a:close/>
                <a:moveTo>
                  <a:pt x="52872" y="9041"/>
                </a:moveTo>
                <a:cubicBezTo>
                  <a:pt x="52638" y="9041"/>
                  <a:pt x="52471" y="9207"/>
                  <a:pt x="52471" y="9441"/>
                </a:cubicBezTo>
                <a:lnTo>
                  <a:pt x="52471" y="13110"/>
                </a:lnTo>
                <a:cubicBezTo>
                  <a:pt x="52471" y="13344"/>
                  <a:pt x="52638" y="13544"/>
                  <a:pt x="52872" y="13544"/>
                </a:cubicBezTo>
                <a:lnTo>
                  <a:pt x="56875" y="13544"/>
                </a:lnTo>
                <a:cubicBezTo>
                  <a:pt x="57108" y="13544"/>
                  <a:pt x="57308" y="13344"/>
                  <a:pt x="57308" y="13110"/>
                </a:cubicBezTo>
                <a:lnTo>
                  <a:pt x="57308" y="9441"/>
                </a:lnTo>
                <a:cubicBezTo>
                  <a:pt x="57308" y="9207"/>
                  <a:pt x="57108" y="9041"/>
                  <a:pt x="56875" y="9041"/>
                </a:cubicBezTo>
                <a:close/>
                <a:moveTo>
                  <a:pt x="59443" y="9041"/>
                </a:moveTo>
                <a:cubicBezTo>
                  <a:pt x="59210" y="9041"/>
                  <a:pt x="59009" y="9207"/>
                  <a:pt x="59009" y="9441"/>
                </a:cubicBezTo>
                <a:lnTo>
                  <a:pt x="59009" y="13110"/>
                </a:lnTo>
                <a:cubicBezTo>
                  <a:pt x="59009" y="13344"/>
                  <a:pt x="59210" y="13544"/>
                  <a:pt x="59443" y="13544"/>
                </a:cubicBezTo>
                <a:lnTo>
                  <a:pt x="63446" y="13544"/>
                </a:lnTo>
                <a:cubicBezTo>
                  <a:pt x="63646" y="13544"/>
                  <a:pt x="63846" y="13344"/>
                  <a:pt x="63846" y="13110"/>
                </a:cubicBezTo>
                <a:lnTo>
                  <a:pt x="63846" y="9441"/>
                </a:lnTo>
                <a:cubicBezTo>
                  <a:pt x="63846" y="9207"/>
                  <a:pt x="63646" y="9041"/>
                  <a:pt x="63446" y="9041"/>
                </a:cubicBezTo>
                <a:close/>
                <a:moveTo>
                  <a:pt x="434" y="14978"/>
                </a:moveTo>
                <a:cubicBezTo>
                  <a:pt x="201" y="14978"/>
                  <a:pt x="1" y="15145"/>
                  <a:pt x="1" y="15378"/>
                </a:cubicBezTo>
                <a:lnTo>
                  <a:pt x="1" y="19048"/>
                </a:lnTo>
                <a:cubicBezTo>
                  <a:pt x="1" y="19281"/>
                  <a:pt x="201" y="19481"/>
                  <a:pt x="434" y="19481"/>
                </a:cubicBezTo>
                <a:lnTo>
                  <a:pt x="4437" y="19481"/>
                </a:lnTo>
                <a:cubicBezTo>
                  <a:pt x="4671" y="19481"/>
                  <a:pt x="4837" y="19281"/>
                  <a:pt x="4837" y="19048"/>
                </a:cubicBezTo>
                <a:lnTo>
                  <a:pt x="4837" y="15378"/>
                </a:lnTo>
                <a:cubicBezTo>
                  <a:pt x="4837" y="15145"/>
                  <a:pt x="4671" y="14978"/>
                  <a:pt x="4437" y="14978"/>
                </a:cubicBezTo>
                <a:close/>
                <a:moveTo>
                  <a:pt x="6972" y="14978"/>
                </a:moveTo>
                <a:cubicBezTo>
                  <a:pt x="6739" y="14978"/>
                  <a:pt x="6572" y="15145"/>
                  <a:pt x="6572" y="15378"/>
                </a:cubicBezTo>
                <a:lnTo>
                  <a:pt x="6572" y="19048"/>
                </a:lnTo>
                <a:cubicBezTo>
                  <a:pt x="6572" y="19281"/>
                  <a:pt x="6739" y="19481"/>
                  <a:pt x="6972" y="19481"/>
                </a:cubicBezTo>
                <a:lnTo>
                  <a:pt x="10975" y="19481"/>
                </a:lnTo>
                <a:cubicBezTo>
                  <a:pt x="11209" y="19481"/>
                  <a:pt x="11409" y="19281"/>
                  <a:pt x="11409" y="19048"/>
                </a:cubicBezTo>
                <a:lnTo>
                  <a:pt x="11409" y="15378"/>
                </a:lnTo>
                <a:cubicBezTo>
                  <a:pt x="11409" y="15145"/>
                  <a:pt x="11209" y="14978"/>
                  <a:pt x="10975" y="14978"/>
                </a:cubicBezTo>
                <a:close/>
                <a:moveTo>
                  <a:pt x="13544" y="14978"/>
                </a:moveTo>
                <a:cubicBezTo>
                  <a:pt x="13310" y="14978"/>
                  <a:pt x="13110" y="15145"/>
                  <a:pt x="13110" y="15378"/>
                </a:cubicBezTo>
                <a:lnTo>
                  <a:pt x="13110" y="19048"/>
                </a:lnTo>
                <a:cubicBezTo>
                  <a:pt x="13110" y="19281"/>
                  <a:pt x="13310" y="19481"/>
                  <a:pt x="13544" y="19481"/>
                </a:cubicBezTo>
                <a:lnTo>
                  <a:pt x="17547" y="19481"/>
                </a:lnTo>
                <a:cubicBezTo>
                  <a:pt x="17780" y="19481"/>
                  <a:pt x="17947" y="19281"/>
                  <a:pt x="17947" y="19048"/>
                </a:cubicBezTo>
                <a:lnTo>
                  <a:pt x="17947" y="15378"/>
                </a:lnTo>
                <a:cubicBezTo>
                  <a:pt x="17947" y="15145"/>
                  <a:pt x="17780" y="14978"/>
                  <a:pt x="17547" y="14978"/>
                </a:cubicBezTo>
                <a:close/>
                <a:moveTo>
                  <a:pt x="20082" y="14978"/>
                </a:moveTo>
                <a:cubicBezTo>
                  <a:pt x="19882" y="14978"/>
                  <a:pt x="19681" y="15145"/>
                  <a:pt x="19681" y="15378"/>
                </a:cubicBezTo>
                <a:lnTo>
                  <a:pt x="19681" y="19048"/>
                </a:lnTo>
                <a:cubicBezTo>
                  <a:pt x="19681" y="19281"/>
                  <a:pt x="19882" y="19481"/>
                  <a:pt x="20082" y="19481"/>
                </a:cubicBezTo>
                <a:lnTo>
                  <a:pt x="24085" y="19481"/>
                </a:lnTo>
                <a:cubicBezTo>
                  <a:pt x="24318" y="19481"/>
                  <a:pt x="24518" y="19281"/>
                  <a:pt x="24518" y="19048"/>
                </a:cubicBezTo>
                <a:lnTo>
                  <a:pt x="24518" y="15378"/>
                </a:lnTo>
                <a:cubicBezTo>
                  <a:pt x="24518" y="15145"/>
                  <a:pt x="24318" y="14978"/>
                  <a:pt x="24085" y="14978"/>
                </a:cubicBezTo>
                <a:close/>
                <a:moveTo>
                  <a:pt x="26653" y="14978"/>
                </a:moveTo>
                <a:cubicBezTo>
                  <a:pt x="26420" y="14978"/>
                  <a:pt x="26253" y="15145"/>
                  <a:pt x="26253" y="15378"/>
                </a:cubicBezTo>
                <a:lnTo>
                  <a:pt x="26253" y="19048"/>
                </a:lnTo>
                <a:cubicBezTo>
                  <a:pt x="26253" y="19281"/>
                  <a:pt x="26420" y="19481"/>
                  <a:pt x="26653" y="19481"/>
                </a:cubicBezTo>
                <a:lnTo>
                  <a:pt x="30656" y="19481"/>
                </a:lnTo>
                <a:cubicBezTo>
                  <a:pt x="30889" y="19481"/>
                  <a:pt x="31056" y="19281"/>
                  <a:pt x="31056" y="19048"/>
                </a:cubicBezTo>
                <a:lnTo>
                  <a:pt x="31056" y="15378"/>
                </a:lnTo>
                <a:cubicBezTo>
                  <a:pt x="31056" y="15145"/>
                  <a:pt x="30889" y="14978"/>
                  <a:pt x="30656" y="14978"/>
                </a:cubicBezTo>
                <a:close/>
                <a:moveTo>
                  <a:pt x="33224" y="14978"/>
                </a:moveTo>
                <a:cubicBezTo>
                  <a:pt x="32991" y="14978"/>
                  <a:pt x="32791" y="15145"/>
                  <a:pt x="32791" y="15378"/>
                </a:cubicBezTo>
                <a:lnTo>
                  <a:pt x="32791" y="19048"/>
                </a:lnTo>
                <a:cubicBezTo>
                  <a:pt x="32791" y="19281"/>
                  <a:pt x="32991" y="19481"/>
                  <a:pt x="33224" y="19481"/>
                </a:cubicBezTo>
                <a:lnTo>
                  <a:pt x="37194" y="19481"/>
                </a:lnTo>
                <a:cubicBezTo>
                  <a:pt x="37427" y="19481"/>
                  <a:pt x="37628" y="19281"/>
                  <a:pt x="37628" y="19048"/>
                </a:cubicBezTo>
                <a:lnTo>
                  <a:pt x="37628" y="15378"/>
                </a:lnTo>
                <a:cubicBezTo>
                  <a:pt x="37628" y="15145"/>
                  <a:pt x="37427" y="14978"/>
                  <a:pt x="37194" y="14978"/>
                </a:cubicBezTo>
                <a:close/>
                <a:moveTo>
                  <a:pt x="39762" y="14978"/>
                </a:moveTo>
                <a:cubicBezTo>
                  <a:pt x="39529" y="14978"/>
                  <a:pt x="39329" y="15145"/>
                  <a:pt x="39329" y="15378"/>
                </a:cubicBezTo>
                <a:lnTo>
                  <a:pt x="39329" y="19048"/>
                </a:lnTo>
                <a:cubicBezTo>
                  <a:pt x="39362" y="19281"/>
                  <a:pt x="39529" y="19481"/>
                  <a:pt x="39762" y="19481"/>
                </a:cubicBezTo>
                <a:lnTo>
                  <a:pt x="43765" y="19481"/>
                </a:lnTo>
                <a:cubicBezTo>
                  <a:pt x="43999" y="19481"/>
                  <a:pt x="44166" y="19281"/>
                  <a:pt x="44166" y="19048"/>
                </a:cubicBezTo>
                <a:lnTo>
                  <a:pt x="44166" y="15378"/>
                </a:lnTo>
                <a:cubicBezTo>
                  <a:pt x="44166" y="15145"/>
                  <a:pt x="43999" y="14978"/>
                  <a:pt x="43765" y="14978"/>
                </a:cubicBezTo>
                <a:close/>
                <a:moveTo>
                  <a:pt x="46334" y="14978"/>
                </a:moveTo>
                <a:cubicBezTo>
                  <a:pt x="46100" y="14978"/>
                  <a:pt x="45900" y="15145"/>
                  <a:pt x="45900" y="15378"/>
                </a:cubicBezTo>
                <a:lnTo>
                  <a:pt x="45900" y="19048"/>
                </a:lnTo>
                <a:cubicBezTo>
                  <a:pt x="45900" y="19281"/>
                  <a:pt x="46100" y="19481"/>
                  <a:pt x="46334" y="19481"/>
                </a:cubicBezTo>
                <a:lnTo>
                  <a:pt x="50337" y="19481"/>
                </a:lnTo>
                <a:cubicBezTo>
                  <a:pt x="50537" y="19481"/>
                  <a:pt x="50737" y="19281"/>
                  <a:pt x="50737" y="19048"/>
                </a:cubicBezTo>
                <a:lnTo>
                  <a:pt x="50737" y="15378"/>
                </a:lnTo>
                <a:cubicBezTo>
                  <a:pt x="50737" y="15145"/>
                  <a:pt x="50537" y="14978"/>
                  <a:pt x="50337" y="14978"/>
                </a:cubicBezTo>
                <a:close/>
                <a:moveTo>
                  <a:pt x="52872" y="14978"/>
                </a:moveTo>
                <a:cubicBezTo>
                  <a:pt x="52638" y="14978"/>
                  <a:pt x="52471" y="15145"/>
                  <a:pt x="52471" y="15378"/>
                </a:cubicBezTo>
                <a:lnTo>
                  <a:pt x="52471" y="19048"/>
                </a:lnTo>
                <a:cubicBezTo>
                  <a:pt x="52471" y="19281"/>
                  <a:pt x="52638" y="19481"/>
                  <a:pt x="52872" y="19481"/>
                </a:cubicBezTo>
                <a:lnTo>
                  <a:pt x="56875" y="19481"/>
                </a:lnTo>
                <a:cubicBezTo>
                  <a:pt x="57108" y="19481"/>
                  <a:pt x="57308" y="19281"/>
                  <a:pt x="57308" y="19048"/>
                </a:cubicBezTo>
                <a:lnTo>
                  <a:pt x="57308" y="15378"/>
                </a:lnTo>
                <a:cubicBezTo>
                  <a:pt x="57308" y="15145"/>
                  <a:pt x="57108" y="14978"/>
                  <a:pt x="56875" y="14978"/>
                </a:cubicBezTo>
                <a:close/>
                <a:moveTo>
                  <a:pt x="59443" y="14978"/>
                </a:moveTo>
                <a:cubicBezTo>
                  <a:pt x="59210" y="14978"/>
                  <a:pt x="59009" y="15145"/>
                  <a:pt x="59009" y="15378"/>
                </a:cubicBezTo>
                <a:lnTo>
                  <a:pt x="59009" y="19048"/>
                </a:lnTo>
                <a:cubicBezTo>
                  <a:pt x="59009" y="19281"/>
                  <a:pt x="59210" y="19481"/>
                  <a:pt x="59443" y="19481"/>
                </a:cubicBezTo>
                <a:lnTo>
                  <a:pt x="63446" y="19481"/>
                </a:lnTo>
                <a:cubicBezTo>
                  <a:pt x="63646" y="19481"/>
                  <a:pt x="63846" y="19281"/>
                  <a:pt x="63846" y="19048"/>
                </a:cubicBezTo>
                <a:lnTo>
                  <a:pt x="63846" y="15378"/>
                </a:lnTo>
                <a:cubicBezTo>
                  <a:pt x="63846" y="15145"/>
                  <a:pt x="63646" y="14978"/>
                  <a:pt x="63446" y="14978"/>
                </a:cubicBezTo>
                <a:close/>
                <a:moveTo>
                  <a:pt x="65981" y="14978"/>
                </a:moveTo>
                <a:cubicBezTo>
                  <a:pt x="65748" y="14978"/>
                  <a:pt x="65581" y="15145"/>
                  <a:pt x="65581" y="15378"/>
                </a:cubicBezTo>
                <a:lnTo>
                  <a:pt x="65581" y="19048"/>
                </a:lnTo>
                <a:cubicBezTo>
                  <a:pt x="65581" y="19281"/>
                  <a:pt x="65748" y="19481"/>
                  <a:pt x="65981" y="19481"/>
                </a:cubicBezTo>
                <a:lnTo>
                  <a:pt x="69984" y="19481"/>
                </a:lnTo>
                <a:cubicBezTo>
                  <a:pt x="70217" y="19481"/>
                  <a:pt x="70418" y="19281"/>
                  <a:pt x="70418" y="19048"/>
                </a:cubicBezTo>
                <a:lnTo>
                  <a:pt x="70418" y="15378"/>
                </a:lnTo>
                <a:cubicBezTo>
                  <a:pt x="70418" y="15145"/>
                  <a:pt x="70217" y="14978"/>
                  <a:pt x="69984" y="14978"/>
                </a:cubicBezTo>
                <a:close/>
                <a:moveTo>
                  <a:pt x="65981" y="9041"/>
                </a:moveTo>
                <a:cubicBezTo>
                  <a:pt x="65748" y="9041"/>
                  <a:pt x="65581" y="9207"/>
                  <a:pt x="65581" y="9441"/>
                </a:cubicBezTo>
                <a:lnTo>
                  <a:pt x="65581" y="13110"/>
                </a:lnTo>
                <a:cubicBezTo>
                  <a:pt x="65581" y="13344"/>
                  <a:pt x="65748" y="13544"/>
                  <a:pt x="65981" y="13544"/>
                </a:cubicBezTo>
                <a:lnTo>
                  <a:pt x="71719" y="13544"/>
                </a:lnTo>
                <a:cubicBezTo>
                  <a:pt x="71952" y="13544"/>
                  <a:pt x="72119" y="13744"/>
                  <a:pt x="72119" y="13944"/>
                </a:cubicBezTo>
                <a:lnTo>
                  <a:pt x="72119" y="19048"/>
                </a:lnTo>
                <a:cubicBezTo>
                  <a:pt x="72119" y="19281"/>
                  <a:pt x="72319" y="19481"/>
                  <a:pt x="72552" y="19481"/>
                </a:cubicBezTo>
                <a:lnTo>
                  <a:pt x="76555" y="19481"/>
                </a:lnTo>
                <a:cubicBezTo>
                  <a:pt x="76789" y="19481"/>
                  <a:pt x="76956" y="19281"/>
                  <a:pt x="76956" y="19048"/>
                </a:cubicBezTo>
                <a:lnTo>
                  <a:pt x="76956" y="9441"/>
                </a:lnTo>
                <a:cubicBezTo>
                  <a:pt x="76956" y="9207"/>
                  <a:pt x="76789" y="9041"/>
                  <a:pt x="76555" y="9041"/>
                </a:cubicBezTo>
                <a:close/>
                <a:moveTo>
                  <a:pt x="434" y="20916"/>
                </a:moveTo>
                <a:cubicBezTo>
                  <a:pt x="201" y="20916"/>
                  <a:pt x="1" y="21083"/>
                  <a:pt x="1" y="21316"/>
                </a:cubicBezTo>
                <a:lnTo>
                  <a:pt x="1" y="24985"/>
                </a:lnTo>
                <a:cubicBezTo>
                  <a:pt x="1" y="25219"/>
                  <a:pt x="201" y="25419"/>
                  <a:pt x="434" y="25419"/>
                </a:cubicBezTo>
                <a:lnTo>
                  <a:pt x="4437" y="25419"/>
                </a:lnTo>
                <a:cubicBezTo>
                  <a:pt x="4671" y="25419"/>
                  <a:pt x="4837" y="25219"/>
                  <a:pt x="4837" y="24985"/>
                </a:cubicBezTo>
                <a:lnTo>
                  <a:pt x="4837" y="21316"/>
                </a:lnTo>
                <a:cubicBezTo>
                  <a:pt x="4837" y="21083"/>
                  <a:pt x="4671" y="20916"/>
                  <a:pt x="4437" y="20916"/>
                </a:cubicBezTo>
                <a:close/>
                <a:moveTo>
                  <a:pt x="6972" y="20916"/>
                </a:moveTo>
                <a:cubicBezTo>
                  <a:pt x="6739" y="20916"/>
                  <a:pt x="6572" y="21083"/>
                  <a:pt x="6572" y="21316"/>
                </a:cubicBezTo>
                <a:lnTo>
                  <a:pt x="6572" y="24985"/>
                </a:lnTo>
                <a:cubicBezTo>
                  <a:pt x="6572" y="25219"/>
                  <a:pt x="6739" y="25419"/>
                  <a:pt x="6972" y="25419"/>
                </a:cubicBezTo>
                <a:lnTo>
                  <a:pt x="10975" y="25419"/>
                </a:lnTo>
                <a:cubicBezTo>
                  <a:pt x="11209" y="25419"/>
                  <a:pt x="11409" y="25219"/>
                  <a:pt x="11409" y="24985"/>
                </a:cubicBezTo>
                <a:lnTo>
                  <a:pt x="11409" y="21316"/>
                </a:lnTo>
                <a:cubicBezTo>
                  <a:pt x="11409" y="21083"/>
                  <a:pt x="11209" y="20916"/>
                  <a:pt x="10975" y="20916"/>
                </a:cubicBezTo>
                <a:close/>
                <a:moveTo>
                  <a:pt x="13544" y="20916"/>
                </a:moveTo>
                <a:cubicBezTo>
                  <a:pt x="13310" y="20916"/>
                  <a:pt x="13110" y="21083"/>
                  <a:pt x="13110" y="21316"/>
                </a:cubicBezTo>
                <a:lnTo>
                  <a:pt x="13110" y="24985"/>
                </a:lnTo>
                <a:cubicBezTo>
                  <a:pt x="13110" y="25219"/>
                  <a:pt x="13310" y="25419"/>
                  <a:pt x="13544" y="25419"/>
                </a:cubicBezTo>
                <a:lnTo>
                  <a:pt x="17547" y="25419"/>
                </a:lnTo>
                <a:cubicBezTo>
                  <a:pt x="17780" y="25419"/>
                  <a:pt x="17947" y="25219"/>
                  <a:pt x="17947" y="24985"/>
                </a:cubicBezTo>
                <a:lnTo>
                  <a:pt x="17947" y="21316"/>
                </a:lnTo>
                <a:cubicBezTo>
                  <a:pt x="17947" y="21083"/>
                  <a:pt x="17780" y="20916"/>
                  <a:pt x="17547" y="20916"/>
                </a:cubicBezTo>
                <a:close/>
                <a:moveTo>
                  <a:pt x="20082" y="20916"/>
                </a:moveTo>
                <a:cubicBezTo>
                  <a:pt x="19882" y="20916"/>
                  <a:pt x="19681" y="21083"/>
                  <a:pt x="19681" y="21316"/>
                </a:cubicBezTo>
                <a:lnTo>
                  <a:pt x="19681" y="24985"/>
                </a:lnTo>
                <a:cubicBezTo>
                  <a:pt x="19681" y="25219"/>
                  <a:pt x="19882" y="25419"/>
                  <a:pt x="20082" y="25419"/>
                </a:cubicBezTo>
                <a:lnTo>
                  <a:pt x="24085" y="25419"/>
                </a:lnTo>
                <a:cubicBezTo>
                  <a:pt x="24318" y="25419"/>
                  <a:pt x="24518" y="25219"/>
                  <a:pt x="24518" y="24985"/>
                </a:cubicBezTo>
                <a:lnTo>
                  <a:pt x="24518" y="21316"/>
                </a:lnTo>
                <a:cubicBezTo>
                  <a:pt x="24518" y="21083"/>
                  <a:pt x="24318" y="20916"/>
                  <a:pt x="24085" y="20916"/>
                </a:cubicBezTo>
                <a:close/>
                <a:moveTo>
                  <a:pt x="26653" y="20916"/>
                </a:moveTo>
                <a:cubicBezTo>
                  <a:pt x="26420" y="20916"/>
                  <a:pt x="26253" y="21083"/>
                  <a:pt x="26253" y="21316"/>
                </a:cubicBezTo>
                <a:lnTo>
                  <a:pt x="26253" y="24985"/>
                </a:lnTo>
                <a:cubicBezTo>
                  <a:pt x="26253" y="25219"/>
                  <a:pt x="26420" y="25419"/>
                  <a:pt x="26653" y="25419"/>
                </a:cubicBezTo>
                <a:lnTo>
                  <a:pt x="30656" y="25419"/>
                </a:lnTo>
                <a:cubicBezTo>
                  <a:pt x="30889" y="25419"/>
                  <a:pt x="31056" y="25219"/>
                  <a:pt x="31056" y="24985"/>
                </a:cubicBezTo>
                <a:lnTo>
                  <a:pt x="31056" y="21316"/>
                </a:lnTo>
                <a:cubicBezTo>
                  <a:pt x="31056" y="21083"/>
                  <a:pt x="30889" y="20916"/>
                  <a:pt x="30656" y="20916"/>
                </a:cubicBezTo>
                <a:close/>
                <a:moveTo>
                  <a:pt x="33224" y="20916"/>
                </a:moveTo>
                <a:cubicBezTo>
                  <a:pt x="32991" y="20916"/>
                  <a:pt x="32791" y="21083"/>
                  <a:pt x="32791" y="21316"/>
                </a:cubicBezTo>
                <a:lnTo>
                  <a:pt x="32791" y="24985"/>
                </a:lnTo>
                <a:cubicBezTo>
                  <a:pt x="32791" y="25219"/>
                  <a:pt x="32991" y="25419"/>
                  <a:pt x="33224" y="25419"/>
                </a:cubicBezTo>
                <a:lnTo>
                  <a:pt x="37194" y="25419"/>
                </a:lnTo>
                <a:cubicBezTo>
                  <a:pt x="37427" y="25419"/>
                  <a:pt x="37628" y="25219"/>
                  <a:pt x="37628" y="24985"/>
                </a:cubicBezTo>
                <a:lnTo>
                  <a:pt x="37628" y="21316"/>
                </a:lnTo>
                <a:cubicBezTo>
                  <a:pt x="37628" y="21083"/>
                  <a:pt x="37427" y="20916"/>
                  <a:pt x="37194" y="20916"/>
                </a:cubicBezTo>
                <a:close/>
                <a:moveTo>
                  <a:pt x="39762" y="20916"/>
                </a:moveTo>
                <a:cubicBezTo>
                  <a:pt x="39529" y="20916"/>
                  <a:pt x="39329" y="21083"/>
                  <a:pt x="39329" y="21316"/>
                </a:cubicBezTo>
                <a:lnTo>
                  <a:pt x="39329" y="24985"/>
                </a:lnTo>
                <a:cubicBezTo>
                  <a:pt x="39362" y="25219"/>
                  <a:pt x="39529" y="25419"/>
                  <a:pt x="39762" y="25419"/>
                </a:cubicBezTo>
                <a:lnTo>
                  <a:pt x="43765" y="25419"/>
                </a:lnTo>
                <a:cubicBezTo>
                  <a:pt x="43999" y="25419"/>
                  <a:pt x="44166" y="25219"/>
                  <a:pt x="44166" y="24985"/>
                </a:cubicBezTo>
                <a:lnTo>
                  <a:pt x="44166" y="21316"/>
                </a:lnTo>
                <a:cubicBezTo>
                  <a:pt x="44166" y="21083"/>
                  <a:pt x="43999" y="20916"/>
                  <a:pt x="43765" y="20916"/>
                </a:cubicBezTo>
                <a:close/>
                <a:moveTo>
                  <a:pt x="46334" y="20916"/>
                </a:moveTo>
                <a:cubicBezTo>
                  <a:pt x="46100" y="20916"/>
                  <a:pt x="45900" y="21083"/>
                  <a:pt x="45900" y="21316"/>
                </a:cubicBezTo>
                <a:lnTo>
                  <a:pt x="45900" y="24985"/>
                </a:lnTo>
                <a:cubicBezTo>
                  <a:pt x="45900" y="25219"/>
                  <a:pt x="46100" y="25419"/>
                  <a:pt x="46334" y="25419"/>
                </a:cubicBezTo>
                <a:lnTo>
                  <a:pt x="50337" y="25419"/>
                </a:lnTo>
                <a:cubicBezTo>
                  <a:pt x="50537" y="25419"/>
                  <a:pt x="50737" y="25219"/>
                  <a:pt x="50737" y="24985"/>
                </a:cubicBezTo>
                <a:lnTo>
                  <a:pt x="50737" y="21316"/>
                </a:lnTo>
                <a:cubicBezTo>
                  <a:pt x="50737" y="21083"/>
                  <a:pt x="50537" y="20916"/>
                  <a:pt x="50337" y="20916"/>
                </a:cubicBezTo>
                <a:close/>
                <a:moveTo>
                  <a:pt x="52872" y="20916"/>
                </a:moveTo>
                <a:cubicBezTo>
                  <a:pt x="52638" y="20916"/>
                  <a:pt x="52471" y="21083"/>
                  <a:pt x="52471" y="21316"/>
                </a:cubicBezTo>
                <a:lnTo>
                  <a:pt x="52471" y="24985"/>
                </a:lnTo>
                <a:cubicBezTo>
                  <a:pt x="52471" y="25219"/>
                  <a:pt x="52638" y="25419"/>
                  <a:pt x="52872" y="25419"/>
                </a:cubicBezTo>
                <a:lnTo>
                  <a:pt x="56875" y="25419"/>
                </a:lnTo>
                <a:cubicBezTo>
                  <a:pt x="57108" y="25419"/>
                  <a:pt x="57308" y="25219"/>
                  <a:pt x="57308" y="24985"/>
                </a:cubicBezTo>
                <a:lnTo>
                  <a:pt x="57308" y="21316"/>
                </a:lnTo>
                <a:cubicBezTo>
                  <a:pt x="57308" y="21083"/>
                  <a:pt x="57108" y="20916"/>
                  <a:pt x="56875" y="20916"/>
                </a:cubicBezTo>
                <a:close/>
                <a:moveTo>
                  <a:pt x="59443" y="20916"/>
                </a:moveTo>
                <a:cubicBezTo>
                  <a:pt x="59210" y="20916"/>
                  <a:pt x="59009" y="21083"/>
                  <a:pt x="59009" y="21316"/>
                </a:cubicBezTo>
                <a:lnTo>
                  <a:pt x="59009" y="24985"/>
                </a:lnTo>
                <a:cubicBezTo>
                  <a:pt x="59009" y="25219"/>
                  <a:pt x="59210" y="25419"/>
                  <a:pt x="59443" y="25419"/>
                </a:cubicBezTo>
                <a:lnTo>
                  <a:pt x="63446" y="25419"/>
                </a:lnTo>
                <a:cubicBezTo>
                  <a:pt x="63646" y="25419"/>
                  <a:pt x="63846" y="25219"/>
                  <a:pt x="63846" y="24985"/>
                </a:cubicBezTo>
                <a:lnTo>
                  <a:pt x="63846" y="21316"/>
                </a:lnTo>
                <a:cubicBezTo>
                  <a:pt x="63846" y="21083"/>
                  <a:pt x="63646" y="20916"/>
                  <a:pt x="63446" y="20916"/>
                </a:cubicBezTo>
                <a:close/>
                <a:moveTo>
                  <a:pt x="65981" y="20916"/>
                </a:moveTo>
                <a:cubicBezTo>
                  <a:pt x="65748" y="20916"/>
                  <a:pt x="65581" y="21083"/>
                  <a:pt x="65581" y="21316"/>
                </a:cubicBezTo>
                <a:lnTo>
                  <a:pt x="65581" y="24985"/>
                </a:lnTo>
                <a:cubicBezTo>
                  <a:pt x="65581" y="25219"/>
                  <a:pt x="65748" y="25419"/>
                  <a:pt x="65981" y="25419"/>
                </a:cubicBezTo>
                <a:lnTo>
                  <a:pt x="69984" y="25419"/>
                </a:lnTo>
                <a:cubicBezTo>
                  <a:pt x="70217" y="25419"/>
                  <a:pt x="70418" y="25219"/>
                  <a:pt x="70418" y="24985"/>
                </a:cubicBezTo>
                <a:lnTo>
                  <a:pt x="70418" y="21316"/>
                </a:lnTo>
                <a:cubicBezTo>
                  <a:pt x="70418" y="21083"/>
                  <a:pt x="70217" y="20916"/>
                  <a:pt x="69984" y="20916"/>
                </a:cubicBezTo>
                <a:close/>
                <a:moveTo>
                  <a:pt x="72552" y="20916"/>
                </a:moveTo>
                <a:cubicBezTo>
                  <a:pt x="72319" y="20916"/>
                  <a:pt x="72119" y="21083"/>
                  <a:pt x="72119" y="21316"/>
                </a:cubicBezTo>
                <a:lnTo>
                  <a:pt x="72119" y="24985"/>
                </a:lnTo>
                <a:cubicBezTo>
                  <a:pt x="72119" y="25219"/>
                  <a:pt x="72319" y="25419"/>
                  <a:pt x="72552" y="25419"/>
                </a:cubicBezTo>
                <a:lnTo>
                  <a:pt x="76555" y="25419"/>
                </a:lnTo>
                <a:cubicBezTo>
                  <a:pt x="76789" y="25419"/>
                  <a:pt x="76956" y="25219"/>
                  <a:pt x="76956" y="24985"/>
                </a:cubicBezTo>
                <a:lnTo>
                  <a:pt x="76956" y="21316"/>
                </a:lnTo>
                <a:cubicBezTo>
                  <a:pt x="76956" y="21083"/>
                  <a:pt x="76789" y="20916"/>
                  <a:pt x="76555" y="20916"/>
                </a:cubicBezTo>
                <a:close/>
                <a:moveTo>
                  <a:pt x="434" y="26853"/>
                </a:moveTo>
                <a:cubicBezTo>
                  <a:pt x="201" y="26853"/>
                  <a:pt x="1" y="27020"/>
                  <a:pt x="1" y="27254"/>
                </a:cubicBezTo>
                <a:lnTo>
                  <a:pt x="1" y="30923"/>
                </a:lnTo>
                <a:cubicBezTo>
                  <a:pt x="1" y="31156"/>
                  <a:pt x="201" y="31357"/>
                  <a:pt x="434" y="31357"/>
                </a:cubicBezTo>
                <a:lnTo>
                  <a:pt x="4437" y="31357"/>
                </a:lnTo>
                <a:cubicBezTo>
                  <a:pt x="4671" y="31357"/>
                  <a:pt x="4837" y="31156"/>
                  <a:pt x="4837" y="30923"/>
                </a:cubicBezTo>
                <a:lnTo>
                  <a:pt x="4837" y="27254"/>
                </a:lnTo>
                <a:cubicBezTo>
                  <a:pt x="4837" y="27020"/>
                  <a:pt x="4671" y="26853"/>
                  <a:pt x="4437" y="26853"/>
                </a:cubicBezTo>
                <a:close/>
                <a:moveTo>
                  <a:pt x="6972" y="26853"/>
                </a:moveTo>
                <a:cubicBezTo>
                  <a:pt x="6739" y="26853"/>
                  <a:pt x="6572" y="27020"/>
                  <a:pt x="6572" y="27254"/>
                </a:cubicBezTo>
                <a:lnTo>
                  <a:pt x="6572" y="30923"/>
                </a:lnTo>
                <a:cubicBezTo>
                  <a:pt x="6572" y="31156"/>
                  <a:pt x="6739" y="31357"/>
                  <a:pt x="6972" y="31357"/>
                </a:cubicBezTo>
                <a:lnTo>
                  <a:pt x="10975" y="31357"/>
                </a:lnTo>
                <a:cubicBezTo>
                  <a:pt x="11209" y="31357"/>
                  <a:pt x="11409" y="31156"/>
                  <a:pt x="11409" y="30923"/>
                </a:cubicBezTo>
                <a:lnTo>
                  <a:pt x="11409" y="27254"/>
                </a:lnTo>
                <a:cubicBezTo>
                  <a:pt x="11409" y="27020"/>
                  <a:pt x="11209" y="26853"/>
                  <a:pt x="10975" y="26853"/>
                </a:cubicBezTo>
                <a:close/>
                <a:moveTo>
                  <a:pt x="13544" y="26853"/>
                </a:moveTo>
                <a:cubicBezTo>
                  <a:pt x="13310" y="26853"/>
                  <a:pt x="13110" y="27020"/>
                  <a:pt x="13110" y="27254"/>
                </a:cubicBezTo>
                <a:lnTo>
                  <a:pt x="13110" y="30923"/>
                </a:lnTo>
                <a:cubicBezTo>
                  <a:pt x="13110" y="31156"/>
                  <a:pt x="13310" y="31357"/>
                  <a:pt x="13544" y="31357"/>
                </a:cubicBezTo>
                <a:lnTo>
                  <a:pt x="17547" y="31357"/>
                </a:lnTo>
                <a:cubicBezTo>
                  <a:pt x="17780" y="31357"/>
                  <a:pt x="17947" y="31156"/>
                  <a:pt x="17947" y="30923"/>
                </a:cubicBezTo>
                <a:lnTo>
                  <a:pt x="17947" y="27254"/>
                </a:lnTo>
                <a:cubicBezTo>
                  <a:pt x="17947" y="27020"/>
                  <a:pt x="17780" y="26853"/>
                  <a:pt x="17547" y="26853"/>
                </a:cubicBezTo>
                <a:close/>
                <a:moveTo>
                  <a:pt x="20082" y="26853"/>
                </a:moveTo>
                <a:cubicBezTo>
                  <a:pt x="19882" y="26853"/>
                  <a:pt x="19681" y="27020"/>
                  <a:pt x="19681" y="27254"/>
                </a:cubicBezTo>
                <a:lnTo>
                  <a:pt x="19681" y="30923"/>
                </a:lnTo>
                <a:cubicBezTo>
                  <a:pt x="19681" y="31156"/>
                  <a:pt x="19882" y="31357"/>
                  <a:pt x="20082" y="31357"/>
                </a:cubicBezTo>
                <a:lnTo>
                  <a:pt x="24085" y="31357"/>
                </a:lnTo>
                <a:cubicBezTo>
                  <a:pt x="24318" y="31357"/>
                  <a:pt x="24518" y="31156"/>
                  <a:pt x="24518" y="30923"/>
                </a:cubicBezTo>
                <a:lnTo>
                  <a:pt x="24518" y="27254"/>
                </a:lnTo>
                <a:cubicBezTo>
                  <a:pt x="24518" y="27020"/>
                  <a:pt x="24318" y="26853"/>
                  <a:pt x="24085" y="26853"/>
                </a:cubicBezTo>
                <a:close/>
                <a:moveTo>
                  <a:pt x="26653" y="26853"/>
                </a:moveTo>
                <a:cubicBezTo>
                  <a:pt x="26420" y="26853"/>
                  <a:pt x="26253" y="27020"/>
                  <a:pt x="26253" y="27254"/>
                </a:cubicBezTo>
                <a:lnTo>
                  <a:pt x="26253" y="30923"/>
                </a:lnTo>
                <a:cubicBezTo>
                  <a:pt x="26253" y="31156"/>
                  <a:pt x="26420" y="31357"/>
                  <a:pt x="26653" y="31357"/>
                </a:cubicBezTo>
                <a:lnTo>
                  <a:pt x="56875" y="31357"/>
                </a:lnTo>
                <a:cubicBezTo>
                  <a:pt x="57108" y="31357"/>
                  <a:pt x="57308" y="31156"/>
                  <a:pt x="57308" y="30923"/>
                </a:cubicBezTo>
                <a:lnTo>
                  <a:pt x="57308" y="27254"/>
                </a:lnTo>
                <a:cubicBezTo>
                  <a:pt x="57308" y="27020"/>
                  <a:pt x="57108" y="26853"/>
                  <a:pt x="56875" y="26853"/>
                </a:cubicBezTo>
                <a:close/>
                <a:moveTo>
                  <a:pt x="59443" y="26853"/>
                </a:moveTo>
                <a:cubicBezTo>
                  <a:pt x="59210" y="26853"/>
                  <a:pt x="59009" y="27020"/>
                  <a:pt x="59009" y="27254"/>
                </a:cubicBezTo>
                <a:lnTo>
                  <a:pt x="59009" y="30923"/>
                </a:lnTo>
                <a:cubicBezTo>
                  <a:pt x="59009" y="31156"/>
                  <a:pt x="59210" y="31357"/>
                  <a:pt x="59443" y="31357"/>
                </a:cubicBezTo>
                <a:lnTo>
                  <a:pt x="63446" y="31357"/>
                </a:lnTo>
                <a:cubicBezTo>
                  <a:pt x="63646" y="31357"/>
                  <a:pt x="63846" y="31156"/>
                  <a:pt x="63846" y="30923"/>
                </a:cubicBezTo>
                <a:lnTo>
                  <a:pt x="63846" y="27254"/>
                </a:lnTo>
                <a:cubicBezTo>
                  <a:pt x="63846" y="27020"/>
                  <a:pt x="63646" y="26853"/>
                  <a:pt x="63446" y="26853"/>
                </a:cubicBezTo>
                <a:close/>
                <a:moveTo>
                  <a:pt x="65981" y="26853"/>
                </a:moveTo>
                <a:cubicBezTo>
                  <a:pt x="65748" y="26853"/>
                  <a:pt x="65581" y="27020"/>
                  <a:pt x="65581" y="27254"/>
                </a:cubicBezTo>
                <a:lnTo>
                  <a:pt x="65581" y="30923"/>
                </a:lnTo>
                <a:cubicBezTo>
                  <a:pt x="65581" y="31156"/>
                  <a:pt x="65748" y="31357"/>
                  <a:pt x="65981" y="31357"/>
                </a:cubicBezTo>
                <a:lnTo>
                  <a:pt x="69984" y="31357"/>
                </a:lnTo>
                <a:cubicBezTo>
                  <a:pt x="70217" y="31357"/>
                  <a:pt x="70418" y="31156"/>
                  <a:pt x="70418" y="30923"/>
                </a:cubicBezTo>
                <a:lnTo>
                  <a:pt x="70418" y="27254"/>
                </a:lnTo>
                <a:cubicBezTo>
                  <a:pt x="70418" y="27020"/>
                  <a:pt x="70217" y="26853"/>
                  <a:pt x="69984" y="26853"/>
                </a:cubicBezTo>
                <a:close/>
                <a:moveTo>
                  <a:pt x="72552" y="26853"/>
                </a:moveTo>
                <a:cubicBezTo>
                  <a:pt x="72319" y="26853"/>
                  <a:pt x="72119" y="27020"/>
                  <a:pt x="72119" y="27254"/>
                </a:cubicBezTo>
                <a:lnTo>
                  <a:pt x="72119" y="30923"/>
                </a:lnTo>
                <a:cubicBezTo>
                  <a:pt x="72119" y="31156"/>
                  <a:pt x="72319" y="31357"/>
                  <a:pt x="72552" y="31357"/>
                </a:cubicBezTo>
                <a:lnTo>
                  <a:pt x="76555" y="31357"/>
                </a:lnTo>
                <a:cubicBezTo>
                  <a:pt x="76789" y="31357"/>
                  <a:pt x="76956" y="31156"/>
                  <a:pt x="76956" y="30923"/>
                </a:cubicBezTo>
                <a:lnTo>
                  <a:pt x="76956" y="27254"/>
                </a:lnTo>
                <a:cubicBezTo>
                  <a:pt x="76956" y="27020"/>
                  <a:pt x="76789" y="26853"/>
                  <a:pt x="76555" y="2685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7"/>
          <p:cNvSpPr/>
          <p:nvPr/>
        </p:nvSpPr>
        <p:spPr>
          <a:xfrm>
            <a:off x="6116020" y="3061064"/>
            <a:ext cx="126852" cy="13162"/>
          </a:xfrm>
          <a:custGeom>
            <a:avLst/>
            <a:gdLst/>
            <a:ahLst/>
            <a:cxnLst/>
            <a:rect l="l" t="t" r="r" b="b"/>
            <a:pathLst>
              <a:path w="4838" h="502" extrusionOk="0">
                <a:moveTo>
                  <a:pt x="434" y="1"/>
                </a:moveTo>
                <a:cubicBezTo>
                  <a:pt x="201" y="1"/>
                  <a:pt x="1" y="201"/>
                  <a:pt x="1" y="435"/>
                </a:cubicBezTo>
                <a:lnTo>
                  <a:pt x="1" y="501"/>
                </a:lnTo>
                <a:cubicBezTo>
                  <a:pt x="1" y="268"/>
                  <a:pt x="201" y="101"/>
                  <a:pt x="434" y="101"/>
                </a:cubicBezTo>
                <a:lnTo>
                  <a:pt x="4437" y="101"/>
                </a:lnTo>
                <a:cubicBezTo>
                  <a:pt x="4671" y="101"/>
                  <a:pt x="4837" y="268"/>
                  <a:pt x="4837" y="501"/>
                </a:cubicBezTo>
                <a:lnTo>
                  <a:pt x="4837" y="435"/>
                </a:lnTo>
                <a:cubicBezTo>
                  <a:pt x="4837"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7"/>
          <p:cNvSpPr/>
          <p:nvPr/>
        </p:nvSpPr>
        <p:spPr>
          <a:xfrm>
            <a:off x="6116020" y="3671568"/>
            <a:ext cx="126852" cy="13136"/>
          </a:xfrm>
          <a:custGeom>
            <a:avLst/>
            <a:gdLst/>
            <a:ahLst/>
            <a:cxnLst/>
            <a:rect l="l" t="t" r="r" b="b"/>
            <a:pathLst>
              <a:path w="4838" h="501" extrusionOk="0">
                <a:moveTo>
                  <a:pt x="434" y="0"/>
                </a:moveTo>
                <a:cubicBezTo>
                  <a:pt x="201" y="0"/>
                  <a:pt x="1" y="167"/>
                  <a:pt x="1" y="401"/>
                </a:cubicBezTo>
                <a:lnTo>
                  <a:pt x="1" y="501"/>
                </a:lnTo>
                <a:cubicBezTo>
                  <a:pt x="1" y="267"/>
                  <a:pt x="201" y="67"/>
                  <a:pt x="434" y="67"/>
                </a:cubicBezTo>
                <a:lnTo>
                  <a:pt x="4437" y="67"/>
                </a:lnTo>
                <a:cubicBezTo>
                  <a:pt x="4671" y="67"/>
                  <a:pt x="4837" y="267"/>
                  <a:pt x="4837" y="501"/>
                </a:cubicBezTo>
                <a:lnTo>
                  <a:pt x="4837" y="401"/>
                </a:lnTo>
                <a:cubicBezTo>
                  <a:pt x="4837" y="167"/>
                  <a:pt x="4671"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7"/>
          <p:cNvSpPr/>
          <p:nvPr/>
        </p:nvSpPr>
        <p:spPr>
          <a:xfrm>
            <a:off x="6116020" y="3515875"/>
            <a:ext cx="126852" cy="13162"/>
          </a:xfrm>
          <a:custGeom>
            <a:avLst/>
            <a:gdLst/>
            <a:ahLst/>
            <a:cxnLst/>
            <a:rect l="l" t="t" r="r" b="b"/>
            <a:pathLst>
              <a:path w="4838" h="502" extrusionOk="0">
                <a:moveTo>
                  <a:pt x="434" y="1"/>
                </a:moveTo>
                <a:cubicBezTo>
                  <a:pt x="201" y="1"/>
                  <a:pt x="1" y="168"/>
                  <a:pt x="1" y="401"/>
                </a:cubicBezTo>
                <a:lnTo>
                  <a:pt x="1" y="501"/>
                </a:lnTo>
                <a:cubicBezTo>
                  <a:pt x="1" y="268"/>
                  <a:pt x="201" y="67"/>
                  <a:pt x="434" y="67"/>
                </a:cubicBezTo>
                <a:lnTo>
                  <a:pt x="4437" y="67"/>
                </a:lnTo>
                <a:cubicBezTo>
                  <a:pt x="4671" y="67"/>
                  <a:pt x="4837" y="268"/>
                  <a:pt x="4837" y="501"/>
                </a:cubicBezTo>
                <a:lnTo>
                  <a:pt x="4837" y="401"/>
                </a:lnTo>
                <a:cubicBezTo>
                  <a:pt x="4837" y="168"/>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7"/>
          <p:cNvSpPr/>
          <p:nvPr/>
        </p:nvSpPr>
        <p:spPr>
          <a:xfrm>
            <a:off x="6116020" y="3360207"/>
            <a:ext cx="126852" cy="13136"/>
          </a:xfrm>
          <a:custGeom>
            <a:avLst/>
            <a:gdLst/>
            <a:ahLst/>
            <a:cxnLst/>
            <a:rect l="l" t="t" r="r" b="b"/>
            <a:pathLst>
              <a:path w="4838" h="501" extrusionOk="0">
                <a:moveTo>
                  <a:pt x="434" y="0"/>
                </a:moveTo>
                <a:cubicBezTo>
                  <a:pt x="201" y="0"/>
                  <a:pt x="1" y="167"/>
                  <a:pt x="1" y="400"/>
                </a:cubicBezTo>
                <a:lnTo>
                  <a:pt x="1" y="500"/>
                </a:lnTo>
                <a:cubicBezTo>
                  <a:pt x="1" y="267"/>
                  <a:pt x="201" y="67"/>
                  <a:pt x="434" y="67"/>
                </a:cubicBezTo>
                <a:lnTo>
                  <a:pt x="4437" y="67"/>
                </a:lnTo>
                <a:cubicBezTo>
                  <a:pt x="4671" y="67"/>
                  <a:pt x="4837" y="267"/>
                  <a:pt x="4837" y="500"/>
                </a:cubicBezTo>
                <a:lnTo>
                  <a:pt x="4837" y="400"/>
                </a:lnTo>
                <a:cubicBezTo>
                  <a:pt x="4837" y="167"/>
                  <a:pt x="4671"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7"/>
          <p:cNvSpPr/>
          <p:nvPr/>
        </p:nvSpPr>
        <p:spPr>
          <a:xfrm>
            <a:off x="7319514" y="3515875"/>
            <a:ext cx="126826" cy="13162"/>
          </a:xfrm>
          <a:custGeom>
            <a:avLst/>
            <a:gdLst/>
            <a:ahLst/>
            <a:cxnLst/>
            <a:rect l="l" t="t" r="r" b="b"/>
            <a:pathLst>
              <a:path w="4837" h="502" extrusionOk="0">
                <a:moveTo>
                  <a:pt x="434" y="1"/>
                </a:moveTo>
                <a:cubicBezTo>
                  <a:pt x="200" y="1"/>
                  <a:pt x="0" y="168"/>
                  <a:pt x="0" y="401"/>
                </a:cubicBezTo>
                <a:lnTo>
                  <a:pt x="0" y="501"/>
                </a:lnTo>
                <a:cubicBezTo>
                  <a:pt x="0" y="268"/>
                  <a:pt x="200" y="67"/>
                  <a:pt x="434" y="67"/>
                </a:cubicBezTo>
                <a:lnTo>
                  <a:pt x="4437" y="67"/>
                </a:lnTo>
                <a:cubicBezTo>
                  <a:pt x="4637" y="67"/>
                  <a:pt x="4837" y="268"/>
                  <a:pt x="4837" y="501"/>
                </a:cubicBezTo>
                <a:lnTo>
                  <a:pt x="4837" y="401"/>
                </a:lnTo>
                <a:cubicBezTo>
                  <a:pt x="4837" y="168"/>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7"/>
          <p:cNvSpPr/>
          <p:nvPr/>
        </p:nvSpPr>
        <p:spPr>
          <a:xfrm>
            <a:off x="7319514" y="3204513"/>
            <a:ext cx="126826" cy="13136"/>
          </a:xfrm>
          <a:custGeom>
            <a:avLst/>
            <a:gdLst/>
            <a:ahLst/>
            <a:cxnLst/>
            <a:rect l="l" t="t" r="r" b="b"/>
            <a:pathLst>
              <a:path w="4837" h="501" extrusionOk="0">
                <a:moveTo>
                  <a:pt x="434" y="1"/>
                </a:moveTo>
                <a:cubicBezTo>
                  <a:pt x="200" y="1"/>
                  <a:pt x="0" y="201"/>
                  <a:pt x="0" y="401"/>
                </a:cubicBezTo>
                <a:lnTo>
                  <a:pt x="0" y="501"/>
                </a:lnTo>
                <a:cubicBezTo>
                  <a:pt x="0" y="267"/>
                  <a:pt x="200" y="67"/>
                  <a:pt x="434" y="67"/>
                </a:cubicBezTo>
                <a:lnTo>
                  <a:pt x="4437" y="67"/>
                </a:lnTo>
                <a:cubicBezTo>
                  <a:pt x="4637" y="67"/>
                  <a:pt x="4837" y="267"/>
                  <a:pt x="4837" y="501"/>
                </a:cubicBezTo>
                <a:lnTo>
                  <a:pt x="4837" y="401"/>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7"/>
          <p:cNvSpPr/>
          <p:nvPr/>
        </p:nvSpPr>
        <p:spPr>
          <a:xfrm>
            <a:off x="7319514" y="3360207"/>
            <a:ext cx="126826" cy="12271"/>
          </a:xfrm>
          <a:custGeom>
            <a:avLst/>
            <a:gdLst/>
            <a:ahLst/>
            <a:cxnLst/>
            <a:rect l="l" t="t" r="r" b="b"/>
            <a:pathLst>
              <a:path w="4837" h="468" extrusionOk="0">
                <a:moveTo>
                  <a:pt x="434" y="0"/>
                </a:moveTo>
                <a:cubicBezTo>
                  <a:pt x="200" y="0"/>
                  <a:pt x="0" y="167"/>
                  <a:pt x="0" y="400"/>
                </a:cubicBezTo>
                <a:lnTo>
                  <a:pt x="0" y="467"/>
                </a:lnTo>
                <a:cubicBezTo>
                  <a:pt x="0" y="267"/>
                  <a:pt x="200" y="67"/>
                  <a:pt x="434" y="67"/>
                </a:cubicBezTo>
                <a:lnTo>
                  <a:pt x="4437" y="67"/>
                </a:lnTo>
                <a:cubicBezTo>
                  <a:pt x="4637" y="67"/>
                  <a:pt x="4837" y="267"/>
                  <a:pt x="4837" y="467"/>
                </a:cubicBezTo>
                <a:lnTo>
                  <a:pt x="4837" y="400"/>
                </a:lnTo>
                <a:cubicBezTo>
                  <a:pt x="4837" y="167"/>
                  <a:pt x="4637"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7"/>
          <p:cNvSpPr/>
          <p:nvPr/>
        </p:nvSpPr>
        <p:spPr>
          <a:xfrm>
            <a:off x="7835522" y="2967485"/>
            <a:ext cx="126852" cy="13162"/>
          </a:xfrm>
          <a:custGeom>
            <a:avLst/>
            <a:gdLst/>
            <a:ahLst/>
            <a:cxnLst/>
            <a:rect l="l" t="t" r="r" b="b"/>
            <a:pathLst>
              <a:path w="4838" h="502" extrusionOk="0">
                <a:moveTo>
                  <a:pt x="401" y="1"/>
                </a:moveTo>
                <a:cubicBezTo>
                  <a:pt x="168" y="1"/>
                  <a:pt x="1" y="201"/>
                  <a:pt x="1" y="434"/>
                </a:cubicBezTo>
                <a:lnTo>
                  <a:pt x="1" y="501"/>
                </a:lnTo>
                <a:cubicBezTo>
                  <a:pt x="1" y="268"/>
                  <a:pt x="168" y="101"/>
                  <a:pt x="401" y="101"/>
                </a:cubicBezTo>
                <a:lnTo>
                  <a:pt x="4404" y="101"/>
                </a:lnTo>
                <a:cubicBezTo>
                  <a:pt x="4637" y="101"/>
                  <a:pt x="4838" y="268"/>
                  <a:pt x="4838" y="501"/>
                </a:cubicBezTo>
                <a:lnTo>
                  <a:pt x="4838" y="434"/>
                </a:lnTo>
                <a:cubicBezTo>
                  <a:pt x="4838"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7"/>
          <p:cNvSpPr/>
          <p:nvPr/>
        </p:nvSpPr>
        <p:spPr>
          <a:xfrm>
            <a:off x="7319514" y="3061064"/>
            <a:ext cx="126826" cy="13162"/>
          </a:xfrm>
          <a:custGeom>
            <a:avLst/>
            <a:gdLst/>
            <a:ahLst/>
            <a:cxnLst/>
            <a:rect l="l" t="t" r="r" b="b"/>
            <a:pathLst>
              <a:path w="4837" h="502" extrusionOk="0">
                <a:moveTo>
                  <a:pt x="434" y="1"/>
                </a:moveTo>
                <a:cubicBezTo>
                  <a:pt x="200" y="1"/>
                  <a:pt x="0" y="201"/>
                  <a:pt x="0" y="435"/>
                </a:cubicBezTo>
                <a:lnTo>
                  <a:pt x="0" y="501"/>
                </a:lnTo>
                <a:cubicBezTo>
                  <a:pt x="0" y="268"/>
                  <a:pt x="200" y="101"/>
                  <a:pt x="434" y="101"/>
                </a:cubicBezTo>
                <a:lnTo>
                  <a:pt x="4437" y="101"/>
                </a:lnTo>
                <a:cubicBezTo>
                  <a:pt x="4637" y="101"/>
                  <a:pt x="4837" y="268"/>
                  <a:pt x="4837" y="501"/>
                </a:cubicBezTo>
                <a:lnTo>
                  <a:pt x="4837" y="435"/>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7"/>
          <p:cNvSpPr/>
          <p:nvPr/>
        </p:nvSpPr>
        <p:spPr>
          <a:xfrm>
            <a:off x="7319514" y="2967485"/>
            <a:ext cx="126826" cy="13162"/>
          </a:xfrm>
          <a:custGeom>
            <a:avLst/>
            <a:gdLst/>
            <a:ahLst/>
            <a:cxnLst/>
            <a:rect l="l" t="t" r="r" b="b"/>
            <a:pathLst>
              <a:path w="4837" h="502" extrusionOk="0">
                <a:moveTo>
                  <a:pt x="434" y="1"/>
                </a:moveTo>
                <a:cubicBezTo>
                  <a:pt x="200" y="1"/>
                  <a:pt x="0" y="201"/>
                  <a:pt x="0" y="434"/>
                </a:cubicBezTo>
                <a:lnTo>
                  <a:pt x="0" y="501"/>
                </a:lnTo>
                <a:cubicBezTo>
                  <a:pt x="0" y="268"/>
                  <a:pt x="200" y="101"/>
                  <a:pt x="434" y="101"/>
                </a:cubicBezTo>
                <a:lnTo>
                  <a:pt x="4437" y="101"/>
                </a:lnTo>
                <a:cubicBezTo>
                  <a:pt x="4637" y="101"/>
                  <a:pt x="4837" y="268"/>
                  <a:pt x="4837" y="501"/>
                </a:cubicBezTo>
                <a:lnTo>
                  <a:pt x="4837" y="434"/>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7"/>
          <p:cNvSpPr/>
          <p:nvPr/>
        </p:nvSpPr>
        <p:spPr>
          <a:xfrm>
            <a:off x="7835522" y="3671568"/>
            <a:ext cx="126852" cy="13136"/>
          </a:xfrm>
          <a:custGeom>
            <a:avLst/>
            <a:gdLst/>
            <a:ahLst/>
            <a:cxnLst/>
            <a:rect l="l" t="t" r="r" b="b"/>
            <a:pathLst>
              <a:path w="4838" h="501" extrusionOk="0">
                <a:moveTo>
                  <a:pt x="401" y="0"/>
                </a:moveTo>
                <a:cubicBezTo>
                  <a:pt x="168" y="0"/>
                  <a:pt x="1" y="167"/>
                  <a:pt x="1" y="401"/>
                </a:cubicBezTo>
                <a:lnTo>
                  <a:pt x="1" y="501"/>
                </a:lnTo>
                <a:cubicBezTo>
                  <a:pt x="1" y="267"/>
                  <a:pt x="168" y="67"/>
                  <a:pt x="401" y="67"/>
                </a:cubicBezTo>
                <a:lnTo>
                  <a:pt x="4404" y="67"/>
                </a:lnTo>
                <a:cubicBezTo>
                  <a:pt x="4637" y="67"/>
                  <a:pt x="4838" y="267"/>
                  <a:pt x="4838" y="501"/>
                </a:cubicBezTo>
                <a:lnTo>
                  <a:pt x="4838" y="401"/>
                </a:lnTo>
                <a:cubicBezTo>
                  <a:pt x="4838"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27"/>
          <p:cNvSpPr/>
          <p:nvPr/>
        </p:nvSpPr>
        <p:spPr>
          <a:xfrm>
            <a:off x="7663231" y="2967485"/>
            <a:ext cx="126852" cy="13162"/>
          </a:xfrm>
          <a:custGeom>
            <a:avLst/>
            <a:gdLst/>
            <a:ahLst/>
            <a:cxnLst/>
            <a:rect l="l" t="t" r="r" b="b"/>
            <a:pathLst>
              <a:path w="4838" h="502" extrusionOk="0">
                <a:moveTo>
                  <a:pt x="434" y="1"/>
                </a:moveTo>
                <a:cubicBezTo>
                  <a:pt x="201" y="1"/>
                  <a:pt x="0" y="201"/>
                  <a:pt x="0" y="434"/>
                </a:cubicBezTo>
                <a:lnTo>
                  <a:pt x="0" y="501"/>
                </a:lnTo>
                <a:cubicBezTo>
                  <a:pt x="0" y="268"/>
                  <a:pt x="201" y="101"/>
                  <a:pt x="434" y="101"/>
                </a:cubicBezTo>
                <a:lnTo>
                  <a:pt x="4437" y="101"/>
                </a:lnTo>
                <a:cubicBezTo>
                  <a:pt x="4637" y="101"/>
                  <a:pt x="4837" y="268"/>
                  <a:pt x="4837" y="501"/>
                </a:cubicBezTo>
                <a:lnTo>
                  <a:pt x="4837" y="434"/>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27"/>
          <p:cNvSpPr/>
          <p:nvPr/>
        </p:nvSpPr>
        <p:spPr>
          <a:xfrm>
            <a:off x="7663231" y="3204513"/>
            <a:ext cx="126852" cy="13136"/>
          </a:xfrm>
          <a:custGeom>
            <a:avLst/>
            <a:gdLst/>
            <a:ahLst/>
            <a:cxnLst/>
            <a:rect l="l" t="t" r="r" b="b"/>
            <a:pathLst>
              <a:path w="4838" h="501" extrusionOk="0">
                <a:moveTo>
                  <a:pt x="434" y="1"/>
                </a:moveTo>
                <a:cubicBezTo>
                  <a:pt x="201" y="1"/>
                  <a:pt x="0" y="167"/>
                  <a:pt x="0" y="401"/>
                </a:cubicBezTo>
                <a:lnTo>
                  <a:pt x="0" y="501"/>
                </a:lnTo>
                <a:cubicBezTo>
                  <a:pt x="0" y="267"/>
                  <a:pt x="201" y="67"/>
                  <a:pt x="434" y="67"/>
                </a:cubicBezTo>
                <a:lnTo>
                  <a:pt x="4437" y="67"/>
                </a:lnTo>
                <a:cubicBezTo>
                  <a:pt x="4637" y="67"/>
                  <a:pt x="4837" y="267"/>
                  <a:pt x="4837" y="501"/>
                </a:cubicBezTo>
                <a:lnTo>
                  <a:pt x="4837" y="401"/>
                </a:lnTo>
                <a:cubicBezTo>
                  <a:pt x="4837" y="167"/>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7"/>
          <p:cNvSpPr/>
          <p:nvPr/>
        </p:nvSpPr>
        <p:spPr>
          <a:xfrm>
            <a:off x="7663231" y="3061064"/>
            <a:ext cx="126852" cy="13162"/>
          </a:xfrm>
          <a:custGeom>
            <a:avLst/>
            <a:gdLst/>
            <a:ahLst/>
            <a:cxnLst/>
            <a:rect l="l" t="t" r="r" b="b"/>
            <a:pathLst>
              <a:path w="4838" h="502" extrusionOk="0">
                <a:moveTo>
                  <a:pt x="434" y="1"/>
                </a:moveTo>
                <a:cubicBezTo>
                  <a:pt x="201" y="1"/>
                  <a:pt x="0" y="201"/>
                  <a:pt x="0" y="435"/>
                </a:cubicBezTo>
                <a:lnTo>
                  <a:pt x="0" y="501"/>
                </a:lnTo>
                <a:cubicBezTo>
                  <a:pt x="0" y="268"/>
                  <a:pt x="201" y="101"/>
                  <a:pt x="434" y="101"/>
                </a:cubicBezTo>
                <a:lnTo>
                  <a:pt x="4437" y="101"/>
                </a:lnTo>
                <a:cubicBezTo>
                  <a:pt x="4637" y="101"/>
                  <a:pt x="4837" y="268"/>
                  <a:pt x="4837" y="501"/>
                </a:cubicBezTo>
                <a:lnTo>
                  <a:pt x="4837" y="435"/>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7"/>
          <p:cNvSpPr/>
          <p:nvPr/>
        </p:nvSpPr>
        <p:spPr>
          <a:xfrm>
            <a:off x="7663231" y="3360207"/>
            <a:ext cx="126852" cy="13136"/>
          </a:xfrm>
          <a:custGeom>
            <a:avLst/>
            <a:gdLst/>
            <a:ahLst/>
            <a:cxnLst/>
            <a:rect l="l" t="t" r="r" b="b"/>
            <a:pathLst>
              <a:path w="4838" h="501" extrusionOk="0">
                <a:moveTo>
                  <a:pt x="434" y="0"/>
                </a:moveTo>
                <a:cubicBezTo>
                  <a:pt x="201" y="0"/>
                  <a:pt x="0" y="167"/>
                  <a:pt x="0" y="400"/>
                </a:cubicBezTo>
                <a:lnTo>
                  <a:pt x="0" y="500"/>
                </a:lnTo>
                <a:cubicBezTo>
                  <a:pt x="0" y="267"/>
                  <a:pt x="201" y="67"/>
                  <a:pt x="434" y="67"/>
                </a:cubicBezTo>
                <a:lnTo>
                  <a:pt x="4437" y="67"/>
                </a:lnTo>
                <a:cubicBezTo>
                  <a:pt x="4637" y="67"/>
                  <a:pt x="4837" y="267"/>
                  <a:pt x="4837" y="500"/>
                </a:cubicBezTo>
                <a:lnTo>
                  <a:pt x="4837" y="400"/>
                </a:lnTo>
                <a:cubicBezTo>
                  <a:pt x="4837" y="167"/>
                  <a:pt x="4637"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7"/>
          <p:cNvSpPr/>
          <p:nvPr/>
        </p:nvSpPr>
        <p:spPr>
          <a:xfrm>
            <a:off x="7663231" y="3671568"/>
            <a:ext cx="126852" cy="13136"/>
          </a:xfrm>
          <a:custGeom>
            <a:avLst/>
            <a:gdLst/>
            <a:ahLst/>
            <a:cxnLst/>
            <a:rect l="l" t="t" r="r" b="b"/>
            <a:pathLst>
              <a:path w="4838" h="501" extrusionOk="0">
                <a:moveTo>
                  <a:pt x="434" y="0"/>
                </a:moveTo>
                <a:cubicBezTo>
                  <a:pt x="201" y="0"/>
                  <a:pt x="0" y="167"/>
                  <a:pt x="0" y="401"/>
                </a:cubicBezTo>
                <a:lnTo>
                  <a:pt x="0" y="501"/>
                </a:lnTo>
                <a:cubicBezTo>
                  <a:pt x="0" y="267"/>
                  <a:pt x="201" y="67"/>
                  <a:pt x="434" y="67"/>
                </a:cubicBezTo>
                <a:lnTo>
                  <a:pt x="4437" y="67"/>
                </a:lnTo>
                <a:cubicBezTo>
                  <a:pt x="4637" y="67"/>
                  <a:pt x="4837" y="267"/>
                  <a:pt x="4837" y="501"/>
                </a:cubicBezTo>
                <a:lnTo>
                  <a:pt x="4837" y="401"/>
                </a:lnTo>
                <a:cubicBezTo>
                  <a:pt x="4837" y="167"/>
                  <a:pt x="4637"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7"/>
          <p:cNvSpPr/>
          <p:nvPr/>
        </p:nvSpPr>
        <p:spPr>
          <a:xfrm>
            <a:off x="7663231" y="3515875"/>
            <a:ext cx="126852" cy="13162"/>
          </a:xfrm>
          <a:custGeom>
            <a:avLst/>
            <a:gdLst/>
            <a:ahLst/>
            <a:cxnLst/>
            <a:rect l="l" t="t" r="r" b="b"/>
            <a:pathLst>
              <a:path w="4838" h="502" extrusionOk="0">
                <a:moveTo>
                  <a:pt x="434" y="1"/>
                </a:moveTo>
                <a:cubicBezTo>
                  <a:pt x="201" y="1"/>
                  <a:pt x="0" y="168"/>
                  <a:pt x="0" y="401"/>
                </a:cubicBezTo>
                <a:lnTo>
                  <a:pt x="0" y="501"/>
                </a:lnTo>
                <a:cubicBezTo>
                  <a:pt x="0" y="268"/>
                  <a:pt x="201" y="67"/>
                  <a:pt x="434" y="67"/>
                </a:cubicBezTo>
                <a:lnTo>
                  <a:pt x="4437" y="67"/>
                </a:lnTo>
                <a:cubicBezTo>
                  <a:pt x="4637" y="67"/>
                  <a:pt x="4837" y="268"/>
                  <a:pt x="4837" y="501"/>
                </a:cubicBezTo>
                <a:lnTo>
                  <a:pt x="4837" y="401"/>
                </a:lnTo>
                <a:cubicBezTo>
                  <a:pt x="4837" y="168"/>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27"/>
          <p:cNvSpPr/>
          <p:nvPr/>
        </p:nvSpPr>
        <p:spPr>
          <a:xfrm>
            <a:off x="8006947" y="2967485"/>
            <a:ext cx="126852" cy="13162"/>
          </a:xfrm>
          <a:custGeom>
            <a:avLst/>
            <a:gdLst/>
            <a:ahLst/>
            <a:cxnLst/>
            <a:rect l="l" t="t" r="r" b="b"/>
            <a:pathLst>
              <a:path w="4838" h="502" extrusionOk="0">
                <a:moveTo>
                  <a:pt x="434" y="1"/>
                </a:moveTo>
                <a:cubicBezTo>
                  <a:pt x="201" y="1"/>
                  <a:pt x="1" y="201"/>
                  <a:pt x="1" y="434"/>
                </a:cubicBezTo>
                <a:lnTo>
                  <a:pt x="1" y="501"/>
                </a:lnTo>
                <a:cubicBezTo>
                  <a:pt x="1" y="268"/>
                  <a:pt x="201" y="101"/>
                  <a:pt x="434" y="101"/>
                </a:cubicBezTo>
                <a:lnTo>
                  <a:pt x="4437" y="101"/>
                </a:lnTo>
                <a:cubicBezTo>
                  <a:pt x="4671" y="101"/>
                  <a:pt x="4838" y="268"/>
                  <a:pt x="4838" y="501"/>
                </a:cubicBezTo>
                <a:lnTo>
                  <a:pt x="4838" y="434"/>
                </a:lnTo>
                <a:cubicBezTo>
                  <a:pt x="4838"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27"/>
          <p:cNvSpPr/>
          <p:nvPr/>
        </p:nvSpPr>
        <p:spPr>
          <a:xfrm>
            <a:off x="7835522" y="3515875"/>
            <a:ext cx="126852" cy="13162"/>
          </a:xfrm>
          <a:custGeom>
            <a:avLst/>
            <a:gdLst/>
            <a:ahLst/>
            <a:cxnLst/>
            <a:rect l="l" t="t" r="r" b="b"/>
            <a:pathLst>
              <a:path w="4838" h="502" extrusionOk="0">
                <a:moveTo>
                  <a:pt x="401" y="1"/>
                </a:moveTo>
                <a:cubicBezTo>
                  <a:pt x="168" y="1"/>
                  <a:pt x="1" y="168"/>
                  <a:pt x="1" y="401"/>
                </a:cubicBezTo>
                <a:lnTo>
                  <a:pt x="1" y="501"/>
                </a:lnTo>
                <a:cubicBezTo>
                  <a:pt x="1" y="268"/>
                  <a:pt x="168" y="67"/>
                  <a:pt x="401" y="67"/>
                </a:cubicBezTo>
                <a:lnTo>
                  <a:pt x="4404" y="67"/>
                </a:lnTo>
                <a:cubicBezTo>
                  <a:pt x="4637" y="67"/>
                  <a:pt x="4838" y="268"/>
                  <a:pt x="4838" y="501"/>
                </a:cubicBezTo>
                <a:lnTo>
                  <a:pt x="4838" y="401"/>
                </a:lnTo>
                <a:cubicBezTo>
                  <a:pt x="4838"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27"/>
          <p:cNvSpPr/>
          <p:nvPr/>
        </p:nvSpPr>
        <p:spPr>
          <a:xfrm>
            <a:off x="7491805" y="2967485"/>
            <a:ext cx="126852" cy="13162"/>
          </a:xfrm>
          <a:custGeom>
            <a:avLst/>
            <a:gdLst/>
            <a:ahLst/>
            <a:cxnLst/>
            <a:rect l="l" t="t" r="r" b="b"/>
            <a:pathLst>
              <a:path w="4838" h="502" extrusionOk="0">
                <a:moveTo>
                  <a:pt x="401" y="1"/>
                </a:moveTo>
                <a:cubicBezTo>
                  <a:pt x="167" y="1"/>
                  <a:pt x="0" y="201"/>
                  <a:pt x="0" y="434"/>
                </a:cubicBezTo>
                <a:lnTo>
                  <a:pt x="0" y="501"/>
                </a:lnTo>
                <a:cubicBezTo>
                  <a:pt x="0" y="268"/>
                  <a:pt x="167" y="101"/>
                  <a:pt x="401" y="101"/>
                </a:cubicBezTo>
                <a:lnTo>
                  <a:pt x="4404" y="101"/>
                </a:lnTo>
                <a:cubicBezTo>
                  <a:pt x="4637" y="101"/>
                  <a:pt x="4837" y="268"/>
                  <a:pt x="4837" y="501"/>
                </a:cubicBezTo>
                <a:lnTo>
                  <a:pt x="4837" y="434"/>
                </a:lnTo>
                <a:cubicBezTo>
                  <a:pt x="4837"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27"/>
          <p:cNvSpPr/>
          <p:nvPr/>
        </p:nvSpPr>
        <p:spPr>
          <a:xfrm>
            <a:off x="7835522" y="3204513"/>
            <a:ext cx="298279" cy="13136"/>
          </a:xfrm>
          <a:custGeom>
            <a:avLst/>
            <a:gdLst/>
            <a:ahLst/>
            <a:cxnLst/>
            <a:rect l="l" t="t" r="r" b="b"/>
            <a:pathLst>
              <a:path w="11376" h="501" extrusionOk="0">
                <a:moveTo>
                  <a:pt x="401" y="1"/>
                </a:moveTo>
                <a:cubicBezTo>
                  <a:pt x="168" y="1"/>
                  <a:pt x="1" y="167"/>
                  <a:pt x="1" y="401"/>
                </a:cubicBezTo>
                <a:lnTo>
                  <a:pt x="1" y="501"/>
                </a:lnTo>
                <a:cubicBezTo>
                  <a:pt x="1" y="267"/>
                  <a:pt x="168" y="67"/>
                  <a:pt x="401" y="67"/>
                </a:cubicBezTo>
                <a:lnTo>
                  <a:pt x="10975" y="67"/>
                </a:lnTo>
                <a:cubicBezTo>
                  <a:pt x="11209" y="67"/>
                  <a:pt x="11376" y="267"/>
                  <a:pt x="11376" y="501"/>
                </a:cubicBezTo>
                <a:lnTo>
                  <a:pt x="11376" y="401"/>
                </a:lnTo>
                <a:cubicBezTo>
                  <a:pt x="11376" y="167"/>
                  <a:pt x="11209" y="1"/>
                  <a:pt x="10975"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27"/>
          <p:cNvSpPr/>
          <p:nvPr/>
        </p:nvSpPr>
        <p:spPr>
          <a:xfrm>
            <a:off x="7835522" y="3061064"/>
            <a:ext cx="298279" cy="13162"/>
          </a:xfrm>
          <a:custGeom>
            <a:avLst/>
            <a:gdLst/>
            <a:ahLst/>
            <a:cxnLst/>
            <a:rect l="l" t="t" r="r" b="b"/>
            <a:pathLst>
              <a:path w="11376" h="502" extrusionOk="0">
                <a:moveTo>
                  <a:pt x="401" y="1"/>
                </a:moveTo>
                <a:cubicBezTo>
                  <a:pt x="168" y="1"/>
                  <a:pt x="1" y="201"/>
                  <a:pt x="1" y="435"/>
                </a:cubicBezTo>
                <a:lnTo>
                  <a:pt x="1" y="501"/>
                </a:lnTo>
                <a:cubicBezTo>
                  <a:pt x="1" y="268"/>
                  <a:pt x="168" y="101"/>
                  <a:pt x="401" y="101"/>
                </a:cubicBezTo>
                <a:lnTo>
                  <a:pt x="10975" y="101"/>
                </a:lnTo>
                <a:cubicBezTo>
                  <a:pt x="11209" y="101"/>
                  <a:pt x="11376" y="268"/>
                  <a:pt x="11376" y="501"/>
                </a:cubicBezTo>
                <a:lnTo>
                  <a:pt x="11376" y="435"/>
                </a:lnTo>
                <a:cubicBezTo>
                  <a:pt x="11376" y="201"/>
                  <a:pt x="11209" y="1"/>
                  <a:pt x="10975"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27"/>
          <p:cNvSpPr/>
          <p:nvPr/>
        </p:nvSpPr>
        <p:spPr>
          <a:xfrm>
            <a:off x="8006947" y="3515875"/>
            <a:ext cx="126852" cy="13162"/>
          </a:xfrm>
          <a:custGeom>
            <a:avLst/>
            <a:gdLst/>
            <a:ahLst/>
            <a:cxnLst/>
            <a:rect l="l" t="t" r="r" b="b"/>
            <a:pathLst>
              <a:path w="4838" h="502" extrusionOk="0">
                <a:moveTo>
                  <a:pt x="434" y="1"/>
                </a:moveTo>
                <a:cubicBezTo>
                  <a:pt x="201" y="1"/>
                  <a:pt x="1" y="168"/>
                  <a:pt x="1" y="401"/>
                </a:cubicBezTo>
                <a:lnTo>
                  <a:pt x="1" y="501"/>
                </a:lnTo>
                <a:cubicBezTo>
                  <a:pt x="1" y="268"/>
                  <a:pt x="201" y="67"/>
                  <a:pt x="434" y="67"/>
                </a:cubicBezTo>
                <a:lnTo>
                  <a:pt x="4437" y="67"/>
                </a:lnTo>
                <a:cubicBezTo>
                  <a:pt x="4671" y="67"/>
                  <a:pt x="4838" y="268"/>
                  <a:pt x="4838" y="501"/>
                </a:cubicBezTo>
                <a:lnTo>
                  <a:pt x="4838" y="401"/>
                </a:lnTo>
                <a:cubicBezTo>
                  <a:pt x="4838" y="168"/>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27"/>
          <p:cNvSpPr/>
          <p:nvPr/>
        </p:nvSpPr>
        <p:spPr>
          <a:xfrm>
            <a:off x="7835522" y="3360207"/>
            <a:ext cx="126852" cy="13136"/>
          </a:xfrm>
          <a:custGeom>
            <a:avLst/>
            <a:gdLst/>
            <a:ahLst/>
            <a:cxnLst/>
            <a:rect l="l" t="t" r="r" b="b"/>
            <a:pathLst>
              <a:path w="4838" h="501" extrusionOk="0">
                <a:moveTo>
                  <a:pt x="401" y="0"/>
                </a:moveTo>
                <a:cubicBezTo>
                  <a:pt x="168" y="0"/>
                  <a:pt x="1" y="167"/>
                  <a:pt x="1" y="400"/>
                </a:cubicBezTo>
                <a:lnTo>
                  <a:pt x="1" y="500"/>
                </a:lnTo>
                <a:cubicBezTo>
                  <a:pt x="1" y="267"/>
                  <a:pt x="168" y="67"/>
                  <a:pt x="401" y="67"/>
                </a:cubicBezTo>
                <a:lnTo>
                  <a:pt x="4404" y="67"/>
                </a:lnTo>
                <a:cubicBezTo>
                  <a:pt x="4637" y="67"/>
                  <a:pt x="4838" y="267"/>
                  <a:pt x="4838" y="500"/>
                </a:cubicBezTo>
                <a:lnTo>
                  <a:pt x="4838" y="400"/>
                </a:lnTo>
                <a:cubicBezTo>
                  <a:pt x="4838"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27"/>
          <p:cNvSpPr/>
          <p:nvPr/>
        </p:nvSpPr>
        <p:spPr>
          <a:xfrm>
            <a:off x="8006947" y="3671568"/>
            <a:ext cx="126852" cy="13136"/>
          </a:xfrm>
          <a:custGeom>
            <a:avLst/>
            <a:gdLst/>
            <a:ahLst/>
            <a:cxnLst/>
            <a:rect l="l" t="t" r="r" b="b"/>
            <a:pathLst>
              <a:path w="4838" h="501" extrusionOk="0">
                <a:moveTo>
                  <a:pt x="434" y="0"/>
                </a:moveTo>
                <a:cubicBezTo>
                  <a:pt x="201" y="0"/>
                  <a:pt x="1" y="167"/>
                  <a:pt x="1" y="401"/>
                </a:cubicBezTo>
                <a:lnTo>
                  <a:pt x="1" y="501"/>
                </a:lnTo>
                <a:cubicBezTo>
                  <a:pt x="1" y="267"/>
                  <a:pt x="201" y="67"/>
                  <a:pt x="434" y="67"/>
                </a:cubicBezTo>
                <a:lnTo>
                  <a:pt x="4437" y="67"/>
                </a:lnTo>
                <a:cubicBezTo>
                  <a:pt x="4671" y="67"/>
                  <a:pt x="4838" y="267"/>
                  <a:pt x="4838" y="501"/>
                </a:cubicBezTo>
                <a:lnTo>
                  <a:pt x="4838" y="401"/>
                </a:lnTo>
                <a:cubicBezTo>
                  <a:pt x="4838" y="167"/>
                  <a:pt x="4671"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27"/>
          <p:cNvSpPr/>
          <p:nvPr/>
        </p:nvSpPr>
        <p:spPr>
          <a:xfrm>
            <a:off x="7491805" y="3360207"/>
            <a:ext cx="126852" cy="13136"/>
          </a:xfrm>
          <a:custGeom>
            <a:avLst/>
            <a:gdLst/>
            <a:ahLst/>
            <a:cxnLst/>
            <a:rect l="l" t="t" r="r" b="b"/>
            <a:pathLst>
              <a:path w="4838" h="501" extrusionOk="0">
                <a:moveTo>
                  <a:pt x="401" y="0"/>
                </a:moveTo>
                <a:cubicBezTo>
                  <a:pt x="167" y="0"/>
                  <a:pt x="0" y="167"/>
                  <a:pt x="0" y="400"/>
                </a:cubicBezTo>
                <a:lnTo>
                  <a:pt x="0" y="500"/>
                </a:lnTo>
                <a:cubicBezTo>
                  <a:pt x="0" y="267"/>
                  <a:pt x="167" y="67"/>
                  <a:pt x="401" y="67"/>
                </a:cubicBezTo>
                <a:lnTo>
                  <a:pt x="4404" y="67"/>
                </a:lnTo>
                <a:cubicBezTo>
                  <a:pt x="4637" y="67"/>
                  <a:pt x="4837" y="267"/>
                  <a:pt x="4837" y="500"/>
                </a:cubicBezTo>
                <a:lnTo>
                  <a:pt x="4837" y="400"/>
                </a:lnTo>
                <a:cubicBezTo>
                  <a:pt x="4837"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27"/>
          <p:cNvSpPr/>
          <p:nvPr/>
        </p:nvSpPr>
        <p:spPr>
          <a:xfrm>
            <a:off x="7491805" y="3515875"/>
            <a:ext cx="126852" cy="13162"/>
          </a:xfrm>
          <a:custGeom>
            <a:avLst/>
            <a:gdLst/>
            <a:ahLst/>
            <a:cxnLst/>
            <a:rect l="l" t="t" r="r" b="b"/>
            <a:pathLst>
              <a:path w="4838" h="502" extrusionOk="0">
                <a:moveTo>
                  <a:pt x="401" y="1"/>
                </a:moveTo>
                <a:cubicBezTo>
                  <a:pt x="167" y="1"/>
                  <a:pt x="0" y="168"/>
                  <a:pt x="0" y="401"/>
                </a:cubicBezTo>
                <a:lnTo>
                  <a:pt x="0" y="501"/>
                </a:lnTo>
                <a:cubicBezTo>
                  <a:pt x="0" y="268"/>
                  <a:pt x="167" y="67"/>
                  <a:pt x="401" y="67"/>
                </a:cubicBezTo>
                <a:lnTo>
                  <a:pt x="4404" y="67"/>
                </a:lnTo>
                <a:cubicBezTo>
                  <a:pt x="4637" y="67"/>
                  <a:pt x="4837" y="268"/>
                  <a:pt x="4837" y="501"/>
                </a:cubicBezTo>
                <a:lnTo>
                  <a:pt x="4837" y="401"/>
                </a:lnTo>
                <a:cubicBezTo>
                  <a:pt x="4837"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27"/>
          <p:cNvSpPr/>
          <p:nvPr/>
        </p:nvSpPr>
        <p:spPr>
          <a:xfrm>
            <a:off x="7491805" y="3061064"/>
            <a:ext cx="126852" cy="13162"/>
          </a:xfrm>
          <a:custGeom>
            <a:avLst/>
            <a:gdLst/>
            <a:ahLst/>
            <a:cxnLst/>
            <a:rect l="l" t="t" r="r" b="b"/>
            <a:pathLst>
              <a:path w="4838" h="502" extrusionOk="0">
                <a:moveTo>
                  <a:pt x="401" y="1"/>
                </a:moveTo>
                <a:cubicBezTo>
                  <a:pt x="167" y="1"/>
                  <a:pt x="0" y="201"/>
                  <a:pt x="0" y="435"/>
                </a:cubicBezTo>
                <a:lnTo>
                  <a:pt x="0" y="501"/>
                </a:lnTo>
                <a:cubicBezTo>
                  <a:pt x="0" y="268"/>
                  <a:pt x="167" y="101"/>
                  <a:pt x="401" y="101"/>
                </a:cubicBezTo>
                <a:lnTo>
                  <a:pt x="4404" y="101"/>
                </a:lnTo>
                <a:cubicBezTo>
                  <a:pt x="4637" y="101"/>
                  <a:pt x="4837" y="268"/>
                  <a:pt x="4837" y="501"/>
                </a:cubicBezTo>
                <a:lnTo>
                  <a:pt x="4837" y="435"/>
                </a:lnTo>
                <a:cubicBezTo>
                  <a:pt x="4837"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27"/>
          <p:cNvSpPr/>
          <p:nvPr/>
        </p:nvSpPr>
        <p:spPr>
          <a:xfrm>
            <a:off x="7491805" y="3204513"/>
            <a:ext cx="126852" cy="13136"/>
          </a:xfrm>
          <a:custGeom>
            <a:avLst/>
            <a:gdLst/>
            <a:ahLst/>
            <a:cxnLst/>
            <a:rect l="l" t="t" r="r" b="b"/>
            <a:pathLst>
              <a:path w="4838" h="501" extrusionOk="0">
                <a:moveTo>
                  <a:pt x="401" y="1"/>
                </a:moveTo>
                <a:cubicBezTo>
                  <a:pt x="167" y="1"/>
                  <a:pt x="0" y="167"/>
                  <a:pt x="0" y="401"/>
                </a:cubicBezTo>
                <a:lnTo>
                  <a:pt x="0" y="501"/>
                </a:lnTo>
                <a:cubicBezTo>
                  <a:pt x="0" y="267"/>
                  <a:pt x="167" y="67"/>
                  <a:pt x="401" y="67"/>
                </a:cubicBezTo>
                <a:lnTo>
                  <a:pt x="4404" y="67"/>
                </a:lnTo>
                <a:cubicBezTo>
                  <a:pt x="4637" y="67"/>
                  <a:pt x="4837" y="267"/>
                  <a:pt x="4837" y="501"/>
                </a:cubicBezTo>
                <a:lnTo>
                  <a:pt x="4837" y="401"/>
                </a:lnTo>
                <a:cubicBezTo>
                  <a:pt x="4837" y="167"/>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27"/>
          <p:cNvSpPr/>
          <p:nvPr/>
        </p:nvSpPr>
        <p:spPr>
          <a:xfrm>
            <a:off x="8162641" y="2772461"/>
            <a:ext cx="111986" cy="114581"/>
          </a:xfrm>
          <a:custGeom>
            <a:avLst/>
            <a:gdLst/>
            <a:ahLst/>
            <a:cxnLst/>
            <a:rect l="l" t="t" r="r" b="b"/>
            <a:pathLst>
              <a:path w="4271" h="4370" extrusionOk="0">
                <a:moveTo>
                  <a:pt x="2135" y="0"/>
                </a:moveTo>
                <a:cubicBezTo>
                  <a:pt x="968" y="0"/>
                  <a:pt x="0" y="967"/>
                  <a:pt x="0" y="2168"/>
                </a:cubicBezTo>
                <a:cubicBezTo>
                  <a:pt x="0" y="3403"/>
                  <a:pt x="968" y="4370"/>
                  <a:pt x="2135" y="4370"/>
                </a:cubicBezTo>
                <a:cubicBezTo>
                  <a:pt x="3336" y="4370"/>
                  <a:pt x="4270" y="3403"/>
                  <a:pt x="4270" y="2168"/>
                </a:cubicBezTo>
                <a:cubicBezTo>
                  <a:pt x="4270" y="967"/>
                  <a:pt x="3336" y="0"/>
                  <a:pt x="2135" y="0"/>
                </a:cubicBezTo>
                <a:close/>
              </a:path>
            </a:pathLst>
          </a:custGeom>
          <a:solidFill>
            <a:srgbClr val="E0F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27"/>
          <p:cNvSpPr/>
          <p:nvPr/>
        </p:nvSpPr>
        <p:spPr>
          <a:xfrm>
            <a:off x="8162641" y="2772461"/>
            <a:ext cx="111986" cy="111959"/>
          </a:xfrm>
          <a:custGeom>
            <a:avLst/>
            <a:gdLst/>
            <a:ahLst/>
            <a:cxnLst/>
            <a:rect l="l" t="t" r="r" b="b"/>
            <a:pathLst>
              <a:path w="4271" h="4270" extrusionOk="0">
                <a:moveTo>
                  <a:pt x="2135" y="0"/>
                </a:moveTo>
                <a:cubicBezTo>
                  <a:pt x="968" y="0"/>
                  <a:pt x="0" y="934"/>
                  <a:pt x="0" y="2135"/>
                </a:cubicBezTo>
                <a:cubicBezTo>
                  <a:pt x="0" y="3302"/>
                  <a:pt x="968" y="4270"/>
                  <a:pt x="2135" y="4270"/>
                </a:cubicBezTo>
                <a:cubicBezTo>
                  <a:pt x="3336" y="4270"/>
                  <a:pt x="4270" y="3302"/>
                  <a:pt x="4270" y="2135"/>
                </a:cubicBezTo>
                <a:cubicBezTo>
                  <a:pt x="4270" y="934"/>
                  <a:pt x="3336" y="0"/>
                  <a:pt x="2135" y="0"/>
                </a:cubicBezTo>
                <a:close/>
              </a:path>
            </a:pathLst>
          </a:custGeom>
          <a:solidFill>
            <a:srgbClr val="B6BA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27"/>
          <p:cNvSpPr/>
          <p:nvPr/>
        </p:nvSpPr>
        <p:spPr>
          <a:xfrm>
            <a:off x="8173129" y="2782084"/>
            <a:ext cx="91875" cy="92714"/>
          </a:xfrm>
          <a:custGeom>
            <a:avLst/>
            <a:gdLst/>
            <a:ahLst/>
            <a:cxnLst/>
            <a:rect l="l" t="t" r="r" b="b"/>
            <a:pathLst>
              <a:path w="3504" h="3536" extrusionOk="0">
                <a:moveTo>
                  <a:pt x="1735" y="0"/>
                </a:moveTo>
                <a:cubicBezTo>
                  <a:pt x="768" y="0"/>
                  <a:pt x="1" y="801"/>
                  <a:pt x="1" y="1768"/>
                </a:cubicBezTo>
                <a:cubicBezTo>
                  <a:pt x="1" y="2735"/>
                  <a:pt x="768" y="3536"/>
                  <a:pt x="1735" y="3536"/>
                </a:cubicBezTo>
                <a:cubicBezTo>
                  <a:pt x="2703" y="3536"/>
                  <a:pt x="3503" y="2735"/>
                  <a:pt x="3503" y="1768"/>
                </a:cubicBezTo>
                <a:cubicBezTo>
                  <a:pt x="3503" y="801"/>
                  <a:pt x="2703" y="0"/>
                  <a:pt x="1735" y="0"/>
                </a:cubicBezTo>
                <a:close/>
              </a:path>
            </a:pathLst>
          </a:custGeom>
          <a:solidFill>
            <a:srgbClr val="D0D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7"/>
          <p:cNvSpPr/>
          <p:nvPr/>
        </p:nvSpPr>
        <p:spPr>
          <a:xfrm>
            <a:off x="8173129" y="2827549"/>
            <a:ext cx="91875" cy="47248"/>
          </a:xfrm>
          <a:custGeom>
            <a:avLst/>
            <a:gdLst/>
            <a:ahLst/>
            <a:cxnLst/>
            <a:rect l="l" t="t" r="r" b="b"/>
            <a:pathLst>
              <a:path w="3504" h="1802" extrusionOk="0">
                <a:moveTo>
                  <a:pt x="1" y="1"/>
                </a:moveTo>
                <a:cubicBezTo>
                  <a:pt x="1" y="1"/>
                  <a:pt x="1" y="34"/>
                  <a:pt x="1" y="34"/>
                </a:cubicBezTo>
                <a:cubicBezTo>
                  <a:pt x="1" y="1001"/>
                  <a:pt x="768" y="1802"/>
                  <a:pt x="1735" y="1802"/>
                </a:cubicBezTo>
                <a:cubicBezTo>
                  <a:pt x="2703" y="1802"/>
                  <a:pt x="3503" y="1001"/>
                  <a:pt x="3503" y="34"/>
                </a:cubicBezTo>
                <a:cubicBezTo>
                  <a:pt x="3503" y="34"/>
                  <a:pt x="3503" y="34"/>
                  <a:pt x="3503" y="1"/>
                </a:cubicBezTo>
                <a:cubicBezTo>
                  <a:pt x="3503" y="968"/>
                  <a:pt x="2703" y="1735"/>
                  <a:pt x="1735" y="1735"/>
                </a:cubicBezTo>
                <a:cubicBezTo>
                  <a:pt x="768" y="1735"/>
                  <a:pt x="1" y="968"/>
                  <a:pt x="1" y="1"/>
                </a:cubicBezTo>
                <a:close/>
              </a:path>
            </a:pathLst>
          </a:custGeom>
          <a:solidFill>
            <a:srgbClr val="E0F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7"/>
          <p:cNvSpPr/>
          <p:nvPr/>
        </p:nvSpPr>
        <p:spPr>
          <a:xfrm>
            <a:off x="5646147" y="2701671"/>
            <a:ext cx="68916" cy="31575"/>
          </a:xfrm>
          <a:custGeom>
            <a:avLst/>
            <a:gdLst/>
            <a:ahLst/>
            <a:cxnLst/>
            <a:rect l="l" t="t" r="r" b="b"/>
            <a:pathLst>
              <a:path w="2259" h="1035" extrusionOk="0">
                <a:moveTo>
                  <a:pt x="125" y="899"/>
                </a:moveTo>
                <a:lnTo>
                  <a:pt x="125" y="899"/>
                </a:lnTo>
                <a:cubicBezTo>
                  <a:pt x="132" y="943"/>
                  <a:pt x="142" y="989"/>
                  <a:pt x="157" y="1035"/>
                </a:cubicBezTo>
                <a:cubicBezTo>
                  <a:pt x="157" y="1001"/>
                  <a:pt x="157" y="1001"/>
                  <a:pt x="157" y="1001"/>
                </a:cubicBezTo>
                <a:cubicBezTo>
                  <a:pt x="144" y="967"/>
                  <a:pt x="133" y="933"/>
                  <a:pt x="125" y="899"/>
                </a:cubicBezTo>
                <a:close/>
                <a:moveTo>
                  <a:pt x="891" y="1"/>
                </a:moveTo>
                <a:cubicBezTo>
                  <a:pt x="329" y="1"/>
                  <a:pt x="1" y="409"/>
                  <a:pt x="125" y="899"/>
                </a:cubicBezTo>
                <a:lnTo>
                  <a:pt x="125" y="899"/>
                </a:lnTo>
                <a:cubicBezTo>
                  <a:pt x="49" y="429"/>
                  <a:pt x="373" y="67"/>
                  <a:pt x="891" y="67"/>
                </a:cubicBezTo>
                <a:cubicBezTo>
                  <a:pt x="1491" y="67"/>
                  <a:pt x="2091" y="501"/>
                  <a:pt x="2258" y="1035"/>
                </a:cubicBezTo>
                <a:cubicBezTo>
                  <a:pt x="2258" y="1001"/>
                  <a:pt x="2258" y="1001"/>
                  <a:pt x="2258" y="1001"/>
                </a:cubicBezTo>
                <a:cubicBezTo>
                  <a:pt x="2091" y="468"/>
                  <a:pt x="1458" y="1"/>
                  <a:pt x="891" y="1"/>
                </a:cubicBezTo>
                <a:close/>
              </a:path>
            </a:pathLst>
          </a:custGeom>
          <a:solidFill>
            <a:srgbClr val="FFFF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27"/>
          <p:cNvSpPr/>
          <p:nvPr/>
        </p:nvSpPr>
        <p:spPr>
          <a:xfrm>
            <a:off x="5764205" y="2701671"/>
            <a:ext cx="68886" cy="31575"/>
          </a:xfrm>
          <a:custGeom>
            <a:avLst/>
            <a:gdLst/>
            <a:ahLst/>
            <a:cxnLst/>
            <a:rect l="l" t="t" r="r" b="b"/>
            <a:pathLst>
              <a:path w="2258" h="1035" extrusionOk="0">
                <a:moveTo>
                  <a:pt x="124" y="899"/>
                </a:moveTo>
                <a:cubicBezTo>
                  <a:pt x="131" y="943"/>
                  <a:pt x="142" y="989"/>
                  <a:pt x="156" y="1035"/>
                </a:cubicBezTo>
                <a:cubicBezTo>
                  <a:pt x="156" y="1001"/>
                  <a:pt x="156" y="1001"/>
                  <a:pt x="156" y="1001"/>
                </a:cubicBezTo>
                <a:cubicBezTo>
                  <a:pt x="143" y="967"/>
                  <a:pt x="133" y="933"/>
                  <a:pt x="124" y="899"/>
                </a:cubicBezTo>
                <a:close/>
                <a:moveTo>
                  <a:pt x="890" y="1"/>
                </a:moveTo>
                <a:cubicBezTo>
                  <a:pt x="328" y="1"/>
                  <a:pt x="0" y="409"/>
                  <a:pt x="124" y="899"/>
                </a:cubicBezTo>
                <a:lnTo>
                  <a:pt x="124" y="899"/>
                </a:lnTo>
                <a:cubicBezTo>
                  <a:pt x="49" y="429"/>
                  <a:pt x="372" y="67"/>
                  <a:pt x="890" y="67"/>
                </a:cubicBezTo>
                <a:cubicBezTo>
                  <a:pt x="1490" y="67"/>
                  <a:pt x="2091" y="501"/>
                  <a:pt x="2258" y="1035"/>
                </a:cubicBezTo>
                <a:cubicBezTo>
                  <a:pt x="2258" y="1001"/>
                  <a:pt x="2258" y="1001"/>
                  <a:pt x="2258" y="1001"/>
                </a:cubicBezTo>
                <a:cubicBezTo>
                  <a:pt x="2091" y="468"/>
                  <a:pt x="1457" y="1"/>
                  <a:pt x="890" y="1"/>
                </a:cubicBezTo>
                <a:close/>
              </a:path>
            </a:pathLst>
          </a:custGeom>
          <a:solidFill>
            <a:srgbClr val="FF52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27"/>
          <p:cNvSpPr/>
          <p:nvPr/>
        </p:nvSpPr>
        <p:spPr>
          <a:xfrm>
            <a:off x="5882232" y="2701671"/>
            <a:ext cx="68916" cy="31575"/>
          </a:xfrm>
          <a:custGeom>
            <a:avLst/>
            <a:gdLst/>
            <a:ahLst/>
            <a:cxnLst/>
            <a:rect l="l" t="t" r="r" b="b"/>
            <a:pathLst>
              <a:path w="2259" h="1035" extrusionOk="0">
                <a:moveTo>
                  <a:pt x="124" y="899"/>
                </a:moveTo>
                <a:cubicBezTo>
                  <a:pt x="131" y="943"/>
                  <a:pt x="142" y="989"/>
                  <a:pt x="157" y="1035"/>
                </a:cubicBezTo>
                <a:cubicBezTo>
                  <a:pt x="157" y="1001"/>
                  <a:pt x="157" y="1001"/>
                  <a:pt x="157" y="1001"/>
                </a:cubicBezTo>
                <a:cubicBezTo>
                  <a:pt x="144" y="967"/>
                  <a:pt x="133" y="933"/>
                  <a:pt x="124" y="899"/>
                </a:cubicBezTo>
                <a:close/>
                <a:moveTo>
                  <a:pt x="890" y="1"/>
                </a:moveTo>
                <a:cubicBezTo>
                  <a:pt x="329" y="1"/>
                  <a:pt x="1" y="409"/>
                  <a:pt x="124" y="899"/>
                </a:cubicBezTo>
                <a:lnTo>
                  <a:pt x="124" y="899"/>
                </a:lnTo>
                <a:cubicBezTo>
                  <a:pt x="49" y="429"/>
                  <a:pt x="372" y="67"/>
                  <a:pt x="890" y="67"/>
                </a:cubicBezTo>
                <a:cubicBezTo>
                  <a:pt x="1491" y="67"/>
                  <a:pt x="2091" y="501"/>
                  <a:pt x="2258" y="1035"/>
                </a:cubicBezTo>
                <a:cubicBezTo>
                  <a:pt x="2258" y="1001"/>
                  <a:pt x="2258" y="1001"/>
                  <a:pt x="2258" y="1001"/>
                </a:cubicBezTo>
                <a:cubicBezTo>
                  <a:pt x="2091" y="468"/>
                  <a:pt x="1491" y="1"/>
                  <a:pt x="890" y="1"/>
                </a:cubicBezTo>
                <a:close/>
              </a:path>
            </a:pathLst>
          </a:custGeom>
          <a:solidFill>
            <a:srgbClr val="45FF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27"/>
          <p:cNvSpPr/>
          <p:nvPr/>
        </p:nvSpPr>
        <p:spPr>
          <a:xfrm>
            <a:off x="7158576" y="2327273"/>
            <a:ext cx="26" cy="52492"/>
          </a:xfrm>
          <a:custGeom>
            <a:avLst/>
            <a:gdLst/>
            <a:ahLst/>
            <a:cxnLst/>
            <a:rect l="l" t="t" r="r" b="b"/>
            <a:pathLst>
              <a:path w="1" h="2002" extrusionOk="0">
                <a:moveTo>
                  <a:pt x="0" y="2002"/>
                </a:moveTo>
                <a:lnTo>
                  <a:pt x="0" y="0"/>
                </a:lnTo>
              </a:path>
            </a:pathLst>
          </a:custGeom>
          <a:solidFill>
            <a:srgbClr val="1FFF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27"/>
          <p:cNvSpPr/>
          <p:nvPr/>
        </p:nvSpPr>
        <p:spPr>
          <a:xfrm>
            <a:off x="7807545" y="2334545"/>
            <a:ext cx="107607" cy="32408"/>
          </a:xfrm>
          <a:custGeom>
            <a:avLst/>
            <a:gdLst/>
            <a:ahLst/>
            <a:cxnLst/>
            <a:rect l="l" t="t" r="r" b="b"/>
            <a:pathLst>
              <a:path w="4104" h="1236" extrusionOk="0">
                <a:moveTo>
                  <a:pt x="634" y="1"/>
                </a:moveTo>
                <a:cubicBezTo>
                  <a:pt x="301" y="1"/>
                  <a:pt x="0" y="268"/>
                  <a:pt x="0" y="601"/>
                </a:cubicBezTo>
                <a:cubicBezTo>
                  <a:pt x="0" y="968"/>
                  <a:pt x="301" y="1235"/>
                  <a:pt x="634" y="1235"/>
                </a:cubicBezTo>
                <a:lnTo>
                  <a:pt x="3470" y="1235"/>
                </a:lnTo>
                <a:cubicBezTo>
                  <a:pt x="3803" y="1235"/>
                  <a:pt x="4103" y="968"/>
                  <a:pt x="4103" y="601"/>
                </a:cubicBezTo>
                <a:cubicBezTo>
                  <a:pt x="4103" y="268"/>
                  <a:pt x="3803" y="1"/>
                  <a:pt x="3470" y="1"/>
                </a:cubicBezTo>
                <a:close/>
              </a:path>
            </a:pathLst>
          </a:custGeom>
          <a:solidFill>
            <a:srgbClr val="FF3E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27"/>
          <p:cNvSpPr/>
          <p:nvPr/>
        </p:nvSpPr>
        <p:spPr>
          <a:xfrm>
            <a:off x="7935236" y="2334545"/>
            <a:ext cx="107607" cy="32408"/>
          </a:xfrm>
          <a:custGeom>
            <a:avLst/>
            <a:gdLst/>
            <a:ahLst/>
            <a:cxnLst/>
            <a:rect l="l" t="t" r="r" b="b"/>
            <a:pathLst>
              <a:path w="4104" h="1236" extrusionOk="0">
                <a:moveTo>
                  <a:pt x="634" y="1"/>
                </a:moveTo>
                <a:cubicBezTo>
                  <a:pt x="301" y="1"/>
                  <a:pt x="1" y="268"/>
                  <a:pt x="1" y="601"/>
                </a:cubicBezTo>
                <a:cubicBezTo>
                  <a:pt x="1" y="968"/>
                  <a:pt x="301" y="1235"/>
                  <a:pt x="634" y="1235"/>
                </a:cubicBezTo>
                <a:lnTo>
                  <a:pt x="3470" y="1235"/>
                </a:lnTo>
                <a:cubicBezTo>
                  <a:pt x="3803" y="1235"/>
                  <a:pt x="4103" y="968"/>
                  <a:pt x="4103" y="601"/>
                </a:cubicBezTo>
                <a:cubicBezTo>
                  <a:pt x="4103" y="268"/>
                  <a:pt x="3803" y="1"/>
                  <a:pt x="3470" y="1"/>
                </a:cubicBezTo>
                <a:close/>
              </a:path>
            </a:pathLst>
          </a:custGeom>
          <a:solidFill>
            <a:srgbClr val="FF3E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27"/>
          <p:cNvSpPr/>
          <p:nvPr/>
        </p:nvSpPr>
        <p:spPr>
          <a:xfrm>
            <a:off x="7646607" y="2523460"/>
            <a:ext cx="697111" cy="32408"/>
          </a:xfrm>
          <a:custGeom>
            <a:avLst/>
            <a:gdLst/>
            <a:ahLst/>
            <a:cxnLst/>
            <a:rect l="l" t="t" r="r" b="b"/>
            <a:pathLst>
              <a:path w="26587" h="1236" extrusionOk="0">
                <a:moveTo>
                  <a:pt x="634" y="1"/>
                </a:moveTo>
                <a:cubicBezTo>
                  <a:pt x="301" y="1"/>
                  <a:pt x="1" y="268"/>
                  <a:pt x="1" y="601"/>
                </a:cubicBezTo>
                <a:cubicBezTo>
                  <a:pt x="1" y="968"/>
                  <a:pt x="301" y="1235"/>
                  <a:pt x="634" y="1235"/>
                </a:cubicBezTo>
                <a:lnTo>
                  <a:pt x="25953" y="1235"/>
                </a:lnTo>
                <a:cubicBezTo>
                  <a:pt x="26286" y="1235"/>
                  <a:pt x="26586" y="968"/>
                  <a:pt x="26586" y="601"/>
                </a:cubicBezTo>
                <a:cubicBezTo>
                  <a:pt x="26586" y="268"/>
                  <a:pt x="26286" y="1"/>
                  <a:pt x="25953" y="1"/>
                </a:cubicBezTo>
                <a:close/>
              </a:path>
            </a:pathLst>
          </a:custGeom>
          <a:solidFill>
            <a:srgbClr val="FFC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27"/>
          <p:cNvSpPr/>
          <p:nvPr/>
        </p:nvSpPr>
        <p:spPr>
          <a:xfrm>
            <a:off x="8170507" y="2589954"/>
            <a:ext cx="136475" cy="33247"/>
          </a:xfrm>
          <a:custGeom>
            <a:avLst/>
            <a:gdLst/>
            <a:ahLst/>
            <a:cxnLst/>
            <a:rect l="l" t="t" r="r" b="b"/>
            <a:pathLst>
              <a:path w="5205" h="1268" extrusionOk="0">
                <a:moveTo>
                  <a:pt x="634" y="0"/>
                </a:moveTo>
                <a:cubicBezTo>
                  <a:pt x="267" y="0"/>
                  <a:pt x="1" y="300"/>
                  <a:pt x="1" y="634"/>
                </a:cubicBezTo>
                <a:cubicBezTo>
                  <a:pt x="1" y="1001"/>
                  <a:pt x="267" y="1268"/>
                  <a:pt x="634" y="1268"/>
                </a:cubicBezTo>
                <a:lnTo>
                  <a:pt x="4571" y="1268"/>
                </a:lnTo>
                <a:cubicBezTo>
                  <a:pt x="4937" y="1268"/>
                  <a:pt x="5204" y="1001"/>
                  <a:pt x="5204" y="634"/>
                </a:cubicBezTo>
                <a:cubicBezTo>
                  <a:pt x="5204" y="300"/>
                  <a:pt x="4937" y="0"/>
                  <a:pt x="4571" y="0"/>
                </a:cubicBezTo>
                <a:close/>
              </a:path>
            </a:pathLst>
          </a:custGeom>
          <a:solidFill>
            <a:srgbClr val="FFC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27"/>
          <p:cNvSpPr/>
          <p:nvPr/>
        </p:nvSpPr>
        <p:spPr>
          <a:xfrm>
            <a:off x="8027084" y="2589954"/>
            <a:ext cx="123339" cy="33247"/>
          </a:xfrm>
          <a:custGeom>
            <a:avLst/>
            <a:gdLst/>
            <a:ahLst/>
            <a:cxnLst/>
            <a:rect l="l" t="t" r="r" b="b"/>
            <a:pathLst>
              <a:path w="4704" h="1268" extrusionOk="0">
                <a:moveTo>
                  <a:pt x="634" y="0"/>
                </a:moveTo>
                <a:cubicBezTo>
                  <a:pt x="300" y="0"/>
                  <a:pt x="0" y="300"/>
                  <a:pt x="0" y="634"/>
                </a:cubicBezTo>
                <a:cubicBezTo>
                  <a:pt x="0" y="1001"/>
                  <a:pt x="300" y="1268"/>
                  <a:pt x="634" y="1268"/>
                </a:cubicBezTo>
                <a:lnTo>
                  <a:pt x="4070" y="1268"/>
                </a:lnTo>
                <a:cubicBezTo>
                  <a:pt x="4437" y="1268"/>
                  <a:pt x="4703" y="1001"/>
                  <a:pt x="4703" y="634"/>
                </a:cubicBezTo>
                <a:cubicBezTo>
                  <a:pt x="4703" y="300"/>
                  <a:pt x="4403" y="0"/>
                  <a:pt x="4070" y="0"/>
                </a:cubicBezTo>
                <a:close/>
              </a:path>
            </a:pathLst>
          </a:custGeom>
          <a:solidFill>
            <a:srgbClr val="FFC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27"/>
          <p:cNvSpPr/>
          <p:nvPr/>
        </p:nvSpPr>
        <p:spPr>
          <a:xfrm>
            <a:off x="7916882" y="2122898"/>
            <a:ext cx="649863" cy="545796"/>
          </a:xfrm>
          <a:custGeom>
            <a:avLst/>
            <a:gdLst/>
            <a:ahLst/>
            <a:cxnLst/>
            <a:rect l="l" t="t" r="r" b="b"/>
            <a:pathLst>
              <a:path w="24785" h="20816" extrusionOk="0">
                <a:moveTo>
                  <a:pt x="20815" y="0"/>
                </a:moveTo>
                <a:lnTo>
                  <a:pt x="0" y="20815"/>
                </a:lnTo>
                <a:lnTo>
                  <a:pt x="4303" y="20815"/>
                </a:lnTo>
                <a:lnTo>
                  <a:pt x="24584" y="534"/>
                </a:lnTo>
                <a:lnTo>
                  <a:pt x="24784" y="0"/>
                </a:lnTo>
                <a:close/>
              </a:path>
            </a:pathLst>
          </a:custGeom>
          <a:solidFill>
            <a:srgbClr val="E1F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27"/>
          <p:cNvSpPr/>
          <p:nvPr/>
        </p:nvSpPr>
        <p:spPr>
          <a:xfrm>
            <a:off x="4992525" y="1047062"/>
            <a:ext cx="2624530" cy="1703569"/>
          </a:xfrm>
          <a:custGeom>
            <a:avLst/>
            <a:gdLst/>
            <a:ahLst/>
            <a:cxnLst/>
            <a:rect l="l" t="t" r="r" b="b"/>
            <a:pathLst>
              <a:path w="86029" h="55841" extrusionOk="0">
                <a:moveTo>
                  <a:pt x="2102" y="1"/>
                </a:moveTo>
                <a:cubicBezTo>
                  <a:pt x="935" y="1"/>
                  <a:pt x="1" y="935"/>
                  <a:pt x="1" y="2102"/>
                </a:cubicBezTo>
                <a:lnTo>
                  <a:pt x="1" y="53739"/>
                </a:lnTo>
                <a:cubicBezTo>
                  <a:pt x="1" y="54907"/>
                  <a:pt x="935" y="55841"/>
                  <a:pt x="2102" y="55841"/>
                </a:cubicBezTo>
                <a:lnTo>
                  <a:pt x="83894" y="55841"/>
                </a:lnTo>
                <a:cubicBezTo>
                  <a:pt x="85062" y="55841"/>
                  <a:pt x="86029" y="54907"/>
                  <a:pt x="86029" y="53739"/>
                </a:cubicBezTo>
                <a:lnTo>
                  <a:pt x="86029" y="2102"/>
                </a:lnTo>
                <a:cubicBezTo>
                  <a:pt x="86029" y="935"/>
                  <a:pt x="85062" y="1"/>
                  <a:pt x="83894" y="1"/>
                </a:cubicBezTo>
                <a:close/>
              </a:path>
            </a:pathLst>
          </a:custGeom>
          <a:solidFill>
            <a:srgbClr val="B8B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27"/>
          <p:cNvSpPr/>
          <p:nvPr/>
        </p:nvSpPr>
        <p:spPr>
          <a:xfrm>
            <a:off x="4992525" y="1047062"/>
            <a:ext cx="2624530" cy="274812"/>
          </a:xfrm>
          <a:custGeom>
            <a:avLst/>
            <a:gdLst/>
            <a:ahLst/>
            <a:cxnLst/>
            <a:rect l="l" t="t" r="r" b="b"/>
            <a:pathLst>
              <a:path w="86029" h="9008" extrusionOk="0">
                <a:moveTo>
                  <a:pt x="2436" y="1"/>
                </a:moveTo>
                <a:cubicBezTo>
                  <a:pt x="1102" y="1"/>
                  <a:pt x="1" y="1068"/>
                  <a:pt x="1" y="2436"/>
                </a:cubicBezTo>
                <a:lnTo>
                  <a:pt x="1" y="9007"/>
                </a:lnTo>
                <a:lnTo>
                  <a:pt x="86029" y="9007"/>
                </a:lnTo>
                <a:lnTo>
                  <a:pt x="86029" y="2436"/>
                </a:lnTo>
                <a:cubicBezTo>
                  <a:pt x="86029" y="1102"/>
                  <a:pt x="84928" y="1"/>
                  <a:pt x="8359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27"/>
          <p:cNvSpPr/>
          <p:nvPr/>
        </p:nvSpPr>
        <p:spPr>
          <a:xfrm>
            <a:off x="5098380" y="1404255"/>
            <a:ext cx="2417933" cy="1256817"/>
          </a:xfrm>
          <a:custGeom>
            <a:avLst/>
            <a:gdLst/>
            <a:ahLst/>
            <a:cxnLst/>
            <a:rect l="l" t="t" r="r" b="b"/>
            <a:pathLst>
              <a:path w="79257" h="41197" extrusionOk="0">
                <a:moveTo>
                  <a:pt x="77522" y="41196"/>
                </a:moveTo>
                <a:lnTo>
                  <a:pt x="1735" y="41196"/>
                </a:lnTo>
                <a:cubicBezTo>
                  <a:pt x="767" y="41196"/>
                  <a:pt x="0" y="40429"/>
                  <a:pt x="0" y="39462"/>
                </a:cubicBezTo>
                <a:lnTo>
                  <a:pt x="0" y="1735"/>
                </a:lnTo>
                <a:cubicBezTo>
                  <a:pt x="0" y="768"/>
                  <a:pt x="767" y="0"/>
                  <a:pt x="1735" y="0"/>
                </a:cubicBezTo>
                <a:lnTo>
                  <a:pt x="77522" y="0"/>
                </a:lnTo>
                <a:cubicBezTo>
                  <a:pt x="78489" y="0"/>
                  <a:pt x="79257" y="768"/>
                  <a:pt x="79257" y="1735"/>
                </a:cubicBezTo>
                <a:lnTo>
                  <a:pt x="79257" y="39462"/>
                </a:lnTo>
                <a:cubicBezTo>
                  <a:pt x="79257" y="40429"/>
                  <a:pt x="78489" y="41196"/>
                  <a:pt x="77522" y="41196"/>
                </a:cubicBezTo>
                <a:close/>
              </a:path>
            </a:pathLst>
          </a:custGeom>
          <a:solidFill>
            <a:srgbClr val="240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27"/>
          <p:cNvSpPr/>
          <p:nvPr/>
        </p:nvSpPr>
        <p:spPr>
          <a:xfrm>
            <a:off x="5168574" y="1477530"/>
            <a:ext cx="57019" cy="116020"/>
          </a:xfrm>
          <a:custGeom>
            <a:avLst/>
            <a:gdLst/>
            <a:ahLst/>
            <a:cxnLst/>
            <a:rect l="l" t="t" r="r" b="b"/>
            <a:pathLst>
              <a:path w="1869" h="3803" fill="none" extrusionOk="0">
                <a:moveTo>
                  <a:pt x="1869" y="0"/>
                </a:moveTo>
                <a:lnTo>
                  <a:pt x="1" y="1901"/>
                </a:lnTo>
                <a:lnTo>
                  <a:pt x="1869" y="3803"/>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27"/>
          <p:cNvSpPr/>
          <p:nvPr/>
        </p:nvSpPr>
        <p:spPr>
          <a:xfrm>
            <a:off x="5371072" y="1477530"/>
            <a:ext cx="58056" cy="116020"/>
          </a:xfrm>
          <a:custGeom>
            <a:avLst/>
            <a:gdLst/>
            <a:ahLst/>
            <a:cxnLst/>
            <a:rect l="l" t="t" r="r" b="b"/>
            <a:pathLst>
              <a:path w="1903" h="3803" fill="none" extrusionOk="0">
                <a:moveTo>
                  <a:pt x="1" y="0"/>
                </a:moveTo>
                <a:lnTo>
                  <a:pt x="1902" y="1901"/>
                </a:lnTo>
                <a:lnTo>
                  <a:pt x="1" y="3803"/>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27"/>
          <p:cNvSpPr/>
          <p:nvPr/>
        </p:nvSpPr>
        <p:spPr>
          <a:xfrm>
            <a:off x="5274399" y="1477530"/>
            <a:ext cx="45822" cy="126210"/>
          </a:xfrm>
          <a:custGeom>
            <a:avLst/>
            <a:gdLst/>
            <a:ahLst/>
            <a:cxnLst/>
            <a:rect l="l" t="t" r="r" b="b"/>
            <a:pathLst>
              <a:path w="1502" h="4137" fill="none" extrusionOk="0">
                <a:moveTo>
                  <a:pt x="1" y="4136"/>
                </a:moveTo>
                <a:lnTo>
                  <a:pt x="1502" y="0"/>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27"/>
          <p:cNvSpPr/>
          <p:nvPr/>
        </p:nvSpPr>
        <p:spPr>
          <a:xfrm>
            <a:off x="5473847" y="1588419"/>
            <a:ext cx="32613" cy="32613"/>
          </a:xfrm>
          <a:custGeom>
            <a:avLst/>
            <a:gdLst/>
            <a:ahLst/>
            <a:cxnLst/>
            <a:rect l="l" t="t" r="r" b="b"/>
            <a:pathLst>
              <a:path w="1069" h="1069" extrusionOk="0">
                <a:moveTo>
                  <a:pt x="535" y="1"/>
                </a:moveTo>
                <a:cubicBezTo>
                  <a:pt x="234" y="1"/>
                  <a:pt x="1" y="234"/>
                  <a:pt x="1" y="535"/>
                </a:cubicBezTo>
                <a:cubicBezTo>
                  <a:pt x="1" y="802"/>
                  <a:pt x="234" y="1068"/>
                  <a:pt x="535" y="1068"/>
                </a:cubicBezTo>
                <a:cubicBezTo>
                  <a:pt x="835" y="1068"/>
                  <a:pt x="1068" y="802"/>
                  <a:pt x="1068" y="535"/>
                </a:cubicBezTo>
                <a:cubicBezTo>
                  <a:pt x="1068" y="234"/>
                  <a:pt x="835" y="1"/>
                  <a:pt x="535"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27"/>
          <p:cNvSpPr/>
          <p:nvPr/>
        </p:nvSpPr>
        <p:spPr>
          <a:xfrm>
            <a:off x="5521684" y="1588419"/>
            <a:ext cx="32582" cy="32613"/>
          </a:xfrm>
          <a:custGeom>
            <a:avLst/>
            <a:gdLst/>
            <a:ahLst/>
            <a:cxnLst/>
            <a:rect l="l" t="t" r="r" b="b"/>
            <a:pathLst>
              <a:path w="1068" h="1069" extrusionOk="0">
                <a:moveTo>
                  <a:pt x="534" y="1"/>
                </a:moveTo>
                <a:cubicBezTo>
                  <a:pt x="267" y="1"/>
                  <a:pt x="0" y="234"/>
                  <a:pt x="0" y="535"/>
                </a:cubicBezTo>
                <a:cubicBezTo>
                  <a:pt x="0" y="802"/>
                  <a:pt x="267" y="1068"/>
                  <a:pt x="534" y="1068"/>
                </a:cubicBezTo>
                <a:cubicBezTo>
                  <a:pt x="834" y="1068"/>
                  <a:pt x="1068" y="802"/>
                  <a:pt x="1068" y="535"/>
                </a:cubicBezTo>
                <a:cubicBezTo>
                  <a:pt x="1068" y="234"/>
                  <a:pt x="834" y="1"/>
                  <a:pt x="534"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27"/>
          <p:cNvSpPr/>
          <p:nvPr/>
        </p:nvSpPr>
        <p:spPr>
          <a:xfrm>
            <a:off x="5589864" y="1588419"/>
            <a:ext cx="32582" cy="32613"/>
          </a:xfrm>
          <a:custGeom>
            <a:avLst/>
            <a:gdLst/>
            <a:ahLst/>
            <a:cxnLst/>
            <a:rect l="l" t="t" r="r" b="b"/>
            <a:pathLst>
              <a:path w="1068" h="1069" extrusionOk="0">
                <a:moveTo>
                  <a:pt x="534" y="1"/>
                </a:moveTo>
                <a:cubicBezTo>
                  <a:pt x="234" y="1"/>
                  <a:pt x="0" y="234"/>
                  <a:pt x="0" y="535"/>
                </a:cubicBezTo>
                <a:cubicBezTo>
                  <a:pt x="0" y="802"/>
                  <a:pt x="234" y="1068"/>
                  <a:pt x="534" y="1068"/>
                </a:cubicBezTo>
                <a:cubicBezTo>
                  <a:pt x="834" y="1068"/>
                  <a:pt x="1068" y="802"/>
                  <a:pt x="1068" y="535"/>
                </a:cubicBezTo>
                <a:cubicBezTo>
                  <a:pt x="1068" y="234"/>
                  <a:pt x="834" y="1"/>
                  <a:pt x="534"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27"/>
          <p:cNvSpPr/>
          <p:nvPr/>
        </p:nvSpPr>
        <p:spPr>
          <a:xfrm>
            <a:off x="5197067" y="1721730"/>
            <a:ext cx="1737158" cy="31"/>
          </a:xfrm>
          <a:custGeom>
            <a:avLst/>
            <a:gdLst/>
            <a:ahLst/>
            <a:cxnLst/>
            <a:rect l="l" t="t" r="r" b="b"/>
            <a:pathLst>
              <a:path w="56942" h="1" fill="none" extrusionOk="0">
                <a:moveTo>
                  <a:pt x="1" y="1"/>
                </a:moveTo>
                <a:lnTo>
                  <a:pt x="56941" y="1"/>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27"/>
          <p:cNvSpPr/>
          <p:nvPr/>
        </p:nvSpPr>
        <p:spPr>
          <a:xfrm>
            <a:off x="7038920" y="1721730"/>
            <a:ext cx="134355" cy="31"/>
          </a:xfrm>
          <a:custGeom>
            <a:avLst/>
            <a:gdLst/>
            <a:ahLst/>
            <a:cxnLst/>
            <a:rect l="l" t="t" r="r" b="b"/>
            <a:pathLst>
              <a:path w="4404" h="1" fill="none" extrusionOk="0">
                <a:moveTo>
                  <a:pt x="0" y="1"/>
                </a:moveTo>
                <a:lnTo>
                  <a:pt x="4403" y="1"/>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27"/>
          <p:cNvSpPr/>
          <p:nvPr/>
        </p:nvSpPr>
        <p:spPr>
          <a:xfrm>
            <a:off x="7247520" y="1721730"/>
            <a:ext cx="170995" cy="31"/>
          </a:xfrm>
          <a:custGeom>
            <a:avLst/>
            <a:gdLst/>
            <a:ahLst/>
            <a:cxnLst/>
            <a:rect l="l" t="t" r="r" b="b"/>
            <a:pathLst>
              <a:path w="5605" h="1" fill="none" extrusionOk="0">
                <a:moveTo>
                  <a:pt x="0" y="1"/>
                </a:moveTo>
                <a:lnTo>
                  <a:pt x="5604" y="1"/>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27"/>
          <p:cNvSpPr/>
          <p:nvPr/>
        </p:nvSpPr>
        <p:spPr>
          <a:xfrm>
            <a:off x="5197067" y="1858091"/>
            <a:ext cx="1086891" cy="31"/>
          </a:xfrm>
          <a:custGeom>
            <a:avLst/>
            <a:gdLst/>
            <a:ahLst/>
            <a:cxnLst/>
            <a:rect l="l" t="t" r="r" b="b"/>
            <a:pathLst>
              <a:path w="35627" h="1" fill="none" extrusionOk="0">
                <a:moveTo>
                  <a:pt x="1" y="1"/>
                </a:moveTo>
                <a:lnTo>
                  <a:pt x="35626"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27"/>
          <p:cNvSpPr/>
          <p:nvPr/>
        </p:nvSpPr>
        <p:spPr>
          <a:xfrm>
            <a:off x="6444635" y="1858091"/>
            <a:ext cx="195431" cy="31"/>
          </a:xfrm>
          <a:custGeom>
            <a:avLst/>
            <a:gdLst/>
            <a:ahLst/>
            <a:cxnLst/>
            <a:rect l="l" t="t" r="r" b="b"/>
            <a:pathLst>
              <a:path w="6406" h="1" fill="none" extrusionOk="0">
                <a:moveTo>
                  <a:pt x="1" y="1"/>
                </a:moveTo>
                <a:lnTo>
                  <a:pt x="6405"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27"/>
          <p:cNvSpPr/>
          <p:nvPr/>
        </p:nvSpPr>
        <p:spPr>
          <a:xfrm>
            <a:off x="6110870" y="1936461"/>
            <a:ext cx="529214" cy="31"/>
          </a:xfrm>
          <a:custGeom>
            <a:avLst/>
            <a:gdLst/>
            <a:ahLst/>
            <a:cxnLst/>
            <a:rect l="l" t="t" r="r" b="b"/>
            <a:pathLst>
              <a:path w="17347" h="1" fill="none" extrusionOk="0">
                <a:moveTo>
                  <a:pt x="17346" y="0"/>
                </a:moveTo>
                <a:lnTo>
                  <a:pt x="0"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27"/>
          <p:cNvSpPr/>
          <p:nvPr/>
        </p:nvSpPr>
        <p:spPr>
          <a:xfrm>
            <a:off x="5931770" y="1936461"/>
            <a:ext cx="106898" cy="31"/>
          </a:xfrm>
          <a:custGeom>
            <a:avLst/>
            <a:gdLst/>
            <a:ahLst/>
            <a:cxnLst/>
            <a:rect l="l" t="t" r="r" b="b"/>
            <a:pathLst>
              <a:path w="3504" h="1" fill="none" extrusionOk="0">
                <a:moveTo>
                  <a:pt x="3503"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27"/>
          <p:cNvSpPr/>
          <p:nvPr/>
        </p:nvSpPr>
        <p:spPr>
          <a:xfrm>
            <a:off x="5740468" y="1936461"/>
            <a:ext cx="106868" cy="31"/>
          </a:xfrm>
          <a:custGeom>
            <a:avLst/>
            <a:gdLst/>
            <a:ahLst/>
            <a:cxnLst/>
            <a:rect l="l" t="t" r="r" b="b"/>
            <a:pathLst>
              <a:path w="3503" h="1" fill="none" extrusionOk="0">
                <a:moveTo>
                  <a:pt x="3503" y="0"/>
                </a:moveTo>
                <a:lnTo>
                  <a:pt x="0"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27"/>
          <p:cNvSpPr/>
          <p:nvPr/>
        </p:nvSpPr>
        <p:spPr>
          <a:xfrm>
            <a:off x="5550172" y="1936461"/>
            <a:ext cx="105861" cy="31"/>
          </a:xfrm>
          <a:custGeom>
            <a:avLst/>
            <a:gdLst/>
            <a:ahLst/>
            <a:cxnLst/>
            <a:rect l="l" t="t" r="r" b="b"/>
            <a:pathLst>
              <a:path w="3470" h="1" fill="none" extrusionOk="0">
                <a:moveTo>
                  <a:pt x="3470"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27"/>
          <p:cNvSpPr/>
          <p:nvPr/>
        </p:nvSpPr>
        <p:spPr>
          <a:xfrm>
            <a:off x="5358870" y="1936461"/>
            <a:ext cx="105861" cy="31"/>
          </a:xfrm>
          <a:custGeom>
            <a:avLst/>
            <a:gdLst/>
            <a:ahLst/>
            <a:cxnLst/>
            <a:rect l="l" t="t" r="r" b="b"/>
            <a:pathLst>
              <a:path w="3470" h="1" fill="none" extrusionOk="0">
                <a:moveTo>
                  <a:pt x="3470" y="0"/>
                </a:moveTo>
                <a:lnTo>
                  <a:pt x="0"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27"/>
          <p:cNvSpPr/>
          <p:nvPr/>
        </p:nvSpPr>
        <p:spPr>
          <a:xfrm>
            <a:off x="5358870" y="2032097"/>
            <a:ext cx="1647588" cy="31"/>
          </a:xfrm>
          <a:custGeom>
            <a:avLst/>
            <a:gdLst/>
            <a:ahLst/>
            <a:cxnLst/>
            <a:rect l="l" t="t" r="r" b="b"/>
            <a:pathLst>
              <a:path w="54006" h="1" fill="none" extrusionOk="0">
                <a:moveTo>
                  <a:pt x="54006" y="1"/>
                </a:moveTo>
                <a:lnTo>
                  <a:pt x="0"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27"/>
          <p:cNvSpPr/>
          <p:nvPr/>
        </p:nvSpPr>
        <p:spPr>
          <a:xfrm>
            <a:off x="5197067" y="1936461"/>
            <a:ext cx="38714" cy="31"/>
          </a:xfrm>
          <a:custGeom>
            <a:avLst/>
            <a:gdLst/>
            <a:ahLst/>
            <a:cxnLst/>
            <a:rect l="l" t="t" r="r" b="b"/>
            <a:pathLst>
              <a:path w="1269" h="1" fill="none" extrusionOk="0">
                <a:moveTo>
                  <a:pt x="1268"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27"/>
          <p:cNvSpPr/>
          <p:nvPr/>
        </p:nvSpPr>
        <p:spPr>
          <a:xfrm>
            <a:off x="5197067" y="2032097"/>
            <a:ext cx="38714" cy="31"/>
          </a:xfrm>
          <a:custGeom>
            <a:avLst/>
            <a:gdLst/>
            <a:ahLst/>
            <a:cxnLst/>
            <a:rect l="l" t="t" r="r" b="b"/>
            <a:pathLst>
              <a:path w="1269" h="1" fill="none" extrusionOk="0">
                <a:moveTo>
                  <a:pt x="1268" y="1"/>
                </a:moveTo>
                <a:lnTo>
                  <a:pt x="1"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27"/>
          <p:cNvSpPr/>
          <p:nvPr/>
        </p:nvSpPr>
        <p:spPr>
          <a:xfrm>
            <a:off x="5197067" y="2127763"/>
            <a:ext cx="38714" cy="31"/>
          </a:xfrm>
          <a:custGeom>
            <a:avLst/>
            <a:gdLst/>
            <a:ahLst/>
            <a:cxnLst/>
            <a:rect l="l" t="t" r="r" b="b"/>
            <a:pathLst>
              <a:path w="1269" h="1" fill="none" extrusionOk="0">
                <a:moveTo>
                  <a:pt x="1268"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27"/>
          <p:cNvSpPr/>
          <p:nvPr/>
        </p:nvSpPr>
        <p:spPr>
          <a:xfrm>
            <a:off x="5197067" y="2223399"/>
            <a:ext cx="38714" cy="31"/>
          </a:xfrm>
          <a:custGeom>
            <a:avLst/>
            <a:gdLst/>
            <a:ahLst/>
            <a:cxnLst/>
            <a:rect l="l" t="t" r="r" b="b"/>
            <a:pathLst>
              <a:path w="1269" h="1" fill="none" extrusionOk="0">
                <a:moveTo>
                  <a:pt x="1268" y="1"/>
                </a:moveTo>
                <a:lnTo>
                  <a:pt x="1"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27"/>
          <p:cNvSpPr/>
          <p:nvPr/>
        </p:nvSpPr>
        <p:spPr>
          <a:xfrm>
            <a:off x="7106064" y="2032097"/>
            <a:ext cx="226976" cy="31"/>
          </a:xfrm>
          <a:custGeom>
            <a:avLst/>
            <a:gdLst/>
            <a:ahLst/>
            <a:cxnLst/>
            <a:rect l="l" t="t" r="r" b="b"/>
            <a:pathLst>
              <a:path w="7440" h="1" fill="none" extrusionOk="0">
                <a:moveTo>
                  <a:pt x="1" y="1"/>
                </a:moveTo>
                <a:lnTo>
                  <a:pt x="7439"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27"/>
          <p:cNvSpPr/>
          <p:nvPr/>
        </p:nvSpPr>
        <p:spPr>
          <a:xfrm>
            <a:off x="5354813" y="2127763"/>
            <a:ext cx="455935" cy="31"/>
          </a:xfrm>
          <a:custGeom>
            <a:avLst/>
            <a:gdLst/>
            <a:ahLst/>
            <a:cxnLst/>
            <a:rect l="l" t="t" r="r" b="b"/>
            <a:pathLst>
              <a:path w="14945" h="1" fill="none" extrusionOk="0">
                <a:moveTo>
                  <a:pt x="0" y="0"/>
                </a:moveTo>
                <a:lnTo>
                  <a:pt x="14944" y="0"/>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27"/>
          <p:cNvSpPr/>
          <p:nvPr/>
        </p:nvSpPr>
        <p:spPr>
          <a:xfrm>
            <a:off x="5354813" y="2225443"/>
            <a:ext cx="455935" cy="31"/>
          </a:xfrm>
          <a:custGeom>
            <a:avLst/>
            <a:gdLst/>
            <a:ahLst/>
            <a:cxnLst/>
            <a:rect l="l" t="t" r="r" b="b"/>
            <a:pathLst>
              <a:path w="14945" h="1" fill="none" extrusionOk="0">
                <a:moveTo>
                  <a:pt x="0" y="1"/>
                </a:moveTo>
                <a:lnTo>
                  <a:pt x="14944"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27"/>
          <p:cNvSpPr/>
          <p:nvPr/>
        </p:nvSpPr>
        <p:spPr>
          <a:xfrm>
            <a:off x="5354813" y="2324160"/>
            <a:ext cx="455935" cy="31"/>
          </a:xfrm>
          <a:custGeom>
            <a:avLst/>
            <a:gdLst/>
            <a:ahLst/>
            <a:cxnLst/>
            <a:rect l="l" t="t" r="r" b="b"/>
            <a:pathLst>
              <a:path w="14945" h="1" fill="none" extrusionOk="0">
                <a:moveTo>
                  <a:pt x="0" y="0"/>
                </a:moveTo>
                <a:lnTo>
                  <a:pt x="14944" y="0"/>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27"/>
          <p:cNvSpPr/>
          <p:nvPr/>
        </p:nvSpPr>
        <p:spPr>
          <a:xfrm>
            <a:off x="5354813" y="2421840"/>
            <a:ext cx="455935" cy="31"/>
          </a:xfrm>
          <a:custGeom>
            <a:avLst/>
            <a:gdLst/>
            <a:ahLst/>
            <a:cxnLst/>
            <a:rect l="l" t="t" r="r" b="b"/>
            <a:pathLst>
              <a:path w="14945" h="1" fill="none" extrusionOk="0">
                <a:moveTo>
                  <a:pt x="0" y="1"/>
                </a:moveTo>
                <a:lnTo>
                  <a:pt x="14944"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27"/>
          <p:cNvSpPr/>
          <p:nvPr/>
        </p:nvSpPr>
        <p:spPr>
          <a:xfrm>
            <a:off x="6110870" y="2421840"/>
            <a:ext cx="928130" cy="31"/>
          </a:xfrm>
          <a:custGeom>
            <a:avLst/>
            <a:gdLst/>
            <a:ahLst/>
            <a:cxnLst/>
            <a:rect l="l" t="t" r="r" b="b"/>
            <a:pathLst>
              <a:path w="30423" h="1" fill="none" extrusionOk="0">
                <a:moveTo>
                  <a:pt x="0" y="1"/>
                </a:moveTo>
                <a:lnTo>
                  <a:pt x="30422" y="1"/>
                </a:lnTo>
              </a:path>
            </a:pathLst>
          </a:custGeom>
          <a:noFill/>
          <a:ln w="208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27"/>
          <p:cNvSpPr/>
          <p:nvPr/>
        </p:nvSpPr>
        <p:spPr>
          <a:xfrm>
            <a:off x="6661380" y="2324160"/>
            <a:ext cx="377591" cy="31"/>
          </a:xfrm>
          <a:custGeom>
            <a:avLst/>
            <a:gdLst/>
            <a:ahLst/>
            <a:cxnLst/>
            <a:rect l="l" t="t" r="r" b="b"/>
            <a:pathLst>
              <a:path w="12377" h="1" fill="none" extrusionOk="0">
                <a:moveTo>
                  <a:pt x="1" y="0"/>
                </a:moveTo>
                <a:lnTo>
                  <a:pt x="12376" y="0"/>
                </a:lnTo>
              </a:path>
            </a:pathLst>
          </a:custGeom>
          <a:noFill/>
          <a:ln w="208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27"/>
          <p:cNvSpPr/>
          <p:nvPr/>
        </p:nvSpPr>
        <p:spPr>
          <a:xfrm>
            <a:off x="6889319" y="2223399"/>
            <a:ext cx="149639" cy="31"/>
          </a:xfrm>
          <a:custGeom>
            <a:avLst/>
            <a:gdLst/>
            <a:ahLst/>
            <a:cxnLst/>
            <a:rect l="l" t="t" r="r" b="b"/>
            <a:pathLst>
              <a:path w="4905" h="1" fill="none" extrusionOk="0">
                <a:moveTo>
                  <a:pt x="1" y="1"/>
                </a:moveTo>
                <a:lnTo>
                  <a:pt x="4904" y="1"/>
                </a:lnTo>
              </a:path>
            </a:pathLst>
          </a:custGeom>
          <a:noFill/>
          <a:ln w="208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27"/>
          <p:cNvSpPr/>
          <p:nvPr/>
        </p:nvSpPr>
        <p:spPr>
          <a:xfrm>
            <a:off x="7602007" y="1310369"/>
            <a:ext cx="1114298" cy="1734401"/>
          </a:xfrm>
          <a:custGeom>
            <a:avLst/>
            <a:gdLst/>
            <a:ahLst/>
            <a:cxnLst/>
            <a:rect l="l" t="t" r="r" b="b"/>
            <a:pathLst>
              <a:path w="42498" h="66148" extrusionOk="0">
                <a:moveTo>
                  <a:pt x="2169" y="1"/>
                </a:moveTo>
                <a:cubicBezTo>
                  <a:pt x="968" y="1"/>
                  <a:pt x="0" y="968"/>
                  <a:pt x="0" y="2169"/>
                </a:cubicBezTo>
                <a:lnTo>
                  <a:pt x="0" y="63980"/>
                </a:lnTo>
                <a:cubicBezTo>
                  <a:pt x="0" y="65181"/>
                  <a:pt x="968" y="66148"/>
                  <a:pt x="2169" y="66148"/>
                </a:cubicBezTo>
                <a:lnTo>
                  <a:pt x="40329" y="66148"/>
                </a:lnTo>
                <a:cubicBezTo>
                  <a:pt x="41530" y="66148"/>
                  <a:pt x="42497" y="65181"/>
                  <a:pt x="42497" y="63980"/>
                </a:cubicBezTo>
                <a:lnTo>
                  <a:pt x="42497" y="2169"/>
                </a:lnTo>
                <a:cubicBezTo>
                  <a:pt x="42497" y="968"/>
                  <a:pt x="41530" y="1"/>
                  <a:pt x="4032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27"/>
          <p:cNvSpPr/>
          <p:nvPr/>
        </p:nvSpPr>
        <p:spPr>
          <a:xfrm>
            <a:off x="7602007" y="1310369"/>
            <a:ext cx="1114298" cy="157451"/>
          </a:xfrm>
          <a:custGeom>
            <a:avLst/>
            <a:gdLst/>
            <a:ahLst/>
            <a:cxnLst/>
            <a:rect l="l" t="t" r="r" b="b"/>
            <a:pathLst>
              <a:path w="42498" h="6005" extrusionOk="0">
                <a:moveTo>
                  <a:pt x="1635" y="1"/>
                </a:moveTo>
                <a:cubicBezTo>
                  <a:pt x="734" y="1"/>
                  <a:pt x="0" y="734"/>
                  <a:pt x="0" y="1635"/>
                </a:cubicBezTo>
                <a:lnTo>
                  <a:pt x="0" y="6005"/>
                </a:lnTo>
                <a:lnTo>
                  <a:pt x="42497" y="6005"/>
                </a:lnTo>
                <a:lnTo>
                  <a:pt x="42497" y="1635"/>
                </a:lnTo>
                <a:cubicBezTo>
                  <a:pt x="42497" y="734"/>
                  <a:pt x="41764" y="1"/>
                  <a:pt x="408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27"/>
          <p:cNvSpPr/>
          <p:nvPr/>
        </p:nvSpPr>
        <p:spPr>
          <a:xfrm>
            <a:off x="7662365" y="1515042"/>
            <a:ext cx="996203" cy="1478126"/>
          </a:xfrm>
          <a:custGeom>
            <a:avLst/>
            <a:gdLst/>
            <a:ahLst/>
            <a:cxnLst/>
            <a:rect l="l" t="t" r="r" b="b"/>
            <a:pathLst>
              <a:path w="37994" h="56374" extrusionOk="0">
                <a:moveTo>
                  <a:pt x="36259" y="56374"/>
                </a:moveTo>
                <a:lnTo>
                  <a:pt x="1768" y="56374"/>
                </a:lnTo>
                <a:cubicBezTo>
                  <a:pt x="801" y="56374"/>
                  <a:pt x="0" y="55607"/>
                  <a:pt x="0" y="54639"/>
                </a:cubicBezTo>
                <a:lnTo>
                  <a:pt x="0" y="1735"/>
                </a:lnTo>
                <a:cubicBezTo>
                  <a:pt x="0" y="767"/>
                  <a:pt x="801" y="0"/>
                  <a:pt x="1768" y="0"/>
                </a:cubicBezTo>
                <a:lnTo>
                  <a:pt x="36259" y="0"/>
                </a:lnTo>
                <a:cubicBezTo>
                  <a:pt x="37227" y="0"/>
                  <a:pt x="37994" y="767"/>
                  <a:pt x="37994" y="1735"/>
                </a:cubicBezTo>
                <a:lnTo>
                  <a:pt x="37994" y="54639"/>
                </a:lnTo>
                <a:cubicBezTo>
                  <a:pt x="37994" y="55607"/>
                  <a:pt x="37227" y="56374"/>
                  <a:pt x="36259" y="56374"/>
                </a:cubicBezTo>
                <a:close/>
              </a:path>
            </a:pathLst>
          </a:custGeom>
          <a:solidFill>
            <a:srgbClr val="240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27"/>
          <p:cNvSpPr/>
          <p:nvPr/>
        </p:nvSpPr>
        <p:spPr>
          <a:xfrm>
            <a:off x="7905503" y="1362835"/>
            <a:ext cx="53384" cy="27164"/>
          </a:xfrm>
          <a:custGeom>
            <a:avLst/>
            <a:gdLst/>
            <a:ahLst/>
            <a:cxnLst/>
            <a:rect l="l" t="t" r="r" b="b"/>
            <a:pathLst>
              <a:path w="2036" h="1036" extrusionOk="0">
                <a:moveTo>
                  <a:pt x="1001" y="1"/>
                </a:moveTo>
                <a:cubicBezTo>
                  <a:pt x="434" y="1"/>
                  <a:pt x="0" y="435"/>
                  <a:pt x="0" y="1002"/>
                </a:cubicBezTo>
                <a:lnTo>
                  <a:pt x="0" y="1035"/>
                </a:lnTo>
                <a:cubicBezTo>
                  <a:pt x="0" y="468"/>
                  <a:pt x="434" y="1"/>
                  <a:pt x="1001" y="1"/>
                </a:cubicBezTo>
                <a:close/>
                <a:moveTo>
                  <a:pt x="1001" y="1"/>
                </a:moveTo>
                <a:cubicBezTo>
                  <a:pt x="1568" y="1"/>
                  <a:pt x="2035" y="468"/>
                  <a:pt x="2035" y="1035"/>
                </a:cubicBezTo>
                <a:lnTo>
                  <a:pt x="2035" y="1002"/>
                </a:lnTo>
                <a:cubicBezTo>
                  <a:pt x="2035" y="435"/>
                  <a:pt x="1568" y="1"/>
                  <a:pt x="1001" y="1"/>
                </a:cubicBezTo>
                <a:close/>
              </a:path>
            </a:pathLst>
          </a:custGeom>
          <a:solidFill>
            <a:srgbClr val="84FA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27"/>
          <p:cNvSpPr/>
          <p:nvPr/>
        </p:nvSpPr>
        <p:spPr>
          <a:xfrm>
            <a:off x="7710453" y="1688198"/>
            <a:ext cx="707599" cy="16650"/>
          </a:xfrm>
          <a:custGeom>
            <a:avLst/>
            <a:gdLst/>
            <a:ahLst/>
            <a:cxnLst/>
            <a:rect l="l" t="t" r="r" b="b"/>
            <a:pathLst>
              <a:path w="26987" h="635" extrusionOk="0">
                <a:moveTo>
                  <a:pt x="334" y="1"/>
                </a:moveTo>
                <a:cubicBezTo>
                  <a:pt x="134" y="1"/>
                  <a:pt x="1" y="134"/>
                  <a:pt x="1" y="301"/>
                </a:cubicBezTo>
                <a:cubicBezTo>
                  <a:pt x="1" y="501"/>
                  <a:pt x="134" y="635"/>
                  <a:pt x="334" y="635"/>
                </a:cubicBezTo>
                <a:lnTo>
                  <a:pt x="26686" y="635"/>
                </a:lnTo>
                <a:cubicBezTo>
                  <a:pt x="26853" y="635"/>
                  <a:pt x="26987" y="501"/>
                  <a:pt x="26987" y="301"/>
                </a:cubicBezTo>
                <a:cubicBezTo>
                  <a:pt x="26987" y="134"/>
                  <a:pt x="26853" y="1"/>
                  <a:pt x="2668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27"/>
          <p:cNvSpPr/>
          <p:nvPr/>
        </p:nvSpPr>
        <p:spPr>
          <a:xfrm>
            <a:off x="8461758" y="1688198"/>
            <a:ext cx="68251" cy="16650"/>
          </a:xfrm>
          <a:custGeom>
            <a:avLst/>
            <a:gdLst/>
            <a:ahLst/>
            <a:cxnLst/>
            <a:rect l="l" t="t" r="r" b="b"/>
            <a:pathLst>
              <a:path w="2603" h="635" extrusionOk="0">
                <a:moveTo>
                  <a:pt x="301" y="1"/>
                </a:moveTo>
                <a:cubicBezTo>
                  <a:pt x="134" y="1"/>
                  <a:pt x="1" y="134"/>
                  <a:pt x="1" y="301"/>
                </a:cubicBezTo>
                <a:cubicBezTo>
                  <a:pt x="1" y="501"/>
                  <a:pt x="134" y="635"/>
                  <a:pt x="301" y="635"/>
                </a:cubicBezTo>
                <a:lnTo>
                  <a:pt x="2269" y="635"/>
                </a:lnTo>
                <a:cubicBezTo>
                  <a:pt x="2436" y="635"/>
                  <a:pt x="2602" y="501"/>
                  <a:pt x="2602" y="301"/>
                </a:cubicBezTo>
                <a:cubicBezTo>
                  <a:pt x="2602" y="134"/>
                  <a:pt x="2436" y="1"/>
                  <a:pt x="2269"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27"/>
          <p:cNvSpPr/>
          <p:nvPr/>
        </p:nvSpPr>
        <p:spPr>
          <a:xfrm>
            <a:off x="8556228" y="1688198"/>
            <a:ext cx="55114" cy="16650"/>
          </a:xfrm>
          <a:custGeom>
            <a:avLst/>
            <a:gdLst/>
            <a:ahLst/>
            <a:cxnLst/>
            <a:rect l="l" t="t" r="r" b="b"/>
            <a:pathLst>
              <a:path w="2102" h="635" extrusionOk="0">
                <a:moveTo>
                  <a:pt x="300" y="1"/>
                </a:moveTo>
                <a:cubicBezTo>
                  <a:pt x="134" y="1"/>
                  <a:pt x="0" y="134"/>
                  <a:pt x="0" y="301"/>
                </a:cubicBezTo>
                <a:cubicBezTo>
                  <a:pt x="0" y="501"/>
                  <a:pt x="134" y="635"/>
                  <a:pt x="300" y="635"/>
                </a:cubicBezTo>
                <a:lnTo>
                  <a:pt x="1768" y="635"/>
                </a:lnTo>
                <a:cubicBezTo>
                  <a:pt x="1968" y="635"/>
                  <a:pt x="2102" y="501"/>
                  <a:pt x="2102" y="301"/>
                </a:cubicBezTo>
                <a:cubicBezTo>
                  <a:pt x="2102" y="134"/>
                  <a:pt x="1968" y="1"/>
                  <a:pt x="1768"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27"/>
          <p:cNvSpPr/>
          <p:nvPr/>
        </p:nvSpPr>
        <p:spPr>
          <a:xfrm>
            <a:off x="7710453" y="1766045"/>
            <a:ext cx="404994" cy="16650"/>
          </a:xfrm>
          <a:custGeom>
            <a:avLst/>
            <a:gdLst/>
            <a:ahLst/>
            <a:cxnLst/>
            <a:rect l="l" t="t" r="r" b="b"/>
            <a:pathLst>
              <a:path w="15446" h="635" extrusionOk="0">
                <a:moveTo>
                  <a:pt x="334" y="1"/>
                </a:moveTo>
                <a:cubicBezTo>
                  <a:pt x="134" y="1"/>
                  <a:pt x="1" y="134"/>
                  <a:pt x="1" y="334"/>
                </a:cubicBezTo>
                <a:cubicBezTo>
                  <a:pt x="1" y="501"/>
                  <a:pt x="134" y="634"/>
                  <a:pt x="334" y="634"/>
                </a:cubicBezTo>
                <a:lnTo>
                  <a:pt x="15112" y="634"/>
                </a:lnTo>
                <a:cubicBezTo>
                  <a:pt x="15312" y="634"/>
                  <a:pt x="15445" y="501"/>
                  <a:pt x="15445" y="334"/>
                </a:cubicBezTo>
                <a:cubicBezTo>
                  <a:pt x="15445" y="134"/>
                  <a:pt x="15312" y="1"/>
                  <a:pt x="15112"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27"/>
          <p:cNvSpPr/>
          <p:nvPr/>
        </p:nvSpPr>
        <p:spPr>
          <a:xfrm>
            <a:off x="8122394" y="1766045"/>
            <a:ext cx="127744" cy="16650"/>
          </a:xfrm>
          <a:custGeom>
            <a:avLst/>
            <a:gdLst/>
            <a:ahLst/>
            <a:cxnLst/>
            <a:rect l="l" t="t" r="r" b="b"/>
            <a:pathLst>
              <a:path w="4872" h="635" extrusionOk="0">
                <a:moveTo>
                  <a:pt x="301" y="1"/>
                </a:moveTo>
                <a:cubicBezTo>
                  <a:pt x="134" y="1"/>
                  <a:pt x="1" y="134"/>
                  <a:pt x="1" y="334"/>
                </a:cubicBezTo>
                <a:cubicBezTo>
                  <a:pt x="1" y="501"/>
                  <a:pt x="134" y="634"/>
                  <a:pt x="301" y="634"/>
                </a:cubicBezTo>
                <a:lnTo>
                  <a:pt x="4571" y="634"/>
                </a:lnTo>
                <a:cubicBezTo>
                  <a:pt x="4738" y="634"/>
                  <a:pt x="4871" y="501"/>
                  <a:pt x="4871" y="334"/>
                </a:cubicBezTo>
                <a:cubicBezTo>
                  <a:pt x="4871" y="134"/>
                  <a:pt x="4738" y="1"/>
                  <a:pt x="4571"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27"/>
          <p:cNvSpPr/>
          <p:nvPr/>
        </p:nvSpPr>
        <p:spPr>
          <a:xfrm>
            <a:off x="8164398" y="1810645"/>
            <a:ext cx="85739" cy="17515"/>
          </a:xfrm>
          <a:custGeom>
            <a:avLst/>
            <a:gdLst/>
            <a:ahLst/>
            <a:cxnLst/>
            <a:rect l="l" t="t" r="r" b="b"/>
            <a:pathLst>
              <a:path w="3270" h="668" extrusionOk="0">
                <a:moveTo>
                  <a:pt x="334" y="1"/>
                </a:moveTo>
                <a:cubicBezTo>
                  <a:pt x="134" y="1"/>
                  <a:pt x="0" y="168"/>
                  <a:pt x="0" y="334"/>
                </a:cubicBezTo>
                <a:cubicBezTo>
                  <a:pt x="0" y="535"/>
                  <a:pt x="134" y="668"/>
                  <a:pt x="334" y="668"/>
                </a:cubicBezTo>
                <a:lnTo>
                  <a:pt x="2969" y="668"/>
                </a:lnTo>
                <a:cubicBezTo>
                  <a:pt x="3136" y="668"/>
                  <a:pt x="3269" y="501"/>
                  <a:pt x="3269" y="334"/>
                </a:cubicBezTo>
                <a:cubicBezTo>
                  <a:pt x="3269" y="168"/>
                  <a:pt x="3136" y="1"/>
                  <a:pt x="2969"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27"/>
          <p:cNvSpPr/>
          <p:nvPr/>
        </p:nvSpPr>
        <p:spPr>
          <a:xfrm>
            <a:off x="8122394" y="1810645"/>
            <a:ext cx="25407" cy="17515"/>
          </a:xfrm>
          <a:custGeom>
            <a:avLst/>
            <a:gdLst/>
            <a:ahLst/>
            <a:cxnLst/>
            <a:rect l="l" t="t" r="r" b="b"/>
            <a:pathLst>
              <a:path w="969" h="668" extrusionOk="0">
                <a:moveTo>
                  <a:pt x="335" y="1"/>
                </a:moveTo>
                <a:cubicBezTo>
                  <a:pt x="168" y="1"/>
                  <a:pt x="1" y="168"/>
                  <a:pt x="1" y="334"/>
                </a:cubicBezTo>
                <a:cubicBezTo>
                  <a:pt x="1" y="535"/>
                  <a:pt x="168" y="668"/>
                  <a:pt x="335" y="668"/>
                </a:cubicBezTo>
                <a:lnTo>
                  <a:pt x="635" y="668"/>
                </a:lnTo>
                <a:cubicBezTo>
                  <a:pt x="802" y="668"/>
                  <a:pt x="968" y="501"/>
                  <a:pt x="968" y="334"/>
                </a:cubicBezTo>
                <a:cubicBezTo>
                  <a:pt x="968" y="168"/>
                  <a:pt x="835" y="1"/>
                  <a:pt x="635"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27"/>
          <p:cNvSpPr/>
          <p:nvPr/>
        </p:nvSpPr>
        <p:spPr>
          <a:xfrm>
            <a:off x="8021814" y="1810645"/>
            <a:ext cx="77008" cy="17515"/>
          </a:xfrm>
          <a:custGeom>
            <a:avLst/>
            <a:gdLst/>
            <a:ahLst/>
            <a:cxnLst/>
            <a:rect l="l" t="t" r="r" b="b"/>
            <a:pathLst>
              <a:path w="2937" h="668" extrusionOk="0">
                <a:moveTo>
                  <a:pt x="301" y="1"/>
                </a:moveTo>
                <a:cubicBezTo>
                  <a:pt x="134" y="1"/>
                  <a:pt x="1" y="168"/>
                  <a:pt x="1" y="334"/>
                </a:cubicBezTo>
                <a:cubicBezTo>
                  <a:pt x="1" y="535"/>
                  <a:pt x="134" y="668"/>
                  <a:pt x="301" y="668"/>
                </a:cubicBezTo>
                <a:lnTo>
                  <a:pt x="2636" y="668"/>
                </a:lnTo>
                <a:cubicBezTo>
                  <a:pt x="2803" y="668"/>
                  <a:pt x="2936" y="501"/>
                  <a:pt x="2936" y="334"/>
                </a:cubicBezTo>
                <a:cubicBezTo>
                  <a:pt x="2936" y="168"/>
                  <a:pt x="2803" y="1"/>
                  <a:pt x="2636"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27"/>
          <p:cNvSpPr/>
          <p:nvPr/>
        </p:nvSpPr>
        <p:spPr>
          <a:xfrm>
            <a:off x="7912503" y="1810645"/>
            <a:ext cx="77873" cy="17515"/>
          </a:xfrm>
          <a:custGeom>
            <a:avLst/>
            <a:gdLst/>
            <a:ahLst/>
            <a:cxnLst/>
            <a:rect l="l" t="t" r="r" b="b"/>
            <a:pathLst>
              <a:path w="2970" h="668" extrusionOk="0">
                <a:moveTo>
                  <a:pt x="300" y="1"/>
                </a:moveTo>
                <a:cubicBezTo>
                  <a:pt x="134" y="1"/>
                  <a:pt x="0" y="168"/>
                  <a:pt x="0" y="334"/>
                </a:cubicBezTo>
                <a:cubicBezTo>
                  <a:pt x="0" y="535"/>
                  <a:pt x="134" y="668"/>
                  <a:pt x="300" y="668"/>
                </a:cubicBezTo>
                <a:lnTo>
                  <a:pt x="2635" y="668"/>
                </a:lnTo>
                <a:cubicBezTo>
                  <a:pt x="2802" y="668"/>
                  <a:pt x="2969" y="501"/>
                  <a:pt x="2936" y="334"/>
                </a:cubicBezTo>
                <a:cubicBezTo>
                  <a:pt x="2936" y="168"/>
                  <a:pt x="2802" y="1"/>
                  <a:pt x="2635"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27"/>
          <p:cNvSpPr/>
          <p:nvPr/>
        </p:nvSpPr>
        <p:spPr>
          <a:xfrm>
            <a:off x="7803166" y="1810645"/>
            <a:ext cx="77873" cy="17515"/>
          </a:xfrm>
          <a:custGeom>
            <a:avLst/>
            <a:gdLst/>
            <a:ahLst/>
            <a:cxnLst/>
            <a:rect l="l" t="t" r="r" b="b"/>
            <a:pathLst>
              <a:path w="2970" h="668" extrusionOk="0">
                <a:moveTo>
                  <a:pt x="301" y="1"/>
                </a:moveTo>
                <a:cubicBezTo>
                  <a:pt x="134" y="1"/>
                  <a:pt x="1" y="168"/>
                  <a:pt x="1" y="334"/>
                </a:cubicBezTo>
                <a:cubicBezTo>
                  <a:pt x="1" y="535"/>
                  <a:pt x="134" y="668"/>
                  <a:pt x="301" y="668"/>
                </a:cubicBezTo>
                <a:lnTo>
                  <a:pt x="2636" y="668"/>
                </a:lnTo>
                <a:cubicBezTo>
                  <a:pt x="2803" y="668"/>
                  <a:pt x="2969" y="501"/>
                  <a:pt x="2969" y="334"/>
                </a:cubicBezTo>
                <a:cubicBezTo>
                  <a:pt x="2969" y="168"/>
                  <a:pt x="2803" y="1"/>
                  <a:pt x="2636"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27"/>
          <p:cNvSpPr/>
          <p:nvPr/>
        </p:nvSpPr>
        <p:spPr>
          <a:xfrm>
            <a:off x="7803166" y="1865759"/>
            <a:ext cx="656863" cy="16650"/>
          </a:xfrm>
          <a:custGeom>
            <a:avLst/>
            <a:gdLst/>
            <a:ahLst/>
            <a:cxnLst/>
            <a:rect l="l" t="t" r="r" b="b"/>
            <a:pathLst>
              <a:path w="25052" h="635" extrusionOk="0">
                <a:moveTo>
                  <a:pt x="301" y="0"/>
                </a:moveTo>
                <a:cubicBezTo>
                  <a:pt x="134" y="0"/>
                  <a:pt x="1" y="134"/>
                  <a:pt x="1" y="334"/>
                </a:cubicBezTo>
                <a:cubicBezTo>
                  <a:pt x="1" y="501"/>
                  <a:pt x="134" y="634"/>
                  <a:pt x="301" y="634"/>
                </a:cubicBezTo>
                <a:lnTo>
                  <a:pt x="24718" y="634"/>
                </a:lnTo>
                <a:cubicBezTo>
                  <a:pt x="24885" y="634"/>
                  <a:pt x="25052" y="501"/>
                  <a:pt x="25018" y="334"/>
                </a:cubicBezTo>
                <a:cubicBezTo>
                  <a:pt x="25018" y="134"/>
                  <a:pt x="24885" y="0"/>
                  <a:pt x="2471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27"/>
          <p:cNvSpPr/>
          <p:nvPr/>
        </p:nvSpPr>
        <p:spPr>
          <a:xfrm>
            <a:off x="7710453" y="1810645"/>
            <a:ext cx="39382" cy="17515"/>
          </a:xfrm>
          <a:custGeom>
            <a:avLst/>
            <a:gdLst/>
            <a:ahLst/>
            <a:cxnLst/>
            <a:rect l="l" t="t" r="r" b="b"/>
            <a:pathLst>
              <a:path w="1502" h="668" extrusionOk="0">
                <a:moveTo>
                  <a:pt x="334" y="1"/>
                </a:moveTo>
                <a:cubicBezTo>
                  <a:pt x="134" y="1"/>
                  <a:pt x="1" y="168"/>
                  <a:pt x="1" y="334"/>
                </a:cubicBezTo>
                <a:cubicBezTo>
                  <a:pt x="1" y="535"/>
                  <a:pt x="134" y="668"/>
                  <a:pt x="334" y="668"/>
                </a:cubicBezTo>
                <a:lnTo>
                  <a:pt x="1168" y="668"/>
                </a:lnTo>
                <a:cubicBezTo>
                  <a:pt x="1335" y="668"/>
                  <a:pt x="1502" y="501"/>
                  <a:pt x="1468" y="334"/>
                </a:cubicBezTo>
                <a:cubicBezTo>
                  <a:pt x="1468" y="168"/>
                  <a:pt x="1335" y="1"/>
                  <a:pt x="1168"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27"/>
          <p:cNvSpPr/>
          <p:nvPr/>
        </p:nvSpPr>
        <p:spPr>
          <a:xfrm>
            <a:off x="7710453" y="1865759"/>
            <a:ext cx="39382" cy="16650"/>
          </a:xfrm>
          <a:custGeom>
            <a:avLst/>
            <a:gdLst/>
            <a:ahLst/>
            <a:cxnLst/>
            <a:rect l="l" t="t" r="r" b="b"/>
            <a:pathLst>
              <a:path w="1502" h="635" extrusionOk="0">
                <a:moveTo>
                  <a:pt x="334" y="0"/>
                </a:moveTo>
                <a:cubicBezTo>
                  <a:pt x="134" y="0"/>
                  <a:pt x="1" y="134"/>
                  <a:pt x="1" y="334"/>
                </a:cubicBezTo>
                <a:cubicBezTo>
                  <a:pt x="1" y="501"/>
                  <a:pt x="134" y="634"/>
                  <a:pt x="334" y="634"/>
                </a:cubicBezTo>
                <a:lnTo>
                  <a:pt x="1168" y="634"/>
                </a:lnTo>
                <a:cubicBezTo>
                  <a:pt x="1335" y="634"/>
                  <a:pt x="1502" y="501"/>
                  <a:pt x="1468" y="334"/>
                </a:cubicBezTo>
                <a:cubicBezTo>
                  <a:pt x="1468" y="134"/>
                  <a:pt x="1335" y="0"/>
                  <a:pt x="11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27"/>
          <p:cNvSpPr/>
          <p:nvPr/>
        </p:nvSpPr>
        <p:spPr>
          <a:xfrm>
            <a:off x="7710453" y="1919982"/>
            <a:ext cx="39382" cy="17515"/>
          </a:xfrm>
          <a:custGeom>
            <a:avLst/>
            <a:gdLst/>
            <a:ahLst/>
            <a:cxnLst/>
            <a:rect l="l" t="t" r="r" b="b"/>
            <a:pathLst>
              <a:path w="1502" h="668" extrusionOk="0">
                <a:moveTo>
                  <a:pt x="334" y="1"/>
                </a:moveTo>
                <a:cubicBezTo>
                  <a:pt x="134" y="1"/>
                  <a:pt x="1" y="167"/>
                  <a:pt x="1" y="334"/>
                </a:cubicBezTo>
                <a:cubicBezTo>
                  <a:pt x="1" y="501"/>
                  <a:pt x="134" y="668"/>
                  <a:pt x="334" y="668"/>
                </a:cubicBezTo>
                <a:lnTo>
                  <a:pt x="1168" y="668"/>
                </a:lnTo>
                <a:cubicBezTo>
                  <a:pt x="1335" y="668"/>
                  <a:pt x="1502" y="501"/>
                  <a:pt x="1468" y="334"/>
                </a:cubicBezTo>
                <a:cubicBezTo>
                  <a:pt x="1468" y="167"/>
                  <a:pt x="1335" y="1"/>
                  <a:pt x="1168"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27"/>
          <p:cNvSpPr/>
          <p:nvPr/>
        </p:nvSpPr>
        <p:spPr>
          <a:xfrm>
            <a:off x="7710453" y="1975097"/>
            <a:ext cx="39382" cy="16623"/>
          </a:xfrm>
          <a:custGeom>
            <a:avLst/>
            <a:gdLst/>
            <a:ahLst/>
            <a:cxnLst/>
            <a:rect l="l" t="t" r="r" b="b"/>
            <a:pathLst>
              <a:path w="1502" h="634" extrusionOk="0">
                <a:moveTo>
                  <a:pt x="334" y="0"/>
                </a:moveTo>
                <a:cubicBezTo>
                  <a:pt x="134" y="0"/>
                  <a:pt x="1" y="133"/>
                  <a:pt x="1" y="300"/>
                </a:cubicBezTo>
                <a:cubicBezTo>
                  <a:pt x="1" y="500"/>
                  <a:pt x="134" y="634"/>
                  <a:pt x="334" y="634"/>
                </a:cubicBezTo>
                <a:lnTo>
                  <a:pt x="1168" y="634"/>
                </a:lnTo>
                <a:cubicBezTo>
                  <a:pt x="1335" y="634"/>
                  <a:pt x="1502" y="500"/>
                  <a:pt x="1468" y="300"/>
                </a:cubicBezTo>
                <a:cubicBezTo>
                  <a:pt x="1468" y="133"/>
                  <a:pt x="1335" y="0"/>
                  <a:pt x="11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27"/>
          <p:cNvSpPr/>
          <p:nvPr/>
        </p:nvSpPr>
        <p:spPr>
          <a:xfrm>
            <a:off x="8500249" y="1865759"/>
            <a:ext cx="96227" cy="16650"/>
          </a:xfrm>
          <a:custGeom>
            <a:avLst/>
            <a:gdLst/>
            <a:ahLst/>
            <a:cxnLst/>
            <a:rect l="l" t="t" r="r" b="b"/>
            <a:pathLst>
              <a:path w="3670" h="635" extrusionOk="0">
                <a:moveTo>
                  <a:pt x="300" y="0"/>
                </a:moveTo>
                <a:cubicBezTo>
                  <a:pt x="134" y="0"/>
                  <a:pt x="0" y="134"/>
                  <a:pt x="0" y="334"/>
                </a:cubicBezTo>
                <a:cubicBezTo>
                  <a:pt x="0" y="501"/>
                  <a:pt x="134" y="634"/>
                  <a:pt x="300" y="634"/>
                </a:cubicBezTo>
                <a:lnTo>
                  <a:pt x="3336" y="634"/>
                </a:lnTo>
                <a:cubicBezTo>
                  <a:pt x="3503" y="634"/>
                  <a:pt x="3670" y="501"/>
                  <a:pt x="3670" y="334"/>
                </a:cubicBezTo>
                <a:cubicBezTo>
                  <a:pt x="3670" y="134"/>
                  <a:pt x="3536" y="0"/>
                  <a:pt x="33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27"/>
          <p:cNvSpPr/>
          <p:nvPr/>
        </p:nvSpPr>
        <p:spPr>
          <a:xfrm>
            <a:off x="7800544" y="1919982"/>
            <a:ext cx="277276" cy="17515"/>
          </a:xfrm>
          <a:custGeom>
            <a:avLst/>
            <a:gdLst/>
            <a:ahLst/>
            <a:cxnLst/>
            <a:rect l="l" t="t" r="r" b="b"/>
            <a:pathLst>
              <a:path w="10575" h="668" extrusionOk="0">
                <a:moveTo>
                  <a:pt x="334" y="1"/>
                </a:moveTo>
                <a:cubicBezTo>
                  <a:pt x="134" y="1"/>
                  <a:pt x="1" y="167"/>
                  <a:pt x="1" y="334"/>
                </a:cubicBezTo>
                <a:cubicBezTo>
                  <a:pt x="1" y="501"/>
                  <a:pt x="134" y="668"/>
                  <a:pt x="334" y="668"/>
                </a:cubicBezTo>
                <a:lnTo>
                  <a:pt x="10275" y="668"/>
                </a:lnTo>
                <a:cubicBezTo>
                  <a:pt x="10441" y="668"/>
                  <a:pt x="10575" y="501"/>
                  <a:pt x="10575" y="334"/>
                </a:cubicBezTo>
                <a:cubicBezTo>
                  <a:pt x="10575" y="167"/>
                  <a:pt x="10441" y="1"/>
                  <a:pt x="102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27"/>
          <p:cNvSpPr/>
          <p:nvPr/>
        </p:nvSpPr>
        <p:spPr>
          <a:xfrm>
            <a:off x="8164398" y="2087921"/>
            <a:ext cx="314011" cy="17515"/>
          </a:xfrm>
          <a:custGeom>
            <a:avLst/>
            <a:gdLst/>
            <a:ahLst/>
            <a:cxnLst/>
            <a:rect l="l" t="t" r="r" b="b"/>
            <a:pathLst>
              <a:path w="11976" h="668" extrusionOk="0">
                <a:moveTo>
                  <a:pt x="300" y="0"/>
                </a:moveTo>
                <a:cubicBezTo>
                  <a:pt x="134" y="0"/>
                  <a:pt x="0" y="134"/>
                  <a:pt x="0" y="334"/>
                </a:cubicBezTo>
                <a:cubicBezTo>
                  <a:pt x="0" y="500"/>
                  <a:pt x="134" y="667"/>
                  <a:pt x="300" y="667"/>
                </a:cubicBezTo>
                <a:lnTo>
                  <a:pt x="11642" y="667"/>
                </a:lnTo>
                <a:cubicBezTo>
                  <a:pt x="11842" y="667"/>
                  <a:pt x="11975" y="500"/>
                  <a:pt x="11975" y="334"/>
                </a:cubicBezTo>
                <a:cubicBezTo>
                  <a:pt x="11975" y="134"/>
                  <a:pt x="11842" y="0"/>
                  <a:pt x="1164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27"/>
          <p:cNvSpPr/>
          <p:nvPr/>
        </p:nvSpPr>
        <p:spPr>
          <a:xfrm>
            <a:off x="8245732" y="2031941"/>
            <a:ext cx="232676" cy="17515"/>
          </a:xfrm>
          <a:custGeom>
            <a:avLst/>
            <a:gdLst/>
            <a:ahLst/>
            <a:cxnLst/>
            <a:rect l="l" t="t" r="r" b="b"/>
            <a:pathLst>
              <a:path w="8874" h="668" extrusionOk="0">
                <a:moveTo>
                  <a:pt x="334" y="0"/>
                </a:moveTo>
                <a:cubicBezTo>
                  <a:pt x="134" y="0"/>
                  <a:pt x="0" y="134"/>
                  <a:pt x="0" y="334"/>
                </a:cubicBezTo>
                <a:cubicBezTo>
                  <a:pt x="0" y="501"/>
                  <a:pt x="134" y="667"/>
                  <a:pt x="334" y="667"/>
                </a:cubicBezTo>
                <a:lnTo>
                  <a:pt x="8540" y="667"/>
                </a:lnTo>
                <a:cubicBezTo>
                  <a:pt x="8740" y="667"/>
                  <a:pt x="8873" y="501"/>
                  <a:pt x="8873" y="334"/>
                </a:cubicBezTo>
                <a:cubicBezTo>
                  <a:pt x="8873" y="134"/>
                  <a:pt x="8740" y="0"/>
                  <a:pt x="854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27"/>
          <p:cNvSpPr/>
          <p:nvPr/>
        </p:nvSpPr>
        <p:spPr>
          <a:xfrm>
            <a:off x="8376045" y="1975097"/>
            <a:ext cx="102363" cy="16623"/>
          </a:xfrm>
          <a:custGeom>
            <a:avLst/>
            <a:gdLst/>
            <a:ahLst/>
            <a:cxnLst/>
            <a:rect l="l" t="t" r="r" b="b"/>
            <a:pathLst>
              <a:path w="3904" h="634" extrusionOk="0">
                <a:moveTo>
                  <a:pt x="301" y="0"/>
                </a:moveTo>
                <a:cubicBezTo>
                  <a:pt x="134" y="0"/>
                  <a:pt x="1" y="133"/>
                  <a:pt x="1" y="300"/>
                </a:cubicBezTo>
                <a:cubicBezTo>
                  <a:pt x="1" y="500"/>
                  <a:pt x="134" y="634"/>
                  <a:pt x="301" y="634"/>
                </a:cubicBezTo>
                <a:lnTo>
                  <a:pt x="3570" y="634"/>
                </a:lnTo>
                <a:cubicBezTo>
                  <a:pt x="3770" y="634"/>
                  <a:pt x="3903" y="500"/>
                  <a:pt x="3903" y="300"/>
                </a:cubicBezTo>
                <a:cubicBezTo>
                  <a:pt x="3903" y="133"/>
                  <a:pt x="3770" y="0"/>
                  <a:pt x="357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27"/>
          <p:cNvSpPr/>
          <p:nvPr/>
        </p:nvSpPr>
        <p:spPr>
          <a:xfrm>
            <a:off x="7710453" y="1612108"/>
            <a:ext cx="328012" cy="16650"/>
          </a:xfrm>
          <a:custGeom>
            <a:avLst/>
            <a:gdLst/>
            <a:ahLst/>
            <a:cxnLst/>
            <a:rect l="l" t="t" r="r" b="b"/>
            <a:pathLst>
              <a:path w="12510" h="635" extrusionOk="0">
                <a:moveTo>
                  <a:pt x="334" y="1"/>
                </a:moveTo>
                <a:cubicBezTo>
                  <a:pt x="134" y="1"/>
                  <a:pt x="1" y="134"/>
                  <a:pt x="1" y="334"/>
                </a:cubicBezTo>
                <a:cubicBezTo>
                  <a:pt x="1" y="501"/>
                  <a:pt x="134" y="635"/>
                  <a:pt x="334" y="635"/>
                </a:cubicBezTo>
                <a:lnTo>
                  <a:pt x="12176" y="635"/>
                </a:lnTo>
                <a:cubicBezTo>
                  <a:pt x="12376" y="635"/>
                  <a:pt x="12510" y="501"/>
                  <a:pt x="12510" y="334"/>
                </a:cubicBezTo>
                <a:cubicBezTo>
                  <a:pt x="12510" y="134"/>
                  <a:pt x="12376" y="1"/>
                  <a:pt x="1217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27"/>
          <p:cNvSpPr/>
          <p:nvPr/>
        </p:nvSpPr>
        <p:spPr>
          <a:xfrm>
            <a:off x="7710453" y="2220856"/>
            <a:ext cx="530064" cy="17515"/>
          </a:xfrm>
          <a:custGeom>
            <a:avLst/>
            <a:gdLst/>
            <a:ahLst/>
            <a:cxnLst/>
            <a:rect l="l" t="t" r="r" b="b"/>
            <a:pathLst>
              <a:path w="20216" h="668" extrusionOk="0">
                <a:moveTo>
                  <a:pt x="334" y="0"/>
                </a:moveTo>
                <a:cubicBezTo>
                  <a:pt x="134" y="0"/>
                  <a:pt x="1" y="134"/>
                  <a:pt x="1" y="334"/>
                </a:cubicBezTo>
                <a:cubicBezTo>
                  <a:pt x="1" y="501"/>
                  <a:pt x="134" y="668"/>
                  <a:pt x="334" y="668"/>
                </a:cubicBezTo>
                <a:lnTo>
                  <a:pt x="19882" y="668"/>
                </a:lnTo>
                <a:cubicBezTo>
                  <a:pt x="20048" y="668"/>
                  <a:pt x="20215" y="501"/>
                  <a:pt x="20182" y="334"/>
                </a:cubicBezTo>
                <a:cubicBezTo>
                  <a:pt x="20182" y="134"/>
                  <a:pt x="20048" y="0"/>
                  <a:pt x="1988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27"/>
          <p:cNvSpPr/>
          <p:nvPr/>
        </p:nvSpPr>
        <p:spPr>
          <a:xfrm>
            <a:off x="7710453" y="2288189"/>
            <a:ext cx="530064" cy="17541"/>
          </a:xfrm>
          <a:custGeom>
            <a:avLst/>
            <a:gdLst/>
            <a:ahLst/>
            <a:cxnLst/>
            <a:rect l="l" t="t" r="r" b="b"/>
            <a:pathLst>
              <a:path w="20216" h="669" extrusionOk="0">
                <a:moveTo>
                  <a:pt x="334" y="1"/>
                </a:moveTo>
                <a:cubicBezTo>
                  <a:pt x="134" y="1"/>
                  <a:pt x="1" y="134"/>
                  <a:pt x="1" y="334"/>
                </a:cubicBezTo>
                <a:cubicBezTo>
                  <a:pt x="1" y="501"/>
                  <a:pt x="134" y="668"/>
                  <a:pt x="334" y="668"/>
                </a:cubicBezTo>
                <a:lnTo>
                  <a:pt x="19882" y="668"/>
                </a:lnTo>
                <a:cubicBezTo>
                  <a:pt x="20048" y="668"/>
                  <a:pt x="20215" y="501"/>
                  <a:pt x="20182" y="334"/>
                </a:cubicBezTo>
                <a:cubicBezTo>
                  <a:pt x="20182" y="134"/>
                  <a:pt x="20048" y="1"/>
                  <a:pt x="1988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27"/>
          <p:cNvSpPr/>
          <p:nvPr/>
        </p:nvSpPr>
        <p:spPr>
          <a:xfrm>
            <a:off x="7710453" y="2355548"/>
            <a:ext cx="529172" cy="17515"/>
          </a:xfrm>
          <a:custGeom>
            <a:avLst/>
            <a:gdLst/>
            <a:ahLst/>
            <a:cxnLst/>
            <a:rect l="l" t="t" r="r" b="b"/>
            <a:pathLst>
              <a:path w="20182" h="668" extrusionOk="0">
                <a:moveTo>
                  <a:pt x="334" y="0"/>
                </a:moveTo>
                <a:cubicBezTo>
                  <a:pt x="134" y="0"/>
                  <a:pt x="1" y="167"/>
                  <a:pt x="1" y="334"/>
                </a:cubicBezTo>
                <a:cubicBezTo>
                  <a:pt x="1" y="501"/>
                  <a:pt x="134" y="668"/>
                  <a:pt x="334" y="668"/>
                </a:cubicBezTo>
                <a:lnTo>
                  <a:pt x="19882" y="668"/>
                </a:lnTo>
                <a:cubicBezTo>
                  <a:pt x="20048" y="668"/>
                  <a:pt x="20182" y="501"/>
                  <a:pt x="20182" y="334"/>
                </a:cubicBezTo>
                <a:cubicBezTo>
                  <a:pt x="20182" y="167"/>
                  <a:pt x="20048" y="0"/>
                  <a:pt x="1988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27"/>
          <p:cNvSpPr/>
          <p:nvPr/>
        </p:nvSpPr>
        <p:spPr>
          <a:xfrm>
            <a:off x="7710453" y="2757866"/>
            <a:ext cx="529172" cy="16650"/>
          </a:xfrm>
          <a:custGeom>
            <a:avLst/>
            <a:gdLst/>
            <a:ahLst/>
            <a:cxnLst/>
            <a:rect l="l" t="t" r="r" b="b"/>
            <a:pathLst>
              <a:path w="20182" h="635" extrusionOk="0">
                <a:moveTo>
                  <a:pt x="334" y="1"/>
                </a:moveTo>
                <a:cubicBezTo>
                  <a:pt x="134" y="1"/>
                  <a:pt x="1" y="134"/>
                  <a:pt x="1" y="334"/>
                </a:cubicBezTo>
                <a:cubicBezTo>
                  <a:pt x="1" y="501"/>
                  <a:pt x="134" y="635"/>
                  <a:pt x="334" y="635"/>
                </a:cubicBezTo>
                <a:lnTo>
                  <a:pt x="19882" y="635"/>
                </a:lnTo>
                <a:cubicBezTo>
                  <a:pt x="20048" y="635"/>
                  <a:pt x="20182" y="501"/>
                  <a:pt x="20182" y="334"/>
                </a:cubicBezTo>
                <a:cubicBezTo>
                  <a:pt x="20182" y="134"/>
                  <a:pt x="20048" y="1"/>
                  <a:pt x="1988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27"/>
          <p:cNvSpPr/>
          <p:nvPr/>
        </p:nvSpPr>
        <p:spPr>
          <a:xfrm>
            <a:off x="8192375" y="2143009"/>
            <a:ext cx="157451" cy="16650"/>
          </a:xfrm>
          <a:custGeom>
            <a:avLst/>
            <a:gdLst/>
            <a:ahLst/>
            <a:cxnLst/>
            <a:rect l="l" t="t" r="r" b="b"/>
            <a:pathLst>
              <a:path w="6005" h="635" extrusionOk="0">
                <a:moveTo>
                  <a:pt x="334" y="1"/>
                </a:moveTo>
                <a:cubicBezTo>
                  <a:pt x="167" y="1"/>
                  <a:pt x="1" y="134"/>
                  <a:pt x="1" y="334"/>
                </a:cubicBezTo>
                <a:cubicBezTo>
                  <a:pt x="1" y="501"/>
                  <a:pt x="167" y="634"/>
                  <a:pt x="334" y="634"/>
                </a:cubicBezTo>
                <a:lnTo>
                  <a:pt x="5671" y="634"/>
                </a:lnTo>
                <a:cubicBezTo>
                  <a:pt x="5838" y="634"/>
                  <a:pt x="6005" y="501"/>
                  <a:pt x="6005" y="334"/>
                </a:cubicBezTo>
                <a:cubicBezTo>
                  <a:pt x="6005" y="134"/>
                  <a:pt x="5838" y="1"/>
                  <a:pt x="5671"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27"/>
          <p:cNvSpPr/>
          <p:nvPr/>
        </p:nvSpPr>
        <p:spPr>
          <a:xfrm>
            <a:off x="8401400" y="2143009"/>
            <a:ext cx="209944" cy="16650"/>
          </a:xfrm>
          <a:custGeom>
            <a:avLst/>
            <a:gdLst/>
            <a:ahLst/>
            <a:cxnLst/>
            <a:rect l="l" t="t" r="r" b="b"/>
            <a:pathLst>
              <a:path w="8007" h="635" extrusionOk="0">
                <a:moveTo>
                  <a:pt x="334" y="1"/>
                </a:moveTo>
                <a:cubicBezTo>
                  <a:pt x="134" y="1"/>
                  <a:pt x="1" y="134"/>
                  <a:pt x="1" y="334"/>
                </a:cubicBezTo>
                <a:cubicBezTo>
                  <a:pt x="1" y="501"/>
                  <a:pt x="134" y="634"/>
                  <a:pt x="334" y="634"/>
                </a:cubicBezTo>
                <a:lnTo>
                  <a:pt x="7673" y="634"/>
                </a:lnTo>
                <a:cubicBezTo>
                  <a:pt x="7873" y="634"/>
                  <a:pt x="8007" y="501"/>
                  <a:pt x="8007" y="334"/>
                </a:cubicBezTo>
                <a:cubicBezTo>
                  <a:pt x="8007" y="134"/>
                  <a:pt x="7873" y="1"/>
                  <a:pt x="7673"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27"/>
          <p:cNvSpPr/>
          <p:nvPr/>
        </p:nvSpPr>
        <p:spPr>
          <a:xfrm>
            <a:off x="8401400" y="2220856"/>
            <a:ext cx="209944" cy="17515"/>
          </a:xfrm>
          <a:custGeom>
            <a:avLst/>
            <a:gdLst/>
            <a:ahLst/>
            <a:cxnLst/>
            <a:rect l="l" t="t" r="r" b="b"/>
            <a:pathLst>
              <a:path w="8007" h="668" extrusionOk="0">
                <a:moveTo>
                  <a:pt x="334" y="0"/>
                </a:moveTo>
                <a:cubicBezTo>
                  <a:pt x="134" y="0"/>
                  <a:pt x="1" y="134"/>
                  <a:pt x="1" y="334"/>
                </a:cubicBezTo>
                <a:cubicBezTo>
                  <a:pt x="1" y="501"/>
                  <a:pt x="134" y="668"/>
                  <a:pt x="334" y="668"/>
                </a:cubicBezTo>
                <a:lnTo>
                  <a:pt x="7673" y="668"/>
                </a:lnTo>
                <a:cubicBezTo>
                  <a:pt x="7873" y="668"/>
                  <a:pt x="8007" y="501"/>
                  <a:pt x="8007" y="334"/>
                </a:cubicBezTo>
                <a:cubicBezTo>
                  <a:pt x="8007" y="134"/>
                  <a:pt x="7873" y="0"/>
                  <a:pt x="7673"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27"/>
          <p:cNvSpPr/>
          <p:nvPr/>
        </p:nvSpPr>
        <p:spPr>
          <a:xfrm>
            <a:off x="7710453" y="2860202"/>
            <a:ext cx="80495" cy="16650"/>
          </a:xfrm>
          <a:custGeom>
            <a:avLst/>
            <a:gdLst/>
            <a:ahLst/>
            <a:cxnLst/>
            <a:rect l="l" t="t" r="r" b="b"/>
            <a:pathLst>
              <a:path w="3070" h="635" extrusionOk="0">
                <a:moveTo>
                  <a:pt x="334" y="1"/>
                </a:moveTo>
                <a:cubicBezTo>
                  <a:pt x="134" y="1"/>
                  <a:pt x="1" y="134"/>
                  <a:pt x="1" y="301"/>
                </a:cubicBezTo>
                <a:cubicBezTo>
                  <a:pt x="1" y="501"/>
                  <a:pt x="134" y="634"/>
                  <a:pt x="334" y="634"/>
                </a:cubicBezTo>
                <a:lnTo>
                  <a:pt x="2736" y="634"/>
                </a:lnTo>
                <a:cubicBezTo>
                  <a:pt x="2903" y="634"/>
                  <a:pt x="3070" y="501"/>
                  <a:pt x="3070" y="301"/>
                </a:cubicBezTo>
                <a:cubicBezTo>
                  <a:pt x="3070" y="134"/>
                  <a:pt x="2903"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27"/>
          <p:cNvSpPr/>
          <p:nvPr/>
        </p:nvSpPr>
        <p:spPr>
          <a:xfrm>
            <a:off x="7710453" y="2910938"/>
            <a:ext cx="80495" cy="17515"/>
          </a:xfrm>
          <a:custGeom>
            <a:avLst/>
            <a:gdLst/>
            <a:ahLst/>
            <a:cxnLst/>
            <a:rect l="l" t="t" r="r" b="b"/>
            <a:pathLst>
              <a:path w="3070" h="668" extrusionOk="0">
                <a:moveTo>
                  <a:pt x="334" y="0"/>
                </a:moveTo>
                <a:cubicBezTo>
                  <a:pt x="134" y="0"/>
                  <a:pt x="1" y="167"/>
                  <a:pt x="1" y="334"/>
                </a:cubicBezTo>
                <a:cubicBezTo>
                  <a:pt x="1" y="501"/>
                  <a:pt x="134" y="667"/>
                  <a:pt x="334" y="667"/>
                </a:cubicBezTo>
                <a:lnTo>
                  <a:pt x="2736" y="667"/>
                </a:lnTo>
                <a:cubicBezTo>
                  <a:pt x="2903" y="667"/>
                  <a:pt x="3070" y="501"/>
                  <a:pt x="3070" y="334"/>
                </a:cubicBezTo>
                <a:cubicBezTo>
                  <a:pt x="3070" y="167"/>
                  <a:pt x="2903" y="0"/>
                  <a:pt x="2736"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27"/>
          <p:cNvSpPr/>
          <p:nvPr/>
        </p:nvSpPr>
        <p:spPr>
          <a:xfrm>
            <a:off x="7811924" y="2910938"/>
            <a:ext cx="492438" cy="17515"/>
          </a:xfrm>
          <a:custGeom>
            <a:avLst/>
            <a:gdLst/>
            <a:ahLst/>
            <a:cxnLst/>
            <a:rect l="l" t="t" r="r" b="b"/>
            <a:pathLst>
              <a:path w="18781" h="668" extrusionOk="0">
                <a:moveTo>
                  <a:pt x="300" y="0"/>
                </a:moveTo>
                <a:cubicBezTo>
                  <a:pt x="134" y="0"/>
                  <a:pt x="0" y="167"/>
                  <a:pt x="0" y="334"/>
                </a:cubicBezTo>
                <a:cubicBezTo>
                  <a:pt x="0" y="501"/>
                  <a:pt x="134" y="667"/>
                  <a:pt x="300" y="667"/>
                </a:cubicBezTo>
                <a:lnTo>
                  <a:pt x="18447" y="667"/>
                </a:lnTo>
                <a:cubicBezTo>
                  <a:pt x="18647" y="667"/>
                  <a:pt x="18780" y="501"/>
                  <a:pt x="18780" y="334"/>
                </a:cubicBezTo>
                <a:cubicBezTo>
                  <a:pt x="18780" y="167"/>
                  <a:pt x="18647" y="0"/>
                  <a:pt x="18447"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27"/>
          <p:cNvSpPr/>
          <p:nvPr/>
        </p:nvSpPr>
        <p:spPr>
          <a:xfrm>
            <a:off x="7834656" y="2860202"/>
            <a:ext cx="79604" cy="16650"/>
          </a:xfrm>
          <a:custGeom>
            <a:avLst/>
            <a:gdLst/>
            <a:ahLst/>
            <a:cxnLst/>
            <a:rect l="l" t="t" r="r" b="b"/>
            <a:pathLst>
              <a:path w="3036" h="635" extrusionOk="0">
                <a:moveTo>
                  <a:pt x="301" y="1"/>
                </a:moveTo>
                <a:cubicBezTo>
                  <a:pt x="134" y="1"/>
                  <a:pt x="0" y="134"/>
                  <a:pt x="0" y="301"/>
                </a:cubicBezTo>
                <a:cubicBezTo>
                  <a:pt x="0" y="501"/>
                  <a:pt x="134" y="634"/>
                  <a:pt x="301" y="634"/>
                </a:cubicBezTo>
                <a:lnTo>
                  <a:pt x="2736" y="634"/>
                </a:lnTo>
                <a:cubicBezTo>
                  <a:pt x="2903" y="634"/>
                  <a:pt x="3036" y="501"/>
                  <a:pt x="3036" y="301"/>
                </a:cubicBezTo>
                <a:cubicBezTo>
                  <a:pt x="3036" y="134"/>
                  <a:pt x="2903"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27"/>
          <p:cNvSpPr/>
          <p:nvPr/>
        </p:nvSpPr>
        <p:spPr>
          <a:xfrm>
            <a:off x="7957969" y="2860202"/>
            <a:ext cx="80495" cy="16650"/>
          </a:xfrm>
          <a:custGeom>
            <a:avLst/>
            <a:gdLst/>
            <a:ahLst/>
            <a:cxnLst/>
            <a:rect l="l" t="t" r="r" b="b"/>
            <a:pathLst>
              <a:path w="3070" h="635" extrusionOk="0">
                <a:moveTo>
                  <a:pt x="334" y="1"/>
                </a:moveTo>
                <a:cubicBezTo>
                  <a:pt x="168" y="1"/>
                  <a:pt x="1" y="134"/>
                  <a:pt x="1" y="301"/>
                </a:cubicBezTo>
                <a:cubicBezTo>
                  <a:pt x="1" y="501"/>
                  <a:pt x="168" y="634"/>
                  <a:pt x="334" y="634"/>
                </a:cubicBezTo>
                <a:lnTo>
                  <a:pt x="2736" y="634"/>
                </a:lnTo>
                <a:cubicBezTo>
                  <a:pt x="2936" y="634"/>
                  <a:pt x="3070" y="501"/>
                  <a:pt x="3070" y="301"/>
                </a:cubicBezTo>
                <a:cubicBezTo>
                  <a:pt x="3070" y="134"/>
                  <a:pt x="2936"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27"/>
          <p:cNvSpPr/>
          <p:nvPr/>
        </p:nvSpPr>
        <p:spPr>
          <a:xfrm>
            <a:off x="8082172" y="2860202"/>
            <a:ext cx="79630" cy="16650"/>
          </a:xfrm>
          <a:custGeom>
            <a:avLst/>
            <a:gdLst/>
            <a:ahLst/>
            <a:cxnLst/>
            <a:rect l="l" t="t" r="r" b="b"/>
            <a:pathLst>
              <a:path w="3037" h="635" extrusionOk="0">
                <a:moveTo>
                  <a:pt x="334" y="1"/>
                </a:moveTo>
                <a:cubicBezTo>
                  <a:pt x="134" y="1"/>
                  <a:pt x="1" y="134"/>
                  <a:pt x="1" y="301"/>
                </a:cubicBezTo>
                <a:cubicBezTo>
                  <a:pt x="1" y="501"/>
                  <a:pt x="134" y="634"/>
                  <a:pt x="334" y="634"/>
                </a:cubicBezTo>
                <a:lnTo>
                  <a:pt x="2736" y="634"/>
                </a:lnTo>
                <a:cubicBezTo>
                  <a:pt x="2903" y="634"/>
                  <a:pt x="3036" y="501"/>
                  <a:pt x="3036" y="301"/>
                </a:cubicBezTo>
                <a:cubicBezTo>
                  <a:pt x="3036" y="134"/>
                  <a:pt x="2903"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27"/>
          <p:cNvSpPr/>
          <p:nvPr/>
        </p:nvSpPr>
        <p:spPr>
          <a:xfrm>
            <a:off x="8206376" y="2860202"/>
            <a:ext cx="79604" cy="16650"/>
          </a:xfrm>
          <a:custGeom>
            <a:avLst/>
            <a:gdLst/>
            <a:ahLst/>
            <a:cxnLst/>
            <a:rect l="l" t="t" r="r" b="b"/>
            <a:pathLst>
              <a:path w="3036" h="635" extrusionOk="0">
                <a:moveTo>
                  <a:pt x="300" y="1"/>
                </a:moveTo>
                <a:cubicBezTo>
                  <a:pt x="134" y="1"/>
                  <a:pt x="0" y="134"/>
                  <a:pt x="0" y="301"/>
                </a:cubicBezTo>
                <a:cubicBezTo>
                  <a:pt x="0" y="501"/>
                  <a:pt x="134" y="634"/>
                  <a:pt x="300" y="634"/>
                </a:cubicBezTo>
                <a:lnTo>
                  <a:pt x="2702" y="634"/>
                </a:lnTo>
                <a:cubicBezTo>
                  <a:pt x="2902" y="634"/>
                  <a:pt x="3036" y="501"/>
                  <a:pt x="3036" y="301"/>
                </a:cubicBezTo>
                <a:cubicBezTo>
                  <a:pt x="3036" y="134"/>
                  <a:pt x="2902" y="1"/>
                  <a:pt x="2702"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27"/>
          <p:cNvSpPr/>
          <p:nvPr/>
        </p:nvSpPr>
        <p:spPr>
          <a:xfrm>
            <a:off x="8329688" y="2860202"/>
            <a:ext cx="80495" cy="16650"/>
          </a:xfrm>
          <a:custGeom>
            <a:avLst/>
            <a:gdLst/>
            <a:ahLst/>
            <a:cxnLst/>
            <a:rect l="l" t="t" r="r" b="b"/>
            <a:pathLst>
              <a:path w="3070" h="635" extrusionOk="0">
                <a:moveTo>
                  <a:pt x="334" y="1"/>
                </a:moveTo>
                <a:cubicBezTo>
                  <a:pt x="134" y="1"/>
                  <a:pt x="1" y="134"/>
                  <a:pt x="1" y="301"/>
                </a:cubicBezTo>
                <a:cubicBezTo>
                  <a:pt x="1" y="501"/>
                  <a:pt x="134" y="634"/>
                  <a:pt x="334" y="634"/>
                </a:cubicBezTo>
                <a:lnTo>
                  <a:pt x="2736" y="634"/>
                </a:lnTo>
                <a:cubicBezTo>
                  <a:pt x="2903" y="634"/>
                  <a:pt x="3069" y="501"/>
                  <a:pt x="3069" y="301"/>
                </a:cubicBezTo>
                <a:cubicBezTo>
                  <a:pt x="3069" y="134"/>
                  <a:pt x="2903"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27"/>
          <p:cNvSpPr/>
          <p:nvPr/>
        </p:nvSpPr>
        <p:spPr>
          <a:xfrm>
            <a:off x="8453892" y="2860202"/>
            <a:ext cx="54249" cy="16650"/>
          </a:xfrm>
          <a:custGeom>
            <a:avLst/>
            <a:gdLst/>
            <a:ahLst/>
            <a:cxnLst/>
            <a:rect l="l" t="t" r="r" b="b"/>
            <a:pathLst>
              <a:path w="2069" h="635" extrusionOk="0">
                <a:moveTo>
                  <a:pt x="301" y="1"/>
                </a:moveTo>
                <a:cubicBezTo>
                  <a:pt x="134" y="1"/>
                  <a:pt x="0" y="134"/>
                  <a:pt x="0" y="301"/>
                </a:cubicBezTo>
                <a:cubicBezTo>
                  <a:pt x="0" y="501"/>
                  <a:pt x="134" y="634"/>
                  <a:pt x="301" y="634"/>
                </a:cubicBezTo>
                <a:lnTo>
                  <a:pt x="1768" y="634"/>
                </a:lnTo>
                <a:cubicBezTo>
                  <a:pt x="1935" y="634"/>
                  <a:pt x="2068" y="501"/>
                  <a:pt x="2068" y="301"/>
                </a:cubicBezTo>
                <a:cubicBezTo>
                  <a:pt x="2068" y="134"/>
                  <a:pt x="1935" y="1"/>
                  <a:pt x="1768"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27"/>
          <p:cNvSpPr/>
          <p:nvPr/>
        </p:nvSpPr>
        <p:spPr>
          <a:xfrm>
            <a:off x="8287710" y="826690"/>
            <a:ext cx="856293" cy="784581"/>
          </a:xfrm>
          <a:custGeom>
            <a:avLst/>
            <a:gdLst/>
            <a:ahLst/>
            <a:cxnLst/>
            <a:rect l="l" t="t" r="r" b="b"/>
            <a:pathLst>
              <a:path w="32658" h="29923" extrusionOk="0">
                <a:moveTo>
                  <a:pt x="1335" y="1"/>
                </a:moveTo>
                <a:cubicBezTo>
                  <a:pt x="601" y="1"/>
                  <a:pt x="0" y="601"/>
                  <a:pt x="0" y="1302"/>
                </a:cubicBezTo>
                <a:lnTo>
                  <a:pt x="0" y="28621"/>
                </a:lnTo>
                <a:cubicBezTo>
                  <a:pt x="0" y="29355"/>
                  <a:pt x="601" y="29922"/>
                  <a:pt x="1335" y="29922"/>
                </a:cubicBezTo>
                <a:lnTo>
                  <a:pt x="31356" y="29922"/>
                </a:lnTo>
                <a:cubicBezTo>
                  <a:pt x="32090" y="29922"/>
                  <a:pt x="32657" y="29355"/>
                  <a:pt x="32657" y="28621"/>
                </a:cubicBezTo>
                <a:lnTo>
                  <a:pt x="32657" y="1302"/>
                </a:lnTo>
                <a:cubicBezTo>
                  <a:pt x="32657" y="601"/>
                  <a:pt x="32090" y="1"/>
                  <a:pt x="31356" y="1"/>
                </a:cubicBezTo>
                <a:close/>
              </a:path>
            </a:pathLst>
          </a:custGeom>
          <a:solidFill>
            <a:srgbClr val="B8B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27"/>
          <p:cNvSpPr/>
          <p:nvPr/>
        </p:nvSpPr>
        <p:spPr>
          <a:xfrm>
            <a:off x="8287710" y="819716"/>
            <a:ext cx="856293" cy="39382"/>
          </a:xfrm>
          <a:custGeom>
            <a:avLst/>
            <a:gdLst/>
            <a:ahLst/>
            <a:cxnLst/>
            <a:rect l="l" t="t" r="r" b="b"/>
            <a:pathLst>
              <a:path w="32658" h="1502" extrusionOk="0">
                <a:moveTo>
                  <a:pt x="1268" y="0"/>
                </a:moveTo>
                <a:cubicBezTo>
                  <a:pt x="568" y="0"/>
                  <a:pt x="0" y="567"/>
                  <a:pt x="0" y="1234"/>
                </a:cubicBezTo>
                <a:lnTo>
                  <a:pt x="0" y="1501"/>
                </a:lnTo>
                <a:cubicBezTo>
                  <a:pt x="0" y="834"/>
                  <a:pt x="568" y="267"/>
                  <a:pt x="1268" y="267"/>
                </a:cubicBezTo>
                <a:lnTo>
                  <a:pt x="31423" y="267"/>
                </a:lnTo>
                <a:cubicBezTo>
                  <a:pt x="32123" y="267"/>
                  <a:pt x="32657" y="834"/>
                  <a:pt x="32657" y="1501"/>
                </a:cubicBezTo>
                <a:lnTo>
                  <a:pt x="32657" y="1234"/>
                </a:lnTo>
                <a:cubicBezTo>
                  <a:pt x="32657" y="567"/>
                  <a:pt x="32123" y="0"/>
                  <a:pt x="31423" y="0"/>
                </a:cubicBezTo>
                <a:close/>
              </a:path>
            </a:pathLst>
          </a:custGeom>
          <a:solidFill>
            <a:srgbClr val="00A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27"/>
          <p:cNvSpPr/>
          <p:nvPr/>
        </p:nvSpPr>
        <p:spPr>
          <a:xfrm>
            <a:off x="8287710" y="826690"/>
            <a:ext cx="856293" cy="120743"/>
          </a:xfrm>
          <a:custGeom>
            <a:avLst/>
            <a:gdLst/>
            <a:ahLst/>
            <a:cxnLst/>
            <a:rect l="l" t="t" r="r" b="b"/>
            <a:pathLst>
              <a:path w="32658" h="4605" extrusionOk="0">
                <a:moveTo>
                  <a:pt x="1268" y="1"/>
                </a:moveTo>
                <a:cubicBezTo>
                  <a:pt x="568" y="1"/>
                  <a:pt x="0" y="568"/>
                  <a:pt x="0" y="1235"/>
                </a:cubicBezTo>
                <a:lnTo>
                  <a:pt x="0" y="4604"/>
                </a:lnTo>
                <a:lnTo>
                  <a:pt x="32657" y="4604"/>
                </a:lnTo>
                <a:lnTo>
                  <a:pt x="32657" y="1235"/>
                </a:lnTo>
                <a:cubicBezTo>
                  <a:pt x="32657" y="568"/>
                  <a:pt x="32123" y="1"/>
                  <a:pt x="31423" y="1"/>
                </a:cubicBezTo>
                <a:close/>
              </a:path>
            </a:pathLst>
          </a:custGeom>
          <a:solidFill>
            <a:srgbClr val="469A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27"/>
          <p:cNvSpPr/>
          <p:nvPr/>
        </p:nvSpPr>
        <p:spPr>
          <a:xfrm>
            <a:off x="8334932" y="983249"/>
            <a:ext cx="765336" cy="588665"/>
          </a:xfrm>
          <a:custGeom>
            <a:avLst/>
            <a:gdLst/>
            <a:ahLst/>
            <a:cxnLst/>
            <a:rect l="l" t="t" r="r" b="b"/>
            <a:pathLst>
              <a:path w="29189" h="22451" extrusionOk="0">
                <a:moveTo>
                  <a:pt x="28188" y="22450"/>
                </a:moveTo>
                <a:lnTo>
                  <a:pt x="1001" y="22450"/>
                </a:lnTo>
                <a:cubicBezTo>
                  <a:pt x="434" y="22450"/>
                  <a:pt x="1" y="22017"/>
                  <a:pt x="1" y="21450"/>
                </a:cubicBezTo>
                <a:lnTo>
                  <a:pt x="1" y="1002"/>
                </a:lnTo>
                <a:cubicBezTo>
                  <a:pt x="1" y="468"/>
                  <a:pt x="434" y="1"/>
                  <a:pt x="1001" y="1"/>
                </a:cubicBezTo>
                <a:lnTo>
                  <a:pt x="28188" y="1"/>
                </a:lnTo>
                <a:cubicBezTo>
                  <a:pt x="28755" y="1"/>
                  <a:pt x="29188" y="468"/>
                  <a:pt x="29188" y="1002"/>
                </a:cubicBezTo>
                <a:lnTo>
                  <a:pt x="29188" y="21450"/>
                </a:lnTo>
                <a:cubicBezTo>
                  <a:pt x="29188" y="22017"/>
                  <a:pt x="28755" y="22450"/>
                  <a:pt x="28188" y="22450"/>
                </a:cubicBezTo>
                <a:close/>
              </a:path>
            </a:pathLst>
          </a:custGeom>
          <a:solidFill>
            <a:srgbClr val="240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27"/>
          <p:cNvSpPr/>
          <p:nvPr/>
        </p:nvSpPr>
        <p:spPr>
          <a:xfrm>
            <a:off x="8371666" y="1116211"/>
            <a:ext cx="544039" cy="13136"/>
          </a:xfrm>
          <a:custGeom>
            <a:avLst/>
            <a:gdLst/>
            <a:ahLst/>
            <a:cxnLst/>
            <a:rect l="l" t="t" r="r" b="b"/>
            <a:pathLst>
              <a:path w="20749" h="501" extrusionOk="0">
                <a:moveTo>
                  <a:pt x="234" y="0"/>
                </a:moveTo>
                <a:cubicBezTo>
                  <a:pt x="101" y="0"/>
                  <a:pt x="1" y="134"/>
                  <a:pt x="1" y="267"/>
                </a:cubicBezTo>
                <a:cubicBezTo>
                  <a:pt x="1" y="401"/>
                  <a:pt x="101" y="501"/>
                  <a:pt x="234" y="501"/>
                </a:cubicBezTo>
                <a:lnTo>
                  <a:pt x="20482" y="501"/>
                </a:lnTo>
                <a:cubicBezTo>
                  <a:pt x="20615" y="501"/>
                  <a:pt x="20749" y="401"/>
                  <a:pt x="20716" y="267"/>
                </a:cubicBezTo>
                <a:cubicBezTo>
                  <a:pt x="20716" y="134"/>
                  <a:pt x="20615" y="0"/>
                  <a:pt x="20482"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27"/>
          <p:cNvSpPr/>
          <p:nvPr/>
        </p:nvSpPr>
        <p:spPr>
          <a:xfrm>
            <a:off x="8948924" y="1116211"/>
            <a:ext cx="52492" cy="13136"/>
          </a:xfrm>
          <a:custGeom>
            <a:avLst/>
            <a:gdLst/>
            <a:ahLst/>
            <a:cxnLst/>
            <a:rect l="l" t="t" r="r" b="b"/>
            <a:pathLst>
              <a:path w="2002" h="501" extrusionOk="0">
                <a:moveTo>
                  <a:pt x="234" y="0"/>
                </a:moveTo>
                <a:cubicBezTo>
                  <a:pt x="101" y="0"/>
                  <a:pt x="0" y="134"/>
                  <a:pt x="0" y="267"/>
                </a:cubicBezTo>
                <a:cubicBezTo>
                  <a:pt x="0" y="401"/>
                  <a:pt x="101" y="501"/>
                  <a:pt x="234" y="501"/>
                </a:cubicBezTo>
                <a:lnTo>
                  <a:pt x="1735" y="501"/>
                </a:lnTo>
                <a:cubicBezTo>
                  <a:pt x="1868" y="501"/>
                  <a:pt x="2002" y="401"/>
                  <a:pt x="2002" y="267"/>
                </a:cubicBezTo>
                <a:cubicBezTo>
                  <a:pt x="2002" y="134"/>
                  <a:pt x="1868" y="0"/>
                  <a:pt x="1735"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27"/>
          <p:cNvSpPr/>
          <p:nvPr/>
        </p:nvSpPr>
        <p:spPr>
          <a:xfrm>
            <a:off x="9021527" y="1116211"/>
            <a:ext cx="42004" cy="13136"/>
          </a:xfrm>
          <a:custGeom>
            <a:avLst/>
            <a:gdLst/>
            <a:ahLst/>
            <a:cxnLst/>
            <a:rect l="l" t="t" r="r" b="b"/>
            <a:pathLst>
              <a:path w="1602" h="501" extrusionOk="0">
                <a:moveTo>
                  <a:pt x="234" y="0"/>
                </a:moveTo>
                <a:cubicBezTo>
                  <a:pt x="100" y="0"/>
                  <a:pt x="0" y="134"/>
                  <a:pt x="0" y="267"/>
                </a:cubicBezTo>
                <a:cubicBezTo>
                  <a:pt x="0" y="401"/>
                  <a:pt x="100" y="501"/>
                  <a:pt x="234" y="501"/>
                </a:cubicBezTo>
                <a:lnTo>
                  <a:pt x="1368" y="501"/>
                </a:lnTo>
                <a:cubicBezTo>
                  <a:pt x="1501" y="501"/>
                  <a:pt x="1601" y="401"/>
                  <a:pt x="1601" y="267"/>
                </a:cubicBezTo>
                <a:cubicBezTo>
                  <a:pt x="1601" y="134"/>
                  <a:pt x="1501" y="0"/>
                  <a:pt x="1368"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27"/>
          <p:cNvSpPr/>
          <p:nvPr/>
        </p:nvSpPr>
        <p:spPr>
          <a:xfrm>
            <a:off x="8371666" y="1176543"/>
            <a:ext cx="311389" cy="13162"/>
          </a:xfrm>
          <a:custGeom>
            <a:avLst/>
            <a:gdLst/>
            <a:ahLst/>
            <a:cxnLst/>
            <a:rect l="l" t="t" r="r" b="b"/>
            <a:pathLst>
              <a:path w="11876" h="502" extrusionOk="0">
                <a:moveTo>
                  <a:pt x="234" y="1"/>
                </a:moveTo>
                <a:cubicBezTo>
                  <a:pt x="101" y="1"/>
                  <a:pt x="1" y="134"/>
                  <a:pt x="1" y="268"/>
                </a:cubicBezTo>
                <a:cubicBezTo>
                  <a:pt x="1" y="401"/>
                  <a:pt x="101" y="501"/>
                  <a:pt x="234" y="501"/>
                </a:cubicBezTo>
                <a:lnTo>
                  <a:pt x="11609" y="501"/>
                </a:lnTo>
                <a:cubicBezTo>
                  <a:pt x="11742" y="501"/>
                  <a:pt x="11876" y="401"/>
                  <a:pt x="11876" y="268"/>
                </a:cubicBezTo>
                <a:cubicBezTo>
                  <a:pt x="11876" y="134"/>
                  <a:pt x="11742" y="1"/>
                  <a:pt x="11609"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27"/>
          <p:cNvSpPr/>
          <p:nvPr/>
        </p:nvSpPr>
        <p:spPr>
          <a:xfrm>
            <a:off x="8687406" y="1176543"/>
            <a:ext cx="98876" cy="13162"/>
          </a:xfrm>
          <a:custGeom>
            <a:avLst/>
            <a:gdLst/>
            <a:ahLst/>
            <a:cxnLst/>
            <a:rect l="l" t="t" r="r" b="b"/>
            <a:pathLst>
              <a:path w="3771" h="502" extrusionOk="0">
                <a:moveTo>
                  <a:pt x="268" y="1"/>
                </a:moveTo>
                <a:cubicBezTo>
                  <a:pt x="134" y="1"/>
                  <a:pt x="1" y="134"/>
                  <a:pt x="1" y="268"/>
                </a:cubicBezTo>
                <a:cubicBezTo>
                  <a:pt x="1" y="401"/>
                  <a:pt x="134" y="501"/>
                  <a:pt x="268" y="501"/>
                </a:cubicBezTo>
                <a:lnTo>
                  <a:pt x="3537" y="501"/>
                </a:lnTo>
                <a:cubicBezTo>
                  <a:pt x="3670" y="501"/>
                  <a:pt x="3770" y="401"/>
                  <a:pt x="3770" y="268"/>
                </a:cubicBezTo>
                <a:cubicBezTo>
                  <a:pt x="3770" y="134"/>
                  <a:pt x="3670" y="1"/>
                  <a:pt x="3537"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27"/>
          <p:cNvSpPr/>
          <p:nvPr/>
        </p:nvSpPr>
        <p:spPr>
          <a:xfrm>
            <a:off x="8720653" y="1211546"/>
            <a:ext cx="65629" cy="12271"/>
          </a:xfrm>
          <a:custGeom>
            <a:avLst/>
            <a:gdLst/>
            <a:ahLst/>
            <a:cxnLst/>
            <a:rect l="l" t="t" r="r" b="b"/>
            <a:pathLst>
              <a:path w="2503" h="468" extrusionOk="0">
                <a:moveTo>
                  <a:pt x="234" y="0"/>
                </a:moveTo>
                <a:cubicBezTo>
                  <a:pt x="100" y="0"/>
                  <a:pt x="0" y="100"/>
                  <a:pt x="0" y="234"/>
                </a:cubicBezTo>
                <a:cubicBezTo>
                  <a:pt x="0" y="367"/>
                  <a:pt x="100" y="467"/>
                  <a:pt x="234" y="467"/>
                </a:cubicBezTo>
                <a:lnTo>
                  <a:pt x="2269" y="467"/>
                </a:lnTo>
                <a:cubicBezTo>
                  <a:pt x="2402" y="467"/>
                  <a:pt x="2502" y="367"/>
                  <a:pt x="2502" y="234"/>
                </a:cubicBezTo>
                <a:cubicBezTo>
                  <a:pt x="2502" y="100"/>
                  <a:pt x="2402" y="0"/>
                  <a:pt x="2269"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27"/>
          <p:cNvSpPr/>
          <p:nvPr/>
        </p:nvSpPr>
        <p:spPr>
          <a:xfrm>
            <a:off x="8688298" y="1211546"/>
            <a:ext cx="19245" cy="12271"/>
          </a:xfrm>
          <a:custGeom>
            <a:avLst/>
            <a:gdLst/>
            <a:ahLst/>
            <a:cxnLst/>
            <a:rect l="l" t="t" r="r" b="b"/>
            <a:pathLst>
              <a:path w="734" h="468" extrusionOk="0">
                <a:moveTo>
                  <a:pt x="234" y="0"/>
                </a:moveTo>
                <a:cubicBezTo>
                  <a:pt x="100" y="0"/>
                  <a:pt x="0" y="100"/>
                  <a:pt x="0" y="234"/>
                </a:cubicBezTo>
                <a:cubicBezTo>
                  <a:pt x="0" y="367"/>
                  <a:pt x="100" y="467"/>
                  <a:pt x="234" y="467"/>
                </a:cubicBezTo>
                <a:lnTo>
                  <a:pt x="467" y="467"/>
                </a:lnTo>
                <a:cubicBezTo>
                  <a:pt x="600" y="467"/>
                  <a:pt x="734" y="367"/>
                  <a:pt x="734" y="234"/>
                </a:cubicBezTo>
                <a:cubicBezTo>
                  <a:pt x="734" y="100"/>
                  <a:pt x="600" y="0"/>
                  <a:pt x="467"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27"/>
          <p:cNvSpPr/>
          <p:nvPr/>
        </p:nvSpPr>
        <p:spPr>
          <a:xfrm>
            <a:off x="8610451" y="1211546"/>
            <a:ext cx="59493" cy="12271"/>
          </a:xfrm>
          <a:custGeom>
            <a:avLst/>
            <a:gdLst/>
            <a:ahLst/>
            <a:cxnLst/>
            <a:rect l="l" t="t" r="r" b="b"/>
            <a:pathLst>
              <a:path w="2269" h="468" extrusionOk="0">
                <a:moveTo>
                  <a:pt x="234" y="0"/>
                </a:moveTo>
                <a:cubicBezTo>
                  <a:pt x="100" y="0"/>
                  <a:pt x="0" y="100"/>
                  <a:pt x="0" y="234"/>
                </a:cubicBezTo>
                <a:cubicBezTo>
                  <a:pt x="0" y="367"/>
                  <a:pt x="100" y="467"/>
                  <a:pt x="234" y="467"/>
                </a:cubicBezTo>
                <a:lnTo>
                  <a:pt x="2035" y="467"/>
                </a:lnTo>
                <a:cubicBezTo>
                  <a:pt x="2168" y="467"/>
                  <a:pt x="2269" y="367"/>
                  <a:pt x="2269" y="234"/>
                </a:cubicBezTo>
                <a:cubicBezTo>
                  <a:pt x="2269" y="100"/>
                  <a:pt x="2168" y="0"/>
                  <a:pt x="2035"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27"/>
          <p:cNvSpPr/>
          <p:nvPr/>
        </p:nvSpPr>
        <p:spPr>
          <a:xfrm>
            <a:off x="8526469" y="1211546"/>
            <a:ext cx="59519" cy="12271"/>
          </a:xfrm>
          <a:custGeom>
            <a:avLst/>
            <a:gdLst/>
            <a:ahLst/>
            <a:cxnLst/>
            <a:rect l="l" t="t" r="r" b="b"/>
            <a:pathLst>
              <a:path w="2270" h="468" extrusionOk="0">
                <a:moveTo>
                  <a:pt x="234" y="0"/>
                </a:moveTo>
                <a:cubicBezTo>
                  <a:pt x="101" y="0"/>
                  <a:pt x="1" y="100"/>
                  <a:pt x="1" y="234"/>
                </a:cubicBezTo>
                <a:cubicBezTo>
                  <a:pt x="1" y="367"/>
                  <a:pt x="101" y="467"/>
                  <a:pt x="234" y="467"/>
                </a:cubicBezTo>
                <a:lnTo>
                  <a:pt x="2036" y="467"/>
                </a:lnTo>
                <a:cubicBezTo>
                  <a:pt x="2169" y="467"/>
                  <a:pt x="2269" y="367"/>
                  <a:pt x="2269" y="234"/>
                </a:cubicBezTo>
                <a:cubicBezTo>
                  <a:pt x="2269" y="100"/>
                  <a:pt x="2169" y="0"/>
                  <a:pt x="2036"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27"/>
          <p:cNvSpPr/>
          <p:nvPr/>
        </p:nvSpPr>
        <p:spPr>
          <a:xfrm>
            <a:off x="8442513" y="1211546"/>
            <a:ext cx="59493" cy="12271"/>
          </a:xfrm>
          <a:custGeom>
            <a:avLst/>
            <a:gdLst/>
            <a:ahLst/>
            <a:cxnLst/>
            <a:rect l="l" t="t" r="r" b="b"/>
            <a:pathLst>
              <a:path w="2269" h="468" extrusionOk="0">
                <a:moveTo>
                  <a:pt x="234" y="0"/>
                </a:moveTo>
                <a:cubicBezTo>
                  <a:pt x="101" y="0"/>
                  <a:pt x="1" y="100"/>
                  <a:pt x="1" y="234"/>
                </a:cubicBezTo>
                <a:cubicBezTo>
                  <a:pt x="1" y="367"/>
                  <a:pt x="101" y="467"/>
                  <a:pt x="234" y="467"/>
                </a:cubicBezTo>
                <a:lnTo>
                  <a:pt x="2035" y="467"/>
                </a:lnTo>
                <a:cubicBezTo>
                  <a:pt x="2169" y="467"/>
                  <a:pt x="2269" y="367"/>
                  <a:pt x="2269" y="234"/>
                </a:cubicBezTo>
                <a:cubicBezTo>
                  <a:pt x="2269" y="100"/>
                  <a:pt x="2169" y="0"/>
                  <a:pt x="2035"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27"/>
          <p:cNvSpPr/>
          <p:nvPr/>
        </p:nvSpPr>
        <p:spPr>
          <a:xfrm>
            <a:off x="8442513" y="1253524"/>
            <a:ext cx="504683" cy="12271"/>
          </a:xfrm>
          <a:custGeom>
            <a:avLst/>
            <a:gdLst/>
            <a:ahLst/>
            <a:cxnLst/>
            <a:rect l="l" t="t" r="r" b="b"/>
            <a:pathLst>
              <a:path w="19248" h="468" extrusionOk="0">
                <a:moveTo>
                  <a:pt x="234" y="0"/>
                </a:moveTo>
                <a:cubicBezTo>
                  <a:pt x="101" y="0"/>
                  <a:pt x="1" y="100"/>
                  <a:pt x="1" y="234"/>
                </a:cubicBezTo>
                <a:cubicBezTo>
                  <a:pt x="1" y="367"/>
                  <a:pt x="101" y="467"/>
                  <a:pt x="234" y="467"/>
                </a:cubicBezTo>
                <a:lnTo>
                  <a:pt x="19014" y="467"/>
                </a:lnTo>
                <a:cubicBezTo>
                  <a:pt x="19148" y="467"/>
                  <a:pt x="19248" y="367"/>
                  <a:pt x="19248" y="234"/>
                </a:cubicBezTo>
                <a:cubicBezTo>
                  <a:pt x="19248" y="100"/>
                  <a:pt x="19148" y="0"/>
                  <a:pt x="1901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27"/>
          <p:cNvSpPr/>
          <p:nvPr/>
        </p:nvSpPr>
        <p:spPr>
          <a:xfrm>
            <a:off x="8371666" y="1211546"/>
            <a:ext cx="29760" cy="12271"/>
          </a:xfrm>
          <a:custGeom>
            <a:avLst/>
            <a:gdLst/>
            <a:ahLst/>
            <a:cxnLst/>
            <a:rect l="l" t="t" r="r" b="b"/>
            <a:pathLst>
              <a:path w="1135" h="468" extrusionOk="0">
                <a:moveTo>
                  <a:pt x="234" y="0"/>
                </a:moveTo>
                <a:cubicBezTo>
                  <a:pt x="101" y="0"/>
                  <a:pt x="1" y="100"/>
                  <a:pt x="1" y="234"/>
                </a:cubicBezTo>
                <a:cubicBezTo>
                  <a:pt x="1" y="367"/>
                  <a:pt x="101" y="467"/>
                  <a:pt x="234" y="467"/>
                </a:cubicBezTo>
                <a:lnTo>
                  <a:pt x="868" y="467"/>
                </a:lnTo>
                <a:cubicBezTo>
                  <a:pt x="1035" y="467"/>
                  <a:pt x="1135" y="367"/>
                  <a:pt x="1135" y="234"/>
                </a:cubicBezTo>
                <a:cubicBezTo>
                  <a:pt x="1135" y="100"/>
                  <a:pt x="1035" y="0"/>
                  <a:pt x="8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27"/>
          <p:cNvSpPr/>
          <p:nvPr/>
        </p:nvSpPr>
        <p:spPr>
          <a:xfrm>
            <a:off x="8371666" y="1253524"/>
            <a:ext cx="29760" cy="12271"/>
          </a:xfrm>
          <a:custGeom>
            <a:avLst/>
            <a:gdLst/>
            <a:ahLst/>
            <a:cxnLst/>
            <a:rect l="l" t="t" r="r" b="b"/>
            <a:pathLst>
              <a:path w="1135" h="468" extrusionOk="0">
                <a:moveTo>
                  <a:pt x="234" y="0"/>
                </a:moveTo>
                <a:cubicBezTo>
                  <a:pt x="101" y="0"/>
                  <a:pt x="1" y="100"/>
                  <a:pt x="1" y="234"/>
                </a:cubicBezTo>
                <a:cubicBezTo>
                  <a:pt x="1" y="367"/>
                  <a:pt x="101" y="467"/>
                  <a:pt x="234" y="467"/>
                </a:cubicBezTo>
                <a:lnTo>
                  <a:pt x="868" y="467"/>
                </a:lnTo>
                <a:cubicBezTo>
                  <a:pt x="1035" y="467"/>
                  <a:pt x="1135" y="367"/>
                  <a:pt x="1135" y="234"/>
                </a:cubicBezTo>
                <a:cubicBezTo>
                  <a:pt x="1135" y="100"/>
                  <a:pt x="1035" y="0"/>
                  <a:pt x="8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27"/>
          <p:cNvSpPr/>
          <p:nvPr/>
        </p:nvSpPr>
        <p:spPr>
          <a:xfrm>
            <a:off x="8371666" y="1295502"/>
            <a:ext cx="29760" cy="12271"/>
          </a:xfrm>
          <a:custGeom>
            <a:avLst/>
            <a:gdLst/>
            <a:ahLst/>
            <a:cxnLst/>
            <a:rect l="l" t="t" r="r" b="b"/>
            <a:pathLst>
              <a:path w="1135" h="468" extrusionOk="0">
                <a:moveTo>
                  <a:pt x="234" y="0"/>
                </a:moveTo>
                <a:cubicBezTo>
                  <a:pt x="101" y="0"/>
                  <a:pt x="1" y="101"/>
                  <a:pt x="1" y="234"/>
                </a:cubicBezTo>
                <a:cubicBezTo>
                  <a:pt x="1" y="367"/>
                  <a:pt x="101" y="467"/>
                  <a:pt x="234" y="467"/>
                </a:cubicBezTo>
                <a:lnTo>
                  <a:pt x="868" y="467"/>
                </a:lnTo>
                <a:cubicBezTo>
                  <a:pt x="1035" y="467"/>
                  <a:pt x="1135" y="367"/>
                  <a:pt x="1135" y="234"/>
                </a:cubicBezTo>
                <a:cubicBezTo>
                  <a:pt x="1135" y="101"/>
                  <a:pt x="1035" y="0"/>
                  <a:pt x="8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27"/>
          <p:cNvSpPr/>
          <p:nvPr/>
        </p:nvSpPr>
        <p:spPr>
          <a:xfrm>
            <a:off x="8977792" y="1253524"/>
            <a:ext cx="74360" cy="12271"/>
          </a:xfrm>
          <a:custGeom>
            <a:avLst/>
            <a:gdLst/>
            <a:ahLst/>
            <a:cxnLst/>
            <a:rect l="l" t="t" r="r" b="b"/>
            <a:pathLst>
              <a:path w="2836" h="468" extrusionOk="0">
                <a:moveTo>
                  <a:pt x="267" y="0"/>
                </a:moveTo>
                <a:cubicBezTo>
                  <a:pt x="134" y="0"/>
                  <a:pt x="0" y="100"/>
                  <a:pt x="0" y="234"/>
                </a:cubicBezTo>
                <a:cubicBezTo>
                  <a:pt x="0" y="367"/>
                  <a:pt x="134" y="467"/>
                  <a:pt x="267" y="467"/>
                </a:cubicBezTo>
                <a:lnTo>
                  <a:pt x="2602" y="467"/>
                </a:lnTo>
                <a:cubicBezTo>
                  <a:pt x="2736" y="467"/>
                  <a:pt x="2836" y="367"/>
                  <a:pt x="2836" y="234"/>
                </a:cubicBezTo>
                <a:cubicBezTo>
                  <a:pt x="2836" y="100"/>
                  <a:pt x="2736" y="0"/>
                  <a:pt x="260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27"/>
          <p:cNvSpPr/>
          <p:nvPr/>
        </p:nvSpPr>
        <p:spPr>
          <a:xfrm>
            <a:off x="8440756" y="1295502"/>
            <a:ext cx="213457" cy="12271"/>
          </a:xfrm>
          <a:custGeom>
            <a:avLst/>
            <a:gdLst/>
            <a:ahLst/>
            <a:cxnLst/>
            <a:rect l="l" t="t" r="r" b="b"/>
            <a:pathLst>
              <a:path w="8141" h="468" extrusionOk="0">
                <a:moveTo>
                  <a:pt x="234" y="0"/>
                </a:moveTo>
                <a:cubicBezTo>
                  <a:pt x="101" y="0"/>
                  <a:pt x="1" y="101"/>
                  <a:pt x="1" y="234"/>
                </a:cubicBezTo>
                <a:cubicBezTo>
                  <a:pt x="1" y="367"/>
                  <a:pt x="101" y="467"/>
                  <a:pt x="234" y="467"/>
                </a:cubicBezTo>
                <a:lnTo>
                  <a:pt x="7873" y="467"/>
                </a:lnTo>
                <a:cubicBezTo>
                  <a:pt x="8007" y="467"/>
                  <a:pt x="8140" y="367"/>
                  <a:pt x="8140" y="234"/>
                </a:cubicBezTo>
                <a:cubicBezTo>
                  <a:pt x="8140" y="101"/>
                  <a:pt x="8007" y="0"/>
                  <a:pt x="787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27"/>
          <p:cNvSpPr/>
          <p:nvPr/>
        </p:nvSpPr>
        <p:spPr>
          <a:xfrm>
            <a:off x="8720653" y="1349725"/>
            <a:ext cx="240542" cy="13136"/>
          </a:xfrm>
          <a:custGeom>
            <a:avLst/>
            <a:gdLst/>
            <a:ahLst/>
            <a:cxnLst/>
            <a:rect l="l" t="t" r="r" b="b"/>
            <a:pathLst>
              <a:path w="9174" h="501" extrusionOk="0">
                <a:moveTo>
                  <a:pt x="234" y="1"/>
                </a:moveTo>
                <a:cubicBezTo>
                  <a:pt x="100" y="1"/>
                  <a:pt x="0" y="134"/>
                  <a:pt x="0" y="267"/>
                </a:cubicBezTo>
                <a:cubicBezTo>
                  <a:pt x="0" y="401"/>
                  <a:pt x="100" y="501"/>
                  <a:pt x="234" y="501"/>
                </a:cubicBezTo>
                <a:lnTo>
                  <a:pt x="8940" y="501"/>
                </a:lnTo>
                <a:cubicBezTo>
                  <a:pt x="9073" y="501"/>
                  <a:pt x="9173" y="401"/>
                  <a:pt x="9173" y="267"/>
                </a:cubicBezTo>
                <a:cubicBezTo>
                  <a:pt x="9173" y="134"/>
                  <a:pt x="9073" y="1"/>
                  <a:pt x="894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27"/>
          <p:cNvSpPr/>
          <p:nvPr/>
        </p:nvSpPr>
        <p:spPr>
          <a:xfrm>
            <a:off x="8882456" y="1320857"/>
            <a:ext cx="78739" cy="13162"/>
          </a:xfrm>
          <a:custGeom>
            <a:avLst/>
            <a:gdLst/>
            <a:ahLst/>
            <a:cxnLst/>
            <a:rect l="l" t="t" r="r" b="b"/>
            <a:pathLst>
              <a:path w="3003" h="502" extrusionOk="0">
                <a:moveTo>
                  <a:pt x="267" y="1"/>
                </a:moveTo>
                <a:cubicBezTo>
                  <a:pt x="134" y="1"/>
                  <a:pt x="0" y="101"/>
                  <a:pt x="0" y="268"/>
                </a:cubicBezTo>
                <a:cubicBezTo>
                  <a:pt x="0" y="401"/>
                  <a:pt x="134" y="501"/>
                  <a:pt x="267" y="501"/>
                </a:cubicBezTo>
                <a:lnTo>
                  <a:pt x="2769" y="501"/>
                </a:lnTo>
                <a:cubicBezTo>
                  <a:pt x="2902" y="501"/>
                  <a:pt x="3002" y="401"/>
                  <a:pt x="3002" y="268"/>
                </a:cubicBezTo>
                <a:cubicBezTo>
                  <a:pt x="3002" y="101"/>
                  <a:pt x="2902" y="1"/>
                  <a:pt x="27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27"/>
          <p:cNvSpPr/>
          <p:nvPr/>
        </p:nvSpPr>
        <p:spPr>
          <a:xfrm>
            <a:off x="8371666" y="1058474"/>
            <a:ext cx="251922" cy="13162"/>
          </a:xfrm>
          <a:custGeom>
            <a:avLst/>
            <a:gdLst/>
            <a:ahLst/>
            <a:cxnLst/>
            <a:rect l="l" t="t" r="r" b="b"/>
            <a:pathLst>
              <a:path w="9608" h="502" extrusionOk="0">
                <a:moveTo>
                  <a:pt x="234" y="1"/>
                </a:moveTo>
                <a:cubicBezTo>
                  <a:pt x="101" y="1"/>
                  <a:pt x="1" y="101"/>
                  <a:pt x="1" y="234"/>
                </a:cubicBezTo>
                <a:cubicBezTo>
                  <a:pt x="1" y="368"/>
                  <a:pt x="101" y="501"/>
                  <a:pt x="234" y="501"/>
                </a:cubicBezTo>
                <a:lnTo>
                  <a:pt x="9341" y="501"/>
                </a:lnTo>
                <a:cubicBezTo>
                  <a:pt x="9474" y="501"/>
                  <a:pt x="9608" y="368"/>
                  <a:pt x="9608" y="234"/>
                </a:cubicBezTo>
                <a:cubicBezTo>
                  <a:pt x="9608" y="101"/>
                  <a:pt x="9474" y="1"/>
                  <a:pt x="934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27"/>
          <p:cNvSpPr/>
          <p:nvPr/>
        </p:nvSpPr>
        <p:spPr>
          <a:xfrm>
            <a:off x="8371666" y="1467793"/>
            <a:ext cx="406725" cy="12271"/>
          </a:xfrm>
          <a:custGeom>
            <a:avLst/>
            <a:gdLst/>
            <a:ahLst/>
            <a:cxnLst/>
            <a:rect l="l" t="t" r="r" b="b"/>
            <a:pathLst>
              <a:path w="15512" h="468" extrusionOk="0">
                <a:moveTo>
                  <a:pt x="234" y="1"/>
                </a:moveTo>
                <a:cubicBezTo>
                  <a:pt x="101" y="1"/>
                  <a:pt x="1" y="101"/>
                  <a:pt x="1" y="234"/>
                </a:cubicBezTo>
                <a:cubicBezTo>
                  <a:pt x="1" y="368"/>
                  <a:pt x="101" y="468"/>
                  <a:pt x="234" y="468"/>
                </a:cubicBezTo>
                <a:lnTo>
                  <a:pt x="15278" y="468"/>
                </a:lnTo>
                <a:cubicBezTo>
                  <a:pt x="15412" y="468"/>
                  <a:pt x="15512" y="368"/>
                  <a:pt x="15512" y="234"/>
                </a:cubicBezTo>
                <a:cubicBezTo>
                  <a:pt x="15512" y="101"/>
                  <a:pt x="15412" y="1"/>
                  <a:pt x="152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27"/>
          <p:cNvSpPr/>
          <p:nvPr/>
        </p:nvSpPr>
        <p:spPr>
          <a:xfrm>
            <a:off x="8741629" y="1392595"/>
            <a:ext cx="120743" cy="12271"/>
          </a:xfrm>
          <a:custGeom>
            <a:avLst/>
            <a:gdLst/>
            <a:ahLst/>
            <a:cxnLst/>
            <a:rect l="l" t="t" r="r" b="b"/>
            <a:pathLst>
              <a:path w="4605" h="468" extrusionOk="0">
                <a:moveTo>
                  <a:pt x="268" y="0"/>
                </a:moveTo>
                <a:cubicBezTo>
                  <a:pt x="134" y="0"/>
                  <a:pt x="1" y="100"/>
                  <a:pt x="1" y="234"/>
                </a:cubicBezTo>
                <a:cubicBezTo>
                  <a:pt x="1" y="367"/>
                  <a:pt x="134" y="467"/>
                  <a:pt x="268" y="467"/>
                </a:cubicBezTo>
                <a:lnTo>
                  <a:pt x="4371" y="467"/>
                </a:lnTo>
                <a:cubicBezTo>
                  <a:pt x="4504" y="467"/>
                  <a:pt x="4604" y="367"/>
                  <a:pt x="4604" y="234"/>
                </a:cubicBezTo>
                <a:cubicBezTo>
                  <a:pt x="4604" y="100"/>
                  <a:pt x="4504" y="0"/>
                  <a:pt x="4371"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27"/>
          <p:cNvSpPr/>
          <p:nvPr/>
        </p:nvSpPr>
        <p:spPr>
          <a:xfrm>
            <a:off x="8902567" y="1392595"/>
            <a:ext cx="160965" cy="12271"/>
          </a:xfrm>
          <a:custGeom>
            <a:avLst/>
            <a:gdLst/>
            <a:ahLst/>
            <a:cxnLst/>
            <a:rect l="l" t="t" r="r" b="b"/>
            <a:pathLst>
              <a:path w="6139" h="468" extrusionOk="0">
                <a:moveTo>
                  <a:pt x="234" y="0"/>
                </a:moveTo>
                <a:cubicBezTo>
                  <a:pt x="101" y="0"/>
                  <a:pt x="1" y="100"/>
                  <a:pt x="1" y="234"/>
                </a:cubicBezTo>
                <a:cubicBezTo>
                  <a:pt x="1" y="367"/>
                  <a:pt x="101" y="467"/>
                  <a:pt x="234" y="467"/>
                </a:cubicBezTo>
                <a:lnTo>
                  <a:pt x="5905" y="467"/>
                </a:lnTo>
                <a:cubicBezTo>
                  <a:pt x="6038" y="467"/>
                  <a:pt x="6138" y="367"/>
                  <a:pt x="6138" y="234"/>
                </a:cubicBezTo>
                <a:cubicBezTo>
                  <a:pt x="6138" y="100"/>
                  <a:pt x="6038" y="0"/>
                  <a:pt x="5905"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27"/>
          <p:cNvSpPr/>
          <p:nvPr/>
        </p:nvSpPr>
        <p:spPr>
          <a:xfrm>
            <a:off x="8902567" y="1452062"/>
            <a:ext cx="160965" cy="13136"/>
          </a:xfrm>
          <a:custGeom>
            <a:avLst/>
            <a:gdLst/>
            <a:ahLst/>
            <a:cxnLst/>
            <a:rect l="l" t="t" r="r" b="b"/>
            <a:pathLst>
              <a:path w="6139" h="501" extrusionOk="0">
                <a:moveTo>
                  <a:pt x="234" y="0"/>
                </a:moveTo>
                <a:cubicBezTo>
                  <a:pt x="101" y="0"/>
                  <a:pt x="1" y="134"/>
                  <a:pt x="1" y="267"/>
                </a:cubicBezTo>
                <a:cubicBezTo>
                  <a:pt x="1" y="401"/>
                  <a:pt x="101" y="501"/>
                  <a:pt x="234" y="501"/>
                </a:cubicBezTo>
                <a:lnTo>
                  <a:pt x="5905" y="501"/>
                </a:lnTo>
                <a:cubicBezTo>
                  <a:pt x="6038" y="501"/>
                  <a:pt x="6138" y="401"/>
                  <a:pt x="6138" y="267"/>
                </a:cubicBezTo>
                <a:cubicBezTo>
                  <a:pt x="6138" y="134"/>
                  <a:pt x="6038" y="0"/>
                  <a:pt x="5905"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27"/>
          <p:cNvSpPr/>
          <p:nvPr/>
        </p:nvSpPr>
        <p:spPr>
          <a:xfrm>
            <a:off x="8371666" y="1508906"/>
            <a:ext cx="61250" cy="13136"/>
          </a:xfrm>
          <a:custGeom>
            <a:avLst/>
            <a:gdLst/>
            <a:ahLst/>
            <a:cxnLst/>
            <a:rect l="l" t="t" r="r" b="b"/>
            <a:pathLst>
              <a:path w="2336" h="501" extrusionOk="0">
                <a:moveTo>
                  <a:pt x="234" y="1"/>
                </a:moveTo>
                <a:cubicBezTo>
                  <a:pt x="101" y="1"/>
                  <a:pt x="1" y="101"/>
                  <a:pt x="1" y="267"/>
                </a:cubicBezTo>
                <a:cubicBezTo>
                  <a:pt x="1" y="401"/>
                  <a:pt x="101" y="501"/>
                  <a:pt x="234" y="501"/>
                </a:cubicBezTo>
                <a:lnTo>
                  <a:pt x="2102" y="501"/>
                </a:lnTo>
                <a:cubicBezTo>
                  <a:pt x="2236" y="501"/>
                  <a:pt x="2336" y="401"/>
                  <a:pt x="2336" y="267"/>
                </a:cubicBezTo>
                <a:cubicBezTo>
                  <a:pt x="2336" y="101"/>
                  <a:pt x="2236" y="1"/>
                  <a:pt x="2102"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27"/>
          <p:cNvSpPr/>
          <p:nvPr/>
        </p:nvSpPr>
        <p:spPr>
          <a:xfrm>
            <a:off x="8448648" y="1508906"/>
            <a:ext cx="378722" cy="13136"/>
          </a:xfrm>
          <a:custGeom>
            <a:avLst/>
            <a:gdLst/>
            <a:ahLst/>
            <a:cxnLst/>
            <a:rect l="l" t="t" r="r" b="b"/>
            <a:pathLst>
              <a:path w="14444" h="501" extrusionOk="0">
                <a:moveTo>
                  <a:pt x="267" y="1"/>
                </a:moveTo>
                <a:cubicBezTo>
                  <a:pt x="134" y="1"/>
                  <a:pt x="0" y="101"/>
                  <a:pt x="0" y="267"/>
                </a:cubicBezTo>
                <a:cubicBezTo>
                  <a:pt x="0" y="401"/>
                  <a:pt x="134" y="501"/>
                  <a:pt x="267" y="501"/>
                </a:cubicBezTo>
                <a:lnTo>
                  <a:pt x="14210" y="501"/>
                </a:lnTo>
                <a:cubicBezTo>
                  <a:pt x="14344" y="501"/>
                  <a:pt x="14444" y="401"/>
                  <a:pt x="14444" y="267"/>
                </a:cubicBezTo>
                <a:cubicBezTo>
                  <a:pt x="14444" y="101"/>
                  <a:pt x="14344" y="1"/>
                  <a:pt x="14210"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478;p27">
            <a:extLst>
              <a:ext uri="{FF2B5EF4-FFF2-40B4-BE49-F238E27FC236}">
                <a16:creationId xmlns:a16="http://schemas.microsoft.com/office/drawing/2014/main" id="{D34B40A1-0569-1009-D5FE-AFD92264389F}"/>
              </a:ext>
            </a:extLst>
          </p:cNvPr>
          <p:cNvSpPr txBox="1">
            <a:spLocks noGrp="1"/>
          </p:cNvSpPr>
          <p:nvPr>
            <p:ph type="subTitle" idx="1"/>
          </p:nvPr>
        </p:nvSpPr>
        <p:spPr>
          <a:xfrm>
            <a:off x="720000" y="3387618"/>
            <a:ext cx="4898338" cy="128598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latin typeface="+mn-lt"/>
              </a:rPr>
              <a:t>Class code</a:t>
            </a:r>
            <a:r>
              <a:rPr lang="mn-MN" dirty="0">
                <a:latin typeface="+mn-lt"/>
              </a:rPr>
              <a:t>: </a:t>
            </a:r>
            <a:r>
              <a:rPr lang="en-US" dirty="0">
                <a:latin typeface="+mn-lt"/>
              </a:rPr>
              <a:t>KCS414 </a:t>
            </a:r>
          </a:p>
          <a:p>
            <a:pPr marL="0" lvl="0" indent="0" algn="l" rtl="0">
              <a:spcBef>
                <a:spcPts val="0"/>
              </a:spcBef>
              <a:spcAft>
                <a:spcPts val="0"/>
              </a:spcAft>
              <a:buNone/>
            </a:pPr>
            <a:r>
              <a:rPr lang="en-US" dirty="0">
                <a:latin typeface="+mn-lt"/>
              </a:rPr>
              <a:t>Year Offering: 2025, 2</a:t>
            </a:r>
            <a:r>
              <a:rPr lang="en-US" baseline="30000" dirty="0">
                <a:latin typeface="+mn-lt"/>
              </a:rPr>
              <a:t>nd</a:t>
            </a:r>
            <a:r>
              <a:rPr lang="en-US" dirty="0">
                <a:latin typeface="+mn-lt"/>
              </a:rPr>
              <a:t> Term</a:t>
            </a:r>
          </a:p>
          <a:p>
            <a:pPr marL="0" lvl="0" indent="0" algn="l" rtl="0">
              <a:spcBef>
                <a:spcPts val="0"/>
              </a:spcBef>
              <a:spcAft>
                <a:spcPts val="0"/>
              </a:spcAft>
              <a:buNone/>
            </a:pPr>
            <a:r>
              <a:rPr lang="en-US" dirty="0">
                <a:latin typeface="+mn-lt"/>
              </a:rPr>
              <a:t>Target Grade Level: 4th Grade</a:t>
            </a:r>
          </a:p>
          <a:p>
            <a:pPr marL="0" lvl="0" indent="0" algn="l" rtl="0">
              <a:spcBef>
                <a:spcPts val="0"/>
              </a:spcBef>
              <a:spcAft>
                <a:spcPts val="0"/>
              </a:spcAft>
              <a:buNone/>
            </a:pPr>
            <a:r>
              <a:rPr lang="en-US" dirty="0">
                <a:latin typeface="+mn-lt"/>
              </a:rPr>
              <a:t>Japanese Course </a:t>
            </a:r>
            <a:r>
              <a:rPr lang="en-US" altLang="ja-JP" dirty="0">
                <a:latin typeface="+mn-lt"/>
              </a:rPr>
              <a:t>Title: </a:t>
            </a:r>
            <a:r>
              <a:rPr lang="ja-JP" altLang="en-US">
                <a:latin typeface="+mn-ea"/>
                <a:ea typeface="+mn-ea"/>
              </a:rPr>
              <a:t>ネットワーク入門</a:t>
            </a:r>
            <a:r>
              <a:rPr lang="en-US" altLang="ja-JP" dirty="0">
                <a:latin typeface="+mn-ea"/>
                <a:ea typeface="+mn-ea"/>
              </a:rPr>
              <a:t>1,2</a:t>
            </a:r>
            <a:endParaRPr lang="ja-JP" altLang="en-US">
              <a:latin typeface="+mn-ea"/>
              <a:ea typeface="+mn-ea"/>
            </a:endParaRPr>
          </a:p>
          <a:p>
            <a:pPr marL="0" lvl="0" indent="0" algn="l" rtl="0">
              <a:spcBef>
                <a:spcPts val="0"/>
              </a:spcBef>
              <a:spcAft>
                <a:spcPts val="0"/>
              </a:spcAft>
              <a:buNone/>
            </a:pPr>
            <a:endParaRPr lang="ja-JP" altLang="en-US">
              <a:latin typeface="+mn-lt"/>
            </a:endParaRPr>
          </a:p>
          <a:p>
            <a:pPr marL="0" lvl="0" indent="0" algn="l" rtl="0">
              <a:spcBef>
                <a:spcPts val="0"/>
              </a:spcBef>
              <a:spcAft>
                <a:spcPts val="0"/>
              </a:spcAft>
              <a:buNone/>
            </a:pPr>
            <a:endParaRPr lang="ja-JP" altLang="en-US" dirty="0">
              <a:latin typeface="+mn-lt"/>
            </a:endParaRPr>
          </a:p>
        </p:txBody>
      </p:sp>
      <p:sp>
        <p:nvSpPr>
          <p:cNvPr id="5" name="Footer Placeholder 4">
            <a:extLst>
              <a:ext uri="{FF2B5EF4-FFF2-40B4-BE49-F238E27FC236}">
                <a16:creationId xmlns:a16="http://schemas.microsoft.com/office/drawing/2014/main" id="{4F052020-8F98-0732-CFF5-10EDF13530B4}"/>
              </a:ext>
            </a:extLst>
          </p:cNvPr>
          <p:cNvSpPr>
            <a:spLocks noGrp="1"/>
          </p:cNvSpPr>
          <p:nvPr>
            <p:ph type="ftr" sz="quarter" idx="10"/>
          </p:nvPr>
        </p:nvSpPr>
        <p:spPr/>
        <p:txBody>
          <a:bodyPr/>
          <a:lstStyle/>
          <a:p>
            <a:fld id="{BBFBEC8A-51F3-CF44-A9E0-49A42447A52A}" type="slidenum">
              <a:rPr lang="en-US" smtClean="0"/>
              <a:t>1</a:t>
            </a:fld>
            <a:endParaRPr lang="en-US" dirty="0"/>
          </a:p>
        </p:txBody>
      </p:sp>
      <p:sp>
        <p:nvSpPr>
          <p:cNvPr id="2" name="TextBox 1">
            <a:extLst>
              <a:ext uri="{FF2B5EF4-FFF2-40B4-BE49-F238E27FC236}">
                <a16:creationId xmlns:a16="http://schemas.microsoft.com/office/drawing/2014/main" id="{50410F85-8A6A-08D6-F54D-BAFA02DB2BC8}"/>
              </a:ext>
            </a:extLst>
          </p:cNvPr>
          <p:cNvSpPr txBox="1"/>
          <p:nvPr/>
        </p:nvSpPr>
        <p:spPr>
          <a:xfrm>
            <a:off x="746911" y="4753090"/>
            <a:ext cx="5300804" cy="276999"/>
          </a:xfrm>
          <a:prstGeom prst="rect">
            <a:avLst/>
          </a:prstGeom>
          <a:noFill/>
        </p:spPr>
        <p:txBody>
          <a:bodyPr wrap="square">
            <a:spAutoFit/>
          </a:bodyPr>
          <a:lstStyle/>
          <a:p>
            <a:pPr algn="l"/>
            <a:r>
              <a:rPr lang="en-US" sz="1200" dirty="0">
                <a:solidFill>
                  <a:schemeClr val="tx1"/>
                </a:solidFill>
              </a:rPr>
              <a:t>Created by </a:t>
            </a:r>
            <a:r>
              <a:rPr lang="en-US" sz="1200" dirty="0">
                <a:solidFill>
                  <a:schemeClr val="tx1"/>
                </a:solidFill>
                <a:hlinkClick r:id="rId3">
                  <a:extLst>
                    <a:ext uri="{A12FA001-AC4F-418D-AE19-62706E023703}">
                      <ahyp:hlinkClr xmlns:ahyp="http://schemas.microsoft.com/office/drawing/2018/hyperlinkcolor" val="tx"/>
                    </a:ext>
                  </a:extLst>
                </a:hlinkClick>
              </a:rPr>
              <a:t>Mariko Tagawa</a:t>
            </a:r>
            <a:r>
              <a:rPr lang="en-US" sz="1200" dirty="0">
                <a:solidFill>
                  <a:schemeClr val="tx1"/>
                </a:solidFill>
              </a:rPr>
              <a:t> (</a:t>
            </a:r>
            <a:r>
              <a:rPr lang="en-US" sz="1200" dirty="0" err="1">
                <a:solidFill>
                  <a:schemeClr val="tx1"/>
                </a:solidFill>
              </a:rPr>
              <a:t>marikotagawa@gmail.com</a:t>
            </a:r>
            <a:r>
              <a:rPr lang="en-US" sz="1200" dirty="0">
                <a:solidFill>
                  <a:schemeClr val="tx1"/>
                </a:solidFill>
              </a:rPr>
              <a:t>), JICA volunteer</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865DDDF4-DB04-5020-88DD-53ED2838C7A5}"/>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7AE6909E-0CCF-42AD-5256-37B9D992158C}"/>
              </a:ext>
            </a:extLst>
          </p:cNvPr>
          <p:cNvSpPr txBox="1">
            <a:spLocks noGrp="1"/>
          </p:cNvSpPr>
          <p:nvPr>
            <p:ph type="title"/>
          </p:nvPr>
        </p:nvSpPr>
        <p:spPr>
          <a:xfrm>
            <a:off x="720000" y="540000"/>
            <a:ext cx="7704000" cy="572700"/>
          </a:xfrm>
        </p:spPr>
        <p:txBody>
          <a:bodyPr spcFirstLastPara="1" wrap="square" lIns="91425" tIns="91425" rIns="91425" bIns="91425" anchor="t" anchorCtr="0">
            <a:noAutofit/>
          </a:bodyPr>
          <a:lstStyle/>
          <a:p>
            <a:r>
              <a:rPr lang="en-US" altLang="ja-JP" dirty="0">
                <a:hlinkClick r:id="rId3"/>
              </a:rPr>
              <a:t>1.1. Network Types</a:t>
            </a:r>
            <a:endParaRPr lang="en-US" altLang="ja-JP" dirty="0"/>
          </a:p>
        </p:txBody>
      </p:sp>
      <p:sp>
        <p:nvSpPr>
          <p:cNvPr id="4" name="TextBox 3">
            <a:extLst>
              <a:ext uri="{FF2B5EF4-FFF2-40B4-BE49-F238E27FC236}">
                <a16:creationId xmlns:a16="http://schemas.microsoft.com/office/drawing/2014/main" id="{C16FD149-4EC2-5ACC-4B05-1E0746AEC517}"/>
              </a:ext>
            </a:extLst>
          </p:cNvPr>
          <p:cNvSpPr txBox="1"/>
          <p:nvPr/>
        </p:nvSpPr>
        <p:spPr>
          <a:xfrm>
            <a:off x="720000" y="1149644"/>
            <a:ext cx="6825384" cy="400110"/>
          </a:xfrm>
          <a:prstGeom prst="rect">
            <a:avLst/>
          </a:prstGeom>
          <a:noFill/>
        </p:spPr>
        <p:txBody>
          <a:bodyPr wrap="square" rtlCol="0">
            <a:spAutoFit/>
          </a:bodyPr>
          <a:lstStyle/>
          <a:p>
            <a:pPr algn="l" fontAlgn="ctr">
              <a:spcAft>
                <a:spcPts val="600"/>
              </a:spcAft>
              <a:buClr>
                <a:schemeClr val="tx1"/>
              </a:buClr>
            </a:pPr>
            <a:r>
              <a:rPr lang="en-US" altLang="ja-JP" sz="2000" dirty="0">
                <a:solidFill>
                  <a:schemeClr val="accent4"/>
                </a:solidFill>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1.1.3 Who Owns “The Internet”?</a:t>
            </a:r>
            <a:endParaRPr lang="en-US" altLang="ja-JP" sz="2000" dirty="0">
              <a:solidFill>
                <a:schemeClr val="accent4"/>
              </a:solidFill>
              <a:latin typeface="+mn-lt"/>
              <a:ea typeface="MS PGothic" panose="020B0600070205080204" pitchFamily="34" charset="-128"/>
            </a:endParaRPr>
          </a:p>
        </p:txBody>
      </p:sp>
      <p:pic>
        <p:nvPicPr>
          <p:cNvPr id="3" name="Picture 2" descr="A close-up of several people&#10;&#10;Description automatically generated">
            <a:extLst>
              <a:ext uri="{FF2B5EF4-FFF2-40B4-BE49-F238E27FC236}">
                <a16:creationId xmlns:a16="http://schemas.microsoft.com/office/drawing/2014/main" id="{FEF25C4F-C647-AD0A-565A-B62DBB10D753}"/>
              </a:ext>
            </a:extLst>
          </p:cNvPr>
          <p:cNvPicPr>
            <a:picLocks noChangeAspect="1"/>
          </p:cNvPicPr>
          <p:nvPr/>
        </p:nvPicPr>
        <p:blipFill>
          <a:blip r:embed="rId5"/>
          <a:stretch>
            <a:fillRect/>
          </a:stretch>
        </p:blipFill>
        <p:spPr>
          <a:xfrm>
            <a:off x="5745017" y="1859944"/>
            <a:ext cx="3325091" cy="2461347"/>
          </a:xfrm>
          <a:prstGeom prst="rect">
            <a:avLst/>
          </a:prstGeom>
        </p:spPr>
      </p:pic>
      <p:sp>
        <p:nvSpPr>
          <p:cNvPr id="5" name="TextBox 4">
            <a:extLst>
              <a:ext uri="{FF2B5EF4-FFF2-40B4-BE49-F238E27FC236}">
                <a16:creationId xmlns:a16="http://schemas.microsoft.com/office/drawing/2014/main" id="{6E1E7C81-02D8-FDB4-A03B-B38020971C40}"/>
              </a:ext>
            </a:extLst>
          </p:cNvPr>
          <p:cNvSpPr txBox="1"/>
          <p:nvPr/>
        </p:nvSpPr>
        <p:spPr>
          <a:xfrm>
            <a:off x="572654" y="1617842"/>
            <a:ext cx="5172363" cy="3385542"/>
          </a:xfrm>
          <a:prstGeom prst="rect">
            <a:avLst/>
          </a:prstGeom>
          <a:noFill/>
        </p:spPr>
        <p:txBody>
          <a:bodyPr wrap="square" rtlCol="0">
            <a:spAutoFit/>
          </a:bodyPr>
          <a:lstStyle/>
          <a:p>
            <a:r>
              <a:rPr lang="en-US" sz="2000" dirty="0">
                <a:solidFill>
                  <a:schemeClr val="accent1"/>
                </a:solidFill>
              </a:rPr>
              <a:t>The internet is not owned by any individual or group</a:t>
            </a:r>
            <a:r>
              <a:rPr lang="en-US" dirty="0">
                <a:solidFill>
                  <a:schemeClr val="tx1"/>
                </a:solidFill>
              </a:rPr>
              <a:t>, but is a global collection of interconnected networks that cooperate to exchange information using </a:t>
            </a:r>
            <a:r>
              <a:rPr lang="en-US" sz="2000" dirty="0">
                <a:solidFill>
                  <a:schemeClr val="accent1"/>
                </a:solidFill>
              </a:rPr>
              <a:t>common standards. </a:t>
            </a:r>
            <a:r>
              <a:rPr lang="en-US" dirty="0">
                <a:solidFill>
                  <a:schemeClr val="tx1"/>
                </a:solidFill>
              </a:rPr>
              <a:t>It operates through various physical means like telephone wires, fiber-optic cables, wireless transmissions, and satellite links, allowing users to exchange diverse types of information.</a:t>
            </a:r>
          </a:p>
          <a:p>
            <a:endParaRPr lang="en-US" dirty="0">
              <a:solidFill>
                <a:schemeClr val="tx1"/>
              </a:solidFill>
            </a:endParaRPr>
          </a:p>
          <a:p>
            <a:r>
              <a:rPr lang="en-US" dirty="0">
                <a:solidFill>
                  <a:schemeClr val="tx1"/>
                </a:solidFill>
              </a:rPr>
              <a:t>Everything accessible online, including social media sites, multiplayer games, email services, and online courses, is part of the global internet. </a:t>
            </a:r>
          </a:p>
          <a:p>
            <a:endParaRPr lang="en-US" dirty="0">
              <a:solidFill>
                <a:schemeClr val="tx1"/>
              </a:solidFill>
            </a:endParaRPr>
          </a:p>
          <a:p>
            <a:r>
              <a:rPr lang="en-US" dirty="0">
                <a:solidFill>
                  <a:schemeClr val="tx1"/>
                </a:solidFill>
              </a:rPr>
              <a:t>These are connected to local networks that interact through the internet.</a:t>
            </a:r>
          </a:p>
        </p:txBody>
      </p:sp>
      <p:sp>
        <p:nvSpPr>
          <p:cNvPr id="2" name="Footer Placeholder 1">
            <a:extLst>
              <a:ext uri="{FF2B5EF4-FFF2-40B4-BE49-F238E27FC236}">
                <a16:creationId xmlns:a16="http://schemas.microsoft.com/office/drawing/2014/main" id="{55D42FB0-F5C2-00C6-A16F-2E866663B80C}"/>
              </a:ext>
            </a:extLst>
          </p:cNvPr>
          <p:cNvSpPr>
            <a:spLocks noGrp="1"/>
          </p:cNvSpPr>
          <p:nvPr>
            <p:ph type="ftr" sz="quarter" idx="10"/>
          </p:nvPr>
        </p:nvSpPr>
        <p:spPr/>
        <p:txBody>
          <a:bodyPr/>
          <a:lstStyle/>
          <a:p>
            <a:fld id="{60457750-B07C-4347-8B8E-2D858B5BED75}" type="slidenum">
              <a:rPr lang="en-US" smtClean="0"/>
              <a:t>10</a:t>
            </a:fld>
            <a:endParaRPr lang="en-US" dirty="0"/>
          </a:p>
        </p:txBody>
      </p:sp>
    </p:spTree>
    <p:extLst>
      <p:ext uri="{BB962C8B-B14F-4D97-AF65-F5344CB8AC3E}">
        <p14:creationId xmlns:p14="http://schemas.microsoft.com/office/powerpoint/2010/main" val="35891127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865DDDF4-DB04-5020-88DD-53ED2838C7A5}"/>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7AE6909E-0CCF-42AD-5256-37B9D992158C}"/>
              </a:ext>
            </a:extLst>
          </p:cNvPr>
          <p:cNvSpPr txBox="1">
            <a:spLocks noGrp="1"/>
          </p:cNvSpPr>
          <p:nvPr>
            <p:ph type="title"/>
          </p:nvPr>
        </p:nvSpPr>
        <p:spPr>
          <a:xfrm>
            <a:off x="683424" y="430272"/>
            <a:ext cx="8213688" cy="511560"/>
          </a:xfrm>
        </p:spPr>
        <p:txBody>
          <a:bodyPr spcFirstLastPara="1" wrap="square" lIns="91425" tIns="91425" rIns="91425" bIns="91425" anchor="t" anchorCtr="0">
            <a:noAutofit/>
          </a:bodyPr>
          <a:lstStyle/>
          <a:p>
            <a:r>
              <a:rPr lang="en-US" altLang="ja-JP" dirty="0">
                <a:hlinkClick r:id="rId3"/>
              </a:rPr>
              <a:t>1.1. Network Types</a:t>
            </a:r>
            <a:endParaRPr lang="en-US" altLang="ja-JP" dirty="0"/>
          </a:p>
        </p:txBody>
      </p:sp>
      <p:sp>
        <p:nvSpPr>
          <p:cNvPr id="4" name="TextBox 3">
            <a:extLst>
              <a:ext uri="{FF2B5EF4-FFF2-40B4-BE49-F238E27FC236}">
                <a16:creationId xmlns:a16="http://schemas.microsoft.com/office/drawing/2014/main" id="{C16FD149-4EC2-5ACC-4B05-1E0746AEC517}"/>
              </a:ext>
            </a:extLst>
          </p:cNvPr>
          <p:cNvSpPr txBox="1"/>
          <p:nvPr/>
        </p:nvSpPr>
        <p:spPr>
          <a:xfrm>
            <a:off x="720000" y="1149644"/>
            <a:ext cx="6825384" cy="400110"/>
          </a:xfrm>
          <a:prstGeom prst="rect">
            <a:avLst/>
          </a:prstGeom>
          <a:noFill/>
        </p:spPr>
        <p:txBody>
          <a:bodyPr wrap="square" rtlCol="0">
            <a:spAutoFit/>
          </a:bodyPr>
          <a:lstStyle/>
          <a:p>
            <a:pPr algn="l" fontAlgn="ctr">
              <a:spcAft>
                <a:spcPts val="600"/>
              </a:spcAft>
              <a:buClr>
                <a:schemeClr val="tx1"/>
              </a:buClr>
            </a:pPr>
            <a:r>
              <a:rPr lang="en-US" altLang="ja-JP" sz="2000" dirty="0">
                <a:solidFill>
                  <a:schemeClr val="accent4"/>
                </a:solidFill>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1.1.3 </a:t>
            </a:r>
            <a:r>
              <a:rPr lang="ja-JP" altLang="en-US" sz="2000">
                <a:solidFill>
                  <a:schemeClr val="accent4"/>
                </a:solidFill>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インターネットは誰のもの？</a:t>
            </a:r>
            <a:endParaRPr lang="en-US" altLang="ja-JP" sz="2000" dirty="0">
              <a:solidFill>
                <a:schemeClr val="accent4"/>
              </a:solidFill>
              <a:latin typeface="+mn-lt"/>
              <a:ea typeface="MS PGothic" panose="020B0600070205080204" pitchFamily="34" charset="-128"/>
            </a:endParaRPr>
          </a:p>
        </p:txBody>
      </p:sp>
      <p:pic>
        <p:nvPicPr>
          <p:cNvPr id="3" name="Picture 2" descr="A close-up of several people&#10;&#10;Description automatically generated">
            <a:extLst>
              <a:ext uri="{FF2B5EF4-FFF2-40B4-BE49-F238E27FC236}">
                <a16:creationId xmlns:a16="http://schemas.microsoft.com/office/drawing/2014/main" id="{FEF25C4F-C647-AD0A-565A-B62DBB10D753}"/>
              </a:ext>
            </a:extLst>
          </p:cNvPr>
          <p:cNvPicPr>
            <a:picLocks noChangeAspect="1"/>
          </p:cNvPicPr>
          <p:nvPr/>
        </p:nvPicPr>
        <p:blipFill>
          <a:blip r:embed="rId5"/>
          <a:stretch>
            <a:fillRect/>
          </a:stretch>
        </p:blipFill>
        <p:spPr>
          <a:xfrm>
            <a:off x="5745017" y="1725473"/>
            <a:ext cx="3325091" cy="2461347"/>
          </a:xfrm>
          <a:prstGeom prst="rect">
            <a:avLst/>
          </a:prstGeom>
        </p:spPr>
      </p:pic>
      <p:sp>
        <p:nvSpPr>
          <p:cNvPr id="5" name="TextBox 4">
            <a:extLst>
              <a:ext uri="{FF2B5EF4-FFF2-40B4-BE49-F238E27FC236}">
                <a16:creationId xmlns:a16="http://schemas.microsoft.com/office/drawing/2014/main" id="{6E1E7C81-02D8-FDB4-A03B-B38020971C40}"/>
              </a:ext>
            </a:extLst>
          </p:cNvPr>
          <p:cNvSpPr txBox="1"/>
          <p:nvPr/>
        </p:nvSpPr>
        <p:spPr>
          <a:xfrm>
            <a:off x="572654" y="1617842"/>
            <a:ext cx="5172363" cy="2123658"/>
          </a:xfrm>
          <a:prstGeom prst="rect">
            <a:avLst/>
          </a:prstGeom>
          <a:noFill/>
        </p:spPr>
        <p:txBody>
          <a:bodyPr wrap="square" rtlCol="0">
            <a:spAutoFit/>
          </a:bodyPr>
          <a:lstStyle/>
          <a:p>
            <a:pPr marL="285750" indent="-285750">
              <a:spcBef>
                <a:spcPts val="600"/>
              </a:spcBef>
              <a:spcAft>
                <a:spcPts val="600"/>
              </a:spcAft>
              <a:buClr>
                <a:schemeClr val="tx1"/>
              </a:buClr>
              <a:buFont typeface="Arial" panose="020B0604020202020204" pitchFamily="34" charset="0"/>
              <a:buChar char="•"/>
            </a:pPr>
            <a:r>
              <a:rPr lang="ja-JP" altLang="en-US">
                <a:solidFill>
                  <a:schemeClr val="tx1"/>
                </a:solidFill>
                <a:latin typeface="+mn-lt"/>
              </a:rPr>
              <a:t>インターネットは、誰か一人やグループが所有しているものではありません。たくさんのネットワークがつながってできた大きなネットワークです。</a:t>
            </a:r>
          </a:p>
          <a:p>
            <a:pPr marL="285750" indent="-285750">
              <a:spcBef>
                <a:spcPts val="600"/>
              </a:spcBef>
              <a:spcAft>
                <a:spcPts val="600"/>
              </a:spcAft>
              <a:buClr>
                <a:schemeClr val="tx1"/>
              </a:buClr>
              <a:buFont typeface="Arial" panose="020B0604020202020204" pitchFamily="34" charset="0"/>
              <a:buChar char="•"/>
            </a:pPr>
            <a:r>
              <a:rPr lang="ja-JP" altLang="en-US">
                <a:solidFill>
                  <a:schemeClr val="tx1"/>
                </a:solidFill>
                <a:latin typeface="+mn-lt"/>
              </a:rPr>
              <a:t>電話線や光ファイバー、無線通信、衛星を使って接続されており、人々が情報をやり取りできます。</a:t>
            </a:r>
          </a:p>
          <a:p>
            <a:pPr marL="285750" indent="-285750">
              <a:spcBef>
                <a:spcPts val="600"/>
              </a:spcBef>
              <a:spcAft>
                <a:spcPts val="600"/>
              </a:spcAft>
              <a:buClr>
                <a:schemeClr val="tx1"/>
              </a:buClr>
              <a:buFont typeface="Arial" panose="020B0604020202020204" pitchFamily="34" charset="0"/>
              <a:buChar char="•"/>
            </a:pPr>
            <a:r>
              <a:rPr lang="ja-JP" altLang="en-US">
                <a:solidFill>
                  <a:schemeClr val="tx1"/>
                </a:solidFill>
              </a:rPr>
              <a:t>ソーシャルメディア、マルチプレイヤーゲーム、メール、オンライン授業など、オンラインでアクセスできるサービスはすべて、インターネットにつながっています。</a:t>
            </a:r>
            <a:endParaRPr lang="ja-JP" altLang="en-US">
              <a:solidFill>
                <a:schemeClr val="tx1"/>
              </a:solidFill>
              <a:latin typeface="+mn-lt"/>
            </a:endParaRPr>
          </a:p>
        </p:txBody>
      </p:sp>
      <p:sp>
        <p:nvSpPr>
          <p:cNvPr id="6" name="Footer Placeholder 5">
            <a:extLst>
              <a:ext uri="{FF2B5EF4-FFF2-40B4-BE49-F238E27FC236}">
                <a16:creationId xmlns:a16="http://schemas.microsoft.com/office/drawing/2014/main" id="{329A3A98-4545-4258-A0B4-EF3E7E3DDA59}"/>
              </a:ext>
            </a:extLst>
          </p:cNvPr>
          <p:cNvSpPr>
            <a:spLocks noGrp="1"/>
          </p:cNvSpPr>
          <p:nvPr>
            <p:ph type="ftr" sz="quarter" idx="10"/>
          </p:nvPr>
        </p:nvSpPr>
        <p:spPr/>
        <p:txBody>
          <a:bodyPr/>
          <a:lstStyle/>
          <a:p>
            <a:fld id="{5AB7CC46-2BEB-6A4F-A9D1-85ABE49C99BF}" type="slidenum">
              <a:rPr lang="en-US" smtClean="0"/>
              <a:t>11</a:t>
            </a:fld>
            <a:endParaRPr lang="en-US" dirty="0"/>
          </a:p>
        </p:txBody>
      </p:sp>
    </p:spTree>
    <p:extLst>
      <p:ext uri="{BB962C8B-B14F-4D97-AF65-F5344CB8AC3E}">
        <p14:creationId xmlns:p14="http://schemas.microsoft.com/office/powerpoint/2010/main" val="8058035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4106AACF-AA81-3651-EF8C-7A499C35E147}"/>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93E67DB5-9B06-AF06-1994-92150D8809D1}"/>
              </a:ext>
            </a:extLst>
          </p:cNvPr>
          <p:cNvSpPr txBox="1">
            <a:spLocks noGrp="1"/>
          </p:cNvSpPr>
          <p:nvPr>
            <p:ph type="title"/>
          </p:nvPr>
        </p:nvSpPr>
        <p:spPr>
          <a:xfrm>
            <a:off x="720000" y="540000"/>
            <a:ext cx="7704000" cy="572700"/>
          </a:xfrm>
        </p:spPr>
        <p:txBody>
          <a:bodyPr spcFirstLastPara="1" wrap="square" lIns="91425" tIns="91425" rIns="91425" bIns="91425" anchor="t" anchorCtr="0">
            <a:noAutofit/>
          </a:bodyPr>
          <a:lstStyle/>
          <a:p>
            <a:r>
              <a:rPr lang="en-US" altLang="ja-JP" dirty="0">
                <a:hlinkClick r:id="rId3"/>
              </a:rPr>
              <a:t>1.1. Network Types</a:t>
            </a:r>
            <a:endParaRPr lang="en-US" altLang="ja-JP" dirty="0"/>
          </a:p>
        </p:txBody>
      </p:sp>
      <p:sp>
        <p:nvSpPr>
          <p:cNvPr id="4" name="TextBox 3">
            <a:extLst>
              <a:ext uri="{FF2B5EF4-FFF2-40B4-BE49-F238E27FC236}">
                <a16:creationId xmlns:a16="http://schemas.microsoft.com/office/drawing/2014/main" id="{3498F756-8E9B-F63F-EB17-3DE52A658539}"/>
              </a:ext>
            </a:extLst>
          </p:cNvPr>
          <p:cNvSpPr txBox="1"/>
          <p:nvPr/>
        </p:nvSpPr>
        <p:spPr>
          <a:xfrm>
            <a:off x="720725" y="1165375"/>
            <a:ext cx="6825384" cy="400110"/>
          </a:xfrm>
          <a:prstGeom prst="rect">
            <a:avLst/>
          </a:prstGeom>
          <a:noFill/>
        </p:spPr>
        <p:txBody>
          <a:bodyPr wrap="square" rtlCol="0">
            <a:spAutoFit/>
          </a:bodyPr>
          <a:lstStyle/>
          <a:p>
            <a:pPr algn="l" fontAlgn="ctr">
              <a:spcAft>
                <a:spcPts val="600"/>
              </a:spcAft>
              <a:buClr>
                <a:schemeClr val="tx1"/>
              </a:buClr>
            </a:pPr>
            <a:r>
              <a:rPr lang="en-US" altLang="ja-JP" sz="2000" dirty="0">
                <a:solidFill>
                  <a:schemeClr val="accent4"/>
                </a:solidFill>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1.1.4 Local Networks</a:t>
            </a:r>
            <a:endParaRPr lang="en-US" altLang="ja-JP" sz="2000" dirty="0">
              <a:solidFill>
                <a:schemeClr val="accent4"/>
              </a:solidFill>
              <a:latin typeface="+mn-lt"/>
              <a:ea typeface="MS PGothic" panose="020B0600070205080204" pitchFamily="34" charset="-128"/>
            </a:endParaRPr>
          </a:p>
        </p:txBody>
      </p:sp>
      <p:sp>
        <p:nvSpPr>
          <p:cNvPr id="2" name="TextBox 1">
            <a:extLst>
              <a:ext uri="{FF2B5EF4-FFF2-40B4-BE49-F238E27FC236}">
                <a16:creationId xmlns:a16="http://schemas.microsoft.com/office/drawing/2014/main" id="{62CC6A91-E0CE-8075-4F9D-400F85C6A541}"/>
              </a:ext>
            </a:extLst>
          </p:cNvPr>
          <p:cNvSpPr txBox="1"/>
          <p:nvPr/>
        </p:nvSpPr>
        <p:spPr>
          <a:xfrm>
            <a:off x="720725" y="1830016"/>
            <a:ext cx="7703275" cy="1538883"/>
          </a:xfrm>
          <a:prstGeom prst="rect">
            <a:avLst/>
          </a:prstGeom>
          <a:noFill/>
        </p:spPr>
        <p:txBody>
          <a:bodyPr wrap="square" rtlCol="0">
            <a:spAutoFit/>
          </a:bodyPr>
          <a:lstStyle/>
          <a:p>
            <a:pPr marL="285750" indent="-285750" algn="l">
              <a:spcBef>
                <a:spcPts val="600"/>
              </a:spcBef>
              <a:spcAft>
                <a:spcPts val="600"/>
              </a:spcAft>
              <a:buClr>
                <a:schemeClr val="tx1"/>
              </a:buClr>
              <a:buFont typeface="Arial" panose="020B0604020202020204" pitchFamily="34" charset="0"/>
              <a:buChar char="•"/>
            </a:pPr>
            <a:r>
              <a:rPr lang="en-US" sz="1600" i="0" dirty="0">
                <a:solidFill>
                  <a:schemeClr val="tx1"/>
                </a:solidFill>
                <a:effectLst/>
                <a:latin typeface="+mn-lt"/>
              </a:rPr>
              <a:t>Small Home Networks</a:t>
            </a:r>
          </a:p>
          <a:p>
            <a:pPr marL="285750" indent="-285750" algn="l">
              <a:spcBef>
                <a:spcPts val="600"/>
              </a:spcBef>
              <a:spcAft>
                <a:spcPts val="600"/>
              </a:spcAft>
              <a:buClr>
                <a:schemeClr val="tx1"/>
              </a:buClr>
              <a:buFont typeface="Arial" panose="020B0604020202020204" pitchFamily="34" charset="0"/>
              <a:buChar char="•"/>
            </a:pPr>
            <a:r>
              <a:rPr lang="en-US" sz="1600" i="0" dirty="0">
                <a:solidFill>
                  <a:schemeClr val="tx1"/>
                </a:solidFill>
                <a:effectLst/>
                <a:latin typeface="+mn-lt"/>
              </a:rPr>
              <a:t>Small Office and Home Office Networks</a:t>
            </a:r>
            <a:endParaRPr lang="en-US" sz="1200" i="0" dirty="0">
              <a:solidFill>
                <a:schemeClr val="tx1"/>
              </a:solidFill>
              <a:effectLst/>
              <a:latin typeface="+mn-lt"/>
            </a:endParaRPr>
          </a:p>
          <a:p>
            <a:pPr marL="285750" indent="-285750" algn="l">
              <a:spcBef>
                <a:spcPts val="600"/>
              </a:spcBef>
              <a:spcAft>
                <a:spcPts val="600"/>
              </a:spcAft>
              <a:buClr>
                <a:schemeClr val="tx1"/>
              </a:buClr>
              <a:buFont typeface="Arial" panose="020B0604020202020204" pitchFamily="34" charset="0"/>
              <a:buChar char="•"/>
            </a:pPr>
            <a:r>
              <a:rPr lang="en-US" sz="1600" i="0" dirty="0">
                <a:solidFill>
                  <a:schemeClr val="tx1"/>
                </a:solidFill>
                <a:effectLst/>
                <a:latin typeface="+mn-lt"/>
              </a:rPr>
              <a:t>Medium to Large Networks</a:t>
            </a:r>
          </a:p>
          <a:p>
            <a:pPr marL="285750" indent="-285750" algn="l">
              <a:spcBef>
                <a:spcPts val="600"/>
              </a:spcBef>
              <a:spcAft>
                <a:spcPts val="600"/>
              </a:spcAft>
              <a:buClr>
                <a:schemeClr val="tx1"/>
              </a:buClr>
              <a:buFont typeface="Arial" panose="020B0604020202020204" pitchFamily="34" charset="0"/>
              <a:buChar char="•"/>
            </a:pPr>
            <a:r>
              <a:rPr lang="en-US" sz="1600" i="0" dirty="0">
                <a:solidFill>
                  <a:schemeClr val="tx1"/>
                </a:solidFill>
                <a:effectLst/>
                <a:latin typeface="+mn-lt"/>
              </a:rPr>
              <a:t>World Wide Networks</a:t>
            </a:r>
          </a:p>
        </p:txBody>
      </p:sp>
      <p:sp>
        <p:nvSpPr>
          <p:cNvPr id="3" name="Footer Placeholder 2">
            <a:extLst>
              <a:ext uri="{FF2B5EF4-FFF2-40B4-BE49-F238E27FC236}">
                <a16:creationId xmlns:a16="http://schemas.microsoft.com/office/drawing/2014/main" id="{6D5A4914-4983-6481-02FF-C44F0EB4D175}"/>
              </a:ext>
            </a:extLst>
          </p:cNvPr>
          <p:cNvSpPr>
            <a:spLocks noGrp="1"/>
          </p:cNvSpPr>
          <p:nvPr>
            <p:ph type="ftr" sz="quarter" idx="10"/>
          </p:nvPr>
        </p:nvSpPr>
        <p:spPr/>
        <p:txBody>
          <a:bodyPr/>
          <a:lstStyle/>
          <a:p>
            <a:fld id="{75B0A2A3-681F-D749-A0DE-1BA3D6097C1C}" type="slidenum">
              <a:rPr lang="en-US" smtClean="0"/>
              <a:t>12</a:t>
            </a:fld>
            <a:endParaRPr lang="en-US" dirty="0"/>
          </a:p>
        </p:txBody>
      </p:sp>
    </p:spTree>
    <p:extLst>
      <p:ext uri="{BB962C8B-B14F-4D97-AF65-F5344CB8AC3E}">
        <p14:creationId xmlns:p14="http://schemas.microsoft.com/office/powerpoint/2010/main" val="6669172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4106AACF-AA81-3651-EF8C-7A499C35E147}"/>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93E67DB5-9B06-AF06-1994-92150D8809D1}"/>
              </a:ext>
            </a:extLst>
          </p:cNvPr>
          <p:cNvSpPr txBox="1">
            <a:spLocks noGrp="1"/>
          </p:cNvSpPr>
          <p:nvPr>
            <p:ph type="title"/>
          </p:nvPr>
        </p:nvSpPr>
        <p:spPr>
          <a:xfrm>
            <a:off x="683424" y="430272"/>
            <a:ext cx="8213688" cy="511560"/>
          </a:xfrm>
        </p:spPr>
        <p:txBody>
          <a:bodyPr spcFirstLastPara="1" wrap="square" lIns="91425" tIns="91425" rIns="91425" bIns="91425" anchor="t" anchorCtr="0">
            <a:noAutofit/>
          </a:bodyPr>
          <a:lstStyle/>
          <a:p>
            <a:r>
              <a:rPr lang="en-US" altLang="ja-JP" dirty="0">
                <a:hlinkClick r:id="rId3"/>
              </a:rPr>
              <a:t>1.1. Network Types</a:t>
            </a:r>
            <a:endParaRPr lang="en-US" altLang="ja-JP" dirty="0"/>
          </a:p>
        </p:txBody>
      </p:sp>
      <p:sp>
        <p:nvSpPr>
          <p:cNvPr id="4" name="TextBox 3">
            <a:extLst>
              <a:ext uri="{FF2B5EF4-FFF2-40B4-BE49-F238E27FC236}">
                <a16:creationId xmlns:a16="http://schemas.microsoft.com/office/drawing/2014/main" id="{3498F756-8E9B-F63F-EB17-3DE52A658539}"/>
              </a:ext>
            </a:extLst>
          </p:cNvPr>
          <p:cNvSpPr txBox="1"/>
          <p:nvPr/>
        </p:nvSpPr>
        <p:spPr>
          <a:xfrm>
            <a:off x="720725" y="1165375"/>
            <a:ext cx="6825384" cy="400110"/>
          </a:xfrm>
          <a:prstGeom prst="rect">
            <a:avLst/>
          </a:prstGeom>
          <a:noFill/>
        </p:spPr>
        <p:txBody>
          <a:bodyPr wrap="square" rtlCol="0">
            <a:spAutoFit/>
          </a:bodyPr>
          <a:lstStyle/>
          <a:p>
            <a:pPr algn="l" fontAlgn="ctr">
              <a:spcAft>
                <a:spcPts val="600"/>
              </a:spcAft>
              <a:buClr>
                <a:schemeClr val="tx1"/>
              </a:buClr>
            </a:pPr>
            <a:r>
              <a:rPr lang="en-US" altLang="ja-JP" sz="2000" dirty="0">
                <a:solidFill>
                  <a:schemeClr val="accent4"/>
                </a:solidFill>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1.1.4 Local Networks</a:t>
            </a:r>
            <a:endParaRPr lang="en-US" altLang="ja-JP" sz="2000" dirty="0">
              <a:solidFill>
                <a:schemeClr val="accent4"/>
              </a:solidFill>
              <a:latin typeface="+mn-lt"/>
              <a:ea typeface="MS PGothic" panose="020B0600070205080204" pitchFamily="34" charset="-128"/>
            </a:endParaRPr>
          </a:p>
        </p:txBody>
      </p:sp>
      <p:sp>
        <p:nvSpPr>
          <p:cNvPr id="2" name="TextBox 1">
            <a:extLst>
              <a:ext uri="{FF2B5EF4-FFF2-40B4-BE49-F238E27FC236}">
                <a16:creationId xmlns:a16="http://schemas.microsoft.com/office/drawing/2014/main" id="{62CC6A91-E0CE-8075-4F9D-400F85C6A541}"/>
              </a:ext>
            </a:extLst>
          </p:cNvPr>
          <p:cNvSpPr txBox="1"/>
          <p:nvPr/>
        </p:nvSpPr>
        <p:spPr>
          <a:xfrm>
            <a:off x="720725" y="1830016"/>
            <a:ext cx="7703275" cy="3576428"/>
          </a:xfrm>
          <a:prstGeom prst="rect">
            <a:avLst/>
          </a:prstGeom>
          <a:noFill/>
        </p:spPr>
        <p:txBody>
          <a:bodyPr wrap="square" rtlCol="0">
            <a:spAutoFit/>
          </a:bodyPr>
          <a:lstStyle/>
          <a:p>
            <a:pPr marL="285750" indent="-285750">
              <a:lnSpc>
                <a:spcPct val="150000"/>
              </a:lnSpc>
              <a:spcBef>
                <a:spcPts val="600"/>
              </a:spcBef>
              <a:spcAft>
                <a:spcPts val="600"/>
              </a:spcAft>
              <a:buClr>
                <a:schemeClr val="tx1"/>
              </a:buClr>
              <a:buFont typeface="Arial" panose="020B0604020202020204" pitchFamily="34" charset="0"/>
              <a:buChar char="•"/>
            </a:pPr>
            <a:r>
              <a:rPr lang="ja-JP" kern="100">
                <a:solidFill>
                  <a:schemeClr val="tx1"/>
                </a:solidFill>
                <a:effectLst/>
                <a:latin typeface="+mn-ea"/>
                <a:ea typeface="+mn-ea"/>
                <a:cs typeface="Cordia New" panose="020B0304020202020204" pitchFamily="34" charset="-34"/>
              </a:rPr>
              <a:t>ローカルネットワーク</a:t>
            </a:r>
            <a:r>
              <a:rPr lang="ja-JP" altLang="en-US" kern="100">
                <a:solidFill>
                  <a:schemeClr val="tx1"/>
                </a:solidFill>
                <a:effectLst/>
                <a:latin typeface="+mn-ea"/>
                <a:ea typeface="+mn-ea"/>
                <a:cs typeface="Cordia New" panose="020B0304020202020204" pitchFamily="34" charset="-34"/>
              </a:rPr>
              <a:t>に</a:t>
            </a:r>
            <a:r>
              <a:rPr lang="ja-JP" kern="100">
                <a:solidFill>
                  <a:schemeClr val="tx1"/>
                </a:solidFill>
                <a:effectLst/>
                <a:latin typeface="+mn-ea"/>
                <a:ea typeface="+mn-ea"/>
                <a:cs typeface="Cordia New" panose="020B0304020202020204" pitchFamily="34" charset="-34"/>
              </a:rPr>
              <a:t>は、さまざまな規模</a:t>
            </a:r>
            <a:r>
              <a:rPr lang="ja-JP" altLang="en-US" kern="100">
                <a:solidFill>
                  <a:schemeClr val="tx1"/>
                </a:solidFill>
                <a:effectLst/>
                <a:latin typeface="+mn-ea"/>
                <a:ea typeface="+mn-ea"/>
                <a:cs typeface="Cordia New" panose="020B0304020202020204" pitchFamily="34" charset="-34"/>
              </a:rPr>
              <a:t>が</a:t>
            </a:r>
            <a:r>
              <a:rPr lang="ja-JP" kern="100">
                <a:solidFill>
                  <a:schemeClr val="tx1"/>
                </a:solidFill>
                <a:effectLst/>
                <a:latin typeface="+mn-ea"/>
                <a:ea typeface="+mn-ea"/>
                <a:cs typeface="Cordia New" panose="020B0304020202020204" pitchFamily="34" charset="-34"/>
              </a:rPr>
              <a:t>存在します。</a:t>
            </a:r>
            <a:r>
              <a:rPr lang="en-JP" kern="100" dirty="0">
                <a:solidFill>
                  <a:schemeClr val="tx1"/>
                </a:solidFill>
                <a:effectLst/>
                <a:latin typeface="+mn-ea"/>
                <a:ea typeface="+mn-ea"/>
                <a:cs typeface="Cordia New" panose="020B0304020202020204" pitchFamily="34" charset="-34"/>
              </a:rPr>
              <a:t>2</a:t>
            </a:r>
            <a:r>
              <a:rPr lang="ja-JP" kern="100">
                <a:solidFill>
                  <a:schemeClr val="tx1"/>
                </a:solidFill>
                <a:effectLst/>
                <a:latin typeface="+mn-ea"/>
                <a:ea typeface="+mn-ea"/>
                <a:cs typeface="Cordia New" panose="020B0304020202020204" pitchFamily="34" charset="-34"/>
              </a:rPr>
              <a:t>台のコンピュータからなるシンプルなネットワークから、数十万のデバイスを接続するネットワークまでさまざまです。</a:t>
            </a:r>
            <a:endParaRPr lang="en-US" altLang="ja-JP" kern="100" dirty="0">
              <a:solidFill>
                <a:schemeClr val="tx1"/>
              </a:solidFill>
              <a:effectLst/>
              <a:latin typeface="+mn-ea"/>
              <a:ea typeface="+mn-ea"/>
              <a:cs typeface="Cordia New" panose="020B0304020202020204" pitchFamily="34" charset="-34"/>
            </a:endParaRPr>
          </a:p>
          <a:p>
            <a:pPr marL="285750" indent="-285750">
              <a:lnSpc>
                <a:spcPct val="150000"/>
              </a:lnSpc>
              <a:spcBef>
                <a:spcPts val="600"/>
              </a:spcBef>
              <a:spcAft>
                <a:spcPts val="600"/>
              </a:spcAft>
              <a:buClr>
                <a:schemeClr val="tx1"/>
              </a:buClr>
              <a:buFont typeface="Arial" panose="020B0604020202020204" pitchFamily="34" charset="0"/>
              <a:buChar char="•"/>
            </a:pPr>
            <a:r>
              <a:rPr lang="ja-JP" kern="100">
                <a:solidFill>
                  <a:schemeClr val="tx1"/>
                </a:solidFill>
                <a:effectLst/>
                <a:latin typeface="+mn-ea"/>
                <a:ea typeface="+mn-ea"/>
                <a:cs typeface="Cordia New" panose="020B0304020202020204" pitchFamily="34" charset="-34"/>
              </a:rPr>
              <a:t>小規模なオフィス、家庭、または家庭用オフィス</a:t>
            </a:r>
            <a:r>
              <a:rPr lang="ja-JP" altLang="en-US" kern="100">
                <a:solidFill>
                  <a:schemeClr val="tx1"/>
                </a:solidFill>
                <a:effectLst/>
                <a:latin typeface="+mn-ea"/>
                <a:ea typeface="+mn-ea"/>
                <a:cs typeface="Cordia New" panose="020B0304020202020204" pitchFamily="34" charset="-34"/>
              </a:rPr>
              <a:t>の</a:t>
            </a:r>
            <a:r>
              <a:rPr lang="ja-JP" kern="100">
                <a:solidFill>
                  <a:schemeClr val="tx1"/>
                </a:solidFill>
                <a:effectLst/>
                <a:latin typeface="+mn-ea"/>
                <a:ea typeface="+mn-ea"/>
                <a:cs typeface="Cordia New" panose="020B0304020202020204" pitchFamily="34" charset="-34"/>
              </a:rPr>
              <a:t>ネットワークは、</a:t>
            </a:r>
            <a:r>
              <a:rPr lang="ja-JP" kern="100">
                <a:solidFill>
                  <a:schemeClr val="accent1"/>
                </a:solidFill>
                <a:effectLst/>
                <a:latin typeface="+mn-ea"/>
                <a:ea typeface="+mn-ea"/>
                <a:cs typeface="Cordia New" panose="020B0304020202020204" pitchFamily="34" charset="-34"/>
              </a:rPr>
              <a:t>スモールオフィス</a:t>
            </a:r>
            <a:r>
              <a:rPr lang="en-JP" kern="100" dirty="0">
                <a:solidFill>
                  <a:schemeClr val="accent1"/>
                </a:solidFill>
                <a:effectLst/>
                <a:latin typeface="+mn-ea"/>
                <a:ea typeface="+mn-ea"/>
                <a:cs typeface="Cordia New" panose="020B0304020202020204" pitchFamily="34" charset="-34"/>
              </a:rPr>
              <a:t>/</a:t>
            </a:r>
            <a:r>
              <a:rPr lang="ja-JP" kern="100">
                <a:solidFill>
                  <a:schemeClr val="accent1"/>
                </a:solidFill>
                <a:effectLst/>
                <a:latin typeface="+mn-ea"/>
                <a:ea typeface="+mn-ea"/>
                <a:cs typeface="Cordia New" panose="020B0304020202020204" pitchFamily="34" charset="-34"/>
              </a:rPr>
              <a:t>ホームオフィス（</a:t>
            </a:r>
            <a:r>
              <a:rPr lang="en-JP" kern="100" dirty="0">
                <a:solidFill>
                  <a:schemeClr val="accent1"/>
                </a:solidFill>
                <a:effectLst/>
                <a:latin typeface="+mn-ea"/>
                <a:ea typeface="+mn-ea"/>
                <a:cs typeface="Cordia New" panose="020B0304020202020204" pitchFamily="34" charset="-34"/>
              </a:rPr>
              <a:t>SOHO</a:t>
            </a:r>
            <a:r>
              <a:rPr lang="ja-JP" kern="100">
                <a:solidFill>
                  <a:schemeClr val="accent1"/>
                </a:solidFill>
                <a:effectLst/>
                <a:latin typeface="+mn-ea"/>
                <a:ea typeface="+mn-ea"/>
                <a:cs typeface="Cordia New" panose="020B0304020202020204" pitchFamily="34" charset="-34"/>
              </a:rPr>
              <a:t>）ネットワーク</a:t>
            </a:r>
            <a:r>
              <a:rPr lang="ja-JP" kern="100">
                <a:solidFill>
                  <a:schemeClr val="tx1"/>
                </a:solidFill>
                <a:effectLst/>
                <a:latin typeface="+mn-ea"/>
                <a:ea typeface="+mn-ea"/>
                <a:cs typeface="Cordia New" panose="020B0304020202020204" pitchFamily="34" charset="-34"/>
              </a:rPr>
              <a:t>と呼ばれます。</a:t>
            </a:r>
            <a:r>
              <a:rPr lang="en-JP" kern="100" dirty="0">
                <a:solidFill>
                  <a:schemeClr val="tx1"/>
                </a:solidFill>
                <a:effectLst/>
                <a:latin typeface="+mn-ea"/>
                <a:ea typeface="+mn-ea"/>
                <a:cs typeface="Cordia New" panose="020B0304020202020204" pitchFamily="34" charset="-34"/>
              </a:rPr>
              <a:t>SOHO</a:t>
            </a:r>
            <a:r>
              <a:rPr lang="ja-JP" kern="100">
                <a:solidFill>
                  <a:schemeClr val="tx1"/>
                </a:solidFill>
                <a:effectLst/>
                <a:latin typeface="+mn-ea"/>
                <a:ea typeface="+mn-ea"/>
                <a:cs typeface="Cordia New" panose="020B0304020202020204" pitchFamily="34" charset="-34"/>
              </a:rPr>
              <a:t>ネットワークは、プリンター、ドキュメント、写真、音楽などのリソースを少数のユーザー間で共有</a:t>
            </a:r>
            <a:r>
              <a:rPr lang="ja-JP" altLang="en-US" kern="100">
                <a:solidFill>
                  <a:schemeClr val="tx1"/>
                </a:solidFill>
                <a:latin typeface="+mn-ea"/>
                <a:ea typeface="+mn-ea"/>
                <a:cs typeface="Cordia New" panose="020B0304020202020204" pitchFamily="34" charset="-34"/>
              </a:rPr>
              <a:t>し</a:t>
            </a:r>
            <a:r>
              <a:rPr lang="ja-JP" kern="100">
                <a:solidFill>
                  <a:schemeClr val="tx1"/>
                </a:solidFill>
                <a:effectLst/>
                <a:latin typeface="+mn-ea"/>
                <a:ea typeface="+mn-ea"/>
                <a:cs typeface="Cordia New" panose="020B0304020202020204" pitchFamily="34" charset="-34"/>
              </a:rPr>
              <a:t>ます。</a:t>
            </a:r>
            <a:endParaRPr lang="en-US" altLang="ja-JP" kern="100" dirty="0">
              <a:solidFill>
                <a:schemeClr val="tx1"/>
              </a:solidFill>
              <a:effectLst/>
              <a:latin typeface="+mn-ea"/>
              <a:ea typeface="+mn-ea"/>
              <a:cs typeface="Cordia New" panose="020B0304020202020204" pitchFamily="34" charset="-34"/>
            </a:endParaRPr>
          </a:p>
          <a:p>
            <a:pPr marL="285750" indent="-285750">
              <a:lnSpc>
                <a:spcPct val="150000"/>
              </a:lnSpc>
              <a:spcBef>
                <a:spcPts val="600"/>
              </a:spcBef>
              <a:spcAft>
                <a:spcPts val="600"/>
              </a:spcAft>
              <a:buClr>
                <a:schemeClr val="tx1"/>
              </a:buClr>
              <a:buFont typeface="Arial" panose="020B0604020202020204" pitchFamily="34" charset="0"/>
              <a:buChar char="•"/>
            </a:pPr>
            <a:r>
              <a:rPr lang="ja-JP" altLang="en-US" kern="100">
                <a:solidFill>
                  <a:schemeClr val="tx1"/>
                </a:solidFill>
                <a:effectLst/>
                <a:latin typeface="+mn-ea"/>
                <a:ea typeface="+mn-ea"/>
                <a:cs typeface="Cordia New" panose="020B0304020202020204" pitchFamily="34" charset="-34"/>
              </a:rPr>
              <a:t>会社や</a:t>
            </a:r>
            <a:r>
              <a:rPr lang="en-JP" kern="100" dirty="0">
                <a:solidFill>
                  <a:schemeClr val="tx1"/>
                </a:solidFill>
                <a:effectLst/>
                <a:latin typeface="+mn-ea"/>
                <a:ea typeface="+mn-ea"/>
                <a:cs typeface="Cordia New" panose="020B0304020202020204" pitchFamily="34" charset="-34"/>
              </a:rPr>
              <a:t>SOHO</a:t>
            </a:r>
            <a:r>
              <a:rPr lang="ja-JP" kern="100">
                <a:solidFill>
                  <a:schemeClr val="tx1"/>
                </a:solidFill>
                <a:effectLst/>
                <a:latin typeface="+mn-ea"/>
                <a:ea typeface="+mn-ea"/>
                <a:cs typeface="Cordia New" panose="020B0304020202020204" pitchFamily="34" charset="-34"/>
              </a:rPr>
              <a:t>ネットワークは、通常、インターネットへ接続を</a:t>
            </a:r>
            <a:r>
              <a:rPr lang="ja-JP" altLang="en-US" kern="100">
                <a:solidFill>
                  <a:schemeClr val="tx1"/>
                </a:solidFill>
                <a:latin typeface="+mn-ea"/>
                <a:ea typeface="+mn-ea"/>
                <a:cs typeface="Cordia New" panose="020B0304020202020204" pitchFamily="34" charset="-34"/>
              </a:rPr>
              <a:t>しています</a:t>
            </a:r>
            <a:r>
              <a:rPr lang="ja-JP" kern="100">
                <a:solidFill>
                  <a:schemeClr val="tx1"/>
                </a:solidFill>
                <a:effectLst/>
                <a:latin typeface="+mn-ea"/>
                <a:ea typeface="+mn-ea"/>
                <a:cs typeface="Cordia New" panose="020B0304020202020204" pitchFamily="34" charset="-34"/>
              </a:rPr>
              <a:t>。</a:t>
            </a:r>
            <a:endParaRPr lang="en-US" altLang="ja-JP" kern="100" dirty="0">
              <a:solidFill>
                <a:schemeClr val="tx1"/>
              </a:solidFill>
              <a:effectLst/>
              <a:latin typeface="+mn-ea"/>
              <a:ea typeface="+mn-ea"/>
              <a:cs typeface="Cordia New" panose="020B0304020202020204" pitchFamily="34" charset="-34"/>
            </a:endParaRPr>
          </a:p>
          <a:p>
            <a:pPr marL="285750" indent="-285750">
              <a:lnSpc>
                <a:spcPct val="150000"/>
              </a:lnSpc>
              <a:spcBef>
                <a:spcPts val="600"/>
              </a:spcBef>
              <a:spcAft>
                <a:spcPts val="600"/>
              </a:spcAft>
              <a:buClr>
                <a:schemeClr val="tx1"/>
              </a:buClr>
              <a:buFont typeface="Arial" panose="020B0604020202020204" pitchFamily="34" charset="0"/>
              <a:buChar char="•"/>
            </a:pPr>
            <a:r>
              <a:rPr lang="ja-JP" kern="100">
                <a:solidFill>
                  <a:schemeClr val="accent1"/>
                </a:solidFill>
                <a:effectLst/>
                <a:latin typeface="+mn-ea"/>
                <a:ea typeface="+mn-ea"/>
                <a:cs typeface="Cordia New" panose="020B0304020202020204" pitchFamily="34" charset="-34"/>
              </a:rPr>
              <a:t>インターネットは「ネットワークのネットワーク」</a:t>
            </a:r>
            <a:r>
              <a:rPr lang="ja-JP" kern="100">
                <a:solidFill>
                  <a:schemeClr val="tx1"/>
                </a:solidFill>
                <a:effectLst/>
                <a:latin typeface="+mn-ea"/>
                <a:ea typeface="+mn-ea"/>
                <a:cs typeface="Cordia New" panose="020B0304020202020204" pitchFamily="34" charset="-34"/>
              </a:rPr>
              <a:t>と</a:t>
            </a:r>
            <a:r>
              <a:rPr lang="ja-JP" altLang="en-US" kern="100">
                <a:solidFill>
                  <a:schemeClr val="tx1"/>
                </a:solidFill>
                <a:effectLst/>
                <a:latin typeface="+mn-ea"/>
                <a:ea typeface="+mn-ea"/>
                <a:cs typeface="Cordia New" panose="020B0304020202020204" pitchFamily="34" charset="-34"/>
              </a:rPr>
              <a:t>呼ばれ</a:t>
            </a:r>
            <a:r>
              <a:rPr lang="ja-JP" kern="100">
                <a:solidFill>
                  <a:schemeClr val="tx1"/>
                </a:solidFill>
                <a:effectLst/>
                <a:latin typeface="+mn-ea"/>
                <a:ea typeface="+mn-ea"/>
                <a:cs typeface="Cordia New" panose="020B0304020202020204" pitchFamily="34" charset="-34"/>
              </a:rPr>
              <a:t>、</a:t>
            </a:r>
            <a:r>
              <a:rPr lang="ja-JP" altLang="en-US" kern="100">
                <a:solidFill>
                  <a:schemeClr val="tx1"/>
                </a:solidFill>
                <a:effectLst/>
                <a:latin typeface="+mn-ea"/>
                <a:ea typeface="+mn-ea"/>
                <a:cs typeface="Cordia New" panose="020B0304020202020204" pitchFamily="34" charset="-34"/>
              </a:rPr>
              <a:t>多く</a:t>
            </a:r>
            <a:r>
              <a:rPr lang="ja-JP" kern="100">
                <a:solidFill>
                  <a:schemeClr val="tx1"/>
                </a:solidFill>
                <a:effectLst/>
                <a:latin typeface="+mn-ea"/>
                <a:ea typeface="+mn-ea"/>
                <a:cs typeface="Cordia New" panose="020B0304020202020204" pitchFamily="34" charset="-34"/>
              </a:rPr>
              <a:t>のローカルネットワーク</a:t>
            </a:r>
            <a:r>
              <a:rPr lang="ja-JP" altLang="en-US" kern="100">
                <a:solidFill>
                  <a:schemeClr val="tx1"/>
                </a:solidFill>
                <a:effectLst/>
                <a:latin typeface="+mn-ea"/>
                <a:ea typeface="+mn-ea"/>
                <a:cs typeface="Cordia New" panose="020B0304020202020204" pitchFamily="34" charset="-34"/>
              </a:rPr>
              <a:t>が接続されて</a:t>
            </a:r>
            <a:r>
              <a:rPr lang="ja-JP" kern="100">
                <a:solidFill>
                  <a:schemeClr val="tx1"/>
                </a:solidFill>
                <a:effectLst/>
                <a:latin typeface="+mn-ea"/>
                <a:ea typeface="+mn-ea"/>
                <a:cs typeface="Cordia New" panose="020B0304020202020204" pitchFamily="34" charset="-34"/>
              </a:rPr>
              <a:t>構成されています。</a:t>
            </a:r>
            <a:endParaRPr lang="en-JP" kern="100" dirty="0">
              <a:solidFill>
                <a:schemeClr val="tx1"/>
              </a:solidFill>
              <a:effectLst/>
              <a:latin typeface="+mn-ea"/>
              <a:ea typeface="+mn-ea"/>
              <a:cs typeface="Cordia New" panose="020B0304020202020204" pitchFamily="34" charset="-34"/>
            </a:endParaRPr>
          </a:p>
          <a:p>
            <a:pPr>
              <a:lnSpc>
                <a:spcPct val="150000"/>
              </a:lnSpc>
              <a:spcBef>
                <a:spcPts val="600"/>
              </a:spcBef>
              <a:spcAft>
                <a:spcPts val="600"/>
              </a:spcAft>
              <a:buClr>
                <a:schemeClr val="tx1"/>
              </a:buClr>
            </a:pPr>
            <a:endParaRPr lang="en-JP" kern="100" dirty="0">
              <a:solidFill>
                <a:schemeClr val="tx1"/>
              </a:solidFill>
              <a:effectLst/>
              <a:latin typeface="+mn-ea"/>
              <a:ea typeface="+mn-ea"/>
              <a:cs typeface="Cordia New" panose="020B0304020202020204" pitchFamily="34" charset="-34"/>
            </a:endParaRPr>
          </a:p>
        </p:txBody>
      </p:sp>
      <p:sp>
        <p:nvSpPr>
          <p:cNvPr id="5" name="Footer Placeholder 4">
            <a:extLst>
              <a:ext uri="{FF2B5EF4-FFF2-40B4-BE49-F238E27FC236}">
                <a16:creationId xmlns:a16="http://schemas.microsoft.com/office/drawing/2014/main" id="{78A6D718-60D7-59A9-60BC-99A503BD735E}"/>
              </a:ext>
            </a:extLst>
          </p:cNvPr>
          <p:cNvSpPr>
            <a:spLocks noGrp="1"/>
          </p:cNvSpPr>
          <p:nvPr>
            <p:ph type="ftr" sz="quarter" idx="10"/>
          </p:nvPr>
        </p:nvSpPr>
        <p:spPr/>
        <p:txBody>
          <a:bodyPr/>
          <a:lstStyle/>
          <a:p>
            <a:fld id="{DE74A2B2-A2C7-664D-8B22-24A840BCE584}" type="slidenum">
              <a:rPr lang="en-US" smtClean="0"/>
              <a:t>13</a:t>
            </a:fld>
            <a:endParaRPr lang="en-US" dirty="0"/>
          </a:p>
        </p:txBody>
      </p:sp>
    </p:spTree>
    <p:extLst>
      <p:ext uri="{BB962C8B-B14F-4D97-AF65-F5344CB8AC3E}">
        <p14:creationId xmlns:p14="http://schemas.microsoft.com/office/powerpoint/2010/main" val="37210223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BD9352CE-F6E7-30DE-AD6F-42FD9D1CFAC9}"/>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3880A109-2D4B-2850-A6B0-CFE751537E86}"/>
              </a:ext>
            </a:extLst>
          </p:cNvPr>
          <p:cNvSpPr txBox="1">
            <a:spLocks noGrp="1"/>
          </p:cNvSpPr>
          <p:nvPr>
            <p:ph type="title"/>
          </p:nvPr>
        </p:nvSpPr>
        <p:spPr>
          <a:xfrm>
            <a:off x="720000" y="540000"/>
            <a:ext cx="7704000" cy="572700"/>
          </a:xfrm>
        </p:spPr>
        <p:txBody>
          <a:bodyPr spcFirstLastPara="1" wrap="square" lIns="91425" tIns="91425" rIns="91425" bIns="91425" anchor="t" anchorCtr="0">
            <a:noAutofit/>
          </a:bodyPr>
          <a:lstStyle/>
          <a:p>
            <a:r>
              <a:rPr lang="en-US" altLang="ja-JP" dirty="0">
                <a:hlinkClick r:id="rId3"/>
              </a:rPr>
              <a:t>1.1. Network Types</a:t>
            </a:r>
            <a:endParaRPr lang="en-US" altLang="ja-JP" dirty="0"/>
          </a:p>
        </p:txBody>
      </p:sp>
      <p:sp>
        <p:nvSpPr>
          <p:cNvPr id="4" name="TextBox 3">
            <a:extLst>
              <a:ext uri="{FF2B5EF4-FFF2-40B4-BE49-F238E27FC236}">
                <a16:creationId xmlns:a16="http://schemas.microsoft.com/office/drawing/2014/main" id="{FA8E3F1E-20FC-C02A-7210-F86AB5311A36}"/>
              </a:ext>
            </a:extLst>
          </p:cNvPr>
          <p:cNvSpPr txBox="1"/>
          <p:nvPr/>
        </p:nvSpPr>
        <p:spPr>
          <a:xfrm>
            <a:off x="720725" y="1193086"/>
            <a:ext cx="6825384" cy="400110"/>
          </a:xfrm>
          <a:prstGeom prst="rect">
            <a:avLst/>
          </a:prstGeom>
          <a:noFill/>
        </p:spPr>
        <p:txBody>
          <a:bodyPr wrap="square" rtlCol="0">
            <a:spAutoFit/>
          </a:bodyPr>
          <a:lstStyle/>
          <a:p>
            <a:pPr algn="l" fontAlgn="ctr">
              <a:spcAft>
                <a:spcPts val="600"/>
              </a:spcAft>
              <a:buClr>
                <a:schemeClr val="tx1"/>
              </a:buClr>
            </a:pPr>
            <a:r>
              <a:rPr lang="en-US" altLang="ja-JP" sz="2000" dirty="0">
                <a:solidFill>
                  <a:schemeClr val="accent4"/>
                </a:solidFill>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1.1.5 Mobile Devices</a:t>
            </a:r>
            <a:endParaRPr lang="en-US" altLang="ja-JP" sz="2000" dirty="0">
              <a:solidFill>
                <a:schemeClr val="accent4"/>
              </a:solidFill>
              <a:latin typeface="+mn-lt"/>
              <a:ea typeface="MS PGothic" panose="020B0600070205080204" pitchFamily="34" charset="-128"/>
            </a:endParaRPr>
          </a:p>
        </p:txBody>
      </p:sp>
      <p:sp>
        <p:nvSpPr>
          <p:cNvPr id="2" name="TextBox 1">
            <a:extLst>
              <a:ext uri="{FF2B5EF4-FFF2-40B4-BE49-F238E27FC236}">
                <a16:creationId xmlns:a16="http://schemas.microsoft.com/office/drawing/2014/main" id="{EA083529-FFE3-E58B-A6BC-1FDFB3856511}"/>
              </a:ext>
            </a:extLst>
          </p:cNvPr>
          <p:cNvSpPr txBox="1"/>
          <p:nvPr/>
        </p:nvSpPr>
        <p:spPr>
          <a:xfrm>
            <a:off x="822036" y="1902691"/>
            <a:ext cx="4027055" cy="1538883"/>
          </a:xfrm>
          <a:prstGeom prst="rect">
            <a:avLst/>
          </a:prstGeom>
          <a:noFill/>
        </p:spPr>
        <p:txBody>
          <a:bodyPr wrap="square" rtlCol="0">
            <a:spAutoFit/>
          </a:bodyPr>
          <a:lstStyle/>
          <a:p>
            <a:pPr marL="285750" indent="-285750">
              <a:spcBef>
                <a:spcPts val="600"/>
              </a:spcBef>
              <a:spcAft>
                <a:spcPts val="600"/>
              </a:spcAft>
              <a:buClr>
                <a:schemeClr val="tx1"/>
              </a:buClr>
              <a:buFont typeface="Arial" panose="020B0604020202020204" pitchFamily="34" charset="0"/>
              <a:buChar char="•"/>
            </a:pPr>
            <a:r>
              <a:rPr lang="en-US" sz="1600" dirty="0">
                <a:solidFill>
                  <a:schemeClr val="tx1"/>
                </a:solidFill>
                <a:latin typeface="+mn-lt"/>
              </a:rPr>
              <a:t>Smartphone</a:t>
            </a:r>
          </a:p>
          <a:p>
            <a:pPr marL="285750" indent="-285750">
              <a:spcBef>
                <a:spcPts val="600"/>
              </a:spcBef>
              <a:spcAft>
                <a:spcPts val="600"/>
              </a:spcAft>
              <a:buClr>
                <a:schemeClr val="tx1"/>
              </a:buClr>
              <a:buFont typeface="Arial" panose="020B0604020202020204" pitchFamily="34" charset="0"/>
              <a:buChar char="•"/>
            </a:pPr>
            <a:r>
              <a:rPr lang="en-US" sz="1600" dirty="0">
                <a:solidFill>
                  <a:schemeClr val="tx1"/>
                </a:solidFill>
                <a:latin typeface="+mn-lt"/>
              </a:rPr>
              <a:t>Tablet</a:t>
            </a:r>
          </a:p>
          <a:p>
            <a:pPr marL="285750" indent="-285750">
              <a:spcBef>
                <a:spcPts val="600"/>
              </a:spcBef>
              <a:spcAft>
                <a:spcPts val="600"/>
              </a:spcAft>
              <a:buClr>
                <a:schemeClr val="tx1"/>
              </a:buClr>
              <a:buFont typeface="Arial" panose="020B0604020202020204" pitchFamily="34" charset="0"/>
              <a:buChar char="•"/>
            </a:pPr>
            <a:r>
              <a:rPr lang="en-US" sz="1600" dirty="0">
                <a:solidFill>
                  <a:schemeClr val="tx1"/>
                </a:solidFill>
                <a:latin typeface="+mn-lt"/>
              </a:rPr>
              <a:t>Smartwatch</a:t>
            </a:r>
          </a:p>
          <a:p>
            <a:pPr marL="285750" indent="-285750">
              <a:spcBef>
                <a:spcPts val="600"/>
              </a:spcBef>
              <a:spcAft>
                <a:spcPts val="600"/>
              </a:spcAft>
              <a:buClr>
                <a:schemeClr val="tx1"/>
              </a:buClr>
              <a:buFont typeface="Arial" panose="020B0604020202020204" pitchFamily="34" charset="0"/>
              <a:buChar char="•"/>
            </a:pPr>
            <a:r>
              <a:rPr lang="en-US" sz="1600" dirty="0">
                <a:solidFill>
                  <a:schemeClr val="tx1"/>
                </a:solidFill>
                <a:latin typeface="+mn-lt"/>
              </a:rPr>
              <a:t>Smart Glasses</a:t>
            </a:r>
          </a:p>
        </p:txBody>
      </p:sp>
      <p:sp>
        <p:nvSpPr>
          <p:cNvPr id="3" name="Footer Placeholder 2">
            <a:extLst>
              <a:ext uri="{FF2B5EF4-FFF2-40B4-BE49-F238E27FC236}">
                <a16:creationId xmlns:a16="http://schemas.microsoft.com/office/drawing/2014/main" id="{BAFDC12F-497D-46BB-51D1-C5F283406948}"/>
              </a:ext>
            </a:extLst>
          </p:cNvPr>
          <p:cNvSpPr>
            <a:spLocks noGrp="1"/>
          </p:cNvSpPr>
          <p:nvPr>
            <p:ph type="ftr" sz="quarter" idx="10"/>
          </p:nvPr>
        </p:nvSpPr>
        <p:spPr/>
        <p:txBody>
          <a:bodyPr/>
          <a:lstStyle/>
          <a:p>
            <a:fld id="{319F931C-6F6D-CF49-8761-0FC8D0E33F8F}" type="slidenum">
              <a:rPr lang="en-US" smtClean="0"/>
              <a:t>14</a:t>
            </a:fld>
            <a:endParaRPr lang="en-US" dirty="0"/>
          </a:p>
        </p:txBody>
      </p:sp>
    </p:spTree>
    <p:extLst>
      <p:ext uri="{BB962C8B-B14F-4D97-AF65-F5344CB8AC3E}">
        <p14:creationId xmlns:p14="http://schemas.microsoft.com/office/powerpoint/2010/main" val="29997089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5E3BD8C6-D66D-77C7-29F5-7244073B29FC}"/>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56B56AA7-A91D-94C2-3FDB-C918D41A9223}"/>
              </a:ext>
            </a:extLst>
          </p:cNvPr>
          <p:cNvSpPr txBox="1">
            <a:spLocks noGrp="1"/>
          </p:cNvSpPr>
          <p:nvPr>
            <p:ph type="title"/>
          </p:nvPr>
        </p:nvSpPr>
        <p:spPr>
          <a:xfrm>
            <a:off x="720000" y="540000"/>
            <a:ext cx="7704000" cy="572700"/>
          </a:xfrm>
        </p:spPr>
        <p:txBody>
          <a:bodyPr spcFirstLastPara="1" wrap="square" lIns="91425" tIns="91425" rIns="91425" bIns="91425" anchor="t" anchorCtr="0">
            <a:noAutofit/>
          </a:bodyPr>
          <a:lstStyle/>
          <a:p>
            <a:r>
              <a:rPr lang="en-US" altLang="ja-JP" dirty="0">
                <a:hlinkClick r:id="rId3"/>
              </a:rPr>
              <a:t>1.1. Network Types</a:t>
            </a:r>
            <a:endParaRPr lang="en-US" altLang="ja-JP" dirty="0"/>
          </a:p>
        </p:txBody>
      </p:sp>
      <p:sp>
        <p:nvSpPr>
          <p:cNvPr id="4" name="TextBox 3">
            <a:extLst>
              <a:ext uri="{FF2B5EF4-FFF2-40B4-BE49-F238E27FC236}">
                <a16:creationId xmlns:a16="http://schemas.microsoft.com/office/drawing/2014/main" id="{563A4DE1-2F75-D12F-0463-F520D63C3061}"/>
              </a:ext>
            </a:extLst>
          </p:cNvPr>
          <p:cNvSpPr txBox="1"/>
          <p:nvPr/>
        </p:nvSpPr>
        <p:spPr>
          <a:xfrm>
            <a:off x="720725" y="1193086"/>
            <a:ext cx="6825384" cy="400110"/>
          </a:xfrm>
          <a:prstGeom prst="rect">
            <a:avLst/>
          </a:prstGeom>
          <a:noFill/>
        </p:spPr>
        <p:txBody>
          <a:bodyPr wrap="square" rtlCol="0">
            <a:spAutoFit/>
          </a:bodyPr>
          <a:lstStyle/>
          <a:p>
            <a:pPr algn="l" fontAlgn="ctr">
              <a:spcAft>
                <a:spcPts val="600"/>
              </a:spcAft>
              <a:buClr>
                <a:schemeClr val="tx1"/>
              </a:buClr>
            </a:pPr>
            <a:r>
              <a:rPr lang="en-US" altLang="ja-JP" sz="2000" dirty="0">
                <a:solidFill>
                  <a:schemeClr val="accent4"/>
                </a:solidFill>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1.1.6 Connected Home Devices</a:t>
            </a:r>
            <a:endParaRPr lang="en-US" altLang="ja-JP" sz="2000" dirty="0">
              <a:solidFill>
                <a:schemeClr val="accent4"/>
              </a:solidFill>
              <a:latin typeface="+mn-lt"/>
              <a:ea typeface="MS PGothic" panose="020B0600070205080204" pitchFamily="34" charset="-128"/>
            </a:endParaRPr>
          </a:p>
        </p:txBody>
      </p:sp>
      <p:sp>
        <p:nvSpPr>
          <p:cNvPr id="2" name="TextBox 1">
            <a:extLst>
              <a:ext uri="{FF2B5EF4-FFF2-40B4-BE49-F238E27FC236}">
                <a16:creationId xmlns:a16="http://schemas.microsoft.com/office/drawing/2014/main" id="{182F834E-0B46-6449-2985-EB1B5AD041B6}"/>
              </a:ext>
            </a:extLst>
          </p:cNvPr>
          <p:cNvSpPr txBox="1"/>
          <p:nvPr/>
        </p:nvSpPr>
        <p:spPr>
          <a:xfrm>
            <a:off x="822036" y="1902691"/>
            <a:ext cx="4027055" cy="1538883"/>
          </a:xfrm>
          <a:prstGeom prst="rect">
            <a:avLst/>
          </a:prstGeom>
          <a:noFill/>
        </p:spPr>
        <p:txBody>
          <a:bodyPr wrap="square" rtlCol="0">
            <a:spAutoFit/>
          </a:bodyPr>
          <a:lstStyle/>
          <a:p>
            <a:pPr marL="285750" indent="-285750">
              <a:spcBef>
                <a:spcPts val="600"/>
              </a:spcBef>
              <a:spcAft>
                <a:spcPts val="600"/>
              </a:spcAft>
              <a:buClr>
                <a:schemeClr val="tx1"/>
              </a:buClr>
              <a:buFont typeface="Arial" panose="020B0604020202020204" pitchFamily="34" charset="0"/>
              <a:buChar char="•"/>
            </a:pPr>
            <a:r>
              <a:rPr lang="en-US" sz="1600" i="0" dirty="0">
                <a:solidFill>
                  <a:schemeClr val="tx1"/>
                </a:solidFill>
                <a:effectLst/>
                <a:latin typeface="+mn-lt"/>
              </a:rPr>
              <a:t>Security System</a:t>
            </a:r>
            <a:endParaRPr lang="en-US" sz="1600" dirty="0">
              <a:solidFill>
                <a:schemeClr val="tx1"/>
              </a:solidFill>
              <a:latin typeface="+mn-lt"/>
            </a:endParaRPr>
          </a:p>
          <a:p>
            <a:pPr marL="285750" indent="-285750">
              <a:spcBef>
                <a:spcPts val="600"/>
              </a:spcBef>
              <a:spcAft>
                <a:spcPts val="600"/>
              </a:spcAft>
              <a:buClr>
                <a:schemeClr val="tx1"/>
              </a:buClr>
              <a:buFont typeface="Arial" panose="020B0604020202020204" pitchFamily="34" charset="0"/>
              <a:buChar char="•"/>
            </a:pPr>
            <a:r>
              <a:rPr lang="en-US" sz="1600" i="0" dirty="0">
                <a:solidFill>
                  <a:schemeClr val="tx1"/>
                </a:solidFill>
                <a:effectLst/>
                <a:latin typeface="+mn-lt"/>
              </a:rPr>
              <a:t>Appliances</a:t>
            </a:r>
            <a:endParaRPr lang="en-US" sz="1600" dirty="0">
              <a:solidFill>
                <a:schemeClr val="tx1"/>
              </a:solidFill>
              <a:latin typeface="+mn-lt"/>
            </a:endParaRPr>
          </a:p>
          <a:p>
            <a:pPr marL="285750" indent="-285750">
              <a:spcBef>
                <a:spcPts val="600"/>
              </a:spcBef>
              <a:spcAft>
                <a:spcPts val="600"/>
              </a:spcAft>
              <a:buClr>
                <a:schemeClr val="tx1"/>
              </a:buClr>
              <a:buFont typeface="Arial" panose="020B0604020202020204" pitchFamily="34" charset="0"/>
              <a:buChar char="•"/>
            </a:pPr>
            <a:r>
              <a:rPr lang="en-US" sz="1600" i="0" dirty="0">
                <a:solidFill>
                  <a:schemeClr val="tx1"/>
                </a:solidFill>
                <a:effectLst/>
                <a:latin typeface="+mn-lt"/>
              </a:rPr>
              <a:t>Smart TV</a:t>
            </a:r>
          </a:p>
          <a:p>
            <a:pPr marL="285750" indent="-285750">
              <a:spcBef>
                <a:spcPts val="600"/>
              </a:spcBef>
              <a:spcAft>
                <a:spcPts val="600"/>
              </a:spcAft>
              <a:buClr>
                <a:schemeClr val="tx1"/>
              </a:buClr>
              <a:buFont typeface="Arial" panose="020B0604020202020204" pitchFamily="34" charset="0"/>
              <a:buChar char="•"/>
            </a:pPr>
            <a:r>
              <a:rPr lang="en-US" sz="1600" i="0" dirty="0">
                <a:solidFill>
                  <a:schemeClr val="tx1"/>
                </a:solidFill>
                <a:effectLst/>
                <a:latin typeface="+mn-lt"/>
              </a:rPr>
              <a:t>Gaming Console</a:t>
            </a:r>
          </a:p>
        </p:txBody>
      </p:sp>
      <p:sp>
        <p:nvSpPr>
          <p:cNvPr id="3" name="Footer Placeholder 2">
            <a:extLst>
              <a:ext uri="{FF2B5EF4-FFF2-40B4-BE49-F238E27FC236}">
                <a16:creationId xmlns:a16="http://schemas.microsoft.com/office/drawing/2014/main" id="{F135B27D-B7F0-57E4-D88E-33A44F8E7840}"/>
              </a:ext>
            </a:extLst>
          </p:cNvPr>
          <p:cNvSpPr>
            <a:spLocks noGrp="1"/>
          </p:cNvSpPr>
          <p:nvPr>
            <p:ph type="ftr" sz="quarter" idx="10"/>
          </p:nvPr>
        </p:nvSpPr>
        <p:spPr/>
        <p:txBody>
          <a:bodyPr/>
          <a:lstStyle/>
          <a:p>
            <a:fld id="{1EA335B0-94C8-0947-8E1E-BC10499C0CCF}" type="slidenum">
              <a:rPr lang="en-US" smtClean="0"/>
              <a:t>15</a:t>
            </a:fld>
            <a:endParaRPr lang="en-US" dirty="0"/>
          </a:p>
        </p:txBody>
      </p:sp>
    </p:spTree>
    <p:extLst>
      <p:ext uri="{BB962C8B-B14F-4D97-AF65-F5344CB8AC3E}">
        <p14:creationId xmlns:p14="http://schemas.microsoft.com/office/powerpoint/2010/main" val="34395139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243E5080-573A-A81A-BA46-A72A111E922F}"/>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63328673-E57E-5AF4-411E-B05F31ACF09C}"/>
              </a:ext>
            </a:extLst>
          </p:cNvPr>
          <p:cNvSpPr txBox="1">
            <a:spLocks noGrp="1"/>
          </p:cNvSpPr>
          <p:nvPr>
            <p:ph type="title"/>
          </p:nvPr>
        </p:nvSpPr>
        <p:spPr>
          <a:xfrm>
            <a:off x="720000" y="540000"/>
            <a:ext cx="7704000" cy="572700"/>
          </a:xfrm>
        </p:spPr>
        <p:txBody>
          <a:bodyPr spcFirstLastPara="1" wrap="square" lIns="91425" tIns="91425" rIns="91425" bIns="91425" anchor="t" anchorCtr="0">
            <a:noAutofit/>
          </a:bodyPr>
          <a:lstStyle/>
          <a:p>
            <a:r>
              <a:rPr lang="en-US" altLang="ja-JP" dirty="0">
                <a:hlinkClick r:id="rId3"/>
              </a:rPr>
              <a:t>1.1. Network Types</a:t>
            </a:r>
            <a:endParaRPr lang="en-US" altLang="ja-JP" dirty="0"/>
          </a:p>
        </p:txBody>
      </p:sp>
      <p:sp>
        <p:nvSpPr>
          <p:cNvPr id="4" name="TextBox 3">
            <a:extLst>
              <a:ext uri="{FF2B5EF4-FFF2-40B4-BE49-F238E27FC236}">
                <a16:creationId xmlns:a16="http://schemas.microsoft.com/office/drawing/2014/main" id="{6BF4BA9A-77D3-2D4C-7C46-DD07D8245C82}"/>
              </a:ext>
            </a:extLst>
          </p:cNvPr>
          <p:cNvSpPr txBox="1"/>
          <p:nvPr/>
        </p:nvSpPr>
        <p:spPr>
          <a:xfrm>
            <a:off x="720725" y="1193086"/>
            <a:ext cx="6825384" cy="400110"/>
          </a:xfrm>
          <a:prstGeom prst="rect">
            <a:avLst/>
          </a:prstGeom>
          <a:noFill/>
        </p:spPr>
        <p:txBody>
          <a:bodyPr wrap="square" rtlCol="0">
            <a:spAutoFit/>
          </a:bodyPr>
          <a:lstStyle/>
          <a:p>
            <a:pPr algn="l" fontAlgn="ctr">
              <a:spcAft>
                <a:spcPts val="600"/>
              </a:spcAft>
              <a:buClr>
                <a:schemeClr val="tx1"/>
              </a:buClr>
            </a:pPr>
            <a:r>
              <a:rPr lang="en-US" altLang="ja-JP" sz="2000" dirty="0">
                <a:solidFill>
                  <a:schemeClr val="accent4"/>
                </a:solidFill>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1.1.7 Other Connected Devices</a:t>
            </a:r>
            <a:endParaRPr lang="en-US" altLang="ja-JP" sz="2000" dirty="0">
              <a:solidFill>
                <a:schemeClr val="accent4"/>
              </a:solidFill>
              <a:latin typeface="+mn-lt"/>
              <a:ea typeface="MS PGothic" panose="020B0600070205080204" pitchFamily="34" charset="-128"/>
            </a:endParaRPr>
          </a:p>
        </p:txBody>
      </p:sp>
      <p:sp>
        <p:nvSpPr>
          <p:cNvPr id="2" name="TextBox 1">
            <a:extLst>
              <a:ext uri="{FF2B5EF4-FFF2-40B4-BE49-F238E27FC236}">
                <a16:creationId xmlns:a16="http://schemas.microsoft.com/office/drawing/2014/main" id="{F5D8DFAC-CAFE-B9B4-672F-16D807E81CF1}"/>
              </a:ext>
            </a:extLst>
          </p:cNvPr>
          <p:cNvSpPr txBox="1"/>
          <p:nvPr/>
        </p:nvSpPr>
        <p:spPr>
          <a:xfrm>
            <a:off x="822036" y="1902691"/>
            <a:ext cx="6397914" cy="1538883"/>
          </a:xfrm>
          <a:prstGeom prst="rect">
            <a:avLst/>
          </a:prstGeom>
          <a:noFill/>
        </p:spPr>
        <p:txBody>
          <a:bodyPr wrap="square" rtlCol="0">
            <a:spAutoFit/>
          </a:bodyPr>
          <a:lstStyle/>
          <a:p>
            <a:pPr marL="285750" indent="-285750">
              <a:spcBef>
                <a:spcPts val="600"/>
              </a:spcBef>
              <a:spcAft>
                <a:spcPts val="600"/>
              </a:spcAft>
              <a:buClr>
                <a:schemeClr val="tx1"/>
              </a:buClr>
              <a:buFont typeface="Arial" panose="020B0604020202020204" pitchFamily="34" charset="0"/>
              <a:buChar char="•"/>
            </a:pPr>
            <a:r>
              <a:rPr lang="en-US" sz="1600" i="0" dirty="0">
                <a:solidFill>
                  <a:schemeClr val="tx1"/>
                </a:solidFill>
                <a:effectLst/>
                <a:latin typeface="+mn-lt"/>
              </a:rPr>
              <a:t>Smart Cars</a:t>
            </a:r>
          </a:p>
          <a:p>
            <a:pPr marL="285750" indent="-285750">
              <a:spcBef>
                <a:spcPts val="600"/>
              </a:spcBef>
              <a:spcAft>
                <a:spcPts val="600"/>
              </a:spcAft>
              <a:buClr>
                <a:schemeClr val="tx1"/>
              </a:buClr>
              <a:buFont typeface="Arial" panose="020B0604020202020204" pitchFamily="34" charset="0"/>
              <a:buChar char="•"/>
            </a:pPr>
            <a:r>
              <a:rPr lang="en-US" sz="1600" i="0" dirty="0">
                <a:solidFill>
                  <a:schemeClr val="tx1"/>
                </a:solidFill>
                <a:effectLst/>
                <a:latin typeface="+mn-lt"/>
              </a:rPr>
              <a:t>RFID (Radio frequency identification) Tags</a:t>
            </a:r>
          </a:p>
          <a:p>
            <a:pPr marL="285750" indent="-285750">
              <a:spcBef>
                <a:spcPts val="600"/>
              </a:spcBef>
              <a:spcAft>
                <a:spcPts val="600"/>
              </a:spcAft>
              <a:buClr>
                <a:schemeClr val="tx1"/>
              </a:buClr>
              <a:buFont typeface="Arial" panose="020B0604020202020204" pitchFamily="34" charset="0"/>
              <a:buChar char="•"/>
            </a:pPr>
            <a:r>
              <a:rPr lang="en-US" sz="1600" i="0" dirty="0">
                <a:solidFill>
                  <a:schemeClr val="tx1"/>
                </a:solidFill>
                <a:effectLst/>
                <a:latin typeface="+mn-lt"/>
              </a:rPr>
              <a:t>Sensors and Actuators </a:t>
            </a:r>
            <a:endParaRPr lang="en-US" sz="1600" dirty="0">
              <a:solidFill>
                <a:schemeClr val="tx1"/>
              </a:solidFill>
              <a:latin typeface="+mn-lt"/>
            </a:endParaRPr>
          </a:p>
          <a:p>
            <a:pPr marL="285750" indent="-285750">
              <a:spcBef>
                <a:spcPts val="600"/>
              </a:spcBef>
              <a:spcAft>
                <a:spcPts val="600"/>
              </a:spcAft>
              <a:buClr>
                <a:schemeClr val="tx1"/>
              </a:buClr>
              <a:buFont typeface="Arial" panose="020B0604020202020204" pitchFamily="34" charset="0"/>
              <a:buChar char="•"/>
            </a:pPr>
            <a:r>
              <a:rPr lang="en-US" sz="1600" i="0" dirty="0">
                <a:solidFill>
                  <a:schemeClr val="tx1"/>
                </a:solidFill>
                <a:effectLst/>
                <a:latin typeface="+mn-lt"/>
              </a:rPr>
              <a:t>Medical Devices</a:t>
            </a:r>
          </a:p>
        </p:txBody>
      </p:sp>
      <p:sp>
        <p:nvSpPr>
          <p:cNvPr id="3" name="Footer Placeholder 2">
            <a:extLst>
              <a:ext uri="{FF2B5EF4-FFF2-40B4-BE49-F238E27FC236}">
                <a16:creationId xmlns:a16="http://schemas.microsoft.com/office/drawing/2014/main" id="{C6D3D06B-BC12-E039-71F2-D95BBD48A776}"/>
              </a:ext>
            </a:extLst>
          </p:cNvPr>
          <p:cNvSpPr>
            <a:spLocks noGrp="1"/>
          </p:cNvSpPr>
          <p:nvPr>
            <p:ph type="ftr" sz="quarter" idx="10"/>
          </p:nvPr>
        </p:nvSpPr>
        <p:spPr/>
        <p:txBody>
          <a:bodyPr/>
          <a:lstStyle/>
          <a:p>
            <a:fld id="{F988C2DB-07AA-0B4E-B35E-F2D01638F794}" type="slidenum">
              <a:rPr lang="en-US" smtClean="0"/>
              <a:t>16</a:t>
            </a:fld>
            <a:endParaRPr lang="en-US" dirty="0"/>
          </a:p>
        </p:txBody>
      </p:sp>
    </p:spTree>
    <p:extLst>
      <p:ext uri="{BB962C8B-B14F-4D97-AF65-F5344CB8AC3E}">
        <p14:creationId xmlns:p14="http://schemas.microsoft.com/office/powerpoint/2010/main" val="3243724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1468C673-D607-7D38-7AF3-973DBCB050F2}"/>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A069CA67-11F4-8517-5FD4-14D45574AE49}"/>
              </a:ext>
            </a:extLst>
          </p:cNvPr>
          <p:cNvSpPr txBox="1">
            <a:spLocks noGrp="1"/>
          </p:cNvSpPr>
          <p:nvPr>
            <p:ph type="title"/>
          </p:nvPr>
        </p:nvSpPr>
        <p:spPr>
          <a:xfrm>
            <a:off x="720000" y="540000"/>
            <a:ext cx="7704000" cy="572700"/>
          </a:xfrm>
        </p:spPr>
        <p:txBody>
          <a:bodyPr spcFirstLastPara="1" wrap="square" lIns="91425" tIns="91425" rIns="91425" bIns="91425" anchor="t" anchorCtr="0">
            <a:noAutofit/>
          </a:bodyPr>
          <a:lstStyle/>
          <a:p>
            <a:r>
              <a:rPr lang="en-US" altLang="ja-JP" dirty="0">
                <a:hlinkClick r:id="rId3"/>
              </a:rPr>
              <a:t>1.1. Network Types</a:t>
            </a:r>
            <a:endParaRPr lang="en-US" altLang="ja-JP" dirty="0"/>
          </a:p>
        </p:txBody>
      </p:sp>
      <p:sp>
        <p:nvSpPr>
          <p:cNvPr id="4" name="TextBox 3">
            <a:extLst>
              <a:ext uri="{FF2B5EF4-FFF2-40B4-BE49-F238E27FC236}">
                <a16:creationId xmlns:a16="http://schemas.microsoft.com/office/drawing/2014/main" id="{6851EAA7-4E15-875A-5865-C1640F1F5D81}"/>
              </a:ext>
            </a:extLst>
          </p:cNvPr>
          <p:cNvSpPr txBox="1"/>
          <p:nvPr/>
        </p:nvSpPr>
        <p:spPr>
          <a:xfrm>
            <a:off x="720725" y="1193086"/>
            <a:ext cx="6825384" cy="307777"/>
          </a:xfrm>
          <a:prstGeom prst="rect">
            <a:avLst/>
          </a:prstGeom>
          <a:noFill/>
        </p:spPr>
        <p:txBody>
          <a:bodyPr wrap="square" rtlCol="0">
            <a:spAutoFit/>
          </a:bodyPr>
          <a:lstStyle/>
          <a:p>
            <a:pPr algn="l" fontAlgn="ctr">
              <a:spcAft>
                <a:spcPts val="600"/>
              </a:spcAft>
              <a:buClr>
                <a:schemeClr val="tx1"/>
              </a:buClr>
            </a:pPr>
            <a:r>
              <a:rPr lang="en-US" altLang="ja-JP" dirty="0">
                <a:solidFill>
                  <a:schemeClr val="accent4"/>
                </a:solidFill>
                <a:latin typeface="+mn-lt"/>
                <a:ea typeface="MS PGothic" panose="020B0600070205080204" pitchFamily="34" charset="-128"/>
              </a:rPr>
              <a:t>1.1.8 </a:t>
            </a:r>
            <a:r>
              <a:rPr lang="en-US" b="0" i="0" dirty="0">
                <a:solidFill>
                  <a:schemeClr val="accent4"/>
                </a:solidFill>
                <a:effectLst/>
                <a:latin typeface="+mn-lt"/>
              </a:rPr>
              <a:t>Quiz2_1 Check Your Understanding - Network Types</a:t>
            </a:r>
            <a:endParaRPr lang="en-US" altLang="ja-JP" b="0" i="0" u="none" strike="noStrike" dirty="0">
              <a:solidFill>
                <a:schemeClr val="accent4"/>
              </a:solidFill>
              <a:effectLst/>
              <a:latin typeface="+mn-lt"/>
              <a:ea typeface="MS PGothic" panose="020B0600070205080204" pitchFamily="34" charset="-128"/>
            </a:endParaRPr>
          </a:p>
        </p:txBody>
      </p:sp>
      <p:sp>
        <p:nvSpPr>
          <p:cNvPr id="5" name="TextBox 4">
            <a:extLst>
              <a:ext uri="{FF2B5EF4-FFF2-40B4-BE49-F238E27FC236}">
                <a16:creationId xmlns:a16="http://schemas.microsoft.com/office/drawing/2014/main" id="{EB12C7FC-E90F-CDD4-8C6B-AB65624EA96A}"/>
              </a:ext>
            </a:extLst>
          </p:cNvPr>
          <p:cNvSpPr txBox="1"/>
          <p:nvPr/>
        </p:nvSpPr>
        <p:spPr>
          <a:xfrm>
            <a:off x="720000" y="1593196"/>
            <a:ext cx="8210551" cy="3170099"/>
          </a:xfrm>
          <a:prstGeom prst="rect">
            <a:avLst/>
          </a:prstGeom>
          <a:noFill/>
        </p:spPr>
        <p:txBody>
          <a:bodyPr wrap="square" rtlCol="0">
            <a:spAutoFit/>
          </a:bodyPr>
          <a:lstStyle/>
          <a:p>
            <a:pPr algn="l" fontAlgn="ctr"/>
            <a:r>
              <a:rPr lang="en-US" i="0" dirty="0">
                <a:solidFill>
                  <a:schemeClr val="accent1"/>
                </a:solidFill>
                <a:effectLst/>
                <a:latin typeface="+mn-lt"/>
                <a:hlinkClick r:id="rId4"/>
              </a:rPr>
              <a:t>https://forms.gle/3gkdyZN1EqNkUvB5A</a:t>
            </a:r>
            <a:endParaRPr lang="en-US" i="0" dirty="0">
              <a:solidFill>
                <a:schemeClr val="accent1"/>
              </a:solidFill>
              <a:effectLst/>
              <a:latin typeface="+mn-lt"/>
            </a:endParaRPr>
          </a:p>
          <a:p>
            <a:pPr algn="l" fontAlgn="ctr"/>
            <a:endParaRPr lang="en-US" dirty="0">
              <a:solidFill>
                <a:schemeClr val="tx1"/>
              </a:solidFill>
              <a:latin typeface="+mn-lt"/>
            </a:endParaRPr>
          </a:p>
          <a:p>
            <a:pPr algn="l" fontAlgn="ctr">
              <a:spcBef>
                <a:spcPts val="600"/>
              </a:spcBef>
              <a:spcAft>
                <a:spcPts val="600"/>
              </a:spcAft>
            </a:pPr>
            <a:r>
              <a:rPr lang="en-US" i="0" dirty="0">
                <a:solidFill>
                  <a:schemeClr val="tx1"/>
                </a:solidFill>
                <a:effectLst/>
                <a:latin typeface="+mn-lt"/>
              </a:rPr>
              <a:t>Question 1</a:t>
            </a:r>
          </a:p>
          <a:p>
            <a:pPr marL="358775" lvl="1">
              <a:spcBef>
                <a:spcPts val="600"/>
              </a:spcBef>
              <a:spcAft>
                <a:spcPts val="600"/>
              </a:spcAft>
            </a:pPr>
            <a:r>
              <a:rPr lang="en-US" i="0" dirty="0">
                <a:solidFill>
                  <a:schemeClr val="tx1"/>
                </a:solidFill>
                <a:effectLst/>
                <a:latin typeface="+mn-lt"/>
              </a:rPr>
              <a:t>What type of network allows computers in a home office or a remote office to connect to a corporate network?</a:t>
            </a:r>
          </a:p>
          <a:p>
            <a:pPr marL="358775" lvl="1">
              <a:spcBef>
                <a:spcPts val="600"/>
              </a:spcBef>
              <a:spcAft>
                <a:spcPts val="600"/>
              </a:spcAft>
              <a:buClr>
                <a:schemeClr val="tx1"/>
              </a:buClr>
              <a:buFont typeface="Wingdings" pitchFamily="2" charset="2"/>
              <a:buChar char="q"/>
            </a:pPr>
            <a:r>
              <a:rPr lang="en-US" i="0" dirty="0">
                <a:solidFill>
                  <a:schemeClr val="tx1"/>
                </a:solidFill>
                <a:effectLst/>
                <a:latin typeface="+mn-lt"/>
              </a:rPr>
              <a:t>smart home network</a:t>
            </a:r>
          </a:p>
          <a:p>
            <a:pPr marL="358775" lvl="1">
              <a:spcBef>
                <a:spcPts val="600"/>
              </a:spcBef>
              <a:spcAft>
                <a:spcPts val="600"/>
              </a:spcAft>
              <a:buClr>
                <a:schemeClr val="tx1"/>
              </a:buClr>
              <a:buFont typeface="Wingdings" pitchFamily="2" charset="2"/>
              <a:buChar char="q"/>
            </a:pPr>
            <a:r>
              <a:rPr lang="en-US" i="0" dirty="0">
                <a:solidFill>
                  <a:schemeClr val="tx1"/>
                </a:solidFill>
                <a:effectLst/>
                <a:latin typeface="+mn-lt"/>
              </a:rPr>
              <a:t>small office home office network</a:t>
            </a:r>
          </a:p>
          <a:p>
            <a:pPr marL="358775" lvl="1">
              <a:spcBef>
                <a:spcPts val="600"/>
              </a:spcBef>
              <a:spcAft>
                <a:spcPts val="600"/>
              </a:spcAft>
              <a:buClr>
                <a:schemeClr val="tx1"/>
              </a:buClr>
              <a:buFont typeface="Wingdings" pitchFamily="2" charset="2"/>
              <a:buChar char="q"/>
            </a:pPr>
            <a:r>
              <a:rPr lang="en-US" i="0" dirty="0">
                <a:solidFill>
                  <a:schemeClr val="tx1"/>
                </a:solidFill>
                <a:effectLst/>
                <a:latin typeface="+mn-lt"/>
              </a:rPr>
              <a:t>medium to large network</a:t>
            </a:r>
          </a:p>
          <a:p>
            <a:pPr marL="358775" lvl="1">
              <a:spcBef>
                <a:spcPts val="600"/>
              </a:spcBef>
              <a:spcAft>
                <a:spcPts val="600"/>
              </a:spcAft>
              <a:buClr>
                <a:schemeClr val="tx1"/>
              </a:buClr>
              <a:buFont typeface="Wingdings" pitchFamily="2" charset="2"/>
              <a:buChar char="q"/>
            </a:pPr>
            <a:r>
              <a:rPr lang="en-US" i="0" dirty="0">
                <a:solidFill>
                  <a:schemeClr val="tx1"/>
                </a:solidFill>
                <a:effectLst/>
                <a:latin typeface="+mn-lt"/>
              </a:rPr>
              <a:t>world wide network</a:t>
            </a:r>
          </a:p>
          <a:p>
            <a:pPr algn="l"/>
            <a:endParaRPr lang="en-US" dirty="0">
              <a:solidFill>
                <a:schemeClr val="tx1"/>
              </a:solidFill>
              <a:latin typeface="+mn-lt"/>
            </a:endParaRPr>
          </a:p>
        </p:txBody>
      </p:sp>
      <p:grpSp>
        <p:nvGrpSpPr>
          <p:cNvPr id="2" name="Google Shape;10286;p77">
            <a:extLst>
              <a:ext uri="{FF2B5EF4-FFF2-40B4-BE49-F238E27FC236}">
                <a16:creationId xmlns:a16="http://schemas.microsoft.com/office/drawing/2014/main" id="{AB408319-AB26-9983-5E32-C6A39DB5464F}"/>
              </a:ext>
            </a:extLst>
          </p:cNvPr>
          <p:cNvGrpSpPr/>
          <p:nvPr/>
        </p:nvGrpSpPr>
        <p:grpSpPr>
          <a:xfrm>
            <a:off x="65969" y="209084"/>
            <a:ext cx="654756" cy="935366"/>
            <a:chOff x="-39783425" y="2337925"/>
            <a:chExt cx="275700" cy="318350"/>
          </a:xfrm>
          <a:solidFill>
            <a:schemeClr val="accent3"/>
          </a:solidFill>
        </p:grpSpPr>
        <p:sp>
          <p:nvSpPr>
            <p:cNvPr id="3" name="Google Shape;10287;p77">
              <a:extLst>
                <a:ext uri="{FF2B5EF4-FFF2-40B4-BE49-F238E27FC236}">
                  <a16:creationId xmlns:a16="http://schemas.microsoft.com/office/drawing/2014/main" id="{219C6167-6BAF-7B42-E904-3B5EB400D04D}"/>
                </a:ext>
              </a:extLst>
            </p:cNvPr>
            <p:cNvSpPr/>
            <p:nvPr/>
          </p:nvSpPr>
          <p:spPr>
            <a:xfrm>
              <a:off x="-39739325" y="2468600"/>
              <a:ext cx="194575" cy="148500"/>
            </a:xfrm>
            <a:custGeom>
              <a:avLst/>
              <a:gdLst/>
              <a:ahLst/>
              <a:cxnLst/>
              <a:rect l="l" t="t" r="r" b="b"/>
              <a:pathLst>
                <a:path w="7783" h="5940" extrusionOk="0">
                  <a:moveTo>
                    <a:pt x="6349" y="772"/>
                  </a:moveTo>
                  <a:cubicBezTo>
                    <a:pt x="6459" y="772"/>
                    <a:pt x="6570" y="812"/>
                    <a:pt x="6648" y="891"/>
                  </a:cubicBezTo>
                  <a:cubicBezTo>
                    <a:pt x="6711" y="954"/>
                    <a:pt x="6743" y="1017"/>
                    <a:pt x="6806" y="1080"/>
                  </a:cubicBezTo>
                  <a:cubicBezTo>
                    <a:pt x="6837" y="1300"/>
                    <a:pt x="6837" y="1458"/>
                    <a:pt x="6711" y="1552"/>
                  </a:cubicBezTo>
                  <a:lnTo>
                    <a:pt x="3340" y="4955"/>
                  </a:lnTo>
                  <a:cubicBezTo>
                    <a:pt x="3261" y="5033"/>
                    <a:pt x="3151" y="5073"/>
                    <a:pt x="3041" y="5073"/>
                  </a:cubicBezTo>
                  <a:cubicBezTo>
                    <a:pt x="2931" y="5073"/>
                    <a:pt x="2820" y="5033"/>
                    <a:pt x="2742" y="4955"/>
                  </a:cubicBezTo>
                  <a:lnTo>
                    <a:pt x="1040" y="3253"/>
                  </a:lnTo>
                  <a:cubicBezTo>
                    <a:pt x="883" y="3096"/>
                    <a:pt x="883" y="2812"/>
                    <a:pt x="1040" y="2655"/>
                  </a:cubicBezTo>
                  <a:lnTo>
                    <a:pt x="1135" y="2592"/>
                  </a:lnTo>
                  <a:cubicBezTo>
                    <a:pt x="1214" y="2513"/>
                    <a:pt x="1316" y="2474"/>
                    <a:pt x="1418" y="2474"/>
                  </a:cubicBezTo>
                  <a:cubicBezTo>
                    <a:pt x="1521" y="2474"/>
                    <a:pt x="1623" y="2513"/>
                    <a:pt x="1702" y="2592"/>
                  </a:cubicBezTo>
                  <a:lnTo>
                    <a:pt x="2742" y="3600"/>
                  </a:lnTo>
                  <a:cubicBezTo>
                    <a:pt x="2820" y="3679"/>
                    <a:pt x="2931" y="3718"/>
                    <a:pt x="3041" y="3718"/>
                  </a:cubicBezTo>
                  <a:cubicBezTo>
                    <a:pt x="3151" y="3718"/>
                    <a:pt x="3261" y="3679"/>
                    <a:pt x="3340" y="3600"/>
                  </a:cubicBezTo>
                  <a:lnTo>
                    <a:pt x="6050" y="891"/>
                  </a:lnTo>
                  <a:cubicBezTo>
                    <a:pt x="6128" y="812"/>
                    <a:pt x="6239" y="772"/>
                    <a:pt x="6349" y="772"/>
                  </a:cubicBezTo>
                  <a:close/>
                  <a:moveTo>
                    <a:pt x="6369" y="1"/>
                  </a:moveTo>
                  <a:cubicBezTo>
                    <a:pt x="6050" y="1"/>
                    <a:pt x="5719" y="119"/>
                    <a:pt x="5451" y="355"/>
                  </a:cubicBezTo>
                  <a:lnTo>
                    <a:pt x="3025" y="2781"/>
                  </a:lnTo>
                  <a:lnTo>
                    <a:pt x="2269" y="2025"/>
                  </a:lnTo>
                  <a:cubicBezTo>
                    <a:pt x="2040" y="1796"/>
                    <a:pt x="1742" y="1663"/>
                    <a:pt x="1421" y="1663"/>
                  </a:cubicBezTo>
                  <a:cubicBezTo>
                    <a:pt x="1256" y="1663"/>
                    <a:pt x="1085" y="1698"/>
                    <a:pt x="914" y="1773"/>
                  </a:cubicBezTo>
                  <a:cubicBezTo>
                    <a:pt x="694" y="1867"/>
                    <a:pt x="536" y="1993"/>
                    <a:pt x="473" y="2119"/>
                  </a:cubicBezTo>
                  <a:cubicBezTo>
                    <a:pt x="1" y="2592"/>
                    <a:pt x="1" y="3379"/>
                    <a:pt x="473" y="3883"/>
                  </a:cubicBezTo>
                  <a:lnTo>
                    <a:pt x="2143" y="5585"/>
                  </a:lnTo>
                  <a:cubicBezTo>
                    <a:pt x="2379" y="5821"/>
                    <a:pt x="2694" y="5939"/>
                    <a:pt x="3017" y="5939"/>
                  </a:cubicBezTo>
                  <a:cubicBezTo>
                    <a:pt x="3340" y="5939"/>
                    <a:pt x="3671" y="5821"/>
                    <a:pt x="3939" y="5585"/>
                  </a:cubicBezTo>
                  <a:lnTo>
                    <a:pt x="7310" y="2182"/>
                  </a:lnTo>
                  <a:cubicBezTo>
                    <a:pt x="7656" y="1836"/>
                    <a:pt x="7782" y="1300"/>
                    <a:pt x="7593" y="859"/>
                  </a:cubicBezTo>
                  <a:cubicBezTo>
                    <a:pt x="7467" y="575"/>
                    <a:pt x="7310" y="418"/>
                    <a:pt x="7215" y="355"/>
                  </a:cubicBezTo>
                  <a:cubicBezTo>
                    <a:pt x="6995" y="119"/>
                    <a:pt x="6688" y="1"/>
                    <a:pt x="636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6" name="Google Shape;10288;p77">
              <a:extLst>
                <a:ext uri="{FF2B5EF4-FFF2-40B4-BE49-F238E27FC236}">
                  <a16:creationId xmlns:a16="http://schemas.microsoft.com/office/drawing/2014/main" id="{BD91D17B-E208-4B92-01C0-2CEED2F71494}"/>
                </a:ext>
              </a:extLst>
            </p:cNvPr>
            <p:cNvSpPr/>
            <p:nvPr/>
          </p:nvSpPr>
          <p:spPr>
            <a:xfrm>
              <a:off x="-39783425" y="2337925"/>
              <a:ext cx="275700" cy="318350"/>
            </a:xfrm>
            <a:custGeom>
              <a:avLst/>
              <a:gdLst/>
              <a:ahLst/>
              <a:cxnLst/>
              <a:rect l="l" t="t" r="r" b="b"/>
              <a:pathLst>
                <a:path w="11028" h="12734" extrusionOk="0">
                  <a:moveTo>
                    <a:pt x="5608" y="793"/>
                  </a:moveTo>
                  <a:cubicBezTo>
                    <a:pt x="5829" y="793"/>
                    <a:pt x="5986" y="1014"/>
                    <a:pt x="6049" y="1234"/>
                  </a:cubicBezTo>
                  <a:cubicBezTo>
                    <a:pt x="6049" y="1486"/>
                    <a:pt x="6238" y="1644"/>
                    <a:pt x="6459" y="1644"/>
                  </a:cubicBezTo>
                  <a:lnTo>
                    <a:pt x="8129" y="1644"/>
                  </a:lnTo>
                  <a:cubicBezTo>
                    <a:pt x="8349" y="1644"/>
                    <a:pt x="8507" y="1833"/>
                    <a:pt x="8570" y="2053"/>
                  </a:cubicBezTo>
                  <a:lnTo>
                    <a:pt x="8570" y="2494"/>
                  </a:lnTo>
                  <a:lnTo>
                    <a:pt x="2773" y="2494"/>
                  </a:lnTo>
                  <a:lnTo>
                    <a:pt x="2773" y="2116"/>
                  </a:lnTo>
                  <a:lnTo>
                    <a:pt x="2741" y="2116"/>
                  </a:lnTo>
                  <a:cubicBezTo>
                    <a:pt x="2741" y="1864"/>
                    <a:pt x="2930" y="1707"/>
                    <a:pt x="3119" y="1675"/>
                  </a:cubicBezTo>
                  <a:lnTo>
                    <a:pt x="4789" y="1675"/>
                  </a:lnTo>
                  <a:cubicBezTo>
                    <a:pt x="5010" y="1675"/>
                    <a:pt x="5167" y="1486"/>
                    <a:pt x="5167" y="1234"/>
                  </a:cubicBezTo>
                  <a:cubicBezTo>
                    <a:pt x="5167" y="1014"/>
                    <a:pt x="5356" y="856"/>
                    <a:pt x="5608" y="793"/>
                  </a:cubicBezTo>
                  <a:close/>
                  <a:moveTo>
                    <a:pt x="10177" y="2494"/>
                  </a:moveTo>
                  <a:lnTo>
                    <a:pt x="10177" y="11883"/>
                  </a:lnTo>
                  <a:lnTo>
                    <a:pt x="788" y="11883"/>
                  </a:lnTo>
                  <a:lnTo>
                    <a:pt x="788" y="2494"/>
                  </a:lnTo>
                  <a:lnTo>
                    <a:pt x="1891" y="2494"/>
                  </a:lnTo>
                  <a:lnTo>
                    <a:pt x="1891" y="2904"/>
                  </a:lnTo>
                  <a:cubicBezTo>
                    <a:pt x="1891" y="3125"/>
                    <a:pt x="2111" y="3314"/>
                    <a:pt x="2332" y="3314"/>
                  </a:cubicBezTo>
                  <a:lnTo>
                    <a:pt x="8948" y="3314"/>
                  </a:lnTo>
                  <a:cubicBezTo>
                    <a:pt x="9200" y="3314"/>
                    <a:pt x="9357" y="3125"/>
                    <a:pt x="9357" y="2904"/>
                  </a:cubicBezTo>
                  <a:lnTo>
                    <a:pt x="9357" y="2494"/>
                  </a:lnTo>
                  <a:close/>
                  <a:moveTo>
                    <a:pt x="5615" y="1"/>
                  </a:moveTo>
                  <a:cubicBezTo>
                    <a:pt x="5456" y="1"/>
                    <a:pt x="5293" y="33"/>
                    <a:pt x="5136" y="100"/>
                  </a:cubicBezTo>
                  <a:cubicBezTo>
                    <a:pt x="4821" y="226"/>
                    <a:pt x="4537" y="478"/>
                    <a:pt x="4474" y="856"/>
                  </a:cubicBezTo>
                  <a:lnTo>
                    <a:pt x="3151" y="856"/>
                  </a:lnTo>
                  <a:cubicBezTo>
                    <a:pt x="2647" y="856"/>
                    <a:pt x="2174" y="1203"/>
                    <a:pt x="1985" y="1675"/>
                  </a:cubicBezTo>
                  <a:lnTo>
                    <a:pt x="410" y="1675"/>
                  </a:lnTo>
                  <a:cubicBezTo>
                    <a:pt x="158" y="1675"/>
                    <a:pt x="0" y="1864"/>
                    <a:pt x="0" y="2116"/>
                  </a:cubicBezTo>
                  <a:lnTo>
                    <a:pt x="0" y="12292"/>
                  </a:lnTo>
                  <a:cubicBezTo>
                    <a:pt x="0" y="12544"/>
                    <a:pt x="221" y="12734"/>
                    <a:pt x="410" y="12734"/>
                  </a:cubicBezTo>
                  <a:lnTo>
                    <a:pt x="10618" y="12734"/>
                  </a:lnTo>
                  <a:cubicBezTo>
                    <a:pt x="10838" y="12734"/>
                    <a:pt x="11027" y="12544"/>
                    <a:pt x="11027" y="12292"/>
                  </a:cubicBezTo>
                  <a:lnTo>
                    <a:pt x="11027" y="2116"/>
                  </a:lnTo>
                  <a:cubicBezTo>
                    <a:pt x="10996" y="1864"/>
                    <a:pt x="10807" y="1675"/>
                    <a:pt x="10555" y="1675"/>
                  </a:cubicBezTo>
                  <a:lnTo>
                    <a:pt x="9263" y="1675"/>
                  </a:lnTo>
                  <a:cubicBezTo>
                    <a:pt x="9105" y="1203"/>
                    <a:pt x="8633" y="856"/>
                    <a:pt x="8097" y="856"/>
                  </a:cubicBezTo>
                  <a:lnTo>
                    <a:pt x="6774" y="856"/>
                  </a:lnTo>
                  <a:cubicBezTo>
                    <a:pt x="6606" y="328"/>
                    <a:pt x="6127" y="1"/>
                    <a:pt x="561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grpSp>
      <p:sp>
        <p:nvSpPr>
          <p:cNvPr id="7" name="Footer Placeholder 6">
            <a:extLst>
              <a:ext uri="{FF2B5EF4-FFF2-40B4-BE49-F238E27FC236}">
                <a16:creationId xmlns:a16="http://schemas.microsoft.com/office/drawing/2014/main" id="{9D368956-5639-ED73-F902-8B95A942672D}"/>
              </a:ext>
            </a:extLst>
          </p:cNvPr>
          <p:cNvSpPr>
            <a:spLocks noGrp="1"/>
          </p:cNvSpPr>
          <p:nvPr>
            <p:ph type="ftr" sz="quarter" idx="10"/>
          </p:nvPr>
        </p:nvSpPr>
        <p:spPr/>
        <p:txBody>
          <a:bodyPr/>
          <a:lstStyle/>
          <a:p>
            <a:fld id="{CAA3601F-3A5D-F945-B253-F0860019D5AD}" type="slidenum">
              <a:rPr lang="en-US" smtClean="0"/>
              <a:t>17</a:t>
            </a:fld>
            <a:endParaRPr lang="en-US" dirty="0"/>
          </a:p>
        </p:txBody>
      </p:sp>
    </p:spTree>
    <p:extLst>
      <p:ext uri="{BB962C8B-B14F-4D97-AF65-F5344CB8AC3E}">
        <p14:creationId xmlns:p14="http://schemas.microsoft.com/office/powerpoint/2010/main" val="21657489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B5B0E203-5971-86CC-7CD6-408E6103949B}"/>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9CDC3A78-3CA1-1103-54F9-B56C5B533E43}"/>
              </a:ext>
            </a:extLst>
          </p:cNvPr>
          <p:cNvSpPr txBox="1">
            <a:spLocks noGrp="1"/>
          </p:cNvSpPr>
          <p:nvPr>
            <p:ph type="title"/>
          </p:nvPr>
        </p:nvSpPr>
        <p:spPr>
          <a:xfrm>
            <a:off x="720000" y="540000"/>
            <a:ext cx="7704000" cy="572700"/>
          </a:xfrm>
        </p:spPr>
        <p:txBody>
          <a:bodyPr spcFirstLastPara="1" wrap="square" lIns="91425" tIns="91425" rIns="91425" bIns="91425" anchor="t" anchorCtr="0">
            <a:noAutofit/>
          </a:bodyPr>
          <a:lstStyle/>
          <a:p>
            <a:r>
              <a:rPr lang="en-US" altLang="ja-JP" dirty="0">
                <a:hlinkClick r:id="rId3"/>
              </a:rPr>
              <a:t>1.1. Network Types</a:t>
            </a:r>
            <a:endParaRPr lang="en-US" altLang="ja-JP" dirty="0"/>
          </a:p>
        </p:txBody>
      </p:sp>
      <p:sp>
        <p:nvSpPr>
          <p:cNvPr id="5" name="TextBox 4">
            <a:extLst>
              <a:ext uri="{FF2B5EF4-FFF2-40B4-BE49-F238E27FC236}">
                <a16:creationId xmlns:a16="http://schemas.microsoft.com/office/drawing/2014/main" id="{3EDA80D1-D0F7-9F45-E339-C5C3F534E4F8}"/>
              </a:ext>
            </a:extLst>
          </p:cNvPr>
          <p:cNvSpPr txBox="1"/>
          <p:nvPr/>
        </p:nvSpPr>
        <p:spPr>
          <a:xfrm>
            <a:off x="720000" y="1593196"/>
            <a:ext cx="8210551" cy="2508379"/>
          </a:xfrm>
          <a:prstGeom prst="rect">
            <a:avLst/>
          </a:prstGeom>
          <a:noFill/>
        </p:spPr>
        <p:txBody>
          <a:bodyPr wrap="square" rtlCol="0">
            <a:spAutoFit/>
          </a:bodyPr>
          <a:lstStyle/>
          <a:p>
            <a:pPr algn="l" fontAlgn="ctr"/>
            <a:r>
              <a:rPr lang="en-US" i="0" dirty="0">
                <a:solidFill>
                  <a:schemeClr val="accent1"/>
                </a:solidFill>
                <a:effectLst/>
                <a:latin typeface="+mn-lt"/>
                <a:hlinkClick r:id="rId4"/>
              </a:rPr>
              <a:t>https://forms.gle/3gkdyZN1EqNkUvB5A</a:t>
            </a:r>
            <a:endParaRPr lang="en-US" i="0" dirty="0">
              <a:solidFill>
                <a:schemeClr val="accent1"/>
              </a:solidFill>
              <a:effectLst/>
              <a:latin typeface="+mn-lt"/>
            </a:endParaRPr>
          </a:p>
          <a:p>
            <a:pPr algn="l" fontAlgn="ctr"/>
            <a:endParaRPr lang="en-US" dirty="0">
              <a:solidFill>
                <a:schemeClr val="tx1"/>
              </a:solidFill>
              <a:latin typeface="+mn-lt"/>
            </a:endParaRPr>
          </a:p>
          <a:p>
            <a:pPr algn="l" fontAlgn="ctr"/>
            <a:r>
              <a:rPr lang="en-US" i="0" dirty="0">
                <a:solidFill>
                  <a:schemeClr val="tx1"/>
                </a:solidFill>
                <a:effectLst/>
                <a:latin typeface="+mn-lt"/>
              </a:rPr>
              <a:t>Question 2</a:t>
            </a:r>
          </a:p>
          <a:p>
            <a:pPr marL="358775" algn="l">
              <a:spcBef>
                <a:spcPts val="600"/>
              </a:spcBef>
              <a:spcAft>
                <a:spcPts val="600"/>
              </a:spcAft>
            </a:pPr>
            <a:r>
              <a:rPr lang="en-US" i="0" dirty="0">
                <a:solidFill>
                  <a:schemeClr val="tx1"/>
                </a:solidFill>
                <a:effectLst/>
                <a:latin typeface="+mn-lt"/>
              </a:rPr>
              <a:t>What can be placed in or on a package so that it can be tracked?</a:t>
            </a:r>
          </a:p>
          <a:p>
            <a:pPr marL="644525" indent="-285750" algn="l">
              <a:spcBef>
                <a:spcPts val="600"/>
              </a:spcBef>
              <a:spcAft>
                <a:spcPts val="600"/>
              </a:spcAft>
              <a:buClr>
                <a:schemeClr val="tx1"/>
              </a:buClr>
              <a:buFont typeface="Wingdings" pitchFamily="2" charset="2"/>
              <a:buChar char="q"/>
            </a:pPr>
            <a:r>
              <a:rPr lang="en-US" i="0" dirty="0">
                <a:solidFill>
                  <a:schemeClr val="tx1"/>
                </a:solidFill>
                <a:effectLst/>
                <a:latin typeface="+mn-lt"/>
              </a:rPr>
              <a:t>network interface card</a:t>
            </a:r>
          </a:p>
          <a:p>
            <a:pPr marL="644525" indent="-285750" algn="l">
              <a:spcBef>
                <a:spcPts val="600"/>
              </a:spcBef>
              <a:spcAft>
                <a:spcPts val="600"/>
              </a:spcAft>
              <a:buClr>
                <a:schemeClr val="tx1"/>
              </a:buClr>
              <a:buFont typeface="Wingdings" pitchFamily="2" charset="2"/>
              <a:buChar char="q"/>
            </a:pPr>
            <a:r>
              <a:rPr lang="en-US" i="0" dirty="0">
                <a:solidFill>
                  <a:schemeClr val="tx1"/>
                </a:solidFill>
                <a:effectLst/>
                <a:latin typeface="+mn-lt"/>
              </a:rPr>
              <a:t>sensor</a:t>
            </a:r>
          </a:p>
          <a:p>
            <a:pPr marL="644525" indent="-285750" algn="l">
              <a:spcBef>
                <a:spcPts val="600"/>
              </a:spcBef>
              <a:spcAft>
                <a:spcPts val="600"/>
              </a:spcAft>
              <a:buClr>
                <a:schemeClr val="tx1"/>
              </a:buClr>
              <a:buFont typeface="Wingdings" pitchFamily="2" charset="2"/>
              <a:buChar char="q"/>
            </a:pPr>
            <a:r>
              <a:rPr lang="en-US" i="0" dirty="0">
                <a:solidFill>
                  <a:schemeClr val="tx1"/>
                </a:solidFill>
                <a:effectLst/>
                <a:latin typeface="+mn-lt"/>
              </a:rPr>
              <a:t>actuator</a:t>
            </a:r>
          </a:p>
          <a:p>
            <a:pPr marL="644525" indent="-285750" algn="l">
              <a:spcBef>
                <a:spcPts val="600"/>
              </a:spcBef>
              <a:spcAft>
                <a:spcPts val="600"/>
              </a:spcAft>
              <a:buClr>
                <a:schemeClr val="tx1"/>
              </a:buClr>
              <a:buFont typeface="Wingdings" pitchFamily="2" charset="2"/>
              <a:buChar char="q"/>
            </a:pPr>
            <a:r>
              <a:rPr lang="en-US" i="0" dirty="0">
                <a:solidFill>
                  <a:schemeClr val="tx1"/>
                </a:solidFill>
                <a:effectLst/>
                <a:latin typeface="+mn-lt"/>
              </a:rPr>
              <a:t>RFID tag</a:t>
            </a:r>
          </a:p>
        </p:txBody>
      </p:sp>
      <p:grpSp>
        <p:nvGrpSpPr>
          <p:cNvPr id="2" name="Google Shape;10286;p77">
            <a:extLst>
              <a:ext uri="{FF2B5EF4-FFF2-40B4-BE49-F238E27FC236}">
                <a16:creationId xmlns:a16="http://schemas.microsoft.com/office/drawing/2014/main" id="{2CA3931F-FCA6-762B-839C-937724202381}"/>
              </a:ext>
            </a:extLst>
          </p:cNvPr>
          <p:cNvGrpSpPr/>
          <p:nvPr/>
        </p:nvGrpSpPr>
        <p:grpSpPr>
          <a:xfrm>
            <a:off x="65969" y="209084"/>
            <a:ext cx="654756" cy="935366"/>
            <a:chOff x="-39783425" y="2337925"/>
            <a:chExt cx="275700" cy="318350"/>
          </a:xfrm>
          <a:solidFill>
            <a:schemeClr val="accent3"/>
          </a:solidFill>
        </p:grpSpPr>
        <p:sp>
          <p:nvSpPr>
            <p:cNvPr id="3" name="Google Shape;10287;p77">
              <a:extLst>
                <a:ext uri="{FF2B5EF4-FFF2-40B4-BE49-F238E27FC236}">
                  <a16:creationId xmlns:a16="http://schemas.microsoft.com/office/drawing/2014/main" id="{1A993188-CED0-8048-D79D-CEF339C14A98}"/>
                </a:ext>
              </a:extLst>
            </p:cNvPr>
            <p:cNvSpPr/>
            <p:nvPr/>
          </p:nvSpPr>
          <p:spPr>
            <a:xfrm>
              <a:off x="-39739325" y="2468600"/>
              <a:ext cx="194575" cy="148500"/>
            </a:xfrm>
            <a:custGeom>
              <a:avLst/>
              <a:gdLst/>
              <a:ahLst/>
              <a:cxnLst/>
              <a:rect l="l" t="t" r="r" b="b"/>
              <a:pathLst>
                <a:path w="7783" h="5940" extrusionOk="0">
                  <a:moveTo>
                    <a:pt x="6349" y="772"/>
                  </a:moveTo>
                  <a:cubicBezTo>
                    <a:pt x="6459" y="772"/>
                    <a:pt x="6570" y="812"/>
                    <a:pt x="6648" y="891"/>
                  </a:cubicBezTo>
                  <a:cubicBezTo>
                    <a:pt x="6711" y="954"/>
                    <a:pt x="6743" y="1017"/>
                    <a:pt x="6806" y="1080"/>
                  </a:cubicBezTo>
                  <a:cubicBezTo>
                    <a:pt x="6837" y="1300"/>
                    <a:pt x="6837" y="1458"/>
                    <a:pt x="6711" y="1552"/>
                  </a:cubicBezTo>
                  <a:lnTo>
                    <a:pt x="3340" y="4955"/>
                  </a:lnTo>
                  <a:cubicBezTo>
                    <a:pt x="3261" y="5033"/>
                    <a:pt x="3151" y="5073"/>
                    <a:pt x="3041" y="5073"/>
                  </a:cubicBezTo>
                  <a:cubicBezTo>
                    <a:pt x="2931" y="5073"/>
                    <a:pt x="2820" y="5033"/>
                    <a:pt x="2742" y="4955"/>
                  </a:cubicBezTo>
                  <a:lnTo>
                    <a:pt x="1040" y="3253"/>
                  </a:lnTo>
                  <a:cubicBezTo>
                    <a:pt x="883" y="3096"/>
                    <a:pt x="883" y="2812"/>
                    <a:pt x="1040" y="2655"/>
                  </a:cubicBezTo>
                  <a:lnTo>
                    <a:pt x="1135" y="2592"/>
                  </a:lnTo>
                  <a:cubicBezTo>
                    <a:pt x="1214" y="2513"/>
                    <a:pt x="1316" y="2474"/>
                    <a:pt x="1418" y="2474"/>
                  </a:cubicBezTo>
                  <a:cubicBezTo>
                    <a:pt x="1521" y="2474"/>
                    <a:pt x="1623" y="2513"/>
                    <a:pt x="1702" y="2592"/>
                  </a:cubicBezTo>
                  <a:lnTo>
                    <a:pt x="2742" y="3600"/>
                  </a:lnTo>
                  <a:cubicBezTo>
                    <a:pt x="2820" y="3679"/>
                    <a:pt x="2931" y="3718"/>
                    <a:pt x="3041" y="3718"/>
                  </a:cubicBezTo>
                  <a:cubicBezTo>
                    <a:pt x="3151" y="3718"/>
                    <a:pt x="3261" y="3679"/>
                    <a:pt x="3340" y="3600"/>
                  </a:cubicBezTo>
                  <a:lnTo>
                    <a:pt x="6050" y="891"/>
                  </a:lnTo>
                  <a:cubicBezTo>
                    <a:pt x="6128" y="812"/>
                    <a:pt x="6239" y="772"/>
                    <a:pt x="6349" y="772"/>
                  </a:cubicBezTo>
                  <a:close/>
                  <a:moveTo>
                    <a:pt x="6369" y="1"/>
                  </a:moveTo>
                  <a:cubicBezTo>
                    <a:pt x="6050" y="1"/>
                    <a:pt x="5719" y="119"/>
                    <a:pt x="5451" y="355"/>
                  </a:cubicBezTo>
                  <a:lnTo>
                    <a:pt x="3025" y="2781"/>
                  </a:lnTo>
                  <a:lnTo>
                    <a:pt x="2269" y="2025"/>
                  </a:lnTo>
                  <a:cubicBezTo>
                    <a:pt x="2040" y="1796"/>
                    <a:pt x="1742" y="1663"/>
                    <a:pt x="1421" y="1663"/>
                  </a:cubicBezTo>
                  <a:cubicBezTo>
                    <a:pt x="1256" y="1663"/>
                    <a:pt x="1085" y="1698"/>
                    <a:pt x="914" y="1773"/>
                  </a:cubicBezTo>
                  <a:cubicBezTo>
                    <a:pt x="694" y="1867"/>
                    <a:pt x="536" y="1993"/>
                    <a:pt x="473" y="2119"/>
                  </a:cubicBezTo>
                  <a:cubicBezTo>
                    <a:pt x="1" y="2592"/>
                    <a:pt x="1" y="3379"/>
                    <a:pt x="473" y="3883"/>
                  </a:cubicBezTo>
                  <a:lnTo>
                    <a:pt x="2143" y="5585"/>
                  </a:lnTo>
                  <a:cubicBezTo>
                    <a:pt x="2379" y="5821"/>
                    <a:pt x="2694" y="5939"/>
                    <a:pt x="3017" y="5939"/>
                  </a:cubicBezTo>
                  <a:cubicBezTo>
                    <a:pt x="3340" y="5939"/>
                    <a:pt x="3671" y="5821"/>
                    <a:pt x="3939" y="5585"/>
                  </a:cubicBezTo>
                  <a:lnTo>
                    <a:pt x="7310" y="2182"/>
                  </a:lnTo>
                  <a:cubicBezTo>
                    <a:pt x="7656" y="1836"/>
                    <a:pt x="7782" y="1300"/>
                    <a:pt x="7593" y="859"/>
                  </a:cubicBezTo>
                  <a:cubicBezTo>
                    <a:pt x="7467" y="575"/>
                    <a:pt x="7310" y="418"/>
                    <a:pt x="7215" y="355"/>
                  </a:cubicBezTo>
                  <a:cubicBezTo>
                    <a:pt x="6995" y="119"/>
                    <a:pt x="6688" y="1"/>
                    <a:pt x="636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6" name="Google Shape;10288;p77">
              <a:extLst>
                <a:ext uri="{FF2B5EF4-FFF2-40B4-BE49-F238E27FC236}">
                  <a16:creationId xmlns:a16="http://schemas.microsoft.com/office/drawing/2014/main" id="{1B9DF295-556A-00FD-96BE-DF975A5E6AD0}"/>
                </a:ext>
              </a:extLst>
            </p:cNvPr>
            <p:cNvSpPr/>
            <p:nvPr/>
          </p:nvSpPr>
          <p:spPr>
            <a:xfrm>
              <a:off x="-39783425" y="2337925"/>
              <a:ext cx="275700" cy="318350"/>
            </a:xfrm>
            <a:custGeom>
              <a:avLst/>
              <a:gdLst/>
              <a:ahLst/>
              <a:cxnLst/>
              <a:rect l="l" t="t" r="r" b="b"/>
              <a:pathLst>
                <a:path w="11028" h="12734" extrusionOk="0">
                  <a:moveTo>
                    <a:pt x="5608" y="793"/>
                  </a:moveTo>
                  <a:cubicBezTo>
                    <a:pt x="5829" y="793"/>
                    <a:pt x="5986" y="1014"/>
                    <a:pt x="6049" y="1234"/>
                  </a:cubicBezTo>
                  <a:cubicBezTo>
                    <a:pt x="6049" y="1486"/>
                    <a:pt x="6238" y="1644"/>
                    <a:pt x="6459" y="1644"/>
                  </a:cubicBezTo>
                  <a:lnTo>
                    <a:pt x="8129" y="1644"/>
                  </a:lnTo>
                  <a:cubicBezTo>
                    <a:pt x="8349" y="1644"/>
                    <a:pt x="8507" y="1833"/>
                    <a:pt x="8570" y="2053"/>
                  </a:cubicBezTo>
                  <a:lnTo>
                    <a:pt x="8570" y="2494"/>
                  </a:lnTo>
                  <a:lnTo>
                    <a:pt x="2773" y="2494"/>
                  </a:lnTo>
                  <a:lnTo>
                    <a:pt x="2773" y="2116"/>
                  </a:lnTo>
                  <a:lnTo>
                    <a:pt x="2741" y="2116"/>
                  </a:lnTo>
                  <a:cubicBezTo>
                    <a:pt x="2741" y="1864"/>
                    <a:pt x="2930" y="1707"/>
                    <a:pt x="3119" y="1675"/>
                  </a:cubicBezTo>
                  <a:lnTo>
                    <a:pt x="4789" y="1675"/>
                  </a:lnTo>
                  <a:cubicBezTo>
                    <a:pt x="5010" y="1675"/>
                    <a:pt x="5167" y="1486"/>
                    <a:pt x="5167" y="1234"/>
                  </a:cubicBezTo>
                  <a:cubicBezTo>
                    <a:pt x="5167" y="1014"/>
                    <a:pt x="5356" y="856"/>
                    <a:pt x="5608" y="793"/>
                  </a:cubicBezTo>
                  <a:close/>
                  <a:moveTo>
                    <a:pt x="10177" y="2494"/>
                  </a:moveTo>
                  <a:lnTo>
                    <a:pt x="10177" y="11883"/>
                  </a:lnTo>
                  <a:lnTo>
                    <a:pt x="788" y="11883"/>
                  </a:lnTo>
                  <a:lnTo>
                    <a:pt x="788" y="2494"/>
                  </a:lnTo>
                  <a:lnTo>
                    <a:pt x="1891" y="2494"/>
                  </a:lnTo>
                  <a:lnTo>
                    <a:pt x="1891" y="2904"/>
                  </a:lnTo>
                  <a:cubicBezTo>
                    <a:pt x="1891" y="3125"/>
                    <a:pt x="2111" y="3314"/>
                    <a:pt x="2332" y="3314"/>
                  </a:cubicBezTo>
                  <a:lnTo>
                    <a:pt x="8948" y="3314"/>
                  </a:lnTo>
                  <a:cubicBezTo>
                    <a:pt x="9200" y="3314"/>
                    <a:pt x="9357" y="3125"/>
                    <a:pt x="9357" y="2904"/>
                  </a:cubicBezTo>
                  <a:lnTo>
                    <a:pt x="9357" y="2494"/>
                  </a:lnTo>
                  <a:close/>
                  <a:moveTo>
                    <a:pt x="5615" y="1"/>
                  </a:moveTo>
                  <a:cubicBezTo>
                    <a:pt x="5456" y="1"/>
                    <a:pt x="5293" y="33"/>
                    <a:pt x="5136" y="100"/>
                  </a:cubicBezTo>
                  <a:cubicBezTo>
                    <a:pt x="4821" y="226"/>
                    <a:pt x="4537" y="478"/>
                    <a:pt x="4474" y="856"/>
                  </a:cubicBezTo>
                  <a:lnTo>
                    <a:pt x="3151" y="856"/>
                  </a:lnTo>
                  <a:cubicBezTo>
                    <a:pt x="2647" y="856"/>
                    <a:pt x="2174" y="1203"/>
                    <a:pt x="1985" y="1675"/>
                  </a:cubicBezTo>
                  <a:lnTo>
                    <a:pt x="410" y="1675"/>
                  </a:lnTo>
                  <a:cubicBezTo>
                    <a:pt x="158" y="1675"/>
                    <a:pt x="0" y="1864"/>
                    <a:pt x="0" y="2116"/>
                  </a:cubicBezTo>
                  <a:lnTo>
                    <a:pt x="0" y="12292"/>
                  </a:lnTo>
                  <a:cubicBezTo>
                    <a:pt x="0" y="12544"/>
                    <a:pt x="221" y="12734"/>
                    <a:pt x="410" y="12734"/>
                  </a:cubicBezTo>
                  <a:lnTo>
                    <a:pt x="10618" y="12734"/>
                  </a:lnTo>
                  <a:cubicBezTo>
                    <a:pt x="10838" y="12734"/>
                    <a:pt x="11027" y="12544"/>
                    <a:pt x="11027" y="12292"/>
                  </a:cubicBezTo>
                  <a:lnTo>
                    <a:pt x="11027" y="2116"/>
                  </a:lnTo>
                  <a:cubicBezTo>
                    <a:pt x="10996" y="1864"/>
                    <a:pt x="10807" y="1675"/>
                    <a:pt x="10555" y="1675"/>
                  </a:cubicBezTo>
                  <a:lnTo>
                    <a:pt x="9263" y="1675"/>
                  </a:lnTo>
                  <a:cubicBezTo>
                    <a:pt x="9105" y="1203"/>
                    <a:pt x="8633" y="856"/>
                    <a:pt x="8097" y="856"/>
                  </a:cubicBezTo>
                  <a:lnTo>
                    <a:pt x="6774" y="856"/>
                  </a:lnTo>
                  <a:cubicBezTo>
                    <a:pt x="6606" y="328"/>
                    <a:pt x="6127" y="1"/>
                    <a:pt x="561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grpSp>
      <p:sp>
        <p:nvSpPr>
          <p:cNvPr id="7" name="Footer Placeholder 6">
            <a:extLst>
              <a:ext uri="{FF2B5EF4-FFF2-40B4-BE49-F238E27FC236}">
                <a16:creationId xmlns:a16="http://schemas.microsoft.com/office/drawing/2014/main" id="{FF23446B-3087-4798-2B99-B74339F052B0}"/>
              </a:ext>
            </a:extLst>
          </p:cNvPr>
          <p:cNvSpPr>
            <a:spLocks noGrp="1"/>
          </p:cNvSpPr>
          <p:nvPr>
            <p:ph type="ftr" sz="quarter" idx="10"/>
          </p:nvPr>
        </p:nvSpPr>
        <p:spPr/>
        <p:txBody>
          <a:bodyPr/>
          <a:lstStyle/>
          <a:p>
            <a:fld id="{DF69CDFB-566D-E340-9251-E301E567AACF}" type="slidenum">
              <a:rPr lang="en-US" smtClean="0"/>
              <a:t>18</a:t>
            </a:fld>
            <a:endParaRPr lang="en-US" dirty="0"/>
          </a:p>
        </p:txBody>
      </p:sp>
      <p:sp>
        <p:nvSpPr>
          <p:cNvPr id="8" name="TextBox 7">
            <a:extLst>
              <a:ext uri="{FF2B5EF4-FFF2-40B4-BE49-F238E27FC236}">
                <a16:creationId xmlns:a16="http://schemas.microsoft.com/office/drawing/2014/main" id="{70C5300B-71FE-3AE5-8896-815373648ED8}"/>
              </a:ext>
            </a:extLst>
          </p:cNvPr>
          <p:cNvSpPr txBox="1"/>
          <p:nvPr/>
        </p:nvSpPr>
        <p:spPr>
          <a:xfrm>
            <a:off x="720725" y="1193086"/>
            <a:ext cx="6825384" cy="307777"/>
          </a:xfrm>
          <a:prstGeom prst="rect">
            <a:avLst/>
          </a:prstGeom>
          <a:noFill/>
        </p:spPr>
        <p:txBody>
          <a:bodyPr wrap="square" rtlCol="0">
            <a:spAutoFit/>
          </a:bodyPr>
          <a:lstStyle/>
          <a:p>
            <a:pPr algn="l" fontAlgn="ctr">
              <a:spcAft>
                <a:spcPts val="600"/>
              </a:spcAft>
              <a:buClr>
                <a:schemeClr val="tx1"/>
              </a:buClr>
            </a:pPr>
            <a:r>
              <a:rPr lang="en-US" altLang="ja-JP" dirty="0">
                <a:solidFill>
                  <a:schemeClr val="accent4"/>
                </a:solidFill>
                <a:latin typeface="+mn-lt"/>
                <a:ea typeface="MS PGothic" panose="020B0600070205080204" pitchFamily="34" charset="-128"/>
              </a:rPr>
              <a:t>1.1.8 </a:t>
            </a:r>
            <a:r>
              <a:rPr lang="en-US" b="0" i="0" dirty="0">
                <a:solidFill>
                  <a:schemeClr val="accent4"/>
                </a:solidFill>
                <a:effectLst/>
                <a:latin typeface="+mn-lt"/>
              </a:rPr>
              <a:t>Quiz2_1 Check Your Understanding - Network Types</a:t>
            </a:r>
            <a:endParaRPr lang="en-US" altLang="ja-JP" b="0" i="0" u="none" strike="noStrike" dirty="0">
              <a:solidFill>
                <a:schemeClr val="accent4"/>
              </a:solidFill>
              <a:effectLst/>
              <a:latin typeface="+mn-lt"/>
              <a:ea typeface="MS PGothic" panose="020B0600070205080204" pitchFamily="34" charset="-128"/>
            </a:endParaRPr>
          </a:p>
        </p:txBody>
      </p:sp>
    </p:spTree>
    <p:extLst>
      <p:ext uri="{BB962C8B-B14F-4D97-AF65-F5344CB8AC3E}">
        <p14:creationId xmlns:p14="http://schemas.microsoft.com/office/powerpoint/2010/main" val="33875850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655DA9EB-E12D-B364-3F65-0D3DB92FA6E4}"/>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B987C4E8-F548-4B6F-2A98-FF1B3653BF5E}"/>
              </a:ext>
            </a:extLst>
          </p:cNvPr>
          <p:cNvSpPr txBox="1">
            <a:spLocks noGrp="1"/>
          </p:cNvSpPr>
          <p:nvPr>
            <p:ph type="title"/>
          </p:nvPr>
        </p:nvSpPr>
        <p:spPr/>
        <p:txBody>
          <a:bodyPr spcFirstLastPara="1" wrap="square" lIns="91425" tIns="91425" rIns="91425" bIns="91425" anchor="t" anchorCtr="0">
            <a:noAutofit/>
          </a:bodyPr>
          <a:lstStyle/>
          <a:p>
            <a:r>
              <a:rPr lang="en-US" altLang="ja-JP" dirty="0">
                <a:solidFill>
                  <a:schemeClr val="tx1"/>
                </a:solidFill>
                <a:hlinkClick r:id="rId3">
                  <a:extLst>
                    <a:ext uri="{A12FA001-AC4F-418D-AE19-62706E023703}">
                      <ahyp:hlinkClr xmlns:ahyp="http://schemas.microsoft.com/office/drawing/2018/hyperlinkcolor" val="tx"/>
                    </a:ext>
                  </a:extLst>
                </a:hlinkClick>
              </a:rPr>
              <a:t>1.2. Data Transmission</a:t>
            </a:r>
            <a:endParaRPr lang="en-US" altLang="ja-JP" dirty="0">
              <a:solidFill>
                <a:schemeClr val="tx1"/>
              </a:solidFill>
            </a:endParaRPr>
          </a:p>
        </p:txBody>
      </p:sp>
      <p:sp>
        <p:nvSpPr>
          <p:cNvPr id="4" name="TextBox 3">
            <a:extLst>
              <a:ext uri="{FF2B5EF4-FFF2-40B4-BE49-F238E27FC236}">
                <a16:creationId xmlns:a16="http://schemas.microsoft.com/office/drawing/2014/main" id="{BCCC01B6-770D-9995-CDE6-F1322726E18A}"/>
              </a:ext>
            </a:extLst>
          </p:cNvPr>
          <p:cNvSpPr txBox="1"/>
          <p:nvPr/>
        </p:nvSpPr>
        <p:spPr>
          <a:xfrm>
            <a:off x="720725" y="1260913"/>
            <a:ext cx="6825384" cy="400110"/>
          </a:xfrm>
          <a:prstGeom prst="rect">
            <a:avLst/>
          </a:prstGeom>
          <a:noFill/>
        </p:spPr>
        <p:txBody>
          <a:bodyPr wrap="square" rtlCol="0">
            <a:spAutoFit/>
          </a:bodyPr>
          <a:lstStyle/>
          <a:p>
            <a:pPr algn="l" fontAlgn="ctr">
              <a:spcAft>
                <a:spcPts val="600"/>
              </a:spcAft>
              <a:buClr>
                <a:schemeClr val="tx1"/>
              </a:buClr>
            </a:pPr>
            <a:r>
              <a:rPr lang="en-US" altLang="ja-JP" sz="2000" b="0" i="0" u="none" strike="noStrike" dirty="0">
                <a:solidFill>
                  <a:schemeClr val="accent4"/>
                </a:solidFill>
                <a:effectLst/>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1.2.1 Video - Types of Personal Data</a:t>
            </a:r>
            <a:endParaRPr lang="en-US" altLang="ja-JP" sz="2000" b="0" i="0" u="none" strike="noStrike" dirty="0">
              <a:solidFill>
                <a:schemeClr val="accent4"/>
              </a:solidFill>
              <a:effectLst/>
              <a:latin typeface="+mn-lt"/>
              <a:ea typeface="MS PGothic" panose="020B0600070205080204" pitchFamily="34" charset="-128"/>
            </a:endParaRPr>
          </a:p>
        </p:txBody>
      </p:sp>
      <p:sp>
        <p:nvSpPr>
          <p:cNvPr id="2" name="TextBox 1">
            <a:extLst>
              <a:ext uri="{FF2B5EF4-FFF2-40B4-BE49-F238E27FC236}">
                <a16:creationId xmlns:a16="http://schemas.microsoft.com/office/drawing/2014/main" id="{462CDC34-8BA1-A2F6-257E-22BA1D13DE17}"/>
              </a:ext>
            </a:extLst>
          </p:cNvPr>
          <p:cNvSpPr txBox="1"/>
          <p:nvPr/>
        </p:nvSpPr>
        <p:spPr>
          <a:xfrm>
            <a:off x="720725" y="1834902"/>
            <a:ext cx="7817224" cy="3016210"/>
          </a:xfrm>
          <a:prstGeom prst="rect">
            <a:avLst/>
          </a:prstGeom>
          <a:noFill/>
        </p:spPr>
        <p:txBody>
          <a:bodyPr wrap="square" rtlCol="0">
            <a:spAutoFit/>
          </a:bodyPr>
          <a:lstStyle/>
          <a:p>
            <a:pPr>
              <a:spcAft>
                <a:spcPts val="1200"/>
              </a:spcAft>
            </a:pPr>
            <a:r>
              <a:rPr lang="en-US" altLang="ja-JP" u="sng" dirty="0">
                <a:solidFill>
                  <a:schemeClr val="tx1"/>
                </a:solidFill>
                <a:latin typeface="+mn-lt"/>
                <a:ea typeface="+mn-ea"/>
              </a:rPr>
              <a:t>3</a:t>
            </a:r>
            <a:r>
              <a:rPr lang="ja-JP" altLang="en-US" u="sng">
                <a:solidFill>
                  <a:schemeClr val="tx1"/>
                </a:solidFill>
                <a:latin typeface="+mn-lt"/>
                <a:ea typeface="+mn-ea"/>
              </a:rPr>
              <a:t>タイプの個人データ：</a:t>
            </a:r>
            <a:endParaRPr lang="en-US" altLang="ja-JP" u="sng" dirty="0">
              <a:solidFill>
                <a:schemeClr val="tx1"/>
              </a:solidFill>
              <a:latin typeface="+mn-lt"/>
              <a:ea typeface="+mn-ea"/>
            </a:endParaRPr>
          </a:p>
          <a:p>
            <a:pPr marL="342900" indent="-342900">
              <a:spcAft>
                <a:spcPts val="600"/>
              </a:spcAft>
              <a:buClr>
                <a:schemeClr val="tx1"/>
              </a:buClr>
              <a:buFont typeface="+mj-lt"/>
              <a:buAutoNum type="arabicPeriod"/>
            </a:pPr>
            <a:r>
              <a:rPr lang="ja-JP" altLang="en-US" b="1">
                <a:solidFill>
                  <a:schemeClr val="accent1"/>
                </a:solidFill>
                <a:latin typeface="+mn-lt"/>
              </a:rPr>
              <a:t>提供データ（</a:t>
            </a:r>
            <a:r>
              <a:rPr lang="en-US" b="1" dirty="0">
                <a:solidFill>
                  <a:schemeClr val="accent1"/>
                </a:solidFill>
                <a:latin typeface="+mn-lt"/>
              </a:rPr>
              <a:t>Volunteer Data）</a:t>
            </a:r>
            <a:endParaRPr lang="en-US" dirty="0">
              <a:solidFill>
                <a:schemeClr val="accent1"/>
              </a:solidFill>
              <a:latin typeface="+mn-lt"/>
            </a:endParaRPr>
          </a:p>
          <a:p>
            <a:pPr marL="800100" lvl="1" indent="-342900">
              <a:spcAft>
                <a:spcPts val="600"/>
              </a:spcAft>
              <a:buClr>
                <a:schemeClr val="tx1"/>
              </a:buClr>
              <a:buFont typeface="Arial" panose="020B0604020202020204" pitchFamily="34" charset="0"/>
              <a:buChar char="•"/>
            </a:pPr>
            <a:r>
              <a:rPr lang="ja-JP" altLang="en-US">
                <a:solidFill>
                  <a:schemeClr val="tx1"/>
                </a:solidFill>
                <a:latin typeface="+mn-lt"/>
              </a:rPr>
              <a:t>あなたが同意して提供したデータ。</a:t>
            </a:r>
          </a:p>
          <a:p>
            <a:pPr marL="800100" lvl="1" indent="-342900">
              <a:spcAft>
                <a:spcPts val="600"/>
              </a:spcAft>
              <a:buClr>
                <a:schemeClr val="tx1"/>
              </a:buClr>
              <a:buFont typeface="Arial" panose="020B0604020202020204" pitchFamily="34" charset="0"/>
              <a:buChar char="•"/>
            </a:pPr>
            <a:r>
              <a:rPr lang="ja-JP" altLang="en-US">
                <a:solidFill>
                  <a:schemeClr val="tx1"/>
                </a:solidFill>
                <a:latin typeface="+mn-lt"/>
              </a:rPr>
              <a:t>例</a:t>
            </a:r>
            <a:r>
              <a:rPr lang="en-US" altLang="ja-JP" dirty="0">
                <a:solidFill>
                  <a:schemeClr val="tx1"/>
                </a:solidFill>
                <a:latin typeface="+mn-lt"/>
              </a:rPr>
              <a:t>: </a:t>
            </a:r>
            <a:r>
              <a:rPr lang="ja-JP" altLang="en-US">
                <a:solidFill>
                  <a:schemeClr val="tx1"/>
                </a:solidFill>
                <a:latin typeface="+mn-lt"/>
              </a:rPr>
              <a:t>アカウント登録時に入力した名前、電話番号などの情報。</a:t>
            </a:r>
          </a:p>
          <a:p>
            <a:pPr marL="342900" indent="-342900">
              <a:spcAft>
                <a:spcPts val="600"/>
              </a:spcAft>
              <a:buClr>
                <a:schemeClr val="tx1"/>
              </a:buClr>
              <a:buFont typeface="+mj-lt"/>
              <a:buAutoNum type="arabicPeriod"/>
            </a:pPr>
            <a:r>
              <a:rPr lang="ja-JP" altLang="en-US" b="1">
                <a:solidFill>
                  <a:schemeClr val="accent1"/>
                </a:solidFill>
                <a:latin typeface="+mn-lt"/>
              </a:rPr>
              <a:t>推測データ（</a:t>
            </a:r>
            <a:r>
              <a:rPr lang="en-US" b="1" dirty="0">
                <a:solidFill>
                  <a:schemeClr val="accent1"/>
                </a:solidFill>
                <a:latin typeface="+mn-lt"/>
              </a:rPr>
              <a:t>Inferred Data）</a:t>
            </a:r>
            <a:endParaRPr lang="en-US" dirty="0">
              <a:solidFill>
                <a:schemeClr val="accent1"/>
              </a:solidFill>
              <a:latin typeface="+mn-lt"/>
            </a:endParaRPr>
          </a:p>
          <a:p>
            <a:pPr marL="800100" lvl="1" indent="-342900">
              <a:spcAft>
                <a:spcPts val="600"/>
              </a:spcAft>
              <a:buClr>
                <a:schemeClr val="tx1"/>
              </a:buClr>
              <a:buFont typeface="Arial" panose="020B0604020202020204" pitchFamily="34" charset="0"/>
              <a:buChar char="•"/>
            </a:pPr>
            <a:r>
              <a:rPr lang="ja-JP" altLang="en-US">
                <a:solidFill>
                  <a:schemeClr val="tx1"/>
                </a:solidFill>
                <a:latin typeface="+mn-lt"/>
              </a:rPr>
              <a:t>直接提供したデータではなく、データの分析や処理から作られた情報。</a:t>
            </a:r>
          </a:p>
          <a:p>
            <a:pPr marL="800100" lvl="1" indent="-342900">
              <a:spcAft>
                <a:spcPts val="600"/>
              </a:spcAft>
              <a:buClr>
                <a:schemeClr val="tx1"/>
              </a:buClr>
              <a:buFont typeface="Arial" panose="020B0604020202020204" pitchFamily="34" charset="0"/>
              <a:buChar char="•"/>
            </a:pPr>
            <a:r>
              <a:rPr lang="ja-JP" altLang="en-US">
                <a:solidFill>
                  <a:schemeClr val="tx1"/>
                </a:solidFill>
                <a:latin typeface="+mn-lt"/>
              </a:rPr>
              <a:t>例</a:t>
            </a:r>
            <a:r>
              <a:rPr lang="en-US" altLang="ja-JP" dirty="0">
                <a:solidFill>
                  <a:schemeClr val="tx1"/>
                </a:solidFill>
                <a:latin typeface="+mn-lt"/>
              </a:rPr>
              <a:t>: </a:t>
            </a:r>
            <a:r>
              <a:rPr lang="ja-JP" altLang="en-US">
                <a:solidFill>
                  <a:schemeClr val="tx1"/>
                </a:solidFill>
                <a:latin typeface="+mn-lt"/>
              </a:rPr>
              <a:t>クレジットカード利用から推測される位置情報や好み。</a:t>
            </a:r>
          </a:p>
          <a:p>
            <a:pPr marL="342900" indent="-342900">
              <a:spcAft>
                <a:spcPts val="600"/>
              </a:spcAft>
              <a:buClr>
                <a:schemeClr val="tx1"/>
              </a:buClr>
              <a:buFont typeface="+mj-lt"/>
              <a:buAutoNum type="arabicPeriod"/>
            </a:pPr>
            <a:r>
              <a:rPr lang="ja-JP" altLang="en-US" b="1">
                <a:solidFill>
                  <a:schemeClr val="accent1"/>
                </a:solidFill>
                <a:latin typeface="+mn-lt"/>
              </a:rPr>
              <a:t>観測データ（</a:t>
            </a:r>
            <a:r>
              <a:rPr lang="en-US" b="1" dirty="0">
                <a:solidFill>
                  <a:schemeClr val="accent1"/>
                </a:solidFill>
                <a:latin typeface="+mn-lt"/>
              </a:rPr>
              <a:t>Observed Data）</a:t>
            </a:r>
            <a:endParaRPr lang="en-US" dirty="0">
              <a:solidFill>
                <a:schemeClr val="accent1"/>
              </a:solidFill>
              <a:latin typeface="+mn-lt"/>
            </a:endParaRPr>
          </a:p>
          <a:p>
            <a:pPr marL="800100" lvl="1" indent="-342900">
              <a:spcAft>
                <a:spcPts val="600"/>
              </a:spcAft>
              <a:buClr>
                <a:schemeClr val="tx1"/>
              </a:buClr>
              <a:buFont typeface="Arial" panose="020B0604020202020204" pitchFamily="34" charset="0"/>
              <a:buChar char="•"/>
            </a:pPr>
            <a:r>
              <a:rPr lang="ja-JP" altLang="en-US">
                <a:solidFill>
                  <a:schemeClr val="tx1"/>
                </a:solidFill>
                <a:latin typeface="+mn-lt"/>
              </a:rPr>
              <a:t>直接入力しなくても、行動や環境から観察されて収集された情報。</a:t>
            </a:r>
          </a:p>
          <a:p>
            <a:pPr marL="800100" lvl="1" indent="-342900">
              <a:spcAft>
                <a:spcPts val="600"/>
              </a:spcAft>
              <a:buClr>
                <a:schemeClr val="tx1"/>
              </a:buClr>
              <a:buFont typeface="Arial" panose="020B0604020202020204" pitchFamily="34" charset="0"/>
              <a:buChar char="•"/>
            </a:pPr>
            <a:r>
              <a:rPr lang="ja-JP" altLang="en-US">
                <a:solidFill>
                  <a:schemeClr val="tx1"/>
                </a:solidFill>
                <a:latin typeface="+mn-lt"/>
              </a:rPr>
              <a:t>例</a:t>
            </a:r>
            <a:r>
              <a:rPr lang="en-US" altLang="ja-JP" dirty="0">
                <a:solidFill>
                  <a:schemeClr val="tx1"/>
                </a:solidFill>
                <a:latin typeface="+mn-lt"/>
              </a:rPr>
              <a:t>: </a:t>
            </a:r>
            <a:r>
              <a:rPr lang="ja-JP" altLang="en-US">
                <a:solidFill>
                  <a:schemeClr val="tx1"/>
                </a:solidFill>
                <a:latin typeface="+mn-lt"/>
              </a:rPr>
              <a:t>スマートフォンで収集された位置情報。</a:t>
            </a:r>
          </a:p>
        </p:txBody>
      </p:sp>
      <p:sp>
        <p:nvSpPr>
          <p:cNvPr id="3" name="Footer Placeholder 2">
            <a:extLst>
              <a:ext uri="{FF2B5EF4-FFF2-40B4-BE49-F238E27FC236}">
                <a16:creationId xmlns:a16="http://schemas.microsoft.com/office/drawing/2014/main" id="{F262BA78-3D7A-C94F-8CE9-682558B62C66}"/>
              </a:ext>
            </a:extLst>
          </p:cNvPr>
          <p:cNvSpPr>
            <a:spLocks noGrp="1"/>
          </p:cNvSpPr>
          <p:nvPr>
            <p:ph type="ftr" sz="quarter" idx="10"/>
          </p:nvPr>
        </p:nvSpPr>
        <p:spPr/>
        <p:txBody>
          <a:bodyPr/>
          <a:lstStyle/>
          <a:p>
            <a:fld id="{D6676CBE-9768-AE44-86E1-0342B8DFA30C}" type="slidenum">
              <a:rPr lang="en-US" smtClean="0"/>
              <a:t>19</a:t>
            </a:fld>
            <a:endParaRPr lang="en-US" dirty="0"/>
          </a:p>
        </p:txBody>
      </p:sp>
    </p:spTree>
    <p:extLst>
      <p:ext uri="{BB962C8B-B14F-4D97-AF65-F5344CB8AC3E}">
        <p14:creationId xmlns:p14="http://schemas.microsoft.com/office/powerpoint/2010/main" val="15375717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72"/>
        <p:cNvGrpSpPr/>
        <p:nvPr/>
      </p:nvGrpSpPr>
      <p:grpSpPr>
        <a:xfrm>
          <a:off x="0" y="0"/>
          <a:ext cx="0" cy="0"/>
          <a:chOff x="0" y="0"/>
          <a:chExt cx="0" cy="0"/>
        </a:xfrm>
      </p:grpSpPr>
      <p:sp>
        <p:nvSpPr>
          <p:cNvPr id="673" name="Google Shape;673;p29"/>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TABLE OF CONTENTS 2</a:t>
            </a:r>
            <a:endParaRPr dirty="0"/>
          </a:p>
        </p:txBody>
      </p:sp>
      <p:sp>
        <p:nvSpPr>
          <p:cNvPr id="675" name="Google Shape;675;p29"/>
          <p:cNvSpPr txBox="1">
            <a:spLocks noGrp="1"/>
          </p:cNvSpPr>
          <p:nvPr>
            <p:ph type="title" idx="2"/>
          </p:nvPr>
        </p:nvSpPr>
        <p:spPr>
          <a:xfrm>
            <a:off x="727959"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lumMod val="85000"/>
                  </a:schemeClr>
                </a:solidFill>
                <a:highlight>
                  <a:srgbClr val="C0C0C0"/>
                </a:highlight>
              </a:rPr>
              <a:t>01</a:t>
            </a:r>
            <a:endParaRPr dirty="0">
              <a:solidFill>
                <a:schemeClr val="bg1">
                  <a:lumMod val="85000"/>
                </a:schemeClr>
              </a:solidFill>
              <a:highlight>
                <a:srgbClr val="C0C0C0"/>
              </a:highlight>
            </a:endParaRPr>
          </a:p>
        </p:txBody>
      </p:sp>
      <p:sp>
        <p:nvSpPr>
          <p:cNvPr id="677" name="Google Shape;677;p29"/>
          <p:cNvSpPr txBox="1">
            <a:spLocks noGrp="1"/>
          </p:cNvSpPr>
          <p:nvPr>
            <p:ph type="subTitle" idx="4"/>
          </p:nvPr>
        </p:nvSpPr>
        <p:spPr>
          <a:xfrm>
            <a:off x="434405" y="1761326"/>
            <a:ext cx="1685108" cy="798994"/>
          </a:xfrm>
          <a:prstGeom prst="rect">
            <a:avLst/>
          </a:prstGeom>
        </p:spPr>
        <p:txBody>
          <a:bodyPr spcFirstLastPara="1" wrap="square" lIns="91425" tIns="91425" rIns="91425" bIns="91425" anchor="t" anchorCtr="0">
            <a:noAutofit/>
          </a:bodyPr>
          <a:lstStyle/>
          <a:p>
            <a:pPr marL="139700" indent="0" fontAlgn="ctr"/>
            <a:r>
              <a:rPr lang="mn-MN" sz="1400" b="0" i="0" u="none" strike="noStrike" cap="none" dirty="0">
                <a:solidFill>
                  <a:schemeClr val="bg1">
                    <a:lumMod val="85000"/>
                  </a:schemeClr>
                </a:solidFill>
                <a:effectLst/>
                <a:highlight>
                  <a:srgbClr val="C0C0C0"/>
                </a:highlight>
                <a:latin typeface="MS PGothic" panose="020B0600070205080204" pitchFamily="34" charset="-128"/>
                <a:ea typeface="MS PGothic" panose="020B0600070205080204" pitchFamily="34" charset="-128"/>
                <a:cs typeface="Arial"/>
                <a:sym typeface="Arial"/>
              </a:rPr>
              <a:t>CISCO Packet Tracer</a:t>
            </a:r>
            <a:r>
              <a:rPr lang="en-JP" sz="1400" dirty="0">
                <a:solidFill>
                  <a:schemeClr val="bg1">
                    <a:lumMod val="85000"/>
                  </a:schemeClr>
                </a:solidFill>
                <a:effectLst/>
                <a:highlight>
                  <a:srgbClr val="C0C0C0"/>
                </a:highlight>
                <a:latin typeface="MS PGothic" panose="020B0600070205080204" pitchFamily="34" charset="-128"/>
                <a:ea typeface="MS PGothic" panose="020B0600070205080204" pitchFamily="34" charset="-128"/>
              </a:rPr>
              <a:t> </a:t>
            </a:r>
            <a:endParaRPr lang="ja-JP" altLang="en-US" sz="1400" b="0" i="0" u="none" strike="noStrike">
              <a:solidFill>
                <a:schemeClr val="bg1">
                  <a:lumMod val="85000"/>
                </a:schemeClr>
              </a:solidFill>
              <a:effectLst/>
              <a:highlight>
                <a:srgbClr val="C0C0C0"/>
              </a:highlight>
              <a:latin typeface="MS PGothic" panose="020B0600070205080204" pitchFamily="34" charset="-128"/>
              <a:ea typeface="MS PGothic" panose="020B0600070205080204" pitchFamily="34" charset="-128"/>
            </a:endParaRPr>
          </a:p>
        </p:txBody>
      </p:sp>
      <p:sp>
        <p:nvSpPr>
          <p:cNvPr id="680" name="Google Shape;680;p29"/>
          <p:cNvSpPr txBox="1">
            <a:spLocks noGrp="1"/>
          </p:cNvSpPr>
          <p:nvPr>
            <p:ph type="subTitle" idx="7"/>
          </p:nvPr>
        </p:nvSpPr>
        <p:spPr>
          <a:xfrm>
            <a:off x="3180688" y="1761326"/>
            <a:ext cx="1949380" cy="705920"/>
          </a:xfrm>
          <a:prstGeom prst="rect">
            <a:avLst/>
          </a:prstGeom>
        </p:spPr>
        <p:txBody>
          <a:bodyPr spcFirstLastPara="1" wrap="square" lIns="91425" tIns="91425" rIns="91425" bIns="91425" anchor="t" anchorCtr="0">
            <a:noAutofit/>
          </a:bodyPr>
          <a:lstStyle/>
          <a:p>
            <a:pPr marL="136525" indent="3175" fontAlgn="ctr"/>
            <a:r>
              <a:rPr lang="en-US" altLang="ja-JP" sz="1400" b="0" i="0" u="none" strike="noStrike" dirty="0">
                <a:solidFill>
                  <a:schemeClr val="bg1">
                    <a:lumMod val="85000"/>
                  </a:schemeClr>
                </a:solidFill>
                <a:effectLst/>
                <a:highlight>
                  <a:srgbClr val="C0C0C0"/>
                </a:highlight>
                <a:latin typeface="MS PGothic" panose="020B0600070205080204" pitchFamily="34" charset="-128"/>
                <a:ea typeface="MS PGothic" panose="020B0600070205080204" pitchFamily="34" charset="-128"/>
              </a:rPr>
              <a:t>Network Components,</a:t>
            </a:r>
          </a:p>
          <a:p>
            <a:pPr marL="136525" indent="3175" fontAlgn="ctr"/>
            <a:r>
              <a:rPr lang="en-US" altLang="ja-JP" sz="1400" b="0" i="0" u="none" strike="noStrike" dirty="0">
                <a:solidFill>
                  <a:schemeClr val="bg1">
                    <a:lumMod val="85000"/>
                  </a:schemeClr>
                </a:solidFill>
                <a:effectLst/>
                <a:highlight>
                  <a:srgbClr val="C0C0C0"/>
                </a:highlight>
                <a:latin typeface="MS PGothic" panose="020B0600070205080204" pitchFamily="34" charset="-128"/>
                <a:ea typeface="MS PGothic" panose="020B0600070205080204" pitchFamily="34" charset="-128"/>
              </a:rPr>
              <a:t> Types, and Connections</a:t>
            </a:r>
            <a:endParaRPr lang="ja-JP" altLang="en-US" sz="1400" b="0" i="0" u="none" strike="noStrike">
              <a:solidFill>
                <a:schemeClr val="bg1">
                  <a:lumMod val="85000"/>
                </a:schemeClr>
              </a:solidFill>
              <a:effectLst/>
              <a:highlight>
                <a:srgbClr val="C0C0C0"/>
              </a:highlight>
              <a:latin typeface="MS PGothic" panose="020B0600070205080204" pitchFamily="34" charset="-128"/>
              <a:ea typeface="MS PGothic" panose="020B0600070205080204" pitchFamily="34" charset="-128"/>
            </a:endParaRPr>
          </a:p>
        </p:txBody>
      </p:sp>
      <p:sp>
        <p:nvSpPr>
          <p:cNvPr id="681" name="Google Shape;681;p29"/>
          <p:cNvSpPr txBox="1">
            <a:spLocks noGrp="1"/>
          </p:cNvSpPr>
          <p:nvPr>
            <p:ph type="title" idx="8"/>
          </p:nvPr>
        </p:nvSpPr>
        <p:spPr>
          <a:xfrm>
            <a:off x="3606378"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lumMod val="85000"/>
                  </a:schemeClr>
                </a:solidFill>
                <a:highlight>
                  <a:srgbClr val="C0C0C0"/>
                </a:highlight>
              </a:rPr>
              <a:t>03</a:t>
            </a:r>
            <a:endParaRPr dirty="0">
              <a:solidFill>
                <a:schemeClr val="bg1">
                  <a:lumMod val="85000"/>
                </a:schemeClr>
              </a:solidFill>
              <a:highlight>
                <a:srgbClr val="C0C0C0"/>
              </a:highlight>
            </a:endParaRPr>
          </a:p>
        </p:txBody>
      </p:sp>
      <p:sp>
        <p:nvSpPr>
          <p:cNvPr id="684" name="Google Shape;684;p29"/>
          <p:cNvSpPr txBox="1">
            <a:spLocks noGrp="1"/>
          </p:cNvSpPr>
          <p:nvPr>
            <p:ph type="title" idx="14"/>
          </p:nvPr>
        </p:nvSpPr>
        <p:spPr>
          <a:xfrm>
            <a:off x="5211403"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lumMod val="85000"/>
                  </a:schemeClr>
                </a:solidFill>
                <a:highlight>
                  <a:srgbClr val="C0C0C0"/>
                </a:highlight>
              </a:rPr>
              <a:t>04</a:t>
            </a:r>
            <a:endParaRPr dirty="0">
              <a:solidFill>
                <a:schemeClr val="bg1">
                  <a:lumMod val="85000"/>
                </a:schemeClr>
              </a:solidFill>
              <a:highlight>
                <a:srgbClr val="C0C0C0"/>
              </a:highlight>
            </a:endParaRPr>
          </a:p>
        </p:txBody>
      </p:sp>
      <p:sp>
        <p:nvSpPr>
          <p:cNvPr id="687" name="Google Shape;687;p29"/>
          <p:cNvSpPr txBox="1">
            <a:spLocks noGrp="1"/>
          </p:cNvSpPr>
          <p:nvPr>
            <p:ph type="title" idx="17"/>
          </p:nvPr>
        </p:nvSpPr>
        <p:spPr>
          <a:xfrm>
            <a:off x="6682254"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lumMod val="85000"/>
                  </a:schemeClr>
                </a:solidFill>
                <a:highlight>
                  <a:srgbClr val="C0C0C0"/>
                </a:highlight>
              </a:rPr>
              <a:t>05</a:t>
            </a:r>
            <a:endParaRPr dirty="0">
              <a:solidFill>
                <a:schemeClr val="bg1">
                  <a:lumMod val="85000"/>
                </a:schemeClr>
              </a:solidFill>
              <a:highlight>
                <a:srgbClr val="C0C0C0"/>
              </a:highlight>
            </a:endParaRPr>
          </a:p>
        </p:txBody>
      </p:sp>
      <p:sp>
        <p:nvSpPr>
          <p:cNvPr id="689" name="Google Shape;689;p29"/>
          <p:cNvSpPr txBox="1">
            <a:spLocks noGrp="1"/>
          </p:cNvSpPr>
          <p:nvPr>
            <p:ph type="subTitle" idx="19"/>
          </p:nvPr>
        </p:nvSpPr>
        <p:spPr>
          <a:xfrm>
            <a:off x="6494165" y="1761326"/>
            <a:ext cx="1474178" cy="612432"/>
          </a:xfrm>
          <a:prstGeom prst="rect">
            <a:avLst/>
          </a:prstGeom>
        </p:spPr>
        <p:txBody>
          <a:bodyPr spcFirstLastPara="1" wrap="square" lIns="91425" tIns="91425" rIns="91425" bIns="91425" anchor="t" anchorCtr="0">
            <a:noAutofit/>
          </a:bodyPr>
          <a:lstStyle/>
          <a:p>
            <a:pPr marL="136525" indent="3175" fontAlgn="ctr"/>
            <a:r>
              <a:rPr lang="en-US" altLang="ja-JP" sz="1400" b="0" i="0" u="none" strike="noStrike" dirty="0">
                <a:solidFill>
                  <a:schemeClr val="bg1">
                    <a:lumMod val="85000"/>
                  </a:schemeClr>
                </a:solidFill>
                <a:effectLst/>
                <a:highlight>
                  <a:srgbClr val="C0C0C0"/>
                </a:highlight>
                <a:latin typeface="MS PGothic" panose="020B0600070205080204" pitchFamily="34" charset="-128"/>
                <a:ea typeface="MS PGothic" panose="020B0600070205080204" pitchFamily="34" charset="-128"/>
              </a:rPr>
              <a:t>Communication Principles</a:t>
            </a:r>
            <a:endParaRPr lang="en-US" altLang="ja-JP" sz="1400" b="0" u="none" strike="noStrike" dirty="0">
              <a:solidFill>
                <a:schemeClr val="bg1">
                  <a:lumMod val="85000"/>
                </a:schemeClr>
              </a:solidFill>
              <a:effectLst/>
              <a:highlight>
                <a:srgbClr val="C0C0C0"/>
              </a:highlight>
              <a:latin typeface="MS PGothic" panose="020B0600070205080204" pitchFamily="34" charset="-128"/>
              <a:ea typeface="MS PGothic" panose="020B0600070205080204" pitchFamily="34" charset="-128"/>
            </a:endParaRPr>
          </a:p>
        </p:txBody>
      </p:sp>
      <p:sp>
        <p:nvSpPr>
          <p:cNvPr id="690" name="Google Shape;690;p29"/>
          <p:cNvSpPr txBox="1">
            <a:spLocks noGrp="1"/>
          </p:cNvSpPr>
          <p:nvPr>
            <p:ph type="title" idx="20"/>
          </p:nvPr>
        </p:nvSpPr>
        <p:spPr>
          <a:xfrm>
            <a:off x="727959" y="2753743"/>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lumMod val="85000"/>
                  </a:schemeClr>
                </a:solidFill>
                <a:highlight>
                  <a:srgbClr val="C0C0C0"/>
                </a:highlight>
              </a:rPr>
              <a:t>06</a:t>
            </a:r>
          </a:p>
        </p:txBody>
      </p:sp>
      <p:sp>
        <p:nvSpPr>
          <p:cNvPr id="7" name="Subtitle 6">
            <a:extLst>
              <a:ext uri="{FF2B5EF4-FFF2-40B4-BE49-F238E27FC236}">
                <a16:creationId xmlns:a16="http://schemas.microsoft.com/office/drawing/2014/main" id="{02BEBC47-03BE-A24A-5E97-438BB3F415B8}"/>
              </a:ext>
            </a:extLst>
          </p:cNvPr>
          <p:cNvSpPr>
            <a:spLocks noGrp="1"/>
          </p:cNvSpPr>
          <p:nvPr>
            <p:ph type="subTitle" idx="13"/>
          </p:nvPr>
        </p:nvSpPr>
        <p:spPr>
          <a:xfrm>
            <a:off x="4838179" y="1761326"/>
            <a:ext cx="1844448" cy="612433"/>
          </a:xfrm>
        </p:spPr>
        <p:txBody>
          <a:bodyPr anchor="t"/>
          <a:lstStyle/>
          <a:p>
            <a:pPr fontAlgn="ctr"/>
            <a:r>
              <a:rPr lang="en-US" altLang="ja-JP" sz="1400" b="0" i="0" u="none" strike="noStrike" dirty="0">
                <a:solidFill>
                  <a:schemeClr val="bg1">
                    <a:lumMod val="85000"/>
                  </a:schemeClr>
                </a:solidFill>
                <a:effectLst/>
                <a:highlight>
                  <a:srgbClr val="C0C0C0"/>
                </a:highlight>
                <a:latin typeface="MS PGothic" panose="020B0600070205080204" pitchFamily="34" charset="-128"/>
                <a:ea typeface="MS PGothic" panose="020B0600070205080204" pitchFamily="34" charset="-128"/>
              </a:rPr>
              <a:t>Build a </a:t>
            </a:r>
          </a:p>
          <a:p>
            <a:pPr fontAlgn="ctr"/>
            <a:r>
              <a:rPr lang="en-US" altLang="ja-JP" sz="1400" b="0" i="0" u="none" strike="noStrike" dirty="0">
                <a:solidFill>
                  <a:schemeClr val="bg1">
                    <a:lumMod val="85000"/>
                  </a:schemeClr>
                </a:solidFill>
                <a:effectLst/>
                <a:highlight>
                  <a:srgbClr val="C0C0C0"/>
                </a:highlight>
                <a:latin typeface="MS PGothic" panose="020B0600070205080204" pitchFamily="34" charset="-128"/>
                <a:ea typeface="MS PGothic" panose="020B0600070205080204" pitchFamily="34" charset="-128"/>
              </a:rPr>
              <a:t>Home Network</a:t>
            </a:r>
          </a:p>
        </p:txBody>
      </p:sp>
      <p:sp>
        <p:nvSpPr>
          <p:cNvPr id="14" name="Google Shape;689;p29">
            <a:extLst>
              <a:ext uri="{FF2B5EF4-FFF2-40B4-BE49-F238E27FC236}">
                <a16:creationId xmlns:a16="http://schemas.microsoft.com/office/drawing/2014/main" id="{91E4DB07-025B-D26D-9425-62709194C71F}"/>
              </a:ext>
            </a:extLst>
          </p:cNvPr>
          <p:cNvSpPr txBox="1">
            <a:spLocks/>
          </p:cNvSpPr>
          <p:nvPr/>
        </p:nvSpPr>
        <p:spPr>
          <a:xfrm>
            <a:off x="1811207" y="3280634"/>
            <a:ext cx="1588031" cy="55022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800"/>
              <a:buFont typeface="Oswald"/>
              <a:buNone/>
              <a:defRPr sz="1800" b="0" i="0" u="none" strike="noStrike" cap="none">
                <a:solidFill>
                  <a:schemeClr val="accent6"/>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136525" indent="3175" fontAlgn="ctr"/>
            <a:r>
              <a:rPr lang="en-US" altLang="ja-JP" sz="1400" b="0" i="0" u="none" strike="noStrike" dirty="0">
                <a:solidFill>
                  <a:schemeClr val="bg1">
                    <a:lumMod val="85000"/>
                  </a:schemeClr>
                </a:solidFill>
                <a:effectLst/>
                <a:highlight>
                  <a:srgbClr val="C0C0C0"/>
                </a:highlight>
                <a:latin typeface="MS PGothic" panose="020B0600070205080204" pitchFamily="34" charset="-128"/>
                <a:ea typeface="MS PGothic" panose="020B0600070205080204" pitchFamily="34" charset="-128"/>
              </a:rPr>
              <a:t>The Internet Protocol</a:t>
            </a:r>
            <a:endParaRPr lang="ja-JP" altLang="en-US" sz="1400" b="0" i="0" u="none" strike="noStrike">
              <a:solidFill>
                <a:schemeClr val="bg1">
                  <a:lumMod val="85000"/>
                </a:schemeClr>
              </a:solidFill>
              <a:effectLst/>
              <a:highlight>
                <a:srgbClr val="C0C0C0"/>
              </a:highlight>
              <a:latin typeface="MS PGothic" panose="020B0600070205080204" pitchFamily="34" charset="-128"/>
              <a:ea typeface="MS PGothic" panose="020B0600070205080204" pitchFamily="34" charset="-128"/>
            </a:endParaRPr>
          </a:p>
        </p:txBody>
      </p:sp>
      <p:sp>
        <p:nvSpPr>
          <p:cNvPr id="15" name="Google Shape;690;p29">
            <a:extLst>
              <a:ext uri="{FF2B5EF4-FFF2-40B4-BE49-F238E27FC236}">
                <a16:creationId xmlns:a16="http://schemas.microsoft.com/office/drawing/2014/main" id="{6A552CD9-EAF0-4260-8ADB-F975DE332EEE}"/>
              </a:ext>
            </a:extLst>
          </p:cNvPr>
          <p:cNvSpPr txBox="1">
            <a:spLocks/>
          </p:cNvSpPr>
          <p:nvPr/>
        </p:nvSpPr>
        <p:spPr>
          <a:xfrm>
            <a:off x="2056222" y="2753743"/>
            <a:ext cx="1098000" cy="389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Oswald"/>
              <a:buNone/>
              <a:defRPr sz="3000" b="0" i="0" u="none" strike="noStrike" cap="none">
                <a:solidFill>
                  <a:schemeClr val="accent6"/>
                </a:solidFill>
                <a:latin typeface="Oswald"/>
                <a:ea typeface="Oswald"/>
                <a:cs typeface="Oswald"/>
                <a:sym typeface="Oswald"/>
              </a:defRPr>
            </a:lvl1pPr>
            <a:lvl2pPr marR="0" lvl="1"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9pPr>
          </a:lstStyle>
          <a:p>
            <a:r>
              <a:rPr lang="en" dirty="0">
                <a:solidFill>
                  <a:schemeClr val="bg1">
                    <a:lumMod val="85000"/>
                  </a:schemeClr>
                </a:solidFill>
                <a:highlight>
                  <a:srgbClr val="C0C0C0"/>
                </a:highlight>
              </a:rPr>
              <a:t>07</a:t>
            </a:r>
          </a:p>
        </p:txBody>
      </p:sp>
      <p:sp>
        <p:nvSpPr>
          <p:cNvPr id="17" name="Google Shape;690;p29">
            <a:extLst>
              <a:ext uri="{FF2B5EF4-FFF2-40B4-BE49-F238E27FC236}">
                <a16:creationId xmlns:a16="http://schemas.microsoft.com/office/drawing/2014/main" id="{8CC333DC-FE10-22E1-BD25-468CBB8EFE8B}"/>
              </a:ext>
            </a:extLst>
          </p:cNvPr>
          <p:cNvSpPr txBox="1">
            <a:spLocks/>
          </p:cNvSpPr>
          <p:nvPr/>
        </p:nvSpPr>
        <p:spPr>
          <a:xfrm>
            <a:off x="3606378" y="2753743"/>
            <a:ext cx="1098000" cy="389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Oswald"/>
              <a:buNone/>
              <a:defRPr sz="3000" b="0" i="0" u="none" strike="noStrike" cap="none">
                <a:solidFill>
                  <a:schemeClr val="accent6"/>
                </a:solidFill>
                <a:latin typeface="Oswald"/>
                <a:ea typeface="Oswald"/>
                <a:cs typeface="Oswald"/>
                <a:sym typeface="Oswald"/>
              </a:defRPr>
            </a:lvl1pPr>
            <a:lvl2pPr marR="0" lvl="1"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9pPr>
          </a:lstStyle>
          <a:p>
            <a:r>
              <a:rPr lang="en" dirty="0">
                <a:solidFill>
                  <a:schemeClr val="bg1">
                    <a:lumMod val="85000"/>
                  </a:schemeClr>
                </a:solidFill>
                <a:highlight>
                  <a:srgbClr val="C0C0C0"/>
                </a:highlight>
              </a:rPr>
              <a:t>08</a:t>
            </a:r>
          </a:p>
        </p:txBody>
      </p:sp>
      <p:sp>
        <p:nvSpPr>
          <p:cNvPr id="2" name="Google Shape;675;p29">
            <a:extLst>
              <a:ext uri="{FF2B5EF4-FFF2-40B4-BE49-F238E27FC236}">
                <a16:creationId xmlns:a16="http://schemas.microsoft.com/office/drawing/2014/main" id="{D891D603-87EA-5634-BC49-A32DBC0539A0}"/>
              </a:ext>
            </a:extLst>
          </p:cNvPr>
          <p:cNvSpPr txBox="1">
            <a:spLocks/>
          </p:cNvSpPr>
          <p:nvPr/>
        </p:nvSpPr>
        <p:spPr>
          <a:xfrm>
            <a:off x="5211403" y="2753743"/>
            <a:ext cx="1098000" cy="389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Oswald"/>
              <a:buNone/>
              <a:defRPr sz="3000" b="0" i="0" u="none" strike="noStrike" cap="none">
                <a:solidFill>
                  <a:schemeClr val="accent1"/>
                </a:solidFill>
                <a:latin typeface="Oswald"/>
                <a:ea typeface="Oswald"/>
                <a:cs typeface="Oswald"/>
                <a:sym typeface="Oswald"/>
              </a:defRPr>
            </a:lvl1pPr>
            <a:lvl2pPr marR="0" lvl="1"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9pPr>
          </a:lstStyle>
          <a:p>
            <a:r>
              <a:rPr lang="en">
                <a:solidFill>
                  <a:schemeClr val="bg1">
                    <a:lumMod val="85000"/>
                  </a:schemeClr>
                </a:solidFill>
                <a:highlight>
                  <a:srgbClr val="C0C0C0"/>
                </a:highlight>
              </a:rPr>
              <a:t>09</a:t>
            </a:r>
            <a:endParaRPr lang="en" dirty="0">
              <a:solidFill>
                <a:schemeClr val="bg1">
                  <a:lumMod val="85000"/>
                </a:schemeClr>
              </a:solidFill>
              <a:highlight>
                <a:srgbClr val="C0C0C0"/>
              </a:highlight>
            </a:endParaRPr>
          </a:p>
        </p:txBody>
      </p:sp>
      <p:sp>
        <p:nvSpPr>
          <p:cNvPr id="3" name="Google Shape;689;p29">
            <a:extLst>
              <a:ext uri="{FF2B5EF4-FFF2-40B4-BE49-F238E27FC236}">
                <a16:creationId xmlns:a16="http://schemas.microsoft.com/office/drawing/2014/main" id="{8EB6CD7C-48F3-AC45-57B2-DA1F1615163F}"/>
              </a:ext>
            </a:extLst>
          </p:cNvPr>
          <p:cNvSpPr txBox="1">
            <a:spLocks/>
          </p:cNvSpPr>
          <p:nvPr/>
        </p:nvSpPr>
        <p:spPr>
          <a:xfrm>
            <a:off x="4924516" y="3280634"/>
            <a:ext cx="1671775" cy="57391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800"/>
              <a:buFont typeface="Oswald"/>
              <a:buNone/>
              <a:defRPr sz="1800" b="0" i="0" u="none" strike="noStrike" cap="none">
                <a:solidFill>
                  <a:schemeClr val="accent6"/>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0" marR="0" lvl="0" indent="0" defTabSz="914400" rtl="0" eaLnBrk="1" fontAlgn="ctr" latinLnBrk="0" hangingPunct="1">
              <a:lnSpc>
                <a:spcPct val="100000"/>
              </a:lnSpc>
              <a:spcBef>
                <a:spcPts val="0"/>
              </a:spcBef>
              <a:spcAft>
                <a:spcPts val="0"/>
              </a:spcAft>
              <a:buClr>
                <a:srgbClr val="000000"/>
              </a:buClr>
              <a:buSzTx/>
              <a:buFont typeface="Arial"/>
              <a:buNone/>
              <a:tabLst/>
              <a:defRPr/>
            </a:pPr>
            <a:r>
              <a:rPr lang="ja-JP" altLang="en-US" sz="1400" b="0" i="0" u="none" strike="noStrike">
                <a:solidFill>
                  <a:schemeClr val="bg1">
                    <a:lumMod val="85000"/>
                  </a:schemeClr>
                </a:solidFill>
                <a:effectLst/>
                <a:highlight>
                  <a:srgbClr val="C0C0C0"/>
                </a:highlight>
                <a:latin typeface="MS PGothic" panose="020B0600070205080204" pitchFamily="34" charset="-128"/>
                <a:ea typeface="MS PGothic" panose="020B0600070205080204" pitchFamily="34" charset="-128"/>
              </a:rPr>
              <a:t>中間試験</a:t>
            </a:r>
            <a:endParaRPr lang="ja-JP" altLang="en-US" sz="1400">
              <a:solidFill>
                <a:schemeClr val="bg1">
                  <a:lumMod val="85000"/>
                </a:schemeClr>
              </a:solidFill>
              <a:highlight>
                <a:srgbClr val="C0C0C0"/>
              </a:highlight>
              <a:latin typeface="MS PGothic" panose="020B0600070205080204" pitchFamily="34" charset="-128"/>
              <a:ea typeface="MS PGothic" panose="020B0600070205080204" pitchFamily="34" charset="-128"/>
            </a:endParaRPr>
          </a:p>
        </p:txBody>
      </p:sp>
      <p:sp>
        <p:nvSpPr>
          <p:cNvPr id="5" name="Google Shape;689;p29">
            <a:extLst>
              <a:ext uri="{FF2B5EF4-FFF2-40B4-BE49-F238E27FC236}">
                <a16:creationId xmlns:a16="http://schemas.microsoft.com/office/drawing/2014/main" id="{24DD1435-2843-CAC9-28E3-AB66E4801411}"/>
              </a:ext>
            </a:extLst>
          </p:cNvPr>
          <p:cNvSpPr txBox="1">
            <a:spLocks/>
          </p:cNvSpPr>
          <p:nvPr/>
        </p:nvSpPr>
        <p:spPr>
          <a:xfrm>
            <a:off x="575805" y="3280634"/>
            <a:ext cx="1402308" cy="52067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800"/>
              <a:buFont typeface="Oswald"/>
              <a:buNone/>
              <a:defRPr sz="1800" b="0" i="0" u="none" strike="noStrike" cap="none">
                <a:solidFill>
                  <a:schemeClr val="accent6"/>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136525" indent="3175" fontAlgn="ctr"/>
            <a:r>
              <a:rPr lang="en-US" altLang="ja-JP" sz="1400" b="0" i="0" u="none" strike="noStrike" dirty="0">
                <a:solidFill>
                  <a:schemeClr val="bg1">
                    <a:lumMod val="85000"/>
                  </a:schemeClr>
                </a:solidFill>
                <a:effectLst/>
                <a:highlight>
                  <a:srgbClr val="C0C0C0"/>
                </a:highlight>
                <a:latin typeface="MS PGothic" panose="020B0600070205080204" pitchFamily="34" charset="-128"/>
                <a:ea typeface="MS PGothic" panose="020B0600070205080204" pitchFamily="34" charset="-128"/>
              </a:rPr>
              <a:t>The Access Layer</a:t>
            </a:r>
            <a:endParaRPr lang="ja-JP" altLang="en-US" sz="1400">
              <a:solidFill>
                <a:schemeClr val="bg1">
                  <a:lumMod val="85000"/>
                </a:schemeClr>
              </a:solidFill>
              <a:highlight>
                <a:srgbClr val="C0C0C0"/>
              </a:highlight>
              <a:latin typeface="MS PGothic" panose="020B0600070205080204" pitchFamily="34" charset="-128"/>
              <a:ea typeface="MS PGothic" panose="020B0600070205080204" pitchFamily="34" charset="-128"/>
            </a:endParaRPr>
          </a:p>
        </p:txBody>
      </p:sp>
      <p:sp>
        <p:nvSpPr>
          <p:cNvPr id="6" name="Google Shape;689;p29">
            <a:extLst>
              <a:ext uri="{FF2B5EF4-FFF2-40B4-BE49-F238E27FC236}">
                <a16:creationId xmlns:a16="http://schemas.microsoft.com/office/drawing/2014/main" id="{A69D39C1-69DF-8D13-8E6E-31A97CCF7894}"/>
              </a:ext>
            </a:extLst>
          </p:cNvPr>
          <p:cNvSpPr txBox="1">
            <a:spLocks/>
          </p:cNvSpPr>
          <p:nvPr/>
        </p:nvSpPr>
        <p:spPr>
          <a:xfrm>
            <a:off x="3316521" y="3280634"/>
            <a:ext cx="1677714" cy="83382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800"/>
              <a:buFont typeface="Oswald"/>
              <a:buNone/>
              <a:defRPr sz="1800" b="0" i="0" u="none" strike="noStrike" cap="none">
                <a:solidFill>
                  <a:schemeClr val="accent6"/>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136525" indent="3175" fontAlgn="ctr"/>
            <a:r>
              <a:rPr lang="en-US" altLang="ja-JP" sz="1400" b="0" i="0" u="none" strike="noStrike" dirty="0">
                <a:solidFill>
                  <a:schemeClr val="bg1">
                    <a:lumMod val="85000"/>
                  </a:schemeClr>
                </a:solidFill>
                <a:effectLst/>
                <a:highlight>
                  <a:srgbClr val="C0C0C0"/>
                </a:highlight>
                <a:latin typeface="MS PGothic" panose="020B0600070205080204" pitchFamily="34" charset="-128"/>
                <a:ea typeface="MS PGothic" panose="020B0600070205080204" pitchFamily="34" charset="-128"/>
              </a:rPr>
              <a:t>IPv4 and Network Segmentation</a:t>
            </a:r>
            <a:endParaRPr lang="en-US" altLang="ja-JP" sz="1400" dirty="0">
              <a:solidFill>
                <a:schemeClr val="bg1">
                  <a:lumMod val="85000"/>
                </a:schemeClr>
              </a:solidFill>
              <a:highlight>
                <a:srgbClr val="C0C0C0"/>
              </a:highlight>
              <a:latin typeface="MS PGothic" panose="020B0600070205080204" pitchFamily="34" charset="-128"/>
              <a:ea typeface="MS PGothic" panose="020B0600070205080204" pitchFamily="34" charset="-128"/>
            </a:endParaRPr>
          </a:p>
        </p:txBody>
      </p:sp>
      <p:sp>
        <p:nvSpPr>
          <p:cNvPr id="11" name="Google Shape;674;p29">
            <a:extLst>
              <a:ext uri="{FF2B5EF4-FFF2-40B4-BE49-F238E27FC236}">
                <a16:creationId xmlns:a16="http://schemas.microsoft.com/office/drawing/2014/main" id="{008AA466-8470-07F6-94BD-C2DA852E6601}"/>
              </a:ext>
            </a:extLst>
          </p:cNvPr>
          <p:cNvSpPr txBox="1">
            <a:spLocks noGrp="1"/>
          </p:cNvSpPr>
          <p:nvPr>
            <p:ph type="subTitle" idx="1"/>
          </p:nvPr>
        </p:nvSpPr>
        <p:spPr>
          <a:xfrm>
            <a:off x="1813915" y="1761326"/>
            <a:ext cx="1582615" cy="763826"/>
          </a:xfrm>
          <a:prstGeom prst="rect">
            <a:avLst/>
          </a:prstGeom>
        </p:spPr>
        <p:txBody>
          <a:bodyPr spcFirstLastPara="1" wrap="square" lIns="91425" tIns="91425" rIns="91425" bIns="91425" anchor="t" anchorCtr="0">
            <a:noAutofit/>
          </a:bodyPr>
          <a:lstStyle/>
          <a:p>
            <a:pPr marL="139700" indent="0" fontAlgn="ctr"/>
            <a:r>
              <a:rPr lang="en-US" altLang="ja-JP" sz="1400" b="0" i="0" u="none" strike="noStrike" dirty="0">
                <a:solidFill>
                  <a:schemeClr val="tx1"/>
                </a:solidFill>
                <a:effectLst/>
                <a:latin typeface="MS PGothic" panose="020B0600070205080204" pitchFamily="34" charset="-128"/>
                <a:ea typeface="MS PGothic" panose="020B0600070205080204" pitchFamily="34" charset="-128"/>
              </a:rPr>
              <a:t>Communication in a Connected World</a:t>
            </a:r>
            <a:endParaRPr lang="ja-JP" altLang="en-US" sz="1400" b="0" i="0" u="none" strike="noStrike">
              <a:solidFill>
                <a:schemeClr val="tx1"/>
              </a:solidFill>
              <a:effectLst/>
              <a:latin typeface="MS PGothic" panose="020B0600070205080204" pitchFamily="34" charset="-128"/>
              <a:ea typeface="MS PGothic" panose="020B0600070205080204" pitchFamily="34" charset="-128"/>
            </a:endParaRPr>
          </a:p>
        </p:txBody>
      </p:sp>
      <p:sp>
        <p:nvSpPr>
          <p:cNvPr id="12" name="Google Shape;678;p29">
            <a:extLst>
              <a:ext uri="{FF2B5EF4-FFF2-40B4-BE49-F238E27FC236}">
                <a16:creationId xmlns:a16="http://schemas.microsoft.com/office/drawing/2014/main" id="{4C818EE3-D81A-D253-5DF6-6B1F8429481B}"/>
              </a:ext>
            </a:extLst>
          </p:cNvPr>
          <p:cNvSpPr txBox="1">
            <a:spLocks noGrp="1"/>
          </p:cNvSpPr>
          <p:nvPr>
            <p:ph type="title" idx="5"/>
          </p:nvPr>
        </p:nvSpPr>
        <p:spPr>
          <a:xfrm>
            <a:off x="2056222"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13" name="Footer Placeholder 4">
            <a:extLst>
              <a:ext uri="{FF2B5EF4-FFF2-40B4-BE49-F238E27FC236}">
                <a16:creationId xmlns:a16="http://schemas.microsoft.com/office/drawing/2014/main" id="{85C80984-C605-CB69-7DC6-52503261FE32}"/>
              </a:ext>
            </a:extLst>
          </p:cNvPr>
          <p:cNvSpPr txBox="1">
            <a:spLocks/>
          </p:cNvSpPr>
          <p:nvPr/>
        </p:nvSpPr>
        <p:spPr>
          <a:xfrm>
            <a:off x="5331575" y="4758950"/>
            <a:ext cx="3086100" cy="2746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00AF8372-C997-9D4D-B2FD-E4FE6D9F8A11}" type="slidenum">
              <a:rPr lang="en-US" smtClean="0">
                <a:solidFill>
                  <a:schemeClr val="tx1"/>
                </a:solidFill>
              </a:rPr>
              <a:pPr algn="r"/>
              <a:t>2</a:t>
            </a:fld>
            <a:endParaRPr lang="en-US" dirty="0">
              <a:solidFill>
                <a:schemeClr val="tx1"/>
              </a:solidFill>
            </a:endParaRPr>
          </a:p>
        </p:txBody>
      </p:sp>
    </p:spTree>
    <p:extLst>
      <p:ext uri="{BB962C8B-B14F-4D97-AF65-F5344CB8AC3E}">
        <p14:creationId xmlns:p14="http://schemas.microsoft.com/office/powerpoint/2010/main" val="21430020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3E0D584B-89AC-8632-C28E-FCF36D709500}"/>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64AFFCD2-70DD-2B36-0F0A-508B07C01AD0}"/>
              </a:ext>
            </a:extLst>
          </p:cNvPr>
          <p:cNvSpPr txBox="1">
            <a:spLocks noGrp="1"/>
          </p:cNvSpPr>
          <p:nvPr>
            <p:ph type="title"/>
          </p:nvPr>
        </p:nvSpPr>
        <p:spPr>
          <a:xfrm>
            <a:off x="720000" y="540000"/>
            <a:ext cx="7704000" cy="572700"/>
          </a:xfrm>
        </p:spPr>
        <p:txBody>
          <a:bodyPr spcFirstLastPara="1" wrap="square" lIns="91425" tIns="91425" rIns="91425" bIns="91425" anchor="t" anchorCtr="0">
            <a:noAutofit/>
          </a:bodyPr>
          <a:lstStyle/>
          <a:p>
            <a:r>
              <a:rPr lang="en-US" altLang="ja-JP" dirty="0">
                <a:hlinkClick r:id="rId3"/>
              </a:rPr>
              <a:t>1.2. Data Transmission</a:t>
            </a:r>
            <a:endParaRPr lang="en-US" altLang="ja-JP" dirty="0"/>
          </a:p>
        </p:txBody>
      </p:sp>
      <p:sp>
        <p:nvSpPr>
          <p:cNvPr id="4" name="TextBox 3">
            <a:extLst>
              <a:ext uri="{FF2B5EF4-FFF2-40B4-BE49-F238E27FC236}">
                <a16:creationId xmlns:a16="http://schemas.microsoft.com/office/drawing/2014/main" id="{F72DFC35-0D54-FB08-6A48-6D70D395EACD}"/>
              </a:ext>
            </a:extLst>
          </p:cNvPr>
          <p:cNvSpPr txBox="1"/>
          <p:nvPr/>
        </p:nvSpPr>
        <p:spPr>
          <a:xfrm>
            <a:off x="720000" y="1260913"/>
            <a:ext cx="6825384" cy="400110"/>
          </a:xfrm>
          <a:prstGeom prst="rect">
            <a:avLst/>
          </a:prstGeom>
          <a:noFill/>
        </p:spPr>
        <p:txBody>
          <a:bodyPr wrap="square" rtlCol="0">
            <a:spAutoFit/>
          </a:bodyPr>
          <a:lstStyle/>
          <a:p>
            <a:pPr algn="l" fontAlgn="ctr">
              <a:spcAft>
                <a:spcPts val="600"/>
              </a:spcAft>
              <a:buClr>
                <a:schemeClr val="tx1"/>
              </a:buClr>
            </a:pPr>
            <a:r>
              <a:rPr lang="en-US" altLang="ja-JP" sz="2000" b="0" i="0" u="none" strike="noStrike" dirty="0">
                <a:solidFill>
                  <a:schemeClr val="accent4"/>
                </a:solidFill>
                <a:effectLst/>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1.2.2 The Bit</a:t>
            </a:r>
            <a:endParaRPr lang="en-US" altLang="ja-JP" sz="2000" b="0" i="0" u="none" strike="noStrike" dirty="0">
              <a:solidFill>
                <a:schemeClr val="accent4"/>
              </a:solidFill>
              <a:effectLst/>
              <a:latin typeface="+mn-lt"/>
              <a:ea typeface="MS PGothic" panose="020B0600070205080204" pitchFamily="34" charset="-128"/>
            </a:endParaRPr>
          </a:p>
        </p:txBody>
      </p:sp>
      <p:sp>
        <p:nvSpPr>
          <p:cNvPr id="2" name="TextBox 1">
            <a:extLst>
              <a:ext uri="{FF2B5EF4-FFF2-40B4-BE49-F238E27FC236}">
                <a16:creationId xmlns:a16="http://schemas.microsoft.com/office/drawing/2014/main" id="{AFDD4909-5650-E57D-6ADB-E63D6DAB9B15}"/>
              </a:ext>
            </a:extLst>
          </p:cNvPr>
          <p:cNvSpPr txBox="1"/>
          <p:nvPr/>
        </p:nvSpPr>
        <p:spPr>
          <a:xfrm>
            <a:off x="828674" y="1809236"/>
            <a:ext cx="8067676" cy="2954655"/>
          </a:xfrm>
          <a:prstGeom prst="rect">
            <a:avLst/>
          </a:prstGeom>
          <a:noFill/>
        </p:spPr>
        <p:txBody>
          <a:bodyPr wrap="square" rtlCol="0">
            <a:spAutoFit/>
          </a:bodyPr>
          <a:lstStyle/>
          <a:p>
            <a:r>
              <a:rPr lang="en-US" sz="2000" b="0" i="0" dirty="0">
                <a:solidFill>
                  <a:schemeClr val="tx1"/>
                </a:solidFill>
                <a:effectLst/>
                <a:latin typeface="+mn-lt"/>
              </a:rPr>
              <a:t>What is Bit?</a:t>
            </a:r>
          </a:p>
          <a:p>
            <a:endParaRPr lang="en-US" dirty="0">
              <a:solidFill>
                <a:schemeClr val="tx1"/>
              </a:solidFill>
              <a:latin typeface="+mn-lt"/>
            </a:endParaRPr>
          </a:p>
          <a:p>
            <a:r>
              <a:rPr lang="en-US" b="0" i="0" dirty="0">
                <a:solidFill>
                  <a:schemeClr val="tx1"/>
                </a:solidFill>
                <a:effectLst/>
                <a:latin typeface="+mn-lt"/>
              </a:rPr>
              <a:t>A bit, short for "binary digit," is the most basic unit of data in computing and digital communications.</a:t>
            </a:r>
          </a:p>
          <a:p>
            <a:endParaRPr lang="en-US" dirty="0">
              <a:solidFill>
                <a:schemeClr val="tx1"/>
              </a:solidFill>
              <a:latin typeface="+mn-lt"/>
            </a:endParaRPr>
          </a:p>
          <a:p>
            <a:r>
              <a:rPr lang="en-US" dirty="0">
                <a:solidFill>
                  <a:schemeClr val="tx1"/>
                </a:solidFill>
                <a:latin typeface="+mn-lt"/>
              </a:rPr>
              <a:t>Computers use binary codes to represent and interpret letters, numbers and special characters with bits. A commonly used code is the </a:t>
            </a:r>
            <a:r>
              <a:rPr lang="en-US" sz="2000" dirty="0">
                <a:solidFill>
                  <a:schemeClr val="accent1"/>
                </a:solidFill>
                <a:latin typeface="+mn-lt"/>
              </a:rPr>
              <a:t>American Standard Code for Information Interchange </a:t>
            </a:r>
            <a:r>
              <a:rPr lang="en-US" dirty="0">
                <a:solidFill>
                  <a:schemeClr val="tx1"/>
                </a:solidFill>
                <a:latin typeface="+mn-lt"/>
              </a:rPr>
              <a:t>(</a:t>
            </a:r>
            <a:r>
              <a:rPr lang="en-US" dirty="0">
                <a:solidFill>
                  <a:schemeClr val="accent1"/>
                </a:solidFill>
                <a:latin typeface="+mn-lt"/>
              </a:rPr>
              <a:t>ASCII</a:t>
            </a:r>
            <a:r>
              <a:rPr lang="en-US" dirty="0">
                <a:solidFill>
                  <a:schemeClr val="tx1"/>
                </a:solidFill>
                <a:latin typeface="+mn-lt"/>
              </a:rPr>
              <a:t>). </a:t>
            </a:r>
            <a:r>
              <a:rPr lang="en-US" dirty="0">
                <a:solidFill>
                  <a:schemeClr val="tx1"/>
                </a:solidFill>
                <a:latin typeface="+mn-lt"/>
                <a:hlinkClick r:id="rId5"/>
              </a:rPr>
              <a:t>https://www.ascii-code.com/ASCII</a:t>
            </a:r>
            <a:endParaRPr lang="en-US" dirty="0">
              <a:solidFill>
                <a:schemeClr val="tx1"/>
              </a:solidFill>
              <a:latin typeface="+mn-lt"/>
            </a:endParaRPr>
          </a:p>
          <a:p>
            <a:endParaRPr lang="en-US" dirty="0">
              <a:solidFill>
                <a:schemeClr val="tx1"/>
              </a:solidFill>
              <a:latin typeface="+mn-lt"/>
            </a:endParaRPr>
          </a:p>
          <a:p>
            <a:r>
              <a:rPr lang="en-US" dirty="0">
                <a:solidFill>
                  <a:schemeClr val="tx1"/>
                </a:solidFill>
                <a:latin typeface="+mn-lt"/>
              </a:rPr>
              <a:t>Capital letter: A = 01000001</a:t>
            </a:r>
          </a:p>
          <a:p>
            <a:r>
              <a:rPr lang="en-US" dirty="0">
                <a:solidFill>
                  <a:schemeClr val="tx1"/>
                </a:solidFill>
                <a:latin typeface="+mn-lt"/>
              </a:rPr>
              <a:t>Number: 9 = 00001001</a:t>
            </a:r>
          </a:p>
          <a:p>
            <a:r>
              <a:rPr lang="en-US" dirty="0">
                <a:solidFill>
                  <a:schemeClr val="tx1"/>
                </a:solidFill>
                <a:latin typeface="+mn-lt"/>
              </a:rPr>
              <a:t>Special character: # = 00100011</a:t>
            </a:r>
          </a:p>
          <a:p>
            <a:endParaRPr lang="en-US" dirty="0">
              <a:solidFill>
                <a:schemeClr val="tx1"/>
              </a:solidFill>
              <a:latin typeface="+mn-lt"/>
            </a:endParaRPr>
          </a:p>
        </p:txBody>
      </p:sp>
      <p:sp>
        <p:nvSpPr>
          <p:cNvPr id="3" name="Footer Placeholder 2">
            <a:extLst>
              <a:ext uri="{FF2B5EF4-FFF2-40B4-BE49-F238E27FC236}">
                <a16:creationId xmlns:a16="http://schemas.microsoft.com/office/drawing/2014/main" id="{D9FB5E37-18FE-9A3B-C100-9545D7DCE2AB}"/>
              </a:ext>
            </a:extLst>
          </p:cNvPr>
          <p:cNvSpPr>
            <a:spLocks noGrp="1"/>
          </p:cNvSpPr>
          <p:nvPr>
            <p:ph type="ftr" sz="quarter" idx="10"/>
          </p:nvPr>
        </p:nvSpPr>
        <p:spPr/>
        <p:txBody>
          <a:bodyPr/>
          <a:lstStyle/>
          <a:p>
            <a:fld id="{4CF44D45-93D1-264D-9BA5-F67C6821A239}" type="slidenum">
              <a:rPr lang="en-US" smtClean="0"/>
              <a:t>20</a:t>
            </a:fld>
            <a:endParaRPr lang="en-US" dirty="0"/>
          </a:p>
        </p:txBody>
      </p:sp>
    </p:spTree>
    <p:extLst>
      <p:ext uri="{BB962C8B-B14F-4D97-AF65-F5344CB8AC3E}">
        <p14:creationId xmlns:p14="http://schemas.microsoft.com/office/powerpoint/2010/main" val="6227490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3E0D584B-89AC-8632-C28E-FCF36D709500}"/>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64AFFCD2-70DD-2B36-0F0A-508B07C01AD0}"/>
              </a:ext>
            </a:extLst>
          </p:cNvPr>
          <p:cNvSpPr txBox="1">
            <a:spLocks noGrp="1"/>
          </p:cNvSpPr>
          <p:nvPr>
            <p:ph type="title"/>
          </p:nvPr>
        </p:nvSpPr>
        <p:spPr/>
        <p:txBody>
          <a:bodyPr spcFirstLastPara="1" wrap="square" lIns="91425" tIns="91425" rIns="91425" bIns="91425" anchor="t" anchorCtr="0">
            <a:noAutofit/>
          </a:bodyPr>
          <a:lstStyle/>
          <a:p>
            <a:r>
              <a:rPr lang="en-US" altLang="ja-JP" dirty="0">
                <a:hlinkClick r:id="rId3"/>
              </a:rPr>
              <a:t>1.2. Data Transmission</a:t>
            </a:r>
            <a:endParaRPr lang="en-US" altLang="ja-JP" dirty="0"/>
          </a:p>
        </p:txBody>
      </p:sp>
      <p:sp>
        <p:nvSpPr>
          <p:cNvPr id="4" name="TextBox 3">
            <a:extLst>
              <a:ext uri="{FF2B5EF4-FFF2-40B4-BE49-F238E27FC236}">
                <a16:creationId xmlns:a16="http://schemas.microsoft.com/office/drawing/2014/main" id="{F72DFC35-0D54-FB08-6A48-6D70D395EACD}"/>
              </a:ext>
            </a:extLst>
          </p:cNvPr>
          <p:cNvSpPr txBox="1"/>
          <p:nvPr/>
        </p:nvSpPr>
        <p:spPr>
          <a:xfrm>
            <a:off x="720000" y="1260913"/>
            <a:ext cx="6825384" cy="400110"/>
          </a:xfrm>
          <a:prstGeom prst="rect">
            <a:avLst/>
          </a:prstGeom>
          <a:noFill/>
        </p:spPr>
        <p:txBody>
          <a:bodyPr wrap="square" rtlCol="0">
            <a:spAutoFit/>
          </a:bodyPr>
          <a:lstStyle/>
          <a:p>
            <a:pPr algn="l" fontAlgn="ctr">
              <a:spcAft>
                <a:spcPts val="600"/>
              </a:spcAft>
              <a:buClr>
                <a:schemeClr val="tx1"/>
              </a:buClr>
            </a:pPr>
            <a:r>
              <a:rPr lang="en-US" altLang="ja-JP" sz="2000" b="0" i="0" u="none" strike="noStrike" dirty="0">
                <a:solidFill>
                  <a:schemeClr val="accent4"/>
                </a:solidFill>
                <a:effectLst/>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1.2.2 The Bit</a:t>
            </a:r>
            <a:endParaRPr lang="en-US" altLang="ja-JP" sz="2000" b="0" i="0" u="none" strike="noStrike" dirty="0">
              <a:solidFill>
                <a:schemeClr val="accent4"/>
              </a:solidFill>
              <a:effectLst/>
              <a:latin typeface="+mn-lt"/>
              <a:ea typeface="MS PGothic" panose="020B0600070205080204" pitchFamily="34" charset="-128"/>
            </a:endParaRPr>
          </a:p>
        </p:txBody>
      </p:sp>
      <p:sp>
        <p:nvSpPr>
          <p:cNvPr id="2" name="TextBox 1">
            <a:extLst>
              <a:ext uri="{FF2B5EF4-FFF2-40B4-BE49-F238E27FC236}">
                <a16:creationId xmlns:a16="http://schemas.microsoft.com/office/drawing/2014/main" id="{AFDD4909-5650-E57D-6ADB-E63D6DAB9B15}"/>
              </a:ext>
            </a:extLst>
          </p:cNvPr>
          <p:cNvSpPr txBox="1"/>
          <p:nvPr/>
        </p:nvSpPr>
        <p:spPr>
          <a:xfrm>
            <a:off x="828674" y="1809236"/>
            <a:ext cx="8067676" cy="3356816"/>
          </a:xfrm>
          <a:prstGeom prst="rect">
            <a:avLst/>
          </a:prstGeom>
          <a:noFill/>
        </p:spPr>
        <p:txBody>
          <a:bodyPr wrap="square" rtlCol="0">
            <a:spAutoFit/>
          </a:bodyPr>
          <a:lstStyle/>
          <a:p>
            <a:r>
              <a:rPr lang="ja-JP" sz="1800">
                <a:solidFill>
                  <a:schemeClr val="tx1"/>
                </a:solidFill>
                <a:effectLst/>
                <a:latin typeface="+mn-ea"/>
                <a:ea typeface="+mn-ea"/>
                <a:cs typeface="Cordia New" panose="020B0304020202020204" pitchFamily="34" charset="-34"/>
              </a:rPr>
              <a:t>ビットとは？</a:t>
            </a:r>
            <a:r>
              <a:rPr lang="en-JP" sz="1800" dirty="0">
                <a:solidFill>
                  <a:schemeClr val="tx1"/>
                </a:solidFill>
                <a:effectLst/>
                <a:latin typeface="+mn-ea"/>
                <a:ea typeface="+mn-ea"/>
              </a:rPr>
              <a:t> </a:t>
            </a:r>
          </a:p>
          <a:p>
            <a:endParaRPr lang="en-US" sz="1800" dirty="0">
              <a:solidFill>
                <a:schemeClr val="tx1"/>
              </a:solidFill>
              <a:latin typeface="+mn-ea"/>
              <a:ea typeface="+mn-ea"/>
            </a:endParaRPr>
          </a:p>
          <a:p>
            <a:pPr>
              <a:lnSpc>
                <a:spcPct val="115000"/>
              </a:lnSpc>
              <a:spcAft>
                <a:spcPts val="800"/>
              </a:spcAft>
            </a:pPr>
            <a:r>
              <a:rPr lang="ja-JP" kern="100">
                <a:solidFill>
                  <a:schemeClr val="accent1"/>
                </a:solidFill>
                <a:effectLst/>
                <a:latin typeface="+mn-ea"/>
                <a:ea typeface="+mn-ea"/>
                <a:cs typeface="Cordia New" panose="020B0304020202020204" pitchFamily="34" charset="-34"/>
              </a:rPr>
              <a:t>ビット</a:t>
            </a:r>
            <a:r>
              <a:rPr lang="ja-JP" kern="100">
                <a:solidFill>
                  <a:schemeClr val="tx1"/>
                </a:solidFill>
                <a:effectLst/>
                <a:latin typeface="+mn-ea"/>
                <a:ea typeface="+mn-ea"/>
                <a:cs typeface="Cordia New" panose="020B0304020202020204" pitchFamily="34" charset="-34"/>
              </a:rPr>
              <a:t>（</a:t>
            </a:r>
            <a:r>
              <a:rPr lang="en-JP" kern="100" dirty="0">
                <a:solidFill>
                  <a:schemeClr val="tx1"/>
                </a:solidFill>
                <a:effectLst/>
                <a:latin typeface="+mn-ea"/>
                <a:ea typeface="+mn-ea"/>
                <a:cs typeface="Cordia New" panose="020B0304020202020204" pitchFamily="34" charset="-34"/>
              </a:rPr>
              <a:t>“binary digit”</a:t>
            </a:r>
            <a:r>
              <a:rPr lang="ja-JP" kern="100">
                <a:solidFill>
                  <a:schemeClr val="tx1"/>
                </a:solidFill>
                <a:effectLst/>
                <a:latin typeface="+mn-ea"/>
                <a:ea typeface="+mn-ea"/>
                <a:cs typeface="Cordia New" panose="020B0304020202020204" pitchFamily="34" charset="-34"/>
              </a:rPr>
              <a:t>の略）は、</a:t>
            </a:r>
            <a:r>
              <a:rPr lang="ja-JP" altLang="en-US" kern="100">
                <a:solidFill>
                  <a:schemeClr val="tx1"/>
                </a:solidFill>
                <a:effectLst/>
                <a:latin typeface="+mn-ea"/>
                <a:ea typeface="+mn-ea"/>
                <a:cs typeface="Cordia New" panose="020B0304020202020204" pitchFamily="34" charset="-34"/>
              </a:rPr>
              <a:t>コンピュータや</a:t>
            </a:r>
            <a:r>
              <a:rPr lang="ja-JP" kern="100">
                <a:solidFill>
                  <a:schemeClr val="tx1"/>
                </a:solidFill>
                <a:effectLst/>
                <a:latin typeface="+mn-ea"/>
                <a:ea typeface="+mn-ea"/>
                <a:cs typeface="Cordia New" panose="020B0304020202020204" pitchFamily="34" charset="-34"/>
              </a:rPr>
              <a:t>デジタル通信における最</a:t>
            </a:r>
            <a:r>
              <a:rPr lang="ja-JP" altLang="en-US" kern="100">
                <a:solidFill>
                  <a:schemeClr val="tx1"/>
                </a:solidFill>
                <a:effectLst/>
                <a:latin typeface="+mn-ea"/>
                <a:ea typeface="+mn-ea"/>
                <a:cs typeface="Cordia New" panose="020B0304020202020204" pitchFamily="34" charset="-34"/>
              </a:rPr>
              <a:t>小さ</a:t>
            </a:r>
            <a:r>
              <a:rPr lang="ja-JP" kern="100">
                <a:solidFill>
                  <a:schemeClr val="tx1"/>
                </a:solidFill>
                <a:effectLst/>
                <a:latin typeface="+mn-ea"/>
                <a:ea typeface="+mn-ea"/>
                <a:cs typeface="Cordia New" panose="020B0304020202020204" pitchFamily="34" charset="-34"/>
              </a:rPr>
              <a:t>な</a:t>
            </a:r>
            <a:r>
              <a:rPr lang="ja-JP" altLang="en-US" kern="100">
                <a:solidFill>
                  <a:schemeClr val="tx1"/>
                </a:solidFill>
                <a:effectLst/>
                <a:latin typeface="+mn-ea"/>
                <a:ea typeface="+mn-ea"/>
                <a:cs typeface="Cordia New" panose="020B0304020202020204" pitchFamily="34" charset="-34"/>
              </a:rPr>
              <a:t>（基本）</a:t>
            </a:r>
            <a:r>
              <a:rPr lang="ja-JP" kern="100">
                <a:solidFill>
                  <a:schemeClr val="tx1"/>
                </a:solidFill>
                <a:effectLst/>
                <a:latin typeface="+mn-ea"/>
                <a:ea typeface="+mn-ea"/>
                <a:cs typeface="Cordia New" panose="020B0304020202020204" pitchFamily="34" charset="-34"/>
              </a:rPr>
              <a:t>データ単位です。</a:t>
            </a:r>
            <a:endParaRPr lang="en-US" altLang="ja-JP" kern="100" dirty="0">
              <a:solidFill>
                <a:schemeClr val="tx1"/>
              </a:solidFill>
              <a:effectLst/>
              <a:latin typeface="+mn-ea"/>
              <a:ea typeface="+mn-ea"/>
              <a:cs typeface="Cordia New" panose="020B0304020202020204" pitchFamily="34" charset="-34"/>
            </a:endParaRPr>
          </a:p>
          <a:p>
            <a:pPr>
              <a:lnSpc>
                <a:spcPct val="115000"/>
              </a:lnSpc>
              <a:spcAft>
                <a:spcPts val="800"/>
              </a:spcAft>
            </a:pPr>
            <a:r>
              <a:rPr lang="ja-JP" kern="100">
                <a:solidFill>
                  <a:schemeClr val="tx1"/>
                </a:solidFill>
                <a:effectLst/>
                <a:latin typeface="+mn-ea"/>
                <a:ea typeface="+mn-ea"/>
                <a:cs typeface="Cordia New" panose="020B0304020202020204" pitchFamily="34" charset="-34"/>
              </a:rPr>
              <a:t>コンピュータ内部では、すべてのデータがバイナリ</a:t>
            </a:r>
            <a:r>
              <a:rPr lang="ja-JP" altLang="en-US" kern="100">
                <a:solidFill>
                  <a:schemeClr val="tx1"/>
                </a:solidFill>
                <a:effectLst/>
                <a:latin typeface="+mn-ea"/>
                <a:ea typeface="+mn-ea"/>
                <a:cs typeface="Cordia New" panose="020B0304020202020204" pitchFamily="34" charset="-34"/>
              </a:rPr>
              <a:t>、つまり０か１</a:t>
            </a:r>
            <a:r>
              <a:rPr lang="ja-JP" kern="100">
                <a:solidFill>
                  <a:schemeClr val="tx1"/>
                </a:solidFill>
                <a:effectLst/>
                <a:latin typeface="+mn-ea"/>
                <a:ea typeface="+mn-ea"/>
                <a:cs typeface="Cordia New" panose="020B0304020202020204" pitchFamily="34" charset="-34"/>
              </a:rPr>
              <a:t>として処理</a:t>
            </a:r>
            <a:r>
              <a:rPr lang="ja-JP" altLang="en-US" kern="100">
                <a:solidFill>
                  <a:schemeClr val="tx1"/>
                </a:solidFill>
                <a:effectLst/>
                <a:latin typeface="+mn-ea"/>
                <a:ea typeface="+mn-ea"/>
                <a:cs typeface="Cordia New" panose="020B0304020202020204" pitchFamily="34" charset="-34"/>
              </a:rPr>
              <a:t>され、</a:t>
            </a:r>
            <a:r>
              <a:rPr lang="ja-JP" kern="100">
                <a:solidFill>
                  <a:schemeClr val="tx1"/>
                </a:solidFill>
                <a:effectLst/>
                <a:latin typeface="+mn-ea"/>
                <a:ea typeface="+mn-ea"/>
                <a:cs typeface="Cordia New" panose="020B0304020202020204" pitchFamily="34" charset="-34"/>
              </a:rPr>
              <a:t>保存されます。</a:t>
            </a:r>
            <a:endParaRPr lang="en-JP" kern="100" dirty="0">
              <a:solidFill>
                <a:schemeClr val="tx1"/>
              </a:solidFill>
              <a:effectLst/>
              <a:latin typeface="+mn-ea"/>
              <a:ea typeface="+mn-ea"/>
              <a:cs typeface="Cordia New" panose="020B0304020202020204" pitchFamily="34" charset="-34"/>
            </a:endParaRPr>
          </a:p>
          <a:p>
            <a:pPr>
              <a:lnSpc>
                <a:spcPct val="115000"/>
              </a:lnSpc>
              <a:spcAft>
                <a:spcPts val="800"/>
              </a:spcAft>
            </a:pPr>
            <a:r>
              <a:rPr lang="ja-JP" kern="100">
                <a:solidFill>
                  <a:schemeClr val="tx1"/>
                </a:solidFill>
                <a:effectLst/>
                <a:latin typeface="+mn-ea"/>
                <a:ea typeface="+mn-ea"/>
                <a:cs typeface="Cordia New" panose="020B0304020202020204" pitchFamily="34" charset="-34"/>
              </a:rPr>
              <a:t>コンピュータはビットを使って、文字、数字、特殊文字を</a:t>
            </a:r>
            <a:r>
              <a:rPr lang="ja-JP" altLang="en-US" kern="100">
                <a:solidFill>
                  <a:schemeClr val="tx1"/>
                </a:solidFill>
                <a:latin typeface="+mn-ea"/>
                <a:ea typeface="+mn-ea"/>
                <a:cs typeface="Cordia New" panose="020B0304020202020204" pitchFamily="34" charset="-34"/>
              </a:rPr>
              <a:t>表す</a:t>
            </a:r>
            <a:r>
              <a:rPr lang="ja-JP" kern="100">
                <a:solidFill>
                  <a:schemeClr val="tx1"/>
                </a:solidFill>
                <a:effectLst/>
                <a:latin typeface="+mn-ea"/>
                <a:ea typeface="+mn-ea"/>
                <a:cs typeface="Cordia New" panose="020B0304020202020204" pitchFamily="34" charset="-34"/>
              </a:rPr>
              <a:t>ためにバイナリコードを使用します。よく使われるコードの一つが、</a:t>
            </a:r>
            <a:r>
              <a:rPr lang="ja-JP" kern="100">
                <a:solidFill>
                  <a:schemeClr val="accent1"/>
                </a:solidFill>
                <a:effectLst/>
                <a:latin typeface="+mn-ea"/>
                <a:ea typeface="+mn-ea"/>
                <a:cs typeface="Cordia New" panose="020B0304020202020204" pitchFamily="34" charset="-34"/>
              </a:rPr>
              <a:t>アメリカ情報交換標準コード（</a:t>
            </a:r>
            <a:r>
              <a:rPr lang="en-JP" kern="100" dirty="0">
                <a:solidFill>
                  <a:schemeClr val="accent1"/>
                </a:solidFill>
                <a:effectLst/>
                <a:latin typeface="+mn-ea"/>
                <a:ea typeface="+mn-ea"/>
                <a:cs typeface="Cordia New" panose="020B0304020202020204" pitchFamily="34" charset="-34"/>
              </a:rPr>
              <a:t>ASCII</a:t>
            </a:r>
            <a:r>
              <a:rPr lang="ja-JP" kern="100">
                <a:solidFill>
                  <a:schemeClr val="accent1"/>
                </a:solidFill>
                <a:effectLst/>
                <a:latin typeface="+mn-ea"/>
                <a:ea typeface="+mn-ea"/>
                <a:cs typeface="Cordia New" panose="020B0304020202020204" pitchFamily="34" charset="-34"/>
              </a:rPr>
              <a:t>）</a:t>
            </a:r>
            <a:r>
              <a:rPr lang="ja-JP" kern="100">
                <a:solidFill>
                  <a:schemeClr val="tx1"/>
                </a:solidFill>
                <a:effectLst/>
                <a:latin typeface="+mn-ea"/>
                <a:ea typeface="+mn-ea"/>
                <a:cs typeface="Cordia New" panose="020B0304020202020204" pitchFamily="34" charset="-34"/>
              </a:rPr>
              <a:t>です。</a:t>
            </a:r>
            <a:endParaRPr lang="en-US" altLang="ja-JP" kern="100" dirty="0">
              <a:solidFill>
                <a:schemeClr val="tx1"/>
              </a:solidFill>
              <a:effectLst/>
              <a:latin typeface="+mn-ea"/>
              <a:ea typeface="+mn-ea"/>
              <a:cs typeface="Cordia New" panose="020B0304020202020204" pitchFamily="34" charset="-34"/>
            </a:endParaRPr>
          </a:p>
          <a:p>
            <a:pPr>
              <a:lnSpc>
                <a:spcPct val="115000"/>
              </a:lnSpc>
              <a:spcAft>
                <a:spcPts val="800"/>
              </a:spcAft>
            </a:pPr>
            <a:r>
              <a:rPr lang="en-JP" u="sng" kern="100" dirty="0">
                <a:solidFill>
                  <a:schemeClr val="tx1"/>
                </a:solidFill>
                <a:effectLst/>
                <a:latin typeface="+mn-ea"/>
                <a:ea typeface="+mn-ea"/>
                <a:cs typeface="Cordia New" panose="020B0304020202020204" pitchFamily="34" charset="-34"/>
                <a:hlinkClick r:id="rId5">
                  <a:extLst>
                    <a:ext uri="{A12FA001-AC4F-418D-AE19-62706E023703}">
                      <ahyp:hlinkClr xmlns:ahyp="http://schemas.microsoft.com/office/drawing/2018/hyperlinkcolor" val="tx"/>
                    </a:ext>
                  </a:extLst>
                </a:hlinkClick>
              </a:rPr>
              <a:t>https://www.ascii-code.com/ASCII</a:t>
            </a:r>
            <a:endParaRPr lang="en-JP" kern="100" dirty="0">
              <a:solidFill>
                <a:schemeClr val="tx1"/>
              </a:solidFill>
              <a:effectLst/>
              <a:latin typeface="+mn-ea"/>
              <a:ea typeface="+mn-ea"/>
              <a:cs typeface="Cordia New" panose="020B0304020202020204" pitchFamily="34" charset="-34"/>
            </a:endParaRPr>
          </a:p>
          <a:p>
            <a:pPr>
              <a:lnSpc>
                <a:spcPct val="115000"/>
              </a:lnSpc>
              <a:spcAft>
                <a:spcPts val="800"/>
              </a:spcAft>
            </a:pPr>
            <a:r>
              <a:rPr lang="ja-JP" kern="100">
                <a:solidFill>
                  <a:schemeClr val="tx1"/>
                </a:solidFill>
                <a:effectLst/>
                <a:latin typeface="+mn-ea"/>
                <a:ea typeface="+mn-ea"/>
                <a:cs typeface="Cordia New" panose="020B0304020202020204" pitchFamily="34" charset="-34"/>
              </a:rPr>
              <a:t>大文字の</a:t>
            </a:r>
            <a:r>
              <a:rPr lang="en-JP" kern="100" dirty="0">
                <a:solidFill>
                  <a:schemeClr val="tx1"/>
                </a:solidFill>
                <a:effectLst/>
                <a:latin typeface="+mn-ea"/>
                <a:ea typeface="+mn-ea"/>
                <a:cs typeface="Cordia New" panose="020B0304020202020204" pitchFamily="34" charset="-34"/>
              </a:rPr>
              <a:t>A: A = 01000001</a:t>
            </a:r>
            <a:br>
              <a:rPr lang="en-JP" kern="100" dirty="0">
                <a:solidFill>
                  <a:schemeClr val="tx1"/>
                </a:solidFill>
                <a:effectLst/>
                <a:latin typeface="+mn-ea"/>
                <a:ea typeface="+mn-ea"/>
                <a:cs typeface="Cordia New" panose="020B0304020202020204" pitchFamily="34" charset="-34"/>
              </a:rPr>
            </a:br>
            <a:r>
              <a:rPr lang="ja-JP" kern="100">
                <a:solidFill>
                  <a:schemeClr val="tx1"/>
                </a:solidFill>
                <a:effectLst/>
                <a:latin typeface="+mn-ea"/>
                <a:ea typeface="+mn-ea"/>
                <a:cs typeface="Cordia New" panose="020B0304020202020204" pitchFamily="34" charset="-34"/>
              </a:rPr>
              <a:t>数字の</a:t>
            </a:r>
            <a:r>
              <a:rPr lang="en-JP" kern="100" dirty="0">
                <a:solidFill>
                  <a:schemeClr val="tx1"/>
                </a:solidFill>
                <a:effectLst/>
                <a:latin typeface="+mn-ea"/>
                <a:ea typeface="+mn-ea"/>
                <a:cs typeface="Cordia New" panose="020B0304020202020204" pitchFamily="34" charset="-34"/>
              </a:rPr>
              <a:t>9: 9 = 00001001</a:t>
            </a:r>
            <a:br>
              <a:rPr lang="en-JP" kern="100" dirty="0">
                <a:solidFill>
                  <a:schemeClr val="tx1"/>
                </a:solidFill>
                <a:effectLst/>
                <a:latin typeface="+mn-ea"/>
                <a:ea typeface="+mn-ea"/>
                <a:cs typeface="Cordia New" panose="020B0304020202020204" pitchFamily="34" charset="-34"/>
              </a:rPr>
            </a:br>
            <a:r>
              <a:rPr lang="ja-JP" kern="100">
                <a:solidFill>
                  <a:schemeClr val="tx1"/>
                </a:solidFill>
                <a:effectLst/>
                <a:latin typeface="+mn-ea"/>
                <a:ea typeface="+mn-ea"/>
                <a:cs typeface="Cordia New" panose="020B0304020202020204" pitchFamily="34" charset="-34"/>
              </a:rPr>
              <a:t>特殊文字の</a:t>
            </a:r>
            <a:r>
              <a:rPr lang="en-JP" kern="100" dirty="0">
                <a:solidFill>
                  <a:schemeClr val="tx1"/>
                </a:solidFill>
                <a:effectLst/>
                <a:latin typeface="+mn-ea"/>
                <a:ea typeface="+mn-ea"/>
                <a:cs typeface="Cordia New" panose="020B0304020202020204" pitchFamily="34" charset="-34"/>
              </a:rPr>
              <a:t>#: # = 00100011</a:t>
            </a:r>
          </a:p>
          <a:p>
            <a:endParaRPr lang="en-US" dirty="0">
              <a:solidFill>
                <a:schemeClr val="tx1"/>
              </a:solidFill>
              <a:latin typeface="+mn-ea"/>
              <a:ea typeface="+mn-ea"/>
            </a:endParaRPr>
          </a:p>
        </p:txBody>
      </p:sp>
      <p:sp>
        <p:nvSpPr>
          <p:cNvPr id="3" name="Footer Placeholder 2">
            <a:extLst>
              <a:ext uri="{FF2B5EF4-FFF2-40B4-BE49-F238E27FC236}">
                <a16:creationId xmlns:a16="http://schemas.microsoft.com/office/drawing/2014/main" id="{708D674F-1C50-E878-4A3E-9D97BC56AFAF}"/>
              </a:ext>
            </a:extLst>
          </p:cNvPr>
          <p:cNvSpPr>
            <a:spLocks noGrp="1"/>
          </p:cNvSpPr>
          <p:nvPr>
            <p:ph type="ftr" sz="quarter" idx="10"/>
          </p:nvPr>
        </p:nvSpPr>
        <p:spPr/>
        <p:txBody>
          <a:bodyPr/>
          <a:lstStyle/>
          <a:p>
            <a:fld id="{304A7E4D-BDF8-504A-844A-9A99D8E6F80A}" type="slidenum">
              <a:rPr lang="en-US" smtClean="0"/>
              <a:t>21</a:t>
            </a:fld>
            <a:endParaRPr lang="en-US" dirty="0"/>
          </a:p>
        </p:txBody>
      </p:sp>
    </p:spTree>
    <p:extLst>
      <p:ext uri="{BB962C8B-B14F-4D97-AF65-F5344CB8AC3E}">
        <p14:creationId xmlns:p14="http://schemas.microsoft.com/office/powerpoint/2010/main" val="37466465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7A579DFA-C4D5-E70B-2C1F-0CB9EC6719EF}"/>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84B52795-5BDC-A438-4971-8A0CC969E4A2}"/>
              </a:ext>
            </a:extLst>
          </p:cNvPr>
          <p:cNvSpPr txBox="1">
            <a:spLocks noGrp="1"/>
          </p:cNvSpPr>
          <p:nvPr>
            <p:ph type="title"/>
          </p:nvPr>
        </p:nvSpPr>
        <p:spPr>
          <a:xfrm>
            <a:off x="720000" y="540000"/>
            <a:ext cx="7704000" cy="572700"/>
          </a:xfrm>
        </p:spPr>
        <p:txBody>
          <a:bodyPr spcFirstLastPara="1" wrap="square" lIns="91425" tIns="91425" rIns="91425" bIns="91425" anchor="t" anchorCtr="0">
            <a:noAutofit/>
          </a:bodyPr>
          <a:lstStyle/>
          <a:p>
            <a:r>
              <a:rPr lang="en-US" altLang="ja-JP" dirty="0">
                <a:hlinkClick r:id="rId3"/>
              </a:rPr>
              <a:t>1.2. Data Transmission</a:t>
            </a:r>
            <a:endParaRPr lang="en-US" altLang="ja-JP" dirty="0"/>
          </a:p>
        </p:txBody>
      </p:sp>
      <p:sp>
        <p:nvSpPr>
          <p:cNvPr id="4" name="TextBox 3">
            <a:extLst>
              <a:ext uri="{FF2B5EF4-FFF2-40B4-BE49-F238E27FC236}">
                <a16:creationId xmlns:a16="http://schemas.microsoft.com/office/drawing/2014/main" id="{BC042D30-43E8-24C5-D196-636051010B3D}"/>
              </a:ext>
            </a:extLst>
          </p:cNvPr>
          <p:cNvSpPr txBox="1"/>
          <p:nvPr/>
        </p:nvSpPr>
        <p:spPr>
          <a:xfrm>
            <a:off x="720000" y="1122684"/>
            <a:ext cx="6825384" cy="400110"/>
          </a:xfrm>
          <a:prstGeom prst="rect">
            <a:avLst/>
          </a:prstGeom>
          <a:noFill/>
        </p:spPr>
        <p:txBody>
          <a:bodyPr wrap="square" rtlCol="0">
            <a:spAutoFit/>
          </a:bodyPr>
          <a:lstStyle/>
          <a:p>
            <a:pPr algn="l" fontAlgn="ctr">
              <a:spcAft>
                <a:spcPts val="600"/>
              </a:spcAft>
              <a:buClr>
                <a:schemeClr val="tx1"/>
              </a:buClr>
            </a:pPr>
            <a:r>
              <a:rPr lang="en-US" altLang="ja-JP" sz="2000" b="0" i="0" u="none" strike="noStrike" dirty="0">
                <a:solidFill>
                  <a:schemeClr val="accent4"/>
                </a:solidFill>
                <a:effectLst/>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1.2.3 Common Methods of Data Transmission</a:t>
            </a:r>
            <a:endParaRPr lang="en-US" altLang="ja-JP" sz="2000" b="0" i="0" u="none" strike="noStrike" dirty="0">
              <a:solidFill>
                <a:schemeClr val="accent4"/>
              </a:solidFill>
              <a:effectLst/>
              <a:latin typeface="+mn-lt"/>
              <a:ea typeface="MS PGothic" panose="020B0600070205080204" pitchFamily="34" charset="-128"/>
            </a:endParaRPr>
          </a:p>
        </p:txBody>
      </p:sp>
      <p:sp>
        <p:nvSpPr>
          <p:cNvPr id="2" name="TextBox 1">
            <a:extLst>
              <a:ext uri="{FF2B5EF4-FFF2-40B4-BE49-F238E27FC236}">
                <a16:creationId xmlns:a16="http://schemas.microsoft.com/office/drawing/2014/main" id="{B94262DB-D843-5126-8E24-98B8445F85CA}"/>
              </a:ext>
            </a:extLst>
          </p:cNvPr>
          <p:cNvSpPr txBox="1"/>
          <p:nvPr/>
        </p:nvSpPr>
        <p:spPr>
          <a:xfrm>
            <a:off x="720000" y="1671007"/>
            <a:ext cx="8424000" cy="2523768"/>
          </a:xfrm>
          <a:prstGeom prst="rect">
            <a:avLst/>
          </a:prstGeom>
          <a:noFill/>
        </p:spPr>
        <p:txBody>
          <a:bodyPr wrap="square" rtlCol="0">
            <a:spAutoFit/>
          </a:bodyPr>
          <a:lstStyle/>
          <a:p>
            <a:r>
              <a:rPr lang="en-US" sz="1600" dirty="0">
                <a:solidFill>
                  <a:schemeClr val="tx1"/>
                </a:solidFill>
                <a:latin typeface="+mn-lt"/>
              </a:rPr>
              <a:t>D</a:t>
            </a:r>
            <a:r>
              <a:rPr lang="en-US" sz="1600" b="0" i="0" dirty="0">
                <a:solidFill>
                  <a:schemeClr val="tx1"/>
                </a:solidFill>
                <a:effectLst/>
                <a:latin typeface="+mn-lt"/>
              </a:rPr>
              <a:t>ata</a:t>
            </a:r>
            <a:r>
              <a:rPr lang="en-US" sz="1600" dirty="0">
                <a:solidFill>
                  <a:schemeClr val="tx1"/>
                </a:solidFill>
                <a:latin typeface="+mn-lt"/>
              </a:rPr>
              <a:t> -&gt; </a:t>
            </a:r>
            <a:r>
              <a:rPr lang="en-US" sz="1600" b="0" i="0" dirty="0">
                <a:solidFill>
                  <a:schemeClr val="tx1"/>
                </a:solidFill>
                <a:effectLst/>
                <a:latin typeface="+mn-lt"/>
              </a:rPr>
              <a:t>bits -&gt; Signal -&gt; (Network) -&gt; Destination</a:t>
            </a:r>
          </a:p>
          <a:p>
            <a:endParaRPr lang="en-US" sz="2000" b="0" i="0" dirty="0">
              <a:solidFill>
                <a:schemeClr val="tx1"/>
              </a:solidFill>
              <a:effectLst/>
              <a:latin typeface="+mn-lt"/>
            </a:endParaRPr>
          </a:p>
          <a:p>
            <a:r>
              <a:rPr lang="en-US" sz="1600" dirty="0">
                <a:solidFill>
                  <a:schemeClr val="accent1"/>
                </a:solidFill>
                <a:latin typeface="+mn-lt"/>
              </a:rPr>
              <a:t>Media: </a:t>
            </a:r>
            <a:r>
              <a:rPr lang="en-US" dirty="0">
                <a:solidFill>
                  <a:schemeClr val="tx1"/>
                </a:solidFill>
                <a:latin typeface="+mn-lt"/>
              </a:rPr>
              <a:t>physical medium used for transmitting signals. Examples </a:t>
            </a:r>
            <a:r>
              <a:rPr lang="en-US" u="sng" dirty="0">
                <a:solidFill>
                  <a:schemeClr val="tx1"/>
                </a:solidFill>
                <a:latin typeface="+mn-lt"/>
              </a:rPr>
              <a:t>include copper wire</a:t>
            </a:r>
            <a:r>
              <a:rPr lang="en-US" dirty="0">
                <a:solidFill>
                  <a:schemeClr val="tx1"/>
                </a:solidFill>
                <a:latin typeface="+mn-lt"/>
              </a:rPr>
              <a:t>, </a:t>
            </a:r>
            <a:r>
              <a:rPr lang="en-US" u="sng" dirty="0">
                <a:solidFill>
                  <a:schemeClr val="tx1"/>
                </a:solidFill>
                <a:latin typeface="+mn-lt"/>
              </a:rPr>
              <a:t>fiber-optic cable</a:t>
            </a:r>
            <a:r>
              <a:rPr lang="en-US" dirty="0">
                <a:solidFill>
                  <a:schemeClr val="tx1"/>
                </a:solidFill>
                <a:latin typeface="+mn-lt"/>
              </a:rPr>
              <a:t>, and </a:t>
            </a:r>
            <a:r>
              <a:rPr lang="en-US" u="sng" dirty="0">
                <a:solidFill>
                  <a:schemeClr val="tx1"/>
                </a:solidFill>
                <a:latin typeface="+mn-lt"/>
              </a:rPr>
              <a:t>electromagnetic waves </a:t>
            </a:r>
            <a:r>
              <a:rPr lang="en-US" dirty="0">
                <a:solidFill>
                  <a:schemeClr val="tx1"/>
                </a:solidFill>
                <a:latin typeface="+mn-lt"/>
              </a:rPr>
              <a:t>in the air.</a:t>
            </a:r>
          </a:p>
          <a:p>
            <a:endParaRPr lang="en-US" dirty="0">
              <a:solidFill>
                <a:schemeClr val="tx1"/>
              </a:solidFill>
              <a:latin typeface="+mn-lt"/>
            </a:endParaRPr>
          </a:p>
          <a:p>
            <a:r>
              <a:rPr lang="en-US" sz="1800" dirty="0">
                <a:solidFill>
                  <a:schemeClr val="accent1"/>
                </a:solidFill>
                <a:latin typeface="+mn-lt"/>
              </a:rPr>
              <a:t>Signal Transmission: </a:t>
            </a:r>
            <a:r>
              <a:rPr lang="en-US" dirty="0">
                <a:solidFill>
                  <a:schemeClr val="tx1"/>
                </a:solidFill>
                <a:latin typeface="+mn-lt"/>
              </a:rPr>
              <a:t>The bits are represented as patterns of electricity, light, or radio waves. </a:t>
            </a:r>
          </a:p>
          <a:p>
            <a:endParaRPr lang="en-US" dirty="0">
              <a:solidFill>
                <a:schemeClr val="tx1"/>
              </a:solidFill>
              <a:latin typeface="+mn-lt"/>
            </a:endParaRPr>
          </a:p>
          <a:p>
            <a:r>
              <a:rPr lang="en-US" dirty="0">
                <a:solidFill>
                  <a:schemeClr val="accent1"/>
                </a:solidFill>
                <a:latin typeface="+mn-lt"/>
              </a:rPr>
              <a:t>Electrical signals </a:t>
            </a:r>
            <a:r>
              <a:rPr lang="en-US" dirty="0">
                <a:solidFill>
                  <a:schemeClr val="tx1"/>
                </a:solidFill>
                <a:latin typeface="+mn-lt"/>
              </a:rPr>
              <a:t>- Transmission is achieved by representing data as </a:t>
            </a:r>
            <a:r>
              <a:rPr lang="en-US" u="sng" dirty="0">
                <a:solidFill>
                  <a:schemeClr val="tx1"/>
                </a:solidFill>
                <a:latin typeface="+mn-lt"/>
              </a:rPr>
              <a:t>electrical pulses </a:t>
            </a:r>
            <a:r>
              <a:rPr lang="en-US" dirty="0">
                <a:solidFill>
                  <a:schemeClr val="tx1"/>
                </a:solidFill>
                <a:latin typeface="+mn-lt"/>
              </a:rPr>
              <a:t>on copper wire.</a:t>
            </a:r>
          </a:p>
          <a:p>
            <a:r>
              <a:rPr lang="en-US" dirty="0">
                <a:solidFill>
                  <a:schemeClr val="accent1"/>
                </a:solidFill>
                <a:latin typeface="+mn-lt"/>
              </a:rPr>
              <a:t>Optical signals </a:t>
            </a:r>
            <a:r>
              <a:rPr lang="en-US" dirty="0">
                <a:solidFill>
                  <a:schemeClr val="tx1"/>
                </a:solidFill>
                <a:latin typeface="+mn-lt"/>
              </a:rPr>
              <a:t>- Transmission is achieved by converting the electrical signals into </a:t>
            </a:r>
            <a:r>
              <a:rPr lang="en-US" u="sng" dirty="0">
                <a:solidFill>
                  <a:schemeClr val="tx1"/>
                </a:solidFill>
                <a:latin typeface="+mn-lt"/>
              </a:rPr>
              <a:t>light pulses</a:t>
            </a:r>
            <a:r>
              <a:rPr lang="en-US" dirty="0">
                <a:solidFill>
                  <a:schemeClr val="tx1"/>
                </a:solidFill>
                <a:latin typeface="+mn-lt"/>
              </a:rPr>
              <a:t>.</a:t>
            </a:r>
          </a:p>
          <a:p>
            <a:r>
              <a:rPr lang="en-US" dirty="0">
                <a:solidFill>
                  <a:schemeClr val="accent1"/>
                </a:solidFill>
                <a:latin typeface="+mn-lt"/>
              </a:rPr>
              <a:t>Wireless signals </a:t>
            </a:r>
            <a:r>
              <a:rPr lang="en-US" dirty="0">
                <a:solidFill>
                  <a:schemeClr val="tx1"/>
                </a:solidFill>
                <a:latin typeface="+mn-lt"/>
              </a:rPr>
              <a:t>- Transmission is achieved by using </a:t>
            </a:r>
            <a:r>
              <a:rPr lang="en-US" u="sng" dirty="0">
                <a:solidFill>
                  <a:schemeClr val="tx1"/>
                </a:solidFill>
                <a:latin typeface="+mn-lt"/>
              </a:rPr>
              <a:t>infrared</a:t>
            </a:r>
            <a:r>
              <a:rPr lang="en-US" dirty="0">
                <a:solidFill>
                  <a:schemeClr val="tx1"/>
                </a:solidFill>
                <a:latin typeface="+mn-lt"/>
              </a:rPr>
              <a:t>, </a:t>
            </a:r>
            <a:r>
              <a:rPr lang="en-US" u="sng" dirty="0">
                <a:solidFill>
                  <a:schemeClr val="tx1"/>
                </a:solidFill>
                <a:latin typeface="+mn-lt"/>
              </a:rPr>
              <a:t>microwave</a:t>
            </a:r>
            <a:r>
              <a:rPr lang="en-US" dirty="0">
                <a:solidFill>
                  <a:schemeClr val="tx1"/>
                </a:solidFill>
                <a:latin typeface="+mn-lt"/>
              </a:rPr>
              <a:t>, or </a:t>
            </a:r>
            <a:r>
              <a:rPr lang="en-US" u="sng" dirty="0">
                <a:solidFill>
                  <a:schemeClr val="tx1"/>
                </a:solidFill>
                <a:latin typeface="+mn-lt"/>
              </a:rPr>
              <a:t>radio waves </a:t>
            </a:r>
            <a:r>
              <a:rPr lang="en-US" dirty="0">
                <a:solidFill>
                  <a:schemeClr val="tx1"/>
                </a:solidFill>
                <a:latin typeface="+mn-lt"/>
              </a:rPr>
              <a:t>through the air.</a:t>
            </a:r>
          </a:p>
        </p:txBody>
      </p:sp>
      <p:sp>
        <p:nvSpPr>
          <p:cNvPr id="3" name="Footer Placeholder 2">
            <a:extLst>
              <a:ext uri="{FF2B5EF4-FFF2-40B4-BE49-F238E27FC236}">
                <a16:creationId xmlns:a16="http://schemas.microsoft.com/office/drawing/2014/main" id="{EB758908-48C4-CE8B-5F1F-0378C7CE125A}"/>
              </a:ext>
            </a:extLst>
          </p:cNvPr>
          <p:cNvSpPr>
            <a:spLocks noGrp="1"/>
          </p:cNvSpPr>
          <p:nvPr>
            <p:ph type="ftr" sz="quarter" idx="10"/>
          </p:nvPr>
        </p:nvSpPr>
        <p:spPr/>
        <p:txBody>
          <a:bodyPr/>
          <a:lstStyle/>
          <a:p>
            <a:fld id="{EA86B575-8160-3242-A5B8-668D774B4C14}" type="slidenum">
              <a:rPr lang="en-US" smtClean="0"/>
              <a:t>22</a:t>
            </a:fld>
            <a:endParaRPr lang="en-US" dirty="0"/>
          </a:p>
        </p:txBody>
      </p:sp>
    </p:spTree>
    <p:extLst>
      <p:ext uri="{BB962C8B-B14F-4D97-AF65-F5344CB8AC3E}">
        <p14:creationId xmlns:p14="http://schemas.microsoft.com/office/powerpoint/2010/main" val="4306147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7A579DFA-C4D5-E70B-2C1F-0CB9EC6719EF}"/>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84B52795-5BDC-A438-4971-8A0CC969E4A2}"/>
              </a:ext>
            </a:extLst>
          </p:cNvPr>
          <p:cNvSpPr txBox="1">
            <a:spLocks noGrp="1"/>
          </p:cNvSpPr>
          <p:nvPr>
            <p:ph type="title"/>
          </p:nvPr>
        </p:nvSpPr>
        <p:spPr/>
        <p:txBody>
          <a:bodyPr spcFirstLastPara="1" wrap="square" lIns="91425" tIns="91425" rIns="91425" bIns="91425" anchor="t" anchorCtr="0">
            <a:noAutofit/>
          </a:bodyPr>
          <a:lstStyle/>
          <a:p>
            <a:r>
              <a:rPr lang="en-US" altLang="ja-JP" dirty="0">
                <a:hlinkClick r:id="rId3"/>
              </a:rPr>
              <a:t>1.2. Data Transmission</a:t>
            </a:r>
            <a:endParaRPr lang="en-US" altLang="ja-JP" dirty="0"/>
          </a:p>
        </p:txBody>
      </p:sp>
      <p:sp>
        <p:nvSpPr>
          <p:cNvPr id="4" name="TextBox 3">
            <a:extLst>
              <a:ext uri="{FF2B5EF4-FFF2-40B4-BE49-F238E27FC236}">
                <a16:creationId xmlns:a16="http://schemas.microsoft.com/office/drawing/2014/main" id="{BC042D30-43E8-24C5-D196-636051010B3D}"/>
              </a:ext>
            </a:extLst>
          </p:cNvPr>
          <p:cNvSpPr txBox="1"/>
          <p:nvPr/>
        </p:nvSpPr>
        <p:spPr>
          <a:xfrm>
            <a:off x="720000" y="1122684"/>
            <a:ext cx="6825384" cy="400110"/>
          </a:xfrm>
          <a:prstGeom prst="rect">
            <a:avLst/>
          </a:prstGeom>
          <a:noFill/>
        </p:spPr>
        <p:txBody>
          <a:bodyPr wrap="square" rtlCol="0">
            <a:spAutoFit/>
          </a:bodyPr>
          <a:lstStyle/>
          <a:p>
            <a:pPr algn="l" fontAlgn="ctr">
              <a:spcAft>
                <a:spcPts val="600"/>
              </a:spcAft>
              <a:buClr>
                <a:schemeClr val="tx1"/>
              </a:buClr>
            </a:pPr>
            <a:r>
              <a:rPr lang="en-US" altLang="ja-JP" sz="2000" b="0" i="0" u="none" strike="noStrike" dirty="0">
                <a:solidFill>
                  <a:schemeClr val="accent4"/>
                </a:solidFill>
                <a:effectLst/>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1.2.3 </a:t>
            </a:r>
            <a:r>
              <a:rPr lang="ja-JP" altLang="en-US" sz="2000" b="0" i="0" u="none" strike="noStrike">
                <a:solidFill>
                  <a:schemeClr val="accent4"/>
                </a:solidFill>
                <a:effectLst/>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データ伝送の一般的な方法</a:t>
            </a:r>
            <a:endParaRPr lang="en-US" altLang="ja-JP" sz="2000" b="0" i="0" u="none" strike="noStrike" dirty="0">
              <a:solidFill>
                <a:schemeClr val="accent4"/>
              </a:solidFill>
              <a:effectLst/>
              <a:latin typeface="+mn-lt"/>
              <a:ea typeface="MS PGothic" panose="020B0600070205080204" pitchFamily="34" charset="-128"/>
            </a:endParaRPr>
          </a:p>
        </p:txBody>
      </p:sp>
      <p:sp>
        <p:nvSpPr>
          <p:cNvPr id="2" name="TextBox 1">
            <a:extLst>
              <a:ext uri="{FF2B5EF4-FFF2-40B4-BE49-F238E27FC236}">
                <a16:creationId xmlns:a16="http://schemas.microsoft.com/office/drawing/2014/main" id="{B94262DB-D843-5126-8E24-98B8445F85CA}"/>
              </a:ext>
            </a:extLst>
          </p:cNvPr>
          <p:cNvSpPr txBox="1"/>
          <p:nvPr/>
        </p:nvSpPr>
        <p:spPr>
          <a:xfrm>
            <a:off x="720000" y="1671007"/>
            <a:ext cx="8424000" cy="2585323"/>
          </a:xfrm>
          <a:prstGeom prst="rect">
            <a:avLst/>
          </a:prstGeom>
          <a:noFill/>
        </p:spPr>
        <p:txBody>
          <a:bodyPr wrap="square" rtlCol="0">
            <a:spAutoFit/>
          </a:bodyPr>
          <a:lstStyle/>
          <a:p>
            <a:r>
              <a:rPr lang="ja-JP" altLang="en-US" sz="1600">
                <a:solidFill>
                  <a:schemeClr val="tx1"/>
                </a:solidFill>
                <a:latin typeface="+mn-lt"/>
              </a:rPr>
              <a:t>データ </a:t>
            </a:r>
            <a:r>
              <a:rPr lang="en-US" altLang="ja-JP" sz="1600" dirty="0">
                <a:solidFill>
                  <a:schemeClr val="tx1"/>
                </a:solidFill>
                <a:latin typeface="+mn-lt"/>
              </a:rPr>
              <a:t>-&gt; </a:t>
            </a:r>
            <a:r>
              <a:rPr lang="ja-JP" altLang="en-US" sz="1600">
                <a:solidFill>
                  <a:schemeClr val="tx1"/>
                </a:solidFill>
                <a:latin typeface="+mn-lt"/>
              </a:rPr>
              <a:t>ビット </a:t>
            </a:r>
            <a:r>
              <a:rPr lang="en-US" altLang="ja-JP" sz="1600" dirty="0">
                <a:solidFill>
                  <a:schemeClr val="tx1"/>
                </a:solidFill>
                <a:latin typeface="+mn-lt"/>
              </a:rPr>
              <a:t>-&gt; </a:t>
            </a:r>
            <a:r>
              <a:rPr lang="ja-JP" altLang="en-US" sz="1600">
                <a:solidFill>
                  <a:schemeClr val="accent1"/>
                </a:solidFill>
                <a:latin typeface="+mn-lt"/>
              </a:rPr>
              <a:t>信号</a:t>
            </a:r>
            <a:r>
              <a:rPr lang="ja-JP" altLang="en-US" sz="1600">
                <a:solidFill>
                  <a:schemeClr val="tx1"/>
                </a:solidFill>
                <a:latin typeface="+mn-lt"/>
              </a:rPr>
              <a:t> </a:t>
            </a:r>
            <a:r>
              <a:rPr lang="en-US" altLang="ja-JP" sz="1600" dirty="0">
                <a:solidFill>
                  <a:schemeClr val="tx1"/>
                </a:solidFill>
                <a:latin typeface="+mn-lt"/>
              </a:rPr>
              <a:t>-&gt; </a:t>
            </a:r>
            <a:r>
              <a:rPr lang="ja-JP" altLang="en-US" sz="1600">
                <a:solidFill>
                  <a:schemeClr val="tx1"/>
                </a:solidFill>
                <a:latin typeface="+mn-lt"/>
              </a:rPr>
              <a:t>（ネットワーク） </a:t>
            </a:r>
            <a:r>
              <a:rPr lang="en-US" altLang="ja-JP" sz="1600" dirty="0">
                <a:solidFill>
                  <a:schemeClr val="tx1"/>
                </a:solidFill>
                <a:latin typeface="+mn-lt"/>
              </a:rPr>
              <a:t>-&gt; </a:t>
            </a:r>
            <a:r>
              <a:rPr lang="ja-JP" altLang="en-US" sz="1600">
                <a:solidFill>
                  <a:schemeClr val="tx1"/>
                </a:solidFill>
                <a:latin typeface="+mn-lt"/>
              </a:rPr>
              <a:t>目的地</a:t>
            </a:r>
            <a:endParaRPr lang="en-US" altLang="ja-JP" sz="1600" dirty="0">
              <a:solidFill>
                <a:schemeClr val="tx1"/>
              </a:solidFill>
              <a:latin typeface="+mn-lt"/>
            </a:endParaRPr>
          </a:p>
          <a:p>
            <a:endParaRPr lang="en-US" sz="2000" b="0" i="0" dirty="0">
              <a:solidFill>
                <a:schemeClr val="tx1"/>
              </a:solidFill>
              <a:effectLst/>
              <a:latin typeface="+mn-lt"/>
            </a:endParaRPr>
          </a:p>
          <a:p>
            <a:r>
              <a:rPr lang="ja-JP" altLang="en-US">
                <a:solidFill>
                  <a:schemeClr val="accent1"/>
                </a:solidFill>
                <a:latin typeface="+mn-lt"/>
                <a:ea typeface="+mn-ea"/>
              </a:rPr>
              <a:t>媒体（メディア）：</a:t>
            </a:r>
            <a:r>
              <a:rPr lang="ja-JP" altLang="en-US">
                <a:solidFill>
                  <a:schemeClr val="tx1"/>
                </a:solidFill>
                <a:latin typeface="+mn-lt"/>
                <a:ea typeface="+mn-ea"/>
              </a:rPr>
              <a:t>信号を伝送するために使用される物理的な媒体。</a:t>
            </a:r>
            <a:endParaRPr lang="en-US" altLang="ja-JP" dirty="0">
              <a:solidFill>
                <a:schemeClr val="tx1"/>
              </a:solidFill>
              <a:latin typeface="+mn-lt"/>
              <a:ea typeface="+mn-ea"/>
            </a:endParaRPr>
          </a:p>
          <a:p>
            <a:r>
              <a:rPr lang="ja-JP" altLang="en-US">
                <a:solidFill>
                  <a:schemeClr val="tx1"/>
                </a:solidFill>
                <a:latin typeface="+mn-lt"/>
                <a:ea typeface="+mn-ea"/>
              </a:rPr>
              <a:t>例：</a:t>
            </a:r>
            <a:r>
              <a:rPr lang="ja-JP" altLang="en-US" u="sng">
                <a:solidFill>
                  <a:schemeClr val="tx1"/>
                </a:solidFill>
                <a:latin typeface="+mn-lt"/>
                <a:ea typeface="+mn-ea"/>
              </a:rPr>
              <a:t>銅線</a:t>
            </a:r>
            <a:r>
              <a:rPr lang="ja-JP" altLang="en-US">
                <a:solidFill>
                  <a:schemeClr val="tx1"/>
                </a:solidFill>
                <a:latin typeface="+mn-lt"/>
                <a:ea typeface="+mn-ea"/>
              </a:rPr>
              <a:t>、</a:t>
            </a:r>
            <a:r>
              <a:rPr lang="ja-JP" altLang="en-US" u="sng">
                <a:solidFill>
                  <a:schemeClr val="tx1"/>
                </a:solidFill>
                <a:latin typeface="+mn-lt"/>
                <a:ea typeface="+mn-ea"/>
              </a:rPr>
              <a:t>光ファイバーケーブル</a:t>
            </a:r>
            <a:r>
              <a:rPr lang="ja-JP" altLang="en-US">
                <a:solidFill>
                  <a:schemeClr val="tx1"/>
                </a:solidFill>
                <a:latin typeface="+mn-lt"/>
                <a:ea typeface="+mn-ea"/>
              </a:rPr>
              <a:t>、空中の</a:t>
            </a:r>
            <a:r>
              <a:rPr lang="ja-JP" altLang="en-US" u="sng">
                <a:solidFill>
                  <a:schemeClr val="tx1"/>
                </a:solidFill>
                <a:latin typeface="+mn-lt"/>
                <a:ea typeface="+mn-ea"/>
              </a:rPr>
              <a:t>電波</a:t>
            </a:r>
            <a:r>
              <a:rPr lang="ja-JP" altLang="en-US">
                <a:solidFill>
                  <a:schemeClr val="tx1"/>
                </a:solidFill>
                <a:latin typeface="+mn-lt"/>
                <a:ea typeface="+mn-ea"/>
              </a:rPr>
              <a:t>など。</a:t>
            </a:r>
            <a:endParaRPr lang="en-US" altLang="ja-JP" dirty="0">
              <a:solidFill>
                <a:schemeClr val="tx1"/>
              </a:solidFill>
              <a:latin typeface="+mn-lt"/>
              <a:ea typeface="+mn-ea"/>
            </a:endParaRPr>
          </a:p>
          <a:p>
            <a:endParaRPr lang="en-US" dirty="0">
              <a:solidFill>
                <a:schemeClr val="tx1"/>
              </a:solidFill>
              <a:latin typeface="+mn-lt"/>
            </a:endParaRPr>
          </a:p>
          <a:p>
            <a:r>
              <a:rPr lang="ja-JP" altLang="en-US">
                <a:solidFill>
                  <a:schemeClr val="tx1"/>
                </a:solidFill>
                <a:latin typeface="+mn-lt"/>
              </a:rPr>
              <a:t>信号伝送：ビットは</a:t>
            </a:r>
            <a:r>
              <a:rPr lang="ja-JP" altLang="en-US" u="sng">
                <a:solidFill>
                  <a:schemeClr val="tx1"/>
                </a:solidFill>
                <a:latin typeface="+mn-lt"/>
              </a:rPr>
              <a:t>電気</a:t>
            </a:r>
            <a:r>
              <a:rPr lang="ja-JP" altLang="en-US">
                <a:solidFill>
                  <a:schemeClr val="tx1"/>
                </a:solidFill>
                <a:latin typeface="+mn-lt"/>
              </a:rPr>
              <a:t>、</a:t>
            </a:r>
            <a:r>
              <a:rPr lang="ja-JP" altLang="en-US" u="sng">
                <a:solidFill>
                  <a:schemeClr val="tx1"/>
                </a:solidFill>
                <a:latin typeface="+mn-lt"/>
              </a:rPr>
              <a:t>光</a:t>
            </a:r>
            <a:r>
              <a:rPr lang="ja-JP" altLang="en-US">
                <a:solidFill>
                  <a:schemeClr val="tx1"/>
                </a:solidFill>
                <a:latin typeface="+mn-lt"/>
              </a:rPr>
              <a:t>、または</a:t>
            </a:r>
            <a:r>
              <a:rPr lang="ja-JP" altLang="en-US" u="sng">
                <a:solidFill>
                  <a:schemeClr val="tx1"/>
                </a:solidFill>
                <a:latin typeface="+mn-lt"/>
              </a:rPr>
              <a:t>電波</a:t>
            </a:r>
            <a:r>
              <a:rPr lang="ja-JP" altLang="en-US">
                <a:solidFill>
                  <a:schemeClr val="tx1"/>
                </a:solidFill>
                <a:latin typeface="+mn-lt"/>
              </a:rPr>
              <a:t>（無線）に変換されて、伝送されます。</a:t>
            </a:r>
            <a:endParaRPr lang="en-US" altLang="ja-JP" dirty="0">
              <a:solidFill>
                <a:schemeClr val="tx1"/>
              </a:solidFill>
              <a:latin typeface="+mn-lt"/>
            </a:endParaRPr>
          </a:p>
          <a:p>
            <a:endParaRPr lang="ja-JP" altLang="en-US">
              <a:solidFill>
                <a:schemeClr val="tx1"/>
              </a:solidFill>
              <a:latin typeface="+mn-lt"/>
            </a:endParaRPr>
          </a:p>
          <a:p>
            <a:r>
              <a:rPr lang="en-US" altLang="ja-JP" dirty="0">
                <a:solidFill>
                  <a:schemeClr val="tx1"/>
                </a:solidFill>
                <a:latin typeface="+mn-lt"/>
              </a:rPr>
              <a:t>•</a:t>
            </a:r>
            <a:r>
              <a:rPr lang="ja-JP" altLang="en-US">
                <a:solidFill>
                  <a:schemeClr val="tx1"/>
                </a:solidFill>
                <a:latin typeface="+mn-lt"/>
              </a:rPr>
              <a:t>　</a:t>
            </a:r>
            <a:r>
              <a:rPr lang="ja-JP" altLang="en-US">
                <a:solidFill>
                  <a:schemeClr val="accent1"/>
                </a:solidFill>
                <a:latin typeface="+mn-lt"/>
              </a:rPr>
              <a:t>電気信号</a:t>
            </a:r>
            <a:r>
              <a:rPr lang="ja-JP" altLang="en-US">
                <a:solidFill>
                  <a:schemeClr val="tx1"/>
                </a:solidFill>
                <a:latin typeface="+mn-lt"/>
              </a:rPr>
              <a:t>：銅線上でデータを電気パルスとして伝送が行われます。</a:t>
            </a:r>
          </a:p>
          <a:p>
            <a:r>
              <a:rPr lang="en-US" altLang="ja-JP" dirty="0">
                <a:solidFill>
                  <a:schemeClr val="tx1"/>
                </a:solidFill>
                <a:latin typeface="+mn-lt"/>
              </a:rPr>
              <a:t>•</a:t>
            </a:r>
            <a:r>
              <a:rPr lang="ja-JP" altLang="en-US">
                <a:solidFill>
                  <a:schemeClr val="tx1"/>
                </a:solidFill>
                <a:latin typeface="+mn-lt"/>
              </a:rPr>
              <a:t>　</a:t>
            </a:r>
            <a:r>
              <a:rPr lang="ja-JP" altLang="en-US">
                <a:solidFill>
                  <a:schemeClr val="accent1"/>
                </a:solidFill>
                <a:latin typeface="+mn-lt"/>
              </a:rPr>
              <a:t>光信号</a:t>
            </a:r>
            <a:r>
              <a:rPr lang="ja-JP" altLang="en-US">
                <a:solidFill>
                  <a:schemeClr val="tx1"/>
                </a:solidFill>
                <a:latin typeface="+mn-lt"/>
              </a:rPr>
              <a:t>：電気信号を光パルスに変換して伝送が行われます。</a:t>
            </a:r>
          </a:p>
          <a:p>
            <a:r>
              <a:rPr lang="en-US" altLang="ja-JP" dirty="0">
                <a:solidFill>
                  <a:schemeClr val="tx1"/>
                </a:solidFill>
                <a:latin typeface="+mn-lt"/>
              </a:rPr>
              <a:t>•</a:t>
            </a:r>
            <a:r>
              <a:rPr lang="ja-JP" altLang="en-US">
                <a:solidFill>
                  <a:schemeClr val="tx1"/>
                </a:solidFill>
                <a:latin typeface="+mn-lt"/>
              </a:rPr>
              <a:t>　</a:t>
            </a:r>
            <a:r>
              <a:rPr lang="ja-JP" altLang="en-US">
                <a:solidFill>
                  <a:schemeClr val="accent1"/>
                </a:solidFill>
                <a:latin typeface="+mn-lt"/>
              </a:rPr>
              <a:t>無線信号</a:t>
            </a:r>
            <a:r>
              <a:rPr lang="ja-JP" altLang="en-US">
                <a:solidFill>
                  <a:schemeClr val="tx1"/>
                </a:solidFill>
                <a:latin typeface="+mn-lt"/>
              </a:rPr>
              <a:t>：赤外線、マイクロ波、電波として伝送が行われます。</a:t>
            </a:r>
          </a:p>
          <a:p>
            <a:endParaRPr lang="en-US" dirty="0">
              <a:solidFill>
                <a:schemeClr val="tx1"/>
              </a:solidFill>
              <a:latin typeface="+mn-lt"/>
            </a:endParaRPr>
          </a:p>
        </p:txBody>
      </p:sp>
      <p:sp>
        <p:nvSpPr>
          <p:cNvPr id="3" name="Footer Placeholder 2">
            <a:extLst>
              <a:ext uri="{FF2B5EF4-FFF2-40B4-BE49-F238E27FC236}">
                <a16:creationId xmlns:a16="http://schemas.microsoft.com/office/drawing/2014/main" id="{3B644443-370E-C8AD-09E4-9F49151FE6AE}"/>
              </a:ext>
            </a:extLst>
          </p:cNvPr>
          <p:cNvSpPr>
            <a:spLocks noGrp="1"/>
          </p:cNvSpPr>
          <p:nvPr>
            <p:ph type="ftr" sz="quarter" idx="10"/>
          </p:nvPr>
        </p:nvSpPr>
        <p:spPr/>
        <p:txBody>
          <a:bodyPr/>
          <a:lstStyle/>
          <a:p>
            <a:fld id="{69FF4106-707A-294A-96BD-1547EC8DBCA9}" type="slidenum">
              <a:rPr lang="en-US" smtClean="0"/>
              <a:t>23</a:t>
            </a:fld>
            <a:endParaRPr lang="en-US" dirty="0"/>
          </a:p>
        </p:txBody>
      </p:sp>
    </p:spTree>
    <p:extLst>
      <p:ext uri="{BB962C8B-B14F-4D97-AF65-F5344CB8AC3E}">
        <p14:creationId xmlns:p14="http://schemas.microsoft.com/office/powerpoint/2010/main" val="10407822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405CCACB-FFE5-5BAC-84F3-8F670B9FE1DC}"/>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36F4CBB5-978F-247F-7CFE-AA420F145ABF}"/>
              </a:ext>
            </a:extLst>
          </p:cNvPr>
          <p:cNvSpPr txBox="1">
            <a:spLocks noGrp="1"/>
          </p:cNvSpPr>
          <p:nvPr>
            <p:ph type="title"/>
          </p:nvPr>
        </p:nvSpPr>
        <p:spPr>
          <a:xfrm>
            <a:off x="720000" y="433670"/>
            <a:ext cx="7704000" cy="572700"/>
          </a:xfrm>
        </p:spPr>
        <p:txBody>
          <a:bodyPr spcFirstLastPara="1" wrap="square" lIns="91425" tIns="91425" rIns="91425" bIns="91425" anchor="t" anchorCtr="0">
            <a:noAutofit/>
          </a:bodyPr>
          <a:lstStyle/>
          <a:p>
            <a:r>
              <a:rPr lang="en-US" altLang="ja-JP" dirty="0">
                <a:hlinkClick r:id="rId3"/>
              </a:rPr>
              <a:t>1.2. Data Transmission</a:t>
            </a:r>
            <a:endParaRPr lang="en-US" altLang="ja-JP" dirty="0"/>
          </a:p>
        </p:txBody>
      </p:sp>
      <p:sp>
        <p:nvSpPr>
          <p:cNvPr id="4" name="TextBox 3">
            <a:extLst>
              <a:ext uri="{FF2B5EF4-FFF2-40B4-BE49-F238E27FC236}">
                <a16:creationId xmlns:a16="http://schemas.microsoft.com/office/drawing/2014/main" id="{2D5A2E39-C26B-5616-983B-9A925E00F9CF}"/>
              </a:ext>
            </a:extLst>
          </p:cNvPr>
          <p:cNvSpPr txBox="1"/>
          <p:nvPr/>
        </p:nvSpPr>
        <p:spPr>
          <a:xfrm>
            <a:off x="720000" y="1006370"/>
            <a:ext cx="8209826" cy="400110"/>
          </a:xfrm>
          <a:prstGeom prst="rect">
            <a:avLst/>
          </a:prstGeom>
          <a:noFill/>
        </p:spPr>
        <p:txBody>
          <a:bodyPr wrap="square" rtlCol="0">
            <a:spAutoFit/>
          </a:bodyPr>
          <a:lstStyle/>
          <a:p>
            <a:pPr algn="l" fontAlgn="ctr">
              <a:spcAft>
                <a:spcPts val="600"/>
              </a:spcAft>
              <a:buClr>
                <a:schemeClr val="tx1"/>
              </a:buClr>
            </a:pPr>
            <a:r>
              <a:rPr lang="en-US" altLang="ja-JP" sz="2000" dirty="0">
                <a:solidFill>
                  <a:schemeClr val="accent4"/>
                </a:solidFill>
                <a:latin typeface="+mn-lt"/>
                <a:ea typeface="MS PGothic" panose="020B0600070205080204" pitchFamily="34" charset="-128"/>
              </a:rPr>
              <a:t>1.2.4  </a:t>
            </a:r>
            <a:r>
              <a:rPr lang="en-US" sz="2000" b="0" i="0" dirty="0">
                <a:solidFill>
                  <a:schemeClr val="accent4"/>
                </a:solidFill>
                <a:effectLst/>
                <a:latin typeface="+mn-lt"/>
              </a:rPr>
              <a:t>Quiz2_2 </a:t>
            </a:r>
            <a:r>
              <a:rPr lang="en-US" altLang="ja-JP" sz="2000" dirty="0">
                <a:solidFill>
                  <a:schemeClr val="accent4"/>
                </a:solidFill>
                <a:latin typeface="+mn-lt"/>
                <a:ea typeface="MS PGothic" panose="020B0600070205080204" pitchFamily="34" charset="-128"/>
              </a:rPr>
              <a:t>Check Your Understanding - Data Transmission</a:t>
            </a:r>
          </a:p>
        </p:txBody>
      </p:sp>
      <p:sp>
        <p:nvSpPr>
          <p:cNvPr id="5" name="TextBox 4">
            <a:extLst>
              <a:ext uri="{FF2B5EF4-FFF2-40B4-BE49-F238E27FC236}">
                <a16:creationId xmlns:a16="http://schemas.microsoft.com/office/drawing/2014/main" id="{679DE164-61CE-A449-C9D2-560A906FA90B}"/>
              </a:ext>
            </a:extLst>
          </p:cNvPr>
          <p:cNvSpPr txBox="1"/>
          <p:nvPr/>
        </p:nvSpPr>
        <p:spPr>
          <a:xfrm>
            <a:off x="719999" y="1986974"/>
            <a:ext cx="7703275" cy="2031325"/>
          </a:xfrm>
          <a:prstGeom prst="rect">
            <a:avLst/>
          </a:prstGeom>
          <a:noFill/>
        </p:spPr>
        <p:txBody>
          <a:bodyPr wrap="square" rtlCol="0">
            <a:spAutoFit/>
          </a:bodyPr>
          <a:lstStyle/>
          <a:p>
            <a:pPr algn="l" fontAlgn="ctr">
              <a:spcBef>
                <a:spcPts val="600"/>
              </a:spcBef>
              <a:spcAft>
                <a:spcPts val="600"/>
              </a:spcAft>
            </a:pPr>
            <a:r>
              <a:rPr lang="en-US" b="1" i="0" dirty="0">
                <a:solidFill>
                  <a:schemeClr val="tx1"/>
                </a:solidFill>
                <a:effectLst/>
                <a:latin typeface="+mn-lt"/>
              </a:rPr>
              <a:t>Question 1</a:t>
            </a:r>
          </a:p>
          <a:p>
            <a:pPr marL="358775" algn="l" fontAlgn="ctr">
              <a:spcBef>
                <a:spcPts val="600"/>
              </a:spcBef>
              <a:spcAft>
                <a:spcPts val="600"/>
              </a:spcAft>
            </a:pPr>
            <a:r>
              <a:rPr lang="en-US" i="0" dirty="0">
                <a:solidFill>
                  <a:schemeClr val="tx1"/>
                </a:solidFill>
                <a:effectLst/>
                <a:latin typeface="+mn-lt"/>
              </a:rPr>
              <a:t>A basic unit of information that represents one of two discrete states is known as</a:t>
            </a:r>
          </a:p>
          <a:p>
            <a:pPr marL="358775" lvl="1">
              <a:spcBef>
                <a:spcPts val="600"/>
              </a:spcBef>
              <a:spcAft>
                <a:spcPts val="600"/>
              </a:spcAft>
              <a:buClr>
                <a:schemeClr val="tx1"/>
              </a:buClr>
              <a:buFont typeface="Wingdings" pitchFamily="2" charset="2"/>
              <a:buChar char="q"/>
            </a:pPr>
            <a:r>
              <a:rPr lang="en-US" sz="1200" i="0" dirty="0">
                <a:solidFill>
                  <a:schemeClr val="tx1"/>
                </a:solidFill>
                <a:effectLst/>
                <a:latin typeface="+mn-lt"/>
              </a:rPr>
              <a:t>bit</a:t>
            </a:r>
          </a:p>
          <a:p>
            <a:pPr marL="358775" lvl="1">
              <a:spcBef>
                <a:spcPts val="600"/>
              </a:spcBef>
              <a:spcAft>
                <a:spcPts val="600"/>
              </a:spcAft>
              <a:buClr>
                <a:schemeClr val="tx1"/>
              </a:buClr>
              <a:buFont typeface="Wingdings" pitchFamily="2" charset="2"/>
              <a:buChar char="q"/>
            </a:pPr>
            <a:r>
              <a:rPr lang="en-US" sz="1200" i="0" dirty="0">
                <a:solidFill>
                  <a:schemeClr val="tx1"/>
                </a:solidFill>
                <a:effectLst/>
                <a:latin typeface="+mn-lt"/>
              </a:rPr>
              <a:t>byte</a:t>
            </a:r>
          </a:p>
          <a:p>
            <a:pPr marL="358775" lvl="1">
              <a:spcBef>
                <a:spcPts val="600"/>
              </a:spcBef>
              <a:spcAft>
                <a:spcPts val="600"/>
              </a:spcAft>
              <a:buClr>
                <a:schemeClr val="tx1"/>
              </a:buClr>
              <a:buFont typeface="Wingdings" pitchFamily="2" charset="2"/>
              <a:buChar char="q"/>
            </a:pPr>
            <a:r>
              <a:rPr lang="en-US" sz="1200" i="0" dirty="0">
                <a:solidFill>
                  <a:schemeClr val="tx1"/>
                </a:solidFill>
                <a:effectLst/>
                <a:latin typeface="+mn-lt"/>
              </a:rPr>
              <a:t>octet</a:t>
            </a:r>
          </a:p>
          <a:p>
            <a:pPr marL="358775" lvl="1">
              <a:spcBef>
                <a:spcPts val="600"/>
              </a:spcBef>
              <a:spcAft>
                <a:spcPts val="600"/>
              </a:spcAft>
              <a:buClr>
                <a:schemeClr val="tx1"/>
              </a:buClr>
              <a:buFont typeface="Wingdings" pitchFamily="2" charset="2"/>
              <a:buChar char="q"/>
            </a:pPr>
            <a:r>
              <a:rPr lang="en-US" sz="1200" i="0" dirty="0">
                <a:solidFill>
                  <a:schemeClr val="tx1"/>
                </a:solidFill>
                <a:effectLst/>
                <a:latin typeface="+mn-lt"/>
              </a:rPr>
              <a:t>electrical signal</a:t>
            </a:r>
            <a:endParaRPr lang="en-US" sz="1200" dirty="0">
              <a:solidFill>
                <a:schemeClr val="tx1"/>
              </a:solidFill>
              <a:latin typeface="+mn-lt"/>
            </a:endParaRPr>
          </a:p>
        </p:txBody>
      </p:sp>
      <p:sp>
        <p:nvSpPr>
          <p:cNvPr id="3" name="TextBox 2">
            <a:extLst>
              <a:ext uri="{FF2B5EF4-FFF2-40B4-BE49-F238E27FC236}">
                <a16:creationId xmlns:a16="http://schemas.microsoft.com/office/drawing/2014/main" id="{5B384DEB-3B04-D62E-5DD9-7A701B09C444}"/>
              </a:ext>
            </a:extLst>
          </p:cNvPr>
          <p:cNvSpPr txBox="1"/>
          <p:nvPr/>
        </p:nvSpPr>
        <p:spPr>
          <a:xfrm>
            <a:off x="720725" y="1416308"/>
            <a:ext cx="5178056" cy="369332"/>
          </a:xfrm>
          <a:prstGeom prst="rect">
            <a:avLst/>
          </a:prstGeom>
          <a:noFill/>
        </p:spPr>
        <p:txBody>
          <a:bodyPr wrap="square" rtlCol="0">
            <a:spAutoFit/>
          </a:bodyPr>
          <a:lstStyle/>
          <a:p>
            <a:r>
              <a:rPr lang="en-US" sz="1800" dirty="0">
                <a:solidFill>
                  <a:schemeClr val="accent1"/>
                </a:solidFill>
                <a:hlinkClick r:id="rId4"/>
              </a:rPr>
              <a:t>https://forms.gle/o5Qn5297gVadAE3T7</a:t>
            </a:r>
            <a:endParaRPr lang="en-US" sz="1800" dirty="0">
              <a:solidFill>
                <a:schemeClr val="accent1"/>
              </a:solidFill>
            </a:endParaRPr>
          </a:p>
        </p:txBody>
      </p:sp>
      <p:grpSp>
        <p:nvGrpSpPr>
          <p:cNvPr id="2" name="Google Shape;10286;p77">
            <a:extLst>
              <a:ext uri="{FF2B5EF4-FFF2-40B4-BE49-F238E27FC236}">
                <a16:creationId xmlns:a16="http://schemas.microsoft.com/office/drawing/2014/main" id="{69834BCC-3A0F-A80E-FF05-F2282E0E34CA}"/>
              </a:ext>
            </a:extLst>
          </p:cNvPr>
          <p:cNvGrpSpPr/>
          <p:nvPr/>
        </p:nvGrpSpPr>
        <p:grpSpPr>
          <a:xfrm>
            <a:off x="143999" y="105984"/>
            <a:ext cx="576000" cy="720000"/>
            <a:chOff x="-39783425" y="2337925"/>
            <a:chExt cx="275700" cy="318350"/>
          </a:xfrm>
          <a:solidFill>
            <a:schemeClr val="accent3"/>
          </a:solidFill>
        </p:grpSpPr>
        <p:sp>
          <p:nvSpPr>
            <p:cNvPr id="7" name="Google Shape;10287;p77">
              <a:extLst>
                <a:ext uri="{FF2B5EF4-FFF2-40B4-BE49-F238E27FC236}">
                  <a16:creationId xmlns:a16="http://schemas.microsoft.com/office/drawing/2014/main" id="{4AFADF16-B1DF-B713-8D87-89B8CC6420D8}"/>
                </a:ext>
              </a:extLst>
            </p:cNvPr>
            <p:cNvSpPr/>
            <p:nvPr/>
          </p:nvSpPr>
          <p:spPr>
            <a:xfrm>
              <a:off x="-39739325" y="2468600"/>
              <a:ext cx="194575" cy="148500"/>
            </a:xfrm>
            <a:custGeom>
              <a:avLst/>
              <a:gdLst/>
              <a:ahLst/>
              <a:cxnLst/>
              <a:rect l="l" t="t" r="r" b="b"/>
              <a:pathLst>
                <a:path w="7783" h="5940" extrusionOk="0">
                  <a:moveTo>
                    <a:pt x="6349" y="772"/>
                  </a:moveTo>
                  <a:cubicBezTo>
                    <a:pt x="6459" y="772"/>
                    <a:pt x="6570" y="812"/>
                    <a:pt x="6648" y="891"/>
                  </a:cubicBezTo>
                  <a:cubicBezTo>
                    <a:pt x="6711" y="954"/>
                    <a:pt x="6743" y="1017"/>
                    <a:pt x="6806" y="1080"/>
                  </a:cubicBezTo>
                  <a:cubicBezTo>
                    <a:pt x="6837" y="1300"/>
                    <a:pt x="6837" y="1458"/>
                    <a:pt x="6711" y="1552"/>
                  </a:cubicBezTo>
                  <a:lnTo>
                    <a:pt x="3340" y="4955"/>
                  </a:lnTo>
                  <a:cubicBezTo>
                    <a:pt x="3261" y="5033"/>
                    <a:pt x="3151" y="5073"/>
                    <a:pt x="3041" y="5073"/>
                  </a:cubicBezTo>
                  <a:cubicBezTo>
                    <a:pt x="2931" y="5073"/>
                    <a:pt x="2820" y="5033"/>
                    <a:pt x="2742" y="4955"/>
                  </a:cubicBezTo>
                  <a:lnTo>
                    <a:pt x="1040" y="3253"/>
                  </a:lnTo>
                  <a:cubicBezTo>
                    <a:pt x="883" y="3096"/>
                    <a:pt x="883" y="2812"/>
                    <a:pt x="1040" y="2655"/>
                  </a:cubicBezTo>
                  <a:lnTo>
                    <a:pt x="1135" y="2592"/>
                  </a:lnTo>
                  <a:cubicBezTo>
                    <a:pt x="1214" y="2513"/>
                    <a:pt x="1316" y="2474"/>
                    <a:pt x="1418" y="2474"/>
                  </a:cubicBezTo>
                  <a:cubicBezTo>
                    <a:pt x="1521" y="2474"/>
                    <a:pt x="1623" y="2513"/>
                    <a:pt x="1702" y="2592"/>
                  </a:cubicBezTo>
                  <a:lnTo>
                    <a:pt x="2742" y="3600"/>
                  </a:lnTo>
                  <a:cubicBezTo>
                    <a:pt x="2820" y="3679"/>
                    <a:pt x="2931" y="3718"/>
                    <a:pt x="3041" y="3718"/>
                  </a:cubicBezTo>
                  <a:cubicBezTo>
                    <a:pt x="3151" y="3718"/>
                    <a:pt x="3261" y="3679"/>
                    <a:pt x="3340" y="3600"/>
                  </a:cubicBezTo>
                  <a:lnTo>
                    <a:pt x="6050" y="891"/>
                  </a:lnTo>
                  <a:cubicBezTo>
                    <a:pt x="6128" y="812"/>
                    <a:pt x="6239" y="772"/>
                    <a:pt x="6349" y="772"/>
                  </a:cubicBezTo>
                  <a:close/>
                  <a:moveTo>
                    <a:pt x="6369" y="1"/>
                  </a:moveTo>
                  <a:cubicBezTo>
                    <a:pt x="6050" y="1"/>
                    <a:pt x="5719" y="119"/>
                    <a:pt x="5451" y="355"/>
                  </a:cubicBezTo>
                  <a:lnTo>
                    <a:pt x="3025" y="2781"/>
                  </a:lnTo>
                  <a:lnTo>
                    <a:pt x="2269" y="2025"/>
                  </a:lnTo>
                  <a:cubicBezTo>
                    <a:pt x="2040" y="1796"/>
                    <a:pt x="1742" y="1663"/>
                    <a:pt x="1421" y="1663"/>
                  </a:cubicBezTo>
                  <a:cubicBezTo>
                    <a:pt x="1256" y="1663"/>
                    <a:pt x="1085" y="1698"/>
                    <a:pt x="914" y="1773"/>
                  </a:cubicBezTo>
                  <a:cubicBezTo>
                    <a:pt x="694" y="1867"/>
                    <a:pt x="536" y="1993"/>
                    <a:pt x="473" y="2119"/>
                  </a:cubicBezTo>
                  <a:cubicBezTo>
                    <a:pt x="1" y="2592"/>
                    <a:pt x="1" y="3379"/>
                    <a:pt x="473" y="3883"/>
                  </a:cubicBezTo>
                  <a:lnTo>
                    <a:pt x="2143" y="5585"/>
                  </a:lnTo>
                  <a:cubicBezTo>
                    <a:pt x="2379" y="5821"/>
                    <a:pt x="2694" y="5939"/>
                    <a:pt x="3017" y="5939"/>
                  </a:cubicBezTo>
                  <a:cubicBezTo>
                    <a:pt x="3340" y="5939"/>
                    <a:pt x="3671" y="5821"/>
                    <a:pt x="3939" y="5585"/>
                  </a:cubicBezTo>
                  <a:lnTo>
                    <a:pt x="7310" y="2182"/>
                  </a:lnTo>
                  <a:cubicBezTo>
                    <a:pt x="7656" y="1836"/>
                    <a:pt x="7782" y="1300"/>
                    <a:pt x="7593" y="859"/>
                  </a:cubicBezTo>
                  <a:cubicBezTo>
                    <a:pt x="7467" y="575"/>
                    <a:pt x="7310" y="418"/>
                    <a:pt x="7215" y="355"/>
                  </a:cubicBezTo>
                  <a:cubicBezTo>
                    <a:pt x="6995" y="119"/>
                    <a:pt x="6688" y="1"/>
                    <a:pt x="636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8" name="Google Shape;10288;p77">
              <a:extLst>
                <a:ext uri="{FF2B5EF4-FFF2-40B4-BE49-F238E27FC236}">
                  <a16:creationId xmlns:a16="http://schemas.microsoft.com/office/drawing/2014/main" id="{BAD0B488-E452-4E7B-DF07-06981BD25E99}"/>
                </a:ext>
              </a:extLst>
            </p:cNvPr>
            <p:cNvSpPr/>
            <p:nvPr/>
          </p:nvSpPr>
          <p:spPr>
            <a:xfrm>
              <a:off x="-39783425" y="2337925"/>
              <a:ext cx="275700" cy="318350"/>
            </a:xfrm>
            <a:custGeom>
              <a:avLst/>
              <a:gdLst/>
              <a:ahLst/>
              <a:cxnLst/>
              <a:rect l="l" t="t" r="r" b="b"/>
              <a:pathLst>
                <a:path w="11028" h="12734" extrusionOk="0">
                  <a:moveTo>
                    <a:pt x="5608" y="793"/>
                  </a:moveTo>
                  <a:cubicBezTo>
                    <a:pt x="5829" y="793"/>
                    <a:pt x="5986" y="1014"/>
                    <a:pt x="6049" y="1234"/>
                  </a:cubicBezTo>
                  <a:cubicBezTo>
                    <a:pt x="6049" y="1486"/>
                    <a:pt x="6238" y="1644"/>
                    <a:pt x="6459" y="1644"/>
                  </a:cubicBezTo>
                  <a:lnTo>
                    <a:pt x="8129" y="1644"/>
                  </a:lnTo>
                  <a:cubicBezTo>
                    <a:pt x="8349" y="1644"/>
                    <a:pt x="8507" y="1833"/>
                    <a:pt x="8570" y="2053"/>
                  </a:cubicBezTo>
                  <a:lnTo>
                    <a:pt x="8570" y="2494"/>
                  </a:lnTo>
                  <a:lnTo>
                    <a:pt x="2773" y="2494"/>
                  </a:lnTo>
                  <a:lnTo>
                    <a:pt x="2773" y="2116"/>
                  </a:lnTo>
                  <a:lnTo>
                    <a:pt x="2741" y="2116"/>
                  </a:lnTo>
                  <a:cubicBezTo>
                    <a:pt x="2741" y="1864"/>
                    <a:pt x="2930" y="1707"/>
                    <a:pt x="3119" y="1675"/>
                  </a:cubicBezTo>
                  <a:lnTo>
                    <a:pt x="4789" y="1675"/>
                  </a:lnTo>
                  <a:cubicBezTo>
                    <a:pt x="5010" y="1675"/>
                    <a:pt x="5167" y="1486"/>
                    <a:pt x="5167" y="1234"/>
                  </a:cubicBezTo>
                  <a:cubicBezTo>
                    <a:pt x="5167" y="1014"/>
                    <a:pt x="5356" y="856"/>
                    <a:pt x="5608" y="793"/>
                  </a:cubicBezTo>
                  <a:close/>
                  <a:moveTo>
                    <a:pt x="10177" y="2494"/>
                  </a:moveTo>
                  <a:lnTo>
                    <a:pt x="10177" y="11883"/>
                  </a:lnTo>
                  <a:lnTo>
                    <a:pt x="788" y="11883"/>
                  </a:lnTo>
                  <a:lnTo>
                    <a:pt x="788" y="2494"/>
                  </a:lnTo>
                  <a:lnTo>
                    <a:pt x="1891" y="2494"/>
                  </a:lnTo>
                  <a:lnTo>
                    <a:pt x="1891" y="2904"/>
                  </a:lnTo>
                  <a:cubicBezTo>
                    <a:pt x="1891" y="3125"/>
                    <a:pt x="2111" y="3314"/>
                    <a:pt x="2332" y="3314"/>
                  </a:cubicBezTo>
                  <a:lnTo>
                    <a:pt x="8948" y="3314"/>
                  </a:lnTo>
                  <a:cubicBezTo>
                    <a:pt x="9200" y="3314"/>
                    <a:pt x="9357" y="3125"/>
                    <a:pt x="9357" y="2904"/>
                  </a:cubicBezTo>
                  <a:lnTo>
                    <a:pt x="9357" y="2494"/>
                  </a:lnTo>
                  <a:close/>
                  <a:moveTo>
                    <a:pt x="5615" y="1"/>
                  </a:moveTo>
                  <a:cubicBezTo>
                    <a:pt x="5456" y="1"/>
                    <a:pt x="5293" y="33"/>
                    <a:pt x="5136" y="100"/>
                  </a:cubicBezTo>
                  <a:cubicBezTo>
                    <a:pt x="4821" y="226"/>
                    <a:pt x="4537" y="478"/>
                    <a:pt x="4474" y="856"/>
                  </a:cubicBezTo>
                  <a:lnTo>
                    <a:pt x="3151" y="856"/>
                  </a:lnTo>
                  <a:cubicBezTo>
                    <a:pt x="2647" y="856"/>
                    <a:pt x="2174" y="1203"/>
                    <a:pt x="1985" y="1675"/>
                  </a:cubicBezTo>
                  <a:lnTo>
                    <a:pt x="410" y="1675"/>
                  </a:lnTo>
                  <a:cubicBezTo>
                    <a:pt x="158" y="1675"/>
                    <a:pt x="0" y="1864"/>
                    <a:pt x="0" y="2116"/>
                  </a:cubicBezTo>
                  <a:lnTo>
                    <a:pt x="0" y="12292"/>
                  </a:lnTo>
                  <a:cubicBezTo>
                    <a:pt x="0" y="12544"/>
                    <a:pt x="221" y="12734"/>
                    <a:pt x="410" y="12734"/>
                  </a:cubicBezTo>
                  <a:lnTo>
                    <a:pt x="10618" y="12734"/>
                  </a:lnTo>
                  <a:cubicBezTo>
                    <a:pt x="10838" y="12734"/>
                    <a:pt x="11027" y="12544"/>
                    <a:pt x="11027" y="12292"/>
                  </a:cubicBezTo>
                  <a:lnTo>
                    <a:pt x="11027" y="2116"/>
                  </a:lnTo>
                  <a:cubicBezTo>
                    <a:pt x="10996" y="1864"/>
                    <a:pt x="10807" y="1675"/>
                    <a:pt x="10555" y="1675"/>
                  </a:cubicBezTo>
                  <a:lnTo>
                    <a:pt x="9263" y="1675"/>
                  </a:lnTo>
                  <a:cubicBezTo>
                    <a:pt x="9105" y="1203"/>
                    <a:pt x="8633" y="856"/>
                    <a:pt x="8097" y="856"/>
                  </a:cubicBezTo>
                  <a:lnTo>
                    <a:pt x="6774" y="856"/>
                  </a:lnTo>
                  <a:cubicBezTo>
                    <a:pt x="6606" y="328"/>
                    <a:pt x="6127" y="1"/>
                    <a:pt x="561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grpSp>
      <p:sp>
        <p:nvSpPr>
          <p:cNvPr id="9" name="Footer Placeholder 8">
            <a:extLst>
              <a:ext uri="{FF2B5EF4-FFF2-40B4-BE49-F238E27FC236}">
                <a16:creationId xmlns:a16="http://schemas.microsoft.com/office/drawing/2014/main" id="{6C3EB8B5-62F3-B92A-0D83-FE392E91FB78}"/>
              </a:ext>
            </a:extLst>
          </p:cNvPr>
          <p:cNvSpPr>
            <a:spLocks noGrp="1"/>
          </p:cNvSpPr>
          <p:nvPr>
            <p:ph type="ftr" sz="quarter" idx="10"/>
          </p:nvPr>
        </p:nvSpPr>
        <p:spPr/>
        <p:txBody>
          <a:bodyPr/>
          <a:lstStyle/>
          <a:p>
            <a:fld id="{012FF5E0-513F-6346-9643-53E1D75FFBE2}" type="slidenum">
              <a:rPr lang="en-US" smtClean="0"/>
              <a:t>24</a:t>
            </a:fld>
            <a:endParaRPr lang="en-US" dirty="0"/>
          </a:p>
        </p:txBody>
      </p:sp>
    </p:spTree>
    <p:extLst>
      <p:ext uri="{BB962C8B-B14F-4D97-AF65-F5344CB8AC3E}">
        <p14:creationId xmlns:p14="http://schemas.microsoft.com/office/powerpoint/2010/main" val="12805361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13D924B7-2DA9-9A2F-42FB-C22F9576665F}"/>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3054C57D-F990-5F15-3EE5-3142CAB278CF}"/>
              </a:ext>
            </a:extLst>
          </p:cNvPr>
          <p:cNvSpPr txBox="1">
            <a:spLocks noGrp="1"/>
          </p:cNvSpPr>
          <p:nvPr>
            <p:ph type="title"/>
          </p:nvPr>
        </p:nvSpPr>
        <p:spPr>
          <a:xfrm>
            <a:off x="720000" y="433670"/>
            <a:ext cx="7704000" cy="572700"/>
          </a:xfrm>
        </p:spPr>
        <p:txBody>
          <a:bodyPr spcFirstLastPara="1" wrap="square" lIns="91425" tIns="91425" rIns="91425" bIns="91425" anchor="t" anchorCtr="0">
            <a:noAutofit/>
          </a:bodyPr>
          <a:lstStyle/>
          <a:p>
            <a:r>
              <a:rPr lang="en-US" altLang="ja-JP" dirty="0">
                <a:hlinkClick r:id="rId3"/>
              </a:rPr>
              <a:t>1.2. Data Transmission</a:t>
            </a:r>
            <a:endParaRPr lang="en-US" altLang="ja-JP" dirty="0"/>
          </a:p>
        </p:txBody>
      </p:sp>
      <p:sp>
        <p:nvSpPr>
          <p:cNvPr id="4" name="TextBox 3">
            <a:extLst>
              <a:ext uri="{FF2B5EF4-FFF2-40B4-BE49-F238E27FC236}">
                <a16:creationId xmlns:a16="http://schemas.microsoft.com/office/drawing/2014/main" id="{0D07257F-FDA5-F4F8-57C5-4A380D992E8D}"/>
              </a:ext>
            </a:extLst>
          </p:cNvPr>
          <p:cNvSpPr txBox="1"/>
          <p:nvPr/>
        </p:nvSpPr>
        <p:spPr>
          <a:xfrm>
            <a:off x="720000" y="1006370"/>
            <a:ext cx="8209826" cy="400110"/>
          </a:xfrm>
          <a:prstGeom prst="rect">
            <a:avLst/>
          </a:prstGeom>
          <a:noFill/>
        </p:spPr>
        <p:txBody>
          <a:bodyPr wrap="square" rtlCol="0">
            <a:spAutoFit/>
          </a:bodyPr>
          <a:lstStyle/>
          <a:p>
            <a:pPr algn="l" fontAlgn="ctr">
              <a:spcAft>
                <a:spcPts val="600"/>
              </a:spcAft>
              <a:buClr>
                <a:schemeClr val="tx1"/>
              </a:buClr>
            </a:pPr>
            <a:r>
              <a:rPr lang="en-US" altLang="ja-JP" sz="2000" dirty="0">
                <a:solidFill>
                  <a:schemeClr val="accent4"/>
                </a:solidFill>
                <a:latin typeface="+mn-lt"/>
                <a:ea typeface="MS PGothic" panose="020B0600070205080204" pitchFamily="34" charset="-128"/>
              </a:rPr>
              <a:t>1.2.4  </a:t>
            </a:r>
            <a:r>
              <a:rPr lang="en-US" sz="2000" b="0" i="0" dirty="0">
                <a:solidFill>
                  <a:schemeClr val="accent4"/>
                </a:solidFill>
                <a:effectLst/>
                <a:latin typeface="+mn-lt"/>
              </a:rPr>
              <a:t>Quiz2_2 </a:t>
            </a:r>
            <a:r>
              <a:rPr lang="en-US" altLang="ja-JP" sz="2000" dirty="0">
                <a:solidFill>
                  <a:schemeClr val="accent4"/>
                </a:solidFill>
                <a:latin typeface="+mn-lt"/>
                <a:ea typeface="MS PGothic" panose="020B0600070205080204" pitchFamily="34" charset="-128"/>
              </a:rPr>
              <a:t>Check Your Understanding - Data Transmission</a:t>
            </a:r>
          </a:p>
        </p:txBody>
      </p:sp>
      <p:sp>
        <p:nvSpPr>
          <p:cNvPr id="3" name="TextBox 2">
            <a:extLst>
              <a:ext uri="{FF2B5EF4-FFF2-40B4-BE49-F238E27FC236}">
                <a16:creationId xmlns:a16="http://schemas.microsoft.com/office/drawing/2014/main" id="{1B76B730-0E46-F64E-BD75-44274266470F}"/>
              </a:ext>
            </a:extLst>
          </p:cNvPr>
          <p:cNvSpPr txBox="1"/>
          <p:nvPr/>
        </p:nvSpPr>
        <p:spPr>
          <a:xfrm>
            <a:off x="720725" y="1416308"/>
            <a:ext cx="5178056" cy="369332"/>
          </a:xfrm>
          <a:prstGeom prst="rect">
            <a:avLst/>
          </a:prstGeom>
          <a:noFill/>
        </p:spPr>
        <p:txBody>
          <a:bodyPr wrap="square" rtlCol="0">
            <a:spAutoFit/>
          </a:bodyPr>
          <a:lstStyle/>
          <a:p>
            <a:r>
              <a:rPr lang="en-US" sz="1800" dirty="0">
                <a:solidFill>
                  <a:schemeClr val="accent1"/>
                </a:solidFill>
                <a:hlinkClick r:id="rId4"/>
              </a:rPr>
              <a:t>https://forms.gle/o5Qn5297gVadAE3T7</a:t>
            </a:r>
            <a:endParaRPr lang="en-US" sz="1800" dirty="0">
              <a:solidFill>
                <a:schemeClr val="accent1"/>
              </a:solidFill>
            </a:endParaRPr>
          </a:p>
        </p:txBody>
      </p:sp>
      <p:sp>
        <p:nvSpPr>
          <p:cNvPr id="6" name="TextBox 5">
            <a:extLst>
              <a:ext uri="{FF2B5EF4-FFF2-40B4-BE49-F238E27FC236}">
                <a16:creationId xmlns:a16="http://schemas.microsoft.com/office/drawing/2014/main" id="{37A17AB8-A00E-8879-CC46-CDFBCFFB5553}"/>
              </a:ext>
            </a:extLst>
          </p:cNvPr>
          <p:cNvSpPr txBox="1"/>
          <p:nvPr/>
        </p:nvSpPr>
        <p:spPr>
          <a:xfrm>
            <a:off x="684140" y="1929452"/>
            <a:ext cx="7703274" cy="2585323"/>
          </a:xfrm>
          <a:prstGeom prst="rect">
            <a:avLst/>
          </a:prstGeom>
          <a:noFill/>
        </p:spPr>
        <p:txBody>
          <a:bodyPr wrap="square" rtlCol="0">
            <a:spAutoFit/>
          </a:bodyPr>
          <a:lstStyle/>
          <a:p>
            <a:pPr algn="l" fontAlgn="ctr">
              <a:spcBef>
                <a:spcPts val="600"/>
              </a:spcBef>
              <a:spcAft>
                <a:spcPts val="600"/>
              </a:spcAft>
            </a:pPr>
            <a:r>
              <a:rPr lang="en-US" b="1" i="0" dirty="0">
                <a:solidFill>
                  <a:schemeClr val="tx1"/>
                </a:solidFill>
                <a:effectLst/>
                <a:latin typeface="+mn-lt"/>
              </a:rPr>
              <a:t>Question 2</a:t>
            </a:r>
          </a:p>
          <a:p>
            <a:pPr marL="358775" algn="l">
              <a:spcBef>
                <a:spcPts val="600"/>
              </a:spcBef>
              <a:spcAft>
                <a:spcPts val="600"/>
              </a:spcAft>
            </a:pPr>
            <a:r>
              <a:rPr lang="en-US" i="0" dirty="0">
                <a:solidFill>
                  <a:schemeClr val="tx1"/>
                </a:solidFill>
                <a:effectLst/>
                <a:latin typeface="+mn-lt"/>
              </a:rPr>
              <a:t>When using your credit card, the credit card company can use this information to learn about your location and your preferences. This type of personal data is known as?</a:t>
            </a:r>
          </a:p>
          <a:p>
            <a:pPr marL="358775" algn="l">
              <a:spcBef>
                <a:spcPts val="600"/>
              </a:spcBef>
              <a:spcAft>
                <a:spcPts val="600"/>
              </a:spcAft>
            </a:pPr>
            <a:endParaRPr lang="en-US" sz="1200" i="0" dirty="0">
              <a:solidFill>
                <a:schemeClr val="tx1"/>
              </a:solidFill>
              <a:effectLst/>
              <a:latin typeface="+mn-lt"/>
            </a:endParaRPr>
          </a:p>
          <a:p>
            <a:pPr marL="644525" indent="-285750" algn="l">
              <a:spcBef>
                <a:spcPts val="600"/>
              </a:spcBef>
              <a:spcAft>
                <a:spcPts val="600"/>
              </a:spcAft>
              <a:buClr>
                <a:schemeClr val="tx1"/>
              </a:buClr>
              <a:buFont typeface="Wingdings" pitchFamily="2" charset="2"/>
              <a:buChar char="q"/>
            </a:pPr>
            <a:r>
              <a:rPr lang="en-US" sz="1200" i="0" dirty="0">
                <a:solidFill>
                  <a:schemeClr val="tx1"/>
                </a:solidFill>
                <a:effectLst/>
                <a:latin typeface="+mn-lt"/>
              </a:rPr>
              <a:t>secret data</a:t>
            </a:r>
          </a:p>
          <a:p>
            <a:pPr marL="644525" indent="-285750" algn="l">
              <a:spcBef>
                <a:spcPts val="600"/>
              </a:spcBef>
              <a:spcAft>
                <a:spcPts val="600"/>
              </a:spcAft>
              <a:buClr>
                <a:schemeClr val="tx1"/>
              </a:buClr>
              <a:buFont typeface="Wingdings" pitchFamily="2" charset="2"/>
              <a:buChar char="q"/>
            </a:pPr>
            <a:r>
              <a:rPr lang="en-US" sz="1200" i="0" dirty="0">
                <a:solidFill>
                  <a:schemeClr val="tx1"/>
                </a:solidFill>
                <a:effectLst/>
                <a:latin typeface="+mn-lt"/>
              </a:rPr>
              <a:t>volunteered data</a:t>
            </a:r>
          </a:p>
          <a:p>
            <a:pPr marL="644525" indent="-285750" algn="l">
              <a:spcBef>
                <a:spcPts val="600"/>
              </a:spcBef>
              <a:spcAft>
                <a:spcPts val="600"/>
              </a:spcAft>
              <a:buClr>
                <a:schemeClr val="tx1"/>
              </a:buClr>
              <a:buFont typeface="Wingdings" pitchFamily="2" charset="2"/>
              <a:buChar char="q"/>
            </a:pPr>
            <a:r>
              <a:rPr lang="en-US" sz="1200" i="0" dirty="0">
                <a:solidFill>
                  <a:schemeClr val="tx1"/>
                </a:solidFill>
                <a:effectLst/>
                <a:latin typeface="+mn-lt"/>
              </a:rPr>
              <a:t>observed data</a:t>
            </a:r>
          </a:p>
          <a:p>
            <a:pPr marL="644525" indent="-285750" algn="l">
              <a:spcBef>
                <a:spcPts val="600"/>
              </a:spcBef>
              <a:spcAft>
                <a:spcPts val="600"/>
              </a:spcAft>
              <a:buClr>
                <a:schemeClr val="tx1"/>
              </a:buClr>
              <a:buFont typeface="Wingdings" pitchFamily="2" charset="2"/>
              <a:buChar char="q"/>
            </a:pPr>
            <a:r>
              <a:rPr lang="en-US" sz="1200" i="0" dirty="0">
                <a:solidFill>
                  <a:schemeClr val="tx1"/>
                </a:solidFill>
                <a:effectLst/>
                <a:latin typeface="+mn-lt"/>
              </a:rPr>
              <a:t>inferred data</a:t>
            </a:r>
          </a:p>
        </p:txBody>
      </p:sp>
      <p:grpSp>
        <p:nvGrpSpPr>
          <p:cNvPr id="2" name="Google Shape;10286;p77">
            <a:extLst>
              <a:ext uri="{FF2B5EF4-FFF2-40B4-BE49-F238E27FC236}">
                <a16:creationId xmlns:a16="http://schemas.microsoft.com/office/drawing/2014/main" id="{504373D4-4423-24D6-5CD4-83C67F2CBB0F}"/>
              </a:ext>
            </a:extLst>
          </p:cNvPr>
          <p:cNvGrpSpPr/>
          <p:nvPr/>
        </p:nvGrpSpPr>
        <p:grpSpPr>
          <a:xfrm>
            <a:off x="143999" y="105984"/>
            <a:ext cx="576000" cy="720000"/>
            <a:chOff x="-39783425" y="2337925"/>
            <a:chExt cx="275700" cy="318350"/>
          </a:xfrm>
          <a:solidFill>
            <a:schemeClr val="accent3"/>
          </a:solidFill>
        </p:grpSpPr>
        <p:sp>
          <p:nvSpPr>
            <p:cNvPr id="7" name="Google Shape;10287;p77">
              <a:extLst>
                <a:ext uri="{FF2B5EF4-FFF2-40B4-BE49-F238E27FC236}">
                  <a16:creationId xmlns:a16="http://schemas.microsoft.com/office/drawing/2014/main" id="{BFD867FE-E63D-9659-EF9D-042CE020AFA0}"/>
                </a:ext>
              </a:extLst>
            </p:cNvPr>
            <p:cNvSpPr/>
            <p:nvPr/>
          </p:nvSpPr>
          <p:spPr>
            <a:xfrm>
              <a:off x="-39739325" y="2468600"/>
              <a:ext cx="194575" cy="148500"/>
            </a:xfrm>
            <a:custGeom>
              <a:avLst/>
              <a:gdLst/>
              <a:ahLst/>
              <a:cxnLst/>
              <a:rect l="l" t="t" r="r" b="b"/>
              <a:pathLst>
                <a:path w="7783" h="5940" extrusionOk="0">
                  <a:moveTo>
                    <a:pt x="6349" y="772"/>
                  </a:moveTo>
                  <a:cubicBezTo>
                    <a:pt x="6459" y="772"/>
                    <a:pt x="6570" y="812"/>
                    <a:pt x="6648" y="891"/>
                  </a:cubicBezTo>
                  <a:cubicBezTo>
                    <a:pt x="6711" y="954"/>
                    <a:pt x="6743" y="1017"/>
                    <a:pt x="6806" y="1080"/>
                  </a:cubicBezTo>
                  <a:cubicBezTo>
                    <a:pt x="6837" y="1300"/>
                    <a:pt x="6837" y="1458"/>
                    <a:pt x="6711" y="1552"/>
                  </a:cubicBezTo>
                  <a:lnTo>
                    <a:pt x="3340" y="4955"/>
                  </a:lnTo>
                  <a:cubicBezTo>
                    <a:pt x="3261" y="5033"/>
                    <a:pt x="3151" y="5073"/>
                    <a:pt x="3041" y="5073"/>
                  </a:cubicBezTo>
                  <a:cubicBezTo>
                    <a:pt x="2931" y="5073"/>
                    <a:pt x="2820" y="5033"/>
                    <a:pt x="2742" y="4955"/>
                  </a:cubicBezTo>
                  <a:lnTo>
                    <a:pt x="1040" y="3253"/>
                  </a:lnTo>
                  <a:cubicBezTo>
                    <a:pt x="883" y="3096"/>
                    <a:pt x="883" y="2812"/>
                    <a:pt x="1040" y="2655"/>
                  </a:cubicBezTo>
                  <a:lnTo>
                    <a:pt x="1135" y="2592"/>
                  </a:lnTo>
                  <a:cubicBezTo>
                    <a:pt x="1214" y="2513"/>
                    <a:pt x="1316" y="2474"/>
                    <a:pt x="1418" y="2474"/>
                  </a:cubicBezTo>
                  <a:cubicBezTo>
                    <a:pt x="1521" y="2474"/>
                    <a:pt x="1623" y="2513"/>
                    <a:pt x="1702" y="2592"/>
                  </a:cubicBezTo>
                  <a:lnTo>
                    <a:pt x="2742" y="3600"/>
                  </a:lnTo>
                  <a:cubicBezTo>
                    <a:pt x="2820" y="3679"/>
                    <a:pt x="2931" y="3718"/>
                    <a:pt x="3041" y="3718"/>
                  </a:cubicBezTo>
                  <a:cubicBezTo>
                    <a:pt x="3151" y="3718"/>
                    <a:pt x="3261" y="3679"/>
                    <a:pt x="3340" y="3600"/>
                  </a:cubicBezTo>
                  <a:lnTo>
                    <a:pt x="6050" y="891"/>
                  </a:lnTo>
                  <a:cubicBezTo>
                    <a:pt x="6128" y="812"/>
                    <a:pt x="6239" y="772"/>
                    <a:pt x="6349" y="772"/>
                  </a:cubicBezTo>
                  <a:close/>
                  <a:moveTo>
                    <a:pt x="6369" y="1"/>
                  </a:moveTo>
                  <a:cubicBezTo>
                    <a:pt x="6050" y="1"/>
                    <a:pt x="5719" y="119"/>
                    <a:pt x="5451" y="355"/>
                  </a:cubicBezTo>
                  <a:lnTo>
                    <a:pt x="3025" y="2781"/>
                  </a:lnTo>
                  <a:lnTo>
                    <a:pt x="2269" y="2025"/>
                  </a:lnTo>
                  <a:cubicBezTo>
                    <a:pt x="2040" y="1796"/>
                    <a:pt x="1742" y="1663"/>
                    <a:pt x="1421" y="1663"/>
                  </a:cubicBezTo>
                  <a:cubicBezTo>
                    <a:pt x="1256" y="1663"/>
                    <a:pt x="1085" y="1698"/>
                    <a:pt x="914" y="1773"/>
                  </a:cubicBezTo>
                  <a:cubicBezTo>
                    <a:pt x="694" y="1867"/>
                    <a:pt x="536" y="1993"/>
                    <a:pt x="473" y="2119"/>
                  </a:cubicBezTo>
                  <a:cubicBezTo>
                    <a:pt x="1" y="2592"/>
                    <a:pt x="1" y="3379"/>
                    <a:pt x="473" y="3883"/>
                  </a:cubicBezTo>
                  <a:lnTo>
                    <a:pt x="2143" y="5585"/>
                  </a:lnTo>
                  <a:cubicBezTo>
                    <a:pt x="2379" y="5821"/>
                    <a:pt x="2694" y="5939"/>
                    <a:pt x="3017" y="5939"/>
                  </a:cubicBezTo>
                  <a:cubicBezTo>
                    <a:pt x="3340" y="5939"/>
                    <a:pt x="3671" y="5821"/>
                    <a:pt x="3939" y="5585"/>
                  </a:cubicBezTo>
                  <a:lnTo>
                    <a:pt x="7310" y="2182"/>
                  </a:lnTo>
                  <a:cubicBezTo>
                    <a:pt x="7656" y="1836"/>
                    <a:pt x="7782" y="1300"/>
                    <a:pt x="7593" y="859"/>
                  </a:cubicBezTo>
                  <a:cubicBezTo>
                    <a:pt x="7467" y="575"/>
                    <a:pt x="7310" y="418"/>
                    <a:pt x="7215" y="355"/>
                  </a:cubicBezTo>
                  <a:cubicBezTo>
                    <a:pt x="6995" y="119"/>
                    <a:pt x="6688" y="1"/>
                    <a:pt x="636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8" name="Google Shape;10288;p77">
              <a:extLst>
                <a:ext uri="{FF2B5EF4-FFF2-40B4-BE49-F238E27FC236}">
                  <a16:creationId xmlns:a16="http://schemas.microsoft.com/office/drawing/2014/main" id="{57A00B5F-7AEF-68BB-9AE9-1554661170AC}"/>
                </a:ext>
              </a:extLst>
            </p:cNvPr>
            <p:cNvSpPr/>
            <p:nvPr/>
          </p:nvSpPr>
          <p:spPr>
            <a:xfrm>
              <a:off x="-39783425" y="2337925"/>
              <a:ext cx="275700" cy="318350"/>
            </a:xfrm>
            <a:custGeom>
              <a:avLst/>
              <a:gdLst/>
              <a:ahLst/>
              <a:cxnLst/>
              <a:rect l="l" t="t" r="r" b="b"/>
              <a:pathLst>
                <a:path w="11028" h="12734" extrusionOk="0">
                  <a:moveTo>
                    <a:pt x="5608" y="793"/>
                  </a:moveTo>
                  <a:cubicBezTo>
                    <a:pt x="5829" y="793"/>
                    <a:pt x="5986" y="1014"/>
                    <a:pt x="6049" y="1234"/>
                  </a:cubicBezTo>
                  <a:cubicBezTo>
                    <a:pt x="6049" y="1486"/>
                    <a:pt x="6238" y="1644"/>
                    <a:pt x="6459" y="1644"/>
                  </a:cubicBezTo>
                  <a:lnTo>
                    <a:pt x="8129" y="1644"/>
                  </a:lnTo>
                  <a:cubicBezTo>
                    <a:pt x="8349" y="1644"/>
                    <a:pt x="8507" y="1833"/>
                    <a:pt x="8570" y="2053"/>
                  </a:cubicBezTo>
                  <a:lnTo>
                    <a:pt x="8570" y="2494"/>
                  </a:lnTo>
                  <a:lnTo>
                    <a:pt x="2773" y="2494"/>
                  </a:lnTo>
                  <a:lnTo>
                    <a:pt x="2773" y="2116"/>
                  </a:lnTo>
                  <a:lnTo>
                    <a:pt x="2741" y="2116"/>
                  </a:lnTo>
                  <a:cubicBezTo>
                    <a:pt x="2741" y="1864"/>
                    <a:pt x="2930" y="1707"/>
                    <a:pt x="3119" y="1675"/>
                  </a:cubicBezTo>
                  <a:lnTo>
                    <a:pt x="4789" y="1675"/>
                  </a:lnTo>
                  <a:cubicBezTo>
                    <a:pt x="5010" y="1675"/>
                    <a:pt x="5167" y="1486"/>
                    <a:pt x="5167" y="1234"/>
                  </a:cubicBezTo>
                  <a:cubicBezTo>
                    <a:pt x="5167" y="1014"/>
                    <a:pt x="5356" y="856"/>
                    <a:pt x="5608" y="793"/>
                  </a:cubicBezTo>
                  <a:close/>
                  <a:moveTo>
                    <a:pt x="10177" y="2494"/>
                  </a:moveTo>
                  <a:lnTo>
                    <a:pt x="10177" y="11883"/>
                  </a:lnTo>
                  <a:lnTo>
                    <a:pt x="788" y="11883"/>
                  </a:lnTo>
                  <a:lnTo>
                    <a:pt x="788" y="2494"/>
                  </a:lnTo>
                  <a:lnTo>
                    <a:pt x="1891" y="2494"/>
                  </a:lnTo>
                  <a:lnTo>
                    <a:pt x="1891" y="2904"/>
                  </a:lnTo>
                  <a:cubicBezTo>
                    <a:pt x="1891" y="3125"/>
                    <a:pt x="2111" y="3314"/>
                    <a:pt x="2332" y="3314"/>
                  </a:cubicBezTo>
                  <a:lnTo>
                    <a:pt x="8948" y="3314"/>
                  </a:lnTo>
                  <a:cubicBezTo>
                    <a:pt x="9200" y="3314"/>
                    <a:pt x="9357" y="3125"/>
                    <a:pt x="9357" y="2904"/>
                  </a:cubicBezTo>
                  <a:lnTo>
                    <a:pt x="9357" y="2494"/>
                  </a:lnTo>
                  <a:close/>
                  <a:moveTo>
                    <a:pt x="5615" y="1"/>
                  </a:moveTo>
                  <a:cubicBezTo>
                    <a:pt x="5456" y="1"/>
                    <a:pt x="5293" y="33"/>
                    <a:pt x="5136" y="100"/>
                  </a:cubicBezTo>
                  <a:cubicBezTo>
                    <a:pt x="4821" y="226"/>
                    <a:pt x="4537" y="478"/>
                    <a:pt x="4474" y="856"/>
                  </a:cubicBezTo>
                  <a:lnTo>
                    <a:pt x="3151" y="856"/>
                  </a:lnTo>
                  <a:cubicBezTo>
                    <a:pt x="2647" y="856"/>
                    <a:pt x="2174" y="1203"/>
                    <a:pt x="1985" y="1675"/>
                  </a:cubicBezTo>
                  <a:lnTo>
                    <a:pt x="410" y="1675"/>
                  </a:lnTo>
                  <a:cubicBezTo>
                    <a:pt x="158" y="1675"/>
                    <a:pt x="0" y="1864"/>
                    <a:pt x="0" y="2116"/>
                  </a:cubicBezTo>
                  <a:lnTo>
                    <a:pt x="0" y="12292"/>
                  </a:lnTo>
                  <a:cubicBezTo>
                    <a:pt x="0" y="12544"/>
                    <a:pt x="221" y="12734"/>
                    <a:pt x="410" y="12734"/>
                  </a:cubicBezTo>
                  <a:lnTo>
                    <a:pt x="10618" y="12734"/>
                  </a:lnTo>
                  <a:cubicBezTo>
                    <a:pt x="10838" y="12734"/>
                    <a:pt x="11027" y="12544"/>
                    <a:pt x="11027" y="12292"/>
                  </a:cubicBezTo>
                  <a:lnTo>
                    <a:pt x="11027" y="2116"/>
                  </a:lnTo>
                  <a:cubicBezTo>
                    <a:pt x="10996" y="1864"/>
                    <a:pt x="10807" y="1675"/>
                    <a:pt x="10555" y="1675"/>
                  </a:cubicBezTo>
                  <a:lnTo>
                    <a:pt x="9263" y="1675"/>
                  </a:lnTo>
                  <a:cubicBezTo>
                    <a:pt x="9105" y="1203"/>
                    <a:pt x="8633" y="856"/>
                    <a:pt x="8097" y="856"/>
                  </a:cubicBezTo>
                  <a:lnTo>
                    <a:pt x="6774" y="856"/>
                  </a:lnTo>
                  <a:cubicBezTo>
                    <a:pt x="6606" y="328"/>
                    <a:pt x="6127" y="1"/>
                    <a:pt x="561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grpSp>
      <p:sp>
        <p:nvSpPr>
          <p:cNvPr id="9" name="Footer Placeholder 8">
            <a:extLst>
              <a:ext uri="{FF2B5EF4-FFF2-40B4-BE49-F238E27FC236}">
                <a16:creationId xmlns:a16="http://schemas.microsoft.com/office/drawing/2014/main" id="{05687DEB-390B-06E3-0B3C-632CA7803842}"/>
              </a:ext>
            </a:extLst>
          </p:cNvPr>
          <p:cNvSpPr>
            <a:spLocks noGrp="1"/>
          </p:cNvSpPr>
          <p:nvPr>
            <p:ph type="ftr" sz="quarter" idx="10"/>
          </p:nvPr>
        </p:nvSpPr>
        <p:spPr/>
        <p:txBody>
          <a:bodyPr/>
          <a:lstStyle/>
          <a:p>
            <a:fld id="{012FF5E0-513F-6346-9643-53E1D75FFBE2}" type="slidenum">
              <a:rPr lang="en-US" smtClean="0"/>
              <a:t>25</a:t>
            </a:fld>
            <a:endParaRPr lang="en-US" dirty="0"/>
          </a:p>
        </p:txBody>
      </p:sp>
    </p:spTree>
    <p:extLst>
      <p:ext uri="{BB962C8B-B14F-4D97-AF65-F5344CB8AC3E}">
        <p14:creationId xmlns:p14="http://schemas.microsoft.com/office/powerpoint/2010/main" val="31461706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04375FA6-EF02-4152-CCC9-4FFAC87AB8E6}"/>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C1BA39A7-E892-A8A8-F2EC-5F9282DE825E}"/>
              </a:ext>
            </a:extLst>
          </p:cNvPr>
          <p:cNvSpPr txBox="1">
            <a:spLocks noGrp="1"/>
          </p:cNvSpPr>
          <p:nvPr>
            <p:ph type="title"/>
          </p:nvPr>
        </p:nvSpPr>
        <p:spPr>
          <a:xfrm>
            <a:off x="720000" y="433670"/>
            <a:ext cx="7704000" cy="572700"/>
          </a:xfrm>
        </p:spPr>
        <p:txBody>
          <a:bodyPr spcFirstLastPara="1" wrap="square" lIns="91425" tIns="91425" rIns="91425" bIns="91425" anchor="t" anchorCtr="0">
            <a:noAutofit/>
          </a:bodyPr>
          <a:lstStyle/>
          <a:p>
            <a:r>
              <a:rPr lang="en-US" altLang="ja-JP" dirty="0">
                <a:hlinkClick r:id="rId3"/>
              </a:rPr>
              <a:t>1.2. Data Transmission</a:t>
            </a:r>
            <a:endParaRPr lang="en-US" altLang="ja-JP" dirty="0"/>
          </a:p>
        </p:txBody>
      </p:sp>
      <p:sp>
        <p:nvSpPr>
          <p:cNvPr id="2" name="TextBox 1">
            <a:extLst>
              <a:ext uri="{FF2B5EF4-FFF2-40B4-BE49-F238E27FC236}">
                <a16:creationId xmlns:a16="http://schemas.microsoft.com/office/drawing/2014/main" id="{5ADADBAA-0526-2EA2-653C-360189E5F804}"/>
              </a:ext>
            </a:extLst>
          </p:cNvPr>
          <p:cNvSpPr txBox="1"/>
          <p:nvPr/>
        </p:nvSpPr>
        <p:spPr>
          <a:xfrm>
            <a:off x="720725" y="2081916"/>
            <a:ext cx="7530140" cy="1692771"/>
          </a:xfrm>
          <a:prstGeom prst="rect">
            <a:avLst/>
          </a:prstGeom>
          <a:noFill/>
        </p:spPr>
        <p:txBody>
          <a:bodyPr wrap="square" rtlCol="0">
            <a:spAutoFit/>
          </a:bodyPr>
          <a:lstStyle/>
          <a:p>
            <a:pPr>
              <a:spcBef>
                <a:spcPts val="600"/>
              </a:spcBef>
              <a:spcAft>
                <a:spcPts val="600"/>
              </a:spcAft>
            </a:pPr>
            <a:r>
              <a:rPr lang="en-US" b="1" dirty="0">
                <a:solidFill>
                  <a:schemeClr val="tx1"/>
                </a:solidFill>
                <a:latin typeface="+mn-lt"/>
              </a:rPr>
              <a:t>Question 3</a:t>
            </a:r>
          </a:p>
          <a:p>
            <a:pPr>
              <a:spcBef>
                <a:spcPts val="600"/>
              </a:spcBef>
              <a:spcAft>
                <a:spcPts val="600"/>
              </a:spcAft>
            </a:pPr>
            <a:r>
              <a:rPr lang="en-US" dirty="0">
                <a:solidFill>
                  <a:schemeClr val="tx1"/>
                </a:solidFill>
                <a:latin typeface="+mn-lt"/>
              </a:rPr>
              <a:t> Which of the following methods of signal transmission uses frequencies or pulses of light?</a:t>
            </a:r>
          </a:p>
          <a:p>
            <a:pPr marL="285750" indent="-285750">
              <a:spcBef>
                <a:spcPts val="600"/>
              </a:spcBef>
              <a:spcAft>
                <a:spcPts val="600"/>
              </a:spcAft>
              <a:buClr>
                <a:schemeClr val="tx1"/>
              </a:buClr>
              <a:buFont typeface="Wingdings" pitchFamily="2" charset="2"/>
              <a:buChar char="q"/>
            </a:pPr>
            <a:r>
              <a:rPr lang="en-US" sz="1200" dirty="0">
                <a:solidFill>
                  <a:schemeClr val="tx1"/>
                </a:solidFill>
                <a:latin typeface="+mn-lt"/>
              </a:rPr>
              <a:t>electrical signals</a:t>
            </a:r>
          </a:p>
          <a:p>
            <a:pPr marL="285750" indent="-285750">
              <a:spcBef>
                <a:spcPts val="600"/>
              </a:spcBef>
              <a:spcAft>
                <a:spcPts val="600"/>
              </a:spcAft>
              <a:buClr>
                <a:schemeClr val="tx1"/>
              </a:buClr>
              <a:buFont typeface="Wingdings" pitchFamily="2" charset="2"/>
              <a:buChar char="q"/>
            </a:pPr>
            <a:r>
              <a:rPr lang="en-US" sz="1200" dirty="0">
                <a:solidFill>
                  <a:schemeClr val="tx1"/>
                </a:solidFill>
                <a:latin typeface="+mn-lt"/>
              </a:rPr>
              <a:t>optical signals</a:t>
            </a:r>
          </a:p>
          <a:p>
            <a:pPr marL="285750" indent="-285750">
              <a:spcBef>
                <a:spcPts val="600"/>
              </a:spcBef>
              <a:spcAft>
                <a:spcPts val="600"/>
              </a:spcAft>
              <a:buClr>
                <a:schemeClr val="tx1"/>
              </a:buClr>
              <a:buFont typeface="Wingdings" pitchFamily="2" charset="2"/>
              <a:buChar char="q"/>
            </a:pPr>
            <a:r>
              <a:rPr lang="en-US" sz="1200" dirty="0">
                <a:solidFill>
                  <a:schemeClr val="tx1"/>
                </a:solidFill>
                <a:latin typeface="+mn-lt"/>
              </a:rPr>
              <a:t>wireless signals</a:t>
            </a:r>
          </a:p>
        </p:txBody>
      </p:sp>
      <p:sp>
        <p:nvSpPr>
          <p:cNvPr id="3" name="TextBox 2">
            <a:extLst>
              <a:ext uri="{FF2B5EF4-FFF2-40B4-BE49-F238E27FC236}">
                <a16:creationId xmlns:a16="http://schemas.microsoft.com/office/drawing/2014/main" id="{ECD20067-5A75-EA49-E2AE-1BD4EA31FC31}"/>
              </a:ext>
            </a:extLst>
          </p:cNvPr>
          <p:cNvSpPr txBox="1"/>
          <p:nvPr/>
        </p:nvSpPr>
        <p:spPr>
          <a:xfrm>
            <a:off x="720725" y="1416308"/>
            <a:ext cx="5178056" cy="369332"/>
          </a:xfrm>
          <a:prstGeom prst="rect">
            <a:avLst/>
          </a:prstGeom>
          <a:noFill/>
        </p:spPr>
        <p:txBody>
          <a:bodyPr wrap="square" rtlCol="0">
            <a:spAutoFit/>
          </a:bodyPr>
          <a:lstStyle/>
          <a:p>
            <a:r>
              <a:rPr lang="en-US" sz="1800" dirty="0">
                <a:solidFill>
                  <a:schemeClr val="accent1"/>
                </a:solidFill>
                <a:hlinkClick r:id="rId4"/>
              </a:rPr>
              <a:t>https://forms.gle/o5Qn5297gVadAE3T7</a:t>
            </a:r>
            <a:endParaRPr lang="en-US" sz="1800" dirty="0">
              <a:solidFill>
                <a:schemeClr val="accent1"/>
              </a:solidFill>
            </a:endParaRPr>
          </a:p>
        </p:txBody>
      </p:sp>
      <p:grpSp>
        <p:nvGrpSpPr>
          <p:cNvPr id="5" name="Google Shape;10286;p77">
            <a:extLst>
              <a:ext uri="{FF2B5EF4-FFF2-40B4-BE49-F238E27FC236}">
                <a16:creationId xmlns:a16="http://schemas.microsoft.com/office/drawing/2014/main" id="{1B890ACD-77EF-AAC0-D6B2-EFC8F31DE7FE}"/>
              </a:ext>
            </a:extLst>
          </p:cNvPr>
          <p:cNvGrpSpPr/>
          <p:nvPr/>
        </p:nvGrpSpPr>
        <p:grpSpPr>
          <a:xfrm>
            <a:off x="144000" y="231209"/>
            <a:ext cx="576000" cy="720000"/>
            <a:chOff x="-39783425" y="2337925"/>
            <a:chExt cx="275700" cy="318350"/>
          </a:xfrm>
          <a:solidFill>
            <a:schemeClr val="accent3"/>
          </a:solidFill>
        </p:grpSpPr>
        <p:sp>
          <p:nvSpPr>
            <p:cNvPr id="6" name="Google Shape;10287;p77">
              <a:extLst>
                <a:ext uri="{FF2B5EF4-FFF2-40B4-BE49-F238E27FC236}">
                  <a16:creationId xmlns:a16="http://schemas.microsoft.com/office/drawing/2014/main" id="{63536A05-C5F8-E73E-09E1-9451BF38B8B7}"/>
                </a:ext>
              </a:extLst>
            </p:cNvPr>
            <p:cNvSpPr/>
            <p:nvPr/>
          </p:nvSpPr>
          <p:spPr>
            <a:xfrm>
              <a:off x="-39739325" y="2468600"/>
              <a:ext cx="194575" cy="148500"/>
            </a:xfrm>
            <a:custGeom>
              <a:avLst/>
              <a:gdLst/>
              <a:ahLst/>
              <a:cxnLst/>
              <a:rect l="l" t="t" r="r" b="b"/>
              <a:pathLst>
                <a:path w="7783" h="5940" extrusionOk="0">
                  <a:moveTo>
                    <a:pt x="6349" y="772"/>
                  </a:moveTo>
                  <a:cubicBezTo>
                    <a:pt x="6459" y="772"/>
                    <a:pt x="6570" y="812"/>
                    <a:pt x="6648" y="891"/>
                  </a:cubicBezTo>
                  <a:cubicBezTo>
                    <a:pt x="6711" y="954"/>
                    <a:pt x="6743" y="1017"/>
                    <a:pt x="6806" y="1080"/>
                  </a:cubicBezTo>
                  <a:cubicBezTo>
                    <a:pt x="6837" y="1300"/>
                    <a:pt x="6837" y="1458"/>
                    <a:pt x="6711" y="1552"/>
                  </a:cubicBezTo>
                  <a:lnTo>
                    <a:pt x="3340" y="4955"/>
                  </a:lnTo>
                  <a:cubicBezTo>
                    <a:pt x="3261" y="5033"/>
                    <a:pt x="3151" y="5073"/>
                    <a:pt x="3041" y="5073"/>
                  </a:cubicBezTo>
                  <a:cubicBezTo>
                    <a:pt x="2931" y="5073"/>
                    <a:pt x="2820" y="5033"/>
                    <a:pt x="2742" y="4955"/>
                  </a:cubicBezTo>
                  <a:lnTo>
                    <a:pt x="1040" y="3253"/>
                  </a:lnTo>
                  <a:cubicBezTo>
                    <a:pt x="883" y="3096"/>
                    <a:pt x="883" y="2812"/>
                    <a:pt x="1040" y="2655"/>
                  </a:cubicBezTo>
                  <a:lnTo>
                    <a:pt x="1135" y="2592"/>
                  </a:lnTo>
                  <a:cubicBezTo>
                    <a:pt x="1214" y="2513"/>
                    <a:pt x="1316" y="2474"/>
                    <a:pt x="1418" y="2474"/>
                  </a:cubicBezTo>
                  <a:cubicBezTo>
                    <a:pt x="1521" y="2474"/>
                    <a:pt x="1623" y="2513"/>
                    <a:pt x="1702" y="2592"/>
                  </a:cubicBezTo>
                  <a:lnTo>
                    <a:pt x="2742" y="3600"/>
                  </a:lnTo>
                  <a:cubicBezTo>
                    <a:pt x="2820" y="3679"/>
                    <a:pt x="2931" y="3718"/>
                    <a:pt x="3041" y="3718"/>
                  </a:cubicBezTo>
                  <a:cubicBezTo>
                    <a:pt x="3151" y="3718"/>
                    <a:pt x="3261" y="3679"/>
                    <a:pt x="3340" y="3600"/>
                  </a:cubicBezTo>
                  <a:lnTo>
                    <a:pt x="6050" y="891"/>
                  </a:lnTo>
                  <a:cubicBezTo>
                    <a:pt x="6128" y="812"/>
                    <a:pt x="6239" y="772"/>
                    <a:pt x="6349" y="772"/>
                  </a:cubicBezTo>
                  <a:close/>
                  <a:moveTo>
                    <a:pt x="6369" y="1"/>
                  </a:moveTo>
                  <a:cubicBezTo>
                    <a:pt x="6050" y="1"/>
                    <a:pt x="5719" y="119"/>
                    <a:pt x="5451" y="355"/>
                  </a:cubicBezTo>
                  <a:lnTo>
                    <a:pt x="3025" y="2781"/>
                  </a:lnTo>
                  <a:lnTo>
                    <a:pt x="2269" y="2025"/>
                  </a:lnTo>
                  <a:cubicBezTo>
                    <a:pt x="2040" y="1796"/>
                    <a:pt x="1742" y="1663"/>
                    <a:pt x="1421" y="1663"/>
                  </a:cubicBezTo>
                  <a:cubicBezTo>
                    <a:pt x="1256" y="1663"/>
                    <a:pt x="1085" y="1698"/>
                    <a:pt x="914" y="1773"/>
                  </a:cubicBezTo>
                  <a:cubicBezTo>
                    <a:pt x="694" y="1867"/>
                    <a:pt x="536" y="1993"/>
                    <a:pt x="473" y="2119"/>
                  </a:cubicBezTo>
                  <a:cubicBezTo>
                    <a:pt x="1" y="2592"/>
                    <a:pt x="1" y="3379"/>
                    <a:pt x="473" y="3883"/>
                  </a:cubicBezTo>
                  <a:lnTo>
                    <a:pt x="2143" y="5585"/>
                  </a:lnTo>
                  <a:cubicBezTo>
                    <a:pt x="2379" y="5821"/>
                    <a:pt x="2694" y="5939"/>
                    <a:pt x="3017" y="5939"/>
                  </a:cubicBezTo>
                  <a:cubicBezTo>
                    <a:pt x="3340" y="5939"/>
                    <a:pt x="3671" y="5821"/>
                    <a:pt x="3939" y="5585"/>
                  </a:cubicBezTo>
                  <a:lnTo>
                    <a:pt x="7310" y="2182"/>
                  </a:lnTo>
                  <a:cubicBezTo>
                    <a:pt x="7656" y="1836"/>
                    <a:pt x="7782" y="1300"/>
                    <a:pt x="7593" y="859"/>
                  </a:cubicBezTo>
                  <a:cubicBezTo>
                    <a:pt x="7467" y="575"/>
                    <a:pt x="7310" y="418"/>
                    <a:pt x="7215" y="355"/>
                  </a:cubicBezTo>
                  <a:cubicBezTo>
                    <a:pt x="6995" y="119"/>
                    <a:pt x="6688" y="1"/>
                    <a:pt x="636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7" name="Google Shape;10288;p77">
              <a:extLst>
                <a:ext uri="{FF2B5EF4-FFF2-40B4-BE49-F238E27FC236}">
                  <a16:creationId xmlns:a16="http://schemas.microsoft.com/office/drawing/2014/main" id="{75097D13-5B34-6177-1331-2E97AD36DDF7}"/>
                </a:ext>
              </a:extLst>
            </p:cNvPr>
            <p:cNvSpPr/>
            <p:nvPr/>
          </p:nvSpPr>
          <p:spPr>
            <a:xfrm>
              <a:off x="-39783425" y="2337925"/>
              <a:ext cx="275700" cy="318350"/>
            </a:xfrm>
            <a:custGeom>
              <a:avLst/>
              <a:gdLst/>
              <a:ahLst/>
              <a:cxnLst/>
              <a:rect l="l" t="t" r="r" b="b"/>
              <a:pathLst>
                <a:path w="11028" h="12734" extrusionOk="0">
                  <a:moveTo>
                    <a:pt x="5608" y="793"/>
                  </a:moveTo>
                  <a:cubicBezTo>
                    <a:pt x="5829" y="793"/>
                    <a:pt x="5986" y="1014"/>
                    <a:pt x="6049" y="1234"/>
                  </a:cubicBezTo>
                  <a:cubicBezTo>
                    <a:pt x="6049" y="1486"/>
                    <a:pt x="6238" y="1644"/>
                    <a:pt x="6459" y="1644"/>
                  </a:cubicBezTo>
                  <a:lnTo>
                    <a:pt x="8129" y="1644"/>
                  </a:lnTo>
                  <a:cubicBezTo>
                    <a:pt x="8349" y="1644"/>
                    <a:pt x="8507" y="1833"/>
                    <a:pt x="8570" y="2053"/>
                  </a:cubicBezTo>
                  <a:lnTo>
                    <a:pt x="8570" y="2494"/>
                  </a:lnTo>
                  <a:lnTo>
                    <a:pt x="2773" y="2494"/>
                  </a:lnTo>
                  <a:lnTo>
                    <a:pt x="2773" y="2116"/>
                  </a:lnTo>
                  <a:lnTo>
                    <a:pt x="2741" y="2116"/>
                  </a:lnTo>
                  <a:cubicBezTo>
                    <a:pt x="2741" y="1864"/>
                    <a:pt x="2930" y="1707"/>
                    <a:pt x="3119" y="1675"/>
                  </a:cubicBezTo>
                  <a:lnTo>
                    <a:pt x="4789" y="1675"/>
                  </a:lnTo>
                  <a:cubicBezTo>
                    <a:pt x="5010" y="1675"/>
                    <a:pt x="5167" y="1486"/>
                    <a:pt x="5167" y="1234"/>
                  </a:cubicBezTo>
                  <a:cubicBezTo>
                    <a:pt x="5167" y="1014"/>
                    <a:pt x="5356" y="856"/>
                    <a:pt x="5608" y="793"/>
                  </a:cubicBezTo>
                  <a:close/>
                  <a:moveTo>
                    <a:pt x="10177" y="2494"/>
                  </a:moveTo>
                  <a:lnTo>
                    <a:pt x="10177" y="11883"/>
                  </a:lnTo>
                  <a:lnTo>
                    <a:pt x="788" y="11883"/>
                  </a:lnTo>
                  <a:lnTo>
                    <a:pt x="788" y="2494"/>
                  </a:lnTo>
                  <a:lnTo>
                    <a:pt x="1891" y="2494"/>
                  </a:lnTo>
                  <a:lnTo>
                    <a:pt x="1891" y="2904"/>
                  </a:lnTo>
                  <a:cubicBezTo>
                    <a:pt x="1891" y="3125"/>
                    <a:pt x="2111" y="3314"/>
                    <a:pt x="2332" y="3314"/>
                  </a:cubicBezTo>
                  <a:lnTo>
                    <a:pt x="8948" y="3314"/>
                  </a:lnTo>
                  <a:cubicBezTo>
                    <a:pt x="9200" y="3314"/>
                    <a:pt x="9357" y="3125"/>
                    <a:pt x="9357" y="2904"/>
                  </a:cubicBezTo>
                  <a:lnTo>
                    <a:pt x="9357" y="2494"/>
                  </a:lnTo>
                  <a:close/>
                  <a:moveTo>
                    <a:pt x="5615" y="1"/>
                  </a:moveTo>
                  <a:cubicBezTo>
                    <a:pt x="5456" y="1"/>
                    <a:pt x="5293" y="33"/>
                    <a:pt x="5136" y="100"/>
                  </a:cubicBezTo>
                  <a:cubicBezTo>
                    <a:pt x="4821" y="226"/>
                    <a:pt x="4537" y="478"/>
                    <a:pt x="4474" y="856"/>
                  </a:cubicBezTo>
                  <a:lnTo>
                    <a:pt x="3151" y="856"/>
                  </a:lnTo>
                  <a:cubicBezTo>
                    <a:pt x="2647" y="856"/>
                    <a:pt x="2174" y="1203"/>
                    <a:pt x="1985" y="1675"/>
                  </a:cubicBezTo>
                  <a:lnTo>
                    <a:pt x="410" y="1675"/>
                  </a:lnTo>
                  <a:cubicBezTo>
                    <a:pt x="158" y="1675"/>
                    <a:pt x="0" y="1864"/>
                    <a:pt x="0" y="2116"/>
                  </a:cubicBezTo>
                  <a:lnTo>
                    <a:pt x="0" y="12292"/>
                  </a:lnTo>
                  <a:cubicBezTo>
                    <a:pt x="0" y="12544"/>
                    <a:pt x="221" y="12734"/>
                    <a:pt x="410" y="12734"/>
                  </a:cubicBezTo>
                  <a:lnTo>
                    <a:pt x="10618" y="12734"/>
                  </a:lnTo>
                  <a:cubicBezTo>
                    <a:pt x="10838" y="12734"/>
                    <a:pt x="11027" y="12544"/>
                    <a:pt x="11027" y="12292"/>
                  </a:cubicBezTo>
                  <a:lnTo>
                    <a:pt x="11027" y="2116"/>
                  </a:lnTo>
                  <a:cubicBezTo>
                    <a:pt x="10996" y="1864"/>
                    <a:pt x="10807" y="1675"/>
                    <a:pt x="10555" y="1675"/>
                  </a:cubicBezTo>
                  <a:lnTo>
                    <a:pt x="9263" y="1675"/>
                  </a:lnTo>
                  <a:cubicBezTo>
                    <a:pt x="9105" y="1203"/>
                    <a:pt x="8633" y="856"/>
                    <a:pt x="8097" y="856"/>
                  </a:cubicBezTo>
                  <a:lnTo>
                    <a:pt x="6774" y="856"/>
                  </a:lnTo>
                  <a:cubicBezTo>
                    <a:pt x="6606" y="328"/>
                    <a:pt x="6127" y="1"/>
                    <a:pt x="561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grpSp>
      <p:sp>
        <p:nvSpPr>
          <p:cNvPr id="8" name="Footer Placeholder 7">
            <a:extLst>
              <a:ext uri="{FF2B5EF4-FFF2-40B4-BE49-F238E27FC236}">
                <a16:creationId xmlns:a16="http://schemas.microsoft.com/office/drawing/2014/main" id="{A5CA9C27-BCEB-CCB1-F7FB-21DBF535D79B}"/>
              </a:ext>
            </a:extLst>
          </p:cNvPr>
          <p:cNvSpPr>
            <a:spLocks noGrp="1"/>
          </p:cNvSpPr>
          <p:nvPr>
            <p:ph type="ftr" sz="quarter" idx="10"/>
          </p:nvPr>
        </p:nvSpPr>
        <p:spPr/>
        <p:txBody>
          <a:bodyPr/>
          <a:lstStyle/>
          <a:p>
            <a:fld id="{A7AFF345-A95F-7747-AB47-336C3AC9438D}" type="slidenum">
              <a:rPr lang="en-US" smtClean="0"/>
              <a:t>26</a:t>
            </a:fld>
            <a:endParaRPr lang="en-US" dirty="0"/>
          </a:p>
        </p:txBody>
      </p:sp>
      <p:sp>
        <p:nvSpPr>
          <p:cNvPr id="9" name="TextBox 8">
            <a:extLst>
              <a:ext uri="{FF2B5EF4-FFF2-40B4-BE49-F238E27FC236}">
                <a16:creationId xmlns:a16="http://schemas.microsoft.com/office/drawing/2014/main" id="{AF5A2AC2-FABE-4D9A-62D4-2080396DB026}"/>
              </a:ext>
            </a:extLst>
          </p:cNvPr>
          <p:cNvSpPr txBox="1"/>
          <p:nvPr/>
        </p:nvSpPr>
        <p:spPr>
          <a:xfrm>
            <a:off x="720000" y="1006370"/>
            <a:ext cx="8209826" cy="400110"/>
          </a:xfrm>
          <a:prstGeom prst="rect">
            <a:avLst/>
          </a:prstGeom>
          <a:noFill/>
        </p:spPr>
        <p:txBody>
          <a:bodyPr wrap="square" rtlCol="0">
            <a:spAutoFit/>
          </a:bodyPr>
          <a:lstStyle/>
          <a:p>
            <a:pPr algn="l" fontAlgn="ctr">
              <a:spcAft>
                <a:spcPts val="600"/>
              </a:spcAft>
              <a:buClr>
                <a:schemeClr val="tx1"/>
              </a:buClr>
            </a:pPr>
            <a:r>
              <a:rPr lang="en-US" altLang="ja-JP" sz="2000" dirty="0">
                <a:solidFill>
                  <a:schemeClr val="accent4"/>
                </a:solidFill>
                <a:latin typeface="+mn-lt"/>
                <a:ea typeface="MS PGothic" panose="020B0600070205080204" pitchFamily="34" charset="-128"/>
              </a:rPr>
              <a:t>1.2.4  </a:t>
            </a:r>
            <a:r>
              <a:rPr lang="en-US" sz="2000" b="0" i="0" dirty="0">
                <a:solidFill>
                  <a:schemeClr val="accent4"/>
                </a:solidFill>
                <a:effectLst/>
                <a:latin typeface="+mn-lt"/>
              </a:rPr>
              <a:t>Quiz2_2 </a:t>
            </a:r>
            <a:r>
              <a:rPr lang="en-US" altLang="ja-JP" sz="2000" dirty="0">
                <a:solidFill>
                  <a:schemeClr val="accent4"/>
                </a:solidFill>
                <a:latin typeface="+mn-lt"/>
                <a:ea typeface="MS PGothic" panose="020B0600070205080204" pitchFamily="34" charset="-128"/>
              </a:rPr>
              <a:t>Check Your Understanding - Data Transmission</a:t>
            </a:r>
          </a:p>
        </p:txBody>
      </p:sp>
    </p:spTree>
    <p:extLst>
      <p:ext uri="{BB962C8B-B14F-4D97-AF65-F5344CB8AC3E}">
        <p14:creationId xmlns:p14="http://schemas.microsoft.com/office/powerpoint/2010/main" val="18357892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B4651C41-524A-EA6F-4DA2-1F714DCDDEE5}"/>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3331A1A5-3E18-437C-7069-ECAE7E81DD4C}"/>
              </a:ext>
            </a:extLst>
          </p:cNvPr>
          <p:cNvSpPr txBox="1">
            <a:spLocks noGrp="1"/>
          </p:cNvSpPr>
          <p:nvPr>
            <p:ph type="title"/>
          </p:nvPr>
        </p:nvSpPr>
        <p:spPr>
          <a:xfrm>
            <a:off x="720000" y="540000"/>
            <a:ext cx="7704000" cy="572700"/>
          </a:xfrm>
        </p:spPr>
        <p:txBody>
          <a:bodyPr spcFirstLastPara="1" wrap="square" lIns="91425" tIns="91425" rIns="91425" bIns="91425" anchor="t" anchorCtr="0">
            <a:noAutofit/>
          </a:bodyPr>
          <a:lstStyle/>
          <a:p>
            <a:r>
              <a:rPr lang="en-US" altLang="ja-JP" dirty="0">
                <a:hlinkClick r:id="rId3"/>
              </a:rPr>
              <a:t>1.3. Bandwidth and Throughput</a:t>
            </a:r>
            <a:endParaRPr lang="en-US" altLang="ja-JP" dirty="0"/>
          </a:p>
        </p:txBody>
      </p:sp>
      <p:sp>
        <p:nvSpPr>
          <p:cNvPr id="4" name="TextBox 3">
            <a:extLst>
              <a:ext uri="{FF2B5EF4-FFF2-40B4-BE49-F238E27FC236}">
                <a16:creationId xmlns:a16="http://schemas.microsoft.com/office/drawing/2014/main" id="{E0135389-0D94-2D70-83BE-575CD09E0592}"/>
              </a:ext>
            </a:extLst>
          </p:cNvPr>
          <p:cNvSpPr txBox="1"/>
          <p:nvPr/>
        </p:nvSpPr>
        <p:spPr>
          <a:xfrm>
            <a:off x="720000" y="1122684"/>
            <a:ext cx="6825384" cy="400110"/>
          </a:xfrm>
          <a:prstGeom prst="rect">
            <a:avLst/>
          </a:prstGeom>
          <a:noFill/>
        </p:spPr>
        <p:txBody>
          <a:bodyPr wrap="square" rtlCol="0">
            <a:spAutoFit/>
          </a:bodyPr>
          <a:lstStyle/>
          <a:p>
            <a:pPr algn="l" fontAlgn="ctr">
              <a:spcAft>
                <a:spcPts val="600"/>
              </a:spcAft>
              <a:buClr>
                <a:schemeClr val="tx1"/>
              </a:buClr>
            </a:pPr>
            <a:r>
              <a:rPr lang="en-US" sz="2000" i="0" dirty="0">
                <a:solidFill>
                  <a:schemeClr val="accent4"/>
                </a:solidFill>
                <a:effectLst/>
                <a:latin typeface="+mn-lt"/>
                <a:hlinkClick r:id="rId4">
                  <a:extLst>
                    <a:ext uri="{A12FA001-AC4F-418D-AE19-62706E023703}">
                      <ahyp:hlinkClr xmlns:ahyp="http://schemas.microsoft.com/office/drawing/2018/hyperlinkcolor" val="tx"/>
                    </a:ext>
                  </a:extLst>
                </a:hlinkClick>
              </a:rPr>
              <a:t>1.3.1 Bandwidth</a:t>
            </a:r>
            <a:endParaRPr lang="en-US" altLang="ja-JP" sz="2000" i="0" u="none" strike="noStrike" dirty="0">
              <a:solidFill>
                <a:schemeClr val="accent4"/>
              </a:solidFill>
              <a:effectLst/>
              <a:latin typeface="+mn-lt"/>
              <a:ea typeface="MS PGothic" panose="020B0600070205080204" pitchFamily="34" charset="-128"/>
            </a:endParaRPr>
          </a:p>
        </p:txBody>
      </p:sp>
      <p:sp>
        <p:nvSpPr>
          <p:cNvPr id="2" name="TextBox 1">
            <a:extLst>
              <a:ext uri="{FF2B5EF4-FFF2-40B4-BE49-F238E27FC236}">
                <a16:creationId xmlns:a16="http://schemas.microsoft.com/office/drawing/2014/main" id="{8F37AABB-4DB5-951A-B88A-F842ECA39447}"/>
              </a:ext>
            </a:extLst>
          </p:cNvPr>
          <p:cNvSpPr txBox="1"/>
          <p:nvPr/>
        </p:nvSpPr>
        <p:spPr>
          <a:xfrm>
            <a:off x="720000" y="1671007"/>
            <a:ext cx="7704000" cy="1046440"/>
          </a:xfrm>
          <a:prstGeom prst="rect">
            <a:avLst/>
          </a:prstGeom>
          <a:noFill/>
        </p:spPr>
        <p:txBody>
          <a:bodyPr wrap="square" rtlCol="0">
            <a:spAutoFit/>
          </a:bodyPr>
          <a:lstStyle/>
          <a:p>
            <a:r>
              <a:rPr lang="en-US" sz="2000" dirty="0">
                <a:solidFill>
                  <a:schemeClr val="accent1"/>
                </a:solidFill>
                <a:latin typeface="+mn-lt"/>
              </a:rPr>
              <a:t>Bandwidth</a:t>
            </a:r>
            <a:r>
              <a:rPr lang="en-US" dirty="0">
                <a:solidFill>
                  <a:schemeClr val="tx1"/>
                </a:solidFill>
                <a:latin typeface="+mn-lt"/>
              </a:rPr>
              <a:t> is the capacity of a medium to carry data. Digital bandwidth measures the amount of data that can flow from one place to another in a given amount of time. Bandwidth is typically measured in the number of bits that (theoretically) can be sent across the media in a second. Common bandwidth measurements are as follows:</a:t>
            </a:r>
          </a:p>
        </p:txBody>
      </p:sp>
      <p:grpSp>
        <p:nvGrpSpPr>
          <p:cNvPr id="6" name="Group 5">
            <a:extLst>
              <a:ext uri="{FF2B5EF4-FFF2-40B4-BE49-F238E27FC236}">
                <a16:creationId xmlns:a16="http://schemas.microsoft.com/office/drawing/2014/main" id="{FBBC3F75-4552-675C-3344-670B1D5BE36A}"/>
              </a:ext>
            </a:extLst>
          </p:cNvPr>
          <p:cNvGrpSpPr/>
          <p:nvPr/>
        </p:nvGrpSpPr>
        <p:grpSpPr>
          <a:xfrm>
            <a:off x="1025327" y="2899267"/>
            <a:ext cx="6384851" cy="2065870"/>
            <a:chOff x="1025327" y="2899267"/>
            <a:chExt cx="6384851" cy="2065870"/>
          </a:xfrm>
        </p:grpSpPr>
        <p:pic>
          <p:nvPicPr>
            <p:cNvPr id="3" name="Picture 2">
              <a:extLst>
                <a:ext uri="{FF2B5EF4-FFF2-40B4-BE49-F238E27FC236}">
                  <a16:creationId xmlns:a16="http://schemas.microsoft.com/office/drawing/2014/main" id="{9C5B670C-7D83-4181-B771-29E9C8AC58C0}"/>
                </a:ext>
              </a:extLst>
            </p:cNvPr>
            <p:cNvPicPr>
              <a:picLocks noChangeAspect="1"/>
            </p:cNvPicPr>
            <p:nvPr/>
          </p:nvPicPr>
          <p:blipFill>
            <a:blip r:embed="rId5"/>
            <a:stretch>
              <a:fillRect/>
            </a:stretch>
          </p:blipFill>
          <p:spPr>
            <a:xfrm>
              <a:off x="1025327" y="2899267"/>
              <a:ext cx="6384851" cy="2065870"/>
            </a:xfrm>
            <a:prstGeom prst="rect">
              <a:avLst/>
            </a:prstGeom>
          </p:spPr>
        </p:pic>
        <p:sp>
          <p:nvSpPr>
            <p:cNvPr id="5" name="Rectangle 4">
              <a:extLst>
                <a:ext uri="{FF2B5EF4-FFF2-40B4-BE49-F238E27FC236}">
                  <a16:creationId xmlns:a16="http://schemas.microsoft.com/office/drawing/2014/main" id="{BAB727CF-E3D1-21D1-EEB0-786EB5B98000}"/>
                </a:ext>
              </a:extLst>
            </p:cNvPr>
            <p:cNvSpPr/>
            <p:nvPr/>
          </p:nvSpPr>
          <p:spPr>
            <a:xfrm>
              <a:off x="1025327" y="3211033"/>
              <a:ext cx="5120292" cy="425302"/>
            </a:xfrm>
            <a:prstGeom prst="rect">
              <a:avLst/>
            </a:prstGeom>
            <a:noFill/>
            <a:ln w="3810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sp>
        <p:nvSpPr>
          <p:cNvPr id="7" name="Footer Placeholder 6">
            <a:extLst>
              <a:ext uri="{FF2B5EF4-FFF2-40B4-BE49-F238E27FC236}">
                <a16:creationId xmlns:a16="http://schemas.microsoft.com/office/drawing/2014/main" id="{C772BE36-D9F5-6521-AF46-814A6771AD11}"/>
              </a:ext>
            </a:extLst>
          </p:cNvPr>
          <p:cNvSpPr>
            <a:spLocks noGrp="1"/>
          </p:cNvSpPr>
          <p:nvPr>
            <p:ph type="ftr" sz="quarter" idx="10"/>
          </p:nvPr>
        </p:nvSpPr>
        <p:spPr/>
        <p:txBody>
          <a:bodyPr/>
          <a:lstStyle/>
          <a:p>
            <a:endParaRPr lang="en-US" dirty="0"/>
          </a:p>
        </p:txBody>
      </p:sp>
    </p:spTree>
    <p:extLst>
      <p:ext uri="{BB962C8B-B14F-4D97-AF65-F5344CB8AC3E}">
        <p14:creationId xmlns:p14="http://schemas.microsoft.com/office/powerpoint/2010/main" val="11811488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B4651C41-524A-EA6F-4DA2-1F714DCDDEE5}"/>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3331A1A5-3E18-437C-7069-ECAE7E81DD4C}"/>
              </a:ext>
            </a:extLst>
          </p:cNvPr>
          <p:cNvSpPr txBox="1">
            <a:spLocks noGrp="1"/>
          </p:cNvSpPr>
          <p:nvPr>
            <p:ph type="title"/>
          </p:nvPr>
        </p:nvSpPr>
        <p:spPr/>
        <p:txBody>
          <a:bodyPr spcFirstLastPara="1" wrap="square" lIns="91425" tIns="91425" rIns="91425" bIns="91425" anchor="t" anchorCtr="0">
            <a:noAutofit/>
          </a:bodyPr>
          <a:lstStyle/>
          <a:p>
            <a:r>
              <a:rPr lang="en-US" altLang="ja-JP" dirty="0">
                <a:solidFill>
                  <a:schemeClr val="accent4"/>
                </a:solidFill>
                <a:latin typeface="+mn-ea"/>
                <a:ea typeface="+mn-ea"/>
                <a:hlinkClick r:id="rId3">
                  <a:extLst>
                    <a:ext uri="{A12FA001-AC4F-418D-AE19-62706E023703}">
                      <ahyp:hlinkClr xmlns:ahyp="http://schemas.microsoft.com/office/drawing/2018/hyperlinkcolor" val="tx"/>
                    </a:ext>
                  </a:extLst>
                </a:hlinkClick>
              </a:rPr>
              <a:t>1.3. </a:t>
            </a:r>
            <a:r>
              <a:rPr lang="ja-JP" altLang="en-US">
                <a:solidFill>
                  <a:schemeClr val="accent4"/>
                </a:solidFill>
                <a:latin typeface="+mn-ea"/>
                <a:ea typeface="+mn-ea"/>
                <a:hlinkClick r:id="rId3">
                  <a:extLst>
                    <a:ext uri="{A12FA001-AC4F-418D-AE19-62706E023703}">
                      <ahyp:hlinkClr xmlns:ahyp="http://schemas.microsoft.com/office/drawing/2018/hyperlinkcolor" val="tx"/>
                    </a:ext>
                  </a:extLst>
                </a:hlinkClick>
              </a:rPr>
              <a:t>帯域幅とスループット</a:t>
            </a:r>
            <a:endParaRPr lang="en-US" altLang="ja-JP" dirty="0">
              <a:solidFill>
                <a:schemeClr val="accent4"/>
              </a:solidFill>
              <a:latin typeface="+mn-ea"/>
              <a:ea typeface="+mn-ea"/>
            </a:endParaRPr>
          </a:p>
        </p:txBody>
      </p:sp>
      <p:sp>
        <p:nvSpPr>
          <p:cNvPr id="7" name="Footer Placeholder 6">
            <a:extLst>
              <a:ext uri="{FF2B5EF4-FFF2-40B4-BE49-F238E27FC236}">
                <a16:creationId xmlns:a16="http://schemas.microsoft.com/office/drawing/2014/main" id="{82ACECF2-75FD-84CC-5A1A-753688B54BAE}"/>
              </a:ext>
            </a:extLst>
          </p:cNvPr>
          <p:cNvSpPr>
            <a:spLocks noGrp="1"/>
          </p:cNvSpPr>
          <p:nvPr>
            <p:ph type="ftr" sz="quarter" idx="10"/>
          </p:nvPr>
        </p:nvSpPr>
        <p:spPr/>
        <p:txBody>
          <a:bodyPr/>
          <a:lstStyle/>
          <a:p>
            <a:fld id="{997A3AEE-3DCD-2446-B0BC-7E02FCF5A607}" type="slidenum">
              <a:rPr lang="en-US" smtClean="0"/>
              <a:t>28</a:t>
            </a:fld>
            <a:endParaRPr lang="en-US" dirty="0"/>
          </a:p>
        </p:txBody>
      </p:sp>
      <p:sp>
        <p:nvSpPr>
          <p:cNvPr id="4" name="TextBox 3">
            <a:extLst>
              <a:ext uri="{FF2B5EF4-FFF2-40B4-BE49-F238E27FC236}">
                <a16:creationId xmlns:a16="http://schemas.microsoft.com/office/drawing/2014/main" id="{E0135389-0D94-2D70-83BE-575CD09E0592}"/>
              </a:ext>
            </a:extLst>
          </p:cNvPr>
          <p:cNvSpPr txBox="1"/>
          <p:nvPr/>
        </p:nvSpPr>
        <p:spPr>
          <a:xfrm>
            <a:off x="720000" y="1122684"/>
            <a:ext cx="6825384" cy="400110"/>
          </a:xfrm>
          <a:prstGeom prst="rect">
            <a:avLst/>
          </a:prstGeom>
          <a:noFill/>
        </p:spPr>
        <p:txBody>
          <a:bodyPr wrap="square" rtlCol="0">
            <a:spAutoFit/>
          </a:bodyPr>
          <a:lstStyle/>
          <a:p>
            <a:pPr algn="l" fontAlgn="ctr">
              <a:spcAft>
                <a:spcPts val="600"/>
              </a:spcAft>
              <a:buClr>
                <a:schemeClr val="tx1"/>
              </a:buClr>
            </a:pPr>
            <a:r>
              <a:rPr lang="en-US" sz="2000" i="0" dirty="0">
                <a:solidFill>
                  <a:schemeClr val="accent4"/>
                </a:solidFill>
                <a:effectLst/>
                <a:latin typeface="+mn-lt"/>
                <a:hlinkClick r:id="rId4">
                  <a:extLst>
                    <a:ext uri="{A12FA001-AC4F-418D-AE19-62706E023703}">
                      <ahyp:hlinkClr xmlns:ahyp="http://schemas.microsoft.com/office/drawing/2018/hyperlinkcolor" val="tx"/>
                    </a:ext>
                  </a:extLst>
                </a:hlinkClick>
              </a:rPr>
              <a:t>1.3.1 帯域幅</a:t>
            </a:r>
            <a:endParaRPr lang="en-US" altLang="ja-JP" sz="2000" i="0" u="none" strike="noStrike" dirty="0">
              <a:solidFill>
                <a:schemeClr val="accent4"/>
              </a:solidFill>
              <a:effectLst/>
              <a:latin typeface="+mn-lt"/>
              <a:ea typeface="MS PGothic" panose="020B0600070205080204" pitchFamily="34" charset="-128"/>
            </a:endParaRPr>
          </a:p>
        </p:txBody>
      </p:sp>
      <p:sp>
        <p:nvSpPr>
          <p:cNvPr id="2" name="TextBox 1">
            <a:extLst>
              <a:ext uri="{FF2B5EF4-FFF2-40B4-BE49-F238E27FC236}">
                <a16:creationId xmlns:a16="http://schemas.microsoft.com/office/drawing/2014/main" id="{8F37AABB-4DB5-951A-B88A-F842ECA39447}"/>
              </a:ext>
            </a:extLst>
          </p:cNvPr>
          <p:cNvSpPr txBox="1"/>
          <p:nvPr/>
        </p:nvSpPr>
        <p:spPr>
          <a:xfrm>
            <a:off x="720000" y="1671007"/>
            <a:ext cx="7704000" cy="1031051"/>
          </a:xfrm>
          <a:prstGeom prst="rect">
            <a:avLst/>
          </a:prstGeom>
          <a:noFill/>
        </p:spPr>
        <p:txBody>
          <a:bodyPr wrap="square" rtlCol="0">
            <a:spAutoFit/>
          </a:bodyPr>
          <a:lstStyle/>
          <a:p>
            <a:pPr>
              <a:spcAft>
                <a:spcPts val="600"/>
              </a:spcAft>
            </a:pPr>
            <a:r>
              <a:rPr lang="ja-JP">
                <a:solidFill>
                  <a:schemeClr val="accent1"/>
                </a:solidFill>
                <a:effectLst/>
                <a:latin typeface="+mn-ea"/>
                <a:ea typeface="+mn-ea"/>
                <a:cs typeface="MS Mincho" panose="02020609040205080304" pitchFamily="49" charset="-128"/>
              </a:rPr>
              <a:t>帯域幅</a:t>
            </a:r>
            <a:r>
              <a:rPr lang="ja-JP">
                <a:solidFill>
                  <a:schemeClr val="tx1"/>
                </a:solidFill>
                <a:effectLst/>
                <a:latin typeface="+mn-ea"/>
                <a:ea typeface="+mn-ea"/>
                <a:cs typeface="MS Mincho" panose="02020609040205080304" pitchFamily="49" charset="-128"/>
              </a:rPr>
              <a:t>は、媒体がデータを運ぶ能力を指します。デジタル帯域幅は、ある場所から別の場所へ一定時間内に流れることができる</a:t>
            </a:r>
            <a:r>
              <a:rPr lang="ja-JP" u="sng">
                <a:solidFill>
                  <a:schemeClr val="tx1"/>
                </a:solidFill>
                <a:effectLst/>
                <a:latin typeface="+mn-ea"/>
                <a:ea typeface="+mn-ea"/>
                <a:cs typeface="MS Mincho" panose="02020609040205080304" pitchFamily="49" charset="-128"/>
              </a:rPr>
              <a:t>データの量</a:t>
            </a:r>
            <a:r>
              <a:rPr lang="ja-JP" altLang="en-US" u="sng">
                <a:solidFill>
                  <a:schemeClr val="tx1"/>
                </a:solidFill>
                <a:effectLst/>
                <a:latin typeface="+mn-ea"/>
                <a:ea typeface="+mn-ea"/>
                <a:cs typeface="MS Mincho" panose="02020609040205080304" pitchFamily="49" charset="-128"/>
              </a:rPr>
              <a:t>であらわ</a:t>
            </a:r>
            <a:r>
              <a:rPr lang="ja-JP">
                <a:solidFill>
                  <a:schemeClr val="tx1"/>
                </a:solidFill>
                <a:effectLst/>
                <a:latin typeface="+mn-ea"/>
                <a:ea typeface="+mn-ea"/>
                <a:cs typeface="MS Mincho" panose="02020609040205080304" pitchFamily="49" charset="-128"/>
              </a:rPr>
              <a:t>します。帯域幅は通常、</a:t>
            </a:r>
            <a:r>
              <a:rPr lang="ja-JP" u="sng">
                <a:solidFill>
                  <a:schemeClr val="tx1"/>
                </a:solidFill>
                <a:effectLst/>
                <a:latin typeface="+mn-ea"/>
                <a:ea typeface="+mn-ea"/>
                <a:cs typeface="MS Mincho" panose="02020609040205080304" pitchFamily="49" charset="-128"/>
              </a:rPr>
              <a:t>理論的</a:t>
            </a:r>
            <a:r>
              <a:rPr lang="ja-JP">
                <a:solidFill>
                  <a:schemeClr val="tx1"/>
                </a:solidFill>
                <a:effectLst/>
                <a:latin typeface="+mn-ea"/>
                <a:ea typeface="+mn-ea"/>
                <a:cs typeface="MS Mincho" panose="02020609040205080304" pitchFamily="49" charset="-128"/>
              </a:rPr>
              <a:t>に</a:t>
            </a:r>
            <a:r>
              <a:rPr lang="en-JP" u="sng" dirty="0">
                <a:solidFill>
                  <a:schemeClr val="tx1"/>
                </a:solidFill>
                <a:effectLst/>
                <a:latin typeface="+mn-ea"/>
                <a:ea typeface="+mn-ea"/>
              </a:rPr>
              <a:t>1</a:t>
            </a:r>
            <a:r>
              <a:rPr lang="ja-JP" u="sng">
                <a:solidFill>
                  <a:schemeClr val="tx1"/>
                </a:solidFill>
                <a:effectLst/>
                <a:latin typeface="+mn-ea"/>
                <a:ea typeface="+mn-ea"/>
                <a:cs typeface="MS Mincho" panose="02020609040205080304" pitchFamily="49" charset="-128"/>
              </a:rPr>
              <a:t>秒間に送信できるビット数</a:t>
            </a:r>
            <a:r>
              <a:rPr lang="ja-JP">
                <a:solidFill>
                  <a:schemeClr val="tx1"/>
                </a:solidFill>
                <a:effectLst/>
                <a:latin typeface="+mn-ea"/>
                <a:ea typeface="+mn-ea"/>
                <a:cs typeface="MS Mincho" panose="02020609040205080304" pitchFamily="49" charset="-128"/>
              </a:rPr>
              <a:t>で測定されます。</a:t>
            </a:r>
            <a:endParaRPr lang="en-US" altLang="ja-JP" dirty="0">
              <a:solidFill>
                <a:schemeClr val="tx1"/>
              </a:solidFill>
              <a:effectLst/>
              <a:latin typeface="+mn-ea"/>
              <a:ea typeface="+mn-ea"/>
              <a:cs typeface="MS Mincho" panose="02020609040205080304" pitchFamily="49" charset="-128"/>
            </a:endParaRPr>
          </a:p>
          <a:p>
            <a:pPr>
              <a:spcAft>
                <a:spcPts val="600"/>
              </a:spcAft>
            </a:pPr>
            <a:r>
              <a:rPr lang="ja-JP">
                <a:solidFill>
                  <a:schemeClr val="tx1"/>
                </a:solidFill>
                <a:effectLst/>
                <a:latin typeface="+mn-ea"/>
                <a:ea typeface="+mn-ea"/>
                <a:cs typeface="MS Mincho" panose="02020609040205080304" pitchFamily="49" charset="-128"/>
              </a:rPr>
              <a:t>一般的な帯域幅の測定単位は以下の通りです：</a:t>
            </a:r>
            <a:endParaRPr lang="en-JP" dirty="0">
              <a:solidFill>
                <a:schemeClr val="tx1"/>
              </a:solidFill>
              <a:effectLst/>
              <a:latin typeface="+mn-ea"/>
              <a:ea typeface="+mn-ea"/>
            </a:endParaRPr>
          </a:p>
        </p:txBody>
      </p:sp>
      <p:grpSp>
        <p:nvGrpSpPr>
          <p:cNvPr id="6" name="Group 5">
            <a:extLst>
              <a:ext uri="{FF2B5EF4-FFF2-40B4-BE49-F238E27FC236}">
                <a16:creationId xmlns:a16="http://schemas.microsoft.com/office/drawing/2014/main" id="{FBBC3F75-4552-675C-3344-670B1D5BE36A}"/>
              </a:ext>
            </a:extLst>
          </p:cNvPr>
          <p:cNvGrpSpPr/>
          <p:nvPr/>
        </p:nvGrpSpPr>
        <p:grpSpPr>
          <a:xfrm>
            <a:off x="1025327" y="2899267"/>
            <a:ext cx="6384851" cy="2065870"/>
            <a:chOff x="1025327" y="2899267"/>
            <a:chExt cx="6384851" cy="2065870"/>
          </a:xfrm>
        </p:grpSpPr>
        <p:pic>
          <p:nvPicPr>
            <p:cNvPr id="3" name="Picture 2">
              <a:extLst>
                <a:ext uri="{FF2B5EF4-FFF2-40B4-BE49-F238E27FC236}">
                  <a16:creationId xmlns:a16="http://schemas.microsoft.com/office/drawing/2014/main" id="{9C5B670C-7D83-4181-B771-29E9C8AC58C0}"/>
                </a:ext>
              </a:extLst>
            </p:cNvPr>
            <p:cNvPicPr>
              <a:picLocks noChangeAspect="1"/>
            </p:cNvPicPr>
            <p:nvPr/>
          </p:nvPicPr>
          <p:blipFill>
            <a:blip r:embed="rId5"/>
            <a:stretch>
              <a:fillRect/>
            </a:stretch>
          </p:blipFill>
          <p:spPr>
            <a:xfrm>
              <a:off x="1025327" y="2899267"/>
              <a:ext cx="6384851" cy="2065870"/>
            </a:xfrm>
            <a:prstGeom prst="rect">
              <a:avLst/>
            </a:prstGeom>
          </p:spPr>
        </p:pic>
        <p:sp>
          <p:nvSpPr>
            <p:cNvPr id="5" name="Rectangle 4">
              <a:extLst>
                <a:ext uri="{FF2B5EF4-FFF2-40B4-BE49-F238E27FC236}">
                  <a16:creationId xmlns:a16="http://schemas.microsoft.com/office/drawing/2014/main" id="{BAB727CF-E3D1-21D1-EEB0-786EB5B98000}"/>
                </a:ext>
              </a:extLst>
            </p:cNvPr>
            <p:cNvSpPr/>
            <p:nvPr/>
          </p:nvSpPr>
          <p:spPr>
            <a:xfrm>
              <a:off x="1025327" y="3211033"/>
              <a:ext cx="5120292" cy="425302"/>
            </a:xfrm>
            <a:prstGeom prst="rect">
              <a:avLst/>
            </a:prstGeom>
            <a:noFill/>
            <a:ln w="3810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spTree>
    <p:extLst>
      <p:ext uri="{BB962C8B-B14F-4D97-AF65-F5344CB8AC3E}">
        <p14:creationId xmlns:p14="http://schemas.microsoft.com/office/powerpoint/2010/main" val="39147806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0EF494C6-E758-CBFB-94DB-A56660B36F20}"/>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C44CAAB2-11B4-153A-F3DA-A6596B6215A9}"/>
              </a:ext>
            </a:extLst>
          </p:cNvPr>
          <p:cNvSpPr txBox="1">
            <a:spLocks noGrp="1"/>
          </p:cNvSpPr>
          <p:nvPr>
            <p:ph type="title"/>
          </p:nvPr>
        </p:nvSpPr>
        <p:spPr>
          <a:xfrm>
            <a:off x="720000" y="540000"/>
            <a:ext cx="7704000" cy="572700"/>
          </a:xfrm>
        </p:spPr>
        <p:txBody>
          <a:bodyPr spcFirstLastPara="1" wrap="square" lIns="91425" tIns="91425" rIns="91425" bIns="91425" anchor="t" anchorCtr="0">
            <a:noAutofit/>
          </a:bodyPr>
          <a:lstStyle/>
          <a:p>
            <a:r>
              <a:rPr lang="en-US" altLang="ja-JP" dirty="0">
                <a:hlinkClick r:id="rId3"/>
              </a:rPr>
              <a:t>1.3. Bandwidth and Throughput</a:t>
            </a:r>
            <a:endParaRPr lang="en-US" altLang="ja-JP" dirty="0"/>
          </a:p>
        </p:txBody>
      </p:sp>
      <p:sp>
        <p:nvSpPr>
          <p:cNvPr id="4" name="TextBox 3">
            <a:extLst>
              <a:ext uri="{FF2B5EF4-FFF2-40B4-BE49-F238E27FC236}">
                <a16:creationId xmlns:a16="http://schemas.microsoft.com/office/drawing/2014/main" id="{B7149AB7-B40D-5448-3BE7-46585E807C7E}"/>
              </a:ext>
            </a:extLst>
          </p:cNvPr>
          <p:cNvSpPr txBox="1"/>
          <p:nvPr/>
        </p:nvSpPr>
        <p:spPr>
          <a:xfrm>
            <a:off x="720000" y="1122684"/>
            <a:ext cx="6825384" cy="400110"/>
          </a:xfrm>
          <a:prstGeom prst="rect">
            <a:avLst/>
          </a:prstGeom>
          <a:noFill/>
        </p:spPr>
        <p:txBody>
          <a:bodyPr wrap="square" rtlCol="0">
            <a:spAutoFit/>
          </a:bodyPr>
          <a:lstStyle/>
          <a:p>
            <a:pPr algn="l" fontAlgn="ctr"/>
            <a:r>
              <a:rPr lang="en-US" sz="2000" i="0" dirty="0">
                <a:solidFill>
                  <a:schemeClr val="accent4"/>
                </a:solidFill>
                <a:effectLst/>
                <a:latin typeface="+mn-lt"/>
                <a:hlinkClick r:id="rId4">
                  <a:extLst>
                    <a:ext uri="{A12FA001-AC4F-418D-AE19-62706E023703}">
                      <ahyp:hlinkClr xmlns:ahyp="http://schemas.microsoft.com/office/drawing/2018/hyperlinkcolor" val="tx"/>
                    </a:ext>
                  </a:extLst>
                </a:hlinkClick>
              </a:rPr>
              <a:t>1.3.2 Throughput</a:t>
            </a:r>
            <a:endParaRPr lang="en-US" sz="2000" i="0" dirty="0">
              <a:solidFill>
                <a:schemeClr val="accent4"/>
              </a:solidFill>
              <a:effectLst/>
              <a:latin typeface="+mn-lt"/>
            </a:endParaRPr>
          </a:p>
        </p:txBody>
      </p:sp>
      <p:sp>
        <p:nvSpPr>
          <p:cNvPr id="2" name="TextBox 1">
            <a:extLst>
              <a:ext uri="{FF2B5EF4-FFF2-40B4-BE49-F238E27FC236}">
                <a16:creationId xmlns:a16="http://schemas.microsoft.com/office/drawing/2014/main" id="{D3ED617D-EFEC-E148-3A6D-3E0CBA5AE2E6}"/>
              </a:ext>
            </a:extLst>
          </p:cNvPr>
          <p:cNvSpPr txBox="1"/>
          <p:nvPr/>
        </p:nvSpPr>
        <p:spPr>
          <a:xfrm>
            <a:off x="720000" y="1532782"/>
            <a:ext cx="8136921" cy="2739211"/>
          </a:xfrm>
          <a:prstGeom prst="rect">
            <a:avLst/>
          </a:prstGeom>
          <a:noFill/>
        </p:spPr>
        <p:txBody>
          <a:bodyPr wrap="square" rtlCol="0">
            <a:spAutoFit/>
          </a:bodyPr>
          <a:lstStyle/>
          <a:p>
            <a:r>
              <a:rPr lang="en-US" sz="2000" dirty="0">
                <a:solidFill>
                  <a:schemeClr val="accent1"/>
                </a:solidFill>
                <a:latin typeface="+mn-lt"/>
              </a:rPr>
              <a:t>Throughput: </a:t>
            </a:r>
            <a:r>
              <a:rPr lang="en-US" dirty="0">
                <a:solidFill>
                  <a:schemeClr val="tx1"/>
                </a:solidFill>
                <a:latin typeface="+mn-lt"/>
              </a:rPr>
              <a:t>This is the actual rate of data transfer achieved.</a:t>
            </a:r>
          </a:p>
          <a:p>
            <a:r>
              <a:rPr lang="en-US" dirty="0">
                <a:solidFill>
                  <a:schemeClr val="tx1"/>
                </a:solidFill>
                <a:latin typeface="+mn-lt"/>
              </a:rPr>
              <a:t>Throughput does not usually match the specified bandwidth. </a:t>
            </a:r>
          </a:p>
          <a:p>
            <a:r>
              <a:rPr lang="en-US" dirty="0">
                <a:solidFill>
                  <a:schemeClr val="tx1"/>
                </a:solidFill>
                <a:latin typeface="+mn-lt"/>
              </a:rPr>
              <a:t>Many factors influence throughput including:</a:t>
            </a:r>
          </a:p>
          <a:p>
            <a:pPr marL="285750" indent="-285750">
              <a:spcBef>
                <a:spcPts val="600"/>
              </a:spcBef>
              <a:buClr>
                <a:schemeClr val="tx1"/>
              </a:buClr>
              <a:buFont typeface="Arial" panose="020B0604020202020204" pitchFamily="34" charset="0"/>
              <a:buChar char="•"/>
            </a:pPr>
            <a:r>
              <a:rPr lang="en-US" dirty="0">
                <a:solidFill>
                  <a:schemeClr val="tx1"/>
                </a:solidFill>
                <a:latin typeface="+mn-lt"/>
              </a:rPr>
              <a:t>The amount of data being sent and received over the connection</a:t>
            </a:r>
          </a:p>
          <a:p>
            <a:pPr marL="285750" indent="-285750">
              <a:spcBef>
                <a:spcPts val="600"/>
              </a:spcBef>
              <a:buClr>
                <a:schemeClr val="tx1"/>
              </a:buClr>
              <a:buFont typeface="Arial" panose="020B0604020202020204" pitchFamily="34" charset="0"/>
              <a:buChar char="•"/>
            </a:pPr>
            <a:r>
              <a:rPr lang="en-US" dirty="0">
                <a:solidFill>
                  <a:schemeClr val="tx1"/>
                </a:solidFill>
                <a:latin typeface="+mn-lt"/>
              </a:rPr>
              <a:t>The types of data being transmitted</a:t>
            </a:r>
          </a:p>
          <a:p>
            <a:pPr marL="285750" indent="-285750">
              <a:spcBef>
                <a:spcPts val="600"/>
              </a:spcBef>
              <a:buClr>
                <a:schemeClr val="tx1"/>
              </a:buClr>
              <a:buFont typeface="Arial" panose="020B0604020202020204" pitchFamily="34" charset="0"/>
              <a:buChar char="•"/>
            </a:pPr>
            <a:r>
              <a:rPr lang="en-US" dirty="0">
                <a:solidFill>
                  <a:schemeClr val="tx1"/>
                </a:solidFill>
                <a:latin typeface="+mn-lt"/>
              </a:rPr>
              <a:t>The latency created by the number of network devices encountered between source and destination</a:t>
            </a:r>
          </a:p>
          <a:p>
            <a:pPr>
              <a:spcBef>
                <a:spcPts val="600"/>
              </a:spcBef>
              <a:buClr>
                <a:schemeClr val="tx1"/>
              </a:buClr>
            </a:pPr>
            <a:r>
              <a:rPr lang="en-US" sz="2000" dirty="0">
                <a:solidFill>
                  <a:schemeClr val="accent1"/>
                </a:solidFill>
                <a:latin typeface="+mn-lt"/>
              </a:rPr>
              <a:t>Latency: </a:t>
            </a:r>
            <a:r>
              <a:rPr lang="en-US" dirty="0">
                <a:solidFill>
                  <a:schemeClr val="tx1"/>
                </a:solidFill>
                <a:latin typeface="+mn-lt"/>
              </a:rPr>
              <a:t>Latency is the total time taken, including delays, for data to move from one specific point to another. It is influenced by the number of network devices the data encounters on its path from source to destination.</a:t>
            </a:r>
          </a:p>
        </p:txBody>
      </p:sp>
      <p:sp>
        <p:nvSpPr>
          <p:cNvPr id="7" name="TextBox 6">
            <a:extLst>
              <a:ext uri="{FF2B5EF4-FFF2-40B4-BE49-F238E27FC236}">
                <a16:creationId xmlns:a16="http://schemas.microsoft.com/office/drawing/2014/main" id="{6EF2D1F2-1A12-83D9-EA49-D290C77430AF}"/>
              </a:ext>
            </a:extLst>
          </p:cNvPr>
          <p:cNvSpPr txBox="1"/>
          <p:nvPr/>
        </p:nvSpPr>
        <p:spPr>
          <a:xfrm>
            <a:off x="720000" y="4364326"/>
            <a:ext cx="6825384" cy="400110"/>
          </a:xfrm>
          <a:prstGeom prst="rect">
            <a:avLst/>
          </a:prstGeom>
          <a:noFill/>
        </p:spPr>
        <p:txBody>
          <a:bodyPr wrap="square" rtlCol="0">
            <a:spAutoFit/>
          </a:bodyPr>
          <a:lstStyle/>
          <a:p>
            <a:pPr algn="l" fontAlgn="ctr"/>
            <a:r>
              <a:rPr lang="en-US" sz="2000" i="0" dirty="0">
                <a:solidFill>
                  <a:schemeClr val="accent4"/>
                </a:solidFill>
                <a:effectLst/>
                <a:latin typeface="+mn-lt"/>
                <a:hlinkClick r:id="rId5">
                  <a:extLst>
                    <a:ext uri="{A12FA001-AC4F-418D-AE19-62706E023703}">
                      <ahyp:hlinkClr xmlns:ahyp="http://schemas.microsoft.com/office/drawing/2018/hyperlinkcolor" val="tx"/>
                    </a:ext>
                  </a:extLst>
                </a:hlinkClick>
              </a:rPr>
              <a:t>1.3.3 Video - Throughput</a:t>
            </a:r>
            <a:endParaRPr lang="en-US" sz="2000" i="0" dirty="0">
              <a:solidFill>
                <a:schemeClr val="accent4"/>
              </a:solidFill>
              <a:effectLst/>
              <a:latin typeface="+mn-lt"/>
            </a:endParaRPr>
          </a:p>
        </p:txBody>
      </p:sp>
      <p:sp>
        <p:nvSpPr>
          <p:cNvPr id="3" name="Footer Placeholder 2">
            <a:extLst>
              <a:ext uri="{FF2B5EF4-FFF2-40B4-BE49-F238E27FC236}">
                <a16:creationId xmlns:a16="http://schemas.microsoft.com/office/drawing/2014/main" id="{68BCA681-4699-2433-414E-32D9F0B798F1}"/>
              </a:ext>
            </a:extLst>
          </p:cNvPr>
          <p:cNvSpPr>
            <a:spLocks noGrp="1"/>
          </p:cNvSpPr>
          <p:nvPr>
            <p:ph type="ftr" sz="quarter" idx="10"/>
          </p:nvPr>
        </p:nvSpPr>
        <p:spPr/>
        <p:txBody>
          <a:bodyPr/>
          <a:lstStyle/>
          <a:p>
            <a:fld id="{5C54D463-92A2-AB45-AA01-954D94658B2C}" type="slidenum">
              <a:rPr lang="en-US" smtClean="0"/>
              <a:t>29</a:t>
            </a:fld>
            <a:endParaRPr lang="en-US" dirty="0"/>
          </a:p>
        </p:txBody>
      </p:sp>
    </p:spTree>
    <p:extLst>
      <p:ext uri="{BB962C8B-B14F-4D97-AF65-F5344CB8AC3E}">
        <p14:creationId xmlns:p14="http://schemas.microsoft.com/office/powerpoint/2010/main" val="17127735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2"/>
        <p:cNvGrpSpPr/>
        <p:nvPr/>
      </p:nvGrpSpPr>
      <p:grpSpPr>
        <a:xfrm>
          <a:off x="0" y="0"/>
          <a:ext cx="0" cy="0"/>
          <a:chOff x="0" y="0"/>
          <a:chExt cx="0" cy="0"/>
        </a:xfrm>
      </p:grpSpPr>
      <p:sp>
        <p:nvSpPr>
          <p:cNvPr id="673" name="Google Shape;673;p29"/>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TABLE OF CONTENTS 2</a:t>
            </a:r>
            <a:endParaRPr dirty="0"/>
          </a:p>
        </p:txBody>
      </p:sp>
      <p:sp>
        <p:nvSpPr>
          <p:cNvPr id="674" name="Google Shape;674;p29"/>
          <p:cNvSpPr txBox="1">
            <a:spLocks noGrp="1"/>
          </p:cNvSpPr>
          <p:nvPr>
            <p:ph type="subTitle" idx="1"/>
          </p:nvPr>
        </p:nvSpPr>
        <p:spPr>
          <a:xfrm>
            <a:off x="275468" y="1865829"/>
            <a:ext cx="1731182" cy="838181"/>
          </a:xfrm>
          <a:prstGeom prst="rect">
            <a:avLst/>
          </a:prstGeom>
        </p:spPr>
        <p:txBody>
          <a:bodyPr spcFirstLastPara="1" wrap="square" lIns="91425" tIns="91425" rIns="91425" bIns="91425" anchor="t" anchorCtr="0">
            <a:noAutofit/>
          </a:bodyPr>
          <a:lstStyle/>
          <a:p>
            <a:pPr marL="136525" indent="3175" fontAlgn="ctr"/>
            <a:r>
              <a:rPr lang="en-US" altLang="ja-JP" sz="1400" b="0" i="0" u="none" strike="noStrike" dirty="0">
                <a:solidFill>
                  <a:schemeClr val="bg1">
                    <a:lumMod val="85000"/>
                  </a:schemeClr>
                </a:solidFill>
                <a:effectLst/>
                <a:highlight>
                  <a:srgbClr val="C0C0C0"/>
                </a:highlight>
                <a:latin typeface="MS PGothic" panose="020B0600070205080204" pitchFamily="34" charset="-128"/>
                <a:ea typeface="MS PGothic" panose="020B0600070205080204" pitchFamily="34" charset="-128"/>
              </a:rPr>
              <a:t>Dynamic Addressing with DHCP</a:t>
            </a:r>
            <a:endParaRPr lang="ja-JP" altLang="en-US" sz="1400" b="0" i="0" u="none" strike="noStrike">
              <a:solidFill>
                <a:schemeClr val="bg1">
                  <a:lumMod val="85000"/>
                </a:schemeClr>
              </a:solidFill>
              <a:effectLst/>
              <a:highlight>
                <a:srgbClr val="C0C0C0"/>
              </a:highlight>
              <a:latin typeface="MS PGothic" panose="020B0600070205080204" pitchFamily="34" charset="-128"/>
              <a:ea typeface="MS PGothic" panose="020B0600070205080204" pitchFamily="34" charset="-128"/>
            </a:endParaRPr>
          </a:p>
        </p:txBody>
      </p:sp>
      <p:sp>
        <p:nvSpPr>
          <p:cNvPr id="675" name="Google Shape;675;p29"/>
          <p:cNvSpPr txBox="1">
            <a:spLocks noGrp="1"/>
          </p:cNvSpPr>
          <p:nvPr>
            <p:ph type="title" idx="2"/>
          </p:nvPr>
        </p:nvSpPr>
        <p:spPr>
          <a:xfrm>
            <a:off x="592059" y="1335432"/>
            <a:ext cx="1098000" cy="389700"/>
          </a:xfrm>
          <a:prstGeom prst="rect">
            <a:avLst/>
          </a:prstGeom>
        </p:spPr>
        <p:txBody>
          <a:bodyPr spcFirstLastPara="1" wrap="square" lIns="91425" tIns="91425" rIns="91425" bIns="91425" anchor="ctr" anchorCtr="0">
            <a:noAutofit/>
          </a:bodyPr>
          <a:lstStyle/>
          <a:p>
            <a:r>
              <a:rPr lang="en-US" dirty="0">
                <a:solidFill>
                  <a:schemeClr val="bg1">
                    <a:lumMod val="85000"/>
                  </a:schemeClr>
                </a:solidFill>
                <a:highlight>
                  <a:srgbClr val="C0C0C0"/>
                </a:highlight>
              </a:rPr>
              <a:t>10</a:t>
            </a:r>
            <a:endParaRPr dirty="0">
              <a:solidFill>
                <a:schemeClr val="bg1">
                  <a:lumMod val="85000"/>
                </a:schemeClr>
              </a:solidFill>
              <a:highlight>
                <a:srgbClr val="C0C0C0"/>
              </a:highlight>
            </a:endParaRPr>
          </a:p>
        </p:txBody>
      </p:sp>
      <p:sp>
        <p:nvSpPr>
          <p:cNvPr id="677" name="Google Shape;677;p29"/>
          <p:cNvSpPr txBox="1">
            <a:spLocks noGrp="1"/>
          </p:cNvSpPr>
          <p:nvPr>
            <p:ph type="subTitle" idx="4"/>
          </p:nvPr>
        </p:nvSpPr>
        <p:spPr>
          <a:xfrm>
            <a:off x="2024885" y="1865829"/>
            <a:ext cx="1731183" cy="550226"/>
          </a:xfrm>
          <a:prstGeom prst="rect">
            <a:avLst/>
          </a:prstGeom>
        </p:spPr>
        <p:txBody>
          <a:bodyPr spcFirstLastPara="1" wrap="square" lIns="91425" tIns="91425" rIns="91425" bIns="91425" anchor="t" anchorCtr="0">
            <a:noAutofit/>
          </a:bodyPr>
          <a:lstStyle/>
          <a:p>
            <a:pPr marL="136525" indent="3175" fontAlgn="ctr"/>
            <a:r>
              <a:rPr lang="en-US" altLang="ja-JP" sz="1400" dirty="0">
                <a:solidFill>
                  <a:schemeClr val="bg1">
                    <a:lumMod val="85000"/>
                  </a:schemeClr>
                </a:solidFill>
                <a:highlight>
                  <a:srgbClr val="C0C0C0"/>
                </a:highlight>
                <a:latin typeface="MS PGothic" panose="020B0600070205080204" pitchFamily="34" charset="-128"/>
                <a:ea typeface="MS PGothic" panose="020B0600070205080204" pitchFamily="34" charset="-128"/>
              </a:rPr>
              <a:t>Gateways to Other Networks </a:t>
            </a:r>
            <a:endParaRPr lang="ja-JP" altLang="en-US" sz="1400">
              <a:solidFill>
                <a:schemeClr val="bg1">
                  <a:lumMod val="85000"/>
                </a:schemeClr>
              </a:solidFill>
              <a:highlight>
                <a:srgbClr val="C0C0C0"/>
              </a:highlight>
              <a:latin typeface="MS PGothic" panose="020B0600070205080204" pitchFamily="34" charset="-128"/>
              <a:ea typeface="MS PGothic" panose="020B0600070205080204" pitchFamily="34" charset="-128"/>
            </a:endParaRPr>
          </a:p>
        </p:txBody>
      </p:sp>
      <p:sp>
        <p:nvSpPr>
          <p:cNvPr id="678" name="Google Shape;678;p29"/>
          <p:cNvSpPr txBox="1">
            <a:spLocks noGrp="1"/>
          </p:cNvSpPr>
          <p:nvPr>
            <p:ph type="title" idx="5"/>
          </p:nvPr>
        </p:nvSpPr>
        <p:spPr>
          <a:xfrm>
            <a:off x="2341476"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lumMod val="85000"/>
                  </a:schemeClr>
                </a:solidFill>
                <a:highlight>
                  <a:srgbClr val="C0C0C0"/>
                </a:highlight>
              </a:rPr>
              <a:t>11</a:t>
            </a:r>
            <a:endParaRPr dirty="0">
              <a:solidFill>
                <a:schemeClr val="bg1">
                  <a:lumMod val="85000"/>
                </a:schemeClr>
              </a:solidFill>
              <a:highlight>
                <a:srgbClr val="C0C0C0"/>
              </a:highlight>
            </a:endParaRPr>
          </a:p>
        </p:txBody>
      </p:sp>
      <p:sp>
        <p:nvSpPr>
          <p:cNvPr id="680" name="Google Shape;680;p29"/>
          <p:cNvSpPr txBox="1">
            <a:spLocks noGrp="1"/>
          </p:cNvSpPr>
          <p:nvPr>
            <p:ph type="subTitle" idx="7"/>
          </p:nvPr>
        </p:nvSpPr>
        <p:spPr>
          <a:xfrm>
            <a:off x="3596986" y="1865829"/>
            <a:ext cx="1183864" cy="550226"/>
          </a:xfrm>
          <a:prstGeom prst="rect">
            <a:avLst/>
          </a:prstGeom>
        </p:spPr>
        <p:txBody>
          <a:bodyPr spcFirstLastPara="1" wrap="square" lIns="91425" tIns="91425" rIns="91425" bIns="91425" anchor="t" anchorCtr="0">
            <a:noAutofit/>
          </a:bodyPr>
          <a:lstStyle/>
          <a:p>
            <a:pPr marL="136525" indent="3175" fontAlgn="ctr"/>
            <a:r>
              <a:rPr lang="en-US" altLang="ja-JP" sz="1400" b="0" i="0" u="none" strike="noStrike" dirty="0">
                <a:solidFill>
                  <a:schemeClr val="bg1">
                    <a:lumMod val="85000"/>
                  </a:schemeClr>
                </a:solidFill>
                <a:effectLst/>
                <a:highlight>
                  <a:srgbClr val="C0C0C0"/>
                </a:highlight>
                <a:latin typeface="MS PGothic" panose="020B0600070205080204" pitchFamily="34" charset="-128"/>
                <a:ea typeface="MS PGothic" panose="020B0600070205080204" pitchFamily="34" charset="-128"/>
              </a:rPr>
              <a:t>The ARP Process </a:t>
            </a:r>
            <a:endParaRPr lang="ja-JP" altLang="en-US" sz="1400" b="0" i="0" u="none" strike="noStrike">
              <a:solidFill>
                <a:schemeClr val="bg1">
                  <a:lumMod val="85000"/>
                </a:schemeClr>
              </a:solidFill>
              <a:effectLst/>
              <a:highlight>
                <a:srgbClr val="C0C0C0"/>
              </a:highlight>
              <a:latin typeface="MS PGothic" panose="020B0600070205080204" pitchFamily="34" charset="-128"/>
              <a:ea typeface="MS PGothic" panose="020B0600070205080204" pitchFamily="34" charset="-128"/>
            </a:endParaRPr>
          </a:p>
        </p:txBody>
      </p:sp>
      <p:sp>
        <p:nvSpPr>
          <p:cNvPr id="681" name="Google Shape;681;p29"/>
          <p:cNvSpPr txBox="1">
            <a:spLocks noGrp="1"/>
          </p:cNvSpPr>
          <p:nvPr>
            <p:ph type="title" idx="8"/>
          </p:nvPr>
        </p:nvSpPr>
        <p:spPr>
          <a:xfrm>
            <a:off x="3639918"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lumMod val="85000"/>
                  </a:schemeClr>
                </a:solidFill>
                <a:highlight>
                  <a:srgbClr val="C0C0C0"/>
                </a:highlight>
              </a:rPr>
              <a:t>12</a:t>
            </a:r>
            <a:endParaRPr dirty="0">
              <a:solidFill>
                <a:schemeClr val="bg1">
                  <a:lumMod val="85000"/>
                </a:schemeClr>
              </a:solidFill>
              <a:highlight>
                <a:srgbClr val="C0C0C0"/>
              </a:highlight>
            </a:endParaRPr>
          </a:p>
        </p:txBody>
      </p:sp>
      <p:sp>
        <p:nvSpPr>
          <p:cNvPr id="684" name="Google Shape;684;p29"/>
          <p:cNvSpPr txBox="1">
            <a:spLocks noGrp="1"/>
          </p:cNvSpPr>
          <p:nvPr>
            <p:ph type="title" idx="14"/>
          </p:nvPr>
        </p:nvSpPr>
        <p:spPr>
          <a:xfrm>
            <a:off x="5235948"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lumMod val="85000"/>
                  </a:schemeClr>
                </a:solidFill>
                <a:highlight>
                  <a:srgbClr val="C0C0C0"/>
                </a:highlight>
              </a:rPr>
              <a:t>13</a:t>
            </a:r>
            <a:endParaRPr dirty="0">
              <a:solidFill>
                <a:schemeClr val="bg1">
                  <a:lumMod val="85000"/>
                </a:schemeClr>
              </a:solidFill>
              <a:highlight>
                <a:srgbClr val="C0C0C0"/>
              </a:highlight>
            </a:endParaRPr>
          </a:p>
        </p:txBody>
      </p:sp>
      <p:sp>
        <p:nvSpPr>
          <p:cNvPr id="687" name="Google Shape;687;p29"/>
          <p:cNvSpPr txBox="1">
            <a:spLocks noGrp="1"/>
          </p:cNvSpPr>
          <p:nvPr>
            <p:ph type="title" idx="17"/>
          </p:nvPr>
        </p:nvSpPr>
        <p:spPr>
          <a:xfrm>
            <a:off x="6660036"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lumMod val="85000"/>
                  </a:schemeClr>
                </a:solidFill>
                <a:highlight>
                  <a:srgbClr val="C0C0C0"/>
                </a:highlight>
              </a:rPr>
              <a:t>14</a:t>
            </a:r>
            <a:endParaRPr dirty="0">
              <a:solidFill>
                <a:schemeClr val="bg1">
                  <a:lumMod val="85000"/>
                </a:schemeClr>
              </a:solidFill>
              <a:highlight>
                <a:srgbClr val="C0C0C0"/>
              </a:highlight>
            </a:endParaRPr>
          </a:p>
        </p:txBody>
      </p:sp>
      <p:sp>
        <p:nvSpPr>
          <p:cNvPr id="689" name="Google Shape;689;p29"/>
          <p:cNvSpPr txBox="1">
            <a:spLocks noGrp="1"/>
          </p:cNvSpPr>
          <p:nvPr>
            <p:ph type="subTitle" idx="19"/>
          </p:nvPr>
        </p:nvSpPr>
        <p:spPr>
          <a:xfrm>
            <a:off x="6497638" y="1865829"/>
            <a:ext cx="1422796" cy="705920"/>
          </a:xfrm>
          <a:prstGeom prst="rect">
            <a:avLst/>
          </a:prstGeom>
        </p:spPr>
        <p:txBody>
          <a:bodyPr spcFirstLastPara="1" wrap="square" lIns="91425" tIns="91425" rIns="91425" bIns="91425" anchor="t" anchorCtr="0">
            <a:noAutofit/>
          </a:bodyPr>
          <a:lstStyle/>
          <a:p>
            <a:pPr marL="136525" indent="3175" fontAlgn="ctr"/>
            <a:r>
              <a:rPr lang="en-US" altLang="ja-JP" sz="1400" b="0" i="0" u="none" strike="noStrike" dirty="0">
                <a:solidFill>
                  <a:schemeClr val="bg1">
                    <a:lumMod val="85000"/>
                  </a:schemeClr>
                </a:solidFill>
                <a:effectLst/>
                <a:highlight>
                  <a:srgbClr val="C0C0C0"/>
                </a:highlight>
                <a:latin typeface="MS PGothic" panose="020B0600070205080204" pitchFamily="34" charset="-128"/>
                <a:ea typeface="MS PGothic" panose="020B0600070205080204" pitchFamily="34" charset="-128"/>
              </a:rPr>
              <a:t>TCP and UDP</a:t>
            </a:r>
            <a:endParaRPr lang="ja-JP" altLang="en-US" sz="1400" b="0" i="0" u="none" strike="noStrike">
              <a:solidFill>
                <a:schemeClr val="bg1">
                  <a:lumMod val="85000"/>
                </a:schemeClr>
              </a:solidFill>
              <a:effectLst/>
              <a:highlight>
                <a:srgbClr val="C0C0C0"/>
              </a:highlight>
              <a:latin typeface="MS PGothic" panose="020B0600070205080204" pitchFamily="34" charset="-128"/>
              <a:ea typeface="MS PGothic" panose="020B0600070205080204" pitchFamily="34" charset="-128"/>
            </a:endParaRPr>
          </a:p>
        </p:txBody>
      </p:sp>
      <p:sp>
        <p:nvSpPr>
          <p:cNvPr id="690" name="Google Shape;690;p29"/>
          <p:cNvSpPr txBox="1">
            <a:spLocks noGrp="1"/>
          </p:cNvSpPr>
          <p:nvPr>
            <p:ph type="title" idx="20"/>
          </p:nvPr>
        </p:nvSpPr>
        <p:spPr>
          <a:xfrm>
            <a:off x="592059" y="2753743"/>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lumMod val="85000"/>
                  </a:schemeClr>
                </a:solidFill>
                <a:highlight>
                  <a:srgbClr val="C0C0C0"/>
                </a:highlight>
              </a:rPr>
              <a:t>15</a:t>
            </a:r>
            <a:endParaRPr dirty="0">
              <a:solidFill>
                <a:schemeClr val="bg1">
                  <a:lumMod val="85000"/>
                </a:schemeClr>
              </a:solidFill>
              <a:highlight>
                <a:srgbClr val="C0C0C0"/>
              </a:highlight>
            </a:endParaRPr>
          </a:p>
        </p:txBody>
      </p:sp>
      <p:sp>
        <p:nvSpPr>
          <p:cNvPr id="7" name="Subtitle 6">
            <a:extLst>
              <a:ext uri="{FF2B5EF4-FFF2-40B4-BE49-F238E27FC236}">
                <a16:creationId xmlns:a16="http://schemas.microsoft.com/office/drawing/2014/main" id="{02BEBC47-03BE-A24A-5E97-438BB3F415B8}"/>
              </a:ext>
            </a:extLst>
          </p:cNvPr>
          <p:cNvSpPr>
            <a:spLocks noGrp="1"/>
          </p:cNvSpPr>
          <p:nvPr>
            <p:ph type="subTitle" idx="13"/>
          </p:nvPr>
        </p:nvSpPr>
        <p:spPr>
          <a:xfrm>
            <a:off x="4976402" y="1865829"/>
            <a:ext cx="1617092" cy="550226"/>
          </a:xfrm>
        </p:spPr>
        <p:txBody>
          <a:bodyPr anchor="t"/>
          <a:lstStyle/>
          <a:p>
            <a:pPr marL="136525" indent="3175" fontAlgn="ctr"/>
            <a:r>
              <a:rPr lang="en-US" altLang="ja-JP" sz="1400" b="0" i="0" u="none" strike="noStrike" dirty="0">
                <a:solidFill>
                  <a:schemeClr val="bg1">
                    <a:lumMod val="85000"/>
                  </a:schemeClr>
                </a:solidFill>
                <a:effectLst/>
                <a:highlight>
                  <a:srgbClr val="C0C0C0"/>
                </a:highlight>
                <a:latin typeface="MS PGothic" panose="020B0600070205080204" pitchFamily="34" charset="-128"/>
                <a:ea typeface="MS PGothic" panose="020B0600070205080204" pitchFamily="34" charset="-128"/>
              </a:rPr>
              <a:t>Routing Between Networks</a:t>
            </a:r>
            <a:endParaRPr lang="ja-JP" altLang="en-US" sz="1400" b="0" i="0" u="none" strike="noStrike">
              <a:solidFill>
                <a:schemeClr val="bg1">
                  <a:lumMod val="85000"/>
                </a:schemeClr>
              </a:solidFill>
              <a:effectLst/>
              <a:highlight>
                <a:srgbClr val="C0C0C0"/>
              </a:highlight>
              <a:latin typeface="MS PGothic" panose="020B0600070205080204" pitchFamily="34" charset="-128"/>
              <a:ea typeface="MS PGothic" panose="020B0600070205080204" pitchFamily="34" charset="-128"/>
            </a:endParaRPr>
          </a:p>
        </p:txBody>
      </p:sp>
      <p:sp>
        <p:nvSpPr>
          <p:cNvPr id="15" name="Google Shape;690;p29">
            <a:extLst>
              <a:ext uri="{FF2B5EF4-FFF2-40B4-BE49-F238E27FC236}">
                <a16:creationId xmlns:a16="http://schemas.microsoft.com/office/drawing/2014/main" id="{6A552CD9-EAF0-4260-8ADB-F975DE332EEE}"/>
              </a:ext>
            </a:extLst>
          </p:cNvPr>
          <p:cNvSpPr txBox="1">
            <a:spLocks/>
          </p:cNvSpPr>
          <p:nvPr/>
        </p:nvSpPr>
        <p:spPr>
          <a:xfrm>
            <a:off x="2341476" y="2753743"/>
            <a:ext cx="1098000" cy="389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Oswald"/>
              <a:buNone/>
              <a:defRPr sz="3000" b="0" i="0" u="none" strike="noStrike" cap="none">
                <a:solidFill>
                  <a:schemeClr val="accent6"/>
                </a:solidFill>
                <a:latin typeface="Oswald"/>
                <a:ea typeface="Oswald"/>
                <a:cs typeface="Oswald"/>
                <a:sym typeface="Oswald"/>
              </a:defRPr>
            </a:lvl1pPr>
            <a:lvl2pPr marR="0" lvl="1"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9pPr>
          </a:lstStyle>
          <a:p>
            <a:r>
              <a:rPr lang="en" dirty="0">
                <a:solidFill>
                  <a:schemeClr val="bg1">
                    <a:lumMod val="85000"/>
                  </a:schemeClr>
                </a:solidFill>
                <a:highlight>
                  <a:srgbClr val="C0C0C0"/>
                </a:highlight>
              </a:rPr>
              <a:t>16</a:t>
            </a:r>
          </a:p>
        </p:txBody>
      </p:sp>
      <p:sp>
        <p:nvSpPr>
          <p:cNvPr id="17" name="Google Shape;690;p29">
            <a:extLst>
              <a:ext uri="{FF2B5EF4-FFF2-40B4-BE49-F238E27FC236}">
                <a16:creationId xmlns:a16="http://schemas.microsoft.com/office/drawing/2014/main" id="{8CC333DC-FE10-22E1-BD25-468CBB8EFE8B}"/>
              </a:ext>
            </a:extLst>
          </p:cNvPr>
          <p:cNvSpPr txBox="1">
            <a:spLocks/>
          </p:cNvSpPr>
          <p:nvPr/>
        </p:nvSpPr>
        <p:spPr>
          <a:xfrm>
            <a:off x="3639918" y="2753743"/>
            <a:ext cx="1098000" cy="389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Oswald"/>
              <a:buNone/>
              <a:defRPr sz="3000" b="0" i="0" u="none" strike="noStrike" cap="none">
                <a:solidFill>
                  <a:schemeClr val="accent6"/>
                </a:solidFill>
                <a:latin typeface="Oswald"/>
                <a:ea typeface="Oswald"/>
                <a:cs typeface="Oswald"/>
                <a:sym typeface="Oswald"/>
              </a:defRPr>
            </a:lvl1pPr>
            <a:lvl2pPr marR="0" lvl="1"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9pPr>
          </a:lstStyle>
          <a:p>
            <a:r>
              <a:rPr lang="en" dirty="0">
                <a:solidFill>
                  <a:schemeClr val="bg1">
                    <a:lumMod val="85000"/>
                  </a:schemeClr>
                </a:solidFill>
                <a:highlight>
                  <a:srgbClr val="C0C0C0"/>
                </a:highlight>
              </a:rPr>
              <a:t>17</a:t>
            </a:r>
          </a:p>
        </p:txBody>
      </p:sp>
      <p:sp>
        <p:nvSpPr>
          <p:cNvPr id="5" name="Google Shape;689;p29">
            <a:extLst>
              <a:ext uri="{FF2B5EF4-FFF2-40B4-BE49-F238E27FC236}">
                <a16:creationId xmlns:a16="http://schemas.microsoft.com/office/drawing/2014/main" id="{24DD1435-2843-CAC9-28E3-AB66E4801411}"/>
              </a:ext>
            </a:extLst>
          </p:cNvPr>
          <p:cNvSpPr txBox="1">
            <a:spLocks/>
          </p:cNvSpPr>
          <p:nvPr/>
        </p:nvSpPr>
        <p:spPr>
          <a:xfrm>
            <a:off x="427268" y="3274744"/>
            <a:ext cx="1427582" cy="52067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800"/>
              <a:buFont typeface="Oswald"/>
              <a:buNone/>
              <a:defRPr sz="1800" b="0" i="0" u="none" strike="noStrike" cap="none">
                <a:solidFill>
                  <a:schemeClr val="accent6"/>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136525" indent="3175" fontAlgn="ctr"/>
            <a:r>
              <a:rPr lang="en-US" altLang="ja-JP" sz="1400" dirty="0">
                <a:solidFill>
                  <a:schemeClr val="bg1">
                    <a:lumMod val="85000"/>
                  </a:schemeClr>
                </a:solidFill>
                <a:highlight>
                  <a:srgbClr val="C0C0C0"/>
                </a:highlight>
                <a:latin typeface="MS PGothic" panose="020B0600070205080204" pitchFamily="34" charset="-128"/>
                <a:ea typeface="MS PGothic" panose="020B0600070205080204" pitchFamily="34" charset="-128"/>
              </a:rPr>
              <a:t>Application Layer Services</a:t>
            </a:r>
            <a:endParaRPr lang="ja-JP" altLang="en-US" sz="1400">
              <a:solidFill>
                <a:schemeClr val="bg1">
                  <a:lumMod val="85000"/>
                </a:schemeClr>
              </a:solidFill>
              <a:highlight>
                <a:srgbClr val="C0C0C0"/>
              </a:highlight>
              <a:latin typeface="MS PGothic" panose="020B0600070205080204" pitchFamily="34" charset="-128"/>
              <a:ea typeface="MS PGothic" panose="020B0600070205080204" pitchFamily="34" charset="-128"/>
            </a:endParaRPr>
          </a:p>
        </p:txBody>
      </p:sp>
      <p:sp>
        <p:nvSpPr>
          <p:cNvPr id="4" name="Google Shape;689;p29">
            <a:extLst>
              <a:ext uri="{FF2B5EF4-FFF2-40B4-BE49-F238E27FC236}">
                <a16:creationId xmlns:a16="http://schemas.microsoft.com/office/drawing/2014/main" id="{C0F8A4CE-41BB-11B8-32B0-25D5A99590AF}"/>
              </a:ext>
            </a:extLst>
          </p:cNvPr>
          <p:cNvSpPr txBox="1">
            <a:spLocks/>
          </p:cNvSpPr>
          <p:nvPr/>
        </p:nvSpPr>
        <p:spPr>
          <a:xfrm>
            <a:off x="2176685" y="3274744"/>
            <a:ext cx="1427582" cy="52067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800"/>
              <a:buFont typeface="Oswald"/>
              <a:buNone/>
              <a:defRPr sz="1800" b="0" i="0" u="none" strike="noStrike" cap="none">
                <a:solidFill>
                  <a:schemeClr val="accent6"/>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136525" indent="3175" fontAlgn="ctr"/>
            <a:r>
              <a:rPr lang="en-US" altLang="ja-JP" sz="1400" dirty="0">
                <a:solidFill>
                  <a:schemeClr val="bg1">
                    <a:lumMod val="85000"/>
                  </a:schemeClr>
                </a:solidFill>
                <a:highlight>
                  <a:srgbClr val="C0C0C0"/>
                </a:highlight>
                <a:latin typeface="MS PGothic" panose="020B0600070205080204" pitchFamily="34" charset="-128"/>
                <a:ea typeface="MS PGothic" panose="020B0600070205080204" pitchFamily="34" charset="-128"/>
              </a:rPr>
              <a:t>Network Testing Utilities</a:t>
            </a:r>
            <a:endParaRPr lang="ja-JP" altLang="en-US" sz="1400">
              <a:solidFill>
                <a:schemeClr val="bg1">
                  <a:lumMod val="85000"/>
                </a:schemeClr>
              </a:solidFill>
              <a:highlight>
                <a:srgbClr val="C0C0C0"/>
              </a:highlight>
              <a:latin typeface="MS PGothic" panose="020B0600070205080204" pitchFamily="34" charset="-128"/>
              <a:ea typeface="MS PGothic" panose="020B0600070205080204" pitchFamily="34" charset="-128"/>
            </a:endParaRPr>
          </a:p>
        </p:txBody>
      </p:sp>
      <p:sp>
        <p:nvSpPr>
          <p:cNvPr id="8" name="Google Shape;689;p29">
            <a:extLst>
              <a:ext uri="{FF2B5EF4-FFF2-40B4-BE49-F238E27FC236}">
                <a16:creationId xmlns:a16="http://schemas.microsoft.com/office/drawing/2014/main" id="{6FA91A88-BDB5-D014-B263-AF602018768F}"/>
              </a:ext>
            </a:extLst>
          </p:cNvPr>
          <p:cNvSpPr txBox="1">
            <a:spLocks/>
          </p:cNvSpPr>
          <p:nvPr/>
        </p:nvSpPr>
        <p:spPr>
          <a:xfrm>
            <a:off x="3475127" y="3274744"/>
            <a:ext cx="1427582" cy="52067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800"/>
              <a:buFont typeface="Oswald"/>
              <a:buNone/>
              <a:defRPr sz="1800" b="0" i="0" u="none" strike="noStrike" cap="none">
                <a:solidFill>
                  <a:schemeClr val="accent6"/>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fontAlgn="ctr"/>
            <a:r>
              <a:rPr lang="ja-JP" altLang="en-US" sz="1400" b="0" i="0" u="none" strike="noStrike">
                <a:solidFill>
                  <a:schemeClr val="bg1">
                    <a:lumMod val="85000"/>
                  </a:schemeClr>
                </a:solidFill>
                <a:effectLst/>
                <a:highlight>
                  <a:srgbClr val="C0C0C0"/>
                </a:highlight>
                <a:latin typeface="MS PGothic" panose="020B0600070205080204" pitchFamily="34" charset="-128"/>
                <a:ea typeface="MS PGothic" panose="020B0600070205080204" pitchFamily="34" charset="-128"/>
              </a:rPr>
              <a:t>期末テスト</a:t>
            </a:r>
          </a:p>
        </p:txBody>
      </p:sp>
      <p:sp>
        <p:nvSpPr>
          <p:cNvPr id="2" name="Footer Placeholder 4">
            <a:extLst>
              <a:ext uri="{FF2B5EF4-FFF2-40B4-BE49-F238E27FC236}">
                <a16:creationId xmlns:a16="http://schemas.microsoft.com/office/drawing/2014/main" id="{F84E3556-0ACE-A69A-D488-4E8DDF888EA5}"/>
              </a:ext>
            </a:extLst>
          </p:cNvPr>
          <p:cNvSpPr txBox="1">
            <a:spLocks/>
          </p:cNvSpPr>
          <p:nvPr/>
        </p:nvSpPr>
        <p:spPr>
          <a:xfrm>
            <a:off x="5331575" y="4758950"/>
            <a:ext cx="3086100" cy="2746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DEE01BB0-F1AB-EA49-8B4A-80AB857560FD}" type="slidenum">
              <a:rPr lang="en-US" smtClean="0">
                <a:solidFill>
                  <a:schemeClr val="tx1"/>
                </a:solidFill>
              </a:rPr>
              <a:pPr algn="r"/>
              <a:t>3</a:t>
            </a:fld>
            <a:endParaRPr lang="en-US" dirty="0">
              <a:solidFill>
                <a:schemeClr val="tx1"/>
              </a:solidFill>
            </a:endParaRPr>
          </a:p>
        </p:txBody>
      </p:sp>
    </p:spTree>
    <p:extLst>
      <p:ext uri="{BB962C8B-B14F-4D97-AF65-F5344CB8AC3E}">
        <p14:creationId xmlns:p14="http://schemas.microsoft.com/office/powerpoint/2010/main" val="149282895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0EF494C6-E758-CBFB-94DB-A56660B36F20}"/>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D3ED617D-EFEC-E148-3A6D-3E0CBA5AE2E6}"/>
              </a:ext>
            </a:extLst>
          </p:cNvPr>
          <p:cNvSpPr txBox="1"/>
          <p:nvPr/>
        </p:nvSpPr>
        <p:spPr>
          <a:xfrm>
            <a:off x="720000" y="1532782"/>
            <a:ext cx="8136921" cy="2785378"/>
          </a:xfrm>
          <a:prstGeom prst="rect">
            <a:avLst/>
          </a:prstGeom>
          <a:noFill/>
        </p:spPr>
        <p:txBody>
          <a:bodyPr wrap="square" rtlCol="0">
            <a:spAutoFit/>
          </a:bodyPr>
          <a:lstStyle/>
          <a:p>
            <a:pPr>
              <a:spcAft>
                <a:spcPts val="600"/>
              </a:spcAft>
            </a:pPr>
            <a:r>
              <a:rPr lang="ja-JP">
                <a:solidFill>
                  <a:schemeClr val="tx1"/>
                </a:solidFill>
                <a:effectLst/>
                <a:latin typeface="+mn-ea"/>
                <a:ea typeface="+mn-ea"/>
                <a:cs typeface="MS Mincho" panose="02020609040205080304" pitchFamily="49" charset="-128"/>
              </a:rPr>
              <a:t>帯域幅と同様に、</a:t>
            </a:r>
            <a:r>
              <a:rPr lang="ja-JP">
                <a:solidFill>
                  <a:schemeClr val="accent1"/>
                </a:solidFill>
                <a:effectLst/>
                <a:latin typeface="+mn-ea"/>
                <a:ea typeface="+mn-ea"/>
                <a:cs typeface="MS Mincho" panose="02020609040205080304" pitchFamily="49" charset="-128"/>
              </a:rPr>
              <a:t>スループット</a:t>
            </a:r>
            <a:r>
              <a:rPr lang="ja-JP">
                <a:solidFill>
                  <a:schemeClr val="tx1"/>
                </a:solidFill>
                <a:effectLst/>
                <a:latin typeface="+mn-ea"/>
                <a:ea typeface="+mn-ea"/>
                <a:cs typeface="MS Mincho" panose="02020609040205080304" pitchFamily="49" charset="-128"/>
              </a:rPr>
              <a:t>は一定期間内に転送されるビットの量</a:t>
            </a:r>
            <a:r>
              <a:rPr lang="ja-JP" altLang="en-US">
                <a:solidFill>
                  <a:schemeClr val="tx1"/>
                </a:solidFill>
                <a:latin typeface="+mn-ea"/>
                <a:ea typeface="+mn-ea"/>
                <a:cs typeface="MS Mincho" panose="02020609040205080304" pitchFamily="49" charset="-128"/>
              </a:rPr>
              <a:t>であらわ</a:t>
            </a:r>
            <a:r>
              <a:rPr lang="ja-JP">
                <a:solidFill>
                  <a:schemeClr val="tx1"/>
                </a:solidFill>
                <a:effectLst/>
                <a:latin typeface="+mn-ea"/>
                <a:ea typeface="+mn-ea"/>
                <a:cs typeface="MS Mincho" panose="02020609040205080304" pitchFamily="49" charset="-128"/>
              </a:rPr>
              <a:t>します。ただし、多くの要因により、</a:t>
            </a:r>
            <a:r>
              <a:rPr lang="ja-JP" u="sng">
                <a:solidFill>
                  <a:schemeClr val="tx1"/>
                </a:solidFill>
                <a:effectLst/>
                <a:latin typeface="+mn-ea"/>
                <a:ea typeface="+mn-ea"/>
                <a:cs typeface="MS Mincho" panose="02020609040205080304" pitchFamily="49" charset="-128"/>
              </a:rPr>
              <a:t>スループットは通常、帯域幅と一致しません</a:t>
            </a:r>
            <a:r>
              <a:rPr lang="ja-JP">
                <a:solidFill>
                  <a:schemeClr val="tx1"/>
                </a:solidFill>
                <a:effectLst/>
                <a:latin typeface="+mn-ea"/>
                <a:ea typeface="+mn-ea"/>
                <a:cs typeface="MS Mincho" panose="02020609040205080304" pitchFamily="49" charset="-128"/>
              </a:rPr>
              <a:t>。スループットに影響を与える要因には、次のようなものがあります：</a:t>
            </a:r>
            <a:endParaRPr lang="en-JP" dirty="0">
              <a:solidFill>
                <a:schemeClr val="tx1"/>
              </a:solidFill>
              <a:effectLst/>
              <a:latin typeface="+mn-ea"/>
              <a:ea typeface="+mn-ea"/>
            </a:endParaRPr>
          </a:p>
          <a:p>
            <a:pPr marL="342900" lvl="0" indent="-342900">
              <a:spcAft>
                <a:spcPts val="600"/>
              </a:spcAft>
              <a:buClr>
                <a:schemeClr val="tx1"/>
              </a:buClr>
              <a:buSzPct val="100000"/>
              <a:buFont typeface="Symbol" pitchFamily="2" charset="2"/>
              <a:buChar char=""/>
              <a:tabLst>
                <a:tab pos="457200" algn="l"/>
              </a:tabLst>
            </a:pPr>
            <a:r>
              <a:rPr lang="ja-JP">
                <a:solidFill>
                  <a:schemeClr val="tx1"/>
                </a:solidFill>
                <a:effectLst/>
                <a:latin typeface="+mn-ea"/>
                <a:ea typeface="+mn-ea"/>
                <a:cs typeface="MS Mincho" panose="02020609040205080304" pitchFamily="49" charset="-128"/>
              </a:rPr>
              <a:t>送受信される</a:t>
            </a:r>
            <a:r>
              <a:rPr lang="ja-JP" u="sng">
                <a:solidFill>
                  <a:schemeClr val="tx1"/>
                </a:solidFill>
                <a:effectLst/>
                <a:latin typeface="+mn-ea"/>
                <a:ea typeface="+mn-ea"/>
                <a:cs typeface="MS Mincho" panose="02020609040205080304" pitchFamily="49" charset="-128"/>
              </a:rPr>
              <a:t>データの量</a:t>
            </a:r>
            <a:endParaRPr lang="en-JP" u="sng" dirty="0">
              <a:solidFill>
                <a:schemeClr val="tx1"/>
              </a:solidFill>
              <a:effectLst/>
              <a:latin typeface="+mn-ea"/>
              <a:ea typeface="+mn-ea"/>
            </a:endParaRPr>
          </a:p>
          <a:p>
            <a:pPr marL="342900" lvl="0" indent="-342900">
              <a:spcAft>
                <a:spcPts val="600"/>
              </a:spcAft>
              <a:buClr>
                <a:schemeClr val="tx1"/>
              </a:buClr>
              <a:buSzPct val="100000"/>
              <a:buFont typeface="Symbol" pitchFamily="2" charset="2"/>
              <a:buChar char=""/>
              <a:tabLst>
                <a:tab pos="457200" algn="l"/>
              </a:tabLst>
            </a:pPr>
            <a:r>
              <a:rPr lang="ja-JP">
                <a:solidFill>
                  <a:schemeClr val="tx1"/>
                </a:solidFill>
                <a:effectLst/>
                <a:latin typeface="+mn-ea"/>
                <a:ea typeface="+mn-ea"/>
                <a:cs typeface="MS Mincho" panose="02020609040205080304" pitchFamily="49" charset="-128"/>
              </a:rPr>
              <a:t>送信される</a:t>
            </a:r>
            <a:r>
              <a:rPr lang="ja-JP" u="sng">
                <a:solidFill>
                  <a:schemeClr val="tx1"/>
                </a:solidFill>
                <a:effectLst/>
                <a:latin typeface="+mn-ea"/>
                <a:ea typeface="+mn-ea"/>
                <a:cs typeface="MS Mincho" panose="02020609040205080304" pitchFamily="49" charset="-128"/>
              </a:rPr>
              <a:t>データの種類</a:t>
            </a:r>
            <a:endParaRPr lang="en-JP" u="sng" dirty="0">
              <a:solidFill>
                <a:schemeClr val="tx1"/>
              </a:solidFill>
              <a:effectLst/>
              <a:latin typeface="+mn-ea"/>
              <a:ea typeface="+mn-ea"/>
            </a:endParaRPr>
          </a:p>
          <a:p>
            <a:pPr marL="342900" lvl="0" indent="-342900">
              <a:spcAft>
                <a:spcPts val="600"/>
              </a:spcAft>
              <a:buClr>
                <a:schemeClr val="tx1"/>
              </a:buClr>
              <a:buSzPct val="100000"/>
              <a:buFont typeface="Symbol" pitchFamily="2" charset="2"/>
              <a:buChar char=""/>
              <a:tabLst>
                <a:tab pos="457200" algn="l"/>
              </a:tabLst>
            </a:pPr>
            <a:r>
              <a:rPr lang="ja-JP">
                <a:solidFill>
                  <a:schemeClr val="tx1"/>
                </a:solidFill>
                <a:effectLst/>
                <a:latin typeface="+mn-ea"/>
                <a:ea typeface="+mn-ea"/>
                <a:cs typeface="MS Mincho" panose="02020609040205080304" pitchFamily="49" charset="-128"/>
              </a:rPr>
              <a:t>送信元から宛先</a:t>
            </a:r>
            <a:r>
              <a:rPr lang="ja-JP" altLang="en-US">
                <a:solidFill>
                  <a:schemeClr val="tx1"/>
                </a:solidFill>
                <a:latin typeface="+mn-ea"/>
                <a:ea typeface="+mn-ea"/>
                <a:cs typeface="MS Mincho" panose="02020609040205080304" pitchFamily="49" charset="-128"/>
              </a:rPr>
              <a:t>の間に存在</a:t>
            </a:r>
            <a:r>
              <a:rPr lang="ja-JP">
                <a:solidFill>
                  <a:schemeClr val="tx1"/>
                </a:solidFill>
                <a:effectLst/>
                <a:latin typeface="+mn-ea"/>
                <a:ea typeface="+mn-ea"/>
                <a:cs typeface="MS Mincho" panose="02020609040205080304" pitchFamily="49" charset="-128"/>
              </a:rPr>
              <a:t>する</a:t>
            </a:r>
            <a:r>
              <a:rPr lang="ja-JP" u="sng">
                <a:solidFill>
                  <a:schemeClr val="tx1"/>
                </a:solidFill>
                <a:effectLst/>
                <a:latin typeface="+mn-ea"/>
                <a:ea typeface="+mn-ea"/>
                <a:cs typeface="MS Mincho" panose="02020609040205080304" pitchFamily="49" charset="-128"/>
              </a:rPr>
              <a:t>ネットワークデバイスの数</a:t>
            </a:r>
            <a:r>
              <a:rPr lang="ja-JP">
                <a:solidFill>
                  <a:schemeClr val="tx1"/>
                </a:solidFill>
                <a:effectLst/>
                <a:latin typeface="+mn-ea"/>
                <a:ea typeface="+mn-ea"/>
                <a:cs typeface="MS Mincho" panose="02020609040205080304" pitchFamily="49" charset="-128"/>
              </a:rPr>
              <a:t>によって生じる</a:t>
            </a:r>
            <a:r>
              <a:rPr lang="ja-JP" altLang="en-US">
                <a:solidFill>
                  <a:schemeClr val="tx1"/>
                </a:solidFill>
                <a:latin typeface="+mn-ea"/>
                <a:ea typeface="+mn-ea"/>
                <a:cs typeface="MS Mincho" panose="02020609040205080304" pitchFamily="49" charset="-128"/>
              </a:rPr>
              <a:t>遅延（ちえん）</a:t>
            </a:r>
            <a:r>
              <a:rPr lang="ja-JP">
                <a:solidFill>
                  <a:schemeClr val="tx1"/>
                </a:solidFill>
                <a:effectLst/>
                <a:latin typeface="+mn-ea"/>
                <a:ea typeface="+mn-ea"/>
                <a:cs typeface="MS Mincho" panose="02020609040205080304" pitchFamily="49" charset="-128"/>
              </a:rPr>
              <a:t>（</a:t>
            </a:r>
            <a:r>
              <a:rPr lang="ja-JP">
                <a:solidFill>
                  <a:schemeClr val="accent1"/>
                </a:solidFill>
                <a:effectLst/>
                <a:latin typeface="+mn-ea"/>
                <a:ea typeface="+mn-ea"/>
                <a:cs typeface="MS Mincho" panose="02020609040205080304" pitchFamily="49" charset="-128"/>
              </a:rPr>
              <a:t>レイテンシ</a:t>
            </a:r>
            <a:r>
              <a:rPr lang="ja-JP">
                <a:solidFill>
                  <a:schemeClr val="tx1"/>
                </a:solidFill>
                <a:effectLst/>
                <a:latin typeface="+mn-ea"/>
                <a:ea typeface="+mn-ea"/>
                <a:cs typeface="MS Mincho" panose="02020609040205080304" pitchFamily="49" charset="-128"/>
              </a:rPr>
              <a:t>）</a:t>
            </a:r>
            <a:endParaRPr lang="en-JP" dirty="0">
              <a:solidFill>
                <a:schemeClr val="tx1"/>
              </a:solidFill>
              <a:effectLst/>
              <a:latin typeface="+mn-ea"/>
              <a:ea typeface="+mn-ea"/>
            </a:endParaRPr>
          </a:p>
          <a:p>
            <a:pPr>
              <a:spcAft>
                <a:spcPts val="600"/>
              </a:spcAft>
            </a:pPr>
            <a:endParaRPr lang="en-US" altLang="ja-JP" dirty="0">
              <a:solidFill>
                <a:schemeClr val="tx1"/>
              </a:solidFill>
              <a:effectLst/>
              <a:latin typeface="+mn-ea"/>
              <a:ea typeface="+mn-ea"/>
              <a:cs typeface="MS Mincho" panose="02020609040205080304" pitchFamily="49" charset="-128"/>
            </a:endParaRPr>
          </a:p>
          <a:p>
            <a:pPr>
              <a:spcAft>
                <a:spcPts val="600"/>
              </a:spcAft>
            </a:pPr>
            <a:r>
              <a:rPr lang="ja-JP">
                <a:solidFill>
                  <a:schemeClr val="accent1"/>
                </a:solidFill>
                <a:effectLst/>
                <a:latin typeface="+mn-ea"/>
                <a:ea typeface="+mn-ea"/>
                <a:cs typeface="MS Mincho" panose="02020609040205080304" pitchFamily="49" charset="-128"/>
              </a:rPr>
              <a:t>レイテンシ</a:t>
            </a:r>
            <a:r>
              <a:rPr lang="ja-JP">
                <a:solidFill>
                  <a:schemeClr val="tx1"/>
                </a:solidFill>
                <a:effectLst/>
                <a:latin typeface="+mn-ea"/>
                <a:ea typeface="+mn-ea"/>
                <a:cs typeface="MS Mincho" panose="02020609040205080304" pitchFamily="49" charset="-128"/>
              </a:rPr>
              <a:t>とは、データがある地点から別の地点に移動するためにかかる時間（遅延を含む）を指します。</a:t>
            </a:r>
            <a:endParaRPr lang="en-US" altLang="ja-JP" dirty="0">
              <a:solidFill>
                <a:schemeClr val="tx1"/>
              </a:solidFill>
              <a:effectLst/>
              <a:latin typeface="+mn-ea"/>
              <a:ea typeface="+mn-ea"/>
              <a:cs typeface="MS Mincho" panose="02020609040205080304" pitchFamily="49" charset="-128"/>
            </a:endParaRPr>
          </a:p>
          <a:p>
            <a:pPr>
              <a:spcAft>
                <a:spcPts val="600"/>
              </a:spcAft>
            </a:pPr>
            <a:r>
              <a:rPr lang="en-US" dirty="0" err="1">
                <a:solidFill>
                  <a:schemeClr val="tx1"/>
                </a:solidFill>
                <a:effectLst/>
                <a:latin typeface="+mn-ea"/>
                <a:ea typeface="+mn-ea"/>
              </a:rPr>
              <a:t>スループットテストサイト：</a:t>
            </a:r>
            <a:r>
              <a:rPr lang="en-US" dirty="0" err="1">
                <a:solidFill>
                  <a:schemeClr val="tx1"/>
                </a:solidFill>
                <a:effectLst/>
                <a:latin typeface="+mn-ea"/>
                <a:ea typeface="+mn-ea"/>
                <a:hlinkClick r:id="rId3"/>
              </a:rPr>
              <a:t>https</a:t>
            </a:r>
            <a:r>
              <a:rPr lang="en-US" dirty="0">
                <a:solidFill>
                  <a:schemeClr val="tx1"/>
                </a:solidFill>
                <a:effectLst/>
                <a:latin typeface="+mn-ea"/>
                <a:ea typeface="+mn-ea"/>
                <a:hlinkClick r:id="rId3"/>
              </a:rPr>
              <a:t>://</a:t>
            </a:r>
            <a:r>
              <a:rPr lang="en-US" dirty="0" err="1">
                <a:solidFill>
                  <a:schemeClr val="tx1"/>
                </a:solidFill>
                <a:effectLst/>
                <a:latin typeface="+mn-ea"/>
                <a:ea typeface="+mn-ea"/>
                <a:hlinkClick r:id="rId3"/>
              </a:rPr>
              <a:t>www.speedtest.net</a:t>
            </a:r>
            <a:r>
              <a:rPr lang="en-US" dirty="0">
                <a:solidFill>
                  <a:schemeClr val="tx1"/>
                </a:solidFill>
                <a:effectLst/>
                <a:latin typeface="+mn-ea"/>
                <a:ea typeface="+mn-ea"/>
                <a:hlinkClick r:id="rId3"/>
              </a:rPr>
              <a:t>/</a:t>
            </a:r>
            <a:endParaRPr lang="en-JP" dirty="0">
              <a:solidFill>
                <a:schemeClr val="tx1"/>
              </a:solidFill>
              <a:effectLst/>
              <a:latin typeface="+mn-ea"/>
              <a:ea typeface="+mn-ea"/>
            </a:endParaRPr>
          </a:p>
          <a:p>
            <a:endParaRPr lang="en-US" dirty="0">
              <a:solidFill>
                <a:schemeClr val="tx1"/>
              </a:solidFill>
              <a:latin typeface="+mn-ea"/>
              <a:ea typeface="+mn-ea"/>
            </a:endParaRPr>
          </a:p>
        </p:txBody>
      </p:sp>
      <p:sp>
        <p:nvSpPr>
          <p:cNvPr id="7" name="TextBox 6">
            <a:extLst>
              <a:ext uri="{FF2B5EF4-FFF2-40B4-BE49-F238E27FC236}">
                <a16:creationId xmlns:a16="http://schemas.microsoft.com/office/drawing/2014/main" id="{6EF2D1F2-1A12-83D9-EA49-D290C77430AF}"/>
              </a:ext>
            </a:extLst>
          </p:cNvPr>
          <p:cNvSpPr txBox="1"/>
          <p:nvPr/>
        </p:nvSpPr>
        <p:spPr>
          <a:xfrm>
            <a:off x="720000" y="4364326"/>
            <a:ext cx="6825384" cy="400110"/>
          </a:xfrm>
          <a:prstGeom prst="rect">
            <a:avLst/>
          </a:prstGeom>
          <a:noFill/>
        </p:spPr>
        <p:txBody>
          <a:bodyPr wrap="square" rtlCol="0">
            <a:spAutoFit/>
          </a:bodyPr>
          <a:lstStyle/>
          <a:p>
            <a:pPr algn="l" fontAlgn="ctr"/>
            <a:r>
              <a:rPr lang="en-US" sz="2000" i="0" dirty="0">
                <a:solidFill>
                  <a:schemeClr val="accent4"/>
                </a:solidFill>
                <a:effectLst/>
                <a:latin typeface="+mn-lt"/>
                <a:hlinkClick r:id="rId4">
                  <a:extLst>
                    <a:ext uri="{A12FA001-AC4F-418D-AE19-62706E023703}">
                      <ahyp:hlinkClr xmlns:ahyp="http://schemas.microsoft.com/office/drawing/2018/hyperlinkcolor" val="tx"/>
                    </a:ext>
                  </a:extLst>
                </a:hlinkClick>
              </a:rPr>
              <a:t>1.3.3 Video - Throughput</a:t>
            </a:r>
            <a:endParaRPr lang="en-US" sz="2000" i="0" dirty="0">
              <a:solidFill>
                <a:schemeClr val="accent4"/>
              </a:solidFill>
              <a:effectLst/>
              <a:latin typeface="+mn-lt"/>
            </a:endParaRPr>
          </a:p>
        </p:txBody>
      </p:sp>
      <p:sp>
        <p:nvSpPr>
          <p:cNvPr id="6" name="Google Shape;1302;p52">
            <a:extLst>
              <a:ext uri="{FF2B5EF4-FFF2-40B4-BE49-F238E27FC236}">
                <a16:creationId xmlns:a16="http://schemas.microsoft.com/office/drawing/2014/main" id="{5372E427-F510-E2D7-CEC3-84D88F5C7E21}"/>
              </a:ext>
            </a:extLst>
          </p:cNvPr>
          <p:cNvSpPr txBox="1">
            <a:spLocks noGrp="1"/>
          </p:cNvSpPr>
          <p:nvPr>
            <p:ph type="title"/>
          </p:nvPr>
        </p:nvSpPr>
        <p:spPr>
          <a:xfrm>
            <a:off x="683424" y="430272"/>
            <a:ext cx="8213688" cy="511560"/>
          </a:xfrm>
        </p:spPr>
        <p:txBody>
          <a:bodyPr spcFirstLastPara="1" wrap="square" lIns="91425" tIns="91425" rIns="91425" bIns="91425" anchor="t" anchorCtr="0">
            <a:noAutofit/>
          </a:bodyPr>
          <a:lstStyle/>
          <a:p>
            <a:r>
              <a:rPr lang="en-US" altLang="ja-JP" dirty="0">
                <a:hlinkClick r:id="rId5">
                  <a:extLst>
                    <a:ext uri="{A12FA001-AC4F-418D-AE19-62706E023703}">
                      <ahyp:hlinkClr xmlns:ahyp="http://schemas.microsoft.com/office/drawing/2018/hyperlinkcolor" val="tx"/>
                    </a:ext>
                  </a:extLst>
                </a:hlinkClick>
              </a:rPr>
              <a:t>1.3. </a:t>
            </a:r>
            <a:r>
              <a:rPr lang="ja-JP" altLang="en-US">
                <a:hlinkClick r:id="rId5">
                  <a:extLst>
                    <a:ext uri="{A12FA001-AC4F-418D-AE19-62706E023703}">
                      <ahyp:hlinkClr xmlns:ahyp="http://schemas.microsoft.com/office/drawing/2018/hyperlinkcolor" val="tx"/>
                    </a:ext>
                  </a:extLst>
                </a:hlinkClick>
              </a:rPr>
              <a:t>帯域幅とスループット</a:t>
            </a:r>
            <a:endParaRPr lang="en-US" altLang="ja-JP" dirty="0"/>
          </a:p>
        </p:txBody>
      </p:sp>
      <p:sp>
        <p:nvSpPr>
          <p:cNvPr id="3" name="Footer Placeholder 2">
            <a:extLst>
              <a:ext uri="{FF2B5EF4-FFF2-40B4-BE49-F238E27FC236}">
                <a16:creationId xmlns:a16="http://schemas.microsoft.com/office/drawing/2014/main" id="{F5697FFB-274D-2E80-7A7B-C890AA47E5AC}"/>
              </a:ext>
            </a:extLst>
          </p:cNvPr>
          <p:cNvSpPr>
            <a:spLocks noGrp="1"/>
          </p:cNvSpPr>
          <p:nvPr>
            <p:ph type="ftr" sz="quarter" idx="10"/>
          </p:nvPr>
        </p:nvSpPr>
        <p:spPr>
          <a:xfrm>
            <a:off x="5331575" y="4758950"/>
            <a:ext cx="3086100" cy="274637"/>
          </a:xfrm>
        </p:spPr>
        <p:txBody>
          <a:bodyPr/>
          <a:lstStyle/>
          <a:p>
            <a:fld id="{4A4E70E8-C2DE-9F45-8112-3BF06E727188}" type="slidenum">
              <a:rPr lang="en-US" smtClean="0"/>
              <a:pPr/>
              <a:t>30</a:t>
            </a:fld>
            <a:endParaRPr lang="en-US" dirty="0"/>
          </a:p>
        </p:txBody>
      </p:sp>
      <p:sp>
        <p:nvSpPr>
          <p:cNvPr id="8" name="TextBox 7">
            <a:extLst>
              <a:ext uri="{FF2B5EF4-FFF2-40B4-BE49-F238E27FC236}">
                <a16:creationId xmlns:a16="http://schemas.microsoft.com/office/drawing/2014/main" id="{7AB974DD-5829-92C3-C4F7-604159E9ED20}"/>
              </a:ext>
            </a:extLst>
          </p:cNvPr>
          <p:cNvSpPr txBox="1"/>
          <p:nvPr/>
        </p:nvSpPr>
        <p:spPr>
          <a:xfrm>
            <a:off x="720000" y="1122684"/>
            <a:ext cx="6825384" cy="400110"/>
          </a:xfrm>
          <a:prstGeom prst="rect">
            <a:avLst/>
          </a:prstGeom>
          <a:noFill/>
        </p:spPr>
        <p:txBody>
          <a:bodyPr wrap="square" rtlCol="0">
            <a:spAutoFit/>
          </a:bodyPr>
          <a:lstStyle/>
          <a:p>
            <a:pPr algn="l" fontAlgn="ctr">
              <a:spcAft>
                <a:spcPts val="600"/>
              </a:spcAft>
              <a:buClr>
                <a:schemeClr val="tx1"/>
              </a:buClr>
            </a:pPr>
            <a:r>
              <a:rPr lang="en-US" sz="2000" i="0" dirty="0">
                <a:solidFill>
                  <a:schemeClr val="accent4"/>
                </a:solidFill>
                <a:effectLst/>
                <a:latin typeface="+mn-lt"/>
                <a:hlinkClick r:id="rId6">
                  <a:extLst>
                    <a:ext uri="{A12FA001-AC4F-418D-AE19-62706E023703}">
                      <ahyp:hlinkClr xmlns:ahyp="http://schemas.microsoft.com/office/drawing/2018/hyperlinkcolor" val="tx"/>
                    </a:ext>
                  </a:extLst>
                </a:hlinkClick>
              </a:rPr>
              <a:t>1.3.2 </a:t>
            </a:r>
            <a:r>
              <a:rPr lang="en-US" sz="2000" i="0" dirty="0" err="1">
                <a:solidFill>
                  <a:schemeClr val="accent4"/>
                </a:solidFill>
                <a:effectLst/>
                <a:latin typeface="+mn-lt"/>
              </a:rPr>
              <a:t>スループット</a:t>
            </a:r>
            <a:endParaRPr lang="en-US" altLang="ja-JP" sz="2000" i="0" u="none" strike="noStrike" dirty="0">
              <a:solidFill>
                <a:schemeClr val="accent4"/>
              </a:solidFill>
              <a:effectLst/>
              <a:latin typeface="+mn-lt"/>
              <a:ea typeface="MS PGothic" panose="020B0600070205080204" pitchFamily="34" charset="-128"/>
            </a:endParaRPr>
          </a:p>
        </p:txBody>
      </p:sp>
    </p:spTree>
    <p:extLst>
      <p:ext uri="{BB962C8B-B14F-4D97-AF65-F5344CB8AC3E}">
        <p14:creationId xmlns:p14="http://schemas.microsoft.com/office/powerpoint/2010/main" val="312244666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6D852487-12A9-6933-6B30-55FCDC3293F3}"/>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2657D883-0C23-F7F7-5F10-2A6ED1B5AECC}"/>
              </a:ext>
            </a:extLst>
          </p:cNvPr>
          <p:cNvSpPr txBox="1">
            <a:spLocks noGrp="1"/>
          </p:cNvSpPr>
          <p:nvPr>
            <p:ph type="title"/>
          </p:nvPr>
        </p:nvSpPr>
        <p:spPr>
          <a:xfrm>
            <a:off x="720000" y="540000"/>
            <a:ext cx="7704000" cy="572700"/>
          </a:xfrm>
        </p:spPr>
        <p:txBody>
          <a:bodyPr spcFirstLastPara="1" wrap="square" lIns="91425" tIns="91425" rIns="91425" bIns="91425" anchor="t" anchorCtr="0">
            <a:noAutofit/>
          </a:bodyPr>
          <a:lstStyle/>
          <a:p>
            <a:r>
              <a:rPr lang="en-US" altLang="ja-JP" dirty="0">
                <a:hlinkClick r:id="rId3"/>
              </a:rPr>
              <a:t>1.3. Bandwidth and Throughput</a:t>
            </a:r>
            <a:endParaRPr lang="en-US" altLang="ja-JP" dirty="0"/>
          </a:p>
        </p:txBody>
      </p:sp>
      <p:sp>
        <p:nvSpPr>
          <p:cNvPr id="4" name="TextBox 3">
            <a:extLst>
              <a:ext uri="{FF2B5EF4-FFF2-40B4-BE49-F238E27FC236}">
                <a16:creationId xmlns:a16="http://schemas.microsoft.com/office/drawing/2014/main" id="{760E5BA5-0927-EECA-6E10-02434384C7F8}"/>
              </a:ext>
            </a:extLst>
          </p:cNvPr>
          <p:cNvSpPr txBox="1"/>
          <p:nvPr/>
        </p:nvSpPr>
        <p:spPr>
          <a:xfrm>
            <a:off x="720000" y="1122684"/>
            <a:ext cx="8210550" cy="400110"/>
          </a:xfrm>
          <a:prstGeom prst="rect">
            <a:avLst/>
          </a:prstGeom>
          <a:noFill/>
        </p:spPr>
        <p:txBody>
          <a:bodyPr wrap="square" rtlCol="0">
            <a:spAutoFit/>
          </a:bodyPr>
          <a:lstStyle/>
          <a:p>
            <a:pPr algn="l" fontAlgn="ctr"/>
            <a:r>
              <a:rPr lang="en-US" sz="2000" i="0" dirty="0">
                <a:solidFill>
                  <a:schemeClr val="accent4"/>
                </a:solidFill>
                <a:effectLst/>
                <a:latin typeface="+mn-lt"/>
              </a:rPr>
              <a:t>1.3.4 Quiz2_3 Check Your Understanding - Bandwidth and Throughput</a:t>
            </a:r>
          </a:p>
        </p:txBody>
      </p:sp>
      <p:sp>
        <p:nvSpPr>
          <p:cNvPr id="3" name="TextBox 2">
            <a:extLst>
              <a:ext uri="{FF2B5EF4-FFF2-40B4-BE49-F238E27FC236}">
                <a16:creationId xmlns:a16="http://schemas.microsoft.com/office/drawing/2014/main" id="{EA9F8B84-F22B-8184-5C91-108024B8D984}"/>
              </a:ext>
            </a:extLst>
          </p:cNvPr>
          <p:cNvSpPr txBox="1"/>
          <p:nvPr/>
        </p:nvSpPr>
        <p:spPr>
          <a:xfrm>
            <a:off x="720000" y="1542840"/>
            <a:ext cx="8210550" cy="2662267"/>
          </a:xfrm>
          <a:prstGeom prst="rect">
            <a:avLst/>
          </a:prstGeom>
          <a:noFill/>
        </p:spPr>
        <p:txBody>
          <a:bodyPr wrap="square" rtlCol="0">
            <a:spAutoFit/>
          </a:bodyPr>
          <a:lstStyle/>
          <a:p>
            <a:pPr algn="l" fontAlgn="ctr"/>
            <a:r>
              <a:rPr lang="en-US" dirty="0">
                <a:solidFill>
                  <a:schemeClr val="accent1"/>
                </a:solidFill>
                <a:latin typeface="+mn-lt"/>
                <a:hlinkClick r:id="rId4"/>
              </a:rPr>
              <a:t>https://forms.gle/izryUQVYgqHqk7pX7</a:t>
            </a:r>
            <a:endParaRPr lang="en-US" dirty="0">
              <a:solidFill>
                <a:schemeClr val="accent1"/>
              </a:solidFill>
              <a:latin typeface="+mn-lt"/>
            </a:endParaRPr>
          </a:p>
          <a:p>
            <a:pPr algn="l" fontAlgn="ctr"/>
            <a:endParaRPr lang="en-US" dirty="0">
              <a:solidFill>
                <a:schemeClr val="tx1"/>
              </a:solidFill>
              <a:latin typeface="+mn-lt"/>
            </a:endParaRPr>
          </a:p>
          <a:p>
            <a:pPr algn="l" fontAlgn="ctr">
              <a:spcBef>
                <a:spcPts val="600"/>
              </a:spcBef>
              <a:spcAft>
                <a:spcPts val="600"/>
              </a:spcAft>
            </a:pPr>
            <a:r>
              <a:rPr lang="en-US" i="0" dirty="0">
                <a:solidFill>
                  <a:schemeClr val="tx1"/>
                </a:solidFill>
                <a:effectLst/>
                <a:latin typeface="+mn-lt"/>
              </a:rPr>
              <a:t>Question 1</a:t>
            </a:r>
          </a:p>
          <a:p>
            <a:pPr marL="317500" algn="l" fontAlgn="ctr">
              <a:spcBef>
                <a:spcPts val="600"/>
              </a:spcBef>
              <a:spcAft>
                <a:spcPts val="600"/>
              </a:spcAft>
            </a:pPr>
            <a:r>
              <a:rPr lang="en-US" i="0" dirty="0">
                <a:solidFill>
                  <a:schemeClr val="tx1"/>
                </a:solidFill>
                <a:effectLst/>
                <a:latin typeface="+mn-lt"/>
              </a:rPr>
              <a:t>The capacity of the medium to carry data is known as:</a:t>
            </a:r>
          </a:p>
          <a:p>
            <a:pPr marL="603250" indent="-285750" algn="l" fontAlgn="ctr">
              <a:spcBef>
                <a:spcPts val="600"/>
              </a:spcBef>
              <a:spcAft>
                <a:spcPts val="600"/>
              </a:spcAft>
              <a:buClr>
                <a:schemeClr val="tx1"/>
              </a:buClr>
              <a:buFont typeface="Wingdings" pitchFamily="2" charset="2"/>
              <a:buChar char="q"/>
            </a:pPr>
            <a:r>
              <a:rPr lang="en-US" i="0" dirty="0">
                <a:solidFill>
                  <a:schemeClr val="tx1"/>
                </a:solidFill>
                <a:effectLst/>
                <a:latin typeface="+mn-lt"/>
              </a:rPr>
              <a:t>throughput</a:t>
            </a:r>
          </a:p>
          <a:p>
            <a:pPr marL="603250" indent="-285750" algn="l" fontAlgn="ctr">
              <a:spcBef>
                <a:spcPts val="600"/>
              </a:spcBef>
              <a:spcAft>
                <a:spcPts val="600"/>
              </a:spcAft>
              <a:buClr>
                <a:schemeClr val="tx1"/>
              </a:buClr>
              <a:buFont typeface="Wingdings" pitchFamily="2" charset="2"/>
              <a:buChar char="q"/>
            </a:pPr>
            <a:r>
              <a:rPr lang="en-US" i="0" dirty="0">
                <a:solidFill>
                  <a:schemeClr val="tx1"/>
                </a:solidFill>
                <a:effectLst/>
                <a:latin typeface="+mn-lt"/>
              </a:rPr>
              <a:t>speed</a:t>
            </a:r>
          </a:p>
          <a:p>
            <a:pPr marL="603250" indent="-285750" algn="l" fontAlgn="ctr">
              <a:spcBef>
                <a:spcPts val="600"/>
              </a:spcBef>
              <a:spcAft>
                <a:spcPts val="600"/>
              </a:spcAft>
              <a:buClr>
                <a:schemeClr val="tx1"/>
              </a:buClr>
              <a:buFont typeface="Wingdings" pitchFamily="2" charset="2"/>
              <a:buChar char="q"/>
            </a:pPr>
            <a:r>
              <a:rPr lang="en-US" i="0" dirty="0">
                <a:solidFill>
                  <a:schemeClr val="tx1"/>
                </a:solidFill>
                <a:effectLst/>
                <a:latin typeface="+mn-lt"/>
              </a:rPr>
              <a:t>bandwidth</a:t>
            </a:r>
          </a:p>
          <a:p>
            <a:pPr marL="603250" indent="-285750" algn="l" fontAlgn="ctr">
              <a:spcBef>
                <a:spcPts val="600"/>
              </a:spcBef>
              <a:spcAft>
                <a:spcPts val="600"/>
              </a:spcAft>
              <a:buClr>
                <a:schemeClr val="tx1"/>
              </a:buClr>
              <a:buFont typeface="Wingdings" pitchFamily="2" charset="2"/>
              <a:buChar char="q"/>
            </a:pPr>
            <a:r>
              <a:rPr lang="en-US" i="0" dirty="0">
                <a:solidFill>
                  <a:schemeClr val="tx1"/>
                </a:solidFill>
                <a:effectLst/>
                <a:latin typeface="+mn-lt"/>
              </a:rPr>
              <a:t>data rate</a:t>
            </a:r>
          </a:p>
        </p:txBody>
      </p:sp>
      <p:grpSp>
        <p:nvGrpSpPr>
          <p:cNvPr id="2" name="Google Shape;10286;p77">
            <a:extLst>
              <a:ext uri="{FF2B5EF4-FFF2-40B4-BE49-F238E27FC236}">
                <a16:creationId xmlns:a16="http://schemas.microsoft.com/office/drawing/2014/main" id="{ABDF06EC-6E3C-2292-AAB5-35E6DE3D6106}"/>
              </a:ext>
            </a:extLst>
          </p:cNvPr>
          <p:cNvGrpSpPr/>
          <p:nvPr/>
        </p:nvGrpSpPr>
        <p:grpSpPr>
          <a:xfrm>
            <a:off x="144725" y="180000"/>
            <a:ext cx="576000" cy="720000"/>
            <a:chOff x="-39783425" y="2337925"/>
            <a:chExt cx="275700" cy="318350"/>
          </a:xfrm>
          <a:solidFill>
            <a:schemeClr val="accent3"/>
          </a:solidFill>
        </p:grpSpPr>
        <p:sp>
          <p:nvSpPr>
            <p:cNvPr id="5" name="Google Shape;10287;p77">
              <a:extLst>
                <a:ext uri="{FF2B5EF4-FFF2-40B4-BE49-F238E27FC236}">
                  <a16:creationId xmlns:a16="http://schemas.microsoft.com/office/drawing/2014/main" id="{CE938A04-7725-E74B-50CB-716D4AD3A773}"/>
                </a:ext>
              </a:extLst>
            </p:cNvPr>
            <p:cNvSpPr/>
            <p:nvPr/>
          </p:nvSpPr>
          <p:spPr>
            <a:xfrm>
              <a:off x="-39739325" y="2468600"/>
              <a:ext cx="194575" cy="148500"/>
            </a:xfrm>
            <a:custGeom>
              <a:avLst/>
              <a:gdLst/>
              <a:ahLst/>
              <a:cxnLst/>
              <a:rect l="l" t="t" r="r" b="b"/>
              <a:pathLst>
                <a:path w="7783" h="5940" extrusionOk="0">
                  <a:moveTo>
                    <a:pt x="6349" y="772"/>
                  </a:moveTo>
                  <a:cubicBezTo>
                    <a:pt x="6459" y="772"/>
                    <a:pt x="6570" y="812"/>
                    <a:pt x="6648" y="891"/>
                  </a:cubicBezTo>
                  <a:cubicBezTo>
                    <a:pt x="6711" y="954"/>
                    <a:pt x="6743" y="1017"/>
                    <a:pt x="6806" y="1080"/>
                  </a:cubicBezTo>
                  <a:cubicBezTo>
                    <a:pt x="6837" y="1300"/>
                    <a:pt x="6837" y="1458"/>
                    <a:pt x="6711" y="1552"/>
                  </a:cubicBezTo>
                  <a:lnTo>
                    <a:pt x="3340" y="4955"/>
                  </a:lnTo>
                  <a:cubicBezTo>
                    <a:pt x="3261" y="5033"/>
                    <a:pt x="3151" y="5073"/>
                    <a:pt x="3041" y="5073"/>
                  </a:cubicBezTo>
                  <a:cubicBezTo>
                    <a:pt x="2931" y="5073"/>
                    <a:pt x="2820" y="5033"/>
                    <a:pt x="2742" y="4955"/>
                  </a:cubicBezTo>
                  <a:lnTo>
                    <a:pt x="1040" y="3253"/>
                  </a:lnTo>
                  <a:cubicBezTo>
                    <a:pt x="883" y="3096"/>
                    <a:pt x="883" y="2812"/>
                    <a:pt x="1040" y="2655"/>
                  </a:cubicBezTo>
                  <a:lnTo>
                    <a:pt x="1135" y="2592"/>
                  </a:lnTo>
                  <a:cubicBezTo>
                    <a:pt x="1214" y="2513"/>
                    <a:pt x="1316" y="2474"/>
                    <a:pt x="1418" y="2474"/>
                  </a:cubicBezTo>
                  <a:cubicBezTo>
                    <a:pt x="1521" y="2474"/>
                    <a:pt x="1623" y="2513"/>
                    <a:pt x="1702" y="2592"/>
                  </a:cubicBezTo>
                  <a:lnTo>
                    <a:pt x="2742" y="3600"/>
                  </a:lnTo>
                  <a:cubicBezTo>
                    <a:pt x="2820" y="3679"/>
                    <a:pt x="2931" y="3718"/>
                    <a:pt x="3041" y="3718"/>
                  </a:cubicBezTo>
                  <a:cubicBezTo>
                    <a:pt x="3151" y="3718"/>
                    <a:pt x="3261" y="3679"/>
                    <a:pt x="3340" y="3600"/>
                  </a:cubicBezTo>
                  <a:lnTo>
                    <a:pt x="6050" y="891"/>
                  </a:lnTo>
                  <a:cubicBezTo>
                    <a:pt x="6128" y="812"/>
                    <a:pt x="6239" y="772"/>
                    <a:pt x="6349" y="772"/>
                  </a:cubicBezTo>
                  <a:close/>
                  <a:moveTo>
                    <a:pt x="6369" y="1"/>
                  </a:moveTo>
                  <a:cubicBezTo>
                    <a:pt x="6050" y="1"/>
                    <a:pt x="5719" y="119"/>
                    <a:pt x="5451" y="355"/>
                  </a:cubicBezTo>
                  <a:lnTo>
                    <a:pt x="3025" y="2781"/>
                  </a:lnTo>
                  <a:lnTo>
                    <a:pt x="2269" y="2025"/>
                  </a:lnTo>
                  <a:cubicBezTo>
                    <a:pt x="2040" y="1796"/>
                    <a:pt x="1742" y="1663"/>
                    <a:pt x="1421" y="1663"/>
                  </a:cubicBezTo>
                  <a:cubicBezTo>
                    <a:pt x="1256" y="1663"/>
                    <a:pt x="1085" y="1698"/>
                    <a:pt x="914" y="1773"/>
                  </a:cubicBezTo>
                  <a:cubicBezTo>
                    <a:pt x="694" y="1867"/>
                    <a:pt x="536" y="1993"/>
                    <a:pt x="473" y="2119"/>
                  </a:cubicBezTo>
                  <a:cubicBezTo>
                    <a:pt x="1" y="2592"/>
                    <a:pt x="1" y="3379"/>
                    <a:pt x="473" y="3883"/>
                  </a:cubicBezTo>
                  <a:lnTo>
                    <a:pt x="2143" y="5585"/>
                  </a:lnTo>
                  <a:cubicBezTo>
                    <a:pt x="2379" y="5821"/>
                    <a:pt x="2694" y="5939"/>
                    <a:pt x="3017" y="5939"/>
                  </a:cubicBezTo>
                  <a:cubicBezTo>
                    <a:pt x="3340" y="5939"/>
                    <a:pt x="3671" y="5821"/>
                    <a:pt x="3939" y="5585"/>
                  </a:cubicBezTo>
                  <a:lnTo>
                    <a:pt x="7310" y="2182"/>
                  </a:lnTo>
                  <a:cubicBezTo>
                    <a:pt x="7656" y="1836"/>
                    <a:pt x="7782" y="1300"/>
                    <a:pt x="7593" y="859"/>
                  </a:cubicBezTo>
                  <a:cubicBezTo>
                    <a:pt x="7467" y="575"/>
                    <a:pt x="7310" y="418"/>
                    <a:pt x="7215" y="355"/>
                  </a:cubicBezTo>
                  <a:cubicBezTo>
                    <a:pt x="6995" y="119"/>
                    <a:pt x="6688" y="1"/>
                    <a:pt x="636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6" name="Google Shape;10288;p77">
              <a:extLst>
                <a:ext uri="{FF2B5EF4-FFF2-40B4-BE49-F238E27FC236}">
                  <a16:creationId xmlns:a16="http://schemas.microsoft.com/office/drawing/2014/main" id="{C1D24C89-162B-2D62-920E-A8343E358A7F}"/>
                </a:ext>
              </a:extLst>
            </p:cNvPr>
            <p:cNvSpPr/>
            <p:nvPr/>
          </p:nvSpPr>
          <p:spPr>
            <a:xfrm>
              <a:off x="-39783425" y="2337925"/>
              <a:ext cx="275700" cy="318350"/>
            </a:xfrm>
            <a:custGeom>
              <a:avLst/>
              <a:gdLst/>
              <a:ahLst/>
              <a:cxnLst/>
              <a:rect l="l" t="t" r="r" b="b"/>
              <a:pathLst>
                <a:path w="11028" h="12734" extrusionOk="0">
                  <a:moveTo>
                    <a:pt x="5608" y="793"/>
                  </a:moveTo>
                  <a:cubicBezTo>
                    <a:pt x="5829" y="793"/>
                    <a:pt x="5986" y="1014"/>
                    <a:pt x="6049" y="1234"/>
                  </a:cubicBezTo>
                  <a:cubicBezTo>
                    <a:pt x="6049" y="1486"/>
                    <a:pt x="6238" y="1644"/>
                    <a:pt x="6459" y="1644"/>
                  </a:cubicBezTo>
                  <a:lnTo>
                    <a:pt x="8129" y="1644"/>
                  </a:lnTo>
                  <a:cubicBezTo>
                    <a:pt x="8349" y="1644"/>
                    <a:pt x="8507" y="1833"/>
                    <a:pt x="8570" y="2053"/>
                  </a:cubicBezTo>
                  <a:lnTo>
                    <a:pt x="8570" y="2494"/>
                  </a:lnTo>
                  <a:lnTo>
                    <a:pt x="2773" y="2494"/>
                  </a:lnTo>
                  <a:lnTo>
                    <a:pt x="2773" y="2116"/>
                  </a:lnTo>
                  <a:lnTo>
                    <a:pt x="2741" y="2116"/>
                  </a:lnTo>
                  <a:cubicBezTo>
                    <a:pt x="2741" y="1864"/>
                    <a:pt x="2930" y="1707"/>
                    <a:pt x="3119" y="1675"/>
                  </a:cubicBezTo>
                  <a:lnTo>
                    <a:pt x="4789" y="1675"/>
                  </a:lnTo>
                  <a:cubicBezTo>
                    <a:pt x="5010" y="1675"/>
                    <a:pt x="5167" y="1486"/>
                    <a:pt x="5167" y="1234"/>
                  </a:cubicBezTo>
                  <a:cubicBezTo>
                    <a:pt x="5167" y="1014"/>
                    <a:pt x="5356" y="856"/>
                    <a:pt x="5608" y="793"/>
                  </a:cubicBezTo>
                  <a:close/>
                  <a:moveTo>
                    <a:pt x="10177" y="2494"/>
                  </a:moveTo>
                  <a:lnTo>
                    <a:pt x="10177" y="11883"/>
                  </a:lnTo>
                  <a:lnTo>
                    <a:pt x="788" y="11883"/>
                  </a:lnTo>
                  <a:lnTo>
                    <a:pt x="788" y="2494"/>
                  </a:lnTo>
                  <a:lnTo>
                    <a:pt x="1891" y="2494"/>
                  </a:lnTo>
                  <a:lnTo>
                    <a:pt x="1891" y="2904"/>
                  </a:lnTo>
                  <a:cubicBezTo>
                    <a:pt x="1891" y="3125"/>
                    <a:pt x="2111" y="3314"/>
                    <a:pt x="2332" y="3314"/>
                  </a:cubicBezTo>
                  <a:lnTo>
                    <a:pt x="8948" y="3314"/>
                  </a:lnTo>
                  <a:cubicBezTo>
                    <a:pt x="9200" y="3314"/>
                    <a:pt x="9357" y="3125"/>
                    <a:pt x="9357" y="2904"/>
                  </a:cubicBezTo>
                  <a:lnTo>
                    <a:pt x="9357" y="2494"/>
                  </a:lnTo>
                  <a:close/>
                  <a:moveTo>
                    <a:pt x="5615" y="1"/>
                  </a:moveTo>
                  <a:cubicBezTo>
                    <a:pt x="5456" y="1"/>
                    <a:pt x="5293" y="33"/>
                    <a:pt x="5136" y="100"/>
                  </a:cubicBezTo>
                  <a:cubicBezTo>
                    <a:pt x="4821" y="226"/>
                    <a:pt x="4537" y="478"/>
                    <a:pt x="4474" y="856"/>
                  </a:cubicBezTo>
                  <a:lnTo>
                    <a:pt x="3151" y="856"/>
                  </a:lnTo>
                  <a:cubicBezTo>
                    <a:pt x="2647" y="856"/>
                    <a:pt x="2174" y="1203"/>
                    <a:pt x="1985" y="1675"/>
                  </a:cubicBezTo>
                  <a:lnTo>
                    <a:pt x="410" y="1675"/>
                  </a:lnTo>
                  <a:cubicBezTo>
                    <a:pt x="158" y="1675"/>
                    <a:pt x="0" y="1864"/>
                    <a:pt x="0" y="2116"/>
                  </a:cubicBezTo>
                  <a:lnTo>
                    <a:pt x="0" y="12292"/>
                  </a:lnTo>
                  <a:cubicBezTo>
                    <a:pt x="0" y="12544"/>
                    <a:pt x="221" y="12734"/>
                    <a:pt x="410" y="12734"/>
                  </a:cubicBezTo>
                  <a:lnTo>
                    <a:pt x="10618" y="12734"/>
                  </a:lnTo>
                  <a:cubicBezTo>
                    <a:pt x="10838" y="12734"/>
                    <a:pt x="11027" y="12544"/>
                    <a:pt x="11027" y="12292"/>
                  </a:cubicBezTo>
                  <a:lnTo>
                    <a:pt x="11027" y="2116"/>
                  </a:lnTo>
                  <a:cubicBezTo>
                    <a:pt x="10996" y="1864"/>
                    <a:pt x="10807" y="1675"/>
                    <a:pt x="10555" y="1675"/>
                  </a:cubicBezTo>
                  <a:lnTo>
                    <a:pt x="9263" y="1675"/>
                  </a:lnTo>
                  <a:cubicBezTo>
                    <a:pt x="9105" y="1203"/>
                    <a:pt x="8633" y="856"/>
                    <a:pt x="8097" y="856"/>
                  </a:cubicBezTo>
                  <a:lnTo>
                    <a:pt x="6774" y="856"/>
                  </a:lnTo>
                  <a:cubicBezTo>
                    <a:pt x="6606" y="328"/>
                    <a:pt x="6127" y="1"/>
                    <a:pt x="561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grpSp>
      <p:sp>
        <p:nvSpPr>
          <p:cNvPr id="7" name="Footer Placeholder 6">
            <a:extLst>
              <a:ext uri="{FF2B5EF4-FFF2-40B4-BE49-F238E27FC236}">
                <a16:creationId xmlns:a16="http://schemas.microsoft.com/office/drawing/2014/main" id="{569D2A73-8F9D-17B6-D1AF-1A1E705582B7}"/>
              </a:ext>
            </a:extLst>
          </p:cNvPr>
          <p:cNvSpPr>
            <a:spLocks noGrp="1"/>
          </p:cNvSpPr>
          <p:nvPr>
            <p:ph type="ftr" sz="quarter" idx="10"/>
          </p:nvPr>
        </p:nvSpPr>
        <p:spPr/>
        <p:txBody>
          <a:bodyPr/>
          <a:lstStyle/>
          <a:p>
            <a:fld id="{C64E5CFF-9877-DE43-A8E5-1531AB371F58}" type="slidenum">
              <a:rPr lang="en-US" smtClean="0"/>
              <a:t>31</a:t>
            </a:fld>
            <a:endParaRPr lang="en-US" dirty="0"/>
          </a:p>
        </p:txBody>
      </p:sp>
    </p:spTree>
    <p:extLst>
      <p:ext uri="{BB962C8B-B14F-4D97-AF65-F5344CB8AC3E}">
        <p14:creationId xmlns:p14="http://schemas.microsoft.com/office/powerpoint/2010/main" val="338698011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66F75E83-7111-29A7-7911-AD978B68C942}"/>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D8FA4C2A-111D-EE2A-A8F0-B0949DDC3BCA}"/>
              </a:ext>
            </a:extLst>
          </p:cNvPr>
          <p:cNvSpPr txBox="1">
            <a:spLocks noGrp="1"/>
          </p:cNvSpPr>
          <p:nvPr>
            <p:ph type="title"/>
          </p:nvPr>
        </p:nvSpPr>
        <p:spPr>
          <a:xfrm>
            <a:off x="720000" y="540000"/>
            <a:ext cx="7704000" cy="572700"/>
          </a:xfrm>
        </p:spPr>
        <p:txBody>
          <a:bodyPr spcFirstLastPara="1" wrap="square" lIns="91425" tIns="91425" rIns="91425" bIns="91425" anchor="t" anchorCtr="0">
            <a:noAutofit/>
          </a:bodyPr>
          <a:lstStyle/>
          <a:p>
            <a:r>
              <a:rPr lang="en-US" altLang="ja-JP" dirty="0">
                <a:hlinkClick r:id="rId3"/>
              </a:rPr>
              <a:t>1.3. Bandwidth and Throughput</a:t>
            </a:r>
            <a:endParaRPr lang="en-US" altLang="ja-JP" dirty="0"/>
          </a:p>
        </p:txBody>
      </p:sp>
      <p:sp>
        <p:nvSpPr>
          <p:cNvPr id="4" name="TextBox 3">
            <a:extLst>
              <a:ext uri="{FF2B5EF4-FFF2-40B4-BE49-F238E27FC236}">
                <a16:creationId xmlns:a16="http://schemas.microsoft.com/office/drawing/2014/main" id="{661D43F9-07AE-C8ED-8019-25144256544E}"/>
              </a:ext>
            </a:extLst>
          </p:cNvPr>
          <p:cNvSpPr txBox="1"/>
          <p:nvPr/>
        </p:nvSpPr>
        <p:spPr>
          <a:xfrm>
            <a:off x="720000" y="1122684"/>
            <a:ext cx="8210550" cy="400110"/>
          </a:xfrm>
          <a:prstGeom prst="rect">
            <a:avLst/>
          </a:prstGeom>
          <a:noFill/>
        </p:spPr>
        <p:txBody>
          <a:bodyPr wrap="square" rtlCol="0">
            <a:spAutoFit/>
          </a:bodyPr>
          <a:lstStyle/>
          <a:p>
            <a:pPr algn="l" fontAlgn="ctr"/>
            <a:r>
              <a:rPr lang="en-US" sz="2000" i="0" dirty="0">
                <a:solidFill>
                  <a:schemeClr val="accent4"/>
                </a:solidFill>
                <a:effectLst/>
                <a:latin typeface="+mn-lt"/>
              </a:rPr>
              <a:t>1.3.4 Quiz2_3 Check Your Understanding - Bandwidth and Throughput</a:t>
            </a:r>
          </a:p>
        </p:txBody>
      </p:sp>
      <p:sp>
        <p:nvSpPr>
          <p:cNvPr id="3" name="TextBox 2">
            <a:extLst>
              <a:ext uri="{FF2B5EF4-FFF2-40B4-BE49-F238E27FC236}">
                <a16:creationId xmlns:a16="http://schemas.microsoft.com/office/drawing/2014/main" id="{372EF9B8-6986-E1DB-B02D-0997289C4380}"/>
              </a:ext>
            </a:extLst>
          </p:cNvPr>
          <p:cNvSpPr txBox="1"/>
          <p:nvPr/>
        </p:nvSpPr>
        <p:spPr>
          <a:xfrm>
            <a:off x="720000" y="1542840"/>
            <a:ext cx="8210550" cy="2877711"/>
          </a:xfrm>
          <a:prstGeom prst="rect">
            <a:avLst/>
          </a:prstGeom>
          <a:noFill/>
        </p:spPr>
        <p:txBody>
          <a:bodyPr wrap="square" rtlCol="0">
            <a:spAutoFit/>
          </a:bodyPr>
          <a:lstStyle/>
          <a:p>
            <a:pPr algn="l" fontAlgn="ctr"/>
            <a:r>
              <a:rPr lang="en-US" dirty="0">
                <a:solidFill>
                  <a:schemeClr val="accent1"/>
                </a:solidFill>
                <a:latin typeface="+mn-lt"/>
                <a:hlinkClick r:id="rId4"/>
              </a:rPr>
              <a:t>https://forms.gle/izryUQVYgqHqk7pX7</a:t>
            </a:r>
            <a:endParaRPr lang="en-US" dirty="0">
              <a:solidFill>
                <a:schemeClr val="accent1"/>
              </a:solidFill>
              <a:latin typeface="+mn-lt"/>
            </a:endParaRPr>
          </a:p>
          <a:p>
            <a:pPr algn="l"/>
            <a:endParaRPr lang="en-US" dirty="0">
              <a:solidFill>
                <a:schemeClr val="tx1"/>
              </a:solidFill>
              <a:latin typeface="+mn-lt"/>
            </a:endParaRPr>
          </a:p>
          <a:p>
            <a:pPr algn="l" fontAlgn="ctr">
              <a:spcBef>
                <a:spcPts val="600"/>
              </a:spcBef>
              <a:spcAft>
                <a:spcPts val="600"/>
              </a:spcAft>
            </a:pPr>
            <a:r>
              <a:rPr lang="en-US" i="0" dirty="0">
                <a:solidFill>
                  <a:schemeClr val="tx1"/>
                </a:solidFill>
                <a:effectLst/>
                <a:latin typeface="+mn-lt"/>
              </a:rPr>
              <a:t>Question 2</a:t>
            </a:r>
          </a:p>
          <a:p>
            <a:pPr marL="317500" algn="l" fontAlgn="ctr">
              <a:spcBef>
                <a:spcPts val="600"/>
              </a:spcBef>
              <a:spcAft>
                <a:spcPts val="600"/>
              </a:spcAft>
            </a:pPr>
            <a:r>
              <a:rPr lang="en-US" i="0" dirty="0">
                <a:solidFill>
                  <a:schemeClr val="tx1"/>
                </a:solidFill>
                <a:effectLst/>
                <a:latin typeface="+mn-lt"/>
              </a:rPr>
              <a:t>Which of the following measurements includes any latency encountered during data transmissions?</a:t>
            </a:r>
          </a:p>
          <a:p>
            <a:pPr marL="603250" indent="-285750" algn="l" fontAlgn="ctr">
              <a:spcBef>
                <a:spcPts val="600"/>
              </a:spcBef>
              <a:spcAft>
                <a:spcPts val="600"/>
              </a:spcAft>
              <a:buClr>
                <a:schemeClr val="tx1"/>
              </a:buClr>
              <a:buFont typeface="Wingdings" pitchFamily="2" charset="2"/>
              <a:buChar char="q"/>
            </a:pPr>
            <a:r>
              <a:rPr lang="en-US" i="0" dirty="0">
                <a:solidFill>
                  <a:schemeClr val="tx1"/>
                </a:solidFill>
                <a:effectLst/>
                <a:latin typeface="+mn-lt"/>
              </a:rPr>
              <a:t>data rate</a:t>
            </a:r>
          </a:p>
          <a:p>
            <a:pPr marL="603250" indent="-285750" algn="l" fontAlgn="ctr">
              <a:spcBef>
                <a:spcPts val="600"/>
              </a:spcBef>
              <a:spcAft>
                <a:spcPts val="600"/>
              </a:spcAft>
              <a:buClr>
                <a:schemeClr val="tx1"/>
              </a:buClr>
              <a:buFont typeface="Wingdings" pitchFamily="2" charset="2"/>
              <a:buChar char="q"/>
            </a:pPr>
            <a:r>
              <a:rPr lang="en-US" i="0" dirty="0">
                <a:solidFill>
                  <a:schemeClr val="tx1"/>
                </a:solidFill>
                <a:effectLst/>
                <a:latin typeface="+mn-lt"/>
              </a:rPr>
              <a:t>speed</a:t>
            </a:r>
          </a:p>
          <a:p>
            <a:pPr marL="603250" indent="-285750" algn="l" fontAlgn="ctr">
              <a:spcBef>
                <a:spcPts val="600"/>
              </a:spcBef>
              <a:spcAft>
                <a:spcPts val="600"/>
              </a:spcAft>
              <a:buClr>
                <a:schemeClr val="tx1"/>
              </a:buClr>
              <a:buFont typeface="Wingdings" pitchFamily="2" charset="2"/>
              <a:buChar char="q"/>
            </a:pPr>
            <a:r>
              <a:rPr lang="en-US" i="0" dirty="0">
                <a:solidFill>
                  <a:schemeClr val="tx1"/>
                </a:solidFill>
                <a:effectLst/>
                <a:latin typeface="+mn-lt"/>
              </a:rPr>
              <a:t>bandwidth</a:t>
            </a:r>
          </a:p>
          <a:p>
            <a:pPr marL="603250" indent="-285750" algn="l" fontAlgn="ctr">
              <a:spcBef>
                <a:spcPts val="600"/>
              </a:spcBef>
              <a:spcAft>
                <a:spcPts val="600"/>
              </a:spcAft>
              <a:buClr>
                <a:schemeClr val="tx1"/>
              </a:buClr>
              <a:buFont typeface="Wingdings" pitchFamily="2" charset="2"/>
              <a:buChar char="q"/>
            </a:pPr>
            <a:r>
              <a:rPr lang="en-US" i="0" dirty="0">
                <a:solidFill>
                  <a:schemeClr val="tx1"/>
                </a:solidFill>
                <a:effectLst/>
                <a:latin typeface="+mn-lt"/>
              </a:rPr>
              <a:t>throughput</a:t>
            </a:r>
          </a:p>
        </p:txBody>
      </p:sp>
      <p:grpSp>
        <p:nvGrpSpPr>
          <p:cNvPr id="2" name="Google Shape;10286;p77">
            <a:extLst>
              <a:ext uri="{FF2B5EF4-FFF2-40B4-BE49-F238E27FC236}">
                <a16:creationId xmlns:a16="http://schemas.microsoft.com/office/drawing/2014/main" id="{A710EC41-1B9E-58B5-48AC-28522362B254}"/>
              </a:ext>
            </a:extLst>
          </p:cNvPr>
          <p:cNvGrpSpPr/>
          <p:nvPr/>
        </p:nvGrpSpPr>
        <p:grpSpPr>
          <a:xfrm>
            <a:off x="144725" y="180000"/>
            <a:ext cx="576000" cy="720000"/>
            <a:chOff x="-39783425" y="2337925"/>
            <a:chExt cx="275700" cy="318350"/>
          </a:xfrm>
          <a:solidFill>
            <a:schemeClr val="accent3"/>
          </a:solidFill>
        </p:grpSpPr>
        <p:sp>
          <p:nvSpPr>
            <p:cNvPr id="5" name="Google Shape;10287;p77">
              <a:extLst>
                <a:ext uri="{FF2B5EF4-FFF2-40B4-BE49-F238E27FC236}">
                  <a16:creationId xmlns:a16="http://schemas.microsoft.com/office/drawing/2014/main" id="{DF3AEC7D-DCBE-08AA-D471-C8526D6E0DEE}"/>
                </a:ext>
              </a:extLst>
            </p:cNvPr>
            <p:cNvSpPr/>
            <p:nvPr/>
          </p:nvSpPr>
          <p:spPr>
            <a:xfrm>
              <a:off x="-39739325" y="2468600"/>
              <a:ext cx="194575" cy="148500"/>
            </a:xfrm>
            <a:custGeom>
              <a:avLst/>
              <a:gdLst/>
              <a:ahLst/>
              <a:cxnLst/>
              <a:rect l="l" t="t" r="r" b="b"/>
              <a:pathLst>
                <a:path w="7783" h="5940" extrusionOk="0">
                  <a:moveTo>
                    <a:pt x="6349" y="772"/>
                  </a:moveTo>
                  <a:cubicBezTo>
                    <a:pt x="6459" y="772"/>
                    <a:pt x="6570" y="812"/>
                    <a:pt x="6648" y="891"/>
                  </a:cubicBezTo>
                  <a:cubicBezTo>
                    <a:pt x="6711" y="954"/>
                    <a:pt x="6743" y="1017"/>
                    <a:pt x="6806" y="1080"/>
                  </a:cubicBezTo>
                  <a:cubicBezTo>
                    <a:pt x="6837" y="1300"/>
                    <a:pt x="6837" y="1458"/>
                    <a:pt x="6711" y="1552"/>
                  </a:cubicBezTo>
                  <a:lnTo>
                    <a:pt x="3340" y="4955"/>
                  </a:lnTo>
                  <a:cubicBezTo>
                    <a:pt x="3261" y="5033"/>
                    <a:pt x="3151" y="5073"/>
                    <a:pt x="3041" y="5073"/>
                  </a:cubicBezTo>
                  <a:cubicBezTo>
                    <a:pt x="2931" y="5073"/>
                    <a:pt x="2820" y="5033"/>
                    <a:pt x="2742" y="4955"/>
                  </a:cubicBezTo>
                  <a:lnTo>
                    <a:pt x="1040" y="3253"/>
                  </a:lnTo>
                  <a:cubicBezTo>
                    <a:pt x="883" y="3096"/>
                    <a:pt x="883" y="2812"/>
                    <a:pt x="1040" y="2655"/>
                  </a:cubicBezTo>
                  <a:lnTo>
                    <a:pt x="1135" y="2592"/>
                  </a:lnTo>
                  <a:cubicBezTo>
                    <a:pt x="1214" y="2513"/>
                    <a:pt x="1316" y="2474"/>
                    <a:pt x="1418" y="2474"/>
                  </a:cubicBezTo>
                  <a:cubicBezTo>
                    <a:pt x="1521" y="2474"/>
                    <a:pt x="1623" y="2513"/>
                    <a:pt x="1702" y="2592"/>
                  </a:cubicBezTo>
                  <a:lnTo>
                    <a:pt x="2742" y="3600"/>
                  </a:lnTo>
                  <a:cubicBezTo>
                    <a:pt x="2820" y="3679"/>
                    <a:pt x="2931" y="3718"/>
                    <a:pt x="3041" y="3718"/>
                  </a:cubicBezTo>
                  <a:cubicBezTo>
                    <a:pt x="3151" y="3718"/>
                    <a:pt x="3261" y="3679"/>
                    <a:pt x="3340" y="3600"/>
                  </a:cubicBezTo>
                  <a:lnTo>
                    <a:pt x="6050" y="891"/>
                  </a:lnTo>
                  <a:cubicBezTo>
                    <a:pt x="6128" y="812"/>
                    <a:pt x="6239" y="772"/>
                    <a:pt x="6349" y="772"/>
                  </a:cubicBezTo>
                  <a:close/>
                  <a:moveTo>
                    <a:pt x="6369" y="1"/>
                  </a:moveTo>
                  <a:cubicBezTo>
                    <a:pt x="6050" y="1"/>
                    <a:pt x="5719" y="119"/>
                    <a:pt x="5451" y="355"/>
                  </a:cubicBezTo>
                  <a:lnTo>
                    <a:pt x="3025" y="2781"/>
                  </a:lnTo>
                  <a:lnTo>
                    <a:pt x="2269" y="2025"/>
                  </a:lnTo>
                  <a:cubicBezTo>
                    <a:pt x="2040" y="1796"/>
                    <a:pt x="1742" y="1663"/>
                    <a:pt x="1421" y="1663"/>
                  </a:cubicBezTo>
                  <a:cubicBezTo>
                    <a:pt x="1256" y="1663"/>
                    <a:pt x="1085" y="1698"/>
                    <a:pt x="914" y="1773"/>
                  </a:cubicBezTo>
                  <a:cubicBezTo>
                    <a:pt x="694" y="1867"/>
                    <a:pt x="536" y="1993"/>
                    <a:pt x="473" y="2119"/>
                  </a:cubicBezTo>
                  <a:cubicBezTo>
                    <a:pt x="1" y="2592"/>
                    <a:pt x="1" y="3379"/>
                    <a:pt x="473" y="3883"/>
                  </a:cubicBezTo>
                  <a:lnTo>
                    <a:pt x="2143" y="5585"/>
                  </a:lnTo>
                  <a:cubicBezTo>
                    <a:pt x="2379" y="5821"/>
                    <a:pt x="2694" y="5939"/>
                    <a:pt x="3017" y="5939"/>
                  </a:cubicBezTo>
                  <a:cubicBezTo>
                    <a:pt x="3340" y="5939"/>
                    <a:pt x="3671" y="5821"/>
                    <a:pt x="3939" y="5585"/>
                  </a:cubicBezTo>
                  <a:lnTo>
                    <a:pt x="7310" y="2182"/>
                  </a:lnTo>
                  <a:cubicBezTo>
                    <a:pt x="7656" y="1836"/>
                    <a:pt x="7782" y="1300"/>
                    <a:pt x="7593" y="859"/>
                  </a:cubicBezTo>
                  <a:cubicBezTo>
                    <a:pt x="7467" y="575"/>
                    <a:pt x="7310" y="418"/>
                    <a:pt x="7215" y="355"/>
                  </a:cubicBezTo>
                  <a:cubicBezTo>
                    <a:pt x="6995" y="119"/>
                    <a:pt x="6688" y="1"/>
                    <a:pt x="636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6" name="Google Shape;10288;p77">
              <a:extLst>
                <a:ext uri="{FF2B5EF4-FFF2-40B4-BE49-F238E27FC236}">
                  <a16:creationId xmlns:a16="http://schemas.microsoft.com/office/drawing/2014/main" id="{3534DA8A-F2C2-32BA-2775-FABC3E14E296}"/>
                </a:ext>
              </a:extLst>
            </p:cNvPr>
            <p:cNvSpPr/>
            <p:nvPr/>
          </p:nvSpPr>
          <p:spPr>
            <a:xfrm>
              <a:off x="-39783425" y="2337925"/>
              <a:ext cx="275700" cy="318350"/>
            </a:xfrm>
            <a:custGeom>
              <a:avLst/>
              <a:gdLst/>
              <a:ahLst/>
              <a:cxnLst/>
              <a:rect l="l" t="t" r="r" b="b"/>
              <a:pathLst>
                <a:path w="11028" h="12734" extrusionOk="0">
                  <a:moveTo>
                    <a:pt x="5608" y="793"/>
                  </a:moveTo>
                  <a:cubicBezTo>
                    <a:pt x="5829" y="793"/>
                    <a:pt x="5986" y="1014"/>
                    <a:pt x="6049" y="1234"/>
                  </a:cubicBezTo>
                  <a:cubicBezTo>
                    <a:pt x="6049" y="1486"/>
                    <a:pt x="6238" y="1644"/>
                    <a:pt x="6459" y="1644"/>
                  </a:cubicBezTo>
                  <a:lnTo>
                    <a:pt x="8129" y="1644"/>
                  </a:lnTo>
                  <a:cubicBezTo>
                    <a:pt x="8349" y="1644"/>
                    <a:pt x="8507" y="1833"/>
                    <a:pt x="8570" y="2053"/>
                  </a:cubicBezTo>
                  <a:lnTo>
                    <a:pt x="8570" y="2494"/>
                  </a:lnTo>
                  <a:lnTo>
                    <a:pt x="2773" y="2494"/>
                  </a:lnTo>
                  <a:lnTo>
                    <a:pt x="2773" y="2116"/>
                  </a:lnTo>
                  <a:lnTo>
                    <a:pt x="2741" y="2116"/>
                  </a:lnTo>
                  <a:cubicBezTo>
                    <a:pt x="2741" y="1864"/>
                    <a:pt x="2930" y="1707"/>
                    <a:pt x="3119" y="1675"/>
                  </a:cubicBezTo>
                  <a:lnTo>
                    <a:pt x="4789" y="1675"/>
                  </a:lnTo>
                  <a:cubicBezTo>
                    <a:pt x="5010" y="1675"/>
                    <a:pt x="5167" y="1486"/>
                    <a:pt x="5167" y="1234"/>
                  </a:cubicBezTo>
                  <a:cubicBezTo>
                    <a:pt x="5167" y="1014"/>
                    <a:pt x="5356" y="856"/>
                    <a:pt x="5608" y="793"/>
                  </a:cubicBezTo>
                  <a:close/>
                  <a:moveTo>
                    <a:pt x="10177" y="2494"/>
                  </a:moveTo>
                  <a:lnTo>
                    <a:pt x="10177" y="11883"/>
                  </a:lnTo>
                  <a:lnTo>
                    <a:pt x="788" y="11883"/>
                  </a:lnTo>
                  <a:lnTo>
                    <a:pt x="788" y="2494"/>
                  </a:lnTo>
                  <a:lnTo>
                    <a:pt x="1891" y="2494"/>
                  </a:lnTo>
                  <a:lnTo>
                    <a:pt x="1891" y="2904"/>
                  </a:lnTo>
                  <a:cubicBezTo>
                    <a:pt x="1891" y="3125"/>
                    <a:pt x="2111" y="3314"/>
                    <a:pt x="2332" y="3314"/>
                  </a:cubicBezTo>
                  <a:lnTo>
                    <a:pt x="8948" y="3314"/>
                  </a:lnTo>
                  <a:cubicBezTo>
                    <a:pt x="9200" y="3314"/>
                    <a:pt x="9357" y="3125"/>
                    <a:pt x="9357" y="2904"/>
                  </a:cubicBezTo>
                  <a:lnTo>
                    <a:pt x="9357" y="2494"/>
                  </a:lnTo>
                  <a:close/>
                  <a:moveTo>
                    <a:pt x="5615" y="1"/>
                  </a:moveTo>
                  <a:cubicBezTo>
                    <a:pt x="5456" y="1"/>
                    <a:pt x="5293" y="33"/>
                    <a:pt x="5136" y="100"/>
                  </a:cubicBezTo>
                  <a:cubicBezTo>
                    <a:pt x="4821" y="226"/>
                    <a:pt x="4537" y="478"/>
                    <a:pt x="4474" y="856"/>
                  </a:cubicBezTo>
                  <a:lnTo>
                    <a:pt x="3151" y="856"/>
                  </a:lnTo>
                  <a:cubicBezTo>
                    <a:pt x="2647" y="856"/>
                    <a:pt x="2174" y="1203"/>
                    <a:pt x="1985" y="1675"/>
                  </a:cubicBezTo>
                  <a:lnTo>
                    <a:pt x="410" y="1675"/>
                  </a:lnTo>
                  <a:cubicBezTo>
                    <a:pt x="158" y="1675"/>
                    <a:pt x="0" y="1864"/>
                    <a:pt x="0" y="2116"/>
                  </a:cubicBezTo>
                  <a:lnTo>
                    <a:pt x="0" y="12292"/>
                  </a:lnTo>
                  <a:cubicBezTo>
                    <a:pt x="0" y="12544"/>
                    <a:pt x="221" y="12734"/>
                    <a:pt x="410" y="12734"/>
                  </a:cubicBezTo>
                  <a:lnTo>
                    <a:pt x="10618" y="12734"/>
                  </a:lnTo>
                  <a:cubicBezTo>
                    <a:pt x="10838" y="12734"/>
                    <a:pt x="11027" y="12544"/>
                    <a:pt x="11027" y="12292"/>
                  </a:cubicBezTo>
                  <a:lnTo>
                    <a:pt x="11027" y="2116"/>
                  </a:lnTo>
                  <a:cubicBezTo>
                    <a:pt x="10996" y="1864"/>
                    <a:pt x="10807" y="1675"/>
                    <a:pt x="10555" y="1675"/>
                  </a:cubicBezTo>
                  <a:lnTo>
                    <a:pt x="9263" y="1675"/>
                  </a:lnTo>
                  <a:cubicBezTo>
                    <a:pt x="9105" y="1203"/>
                    <a:pt x="8633" y="856"/>
                    <a:pt x="8097" y="856"/>
                  </a:cubicBezTo>
                  <a:lnTo>
                    <a:pt x="6774" y="856"/>
                  </a:lnTo>
                  <a:cubicBezTo>
                    <a:pt x="6606" y="328"/>
                    <a:pt x="6127" y="1"/>
                    <a:pt x="561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grpSp>
      <p:sp>
        <p:nvSpPr>
          <p:cNvPr id="7" name="Footer Placeholder 6">
            <a:extLst>
              <a:ext uri="{FF2B5EF4-FFF2-40B4-BE49-F238E27FC236}">
                <a16:creationId xmlns:a16="http://schemas.microsoft.com/office/drawing/2014/main" id="{A7D0B490-9701-0EAA-0E9D-107407D4C25B}"/>
              </a:ext>
            </a:extLst>
          </p:cNvPr>
          <p:cNvSpPr>
            <a:spLocks noGrp="1"/>
          </p:cNvSpPr>
          <p:nvPr>
            <p:ph type="ftr" sz="quarter" idx="10"/>
          </p:nvPr>
        </p:nvSpPr>
        <p:spPr/>
        <p:txBody>
          <a:bodyPr/>
          <a:lstStyle/>
          <a:p>
            <a:fld id="{C34166B3-96E4-684E-B82C-D1D760B7830B}" type="slidenum">
              <a:rPr lang="en-US" smtClean="0"/>
              <a:t>32</a:t>
            </a:fld>
            <a:endParaRPr lang="en-US" dirty="0"/>
          </a:p>
        </p:txBody>
      </p:sp>
    </p:spTree>
    <p:extLst>
      <p:ext uri="{BB962C8B-B14F-4D97-AF65-F5344CB8AC3E}">
        <p14:creationId xmlns:p14="http://schemas.microsoft.com/office/powerpoint/2010/main" val="101855813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2A34E6BF-3BF6-011A-22AA-708627BBBDF9}"/>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A9BFA722-BA3B-1B11-B1BF-BD2E2CD3A045}"/>
              </a:ext>
            </a:extLst>
          </p:cNvPr>
          <p:cNvSpPr txBox="1">
            <a:spLocks noGrp="1"/>
          </p:cNvSpPr>
          <p:nvPr>
            <p:ph type="title"/>
          </p:nvPr>
        </p:nvSpPr>
        <p:spPr>
          <a:xfrm>
            <a:off x="720000" y="540000"/>
            <a:ext cx="7704000" cy="572700"/>
          </a:xfrm>
        </p:spPr>
        <p:txBody>
          <a:bodyPr spcFirstLastPara="1" wrap="square" lIns="91425" tIns="91425" rIns="91425" bIns="91425" anchor="t" anchorCtr="0">
            <a:noAutofit/>
          </a:bodyPr>
          <a:lstStyle/>
          <a:p>
            <a:r>
              <a:rPr lang="en-US" altLang="ja-JP" dirty="0">
                <a:hlinkClick r:id="rId3"/>
              </a:rPr>
              <a:t>1.3. Bandwidth and Throughput</a:t>
            </a:r>
            <a:endParaRPr lang="en-US" altLang="ja-JP" dirty="0"/>
          </a:p>
        </p:txBody>
      </p:sp>
      <p:sp>
        <p:nvSpPr>
          <p:cNvPr id="3" name="TextBox 2">
            <a:extLst>
              <a:ext uri="{FF2B5EF4-FFF2-40B4-BE49-F238E27FC236}">
                <a16:creationId xmlns:a16="http://schemas.microsoft.com/office/drawing/2014/main" id="{A107DF3A-F2E2-08C8-7340-A91A4E00EE20}"/>
              </a:ext>
            </a:extLst>
          </p:cNvPr>
          <p:cNvSpPr txBox="1"/>
          <p:nvPr/>
        </p:nvSpPr>
        <p:spPr>
          <a:xfrm>
            <a:off x="720000" y="1542840"/>
            <a:ext cx="8210550" cy="3231654"/>
          </a:xfrm>
          <a:prstGeom prst="rect">
            <a:avLst/>
          </a:prstGeom>
          <a:noFill/>
        </p:spPr>
        <p:txBody>
          <a:bodyPr wrap="square" rtlCol="0">
            <a:spAutoFit/>
          </a:bodyPr>
          <a:lstStyle/>
          <a:p>
            <a:pPr algn="l" fontAlgn="ctr"/>
            <a:r>
              <a:rPr lang="en-US" dirty="0">
                <a:solidFill>
                  <a:schemeClr val="tx1"/>
                </a:solidFill>
                <a:latin typeface="+mn-lt"/>
                <a:hlinkClick r:id="rId4"/>
              </a:rPr>
              <a:t>https://forms.gle/izryUQVYgqHqk7pX7</a:t>
            </a:r>
            <a:endParaRPr lang="en-US" dirty="0">
              <a:solidFill>
                <a:schemeClr val="tx1"/>
              </a:solidFill>
              <a:latin typeface="+mn-lt"/>
            </a:endParaRPr>
          </a:p>
          <a:p>
            <a:pPr algn="l" fontAlgn="ctr"/>
            <a:endParaRPr lang="en-US" dirty="0">
              <a:solidFill>
                <a:schemeClr val="tx1"/>
              </a:solidFill>
              <a:latin typeface="+mn-lt"/>
            </a:endParaRPr>
          </a:p>
          <a:p>
            <a:pPr algn="l" fontAlgn="ctr">
              <a:spcBef>
                <a:spcPts val="600"/>
              </a:spcBef>
              <a:spcAft>
                <a:spcPts val="600"/>
              </a:spcAft>
            </a:pPr>
            <a:r>
              <a:rPr lang="en-US" i="0" dirty="0">
                <a:solidFill>
                  <a:schemeClr val="tx1"/>
                </a:solidFill>
                <a:effectLst/>
                <a:latin typeface="+mn-lt"/>
              </a:rPr>
              <a:t>Question 3</a:t>
            </a:r>
          </a:p>
          <a:p>
            <a:pPr marL="358775" algn="l" fontAlgn="ctr">
              <a:spcBef>
                <a:spcPts val="600"/>
              </a:spcBef>
              <a:spcAft>
                <a:spcPts val="600"/>
              </a:spcAft>
            </a:pPr>
            <a:r>
              <a:rPr lang="en-US" i="0" dirty="0">
                <a:solidFill>
                  <a:schemeClr val="tx1"/>
                </a:solidFill>
                <a:effectLst/>
                <a:latin typeface="+mn-lt"/>
              </a:rPr>
              <a:t>Which of the following measurements includes any latency encountered during data transmissions?</a:t>
            </a:r>
          </a:p>
          <a:p>
            <a:pPr marL="644525" indent="-285750" algn="l" fontAlgn="ctr">
              <a:spcBef>
                <a:spcPts val="600"/>
              </a:spcBef>
              <a:buClr>
                <a:schemeClr val="tx1"/>
              </a:buClr>
              <a:buFont typeface="Wingdings" pitchFamily="2" charset="2"/>
              <a:buChar char="q"/>
            </a:pPr>
            <a:r>
              <a:rPr lang="en-US" i="0" dirty="0">
                <a:solidFill>
                  <a:schemeClr val="tx1"/>
                </a:solidFill>
                <a:effectLst/>
                <a:latin typeface="+mn-lt"/>
              </a:rPr>
              <a:t>total number of bytes</a:t>
            </a:r>
          </a:p>
          <a:p>
            <a:pPr marL="644525" indent="-285750" algn="l" fontAlgn="ctr">
              <a:spcBef>
                <a:spcPts val="600"/>
              </a:spcBef>
              <a:buClr>
                <a:schemeClr val="tx1"/>
              </a:buClr>
              <a:buFont typeface="Wingdings" pitchFamily="2" charset="2"/>
              <a:buChar char="q"/>
            </a:pPr>
            <a:r>
              <a:rPr lang="en-US" i="0" dirty="0">
                <a:solidFill>
                  <a:schemeClr val="tx1"/>
                </a:solidFill>
                <a:effectLst/>
                <a:latin typeface="+mn-lt"/>
              </a:rPr>
              <a:t>bits per millisecond</a:t>
            </a:r>
          </a:p>
          <a:p>
            <a:pPr marL="644525" indent="-285750" algn="l" fontAlgn="ctr">
              <a:spcBef>
                <a:spcPts val="600"/>
              </a:spcBef>
              <a:buClr>
                <a:schemeClr val="tx1"/>
              </a:buClr>
              <a:buFont typeface="Wingdings" pitchFamily="2" charset="2"/>
              <a:buChar char="q"/>
            </a:pPr>
            <a:r>
              <a:rPr lang="en-US" i="0" dirty="0">
                <a:solidFill>
                  <a:schemeClr val="tx1"/>
                </a:solidFill>
                <a:effectLst/>
                <a:latin typeface="+mn-lt"/>
              </a:rPr>
              <a:t>bytes per second</a:t>
            </a:r>
          </a:p>
          <a:p>
            <a:pPr marL="644525" indent="-285750" algn="l" fontAlgn="ctr">
              <a:spcBef>
                <a:spcPts val="600"/>
              </a:spcBef>
              <a:buClr>
                <a:schemeClr val="tx1"/>
              </a:buClr>
              <a:buFont typeface="Wingdings" pitchFamily="2" charset="2"/>
              <a:buChar char="q"/>
            </a:pPr>
            <a:r>
              <a:rPr lang="en-US" i="0" dirty="0">
                <a:solidFill>
                  <a:schemeClr val="tx1"/>
                </a:solidFill>
                <a:effectLst/>
                <a:latin typeface="+mn-lt"/>
              </a:rPr>
              <a:t>bits per second</a:t>
            </a:r>
          </a:p>
          <a:p>
            <a:pPr marL="644525" indent="-285750" algn="l" fontAlgn="ctr">
              <a:spcBef>
                <a:spcPts val="600"/>
              </a:spcBef>
              <a:buClr>
                <a:schemeClr val="tx1"/>
              </a:buClr>
              <a:buFont typeface="Wingdings" pitchFamily="2" charset="2"/>
              <a:buChar char="q"/>
            </a:pPr>
            <a:r>
              <a:rPr lang="en-US" i="0" dirty="0">
                <a:solidFill>
                  <a:schemeClr val="tx1"/>
                </a:solidFill>
                <a:effectLst/>
                <a:latin typeface="+mn-lt"/>
              </a:rPr>
              <a:t>total number of bits</a:t>
            </a:r>
          </a:p>
          <a:p>
            <a:pPr marL="644525" indent="-285750" algn="l" fontAlgn="ctr">
              <a:spcBef>
                <a:spcPts val="600"/>
              </a:spcBef>
              <a:buClr>
                <a:schemeClr val="tx1"/>
              </a:buClr>
              <a:buFont typeface="Wingdings" pitchFamily="2" charset="2"/>
              <a:buChar char="q"/>
            </a:pPr>
            <a:r>
              <a:rPr lang="en-US" i="0" dirty="0">
                <a:solidFill>
                  <a:schemeClr val="tx1"/>
                </a:solidFill>
                <a:effectLst/>
                <a:latin typeface="+mn-lt"/>
              </a:rPr>
              <a:t>bytes per millisecond</a:t>
            </a:r>
          </a:p>
        </p:txBody>
      </p:sp>
      <p:grpSp>
        <p:nvGrpSpPr>
          <p:cNvPr id="2" name="Google Shape;10286;p77">
            <a:extLst>
              <a:ext uri="{FF2B5EF4-FFF2-40B4-BE49-F238E27FC236}">
                <a16:creationId xmlns:a16="http://schemas.microsoft.com/office/drawing/2014/main" id="{B2B8DE00-5250-5186-4B32-43E7E0376789}"/>
              </a:ext>
            </a:extLst>
          </p:cNvPr>
          <p:cNvGrpSpPr/>
          <p:nvPr/>
        </p:nvGrpSpPr>
        <p:grpSpPr>
          <a:xfrm>
            <a:off x="144000" y="385946"/>
            <a:ext cx="576000" cy="720000"/>
            <a:chOff x="-39783425" y="2337925"/>
            <a:chExt cx="275700" cy="318350"/>
          </a:xfrm>
          <a:solidFill>
            <a:schemeClr val="accent3"/>
          </a:solidFill>
        </p:grpSpPr>
        <p:sp>
          <p:nvSpPr>
            <p:cNvPr id="5" name="Google Shape;10287;p77">
              <a:extLst>
                <a:ext uri="{FF2B5EF4-FFF2-40B4-BE49-F238E27FC236}">
                  <a16:creationId xmlns:a16="http://schemas.microsoft.com/office/drawing/2014/main" id="{7011FB7D-CFDA-8A44-5CAC-AAED1BC90EDA}"/>
                </a:ext>
              </a:extLst>
            </p:cNvPr>
            <p:cNvSpPr/>
            <p:nvPr/>
          </p:nvSpPr>
          <p:spPr>
            <a:xfrm>
              <a:off x="-39739325" y="2468600"/>
              <a:ext cx="194575" cy="148500"/>
            </a:xfrm>
            <a:custGeom>
              <a:avLst/>
              <a:gdLst/>
              <a:ahLst/>
              <a:cxnLst/>
              <a:rect l="l" t="t" r="r" b="b"/>
              <a:pathLst>
                <a:path w="7783" h="5940" extrusionOk="0">
                  <a:moveTo>
                    <a:pt x="6349" y="772"/>
                  </a:moveTo>
                  <a:cubicBezTo>
                    <a:pt x="6459" y="772"/>
                    <a:pt x="6570" y="812"/>
                    <a:pt x="6648" y="891"/>
                  </a:cubicBezTo>
                  <a:cubicBezTo>
                    <a:pt x="6711" y="954"/>
                    <a:pt x="6743" y="1017"/>
                    <a:pt x="6806" y="1080"/>
                  </a:cubicBezTo>
                  <a:cubicBezTo>
                    <a:pt x="6837" y="1300"/>
                    <a:pt x="6837" y="1458"/>
                    <a:pt x="6711" y="1552"/>
                  </a:cubicBezTo>
                  <a:lnTo>
                    <a:pt x="3340" y="4955"/>
                  </a:lnTo>
                  <a:cubicBezTo>
                    <a:pt x="3261" y="5033"/>
                    <a:pt x="3151" y="5073"/>
                    <a:pt x="3041" y="5073"/>
                  </a:cubicBezTo>
                  <a:cubicBezTo>
                    <a:pt x="2931" y="5073"/>
                    <a:pt x="2820" y="5033"/>
                    <a:pt x="2742" y="4955"/>
                  </a:cubicBezTo>
                  <a:lnTo>
                    <a:pt x="1040" y="3253"/>
                  </a:lnTo>
                  <a:cubicBezTo>
                    <a:pt x="883" y="3096"/>
                    <a:pt x="883" y="2812"/>
                    <a:pt x="1040" y="2655"/>
                  </a:cubicBezTo>
                  <a:lnTo>
                    <a:pt x="1135" y="2592"/>
                  </a:lnTo>
                  <a:cubicBezTo>
                    <a:pt x="1214" y="2513"/>
                    <a:pt x="1316" y="2474"/>
                    <a:pt x="1418" y="2474"/>
                  </a:cubicBezTo>
                  <a:cubicBezTo>
                    <a:pt x="1521" y="2474"/>
                    <a:pt x="1623" y="2513"/>
                    <a:pt x="1702" y="2592"/>
                  </a:cubicBezTo>
                  <a:lnTo>
                    <a:pt x="2742" y="3600"/>
                  </a:lnTo>
                  <a:cubicBezTo>
                    <a:pt x="2820" y="3679"/>
                    <a:pt x="2931" y="3718"/>
                    <a:pt x="3041" y="3718"/>
                  </a:cubicBezTo>
                  <a:cubicBezTo>
                    <a:pt x="3151" y="3718"/>
                    <a:pt x="3261" y="3679"/>
                    <a:pt x="3340" y="3600"/>
                  </a:cubicBezTo>
                  <a:lnTo>
                    <a:pt x="6050" y="891"/>
                  </a:lnTo>
                  <a:cubicBezTo>
                    <a:pt x="6128" y="812"/>
                    <a:pt x="6239" y="772"/>
                    <a:pt x="6349" y="772"/>
                  </a:cubicBezTo>
                  <a:close/>
                  <a:moveTo>
                    <a:pt x="6369" y="1"/>
                  </a:moveTo>
                  <a:cubicBezTo>
                    <a:pt x="6050" y="1"/>
                    <a:pt x="5719" y="119"/>
                    <a:pt x="5451" y="355"/>
                  </a:cubicBezTo>
                  <a:lnTo>
                    <a:pt x="3025" y="2781"/>
                  </a:lnTo>
                  <a:lnTo>
                    <a:pt x="2269" y="2025"/>
                  </a:lnTo>
                  <a:cubicBezTo>
                    <a:pt x="2040" y="1796"/>
                    <a:pt x="1742" y="1663"/>
                    <a:pt x="1421" y="1663"/>
                  </a:cubicBezTo>
                  <a:cubicBezTo>
                    <a:pt x="1256" y="1663"/>
                    <a:pt x="1085" y="1698"/>
                    <a:pt x="914" y="1773"/>
                  </a:cubicBezTo>
                  <a:cubicBezTo>
                    <a:pt x="694" y="1867"/>
                    <a:pt x="536" y="1993"/>
                    <a:pt x="473" y="2119"/>
                  </a:cubicBezTo>
                  <a:cubicBezTo>
                    <a:pt x="1" y="2592"/>
                    <a:pt x="1" y="3379"/>
                    <a:pt x="473" y="3883"/>
                  </a:cubicBezTo>
                  <a:lnTo>
                    <a:pt x="2143" y="5585"/>
                  </a:lnTo>
                  <a:cubicBezTo>
                    <a:pt x="2379" y="5821"/>
                    <a:pt x="2694" y="5939"/>
                    <a:pt x="3017" y="5939"/>
                  </a:cubicBezTo>
                  <a:cubicBezTo>
                    <a:pt x="3340" y="5939"/>
                    <a:pt x="3671" y="5821"/>
                    <a:pt x="3939" y="5585"/>
                  </a:cubicBezTo>
                  <a:lnTo>
                    <a:pt x="7310" y="2182"/>
                  </a:lnTo>
                  <a:cubicBezTo>
                    <a:pt x="7656" y="1836"/>
                    <a:pt x="7782" y="1300"/>
                    <a:pt x="7593" y="859"/>
                  </a:cubicBezTo>
                  <a:cubicBezTo>
                    <a:pt x="7467" y="575"/>
                    <a:pt x="7310" y="418"/>
                    <a:pt x="7215" y="355"/>
                  </a:cubicBezTo>
                  <a:cubicBezTo>
                    <a:pt x="6995" y="119"/>
                    <a:pt x="6688" y="1"/>
                    <a:pt x="636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6" name="Google Shape;10288;p77">
              <a:extLst>
                <a:ext uri="{FF2B5EF4-FFF2-40B4-BE49-F238E27FC236}">
                  <a16:creationId xmlns:a16="http://schemas.microsoft.com/office/drawing/2014/main" id="{482680BF-4D41-721E-2F0A-ECCF809E62C5}"/>
                </a:ext>
              </a:extLst>
            </p:cNvPr>
            <p:cNvSpPr/>
            <p:nvPr/>
          </p:nvSpPr>
          <p:spPr>
            <a:xfrm>
              <a:off x="-39783425" y="2337925"/>
              <a:ext cx="275700" cy="318350"/>
            </a:xfrm>
            <a:custGeom>
              <a:avLst/>
              <a:gdLst/>
              <a:ahLst/>
              <a:cxnLst/>
              <a:rect l="l" t="t" r="r" b="b"/>
              <a:pathLst>
                <a:path w="11028" h="12734" extrusionOk="0">
                  <a:moveTo>
                    <a:pt x="5608" y="793"/>
                  </a:moveTo>
                  <a:cubicBezTo>
                    <a:pt x="5829" y="793"/>
                    <a:pt x="5986" y="1014"/>
                    <a:pt x="6049" y="1234"/>
                  </a:cubicBezTo>
                  <a:cubicBezTo>
                    <a:pt x="6049" y="1486"/>
                    <a:pt x="6238" y="1644"/>
                    <a:pt x="6459" y="1644"/>
                  </a:cubicBezTo>
                  <a:lnTo>
                    <a:pt x="8129" y="1644"/>
                  </a:lnTo>
                  <a:cubicBezTo>
                    <a:pt x="8349" y="1644"/>
                    <a:pt x="8507" y="1833"/>
                    <a:pt x="8570" y="2053"/>
                  </a:cubicBezTo>
                  <a:lnTo>
                    <a:pt x="8570" y="2494"/>
                  </a:lnTo>
                  <a:lnTo>
                    <a:pt x="2773" y="2494"/>
                  </a:lnTo>
                  <a:lnTo>
                    <a:pt x="2773" y="2116"/>
                  </a:lnTo>
                  <a:lnTo>
                    <a:pt x="2741" y="2116"/>
                  </a:lnTo>
                  <a:cubicBezTo>
                    <a:pt x="2741" y="1864"/>
                    <a:pt x="2930" y="1707"/>
                    <a:pt x="3119" y="1675"/>
                  </a:cubicBezTo>
                  <a:lnTo>
                    <a:pt x="4789" y="1675"/>
                  </a:lnTo>
                  <a:cubicBezTo>
                    <a:pt x="5010" y="1675"/>
                    <a:pt x="5167" y="1486"/>
                    <a:pt x="5167" y="1234"/>
                  </a:cubicBezTo>
                  <a:cubicBezTo>
                    <a:pt x="5167" y="1014"/>
                    <a:pt x="5356" y="856"/>
                    <a:pt x="5608" y="793"/>
                  </a:cubicBezTo>
                  <a:close/>
                  <a:moveTo>
                    <a:pt x="10177" y="2494"/>
                  </a:moveTo>
                  <a:lnTo>
                    <a:pt x="10177" y="11883"/>
                  </a:lnTo>
                  <a:lnTo>
                    <a:pt x="788" y="11883"/>
                  </a:lnTo>
                  <a:lnTo>
                    <a:pt x="788" y="2494"/>
                  </a:lnTo>
                  <a:lnTo>
                    <a:pt x="1891" y="2494"/>
                  </a:lnTo>
                  <a:lnTo>
                    <a:pt x="1891" y="2904"/>
                  </a:lnTo>
                  <a:cubicBezTo>
                    <a:pt x="1891" y="3125"/>
                    <a:pt x="2111" y="3314"/>
                    <a:pt x="2332" y="3314"/>
                  </a:cubicBezTo>
                  <a:lnTo>
                    <a:pt x="8948" y="3314"/>
                  </a:lnTo>
                  <a:cubicBezTo>
                    <a:pt x="9200" y="3314"/>
                    <a:pt x="9357" y="3125"/>
                    <a:pt x="9357" y="2904"/>
                  </a:cubicBezTo>
                  <a:lnTo>
                    <a:pt x="9357" y="2494"/>
                  </a:lnTo>
                  <a:close/>
                  <a:moveTo>
                    <a:pt x="5615" y="1"/>
                  </a:moveTo>
                  <a:cubicBezTo>
                    <a:pt x="5456" y="1"/>
                    <a:pt x="5293" y="33"/>
                    <a:pt x="5136" y="100"/>
                  </a:cubicBezTo>
                  <a:cubicBezTo>
                    <a:pt x="4821" y="226"/>
                    <a:pt x="4537" y="478"/>
                    <a:pt x="4474" y="856"/>
                  </a:cubicBezTo>
                  <a:lnTo>
                    <a:pt x="3151" y="856"/>
                  </a:lnTo>
                  <a:cubicBezTo>
                    <a:pt x="2647" y="856"/>
                    <a:pt x="2174" y="1203"/>
                    <a:pt x="1985" y="1675"/>
                  </a:cubicBezTo>
                  <a:lnTo>
                    <a:pt x="410" y="1675"/>
                  </a:lnTo>
                  <a:cubicBezTo>
                    <a:pt x="158" y="1675"/>
                    <a:pt x="0" y="1864"/>
                    <a:pt x="0" y="2116"/>
                  </a:cubicBezTo>
                  <a:lnTo>
                    <a:pt x="0" y="12292"/>
                  </a:lnTo>
                  <a:cubicBezTo>
                    <a:pt x="0" y="12544"/>
                    <a:pt x="221" y="12734"/>
                    <a:pt x="410" y="12734"/>
                  </a:cubicBezTo>
                  <a:lnTo>
                    <a:pt x="10618" y="12734"/>
                  </a:lnTo>
                  <a:cubicBezTo>
                    <a:pt x="10838" y="12734"/>
                    <a:pt x="11027" y="12544"/>
                    <a:pt x="11027" y="12292"/>
                  </a:cubicBezTo>
                  <a:lnTo>
                    <a:pt x="11027" y="2116"/>
                  </a:lnTo>
                  <a:cubicBezTo>
                    <a:pt x="10996" y="1864"/>
                    <a:pt x="10807" y="1675"/>
                    <a:pt x="10555" y="1675"/>
                  </a:cubicBezTo>
                  <a:lnTo>
                    <a:pt x="9263" y="1675"/>
                  </a:lnTo>
                  <a:cubicBezTo>
                    <a:pt x="9105" y="1203"/>
                    <a:pt x="8633" y="856"/>
                    <a:pt x="8097" y="856"/>
                  </a:cubicBezTo>
                  <a:lnTo>
                    <a:pt x="6774" y="856"/>
                  </a:lnTo>
                  <a:cubicBezTo>
                    <a:pt x="6606" y="328"/>
                    <a:pt x="6127" y="1"/>
                    <a:pt x="561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grpSp>
      <p:sp>
        <p:nvSpPr>
          <p:cNvPr id="7" name="Footer Placeholder 6">
            <a:extLst>
              <a:ext uri="{FF2B5EF4-FFF2-40B4-BE49-F238E27FC236}">
                <a16:creationId xmlns:a16="http://schemas.microsoft.com/office/drawing/2014/main" id="{440429FB-3BBB-0625-9AED-6A01754C20F9}"/>
              </a:ext>
            </a:extLst>
          </p:cNvPr>
          <p:cNvSpPr>
            <a:spLocks noGrp="1"/>
          </p:cNvSpPr>
          <p:nvPr>
            <p:ph type="ftr" sz="quarter" idx="10"/>
          </p:nvPr>
        </p:nvSpPr>
        <p:spPr/>
        <p:txBody>
          <a:bodyPr/>
          <a:lstStyle/>
          <a:p>
            <a:fld id="{07C9A8DF-BD10-8A45-84C2-7DFC24BF22F6}" type="slidenum">
              <a:rPr lang="en-US" smtClean="0"/>
              <a:t>33</a:t>
            </a:fld>
            <a:endParaRPr lang="en-US" dirty="0"/>
          </a:p>
        </p:txBody>
      </p:sp>
      <p:sp>
        <p:nvSpPr>
          <p:cNvPr id="8" name="TextBox 7">
            <a:extLst>
              <a:ext uri="{FF2B5EF4-FFF2-40B4-BE49-F238E27FC236}">
                <a16:creationId xmlns:a16="http://schemas.microsoft.com/office/drawing/2014/main" id="{2D647F42-895A-20BE-6A1F-C6A117787610}"/>
              </a:ext>
            </a:extLst>
          </p:cNvPr>
          <p:cNvSpPr txBox="1"/>
          <p:nvPr/>
        </p:nvSpPr>
        <p:spPr>
          <a:xfrm>
            <a:off x="720000" y="1122684"/>
            <a:ext cx="8210550" cy="400110"/>
          </a:xfrm>
          <a:prstGeom prst="rect">
            <a:avLst/>
          </a:prstGeom>
          <a:noFill/>
        </p:spPr>
        <p:txBody>
          <a:bodyPr wrap="square" rtlCol="0">
            <a:spAutoFit/>
          </a:bodyPr>
          <a:lstStyle/>
          <a:p>
            <a:pPr algn="l" fontAlgn="ctr"/>
            <a:r>
              <a:rPr lang="en-US" sz="2000" i="0" dirty="0">
                <a:solidFill>
                  <a:schemeClr val="accent4"/>
                </a:solidFill>
                <a:effectLst/>
                <a:latin typeface="+mn-lt"/>
              </a:rPr>
              <a:t>1.3.4 Quiz2_3 Check Your Understanding - Bandwidth and Throughput</a:t>
            </a:r>
          </a:p>
        </p:txBody>
      </p:sp>
    </p:spTree>
    <p:extLst>
      <p:ext uri="{BB962C8B-B14F-4D97-AF65-F5344CB8AC3E}">
        <p14:creationId xmlns:p14="http://schemas.microsoft.com/office/powerpoint/2010/main" val="21215866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B246EE82-783C-2F1E-C4D1-DA5F451504B3}"/>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463EE42C-BCC7-8715-318F-AA8450701B61}"/>
              </a:ext>
            </a:extLst>
          </p:cNvPr>
          <p:cNvSpPr txBox="1">
            <a:spLocks noGrp="1"/>
          </p:cNvSpPr>
          <p:nvPr>
            <p:ph type="title"/>
          </p:nvPr>
        </p:nvSpPr>
        <p:spPr>
          <a:xfrm>
            <a:off x="720000" y="540000"/>
            <a:ext cx="7704000" cy="572700"/>
          </a:xfrm>
        </p:spPr>
        <p:txBody>
          <a:bodyPr spcFirstLastPara="1" wrap="square" lIns="91425" tIns="91425" rIns="91425" bIns="91425" anchor="t" anchorCtr="0">
            <a:noAutofit/>
          </a:bodyPr>
          <a:lstStyle/>
          <a:p>
            <a:r>
              <a:rPr lang="en-US" altLang="ja-JP" dirty="0">
                <a:hlinkClick r:id="rId3"/>
              </a:rPr>
              <a:t>1.4. Communications in a Connected World Summary</a:t>
            </a:r>
            <a:endParaRPr lang="en-US" altLang="ja-JP" dirty="0"/>
          </a:p>
        </p:txBody>
      </p:sp>
      <p:sp>
        <p:nvSpPr>
          <p:cNvPr id="3" name="TextBox 2">
            <a:extLst>
              <a:ext uri="{FF2B5EF4-FFF2-40B4-BE49-F238E27FC236}">
                <a16:creationId xmlns:a16="http://schemas.microsoft.com/office/drawing/2014/main" id="{CF2FFF04-8E9B-BBCD-B624-544313DDCDCE}"/>
              </a:ext>
            </a:extLst>
          </p:cNvPr>
          <p:cNvSpPr txBox="1"/>
          <p:nvPr/>
        </p:nvSpPr>
        <p:spPr>
          <a:xfrm>
            <a:off x="645572" y="1245129"/>
            <a:ext cx="8210550" cy="3847207"/>
          </a:xfrm>
          <a:prstGeom prst="rect">
            <a:avLst/>
          </a:prstGeom>
          <a:noFill/>
        </p:spPr>
        <p:txBody>
          <a:bodyPr wrap="square" rtlCol="0">
            <a:spAutoFit/>
          </a:bodyPr>
          <a:lstStyle/>
          <a:p>
            <a:pPr algn="l" fontAlgn="ctr"/>
            <a:r>
              <a:rPr lang="en-US" sz="2000" i="0" dirty="0">
                <a:solidFill>
                  <a:schemeClr val="accent1"/>
                </a:solidFill>
                <a:effectLst/>
                <a:latin typeface="+mn-lt"/>
              </a:rPr>
              <a:t>Network Types</a:t>
            </a:r>
          </a:p>
          <a:p>
            <a:pPr algn="l" fontAlgn="ctr"/>
            <a:r>
              <a:rPr lang="en-US" i="0" dirty="0">
                <a:solidFill>
                  <a:schemeClr val="tx1"/>
                </a:solidFill>
                <a:effectLst/>
                <a:latin typeface="+mn-lt"/>
              </a:rPr>
              <a:t>The internet is not owned by any individual or group. The internet is a worldwide collection of interconnected networks (internetwork or internet for short), cooperating with each other to exchange information using common standards. Through telephone wires, fiber-optic cables, wireless transmissions, and satellite links, internet users can exchange information in a variety of forms.</a:t>
            </a:r>
          </a:p>
          <a:p>
            <a:pPr algn="l" fontAlgn="ctr"/>
            <a:endParaRPr lang="en-US" i="0" dirty="0">
              <a:solidFill>
                <a:schemeClr val="tx1"/>
              </a:solidFill>
              <a:effectLst/>
              <a:latin typeface="+mn-lt"/>
            </a:endParaRPr>
          </a:p>
          <a:p>
            <a:pPr algn="l" fontAlgn="ctr"/>
            <a:r>
              <a:rPr lang="en-US" i="0" dirty="0">
                <a:solidFill>
                  <a:schemeClr val="tx1"/>
                </a:solidFill>
                <a:effectLst/>
                <a:latin typeface="+mn-lt"/>
              </a:rPr>
              <a:t>Small home networks connect a few computers to each other and to the internet. The SOHO network allows computers in a home office or a remote office to connect to a corporate network, or access centralized, shared resources. Medium to large networks, such as those used by corporations and schools, can have many locations with hundreds or thousands of interconnected hosts. The internet is a network of networks that connects hundreds of millions of computers world-wide.</a:t>
            </a:r>
          </a:p>
          <a:p>
            <a:pPr algn="l" fontAlgn="ctr"/>
            <a:endParaRPr lang="en-US" i="0" dirty="0">
              <a:solidFill>
                <a:schemeClr val="tx1"/>
              </a:solidFill>
              <a:effectLst/>
              <a:latin typeface="+mn-lt"/>
            </a:endParaRPr>
          </a:p>
          <a:p>
            <a:pPr algn="l" fontAlgn="ctr"/>
            <a:r>
              <a:rPr lang="en-US" i="0" dirty="0">
                <a:solidFill>
                  <a:schemeClr val="tx1"/>
                </a:solidFill>
                <a:effectLst/>
                <a:latin typeface="+mn-lt"/>
              </a:rPr>
              <a:t>There are devices all around that you may interact with on a daily basis that are also connected to the internet. These include mobile devices such as smartphones, tablets, smartwatches, and smart glasses. Things in your home can be connected to the internet such as a security system, appliances, your smart TV, and your gaming console. Outside your home there are smart cars, RFID tags, sensors and actuators, and even medical devices which can be connected.</a:t>
            </a:r>
          </a:p>
        </p:txBody>
      </p:sp>
      <p:sp>
        <p:nvSpPr>
          <p:cNvPr id="2" name="Footer Placeholder 1">
            <a:extLst>
              <a:ext uri="{FF2B5EF4-FFF2-40B4-BE49-F238E27FC236}">
                <a16:creationId xmlns:a16="http://schemas.microsoft.com/office/drawing/2014/main" id="{F1585331-A747-6311-2FE5-DC738F13AC85}"/>
              </a:ext>
            </a:extLst>
          </p:cNvPr>
          <p:cNvSpPr>
            <a:spLocks noGrp="1"/>
          </p:cNvSpPr>
          <p:nvPr>
            <p:ph type="ftr" sz="quarter" idx="10"/>
          </p:nvPr>
        </p:nvSpPr>
        <p:spPr/>
        <p:txBody>
          <a:bodyPr/>
          <a:lstStyle/>
          <a:p>
            <a:endParaRPr lang="en-US" dirty="0"/>
          </a:p>
        </p:txBody>
      </p:sp>
    </p:spTree>
    <p:extLst>
      <p:ext uri="{BB962C8B-B14F-4D97-AF65-F5344CB8AC3E}">
        <p14:creationId xmlns:p14="http://schemas.microsoft.com/office/powerpoint/2010/main" val="26814720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69A38222-14D7-C815-589E-924ACC3FC669}"/>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6049C2FA-FF06-AAD8-C535-A6C49FB8BF86}"/>
              </a:ext>
            </a:extLst>
          </p:cNvPr>
          <p:cNvSpPr txBox="1">
            <a:spLocks noGrp="1"/>
          </p:cNvSpPr>
          <p:nvPr>
            <p:ph type="title"/>
          </p:nvPr>
        </p:nvSpPr>
        <p:spPr/>
        <p:txBody>
          <a:bodyPr spcFirstLastPara="1" wrap="square" lIns="91425" tIns="91425" rIns="91425" bIns="91425" anchor="t" anchorCtr="0">
            <a:noAutofit/>
          </a:bodyPr>
          <a:lstStyle/>
          <a:p>
            <a:r>
              <a:rPr lang="en-US" altLang="ja-JP" dirty="0">
                <a:latin typeface="+mn-ea"/>
                <a:ea typeface="+mn-ea"/>
                <a:hlinkClick r:id="rId3"/>
              </a:rPr>
              <a:t>1.4.</a:t>
            </a:r>
            <a:r>
              <a:rPr lang="ja-JP" altLang="en-US" sz="2800" i="0">
                <a:solidFill>
                  <a:schemeClr val="tx1"/>
                </a:solidFill>
                <a:effectLst/>
                <a:latin typeface="+mn-ea"/>
                <a:ea typeface="+mn-ea"/>
                <a:hlinkClick r:id="rId3"/>
              </a:rPr>
              <a:t>接続された世界における通信</a:t>
            </a:r>
            <a:r>
              <a:rPr lang="ja-JP" altLang="en-US">
                <a:solidFill>
                  <a:schemeClr val="tx1"/>
                </a:solidFill>
                <a:latin typeface="+mn-ea"/>
                <a:ea typeface="+mn-ea"/>
              </a:rPr>
              <a:t>のまとめ</a:t>
            </a:r>
            <a:endParaRPr lang="en-US" altLang="ja-JP" dirty="0">
              <a:latin typeface="+mn-ea"/>
              <a:ea typeface="+mn-ea"/>
            </a:endParaRPr>
          </a:p>
        </p:txBody>
      </p:sp>
      <p:sp>
        <p:nvSpPr>
          <p:cNvPr id="2" name="Footer Placeholder 1">
            <a:extLst>
              <a:ext uri="{FF2B5EF4-FFF2-40B4-BE49-F238E27FC236}">
                <a16:creationId xmlns:a16="http://schemas.microsoft.com/office/drawing/2014/main" id="{1CA7FE6B-1F18-BB71-6AC5-986F940B7F43}"/>
              </a:ext>
            </a:extLst>
          </p:cNvPr>
          <p:cNvSpPr>
            <a:spLocks noGrp="1"/>
          </p:cNvSpPr>
          <p:nvPr>
            <p:ph type="ftr" sz="quarter" idx="10"/>
          </p:nvPr>
        </p:nvSpPr>
        <p:spPr/>
        <p:txBody>
          <a:bodyPr/>
          <a:lstStyle/>
          <a:p>
            <a:fld id="{53503D52-F93C-374E-90BE-BF37D567C785}" type="slidenum">
              <a:rPr lang="en-US" smtClean="0"/>
              <a:t>35</a:t>
            </a:fld>
            <a:endParaRPr lang="en-US" dirty="0"/>
          </a:p>
        </p:txBody>
      </p:sp>
      <p:sp>
        <p:nvSpPr>
          <p:cNvPr id="3" name="TextBox 2">
            <a:extLst>
              <a:ext uri="{FF2B5EF4-FFF2-40B4-BE49-F238E27FC236}">
                <a16:creationId xmlns:a16="http://schemas.microsoft.com/office/drawing/2014/main" id="{72BA8F72-C5CA-8E5C-E660-3FC3391084CE}"/>
              </a:ext>
            </a:extLst>
          </p:cNvPr>
          <p:cNvSpPr txBox="1"/>
          <p:nvPr/>
        </p:nvSpPr>
        <p:spPr>
          <a:xfrm>
            <a:off x="645572" y="1245129"/>
            <a:ext cx="8210550" cy="2400657"/>
          </a:xfrm>
          <a:prstGeom prst="rect">
            <a:avLst/>
          </a:prstGeom>
          <a:noFill/>
        </p:spPr>
        <p:txBody>
          <a:bodyPr wrap="square" rtlCol="0">
            <a:spAutoFit/>
          </a:bodyPr>
          <a:lstStyle/>
          <a:p>
            <a:pPr>
              <a:spcAft>
                <a:spcPts val="1200"/>
              </a:spcAft>
              <a:buClr>
                <a:schemeClr val="tx1"/>
              </a:buClr>
            </a:pPr>
            <a:r>
              <a:rPr lang="ja-JP" sz="2000">
                <a:solidFill>
                  <a:schemeClr val="accent1"/>
                </a:solidFill>
                <a:effectLst/>
                <a:latin typeface="+mn-ea"/>
                <a:ea typeface="+mn-ea"/>
                <a:cs typeface="MS Mincho" panose="02020609040205080304" pitchFamily="49" charset="-128"/>
              </a:rPr>
              <a:t>ネットワークの種類</a:t>
            </a:r>
            <a:endParaRPr lang="en-US" altLang="ja-JP" sz="2000" dirty="0">
              <a:solidFill>
                <a:schemeClr val="accent1"/>
              </a:solidFill>
              <a:effectLst/>
              <a:latin typeface="+mn-ea"/>
              <a:ea typeface="+mn-ea"/>
              <a:cs typeface="MS Mincho" panose="02020609040205080304" pitchFamily="49" charset="-128"/>
            </a:endParaRPr>
          </a:p>
          <a:p>
            <a:pPr marL="342900" indent="-342900">
              <a:spcAft>
                <a:spcPts val="1200"/>
              </a:spcAft>
              <a:buClr>
                <a:schemeClr val="tx1"/>
              </a:buClr>
              <a:buFont typeface="Arial" panose="020B0604020202020204" pitchFamily="34" charset="0"/>
              <a:buChar char="•"/>
            </a:pPr>
            <a:r>
              <a:rPr lang="ja-JP" sz="2000">
                <a:solidFill>
                  <a:schemeClr val="tx1"/>
                </a:solidFill>
                <a:effectLst/>
                <a:latin typeface="+mn-ea"/>
                <a:ea typeface="+mn-ea"/>
                <a:cs typeface="MS Mincho" panose="02020609040205080304" pitchFamily="49" charset="-128"/>
              </a:rPr>
              <a:t>インターネットは、特定の個人や団体が所有しているものではありません</a:t>
            </a:r>
            <a:endParaRPr lang="en-US" altLang="ja-JP" sz="2000" dirty="0">
              <a:solidFill>
                <a:schemeClr val="tx1"/>
              </a:solidFill>
              <a:effectLst/>
              <a:latin typeface="+mn-ea"/>
              <a:ea typeface="+mn-ea"/>
              <a:cs typeface="MS Mincho" panose="02020609040205080304" pitchFamily="49" charset="-128"/>
            </a:endParaRPr>
          </a:p>
          <a:p>
            <a:pPr marL="342900" indent="-342900">
              <a:spcAft>
                <a:spcPts val="1200"/>
              </a:spcAft>
              <a:buClr>
                <a:schemeClr val="tx1"/>
              </a:buClr>
              <a:buFont typeface="Arial" panose="020B0604020202020204" pitchFamily="34" charset="0"/>
              <a:buChar char="•"/>
            </a:pPr>
            <a:r>
              <a:rPr lang="ja-JP" sz="2000">
                <a:solidFill>
                  <a:schemeClr val="tx1"/>
                </a:solidFill>
                <a:effectLst/>
                <a:latin typeface="+mn-ea"/>
                <a:ea typeface="+mn-ea"/>
                <a:cs typeface="MS Mincho" panose="02020609040205080304" pitchFamily="49" charset="-128"/>
              </a:rPr>
              <a:t>インターネットは、世界中のネットワークが相互に接続され、共通の標準を使用して情報を交換し合う、接続されたネットワークの集合体です。</a:t>
            </a:r>
            <a:endParaRPr lang="en-US" altLang="ja-JP" sz="2000" dirty="0">
              <a:solidFill>
                <a:schemeClr val="tx1"/>
              </a:solidFill>
              <a:effectLst/>
              <a:latin typeface="+mn-ea"/>
              <a:ea typeface="+mn-ea"/>
              <a:cs typeface="MS Mincho" panose="02020609040205080304" pitchFamily="49" charset="-128"/>
            </a:endParaRPr>
          </a:p>
          <a:p>
            <a:pPr marL="342900" indent="-342900">
              <a:spcAft>
                <a:spcPts val="1200"/>
              </a:spcAft>
              <a:buClr>
                <a:schemeClr val="tx1"/>
              </a:buClr>
              <a:buFont typeface="Arial" panose="020B0604020202020204" pitchFamily="34" charset="0"/>
              <a:buChar char="•"/>
            </a:pPr>
            <a:r>
              <a:rPr lang="ja-JP" sz="2000">
                <a:solidFill>
                  <a:schemeClr val="tx1"/>
                </a:solidFill>
                <a:effectLst/>
                <a:latin typeface="+mn-ea"/>
                <a:ea typeface="+mn-ea"/>
                <a:cs typeface="MS Mincho" panose="02020609040205080304" pitchFamily="49" charset="-128"/>
              </a:rPr>
              <a:t>電話線、光ファイバーケーブル、無線通信、衛星リンクを通じて、インターネット</a:t>
            </a:r>
            <a:r>
              <a:rPr lang="ja-JP" altLang="en-US" sz="2000">
                <a:solidFill>
                  <a:schemeClr val="tx1"/>
                </a:solidFill>
                <a:latin typeface="+mn-ea"/>
                <a:ea typeface="+mn-ea"/>
                <a:cs typeface="MS Mincho" panose="02020609040205080304" pitchFamily="49" charset="-128"/>
              </a:rPr>
              <a:t>の</a:t>
            </a:r>
            <a:r>
              <a:rPr lang="ja-JP" sz="2000">
                <a:solidFill>
                  <a:schemeClr val="tx1"/>
                </a:solidFill>
                <a:effectLst/>
                <a:latin typeface="+mn-ea"/>
                <a:ea typeface="+mn-ea"/>
                <a:cs typeface="MS Mincho" panose="02020609040205080304" pitchFamily="49" charset="-128"/>
              </a:rPr>
              <a:t>ユーザーはさまざまな形式</a:t>
            </a:r>
            <a:r>
              <a:rPr lang="ja-JP" altLang="en-US" sz="2000">
                <a:solidFill>
                  <a:schemeClr val="tx1"/>
                </a:solidFill>
                <a:effectLst/>
                <a:latin typeface="+mn-ea"/>
                <a:ea typeface="+mn-ea"/>
                <a:cs typeface="MS Mincho" panose="02020609040205080304" pitchFamily="49" charset="-128"/>
              </a:rPr>
              <a:t>の</a:t>
            </a:r>
            <a:r>
              <a:rPr lang="ja-JP" sz="2000">
                <a:solidFill>
                  <a:schemeClr val="tx1"/>
                </a:solidFill>
                <a:effectLst/>
                <a:latin typeface="+mn-ea"/>
                <a:ea typeface="+mn-ea"/>
                <a:cs typeface="MS Mincho" panose="02020609040205080304" pitchFamily="49" charset="-128"/>
              </a:rPr>
              <a:t>情報を交換できます。</a:t>
            </a:r>
            <a:endParaRPr lang="en-US" sz="2000" i="0" dirty="0">
              <a:solidFill>
                <a:schemeClr val="tx1"/>
              </a:solidFill>
              <a:effectLst/>
              <a:latin typeface="+mn-ea"/>
              <a:ea typeface="+mn-ea"/>
            </a:endParaRPr>
          </a:p>
        </p:txBody>
      </p:sp>
    </p:spTree>
    <p:extLst>
      <p:ext uri="{BB962C8B-B14F-4D97-AF65-F5344CB8AC3E}">
        <p14:creationId xmlns:p14="http://schemas.microsoft.com/office/powerpoint/2010/main" val="185001096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E83F36A2-1370-F203-9CFB-66CCF23072F9}"/>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C91C9645-CF5E-69B8-A4D3-62AEE60E07B5}"/>
              </a:ext>
            </a:extLst>
          </p:cNvPr>
          <p:cNvSpPr txBox="1">
            <a:spLocks noGrp="1"/>
          </p:cNvSpPr>
          <p:nvPr>
            <p:ph type="title"/>
          </p:nvPr>
        </p:nvSpPr>
        <p:spPr/>
        <p:txBody>
          <a:bodyPr spcFirstLastPara="1" wrap="square" lIns="91425" tIns="91425" rIns="91425" bIns="91425" anchor="t" anchorCtr="0">
            <a:noAutofit/>
          </a:bodyPr>
          <a:lstStyle/>
          <a:p>
            <a:r>
              <a:rPr lang="en-US" altLang="ja-JP" dirty="0">
                <a:latin typeface="+mn-ea"/>
                <a:ea typeface="+mn-ea"/>
                <a:hlinkClick r:id="rId3"/>
              </a:rPr>
              <a:t>1.4.</a:t>
            </a:r>
            <a:r>
              <a:rPr lang="ja-JP" altLang="en-US" sz="2800" i="0">
                <a:solidFill>
                  <a:schemeClr val="tx1"/>
                </a:solidFill>
                <a:effectLst/>
                <a:latin typeface="+mn-ea"/>
                <a:ea typeface="+mn-ea"/>
                <a:hlinkClick r:id="rId3"/>
              </a:rPr>
              <a:t>接続された世界における通信</a:t>
            </a:r>
            <a:r>
              <a:rPr lang="ja-JP" altLang="en-US">
                <a:solidFill>
                  <a:schemeClr val="tx1"/>
                </a:solidFill>
                <a:latin typeface="+mn-ea"/>
                <a:ea typeface="+mn-ea"/>
              </a:rPr>
              <a:t>のまとめ</a:t>
            </a:r>
            <a:endParaRPr lang="en-US" altLang="ja-JP" dirty="0">
              <a:latin typeface="+mn-ea"/>
              <a:ea typeface="+mn-ea"/>
            </a:endParaRPr>
          </a:p>
        </p:txBody>
      </p:sp>
      <p:sp>
        <p:nvSpPr>
          <p:cNvPr id="2" name="Footer Placeholder 1">
            <a:extLst>
              <a:ext uri="{FF2B5EF4-FFF2-40B4-BE49-F238E27FC236}">
                <a16:creationId xmlns:a16="http://schemas.microsoft.com/office/drawing/2014/main" id="{700D077C-9D23-E27E-354C-3D5AF3D2B80D}"/>
              </a:ext>
            </a:extLst>
          </p:cNvPr>
          <p:cNvSpPr>
            <a:spLocks noGrp="1"/>
          </p:cNvSpPr>
          <p:nvPr>
            <p:ph type="ftr" sz="quarter" idx="10"/>
          </p:nvPr>
        </p:nvSpPr>
        <p:spPr/>
        <p:txBody>
          <a:bodyPr/>
          <a:lstStyle/>
          <a:p>
            <a:fld id="{53503D52-F93C-374E-90BE-BF37D567C785}" type="slidenum">
              <a:rPr lang="en-US" smtClean="0"/>
              <a:t>36</a:t>
            </a:fld>
            <a:endParaRPr lang="en-US" dirty="0"/>
          </a:p>
        </p:txBody>
      </p:sp>
      <p:sp>
        <p:nvSpPr>
          <p:cNvPr id="3" name="TextBox 2">
            <a:extLst>
              <a:ext uri="{FF2B5EF4-FFF2-40B4-BE49-F238E27FC236}">
                <a16:creationId xmlns:a16="http://schemas.microsoft.com/office/drawing/2014/main" id="{C8C4F2FB-D441-AF3F-6F08-58A91CE0FEDA}"/>
              </a:ext>
            </a:extLst>
          </p:cNvPr>
          <p:cNvSpPr txBox="1"/>
          <p:nvPr/>
        </p:nvSpPr>
        <p:spPr>
          <a:xfrm>
            <a:off x="645572" y="1245129"/>
            <a:ext cx="8210550" cy="3200876"/>
          </a:xfrm>
          <a:prstGeom prst="rect">
            <a:avLst/>
          </a:prstGeom>
          <a:noFill/>
        </p:spPr>
        <p:txBody>
          <a:bodyPr wrap="square" rtlCol="0">
            <a:spAutoFit/>
          </a:bodyPr>
          <a:lstStyle/>
          <a:p>
            <a:pPr>
              <a:spcBef>
                <a:spcPts val="600"/>
              </a:spcBef>
              <a:spcAft>
                <a:spcPts val="600"/>
              </a:spcAft>
              <a:buClr>
                <a:schemeClr val="tx1"/>
              </a:buClr>
            </a:pPr>
            <a:r>
              <a:rPr lang="ja-JP" sz="1800">
                <a:solidFill>
                  <a:schemeClr val="accent1"/>
                </a:solidFill>
                <a:effectLst/>
                <a:latin typeface="+mn-ea"/>
                <a:ea typeface="+mn-ea"/>
                <a:cs typeface="MS Mincho" panose="02020609040205080304" pitchFamily="49" charset="-128"/>
              </a:rPr>
              <a:t>ネットワークの種類</a:t>
            </a:r>
            <a:endParaRPr lang="en-US" altLang="ja-JP" sz="1800" dirty="0">
              <a:solidFill>
                <a:schemeClr val="accent1"/>
              </a:solidFill>
              <a:effectLst/>
              <a:latin typeface="+mn-ea"/>
              <a:ea typeface="+mn-ea"/>
              <a:cs typeface="MS Mincho" panose="02020609040205080304" pitchFamily="49" charset="-128"/>
            </a:endParaRPr>
          </a:p>
          <a:p>
            <a:pPr marL="285750" indent="-285750">
              <a:spcBef>
                <a:spcPts val="600"/>
              </a:spcBef>
              <a:spcAft>
                <a:spcPts val="600"/>
              </a:spcAft>
              <a:buClr>
                <a:schemeClr val="tx1"/>
              </a:buClr>
              <a:buFont typeface="Arial" panose="020B0604020202020204" pitchFamily="34" charset="0"/>
              <a:buChar char="•"/>
            </a:pPr>
            <a:r>
              <a:rPr lang="ja-JP" sz="1800">
                <a:solidFill>
                  <a:schemeClr val="tx1"/>
                </a:solidFill>
                <a:effectLst/>
                <a:latin typeface="+mn-ea"/>
                <a:ea typeface="+mn-ea"/>
                <a:cs typeface="MS Mincho" panose="02020609040205080304" pitchFamily="49" charset="-128"/>
              </a:rPr>
              <a:t>家庭用の小規模なネットワークは、数台のコンピューターを</a:t>
            </a:r>
            <a:r>
              <a:rPr lang="ja-JP" altLang="en-US" sz="1800">
                <a:solidFill>
                  <a:schemeClr val="tx1"/>
                </a:solidFill>
                <a:effectLst/>
                <a:latin typeface="+mn-ea"/>
                <a:ea typeface="+mn-ea"/>
                <a:cs typeface="MS Mincho" panose="02020609040205080304" pitchFamily="49" charset="-128"/>
              </a:rPr>
              <a:t>接続します。</a:t>
            </a:r>
            <a:endParaRPr lang="en-US" altLang="ja-JP" sz="1800" dirty="0">
              <a:solidFill>
                <a:schemeClr val="tx1"/>
              </a:solidFill>
              <a:effectLst/>
              <a:latin typeface="+mn-ea"/>
              <a:ea typeface="+mn-ea"/>
              <a:cs typeface="MS Mincho" panose="02020609040205080304" pitchFamily="49" charset="-128"/>
            </a:endParaRPr>
          </a:p>
          <a:p>
            <a:pPr marL="285750" indent="-285750">
              <a:spcBef>
                <a:spcPts val="600"/>
              </a:spcBef>
              <a:spcAft>
                <a:spcPts val="600"/>
              </a:spcAft>
              <a:buClr>
                <a:schemeClr val="tx1"/>
              </a:buClr>
              <a:buFont typeface="Arial" panose="020B0604020202020204" pitchFamily="34" charset="0"/>
              <a:buChar char="•"/>
            </a:pPr>
            <a:r>
              <a:rPr lang="en-JP" sz="1800" dirty="0">
                <a:solidFill>
                  <a:schemeClr val="tx1"/>
                </a:solidFill>
                <a:effectLst/>
                <a:latin typeface="+mn-ea"/>
                <a:ea typeface="+mn-ea"/>
              </a:rPr>
              <a:t>SOHO</a:t>
            </a:r>
            <a:r>
              <a:rPr lang="ja-JP" sz="1800">
                <a:solidFill>
                  <a:schemeClr val="tx1"/>
                </a:solidFill>
                <a:effectLst/>
                <a:latin typeface="+mn-ea"/>
                <a:ea typeface="+mn-ea"/>
                <a:cs typeface="MS Mincho" panose="02020609040205080304" pitchFamily="49" charset="-128"/>
              </a:rPr>
              <a:t>（スモールオフィス・ホームオフィス）ネットワークは、家庭やリモートオフィスのコンピューターが</a:t>
            </a:r>
            <a:r>
              <a:rPr lang="ja-JP" altLang="en-US" sz="1800">
                <a:solidFill>
                  <a:schemeClr val="tx1"/>
                </a:solidFill>
                <a:effectLst/>
                <a:latin typeface="+mn-ea"/>
                <a:ea typeface="+mn-ea"/>
                <a:cs typeface="MS Mincho" panose="02020609040205080304" pitchFamily="49" charset="-128"/>
              </a:rPr>
              <a:t>オフィス</a:t>
            </a:r>
            <a:r>
              <a:rPr lang="ja-JP" sz="1800">
                <a:solidFill>
                  <a:schemeClr val="tx1"/>
                </a:solidFill>
                <a:effectLst/>
                <a:latin typeface="+mn-ea"/>
                <a:ea typeface="+mn-ea"/>
                <a:cs typeface="MS Mincho" panose="02020609040205080304" pitchFamily="49" charset="-128"/>
              </a:rPr>
              <a:t>のネットワークに接続したり、共有リソースにアクセスすることを可能にします。</a:t>
            </a:r>
            <a:endParaRPr lang="en-US" altLang="ja-JP" sz="1800" dirty="0">
              <a:solidFill>
                <a:schemeClr val="tx1"/>
              </a:solidFill>
              <a:effectLst/>
              <a:latin typeface="+mn-ea"/>
              <a:ea typeface="+mn-ea"/>
              <a:cs typeface="MS Mincho" panose="02020609040205080304" pitchFamily="49" charset="-128"/>
            </a:endParaRPr>
          </a:p>
          <a:p>
            <a:pPr marL="285750" indent="-285750">
              <a:spcBef>
                <a:spcPts val="600"/>
              </a:spcBef>
              <a:spcAft>
                <a:spcPts val="600"/>
              </a:spcAft>
              <a:buClr>
                <a:schemeClr val="tx1"/>
              </a:buClr>
              <a:buFont typeface="Arial" panose="020B0604020202020204" pitchFamily="34" charset="0"/>
              <a:buChar char="•"/>
            </a:pPr>
            <a:r>
              <a:rPr lang="ja-JP" sz="1800">
                <a:solidFill>
                  <a:schemeClr val="tx1"/>
                </a:solidFill>
                <a:effectLst/>
                <a:latin typeface="+mn-ea"/>
                <a:ea typeface="+mn-ea"/>
                <a:cs typeface="MS Mincho" panose="02020609040205080304" pitchFamily="49" charset="-128"/>
              </a:rPr>
              <a:t>中規模から大規模のネットワーク（企業や学校で使用されるものなど）は、数百から数千の接続されたホストを持</a:t>
            </a:r>
            <a:r>
              <a:rPr lang="ja-JP" altLang="en-US" sz="1800">
                <a:solidFill>
                  <a:schemeClr val="tx1"/>
                </a:solidFill>
                <a:effectLst/>
                <a:latin typeface="+mn-ea"/>
                <a:ea typeface="+mn-ea"/>
                <a:cs typeface="MS Mincho" panose="02020609040205080304" pitchFamily="49" charset="-128"/>
              </a:rPr>
              <a:t>ち、</a:t>
            </a:r>
            <a:r>
              <a:rPr lang="ja-JP" sz="1800">
                <a:solidFill>
                  <a:schemeClr val="tx1"/>
                </a:solidFill>
                <a:effectLst/>
                <a:latin typeface="+mn-ea"/>
                <a:ea typeface="+mn-ea"/>
                <a:cs typeface="MS Mincho" panose="02020609040205080304" pitchFamily="49" charset="-128"/>
              </a:rPr>
              <a:t>複数の場所で構成されることがあります。</a:t>
            </a:r>
            <a:endParaRPr lang="en-US" altLang="ja-JP" sz="1800" dirty="0">
              <a:solidFill>
                <a:schemeClr val="tx1"/>
              </a:solidFill>
              <a:effectLst/>
              <a:latin typeface="+mn-ea"/>
              <a:ea typeface="+mn-ea"/>
              <a:cs typeface="MS Mincho" panose="02020609040205080304" pitchFamily="49" charset="-128"/>
            </a:endParaRPr>
          </a:p>
          <a:p>
            <a:pPr marL="285750" indent="-285750">
              <a:spcBef>
                <a:spcPts val="600"/>
              </a:spcBef>
              <a:spcAft>
                <a:spcPts val="600"/>
              </a:spcAft>
              <a:buClr>
                <a:schemeClr val="tx1"/>
              </a:buClr>
              <a:buFont typeface="Arial" panose="020B0604020202020204" pitchFamily="34" charset="0"/>
              <a:buChar char="•"/>
            </a:pPr>
            <a:r>
              <a:rPr lang="ja-JP" sz="1800">
                <a:solidFill>
                  <a:schemeClr val="tx1"/>
                </a:solidFill>
                <a:effectLst/>
                <a:latin typeface="+mn-ea"/>
                <a:ea typeface="+mn-ea"/>
                <a:cs typeface="MS Mincho" panose="02020609040205080304" pitchFamily="49" charset="-128"/>
              </a:rPr>
              <a:t>インターネットは、世界中の何億台ものコンピューターを接続する「ネットワークのネットワーク」です。</a:t>
            </a:r>
            <a:endParaRPr lang="en-JP" sz="1800" dirty="0">
              <a:solidFill>
                <a:schemeClr val="tx1"/>
              </a:solidFill>
              <a:effectLst/>
              <a:latin typeface="+mn-ea"/>
              <a:ea typeface="+mn-ea"/>
            </a:endParaRPr>
          </a:p>
        </p:txBody>
      </p:sp>
    </p:spTree>
    <p:extLst>
      <p:ext uri="{BB962C8B-B14F-4D97-AF65-F5344CB8AC3E}">
        <p14:creationId xmlns:p14="http://schemas.microsoft.com/office/powerpoint/2010/main" val="382227711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B246EE82-783C-2F1E-C4D1-DA5F451504B3}"/>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463EE42C-BCC7-8715-318F-AA8450701B61}"/>
              </a:ext>
            </a:extLst>
          </p:cNvPr>
          <p:cNvSpPr txBox="1">
            <a:spLocks noGrp="1"/>
          </p:cNvSpPr>
          <p:nvPr>
            <p:ph type="title"/>
          </p:nvPr>
        </p:nvSpPr>
        <p:spPr/>
        <p:txBody>
          <a:bodyPr spcFirstLastPara="1" wrap="square" lIns="91425" tIns="91425" rIns="91425" bIns="91425" anchor="t" anchorCtr="0">
            <a:noAutofit/>
          </a:bodyPr>
          <a:lstStyle/>
          <a:p>
            <a:r>
              <a:rPr lang="en-US" altLang="ja-JP" dirty="0">
                <a:latin typeface="+mn-ea"/>
                <a:ea typeface="+mn-ea"/>
                <a:hlinkClick r:id="rId3"/>
              </a:rPr>
              <a:t>1.4.</a:t>
            </a:r>
            <a:r>
              <a:rPr lang="ja-JP" altLang="en-US" sz="2800" i="0">
                <a:solidFill>
                  <a:schemeClr val="tx1"/>
                </a:solidFill>
                <a:effectLst/>
                <a:latin typeface="+mn-ea"/>
                <a:ea typeface="+mn-ea"/>
                <a:hlinkClick r:id="rId3"/>
              </a:rPr>
              <a:t>接続された世界における通信</a:t>
            </a:r>
            <a:r>
              <a:rPr lang="ja-JP" altLang="en-US">
                <a:solidFill>
                  <a:schemeClr val="tx1"/>
                </a:solidFill>
                <a:latin typeface="+mn-ea"/>
                <a:ea typeface="+mn-ea"/>
              </a:rPr>
              <a:t>のまとめ</a:t>
            </a:r>
            <a:endParaRPr lang="en-US" altLang="ja-JP" dirty="0">
              <a:latin typeface="+mn-ea"/>
              <a:ea typeface="+mn-ea"/>
            </a:endParaRPr>
          </a:p>
        </p:txBody>
      </p:sp>
      <p:sp>
        <p:nvSpPr>
          <p:cNvPr id="2" name="Footer Placeholder 1">
            <a:extLst>
              <a:ext uri="{FF2B5EF4-FFF2-40B4-BE49-F238E27FC236}">
                <a16:creationId xmlns:a16="http://schemas.microsoft.com/office/drawing/2014/main" id="{9EAB0DA1-E9C8-C8F0-5E43-9B912BC18780}"/>
              </a:ext>
            </a:extLst>
          </p:cNvPr>
          <p:cNvSpPr>
            <a:spLocks noGrp="1"/>
          </p:cNvSpPr>
          <p:nvPr>
            <p:ph type="ftr" sz="quarter" idx="10"/>
          </p:nvPr>
        </p:nvSpPr>
        <p:spPr/>
        <p:txBody>
          <a:bodyPr/>
          <a:lstStyle/>
          <a:p>
            <a:fld id="{53503D52-F93C-374E-90BE-BF37D567C785}" type="slidenum">
              <a:rPr lang="en-US" smtClean="0"/>
              <a:t>37</a:t>
            </a:fld>
            <a:endParaRPr lang="en-US" dirty="0"/>
          </a:p>
        </p:txBody>
      </p:sp>
      <p:sp>
        <p:nvSpPr>
          <p:cNvPr id="3" name="TextBox 2">
            <a:extLst>
              <a:ext uri="{FF2B5EF4-FFF2-40B4-BE49-F238E27FC236}">
                <a16:creationId xmlns:a16="http://schemas.microsoft.com/office/drawing/2014/main" id="{CF2FFF04-8E9B-BBCD-B624-544313DDCDCE}"/>
              </a:ext>
            </a:extLst>
          </p:cNvPr>
          <p:cNvSpPr txBox="1"/>
          <p:nvPr/>
        </p:nvSpPr>
        <p:spPr>
          <a:xfrm>
            <a:off x="645572" y="1245129"/>
            <a:ext cx="8210550" cy="3170099"/>
          </a:xfrm>
          <a:prstGeom prst="rect">
            <a:avLst/>
          </a:prstGeom>
          <a:noFill/>
        </p:spPr>
        <p:txBody>
          <a:bodyPr wrap="square" rtlCol="0">
            <a:spAutoFit/>
          </a:bodyPr>
          <a:lstStyle/>
          <a:p>
            <a:pPr>
              <a:spcBef>
                <a:spcPts val="600"/>
              </a:spcBef>
              <a:spcAft>
                <a:spcPts val="600"/>
              </a:spcAft>
              <a:buClr>
                <a:schemeClr val="tx1"/>
              </a:buClr>
            </a:pPr>
            <a:r>
              <a:rPr lang="ja-JP" sz="2000">
                <a:solidFill>
                  <a:schemeClr val="accent1"/>
                </a:solidFill>
                <a:effectLst/>
                <a:latin typeface="+mn-ea"/>
                <a:ea typeface="+mn-ea"/>
                <a:cs typeface="MS Mincho" panose="02020609040205080304" pitchFamily="49" charset="-128"/>
              </a:rPr>
              <a:t>ネットワークの種類</a:t>
            </a:r>
            <a:endParaRPr lang="en-JP" altLang="ja-JP" sz="2000" dirty="0">
              <a:solidFill>
                <a:schemeClr val="tx1"/>
              </a:solidFill>
              <a:latin typeface="+mn-ea"/>
              <a:ea typeface="+mn-ea"/>
              <a:cs typeface="MS Mincho" panose="02020609040205080304" pitchFamily="49" charset="-128"/>
            </a:endParaRPr>
          </a:p>
          <a:p>
            <a:pPr>
              <a:spcBef>
                <a:spcPts val="600"/>
              </a:spcBef>
              <a:spcAft>
                <a:spcPts val="600"/>
              </a:spcAft>
              <a:buClr>
                <a:schemeClr val="tx1"/>
              </a:buClr>
            </a:pPr>
            <a:r>
              <a:rPr lang="ja-JP" sz="2000">
                <a:solidFill>
                  <a:schemeClr val="tx1"/>
                </a:solidFill>
                <a:effectLst/>
                <a:latin typeface="+mn-ea"/>
                <a:ea typeface="+mn-ea"/>
                <a:cs typeface="MS Mincho" panose="02020609040205080304" pitchFamily="49" charset="-128"/>
              </a:rPr>
              <a:t>インターネット</a:t>
            </a:r>
            <a:r>
              <a:rPr lang="ja-JP" altLang="en-US" sz="2000">
                <a:solidFill>
                  <a:schemeClr val="tx1"/>
                </a:solidFill>
                <a:latin typeface="+mn-ea"/>
                <a:ea typeface="+mn-ea"/>
                <a:cs typeface="MS Mincho" panose="02020609040205080304" pitchFamily="49" charset="-128"/>
              </a:rPr>
              <a:t>に</a:t>
            </a:r>
            <a:r>
              <a:rPr lang="ja-JP" sz="2000">
                <a:solidFill>
                  <a:schemeClr val="tx1"/>
                </a:solidFill>
                <a:effectLst/>
                <a:latin typeface="+mn-ea"/>
                <a:ea typeface="+mn-ea"/>
                <a:cs typeface="MS Mincho" panose="02020609040205080304" pitchFamily="49" charset="-128"/>
              </a:rPr>
              <a:t>接続している</a:t>
            </a:r>
            <a:r>
              <a:rPr lang="ja-JP" altLang="en-US" sz="2000">
                <a:solidFill>
                  <a:schemeClr val="tx1"/>
                </a:solidFill>
                <a:effectLst/>
                <a:latin typeface="+mn-ea"/>
                <a:ea typeface="+mn-ea"/>
                <a:cs typeface="MS Mincho" panose="02020609040205080304" pitchFamily="49" charset="-128"/>
              </a:rPr>
              <a:t>いろいろな</a:t>
            </a:r>
            <a:r>
              <a:rPr lang="ja-JP" sz="2000">
                <a:solidFill>
                  <a:schemeClr val="tx1"/>
                </a:solidFill>
                <a:effectLst/>
                <a:latin typeface="+mn-ea"/>
                <a:ea typeface="+mn-ea"/>
                <a:cs typeface="MS Mincho" panose="02020609040205080304" pitchFamily="49" charset="-128"/>
              </a:rPr>
              <a:t>デバイス</a:t>
            </a:r>
            <a:r>
              <a:rPr lang="ja-JP" altLang="en-US" sz="2000">
                <a:solidFill>
                  <a:schemeClr val="tx1"/>
                </a:solidFill>
                <a:effectLst/>
                <a:latin typeface="+mn-ea"/>
                <a:ea typeface="+mn-ea"/>
                <a:cs typeface="MS Mincho" panose="02020609040205080304" pitchFamily="49" charset="-128"/>
              </a:rPr>
              <a:t>：</a:t>
            </a:r>
            <a:endParaRPr lang="en-US" altLang="ja-JP" sz="2000" dirty="0">
              <a:solidFill>
                <a:schemeClr val="tx1"/>
              </a:solidFill>
              <a:effectLst/>
              <a:latin typeface="+mn-ea"/>
              <a:ea typeface="+mn-ea"/>
              <a:cs typeface="MS Mincho" panose="02020609040205080304" pitchFamily="49" charset="-128"/>
            </a:endParaRPr>
          </a:p>
          <a:p>
            <a:pPr marL="342900" indent="-342900">
              <a:spcBef>
                <a:spcPts val="600"/>
              </a:spcBef>
              <a:spcAft>
                <a:spcPts val="600"/>
              </a:spcAft>
              <a:buClr>
                <a:schemeClr val="tx1"/>
              </a:buClr>
              <a:buFont typeface="Arial" panose="020B0604020202020204" pitchFamily="34" charset="0"/>
              <a:buChar char="•"/>
            </a:pPr>
            <a:r>
              <a:rPr lang="ja-JP" sz="2000">
                <a:solidFill>
                  <a:schemeClr val="tx1"/>
                </a:solidFill>
                <a:effectLst/>
                <a:latin typeface="+mn-ea"/>
                <a:ea typeface="+mn-ea"/>
                <a:cs typeface="MS Mincho" panose="02020609040205080304" pitchFamily="49" charset="-128"/>
              </a:rPr>
              <a:t>スマートフォン、タブレット、スマートウォッチ、スマートグラスなどのモバイルデバイスが</a:t>
            </a:r>
            <a:r>
              <a:rPr lang="ja-JP" altLang="en-US" sz="2000">
                <a:solidFill>
                  <a:schemeClr val="tx1"/>
                </a:solidFill>
                <a:latin typeface="+mn-ea"/>
                <a:ea typeface="+mn-ea"/>
                <a:cs typeface="MS Mincho" panose="02020609040205080304" pitchFamily="49" charset="-128"/>
              </a:rPr>
              <a:t>あります</a:t>
            </a:r>
            <a:r>
              <a:rPr lang="ja-JP" sz="2000">
                <a:solidFill>
                  <a:schemeClr val="tx1"/>
                </a:solidFill>
                <a:effectLst/>
                <a:latin typeface="+mn-ea"/>
                <a:ea typeface="+mn-ea"/>
                <a:cs typeface="MS Mincho" panose="02020609040205080304" pitchFamily="49" charset="-128"/>
              </a:rPr>
              <a:t>。</a:t>
            </a:r>
            <a:endParaRPr lang="en-US" altLang="ja-JP" sz="2000" dirty="0">
              <a:solidFill>
                <a:schemeClr val="tx1"/>
              </a:solidFill>
              <a:effectLst/>
              <a:latin typeface="+mn-ea"/>
              <a:ea typeface="+mn-ea"/>
              <a:cs typeface="MS Mincho" panose="02020609040205080304" pitchFamily="49" charset="-128"/>
            </a:endParaRPr>
          </a:p>
          <a:p>
            <a:pPr marL="342900" indent="-342900">
              <a:spcBef>
                <a:spcPts val="600"/>
              </a:spcBef>
              <a:spcAft>
                <a:spcPts val="600"/>
              </a:spcAft>
              <a:buClr>
                <a:schemeClr val="tx1"/>
              </a:buClr>
              <a:buFont typeface="Arial" panose="020B0604020202020204" pitchFamily="34" charset="0"/>
              <a:buChar char="•"/>
            </a:pPr>
            <a:r>
              <a:rPr lang="ja-JP" sz="2000">
                <a:solidFill>
                  <a:schemeClr val="tx1"/>
                </a:solidFill>
                <a:effectLst/>
                <a:latin typeface="+mn-ea"/>
                <a:ea typeface="+mn-ea"/>
                <a:cs typeface="MS Mincho" panose="02020609040205080304" pitchFamily="49" charset="-128"/>
              </a:rPr>
              <a:t>家庭内では、セキュリティシステム、家電製品、スマートテレビ、ゲーム機などがインターネットに接続できます。</a:t>
            </a:r>
            <a:endParaRPr lang="en-US" altLang="ja-JP" sz="2000" dirty="0">
              <a:solidFill>
                <a:schemeClr val="tx1"/>
              </a:solidFill>
              <a:effectLst/>
              <a:latin typeface="+mn-ea"/>
              <a:ea typeface="+mn-ea"/>
              <a:cs typeface="MS Mincho" panose="02020609040205080304" pitchFamily="49" charset="-128"/>
            </a:endParaRPr>
          </a:p>
          <a:p>
            <a:pPr marL="342900" indent="-342900">
              <a:spcBef>
                <a:spcPts val="600"/>
              </a:spcBef>
              <a:spcAft>
                <a:spcPts val="600"/>
              </a:spcAft>
              <a:buClr>
                <a:schemeClr val="tx1"/>
              </a:buClr>
              <a:buFont typeface="Arial" panose="020B0604020202020204" pitchFamily="34" charset="0"/>
              <a:buChar char="•"/>
            </a:pPr>
            <a:r>
              <a:rPr lang="ja-JP" sz="2000">
                <a:solidFill>
                  <a:schemeClr val="tx1"/>
                </a:solidFill>
                <a:effectLst/>
                <a:latin typeface="+mn-ea"/>
                <a:ea typeface="+mn-ea"/>
                <a:cs typeface="MS Mincho" panose="02020609040205080304" pitchFamily="49" charset="-128"/>
              </a:rPr>
              <a:t>家庭外では、スマートカー、</a:t>
            </a:r>
            <a:r>
              <a:rPr lang="en-JP" sz="2000" dirty="0">
                <a:solidFill>
                  <a:schemeClr val="tx1"/>
                </a:solidFill>
                <a:effectLst/>
                <a:latin typeface="+mn-ea"/>
                <a:ea typeface="+mn-ea"/>
              </a:rPr>
              <a:t>RFID</a:t>
            </a:r>
            <a:r>
              <a:rPr lang="ja-JP" sz="2000">
                <a:solidFill>
                  <a:schemeClr val="tx1"/>
                </a:solidFill>
                <a:effectLst/>
                <a:latin typeface="+mn-ea"/>
                <a:ea typeface="+mn-ea"/>
                <a:cs typeface="MS Mincho" panose="02020609040205080304" pitchFamily="49" charset="-128"/>
              </a:rPr>
              <a:t>タグ、センサーとアクチュエーター、医療機器も</a:t>
            </a:r>
            <a:r>
              <a:rPr lang="ja-JP" altLang="en-US" sz="2000">
                <a:solidFill>
                  <a:schemeClr val="tx1"/>
                </a:solidFill>
                <a:effectLst/>
                <a:latin typeface="+mn-ea"/>
                <a:ea typeface="+mn-ea"/>
                <a:cs typeface="MS Mincho" panose="02020609040205080304" pitchFamily="49" charset="-128"/>
              </a:rPr>
              <a:t>インターネットに接続します</a:t>
            </a:r>
            <a:r>
              <a:rPr lang="ja-JP" sz="2000">
                <a:solidFill>
                  <a:schemeClr val="tx1"/>
                </a:solidFill>
                <a:effectLst/>
                <a:latin typeface="+mn-ea"/>
                <a:ea typeface="+mn-ea"/>
                <a:cs typeface="MS Mincho" panose="02020609040205080304" pitchFamily="49" charset="-128"/>
              </a:rPr>
              <a:t>。</a:t>
            </a:r>
            <a:endParaRPr lang="en-JP" sz="2000" dirty="0">
              <a:solidFill>
                <a:schemeClr val="tx1"/>
              </a:solidFill>
              <a:effectLst/>
              <a:latin typeface="+mn-ea"/>
              <a:ea typeface="+mn-ea"/>
            </a:endParaRPr>
          </a:p>
        </p:txBody>
      </p:sp>
    </p:spTree>
    <p:extLst>
      <p:ext uri="{BB962C8B-B14F-4D97-AF65-F5344CB8AC3E}">
        <p14:creationId xmlns:p14="http://schemas.microsoft.com/office/powerpoint/2010/main" val="368514480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41EF8DBD-698C-B12E-DB01-FF923BBA06E2}"/>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2D2BF115-5EF7-3AE8-2E38-492594D99A8E}"/>
              </a:ext>
            </a:extLst>
          </p:cNvPr>
          <p:cNvSpPr txBox="1">
            <a:spLocks noGrp="1"/>
          </p:cNvSpPr>
          <p:nvPr>
            <p:ph type="title"/>
          </p:nvPr>
        </p:nvSpPr>
        <p:spPr>
          <a:xfrm>
            <a:off x="720000" y="540000"/>
            <a:ext cx="7704000" cy="572700"/>
          </a:xfrm>
        </p:spPr>
        <p:txBody>
          <a:bodyPr spcFirstLastPara="1" wrap="square" lIns="91425" tIns="91425" rIns="91425" bIns="91425" anchor="t" anchorCtr="0">
            <a:noAutofit/>
          </a:bodyPr>
          <a:lstStyle/>
          <a:p>
            <a:r>
              <a:rPr lang="en-US" altLang="ja-JP" dirty="0">
                <a:hlinkClick r:id="rId3"/>
              </a:rPr>
              <a:t>1.4. Communications in a Connected World Summary</a:t>
            </a:r>
            <a:endParaRPr lang="en-US" altLang="ja-JP" dirty="0"/>
          </a:p>
        </p:txBody>
      </p:sp>
      <p:sp>
        <p:nvSpPr>
          <p:cNvPr id="3" name="TextBox 2">
            <a:extLst>
              <a:ext uri="{FF2B5EF4-FFF2-40B4-BE49-F238E27FC236}">
                <a16:creationId xmlns:a16="http://schemas.microsoft.com/office/drawing/2014/main" id="{50F12DAE-FF00-FEA8-7AD0-A1F32F14FE63}"/>
              </a:ext>
            </a:extLst>
          </p:cNvPr>
          <p:cNvSpPr txBox="1"/>
          <p:nvPr/>
        </p:nvSpPr>
        <p:spPr>
          <a:xfrm>
            <a:off x="645572" y="1245129"/>
            <a:ext cx="8243247" cy="3847207"/>
          </a:xfrm>
          <a:prstGeom prst="rect">
            <a:avLst/>
          </a:prstGeom>
          <a:noFill/>
        </p:spPr>
        <p:txBody>
          <a:bodyPr wrap="square" rtlCol="0">
            <a:spAutoFit/>
          </a:bodyPr>
          <a:lstStyle/>
          <a:p>
            <a:pPr algn="l" fontAlgn="ctr"/>
            <a:r>
              <a:rPr lang="en-US" sz="2000" i="0" dirty="0">
                <a:solidFill>
                  <a:schemeClr val="accent1"/>
                </a:solidFill>
                <a:effectLst/>
                <a:latin typeface="+mn-lt"/>
              </a:rPr>
              <a:t>Data Transmission</a:t>
            </a:r>
          </a:p>
          <a:p>
            <a:pPr algn="l" fontAlgn="ctr"/>
            <a:r>
              <a:rPr lang="en-US" i="0" dirty="0">
                <a:solidFill>
                  <a:schemeClr val="tx1"/>
                </a:solidFill>
                <a:effectLst/>
                <a:latin typeface="+mn-lt"/>
              </a:rPr>
              <a:t>The following categories are used to classify types of personal data:</a:t>
            </a:r>
          </a:p>
          <a:p>
            <a:pPr marL="285750" indent="-285750" algn="l" fontAlgn="ctr">
              <a:buClr>
                <a:schemeClr val="tx1"/>
              </a:buClr>
              <a:buFont typeface="Arial" panose="020B0604020202020204" pitchFamily="34" charset="0"/>
              <a:buChar char="•"/>
            </a:pPr>
            <a:r>
              <a:rPr lang="en-US" i="0" dirty="0">
                <a:solidFill>
                  <a:schemeClr val="tx1"/>
                </a:solidFill>
                <a:effectLst/>
                <a:latin typeface="+mn-lt"/>
              </a:rPr>
              <a:t>Volunteered data - This is created and explicitly shared by individuals, such as social network profiles. This type of data might include video files, pictures, text, or audio files.</a:t>
            </a:r>
          </a:p>
          <a:p>
            <a:pPr marL="285750" indent="-285750" algn="l" fontAlgn="ctr">
              <a:buClr>
                <a:schemeClr val="tx1"/>
              </a:buClr>
              <a:buFont typeface="Arial" panose="020B0604020202020204" pitchFamily="34" charset="0"/>
              <a:buChar char="•"/>
            </a:pPr>
            <a:r>
              <a:rPr lang="en-US" i="0" dirty="0">
                <a:solidFill>
                  <a:schemeClr val="tx1"/>
                </a:solidFill>
                <a:effectLst/>
                <a:latin typeface="+mn-lt"/>
              </a:rPr>
              <a:t>Observed data - This is captured by recording the actions of individuals, such as location data when using cell phones.</a:t>
            </a:r>
          </a:p>
          <a:p>
            <a:pPr marL="285750" indent="-285750" algn="l" fontAlgn="ctr">
              <a:buClr>
                <a:schemeClr val="tx1"/>
              </a:buClr>
              <a:buFont typeface="Arial" panose="020B0604020202020204" pitchFamily="34" charset="0"/>
              <a:buChar char="•"/>
            </a:pPr>
            <a:r>
              <a:rPr lang="en-US" i="0" dirty="0">
                <a:solidFill>
                  <a:schemeClr val="tx1"/>
                </a:solidFill>
                <a:effectLst/>
                <a:latin typeface="+mn-lt"/>
              </a:rPr>
              <a:t>Inferred data - This is data such as a credit score, which is based on analysis of volunteered or observed data.</a:t>
            </a:r>
          </a:p>
          <a:p>
            <a:pPr algn="l" fontAlgn="ctr"/>
            <a:r>
              <a:rPr lang="en-US" i="0" dirty="0">
                <a:solidFill>
                  <a:schemeClr val="tx1"/>
                </a:solidFill>
                <a:effectLst/>
                <a:latin typeface="+mn-lt"/>
              </a:rPr>
              <a:t>The term bit is an abbreviation of “binary digit” and represents the smallest piece of data. Each bit can only have one of two possible values, 0 or 1.</a:t>
            </a:r>
          </a:p>
          <a:p>
            <a:pPr algn="l" fontAlgn="ctr"/>
            <a:endParaRPr lang="en-US" i="0" dirty="0">
              <a:solidFill>
                <a:schemeClr val="tx1"/>
              </a:solidFill>
              <a:effectLst/>
              <a:latin typeface="+mn-lt"/>
            </a:endParaRPr>
          </a:p>
          <a:p>
            <a:pPr algn="l" fontAlgn="ctr"/>
            <a:r>
              <a:rPr lang="en-US" i="0" dirty="0">
                <a:solidFill>
                  <a:schemeClr val="tx1"/>
                </a:solidFill>
                <a:effectLst/>
                <a:latin typeface="+mn-lt"/>
              </a:rPr>
              <a:t>There are three common methods of signal transmission used in networks:</a:t>
            </a:r>
          </a:p>
          <a:p>
            <a:pPr marL="285750" indent="-285750" algn="l" fontAlgn="ctr">
              <a:buClr>
                <a:schemeClr val="tx1"/>
              </a:buClr>
              <a:buFont typeface="Wingdings" pitchFamily="2" charset="2"/>
              <a:buChar char="§"/>
            </a:pPr>
            <a:r>
              <a:rPr lang="en-US" i="0" dirty="0">
                <a:solidFill>
                  <a:schemeClr val="tx1"/>
                </a:solidFill>
                <a:effectLst/>
                <a:latin typeface="+mn-lt"/>
              </a:rPr>
              <a:t>Electrical signals - Transmission is achieved by representing data as electrical pulses on copper wire.</a:t>
            </a:r>
          </a:p>
          <a:p>
            <a:pPr marL="285750" indent="-285750" algn="l" fontAlgn="ctr">
              <a:buClr>
                <a:schemeClr val="tx1"/>
              </a:buClr>
              <a:buFont typeface="Wingdings" pitchFamily="2" charset="2"/>
              <a:buChar char="§"/>
            </a:pPr>
            <a:r>
              <a:rPr lang="en-US" i="0" dirty="0">
                <a:solidFill>
                  <a:schemeClr val="tx1"/>
                </a:solidFill>
                <a:effectLst/>
                <a:latin typeface="+mn-lt"/>
              </a:rPr>
              <a:t>Optical signals - Transmission is achieved by converting the electrical signals into light pulses.</a:t>
            </a:r>
          </a:p>
          <a:p>
            <a:pPr marL="285750" indent="-285750" algn="l" fontAlgn="ctr">
              <a:buClr>
                <a:schemeClr val="tx1"/>
              </a:buClr>
              <a:buFont typeface="Wingdings" pitchFamily="2" charset="2"/>
              <a:buChar char="§"/>
            </a:pPr>
            <a:r>
              <a:rPr lang="en-US" i="0" dirty="0">
                <a:solidFill>
                  <a:schemeClr val="tx1"/>
                </a:solidFill>
                <a:effectLst/>
                <a:latin typeface="+mn-lt"/>
              </a:rPr>
              <a:t>Wireless signals - Transmission is achieved by using infrared, microwave, or radio waves through the air.</a:t>
            </a:r>
          </a:p>
        </p:txBody>
      </p:sp>
      <p:sp>
        <p:nvSpPr>
          <p:cNvPr id="2" name="Footer Placeholder 1">
            <a:extLst>
              <a:ext uri="{FF2B5EF4-FFF2-40B4-BE49-F238E27FC236}">
                <a16:creationId xmlns:a16="http://schemas.microsoft.com/office/drawing/2014/main" id="{8836E89E-5227-0D58-BB07-CB331398DDB1}"/>
              </a:ext>
            </a:extLst>
          </p:cNvPr>
          <p:cNvSpPr>
            <a:spLocks noGrp="1"/>
          </p:cNvSpPr>
          <p:nvPr>
            <p:ph type="ftr" sz="quarter" idx="10"/>
          </p:nvPr>
        </p:nvSpPr>
        <p:spPr/>
        <p:txBody>
          <a:bodyPr/>
          <a:lstStyle/>
          <a:p>
            <a:fld id="{7817D743-2736-604B-B5A7-45676FB7D10D}" type="slidenum">
              <a:rPr lang="en-US" smtClean="0"/>
              <a:t>38</a:t>
            </a:fld>
            <a:endParaRPr lang="en-US" dirty="0"/>
          </a:p>
        </p:txBody>
      </p:sp>
    </p:spTree>
    <p:extLst>
      <p:ext uri="{BB962C8B-B14F-4D97-AF65-F5344CB8AC3E}">
        <p14:creationId xmlns:p14="http://schemas.microsoft.com/office/powerpoint/2010/main" val="367701806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41EF8DBD-698C-B12E-DB01-FF923BBA06E2}"/>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2D2BF115-5EF7-3AE8-2E38-492594D99A8E}"/>
              </a:ext>
            </a:extLst>
          </p:cNvPr>
          <p:cNvSpPr txBox="1">
            <a:spLocks noGrp="1"/>
          </p:cNvSpPr>
          <p:nvPr>
            <p:ph type="title"/>
          </p:nvPr>
        </p:nvSpPr>
        <p:spPr/>
        <p:txBody>
          <a:bodyPr spcFirstLastPara="1" wrap="square" lIns="91425" tIns="91425" rIns="91425" bIns="91425" anchor="t" anchorCtr="0">
            <a:noAutofit/>
          </a:bodyPr>
          <a:lstStyle/>
          <a:p>
            <a:r>
              <a:rPr lang="en-US" altLang="ja-JP" dirty="0">
                <a:latin typeface="+mn-ea"/>
                <a:ea typeface="+mn-ea"/>
                <a:hlinkClick r:id="rId3"/>
              </a:rPr>
              <a:t>1.4.</a:t>
            </a:r>
            <a:r>
              <a:rPr lang="ja-JP" altLang="en-US" sz="2800" i="0">
                <a:solidFill>
                  <a:schemeClr val="tx1"/>
                </a:solidFill>
                <a:effectLst/>
                <a:latin typeface="+mn-ea"/>
                <a:ea typeface="+mn-ea"/>
                <a:hlinkClick r:id="rId3"/>
              </a:rPr>
              <a:t>接続された世界における通信</a:t>
            </a:r>
            <a:r>
              <a:rPr lang="ja-JP" altLang="en-US">
                <a:solidFill>
                  <a:schemeClr val="tx1"/>
                </a:solidFill>
                <a:latin typeface="+mn-ea"/>
                <a:ea typeface="+mn-ea"/>
              </a:rPr>
              <a:t>のまとめ</a:t>
            </a:r>
            <a:endParaRPr lang="en-US" altLang="ja-JP" dirty="0"/>
          </a:p>
        </p:txBody>
      </p:sp>
      <p:sp>
        <p:nvSpPr>
          <p:cNvPr id="2" name="Footer Placeholder 1">
            <a:extLst>
              <a:ext uri="{FF2B5EF4-FFF2-40B4-BE49-F238E27FC236}">
                <a16:creationId xmlns:a16="http://schemas.microsoft.com/office/drawing/2014/main" id="{9A40CC4C-9770-B8A4-B8EC-B306DD2C4922}"/>
              </a:ext>
            </a:extLst>
          </p:cNvPr>
          <p:cNvSpPr>
            <a:spLocks noGrp="1"/>
          </p:cNvSpPr>
          <p:nvPr>
            <p:ph type="ftr" sz="quarter" idx="10"/>
          </p:nvPr>
        </p:nvSpPr>
        <p:spPr/>
        <p:txBody>
          <a:bodyPr/>
          <a:lstStyle/>
          <a:p>
            <a:fld id="{A8D36064-A0B7-7F4D-B00E-BEBE13D3255A}" type="slidenum">
              <a:rPr lang="en-US" smtClean="0"/>
              <a:t>39</a:t>
            </a:fld>
            <a:endParaRPr lang="en-US" dirty="0"/>
          </a:p>
        </p:txBody>
      </p:sp>
      <p:sp>
        <p:nvSpPr>
          <p:cNvPr id="3" name="TextBox 2">
            <a:extLst>
              <a:ext uri="{FF2B5EF4-FFF2-40B4-BE49-F238E27FC236}">
                <a16:creationId xmlns:a16="http://schemas.microsoft.com/office/drawing/2014/main" id="{50F12DAE-FF00-FEA8-7AD0-A1F32F14FE63}"/>
              </a:ext>
            </a:extLst>
          </p:cNvPr>
          <p:cNvSpPr txBox="1"/>
          <p:nvPr/>
        </p:nvSpPr>
        <p:spPr>
          <a:xfrm>
            <a:off x="618678" y="1142405"/>
            <a:ext cx="8243247" cy="3631763"/>
          </a:xfrm>
          <a:prstGeom prst="rect">
            <a:avLst/>
          </a:prstGeom>
          <a:noFill/>
        </p:spPr>
        <p:txBody>
          <a:bodyPr wrap="square" rtlCol="0">
            <a:spAutoFit/>
          </a:bodyPr>
          <a:lstStyle/>
          <a:p>
            <a:pPr>
              <a:spcAft>
                <a:spcPts val="1200"/>
              </a:spcAft>
            </a:pPr>
            <a:r>
              <a:rPr lang="ja-JP" sz="1800">
                <a:solidFill>
                  <a:schemeClr val="tx1"/>
                </a:solidFill>
                <a:effectLst/>
                <a:latin typeface="+mn-ea"/>
                <a:ea typeface="+mn-ea"/>
                <a:cs typeface="MS Mincho" panose="02020609040205080304" pitchFamily="49" charset="-128"/>
              </a:rPr>
              <a:t>個人データの種類</a:t>
            </a:r>
            <a:endParaRPr lang="en-US" altLang="ja-JP" sz="1800" dirty="0">
              <a:solidFill>
                <a:schemeClr val="tx1"/>
              </a:solidFill>
              <a:effectLst/>
              <a:latin typeface="+mn-ea"/>
              <a:ea typeface="+mn-ea"/>
              <a:cs typeface="MS Mincho" panose="02020609040205080304" pitchFamily="49" charset="-128"/>
            </a:endParaRPr>
          </a:p>
          <a:p>
            <a:pPr marL="342900" indent="-342900">
              <a:spcAft>
                <a:spcPts val="600"/>
              </a:spcAft>
              <a:buClr>
                <a:schemeClr val="tx1"/>
              </a:buClr>
              <a:buFont typeface="+mj-lt"/>
              <a:buAutoNum type="arabicPeriod"/>
            </a:pPr>
            <a:r>
              <a:rPr lang="ja-JP" altLang="en-US" sz="1800" b="1">
                <a:solidFill>
                  <a:schemeClr val="accent1"/>
                </a:solidFill>
                <a:latin typeface="+mn-lt"/>
              </a:rPr>
              <a:t>提供データ（</a:t>
            </a:r>
            <a:r>
              <a:rPr lang="en-US" sz="1800" b="1" dirty="0">
                <a:solidFill>
                  <a:schemeClr val="accent1"/>
                </a:solidFill>
                <a:latin typeface="+mn-lt"/>
              </a:rPr>
              <a:t>Volunteer Data）</a:t>
            </a:r>
            <a:endParaRPr lang="en-US" sz="1800" dirty="0">
              <a:solidFill>
                <a:schemeClr val="accent1"/>
              </a:solidFill>
              <a:latin typeface="+mn-lt"/>
            </a:endParaRPr>
          </a:p>
          <a:p>
            <a:pPr marL="800100" lvl="1" indent="-342900">
              <a:spcAft>
                <a:spcPts val="600"/>
              </a:spcAft>
              <a:buClr>
                <a:schemeClr val="tx1"/>
              </a:buClr>
              <a:buFont typeface="Arial" panose="020B0604020202020204" pitchFamily="34" charset="0"/>
              <a:buChar char="•"/>
            </a:pPr>
            <a:r>
              <a:rPr lang="ja-JP" altLang="en-US" sz="1800">
                <a:solidFill>
                  <a:schemeClr val="tx1"/>
                </a:solidFill>
                <a:latin typeface="+mn-lt"/>
              </a:rPr>
              <a:t>あなたが同意して提供したデータ。</a:t>
            </a:r>
          </a:p>
          <a:p>
            <a:pPr marL="800100" lvl="1" indent="-342900">
              <a:spcAft>
                <a:spcPts val="600"/>
              </a:spcAft>
              <a:buClr>
                <a:schemeClr val="tx1"/>
              </a:buClr>
              <a:buFont typeface="Arial" panose="020B0604020202020204" pitchFamily="34" charset="0"/>
              <a:buChar char="•"/>
            </a:pPr>
            <a:r>
              <a:rPr lang="ja-JP" altLang="en-US" sz="1800">
                <a:solidFill>
                  <a:schemeClr val="tx1"/>
                </a:solidFill>
                <a:latin typeface="+mn-lt"/>
              </a:rPr>
              <a:t>例</a:t>
            </a:r>
            <a:r>
              <a:rPr lang="en-US" altLang="ja-JP" sz="1800" dirty="0">
                <a:solidFill>
                  <a:schemeClr val="tx1"/>
                </a:solidFill>
                <a:latin typeface="+mn-lt"/>
              </a:rPr>
              <a:t>: </a:t>
            </a:r>
            <a:r>
              <a:rPr lang="ja-JP" altLang="en-US" sz="1800">
                <a:solidFill>
                  <a:schemeClr val="tx1"/>
                </a:solidFill>
                <a:latin typeface="+mn-lt"/>
              </a:rPr>
              <a:t>アカウント登録時に入力した名前、電話番号などの情報。</a:t>
            </a:r>
          </a:p>
          <a:p>
            <a:pPr marL="342900" indent="-342900">
              <a:spcAft>
                <a:spcPts val="600"/>
              </a:spcAft>
              <a:buClr>
                <a:schemeClr val="tx1"/>
              </a:buClr>
              <a:buFont typeface="+mj-lt"/>
              <a:buAutoNum type="arabicPeriod"/>
            </a:pPr>
            <a:r>
              <a:rPr lang="ja-JP" altLang="en-US" sz="1800" b="1">
                <a:solidFill>
                  <a:schemeClr val="accent1"/>
                </a:solidFill>
                <a:latin typeface="+mn-lt"/>
              </a:rPr>
              <a:t>推測データ（</a:t>
            </a:r>
            <a:r>
              <a:rPr lang="en-US" sz="1800" b="1" dirty="0">
                <a:solidFill>
                  <a:schemeClr val="accent1"/>
                </a:solidFill>
                <a:latin typeface="+mn-lt"/>
              </a:rPr>
              <a:t>Inferred Data）</a:t>
            </a:r>
            <a:endParaRPr lang="en-US" sz="1800" dirty="0">
              <a:solidFill>
                <a:schemeClr val="accent1"/>
              </a:solidFill>
              <a:latin typeface="+mn-lt"/>
            </a:endParaRPr>
          </a:p>
          <a:p>
            <a:pPr marL="800100" lvl="1" indent="-342900">
              <a:spcAft>
                <a:spcPts val="600"/>
              </a:spcAft>
              <a:buClr>
                <a:schemeClr val="tx1"/>
              </a:buClr>
              <a:buFont typeface="Arial" panose="020B0604020202020204" pitchFamily="34" charset="0"/>
              <a:buChar char="•"/>
            </a:pPr>
            <a:r>
              <a:rPr lang="ja-JP" altLang="en-US" sz="1800">
                <a:solidFill>
                  <a:schemeClr val="tx1"/>
                </a:solidFill>
                <a:latin typeface="+mn-lt"/>
              </a:rPr>
              <a:t>直接提供したデータではなく、データの分析や処理から作られた情報。</a:t>
            </a:r>
          </a:p>
          <a:p>
            <a:pPr marL="800100" lvl="1" indent="-342900">
              <a:spcAft>
                <a:spcPts val="600"/>
              </a:spcAft>
              <a:buClr>
                <a:schemeClr val="tx1"/>
              </a:buClr>
              <a:buFont typeface="Arial" panose="020B0604020202020204" pitchFamily="34" charset="0"/>
              <a:buChar char="•"/>
            </a:pPr>
            <a:r>
              <a:rPr lang="ja-JP" altLang="en-US" sz="1800">
                <a:solidFill>
                  <a:schemeClr val="tx1"/>
                </a:solidFill>
                <a:latin typeface="+mn-lt"/>
              </a:rPr>
              <a:t>例</a:t>
            </a:r>
            <a:r>
              <a:rPr lang="en-US" altLang="ja-JP" sz="1800" dirty="0">
                <a:solidFill>
                  <a:schemeClr val="tx1"/>
                </a:solidFill>
                <a:latin typeface="+mn-lt"/>
              </a:rPr>
              <a:t>: </a:t>
            </a:r>
            <a:r>
              <a:rPr lang="ja-JP" altLang="en-US" sz="1800">
                <a:solidFill>
                  <a:schemeClr val="tx1"/>
                </a:solidFill>
                <a:latin typeface="+mn-lt"/>
              </a:rPr>
              <a:t>クレジットカード利用から推測される位置情報や好み。</a:t>
            </a:r>
          </a:p>
          <a:p>
            <a:pPr marL="342900" indent="-342900">
              <a:spcAft>
                <a:spcPts val="600"/>
              </a:spcAft>
              <a:buClr>
                <a:schemeClr val="tx1"/>
              </a:buClr>
              <a:buFont typeface="+mj-lt"/>
              <a:buAutoNum type="arabicPeriod"/>
            </a:pPr>
            <a:r>
              <a:rPr lang="ja-JP" altLang="en-US" sz="1800" b="1">
                <a:solidFill>
                  <a:schemeClr val="accent1"/>
                </a:solidFill>
                <a:latin typeface="+mn-lt"/>
              </a:rPr>
              <a:t>観測データ（</a:t>
            </a:r>
            <a:r>
              <a:rPr lang="en-US" sz="1800" b="1" dirty="0">
                <a:solidFill>
                  <a:schemeClr val="accent1"/>
                </a:solidFill>
                <a:latin typeface="+mn-lt"/>
              </a:rPr>
              <a:t>Observed Data）</a:t>
            </a:r>
            <a:endParaRPr lang="en-US" sz="1800" dirty="0">
              <a:solidFill>
                <a:schemeClr val="accent1"/>
              </a:solidFill>
              <a:latin typeface="+mn-lt"/>
            </a:endParaRPr>
          </a:p>
          <a:p>
            <a:pPr marL="800100" lvl="1" indent="-342900">
              <a:spcAft>
                <a:spcPts val="600"/>
              </a:spcAft>
              <a:buClr>
                <a:schemeClr val="tx1"/>
              </a:buClr>
              <a:buFont typeface="Arial" panose="020B0604020202020204" pitchFamily="34" charset="0"/>
              <a:buChar char="•"/>
            </a:pPr>
            <a:r>
              <a:rPr lang="ja-JP" altLang="en-US" sz="1800">
                <a:solidFill>
                  <a:schemeClr val="tx1"/>
                </a:solidFill>
                <a:latin typeface="+mn-lt"/>
              </a:rPr>
              <a:t>直接入力しなくても、行動や環境から観察されて収集された情報。</a:t>
            </a:r>
          </a:p>
          <a:p>
            <a:pPr marL="800100" lvl="1" indent="-342900">
              <a:spcAft>
                <a:spcPts val="600"/>
              </a:spcAft>
              <a:buClr>
                <a:schemeClr val="tx1"/>
              </a:buClr>
              <a:buFont typeface="Arial" panose="020B0604020202020204" pitchFamily="34" charset="0"/>
              <a:buChar char="•"/>
            </a:pPr>
            <a:r>
              <a:rPr lang="ja-JP" altLang="en-US" sz="1800">
                <a:solidFill>
                  <a:schemeClr val="tx1"/>
                </a:solidFill>
                <a:latin typeface="+mn-lt"/>
              </a:rPr>
              <a:t>例</a:t>
            </a:r>
            <a:r>
              <a:rPr lang="en-US" altLang="ja-JP" sz="1800" dirty="0">
                <a:solidFill>
                  <a:schemeClr val="tx1"/>
                </a:solidFill>
                <a:latin typeface="+mn-lt"/>
              </a:rPr>
              <a:t>: </a:t>
            </a:r>
            <a:r>
              <a:rPr lang="ja-JP" altLang="en-US" sz="1800">
                <a:solidFill>
                  <a:schemeClr val="tx1"/>
                </a:solidFill>
                <a:latin typeface="+mn-lt"/>
              </a:rPr>
              <a:t>スマートフォンで収集された位置情報。</a:t>
            </a:r>
          </a:p>
        </p:txBody>
      </p:sp>
    </p:spTree>
    <p:extLst>
      <p:ext uri="{BB962C8B-B14F-4D97-AF65-F5344CB8AC3E}">
        <p14:creationId xmlns:p14="http://schemas.microsoft.com/office/powerpoint/2010/main" val="2902803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97"/>
        <p:cNvGrpSpPr/>
        <p:nvPr/>
      </p:nvGrpSpPr>
      <p:grpSpPr>
        <a:xfrm>
          <a:off x="0" y="0"/>
          <a:ext cx="0" cy="0"/>
          <a:chOff x="0" y="0"/>
          <a:chExt cx="0" cy="0"/>
        </a:xfrm>
      </p:grpSpPr>
      <p:sp>
        <p:nvSpPr>
          <p:cNvPr id="1302" name="Google Shape;1302;p52"/>
          <p:cNvSpPr txBox="1">
            <a:spLocks noGrp="1"/>
          </p:cNvSpPr>
          <p:nvPr>
            <p:ph type="title"/>
          </p:nvPr>
        </p:nvSpPr>
        <p:spPr>
          <a:xfrm>
            <a:off x="720000" y="540000"/>
            <a:ext cx="7704000" cy="572700"/>
          </a:xfrm>
        </p:spPr>
        <p:txBody>
          <a:bodyPr spcFirstLastPara="1" wrap="square" lIns="91425" tIns="91425" rIns="91425" bIns="91425" anchor="t" anchorCtr="0">
            <a:noAutofit/>
          </a:bodyPr>
          <a:lstStyle/>
          <a:p>
            <a:r>
              <a:rPr lang="en-US" dirty="0"/>
              <a:t>1. About Today’s Class</a:t>
            </a:r>
            <a:br>
              <a:rPr lang="en-US" dirty="0"/>
            </a:br>
            <a:br>
              <a:rPr lang="en-US" dirty="0"/>
            </a:br>
            <a:endParaRPr lang="en-US" dirty="0"/>
          </a:p>
        </p:txBody>
      </p:sp>
      <p:sp>
        <p:nvSpPr>
          <p:cNvPr id="4" name="TextBox 3">
            <a:extLst>
              <a:ext uri="{FF2B5EF4-FFF2-40B4-BE49-F238E27FC236}">
                <a16:creationId xmlns:a16="http://schemas.microsoft.com/office/drawing/2014/main" id="{9FAE00C8-5E4C-0887-CE8F-B0EA6976A1D0}"/>
              </a:ext>
            </a:extLst>
          </p:cNvPr>
          <p:cNvSpPr txBox="1"/>
          <p:nvPr/>
        </p:nvSpPr>
        <p:spPr>
          <a:xfrm>
            <a:off x="720724" y="1460938"/>
            <a:ext cx="8276519" cy="2970044"/>
          </a:xfrm>
          <a:prstGeom prst="rect">
            <a:avLst/>
          </a:prstGeom>
          <a:noFill/>
        </p:spPr>
        <p:txBody>
          <a:bodyPr wrap="square" rtlCol="0">
            <a:spAutoFit/>
          </a:bodyPr>
          <a:lstStyle/>
          <a:p>
            <a:pPr algn="l" fontAlgn="ctr">
              <a:spcAft>
                <a:spcPts val="600"/>
              </a:spcAft>
              <a:buClr>
                <a:schemeClr val="tx1"/>
              </a:buClr>
            </a:pPr>
            <a:r>
              <a:rPr lang="en-US" sz="2800" i="0" dirty="0">
                <a:solidFill>
                  <a:schemeClr val="tx1"/>
                </a:solidFill>
                <a:effectLst/>
                <a:latin typeface="+mn-lt"/>
              </a:rPr>
              <a:t>Module 1: Communication in a Connected World</a:t>
            </a:r>
          </a:p>
          <a:p>
            <a:pPr algn="l" fontAlgn="ctr">
              <a:spcAft>
                <a:spcPts val="600"/>
              </a:spcAft>
              <a:buClr>
                <a:schemeClr val="tx1"/>
              </a:buClr>
            </a:pPr>
            <a:endParaRPr lang="en-US" sz="2800" i="0" dirty="0">
              <a:solidFill>
                <a:schemeClr val="tx1"/>
              </a:solidFill>
              <a:effectLst/>
              <a:latin typeface="+mn-lt"/>
            </a:endParaRPr>
          </a:p>
          <a:p>
            <a:pPr algn="l" fontAlgn="ctr">
              <a:spcAft>
                <a:spcPts val="600"/>
              </a:spcAft>
              <a:buClr>
                <a:schemeClr val="tx1"/>
              </a:buClr>
            </a:pPr>
            <a:r>
              <a:rPr lang="en-US" sz="1600" i="0" dirty="0">
                <a:solidFill>
                  <a:schemeClr val="tx1"/>
                </a:solidFill>
                <a:effectLst/>
                <a:latin typeface="+mn-lt"/>
              </a:rPr>
              <a:t>1.0. Introduction</a:t>
            </a:r>
          </a:p>
          <a:p>
            <a:pPr algn="l" fontAlgn="ctr">
              <a:spcAft>
                <a:spcPts val="600"/>
              </a:spcAft>
              <a:buClr>
                <a:schemeClr val="tx1"/>
              </a:buClr>
            </a:pPr>
            <a:r>
              <a:rPr lang="en-US" sz="1600" i="0" dirty="0">
                <a:solidFill>
                  <a:schemeClr val="tx1"/>
                </a:solidFill>
                <a:effectLst/>
                <a:latin typeface="+mn-lt"/>
              </a:rPr>
              <a:t>1.1. Network Types</a:t>
            </a:r>
          </a:p>
          <a:p>
            <a:pPr algn="l" fontAlgn="ctr">
              <a:spcAft>
                <a:spcPts val="600"/>
              </a:spcAft>
              <a:buClr>
                <a:schemeClr val="tx1"/>
              </a:buClr>
            </a:pPr>
            <a:r>
              <a:rPr lang="en-US" sz="1600" i="0" dirty="0">
                <a:solidFill>
                  <a:schemeClr val="tx1"/>
                </a:solidFill>
                <a:effectLst/>
                <a:latin typeface="+mn-lt"/>
              </a:rPr>
              <a:t>1.2. Data Transmission</a:t>
            </a:r>
          </a:p>
          <a:p>
            <a:pPr algn="l" fontAlgn="ctr">
              <a:spcAft>
                <a:spcPts val="600"/>
              </a:spcAft>
              <a:buClr>
                <a:schemeClr val="tx1"/>
              </a:buClr>
            </a:pPr>
            <a:r>
              <a:rPr lang="en-US" sz="1600" i="0" dirty="0">
                <a:solidFill>
                  <a:schemeClr val="tx1"/>
                </a:solidFill>
                <a:effectLst/>
                <a:latin typeface="+mn-lt"/>
              </a:rPr>
              <a:t>1.3. Bandwidth and Throughput</a:t>
            </a:r>
          </a:p>
          <a:p>
            <a:pPr algn="l" fontAlgn="ctr">
              <a:spcAft>
                <a:spcPts val="600"/>
              </a:spcAft>
              <a:buClr>
                <a:schemeClr val="tx1"/>
              </a:buClr>
            </a:pPr>
            <a:r>
              <a:rPr lang="en-US" sz="1600" i="0" dirty="0">
                <a:solidFill>
                  <a:schemeClr val="tx1"/>
                </a:solidFill>
                <a:effectLst/>
                <a:latin typeface="+mn-lt"/>
              </a:rPr>
              <a:t>1.4. Communications in a Connected World Summary</a:t>
            </a:r>
          </a:p>
          <a:p>
            <a:pPr algn="l" fontAlgn="ctr">
              <a:spcAft>
                <a:spcPts val="600"/>
              </a:spcAft>
              <a:buClr>
                <a:schemeClr val="tx1"/>
              </a:buClr>
            </a:pPr>
            <a:r>
              <a:rPr lang="en-US" altLang="ja-JP" sz="1600" i="0" dirty="0">
                <a:solidFill>
                  <a:schemeClr val="tx1"/>
                </a:solidFill>
                <a:effectLst/>
                <a:latin typeface="+mn-lt"/>
                <a:ea typeface="MS PGothic" panose="020B0600070205080204" pitchFamily="34" charset="-128"/>
              </a:rPr>
              <a:t>        Check Test</a:t>
            </a:r>
            <a:endParaRPr lang="ja-JP" altLang="en-US" sz="1600" i="0" u="none" strike="noStrike">
              <a:solidFill>
                <a:schemeClr val="tx1"/>
              </a:solidFill>
              <a:effectLst/>
              <a:latin typeface="+mn-lt"/>
              <a:ea typeface="MS PGothic" panose="020B0600070205080204" pitchFamily="34" charset="-128"/>
            </a:endParaRPr>
          </a:p>
        </p:txBody>
      </p:sp>
      <p:grpSp>
        <p:nvGrpSpPr>
          <p:cNvPr id="2" name="Group 1">
            <a:extLst>
              <a:ext uri="{FF2B5EF4-FFF2-40B4-BE49-F238E27FC236}">
                <a16:creationId xmlns:a16="http://schemas.microsoft.com/office/drawing/2014/main" id="{47801AE6-BC37-D54C-381C-4927BC98C34D}"/>
              </a:ext>
            </a:extLst>
          </p:cNvPr>
          <p:cNvGrpSpPr/>
          <p:nvPr/>
        </p:nvGrpSpPr>
        <p:grpSpPr>
          <a:xfrm>
            <a:off x="814489" y="4056157"/>
            <a:ext cx="324609" cy="374825"/>
            <a:chOff x="1129134" y="2919416"/>
            <a:chExt cx="324609" cy="374825"/>
          </a:xfrm>
        </p:grpSpPr>
        <p:sp>
          <p:nvSpPr>
            <p:cNvPr id="3" name="Google Shape;10287;p77">
              <a:extLst>
                <a:ext uri="{FF2B5EF4-FFF2-40B4-BE49-F238E27FC236}">
                  <a16:creationId xmlns:a16="http://schemas.microsoft.com/office/drawing/2014/main" id="{EC9FBC30-B75E-01EA-17D7-E111DCA10276}"/>
                </a:ext>
              </a:extLst>
            </p:cNvPr>
            <p:cNvSpPr/>
            <p:nvPr/>
          </p:nvSpPr>
          <p:spPr>
            <a:xfrm>
              <a:off x="1181057" y="3073273"/>
              <a:ext cx="229092" cy="174844"/>
            </a:xfrm>
            <a:custGeom>
              <a:avLst/>
              <a:gdLst/>
              <a:ahLst/>
              <a:cxnLst/>
              <a:rect l="l" t="t" r="r" b="b"/>
              <a:pathLst>
                <a:path w="7783" h="5940" extrusionOk="0">
                  <a:moveTo>
                    <a:pt x="6349" y="772"/>
                  </a:moveTo>
                  <a:cubicBezTo>
                    <a:pt x="6459" y="772"/>
                    <a:pt x="6570" y="812"/>
                    <a:pt x="6648" y="891"/>
                  </a:cubicBezTo>
                  <a:cubicBezTo>
                    <a:pt x="6711" y="954"/>
                    <a:pt x="6743" y="1017"/>
                    <a:pt x="6806" y="1080"/>
                  </a:cubicBezTo>
                  <a:cubicBezTo>
                    <a:pt x="6837" y="1300"/>
                    <a:pt x="6837" y="1458"/>
                    <a:pt x="6711" y="1552"/>
                  </a:cubicBezTo>
                  <a:lnTo>
                    <a:pt x="3340" y="4955"/>
                  </a:lnTo>
                  <a:cubicBezTo>
                    <a:pt x="3261" y="5033"/>
                    <a:pt x="3151" y="5073"/>
                    <a:pt x="3041" y="5073"/>
                  </a:cubicBezTo>
                  <a:cubicBezTo>
                    <a:pt x="2931" y="5073"/>
                    <a:pt x="2820" y="5033"/>
                    <a:pt x="2742" y="4955"/>
                  </a:cubicBezTo>
                  <a:lnTo>
                    <a:pt x="1040" y="3253"/>
                  </a:lnTo>
                  <a:cubicBezTo>
                    <a:pt x="883" y="3096"/>
                    <a:pt x="883" y="2812"/>
                    <a:pt x="1040" y="2655"/>
                  </a:cubicBezTo>
                  <a:lnTo>
                    <a:pt x="1135" y="2592"/>
                  </a:lnTo>
                  <a:cubicBezTo>
                    <a:pt x="1214" y="2513"/>
                    <a:pt x="1316" y="2474"/>
                    <a:pt x="1418" y="2474"/>
                  </a:cubicBezTo>
                  <a:cubicBezTo>
                    <a:pt x="1521" y="2474"/>
                    <a:pt x="1623" y="2513"/>
                    <a:pt x="1702" y="2592"/>
                  </a:cubicBezTo>
                  <a:lnTo>
                    <a:pt x="2742" y="3600"/>
                  </a:lnTo>
                  <a:cubicBezTo>
                    <a:pt x="2820" y="3679"/>
                    <a:pt x="2931" y="3718"/>
                    <a:pt x="3041" y="3718"/>
                  </a:cubicBezTo>
                  <a:cubicBezTo>
                    <a:pt x="3151" y="3718"/>
                    <a:pt x="3261" y="3679"/>
                    <a:pt x="3340" y="3600"/>
                  </a:cubicBezTo>
                  <a:lnTo>
                    <a:pt x="6050" y="891"/>
                  </a:lnTo>
                  <a:cubicBezTo>
                    <a:pt x="6128" y="812"/>
                    <a:pt x="6239" y="772"/>
                    <a:pt x="6349" y="772"/>
                  </a:cubicBezTo>
                  <a:close/>
                  <a:moveTo>
                    <a:pt x="6369" y="1"/>
                  </a:moveTo>
                  <a:cubicBezTo>
                    <a:pt x="6050" y="1"/>
                    <a:pt x="5719" y="119"/>
                    <a:pt x="5451" y="355"/>
                  </a:cubicBezTo>
                  <a:lnTo>
                    <a:pt x="3025" y="2781"/>
                  </a:lnTo>
                  <a:lnTo>
                    <a:pt x="2269" y="2025"/>
                  </a:lnTo>
                  <a:cubicBezTo>
                    <a:pt x="2040" y="1796"/>
                    <a:pt x="1742" y="1663"/>
                    <a:pt x="1421" y="1663"/>
                  </a:cubicBezTo>
                  <a:cubicBezTo>
                    <a:pt x="1256" y="1663"/>
                    <a:pt x="1085" y="1698"/>
                    <a:pt x="914" y="1773"/>
                  </a:cubicBezTo>
                  <a:cubicBezTo>
                    <a:pt x="694" y="1867"/>
                    <a:pt x="536" y="1993"/>
                    <a:pt x="473" y="2119"/>
                  </a:cubicBezTo>
                  <a:cubicBezTo>
                    <a:pt x="1" y="2592"/>
                    <a:pt x="1" y="3379"/>
                    <a:pt x="473" y="3883"/>
                  </a:cubicBezTo>
                  <a:lnTo>
                    <a:pt x="2143" y="5585"/>
                  </a:lnTo>
                  <a:cubicBezTo>
                    <a:pt x="2379" y="5821"/>
                    <a:pt x="2694" y="5939"/>
                    <a:pt x="3017" y="5939"/>
                  </a:cubicBezTo>
                  <a:cubicBezTo>
                    <a:pt x="3340" y="5939"/>
                    <a:pt x="3671" y="5821"/>
                    <a:pt x="3939" y="5585"/>
                  </a:cubicBezTo>
                  <a:lnTo>
                    <a:pt x="7310" y="2182"/>
                  </a:lnTo>
                  <a:cubicBezTo>
                    <a:pt x="7656" y="1836"/>
                    <a:pt x="7782" y="1300"/>
                    <a:pt x="7593" y="859"/>
                  </a:cubicBezTo>
                  <a:cubicBezTo>
                    <a:pt x="7467" y="575"/>
                    <a:pt x="7310" y="418"/>
                    <a:pt x="7215" y="355"/>
                  </a:cubicBezTo>
                  <a:cubicBezTo>
                    <a:pt x="6995" y="119"/>
                    <a:pt x="6688" y="1"/>
                    <a:pt x="636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5" name="Google Shape;10288;p77">
              <a:extLst>
                <a:ext uri="{FF2B5EF4-FFF2-40B4-BE49-F238E27FC236}">
                  <a16:creationId xmlns:a16="http://schemas.microsoft.com/office/drawing/2014/main" id="{96C5ABD8-0992-8D53-E9AE-458AF3A2ACE0}"/>
                </a:ext>
              </a:extLst>
            </p:cNvPr>
            <p:cNvSpPr/>
            <p:nvPr/>
          </p:nvSpPr>
          <p:spPr>
            <a:xfrm>
              <a:off x="1129134" y="2919416"/>
              <a:ext cx="324609" cy="374825"/>
            </a:xfrm>
            <a:custGeom>
              <a:avLst/>
              <a:gdLst/>
              <a:ahLst/>
              <a:cxnLst/>
              <a:rect l="l" t="t" r="r" b="b"/>
              <a:pathLst>
                <a:path w="11028" h="12734" extrusionOk="0">
                  <a:moveTo>
                    <a:pt x="5608" y="793"/>
                  </a:moveTo>
                  <a:cubicBezTo>
                    <a:pt x="5829" y="793"/>
                    <a:pt x="5986" y="1014"/>
                    <a:pt x="6049" y="1234"/>
                  </a:cubicBezTo>
                  <a:cubicBezTo>
                    <a:pt x="6049" y="1486"/>
                    <a:pt x="6238" y="1644"/>
                    <a:pt x="6459" y="1644"/>
                  </a:cubicBezTo>
                  <a:lnTo>
                    <a:pt x="8129" y="1644"/>
                  </a:lnTo>
                  <a:cubicBezTo>
                    <a:pt x="8349" y="1644"/>
                    <a:pt x="8507" y="1833"/>
                    <a:pt x="8570" y="2053"/>
                  </a:cubicBezTo>
                  <a:lnTo>
                    <a:pt x="8570" y="2494"/>
                  </a:lnTo>
                  <a:lnTo>
                    <a:pt x="2773" y="2494"/>
                  </a:lnTo>
                  <a:lnTo>
                    <a:pt x="2773" y="2116"/>
                  </a:lnTo>
                  <a:lnTo>
                    <a:pt x="2741" y="2116"/>
                  </a:lnTo>
                  <a:cubicBezTo>
                    <a:pt x="2741" y="1864"/>
                    <a:pt x="2930" y="1707"/>
                    <a:pt x="3119" y="1675"/>
                  </a:cubicBezTo>
                  <a:lnTo>
                    <a:pt x="4789" y="1675"/>
                  </a:lnTo>
                  <a:cubicBezTo>
                    <a:pt x="5010" y="1675"/>
                    <a:pt x="5167" y="1486"/>
                    <a:pt x="5167" y="1234"/>
                  </a:cubicBezTo>
                  <a:cubicBezTo>
                    <a:pt x="5167" y="1014"/>
                    <a:pt x="5356" y="856"/>
                    <a:pt x="5608" y="793"/>
                  </a:cubicBezTo>
                  <a:close/>
                  <a:moveTo>
                    <a:pt x="10177" y="2494"/>
                  </a:moveTo>
                  <a:lnTo>
                    <a:pt x="10177" y="11883"/>
                  </a:lnTo>
                  <a:lnTo>
                    <a:pt x="788" y="11883"/>
                  </a:lnTo>
                  <a:lnTo>
                    <a:pt x="788" y="2494"/>
                  </a:lnTo>
                  <a:lnTo>
                    <a:pt x="1891" y="2494"/>
                  </a:lnTo>
                  <a:lnTo>
                    <a:pt x="1891" y="2904"/>
                  </a:lnTo>
                  <a:cubicBezTo>
                    <a:pt x="1891" y="3125"/>
                    <a:pt x="2111" y="3314"/>
                    <a:pt x="2332" y="3314"/>
                  </a:cubicBezTo>
                  <a:lnTo>
                    <a:pt x="8948" y="3314"/>
                  </a:lnTo>
                  <a:cubicBezTo>
                    <a:pt x="9200" y="3314"/>
                    <a:pt x="9357" y="3125"/>
                    <a:pt x="9357" y="2904"/>
                  </a:cubicBezTo>
                  <a:lnTo>
                    <a:pt x="9357" y="2494"/>
                  </a:lnTo>
                  <a:close/>
                  <a:moveTo>
                    <a:pt x="5615" y="1"/>
                  </a:moveTo>
                  <a:cubicBezTo>
                    <a:pt x="5456" y="1"/>
                    <a:pt x="5293" y="33"/>
                    <a:pt x="5136" y="100"/>
                  </a:cubicBezTo>
                  <a:cubicBezTo>
                    <a:pt x="4821" y="226"/>
                    <a:pt x="4537" y="478"/>
                    <a:pt x="4474" y="856"/>
                  </a:cubicBezTo>
                  <a:lnTo>
                    <a:pt x="3151" y="856"/>
                  </a:lnTo>
                  <a:cubicBezTo>
                    <a:pt x="2647" y="856"/>
                    <a:pt x="2174" y="1203"/>
                    <a:pt x="1985" y="1675"/>
                  </a:cubicBezTo>
                  <a:lnTo>
                    <a:pt x="410" y="1675"/>
                  </a:lnTo>
                  <a:cubicBezTo>
                    <a:pt x="158" y="1675"/>
                    <a:pt x="0" y="1864"/>
                    <a:pt x="0" y="2116"/>
                  </a:cubicBezTo>
                  <a:lnTo>
                    <a:pt x="0" y="12292"/>
                  </a:lnTo>
                  <a:cubicBezTo>
                    <a:pt x="0" y="12544"/>
                    <a:pt x="221" y="12734"/>
                    <a:pt x="410" y="12734"/>
                  </a:cubicBezTo>
                  <a:lnTo>
                    <a:pt x="10618" y="12734"/>
                  </a:lnTo>
                  <a:cubicBezTo>
                    <a:pt x="10838" y="12734"/>
                    <a:pt x="11027" y="12544"/>
                    <a:pt x="11027" y="12292"/>
                  </a:cubicBezTo>
                  <a:lnTo>
                    <a:pt x="11027" y="2116"/>
                  </a:lnTo>
                  <a:cubicBezTo>
                    <a:pt x="10996" y="1864"/>
                    <a:pt x="10807" y="1675"/>
                    <a:pt x="10555" y="1675"/>
                  </a:cubicBezTo>
                  <a:lnTo>
                    <a:pt x="9263" y="1675"/>
                  </a:lnTo>
                  <a:cubicBezTo>
                    <a:pt x="9105" y="1203"/>
                    <a:pt x="8633" y="856"/>
                    <a:pt x="8097" y="856"/>
                  </a:cubicBezTo>
                  <a:lnTo>
                    <a:pt x="6774" y="856"/>
                  </a:lnTo>
                  <a:cubicBezTo>
                    <a:pt x="6606" y="328"/>
                    <a:pt x="6127" y="1"/>
                    <a:pt x="561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grpSp>
      <p:sp>
        <p:nvSpPr>
          <p:cNvPr id="6" name="Footer Placeholder 5">
            <a:extLst>
              <a:ext uri="{FF2B5EF4-FFF2-40B4-BE49-F238E27FC236}">
                <a16:creationId xmlns:a16="http://schemas.microsoft.com/office/drawing/2014/main" id="{8AA0ED57-1FD7-6A6B-1BA8-6761F4EE63E8}"/>
              </a:ext>
            </a:extLst>
          </p:cNvPr>
          <p:cNvSpPr>
            <a:spLocks noGrp="1"/>
          </p:cNvSpPr>
          <p:nvPr>
            <p:ph type="ftr" sz="quarter" idx="10"/>
          </p:nvPr>
        </p:nvSpPr>
        <p:spPr/>
        <p:txBody>
          <a:bodyPr/>
          <a:lstStyle/>
          <a:p>
            <a:fld id="{3B2531D3-B539-244F-8303-3B39851968E4}" type="slidenum">
              <a:rPr lang="en-US" smtClean="0"/>
              <a:t>4</a:t>
            </a:fld>
            <a:endParaRPr lang="en-US" dirty="0"/>
          </a:p>
        </p:txBody>
      </p:sp>
    </p:spTree>
    <p:extLst>
      <p:ext uri="{BB962C8B-B14F-4D97-AF65-F5344CB8AC3E}">
        <p14:creationId xmlns:p14="http://schemas.microsoft.com/office/powerpoint/2010/main" val="419475826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45CFAB4F-F7D7-7D4D-3A4C-D415B87FC2DD}"/>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8B531227-52DF-77C6-58AD-2C8316EAFE4C}"/>
              </a:ext>
            </a:extLst>
          </p:cNvPr>
          <p:cNvSpPr txBox="1">
            <a:spLocks noGrp="1"/>
          </p:cNvSpPr>
          <p:nvPr>
            <p:ph type="title"/>
          </p:nvPr>
        </p:nvSpPr>
        <p:spPr/>
        <p:txBody>
          <a:bodyPr spcFirstLastPara="1" wrap="square" lIns="91425" tIns="91425" rIns="91425" bIns="91425" anchor="t" anchorCtr="0">
            <a:noAutofit/>
          </a:bodyPr>
          <a:lstStyle/>
          <a:p>
            <a:r>
              <a:rPr lang="en-US" altLang="ja-JP" dirty="0">
                <a:latin typeface="+mn-ea"/>
                <a:ea typeface="+mn-ea"/>
                <a:hlinkClick r:id="rId3"/>
              </a:rPr>
              <a:t>1.4.</a:t>
            </a:r>
            <a:r>
              <a:rPr lang="ja-JP" altLang="en-US" sz="2800" i="0">
                <a:solidFill>
                  <a:schemeClr val="tx1"/>
                </a:solidFill>
                <a:effectLst/>
                <a:latin typeface="+mn-ea"/>
                <a:ea typeface="+mn-ea"/>
                <a:hlinkClick r:id="rId3"/>
              </a:rPr>
              <a:t>接続された世界における通信</a:t>
            </a:r>
            <a:r>
              <a:rPr lang="ja-JP" altLang="en-US">
                <a:solidFill>
                  <a:schemeClr val="tx1"/>
                </a:solidFill>
                <a:latin typeface="+mn-ea"/>
                <a:ea typeface="+mn-ea"/>
              </a:rPr>
              <a:t>のまとめ</a:t>
            </a:r>
            <a:endParaRPr lang="en-US" altLang="ja-JP" dirty="0"/>
          </a:p>
        </p:txBody>
      </p:sp>
      <p:sp>
        <p:nvSpPr>
          <p:cNvPr id="2" name="Footer Placeholder 1">
            <a:extLst>
              <a:ext uri="{FF2B5EF4-FFF2-40B4-BE49-F238E27FC236}">
                <a16:creationId xmlns:a16="http://schemas.microsoft.com/office/drawing/2014/main" id="{6CF3BEAB-586A-0563-FCCB-C783F35A99E1}"/>
              </a:ext>
            </a:extLst>
          </p:cNvPr>
          <p:cNvSpPr>
            <a:spLocks noGrp="1"/>
          </p:cNvSpPr>
          <p:nvPr>
            <p:ph type="ftr" sz="quarter" idx="10"/>
          </p:nvPr>
        </p:nvSpPr>
        <p:spPr/>
        <p:txBody>
          <a:bodyPr/>
          <a:lstStyle/>
          <a:p>
            <a:fld id="{A8D36064-A0B7-7F4D-B00E-BEBE13D3255A}" type="slidenum">
              <a:rPr lang="en-US" smtClean="0"/>
              <a:t>40</a:t>
            </a:fld>
            <a:endParaRPr lang="en-US" dirty="0"/>
          </a:p>
        </p:txBody>
      </p:sp>
      <p:sp>
        <p:nvSpPr>
          <p:cNvPr id="3" name="TextBox 2">
            <a:extLst>
              <a:ext uri="{FF2B5EF4-FFF2-40B4-BE49-F238E27FC236}">
                <a16:creationId xmlns:a16="http://schemas.microsoft.com/office/drawing/2014/main" id="{8E03CD4F-189A-0E29-B631-FE0903C23991}"/>
              </a:ext>
            </a:extLst>
          </p:cNvPr>
          <p:cNvSpPr txBox="1"/>
          <p:nvPr/>
        </p:nvSpPr>
        <p:spPr>
          <a:xfrm>
            <a:off x="618678" y="1142405"/>
            <a:ext cx="8243247" cy="2754600"/>
          </a:xfrm>
          <a:prstGeom prst="rect">
            <a:avLst/>
          </a:prstGeom>
          <a:noFill/>
        </p:spPr>
        <p:txBody>
          <a:bodyPr wrap="square" rtlCol="0">
            <a:spAutoFit/>
          </a:bodyPr>
          <a:lstStyle/>
          <a:p>
            <a:pPr>
              <a:spcAft>
                <a:spcPts val="1200"/>
              </a:spcAft>
            </a:pPr>
            <a:r>
              <a:rPr lang="ja-JP" sz="2000">
                <a:solidFill>
                  <a:schemeClr val="accent1"/>
                </a:solidFill>
                <a:effectLst/>
                <a:latin typeface="+mn-ea"/>
                <a:ea typeface="+mn-ea"/>
                <a:cs typeface="MS Mincho" panose="02020609040205080304" pitchFamily="49" charset="-128"/>
              </a:rPr>
              <a:t>データ伝送</a:t>
            </a:r>
            <a:br>
              <a:rPr lang="en-JP" sz="2000" dirty="0">
                <a:solidFill>
                  <a:schemeClr val="tx1"/>
                </a:solidFill>
                <a:effectLst/>
                <a:latin typeface="+mn-ea"/>
                <a:ea typeface="+mn-ea"/>
              </a:rPr>
            </a:br>
            <a:br>
              <a:rPr lang="en-JP" sz="2000" dirty="0">
                <a:solidFill>
                  <a:schemeClr val="tx1"/>
                </a:solidFill>
                <a:effectLst/>
                <a:latin typeface="+mn-ea"/>
                <a:ea typeface="+mn-ea"/>
              </a:rPr>
            </a:br>
            <a:r>
              <a:rPr lang="ja-JP" sz="1800">
                <a:solidFill>
                  <a:schemeClr val="tx1"/>
                </a:solidFill>
                <a:effectLst/>
                <a:latin typeface="+mn-ea"/>
                <a:ea typeface="+mn-ea"/>
                <a:cs typeface="MS Mincho" panose="02020609040205080304" pitchFamily="49" charset="-128"/>
              </a:rPr>
              <a:t>「ビット」という用語は「バイナリ</a:t>
            </a:r>
            <a:r>
              <a:rPr lang="ja-JP" altLang="en-US" sz="1800">
                <a:solidFill>
                  <a:schemeClr val="tx1"/>
                </a:solidFill>
                <a:effectLst/>
                <a:latin typeface="+mn-ea"/>
                <a:ea typeface="+mn-ea"/>
                <a:cs typeface="MS Mincho" panose="02020609040205080304" pitchFamily="49" charset="-128"/>
              </a:rPr>
              <a:t>デジット</a:t>
            </a:r>
            <a:r>
              <a:rPr lang="ja-JP" sz="1800">
                <a:solidFill>
                  <a:schemeClr val="tx1"/>
                </a:solidFill>
                <a:effectLst/>
                <a:latin typeface="+mn-ea"/>
                <a:ea typeface="+mn-ea"/>
                <a:cs typeface="MS Mincho" panose="02020609040205080304" pitchFamily="49" charset="-128"/>
              </a:rPr>
              <a:t>（</a:t>
            </a:r>
            <a:r>
              <a:rPr lang="en-JP" sz="1800" dirty="0">
                <a:solidFill>
                  <a:schemeClr val="tx1"/>
                </a:solidFill>
                <a:effectLst/>
                <a:latin typeface="+mn-ea"/>
                <a:ea typeface="+mn-ea"/>
              </a:rPr>
              <a:t>binary digit</a:t>
            </a:r>
            <a:r>
              <a:rPr lang="ja-JP" sz="1800">
                <a:solidFill>
                  <a:schemeClr val="tx1"/>
                </a:solidFill>
                <a:effectLst/>
                <a:latin typeface="+mn-ea"/>
                <a:ea typeface="+mn-ea"/>
                <a:cs typeface="MS Mincho" panose="02020609040205080304" pitchFamily="49" charset="-128"/>
              </a:rPr>
              <a:t>）」の略で、最小のデータ単位を表します。各ビットは</a:t>
            </a:r>
            <a:r>
              <a:rPr lang="en-JP" sz="1800" dirty="0">
                <a:solidFill>
                  <a:schemeClr val="tx1"/>
                </a:solidFill>
                <a:effectLst/>
                <a:latin typeface="+mn-ea"/>
                <a:ea typeface="+mn-ea"/>
              </a:rPr>
              <a:t>0</a:t>
            </a:r>
            <a:r>
              <a:rPr lang="ja-JP" sz="1800">
                <a:solidFill>
                  <a:schemeClr val="tx1"/>
                </a:solidFill>
                <a:effectLst/>
                <a:latin typeface="+mn-ea"/>
                <a:ea typeface="+mn-ea"/>
                <a:cs typeface="MS Mincho" panose="02020609040205080304" pitchFamily="49" charset="-128"/>
              </a:rPr>
              <a:t>または</a:t>
            </a:r>
            <a:r>
              <a:rPr lang="en-JP" sz="1800" dirty="0">
                <a:solidFill>
                  <a:schemeClr val="tx1"/>
                </a:solidFill>
                <a:effectLst/>
                <a:latin typeface="+mn-ea"/>
                <a:ea typeface="+mn-ea"/>
              </a:rPr>
              <a:t>1</a:t>
            </a:r>
            <a:r>
              <a:rPr lang="ja-JP" sz="1800">
                <a:solidFill>
                  <a:schemeClr val="tx1"/>
                </a:solidFill>
                <a:effectLst/>
                <a:latin typeface="+mn-ea"/>
                <a:ea typeface="+mn-ea"/>
                <a:cs typeface="MS Mincho" panose="02020609040205080304" pitchFamily="49" charset="-128"/>
              </a:rPr>
              <a:t>の</a:t>
            </a:r>
            <a:r>
              <a:rPr lang="ja-JP" altLang="en-US" sz="1800">
                <a:solidFill>
                  <a:schemeClr val="tx1"/>
                </a:solidFill>
                <a:effectLst/>
                <a:latin typeface="+mn-ea"/>
                <a:ea typeface="+mn-ea"/>
                <a:cs typeface="MS Mincho" panose="02020609040205080304" pitchFamily="49" charset="-128"/>
              </a:rPr>
              <a:t>値を持ちます。</a:t>
            </a:r>
            <a:endParaRPr lang="en-JP" sz="1800" dirty="0">
              <a:solidFill>
                <a:schemeClr val="tx1"/>
              </a:solidFill>
              <a:effectLst/>
              <a:latin typeface="+mn-ea"/>
              <a:ea typeface="+mn-ea"/>
            </a:endParaRPr>
          </a:p>
          <a:p>
            <a:pPr>
              <a:spcAft>
                <a:spcPts val="600"/>
              </a:spcAft>
            </a:pPr>
            <a:r>
              <a:rPr lang="ja-JP" altLang="en-US" sz="1800">
                <a:solidFill>
                  <a:schemeClr val="tx1"/>
                </a:solidFill>
                <a:effectLst/>
                <a:latin typeface="+mn-ea"/>
                <a:ea typeface="+mn-ea"/>
                <a:cs typeface="MS Mincho" panose="02020609040205080304" pitchFamily="49" charset="-128"/>
              </a:rPr>
              <a:t>データ</a:t>
            </a:r>
            <a:r>
              <a:rPr lang="ja-JP" sz="1800">
                <a:solidFill>
                  <a:schemeClr val="tx1"/>
                </a:solidFill>
                <a:effectLst/>
                <a:latin typeface="+mn-ea"/>
                <a:ea typeface="+mn-ea"/>
                <a:cs typeface="MS Mincho" panose="02020609040205080304" pitchFamily="49" charset="-128"/>
              </a:rPr>
              <a:t>伝送の</a:t>
            </a:r>
            <a:r>
              <a:rPr lang="ja-JP" altLang="en-US" sz="1800">
                <a:solidFill>
                  <a:schemeClr val="tx1"/>
                </a:solidFill>
                <a:effectLst/>
                <a:latin typeface="+mn-ea"/>
                <a:ea typeface="+mn-ea"/>
                <a:cs typeface="MS Mincho" panose="02020609040205080304" pitchFamily="49" charset="-128"/>
              </a:rPr>
              <a:t>３つの</a:t>
            </a:r>
            <a:r>
              <a:rPr lang="ja-JP" sz="1800">
                <a:solidFill>
                  <a:schemeClr val="tx1"/>
                </a:solidFill>
                <a:effectLst/>
                <a:latin typeface="+mn-ea"/>
                <a:ea typeface="+mn-ea"/>
                <a:cs typeface="MS Mincho" panose="02020609040205080304" pitchFamily="49" charset="-128"/>
              </a:rPr>
              <a:t>方法</a:t>
            </a:r>
            <a:r>
              <a:rPr lang="ja-JP" altLang="en-US" sz="1800">
                <a:solidFill>
                  <a:schemeClr val="tx1"/>
                </a:solidFill>
                <a:effectLst/>
                <a:latin typeface="+mn-ea"/>
                <a:ea typeface="+mn-ea"/>
                <a:cs typeface="MS Mincho" panose="02020609040205080304" pitchFamily="49" charset="-128"/>
              </a:rPr>
              <a:t>：</a:t>
            </a:r>
            <a:endParaRPr lang="en-US" altLang="ja-JP" sz="1800" dirty="0">
              <a:solidFill>
                <a:schemeClr val="tx1"/>
              </a:solidFill>
              <a:effectLst/>
              <a:latin typeface="+mn-ea"/>
              <a:ea typeface="+mn-ea"/>
              <a:cs typeface="MS Mincho" panose="02020609040205080304" pitchFamily="49" charset="-128"/>
            </a:endParaRPr>
          </a:p>
          <a:p>
            <a:pPr marL="285750" indent="-285750">
              <a:spcAft>
                <a:spcPts val="600"/>
              </a:spcAft>
              <a:buClr>
                <a:schemeClr val="tx1"/>
              </a:buClr>
              <a:buFont typeface="Arial" panose="020B0604020202020204" pitchFamily="34" charset="0"/>
              <a:buChar char="•"/>
            </a:pPr>
            <a:r>
              <a:rPr lang="ja-JP" sz="1800">
                <a:solidFill>
                  <a:schemeClr val="accent1"/>
                </a:solidFill>
                <a:effectLst/>
                <a:latin typeface="+mn-ea"/>
                <a:ea typeface="+mn-ea"/>
                <a:cs typeface="MS Mincho" panose="02020609040205080304" pitchFamily="49" charset="-128"/>
              </a:rPr>
              <a:t>電気信号</a:t>
            </a:r>
            <a:r>
              <a:rPr lang="en-JP" sz="1800" dirty="0">
                <a:solidFill>
                  <a:schemeClr val="accent1"/>
                </a:solidFill>
                <a:effectLst/>
                <a:latin typeface="+mn-ea"/>
                <a:ea typeface="+mn-ea"/>
              </a:rPr>
              <a:t> </a:t>
            </a:r>
            <a:r>
              <a:rPr lang="en-JP" sz="1800" dirty="0">
                <a:solidFill>
                  <a:schemeClr val="tx1"/>
                </a:solidFill>
                <a:effectLst/>
                <a:latin typeface="+mn-ea"/>
                <a:ea typeface="+mn-ea"/>
              </a:rPr>
              <a:t>- </a:t>
            </a:r>
            <a:r>
              <a:rPr lang="ja-JP" sz="1800">
                <a:solidFill>
                  <a:schemeClr val="tx1"/>
                </a:solidFill>
                <a:effectLst/>
                <a:latin typeface="+mn-ea"/>
                <a:ea typeface="+mn-ea"/>
                <a:cs typeface="MS Mincho" panose="02020609040205080304" pitchFamily="49" charset="-128"/>
              </a:rPr>
              <a:t>銅線上の電気パルスとしてデータを伝送します。</a:t>
            </a:r>
            <a:endParaRPr lang="en-US" altLang="ja-JP" sz="1800" dirty="0">
              <a:solidFill>
                <a:schemeClr val="tx1"/>
              </a:solidFill>
              <a:effectLst/>
              <a:latin typeface="+mn-ea"/>
              <a:ea typeface="+mn-ea"/>
              <a:cs typeface="MS Mincho" panose="02020609040205080304" pitchFamily="49" charset="-128"/>
            </a:endParaRPr>
          </a:p>
          <a:p>
            <a:pPr marL="285750" indent="-285750">
              <a:spcAft>
                <a:spcPts val="600"/>
              </a:spcAft>
              <a:buClr>
                <a:schemeClr val="tx1"/>
              </a:buClr>
              <a:buFont typeface="Arial" panose="020B0604020202020204" pitchFamily="34" charset="0"/>
              <a:buChar char="•"/>
            </a:pPr>
            <a:r>
              <a:rPr lang="ja-JP" sz="1800">
                <a:solidFill>
                  <a:schemeClr val="accent1"/>
                </a:solidFill>
                <a:effectLst/>
                <a:latin typeface="+mn-ea"/>
                <a:ea typeface="+mn-ea"/>
                <a:cs typeface="MS Mincho" panose="02020609040205080304" pitchFamily="49" charset="-128"/>
              </a:rPr>
              <a:t>光信号</a:t>
            </a:r>
            <a:r>
              <a:rPr lang="en-JP" sz="1800" dirty="0">
                <a:solidFill>
                  <a:schemeClr val="tx1"/>
                </a:solidFill>
                <a:effectLst/>
                <a:latin typeface="+mn-ea"/>
                <a:ea typeface="+mn-ea"/>
              </a:rPr>
              <a:t> - </a:t>
            </a:r>
            <a:r>
              <a:rPr lang="ja-JP" sz="1800">
                <a:solidFill>
                  <a:schemeClr val="tx1"/>
                </a:solidFill>
                <a:effectLst/>
                <a:latin typeface="+mn-ea"/>
                <a:ea typeface="+mn-ea"/>
                <a:cs typeface="MS Mincho" panose="02020609040205080304" pitchFamily="49" charset="-128"/>
              </a:rPr>
              <a:t>電気信号を光パルスに変換</a:t>
            </a:r>
            <a:r>
              <a:rPr lang="ja-JP" altLang="en-US" sz="1800">
                <a:solidFill>
                  <a:schemeClr val="tx1"/>
                </a:solidFill>
                <a:effectLst/>
                <a:latin typeface="+mn-ea"/>
                <a:ea typeface="+mn-ea"/>
                <a:cs typeface="MS Mincho" panose="02020609040205080304" pitchFamily="49" charset="-128"/>
              </a:rPr>
              <a:t>して</a:t>
            </a:r>
            <a:r>
              <a:rPr lang="ja-JP" sz="1800">
                <a:solidFill>
                  <a:schemeClr val="tx1"/>
                </a:solidFill>
                <a:effectLst/>
                <a:latin typeface="+mn-ea"/>
                <a:ea typeface="+mn-ea"/>
                <a:cs typeface="MS Mincho" panose="02020609040205080304" pitchFamily="49" charset="-128"/>
              </a:rPr>
              <a:t>伝送します。</a:t>
            </a:r>
            <a:endParaRPr lang="en-US" altLang="ja-JP" sz="1800" dirty="0">
              <a:solidFill>
                <a:schemeClr val="tx1"/>
              </a:solidFill>
              <a:effectLst/>
              <a:latin typeface="+mn-ea"/>
              <a:ea typeface="+mn-ea"/>
              <a:cs typeface="MS Mincho" panose="02020609040205080304" pitchFamily="49" charset="-128"/>
            </a:endParaRPr>
          </a:p>
          <a:p>
            <a:pPr marL="285750" indent="-285750">
              <a:spcAft>
                <a:spcPts val="600"/>
              </a:spcAft>
              <a:buClr>
                <a:schemeClr val="tx1"/>
              </a:buClr>
              <a:buFont typeface="Arial" panose="020B0604020202020204" pitchFamily="34" charset="0"/>
              <a:buChar char="•"/>
            </a:pPr>
            <a:r>
              <a:rPr lang="ja-JP" sz="1800">
                <a:solidFill>
                  <a:schemeClr val="accent1"/>
                </a:solidFill>
                <a:effectLst/>
                <a:latin typeface="+mn-ea"/>
                <a:ea typeface="+mn-ea"/>
                <a:cs typeface="MS Mincho" panose="02020609040205080304" pitchFamily="49" charset="-128"/>
              </a:rPr>
              <a:t>無線信号</a:t>
            </a:r>
            <a:r>
              <a:rPr lang="en-JP" sz="1800" dirty="0">
                <a:solidFill>
                  <a:schemeClr val="accent1"/>
                </a:solidFill>
                <a:effectLst/>
                <a:latin typeface="+mn-ea"/>
                <a:ea typeface="+mn-ea"/>
              </a:rPr>
              <a:t> </a:t>
            </a:r>
            <a:r>
              <a:rPr lang="en-JP" sz="1800" dirty="0">
                <a:solidFill>
                  <a:schemeClr val="tx1"/>
                </a:solidFill>
                <a:effectLst/>
                <a:latin typeface="+mn-ea"/>
                <a:ea typeface="+mn-ea"/>
              </a:rPr>
              <a:t>- </a:t>
            </a:r>
            <a:r>
              <a:rPr lang="ja-JP" sz="1800">
                <a:solidFill>
                  <a:schemeClr val="tx1"/>
                </a:solidFill>
                <a:effectLst/>
                <a:latin typeface="+mn-ea"/>
                <a:ea typeface="+mn-ea"/>
                <a:cs typeface="MS Mincho" panose="02020609040205080304" pitchFamily="49" charset="-128"/>
              </a:rPr>
              <a:t>赤外線、マイクロ波、または電波を使用して</a:t>
            </a:r>
            <a:r>
              <a:rPr lang="ja-JP" altLang="en-US" sz="1800">
                <a:solidFill>
                  <a:schemeClr val="tx1"/>
                </a:solidFill>
                <a:effectLst/>
                <a:latin typeface="+mn-ea"/>
                <a:ea typeface="+mn-ea"/>
                <a:cs typeface="MS Mincho" panose="02020609040205080304" pitchFamily="49" charset="-128"/>
              </a:rPr>
              <a:t>無線</a:t>
            </a:r>
            <a:r>
              <a:rPr lang="ja-JP" altLang="en-US" sz="1800">
                <a:solidFill>
                  <a:schemeClr val="tx1"/>
                </a:solidFill>
                <a:latin typeface="+mn-ea"/>
                <a:ea typeface="+mn-ea"/>
                <a:cs typeface="MS Mincho" panose="02020609040205080304" pitchFamily="49" charset="-128"/>
              </a:rPr>
              <a:t>で</a:t>
            </a:r>
            <a:r>
              <a:rPr lang="ja-JP" sz="1800">
                <a:solidFill>
                  <a:schemeClr val="tx1"/>
                </a:solidFill>
                <a:effectLst/>
                <a:latin typeface="+mn-ea"/>
                <a:ea typeface="+mn-ea"/>
                <a:cs typeface="MS Mincho" panose="02020609040205080304" pitchFamily="49" charset="-128"/>
              </a:rPr>
              <a:t>伝送します。</a:t>
            </a:r>
            <a:endParaRPr lang="en-JP" sz="1800" dirty="0">
              <a:solidFill>
                <a:schemeClr val="tx1"/>
              </a:solidFill>
              <a:effectLst/>
              <a:latin typeface="+mn-ea"/>
              <a:ea typeface="+mn-ea"/>
            </a:endParaRPr>
          </a:p>
        </p:txBody>
      </p:sp>
    </p:spTree>
    <p:extLst>
      <p:ext uri="{BB962C8B-B14F-4D97-AF65-F5344CB8AC3E}">
        <p14:creationId xmlns:p14="http://schemas.microsoft.com/office/powerpoint/2010/main" val="303111877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3F02E446-6245-FDD8-9104-636D6E3F10F3}"/>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27078171-6C4D-3834-2F1C-1748B5DFE433}"/>
              </a:ext>
            </a:extLst>
          </p:cNvPr>
          <p:cNvSpPr txBox="1">
            <a:spLocks noGrp="1"/>
          </p:cNvSpPr>
          <p:nvPr>
            <p:ph type="title"/>
          </p:nvPr>
        </p:nvSpPr>
        <p:spPr>
          <a:xfrm>
            <a:off x="720000" y="540000"/>
            <a:ext cx="7704000" cy="572700"/>
          </a:xfrm>
        </p:spPr>
        <p:txBody>
          <a:bodyPr spcFirstLastPara="1" wrap="square" lIns="91425" tIns="91425" rIns="91425" bIns="91425" anchor="t" anchorCtr="0">
            <a:noAutofit/>
          </a:bodyPr>
          <a:lstStyle/>
          <a:p>
            <a:r>
              <a:rPr lang="en-US" altLang="ja-JP" dirty="0">
                <a:hlinkClick r:id="rId3"/>
              </a:rPr>
              <a:t>1.4. Communications in a Connected World Summary</a:t>
            </a:r>
            <a:endParaRPr lang="en-US" altLang="ja-JP" dirty="0"/>
          </a:p>
        </p:txBody>
      </p:sp>
      <p:sp>
        <p:nvSpPr>
          <p:cNvPr id="3" name="TextBox 2">
            <a:extLst>
              <a:ext uri="{FF2B5EF4-FFF2-40B4-BE49-F238E27FC236}">
                <a16:creationId xmlns:a16="http://schemas.microsoft.com/office/drawing/2014/main" id="{4F07C194-BA03-8613-7C71-0C85CD67CEA2}"/>
              </a:ext>
            </a:extLst>
          </p:cNvPr>
          <p:cNvSpPr txBox="1"/>
          <p:nvPr/>
        </p:nvSpPr>
        <p:spPr>
          <a:xfrm>
            <a:off x="645572" y="1245129"/>
            <a:ext cx="8243247" cy="3631763"/>
          </a:xfrm>
          <a:prstGeom prst="rect">
            <a:avLst/>
          </a:prstGeom>
          <a:noFill/>
        </p:spPr>
        <p:txBody>
          <a:bodyPr wrap="square" rtlCol="0">
            <a:spAutoFit/>
          </a:bodyPr>
          <a:lstStyle/>
          <a:p>
            <a:pPr algn="l" fontAlgn="ctr"/>
            <a:r>
              <a:rPr lang="en-US" sz="2000" i="0" dirty="0">
                <a:solidFill>
                  <a:schemeClr val="accent1"/>
                </a:solidFill>
                <a:effectLst/>
                <a:latin typeface="+mn-lt"/>
              </a:rPr>
              <a:t>Bandwidth and Throughput</a:t>
            </a:r>
          </a:p>
          <a:p>
            <a:pPr algn="l" fontAlgn="ctr"/>
            <a:r>
              <a:rPr lang="en-US" i="0" dirty="0">
                <a:solidFill>
                  <a:schemeClr val="tx1"/>
                </a:solidFill>
                <a:effectLst/>
                <a:latin typeface="+mn-lt"/>
              </a:rPr>
              <a:t>Bandwidth is the capacity of a medium to carry data. Digital bandwidth measures the amount of data that can flow from one place to another in a given amount of time. Bandwidth is typically measured in the number of bits that (theoretically) can be sent across the media in a second. Common bandwidth measurements are as follows:</a:t>
            </a:r>
          </a:p>
          <a:p>
            <a:pPr algn="l" fontAlgn="ctr"/>
            <a:endParaRPr lang="en-US" i="0" dirty="0">
              <a:solidFill>
                <a:schemeClr val="tx1"/>
              </a:solidFill>
              <a:effectLst/>
              <a:latin typeface="+mn-lt"/>
            </a:endParaRPr>
          </a:p>
          <a:p>
            <a:pPr algn="l" fontAlgn="ctr"/>
            <a:r>
              <a:rPr lang="en-US" i="0" dirty="0">
                <a:solidFill>
                  <a:schemeClr val="tx1"/>
                </a:solidFill>
                <a:effectLst/>
                <a:latin typeface="+mn-lt"/>
              </a:rPr>
              <a:t>Thousands of bits per second (Kbps)</a:t>
            </a:r>
          </a:p>
          <a:p>
            <a:pPr algn="l" fontAlgn="ctr"/>
            <a:r>
              <a:rPr lang="en-US" i="0" dirty="0">
                <a:solidFill>
                  <a:schemeClr val="tx1"/>
                </a:solidFill>
                <a:effectLst/>
                <a:latin typeface="+mn-lt"/>
              </a:rPr>
              <a:t>Millions of bits per second (Mbps)</a:t>
            </a:r>
          </a:p>
          <a:p>
            <a:pPr algn="l" fontAlgn="ctr"/>
            <a:r>
              <a:rPr lang="en-US" i="0" dirty="0">
                <a:solidFill>
                  <a:schemeClr val="tx1"/>
                </a:solidFill>
                <a:effectLst/>
                <a:latin typeface="+mn-lt"/>
              </a:rPr>
              <a:t>Billions of bits per second (Gbps)</a:t>
            </a:r>
          </a:p>
          <a:p>
            <a:pPr algn="l" fontAlgn="ctr"/>
            <a:r>
              <a:rPr lang="en-US" i="0" dirty="0">
                <a:solidFill>
                  <a:schemeClr val="tx1"/>
                </a:solidFill>
                <a:effectLst/>
                <a:latin typeface="+mn-lt"/>
              </a:rPr>
              <a:t>Throughput does not usually match the specified bandwidth. Many factors influence throughput including:</a:t>
            </a:r>
          </a:p>
          <a:p>
            <a:pPr algn="l" fontAlgn="ctr"/>
            <a:endParaRPr lang="en-US" i="0" dirty="0">
              <a:solidFill>
                <a:schemeClr val="tx1"/>
              </a:solidFill>
              <a:effectLst/>
              <a:latin typeface="+mn-lt"/>
            </a:endParaRPr>
          </a:p>
          <a:p>
            <a:pPr algn="l" fontAlgn="ctr"/>
            <a:r>
              <a:rPr lang="en-US" i="0" dirty="0">
                <a:solidFill>
                  <a:schemeClr val="tx1"/>
                </a:solidFill>
                <a:effectLst/>
                <a:latin typeface="+mn-lt"/>
              </a:rPr>
              <a:t>The amount of data being sent and received over the connection</a:t>
            </a:r>
          </a:p>
          <a:p>
            <a:pPr algn="l" fontAlgn="ctr"/>
            <a:r>
              <a:rPr lang="en-US" i="0" dirty="0">
                <a:solidFill>
                  <a:schemeClr val="tx1"/>
                </a:solidFill>
                <a:effectLst/>
                <a:latin typeface="+mn-lt"/>
              </a:rPr>
              <a:t>The latency created by the number of network devices encountered between source and destination</a:t>
            </a:r>
          </a:p>
          <a:p>
            <a:pPr algn="l" fontAlgn="ctr"/>
            <a:r>
              <a:rPr lang="en-US" i="0" dirty="0">
                <a:solidFill>
                  <a:schemeClr val="tx1"/>
                </a:solidFill>
                <a:effectLst/>
                <a:latin typeface="+mn-lt"/>
              </a:rPr>
              <a:t>Latency refers to the amount of time, including delays, for data to travel from one given point to another.</a:t>
            </a:r>
          </a:p>
        </p:txBody>
      </p:sp>
      <p:sp>
        <p:nvSpPr>
          <p:cNvPr id="2" name="Footer Placeholder 1">
            <a:extLst>
              <a:ext uri="{FF2B5EF4-FFF2-40B4-BE49-F238E27FC236}">
                <a16:creationId xmlns:a16="http://schemas.microsoft.com/office/drawing/2014/main" id="{06168AE9-7A2B-F8B9-0630-55797A6528A3}"/>
              </a:ext>
            </a:extLst>
          </p:cNvPr>
          <p:cNvSpPr>
            <a:spLocks noGrp="1"/>
          </p:cNvSpPr>
          <p:nvPr>
            <p:ph type="ftr" sz="quarter" idx="10"/>
          </p:nvPr>
        </p:nvSpPr>
        <p:spPr/>
        <p:txBody>
          <a:bodyPr/>
          <a:lstStyle/>
          <a:p>
            <a:fld id="{F8DB766B-6F10-6548-B6E2-0D8A5E138DDE}" type="slidenum">
              <a:rPr lang="en-US" smtClean="0"/>
              <a:t>41</a:t>
            </a:fld>
            <a:endParaRPr lang="en-US" dirty="0"/>
          </a:p>
        </p:txBody>
      </p:sp>
    </p:spTree>
    <p:extLst>
      <p:ext uri="{BB962C8B-B14F-4D97-AF65-F5344CB8AC3E}">
        <p14:creationId xmlns:p14="http://schemas.microsoft.com/office/powerpoint/2010/main" val="413622489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3F02E446-6245-FDD8-9104-636D6E3F10F3}"/>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27078171-6C4D-3834-2F1C-1748B5DFE433}"/>
              </a:ext>
            </a:extLst>
          </p:cNvPr>
          <p:cNvSpPr txBox="1">
            <a:spLocks noGrp="1"/>
          </p:cNvSpPr>
          <p:nvPr>
            <p:ph type="title"/>
          </p:nvPr>
        </p:nvSpPr>
        <p:spPr/>
        <p:txBody>
          <a:bodyPr spcFirstLastPara="1" wrap="square" lIns="91425" tIns="91425" rIns="91425" bIns="91425" anchor="t" anchorCtr="0">
            <a:noAutofit/>
          </a:bodyPr>
          <a:lstStyle/>
          <a:p>
            <a:r>
              <a:rPr lang="en-US" altLang="ja-JP" dirty="0">
                <a:hlinkClick r:id="rId3"/>
              </a:rPr>
              <a:t>1.4. Communications in a Connected World Summary</a:t>
            </a:r>
            <a:endParaRPr lang="en-US" altLang="ja-JP" dirty="0"/>
          </a:p>
        </p:txBody>
      </p:sp>
      <p:sp>
        <p:nvSpPr>
          <p:cNvPr id="2" name="Footer Placeholder 1">
            <a:extLst>
              <a:ext uri="{FF2B5EF4-FFF2-40B4-BE49-F238E27FC236}">
                <a16:creationId xmlns:a16="http://schemas.microsoft.com/office/drawing/2014/main" id="{8D172A9B-15C0-8B12-A0C3-6E08525CAB69}"/>
              </a:ext>
            </a:extLst>
          </p:cNvPr>
          <p:cNvSpPr>
            <a:spLocks noGrp="1"/>
          </p:cNvSpPr>
          <p:nvPr>
            <p:ph type="ftr" sz="quarter" idx="10"/>
          </p:nvPr>
        </p:nvSpPr>
        <p:spPr/>
        <p:txBody>
          <a:bodyPr/>
          <a:lstStyle/>
          <a:p>
            <a:fld id="{57733C8C-4373-E94E-8288-340DA86A7B5E}" type="slidenum">
              <a:rPr lang="en-US" smtClean="0"/>
              <a:t>42</a:t>
            </a:fld>
            <a:endParaRPr lang="en-US" dirty="0"/>
          </a:p>
        </p:txBody>
      </p:sp>
      <p:sp>
        <p:nvSpPr>
          <p:cNvPr id="3" name="TextBox 2">
            <a:extLst>
              <a:ext uri="{FF2B5EF4-FFF2-40B4-BE49-F238E27FC236}">
                <a16:creationId xmlns:a16="http://schemas.microsoft.com/office/drawing/2014/main" id="{4F07C194-BA03-8613-7C71-0C85CD67CEA2}"/>
              </a:ext>
            </a:extLst>
          </p:cNvPr>
          <p:cNvSpPr txBox="1"/>
          <p:nvPr/>
        </p:nvSpPr>
        <p:spPr>
          <a:xfrm>
            <a:off x="645572" y="1245129"/>
            <a:ext cx="8243247" cy="3354765"/>
          </a:xfrm>
          <a:prstGeom prst="rect">
            <a:avLst/>
          </a:prstGeom>
          <a:noFill/>
        </p:spPr>
        <p:txBody>
          <a:bodyPr wrap="square" rtlCol="0">
            <a:spAutoFit/>
          </a:bodyPr>
          <a:lstStyle/>
          <a:p>
            <a:pPr>
              <a:spcAft>
                <a:spcPts val="1200"/>
              </a:spcAft>
            </a:pPr>
            <a:r>
              <a:rPr lang="ja-JP" sz="1800">
                <a:solidFill>
                  <a:schemeClr val="accent1"/>
                </a:solidFill>
                <a:effectLst/>
                <a:latin typeface="+mn-ea"/>
                <a:ea typeface="+mn-ea"/>
                <a:cs typeface="MS Mincho" panose="02020609040205080304" pitchFamily="49" charset="-128"/>
              </a:rPr>
              <a:t>帯域幅とスループット</a:t>
            </a:r>
            <a:endParaRPr lang="en-US" altLang="ja-JP" sz="1800" dirty="0">
              <a:solidFill>
                <a:schemeClr val="accent1"/>
              </a:solidFill>
              <a:effectLst/>
              <a:latin typeface="+mn-ea"/>
              <a:ea typeface="+mn-ea"/>
              <a:cs typeface="MS Mincho" panose="02020609040205080304" pitchFamily="49" charset="-128"/>
            </a:endParaRPr>
          </a:p>
          <a:p>
            <a:pPr>
              <a:spcAft>
                <a:spcPts val="1200"/>
              </a:spcAft>
            </a:pPr>
            <a:r>
              <a:rPr lang="ja-JP" sz="1800">
                <a:solidFill>
                  <a:schemeClr val="tx1"/>
                </a:solidFill>
                <a:effectLst/>
                <a:latin typeface="+mn-ea"/>
                <a:ea typeface="+mn-ea"/>
                <a:cs typeface="MS Mincho" panose="02020609040205080304" pitchFamily="49" charset="-128"/>
              </a:rPr>
              <a:t>デジタル帯域幅は、特定の時間内に一地点から別の地点へ流れるデータ量</a:t>
            </a:r>
            <a:r>
              <a:rPr lang="ja-JP" altLang="en-US" sz="1800">
                <a:solidFill>
                  <a:schemeClr val="tx1"/>
                </a:solidFill>
                <a:latin typeface="+mn-ea"/>
                <a:ea typeface="+mn-ea"/>
                <a:cs typeface="MS Mincho" panose="02020609040205080304" pitchFamily="49" charset="-128"/>
              </a:rPr>
              <a:t>であらわ</a:t>
            </a:r>
            <a:r>
              <a:rPr lang="ja-JP" sz="1800">
                <a:solidFill>
                  <a:schemeClr val="tx1"/>
                </a:solidFill>
                <a:effectLst/>
                <a:latin typeface="+mn-ea"/>
                <a:ea typeface="+mn-ea"/>
                <a:cs typeface="MS Mincho" panose="02020609040205080304" pitchFamily="49" charset="-128"/>
              </a:rPr>
              <a:t>します。</a:t>
            </a:r>
            <a:endParaRPr lang="en-US" altLang="ja-JP" sz="1800" dirty="0">
              <a:solidFill>
                <a:schemeClr val="tx1"/>
              </a:solidFill>
              <a:effectLst/>
              <a:latin typeface="+mn-ea"/>
              <a:ea typeface="+mn-ea"/>
              <a:cs typeface="MS Mincho" panose="02020609040205080304" pitchFamily="49" charset="-128"/>
            </a:endParaRPr>
          </a:p>
          <a:p>
            <a:pPr>
              <a:spcAft>
                <a:spcPts val="1200"/>
              </a:spcAft>
            </a:pPr>
            <a:r>
              <a:rPr lang="ja-JP" sz="1800">
                <a:solidFill>
                  <a:schemeClr val="accent1"/>
                </a:solidFill>
                <a:effectLst/>
                <a:latin typeface="+mn-ea"/>
                <a:ea typeface="+mn-ea"/>
                <a:cs typeface="MS Mincho" panose="02020609040205080304" pitchFamily="49" charset="-128"/>
              </a:rPr>
              <a:t>帯域幅</a:t>
            </a:r>
            <a:r>
              <a:rPr lang="ja-JP" sz="1800">
                <a:solidFill>
                  <a:schemeClr val="tx1"/>
                </a:solidFill>
                <a:effectLst/>
                <a:latin typeface="+mn-ea"/>
                <a:ea typeface="+mn-ea"/>
                <a:cs typeface="MS Mincho" panose="02020609040205080304" pitchFamily="49" charset="-128"/>
              </a:rPr>
              <a:t>は通常、理論的にメディア</a:t>
            </a:r>
            <a:r>
              <a:rPr lang="ja-JP" altLang="en-US" sz="1800">
                <a:solidFill>
                  <a:schemeClr val="tx1"/>
                </a:solidFill>
                <a:effectLst/>
                <a:latin typeface="+mn-ea"/>
                <a:ea typeface="+mn-ea"/>
                <a:cs typeface="MS Mincho" panose="02020609040205080304" pitchFamily="49" charset="-128"/>
              </a:rPr>
              <a:t>（ネットワークケーブや</a:t>
            </a:r>
            <a:r>
              <a:rPr lang="en-US" altLang="ja-JP" sz="1800" dirty="0" err="1">
                <a:solidFill>
                  <a:schemeClr val="tx1"/>
                </a:solidFill>
                <a:effectLst/>
                <a:latin typeface="+mn-ea"/>
                <a:ea typeface="+mn-ea"/>
                <a:cs typeface="MS Mincho" panose="02020609040205080304" pitchFamily="49" charset="-128"/>
              </a:rPr>
              <a:t>WiFi</a:t>
            </a:r>
            <a:r>
              <a:rPr lang="ja-JP" altLang="en-US" sz="1800">
                <a:solidFill>
                  <a:schemeClr val="tx1"/>
                </a:solidFill>
                <a:effectLst/>
                <a:latin typeface="+mn-ea"/>
                <a:ea typeface="+mn-ea"/>
                <a:cs typeface="MS Mincho" panose="02020609040205080304" pitchFamily="49" charset="-128"/>
              </a:rPr>
              <a:t>）</a:t>
            </a:r>
            <a:r>
              <a:rPr lang="ja-JP" sz="1800">
                <a:solidFill>
                  <a:schemeClr val="tx1"/>
                </a:solidFill>
                <a:effectLst/>
                <a:latin typeface="+mn-ea"/>
                <a:ea typeface="+mn-ea"/>
                <a:cs typeface="MS Mincho" panose="02020609040205080304" pitchFamily="49" charset="-128"/>
              </a:rPr>
              <a:t>を通じて</a:t>
            </a:r>
            <a:r>
              <a:rPr lang="en-JP" sz="1800" dirty="0">
                <a:solidFill>
                  <a:schemeClr val="accent1"/>
                </a:solidFill>
                <a:effectLst/>
                <a:latin typeface="+mn-ea"/>
                <a:ea typeface="+mn-ea"/>
              </a:rPr>
              <a:t>1</a:t>
            </a:r>
            <a:r>
              <a:rPr lang="ja-JP" sz="1800">
                <a:solidFill>
                  <a:schemeClr val="accent1"/>
                </a:solidFill>
                <a:effectLst/>
                <a:latin typeface="+mn-ea"/>
                <a:ea typeface="+mn-ea"/>
                <a:cs typeface="MS Mincho" panose="02020609040205080304" pitchFamily="49" charset="-128"/>
              </a:rPr>
              <a:t>秒間に送信できるビット数</a:t>
            </a:r>
            <a:r>
              <a:rPr lang="ja-JP" sz="1800">
                <a:solidFill>
                  <a:schemeClr val="tx1"/>
                </a:solidFill>
                <a:effectLst/>
                <a:latin typeface="+mn-ea"/>
                <a:ea typeface="+mn-ea"/>
                <a:cs typeface="MS Mincho" panose="02020609040205080304" pitchFamily="49" charset="-128"/>
              </a:rPr>
              <a:t>で測定されます。</a:t>
            </a:r>
            <a:endParaRPr lang="en-US" altLang="ja-JP" sz="1800" dirty="0">
              <a:solidFill>
                <a:schemeClr val="tx1"/>
              </a:solidFill>
              <a:effectLst/>
              <a:latin typeface="+mn-ea"/>
              <a:ea typeface="+mn-ea"/>
              <a:cs typeface="MS Mincho" panose="02020609040205080304" pitchFamily="49" charset="-128"/>
            </a:endParaRPr>
          </a:p>
          <a:p>
            <a:pPr>
              <a:spcAft>
                <a:spcPts val="1200"/>
              </a:spcAft>
            </a:pPr>
            <a:r>
              <a:rPr lang="ja-JP" sz="1800">
                <a:solidFill>
                  <a:schemeClr val="tx1"/>
                </a:solidFill>
                <a:effectLst/>
                <a:latin typeface="+mn-ea"/>
                <a:ea typeface="+mn-ea"/>
                <a:cs typeface="MS Mincho" panose="02020609040205080304" pitchFamily="49" charset="-128"/>
              </a:rPr>
              <a:t>一般的な帯域幅の測定単位は次の通りです：</a:t>
            </a:r>
            <a:endParaRPr lang="en-JP" sz="1800" dirty="0">
              <a:solidFill>
                <a:schemeClr val="tx1"/>
              </a:solidFill>
              <a:effectLst/>
              <a:latin typeface="+mn-ea"/>
              <a:ea typeface="+mn-ea"/>
            </a:endParaRPr>
          </a:p>
          <a:p>
            <a:pPr>
              <a:spcAft>
                <a:spcPts val="600"/>
              </a:spcAft>
            </a:pPr>
            <a:r>
              <a:rPr lang="en-JP" sz="1800" dirty="0">
                <a:solidFill>
                  <a:schemeClr val="tx1"/>
                </a:solidFill>
                <a:effectLst/>
                <a:latin typeface="+mn-ea"/>
                <a:ea typeface="+mn-ea"/>
              </a:rPr>
              <a:t>1</a:t>
            </a:r>
            <a:r>
              <a:rPr lang="ja-JP" sz="1800">
                <a:solidFill>
                  <a:schemeClr val="tx1"/>
                </a:solidFill>
                <a:effectLst/>
                <a:latin typeface="+mn-ea"/>
                <a:ea typeface="+mn-ea"/>
                <a:cs typeface="MS Mincho" panose="02020609040205080304" pitchFamily="49" charset="-128"/>
              </a:rPr>
              <a:t>秒あたりの数千ビット（</a:t>
            </a:r>
            <a:r>
              <a:rPr lang="en-JP" sz="1800" dirty="0">
                <a:solidFill>
                  <a:schemeClr val="tx1"/>
                </a:solidFill>
                <a:effectLst/>
                <a:latin typeface="+mn-ea"/>
                <a:ea typeface="+mn-ea"/>
              </a:rPr>
              <a:t>Kbps</a:t>
            </a:r>
            <a:r>
              <a:rPr lang="ja-JP" sz="1800">
                <a:solidFill>
                  <a:schemeClr val="tx1"/>
                </a:solidFill>
                <a:effectLst/>
                <a:latin typeface="+mn-ea"/>
                <a:ea typeface="+mn-ea"/>
                <a:cs typeface="MS Mincho" panose="02020609040205080304" pitchFamily="49" charset="-128"/>
              </a:rPr>
              <a:t>）</a:t>
            </a:r>
            <a:r>
              <a:rPr lang="en-JP" sz="1800" dirty="0">
                <a:solidFill>
                  <a:schemeClr val="tx1"/>
                </a:solidFill>
                <a:effectLst/>
                <a:latin typeface="+mn-ea"/>
                <a:ea typeface="+mn-ea"/>
              </a:rPr>
              <a:t> </a:t>
            </a:r>
          </a:p>
          <a:p>
            <a:pPr>
              <a:spcAft>
                <a:spcPts val="600"/>
              </a:spcAft>
            </a:pPr>
            <a:r>
              <a:rPr lang="en-JP" sz="1800" dirty="0">
                <a:solidFill>
                  <a:schemeClr val="tx1"/>
                </a:solidFill>
                <a:effectLst/>
                <a:latin typeface="+mn-ea"/>
                <a:ea typeface="+mn-ea"/>
              </a:rPr>
              <a:t>1</a:t>
            </a:r>
            <a:r>
              <a:rPr lang="ja-JP" sz="1800">
                <a:solidFill>
                  <a:schemeClr val="tx1"/>
                </a:solidFill>
                <a:effectLst/>
                <a:latin typeface="+mn-ea"/>
                <a:ea typeface="+mn-ea"/>
                <a:cs typeface="MS Mincho" panose="02020609040205080304" pitchFamily="49" charset="-128"/>
              </a:rPr>
              <a:t>秒あたりの数百万ビット（</a:t>
            </a:r>
            <a:r>
              <a:rPr lang="en-JP" sz="1800" dirty="0">
                <a:solidFill>
                  <a:schemeClr val="tx1"/>
                </a:solidFill>
                <a:effectLst/>
                <a:latin typeface="+mn-ea"/>
                <a:ea typeface="+mn-ea"/>
              </a:rPr>
              <a:t>Mbps</a:t>
            </a:r>
            <a:r>
              <a:rPr lang="ja-JP" sz="1800">
                <a:solidFill>
                  <a:schemeClr val="tx1"/>
                </a:solidFill>
                <a:effectLst/>
                <a:latin typeface="+mn-ea"/>
                <a:ea typeface="+mn-ea"/>
                <a:cs typeface="MS Mincho" panose="02020609040205080304" pitchFamily="49" charset="-128"/>
              </a:rPr>
              <a:t>）</a:t>
            </a:r>
            <a:r>
              <a:rPr lang="en-JP" sz="1800" dirty="0">
                <a:solidFill>
                  <a:schemeClr val="tx1"/>
                </a:solidFill>
                <a:effectLst/>
                <a:latin typeface="+mn-ea"/>
                <a:ea typeface="+mn-ea"/>
              </a:rPr>
              <a:t> </a:t>
            </a:r>
          </a:p>
          <a:p>
            <a:pPr>
              <a:spcAft>
                <a:spcPts val="600"/>
              </a:spcAft>
            </a:pPr>
            <a:r>
              <a:rPr lang="en-JP" sz="1800" dirty="0">
                <a:solidFill>
                  <a:schemeClr val="tx1"/>
                </a:solidFill>
                <a:effectLst/>
                <a:latin typeface="+mn-ea"/>
                <a:ea typeface="+mn-ea"/>
              </a:rPr>
              <a:t>1</a:t>
            </a:r>
            <a:r>
              <a:rPr lang="ja-JP" sz="1800">
                <a:solidFill>
                  <a:schemeClr val="tx1"/>
                </a:solidFill>
                <a:effectLst/>
                <a:latin typeface="+mn-ea"/>
                <a:ea typeface="+mn-ea"/>
                <a:cs typeface="MS Mincho" panose="02020609040205080304" pitchFamily="49" charset="-128"/>
              </a:rPr>
              <a:t>秒あたりの数十億ビット（</a:t>
            </a:r>
            <a:r>
              <a:rPr lang="en-JP" sz="1800" dirty="0">
                <a:solidFill>
                  <a:schemeClr val="tx1"/>
                </a:solidFill>
                <a:effectLst/>
                <a:latin typeface="+mn-ea"/>
                <a:ea typeface="+mn-ea"/>
              </a:rPr>
              <a:t>Gbps</a:t>
            </a:r>
            <a:r>
              <a:rPr lang="ja-JP" sz="1800">
                <a:solidFill>
                  <a:schemeClr val="tx1"/>
                </a:solidFill>
                <a:effectLst/>
                <a:latin typeface="+mn-ea"/>
                <a:ea typeface="+mn-ea"/>
                <a:cs typeface="MS Mincho" panose="02020609040205080304" pitchFamily="49" charset="-128"/>
              </a:rPr>
              <a:t>）</a:t>
            </a:r>
            <a:endParaRPr lang="en-US" altLang="ja-JP" sz="1800" dirty="0">
              <a:solidFill>
                <a:schemeClr val="tx1"/>
              </a:solidFill>
              <a:effectLst/>
              <a:latin typeface="+mn-ea"/>
              <a:ea typeface="+mn-ea"/>
              <a:cs typeface="MS Mincho" panose="02020609040205080304" pitchFamily="49" charset="-128"/>
            </a:endParaRPr>
          </a:p>
        </p:txBody>
      </p:sp>
    </p:spTree>
    <p:extLst>
      <p:ext uri="{BB962C8B-B14F-4D97-AF65-F5344CB8AC3E}">
        <p14:creationId xmlns:p14="http://schemas.microsoft.com/office/powerpoint/2010/main" val="71839858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33990EB8-236C-9C4C-1513-9AEC92611C91}"/>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9A0320A5-F6E4-0D43-1227-58B49FD674D3}"/>
              </a:ext>
            </a:extLst>
          </p:cNvPr>
          <p:cNvSpPr txBox="1">
            <a:spLocks noGrp="1"/>
          </p:cNvSpPr>
          <p:nvPr>
            <p:ph type="title"/>
          </p:nvPr>
        </p:nvSpPr>
        <p:spPr/>
        <p:txBody>
          <a:bodyPr spcFirstLastPara="1" wrap="square" lIns="91425" tIns="91425" rIns="91425" bIns="91425" anchor="t" anchorCtr="0">
            <a:noAutofit/>
          </a:bodyPr>
          <a:lstStyle/>
          <a:p>
            <a:r>
              <a:rPr lang="en-US" altLang="ja-JP" dirty="0">
                <a:hlinkClick r:id="rId3"/>
              </a:rPr>
              <a:t>1.4. Communications in a Connected World Summary</a:t>
            </a:r>
            <a:endParaRPr lang="en-US" altLang="ja-JP" dirty="0"/>
          </a:p>
        </p:txBody>
      </p:sp>
      <p:sp>
        <p:nvSpPr>
          <p:cNvPr id="2" name="Footer Placeholder 1">
            <a:extLst>
              <a:ext uri="{FF2B5EF4-FFF2-40B4-BE49-F238E27FC236}">
                <a16:creationId xmlns:a16="http://schemas.microsoft.com/office/drawing/2014/main" id="{07E81E63-95D3-A19E-D970-1FD84BB23A95}"/>
              </a:ext>
            </a:extLst>
          </p:cNvPr>
          <p:cNvSpPr>
            <a:spLocks noGrp="1"/>
          </p:cNvSpPr>
          <p:nvPr>
            <p:ph type="ftr" sz="quarter" idx="10"/>
          </p:nvPr>
        </p:nvSpPr>
        <p:spPr/>
        <p:txBody>
          <a:bodyPr/>
          <a:lstStyle/>
          <a:p>
            <a:fld id="{57733C8C-4373-E94E-8288-340DA86A7B5E}" type="slidenum">
              <a:rPr lang="en-US" smtClean="0"/>
              <a:t>43</a:t>
            </a:fld>
            <a:endParaRPr lang="en-US" dirty="0"/>
          </a:p>
        </p:txBody>
      </p:sp>
      <p:sp>
        <p:nvSpPr>
          <p:cNvPr id="3" name="TextBox 2">
            <a:extLst>
              <a:ext uri="{FF2B5EF4-FFF2-40B4-BE49-F238E27FC236}">
                <a16:creationId xmlns:a16="http://schemas.microsoft.com/office/drawing/2014/main" id="{E58E2515-E8FC-DD24-D0C4-36B22E9E7019}"/>
              </a:ext>
            </a:extLst>
          </p:cNvPr>
          <p:cNvSpPr txBox="1"/>
          <p:nvPr/>
        </p:nvSpPr>
        <p:spPr>
          <a:xfrm>
            <a:off x="645572" y="1245129"/>
            <a:ext cx="8243247" cy="2662267"/>
          </a:xfrm>
          <a:prstGeom prst="rect">
            <a:avLst/>
          </a:prstGeom>
          <a:noFill/>
        </p:spPr>
        <p:txBody>
          <a:bodyPr wrap="square" rtlCol="0">
            <a:spAutoFit/>
          </a:bodyPr>
          <a:lstStyle/>
          <a:p>
            <a:pPr>
              <a:spcAft>
                <a:spcPts val="1200"/>
              </a:spcAft>
            </a:pPr>
            <a:r>
              <a:rPr lang="ja-JP" sz="1800">
                <a:solidFill>
                  <a:schemeClr val="accent1"/>
                </a:solidFill>
                <a:effectLst/>
                <a:latin typeface="+mn-ea"/>
                <a:ea typeface="+mn-ea"/>
                <a:cs typeface="MS Mincho" panose="02020609040205080304" pitchFamily="49" charset="-128"/>
              </a:rPr>
              <a:t>帯域幅とスループット</a:t>
            </a:r>
            <a:endParaRPr lang="en-US" altLang="ja-JP" sz="1800" dirty="0">
              <a:solidFill>
                <a:schemeClr val="accent1"/>
              </a:solidFill>
              <a:effectLst/>
              <a:latin typeface="+mn-ea"/>
              <a:ea typeface="+mn-ea"/>
              <a:cs typeface="MS Mincho" panose="02020609040205080304" pitchFamily="49" charset="-128"/>
            </a:endParaRPr>
          </a:p>
          <a:p>
            <a:pPr>
              <a:spcBef>
                <a:spcPts val="600"/>
              </a:spcBef>
              <a:spcAft>
                <a:spcPts val="1200"/>
              </a:spcAft>
            </a:pPr>
            <a:r>
              <a:rPr lang="ja-JP" sz="1800">
                <a:solidFill>
                  <a:schemeClr val="accent1"/>
                </a:solidFill>
                <a:effectLst/>
                <a:latin typeface="+mn-ea"/>
                <a:ea typeface="+mn-ea"/>
                <a:cs typeface="MS Mincho" panose="02020609040205080304" pitchFamily="49" charset="-128"/>
              </a:rPr>
              <a:t>スループット</a:t>
            </a:r>
            <a:r>
              <a:rPr lang="ja-JP" sz="1800">
                <a:solidFill>
                  <a:schemeClr val="tx1"/>
                </a:solidFill>
                <a:effectLst/>
                <a:latin typeface="+mn-ea"/>
                <a:ea typeface="+mn-ea"/>
                <a:cs typeface="MS Mincho" panose="02020609040205080304" pitchFamily="49" charset="-128"/>
              </a:rPr>
              <a:t>は通常、帯域幅と一致しません。</a:t>
            </a:r>
            <a:r>
              <a:rPr lang="ja-JP" altLang="en-US" sz="1800">
                <a:solidFill>
                  <a:schemeClr val="tx1"/>
                </a:solidFill>
                <a:latin typeface="+mn-ea"/>
                <a:ea typeface="+mn-ea"/>
                <a:cs typeface="MS Mincho" panose="02020609040205080304" pitchFamily="49" charset="-128"/>
              </a:rPr>
              <a:t>なぜなら</a:t>
            </a:r>
            <a:r>
              <a:rPr lang="ja-JP" altLang="en-US" sz="1800">
                <a:solidFill>
                  <a:schemeClr val="tx1"/>
                </a:solidFill>
                <a:effectLst/>
                <a:latin typeface="+mn-ea"/>
                <a:ea typeface="+mn-ea"/>
                <a:cs typeface="MS Mincho" panose="02020609040205080304" pitchFamily="49" charset="-128"/>
              </a:rPr>
              <a:t>速度に</a:t>
            </a:r>
            <a:r>
              <a:rPr lang="ja-JP" sz="1800">
                <a:solidFill>
                  <a:schemeClr val="tx1"/>
                </a:solidFill>
                <a:effectLst/>
                <a:latin typeface="+mn-ea"/>
                <a:ea typeface="+mn-ea"/>
                <a:cs typeface="MS Mincho" panose="02020609040205080304" pitchFamily="49" charset="-128"/>
              </a:rPr>
              <a:t>影響を与える</a:t>
            </a:r>
            <a:r>
              <a:rPr lang="ja-JP" altLang="en-US" sz="1800">
                <a:solidFill>
                  <a:schemeClr val="tx1"/>
                </a:solidFill>
                <a:effectLst/>
                <a:latin typeface="+mn-ea"/>
                <a:ea typeface="+mn-ea"/>
                <a:cs typeface="MS Mincho" panose="02020609040205080304" pitchFamily="49" charset="-128"/>
              </a:rPr>
              <a:t>いろいろな</a:t>
            </a:r>
            <a:r>
              <a:rPr lang="ja-JP" sz="1800">
                <a:solidFill>
                  <a:schemeClr val="tx1"/>
                </a:solidFill>
                <a:effectLst/>
                <a:latin typeface="+mn-ea"/>
                <a:ea typeface="+mn-ea"/>
                <a:cs typeface="MS Mincho" panose="02020609040205080304" pitchFamily="49" charset="-128"/>
              </a:rPr>
              <a:t>要因</a:t>
            </a:r>
            <a:r>
              <a:rPr lang="ja-JP" altLang="en-US" sz="1800">
                <a:solidFill>
                  <a:schemeClr val="tx1"/>
                </a:solidFill>
                <a:effectLst/>
                <a:latin typeface="+mn-ea"/>
                <a:ea typeface="+mn-ea"/>
                <a:cs typeface="MS Mincho" panose="02020609040205080304" pitchFamily="49" charset="-128"/>
              </a:rPr>
              <a:t>があるからです。例として以下のような原因があります。</a:t>
            </a:r>
            <a:endParaRPr lang="en-US" altLang="ja-JP" sz="1800" dirty="0">
              <a:solidFill>
                <a:schemeClr val="tx1"/>
              </a:solidFill>
              <a:effectLst/>
              <a:latin typeface="+mn-ea"/>
              <a:ea typeface="+mn-ea"/>
              <a:cs typeface="MS Mincho" panose="02020609040205080304" pitchFamily="49" charset="-128"/>
            </a:endParaRPr>
          </a:p>
          <a:p>
            <a:pPr marL="285750" indent="-285750">
              <a:spcBef>
                <a:spcPts val="600"/>
              </a:spcBef>
              <a:spcAft>
                <a:spcPts val="1200"/>
              </a:spcAft>
              <a:buClr>
                <a:schemeClr val="tx1"/>
              </a:buClr>
              <a:buFont typeface="Arial" panose="020B0604020202020204" pitchFamily="34" charset="0"/>
              <a:buChar char="•"/>
            </a:pPr>
            <a:r>
              <a:rPr lang="ja-JP" sz="1800">
                <a:solidFill>
                  <a:schemeClr val="tx1"/>
                </a:solidFill>
                <a:effectLst/>
                <a:latin typeface="+mn-ea"/>
                <a:ea typeface="+mn-ea"/>
                <a:cs typeface="MS Mincho" panose="02020609040205080304" pitchFamily="49" charset="-128"/>
              </a:rPr>
              <a:t>送受信されるデータ量</a:t>
            </a:r>
            <a:endParaRPr lang="en-JP" sz="1800" dirty="0">
              <a:solidFill>
                <a:schemeClr val="tx1"/>
              </a:solidFill>
              <a:effectLst/>
              <a:latin typeface="+mn-ea"/>
              <a:ea typeface="+mn-ea"/>
            </a:endParaRPr>
          </a:p>
          <a:p>
            <a:pPr marL="342900" lvl="0" indent="-342900">
              <a:spcAft>
                <a:spcPts val="600"/>
              </a:spcAft>
              <a:buClr>
                <a:schemeClr val="tx1"/>
              </a:buClr>
              <a:buSzPts val="1000"/>
              <a:buFont typeface="Symbol" pitchFamily="2" charset="2"/>
              <a:buChar char=""/>
              <a:tabLst>
                <a:tab pos="457200" algn="l"/>
              </a:tabLst>
            </a:pPr>
            <a:r>
              <a:rPr lang="ja-JP" sz="1800">
                <a:solidFill>
                  <a:schemeClr val="tx1"/>
                </a:solidFill>
                <a:effectLst/>
                <a:latin typeface="+mn-ea"/>
                <a:ea typeface="+mn-ea"/>
                <a:cs typeface="MS Mincho" panose="02020609040205080304" pitchFamily="49" charset="-128"/>
              </a:rPr>
              <a:t>送信元と宛先の間</a:t>
            </a:r>
            <a:r>
              <a:rPr lang="ja-JP" altLang="en-US" sz="1800">
                <a:solidFill>
                  <a:schemeClr val="tx1"/>
                </a:solidFill>
                <a:latin typeface="+mn-ea"/>
                <a:ea typeface="+mn-ea"/>
                <a:cs typeface="MS Mincho" panose="02020609040205080304" pitchFamily="49" charset="-128"/>
              </a:rPr>
              <a:t>にあ</a:t>
            </a:r>
            <a:r>
              <a:rPr lang="ja-JP" sz="1800">
                <a:solidFill>
                  <a:schemeClr val="tx1"/>
                </a:solidFill>
                <a:effectLst/>
                <a:latin typeface="+mn-ea"/>
                <a:ea typeface="+mn-ea"/>
                <a:cs typeface="MS Mincho" panose="02020609040205080304" pitchFamily="49" charset="-128"/>
              </a:rPr>
              <a:t>るネットワークデバイスの数によって遅延</a:t>
            </a:r>
            <a:r>
              <a:rPr lang="ja-JP" altLang="en-US" sz="1800">
                <a:solidFill>
                  <a:schemeClr val="tx1"/>
                </a:solidFill>
                <a:effectLst/>
                <a:latin typeface="+mn-ea"/>
                <a:ea typeface="+mn-ea"/>
                <a:cs typeface="MS Mincho" panose="02020609040205080304" pitchFamily="49" charset="-128"/>
              </a:rPr>
              <a:t>（レイテンシ）が生じる</a:t>
            </a:r>
            <a:endParaRPr lang="en-JP" sz="1800" dirty="0">
              <a:solidFill>
                <a:schemeClr val="tx1"/>
              </a:solidFill>
              <a:effectLst/>
              <a:latin typeface="+mn-ea"/>
              <a:ea typeface="+mn-ea"/>
            </a:endParaRPr>
          </a:p>
          <a:p>
            <a:pPr algn="l" fontAlgn="ctr">
              <a:spcAft>
                <a:spcPts val="1200"/>
              </a:spcAft>
            </a:pPr>
            <a:endParaRPr lang="en-US" i="0" dirty="0">
              <a:solidFill>
                <a:schemeClr val="tx1"/>
              </a:solidFill>
              <a:effectLst/>
              <a:latin typeface="+mn-ea"/>
              <a:ea typeface="+mn-ea"/>
            </a:endParaRPr>
          </a:p>
        </p:txBody>
      </p:sp>
    </p:spTree>
    <p:extLst>
      <p:ext uri="{BB962C8B-B14F-4D97-AF65-F5344CB8AC3E}">
        <p14:creationId xmlns:p14="http://schemas.microsoft.com/office/powerpoint/2010/main" val="149632077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465DF18F-73D4-6109-FBAB-90A279764407}"/>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0A992236-307E-2075-37DC-35293226653F}"/>
              </a:ext>
            </a:extLst>
          </p:cNvPr>
          <p:cNvSpPr txBox="1">
            <a:spLocks noGrp="1"/>
          </p:cNvSpPr>
          <p:nvPr>
            <p:ph type="title"/>
          </p:nvPr>
        </p:nvSpPr>
        <p:spPr>
          <a:xfrm>
            <a:off x="720000" y="540000"/>
            <a:ext cx="7704000" cy="572700"/>
          </a:xfrm>
        </p:spPr>
        <p:txBody>
          <a:bodyPr spcFirstLastPara="1" wrap="square" lIns="91425" tIns="91425" rIns="91425" bIns="91425" anchor="t" anchorCtr="0">
            <a:noAutofit/>
          </a:bodyPr>
          <a:lstStyle/>
          <a:p>
            <a:r>
              <a:rPr lang="en-US" dirty="0"/>
              <a:t>Check Test 2</a:t>
            </a:r>
          </a:p>
        </p:txBody>
      </p:sp>
      <p:sp>
        <p:nvSpPr>
          <p:cNvPr id="2" name="Google Shape;968;p43">
            <a:extLst>
              <a:ext uri="{FF2B5EF4-FFF2-40B4-BE49-F238E27FC236}">
                <a16:creationId xmlns:a16="http://schemas.microsoft.com/office/drawing/2014/main" id="{9EA2523A-56CD-3A1A-92CA-B873168FDCD3}"/>
              </a:ext>
            </a:extLst>
          </p:cNvPr>
          <p:cNvSpPr txBox="1">
            <a:spLocks/>
          </p:cNvSpPr>
          <p:nvPr/>
        </p:nvSpPr>
        <p:spPr>
          <a:xfrm>
            <a:off x="1062596" y="1340850"/>
            <a:ext cx="7361404" cy="2461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Oswald"/>
              <a:buNone/>
              <a:defRPr sz="2800" b="0" i="0" u="none" strike="noStrike" cap="none">
                <a:solidFill>
                  <a:schemeClr val="dk1"/>
                </a:solidFill>
                <a:latin typeface="Oswald"/>
                <a:ea typeface="Oswald"/>
                <a:cs typeface="Oswald"/>
                <a:sym typeface="Oswald"/>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l" fontAlgn="ctr">
              <a:spcAft>
                <a:spcPts val="600"/>
              </a:spcAft>
              <a:buClr>
                <a:schemeClr val="tx1"/>
              </a:buClr>
            </a:pPr>
            <a:r>
              <a:rPr lang="en-US" sz="2800" i="0" dirty="0">
                <a:solidFill>
                  <a:schemeClr val="accent2"/>
                </a:solidFill>
                <a:effectLst/>
                <a:latin typeface="+mn-lt"/>
              </a:rPr>
              <a:t>Communications in a Connected World Quiz</a:t>
            </a:r>
          </a:p>
          <a:p>
            <a:pPr algn="l" fontAlgn="ctr">
              <a:spcAft>
                <a:spcPts val="600"/>
              </a:spcAft>
              <a:buClr>
                <a:schemeClr val="tx1"/>
              </a:buClr>
            </a:pPr>
            <a:endParaRPr lang="en-US" sz="2000" dirty="0">
              <a:solidFill>
                <a:schemeClr val="accent2"/>
              </a:solidFill>
              <a:latin typeface="+mn-lt"/>
            </a:endParaRPr>
          </a:p>
          <a:p>
            <a:r>
              <a:rPr lang="en-US" sz="2000" dirty="0">
                <a:solidFill>
                  <a:schemeClr val="tx1"/>
                </a:solidFill>
                <a:latin typeface="+mn-lt"/>
                <a:hlinkClick r:id="rId3"/>
              </a:rPr>
              <a:t>https://forms.gle/QXQpgCdPn5pJ8t8a8</a:t>
            </a:r>
            <a:endParaRPr lang="en-US" sz="2000" dirty="0">
              <a:solidFill>
                <a:schemeClr val="tx1"/>
              </a:solidFill>
              <a:latin typeface="+mn-lt"/>
            </a:endParaRPr>
          </a:p>
          <a:p>
            <a:endParaRPr lang="en-US" sz="2000" dirty="0">
              <a:solidFill>
                <a:schemeClr val="tx1"/>
              </a:solidFill>
              <a:latin typeface="+mn-lt"/>
            </a:endParaRPr>
          </a:p>
        </p:txBody>
      </p:sp>
      <p:grpSp>
        <p:nvGrpSpPr>
          <p:cNvPr id="3" name="Google Shape;10286;p77">
            <a:extLst>
              <a:ext uri="{FF2B5EF4-FFF2-40B4-BE49-F238E27FC236}">
                <a16:creationId xmlns:a16="http://schemas.microsoft.com/office/drawing/2014/main" id="{FCF1A5FE-D825-0C29-1C6D-40F15879DF11}"/>
              </a:ext>
            </a:extLst>
          </p:cNvPr>
          <p:cNvGrpSpPr/>
          <p:nvPr/>
        </p:nvGrpSpPr>
        <p:grpSpPr>
          <a:xfrm>
            <a:off x="144725" y="392700"/>
            <a:ext cx="576000" cy="720000"/>
            <a:chOff x="-39783425" y="2337925"/>
            <a:chExt cx="275700" cy="318350"/>
          </a:xfrm>
          <a:solidFill>
            <a:schemeClr val="accent3"/>
          </a:solidFill>
        </p:grpSpPr>
        <p:sp>
          <p:nvSpPr>
            <p:cNvPr id="4" name="Google Shape;10287;p77">
              <a:extLst>
                <a:ext uri="{FF2B5EF4-FFF2-40B4-BE49-F238E27FC236}">
                  <a16:creationId xmlns:a16="http://schemas.microsoft.com/office/drawing/2014/main" id="{128B7A4C-1400-B877-7435-7D916D8F6FB5}"/>
                </a:ext>
              </a:extLst>
            </p:cNvPr>
            <p:cNvSpPr/>
            <p:nvPr/>
          </p:nvSpPr>
          <p:spPr>
            <a:xfrm>
              <a:off x="-39739325" y="2468600"/>
              <a:ext cx="194575" cy="148500"/>
            </a:xfrm>
            <a:custGeom>
              <a:avLst/>
              <a:gdLst/>
              <a:ahLst/>
              <a:cxnLst/>
              <a:rect l="l" t="t" r="r" b="b"/>
              <a:pathLst>
                <a:path w="7783" h="5940" extrusionOk="0">
                  <a:moveTo>
                    <a:pt x="6349" y="772"/>
                  </a:moveTo>
                  <a:cubicBezTo>
                    <a:pt x="6459" y="772"/>
                    <a:pt x="6570" y="812"/>
                    <a:pt x="6648" y="891"/>
                  </a:cubicBezTo>
                  <a:cubicBezTo>
                    <a:pt x="6711" y="954"/>
                    <a:pt x="6743" y="1017"/>
                    <a:pt x="6806" y="1080"/>
                  </a:cubicBezTo>
                  <a:cubicBezTo>
                    <a:pt x="6837" y="1300"/>
                    <a:pt x="6837" y="1458"/>
                    <a:pt x="6711" y="1552"/>
                  </a:cubicBezTo>
                  <a:lnTo>
                    <a:pt x="3340" y="4955"/>
                  </a:lnTo>
                  <a:cubicBezTo>
                    <a:pt x="3261" y="5033"/>
                    <a:pt x="3151" y="5073"/>
                    <a:pt x="3041" y="5073"/>
                  </a:cubicBezTo>
                  <a:cubicBezTo>
                    <a:pt x="2931" y="5073"/>
                    <a:pt x="2820" y="5033"/>
                    <a:pt x="2742" y="4955"/>
                  </a:cubicBezTo>
                  <a:lnTo>
                    <a:pt x="1040" y="3253"/>
                  </a:lnTo>
                  <a:cubicBezTo>
                    <a:pt x="883" y="3096"/>
                    <a:pt x="883" y="2812"/>
                    <a:pt x="1040" y="2655"/>
                  </a:cubicBezTo>
                  <a:lnTo>
                    <a:pt x="1135" y="2592"/>
                  </a:lnTo>
                  <a:cubicBezTo>
                    <a:pt x="1214" y="2513"/>
                    <a:pt x="1316" y="2474"/>
                    <a:pt x="1418" y="2474"/>
                  </a:cubicBezTo>
                  <a:cubicBezTo>
                    <a:pt x="1521" y="2474"/>
                    <a:pt x="1623" y="2513"/>
                    <a:pt x="1702" y="2592"/>
                  </a:cubicBezTo>
                  <a:lnTo>
                    <a:pt x="2742" y="3600"/>
                  </a:lnTo>
                  <a:cubicBezTo>
                    <a:pt x="2820" y="3679"/>
                    <a:pt x="2931" y="3718"/>
                    <a:pt x="3041" y="3718"/>
                  </a:cubicBezTo>
                  <a:cubicBezTo>
                    <a:pt x="3151" y="3718"/>
                    <a:pt x="3261" y="3679"/>
                    <a:pt x="3340" y="3600"/>
                  </a:cubicBezTo>
                  <a:lnTo>
                    <a:pt x="6050" y="891"/>
                  </a:lnTo>
                  <a:cubicBezTo>
                    <a:pt x="6128" y="812"/>
                    <a:pt x="6239" y="772"/>
                    <a:pt x="6349" y="772"/>
                  </a:cubicBezTo>
                  <a:close/>
                  <a:moveTo>
                    <a:pt x="6369" y="1"/>
                  </a:moveTo>
                  <a:cubicBezTo>
                    <a:pt x="6050" y="1"/>
                    <a:pt x="5719" y="119"/>
                    <a:pt x="5451" y="355"/>
                  </a:cubicBezTo>
                  <a:lnTo>
                    <a:pt x="3025" y="2781"/>
                  </a:lnTo>
                  <a:lnTo>
                    <a:pt x="2269" y="2025"/>
                  </a:lnTo>
                  <a:cubicBezTo>
                    <a:pt x="2040" y="1796"/>
                    <a:pt x="1742" y="1663"/>
                    <a:pt x="1421" y="1663"/>
                  </a:cubicBezTo>
                  <a:cubicBezTo>
                    <a:pt x="1256" y="1663"/>
                    <a:pt x="1085" y="1698"/>
                    <a:pt x="914" y="1773"/>
                  </a:cubicBezTo>
                  <a:cubicBezTo>
                    <a:pt x="694" y="1867"/>
                    <a:pt x="536" y="1993"/>
                    <a:pt x="473" y="2119"/>
                  </a:cubicBezTo>
                  <a:cubicBezTo>
                    <a:pt x="1" y="2592"/>
                    <a:pt x="1" y="3379"/>
                    <a:pt x="473" y="3883"/>
                  </a:cubicBezTo>
                  <a:lnTo>
                    <a:pt x="2143" y="5585"/>
                  </a:lnTo>
                  <a:cubicBezTo>
                    <a:pt x="2379" y="5821"/>
                    <a:pt x="2694" y="5939"/>
                    <a:pt x="3017" y="5939"/>
                  </a:cubicBezTo>
                  <a:cubicBezTo>
                    <a:pt x="3340" y="5939"/>
                    <a:pt x="3671" y="5821"/>
                    <a:pt x="3939" y="5585"/>
                  </a:cubicBezTo>
                  <a:lnTo>
                    <a:pt x="7310" y="2182"/>
                  </a:lnTo>
                  <a:cubicBezTo>
                    <a:pt x="7656" y="1836"/>
                    <a:pt x="7782" y="1300"/>
                    <a:pt x="7593" y="859"/>
                  </a:cubicBezTo>
                  <a:cubicBezTo>
                    <a:pt x="7467" y="575"/>
                    <a:pt x="7310" y="418"/>
                    <a:pt x="7215" y="355"/>
                  </a:cubicBezTo>
                  <a:cubicBezTo>
                    <a:pt x="6995" y="119"/>
                    <a:pt x="6688" y="1"/>
                    <a:pt x="636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5" name="Google Shape;10288;p77">
              <a:extLst>
                <a:ext uri="{FF2B5EF4-FFF2-40B4-BE49-F238E27FC236}">
                  <a16:creationId xmlns:a16="http://schemas.microsoft.com/office/drawing/2014/main" id="{2C2BFD6D-3B16-0499-6536-68536DE4E8B7}"/>
                </a:ext>
              </a:extLst>
            </p:cNvPr>
            <p:cNvSpPr/>
            <p:nvPr/>
          </p:nvSpPr>
          <p:spPr>
            <a:xfrm>
              <a:off x="-39783425" y="2337925"/>
              <a:ext cx="275700" cy="318350"/>
            </a:xfrm>
            <a:custGeom>
              <a:avLst/>
              <a:gdLst/>
              <a:ahLst/>
              <a:cxnLst/>
              <a:rect l="l" t="t" r="r" b="b"/>
              <a:pathLst>
                <a:path w="11028" h="12734" extrusionOk="0">
                  <a:moveTo>
                    <a:pt x="5608" y="793"/>
                  </a:moveTo>
                  <a:cubicBezTo>
                    <a:pt x="5829" y="793"/>
                    <a:pt x="5986" y="1014"/>
                    <a:pt x="6049" y="1234"/>
                  </a:cubicBezTo>
                  <a:cubicBezTo>
                    <a:pt x="6049" y="1486"/>
                    <a:pt x="6238" y="1644"/>
                    <a:pt x="6459" y="1644"/>
                  </a:cubicBezTo>
                  <a:lnTo>
                    <a:pt x="8129" y="1644"/>
                  </a:lnTo>
                  <a:cubicBezTo>
                    <a:pt x="8349" y="1644"/>
                    <a:pt x="8507" y="1833"/>
                    <a:pt x="8570" y="2053"/>
                  </a:cubicBezTo>
                  <a:lnTo>
                    <a:pt x="8570" y="2494"/>
                  </a:lnTo>
                  <a:lnTo>
                    <a:pt x="2773" y="2494"/>
                  </a:lnTo>
                  <a:lnTo>
                    <a:pt x="2773" y="2116"/>
                  </a:lnTo>
                  <a:lnTo>
                    <a:pt x="2741" y="2116"/>
                  </a:lnTo>
                  <a:cubicBezTo>
                    <a:pt x="2741" y="1864"/>
                    <a:pt x="2930" y="1707"/>
                    <a:pt x="3119" y="1675"/>
                  </a:cubicBezTo>
                  <a:lnTo>
                    <a:pt x="4789" y="1675"/>
                  </a:lnTo>
                  <a:cubicBezTo>
                    <a:pt x="5010" y="1675"/>
                    <a:pt x="5167" y="1486"/>
                    <a:pt x="5167" y="1234"/>
                  </a:cubicBezTo>
                  <a:cubicBezTo>
                    <a:pt x="5167" y="1014"/>
                    <a:pt x="5356" y="856"/>
                    <a:pt x="5608" y="793"/>
                  </a:cubicBezTo>
                  <a:close/>
                  <a:moveTo>
                    <a:pt x="10177" y="2494"/>
                  </a:moveTo>
                  <a:lnTo>
                    <a:pt x="10177" y="11883"/>
                  </a:lnTo>
                  <a:lnTo>
                    <a:pt x="788" y="11883"/>
                  </a:lnTo>
                  <a:lnTo>
                    <a:pt x="788" y="2494"/>
                  </a:lnTo>
                  <a:lnTo>
                    <a:pt x="1891" y="2494"/>
                  </a:lnTo>
                  <a:lnTo>
                    <a:pt x="1891" y="2904"/>
                  </a:lnTo>
                  <a:cubicBezTo>
                    <a:pt x="1891" y="3125"/>
                    <a:pt x="2111" y="3314"/>
                    <a:pt x="2332" y="3314"/>
                  </a:cubicBezTo>
                  <a:lnTo>
                    <a:pt x="8948" y="3314"/>
                  </a:lnTo>
                  <a:cubicBezTo>
                    <a:pt x="9200" y="3314"/>
                    <a:pt x="9357" y="3125"/>
                    <a:pt x="9357" y="2904"/>
                  </a:cubicBezTo>
                  <a:lnTo>
                    <a:pt x="9357" y="2494"/>
                  </a:lnTo>
                  <a:close/>
                  <a:moveTo>
                    <a:pt x="5615" y="1"/>
                  </a:moveTo>
                  <a:cubicBezTo>
                    <a:pt x="5456" y="1"/>
                    <a:pt x="5293" y="33"/>
                    <a:pt x="5136" y="100"/>
                  </a:cubicBezTo>
                  <a:cubicBezTo>
                    <a:pt x="4821" y="226"/>
                    <a:pt x="4537" y="478"/>
                    <a:pt x="4474" y="856"/>
                  </a:cubicBezTo>
                  <a:lnTo>
                    <a:pt x="3151" y="856"/>
                  </a:lnTo>
                  <a:cubicBezTo>
                    <a:pt x="2647" y="856"/>
                    <a:pt x="2174" y="1203"/>
                    <a:pt x="1985" y="1675"/>
                  </a:cubicBezTo>
                  <a:lnTo>
                    <a:pt x="410" y="1675"/>
                  </a:lnTo>
                  <a:cubicBezTo>
                    <a:pt x="158" y="1675"/>
                    <a:pt x="0" y="1864"/>
                    <a:pt x="0" y="2116"/>
                  </a:cubicBezTo>
                  <a:lnTo>
                    <a:pt x="0" y="12292"/>
                  </a:lnTo>
                  <a:cubicBezTo>
                    <a:pt x="0" y="12544"/>
                    <a:pt x="221" y="12734"/>
                    <a:pt x="410" y="12734"/>
                  </a:cubicBezTo>
                  <a:lnTo>
                    <a:pt x="10618" y="12734"/>
                  </a:lnTo>
                  <a:cubicBezTo>
                    <a:pt x="10838" y="12734"/>
                    <a:pt x="11027" y="12544"/>
                    <a:pt x="11027" y="12292"/>
                  </a:cubicBezTo>
                  <a:lnTo>
                    <a:pt x="11027" y="2116"/>
                  </a:lnTo>
                  <a:cubicBezTo>
                    <a:pt x="10996" y="1864"/>
                    <a:pt x="10807" y="1675"/>
                    <a:pt x="10555" y="1675"/>
                  </a:cubicBezTo>
                  <a:lnTo>
                    <a:pt x="9263" y="1675"/>
                  </a:lnTo>
                  <a:cubicBezTo>
                    <a:pt x="9105" y="1203"/>
                    <a:pt x="8633" y="856"/>
                    <a:pt x="8097" y="856"/>
                  </a:cubicBezTo>
                  <a:lnTo>
                    <a:pt x="6774" y="856"/>
                  </a:lnTo>
                  <a:cubicBezTo>
                    <a:pt x="6606" y="328"/>
                    <a:pt x="6127" y="1"/>
                    <a:pt x="561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grpSp>
      <p:sp>
        <p:nvSpPr>
          <p:cNvPr id="6" name="Footer Placeholder 5">
            <a:extLst>
              <a:ext uri="{FF2B5EF4-FFF2-40B4-BE49-F238E27FC236}">
                <a16:creationId xmlns:a16="http://schemas.microsoft.com/office/drawing/2014/main" id="{4B7FB68B-886A-8387-4B71-CC9F5A282D4D}"/>
              </a:ext>
            </a:extLst>
          </p:cNvPr>
          <p:cNvSpPr>
            <a:spLocks noGrp="1"/>
          </p:cNvSpPr>
          <p:nvPr>
            <p:ph type="ftr" sz="quarter" idx="10"/>
          </p:nvPr>
        </p:nvSpPr>
        <p:spPr/>
        <p:txBody>
          <a:bodyPr/>
          <a:lstStyle/>
          <a:p>
            <a:fld id="{C6546AE3-50DF-B045-B6CD-BFF06352382E}" type="slidenum">
              <a:rPr lang="en-US" smtClean="0"/>
              <a:t>44</a:t>
            </a:fld>
            <a:endParaRPr lang="en-US" dirty="0"/>
          </a:p>
        </p:txBody>
      </p:sp>
    </p:spTree>
    <p:extLst>
      <p:ext uri="{BB962C8B-B14F-4D97-AF65-F5344CB8AC3E}">
        <p14:creationId xmlns:p14="http://schemas.microsoft.com/office/powerpoint/2010/main" val="239867887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1151C2C3-7F80-6D78-30FE-16DD2AE54191}"/>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62FB31B6-CFD7-8201-9436-897C2A1CBD3C}"/>
              </a:ext>
            </a:extLst>
          </p:cNvPr>
          <p:cNvSpPr txBox="1">
            <a:spLocks noGrp="1"/>
          </p:cNvSpPr>
          <p:nvPr>
            <p:ph type="title"/>
          </p:nvPr>
        </p:nvSpPr>
        <p:spPr>
          <a:xfrm>
            <a:off x="720000" y="540000"/>
            <a:ext cx="7704000" cy="572700"/>
          </a:xfrm>
        </p:spPr>
        <p:txBody>
          <a:bodyPr spcFirstLastPara="1" wrap="square" lIns="91425" tIns="91425" rIns="91425" bIns="91425" anchor="t" anchorCtr="0">
            <a:noAutofit/>
          </a:bodyPr>
          <a:lstStyle/>
          <a:p>
            <a:r>
              <a:rPr lang="en-US" dirty="0"/>
              <a:t>Questions and free discussion</a:t>
            </a:r>
          </a:p>
        </p:txBody>
      </p:sp>
      <p:sp>
        <p:nvSpPr>
          <p:cNvPr id="2" name="TextBox 1">
            <a:extLst>
              <a:ext uri="{FF2B5EF4-FFF2-40B4-BE49-F238E27FC236}">
                <a16:creationId xmlns:a16="http://schemas.microsoft.com/office/drawing/2014/main" id="{8732EECF-5371-2E46-0C09-CD2071697B4E}"/>
              </a:ext>
            </a:extLst>
          </p:cNvPr>
          <p:cNvSpPr txBox="1"/>
          <p:nvPr/>
        </p:nvSpPr>
        <p:spPr>
          <a:xfrm>
            <a:off x="720000" y="1717670"/>
            <a:ext cx="8055413" cy="1708160"/>
          </a:xfrm>
          <a:prstGeom prst="rect">
            <a:avLst/>
          </a:prstGeom>
          <a:noFill/>
        </p:spPr>
        <p:txBody>
          <a:bodyPr wrap="square" rtlCol="0">
            <a:spAutoFit/>
          </a:bodyPr>
          <a:lstStyle/>
          <a:p>
            <a:pPr>
              <a:spcBef>
                <a:spcPts val="600"/>
              </a:spcBef>
              <a:spcAft>
                <a:spcPts val="600"/>
              </a:spcAft>
              <a:buClr>
                <a:schemeClr val="tx1"/>
              </a:buClr>
            </a:pPr>
            <a:r>
              <a:rPr lang="en-US" sz="4000" i="0" dirty="0">
                <a:solidFill>
                  <a:schemeClr val="accent2"/>
                </a:solidFill>
                <a:effectLst/>
                <a:latin typeface="+mn-lt"/>
              </a:rPr>
              <a:t>Do you have any questions or anything you want to discuss?</a:t>
            </a:r>
          </a:p>
          <a:p>
            <a:pPr algn="l"/>
            <a:endParaRPr lang="en-US" sz="2000" i="0" dirty="0">
              <a:solidFill>
                <a:schemeClr val="tx1"/>
              </a:solidFill>
              <a:effectLst/>
              <a:latin typeface="+mn-lt"/>
            </a:endParaRPr>
          </a:p>
        </p:txBody>
      </p:sp>
      <p:sp>
        <p:nvSpPr>
          <p:cNvPr id="3" name="Footer Placeholder 2">
            <a:extLst>
              <a:ext uri="{FF2B5EF4-FFF2-40B4-BE49-F238E27FC236}">
                <a16:creationId xmlns:a16="http://schemas.microsoft.com/office/drawing/2014/main" id="{9C16BA77-F4D0-9DE0-9022-0D569FE56971}"/>
              </a:ext>
            </a:extLst>
          </p:cNvPr>
          <p:cNvSpPr>
            <a:spLocks noGrp="1"/>
          </p:cNvSpPr>
          <p:nvPr>
            <p:ph type="ftr" sz="quarter" idx="10"/>
          </p:nvPr>
        </p:nvSpPr>
        <p:spPr/>
        <p:txBody>
          <a:bodyPr/>
          <a:lstStyle/>
          <a:p>
            <a:fld id="{DF241D55-8316-B440-8C6A-5E3667E0632F}" type="slidenum">
              <a:rPr lang="en-US" smtClean="0"/>
              <a:t>45</a:t>
            </a:fld>
            <a:endParaRPr lang="en-US" dirty="0"/>
          </a:p>
        </p:txBody>
      </p:sp>
    </p:spTree>
    <p:extLst>
      <p:ext uri="{BB962C8B-B14F-4D97-AF65-F5344CB8AC3E}">
        <p14:creationId xmlns:p14="http://schemas.microsoft.com/office/powerpoint/2010/main" val="197805560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5CBFA-2506-A1BE-E45E-4E59A3BFFADA}"/>
              </a:ext>
            </a:extLst>
          </p:cNvPr>
          <p:cNvSpPr>
            <a:spLocks noGrp="1"/>
          </p:cNvSpPr>
          <p:nvPr>
            <p:ph type="title"/>
          </p:nvPr>
        </p:nvSpPr>
        <p:spPr>
          <a:xfrm>
            <a:off x="720000" y="540000"/>
            <a:ext cx="7704000" cy="572700"/>
          </a:xfrm>
        </p:spPr>
        <p:txBody>
          <a:bodyPr/>
          <a:lstStyle/>
          <a:p>
            <a:r>
              <a:rPr lang="en-US" dirty="0"/>
              <a:t>Reference</a:t>
            </a:r>
          </a:p>
        </p:txBody>
      </p:sp>
      <p:sp>
        <p:nvSpPr>
          <p:cNvPr id="4" name="TextBox 3">
            <a:extLst>
              <a:ext uri="{FF2B5EF4-FFF2-40B4-BE49-F238E27FC236}">
                <a16:creationId xmlns:a16="http://schemas.microsoft.com/office/drawing/2014/main" id="{93C84A80-3E86-B5D3-F80A-2DB5F1F14050}"/>
              </a:ext>
            </a:extLst>
          </p:cNvPr>
          <p:cNvSpPr txBox="1"/>
          <p:nvPr/>
        </p:nvSpPr>
        <p:spPr>
          <a:xfrm>
            <a:off x="719999" y="1459467"/>
            <a:ext cx="7703275" cy="2031325"/>
          </a:xfrm>
          <a:prstGeom prst="rect">
            <a:avLst/>
          </a:prstGeom>
          <a:noFill/>
        </p:spPr>
        <p:txBody>
          <a:bodyPr wrap="square">
            <a:spAutoFit/>
          </a:bodyPr>
          <a:lstStyle/>
          <a:p>
            <a:pPr marL="285750" indent="-285750">
              <a:buClr>
                <a:schemeClr val="tx1"/>
              </a:buClr>
              <a:buFont typeface="Arial" panose="020B0604020202020204" pitchFamily="34" charset="0"/>
              <a:buChar char="•"/>
            </a:pPr>
            <a:r>
              <a:rPr lang="en-US" dirty="0">
                <a:solidFill>
                  <a:schemeClr val="tx1"/>
                </a:solidFill>
                <a:latin typeface="+mn-lt"/>
              </a:rPr>
              <a:t>CISCO Network Academy</a:t>
            </a:r>
            <a:r>
              <a:rPr lang="ja-JP" altLang="en-US">
                <a:solidFill>
                  <a:schemeClr val="tx1"/>
                </a:solidFill>
                <a:latin typeface="+mn-lt"/>
              </a:rPr>
              <a:t>　</a:t>
            </a:r>
            <a:endParaRPr lang="en-US" altLang="ja-JP" dirty="0">
              <a:solidFill>
                <a:schemeClr val="tx1"/>
              </a:solidFill>
              <a:latin typeface="+mn-lt"/>
            </a:endParaRPr>
          </a:p>
          <a:p>
            <a:pPr marL="187325" indent="-44450"/>
            <a:r>
              <a:rPr lang="en-US" b="0" i="0" dirty="0">
                <a:solidFill>
                  <a:schemeClr val="tx1"/>
                </a:solidFill>
                <a:effectLst/>
                <a:latin typeface="+mn-lt"/>
              </a:rPr>
              <a:t>Networking Basics - Module 1: Communication in a Connected World</a:t>
            </a:r>
          </a:p>
          <a:p>
            <a:pPr marL="187325" indent="-44450"/>
            <a:r>
              <a:rPr lang="en-US" dirty="0">
                <a:solidFill>
                  <a:schemeClr val="tx1"/>
                </a:solidFill>
                <a:latin typeface="+mn-lt"/>
                <a:hlinkClick r:id="rId3">
                  <a:extLst>
                    <a:ext uri="{A12FA001-AC4F-418D-AE19-62706E023703}">
                      <ahyp:hlinkClr xmlns:ahyp="http://schemas.microsoft.com/office/drawing/2018/hyperlinkcolor" val="tx"/>
                    </a:ext>
                  </a:extLst>
                </a:hlinkClick>
              </a:rPr>
              <a:t>https://skillsforall.com/launch?id=f393c38f-b410-4d2b-8275-70e144273519&amp;tab=curriculum&amp;view=5ecba343-fa3f-522a-9efe-2dd6a18f5c93</a:t>
            </a:r>
            <a:endParaRPr lang="en-US" dirty="0">
              <a:solidFill>
                <a:schemeClr val="tx1"/>
              </a:solidFill>
              <a:latin typeface="+mn-lt"/>
            </a:endParaRPr>
          </a:p>
          <a:p>
            <a:pPr marL="187325" indent="-44450"/>
            <a:endParaRPr lang="en-US" dirty="0">
              <a:solidFill>
                <a:schemeClr val="tx1"/>
              </a:solidFill>
              <a:latin typeface="+mn-lt"/>
            </a:endParaRPr>
          </a:p>
          <a:p>
            <a:endParaRPr lang="en-US" dirty="0">
              <a:solidFill>
                <a:schemeClr val="tx1"/>
              </a:solidFill>
              <a:latin typeface="+mn-lt"/>
            </a:endParaRPr>
          </a:p>
          <a:p>
            <a:pPr marL="285750" indent="-285750">
              <a:buClr>
                <a:schemeClr val="tx1"/>
              </a:buClr>
              <a:buFont typeface="Arial" panose="020B0604020202020204" pitchFamily="34" charset="0"/>
              <a:buChar char="•"/>
            </a:pPr>
            <a:r>
              <a:rPr lang="en-US" altLang="ja-JP" dirty="0">
                <a:solidFill>
                  <a:schemeClr val="tx1"/>
                </a:solidFill>
                <a:latin typeface="+mn-lt"/>
              </a:rPr>
              <a:t>Textbook</a:t>
            </a:r>
            <a:r>
              <a:rPr lang="ja-JP" altLang="en-US">
                <a:solidFill>
                  <a:schemeClr val="tx1"/>
                </a:solidFill>
                <a:latin typeface="+mn-lt"/>
              </a:rPr>
              <a:t>：</a:t>
            </a:r>
          </a:p>
          <a:p>
            <a:r>
              <a:rPr lang="ja-JP" altLang="en-US">
                <a:solidFill>
                  <a:schemeClr val="tx1"/>
                </a:solidFill>
                <a:latin typeface="+mn-lt"/>
              </a:rPr>
              <a:t>「図解入門　</a:t>
            </a:r>
            <a:r>
              <a:rPr lang="en-US" altLang="ja-JP" dirty="0">
                <a:solidFill>
                  <a:schemeClr val="tx1"/>
                </a:solidFill>
                <a:latin typeface="+mn-lt"/>
              </a:rPr>
              <a:t>TCP/IP</a:t>
            </a:r>
            <a:r>
              <a:rPr lang="ja-JP" altLang="en-US">
                <a:solidFill>
                  <a:schemeClr val="tx1"/>
                </a:solidFill>
                <a:latin typeface="+mn-lt"/>
              </a:rPr>
              <a:t>」みやたひろし　</a:t>
            </a:r>
            <a:endParaRPr lang="en-US" dirty="0">
              <a:solidFill>
                <a:schemeClr val="tx1"/>
              </a:solidFill>
              <a:latin typeface="+mn-lt"/>
            </a:endParaRPr>
          </a:p>
          <a:p>
            <a:endParaRPr lang="en-US" dirty="0">
              <a:solidFill>
                <a:schemeClr val="tx1"/>
              </a:solidFill>
              <a:latin typeface="+mn-lt"/>
            </a:endParaRPr>
          </a:p>
        </p:txBody>
      </p:sp>
      <p:sp>
        <p:nvSpPr>
          <p:cNvPr id="3" name="Footer Placeholder 2">
            <a:extLst>
              <a:ext uri="{FF2B5EF4-FFF2-40B4-BE49-F238E27FC236}">
                <a16:creationId xmlns:a16="http://schemas.microsoft.com/office/drawing/2014/main" id="{96465DCC-3405-A293-1C97-F836795D8997}"/>
              </a:ext>
            </a:extLst>
          </p:cNvPr>
          <p:cNvSpPr>
            <a:spLocks noGrp="1"/>
          </p:cNvSpPr>
          <p:nvPr>
            <p:ph type="ftr" sz="quarter" idx="10"/>
          </p:nvPr>
        </p:nvSpPr>
        <p:spPr/>
        <p:txBody>
          <a:bodyPr/>
          <a:lstStyle/>
          <a:p>
            <a:fld id="{E54E2597-85CE-0D43-82AB-E53E2ED196FF}" type="slidenum">
              <a:rPr lang="en-US" smtClean="0"/>
              <a:t>46</a:t>
            </a:fld>
            <a:endParaRPr lang="en-US" dirty="0"/>
          </a:p>
        </p:txBody>
      </p:sp>
    </p:spTree>
    <p:extLst>
      <p:ext uri="{BB962C8B-B14F-4D97-AF65-F5344CB8AC3E}">
        <p14:creationId xmlns:p14="http://schemas.microsoft.com/office/powerpoint/2010/main" val="70626713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1470"/>
        <p:cNvGrpSpPr/>
        <p:nvPr/>
      </p:nvGrpSpPr>
      <p:grpSpPr>
        <a:xfrm>
          <a:off x="0" y="0"/>
          <a:ext cx="0" cy="0"/>
          <a:chOff x="0" y="0"/>
          <a:chExt cx="0" cy="0"/>
        </a:xfrm>
      </p:grpSpPr>
      <p:grpSp>
        <p:nvGrpSpPr>
          <p:cNvPr id="1473" name="Google Shape;1473;p58"/>
          <p:cNvGrpSpPr/>
          <p:nvPr/>
        </p:nvGrpSpPr>
        <p:grpSpPr>
          <a:xfrm>
            <a:off x="6293268" y="1146387"/>
            <a:ext cx="2850726" cy="2850726"/>
            <a:chOff x="1435250" y="482750"/>
            <a:chExt cx="4729925" cy="4729925"/>
          </a:xfrm>
        </p:grpSpPr>
        <p:sp>
          <p:nvSpPr>
            <p:cNvPr id="1474" name="Google Shape;1474;p58"/>
            <p:cNvSpPr/>
            <p:nvPr/>
          </p:nvSpPr>
          <p:spPr>
            <a:xfrm>
              <a:off x="1435250" y="2929250"/>
              <a:ext cx="3180475" cy="2283425"/>
            </a:xfrm>
            <a:custGeom>
              <a:avLst/>
              <a:gdLst/>
              <a:ahLst/>
              <a:cxnLst/>
              <a:rect l="l" t="t" r="r" b="b"/>
              <a:pathLst>
                <a:path w="127219" h="91337" extrusionOk="0">
                  <a:moveTo>
                    <a:pt x="19573" y="1"/>
                  </a:moveTo>
                  <a:cubicBezTo>
                    <a:pt x="8776" y="1"/>
                    <a:pt x="1" y="8775"/>
                    <a:pt x="1" y="19572"/>
                  </a:cubicBezTo>
                  <a:lnTo>
                    <a:pt x="1" y="91336"/>
                  </a:lnTo>
                  <a:lnTo>
                    <a:pt x="88075" y="91336"/>
                  </a:lnTo>
                  <a:lnTo>
                    <a:pt x="88075" y="29358"/>
                  </a:lnTo>
                  <a:lnTo>
                    <a:pt x="127218" y="68502"/>
                  </a:lnTo>
                  <a:lnTo>
                    <a:pt x="127218" y="35882"/>
                  </a:lnTo>
                  <a:lnTo>
                    <a:pt x="96132" y="4796"/>
                  </a:lnTo>
                  <a:cubicBezTo>
                    <a:pt x="93065" y="1729"/>
                    <a:pt x="88923" y="1"/>
                    <a:pt x="8458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58"/>
            <p:cNvSpPr/>
            <p:nvPr/>
          </p:nvSpPr>
          <p:spPr>
            <a:xfrm>
              <a:off x="1484200" y="4046475"/>
              <a:ext cx="472200" cy="456100"/>
            </a:xfrm>
            <a:custGeom>
              <a:avLst/>
              <a:gdLst/>
              <a:ahLst/>
              <a:cxnLst/>
              <a:rect l="l" t="t" r="r" b="b"/>
              <a:pathLst>
                <a:path w="18888" h="18244" extrusionOk="0">
                  <a:moveTo>
                    <a:pt x="3601" y="1"/>
                  </a:moveTo>
                  <a:cubicBezTo>
                    <a:pt x="2765" y="1"/>
                    <a:pt x="1925" y="327"/>
                    <a:pt x="1272" y="979"/>
                  </a:cubicBezTo>
                  <a:cubicBezTo>
                    <a:pt x="0" y="2252"/>
                    <a:pt x="0" y="4307"/>
                    <a:pt x="1272" y="5579"/>
                  </a:cubicBezTo>
                  <a:lnTo>
                    <a:pt x="12983" y="17289"/>
                  </a:lnTo>
                  <a:cubicBezTo>
                    <a:pt x="13619" y="17925"/>
                    <a:pt x="14451" y="18243"/>
                    <a:pt x="15283" y="18243"/>
                  </a:cubicBezTo>
                  <a:cubicBezTo>
                    <a:pt x="16114" y="18243"/>
                    <a:pt x="16946" y="17925"/>
                    <a:pt x="17582" y="17289"/>
                  </a:cubicBezTo>
                  <a:cubicBezTo>
                    <a:pt x="18887" y="15985"/>
                    <a:pt x="18887" y="13929"/>
                    <a:pt x="17582" y="12657"/>
                  </a:cubicBezTo>
                  <a:lnTo>
                    <a:pt x="5904" y="979"/>
                  </a:lnTo>
                  <a:cubicBezTo>
                    <a:pt x="5268" y="327"/>
                    <a:pt x="4436" y="1"/>
                    <a:pt x="3601" y="1"/>
                  </a:cubicBezTo>
                  <a:close/>
                </a:path>
              </a:pathLst>
            </a:custGeom>
            <a:solidFill>
              <a:srgbClr val="A855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58"/>
            <p:cNvSpPr/>
            <p:nvPr/>
          </p:nvSpPr>
          <p:spPr>
            <a:xfrm>
              <a:off x="1891950" y="3557800"/>
              <a:ext cx="512950" cy="496250"/>
            </a:xfrm>
            <a:custGeom>
              <a:avLst/>
              <a:gdLst/>
              <a:ahLst/>
              <a:cxnLst/>
              <a:rect l="l" t="t" r="r" b="b"/>
              <a:pathLst>
                <a:path w="20518" h="19850" extrusionOk="0">
                  <a:moveTo>
                    <a:pt x="3601" y="0"/>
                  </a:moveTo>
                  <a:cubicBezTo>
                    <a:pt x="2765" y="0"/>
                    <a:pt x="1925" y="318"/>
                    <a:pt x="1272" y="954"/>
                  </a:cubicBezTo>
                  <a:cubicBezTo>
                    <a:pt x="0" y="2227"/>
                    <a:pt x="0" y="4282"/>
                    <a:pt x="1272" y="5554"/>
                  </a:cubicBezTo>
                  <a:lnTo>
                    <a:pt x="14614" y="18895"/>
                  </a:lnTo>
                  <a:cubicBezTo>
                    <a:pt x="15250" y="19531"/>
                    <a:pt x="16082" y="19850"/>
                    <a:pt x="16913" y="19850"/>
                  </a:cubicBezTo>
                  <a:cubicBezTo>
                    <a:pt x="17745" y="19850"/>
                    <a:pt x="18577" y="19531"/>
                    <a:pt x="19213" y="18895"/>
                  </a:cubicBezTo>
                  <a:cubicBezTo>
                    <a:pt x="20518" y="17591"/>
                    <a:pt x="20518" y="15536"/>
                    <a:pt x="19213" y="14263"/>
                  </a:cubicBezTo>
                  <a:lnTo>
                    <a:pt x="5904" y="954"/>
                  </a:lnTo>
                  <a:cubicBezTo>
                    <a:pt x="5268" y="318"/>
                    <a:pt x="4436" y="0"/>
                    <a:pt x="3601" y="0"/>
                  </a:cubicBezTo>
                  <a:close/>
                </a:path>
              </a:pathLst>
            </a:custGeom>
            <a:solidFill>
              <a:srgbClr val="A855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58"/>
            <p:cNvSpPr/>
            <p:nvPr/>
          </p:nvSpPr>
          <p:spPr>
            <a:xfrm>
              <a:off x="4615700" y="3663200"/>
              <a:ext cx="1549475" cy="1549475"/>
            </a:xfrm>
            <a:custGeom>
              <a:avLst/>
              <a:gdLst/>
              <a:ahLst/>
              <a:cxnLst/>
              <a:rect l="l" t="t" r="r" b="b"/>
              <a:pathLst>
                <a:path w="61979" h="61979" extrusionOk="0">
                  <a:moveTo>
                    <a:pt x="0" y="0"/>
                  </a:moveTo>
                  <a:lnTo>
                    <a:pt x="0" y="61978"/>
                  </a:lnTo>
                  <a:lnTo>
                    <a:pt x="61978" y="61978"/>
                  </a:lnTo>
                  <a:lnTo>
                    <a:pt x="6197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58"/>
            <p:cNvSpPr/>
            <p:nvPr/>
          </p:nvSpPr>
          <p:spPr>
            <a:xfrm>
              <a:off x="3310900" y="4886450"/>
              <a:ext cx="1304825" cy="326225"/>
            </a:xfrm>
            <a:custGeom>
              <a:avLst/>
              <a:gdLst/>
              <a:ahLst/>
              <a:cxnLst/>
              <a:rect l="l" t="t" r="r" b="b"/>
              <a:pathLst>
                <a:path w="52193" h="13049" extrusionOk="0">
                  <a:moveTo>
                    <a:pt x="1" y="0"/>
                  </a:moveTo>
                  <a:lnTo>
                    <a:pt x="1" y="6524"/>
                  </a:lnTo>
                  <a:cubicBezTo>
                    <a:pt x="1" y="10112"/>
                    <a:pt x="2936" y="13048"/>
                    <a:pt x="6525" y="13048"/>
                  </a:cubicBezTo>
                  <a:lnTo>
                    <a:pt x="52192" y="13048"/>
                  </a:lnTo>
                  <a:lnTo>
                    <a:pt x="52192" y="0"/>
                  </a:lnTo>
                  <a:close/>
                </a:path>
              </a:pathLst>
            </a:custGeom>
            <a:solidFill>
              <a:srgbClr val="2B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58"/>
            <p:cNvSpPr/>
            <p:nvPr/>
          </p:nvSpPr>
          <p:spPr>
            <a:xfrm>
              <a:off x="2413850" y="2684600"/>
              <a:ext cx="489325" cy="733550"/>
            </a:xfrm>
            <a:custGeom>
              <a:avLst/>
              <a:gdLst/>
              <a:ahLst/>
              <a:cxnLst/>
              <a:rect l="l" t="t" r="r" b="b"/>
              <a:pathLst>
                <a:path w="19573" h="29342" extrusionOk="0">
                  <a:moveTo>
                    <a:pt x="1" y="1"/>
                  </a:moveTo>
                  <a:lnTo>
                    <a:pt x="1" y="19573"/>
                  </a:lnTo>
                  <a:cubicBezTo>
                    <a:pt x="1" y="24335"/>
                    <a:pt x="3426" y="28412"/>
                    <a:pt x="8123" y="29195"/>
                  </a:cubicBezTo>
                  <a:cubicBezTo>
                    <a:pt x="8688" y="29293"/>
                    <a:pt x="9252" y="29341"/>
                    <a:pt x="9809" y="29341"/>
                  </a:cubicBezTo>
                  <a:cubicBezTo>
                    <a:pt x="13883" y="29341"/>
                    <a:pt x="17612" y="26795"/>
                    <a:pt x="19018" y="22834"/>
                  </a:cubicBezTo>
                  <a:cubicBezTo>
                    <a:pt x="19377" y="21791"/>
                    <a:pt x="19573" y="20682"/>
                    <a:pt x="19573" y="19573"/>
                  </a:cubicBezTo>
                  <a:lnTo>
                    <a:pt x="19573" y="1"/>
                  </a:lnTo>
                  <a:close/>
                </a:path>
              </a:pathLst>
            </a:cu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58"/>
            <p:cNvSpPr/>
            <p:nvPr/>
          </p:nvSpPr>
          <p:spPr>
            <a:xfrm>
              <a:off x="2576950" y="2684600"/>
              <a:ext cx="326225" cy="570875"/>
            </a:xfrm>
            <a:custGeom>
              <a:avLst/>
              <a:gdLst/>
              <a:ahLst/>
              <a:cxnLst/>
              <a:rect l="l" t="t" r="r" b="b"/>
              <a:pathLst>
                <a:path w="13049" h="22835" extrusionOk="0">
                  <a:moveTo>
                    <a:pt x="1" y="1"/>
                  </a:moveTo>
                  <a:lnTo>
                    <a:pt x="1" y="13049"/>
                  </a:lnTo>
                  <a:cubicBezTo>
                    <a:pt x="1" y="18463"/>
                    <a:pt x="4372" y="22834"/>
                    <a:pt x="9787" y="22834"/>
                  </a:cubicBezTo>
                  <a:lnTo>
                    <a:pt x="12494" y="22834"/>
                  </a:lnTo>
                  <a:cubicBezTo>
                    <a:pt x="12853" y="21791"/>
                    <a:pt x="13049" y="20682"/>
                    <a:pt x="13049" y="19573"/>
                  </a:cubicBezTo>
                  <a:lnTo>
                    <a:pt x="13049" y="1"/>
                  </a:lnTo>
                  <a:close/>
                </a:path>
              </a:pathLst>
            </a:custGeom>
            <a:solidFill>
              <a:srgbClr val="D5A6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58"/>
            <p:cNvSpPr/>
            <p:nvPr/>
          </p:nvSpPr>
          <p:spPr>
            <a:xfrm>
              <a:off x="1924550" y="4030175"/>
              <a:ext cx="2691175" cy="856300"/>
            </a:xfrm>
            <a:custGeom>
              <a:avLst/>
              <a:gdLst/>
              <a:ahLst/>
              <a:cxnLst/>
              <a:rect l="l" t="t" r="r" b="b"/>
              <a:pathLst>
                <a:path w="107647" h="34252" extrusionOk="0">
                  <a:moveTo>
                    <a:pt x="17942" y="0"/>
                  </a:moveTo>
                  <a:lnTo>
                    <a:pt x="1" y="17941"/>
                  </a:lnTo>
                  <a:lnTo>
                    <a:pt x="8678" y="26618"/>
                  </a:lnTo>
                  <a:cubicBezTo>
                    <a:pt x="13571" y="31511"/>
                    <a:pt x="20193" y="34251"/>
                    <a:pt x="27108" y="34251"/>
                  </a:cubicBezTo>
                  <a:lnTo>
                    <a:pt x="75027" y="34251"/>
                  </a:lnTo>
                  <a:lnTo>
                    <a:pt x="88075" y="24465"/>
                  </a:lnTo>
                  <a:lnTo>
                    <a:pt x="99720" y="33207"/>
                  </a:lnTo>
                  <a:cubicBezTo>
                    <a:pt x="100633" y="33892"/>
                    <a:pt x="101742" y="34251"/>
                    <a:pt x="102851" y="34251"/>
                  </a:cubicBezTo>
                  <a:cubicBezTo>
                    <a:pt x="105494" y="34251"/>
                    <a:pt x="107646" y="32098"/>
                    <a:pt x="107646" y="29456"/>
                  </a:cubicBezTo>
                  <a:cubicBezTo>
                    <a:pt x="107646" y="28347"/>
                    <a:pt x="107255" y="27271"/>
                    <a:pt x="106537" y="26390"/>
                  </a:cubicBezTo>
                  <a:lnTo>
                    <a:pt x="95512" y="13146"/>
                  </a:lnTo>
                  <a:cubicBezTo>
                    <a:pt x="92870" y="9982"/>
                    <a:pt x="88955" y="8155"/>
                    <a:pt x="84845" y="8155"/>
                  </a:cubicBezTo>
                  <a:cubicBezTo>
                    <a:pt x="82660" y="8155"/>
                    <a:pt x="80539" y="8645"/>
                    <a:pt x="78615" y="9623"/>
                  </a:cubicBezTo>
                  <a:lnTo>
                    <a:pt x="68503" y="14679"/>
                  </a:lnTo>
                  <a:lnTo>
                    <a:pt x="32621" y="14679"/>
                  </a:lnTo>
                  <a:lnTo>
                    <a:pt x="17942" y="0"/>
                  </a:lnTo>
                  <a:close/>
                </a:path>
              </a:pathLst>
            </a:cu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58"/>
            <p:cNvSpPr/>
            <p:nvPr/>
          </p:nvSpPr>
          <p:spPr>
            <a:xfrm>
              <a:off x="3963300" y="3581650"/>
              <a:ext cx="652425" cy="1060175"/>
            </a:xfrm>
            <a:custGeom>
              <a:avLst/>
              <a:gdLst/>
              <a:ahLst/>
              <a:cxnLst/>
              <a:rect l="l" t="t" r="r" b="b"/>
              <a:pathLst>
                <a:path w="26097" h="42407" extrusionOk="0">
                  <a:moveTo>
                    <a:pt x="16310" y="0"/>
                  </a:moveTo>
                  <a:lnTo>
                    <a:pt x="1" y="16310"/>
                  </a:lnTo>
                  <a:lnTo>
                    <a:pt x="26096" y="42406"/>
                  </a:lnTo>
                  <a:lnTo>
                    <a:pt x="26096" y="9786"/>
                  </a:lnTo>
                  <a:lnTo>
                    <a:pt x="16310" y="0"/>
                  </a:lnTo>
                  <a:close/>
                </a:path>
              </a:pathLst>
            </a:cu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58"/>
            <p:cNvSpPr/>
            <p:nvPr/>
          </p:nvSpPr>
          <p:spPr>
            <a:xfrm>
              <a:off x="5186550" y="4152500"/>
              <a:ext cx="489325" cy="489325"/>
            </a:xfrm>
            <a:custGeom>
              <a:avLst/>
              <a:gdLst/>
              <a:ahLst/>
              <a:cxnLst/>
              <a:rect l="l" t="t" r="r" b="b"/>
              <a:pathLst>
                <a:path w="19573" h="19573" extrusionOk="0">
                  <a:moveTo>
                    <a:pt x="9786" y="0"/>
                  </a:moveTo>
                  <a:cubicBezTo>
                    <a:pt x="4371" y="0"/>
                    <a:pt x="0" y="4371"/>
                    <a:pt x="0" y="9786"/>
                  </a:cubicBezTo>
                  <a:cubicBezTo>
                    <a:pt x="0" y="15201"/>
                    <a:pt x="4371" y="19572"/>
                    <a:pt x="9786" y="19572"/>
                  </a:cubicBezTo>
                  <a:cubicBezTo>
                    <a:pt x="15201" y="19572"/>
                    <a:pt x="19572" y="15201"/>
                    <a:pt x="19572" y="9786"/>
                  </a:cubicBezTo>
                  <a:cubicBezTo>
                    <a:pt x="19572" y="4371"/>
                    <a:pt x="15201" y="0"/>
                    <a:pt x="9786" y="0"/>
                  </a:cubicBezTo>
                  <a:close/>
                </a:path>
              </a:pathLst>
            </a:custGeom>
            <a:solidFill>
              <a:srgbClr val="2B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58"/>
            <p:cNvSpPr/>
            <p:nvPr/>
          </p:nvSpPr>
          <p:spPr>
            <a:xfrm>
              <a:off x="3555550" y="482750"/>
              <a:ext cx="2609625" cy="2772725"/>
            </a:xfrm>
            <a:custGeom>
              <a:avLst/>
              <a:gdLst/>
              <a:ahLst/>
              <a:cxnLst/>
              <a:rect l="l" t="t" r="r" b="b"/>
              <a:pathLst>
                <a:path w="104385" h="110909" extrusionOk="0">
                  <a:moveTo>
                    <a:pt x="6525" y="1"/>
                  </a:moveTo>
                  <a:cubicBezTo>
                    <a:pt x="2936" y="1"/>
                    <a:pt x="1" y="2937"/>
                    <a:pt x="1" y="6525"/>
                  </a:cubicBezTo>
                  <a:lnTo>
                    <a:pt x="1" y="88075"/>
                  </a:lnTo>
                  <a:cubicBezTo>
                    <a:pt x="1" y="91663"/>
                    <a:pt x="2936" y="94599"/>
                    <a:pt x="6525" y="94599"/>
                  </a:cubicBezTo>
                  <a:lnTo>
                    <a:pt x="48930" y="94599"/>
                  </a:lnTo>
                  <a:lnTo>
                    <a:pt x="71764" y="110908"/>
                  </a:lnTo>
                  <a:lnTo>
                    <a:pt x="71764" y="94599"/>
                  </a:lnTo>
                  <a:lnTo>
                    <a:pt x="97860" y="94599"/>
                  </a:lnTo>
                  <a:cubicBezTo>
                    <a:pt x="101448" y="94599"/>
                    <a:pt x="104384" y="91663"/>
                    <a:pt x="104384" y="88075"/>
                  </a:cubicBezTo>
                  <a:lnTo>
                    <a:pt x="104384" y="6525"/>
                  </a:lnTo>
                  <a:cubicBezTo>
                    <a:pt x="104384" y="2937"/>
                    <a:pt x="101448" y="1"/>
                    <a:pt x="978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58"/>
            <p:cNvSpPr/>
            <p:nvPr/>
          </p:nvSpPr>
          <p:spPr>
            <a:xfrm>
              <a:off x="3881750" y="1053600"/>
              <a:ext cx="163125" cy="163125"/>
            </a:xfrm>
            <a:custGeom>
              <a:avLst/>
              <a:gdLst/>
              <a:ahLst/>
              <a:cxnLst/>
              <a:rect l="l" t="t" r="r" b="b"/>
              <a:pathLst>
                <a:path w="6525" h="6525" extrusionOk="0">
                  <a:moveTo>
                    <a:pt x="1" y="1"/>
                  </a:moveTo>
                  <a:lnTo>
                    <a:pt x="1" y="6525"/>
                  </a:lnTo>
                  <a:lnTo>
                    <a:pt x="6525" y="6525"/>
                  </a:lnTo>
                  <a:lnTo>
                    <a:pt x="6525"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58"/>
            <p:cNvSpPr/>
            <p:nvPr/>
          </p:nvSpPr>
          <p:spPr>
            <a:xfrm>
              <a:off x="4289500" y="1053600"/>
              <a:ext cx="489325" cy="163125"/>
            </a:xfrm>
            <a:custGeom>
              <a:avLst/>
              <a:gdLst/>
              <a:ahLst/>
              <a:cxnLst/>
              <a:rect l="l" t="t" r="r" b="b"/>
              <a:pathLst>
                <a:path w="19573" h="6525" extrusionOk="0">
                  <a:moveTo>
                    <a:pt x="0" y="1"/>
                  </a:moveTo>
                  <a:lnTo>
                    <a:pt x="0" y="6525"/>
                  </a:lnTo>
                  <a:lnTo>
                    <a:pt x="19572" y="6525"/>
                  </a:lnTo>
                  <a:lnTo>
                    <a:pt x="19572"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58"/>
            <p:cNvSpPr/>
            <p:nvPr/>
          </p:nvSpPr>
          <p:spPr>
            <a:xfrm>
              <a:off x="4941900" y="1053600"/>
              <a:ext cx="163125" cy="163125"/>
            </a:xfrm>
            <a:custGeom>
              <a:avLst/>
              <a:gdLst/>
              <a:ahLst/>
              <a:cxnLst/>
              <a:rect l="l" t="t" r="r" b="b"/>
              <a:pathLst>
                <a:path w="6525" h="6525" extrusionOk="0">
                  <a:moveTo>
                    <a:pt x="0" y="1"/>
                  </a:moveTo>
                  <a:lnTo>
                    <a:pt x="0" y="6525"/>
                  </a:lnTo>
                  <a:lnTo>
                    <a:pt x="6524" y="6525"/>
                  </a:lnTo>
                  <a:lnTo>
                    <a:pt x="6524"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58"/>
            <p:cNvSpPr/>
            <p:nvPr/>
          </p:nvSpPr>
          <p:spPr>
            <a:xfrm>
              <a:off x="3881750" y="1379800"/>
              <a:ext cx="163125" cy="163125"/>
            </a:xfrm>
            <a:custGeom>
              <a:avLst/>
              <a:gdLst/>
              <a:ahLst/>
              <a:cxnLst/>
              <a:rect l="l" t="t" r="r" b="b"/>
              <a:pathLst>
                <a:path w="6525" h="6525" extrusionOk="0">
                  <a:moveTo>
                    <a:pt x="1" y="1"/>
                  </a:moveTo>
                  <a:lnTo>
                    <a:pt x="1" y="6525"/>
                  </a:lnTo>
                  <a:lnTo>
                    <a:pt x="6525" y="6525"/>
                  </a:lnTo>
                  <a:lnTo>
                    <a:pt x="6525"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58"/>
            <p:cNvSpPr/>
            <p:nvPr/>
          </p:nvSpPr>
          <p:spPr>
            <a:xfrm>
              <a:off x="4289500" y="1379800"/>
              <a:ext cx="244675" cy="163125"/>
            </a:xfrm>
            <a:custGeom>
              <a:avLst/>
              <a:gdLst/>
              <a:ahLst/>
              <a:cxnLst/>
              <a:rect l="l" t="t" r="r" b="b"/>
              <a:pathLst>
                <a:path w="9787" h="6525" extrusionOk="0">
                  <a:moveTo>
                    <a:pt x="0" y="1"/>
                  </a:moveTo>
                  <a:lnTo>
                    <a:pt x="0" y="6525"/>
                  </a:lnTo>
                  <a:lnTo>
                    <a:pt x="9786" y="6525"/>
                  </a:lnTo>
                  <a:lnTo>
                    <a:pt x="9786"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58"/>
            <p:cNvSpPr/>
            <p:nvPr/>
          </p:nvSpPr>
          <p:spPr>
            <a:xfrm>
              <a:off x="4697250" y="1379800"/>
              <a:ext cx="897075" cy="163125"/>
            </a:xfrm>
            <a:custGeom>
              <a:avLst/>
              <a:gdLst/>
              <a:ahLst/>
              <a:cxnLst/>
              <a:rect l="l" t="t" r="r" b="b"/>
              <a:pathLst>
                <a:path w="35883" h="6525" extrusionOk="0">
                  <a:moveTo>
                    <a:pt x="0" y="1"/>
                  </a:moveTo>
                  <a:lnTo>
                    <a:pt x="0" y="6525"/>
                  </a:lnTo>
                  <a:lnTo>
                    <a:pt x="35882" y="6525"/>
                  </a:lnTo>
                  <a:lnTo>
                    <a:pt x="35882"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58"/>
            <p:cNvSpPr/>
            <p:nvPr/>
          </p:nvSpPr>
          <p:spPr>
            <a:xfrm>
              <a:off x="3881750" y="1706000"/>
              <a:ext cx="163125" cy="163125"/>
            </a:xfrm>
            <a:custGeom>
              <a:avLst/>
              <a:gdLst/>
              <a:ahLst/>
              <a:cxnLst/>
              <a:rect l="l" t="t" r="r" b="b"/>
              <a:pathLst>
                <a:path w="6525" h="6525" extrusionOk="0">
                  <a:moveTo>
                    <a:pt x="1" y="1"/>
                  </a:moveTo>
                  <a:lnTo>
                    <a:pt x="1" y="6525"/>
                  </a:lnTo>
                  <a:lnTo>
                    <a:pt x="6525" y="6525"/>
                  </a:lnTo>
                  <a:lnTo>
                    <a:pt x="6525"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58"/>
            <p:cNvSpPr/>
            <p:nvPr/>
          </p:nvSpPr>
          <p:spPr>
            <a:xfrm>
              <a:off x="4289500" y="1706000"/>
              <a:ext cx="652425" cy="163125"/>
            </a:xfrm>
            <a:custGeom>
              <a:avLst/>
              <a:gdLst/>
              <a:ahLst/>
              <a:cxnLst/>
              <a:rect l="l" t="t" r="r" b="b"/>
              <a:pathLst>
                <a:path w="26097" h="6525" extrusionOk="0">
                  <a:moveTo>
                    <a:pt x="0" y="1"/>
                  </a:moveTo>
                  <a:lnTo>
                    <a:pt x="0" y="6525"/>
                  </a:lnTo>
                  <a:lnTo>
                    <a:pt x="26096" y="6525"/>
                  </a:lnTo>
                  <a:lnTo>
                    <a:pt x="26096"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58"/>
            <p:cNvSpPr/>
            <p:nvPr/>
          </p:nvSpPr>
          <p:spPr>
            <a:xfrm>
              <a:off x="5105000" y="1706000"/>
              <a:ext cx="163125" cy="163125"/>
            </a:xfrm>
            <a:custGeom>
              <a:avLst/>
              <a:gdLst/>
              <a:ahLst/>
              <a:cxnLst/>
              <a:rect l="l" t="t" r="r" b="b"/>
              <a:pathLst>
                <a:path w="6525" h="6525" extrusionOk="0">
                  <a:moveTo>
                    <a:pt x="0" y="1"/>
                  </a:moveTo>
                  <a:lnTo>
                    <a:pt x="0" y="6525"/>
                  </a:lnTo>
                  <a:lnTo>
                    <a:pt x="6524" y="6525"/>
                  </a:lnTo>
                  <a:lnTo>
                    <a:pt x="6524"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58"/>
            <p:cNvSpPr/>
            <p:nvPr/>
          </p:nvSpPr>
          <p:spPr>
            <a:xfrm>
              <a:off x="3881750" y="2032200"/>
              <a:ext cx="163125" cy="163125"/>
            </a:xfrm>
            <a:custGeom>
              <a:avLst/>
              <a:gdLst/>
              <a:ahLst/>
              <a:cxnLst/>
              <a:rect l="l" t="t" r="r" b="b"/>
              <a:pathLst>
                <a:path w="6525" h="6525" extrusionOk="0">
                  <a:moveTo>
                    <a:pt x="1" y="1"/>
                  </a:moveTo>
                  <a:lnTo>
                    <a:pt x="1" y="6525"/>
                  </a:lnTo>
                  <a:lnTo>
                    <a:pt x="6525" y="6525"/>
                  </a:lnTo>
                  <a:lnTo>
                    <a:pt x="6525"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58"/>
            <p:cNvSpPr/>
            <p:nvPr/>
          </p:nvSpPr>
          <p:spPr>
            <a:xfrm>
              <a:off x="4289500" y="2032200"/>
              <a:ext cx="1141725" cy="163125"/>
            </a:xfrm>
            <a:custGeom>
              <a:avLst/>
              <a:gdLst/>
              <a:ahLst/>
              <a:cxnLst/>
              <a:rect l="l" t="t" r="r" b="b"/>
              <a:pathLst>
                <a:path w="45669" h="6525" extrusionOk="0">
                  <a:moveTo>
                    <a:pt x="0" y="1"/>
                  </a:moveTo>
                  <a:lnTo>
                    <a:pt x="0" y="6525"/>
                  </a:lnTo>
                  <a:lnTo>
                    <a:pt x="45668" y="6525"/>
                  </a:lnTo>
                  <a:lnTo>
                    <a:pt x="45668"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58"/>
            <p:cNvSpPr/>
            <p:nvPr/>
          </p:nvSpPr>
          <p:spPr>
            <a:xfrm>
              <a:off x="5594300" y="2032200"/>
              <a:ext cx="163125" cy="163125"/>
            </a:xfrm>
            <a:custGeom>
              <a:avLst/>
              <a:gdLst/>
              <a:ahLst/>
              <a:cxnLst/>
              <a:rect l="l" t="t" r="r" b="b"/>
              <a:pathLst>
                <a:path w="6525" h="6525" extrusionOk="0">
                  <a:moveTo>
                    <a:pt x="0" y="1"/>
                  </a:moveTo>
                  <a:lnTo>
                    <a:pt x="0" y="6525"/>
                  </a:lnTo>
                  <a:lnTo>
                    <a:pt x="6524" y="6525"/>
                  </a:lnTo>
                  <a:lnTo>
                    <a:pt x="6524"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58"/>
            <p:cNvSpPr/>
            <p:nvPr/>
          </p:nvSpPr>
          <p:spPr>
            <a:xfrm>
              <a:off x="3881750" y="2358400"/>
              <a:ext cx="163125" cy="163125"/>
            </a:xfrm>
            <a:custGeom>
              <a:avLst/>
              <a:gdLst/>
              <a:ahLst/>
              <a:cxnLst/>
              <a:rect l="l" t="t" r="r" b="b"/>
              <a:pathLst>
                <a:path w="6525" h="6525" extrusionOk="0">
                  <a:moveTo>
                    <a:pt x="1" y="1"/>
                  </a:moveTo>
                  <a:lnTo>
                    <a:pt x="1" y="6525"/>
                  </a:lnTo>
                  <a:lnTo>
                    <a:pt x="6525" y="6525"/>
                  </a:lnTo>
                  <a:lnTo>
                    <a:pt x="6525"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58"/>
            <p:cNvSpPr/>
            <p:nvPr/>
          </p:nvSpPr>
          <p:spPr>
            <a:xfrm>
              <a:off x="4289500" y="2358400"/>
              <a:ext cx="733975" cy="163125"/>
            </a:xfrm>
            <a:custGeom>
              <a:avLst/>
              <a:gdLst/>
              <a:ahLst/>
              <a:cxnLst/>
              <a:rect l="l" t="t" r="r" b="b"/>
              <a:pathLst>
                <a:path w="29359" h="6525" extrusionOk="0">
                  <a:moveTo>
                    <a:pt x="0" y="1"/>
                  </a:moveTo>
                  <a:lnTo>
                    <a:pt x="0" y="6525"/>
                  </a:lnTo>
                  <a:lnTo>
                    <a:pt x="29358" y="6525"/>
                  </a:lnTo>
                  <a:lnTo>
                    <a:pt x="29358"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58"/>
            <p:cNvSpPr/>
            <p:nvPr/>
          </p:nvSpPr>
          <p:spPr>
            <a:xfrm>
              <a:off x="5186550" y="2358400"/>
              <a:ext cx="163125" cy="163125"/>
            </a:xfrm>
            <a:custGeom>
              <a:avLst/>
              <a:gdLst/>
              <a:ahLst/>
              <a:cxnLst/>
              <a:rect l="l" t="t" r="r" b="b"/>
              <a:pathLst>
                <a:path w="6525" h="6525" extrusionOk="0">
                  <a:moveTo>
                    <a:pt x="0" y="1"/>
                  </a:moveTo>
                  <a:lnTo>
                    <a:pt x="0" y="6525"/>
                  </a:lnTo>
                  <a:lnTo>
                    <a:pt x="6524" y="6525"/>
                  </a:lnTo>
                  <a:lnTo>
                    <a:pt x="6524"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58"/>
            <p:cNvSpPr/>
            <p:nvPr/>
          </p:nvSpPr>
          <p:spPr>
            <a:xfrm>
              <a:off x="2413850" y="2358400"/>
              <a:ext cx="652425" cy="733975"/>
            </a:xfrm>
            <a:custGeom>
              <a:avLst/>
              <a:gdLst/>
              <a:ahLst/>
              <a:cxnLst/>
              <a:rect l="l" t="t" r="r" b="b"/>
              <a:pathLst>
                <a:path w="26097" h="29359" extrusionOk="0">
                  <a:moveTo>
                    <a:pt x="9787" y="1"/>
                  </a:moveTo>
                  <a:lnTo>
                    <a:pt x="1" y="9787"/>
                  </a:lnTo>
                  <a:lnTo>
                    <a:pt x="1" y="16311"/>
                  </a:lnTo>
                  <a:cubicBezTo>
                    <a:pt x="1" y="23520"/>
                    <a:pt x="5840" y="29359"/>
                    <a:pt x="13049" y="29359"/>
                  </a:cubicBezTo>
                  <a:cubicBezTo>
                    <a:pt x="20258" y="29359"/>
                    <a:pt x="26097" y="23520"/>
                    <a:pt x="26097" y="16311"/>
                  </a:cubicBezTo>
                  <a:lnTo>
                    <a:pt x="26097" y="1"/>
                  </a:lnTo>
                  <a:close/>
                </a:path>
              </a:pathLst>
            </a:cu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58"/>
            <p:cNvSpPr/>
            <p:nvPr/>
          </p:nvSpPr>
          <p:spPr>
            <a:xfrm>
              <a:off x="2413850" y="2032200"/>
              <a:ext cx="815525" cy="570875"/>
            </a:xfrm>
            <a:custGeom>
              <a:avLst/>
              <a:gdLst/>
              <a:ahLst/>
              <a:cxnLst/>
              <a:rect l="l" t="t" r="r" b="b"/>
              <a:pathLst>
                <a:path w="32621" h="22835" extrusionOk="0">
                  <a:moveTo>
                    <a:pt x="13049" y="1"/>
                  </a:moveTo>
                  <a:cubicBezTo>
                    <a:pt x="5840" y="1"/>
                    <a:pt x="1" y="5840"/>
                    <a:pt x="1" y="13049"/>
                  </a:cubicBezTo>
                  <a:lnTo>
                    <a:pt x="1" y="22835"/>
                  </a:lnTo>
                  <a:lnTo>
                    <a:pt x="9787" y="13049"/>
                  </a:lnTo>
                  <a:lnTo>
                    <a:pt x="26097" y="13049"/>
                  </a:lnTo>
                  <a:lnTo>
                    <a:pt x="29293" y="11450"/>
                  </a:lnTo>
                  <a:cubicBezTo>
                    <a:pt x="31316" y="10439"/>
                    <a:pt x="32621" y="8351"/>
                    <a:pt x="32621" y="6035"/>
                  </a:cubicBezTo>
                  <a:cubicBezTo>
                    <a:pt x="32621" y="2708"/>
                    <a:pt x="29913" y="1"/>
                    <a:pt x="26586" y="1"/>
                  </a:cubicBezTo>
                  <a:close/>
                </a:path>
              </a:pathLst>
            </a:custGeom>
            <a:solidFill>
              <a:srgbClr val="674E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58"/>
            <p:cNvSpPr/>
            <p:nvPr/>
          </p:nvSpPr>
          <p:spPr>
            <a:xfrm>
              <a:off x="3718650" y="645850"/>
              <a:ext cx="163125" cy="163125"/>
            </a:xfrm>
            <a:custGeom>
              <a:avLst/>
              <a:gdLst/>
              <a:ahLst/>
              <a:cxnLst/>
              <a:rect l="l" t="t" r="r" b="b"/>
              <a:pathLst>
                <a:path w="6525" h="6525" extrusionOk="0">
                  <a:moveTo>
                    <a:pt x="3263" y="1"/>
                  </a:moveTo>
                  <a:cubicBezTo>
                    <a:pt x="1468" y="1"/>
                    <a:pt x="1" y="1469"/>
                    <a:pt x="1" y="3263"/>
                  </a:cubicBezTo>
                  <a:cubicBezTo>
                    <a:pt x="1" y="5057"/>
                    <a:pt x="1468" y="6525"/>
                    <a:pt x="3263" y="6525"/>
                  </a:cubicBezTo>
                  <a:cubicBezTo>
                    <a:pt x="5057" y="6525"/>
                    <a:pt x="6525" y="5057"/>
                    <a:pt x="6525" y="3263"/>
                  </a:cubicBezTo>
                  <a:cubicBezTo>
                    <a:pt x="6525" y="1469"/>
                    <a:pt x="5057" y="1"/>
                    <a:pt x="3263" y="1"/>
                  </a:cubicBezTo>
                  <a:close/>
                </a:path>
              </a:pathLst>
            </a:custGeom>
            <a:solidFill>
              <a:srgbClr val="1982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58"/>
            <p:cNvSpPr/>
            <p:nvPr/>
          </p:nvSpPr>
          <p:spPr>
            <a:xfrm>
              <a:off x="3963300" y="645850"/>
              <a:ext cx="163125" cy="163125"/>
            </a:xfrm>
            <a:custGeom>
              <a:avLst/>
              <a:gdLst/>
              <a:ahLst/>
              <a:cxnLst/>
              <a:rect l="l" t="t" r="r" b="b"/>
              <a:pathLst>
                <a:path w="6525" h="6525" extrusionOk="0">
                  <a:moveTo>
                    <a:pt x="3263" y="1"/>
                  </a:moveTo>
                  <a:cubicBezTo>
                    <a:pt x="1468" y="1"/>
                    <a:pt x="1" y="1469"/>
                    <a:pt x="1" y="3263"/>
                  </a:cubicBezTo>
                  <a:cubicBezTo>
                    <a:pt x="1" y="5057"/>
                    <a:pt x="1468" y="6525"/>
                    <a:pt x="3263" y="6525"/>
                  </a:cubicBezTo>
                  <a:cubicBezTo>
                    <a:pt x="5057" y="6525"/>
                    <a:pt x="6525" y="5057"/>
                    <a:pt x="6525" y="3263"/>
                  </a:cubicBezTo>
                  <a:cubicBezTo>
                    <a:pt x="6525" y="1469"/>
                    <a:pt x="5057" y="1"/>
                    <a:pt x="3263" y="1"/>
                  </a:cubicBezTo>
                  <a:close/>
                </a:path>
              </a:pathLst>
            </a:custGeom>
            <a:solidFill>
              <a:srgbClr val="22A2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58"/>
            <p:cNvSpPr/>
            <p:nvPr/>
          </p:nvSpPr>
          <p:spPr>
            <a:xfrm>
              <a:off x="4207950" y="645850"/>
              <a:ext cx="163125" cy="163125"/>
            </a:xfrm>
            <a:custGeom>
              <a:avLst/>
              <a:gdLst/>
              <a:ahLst/>
              <a:cxnLst/>
              <a:rect l="l" t="t" r="r" b="b"/>
              <a:pathLst>
                <a:path w="6525" h="6525" extrusionOk="0">
                  <a:moveTo>
                    <a:pt x="3262" y="1"/>
                  </a:moveTo>
                  <a:cubicBezTo>
                    <a:pt x="1468" y="1"/>
                    <a:pt x="1" y="1469"/>
                    <a:pt x="1" y="3263"/>
                  </a:cubicBezTo>
                  <a:cubicBezTo>
                    <a:pt x="1" y="5057"/>
                    <a:pt x="1468" y="6525"/>
                    <a:pt x="3262" y="6525"/>
                  </a:cubicBezTo>
                  <a:cubicBezTo>
                    <a:pt x="5057" y="6525"/>
                    <a:pt x="6524" y="5057"/>
                    <a:pt x="6524" y="3263"/>
                  </a:cubicBezTo>
                  <a:cubicBezTo>
                    <a:pt x="6524" y="1469"/>
                    <a:pt x="5057" y="1"/>
                    <a:pt x="3262" y="1"/>
                  </a:cubicBezTo>
                  <a:close/>
                </a:path>
              </a:pathLst>
            </a:custGeom>
            <a:solidFill>
              <a:srgbClr val="76A5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5" name="Google Shape;1505;p58"/>
          <p:cNvGrpSpPr/>
          <p:nvPr/>
        </p:nvGrpSpPr>
        <p:grpSpPr>
          <a:xfrm>
            <a:off x="2598300" y="1013625"/>
            <a:ext cx="95400" cy="3116250"/>
            <a:chOff x="4524300" y="1013625"/>
            <a:chExt cx="95400" cy="3116250"/>
          </a:xfrm>
        </p:grpSpPr>
        <p:sp>
          <p:nvSpPr>
            <p:cNvPr id="1506" name="Google Shape;1506;p58"/>
            <p:cNvSpPr/>
            <p:nvPr/>
          </p:nvSpPr>
          <p:spPr>
            <a:xfrm>
              <a:off x="4524300" y="1013625"/>
              <a:ext cx="95400" cy="1038300"/>
            </a:xfrm>
            <a:prstGeom prst="rect">
              <a:avLst/>
            </a:prstGeom>
            <a:solidFill>
              <a:srgbClr val="C8AEF8">
                <a:alpha val="58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58"/>
            <p:cNvSpPr/>
            <p:nvPr/>
          </p:nvSpPr>
          <p:spPr>
            <a:xfrm>
              <a:off x="4524300" y="1534125"/>
              <a:ext cx="95400" cy="1038300"/>
            </a:xfrm>
            <a:prstGeom prst="rect">
              <a:avLst/>
            </a:prstGeom>
            <a:solidFill>
              <a:srgbClr val="878FFF">
                <a:alpha val="73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58"/>
            <p:cNvSpPr/>
            <p:nvPr/>
          </p:nvSpPr>
          <p:spPr>
            <a:xfrm>
              <a:off x="4524300" y="2053275"/>
              <a:ext cx="95400" cy="1038300"/>
            </a:xfrm>
            <a:prstGeom prst="rect">
              <a:avLst/>
            </a:prstGeom>
            <a:solidFill>
              <a:srgbClr val="9154F8">
                <a:alpha val="53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58"/>
            <p:cNvSpPr/>
            <p:nvPr/>
          </p:nvSpPr>
          <p:spPr>
            <a:xfrm>
              <a:off x="4524300" y="2565875"/>
              <a:ext cx="95400" cy="1038300"/>
            </a:xfrm>
            <a:prstGeom prst="rect">
              <a:avLst/>
            </a:prstGeom>
            <a:solidFill>
              <a:srgbClr val="35C2DF">
                <a:alpha val="7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58"/>
            <p:cNvSpPr/>
            <p:nvPr/>
          </p:nvSpPr>
          <p:spPr>
            <a:xfrm>
              <a:off x="4524300" y="3091575"/>
              <a:ext cx="95400" cy="1038300"/>
            </a:xfrm>
            <a:prstGeom prst="rect">
              <a:avLst/>
            </a:prstGeom>
            <a:solidFill>
              <a:srgbClr val="CA7BEB">
                <a:alpha val="5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58"/>
            <p:cNvSpPr/>
            <p:nvPr/>
          </p:nvSpPr>
          <p:spPr>
            <a:xfrm>
              <a:off x="4524300" y="3610723"/>
              <a:ext cx="95400" cy="519000"/>
            </a:xfrm>
            <a:prstGeom prst="rect">
              <a:avLst/>
            </a:prstGeom>
            <a:solidFill>
              <a:srgbClr val="972CB4">
                <a:alpha val="74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 name="Title 4">
            <a:extLst>
              <a:ext uri="{FF2B5EF4-FFF2-40B4-BE49-F238E27FC236}">
                <a16:creationId xmlns:a16="http://schemas.microsoft.com/office/drawing/2014/main" id="{3D5BF834-A64D-F87A-8D4F-BF34CAB38F6A}"/>
              </a:ext>
            </a:extLst>
          </p:cNvPr>
          <p:cNvSpPr>
            <a:spLocks noGrp="1"/>
          </p:cNvSpPr>
          <p:nvPr>
            <p:ph type="title"/>
          </p:nvPr>
        </p:nvSpPr>
        <p:spPr>
          <a:xfrm>
            <a:off x="3216900" y="1518175"/>
            <a:ext cx="3144500" cy="1234800"/>
          </a:xfrm>
        </p:spPr>
        <p:txBody>
          <a:bodyPr/>
          <a:lstStyle/>
          <a:p>
            <a:r>
              <a:rPr lang="en-US" dirty="0"/>
              <a:t>Exercise</a:t>
            </a:r>
          </a:p>
        </p:txBody>
      </p:sp>
      <p:sp>
        <p:nvSpPr>
          <p:cNvPr id="2" name="Footer Placeholder 4">
            <a:extLst>
              <a:ext uri="{FF2B5EF4-FFF2-40B4-BE49-F238E27FC236}">
                <a16:creationId xmlns:a16="http://schemas.microsoft.com/office/drawing/2014/main" id="{9C1FB516-0B4D-2451-E968-9950280EE8A0}"/>
              </a:ext>
            </a:extLst>
          </p:cNvPr>
          <p:cNvSpPr txBox="1">
            <a:spLocks/>
          </p:cNvSpPr>
          <p:nvPr/>
        </p:nvSpPr>
        <p:spPr>
          <a:xfrm>
            <a:off x="5331575" y="4758950"/>
            <a:ext cx="3086100" cy="2746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BBFBEC8A-51F3-CF44-A9E0-49A42447A52A}" type="slidenum">
              <a:rPr lang="en-US" smtClean="0">
                <a:solidFill>
                  <a:schemeClr val="tx1"/>
                </a:solidFill>
              </a:rPr>
              <a:pPr algn="r"/>
              <a:t>47</a:t>
            </a:fld>
            <a:endParaRPr lang="en-US" dirty="0">
              <a:solidFill>
                <a:schemeClr val="tx1"/>
              </a:solidFill>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765CBC-F7AC-CC2C-4C41-3569C6CA811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3C09E06-18B8-3C6D-7DA2-D8E770825F3C}"/>
              </a:ext>
            </a:extLst>
          </p:cNvPr>
          <p:cNvSpPr>
            <a:spLocks noGrp="1"/>
          </p:cNvSpPr>
          <p:nvPr>
            <p:ph type="title"/>
          </p:nvPr>
        </p:nvSpPr>
        <p:spPr/>
        <p:txBody>
          <a:bodyPr/>
          <a:lstStyle/>
          <a:p>
            <a:r>
              <a:rPr lang="en-US" b="0" i="0" dirty="0">
                <a:solidFill>
                  <a:schemeClr val="tx1"/>
                </a:solidFill>
                <a:effectLst/>
                <a:latin typeface="CiscoSans"/>
              </a:rPr>
              <a:t>Exploring Networking with Cisco Packet Tracer</a:t>
            </a:r>
            <a:endParaRPr lang="en-US" dirty="0">
              <a:solidFill>
                <a:schemeClr val="tx1"/>
              </a:solidFill>
            </a:endParaRPr>
          </a:p>
        </p:txBody>
      </p:sp>
      <p:sp>
        <p:nvSpPr>
          <p:cNvPr id="3" name="Footer Placeholder 2">
            <a:extLst>
              <a:ext uri="{FF2B5EF4-FFF2-40B4-BE49-F238E27FC236}">
                <a16:creationId xmlns:a16="http://schemas.microsoft.com/office/drawing/2014/main" id="{D5F5A1FC-4F90-6CBE-7B2F-C1486D02918A}"/>
              </a:ext>
            </a:extLst>
          </p:cNvPr>
          <p:cNvSpPr>
            <a:spLocks noGrp="1"/>
          </p:cNvSpPr>
          <p:nvPr>
            <p:ph type="ftr" sz="quarter" idx="10"/>
          </p:nvPr>
        </p:nvSpPr>
        <p:spPr/>
        <p:txBody>
          <a:bodyPr/>
          <a:lstStyle/>
          <a:p>
            <a:fld id="{E54E2597-85CE-0D43-82AB-E53E2ED196FF}" type="slidenum">
              <a:rPr lang="en-US" smtClean="0"/>
              <a:t>48</a:t>
            </a:fld>
            <a:endParaRPr lang="en-US" dirty="0"/>
          </a:p>
        </p:txBody>
      </p:sp>
      <p:sp>
        <p:nvSpPr>
          <p:cNvPr id="6" name="TextBox 5">
            <a:extLst>
              <a:ext uri="{FF2B5EF4-FFF2-40B4-BE49-F238E27FC236}">
                <a16:creationId xmlns:a16="http://schemas.microsoft.com/office/drawing/2014/main" id="{A77EFFE9-E25A-A991-B68E-1271307AE5FB}"/>
              </a:ext>
            </a:extLst>
          </p:cNvPr>
          <p:cNvSpPr txBox="1"/>
          <p:nvPr/>
        </p:nvSpPr>
        <p:spPr>
          <a:xfrm>
            <a:off x="655162" y="1204944"/>
            <a:ext cx="8158900" cy="3801041"/>
          </a:xfrm>
          <a:prstGeom prst="rect">
            <a:avLst/>
          </a:prstGeom>
          <a:noFill/>
        </p:spPr>
        <p:txBody>
          <a:bodyPr wrap="square">
            <a:spAutoFit/>
          </a:bodyPr>
          <a:lstStyle/>
          <a:p>
            <a:pPr algn="l">
              <a:spcAft>
                <a:spcPts val="600"/>
              </a:spcAft>
            </a:pPr>
            <a:r>
              <a:rPr lang="en-US" i="0" dirty="0">
                <a:solidFill>
                  <a:srgbClr val="FFFFFF"/>
                </a:solidFill>
                <a:effectLst/>
                <a:latin typeface="MS PGothic" panose="020B0600070205080204" pitchFamily="34" charset="-128"/>
                <a:ea typeface="MS PGothic" panose="020B0600070205080204" pitchFamily="34" charset="-128"/>
                <a:hlinkClick r:id="rId3"/>
              </a:rPr>
              <a:t>1.1 Connect Devices using Wireless Technologies</a:t>
            </a:r>
            <a:endParaRPr lang="en-US" i="0" dirty="0">
              <a:solidFill>
                <a:srgbClr val="FFFFFF"/>
              </a:solidFill>
              <a:effectLst/>
              <a:latin typeface="MS PGothic" panose="020B0600070205080204" pitchFamily="34" charset="-128"/>
              <a:ea typeface="MS PGothic" panose="020B0600070205080204" pitchFamily="34" charset="-128"/>
            </a:endParaRPr>
          </a:p>
          <a:p>
            <a:pPr algn="l">
              <a:spcAft>
                <a:spcPts val="600"/>
              </a:spcAft>
            </a:pPr>
            <a:r>
              <a:rPr lang="en-US" i="0" dirty="0">
                <a:solidFill>
                  <a:srgbClr val="000000"/>
                </a:solidFill>
                <a:effectLst/>
                <a:latin typeface="MS PGothic" panose="020B0600070205080204" pitchFamily="34" charset="-128"/>
                <a:ea typeface="MS PGothic" panose="020B0600070205080204" pitchFamily="34" charset="-128"/>
                <a:hlinkClick r:id="rId3"/>
              </a:rPr>
              <a:t>1.1.1 Video - Topology Overview</a:t>
            </a:r>
            <a:endParaRPr lang="en-US" i="0" dirty="0">
              <a:solidFill>
                <a:srgbClr val="FFFFFF"/>
              </a:solidFill>
              <a:effectLst/>
              <a:latin typeface="MS PGothic" panose="020B0600070205080204" pitchFamily="34" charset="-128"/>
              <a:ea typeface="MS PGothic" panose="020B0600070205080204" pitchFamily="34" charset="-128"/>
            </a:endParaRPr>
          </a:p>
          <a:p>
            <a:pPr>
              <a:spcAft>
                <a:spcPts val="600"/>
              </a:spcAft>
            </a:pPr>
            <a:r>
              <a:rPr lang="en-US" i="0" dirty="0">
                <a:solidFill>
                  <a:srgbClr val="000000"/>
                </a:solidFill>
                <a:effectLst/>
                <a:latin typeface="MS PGothic" panose="020B0600070205080204" pitchFamily="34" charset="-128"/>
                <a:ea typeface="MS PGothic" panose="020B0600070205080204" pitchFamily="34" charset="-128"/>
                <a:hlinkClick r:id="rId4"/>
              </a:rPr>
              <a:t>1.1.3 Video - Structured Cabling in the Physical Workspace and Cabling Devices in a Rack</a:t>
            </a:r>
            <a:endParaRPr lang="en-US" i="0" dirty="0">
              <a:solidFill>
                <a:srgbClr val="000000"/>
              </a:solidFill>
              <a:effectLst/>
              <a:latin typeface="MS PGothic" panose="020B0600070205080204" pitchFamily="34" charset="-128"/>
              <a:ea typeface="MS PGothic" panose="020B0600070205080204" pitchFamily="34" charset="-128"/>
            </a:endParaRPr>
          </a:p>
          <a:p>
            <a:pPr>
              <a:spcBef>
                <a:spcPts val="600"/>
              </a:spcBef>
            </a:pPr>
            <a:r>
              <a:rPr lang="en-US" dirty="0">
                <a:solidFill>
                  <a:schemeClr val="accent3"/>
                </a:solidFill>
                <a:latin typeface="MS PGothic" panose="020B0600070205080204" pitchFamily="34" charset="-128"/>
                <a:ea typeface="MS PGothic" panose="020B0600070205080204" pitchFamily="34" charset="-128"/>
                <a:hlinkClick r:id="rId5">
                  <a:extLst>
                    <a:ext uri="{A12FA001-AC4F-418D-AE19-62706E023703}">
                      <ahyp:hlinkClr xmlns:ahyp="http://schemas.microsoft.com/office/drawing/2018/hyperlinkcolor" val="tx"/>
                    </a:ext>
                  </a:extLst>
                </a:hlinkClick>
              </a:rPr>
              <a:t>Exercise: </a:t>
            </a:r>
          </a:p>
          <a:p>
            <a:pPr>
              <a:spcBef>
                <a:spcPts val="600"/>
              </a:spcBef>
            </a:pPr>
            <a:r>
              <a:rPr lang="en-US" i="0" dirty="0">
                <a:solidFill>
                  <a:schemeClr val="accent4"/>
                </a:solidFill>
                <a:effectLst/>
                <a:latin typeface="MS PGothic" panose="020B0600070205080204" pitchFamily="34" charset="-128"/>
                <a:ea typeface="MS PGothic" panose="020B0600070205080204" pitchFamily="34" charset="-128"/>
                <a:hlinkClick r:id="rId5">
                  <a:extLst>
                    <a:ext uri="{A12FA001-AC4F-418D-AE19-62706E023703}">
                      <ahyp:hlinkClr xmlns:ahyp="http://schemas.microsoft.com/office/drawing/2018/hyperlinkcolor" val="tx"/>
                    </a:ext>
                  </a:extLst>
                </a:hlinkClick>
              </a:rPr>
              <a:t>1.1.4 Packet Tracer - Create Realistic Structured Cabling in the Physical Workspace and Cabling Devices in a Rack</a:t>
            </a:r>
            <a:br>
              <a:rPr lang="en-US" i="0" dirty="0">
                <a:solidFill>
                  <a:srgbClr val="000000"/>
                </a:solidFill>
                <a:effectLst/>
                <a:latin typeface="MS PGothic" panose="020B0600070205080204" pitchFamily="34" charset="-128"/>
                <a:ea typeface="MS PGothic" panose="020B0600070205080204" pitchFamily="34" charset="-128"/>
              </a:rPr>
            </a:br>
            <a:br>
              <a:rPr lang="en-US" i="0" dirty="0">
                <a:solidFill>
                  <a:srgbClr val="000000"/>
                </a:solidFill>
                <a:effectLst/>
                <a:latin typeface="MS PGothic" panose="020B0600070205080204" pitchFamily="34" charset="-128"/>
                <a:ea typeface="MS PGothic" panose="020B0600070205080204" pitchFamily="34" charset="-128"/>
              </a:rPr>
            </a:br>
            <a:r>
              <a:rPr lang="en-US" i="0" dirty="0">
                <a:solidFill>
                  <a:schemeClr val="tx1"/>
                </a:solidFill>
                <a:effectLst/>
                <a:latin typeface="MS PGothic" panose="020B0600070205080204" pitchFamily="34" charset="-128"/>
                <a:ea typeface="MS PGothic" panose="020B0600070205080204" pitchFamily="34" charset="-128"/>
              </a:rPr>
              <a:t>File: 1.1.4packet-tracer-create-realistic-structured-cablinginthe-physical-workspaceand-cabling-devices-ina-rack.pka</a:t>
            </a:r>
            <a:endParaRPr lang="en-US" dirty="0">
              <a:solidFill>
                <a:schemeClr val="tx1"/>
              </a:solidFill>
              <a:latin typeface="MS PGothic" panose="020B0600070205080204" pitchFamily="34" charset="-128"/>
              <a:ea typeface="MS PGothic" panose="020B0600070205080204" pitchFamily="34" charset="-128"/>
            </a:endParaRPr>
          </a:p>
          <a:p>
            <a:pPr marL="228600" marR="0" indent="-228600" algn="l">
              <a:spcBef>
                <a:spcPts val="600"/>
              </a:spcBef>
            </a:pPr>
            <a:r>
              <a:rPr lang="en-US" i="0" dirty="0">
                <a:solidFill>
                  <a:schemeClr val="tx1"/>
                </a:solidFill>
                <a:effectLst/>
                <a:latin typeface="MS PGothic" panose="020B0600070205080204" pitchFamily="34" charset="-128"/>
                <a:ea typeface="MS PGothic" panose="020B0600070205080204" pitchFamily="34" charset="-128"/>
              </a:rPr>
              <a:t>Objectives:</a:t>
            </a:r>
            <a:r>
              <a:rPr lang="en-US" dirty="0">
                <a:solidFill>
                  <a:schemeClr val="tx1"/>
                </a:solidFill>
                <a:latin typeface="MS PGothic" panose="020B0600070205080204" pitchFamily="34" charset="-128"/>
                <a:ea typeface="MS PGothic" panose="020B0600070205080204" pitchFamily="34" charset="-128"/>
              </a:rPr>
              <a:t> </a:t>
            </a:r>
            <a:r>
              <a:rPr lang="en-US" i="0" dirty="0">
                <a:solidFill>
                  <a:schemeClr val="tx1"/>
                </a:solidFill>
                <a:effectLst/>
                <a:latin typeface="MS PGothic" panose="020B0600070205080204" pitchFamily="34" charset="-128"/>
                <a:ea typeface="MS PGothic" panose="020B0600070205080204" pitchFamily="34" charset="-128"/>
              </a:rPr>
              <a:t>In this activity, you will install a patch panel and a wall mount. You will then use these to connect network devices in the office to the equipment in the wiring closet.</a:t>
            </a:r>
          </a:p>
          <a:p>
            <a:pPr marL="514350" marR="0" indent="-285750" algn="l">
              <a:spcBef>
                <a:spcPts val="600"/>
              </a:spcBef>
              <a:buClr>
                <a:schemeClr val="tx1"/>
              </a:buClr>
              <a:buFont typeface="Arial" panose="020B0604020202020204" pitchFamily="34" charset="0"/>
              <a:buChar char="•"/>
            </a:pPr>
            <a:r>
              <a:rPr lang="en-US" i="0" dirty="0">
                <a:solidFill>
                  <a:schemeClr val="tx1"/>
                </a:solidFill>
                <a:effectLst/>
                <a:latin typeface="MS PGothic" panose="020B0600070205080204" pitchFamily="34" charset="-128"/>
                <a:ea typeface="MS PGothic" panose="020B0600070205080204" pitchFamily="34" charset="-128"/>
              </a:rPr>
              <a:t>Part 1: Install a Patch Panel in the Wiring Closet</a:t>
            </a:r>
          </a:p>
          <a:p>
            <a:pPr marL="514350" marR="0" indent="-285750" algn="l">
              <a:spcBef>
                <a:spcPts val="600"/>
              </a:spcBef>
              <a:buClr>
                <a:schemeClr val="tx1"/>
              </a:buClr>
              <a:buFont typeface="Arial" panose="020B0604020202020204" pitchFamily="34" charset="0"/>
              <a:buChar char="•"/>
            </a:pPr>
            <a:r>
              <a:rPr lang="en-US" i="0" dirty="0">
                <a:solidFill>
                  <a:schemeClr val="tx1"/>
                </a:solidFill>
                <a:effectLst/>
                <a:latin typeface="MS PGothic" panose="020B0600070205080204" pitchFamily="34" charset="-128"/>
                <a:ea typeface="MS PGothic" panose="020B0600070205080204" pitchFamily="34" charset="-128"/>
              </a:rPr>
              <a:t>Part 2: Attach a Wall Mount in the Office</a:t>
            </a:r>
          </a:p>
          <a:p>
            <a:pPr marL="514350" marR="0" indent="-285750" algn="l">
              <a:spcBef>
                <a:spcPts val="600"/>
              </a:spcBef>
              <a:buClr>
                <a:schemeClr val="tx1"/>
              </a:buClr>
              <a:buFont typeface="Arial" panose="020B0604020202020204" pitchFamily="34" charset="0"/>
              <a:buChar char="•"/>
            </a:pPr>
            <a:r>
              <a:rPr lang="en-US" i="0" dirty="0">
                <a:solidFill>
                  <a:schemeClr val="tx1"/>
                </a:solidFill>
                <a:effectLst/>
                <a:latin typeface="MS PGothic" panose="020B0600070205080204" pitchFamily="34" charset="-128"/>
                <a:ea typeface="MS PGothic" panose="020B0600070205080204" pitchFamily="34" charset="-128"/>
              </a:rPr>
              <a:t>Part 3: Connect an Additional Wall Mount and Cables</a:t>
            </a:r>
          </a:p>
        </p:txBody>
      </p:sp>
    </p:spTree>
    <p:extLst>
      <p:ext uri="{BB962C8B-B14F-4D97-AF65-F5344CB8AC3E}">
        <p14:creationId xmlns:p14="http://schemas.microsoft.com/office/powerpoint/2010/main" val="330465501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488641-542F-B7D0-3F7B-6BB846B07EC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B7D0FC2-94B0-47A7-2BAE-174A4F32D304}"/>
              </a:ext>
            </a:extLst>
          </p:cNvPr>
          <p:cNvSpPr>
            <a:spLocks noGrp="1"/>
          </p:cNvSpPr>
          <p:nvPr>
            <p:ph type="title"/>
          </p:nvPr>
        </p:nvSpPr>
        <p:spPr/>
        <p:txBody>
          <a:bodyPr/>
          <a:lstStyle/>
          <a:p>
            <a:r>
              <a:rPr lang="en-US" b="0" i="0" dirty="0">
                <a:solidFill>
                  <a:schemeClr val="tx1"/>
                </a:solidFill>
                <a:effectLst/>
                <a:latin typeface="CiscoSans"/>
              </a:rPr>
              <a:t>Exploring Networking with Cisco Packet Tracer</a:t>
            </a:r>
            <a:endParaRPr lang="en-US" dirty="0">
              <a:solidFill>
                <a:schemeClr val="tx1"/>
              </a:solidFill>
            </a:endParaRPr>
          </a:p>
        </p:txBody>
      </p:sp>
      <p:sp>
        <p:nvSpPr>
          <p:cNvPr id="3" name="Footer Placeholder 2">
            <a:extLst>
              <a:ext uri="{FF2B5EF4-FFF2-40B4-BE49-F238E27FC236}">
                <a16:creationId xmlns:a16="http://schemas.microsoft.com/office/drawing/2014/main" id="{D072A7F7-D88E-454E-74F3-036069F001D0}"/>
              </a:ext>
            </a:extLst>
          </p:cNvPr>
          <p:cNvSpPr>
            <a:spLocks noGrp="1"/>
          </p:cNvSpPr>
          <p:nvPr>
            <p:ph type="ftr" sz="quarter" idx="10"/>
          </p:nvPr>
        </p:nvSpPr>
        <p:spPr/>
        <p:txBody>
          <a:bodyPr/>
          <a:lstStyle/>
          <a:p>
            <a:fld id="{E54E2597-85CE-0D43-82AB-E53E2ED196FF}" type="slidenum">
              <a:rPr lang="en-US" smtClean="0"/>
              <a:t>49</a:t>
            </a:fld>
            <a:endParaRPr lang="en-US" dirty="0"/>
          </a:p>
        </p:txBody>
      </p:sp>
      <p:sp>
        <p:nvSpPr>
          <p:cNvPr id="6" name="TextBox 5">
            <a:extLst>
              <a:ext uri="{FF2B5EF4-FFF2-40B4-BE49-F238E27FC236}">
                <a16:creationId xmlns:a16="http://schemas.microsoft.com/office/drawing/2014/main" id="{2E1DD8DC-F33F-11B0-3255-0C43EEFCA664}"/>
              </a:ext>
            </a:extLst>
          </p:cNvPr>
          <p:cNvSpPr txBox="1"/>
          <p:nvPr/>
        </p:nvSpPr>
        <p:spPr>
          <a:xfrm>
            <a:off x="655162" y="1204944"/>
            <a:ext cx="8158900" cy="2416046"/>
          </a:xfrm>
          <a:prstGeom prst="rect">
            <a:avLst/>
          </a:prstGeom>
          <a:noFill/>
        </p:spPr>
        <p:txBody>
          <a:bodyPr wrap="square">
            <a:spAutoFit/>
          </a:bodyPr>
          <a:lstStyle/>
          <a:p>
            <a:pPr>
              <a:spcBef>
                <a:spcPts val="600"/>
              </a:spcBef>
              <a:spcAft>
                <a:spcPts val="600"/>
              </a:spcAft>
            </a:pPr>
            <a:r>
              <a:rPr lang="en-US" i="0" dirty="0">
                <a:solidFill>
                  <a:schemeClr val="accent3"/>
                </a:solidFill>
                <a:effectLst/>
                <a:latin typeface="MS PGothic" panose="020B0600070205080204" pitchFamily="34" charset="-128"/>
                <a:ea typeface="MS PGothic" panose="020B0600070205080204" pitchFamily="34" charset="-128"/>
              </a:rPr>
              <a:t>Exercise</a:t>
            </a:r>
            <a:br>
              <a:rPr lang="en-US" i="0" dirty="0">
                <a:solidFill>
                  <a:srgbClr val="000000"/>
                </a:solidFill>
                <a:effectLst/>
                <a:latin typeface="MS PGothic" panose="020B0600070205080204" pitchFamily="34" charset="-128"/>
                <a:ea typeface="MS PGothic" panose="020B0600070205080204" pitchFamily="34" charset="-128"/>
              </a:rPr>
            </a:br>
            <a:r>
              <a:rPr lang="en-US" b="1" i="0" dirty="0">
                <a:solidFill>
                  <a:schemeClr val="accent4"/>
                </a:solidFill>
                <a:effectLst/>
                <a:latin typeface="CiscoSansTT"/>
                <a:hlinkClick r:id="rId3">
                  <a:extLst>
                    <a:ext uri="{A12FA001-AC4F-418D-AE19-62706E023703}">
                      <ahyp:hlinkClr xmlns:ahyp="http://schemas.microsoft.com/office/drawing/2018/hyperlinkcolor" val="tx"/>
                    </a:ext>
                  </a:extLst>
                </a:hlinkClick>
              </a:rPr>
              <a:t>1.1.6 Packet Tracer - Connect Devices using Wireless Technologies</a:t>
            </a:r>
            <a:br>
              <a:rPr lang="en-US" i="0" dirty="0">
                <a:solidFill>
                  <a:srgbClr val="000000"/>
                </a:solidFill>
                <a:effectLst/>
                <a:latin typeface="MS PGothic" panose="020B0600070205080204" pitchFamily="34" charset="-128"/>
                <a:ea typeface="MS PGothic" panose="020B0600070205080204" pitchFamily="34" charset="-128"/>
              </a:rPr>
            </a:br>
            <a:br>
              <a:rPr lang="en-US" i="0" dirty="0">
                <a:solidFill>
                  <a:srgbClr val="000000"/>
                </a:solidFill>
                <a:effectLst/>
                <a:latin typeface="MS PGothic" panose="020B0600070205080204" pitchFamily="34" charset="-128"/>
                <a:ea typeface="MS PGothic" panose="020B0600070205080204" pitchFamily="34" charset="-128"/>
              </a:rPr>
            </a:br>
            <a:r>
              <a:rPr lang="en-US" i="0" dirty="0">
                <a:solidFill>
                  <a:schemeClr val="tx1"/>
                </a:solidFill>
                <a:effectLst/>
                <a:latin typeface="MS PGothic" panose="020B0600070205080204" pitchFamily="34" charset="-128"/>
                <a:ea typeface="MS PGothic" panose="020B0600070205080204" pitchFamily="34" charset="-128"/>
              </a:rPr>
              <a:t>File: 1.1.6packet-tracer-connect-devicesusing-wireless-technologies.pka</a:t>
            </a:r>
          </a:p>
          <a:p>
            <a:pPr>
              <a:spcBef>
                <a:spcPts val="600"/>
              </a:spcBef>
              <a:spcAft>
                <a:spcPts val="600"/>
              </a:spcAft>
            </a:pPr>
            <a:r>
              <a:rPr lang="en-US" i="0" dirty="0">
                <a:solidFill>
                  <a:schemeClr val="tx1"/>
                </a:solidFill>
                <a:effectLst/>
                <a:latin typeface="MS PGothic" panose="020B0600070205080204" pitchFamily="34" charset="-128"/>
                <a:ea typeface="MS PGothic" panose="020B0600070205080204" pitchFamily="34" charset="-128"/>
              </a:rPr>
              <a:t>Objectives:</a:t>
            </a:r>
            <a:r>
              <a:rPr lang="en-US" dirty="0">
                <a:solidFill>
                  <a:schemeClr val="tx1"/>
                </a:solidFill>
                <a:latin typeface="MS PGothic" panose="020B0600070205080204" pitchFamily="34" charset="-128"/>
                <a:ea typeface="MS PGothic" panose="020B0600070205080204" pitchFamily="34" charset="-128"/>
              </a:rPr>
              <a:t> </a:t>
            </a:r>
            <a:r>
              <a:rPr lang="en-US" i="0" dirty="0">
                <a:solidFill>
                  <a:schemeClr val="tx1"/>
                </a:solidFill>
                <a:effectLst/>
                <a:latin typeface="MS PGothic" panose="020B0600070205080204" pitchFamily="34" charset="-128"/>
                <a:ea typeface="MS PGothic" panose="020B0600070205080204" pitchFamily="34" charset="-128"/>
              </a:rPr>
              <a:t>In this Packet Tracer activity, you will use different wireless technologies to connect end devices in an office. The activity is performed in the Packet Tracer Physical Mode only.</a:t>
            </a:r>
          </a:p>
          <a:p>
            <a:pPr marL="285750" indent="-285750" algn="l">
              <a:spcAft>
                <a:spcPts val="600"/>
              </a:spcAft>
              <a:buClr>
                <a:schemeClr val="tx1"/>
              </a:buClr>
              <a:buFont typeface="Arial" panose="020B0604020202020204" pitchFamily="34" charset="0"/>
              <a:buChar char="•"/>
            </a:pPr>
            <a:r>
              <a:rPr lang="en-US" i="0" dirty="0">
                <a:solidFill>
                  <a:schemeClr val="tx1"/>
                </a:solidFill>
                <a:effectLst/>
                <a:latin typeface="MS PGothic" panose="020B0600070205080204" pitchFamily="34" charset="-128"/>
                <a:ea typeface="MS PGothic" panose="020B0600070205080204" pitchFamily="34" charset="-128"/>
              </a:rPr>
              <a:t>Part 1: Connect a Laptop to the Office WLAN</a:t>
            </a:r>
          </a:p>
          <a:p>
            <a:pPr marL="285750" indent="-285750" algn="l">
              <a:spcAft>
                <a:spcPts val="600"/>
              </a:spcAft>
              <a:buClr>
                <a:schemeClr val="tx1"/>
              </a:buClr>
              <a:buFont typeface="Arial" panose="020B0604020202020204" pitchFamily="34" charset="0"/>
              <a:buChar char="•"/>
            </a:pPr>
            <a:r>
              <a:rPr lang="en-US" i="0" dirty="0">
                <a:solidFill>
                  <a:schemeClr val="tx1"/>
                </a:solidFill>
                <a:effectLst/>
                <a:latin typeface="MS PGothic" panose="020B0600070205080204" pitchFamily="34" charset="-128"/>
                <a:ea typeface="MS PGothic" panose="020B0600070205080204" pitchFamily="34" charset="-128"/>
              </a:rPr>
              <a:t>Part 2: Connect Devices with Bluetooth Technology</a:t>
            </a:r>
          </a:p>
          <a:p>
            <a:pPr marL="285750" indent="-285750" algn="l">
              <a:spcAft>
                <a:spcPts val="600"/>
              </a:spcAft>
              <a:buClr>
                <a:schemeClr val="tx1"/>
              </a:buClr>
              <a:buFont typeface="Arial" panose="020B0604020202020204" pitchFamily="34" charset="0"/>
              <a:buChar char="•"/>
            </a:pPr>
            <a:r>
              <a:rPr lang="en-US" i="0" dirty="0">
                <a:solidFill>
                  <a:schemeClr val="tx1"/>
                </a:solidFill>
                <a:effectLst/>
                <a:latin typeface="MS PGothic" panose="020B0600070205080204" pitchFamily="34" charset="-128"/>
                <a:ea typeface="MS PGothic" panose="020B0600070205080204" pitchFamily="34" charset="-128"/>
              </a:rPr>
              <a:t>Part 3: Tether a Laptop to use a Cellular Network via the Smartphone</a:t>
            </a:r>
          </a:p>
        </p:txBody>
      </p:sp>
    </p:spTree>
    <p:extLst>
      <p:ext uri="{BB962C8B-B14F-4D97-AF65-F5344CB8AC3E}">
        <p14:creationId xmlns:p14="http://schemas.microsoft.com/office/powerpoint/2010/main" val="22857552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97"/>
        <p:cNvGrpSpPr/>
        <p:nvPr/>
      </p:nvGrpSpPr>
      <p:grpSpPr>
        <a:xfrm>
          <a:off x="0" y="0"/>
          <a:ext cx="0" cy="0"/>
          <a:chOff x="0" y="0"/>
          <a:chExt cx="0" cy="0"/>
        </a:xfrm>
      </p:grpSpPr>
      <p:sp>
        <p:nvSpPr>
          <p:cNvPr id="1302" name="Google Shape;1302;p52"/>
          <p:cNvSpPr txBox="1">
            <a:spLocks noGrp="1"/>
          </p:cNvSpPr>
          <p:nvPr>
            <p:ph type="title"/>
          </p:nvPr>
        </p:nvSpPr>
        <p:spPr>
          <a:xfrm>
            <a:off x="683424" y="430272"/>
            <a:ext cx="8213688" cy="511560"/>
          </a:xfrm>
        </p:spPr>
        <p:txBody>
          <a:bodyPr spcFirstLastPara="1" wrap="square" lIns="91425" tIns="91425" rIns="91425" bIns="91425" anchor="t" anchorCtr="0">
            <a:noAutofit/>
          </a:bodyPr>
          <a:lstStyle/>
          <a:p>
            <a:r>
              <a:rPr lang="en-US" dirty="0"/>
              <a:t>1. </a:t>
            </a:r>
            <a:r>
              <a:rPr lang="en-US" dirty="0" err="1"/>
              <a:t>今日の授業について</a:t>
            </a:r>
            <a:br>
              <a:rPr lang="en-US" dirty="0"/>
            </a:br>
            <a:br>
              <a:rPr lang="en-US" dirty="0"/>
            </a:br>
            <a:endParaRPr lang="en-US" dirty="0"/>
          </a:p>
        </p:txBody>
      </p:sp>
      <p:sp>
        <p:nvSpPr>
          <p:cNvPr id="4" name="TextBox 3">
            <a:extLst>
              <a:ext uri="{FF2B5EF4-FFF2-40B4-BE49-F238E27FC236}">
                <a16:creationId xmlns:a16="http://schemas.microsoft.com/office/drawing/2014/main" id="{9FAE00C8-5E4C-0887-CE8F-B0EA6976A1D0}"/>
              </a:ext>
            </a:extLst>
          </p:cNvPr>
          <p:cNvSpPr txBox="1"/>
          <p:nvPr/>
        </p:nvSpPr>
        <p:spPr>
          <a:xfrm>
            <a:off x="720724" y="1460938"/>
            <a:ext cx="8276519" cy="3231654"/>
          </a:xfrm>
          <a:prstGeom prst="rect">
            <a:avLst/>
          </a:prstGeom>
          <a:noFill/>
        </p:spPr>
        <p:txBody>
          <a:bodyPr wrap="square" rtlCol="0">
            <a:spAutoFit/>
          </a:bodyPr>
          <a:lstStyle/>
          <a:p>
            <a:pPr algn="l" fontAlgn="ctr">
              <a:spcAft>
                <a:spcPts val="600"/>
              </a:spcAft>
              <a:buClr>
                <a:schemeClr val="tx1"/>
              </a:buClr>
            </a:pPr>
            <a:r>
              <a:rPr lang="en-US" sz="2400" i="0" dirty="0">
                <a:solidFill>
                  <a:schemeClr val="tx1"/>
                </a:solidFill>
                <a:effectLst/>
                <a:latin typeface="+mn-lt"/>
                <a:hlinkClick r:id="rId3"/>
              </a:rPr>
              <a:t>Module 1: ネットワークに</a:t>
            </a:r>
            <a:r>
              <a:rPr lang="ja-JP" altLang="en-US" sz="2400" i="0">
                <a:solidFill>
                  <a:schemeClr val="tx1"/>
                </a:solidFill>
                <a:effectLst/>
                <a:latin typeface="+mn-lt"/>
                <a:hlinkClick r:id="rId3"/>
              </a:rPr>
              <a:t>接続された世界における通信</a:t>
            </a:r>
            <a:endParaRPr lang="en-US" altLang="ja-JP" sz="2400" i="0" dirty="0">
              <a:solidFill>
                <a:schemeClr val="tx1"/>
              </a:solidFill>
              <a:effectLst/>
              <a:latin typeface="+mn-lt"/>
            </a:endParaRPr>
          </a:p>
          <a:p>
            <a:pPr algn="l" fontAlgn="ctr">
              <a:spcAft>
                <a:spcPts val="600"/>
              </a:spcAft>
              <a:buClr>
                <a:schemeClr val="tx1"/>
              </a:buClr>
            </a:pPr>
            <a:endParaRPr lang="en-US" sz="2800" i="0" dirty="0">
              <a:solidFill>
                <a:schemeClr val="tx1"/>
              </a:solidFill>
              <a:effectLst/>
              <a:latin typeface="+mn-lt"/>
            </a:endParaRPr>
          </a:p>
          <a:p>
            <a:pPr algn="l" fontAlgn="ctr">
              <a:spcAft>
                <a:spcPts val="600"/>
              </a:spcAft>
              <a:buClr>
                <a:schemeClr val="tx1"/>
              </a:buClr>
            </a:pPr>
            <a:r>
              <a:rPr lang="en-US" sz="1600" i="0" dirty="0">
                <a:solidFill>
                  <a:schemeClr val="tx1"/>
                </a:solidFill>
                <a:effectLst/>
                <a:latin typeface="+mn-lt"/>
              </a:rPr>
              <a:t>1.0. </a:t>
            </a:r>
            <a:r>
              <a:rPr lang="ja-JP" altLang="en-US" sz="1600" i="0">
                <a:solidFill>
                  <a:schemeClr val="tx1"/>
                </a:solidFill>
                <a:effectLst/>
                <a:latin typeface="+mn-lt"/>
              </a:rPr>
              <a:t>イントロダクション</a:t>
            </a:r>
            <a:endParaRPr lang="en-US" sz="1600" i="0" dirty="0">
              <a:solidFill>
                <a:schemeClr val="tx1"/>
              </a:solidFill>
              <a:effectLst/>
              <a:latin typeface="+mn-lt"/>
            </a:endParaRPr>
          </a:p>
          <a:p>
            <a:pPr algn="l" fontAlgn="ctr">
              <a:spcAft>
                <a:spcPts val="600"/>
              </a:spcAft>
              <a:buClr>
                <a:schemeClr val="tx1"/>
              </a:buClr>
            </a:pPr>
            <a:r>
              <a:rPr lang="en-US" sz="1600" i="0" dirty="0">
                <a:solidFill>
                  <a:schemeClr val="tx1"/>
                </a:solidFill>
                <a:effectLst/>
                <a:latin typeface="+mn-lt"/>
              </a:rPr>
              <a:t>1.1. </a:t>
            </a:r>
            <a:r>
              <a:rPr lang="ja-JP" altLang="en-US" sz="1600" i="0">
                <a:solidFill>
                  <a:schemeClr val="tx1"/>
                </a:solidFill>
                <a:effectLst/>
                <a:latin typeface="+mn-lt"/>
              </a:rPr>
              <a:t>ネットワークの種類</a:t>
            </a:r>
            <a:endParaRPr lang="en-US" sz="1600" i="0" dirty="0">
              <a:solidFill>
                <a:schemeClr val="tx1"/>
              </a:solidFill>
              <a:effectLst/>
              <a:latin typeface="+mn-lt"/>
            </a:endParaRPr>
          </a:p>
          <a:p>
            <a:pPr algn="l" fontAlgn="ctr">
              <a:spcAft>
                <a:spcPts val="600"/>
              </a:spcAft>
              <a:buClr>
                <a:schemeClr val="tx1"/>
              </a:buClr>
            </a:pPr>
            <a:r>
              <a:rPr lang="en-US" sz="1600" i="0" dirty="0">
                <a:solidFill>
                  <a:schemeClr val="tx1"/>
                </a:solidFill>
                <a:effectLst/>
                <a:latin typeface="+mn-lt"/>
              </a:rPr>
              <a:t>1.2. </a:t>
            </a:r>
            <a:r>
              <a:rPr lang="ja-JP" altLang="en-US" sz="1600" i="0">
                <a:solidFill>
                  <a:schemeClr val="tx1"/>
                </a:solidFill>
                <a:effectLst/>
                <a:latin typeface="+mn-lt"/>
              </a:rPr>
              <a:t>データ伝送</a:t>
            </a:r>
            <a:endParaRPr lang="en-US" sz="1600" i="0" dirty="0">
              <a:solidFill>
                <a:schemeClr val="tx1"/>
              </a:solidFill>
              <a:effectLst/>
              <a:latin typeface="+mn-lt"/>
            </a:endParaRPr>
          </a:p>
          <a:p>
            <a:pPr algn="l" fontAlgn="ctr">
              <a:spcAft>
                <a:spcPts val="600"/>
              </a:spcAft>
              <a:buClr>
                <a:schemeClr val="tx1"/>
              </a:buClr>
            </a:pPr>
            <a:r>
              <a:rPr lang="en-US" sz="1600" i="0" dirty="0">
                <a:solidFill>
                  <a:schemeClr val="tx1"/>
                </a:solidFill>
                <a:effectLst/>
                <a:latin typeface="+mn-lt"/>
              </a:rPr>
              <a:t>1.3. </a:t>
            </a:r>
            <a:r>
              <a:rPr lang="ja-JP" altLang="en-US" sz="1600" i="0">
                <a:solidFill>
                  <a:schemeClr val="tx1"/>
                </a:solidFill>
                <a:effectLst/>
                <a:latin typeface="+mn-lt"/>
              </a:rPr>
              <a:t>帯域幅とスループット</a:t>
            </a:r>
            <a:endParaRPr lang="en-US" sz="1600" i="0" dirty="0">
              <a:solidFill>
                <a:schemeClr val="tx1"/>
              </a:solidFill>
              <a:effectLst/>
              <a:latin typeface="+mn-lt"/>
            </a:endParaRPr>
          </a:p>
          <a:p>
            <a:pPr algn="l" fontAlgn="ctr">
              <a:spcAft>
                <a:spcPts val="600"/>
              </a:spcAft>
              <a:buClr>
                <a:schemeClr val="tx1"/>
              </a:buClr>
            </a:pPr>
            <a:r>
              <a:rPr lang="en-US" sz="1600" i="0" dirty="0">
                <a:solidFill>
                  <a:schemeClr val="tx1"/>
                </a:solidFill>
                <a:effectLst/>
                <a:latin typeface="+mn-lt"/>
              </a:rPr>
              <a:t>1.4. </a:t>
            </a:r>
            <a:r>
              <a:rPr lang="ja-JP" altLang="en-US" sz="1600" i="0">
                <a:solidFill>
                  <a:schemeClr val="tx1"/>
                </a:solidFill>
                <a:effectLst/>
                <a:latin typeface="+mn-lt"/>
              </a:rPr>
              <a:t>接続された世界における通信のまとめ</a:t>
            </a:r>
            <a:endParaRPr lang="en-US" altLang="ja-JP" sz="1600" dirty="0">
              <a:solidFill>
                <a:schemeClr val="tx1"/>
              </a:solidFill>
              <a:latin typeface="+mn-lt"/>
            </a:endParaRPr>
          </a:p>
          <a:p>
            <a:pPr algn="l" fontAlgn="ctr">
              <a:spcAft>
                <a:spcPts val="600"/>
              </a:spcAft>
              <a:buClr>
                <a:schemeClr val="tx1"/>
              </a:buClr>
            </a:pPr>
            <a:r>
              <a:rPr lang="en-US" altLang="ja-JP" sz="1600" i="0" dirty="0">
                <a:solidFill>
                  <a:schemeClr val="tx1"/>
                </a:solidFill>
                <a:effectLst/>
                <a:latin typeface="+mn-lt"/>
                <a:ea typeface="MS PGothic" panose="020B0600070205080204" pitchFamily="34" charset="-128"/>
              </a:rPr>
              <a:t>1.5.</a:t>
            </a:r>
            <a:r>
              <a:rPr lang="ja-JP" altLang="en-US" sz="1600" i="0">
                <a:solidFill>
                  <a:schemeClr val="tx1"/>
                </a:solidFill>
                <a:effectLst/>
                <a:latin typeface="+mn-lt"/>
                <a:ea typeface="MS PGothic" panose="020B0600070205080204" pitchFamily="34" charset="-128"/>
              </a:rPr>
              <a:t>確認テスト</a:t>
            </a:r>
            <a:endParaRPr lang="en-US" altLang="ja-JP" sz="1600" i="0" dirty="0">
              <a:solidFill>
                <a:schemeClr val="tx1"/>
              </a:solidFill>
              <a:effectLst/>
              <a:latin typeface="+mn-lt"/>
              <a:ea typeface="MS PGothic" panose="020B0600070205080204" pitchFamily="34" charset="-128"/>
            </a:endParaRPr>
          </a:p>
          <a:p>
            <a:pPr algn="l" fontAlgn="ctr">
              <a:spcAft>
                <a:spcPts val="600"/>
              </a:spcAft>
              <a:buClr>
                <a:schemeClr val="tx1"/>
              </a:buClr>
            </a:pPr>
            <a:r>
              <a:rPr lang="en-US" altLang="ja-JP" sz="1600" u="none" strike="noStrike" dirty="0">
                <a:solidFill>
                  <a:schemeClr val="tx1"/>
                </a:solidFill>
                <a:latin typeface="+mn-lt"/>
                <a:ea typeface="MS PGothic" panose="020B0600070205080204" pitchFamily="34" charset="-128"/>
              </a:rPr>
              <a:t>1.6 </a:t>
            </a:r>
            <a:r>
              <a:rPr lang="ja-JP" altLang="en-US" sz="1600">
                <a:solidFill>
                  <a:schemeClr val="accent3"/>
                </a:solidFill>
                <a:latin typeface="+mn-lt"/>
                <a:ea typeface="MS PGothic" panose="020B0600070205080204" pitchFamily="34" charset="-128"/>
              </a:rPr>
              <a:t>演習</a:t>
            </a:r>
            <a:r>
              <a:rPr lang="ja-JP" altLang="en-US" sz="1600">
                <a:solidFill>
                  <a:schemeClr val="tx1"/>
                </a:solidFill>
                <a:latin typeface="+mn-lt"/>
                <a:ea typeface="MS PGothic" panose="020B0600070205080204" pitchFamily="34" charset="-128"/>
              </a:rPr>
              <a:t>：</a:t>
            </a:r>
            <a:r>
              <a:rPr lang="en-US" altLang="ja-JP" sz="1600" dirty="0">
                <a:solidFill>
                  <a:schemeClr val="tx1"/>
                </a:solidFill>
                <a:latin typeface="+mn-lt"/>
                <a:ea typeface="MS PGothic" panose="020B0600070205080204" pitchFamily="34" charset="-128"/>
              </a:rPr>
              <a:t>CISO Packet Tracer</a:t>
            </a:r>
            <a:endParaRPr lang="ja-JP" altLang="en-US" sz="1600" i="0" u="none" strike="noStrike">
              <a:solidFill>
                <a:schemeClr val="tx1"/>
              </a:solidFill>
              <a:effectLst/>
              <a:latin typeface="+mn-lt"/>
              <a:ea typeface="MS PGothic" panose="020B0600070205080204" pitchFamily="34" charset="-128"/>
            </a:endParaRPr>
          </a:p>
        </p:txBody>
      </p:sp>
      <p:grpSp>
        <p:nvGrpSpPr>
          <p:cNvPr id="2" name="Group 1">
            <a:extLst>
              <a:ext uri="{FF2B5EF4-FFF2-40B4-BE49-F238E27FC236}">
                <a16:creationId xmlns:a16="http://schemas.microsoft.com/office/drawing/2014/main" id="{47801AE6-BC37-D54C-381C-4927BC98C34D}"/>
              </a:ext>
            </a:extLst>
          </p:cNvPr>
          <p:cNvGrpSpPr/>
          <p:nvPr/>
        </p:nvGrpSpPr>
        <p:grpSpPr>
          <a:xfrm>
            <a:off x="231783" y="4029263"/>
            <a:ext cx="324609" cy="374825"/>
            <a:chOff x="1129134" y="2919416"/>
            <a:chExt cx="324609" cy="374825"/>
          </a:xfrm>
        </p:grpSpPr>
        <p:sp>
          <p:nvSpPr>
            <p:cNvPr id="3" name="Google Shape;10287;p77">
              <a:extLst>
                <a:ext uri="{FF2B5EF4-FFF2-40B4-BE49-F238E27FC236}">
                  <a16:creationId xmlns:a16="http://schemas.microsoft.com/office/drawing/2014/main" id="{EC9FBC30-B75E-01EA-17D7-E111DCA10276}"/>
                </a:ext>
              </a:extLst>
            </p:cNvPr>
            <p:cNvSpPr/>
            <p:nvPr/>
          </p:nvSpPr>
          <p:spPr>
            <a:xfrm>
              <a:off x="1181057" y="3073273"/>
              <a:ext cx="229092" cy="174844"/>
            </a:xfrm>
            <a:custGeom>
              <a:avLst/>
              <a:gdLst/>
              <a:ahLst/>
              <a:cxnLst/>
              <a:rect l="l" t="t" r="r" b="b"/>
              <a:pathLst>
                <a:path w="7783" h="5940" extrusionOk="0">
                  <a:moveTo>
                    <a:pt x="6349" y="772"/>
                  </a:moveTo>
                  <a:cubicBezTo>
                    <a:pt x="6459" y="772"/>
                    <a:pt x="6570" y="812"/>
                    <a:pt x="6648" y="891"/>
                  </a:cubicBezTo>
                  <a:cubicBezTo>
                    <a:pt x="6711" y="954"/>
                    <a:pt x="6743" y="1017"/>
                    <a:pt x="6806" y="1080"/>
                  </a:cubicBezTo>
                  <a:cubicBezTo>
                    <a:pt x="6837" y="1300"/>
                    <a:pt x="6837" y="1458"/>
                    <a:pt x="6711" y="1552"/>
                  </a:cubicBezTo>
                  <a:lnTo>
                    <a:pt x="3340" y="4955"/>
                  </a:lnTo>
                  <a:cubicBezTo>
                    <a:pt x="3261" y="5033"/>
                    <a:pt x="3151" y="5073"/>
                    <a:pt x="3041" y="5073"/>
                  </a:cubicBezTo>
                  <a:cubicBezTo>
                    <a:pt x="2931" y="5073"/>
                    <a:pt x="2820" y="5033"/>
                    <a:pt x="2742" y="4955"/>
                  </a:cubicBezTo>
                  <a:lnTo>
                    <a:pt x="1040" y="3253"/>
                  </a:lnTo>
                  <a:cubicBezTo>
                    <a:pt x="883" y="3096"/>
                    <a:pt x="883" y="2812"/>
                    <a:pt x="1040" y="2655"/>
                  </a:cubicBezTo>
                  <a:lnTo>
                    <a:pt x="1135" y="2592"/>
                  </a:lnTo>
                  <a:cubicBezTo>
                    <a:pt x="1214" y="2513"/>
                    <a:pt x="1316" y="2474"/>
                    <a:pt x="1418" y="2474"/>
                  </a:cubicBezTo>
                  <a:cubicBezTo>
                    <a:pt x="1521" y="2474"/>
                    <a:pt x="1623" y="2513"/>
                    <a:pt x="1702" y="2592"/>
                  </a:cubicBezTo>
                  <a:lnTo>
                    <a:pt x="2742" y="3600"/>
                  </a:lnTo>
                  <a:cubicBezTo>
                    <a:pt x="2820" y="3679"/>
                    <a:pt x="2931" y="3718"/>
                    <a:pt x="3041" y="3718"/>
                  </a:cubicBezTo>
                  <a:cubicBezTo>
                    <a:pt x="3151" y="3718"/>
                    <a:pt x="3261" y="3679"/>
                    <a:pt x="3340" y="3600"/>
                  </a:cubicBezTo>
                  <a:lnTo>
                    <a:pt x="6050" y="891"/>
                  </a:lnTo>
                  <a:cubicBezTo>
                    <a:pt x="6128" y="812"/>
                    <a:pt x="6239" y="772"/>
                    <a:pt x="6349" y="772"/>
                  </a:cubicBezTo>
                  <a:close/>
                  <a:moveTo>
                    <a:pt x="6369" y="1"/>
                  </a:moveTo>
                  <a:cubicBezTo>
                    <a:pt x="6050" y="1"/>
                    <a:pt x="5719" y="119"/>
                    <a:pt x="5451" y="355"/>
                  </a:cubicBezTo>
                  <a:lnTo>
                    <a:pt x="3025" y="2781"/>
                  </a:lnTo>
                  <a:lnTo>
                    <a:pt x="2269" y="2025"/>
                  </a:lnTo>
                  <a:cubicBezTo>
                    <a:pt x="2040" y="1796"/>
                    <a:pt x="1742" y="1663"/>
                    <a:pt x="1421" y="1663"/>
                  </a:cubicBezTo>
                  <a:cubicBezTo>
                    <a:pt x="1256" y="1663"/>
                    <a:pt x="1085" y="1698"/>
                    <a:pt x="914" y="1773"/>
                  </a:cubicBezTo>
                  <a:cubicBezTo>
                    <a:pt x="694" y="1867"/>
                    <a:pt x="536" y="1993"/>
                    <a:pt x="473" y="2119"/>
                  </a:cubicBezTo>
                  <a:cubicBezTo>
                    <a:pt x="1" y="2592"/>
                    <a:pt x="1" y="3379"/>
                    <a:pt x="473" y="3883"/>
                  </a:cubicBezTo>
                  <a:lnTo>
                    <a:pt x="2143" y="5585"/>
                  </a:lnTo>
                  <a:cubicBezTo>
                    <a:pt x="2379" y="5821"/>
                    <a:pt x="2694" y="5939"/>
                    <a:pt x="3017" y="5939"/>
                  </a:cubicBezTo>
                  <a:cubicBezTo>
                    <a:pt x="3340" y="5939"/>
                    <a:pt x="3671" y="5821"/>
                    <a:pt x="3939" y="5585"/>
                  </a:cubicBezTo>
                  <a:lnTo>
                    <a:pt x="7310" y="2182"/>
                  </a:lnTo>
                  <a:cubicBezTo>
                    <a:pt x="7656" y="1836"/>
                    <a:pt x="7782" y="1300"/>
                    <a:pt x="7593" y="859"/>
                  </a:cubicBezTo>
                  <a:cubicBezTo>
                    <a:pt x="7467" y="575"/>
                    <a:pt x="7310" y="418"/>
                    <a:pt x="7215" y="355"/>
                  </a:cubicBezTo>
                  <a:cubicBezTo>
                    <a:pt x="6995" y="119"/>
                    <a:pt x="6688" y="1"/>
                    <a:pt x="636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5" name="Google Shape;10288;p77">
              <a:extLst>
                <a:ext uri="{FF2B5EF4-FFF2-40B4-BE49-F238E27FC236}">
                  <a16:creationId xmlns:a16="http://schemas.microsoft.com/office/drawing/2014/main" id="{96C5ABD8-0992-8D53-E9AE-458AF3A2ACE0}"/>
                </a:ext>
              </a:extLst>
            </p:cNvPr>
            <p:cNvSpPr/>
            <p:nvPr/>
          </p:nvSpPr>
          <p:spPr>
            <a:xfrm>
              <a:off x="1129134" y="2919416"/>
              <a:ext cx="324609" cy="374825"/>
            </a:xfrm>
            <a:custGeom>
              <a:avLst/>
              <a:gdLst/>
              <a:ahLst/>
              <a:cxnLst/>
              <a:rect l="l" t="t" r="r" b="b"/>
              <a:pathLst>
                <a:path w="11028" h="12734" extrusionOk="0">
                  <a:moveTo>
                    <a:pt x="5608" y="793"/>
                  </a:moveTo>
                  <a:cubicBezTo>
                    <a:pt x="5829" y="793"/>
                    <a:pt x="5986" y="1014"/>
                    <a:pt x="6049" y="1234"/>
                  </a:cubicBezTo>
                  <a:cubicBezTo>
                    <a:pt x="6049" y="1486"/>
                    <a:pt x="6238" y="1644"/>
                    <a:pt x="6459" y="1644"/>
                  </a:cubicBezTo>
                  <a:lnTo>
                    <a:pt x="8129" y="1644"/>
                  </a:lnTo>
                  <a:cubicBezTo>
                    <a:pt x="8349" y="1644"/>
                    <a:pt x="8507" y="1833"/>
                    <a:pt x="8570" y="2053"/>
                  </a:cubicBezTo>
                  <a:lnTo>
                    <a:pt x="8570" y="2494"/>
                  </a:lnTo>
                  <a:lnTo>
                    <a:pt x="2773" y="2494"/>
                  </a:lnTo>
                  <a:lnTo>
                    <a:pt x="2773" y="2116"/>
                  </a:lnTo>
                  <a:lnTo>
                    <a:pt x="2741" y="2116"/>
                  </a:lnTo>
                  <a:cubicBezTo>
                    <a:pt x="2741" y="1864"/>
                    <a:pt x="2930" y="1707"/>
                    <a:pt x="3119" y="1675"/>
                  </a:cubicBezTo>
                  <a:lnTo>
                    <a:pt x="4789" y="1675"/>
                  </a:lnTo>
                  <a:cubicBezTo>
                    <a:pt x="5010" y="1675"/>
                    <a:pt x="5167" y="1486"/>
                    <a:pt x="5167" y="1234"/>
                  </a:cubicBezTo>
                  <a:cubicBezTo>
                    <a:pt x="5167" y="1014"/>
                    <a:pt x="5356" y="856"/>
                    <a:pt x="5608" y="793"/>
                  </a:cubicBezTo>
                  <a:close/>
                  <a:moveTo>
                    <a:pt x="10177" y="2494"/>
                  </a:moveTo>
                  <a:lnTo>
                    <a:pt x="10177" y="11883"/>
                  </a:lnTo>
                  <a:lnTo>
                    <a:pt x="788" y="11883"/>
                  </a:lnTo>
                  <a:lnTo>
                    <a:pt x="788" y="2494"/>
                  </a:lnTo>
                  <a:lnTo>
                    <a:pt x="1891" y="2494"/>
                  </a:lnTo>
                  <a:lnTo>
                    <a:pt x="1891" y="2904"/>
                  </a:lnTo>
                  <a:cubicBezTo>
                    <a:pt x="1891" y="3125"/>
                    <a:pt x="2111" y="3314"/>
                    <a:pt x="2332" y="3314"/>
                  </a:cubicBezTo>
                  <a:lnTo>
                    <a:pt x="8948" y="3314"/>
                  </a:lnTo>
                  <a:cubicBezTo>
                    <a:pt x="9200" y="3314"/>
                    <a:pt x="9357" y="3125"/>
                    <a:pt x="9357" y="2904"/>
                  </a:cubicBezTo>
                  <a:lnTo>
                    <a:pt x="9357" y="2494"/>
                  </a:lnTo>
                  <a:close/>
                  <a:moveTo>
                    <a:pt x="5615" y="1"/>
                  </a:moveTo>
                  <a:cubicBezTo>
                    <a:pt x="5456" y="1"/>
                    <a:pt x="5293" y="33"/>
                    <a:pt x="5136" y="100"/>
                  </a:cubicBezTo>
                  <a:cubicBezTo>
                    <a:pt x="4821" y="226"/>
                    <a:pt x="4537" y="478"/>
                    <a:pt x="4474" y="856"/>
                  </a:cubicBezTo>
                  <a:lnTo>
                    <a:pt x="3151" y="856"/>
                  </a:lnTo>
                  <a:cubicBezTo>
                    <a:pt x="2647" y="856"/>
                    <a:pt x="2174" y="1203"/>
                    <a:pt x="1985" y="1675"/>
                  </a:cubicBezTo>
                  <a:lnTo>
                    <a:pt x="410" y="1675"/>
                  </a:lnTo>
                  <a:cubicBezTo>
                    <a:pt x="158" y="1675"/>
                    <a:pt x="0" y="1864"/>
                    <a:pt x="0" y="2116"/>
                  </a:cubicBezTo>
                  <a:lnTo>
                    <a:pt x="0" y="12292"/>
                  </a:lnTo>
                  <a:cubicBezTo>
                    <a:pt x="0" y="12544"/>
                    <a:pt x="221" y="12734"/>
                    <a:pt x="410" y="12734"/>
                  </a:cubicBezTo>
                  <a:lnTo>
                    <a:pt x="10618" y="12734"/>
                  </a:lnTo>
                  <a:cubicBezTo>
                    <a:pt x="10838" y="12734"/>
                    <a:pt x="11027" y="12544"/>
                    <a:pt x="11027" y="12292"/>
                  </a:cubicBezTo>
                  <a:lnTo>
                    <a:pt x="11027" y="2116"/>
                  </a:lnTo>
                  <a:cubicBezTo>
                    <a:pt x="10996" y="1864"/>
                    <a:pt x="10807" y="1675"/>
                    <a:pt x="10555" y="1675"/>
                  </a:cubicBezTo>
                  <a:lnTo>
                    <a:pt x="9263" y="1675"/>
                  </a:lnTo>
                  <a:cubicBezTo>
                    <a:pt x="9105" y="1203"/>
                    <a:pt x="8633" y="856"/>
                    <a:pt x="8097" y="856"/>
                  </a:cubicBezTo>
                  <a:lnTo>
                    <a:pt x="6774" y="856"/>
                  </a:lnTo>
                  <a:cubicBezTo>
                    <a:pt x="6606" y="328"/>
                    <a:pt x="6127" y="1"/>
                    <a:pt x="561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grpSp>
      <p:sp>
        <p:nvSpPr>
          <p:cNvPr id="7" name="Footer Placeholder 6">
            <a:extLst>
              <a:ext uri="{FF2B5EF4-FFF2-40B4-BE49-F238E27FC236}">
                <a16:creationId xmlns:a16="http://schemas.microsoft.com/office/drawing/2014/main" id="{0DA3FC76-4D58-0280-3363-DB4A47398798}"/>
              </a:ext>
            </a:extLst>
          </p:cNvPr>
          <p:cNvSpPr>
            <a:spLocks noGrp="1"/>
          </p:cNvSpPr>
          <p:nvPr>
            <p:ph type="ftr" sz="quarter" idx="10"/>
          </p:nvPr>
        </p:nvSpPr>
        <p:spPr/>
        <p:txBody>
          <a:bodyPr/>
          <a:lstStyle/>
          <a:p>
            <a:fld id="{38CE1E95-9EB1-8444-B828-940A1FC7E835}" type="slidenum">
              <a:rPr lang="en-US" smtClean="0"/>
              <a:t>5</a:t>
            </a:fld>
            <a:endParaRPr lang="en-US" dirty="0"/>
          </a:p>
        </p:txBody>
      </p:sp>
    </p:spTree>
    <p:extLst>
      <p:ext uri="{BB962C8B-B14F-4D97-AF65-F5344CB8AC3E}">
        <p14:creationId xmlns:p14="http://schemas.microsoft.com/office/powerpoint/2010/main" val="418857137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EEEAFB-AE2C-D791-ADF5-A8662BF13E9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E700621-9C57-B91F-67AA-76CF908DB8F9}"/>
              </a:ext>
            </a:extLst>
          </p:cNvPr>
          <p:cNvSpPr>
            <a:spLocks noGrp="1"/>
          </p:cNvSpPr>
          <p:nvPr>
            <p:ph type="title"/>
          </p:nvPr>
        </p:nvSpPr>
        <p:spPr/>
        <p:txBody>
          <a:bodyPr/>
          <a:lstStyle/>
          <a:p>
            <a:r>
              <a:rPr lang="en-US" b="0" i="0" dirty="0">
                <a:solidFill>
                  <a:schemeClr val="tx1"/>
                </a:solidFill>
                <a:effectLst/>
                <a:latin typeface="CiscoSans"/>
              </a:rPr>
              <a:t>Exploring Networking with Cisco Packet Tracer</a:t>
            </a:r>
            <a:endParaRPr lang="en-US" dirty="0">
              <a:solidFill>
                <a:schemeClr val="tx1"/>
              </a:solidFill>
            </a:endParaRPr>
          </a:p>
        </p:txBody>
      </p:sp>
      <p:sp>
        <p:nvSpPr>
          <p:cNvPr id="3" name="Footer Placeholder 2">
            <a:extLst>
              <a:ext uri="{FF2B5EF4-FFF2-40B4-BE49-F238E27FC236}">
                <a16:creationId xmlns:a16="http://schemas.microsoft.com/office/drawing/2014/main" id="{97DF07E4-7A4C-09DA-B274-4A162CD1D771}"/>
              </a:ext>
            </a:extLst>
          </p:cNvPr>
          <p:cNvSpPr>
            <a:spLocks noGrp="1"/>
          </p:cNvSpPr>
          <p:nvPr>
            <p:ph type="ftr" sz="quarter" idx="10"/>
          </p:nvPr>
        </p:nvSpPr>
        <p:spPr/>
        <p:txBody>
          <a:bodyPr/>
          <a:lstStyle/>
          <a:p>
            <a:fld id="{E54E2597-85CE-0D43-82AB-E53E2ED196FF}" type="slidenum">
              <a:rPr lang="en-US" smtClean="0"/>
              <a:t>50</a:t>
            </a:fld>
            <a:endParaRPr lang="en-US" dirty="0"/>
          </a:p>
        </p:txBody>
      </p:sp>
      <p:sp>
        <p:nvSpPr>
          <p:cNvPr id="6" name="TextBox 5">
            <a:extLst>
              <a:ext uri="{FF2B5EF4-FFF2-40B4-BE49-F238E27FC236}">
                <a16:creationId xmlns:a16="http://schemas.microsoft.com/office/drawing/2014/main" id="{6EFEB8DC-B377-3290-1A66-778067D21D34}"/>
              </a:ext>
            </a:extLst>
          </p:cNvPr>
          <p:cNvSpPr txBox="1"/>
          <p:nvPr/>
        </p:nvSpPr>
        <p:spPr>
          <a:xfrm>
            <a:off x="655162" y="1204944"/>
            <a:ext cx="8158900" cy="3662541"/>
          </a:xfrm>
          <a:prstGeom prst="rect">
            <a:avLst/>
          </a:prstGeom>
          <a:noFill/>
        </p:spPr>
        <p:txBody>
          <a:bodyPr wrap="square">
            <a:spAutoFit/>
          </a:bodyPr>
          <a:lstStyle/>
          <a:p>
            <a:pPr>
              <a:spcBef>
                <a:spcPts val="600"/>
              </a:spcBef>
              <a:spcAft>
                <a:spcPts val="600"/>
              </a:spcAft>
            </a:pPr>
            <a:r>
              <a:rPr lang="en-US" i="0" dirty="0">
                <a:solidFill>
                  <a:schemeClr val="tx1"/>
                </a:solidFill>
                <a:effectLst/>
                <a:latin typeface="MS PGothic" panose="020B0600070205080204" pitchFamily="34" charset="-128"/>
                <a:ea typeface="MS PGothic" panose="020B0600070205080204" pitchFamily="34" charset="-128"/>
                <a:hlinkClick r:id="rId3"/>
              </a:rPr>
              <a:t>1.1.7 Video - Explore Device Configuration Using the CLI (Console)</a:t>
            </a:r>
            <a:endParaRPr lang="en-US" i="0" dirty="0">
              <a:solidFill>
                <a:schemeClr val="tx1"/>
              </a:solidFill>
              <a:effectLst/>
              <a:latin typeface="MS PGothic" panose="020B0600070205080204" pitchFamily="34" charset="-128"/>
              <a:ea typeface="MS PGothic" panose="020B0600070205080204" pitchFamily="34" charset="-128"/>
            </a:endParaRPr>
          </a:p>
          <a:p>
            <a:pPr>
              <a:spcBef>
                <a:spcPts val="600"/>
              </a:spcBef>
              <a:spcAft>
                <a:spcPts val="600"/>
              </a:spcAft>
            </a:pPr>
            <a:endParaRPr lang="en-US" dirty="0">
              <a:solidFill>
                <a:schemeClr val="accent3"/>
              </a:solidFill>
              <a:latin typeface="MS PGothic" panose="020B0600070205080204" pitchFamily="34" charset="-128"/>
              <a:ea typeface="MS PGothic" panose="020B0600070205080204" pitchFamily="34" charset="-128"/>
            </a:endParaRPr>
          </a:p>
          <a:p>
            <a:pPr>
              <a:spcBef>
                <a:spcPts val="600"/>
              </a:spcBef>
              <a:spcAft>
                <a:spcPts val="600"/>
              </a:spcAft>
            </a:pPr>
            <a:r>
              <a:rPr lang="en-US" i="0" dirty="0">
                <a:solidFill>
                  <a:schemeClr val="accent3"/>
                </a:solidFill>
                <a:effectLst/>
                <a:latin typeface="MS PGothic" panose="020B0600070205080204" pitchFamily="34" charset="-128"/>
                <a:ea typeface="MS PGothic" panose="020B0600070205080204" pitchFamily="34" charset="-128"/>
              </a:rPr>
              <a:t>Exercise</a:t>
            </a:r>
            <a:br>
              <a:rPr lang="en-US" i="0" dirty="0">
                <a:solidFill>
                  <a:srgbClr val="000000"/>
                </a:solidFill>
                <a:effectLst/>
                <a:latin typeface="MS PGothic" panose="020B0600070205080204" pitchFamily="34" charset="-128"/>
                <a:ea typeface="MS PGothic" panose="020B0600070205080204" pitchFamily="34" charset="-128"/>
              </a:rPr>
            </a:br>
            <a:r>
              <a:rPr lang="en-US" i="0" dirty="0">
                <a:solidFill>
                  <a:schemeClr val="accent4"/>
                </a:solidFill>
                <a:effectLst/>
                <a:latin typeface="MS PGothic" panose="020B0600070205080204" pitchFamily="34" charset="-128"/>
                <a:ea typeface="MS PGothic" panose="020B0600070205080204" pitchFamily="34" charset="-128"/>
                <a:hlinkClick r:id="rId4">
                  <a:extLst>
                    <a:ext uri="{A12FA001-AC4F-418D-AE19-62706E023703}">
                      <ahyp:hlinkClr xmlns:ahyp="http://schemas.microsoft.com/office/drawing/2018/hyperlinkcolor" val="tx"/>
                    </a:ext>
                  </a:extLst>
                </a:hlinkClick>
              </a:rPr>
              <a:t>1.1.8 Packet Tracer - Explore Device Configuration Using the CLI (console)</a:t>
            </a:r>
            <a:br>
              <a:rPr lang="en-US" i="0" dirty="0">
                <a:solidFill>
                  <a:srgbClr val="000000"/>
                </a:solidFill>
                <a:effectLst/>
                <a:latin typeface="MS PGothic" panose="020B0600070205080204" pitchFamily="34" charset="-128"/>
                <a:ea typeface="MS PGothic" panose="020B0600070205080204" pitchFamily="34" charset="-128"/>
              </a:rPr>
            </a:br>
            <a:br>
              <a:rPr lang="en-US" i="0" dirty="0">
                <a:solidFill>
                  <a:srgbClr val="000000"/>
                </a:solidFill>
                <a:effectLst/>
                <a:latin typeface="MS PGothic" panose="020B0600070205080204" pitchFamily="34" charset="-128"/>
                <a:ea typeface="MS PGothic" panose="020B0600070205080204" pitchFamily="34" charset="-128"/>
              </a:rPr>
            </a:br>
            <a:r>
              <a:rPr lang="en-US" i="0" dirty="0">
                <a:solidFill>
                  <a:schemeClr val="tx1"/>
                </a:solidFill>
                <a:effectLst/>
                <a:latin typeface="MS PGothic" panose="020B0600070205080204" pitchFamily="34" charset="-128"/>
                <a:ea typeface="MS PGothic" panose="020B0600070205080204" pitchFamily="34" charset="-128"/>
              </a:rPr>
              <a:t>File: 1.1.8packettracerexploredeviceconfigurationusingthecli(console).</a:t>
            </a:r>
            <a:r>
              <a:rPr lang="en-US" i="0" dirty="0" err="1">
                <a:solidFill>
                  <a:schemeClr val="tx1"/>
                </a:solidFill>
                <a:effectLst/>
                <a:latin typeface="MS PGothic" panose="020B0600070205080204" pitchFamily="34" charset="-128"/>
                <a:ea typeface="MS PGothic" panose="020B0600070205080204" pitchFamily="34" charset="-128"/>
              </a:rPr>
              <a:t>pka</a:t>
            </a:r>
            <a:endParaRPr lang="en-US" i="0" dirty="0">
              <a:solidFill>
                <a:schemeClr val="tx1"/>
              </a:solidFill>
              <a:effectLst/>
              <a:latin typeface="MS PGothic" panose="020B0600070205080204" pitchFamily="34" charset="-128"/>
              <a:ea typeface="MS PGothic" panose="020B0600070205080204" pitchFamily="34" charset="-128"/>
            </a:endParaRPr>
          </a:p>
          <a:p>
            <a:pPr marL="228600" marR="0" algn="l">
              <a:spcBef>
                <a:spcPts val="600"/>
              </a:spcBef>
              <a:spcAft>
                <a:spcPts val="600"/>
              </a:spcAft>
            </a:pPr>
            <a:r>
              <a:rPr lang="en-US" i="0" dirty="0">
                <a:solidFill>
                  <a:schemeClr val="tx1"/>
                </a:solidFill>
                <a:effectLst/>
                <a:latin typeface="MS PGothic" panose="020B0600070205080204" pitchFamily="34" charset="-128"/>
                <a:ea typeface="MS PGothic" panose="020B0600070205080204" pitchFamily="34" charset="-128"/>
              </a:rPr>
              <a:t>Objectives:</a:t>
            </a:r>
            <a:r>
              <a:rPr lang="en-US" dirty="0">
                <a:solidFill>
                  <a:schemeClr val="tx1"/>
                </a:solidFill>
                <a:latin typeface="MS PGothic" panose="020B0600070205080204" pitchFamily="34" charset="-128"/>
                <a:ea typeface="MS PGothic" panose="020B0600070205080204" pitchFamily="34" charset="-128"/>
              </a:rPr>
              <a:t> </a:t>
            </a:r>
            <a:r>
              <a:rPr lang="en-US" i="0" dirty="0">
                <a:solidFill>
                  <a:schemeClr val="tx1"/>
                </a:solidFill>
                <a:effectLst/>
                <a:latin typeface="MS PGothic" panose="020B0600070205080204" pitchFamily="34" charset="-128"/>
                <a:ea typeface="MS PGothic" panose="020B0600070205080204" pitchFamily="34" charset="-128"/>
              </a:rPr>
              <a:t>In this activity, you will use terminal emulation software to connect to the console of a device for the purpose of updating the configuration.</a:t>
            </a:r>
          </a:p>
          <a:p>
            <a:pPr marL="514350" marR="0" indent="-285750" algn="l">
              <a:spcAft>
                <a:spcPts val="600"/>
              </a:spcAft>
              <a:buClr>
                <a:schemeClr val="tx1"/>
              </a:buClr>
              <a:buFont typeface="Arial" panose="020B0604020202020204" pitchFamily="34" charset="0"/>
              <a:buChar char="•"/>
            </a:pPr>
            <a:r>
              <a:rPr lang="en-US" i="0" dirty="0">
                <a:solidFill>
                  <a:schemeClr val="tx1"/>
                </a:solidFill>
                <a:effectLst/>
                <a:latin typeface="MS PGothic" panose="020B0600070205080204" pitchFamily="34" charset="-128"/>
                <a:ea typeface="MS PGothic" panose="020B0600070205080204" pitchFamily="34" charset="-128"/>
              </a:rPr>
              <a:t>Part 1: Connect to the Device Using a Console Connection</a:t>
            </a:r>
          </a:p>
          <a:p>
            <a:pPr marL="514350" marR="0" indent="-285750" algn="l">
              <a:spcAft>
                <a:spcPts val="600"/>
              </a:spcAft>
              <a:buClr>
                <a:schemeClr val="tx1"/>
              </a:buClr>
              <a:buFont typeface="Arial" panose="020B0604020202020204" pitchFamily="34" charset="0"/>
              <a:buChar char="•"/>
            </a:pPr>
            <a:r>
              <a:rPr lang="en-US" i="0" dirty="0">
                <a:solidFill>
                  <a:schemeClr val="tx1"/>
                </a:solidFill>
                <a:effectLst/>
                <a:latin typeface="MS PGothic" panose="020B0600070205080204" pitchFamily="34" charset="-128"/>
                <a:ea typeface="MS PGothic" panose="020B0600070205080204" pitchFamily="34" charset="-128"/>
              </a:rPr>
              <a:t>Part 2: Copy Configuration Information to the Device</a:t>
            </a:r>
          </a:p>
          <a:p>
            <a:pPr marL="514350" marR="0" indent="-285750" algn="l">
              <a:spcAft>
                <a:spcPts val="600"/>
              </a:spcAft>
              <a:buClr>
                <a:schemeClr val="tx1"/>
              </a:buClr>
              <a:buFont typeface="Arial" panose="020B0604020202020204" pitchFamily="34" charset="0"/>
              <a:buChar char="•"/>
            </a:pPr>
            <a:r>
              <a:rPr lang="en-US" i="0" dirty="0">
                <a:solidFill>
                  <a:schemeClr val="tx1"/>
                </a:solidFill>
                <a:effectLst/>
                <a:latin typeface="MS PGothic" panose="020B0600070205080204" pitchFamily="34" charset="-128"/>
                <a:ea typeface="MS PGothic" panose="020B0600070205080204" pitchFamily="34" charset="-128"/>
              </a:rPr>
              <a:t>Part 3: Save the Updated Configuration to the Device</a:t>
            </a:r>
          </a:p>
          <a:p>
            <a:br>
              <a:rPr lang="en-US" dirty="0"/>
            </a:br>
            <a:endParaRPr lang="en-US" i="0" dirty="0">
              <a:solidFill>
                <a:schemeClr val="tx1"/>
              </a:solidFill>
              <a:effectLst/>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231719650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765CBC-F7AC-CC2C-4C41-3569C6CA811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3C09E06-18B8-3C6D-7DA2-D8E770825F3C}"/>
              </a:ext>
            </a:extLst>
          </p:cNvPr>
          <p:cNvSpPr>
            <a:spLocks noGrp="1"/>
          </p:cNvSpPr>
          <p:nvPr>
            <p:ph type="title"/>
          </p:nvPr>
        </p:nvSpPr>
        <p:spPr>
          <a:xfrm>
            <a:off x="720000" y="540000"/>
            <a:ext cx="7704000" cy="572700"/>
          </a:xfrm>
        </p:spPr>
        <p:txBody>
          <a:bodyPr/>
          <a:lstStyle/>
          <a:p>
            <a:r>
              <a:rPr lang="en-US" dirty="0"/>
              <a:t>Create a Cisco Packet Tracer Network</a:t>
            </a:r>
          </a:p>
        </p:txBody>
      </p:sp>
      <p:sp>
        <p:nvSpPr>
          <p:cNvPr id="3" name="Footer Placeholder 2">
            <a:extLst>
              <a:ext uri="{FF2B5EF4-FFF2-40B4-BE49-F238E27FC236}">
                <a16:creationId xmlns:a16="http://schemas.microsoft.com/office/drawing/2014/main" id="{D5F5A1FC-4F90-6CBE-7B2F-C1486D02918A}"/>
              </a:ext>
            </a:extLst>
          </p:cNvPr>
          <p:cNvSpPr>
            <a:spLocks noGrp="1"/>
          </p:cNvSpPr>
          <p:nvPr>
            <p:ph type="ftr" sz="quarter" idx="4294967295"/>
          </p:nvPr>
        </p:nvSpPr>
        <p:spPr>
          <a:xfrm>
            <a:off x="6057900" y="4759325"/>
            <a:ext cx="3086100" cy="274638"/>
          </a:xfrm>
          <a:prstGeom prst="rect">
            <a:avLst/>
          </a:prstGeom>
        </p:spPr>
        <p:txBody>
          <a:bodyPr vert="horz" lIns="91440" tIns="45720" rIns="91440" bIns="45720" rtlCol="0" anchor="ctr"/>
          <a:lstStyle>
            <a:defPPr marR="0" lvl="0" algn="l" rtl="0">
              <a:lnSpc>
                <a:spcPct val="100000"/>
              </a:lnSpc>
              <a:spcBef>
                <a:spcPts val="0"/>
              </a:spcBef>
              <a:spcAft>
                <a:spcPts val="0"/>
              </a:spcAft>
              <a:defRPr/>
            </a:defPPr>
            <a:lvl1pPr marR="0" lvl="0" algn="r" rtl="0">
              <a:lnSpc>
                <a:spcPct val="100000"/>
              </a:lnSpc>
              <a:spcBef>
                <a:spcPts val="0"/>
              </a:spcBef>
              <a:spcAft>
                <a:spcPts val="0"/>
              </a:spcAft>
              <a:buClr>
                <a:srgbClr val="000000"/>
              </a:buClr>
              <a:buFont typeface="Arial"/>
              <a:defRPr sz="1200" b="0" i="0" u="none" strike="noStrike" cap="none">
                <a:solidFill>
                  <a:schemeClr val="tx1">
                    <a:tint val="82000"/>
                  </a:schemeClr>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E3C77679-DE3A-E742-8729-559E41D1838B}" type="slidenum">
              <a:rPr lang="en-US" smtClean="0"/>
              <a:pPr/>
              <a:t>51</a:t>
            </a:fld>
            <a:endParaRPr lang="en-US" dirty="0"/>
          </a:p>
        </p:txBody>
      </p:sp>
      <p:sp>
        <p:nvSpPr>
          <p:cNvPr id="6" name="TextBox 5">
            <a:extLst>
              <a:ext uri="{FF2B5EF4-FFF2-40B4-BE49-F238E27FC236}">
                <a16:creationId xmlns:a16="http://schemas.microsoft.com/office/drawing/2014/main" id="{A77EFFE9-E25A-A991-B68E-1271307AE5FB}"/>
              </a:ext>
            </a:extLst>
          </p:cNvPr>
          <p:cNvSpPr txBox="1"/>
          <p:nvPr/>
        </p:nvSpPr>
        <p:spPr>
          <a:xfrm>
            <a:off x="655162" y="1204944"/>
            <a:ext cx="8158900" cy="3831818"/>
          </a:xfrm>
          <a:prstGeom prst="rect">
            <a:avLst/>
          </a:prstGeom>
          <a:noFill/>
        </p:spPr>
        <p:txBody>
          <a:bodyPr wrap="square">
            <a:spAutoFit/>
          </a:bodyPr>
          <a:lstStyle/>
          <a:p>
            <a:pPr algn="l">
              <a:spcAft>
                <a:spcPts val="600"/>
              </a:spcAft>
            </a:pPr>
            <a:r>
              <a:rPr lang="en-US" i="0" dirty="0">
                <a:solidFill>
                  <a:schemeClr val="tx1"/>
                </a:solidFill>
                <a:effectLst/>
                <a:latin typeface="MS PGothic" panose="020B0600070205080204" pitchFamily="34" charset="-128"/>
                <a:ea typeface="MS PGothic" panose="020B0600070205080204" pitchFamily="34" charset="-128"/>
              </a:rPr>
              <a:t>2.1 Build a Home Network</a:t>
            </a:r>
          </a:p>
          <a:p>
            <a:pPr algn="l">
              <a:spcAft>
                <a:spcPts val="600"/>
              </a:spcAft>
            </a:pPr>
            <a:r>
              <a:rPr lang="en-US" i="0" dirty="0">
                <a:solidFill>
                  <a:schemeClr val="tx1"/>
                </a:solidFill>
                <a:effectLst/>
                <a:latin typeface="MS PGothic" panose="020B0600070205080204" pitchFamily="34" charset="-128"/>
                <a:ea typeface="MS PGothic" panose="020B0600070205080204" pitchFamily="34" charset="-128"/>
                <a:hlinkClick r:id="rId3"/>
              </a:rPr>
              <a:t>2.1.1 Video - Using .</a:t>
            </a:r>
            <a:r>
              <a:rPr lang="en-US" i="0" dirty="0" err="1">
                <a:solidFill>
                  <a:schemeClr val="tx1"/>
                </a:solidFill>
                <a:effectLst/>
                <a:latin typeface="MS PGothic" panose="020B0600070205080204" pitchFamily="34" charset="-128"/>
                <a:ea typeface="MS PGothic" panose="020B0600070205080204" pitchFamily="34" charset="-128"/>
                <a:hlinkClick r:id="rId3"/>
              </a:rPr>
              <a:t>pka</a:t>
            </a:r>
            <a:r>
              <a:rPr lang="en-US" i="0" dirty="0">
                <a:solidFill>
                  <a:schemeClr val="tx1"/>
                </a:solidFill>
                <a:effectLst/>
                <a:latin typeface="MS PGothic" panose="020B0600070205080204" pitchFamily="34" charset="-128"/>
                <a:ea typeface="MS PGothic" panose="020B0600070205080204" pitchFamily="34" charset="-128"/>
                <a:hlinkClick r:id="rId3"/>
              </a:rPr>
              <a:t> Activities</a:t>
            </a:r>
            <a:endParaRPr lang="en-US" i="0" dirty="0">
              <a:solidFill>
                <a:schemeClr val="tx1"/>
              </a:solidFill>
              <a:effectLst/>
              <a:latin typeface="MS PGothic" panose="020B0600070205080204" pitchFamily="34" charset="-128"/>
              <a:ea typeface="MS PGothic" panose="020B0600070205080204" pitchFamily="34" charset="-128"/>
            </a:endParaRPr>
          </a:p>
          <a:p>
            <a:pPr>
              <a:spcBef>
                <a:spcPts val="600"/>
              </a:spcBef>
            </a:pPr>
            <a:r>
              <a:rPr lang="en-US" dirty="0">
                <a:solidFill>
                  <a:schemeClr val="accent3"/>
                </a:solidFill>
                <a:latin typeface="MS PGothic" panose="020B0600070205080204" pitchFamily="34" charset="-128"/>
                <a:ea typeface="MS PGothic" panose="020B0600070205080204" pitchFamily="34" charset="-128"/>
                <a:hlinkClick r:id="rId4">
                  <a:extLst>
                    <a:ext uri="{A12FA001-AC4F-418D-AE19-62706E023703}">
                      <ahyp:hlinkClr xmlns:ahyp="http://schemas.microsoft.com/office/drawing/2018/hyperlinkcolor" val="tx"/>
                    </a:ext>
                  </a:extLst>
                </a:hlinkClick>
              </a:rPr>
              <a:t>Exercise: </a:t>
            </a:r>
          </a:p>
          <a:p>
            <a:pPr>
              <a:spcBef>
                <a:spcPts val="600"/>
              </a:spcBef>
            </a:pPr>
            <a:r>
              <a:rPr lang="en-US" i="0" dirty="0">
                <a:solidFill>
                  <a:schemeClr val="accent4"/>
                </a:solidFill>
                <a:effectLst/>
                <a:latin typeface="MS PGothic" panose="020B0600070205080204" pitchFamily="34" charset="-128"/>
                <a:ea typeface="MS PGothic" panose="020B0600070205080204" pitchFamily="34" charset="-128"/>
                <a:hlinkClick r:id="rId5">
                  <a:extLst>
                    <a:ext uri="{A12FA001-AC4F-418D-AE19-62706E023703}">
                      <ahyp:hlinkClr xmlns:ahyp="http://schemas.microsoft.com/office/drawing/2018/hyperlinkcolor" val="tx"/>
                    </a:ext>
                  </a:extLst>
                </a:hlinkClick>
              </a:rPr>
              <a:t>2.1.2 Packet Tracer - Create a Simple Network</a:t>
            </a:r>
            <a:endParaRPr lang="en-US" i="0" dirty="0">
              <a:solidFill>
                <a:schemeClr val="accent4"/>
              </a:solidFill>
              <a:effectLst/>
              <a:latin typeface="MS PGothic" panose="020B0600070205080204" pitchFamily="34" charset="-128"/>
              <a:ea typeface="MS PGothic" panose="020B0600070205080204" pitchFamily="34" charset="-128"/>
            </a:endParaRPr>
          </a:p>
          <a:p>
            <a:pPr>
              <a:spcBef>
                <a:spcPts val="600"/>
              </a:spcBef>
              <a:spcAft>
                <a:spcPts val="600"/>
              </a:spcAft>
            </a:pPr>
            <a:br>
              <a:rPr lang="en-US" i="0" dirty="0">
                <a:solidFill>
                  <a:srgbClr val="000000"/>
                </a:solidFill>
                <a:effectLst/>
                <a:latin typeface="MS PGothic" panose="020B0600070205080204" pitchFamily="34" charset="-128"/>
                <a:ea typeface="MS PGothic" panose="020B0600070205080204" pitchFamily="34" charset="-128"/>
              </a:rPr>
            </a:br>
            <a:r>
              <a:rPr lang="en-US" b="1" i="0" dirty="0">
                <a:solidFill>
                  <a:schemeClr val="tx1"/>
                </a:solidFill>
                <a:effectLst/>
                <a:latin typeface="MS PGothic" panose="020B0600070205080204" pitchFamily="34" charset="-128"/>
                <a:ea typeface="MS PGothic" panose="020B0600070205080204" pitchFamily="34" charset="-128"/>
              </a:rPr>
              <a:t>File: </a:t>
            </a:r>
            <a:r>
              <a:rPr lang="en-US" i="0" dirty="0">
                <a:solidFill>
                  <a:schemeClr val="tx1"/>
                </a:solidFill>
                <a:effectLst/>
                <a:latin typeface="MS PGothic" panose="020B0600070205080204" pitchFamily="34" charset="-128"/>
                <a:ea typeface="MS PGothic" panose="020B0600070205080204" pitchFamily="34" charset="-128"/>
              </a:rPr>
              <a:t>2.1.1_packet_tracer_create_a_simple_network.pka</a:t>
            </a:r>
          </a:p>
          <a:p>
            <a:pPr>
              <a:spcBef>
                <a:spcPts val="600"/>
              </a:spcBef>
              <a:spcAft>
                <a:spcPts val="600"/>
              </a:spcAft>
            </a:pPr>
            <a:r>
              <a:rPr lang="en-US" b="1" i="0" dirty="0">
                <a:solidFill>
                  <a:schemeClr val="tx1"/>
                </a:solidFill>
                <a:effectLst/>
                <a:latin typeface="MS PGothic" panose="020B0600070205080204" pitchFamily="34" charset="-128"/>
                <a:ea typeface="MS PGothic" panose="020B0600070205080204" pitchFamily="34" charset="-128"/>
              </a:rPr>
              <a:t>Objectives:</a:t>
            </a:r>
            <a:r>
              <a:rPr lang="en-US" b="1" dirty="0">
                <a:solidFill>
                  <a:schemeClr val="tx1"/>
                </a:solidFill>
                <a:latin typeface="MS PGothic" panose="020B0600070205080204" pitchFamily="34" charset="-128"/>
                <a:ea typeface="MS PGothic" panose="020B0600070205080204" pitchFamily="34" charset="-128"/>
              </a:rPr>
              <a:t> </a:t>
            </a:r>
            <a:r>
              <a:rPr lang="en-US" i="0" dirty="0">
                <a:solidFill>
                  <a:schemeClr val="tx1"/>
                </a:solidFill>
                <a:effectLst/>
                <a:latin typeface="MS PGothic" panose="020B0600070205080204" pitchFamily="34" charset="-128"/>
                <a:ea typeface="MS PGothic" panose="020B0600070205080204" pitchFamily="34" charset="-128"/>
              </a:rPr>
              <a:t>In this activity, you will build a simple network in Packet Tracer in the Logical Workspace.</a:t>
            </a:r>
          </a:p>
          <a:p>
            <a:pPr marL="285750" indent="-285750">
              <a:spcBef>
                <a:spcPts val="600"/>
              </a:spcBef>
              <a:spcAft>
                <a:spcPts val="600"/>
              </a:spcAft>
              <a:buClr>
                <a:schemeClr val="tx1"/>
              </a:buClr>
              <a:buFont typeface="Arial" panose="020B0604020202020204" pitchFamily="34" charset="0"/>
              <a:buChar char="•"/>
            </a:pPr>
            <a:r>
              <a:rPr lang="en-US" i="0" dirty="0">
                <a:solidFill>
                  <a:schemeClr val="tx1"/>
                </a:solidFill>
                <a:effectLst/>
                <a:latin typeface="MS PGothic" panose="020B0600070205080204" pitchFamily="34" charset="-128"/>
                <a:ea typeface="MS PGothic" panose="020B0600070205080204" pitchFamily="34" charset="-128"/>
              </a:rPr>
              <a:t>Part 1: Build a Simple Network</a:t>
            </a:r>
          </a:p>
          <a:p>
            <a:pPr marL="285750" indent="-285750">
              <a:spcBef>
                <a:spcPts val="600"/>
              </a:spcBef>
              <a:spcAft>
                <a:spcPts val="600"/>
              </a:spcAft>
              <a:buClr>
                <a:schemeClr val="tx1"/>
              </a:buClr>
              <a:buFont typeface="Arial" panose="020B0604020202020204" pitchFamily="34" charset="0"/>
              <a:buChar char="•"/>
            </a:pPr>
            <a:r>
              <a:rPr lang="en-US" i="0" dirty="0">
                <a:solidFill>
                  <a:schemeClr val="tx1"/>
                </a:solidFill>
                <a:effectLst/>
                <a:latin typeface="MS PGothic" panose="020B0600070205080204" pitchFamily="34" charset="-128"/>
                <a:ea typeface="MS PGothic" panose="020B0600070205080204" pitchFamily="34" charset="-128"/>
              </a:rPr>
              <a:t>Part 2: Configure the End Devices and Verify Connectivity</a:t>
            </a:r>
            <a:br>
              <a:rPr lang="en-US" i="0" dirty="0">
                <a:solidFill>
                  <a:schemeClr val="tx1"/>
                </a:solidFill>
                <a:effectLst/>
                <a:latin typeface="MS PGothic" panose="020B0600070205080204" pitchFamily="34" charset="-128"/>
                <a:ea typeface="MS PGothic" panose="020B0600070205080204" pitchFamily="34" charset="-128"/>
              </a:rPr>
            </a:br>
            <a:endParaRPr lang="en-US" i="0" dirty="0">
              <a:solidFill>
                <a:schemeClr val="tx1"/>
              </a:solidFill>
              <a:effectLst/>
              <a:latin typeface="MS PGothic" panose="020B0600070205080204" pitchFamily="34" charset="-128"/>
              <a:ea typeface="MS PGothic" panose="020B0600070205080204" pitchFamily="34" charset="-128"/>
            </a:endParaRPr>
          </a:p>
          <a:p>
            <a:pPr>
              <a:spcBef>
                <a:spcPts val="600"/>
              </a:spcBef>
              <a:spcAft>
                <a:spcPts val="600"/>
              </a:spcAft>
              <a:buClr>
                <a:schemeClr val="tx1"/>
              </a:buClr>
            </a:pPr>
            <a:r>
              <a:rPr lang="en-US" i="0" dirty="0">
                <a:solidFill>
                  <a:schemeClr val="tx1"/>
                </a:solidFill>
                <a:effectLst/>
                <a:latin typeface="MS PGothic" panose="020B0600070205080204" pitchFamily="34" charset="-128"/>
                <a:ea typeface="MS PGothic" panose="020B0600070205080204" pitchFamily="34" charset="-128"/>
                <a:hlinkClick r:id="rId6"/>
              </a:rPr>
              <a:t>2.1.3 Video - Advanced features of Cisco Packet Tracer</a:t>
            </a:r>
            <a:endParaRPr lang="en-US" i="0" dirty="0">
              <a:solidFill>
                <a:schemeClr val="tx1"/>
              </a:solidFill>
              <a:effectLst/>
              <a:latin typeface="MS PGothic" panose="020B0600070205080204" pitchFamily="34" charset="-128"/>
              <a:ea typeface="MS PGothic" panose="020B0600070205080204" pitchFamily="34" charset="-128"/>
            </a:endParaRPr>
          </a:p>
          <a:p>
            <a:pPr>
              <a:spcBef>
                <a:spcPts val="600"/>
              </a:spcBef>
            </a:pPr>
            <a:endParaRPr lang="en-US" i="0" dirty="0">
              <a:solidFill>
                <a:schemeClr val="tx1"/>
              </a:solidFill>
              <a:effectLst/>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19585323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37B44A77-3B1C-FE50-817B-4EDB9FC4B647}"/>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68C2421F-F894-6FC5-84F3-A3D6DA1432C2}"/>
              </a:ext>
            </a:extLst>
          </p:cNvPr>
          <p:cNvSpPr txBox="1">
            <a:spLocks noGrp="1"/>
          </p:cNvSpPr>
          <p:nvPr>
            <p:ph type="title"/>
          </p:nvPr>
        </p:nvSpPr>
        <p:spPr>
          <a:xfrm>
            <a:off x="720000" y="540000"/>
            <a:ext cx="7704000" cy="572700"/>
          </a:xfrm>
        </p:spPr>
        <p:txBody>
          <a:bodyPr spcFirstLastPara="1" wrap="square" lIns="91425" tIns="91425" rIns="91425" bIns="91425" anchor="t" anchorCtr="0">
            <a:noAutofit/>
          </a:bodyPr>
          <a:lstStyle/>
          <a:p>
            <a:r>
              <a:rPr lang="en-US" dirty="0"/>
              <a:t>2. Today’s Goal</a:t>
            </a:r>
            <a:br>
              <a:rPr lang="en-US" dirty="0"/>
            </a:br>
            <a:br>
              <a:rPr lang="en-US" dirty="0"/>
            </a:br>
            <a:endParaRPr lang="en-US" dirty="0"/>
          </a:p>
        </p:txBody>
      </p:sp>
      <p:sp>
        <p:nvSpPr>
          <p:cNvPr id="4" name="TextBox 3">
            <a:extLst>
              <a:ext uri="{FF2B5EF4-FFF2-40B4-BE49-F238E27FC236}">
                <a16:creationId xmlns:a16="http://schemas.microsoft.com/office/drawing/2014/main" id="{F214479E-55A0-EA57-AA9E-8DB7ED441AD8}"/>
              </a:ext>
            </a:extLst>
          </p:cNvPr>
          <p:cNvSpPr txBox="1"/>
          <p:nvPr/>
        </p:nvSpPr>
        <p:spPr>
          <a:xfrm>
            <a:off x="720725" y="1460938"/>
            <a:ext cx="7782144" cy="1954381"/>
          </a:xfrm>
          <a:prstGeom prst="rect">
            <a:avLst/>
          </a:prstGeom>
          <a:noFill/>
        </p:spPr>
        <p:txBody>
          <a:bodyPr wrap="square" rtlCol="0">
            <a:spAutoFit/>
          </a:bodyPr>
          <a:lstStyle/>
          <a:p>
            <a:pPr algn="l" fontAlgn="ctr">
              <a:spcAft>
                <a:spcPts val="600"/>
              </a:spcAft>
              <a:buClr>
                <a:schemeClr val="tx1"/>
              </a:buClr>
            </a:pPr>
            <a:r>
              <a:rPr lang="en-US" altLang="ja-JP" sz="1600" dirty="0">
                <a:solidFill>
                  <a:schemeClr val="tx1"/>
                </a:solidFill>
                <a:latin typeface="+mn-lt"/>
              </a:rPr>
              <a:t>Module 1: Communication in a Connected World </a:t>
            </a:r>
          </a:p>
          <a:p>
            <a:pPr algn="l" fontAlgn="ctr">
              <a:spcAft>
                <a:spcPts val="600"/>
              </a:spcAft>
              <a:buClr>
                <a:schemeClr val="tx1"/>
              </a:buClr>
            </a:pPr>
            <a:r>
              <a:rPr lang="en-US" sz="1600" b="0" i="0" dirty="0">
                <a:solidFill>
                  <a:schemeClr val="tx1"/>
                </a:solidFill>
                <a:effectLst/>
                <a:latin typeface="+mn-lt"/>
              </a:rPr>
              <a:t>Module Objective: Explain important concepts in network communication.</a:t>
            </a:r>
          </a:p>
          <a:p>
            <a:pPr algn="l" fontAlgn="ctr">
              <a:spcAft>
                <a:spcPts val="600"/>
              </a:spcAft>
              <a:buClr>
                <a:schemeClr val="tx1"/>
              </a:buClr>
            </a:pPr>
            <a:endParaRPr lang="en-US" sz="1600" b="0" i="0" dirty="0">
              <a:solidFill>
                <a:schemeClr val="tx1"/>
              </a:solidFill>
              <a:effectLst/>
              <a:latin typeface="+mn-lt"/>
            </a:endParaRPr>
          </a:p>
          <a:p>
            <a:pPr marL="342900" indent="-342900" algn="l" fontAlgn="ctr">
              <a:spcAft>
                <a:spcPts val="600"/>
              </a:spcAft>
              <a:buClr>
                <a:schemeClr val="tx1"/>
              </a:buClr>
              <a:buAutoNum type="arabicPeriod"/>
            </a:pPr>
            <a:r>
              <a:rPr lang="en-US" altLang="ja-JP" sz="1600" dirty="0">
                <a:solidFill>
                  <a:schemeClr val="tx1"/>
                </a:solidFill>
                <a:latin typeface="+mn-lt"/>
                <a:ea typeface="MS PGothic" panose="020B0600070205080204" pitchFamily="34" charset="-128"/>
              </a:rPr>
              <a:t>Network Types: Explain the concept of a network.</a:t>
            </a:r>
          </a:p>
          <a:p>
            <a:pPr marL="342900" indent="-342900" algn="l" fontAlgn="ctr">
              <a:spcAft>
                <a:spcPts val="600"/>
              </a:spcAft>
              <a:buClr>
                <a:schemeClr val="tx1"/>
              </a:buClr>
              <a:buAutoNum type="arabicPeriod"/>
            </a:pPr>
            <a:r>
              <a:rPr lang="en-US" altLang="ja-JP" sz="1600" dirty="0">
                <a:solidFill>
                  <a:schemeClr val="tx1"/>
                </a:solidFill>
                <a:latin typeface="+mn-lt"/>
                <a:ea typeface="MS PGothic" panose="020B0600070205080204" pitchFamily="34" charset="-128"/>
              </a:rPr>
              <a:t>Data Transmission: Describe the network data.</a:t>
            </a:r>
          </a:p>
          <a:p>
            <a:pPr marL="342900" indent="-342900" algn="l" fontAlgn="ctr">
              <a:spcAft>
                <a:spcPts val="600"/>
              </a:spcAft>
              <a:buClr>
                <a:schemeClr val="tx1"/>
              </a:buClr>
              <a:buAutoNum type="arabicPeriod"/>
            </a:pPr>
            <a:r>
              <a:rPr lang="en-US" altLang="ja-JP" sz="1600" dirty="0">
                <a:solidFill>
                  <a:schemeClr val="tx1"/>
                </a:solidFill>
                <a:latin typeface="+mn-lt"/>
                <a:ea typeface="MS PGothic" panose="020B0600070205080204" pitchFamily="34" charset="-128"/>
              </a:rPr>
              <a:t>Bandwidth and Throughput: Explain the data transmission speed and capacity.</a:t>
            </a:r>
          </a:p>
        </p:txBody>
      </p:sp>
      <p:sp>
        <p:nvSpPr>
          <p:cNvPr id="2" name="Footer Placeholder 1">
            <a:extLst>
              <a:ext uri="{FF2B5EF4-FFF2-40B4-BE49-F238E27FC236}">
                <a16:creationId xmlns:a16="http://schemas.microsoft.com/office/drawing/2014/main" id="{A12A03AC-ABE3-A399-4547-42DA57B1443C}"/>
              </a:ext>
            </a:extLst>
          </p:cNvPr>
          <p:cNvSpPr>
            <a:spLocks noGrp="1"/>
          </p:cNvSpPr>
          <p:nvPr>
            <p:ph type="ftr" sz="quarter" idx="10"/>
          </p:nvPr>
        </p:nvSpPr>
        <p:spPr/>
        <p:txBody>
          <a:bodyPr/>
          <a:lstStyle/>
          <a:p>
            <a:fld id="{BA705091-67F0-9D4D-9712-E932F395D202}" type="slidenum">
              <a:rPr lang="en-US" smtClean="0"/>
              <a:t>6</a:t>
            </a:fld>
            <a:endParaRPr lang="en-US" dirty="0"/>
          </a:p>
        </p:txBody>
      </p:sp>
    </p:spTree>
    <p:extLst>
      <p:ext uri="{BB962C8B-B14F-4D97-AF65-F5344CB8AC3E}">
        <p14:creationId xmlns:p14="http://schemas.microsoft.com/office/powerpoint/2010/main" val="32435138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37B44A77-3B1C-FE50-817B-4EDB9FC4B647}"/>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68C2421F-F894-6FC5-84F3-A3D6DA1432C2}"/>
              </a:ext>
            </a:extLst>
          </p:cNvPr>
          <p:cNvSpPr txBox="1">
            <a:spLocks noGrp="1"/>
          </p:cNvSpPr>
          <p:nvPr>
            <p:ph type="title"/>
          </p:nvPr>
        </p:nvSpPr>
        <p:spPr>
          <a:xfrm>
            <a:off x="683424" y="430272"/>
            <a:ext cx="8213688" cy="511560"/>
          </a:xfrm>
        </p:spPr>
        <p:txBody>
          <a:bodyPr spcFirstLastPara="1" wrap="square" lIns="91425" tIns="91425" rIns="91425" bIns="91425" anchor="t" anchorCtr="0">
            <a:noAutofit/>
          </a:bodyPr>
          <a:lstStyle/>
          <a:p>
            <a:r>
              <a:rPr lang="en-US" dirty="0"/>
              <a:t>2. </a:t>
            </a:r>
            <a:r>
              <a:rPr lang="en-US" dirty="0" err="1"/>
              <a:t>今日の授業の目標</a:t>
            </a:r>
            <a:br>
              <a:rPr lang="en-US" dirty="0"/>
            </a:br>
            <a:br>
              <a:rPr lang="en-US" dirty="0"/>
            </a:br>
            <a:endParaRPr lang="en-US" dirty="0"/>
          </a:p>
        </p:txBody>
      </p:sp>
      <p:sp>
        <p:nvSpPr>
          <p:cNvPr id="4" name="TextBox 3">
            <a:extLst>
              <a:ext uri="{FF2B5EF4-FFF2-40B4-BE49-F238E27FC236}">
                <a16:creationId xmlns:a16="http://schemas.microsoft.com/office/drawing/2014/main" id="{F214479E-55A0-EA57-AA9E-8DB7ED441AD8}"/>
              </a:ext>
            </a:extLst>
          </p:cNvPr>
          <p:cNvSpPr txBox="1"/>
          <p:nvPr/>
        </p:nvSpPr>
        <p:spPr>
          <a:xfrm>
            <a:off x="720725" y="1460938"/>
            <a:ext cx="7782144" cy="1954381"/>
          </a:xfrm>
          <a:prstGeom prst="rect">
            <a:avLst/>
          </a:prstGeom>
          <a:noFill/>
        </p:spPr>
        <p:txBody>
          <a:bodyPr wrap="square" rtlCol="0">
            <a:spAutoFit/>
          </a:bodyPr>
          <a:lstStyle/>
          <a:p>
            <a:pPr algn="l" fontAlgn="ctr">
              <a:spcAft>
                <a:spcPts val="600"/>
              </a:spcAft>
              <a:buClr>
                <a:schemeClr val="tx1"/>
              </a:buClr>
            </a:pPr>
            <a:r>
              <a:rPr lang="ja-JP" altLang="en-US" sz="1600">
                <a:solidFill>
                  <a:schemeClr val="tx1"/>
                </a:solidFill>
                <a:latin typeface="+mn-lt"/>
              </a:rPr>
              <a:t>モジュール </a:t>
            </a:r>
            <a:r>
              <a:rPr lang="en-US" altLang="ja-JP" sz="1600" dirty="0">
                <a:solidFill>
                  <a:schemeClr val="tx1"/>
                </a:solidFill>
                <a:latin typeface="+mn-lt"/>
              </a:rPr>
              <a:t>1: </a:t>
            </a:r>
            <a:r>
              <a:rPr lang="ja-JP" altLang="en-US" sz="1600">
                <a:solidFill>
                  <a:schemeClr val="tx1"/>
                </a:solidFill>
                <a:latin typeface="+mn-lt"/>
              </a:rPr>
              <a:t>ネットワークに接続された世界における通信</a:t>
            </a:r>
          </a:p>
          <a:p>
            <a:pPr algn="l" fontAlgn="ctr">
              <a:spcAft>
                <a:spcPts val="600"/>
              </a:spcAft>
              <a:buClr>
                <a:schemeClr val="tx1"/>
              </a:buClr>
            </a:pPr>
            <a:r>
              <a:rPr lang="ja-JP" altLang="en-US" sz="1600">
                <a:solidFill>
                  <a:schemeClr val="tx1"/>
                </a:solidFill>
                <a:latin typeface="+mn-lt"/>
              </a:rPr>
              <a:t>モジュールの目的</a:t>
            </a:r>
            <a:r>
              <a:rPr lang="en-US" altLang="ja-JP" sz="1600" dirty="0">
                <a:solidFill>
                  <a:schemeClr val="tx1"/>
                </a:solidFill>
                <a:latin typeface="+mn-lt"/>
              </a:rPr>
              <a:t>: </a:t>
            </a:r>
            <a:r>
              <a:rPr lang="ja-JP" altLang="en-US" sz="1600">
                <a:solidFill>
                  <a:schemeClr val="tx1"/>
                </a:solidFill>
                <a:latin typeface="+mn-lt"/>
              </a:rPr>
              <a:t>ネットワーク通信における重要な概念を説明する。</a:t>
            </a:r>
            <a:endParaRPr lang="en-US" altLang="ja-JP" sz="1600" dirty="0">
              <a:solidFill>
                <a:schemeClr val="tx1"/>
              </a:solidFill>
              <a:latin typeface="+mn-lt"/>
            </a:endParaRPr>
          </a:p>
          <a:p>
            <a:pPr algn="l" fontAlgn="ctr">
              <a:spcAft>
                <a:spcPts val="600"/>
              </a:spcAft>
              <a:buClr>
                <a:schemeClr val="tx1"/>
              </a:buClr>
            </a:pPr>
            <a:endParaRPr lang="en-US" sz="1600" b="0" i="0" dirty="0">
              <a:solidFill>
                <a:schemeClr val="tx1"/>
              </a:solidFill>
              <a:effectLst/>
              <a:latin typeface="+mn-lt"/>
            </a:endParaRPr>
          </a:p>
          <a:p>
            <a:pPr marL="342900" indent="-342900" algn="l" fontAlgn="ctr">
              <a:spcAft>
                <a:spcPts val="600"/>
              </a:spcAft>
              <a:buClr>
                <a:schemeClr val="tx1"/>
              </a:buClr>
              <a:buAutoNum type="arabicPeriod"/>
            </a:pPr>
            <a:r>
              <a:rPr lang="ja-JP" altLang="en-US" sz="1600">
                <a:solidFill>
                  <a:schemeClr val="tx1"/>
                </a:solidFill>
                <a:latin typeface="+mn-lt"/>
                <a:ea typeface="MS PGothic" panose="020B0600070205080204" pitchFamily="34" charset="-128"/>
              </a:rPr>
              <a:t>ネットワークの種類</a:t>
            </a:r>
            <a:r>
              <a:rPr lang="en-US" altLang="ja-JP" sz="1600" dirty="0">
                <a:solidFill>
                  <a:schemeClr val="tx1"/>
                </a:solidFill>
                <a:latin typeface="+mn-lt"/>
                <a:ea typeface="MS PGothic" panose="020B0600070205080204" pitchFamily="34" charset="-128"/>
              </a:rPr>
              <a:t>: </a:t>
            </a:r>
            <a:r>
              <a:rPr lang="ja-JP" altLang="en-US" sz="1600">
                <a:solidFill>
                  <a:schemeClr val="tx1"/>
                </a:solidFill>
                <a:latin typeface="+mn-lt"/>
                <a:ea typeface="MS PGothic" panose="020B0600070205080204" pitchFamily="34" charset="-128"/>
              </a:rPr>
              <a:t>ネットワークの種類と概念を説明する。</a:t>
            </a:r>
          </a:p>
          <a:p>
            <a:pPr marL="342900" indent="-342900" algn="l" fontAlgn="ctr">
              <a:spcAft>
                <a:spcPts val="600"/>
              </a:spcAft>
              <a:buClr>
                <a:schemeClr val="tx1"/>
              </a:buClr>
              <a:buAutoNum type="arabicPeriod"/>
            </a:pPr>
            <a:r>
              <a:rPr lang="ja-JP" altLang="en-US" sz="1600">
                <a:solidFill>
                  <a:schemeClr val="tx1"/>
                </a:solidFill>
                <a:latin typeface="+mn-lt"/>
                <a:ea typeface="MS PGothic" panose="020B0600070205080204" pitchFamily="34" charset="-128"/>
              </a:rPr>
              <a:t>データ通信</a:t>
            </a:r>
            <a:r>
              <a:rPr lang="en-US" altLang="ja-JP" sz="1600" dirty="0">
                <a:solidFill>
                  <a:schemeClr val="tx1"/>
                </a:solidFill>
                <a:latin typeface="+mn-lt"/>
                <a:ea typeface="MS PGothic" panose="020B0600070205080204" pitchFamily="34" charset="-128"/>
              </a:rPr>
              <a:t>: </a:t>
            </a:r>
            <a:r>
              <a:rPr lang="ja-JP" altLang="en-US" sz="1600">
                <a:solidFill>
                  <a:schemeClr val="tx1"/>
                </a:solidFill>
                <a:latin typeface="+mn-lt"/>
                <a:ea typeface="MS PGothic" panose="020B0600070205080204" pitchFamily="34" charset="-128"/>
              </a:rPr>
              <a:t>ネットワークで送信、受信されるデータについて説明する。</a:t>
            </a:r>
          </a:p>
          <a:p>
            <a:pPr marL="342900" indent="-342900" algn="l" fontAlgn="ctr">
              <a:spcAft>
                <a:spcPts val="600"/>
              </a:spcAft>
              <a:buClr>
                <a:schemeClr val="tx1"/>
              </a:buClr>
              <a:buAutoNum type="arabicPeriod"/>
            </a:pPr>
            <a:r>
              <a:rPr lang="ja-JP" altLang="en-US" sz="1600">
                <a:solidFill>
                  <a:schemeClr val="tx1"/>
                </a:solidFill>
                <a:latin typeface="+mn-lt"/>
                <a:ea typeface="MS PGothic" panose="020B0600070205080204" pitchFamily="34" charset="-128"/>
              </a:rPr>
              <a:t>帯域幅とスループット</a:t>
            </a:r>
            <a:r>
              <a:rPr lang="en-US" altLang="ja-JP" sz="1600" dirty="0">
                <a:solidFill>
                  <a:schemeClr val="tx1"/>
                </a:solidFill>
                <a:latin typeface="+mn-lt"/>
                <a:ea typeface="MS PGothic" panose="020B0600070205080204" pitchFamily="34" charset="-128"/>
              </a:rPr>
              <a:t>: </a:t>
            </a:r>
            <a:r>
              <a:rPr lang="ja-JP" altLang="en-US" sz="1600">
                <a:solidFill>
                  <a:schemeClr val="tx1"/>
                </a:solidFill>
                <a:latin typeface="+mn-lt"/>
                <a:ea typeface="MS PGothic" panose="020B0600070205080204" pitchFamily="34" charset="-128"/>
              </a:rPr>
              <a:t>データ通信の速度とデータ量について説明する。</a:t>
            </a:r>
            <a:endParaRPr lang="en-US" altLang="ja-JP" sz="1600" dirty="0">
              <a:solidFill>
                <a:schemeClr val="tx1"/>
              </a:solidFill>
              <a:latin typeface="+mn-lt"/>
              <a:ea typeface="MS PGothic" panose="020B0600070205080204" pitchFamily="34" charset="-128"/>
            </a:endParaRPr>
          </a:p>
        </p:txBody>
      </p:sp>
      <p:sp>
        <p:nvSpPr>
          <p:cNvPr id="3" name="Footer Placeholder 2">
            <a:extLst>
              <a:ext uri="{FF2B5EF4-FFF2-40B4-BE49-F238E27FC236}">
                <a16:creationId xmlns:a16="http://schemas.microsoft.com/office/drawing/2014/main" id="{BFBBC650-A328-DC02-CA41-CE6C27D4EFEF}"/>
              </a:ext>
            </a:extLst>
          </p:cNvPr>
          <p:cNvSpPr>
            <a:spLocks noGrp="1"/>
          </p:cNvSpPr>
          <p:nvPr>
            <p:ph type="ftr" sz="quarter" idx="10"/>
          </p:nvPr>
        </p:nvSpPr>
        <p:spPr/>
        <p:txBody>
          <a:bodyPr/>
          <a:lstStyle/>
          <a:p>
            <a:fld id="{F19D9DED-D849-5D47-8D77-3A0A10FEB14B}" type="slidenum">
              <a:rPr lang="en-US" smtClean="0"/>
              <a:t>7</a:t>
            </a:fld>
            <a:endParaRPr lang="en-US" dirty="0"/>
          </a:p>
        </p:txBody>
      </p:sp>
    </p:spTree>
    <p:extLst>
      <p:ext uri="{BB962C8B-B14F-4D97-AF65-F5344CB8AC3E}">
        <p14:creationId xmlns:p14="http://schemas.microsoft.com/office/powerpoint/2010/main" val="10259213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ECF0377C-B022-859B-7DE1-5345E636BF31}"/>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9A6F7854-5790-A6C7-69B7-0279C366EEF7}"/>
              </a:ext>
            </a:extLst>
          </p:cNvPr>
          <p:cNvSpPr txBox="1">
            <a:spLocks noGrp="1"/>
          </p:cNvSpPr>
          <p:nvPr>
            <p:ph type="title"/>
          </p:nvPr>
        </p:nvSpPr>
        <p:spPr>
          <a:xfrm>
            <a:off x="720000" y="540000"/>
            <a:ext cx="7704000" cy="572700"/>
          </a:xfrm>
        </p:spPr>
        <p:txBody>
          <a:bodyPr spcFirstLastPara="1" wrap="square" lIns="91425" tIns="91425" rIns="91425" bIns="91425" anchor="t" anchorCtr="0">
            <a:noAutofit/>
          </a:bodyPr>
          <a:lstStyle/>
          <a:p>
            <a:r>
              <a:rPr lang="en-US" altLang="ja-JP" dirty="0">
                <a:hlinkClick r:id="rId3"/>
              </a:rPr>
              <a:t>1.1. Network Types</a:t>
            </a:r>
            <a:endParaRPr lang="en-US" altLang="ja-JP" dirty="0"/>
          </a:p>
        </p:txBody>
      </p:sp>
      <p:sp>
        <p:nvSpPr>
          <p:cNvPr id="4" name="TextBox 3">
            <a:extLst>
              <a:ext uri="{FF2B5EF4-FFF2-40B4-BE49-F238E27FC236}">
                <a16:creationId xmlns:a16="http://schemas.microsoft.com/office/drawing/2014/main" id="{CED88409-3463-A8CE-FAF6-1CD706784160}"/>
              </a:ext>
            </a:extLst>
          </p:cNvPr>
          <p:cNvSpPr txBox="1"/>
          <p:nvPr/>
        </p:nvSpPr>
        <p:spPr>
          <a:xfrm>
            <a:off x="720725" y="1174613"/>
            <a:ext cx="6825384" cy="400110"/>
          </a:xfrm>
          <a:prstGeom prst="rect">
            <a:avLst/>
          </a:prstGeom>
          <a:noFill/>
        </p:spPr>
        <p:txBody>
          <a:bodyPr wrap="square" rtlCol="0">
            <a:spAutoFit/>
          </a:bodyPr>
          <a:lstStyle/>
          <a:p>
            <a:pPr algn="l" fontAlgn="ctr">
              <a:spcAft>
                <a:spcPts val="600"/>
              </a:spcAft>
              <a:buClr>
                <a:schemeClr val="tx1"/>
              </a:buClr>
            </a:pPr>
            <a:r>
              <a:rPr lang="en-US" altLang="ja-JP" sz="2000" dirty="0">
                <a:solidFill>
                  <a:schemeClr val="accent4"/>
                </a:solidFill>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1.1.2 Everything is Online</a:t>
            </a:r>
            <a:endParaRPr lang="en-US" altLang="ja-JP" sz="2000" b="0" i="0" u="none" strike="noStrike" dirty="0">
              <a:solidFill>
                <a:schemeClr val="accent4"/>
              </a:solidFill>
              <a:effectLst/>
              <a:latin typeface="+mn-lt"/>
              <a:ea typeface="MS PGothic" panose="020B0600070205080204" pitchFamily="34" charset="-128"/>
            </a:endParaRPr>
          </a:p>
        </p:txBody>
      </p:sp>
      <p:sp>
        <p:nvSpPr>
          <p:cNvPr id="5" name="TextBox 4">
            <a:extLst>
              <a:ext uri="{FF2B5EF4-FFF2-40B4-BE49-F238E27FC236}">
                <a16:creationId xmlns:a16="http://schemas.microsoft.com/office/drawing/2014/main" id="{AE374D7B-5979-4B78-BC58-A5D15B32266E}"/>
              </a:ext>
            </a:extLst>
          </p:cNvPr>
          <p:cNvSpPr txBox="1"/>
          <p:nvPr/>
        </p:nvSpPr>
        <p:spPr>
          <a:xfrm>
            <a:off x="794327" y="1911927"/>
            <a:ext cx="7628948" cy="1785104"/>
          </a:xfrm>
          <a:prstGeom prst="rect">
            <a:avLst/>
          </a:prstGeom>
          <a:noFill/>
        </p:spPr>
        <p:txBody>
          <a:bodyPr wrap="square" rtlCol="0">
            <a:spAutoFit/>
          </a:bodyPr>
          <a:lstStyle/>
          <a:p>
            <a:pPr>
              <a:spcBef>
                <a:spcPts val="600"/>
              </a:spcBef>
              <a:spcAft>
                <a:spcPts val="600"/>
              </a:spcAft>
            </a:pPr>
            <a:r>
              <a:rPr lang="en-US" sz="1600" dirty="0">
                <a:solidFill>
                  <a:schemeClr val="tx1"/>
                </a:solidFill>
              </a:rPr>
              <a:t>Being ”</a:t>
            </a:r>
            <a:r>
              <a:rPr lang="en-US" sz="2000" dirty="0">
                <a:solidFill>
                  <a:schemeClr val="accent1"/>
                </a:solidFill>
              </a:rPr>
              <a:t>Online</a:t>
            </a:r>
            <a:r>
              <a:rPr lang="en-US" sz="1600" dirty="0">
                <a:solidFill>
                  <a:schemeClr val="tx1"/>
                </a:solidFill>
              </a:rPr>
              <a:t>" has become a seamless and almost unnoticed part of daily life. The expectation is that devices such as cell phones, tablets, laptops, and desktop computers are always connected to the internet. </a:t>
            </a:r>
          </a:p>
          <a:p>
            <a:pPr>
              <a:spcBef>
                <a:spcPts val="600"/>
              </a:spcBef>
              <a:spcAft>
                <a:spcPts val="600"/>
              </a:spcAft>
            </a:pPr>
            <a:r>
              <a:rPr lang="en-US" sz="1600" dirty="0">
                <a:solidFill>
                  <a:schemeClr val="tx1"/>
                </a:solidFill>
              </a:rPr>
              <a:t>This global network is used for various purposes, including social interaction, shopping, sharing pictures and experiences, and learning. The internet is so integrated into everyday life that it's often taken for granted.</a:t>
            </a:r>
          </a:p>
        </p:txBody>
      </p:sp>
      <p:sp>
        <p:nvSpPr>
          <p:cNvPr id="2" name="Footer Placeholder 1">
            <a:extLst>
              <a:ext uri="{FF2B5EF4-FFF2-40B4-BE49-F238E27FC236}">
                <a16:creationId xmlns:a16="http://schemas.microsoft.com/office/drawing/2014/main" id="{E93F8CEF-16C9-6E6B-7F99-70B955867A83}"/>
              </a:ext>
            </a:extLst>
          </p:cNvPr>
          <p:cNvSpPr>
            <a:spLocks noGrp="1"/>
          </p:cNvSpPr>
          <p:nvPr>
            <p:ph type="ftr" sz="quarter" idx="10"/>
          </p:nvPr>
        </p:nvSpPr>
        <p:spPr/>
        <p:txBody>
          <a:bodyPr/>
          <a:lstStyle/>
          <a:p>
            <a:fld id="{48EFD33B-59C0-B84F-B511-5736B957EFD0}" type="slidenum">
              <a:rPr lang="en-US" smtClean="0"/>
              <a:t>8</a:t>
            </a:fld>
            <a:endParaRPr lang="en-US" dirty="0"/>
          </a:p>
        </p:txBody>
      </p:sp>
    </p:spTree>
    <p:extLst>
      <p:ext uri="{BB962C8B-B14F-4D97-AF65-F5344CB8AC3E}">
        <p14:creationId xmlns:p14="http://schemas.microsoft.com/office/powerpoint/2010/main" val="11676695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ECF0377C-B022-859B-7DE1-5345E636BF31}"/>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9A6F7854-5790-A6C7-69B7-0279C366EEF7}"/>
              </a:ext>
            </a:extLst>
          </p:cNvPr>
          <p:cNvSpPr txBox="1">
            <a:spLocks noGrp="1"/>
          </p:cNvSpPr>
          <p:nvPr>
            <p:ph type="title"/>
          </p:nvPr>
        </p:nvSpPr>
        <p:spPr>
          <a:xfrm>
            <a:off x="683424" y="430272"/>
            <a:ext cx="8213688" cy="511560"/>
          </a:xfrm>
        </p:spPr>
        <p:txBody>
          <a:bodyPr spcFirstLastPara="1" wrap="square" lIns="91425" tIns="91425" rIns="91425" bIns="91425" anchor="t" anchorCtr="0">
            <a:noAutofit/>
          </a:bodyPr>
          <a:lstStyle/>
          <a:p>
            <a:r>
              <a:rPr lang="en-US" altLang="ja-JP" dirty="0">
                <a:hlinkClick r:id="rId3"/>
              </a:rPr>
              <a:t>1.1. </a:t>
            </a:r>
            <a:r>
              <a:rPr lang="ja-JP" altLang="en-US">
                <a:hlinkClick r:id="rId3"/>
              </a:rPr>
              <a:t>ネットワークの種類</a:t>
            </a:r>
            <a:endParaRPr lang="en-US" altLang="ja-JP" dirty="0"/>
          </a:p>
        </p:txBody>
      </p:sp>
      <p:sp>
        <p:nvSpPr>
          <p:cNvPr id="4" name="TextBox 3">
            <a:extLst>
              <a:ext uri="{FF2B5EF4-FFF2-40B4-BE49-F238E27FC236}">
                <a16:creationId xmlns:a16="http://schemas.microsoft.com/office/drawing/2014/main" id="{CED88409-3463-A8CE-FAF6-1CD706784160}"/>
              </a:ext>
            </a:extLst>
          </p:cNvPr>
          <p:cNvSpPr txBox="1"/>
          <p:nvPr/>
        </p:nvSpPr>
        <p:spPr>
          <a:xfrm>
            <a:off x="720725" y="1174613"/>
            <a:ext cx="6825384" cy="400110"/>
          </a:xfrm>
          <a:prstGeom prst="rect">
            <a:avLst/>
          </a:prstGeom>
          <a:noFill/>
        </p:spPr>
        <p:txBody>
          <a:bodyPr wrap="square" rtlCol="0">
            <a:spAutoFit/>
          </a:bodyPr>
          <a:lstStyle/>
          <a:p>
            <a:pPr algn="l" fontAlgn="ctr">
              <a:spcAft>
                <a:spcPts val="600"/>
              </a:spcAft>
              <a:buClr>
                <a:schemeClr val="tx1"/>
              </a:buClr>
            </a:pPr>
            <a:r>
              <a:rPr lang="en-US" altLang="ja-JP" sz="2000" dirty="0">
                <a:solidFill>
                  <a:schemeClr val="accent4"/>
                </a:solidFill>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1.1.2 </a:t>
            </a:r>
            <a:r>
              <a:rPr lang="ja-JP" altLang="en-US" sz="2000">
                <a:solidFill>
                  <a:schemeClr val="accent4"/>
                </a:solidFill>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すべてがオンライン</a:t>
            </a:r>
            <a:endParaRPr lang="en-US" altLang="ja-JP" sz="2000" b="0" i="0" u="none" strike="noStrike" dirty="0">
              <a:solidFill>
                <a:schemeClr val="accent4"/>
              </a:solidFill>
              <a:effectLst/>
              <a:latin typeface="+mn-lt"/>
              <a:ea typeface="MS PGothic" panose="020B0600070205080204" pitchFamily="34" charset="-128"/>
            </a:endParaRPr>
          </a:p>
        </p:txBody>
      </p:sp>
      <p:sp>
        <p:nvSpPr>
          <p:cNvPr id="5" name="TextBox 4">
            <a:extLst>
              <a:ext uri="{FF2B5EF4-FFF2-40B4-BE49-F238E27FC236}">
                <a16:creationId xmlns:a16="http://schemas.microsoft.com/office/drawing/2014/main" id="{AE374D7B-5979-4B78-BC58-A5D15B32266E}"/>
              </a:ext>
            </a:extLst>
          </p:cNvPr>
          <p:cNvSpPr txBox="1"/>
          <p:nvPr/>
        </p:nvSpPr>
        <p:spPr>
          <a:xfrm>
            <a:off x="794327" y="1911927"/>
            <a:ext cx="7628948" cy="1723549"/>
          </a:xfrm>
          <a:prstGeom prst="rect">
            <a:avLst/>
          </a:prstGeom>
          <a:noFill/>
        </p:spPr>
        <p:txBody>
          <a:bodyPr wrap="square" rtlCol="0">
            <a:spAutoFit/>
          </a:bodyPr>
          <a:lstStyle/>
          <a:p>
            <a:pPr>
              <a:spcBef>
                <a:spcPts val="600"/>
              </a:spcBef>
              <a:spcAft>
                <a:spcPts val="600"/>
              </a:spcAft>
            </a:pPr>
            <a:r>
              <a:rPr lang="ja-JP" altLang="en-US" sz="1600">
                <a:solidFill>
                  <a:schemeClr val="tx1"/>
                </a:solidFill>
              </a:rPr>
              <a:t>「</a:t>
            </a:r>
            <a:r>
              <a:rPr lang="ja-JP" altLang="en-US" sz="1600">
                <a:solidFill>
                  <a:schemeClr val="accent1"/>
                </a:solidFill>
              </a:rPr>
              <a:t>オンラインであること</a:t>
            </a:r>
            <a:r>
              <a:rPr lang="ja-JP" altLang="en-US" sz="1600">
                <a:solidFill>
                  <a:schemeClr val="tx1"/>
                </a:solidFill>
              </a:rPr>
              <a:t>」は日常生活の一部として、シームレスでほとんど意識されない存在になっています。携帯電話、タブレット、ノートパソコン、デスクトップコンピュータなどのデバイスが常にインターネットに接続されています。</a:t>
            </a:r>
          </a:p>
          <a:p>
            <a:pPr>
              <a:spcBef>
                <a:spcPts val="600"/>
              </a:spcBef>
              <a:spcAft>
                <a:spcPts val="600"/>
              </a:spcAft>
            </a:pPr>
            <a:r>
              <a:rPr lang="ja-JP" altLang="en-US" sz="1600">
                <a:solidFill>
                  <a:schemeClr val="tx1"/>
                </a:solidFill>
              </a:rPr>
              <a:t>このインターネットは、</a:t>
            </a:r>
            <a:r>
              <a:rPr lang="en-US" altLang="ja-JP" sz="1600" dirty="0">
                <a:solidFill>
                  <a:schemeClr val="tx1"/>
                </a:solidFill>
              </a:rPr>
              <a:t>Facebook</a:t>
            </a:r>
            <a:r>
              <a:rPr lang="ja-JP" altLang="en-US" sz="1600">
                <a:solidFill>
                  <a:schemeClr val="tx1"/>
                </a:solidFill>
              </a:rPr>
              <a:t>や</a:t>
            </a:r>
            <a:r>
              <a:rPr lang="en-US" altLang="ja-JP" sz="1600" dirty="0">
                <a:solidFill>
                  <a:schemeClr val="tx1"/>
                </a:solidFill>
              </a:rPr>
              <a:t>Instagram</a:t>
            </a:r>
            <a:r>
              <a:rPr lang="ja-JP" altLang="en-US" sz="1600">
                <a:solidFill>
                  <a:schemeClr val="tx1"/>
                </a:solidFill>
              </a:rPr>
              <a:t>といったソーシャルメディア、買い物、写真の共有、学習など、さまざまな目的で使用されます。インターネットは日常生活に深く入り込んでおり、当たり前のものと見なされています。</a:t>
            </a:r>
            <a:endParaRPr lang="en-US" sz="1600" dirty="0">
              <a:solidFill>
                <a:schemeClr val="tx1"/>
              </a:solidFill>
            </a:endParaRPr>
          </a:p>
        </p:txBody>
      </p:sp>
      <p:sp>
        <p:nvSpPr>
          <p:cNvPr id="3" name="Footer Placeholder 2">
            <a:extLst>
              <a:ext uri="{FF2B5EF4-FFF2-40B4-BE49-F238E27FC236}">
                <a16:creationId xmlns:a16="http://schemas.microsoft.com/office/drawing/2014/main" id="{4B1EF598-DB59-25CA-702A-69CDFDCD067E}"/>
              </a:ext>
            </a:extLst>
          </p:cNvPr>
          <p:cNvSpPr>
            <a:spLocks noGrp="1"/>
          </p:cNvSpPr>
          <p:nvPr>
            <p:ph type="ftr" sz="quarter" idx="10"/>
          </p:nvPr>
        </p:nvSpPr>
        <p:spPr/>
        <p:txBody>
          <a:bodyPr/>
          <a:lstStyle/>
          <a:p>
            <a:fld id="{F73ABBA3-75E3-B64E-9872-6AD5E9866A3A}" type="slidenum">
              <a:rPr lang="en-US" smtClean="0"/>
              <a:t>9</a:t>
            </a:fld>
            <a:endParaRPr lang="en-US" dirty="0"/>
          </a:p>
        </p:txBody>
      </p:sp>
    </p:spTree>
    <p:extLst>
      <p:ext uri="{BB962C8B-B14F-4D97-AF65-F5344CB8AC3E}">
        <p14:creationId xmlns:p14="http://schemas.microsoft.com/office/powerpoint/2010/main" val="1970969868"/>
      </p:ext>
    </p:extLst>
  </p:cSld>
  <p:clrMapOvr>
    <a:masterClrMapping/>
  </p:clrMapOvr>
</p:sld>
</file>

<file path=ppt/theme/theme1.xml><?xml version="1.0" encoding="utf-8"?>
<a:theme xmlns:a="http://schemas.openxmlformats.org/drawingml/2006/main" name="Software Development Bussines Plan by Slidesgo">
  <a:themeElements>
    <a:clrScheme name="Simple Light">
      <a:dk1>
        <a:srgbClr val="CEF3F5"/>
      </a:dk1>
      <a:lt1>
        <a:srgbClr val="FFFFFF"/>
      </a:lt1>
      <a:dk2>
        <a:srgbClr val="0A1D42"/>
      </a:dk2>
      <a:lt2>
        <a:srgbClr val="29272C"/>
      </a:lt2>
      <a:accent1>
        <a:srgbClr val="C8AEF8"/>
      </a:accent1>
      <a:accent2>
        <a:srgbClr val="878FFF"/>
      </a:accent2>
      <a:accent3>
        <a:srgbClr val="9154F8"/>
      </a:accent3>
      <a:accent4>
        <a:srgbClr val="35C2DF"/>
      </a:accent4>
      <a:accent5>
        <a:srgbClr val="CA7BEB"/>
      </a:accent5>
      <a:accent6>
        <a:srgbClr val="972CB4"/>
      </a:accent6>
      <a:hlink>
        <a:srgbClr val="CEF3F5"/>
      </a:hlink>
      <a:folHlink>
        <a:srgbClr val="0097A7"/>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2455</TotalTime>
  <Words>4048</Words>
  <Application>Microsoft Macintosh PowerPoint</Application>
  <PresentationFormat>On-screen Show (16:9)</PresentationFormat>
  <Paragraphs>465</Paragraphs>
  <Slides>51</Slides>
  <Notes>51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51</vt:i4>
      </vt:variant>
    </vt:vector>
  </HeadingPairs>
  <TitlesOfParts>
    <vt:vector size="61" baseType="lpstr">
      <vt:lpstr>Arial</vt:lpstr>
      <vt:lpstr>CiscoSans</vt:lpstr>
      <vt:lpstr>Roboto</vt:lpstr>
      <vt:lpstr>MS PGothic</vt:lpstr>
      <vt:lpstr>Raleway</vt:lpstr>
      <vt:lpstr>CiscoSansTT</vt:lpstr>
      <vt:lpstr>Oswald</vt:lpstr>
      <vt:lpstr>Wingdings</vt:lpstr>
      <vt:lpstr>Symbol</vt:lpstr>
      <vt:lpstr>Software Development Bussines Plan by Slidesgo</vt:lpstr>
      <vt:lpstr>02 Networking Basics　 Module 1: Communication in a Connected World</vt:lpstr>
      <vt:lpstr>TABLE OF CONTENTS 2</vt:lpstr>
      <vt:lpstr>TABLE OF CONTENTS 2</vt:lpstr>
      <vt:lpstr>1. About Today’s Class  </vt:lpstr>
      <vt:lpstr>1. 今日の授業について  </vt:lpstr>
      <vt:lpstr>2. Today’s Goal  </vt:lpstr>
      <vt:lpstr>2. 今日の授業の目標  </vt:lpstr>
      <vt:lpstr>1.1. Network Types</vt:lpstr>
      <vt:lpstr>1.1. ネットワークの種類</vt:lpstr>
      <vt:lpstr>1.1. Network Types</vt:lpstr>
      <vt:lpstr>1.1. Network Types</vt:lpstr>
      <vt:lpstr>1.1. Network Types</vt:lpstr>
      <vt:lpstr>1.1. Network Types</vt:lpstr>
      <vt:lpstr>1.1. Network Types</vt:lpstr>
      <vt:lpstr>1.1. Network Types</vt:lpstr>
      <vt:lpstr>1.1. Network Types</vt:lpstr>
      <vt:lpstr>1.1. Network Types</vt:lpstr>
      <vt:lpstr>1.1. Network Types</vt:lpstr>
      <vt:lpstr>1.2. Data Transmission</vt:lpstr>
      <vt:lpstr>1.2. Data Transmission</vt:lpstr>
      <vt:lpstr>1.2. Data Transmission</vt:lpstr>
      <vt:lpstr>1.2. Data Transmission</vt:lpstr>
      <vt:lpstr>1.2. Data Transmission</vt:lpstr>
      <vt:lpstr>1.2. Data Transmission</vt:lpstr>
      <vt:lpstr>1.2. Data Transmission</vt:lpstr>
      <vt:lpstr>1.2. Data Transmission</vt:lpstr>
      <vt:lpstr>1.3. Bandwidth and Throughput</vt:lpstr>
      <vt:lpstr>1.3. 帯域幅とスループット</vt:lpstr>
      <vt:lpstr>1.3. Bandwidth and Throughput</vt:lpstr>
      <vt:lpstr>1.3. 帯域幅とスループット</vt:lpstr>
      <vt:lpstr>1.3. Bandwidth and Throughput</vt:lpstr>
      <vt:lpstr>1.3. Bandwidth and Throughput</vt:lpstr>
      <vt:lpstr>1.3. Bandwidth and Throughput</vt:lpstr>
      <vt:lpstr>1.4. Communications in a Connected World Summary</vt:lpstr>
      <vt:lpstr>1.4.接続された世界における通信のまとめ</vt:lpstr>
      <vt:lpstr>1.4.接続された世界における通信のまとめ</vt:lpstr>
      <vt:lpstr>1.4.接続された世界における通信のまとめ</vt:lpstr>
      <vt:lpstr>1.4. Communications in a Connected World Summary</vt:lpstr>
      <vt:lpstr>1.4.接続された世界における通信のまとめ</vt:lpstr>
      <vt:lpstr>1.4.接続された世界における通信のまとめ</vt:lpstr>
      <vt:lpstr>1.4. Communications in a Connected World Summary</vt:lpstr>
      <vt:lpstr>1.4. Communications in a Connected World Summary</vt:lpstr>
      <vt:lpstr>1.4. Communications in a Connected World Summary</vt:lpstr>
      <vt:lpstr>Check Test 2</vt:lpstr>
      <vt:lpstr>Questions and free discussion</vt:lpstr>
      <vt:lpstr>Reference</vt:lpstr>
      <vt:lpstr>Exercise</vt:lpstr>
      <vt:lpstr>Exploring Networking with Cisco Packet Tracer</vt:lpstr>
      <vt:lpstr>Exploring Networking with Cisco Packet Tracer</vt:lpstr>
      <vt:lpstr>Exploring Networking with Cisco Packet Tracer</vt:lpstr>
      <vt:lpstr>Create a Cisco Packet Tracer Network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 Analysis and Design</dc:title>
  <cp:lastModifiedBy>MARIKO TAGAWA</cp:lastModifiedBy>
  <cp:revision>46</cp:revision>
  <cp:lastPrinted>2025-04-10T00:42:25Z</cp:lastPrinted>
  <dcterms:modified xsi:type="dcterms:W3CDTF">2025-04-10T00:42:41Z</dcterms:modified>
</cp:coreProperties>
</file>