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3"/>
  </p:notesMasterIdLst>
  <p:sldIdLst>
    <p:sldId id="257" r:id="rId3"/>
    <p:sldId id="380" r:id="rId4"/>
    <p:sldId id="381" r:id="rId5"/>
    <p:sldId id="405" r:id="rId6"/>
    <p:sldId id="398" r:id="rId7"/>
    <p:sldId id="399" r:id="rId8"/>
    <p:sldId id="412" r:id="rId9"/>
    <p:sldId id="444" r:id="rId10"/>
    <p:sldId id="450" r:id="rId11"/>
    <p:sldId id="413" r:id="rId12"/>
    <p:sldId id="441" r:id="rId13"/>
    <p:sldId id="427" r:id="rId14"/>
    <p:sldId id="449" r:id="rId15"/>
    <p:sldId id="445" r:id="rId16"/>
    <p:sldId id="414" r:id="rId17"/>
    <p:sldId id="443" r:id="rId18"/>
    <p:sldId id="446" r:id="rId19"/>
    <p:sldId id="447" r:id="rId20"/>
    <p:sldId id="448" r:id="rId21"/>
    <p:sldId id="428" r:id="rId2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7bIgPJ71sVI3cGUijuvmQw==" hashData="8dVEIL2LH3XYlEbFCzSUyzQratTPJirEnbqJWdBAqU3TAyx6fCngPa1Kp0kz6PIOIsyN1jUXnfbhx6C8SXP5FA=="/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67"/>
    <p:restoredTop sz="94396"/>
  </p:normalViewPr>
  <p:slideViewPr>
    <p:cSldViewPr snapToGrid="0" showGuides="1">
      <p:cViewPr varScale="1">
        <p:scale>
          <a:sx n="78" d="100"/>
          <a:sy n="78" d="100"/>
        </p:scale>
        <p:origin x="616" y="472"/>
      </p:cViewPr>
      <p:guideLst>
        <p:guide orient="horz" pos="2228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1D560-B0C3-EC4E-8F83-FFD03185AA94}" type="datetimeFigureOut">
              <a:rPr lang="en-US" smtClean="0"/>
              <a:t>7/24/25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689ED-EBD8-094E-8274-C50E3E4A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6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2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848F2-8671-6224-D575-25AE7AA46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4023D3-EBA0-59A7-3218-8926CC1E6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A3F999-A985-3688-B27E-7855E6EB3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2D374-F895-C070-349B-3B73BE50C2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3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E9548-A234-878A-C6B2-4DD856C87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23E16D-81A2-844E-50F5-F3398B9DC8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387913-1B1E-D4BD-6995-03E4D8CE2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740A0-C5EB-EA88-B533-CEA724109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CC49-8724-0093-1B16-956EFB83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611F1F-BB08-DC77-41F4-E1F8ED5B8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8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99B4-4E54-8112-2C24-DDBA8A47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13768-3B0F-CA1B-8F9B-5A1BB240D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04323-DC39-757F-7A4F-4AB226993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33385-E4E3-C1F7-24E0-05D0AE9D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40C8E-2257-C3F6-0B1F-8F47B02D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10850-C0B4-FE2E-89DE-50159D71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6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A827-6905-0381-952E-AC2CEAED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DE9BE-29AF-FD4B-B330-114C2CD2C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6D8F7-C9D0-7EA0-1B77-EAEE2FF6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84B21-1911-24F5-FC58-8A6ED02A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90ED-9F0A-AB88-3511-63EFE7A6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1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6A3D8-F15A-BCCB-4748-9F74BD473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E48CF-1551-4609-FD18-A4277F3BC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ACDE9-34AF-3D15-3ED5-0AE760A6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A941-6922-7C61-8B19-32331033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775EC-EB55-0730-72A2-53C7E308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4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18256746-6F10-6C1D-4ABE-2E22A7E5D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DFEC50A3-C73C-694C-96DE-0E6A2FC2AB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5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 hasCustomPrompt="1"/>
          </p:nvPr>
        </p:nvSpPr>
        <p:spPr>
          <a:xfrm>
            <a:off x="554183" y="1719258"/>
            <a:ext cx="10677818" cy="4545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51351" lvl="0" indent="0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ts val="1400"/>
              <a:buFont typeface="Nunito Light"/>
              <a:buNone/>
              <a:defRPr sz="26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○"/>
              <a:defRPr sz="2000"/>
            </a:lvl2pPr>
            <a:lvl3pPr marL="1485991" lvl="2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■"/>
              <a:defRPr sz="2000"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r>
              <a:rPr lang="en-US" dirty="0"/>
              <a:t> </a:t>
            </a:r>
          </a:p>
          <a:p>
            <a:pPr lvl="1"/>
            <a:endParaRPr lang="en-US" sz="2000" dirty="0"/>
          </a:p>
          <a:p>
            <a:pPr lvl="2"/>
            <a:endParaRPr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5E7427BD-584C-6151-1F95-8A156E5D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4431A5F6-98DD-775E-2840-FB5CD9F26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67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47650" y="1535492"/>
            <a:ext cx="11639550" cy="5001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66839" lvl="0" indent="-195987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ct val="100000"/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○"/>
              <a:defRPr sz="2400"/>
            </a:lvl2pPr>
            <a:lvl3pPr marL="1485991" lvl="2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 lang="en-US" dirty="0"/>
          </a:p>
          <a:p>
            <a:pPr lvl="1"/>
            <a:endParaRPr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A94003B0-B48D-2E4A-3221-F2C4C774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sz="2800"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D18A98D5-8B55-7A02-7227-CEC43163A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522415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06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5498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95F7F51-EC93-CF47-2D06-5914F2A931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4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2C3101D-56F1-DADF-636B-D1916A89AC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330858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D22B87B-991B-26F5-ABD0-4D27BE43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1116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F955859F-4E6D-3A41-8D5F-93DC5BC12F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41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08C25030-B509-20B0-0A59-ED64814FF6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6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 Title and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48636"/>
            <a:ext cx="9144000" cy="2657292"/>
          </a:xfrm>
        </p:spPr>
        <p:txBody>
          <a:bodyPr>
            <a:normAutofit/>
          </a:bodyPr>
          <a:lstStyle>
            <a:lvl1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2800"/>
            </a:lvl1pPr>
            <a:lvl2pPr marL="7200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CC49-8724-0093-1B16-956EFB83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90A5-AEFA-EFFD-1F5D-93C82AD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FE8878-BD8D-577C-7F04-19AD19CFF2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 u="sng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9686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ass Title and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48636"/>
            <a:ext cx="9144000" cy="2657292"/>
          </a:xfrm>
        </p:spPr>
        <p:txBody>
          <a:bodyPr>
            <a:normAutofit/>
          </a:bodyPr>
          <a:lstStyle>
            <a:lvl1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2800"/>
            </a:lvl1pPr>
            <a:lvl2pPr marL="7200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FE8878-BD8D-577C-7F04-19AD19CFF2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 u="sng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CECE1935-9585-BB3B-2F25-D878364DED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97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Program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/>
          <a:lstStyle>
            <a:lvl1pPr>
              <a:defRPr sz="28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endParaRPr lang="en-US" dirty="0"/>
          </a:p>
          <a:p>
            <a:pPr lvl="0"/>
            <a:r>
              <a:rPr lang="en-US" dirty="0"/>
              <a:t> </a:t>
            </a:r>
            <a:r>
              <a:rPr lang="en-US" sz="2400" dirty="0"/>
              <a:t> </a:t>
            </a:r>
          </a:p>
          <a:p>
            <a:pPr lvl="1"/>
            <a:endParaRPr lang="en-US" sz="2400" dirty="0"/>
          </a:p>
          <a:p>
            <a:pPr lvl="0"/>
            <a:endParaRPr lang="en-US" dirty="0"/>
          </a:p>
          <a:p>
            <a:pPr lvl="1"/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F675-985F-3BF0-E82B-3ED4AB8C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289CAB3F-3013-6B4F-B927-E258F6EA71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71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F675-985F-3BF0-E82B-3ED4AB8C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025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/>
          <a:lstStyle>
            <a:lvl1pPr>
              <a:defRPr sz="28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endParaRPr lang="en-US" dirty="0"/>
          </a:p>
          <a:p>
            <a:pPr lvl="0"/>
            <a:r>
              <a:rPr lang="en-US" dirty="0"/>
              <a:t> </a:t>
            </a:r>
            <a:r>
              <a:rPr lang="en-US" sz="2400" dirty="0"/>
              <a:t> </a:t>
            </a:r>
          </a:p>
          <a:p>
            <a:pPr lvl="1"/>
            <a:endParaRPr lang="en-US" sz="2400" dirty="0"/>
          </a:p>
          <a:p>
            <a:pPr lvl="0"/>
            <a:endParaRPr lang="en-US" dirty="0"/>
          </a:p>
          <a:p>
            <a:pPr lvl="1"/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F675-985F-3BF0-E82B-3ED4AB8C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32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2614-93DC-1DC3-D8B1-02B6C1B8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5092-C0C6-D188-29E6-4836A0B3A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A0DD7-9014-0AFC-2AB9-A3E00EBFA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E154C-B2C7-9427-49DE-10271D8E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40B74-BB4E-784B-C371-D84F73AB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CA3F9-F549-7C40-30D0-F0BB6A63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2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538A-85C8-CB03-BC32-9244E7AE6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4CF05-9C24-5F74-1FA9-2EFB6F5F9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B5FC6-28BC-B4A0-FC1A-86FDB5B7C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5F7BF-54D1-3DF2-C5B9-02F841664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39F42-FB88-301E-EABF-075E18CA9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7E5DE-D049-F32F-4B66-0CD49BCD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711CC-87EA-8DFF-6B05-BEAA84D2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8EF7D-AC3B-71D9-66BF-5D3F2854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64EC-BFF0-31D4-7F48-0BB814A4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EA6FF-B0BC-640C-DA88-5F79BDB0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A0E57-32E5-CE1F-22FD-373F5A70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A5929-79DB-CD0B-54F3-63DC1078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FF323-A3FF-DF00-0420-2771B7D1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BCA74-7E85-0AE4-01C0-C03D7F1C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40DAF-42AA-BB06-5EBA-6B242B0F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0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F0FF-1ABD-3704-0E5E-B3138534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9ABA-B9C5-F277-DB70-D0EDDE7FF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B1002-7236-3D9E-F78B-139C45F2D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374F2-06C8-93A4-7F9C-84A240D0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358E6-8B10-31AF-00DE-93C0CC25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5B215-BBC1-F39B-ACED-70C6A8D4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6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52ABE-0F4F-0ACD-5046-705C9336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787D0-3C1F-8E9A-E48D-FCE139F80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333AA62-0C7D-0393-68B9-B5F7FA744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8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8" r:id="rId2"/>
    <p:sldLayoutId id="2147483650" r:id="rId3"/>
    <p:sldLayoutId id="2147483699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5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6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F46FC976-DEBA-8936-26EB-0E217F569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10055" y="637020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23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9" r:id="rId3"/>
    <p:sldLayoutId id="2147483671" r:id="rId4"/>
    <p:sldLayoutId id="2147483679" r:id="rId5"/>
    <p:sldLayoutId id="2147483691" r:id="rId6"/>
    <p:sldLayoutId id="2147483692" r:id="rId7"/>
    <p:sldLayoutId id="2147483701" r:id="rId8"/>
    <p:sldLayoutId id="2147483702" r:id="rId9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0">
          <a:solidFill>
            <a:schemeClr val="tx1"/>
          </a:solidFill>
          <a:latin typeface="+mj-lt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5pPr>
      <a:lvl6pPr marL="3928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6pPr>
      <a:lvl7pPr marL="78561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7pPr>
      <a:lvl8pPr marL="117842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8pPr>
      <a:lvl9pPr marL="15712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1pPr>
      <a:lvl2pPr marL="185751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2pPr>
      <a:lvl3pPr marL="371503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3pPr>
      <a:lvl4pPr marL="681088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517" baseline="0">
          <a:solidFill>
            <a:schemeClr val="tx1"/>
          </a:solidFill>
          <a:latin typeface="+mn-lt"/>
          <a:ea typeface="IBM Plex Sans" charset="0"/>
          <a:cs typeface="IBM Plex Sans" charset="0"/>
        </a:defRPr>
      </a:lvl4pPr>
      <a:lvl5pPr marL="870279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5pPr>
      <a:lvl6pPr marL="1715803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6pPr>
      <a:lvl7pPr marL="2108612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7pPr>
      <a:lvl8pPr marL="2501419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8pPr>
      <a:lvl9pPr marL="2894227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1pPr>
      <a:lvl2pPr marL="392806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2pPr>
      <a:lvl3pPr marL="785616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3pPr>
      <a:lvl4pPr marL="1178422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4pPr>
      <a:lvl5pPr marL="1571229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5pPr>
      <a:lvl6pPr marL="1964037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6pPr>
      <a:lvl7pPr marL="2356844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7pPr>
      <a:lvl8pPr marL="2749651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8pPr>
      <a:lvl9pPr marL="3142458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0">
          <p15:clr>
            <a:srgbClr val="F26B43"/>
          </p15:clr>
        </p15:guide>
        <p15:guide id="2" pos="156">
          <p15:clr>
            <a:srgbClr val="F26B43"/>
          </p15:clr>
        </p15:guide>
        <p15:guide id="3" pos="6084">
          <p15:clr>
            <a:srgbClr val="F26B43"/>
          </p15:clr>
        </p15:guide>
        <p15:guide id="4" orient="horz" pos="3776">
          <p15:clr>
            <a:srgbClr val="F26B43"/>
          </p15:clr>
        </p15:guide>
        <p15:guide id="5" orient="horz" pos="4118">
          <p15:clr>
            <a:srgbClr val="F26B43"/>
          </p15:clr>
        </p15:guide>
        <p15:guide id="6" pos="3120">
          <p15:clr>
            <a:srgbClr val="F26B43"/>
          </p15:clr>
        </p15:guide>
        <p15:guide id="7" pos="2964">
          <p15:clr>
            <a:srgbClr val="F26B43"/>
          </p15:clr>
        </p15:guide>
        <p15:guide id="8" pos="1560">
          <p15:clr>
            <a:srgbClr val="F26B43"/>
          </p15:clr>
        </p15:guide>
        <p15:guide id="9" pos="3276">
          <p15:clr>
            <a:srgbClr val="F26B43"/>
          </p15:clr>
        </p15:guide>
        <p15:guide id="10" pos="1404">
          <p15:clr>
            <a:srgbClr val="F26B43"/>
          </p15:clr>
        </p15:guide>
        <p15:guide id="11" pos="1716">
          <p15:clr>
            <a:srgbClr val="F26B43"/>
          </p15:clr>
        </p15:guide>
        <p15:guide id="12" pos="4680">
          <p15:clr>
            <a:srgbClr val="F26B43"/>
          </p15:clr>
        </p15:guide>
        <p15:guide id="13" pos="4524">
          <p15:clr>
            <a:srgbClr val="F26B43"/>
          </p15:clr>
        </p15:guide>
        <p15:guide id="14" pos="4836">
          <p15:clr>
            <a:srgbClr val="F26B43"/>
          </p15:clr>
        </p15:guide>
        <p15:guide id="15" orient="horz" pos="549">
          <p15:clr>
            <a:srgbClr val="F26B43"/>
          </p15:clr>
        </p15:guide>
        <p15:guide id="17" orient="horz" pos="1083">
          <p15:clr>
            <a:srgbClr val="F26B43"/>
          </p15:clr>
        </p15:guide>
        <p15:guide id="18" orient="horz" pos="2160">
          <p15:clr>
            <a:srgbClr val="F26B43"/>
          </p15:clr>
        </p15:guide>
        <p15:guide id="19" orient="horz" pos="1621">
          <p15:clr>
            <a:srgbClr val="F26B43"/>
          </p15:clr>
        </p15:guide>
        <p15:guide id="20" orient="horz" pos="2696">
          <p15:clr>
            <a:srgbClr val="F26B43"/>
          </p15:clr>
        </p15:guide>
        <p15:guide id="21" orient="horz" pos="32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eacher2025cisconetwork@gmail.com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orms.gle/aKjWFCuZrXdWzYpY6" TargetMode="Externa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programarcadegames.com/index.php?chapter=python_as_calculator&amp;lang=en#section_1" TargetMode="Externa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amarcadegames.com/index.php?chapter=lab_calculator&amp;lang=en" TargetMode="External"/><Relationship Id="rId2" Type="http://schemas.openxmlformats.org/officeDocument/2006/relationships/hyperlink" Target="https://youtu.be/JK5ht5_m6Mk?si=H-25xC_awz5Yb5UO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mustedumn.sharepoint.com/:f:/r/sites/I101/Shared%20Documents/General?csf=1&amp;web=1&amp;e=l750AH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JK5ht5_m6Mk&amp;ab_channel=ProfessorCraven" TargetMode="Externa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forms.gle/ZEDwFn8T2Dmc4LTr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rogramarcadegames.com/index.php?chapter=python_as_calculator&amp;lang=en#section_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amarcadegames.com/quiz/quiz.php?file=python_as_calculator&amp;lang=en" TargetMode="External"/><Relationship Id="rId2" Type="http://schemas.openxmlformats.org/officeDocument/2006/relationships/hyperlink" Target="http://programarcadegames.com/index.php?chapter=python_as_calculator&amp;lang=en#section_1" TargetMode="Externa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ustedumn.sharepoint.com/:f:/r/sites/I101/Shared%20Documents/General?csf=1&amp;web=1&amp;e=l750AH" TargetMode="Externa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36051F-D61E-86BD-6D6C-3004B2E88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873801"/>
              </p:ext>
            </p:extLst>
          </p:nvPr>
        </p:nvGraphicFramePr>
        <p:xfrm>
          <a:off x="827871" y="983485"/>
          <a:ext cx="10676944" cy="967509"/>
        </p:xfrm>
        <a:graphic>
          <a:graphicData uri="http://schemas.openxmlformats.org/drawingml/2006/table">
            <a:tbl>
              <a:tblPr firstRow="1" firstCol="1" bandRow="1">
                <a:noFill/>
                <a:tableStyleId>{2D5ABB26-0587-4C30-8999-92F81FD0307C}</a:tableStyleId>
              </a:tblPr>
              <a:tblGrid>
                <a:gridCol w="2669236">
                  <a:extLst>
                    <a:ext uri="{9D8B030D-6E8A-4147-A177-3AD203B41FA5}">
                      <a16:colId xmlns:a16="http://schemas.microsoft.com/office/drawing/2014/main" val="3927143556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3685736620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2369456464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1076506861"/>
                    </a:ext>
                  </a:extLst>
                </a:gridCol>
              </a:tblGrid>
              <a:tr h="487241"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4212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 Code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</a:t>
                      </a:r>
                      <a:r>
                        <a:rPr lang="ja-JP" altLang="en-US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　</a:t>
                      </a: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Credits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081612"/>
                  </a:ext>
                </a:extLst>
              </a:tr>
              <a:tr h="232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V.ITD215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Programming Experiments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190677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990E8F8E-8BE0-6DC3-F898-42CD3832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5" y="268225"/>
            <a:ext cx="8253985" cy="5726176"/>
          </a:xfrm>
        </p:spPr>
        <p:txBody>
          <a:bodyPr anchor="b"/>
          <a:lstStyle/>
          <a:p>
            <a:r>
              <a:rPr lang="en-US" sz="4800" dirty="0">
                <a:solidFill>
                  <a:schemeClr val="accent3"/>
                </a:solidFill>
              </a:rPr>
              <a:t>Programming Experiments With Python And Pygame</a:t>
            </a:r>
            <a:r>
              <a:rPr lang="ja-JP" altLang="en-US" sz="4800">
                <a:solidFill>
                  <a:schemeClr val="accent3"/>
                </a:solidFill>
              </a:rPr>
              <a:t>　</a:t>
            </a:r>
            <a:r>
              <a:rPr lang="en-US" altLang="ja-JP" sz="4800" dirty="0">
                <a:solidFill>
                  <a:schemeClr val="accent3"/>
                </a:solidFill>
              </a:rPr>
              <a:t>#2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54ED11-4EA9-D07B-E3DD-35FFE070C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EC50A3-C73C-694C-96DE-0E6A2FC2AB9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54C58A3F-B99D-88BF-6423-4270A125EE9C}"/>
              </a:ext>
            </a:extLst>
          </p:cNvPr>
          <p:cNvSpPr txBox="1">
            <a:spLocks/>
          </p:cNvSpPr>
          <p:nvPr/>
        </p:nvSpPr>
        <p:spPr>
          <a:xfrm>
            <a:off x="382251" y="6281434"/>
            <a:ext cx="4549513" cy="40417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JP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Prepared by </a:t>
            </a:r>
            <a:r>
              <a:rPr lang="en-US" sz="1800" dirty="0">
                <a:hlinkClick r:id="rId2"/>
              </a:rPr>
              <a:t>Mariko Tagawa</a:t>
            </a:r>
            <a:r>
              <a:rPr lang="en-US" sz="1800" dirty="0"/>
              <a:t>, JICA volunteer</a:t>
            </a:r>
          </a:p>
        </p:txBody>
      </p:sp>
    </p:spTree>
    <p:extLst>
      <p:ext uri="{BB962C8B-B14F-4D97-AF65-F5344CB8AC3E}">
        <p14:creationId xmlns:p14="http://schemas.microsoft.com/office/powerpoint/2010/main" val="250822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93A8-0B00-CEF7-7FE5-BB6B4F3E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>
            <a:normAutofit/>
          </a:bodyPr>
          <a:lstStyle/>
          <a:p>
            <a:r>
              <a:rPr lang="en-US" dirty="0"/>
              <a:t>Attendance Check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2F6B1-CF8A-25D8-DE97-BA6BFC16A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48636"/>
            <a:ext cx="9144000" cy="2657292"/>
          </a:xfrm>
        </p:spPr>
        <p:txBody>
          <a:bodyPr/>
          <a:lstStyle/>
          <a:p>
            <a:pPr marL="0" indent="0">
              <a:buNone/>
            </a:pPr>
            <a:r>
              <a:rPr lang="en-US" strike="sngStrike" dirty="0"/>
              <a:t>Please submit the following form at the end of the class. This is today's attendance check.</a:t>
            </a:r>
          </a:p>
          <a:p>
            <a:pPr marL="0" indent="0">
              <a:buNone/>
            </a:pPr>
            <a:endParaRPr lang="en-US" strike="sngStrike" dirty="0"/>
          </a:p>
          <a:p>
            <a:pPr marL="0" indent="0">
              <a:buNone/>
            </a:pPr>
            <a:r>
              <a:rPr lang="en-US" strike="sngStrike" dirty="0">
                <a:hlinkClick r:id="rId2"/>
              </a:rPr>
              <a:t>https://forms.gle/aKjWFCuZrXdWzYpY6</a:t>
            </a:r>
            <a:endParaRPr lang="en-US" strike="sngStrike" dirty="0"/>
          </a:p>
          <a:p>
            <a:pPr marL="0" indent="0">
              <a:buNone/>
            </a:pPr>
            <a:endParaRPr lang="en-US" strike="sngStrike" dirty="0"/>
          </a:p>
          <a:p>
            <a:pPr marL="0" indent="0">
              <a:buNone/>
            </a:pPr>
            <a:endParaRPr lang="en-US" strike="sngStrike" dirty="0"/>
          </a:p>
          <a:p>
            <a:pPr marL="0" indent="0">
              <a:buNone/>
            </a:pPr>
            <a:endParaRPr lang="en-US" strike="sngStrike" dirty="0"/>
          </a:p>
        </p:txBody>
      </p:sp>
      <p:pic>
        <p:nvPicPr>
          <p:cNvPr id="8" name="Picture 7" descr="A qr code with black squares&#10;&#10;Description automatically generated">
            <a:extLst>
              <a:ext uri="{FF2B5EF4-FFF2-40B4-BE49-F238E27FC236}">
                <a16:creationId xmlns:a16="http://schemas.microsoft.com/office/drawing/2014/main" id="{1EAC69FD-BF13-0D0B-BB31-A64E12419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721" y="4622305"/>
            <a:ext cx="1651000" cy="1651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20F98-A31E-FDD7-0C47-1F3C815100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990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386CB-A0CC-F630-716E-F76A6802B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1E2E-F19E-057A-F03A-D28F84D85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Week2, Class3:</a:t>
            </a:r>
            <a:b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4000" dirty="0"/>
              <a:t>Lab1: Create a Custom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BD505-9C23-B8DE-16E0-B51489CE8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48636"/>
            <a:ext cx="6331527" cy="2657292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Lab1: Create a Custom Calculator</a:t>
            </a:r>
          </a:p>
          <a:p>
            <a:pPr lvl="1"/>
            <a:r>
              <a:rPr lang="en-US" dirty="0"/>
              <a:t>Calculate your target time for completing a full marathon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A81A3-917F-673E-1682-EE144AADAA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Autofit/>
          </a:bodyPr>
          <a:lstStyle/>
          <a:p>
            <a:r>
              <a:rPr lang="en-US" dirty="0"/>
              <a:t>Goals/Tasks: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C2D56-6809-A199-68DF-7693CEDA7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90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C3AEC-446C-2FD6-A1F1-1FA592EC8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194556-E1F7-1C78-D954-FCF09F598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183" y="1719258"/>
            <a:ext cx="10677818" cy="4545375"/>
          </a:xfrm>
        </p:spPr>
        <p:txBody>
          <a:bodyPr>
            <a:noAutofit/>
          </a:bodyPr>
          <a:lstStyle/>
          <a:p>
            <a:pPr marL="608551" indent="-457200">
              <a:buFont typeface="Arial" panose="020B0604020202020204" pitchFamily="34" charset="0"/>
              <a:buChar char="•"/>
            </a:pPr>
            <a:r>
              <a:rPr lang="en-US" dirty="0"/>
              <a:t>Lab1: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Create a program to calculate your target time for completing a full marathon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hlinkClick r:id="rId2"/>
              </a:rPr>
              <a:t>https://youtu.be/JK5ht5_m6Mk?si=H-25xC_awz5Yb5UO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hlinkClick r:id="rId3"/>
              </a:rPr>
              <a:t>http://programarcadegames.com/index.php?chapter=lab_calculator&amp;lang=en</a:t>
            </a:r>
            <a:endParaRPr lang="en-US" sz="2000" dirty="0"/>
          </a:p>
          <a:p>
            <a:pPr lvl="1"/>
            <a:r>
              <a:rPr lang="en-US" dirty="0"/>
              <a:t>Save the file to </a:t>
            </a:r>
            <a:r>
              <a:rPr lang="en-US" b="1" dirty="0"/>
              <a:t>calculator_lab1_&lt;your name&gt;.</a:t>
            </a:r>
            <a:r>
              <a:rPr lang="en-US" b="1" dirty="0" err="1"/>
              <a:t>py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Upload the file to the Teams Files.</a:t>
            </a:r>
            <a:endParaRPr lang="en-US" b="1" dirty="0"/>
          </a:p>
          <a:p>
            <a:pPr lvl="1" indent="0">
              <a:buNone/>
            </a:pPr>
            <a:r>
              <a:rPr lang="en-US" dirty="0">
                <a:hlinkClick r:id="rId4"/>
              </a:rPr>
              <a:t>https://mustedumn.sharepoint.com/:f:/r/sites/I101/Shared%20Documents/General?csf=1&amp;web=1&amp;e=l750AH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77FED-E424-DA34-A9B3-F8037AD6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</p:spPr>
        <p:txBody>
          <a:bodyPr>
            <a:noAutofit/>
          </a:bodyPr>
          <a:lstStyle/>
          <a:p>
            <a:r>
              <a:rPr lang="en-US" dirty="0"/>
              <a:t>Chapter 1: Create a Custom Calculator</a:t>
            </a:r>
            <a:br>
              <a:rPr lang="en-US" dirty="0"/>
            </a:br>
            <a:r>
              <a:rPr lang="en-US" dirty="0"/>
              <a:t>LAB1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839EE9-C1DD-772E-F3C5-EFB199D43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81F5F1-E69D-2A4C-9A79-C392FEFCF13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7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42C85-9D5D-7959-BBDA-18160E7BB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7652-16AF-2D52-76C3-8CCEE7E1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Chapter 1: Create a Custom Calculator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4F2DA1-9FA5-25D6-6079-325C9F9F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81F5F1-E69D-2A4C-9A79-C392FEFCF13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DB27AA-DBDC-BD0D-B509-146F23C0A23E}"/>
              </a:ext>
            </a:extLst>
          </p:cNvPr>
          <p:cNvSpPr txBox="1"/>
          <p:nvPr/>
        </p:nvSpPr>
        <p:spPr>
          <a:xfrm>
            <a:off x="865414" y="1420586"/>
            <a:ext cx="1094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In your Windows’ file explore, “Option” – “View”, uncheck “Hide extensions for known file types.”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083B26-64DF-030D-DA12-08960A783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821542"/>
            <a:ext cx="5277757" cy="46698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4C583F-E3EB-4BD3-4EC2-D7B0ED97DE40}"/>
              </a:ext>
            </a:extLst>
          </p:cNvPr>
          <p:cNvSpPr txBox="1"/>
          <p:nvPr/>
        </p:nvSpPr>
        <p:spPr>
          <a:xfrm>
            <a:off x="6482444" y="1877786"/>
            <a:ext cx="46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You can recognize python program has </a:t>
            </a:r>
            <a:r>
              <a:rPr lang="en-US" b="1" dirty="0">
                <a:solidFill>
                  <a:schemeClr val="accent3"/>
                </a:solidFill>
                <a:latin typeface="+mn-lt"/>
                <a:ea typeface="IBM Plex Sans" charset="0"/>
                <a:cs typeface="IBM Plex Sans" charset="0"/>
              </a:rPr>
              <a:t>.</a:t>
            </a:r>
            <a:r>
              <a:rPr lang="en-US" b="1" dirty="0" err="1">
                <a:solidFill>
                  <a:schemeClr val="accent3"/>
                </a:solidFill>
                <a:latin typeface="+mn-lt"/>
                <a:ea typeface="IBM Plex Sans" charset="0"/>
                <a:cs typeface="IBM Plex Sans" charset="0"/>
              </a:rPr>
              <a:t>py</a:t>
            </a:r>
            <a:r>
              <a:rPr lang="en-US" b="1" dirty="0">
                <a:solidFill>
                  <a:schemeClr val="accent3"/>
                </a:solidFill>
                <a:latin typeface="+mn-lt"/>
                <a:ea typeface="IBM Plex Sans" charset="0"/>
                <a:cs typeface="IBM Plex Sans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extension.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CE5BAB-037C-CC1E-C94E-671AF0015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245" y="2857499"/>
            <a:ext cx="3938589" cy="34389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46512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44D04-FD13-ACDE-DE20-F377D271D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095246-1AA8-05AC-88BD-0E15518B1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651" y="1519164"/>
            <a:ext cx="11639550" cy="521907"/>
          </a:xfrm>
        </p:spPr>
        <p:txBody>
          <a:bodyPr>
            <a:noAutofit/>
          </a:bodyPr>
          <a:lstStyle/>
          <a:p>
            <a:pPr marL="288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 program can use Python to calculate the mileage(*) of a car that drove 294 miles on 10.5 gallons of gas.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https://www.youtube.com/watch?v=JK5ht5_m6Mk&amp;ab_channel=ProfessorCraven</a:t>
            </a:r>
            <a:br>
              <a:rPr lang="en-US" sz="1600" dirty="0"/>
            </a:b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A2FA4-61E7-DEE2-1252-6CB9781F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Chapter 1: Create a Custom Calculator</a:t>
            </a:r>
            <a:br>
              <a:rPr lang="en-US" dirty="0"/>
            </a:br>
            <a:r>
              <a:rPr lang="en-US" dirty="0"/>
              <a:t>Sample file: class3_sample.py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B57670-86E9-5B9E-27D6-4AE9D7E5B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81F5F1-E69D-2A4C-9A79-C392FEFCF131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2A0B3D7-49F4-72AF-80E2-AACE1EC66881}"/>
              </a:ext>
            </a:extLst>
          </p:cNvPr>
          <p:cNvGrpSpPr/>
          <p:nvPr/>
        </p:nvGrpSpPr>
        <p:grpSpPr>
          <a:xfrm>
            <a:off x="5355771" y="2302331"/>
            <a:ext cx="5503777" cy="2351315"/>
            <a:chOff x="832757" y="1273629"/>
            <a:chExt cx="6596743" cy="266874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60048EB-66C2-77EA-06E3-50BE57D7976C}"/>
                </a:ext>
              </a:extLst>
            </p:cNvPr>
            <p:cNvSpPr/>
            <p:nvPr/>
          </p:nvSpPr>
          <p:spPr bwMode="auto">
            <a:xfrm>
              <a:off x="832757" y="1273629"/>
              <a:ext cx="6596743" cy="257991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pic>
          <p:nvPicPr>
            <p:cNvPr id="47" name="Graphic 46" descr="Car with solid fill">
              <a:extLst>
                <a:ext uri="{FF2B5EF4-FFF2-40B4-BE49-F238E27FC236}">
                  <a16:creationId xmlns:a16="http://schemas.microsoft.com/office/drawing/2014/main" id="{B4311E9F-A294-2FA1-0C39-A0B13812A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60199" y="2049562"/>
              <a:ext cx="914400" cy="914400"/>
            </a:xfrm>
            <a:prstGeom prst="rect">
              <a:avLst/>
            </a:prstGeom>
          </p:spPr>
        </p:pic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8C1B29-2BBD-D304-695F-934ADD0140B7}"/>
                </a:ext>
              </a:extLst>
            </p:cNvPr>
            <p:cNvCxnSpPr/>
            <p:nvPr/>
          </p:nvCxnSpPr>
          <p:spPr bwMode="auto">
            <a:xfrm>
              <a:off x="1172391" y="2881666"/>
              <a:ext cx="4718304" cy="0"/>
            </a:xfrm>
            <a:prstGeom prst="line">
              <a:avLst/>
            </a:prstGeom>
            <a:ln w="2540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F5DE9F7-C2C5-8CE4-3830-DE96796C5C65}"/>
                </a:ext>
              </a:extLst>
            </p:cNvPr>
            <p:cNvSpPr txBox="1"/>
            <p:nvPr/>
          </p:nvSpPr>
          <p:spPr>
            <a:xfrm>
              <a:off x="4922737" y="2980291"/>
              <a:ext cx="221284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294 miles drive </a:t>
              </a:r>
            </a:p>
          </p:txBody>
        </p:sp>
        <p:pic>
          <p:nvPicPr>
            <p:cNvPr id="50" name="Graphic 49" descr="Fuel with solid fill">
              <a:extLst>
                <a:ext uri="{FF2B5EF4-FFF2-40B4-BE49-F238E27FC236}">
                  <a16:creationId xmlns:a16="http://schemas.microsoft.com/office/drawing/2014/main" id="{1A1033EF-539D-B62E-E52B-DDF6636EF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50471" y="3027970"/>
              <a:ext cx="914400" cy="9144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E81091-4450-F7DC-7326-ADD16ABE42F0}"/>
                </a:ext>
              </a:extLst>
            </p:cNvPr>
            <p:cNvSpPr txBox="1"/>
            <p:nvPr/>
          </p:nvSpPr>
          <p:spPr>
            <a:xfrm>
              <a:off x="4895305" y="3295759"/>
              <a:ext cx="24505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10.5 gallons of gas</a:t>
              </a:r>
            </a:p>
          </p:txBody>
        </p:sp>
        <p:sp>
          <p:nvSpPr>
            <p:cNvPr id="52" name="Oval Callout 51">
              <a:extLst>
                <a:ext uri="{FF2B5EF4-FFF2-40B4-BE49-F238E27FC236}">
                  <a16:creationId xmlns:a16="http://schemas.microsoft.com/office/drawing/2014/main" id="{47782BB8-3F0F-0418-B190-BB9B75A34F0B}"/>
                </a:ext>
              </a:extLst>
            </p:cNvPr>
            <p:cNvSpPr/>
            <p:nvPr/>
          </p:nvSpPr>
          <p:spPr bwMode="auto">
            <a:xfrm>
              <a:off x="3831336" y="1341555"/>
              <a:ext cx="3547872" cy="987552"/>
            </a:xfrm>
            <a:prstGeom prst="wedgeEllipseCallout">
              <a:avLst>
                <a:gd name="adj1" fmla="val -4080"/>
                <a:gd name="adj2" fmla="val 9283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solidFill>
                    <a:schemeClr val="tx1"/>
                  </a:solidFill>
                  <a:effectLst/>
                  <a:latin typeface="+mn-lt"/>
                </a:rPr>
                <a:t>How much miles can drive per 1 gallon gas?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7E1136C-AE88-711C-D03B-BF82C42DE3D1}"/>
              </a:ext>
            </a:extLst>
          </p:cNvPr>
          <p:cNvSpPr txBox="1"/>
          <p:nvPr/>
        </p:nvSpPr>
        <p:spPr>
          <a:xfrm>
            <a:off x="353291" y="3561116"/>
            <a:ext cx="4904509" cy="3139321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# Get data from user</a:t>
            </a:r>
          </a:p>
          <a:p>
            <a:pPr algn="l"/>
            <a:r>
              <a:rPr lang="en-US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milesDriven</a:t>
            </a:r>
            <a:r>
              <a:rPr lang="en-US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= input("Enter miles driven:")</a:t>
            </a:r>
          </a:p>
          <a:p>
            <a:pPr algn="l"/>
            <a:r>
              <a:rPr lang="en-US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milesDriven</a:t>
            </a:r>
            <a:r>
              <a:rPr lang="en-US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= float(</a:t>
            </a:r>
            <a:r>
              <a:rPr lang="en-US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milesDriven</a:t>
            </a:r>
            <a:r>
              <a:rPr lang="en-US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)</a:t>
            </a:r>
          </a:p>
          <a:p>
            <a:pPr algn="l"/>
            <a:r>
              <a:rPr lang="en-US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gallonsUsed</a:t>
            </a:r>
            <a:r>
              <a:rPr lang="en-US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= input("Enter gallons used:")</a:t>
            </a:r>
          </a:p>
          <a:p>
            <a:pPr algn="l"/>
            <a:r>
              <a:rPr lang="en-US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gallonsUsed</a:t>
            </a:r>
            <a:r>
              <a:rPr lang="en-US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= float(</a:t>
            </a:r>
            <a:r>
              <a:rPr lang="en-US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gallonsUsed</a:t>
            </a:r>
            <a:r>
              <a:rPr lang="en-US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)</a:t>
            </a:r>
          </a:p>
          <a:p>
            <a:pPr algn="l"/>
            <a:endParaRPr lang="en-US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  <a:p>
            <a:pPr algn="l"/>
            <a:r>
              <a:rPr lang="en-US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# Do calculations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mpg = </a:t>
            </a:r>
            <a:r>
              <a:rPr lang="en-US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milesDriven</a:t>
            </a:r>
            <a:r>
              <a:rPr lang="en-US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/ </a:t>
            </a:r>
            <a:r>
              <a:rPr lang="en-US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gallonsUsed</a:t>
            </a:r>
            <a:endParaRPr lang="en-US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  <a:p>
            <a:pPr algn="l"/>
            <a:r>
              <a:rPr lang="en-US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#Print result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print("Your </a:t>
            </a:r>
            <a:r>
              <a:rPr lang="en-US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mgp</a:t>
            </a:r>
            <a:r>
              <a:rPr lang="en-US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:", mpg)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3E5536-18A7-D306-C6B6-C107D991C09F}"/>
              </a:ext>
            </a:extLst>
          </p:cNvPr>
          <p:cNvSpPr txBox="1"/>
          <p:nvPr/>
        </p:nvSpPr>
        <p:spPr>
          <a:xfrm>
            <a:off x="342900" y="2188031"/>
            <a:ext cx="3216728" cy="95410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8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m = 294</a:t>
            </a:r>
          </a:p>
          <a:p>
            <a:pPr marL="288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g = 10.5</a:t>
            </a:r>
          </a:p>
          <a:p>
            <a:pPr marL="288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m2 = m / g</a:t>
            </a:r>
          </a:p>
          <a:p>
            <a:pPr marL="288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print(m2)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7D9C8-0071-9C27-C0AB-32B095397CFC}"/>
              </a:ext>
            </a:extLst>
          </p:cNvPr>
          <p:cNvSpPr txBox="1"/>
          <p:nvPr/>
        </p:nvSpPr>
        <p:spPr>
          <a:xfrm>
            <a:off x="5306786" y="4653643"/>
            <a:ext cx="67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(*) How many miles (kilometers) a car can travel per gallon (liter) of gasoline.</a:t>
            </a:r>
            <a:endParaRPr lang="en-US" sz="14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8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71DA7-5F15-A9B3-496B-891EB53DC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B704870-264E-6A07-EDAF-8EE01E1B1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Lab1: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0DFEAA-CFCA-BD29-DA62-3834E2C7A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Task: Create a program to calculate your target time for completing a full marathon (42.195 km).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Input: </a:t>
            </a:r>
          </a:p>
          <a:p>
            <a:pPr lvl="1"/>
            <a:r>
              <a:rPr lang="en-US" dirty="0"/>
              <a:t>How many minutes does it take you to run 1 km?</a:t>
            </a:r>
          </a:p>
          <a:p>
            <a:pPr lvl="1"/>
            <a:r>
              <a:rPr lang="en-US" dirty="0"/>
              <a:t>(ex: 7)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Calculate:</a:t>
            </a:r>
          </a:p>
          <a:p>
            <a:pPr lvl="1"/>
            <a:r>
              <a:rPr lang="en-US" dirty="0"/>
              <a:t>How many minutes will take to complete 42.195 km.</a:t>
            </a:r>
          </a:p>
          <a:p>
            <a:pPr lvl="1"/>
            <a:r>
              <a:rPr lang="en-US" dirty="0"/>
              <a:t>Convert the minutes to hours + minutes.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Output:</a:t>
            </a:r>
          </a:p>
          <a:p>
            <a:pPr lvl="1"/>
            <a:r>
              <a:rPr lang="en-US" dirty="0"/>
              <a:t>Your estimated goal time is___ hours and ___ minutes.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F41C9A-1351-2121-026E-2F7A6299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66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00C93-69DA-F9AA-EAAB-FD961F639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8FE6E003-2630-4B27-004C-B909C6F9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5333558"/>
          </a:xfrm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AB9AF-9D3A-A5F8-07CD-63C7BD50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0819" y="6183821"/>
            <a:ext cx="2743200" cy="365125"/>
          </a:xfrm>
        </p:spPr>
        <p:txBody>
          <a:bodyPr/>
          <a:lstStyle/>
          <a:p>
            <a:fld id="{78D454EB-5B83-8F45-8837-FF7033426D50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D3538B-9628-1D92-5779-FDDECA96960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711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u="dbl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Lab1:</a:t>
            </a:r>
            <a:br>
              <a:rPr lang="en-US"/>
            </a:b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703AF4-39C0-74CD-86C8-1C957BF49015}"/>
              </a:ext>
            </a:extLst>
          </p:cNvPr>
          <p:cNvCxnSpPr/>
          <p:nvPr/>
        </p:nvCxnSpPr>
        <p:spPr>
          <a:xfrm>
            <a:off x="1767840" y="2722880"/>
            <a:ext cx="2580640" cy="0"/>
          </a:xfrm>
          <a:prstGeom prst="line">
            <a:avLst/>
          </a:prstGeom>
          <a:ln w="25400"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CEE9B87-57F4-848F-F900-646CECE3195B}"/>
              </a:ext>
            </a:extLst>
          </p:cNvPr>
          <p:cNvSpPr txBox="1"/>
          <p:nvPr/>
        </p:nvSpPr>
        <p:spPr>
          <a:xfrm>
            <a:off x="1431985" y="2794957"/>
            <a:ext cx="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pic>
        <p:nvPicPr>
          <p:cNvPr id="11" name="Graphic 10" descr="Run with solid fill">
            <a:extLst>
              <a:ext uri="{FF2B5EF4-FFF2-40B4-BE49-F238E27FC236}">
                <a16:creationId xmlns:a16="http://schemas.microsoft.com/office/drawing/2014/main" id="{F2645599-BEE1-36C3-16F9-67054884F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5268" y="1798608"/>
            <a:ext cx="914400" cy="9144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7D0018-B189-214C-A4CE-CB195F785D5A}"/>
              </a:ext>
            </a:extLst>
          </p:cNvPr>
          <p:cNvCxnSpPr/>
          <p:nvPr/>
        </p:nvCxnSpPr>
        <p:spPr>
          <a:xfrm>
            <a:off x="4370142" y="2720005"/>
            <a:ext cx="2580640" cy="0"/>
          </a:xfrm>
          <a:prstGeom prst="line">
            <a:avLst/>
          </a:prstGeom>
          <a:ln w="25400"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4B9005-DA0D-3C84-9445-F5ACC4BFD077}"/>
              </a:ext>
            </a:extLst>
          </p:cNvPr>
          <p:cNvSpPr txBox="1"/>
          <p:nvPr/>
        </p:nvSpPr>
        <p:spPr>
          <a:xfrm>
            <a:off x="4017037" y="3157267"/>
            <a:ext cx="83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min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FEBE77-DFAD-DE3C-570C-19088298FBF1}"/>
              </a:ext>
            </a:extLst>
          </p:cNvPr>
          <p:cNvSpPr txBox="1"/>
          <p:nvPr/>
        </p:nvSpPr>
        <p:spPr>
          <a:xfrm>
            <a:off x="4037163" y="2794957"/>
            <a:ext cx="7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1km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D7A53F-C897-0AC5-3782-6A99E0654699}"/>
              </a:ext>
            </a:extLst>
          </p:cNvPr>
          <p:cNvCxnSpPr/>
          <p:nvPr/>
        </p:nvCxnSpPr>
        <p:spPr>
          <a:xfrm>
            <a:off x="6972444" y="2751635"/>
            <a:ext cx="2580640" cy="0"/>
          </a:xfrm>
          <a:prstGeom prst="line">
            <a:avLst/>
          </a:prstGeom>
          <a:ln w="25400"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DFC218-8D56-89BD-2A07-2BCB4F25062B}"/>
              </a:ext>
            </a:extLst>
          </p:cNvPr>
          <p:cNvSpPr txBox="1"/>
          <p:nvPr/>
        </p:nvSpPr>
        <p:spPr>
          <a:xfrm>
            <a:off x="6639465" y="2826587"/>
            <a:ext cx="77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2km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E747BF-2C17-EFED-4214-D38A6647B660}"/>
              </a:ext>
            </a:extLst>
          </p:cNvPr>
          <p:cNvSpPr txBox="1"/>
          <p:nvPr/>
        </p:nvSpPr>
        <p:spPr>
          <a:xfrm>
            <a:off x="6567581" y="3171644"/>
            <a:ext cx="98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 min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638A67-A3E4-6CDC-CE0D-467CB5DB2F47}"/>
              </a:ext>
            </a:extLst>
          </p:cNvPr>
          <p:cNvSpPr txBox="1"/>
          <p:nvPr/>
        </p:nvSpPr>
        <p:spPr>
          <a:xfrm>
            <a:off x="9362539" y="3223403"/>
            <a:ext cx="97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 min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BBBBF3-0D8C-AB60-BEB8-5B759485388A}"/>
              </a:ext>
            </a:extLst>
          </p:cNvPr>
          <p:cNvSpPr txBox="1"/>
          <p:nvPr/>
        </p:nvSpPr>
        <p:spPr>
          <a:xfrm>
            <a:off x="9382665" y="2861093"/>
            <a:ext cx="75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3km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2A46E21-EAD5-A948-5916-3CF77021ADBD}"/>
              </a:ext>
            </a:extLst>
          </p:cNvPr>
          <p:cNvSpPr/>
          <p:nvPr/>
        </p:nvSpPr>
        <p:spPr>
          <a:xfrm>
            <a:off x="1439635" y="2627876"/>
            <a:ext cx="9776613" cy="3032173"/>
          </a:xfrm>
          <a:custGeom>
            <a:avLst/>
            <a:gdLst>
              <a:gd name="connsiteX0" fmla="*/ 8187444 w 9776613"/>
              <a:gd name="connsiteY0" fmla="*/ 132577 h 3032173"/>
              <a:gd name="connsiteX1" fmla="*/ 9136350 w 9776613"/>
              <a:gd name="connsiteY1" fmla="*/ 80818 h 3032173"/>
              <a:gd name="connsiteX2" fmla="*/ 9153603 w 9776613"/>
              <a:gd name="connsiteY2" fmla="*/ 1081482 h 3032173"/>
              <a:gd name="connsiteX3" fmla="*/ 7997663 w 9776613"/>
              <a:gd name="connsiteY3" fmla="*/ 1236758 h 3032173"/>
              <a:gd name="connsiteX4" fmla="*/ 5823807 w 9776613"/>
              <a:gd name="connsiteY4" fmla="*/ 1202252 h 3032173"/>
              <a:gd name="connsiteX5" fmla="*/ 2407746 w 9776613"/>
              <a:gd name="connsiteY5" fmla="*/ 1202252 h 3032173"/>
              <a:gd name="connsiteX6" fmla="*/ 751474 w 9776613"/>
              <a:gd name="connsiteY6" fmla="*/ 1219505 h 3032173"/>
              <a:gd name="connsiteX7" fmla="*/ 216637 w 9776613"/>
              <a:gd name="connsiteY7" fmla="*/ 1495550 h 3032173"/>
              <a:gd name="connsiteX8" fmla="*/ 147625 w 9776613"/>
              <a:gd name="connsiteY8" fmla="*/ 1995882 h 3032173"/>
              <a:gd name="connsiteX9" fmla="*/ 2148954 w 9776613"/>
              <a:gd name="connsiteY9" fmla="*/ 2047641 h 3032173"/>
              <a:gd name="connsiteX10" fmla="*/ 9119097 w 9776613"/>
              <a:gd name="connsiteY10" fmla="*/ 2030388 h 3032173"/>
              <a:gd name="connsiteX11" fmla="*/ 9015580 w 9776613"/>
              <a:gd name="connsiteY11" fmla="*/ 2927535 h 3032173"/>
              <a:gd name="connsiteX12" fmla="*/ 4978418 w 9776613"/>
              <a:gd name="connsiteY12" fmla="*/ 3013799 h 3032173"/>
              <a:gd name="connsiteX13" fmla="*/ 389165 w 9776613"/>
              <a:gd name="connsiteY13" fmla="*/ 3031052 h 3032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776613" h="3032173">
                <a:moveTo>
                  <a:pt x="8187444" y="132577"/>
                </a:moveTo>
                <a:cubicBezTo>
                  <a:pt x="8581384" y="27622"/>
                  <a:pt x="8975324" y="-77333"/>
                  <a:pt x="9136350" y="80818"/>
                </a:cubicBezTo>
                <a:cubicBezTo>
                  <a:pt x="9297376" y="238969"/>
                  <a:pt x="9343384" y="888825"/>
                  <a:pt x="9153603" y="1081482"/>
                </a:cubicBezTo>
                <a:cubicBezTo>
                  <a:pt x="8963822" y="1274139"/>
                  <a:pt x="8552629" y="1216630"/>
                  <a:pt x="7997663" y="1236758"/>
                </a:cubicBezTo>
                <a:cubicBezTo>
                  <a:pt x="7442697" y="1256886"/>
                  <a:pt x="5823807" y="1202252"/>
                  <a:pt x="5823807" y="1202252"/>
                </a:cubicBezTo>
                <a:lnTo>
                  <a:pt x="2407746" y="1202252"/>
                </a:lnTo>
                <a:cubicBezTo>
                  <a:pt x="1562357" y="1205127"/>
                  <a:pt x="1116659" y="1170622"/>
                  <a:pt x="751474" y="1219505"/>
                </a:cubicBezTo>
                <a:cubicBezTo>
                  <a:pt x="386289" y="1268388"/>
                  <a:pt x="317278" y="1366154"/>
                  <a:pt x="216637" y="1495550"/>
                </a:cubicBezTo>
                <a:cubicBezTo>
                  <a:pt x="115995" y="1624946"/>
                  <a:pt x="-174428" y="1903867"/>
                  <a:pt x="147625" y="1995882"/>
                </a:cubicBezTo>
                <a:cubicBezTo>
                  <a:pt x="469678" y="2087897"/>
                  <a:pt x="2148954" y="2047641"/>
                  <a:pt x="2148954" y="2047641"/>
                </a:cubicBezTo>
                <a:cubicBezTo>
                  <a:pt x="3644199" y="2053392"/>
                  <a:pt x="7974659" y="1883739"/>
                  <a:pt x="9119097" y="2030388"/>
                </a:cubicBezTo>
                <a:cubicBezTo>
                  <a:pt x="10263535" y="2177037"/>
                  <a:pt x="9705693" y="2763633"/>
                  <a:pt x="9015580" y="2927535"/>
                </a:cubicBezTo>
                <a:cubicBezTo>
                  <a:pt x="8325467" y="3091437"/>
                  <a:pt x="4978418" y="3013799"/>
                  <a:pt x="4978418" y="3013799"/>
                </a:cubicBezTo>
                <a:lnTo>
                  <a:pt x="389165" y="3031052"/>
                </a:lnTo>
              </a:path>
            </a:pathLst>
          </a:custGeom>
          <a:noFill/>
          <a:ln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202FB-0F63-D00D-096D-691C62B4F6CE}"/>
              </a:ext>
            </a:extLst>
          </p:cNvPr>
          <p:cNvSpPr txBox="1"/>
          <p:nvPr/>
        </p:nvSpPr>
        <p:spPr>
          <a:xfrm>
            <a:off x="1480868" y="5794074"/>
            <a:ext cx="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F66090-3674-43CB-B40C-7ECF5E662DF4}"/>
              </a:ext>
            </a:extLst>
          </p:cNvPr>
          <p:cNvSpPr txBox="1"/>
          <p:nvPr/>
        </p:nvSpPr>
        <p:spPr>
          <a:xfrm>
            <a:off x="1477992" y="6101750"/>
            <a:ext cx="131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42.195 km</a:t>
            </a:r>
          </a:p>
        </p:txBody>
      </p:sp>
      <p:pic>
        <p:nvPicPr>
          <p:cNvPr id="30" name="Graphic 29" descr="Podium with solid fill">
            <a:extLst>
              <a:ext uri="{FF2B5EF4-FFF2-40B4-BE49-F238E27FC236}">
                <a16:creationId xmlns:a16="http://schemas.microsoft.com/office/drawing/2014/main" id="{C1F87764-F5A8-248C-10EB-A13DAF593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0190" y="4789481"/>
            <a:ext cx="914400" cy="914400"/>
          </a:xfrm>
          <a:prstGeom prst="rect">
            <a:avLst/>
          </a:prstGeom>
        </p:spPr>
      </p:pic>
      <p:sp>
        <p:nvSpPr>
          <p:cNvPr id="2" name="Oval Callout 1">
            <a:extLst>
              <a:ext uri="{FF2B5EF4-FFF2-40B4-BE49-F238E27FC236}">
                <a16:creationId xmlns:a16="http://schemas.microsoft.com/office/drawing/2014/main" id="{A98D729F-381A-7191-69DA-DA4C01BA0D23}"/>
              </a:ext>
            </a:extLst>
          </p:cNvPr>
          <p:cNvSpPr/>
          <p:nvPr/>
        </p:nvSpPr>
        <p:spPr>
          <a:xfrm>
            <a:off x="3637280" y="1076960"/>
            <a:ext cx="2092960" cy="914400"/>
          </a:xfrm>
          <a:prstGeom prst="wedgeEllipseCallout">
            <a:avLst>
              <a:gd name="adj1" fmla="val -66806"/>
              <a:gd name="adj2" fmla="val 5150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 will run 1km = 7 min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F086DA89-5681-0CF8-E07C-DD1112DF9A16}"/>
              </a:ext>
            </a:extLst>
          </p:cNvPr>
          <p:cNvSpPr/>
          <p:nvPr/>
        </p:nvSpPr>
        <p:spPr>
          <a:xfrm>
            <a:off x="2682240" y="386080"/>
            <a:ext cx="3616960" cy="609600"/>
          </a:xfrm>
          <a:prstGeom prst="wedgeRoundRectCallout">
            <a:avLst>
              <a:gd name="adj1" fmla="val -22550"/>
              <a:gd name="adj2" fmla="val 5583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minutes does it take for you to run 1 km?</a:t>
            </a:r>
          </a:p>
        </p:txBody>
      </p:sp>
      <p:sp>
        <p:nvSpPr>
          <p:cNvPr id="16" name="Alternate Process 15">
            <a:extLst>
              <a:ext uri="{FF2B5EF4-FFF2-40B4-BE49-F238E27FC236}">
                <a16:creationId xmlns:a16="http://schemas.microsoft.com/office/drawing/2014/main" id="{5EBE6EE5-E812-7AA1-6C2C-09D3C0489E0A}"/>
              </a:ext>
            </a:extLst>
          </p:cNvPr>
          <p:cNvSpPr/>
          <p:nvPr/>
        </p:nvSpPr>
        <p:spPr>
          <a:xfrm>
            <a:off x="3068320" y="5750560"/>
            <a:ext cx="6096000" cy="83312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estimated goal time is__4_ hours and _55__ minutes.</a:t>
            </a:r>
          </a:p>
        </p:txBody>
      </p:sp>
      <p:pic>
        <p:nvPicPr>
          <p:cNvPr id="19" name="Graphic 18" descr="Run with solid fill">
            <a:extLst>
              <a:ext uri="{FF2B5EF4-FFF2-40B4-BE49-F238E27FC236}">
                <a16:creationId xmlns:a16="http://schemas.microsoft.com/office/drawing/2014/main" id="{109C596D-A196-3156-05AD-6431B4AD4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743200" y="3341915"/>
            <a:ext cx="979714" cy="914400"/>
          </a:xfrm>
          <a:prstGeom prst="rect">
            <a:avLst/>
          </a:prstGeom>
        </p:spPr>
      </p:pic>
      <p:pic>
        <p:nvPicPr>
          <p:cNvPr id="31" name="Graphic 30" descr="Walk with solid fill">
            <a:extLst>
              <a:ext uri="{FF2B5EF4-FFF2-40B4-BE49-F238E27FC236}">
                <a16:creationId xmlns:a16="http://schemas.microsoft.com/office/drawing/2014/main" id="{0C5DF8A6-0C2D-DE43-E52C-84D02B8813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52114" y="40821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64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EE65E-7206-B410-EA1B-0ED7079C3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54E0A12-BE21-82A8-0E0E-D8E2484D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Lab1: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F4C02D-92F8-51E6-71B7-3E13B2A86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Hint:</a:t>
            </a:r>
          </a:p>
          <a:p>
            <a:pPr marL="0" indent="0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sz="2000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# Get data from user</a:t>
            </a:r>
          </a:p>
          <a:p>
            <a:pPr marL="0" indent="0" algn="l">
              <a:buNone/>
            </a:pPr>
            <a:r>
              <a:rPr lang="en-US" sz="2000" dirty="0" err="1">
                <a:latin typeface="+mn-lt"/>
                <a:ea typeface="IBM Plex Sans" charset="0"/>
                <a:cs typeface="IBM Plex Sans" charset="0"/>
              </a:rPr>
              <a:t>min_per_km</a:t>
            </a:r>
            <a:r>
              <a:rPr lang="en-US" sz="2000" dirty="0">
                <a:latin typeface="+mn-lt"/>
                <a:ea typeface="IBM Plex Sans" charset="0"/>
                <a:cs typeface="IBM Plex Sans" charset="0"/>
              </a:rPr>
              <a:t> =</a:t>
            </a:r>
            <a:r>
              <a:rPr lang="en-US" sz="2000" dirty="0">
                <a:solidFill>
                  <a:schemeClr val="accent5"/>
                </a:solidFill>
                <a:latin typeface="+mn-lt"/>
                <a:ea typeface="IBM Plex Sans" charset="0"/>
                <a:cs typeface="IBM Plex Sans" charset="0"/>
              </a:rPr>
              <a:t> input</a:t>
            </a:r>
            <a:r>
              <a:rPr lang="en-US" sz="2000" dirty="0">
                <a:latin typeface="+mn-lt"/>
                <a:ea typeface="IBM Plex Sans" charset="0"/>
                <a:cs typeface="IBM Plex Sans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+mn-lt"/>
                <a:ea typeface="IBM Plex Sans" charset="0"/>
                <a:cs typeface="IBM Plex Sans" charset="0"/>
              </a:rPr>
              <a:t>"How many minutes does it take you to run 1 km?” </a:t>
            </a:r>
            <a:r>
              <a:rPr lang="en-US" sz="2000" dirty="0">
                <a:latin typeface="+mn-lt"/>
                <a:ea typeface="IBM Plex Sans" charset="0"/>
                <a:cs typeface="IBM Plex Sans" charset="0"/>
              </a:rPr>
              <a:t>)</a:t>
            </a:r>
          </a:p>
          <a:p>
            <a:pPr marL="0" indent="0" algn="l">
              <a:buNone/>
            </a:pPr>
            <a:r>
              <a:rPr lang="en-US" sz="2000" dirty="0" err="1">
                <a:latin typeface="+mn-lt"/>
                <a:ea typeface="IBM Plex Sans" charset="0"/>
                <a:cs typeface="IBM Plex Sans" charset="0"/>
              </a:rPr>
              <a:t>min_per_km</a:t>
            </a:r>
            <a:r>
              <a:rPr lang="en-US" sz="2000" dirty="0">
                <a:latin typeface="+mn-lt"/>
                <a:ea typeface="IBM Plex Sans" charset="0"/>
                <a:cs typeface="IBM Plex Sans" charset="0"/>
              </a:rPr>
              <a:t> = </a:t>
            </a:r>
            <a:r>
              <a:rPr lang="en-US" sz="2000" dirty="0">
                <a:solidFill>
                  <a:schemeClr val="accent5"/>
                </a:solidFill>
                <a:latin typeface="+mn-lt"/>
                <a:ea typeface="IBM Plex Sans" charset="0"/>
                <a:cs typeface="IBM Plex Sans" charset="0"/>
              </a:rPr>
              <a:t>float</a:t>
            </a:r>
            <a:r>
              <a:rPr lang="en-US" sz="2000" dirty="0">
                <a:latin typeface="+mn-lt"/>
                <a:ea typeface="IBM Plex Sans" charset="0"/>
                <a:cs typeface="IBM Plex Sans" charset="0"/>
              </a:rPr>
              <a:t>(</a:t>
            </a:r>
            <a:r>
              <a:rPr lang="en-US" sz="2000" dirty="0" err="1">
                <a:latin typeface="+mn-lt"/>
                <a:ea typeface="IBM Plex Sans" charset="0"/>
                <a:cs typeface="IBM Plex Sans" charset="0"/>
              </a:rPr>
              <a:t>min_per_km</a:t>
            </a:r>
            <a:r>
              <a:rPr lang="en-US" sz="2000" dirty="0">
                <a:latin typeface="+mn-lt"/>
                <a:ea typeface="IBM Plex Sans" charset="0"/>
                <a:cs typeface="IBM Plex Sans" charset="0"/>
              </a:rPr>
              <a:t> )</a:t>
            </a:r>
          </a:p>
          <a:p>
            <a:pPr marL="0" indent="0" algn="l">
              <a:buNone/>
            </a:pPr>
            <a:endParaRPr lang="en-US" sz="2000" dirty="0">
              <a:latin typeface="+mn-lt"/>
              <a:ea typeface="IBM Plex Sans" charset="0"/>
              <a:cs typeface="IBM Plex Sans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# Do calculations</a:t>
            </a:r>
            <a:endParaRPr lang="en-US" sz="2000" dirty="0">
              <a:latin typeface="+mn-lt"/>
              <a:ea typeface="IBM Plex Sans" charset="0"/>
              <a:cs typeface="IBM Plex Sans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# How many minutes will take to complete 42.195 km.</a:t>
            </a:r>
            <a:endParaRPr lang="en-US" sz="2000" dirty="0">
              <a:latin typeface="+mn-lt"/>
              <a:ea typeface="IBM Plex Sans" charset="0"/>
              <a:cs typeface="IBM Plex Sans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# Convert the minutes to hours + minutes.</a:t>
            </a:r>
          </a:p>
          <a:p>
            <a:pPr marL="0" indent="0" algn="l">
              <a:buNone/>
            </a:pPr>
            <a:r>
              <a:rPr lang="en-US" sz="2000" dirty="0" err="1">
                <a:latin typeface="+mn-lt"/>
                <a:ea typeface="IBM Plex Sans" charset="0"/>
                <a:cs typeface="IBM Plex Sans" charset="0"/>
              </a:rPr>
              <a:t>goal_hours</a:t>
            </a:r>
            <a:r>
              <a:rPr lang="en-US" sz="2000" dirty="0">
                <a:latin typeface="+mn-lt"/>
                <a:ea typeface="IBM Plex Sans" charset="0"/>
                <a:cs typeface="IBM Plex Sans" charset="0"/>
              </a:rPr>
              <a:t> = </a:t>
            </a:r>
          </a:p>
          <a:p>
            <a:pPr marL="0" indent="0" algn="l">
              <a:buNone/>
            </a:pPr>
            <a:r>
              <a:rPr lang="en-US" sz="2000" dirty="0" err="1">
                <a:latin typeface="+mn-lt"/>
                <a:ea typeface="IBM Plex Sans" charset="0"/>
                <a:cs typeface="IBM Plex Sans" charset="0"/>
              </a:rPr>
              <a:t>goal_minutes</a:t>
            </a:r>
            <a:r>
              <a:rPr lang="en-US" sz="2000" dirty="0">
                <a:latin typeface="+mn-lt"/>
                <a:ea typeface="IBM Plex Sans" charset="0"/>
                <a:cs typeface="IBM Plex Sans" charset="0"/>
              </a:rPr>
              <a:t> = </a:t>
            </a:r>
          </a:p>
          <a:p>
            <a:pPr marL="0" indent="0" algn="l">
              <a:buNone/>
            </a:pPr>
            <a:endParaRPr lang="en-US" sz="2000" dirty="0">
              <a:latin typeface="+mn-lt"/>
              <a:ea typeface="IBM Plex Sans" charset="0"/>
              <a:cs typeface="IBM Plex Sans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#Print result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chemeClr val="accent5"/>
                </a:solidFill>
                <a:latin typeface="+mn-lt"/>
                <a:ea typeface="IBM Plex Sans" charset="0"/>
                <a:cs typeface="IBM Plex Sans" charset="0"/>
              </a:rPr>
              <a:t>print</a:t>
            </a:r>
            <a:r>
              <a:rPr lang="en-US" sz="2000" dirty="0">
                <a:latin typeface="+mn-lt"/>
                <a:ea typeface="IBM Plex Sans" charset="0"/>
                <a:cs typeface="IBM Plex Sans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+mn-lt"/>
                <a:ea typeface="IBM Plex Sans" charset="0"/>
                <a:cs typeface="IBM Plex Sans" charset="0"/>
              </a:rPr>
              <a:t> "Your estimated goal time is” </a:t>
            </a:r>
            <a:r>
              <a:rPr lang="en-US" sz="2000" dirty="0">
                <a:latin typeface="+mn-lt"/>
                <a:ea typeface="IBM Plex Sans" charset="0"/>
                <a:cs typeface="IBM Plex Sans" charset="0"/>
              </a:rPr>
              <a:t>, </a:t>
            </a:r>
            <a:r>
              <a:rPr lang="en-US" sz="2000" dirty="0" err="1">
                <a:latin typeface="+mn-lt"/>
                <a:ea typeface="IBM Plex Sans" charset="0"/>
                <a:cs typeface="IBM Plex Sans" charset="0"/>
              </a:rPr>
              <a:t>goal_hours</a:t>
            </a:r>
            <a:r>
              <a:rPr lang="en-US" sz="2000" dirty="0">
                <a:latin typeface="+mn-lt"/>
                <a:ea typeface="IBM Plex Sans" charset="0"/>
                <a:cs typeface="IBM Plex Sans" charset="0"/>
              </a:rPr>
              <a:t>,  </a:t>
            </a:r>
            <a:r>
              <a:rPr lang="en-US" sz="2000" dirty="0">
                <a:solidFill>
                  <a:srgbClr val="0070C0"/>
                </a:solidFill>
                <a:latin typeface="+mn-lt"/>
                <a:ea typeface="IBM Plex Sans" charset="0"/>
                <a:cs typeface="IBM Plex Sans" charset="0"/>
              </a:rPr>
              <a:t>"hours and"</a:t>
            </a:r>
            <a:r>
              <a:rPr lang="en-US" sz="2000" dirty="0">
                <a:latin typeface="+mn-lt"/>
                <a:ea typeface="IBM Plex Sans" charset="0"/>
                <a:cs typeface="IBM Plex Sans" charset="0"/>
              </a:rPr>
              <a:t>, </a:t>
            </a:r>
            <a:r>
              <a:rPr lang="en-US" sz="2000" dirty="0" err="1">
                <a:latin typeface="+mn-lt"/>
                <a:ea typeface="IBM Plex Sans" charset="0"/>
                <a:cs typeface="IBM Plex Sans" charset="0"/>
              </a:rPr>
              <a:t>goal_minutes</a:t>
            </a:r>
            <a:r>
              <a:rPr lang="en-US" sz="2000" dirty="0">
                <a:latin typeface="+mn-lt"/>
                <a:ea typeface="IBM Plex Sans" charset="0"/>
                <a:cs typeface="IBM Plex Sans" charset="0"/>
              </a:rPr>
              <a:t>,  </a:t>
            </a:r>
            <a:r>
              <a:rPr lang="en-US" sz="2000" dirty="0">
                <a:solidFill>
                  <a:srgbClr val="0070C0"/>
                </a:solidFill>
                <a:latin typeface="+mn-lt"/>
                <a:ea typeface="IBM Plex Sans" charset="0"/>
                <a:cs typeface="IBM Plex Sans" charset="0"/>
              </a:rPr>
              <a:t>"minutes.”</a:t>
            </a:r>
            <a:r>
              <a:rPr lang="en-US" sz="2000" dirty="0">
                <a:latin typeface="+mn-lt"/>
                <a:ea typeface="IBM Plex Sans" charset="0"/>
                <a:cs typeface="IBM Plex Sans" charset="0"/>
              </a:rPr>
              <a:t> 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91D5A1-3393-291A-A686-C968622E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80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1BF62-82C1-0767-E850-AAE00B470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DBBF43C-3609-B77B-BBDA-F04B84065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(option) Lab1-2: </a:t>
            </a:r>
            <a:br>
              <a:rPr lang="en-US" dirty="0"/>
            </a:br>
            <a:r>
              <a:rPr lang="en-US" dirty="0"/>
              <a:t>If you finish Lab1, please do Lab1-2.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8DB6EF-5FF3-3C5E-66B5-5AF10B7B5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6"/>
            <a:ext cx="10515600" cy="5376647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Task: Write a Python program that Calculate Total Restaurant Bill with Tip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Scenario:</a:t>
            </a:r>
          </a:p>
          <a:p>
            <a:pPr marL="0" indent="0">
              <a:buNone/>
            </a:pPr>
            <a:r>
              <a:rPr lang="en-US" dirty="0"/>
              <a:t>You went to a restaurant and had dinner. Now, you need to calculate the total bill, including a tip.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Write a Python program that: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Asks the user to </a:t>
            </a:r>
            <a:r>
              <a:rPr lang="en-US" b="1" dirty="0"/>
              <a:t>input</a:t>
            </a:r>
            <a:r>
              <a:rPr lang="en-US" dirty="0"/>
              <a:t> the dinner price.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Asks the user to </a:t>
            </a:r>
            <a:r>
              <a:rPr lang="en-US" b="1" dirty="0"/>
              <a:t>input </a:t>
            </a:r>
            <a:r>
              <a:rPr lang="en-US" dirty="0"/>
              <a:t>the tip percentage they want to leave.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b="1" dirty="0"/>
              <a:t>Calculates </a:t>
            </a:r>
            <a:r>
              <a:rPr lang="en-US" dirty="0"/>
              <a:t>the total bill by adding the tip amount to the dinner price.</a:t>
            </a:r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en-US" b="1" dirty="0"/>
              <a:t>Prints</a:t>
            </a:r>
            <a:r>
              <a:rPr lang="en-US" dirty="0"/>
              <a:t> the total amount the user needs to pay.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Save the file to </a:t>
            </a:r>
            <a:r>
              <a:rPr lang="en-US" b="1" dirty="0"/>
              <a:t>calculator_lab1-2_&lt;your name&gt;.</a:t>
            </a:r>
            <a:r>
              <a:rPr lang="en-US" b="1" dirty="0" err="1"/>
              <a:t>py</a:t>
            </a:r>
            <a:r>
              <a:rPr lang="en-US" b="1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FAEBEA-8650-60D5-BF1B-00FB8BF6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08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D002E-C696-5C5C-3975-D710CDEC5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3CCECDA-8834-4AAC-F9E3-4C563F0D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Lab1-2: </a:t>
            </a:r>
            <a:endParaRPr lang="en-US" sz="2000" u="sn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B167E1-6327-146C-F27C-F7AF850F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19</a:t>
            </a:fld>
            <a:endParaRPr lang="en-US"/>
          </a:p>
        </p:txBody>
      </p:sp>
      <p:pic>
        <p:nvPicPr>
          <p:cNvPr id="7" name="Content Placeholder 6" descr="Restaurant with solid fill">
            <a:extLst>
              <a:ext uri="{FF2B5EF4-FFF2-40B4-BE49-F238E27FC236}">
                <a16:creationId xmlns:a16="http://schemas.microsoft.com/office/drawing/2014/main" id="{1F7CE960-C08C-0D72-E05A-E2A7AC24E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1830" y="3183958"/>
            <a:ext cx="914400" cy="914400"/>
          </a:xfrm>
        </p:spPr>
      </p:pic>
      <p:pic>
        <p:nvPicPr>
          <p:cNvPr id="12" name="Graphic 11" descr="Person eating with solid fill">
            <a:extLst>
              <a:ext uri="{FF2B5EF4-FFF2-40B4-BE49-F238E27FC236}">
                <a16:creationId xmlns:a16="http://schemas.microsoft.com/office/drawing/2014/main" id="{39EE5DBE-3CAC-90EB-397C-272901C85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9072" y="3216730"/>
            <a:ext cx="914400" cy="914400"/>
          </a:xfrm>
          <a:prstGeom prst="rect">
            <a:avLst/>
          </a:prstGeom>
        </p:spPr>
      </p:pic>
      <p:pic>
        <p:nvPicPr>
          <p:cNvPr id="14" name="Graphic 13" descr="Money with solid fill">
            <a:extLst>
              <a:ext uri="{FF2B5EF4-FFF2-40B4-BE49-F238E27FC236}">
                <a16:creationId xmlns:a16="http://schemas.microsoft.com/office/drawing/2014/main" id="{27CD5B7F-1F37-D916-33E6-5AD569918A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58787" y="4297136"/>
            <a:ext cx="914400" cy="914400"/>
          </a:xfrm>
          <a:prstGeom prst="rect">
            <a:avLst/>
          </a:prstGeom>
        </p:spPr>
      </p:pic>
      <p:pic>
        <p:nvPicPr>
          <p:cNvPr id="16" name="Graphic 15" descr="Waiter female with solid fill">
            <a:extLst>
              <a:ext uri="{FF2B5EF4-FFF2-40B4-BE49-F238E27FC236}">
                <a16:creationId xmlns:a16="http://schemas.microsoft.com/office/drawing/2014/main" id="{541B698F-4424-CDBC-E6FC-D79149C8D7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1743" y="3184072"/>
            <a:ext cx="914400" cy="914400"/>
          </a:xfrm>
          <a:prstGeom prst="rect">
            <a:avLst/>
          </a:prstGeom>
        </p:spPr>
      </p:pic>
      <p:pic>
        <p:nvPicPr>
          <p:cNvPr id="17" name="Graphic 16" descr="Money with solid fill">
            <a:extLst>
              <a:ext uri="{FF2B5EF4-FFF2-40B4-BE49-F238E27FC236}">
                <a16:creationId xmlns:a16="http://schemas.microsoft.com/office/drawing/2014/main" id="{4712448A-8E07-1C88-593C-F7CAD9C4F0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5444" y="4297136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413DF67-86D9-1EF5-F63D-5E1A5F830FBC}"/>
              </a:ext>
            </a:extLst>
          </p:cNvPr>
          <p:cNvSpPr txBox="1"/>
          <p:nvPr/>
        </p:nvSpPr>
        <p:spPr>
          <a:xfrm>
            <a:off x="1681844" y="5225143"/>
            <a:ext cx="181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Dinner is xxx ₮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A85C94-B1EC-0AEB-3096-55F5D4D073C9}"/>
              </a:ext>
            </a:extLst>
          </p:cNvPr>
          <p:cNvSpPr txBox="1"/>
          <p:nvPr/>
        </p:nvSpPr>
        <p:spPr>
          <a:xfrm>
            <a:off x="3663043" y="5230585"/>
            <a:ext cx="247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Tip is xxx % of dinner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840892-71A7-7DA3-8BA7-ACFC5BB06BD5}"/>
              </a:ext>
            </a:extLst>
          </p:cNvPr>
          <p:cNvSpPr txBox="1"/>
          <p:nvPr/>
        </p:nvSpPr>
        <p:spPr>
          <a:xfrm>
            <a:off x="3282043" y="456967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D5D5D9-E829-F596-1030-54F788C48D52}"/>
              </a:ext>
            </a:extLst>
          </p:cNvPr>
          <p:cNvSpPr txBox="1"/>
          <p:nvPr/>
        </p:nvSpPr>
        <p:spPr>
          <a:xfrm>
            <a:off x="5230588" y="465675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pic>
        <p:nvPicPr>
          <p:cNvPr id="24" name="Graphic 23" descr="Money with solid fill">
            <a:extLst>
              <a:ext uri="{FF2B5EF4-FFF2-40B4-BE49-F238E27FC236}">
                <a16:creationId xmlns:a16="http://schemas.microsoft.com/office/drawing/2014/main" id="{06044E43-E894-36F8-FA48-C01D07CAC0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41572" y="4269921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E17EA2A-BA28-3FB6-094A-DE411A49DCB9}"/>
              </a:ext>
            </a:extLst>
          </p:cNvPr>
          <p:cNvSpPr txBox="1"/>
          <p:nvPr/>
        </p:nvSpPr>
        <p:spPr>
          <a:xfrm>
            <a:off x="5872843" y="5219699"/>
            <a:ext cx="137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bill</a:t>
            </a:r>
          </a:p>
        </p:txBody>
      </p: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51DC8377-6557-75A1-16D5-4BB1E64EDA7B}"/>
              </a:ext>
            </a:extLst>
          </p:cNvPr>
          <p:cNvSpPr/>
          <p:nvPr/>
        </p:nvSpPr>
        <p:spPr>
          <a:xfrm>
            <a:off x="2192382" y="1649186"/>
            <a:ext cx="4371703" cy="963022"/>
          </a:xfrm>
          <a:prstGeom prst="wedgeRoundRectCallout">
            <a:avLst>
              <a:gd name="adj1" fmla="val -22550"/>
              <a:gd name="adj2" fmla="val 5583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How much you should pay for the dinner with tip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87A0E-64AD-DE70-010E-B705230275E3}"/>
              </a:ext>
            </a:extLst>
          </p:cNvPr>
          <p:cNvSpPr txBox="1"/>
          <p:nvPr/>
        </p:nvSpPr>
        <p:spPr>
          <a:xfrm>
            <a:off x="861333" y="1088962"/>
            <a:ext cx="1065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No Hint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5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D11C808-992B-9719-FBB7-ED9FB2E7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215500-541B-9EA6-5AC7-3474045FF3FC}"/>
              </a:ext>
            </a:extLst>
          </p:cNvPr>
          <p:cNvGraphicFramePr>
            <a:graphicFrameLocks noGrp="1"/>
          </p:cNvGraphicFramePr>
          <p:nvPr/>
        </p:nvGraphicFramePr>
        <p:xfrm>
          <a:off x="292354" y="871538"/>
          <a:ext cx="11522925" cy="583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2925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684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1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163902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4056779860"/>
                  </a:ext>
                </a:extLst>
              </a:tr>
              <a:tr h="578411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Introduction to Pygame and Its Capabilities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Understand what Pygame is and its role in graphical programming.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install and set up the Pygame library in Python.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Run and analyze a simple Pygame program to create a blank window.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713073686"/>
                  </a:ext>
                </a:extLst>
              </a:tr>
              <a:tr h="720918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1 - Create a Custom Calculator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0800" indent="-2808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Printing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Comments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Operators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2468601538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1 - Create a Custom Calculator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1: Custom Calculators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Lab1: Create a Custom Calculator</a:t>
                      </a:r>
                    </a:p>
                    <a:p>
                      <a:pPr marL="67720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 a program to calculate your target time for completing a full marathon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544259322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3 - Quiz Games and If Statements</a:t>
                      </a:r>
                    </a:p>
                    <a:p>
                      <a:pPr algn="l" rtl="0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 Comparisons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Indentation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Using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And/Or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Boolean Variables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Else and Else If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 Comparisons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021142880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3 - Quiz Games and If Statements</a:t>
                      </a:r>
                    </a:p>
                    <a:p>
                      <a:pPr algn="l" rtl="0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3: Create a Quiz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3: Create a Quiz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Refer to a Sample Quiz and create your own Quiz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 if,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elif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else 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149091072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984524-815D-C1BA-FBB8-DE6D91120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81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93A8-0B00-CEF7-7FE5-BB6B4F3E9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trike="sngStrike" dirty="0"/>
              <a:t>Attendance Check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2F6B1-CF8A-25D8-DE97-BA6BFC16A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trike="sngStrike" dirty="0"/>
              <a:t>Please submit the following form at the end of the class. This is today's attendance check.</a:t>
            </a:r>
          </a:p>
          <a:p>
            <a:pPr marL="0" indent="0">
              <a:buNone/>
            </a:pPr>
            <a:endParaRPr lang="en-US" strike="sngStrike" dirty="0"/>
          </a:p>
          <a:p>
            <a:pPr marL="0" indent="0">
              <a:buNone/>
            </a:pPr>
            <a:r>
              <a:rPr lang="en-US" strike="sngStrike" dirty="0">
                <a:hlinkClick r:id="rId2"/>
              </a:rPr>
              <a:t>https://forms.gle/ZEDwFn8T2Dmc4LTr9</a:t>
            </a:r>
            <a:endParaRPr lang="en-US" strike="sngStrike" dirty="0"/>
          </a:p>
          <a:p>
            <a:pPr marL="0" indent="0">
              <a:buNone/>
            </a:pPr>
            <a:endParaRPr lang="en-US" strike="sngStrike" dirty="0"/>
          </a:p>
        </p:txBody>
      </p:sp>
      <p:pic>
        <p:nvPicPr>
          <p:cNvPr id="5" name="Picture 4" descr="A qr code with black squares&#10;&#10;Description automatically generated">
            <a:extLst>
              <a:ext uri="{FF2B5EF4-FFF2-40B4-BE49-F238E27FC236}">
                <a16:creationId xmlns:a16="http://schemas.microsoft.com/office/drawing/2014/main" id="{D089DDA9-D5E6-8E52-040E-739B5C9E5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778" y="4639129"/>
            <a:ext cx="1651000" cy="1651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6261B-919D-AA93-D6D6-19B2755A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8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32C95-A5F6-8126-B6E3-DF9EBD477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59B35BB-0607-6CD4-B829-CF3087DB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403754-7518-C2C5-644E-2766D097D3AF}"/>
              </a:ext>
            </a:extLst>
          </p:cNvPr>
          <p:cNvGraphicFramePr>
            <a:graphicFrameLocks noGrp="1"/>
          </p:cNvGraphicFramePr>
          <p:nvPr/>
        </p:nvGraphicFramePr>
        <p:xfrm>
          <a:off x="280416" y="712388"/>
          <a:ext cx="11520000" cy="515278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346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620505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4: Random Numbers and Loops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marR="0" lvl="0" indent="-28575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For Loop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while Loops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 Numbers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4056779860"/>
                  </a:ext>
                </a:extLst>
              </a:tr>
              <a:tr h="620505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4: Random Numbers and Loops</a:t>
                      </a:r>
                    </a:p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Lab 4: Game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4: Create a Game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Refer to a Sample game and create your own game.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 loop, if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713073686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5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Chapter 5: Introduction to Graphics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 how to draw basic shapes like rectangles, polygons, and text using Pygame.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544259322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Introduction to Animation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0800" indent="-2808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Understand the basics of animation using Python and Pygame.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2784557172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 5: Create a Picture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Lab5: Create a Picture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multiple colors.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multiple types of graphic functions (circles, rectangles, lines, etc.)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a while or for loop to create a repeating pattern. 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1624225308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 8: Animation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Lab8: Animation</a:t>
                      </a:r>
                    </a:p>
                    <a:p>
                      <a:pPr marL="67855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Modify the prior Create-a-Picture lab5 or start a new one.</a:t>
                      </a:r>
                    </a:p>
                    <a:p>
                      <a:pPr marL="67855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Animate the image.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1140884369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F3754A-872F-FCF5-4D87-DD14245B8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6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94709-82C8-DAD5-E803-A38D07E25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2C8B32F-5294-4353-2A19-10209E47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298FC1-41F8-A436-955F-462BC728CE39}"/>
              </a:ext>
            </a:extLst>
          </p:cNvPr>
          <p:cNvGraphicFramePr>
            <a:graphicFrameLocks noGrp="1"/>
          </p:cNvGraphicFramePr>
          <p:nvPr/>
        </p:nvGraphicFramePr>
        <p:xfrm>
          <a:off x="280416" y="712388"/>
          <a:ext cx="11520000" cy="23512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2098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Chapter 10:</a:t>
                      </a:r>
                      <a:b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Controlling an object with the mouse and keyboard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Learn how to control an object with the mouse or keyboard on the screen.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Files: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move_mouse.py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move_keyboard.py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Exercise7: Modify sample programs.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962387650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Chapter 11: Bitmapped Graphics and Sound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use bitmapped graphics (images) to your games.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add sound to your games.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Exercise8. Use images and sound.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957967543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8, 9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14,15</a:t>
                      </a:r>
                    </a:p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,16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Lab: Designing Your Own Animation/Game</a:t>
                      </a:r>
                    </a:p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Presentations and Showcase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 the knowledge from previous classes to create your own animation or game.</a:t>
                      </a:r>
                    </a:p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Present your completed animation or game to the class.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03704220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9D58D6-5DA0-4F79-8143-94CA5A7AD5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2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C4F02-ECA8-6272-92F2-4ED964C2D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AB4D-C999-9802-7A6E-249301D20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Week 1, Class 2: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b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4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1: Create a Custom Calculator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ACD8E-E5C6-86AB-A352-FEA6FC693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48636"/>
            <a:ext cx="9144000" cy="3116324"/>
          </a:xfrm>
        </p:spPr>
        <p:txBody>
          <a:bodyPr>
            <a:noAutofit/>
          </a:bodyPr>
          <a:lstStyle/>
          <a:p>
            <a:r>
              <a:rPr lang="en-US" dirty="0"/>
              <a:t>Review Python basics</a:t>
            </a:r>
          </a:p>
          <a:p>
            <a:pPr lvl="1"/>
            <a:r>
              <a:rPr lang="en-US" dirty="0"/>
              <a:t>Printing</a:t>
            </a:r>
          </a:p>
          <a:p>
            <a:pPr lvl="1"/>
            <a:r>
              <a:rPr lang="en-US" dirty="0"/>
              <a:t>Comments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Operators</a:t>
            </a:r>
          </a:p>
          <a:p>
            <a:pPr lvl="1"/>
            <a:r>
              <a:rPr lang="en-US" dirty="0"/>
              <a:t>Create a Custom Calculator </a:t>
            </a:r>
          </a:p>
          <a:p>
            <a:r>
              <a:rPr lang="en-US" dirty="0"/>
              <a:t>Exercise2: write a code using print.</a:t>
            </a:r>
          </a:p>
          <a:p>
            <a:r>
              <a:rPr lang="en-US" dirty="0"/>
              <a:t>Homework: Review today's class content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2E762-1252-442A-F2F7-4F01B04C58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/>
          <a:p>
            <a:r>
              <a:rPr lang="en-US" dirty="0"/>
              <a:t>Goals/Tasks: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077EC-2327-9173-692F-CBA5955B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7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1A6E7-2EA5-E0DE-3C97-CA9B7FED0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CEA8F1-27D6-6661-7425-5AE83ABD2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038" y="1531786"/>
            <a:ext cx="11333162" cy="4818910"/>
          </a:xfrm>
        </p:spPr>
        <p:txBody>
          <a:bodyPr>
            <a:noAutofit/>
          </a:bodyPr>
          <a:lstStyle/>
          <a:p>
            <a:r>
              <a:rPr lang="en-US" dirty="0"/>
              <a:t>Online Course: </a:t>
            </a:r>
            <a:r>
              <a:rPr lang="en-US" sz="1800" dirty="0">
                <a:hlinkClick r:id="rId2"/>
              </a:rPr>
              <a:t>http://programarcadegames.com/index.php?chapter=python_as_calculator&amp;lang=en#section_1</a:t>
            </a:r>
            <a:endParaRPr lang="en-US" dirty="0"/>
          </a:p>
          <a:p>
            <a:pPr marL="665701" indent="-514350">
              <a:buSzPct val="100000"/>
              <a:buFont typeface="+mj-lt"/>
              <a:buAutoNum type="arabicPeriod"/>
            </a:pPr>
            <a:r>
              <a:rPr lang="en-US" dirty="0"/>
              <a:t>Review Python basics syntax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/>
              <a:t>Printing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/>
              <a:t>Escape Codes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/>
              <a:t>Comments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/>
              <a:t>Assignment Operators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/>
              <a:t>Variables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000" dirty="0"/>
              <a:t>Operators</a:t>
            </a:r>
          </a:p>
          <a:p>
            <a:pPr marL="665701" indent="-514350">
              <a:buSzPct val="100000"/>
              <a:buFont typeface="+mj-lt"/>
              <a:buAutoNum type="arabicPeriod"/>
            </a:pPr>
            <a:r>
              <a:rPr lang="en-US" dirty="0"/>
              <a:t>Exercise2: write a code using “print”.</a:t>
            </a:r>
          </a:p>
          <a:p>
            <a:pPr marL="665701" indent="-514350">
              <a:buSzPct val="100000"/>
              <a:buFont typeface="+mj-lt"/>
              <a:buAutoNum type="arabicPeriod"/>
            </a:pPr>
            <a:r>
              <a:rPr lang="en-US" dirty="0"/>
              <a:t>Homework Quiz: </a:t>
            </a:r>
            <a:r>
              <a:rPr lang="en-US" sz="2000" dirty="0">
                <a:hlinkClick r:id="rId3"/>
              </a:rPr>
              <a:t>http://programarcadegames.com/quiz/quiz.php?file=python_as_calculator&amp;lang=en</a:t>
            </a: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CE193-9082-59AA-F56F-E7646E19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</p:spPr>
        <p:txBody>
          <a:bodyPr>
            <a:noAutofit/>
          </a:bodyPr>
          <a:lstStyle/>
          <a:p>
            <a:r>
              <a:rPr lang="en-US"/>
              <a:t>Chapter 1: Create a Custom Calculator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C1742-3C6A-25E9-F5A6-96867AFC9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81F5F1-E69D-2A4C-9A79-C392FEFCF13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94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107EA-3316-2473-45CB-E06FD0331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8EA0B5A-8D82-C36F-F166-84AB39AC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Exercise 2: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9EC3EEC-AD9B-2CA1-8B62-43B44150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5333558"/>
          </a:xfrm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/>
          <a:p>
            <a:pPr marL="0" indent="0">
              <a:buNone/>
            </a:pPr>
            <a:r>
              <a:rPr lang="en-US" dirty="0"/>
              <a:t>Task: Write a python code to print out the following information.</a:t>
            </a:r>
          </a:p>
          <a:p>
            <a:pPr marL="0" indent="0">
              <a:buNone/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Store your first name into </a:t>
            </a:r>
            <a:r>
              <a:rPr lang="en-US" b="1" dirty="0" err="1"/>
              <a:t>first_name</a:t>
            </a:r>
            <a:r>
              <a:rPr lang="en-US" b="1" dirty="0"/>
              <a:t> </a:t>
            </a:r>
            <a:r>
              <a:rPr lang="en-US" dirty="0"/>
              <a:t>variable.</a:t>
            </a:r>
          </a:p>
          <a:p>
            <a:pPr>
              <a:spcAft>
                <a:spcPts val="600"/>
              </a:spcAft>
            </a:pPr>
            <a:r>
              <a:rPr lang="en-US" dirty="0"/>
              <a:t>Store your last name into </a:t>
            </a:r>
            <a:r>
              <a:rPr lang="en-US" b="1" dirty="0" err="1"/>
              <a:t>last_name</a:t>
            </a:r>
            <a:r>
              <a:rPr lang="en-US" b="1" dirty="0"/>
              <a:t> </a:t>
            </a:r>
            <a:r>
              <a:rPr lang="en-US" dirty="0"/>
              <a:t>variable.</a:t>
            </a:r>
          </a:p>
          <a:p>
            <a:pPr>
              <a:spcAft>
                <a:spcPts val="600"/>
              </a:spcAft>
            </a:pPr>
            <a:r>
              <a:rPr lang="en-US" dirty="0"/>
              <a:t>Store your age into </a:t>
            </a:r>
            <a:r>
              <a:rPr lang="en-US" b="1" dirty="0" err="1"/>
              <a:t>my_age</a:t>
            </a:r>
            <a:r>
              <a:rPr lang="en-US" b="1" dirty="0"/>
              <a:t> </a:t>
            </a:r>
            <a:r>
              <a:rPr lang="en-US" dirty="0"/>
              <a:t>variable.</a:t>
            </a:r>
          </a:p>
          <a:p>
            <a:pPr>
              <a:spcAft>
                <a:spcPts val="600"/>
              </a:spcAft>
            </a:pPr>
            <a:r>
              <a:rPr lang="en-US" dirty="0"/>
              <a:t>Print out: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Save the file to class2_&lt;Your name&gt;_exe2.py</a:t>
            </a:r>
          </a:p>
          <a:p>
            <a:pPr>
              <a:spcAft>
                <a:spcPts val="600"/>
              </a:spcAft>
            </a:pPr>
            <a:r>
              <a:rPr lang="en-US" dirty="0"/>
              <a:t>Upload the file to the Teams Files.</a:t>
            </a:r>
            <a:br>
              <a:rPr lang="en-US" dirty="0"/>
            </a:br>
            <a:r>
              <a:rPr lang="en-US" sz="2000" dirty="0">
                <a:hlinkClick r:id="rId2"/>
              </a:rPr>
              <a:t>https://mustedumn.sharepoint.com/:f:/r/sites/I101/Shared%20Documents/General?csf=1&amp;web=1&amp;e=l750AH</a:t>
            </a: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707322-DBD1-D232-7799-21FE4E72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2D8806C-2389-D446-A805-4C2D9EC3FDA6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5D4BDA-3BAE-22BE-4932-75DBF2BC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B27ADB-CE12-D134-7B1D-343A978BC826}"/>
              </a:ext>
            </a:extLst>
          </p:cNvPr>
          <p:cNvSpPr txBox="1"/>
          <p:nvPr/>
        </p:nvSpPr>
        <p:spPr>
          <a:xfrm>
            <a:off x="1275769" y="3842439"/>
            <a:ext cx="6793848" cy="7848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1">
              <a:spcAft>
                <a:spcPts val="600"/>
              </a:spcAft>
            </a:pPr>
            <a:r>
              <a:rPr lang="en-US" sz="2000" dirty="0"/>
              <a:t>Hello, my name is &lt;your first name&gt; &lt;your last name&gt;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I am &lt; your age&gt; years old.</a:t>
            </a:r>
          </a:p>
        </p:txBody>
      </p:sp>
    </p:spTree>
    <p:extLst>
      <p:ext uri="{BB962C8B-B14F-4D97-AF65-F5344CB8AC3E}">
        <p14:creationId xmlns:p14="http://schemas.microsoft.com/office/powerpoint/2010/main" val="33600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10C66-A472-BD33-0F2F-1551B514D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58AA4D-9B89-03E4-734A-5FD8A75E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Exercise 2:</a:t>
            </a:r>
            <a:br>
              <a:rPr lang="en-US" dirty="0"/>
            </a:b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BBFEAB-E1B0-B155-D7FF-B864D71A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2D8806C-2389-D446-A805-4C2D9EC3FDA6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194285-AC3F-E7AB-1495-55EE84F1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E4131-70FE-6C95-0CE2-26E625FDF553}"/>
              </a:ext>
            </a:extLst>
          </p:cNvPr>
          <p:cNvSpPr txBox="1"/>
          <p:nvPr/>
        </p:nvSpPr>
        <p:spPr>
          <a:xfrm>
            <a:off x="778164" y="1475509"/>
            <a:ext cx="6546272" cy="1631216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first_name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= "Mariko"</a:t>
            </a:r>
          </a:p>
          <a:p>
            <a:pPr algn="l"/>
            <a:r>
              <a:rPr lang="en-US" sz="2000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last_name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= " "</a:t>
            </a:r>
          </a:p>
          <a:p>
            <a:pPr algn="l"/>
            <a:r>
              <a:rPr lang="en-US" sz="2000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my_age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= 20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print("Hello, my name is ",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first_name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print("I am  ", "years old.")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A396E8-E74B-418F-0792-3A4892181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025967"/>
            <a:ext cx="10515600" cy="4472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Hint: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B427E1-79FA-9B59-7098-94FBF056B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99" y="3318762"/>
            <a:ext cx="11363883" cy="262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19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62829-AF48-769C-DB22-0E1B97A9D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D1561F0-BA43-230F-B42D-7EEB1A62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Exercise 2:</a:t>
            </a:r>
            <a:br>
              <a:rPr lang="en-US" dirty="0"/>
            </a:b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61EA13-B53E-2FA9-15E1-5123363D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2D8806C-2389-D446-A805-4C2D9EC3FDA6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DD38CF-2309-D90E-20A4-302BD8B5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2D49EE-1B0F-6B7E-155C-D6B8EF632F28}"/>
              </a:ext>
            </a:extLst>
          </p:cNvPr>
          <p:cNvSpPr txBox="1"/>
          <p:nvPr/>
        </p:nvSpPr>
        <p:spPr>
          <a:xfrm>
            <a:off x="778164" y="1475509"/>
            <a:ext cx="6546272" cy="440120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# class2_SampleScript_exe2.py</a:t>
            </a:r>
          </a:p>
          <a:p>
            <a:pPr algn="l"/>
            <a:endParaRPr lang="en-US" sz="20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  <a:p>
            <a:pPr algn="l"/>
            <a:r>
              <a:rPr lang="en-US" sz="2000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# Store your first name into </a:t>
            </a:r>
            <a:r>
              <a:rPr lang="en-US" sz="2000" dirty="0" err="1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first_name</a:t>
            </a:r>
            <a:r>
              <a:rPr lang="en-US" sz="2000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 variable.</a:t>
            </a:r>
          </a:p>
          <a:p>
            <a:pPr algn="l"/>
            <a:r>
              <a:rPr lang="en-US" sz="2000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first_name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= "Mariko"</a:t>
            </a:r>
          </a:p>
          <a:p>
            <a:pPr algn="l"/>
            <a:endParaRPr lang="en-US" sz="20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  <a:p>
            <a:pPr algn="l"/>
            <a:r>
              <a:rPr lang="en-US" sz="2000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# Store your last name into </a:t>
            </a:r>
            <a:r>
              <a:rPr lang="en-US" sz="2000" dirty="0" err="1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last_name</a:t>
            </a:r>
            <a:r>
              <a:rPr lang="en-US" sz="2000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 variable.</a:t>
            </a:r>
          </a:p>
          <a:p>
            <a:pPr algn="l"/>
            <a:r>
              <a:rPr lang="en-US" sz="2000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last_name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= "Tagawa"</a:t>
            </a:r>
          </a:p>
          <a:p>
            <a:pPr algn="l"/>
            <a:endParaRPr lang="en-US" sz="2000" dirty="0">
              <a:solidFill>
                <a:schemeClr val="tx1"/>
              </a:solidFill>
              <a:latin typeface="+mn-lt"/>
              <a:ea typeface="IBM Plex Sans" charset="0"/>
              <a:cs typeface="IBM Plex Sans" charset="0"/>
            </a:endParaRPr>
          </a:p>
          <a:p>
            <a:pPr algn="l"/>
            <a:r>
              <a:rPr lang="en-US" sz="2000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# Store your age into </a:t>
            </a:r>
            <a:r>
              <a:rPr lang="en-US" sz="2000" dirty="0" err="1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my_age</a:t>
            </a:r>
            <a:r>
              <a:rPr lang="en-US" sz="2000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 variable.</a:t>
            </a:r>
          </a:p>
          <a:p>
            <a:pPr algn="l"/>
            <a:r>
              <a:rPr lang="en-US" sz="2000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my_age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 = 20</a:t>
            </a:r>
          </a:p>
          <a:p>
            <a:pPr algn="l"/>
            <a:endParaRPr lang="en-US" sz="2000" dirty="0">
              <a:solidFill>
                <a:srgbClr val="92D050"/>
              </a:solidFill>
              <a:latin typeface="+mn-lt"/>
              <a:ea typeface="IBM Plex Sans" charset="0"/>
              <a:cs typeface="IBM Plex Sans" charset="0"/>
            </a:endParaRPr>
          </a:p>
          <a:p>
            <a:pPr algn="l"/>
            <a:r>
              <a:rPr lang="en-US" sz="2000" dirty="0">
                <a:solidFill>
                  <a:srgbClr val="92D050"/>
                </a:solidFill>
                <a:latin typeface="+mn-lt"/>
                <a:ea typeface="IBM Plex Sans" charset="0"/>
                <a:cs typeface="IBM Plex Sans" charset="0"/>
              </a:rPr>
              <a:t>#Print out: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print("Hello, my name is ",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first_name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last_name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print("I am",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my_age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IBM Plex Sans" charset="0"/>
                <a:cs typeface="IBM Plex Sans" charset="0"/>
              </a:rPr>
              <a:t>, "years old.")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B4BBF04-C169-CD79-3B69-6E5ECB5CC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025967"/>
            <a:ext cx="10515600" cy="4472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Sample Answer script</a:t>
            </a:r>
          </a:p>
        </p:txBody>
      </p:sp>
    </p:spTree>
    <p:extLst>
      <p:ext uri="{BB962C8B-B14F-4D97-AF65-F5344CB8AC3E}">
        <p14:creationId xmlns:p14="http://schemas.microsoft.com/office/powerpoint/2010/main" val="333728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aster template">
  <a:themeElements>
    <a:clrScheme name="Custom 5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Arial_LargeFormat" id="{CC4FD61C-3CA5-9041-836B-A45EC6AB72BE}" vid="{3AAF6989-1A45-9147-9F63-92E6D8499CF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4626</TotalTime>
  <Words>1708</Words>
  <Application>Microsoft Macintosh PowerPoint</Application>
  <PresentationFormat>Widescreen</PresentationFormat>
  <Paragraphs>306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.AppleSystemUIFont</vt:lpstr>
      <vt:lpstr>HelvNeue Light for IBM</vt:lpstr>
      <vt:lpstr>Aptos</vt:lpstr>
      <vt:lpstr>Aptos Display</vt:lpstr>
      <vt:lpstr>Arial</vt:lpstr>
      <vt:lpstr>Nunito Light</vt:lpstr>
      <vt:lpstr>Wingdings</vt:lpstr>
      <vt:lpstr>Office Theme</vt:lpstr>
      <vt:lpstr>Master template</vt:lpstr>
      <vt:lpstr>Programming Experiments With Python And Pygame　#2</vt:lpstr>
      <vt:lpstr>Course schedule</vt:lpstr>
      <vt:lpstr>Course schedule</vt:lpstr>
      <vt:lpstr>Course schedule</vt:lpstr>
      <vt:lpstr>Week 1, Class 2:   Chapter 1: Create a Custom Calculator</vt:lpstr>
      <vt:lpstr>Chapter 1: Create a Custom Calculator</vt:lpstr>
      <vt:lpstr>Exercise 2: </vt:lpstr>
      <vt:lpstr>Exercise 2: </vt:lpstr>
      <vt:lpstr>Exercise 2: </vt:lpstr>
      <vt:lpstr>Attendance Check 2</vt:lpstr>
      <vt:lpstr>Week2, Class3: Lab1: Create a Custom Calculator</vt:lpstr>
      <vt:lpstr>Chapter 1: Create a Custom Calculator LAB1</vt:lpstr>
      <vt:lpstr>Chapter 1: Create a Custom Calculator </vt:lpstr>
      <vt:lpstr>Chapter 1: Create a Custom Calculator Sample file: class3_sample.py</vt:lpstr>
      <vt:lpstr>Lab1: </vt:lpstr>
      <vt:lpstr>PowerPoint Presentation</vt:lpstr>
      <vt:lpstr>Lab1: </vt:lpstr>
      <vt:lpstr>(option) Lab1-2:  If you finish Lab1, please do Lab1-2.</vt:lpstr>
      <vt:lpstr>Lab1-2: </vt:lpstr>
      <vt:lpstr>Attendance Check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MARIKO TAGAWA</dc:creator>
  <cp:lastModifiedBy>MARIKO TAGAWA</cp:lastModifiedBy>
  <cp:revision>55</cp:revision>
  <cp:lastPrinted>2025-01-30T07:27:55Z</cp:lastPrinted>
  <dcterms:created xsi:type="dcterms:W3CDTF">2024-12-13T03:05:07Z</dcterms:created>
  <dcterms:modified xsi:type="dcterms:W3CDTF">2025-07-24T11:35:40Z</dcterms:modified>
</cp:coreProperties>
</file>