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1"/>
  </p:notesMasterIdLst>
  <p:sldIdLst>
    <p:sldId id="257" r:id="rId3"/>
    <p:sldId id="380" r:id="rId4"/>
    <p:sldId id="381" r:id="rId5"/>
    <p:sldId id="405" r:id="rId6"/>
    <p:sldId id="268" r:id="rId7"/>
    <p:sldId id="403" r:id="rId8"/>
    <p:sldId id="404" r:id="rId9"/>
    <p:sldId id="446" r:id="rId10"/>
    <p:sldId id="448" r:id="rId11"/>
    <p:sldId id="447" r:id="rId12"/>
    <p:sldId id="453" r:id="rId13"/>
    <p:sldId id="455" r:id="rId14"/>
    <p:sldId id="456" r:id="rId15"/>
    <p:sldId id="461" r:id="rId16"/>
    <p:sldId id="431" r:id="rId17"/>
    <p:sldId id="416" r:id="rId18"/>
    <p:sldId id="419" r:id="rId19"/>
    <p:sldId id="418" r:id="rId20"/>
    <p:sldId id="417" r:id="rId21"/>
    <p:sldId id="452" r:id="rId22"/>
    <p:sldId id="457" r:id="rId23"/>
    <p:sldId id="459" r:id="rId24"/>
    <p:sldId id="460" r:id="rId25"/>
    <p:sldId id="458" r:id="rId26"/>
    <p:sldId id="462" r:id="rId27"/>
    <p:sldId id="463" r:id="rId28"/>
    <p:sldId id="464" r:id="rId29"/>
    <p:sldId id="466" r:id="rId30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O6o0a6yWM4tXbgdUB52iQ==" hashData="m0XxK1AUqQJFhjN3rJNET6WNEkk1LWUKNBfrzjY7bvC9gLpYy+J4LHg6GEkTT94oY4ZFfYX7UmhSZgdp3MNjZg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8"/>
    <p:restoredTop sz="94363"/>
  </p:normalViewPr>
  <p:slideViewPr>
    <p:cSldViewPr snapToGrid="0" showGuides="1">
      <p:cViewPr varScale="1">
        <p:scale>
          <a:sx n="67" d="100"/>
          <a:sy n="67" d="100"/>
        </p:scale>
        <p:origin x="1464" y="472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4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17"/>
            </a:lvl3pPr>
            <a:lvl4pPr>
              <a:defRPr sz="2400"/>
            </a:lvl4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 </a:t>
            </a:r>
          </a:p>
          <a:p>
            <a:pPr lvl="1"/>
            <a:r>
              <a:rPr lang="en-US" sz="2400" dirty="0"/>
              <a:t> </a:t>
            </a:r>
          </a:p>
          <a:p>
            <a:pPr lvl="2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997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D29-C9C0-F063-A20D-1627125D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916-3BA0-DF73-4051-1E70F6E3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D72-93B4-57A6-BE55-ACA368A1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0" r:id="rId8"/>
    <p:sldLayoutId id="2147483701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acher2025cisconetwork@gmail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orms.gle/uCjyhoYKW16RaK2WA" TargetMode="Externa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orms.gle/hhsc8sE7b9LrzJuPA" TargetMode="Externa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1D91F4E6E79E73E1&amp;si=MvHx9PHppoIKR5Gj" TargetMode="External"/><Relationship Id="rId7" Type="http://schemas.openxmlformats.org/officeDocument/2006/relationships/hyperlink" Target="https://htmlcolorcodes.com/color-picker/" TargetMode="External"/><Relationship Id="rId2" Type="http://schemas.openxmlformats.org/officeDocument/2006/relationships/hyperlink" Target="http://programarcadegames.com/index.ph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fx.com/web-design/color-picker/" TargetMode="Externa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www.w3schools.com/python/default.a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loops&amp;lang=en#section_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3MgBTHndpE?si=-dS675ER52U6kv93" TargetMode="External"/><Relationship Id="rId2" Type="http://schemas.openxmlformats.org/officeDocument/2006/relationships/hyperlink" Target="http://programarcadegames.com/index.php?chapter=loops&amp;lang=en#section_4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programarcadegames.com/index.php?chapter=lab_camel&amp;lang=en" TargetMode="External"/><Relationship Id="rId5" Type="http://schemas.openxmlformats.org/officeDocument/2006/relationships/hyperlink" Target="http://programarcadegames.com/quiz/quiz.php?file=loops&amp;lang=en" TargetMode="External"/><Relationship Id="rId4" Type="http://schemas.openxmlformats.org/officeDocument/2006/relationships/hyperlink" Target="https://youtu.be/F20ho-PkcA4?si=OMn7Q9Q3BFrDtrC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ustedumn.sharepoint.com/:f:/r/sites/I101/Shared%20Documents/General?csf=1&amp;web=1&amp;e=l750AH" TargetMode="Externa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434094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978EA-2700-C50C-0DFF-E69AD3BA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BE249C-6EFE-FF2F-40AB-F72121E036AF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E37B3-C162-4D22-8B95-BC63AD17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54FF80D-AE52-0F05-BFBF-58E91224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4-1: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4B3DB9-7EB2-191F-D213-799D9895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3767"/>
            <a:ext cx="10765971" cy="532766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Sample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Day 1: How many kilometers did you run today? </a:t>
            </a:r>
            <a:r>
              <a:rPr lang="en-US" dirty="0">
                <a:solidFill>
                  <a:schemeClr val="accent3"/>
                </a:solidFill>
              </a:rPr>
              <a:t>5</a:t>
            </a:r>
            <a:r>
              <a:rPr lang="en-US" dirty="0"/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Day 2: How many kilometers did you run today? </a:t>
            </a:r>
            <a:r>
              <a:rPr lang="en-US" dirty="0">
                <a:solidFill>
                  <a:schemeClr val="accent3"/>
                </a:solidFill>
              </a:rPr>
              <a:t>7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Day 3: How many kilometers did you run today? </a:t>
            </a:r>
            <a:r>
              <a:rPr lang="en-US" dirty="0">
                <a:solidFill>
                  <a:schemeClr val="accent3"/>
                </a:solidFill>
              </a:rPr>
              <a:t>6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Day 4: How many kilometers did you run today? </a:t>
            </a:r>
            <a:r>
              <a:rPr lang="en-US" dirty="0">
                <a:solidFill>
                  <a:schemeClr val="accent3"/>
                </a:solidFill>
              </a:rPr>
              <a:t>8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Day 5: How many kilometers did you run today? </a:t>
            </a:r>
            <a:r>
              <a:rPr lang="en-US" dirty="0">
                <a:solidFill>
                  <a:schemeClr val="accent3"/>
                </a:solidFill>
              </a:rPr>
              <a:t>10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Day 6: How many kilometers did you run today? </a:t>
            </a:r>
            <a:r>
              <a:rPr lang="en-US" dirty="0">
                <a:solidFill>
                  <a:schemeClr val="accent3"/>
                </a:solidFill>
              </a:rPr>
              <a:t>3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Day 7: How many kilometers did you run today? </a:t>
            </a:r>
            <a:r>
              <a:rPr lang="en-US" dirty="0">
                <a:solidFill>
                  <a:schemeClr val="accent3"/>
                </a:solidFill>
              </a:rPr>
              <a:t>4 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Total running distance for the week: </a:t>
            </a:r>
            <a:r>
              <a:rPr lang="en-US" dirty="0">
                <a:solidFill>
                  <a:schemeClr val="accent3"/>
                </a:solidFill>
              </a:rPr>
              <a:t>43 km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2B444-32CB-C006-9A1B-30B3B95B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10</a:t>
            </a:fld>
            <a:endParaRPr lang="en-US"/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61FBEC7F-D6A2-9EDA-D6B4-F72733C42285}"/>
              </a:ext>
            </a:extLst>
          </p:cNvPr>
          <p:cNvSpPr/>
          <p:nvPr/>
        </p:nvSpPr>
        <p:spPr bwMode="auto">
          <a:xfrm>
            <a:off x="8582202" y="1897082"/>
            <a:ext cx="2210983" cy="588312"/>
          </a:xfrm>
          <a:prstGeom prst="wedgeEllipseCallout">
            <a:avLst>
              <a:gd name="adj1" fmla="val 52130"/>
              <a:gd name="adj2" fmla="val -42308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Total_distance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373F183B-DC37-8E1E-83E5-DC9C535E1FE2}"/>
              </a:ext>
            </a:extLst>
          </p:cNvPr>
          <p:cNvSpPr/>
          <p:nvPr/>
        </p:nvSpPr>
        <p:spPr bwMode="auto">
          <a:xfrm>
            <a:off x="8452104" y="4866095"/>
            <a:ext cx="2341081" cy="588312"/>
          </a:xfrm>
          <a:prstGeom prst="wedgeEllipseCallout">
            <a:avLst>
              <a:gd name="adj1" fmla="val 51605"/>
              <a:gd name="adj2" fmla="val -34726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Total_distance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43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0" name="Graphic 9" descr="Run outline">
            <a:extLst>
              <a:ext uri="{FF2B5EF4-FFF2-40B4-BE49-F238E27FC236}">
                <a16:creationId xmlns:a16="http://schemas.microsoft.com/office/drawing/2014/main" id="{BDFCA195-AA03-D125-BE17-3AC2F6A64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97831" y="1833711"/>
            <a:ext cx="806605" cy="806605"/>
          </a:xfrm>
          <a:prstGeom prst="rect">
            <a:avLst/>
          </a:prstGeom>
        </p:spPr>
      </p:pic>
      <p:pic>
        <p:nvPicPr>
          <p:cNvPr id="14" name="Graphic 13" descr="Aspiration outline">
            <a:extLst>
              <a:ext uri="{FF2B5EF4-FFF2-40B4-BE49-F238E27FC236}">
                <a16:creationId xmlns:a16="http://schemas.microsoft.com/office/drawing/2014/main" id="{6F8EB75E-260B-E39B-5760-28C3D967C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690036" y="4659351"/>
            <a:ext cx="914400" cy="914400"/>
          </a:xfrm>
          <a:prstGeom prst="rect">
            <a:avLst/>
          </a:prstGeom>
        </p:spPr>
      </p:pic>
      <p:sp>
        <p:nvSpPr>
          <p:cNvPr id="4" name="Oval Callout 3">
            <a:extLst>
              <a:ext uri="{FF2B5EF4-FFF2-40B4-BE49-F238E27FC236}">
                <a16:creationId xmlns:a16="http://schemas.microsoft.com/office/drawing/2014/main" id="{00626B76-05AB-5638-7F5D-00D8646D5F02}"/>
              </a:ext>
            </a:extLst>
          </p:cNvPr>
          <p:cNvSpPr/>
          <p:nvPr/>
        </p:nvSpPr>
        <p:spPr bwMode="auto">
          <a:xfrm>
            <a:off x="8468565" y="2718954"/>
            <a:ext cx="2324620" cy="588312"/>
          </a:xfrm>
          <a:prstGeom prst="wedgeEllipseCallout">
            <a:avLst>
              <a:gd name="adj1" fmla="val 52130"/>
              <a:gd name="adj2" fmla="val -42308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Total_distance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12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6" name="Graphic 5" descr="Run outline">
            <a:extLst>
              <a:ext uri="{FF2B5EF4-FFF2-40B4-BE49-F238E27FC236}">
                <a16:creationId xmlns:a16="http://schemas.microsoft.com/office/drawing/2014/main" id="{8C250448-6498-114A-6B86-05A9083C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97831" y="2704568"/>
            <a:ext cx="806605" cy="80660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5C1EC4-49A7-FD89-9AB6-6B784C3ED3C2}"/>
              </a:ext>
            </a:extLst>
          </p:cNvPr>
          <p:cNvCxnSpPr>
            <a:cxnSpLocks/>
          </p:cNvCxnSpPr>
          <p:nvPr/>
        </p:nvCxnSpPr>
        <p:spPr bwMode="auto">
          <a:xfrm>
            <a:off x="9307286" y="3657600"/>
            <a:ext cx="0" cy="832757"/>
          </a:xfrm>
          <a:prstGeom prst="line">
            <a:avLst/>
          </a:prstGeom>
          <a:ln w="6350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21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413FE-4B84-41A6-1B9D-52FBB30FE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388FBFE-32C4-CF50-342D-9B16A9C2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4-2: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9AB1D239-1C5B-EC63-B2AD-AF8F89A67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795552"/>
            <a:ext cx="10559144" cy="606244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Write a Python program to track running distance for a month until a target goal is reached.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Scenario: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You are training for a running challenge and have set a total distance goal for the month. Each day, you record how many kilometers you ran.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Instructions: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Ask the user to input their target running distance for the month.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Uses a </a:t>
            </a:r>
            <a:r>
              <a:rPr lang="en-US" b="1" dirty="0">
                <a:solidFill>
                  <a:schemeClr val="accent3"/>
                </a:solidFill>
              </a:rPr>
              <a:t>while loop </a:t>
            </a:r>
            <a:r>
              <a:rPr lang="en-US" sz="2000" dirty="0"/>
              <a:t>to keep asking the user to enter the distance they ran each day.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Continues looping until the total distance reaches the target goal or </a:t>
            </a:r>
            <a:r>
              <a:rPr lang="en-US" sz="2000" b="1" dirty="0"/>
              <a:t>30 days </a:t>
            </a:r>
            <a:r>
              <a:rPr lang="en-US" sz="2000" dirty="0"/>
              <a:t>have passed.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If the goal is reached before 30 days, print a congratulatory message.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If 30 days pass without reaching the goal, print a message showing the total distance 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Save the file to </a:t>
            </a:r>
            <a:r>
              <a:rPr lang="en-US" sz="2000" b="1" dirty="0"/>
              <a:t>class6_&lt;Your name&gt;_exe4-2.py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Upload the file to the Teams Folder.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160B4-78F3-0369-F702-4B5971A4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2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6A259-E569-3CB9-71AB-98D2502C6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0FE620-9EC0-9B4E-62FF-4FFADEA2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4-2: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9CC407-A3C1-998A-B4C0-193B003E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879916"/>
            <a:ext cx="10765971" cy="5711383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u="sng" dirty="0"/>
              <a:t>Sample: If the user meets the target before 30 days, exit the loop.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Enter your target running distance for the month (in km): </a:t>
            </a:r>
            <a:r>
              <a:rPr lang="en-US" sz="2000" dirty="0">
                <a:solidFill>
                  <a:schemeClr val="accent2"/>
                </a:solidFill>
              </a:rPr>
              <a:t>100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Enter the distance you ran today (in km): </a:t>
            </a:r>
            <a:r>
              <a:rPr lang="en-US" sz="2000" dirty="0">
                <a:solidFill>
                  <a:schemeClr val="accent2"/>
                </a:solidFill>
              </a:rPr>
              <a:t>5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Total so far: 5.00 km in 1 days.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Enter the distance you ran today (in km): </a:t>
            </a:r>
            <a:r>
              <a:rPr lang="en-US" sz="2000" dirty="0">
                <a:solidFill>
                  <a:schemeClr val="accent2"/>
                </a:solidFill>
              </a:rPr>
              <a:t>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Total so far: 13.00 km in 2 days.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...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...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Enter the distance you ran today (in km): </a:t>
            </a:r>
            <a:r>
              <a:rPr lang="en-US" sz="2000" dirty="0">
                <a:solidFill>
                  <a:schemeClr val="accent2"/>
                </a:solidFill>
              </a:rPr>
              <a:t>7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Total so far: 102.00 km in 20 days.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Congratulations! You reached your goal of 100 km in 20 days!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6DCA3C-D19B-C843-9A6F-8878ADC4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12</a:t>
            </a:fld>
            <a:endParaRPr lang="en-US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31FD182-53D0-8FBD-FAE6-4977BDE7617C}"/>
              </a:ext>
            </a:extLst>
          </p:cNvPr>
          <p:cNvSpPr/>
          <p:nvPr/>
        </p:nvSpPr>
        <p:spPr bwMode="auto">
          <a:xfrm>
            <a:off x="8811986" y="1828800"/>
            <a:ext cx="2008414" cy="685800"/>
          </a:xfrm>
          <a:prstGeom prst="wedgeRoundRectCallout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target_distance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 = 100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906E9E4-2148-0674-A082-3F38A50918A8}"/>
              </a:ext>
            </a:extLst>
          </p:cNvPr>
          <p:cNvSpPr/>
          <p:nvPr/>
        </p:nvSpPr>
        <p:spPr bwMode="auto">
          <a:xfrm>
            <a:off x="8811986" y="2650672"/>
            <a:ext cx="2008414" cy="685800"/>
          </a:xfrm>
          <a:prstGeom prst="wedgeRoundRectCallout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daily_run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total_distance</a:t>
            </a:r>
            <a:r>
              <a:rPr lang="en-US" sz="1400" dirty="0">
                <a:solidFill>
                  <a:schemeClr val="bg1"/>
                </a:solidFill>
              </a:rPr>
              <a:t> = 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day_count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1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0807A61-FD19-DE26-240D-4CF3B6BA7F08}"/>
              </a:ext>
            </a:extLst>
          </p:cNvPr>
          <p:cNvSpPr/>
          <p:nvPr/>
        </p:nvSpPr>
        <p:spPr bwMode="auto">
          <a:xfrm>
            <a:off x="8811986" y="3554186"/>
            <a:ext cx="2008414" cy="685800"/>
          </a:xfrm>
          <a:prstGeom prst="wedgeRoundRectCallout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daily_run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8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total_distance</a:t>
            </a:r>
            <a:r>
              <a:rPr lang="en-US" sz="1400" dirty="0">
                <a:solidFill>
                  <a:schemeClr val="bg1"/>
                </a:solidFill>
              </a:rPr>
              <a:t> = 13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day_count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2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C0840FF7-4D4B-58A4-855C-256A15ECB8C5}"/>
              </a:ext>
            </a:extLst>
          </p:cNvPr>
          <p:cNvSpPr/>
          <p:nvPr/>
        </p:nvSpPr>
        <p:spPr bwMode="auto">
          <a:xfrm>
            <a:off x="8811986" y="5241472"/>
            <a:ext cx="2008414" cy="685800"/>
          </a:xfrm>
          <a:prstGeom prst="wedgeRoundRectCallout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daily_run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7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total_distance</a:t>
            </a:r>
            <a:r>
              <a:rPr lang="en-US" sz="1400" dirty="0">
                <a:solidFill>
                  <a:schemeClr val="bg1"/>
                </a:solidFill>
              </a:rPr>
              <a:t> = 102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day_count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402319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24D52-173C-B596-7BF0-25726637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BF1650-6EEF-6B13-CD1F-85AD4196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4-2: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853CB5-29A5-96D2-4A42-5735D042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879916"/>
            <a:ext cx="10842172" cy="5711383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u="sng" dirty="0"/>
              <a:t>Sample: If the user reaches </a:t>
            </a:r>
            <a:r>
              <a:rPr lang="en-US" b="1" u="sng" dirty="0"/>
              <a:t>day 30</a:t>
            </a:r>
            <a:r>
              <a:rPr lang="en-US" u="sng" dirty="0"/>
              <a:t> without meeting the target, quite the loop.</a:t>
            </a:r>
            <a:endParaRPr lang="en-US" b="1" u="sng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Enter your target running distance for the month (in km): </a:t>
            </a:r>
            <a:r>
              <a:rPr lang="en-US" sz="2000" dirty="0">
                <a:solidFill>
                  <a:schemeClr val="accent2"/>
                </a:solidFill>
              </a:rPr>
              <a:t>100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Enter the distance you ran today (in km): </a:t>
            </a:r>
            <a:r>
              <a:rPr lang="en-US" sz="2000" dirty="0">
                <a:solidFill>
                  <a:schemeClr val="accent2"/>
                </a:solidFill>
              </a:rPr>
              <a:t>5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Total so far: 5.00 km in 1 days.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...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Enter the distance you ran today (in km): </a:t>
            </a:r>
            <a:r>
              <a:rPr lang="en-US" sz="2000" dirty="0">
                <a:solidFill>
                  <a:schemeClr val="accent2"/>
                </a:solidFill>
              </a:rPr>
              <a:t>6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Total so far: 75.00 km in 30 days.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You reached the end of the month. You ran a total of 75.00 km.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C0962F-0E85-4743-C795-729142E9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13</a:t>
            </a:fld>
            <a:endParaRPr lang="en-US"/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DDC6A901-D394-6043-C351-523AD765A133}"/>
              </a:ext>
            </a:extLst>
          </p:cNvPr>
          <p:cNvSpPr/>
          <p:nvPr/>
        </p:nvSpPr>
        <p:spPr bwMode="auto">
          <a:xfrm>
            <a:off x="8806543" y="1828800"/>
            <a:ext cx="2008414" cy="685800"/>
          </a:xfrm>
          <a:prstGeom prst="wedgeRoundRectCallout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target_distance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 = 100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A3364D0-D5C9-F651-B729-2DCD948243DB}"/>
              </a:ext>
            </a:extLst>
          </p:cNvPr>
          <p:cNvSpPr/>
          <p:nvPr/>
        </p:nvSpPr>
        <p:spPr bwMode="auto">
          <a:xfrm>
            <a:off x="8806543" y="2650672"/>
            <a:ext cx="2008414" cy="685800"/>
          </a:xfrm>
          <a:prstGeom prst="wedgeRoundRectCallout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daily_run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total_distance</a:t>
            </a:r>
            <a:r>
              <a:rPr lang="en-US" sz="1400" dirty="0">
                <a:solidFill>
                  <a:schemeClr val="bg1"/>
                </a:solidFill>
              </a:rPr>
              <a:t> = 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day_count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1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2E49C4F-CAA5-7C67-2403-AACA104A8178}"/>
              </a:ext>
            </a:extLst>
          </p:cNvPr>
          <p:cNvSpPr/>
          <p:nvPr/>
        </p:nvSpPr>
        <p:spPr bwMode="auto">
          <a:xfrm>
            <a:off x="8806543" y="4572001"/>
            <a:ext cx="2008414" cy="685800"/>
          </a:xfrm>
          <a:prstGeom prst="wedgeRoundRectCallout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daily_run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6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total_distance</a:t>
            </a:r>
            <a:r>
              <a:rPr lang="en-US" sz="1400" dirty="0">
                <a:solidFill>
                  <a:schemeClr val="bg1"/>
                </a:solidFill>
              </a:rPr>
              <a:t> = 75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day_count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567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9C029-2988-FAFD-3A25-D3853A014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E79F-948F-D627-184E-A3AB5EB89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Attendance Check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B6D1-829D-82CC-8C25-49FA67F08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r>
              <a:rPr lang="en-US" strike="sngStrike" dirty="0">
                <a:hlinkClick r:id="rId2"/>
              </a:rPr>
              <a:t>https://forms.gle/uCjyhoYKW16RaK2WA</a:t>
            </a: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6DEA-BF08-6D72-AD81-3540D405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A qr code with a cross on it&#10;&#10;AI-generated content may be incorrect.">
            <a:extLst>
              <a:ext uri="{FF2B5EF4-FFF2-40B4-BE49-F238E27FC236}">
                <a16:creationId xmlns:a16="http://schemas.microsoft.com/office/drawing/2014/main" id="{5AF83E09-37E1-D852-4806-46748AA8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4584700"/>
            <a:ext cx="1651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1BA44-8371-3EF3-36E6-F69A786B3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97B4-8A32-6398-1176-AA75601FB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Week 4, Class 7 (2025/02/14): </a:t>
            </a:r>
            <a:br>
              <a:rPr lang="en-US" dirty="0"/>
            </a:br>
            <a:r>
              <a:rPr lang="en-US" sz="4000" dirty="0"/>
              <a:t>Lab 4: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29815-3AF3-ACC9-06DB-1FAFA02DF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665701" indent="-514350">
              <a:buSzPct val="100000"/>
              <a:buFont typeface="+mj-lt"/>
              <a:buAutoNum type="arabicPeriod"/>
            </a:pPr>
            <a:r>
              <a:rPr lang="en-US" sz="2400" dirty="0"/>
              <a:t>Lab4: Game</a:t>
            </a:r>
          </a:p>
          <a:p>
            <a:pPr marL="928501" lvl="1" indent="-514350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Task: Create your own Game. </a:t>
            </a:r>
          </a:p>
          <a:p>
            <a:pPr marL="928501" lvl="1" indent="-514350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Choose your game scenario from Lab4-1 or Lab4-2.</a:t>
            </a:r>
          </a:p>
          <a:p>
            <a:pPr marL="1288800" lvl="1" indent="-514350">
              <a:buFont typeface="+mj-lt"/>
              <a:buAutoNum type="arabicPeriod"/>
            </a:pPr>
            <a:r>
              <a:rPr lang="en-US" sz="2400" dirty="0"/>
              <a:t>Lab4-1: Create a Game</a:t>
            </a:r>
          </a:p>
          <a:p>
            <a:pPr marL="1288800" lvl="1" indent="-514350">
              <a:buFont typeface="+mj-lt"/>
              <a:buAutoNum type="arabicPeriod"/>
            </a:pPr>
            <a:r>
              <a:rPr lang="en-US" sz="2400" dirty="0"/>
              <a:t>Lab4-2: Create a Challenging Game</a:t>
            </a:r>
          </a:p>
          <a:p>
            <a:pPr marL="928501" lvl="1" indent="-51435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9E0D5-393D-72B8-6429-460AA7DC5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Goals/Tasks: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653E-D57A-9D0F-0086-8DE521FA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65A17-4AE0-32ED-4047-BAD533C71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A2B2ACA-B475-9EE7-32F6-3B0B32E5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4-1: Create a Game (1)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2A0D6E-C9AA-0087-5547-4D4B36830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6"/>
            <a:ext cx="10515600" cy="5527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Task: Create a Game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Scenario:</a:t>
            </a:r>
            <a:br>
              <a:rPr lang="en-US" dirty="0"/>
            </a:br>
            <a:r>
              <a:rPr lang="en-US" sz="2000" dirty="0"/>
              <a:t>You are writing a simple game where the player takes on the role of a runner in a marathon challenge. The program is to see how far you traveled before deciding to stop.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Program Logic:</a:t>
            </a:r>
          </a:p>
          <a:p>
            <a:pPr>
              <a:spcAft>
                <a:spcPts val="600"/>
              </a:spcAft>
            </a:pPr>
            <a:r>
              <a:rPr lang="en-US" dirty="0"/>
              <a:t>Continuously loops until the user enters "Q" to quit.</a:t>
            </a:r>
          </a:p>
          <a:p>
            <a:pPr>
              <a:spcAft>
                <a:spcPts val="600"/>
              </a:spcAft>
            </a:pPr>
            <a:r>
              <a:rPr lang="en-US" dirty="0"/>
              <a:t>Displays a menu with the following options:</a:t>
            </a:r>
          </a:p>
          <a:p>
            <a:pPr lvl="1">
              <a:spcAft>
                <a:spcPts val="0"/>
              </a:spcAft>
            </a:pPr>
            <a:r>
              <a:rPr lang="en-US" sz="2000" b="1" dirty="0"/>
              <a:t>A: Move ahead at a moderate speed (5 km).</a:t>
            </a:r>
          </a:p>
          <a:p>
            <a:pPr lvl="1">
              <a:spcAft>
                <a:spcPts val="0"/>
              </a:spcAft>
            </a:pPr>
            <a:r>
              <a:rPr lang="en-US" sz="2000" b="1" dirty="0"/>
              <a:t>B: Move ahead at full speed (10 km).</a:t>
            </a:r>
          </a:p>
          <a:p>
            <a:pPr lvl="1">
              <a:spcAft>
                <a:spcPts val="0"/>
              </a:spcAft>
            </a:pPr>
            <a:r>
              <a:rPr lang="en-US" sz="2000" b="1" dirty="0"/>
              <a:t>C: Check your progress (distance traveled so far).</a:t>
            </a:r>
          </a:p>
          <a:p>
            <a:pPr lvl="1">
              <a:spcAft>
                <a:spcPts val="0"/>
              </a:spcAft>
            </a:pPr>
            <a:r>
              <a:rPr lang="en-US" sz="2000" b="1" dirty="0"/>
              <a:t>Q: Quit the game.</a:t>
            </a:r>
            <a:endParaRPr lang="en-US" dirty="0"/>
          </a:p>
          <a:p>
            <a:endParaRPr lang="en-US" dirty="0"/>
          </a:p>
          <a:p>
            <a:r>
              <a:rPr lang="en-US" dirty="0"/>
              <a:t>Save your program as </a:t>
            </a:r>
            <a:r>
              <a:rPr lang="en-US" b="1" dirty="0"/>
              <a:t>class7_lab4-1_&lt;your name&gt;.</a:t>
            </a:r>
            <a:r>
              <a:rPr lang="en-US" b="1" dirty="0" err="1"/>
              <a:t>py</a:t>
            </a:r>
            <a:endParaRPr lang="en-US" b="1" dirty="0"/>
          </a:p>
          <a:p>
            <a:r>
              <a:rPr lang="en-US" dirty="0"/>
              <a:t>Upload the file to the Teams Folder.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224CE4-9BD5-BA00-0AD0-59372462B16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917874" y="564976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9CFB37-C85B-53ED-50EE-BAE41E8E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94D8E-BC73-47B4-095F-25BC02802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2FDF10-E64B-0199-D1C6-47303EF7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325"/>
            <a:ext cx="10515600" cy="528955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Program Logic:</a:t>
            </a:r>
          </a:p>
          <a:p>
            <a:r>
              <a:rPr lang="en-US" dirty="0"/>
              <a:t>Use a </a:t>
            </a:r>
            <a:r>
              <a:rPr lang="en-US" dirty="0">
                <a:solidFill>
                  <a:schemeClr val="accent3"/>
                </a:solidFill>
              </a:rPr>
              <a:t>while loop </a:t>
            </a:r>
            <a:r>
              <a:rPr lang="en-US" dirty="0"/>
              <a:t>to keep the program running until the user enters "Q".</a:t>
            </a:r>
          </a:p>
          <a:p>
            <a:r>
              <a:rPr lang="en-US" dirty="0"/>
              <a:t>Inside the loop, prompt the user for input and handle the options:</a:t>
            </a:r>
          </a:p>
          <a:p>
            <a:endParaRPr lang="en-US" dirty="0"/>
          </a:p>
          <a:p>
            <a:r>
              <a:rPr lang="en-US" dirty="0"/>
              <a:t>If "A":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Increase the traveled distance by 5 km.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Print a message: "You moved ahead 5 km.”</a:t>
            </a:r>
          </a:p>
          <a:p>
            <a:r>
              <a:rPr lang="en-US" dirty="0"/>
              <a:t>If "B":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Increase the traveled distance by 10 km.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Print a message: "You moved ahead 10 km.”</a:t>
            </a:r>
          </a:p>
          <a:p>
            <a:r>
              <a:rPr lang="en-US" dirty="0"/>
              <a:t>If "C":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Print the total distance traveled so far: "You have traveled X km so far.”</a:t>
            </a:r>
          </a:p>
          <a:p>
            <a:r>
              <a:rPr lang="en-US" dirty="0"/>
              <a:t>If "Q":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Exit the loop and print a goodbye message: "Thank you for playing! Goodbye!"</a:t>
            </a:r>
          </a:p>
          <a:p>
            <a:pPr>
              <a:spcBef>
                <a:spcPts val="600"/>
              </a:spcBef>
            </a:pPr>
            <a:r>
              <a:rPr lang="en-US" dirty="0"/>
              <a:t>If the user input except “A”, “B”, “C”, or “Q”, display an error message.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A4A1E7-A2DE-0C2A-F049-83CC4B37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4-1: Create a Game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6F5E3E-86C6-7614-03E0-9DD317CE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DDEF6-805C-C514-9208-D42B1C3C2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93C2EA-8248-F760-6516-830C63C5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Hints: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Variables: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 a variable, done = False, to control the loop.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 a variable, </a:t>
            </a:r>
            <a:r>
              <a:rPr lang="en-US" dirty="0" err="1"/>
              <a:t>distance_traveled</a:t>
            </a:r>
            <a:r>
              <a:rPr lang="en-US" dirty="0"/>
              <a:t> = 0, to track the total distance.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Input Handling: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 input() to ask the user for their choice.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Convert the input to uppercase using .upper() to make the input case-insensitive.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Loop Logic: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Continuously display the menu and ask for input until the user enters "Q".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7F51D3-A8DE-4573-85E6-BFB1C728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4-1: Create a Game (3)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ACFE9-0BD5-B35A-16E3-C233703E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1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9269-1D25-03DB-FA2C-C602F4ED9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AB08E5-AD05-ABEB-0C83-9F45F4C4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592"/>
            <a:ext cx="5113149" cy="4742793"/>
          </a:xfrm>
          <a:ln>
            <a:solidFill>
              <a:schemeClr val="accent1"/>
            </a:solidFill>
          </a:ln>
        </p:spPr>
        <p:txBody>
          <a:bodyPr lIns="180000" tIns="180000" rIns="180000">
            <a:noAutofit/>
          </a:bodyPr>
          <a:lstStyle/>
          <a:p>
            <a:pPr marL="0" indent="0">
              <a:buNone/>
            </a:pPr>
            <a:r>
              <a:rPr lang="en-US" sz="1400" dirty="0"/>
              <a:t>Welcome to the Camel Game!</a:t>
            </a:r>
          </a:p>
          <a:p>
            <a:pPr marL="0" indent="0">
              <a:buNone/>
            </a:pPr>
            <a:r>
              <a:rPr lang="en-US" sz="1400" dirty="0"/>
              <a:t>Your goal is to see how far you can travel.</a:t>
            </a:r>
          </a:p>
          <a:p>
            <a:pPr marL="0" indent="0">
              <a:buNone/>
            </a:pPr>
            <a:r>
              <a:rPr lang="en-US" sz="1400" dirty="0"/>
              <a:t>Choose your speed, check your progress, or quit anytime.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A. Move ahead at a moderate speed. (+5 km)</a:t>
            </a:r>
          </a:p>
          <a:p>
            <a:pPr marL="0" indent="0">
              <a:buNone/>
            </a:pPr>
            <a:r>
              <a:rPr lang="en-US" sz="1400" dirty="0"/>
              <a:t>B. Move ahead at full speed. (+10 km)</a:t>
            </a:r>
          </a:p>
          <a:p>
            <a:pPr marL="0" indent="0">
              <a:buNone/>
            </a:pPr>
            <a:r>
              <a:rPr lang="en-US" sz="1400" dirty="0"/>
              <a:t>C. Check your progress.</a:t>
            </a:r>
          </a:p>
          <a:p>
            <a:pPr marL="0" indent="0">
              <a:buNone/>
            </a:pPr>
            <a:r>
              <a:rPr lang="en-US" sz="1400" dirty="0"/>
              <a:t>Q. Quit.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What do you want to do? </a:t>
            </a:r>
            <a:r>
              <a:rPr lang="en-US" sz="1400" dirty="0">
                <a:solidFill>
                  <a:schemeClr val="accent3"/>
                </a:solidFill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</a:rPr>
              <a:t>You moved ahead 5 km.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A. Move ahead at a moderate speed. (+5 km)</a:t>
            </a:r>
          </a:p>
          <a:p>
            <a:pPr marL="0" indent="0">
              <a:buNone/>
            </a:pPr>
            <a:r>
              <a:rPr lang="en-US" sz="1400" dirty="0"/>
              <a:t>B. Move ahead at full speed. (+10 km)</a:t>
            </a:r>
          </a:p>
          <a:p>
            <a:pPr marL="0" indent="0">
              <a:buNone/>
            </a:pPr>
            <a:r>
              <a:rPr lang="en-US" sz="1400" dirty="0"/>
              <a:t>C. Check your progress.</a:t>
            </a:r>
          </a:p>
          <a:p>
            <a:pPr marL="0" indent="0">
              <a:buNone/>
            </a:pPr>
            <a:r>
              <a:rPr lang="en-US" sz="1400" dirty="0"/>
              <a:t>Q. Quit.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What do you want to do? </a:t>
            </a:r>
            <a:r>
              <a:rPr lang="en-US" sz="1400" dirty="0">
                <a:solidFill>
                  <a:schemeClr val="accent3"/>
                </a:solidFill>
              </a:rPr>
              <a:t>C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</a:rPr>
              <a:t>You have traveled 5 km so far.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2ECC4A44-7A70-6D1F-31D9-BCC826B06843}"/>
              </a:ext>
            </a:extLst>
          </p:cNvPr>
          <p:cNvSpPr txBox="1">
            <a:spLocks/>
          </p:cNvSpPr>
          <p:nvPr/>
        </p:nvSpPr>
        <p:spPr>
          <a:xfrm>
            <a:off x="6385302" y="1186144"/>
            <a:ext cx="5113149" cy="56242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180000" tIns="180000" rIns="18000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+mj-lt"/>
              <a:buAutoNum type="arabi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None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defRPr>
            </a:lvl2pPr>
            <a:lvl3pPr marL="371503" indent="-188226" algn="l" rtl="0" eaLnBrk="1" fontAlgn="base" hangingPunct="1">
              <a:lnSpc>
                <a:spcPct val="100000"/>
              </a:lnSpc>
              <a:spcBef>
                <a:spcPts val="1192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517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681088" indent="-188226" algn="l" rtl="0" eaLnBrk="1" fontAlgn="base" hangingPunct="1">
              <a:lnSpc>
                <a:spcPct val="100000"/>
              </a:lnSpc>
              <a:spcBef>
                <a:spcPts val="1192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517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870279" indent="-188226" algn="l" rtl="0" eaLnBrk="1" fontAlgn="base" hangingPunct="1">
              <a:lnSpc>
                <a:spcPct val="100000"/>
              </a:lnSpc>
              <a:spcBef>
                <a:spcPts val="1192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517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715803" indent="-1404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375">
                <a:solidFill>
                  <a:schemeClr val="bg1"/>
                </a:solidFill>
                <a:latin typeface="Arial" charset="0"/>
              </a:defRPr>
            </a:lvl6pPr>
            <a:lvl7pPr marL="2108612" indent="-1404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375">
                <a:solidFill>
                  <a:schemeClr val="bg1"/>
                </a:solidFill>
                <a:latin typeface="Arial" charset="0"/>
              </a:defRPr>
            </a:lvl7pPr>
            <a:lvl8pPr marL="2501419" indent="-1404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375">
                <a:solidFill>
                  <a:schemeClr val="bg1"/>
                </a:solidFill>
                <a:latin typeface="Arial" charset="0"/>
              </a:defRPr>
            </a:lvl8pPr>
            <a:lvl9pPr marL="2894227" indent="-1404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375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buFont typeface="+mj-lt"/>
              <a:buNone/>
            </a:pPr>
            <a:endParaRPr lang="en-US" sz="1400" kern="0" dirty="0"/>
          </a:p>
          <a:p>
            <a:pPr marL="0" indent="0">
              <a:buFont typeface="+mj-lt"/>
              <a:buNone/>
            </a:pPr>
            <a:r>
              <a:rPr lang="en-US" sz="1400" kern="0" dirty="0"/>
              <a:t>A. Move ahead at a moderate speed. (+5 km)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B. Move ahead at full speed. (+10 km)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C. Check your progress.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Q. Quit.</a:t>
            </a:r>
          </a:p>
          <a:p>
            <a:pPr marL="0" indent="0">
              <a:buFont typeface="+mj-lt"/>
              <a:buNone/>
            </a:pPr>
            <a:endParaRPr lang="en-US" sz="1400" kern="0" dirty="0"/>
          </a:p>
          <a:p>
            <a:pPr marL="0" indent="0">
              <a:buFont typeface="+mj-lt"/>
              <a:buNone/>
            </a:pPr>
            <a:r>
              <a:rPr lang="en-US" sz="1400" kern="0" dirty="0"/>
              <a:t>What do you want to do? </a:t>
            </a:r>
            <a:r>
              <a:rPr lang="en-US" sz="1400" kern="0" dirty="0">
                <a:solidFill>
                  <a:schemeClr val="accent3"/>
                </a:solidFill>
              </a:rPr>
              <a:t>B</a:t>
            </a:r>
          </a:p>
          <a:p>
            <a:pPr marL="0" indent="0">
              <a:buFont typeface="+mj-lt"/>
              <a:buNone/>
            </a:pPr>
            <a:r>
              <a:rPr lang="en-US" sz="1400" kern="0" dirty="0">
                <a:solidFill>
                  <a:schemeClr val="accent3"/>
                </a:solidFill>
              </a:rPr>
              <a:t>You moved ahead 10 km.</a:t>
            </a:r>
          </a:p>
          <a:p>
            <a:pPr marL="0" indent="0">
              <a:buFont typeface="+mj-lt"/>
              <a:buNone/>
            </a:pPr>
            <a:endParaRPr lang="en-US" sz="1400" kern="0" dirty="0"/>
          </a:p>
          <a:p>
            <a:pPr marL="0" indent="0">
              <a:buFont typeface="+mj-lt"/>
              <a:buNone/>
            </a:pPr>
            <a:r>
              <a:rPr lang="en-US" sz="1400" kern="0" dirty="0"/>
              <a:t>A. Move ahead at a moderate speed. (+5 km)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B. Move ahead at full speed. (+10 km)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C. Check your progress.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Q. Quit.</a:t>
            </a:r>
          </a:p>
          <a:p>
            <a:pPr marL="0" indent="0">
              <a:buFont typeface="+mj-lt"/>
              <a:buNone/>
            </a:pPr>
            <a:endParaRPr lang="en-US" sz="1400" kern="0" dirty="0"/>
          </a:p>
          <a:p>
            <a:pPr marL="0" indent="0">
              <a:buFont typeface="+mj-lt"/>
              <a:buNone/>
            </a:pPr>
            <a:r>
              <a:rPr lang="en-US" sz="1400" kern="0" dirty="0"/>
              <a:t>What do you want to do? </a:t>
            </a:r>
            <a:r>
              <a:rPr lang="en-US" sz="1400" kern="0" dirty="0">
                <a:solidFill>
                  <a:schemeClr val="accent3"/>
                </a:solidFill>
              </a:rPr>
              <a:t>C</a:t>
            </a:r>
          </a:p>
          <a:p>
            <a:pPr marL="0" indent="0">
              <a:buFont typeface="+mj-lt"/>
              <a:buNone/>
            </a:pPr>
            <a:r>
              <a:rPr lang="en-US" sz="1400" kern="0" dirty="0">
                <a:solidFill>
                  <a:schemeClr val="accent3"/>
                </a:solidFill>
              </a:rPr>
              <a:t>You have traveled 15 km so far.</a:t>
            </a:r>
          </a:p>
          <a:p>
            <a:pPr marL="0" indent="0">
              <a:buFont typeface="+mj-lt"/>
              <a:buNone/>
            </a:pPr>
            <a:endParaRPr lang="en-US" sz="1400" kern="0" dirty="0"/>
          </a:p>
          <a:p>
            <a:pPr marL="0" indent="0">
              <a:buFont typeface="+mj-lt"/>
              <a:buNone/>
            </a:pPr>
            <a:r>
              <a:rPr lang="en-US" sz="1400" kern="0" dirty="0"/>
              <a:t>A. Move ahead at a moderate speed. (+5 km)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B. Move ahead at full speed. (+10 km)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C. Check your progress.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Q. Quit.</a:t>
            </a:r>
          </a:p>
          <a:p>
            <a:pPr marL="0" indent="0">
              <a:buFont typeface="+mj-lt"/>
              <a:buNone/>
            </a:pPr>
            <a:endParaRPr lang="en-US" sz="1400" kern="0" dirty="0"/>
          </a:p>
          <a:p>
            <a:pPr marL="0" indent="0">
              <a:buFont typeface="+mj-lt"/>
              <a:buNone/>
            </a:pPr>
            <a:r>
              <a:rPr lang="en-US" sz="1400" kern="0" dirty="0"/>
              <a:t>What do you want to do? </a:t>
            </a:r>
            <a:r>
              <a:rPr lang="en-US" sz="1400" kern="0" dirty="0">
                <a:solidFill>
                  <a:schemeClr val="accent3"/>
                </a:solidFill>
              </a:rPr>
              <a:t>Q</a:t>
            </a:r>
          </a:p>
          <a:p>
            <a:pPr marL="0" indent="0">
              <a:buFont typeface="+mj-lt"/>
              <a:buNone/>
            </a:pPr>
            <a:r>
              <a:rPr lang="en-US" sz="1400" kern="0" dirty="0">
                <a:solidFill>
                  <a:schemeClr val="accent3"/>
                </a:solidFill>
              </a:rPr>
              <a:t>Thank you for playing! Goodbye!</a:t>
            </a:r>
          </a:p>
          <a:p>
            <a:pPr marL="0" indent="0">
              <a:buFont typeface="+mj-lt"/>
              <a:buNone/>
            </a:pPr>
            <a:endParaRPr lang="en-US" sz="1400" kern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E2C44D-CD09-4948-3489-6F264AC2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4-1: Create a Game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B9ED4-C18C-B0BD-A7DC-99D304B5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EE5445-153E-34D5-D6B3-2B858EA6E10E}"/>
              </a:ext>
            </a:extLst>
          </p:cNvPr>
          <p:cNvCxnSpPr/>
          <p:nvPr/>
        </p:nvCxnSpPr>
        <p:spPr bwMode="auto">
          <a:xfrm flipV="1">
            <a:off x="4141076" y="2587734"/>
            <a:ext cx="2133600" cy="2869325"/>
          </a:xfrm>
          <a:prstGeom prst="straightConnector1">
            <a:avLst/>
          </a:prstGeom>
          <a:ln w="63500">
            <a:solidFill>
              <a:schemeClr val="bg2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F18B79-C644-17F0-8BDC-0E03E1C7EE58}"/>
              </a:ext>
            </a:extLst>
          </p:cNvPr>
          <p:cNvSpPr txBox="1"/>
          <p:nvPr/>
        </p:nvSpPr>
        <p:spPr>
          <a:xfrm>
            <a:off x="825500" y="869434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Game Run</a:t>
            </a:r>
          </a:p>
        </p:txBody>
      </p:sp>
    </p:spTree>
    <p:extLst>
      <p:ext uri="{BB962C8B-B14F-4D97-AF65-F5344CB8AC3E}">
        <p14:creationId xmlns:p14="http://schemas.microsoft.com/office/powerpoint/2010/main" val="62440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76151"/>
              </p:ext>
            </p:extLst>
          </p:nvPr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81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A9498-640E-2B5D-C73C-8673C3597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B97500-4373-1DEE-EF42-621FE3B2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88850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Hints: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Loop Logic: </a:t>
            </a:r>
            <a:r>
              <a:rPr lang="en-US" sz="2000" dirty="0">
                <a:latin typeface="+mn-lt"/>
              </a:rPr>
              <a:t>Continuously display the menu and ask for input until the user enters "Q".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474CBF-7D90-A87A-B95C-3D9D047D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4-1: Create a Game (5)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243E-0688-A050-7841-C480A0A0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DC178-C112-B247-4B86-108497944715}"/>
              </a:ext>
            </a:extLst>
          </p:cNvPr>
          <p:cNvSpPr txBox="1"/>
          <p:nvPr/>
        </p:nvSpPr>
        <p:spPr>
          <a:xfrm>
            <a:off x="782754" y="2204679"/>
            <a:ext cx="5538951" cy="415498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Loop until the user </a:t>
            </a:r>
            <a:r>
              <a:rPr lang="en-US" sz="1200" dirty="0">
                <a:solidFill>
                  <a:srgbClr val="92D050"/>
                </a:solidFill>
              </a:rPr>
              <a:t>enters "Q".</a:t>
            </a:r>
            <a:r>
              <a:rPr lang="en-US" sz="12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done = False</a:t>
            </a:r>
          </a:p>
          <a:p>
            <a:r>
              <a:rPr lang="en-US" sz="12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initialize the </a:t>
            </a:r>
            <a:r>
              <a:rPr lang="en-US" sz="1200" dirty="0" err="1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distance_traveled</a:t>
            </a:r>
            <a:r>
              <a:rPr lang="en-US" sz="12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 value</a:t>
            </a:r>
            <a:endParaRPr lang="en-US" sz="1200" dirty="0"/>
          </a:p>
          <a:p>
            <a:pPr algn="l"/>
            <a:r>
              <a:rPr lang="en-US" sz="1200" dirty="0" err="1"/>
              <a:t>distance_traveled</a:t>
            </a:r>
            <a:r>
              <a:rPr lang="en-US" sz="1200" dirty="0"/>
              <a:t> = 0</a:t>
            </a:r>
            <a:endParaRPr lang="en-US" sz="12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12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-------- Main Program Loop -----------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while not done:</a:t>
            </a:r>
          </a:p>
          <a:p>
            <a:r>
              <a:rPr lang="en-US" sz="12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-------- Display the menu -----------</a:t>
            </a:r>
            <a:endParaRPr lang="en-US" sz="12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defTabSz="360000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	print(“</a:t>
            </a:r>
            <a:r>
              <a:rPr lang="en-US" sz="1200" dirty="0"/>
              <a:t>A. Move ahead at a moderate speed. (+5 km)”)</a:t>
            </a:r>
          </a:p>
          <a:p>
            <a:pPr defTabSz="360000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	print(“</a:t>
            </a:r>
            <a:r>
              <a:rPr lang="en-US" sz="1200" dirty="0"/>
              <a:t>B. Move ahead at full speed. (+10 km)”)</a:t>
            </a:r>
          </a:p>
          <a:p>
            <a:pPr algn="l" defTabSz="360000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		:</a:t>
            </a:r>
          </a:p>
          <a:p>
            <a:pPr defTabSz="360000"/>
            <a:r>
              <a:rPr lang="en-US" sz="1200" dirty="0"/>
              <a:t>	 choice = input("Enter your choice: ").upper() </a:t>
            </a:r>
          </a:p>
          <a:p>
            <a:pPr defTabSz="360000"/>
            <a:r>
              <a:rPr lang="en-US" sz="1200" dirty="0">
                <a:ea typeface="IBM Plex Sans" charset="0"/>
                <a:cs typeface="IBM Plex Sans" charset="0"/>
              </a:rPr>
              <a:t>	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if choice == "Q":</a:t>
            </a:r>
          </a:p>
          <a:p>
            <a:pPr defTabSz="360000"/>
            <a:r>
              <a:rPr lang="en-US" sz="1200" dirty="0">
                <a:ea typeface="IBM Plex Sans" charset="0"/>
                <a:cs typeface="IBM Plex Sans" charset="0"/>
              </a:rPr>
              <a:t>		print(“</a:t>
            </a:r>
            <a:r>
              <a:rPr lang="en-US" sz="1200" kern="0" dirty="0"/>
              <a:t>Thank you for playing! Goodbye!”)</a:t>
            </a:r>
          </a:p>
          <a:p>
            <a:pPr lvl="1" defTabSz="360000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	done = </a:t>
            </a:r>
            <a:r>
              <a:rPr lang="en-US" sz="1200" dirty="0">
                <a:ea typeface="IBM Plex Sans" charset="0"/>
                <a:cs typeface="IBM Plex Sans" charset="0"/>
              </a:rPr>
              <a:t>True</a:t>
            </a:r>
          </a:p>
          <a:p>
            <a:pPr lvl="1" defTabSz="360000"/>
            <a:endParaRPr lang="en-US" sz="1200" dirty="0">
              <a:ea typeface="IBM Plex Sans" charset="0"/>
              <a:cs typeface="IBM Plex Sans" charset="0"/>
            </a:endParaRPr>
          </a:p>
          <a:p>
            <a:pPr defTabSz="360000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	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elif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choice == "A":</a:t>
            </a:r>
          </a:p>
          <a:p>
            <a:pPr defTabSz="360000"/>
            <a:r>
              <a:rPr lang="en-US" sz="1200" dirty="0">
                <a:ea typeface="IBM Plex Sans" charset="0"/>
                <a:cs typeface="IBM Plex Sans" charset="0"/>
              </a:rPr>
              <a:t>		print(“xx”)</a:t>
            </a:r>
            <a:endParaRPr lang="en-US" sz="12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 defTabSz="360000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		:</a:t>
            </a:r>
          </a:p>
          <a:p>
            <a:pPr defTabSz="360000"/>
            <a:r>
              <a:rPr lang="en-US" sz="12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-------- If the user enter “A”, “B”, “C”, or “Q”, display error message-----------</a:t>
            </a:r>
            <a:endParaRPr lang="en-US" sz="1200" dirty="0">
              <a:ea typeface="IBM Plex Sans" charset="0"/>
              <a:cs typeface="IBM Plex Sans" charset="0"/>
            </a:endParaRPr>
          </a:p>
          <a:p>
            <a:pPr defTabSz="360000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	else:</a:t>
            </a:r>
          </a:p>
          <a:p>
            <a:pPr defTabSz="360000"/>
            <a:r>
              <a:rPr lang="en-US" sz="1200" dirty="0">
                <a:ea typeface="IBM Plex Sans" charset="0"/>
                <a:cs typeface="IBM Plex Sans" charset="0"/>
              </a:rPr>
              <a:t>		print(“Invalid choice. Please select A, B, C, or Q.”)</a:t>
            </a:r>
          </a:p>
          <a:p>
            <a:pPr defTabSz="360000"/>
            <a:endParaRPr lang="en-US" sz="12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0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34BF3-8EE5-FD4D-D5CC-F6C8DB5E7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5B86FE-D434-37D6-EDF4-320AA981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4-2: Create a Challenging Game (1)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BB775C-C144-AEE4-B3BC-3DBF3118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6"/>
            <a:ext cx="10515600" cy="54140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Task: Create a Challenging Game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You are participating in an ultra-marathon across the desert! 🌵🏃</a:t>
            </a:r>
          </a:p>
          <a:p>
            <a:pPr marL="0" indent="0">
              <a:buNone/>
            </a:pPr>
            <a:r>
              <a:rPr lang="en-US" dirty="0"/>
              <a:t>Your goal is to complete 100 km while managing stamina and adapting to the weather.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Running too fast can reduce your stamina quickly.</a:t>
            </a:r>
          </a:p>
          <a:p>
            <a:r>
              <a:rPr lang="en-US" dirty="0"/>
              <a:t>Weather conditions (sunny, windy, rainy) affect your running speed.</a:t>
            </a:r>
          </a:p>
          <a:p>
            <a:r>
              <a:rPr lang="en-US" dirty="0"/>
              <a:t>You can rest to regain stamina.</a:t>
            </a:r>
          </a:p>
          <a:p>
            <a:r>
              <a:rPr lang="en-US" dirty="0"/>
              <a:t>If your stamina reaches 0, you will be forced to stop!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Save your program as </a:t>
            </a:r>
            <a:r>
              <a:rPr lang="en-US" b="1" dirty="0"/>
              <a:t>class7_lab4-2_&lt;your name&gt;.</a:t>
            </a:r>
            <a:r>
              <a:rPr lang="en-US" b="1" dirty="0" err="1"/>
              <a:t>py</a:t>
            </a:r>
            <a:endParaRPr lang="en-US" b="1" dirty="0"/>
          </a:p>
          <a:p>
            <a:r>
              <a:rPr lang="en-US" dirty="0"/>
              <a:t>Upload the file to the Teams Folder.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CB6D3F-3B6F-E95A-1E64-7DDB03FB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17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DB492-7BB1-B921-B652-A6353320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0149B4-DBB3-C3CA-8BB8-22EFE82B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4-2: Create a Challenging Game (2)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9C5ECC-1260-17AA-BF9A-375E5F5F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793"/>
            <a:ext cx="10515600" cy="5654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Program Logic: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1. Start the Game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Print a welcome message explaining the challenge.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Initialize </a:t>
            </a:r>
            <a:r>
              <a:rPr lang="en-US" sz="2000" dirty="0" err="1"/>
              <a:t>distance_traveled</a:t>
            </a:r>
            <a:r>
              <a:rPr lang="en-US" sz="2000" dirty="0"/>
              <a:t> = 0 and stamina = 100%.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Randomly set weather conditions (sunny, windy, rainy).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2. Display the Menu</a:t>
            </a:r>
          </a:p>
          <a:p>
            <a:pPr marL="360000" lvl="1"/>
            <a:r>
              <a:rPr lang="en-US" sz="2000" dirty="0"/>
              <a:t>A. Move ahead at moderate speed. (+5 to 7 km)</a:t>
            </a:r>
          </a:p>
          <a:p>
            <a:pPr marL="360000" lvl="1"/>
            <a:r>
              <a:rPr lang="en-US" sz="2000" dirty="0"/>
              <a:t>B. Move ahead at full speed. (+10 to 15 km, reduces stamina)</a:t>
            </a:r>
          </a:p>
          <a:p>
            <a:pPr marL="360000" lvl="1"/>
            <a:r>
              <a:rPr lang="en-US" sz="2000" dirty="0"/>
              <a:t>C. Check your progress.</a:t>
            </a:r>
          </a:p>
          <a:p>
            <a:pPr marL="360000" lvl="1"/>
            <a:r>
              <a:rPr lang="en-US" sz="2000" dirty="0"/>
              <a:t>R. Rest for a day (restore stamina).</a:t>
            </a:r>
          </a:p>
          <a:p>
            <a:pPr marL="360000" lvl="1"/>
            <a:r>
              <a:rPr lang="en-US" sz="2000" dirty="0"/>
              <a:t>Q. Quit.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3. User Input and Game Logic</a:t>
            </a:r>
          </a:p>
          <a:p>
            <a:pPr marL="360000" lvl="1"/>
            <a:r>
              <a:rPr lang="en-US" sz="2000" dirty="0"/>
              <a:t>A: Moves 5-7 km, slightly reduces stamina.</a:t>
            </a:r>
          </a:p>
          <a:p>
            <a:pPr marL="360000" lvl="1"/>
            <a:r>
              <a:rPr lang="en-US" sz="2000" dirty="0"/>
              <a:t>B: Moves 10-15 km, reduces more stamina based on weather.</a:t>
            </a:r>
          </a:p>
          <a:p>
            <a:pPr marL="360000" lvl="1"/>
            <a:r>
              <a:rPr lang="en-US" sz="2000" dirty="0"/>
              <a:t>C: Displays total distance, stamina, and weather conditions.</a:t>
            </a:r>
          </a:p>
          <a:p>
            <a:pPr marL="360000" lvl="1"/>
            <a:r>
              <a:rPr lang="en-US" sz="2000" dirty="0"/>
              <a:t>R: Restores stamina but wastes a day.</a:t>
            </a:r>
          </a:p>
          <a:p>
            <a:pPr marL="360000" lvl="1"/>
            <a:r>
              <a:rPr lang="en-US" sz="2000" dirty="0"/>
              <a:t>Q: Exits the game.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41F36C-D6DC-85F9-88B3-86045320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3A832-6ECE-05D6-CDF4-47EBA49C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9D80A3-0DDA-5BAD-00F8-0E5DE586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4-2: Create a Challenging Game (2)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99434E-A67B-E550-E49C-F47B2A1B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793"/>
            <a:ext cx="10515600" cy="5654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Program Logic:</a:t>
            </a:r>
          </a:p>
          <a:p>
            <a:pPr marL="0" indent="0">
              <a:buNone/>
            </a:pPr>
            <a:r>
              <a:rPr lang="en-US" sz="2000" b="1" dirty="0"/>
              <a:t>User Input: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"A" → Move 5-7 km, small stamina loss.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"B" → Move 10-15 km, higher stamina loss (weather affects this).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"C" → Check progress (distance, stamina, weather).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"R" → Rest to regain stamina.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"Q" → Quit the game.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Weather Affects Game play: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"Windy" → Running drains more stamina.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"Rainy" → Running is harder, stamina loss increases.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"Sunny" → Normal stamina loss.</a:t>
            </a:r>
          </a:p>
          <a:p>
            <a:pPr marL="475200" lvl="1"/>
            <a:endParaRPr lang="en-US" sz="2000" dirty="0"/>
          </a:p>
          <a:p>
            <a:pPr marL="18000" indent="0">
              <a:buNone/>
            </a:pPr>
            <a:r>
              <a:rPr lang="en-US" sz="2000" b="1" dirty="0"/>
              <a:t>Win/Loss Conditions: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Win if distance reaches 100 km.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Lose if stamina reaches 0.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87963-AC0D-E12E-B174-B874D397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61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3FD0A-9CA0-AF8C-102E-5CBD67383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E6BA3EA-1B23-37CE-4F32-63B06919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4-2: Create a Challenging Game (3)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3B8BAC-7E46-B73C-33BF-C349094C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5527234"/>
          </a:xfrm>
          <a:ln>
            <a:solidFill>
              <a:schemeClr val="accent1"/>
            </a:solidFill>
          </a:ln>
        </p:spPr>
        <p:txBody>
          <a:bodyPr lIns="180000" tIns="180000" rIns="180000">
            <a:noAutofit/>
          </a:bodyPr>
          <a:lstStyle/>
          <a:p>
            <a:pPr marL="0" indent="0">
              <a:buNone/>
            </a:pPr>
            <a:r>
              <a:rPr lang="en-US" sz="1400" dirty="0"/>
              <a:t>Welcome to the Camel Adventure Marathon Challenge!  </a:t>
            </a:r>
          </a:p>
          <a:p>
            <a:pPr marL="0" indent="0">
              <a:buNone/>
            </a:pPr>
            <a:r>
              <a:rPr lang="en-US" sz="1400" dirty="0"/>
              <a:t>Your goal: Reach 100 km while managing your stamina.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Day 1 - Weather: Windy</a:t>
            </a:r>
          </a:p>
          <a:p>
            <a:pPr marL="0" indent="0">
              <a:buNone/>
            </a:pPr>
            <a:r>
              <a:rPr lang="en-US" sz="1400" dirty="0"/>
              <a:t>A. Move ahead at moderate speed. (+5 to 7 km, small stamina loss)</a:t>
            </a:r>
          </a:p>
          <a:p>
            <a:pPr marL="0" indent="0">
              <a:buNone/>
            </a:pPr>
            <a:r>
              <a:rPr lang="en-US" sz="1400" dirty="0"/>
              <a:t>B. Move ahead at full speed. (+10 to 15 km, higher stamina loss)</a:t>
            </a:r>
          </a:p>
          <a:p>
            <a:pPr marL="0" indent="0">
              <a:buNone/>
            </a:pPr>
            <a:r>
              <a:rPr lang="en-US" sz="1400" dirty="0"/>
              <a:t>C. Check your progress.</a:t>
            </a:r>
          </a:p>
          <a:p>
            <a:pPr marL="0" indent="0">
              <a:buNone/>
            </a:pPr>
            <a:r>
              <a:rPr lang="en-US" sz="1400" dirty="0"/>
              <a:t>R. Rest for a day (restore stamina).</a:t>
            </a:r>
          </a:p>
          <a:p>
            <a:pPr marL="0" indent="0">
              <a:buNone/>
            </a:pPr>
            <a:r>
              <a:rPr lang="en-US" sz="1400" dirty="0"/>
              <a:t>Q. Quit.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Enter your choice: </a:t>
            </a:r>
            <a:r>
              <a:rPr lang="en-US" sz="1400" dirty="0">
                <a:solidFill>
                  <a:schemeClr val="accent3"/>
                </a:solidFill>
              </a:rPr>
              <a:t>B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</a:rPr>
              <a:t>The wind made running harder!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</a:rPr>
              <a:t>You sprinted 14 km! Total distance: 14 km.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Day 2 - Weather: Rainy </a:t>
            </a:r>
          </a:p>
          <a:p>
            <a:pPr marL="0" indent="0">
              <a:buNone/>
            </a:pPr>
            <a:r>
              <a:rPr lang="en-US" sz="1400" dirty="0"/>
              <a:t>Enter your choice: </a:t>
            </a:r>
            <a:r>
              <a:rPr lang="en-US" sz="1400" dirty="0">
                <a:solidFill>
                  <a:schemeClr val="accent3"/>
                </a:solidFill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</a:rPr>
              <a:t>You moved ahead 6 km. Total distance: 20 km.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Day 3 - Weather: Sunny</a:t>
            </a:r>
          </a:p>
          <a:p>
            <a:pPr marL="0" indent="0">
              <a:buNone/>
            </a:pPr>
            <a:r>
              <a:rPr lang="en-US" sz="1400" dirty="0"/>
              <a:t>Enter your choice: </a:t>
            </a:r>
            <a:r>
              <a:rPr lang="en-US" sz="1400" dirty="0">
                <a:solidFill>
                  <a:schemeClr val="accent3"/>
                </a:solidFill>
              </a:rPr>
              <a:t>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</a:rPr>
              <a:t>You rested for a day. Stamina restored to 90%.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</a:rPr>
              <a:t>You completed the marathon in 10 days! Congratulations!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863802-C0BF-FCF7-4B41-B7C1D135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42BE7-E274-E7C4-8F80-D7572DFBEA62}"/>
              </a:ext>
            </a:extLst>
          </p:cNvPr>
          <p:cNvSpPr txBox="1"/>
          <p:nvPr/>
        </p:nvSpPr>
        <p:spPr>
          <a:xfrm>
            <a:off x="825500" y="869434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Game Run</a:t>
            </a:r>
          </a:p>
        </p:txBody>
      </p:sp>
    </p:spTree>
    <p:extLst>
      <p:ext uri="{BB962C8B-B14F-4D97-AF65-F5344CB8AC3E}">
        <p14:creationId xmlns:p14="http://schemas.microsoft.com/office/powerpoint/2010/main" val="2274599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F3252-67E5-4BDE-3A05-E74963F9E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4A44-5CAF-4DA2-30B5-B8FBD64F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Attendance Check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CA12-4F69-F5B2-D339-BD8D3C541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r>
              <a:rPr lang="en-US" strike="sngStrike" dirty="0">
                <a:hlinkClick r:id="rId2"/>
              </a:rPr>
              <a:t>https://forms.gle/hhsc8sE7b9LrzJuPA</a:t>
            </a: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BD0A-729F-9D4D-836F-F33CA949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EF22085C-7D25-CC68-23EF-394DDDEC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4457700"/>
            <a:ext cx="1651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76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21B4D-3A95-F54E-D6B0-7759A7790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3C3414A-B569-F81C-E9F8-F134D32E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(Option) Lab 4-3: Valentine’s Day Gift Exchange (1)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BD2729-4EAB-C9E6-83A3-C01E9A5C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6"/>
            <a:ext cx="11007436" cy="54140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Task: Create a Python program for Valentine’s Day Gift Exchange game.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It’s Valentine’s Day, and students in a class want to do a secret gift exchange. Each student randomly picks another student to give a Valentine’s gift 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Your task is to write a Python program that: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a </a:t>
            </a:r>
            <a:r>
              <a:rPr lang="en-US" dirty="0">
                <a:solidFill>
                  <a:schemeClr val="accent3"/>
                </a:solidFill>
              </a:rPr>
              <a:t>while loop </a:t>
            </a:r>
            <a:r>
              <a:rPr lang="en-US" dirty="0"/>
              <a:t>to make sure that a student does not pick themselves.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dirty="0" err="1">
                <a:solidFill>
                  <a:schemeClr val="accent3"/>
                </a:solidFill>
              </a:rPr>
              <a:t>random.choice</a:t>
            </a:r>
            <a:r>
              <a:rPr lang="en-US" dirty="0">
                <a:solidFill>
                  <a:schemeClr val="accent3"/>
                </a:solidFill>
              </a:rPr>
              <a:t>() </a:t>
            </a:r>
            <a:r>
              <a:rPr lang="en-US" dirty="0"/>
              <a:t>to randomly select a gift receiver.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a </a:t>
            </a:r>
            <a:r>
              <a:rPr lang="en-US" dirty="0">
                <a:solidFill>
                  <a:schemeClr val="accent3"/>
                </a:solidFill>
              </a:rPr>
              <a:t>for loop</a:t>
            </a:r>
            <a:r>
              <a:rPr lang="en-US" dirty="0"/>
              <a:t> to go through each student and assign a gift receiver.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Prints out the final gift exchange results.</a:t>
            </a:r>
          </a:p>
          <a:p>
            <a:pPr lvl="1"/>
            <a:endParaRPr lang="en-US" dirty="0"/>
          </a:p>
          <a:p>
            <a:r>
              <a:rPr lang="en-US" dirty="0"/>
              <a:t>Save your program as </a:t>
            </a:r>
            <a:r>
              <a:rPr lang="en-US" b="1" dirty="0"/>
              <a:t>class7_lab4-3_&lt;your name&gt;.</a:t>
            </a:r>
            <a:r>
              <a:rPr lang="en-US" b="1" dirty="0" err="1"/>
              <a:t>py</a:t>
            </a:r>
            <a:endParaRPr lang="en-US" b="1" dirty="0"/>
          </a:p>
          <a:p>
            <a:r>
              <a:rPr lang="en-US" dirty="0"/>
              <a:t>Upload the file to the Teams Folder.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2B47AF-3B2E-15A3-CE1A-19C787E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6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07CFF-D605-F89D-A12D-AF2B26FF7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B4EE42-F542-230B-1DEF-8FC13688F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793"/>
            <a:ext cx="10515600" cy="5654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Game Rule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program starts with a list of student names. </a:t>
            </a:r>
          </a:p>
          <a:p>
            <a:pPr marL="360000" lvl="2" indent="0">
              <a:spcAft>
                <a:spcPts val="600"/>
              </a:spcAft>
              <a:buNone/>
            </a:pPr>
            <a:r>
              <a:rPr lang="en-US" sz="2400" dirty="0"/>
              <a:t>(ex) students = ["Alice", "Bob", "Charlie", "David"]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number of students is 4 or more.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Each student randomly picks another student to give a gift to.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If a student accidentally picks themselves, they must pick again.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If a student picks up a student who has already received a gift, they must pick again.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final list of who gives a gift to whom is displayed. 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A5D75-04BE-3389-7702-D4EB13D8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88FD09-2F20-46A6-C5B6-EBAA26AE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(Option) Lab 4-3: Valentine’s Day Gift Exchange (2)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00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FDFE3-96B2-935B-51C8-DAD78BED9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50B2C7-45FA-D099-2DFD-5A2AB724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3368233"/>
          </a:xfrm>
          <a:ln>
            <a:solidFill>
              <a:schemeClr val="accent1"/>
            </a:solidFill>
          </a:ln>
        </p:spPr>
        <p:txBody>
          <a:bodyPr lIns="180000" tIns="180000" rIns="180000">
            <a:noAutofit/>
          </a:bodyPr>
          <a:lstStyle/>
          <a:p>
            <a:pPr marL="0" indent="0">
              <a:buNone/>
            </a:pPr>
            <a:r>
              <a:rPr lang="en-US" sz="2000" dirty="0"/>
              <a:t>Welcome to the Valentine’s Day Gift Exchange!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Gift Exchange Results:</a:t>
            </a:r>
          </a:p>
          <a:p>
            <a:pPr marL="0" indent="0">
              <a:buNone/>
            </a:pPr>
            <a:r>
              <a:rPr lang="en-US" sz="2000" dirty="0"/>
              <a:t>Alice → Bob 🎁</a:t>
            </a:r>
          </a:p>
          <a:p>
            <a:pPr marL="0" indent="0">
              <a:buNone/>
            </a:pPr>
            <a:r>
              <a:rPr lang="en-US" sz="2000" dirty="0"/>
              <a:t>Bob → Charlie 💐</a:t>
            </a:r>
          </a:p>
          <a:p>
            <a:pPr marL="0" indent="0">
              <a:buNone/>
            </a:pPr>
            <a:r>
              <a:rPr lang="en-US" sz="2000" dirty="0"/>
              <a:t>Charlie → David 💝</a:t>
            </a:r>
          </a:p>
          <a:p>
            <a:pPr marL="0" indent="0">
              <a:buNone/>
            </a:pPr>
            <a:r>
              <a:rPr lang="en-US" sz="2000" dirty="0"/>
              <a:t>David → Alice 🧧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Everyone has exchanged their gifts! Happy Valentine’s Day!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5C6F4E-AD8F-5209-1259-FE6DAF3C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2BCEE-A7F5-B198-E16B-DE5DC9AC427A}"/>
              </a:ext>
            </a:extLst>
          </p:cNvPr>
          <p:cNvSpPr txBox="1"/>
          <p:nvPr/>
        </p:nvSpPr>
        <p:spPr>
          <a:xfrm>
            <a:off x="825500" y="869434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Game Run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660CF2-7062-D4BE-E21F-C9441CA6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(Option) Lab 4-3: Valentine’s Day Gift Exchange (2)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6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20431"/>
              </p:ext>
            </p:extLst>
          </p:nvPr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96678"/>
              </p:ext>
            </p:extLst>
          </p:nvPr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Exercise8. 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AD0A-D0F9-A972-29CD-026897F2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F02738-EA2C-67D6-15C7-A47AA45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Online Couse, Documentations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378FFA-9FE2-F1C0-E806-16B291C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r>
              <a:rPr lang="en-US" dirty="0"/>
              <a:t>Online Course: Program Arcade Games With Python And Pygame</a:t>
            </a:r>
          </a:p>
          <a:p>
            <a:pPr lvl="1"/>
            <a:r>
              <a:rPr lang="en-US" dirty="0"/>
              <a:t>Home: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http://programarcadegames.com/index.php</a:t>
            </a:r>
            <a:endParaRPr lang="en-US" dirty="0"/>
          </a:p>
          <a:p>
            <a:pPr lvl="1"/>
            <a:r>
              <a:rPr lang="en-US" dirty="0"/>
              <a:t>Video: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https://youtube.com/playlist?list=PL1D91F4E6E79E73E1&amp;si=MvHx9PHppoIKR5Gj</a:t>
            </a:r>
            <a:endParaRPr lang="en-US" dirty="0"/>
          </a:p>
          <a:p>
            <a:pPr lvl="1"/>
            <a:r>
              <a:rPr lang="en-US" dirty="0"/>
              <a:t>Python Tutorial site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https://www.w3schools.com/python/default.asp</a:t>
            </a:r>
            <a:endParaRPr lang="en-US" dirty="0"/>
          </a:p>
          <a:p>
            <a:pPr lvl="1"/>
            <a:r>
              <a:rPr lang="en-US" dirty="0"/>
              <a:t>Pygame Documentation</a:t>
            </a:r>
          </a:p>
          <a:p>
            <a:pPr marL="914400" lvl="2" indent="0">
              <a:buNone/>
            </a:pPr>
            <a:r>
              <a:rPr lang="en-US" dirty="0">
                <a:hlinkClick r:id="rId5"/>
              </a:rPr>
              <a:t>https://www.pygame.org/docs/</a:t>
            </a:r>
            <a:endParaRPr lang="en-US" dirty="0"/>
          </a:p>
          <a:p>
            <a:pPr lvl="1"/>
            <a:r>
              <a:rPr lang="en-US" dirty="0"/>
              <a:t>Color Picker</a:t>
            </a:r>
          </a:p>
          <a:p>
            <a:pPr marL="914400" lvl="2" indent="0">
              <a:buNone/>
            </a:pPr>
            <a:r>
              <a:rPr lang="en-US" dirty="0">
                <a:hlinkClick r:id="rId6"/>
              </a:rPr>
              <a:t>https://www.webfx.com/web-design/color-picker/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7"/>
              </a:rPr>
              <a:t>https://htmlcolorcodes.com/color-picker/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452D26-F981-FA58-A30C-6B695F16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9011B-964A-CD78-54F3-F8B77FAA1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9970-DCF6-2968-9FD9-9B8AECE29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3, Class 6 ( 2025/02/12): </a:t>
            </a:r>
            <a:br>
              <a:rPr lang="en-US" dirty="0"/>
            </a:br>
            <a:r>
              <a:rPr lang="en-US" dirty="0">
                <a:hlinkClick r:id="rId2"/>
              </a:rPr>
              <a:t>Chapter 4: Random Numbers and Loops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13592-5095-3CE7-7C95-A33D03362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9144000" cy="2657292"/>
          </a:xfrm>
        </p:spPr>
        <p:txBody>
          <a:bodyPr>
            <a:noAutofit/>
          </a:bodyPr>
          <a:lstStyle/>
          <a:p>
            <a:r>
              <a:rPr lang="en-US" dirty="0"/>
              <a:t>Review Python basics</a:t>
            </a:r>
          </a:p>
          <a:p>
            <a:pPr lvl="1"/>
            <a:r>
              <a:rPr lang="en-US" dirty="0"/>
              <a:t>For Loop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Random Numbers</a:t>
            </a:r>
          </a:p>
          <a:p>
            <a:r>
              <a:rPr lang="en-US" dirty="0"/>
              <a:t>Exercise: Write a python code using for loop and while loop.</a:t>
            </a:r>
          </a:p>
          <a:p>
            <a:r>
              <a:rPr lang="en-US" dirty="0"/>
              <a:t>Quiz: Review today's class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714D-D18F-3A2B-2295-62A1EBAE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40377-C612-A380-C041-E514A5A714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2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E8297-9699-BBEB-D08A-2CD308E58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E1E6B2-3F5A-C9B4-8A3C-6933A29C0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531786"/>
            <a:ext cx="11333162" cy="4545012"/>
          </a:xfrm>
        </p:spPr>
        <p:txBody>
          <a:bodyPr>
            <a:noAutofit/>
          </a:bodyPr>
          <a:lstStyle/>
          <a:p>
            <a:r>
              <a:rPr lang="en-US" dirty="0"/>
              <a:t>Online Course: </a:t>
            </a:r>
            <a:r>
              <a:rPr lang="en-US" sz="1800" dirty="0">
                <a:hlinkClick r:id="rId2"/>
              </a:rPr>
              <a:t>http://programarcadegames.com/index.php?chapter=loops&amp;lang=en#section_4</a:t>
            </a:r>
            <a:endParaRPr lang="en-US" sz="1800" dirty="0"/>
          </a:p>
          <a:p>
            <a:r>
              <a:rPr lang="en-US" dirty="0"/>
              <a:t>Learn About Loops </a:t>
            </a:r>
          </a:p>
          <a:p>
            <a:pPr lvl="1"/>
            <a:r>
              <a:rPr lang="en-US" sz="2000" dirty="0"/>
              <a:t>For Loops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https://youtu.be/t3MgBTHndpE?si=-dS675ER52U6kv93</a:t>
            </a:r>
            <a:endParaRPr lang="en-US" sz="2000" dirty="0"/>
          </a:p>
          <a:p>
            <a:pPr lvl="1">
              <a:buSzPct val="100000"/>
            </a:pPr>
            <a:r>
              <a:rPr lang="en-US" sz="2000" dirty="0"/>
              <a:t>While Loops</a:t>
            </a:r>
          </a:p>
          <a:p>
            <a:pPr lvl="1">
              <a:buSzPct val="100000"/>
            </a:pPr>
            <a:r>
              <a:rPr lang="en-US" sz="2000" dirty="0"/>
              <a:t>Random Numbers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https://youtu.be/F20ho-PkcA4?si=OMn7Q9Q3BFrDtrCG</a:t>
            </a:r>
            <a:endParaRPr lang="en-US" sz="2000" dirty="0"/>
          </a:p>
          <a:p>
            <a:pPr>
              <a:buSzPct val="100000"/>
            </a:pPr>
            <a:r>
              <a:rPr lang="en-US" sz="3083" dirty="0"/>
              <a:t>Homework Quiz</a:t>
            </a:r>
          </a:p>
          <a:p>
            <a:pPr marL="646681" lvl="1" indent="0">
              <a:buSzPct val="100000"/>
              <a:buNone/>
            </a:pPr>
            <a:r>
              <a:rPr lang="en-US" sz="2000" dirty="0">
                <a:hlinkClick r:id="rId5"/>
              </a:rPr>
              <a:t>http://programarcadegames.com/quiz/quiz.php?file=loops&amp;lang=en</a:t>
            </a:r>
            <a:endParaRPr lang="en-US" sz="2000" dirty="0"/>
          </a:p>
          <a:p>
            <a:pPr>
              <a:buSzPct val="100000"/>
            </a:pPr>
            <a:r>
              <a:rPr lang="en-US" sz="3083" dirty="0"/>
              <a:t>Lab: </a:t>
            </a:r>
            <a:endParaRPr lang="en-US" sz="2000" dirty="0"/>
          </a:p>
          <a:p>
            <a:pPr marL="646681" lvl="1" indent="0">
              <a:buSzPct val="100000"/>
              <a:buNone/>
            </a:pPr>
            <a:r>
              <a:rPr lang="en-US" sz="2000" dirty="0">
                <a:hlinkClick r:id="rId6"/>
              </a:rPr>
              <a:t>http://programarcadegames.com/index.php?chapter=lab_camel&amp;lang=en</a:t>
            </a:r>
            <a:endParaRPr lang="en-US" sz="2000" dirty="0"/>
          </a:p>
          <a:p>
            <a:pPr marL="646681" lvl="1" indent="0">
              <a:buSzPct val="100000"/>
              <a:buNone/>
            </a:pPr>
            <a:endParaRPr lang="en-US" sz="2000" dirty="0"/>
          </a:p>
          <a:p>
            <a:pPr lvl="1">
              <a:buSzPct val="100000"/>
            </a:pPr>
            <a:endParaRPr lang="en-US" dirty="0"/>
          </a:p>
          <a:p>
            <a:pPr>
              <a:buSzPct val="100000"/>
            </a:pPr>
            <a:endParaRPr lang="en-US" sz="2000" dirty="0"/>
          </a:p>
          <a:p>
            <a:pPr marL="665701" indent="-514350">
              <a:buSzPct val="100000"/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D31FF-AF2D-E7D3-C62E-69F07F58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</p:spPr>
        <p:txBody>
          <a:bodyPr>
            <a:noAutofit/>
          </a:bodyPr>
          <a:lstStyle/>
          <a:p>
            <a:r>
              <a:rPr lang="en-US" dirty="0">
                <a:hlinkClick r:id="rId2"/>
              </a:rPr>
              <a:t>Chapter 4: Random Numbers and Loops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0717D-0A48-B42C-FD25-781BB508D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1F5F1-E69D-2A4C-9A79-C392FEFCF13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3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27FCD-A5C4-8DEE-D01D-018D9C51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AF32B2-1807-EED0-A910-48347C70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4-1: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AF8F4C8-A508-DC14-57D3-DA7EE4C8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3767"/>
            <a:ext cx="11114315" cy="533355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Write a Python program to Calculate Total Running Distance for a Week.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Scenario:</a:t>
            </a:r>
          </a:p>
          <a:p>
            <a:pPr marL="0" indent="0">
              <a:buNone/>
            </a:pPr>
            <a:r>
              <a:rPr lang="en-US" dirty="0"/>
              <a:t>You're tracking your running distance for a week. Write a Python program that:</a:t>
            </a:r>
          </a:p>
          <a:p>
            <a:pPr>
              <a:buFont typeface="+mj-lt"/>
              <a:buAutoNum type="arabicPeriod"/>
            </a:pPr>
            <a:r>
              <a:rPr lang="en-US" dirty="0"/>
              <a:t>Uses a </a:t>
            </a:r>
            <a:r>
              <a:rPr lang="en-US" b="1" dirty="0"/>
              <a:t>for loop</a:t>
            </a:r>
            <a:r>
              <a:rPr lang="en-US" dirty="0"/>
              <a:t> to ask the user to input the number of km they ran each day for 7 days.</a:t>
            </a:r>
          </a:p>
          <a:p>
            <a:pPr>
              <a:buFont typeface="+mj-lt"/>
              <a:buAutoNum type="arabicPeriod"/>
            </a:pPr>
            <a:r>
              <a:rPr lang="en-US" dirty="0"/>
              <a:t>Calculates the total running distance for the week.</a:t>
            </a:r>
          </a:p>
          <a:p>
            <a:pPr>
              <a:buFont typeface="+mj-lt"/>
              <a:buAutoNum type="arabicPeriod"/>
            </a:pPr>
            <a:r>
              <a:rPr lang="en-US" dirty="0"/>
              <a:t>Prints the total distance after exiting the loop.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Save the file to </a:t>
            </a:r>
            <a:r>
              <a:rPr lang="en-US" b="1" dirty="0"/>
              <a:t>class6_&lt;Your name&gt;_exe4-1.py</a:t>
            </a:r>
          </a:p>
          <a:p>
            <a:pPr>
              <a:spcAft>
                <a:spcPts val="600"/>
              </a:spcAft>
            </a:pPr>
            <a:r>
              <a:rPr lang="en-US" dirty="0"/>
              <a:t>Upload the file to the Teams Folder.</a:t>
            </a:r>
            <a:br>
              <a:rPr lang="en-US" dirty="0"/>
            </a:br>
            <a:r>
              <a:rPr lang="en-US" sz="2000" dirty="0">
                <a:hlinkClick r:id="rId2"/>
              </a:rPr>
              <a:t>https://mustedumn.sharepoint.com/:f:/r/sites/I101/Shared%20Documents/General?csf=1&amp;web=1&amp;e=l750AH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017A99-55F1-23B6-68B1-AFEA1F23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5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F9AD6-63EC-3723-291F-5078C5AB3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B85B55-45FA-1783-8602-6AC45FF0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4-1: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3DF7C767-DEAC-1175-EF09-675009F0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3767"/>
            <a:ext cx="11114315" cy="533355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Instructions: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Use a </a:t>
            </a:r>
            <a:r>
              <a:rPr lang="en-US" b="1" dirty="0">
                <a:solidFill>
                  <a:schemeClr val="accent3"/>
                </a:solidFill>
              </a:rPr>
              <a:t>for loop </a:t>
            </a:r>
            <a:r>
              <a:rPr lang="en-US" dirty="0"/>
              <a:t>to repeat the input prompt for 7 days.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Each day, ask the user: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How many kilometers did you run today?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Add the kilometers for each day to a variable that keeps track of the total distance.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After the loop ends, display the total running distance for the week.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18850-9E91-C07F-E136-BCCA20B4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3386</Words>
  <Application>Microsoft Macintosh PowerPoint</Application>
  <PresentationFormat>Widescreen</PresentationFormat>
  <Paragraphs>505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.AppleSystemUIFont</vt:lpstr>
      <vt:lpstr>HelvNeue Light for IBM</vt:lpstr>
      <vt:lpstr>Aptos</vt:lpstr>
      <vt:lpstr>Aptos Display</vt:lpstr>
      <vt:lpstr>Arial</vt:lpstr>
      <vt:lpstr>IBM Plex Sans</vt:lpstr>
      <vt:lpstr>Nunito Light</vt:lpstr>
      <vt:lpstr>Wingdings</vt:lpstr>
      <vt:lpstr>Office Theme</vt:lpstr>
      <vt:lpstr>Master template</vt:lpstr>
      <vt:lpstr>Programming Experiments With Python And Pygame #4</vt:lpstr>
      <vt:lpstr>Course schedule</vt:lpstr>
      <vt:lpstr>Course schedule</vt:lpstr>
      <vt:lpstr>Course schedule</vt:lpstr>
      <vt:lpstr>Online Couse, Documentations</vt:lpstr>
      <vt:lpstr>Week 3, Class 6 ( 2025/02/12):  Chapter 4: Random Numbers and Loops</vt:lpstr>
      <vt:lpstr>Chapter 4: Random Numbers and Loops</vt:lpstr>
      <vt:lpstr>Exercise 4-1: </vt:lpstr>
      <vt:lpstr>Exercise 4-1: </vt:lpstr>
      <vt:lpstr>Exercise 4-1: </vt:lpstr>
      <vt:lpstr>Exercise 4-2: </vt:lpstr>
      <vt:lpstr>Exercise 4-2: </vt:lpstr>
      <vt:lpstr>Exercise 4-2: </vt:lpstr>
      <vt:lpstr>Attendance Check 6</vt:lpstr>
      <vt:lpstr>Week 4, Class 7 (2025/02/14):  Lab 4: Game</vt:lpstr>
      <vt:lpstr>Lab 4-1: Create a Game (1) </vt:lpstr>
      <vt:lpstr>Lab 4-1: Create a Game (2)</vt:lpstr>
      <vt:lpstr>Lab 4-1: Create a Game (3)</vt:lpstr>
      <vt:lpstr>Lab 4-1: Create a Game (4)</vt:lpstr>
      <vt:lpstr>Lab 4-1: Create a Game (5)</vt:lpstr>
      <vt:lpstr>Lab 4-2: Create a Challenging Game (1) </vt:lpstr>
      <vt:lpstr>Lab 4-2: Create a Challenging Game (2) </vt:lpstr>
      <vt:lpstr>Lab 4-2: Create a Challenging Game (2) </vt:lpstr>
      <vt:lpstr>Lab 4-2: Create a Challenging Game (3) </vt:lpstr>
      <vt:lpstr>Attendance Check 7</vt:lpstr>
      <vt:lpstr>(Option) Lab 4-3: Valentine’s Day Gift Exchange (1) </vt:lpstr>
      <vt:lpstr>(Option) Lab 4-3: Valentine’s Day Gift Exchange (2) </vt:lpstr>
      <vt:lpstr>(Option) Lab 4-3: Valentine’s Day Gift Exchange (2)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68</cp:revision>
  <cp:lastPrinted>2025-02-12T13:12:40Z</cp:lastPrinted>
  <dcterms:created xsi:type="dcterms:W3CDTF">2024-12-13T03:05:07Z</dcterms:created>
  <dcterms:modified xsi:type="dcterms:W3CDTF">2025-07-24T11:38:41Z</dcterms:modified>
</cp:coreProperties>
</file>