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5"/>
  </p:notesMasterIdLst>
  <p:sldIdLst>
    <p:sldId id="257" r:id="rId3"/>
    <p:sldId id="480" r:id="rId4"/>
    <p:sldId id="481" r:id="rId5"/>
    <p:sldId id="482" r:id="rId6"/>
    <p:sldId id="383" r:id="rId7"/>
    <p:sldId id="268" r:id="rId8"/>
    <p:sldId id="385" r:id="rId9"/>
    <p:sldId id="269" r:id="rId10"/>
    <p:sldId id="265" r:id="rId11"/>
    <p:sldId id="407" r:id="rId12"/>
    <p:sldId id="408" r:id="rId13"/>
    <p:sldId id="478" r:id="rId14"/>
    <p:sldId id="479" r:id="rId15"/>
    <p:sldId id="410" r:id="rId16"/>
    <p:sldId id="463" r:id="rId17"/>
    <p:sldId id="409" r:id="rId18"/>
    <p:sldId id="411" r:id="rId19"/>
    <p:sldId id="465" r:id="rId20"/>
    <p:sldId id="466" r:id="rId21"/>
    <p:sldId id="467" r:id="rId22"/>
    <p:sldId id="468" r:id="rId23"/>
    <p:sldId id="473" r:id="rId2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7GNM5iZwQ9AGnkHlKZGQg==" hashData="uwcl0xf7quVuyFXAJEGozlwcRKpL/IHa7MNdZLrdNhKoHM8YmevR9YaV7J7dXxLFbaq11XYZtbQBJApnbI2Pzg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5"/>
    <p:restoredTop sz="94387"/>
  </p:normalViewPr>
  <p:slideViewPr>
    <p:cSldViewPr snapToGrid="0" showGuides="1">
      <p:cViewPr varScale="1">
        <p:scale>
          <a:sx n="67" d="100"/>
          <a:sy n="67" d="100"/>
        </p:scale>
        <p:origin x="1800" y="480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16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57408-8D79-20B3-585F-077C544E0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8F67E8-211A-778B-1B3B-C8A62858D8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DCA775-9B14-F0EA-71E1-AB25453A8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D8389-9D7E-B3C5-9851-3513BA056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1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C5DF-842C-6942-0196-5A09343C5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A30154-1643-CEA0-5F11-EDD1319352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BB5019-E33D-CEA0-A10D-310A468C6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51788-85F6-CA3A-BC0E-570ECBD7B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91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34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15ADC-A225-1754-7C70-7A9DABA6B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5A0E8-2D83-91BC-33BF-A936AB326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0667B-A380-0C45-273A-79AC158BE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F4A9F-5B00-A90D-AB89-225C39393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B8F49-9B1B-2912-061C-3D768D62E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CA6D6A-AE3C-2631-419E-E86ECF628F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53F92-F031-05E3-6E1B-F356E559B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997E2-586B-7788-2E86-00C5EDF24C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5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9B4-4E54-8112-2C24-DDBA8A4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3768-3B0F-CA1B-8F9B-5A1BB240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4323-DC39-757F-7A4F-4AB226993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3385-E4E3-C1F7-24E0-05D0AE9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0C8E-2257-C3F6-0B1F-8F47B02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0850-C0B4-FE2E-89DE-50159D7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827-6905-0381-952E-AC2CEAE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E9BE-29AF-FD4B-B330-114C2CD2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D8F7-C9D0-7EA0-1B77-EAEE2FF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4B21-1911-24F5-FC58-8A6ED02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0ED-9F0A-AB88-3511-63EFE7A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3D8-F15A-BCCB-4748-9F74BD47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48CF-1551-4609-FD18-A4277F3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DE9-34AF-3D15-3ED5-0AE760A6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A941-6922-7C61-8B19-3233103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75EC-EB55-0730-72A2-53C7E3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EBD8FE-3AD4-0BFF-F214-9E1B3C9B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9BAC0CE-C45C-81E3-EDA7-7E045A32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34BCFEDD-7DAF-02E8-D5E9-47C49F8D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17"/>
            </a:lvl3pPr>
            <a:lvl4pPr>
              <a:defRPr sz="2400"/>
            </a:lvl4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 </a:t>
            </a:r>
          </a:p>
          <a:p>
            <a:pPr lvl="1"/>
            <a:r>
              <a:rPr lang="en-US" sz="2400" dirty="0"/>
              <a:t> </a:t>
            </a:r>
          </a:p>
          <a:p>
            <a:pPr lvl="2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614-93DC-1DC3-D8B1-02B6C1B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092-C0C6-D188-29E6-4836A0B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DD7-9014-0AFC-2AB9-A3E00EBF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154C-B2C7-9427-49DE-10271D8E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0B74-BB4E-784B-C371-D84F73A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3F9-F549-7C40-30D0-F0BB6A6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8A-85C8-CB03-BC32-9244E7A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F05-9C24-5F74-1FA9-2EFB6F5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5FC6-28BC-B4A0-FC1A-86FDB5B7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F7BF-54D1-3DF2-C5B9-02F84166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9F42-FB88-301E-EABF-075E18CA9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E5DE-D049-F32F-4B66-0CD49BC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11CC-87EA-8DFF-6B05-BEAA84D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8EF7D-AC3B-71D9-66BF-5D3F285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4EC-BFF0-31D4-7F48-0BB814A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A6FF-B0BC-640C-DA88-5F79BDB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0E57-32E5-CE1F-22FD-373F5A7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929-79DB-CD0B-54F3-63DC107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F323-A3FF-DF00-0420-2771B7D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CA74-7E85-0AE4-01C0-C03D7F1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0DAF-42AA-BB06-5EBA-6B242B0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0FF-1ABD-3704-0E5E-B31385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ABA-B9C5-F277-DB70-D0EDDE7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1002-7236-3D9E-F78B-139C45F2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74F2-06C8-93A4-7F9C-84A240D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58E6-8B10-31AF-00DE-93C0CC2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B215-BBC1-F39B-ACED-70C6A8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2ABE-0F4F-0ACD-5046-705C933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87D0-3C1F-8E9A-E48D-FCE139F8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D29-C9C0-F063-A20D-1627125D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0916-3BA0-DF73-4051-1E70F6E3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CD72-93B4-57A6-BE55-ACA368A10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50" r:id="rId3"/>
    <p:sldLayoutId id="214748369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5A18-8937-CDEA-3F12-905FF035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9CA87-BF84-3D4E-AF2C-FBA3021F0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  <p:sldLayoutId id="2147483700" r:id="rId8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acher2025cisconetwork@gmail.com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fx.com/web-design/color-picker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fx.com/web-design/color-picker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orms.gle/49xAmPMvqnUJXRCm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1D91F4E6E79E73E1&amp;si=MvHx9PHppoIKR5Gj" TargetMode="External"/><Relationship Id="rId7" Type="http://schemas.openxmlformats.org/officeDocument/2006/relationships/hyperlink" Target="https://htmlcolorcodes.com/color-picker/" TargetMode="External"/><Relationship Id="rId2" Type="http://schemas.openxmlformats.org/officeDocument/2006/relationships/hyperlink" Target="http://programarcadegames.com/index.ph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fx.com/web-design/color-picker/" TargetMode="Externa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www.w3schools.com/python/default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introduction_to_graphics&amp;lang=en#section_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arcadegames.com/quiz/quiz.php?file=graphics&amp;lang=en" TargetMode="External"/><Relationship Id="rId2" Type="http://schemas.openxmlformats.org/officeDocument/2006/relationships/hyperlink" Target="http://programarcadegames.com/index.php?chapter=introduction_to_graphics&amp;lang=en#section_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7937310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 #5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978EA-2700-C50C-0DFF-E69AD3BAF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EC50A3-C73C-694C-96DE-0E6A2FC2AB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DCF9D-1F73-5B9F-D909-618FAED66377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32559-D5F3-B7D1-6622-C81C1119E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1843-A573-5E8C-246A-DBCF8F02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531297D-A895-FAA7-F577-3CF5EBB99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6727"/>
            <a:ext cx="7666972" cy="4043875"/>
          </a:xfrm>
        </p:spPr>
        <p:txBody>
          <a:bodyPr/>
          <a:lstStyle/>
          <a:p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pygame.draw.line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Draws a straight line.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Parameters: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game window, where the line will be drawn.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color of the line, defined as an RGB value, e.g., (0, 255, 0) for green.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[0, 0]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starting point of the line, specified as (x, y) coordinates. This is the top-left corner of the screen.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[100, 100]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ending point of the line, specified as (x, y) coordinates.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width of the line in pixels.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draws a green line from the top-left corner (0, 0) to the point (100, 100) on the screen, with a thickness of 5 pixels.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DF1C5-2FFE-6920-85BB-4A307559C59F}"/>
              </a:ext>
            </a:extLst>
          </p:cNvPr>
          <p:cNvSpPr txBox="1"/>
          <p:nvPr/>
        </p:nvSpPr>
        <p:spPr>
          <a:xfrm>
            <a:off x="838201" y="1283226"/>
            <a:ext cx="7735783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l" fontAlgn="base">
              <a:spcBef>
                <a:spcPts val="0"/>
              </a:spcBef>
              <a:buNone/>
            </a:pPr>
            <a:r>
              <a:rPr lang="en-US" sz="18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Line 41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en-US" sz="18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Draw on the screen a line from (0,0) to (100,100)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en-US" sz="18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5 pixels wide.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pygame.draw.line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GREEN, [0, 0], [100, 100], 5)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CEB0-7B19-C897-AC60-3E0FCAFB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1626B-1F58-861C-1925-269E2906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B743C-EE83-02A1-9089-62AC0934A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173" y="1302328"/>
            <a:ext cx="3052012" cy="4031671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253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5A0A6-89A5-A0C6-21B6-8B5ECFE1B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59F2-35A9-E16C-F465-ECA69FD5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E769A2F-0A01-5596-B2BF-E12350CB6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42" y="2409668"/>
            <a:ext cx="7848600" cy="3797168"/>
          </a:xfrm>
        </p:spPr>
        <p:txBody>
          <a:bodyPr/>
          <a:lstStyle/>
          <a:p>
            <a:pPr marL="0" indent="0" algn="l" fontAlgn="base">
              <a:spcBef>
                <a:spcPts val="0"/>
              </a:spcBef>
              <a:buNone/>
            </a:pPr>
            <a:r>
              <a:rPr lang="en-US" sz="1800" dirty="0"/>
              <a:t>This is a for loop that repeat 10 times, 0, 10, 20, 30, ..., 90.</a:t>
            </a:r>
            <a:br>
              <a:rPr lang="en-US" sz="1800" dirty="0"/>
            </a:br>
            <a:r>
              <a:rPr lang="en-US" sz="1800" dirty="0"/>
              <a:t>This code </a:t>
            </a:r>
            <a:r>
              <a:rPr lang="en-US" sz="1800" b="1" dirty="0"/>
              <a:t>draws 10 red lines</a:t>
            </a:r>
            <a:r>
              <a:rPr lang="en-US" sz="1800" dirty="0"/>
              <a:t> on the screen.</a:t>
            </a:r>
          </a:p>
          <a:p>
            <a:pPr marL="0" indent="0" algn="l" fontAlgn="base">
              <a:spcBef>
                <a:spcPts val="0"/>
              </a:spcBef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err="1"/>
              <a:t>pygame.draw.line</a:t>
            </a:r>
            <a:r>
              <a:rPr lang="en-US" sz="1800" b="1" dirty="0"/>
              <a:t>()</a:t>
            </a:r>
          </a:p>
          <a:p>
            <a:r>
              <a:rPr lang="en-US" sz="1800" dirty="0"/>
              <a:t>Draws a </a:t>
            </a:r>
            <a:r>
              <a:rPr lang="en-US" sz="1800" b="1" dirty="0"/>
              <a:t>line</a:t>
            </a:r>
            <a:r>
              <a:rPr lang="en-US" sz="1800" dirty="0"/>
              <a:t> on the screen with the following parameters:</a:t>
            </a:r>
          </a:p>
          <a:p>
            <a:r>
              <a:rPr lang="en-US" sz="1800" b="1" dirty="0"/>
              <a:t>RED</a:t>
            </a:r>
            <a:r>
              <a:rPr lang="en-US" sz="1800" dirty="0"/>
              <a:t>: The color of the line (e.g., (255, 0, 0) for red).</a:t>
            </a:r>
          </a:p>
          <a:p>
            <a:r>
              <a:rPr lang="en-US" sz="1800" b="1" dirty="0"/>
              <a:t>Starting point ([0, 10 + </a:t>
            </a:r>
            <a:r>
              <a:rPr lang="en-US" sz="1800" b="1" dirty="0" err="1"/>
              <a:t>y_offset</a:t>
            </a:r>
            <a:r>
              <a:rPr lang="en-US" sz="1800" b="1" dirty="0"/>
              <a:t>])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The x-coordinate is always 0 (left edge of the screen).</a:t>
            </a:r>
          </a:p>
          <a:p>
            <a:pPr lvl="1"/>
            <a:r>
              <a:rPr lang="en-US" sz="1600" dirty="0"/>
              <a:t>The y-coordinate starts at 10 and increases with each loop  (10 + </a:t>
            </a:r>
            <a:r>
              <a:rPr lang="en-US" sz="1600" dirty="0" err="1"/>
              <a:t>y_offset</a:t>
            </a:r>
            <a:r>
              <a:rPr lang="en-US" sz="1600" dirty="0"/>
              <a:t>).</a:t>
            </a:r>
          </a:p>
          <a:p>
            <a:r>
              <a:rPr lang="en-US" sz="1800" b="1" dirty="0"/>
              <a:t>Ending point ([100, 110 + </a:t>
            </a:r>
            <a:r>
              <a:rPr lang="en-US" sz="1800" b="1" dirty="0" err="1"/>
              <a:t>y_offset</a:t>
            </a:r>
            <a:r>
              <a:rPr lang="en-US" sz="1800" b="1" dirty="0"/>
              <a:t>])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The x-coordinate is always 100.</a:t>
            </a:r>
          </a:p>
          <a:p>
            <a:pPr lvl="1"/>
            <a:r>
              <a:rPr lang="en-US" sz="1600" dirty="0"/>
              <a:t>The y-coordinate starts at 110 and increases with each loop (110 + </a:t>
            </a:r>
            <a:r>
              <a:rPr lang="en-US" sz="1600" dirty="0" err="1"/>
              <a:t>y_offset</a:t>
            </a:r>
            <a:r>
              <a:rPr lang="en-US" sz="1600" dirty="0"/>
              <a:t>).</a:t>
            </a:r>
          </a:p>
          <a:p>
            <a:r>
              <a:rPr lang="en-US" sz="1800" dirty="0"/>
              <a:t> The thickness of the line is 5 pixels.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38A05-6A6E-FEF8-1914-8EA8266276A5}"/>
              </a:ext>
            </a:extLst>
          </p:cNvPr>
          <p:cNvSpPr txBox="1"/>
          <p:nvPr/>
        </p:nvSpPr>
        <p:spPr>
          <a:xfrm>
            <a:off x="838201" y="1283226"/>
            <a:ext cx="826083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l" fontAlgn="base">
              <a:spcBef>
                <a:spcPts val="0"/>
              </a:spcBef>
              <a:buNone/>
            </a:pPr>
            <a:r>
              <a:rPr lang="en-US" sz="18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#line 45</a:t>
            </a:r>
          </a:p>
          <a:p>
            <a:pPr mar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y_offset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range(0, 100, 10):</a:t>
            </a:r>
          </a:p>
          <a:p>
            <a:pPr lvl="1" fontAlgn="base"/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pygame.draw.line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RED, [0, 10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y_offset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[100, 110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y_offset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5)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52844-E0FE-00A3-E0E0-5590FD43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F8E30-E822-BDFA-562A-141BEF9BF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948" y="2266122"/>
            <a:ext cx="3005949" cy="39955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994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105AA-F0A2-AB9C-0239-DFB0271D9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3DCE-74B4-35F2-7C22-78F8B816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B4B6365-E674-953D-B9B3-9E179758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42" y="2409668"/>
            <a:ext cx="7596362" cy="3797168"/>
          </a:xfrm>
        </p:spPr>
        <p:txBody>
          <a:bodyPr/>
          <a:lstStyle/>
          <a:p>
            <a:pPr marL="0" indent="0" fontAlgn="base">
              <a:spcAft>
                <a:spcPts val="600"/>
              </a:spcAft>
              <a:buNone/>
            </a:pPr>
            <a:r>
              <a:rPr lang="en-US" sz="2000" b="1" dirty="0" err="1"/>
              <a:t>pygame.draw.rect</a:t>
            </a:r>
            <a:r>
              <a:rPr lang="en-US" sz="2000" b="1" dirty="0"/>
              <a:t>()</a:t>
            </a:r>
          </a:p>
          <a:p>
            <a:pPr marL="0" indent="0" algn="l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This code draws </a:t>
            </a:r>
            <a:r>
              <a:rPr lang="en-US" sz="2000" b="1" dirty="0"/>
              <a:t>a rectangle</a:t>
            </a:r>
            <a:r>
              <a:rPr lang="en-US" sz="2000" dirty="0"/>
              <a:t> on the screen with the following parameters: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screen</a:t>
            </a:r>
            <a:r>
              <a:rPr lang="en-US" sz="2000" dirty="0"/>
              <a:t>: Where to draw.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BLACK</a:t>
            </a:r>
            <a:r>
              <a:rPr lang="en-US" sz="2000" dirty="0"/>
              <a:t>: Color of the rectangle.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[20, 20, 250, 100]</a:t>
            </a:r>
            <a:r>
              <a:rPr lang="en-US" sz="2000" dirty="0"/>
              <a:t>: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(20, 20): Starting point (top-left corner).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250: Width.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100: Height.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2</a:t>
            </a:r>
            <a:r>
              <a:rPr lang="en-US" sz="2000" dirty="0"/>
              <a:t>: Line thickness (2 pixels).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3D95A-D866-9C70-2354-B99A25021552}"/>
              </a:ext>
            </a:extLst>
          </p:cNvPr>
          <p:cNvSpPr txBox="1"/>
          <p:nvPr/>
        </p:nvSpPr>
        <p:spPr>
          <a:xfrm>
            <a:off x="838201" y="1283226"/>
            <a:ext cx="826083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l" fontAlgn="base"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#line 50</a:t>
            </a:r>
          </a:p>
          <a:p>
            <a:pPr mar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Draw a rectangle</a:t>
            </a:r>
          </a:p>
          <a:p>
            <a:pPr mar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pygame.draw.rect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BLACK, [20, 20, 250, 100], 2)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A799A-7F19-9C94-8FF2-E8707C2D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D4FA2-DCB5-FB86-69D0-A806C6255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165" y="2447051"/>
            <a:ext cx="3061030" cy="4041163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997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168DD-08BF-283A-4431-0CC0A35A1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D88D-57BE-8B94-173F-1FFFBB68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E4AF22-F9C6-0BE1-47DF-DA0EF46C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42" y="2409668"/>
            <a:ext cx="7596362" cy="385861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dirty="0" err="1"/>
              <a:t>pygame.draw.ellipse</a:t>
            </a:r>
            <a:r>
              <a:rPr lang="en-US" sz="2000" b="1" dirty="0"/>
              <a:t>()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This code </a:t>
            </a:r>
            <a:r>
              <a:rPr lang="en-US" sz="2000" b="1" dirty="0"/>
              <a:t>draws an ellipse (oval)</a:t>
            </a:r>
            <a:r>
              <a:rPr lang="en-US" sz="2000" dirty="0"/>
              <a:t> inside a rectangle shape.</a:t>
            </a:r>
          </a:p>
          <a:p>
            <a:pPr marL="0" indent="0" algn="l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with the following parameters: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screen</a:t>
            </a:r>
            <a:r>
              <a:rPr lang="en-US" sz="2000" dirty="0"/>
              <a:t>: Where to draw.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BLACK</a:t>
            </a:r>
            <a:r>
              <a:rPr lang="en-US" sz="2000" dirty="0"/>
              <a:t>: Color of the ellipse.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[20, 20, 250, 100]</a:t>
            </a:r>
            <a:r>
              <a:rPr lang="en-US" sz="2000" dirty="0"/>
              <a:t>: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(20, 20): Starting point (top-left corner).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250: Width.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100: Height.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2</a:t>
            </a:r>
            <a:r>
              <a:rPr lang="en-US" sz="2000" dirty="0"/>
              <a:t>: Line thickness (2 pixels).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497D6-ACF1-5974-7112-E4565A19950C}"/>
              </a:ext>
            </a:extLst>
          </p:cNvPr>
          <p:cNvSpPr txBox="1"/>
          <p:nvPr/>
        </p:nvSpPr>
        <p:spPr>
          <a:xfrm>
            <a:off x="838201" y="1283226"/>
            <a:ext cx="826083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l" fontAlgn="base"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#line 53</a:t>
            </a:r>
          </a:p>
          <a:p>
            <a:pPr mar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 Draw an ellipse, using a rectangle as the outside boundaries</a:t>
            </a:r>
          </a:p>
          <a:p>
            <a:pPr mar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pygame.draw.ellipse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BLACK, [20, 20, 250, 100], 2)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86A53-5976-46E8-A5CD-128584AB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000FC-0A76-BD7F-5B6B-7D952561B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268" y="2425148"/>
            <a:ext cx="2890907" cy="3885783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8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33649-BBD9-FC4F-7FCF-3B070D769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F271-3A9B-5696-6413-EFEB3386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1D4EAFE-34EC-5429-EE86-8E8F90A0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73" y="2862726"/>
            <a:ext cx="8114258" cy="38107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pygame.draw.arc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Draws an arc (a curved line).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screen where the arc will be drawn. 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The color of the arc.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[20, 220, 250, 200]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rectangle area where the arc is drawn: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(20, 220) is the top-left corner of the rectangle.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250 is the width, and 200 is the height.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/>
              <a:t>0, PI / 2</a:t>
            </a:r>
            <a:r>
              <a:rPr lang="en-US" sz="1400" dirty="0"/>
              <a:t> : The arc starts at 0 radians (right side) and ends at 90 degrees (PI/2 radians, top side).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The thickness of the arc's line, in pixels.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The other Arcs: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GREEN arc</a:t>
            </a:r>
            <a:r>
              <a:rPr lang="en-US" sz="1400" dirty="0"/>
              <a:t> from </a:t>
            </a:r>
            <a:r>
              <a:rPr lang="en-US" sz="1400" b="1" dirty="0"/>
              <a:t>90° (top)</a:t>
            </a:r>
            <a:r>
              <a:rPr lang="en-US" sz="1400" dirty="0"/>
              <a:t> to </a:t>
            </a:r>
            <a:r>
              <a:rPr lang="en-US" sz="1400" b="1" dirty="0"/>
              <a:t>180° (left)</a:t>
            </a:r>
            <a:r>
              <a:rPr lang="en-US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BLUE arc</a:t>
            </a:r>
            <a:r>
              <a:rPr lang="en-US" sz="1400" dirty="0"/>
              <a:t> from </a:t>
            </a:r>
            <a:r>
              <a:rPr lang="en-US" sz="1400" b="1" dirty="0"/>
              <a:t>180° (left)</a:t>
            </a:r>
            <a:r>
              <a:rPr lang="en-US" sz="1400" dirty="0"/>
              <a:t> to </a:t>
            </a:r>
            <a:r>
              <a:rPr lang="en-US" sz="1400" b="1" dirty="0"/>
              <a:t>270° (bottom)</a:t>
            </a:r>
            <a:r>
              <a:rPr lang="en-US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RED arc</a:t>
            </a:r>
            <a:r>
              <a:rPr lang="en-US" sz="1400" dirty="0"/>
              <a:t> from </a:t>
            </a:r>
            <a:r>
              <a:rPr lang="en-US" sz="1400" b="1" dirty="0"/>
              <a:t>270° (bottom)</a:t>
            </a:r>
            <a:r>
              <a:rPr lang="en-US" sz="1400" dirty="0"/>
              <a:t> back to </a:t>
            </a:r>
            <a:r>
              <a:rPr lang="en-US" sz="1400" b="1" dirty="0"/>
              <a:t>360° (right)</a:t>
            </a:r>
            <a:r>
              <a:rPr lang="en-US" sz="1400" dirty="0"/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CA4EA-12BA-F3D2-E852-4DCFE33200E8}"/>
              </a:ext>
            </a:extLst>
          </p:cNvPr>
          <p:cNvSpPr txBox="1"/>
          <p:nvPr/>
        </p:nvSpPr>
        <p:spPr>
          <a:xfrm>
            <a:off x="838201" y="1235100"/>
            <a:ext cx="6972299" cy="1600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#Line 57</a:t>
            </a:r>
          </a:p>
          <a:p>
            <a:pPr algn="l" fontAlgn="base"/>
            <a:r>
              <a:rPr lang="en-US" sz="14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Draw an arc as part of an ellipse.</a:t>
            </a:r>
          </a:p>
          <a:p>
            <a:pPr algn="l" fontAlgn="base"/>
            <a:r>
              <a:rPr lang="en-US" sz="14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Use radians to determine what angle to draw.</a:t>
            </a: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pygame.draw.arc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BLACK, [20, 220, 250, 200], 0, PI / 2, 2)</a:t>
            </a: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pygame.draw.arc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GREEN, [20, 220, 250, 200], PI / 2, PI, 2)</a:t>
            </a: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pygame.draw.arc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BLUE, [20, 220, 250, 200], PI, 3 * PI / 2, 2)</a:t>
            </a: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pygame.draw.arc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RED, [20, 220, 250, 200], 3 * PI / 2, 2 * PI, 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149C3-9E38-1F8F-B276-D4EAD204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A3AD7-91BC-D522-4915-B73746F33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776" y="698500"/>
            <a:ext cx="3431396" cy="454660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869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CA2AC-2659-0747-CA70-BABD111C0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3FAA-1947-81D8-F822-8B6A64D9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890B9D-6104-082F-AA6A-4E7F99B35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73" y="2862726"/>
            <a:ext cx="7416427" cy="381078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8. Angles in radians: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0 radians → Starts from the right side.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PI </a:t>
            </a:r>
            <a:r>
              <a:rPr lang="el-GR" sz="2000" dirty="0"/>
              <a:t>/</a:t>
            </a:r>
            <a:r>
              <a:rPr lang="en-US" sz="2000" dirty="0"/>
              <a:t> </a:t>
            </a:r>
            <a:r>
              <a:rPr lang="el-GR" sz="2000" dirty="0"/>
              <a:t>2 </a:t>
            </a:r>
            <a:r>
              <a:rPr lang="en-US" sz="2000" dirty="0"/>
              <a:t>radians (1.57) → Moves to the top (90°).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PI </a:t>
            </a:r>
            <a:r>
              <a:rPr lang="el-GR" sz="2000" dirty="0"/>
              <a:t> </a:t>
            </a:r>
            <a:r>
              <a:rPr lang="en-US" sz="2000" dirty="0"/>
              <a:t>radians (3.14) → Moves to the left (180°).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3 * PI </a:t>
            </a:r>
            <a:r>
              <a:rPr lang="el-GR" sz="2000" dirty="0"/>
              <a:t>/</a:t>
            </a:r>
            <a:r>
              <a:rPr lang="en-US" sz="2000" dirty="0"/>
              <a:t> </a:t>
            </a:r>
            <a:r>
              <a:rPr lang="el-GR" sz="2000" dirty="0"/>
              <a:t>2 </a:t>
            </a:r>
            <a:r>
              <a:rPr lang="en-US" sz="2000" dirty="0"/>
              <a:t>radians (4.71) → Moves to the bottom (270°).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2 * PI </a:t>
            </a:r>
            <a:r>
              <a:rPr lang="el-GR" sz="2000" dirty="0"/>
              <a:t> </a:t>
            </a:r>
            <a:r>
              <a:rPr lang="en-US" sz="2000" dirty="0"/>
              <a:t>radians (6.28) → Full circle back to the right (360°).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64B84-D139-913D-F495-ADF027818A3C}"/>
              </a:ext>
            </a:extLst>
          </p:cNvPr>
          <p:cNvSpPr txBox="1"/>
          <p:nvPr/>
        </p:nvSpPr>
        <p:spPr>
          <a:xfrm>
            <a:off x="838201" y="1235100"/>
            <a:ext cx="6972299" cy="1600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#Line 57</a:t>
            </a:r>
          </a:p>
          <a:p>
            <a:pPr algn="l" fontAlgn="base"/>
            <a:r>
              <a:rPr lang="en-US" sz="14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Draw an arc as part of an ellipse.</a:t>
            </a:r>
          </a:p>
          <a:p>
            <a:pPr algn="l" fontAlgn="base"/>
            <a:r>
              <a:rPr lang="en-US" sz="14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Use radians to determine what angle to draw.</a:t>
            </a: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pygame.draw.arc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BLACK, [20, 220, 250, 200], 0, PI / 2, 2)</a:t>
            </a: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pygame.draw.arc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GREEN, [20, 220, 250, 200], PI / 2, PI, 2)</a:t>
            </a: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pygame.draw.arc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BLUE, [20, 220, 250, 200], PI, 3 * PI / 2, 2)</a:t>
            </a: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pygame.draw.arc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RED, [20, 220, 250, 200], 3 * PI / 2, 2 * PI, 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7FC5D-6239-6FC6-FAE7-9870BE93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CDC28-8182-29DD-89D9-FE387A05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776" y="698500"/>
            <a:ext cx="3431396" cy="454660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075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3754B-3F41-1CD5-6C5B-3D30CF91C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F553-D2B2-81F1-FBB2-77FA9653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5DF340F-C217-816B-8C06-D3699F2A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722" y="2321002"/>
            <a:ext cx="7848600" cy="435919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/>
              <a:t>This code </a:t>
            </a:r>
            <a:r>
              <a:rPr lang="en-US" sz="1600" b="1" dirty="0"/>
              <a:t>draws a polygon</a:t>
            </a:r>
            <a:r>
              <a:rPr lang="en-US" sz="1600" dirty="0"/>
              <a:t> (a shape with straight sides) on the screen. In this case, it draws a </a:t>
            </a:r>
            <a:r>
              <a:rPr lang="en-US" sz="1600" b="1" dirty="0"/>
              <a:t>triangle</a:t>
            </a:r>
            <a:r>
              <a:rPr lang="en-US" sz="1600" dirty="0"/>
              <a:t> because there are </a:t>
            </a:r>
            <a:r>
              <a:rPr lang="en-US" sz="1600" b="1" dirty="0"/>
              <a:t>3 points</a:t>
            </a:r>
            <a:r>
              <a:rPr lang="en-US" sz="1600" dirty="0"/>
              <a:t>.</a:t>
            </a:r>
            <a:endParaRPr lang="en-US" sz="1600" b="1" dirty="0"/>
          </a:p>
          <a:p>
            <a:pPr>
              <a:spcAft>
                <a:spcPts val="600"/>
              </a:spcAft>
            </a:pPr>
            <a:r>
              <a:rPr lang="en-US" sz="1800" b="1" dirty="0" err="1"/>
              <a:t>pygame.draw.polygon</a:t>
            </a:r>
            <a:r>
              <a:rPr lang="en-US" sz="1800" b="1" dirty="0"/>
              <a:t>()</a:t>
            </a:r>
            <a:r>
              <a:rPr lang="en-US" sz="1800" dirty="0"/>
              <a:t>: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Draw a polygon on the screen. </a:t>
            </a:r>
          </a:p>
          <a:p>
            <a:pPr>
              <a:spcAft>
                <a:spcPts val="600"/>
              </a:spcAft>
            </a:pPr>
            <a:r>
              <a:rPr lang="en-US" sz="1800" b="1" dirty="0"/>
              <a:t>screen</a:t>
            </a:r>
            <a:r>
              <a:rPr lang="en-US" sz="1800" dirty="0"/>
              <a:t>: The window where the polygon will be drawn.</a:t>
            </a:r>
          </a:p>
          <a:p>
            <a:pPr>
              <a:spcAft>
                <a:spcPts val="600"/>
              </a:spcAft>
            </a:pPr>
            <a:r>
              <a:rPr lang="en-US" sz="1800" b="1" dirty="0"/>
              <a:t>BLACK</a:t>
            </a:r>
            <a:r>
              <a:rPr lang="en-US" sz="1800" dirty="0"/>
              <a:t>: The color of the polygon's outline</a:t>
            </a:r>
          </a:p>
          <a:p>
            <a:pPr>
              <a:spcAft>
                <a:spcPts val="600"/>
              </a:spcAft>
            </a:pPr>
            <a:r>
              <a:rPr lang="en-US" sz="1800" b="1" dirty="0"/>
              <a:t>[[100, 100], [0, 200], [200, 200]]</a:t>
            </a:r>
            <a:r>
              <a:rPr lang="en-US" sz="1800" dirty="0"/>
              <a:t>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list of points (x, y) for the corners of the shape: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(100, 100) → The first point.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(0, 200) → The second point.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(200, 200) → The third point.</a:t>
            </a:r>
          </a:p>
          <a:p>
            <a:pPr marL="324000">
              <a:spcAft>
                <a:spcPts val="600"/>
              </a:spcAft>
            </a:pPr>
            <a:r>
              <a:rPr lang="en-US" sz="1800" dirty="0"/>
              <a:t>The width (thickness) of the polygon's outline in pixels.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6E5FE-0276-A2D5-CE43-C6FE710192E4}"/>
              </a:ext>
            </a:extLst>
          </p:cNvPr>
          <p:cNvSpPr txBox="1"/>
          <p:nvPr/>
        </p:nvSpPr>
        <p:spPr>
          <a:xfrm>
            <a:off x="838201" y="1283226"/>
            <a:ext cx="7251699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#Line 63</a:t>
            </a:r>
          </a:p>
          <a:p>
            <a:pPr algn="l" fontAlgn="base"/>
            <a:r>
              <a:rPr lang="en-US" sz="16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This draws a triangle using the polygon command</a:t>
            </a:r>
          </a:p>
          <a:p>
            <a:pPr algn="l" fontAlgn="base"/>
            <a:r>
              <a:rPr lang="en-US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pygame.draw.polygon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BLACK, [[100, 100], [0, 200], [200, 200]], 5)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9EA38-D690-F5B0-D0EE-70827EE0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2718B-4194-5DF0-935E-ADCA7E3C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944" y="1308100"/>
            <a:ext cx="3112206" cy="412115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592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15A18-40F0-D80A-27EF-1598919D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D9D1-A288-3DDB-25BF-B2476B29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43612A9-1F80-717B-E0D9-E39998DD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622" y="3934572"/>
            <a:ext cx="6522178" cy="19963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pygame.font.SysFont</a:t>
            </a:r>
            <a:r>
              <a:rPr lang="en-US" sz="2000" dirty="0"/>
              <a:t> → Creates a font.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'Calibri' → The name of the font.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25 → The size of the text (25 pixels high).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True → Makes the text bold.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False → The text is not italic.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DFE57-9C6E-0C38-364E-B1FD3E155FA3}"/>
              </a:ext>
            </a:extLst>
          </p:cNvPr>
          <p:cNvSpPr txBox="1"/>
          <p:nvPr/>
        </p:nvSpPr>
        <p:spPr>
          <a:xfrm>
            <a:off x="894622" y="3429526"/>
            <a:ext cx="5930899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font = </a:t>
            </a:r>
            <a:r>
              <a:rPr lang="en-US" sz="2000" dirty="0" err="1"/>
              <a:t>pygame.font.SysFont</a:t>
            </a:r>
            <a:r>
              <a:rPr lang="en-US" sz="2000" dirty="0"/>
              <a:t>('Calibri', 25, True, False)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CE471-0F33-B23A-B297-A2020BD6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F80B4-3E60-5EFE-DFF5-4D42846F6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64" y="1036680"/>
            <a:ext cx="3582535" cy="470372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0D999-B7C6-6AA6-4F57-CD7C5B9128E6}"/>
              </a:ext>
            </a:extLst>
          </p:cNvPr>
          <p:cNvSpPr txBox="1"/>
          <p:nvPr/>
        </p:nvSpPr>
        <p:spPr>
          <a:xfrm>
            <a:off x="894622" y="1435626"/>
            <a:ext cx="5930899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#Line 66</a:t>
            </a:r>
          </a:p>
          <a:p>
            <a:pPr algn="l" fontAlgn="base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pygame.font.SysFont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('Calibri', 25, True, False) </a:t>
            </a:r>
          </a:p>
          <a:p>
            <a:pPr algn="l" fontAlgn="base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font.render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("My text", True, BLACK)</a:t>
            </a:r>
          </a:p>
          <a:p>
            <a:pPr algn="l" fontAlgn="base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screen.blit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(text, [250, 250])</a:t>
            </a: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CE780-5645-B82F-8B22-890FE8C842E3}"/>
              </a:ext>
            </a:extLst>
          </p:cNvPr>
          <p:cNvSpPr txBox="1"/>
          <p:nvPr/>
        </p:nvSpPr>
        <p:spPr>
          <a:xfrm>
            <a:off x="894622" y="255973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This code displays the text </a:t>
            </a:r>
            <a:r>
              <a:rPr lang="en-US" sz="2000" b="1" dirty="0"/>
              <a:t>"My text"</a:t>
            </a:r>
            <a:r>
              <a:rPr lang="en-US" sz="2000" dirty="0"/>
              <a:t> on the screen at the position [250, 250].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21828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211BD-6B76-4141-08CB-5C83500E7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DCF4-B482-5F66-5628-0EBDBCC8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55D851-199B-6F70-FC1B-05C52B6E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622" y="3248772"/>
            <a:ext cx="6522178" cy="13359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font.render</a:t>
            </a:r>
            <a:r>
              <a:rPr lang="en-US" sz="2000" dirty="0"/>
              <a:t> → Draws the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"My text" → The text that will be displayed.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True → Makes the text smooth (anti-aliased).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BLACK → The color of the text.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3C8A2-A60A-4E3B-1D8A-81DEBD25E852}"/>
              </a:ext>
            </a:extLst>
          </p:cNvPr>
          <p:cNvSpPr txBox="1"/>
          <p:nvPr/>
        </p:nvSpPr>
        <p:spPr>
          <a:xfrm>
            <a:off x="894622" y="2743726"/>
            <a:ext cx="5930899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font.render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("My text", True, BLACK)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1CBDF-20B9-4CAE-5FCC-608192F0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F25B5-42E1-E2F5-5F87-0FA7CAE3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64" y="1036680"/>
            <a:ext cx="3582535" cy="470372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65F13-6CA9-3CF3-014C-CD0531234DA3}"/>
              </a:ext>
            </a:extLst>
          </p:cNvPr>
          <p:cNvSpPr txBox="1"/>
          <p:nvPr/>
        </p:nvSpPr>
        <p:spPr>
          <a:xfrm>
            <a:off x="894622" y="1435626"/>
            <a:ext cx="5930899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#Line 66</a:t>
            </a:r>
          </a:p>
          <a:p>
            <a:pPr algn="l" fontAlgn="base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pygame.font.SysFont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('Calibri', 25, True, False) </a:t>
            </a:r>
          </a:p>
          <a:p>
            <a:pPr algn="l" fontAlgn="base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font.render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("My text", True, BLACK)</a:t>
            </a:r>
          </a:p>
          <a:p>
            <a:pPr algn="l" fontAlgn="base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screen.blit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(text, [250, 250])</a:t>
            </a: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0225A3BA-A52C-10BF-42B2-6B68A841A46B}"/>
              </a:ext>
            </a:extLst>
          </p:cNvPr>
          <p:cNvSpPr txBox="1">
            <a:spLocks/>
          </p:cNvSpPr>
          <p:nvPr/>
        </p:nvSpPr>
        <p:spPr>
          <a:xfrm>
            <a:off x="894622" y="5283200"/>
            <a:ext cx="8096978" cy="119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screen.blit</a:t>
            </a:r>
            <a:r>
              <a:rPr lang="en-US" sz="2000" dirty="0"/>
              <a:t> → Puts the text on the screen.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text → The text you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[250, 250] → The position of the text on the screen (x=250, y=250).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214FE-9B95-DA8A-E8CE-62643A6229B4}"/>
              </a:ext>
            </a:extLst>
          </p:cNvPr>
          <p:cNvSpPr txBox="1"/>
          <p:nvPr/>
        </p:nvSpPr>
        <p:spPr>
          <a:xfrm>
            <a:off x="894622" y="4839226"/>
            <a:ext cx="5930899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screen.blit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(text, [250, 250])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640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401FE-7B6E-D5DA-A168-D9299DB08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8F72-BEA1-2464-763C-FD57671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9DB752-EB10-740C-C3B6-6AF3ECED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622" y="3248772"/>
            <a:ext cx="6522178" cy="13359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font.render</a:t>
            </a:r>
            <a:r>
              <a:rPr lang="en-US" sz="2000" dirty="0"/>
              <a:t> → Draws the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"My text" → The text that will be displayed.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True → Makes the text smooth (anti-aliased).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BLACK → The color of the text.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8B693-A6FC-7C80-D231-ECDFE2114416}"/>
              </a:ext>
            </a:extLst>
          </p:cNvPr>
          <p:cNvSpPr txBox="1"/>
          <p:nvPr/>
        </p:nvSpPr>
        <p:spPr>
          <a:xfrm>
            <a:off x="894622" y="2743726"/>
            <a:ext cx="5930899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font.render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("My text", True, BLACK)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BE9EA-4B82-336A-4EE8-E2C12AD8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6900F-47FE-E416-BB8B-B02DE2BA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64" y="1036680"/>
            <a:ext cx="3582535" cy="470372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1E9DE5-C482-BEFA-E0EE-AFDCA5C33412}"/>
              </a:ext>
            </a:extLst>
          </p:cNvPr>
          <p:cNvSpPr txBox="1"/>
          <p:nvPr/>
        </p:nvSpPr>
        <p:spPr>
          <a:xfrm>
            <a:off x="894622" y="1435626"/>
            <a:ext cx="5930899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#Line 66</a:t>
            </a:r>
          </a:p>
          <a:p>
            <a:pPr algn="l" fontAlgn="base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pygame.font.SysFont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('Calibri', 25, True, False) </a:t>
            </a:r>
          </a:p>
          <a:p>
            <a:pPr algn="l" fontAlgn="base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font.render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("My text", True, BLACK)</a:t>
            </a:r>
          </a:p>
          <a:p>
            <a:pPr algn="l" fontAlgn="base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screen.blit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(text, [250, 250])</a:t>
            </a: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8311912A-11F3-4976-4D1A-1ACB7D7C6886}"/>
              </a:ext>
            </a:extLst>
          </p:cNvPr>
          <p:cNvSpPr txBox="1">
            <a:spLocks/>
          </p:cNvSpPr>
          <p:nvPr/>
        </p:nvSpPr>
        <p:spPr>
          <a:xfrm>
            <a:off x="894622" y="5283200"/>
            <a:ext cx="8096978" cy="119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screen.blit</a:t>
            </a:r>
            <a:r>
              <a:rPr lang="en-US" sz="2000" dirty="0"/>
              <a:t> → Puts the text on the screen.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text → The text you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[250, 250] → The position of the text on the screen (x=250, y=250).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CBDD-74D9-0923-C631-D804770CCE94}"/>
              </a:ext>
            </a:extLst>
          </p:cNvPr>
          <p:cNvSpPr txBox="1"/>
          <p:nvPr/>
        </p:nvSpPr>
        <p:spPr>
          <a:xfrm>
            <a:off x="894622" y="4839226"/>
            <a:ext cx="5930899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screen.blit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(text, [250, 250])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4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/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8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23163-8FD9-D484-1BB0-CC1183FCA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EBEC4B-9734-218A-0027-55FE1BDC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5-1: </a:t>
            </a:r>
            <a:r>
              <a:rPr lang="en-US" b="1" dirty="0"/>
              <a:t>Basic Exercises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10C76D0-F8EA-3CB7-11E2-18B4CB393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795551"/>
            <a:ext cx="11195957" cy="5759627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Task: </a:t>
            </a:r>
            <a:r>
              <a:rPr lang="en-US" dirty="0"/>
              <a:t>Modify the sample program: </a:t>
            </a:r>
            <a:r>
              <a:rPr lang="en-US" b="1" dirty="0" err="1"/>
              <a:t>simple_graphics_demo</a:t>
            </a:r>
            <a:r>
              <a:rPr lang="en-US" b="1" dirty="0"/>
              <a:t>_&lt;your name&gt;.</a:t>
            </a:r>
            <a:r>
              <a:rPr lang="en-US" b="1" dirty="0" err="1"/>
              <a:t>py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Change the Window Title</a:t>
            </a:r>
            <a:endParaRPr lang="en-US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Change the title to: </a:t>
            </a:r>
            <a:r>
              <a:rPr lang="en-US" sz="2000" b="1" dirty="0"/>
              <a:t>“My First Pygame Program”</a:t>
            </a:r>
            <a:r>
              <a:rPr lang="en-US" sz="2000" dirty="0"/>
              <a:t> or any title you like.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b="1" dirty="0"/>
              <a:t>Change the Background Color</a:t>
            </a:r>
            <a:endParaRPr lang="en-US" dirty="0"/>
          </a:p>
          <a:p>
            <a:pPr marL="5715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Change the background color to </a:t>
            </a:r>
            <a:r>
              <a:rPr lang="en-US" sz="2000" b="1" dirty="0"/>
              <a:t>BLUE</a:t>
            </a:r>
            <a:r>
              <a:rPr lang="en-US" sz="2000" dirty="0"/>
              <a:t> or any other color from the defined colors.</a:t>
            </a:r>
          </a:p>
          <a:p>
            <a:pPr marL="5715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Color Picker : </a:t>
            </a:r>
            <a:r>
              <a:rPr lang="en-US" sz="2000" dirty="0">
                <a:hlinkClick r:id="rId2"/>
              </a:rPr>
              <a:t>https://www.webfx.com/web-design/color-picker/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b="1" dirty="0"/>
              <a:t>Add More Lines</a:t>
            </a:r>
            <a:endParaRPr lang="en-US" dirty="0"/>
          </a:p>
          <a:p>
            <a:pPr marL="800100" lvl="1" indent="-342900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Draw another line in </a:t>
            </a:r>
            <a:r>
              <a:rPr lang="en-US" sz="2000" b="1" dirty="0"/>
              <a:t>RED</a:t>
            </a:r>
            <a:r>
              <a:rPr lang="en-US" sz="2000" dirty="0"/>
              <a:t> from </a:t>
            </a:r>
            <a:r>
              <a:rPr lang="en-US" sz="2000" b="1" dirty="0"/>
              <a:t>(50, 50)</a:t>
            </a:r>
            <a:r>
              <a:rPr lang="en-US" sz="2000" dirty="0"/>
              <a:t> to </a:t>
            </a:r>
            <a:r>
              <a:rPr lang="en-US" sz="2000" b="1" dirty="0"/>
              <a:t>(200, 200)</a:t>
            </a:r>
            <a:r>
              <a:rPr lang="en-US" sz="20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b="1" dirty="0"/>
              <a:t>Change Text Content</a:t>
            </a:r>
            <a:endParaRPr lang="en-US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Change the text to display </a:t>
            </a:r>
            <a:r>
              <a:rPr lang="en-US" sz="2000" b="1" dirty="0"/>
              <a:t>your name</a:t>
            </a:r>
            <a:r>
              <a:rPr lang="en-US" sz="2000" dirty="0"/>
              <a:t> or a short message </a:t>
            </a:r>
            <a:r>
              <a:rPr lang="en-US" sz="2000" dirty="0" err="1"/>
              <a:t>like:</a:t>
            </a:r>
            <a:r>
              <a:rPr lang="en-US" sz="2000" b="1" dirty="0" err="1"/>
              <a:t>“Hello</a:t>
            </a:r>
            <a:r>
              <a:rPr lang="en-US" sz="2000" b="1" dirty="0"/>
              <a:t>, Pygame!”.</a:t>
            </a:r>
          </a:p>
          <a:p>
            <a:pPr marL="79200" indent="-457200">
              <a:spcBef>
                <a:spcPts val="600"/>
              </a:spcBef>
              <a:buFont typeface="+mj-lt"/>
              <a:buAutoNum type="arabicPeriod" startAt="5"/>
            </a:pPr>
            <a:r>
              <a:rPr lang="en-US" sz="2000" dirty="0"/>
              <a:t>Save the file to </a:t>
            </a:r>
            <a:r>
              <a:rPr lang="en-US" sz="2000" b="1" dirty="0"/>
              <a:t>class8_&lt;Your name&gt;_exe5-1.py</a:t>
            </a:r>
          </a:p>
          <a:p>
            <a:pPr marL="1935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Upload the file to the Teams Folder.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593138-C375-51AF-C84A-5CE6A065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71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2C8E1-7DCD-C4FD-FFD5-23F51A7DB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1F02A2-F297-CBDD-ACA8-F0D67839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5-2: </a:t>
            </a:r>
            <a:r>
              <a:rPr lang="en-US" b="1" dirty="0"/>
              <a:t>Challenging Exercises</a:t>
            </a: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DD1549DB-0614-8447-9121-3143CE46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42" y="1062252"/>
            <a:ext cx="11195957" cy="5682932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Task: </a:t>
            </a:r>
            <a:r>
              <a:rPr lang="en-US" dirty="0"/>
              <a:t>Modify the sample program: </a:t>
            </a:r>
            <a:r>
              <a:rPr lang="en-US" b="1" dirty="0" err="1"/>
              <a:t>simple_graphics_demo</a:t>
            </a:r>
            <a:r>
              <a:rPr lang="en-US" b="1" dirty="0"/>
              <a:t>_&lt;your name&gt;.</a:t>
            </a:r>
            <a:r>
              <a:rPr lang="en-US" b="1" dirty="0" err="1"/>
              <a:t>py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</a:pPr>
            <a:r>
              <a:rPr lang="en-US" b="1" dirty="0"/>
              <a:t>Draw Another Shape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Add a line of code to draw a </a:t>
            </a:r>
            <a:r>
              <a:rPr lang="en-US" sz="2000" b="1" dirty="0"/>
              <a:t>blue circle</a:t>
            </a:r>
            <a:r>
              <a:rPr lang="en-US" sz="2000" dirty="0"/>
              <a:t> with a radius of </a:t>
            </a:r>
            <a:r>
              <a:rPr lang="en-US" sz="2000" b="1" dirty="0"/>
              <a:t>50 pixels</a:t>
            </a:r>
            <a:r>
              <a:rPr lang="en-US" sz="2000" dirty="0"/>
              <a:t> at position </a:t>
            </a:r>
            <a:r>
              <a:rPr lang="en-US" sz="2000" b="1" dirty="0"/>
              <a:t>(300, 100)</a:t>
            </a:r>
            <a:r>
              <a:rPr lang="en-US" sz="2000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2. Modify the Rectangle</a:t>
            </a:r>
            <a:endParaRPr lang="en-US" dirty="0"/>
          </a:p>
          <a:p>
            <a:pPr marL="800100" lvl="1" indent="-342900" rtl="0">
              <a:buFont typeface="Arial" panose="020B0604020202020204" pitchFamily="34" charset="0"/>
              <a:buChar char="•"/>
            </a:pPr>
            <a:r>
              <a:rPr lang="en-US" sz="2000" dirty="0"/>
              <a:t>Make it </a:t>
            </a:r>
            <a:r>
              <a:rPr lang="en-US" sz="2000" b="1" dirty="0"/>
              <a:t>larger</a:t>
            </a:r>
            <a:r>
              <a:rPr lang="en-US" sz="2000" dirty="0"/>
              <a:t> or </a:t>
            </a:r>
            <a:r>
              <a:rPr lang="en-US" sz="2000" b="1" dirty="0"/>
              <a:t>move it</a:t>
            </a:r>
            <a:r>
              <a:rPr lang="en-US" sz="2000" dirty="0"/>
              <a:t> to a different position on the screen.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3. Display Multiple Lines of Text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Add another line of text below the existing one with a different color and size, for example: </a:t>
            </a:r>
            <a:r>
              <a:rPr lang="en-US" sz="2000" b="1" dirty="0"/>
              <a:t>“Welcome to My Game!”</a:t>
            </a:r>
            <a:r>
              <a:rPr lang="en-US" sz="2000" dirty="0"/>
              <a:t> in </a:t>
            </a:r>
            <a:r>
              <a:rPr lang="en-US" sz="2000" b="1" dirty="0"/>
              <a:t>RED</a:t>
            </a:r>
            <a:r>
              <a:rPr lang="en-US" sz="2000" dirty="0"/>
              <a:t>, size </a:t>
            </a:r>
            <a:r>
              <a:rPr lang="en-US" sz="2000" b="1" dirty="0"/>
              <a:t>30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b="1" dirty="0"/>
              <a:t>4. New Colors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a </a:t>
            </a:r>
            <a:r>
              <a:rPr lang="en-US" sz="2000" b="1" dirty="0"/>
              <a:t>new color</a:t>
            </a:r>
            <a:r>
              <a:rPr lang="en-US" sz="2000" dirty="0"/>
              <a:t> (e.g., PURPLE) and use it to draw a </a:t>
            </a:r>
            <a:r>
              <a:rPr lang="en-US" sz="2000" b="1" dirty="0"/>
              <a:t>new shape</a:t>
            </a:r>
            <a:r>
              <a:rPr lang="en-US" sz="2000" dirty="0"/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Color Picker : </a:t>
            </a:r>
            <a:r>
              <a:rPr lang="en-US" sz="2000" dirty="0">
                <a:hlinkClick r:id="rId2"/>
              </a:rPr>
              <a:t>https://www.webfx.com/web-design/color-picker/</a:t>
            </a:r>
            <a:endParaRPr lang="en-US" sz="2000" dirty="0"/>
          </a:p>
          <a:p>
            <a:pPr>
              <a:spcBef>
                <a:spcPts val="120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sz="2000" dirty="0"/>
              <a:t>Save the file to </a:t>
            </a:r>
            <a:r>
              <a:rPr lang="en-US" sz="2000" b="1" dirty="0"/>
              <a:t>class8_&lt;Your name&gt;_exe5-2.py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Upload the file to the Teams Folder.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F14A1F-8081-8CA1-3316-385AAFB6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849B7-B0BB-6587-B2D1-5E9A60973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EC98-0175-D321-59A1-D305827BB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Attendance Check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184E3-50BF-A74F-83A0-FEB53CE63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trike="sngStrike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r>
              <a:rPr lang="en-US" strike="sngStrike" dirty="0">
                <a:hlinkClick r:id="rId2"/>
              </a:rPr>
              <a:t>https://forms.gle/49xAmPMvqnUJXRCm9</a:t>
            </a: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B30A-BD41-EFC4-24C5-DD156924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8D473822-0ACD-E976-8AC9-E555AF9C5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681" y="4284815"/>
            <a:ext cx="1956209" cy="195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5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5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Exercise8. 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0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458F0-D5F3-7B59-2D55-89426BB7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/>
          <a:p>
            <a:r>
              <a:rPr lang="en-US" dirty="0"/>
              <a:t>Class 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06D9D-FD74-D51D-76A5-486A69E7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OS: Windows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Programming tools: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Anaconda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Anaconda Prompt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IDLE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Backup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Your google drive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Submit your reports, assignments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Teams – “</a:t>
            </a:r>
            <a:r>
              <a:rPr lang="mn-MN" dirty="0">
                <a:latin typeface="+mn-lt"/>
              </a:rPr>
              <a:t>Программчлалын туршилт </a:t>
            </a:r>
            <a:r>
              <a:rPr lang="en-US" dirty="0">
                <a:latin typeface="+mn-lt"/>
              </a:rPr>
              <a:t>I” – General – Files – “2025xxxx_Students”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8BDDF2-9945-774D-0017-7B5A96E8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AD0A-D0F9-A972-29CD-026897F2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F02738-EA2C-67D6-15C7-A47AA45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Online Couse, Documentations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378FFA-9FE2-F1C0-E806-16B291C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r>
              <a:rPr lang="en-US" dirty="0"/>
              <a:t>Online Course: Program Arcade Games With Python And Pygame</a:t>
            </a:r>
          </a:p>
          <a:p>
            <a:pPr lvl="1"/>
            <a:r>
              <a:rPr lang="en-US" dirty="0"/>
              <a:t>Home: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http://programarcadegames.com/index.php</a:t>
            </a:r>
            <a:endParaRPr lang="en-US" dirty="0"/>
          </a:p>
          <a:p>
            <a:pPr lvl="1"/>
            <a:r>
              <a:rPr lang="en-US" dirty="0"/>
              <a:t>Video: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https://youtube.com/playlist?list=PL1D91F4E6E79E73E1&amp;si=MvHx9PHppoIKR5Gj</a:t>
            </a:r>
            <a:endParaRPr lang="en-US" dirty="0"/>
          </a:p>
          <a:p>
            <a:pPr lvl="1"/>
            <a:r>
              <a:rPr lang="en-US" dirty="0"/>
              <a:t>Python Tutorial site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https://www.w3schools.com/python/default.asp</a:t>
            </a:r>
            <a:endParaRPr lang="en-US" dirty="0"/>
          </a:p>
          <a:p>
            <a:pPr lvl="1"/>
            <a:r>
              <a:rPr lang="en-US" dirty="0"/>
              <a:t>Pygame Documentation</a:t>
            </a:r>
          </a:p>
          <a:p>
            <a:pPr marL="914400" lvl="2" indent="0">
              <a:buNone/>
            </a:pPr>
            <a:r>
              <a:rPr lang="en-US" dirty="0">
                <a:hlinkClick r:id="rId5"/>
              </a:rPr>
              <a:t>https://www.pygame.org/docs/</a:t>
            </a:r>
            <a:endParaRPr lang="en-US" dirty="0"/>
          </a:p>
          <a:p>
            <a:pPr lvl="1"/>
            <a:r>
              <a:rPr lang="en-US" dirty="0"/>
              <a:t>Color Picker</a:t>
            </a:r>
          </a:p>
          <a:p>
            <a:pPr marL="914400" lvl="2" indent="0">
              <a:buNone/>
            </a:pPr>
            <a:r>
              <a:rPr lang="en-US" dirty="0">
                <a:hlinkClick r:id="rId6"/>
              </a:rPr>
              <a:t>https://www.webfx.com/web-design/color-picker/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7"/>
              </a:rPr>
              <a:t>https://htmlcolorcodes.com/color-picker/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452D26-F981-FA58-A30C-6B695F16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7B0BC-632B-662F-9035-4AD64F9CF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EC57-E2B7-BD41-BFEE-D918744DC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4, Class 8 (2025/02/19): </a:t>
            </a:r>
            <a:br>
              <a:rPr lang="en-US" dirty="0"/>
            </a:br>
            <a:r>
              <a:rPr lang="en-US" sz="4800" dirty="0">
                <a:hlinkClick r:id="rId2"/>
              </a:rPr>
              <a:t>Introduction to Graphics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B1C4B-2754-3AD6-D051-39D20E35F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636"/>
            <a:ext cx="9625782" cy="2657292"/>
          </a:xfrm>
        </p:spPr>
        <p:txBody>
          <a:bodyPr>
            <a:noAutofit/>
          </a:bodyPr>
          <a:lstStyle/>
          <a:p>
            <a:r>
              <a:rPr lang="en-US" dirty="0"/>
              <a:t>Learn how to draw basic shapes like rectangles, polygons, and text using Pygame.</a:t>
            </a:r>
          </a:p>
          <a:p>
            <a:pPr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File: </a:t>
            </a:r>
            <a:r>
              <a:rPr lang="en-US" b="1" dirty="0" err="1"/>
              <a:t>simple_graphics_demo.py</a:t>
            </a:r>
            <a:r>
              <a:rPr lang="en-US" b="1" dirty="0"/>
              <a:t>.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/>
              <a:t>2.  Exercise5: Modify the sample code.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/>
              <a:t>3. Homework Quiz: Review today's class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8377F-542E-27BE-DFEC-356D784BF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 dirty="0"/>
              <a:t>Goals/Tasks: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12372-93AF-056C-F413-91312460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13A5-ACA8-99A8-F9FE-964B4F3B7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309" y="1122363"/>
            <a:ext cx="10875817" cy="23876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Meiryo UI" panose="020B0604030504040204" pitchFamily="34" charset="-128"/>
                <a:ea typeface="Meiryo UI" panose="020B0604030504040204" pitchFamily="34" charset="-128"/>
              </a:rPr>
              <a:t>Drawing rectangles, polygons, text etc.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BE5C3-A662-09A0-A96D-66B13F34A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502900" cy="2798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file name: </a:t>
            </a:r>
            <a:r>
              <a:rPr lang="en-US" sz="2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simple_graphics_demo.py</a:t>
            </a:r>
            <a:endParaRPr 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Online Page: </a:t>
            </a:r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http://programarcadegames.com/index.php?chapter=introduction_to_graphics&amp;lang=en#section_5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en-US" dirty="0"/>
              <a:t>Homework Quiz: 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  <a:hlinkClick r:id="rId3"/>
              </a:rPr>
              <a:t>http://programarcadegames.com/quiz/quiz.php?file=graphics&amp;lang=en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6C3E3-0E8C-F627-7810-818AEFA6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A4C9B-7013-4B57-CAB1-4FFB08EAB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2D08-E362-F6A2-0EA9-8310C121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simple_graphics_demo.py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D70520-715D-F54D-9207-7EBEC98F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324"/>
            <a:ext cx="7666972" cy="565467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This file demonstrates setting up a window and drawing rectangles, polygons, text, and other basic shapes.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Open Anaconda Prompt.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Type “</a:t>
            </a:r>
            <a:r>
              <a:rPr lang="en-US" dirty="0" err="1">
                <a:solidFill>
                  <a:srgbClr val="FF0000"/>
                </a:solidFill>
              </a:rPr>
              <a:t>ldle</a:t>
            </a:r>
            <a:r>
              <a:rPr lang="en-US" dirty="0">
                <a:solidFill>
                  <a:srgbClr val="FF0000"/>
                </a:solidFill>
              </a:rPr>
              <a:t>” in the Anaconda Prompt.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File - Open 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 err="1"/>
              <a:t>simple_graphics_demo.py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File – </a:t>
            </a:r>
            <a:r>
              <a:rPr lang="en-US" dirty="0" err="1"/>
              <a:t>SaveAs</a:t>
            </a:r>
            <a:r>
              <a:rPr lang="en-US" dirty="0"/>
              <a:t>- </a:t>
            </a:r>
            <a:r>
              <a:rPr lang="en-US" b="1" dirty="0" err="1"/>
              <a:t>simple_graphics_demo</a:t>
            </a:r>
            <a:r>
              <a:rPr lang="en-US" b="1" dirty="0"/>
              <a:t>_&lt;your name&gt;.</a:t>
            </a:r>
            <a:r>
              <a:rPr lang="en-US" b="1" dirty="0" err="1"/>
              <a:t>py</a:t>
            </a:r>
            <a:r>
              <a:rPr lang="en-US" b="1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Run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window with rectangles, polygons, and other shapes appears.</a:t>
            </a:r>
          </a:p>
          <a:p>
            <a:endParaRPr lang="en-US" dirty="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56D9325-F099-C0C5-3960-7060A5698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380" y="1175620"/>
            <a:ext cx="3469709" cy="47226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518ED-5F94-3475-E4C6-565E2CD2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9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5906</TotalTime>
  <Words>3118</Words>
  <Application>Microsoft Macintosh PowerPoint</Application>
  <PresentationFormat>Widescreen</PresentationFormat>
  <Paragraphs>370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.AppleSystemUIFont</vt:lpstr>
      <vt:lpstr>HelvNeue Light for IBM</vt:lpstr>
      <vt:lpstr>Meiryo UI</vt:lpstr>
      <vt:lpstr>Aptos</vt:lpstr>
      <vt:lpstr>Aptos Display</vt:lpstr>
      <vt:lpstr>Arial</vt:lpstr>
      <vt:lpstr>Nunito Light</vt:lpstr>
      <vt:lpstr>Wingdings</vt:lpstr>
      <vt:lpstr>Office Theme</vt:lpstr>
      <vt:lpstr>Master template</vt:lpstr>
      <vt:lpstr>Programming Experiments With Python And Pygame #5</vt:lpstr>
      <vt:lpstr>Course schedule</vt:lpstr>
      <vt:lpstr>Course schedule</vt:lpstr>
      <vt:lpstr>Course schedule</vt:lpstr>
      <vt:lpstr>Class environment</vt:lpstr>
      <vt:lpstr>Online Couse, Documentations</vt:lpstr>
      <vt:lpstr>Week 4, Class 8 (2025/02/19):  Introduction to Graphics</vt:lpstr>
      <vt:lpstr>Drawing rectangles, polygons, text etc.</vt:lpstr>
      <vt:lpstr>Drawing rectangles, polygons, text etc. file name: simple_graphics_demo.py</vt:lpstr>
      <vt:lpstr>Drawing rectangles, polygons, text etc. file name: simple_graphics_demo.py</vt:lpstr>
      <vt:lpstr>Drawing rectangles, polygons, text etc. file name: simple_graphics_demo.py</vt:lpstr>
      <vt:lpstr>Drawing rectangles, polygons, text etc. file name: simple_graphics_demo.py</vt:lpstr>
      <vt:lpstr>Drawing rectangles, polygons, text etc. file name: simple_graphics_demo.py</vt:lpstr>
      <vt:lpstr>Drawing rectangles, polygons, text etc. file name: simple_graphics_demo.py</vt:lpstr>
      <vt:lpstr>Drawing rectangles, polygons, text etc. file name: simple_graphics_demo.py</vt:lpstr>
      <vt:lpstr>Drawing rectangles, polygons, text etc. file name: simple_graphics_demo.py</vt:lpstr>
      <vt:lpstr>Drawing rectangles, polygons, text etc. file name: simple_graphics_demo.py</vt:lpstr>
      <vt:lpstr>Drawing rectangles, polygons, text etc. file name: simple_graphics_demo.py</vt:lpstr>
      <vt:lpstr>Drawing rectangles, polygons, text etc. file name: simple_graphics_demo.py</vt:lpstr>
      <vt:lpstr>Exercise 5-1: Basic Exercises </vt:lpstr>
      <vt:lpstr>Exercise 5-2: Challenging Exercises</vt:lpstr>
      <vt:lpstr>Attendance Check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72</cp:revision>
  <cp:lastPrinted>2025-02-18T10:47:02Z</cp:lastPrinted>
  <dcterms:created xsi:type="dcterms:W3CDTF">2024-12-13T03:05:07Z</dcterms:created>
  <dcterms:modified xsi:type="dcterms:W3CDTF">2025-07-24T11:39:16Z</dcterms:modified>
</cp:coreProperties>
</file>