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7" r:id="rId3"/>
    <p:sldId id="475" r:id="rId4"/>
    <p:sldId id="476" r:id="rId5"/>
    <p:sldId id="477" r:id="rId6"/>
    <p:sldId id="383" r:id="rId7"/>
    <p:sldId id="268" r:id="rId8"/>
    <p:sldId id="387" r:id="rId9"/>
    <p:sldId id="434" r:id="rId10"/>
    <p:sldId id="281" r:id="rId11"/>
    <p:sldId id="469" r:id="rId12"/>
    <p:sldId id="472" r:id="rId13"/>
    <p:sldId id="470" r:id="rId14"/>
    <p:sldId id="471" r:id="rId15"/>
    <p:sldId id="282" r:id="rId16"/>
    <p:sldId id="291" r:id="rId17"/>
    <p:sldId id="474" r:id="rId1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TdaZRIyJLUF9pRGl6eTUbQ==" hashData="OuEfdB8lMwYlMNt15pqyd2EMgr43NJsoK6T/Fy8fwS7Kct5UGQMDH6zHl4KhldfHDKky3UUg9mj68Lj8fwktWA=="/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2"/>
    <p:restoredTop sz="94418"/>
  </p:normalViewPr>
  <p:slideViewPr>
    <p:cSldViewPr snapToGrid="0" showGuides="1">
      <p:cViewPr varScale="1">
        <p:scale>
          <a:sx n="75" d="100"/>
          <a:sy n="75" d="100"/>
        </p:scale>
        <p:origin x="168" y="752"/>
      </p:cViewPr>
      <p:guideLst>
        <p:guide orient="horz" pos="22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D560-B0C3-EC4E-8F83-FFD03185AA94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89ED-EBD8-094E-8274-C50E3E4A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48F2-8671-6224-D575-25AE7AA4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023D3-EBA0-59A7-3218-8926CC1E6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3F999-A985-3688-B27E-7855E6EB3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D374-F895-C070-349B-3B73BE50C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9548-A234-878A-C6B2-4DD856C8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3E16D-81A2-844E-50F5-F3398B9DC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87913-1B1E-D4BD-6995-03E4D8CE2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40A0-C5EB-EA88-B533-CEA724109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8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99B4-4E54-8112-2C24-DDBA8A47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13768-3B0F-CA1B-8F9B-5A1BB240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04323-DC39-757F-7A4F-4AB226993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3385-E4E3-C1F7-24E0-05D0AE9D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40C8E-2257-C3F6-0B1F-8F47B02D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0850-C0B4-FE2E-89DE-50159D71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827-6905-0381-952E-AC2CEAED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E9BE-29AF-FD4B-B330-114C2CD2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D8F7-C9D0-7EA0-1B77-EAEE2FF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4B21-1911-24F5-FC58-8A6ED02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90ED-9F0A-AB88-3511-63EFE7A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6A3D8-F15A-BCCB-4748-9F74BD473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E48CF-1551-4609-FD18-A4277F3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CDE9-34AF-3D15-3ED5-0AE760A6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A941-6922-7C61-8B19-32331033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75EC-EB55-0730-72A2-53C7E308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2397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8EBD8FE-3AD4-0BFF-F214-9E1B3C9B5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DFEC50A3-C73C-694C-96DE-0E6A2FC2AB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000"/>
            </a:lvl2pPr>
            <a:lvl3pPr marL="1485991" lvl="2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■"/>
              <a:defRPr sz="2000"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sz="2000" dirty="0"/>
          </a:p>
          <a:p>
            <a:pPr lvl="2"/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9BAC0CE-C45C-81E3-EDA7-7E045A32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7650" y="1535492"/>
            <a:ext cx="11639550" cy="5001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6839" lvl="0" indent="-195987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ct val="100000"/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400"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94003B0-B48D-2E4A-3221-F2C4C77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sz="2800"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34BCFEDD-7DAF-02E8-D5E9-47C49F8D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522415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6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16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68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460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17"/>
            </a:lvl3pPr>
            <a:lvl4pPr>
              <a:defRPr sz="2400"/>
            </a:lvl4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 </a:t>
            </a:r>
          </a:p>
          <a:p>
            <a:pPr lvl="1"/>
            <a:r>
              <a:rPr lang="en-US" sz="2400" dirty="0"/>
              <a:t> </a:t>
            </a:r>
          </a:p>
          <a:p>
            <a:pPr lvl="2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66406D3-84CC-3143-BBC5-6919C133A6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2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2614-93DC-1DC3-D8B1-02B6C1B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5092-C0C6-D188-29E6-4836A0B3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A0DD7-9014-0AFC-2AB9-A3E00EBFA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154C-B2C7-9427-49DE-10271D8E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0B74-BB4E-784B-C371-D84F73AB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A3F9-F549-7C40-30D0-F0BB6A63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538A-85C8-CB03-BC32-9244E7AE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CF05-9C24-5F74-1FA9-2EFB6F5F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B5FC6-28BC-B4A0-FC1A-86FDB5B7C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5F7BF-54D1-3DF2-C5B9-02F841664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39F42-FB88-301E-EABF-075E18CA9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E5DE-D049-F32F-4B66-0CD49BC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711CC-87EA-8DFF-6B05-BEAA84D2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8EF7D-AC3B-71D9-66BF-5D3F2854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64EC-BFF0-31D4-7F48-0BB814A4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EA6FF-B0BC-640C-DA88-5F79BDB0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0E57-32E5-CE1F-22FD-373F5A70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A5929-79DB-CD0B-54F3-63DC107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FF323-A3FF-DF00-0420-2771B7D1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BCA74-7E85-0AE4-01C0-C03D7F1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40DAF-42AA-BB06-5EBA-6B242B0F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F0FF-1ABD-3704-0E5E-B3138534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ABA-B9C5-F277-DB70-D0EDDE7F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B1002-7236-3D9E-F78B-139C45F2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74F2-06C8-93A4-7F9C-84A240D0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358E6-8B10-31AF-00DE-93C0CC25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B215-BBC1-F39B-ACED-70C6A8D4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52ABE-0F4F-0ACD-5046-705C9336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87D0-3C1F-8E9A-E48D-FCE139F8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D29-C9C0-F063-A20D-1627125DB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0916-3BA0-DF73-4051-1E70F6E3F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CD72-93B4-57A6-BE55-ACA368A10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50" r:id="rId3"/>
    <p:sldLayoutId id="214748369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6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5A18-8937-CDEA-3F12-905FF035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0055" y="63702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9CA87-BF84-3D4E-AF2C-FBA3021F06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1" r:id="rId4"/>
    <p:sldLayoutId id="2147483679" r:id="rId5"/>
    <p:sldLayoutId id="2147483691" r:id="rId6"/>
    <p:sldLayoutId id="2147483692" r:id="rId7"/>
    <p:sldLayoutId id="2147483700" r:id="rId8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5pPr>
      <a:lvl6pPr marL="3928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6pPr>
      <a:lvl7pPr marL="7856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7pPr>
      <a:lvl8pPr marL="11784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8pPr>
      <a:lvl9pPr marL="15712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85751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71503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81088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70279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715803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6pPr>
      <a:lvl7pPr marL="2108612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7pPr>
      <a:lvl8pPr marL="2501419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8pPr>
      <a:lvl9pPr marL="2894227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39280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2pPr>
      <a:lvl3pPr marL="78561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178422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571229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64037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56844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749651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142458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>
          <p15:clr>
            <a:srgbClr val="F26B43"/>
          </p15:clr>
        </p15:guide>
        <p15:guide id="2" pos="156">
          <p15:clr>
            <a:srgbClr val="F26B43"/>
          </p15:clr>
        </p15:guide>
        <p15:guide id="3" pos="6084">
          <p15:clr>
            <a:srgbClr val="F26B43"/>
          </p15:clr>
        </p15:guide>
        <p15:guide id="4" orient="horz" pos="3776">
          <p15:clr>
            <a:srgbClr val="F26B43"/>
          </p15:clr>
        </p15:guide>
        <p15:guide id="5" orient="horz" pos="4118">
          <p15:clr>
            <a:srgbClr val="F26B43"/>
          </p15:clr>
        </p15:guide>
        <p15:guide id="6" pos="3120">
          <p15:clr>
            <a:srgbClr val="F26B43"/>
          </p15:clr>
        </p15:guide>
        <p15:guide id="7" pos="2964">
          <p15:clr>
            <a:srgbClr val="F26B43"/>
          </p15:clr>
        </p15:guide>
        <p15:guide id="8" pos="1560">
          <p15:clr>
            <a:srgbClr val="F26B43"/>
          </p15:clr>
        </p15:guide>
        <p15:guide id="9" pos="3276">
          <p15:clr>
            <a:srgbClr val="F26B43"/>
          </p15:clr>
        </p15:guide>
        <p15:guide id="10" pos="1404">
          <p15:clr>
            <a:srgbClr val="F26B43"/>
          </p15:clr>
        </p15:guide>
        <p15:guide id="11" pos="1716">
          <p15:clr>
            <a:srgbClr val="F26B43"/>
          </p15:clr>
        </p15:guide>
        <p15:guide id="12" pos="4680">
          <p15:clr>
            <a:srgbClr val="F26B43"/>
          </p15:clr>
        </p15:guide>
        <p15:guide id="13" pos="4524">
          <p15:clr>
            <a:srgbClr val="F26B43"/>
          </p15:clr>
        </p15:guide>
        <p15:guide id="14" pos="4836">
          <p15:clr>
            <a:srgbClr val="F26B43"/>
          </p15:clr>
        </p15:guide>
        <p15:guide id="15" orient="horz" pos="549">
          <p15:clr>
            <a:srgbClr val="F26B43"/>
          </p15:clr>
        </p15:guide>
        <p15:guide id="17" orient="horz" pos="1083">
          <p15:clr>
            <a:srgbClr val="F26B43"/>
          </p15:clr>
        </p15:guide>
        <p15:guide id="18" orient="horz" pos="2160">
          <p15:clr>
            <a:srgbClr val="F26B43"/>
          </p15:clr>
        </p15:guide>
        <p15:guide id="19" orient="horz" pos="1621">
          <p15:clr>
            <a:srgbClr val="F26B43"/>
          </p15:clr>
        </p15:guide>
        <p15:guide id="20" orient="horz" pos="2696">
          <p15:clr>
            <a:srgbClr val="F26B43"/>
          </p15:clr>
        </p15:guide>
        <p15:guide id="21" orient="horz" pos="3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acher2025cisconetwork@gmail.com" TargetMode="Externa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-GmKoaX2iMs?si=wmgAlpzr3p8awiHh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khz3FuhGoI" TargetMode="External"/><Relationship Id="rId2" Type="http://schemas.openxmlformats.org/officeDocument/2006/relationships/hyperlink" Target="http://programarcadegames.com/index.php?chapter=introduction_to_animation&amp;lang=en#section_8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programarcadegames.com/quiz/quiz.php?file=animation&amp;lang=e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Gkhz3FuhGoI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orms.gle/Ew6r5AADo2x7iZwX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1D91F4E6E79E73E1&amp;si=MvHx9PHppoIKR5Gj" TargetMode="External"/><Relationship Id="rId7" Type="http://schemas.openxmlformats.org/officeDocument/2006/relationships/hyperlink" Target="https://htmlcolorcodes.com/color-picker/" TargetMode="External"/><Relationship Id="rId2" Type="http://schemas.openxmlformats.org/officeDocument/2006/relationships/hyperlink" Target="http://programarcadegames.com/index.ph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ebfx.com/web-design/color-picker/" TargetMode="External"/><Relationship Id="rId5" Type="http://schemas.openxmlformats.org/officeDocument/2006/relationships/hyperlink" Target="https://www.pygame.org/docs/" TargetMode="External"/><Relationship Id="rId4" Type="http://schemas.openxmlformats.org/officeDocument/2006/relationships/hyperlink" Target="https://www.w3schools.com/python/default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introduction_to_animation&amp;lang=en#section_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GmKoaX2iMs?si=pNctjL1ZmnN5QJPX" TargetMode="External"/><Relationship Id="rId2" Type="http://schemas.openxmlformats.org/officeDocument/2006/relationships/hyperlink" Target="http://programarcadegames.com/index.php?chapter=introduction_to_animation&amp;lang=en#section_8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programarcadegames.com/quiz/quiz.php?file=animation&amp;lang=e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36051F-D61E-86BD-6D6C-3004B2E8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73801"/>
              </p:ext>
            </p:extLst>
          </p:nvPr>
        </p:nvGraphicFramePr>
        <p:xfrm>
          <a:off x="827871" y="983485"/>
          <a:ext cx="10676944" cy="967509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2669236">
                  <a:extLst>
                    <a:ext uri="{9D8B030D-6E8A-4147-A177-3AD203B41FA5}">
                      <a16:colId xmlns:a16="http://schemas.microsoft.com/office/drawing/2014/main" val="3927143556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3685736620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2369456464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1076506861"/>
                    </a:ext>
                  </a:extLst>
                </a:gridCol>
              </a:tblGrid>
              <a:tr h="487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4212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Code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</a:t>
                      </a:r>
                      <a:r>
                        <a:rPr lang="ja-JP" altLang="en-US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　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Credits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081612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V.ITD215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Programming Experiments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9067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90E8F8E-8BE0-6DC3-F898-42CD383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5"/>
            <a:ext cx="8127315" cy="5726176"/>
          </a:xfrm>
        </p:spPr>
        <p:txBody>
          <a:bodyPr anchor="b"/>
          <a:lstStyle/>
          <a:p>
            <a:r>
              <a:rPr lang="en-US" sz="4800" dirty="0">
                <a:solidFill>
                  <a:schemeClr val="accent3"/>
                </a:solidFill>
              </a:rPr>
              <a:t>Programming Experiments With Python And Pygame #6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978EA-2700-C50C-0DFF-E69AD3BAF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EC50A3-C73C-694C-96DE-0E6A2FC2AB9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A12301-78AE-C0CE-9B98-7EE89A69F8CB}"/>
              </a:ext>
            </a:extLst>
          </p:cNvPr>
          <p:cNvSpPr txBox="1">
            <a:spLocks/>
          </p:cNvSpPr>
          <p:nvPr/>
        </p:nvSpPr>
        <p:spPr>
          <a:xfrm>
            <a:off x="382251" y="6281434"/>
            <a:ext cx="4549513" cy="40417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Prepared by </a:t>
            </a:r>
            <a:r>
              <a:rPr lang="en-US" sz="1800" dirty="0">
                <a:hlinkClick r:id="rId2"/>
              </a:rPr>
              <a:t>Mariko Tagawa</a:t>
            </a:r>
            <a:r>
              <a:rPr lang="en-US" sz="1800" dirty="0"/>
              <a:t>, JICA volunteer</a:t>
            </a:r>
          </a:p>
        </p:txBody>
      </p:sp>
    </p:spTree>
    <p:extLst>
      <p:ext uri="{BB962C8B-B14F-4D97-AF65-F5344CB8AC3E}">
        <p14:creationId xmlns:p14="http://schemas.microsoft.com/office/powerpoint/2010/main" val="250822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F687F-E9FE-AF66-38B8-52B0E592C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500DBF-F891-F917-8987-247643CB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954491" cy="4702175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Open Anaconda Prompt.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Type “</a:t>
            </a:r>
            <a:r>
              <a:rPr lang="en-US" sz="2400" dirty="0" err="1">
                <a:solidFill>
                  <a:srgbClr val="FF0000"/>
                </a:solidFill>
              </a:rPr>
              <a:t>ldle</a:t>
            </a:r>
            <a:r>
              <a:rPr lang="en-US" sz="2400" dirty="0">
                <a:solidFill>
                  <a:srgbClr val="FF0000"/>
                </a:solidFill>
              </a:rPr>
              <a:t>” in the Anaconda Prompt.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- </a:t>
            </a:r>
            <a:r>
              <a:rPr lang="en-US" sz="2400" b="1" dirty="0" err="1"/>
              <a:t>pygame_base_template.py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File – </a:t>
            </a:r>
            <a:r>
              <a:rPr lang="en-US" sz="2400" dirty="0" err="1"/>
              <a:t>SaveAs</a:t>
            </a:r>
            <a:r>
              <a:rPr lang="en-US" sz="2400" dirty="0"/>
              <a:t> - </a:t>
            </a:r>
            <a:r>
              <a:rPr lang="en-US" sz="2400" b="1" dirty="0" err="1"/>
              <a:t>pygame_base</a:t>
            </a:r>
            <a:r>
              <a:rPr lang="en-US" sz="2400" b="1" dirty="0"/>
              <a:t>_&lt;Your name&gt;.</a:t>
            </a:r>
            <a:r>
              <a:rPr lang="en-US" sz="2400" b="1" dirty="0" err="1"/>
              <a:t>py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Video: </a:t>
            </a:r>
            <a:r>
              <a:rPr lang="en-US" sz="2400" dirty="0">
                <a:hlinkClick r:id="rId2"/>
              </a:rPr>
              <a:t>https://youtu.be/-GmKoaX2iMs?si=wmgAlpzr3p8awiHh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modify the template.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5A798-28AB-75BB-0F1E-DD2114B1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10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BAD11A-303C-8E21-7BD7-E5AF72F5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/>
              <a:t>8.1 The Bouncing Rectangle</a:t>
            </a:r>
          </a:p>
        </p:txBody>
      </p:sp>
    </p:spTree>
    <p:extLst>
      <p:ext uri="{BB962C8B-B14F-4D97-AF65-F5344CB8AC3E}">
        <p14:creationId xmlns:p14="http://schemas.microsoft.com/office/powerpoint/2010/main" val="7552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83082-D2A6-597E-4931-BCC9018C6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A1E49-D8EC-AA20-C1E0-3777ECFC7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719263"/>
            <a:ext cx="11222326" cy="4545012"/>
          </a:xfrm>
        </p:spPr>
        <p:txBody>
          <a:bodyPr>
            <a:noAutofit/>
          </a:bodyPr>
          <a:lstStyle/>
          <a:p>
            <a:r>
              <a:rPr lang="en-US" dirty="0"/>
              <a:t>Online Course:</a:t>
            </a:r>
          </a:p>
          <a:p>
            <a:r>
              <a:rPr lang="en-US" dirty="0">
                <a:hlinkClick r:id="rId2"/>
              </a:rPr>
              <a:t>http://programarcadegames.com/index.php?chapter=introduction_to_animation&amp;lang=en#section_8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https://youtu.be/Gkhz3FuhGoI</a:t>
            </a:r>
            <a:endParaRPr lang="en-US" dirty="0"/>
          </a:p>
          <a:p>
            <a:endParaRPr lang="en-US" dirty="0"/>
          </a:p>
          <a:p>
            <a:r>
              <a:rPr lang="en-US" dirty="0"/>
              <a:t>Homework Quiz</a:t>
            </a:r>
          </a:p>
          <a:p>
            <a:r>
              <a:rPr lang="en-US" dirty="0">
                <a:hlinkClick r:id="rId4"/>
              </a:rPr>
              <a:t>http://programarcadegames.com/quiz/quiz.php?file=animation&amp;lang=en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38D22-E27D-A8B8-6410-A1AAB4C0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</p:spPr>
        <p:txBody>
          <a:bodyPr>
            <a:noAutofit/>
          </a:bodyPr>
          <a:lstStyle/>
          <a:p>
            <a:r>
              <a:rPr lang="en-US" dirty="0"/>
              <a:t>8.2 Animating Snow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399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25C70-62CF-1F10-CEAB-DBAC369DF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7D6D-19DF-F70A-DA50-E4CDBE0D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/>
              <a:t>8.2 Animating Snow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CEF530-C1AA-E6ED-05D7-64EFADF92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63026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This program shows how to use a list to animate and track many objects, like snowflakes.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Open Anaconda Prompt.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Type “</a:t>
            </a:r>
            <a:r>
              <a:rPr lang="en-US" sz="2400" dirty="0" err="1">
                <a:solidFill>
                  <a:srgbClr val="FF0000"/>
                </a:solidFill>
              </a:rPr>
              <a:t>ldle</a:t>
            </a:r>
            <a:r>
              <a:rPr lang="en-US" sz="2400" dirty="0">
                <a:solidFill>
                  <a:srgbClr val="FF0000"/>
                </a:solidFill>
              </a:rPr>
              <a:t>” in the Anaconda Prompt.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File - Open - </a:t>
            </a:r>
            <a:r>
              <a:rPr lang="en-US" b="1" dirty="0" err="1"/>
              <a:t>animating_snow.py</a:t>
            </a:r>
            <a:endParaRPr lang="en-US" b="1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Run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A window with snowflakes appears. 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Close the window.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AE6B77-22A0-2C1A-65FF-F4734AEF0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009" y="2294510"/>
            <a:ext cx="3966298" cy="42744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4747B-DB6B-5D3A-7C37-8AC288B6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5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CAAEA-ECFE-A2A5-5339-9DBDA9551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48AD935-C926-BCC4-B8D9-97589047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8.2 Animating Snow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2F4224-7A0B-CD85-67A6-C42856ABA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Open Anaconda Prompt.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Type “</a:t>
            </a:r>
            <a:r>
              <a:rPr lang="en-US" sz="2400" dirty="0" err="1">
                <a:solidFill>
                  <a:srgbClr val="FF0000"/>
                </a:solidFill>
              </a:rPr>
              <a:t>ldle</a:t>
            </a:r>
            <a:r>
              <a:rPr lang="en-US" sz="2400" dirty="0">
                <a:solidFill>
                  <a:srgbClr val="FF0000"/>
                </a:solidFill>
              </a:rPr>
              <a:t>” in the Anaconda Prompt.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- </a:t>
            </a:r>
            <a:r>
              <a:rPr lang="en-US" sz="2400" b="1" dirty="0" err="1"/>
              <a:t>pygame_base_template.py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File – </a:t>
            </a:r>
            <a:r>
              <a:rPr lang="en-US" sz="2400" dirty="0" err="1"/>
              <a:t>SaveAs</a:t>
            </a:r>
            <a:r>
              <a:rPr lang="en-US" sz="2400" dirty="0"/>
              <a:t> - </a:t>
            </a:r>
            <a:r>
              <a:rPr lang="en-US" sz="2400" b="1" dirty="0" err="1"/>
              <a:t>pygame_base</a:t>
            </a:r>
            <a:r>
              <a:rPr lang="en-US" sz="2400" b="1" dirty="0"/>
              <a:t>_&lt;your name&gt;.</a:t>
            </a:r>
            <a:r>
              <a:rPr lang="en-US" sz="2400" b="1" dirty="0" err="1"/>
              <a:t>py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linkClick r:id="rId2"/>
              </a:rPr>
              <a:t>Video : https://youtu.be/Gkhz3FuhGoI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modify the template.</a:t>
            </a:r>
          </a:p>
          <a:p>
            <a:pPr marL="0" indent="0">
              <a:buNone/>
            </a:pPr>
            <a:endParaRPr lang="en-US" sz="2400" b="1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B9F72-C76F-31DD-7D55-CFC38C25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42927-E7DD-2B20-3CFC-80E78A143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283" y="2648197"/>
            <a:ext cx="3549955" cy="38257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F6C9E8C-95E1-AB6C-EB11-E1BAEE30BD94}"/>
              </a:ext>
            </a:extLst>
          </p:cNvPr>
          <p:cNvSpPr txBox="1">
            <a:spLocks/>
          </p:cNvSpPr>
          <p:nvPr/>
        </p:nvSpPr>
        <p:spPr>
          <a:xfrm>
            <a:off x="0" y="20553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u="dbl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6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40A1A-4316-BA74-4E3C-D5E8E0B44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592A828-00FF-3853-E450-EBA1F887D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6-1: Modify </a:t>
            </a:r>
            <a:r>
              <a:rPr lang="en-US" b="1" dirty="0" err="1"/>
              <a:t>bouncing_rectangle.py</a:t>
            </a: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2C856B-4891-651B-E54E-C010402E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Exercise: </a:t>
            </a:r>
            <a:r>
              <a:rPr lang="en-US" dirty="0"/>
              <a:t>Modify the code of </a:t>
            </a:r>
            <a:r>
              <a:rPr lang="en-US" b="1" dirty="0" err="1"/>
              <a:t>bouncing_rectangle.py</a:t>
            </a:r>
            <a:r>
              <a:rPr lang="en-US" b="1" dirty="0"/>
              <a:t> </a:t>
            </a:r>
            <a:r>
              <a:rPr lang="en-US" dirty="0"/>
              <a:t>to change the rectangle's speed, color, or behavior.</a:t>
            </a:r>
            <a:endParaRPr lang="en-JP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Change the move speed.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Change the rectangles’ size.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Change the rectangles’ color.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Change other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Test the modified program</a:t>
            </a:r>
          </a:p>
          <a:p>
            <a:endParaRPr lang="en-US" sz="2400" dirty="0"/>
          </a:p>
          <a:p>
            <a:r>
              <a:rPr lang="en-US" sz="2400" dirty="0"/>
              <a:t>Save the file to </a:t>
            </a:r>
            <a:r>
              <a:rPr lang="en-US" sz="2400" b="1" dirty="0"/>
              <a:t>class9_&lt;Your name&gt;_exe6-1.py</a:t>
            </a:r>
          </a:p>
          <a:p>
            <a:r>
              <a:rPr lang="en-US" sz="2400" dirty="0"/>
              <a:t>Upload the file to the Teams Folder.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A363F-E02C-59C3-90AB-C856B87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94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B3FDE-0D56-DBDE-2998-904FFBA70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917781-E0F6-8D3B-E0BB-1541DF7C1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1499" cy="435133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Exercise: </a:t>
            </a:r>
            <a:r>
              <a:rPr lang="en-US" dirty="0"/>
              <a:t>Modify the code of </a:t>
            </a:r>
            <a:r>
              <a:rPr lang="en-US" b="1" dirty="0" err="1"/>
              <a:t>animating_snow.py</a:t>
            </a:r>
            <a:r>
              <a:rPr lang="en-US" dirty="0"/>
              <a:t> to change the appearance or behavior of the snowflakes.</a:t>
            </a:r>
          </a:p>
          <a:p>
            <a:pPr marL="417150" indent="-514350">
              <a:buFont typeface="+mj-lt"/>
              <a:buAutoNum type="arabicPeriod"/>
            </a:pPr>
            <a:r>
              <a:rPr lang="en-US" sz="2400" dirty="0"/>
              <a:t>Change the snowflakes’ size</a:t>
            </a:r>
          </a:p>
          <a:p>
            <a:pPr marL="417150" indent="-514350">
              <a:buFont typeface="+mj-lt"/>
              <a:buAutoNum type="arabicPeriod"/>
            </a:pPr>
            <a:r>
              <a:rPr lang="en-US" sz="2400" dirty="0"/>
              <a:t>Change the downward move speed</a:t>
            </a:r>
          </a:p>
          <a:p>
            <a:pPr marL="417150" indent="-514350">
              <a:buFont typeface="+mj-lt"/>
              <a:buAutoNum type="arabicPeriod"/>
            </a:pPr>
            <a:r>
              <a:rPr lang="en-US" sz="2400" dirty="0"/>
              <a:t>Change other parameters.</a:t>
            </a:r>
          </a:p>
          <a:p>
            <a:pPr marL="417150" indent="-514350">
              <a:buFont typeface="+mj-lt"/>
              <a:buAutoNum type="arabicPeriod"/>
            </a:pPr>
            <a:r>
              <a:rPr lang="en-US" sz="2400" dirty="0"/>
              <a:t>Test the modified program.</a:t>
            </a:r>
          </a:p>
          <a:p>
            <a:pPr marL="360000" indent="-457200">
              <a:buNone/>
            </a:pPr>
            <a:endParaRPr lang="en-US" sz="2400" dirty="0"/>
          </a:p>
          <a:p>
            <a:pPr marL="360000" indent="-457200"/>
            <a:r>
              <a:rPr lang="en-US" sz="2400" dirty="0"/>
              <a:t>Save the file to </a:t>
            </a:r>
            <a:r>
              <a:rPr lang="en-US" sz="2400" b="1" dirty="0"/>
              <a:t>class9_&lt;Your name&gt;_exe6-2.py</a:t>
            </a:r>
          </a:p>
          <a:p>
            <a:pPr marL="360000" indent="-457200"/>
            <a:r>
              <a:rPr lang="en-US" sz="2400" dirty="0"/>
              <a:t>Upload the file to the Teams Folder.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A65EC-0F5D-072D-2D05-CE7ECD30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ABFD59C3-B9B2-7B79-7755-D1D537D3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Exercise 6-2: Modify </a:t>
            </a:r>
            <a:r>
              <a:rPr lang="en-US" b="1" dirty="0" err="1"/>
              <a:t>animating_snow.py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165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210BE-E39B-C63E-14E8-D1E413877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4D8C-8797-A366-59D1-9182ABD95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Attendance Check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A554-66C0-AD76-D164-50E35C403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trike="sngStrike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r>
              <a:rPr lang="en-US" strike="sngStrike" dirty="0">
                <a:hlinkClick r:id="rId2"/>
              </a:rPr>
              <a:t>https://forms.gle/Ew6r5AADo2x7iZwX9</a:t>
            </a: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12AF-1025-3186-9ABD-9091C085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8B445FEA-EAEF-0143-9CCD-7EA7DB6F4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117" y="4182332"/>
            <a:ext cx="1941911" cy="194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2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1C808-992B-9719-FBB7-ED9FB2E7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15500-541B-9EA6-5AC7-3474045FF3FC}"/>
              </a:ext>
            </a:extLst>
          </p:cNvPr>
          <p:cNvGraphicFramePr>
            <a:graphicFrameLocks noGrp="1"/>
          </p:cNvGraphicFramePr>
          <p:nvPr/>
        </p:nvGraphicFramePr>
        <p:xfrm>
          <a:off x="292354" y="871538"/>
          <a:ext cx="11522925" cy="583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2925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1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163902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578411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Introduction to Pygame and Its Capabilities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Understand what Pygame is and its role in graphical programming.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install and set up the Pygame library in Python.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 and analyze a simple Pygame program to create a blank window.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468601538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1: Custom Calculators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Lab1: Create a Custom Calculator</a:t>
                      </a:r>
                    </a:p>
                    <a:p>
                      <a:pPr marL="67720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a program to calculate your target time for completing a full marathon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 Comparisons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Indentation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And/Or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Boolean Variables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Else and Else If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 Comparisons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021142880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Quiz and create your own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if,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elif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else 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149091072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84524-815D-C1BA-FBB8-DE6D91120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3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32C95-A5F6-8126-B6E3-DF9EBD47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9B35BB-0607-6CD4-B829-CF3087DB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403754-7518-C2C5-644E-2766D097D3AF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5152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346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 Loop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while Loops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 Numbers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</a:p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Lab 4: Game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4: Create a Game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game and create your own game.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loop, if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Chapter 5: Introduction to Graphics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how to draw basic shapes like rectangles, polygons, and text using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Introduction to Animation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Understand the basics of animation using Python and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78455717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5: Create a Picture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Lab5: Create a Picture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colors.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types of graphic functions (circles, rectangles, lines, etc.)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a while or for loop to create a repeating pattern. 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624225308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8: Animation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Lab8: Animation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Modify the prior Create-a-Picture lab5 or start a new one.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Animate the image.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14088436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3754A-872F-FCF5-4D87-DD14245B8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0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4709-82C8-DAD5-E803-A38D07E2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2C8B32F-5294-4353-2A19-10209E47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298FC1-41F8-A436-955F-462BC728CE39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2351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209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10:</a:t>
                      </a:r>
                      <a:b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Controlling an object with the mouse and keyboard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Learn how to control an object with the mouse or keyboard on the screen.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Files: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move_mouse.py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move_keyboard.py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Exercise7: Modify sample programs.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62387650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11: Bitmapped Graphics and Sound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use bitmapped graphics (images)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add sound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Exercise8. Use images and sound.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5796754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8, 9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14,15</a:t>
                      </a:r>
                    </a:p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,16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Lab: Designing Your Own Animation/Game</a:t>
                      </a: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Presentations and Showcase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the knowledge from previous classes to create your own animation or game.</a:t>
                      </a:r>
                    </a:p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 your completed animation or game to the class.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0370422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D58D6-5DA0-4F79-8143-94CA5A7AD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6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B458F0-D5F3-7B59-2D55-89426BB7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/>
          <a:p>
            <a:r>
              <a:rPr lang="en-US" dirty="0"/>
              <a:t>Class environment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06D9D-FD74-D51D-76A5-486A69E7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OS: Windows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Programming tools: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Anaconda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Anaconda Prompt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IDLE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Backup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Your google drive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Submit your reports, assignments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Teams – “</a:t>
            </a:r>
            <a:r>
              <a:rPr lang="mn-MN" dirty="0">
                <a:latin typeface="+mn-lt"/>
              </a:rPr>
              <a:t>Программчлалын туршилт </a:t>
            </a:r>
            <a:r>
              <a:rPr lang="en-US" dirty="0">
                <a:latin typeface="+mn-lt"/>
              </a:rPr>
              <a:t>I” – General – Files – “2025xxxx_Students”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8BDDF2-9945-774D-0017-7B5A96E8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9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AD0A-D0F9-A972-29CD-026897F2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F02738-EA2C-67D6-15C7-A47AA45C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Online Couse, Documentations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378FFA-9FE2-F1C0-E806-16B291C0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r>
              <a:rPr lang="en-US" dirty="0"/>
              <a:t>Online Course: Program Arcade Games With Python And Pygame</a:t>
            </a:r>
          </a:p>
          <a:p>
            <a:pPr lvl="1"/>
            <a:r>
              <a:rPr lang="en-US" dirty="0"/>
              <a:t>Home: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http://programarcadegames.com/index.php</a:t>
            </a:r>
            <a:endParaRPr lang="en-US" dirty="0"/>
          </a:p>
          <a:p>
            <a:pPr lvl="1"/>
            <a:r>
              <a:rPr lang="en-US" dirty="0"/>
              <a:t>Video: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https://youtube.com/playlist?list=PL1D91F4E6E79E73E1&amp;si=MvHx9PHppoIKR5Gj</a:t>
            </a:r>
            <a:endParaRPr lang="en-US" dirty="0"/>
          </a:p>
          <a:p>
            <a:pPr lvl="1"/>
            <a:r>
              <a:rPr lang="en-US" dirty="0"/>
              <a:t>Python Tutorial site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https://www.w3schools.com/python/default.asp</a:t>
            </a:r>
            <a:endParaRPr lang="en-US" dirty="0"/>
          </a:p>
          <a:p>
            <a:pPr lvl="1"/>
            <a:r>
              <a:rPr lang="en-US" dirty="0"/>
              <a:t>Pygame Documentation</a:t>
            </a:r>
          </a:p>
          <a:p>
            <a:pPr marL="914400" lvl="2" indent="0">
              <a:buNone/>
            </a:pPr>
            <a:r>
              <a:rPr lang="en-US" dirty="0">
                <a:hlinkClick r:id="rId5"/>
              </a:rPr>
              <a:t>https://www.pygame.org/docs/</a:t>
            </a:r>
            <a:endParaRPr lang="en-US" dirty="0"/>
          </a:p>
          <a:p>
            <a:pPr lvl="1"/>
            <a:r>
              <a:rPr lang="en-US" dirty="0"/>
              <a:t>Color Picker</a:t>
            </a:r>
          </a:p>
          <a:p>
            <a:pPr marL="914400" lvl="2" indent="0">
              <a:buNone/>
            </a:pPr>
            <a:r>
              <a:rPr lang="en-US" dirty="0">
                <a:hlinkClick r:id="rId6"/>
              </a:rPr>
              <a:t>https://www.webfx.com/web-design/color-picker/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hlinkClick r:id="rId7"/>
              </a:rPr>
              <a:t>https://htmlcolorcodes.com/color-picker/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452D26-F981-FA58-A30C-6B695F16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589C7-3748-734C-B3A7-A966F65B6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EC33-B432-4971-80D9-743AFDF3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 5, Class 9 (2025/02/21):  </a:t>
            </a:r>
            <a:br>
              <a:rPr lang="en-US" dirty="0"/>
            </a:br>
            <a:r>
              <a:rPr lang="en-US" sz="4000" dirty="0">
                <a:hlinkClick r:id="rId2"/>
              </a:rPr>
              <a:t>Introduction to Animation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87824-4032-0872-5D1D-CCE25CF23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48636"/>
            <a:ext cx="10410701" cy="2814064"/>
          </a:xfrm>
        </p:spPr>
        <p:txBody>
          <a:bodyPr>
            <a:normAutofit/>
          </a:bodyPr>
          <a:lstStyle/>
          <a:p>
            <a:r>
              <a:rPr lang="en-US" dirty="0"/>
              <a:t>Understand the basics of animation using Python and Pygame.</a:t>
            </a:r>
          </a:p>
          <a:p>
            <a:pPr lvl="1"/>
            <a:r>
              <a:rPr lang="en-US" sz="2400" b="1" dirty="0" err="1"/>
              <a:t>bouncing_rectangle.py</a:t>
            </a:r>
            <a:endParaRPr lang="en-US" sz="2400" b="1" dirty="0"/>
          </a:p>
          <a:p>
            <a:pPr lvl="1"/>
            <a:r>
              <a:rPr lang="en-US" sz="2400" b="1" dirty="0"/>
              <a:t>animating_snow.py</a:t>
            </a:r>
          </a:p>
          <a:p>
            <a:r>
              <a:rPr lang="en-US" dirty="0"/>
              <a:t>Exercise6.</a:t>
            </a:r>
          </a:p>
          <a:p>
            <a:r>
              <a:rPr lang="en-US" dirty="0"/>
              <a:t>Homework Quiz: Review today's class content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B3C53-AC9E-E577-F4BB-3C70C25519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/>
          <a:p>
            <a:r>
              <a:rPr lang="en-US" dirty="0"/>
              <a:t>Goals/Tasks: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4265-F58E-B31C-C5C0-0C0B2BBE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2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D91CF-D0B6-C160-2492-A1AA4F477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6D8DCC-6976-A033-686E-2925D5ADA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719263"/>
            <a:ext cx="11347017" cy="4545012"/>
          </a:xfrm>
        </p:spPr>
        <p:txBody>
          <a:bodyPr>
            <a:noAutofit/>
          </a:bodyPr>
          <a:lstStyle/>
          <a:p>
            <a:r>
              <a:rPr lang="en-US" dirty="0"/>
              <a:t>Online Course:</a:t>
            </a:r>
          </a:p>
          <a:p>
            <a:r>
              <a:rPr lang="en-US" dirty="0">
                <a:hlinkClick r:id="rId2"/>
              </a:rPr>
              <a:t>http://programarcadegames.com/index.php?chapter=introduction_to_animation&amp;lang=en#section_8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 : </a:t>
            </a:r>
            <a:r>
              <a:rPr lang="en-US" dirty="0">
                <a:hlinkClick r:id="rId3"/>
              </a:rPr>
              <a:t>https://youtu.be/-GmKoaX2iMs?si=pNctjL1ZmnN5QJPX</a:t>
            </a:r>
            <a:endParaRPr lang="en-US" dirty="0"/>
          </a:p>
          <a:p>
            <a:endParaRPr lang="en-US" dirty="0"/>
          </a:p>
          <a:p>
            <a:r>
              <a:rPr lang="en-US" dirty="0"/>
              <a:t>Homework Quiz</a:t>
            </a:r>
          </a:p>
          <a:p>
            <a:r>
              <a:rPr lang="en-US" dirty="0">
                <a:hlinkClick r:id="rId4"/>
              </a:rPr>
              <a:t>http://programarcadegames.com/quiz/quiz.php?file=animation&amp;lang=en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99359B-B901-07C9-1297-FC6605AD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8.1 The Bouncing Rectangle</a:t>
            </a:r>
          </a:p>
        </p:txBody>
      </p:sp>
    </p:spTree>
    <p:extLst>
      <p:ext uri="{BB962C8B-B14F-4D97-AF65-F5344CB8AC3E}">
        <p14:creationId xmlns:p14="http://schemas.microsoft.com/office/powerpoint/2010/main" val="416770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4939D-B079-BB67-9AEB-05E7AD50F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12AB-7162-1067-8DAD-99979375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8.1 The Bouncing Rectangle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5FB186-7761-FC45-0DCE-A47B20B50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This program shows how to use Python and Pygame to make a rectangle bounce on the screen.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Open Anaconda Prompt.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Type “</a:t>
            </a:r>
            <a:r>
              <a:rPr lang="en-US" sz="2400" dirty="0" err="1">
                <a:solidFill>
                  <a:srgbClr val="FF0000"/>
                </a:solidFill>
              </a:rPr>
              <a:t>ldle</a:t>
            </a:r>
            <a:r>
              <a:rPr lang="en-US" sz="2400" dirty="0">
                <a:solidFill>
                  <a:srgbClr val="FF0000"/>
                </a:solidFill>
              </a:rPr>
              <a:t>” in the Anaconda Prompt.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Open - </a:t>
            </a:r>
            <a:r>
              <a:rPr lang="en-US" sz="2400" b="1" dirty="0" err="1"/>
              <a:t>bouncing_rectangle.py</a:t>
            </a:r>
            <a:endParaRPr lang="en-US" sz="2400" b="1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Run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 window with a rectangle appears. </a:t>
            </a:r>
            <a:br>
              <a:rPr lang="en-US" sz="2400" dirty="0"/>
            </a:br>
            <a:r>
              <a:rPr lang="en-US" sz="2400" dirty="0"/>
              <a:t>The rectangle bounces in the screen.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Close the window.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13FF6-318B-A041-2B01-7CA91E21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FC97E-795D-53B4-AC63-F27ECCAE4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916" y="2603846"/>
            <a:ext cx="4972702" cy="37366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2608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 template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_LargeFormat" id="{CC4FD61C-3CA5-9041-836B-A45EC6AB72BE}" vid="{3AAF6989-1A45-9147-9F63-92E6D8499C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5899</TotalTime>
  <Words>1230</Words>
  <Application>Microsoft Macintosh PowerPoint</Application>
  <PresentationFormat>Widescreen</PresentationFormat>
  <Paragraphs>238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.AppleSystemUIFont</vt:lpstr>
      <vt:lpstr>HelvNeue Light for IBM</vt:lpstr>
      <vt:lpstr>Aptos</vt:lpstr>
      <vt:lpstr>Aptos Display</vt:lpstr>
      <vt:lpstr>Arial</vt:lpstr>
      <vt:lpstr>Nunito Light</vt:lpstr>
      <vt:lpstr>Wingdings</vt:lpstr>
      <vt:lpstr>Office Theme</vt:lpstr>
      <vt:lpstr>Master template</vt:lpstr>
      <vt:lpstr>Programming Experiments With Python And Pygame #6</vt:lpstr>
      <vt:lpstr>Course schedule</vt:lpstr>
      <vt:lpstr>Course schedule</vt:lpstr>
      <vt:lpstr>Course schedule</vt:lpstr>
      <vt:lpstr>Class environment</vt:lpstr>
      <vt:lpstr>Online Couse, Documentations</vt:lpstr>
      <vt:lpstr>Week 5, Class 9 (2025/02/21):   Introduction to Animation</vt:lpstr>
      <vt:lpstr>8.1 The Bouncing Rectangle</vt:lpstr>
      <vt:lpstr>8.1 The Bouncing Rectangle</vt:lpstr>
      <vt:lpstr>8.1 The Bouncing Rectangle</vt:lpstr>
      <vt:lpstr>8.2 Animating Snow</vt:lpstr>
      <vt:lpstr>8.2 Animating Snow</vt:lpstr>
      <vt:lpstr>8.2 Animating Snow</vt:lpstr>
      <vt:lpstr>Exercise 6-1: Modify bouncing_rectangle.py</vt:lpstr>
      <vt:lpstr>Exercise 6-2: Modify animating_snow.py</vt:lpstr>
      <vt:lpstr>Attendance Check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MARIKO TAGAWA</dc:creator>
  <cp:lastModifiedBy>MARIKO TAGAWA</cp:lastModifiedBy>
  <cp:revision>76</cp:revision>
  <dcterms:created xsi:type="dcterms:W3CDTF">2024-12-13T03:05:07Z</dcterms:created>
  <dcterms:modified xsi:type="dcterms:W3CDTF">2025-07-24T11:39:55Z</dcterms:modified>
</cp:coreProperties>
</file>