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257" r:id="rId3"/>
    <p:sldId id="492" r:id="rId4"/>
    <p:sldId id="493" r:id="rId5"/>
    <p:sldId id="494" r:id="rId6"/>
    <p:sldId id="268" r:id="rId7"/>
    <p:sldId id="394" r:id="rId8"/>
    <p:sldId id="482" r:id="rId9"/>
    <p:sldId id="483" r:id="rId10"/>
    <p:sldId id="486" r:id="rId11"/>
    <p:sldId id="485" r:id="rId12"/>
    <p:sldId id="484" r:id="rId13"/>
    <p:sldId id="487" r:id="rId14"/>
    <p:sldId id="488" r:id="rId15"/>
    <p:sldId id="489" r:id="rId16"/>
    <p:sldId id="490" r:id="rId17"/>
    <p:sldId id="491" r:id="rId18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l5wxkJVJM0NZ0iO/mN1FpA==" hashData="VX2ff+Qn7TbEZLaM6PGCOZlMPHkYyABMT1zUliBLiDfTMxZv46uKPfF76rASnNTHn+ypBVE12iEa3LOsDj82Lw=="/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32"/>
    <p:restoredTop sz="94402"/>
  </p:normalViewPr>
  <p:slideViewPr>
    <p:cSldViewPr snapToGrid="0" showGuides="1">
      <p:cViewPr varScale="1">
        <p:scale>
          <a:sx n="79" d="100"/>
          <a:sy n="79" d="100"/>
        </p:scale>
        <p:origin x="240" y="776"/>
      </p:cViewPr>
      <p:guideLst>
        <p:guide orient="horz" pos="222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1D560-B0C3-EC4E-8F83-FFD03185AA94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689ED-EBD8-094E-8274-C50E3E4A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48F2-8671-6224-D575-25AE7AA46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4023D3-EBA0-59A7-3218-8926CC1E6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3F999-A985-3688-B27E-7855E6EB3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2D374-F895-C070-349B-3B73BE50C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E9548-A234-878A-C6B2-4DD856C87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3E16D-81A2-844E-50F5-F3398B9DC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387913-1B1E-D4BD-6995-03E4D8CE2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740A0-C5EB-EA88-B533-CEA724109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8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99B4-4E54-8112-2C24-DDBA8A47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13768-3B0F-CA1B-8F9B-5A1BB240D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04323-DC39-757F-7A4F-4AB226993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33385-E4E3-C1F7-24E0-05D0AE9D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40C8E-2257-C3F6-0B1F-8F47B02D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10850-C0B4-FE2E-89DE-50159D71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6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A827-6905-0381-952E-AC2CEAED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DE9BE-29AF-FD4B-B330-114C2CD2C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D8F7-C9D0-7EA0-1B77-EAEE2FF6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84B21-1911-24F5-FC58-8A6ED02A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90ED-9F0A-AB88-3511-63EFE7A6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6A3D8-F15A-BCCB-4748-9F74BD473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E48CF-1551-4609-FD18-A4277F3B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CDE9-34AF-3D15-3ED5-0AE760A6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A941-6922-7C61-8B19-32331033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775EC-EB55-0730-72A2-53C7E308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54183" y="1719258"/>
            <a:ext cx="10677818" cy="4545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1351" lvl="0" indent="0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ts val="1400"/>
              <a:buFont typeface="Nunito Light"/>
              <a:buNone/>
              <a:defRPr sz="26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485991" lvl="2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E7427BD-584C-6151-1F95-8A156E5D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2397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8EBD8FE-3AD4-0BFF-F214-9E1B3C9B5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DFEC50A3-C73C-694C-96DE-0E6A2FC2AB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 hasCustomPrompt="1"/>
          </p:nvPr>
        </p:nvSpPr>
        <p:spPr>
          <a:xfrm>
            <a:off x="554183" y="1719258"/>
            <a:ext cx="10677818" cy="4545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1351" lvl="0" indent="0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ts val="1400"/>
              <a:buFont typeface="Nunito Light"/>
              <a:buNone/>
              <a:defRPr sz="26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000"/>
            </a:lvl2pPr>
            <a:lvl3pPr marL="1485991" lvl="2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■"/>
              <a:defRPr sz="2000"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r>
              <a:rPr lang="en-US" dirty="0"/>
              <a:t> </a:t>
            </a:r>
          </a:p>
          <a:p>
            <a:pPr lvl="1"/>
            <a:endParaRPr lang="en-US" sz="2000" dirty="0"/>
          </a:p>
          <a:p>
            <a:pPr lvl="2"/>
            <a:endParaRPr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E7427BD-584C-6151-1F95-8A156E5D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9BAC0CE-C45C-81E3-EDA7-7E045A32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67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47650" y="1535492"/>
            <a:ext cx="11639550" cy="5001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6839" lvl="0" indent="-195987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ct val="100000"/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400"/>
            </a:lvl2pPr>
            <a:lvl3pPr marL="1485991" lvl="2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A94003B0-B48D-2E4A-3221-F2C4C774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sz="2800"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34BCFEDD-7DAF-02E8-D5E9-47C49F8D2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522415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06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46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16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4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 Title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8636"/>
            <a:ext cx="9144000" cy="2657292"/>
          </a:xfrm>
        </p:spPr>
        <p:txBody>
          <a:bodyPr>
            <a:normAutofit/>
          </a:bodyPr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800"/>
            </a:lvl1pPr>
            <a:lvl2pPr marL="7200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FE8878-BD8D-577C-7F04-19AD19CFF2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 u="sng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686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46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02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1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32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2614-93DC-1DC3-D8B1-02B6C1B8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5092-C0C6-D188-29E6-4836A0B3A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A0DD7-9014-0AFC-2AB9-A3E00EBFA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E154C-B2C7-9427-49DE-10271D8E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40B74-BB4E-784B-C371-D84F73AB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CA3F9-F549-7C40-30D0-F0BB6A63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2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538A-85C8-CB03-BC32-9244E7AE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CF05-9C24-5F74-1FA9-2EFB6F5F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B5FC6-28BC-B4A0-FC1A-86FDB5B7C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5F7BF-54D1-3DF2-C5B9-02F841664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39F42-FB88-301E-EABF-075E18CA9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7E5DE-D049-F32F-4B66-0CD49BCD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711CC-87EA-8DFF-6B05-BEAA84D2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8EF7D-AC3B-71D9-66BF-5D3F2854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64EC-BFF0-31D4-7F48-0BB814A4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EA6FF-B0BC-640C-DA88-5F79BDB0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A0E57-32E5-CE1F-22FD-373F5A70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A5929-79DB-CD0B-54F3-63DC1078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FF323-A3FF-DF00-0420-2771B7D1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BCA74-7E85-0AE4-01C0-C03D7F1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40DAF-42AA-BB06-5EBA-6B242B0F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0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F0FF-1ABD-3704-0E5E-B3138534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9ABA-B9C5-F277-DB70-D0EDDE7F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B1002-7236-3D9E-F78B-139C45F2D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374F2-06C8-93A4-7F9C-84A240D0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358E6-8B10-31AF-00DE-93C0CC25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5B215-BBC1-F39B-ACED-70C6A8D4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6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52ABE-0F4F-0ACD-5046-705C9336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787D0-3C1F-8E9A-E48D-FCE139F8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9D29-C9C0-F063-A20D-1627125DB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C0916-3BA0-DF73-4051-1E70F6E3F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6CD72-93B4-57A6-BE55-ACA368A10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8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50" r:id="rId3"/>
    <p:sldLayoutId id="2147483699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9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6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B5A18-8937-CDEA-3F12-905FF035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10055" y="637020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99CA87-BF84-3D4E-AF2C-FBA3021F06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23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9" r:id="rId3"/>
    <p:sldLayoutId id="2147483671" r:id="rId4"/>
    <p:sldLayoutId id="2147483679" r:id="rId5"/>
    <p:sldLayoutId id="2147483691" r:id="rId6"/>
    <p:sldLayoutId id="2147483692" r:id="rId7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0">
          <a:solidFill>
            <a:schemeClr val="tx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5pPr>
      <a:lvl6pPr marL="3928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6pPr>
      <a:lvl7pPr marL="7856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7pPr>
      <a:lvl8pPr marL="117842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8pPr>
      <a:lvl9pPr marL="15712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85751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71503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81088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70279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715803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6pPr>
      <a:lvl7pPr marL="2108612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7pPr>
      <a:lvl8pPr marL="2501419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8pPr>
      <a:lvl9pPr marL="2894227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1pPr>
      <a:lvl2pPr marL="39280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2pPr>
      <a:lvl3pPr marL="78561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3pPr>
      <a:lvl4pPr marL="1178422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4pPr>
      <a:lvl5pPr marL="1571229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5pPr>
      <a:lvl6pPr marL="1964037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6pPr>
      <a:lvl7pPr marL="2356844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7pPr>
      <a:lvl8pPr marL="2749651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8pPr>
      <a:lvl9pPr marL="3142458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0">
          <p15:clr>
            <a:srgbClr val="F26B43"/>
          </p15:clr>
        </p15:guide>
        <p15:guide id="2" pos="156">
          <p15:clr>
            <a:srgbClr val="F26B43"/>
          </p15:clr>
        </p15:guide>
        <p15:guide id="3" pos="6084">
          <p15:clr>
            <a:srgbClr val="F26B43"/>
          </p15:clr>
        </p15:guide>
        <p15:guide id="4" orient="horz" pos="3776">
          <p15:clr>
            <a:srgbClr val="F26B43"/>
          </p15:clr>
        </p15:guide>
        <p15:guide id="5" orient="horz" pos="4118">
          <p15:clr>
            <a:srgbClr val="F26B43"/>
          </p15:clr>
        </p15:guide>
        <p15:guide id="6" pos="3120">
          <p15:clr>
            <a:srgbClr val="F26B43"/>
          </p15:clr>
        </p15:guide>
        <p15:guide id="7" pos="2964">
          <p15:clr>
            <a:srgbClr val="F26B43"/>
          </p15:clr>
        </p15:guide>
        <p15:guide id="8" pos="1560">
          <p15:clr>
            <a:srgbClr val="F26B43"/>
          </p15:clr>
        </p15:guide>
        <p15:guide id="9" pos="3276">
          <p15:clr>
            <a:srgbClr val="F26B43"/>
          </p15:clr>
        </p15:guide>
        <p15:guide id="10" pos="1404">
          <p15:clr>
            <a:srgbClr val="F26B43"/>
          </p15:clr>
        </p15:guide>
        <p15:guide id="11" pos="1716">
          <p15:clr>
            <a:srgbClr val="F26B43"/>
          </p15:clr>
        </p15:guide>
        <p15:guide id="12" pos="4680">
          <p15:clr>
            <a:srgbClr val="F26B43"/>
          </p15:clr>
        </p15:guide>
        <p15:guide id="13" pos="4524">
          <p15:clr>
            <a:srgbClr val="F26B43"/>
          </p15:clr>
        </p15:guide>
        <p15:guide id="14" pos="4836">
          <p15:clr>
            <a:srgbClr val="F26B43"/>
          </p15:clr>
        </p15:guide>
        <p15:guide id="15" orient="horz" pos="549">
          <p15:clr>
            <a:srgbClr val="F26B43"/>
          </p15:clr>
        </p15:guide>
        <p15:guide id="17" orient="horz" pos="1083">
          <p15:clr>
            <a:srgbClr val="F26B43"/>
          </p15:clr>
        </p15:guide>
        <p15:guide id="18" orient="horz" pos="2160">
          <p15:clr>
            <a:srgbClr val="F26B43"/>
          </p15:clr>
        </p15:guide>
        <p15:guide id="19" orient="horz" pos="1621">
          <p15:clr>
            <a:srgbClr val="F26B43"/>
          </p15:clr>
        </p15:guide>
        <p15:guide id="20" orient="horz" pos="2696">
          <p15:clr>
            <a:srgbClr val="F26B43"/>
          </p15:clr>
        </p15:guide>
        <p15:guide id="21" orient="horz" pos="32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eacher2025cisconetwork@gmail.com" TargetMode="Externa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P4PR9C6pBc?si=MDjI02QFR3eB6SNU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KOyJSc6Z1c?si=Pry2yB9TXC8JcsN7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orms.gle/JQ126CcGG25siUs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1D91F4E6E79E73E1&amp;si=MvHx9PHppoIKR5Gj" TargetMode="External"/><Relationship Id="rId7" Type="http://schemas.openxmlformats.org/officeDocument/2006/relationships/hyperlink" Target="https://htmlcolorcodes.com/color-picker/" TargetMode="External"/><Relationship Id="rId2" Type="http://schemas.openxmlformats.org/officeDocument/2006/relationships/hyperlink" Target="http://programarcadegames.com/index.ph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ebfx.com/web-design/color-picker/" TargetMode="External"/><Relationship Id="rId5" Type="http://schemas.openxmlformats.org/officeDocument/2006/relationships/hyperlink" Target="https://www.pygame.org/docs/" TargetMode="External"/><Relationship Id="rId4" Type="http://schemas.openxmlformats.org/officeDocument/2006/relationships/hyperlink" Target="https://www.w3schools.com/python/default.as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arcadegames.com/index.php?chapter=controllers_and_graphics&amp;lang=en#section_1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P4PR9C6pBc?si=MDjI02QFR3eB6SNU" TargetMode="External"/><Relationship Id="rId2" Type="http://schemas.openxmlformats.org/officeDocument/2006/relationships/hyperlink" Target="http://programarcadegames.com/index.php?chapter=controllers_and_graphics&amp;lang=en#section_10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programarcadegames.com/quiz/quiz.php?file=controllers&amp;lang=en" TargetMode="External"/><Relationship Id="rId4" Type="http://schemas.openxmlformats.org/officeDocument/2006/relationships/hyperlink" Target="https://youtu.be/LKOyJSc6Z1c?si=Pry2yB9TXC8JcsN7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36051F-D61E-86BD-6D6C-3004B2E88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73801"/>
              </p:ext>
            </p:extLst>
          </p:nvPr>
        </p:nvGraphicFramePr>
        <p:xfrm>
          <a:off x="827871" y="983485"/>
          <a:ext cx="10676944" cy="967509"/>
        </p:xfrm>
        <a:graphic>
          <a:graphicData uri="http://schemas.openxmlformats.org/drawingml/2006/table">
            <a:tbl>
              <a:tblPr firstRow="1" firstCol="1" bandRow="1">
                <a:noFill/>
                <a:tableStyleId>{2D5ABB26-0587-4C30-8999-92F81FD0307C}</a:tableStyleId>
              </a:tblPr>
              <a:tblGrid>
                <a:gridCol w="2669236">
                  <a:extLst>
                    <a:ext uri="{9D8B030D-6E8A-4147-A177-3AD203B41FA5}">
                      <a16:colId xmlns:a16="http://schemas.microsoft.com/office/drawing/2014/main" val="3927143556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3685736620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2369456464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1076506861"/>
                    </a:ext>
                  </a:extLst>
                </a:gridCol>
              </a:tblGrid>
              <a:tr h="487241"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4212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 Code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</a:t>
                      </a:r>
                      <a:r>
                        <a:rPr lang="ja-JP" altLang="en-US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　</a:t>
                      </a: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Credits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081612"/>
                  </a:ext>
                </a:extLst>
              </a:tr>
              <a:tr h="232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V.ITD215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Programming Experiments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190677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990E8F8E-8BE0-6DC3-F898-42CD3832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8225"/>
            <a:ext cx="8471699" cy="5726176"/>
          </a:xfrm>
        </p:spPr>
        <p:txBody>
          <a:bodyPr anchor="b"/>
          <a:lstStyle/>
          <a:p>
            <a:r>
              <a:rPr lang="en-US" sz="4800" dirty="0">
                <a:solidFill>
                  <a:schemeClr val="accent3"/>
                </a:solidFill>
              </a:rPr>
              <a:t>Programming Experiments With Python And Pygame #8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2978EA-2700-C50C-0DFF-E69AD3BAF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EC50A3-C73C-694C-96DE-0E6A2FC2AB9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C3A345-D0D6-6DE4-7B0F-8E33C897380A}"/>
              </a:ext>
            </a:extLst>
          </p:cNvPr>
          <p:cNvSpPr txBox="1">
            <a:spLocks/>
          </p:cNvSpPr>
          <p:nvPr/>
        </p:nvSpPr>
        <p:spPr>
          <a:xfrm>
            <a:off x="382251" y="6281434"/>
            <a:ext cx="4549513" cy="40417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JP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Prepared by </a:t>
            </a:r>
            <a:r>
              <a:rPr lang="en-US" sz="1800" dirty="0">
                <a:hlinkClick r:id="rId2"/>
              </a:rPr>
              <a:t>Mariko Tagawa</a:t>
            </a:r>
            <a:r>
              <a:rPr lang="en-US" sz="1800" dirty="0"/>
              <a:t>, JICA volunteer</a:t>
            </a:r>
          </a:p>
        </p:txBody>
      </p:sp>
    </p:spTree>
    <p:extLst>
      <p:ext uri="{BB962C8B-B14F-4D97-AF65-F5344CB8AC3E}">
        <p14:creationId xmlns:p14="http://schemas.microsoft.com/office/powerpoint/2010/main" val="250822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2892C-57AB-768A-B260-87DEF8DA2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0059-C67D-B14F-3796-383FBA2A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Controlling an object with the mouse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6D506-0B53-7890-EC42-DBB99B491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5081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First, let‘s review Python’s ‘</a:t>
            </a:r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’.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9FBE9-3A73-24D4-4D96-861CF5FF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FC94D-1471-0794-99E6-0B3F9ED5AA74}"/>
              </a:ext>
            </a:extLst>
          </p:cNvPr>
          <p:cNvSpPr txBox="1"/>
          <p:nvPr/>
        </p:nvSpPr>
        <p:spPr>
          <a:xfrm>
            <a:off x="927100" y="2400300"/>
            <a:ext cx="7556500" cy="310854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def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2"/>
                </a:solidFill>
              </a:rPr>
              <a:t>draw_stick_figure</a:t>
            </a:r>
            <a:r>
              <a:rPr lang="en-US" sz="1400" dirty="0"/>
              <a:t>(screen, x, y):</a:t>
            </a:r>
          </a:p>
          <a:p>
            <a:r>
              <a:rPr lang="en-US" sz="1400" dirty="0">
                <a:solidFill>
                  <a:srgbClr val="92D050"/>
                </a:solidFill>
              </a:rPr>
              <a:t>    # Head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pygame.draw.ellipse</a:t>
            </a:r>
            <a:r>
              <a:rPr lang="en-US" sz="1400" dirty="0"/>
              <a:t>(screen, BLACK, [1 + x, y, 10, 10], 0)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>
                <a:solidFill>
                  <a:srgbClr val="92D050"/>
                </a:solidFill>
              </a:rPr>
              <a:t>    # Legs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pygame.draw.line</a:t>
            </a:r>
            <a:r>
              <a:rPr lang="en-US" sz="1400" dirty="0"/>
              <a:t>(screen, BLACK, [5 + x, 17 + y], [10 + x, 27 + y], 2)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pygame.draw.line</a:t>
            </a:r>
            <a:r>
              <a:rPr lang="en-US" sz="1400" dirty="0"/>
              <a:t>(screen, BLACK, [5 + x, 17 + y], [x, 27 + y], 2)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>
                <a:solidFill>
                  <a:srgbClr val="92D050"/>
                </a:solidFill>
              </a:rPr>
              <a:t>    # Body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pygame.draw.line</a:t>
            </a:r>
            <a:r>
              <a:rPr lang="en-US" sz="1400" dirty="0"/>
              <a:t>(screen, RED, [5 + x, 17 + y], [5 + x, 7 + y], 2)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>
                <a:solidFill>
                  <a:srgbClr val="92D050"/>
                </a:solidFill>
              </a:rPr>
              <a:t>    # Arms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pygame.draw.line</a:t>
            </a:r>
            <a:r>
              <a:rPr lang="en-US" sz="1400" dirty="0"/>
              <a:t>(screen, RED, [5 + x, 7 + y], [9 + x, 17 + y], 2)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pygame.draw.line</a:t>
            </a:r>
            <a:r>
              <a:rPr lang="en-US" sz="1400" dirty="0"/>
              <a:t>(screen, RED, [5 + x, 7 + y], [1 + x, 17 + y],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43836-91A0-2B9A-0111-204FDE8048DA}"/>
              </a:ext>
            </a:extLst>
          </p:cNvPr>
          <p:cNvSpPr txBox="1"/>
          <p:nvPr/>
        </p:nvSpPr>
        <p:spPr>
          <a:xfrm>
            <a:off x="787400" y="6019800"/>
            <a:ext cx="7785100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draw_stick_figure</a:t>
            </a:r>
            <a:r>
              <a:rPr lang="en-US" dirty="0"/>
              <a:t>(screen, 0, 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60F54-1774-250A-4AFD-E3F57980315E}"/>
              </a:ext>
            </a:extLst>
          </p:cNvPr>
          <p:cNvSpPr txBox="1"/>
          <p:nvPr/>
        </p:nvSpPr>
        <p:spPr>
          <a:xfrm>
            <a:off x="939800" y="2019300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D21C3-8547-CD1D-6A23-4D2BC0703E3F}"/>
              </a:ext>
            </a:extLst>
          </p:cNvPr>
          <p:cNvSpPr txBox="1"/>
          <p:nvPr/>
        </p:nvSpPr>
        <p:spPr>
          <a:xfrm>
            <a:off x="800100" y="568960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Call function:</a:t>
            </a:r>
          </a:p>
        </p:txBody>
      </p:sp>
    </p:spTree>
    <p:extLst>
      <p:ext uri="{BB962C8B-B14F-4D97-AF65-F5344CB8AC3E}">
        <p14:creationId xmlns:p14="http://schemas.microsoft.com/office/powerpoint/2010/main" val="409602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206A4-A74E-C33E-FE59-FBED35526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687C27-1E90-09C1-C329-6827BF659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Open Anaconda Prompt.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Type “</a:t>
            </a:r>
            <a:r>
              <a:rPr lang="en-US" sz="2400" dirty="0" err="1">
                <a:solidFill>
                  <a:srgbClr val="FF0000"/>
                </a:solidFill>
              </a:rPr>
              <a:t>ldle</a:t>
            </a:r>
            <a:r>
              <a:rPr lang="en-US" sz="2400" dirty="0">
                <a:solidFill>
                  <a:srgbClr val="FF0000"/>
                </a:solidFill>
              </a:rPr>
              <a:t>” in the Anaconda Prompt.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Open - </a:t>
            </a:r>
            <a:r>
              <a:rPr lang="en-US" sz="2400" b="1" dirty="0" err="1"/>
              <a:t>pygame_base_template.py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File – </a:t>
            </a:r>
            <a:r>
              <a:rPr lang="en-US" sz="2400" dirty="0" err="1"/>
              <a:t>SaveAs</a:t>
            </a:r>
            <a:r>
              <a:rPr lang="en-US" sz="2400" dirty="0"/>
              <a:t> - </a:t>
            </a:r>
            <a:r>
              <a:rPr lang="en-US" sz="2400" b="1" dirty="0" err="1"/>
              <a:t>pygame_base</a:t>
            </a:r>
            <a:r>
              <a:rPr lang="en-US" sz="2400" b="1" dirty="0"/>
              <a:t>_&lt;your name&gt;.</a:t>
            </a:r>
            <a:r>
              <a:rPr lang="en-US" sz="2400" b="1" dirty="0" err="1"/>
              <a:t>py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Video : </a:t>
            </a:r>
            <a:r>
              <a:rPr lang="en-US" sz="2400" dirty="0">
                <a:hlinkClick r:id="rId2"/>
              </a:rPr>
              <a:t>https://youtu.be/OP4PR9C6pBc?si=MDjI02QFR3eB6SNU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modify the template.</a:t>
            </a:r>
          </a:p>
          <a:p>
            <a:pPr marL="0" indent="0">
              <a:buNone/>
            </a:pPr>
            <a:endParaRPr lang="en-US" sz="2400" b="1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B14E8-9A54-D611-828E-49AE1021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401FA9-2046-52C4-C75A-B7DE8A824D40}"/>
              </a:ext>
            </a:extLst>
          </p:cNvPr>
          <p:cNvSpPr txBox="1">
            <a:spLocks/>
          </p:cNvSpPr>
          <p:nvPr/>
        </p:nvSpPr>
        <p:spPr>
          <a:xfrm>
            <a:off x="0" y="20553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u="dbl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98690E9-DFC0-2423-0FA9-835CDAA48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Autofit/>
          </a:bodyPr>
          <a:lstStyle/>
          <a:p>
            <a:r>
              <a:rPr lang="en-US" dirty="0"/>
              <a:t>Controlling an object with the mouse</a:t>
            </a:r>
          </a:p>
        </p:txBody>
      </p:sp>
    </p:spTree>
    <p:extLst>
      <p:ext uri="{BB962C8B-B14F-4D97-AF65-F5344CB8AC3E}">
        <p14:creationId xmlns:p14="http://schemas.microsoft.com/office/powerpoint/2010/main" val="3299166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676AC-22C3-2AD2-63FD-DF565BE57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CA31-08B2-9860-E1BB-58F58E8EE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Autofit/>
          </a:bodyPr>
          <a:lstStyle/>
          <a:p>
            <a:r>
              <a:rPr lang="en-US" dirty="0"/>
              <a:t>Controlling an object with the keyboard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C8EF5B-B8D1-4D65-F1F5-67B86E487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3524"/>
            <a:ext cx="7340601" cy="4892675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This program shows how to move an object with the keyboard.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Open Anaconda Prompt.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Type “</a:t>
            </a:r>
            <a:r>
              <a:rPr lang="en-US" sz="2400" dirty="0" err="1">
                <a:solidFill>
                  <a:srgbClr val="FF0000"/>
                </a:solidFill>
              </a:rPr>
              <a:t>ldle</a:t>
            </a:r>
            <a:r>
              <a:rPr lang="en-US" sz="2400" dirty="0">
                <a:solidFill>
                  <a:srgbClr val="FF0000"/>
                </a:solidFill>
              </a:rPr>
              <a:t>” in the Anaconda Prompt.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File - Open - </a:t>
            </a:r>
            <a:r>
              <a:rPr lang="en-US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move_keyboard.py</a:t>
            </a:r>
            <a:endParaRPr lang="en-US" b="1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Run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A small guy appears on the screen. 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Press the key, ↑, ↓, →, ← on the keyboard, he moves up, down, left, or right accordingly. 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Close the window.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D5B33-1E8B-C520-9F0F-ED1C9224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3015A-C2D5-025B-9862-AB7043E81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703" y="2311400"/>
            <a:ext cx="3954149" cy="4198836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2748502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85193-5DB6-006A-BBC4-2A9641DB3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960D97-7E7C-7927-495B-EA10C970B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Open Anaconda Prompt.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Type “</a:t>
            </a:r>
            <a:r>
              <a:rPr lang="en-US" sz="2400" dirty="0" err="1">
                <a:solidFill>
                  <a:srgbClr val="FF0000"/>
                </a:solidFill>
              </a:rPr>
              <a:t>ldle</a:t>
            </a:r>
            <a:r>
              <a:rPr lang="en-US" sz="2400" dirty="0">
                <a:solidFill>
                  <a:srgbClr val="FF0000"/>
                </a:solidFill>
              </a:rPr>
              <a:t>” in the Anaconda Prompt.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Open - </a:t>
            </a:r>
            <a:r>
              <a:rPr lang="en-US" sz="2400" b="1" dirty="0" err="1"/>
              <a:t>pygame_base_template.py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File – </a:t>
            </a:r>
            <a:r>
              <a:rPr lang="en-US" sz="2400" dirty="0" err="1"/>
              <a:t>SaveAs</a:t>
            </a:r>
            <a:r>
              <a:rPr lang="en-US" sz="2400" dirty="0"/>
              <a:t> - </a:t>
            </a:r>
            <a:r>
              <a:rPr lang="en-US" sz="2400" b="1" dirty="0" err="1"/>
              <a:t>pygame_base</a:t>
            </a:r>
            <a:r>
              <a:rPr lang="en-US" sz="2400" b="1" dirty="0"/>
              <a:t>_&lt;your name&gt;.</a:t>
            </a:r>
            <a:r>
              <a:rPr lang="en-US" sz="2400" b="1" dirty="0" err="1"/>
              <a:t>py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Video :</a:t>
            </a:r>
            <a:r>
              <a:rPr lang="en-US" sz="2400" dirty="0">
                <a:hlinkClick r:id="rId2"/>
              </a:rPr>
              <a:t>https://youtu.be/LKOyJSc6Z1c?si=Pry2yB9TXC8JcsN7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modify the template.</a:t>
            </a:r>
          </a:p>
          <a:p>
            <a:pPr marL="0" indent="0">
              <a:buNone/>
            </a:pPr>
            <a:endParaRPr lang="en-US" sz="2400" b="1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7DA9A-7269-483C-9C42-7DDB7DD4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2BF812-6D10-DFB8-3A36-B799DDD086D0}"/>
              </a:ext>
            </a:extLst>
          </p:cNvPr>
          <p:cNvSpPr txBox="1">
            <a:spLocks/>
          </p:cNvSpPr>
          <p:nvPr/>
        </p:nvSpPr>
        <p:spPr>
          <a:xfrm>
            <a:off x="0" y="20553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u="dbl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FEA291-625E-0C0B-C257-77C65C8C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Autofit/>
          </a:bodyPr>
          <a:lstStyle/>
          <a:p>
            <a:r>
              <a:rPr lang="en-US" dirty="0"/>
              <a:t>Controlling an object with the keyboard</a:t>
            </a:r>
          </a:p>
        </p:txBody>
      </p:sp>
    </p:spTree>
    <p:extLst>
      <p:ext uri="{BB962C8B-B14F-4D97-AF65-F5344CB8AC3E}">
        <p14:creationId xmlns:p14="http://schemas.microsoft.com/office/powerpoint/2010/main" val="1365568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F8FA4-CBB5-2265-B1D6-BB95F352F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47D7D32-71CE-5A6B-D25A-D3F19AB0E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9400" cy="1325563"/>
          </a:xfrm>
        </p:spPr>
        <p:txBody>
          <a:bodyPr/>
          <a:lstStyle/>
          <a:p>
            <a:r>
              <a:rPr lang="en-US" dirty="0"/>
              <a:t>Exercise 7: </a:t>
            </a:r>
            <a:br>
              <a:rPr lang="en-US" dirty="0"/>
            </a:br>
            <a:r>
              <a:rPr lang="en-US" dirty="0"/>
              <a:t>Modify </a:t>
            </a:r>
            <a:r>
              <a:rPr lang="en-US" b="1" dirty="0" err="1"/>
              <a:t>move_mouse.py</a:t>
            </a:r>
            <a:r>
              <a:rPr lang="en-US" b="1" dirty="0"/>
              <a:t> </a:t>
            </a:r>
            <a:r>
              <a:rPr lang="en-US" dirty="0"/>
              <a:t>and / or </a:t>
            </a:r>
            <a:r>
              <a:rPr lang="en-US" b="1" dirty="0" err="1">
                <a:solidFill>
                  <a:srgbClr val="000000"/>
                </a:solidFill>
                <a:effectLst/>
              </a:rPr>
              <a:t>move_keyboard.py</a:t>
            </a:r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4445D4-353E-A6B5-9327-1AADFEDF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Exercise: </a:t>
            </a:r>
            <a:r>
              <a:rPr lang="en-US" dirty="0"/>
              <a:t>Modify the code of </a:t>
            </a:r>
            <a:r>
              <a:rPr lang="en-US" b="1" dirty="0" err="1"/>
              <a:t>move_mouse.py</a:t>
            </a:r>
            <a:r>
              <a:rPr lang="en-US" b="1" dirty="0"/>
              <a:t> </a:t>
            </a:r>
            <a:r>
              <a:rPr lang="en-US" dirty="0"/>
              <a:t>and / or </a:t>
            </a:r>
            <a:r>
              <a:rPr lang="en-US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move_keyboard.py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Create your own object.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Control the object with mouse or keyboard.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Test the modified program well.</a:t>
            </a:r>
          </a:p>
          <a:p>
            <a:endParaRPr lang="en-US" sz="2400" dirty="0"/>
          </a:p>
          <a:p>
            <a:r>
              <a:rPr lang="en-US" sz="2400" dirty="0"/>
              <a:t>Save the file to </a:t>
            </a:r>
            <a:r>
              <a:rPr lang="en-US" sz="2400" b="1" dirty="0"/>
              <a:t>class12_&lt;Your name</a:t>
            </a:r>
            <a:r>
              <a:rPr lang="en-US" sz="2400" b="1"/>
              <a:t>&gt;_exe7.</a:t>
            </a:r>
            <a:r>
              <a:rPr lang="en-US" sz="2400" b="1" dirty="0"/>
              <a:t>py</a:t>
            </a:r>
          </a:p>
          <a:p>
            <a:r>
              <a:rPr lang="en-US" sz="2400" dirty="0"/>
              <a:t>Upload the file to the Teams Folder.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5B34F8-E215-A301-9C1A-E530DE13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07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2FE4C-6D75-1B87-834B-6329A33B2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59115E1-E189-BBFF-3C2E-EA98315D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9400" cy="1325563"/>
          </a:xfrm>
        </p:spPr>
        <p:txBody>
          <a:bodyPr/>
          <a:lstStyle/>
          <a:p>
            <a:r>
              <a:rPr lang="en-US" dirty="0"/>
              <a:t>Exercise 7: </a:t>
            </a:r>
            <a:br>
              <a:rPr lang="en-US" dirty="0"/>
            </a:br>
            <a:r>
              <a:rPr lang="en-US" dirty="0"/>
              <a:t>Modify </a:t>
            </a:r>
            <a:r>
              <a:rPr lang="en-US" b="1" dirty="0" err="1"/>
              <a:t>move_mouse.py</a:t>
            </a:r>
            <a:r>
              <a:rPr lang="en-US" b="1" dirty="0"/>
              <a:t> </a:t>
            </a:r>
            <a:r>
              <a:rPr lang="en-US" dirty="0"/>
              <a:t>and / or </a:t>
            </a:r>
            <a:r>
              <a:rPr lang="en-US" b="1" dirty="0" err="1">
                <a:solidFill>
                  <a:srgbClr val="000000"/>
                </a:solidFill>
                <a:effectLst/>
              </a:rPr>
              <a:t>move_keyboard.py</a:t>
            </a:r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D6E1C4-4089-6450-7EE3-FD5BF08CB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597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Hints: </a:t>
            </a:r>
            <a:r>
              <a:rPr lang="en-US" sz="2400" dirty="0"/>
              <a:t>Create your function to draw an object.  </a:t>
            </a:r>
          </a:p>
          <a:p>
            <a:pPr marL="0" indent="0">
              <a:buNone/>
            </a:pPr>
            <a:r>
              <a:rPr lang="en-US" sz="2400" dirty="0"/>
              <a:t>Sample function: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000" dirty="0"/>
              <a:t>def </a:t>
            </a:r>
            <a:r>
              <a:rPr lang="en-US" sz="2000" dirty="0" err="1"/>
              <a:t>draw_snowman</a:t>
            </a:r>
            <a:r>
              <a:rPr lang="en-US" sz="2000" dirty="0"/>
              <a:t>(screen, x, y):</a:t>
            </a:r>
          </a:p>
          <a:p>
            <a:pPr marL="0" indent="0">
              <a:buNone/>
            </a:pPr>
            <a:r>
              <a:rPr lang="en-US" sz="2000" dirty="0"/>
              <a:t>    # Draw a circle for the head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pygame.draw.ellipse</a:t>
            </a:r>
            <a:r>
              <a:rPr lang="en-US" sz="2000" dirty="0"/>
              <a:t>(screen, WHITE, [35 + x, y, 25, 25])</a:t>
            </a:r>
          </a:p>
          <a:p>
            <a:pPr marL="0" indent="0">
              <a:buNone/>
            </a:pPr>
            <a:r>
              <a:rPr lang="en-US" sz="2000" dirty="0"/>
              <a:t>    # Draw the middle snowman circle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pygame.draw.ellipse</a:t>
            </a:r>
            <a:r>
              <a:rPr lang="en-US" sz="2000" dirty="0"/>
              <a:t>(screen, WHITE, [23 + x, 20 + y, 50, 50])</a:t>
            </a:r>
          </a:p>
          <a:p>
            <a:pPr marL="0" indent="0">
              <a:buNone/>
            </a:pPr>
            <a:r>
              <a:rPr lang="en-US" sz="2000" dirty="0"/>
              <a:t>    # Draw the bottom snowman circle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pygame.draw.ellipse</a:t>
            </a:r>
            <a:r>
              <a:rPr lang="en-US" sz="2000" dirty="0"/>
              <a:t>(screen, WHITE, [x, 65 + y, 100, 100])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70B9A-CF15-1465-E48B-6DCBD0C1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4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955E7-AEFB-BEB7-1F03-5F086889E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4182-2DF7-BC92-9467-43EEE8D91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trike="sngStrike" dirty="0"/>
              <a:t>Attendance Check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BA86-23DA-0820-E239-153246A08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trike="sngStrike" dirty="0"/>
              <a:t>Please submit the following form at the end of the class. This is today's attendance check.</a:t>
            </a:r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r>
              <a:rPr lang="en-US" strike="sngStrike" dirty="0">
                <a:hlinkClick r:id="rId2"/>
              </a:rPr>
              <a:t>https://forms.gle/JQ126CcGG25siUsTA</a:t>
            </a:r>
            <a:endParaRPr lang="en-US" strike="sngStrike" dirty="0"/>
          </a:p>
          <a:p>
            <a:pPr marL="0" indent="0">
              <a:buNone/>
            </a:pPr>
            <a:endParaRPr lang="en-US" strike="sngStrik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BF568-7BC6-B24F-32BA-C5239AAE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D0500D6E-D063-B4C3-C3B6-5C22EBD3B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00" y="4254500"/>
            <a:ext cx="19685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3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D11C808-992B-9719-FBB7-ED9FB2E7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215500-541B-9EA6-5AC7-3474045FF3FC}"/>
              </a:ext>
            </a:extLst>
          </p:cNvPr>
          <p:cNvGraphicFramePr>
            <a:graphicFrameLocks noGrp="1"/>
          </p:cNvGraphicFramePr>
          <p:nvPr/>
        </p:nvGraphicFramePr>
        <p:xfrm>
          <a:off x="292354" y="871538"/>
          <a:ext cx="11522925" cy="583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2925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684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1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163902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578411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Introduction to Pygame and Its Capabilities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Understand what Pygame is and its role in graphical programming.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install and set up the Pygame library in Python.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Run and analyze a simple Pygame program to create a blank window.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720918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Comments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Operators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468601538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1: Custom Calculators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Lab1: Create a Custom Calculator</a:t>
                      </a:r>
                    </a:p>
                    <a:p>
                      <a:pPr marL="67720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a program to calculate your target time for completing a full marathon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 Comparisons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Indentation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Using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And/Or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Boolean Variables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Else and Else If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 Comparisons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021142880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Quiz and create your own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if,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elif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else 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149091072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984524-815D-C1BA-FBB8-DE6D91120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4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32C95-A5F6-8126-B6E3-DF9EBD47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9B35BB-0607-6CD4-B829-CF3087DB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403754-7518-C2C5-644E-2766D097D3AF}"/>
              </a:ext>
            </a:extLst>
          </p:cNvPr>
          <p:cNvGraphicFramePr>
            <a:graphicFrameLocks noGrp="1"/>
          </p:cNvGraphicFramePr>
          <p:nvPr/>
        </p:nvGraphicFramePr>
        <p:xfrm>
          <a:off x="280416" y="712388"/>
          <a:ext cx="11520000" cy="51527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346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For Loop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while Loops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 Numbers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</a:p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Lab 4: Game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4: Create a Game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game and create your own game.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loop, if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5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Chapter 5: Introduction to Graphics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 how to draw basic shapes like rectangles, polygons, and text using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Introduction to Animation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Understand the basics of animation using Python and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78455717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5: Create a Picture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Lab5: Create a Picture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colors.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types of graphic functions (circles, rectangles, lines, etc.)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a while or for loop to create a repeating pattern. 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624225308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8: Animation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Lab8: Animation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Modify the prior Create-a-Picture lab5 or start a new one.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Animate the image.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14088436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3754A-872F-FCF5-4D87-DD14245B8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94709-82C8-DAD5-E803-A38D07E25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2C8B32F-5294-4353-2A19-10209E47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298FC1-41F8-A436-955F-462BC728CE39}"/>
              </a:ext>
            </a:extLst>
          </p:cNvPr>
          <p:cNvGraphicFramePr>
            <a:graphicFrameLocks noGrp="1"/>
          </p:cNvGraphicFramePr>
          <p:nvPr/>
        </p:nvGraphicFramePr>
        <p:xfrm>
          <a:off x="280416" y="712388"/>
          <a:ext cx="11520000" cy="23512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209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10:</a:t>
                      </a:r>
                      <a:b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Controlling an object with the mouse and keyboard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Learn how to control an object with the mouse or keyboard on the screen.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Files: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move_mouse.py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move_keyboard.py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Exercise7: Modify sample programs.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62387650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11: Bitmapped Graphics and Sound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use bitmapped graphics (images)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add sound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Exercise8. Use images and sound.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5796754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8, 9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14,15</a:t>
                      </a:r>
                    </a:p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,16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Lab: Designing Your Own Animation/Game</a:t>
                      </a: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Presentations and Showcase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 the knowledge from previous classes to create your own animation or game.</a:t>
                      </a:r>
                    </a:p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 your completed animation or game to the class.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0370422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D58D6-5DA0-4F79-8143-94CA5A7AD5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7AD0A-D0F9-A972-29CD-026897F21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F02738-EA2C-67D6-15C7-A47AA45C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Online Couse, Documentations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378FFA-9FE2-F1C0-E806-16B291C0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r>
              <a:rPr lang="en-US" dirty="0"/>
              <a:t>Online Course: Program Arcade Games With Python And Pygame</a:t>
            </a:r>
          </a:p>
          <a:p>
            <a:pPr lvl="1"/>
            <a:r>
              <a:rPr lang="en-US" dirty="0"/>
              <a:t>Home: 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http://programarcadegames.com/index.php</a:t>
            </a:r>
            <a:endParaRPr lang="en-US" dirty="0"/>
          </a:p>
          <a:p>
            <a:pPr lvl="1"/>
            <a:r>
              <a:rPr lang="en-US" dirty="0"/>
              <a:t>Video:</a:t>
            </a:r>
          </a:p>
          <a:p>
            <a:pPr marL="914400" lvl="2" indent="0">
              <a:buNone/>
            </a:pPr>
            <a:r>
              <a:rPr lang="en-US" dirty="0">
                <a:hlinkClick r:id="rId3"/>
              </a:rPr>
              <a:t>https://youtube.com/playlist?list=PL1D91F4E6E79E73E1&amp;si=MvHx9PHppoIKR5Gj</a:t>
            </a:r>
            <a:endParaRPr lang="en-US" dirty="0"/>
          </a:p>
          <a:p>
            <a:pPr lvl="1"/>
            <a:r>
              <a:rPr lang="en-US" dirty="0"/>
              <a:t>Python Tutorial site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https://www.w3schools.com/python/default.asp</a:t>
            </a:r>
            <a:endParaRPr lang="en-US" dirty="0"/>
          </a:p>
          <a:p>
            <a:pPr lvl="1"/>
            <a:r>
              <a:rPr lang="en-US" dirty="0"/>
              <a:t>Pygame Documentation</a:t>
            </a:r>
          </a:p>
          <a:p>
            <a:pPr marL="914400" lvl="2" indent="0">
              <a:buNone/>
            </a:pPr>
            <a:r>
              <a:rPr lang="en-US" dirty="0">
                <a:hlinkClick r:id="rId5"/>
              </a:rPr>
              <a:t>https://www.pygame.org/docs/</a:t>
            </a:r>
            <a:endParaRPr lang="en-US" dirty="0"/>
          </a:p>
          <a:p>
            <a:pPr lvl="1"/>
            <a:r>
              <a:rPr lang="en-US" dirty="0"/>
              <a:t>Color Picker</a:t>
            </a:r>
          </a:p>
          <a:p>
            <a:pPr marL="914400" lvl="2" indent="0">
              <a:buNone/>
            </a:pPr>
            <a:r>
              <a:rPr lang="en-US" dirty="0">
                <a:hlinkClick r:id="rId6"/>
              </a:rPr>
              <a:t>https://www.webfx.com/web-design/color-picker/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hlinkClick r:id="rId7"/>
              </a:rPr>
              <a:t>https://htmlcolorcodes.com/color-picker/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452D26-F981-FA58-A30C-6B695F16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B0887-0E4D-9328-9E77-DF6ACEA30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9401-4304-2BFA-2CBE-A2EBDF12D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Week 7, Class 12 (2025/03/12):</a:t>
            </a:r>
            <a:br>
              <a:rPr lang="en-US" dirty="0"/>
            </a:br>
            <a:r>
              <a:rPr lang="en-US" dirty="0">
                <a:hlinkClick r:id="rId2"/>
              </a:rPr>
              <a:t>Controlling an object with the mouse and keyboard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4DB91-F463-2E5B-B248-7D0178D0A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548063"/>
            <a:ext cx="9526621" cy="2657475"/>
          </a:xfrm>
        </p:spPr>
        <p:txBody>
          <a:bodyPr>
            <a:normAutofit/>
          </a:bodyPr>
          <a:lstStyle/>
          <a:p>
            <a:r>
              <a:rPr lang="en-US" dirty="0"/>
              <a:t>Learn how to control an object with the mouse or keyboard on the screen using Python and Pygame.</a:t>
            </a:r>
          </a:p>
          <a:p>
            <a:r>
              <a:rPr lang="en-US" dirty="0"/>
              <a:t>Exercise7.</a:t>
            </a:r>
          </a:p>
          <a:p>
            <a:r>
              <a:rPr lang="en-US" dirty="0"/>
              <a:t>Homework Quiz: Review today's class content.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2D39C-49BE-C524-2590-AF7DBC00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19974-2C13-0734-2D93-AC1EBBB518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/>
          <a:p>
            <a:r>
              <a:rPr lang="en-US" dirty="0"/>
              <a:t>Goals/Tasks:</a:t>
            </a:r>
          </a:p>
        </p:txBody>
      </p:sp>
    </p:spTree>
    <p:extLst>
      <p:ext uri="{BB962C8B-B14F-4D97-AF65-F5344CB8AC3E}">
        <p14:creationId xmlns:p14="http://schemas.microsoft.com/office/powerpoint/2010/main" val="118580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D91CF-D0B6-C160-2492-A1AA4F477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6D8DCC-6976-A033-686E-2925D5ADA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038" y="1719263"/>
            <a:ext cx="11347017" cy="4545012"/>
          </a:xfrm>
        </p:spPr>
        <p:txBody>
          <a:bodyPr>
            <a:noAutofit/>
          </a:bodyPr>
          <a:lstStyle/>
          <a:p>
            <a:r>
              <a:rPr lang="en-US" dirty="0"/>
              <a:t>Online Course:</a:t>
            </a:r>
          </a:p>
          <a:p>
            <a:r>
              <a:rPr lang="en-US" dirty="0">
                <a:hlinkClick r:id="rId2"/>
              </a:rPr>
              <a:t>http://programarcadegames.com/index.php?chapter=controllers_and_graphics&amp;lang=en#section_10</a:t>
            </a:r>
            <a:endParaRPr lang="en-US" dirty="0"/>
          </a:p>
          <a:p>
            <a:r>
              <a:rPr lang="en-US" dirty="0"/>
              <a:t>Video :</a:t>
            </a:r>
          </a:p>
          <a:p>
            <a:r>
              <a:rPr lang="en-US" dirty="0">
                <a:hlinkClick r:id="rId3"/>
              </a:rPr>
              <a:t>https://youtu.be/OP4PR9C6pBc?si=MDjI02QFR3eB6SNU</a:t>
            </a:r>
            <a:endParaRPr lang="en-US" dirty="0"/>
          </a:p>
          <a:p>
            <a:r>
              <a:rPr lang="en-US" sz="2800" dirty="0">
                <a:hlinkClick r:id="rId4"/>
              </a:rPr>
              <a:t>https://youtu.be/LKOyJSc6Z1c?si=Pry2yB9TXC8JcsN7</a:t>
            </a:r>
            <a:endParaRPr lang="en-US" dirty="0"/>
          </a:p>
          <a:p>
            <a:endParaRPr lang="en-US" dirty="0"/>
          </a:p>
          <a:p>
            <a:r>
              <a:rPr lang="en-US" dirty="0"/>
              <a:t>Homework Quiz</a:t>
            </a:r>
          </a:p>
          <a:p>
            <a:pPr marL="0" indent="-192629"/>
            <a:r>
              <a:rPr lang="en-US" dirty="0">
                <a:hlinkClick r:id="rId5"/>
              </a:rPr>
              <a:t>http://programarcadegames.com/quiz/quiz.php?file=controllers&amp;lang=en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99359B-B901-07C9-1297-FC6605AD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an object with the mouse</a:t>
            </a:r>
          </a:p>
        </p:txBody>
      </p:sp>
    </p:spTree>
    <p:extLst>
      <p:ext uri="{BB962C8B-B14F-4D97-AF65-F5344CB8AC3E}">
        <p14:creationId xmlns:p14="http://schemas.microsoft.com/office/powerpoint/2010/main" val="302257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F295D-DB10-71EC-B44E-6F2986A0E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EE8F-CB5D-505E-68DA-63488F5D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Autofit/>
          </a:bodyPr>
          <a:lstStyle/>
          <a:p>
            <a:r>
              <a:rPr lang="en-US" dirty="0"/>
              <a:t>Controlling an object with the mouse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FB04B4-B2D6-7109-B095-139C8A9EF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45301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This program shows how to move an object with the mouse.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Open Anaconda Prompt.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Type “</a:t>
            </a:r>
            <a:r>
              <a:rPr lang="en-US" sz="2400" dirty="0" err="1">
                <a:solidFill>
                  <a:srgbClr val="FF0000"/>
                </a:solidFill>
              </a:rPr>
              <a:t>ldle</a:t>
            </a:r>
            <a:r>
              <a:rPr lang="en-US" sz="2400" dirty="0">
                <a:solidFill>
                  <a:srgbClr val="FF0000"/>
                </a:solidFill>
              </a:rPr>
              <a:t>” in the Anaconda Prompt.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File - Open - </a:t>
            </a:r>
            <a:r>
              <a:rPr lang="en-US" b="1" dirty="0" err="1"/>
              <a:t>move_mouse.py</a:t>
            </a:r>
            <a:endParaRPr lang="en-US" b="1" dirty="0"/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Run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A small guy appears on the screen. With your mouse movement, it moves.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Close the window.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5A5A4-9173-7E18-9765-FC8B9E67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68C64-3DC3-D95D-40E2-DC6982666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907" y="1644650"/>
            <a:ext cx="4283046" cy="4548086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46438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475CD-E1E7-8441-F7BA-BB3E0E86A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93F0-0ABF-0762-BC2C-24F13523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First, let‘s review Python’s ‘function’.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F1CF52-3D4B-DFFE-23C1-0A43819DB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0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Function in Python</a:t>
            </a:r>
          </a:p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function</a:t>
            </a:r>
            <a:r>
              <a:rPr lang="en-US" sz="2400" dirty="0"/>
              <a:t> in Python is a reusable block of code that performs a specific task. </a:t>
            </a:r>
          </a:p>
          <a:p>
            <a:pPr marL="0" indent="0">
              <a:buNone/>
            </a:pPr>
            <a:r>
              <a:rPr lang="en-US" b="1" dirty="0"/>
              <a:t>Defining a Function</a:t>
            </a:r>
          </a:p>
          <a:p>
            <a:r>
              <a:rPr lang="en-US" sz="2400" dirty="0"/>
              <a:t>A function is defined using the </a:t>
            </a:r>
            <a:r>
              <a:rPr lang="en-US" sz="2400" b="1" dirty="0">
                <a:solidFill>
                  <a:srgbClr val="C00000"/>
                </a:solidFill>
              </a:rPr>
              <a:t>def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keyword: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D14EB-3BAF-BD39-59C1-B97C1FF7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FEC637-AD40-0813-3F76-1C8B0AF038CA}"/>
              </a:ext>
            </a:extLst>
          </p:cNvPr>
          <p:cNvSpPr txBox="1"/>
          <p:nvPr/>
        </p:nvSpPr>
        <p:spPr>
          <a:xfrm>
            <a:off x="1143000" y="4241800"/>
            <a:ext cx="5842000" cy="203132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def</a:t>
            </a:r>
            <a:r>
              <a:rPr lang="en-US" dirty="0"/>
              <a:t> hello(name):</a:t>
            </a:r>
          </a:p>
          <a:p>
            <a:r>
              <a:rPr lang="en-US" dirty="0">
                <a:solidFill>
                  <a:srgbClr val="92D050"/>
                </a:solidFill>
              </a:rPr>
              <a:t>    #This function prints a greeting message</a:t>
            </a:r>
          </a:p>
          <a:p>
            <a:r>
              <a:rPr lang="en-US" dirty="0"/>
              <a:t>    print(</a:t>
            </a:r>
            <a:r>
              <a:rPr lang="en-US" dirty="0" err="1"/>
              <a:t>f"Hello</a:t>
            </a:r>
            <a:r>
              <a:rPr lang="en-US" dirty="0"/>
              <a:t>, {name}!")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# Calling the function</a:t>
            </a:r>
          </a:p>
          <a:p>
            <a:r>
              <a:rPr lang="en-US" dirty="0"/>
              <a:t>hello("Alice")  </a:t>
            </a:r>
            <a:r>
              <a:rPr lang="en-US" dirty="0">
                <a:solidFill>
                  <a:srgbClr val="92D050"/>
                </a:solidFill>
              </a:rPr>
              <a:t># Output: Hello, Alice!</a:t>
            </a:r>
          </a:p>
        </p:txBody>
      </p:sp>
    </p:spTree>
    <p:extLst>
      <p:ext uri="{BB962C8B-B14F-4D97-AF65-F5344CB8AC3E}">
        <p14:creationId xmlns:p14="http://schemas.microsoft.com/office/powerpoint/2010/main" val="109643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aster template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_LargeFormat" id="{CC4FD61C-3CA5-9041-836B-A45EC6AB72BE}" vid="{3AAF6989-1A45-9147-9F63-92E6D8499CF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6324</TotalTime>
  <Words>1569</Words>
  <Application>Microsoft Macintosh PowerPoint</Application>
  <PresentationFormat>Widescreen</PresentationFormat>
  <Paragraphs>248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.AppleSystemUIFont</vt:lpstr>
      <vt:lpstr>HelvNeue Light for IBM</vt:lpstr>
      <vt:lpstr>Aptos</vt:lpstr>
      <vt:lpstr>Aptos Display</vt:lpstr>
      <vt:lpstr>Arial</vt:lpstr>
      <vt:lpstr>Helvetica Neue</vt:lpstr>
      <vt:lpstr>Nunito Light</vt:lpstr>
      <vt:lpstr>Wingdings</vt:lpstr>
      <vt:lpstr>Office Theme</vt:lpstr>
      <vt:lpstr>Master template</vt:lpstr>
      <vt:lpstr>Programming Experiments With Python And Pygame #8</vt:lpstr>
      <vt:lpstr>Course schedule</vt:lpstr>
      <vt:lpstr>Course schedule</vt:lpstr>
      <vt:lpstr>Course schedule</vt:lpstr>
      <vt:lpstr>Online Couse, Documentations</vt:lpstr>
      <vt:lpstr>Week 7, Class 12 (2025/03/12): Controlling an object with the mouse and keyboard</vt:lpstr>
      <vt:lpstr>Controlling an object with the mouse</vt:lpstr>
      <vt:lpstr>Controlling an object with the mouse</vt:lpstr>
      <vt:lpstr>First, let‘s review Python’s ‘function’.</vt:lpstr>
      <vt:lpstr>Controlling an object with the mouse</vt:lpstr>
      <vt:lpstr>Controlling an object with the mouse</vt:lpstr>
      <vt:lpstr>Controlling an object with the keyboard</vt:lpstr>
      <vt:lpstr>Controlling an object with the keyboard</vt:lpstr>
      <vt:lpstr>Exercise 7:  Modify move_mouse.py and / or move_keyboard.py </vt:lpstr>
      <vt:lpstr>Exercise 7:  Modify move_mouse.py and / or move_keyboard.py </vt:lpstr>
      <vt:lpstr>Attendance Check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MARIKO TAGAWA</dc:creator>
  <cp:lastModifiedBy>MARIKO TAGAWA</cp:lastModifiedBy>
  <cp:revision>79</cp:revision>
  <cp:lastPrinted>2025-03-11T09:33:35Z</cp:lastPrinted>
  <dcterms:created xsi:type="dcterms:W3CDTF">2024-12-13T03:05:07Z</dcterms:created>
  <dcterms:modified xsi:type="dcterms:W3CDTF">2025-07-24T11:41:22Z</dcterms:modified>
</cp:coreProperties>
</file>