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370" r:id="rId3"/>
    <p:sldId id="371" r:id="rId4"/>
    <p:sldId id="460" r:id="rId5"/>
    <p:sldId id="320" r:id="rId6"/>
    <p:sldId id="343" r:id="rId7"/>
    <p:sldId id="461" r:id="rId8"/>
    <p:sldId id="332" r:id="rId9"/>
    <p:sldId id="462" r:id="rId10"/>
    <p:sldId id="479" r:id="rId11"/>
    <p:sldId id="452" r:id="rId12"/>
    <p:sldId id="464" r:id="rId13"/>
    <p:sldId id="453" r:id="rId14"/>
    <p:sldId id="454" r:id="rId15"/>
    <p:sldId id="455" r:id="rId16"/>
    <p:sldId id="465" r:id="rId17"/>
    <p:sldId id="406" r:id="rId18"/>
    <p:sldId id="457" r:id="rId19"/>
    <p:sldId id="466" r:id="rId20"/>
    <p:sldId id="467" r:id="rId21"/>
    <p:sldId id="336" r:id="rId22"/>
    <p:sldId id="337" r:id="rId23"/>
    <p:sldId id="322" r:id="rId24"/>
    <p:sldId id="287" r:id="rId25"/>
    <p:sldId id="456" r:id="rId26"/>
  </p:sldIdLst>
  <p:sldSz cx="9144000" cy="5143500" type="screen16x9"/>
  <p:notesSz cx="6858000" cy="9144000"/>
  <p:embeddedFontLst>
    <p:embeddedFont>
      <p:font typeface="Oswald" pitchFamily="2" charset="77"/>
      <p:regular r:id="rId28"/>
      <p:bold r:id="rId29"/>
    </p:embeddedFont>
    <p:embeddedFont>
      <p:font typeface="Raleway"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o4r+6hiIw1zoMtz+v/nKMg==" hashData="JxpyuWJ77nIhmPQsHZcSdMVKeJbyXxzvASyGIb9hWy17oQy0Lr9oaHqmrRz73nsvmSic8SC1l2ufX5ebAkJS8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49"/>
    <p:restoredTop sz="89908"/>
  </p:normalViewPr>
  <p:slideViewPr>
    <p:cSldViewPr snapToGrid="0" showGuides="1">
      <p:cViewPr varScale="1">
        <p:scale>
          <a:sx n="90" d="100"/>
          <a:sy n="90" d="100"/>
        </p:scale>
        <p:origin x="200"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1492DB-0388-5919-4F22-6CDAB147C1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822154-9325-2C41-B75F-83BD14DDD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15BBC0A-E8B3-336E-38E0-700AA1674C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12.1.2 </a:t>
            </a:r>
            <a:r>
              <a:rPr lang="ja-JP" altLang="en-US"/>
              <a:t>ルーターをゲートウェイとして使用</a:t>
            </a:r>
          </a:p>
          <a:p>
            <a:pPr marL="0" lvl="0" indent="0" algn="l" rtl="0">
              <a:spcBef>
                <a:spcPts val="0"/>
              </a:spcBef>
              <a:spcAft>
                <a:spcPts val="0"/>
              </a:spcAft>
              <a:buNone/>
            </a:pPr>
            <a:r>
              <a:rPr lang="ja-JP" altLang="en-US"/>
              <a:t>ルーターは、</a:t>
            </a:r>
            <a:r>
              <a:rPr lang="en-US" altLang="ja-JP" dirty="0"/>
              <a:t>1</a:t>
            </a:r>
            <a:r>
              <a:rPr lang="ja-JP" altLang="en-US"/>
              <a:t>つのネットワーク上のホストが異なるネットワーク上のホストと通信できるようにするためのゲートウェイを提供します。ルーターの各インターフェースは別々のネットワークに接続されています。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インターフェースに割り当てられた</a:t>
            </a:r>
            <a:r>
              <a:rPr lang="en-US" dirty="0"/>
              <a:t>IPv4</a:t>
            </a:r>
            <a:r>
              <a:rPr lang="ja-JP" altLang="en-US"/>
              <a:t>アドレスは、そのインターフェースがどのローカルネットワークに直接接続されているかを識別します。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ネットワーク上のすべてのホストは、他のネットワークにアクセスするためにルーターをゲートウェイとして使用しなければなりません。そのため、各ホストは自分が接続されているネットワークに接続されたルーターインターフェースの</a:t>
            </a:r>
            <a:r>
              <a:rPr lang="en-US" dirty="0"/>
              <a:t>IPv4</a:t>
            </a:r>
            <a:r>
              <a:rPr lang="ja-JP" altLang="en-US"/>
              <a:t>アドレスを知っている必要があります。このアドレスはデフォルトゲートウェイアドレスと呼ばれ、ホストに静的に設定することも、</a:t>
            </a:r>
            <a:r>
              <a:rPr lang="en-US" dirty="0"/>
              <a:t>DHCP</a:t>
            </a:r>
            <a:r>
              <a:rPr lang="ja-JP" altLang="en-US"/>
              <a:t>によって動的に受信することもできます。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ワイヤレスルーターがローカルネットワーク用の</a:t>
            </a:r>
            <a:r>
              <a:rPr lang="en-US" dirty="0"/>
              <a:t>DHCP</a:t>
            </a:r>
            <a:r>
              <a:rPr lang="ja-JP" altLang="en-US"/>
              <a:t>サーバーとして設定されている場合、それは自動的にホストに正しいインターフェースの</a:t>
            </a:r>
            <a:r>
              <a:rPr lang="en-US" dirty="0"/>
              <a:t>IPv4</a:t>
            </a:r>
            <a:r>
              <a:rPr lang="ja-JP" altLang="en-US"/>
              <a:t>アドレスをデフォルトゲートウェイアドレスとして送信します。このようにして、ネットワーク上のすべてのホストがその</a:t>
            </a:r>
            <a:r>
              <a:rPr lang="en-US" dirty="0"/>
              <a:t>IPv4</a:t>
            </a:r>
            <a:r>
              <a:rPr lang="ja-JP" altLang="en-US"/>
              <a:t>アドレスを使用して</a:t>
            </a:r>
            <a:r>
              <a:rPr lang="en-US" dirty="0"/>
              <a:t>ISP</a:t>
            </a:r>
            <a:r>
              <a:rPr lang="ja-JP" altLang="en-US"/>
              <a:t>上のホストにメッセージを転送し、インターネット上のホストにアクセスできるようになります。通常、ワイヤレスルーターはデフォルトで</a:t>
            </a:r>
            <a:r>
              <a:rPr lang="en-US" dirty="0"/>
              <a:t>DHCP</a:t>
            </a:r>
            <a:r>
              <a:rPr lang="ja-JP" altLang="en-US"/>
              <a:t>サーバーとして設定されています。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ローカルルーターインターフェースの</a:t>
            </a:r>
            <a:r>
              <a:rPr lang="en-US" dirty="0"/>
              <a:t>IPv4</a:t>
            </a:r>
            <a:r>
              <a:rPr lang="ja-JP" altLang="en-US"/>
              <a:t>アドレスがホスト設定のデフォルトゲートウェイアドレスになります。デフォルトゲートウェイは静的に設定されるか、または</a:t>
            </a:r>
            <a:r>
              <a:rPr lang="en-US" dirty="0"/>
              <a:t>DHCP</a:t>
            </a:r>
            <a:r>
              <a:rPr lang="ja-JP" altLang="en-US"/>
              <a:t>によって提供されます。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サーバーとして設定されている場合、それ自身の内部</a:t>
            </a:r>
            <a:r>
              <a:rPr lang="en-US" dirty="0"/>
              <a:t>IPv4</a:t>
            </a:r>
            <a:r>
              <a:rPr lang="ja-JP" altLang="en-US"/>
              <a:t>アドレスを</a:t>
            </a:r>
            <a:r>
              <a:rPr lang="en-US" dirty="0"/>
              <a:t>DHCP</a:t>
            </a:r>
            <a:r>
              <a:rPr lang="ja-JP" altLang="en-US"/>
              <a:t>クライアントにデフォルトゲートウェイとして提供します。また、各クライアントにそれぞれの</a:t>
            </a:r>
            <a:r>
              <a:rPr lang="en-US" dirty="0"/>
              <a:t>IPv4</a:t>
            </a:r>
            <a:r>
              <a:rPr lang="ja-JP" altLang="en-US"/>
              <a:t>アドレスとサブネットマスクも提供します（図参照）。</a:t>
            </a:r>
            <a:endParaRPr lang="en-US" altLang="ja-JP" dirty="0"/>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ルーターは異なるネットワーク間でホストが通信できるようにするためのゲートウェイ機能を提供し、各インターフェースは異なるネットワークに接続されています。</a:t>
            </a:r>
          </a:p>
          <a:p>
            <a:pPr marL="0" lvl="0" indent="0" algn="l" rtl="0">
              <a:spcBef>
                <a:spcPts val="0"/>
              </a:spcBef>
              <a:spcAft>
                <a:spcPts val="0"/>
              </a:spcAft>
              <a:buNone/>
            </a:pPr>
            <a:r>
              <a:rPr lang="ja-JP" altLang="en-US"/>
              <a:t>ネットワーク内のホストは、他のネットワークへのアクセスのためにルーターの</a:t>
            </a:r>
            <a:r>
              <a:rPr lang="en-US" dirty="0"/>
              <a:t>IPv4</a:t>
            </a:r>
            <a:r>
              <a:rPr lang="ja-JP" altLang="en-US"/>
              <a:t>アドレス（デフォルトゲートウェイ）を知る必要があります。</a:t>
            </a:r>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サーバーとして設定されている場合、正しいインターフェースの</a:t>
            </a:r>
            <a:r>
              <a:rPr lang="en-US" dirty="0"/>
              <a:t>IPv4</a:t>
            </a:r>
            <a:r>
              <a:rPr lang="ja-JP" altLang="en-US"/>
              <a:t>アドレスをデフォルトゲートウェイアドレスとしてホストに提供し、ホストはそのアドレスを使用して</a:t>
            </a:r>
            <a:r>
              <a:rPr lang="en-US" dirty="0"/>
              <a:t>ISP</a:t>
            </a:r>
            <a:r>
              <a:rPr lang="ja-JP" altLang="en-US"/>
              <a:t>やインターネット上のホストに接続できます。</a:t>
            </a:r>
          </a:p>
          <a:p>
            <a:pPr marL="0" lvl="0" indent="0" algn="l" rtl="0">
              <a:spcBef>
                <a:spcPts val="0"/>
              </a:spcBef>
              <a:spcAft>
                <a:spcPts val="0"/>
              </a:spcAft>
              <a:buNone/>
            </a:pPr>
            <a:r>
              <a:rPr lang="ja-JP" altLang="en-US"/>
              <a:t>デフォルトゲートウェイのアドレスは静的に設定することも、</a:t>
            </a:r>
            <a:r>
              <a:rPr lang="en-US" dirty="0"/>
              <a:t>DHCP</a:t>
            </a:r>
            <a:r>
              <a:rPr lang="ja-JP" altLang="en-US"/>
              <a:t>で提供することもできます。</a:t>
            </a:r>
            <a:endParaRPr dirty="0"/>
          </a:p>
        </p:txBody>
      </p:sp>
    </p:spTree>
    <p:extLst>
      <p:ext uri="{BB962C8B-B14F-4D97-AF65-F5344CB8AC3E}">
        <p14:creationId xmlns:p14="http://schemas.microsoft.com/office/powerpoint/2010/main" val="231810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A23406-61AC-C87C-BB97-09C72FE5E18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FD83639-6273-0651-56CD-427102143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341B7E5-3A63-C8B0-9C2E-A21CA5DF2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07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BF9DF9-08E0-FDF1-E756-0EC3C01FF2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63D2718-A26D-E290-A1D1-E9917ABFF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1F782F-D268-432A-C813-F2DB61F792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ワイヤレスルーターは、</a:t>
            </a:r>
            <a:r>
              <a:rPr lang="en-US" dirty="0"/>
              <a:t>Ethernet</a:t>
            </a:r>
            <a:r>
              <a:rPr lang="ja-JP" altLang="en-US"/>
              <a:t>ケーブルまたはワイヤレス接続によって接続されたすべてのローカルホストに対して</a:t>
            </a:r>
            <a:r>
              <a:rPr lang="en-US" dirty="0"/>
              <a:t>DHCP</a:t>
            </a:r>
            <a:r>
              <a:rPr lang="ja-JP" altLang="en-US"/>
              <a:t>サーバーとして機能します。これらのローカルホストは、内部ネットワーク（または「インサイドネットワーク」）に存在するとみなされます。ほとんどの</a:t>
            </a:r>
            <a:r>
              <a:rPr lang="en-US" dirty="0"/>
              <a:t>DHCP</a:t>
            </a:r>
            <a:r>
              <a:rPr lang="ja-JP" altLang="en-US"/>
              <a:t>サーバーは、インターネット経由でルーティングできるパブリックアドレスではなく、内部ネットワークのホストにプライベートアドレスを割り当てるように設定されています。これにより、内部ネットワークはデフォルトでインターネットから直接アクセスできないように保護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ローカルのワイヤレスルーターインターフェースに設定されたデフォルトの</a:t>
            </a:r>
            <a:r>
              <a:rPr lang="en-US" dirty="0"/>
              <a:t>IPv4</a:t>
            </a:r>
            <a:r>
              <a:rPr lang="ja-JP" altLang="en-US"/>
              <a:t>アドレスは、通常、そのネットワーク上の最初のホストアドレスです。内部ホストは、ワイヤレスルーターと同じネットワーク内でアドレスを割り当てられる必要があり、静的に設定するか、</a:t>
            </a:r>
            <a:r>
              <a:rPr lang="en-US" dirty="0"/>
              <a:t>DHCP</a:t>
            </a:r>
            <a:r>
              <a:rPr lang="ja-JP" altLang="en-US"/>
              <a:t>を通じて自動的に割り当てられます。</a:t>
            </a:r>
            <a:r>
              <a:rPr lang="en-US" dirty="0"/>
              <a:t>DHCP</a:t>
            </a:r>
            <a:r>
              <a:rPr lang="ja-JP" altLang="en-US"/>
              <a:t>サーバーとして設定された場合、ワイヤレスルーターはこの範囲内でアドレスを提供し、サブネットマスク情報と自分のインターフェース</a:t>
            </a:r>
            <a:r>
              <a:rPr lang="en-US" dirty="0"/>
              <a:t>IPv4</a:t>
            </a:r>
            <a:r>
              <a:rPr lang="ja-JP" altLang="en-US"/>
              <a:t>アドレスをデフォルトゲートウェイとして提供します（図を参照）。</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多くの</a:t>
            </a:r>
            <a:r>
              <a:rPr lang="en-US" dirty="0"/>
              <a:t>ISP</a:t>
            </a:r>
            <a:r>
              <a:rPr lang="ja-JP" altLang="en-US"/>
              <a:t>は、顧客のサイトに設置されたワイヤレスルーターのインターネット側に</a:t>
            </a:r>
            <a:r>
              <a:rPr lang="en-US" dirty="0"/>
              <a:t>IPv4</a:t>
            </a:r>
            <a:r>
              <a:rPr lang="ja-JP" altLang="en-US"/>
              <a:t>アドレスを提供するために</a:t>
            </a:r>
            <a:r>
              <a:rPr lang="en-US" dirty="0"/>
              <a:t>DHCP</a:t>
            </a:r>
            <a:r>
              <a:rPr lang="ja-JP" altLang="en-US"/>
              <a:t>サーバーを使用しています。ワイヤレスルーターのインターネット側に割り当てられるネットワークは、外部ネットワーク（または「アウトサイドネットワーク」）と呼ばれます。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ISP</a:t>
            </a:r>
            <a:r>
              <a:rPr lang="ja-JP" altLang="en-US"/>
              <a:t>に接続されると、インターネットインターフェースに対して正しい外部ネットワーク</a:t>
            </a:r>
            <a:r>
              <a:rPr lang="en-US" dirty="0"/>
              <a:t>IPv4</a:t>
            </a:r>
            <a:r>
              <a:rPr lang="ja-JP" altLang="en-US"/>
              <a:t>アドレスを受信するために、</a:t>
            </a:r>
            <a:r>
              <a:rPr lang="en-US" dirty="0"/>
              <a:t>DHCP</a:t>
            </a:r>
            <a:r>
              <a:rPr lang="ja-JP" altLang="en-US"/>
              <a:t>クライアントとして機能します。</a:t>
            </a:r>
            <a:r>
              <a:rPr lang="en-US" dirty="0"/>
              <a:t>ISP</a:t>
            </a:r>
            <a:r>
              <a:rPr lang="ja-JP" altLang="en-US"/>
              <a:t>は通常、インターネット経由でルーティングできるアドレスを提供し、ワイヤレスルーターに接続されたホストがインターネットにアクセスできるようにします。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ワイヤレスルーターは、ローカルの内部ネットワークと外部のインターネットの境界として機能します。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ワイヤレスルーターは、ローカルホストに</a:t>
            </a:r>
            <a:r>
              <a:rPr lang="en-US" dirty="0"/>
              <a:t>DHCP</a:t>
            </a:r>
            <a:r>
              <a:rPr lang="ja-JP" altLang="en-US"/>
              <a:t>サーバーとして機能し、プライベートアドレスを割り当て、内部ネットワークをインターネットから保護します。</a:t>
            </a:r>
          </a:p>
          <a:p>
            <a:pPr marL="0" lvl="0" indent="0" algn="l" rtl="0">
              <a:spcBef>
                <a:spcPts val="0"/>
              </a:spcBef>
              <a:spcAft>
                <a:spcPts val="0"/>
              </a:spcAft>
              <a:buNone/>
            </a:pPr>
            <a:r>
              <a:rPr lang="ja-JP" altLang="en-US"/>
              <a:t>ルーターはホストにサブネットマスクやデフォルトゲートウェイを提供し、</a:t>
            </a:r>
            <a:r>
              <a:rPr lang="en-US" dirty="0"/>
              <a:t>ISP</a:t>
            </a:r>
            <a:r>
              <a:rPr lang="ja-JP" altLang="en-US"/>
              <a:t>もインターネット側でルーターにパブリックアドレスを提供します。</a:t>
            </a:r>
          </a:p>
          <a:p>
            <a:pPr marL="0" lvl="0" indent="0" algn="l" rtl="0">
              <a:spcBef>
                <a:spcPts val="0"/>
              </a:spcBef>
              <a:spcAft>
                <a:spcPts val="0"/>
              </a:spcAft>
              <a:buNone/>
            </a:pPr>
            <a:r>
              <a:rPr lang="ja-JP" altLang="en-US"/>
              <a:t>ルーターは内部ネットワークと外部インターネットの境界として機能します。</a:t>
            </a:r>
            <a:endParaRPr dirty="0"/>
          </a:p>
        </p:txBody>
      </p:sp>
    </p:spTree>
    <p:extLst>
      <p:ext uri="{BB962C8B-B14F-4D97-AF65-F5344CB8AC3E}">
        <p14:creationId xmlns:p14="http://schemas.microsoft.com/office/powerpoint/2010/main" val="299968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同じネットワーク上にある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両方のホストは異なるデフォルトゲートウェイアドレスを持ちます。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異なるネットワークにいる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両方のホストは異なるデフォルトゲートウェイアドレスを持ちます。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44D75B-D82A-4C53-5A16-C2B70B515E8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475E627-80A6-0C9D-D5A6-65119194B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4D9F17-0AE0-282B-41E5-939554939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このレッスンでは、プライベート</a:t>
            </a:r>
            <a:r>
              <a:rPr lang="en-US" dirty="0"/>
              <a:t>IP</a:t>
            </a:r>
            <a:r>
              <a:rPr lang="ja-JP" altLang="en-US"/>
              <a:t>ネットワークと、プライベートアドレスからパブリックアドレスのネットワークに移行する際に必要となるネットワークアドレス変換（</a:t>
            </a:r>
            <a:r>
              <a:rPr lang="en-US" dirty="0"/>
              <a:t>NAT）</a:t>
            </a:r>
            <a:r>
              <a:rPr lang="ja-JP" altLang="en-US"/>
              <a:t>について説明します。</a:t>
            </a:r>
            <a:r>
              <a:rPr lang="en-US" dirty="0"/>
              <a:t>IP</a:t>
            </a:r>
            <a:r>
              <a:rPr lang="ja-JP" altLang="en-US"/>
              <a:t>アドレスには、</a:t>
            </a:r>
            <a:r>
              <a:rPr lang="en-US" dirty="0"/>
              <a:t>IPv4</a:t>
            </a:r>
            <a:r>
              <a:rPr lang="ja-JP" altLang="en-US"/>
              <a:t>アドレスが</a:t>
            </a:r>
            <a:r>
              <a:rPr lang="en-US" altLang="ja-JP" dirty="0"/>
              <a:t>2</a:t>
            </a:r>
            <a:r>
              <a:rPr lang="ja-JP" altLang="en-US"/>
              <a:t>つのカテゴリに分かれています。</a:t>
            </a:r>
            <a:r>
              <a:rPr lang="en-US" altLang="ja-JP" dirty="0"/>
              <a:t>1</a:t>
            </a:r>
            <a:r>
              <a:rPr lang="ja-JP" altLang="en-US"/>
              <a:t>つ目はプライベートアドレッシングです。プライベートアドレッシングは、組織内で使用できるアドレスです。これらのアドレスは、異なるネットワーク間でルーティング可能ですが、組織外に出てパブリックアドレスが必要なインターネットを越える際には、登録されたパブリック</a:t>
            </a:r>
            <a:r>
              <a:rPr lang="en-US" dirty="0"/>
              <a:t>IP</a:t>
            </a:r>
            <a:r>
              <a:rPr lang="ja-JP" altLang="en-US"/>
              <a:t>アドレスが必要です。</a:t>
            </a:r>
            <a:r>
              <a:rPr lang="en-US" dirty="0"/>
              <a:t>IP</a:t>
            </a:r>
            <a:r>
              <a:rPr lang="ja-JP" altLang="en-US"/>
              <a:t>を設計した人々は、特定のネットワークを予約しており、これらは組織内で使用することができますが、インターネットを通じてルーティングされることはありません。これらのアドレスは、</a:t>
            </a:r>
            <a:r>
              <a:rPr lang="en-US" altLang="ja-JP" dirty="0"/>
              <a:t>192.168</a:t>
            </a:r>
            <a:r>
              <a:rPr lang="ja-JP" altLang="en-US"/>
              <a:t>、</a:t>
            </a:r>
            <a:r>
              <a:rPr lang="en-US" altLang="ja-JP" dirty="0"/>
              <a:t>172.16</a:t>
            </a:r>
            <a:r>
              <a:rPr lang="ja-JP" altLang="en-US"/>
              <a:t>、そして</a:t>
            </a:r>
            <a:r>
              <a:rPr lang="en-US" altLang="ja-JP" dirty="0"/>
              <a:t>10</a:t>
            </a:r>
            <a:r>
              <a:rPr lang="ja-JP" altLang="en-US"/>
              <a:t>です。家庭のネットワークを持っている方は、おそらく</a:t>
            </a:r>
            <a:r>
              <a:rPr lang="en-US" altLang="ja-JP" dirty="0"/>
              <a:t>192.168</a:t>
            </a:r>
            <a:r>
              <a:rPr lang="ja-JP" altLang="en-US"/>
              <a:t>ネットワークが多くのデバイスに割り当てられているのを見たことがあるでしょう。その理由は、</a:t>
            </a:r>
            <a:r>
              <a:rPr lang="en-US" altLang="ja-JP" dirty="0"/>
              <a:t>192.168</a:t>
            </a:r>
            <a:r>
              <a:rPr lang="ja-JP" altLang="en-US"/>
              <a:t>は</a:t>
            </a:r>
            <a:r>
              <a:rPr lang="en-US" altLang="ja-JP" dirty="0"/>
              <a:t>24</a:t>
            </a:r>
            <a:r>
              <a:rPr lang="ja-JP" altLang="en-US"/>
              <a:t>ビットのサブネットマスクを使用し、ホストアドレスのためのビットが</a:t>
            </a:r>
            <a:r>
              <a:rPr lang="en-US" altLang="ja-JP" dirty="0"/>
              <a:t>8</a:t>
            </a:r>
            <a:r>
              <a:rPr lang="ja-JP" altLang="en-US"/>
              <a:t>ビットしか残らないため、</a:t>
            </a:r>
            <a:r>
              <a:rPr lang="en-US" altLang="ja-JP" dirty="0"/>
              <a:t>254</a:t>
            </a:r>
            <a:r>
              <a:rPr lang="ja-JP" altLang="en-US"/>
              <a:t>個のホストアドレスしか使用できません。したがって、小規模な組織やネットワークで使用されます。</a:t>
            </a:r>
            <a:r>
              <a:rPr lang="en-US" altLang="ja-JP" dirty="0"/>
              <a:t>172.16</a:t>
            </a:r>
            <a:r>
              <a:rPr lang="ja-JP" altLang="en-US"/>
              <a:t>は</a:t>
            </a:r>
            <a:r>
              <a:rPr lang="en-US" altLang="ja-JP" dirty="0"/>
              <a:t>16</a:t>
            </a:r>
            <a:r>
              <a:rPr lang="ja-JP" altLang="en-US"/>
              <a:t>ビットがネットワーク部分を識別し、</a:t>
            </a:r>
            <a:r>
              <a:rPr lang="en-US" altLang="ja-JP" dirty="0"/>
              <a:t>10</a:t>
            </a:r>
            <a:r>
              <a:rPr lang="ja-JP" altLang="en-US"/>
              <a:t>は</a:t>
            </a:r>
            <a:r>
              <a:rPr lang="en-US" altLang="ja-JP" dirty="0"/>
              <a:t>8</a:t>
            </a:r>
            <a:r>
              <a:rPr lang="ja-JP" altLang="en-US"/>
              <a:t>ビットだけがネットワーク部分を使用するため、大規模な企業で主に使用されます。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私たちのネットワークがプライベートアドレッシングで構成されている場合、このトラフィックをインターネット上にあるサーバーに送るのは困難です。インターネットは登録されたパブリック</a:t>
            </a:r>
            <a:r>
              <a:rPr lang="en-US" dirty="0"/>
              <a:t>IP</a:t>
            </a:r>
            <a:r>
              <a:rPr lang="ja-JP" altLang="en-US"/>
              <a:t>アドレスのみをルーティングするため、</a:t>
            </a:r>
            <a:r>
              <a:rPr lang="en-US" altLang="ja-JP" dirty="0"/>
              <a:t>192.168</a:t>
            </a:r>
            <a:r>
              <a:rPr lang="ja-JP" altLang="en-US"/>
              <a:t>はそのカテゴリーには該当しません。そこで、ネットワークアドレス変換（</a:t>
            </a:r>
            <a:r>
              <a:rPr lang="en-US" dirty="0"/>
              <a:t>NAT）</a:t>
            </a:r>
            <a:r>
              <a:rPr lang="ja-JP" altLang="en-US"/>
              <a:t>という機能が開発されました。</a:t>
            </a:r>
            <a:r>
              <a:rPr lang="en-US" dirty="0"/>
              <a:t>NAT</a:t>
            </a:r>
            <a:r>
              <a:rPr lang="ja-JP" altLang="en-US"/>
              <a:t>では、プライベートアドレスを持つホストがインターネット上でトラフィックを送信できるようになっています。ルーターは</a:t>
            </a:r>
            <a:r>
              <a:rPr lang="en-US" dirty="0"/>
              <a:t>NAT</a:t>
            </a:r>
            <a:r>
              <a:rPr lang="ja-JP" altLang="en-US"/>
              <a:t>テーブルを維持し、プライベートアドレスがパブリックアドレスに変換される仕組みを提供します。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サーバーにトラフィックが届くと、サーバーはパケットを私に戻しますが、それは登録されたパブリックアドレスを宛先にします。ルーターはこのパブリックアドレスを元のプライベートアドレスに変換し、私にパケットを転送します。これにより、インターネットを介して安全に通信が行われ、ウェブページを表示できるよう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要約</a:t>
            </a:r>
            <a:r>
              <a:rPr lang="en-US" altLang="ja-JP" dirty="0"/>
              <a:t>:</a:t>
            </a:r>
          </a:p>
          <a:p>
            <a:pPr marL="0" lvl="0" indent="0" algn="l" rtl="0">
              <a:spcBef>
                <a:spcPts val="0"/>
              </a:spcBef>
              <a:spcAft>
                <a:spcPts val="0"/>
              </a:spcAft>
              <a:buNone/>
            </a:pPr>
            <a:r>
              <a:rPr lang="ja-JP" altLang="en-US"/>
              <a:t>プライベート</a:t>
            </a:r>
            <a:r>
              <a:rPr lang="en-US" dirty="0"/>
              <a:t>IP</a:t>
            </a:r>
            <a:r>
              <a:rPr lang="ja-JP" altLang="en-US"/>
              <a:t>アドレスは、組織内で使用されるが、インターネット上では直接使用できない。</a:t>
            </a:r>
          </a:p>
          <a:p>
            <a:pPr marL="0" lvl="0" indent="0" algn="l" rtl="0">
              <a:spcBef>
                <a:spcPts val="0"/>
              </a:spcBef>
              <a:spcAft>
                <a:spcPts val="0"/>
              </a:spcAft>
              <a:buNone/>
            </a:pPr>
            <a:r>
              <a:rPr lang="ja-JP" altLang="en-US"/>
              <a:t>インターネットへの通信には、パブリック</a:t>
            </a:r>
            <a:r>
              <a:rPr lang="en-US" dirty="0"/>
              <a:t>IP</a:t>
            </a:r>
            <a:r>
              <a:rPr lang="ja-JP" altLang="en-US"/>
              <a:t>アドレスが必要。</a:t>
            </a:r>
          </a:p>
          <a:p>
            <a:pPr marL="0" lvl="0" indent="0" algn="l" rtl="0">
              <a:spcBef>
                <a:spcPts val="0"/>
              </a:spcBef>
              <a:spcAft>
                <a:spcPts val="0"/>
              </a:spcAft>
              <a:buNone/>
            </a:pPr>
            <a:r>
              <a:rPr lang="en-US" dirty="0"/>
              <a:t>NAT（</a:t>
            </a:r>
            <a:r>
              <a:rPr lang="ja-JP" altLang="en-US"/>
              <a:t>ネットワークアドレス変換）は、プライベートアドレスをパブリックアドレスに変換して、インターネット通信を可能にする。</a:t>
            </a:r>
          </a:p>
          <a:p>
            <a:pPr marL="0" lvl="0" indent="0" algn="l" rtl="0">
              <a:spcBef>
                <a:spcPts val="0"/>
              </a:spcBef>
              <a:spcAft>
                <a:spcPts val="0"/>
              </a:spcAft>
              <a:buNone/>
            </a:pPr>
            <a:r>
              <a:rPr lang="ja-JP" altLang="en-US"/>
              <a:t>ルーターは</a:t>
            </a:r>
            <a:r>
              <a:rPr lang="en-US" dirty="0"/>
              <a:t>NAT</a:t>
            </a:r>
            <a:r>
              <a:rPr lang="ja-JP" altLang="en-US"/>
              <a:t>テーブルを使って、パケットのアドレスを変換し、正しい宛先にトラフィックを送る。</a:t>
            </a:r>
            <a:endParaRPr dirty="0"/>
          </a:p>
        </p:txBody>
      </p:sp>
    </p:spTree>
    <p:extLst>
      <p:ext uri="{BB962C8B-B14F-4D97-AF65-F5344CB8AC3E}">
        <p14:creationId xmlns:p14="http://schemas.microsoft.com/office/powerpoint/2010/main" val="215362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B7CCF23-6DE4-3CD2-E4A2-9F85710CFAF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C80BF7D-7F82-BA7D-441D-1BD991867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D53AD45-A66C-7FE1-24F1-93720287A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171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E491977-C866-A9FB-4C69-AF98A9E3B5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894903-C871-FFA0-B816-007BC32C6C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5F64E5D-D684-9284-D527-68F12BF2E6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640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A3C4D93-7B5D-3A4C-4E1B-1CC913EFC9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2C6292-6B00-9572-C443-F0151283A0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B5536D-9634-9970-A95F-03F5684DD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073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4466101-ADCF-92C8-FDB7-2DF6F947766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4687D-10C5-808F-3F9F-B55E7E8A93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36142D-430D-F07F-47F0-66E0D087D0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68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0C461F-7962-332C-C59A-DC8224BF88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EB4533D-628A-C2CF-36D1-CA470BCD4E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2E3B5EB-4BB0-8059-A665-6C31FE12C5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50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A0AC7-58AD-FF54-12D0-2D772D26E3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12C508-A05C-D70C-C629-58E11827FA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4C6E9-599F-6A64-C66B-2218C7496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7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A19D2B-71BD-715F-9F4A-77A0223C08D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0469063-C56D-4CB4-A4FE-066A1B0DBD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47A74BF-58F5-4D03-9C4B-D33D6FEAA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このレッスンでは、ゲートウェイ、特にデフォルトゲートウェイについて説明します。ゲートウェイとは何かというと、一言で言えば、</a:t>
            </a:r>
            <a:r>
              <a:rPr lang="en-US" altLang="ja-JP" dirty="0"/>
              <a:t>1</a:t>
            </a:r>
            <a:r>
              <a:rPr lang="ja-JP" altLang="en-US"/>
              <a:t>つのローカルネットワークから他のリモートネットワークにトラフィックを転送するための出口です。例えて言うなら、デフォルトゲートウェイは部屋から廊下に出るためのドアのようなものです。コンピュータが自分のローカルネットワーク外にメッセージを送信したい場合、同様にローカルネットワークを出て、目的地に転送される必要があ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以前学んだように、コンピュータはサブネットマスクと宛先の</a:t>
            </a:r>
            <a:r>
              <a:rPr lang="en-US" dirty="0"/>
              <a:t>IP</a:t>
            </a:r>
            <a:r>
              <a:rPr lang="ja-JP" altLang="en-US"/>
              <a:t>アドレスを使ってバイナリ</a:t>
            </a:r>
            <a:r>
              <a:rPr lang="en-US" dirty="0"/>
              <a:t>AND</a:t>
            </a:r>
            <a:r>
              <a:rPr lang="ja-JP" altLang="en-US"/>
              <a:t>演算を行い、宛先が同じローカルネットワーク内にあるかどうかを判断します。宛先がローカルネットワーク内にない場合、コンピュータはパケットをゲートウェイに送信します。すべてのネットワーク上のホストには、最低限</a:t>
            </a:r>
            <a:r>
              <a:rPr lang="en-US" dirty="0"/>
              <a:t>IP</a:t>
            </a:r>
            <a:r>
              <a:rPr lang="ja-JP" altLang="en-US"/>
              <a:t>アドレスとサブネットマスクが必要です。さらに、そのホストがローカルネットワーク外と通信する予定がある場合、デフォルトゲートウェイのアドレスも設定する必要があります。今日のネットワークでは、デフォルトゲートウェイとしてルーターのインターフェースが設定され、そこを経由してインターネットに接続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たとえば、私がネットワーク管理部門にいるとき、インターネット上のサーバーにアクセスしようとすると、私のトラフィックはスイッチを経由して最も近いルーターのインターフェースに到達します。同様に、経理部門のホストが同じサーバーにアクセスしようとすると、経理部門のトラフィックもスイッチを経由しますが、異なるルーターインターフェースを通過します。したがって、経理部門のホストに設定されているデフォルトゲートウェイは、私のネットワーク管理部門のものとは異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ホストが宛先アドレスが同じローカルネットワークにないと判断すると、デフォルトゲートウェイの</a:t>
            </a:r>
            <a:r>
              <a:rPr lang="en-US" dirty="0"/>
              <a:t>MAC</a:t>
            </a:r>
            <a:r>
              <a:rPr lang="ja-JP" altLang="en-US"/>
              <a:t>アドレスを取得するために</a:t>
            </a:r>
            <a:r>
              <a:rPr lang="en-US" dirty="0"/>
              <a:t>ARP</a:t>
            </a:r>
            <a:r>
              <a:rPr lang="ja-JP" altLang="en-US"/>
              <a:t>を使用します。ネットワークの設定に誤りがあると、デフォルトゲートウェイのアドレスが間違っていることがあり、たとえば「</a:t>
            </a:r>
            <a:r>
              <a:rPr lang="en-US" altLang="ja-JP" dirty="0"/>
              <a:t>1</a:t>
            </a:r>
            <a:r>
              <a:rPr lang="ja-JP" altLang="en-US"/>
              <a:t>」の代わりに「</a:t>
            </a:r>
            <a:r>
              <a:rPr lang="en-US" altLang="ja-JP" dirty="0"/>
              <a:t>11</a:t>
            </a:r>
            <a:r>
              <a:rPr lang="ja-JP" altLang="en-US"/>
              <a:t>」で設定されていると、コンピュータは</a:t>
            </a:r>
            <a:r>
              <a:rPr lang="en-US" dirty="0"/>
              <a:t>ARP</a:t>
            </a:r>
            <a:r>
              <a:rPr lang="ja-JP" altLang="en-US"/>
              <a:t>を使ってデフォルトゲートウェイにトラフィックを送信できません。このようなミスを避けるため、正しい</a:t>
            </a:r>
            <a:r>
              <a:rPr lang="en-US" dirty="0"/>
              <a:t>IP</a:t>
            </a:r>
            <a:r>
              <a:rPr lang="ja-JP" altLang="en-US"/>
              <a:t>アドレスやサブネットマスクを設定し、コンピュータが正しくネットワーク内外を区別できるようにすることが重要です。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339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4">
            <a:extLst>
              <a:ext uri="{FF2B5EF4-FFF2-40B4-BE49-F238E27FC236}">
                <a16:creationId xmlns:a16="http://schemas.microsoft.com/office/drawing/2014/main" id="{3E25E1C0-BE28-A41E-1239-3DC386FE7F55}"/>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90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4">
            <a:extLst>
              <a:ext uri="{FF2B5EF4-FFF2-40B4-BE49-F238E27FC236}">
                <a16:creationId xmlns:a16="http://schemas.microsoft.com/office/drawing/2014/main" id="{41DC950F-22E4-9033-AD45-149E4C4E5DC6}"/>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d4d091b-ba9d-59db-9d70-3312cc63142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abf6ae7-57e7-5df9-94e9-3d1bddf37ed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bf6ae7-57e7-5df9-94e9-3d1bddf37ed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b2w44tbFGuHuFgvn6"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b2w44tbFGuHuFgvn6"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5851fda-6368-5bf3-a7d2-8679f284b97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5851fda-6368-5bf3-a7d2-8679f284b97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RPkLPWJNH32g8P7b8"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07f7046-aa9a-5fdf-9830-4fa9268be7f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6241ff65-8dd3-553d-87ad-372a11b30b0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241ff65-8dd3-553d-87ad-372a11b30b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2b467c2f-7024-5114-abc3-f904eeef5d3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d4d091b-ba9d-59db-9d70-3312cc631427" TargetMode="External"/><Relationship Id="rId4" Type="http://schemas.openxmlformats.org/officeDocument/2006/relationships/hyperlink" Target="https://skillsforall.com/launch?id=f393c38f-b410-4d2b-8275-70e144273519&amp;tab=curriculum&amp;view=e8267c60-16f5-5e77-b4c0-665e1506910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e8267c60-16f5-5e77-b4c0-665e1506910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11</a:t>
            </a:r>
            <a:br>
              <a:rPr lang="en-US" altLang="ja-JP" dirty="0"/>
            </a:br>
            <a:r>
              <a:rPr lang="en-US" altLang="ja-JP" sz="3600" dirty="0"/>
              <a:t>Networking Basics</a:t>
            </a:r>
            <a:r>
              <a:rPr lang="ja-JP" altLang="en-US" sz="3600"/>
              <a:t>　</a:t>
            </a:r>
            <a:br>
              <a:rPr lang="ja-JP" altLang="en-US" sz="3600"/>
            </a:br>
            <a:r>
              <a:rPr lang="en-US" altLang="ja-JP" sz="3600" dirty="0"/>
              <a:t>Module 12: Gateways to Other Networks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45B6129D-6F29-1A91-D438-C9BD00653018}"/>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64310" y="473353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ADF319-2064-C38E-FED4-31951EFDA8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E9BC33-E325-5E33-E4FA-3026F63276B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2" name="TextBox 1">
            <a:extLst>
              <a:ext uri="{FF2B5EF4-FFF2-40B4-BE49-F238E27FC236}">
                <a16:creationId xmlns:a16="http://schemas.microsoft.com/office/drawing/2014/main" id="{31B197D2-6798-7D63-73D8-7BEDF9B6C1F0}"/>
              </a:ext>
            </a:extLst>
          </p:cNvPr>
          <p:cNvSpPr txBox="1"/>
          <p:nvPr/>
        </p:nvSpPr>
        <p:spPr>
          <a:xfrm>
            <a:off x="720724" y="1596109"/>
            <a:ext cx="8194676"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ルーターの役割：</a:t>
            </a:r>
          </a:p>
          <a:p>
            <a:pPr marL="285750" indent="-285750">
              <a:spcAft>
                <a:spcPts val="600"/>
              </a:spcAft>
              <a:buClr>
                <a:schemeClr val="tx1"/>
              </a:buClr>
              <a:buFont typeface="Arial" panose="020B0604020202020204" pitchFamily="34" charset="0"/>
              <a:buChar char="•"/>
            </a:pPr>
            <a:r>
              <a:rPr lang="ja-JP" altLang="en-US" b="1">
                <a:solidFill>
                  <a:schemeClr val="tx1"/>
                </a:solidFill>
              </a:rPr>
              <a:t>ネットワーク間の橋渡し</a:t>
            </a:r>
            <a:r>
              <a:rPr lang="ja-JP" altLang="en-US">
                <a:solidFill>
                  <a:schemeClr val="tx1"/>
                </a:solidFill>
              </a:rPr>
              <a:t>：ルーターは、異なるネットワーク同士をつなげ、データを転送する役割を果たします。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ルーターは、複数のネットワークに接続するためのインターフェースが備わっています。</a:t>
            </a:r>
          </a:p>
          <a:p>
            <a:pPr>
              <a:spcAft>
                <a:spcPts val="600"/>
              </a:spcAft>
              <a:buClr>
                <a:schemeClr val="tx1"/>
              </a:buClr>
            </a:pPr>
            <a:r>
              <a:rPr lang="ja-JP" altLang="en-US" b="1">
                <a:solidFill>
                  <a:schemeClr val="accent1"/>
                </a:solidFill>
              </a:rPr>
              <a:t>デフォルトゲートウェイ：</a:t>
            </a:r>
          </a:p>
          <a:p>
            <a:pPr marL="285750" indent="-285750">
              <a:spcAft>
                <a:spcPts val="600"/>
              </a:spcAft>
              <a:buClr>
                <a:schemeClr val="tx1"/>
              </a:buClr>
              <a:buFont typeface="Arial" panose="020B0604020202020204" pitchFamily="34" charset="0"/>
              <a:buChar char="•"/>
            </a:pPr>
            <a:r>
              <a:rPr lang="ja-JP" altLang="en-US" b="1">
                <a:solidFill>
                  <a:schemeClr val="tx1"/>
                </a:solidFill>
              </a:rPr>
              <a:t>アクセスの出口</a:t>
            </a:r>
            <a:r>
              <a:rPr lang="ja-JP" altLang="en-US">
                <a:solidFill>
                  <a:schemeClr val="tx1"/>
                </a:solidFill>
              </a:rPr>
              <a:t>：ネットワーク上のコンピュータが他のネットワークに通信する際、ルーターの特定のアドレスを通ります。これが「デフォルトゲートウェイ」です。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ja-JP" altLang="en-US">
                <a:solidFill>
                  <a:schemeClr val="tx1"/>
                </a:solidFill>
              </a:rPr>
              <a:t>：デフォルトゲートウェイの設定は、手動（静的）または自動（</a:t>
            </a:r>
            <a:r>
              <a:rPr lang="en-US" dirty="0">
                <a:solidFill>
                  <a:schemeClr val="accent1"/>
                </a:solidFill>
              </a:rPr>
              <a:t>DHCP</a:t>
            </a:r>
            <a:r>
              <a:rPr lang="en-US" dirty="0">
                <a:solidFill>
                  <a:schemeClr val="tx1"/>
                </a:solidFill>
              </a:rPr>
              <a:t>）</a:t>
            </a:r>
            <a:r>
              <a:rPr lang="ja-JP" altLang="en-US">
                <a:solidFill>
                  <a:schemeClr val="tx1"/>
                </a:solidFill>
              </a:rPr>
              <a:t>で行えます。</a:t>
            </a:r>
          </a:p>
          <a:p>
            <a:pPr>
              <a:spcAft>
                <a:spcPts val="600"/>
              </a:spcAft>
              <a:buClr>
                <a:schemeClr val="tx1"/>
              </a:buClr>
            </a:pPr>
            <a:r>
              <a:rPr lang="ja-JP" altLang="en-US" b="1">
                <a:solidFill>
                  <a:schemeClr val="accent1"/>
                </a:solidFill>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rPr>
              <a:t>ワイヤレスルーターは、</a:t>
            </a:r>
            <a:r>
              <a:rPr lang="en-US" b="1" dirty="0">
                <a:solidFill>
                  <a:schemeClr val="tx1"/>
                </a:solidFill>
              </a:rPr>
              <a:t> DHCP</a:t>
            </a:r>
            <a:r>
              <a:rPr lang="ja-JP" altLang="en-US" b="1">
                <a:solidFill>
                  <a:schemeClr val="tx1"/>
                </a:solidFill>
              </a:rPr>
              <a:t>サーバーとして機能し、</a:t>
            </a:r>
            <a:r>
              <a:rPr lang="ja-JP" altLang="en-US">
                <a:solidFill>
                  <a:schemeClr val="tx1"/>
                </a:solidFill>
              </a:rPr>
              <a:t>コンピュータに自動でデフォルトゲートウェイの情報を提供します。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コンピュータは、提供されたデフォルトゲートウェイを通じてインターネットにアクセスできます。</a:t>
            </a:r>
          </a:p>
        </p:txBody>
      </p:sp>
      <p:sp>
        <p:nvSpPr>
          <p:cNvPr id="3" name="TextBox 2">
            <a:extLst>
              <a:ext uri="{FF2B5EF4-FFF2-40B4-BE49-F238E27FC236}">
                <a16:creationId xmlns:a16="http://schemas.microsoft.com/office/drawing/2014/main" id="{389AEFDC-B8E7-AD4F-168E-605A1C1D96ED}"/>
              </a:ext>
            </a:extLst>
          </p:cNvPr>
          <p:cNvSpPr txBox="1"/>
          <p:nvPr/>
        </p:nvSpPr>
        <p:spPr>
          <a:xfrm>
            <a:off x="720724" y="1157362"/>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ゲートウェイとしてのルータ</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91295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53DE90B-DDA8-0677-23BB-ED7BAEC8EF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D0712D3-3A16-0A0D-92CF-7D1FA6249C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A838297-2435-E96F-0064-8EB93D799C8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Routers as Boundaries Between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DF2FA79-5EE8-CE57-2468-FC850E0B5B04}"/>
              </a:ext>
            </a:extLst>
          </p:cNvPr>
          <p:cNvSpPr txBox="1"/>
          <p:nvPr/>
        </p:nvSpPr>
        <p:spPr>
          <a:xfrm>
            <a:off x="720140" y="1646643"/>
            <a:ext cx="8212104" cy="3108543"/>
          </a:xfrm>
          <a:prstGeom prst="rect">
            <a:avLst/>
          </a:prstGeom>
          <a:noFill/>
        </p:spPr>
        <p:txBody>
          <a:bodyPr wrap="square" rtlCol="0">
            <a:spAutoFit/>
          </a:bodyPr>
          <a:lstStyle/>
          <a:p>
            <a:pPr algn="l"/>
            <a:r>
              <a:rPr lang="en-US" i="0" dirty="0">
                <a:solidFill>
                  <a:schemeClr val="accent1"/>
                </a:solidFill>
                <a:effectLst/>
                <a:latin typeface="+mn-lt"/>
              </a:rPr>
              <a:t>Wireless Router as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Role: Provides DHCP service for all local hosts connected either via Ethernet or wirelessly.</a:t>
            </a:r>
          </a:p>
          <a:p>
            <a:pPr marL="285750" lvl="1" indent="-285750">
              <a:buClr>
                <a:schemeClr val="tx1"/>
              </a:buClr>
              <a:buFont typeface="Arial" panose="020B0604020202020204" pitchFamily="34" charset="0"/>
              <a:buChar char="•"/>
            </a:pPr>
            <a:r>
              <a:rPr lang="en-US" i="0" dirty="0">
                <a:solidFill>
                  <a:schemeClr val="tx1"/>
                </a:solidFill>
                <a:effectLst/>
                <a:latin typeface="+mn-lt"/>
              </a:rPr>
              <a:t>DHCP servers typically assign private addresses to internal hosts.</a:t>
            </a:r>
          </a:p>
          <a:p>
            <a:pPr marL="285750" lvl="1" indent="-285750">
              <a:buClr>
                <a:schemeClr val="tx1"/>
              </a:buClr>
              <a:buFont typeface="Arial" panose="020B0604020202020204" pitchFamily="34" charset="0"/>
              <a:buChar char="•"/>
            </a:pPr>
            <a:r>
              <a:rPr lang="en-US" i="0" dirty="0">
                <a:solidFill>
                  <a:schemeClr val="tx1"/>
                </a:solidFill>
                <a:effectLst/>
                <a:latin typeface="+mn-lt"/>
              </a:rPr>
              <a:t>Security: Prevents direct access to the internal network from the internet.</a:t>
            </a:r>
          </a:p>
          <a:p>
            <a:pPr algn="l">
              <a:buClr>
                <a:schemeClr val="tx1"/>
              </a:buClr>
            </a:pPr>
            <a:r>
              <a:rPr lang="en-US" i="0" dirty="0">
                <a:solidFill>
                  <a:schemeClr val="accent1"/>
                </a:solidFill>
                <a:effectLst/>
                <a:latin typeface="+mn-lt"/>
              </a:rPr>
              <a:t>Default IPv4 Address on Router:</a:t>
            </a:r>
          </a:p>
          <a:p>
            <a:pPr marL="285750" lvl="1" indent="-285750">
              <a:buClr>
                <a:schemeClr val="tx1"/>
              </a:buClr>
              <a:buFont typeface="Arial" panose="020B0604020202020204" pitchFamily="34" charset="0"/>
              <a:buChar char="•"/>
            </a:pPr>
            <a:r>
              <a:rPr lang="en-US" i="0" dirty="0">
                <a:solidFill>
                  <a:schemeClr val="tx1"/>
                </a:solidFill>
                <a:effectLst/>
                <a:latin typeface="+mn-lt"/>
              </a:rPr>
              <a:t>Usually the first host address in the network.</a:t>
            </a:r>
          </a:p>
          <a:p>
            <a:pPr marL="285750" lvl="1" indent="-285750">
              <a:buClr>
                <a:schemeClr val="tx1"/>
              </a:buClr>
              <a:buFont typeface="Arial" panose="020B0604020202020204" pitchFamily="34" charset="0"/>
              <a:buChar char="•"/>
            </a:pPr>
            <a:r>
              <a:rPr lang="en-US" i="0" dirty="0">
                <a:solidFill>
                  <a:schemeClr val="tx1"/>
                </a:solidFill>
                <a:effectLst/>
                <a:latin typeface="+mn-lt"/>
              </a:rPr>
              <a:t>Local hosts receive addresses in the same network as the router, through static configuration or DHCP.</a:t>
            </a:r>
          </a:p>
          <a:p>
            <a:pPr algn="l">
              <a:buClr>
                <a:schemeClr val="tx1"/>
              </a:buClr>
            </a:pPr>
            <a:r>
              <a:rPr lang="en-US" i="0" dirty="0">
                <a:solidFill>
                  <a:schemeClr val="accent1"/>
                </a:solidFill>
                <a:effectLst/>
                <a:latin typeface="+mn-lt"/>
              </a:rPr>
              <a:t>ISP and DHCP Servers:</a:t>
            </a:r>
          </a:p>
          <a:p>
            <a:pPr marL="285750" lvl="1" indent="-285750">
              <a:buClr>
                <a:schemeClr val="tx1"/>
              </a:buClr>
              <a:buFont typeface="Arial" panose="020B0604020202020204" pitchFamily="34" charset="0"/>
              <a:buChar char="•"/>
            </a:pPr>
            <a:r>
              <a:rPr lang="en-US" i="0" dirty="0">
                <a:solidFill>
                  <a:schemeClr val="tx1"/>
                </a:solidFill>
                <a:effectLst/>
                <a:latin typeface="+mn-lt"/>
              </a:rPr>
              <a:t>ISPs use DHCP to provide IPv4 addresses to the internet side of customer-installed wireless routers.</a:t>
            </a:r>
          </a:p>
          <a:p>
            <a:pPr algn="l">
              <a:buClr>
                <a:schemeClr val="tx1"/>
              </a:buClr>
            </a:pPr>
            <a:r>
              <a:rPr lang="en-US" i="0" dirty="0">
                <a:solidFill>
                  <a:schemeClr val="accent1"/>
                </a:solidFill>
                <a:effectLst/>
                <a:latin typeface="+mn-lt"/>
              </a:rPr>
              <a:t>Router's Dual Role:</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acts as a DHCP client to receive an internet-routable address from the ISP.</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serves as the gateway between the local internal network and the external internet.</a:t>
            </a:r>
          </a:p>
        </p:txBody>
      </p:sp>
    </p:spTree>
    <p:extLst>
      <p:ext uri="{BB962C8B-B14F-4D97-AF65-F5344CB8AC3E}">
        <p14:creationId xmlns:p14="http://schemas.microsoft.com/office/powerpoint/2010/main" val="18633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62193A-B9D4-4089-AEDD-8E37626C45E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A43851E-C26E-9645-FB2C-84C81D3EF17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2E78F177-B220-731F-3A5C-DE9F37C3F2B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ルーターはネットワーク間の境界として機能</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E4C8472-2AA2-562C-BC32-54092F1C3978}"/>
              </a:ext>
            </a:extLst>
          </p:cNvPr>
          <p:cNvSpPr txBox="1"/>
          <p:nvPr/>
        </p:nvSpPr>
        <p:spPr>
          <a:xfrm>
            <a:off x="720140" y="1646643"/>
            <a:ext cx="8212104"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latin typeface="+mn-lt"/>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a:t>
            </a:r>
            <a:r>
              <a:rPr lang="en-US" dirty="0">
                <a:solidFill>
                  <a:schemeClr val="accent1"/>
                </a:solidFill>
                <a:latin typeface="+mn-lt"/>
              </a:rPr>
              <a:t>DHCP</a:t>
            </a:r>
            <a:r>
              <a:rPr lang="ja-JP" altLang="en-US">
                <a:solidFill>
                  <a:schemeClr val="accent1"/>
                </a:solidFill>
                <a:latin typeface="+mn-lt"/>
              </a:rPr>
              <a:t>サーバー</a:t>
            </a:r>
            <a:r>
              <a:rPr lang="ja-JP" altLang="en-US">
                <a:solidFill>
                  <a:schemeClr val="tx1"/>
                </a:solidFill>
                <a:latin typeface="+mn-lt"/>
              </a:rPr>
              <a:t>として動作し、ローカルネットワーク上のデバイスにプライベート</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192.168.1.2</a:t>
            </a:r>
            <a:r>
              <a:rPr lang="ja-JP" altLang="en-US">
                <a:solidFill>
                  <a:schemeClr val="tx1"/>
                </a:solidFill>
                <a:latin typeface="+mn-lt"/>
              </a:rPr>
              <a:t>）を割り当てます。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プライベート</a:t>
            </a:r>
            <a:r>
              <a:rPr lang="en-US" dirty="0">
                <a:solidFill>
                  <a:schemeClr val="tx1"/>
                </a:solidFill>
                <a:latin typeface="+mn-lt"/>
              </a:rPr>
              <a:t>IP</a:t>
            </a:r>
            <a:r>
              <a:rPr lang="ja-JP" altLang="en-US">
                <a:solidFill>
                  <a:schemeClr val="tx1"/>
                </a:solidFill>
                <a:latin typeface="+mn-lt"/>
              </a:rPr>
              <a:t>アドレスはインターネットから直接アクセスできないため、ローカルネットワークを保護します。</a:t>
            </a:r>
          </a:p>
          <a:p>
            <a:pPr>
              <a:spcBef>
                <a:spcPts val="600"/>
              </a:spcBef>
              <a:spcAft>
                <a:spcPts val="600"/>
              </a:spcAft>
              <a:buClr>
                <a:schemeClr val="tx1"/>
              </a:buClr>
            </a:pPr>
            <a:r>
              <a:rPr lang="en-US" b="1" dirty="0">
                <a:solidFill>
                  <a:schemeClr val="accent1"/>
                </a:solidFill>
                <a:latin typeface="+mn-lt"/>
              </a:rPr>
              <a:t>ISP</a:t>
            </a:r>
            <a:r>
              <a:rPr lang="ja-JP" altLang="en-US" b="1">
                <a:solidFill>
                  <a:schemeClr val="accent1"/>
                </a:solidFill>
                <a:latin typeface="+mn-lt"/>
              </a:rPr>
              <a:t>と</a:t>
            </a:r>
            <a:r>
              <a:rPr lang="en-US" b="1" dirty="0">
                <a:solidFill>
                  <a:schemeClr val="accent1"/>
                </a:solidFill>
                <a:latin typeface="+mn-lt"/>
              </a:rPr>
              <a:t>DHCP</a:t>
            </a:r>
            <a:r>
              <a:rPr lang="ja-JP" altLang="en-US" b="1">
                <a:solidFill>
                  <a:schemeClr val="accent1"/>
                </a:solidFill>
                <a:latin typeface="+mn-lt"/>
              </a:rPr>
              <a:t>サーバー</a:t>
            </a:r>
            <a:endParaRPr lang="ja-JP" altLang="en-US">
              <a:solidFill>
                <a:schemeClr val="accent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ISP（</a:t>
            </a:r>
            <a:r>
              <a:rPr lang="ja-JP" altLang="en-US">
                <a:solidFill>
                  <a:schemeClr val="tx1"/>
                </a:solidFill>
                <a:latin typeface="+mn-lt"/>
              </a:rPr>
              <a:t>インターネットサービスプロバイダー）は、インターネット用に</a:t>
            </a:r>
            <a:r>
              <a:rPr lang="en-US" dirty="0">
                <a:solidFill>
                  <a:schemeClr val="tx1"/>
                </a:solidFill>
                <a:latin typeface="+mn-lt"/>
              </a:rPr>
              <a:t>DHCP</a:t>
            </a:r>
            <a:r>
              <a:rPr lang="ja-JP" altLang="en-US">
                <a:solidFill>
                  <a:schemeClr val="tx1"/>
                </a:solidFill>
                <a:latin typeface="+mn-lt"/>
              </a:rPr>
              <a:t>サーバーを使用します。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ワイヤレスルーターはここでは</a:t>
            </a:r>
            <a:r>
              <a:rPr lang="en-US" dirty="0">
                <a:solidFill>
                  <a:schemeClr val="accent1"/>
                </a:solidFill>
                <a:latin typeface="+mn-lt"/>
              </a:rPr>
              <a:t>DHCP</a:t>
            </a:r>
            <a:r>
              <a:rPr lang="ja-JP" altLang="en-US">
                <a:solidFill>
                  <a:schemeClr val="accent1"/>
                </a:solidFill>
                <a:latin typeface="+mn-lt"/>
              </a:rPr>
              <a:t>クライアント</a:t>
            </a:r>
            <a:r>
              <a:rPr lang="ja-JP" altLang="en-US">
                <a:solidFill>
                  <a:schemeClr val="tx1"/>
                </a:solidFill>
                <a:latin typeface="+mn-lt"/>
              </a:rPr>
              <a:t>として</a:t>
            </a:r>
            <a:r>
              <a:rPr lang="en-US" dirty="0">
                <a:solidFill>
                  <a:schemeClr val="tx1"/>
                </a:solidFill>
                <a:latin typeface="+mn-lt"/>
              </a:rPr>
              <a:t>ISP</a:t>
            </a:r>
            <a:r>
              <a:rPr lang="ja-JP" altLang="en-US">
                <a:solidFill>
                  <a:schemeClr val="tx1"/>
                </a:solidFill>
                <a:latin typeface="+mn-lt"/>
              </a:rPr>
              <a:t>からグローバル</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192.150.45.3</a:t>
            </a:r>
            <a:r>
              <a:rPr lang="ja-JP" altLang="en-US">
                <a:solidFill>
                  <a:schemeClr val="tx1"/>
                </a:solidFill>
                <a:latin typeface="+mn-lt"/>
              </a:rPr>
              <a:t>）を取得します。</a:t>
            </a:r>
          </a:p>
          <a:p>
            <a:pPr>
              <a:spcAft>
                <a:spcPts val="600"/>
              </a:spcAft>
              <a:buClr>
                <a:schemeClr val="tx1"/>
              </a:buClr>
            </a:pPr>
            <a:r>
              <a:rPr lang="ja-JP" altLang="en-US">
                <a:solidFill>
                  <a:schemeClr val="accent1"/>
                </a:solidFill>
                <a:latin typeface="+mn-lt"/>
              </a:rPr>
              <a:t>ネットワークの境界</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ワイヤレスルーターは、ローカルネットワークとインターネットの間の「境界」として機能します。</a:t>
            </a:r>
          </a:p>
        </p:txBody>
      </p:sp>
    </p:spTree>
    <p:extLst>
      <p:ext uri="{BB962C8B-B14F-4D97-AF65-F5344CB8AC3E}">
        <p14:creationId xmlns:p14="http://schemas.microsoft.com/office/powerpoint/2010/main" val="415456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1" y="1638098"/>
            <a:ext cx="7939368" cy="3431709"/>
          </a:xfrm>
          <a:prstGeom prst="rect">
            <a:avLst/>
          </a:prstGeom>
          <a:noFill/>
        </p:spPr>
        <p:txBody>
          <a:bodyPr wrap="square" rtlCol="0">
            <a:spAutoFit/>
          </a:bodyPr>
          <a:lstStyle/>
          <a:p>
            <a:pPr algn="l" fontAlgn="ctr"/>
            <a:r>
              <a:rPr lang="en-US" dirty="0">
                <a:solidFill>
                  <a:schemeClr val="tx1"/>
                </a:solidFill>
                <a:latin typeface="+mn-lt"/>
                <a:hlinkClick r:id="rId5"/>
              </a:rPr>
              <a:t>https://forms.gle/b2w44tbFGuHuFgvn6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For two hosts that are on the same network, which of the following statements are true? (Choose three.)</a:t>
            </a:r>
          </a:p>
          <a:p>
            <a:pPr marL="358775" lvl="1">
              <a:spcAft>
                <a:spcPts val="600"/>
              </a:spcAft>
            </a:pPr>
            <a:r>
              <a:rPr lang="ja-JP" altLang="en-US" i="0">
                <a:solidFill>
                  <a:schemeClr val="tx1"/>
                </a:solidFill>
                <a:effectLst/>
                <a:latin typeface="+mn-lt"/>
              </a:rPr>
              <a:t>同じネットワーク上にある</a:t>
            </a:r>
            <a:r>
              <a:rPr lang="en-US" altLang="ja-JP" i="0" dirty="0">
                <a:solidFill>
                  <a:schemeClr val="tx1"/>
                </a:solidFill>
                <a:effectLst/>
                <a:latin typeface="+mn-lt"/>
              </a:rPr>
              <a:t>2</a:t>
            </a:r>
            <a:r>
              <a:rPr lang="ja-JP" altLang="en-US" i="0">
                <a:solidFill>
                  <a:schemeClr val="tx1"/>
                </a:solidFill>
                <a:effectLst/>
                <a:latin typeface="+mn-lt"/>
              </a:rPr>
              <a:t>つのホストについて、次のうち正しいものを選択してください。（</a:t>
            </a:r>
            <a:r>
              <a:rPr lang="en-US" altLang="ja-JP" i="0" dirty="0">
                <a:solidFill>
                  <a:schemeClr val="tx1"/>
                </a:solidFill>
                <a:effectLst/>
                <a:latin typeface="+mn-lt"/>
              </a:rPr>
              <a:t>3</a:t>
            </a:r>
            <a:r>
              <a:rPr lang="ja-JP" altLang="en-US" i="0">
                <a:solidFill>
                  <a:schemeClr val="tx1"/>
                </a:solidFill>
                <a:effectLst/>
                <a:latin typeface="+mn-lt"/>
              </a:rPr>
              <a:t>つ選んでください）</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p:txBody>
      </p:sp>
    </p:spTree>
    <p:extLst>
      <p:ext uri="{BB962C8B-B14F-4D97-AF65-F5344CB8AC3E}">
        <p14:creationId xmlns:p14="http://schemas.microsoft.com/office/powerpoint/2010/main" val="360765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627938"/>
            <a:ext cx="7939368" cy="3447098"/>
          </a:xfrm>
          <a:prstGeom prst="rect">
            <a:avLst/>
          </a:prstGeom>
          <a:noFill/>
        </p:spPr>
        <p:txBody>
          <a:bodyPr wrap="square" rtlCol="0">
            <a:spAutoFit/>
          </a:bodyPr>
          <a:lstStyle/>
          <a:p>
            <a:pPr algn="l" fontAlgn="ctr"/>
            <a:r>
              <a:rPr lang="en-US" dirty="0">
                <a:solidFill>
                  <a:schemeClr val="tx1"/>
                </a:solidFill>
                <a:latin typeface="+mn-lt"/>
                <a:hlinkClick r:id="rId5"/>
              </a:rPr>
              <a:t>https://forms.gle/b2w44tbFGuHuFgvn6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For two hosts, each on a different network, which of the following statements are true? (Choose three.)</a:t>
            </a:r>
          </a:p>
          <a:p>
            <a:pPr marL="358775" lvl="1">
              <a:spcAft>
                <a:spcPts val="600"/>
              </a:spcAft>
            </a:pPr>
            <a:r>
              <a:rPr lang="ja-JP" altLang="en-US" sz="1200" i="0">
                <a:solidFill>
                  <a:schemeClr val="tx1"/>
                </a:solidFill>
                <a:effectLst/>
                <a:latin typeface="+mn-lt"/>
              </a:rPr>
              <a:t>異なるネットワークにいる</a:t>
            </a:r>
            <a:r>
              <a:rPr lang="en-US" altLang="ja-JP" sz="1200" i="0" dirty="0">
                <a:solidFill>
                  <a:schemeClr val="tx1"/>
                </a:solidFill>
                <a:effectLst/>
                <a:latin typeface="+mn-lt"/>
              </a:rPr>
              <a:t>2</a:t>
            </a:r>
            <a:r>
              <a:rPr lang="ja-JP" altLang="en-US" sz="1200" i="0">
                <a:solidFill>
                  <a:schemeClr val="tx1"/>
                </a:solidFill>
                <a:effectLst/>
                <a:latin typeface="+mn-lt"/>
              </a:rPr>
              <a:t>つのホストについて、次のうち正しいものを選択してください。（</a:t>
            </a:r>
            <a:r>
              <a:rPr lang="en-US" altLang="ja-JP" sz="1200" i="0" dirty="0">
                <a:solidFill>
                  <a:schemeClr val="tx1"/>
                </a:solidFill>
                <a:effectLst/>
                <a:latin typeface="+mn-lt"/>
              </a:rPr>
              <a:t>3</a:t>
            </a:r>
            <a:r>
              <a:rPr lang="ja-JP" altLang="en-US" sz="1200" i="0">
                <a:solidFill>
                  <a:schemeClr val="tx1"/>
                </a:solidFill>
                <a:effectLst/>
                <a:latin typeface="+mn-lt"/>
              </a:rPr>
              <a:t>つ選んでください）</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endParaRPr lang="en-US" sz="1200" dirty="0">
              <a:solidFill>
                <a:schemeClr val="tx1"/>
              </a:solidFill>
              <a:latin typeface="+mn-lt"/>
            </a:endParaRPr>
          </a:p>
        </p:txBody>
      </p:sp>
    </p:spTree>
    <p:extLst>
      <p:ext uri="{BB962C8B-B14F-4D97-AF65-F5344CB8AC3E}">
        <p14:creationId xmlns:p14="http://schemas.microsoft.com/office/powerpoint/2010/main" val="122269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523220"/>
          </a:xfrm>
          <a:prstGeom prst="rect">
            <a:avLst/>
          </a:prstGeom>
          <a:noFill/>
        </p:spPr>
        <p:txBody>
          <a:bodyPr wrap="square" rtlCol="0">
            <a:spAutoFit/>
          </a:bodyPr>
          <a:lstStyle/>
          <a:p>
            <a:r>
              <a:rPr lang="en-US" b="0" i="0" dirty="0">
                <a:solidFill>
                  <a:schemeClr val="accent1"/>
                </a:solidFill>
                <a:effectLst/>
                <a:latin typeface="+mn-lt"/>
              </a:rPr>
              <a:t>NAT</a:t>
            </a:r>
            <a:r>
              <a:rPr lang="en-US" b="0" i="0" dirty="0">
                <a:solidFill>
                  <a:schemeClr val="tx1"/>
                </a:solidFill>
                <a:effectLst/>
                <a:latin typeface="+mn-lt"/>
              </a:rPr>
              <a:t> : Network Address Translation</a:t>
            </a:r>
          </a:p>
          <a:p>
            <a:r>
              <a:rPr lang="en-US" i="0" dirty="0">
                <a:solidFill>
                  <a:schemeClr val="tx1"/>
                </a:solidFill>
                <a:effectLst/>
                <a:latin typeface="+mn-lt"/>
              </a:rPr>
              <a:t>The process used to convert private addresses to internet-routable addresses.</a:t>
            </a:r>
            <a:endParaRPr lang="en-US" dirty="0">
              <a:solidFill>
                <a:schemeClr val="tx1"/>
              </a:solidFill>
              <a:latin typeface="+mn-lt"/>
            </a:endParaRPr>
          </a:p>
        </p:txBody>
      </p:sp>
    </p:spTree>
    <p:extLst>
      <p:ext uri="{BB962C8B-B14F-4D97-AF65-F5344CB8AC3E}">
        <p14:creationId xmlns:p14="http://schemas.microsoft.com/office/powerpoint/2010/main" val="9632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E63F00-F154-E174-F3B2-F0F206E905C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F88A2FF-7E08-21F2-7931-D312BD227AB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6DF7735C-5D7C-8883-E1E6-1A2960BCFD0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57DCDB6B-1CE1-D43F-3A90-3760B2CB43BF}"/>
              </a:ext>
            </a:extLst>
          </p:cNvPr>
          <p:cNvSpPr txBox="1"/>
          <p:nvPr/>
        </p:nvSpPr>
        <p:spPr>
          <a:xfrm>
            <a:off x="764331" y="1713296"/>
            <a:ext cx="8125669" cy="2846933"/>
          </a:xfrm>
          <a:prstGeom prst="rect">
            <a:avLst/>
          </a:prstGeom>
          <a:noFill/>
        </p:spPr>
        <p:txBody>
          <a:bodyPr wrap="square" rtlCol="0">
            <a:spAutoFit/>
          </a:bodyPr>
          <a:lstStyle/>
          <a:p>
            <a:pPr>
              <a:spcAft>
                <a:spcPts val="600"/>
              </a:spcAft>
            </a:pPr>
            <a:r>
              <a:rPr lang="ja-JP" altLang="en-US">
                <a:solidFill>
                  <a:schemeClr val="tx1"/>
                </a:solidFill>
                <a:latin typeface="+mn-lt"/>
              </a:rPr>
              <a:t>このビデオでは、プライベート</a:t>
            </a:r>
            <a:r>
              <a:rPr lang="en-US" dirty="0" err="1">
                <a:solidFill>
                  <a:schemeClr val="tx1"/>
                </a:solidFill>
                <a:latin typeface="+mn-lt"/>
              </a:rPr>
              <a:t>IPアドレス</a:t>
            </a:r>
            <a:r>
              <a:rPr lang="ja-JP" altLang="en-US">
                <a:solidFill>
                  <a:schemeClr val="tx1"/>
                </a:solidFill>
                <a:latin typeface="+mn-lt"/>
              </a:rPr>
              <a:t>ネットワークからパブリック</a:t>
            </a:r>
            <a:r>
              <a:rPr lang="en-US" altLang="ja-JP" dirty="0">
                <a:solidFill>
                  <a:schemeClr val="tx1"/>
                </a:solidFill>
                <a:latin typeface="+mn-lt"/>
              </a:rPr>
              <a:t>IP</a:t>
            </a:r>
            <a:r>
              <a:rPr lang="ja-JP" altLang="en-US">
                <a:solidFill>
                  <a:schemeClr val="tx1"/>
                </a:solidFill>
                <a:latin typeface="+mn-lt"/>
              </a:rPr>
              <a:t>アドレスのネットワーク（インターネット）にアクセスする際の、ネットワークアドレス変換（</a:t>
            </a:r>
            <a:r>
              <a:rPr lang="en-US" dirty="0">
                <a:solidFill>
                  <a:schemeClr val="accent1"/>
                </a:solidFill>
                <a:latin typeface="+mn-lt"/>
              </a:rPr>
              <a:t>NAT</a:t>
            </a:r>
            <a:r>
              <a:rPr lang="en-US" dirty="0">
                <a:solidFill>
                  <a:schemeClr val="tx1"/>
                </a:solidFill>
                <a:latin typeface="+mn-lt"/>
              </a:rPr>
              <a:t>）</a:t>
            </a:r>
            <a:r>
              <a:rPr lang="ja-JP" altLang="en-US">
                <a:solidFill>
                  <a:schemeClr val="tx1"/>
                </a:solidFill>
                <a:latin typeface="+mn-lt"/>
              </a:rPr>
              <a:t>について説明します。</a:t>
            </a:r>
            <a:endParaRPr lang="en-US" altLang="ja-JP" dirty="0">
              <a:solidFill>
                <a:schemeClr val="tx1"/>
              </a:solidFill>
              <a:latin typeface="+mn-lt"/>
            </a:endParaRPr>
          </a:p>
          <a:p>
            <a:pPr>
              <a:spcAft>
                <a:spcPts val="600"/>
              </a:spcAft>
            </a:pPr>
            <a:r>
              <a:rPr lang="en-US" altLang="ja-JP" dirty="0">
                <a:solidFill>
                  <a:schemeClr val="tx1"/>
                </a:solidFill>
                <a:latin typeface="+mn-lt"/>
              </a:rPr>
              <a:t>IP</a:t>
            </a:r>
            <a:r>
              <a:rPr lang="ja-JP" altLang="en-US">
                <a:solidFill>
                  <a:schemeClr val="tx1"/>
                </a:solidFill>
                <a:latin typeface="+mn-lt"/>
              </a:rPr>
              <a:t>アドレスは２種類あります。</a:t>
            </a:r>
            <a:endParaRPr lang="en-US" altLang="ja-JP" dirty="0">
              <a:solidFill>
                <a:schemeClr val="tx1"/>
              </a:solidFill>
              <a:latin typeface="+mn-lt"/>
            </a:endParaRP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プライベート</a:t>
            </a:r>
            <a:r>
              <a:rPr lang="en-US"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：ローカルネットワークで使用されるが、インターネット上では使用できない。</a:t>
            </a: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パブリック（グローバル）</a:t>
            </a:r>
            <a:r>
              <a:rPr lang="en-US" altLang="ja-JP"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：インターネットへの通信には、パブリック</a:t>
            </a:r>
            <a:r>
              <a:rPr lang="en-US" dirty="0">
                <a:solidFill>
                  <a:schemeClr val="tx1"/>
                </a:solidFill>
                <a:latin typeface="+mn-lt"/>
              </a:rPr>
              <a:t>IP</a:t>
            </a:r>
            <a:r>
              <a:rPr lang="ja-JP" altLang="en-US">
                <a:solidFill>
                  <a:schemeClr val="tx1"/>
                </a:solidFill>
                <a:latin typeface="+mn-lt"/>
              </a:rPr>
              <a:t>アドレスが必要。</a:t>
            </a:r>
            <a:endParaRPr lang="en-US" altLang="ja-JP" dirty="0">
              <a:solidFill>
                <a:schemeClr val="tx1"/>
              </a:solidFill>
              <a:latin typeface="+mn-lt"/>
            </a:endParaRPr>
          </a:p>
          <a:p>
            <a:pPr>
              <a:spcAft>
                <a:spcPts val="600"/>
              </a:spcAft>
            </a:pPr>
            <a:r>
              <a:rPr lang="en-US" dirty="0" err="1">
                <a:solidFill>
                  <a:schemeClr val="tx1"/>
                </a:solidFill>
                <a:latin typeface="+mn-lt"/>
              </a:rPr>
              <a:t>NAT（</a:t>
            </a:r>
            <a:r>
              <a:rPr lang="en-US" dirty="0" err="1">
                <a:solidFill>
                  <a:schemeClr val="accent1"/>
                </a:solidFill>
                <a:effectLst/>
                <a:latin typeface="+mn-lt"/>
              </a:rPr>
              <a:t>Network</a:t>
            </a:r>
            <a:r>
              <a:rPr lang="en-US" dirty="0">
                <a:solidFill>
                  <a:schemeClr val="accent1"/>
                </a:solidFill>
                <a:effectLst/>
                <a:latin typeface="+mn-lt"/>
              </a:rPr>
              <a:t> Address Translation</a:t>
            </a:r>
            <a:r>
              <a:rPr lang="en-US" dirty="0">
                <a:solidFill>
                  <a:schemeClr val="tx1"/>
                </a:solidFill>
                <a:effectLst/>
                <a:latin typeface="+mn-lt"/>
              </a:rPr>
              <a:t>：</a:t>
            </a:r>
            <a:r>
              <a:rPr lang="ja-JP" altLang="en-US">
                <a:solidFill>
                  <a:schemeClr val="tx1"/>
                </a:solidFill>
                <a:latin typeface="+mn-lt"/>
              </a:rPr>
              <a:t>ネットワークアドレス変換）は、プライベートアドレスをパブリックアドレスに変換して、インターネット通信を可能にします。</a:t>
            </a:r>
            <a:endParaRPr lang="en-US" altLang="ja-JP" dirty="0">
              <a:solidFill>
                <a:schemeClr val="tx1"/>
              </a:solidFill>
              <a:latin typeface="+mn-lt"/>
            </a:endParaRPr>
          </a:p>
          <a:p>
            <a:pPr>
              <a:spcAft>
                <a:spcPts val="600"/>
              </a:spcAft>
            </a:pPr>
            <a:r>
              <a:rPr lang="ja-JP" altLang="en-US">
                <a:solidFill>
                  <a:schemeClr val="tx1"/>
                </a:solidFill>
                <a:latin typeface="+mn-lt"/>
              </a:rPr>
              <a:t>ルーターは</a:t>
            </a:r>
            <a:r>
              <a:rPr lang="en-US" dirty="0">
                <a:solidFill>
                  <a:schemeClr val="tx1"/>
                </a:solidFill>
                <a:latin typeface="+mn-lt"/>
              </a:rPr>
              <a:t>NAT</a:t>
            </a:r>
            <a:r>
              <a:rPr lang="ja-JP" altLang="en-US">
                <a:solidFill>
                  <a:schemeClr val="tx1"/>
                </a:solidFill>
                <a:latin typeface="+mn-lt"/>
              </a:rPr>
              <a:t>テーブルを持ち、プライベートアドレスをパブリックアドレスに変換する仕組みを提供します。</a:t>
            </a:r>
            <a:endParaRPr lang="en-US" dirty="0">
              <a:solidFill>
                <a:schemeClr val="tx1"/>
              </a:solidFill>
              <a:latin typeface="+mn-lt"/>
            </a:endParaRPr>
          </a:p>
        </p:txBody>
      </p:sp>
    </p:spTree>
    <p:extLst>
      <p:ext uri="{BB962C8B-B14F-4D97-AF65-F5344CB8AC3E}">
        <p14:creationId xmlns:p14="http://schemas.microsoft.com/office/powerpoint/2010/main" val="243466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Network Boundaries</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Every host on a network must use the router as a gateway to other networks. Therefore, each host must know the IPv4 address of the router interface connected to the network where the host is attached. This address is known as the </a:t>
            </a:r>
            <a:r>
              <a:rPr lang="en-US" i="0" u="sng" dirty="0">
                <a:solidFill>
                  <a:schemeClr val="tx1"/>
                </a:solidFill>
                <a:effectLst/>
                <a:latin typeface="+mn-lt"/>
              </a:rPr>
              <a:t>default gateway address</a:t>
            </a:r>
            <a:r>
              <a:rPr lang="en-US" i="0" dirty="0">
                <a:solidFill>
                  <a:schemeClr val="tx1"/>
                </a:solidFill>
                <a:effectLst/>
                <a:latin typeface="+mn-lt"/>
              </a:rPr>
              <a:t>. It can be either statically configured on the host or received dynamically by DHCP.</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acts as a DHCP server for all local hosts attached to it, either by Ethernet cable or wirelessly. These local hosts are referred to as being located on an internal, or inside, network. When a wireless router is connected to the ISP, it acts like a DHCP client to receive the correct external network IPv4 address for the internet interface. ISPs usually provide an internet-routable address, which enables hosts connected to the wireless router to have access to the internet. The wireless router serves as the boundary between the local internal network and the external internet.</a:t>
            </a:r>
          </a:p>
        </p:txBody>
      </p:sp>
    </p:spTree>
    <p:extLst>
      <p:ext uri="{BB962C8B-B14F-4D97-AF65-F5344CB8AC3E}">
        <p14:creationId xmlns:p14="http://schemas.microsoft.com/office/powerpoint/2010/main" val="158678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BC99FC-A85E-4254-FC0C-1807534B13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762645B-5F1F-8FF8-0348-9DAE257D3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C70EAE1B-03AD-B2CC-C013-C2BA84EC800D}"/>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NAT Operation</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receives a public address from the ISP, which allows it to send and receive packets on the internet. It, in turn, provides private addresses to local network clients.</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process used to convert private addresses to internet-routable addresses is called </a:t>
            </a:r>
            <a:r>
              <a:rPr lang="en-US" i="0" dirty="0">
                <a:solidFill>
                  <a:schemeClr val="accent1"/>
                </a:solidFill>
                <a:effectLst/>
                <a:latin typeface="+mn-lt"/>
              </a:rPr>
              <a:t>NAT</a:t>
            </a:r>
            <a:r>
              <a:rPr lang="en-US" i="0" dirty="0">
                <a:solidFill>
                  <a:schemeClr val="tx1"/>
                </a:solidFill>
                <a:effectLst/>
                <a:latin typeface="+mn-lt"/>
              </a:rPr>
              <a:t>. With NAT, a private (local) source IPv4 address is translated to a public (global) address. The process is reversed for incoming packets. The wireless router is able to translate many internal IPv4 addresses to the same public address, by using NAT.</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Only packets destined for other networks need to be translated. These packets must pass through the gateway, where the wireless router replaces the private IPv4 address of the source host with its own public IPv4 address.</a:t>
            </a:r>
          </a:p>
        </p:txBody>
      </p:sp>
    </p:spTree>
    <p:extLst>
      <p:ext uri="{BB962C8B-B14F-4D97-AF65-F5344CB8AC3E}">
        <p14:creationId xmlns:p14="http://schemas.microsoft.com/office/powerpoint/2010/main" val="12243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4FA356-51D7-40E5-8FF2-7A1E018E98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0BE9BE-FB59-9D2A-E139-3A9772BACCC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7C74779C-CC9A-A463-17D6-D3D6A75C1806}"/>
              </a:ext>
            </a:extLst>
          </p:cNvPr>
          <p:cNvSpPr txBox="1"/>
          <p:nvPr/>
        </p:nvSpPr>
        <p:spPr>
          <a:xfrm>
            <a:off x="720000" y="1082400"/>
            <a:ext cx="8231890" cy="3724096"/>
          </a:xfrm>
          <a:prstGeom prst="rect">
            <a:avLst/>
          </a:prstGeom>
          <a:noFill/>
        </p:spPr>
        <p:txBody>
          <a:bodyPr wrap="square" rtlCol="0">
            <a:spAutoFit/>
          </a:bodyPr>
          <a:lstStyle/>
          <a:p>
            <a:pPr>
              <a:spcAft>
                <a:spcPts val="600"/>
              </a:spcAft>
            </a:pPr>
            <a:r>
              <a:rPr lang="ja-JP" altLang="en-US" i="0">
                <a:solidFill>
                  <a:schemeClr val="accent1"/>
                </a:solidFill>
                <a:effectLst/>
                <a:latin typeface="+mn-lt"/>
              </a:rPr>
              <a:t>ネットワーク境界</a:t>
            </a:r>
            <a:endParaRPr lang="en-US" altLang="ja-JP" i="0" dirty="0">
              <a:solidFill>
                <a:schemeClr val="accent1"/>
              </a:solidFill>
              <a:effectLst/>
              <a:latin typeface="+mn-lt"/>
            </a:endParaRPr>
          </a:p>
          <a:p>
            <a:pPr marL="285750" indent="-285750">
              <a:spcAft>
                <a:spcPts val="600"/>
              </a:spcAft>
              <a:buClr>
                <a:schemeClr val="tx1"/>
              </a:buClr>
              <a:buFont typeface="Arial" panose="020B0604020202020204" pitchFamily="34" charset="0"/>
              <a:buChar char="•"/>
            </a:pPr>
            <a:r>
              <a:rPr lang="ja-JP" altLang="en-US" b="1">
                <a:solidFill>
                  <a:schemeClr val="tx1"/>
                </a:solidFill>
              </a:rPr>
              <a:t>ルーターの役割</a:t>
            </a:r>
            <a:r>
              <a:rPr lang="en-US" altLang="ja-JP" dirty="0">
                <a:solidFill>
                  <a:schemeClr val="tx1"/>
                </a:solidFill>
              </a:rPr>
              <a:t>: </a:t>
            </a:r>
            <a:r>
              <a:rPr lang="ja-JP" altLang="en-US">
                <a:solidFill>
                  <a:schemeClr val="tx1"/>
                </a:solidFill>
              </a:rPr>
              <a:t>すべてのコンピュータ（ホスト）は、他のネットワークに接続するためにルーターを使います。このルーターのアドレスを「</a:t>
            </a:r>
            <a:r>
              <a:rPr lang="ja-JP" altLang="en-US">
                <a:solidFill>
                  <a:schemeClr val="accent1"/>
                </a:solidFill>
              </a:rPr>
              <a:t>デフォルトゲートウェイ</a:t>
            </a:r>
            <a:r>
              <a:rPr lang="ja-JP" altLang="en-US">
                <a:solidFill>
                  <a:schemeClr val="tx1"/>
                </a:solidFill>
              </a:rPr>
              <a:t>」と呼びます。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en-US" altLang="ja-JP" dirty="0">
                <a:solidFill>
                  <a:schemeClr val="tx1"/>
                </a:solidFill>
              </a:rPr>
              <a:t>: </a:t>
            </a:r>
            <a:r>
              <a:rPr lang="ja-JP" altLang="en-US">
                <a:solidFill>
                  <a:schemeClr val="tx1"/>
                </a:solidFill>
              </a:rPr>
              <a:t>デフォルトゲートウェイは手動で設定する（静的）ことも、自動で設定する（</a:t>
            </a:r>
            <a:r>
              <a:rPr lang="en-US" dirty="0">
                <a:solidFill>
                  <a:schemeClr val="tx1"/>
                </a:solidFill>
              </a:rPr>
              <a:t>DHCP</a:t>
            </a:r>
            <a:r>
              <a:rPr lang="ja-JP" altLang="en-US">
                <a:solidFill>
                  <a:schemeClr val="tx1"/>
                </a:solidFill>
              </a:rPr>
              <a:t>を利用）ことも可能です。</a:t>
            </a:r>
          </a:p>
          <a:p>
            <a:pPr marL="285750" indent="-285750">
              <a:spcAft>
                <a:spcPts val="600"/>
              </a:spcAft>
              <a:buClr>
                <a:schemeClr val="tx1"/>
              </a:buClr>
              <a:buFont typeface="Arial" panose="020B0604020202020204" pitchFamily="34" charset="0"/>
              <a:buChar char="•"/>
            </a:pPr>
            <a:r>
              <a:rPr lang="ja-JP" altLang="en-US" b="1">
                <a:solidFill>
                  <a:schemeClr val="tx1"/>
                </a:solidFill>
              </a:rPr>
              <a:t>ワイヤレスルーター</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家庭やオフィスのルーターは、コンピュータに</a:t>
            </a:r>
            <a:r>
              <a:rPr lang="en-US" dirty="0">
                <a:solidFill>
                  <a:schemeClr val="tx1"/>
                </a:solidFill>
              </a:rPr>
              <a:t>IP</a:t>
            </a:r>
            <a:r>
              <a:rPr lang="ja-JP" altLang="en-US">
                <a:solidFill>
                  <a:schemeClr val="tx1"/>
                </a:solidFill>
              </a:rPr>
              <a:t>アドレスを自動で割り当てる</a:t>
            </a:r>
            <a:r>
              <a:rPr lang="en-US" dirty="0">
                <a:solidFill>
                  <a:schemeClr val="tx1"/>
                </a:solidFill>
              </a:rPr>
              <a:t>DHCP</a:t>
            </a:r>
            <a:r>
              <a:rPr lang="ja-JP" altLang="en-US">
                <a:solidFill>
                  <a:schemeClr val="tx1"/>
                </a:solidFill>
              </a:rPr>
              <a:t>サーバーとして機能します。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これにより、同じネットワークに接続されたデバイスが通信できるようになります。</a:t>
            </a:r>
          </a:p>
          <a:p>
            <a:pPr marL="285750" indent="-285750">
              <a:spcAft>
                <a:spcPts val="600"/>
              </a:spcAft>
              <a:buClr>
                <a:schemeClr val="tx1"/>
              </a:buClr>
              <a:buFont typeface="Arial" panose="020B0604020202020204" pitchFamily="34" charset="0"/>
              <a:buChar char="•"/>
            </a:pPr>
            <a:r>
              <a:rPr lang="ja-JP" altLang="en-US" b="1">
                <a:solidFill>
                  <a:schemeClr val="tx1"/>
                </a:solidFill>
              </a:rPr>
              <a:t>インターネットとの接続</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ワイヤレスルーターがインターネットプロバイダ（</a:t>
            </a:r>
            <a:r>
              <a:rPr lang="en-US" dirty="0">
                <a:solidFill>
                  <a:schemeClr val="tx1"/>
                </a:solidFill>
              </a:rPr>
              <a:t>ISP）</a:t>
            </a:r>
            <a:r>
              <a:rPr lang="ja-JP" altLang="en-US">
                <a:solidFill>
                  <a:schemeClr val="tx1"/>
                </a:solidFill>
              </a:rPr>
              <a:t>に接続すると、プロバイダから「</a:t>
            </a:r>
            <a:r>
              <a:rPr lang="ja-JP" altLang="en-US">
                <a:solidFill>
                  <a:schemeClr val="accent1"/>
                </a:solidFill>
              </a:rPr>
              <a:t>グローバル</a:t>
            </a:r>
            <a:r>
              <a:rPr lang="en-US" dirty="0">
                <a:solidFill>
                  <a:schemeClr val="accent1"/>
                </a:solidFill>
              </a:rPr>
              <a:t>IP</a:t>
            </a:r>
            <a:r>
              <a:rPr lang="ja-JP" altLang="en-US">
                <a:solidFill>
                  <a:schemeClr val="accent1"/>
                </a:solidFill>
              </a:rPr>
              <a:t>アドレス</a:t>
            </a:r>
            <a:r>
              <a:rPr lang="ja-JP" altLang="en-US">
                <a:solidFill>
                  <a:schemeClr val="tx1"/>
                </a:solidFill>
              </a:rPr>
              <a:t>」を取得します。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ワイヤレスルーターは、ローカルネットワーク（内部）とインターネット（外部）の境界を作る役割を果たします。</a:t>
            </a:r>
          </a:p>
        </p:txBody>
      </p:sp>
    </p:spTree>
    <p:extLst>
      <p:ext uri="{BB962C8B-B14F-4D97-AF65-F5344CB8AC3E}">
        <p14:creationId xmlns:p14="http://schemas.microsoft.com/office/powerpoint/2010/main" val="41771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C826756-FE40-9B12-182D-3FC675CEA64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A10167-7008-F87B-6589-352E369649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5016675C-2C2B-29D6-EAE5-C555E86B4520}"/>
              </a:ext>
            </a:extLst>
          </p:cNvPr>
          <p:cNvSpPr txBox="1"/>
          <p:nvPr/>
        </p:nvSpPr>
        <p:spPr>
          <a:xfrm>
            <a:off x="720725" y="1275440"/>
            <a:ext cx="8231890" cy="34317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ネットワークアドレス変換）</a:t>
            </a:r>
            <a:r>
              <a:rPr lang="ja-JP" altLang="en-US" b="1">
                <a:solidFill>
                  <a:schemeClr val="tx1"/>
                </a:solidFill>
              </a:rPr>
              <a:t>の基本動作</a:t>
            </a:r>
            <a:br>
              <a:rPr lang="en-US" altLang="ja-JP" b="1" dirty="0">
                <a:solidFill>
                  <a:schemeClr val="tx1"/>
                </a:solidFill>
              </a:rPr>
            </a:br>
            <a:r>
              <a:rPr lang="ja-JP" altLang="en-US">
                <a:solidFill>
                  <a:schemeClr val="tx1"/>
                </a:solidFill>
              </a:rPr>
              <a:t>ワイヤレスルーターは、インターネットサービスプロバイダー（</a:t>
            </a:r>
            <a:r>
              <a:rPr lang="en-US" dirty="0">
                <a:solidFill>
                  <a:schemeClr val="tx1"/>
                </a:solidFill>
              </a:rPr>
              <a:t>ISP）</a:t>
            </a:r>
            <a:r>
              <a:rPr lang="ja-JP" altLang="en-US">
                <a:solidFill>
                  <a:schemeClr val="tx1"/>
                </a:solidFill>
              </a:rPr>
              <a:t>からパブリック（グローバル）</a:t>
            </a:r>
            <a:r>
              <a:rPr lang="en-US" dirty="0">
                <a:solidFill>
                  <a:schemeClr val="tx1"/>
                </a:solidFill>
              </a:rPr>
              <a:t>IP</a:t>
            </a:r>
            <a:r>
              <a:rPr lang="ja-JP" altLang="en-US">
                <a:solidFill>
                  <a:schemeClr val="tx1"/>
                </a:solidFill>
              </a:rPr>
              <a:t>アドレスを受け取り、インターネット上で通信ができるようにします。一方で、家庭内やローカルネットワーク内のコンピュータにはプライベート</a:t>
            </a:r>
            <a:r>
              <a:rPr lang="en-US" dirty="0">
                <a:solidFill>
                  <a:schemeClr val="tx1"/>
                </a:solidFill>
              </a:rPr>
              <a:t>IP</a:t>
            </a:r>
            <a:r>
              <a:rPr lang="ja-JP" altLang="en-US">
                <a:solidFill>
                  <a:schemeClr val="tx1"/>
                </a:solidFill>
              </a:rPr>
              <a:t>アドレスを割り当てます。</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の役割</a:t>
            </a:r>
            <a:br>
              <a:rPr lang="ja-JP" altLang="en-US">
                <a:solidFill>
                  <a:schemeClr val="tx1"/>
                </a:solidFill>
              </a:rPr>
            </a:br>
            <a:r>
              <a:rPr lang="en-US" dirty="0">
                <a:solidFill>
                  <a:schemeClr val="tx1"/>
                </a:solidFill>
              </a:rPr>
              <a:t>NAT</a:t>
            </a:r>
            <a:r>
              <a:rPr lang="ja-JP" altLang="en-US">
                <a:solidFill>
                  <a:schemeClr val="tx1"/>
                </a:solidFill>
              </a:rPr>
              <a:t>を使うと、プライベート</a:t>
            </a:r>
            <a:r>
              <a:rPr lang="en-US" dirty="0">
                <a:solidFill>
                  <a:schemeClr val="tx1"/>
                </a:solidFill>
              </a:rPr>
              <a:t>IP</a:t>
            </a:r>
            <a:r>
              <a:rPr lang="ja-JP" altLang="en-US">
                <a:solidFill>
                  <a:schemeClr val="tx1"/>
                </a:solidFill>
              </a:rPr>
              <a:t>アドレス（ローカルネットワーク内のアドレス）をパブリック</a:t>
            </a:r>
            <a:r>
              <a:rPr lang="en-US" dirty="0">
                <a:solidFill>
                  <a:schemeClr val="tx1"/>
                </a:solidFill>
              </a:rPr>
              <a:t>IP</a:t>
            </a:r>
            <a:r>
              <a:rPr lang="ja-JP" altLang="en-US">
                <a:solidFill>
                  <a:schemeClr val="tx1"/>
                </a:solidFill>
              </a:rPr>
              <a:t>アドレス（インターネットで使用可能なアドレス）に変換します。</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インターネットに送信されるパケットの送信元アドレスを変換。</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インターネットから受信するパケットの宛先アドレスも元に戻す。</a:t>
            </a:r>
          </a:p>
          <a:p>
            <a:pPr>
              <a:spcAft>
                <a:spcPts val="600"/>
              </a:spcAft>
              <a:buClr>
                <a:schemeClr val="tx1"/>
              </a:buClr>
            </a:pPr>
            <a:r>
              <a:rPr lang="ja-JP" altLang="en-US" b="1">
                <a:solidFill>
                  <a:schemeClr val="tx1"/>
                </a:solidFill>
              </a:rPr>
              <a:t>ポイント</a:t>
            </a:r>
            <a:endParaRPr lang="ja-JP" altLang="en-US">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により、多くの内部</a:t>
            </a:r>
            <a:r>
              <a:rPr lang="en-US" dirty="0">
                <a:solidFill>
                  <a:schemeClr val="tx1"/>
                </a:solidFill>
              </a:rPr>
              <a:t>IP</a:t>
            </a:r>
            <a:r>
              <a:rPr lang="ja-JP" altLang="en-US">
                <a:solidFill>
                  <a:schemeClr val="tx1"/>
                </a:solidFill>
              </a:rPr>
              <a:t>アドレスを</a:t>
            </a:r>
            <a:r>
              <a:rPr lang="en-US" altLang="ja-JP" dirty="0">
                <a:solidFill>
                  <a:schemeClr val="tx1"/>
                </a:solidFill>
              </a:rPr>
              <a:t>1</a:t>
            </a:r>
            <a:r>
              <a:rPr lang="ja-JP" altLang="en-US">
                <a:solidFill>
                  <a:schemeClr val="tx1"/>
                </a:solidFill>
              </a:rPr>
              <a:t>つのパブリック</a:t>
            </a:r>
            <a:r>
              <a:rPr lang="en-US" dirty="0">
                <a:solidFill>
                  <a:schemeClr val="tx1"/>
                </a:solidFill>
              </a:rPr>
              <a:t>IP</a:t>
            </a:r>
            <a:r>
              <a:rPr lang="ja-JP" altLang="en-US">
                <a:solidFill>
                  <a:schemeClr val="tx1"/>
                </a:solidFill>
              </a:rPr>
              <a:t>アドレスにまとめることができます。</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はインターネットに送るパケットだけを変換します。ルーターを通過するとき、プライベート</a:t>
            </a:r>
            <a:r>
              <a:rPr lang="en-US" dirty="0">
                <a:solidFill>
                  <a:schemeClr val="tx1"/>
                </a:solidFill>
              </a:rPr>
              <a:t>IP</a:t>
            </a:r>
            <a:r>
              <a:rPr lang="ja-JP" altLang="en-US">
                <a:solidFill>
                  <a:schemeClr val="tx1"/>
                </a:solidFill>
              </a:rPr>
              <a:t>がパブリック</a:t>
            </a:r>
            <a:r>
              <a:rPr lang="en-US" dirty="0">
                <a:solidFill>
                  <a:schemeClr val="tx1"/>
                </a:solidFill>
              </a:rPr>
              <a:t>IP</a:t>
            </a:r>
            <a:r>
              <a:rPr lang="ja-JP" altLang="en-US">
                <a:solidFill>
                  <a:schemeClr val="tx1"/>
                </a:solidFill>
              </a:rPr>
              <a:t>に変わります。</a:t>
            </a:r>
          </a:p>
        </p:txBody>
      </p:sp>
    </p:spTree>
    <p:extLst>
      <p:ext uri="{BB962C8B-B14F-4D97-AF65-F5344CB8AC3E}">
        <p14:creationId xmlns:p14="http://schemas.microsoft.com/office/powerpoint/2010/main" val="421238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11</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Gateways to Other Networks Quiz</a:t>
            </a:r>
          </a:p>
          <a:p>
            <a:endParaRPr lang="en-US" sz="2000" dirty="0">
              <a:solidFill>
                <a:schemeClr val="tx1"/>
              </a:solidFill>
              <a:latin typeface="+mn-lt"/>
            </a:endParaRPr>
          </a:p>
          <a:p>
            <a:r>
              <a:rPr lang="en-US" sz="2000" dirty="0">
                <a:solidFill>
                  <a:schemeClr val="tx1"/>
                </a:solidFill>
                <a:latin typeface="+mn-lt"/>
                <a:hlinkClick r:id="rId3"/>
              </a:rPr>
              <a:t>https://forms.gle/RPkLPWJNH32g8P7b8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12: Gateways to Other Networks</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https://skillsforall.com/launch?id=f393c38f-b410-4d2b-8275-70e144273519&amp;tab=curriculum&amp;view=6241ff65-8dd3-553d-87ad-372a11b30b06</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5C7CE9-D8E2-FE28-84B3-50EC29C89A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C3D6D6-8940-405A-4738-E214E3CFBE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52415B58-6DCA-1D3F-729C-AA2CBE7C77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12.2.2 Packet Tracer - Examine NAT on a Wireless Router</a:t>
            </a:r>
            <a:endParaRPr lang="en-US" altLang="ja-JP" sz="2000" dirty="0">
              <a:solidFill>
                <a:schemeClr val="accent4"/>
              </a:solidFill>
              <a:latin typeface="+mn-lt"/>
              <a:ea typeface="MS PGothic" panose="020B0600070205080204" pitchFamily="34" charset="-128"/>
            </a:endParaRPr>
          </a:p>
        </p:txBody>
      </p:sp>
      <p:sp>
        <p:nvSpPr>
          <p:cNvPr id="2" name="Google Shape;10055;p76">
            <a:extLst>
              <a:ext uri="{FF2B5EF4-FFF2-40B4-BE49-F238E27FC236}">
                <a16:creationId xmlns:a16="http://schemas.microsoft.com/office/drawing/2014/main" id="{BB12A4A0-CE79-D8B7-EA2C-FD56E60A572E}"/>
              </a:ext>
            </a:extLst>
          </p:cNvPr>
          <p:cNvSpPr/>
          <p:nvPr/>
        </p:nvSpPr>
        <p:spPr>
          <a:xfrm>
            <a:off x="226243" y="129046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TextBox 2">
            <a:extLst>
              <a:ext uri="{FF2B5EF4-FFF2-40B4-BE49-F238E27FC236}">
                <a16:creationId xmlns:a16="http://schemas.microsoft.com/office/drawing/2014/main" id="{B6ABA06C-9EA1-4B1F-3FF9-CF683A1E66A6}"/>
              </a:ext>
            </a:extLst>
          </p:cNvPr>
          <p:cNvSpPr txBox="1"/>
          <p:nvPr/>
        </p:nvSpPr>
        <p:spPr>
          <a:xfrm>
            <a:off x="720725" y="1820724"/>
            <a:ext cx="8197032" cy="2062103"/>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Examine NAT on a Wireless Router</a:t>
            </a:r>
          </a:p>
          <a:p>
            <a:pPr algn="l">
              <a:spcAft>
                <a:spcPts val="600"/>
              </a:spcAft>
              <a:buClr>
                <a:schemeClr val="tx1"/>
              </a:buClr>
            </a:pPr>
            <a:r>
              <a:rPr lang="en-US" dirty="0">
                <a:solidFill>
                  <a:schemeClr val="tx1"/>
                </a:solidFill>
                <a:latin typeface="+mn-lt"/>
              </a:rPr>
              <a:t>File: 10.2.3-packet-tracer---examine-</a:t>
            </a:r>
            <a:r>
              <a:rPr lang="en-US" dirty="0" err="1">
                <a:solidFill>
                  <a:schemeClr val="tx1"/>
                </a:solidFill>
                <a:latin typeface="+mn-lt"/>
              </a:rPr>
              <a:t>nat</a:t>
            </a:r>
            <a:r>
              <a:rPr lang="en-US" dirty="0">
                <a:solidFill>
                  <a:schemeClr val="tx1"/>
                </a:solidFill>
                <a:latin typeface="+mn-lt"/>
              </a:rPr>
              <a:t>-on-a-wireless-</a:t>
            </a:r>
            <a:r>
              <a:rPr lang="en-US" dirty="0" err="1">
                <a:solidFill>
                  <a:schemeClr val="tx1"/>
                </a:solidFill>
                <a:latin typeface="+mn-lt"/>
              </a:rPr>
              <a:t>router.pka</a:t>
            </a:r>
            <a:endParaRPr lang="en-US" b="0" i="0" dirty="0">
              <a:solidFill>
                <a:schemeClr val="tx1"/>
              </a:solidFill>
              <a:effectLst/>
              <a:latin typeface="+mn-lt"/>
            </a:endParaRP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tx1"/>
                </a:solidFill>
                <a:effectLst/>
                <a:latin typeface="+mn-lt"/>
              </a:rPr>
              <a:t>Objectives</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NAT configuration on a wireless router</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Set up 4 PCs to connect to a wireless router using DHCP</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traffic that crosses the network using NAT</a:t>
            </a:r>
          </a:p>
        </p:txBody>
      </p:sp>
    </p:spTree>
    <p:extLst>
      <p:ext uri="{BB962C8B-B14F-4D97-AF65-F5344CB8AC3E}">
        <p14:creationId xmlns:p14="http://schemas.microsoft.com/office/powerpoint/2010/main" val="82192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latin typeface="MS PGothic" panose="020B0600070205080204" pitchFamily="34" charset="-128"/>
                <a:ea typeface="MS PGothic" panose="020B0600070205080204" pitchFamily="34" charset="-128"/>
              </a:rPr>
              <a:t>Gateways to Other Networks </a:t>
            </a:r>
            <a:endParaRPr lang="ja-JP" altLang="en-US" sz="1400">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350AAF0-EE4E-182B-0C67-F86E31045EC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7CAB23-B108-9344-4DA9-511DA665F1B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13769F7-6391-D56C-8744-A91C62D0A864}"/>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lt"/>
                <a:hlinkClick r:id="rId3">
                  <a:extLst>
                    <a:ext uri="{A12FA001-AC4F-418D-AE19-62706E023703}">
                      <ahyp:hlinkClr xmlns:ahyp="http://schemas.microsoft.com/office/drawing/2018/hyperlinkcolor" val="tx"/>
                    </a:ext>
                  </a:extLst>
                </a:hlinkClick>
              </a:rPr>
              <a:t>Module 12: Gateways to Other Networks </a:t>
            </a:r>
            <a:endParaRPr lang="en-US" sz="2800" i="0" dirty="0">
              <a:solidFill>
                <a:schemeClr val="tx1"/>
              </a:solidFill>
              <a:effectLst/>
              <a:latin typeface="+mn-lt"/>
              <a:hlinkClick r:id="rId4"/>
            </a:endParaRPr>
          </a:p>
          <a:p>
            <a:pPr algn="l" fontAlgn="ctr">
              <a:spcBef>
                <a:spcPts val="600"/>
              </a:spcBef>
              <a:spcAft>
                <a:spcPts val="600"/>
              </a:spcAft>
              <a:buClr>
                <a:schemeClr val="tx1"/>
              </a:buClr>
            </a:pPr>
            <a:r>
              <a:rPr lang="en-US" sz="1600" i="0" dirty="0">
                <a:solidFill>
                  <a:schemeClr val="tx1"/>
                </a:solidFill>
                <a:effectLst/>
                <a:latin typeface="+mn-lt"/>
              </a:rPr>
              <a:t>12.0. Introduction</a:t>
            </a:r>
          </a:p>
          <a:p>
            <a:pPr algn="l" fontAlgn="ctr">
              <a:spcBef>
                <a:spcPts val="600"/>
              </a:spcBef>
              <a:spcAft>
                <a:spcPts val="600"/>
              </a:spcAft>
              <a:buClr>
                <a:schemeClr val="tx1"/>
              </a:buClr>
            </a:pPr>
            <a:r>
              <a:rPr lang="en-US" sz="1600" i="0" dirty="0">
                <a:solidFill>
                  <a:schemeClr val="tx1"/>
                </a:solidFill>
                <a:effectLst/>
                <a:latin typeface="+mn-lt"/>
              </a:rPr>
              <a:t>12.1. Network Boundaries</a:t>
            </a:r>
          </a:p>
          <a:p>
            <a:pPr algn="l" fontAlgn="ctr">
              <a:spcBef>
                <a:spcPts val="600"/>
              </a:spcBef>
              <a:spcAft>
                <a:spcPts val="600"/>
              </a:spcAft>
              <a:buClr>
                <a:schemeClr val="tx1"/>
              </a:buClr>
            </a:pPr>
            <a:r>
              <a:rPr lang="en-US" sz="1600" i="0" dirty="0">
                <a:solidFill>
                  <a:schemeClr val="tx1"/>
                </a:solidFill>
                <a:effectLst/>
                <a:latin typeface="+mn-lt"/>
              </a:rPr>
              <a:t>12.2. Network Address Translation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Examine NAT on a Wireless Router</a:t>
            </a:r>
          </a:p>
          <a:p>
            <a:pPr algn="l" fontAlgn="ctr">
              <a:spcBef>
                <a:spcPts val="600"/>
              </a:spcBef>
              <a:spcAft>
                <a:spcPts val="600"/>
              </a:spcAft>
              <a:buClr>
                <a:schemeClr val="tx1"/>
              </a:buClr>
            </a:pPr>
            <a:r>
              <a:rPr lang="en-US" sz="1600" i="0" dirty="0">
                <a:solidFill>
                  <a:schemeClr val="tx1"/>
                </a:solidFill>
                <a:effectLst/>
                <a:latin typeface="+mn-lt"/>
              </a:rPr>
              <a:t>12.3. Gateways to Other Networks Summary</a:t>
            </a:r>
          </a:p>
          <a:p>
            <a:pPr algn="l" fontAlgn="ctr">
              <a:spcBef>
                <a:spcPts val="600"/>
              </a:spcBef>
              <a:spcAft>
                <a:spcPts val="600"/>
              </a:spcAft>
              <a:buClr>
                <a:schemeClr val="tx1"/>
              </a:buClr>
            </a:pPr>
            <a:r>
              <a:rPr lang="en-US" sz="1600" dirty="0">
                <a:solidFill>
                  <a:schemeClr val="tx1"/>
                </a:solidFill>
                <a:latin typeface="+mn-lt"/>
              </a:rPr>
              <a:t>       Check Test 11</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90E94615-90D6-A78C-F893-7D0EC340C6F8}"/>
              </a:ext>
            </a:extLst>
          </p:cNvPr>
          <p:cNvGrpSpPr/>
          <p:nvPr/>
        </p:nvGrpSpPr>
        <p:grpSpPr>
          <a:xfrm>
            <a:off x="751638" y="3605166"/>
            <a:ext cx="324609" cy="374825"/>
            <a:chOff x="1129134" y="2919416"/>
            <a:chExt cx="324609" cy="374825"/>
          </a:xfrm>
        </p:grpSpPr>
        <p:sp>
          <p:nvSpPr>
            <p:cNvPr id="3" name="Google Shape;10287;p77">
              <a:extLst>
                <a:ext uri="{FF2B5EF4-FFF2-40B4-BE49-F238E27FC236}">
                  <a16:creationId xmlns:a16="http://schemas.microsoft.com/office/drawing/2014/main" id="{60D5C978-4536-AA5C-D2CD-F9AA5B4276E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8E066736-8DDB-3655-AE7A-B45E6DDE84F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357C1D7-B284-C7E6-D9D5-9C28CA46D908}"/>
              </a:ext>
            </a:extLst>
          </p:cNvPr>
          <p:cNvSpPr/>
          <p:nvPr/>
        </p:nvSpPr>
        <p:spPr>
          <a:xfrm>
            <a:off x="743850" y="2860189"/>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59503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ea"/>
                <a:ea typeface="+mn-ea"/>
                <a:hlinkClick r:id="rId3"/>
              </a:rPr>
              <a:t>Module 12: </a:t>
            </a:r>
            <a:r>
              <a:rPr lang="ja-JP" altLang="en-US" sz="2800" i="0">
                <a:solidFill>
                  <a:schemeClr val="tx1"/>
                </a:solidFill>
                <a:effectLst/>
                <a:latin typeface="+mn-ea"/>
                <a:ea typeface="+mn-ea"/>
                <a:hlinkClick r:id="rId3"/>
              </a:rPr>
              <a:t>ネットワークゲートウェイ</a:t>
            </a:r>
            <a:endParaRPr lang="en-US" sz="2800" i="0" dirty="0">
              <a:solidFill>
                <a:schemeClr val="tx1"/>
              </a:solidFill>
              <a:effectLst/>
              <a:latin typeface="+mn-ea"/>
              <a:ea typeface="+mn-ea"/>
            </a:endParaRPr>
          </a:p>
          <a:p>
            <a:pPr algn="l" fontAlgn="ctr">
              <a:spcBef>
                <a:spcPts val="600"/>
              </a:spcBef>
              <a:spcAft>
                <a:spcPts val="600"/>
              </a:spcAft>
              <a:buClr>
                <a:schemeClr val="tx1"/>
              </a:buClr>
            </a:pPr>
            <a:r>
              <a:rPr lang="en-US" altLang="ja-JP" sz="1600" i="0" dirty="0">
                <a:solidFill>
                  <a:schemeClr val="tx1"/>
                </a:solidFill>
                <a:effectLst/>
                <a:latin typeface="+mn-lt"/>
              </a:rPr>
              <a:t>12.0.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12.1. </a:t>
            </a:r>
            <a:r>
              <a:rPr lang="ja-JP" altLang="en-US" sz="1600" i="0">
                <a:solidFill>
                  <a:schemeClr val="tx1"/>
                </a:solidFill>
                <a:effectLst/>
                <a:latin typeface="+mn-lt"/>
              </a:rPr>
              <a:t>ネットワーク境界</a:t>
            </a:r>
          </a:p>
          <a:p>
            <a:pPr algn="l" fontAlgn="ctr">
              <a:spcBef>
                <a:spcPts val="600"/>
              </a:spcBef>
              <a:spcAft>
                <a:spcPts val="600"/>
              </a:spcAft>
              <a:buClr>
                <a:schemeClr val="tx1"/>
              </a:buClr>
            </a:pPr>
            <a:r>
              <a:rPr lang="en-US" altLang="ja-JP" sz="1600" i="0" dirty="0">
                <a:solidFill>
                  <a:schemeClr val="tx1"/>
                </a:solidFill>
                <a:effectLst/>
                <a:latin typeface="+mn-lt"/>
              </a:rPr>
              <a:t>12.2. </a:t>
            </a:r>
            <a:r>
              <a:rPr lang="ja-JP" altLang="en-US" sz="1600" i="0">
                <a:solidFill>
                  <a:schemeClr val="tx1"/>
                </a:solidFill>
                <a:effectLst/>
                <a:latin typeface="+mn-lt"/>
              </a:rPr>
              <a:t>ネットワークアドレス変換（</a:t>
            </a:r>
            <a:r>
              <a:rPr lang="en-US" sz="1600" i="0" dirty="0" err="1">
                <a:solidFill>
                  <a:schemeClr val="tx1"/>
                </a:solidFill>
                <a:effectLst/>
                <a:latin typeface="+mn-lt"/>
              </a:rPr>
              <a:t>NAT：Network</a:t>
            </a:r>
            <a:r>
              <a:rPr lang="en-US" sz="1600" i="0" dirty="0">
                <a:solidFill>
                  <a:schemeClr val="tx1"/>
                </a:solidFill>
                <a:effectLst/>
                <a:latin typeface="+mn-lt"/>
              </a:rPr>
              <a:t> Address Translation）</a:t>
            </a:r>
          </a:p>
          <a:p>
            <a:pPr algn="l" fontAlgn="ctr">
              <a:spcBef>
                <a:spcPts val="600"/>
              </a:spcBef>
              <a:spcAft>
                <a:spcPts val="600"/>
              </a:spcAft>
              <a:buClr>
                <a:schemeClr val="tx1"/>
              </a:buClr>
            </a:pPr>
            <a:r>
              <a:rPr lang="en-US" altLang="ja-JP" sz="1600" i="0" dirty="0">
                <a:solidFill>
                  <a:schemeClr val="tx1"/>
                </a:solidFill>
                <a:effectLst/>
                <a:latin typeface="+mn-lt"/>
              </a:rPr>
              <a:t>12.3. </a:t>
            </a:r>
            <a:r>
              <a:rPr lang="ja-JP" altLang="en-US" sz="1600" i="0">
                <a:solidFill>
                  <a:schemeClr val="tx1"/>
                </a:solidFill>
                <a:effectLst/>
                <a:latin typeface="+mn-lt"/>
              </a:rPr>
              <a:t>他のネットワークへのゲートウェイのまとめ</a:t>
            </a:r>
          </a:p>
          <a:p>
            <a:pPr algn="l" fontAlgn="ctr">
              <a:spcBef>
                <a:spcPts val="600"/>
              </a:spcBef>
              <a:spcAft>
                <a:spcPts val="600"/>
              </a:spcAft>
              <a:buClr>
                <a:schemeClr val="tx1"/>
              </a:buClr>
            </a:pPr>
            <a:r>
              <a:rPr lang="en-US" altLang="ja-JP" sz="1600" i="0" dirty="0">
                <a:solidFill>
                  <a:schemeClr val="tx1"/>
                </a:solidFill>
                <a:effectLst/>
                <a:latin typeface="+mn-lt"/>
              </a:rPr>
              <a:t>12.4. </a:t>
            </a:r>
            <a:r>
              <a:rPr lang="ja-JP" altLang="en-US" sz="1600" i="0">
                <a:solidFill>
                  <a:schemeClr val="tx1"/>
                </a:solidFill>
                <a:effectLst/>
                <a:latin typeface="+mn-lt"/>
              </a:rPr>
              <a:t>確認テスト </a:t>
            </a:r>
            <a:r>
              <a:rPr lang="en-US" altLang="ja-JP" sz="1600" i="0" dirty="0">
                <a:solidFill>
                  <a:schemeClr val="tx1"/>
                </a:solidFill>
                <a:effectLst/>
                <a:latin typeface="+mn-lt"/>
              </a:rPr>
              <a:t>11</a:t>
            </a:r>
          </a:p>
          <a:p>
            <a:pPr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accent3"/>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無線ルーターでの</a:t>
            </a:r>
            <a:r>
              <a:rPr lang="en-US" sz="1600" i="0" dirty="0">
                <a:solidFill>
                  <a:schemeClr val="tx1"/>
                </a:solidFill>
                <a:effectLst/>
                <a:latin typeface="+mn-lt"/>
              </a:rPr>
              <a:t>NAT</a:t>
            </a:r>
            <a:r>
              <a:rPr lang="ja-JP" altLang="en-US" sz="1600" i="0">
                <a:solidFill>
                  <a:schemeClr val="tx1"/>
                </a:solidFill>
                <a:effectLst/>
                <a:latin typeface="+mn-lt"/>
              </a:rPr>
              <a:t>の検証</a:t>
            </a:r>
          </a:p>
        </p:txBody>
      </p:sp>
      <p:grpSp>
        <p:nvGrpSpPr>
          <p:cNvPr id="2" name="Group 1">
            <a:extLst>
              <a:ext uri="{FF2B5EF4-FFF2-40B4-BE49-F238E27FC236}">
                <a16:creationId xmlns:a16="http://schemas.microsoft.com/office/drawing/2014/main" id="{02E695E4-A090-3AC9-D357-D82B0019E5A1}"/>
              </a:ext>
            </a:extLst>
          </p:cNvPr>
          <p:cNvGrpSpPr/>
          <p:nvPr/>
        </p:nvGrpSpPr>
        <p:grpSpPr>
          <a:xfrm>
            <a:off x="251536" y="3203927"/>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Rounded Rectangular Callout 5">
            <a:extLst>
              <a:ext uri="{FF2B5EF4-FFF2-40B4-BE49-F238E27FC236}">
                <a16:creationId xmlns:a16="http://schemas.microsoft.com/office/drawing/2014/main" id="{21831E22-24BA-0967-B766-2F711F3D6020}"/>
              </a:ext>
            </a:extLst>
          </p:cNvPr>
          <p:cNvSpPr/>
          <p:nvPr/>
        </p:nvSpPr>
        <p:spPr>
          <a:xfrm>
            <a:off x="6092042" y="3455719"/>
            <a:ext cx="2838202" cy="1140032"/>
          </a:xfrm>
          <a:prstGeom prst="wedgeRoundRectCallout">
            <a:avLst>
              <a:gd name="adj1" fmla="val -85666"/>
              <a:gd name="adj2" fmla="val -41077"/>
              <a:gd name="adj3" fmla="val 16667"/>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0" dirty="0">
                <a:solidFill>
                  <a:schemeClr val="bg2"/>
                </a:solidFill>
                <a:effectLst/>
                <a:latin typeface="+mn-lt"/>
                <a:hlinkClick r:id="rId4">
                  <a:extLst>
                    <a:ext uri="{A12FA001-AC4F-418D-AE19-62706E023703}">
                      <ahyp:hlinkClr xmlns:ahyp="http://schemas.microsoft.com/office/drawing/2018/hyperlinkcolor" val="tx"/>
                    </a:ext>
                  </a:extLst>
                </a:hlinkClick>
              </a:rPr>
              <a:t>Module 10: IPv6 Addressing Formats and Rules </a:t>
            </a:r>
            <a:endParaRPr lang="en-US" sz="1800" i="0" dirty="0">
              <a:solidFill>
                <a:schemeClr val="bg2"/>
              </a:solidFill>
              <a:effectLst/>
              <a:latin typeface="+mn-lt"/>
            </a:endParaRPr>
          </a:p>
        </p:txBody>
      </p:sp>
    </p:spTree>
    <p:extLst>
      <p:ext uri="{BB962C8B-B14F-4D97-AF65-F5344CB8AC3E}">
        <p14:creationId xmlns:p14="http://schemas.microsoft.com/office/powerpoint/2010/main" val="419475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5443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Gateways to Other Networks</a:t>
            </a:r>
          </a:p>
          <a:p>
            <a:pPr algn="l" fontAlgn="ctr">
              <a:spcAft>
                <a:spcPts val="600"/>
              </a:spcAft>
              <a:buClr>
                <a:schemeClr val="tx1"/>
              </a:buClr>
            </a:pPr>
            <a:r>
              <a:rPr lang="en-US" sz="1600" b="0" i="0" dirty="0">
                <a:solidFill>
                  <a:schemeClr val="tx1"/>
                </a:solidFill>
                <a:effectLst/>
                <a:latin typeface="+mn-lt"/>
              </a:rPr>
              <a:t>Module Objective: Explain how routers connect networks together.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Network Boundaries</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Describe network boundaries.</a:t>
            </a:r>
          </a:p>
          <a:p>
            <a:pPr fontAlgn="ctr">
              <a:spcAft>
                <a:spcPts val="600"/>
              </a:spcAft>
              <a:buClr>
                <a:schemeClr val="tx1"/>
              </a:buClr>
            </a:pPr>
            <a:r>
              <a:rPr lang="en-US" dirty="0">
                <a:solidFill>
                  <a:schemeClr val="accent1"/>
                </a:solidFill>
                <a:effectLst/>
                <a:latin typeface="+mn-lt"/>
              </a:rPr>
              <a:t>Network Address Translation</a:t>
            </a:r>
          </a:p>
          <a:p>
            <a:pPr marL="285750" lvl="1" indent="-285750" fontAlgn="ctr">
              <a:spcAft>
                <a:spcPts val="600"/>
              </a:spcAft>
              <a:buClr>
                <a:schemeClr val="tx1"/>
              </a:buClr>
              <a:buFont typeface="Arial" panose="020B0604020202020204" pitchFamily="34" charset="0"/>
              <a:buChar char="•"/>
            </a:pPr>
            <a:r>
              <a:rPr lang="en-US" dirty="0">
                <a:solidFill>
                  <a:schemeClr val="tx1"/>
                </a:solidFill>
                <a:latin typeface="+mn-lt"/>
              </a:rPr>
              <a:t>E</a:t>
            </a:r>
            <a:r>
              <a:rPr lang="en-US" dirty="0">
                <a:solidFill>
                  <a:schemeClr val="tx1"/>
                </a:solidFill>
                <a:effectLst/>
                <a:latin typeface="+mn-lt"/>
              </a:rPr>
              <a:t>xplain the purpose of Network Address Translation in small networks.</a:t>
            </a: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3E2AA3B-7B4E-04BF-BD16-9D8F5392C5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91B13B-FD8B-D51E-31D7-253713A293BD}"/>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a:t>
            </a:r>
            <a:r>
              <a:rPr lang="ja-JP" altLang="en-US" sz="1600" b="0" i="0">
                <a:solidFill>
                  <a:schemeClr val="tx1"/>
                </a:solidFill>
                <a:effectLst/>
                <a:latin typeface="+mn-lt"/>
              </a:rPr>
              <a:t>ネットワークのゲートウェイ</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ルーターがどのようにして</a:t>
            </a:r>
            <a:r>
              <a:rPr lang="ja-JP" altLang="en-US" sz="1600">
                <a:solidFill>
                  <a:schemeClr val="tx1"/>
                </a:solidFill>
                <a:latin typeface="+mn-lt"/>
              </a:rPr>
              <a:t>複数の</a:t>
            </a:r>
            <a:r>
              <a:rPr lang="ja-JP" altLang="en-US" sz="1600" b="0" i="0">
                <a:solidFill>
                  <a:schemeClr val="tx1"/>
                </a:solidFill>
                <a:effectLst/>
                <a:latin typeface="+mn-lt"/>
              </a:rPr>
              <a:t>ネットワークを接続するかを説明する。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ネットワーク境界</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ネットワークの境界について説明する。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ネットワークアドレス変換（</a:t>
            </a:r>
            <a:r>
              <a:rPr lang="en-US" sz="1600" b="0" i="0" dirty="0" err="1">
                <a:solidFill>
                  <a:schemeClr val="accent1"/>
                </a:solidFill>
                <a:effectLst/>
                <a:latin typeface="+mn-lt"/>
              </a:rPr>
              <a:t>NAT：Network</a:t>
            </a:r>
            <a:r>
              <a:rPr lang="en-US" sz="1600" b="0" i="0" dirty="0">
                <a:solidFill>
                  <a:schemeClr val="accent1"/>
                </a:solidFill>
                <a:effectLst/>
                <a:latin typeface="+mn-lt"/>
              </a:rPr>
              <a:t> Address Translation）</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小規模ネットワークにおける</a:t>
            </a:r>
            <a:r>
              <a:rPr lang="en-US" sz="1600" b="0" i="0" dirty="0">
                <a:solidFill>
                  <a:schemeClr val="tx1"/>
                </a:solidFill>
                <a:effectLst/>
                <a:latin typeface="+mn-lt"/>
              </a:rPr>
              <a:t>NAT</a:t>
            </a:r>
            <a:r>
              <a:rPr lang="ja-JP" altLang="en-US" sz="1600" b="0" i="0">
                <a:solidFill>
                  <a:schemeClr val="tx1"/>
                </a:solidFill>
                <a:effectLst/>
                <a:latin typeface="+mn-lt"/>
              </a:rPr>
              <a:t>の目的を説明する。</a:t>
            </a:r>
            <a:endParaRPr lang="en-US" sz="1600" b="0" i="0" dirty="0">
              <a:solidFill>
                <a:schemeClr val="tx1"/>
              </a:solidFill>
              <a:effectLst/>
              <a:latin typeface="+mn-lt"/>
            </a:endParaRPr>
          </a:p>
        </p:txBody>
      </p:sp>
      <p:sp>
        <p:nvSpPr>
          <p:cNvPr id="5" name="Google Shape;1302;p52">
            <a:extLst>
              <a:ext uri="{FF2B5EF4-FFF2-40B4-BE49-F238E27FC236}">
                <a16:creationId xmlns:a16="http://schemas.microsoft.com/office/drawing/2014/main" id="{F0143851-1822-67F9-DDF1-126FD3499694}"/>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73547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2141537"/>
            <a:ext cx="7702549" cy="2462213"/>
          </a:xfrm>
          <a:prstGeom prst="rect">
            <a:avLst/>
          </a:prstGeom>
          <a:noFill/>
        </p:spPr>
        <p:txBody>
          <a:bodyPr wrap="square" rtlCol="0">
            <a:spAutoFit/>
          </a:bodyPr>
          <a:lstStyle/>
          <a:p>
            <a:pPr algn="l"/>
            <a:r>
              <a:rPr lang="en-US" i="0" dirty="0">
                <a:solidFill>
                  <a:schemeClr val="accent1"/>
                </a:solidFill>
                <a:effectLst/>
                <a:latin typeface="+mn-lt"/>
              </a:rPr>
              <a:t>Routers as Gateways:</a:t>
            </a:r>
          </a:p>
          <a:p>
            <a:pPr marL="285750" lvl="1" indent="-285750">
              <a:buClr>
                <a:schemeClr val="tx1"/>
              </a:buClr>
              <a:buFont typeface="Arial" panose="020B0604020202020204" pitchFamily="34" charset="0"/>
              <a:buChar char="•"/>
            </a:pPr>
            <a:r>
              <a:rPr lang="en-US" i="0" dirty="0">
                <a:solidFill>
                  <a:schemeClr val="tx1"/>
                </a:solidFill>
                <a:effectLst/>
                <a:latin typeface="+mn-lt"/>
              </a:rPr>
              <a:t>Function: Enable communication between hosts on different networks.</a:t>
            </a:r>
          </a:p>
          <a:p>
            <a:pPr marL="285750" lvl="1" indent="-285750">
              <a:buClr>
                <a:schemeClr val="tx1"/>
              </a:buClr>
              <a:buFont typeface="Arial" panose="020B0604020202020204" pitchFamily="34" charset="0"/>
              <a:buChar char="•"/>
            </a:pPr>
            <a:r>
              <a:rPr lang="en-US" i="0" dirty="0">
                <a:solidFill>
                  <a:schemeClr val="tx1"/>
                </a:solidFill>
                <a:effectLst/>
                <a:latin typeface="+mn-lt"/>
              </a:rPr>
              <a:t>Connection: Each router interface connects to a separate network. </a:t>
            </a:r>
          </a:p>
          <a:p>
            <a:pPr algn="l">
              <a:buClr>
                <a:schemeClr val="tx1"/>
              </a:buClr>
            </a:pPr>
            <a:r>
              <a:rPr lang="en-US" i="0" dirty="0">
                <a:solidFill>
                  <a:schemeClr val="accent1"/>
                </a:solidFill>
                <a:effectLst/>
                <a:latin typeface="+mn-lt"/>
              </a:rPr>
              <a:t>Default Gateway Address:</a:t>
            </a:r>
          </a:p>
          <a:p>
            <a:pPr marL="285750" lvl="1" indent="-285750">
              <a:buClr>
                <a:schemeClr val="tx1"/>
              </a:buClr>
              <a:buFont typeface="Arial" panose="020B0604020202020204" pitchFamily="34" charset="0"/>
              <a:buChar char="•"/>
            </a:pPr>
            <a:r>
              <a:rPr lang="en-US" i="0" dirty="0">
                <a:solidFill>
                  <a:schemeClr val="tx1"/>
                </a:solidFill>
                <a:effectLst/>
                <a:latin typeface="+mn-lt"/>
              </a:rPr>
              <a:t>Necessity: Hosts need to know the router's interface IPv4 address for external network communication.</a:t>
            </a:r>
          </a:p>
          <a:p>
            <a:pPr marL="285750" lvl="1" indent="-285750">
              <a:buClr>
                <a:schemeClr val="tx1"/>
              </a:buClr>
              <a:buFont typeface="Arial" panose="020B0604020202020204" pitchFamily="34" charset="0"/>
              <a:buChar char="•"/>
            </a:pPr>
            <a:r>
              <a:rPr lang="en-US" i="0" dirty="0">
                <a:solidFill>
                  <a:schemeClr val="tx1"/>
                </a:solidFill>
                <a:effectLst/>
                <a:latin typeface="+mn-lt"/>
              </a:rPr>
              <a:t>Configuration: Can be statically set or received dynamically via DHCP.</a:t>
            </a:r>
          </a:p>
          <a:p>
            <a:pPr algn="l">
              <a:buClr>
                <a:schemeClr val="tx1"/>
              </a:buClr>
            </a:pPr>
            <a:r>
              <a:rPr lang="en-US" i="0" dirty="0">
                <a:solidFill>
                  <a:schemeClr val="accent1"/>
                </a:solidFill>
                <a:effectLst/>
                <a:latin typeface="+mn-lt"/>
              </a:rPr>
              <a:t>Wireless Router with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Auto-Configuration: Provides the correct interface IPv4 address as the default gateway to hosts.</a:t>
            </a:r>
          </a:p>
          <a:p>
            <a:pPr marL="285750" lvl="1" indent="-285750">
              <a:buClr>
                <a:schemeClr val="tx1"/>
              </a:buClr>
              <a:buFont typeface="Arial" panose="020B0604020202020204" pitchFamily="34" charset="0"/>
              <a:buChar char="•"/>
            </a:pPr>
            <a:r>
              <a:rPr lang="en-US" i="0" dirty="0">
                <a:solidFill>
                  <a:schemeClr val="tx1"/>
                </a:solidFill>
                <a:effectLst/>
                <a:latin typeface="+mn-lt"/>
              </a:rPr>
              <a:t>Use: Allows hosts to forward messages to the internet through the ISP.</a:t>
            </a:r>
          </a:p>
        </p:txBody>
      </p:sp>
      <p:sp>
        <p:nvSpPr>
          <p:cNvPr id="3" name="TextBox 2">
            <a:extLst>
              <a:ext uri="{FF2B5EF4-FFF2-40B4-BE49-F238E27FC236}">
                <a16:creationId xmlns:a16="http://schemas.microsoft.com/office/drawing/2014/main" id="{A285DB51-E002-E9DA-AD3C-75C7BD06F308}"/>
              </a:ext>
            </a:extLst>
          </p:cNvPr>
          <p:cNvSpPr txBox="1"/>
          <p:nvPr/>
        </p:nvSpPr>
        <p:spPr>
          <a:xfrm>
            <a:off x="720724" y="164664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12.1.2 Routers as Gateways</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36D03E-6A5A-27A1-4C8D-255F6E49C2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F2A3A64-9BF4-56C6-83A4-A97C288A2AE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76CC937-3B85-7C97-6486-CD92D950D68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15912A57-4EEA-F7AB-1CFF-BA1599A4589A}"/>
              </a:ext>
            </a:extLst>
          </p:cNvPr>
          <p:cNvSpPr txBox="1"/>
          <p:nvPr/>
        </p:nvSpPr>
        <p:spPr>
          <a:xfrm>
            <a:off x="778042" y="1780674"/>
            <a:ext cx="8133347" cy="3293209"/>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ja-JP" altLang="en-US">
                <a:solidFill>
                  <a:schemeClr val="accent1"/>
                </a:solidFill>
              </a:rPr>
              <a:t>デフォルトゲートウェイ</a:t>
            </a:r>
            <a:r>
              <a:rPr lang="ja-JP" altLang="en-US">
                <a:solidFill>
                  <a:schemeClr val="tx1"/>
                </a:solidFill>
              </a:rPr>
              <a:t>について説明します。</a:t>
            </a:r>
            <a:endParaRPr lang="en-US" altLang="ja-JP" dirty="0">
              <a:solidFill>
                <a:schemeClr val="tx1"/>
              </a:solidFill>
            </a:endParaRPr>
          </a:p>
          <a:p>
            <a:pPr>
              <a:spcAft>
                <a:spcPts val="600"/>
              </a:spcAft>
              <a:buClr>
                <a:schemeClr val="tx1"/>
              </a:buClr>
            </a:pPr>
            <a:r>
              <a:rPr lang="ja-JP" altLang="en-US" b="1">
                <a:solidFill>
                  <a:schemeClr val="accent1"/>
                </a:solidFill>
              </a:rPr>
              <a:t>デフォルトゲートウェイ</a:t>
            </a:r>
            <a:r>
              <a:rPr lang="ja-JP" altLang="en-US" b="1">
                <a:solidFill>
                  <a:schemeClr val="tx1"/>
                </a:solidFill>
              </a:rPr>
              <a:t>とは</a:t>
            </a:r>
          </a:p>
          <a:p>
            <a:pPr marL="342900" indent="-342900">
              <a:spcAft>
                <a:spcPts val="600"/>
              </a:spcAft>
              <a:buClr>
                <a:schemeClr val="tx1"/>
              </a:buClr>
              <a:buFont typeface="+mj-lt"/>
              <a:buAutoNum type="arabicPeriod"/>
            </a:pPr>
            <a:r>
              <a:rPr lang="ja-JP" altLang="en-US" b="1">
                <a:solidFill>
                  <a:schemeClr val="accent1"/>
                </a:solidFill>
              </a:rPr>
              <a:t>ゲートウェイ</a:t>
            </a:r>
            <a:r>
              <a:rPr lang="en-US" altLang="ja-JP" dirty="0">
                <a:solidFill>
                  <a:schemeClr val="accent1"/>
                </a:solidFill>
              </a:rPr>
              <a:t>: </a:t>
            </a:r>
            <a:r>
              <a:rPr lang="ja-JP" altLang="en-US">
                <a:solidFill>
                  <a:schemeClr val="tx1"/>
                </a:solidFill>
              </a:rPr>
              <a:t>ローカルネットワークから他のネットワークにデータを送る「出口」の役割をする。</a:t>
            </a:r>
          </a:p>
          <a:p>
            <a:pPr marL="342900" indent="-342900">
              <a:spcAft>
                <a:spcPts val="600"/>
              </a:spcAft>
              <a:buClr>
                <a:schemeClr val="tx1"/>
              </a:buClr>
              <a:buFont typeface="+mj-lt"/>
              <a:buAutoNum type="arabicPeriod"/>
            </a:pPr>
            <a:r>
              <a:rPr lang="ja-JP" altLang="en-US" b="1">
                <a:solidFill>
                  <a:schemeClr val="accent1"/>
                </a:solidFill>
              </a:rPr>
              <a:t>デフォルトゲートウェイのアドレス</a:t>
            </a:r>
            <a:r>
              <a:rPr lang="en-US" altLang="ja-JP" dirty="0">
                <a:solidFill>
                  <a:schemeClr val="accent1"/>
                </a:solidFill>
              </a:rPr>
              <a:t>: </a:t>
            </a:r>
            <a:r>
              <a:rPr lang="ja-JP" altLang="en-US">
                <a:solidFill>
                  <a:schemeClr val="tx1"/>
                </a:solidFill>
              </a:rPr>
              <a:t>コンピュータが別のネットワークにデータを送る際に通過するルーターのアドレス。</a:t>
            </a:r>
          </a:p>
          <a:p>
            <a:pPr>
              <a:spcBef>
                <a:spcPts val="600"/>
              </a:spcBef>
              <a:spcAft>
                <a:spcPts val="600"/>
              </a:spcAft>
              <a:buClr>
                <a:schemeClr val="tx1"/>
              </a:buClr>
            </a:pPr>
            <a:r>
              <a:rPr lang="ja-JP" altLang="en-US" b="1">
                <a:solidFill>
                  <a:schemeClr val="tx1"/>
                </a:solidFill>
              </a:rPr>
              <a:t>重要ポイント</a:t>
            </a:r>
          </a:p>
          <a:p>
            <a:pPr marL="342900" indent="-342900">
              <a:spcAft>
                <a:spcPts val="600"/>
              </a:spcAft>
              <a:buClr>
                <a:schemeClr val="tx1"/>
              </a:buClr>
              <a:buFont typeface="+mj-lt"/>
              <a:buAutoNum type="arabicPeriod"/>
            </a:pPr>
            <a:r>
              <a:rPr lang="ja-JP" altLang="en-US">
                <a:solidFill>
                  <a:schemeClr val="tx1"/>
                </a:solidFill>
              </a:rPr>
              <a:t>コンピュータは</a:t>
            </a:r>
            <a:r>
              <a:rPr lang="en-US" dirty="0">
                <a:solidFill>
                  <a:schemeClr val="tx1"/>
                </a:solidFill>
              </a:rPr>
              <a:t>IP</a:t>
            </a:r>
            <a:r>
              <a:rPr lang="ja-JP" altLang="en-US">
                <a:solidFill>
                  <a:schemeClr val="tx1"/>
                </a:solidFill>
              </a:rPr>
              <a:t>アドレスとサブネットマスクを使って、データの送り先が同じネットワークかどうかを判断。</a:t>
            </a:r>
          </a:p>
          <a:p>
            <a:pPr marL="342900" indent="-342900">
              <a:spcAft>
                <a:spcPts val="600"/>
              </a:spcAft>
              <a:buClr>
                <a:schemeClr val="tx1"/>
              </a:buClr>
              <a:buFont typeface="+mj-lt"/>
              <a:buAutoNum type="arabicPeriod"/>
            </a:pPr>
            <a:r>
              <a:rPr lang="ja-JP" altLang="en-US">
                <a:solidFill>
                  <a:schemeClr val="tx1"/>
                </a:solidFill>
              </a:rPr>
              <a:t>異なるネットワークと通信するには、デフォルトゲートウェイのアドレスが必要。</a:t>
            </a:r>
          </a:p>
          <a:p>
            <a:pPr marL="342900" indent="-342900">
              <a:spcAft>
                <a:spcPts val="600"/>
              </a:spcAft>
              <a:buClr>
                <a:schemeClr val="tx1"/>
              </a:buClr>
              <a:buFont typeface="+mj-lt"/>
              <a:buAutoNum type="arabicPeriod"/>
            </a:pPr>
            <a:r>
              <a:rPr lang="ja-JP" altLang="en-US">
                <a:solidFill>
                  <a:schemeClr val="tx1"/>
                </a:solidFill>
              </a:rPr>
              <a:t>デフォルトゲートウェイが正しく設定されていないと、データが目的地に届かず、ネットワークの問題が起こる。</a:t>
            </a:r>
          </a:p>
        </p:txBody>
      </p:sp>
    </p:spTree>
    <p:extLst>
      <p:ext uri="{BB962C8B-B14F-4D97-AF65-F5344CB8AC3E}">
        <p14:creationId xmlns:p14="http://schemas.microsoft.com/office/powerpoint/2010/main" val="173270892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9355</TotalTime>
  <Words>4025</Words>
  <Application>Microsoft Macintosh PowerPoint</Application>
  <PresentationFormat>On-screen Show (16:9)</PresentationFormat>
  <Paragraphs>294</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Roboto</vt:lpstr>
      <vt:lpstr>Wingdings</vt:lpstr>
      <vt:lpstr>Raleway</vt:lpstr>
      <vt:lpstr>Oswald</vt:lpstr>
      <vt:lpstr>Arial</vt:lpstr>
      <vt:lpstr>MS PGothic</vt:lpstr>
      <vt:lpstr>Software Development Bussines Plan by Slidesgo</vt:lpstr>
      <vt:lpstr>11 Networking Basics　 Module 12: Gateways to Other Networks</vt:lpstr>
      <vt:lpstr>TABLE OF CONTENTS 2</vt:lpstr>
      <vt:lpstr>TABLE OF CONTENTS 2</vt:lpstr>
      <vt:lpstr>1. About Today’s Class  </vt:lpstr>
      <vt:lpstr>1. 今日の授業について</vt:lpstr>
      <vt:lpstr>2. Today’s Goal  </vt:lpstr>
      <vt:lpstr>2. 今日の授業の目標</vt:lpstr>
      <vt:lpstr>12.1. Network Boundaries</vt:lpstr>
      <vt:lpstr>12.1. Network Boundaries</vt:lpstr>
      <vt:lpstr>12.1. Network Boundaries</vt:lpstr>
      <vt:lpstr>12.1. Network Boundaries</vt:lpstr>
      <vt:lpstr>12.1. Network Boundaries</vt:lpstr>
      <vt:lpstr>12.1. Network Boundaries</vt:lpstr>
      <vt:lpstr>12.1. Network Boundaries</vt:lpstr>
      <vt:lpstr>12.2. Network Address Translation</vt:lpstr>
      <vt:lpstr>12.2. Network Address Translation</vt:lpstr>
      <vt:lpstr>12.3. Gateways to Other Networks Summary</vt:lpstr>
      <vt:lpstr>12.3. Gateways to Other Networks Summary</vt:lpstr>
      <vt:lpstr>12.3. Gateways to Other Networks Summary</vt:lpstr>
      <vt:lpstr>12.3. Gateways to Other Networks Summary</vt:lpstr>
      <vt:lpstr>Questions and free discussion</vt:lpstr>
      <vt:lpstr>Check Test 11</vt:lpstr>
      <vt:lpstr>Reference</vt:lpstr>
      <vt:lpstr>Exercise</vt:lpstr>
      <vt:lpstr>12.2. Network Address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96</cp:revision>
  <dcterms:modified xsi:type="dcterms:W3CDTF">2025-04-10T00:51:52Z</dcterms:modified>
</cp:coreProperties>
</file>