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315" r:id="rId3"/>
    <p:sldId id="324" r:id="rId4"/>
    <p:sldId id="320" r:id="rId5"/>
    <p:sldId id="511" r:id="rId6"/>
    <p:sldId id="343" r:id="rId7"/>
    <p:sldId id="512" r:id="rId8"/>
    <p:sldId id="332" r:id="rId9"/>
    <p:sldId id="513" r:id="rId10"/>
    <p:sldId id="493" r:id="rId11"/>
    <p:sldId id="514" r:id="rId12"/>
    <p:sldId id="287" r:id="rId13"/>
    <p:sldId id="495" r:id="rId14"/>
    <p:sldId id="515" r:id="rId15"/>
    <p:sldId id="506" r:id="rId16"/>
    <p:sldId id="516" r:id="rId17"/>
    <p:sldId id="507" r:id="rId18"/>
    <p:sldId id="517" r:id="rId19"/>
    <p:sldId id="508" r:id="rId20"/>
    <p:sldId id="509" r:id="rId21"/>
    <p:sldId id="518" r:id="rId22"/>
    <p:sldId id="510" r:id="rId23"/>
    <p:sldId id="519" r:id="rId24"/>
    <p:sldId id="336" r:id="rId25"/>
    <p:sldId id="337" r:id="rId26"/>
    <p:sldId id="322" r:id="rId27"/>
    <p:sldId id="520" r:id="rId28"/>
    <p:sldId id="521" r:id="rId29"/>
  </p:sldIdLst>
  <p:sldSz cx="9144000" cy="5143500" type="screen16x9"/>
  <p:notesSz cx="6858000" cy="9144000"/>
  <p:embeddedFontLst>
    <p:embeddedFont>
      <p:font typeface="Meiryo UI" panose="020B0604030504040204" pitchFamily="34" charset="-128"/>
      <p:regular r:id="rId31"/>
      <p:bold r:id="rId32"/>
      <p:italic r:id="rId33"/>
      <p:boldItalic r:id="rId34"/>
    </p:embeddedFont>
    <p:embeddedFont>
      <p:font typeface="Oswald" pitchFamily="2" charset="77"/>
      <p:regular r:id="rId35"/>
      <p:bold r:id="rId36"/>
    </p:embeddedFont>
    <p:embeddedFont>
      <p:font typeface="Raleway" pitchFamily="2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wozZAnAvH2uHwVDXK/JAjw==" hashData="oheuY/Z2nt8+n+z0aEJXxmrlouzg7V2DNclhXRtEVT/QSSzD3rZcV7xxDMVM8TKfvrFLqdxcUMZQc6KklxaQ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89329"/>
  </p:normalViewPr>
  <p:slideViewPr>
    <p:cSldViewPr snapToGrid="0" showGuides="1">
      <p:cViewPr varScale="1">
        <p:scale>
          <a:sx n="83" d="100"/>
          <a:sy n="83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6BAD7F-7152-C927-835B-4A5422A6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63721EA-DD70-45E6-C056-0664BEB81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B207730-DF7E-B16C-D722-AB3778332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70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FEEE681-EDD9-38DC-57C3-17B60E7C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9DC3A3-238C-0849-FEC9-B233966455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31A3496-0FB0-C0D0-1FD4-A9611F66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40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B52809E-6AB7-CF34-690B-A398C8713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95C62E9-81C4-A2AA-8FAE-270BB6C38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9BB1CD4-8FA8-21CB-DBF5-F886B5F10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64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B79B12F-3B61-A36D-D4EC-BC89A648D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D629BF5-FB86-9809-0B9B-B07EC0F84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30FC6E9-018C-0501-E1BC-EB28A4006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08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006BB88-8E6D-55C5-42B3-1B24D7A4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3CEF77A-A193-DA1E-3EDA-97EF370E8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0939A7-7C35-1108-6E9F-969845758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56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8F6B370-490D-B054-8437-7FE158EB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6BB1720-ECED-9971-825E-5A5C4CC80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17A9590-F643-3807-8CC8-FA4B37A65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3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0E5968-2E59-7079-C0D1-616C28C3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DB31275-F5BC-B88E-2488-68A3304FD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B1C4A37-4780-0EE1-573F-5110EA025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75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56EDCB4-6E55-733F-A861-C9A3C71CE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643489B-4A09-FA17-D1EB-EFC1D5B67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A1CC473-C8B1-9147-E9CB-061700B49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900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D98E68CA-41DD-45F1-1365-5BF7BBE5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16A64BAE-C2E9-0BE2-5A50-F02ACBB23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0A61F49-B88A-B0E9-3573-9595CC1CB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E0E87BD-7ABD-AB7B-4BD9-5321339B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B319647-FD52-817F-458F-FEEDB3EA9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10C4FE3-52C2-7E28-9B93-683ECA6E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8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25AC354-77F0-B2FD-1D05-5674EE5D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657D4B-407B-4C89-9D1C-D2691D188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DE9367C-3F0B-49F4-A65D-12762494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8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66000C2-1E98-A236-AF96-81DC339D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4F6ADF6-0BB6-A4F7-A64C-924AD256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F9EA89B-832E-8E73-5D0F-7CCCAE30B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539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B7A331-0855-C4C2-354D-956AAA0D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A1C2959-43C2-7355-2B4E-9C536F97F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36BEF24-58E7-2477-DB9D-BB000BDBA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1200" b="1">
                <a:latin typeface="+mn-lt"/>
              </a:rPr>
              <a:t>ネットワークトラブルシューティングユーティリティ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現在の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構成を表示します（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アドレス、サブネットマスク、デフォルトゲートウェイ）。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ping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エコー要求を通じて他の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ホストへの接続をテストします。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netstat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ネットワーク接続、オープンポート、ルーティングテーブルを表示します。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tracert</a:t>
            </a:r>
            <a:r>
              <a:rPr lang="en-US" sz="1200" dirty="0" err="1">
                <a:latin typeface="+mn-lt"/>
              </a:rPr>
              <a:t>（Unix</a:t>
            </a:r>
            <a:r>
              <a:rPr lang="en-US" sz="1200" dirty="0">
                <a:latin typeface="+mn-lt"/>
              </a:rPr>
              <a:t>/Linux</a:t>
            </a:r>
            <a:r>
              <a:rPr lang="ja-JP" altLang="en-US" sz="1200">
                <a:latin typeface="+mn-lt"/>
              </a:rPr>
              <a:t>では</a:t>
            </a:r>
            <a:r>
              <a:rPr lang="en-US" sz="1200" dirty="0">
                <a:latin typeface="+mn-lt"/>
              </a:rPr>
              <a:t>traceroute）: </a:t>
            </a:r>
            <a:r>
              <a:rPr lang="ja-JP" altLang="en-US" sz="1200">
                <a:latin typeface="+mn-lt"/>
              </a:rPr>
              <a:t>宛先に到達するまでのパケットの経路を追跡します。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nslookup</a:t>
            </a:r>
            <a:r>
              <a:rPr lang="en-US" sz="1200" dirty="0">
                <a:latin typeface="+mn-lt"/>
              </a:rPr>
              <a:t>: DNS</a:t>
            </a:r>
            <a:r>
              <a:rPr lang="ja-JP" altLang="en-US" sz="1200">
                <a:latin typeface="+mn-lt"/>
              </a:rPr>
              <a:t>サーバーに問い合わせてドメイン情報を取得します。</a:t>
            </a:r>
          </a:p>
          <a:p>
            <a:r>
              <a:rPr lang="ja-JP" altLang="en-US" sz="1200" b="1">
                <a:latin typeface="+mn-lt"/>
              </a:rPr>
              <a:t>コマンドの詳細な機能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/all</a:t>
            </a:r>
            <a:r>
              <a:rPr lang="en-US" sz="1200" dirty="0">
                <a:latin typeface="+mn-lt"/>
              </a:rPr>
              <a:t>: MAC</a:t>
            </a:r>
            <a:r>
              <a:rPr lang="ja-JP" altLang="en-US" sz="1200">
                <a:latin typeface="+mn-lt"/>
              </a:rPr>
              <a:t>アドレス、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サーバー、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ステータスなどの拡張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構成の詳細を提供します。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/release</a:t>
            </a:r>
            <a:r>
              <a:rPr lang="en-US" sz="1200" dirty="0">
                <a:latin typeface="+mn-lt"/>
              </a:rPr>
              <a:t> </a:t>
            </a:r>
            <a:r>
              <a:rPr lang="ja-JP" altLang="en-US" sz="1200">
                <a:latin typeface="+mn-lt"/>
              </a:rPr>
              <a:t>および </a:t>
            </a:r>
            <a:r>
              <a:rPr lang="en-US" altLang="ja-JP" sz="1200" b="1" dirty="0">
                <a:latin typeface="+mn-lt"/>
              </a:rPr>
              <a:t>/</a:t>
            </a:r>
            <a:r>
              <a:rPr lang="en-US" sz="1200" b="1" dirty="0">
                <a:latin typeface="+mn-lt"/>
              </a:rPr>
              <a:t>renew</a:t>
            </a:r>
            <a:r>
              <a:rPr lang="en-US" sz="1200" dirty="0">
                <a:latin typeface="+mn-lt"/>
              </a:rPr>
              <a:t>: IP</a:t>
            </a:r>
            <a:r>
              <a:rPr lang="ja-JP" altLang="en-US" sz="1200">
                <a:latin typeface="+mn-lt"/>
              </a:rPr>
              <a:t>問題のトラブルシューティングのために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構成を解放および再取得します。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ネットワーク接続と構成の問題を診断し解決するために設計されています。</a:t>
            </a:r>
          </a:p>
          <a:p>
            <a:r>
              <a:rPr lang="ja-JP" altLang="en-US" sz="1200" b="1">
                <a:latin typeface="+mn-lt"/>
              </a:rPr>
              <a:t>主な使用ケース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ホストの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設定と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解決を確認する。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ローカルおよびリモートホストへの接続をテストする。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ネットワーク内の経路、ボトルネック、または障害の可能性を特定する。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308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73C59DEC-DFFB-C49F-2AEE-312EE751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C4D93D46-9D68-A3C0-28DF-E8A6CBE1F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91E14CA-F1A9-7F13-C017-2A92C1950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20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BDD225-E71E-65C0-60D2-8D6171D7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EA6FE68-247F-252A-57D4-5B4829412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5631D0B-D0C2-516B-8524-E7279F376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6C89F0D-1D50-A748-D334-596F60513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B837A0-9586-261B-F5B5-295E55370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2BA9D0-C496-7D01-D80A-AA8A439B7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55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5BA9CCF-9A54-9F65-8165-A7D495A1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FD06696-E4E8-5F08-29B2-0892A4A5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D05BB8-A4CC-8D42-3784-5078474A8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01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0FE9D8A-530D-014E-C491-9B8EC52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31B7539-EBE4-9E24-4C03-98CA790F0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E661C5-03EE-8E92-486C-7CE24D8CE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9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7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2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vfGjc4xPXb9Fr4U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12e851b-88b9-5e9e-9625-49ec29308ef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16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17: Network Testing Utilities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351A26-3E70-3E5D-8FFA-FFEE0F677AC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8D9C10F4-3DEB-8792-6F56-C752BCB26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2558B-81AF-13F6-77D8-3D62FDC084CB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855E8C-5068-4A0F-D163-8142CAD7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B5E0AA-B3D4-E465-F364-F0881EF44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C5FDA-771C-C430-9810-F14214684C3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8414-501A-4213-93B5-E0493C652107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Command: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lvl="1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Displays current IP configuration of a host including IP address, subnet mask, and default gateway.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Shows extended information like MAC address, DNS servers, DHCP status, DHCP server address, and lease information.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</a:t>
            </a: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/release: Releases current DHCP bindings.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/renew: Requests new configuration from DHCP server, useful for correcting outdated or incorrect IP configurations.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522120-22F9-949B-4F2C-8F18F3967D93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D86FF34-BD7F-B4CC-5B22-BE959596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791094E-877D-E977-1227-4E856342D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E4395-C85D-3BBB-DFEA-459039A9C81E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E42AE-AFAA-707E-D444-A2F4D7EA2A76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コマンド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構成を表示します。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アドレス、サブネットマスク、デフォルトゲートウェイなどが表示されます。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拡張情報を表示します（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ステータス、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サーバーアドレス、リース情報など）。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サーバによって設定された現在の設定を解除します。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サーバーに新しい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情報の設定を要求します。古い、あるいは間違った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IP構成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を修正する時に使います。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12084-D8CD-6F84-617F-A96905DC99D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6ED-1DE4-A8ED-55FD-42BE7AFFF6E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4C29D7-707D-D22D-6C5A-C6D261E1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B53266C-ED1A-33A3-331E-56857DF9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D67E-2E4E-B651-02D1-E41795D5959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DAE6F04B-D573-52E4-D5C9-6AE5321312CD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F3162-B81B-BF7F-1EFA-FD1E84F7941C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ipconfig command to identify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cannot connect to the internet with one of the four PCs in the office. All the PCs are configured with static IP addressing using 192.168.1.0 /24 network. The PCs should be able to access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www.cisco.pka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webserver. Use the ipconfig /all command to identify which PC is incorrectly configured.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C8E5E44-CEF8-0456-F6F0-52105183406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0BB37B2-E2B6-FF47-8C3D-37BCCB53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113AC52-C2A2-9531-4DAE-18CFD25D8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13D9-CDBC-1B7A-E1A0-1EC3BBABF79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02ABF23-6776-2ED9-403D-FAB07A2D53E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C4CC0-B9C9-9E96-A8CD-9542D2015FB6}"/>
              </a:ext>
            </a:extLst>
          </p:cNvPr>
          <p:cNvSpPr txBox="1"/>
          <p:nvPr/>
        </p:nvSpPr>
        <p:spPr>
          <a:xfrm>
            <a:off x="720725" y="1780674"/>
            <a:ext cx="742224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17.1.3-packet-tracer---use-the-ipconfig-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endParaRPr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オフィス内の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のうち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台でインターネットに接続できません。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192.168.1.0 /24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ネットワークを使用した静的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これらの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は、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www.cisco.pka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ウェブサーバーにアクセスできるはずです。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コマンドを使用して、どの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が誤って構成されているかを特定してください。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0AE04D8-01EA-42A5-9229-C25267DBB8C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B1D0E70-82D0-B853-792D-FD731147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74CF1EC-6042-09C3-3ACA-46DBA5E23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6F3FF-0ACC-16DF-2463-FD534C0758F9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88451-7FFB-CB28-BD64-1EAD80ABE77D}"/>
              </a:ext>
            </a:extLst>
          </p:cNvPr>
          <p:cNvSpPr txBox="1"/>
          <p:nvPr/>
        </p:nvSpPr>
        <p:spPr>
          <a:xfrm>
            <a:off x="799483" y="1646643"/>
            <a:ext cx="7623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Command Overview: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Widely used to test network device reachability.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successful ping results in an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echo reply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from the target, confirming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messages like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request timed out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indicate connectivity issues.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Testing Steps: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Initial test: Ping the default gateway (e.g., 10.10.10.1) to check local network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External test: Ping external domains (e.g.,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to verify internet connectivity.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DNS Resolution with Ping: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pinging by IP succeeds but by name fails, it suggests a DNS problem.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0C969-5E54-3468-4E61-8A0C90C141E4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0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3ACC34-A2D2-8C9B-BEC3-AC33F33E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E187531-3714-3A48-A48F-1B8A2B7F3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88DB9-C58D-41FA-72A5-5741942A625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3FCF-30E8-A8A4-DCA7-F6F08F235989}"/>
              </a:ext>
            </a:extLst>
          </p:cNvPr>
          <p:cNvSpPr txBox="1"/>
          <p:nvPr/>
        </p:nvSpPr>
        <p:spPr>
          <a:xfrm>
            <a:off x="799483" y="1646643"/>
            <a:ext cx="76237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コマンドの概要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ネットワークデバイスの接続をテストするために広く使用されます。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が成功すると、ターゲットから「エコー応答」が返され、接続が確認されます。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「要求がタイムアウトしました」などのエラーメッセージは、接続の問題を示します。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テスト手順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初期テスト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10.10.10.1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を実行してローカルネットワーク接続を確認します。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外部ドメイン（例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を実行してインターネット接続を確認します。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解決と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が成功し、名前での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の問題が考えられます。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17451-47C5-04B1-5B3F-AB2CA973857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5B22B5-CF06-C82C-1951-A2E8975C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3EDB925-F441-5CE7-A987-E69A084D4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61B16-546E-6C79-5E9D-BFB4C2602E57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2ADF2-D775-B5EB-82E5-82298CC45802}"/>
              </a:ext>
            </a:extLst>
          </p:cNvPr>
          <p:cNvSpPr txBox="1"/>
          <p:nvPr/>
        </p:nvSpPr>
        <p:spPr>
          <a:xfrm>
            <a:off x="799483" y="1646643"/>
            <a:ext cx="762379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Successful Ping to Name and IP Address: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Indicates application issues on the destination host if access remains blocked.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Unsuccessful Ping to Both: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Suggests network connectivity problems along the path to the destination.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Troubleshooting step: Ping the default gateway to determine if the issue is local or beyond.</a:t>
            </a:r>
          </a:p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to Default Gateway: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Success indicates the problem lies beyond the local network.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points to a local network issue.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Possible causes include firewalls or routers blocking ping requests.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929E1-41F9-E63B-97CC-ED295161FFE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057FFEA-8F1B-8964-79F0-BA2ED73A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3578818-9F2A-6423-6DEE-F74032B2B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0AA6-790B-0737-B364-21B3D26AEC3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BDBFA-BCCD-06B5-D64E-E4DEB05A4A21}"/>
              </a:ext>
            </a:extLst>
          </p:cNvPr>
          <p:cNvSpPr txBox="1"/>
          <p:nvPr/>
        </p:nvSpPr>
        <p:spPr>
          <a:xfrm>
            <a:off x="799483" y="1646643"/>
            <a:ext cx="76237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が成功したが、アクセスがブロックされる場合、アプリケーションの問題が考えられます。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アドレスの両方への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ネットワーク接続の問題が考えられます。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トラブルシューティング手順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を実行して、問題がローカルにあるかそれ以外にあるかを判断します。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成功した場合、問題はローカルネットワークの外にあります。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失敗した場合、ローカルネットワークの問題が考えられます。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考えられる原因には、ファイアウォールやルーターが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要求をブロックしている場合があります。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140816-C763-5B5C-83AF-C288C953509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A8804DB5-75D7-7BF6-A30D-FB8E3DF9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8C67D087-E899-ED56-08FC-D8B3F180242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6BC29678-52B3-F7D0-3D6A-2D2990342619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D3FF222A-6542-15C3-B04C-3C3C8C0E1915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A8E49209-1811-0492-5E8C-0B1E900E480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B9EC73F4-4443-B304-296C-F06AADA2068A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8A1DC6D9-B37D-89B8-4E57-964A4157580F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10509B73-8CD8-D6D1-EDF2-BC365E4C03B3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85324CD5-8235-60EE-8FA7-E954CA858213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F932E2E5-30F8-4E32-C0AA-BA866B150B1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7909C904-CF68-61E0-855B-AEF25C8CAAEE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0ECCB11-B899-F243-5E04-5BDF9F3622ED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FA9CCADE-C86C-023C-4238-B8D2FA73149F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56BCFB82-8CD4-0151-58A3-E94C0222BE9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BFE77B25-3E20-2B9F-8CF4-6F2967ED32C8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A3E9132F-4BBE-5FD2-B16D-ED6BCA714AF5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747FFDEB-1102-836C-B5C4-C773B43CE652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4C62A64E-BAD1-4FC5-99BD-0E1D0648AD0A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01B641B2-CC0E-F8D8-1B6D-D5F6492101CE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830B551A-F2AE-D8C6-7C74-B14F9F07F307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E986935E-F41B-36EF-FC73-1994EF9722AB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62F3806E-F96E-989B-EE5F-87B14034BC7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4F6E4494-629C-6E45-A745-9D7FF846C012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9EDBE8D0-EF80-B8F6-AC4A-8D9F3F18759D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76858029-A0A6-8AA4-FC49-03C1869C6BE1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06D027D5-4EB4-B5BC-1298-AFE92392057F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9B50A10B-BE22-8117-9E96-6C9DB5074B1A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4458D610-61E5-FD00-39EB-0C7F89C6A0FB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F0261ED9-C922-3E36-E4A3-FF611F68166F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9095909C-80BD-28C9-873B-77C00EF1A34F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E541E21C-8693-5E21-C566-ECB7F60D3783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8848EA3E-A584-9E3B-2DE7-84CFFDF6279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B834AA91-AA49-E84F-CB6A-DB3C81487979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4CA70D0D-B301-7672-9A83-CE022997E777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ABA79512-81D0-DD75-5882-191739F5A64C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E9384EF7-8C5A-59A3-54CB-105E2747762B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A66FB8C3-3111-3530-36B1-EAD1FA2DDCC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74DDBF1A-3EC7-7088-6155-854B2448C3E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0022A077-3744-3A53-3022-E89BD17DE8F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78EA8B24-EAF6-1488-C8C4-120473AA731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A953790-3BB6-34BA-5D57-264887C6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7560C-5E74-2F21-0DCB-1ABFF3E5A3D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8795BDD-C215-B2ED-685E-4AFB695DFF4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38F6754-510E-4FBB-9C03-591AA542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A329AA-DD26-3887-306F-B4707915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9D6CC-B1E4-18B4-30B2-BC6507569E1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6955B3A1-4AB9-010C-4EE4-104818EA64D9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A2B7F-0AAE-21E5-E216-3A63B0240427}"/>
              </a:ext>
            </a:extLst>
          </p:cNvPr>
          <p:cNvSpPr txBox="1"/>
          <p:nvPr/>
        </p:nvSpPr>
        <p:spPr>
          <a:xfrm>
            <a:off x="720725" y="1780674"/>
            <a:ext cx="742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ping command to identify an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learns that some users are unable to access a website. All PCs are configured with static IP addressing. Use the ping command to identify the issue.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DA8A105-6FE7-DEEB-02DF-020D29C1055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26D3C90-ECF9-572E-6877-E28431D5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CC2C388-E292-86E3-E24E-CE11CE272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279D-EF4C-3311-96CA-6E26CE8C390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758DEBB-7F0D-1825-C00C-87D54361991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415C-9D34-6D96-7C2B-609E14E608AD}"/>
              </a:ext>
            </a:extLst>
          </p:cNvPr>
          <p:cNvSpPr txBox="1"/>
          <p:nvPr/>
        </p:nvSpPr>
        <p:spPr>
          <a:xfrm>
            <a:off x="720725" y="1780674"/>
            <a:ext cx="7422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File: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17.1.6-packet-tracer---use-the-ping-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何人かのユーザーがウェブサイトにアクセスできないことを知りました。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コマンドを使用して問題を発見してください。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08B5349-8BDE-AEE1-B28D-849945D37D1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2EF8028-7FD5-0F04-732E-144CF0E51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F3386B-FDFB-2587-6069-37C37CB6B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4EE2D-2D16-DD3D-B6F8-C3315A600834}"/>
              </a:ext>
            </a:extLst>
          </p:cNvPr>
          <p:cNvSpPr txBox="1"/>
          <p:nvPr/>
        </p:nvSpPr>
        <p:spPr>
          <a:xfrm>
            <a:off x="720725" y="1112838"/>
            <a:ext cx="742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Network Troubleshooting Utilities: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ipconfig: Shows current IP configuration (IP address, subnet mask, default gateway).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ping: Tests connectivity to other IP hosts via echo requests.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netstat: Reveals network connections, including open ports and routing tables.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(traceroute on Unix/Linux): Traces the path packets take to reach a destination.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Queries DNS servers for domain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Detailed Command Functions: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/all: Provides extended IP configuration details like MAC address, DNS servers, DHCP status.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/release and /renew: Releases and renews DHCP configuration for troubleshooting IP issues.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Designed to diagnose and resolve network connectivity and configuration issues.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Common Use Cases: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Verifying host IP settings and DNS resolutions.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Testing connectivity to local and remote hosts.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Identifying route paths and potential bottlenecks or failures in the network.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8F7DC5-B025-26A1-BF34-C86F4E7AE4DF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3E68616-3A5E-7701-7666-2C5083C7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E5FCD71-E1B9-EF11-002F-3DBAB46AD9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61B39-1900-525C-4A2A-81F9F74E01B8}"/>
              </a:ext>
            </a:extLst>
          </p:cNvPr>
          <p:cNvSpPr txBox="1"/>
          <p:nvPr/>
        </p:nvSpPr>
        <p:spPr>
          <a:xfrm>
            <a:off x="720725" y="1112838"/>
            <a:ext cx="8184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ネットワークトラブルシューティングユーティリティ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現在の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構成を表示します（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アドレス、サブネットマスク、デフォルトゲートウェイ）。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他のホストへの接続をテストします。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netstat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ネットワーク接続、オープンポート、ルーティングテーブルを表示します。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</a:t>
            </a:r>
            <a:r>
              <a:rPr lang="en-US" sz="14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t（Unix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/Linux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traceroute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宛先に到達するまでのパケットの経路を追跡します。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nslookup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サーバーに問い合わせてドメイン情報を取得します。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コマンドの詳細な機能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MAC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DHCP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ステータスなどの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構成の詳細を提供します。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/release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 </a:t>
            </a:r>
            <a:r>
              <a:rPr lang="en-US" altLang="ja-JP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renew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問題のトラブルシューティングのために構成を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解除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および再取得します。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主な使用ケース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ホストの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設定と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アドレスとドメイン名の対応）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を確認する。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ローカルおよびリモートホストへの接続をテストする。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ネットワーク内の経路の確認、ボトルネックの発見、または障害の可能性を調べる。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37FC0B-2F79-098D-53B7-AEB311894D6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2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58FCEAB-E07A-9296-84AE-A94CE14D6DE5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15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17.2.3 Network Testing Utilities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https://forms.gle/nvfGjc4xPXb9Fr4U7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81C193E-78A6-85B3-8785-5355E4C529C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sz="14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  <a:endParaRPr lang="en-US" altLang="ja-JP" sz="1400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</a:t>
            </a:r>
            <a:r>
              <a:rPr lang="en-US">
                <a:solidFill>
                  <a:schemeClr val="tx1"/>
                </a:solidFill>
                <a:latin typeface="+mn-lt"/>
                <a:hlinkClick r:id="rId3"/>
              </a:rPr>
              <a:t>=012e851b-88b9-5e9e-9625-49ec29308ef3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5C71D96-BA0D-DB37-832F-CBD674B427D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294AE71B-D9BD-6327-BC28-8BFA7577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0D9FDE10-0E6D-0196-E385-93685B6C3DE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DA84D89E-AFD9-2753-C785-4162B92AE58D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0F0AB170-7936-6610-66D2-FA9CAA087BF3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2D0FDFB6-01B5-958B-E90A-7AD021276D17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5403BF60-B255-B7CA-2C3B-A443786560CB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CA6A4498-6BCD-F4C3-F485-67FA30CDB3E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6C84618E-8D89-08B1-4ABC-2A9E168CB0E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67E39A5A-7210-AFCB-DBD2-280AF2B29160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EABDAACC-4F19-BD7A-120B-ED66B3A15901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4EED9FD6-1175-0B51-0971-A6557CC43BD9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5A110D4E-3CAF-B64D-52A6-D86FAACFA272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A77B5B6E-8C66-E4F5-A7A4-B81B9DA2F125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DA904F3B-F12E-124E-6BE5-D437DE90DAE0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8E47B457-C37F-7BED-A765-E700425B973B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64A07D3D-A3D7-D01C-2B0F-AB74830FE3E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6E6E24E9-B9ED-54B3-1000-5D54533D230E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8EDCCBBF-7D16-1603-BDFF-40D2374A8ACF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A2E7FAA5-E67F-0E98-2121-EA66987BC046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DC632776-15A1-492F-F7E9-DA9B8706A434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346F68A5-E6D3-2A03-23BA-421F406FB833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347F42C8-DBDB-00E8-F03F-56278687B36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895FF4E1-89C4-1AD4-2C30-9D3AB398D737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E8FF01E1-3A80-181E-F3D5-1D853AD6234B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AB5600F5-A18F-C00B-801D-F3A3039FC24D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CAC67F6B-7E09-C28B-386C-4952C8B710A5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1915722F-A094-FEF0-6D7C-1FB81050DBBF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AA62F75-11F4-828F-D851-C723B71FA6D7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C5D4594D-ACDA-0038-78B3-1FC1FB30F9CC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53E8CBF1-E10F-9429-D081-B313696985D0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48FB4B6E-A975-5898-395A-B140C5165D0C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63792D42-6CDA-7296-4898-DC090221DEA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6704534F-D1F3-9AD5-7E95-3A2AF1B30CD5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025B8DA7-3832-22E4-D543-0F558906F22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7D45876E-08C3-B8DB-E5CC-5FC02E8506B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D00AE309-45A2-C04E-D375-28B966BC04FD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B8C542E2-CB6A-AE2E-B2CD-8D02BD3BE08D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4E6345E4-8F7C-A11B-7855-0D3AFD91FF9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C499268E-D1AC-270E-E438-E80DA3C55E7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B6E5FF87-CAD5-6D92-0CD9-9FD28959A88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5C9C40-1ED6-4874-6355-69F54BB4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A640E-6326-9FA6-DD4E-B7695D9D9ED6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79D8F43-33F6-105A-9460-6A78CEC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1719AC8-5219-D01A-BBA2-A31CC864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49"/>
            <a:ext cx="7702550" cy="102600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3"/>
                </a:solidFill>
              </a:rPr>
              <a:t>Exercise</a:t>
            </a:r>
            <a:r>
              <a:rPr lang="ja-JP" altLang="en-US">
                <a:solidFill>
                  <a:schemeClr val="accent3"/>
                </a:solidFill>
              </a:rPr>
              <a:t>：</a:t>
            </a:r>
            <a:r>
              <a:rPr lang="en-US" altLang="ja-JP" dirty="0"/>
              <a:t>Packet Tracer – Build a network, setup IP address, Test connectivity</a:t>
            </a:r>
            <a:endParaRPr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65103-5B1B-F9F6-6801-F2A414D48510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File: 13 The Cisco Troubleshooting Methodology_20241209.pkt</a:t>
            </a:r>
          </a:p>
          <a:p>
            <a:endParaRPr lang="en-US" dirty="0">
              <a:solidFill>
                <a:schemeClr val="accent1"/>
              </a:solidFill>
              <a:latin typeface="+mn-lt"/>
            </a:endParaRP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Add a PC and a Server in the network. Configure IP address for the new devices, then test connectivity with network testing commands.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Instructions: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BEB9FB2-6479-EF2D-014F-3E435983D40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28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8103378-ED08-D5D3-BCDD-94485A944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29899"/>
              </p:ext>
            </p:extLst>
          </p:nvPr>
        </p:nvGraphicFramePr>
        <p:xfrm>
          <a:off x="1859767" y="3168824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9767" y="3168824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74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53446-59DD-E3E3-2B7E-AC0856211F3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17.1. Troubleshooting Commands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17.2. Network Testing Utilities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  Check Test 16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C0388-58D9-19CB-DA3F-7628D4E1A8EA}"/>
              </a:ext>
            </a:extLst>
          </p:cNvPr>
          <p:cNvGrpSpPr/>
          <p:nvPr/>
        </p:nvGrpSpPr>
        <p:grpSpPr>
          <a:xfrm>
            <a:off x="808266" y="286153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5F309-32EE-D2A7-728C-864FF88EE86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5A957E7-A1E0-9D08-9CF5-57E4515E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43F8A29-8569-AE21-FC41-5968A46A4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8D85-F25E-BB0E-867B-ED57EFA408EC}"/>
              </a:ext>
            </a:extLst>
          </p:cNvPr>
          <p:cNvSpPr txBox="1"/>
          <p:nvPr/>
        </p:nvSpPr>
        <p:spPr>
          <a:xfrm>
            <a:off x="720725" y="1112700"/>
            <a:ext cx="778214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i="0" dirty="0">
                <a:solidFill>
                  <a:schemeClr val="tx1"/>
                </a:solidFill>
                <a:effectLst/>
                <a:latin typeface="+mn-lt"/>
              </a:rPr>
              <a:t>Module17: </a:t>
            </a:r>
            <a:r>
              <a:rPr lang="ja-JP" altLang="en-US" sz="2800" i="0">
                <a:solidFill>
                  <a:schemeClr val="tx1"/>
                </a:solidFill>
                <a:effectLst/>
                <a:latin typeface="+mn-lt"/>
              </a:rPr>
              <a:t>ネットワークテストユーティリティ</a:t>
            </a:r>
            <a:endParaRPr lang="ja-JP" altLang="en-US" sz="1600" i="0">
              <a:solidFill>
                <a:schemeClr val="tx1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17.0.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はじめに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17.1.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トラブルシューティングコマンド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17.2.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ネットワークテストユーティリティのまとめ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17.3.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チェックテスト </a:t>
            </a: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16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sz="1600">
                <a:solidFill>
                  <a:schemeClr val="accent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演習：</a:t>
            </a:r>
            <a:endParaRPr lang="en-US" altLang="ja-JP" sz="1600" dirty="0">
              <a:solidFill>
                <a:schemeClr val="accent3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- Use the ipconfig Command to identify incorrect configuration on a PC.</a:t>
            </a: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- Use the ping command to identify an incorrect configuration on a PC.</a:t>
            </a: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Packet Tracer – Build a network, setup IP address, Test connectivity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F5CA5F-E3C1-2828-6FA1-50B465D82522}"/>
              </a:ext>
            </a:extLst>
          </p:cNvPr>
          <p:cNvGrpSpPr/>
          <p:nvPr/>
        </p:nvGrpSpPr>
        <p:grpSpPr>
          <a:xfrm>
            <a:off x="195017" y="320461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B4C6DE80-4E27-BE59-32EE-92D1ED55BAFE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5F237AE4-0112-1D27-85E8-8F09EDCBA57D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F7C25-2588-3145-0775-EEE2C53CEF8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Use various tools to test and troubleshoot network connectivity.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Trouble shooting commands: </a:t>
            </a:r>
          </a:p>
          <a:p>
            <a:pPr marL="285750" lvl="1" indent="-28575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 using network utilities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3CEDE-F12E-1240-2199-EC416D54817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375632-2864-44C5-9F13-3CDB3C0B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A0A0E-B99B-3DF3-AB6E-2B73FBD10B80}"/>
              </a:ext>
            </a:extLst>
          </p:cNvPr>
          <p:cNvSpPr txBox="1"/>
          <p:nvPr/>
        </p:nvSpPr>
        <p:spPr>
          <a:xfrm>
            <a:off x="643723" y="1208952"/>
            <a:ext cx="81881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モジュールの目的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さまざまなツールを使用してネットワーク接続のテストとトラブルシューティングを行う。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トラブルシューティングコマンド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ネットワークユーティリティを使用してトラブルシューティングを行う。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9BF04929-8C7F-445B-600A-6CD706A74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723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5E7EEC-CA1B-D25F-2CEE-06776B51A39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504BE-AF3D-2541-F89E-4B5914DEAC75}"/>
              </a:ext>
            </a:extLst>
          </p:cNvPr>
          <p:cNvSpPr txBox="1"/>
          <p:nvPr/>
        </p:nvSpPr>
        <p:spPr>
          <a:xfrm>
            <a:off x="720725" y="1847088"/>
            <a:ext cx="7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- Displays IP configuration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ping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Tests connections to other IP hosts.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netstat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network connections.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the route taken to the destination.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Directly queries the name server for information on a destination domain.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99DE6C0-4284-FB42-96E3-6A118D6A0E6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CF798DE-1E5C-569F-C1A2-4B64C103A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A19EEBB-4D4B-409E-DC3D-A28EF2447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1E45-3BE8-A626-2C79-7F0235B53E9C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4A667-4C96-271A-9FF1-6D54D75E74FF}"/>
              </a:ext>
            </a:extLst>
          </p:cNvPr>
          <p:cNvSpPr txBox="1"/>
          <p:nvPr/>
        </p:nvSpPr>
        <p:spPr>
          <a:xfrm>
            <a:off x="720725" y="1847088"/>
            <a:ext cx="7702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-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構成情報を表示します。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他の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ホストへの接続をテストします。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netstat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ネットワーク接続を表示します。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宛先までの経路を表示します。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宛先ドメインに関する情報を名前サーバーに問い合わせます。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0B5A22-62D1-557B-27B7-DF8FC9C838F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25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12309</TotalTime>
  <Words>2117</Words>
  <Application>Microsoft Macintosh PowerPoint</Application>
  <PresentationFormat>On-screen Show (16:9)</PresentationFormat>
  <Paragraphs>278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Raleway</vt:lpstr>
      <vt:lpstr>Oswald</vt:lpstr>
      <vt:lpstr>Roboto</vt:lpstr>
      <vt:lpstr>Arial</vt:lpstr>
      <vt:lpstr>Meiryo UI</vt:lpstr>
      <vt:lpstr>Software Development Bussines Plan by Slidesgo</vt:lpstr>
      <vt:lpstr>Document</vt:lpstr>
      <vt:lpstr>16 Networking Basics　 Module 17: Network Testing Utilities</vt:lpstr>
      <vt:lpstr>TABLE OF CONTENTS 2</vt:lpstr>
      <vt:lpstr>TABLE OF CONTENTS 2</vt:lpstr>
      <vt:lpstr>1. About Today’s Class  </vt:lpstr>
      <vt:lpstr>1. About Today’s Class  </vt:lpstr>
      <vt:lpstr>2. Today’s Goal  </vt:lpstr>
      <vt:lpstr>2. 今日の授業の目標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17.2. Network Testing Utilities Summary</vt:lpstr>
      <vt:lpstr>17.2. Network Testing Utilities Summary</vt:lpstr>
      <vt:lpstr>Questions and free discussion</vt:lpstr>
      <vt:lpstr>Check Test 15</vt:lpstr>
      <vt:lpstr>Reference</vt:lpstr>
      <vt:lpstr>Exercise</vt:lpstr>
      <vt:lpstr>Exercise：Packet Tracer – Build a network, setup IP address, Test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105</cp:revision>
  <cp:lastPrinted>2025-04-03T04:59:55Z</cp:lastPrinted>
  <dcterms:modified xsi:type="dcterms:W3CDTF">2025-04-04T02:43:45Z</dcterms:modified>
</cp:coreProperties>
</file>