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9"/>
  </p:notesMasterIdLst>
  <p:sldIdLst>
    <p:sldId id="256" r:id="rId2"/>
    <p:sldId id="370" r:id="rId3"/>
    <p:sldId id="371" r:id="rId4"/>
    <p:sldId id="320" r:id="rId5"/>
    <p:sldId id="402" r:id="rId6"/>
    <p:sldId id="343" r:id="rId7"/>
    <p:sldId id="403" r:id="rId8"/>
    <p:sldId id="404" r:id="rId9"/>
    <p:sldId id="332" r:id="rId10"/>
    <p:sldId id="387" r:id="rId11"/>
    <p:sldId id="405" r:id="rId12"/>
    <p:sldId id="388" r:id="rId13"/>
    <p:sldId id="406" r:id="rId14"/>
    <p:sldId id="385" r:id="rId15"/>
    <p:sldId id="420" r:id="rId16"/>
    <p:sldId id="389" r:id="rId17"/>
    <p:sldId id="419" r:id="rId18"/>
    <p:sldId id="390" r:id="rId19"/>
    <p:sldId id="407" r:id="rId20"/>
    <p:sldId id="408" r:id="rId21"/>
    <p:sldId id="391" r:id="rId22"/>
    <p:sldId id="409" r:id="rId23"/>
    <p:sldId id="423" r:id="rId24"/>
    <p:sldId id="357" r:id="rId25"/>
    <p:sldId id="421" r:id="rId26"/>
    <p:sldId id="392" r:id="rId27"/>
    <p:sldId id="358" r:id="rId28"/>
    <p:sldId id="410" r:id="rId29"/>
    <p:sldId id="394" r:id="rId30"/>
    <p:sldId id="411" r:id="rId31"/>
    <p:sldId id="422" r:id="rId32"/>
    <p:sldId id="360" r:id="rId33"/>
    <p:sldId id="395" r:id="rId34"/>
    <p:sldId id="393" r:id="rId35"/>
    <p:sldId id="412" r:id="rId36"/>
    <p:sldId id="396" r:id="rId37"/>
    <p:sldId id="444" r:id="rId38"/>
    <p:sldId id="287" r:id="rId39"/>
    <p:sldId id="413" r:id="rId40"/>
    <p:sldId id="397" r:id="rId41"/>
    <p:sldId id="380" r:id="rId42"/>
    <p:sldId id="414" r:id="rId43"/>
    <p:sldId id="398" r:id="rId44"/>
    <p:sldId id="415" r:id="rId45"/>
    <p:sldId id="399" r:id="rId46"/>
    <p:sldId id="417" r:id="rId47"/>
    <p:sldId id="445" r:id="rId48"/>
    <p:sldId id="400" r:id="rId49"/>
    <p:sldId id="418" r:id="rId50"/>
    <p:sldId id="336" r:id="rId51"/>
    <p:sldId id="337" r:id="rId52"/>
    <p:sldId id="322" r:id="rId53"/>
    <p:sldId id="424" r:id="rId54"/>
    <p:sldId id="425" r:id="rId55"/>
    <p:sldId id="446" r:id="rId56"/>
    <p:sldId id="448" r:id="rId57"/>
    <p:sldId id="447" r:id="rId58"/>
  </p:sldIdLst>
  <p:sldSz cx="9144000" cy="5143500" type="screen16x9"/>
  <p:notesSz cx="6858000" cy="9144000"/>
  <p:embeddedFontLst>
    <p:embeddedFont>
      <p:font typeface="Oswald" pitchFamily="2" charset="77"/>
      <p:regular r:id="rId60"/>
      <p:bold r:id="rId61"/>
    </p:embeddedFont>
    <p:embeddedFont>
      <p:font typeface="Raleway" pitchFamily="2" charset="77"/>
      <p:regular r:id="rId62"/>
      <p:bold r:id="rId63"/>
      <p:italic r:id="rId64"/>
      <p:boldItalic r:id="rId65"/>
    </p:embeddedFont>
    <p:embeddedFont>
      <p:font typeface="Roboto"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r7HdgB2fdId8qLk4UEokA==" hashData="Ltx68NEy9XFjDL/nTYjIlB3W6F/E/RYgHEHfvtnZ8ekahkHV9Vzv4I8uOhpFjG1db+5j6zU3N54xlLJxhejWJ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0"/>
    <p:restoredTop sz="95859"/>
  </p:normalViewPr>
  <p:slideViewPr>
    <p:cSldViewPr snapToGrid="0" showGuides="1">
      <p:cViewPr varScale="1">
        <p:scale>
          <a:sx n="75" d="100"/>
          <a:sy n="75" d="100"/>
        </p:scale>
        <p:origin x="168"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52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39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7257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78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39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9614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39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12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851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60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633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4F197E8-325D-07D9-BEFE-F2C4FB8D43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700E3B-AED1-335E-155B-0000B7F1E7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8C4876-BD5B-F2EE-361D-8AA233E513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82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114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B90EF0-E9EA-9045-8405-E625F8FB2E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64CF2-5C28-D7E0-1F1D-25FBD0164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C9A3402-AA4D-4127-C98B-7CB6472B16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545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8967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45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736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6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961C6D-1433-C2EC-C727-B383C89D07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37F0DF1-019C-BC66-BEC0-7416F5EEA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5F8CDA-B452-38E5-93A2-D64BC4BD10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28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32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239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1085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8ABCD13-E080-CCF4-1AFD-5FBD2F59485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FD0CEC-F33B-3EA3-7C67-1D52307939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6540FB-DC28-2F49-BF5A-E4EA27949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7551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724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42B824-5DF4-B61B-8BE2-E70B9CF1A53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39D842-E4DC-B6D3-9EC1-8E93B390DC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20B90F-0B66-BE8E-2CB2-C4340DC697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654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6395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8470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600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523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7713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5A81BE-B9D6-633A-261B-DB510B8B216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386F9C-E9E0-B736-6174-530A503B23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D84A87-CE13-4109-3B4D-18DE532E45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4707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867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75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F266F-A3F1-1179-604E-BA419B3C7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00678-6C57-F09B-4A13-68283857AC4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64D5DBD-571F-08E0-9BDC-CBED41590D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254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485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222234F1-A448-529D-6489-74AEA5742641}"/>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D921D11-849E-A43E-BB8A-5A38F0CEE3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86037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2122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3" name="Footer Placeholder 1">
            <a:extLst>
              <a:ext uri="{FF2B5EF4-FFF2-40B4-BE49-F238E27FC236}">
                <a16:creationId xmlns:a16="http://schemas.microsoft.com/office/drawing/2014/main" id="{EB2EF29C-FB4B-A619-84E8-EB9045028B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fbbc1121-f385-511f-821c-d1dfd2558806"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hyperlink" Target="https://skillsforall.com/launch?id=f393c38f-b410-4d2b-8275-70e144273519&amp;tab=curriculum&amp;view=49454097-abc8-5412-8952-1e7496ce72c7" TargetMode="Externa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jp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hyperlink" Target="https://www.netacad.com/launch?id=f393c38f-b410-4d2b-8275-70e144273519&amp;tab=curriculum&amp;view=fbbc1121-f385-511f-821c-d1dfd2558806" TargetMode="External"/><Relationship Id="rId9" Type="http://schemas.openxmlformats.org/officeDocument/2006/relationships/image" Target="../media/image6.sv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vP1raS5d82CmrBYT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vP1raS5d82CmrBYT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b59b7215-d895-5c63-b23c-dd260c1c475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en.wikipedia.org/wiki/IEEE_802.11#:~:text=IEEE%20802.11%20is%20part%20of,network%20(WLAN)%20computer%20communication." TargetMode="External"/><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e6e3fd72-65b3-580c-b41a-b976d4cc9d0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347fd43-ff18-5ecb-bd1d-be06eccdd6b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en.wikipedia.org/wiki/Category_5_cable" TargetMode="Externa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ZVXJCsovBtA3suSn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ZVXJCsovBtA3suSn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ZVXJCsovBtA3suSn9"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en.wikipedia.org/wiki/IEEE_802.11" TargetMode="Externa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50d7069-741b-5511-9fbd-5719a155d9d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50d7069-741b-5511-9fbd-5719a155d9d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forms.gle/oQZBQrSviU4oAXkE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forms.gle/oQZBQrSviU4oAXkE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forms.gle/oQZBQrSviU4oAXkE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7b3faf0-495c-5fea-83de-d4e61793e4ec"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7b3faf0-495c-5fea-83de-d4e61793e4ec"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427ac5c8-2361-5f21-bbe1-03fc71b647fb" TargetMode="External"/><Relationship Id="rId4" Type="http://schemas.openxmlformats.org/officeDocument/2006/relationships/hyperlink" Target="https://skillsforall.com/launch?id=f393c38f-b410-4d2b-8275-70e144273519&amp;tab=curriculum&amp;view=5c1cd649-1064-5488-81a1-7369f68efce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427ac5c8-2361-5f21-bbe1-03fc71b647f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48bf9de-5c7e-5e8f-b5e4-46f393274a7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02dd339-bd9f-5446-852b-0d052406055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forms.gle/KE442vByp6f2FxC87"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02dd339-bd9f-5446-852b-0d052406055d"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474aebda-ea47-548d-ac53-c439ca8771a4"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020c7057-d609-574b-b2cc-8b0d7d6e0d8a"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2352f3e2-3ef8-540e-bcd9-2211f7bff52f"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82aa6200-7deb-5ca8-8389-2f74fdd8a5a5"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04</a:t>
            </a:r>
            <a:br>
              <a:rPr lang="en-US" altLang="ja-JP" dirty="0"/>
            </a:br>
            <a:r>
              <a:rPr lang="en-US" altLang="ja-JP" sz="3600" dirty="0"/>
              <a:t>Networking Basics</a:t>
            </a:r>
            <a:r>
              <a:rPr lang="ja-JP" altLang="en-US" sz="3600"/>
              <a:t>　</a:t>
            </a:r>
            <a:br>
              <a:rPr lang="ja-JP" altLang="en-US" sz="3600"/>
            </a:br>
            <a:r>
              <a:rPr lang="en-US" altLang="ja-JP" sz="3600" dirty="0"/>
              <a:t>Module 4: Build a Home Network</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84888DBE-0712-52A1-4F37-CBF18ECD00C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6" name="Footer Placeholder 4">
            <a:extLst>
              <a:ext uri="{FF2B5EF4-FFF2-40B4-BE49-F238E27FC236}">
                <a16:creationId xmlns:a16="http://schemas.microsoft.com/office/drawing/2014/main" id="{140B1702-3FD3-67D8-8F01-029594DCE78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3" name="TextBox 1">
            <a:extLst>
              <a:ext uri="{FF2B5EF4-FFF2-40B4-BE49-F238E27FC236}">
                <a16:creationId xmlns:a16="http://schemas.microsoft.com/office/drawing/2014/main" id="{1422E23D-1AAE-46CA-66A8-D045FA98696D}"/>
              </a:ext>
            </a:extLst>
          </p:cNvPr>
          <p:cNvSpPr txBox="1"/>
          <p:nvPr/>
        </p:nvSpPr>
        <p:spPr>
          <a:xfrm>
            <a:off x="662954" y="4746145"/>
            <a:ext cx="5300804" cy="27699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353943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Components of a Home Network</a:t>
            </a: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There are many different types of devices that might be connecting to a home network, as shown in the figure. Here are a few examples:</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Desktop computers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Gaming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Smart TV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Printers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Scanners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Security cameras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Telephones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Climate control devices</a:t>
            </a: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636AA1C4-C82D-AC45-A9B4-6D8E4EB6CD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12340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295260"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a:t>
            </a:r>
            <a:r>
              <a:rPr lang="ja-JP" altLang="en-US" sz="2000" b="0" i="0" u="none" strike="noStrike">
                <a:solidFill>
                  <a:schemeClr val="accent4"/>
                </a:solidFill>
                <a:effectLst/>
                <a:latin typeface="+mn-lt"/>
                <a:ea typeface="MS PGothic" panose="020B0600070205080204" pitchFamily="34" charset="-128"/>
              </a:rPr>
              <a:t>ホームネットワークの構成要素</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図に示されているように、ホームネットワークに接続するさまざまな種類のデバイスがあります。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以下はいくつかの例です：</a:t>
            </a:r>
            <a:endParaRPr lang="en-US" altLang="ja-JP" dirty="0">
              <a:solidFill>
                <a:schemeClr val="tx1"/>
              </a:solidFill>
              <a:latin typeface="+mn-lt"/>
              <a:ea typeface="MS PGothic" panose="020B0600070205080204" pitchFamily="34" charset="-128"/>
            </a:endParaRP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デスクトップコンピュータ </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ゲームシステム</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スマート</a:t>
            </a:r>
            <a:r>
              <a:rPr lang="en-US" altLang="ja-JP" b="0" i="0" u="none" strike="noStrike" dirty="0">
                <a:solidFill>
                  <a:schemeClr val="tx1"/>
                </a:solidFill>
                <a:effectLst/>
                <a:latin typeface="+mn-lt"/>
                <a:ea typeface="MS PGothic" panose="020B0600070205080204" pitchFamily="34" charset="-128"/>
              </a:rPr>
              <a:t>TV</a:t>
            </a: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プリンター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スキャナー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セキュリティカメラ</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スマートフォン</a:t>
            </a:r>
            <a:endParaRPr lang="en-US" altLang="ja-JP" b="0" i="0" u="none" strike="noStrike" dirty="0">
              <a:solidFill>
                <a:schemeClr val="tx1"/>
              </a:solidFill>
              <a:effectLst/>
              <a:latin typeface="+mn-lt"/>
              <a:ea typeface="MS PGothic" panose="020B0600070205080204" pitchFamily="34" charset="-128"/>
            </a:endParaRP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87B47B38-EBF6-3170-412B-B4F17B99D1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282119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58559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Typical Home Network Routers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Small business and home routers typically have two primary types of ports:</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Ethernet Ports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These ports connect to the internal switch portion of the router. These ports are usually labeled “Ethernet” or “LAN”, as shown in the figure. All devices connected to the switch ports are on the same local network.</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Internet Port</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This port is used to connect the device to another network. The internet port connects the router to a different network than the Ethernet ports. This port is often used to connect to the cable or DSL modem in order to access the internet.</a:t>
            </a:r>
          </a:p>
        </p:txBody>
      </p:sp>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sp>
        <p:nvSpPr>
          <p:cNvPr id="2" name="Footer Placeholder 4">
            <a:extLst>
              <a:ext uri="{FF2B5EF4-FFF2-40B4-BE49-F238E27FC236}">
                <a16:creationId xmlns:a16="http://schemas.microsoft.com/office/drawing/2014/main" id="{E062E61E-5C92-8A61-8E8C-6E33B27042E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273616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247043"/>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一般的なホームネットワークルータについて</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小規模ビジネスや家庭用のルーターには、通常</a:t>
            </a:r>
            <a:r>
              <a:rPr lang="en-US" altLang="ja-JP" b="0" i="0" u="none" strike="noStrike" dirty="0">
                <a:solidFill>
                  <a:schemeClr val="tx1"/>
                </a:solidFill>
                <a:effectLst/>
                <a:latin typeface="+mn-lt"/>
                <a:ea typeface="MS PGothic" panose="020B0600070205080204" pitchFamily="34" charset="-128"/>
              </a:rPr>
              <a:t>2</a:t>
            </a:r>
            <a:r>
              <a:rPr lang="ja-JP" altLang="en-US">
                <a:solidFill>
                  <a:schemeClr val="tx1"/>
                </a:solidFill>
                <a:latin typeface="+mn-lt"/>
                <a:ea typeface="MS PGothic" panose="020B0600070205080204" pitchFamily="34" charset="-128"/>
              </a:rPr>
              <a:t>種類</a:t>
            </a:r>
            <a:r>
              <a:rPr lang="ja-JP" altLang="en-US" b="0" i="0" u="none" strike="noStrike">
                <a:solidFill>
                  <a:schemeClr val="tx1"/>
                </a:solidFill>
                <a:effectLst/>
                <a:latin typeface="+mn-lt"/>
                <a:ea typeface="MS PGothic" panose="020B0600070205080204" pitchFamily="34" charset="-128"/>
              </a:rPr>
              <a:t>の主要なポートがあります：</a:t>
            </a: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イーサネットポート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LAN)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これらのポートは、通常、「</a:t>
            </a:r>
            <a:r>
              <a:rPr lang="en-US" altLang="ja-JP" b="0" i="0" u="none" strike="noStrike" dirty="0">
                <a:solidFill>
                  <a:schemeClr val="accent1"/>
                </a:solidFill>
                <a:effectLst/>
                <a:latin typeface="+mn-lt"/>
                <a:ea typeface="MS PGothic" panose="020B0600070205080204" pitchFamily="34" charset="-128"/>
              </a:rPr>
              <a:t>Ethernet</a:t>
            </a:r>
            <a:r>
              <a:rPr lang="ja-JP" altLang="en-US" b="0" i="0" u="none" strike="noStrike">
                <a:solidFill>
                  <a:schemeClr val="tx1"/>
                </a:solidFill>
                <a:effectLst/>
                <a:latin typeface="+mn-lt"/>
                <a:ea typeface="MS PGothic" panose="020B0600070205080204" pitchFamily="34" charset="-128"/>
              </a:rPr>
              <a:t>」または「</a:t>
            </a:r>
            <a:r>
              <a:rPr lang="en-US" altLang="ja-JP" b="0" i="0" u="none" strike="noStrike" dirty="0">
                <a:solidFill>
                  <a:schemeClr val="accent1"/>
                </a:solidFill>
                <a:effectLst/>
                <a:latin typeface="+mn-lt"/>
                <a:ea typeface="MS PGothic" panose="020B0600070205080204" pitchFamily="34" charset="-128"/>
              </a:rPr>
              <a:t>LAN</a:t>
            </a:r>
            <a:r>
              <a:rPr lang="ja-JP" altLang="en-US" b="0" i="0" u="none" strike="noStrike">
                <a:solidFill>
                  <a:schemeClr val="tx1"/>
                </a:solidFill>
                <a:effectLst/>
                <a:latin typeface="+mn-lt"/>
                <a:ea typeface="MS PGothic" panose="020B0600070205080204" pitchFamily="34" charset="-128"/>
              </a:rPr>
              <a:t>」とラベル付けされています。イーサネットポートに接続されたすべてのデバイスは、同じローカルネットワーク上にあります。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インターネットポート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WAN)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このポートは、デバイスをインターネットに接続するために使用されます。このポートは、インターネットにアクセスするためにケーブルモデムや</a:t>
            </a:r>
            <a:r>
              <a:rPr lang="en-US" altLang="ja-JP" b="0" i="0" u="none" strike="noStrike" dirty="0">
                <a:solidFill>
                  <a:schemeClr val="tx1"/>
                </a:solidFill>
                <a:effectLst/>
                <a:latin typeface="+mn-lt"/>
                <a:ea typeface="MS PGothic" panose="020B0600070205080204" pitchFamily="34" charset="-128"/>
              </a:rPr>
              <a:t>DSL</a:t>
            </a:r>
            <a:r>
              <a:rPr lang="ja-JP" altLang="en-US" b="0" i="0" u="none" strike="noStrike">
                <a:solidFill>
                  <a:schemeClr val="tx1"/>
                </a:solidFill>
                <a:effectLst/>
                <a:latin typeface="+mn-lt"/>
                <a:ea typeface="MS PGothic" panose="020B0600070205080204" pitchFamily="34" charset="-128"/>
              </a:rPr>
              <a:t>モデム</a:t>
            </a:r>
            <a:r>
              <a:rPr lang="ja-JP" altLang="en-US">
                <a:solidFill>
                  <a:schemeClr val="tx1"/>
                </a:solidFill>
                <a:latin typeface="+mn-lt"/>
                <a:ea typeface="MS PGothic" panose="020B0600070205080204" pitchFamily="34" charset="-128"/>
              </a:rPr>
              <a:t>を接続しますす</a:t>
            </a:r>
            <a:r>
              <a:rPr lang="ja-JP" altLang="en-US" b="0" i="0" u="none" strike="noStrike">
                <a:solidFill>
                  <a:schemeClr val="tx1"/>
                </a:solidFill>
                <a:effectLst/>
                <a:latin typeface="+mn-lt"/>
                <a:ea typeface="MS PGothic" panose="020B0600070205080204" pitchFamily="34" charset="-128"/>
              </a:rPr>
              <a:t>。</a:t>
            </a:r>
            <a:endParaRPr lang="en-US" altLang="ja-JP" b="0" i="0" u="none" strike="noStrike" dirty="0">
              <a:solidFill>
                <a:schemeClr val="tx1"/>
              </a:solidFill>
              <a:effectLst/>
              <a:latin typeface="+mn-lt"/>
              <a:ea typeface="MS PGothic" panose="020B0600070205080204" pitchFamily="34" charset="-128"/>
            </a:endParaRPr>
          </a:p>
        </p:txBody>
      </p:sp>
      <p:grpSp>
        <p:nvGrpSpPr>
          <p:cNvPr id="23" name="Group 22">
            <a:extLst>
              <a:ext uri="{FF2B5EF4-FFF2-40B4-BE49-F238E27FC236}">
                <a16:creationId xmlns:a16="http://schemas.microsoft.com/office/drawing/2014/main" id="{210203C6-AC3A-78C2-CB86-84367C5C2378}"/>
              </a:ext>
            </a:extLst>
          </p:cNvPr>
          <p:cNvGrpSpPr/>
          <p:nvPr/>
        </p:nvGrpSpPr>
        <p:grpSpPr>
          <a:xfrm>
            <a:off x="5562600" y="566058"/>
            <a:ext cx="3351349" cy="3048542"/>
            <a:chOff x="5562600" y="566058"/>
            <a:chExt cx="3351349" cy="3048542"/>
          </a:xfrm>
        </p:grpSpPr>
        <p:grpSp>
          <p:nvGrpSpPr>
            <p:cNvPr id="18" name="Group 17">
              <a:extLst>
                <a:ext uri="{FF2B5EF4-FFF2-40B4-BE49-F238E27FC236}">
                  <a16:creationId xmlns:a16="http://schemas.microsoft.com/office/drawing/2014/main" id="{76AEC091-65BE-953E-E543-621E0EB9F02C}"/>
                </a:ext>
              </a:extLst>
            </p:cNvPr>
            <p:cNvGrpSpPr/>
            <p:nvPr/>
          </p:nvGrpSpPr>
          <p:grpSpPr>
            <a:xfrm>
              <a:off x="5738949" y="566058"/>
              <a:ext cx="3175000" cy="3048542"/>
              <a:chOff x="5738949" y="566058"/>
              <a:chExt cx="3175000" cy="3048542"/>
            </a:xfrm>
          </p:grpSpPr>
          <p:grpSp>
            <p:nvGrpSpPr>
              <p:cNvPr id="12" name="Group 11">
                <a:extLst>
                  <a:ext uri="{FF2B5EF4-FFF2-40B4-BE49-F238E27FC236}">
                    <a16:creationId xmlns:a16="http://schemas.microsoft.com/office/drawing/2014/main" id="{CA8067E0-21AB-E260-2318-5C7D2B0CD966}"/>
                  </a:ext>
                </a:extLst>
              </p:cNvPr>
              <p:cNvGrpSpPr/>
              <p:nvPr/>
            </p:nvGrpSpPr>
            <p:grpSpPr>
              <a:xfrm>
                <a:off x="5738949" y="1112700"/>
                <a:ext cx="3175000" cy="2501900"/>
                <a:chOff x="5738949" y="1112700"/>
                <a:chExt cx="3175000" cy="2501900"/>
              </a:xfrm>
            </p:grpSpPr>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pic>
              <p:nvPicPr>
                <p:cNvPr id="9" name="Graphic 8" descr="DVD player outline">
                  <a:extLst>
                    <a:ext uri="{FF2B5EF4-FFF2-40B4-BE49-F238E27FC236}">
                      <a16:creationId xmlns:a16="http://schemas.microsoft.com/office/drawing/2014/main" id="{975B258F-41E8-423F-A1B0-8C5C39CB3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8905" y="1200150"/>
                  <a:ext cx="770318" cy="770318"/>
                </a:xfrm>
                <a:prstGeom prst="rect">
                  <a:avLst/>
                </a:prstGeom>
              </p:spPr>
            </p:pic>
            <p:sp>
              <p:nvSpPr>
                <p:cNvPr id="13" name="Freeform 12">
                  <a:extLst>
                    <a:ext uri="{FF2B5EF4-FFF2-40B4-BE49-F238E27FC236}">
                      <a16:creationId xmlns:a16="http://schemas.microsoft.com/office/drawing/2014/main" id="{A8405DEF-5E9F-CCA9-0182-A4E258A3682C}"/>
                    </a:ext>
                  </a:extLst>
                </p:cNvPr>
                <p:cNvSpPr/>
                <p:nvPr/>
              </p:nvSpPr>
              <p:spPr>
                <a:xfrm>
                  <a:off x="7769759" y="1558344"/>
                  <a:ext cx="511356" cy="1373490"/>
                </a:xfrm>
                <a:custGeom>
                  <a:avLst/>
                  <a:gdLst>
                    <a:gd name="connsiteX0" fmla="*/ 511356 w 511356"/>
                    <a:gd name="connsiteY0" fmla="*/ 0 h 1373490"/>
                    <a:gd name="connsiteX1" fmla="*/ 34838 w 511356"/>
                    <a:gd name="connsiteY1" fmla="*/ 1236371 h 1373490"/>
                    <a:gd name="connsiteX2" fmla="*/ 73475 w 511356"/>
                    <a:gd name="connsiteY2" fmla="*/ 1287887 h 1373490"/>
                  </a:gdLst>
                  <a:ahLst/>
                  <a:cxnLst>
                    <a:cxn ang="0">
                      <a:pos x="connsiteX0" y="connsiteY0"/>
                    </a:cxn>
                    <a:cxn ang="0">
                      <a:pos x="connsiteX1" y="connsiteY1"/>
                    </a:cxn>
                    <a:cxn ang="0">
                      <a:pos x="connsiteX2" y="connsiteY2"/>
                    </a:cxn>
                  </a:cxnLst>
                  <a:rect l="l" t="t" r="r" b="b"/>
                  <a:pathLst>
                    <a:path w="511356" h="1373490">
                      <a:moveTo>
                        <a:pt x="511356" y="0"/>
                      </a:moveTo>
                      <a:cubicBezTo>
                        <a:pt x="309587" y="510861"/>
                        <a:pt x="107818" y="1021723"/>
                        <a:pt x="34838" y="1236371"/>
                      </a:cubicBezTo>
                      <a:cubicBezTo>
                        <a:pt x="-38142" y="1451019"/>
                        <a:pt x="17666" y="1369453"/>
                        <a:pt x="73475" y="1287887"/>
                      </a:cubicBezTo>
                    </a:path>
                  </a:pathLst>
                </a:cu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BFCAAD-0289-23EC-DC5C-C3C583D58C20}"/>
                    </a:ext>
                  </a:extLst>
                </p:cNvPr>
                <p:cNvSpPr txBox="1"/>
                <p:nvPr/>
              </p:nvSpPr>
              <p:spPr>
                <a:xfrm>
                  <a:off x="7716253" y="1259305"/>
                  <a:ext cx="617621" cy="261610"/>
                </a:xfrm>
                <a:prstGeom prst="rect">
                  <a:avLst/>
                </a:prstGeom>
                <a:noFill/>
              </p:spPr>
              <p:txBody>
                <a:bodyPr wrap="square" rtlCol="0">
                  <a:spAutoFit/>
                </a:bodyPr>
                <a:lstStyle/>
                <a:p>
                  <a:r>
                    <a:rPr lang="en-US" sz="1100" dirty="0" err="1">
                      <a:solidFill>
                        <a:schemeClr val="accent4"/>
                      </a:solidFill>
                    </a:rPr>
                    <a:t>モデム</a:t>
                  </a:r>
                  <a:endParaRPr lang="en-US" sz="1100" dirty="0">
                    <a:solidFill>
                      <a:schemeClr val="accent4"/>
                    </a:solidFill>
                  </a:endParaRPr>
                </a:p>
              </p:txBody>
            </p:sp>
          </p:grpSp>
          <p:sp>
            <p:nvSpPr>
              <p:cNvPr id="14" name="Cloud 13">
                <a:extLst>
                  <a:ext uri="{FF2B5EF4-FFF2-40B4-BE49-F238E27FC236}">
                    <a16:creationId xmlns:a16="http://schemas.microsoft.com/office/drawing/2014/main" id="{454B2110-9682-45F9-2602-D480E4ABA7C7}"/>
                  </a:ext>
                </a:extLst>
              </p:cNvPr>
              <p:cNvSpPr/>
              <p:nvPr/>
            </p:nvSpPr>
            <p:spPr>
              <a:xfrm>
                <a:off x="8109857" y="566058"/>
                <a:ext cx="718458" cy="468085"/>
              </a:xfrm>
              <a:prstGeom prst="cloud">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solidFill>
                  </a:rPr>
                  <a:t>Internet</a:t>
                </a:r>
              </a:p>
            </p:txBody>
          </p:sp>
          <p:cxnSp>
            <p:nvCxnSpPr>
              <p:cNvPr id="16" name="Straight Connector 15">
                <a:extLst>
                  <a:ext uri="{FF2B5EF4-FFF2-40B4-BE49-F238E27FC236}">
                    <a16:creationId xmlns:a16="http://schemas.microsoft.com/office/drawing/2014/main" id="{9F72172F-4B78-26AC-EE3C-1956B516660D}"/>
                  </a:ext>
                </a:extLst>
              </p:cNvPr>
              <p:cNvCxnSpPr>
                <a:cxnSpLocks/>
                <a:stCxn id="14" idx="1"/>
              </p:cNvCxnSpPr>
              <p:nvPr/>
            </p:nvCxnSpPr>
            <p:spPr>
              <a:xfrm flipH="1">
                <a:off x="8264550" y="1033645"/>
                <a:ext cx="204536" cy="432841"/>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 name="Graphic 19" descr="Wireless with solid fill">
              <a:extLst>
                <a:ext uri="{FF2B5EF4-FFF2-40B4-BE49-F238E27FC236}">
                  <a16:creationId xmlns:a16="http://schemas.microsoft.com/office/drawing/2014/main" id="{6C20E202-7928-0C71-1754-2E7E4BCCBE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6771" y="1134836"/>
              <a:ext cx="367393" cy="367393"/>
            </a:xfrm>
            <a:prstGeom prst="rect">
              <a:avLst/>
            </a:prstGeom>
          </p:spPr>
        </p:pic>
        <p:pic>
          <p:nvPicPr>
            <p:cNvPr id="22" name="Graphic 21" descr="Smart Phone outline">
              <a:extLst>
                <a:ext uri="{FF2B5EF4-FFF2-40B4-BE49-F238E27FC236}">
                  <a16:creationId xmlns:a16="http://schemas.microsoft.com/office/drawing/2014/main" id="{6F8178E2-4045-2605-19A9-82040F3978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2600" y="721179"/>
              <a:ext cx="478971" cy="478971"/>
            </a:xfrm>
            <a:prstGeom prst="rect">
              <a:avLst/>
            </a:prstGeom>
          </p:spPr>
        </p:pic>
      </p:grpSp>
      <p:grpSp>
        <p:nvGrpSpPr>
          <p:cNvPr id="8" name="Group 7">
            <a:extLst>
              <a:ext uri="{FF2B5EF4-FFF2-40B4-BE49-F238E27FC236}">
                <a16:creationId xmlns:a16="http://schemas.microsoft.com/office/drawing/2014/main" id="{EA326AE4-9A8F-05D1-1D50-E8CE9BB0533D}"/>
              </a:ext>
            </a:extLst>
          </p:cNvPr>
          <p:cNvGrpSpPr/>
          <p:nvPr/>
        </p:nvGrpSpPr>
        <p:grpSpPr>
          <a:xfrm>
            <a:off x="6134880" y="448761"/>
            <a:ext cx="1188132" cy="2752124"/>
            <a:chOff x="6111026" y="401054"/>
            <a:chExt cx="1188132" cy="2752124"/>
          </a:xfrm>
        </p:grpSpPr>
        <p:pic>
          <p:nvPicPr>
            <p:cNvPr id="6" name="Graphic 5" descr="Television with solid fill">
              <a:extLst>
                <a:ext uri="{FF2B5EF4-FFF2-40B4-BE49-F238E27FC236}">
                  <a16:creationId xmlns:a16="http://schemas.microsoft.com/office/drawing/2014/main" id="{B6F9DEE7-DB7E-2DD6-3B14-B8EB0FF9AD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7847" y="607722"/>
              <a:ext cx="461224" cy="461224"/>
            </a:xfrm>
            <a:prstGeom prst="rect">
              <a:avLst/>
            </a:prstGeom>
          </p:spPr>
        </p:pic>
        <p:pic>
          <p:nvPicPr>
            <p:cNvPr id="3" name="Graphic 2" descr="Internet with solid fill">
              <a:extLst>
                <a:ext uri="{FF2B5EF4-FFF2-40B4-BE49-F238E27FC236}">
                  <a16:creationId xmlns:a16="http://schemas.microsoft.com/office/drawing/2014/main" id="{29F5BD04-F7E0-5619-93D6-F9FFB184447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11026" y="543328"/>
              <a:ext cx="602892" cy="602892"/>
            </a:xfrm>
            <a:prstGeom prst="rect">
              <a:avLst/>
            </a:prstGeom>
          </p:spPr>
        </p:pic>
        <p:sp>
          <p:nvSpPr>
            <p:cNvPr id="5" name="TextBox 4">
              <a:extLst>
                <a:ext uri="{FF2B5EF4-FFF2-40B4-BE49-F238E27FC236}">
                  <a16:creationId xmlns:a16="http://schemas.microsoft.com/office/drawing/2014/main" id="{2AE05DB8-01D4-2ADC-159E-945F54B67B51}"/>
                </a:ext>
              </a:extLst>
            </p:cNvPr>
            <p:cNvSpPr txBox="1"/>
            <p:nvPr/>
          </p:nvSpPr>
          <p:spPr>
            <a:xfrm>
              <a:off x="6128084" y="401054"/>
              <a:ext cx="1171074" cy="261610"/>
            </a:xfrm>
            <a:prstGeom prst="rect">
              <a:avLst/>
            </a:prstGeom>
            <a:noFill/>
          </p:spPr>
          <p:txBody>
            <a:bodyPr wrap="square" rtlCol="0">
              <a:spAutoFit/>
            </a:bodyPr>
            <a:lstStyle/>
            <a:p>
              <a:r>
                <a:rPr lang="en-US" sz="1100" dirty="0" err="1">
                  <a:solidFill>
                    <a:schemeClr val="accent1"/>
                  </a:solidFill>
                </a:rPr>
                <a:t>エンドデバイス</a:t>
              </a:r>
              <a:endParaRPr lang="en-US" sz="1100" dirty="0">
                <a:solidFill>
                  <a:schemeClr val="accent1"/>
                </a:solidFill>
              </a:endParaRPr>
            </a:p>
          </p:txBody>
        </p:sp>
        <p:sp>
          <p:nvSpPr>
            <p:cNvPr id="11" name="Arc 10">
              <a:extLst>
                <a:ext uri="{FF2B5EF4-FFF2-40B4-BE49-F238E27FC236}">
                  <a16:creationId xmlns:a16="http://schemas.microsoft.com/office/drawing/2014/main" id="{B65F484B-DC0C-E41D-882F-91DFD29C9C5D}"/>
                </a:ext>
              </a:extLst>
            </p:cNvPr>
            <p:cNvSpPr/>
            <p:nvPr/>
          </p:nvSpPr>
          <p:spPr>
            <a:xfrm>
              <a:off x="6656230" y="938012"/>
              <a:ext cx="528034" cy="2215166"/>
            </a:xfrm>
            <a:prstGeom prst="arc">
              <a:avLst>
                <a:gd name="adj1" fmla="val 16200000"/>
                <a:gd name="adj2" fmla="val 449761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E5A396B6-E186-E818-07F5-A916D7013B3B}"/>
                </a:ext>
              </a:extLst>
            </p:cNvPr>
            <p:cNvSpPr/>
            <p:nvPr/>
          </p:nvSpPr>
          <p:spPr>
            <a:xfrm>
              <a:off x="6156101" y="927279"/>
              <a:ext cx="528034" cy="2215166"/>
            </a:xfrm>
            <a:prstGeom prst="arc">
              <a:avLst>
                <a:gd name="adj1" fmla="val 16200000"/>
                <a:gd name="adj2" fmla="val 4473219"/>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Footer Placeholder 4">
            <a:extLst>
              <a:ext uri="{FF2B5EF4-FFF2-40B4-BE49-F238E27FC236}">
                <a16:creationId xmlns:a16="http://schemas.microsoft.com/office/drawing/2014/main" id="{1852AA98-BF8F-0705-512D-A8600CC38D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187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46735" y="1309866"/>
            <a:ext cx="8249828" cy="2739211"/>
          </a:xfrm>
          <a:prstGeom prst="rect">
            <a:avLst/>
          </a:prstGeom>
          <a:noFill/>
        </p:spPr>
        <p:txBody>
          <a:bodyPr wrap="square" rtlCol="0">
            <a:spAutoFit/>
          </a:bodyPr>
          <a:lstStyle/>
          <a:p>
            <a:pPr fontAlgn="ctr"/>
            <a:r>
              <a:rPr lang="en-US" dirty="0">
                <a:solidFill>
                  <a:schemeClr val="tx1"/>
                </a:solidFill>
                <a:latin typeface="+mn-lt"/>
                <a:hlinkClick r:id="rId4"/>
              </a:rPr>
              <a:t>https://forms.gle/vP1raS5d82CmrBYT8</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home router typically only provides wired access to the network. You have to buy a separate device for wireless access? Ture or false?</a:t>
            </a:r>
          </a:p>
          <a:p>
            <a:pPr marL="358775" lvl="1"/>
            <a:endParaRPr lang="en-US" altLang="ja-JP" dirty="0">
              <a:solidFill>
                <a:schemeClr val="tx1"/>
              </a:solidFill>
              <a:latin typeface="+mn-lt"/>
            </a:endParaRPr>
          </a:p>
          <a:p>
            <a:pPr marL="358775" lvl="1"/>
            <a:r>
              <a:rPr lang="ja-JP" altLang="en-US">
                <a:solidFill>
                  <a:schemeClr val="tx1"/>
                </a:solidFill>
                <a:latin typeface="+mn-lt"/>
              </a:rPr>
              <a:t>家庭用ルーターは通常、有線接続のみでネットワークにアクセスを提供し、無線接続には別途デバイスを購入する必要があります？正しいか誤りか？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True</a:t>
            </a:r>
          </a:p>
          <a:p>
            <a:pPr marL="644525" lvl="1" indent="-285750">
              <a:buClr>
                <a:schemeClr val="tx1"/>
              </a:buClr>
              <a:buFont typeface="Wingdings" pitchFamily="2" charset="2"/>
              <a:buChar char="q"/>
            </a:pPr>
            <a:r>
              <a:rPr lang="en-US" sz="1200" dirty="0">
                <a:solidFill>
                  <a:schemeClr val="tx1"/>
                </a:solidFill>
                <a:latin typeface="+mn-lt"/>
              </a:rPr>
              <a:t>False</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935E8DD7-E553-3279-930E-FBF27E1962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35230" y="1231707"/>
            <a:ext cx="8249828" cy="2277547"/>
          </a:xfrm>
          <a:prstGeom prst="rect">
            <a:avLst/>
          </a:prstGeom>
          <a:noFill/>
        </p:spPr>
        <p:txBody>
          <a:bodyPr wrap="square" rtlCol="0">
            <a:spAutoFit/>
          </a:bodyPr>
          <a:lstStyle/>
          <a:p>
            <a:pPr fontAlgn="ctr"/>
            <a:r>
              <a:rPr lang="en-US" sz="1200" dirty="0">
                <a:solidFill>
                  <a:schemeClr val="tx1"/>
                </a:solidFill>
                <a:latin typeface="+mn-lt"/>
                <a:hlinkClick r:id="rId4"/>
              </a:rPr>
              <a:t>https://forms.gle/vP1raS5d82CmrBYT8</a:t>
            </a:r>
            <a:endParaRPr lang="en-US" sz="1200" dirty="0">
              <a:solidFill>
                <a:schemeClr val="tx1"/>
              </a:solidFill>
              <a:latin typeface="+mn-lt"/>
            </a:endParaRPr>
          </a:p>
          <a:p>
            <a:pPr fontAlgn="ctr"/>
            <a:endParaRPr lang="en-US" sz="1200"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Which of the following is used to connect a wired device to the internal switch of the home router?</a:t>
            </a:r>
          </a:p>
          <a:p>
            <a:pPr marL="358775" algn="l"/>
            <a:endParaRPr lang="en-US" altLang="ja-JP" dirty="0">
              <a:solidFill>
                <a:schemeClr val="tx1"/>
              </a:solidFill>
              <a:latin typeface="+mn-lt"/>
            </a:endParaRPr>
          </a:p>
          <a:p>
            <a:pPr marL="358775" algn="l"/>
            <a:r>
              <a:rPr lang="ja-JP" altLang="en-US" i="0">
                <a:solidFill>
                  <a:schemeClr val="tx1"/>
                </a:solidFill>
                <a:effectLst/>
                <a:latin typeface="+mn-lt"/>
              </a:rPr>
              <a:t>家庭用ルーターのどのポートが、有線デバイスを接続するために使用されますか？</a:t>
            </a:r>
            <a:endParaRPr lang="en-US" i="0" dirty="0">
              <a:solidFill>
                <a:schemeClr val="tx1"/>
              </a:solidFill>
              <a:effectLst/>
              <a:latin typeface="+mn-lt"/>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port</a:t>
            </a:r>
          </a:p>
          <a:p>
            <a:pPr marL="644525" indent="-285750" algn="l">
              <a:buClr>
                <a:schemeClr val="tx1"/>
              </a:buClr>
              <a:buFont typeface="Wingdings" pitchFamily="2" charset="2"/>
              <a:buChar char="q"/>
            </a:pPr>
            <a:r>
              <a:rPr lang="en-US" sz="1200" i="0" dirty="0">
                <a:solidFill>
                  <a:schemeClr val="tx1"/>
                </a:solidFill>
                <a:effectLst/>
                <a:latin typeface="+mn-lt"/>
              </a:rPr>
              <a:t>Ethernet port</a:t>
            </a:r>
          </a:p>
          <a:p>
            <a:pPr marL="644525" indent="-285750" algn="l">
              <a:buClr>
                <a:schemeClr val="tx1"/>
              </a:buClr>
              <a:buFont typeface="Wingdings" pitchFamily="2" charset="2"/>
              <a:buChar char="q"/>
            </a:pPr>
            <a:r>
              <a:rPr lang="en-US" sz="1200" i="0" dirty="0">
                <a:solidFill>
                  <a:schemeClr val="tx1"/>
                </a:solidFill>
                <a:effectLst/>
                <a:latin typeface="+mn-lt"/>
              </a:rPr>
              <a:t>Power port</a:t>
            </a:r>
          </a:p>
          <a:p>
            <a:pPr marL="644525" indent="-285750" algn="l">
              <a:buClr>
                <a:schemeClr val="tx1"/>
              </a:buClr>
              <a:buFont typeface="Wingdings" pitchFamily="2" charset="2"/>
              <a:buChar char="q"/>
            </a:pPr>
            <a:r>
              <a:rPr lang="en-US" sz="1200" i="0" dirty="0">
                <a:solidFill>
                  <a:schemeClr val="tx1"/>
                </a:solidFill>
                <a:effectLst/>
                <a:latin typeface="+mn-lt"/>
              </a:rPr>
              <a:t>Internet port</a:t>
            </a: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12FD227-5E57-532F-3DB0-4121E7C5BCD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8621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BA1EAAB-7C77-1667-F262-8AB5719EF6D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244853"/>
            <a:ext cx="8210551" cy="3847207"/>
          </a:xfrm>
          <a:prstGeom prst="rect">
            <a:avLst/>
          </a:prstGeom>
          <a:noFill/>
        </p:spPr>
        <p:txBody>
          <a:bodyPr wrap="square" rtlCol="0">
            <a:spAutoFit/>
          </a:bodyPr>
          <a:lstStyle/>
          <a:p>
            <a:pPr algn="l" fontAlgn="ctr"/>
            <a:r>
              <a:rPr lang="en-US" dirty="0">
                <a:solidFill>
                  <a:schemeClr val="accent1"/>
                </a:solidFill>
                <a:latin typeface="+mn-lt"/>
              </a:rPr>
              <a:t>Bluetooth Technology:</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Operates in the 2.4 GHz band.</a:t>
            </a:r>
          </a:p>
          <a:p>
            <a:pPr marL="285750" indent="-285750" algn="l" fontAlgn="ctr">
              <a:buClr>
                <a:schemeClr val="tx1"/>
              </a:buClr>
              <a:buFont typeface="Arial" panose="020B0604020202020204" pitchFamily="34" charset="0"/>
              <a:buChar char="•"/>
            </a:pPr>
            <a:r>
              <a:rPr lang="en-US" dirty="0">
                <a:solidFill>
                  <a:schemeClr val="tx1"/>
                </a:solidFill>
                <a:latin typeface="+mn-lt"/>
              </a:rPr>
              <a:t>Designed for low-speed, short-range communications.</a:t>
            </a:r>
          </a:p>
          <a:p>
            <a:pPr marL="285750" indent="-285750" algn="l" fontAlgn="ctr">
              <a:buClr>
                <a:schemeClr val="tx1"/>
              </a:buClr>
              <a:buFont typeface="Arial" panose="020B0604020202020204" pitchFamily="34" charset="0"/>
              <a:buChar char="•"/>
            </a:pPr>
            <a:r>
              <a:rPr lang="en-US" dirty="0">
                <a:solidFill>
                  <a:schemeClr val="tx1"/>
                </a:solidFill>
                <a:latin typeface="+mn-lt"/>
              </a:rPr>
              <a:t>Capable of connecting with multiple devices simultaneously (one-to-many communication).</a:t>
            </a:r>
          </a:p>
          <a:p>
            <a:pPr marL="285750" indent="-285750" algn="l" fontAlgn="ctr">
              <a:buClr>
                <a:schemeClr val="tx1"/>
              </a:buClr>
              <a:buFont typeface="Arial" panose="020B0604020202020204" pitchFamily="34" charset="0"/>
              <a:buChar char="•"/>
            </a:pPr>
            <a:r>
              <a:rPr lang="en-US" dirty="0">
                <a:solidFill>
                  <a:schemeClr val="tx1"/>
                </a:solidFill>
                <a:latin typeface="+mn-lt"/>
              </a:rPr>
              <a:t>Commonly used for computer peripherals like wireless mice, keyboards, and printers, and for transmitting audio to speakers or headphones.</a:t>
            </a:r>
          </a:p>
          <a:p>
            <a:pPr marL="285750" indent="-285750" algn="l" fontAlgn="ctr">
              <a:buClr>
                <a:schemeClr val="tx1"/>
              </a:buClr>
              <a:buFont typeface="Arial" panose="020B0604020202020204" pitchFamily="34" charset="0"/>
              <a:buChar char="•"/>
            </a:pPr>
            <a:endParaRPr lang="en-US" dirty="0">
              <a:solidFill>
                <a:schemeClr val="tx1"/>
              </a:solidFill>
              <a:latin typeface="+mn-lt"/>
            </a:endParaRPr>
          </a:p>
          <a:p>
            <a:pPr algn="l" fontAlgn="ctr">
              <a:buClr>
                <a:schemeClr val="tx1"/>
              </a:buClr>
            </a:pPr>
            <a:r>
              <a:rPr lang="en-US" dirty="0">
                <a:solidFill>
                  <a:schemeClr val="accent1"/>
                </a:solidFill>
                <a:latin typeface="+mn-lt"/>
              </a:rPr>
              <a:t>Wireless LAN Technologies:</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Use the 2.4 GHz and 5 GHz bands.</a:t>
            </a:r>
          </a:p>
          <a:p>
            <a:pPr marL="285750" indent="-285750" algn="l" fontAlgn="ctr">
              <a:buClr>
                <a:schemeClr val="tx1"/>
              </a:buClr>
              <a:buFont typeface="Arial" panose="020B0604020202020204" pitchFamily="34" charset="0"/>
              <a:buChar char="•"/>
            </a:pPr>
            <a:r>
              <a:rPr lang="en-US" dirty="0">
                <a:solidFill>
                  <a:schemeClr val="tx1"/>
                </a:solidFill>
                <a:latin typeface="+mn-lt"/>
              </a:rPr>
              <a:t>Provide higher power transmission than Bluetooth, resulting in greater range and improved throughput.</a:t>
            </a:r>
          </a:p>
          <a:p>
            <a:pPr marL="285750" indent="-285750" algn="l" fontAlgn="ctr">
              <a:buClr>
                <a:schemeClr val="tx1"/>
              </a:buClr>
              <a:buFont typeface="Arial" panose="020B0604020202020204" pitchFamily="34" charset="0"/>
              <a:buChar char="•"/>
            </a:pPr>
            <a:r>
              <a:rPr lang="en-US" dirty="0">
                <a:solidFill>
                  <a:schemeClr val="tx1"/>
                </a:solidFill>
                <a:latin typeface="+mn-lt"/>
              </a:rPr>
              <a:t>Conform to various </a:t>
            </a:r>
            <a:r>
              <a:rPr lang="en-US" dirty="0">
                <a:solidFill>
                  <a:schemeClr val="accent1"/>
                </a:solidFill>
                <a:latin typeface="+mn-lt"/>
              </a:rPr>
              <a:t>IEEE(*1) 802.11 standards, </a:t>
            </a:r>
            <a:r>
              <a:rPr lang="en-US" dirty="0">
                <a:solidFill>
                  <a:schemeClr val="tx1"/>
                </a:solidFill>
                <a:latin typeface="+mn-lt"/>
              </a:rPr>
              <a:t>which are the basis for most modern wireless LAN technologies.</a:t>
            </a:r>
            <a:br>
              <a:rPr lang="en-US" dirty="0">
                <a:solidFill>
                  <a:schemeClr val="tx1"/>
                </a:solidFill>
                <a:latin typeface="+mn-lt"/>
              </a:rPr>
            </a:br>
            <a:br>
              <a:rPr lang="en-US" dirty="0">
                <a:solidFill>
                  <a:schemeClr val="tx1"/>
                </a:solidFill>
                <a:latin typeface="+mn-lt"/>
              </a:rPr>
            </a:br>
            <a:r>
              <a:rPr lang="en-US" sz="1200" dirty="0">
                <a:solidFill>
                  <a:schemeClr val="tx1"/>
                </a:solidFill>
                <a:latin typeface="+mn-lt"/>
              </a:rPr>
              <a:t>(*1)</a:t>
            </a:r>
            <a:r>
              <a:rPr lang="en-US" sz="1200" dirty="0">
                <a:solidFill>
                  <a:schemeClr val="accent1"/>
                </a:solidFill>
                <a:latin typeface="+mn-lt"/>
              </a:rPr>
              <a:t> Institute of Electrical and Electronics Engineers (IEEE) :</a:t>
            </a:r>
            <a:r>
              <a:rPr lang="en-US" sz="1200" b="0" i="0" dirty="0">
                <a:solidFill>
                  <a:schemeClr val="accent1"/>
                </a:solidFill>
                <a:effectLst/>
                <a:latin typeface="+mn-lt"/>
              </a:rPr>
              <a:t> </a:t>
            </a:r>
            <a:r>
              <a:rPr lang="en-US" sz="1200" b="0" i="0" dirty="0">
                <a:solidFill>
                  <a:schemeClr val="tx1"/>
                </a:solidFill>
                <a:effectLst/>
                <a:latin typeface="+mn-lt"/>
              </a:rPr>
              <a:t>IEEE develops and publishes technical standards, especially in the fields of electrical, electronics, and computer engineering.</a:t>
            </a:r>
          </a:p>
          <a:p>
            <a:pPr marL="285750" indent="-285750" algn="l" fontAlgn="ctr">
              <a:buClr>
                <a:schemeClr val="tx1"/>
              </a:buClr>
              <a:buFont typeface="Arial" panose="020B0604020202020204" pitchFamily="34" charset="0"/>
              <a:buChar char="•"/>
            </a:pPr>
            <a:r>
              <a:rPr lang="en-US" sz="1200" b="0" i="0" dirty="0">
                <a:solidFill>
                  <a:schemeClr val="tx1"/>
                </a:solidFill>
                <a:effectLst/>
                <a:latin typeface="+mn-lt"/>
                <a:hlinkClick r:id="rId5"/>
              </a:rPr>
              <a:t> </a:t>
            </a:r>
            <a:r>
              <a:rPr lang="en-US" sz="1200" i="0" dirty="0">
                <a:solidFill>
                  <a:schemeClr val="tx1"/>
                </a:solidFill>
                <a:effectLst/>
                <a:latin typeface="+mn-lt"/>
                <a:hlinkClick r:id="rId5"/>
              </a:rPr>
              <a:t>IEEE 802.11 </a:t>
            </a:r>
            <a:r>
              <a:rPr lang="en-US" sz="1200" i="0" dirty="0">
                <a:solidFill>
                  <a:schemeClr val="tx1"/>
                </a:solidFill>
                <a:effectLst/>
                <a:latin typeface="+mn-lt"/>
              </a:rPr>
              <a:t>is the first 2.4 GHz Wi-Fi standard. This standard and its subsequent amendments are the basis for Wi-Fi wireless networks. </a:t>
            </a:r>
          </a:p>
        </p:txBody>
      </p:sp>
      <p:sp>
        <p:nvSpPr>
          <p:cNvPr id="3" name="Footer Placeholder 4">
            <a:extLst>
              <a:ext uri="{FF2B5EF4-FFF2-40B4-BE49-F238E27FC236}">
                <a16:creationId xmlns:a16="http://schemas.microsoft.com/office/drawing/2014/main" id="{DAE8AD60-F63A-F896-A3C5-193AD2B7E0E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15370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4.2. </a:t>
            </a:r>
            <a:r>
              <a:rPr lang="ja-JP" altLang="en-US">
                <a:hlinkClick r:id="rId3"/>
              </a:rPr>
              <a:t>家庭でのネットワーク技術</a:t>
            </a:r>
            <a:endParaRPr lang="en-US" altLang="ja-JP" dirty="0"/>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190423"/>
            <a:ext cx="8210551" cy="4031873"/>
          </a:xfrm>
          <a:prstGeom prst="rect">
            <a:avLst/>
          </a:prstGeom>
          <a:noFill/>
        </p:spPr>
        <p:txBody>
          <a:bodyPr wrap="square" rtlCol="0">
            <a:spAutoFit/>
          </a:bodyPr>
          <a:lstStyle/>
          <a:p>
            <a:pPr fontAlgn="ct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1400" b="0" i="0" u="none" strike="noStrike" dirty="0">
              <a:solidFill>
                <a:schemeClr val="accent4"/>
              </a:solidFill>
              <a:effectLst/>
              <a:latin typeface="+mn-lt"/>
              <a:ea typeface="MS PGothic" panose="020B0600070205080204" pitchFamily="34" charset="-128"/>
            </a:endParaRPr>
          </a:p>
          <a:p>
            <a:pPr algn="l" fontAlgn="ctr">
              <a:spcBef>
                <a:spcPts val="600"/>
              </a:spcBef>
            </a:pPr>
            <a:r>
              <a:rPr lang="en-US" dirty="0">
                <a:solidFill>
                  <a:schemeClr val="accent1"/>
                </a:solidFill>
                <a:latin typeface="+mn-lt"/>
              </a:rPr>
              <a:t>Bluetooth</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帯域で動作します。</a:t>
            </a:r>
          </a:p>
          <a:p>
            <a:pPr algn="l" fontAlgn="ctr">
              <a:spcAft>
                <a:spcPts val="600"/>
              </a:spcAft>
            </a:pPr>
            <a:r>
              <a:rPr lang="ja-JP" altLang="en-US">
                <a:solidFill>
                  <a:schemeClr val="tx1"/>
                </a:solidFill>
                <a:latin typeface="+mn-lt"/>
              </a:rPr>
              <a:t>低速かつ</a:t>
            </a:r>
            <a:r>
              <a:rPr lang="ja-JP" altLang="en-US" u="sng">
                <a:solidFill>
                  <a:schemeClr val="tx1"/>
                </a:solidFill>
                <a:latin typeface="+mn-lt"/>
              </a:rPr>
              <a:t>短い距離</a:t>
            </a:r>
            <a:r>
              <a:rPr lang="ja-JP" altLang="en-US">
                <a:solidFill>
                  <a:schemeClr val="tx1"/>
                </a:solidFill>
                <a:latin typeface="+mn-lt"/>
              </a:rPr>
              <a:t>の通信向けに設計されています。複数のデバイスに同時に接続可能。</a:t>
            </a:r>
          </a:p>
          <a:p>
            <a:pPr algn="l" fontAlgn="ctr">
              <a:spcAft>
                <a:spcPts val="1200"/>
              </a:spcAft>
            </a:pPr>
            <a:r>
              <a:rPr lang="ja-JP" altLang="en-US">
                <a:solidFill>
                  <a:schemeClr val="tx1"/>
                </a:solidFill>
                <a:latin typeface="+mn-lt"/>
              </a:rPr>
              <a:t>ワイヤレスマウス、キーボード、プリンターなどのコンピュータ周辺機器、およびスピーカーやヘッドホンへの音声送信によく使用されます。</a:t>
            </a:r>
          </a:p>
          <a:p>
            <a:pPr algn="l" fontAlgn="ctr">
              <a:spcAft>
                <a:spcPts val="600"/>
              </a:spcAft>
            </a:pPr>
            <a:r>
              <a:rPr lang="ja-JP" altLang="en-US">
                <a:solidFill>
                  <a:schemeClr val="accent1"/>
                </a:solidFill>
                <a:latin typeface="+mn-lt"/>
              </a:rPr>
              <a:t>無線</a:t>
            </a:r>
            <a:r>
              <a:rPr lang="en-US" dirty="0">
                <a:solidFill>
                  <a:schemeClr val="accent1"/>
                </a:solidFill>
                <a:latin typeface="+mn-lt"/>
              </a:rPr>
              <a:t>LAN</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および</a:t>
            </a:r>
            <a:r>
              <a:rPr lang="en-US" altLang="ja-JP" u="sng" dirty="0">
                <a:solidFill>
                  <a:schemeClr val="tx1"/>
                </a:solidFill>
                <a:latin typeface="+mn-lt"/>
              </a:rPr>
              <a:t>5 </a:t>
            </a:r>
            <a:r>
              <a:rPr lang="en-US" u="sng" dirty="0">
                <a:solidFill>
                  <a:schemeClr val="tx1"/>
                </a:solidFill>
                <a:latin typeface="+mn-lt"/>
              </a:rPr>
              <a:t>GHz</a:t>
            </a:r>
            <a:r>
              <a:rPr lang="ja-JP" altLang="en-US">
                <a:solidFill>
                  <a:schemeClr val="tx1"/>
                </a:solidFill>
                <a:latin typeface="+mn-lt"/>
              </a:rPr>
              <a:t>帯域を使用します。</a:t>
            </a:r>
          </a:p>
          <a:p>
            <a:pPr algn="l" fontAlgn="ctr">
              <a:spcAft>
                <a:spcPts val="600"/>
              </a:spcAft>
            </a:pPr>
            <a:r>
              <a:rPr lang="en-US" dirty="0">
                <a:solidFill>
                  <a:schemeClr val="tx1"/>
                </a:solidFill>
                <a:latin typeface="+mn-lt"/>
              </a:rPr>
              <a:t>Bluetooth</a:t>
            </a:r>
            <a:r>
              <a:rPr lang="ja-JP" altLang="en-US">
                <a:solidFill>
                  <a:schemeClr val="tx1"/>
                </a:solidFill>
                <a:latin typeface="+mn-lt"/>
              </a:rPr>
              <a:t>よりも、通信範囲が広く、スループットが向上します。</a:t>
            </a:r>
            <a:endParaRPr lang="en-US" altLang="ja-JP" dirty="0">
              <a:solidFill>
                <a:schemeClr val="tx1"/>
              </a:solidFill>
              <a:latin typeface="+mn-lt"/>
            </a:endParaRPr>
          </a:p>
          <a:p>
            <a:pPr fontAlgn="ctr">
              <a:spcAft>
                <a:spcPts val="600"/>
              </a:spcAft>
            </a:pPr>
            <a:r>
              <a:rPr lang="en-US" altLang="ja-JP" u="sng" dirty="0">
                <a:solidFill>
                  <a:schemeClr val="tx1"/>
                </a:solidFill>
              </a:rPr>
              <a:t>2.4 GHz</a:t>
            </a:r>
            <a:r>
              <a:rPr lang="ja-JP" altLang="en-US">
                <a:solidFill>
                  <a:schemeClr val="tx1"/>
                </a:solidFill>
              </a:rPr>
              <a:t>および</a:t>
            </a:r>
            <a:r>
              <a:rPr lang="en-US" altLang="ja-JP" u="sng" dirty="0">
                <a:solidFill>
                  <a:schemeClr val="tx1"/>
                </a:solidFill>
              </a:rPr>
              <a:t>5 GHz</a:t>
            </a:r>
            <a:r>
              <a:rPr lang="ja-JP" altLang="en-US">
                <a:solidFill>
                  <a:schemeClr val="tx1"/>
                </a:solidFill>
              </a:rPr>
              <a:t>の周波数帯の無線技術は、</a:t>
            </a:r>
            <a:r>
              <a:rPr lang="ja-JP" altLang="en-US" u="sng">
                <a:solidFill>
                  <a:schemeClr val="tx1"/>
                </a:solidFill>
              </a:rPr>
              <a:t>免許不要です。</a:t>
            </a:r>
            <a:endParaRPr lang="ja-JP" altLang="en-US">
              <a:solidFill>
                <a:schemeClr val="tx1"/>
              </a:solidFill>
              <a:latin typeface="+mn-lt"/>
            </a:endParaRPr>
          </a:p>
          <a:p>
            <a:pPr algn="l" fontAlgn="ctr">
              <a:spcAft>
                <a:spcPts val="1200"/>
              </a:spcAft>
            </a:pPr>
            <a:r>
              <a:rPr lang="ja-JP" altLang="en-US">
                <a:solidFill>
                  <a:schemeClr val="tx1"/>
                </a:solidFill>
                <a:latin typeface="+mn-lt"/>
              </a:rPr>
              <a:t>ほとんどの現代の無線</a:t>
            </a:r>
            <a:r>
              <a:rPr lang="en-US" dirty="0">
                <a:solidFill>
                  <a:schemeClr val="tx1"/>
                </a:solidFill>
                <a:latin typeface="+mn-lt"/>
              </a:rPr>
              <a:t>LAN</a:t>
            </a:r>
            <a:r>
              <a:rPr lang="ja-JP" altLang="en-US">
                <a:solidFill>
                  <a:schemeClr val="tx1"/>
                </a:solidFill>
                <a:latin typeface="+mn-lt"/>
              </a:rPr>
              <a:t>技術の基礎となる、さまざまな</a:t>
            </a:r>
            <a:r>
              <a:rPr lang="en-US" u="sng" dirty="0">
                <a:solidFill>
                  <a:schemeClr val="tx1"/>
                </a:solidFill>
                <a:latin typeface="+mn-lt"/>
              </a:rPr>
              <a:t>IEEE (*1) 802.11</a:t>
            </a:r>
            <a:r>
              <a:rPr lang="ja-JP" altLang="en-US">
                <a:solidFill>
                  <a:schemeClr val="tx1"/>
                </a:solidFill>
                <a:latin typeface="+mn-lt"/>
              </a:rPr>
              <a:t>規格に準拠しています。</a:t>
            </a:r>
          </a:p>
          <a:p>
            <a:pPr algn="l" fontAlgn="ctr">
              <a:spcAft>
                <a:spcPts val="600"/>
              </a:spcAft>
            </a:pPr>
            <a:r>
              <a:rPr lang="en-US" altLang="ja-JP" sz="1200" dirty="0">
                <a:solidFill>
                  <a:schemeClr val="tx1"/>
                </a:solidFill>
                <a:latin typeface="MS PGothic" panose="020B0600070205080204" pitchFamily="34" charset="-128"/>
                <a:ea typeface="MS PGothic" panose="020B0600070205080204" pitchFamily="34" charset="-128"/>
              </a:rPr>
              <a:t>(*1) </a:t>
            </a:r>
            <a:r>
              <a:rPr lang="ja-JP" altLang="en-US" sz="1200">
                <a:solidFill>
                  <a:schemeClr val="accent1"/>
                </a:solidFill>
                <a:latin typeface="MS PGothic" panose="020B0600070205080204" pitchFamily="34" charset="-128"/>
                <a:ea typeface="MS PGothic" panose="020B0600070205080204" pitchFamily="34" charset="-128"/>
              </a:rPr>
              <a:t>電気電子技術者協会（</a:t>
            </a:r>
            <a:r>
              <a:rPr lang="en-US" sz="1200" dirty="0">
                <a:solidFill>
                  <a:schemeClr val="accent1"/>
                </a:solidFill>
                <a:latin typeface="MS PGothic" panose="020B0600070205080204" pitchFamily="34" charset="-128"/>
                <a:ea typeface="MS PGothic" panose="020B0600070205080204" pitchFamily="34" charset="-128"/>
              </a:rPr>
              <a:t>IEEE</a:t>
            </a:r>
            <a:r>
              <a:rPr lang="ja-JP" altLang="en-JP" sz="1200">
                <a:solidFill>
                  <a:schemeClr val="accent1"/>
                </a:solidFill>
                <a:latin typeface="MS PGothic" panose="020B0600070205080204" pitchFamily="34" charset="-128"/>
                <a:ea typeface="MS PGothic" panose="020B0600070205080204" pitchFamily="34" charset="-128"/>
              </a:rPr>
              <a:t>：</a:t>
            </a:r>
            <a:r>
              <a:rPr lang="en-US" sz="1200" dirty="0">
                <a:solidFill>
                  <a:schemeClr val="accent1"/>
                </a:solidFill>
                <a:latin typeface="+mn-lt"/>
              </a:rPr>
              <a:t>Institute of Electrical and Electronics Engineers </a:t>
            </a:r>
            <a:r>
              <a:rPr lang="en-US" sz="1200" dirty="0">
                <a:solidFill>
                  <a:schemeClr val="accent1"/>
                </a:solidFill>
                <a:latin typeface="MS PGothic" panose="020B0600070205080204" pitchFamily="34" charset="-128"/>
                <a:ea typeface="MS PGothic" panose="020B0600070205080204" pitchFamily="34" charset="-128"/>
              </a:rPr>
              <a:t>）:</a:t>
            </a:r>
          </a:p>
          <a:p>
            <a:pPr algn="l" fontAlgn="ctr">
              <a:spcAft>
                <a:spcPts val="600"/>
              </a:spcAft>
            </a:pPr>
            <a:r>
              <a:rPr lang="en-US" sz="1200" dirty="0">
                <a:solidFill>
                  <a:schemeClr val="tx1"/>
                </a:solidFill>
                <a:latin typeface="MS PGothic" panose="020B0600070205080204" pitchFamily="34" charset="-128"/>
                <a:ea typeface="MS PGothic" panose="020B0600070205080204" pitchFamily="34" charset="-128"/>
              </a:rPr>
              <a:t>IEEE</a:t>
            </a:r>
            <a:r>
              <a:rPr lang="ja-JP" altLang="en-US" sz="1200">
                <a:solidFill>
                  <a:schemeClr val="tx1"/>
                </a:solidFill>
                <a:latin typeface="MS PGothic" panose="020B0600070205080204" pitchFamily="34" charset="-128"/>
                <a:ea typeface="MS PGothic" panose="020B0600070205080204" pitchFamily="34" charset="-128"/>
              </a:rPr>
              <a:t>は、特に電気、電子、コンピュータ工学の分野で技術規格の開発と発行を行っています。</a:t>
            </a:r>
            <a:r>
              <a:rPr lang="en-US" sz="1200" u="sng" dirty="0">
                <a:solidFill>
                  <a:schemeClr val="tx1"/>
                </a:solidFill>
                <a:latin typeface="MS PGothic" panose="020B0600070205080204" pitchFamily="34" charset="-128"/>
                <a:ea typeface="MS PGothic" panose="020B0600070205080204" pitchFamily="34" charset="-128"/>
              </a:rPr>
              <a:t>IEEE 802.11</a:t>
            </a:r>
            <a:r>
              <a:rPr lang="ja-JP" altLang="en-US" sz="1200">
                <a:solidFill>
                  <a:schemeClr val="tx1"/>
                </a:solidFill>
                <a:latin typeface="MS PGothic" panose="020B0600070205080204" pitchFamily="34" charset="-128"/>
                <a:ea typeface="MS PGothic" panose="020B0600070205080204" pitchFamily="34" charset="-128"/>
              </a:rPr>
              <a:t>は最初の</a:t>
            </a:r>
            <a:r>
              <a:rPr lang="en-US" altLang="ja-JP" sz="1200" dirty="0">
                <a:solidFill>
                  <a:schemeClr val="tx1"/>
                </a:solidFill>
                <a:latin typeface="MS PGothic" panose="020B0600070205080204" pitchFamily="34" charset="-128"/>
                <a:ea typeface="MS PGothic" panose="020B0600070205080204" pitchFamily="34" charset="-128"/>
              </a:rPr>
              <a:t>2.4 </a:t>
            </a:r>
            <a:r>
              <a:rPr lang="en-US" sz="1200" dirty="0">
                <a:solidFill>
                  <a:schemeClr val="tx1"/>
                </a:solidFill>
                <a:latin typeface="MS PGothic" panose="020B0600070205080204" pitchFamily="34" charset="-128"/>
                <a:ea typeface="MS PGothic" panose="020B0600070205080204" pitchFamily="34" charset="-128"/>
              </a:rPr>
              <a:t>GHz</a:t>
            </a:r>
            <a:r>
              <a:rPr lang="ja-JP" altLang="en-US" sz="1200">
                <a:solidFill>
                  <a:schemeClr val="tx1"/>
                </a:solidFill>
                <a:latin typeface="MS PGothic" panose="020B0600070205080204" pitchFamily="34" charset="-128"/>
                <a:ea typeface="MS PGothic" panose="020B0600070205080204" pitchFamily="34" charset="-128"/>
              </a:rPr>
              <a:t>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規格です。この規格は、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無線ネットワークの基礎となっています。</a:t>
            </a:r>
          </a:p>
        </p:txBody>
      </p:sp>
      <p:sp>
        <p:nvSpPr>
          <p:cNvPr id="4" name="Footer Placeholder 4">
            <a:extLst>
              <a:ext uri="{FF2B5EF4-FFF2-40B4-BE49-F238E27FC236}">
                <a16:creationId xmlns:a16="http://schemas.microsoft.com/office/drawing/2014/main" id="{89C82BD7-5C45-F8B9-F689-EBFBE4A9595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82339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720000" y="1362365"/>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978331"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580708"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Footer Placeholder 4">
            <a:extLst>
              <a:ext uri="{FF2B5EF4-FFF2-40B4-BE49-F238E27FC236}">
                <a16:creationId xmlns:a16="http://schemas.microsoft.com/office/drawing/2014/main" id="{08EA7A30-02FD-9836-2A16-7C33800F205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79005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989042"/>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22" name="Group 21">
            <a:extLst>
              <a:ext uri="{FF2B5EF4-FFF2-40B4-BE49-F238E27FC236}">
                <a16:creationId xmlns:a16="http://schemas.microsoft.com/office/drawing/2014/main" id="{580A13FA-BB9C-0F60-082D-AFE726BEA121}"/>
              </a:ext>
            </a:extLst>
          </p:cNvPr>
          <p:cNvGrpSpPr/>
          <p:nvPr/>
        </p:nvGrpSpPr>
        <p:grpSpPr>
          <a:xfrm>
            <a:off x="813661" y="1470022"/>
            <a:ext cx="5463086" cy="3398208"/>
            <a:chOff x="149632" y="1344257"/>
            <a:chExt cx="5463086" cy="3398208"/>
          </a:xfrm>
        </p:grpSpPr>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149632" y="1344257"/>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489453"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091830"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7432FDF0-F367-2CAD-1CDD-9C5A98A5992C}"/>
                </a:ext>
              </a:extLst>
            </p:cNvPr>
            <p:cNvSpPr txBox="1"/>
            <p:nvPr/>
          </p:nvSpPr>
          <p:spPr>
            <a:xfrm>
              <a:off x="2652665" y="4418089"/>
              <a:ext cx="869133" cy="307777"/>
            </a:xfrm>
            <a:prstGeom prst="rect">
              <a:avLst/>
            </a:prstGeom>
            <a:noFill/>
          </p:spPr>
          <p:txBody>
            <a:bodyPr wrap="square" rtlCol="0">
              <a:spAutoFit/>
            </a:bodyPr>
            <a:lstStyle/>
            <a:p>
              <a:r>
                <a:rPr lang="en-US" dirty="0">
                  <a:solidFill>
                    <a:srgbClr val="FF0000"/>
                  </a:solidFill>
                </a:rPr>
                <a:t>2.4GHz</a:t>
              </a:r>
            </a:p>
          </p:txBody>
        </p:sp>
        <p:sp>
          <p:nvSpPr>
            <p:cNvPr id="20" name="TextBox 19">
              <a:extLst>
                <a:ext uri="{FF2B5EF4-FFF2-40B4-BE49-F238E27FC236}">
                  <a16:creationId xmlns:a16="http://schemas.microsoft.com/office/drawing/2014/main" id="{70F03EF1-6584-09FF-0523-4CD97E406964}"/>
                </a:ext>
              </a:extLst>
            </p:cNvPr>
            <p:cNvSpPr txBox="1"/>
            <p:nvPr/>
          </p:nvSpPr>
          <p:spPr>
            <a:xfrm>
              <a:off x="4398476" y="4434688"/>
              <a:ext cx="734840" cy="307777"/>
            </a:xfrm>
            <a:prstGeom prst="rect">
              <a:avLst/>
            </a:prstGeom>
            <a:noFill/>
          </p:spPr>
          <p:txBody>
            <a:bodyPr wrap="square" rtlCol="0">
              <a:spAutoFit/>
            </a:bodyPr>
            <a:lstStyle/>
            <a:p>
              <a:r>
                <a:rPr lang="en-US" dirty="0">
                  <a:solidFill>
                    <a:srgbClr val="FF0000"/>
                  </a:solidFill>
                </a:rPr>
                <a:t>5GHz</a:t>
              </a:r>
            </a:p>
          </p:txBody>
        </p:sp>
      </p:grpSp>
      <p:sp>
        <p:nvSpPr>
          <p:cNvPr id="23" name="Rectangle 22">
            <a:extLst>
              <a:ext uri="{FF2B5EF4-FFF2-40B4-BE49-F238E27FC236}">
                <a16:creationId xmlns:a16="http://schemas.microsoft.com/office/drawing/2014/main" id="{D9773709-C9F7-A067-B8DE-342FB367DFB4}"/>
              </a:ext>
            </a:extLst>
          </p:cNvPr>
          <p:cNvSpPr/>
          <p:nvPr/>
        </p:nvSpPr>
        <p:spPr>
          <a:xfrm>
            <a:off x="1279059" y="3780570"/>
            <a:ext cx="1457607" cy="7152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4">
            <a:extLst>
              <a:ext uri="{FF2B5EF4-FFF2-40B4-BE49-F238E27FC236}">
                <a16:creationId xmlns:a16="http://schemas.microsoft.com/office/drawing/2014/main" id="{EC524A92-126D-D8C8-B7F8-0739C33DDBA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24549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04</a:t>
            </a:r>
            <a:endParaRPr dirty="0">
              <a:solidFill>
                <a:schemeClr val="accent3"/>
              </a:solidFill>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891769"/>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3C270FDB-C2FD-AC36-CCFA-BE5442A9460D}"/>
              </a:ext>
            </a:extLst>
          </p:cNvPr>
          <p:cNvSpPr txBox="1"/>
          <p:nvPr/>
        </p:nvSpPr>
        <p:spPr>
          <a:xfrm>
            <a:off x="729377" y="1287730"/>
            <a:ext cx="6740369" cy="1169551"/>
          </a:xfrm>
          <a:prstGeom prst="rect">
            <a:avLst/>
          </a:prstGeom>
          <a:noFill/>
        </p:spPr>
        <p:txBody>
          <a:bodyPr wrap="square" rtlCol="0">
            <a:spAutoFit/>
          </a:bodyPr>
          <a:lstStyle/>
          <a:p>
            <a:r>
              <a:rPr lang="en-US" altLang="ja-JP" sz="1400" b="0" i="0" u="none" strike="noStrike" dirty="0">
                <a:solidFill>
                  <a:schemeClr val="tx1"/>
                </a:solidFill>
                <a:effectLst/>
                <a:latin typeface="+mn-lt"/>
                <a:ea typeface="MS PGothic" panose="020B0600070205080204" pitchFamily="34" charset="-128"/>
              </a:rPr>
              <a:t>LAN Wireless Frequencies </a:t>
            </a:r>
            <a:r>
              <a:rPr lang="ja-JP" altLang="en-US">
                <a:solidFill>
                  <a:schemeClr val="tx1"/>
                </a:solidFill>
                <a:latin typeface="+mn-lt"/>
              </a:rPr>
              <a:t>（無線</a:t>
            </a:r>
            <a:r>
              <a:rPr lang="en-US" altLang="ja-JP" dirty="0">
                <a:solidFill>
                  <a:schemeClr val="tx1"/>
                </a:solidFill>
                <a:latin typeface="+mn-lt"/>
              </a:rPr>
              <a:t>LAN</a:t>
            </a:r>
            <a:r>
              <a:rPr lang="ja-JP" altLang="en-US">
                <a:solidFill>
                  <a:schemeClr val="tx1"/>
                </a:solidFill>
                <a:latin typeface="+mn-lt"/>
              </a:rPr>
              <a:t>の周波数）とは</a:t>
            </a:r>
            <a:endParaRPr lang="en-US" altLang="ja-JP" dirty="0">
              <a:solidFill>
                <a:schemeClr val="tx1"/>
              </a:solidFill>
              <a:latin typeface="+mn-lt"/>
            </a:endParaRPr>
          </a:p>
          <a:p>
            <a:endParaRPr lang="en-US" altLang="ja-JP" dirty="0">
              <a:solidFill>
                <a:schemeClr val="tx1"/>
              </a:solidFill>
              <a:latin typeface="+mn-lt"/>
            </a:endParaRPr>
          </a:p>
          <a:p>
            <a:r>
              <a:rPr lang="ja-JP" altLang="en-US">
                <a:solidFill>
                  <a:schemeClr val="tx1"/>
                </a:solidFill>
                <a:latin typeface="+mn-lt"/>
              </a:rPr>
              <a:t>周波数とは１秒間に含まれる波の数です。 周波数が高くなると単位時間当たりの波の数が多くなるため、１秒間に送ることができるデータ量が多くなります。</a:t>
            </a:r>
            <a:r>
              <a:rPr lang="en-US" altLang="ja-JP" dirty="0">
                <a:solidFill>
                  <a:schemeClr val="tx1"/>
                </a:solidFill>
                <a:latin typeface="+mn-lt"/>
              </a:rPr>
              <a:t>2.4GHz</a:t>
            </a:r>
            <a:r>
              <a:rPr lang="ja-JP" altLang="en-US">
                <a:solidFill>
                  <a:schemeClr val="tx1"/>
                </a:solidFill>
                <a:latin typeface="+mn-lt"/>
              </a:rPr>
              <a:t>より</a:t>
            </a:r>
            <a:r>
              <a:rPr lang="en-US" altLang="ja-JP" dirty="0">
                <a:solidFill>
                  <a:schemeClr val="tx1"/>
                </a:solidFill>
                <a:latin typeface="+mn-lt"/>
              </a:rPr>
              <a:t>5GHz</a:t>
            </a:r>
            <a:r>
              <a:rPr lang="ja-JP" altLang="en-US">
                <a:solidFill>
                  <a:schemeClr val="tx1"/>
                </a:solidFill>
                <a:latin typeface="+mn-lt"/>
              </a:rPr>
              <a:t>の無線の方が速度が速い</a:t>
            </a:r>
            <a:endParaRPr lang="en-US" dirty="0">
              <a:solidFill>
                <a:schemeClr val="tx1"/>
              </a:solidFill>
              <a:latin typeface="+mn-lt"/>
            </a:endParaRPr>
          </a:p>
        </p:txBody>
      </p:sp>
      <p:pic>
        <p:nvPicPr>
          <p:cNvPr id="3" name="Picture 2">
            <a:extLst>
              <a:ext uri="{FF2B5EF4-FFF2-40B4-BE49-F238E27FC236}">
                <a16:creationId xmlns:a16="http://schemas.microsoft.com/office/drawing/2014/main" id="{A3B6A84C-61D8-BD2E-0998-5020C27EC306}"/>
              </a:ext>
            </a:extLst>
          </p:cNvPr>
          <p:cNvPicPr>
            <a:picLocks noChangeAspect="1"/>
          </p:cNvPicPr>
          <p:nvPr/>
        </p:nvPicPr>
        <p:blipFill>
          <a:blip r:embed="rId5"/>
          <a:stretch>
            <a:fillRect/>
          </a:stretch>
        </p:blipFill>
        <p:spPr>
          <a:xfrm>
            <a:off x="812663" y="2480139"/>
            <a:ext cx="2946400" cy="2438400"/>
          </a:xfrm>
          <a:prstGeom prst="rect">
            <a:avLst/>
          </a:prstGeom>
        </p:spPr>
      </p:pic>
      <p:sp>
        <p:nvSpPr>
          <p:cNvPr id="5" name="Footer Placeholder 4">
            <a:extLst>
              <a:ext uri="{FF2B5EF4-FFF2-40B4-BE49-F238E27FC236}">
                <a16:creationId xmlns:a16="http://schemas.microsoft.com/office/drawing/2014/main" id="{7E0F436B-0544-BABF-E017-D0A4F738986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41320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720000" y="765305"/>
            <a:ext cx="8423275" cy="36009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Wired Network Technologies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Wired vs. Wireless Communications: </a:t>
            </a:r>
            <a:r>
              <a:rPr lang="en-US" altLang="ja-JP" sz="1200" b="0" i="0" u="none" strike="noStrike" dirty="0">
                <a:solidFill>
                  <a:schemeClr val="tx1"/>
                </a:solidFill>
                <a:effectLst/>
                <a:latin typeface="+mn-lt"/>
                <a:ea typeface="MS PGothic" panose="020B0600070205080204" pitchFamily="34" charset="-128"/>
              </a:rPr>
              <a:t>While many home network devices are capable of wireless communication, certain applications benefit more from a wired connection. Wired connections provide a dedicated link not shared with other network users, which can offer advantages in stability and speed.</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Ethernet Protocol: </a:t>
            </a:r>
            <a:r>
              <a:rPr lang="en-US" altLang="ja-JP" sz="1200" b="0" i="0" u="none" strike="noStrike" dirty="0">
                <a:solidFill>
                  <a:schemeClr val="tx1"/>
                </a:solidFill>
                <a:effectLst/>
                <a:latin typeface="+mn-lt"/>
                <a:ea typeface="MS PGothic" panose="020B0600070205080204" pitchFamily="34" charset="-128"/>
              </a:rPr>
              <a:t>Ethernet is the standard protocol for wired LAN (Local Area Network) communications. It encompasses a suite of protocols that enable devices to communicate over a wired network.</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dirty="0">
                <a:solidFill>
                  <a:schemeClr val="tx1"/>
                </a:solidFill>
                <a:latin typeface="+mn-lt"/>
                <a:ea typeface="MS PGothic" panose="020B0600070205080204" pitchFamily="34" charset="-128"/>
              </a:rPr>
              <a:t>Cable technologies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Category 5e Cable:</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Category 5e is the most common wiring used in a LAN. The cable is made up of 4 pairs of wires that are twisted to reduce electrical interference.</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Coaxial cable: </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Coaxial cables are widely used in various applications, including cable television, internet connections through cable modems, and connecting radio transmitters and receivers with their antennas.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Fiber-Optic Cable: </a:t>
            </a:r>
            <a:r>
              <a:rPr lang="en-US" altLang="ja-JP" sz="1200" b="0" i="0" u="none" strike="noStrike" dirty="0">
                <a:solidFill>
                  <a:schemeClr val="tx1"/>
                </a:solidFill>
                <a:effectLst/>
                <a:latin typeface="+mn-lt"/>
                <a:ea typeface="MS PGothic" panose="020B0600070205080204" pitchFamily="34" charset="-128"/>
              </a:rPr>
              <a:t>Fiber-optic cables can be either glass or plastic with a diameter about the same as a human hair and it can carry digital information at very high speeds over long distances.</a:t>
            </a:r>
          </a:p>
        </p:txBody>
      </p:sp>
      <p:sp>
        <p:nvSpPr>
          <p:cNvPr id="2" name="Footer Placeholder 4">
            <a:extLst>
              <a:ext uri="{FF2B5EF4-FFF2-40B4-BE49-F238E27FC236}">
                <a16:creationId xmlns:a16="http://schemas.microsoft.com/office/drawing/2014/main" id="{29F75469-5AB3-591B-BD79-66D2E043374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261697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661634" y="1008497"/>
            <a:ext cx="8197663" cy="2600712"/>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有線 </a:t>
            </a:r>
            <a:r>
              <a:rPr lang="en-US" altLang="ja-JP" sz="1800" b="0" i="0" u="none" strike="noStrike" dirty="0">
                <a:solidFill>
                  <a:schemeClr val="accent1"/>
                </a:solidFill>
                <a:effectLst/>
                <a:latin typeface="MS PGothic" panose="020B0600070205080204" pitchFamily="34" charset="-128"/>
                <a:ea typeface="MS PGothic" panose="020B0600070205080204" pitchFamily="34" charset="-128"/>
              </a:rPr>
              <a:t>vs </a:t>
            </a: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無線通信： </a:t>
            </a:r>
            <a:endParaRPr lang="en-US" altLang="ja-JP" sz="1800" b="0" i="0" u="none" strike="noStrike" dirty="0">
              <a:solidFill>
                <a:schemeClr val="accent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多くのホームネットワークデバイスは無線通信</a:t>
            </a:r>
            <a:r>
              <a:rPr lang="ja-JP" altLang="en-JP" sz="1800" b="0" i="0" u="none" strike="noStrike">
                <a:solidFill>
                  <a:schemeClr val="tx1"/>
                </a:solidFill>
                <a:effectLst/>
                <a:latin typeface="MS PGothic" panose="020B0600070205080204" pitchFamily="34" charset="-128"/>
                <a:ea typeface="MS PGothic" panose="020B0600070205080204" pitchFamily="34" charset="-128"/>
              </a:rPr>
              <a:t>（</a:t>
            </a:r>
            <a:r>
              <a:rPr lang="en-JP" altLang="ja-JP" sz="1800" b="0" i="0" u="none" strike="noStrike" dirty="0">
                <a:solidFill>
                  <a:schemeClr val="tx1"/>
                </a:solidFill>
                <a:effectLst/>
                <a:latin typeface="MS PGothic" panose="020B0600070205080204" pitchFamily="34" charset="-128"/>
                <a:ea typeface="MS PGothic" panose="020B0600070205080204" pitchFamily="34" charset="-128"/>
              </a:rPr>
              <a:t>WiFi)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が可能ですが、特定のアプリケーションでは有線接続の方がメリットがある場合があります。</a:t>
            </a:r>
            <a:endParaRPr lang="en-US" altLang="ja-JP" sz="1800" b="0" i="0" u="none"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有線接続は</a:t>
            </a:r>
            <a:r>
              <a:rPr lang="ja-JP" altLang="en-US" sz="1800" b="0" i="0" u="sng" strike="noStrike">
                <a:solidFill>
                  <a:schemeClr val="tx1"/>
                </a:solidFill>
                <a:effectLst/>
                <a:latin typeface="MS PGothic" panose="020B0600070205080204" pitchFamily="34" charset="-128"/>
                <a:ea typeface="MS PGothic" panose="020B0600070205080204" pitchFamily="34" charset="-128"/>
              </a:rPr>
              <a:t>安定</a:t>
            </a:r>
            <a:r>
              <a:rPr lang="ja-JP" altLang="en-US" sz="1800" u="sng">
                <a:solidFill>
                  <a:schemeClr val="tx1"/>
                </a:solidFill>
                <a:latin typeface="MS PGothic" panose="020B0600070205080204" pitchFamily="34" charset="-128"/>
                <a:ea typeface="MS PGothic" panose="020B0600070205080204" pitchFamily="34" charset="-128"/>
              </a:rPr>
              <a:t>した接続</a:t>
            </a:r>
            <a:r>
              <a:rPr lang="ja-JP" altLang="en-US" sz="1800" b="0" i="0" u="sng" strike="noStrike">
                <a:solidFill>
                  <a:schemeClr val="tx1"/>
                </a:solidFill>
                <a:effectLst/>
                <a:latin typeface="MS PGothic" panose="020B0600070205080204" pitchFamily="34" charset="-128"/>
                <a:ea typeface="MS PGothic" panose="020B0600070205080204" pitchFamily="34" charset="-128"/>
              </a:rPr>
              <a:t>性</a:t>
            </a:r>
            <a:r>
              <a:rPr lang="ja-JP" altLang="en-US" sz="1800" b="0" i="0" strike="noStrike">
                <a:solidFill>
                  <a:schemeClr val="tx1"/>
                </a:solidFill>
                <a:effectLst/>
                <a:latin typeface="MS PGothic" panose="020B0600070205080204" pitchFamily="34" charset="-128"/>
                <a:ea typeface="MS PGothic" panose="020B0600070205080204" pitchFamily="34" charset="-128"/>
              </a:rPr>
              <a:t>と</a:t>
            </a:r>
            <a:r>
              <a:rPr lang="ja-JP" altLang="en-US" sz="1800" b="0" i="0" u="sng" strike="noStrike">
                <a:solidFill>
                  <a:schemeClr val="tx1"/>
                </a:solidFill>
                <a:effectLst/>
                <a:latin typeface="MS PGothic" panose="020B0600070205080204" pitchFamily="34" charset="-128"/>
                <a:ea typeface="MS PGothic" panose="020B0600070205080204" pitchFamily="34" charset="-128"/>
              </a:rPr>
              <a:t>速度</a:t>
            </a:r>
            <a:r>
              <a:rPr lang="ja-JP" altLang="en-US" sz="1800" b="0" i="0" strike="noStrike">
                <a:solidFill>
                  <a:schemeClr val="tx1"/>
                </a:solidFill>
                <a:effectLst/>
                <a:latin typeface="MS PGothic" panose="020B0600070205080204" pitchFamily="34" charset="-128"/>
                <a:ea typeface="MS PGothic" panose="020B0600070205080204" pitchFamily="34" charset="-128"/>
              </a:rPr>
              <a:t>において利点があります。</a:t>
            </a:r>
            <a:endParaRPr lang="en-US" altLang="ja-JP" sz="1800" b="0" i="0"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イーサネットプロトコル：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イーサネットは、有線</a:t>
            </a:r>
            <a:r>
              <a:rPr lang="en-US" altLang="ja-JP" sz="1800" b="0" i="0" u="none" strike="noStrike" dirty="0">
                <a:solidFill>
                  <a:schemeClr val="tx1"/>
                </a:solidFill>
                <a:effectLst/>
                <a:latin typeface="MS PGothic" panose="020B0600070205080204" pitchFamily="34" charset="-128"/>
                <a:ea typeface="MS PGothic" panose="020B0600070205080204" pitchFamily="34" charset="-128"/>
              </a:rPr>
              <a:t>LAN</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（ローカルエリアネットワーク）通信の標準プロトコルです。</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Footer Placeholder 4">
            <a:extLst>
              <a:ext uri="{FF2B5EF4-FFF2-40B4-BE49-F238E27FC236}">
                <a16:creationId xmlns:a16="http://schemas.microsoft.com/office/drawing/2014/main" id="{A1D4349D-AAF5-42C3-7DF9-6EE9E01F228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402839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729C20A-ACEB-E346-5D78-63B23A280F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FC98ED6-1D73-1634-9C81-889517FA420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4033293C-E8BC-E518-6CF3-53A70EDF3F82}"/>
              </a:ext>
            </a:extLst>
          </p:cNvPr>
          <p:cNvSpPr txBox="1"/>
          <p:nvPr/>
        </p:nvSpPr>
        <p:spPr>
          <a:xfrm>
            <a:off x="681089" y="891765"/>
            <a:ext cx="8197663" cy="426270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u="sng">
                <a:solidFill>
                  <a:schemeClr val="tx1"/>
                </a:solidFill>
                <a:latin typeface="MS PGothic" panose="020B0600070205080204" pitchFamily="34" charset="-128"/>
                <a:ea typeface="MS PGothic" panose="020B0600070205080204" pitchFamily="34" charset="-128"/>
              </a:rPr>
              <a:t>ケーブル技術</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カテゴリ</a:t>
            </a:r>
            <a:r>
              <a:rPr lang="en-US" altLang="ja-JP" sz="1800" dirty="0">
                <a:solidFill>
                  <a:schemeClr val="accent1"/>
                </a:solidFill>
                <a:latin typeface="MS PGothic" panose="020B0600070205080204" pitchFamily="34" charset="-128"/>
                <a:ea typeface="MS PGothic" panose="020B0600070205080204" pitchFamily="34" charset="-128"/>
              </a:rPr>
              <a:t>5e</a:t>
            </a:r>
            <a:r>
              <a:rPr lang="ja-JP" altLang="en-US" sz="1800">
                <a:solidFill>
                  <a:schemeClr val="accent1"/>
                </a:solidFill>
                <a:latin typeface="MS PGothic" panose="020B0600070205080204" pitchFamily="34" charset="-128"/>
                <a:ea typeface="MS PGothic" panose="020B0600070205080204" pitchFamily="34" charset="-128"/>
              </a:rPr>
              <a:t>ケーブル： </a:t>
            </a:r>
            <a:r>
              <a:rPr lang="ja-JP" altLang="en-US" sz="1800">
                <a:solidFill>
                  <a:schemeClr val="tx1"/>
                </a:solidFill>
                <a:latin typeface="MS PGothic" panose="020B0600070205080204" pitchFamily="34" charset="-128"/>
                <a:ea typeface="MS PGothic" panose="020B0600070205080204" pitchFamily="34" charset="-128"/>
                <a:hlinkClick r:id="rId5"/>
              </a:rPr>
              <a:t>カテゴリ</a:t>
            </a:r>
            <a:r>
              <a:rPr lang="en-US" altLang="ja-JP" sz="1800" dirty="0">
                <a:solidFill>
                  <a:schemeClr val="tx1"/>
                </a:solidFill>
                <a:latin typeface="MS PGothic" panose="020B0600070205080204" pitchFamily="34" charset="-128"/>
                <a:ea typeface="MS PGothic" panose="020B0600070205080204" pitchFamily="34" charset="-128"/>
                <a:hlinkClick r:id="rId5"/>
              </a:rPr>
              <a:t>5e</a:t>
            </a:r>
            <a:r>
              <a:rPr lang="ja-JP" altLang="en-US" sz="1800">
                <a:solidFill>
                  <a:schemeClr val="tx1"/>
                </a:solidFill>
                <a:latin typeface="MS PGothic" panose="020B0600070205080204" pitchFamily="34" charset="-128"/>
                <a:ea typeface="MS PGothic" panose="020B0600070205080204" pitchFamily="34" charset="-128"/>
              </a:rPr>
              <a:t>は、</a:t>
            </a:r>
            <a:r>
              <a:rPr lang="en-US" altLang="ja-JP"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で最も一般的に使用されるケーブルです。このケーブルは、電気的干渉を減らすためにねじられた</a:t>
            </a: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対のワイヤーで構成されています。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同軸ケーブル： </a:t>
            </a:r>
            <a:r>
              <a:rPr lang="ja-JP" altLang="en-US" sz="1800">
                <a:solidFill>
                  <a:schemeClr val="tx1"/>
                </a:solidFill>
                <a:latin typeface="MS PGothic" panose="020B0600070205080204" pitchFamily="34" charset="-128"/>
                <a:ea typeface="MS PGothic" panose="020B0600070205080204" pitchFamily="34" charset="-128"/>
              </a:rPr>
              <a:t>同軸ケーブルは、ケーブルテレビ、ケーブルモデムによるインターネット接続、ラジオの送信機や受信機をアンテナに接続するなどの用途で広く使用されています。</a:t>
            </a:r>
            <a:br>
              <a:rPr lang="en-US" altLang="ja-JP" sz="1800" dirty="0">
                <a:solidFill>
                  <a:schemeClr val="tx1"/>
                </a:solidFill>
                <a:latin typeface="MS PGothic" panose="020B0600070205080204" pitchFamily="34" charset="-128"/>
                <a:ea typeface="MS PGothic" panose="020B0600070205080204" pitchFamily="34" charset="-128"/>
              </a:rPr>
            </a:br>
            <a:r>
              <a:rPr lang="ja-JP" altLang="en-US" sz="1800">
                <a:solidFill>
                  <a:schemeClr val="tx1"/>
                </a:solidFill>
                <a:latin typeface="MS PGothic" panose="020B0600070205080204" pitchFamily="34" charset="-128"/>
                <a:ea typeface="MS PGothic" panose="020B0600070205080204" pitchFamily="34" charset="-128"/>
              </a:rPr>
              <a:t>同軸ケーブルは、内側のワイヤーが管状の絶縁層に囲まれ、その外側に管状の導電シールドが配置されています。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光ファイバーケーブル： </a:t>
            </a:r>
            <a:r>
              <a:rPr lang="ja-JP" altLang="en-US" sz="1800">
                <a:solidFill>
                  <a:schemeClr val="tx1"/>
                </a:solidFill>
                <a:latin typeface="MS PGothic" panose="020B0600070205080204" pitchFamily="34" charset="-128"/>
                <a:ea typeface="MS PGothic" panose="020B0600070205080204" pitchFamily="34" charset="-128"/>
              </a:rPr>
              <a:t>光ファイバーケーブルはガラスまたはプラスチックでできています。そ</a:t>
            </a:r>
            <a:r>
              <a:rPr lang="ja-JP" altLang="en-US" sz="1800">
                <a:solidFill>
                  <a:schemeClr val="tx1"/>
                </a:solidFill>
                <a:latin typeface="+mn-lt"/>
                <a:ea typeface="MS PGothic" panose="020B0600070205080204" pitchFamily="34" charset="-128"/>
              </a:rPr>
              <a:t>の直径は人間の髪の毛ほどで、データを非常に高速で長い距離、通信することができます。</a:t>
            </a:r>
            <a:endParaRPr lang="en-US" altLang="ja-JP" sz="1800" b="0" i="0" u="none" strike="noStrike" dirty="0">
              <a:solidFill>
                <a:schemeClr val="tx1"/>
              </a:solidFill>
              <a:effectLst/>
              <a:latin typeface="+mn-lt"/>
              <a:ea typeface="MS PGothic" panose="020B0600070205080204" pitchFamily="34" charset="-128"/>
            </a:endParaRPr>
          </a:p>
        </p:txBody>
      </p:sp>
      <p:sp>
        <p:nvSpPr>
          <p:cNvPr id="2" name="Footer Placeholder 4">
            <a:extLst>
              <a:ext uri="{FF2B5EF4-FFF2-40B4-BE49-F238E27FC236}">
                <a16:creationId xmlns:a16="http://schemas.microsoft.com/office/drawing/2014/main" id="{9C474CFE-2A47-81CC-012A-165B618E1A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79874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679DE164-61CE-A449-C9D2-560A906FA90B}"/>
              </a:ext>
            </a:extLst>
          </p:cNvPr>
          <p:cNvSpPr txBox="1"/>
          <p:nvPr/>
        </p:nvSpPr>
        <p:spPr>
          <a:xfrm>
            <a:off x="720725" y="1909666"/>
            <a:ext cx="8423275" cy="2154436"/>
          </a:xfrm>
          <a:prstGeom prst="rect">
            <a:avLst/>
          </a:prstGeom>
          <a:noFill/>
        </p:spPr>
        <p:txBody>
          <a:bodyPr wrap="square" rtlCol="0">
            <a:spAutoFit/>
          </a:bodyPr>
          <a:lstStyle/>
          <a:p>
            <a:pPr fontAlgn="ctr"/>
            <a:r>
              <a:rPr lang="en-US" b="1" dirty="0">
                <a:solidFill>
                  <a:schemeClr val="tx1"/>
                </a:solidFill>
                <a:latin typeface="+mn-lt"/>
                <a:hlinkClick r:id="rId4"/>
              </a:rPr>
              <a:t>https://forms.gle/ZVXJCsovBtA3suSn9</a:t>
            </a:r>
            <a:endParaRPr lang="en-US" b="1" dirty="0">
              <a:solidFill>
                <a:schemeClr val="tx1"/>
              </a:solidFill>
              <a:latin typeface="+mn-lt"/>
            </a:endParaRPr>
          </a:p>
          <a:p>
            <a:pPr fontAlgn="ctr"/>
            <a:endParaRPr lang="en-US" b="1" i="0" dirty="0">
              <a:solidFill>
                <a:schemeClr val="tx1"/>
              </a:solidFill>
              <a:effectLst/>
              <a:latin typeface="+mn-lt"/>
            </a:endParaRPr>
          </a:p>
          <a:p>
            <a:pPr algn="l" fontAlgn="ctr"/>
            <a:r>
              <a:rPr lang="en-US" b="1" i="0" dirty="0">
                <a:solidFill>
                  <a:schemeClr val="tx1"/>
                </a:solidFill>
                <a:effectLst/>
                <a:latin typeface="+mn-lt"/>
              </a:rPr>
              <a:t>Question 1</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Certain areas of the electromagnetic spectrum can be used without a permit.</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特定の周波数の無線技術は、免許（許可）なしで使用できます。正しいか、間違っているか？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EAF1AB39-904C-09CF-180C-3A67F6C5675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2" name="TextBox 1">
            <a:extLst>
              <a:ext uri="{FF2B5EF4-FFF2-40B4-BE49-F238E27FC236}">
                <a16:creationId xmlns:a16="http://schemas.microsoft.com/office/drawing/2014/main" id="{95A267A1-DDDE-E3B8-C8C3-6D9D97465FFC}"/>
              </a:ext>
            </a:extLst>
          </p:cNvPr>
          <p:cNvSpPr txBox="1"/>
          <p:nvPr/>
        </p:nvSpPr>
        <p:spPr>
          <a:xfrm>
            <a:off x="631484" y="1985346"/>
            <a:ext cx="7703275" cy="2277547"/>
          </a:xfrm>
          <a:prstGeom prst="rect">
            <a:avLst/>
          </a:prstGeom>
          <a:noFill/>
        </p:spPr>
        <p:txBody>
          <a:bodyPr wrap="square" rtlCol="0">
            <a:spAutoFit/>
          </a:bodyPr>
          <a:lstStyle/>
          <a:p>
            <a:pPr fontAlgn="ctr"/>
            <a:r>
              <a:rPr lang="en-US" dirty="0">
                <a:solidFill>
                  <a:schemeClr val="tx1"/>
                </a:solidFill>
                <a:latin typeface="+mn-lt"/>
                <a:hlinkClick r:id="rId4"/>
              </a:rPr>
              <a:t>https://forms.gle/ZVXJCsovBtA3suSn9</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b="1" i="0" dirty="0">
                <a:solidFill>
                  <a:schemeClr val="tx1"/>
                </a:solidFill>
                <a:effectLst/>
                <a:latin typeface="+mn-lt"/>
              </a:rPr>
              <a:t>Question 2</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Wi-Fi, Bluetooth, and cordless phones all use the same frequency ranges.</a:t>
            </a:r>
          </a:p>
          <a:p>
            <a:pPr marL="358775" fontAlgn="ctr"/>
            <a:endParaRPr lang="en-US" sz="1200" dirty="0">
              <a:solidFill>
                <a:schemeClr val="tx1"/>
              </a:solidFill>
              <a:latin typeface="+mn-lt"/>
            </a:endParaRPr>
          </a:p>
          <a:p>
            <a:pPr marL="358775" fontAlgn="ctr"/>
            <a:r>
              <a:rPr lang="en-US" sz="1200" dirty="0" err="1">
                <a:solidFill>
                  <a:schemeClr val="tx1"/>
                </a:solidFill>
                <a:latin typeface="+mn-lt"/>
              </a:rPr>
              <a:t>Wi-Fi、Bluetooth</a:t>
            </a:r>
            <a:r>
              <a:rPr lang="en-US" sz="1200" dirty="0">
                <a:solidFill>
                  <a:schemeClr val="tx1"/>
                </a:solidFill>
                <a:latin typeface="+mn-lt"/>
              </a:rPr>
              <a:t>、</a:t>
            </a:r>
            <a:r>
              <a:rPr lang="ja-JP" altLang="en-US" sz="1200">
                <a:solidFill>
                  <a:schemeClr val="tx1"/>
                </a:solidFill>
                <a:latin typeface="+mn-lt"/>
              </a:rPr>
              <a:t>コードレス電話はすべて同じ周波数帯域を使用しています。正しいか、間違っているか？</a:t>
            </a:r>
            <a:br>
              <a:rPr lang="en-US" altLang="ja-JP" sz="1200" dirty="0">
                <a:solidFill>
                  <a:schemeClr val="tx1"/>
                </a:solidFill>
                <a:latin typeface="+mn-lt"/>
              </a:rPr>
            </a:b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 name="Footer Placeholder 4">
            <a:extLst>
              <a:ext uri="{FF2B5EF4-FFF2-40B4-BE49-F238E27FC236}">
                <a16:creationId xmlns:a16="http://schemas.microsoft.com/office/drawing/2014/main" id="{67274F82-190B-838E-C5C9-ACA74EA92DF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405868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5CE960-BA45-76AA-8FAF-5260CBE03B2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9A3AA37-07E5-94D5-B780-D3D9CC283D14}"/>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BCEBD82F-FB8D-7290-CF89-2245341F46AB}"/>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B1F7377D-E546-C25F-4311-6370412C15F1}"/>
              </a:ext>
            </a:extLst>
          </p:cNvPr>
          <p:cNvSpPr txBox="1"/>
          <p:nvPr/>
        </p:nvSpPr>
        <p:spPr>
          <a:xfrm>
            <a:off x="710997" y="1696355"/>
            <a:ext cx="7703275" cy="2554545"/>
          </a:xfrm>
          <a:prstGeom prst="rect">
            <a:avLst/>
          </a:prstGeom>
          <a:noFill/>
        </p:spPr>
        <p:txBody>
          <a:bodyPr wrap="square" rtlCol="0">
            <a:spAutoFit/>
          </a:bodyPr>
          <a:lstStyle/>
          <a:p>
            <a:pPr fontAlgn="ctr"/>
            <a:r>
              <a:rPr lang="en-US" b="1" dirty="0">
                <a:solidFill>
                  <a:schemeClr val="tx1"/>
                </a:solidFill>
                <a:latin typeface="+mn-lt"/>
                <a:hlinkClick r:id="rId4"/>
              </a:rPr>
              <a:t>https://forms.gle/ZVXJCsovBtA3suSn9</a:t>
            </a:r>
            <a:endParaRPr lang="en-US" b="1" dirty="0">
              <a:solidFill>
                <a:schemeClr val="tx1"/>
              </a:solidFill>
              <a:latin typeface="+mn-lt"/>
            </a:endParaRPr>
          </a:p>
          <a:p>
            <a:pPr fontAlgn="ctr"/>
            <a:endParaRPr lang="en-US" b="1" dirty="0">
              <a:solidFill>
                <a:schemeClr val="tx1"/>
              </a:solidFill>
              <a:latin typeface="+mn-lt"/>
            </a:endParaRPr>
          </a:p>
          <a:p>
            <a:pPr algn="l" fontAlgn="ctr"/>
            <a:r>
              <a:rPr lang="en-US" b="1" i="0" dirty="0">
                <a:solidFill>
                  <a:schemeClr val="tx1"/>
                </a:solidFill>
                <a:effectLst/>
                <a:latin typeface="+mn-lt"/>
              </a:rPr>
              <a:t>Question 3</a:t>
            </a:r>
          </a:p>
          <a:p>
            <a:pPr marL="358775" algn="l" fontAlgn="ctr"/>
            <a:r>
              <a:rPr lang="en-US" i="0" dirty="0">
                <a:solidFill>
                  <a:schemeClr val="tx1"/>
                </a:solidFill>
                <a:effectLst/>
                <a:latin typeface="+mn-lt"/>
              </a:rPr>
              <a:t>Which wired network technology has an inner wire surrounded by a tubular insulating layer, that is then surrounded by a tubular conducting shield.</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内側のワイヤーが管状の絶縁層に囲まれ、その外側が管状の導電シールドで囲まれている有線ネットワーク技術はどれですか？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Coaxial cable</a:t>
            </a:r>
            <a:r>
              <a:rPr lang="ja-JP" altLang="en-US" sz="1200" i="0">
                <a:solidFill>
                  <a:schemeClr val="tx1"/>
                </a:solidFill>
                <a:effectLst/>
                <a:latin typeface="+mn-lt"/>
              </a:rPr>
              <a:t>　（同軸ケーブル）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Category 5 cable</a:t>
            </a:r>
            <a:r>
              <a:rPr lang="ja-JP" altLang="en-US" sz="1200" i="0">
                <a:solidFill>
                  <a:schemeClr val="tx1"/>
                </a:solidFill>
                <a:effectLst/>
                <a:latin typeface="+mn-lt"/>
              </a:rPr>
              <a:t>　（</a:t>
            </a:r>
            <a:r>
              <a:rPr lang="ja-JP" altLang="en-US" sz="1200">
                <a:solidFill>
                  <a:schemeClr val="tx1"/>
                </a:solidFill>
                <a:latin typeface="+mn-lt"/>
                <a:ea typeface="MS PGothic" panose="020B0600070205080204" pitchFamily="34" charset="-128"/>
              </a:rPr>
              <a:t>カテゴリ</a:t>
            </a:r>
            <a:r>
              <a:rPr lang="en-US" altLang="ja-JP" sz="1200" dirty="0">
                <a:solidFill>
                  <a:schemeClr val="tx1"/>
                </a:solidFill>
                <a:latin typeface="+mn-lt"/>
                <a:ea typeface="MS PGothic" panose="020B0600070205080204" pitchFamily="34" charset="-128"/>
              </a:rPr>
              <a:t>5e</a:t>
            </a:r>
            <a:r>
              <a:rPr lang="ja-JP" altLang="en-US" sz="1200">
                <a:solidFill>
                  <a:schemeClr val="tx1"/>
                </a:solidFill>
                <a:latin typeface="+mn-lt"/>
                <a:ea typeface="MS PGothic" panose="020B0600070205080204" pitchFamily="34" charset="-128"/>
              </a:rPr>
              <a:t>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Fiber-optic cable</a:t>
            </a:r>
            <a:r>
              <a:rPr lang="ja-JP" altLang="en-US" sz="1200" i="0">
                <a:solidFill>
                  <a:schemeClr val="tx1"/>
                </a:solidFill>
                <a:effectLst/>
                <a:latin typeface="+mn-lt"/>
              </a:rPr>
              <a:t>　（光ファイバーケーブル）</a:t>
            </a:r>
            <a:endParaRPr lang="en-US" sz="1200" i="0" dirty="0">
              <a:solidFill>
                <a:schemeClr val="tx1"/>
              </a:solidFill>
              <a:effectLst/>
              <a:latin typeface="+mn-lt"/>
            </a:endParaRPr>
          </a:p>
        </p:txBody>
      </p:sp>
      <p:grpSp>
        <p:nvGrpSpPr>
          <p:cNvPr id="2" name="Google Shape;10286;p77">
            <a:extLst>
              <a:ext uri="{FF2B5EF4-FFF2-40B4-BE49-F238E27FC236}">
                <a16:creationId xmlns:a16="http://schemas.microsoft.com/office/drawing/2014/main" id="{252A597C-1F31-9669-CE2C-6DAA8ADB5C3A}"/>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DDF874-6FE9-AA5F-AB9F-C81B602A72F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6992738C-CCBA-C8D7-AFE3-D06A95E7162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8F8F1371-743B-64E7-FB57-A514D225EB5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112372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431709"/>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en-US" dirty="0">
                <a:solidFill>
                  <a:schemeClr val="tx1"/>
                </a:solidFill>
                <a:latin typeface="+mn-lt"/>
              </a:rPr>
              <a:t>The main organization responsible for creating these technical standards is the</a:t>
            </a:r>
            <a:r>
              <a:rPr lang="en-US" u="sng" dirty="0">
                <a:solidFill>
                  <a:schemeClr val="tx1"/>
                </a:solidFill>
                <a:latin typeface="+mn-lt"/>
              </a:rPr>
              <a:t> Institute of Electrical and Electronics Engineers (IEEE). </a:t>
            </a:r>
            <a:r>
              <a:rPr lang="en-US" dirty="0">
                <a:solidFill>
                  <a:schemeClr val="tx1"/>
                </a:solidFill>
                <a:latin typeface="+mn-lt"/>
              </a:rPr>
              <a:t>The </a:t>
            </a:r>
            <a:r>
              <a:rPr lang="en-US" u="sng" dirty="0">
                <a:solidFill>
                  <a:schemeClr val="tx1"/>
                </a:solidFill>
                <a:latin typeface="+mn-lt"/>
              </a:rPr>
              <a:t>IEEE 802.11 </a:t>
            </a:r>
            <a:r>
              <a:rPr lang="en-US" dirty="0">
                <a:solidFill>
                  <a:schemeClr val="tx1"/>
                </a:solidFill>
                <a:latin typeface="+mn-lt"/>
              </a:rPr>
              <a:t>standard specifically governs the Wireless Local Area Network (WLAN) environment. There are various amendments to this standard, each describing different wireless communication characteristics.</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Frequency Bands for WLANs: </a:t>
            </a:r>
          </a:p>
          <a:p>
            <a:pPr algn="l">
              <a:spcAft>
                <a:spcPts val="600"/>
              </a:spcAft>
            </a:pPr>
            <a:r>
              <a:rPr lang="en-US" dirty="0">
                <a:solidFill>
                  <a:schemeClr val="tx1"/>
                </a:solidFill>
                <a:latin typeface="+mn-lt"/>
              </a:rPr>
              <a:t>Wireless standards for local area networks typically use the </a:t>
            </a:r>
            <a:r>
              <a:rPr lang="en-US" u="sng" dirty="0">
                <a:solidFill>
                  <a:schemeClr val="tx1"/>
                </a:solidFill>
                <a:latin typeface="+mn-lt"/>
              </a:rPr>
              <a:t>2.4 GHz and 5 GHz frequency </a:t>
            </a:r>
            <a:r>
              <a:rPr lang="en-US" dirty="0">
                <a:solidFill>
                  <a:schemeClr val="tx1"/>
                </a:solidFill>
                <a:latin typeface="+mn-lt"/>
              </a:rPr>
              <a:t>bands, collectively known as Wi-Fi.</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Wi-Fi Alliance: </a:t>
            </a:r>
          </a:p>
          <a:p>
            <a:pPr algn="l">
              <a:spcAft>
                <a:spcPts val="600"/>
              </a:spcAft>
            </a:pPr>
            <a:r>
              <a:rPr lang="en-US" dirty="0">
                <a:solidFill>
                  <a:schemeClr val="tx1"/>
                </a:solidFill>
                <a:latin typeface="+mn-lt"/>
              </a:rPr>
              <a:t>Another key organization is the Wi-Fi Alliance, which tests wireless LAN devices from different manufacturers. </a:t>
            </a:r>
          </a:p>
        </p:txBody>
      </p:sp>
      <p:sp>
        <p:nvSpPr>
          <p:cNvPr id="3" name="Footer Placeholder 4">
            <a:extLst>
              <a:ext uri="{FF2B5EF4-FFF2-40B4-BE49-F238E27FC236}">
                <a16:creationId xmlns:a16="http://schemas.microsoft.com/office/drawing/2014/main" id="{0EBB62E3-56C3-3752-8C67-080616AE9E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171277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354765"/>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ja-JP" altLang="en-US">
                <a:solidFill>
                  <a:schemeClr val="tx1"/>
                </a:solidFill>
                <a:latin typeface="+mn-lt"/>
              </a:rPr>
              <a:t>技術標準を作成する主な組織は、</a:t>
            </a:r>
            <a:r>
              <a:rPr lang="ja-JP" altLang="en-US" u="sng">
                <a:solidFill>
                  <a:schemeClr val="tx1"/>
                </a:solidFill>
                <a:latin typeface="+mn-lt"/>
              </a:rPr>
              <a:t>電気電子技術者協会</a:t>
            </a:r>
            <a:r>
              <a:rPr lang="ja-JP" altLang="en-US">
                <a:solidFill>
                  <a:schemeClr val="tx1"/>
                </a:solidFill>
                <a:latin typeface="+mn-lt"/>
              </a:rPr>
              <a:t>（</a:t>
            </a:r>
            <a:r>
              <a:rPr lang="en-US" u="sng" dirty="0">
                <a:solidFill>
                  <a:schemeClr val="tx1"/>
                </a:solidFill>
                <a:latin typeface="+mn-lt"/>
              </a:rPr>
              <a:t> Institute of Electrical and Electronics Engineers (IEEE)</a:t>
            </a:r>
            <a:r>
              <a:rPr lang="en-US" dirty="0">
                <a:solidFill>
                  <a:schemeClr val="tx1"/>
                </a:solidFill>
                <a:latin typeface="+mn-lt"/>
              </a:rPr>
              <a:t>）</a:t>
            </a:r>
            <a:r>
              <a:rPr lang="ja-JP" altLang="en-US">
                <a:solidFill>
                  <a:schemeClr val="tx1"/>
                </a:solidFill>
                <a:latin typeface="+mn-lt"/>
              </a:rPr>
              <a:t>です。 </a:t>
            </a:r>
            <a:endParaRPr lang="en-US" altLang="ja-JP" dirty="0">
              <a:solidFill>
                <a:schemeClr val="tx1"/>
              </a:solidFill>
              <a:latin typeface="+mn-lt"/>
            </a:endParaRPr>
          </a:p>
          <a:p>
            <a:pPr algn="l">
              <a:spcAft>
                <a:spcPts val="600"/>
              </a:spcAft>
            </a:pPr>
            <a:r>
              <a:rPr lang="en-US" dirty="0">
                <a:solidFill>
                  <a:schemeClr val="tx1"/>
                </a:solidFill>
                <a:latin typeface="+mn-lt"/>
              </a:rPr>
              <a:t>IEEE 802.11</a:t>
            </a:r>
            <a:r>
              <a:rPr lang="ja-JP" altLang="en-US">
                <a:solidFill>
                  <a:schemeClr val="tx1"/>
                </a:solidFill>
                <a:latin typeface="+mn-lt"/>
              </a:rPr>
              <a:t>規格は、無線</a:t>
            </a:r>
            <a:r>
              <a:rPr lang="en-US" dirty="0">
                <a:solidFill>
                  <a:schemeClr val="tx1"/>
                </a:solidFill>
                <a:latin typeface="+mn-lt"/>
              </a:rPr>
              <a:t>LAN (Wireless LAN) </a:t>
            </a:r>
            <a:r>
              <a:rPr lang="ja-JP" altLang="en-US">
                <a:solidFill>
                  <a:schemeClr val="tx1"/>
                </a:solidFill>
                <a:latin typeface="+mn-lt"/>
              </a:rPr>
              <a:t>の規格です。</a:t>
            </a:r>
            <a:br>
              <a:rPr lang="en-US" altLang="ja-JP" dirty="0">
                <a:solidFill>
                  <a:schemeClr val="tx1"/>
                </a:solidFill>
                <a:latin typeface="+mn-lt"/>
              </a:rPr>
            </a:br>
            <a:r>
              <a:rPr lang="en-US" altLang="ja-JP" dirty="0">
                <a:solidFill>
                  <a:schemeClr val="tx1"/>
                </a:solidFill>
                <a:latin typeface="+mn-lt"/>
                <a:hlinkClick r:id="rId5"/>
              </a:rPr>
              <a:t>https://en.wikipedia.org/wiki/IEEE_802.11</a:t>
            </a:r>
            <a:endParaRPr lang="ja-JP" altLang="en-US">
              <a:solidFill>
                <a:schemeClr val="tx1"/>
              </a:solidFill>
              <a:latin typeface="+mn-lt"/>
            </a:endParaRPr>
          </a:p>
          <a:p>
            <a:pPr algn="l">
              <a:spcAft>
                <a:spcPts val="600"/>
              </a:spcAft>
            </a:pPr>
            <a:br>
              <a:rPr lang="en-US" dirty="0">
                <a:solidFill>
                  <a:schemeClr val="accent1"/>
                </a:solidFill>
                <a:latin typeface="+mn-lt"/>
              </a:rPr>
            </a:br>
            <a:r>
              <a:rPr lang="en-US" dirty="0">
                <a:solidFill>
                  <a:schemeClr val="accent1"/>
                </a:solidFill>
                <a:latin typeface="+mn-lt"/>
              </a:rPr>
              <a:t>WLAN(Wireless LAN)</a:t>
            </a:r>
            <a:r>
              <a:rPr lang="ja-JP" altLang="en-US">
                <a:solidFill>
                  <a:schemeClr val="accent1"/>
                </a:solidFill>
                <a:latin typeface="+mn-lt"/>
              </a:rPr>
              <a:t>の周波数帯</a:t>
            </a:r>
            <a:r>
              <a:rPr lang="en-US" altLang="ja-JP" dirty="0">
                <a:solidFill>
                  <a:schemeClr val="accent1"/>
                </a:solidFill>
                <a:latin typeface="+mn-lt"/>
              </a:rPr>
              <a:t>:</a:t>
            </a:r>
          </a:p>
          <a:p>
            <a:pPr algn="l">
              <a:spcAft>
                <a:spcPts val="600"/>
              </a:spcAft>
            </a:pPr>
            <a:r>
              <a:rPr lang="ja-JP" altLang="en-US">
                <a:solidFill>
                  <a:schemeClr val="tx1"/>
                </a:solidFill>
                <a:latin typeface="+mn-lt"/>
              </a:rPr>
              <a:t>ローカルエリアネットワークの無線規格は、通常、</a:t>
            </a:r>
            <a:r>
              <a:rPr lang="en-US" altLang="ja-JP" dirty="0">
                <a:solidFill>
                  <a:schemeClr val="accent1"/>
                </a:solidFill>
                <a:latin typeface="+mn-lt"/>
              </a:rPr>
              <a:t>2.4 </a:t>
            </a:r>
            <a:r>
              <a:rPr lang="en-US" dirty="0">
                <a:solidFill>
                  <a:schemeClr val="accent1"/>
                </a:solidFill>
                <a:latin typeface="+mn-lt"/>
              </a:rPr>
              <a:t>GHz</a:t>
            </a:r>
            <a:r>
              <a:rPr lang="ja-JP" altLang="en-US">
                <a:solidFill>
                  <a:schemeClr val="tx1"/>
                </a:solidFill>
                <a:latin typeface="+mn-lt"/>
              </a:rPr>
              <a:t>および</a:t>
            </a:r>
            <a:r>
              <a:rPr lang="en-US" altLang="ja-JP" dirty="0">
                <a:solidFill>
                  <a:schemeClr val="accent1"/>
                </a:solidFill>
                <a:latin typeface="+mn-lt"/>
              </a:rPr>
              <a:t>5 </a:t>
            </a:r>
            <a:r>
              <a:rPr lang="en-US" dirty="0">
                <a:solidFill>
                  <a:schemeClr val="accent1"/>
                </a:solidFill>
                <a:latin typeface="+mn-lt"/>
              </a:rPr>
              <a:t>GHz</a:t>
            </a:r>
            <a:r>
              <a:rPr lang="ja-JP" altLang="en-US">
                <a:solidFill>
                  <a:schemeClr val="tx1"/>
                </a:solidFill>
                <a:latin typeface="+mn-lt"/>
              </a:rPr>
              <a:t>の周波数帯を使用し、これらは総称して</a:t>
            </a:r>
            <a:r>
              <a:rPr lang="en-US" u="sng" dirty="0">
                <a:solidFill>
                  <a:schemeClr val="tx1"/>
                </a:solidFill>
                <a:latin typeface="+mn-lt"/>
              </a:rPr>
              <a:t>Wi-Fi</a:t>
            </a:r>
            <a:r>
              <a:rPr lang="ja-JP" altLang="en-US">
                <a:solidFill>
                  <a:schemeClr val="tx1"/>
                </a:solidFill>
                <a:latin typeface="+mn-lt"/>
              </a:rPr>
              <a:t>として知られています。</a:t>
            </a:r>
          </a:p>
          <a:p>
            <a:pPr algn="l">
              <a:spcAft>
                <a:spcPts val="600"/>
              </a:spcAft>
            </a:pPr>
            <a:br>
              <a:rPr lang="en-US" dirty="0">
                <a:solidFill>
                  <a:schemeClr val="tx1"/>
                </a:solidFill>
                <a:latin typeface="+mn-lt"/>
              </a:rPr>
            </a:br>
            <a:r>
              <a:rPr lang="en-US" dirty="0">
                <a:solidFill>
                  <a:schemeClr val="accent1"/>
                </a:solidFill>
                <a:latin typeface="+mn-lt"/>
              </a:rPr>
              <a:t>Wi-Fi</a:t>
            </a:r>
            <a:r>
              <a:rPr lang="ja-JP" altLang="en-US">
                <a:solidFill>
                  <a:schemeClr val="accent1"/>
                </a:solidFill>
                <a:latin typeface="+mn-lt"/>
              </a:rPr>
              <a:t>アライアンス</a:t>
            </a:r>
            <a:r>
              <a:rPr lang="en-US" altLang="ja-JP" dirty="0">
                <a:solidFill>
                  <a:schemeClr val="accent1"/>
                </a:solidFill>
                <a:latin typeface="+mn-lt"/>
              </a:rPr>
              <a:t>:</a:t>
            </a:r>
          </a:p>
          <a:p>
            <a:pPr algn="l">
              <a:spcAft>
                <a:spcPts val="600"/>
              </a:spcAft>
            </a:pPr>
            <a:r>
              <a:rPr lang="ja-JP" altLang="en-US">
                <a:solidFill>
                  <a:schemeClr val="tx1"/>
                </a:solidFill>
                <a:latin typeface="+mn-lt"/>
              </a:rPr>
              <a:t>もう一つの重要な組織は</a:t>
            </a:r>
            <a:r>
              <a:rPr lang="en-US" u="sng" dirty="0">
                <a:solidFill>
                  <a:schemeClr val="tx1"/>
                </a:solidFill>
                <a:latin typeface="+mn-lt"/>
              </a:rPr>
              <a:t>Wi-Fi</a:t>
            </a:r>
            <a:r>
              <a:rPr lang="ja-JP" altLang="en-US" u="sng">
                <a:solidFill>
                  <a:schemeClr val="tx1"/>
                </a:solidFill>
                <a:latin typeface="+mn-lt"/>
              </a:rPr>
              <a:t>アライアンス</a:t>
            </a:r>
            <a:r>
              <a:rPr lang="ja-JP" altLang="en-US">
                <a:solidFill>
                  <a:schemeClr val="tx1"/>
                </a:solidFill>
                <a:latin typeface="+mn-lt"/>
              </a:rPr>
              <a:t>で、異なるメーカーの無線</a:t>
            </a:r>
            <a:r>
              <a:rPr lang="en-US" dirty="0">
                <a:solidFill>
                  <a:schemeClr val="tx1"/>
                </a:solidFill>
                <a:latin typeface="+mn-lt"/>
              </a:rPr>
              <a:t>LAN</a:t>
            </a:r>
            <a:r>
              <a:rPr lang="ja-JP" altLang="en-US">
                <a:solidFill>
                  <a:schemeClr val="tx1"/>
                </a:solidFill>
                <a:latin typeface="+mn-lt"/>
              </a:rPr>
              <a:t>デバイスをテストしています。</a:t>
            </a:r>
            <a:endParaRPr lang="en-US" dirty="0">
              <a:solidFill>
                <a:schemeClr val="accent1"/>
              </a:solidFill>
              <a:latin typeface="+mn-lt"/>
            </a:endParaRPr>
          </a:p>
        </p:txBody>
      </p:sp>
      <p:sp>
        <p:nvSpPr>
          <p:cNvPr id="3" name="Footer Placeholder 4">
            <a:extLst>
              <a:ext uri="{FF2B5EF4-FFF2-40B4-BE49-F238E27FC236}">
                <a16:creationId xmlns:a16="http://schemas.microsoft.com/office/drawing/2014/main" id="{FD1ED608-CBED-7CED-9F1A-1012C3CD517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340165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2939266"/>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mode: </a:t>
            </a:r>
            <a:r>
              <a:rPr lang="en-US" dirty="0">
                <a:solidFill>
                  <a:schemeClr val="tx1"/>
                </a:solidFill>
                <a:latin typeface="+mn-lt"/>
              </a:rPr>
              <a:t>Determines the type of technology that must be supported. For example,802.11b,802.11g,802.11n or Mixed Mode.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Name (SSID(*1) ): </a:t>
            </a:r>
            <a:r>
              <a:rPr lang="en-US" dirty="0">
                <a:solidFill>
                  <a:schemeClr val="tx1"/>
                </a:solidFill>
                <a:latin typeface="+mn-lt"/>
              </a:rPr>
              <a:t>Used to identify the WLAN. All devices that wish to participate in the WLAN must have the same SSID.</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Standard Channel: </a:t>
            </a:r>
            <a:r>
              <a:rPr lang="en-US" dirty="0">
                <a:solidFill>
                  <a:schemeClr val="tx1"/>
                </a:solidFill>
                <a:latin typeface="+mn-lt"/>
              </a:rPr>
              <a:t>Specifies the channel over which communication will occur. By default, this is set to Auto to allow the access point (AP) to determine the optimum channel to use.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 Broadcast: </a:t>
            </a:r>
            <a:r>
              <a:rPr lang="en-US" dirty="0">
                <a:solidFill>
                  <a:schemeClr val="tx1"/>
                </a:solidFill>
                <a:latin typeface="+mn-lt"/>
              </a:rPr>
              <a:t>Determines if the SSID will be broadcast to all devices within range. By default, set to Enabled.</a:t>
            </a:r>
          </a:p>
          <a:p>
            <a:pPr algn="l">
              <a:spcAft>
                <a:spcPts val="600"/>
              </a:spcAft>
              <a:buClr>
                <a:schemeClr val="tx1"/>
              </a:buClr>
            </a:pPr>
            <a:endParaRPr lang="en-US" dirty="0">
              <a:solidFill>
                <a:schemeClr val="tx1"/>
              </a:solidFill>
              <a:latin typeface="+mn-lt"/>
            </a:endParaRPr>
          </a:p>
          <a:p>
            <a:pPr algn="l">
              <a:spcAft>
                <a:spcPts val="600"/>
              </a:spcAft>
              <a:buClr>
                <a:schemeClr val="tx1"/>
              </a:buClr>
            </a:pPr>
            <a:r>
              <a:rPr lang="en-US" dirty="0">
                <a:solidFill>
                  <a:schemeClr val="tx1"/>
                </a:solidFill>
                <a:latin typeface="+mn-lt"/>
              </a:rPr>
              <a:t>(*1) Note: SSID stands for Service Set Identifier.</a:t>
            </a:r>
          </a:p>
        </p:txBody>
      </p:sp>
      <p:sp>
        <p:nvSpPr>
          <p:cNvPr id="3" name="Footer Placeholder 4">
            <a:extLst>
              <a:ext uri="{FF2B5EF4-FFF2-40B4-BE49-F238E27FC236}">
                <a16:creationId xmlns:a16="http://schemas.microsoft.com/office/drawing/2014/main" id="{7E5FB07B-E588-A779-CE2F-910D772B98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87534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301621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ネットワークモード</a:t>
            </a:r>
            <a:r>
              <a:rPr lang="en-US" altLang="ja-JP" dirty="0">
                <a:solidFill>
                  <a:schemeClr val="accent1"/>
                </a:solidFill>
                <a:latin typeface="+mn-lt"/>
              </a:rPr>
              <a:t>: </a:t>
            </a:r>
            <a:r>
              <a:rPr lang="ja-JP" altLang="en-US">
                <a:solidFill>
                  <a:schemeClr val="tx1"/>
                </a:solidFill>
                <a:latin typeface="+mn-lt"/>
              </a:rPr>
              <a:t>ネットワーク技術の種類を決定します。例えば、</a:t>
            </a:r>
            <a:r>
              <a:rPr lang="en-US" altLang="ja-JP" dirty="0">
                <a:solidFill>
                  <a:schemeClr val="tx1"/>
                </a:solidFill>
                <a:latin typeface="+mn-lt"/>
              </a:rPr>
              <a:t>802.11</a:t>
            </a:r>
            <a:r>
              <a:rPr lang="en-US" dirty="0">
                <a:solidFill>
                  <a:schemeClr val="tx1"/>
                </a:solidFill>
                <a:latin typeface="+mn-lt"/>
              </a:rPr>
              <a:t>b、802.11g、802.11n、Auto </a:t>
            </a:r>
            <a:r>
              <a:rPr lang="ja-JP" altLang="en-US">
                <a:solidFill>
                  <a:schemeClr val="tx1"/>
                </a:solidFill>
                <a:latin typeface="+mn-lt"/>
              </a:rPr>
              <a:t>またはミックスモード。</a:t>
            </a: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ネットワーク名（</a:t>
            </a:r>
            <a:r>
              <a:rPr lang="en-US" dirty="0">
                <a:solidFill>
                  <a:schemeClr val="accent1"/>
                </a:solidFill>
                <a:latin typeface="+mn-lt"/>
              </a:rPr>
              <a:t>SSID (*1)）: </a:t>
            </a:r>
            <a:r>
              <a:rPr lang="en-US" dirty="0" err="1">
                <a:solidFill>
                  <a:schemeClr val="tx1"/>
                </a:solidFill>
                <a:latin typeface="+mn-lt"/>
              </a:rPr>
              <a:t>無線LAN</a:t>
            </a:r>
            <a:r>
              <a:rPr lang="ja-JP" altLang="en-US">
                <a:solidFill>
                  <a:schemeClr val="tx1"/>
                </a:solidFill>
                <a:latin typeface="+mn-lt"/>
              </a:rPr>
              <a:t>を識別するために使用されます。</a:t>
            </a:r>
            <a:endParaRPr lang="en-US" altLang="ja-JP"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標準チャネル</a:t>
            </a:r>
            <a:r>
              <a:rPr lang="en-US" altLang="ja-JP" dirty="0">
                <a:solidFill>
                  <a:schemeClr val="accent1"/>
                </a:solidFill>
                <a:latin typeface="+mn-lt"/>
              </a:rPr>
              <a:t>: </a:t>
            </a:r>
            <a:r>
              <a:rPr lang="ja-JP" altLang="en-US">
                <a:solidFill>
                  <a:schemeClr val="tx1"/>
                </a:solidFill>
                <a:latin typeface="+mn-lt"/>
              </a:rPr>
              <a:t>通信が行われるチャネルを指定します。デフォルトでは「</a:t>
            </a:r>
            <a:r>
              <a:rPr lang="en-US" dirty="0">
                <a:solidFill>
                  <a:schemeClr val="tx1"/>
                </a:solidFill>
                <a:latin typeface="+mn-lt"/>
              </a:rPr>
              <a:t>Auto」</a:t>
            </a:r>
            <a:r>
              <a:rPr lang="ja-JP" altLang="en-US">
                <a:solidFill>
                  <a:schemeClr val="tx1"/>
                </a:solidFill>
                <a:latin typeface="+mn-lt"/>
              </a:rPr>
              <a:t>に設定されており、アクセスポイント（</a:t>
            </a:r>
            <a:r>
              <a:rPr lang="en-US" dirty="0">
                <a:solidFill>
                  <a:schemeClr val="tx1"/>
                </a:solidFill>
                <a:latin typeface="+mn-lt"/>
              </a:rPr>
              <a:t>AP）</a:t>
            </a:r>
            <a:r>
              <a:rPr lang="ja-JP" altLang="en-US">
                <a:solidFill>
                  <a:schemeClr val="tx1"/>
                </a:solidFill>
                <a:latin typeface="+mn-lt"/>
              </a:rPr>
              <a:t>が最適なチャネルを決定するようになっています。</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a:t>
            </a:r>
            <a:r>
              <a:rPr lang="ja-JP" altLang="en-US">
                <a:solidFill>
                  <a:schemeClr val="accent1"/>
                </a:solidFill>
                <a:latin typeface="+mn-lt"/>
              </a:rPr>
              <a:t>ブロードキャスト</a:t>
            </a:r>
            <a:r>
              <a:rPr lang="en-US" altLang="ja-JP" dirty="0">
                <a:solidFill>
                  <a:schemeClr val="accent1"/>
                </a:solidFill>
                <a:latin typeface="+mn-lt"/>
              </a:rPr>
              <a:t>: </a:t>
            </a:r>
            <a:r>
              <a:rPr lang="en-US" dirty="0">
                <a:solidFill>
                  <a:schemeClr val="tx1"/>
                </a:solidFill>
                <a:latin typeface="+mn-lt"/>
              </a:rPr>
              <a:t>SSID</a:t>
            </a:r>
            <a:r>
              <a:rPr lang="ja-JP" altLang="en-US">
                <a:solidFill>
                  <a:schemeClr val="tx1"/>
                </a:solidFill>
                <a:latin typeface="+mn-lt"/>
              </a:rPr>
              <a:t>が範囲内のすべてのデバイスにブロードキャストされるかどうかを決定します。デフォルトでは「</a:t>
            </a:r>
            <a:r>
              <a:rPr lang="ja-JP" altLang="en-US" u="sng">
                <a:solidFill>
                  <a:schemeClr val="tx1"/>
                </a:solidFill>
                <a:latin typeface="+mn-lt"/>
              </a:rPr>
              <a:t>有効</a:t>
            </a:r>
            <a:r>
              <a:rPr lang="ja-JP" altLang="en-US">
                <a:solidFill>
                  <a:schemeClr val="tx1"/>
                </a:solidFill>
                <a:latin typeface="+mn-lt"/>
              </a:rPr>
              <a:t>」に設定されています。</a:t>
            </a:r>
          </a:p>
          <a:p>
            <a:pPr algn="l">
              <a:spcAft>
                <a:spcPts val="1200"/>
              </a:spcAft>
              <a:buClr>
                <a:schemeClr val="tx1"/>
              </a:buClr>
            </a:pPr>
            <a:r>
              <a:rPr lang="en-US" altLang="ja-JP" sz="1200" dirty="0">
                <a:solidFill>
                  <a:schemeClr val="accent1"/>
                </a:solidFill>
                <a:latin typeface="+mn-lt"/>
                <a:hlinkClick r:id="rId4"/>
              </a:rPr>
              <a:t>https://</a:t>
            </a:r>
            <a:r>
              <a:rPr lang="en-US" altLang="ja-JP" sz="1200" dirty="0" err="1">
                <a:solidFill>
                  <a:schemeClr val="accent1"/>
                </a:solidFill>
                <a:latin typeface="+mn-lt"/>
                <a:hlinkClick r:id="rId4"/>
              </a:rPr>
              <a:t>www.netacad.com</a:t>
            </a:r>
            <a:r>
              <a:rPr lang="en-US" altLang="ja-JP" sz="1200" dirty="0">
                <a:solidFill>
                  <a:schemeClr val="accent1"/>
                </a:solidFill>
                <a:latin typeface="+mn-lt"/>
                <a:hlinkClick r:id="rId4"/>
              </a:rPr>
              <a:t>/</a:t>
            </a:r>
            <a:r>
              <a:rPr lang="en-US" altLang="ja-JP" sz="1200" dirty="0" err="1">
                <a:solidFill>
                  <a:schemeClr val="accent1"/>
                </a:solidFill>
                <a:latin typeface="+mn-lt"/>
                <a:hlinkClick r:id="rId4"/>
              </a:rPr>
              <a:t>launch?id</a:t>
            </a:r>
            <a:r>
              <a:rPr lang="en-US" altLang="ja-JP" sz="1200" dirty="0">
                <a:solidFill>
                  <a:schemeClr val="accent1"/>
                </a:solidFill>
                <a:latin typeface="+mn-lt"/>
                <a:hlinkClick r:id="rId4"/>
              </a:rPr>
              <a:t>=f393c38f-b410-4d2b-8275-70e144273519&amp;tab=</a:t>
            </a:r>
            <a:r>
              <a:rPr lang="en-US" altLang="ja-JP" sz="1200" dirty="0" err="1">
                <a:solidFill>
                  <a:schemeClr val="accent1"/>
                </a:solidFill>
                <a:latin typeface="+mn-lt"/>
                <a:hlinkClick r:id="rId4"/>
              </a:rPr>
              <a:t>curriculum&amp;view</a:t>
            </a:r>
            <a:r>
              <a:rPr lang="en-US" altLang="ja-JP" sz="1200" dirty="0">
                <a:solidFill>
                  <a:schemeClr val="accent1"/>
                </a:solidFill>
                <a:latin typeface="+mn-lt"/>
                <a:hlinkClick r:id="rId4"/>
              </a:rPr>
              <a:t>=f50d7069-741b-5511-9fbd-5719a155d9d6</a:t>
            </a:r>
            <a:endParaRPr lang="ja-JP" altLang="en-US" sz="1200">
              <a:solidFill>
                <a:schemeClr val="accent1"/>
              </a:solidFill>
              <a:latin typeface="+mn-lt"/>
            </a:endParaRPr>
          </a:p>
          <a:p>
            <a:pPr algn="l">
              <a:spcAft>
                <a:spcPts val="1200"/>
              </a:spcAft>
              <a:buClr>
                <a:schemeClr val="tx1"/>
              </a:buClr>
            </a:pPr>
            <a:r>
              <a:rPr lang="en-US" altLang="ja-JP" dirty="0">
                <a:solidFill>
                  <a:schemeClr val="tx1"/>
                </a:solidFill>
                <a:latin typeface="+mn-lt"/>
              </a:rPr>
              <a:t>(*1) </a:t>
            </a:r>
            <a:r>
              <a:rPr lang="ja-JP" altLang="en-US">
                <a:solidFill>
                  <a:schemeClr val="tx1"/>
                </a:solidFill>
                <a:latin typeface="+mn-lt"/>
              </a:rPr>
              <a:t>注</a:t>
            </a:r>
            <a:r>
              <a:rPr lang="en-US" altLang="ja-JP" dirty="0">
                <a:solidFill>
                  <a:schemeClr val="tx1"/>
                </a:solidFill>
                <a:latin typeface="+mn-lt"/>
              </a:rPr>
              <a:t>: </a:t>
            </a:r>
            <a:r>
              <a:rPr lang="en-US" dirty="0">
                <a:solidFill>
                  <a:schemeClr val="tx1"/>
                </a:solidFill>
                <a:latin typeface="+mn-lt"/>
              </a:rPr>
              <a:t>SSID</a:t>
            </a:r>
            <a:r>
              <a:rPr lang="ja-JP" altLang="en-US">
                <a:solidFill>
                  <a:schemeClr val="tx1"/>
                </a:solidFill>
                <a:latin typeface="+mn-lt"/>
              </a:rPr>
              <a:t>は</a:t>
            </a:r>
            <a:r>
              <a:rPr lang="en-US" dirty="0">
                <a:solidFill>
                  <a:schemeClr val="tx1"/>
                </a:solidFill>
                <a:latin typeface="+mn-lt"/>
              </a:rPr>
              <a:t>Service Set Identifier（</a:t>
            </a:r>
            <a:r>
              <a:rPr lang="ja-JP" altLang="en-US">
                <a:solidFill>
                  <a:schemeClr val="tx1"/>
                </a:solidFill>
                <a:latin typeface="+mn-lt"/>
              </a:rPr>
              <a:t>サービスセット識別子）の略です。</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10FEF4B4-75D4-E384-4067-7F241CBAC6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49327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A9F8B84-F22B-8184-5C91-108024B8D984}"/>
              </a:ext>
            </a:extLst>
          </p:cNvPr>
          <p:cNvSpPr txBox="1"/>
          <p:nvPr/>
        </p:nvSpPr>
        <p:spPr>
          <a:xfrm>
            <a:off x="720725" y="1617642"/>
            <a:ext cx="8210550" cy="2339102"/>
          </a:xfrm>
          <a:prstGeom prst="rect">
            <a:avLst/>
          </a:prstGeom>
          <a:noFill/>
        </p:spPr>
        <p:txBody>
          <a:bodyPr wrap="square" rtlCol="0">
            <a:spAutoFit/>
          </a:bodyPr>
          <a:lstStyle/>
          <a:p>
            <a:pPr fontAlgn="ctr"/>
            <a:r>
              <a:rPr lang="en-US" dirty="0">
                <a:solidFill>
                  <a:schemeClr val="accent1"/>
                </a:solidFill>
                <a:latin typeface="+mn-lt"/>
                <a:hlinkClick r:id="rId5"/>
              </a:rPr>
              <a:t>https://forms.gle/oQZBQrSviU4oAXkEA</a:t>
            </a:r>
            <a:endParaRPr lang="en-US" dirty="0">
              <a:solidFill>
                <a:schemeClr val="accent1"/>
              </a:solidFill>
              <a:latin typeface="+mn-lt"/>
            </a:endParaRPr>
          </a:p>
          <a:p>
            <a:pPr fontAlgn="ctr"/>
            <a:endParaRPr lang="en-US" dirty="0">
              <a:solidFill>
                <a:schemeClr val="accent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Which organization is responsible for testing wireless LAN devices?</a:t>
            </a:r>
          </a:p>
          <a:p>
            <a:pPr marL="317500" algn="l" fontAlgn="ctr"/>
            <a:endParaRPr lang="en-US" altLang="ja-JP" dirty="0">
              <a:solidFill>
                <a:schemeClr val="tx1"/>
              </a:solidFill>
              <a:latin typeface="+mn-lt"/>
            </a:endParaRPr>
          </a:p>
          <a:p>
            <a:pPr marL="317500" algn="l" fontAlgn="ctr"/>
            <a:r>
              <a:rPr lang="ja-JP" altLang="en-US">
                <a:solidFill>
                  <a:schemeClr val="tx1"/>
                </a:solidFill>
                <a:latin typeface="+mn-lt"/>
              </a:rPr>
              <a:t>無線</a:t>
            </a:r>
            <a:r>
              <a:rPr lang="en-US" dirty="0">
                <a:solidFill>
                  <a:schemeClr val="tx1"/>
                </a:solidFill>
                <a:latin typeface="+mn-lt"/>
              </a:rPr>
              <a:t>LAN</a:t>
            </a:r>
            <a:r>
              <a:rPr lang="ja-JP" altLang="en-US">
                <a:solidFill>
                  <a:schemeClr val="tx1"/>
                </a:solidFill>
                <a:latin typeface="+mn-lt"/>
              </a:rPr>
              <a:t>デバイスのテストを担当している組織はどれですか？</a:t>
            </a: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Wi-Fi Alliance</a:t>
            </a:r>
          </a:p>
          <a:p>
            <a:pPr marL="603250" indent="-285750" algn="l" fontAlgn="ctr">
              <a:buClr>
                <a:schemeClr val="tx1"/>
              </a:buClr>
              <a:buFont typeface="Wingdings" pitchFamily="2" charset="2"/>
              <a:buChar char="q"/>
            </a:pPr>
            <a:r>
              <a:rPr lang="en-US" sz="1200" i="0" dirty="0">
                <a:solidFill>
                  <a:schemeClr val="tx1"/>
                </a:solidFill>
                <a:effectLst/>
                <a:latin typeface="+mn-lt"/>
              </a:rPr>
              <a:t>IETF</a:t>
            </a:r>
          </a:p>
          <a:p>
            <a:pPr marL="603250" indent="-285750" algn="l" fontAlgn="ctr">
              <a:buClr>
                <a:schemeClr val="tx1"/>
              </a:buClr>
              <a:buFont typeface="Wingdings" pitchFamily="2" charset="2"/>
              <a:buChar char="q"/>
            </a:pPr>
            <a:r>
              <a:rPr lang="en-US" sz="1200" i="0" dirty="0">
                <a:solidFill>
                  <a:schemeClr val="tx1"/>
                </a:solidFill>
                <a:effectLst/>
                <a:latin typeface="+mn-lt"/>
              </a:rPr>
              <a:t>IEEE</a:t>
            </a:r>
          </a:p>
          <a:p>
            <a:pPr marL="603250" indent="-285750" algn="l" fontAlgn="ctr">
              <a:buClr>
                <a:schemeClr val="tx1"/>
              </a:buClr>
              <a:buFont typeface="Wingdings" pitchFamily="2" charset="2"/>
              <a:buChar char="q"/>
            </a:pPr>
            <a:r>
              <a:rPr lang="en-US" sz="1200" i="0" dirty="0">
                <a:solidFill>
                  <a:schemeClr val="tx1"/>
                </a:solidFill>
                <a:effectLst/>
                <a:latin typeface="+mn-lt"/>
              </a:rPr>
              <a:t>TIA/EIA</a:t>
            </a:r>
            <a:endParaRPr lang="en-US" sz="1200"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0FE8A446-4BEF-2E9A-5A75-9F39E75AF5A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37135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37905363-7996-FFE8-940D-CAAD6143D7B5}"/>
              </a:ext>
            </a:extLst>
          </p:cNvPr>
          <p:cNvSpPr txBox="1"/>
          <p:nvPr/>
        </p:nvSpPr>
        <p:spPr>
          <a:xfrm>
            <a:off x="701269" y="1857662"/>
            <a:ext cx="8210550" cy="2308324"/>
          </a:xfrm>
          <a:prstGeom prst="rect">
            <a:avLst/>
          </a:prstGeom>
          <a:noFill/>
        </p:spPr>
        <p:txBody>
          <a:bodyPr wrap="square" rtlCol="0">
            <a:spAutoFit/>
          </a:bodyPr>
          <a:lstStyle/>
          <a:p>
            <a:pPr fontAlgn="ctr"/>
            <a:r>
              <a:rPr lang="en-US" dirty="0">
                <a:solidFill>
                  <a:schemeClr val="tx1"/>
                </a:solidFill>
                <a:latin typeface="+mn-lt"/>
                <a:hlinkClick r:id="rId5"/>
              </a:rPr>
              <a:t>https://forms.gle/oQZBQrSviU4oAXkEA</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a:t>
            </a:r>
            <a:r>
              <a:rPr lang="en-US" dirty="0">
                <a:solidFill>
                  <a:schemeClr val="tx1"/>
                </a:solidFill>
                <a:latin typeface="+mn-lt"/>
              </a:rPr>
              <a:t>2</a:t>
            </a:r>
            <a:endParaRPr lang="en-US" i="0" dirty="0">
              <a:solidFill>
                <a:schemeClr val="tx1"/>
              </a:solidFill>
              <a:effectLst/>
              <a:latin typeface="+mn-lt"/>
            </a:endParaRPr>
          </a:p>
          <a:p>
            <a:pPr marL="317500" algn="l" fontAlgn="ctr"/>
            <a:r>
              <a:rPr lang="en-US" i="0" dirty="0">
                <a:solidFill>
                  <a:schemeClr val="tx1"/>
                </a:solidFill>
                <a:effectLst/>
                <a:latin typeface="+mn-lt"/>
              </a:rPr>
              <a:t>What is used to identify a specific wireless network?</a:t>
            </a:r>
          </a:p>
          <a:p>
            <a:pPr marL="317500" algn="l" fontAlgn="ctr"/>
            <a:endParaRPr lang="en-US" altLang="ja-JP" dirty="0">
              <a:solidFill>
                <a:schemeClr val="tx1"/>
              </a:solidFill>
              <a:latin typeface="+mn-lt"/>
            </a:endParaRPr>
          </a:p>
          <a:p>
            <a:pPr marL="317500" algn="l" fontAlgn="ctr"/>
            <a:r>
              <a:rPr lang="ja-JP" altLang="en-US">
                <a:solidFill>
                  <a:schemeClr val="tx1"/>
                </a:solidFill>
              </a:rPr>
              <a:t>無線ネットワークを識別するために何が使用されますか？</a:t>
            </a:r>
            <a:endParaRPr lang="en-US" i="0" dirty="0">
              <a:solidFill>
                <a:schemeClr val="tx1"/>
              </a:solidFill>
              <a:effectLst/>
              <a:latin typeface="+mn-lt"/>
            </a:endParaRPr>
          </a:p>
          <a:p>
            <a:pPr marL="603250" indent="-285750" algn="l" fontAlgn="ctr">
              <a:buClr>
                <a:schemeClr val="tx1"/>
              </a:buClr>
              <a:buFont typeface="Wingdings" pitchFamily="2" charset="2"/>
              <a:buChar char="q"/>
            </a:pPr>
            <a:endParaRPr lang="en-US" sz="1200"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the network address</a:t>
            </a:r>
          </a:p>
          <a:p>
            <a:pPr marL="603250" indent="-285750" algn="l" fontAlgn="ctr">
              <a:buClr>
                <a:schemeClr val="tx1"/>
              </a:buClr>
              <a:buFont typeface="Wingdings" pitchFamily="2" charset="2"/>
              <a:buChar char="q"/>
            </a:pPr>
            <a:r>
              <a:rPr lang="en-US" sz="1200" i="0" dirty="0">
                <a:solidFill>
                  <a:schemeClr val="tx1"/>
                </a:solidFill>
                <a:effectLst/>
                <a:latin typeface="+mn-lt"/>
              </a:rPr>
              <a:t>the IP address of the router</a:t>
            </a:r>
          </a:p>
          <a:p>
            <a:pPr marL="603250" indent="-285750" algn="l" fontAlgn="ctr">
              <a:buClr>
                <a:schemeClr val="tx1"/>
              </a:buClr>
              <a:buFont typeface="Wingdings" pitchFamily="2" charset="2"/>
              <a:buChar char="q"/>
            </a:pPr>
            <a:r>
              <a:rPr lang="en-US" sz="1200" i="0" dirty="0">
                <a:solidFill>
                  <a:schemeClr val="tx1"/>
                </a:solidFill>
                <a:effectLst/>
                <a:latin typeface="+mn-lt"/>
              </a:rPr>
              <a:t>the network mode</a:t>
            </a:r>
          </a:p>
          <a:p>
            <a:pPr marL="603250" indent="-285750" algn="l" fontAlgn="ctr">
              <a:buClr>
                <a:schemeClr val="tx1"/>
              </a:buClr>
              <a:buFont typeface="Wingdings" pitchFamily="2" charset="2"/>
              <a:buChar char="q"/>
            </a:pPr>
            <a:r>
              <a:rPr lang="en-US" sz="1200" i="0" dirty="0">
                <a:solidFill>
                  <a:schemeClr val="tx1"/>
                </a:solidFill>
                <a:effectLst/>
                <a:latin typeface="+mn-lt"/>
              </a:rPr>
              <a:t>the Service Set Identifier (SSID)</a:t>
            </a:r>
            <a:endParaRPr lang="en-US"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5DC1CC22-AFCB-DE86-0608-F1FA4C6BB3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338698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7ABC14-98E2-4B61-2BA8-6922D4B3358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90371C8-D734-F630-D2CC-3A421DF278F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E33706CD-85B3-8C8A-8E5C-ACCE6CFCBA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50C08D17-8581-0CE4-17F9-79C45586A582}"/>
              </a:ext>
            </a:extLst>
          </p:cNvPr>
          <p:cNvSpPr txBox="1"/>
          <p:nvPr/>
        </p:nvSpPr>
        <p:spPr>
          <a:xfrm>
            <a:off x="720000" y="1542840"/>
            <a:ext cx="8210550" cy="2831544"/>
          </a:xfrm>
          <a:prstGeom prst="rect">
            <a:avLst/>
          </a:prstGeom>
          <a:noFill/>
        </p:spPr>
        <p:txBody>
          <a:bodyPr wrap="square" rtlCol="0">
            <a:spAutoFit/>
          </a:bodyPr>
          <a:lstStyle/>
          <a:p>
            <a:pPr fontAlgn="ctr"/>
            <a:r>
              <a:rPr lang="en-US" dirty="0">
                <a:solidFill>
                  <a:schemeClr val="tx1"/>
                </a:solidFill>
                <a:latin typeface="+mn-lt"/>
                <a:hlinkClick r:id="rId5"/>
              </a:rPr>
              <a:t>https://forms.gle/oQZBQrSviU4oAXkEA</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True or False?</a:t>
            </a:r>
          </a:p>
          <a:p>
            <a:pPr marL="317500" algn="l" fontAlgn="ctr"/>
            <a:r>
              <a:rPr lang="en-US" i="0" dirty="0">
                <a:solidFill>
                  <a:schemeClr val="tx1"/>
                </a:solidFill>
                <a:effectLst/>
                <a:latin typeface="+mn-lt"/>
              </a:rPr>
              <a:t>If you have devices on your wireless network that are using a variety of different 802.11 standards, then you should set your network to the highest standard to get the best throughput.</a:t>
            </a:r>
          </a:p>
          <a:p>
            <a:pPr marL="317500" algn="l" fontAlgn="ctr"/>
            <a:endParaRPr lang="en-US" dirty="0">
              <a:solidFill>
                <a:schemeClr val="tx1"/>
              </a:solidFill>
              <a:latin typeface="+mn-lt"/>
            </a:endParaRPr>
          </a:p>
          <a:p>
            <a:pPr marL="317500" algn="l" fontAlgn="ctr"/>
            <a:r>
              <a:rPr lang="ja-JP" altLang="en-US">
                <a:solidFill>
                  <a:schemeClr val="tx1"/>
                </a:solidFill>
                <a:latin typeface="+mn-lt"/>
              </a:rPr>
              <a:t>無線ネットワーク上のデバイスがさまざまな</a:t>
            </a:r>
            <a:r>
              <a:rPr lang="en-US" altLang="ja-JP" dirty="0">
                <a:solidFill>
                  <a:schemeClr val="tx1"/>
                </a:solidFill>
                <a:latin typeface="+mn-lt"/>
              </a:rPr>
              <a:t>802.11</a:t>
            </a:r>
            <a:r>
              <a:rPr lang="ja-JP" altLang="en-US">
                <a:solidFill>
                  <a:schemeClr val="tx1"/>
                </a:solidFill>
                <a:latin typeface="+mn-lt"/>
              </a:rPr>
              <a:t>規格を使用している場合、最良のスループットを得るために、ネットワークの設定を最も高い規格に設定する必要があります。正しいですか、間違っていますか？</a:t>
            </a:r>
            <a:br>
              <a:rPr lang="en-US" dirty="0">
                <a:solidFill>
                  <a:schemeClr val="tx1"/>
                </a:solidFill>
                <a:latin typeface="+mn-lt"/>
              </a:rPr>
            </a:b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true</a:t>
            </a:r>
          </a:p>
          <a:p>
            <a:pPr marL="603250" indent="-285750" algn="l" fontAlgn="ctr">
              <a:buClr>
                <a:schemeClr val="tx1"/>
              </a:buClr>
              <a:buFont typeface="Wingdings" pitchFamily="2" charset="2"/>
              <a:buChar char="q"/>
            </a:pPr>
            <a:r>
              <a:rPr lang="en-US" sz="1200" i="0" dirty="0">
                <a:solidFill>
                  <a:schemeClr val="tx1"/>
                </a:solidFill>
                <a:effectLst/>
                <a:latin typeface="+mn-lt"/>
              </a:rPr>
              <a:t>false</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7E665B2B-E19C-5B38-EBCB-04F32D97DE8B}"/>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5D8E926-D8C9-1390-4EAB-34E39CA283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0BF0C9A-394E-36F9-F371-5760DD2321E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0C9C69FE-F050-50F3-88F7-48577C5F6F3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611934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First Time Setup</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2123658"/>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Automatic Setup Utility: </a:t>
            </a:r>
            <a:r>
              <a:rPr lang="en-US" dirty="0">
                <a:solidFill>
                  <a:schemeClr val="tx1"/>
                </a:solidFill>
                <a:latin typeface="+mn-lt"/>
              </a:rPr>
              <a:t>Many home wireless routers come with an automatic setup utility, which simplifies the configuration of basic settings. This typically requires a PC or laptop to be connected to the router via a wired port.</a:t>
            </a:r>
          </a:p>
          <a:p>
            <a:pPr marL="285750" indent="-285750" algn="l">
              <a:spcAft>
                <a:spcPts val="1200"/>
              </a:spcAft>
              <a:buClr>
                <a:schemeClr val="tx1"/>
              </a:buClr>
              <a:buFont typeface="Arial" panose="020B0604020202020204" pitchFamily="34" charset="0"/>
              <a:buChar char="•"/>
            </a:pPr>
            <a:endParaRPr lang="en-US"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Wired Connection Setup: </a:t>
            </a:r>
            <a:r>
              <a:rPr lang="en-US" dirty="0">
                <a:solidFill>
                  <a:schemeClr val="tx1"/>
                </a:solidFill>
                <a:latin typeface="+mn-lt"/>
              </a:rPr>
              <a:t>If a wired device is available, the setup involves connecting an Ethernet patch cable from the computer's network port to a </a:t>
            </a:r>
            <a:r>
              <a:rPr lang="en-US" u="sng" dirty="0">
                <a:solidFill>
                  <a:schemeClr val="tx1"/>
                </a:solidFill>
                <a:latin typeface="+mn-lt"/>
              </a:rPr>
              <a:t>LAN port </a:t>
            </a:r>
            <a:r>
              <a:rPr lang="en-US" dirty="0">
                <a:solidFill>
                  <a:schemeClr val="tx1"/>
                </a:solidFill>
                <a:latin typeface="+mn-lt"/>
              </a:rPr>
              <a:t>on the router. It's important to avoid connecting to the port labeled “Internet,” which is reserved for connecting to a DSL or cable modem.</a:t>
            </a:r>
          </a:p>
        </p:txBody>
      </p:sp>
      <p:sp>
        <p:nvSpPr>
          <p:cNvPr id="3" name="Footer Placeholder 4">
            <a:extLst>
              <a:ext uri="{FF2B5EF4-FFF2-40B4-BE49-F238E27FC236}">
                <a16:creationId xmlns:a16="http://schemas.microsoft.com/office/drawing/2014/main" id="{98533C30-FB02-FC0C-78FA-DC9EF1CA6C2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359435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latin typeface="+mn-ea"/>
              <a:ea typeface="+mn-ea"/>
            </a:endParaRPr>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a:t>
            </a:r>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初回セットアップ</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1538883"/>
          </a:xfrm>
          <a:prstGeom prst="rect">
            <a:avLst/>
          </a:prstGeom>
          <a:noFill/>
        </p:spPr>
        <p:txBody>
          <a:bodyPr wrap="square" rtlCol="0">
            <a:spAutoFit/>
          </a:bodyPr>
          <a:lstStyle/>
          <a:p>
            <a:pPr>
              <a:spcAft>
                <a:spcPts val="1200"/>
              </a:spcAft>
            </a:pPr>
            <a:r>
              <a:rPr lang="ja-JP" altLang="en-US">
                <a:solidFill>
                  <a:schemeClr val="accent1"/>
                </a:solidFill>
              </a:rPr>
              <a:t>自動セットアップユーティリティ</a:t>
            </a:r>
            <a:r>
              <a:rPr lang="en-US" altLang="ja-JP" dirty="0">
                <a:solidFill>
                  <a:schemeClr val="accent1"/>
                </a:solidFill>
              </a:rPr>
              <a:t>:</a:t>
            </a:r>
            <a:r>
              <a:rPr lang="ja-JP" altLang="en-US">
                <a:solidFill>
                  <a:schemeClr val="accent1"/>
                </a:solidFill>
              </a:rPr>
              <a:t> </a:t>
            </a:r>
            <a:r>
              <a:rPr lang="ja-JP" altLang="en-US">
                <a:solidFill>
                  <a:schemeClr val="tx1"/>
                </a:solidFill>
              </a:rPr>
              <a:t>多くの家庭用無線ルーターには、自動セットアップユーティリティが付属しており、基本設定の構成を簡単に行うことができます。通常、これには</a:t>
            </a:r>
            <a:r>
              <a:rPr lang="en-US" dirty="0">
                <a:solidFill>
                  <a:schemeClr val="tx1"/>
                </a:solidFill>
              </a:rPr>
              <a:t>PC</a:t>
            </a:r>
            <a:r>
              <a:rPr lang="ja-JP" altLang="en-US">
                <a:solidFill>
                  <a:schemeClr val="tx1"/>
                </a:solidFill>
              </a:rPr>
              <a:t>やラップトップをルーターに有線ポートで接続する必要があります。</a:t>
            </a:r>
          </a:p>
          <a:p>
            <a:pPr>
              <a:spcAft>
                <a:spcPts val="1200"/>
              </a:spcAft>
            </a:pPr>
            <a:r>
              <a:rPr lang="ja-JP" altLang="en-US">
                <a:solidFill>
                  <a:schemeClr val="accent1"/>
                </a:solidFill>
              </a:rPr>
              <a:t>有線接続のセットアップ</a:t>
            </a:r>
            <a:r>
              <a:rPr lang="en-US" altLang="ja-JP" dirty="0">
                <a:solidFill>
                  <a:schemeClr val="accent1"/>
                </a:solidFill>
              </a:rPr>
              <a:t>:</a:t>
            </a:r>
            <a:r>
              <a:rPr lang="ja-JP" altLang="en-US">
                <a:solidFill>
                  <a:schemeClr val="accent1"/>
                </a:solidFill>
              </a:rPr>
              <a:t> </a:t>
            </a:r>
            <a:r>
              <a:rPr lang="ja-JP" altLang="en-US">
                <a:solidFill>
                  <a:schemeClr val="tx1"/>
                </a:solidFill>
              </a:rPr>
              <a:t>コンピュータの有線ネットワークポートからルーターの</a:t>
            </a:r>
            <a:r>
              <a:rPr lang="en-US" u="sng" dirty="0">
                <a:solidFill>
                  <a:schemeClr val="tx1"/>
                </a:solidFill>
              </a:rPr>
              <a:t>LAN</a:t>
            </a:r>
            <a:r>
              <a:rPr lang="ja-JP" altLang="en-US" u="sng">
                <a:solidFill>
                  <a:schemeClr val="tx1"/>
                </a:solidFill>
              </a:rPr>
              <a:t>ポート</a:t>
            </a:r>
            <a:r>
              <a:rPr lang="ja-JP" altLang="en-US">
                <a:solidFill>
                  <a:schemeClr val="tx1"/>
                </a:solidFill>
              </a:rPr>
              <a:t>にイーサネットケーブルで接続します。「インターネット」とラベル付けされたポートに接続しないよう注意が必要です。これは</a:t>
            </a:r>
            <a:r>
              <a:rPr lang="en-US" dirty="0">
                <a:solidFill>
                  <a:schemeClr val="tx1"/>
                </a:solidFill>
              </a:rPr>
              <a:t>DSL</a:t>
            </a:r>
            <a:r>
              <a:rPr lang="ja-JP" altLang="en-US">
                <a:solidFill>
                  <a:schemeClr val="tx1"/>
                </a:solidFill>
              </a:rPr>
              <a:t>やケーブルモデムとの接続に使用されるポートです。</a:t>
            </a:r>
          </a:p>
        </p:txBody>
      </p:sp>
      <p:sp>
        <p:nvSpPr>
          <p:cNvPr id="3" name="Footer Placeholder 4">
            <a:extLst>
              <a:ext uri="{FF2B5EF4-FFF2-40B4-BE49-F238E27FC236}">
                <a16:creationId xmlns:a16="http://schemas.microsoft.com/office/drawing/2014/main" id="{64352476-A58F-34CB-EAB4-0A7374FF78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2850453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3376A845-66B7-0F73-06BE-5DB7F31440F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4.4.2 Design Considerations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7DF5DCB0-8CE5-5CD3-AF8A-BC8FC1496222}"/>
              </a:ext>
            </a:extLst>
          </p:cNvPr>
          <p:cNvSpPr txBox="1"/>
          <p:nvPr/>
        </p:nvSpPr>
        <p:spPr>
          <a:xfrm>
            <a:off x="720000" y="1532782"/>
            <a:ext cx="8174617" cy="104644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should my network be called?</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types of devices will attach to my network?</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How do I add new devices?</a:t>
            </a:r>
          </a:p>
        </p:txBody>
      </p:sp>
      <p:sp>
        <p:nvSpPr>
          <p:cNvPr id="6" name="TextBox 5">
            <a:extLst>
              <a:ext uri="{FF2B5EF4-FFF2-40B4-BE49-F238E27FC236}">
                <a16:creationId xmlns:a16="http://schemas.microsoft.com/office/drawing/2014/main" id="{2AC8CA2D-588E-F470-49ED-F89986866A49}"/>
              </a:ext>
            </a:extLst>
          </p:cNvPr>
          <p:cNvSpPr txBox="1"/>
          <p:nvPr/>
        </p:nvSpPr>
        <p:spPr>
          <a:xfrm>
            <a:off x="720000" y="2999304"/>
            <a:ext cx="6825384" cy="400110"/>
          </a:xfrm>
          <a:prstGeom prst="rect">
            <a:avLst/>
          </a:prstGeom>
          <a:noFill/>
        </p:spPr>
        <p:txBody>
          <a:bodyPr wrap="square" rtlCol="0">
            <a:spAutoFit/>
          </a:bodyPr>
          <a:lstStyle/>
          <a:p>
            <a:r>
              <a:rPr lang="en-US" sz="2000" dirty="0">
                <a:solidFill>
                  <a:schemeClr val="accent4"/>
                </a:solidFill>
                <a:latin typeface="+mn-lt"/>
                <a:hlinkClick r:id="rId5">
                  <a:extLst>
                    <a:ext uri="{A12FA001-AC4F-418D-AE19-62706E023703}">
                      <ahyp:hlinkClr xmlns:ahyp="http://schemas.microsoft.com/office/drawing/2018/hyperlinkcolor" val="tx"/>
                    </a:ext>
                  </a:extLst>
                </a:hlinkClick>
              </a:rPr>
              <a:t>4.4.3 Video - Wireless Router and Client Configuration</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87E08B9C-AAD1-20B4-AFBF-C7F1C65F04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2681726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7479318-0554-4DA1-32E0-5DA79E3612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D3C8EF-F59E-8F66-44C4-96B1E6154DCD}"/>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p>
        </p:txBody>
      </p:sp>
      <p:sp>
        <p:nvSpPr>
          <p:cNvPr id="4" name="TextBox 3">
            <a:extLst>
              <a:ext uri="{FF2B5EF4-FFF2-40B4-BE49-F238E27FC236}">
                <a16:creationId xmlns:a16="http://schemas.microsoft.com/office/drawing/2014/main" id="{F8F10A0E-7DDE-2647-62D7-1AF66FD685EA}"/>
              </a:ext>
            </a:extLst>
          </p:cNvPr>
          <p:cNvSpPr txBox="1"/>
          <p:nvPr/>
        </p:nvSpPr>
        <p:spPr>
          <a:xfrm>
            <a:off x="720000" y="1122684"/>
            <a:ext cx="6825384" cy="400110"/>
          </a:xfrm>
          <a:prstGeom prst="rect">
            <a:avLst/>
          </a:prstGeom>
          <a:noFill/>
        </p:spPr>
        <p:txBody>
          <a:bodyPr wrap="square" rtlCol="0">
            <a:spAutoFit/>
          </a:bodyPr>
          <a:lstStyle/>
          <a:p>
            <a:pPr algn="l" fontAlgn="ctr"/>
            <a:r>
              <a:rPr lang="en-US" altLang="ja-JP" sz="2000" i="0" dirty="0">
                <a:solidFill>
                  <a:schemeClr val="accent4"/>
                </a:solidFill>
                <a:effectLst/>
                <a:latin typeface="+mn-lt"/>
              </a:rPr>
              <a:t>4.4.2 </a:t>
            </a:r>
            <a:r>
              <a:rPr lang="ja-JP" altLang="en-US" sz="2000" i="0">
                <a:solidFill>
                  <a:schemeClr val="accent4"/>
                </a:solidFill>
                <a:effectLst/>
                <a:latin typeface="+mn-lt"/>
              </a:rPr>
              <a:t>設計に関する考慮事項</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5AFA39E4-501A-4CCD-3A10-25A9C5D46B17}"/>
              </a:ext>
            </a:extLst>
          </p:cNvPr>
          <p:cNvSpPr txBox="1"/>
          <p:nvPr/>
        </p:nvSpPr>
        <p:spPr>
          <a:xfrm>
            <a:off x="720000" y="1532782"/>
            <a:ext cx="8174617" cy="3170099"/>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a:solidFill>
                  <a:schemeClr val="tx1"/>
                </a:solidFill>
                <a:latin typeface="+mn-lt"/>
              </a:rPr>
              <a:t>ネットワーク名</a:t>
            </a:r>
            <a:r>
              <a:rPr lang="en-US" altLang="ja-JP" dirty="0">
                <a:solidFill>
                  <a:schemeClr val="tx1"/>
                </a:solidFill>
                <a:latin typeface="+mn-lt"/>
              </a:rPr>
              <a:t> (SSID) </a:t>
            </a:r>
            <a:r>
              <a:rPr lang="ja-JP" altLang="en-US">
                <a:solidFill>
                  <a:schemeClr val="tx1"/>
                </a:solidFill>
                <a:latin typeface="+mn-lt"/>
              </a:rPr>
              <a:t>は何にすべきか。</a:t>
            </a:r>
            <a:endParaRPr lang="en-US" altLang="ja-JP" dirty="0">
              <a:solidFill>
                <a:schemeClr val="tx1"/>
              </a:solidFill>
              <a:latin typeface="+mn-lt"/>
            </a:endParaRPr>
          </a:p>
          <a:p>
            <a:pPr marL="644400" indent="-285750" algn="l">
              <a:spcAft>
                <a:spcPts val="1200"/>
              </a:spcAft>
              <a:buClr>
                <a:schemeClr val="tx1"/>
              </a:buClr>
              <a:buFont typeface="Arial" panose="020B0604020202020204" pitchFamily="34" charset="0"/>
              <a:buChar char="•"/>
            </a:pPr>
            <a:r>
              <a:rPr lang="en-US" altLang="ja-JP" dirty="0">
                <a:solidFill>
                  <a:schemeClr val="tx1"/>
                </a:solidFill>
                <a:latin typeface="+mn-lt"/>
              </a:rPr>
              <a:t>SSID</a:t>
            </a:r>
            <a:r>
              <a:rPr lang="ja-JP" altLang="en-US">
                <a:solidFill>
                  <a:schemeClr val="tx1"/>
                </a:solidFill>
                <a:latin typeface="+mn-lt"/>
              </a:rPr>
              <a:t>ブロードキャストがオンの場合、</a:t>
            </a:r>
            <a:r>
              <a:rPr lang="en-US" altLang="ja-JP" dirty="0">
                <a:solidFill>
                  <a:schemeClr val="tx1"/>
                </a:solidFill>
                <a:latin typeface="+mn-lt"/>
              </a:rPr>
              <a:t>SSID</a:t>
            </a:r>
            <a:r>
              <a:rPr lang="ja-JP" altLang="en-US">
                <a:solidFill>
                  <a:schemeClr val="tx1"/>
                </a:solidFill>
                <a:latin typeface="+mn-lt"/>
              </a:rPr>
              <a:t>名は信号範囲内のすべての無線クライアントに表示されます。セキュリティリスクがあるので、個人名などの個人情報は</a:t>
            </a:r>
            <a:r>
              <a:rPr lang="en-US" altLang="ja-JP" dirty="0">
                <a:solidFill>
                  <a:schemeClr val="tx1"/>
                </a:solidFill>
                <a:latin typeface="+mn-lt"/>
              </a:rPr>
              <a:t>SSID</a:t>
            </a:r>
            <a:r>
              <a:rPr lang="ja-JP" altLang="en-US">
                <a:solidFill>
                  <a:schemeClr val="tx1"/>
                </a:solidFill>
                <a:latin typeface="+mn-lt"/>
              </a:rPr>
              <a:t>に含めないほうがいいです。</a:t>
            </a:r>
          </a:p>
          <a:p>
            <a:pPr marL="342900" indent="-342900" algn="l">
              <a:spcAft>
                <a:spcPts val="1200"/>
              </a:spcAft>
              <a:buClr>
                <a:schemeClr val="tx1"/>
              </a:buClr>
              <a:buFont typeface="+mj-lt"/>
              <a:buAutoNum type="arabicPeriod" startAt="2"/>
            </a:pPr>
            <a:r>
              <a:rPr lang="ja-JP" altLang="en-US">
                <a:solidFill>
                  <a:schemeClr val="tx1"/>
                </a:solidFill>
                <a:latin typeface="+mn-lt"/>
              </a:rPr>
              <a:t>どんな種類のデバイスをネットワークに接続しますか。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新しい</a:t>
            </a:r>
            <a:r>
              <a:rPr lang="en-US" altLang="ja-JP" dirty="0" err="1">
                <a:solidFill>
                  <a:schemeClr val="tx1"/>
                </a:solidFill>
                <a:latin typeface="+mn-lt"/>
              </a:rPr>
              <a:t>WiFi</a:t>
            </a:r>
            <a:r>
              <a:rPr lang="ja-JP" altLang="en-US">
                <a:solidFill>
                  <a:schemeClr val="tx1"/>
                </a:solidFill>
                <a:latin typeface="+mn-lt"/>
              </a:rPr>
              <a:t>規格に対応したデバイスか、古い</a:t>
            </a:r>
            <a:r>
              <a:rPr lang="en-US" altLang="ja-JP" dirty="0" err="1">
                <a:solidFill>
                  <a:schemeClr val="tx1"/>
                </a:solidFill>
                <a:latin typeface="+mn-lt"/>
              </a:rPr>
              <a:t>WiFi</a:t>
            </a:r>
            <a:r>
              <a:rPr lang="ja-JP" altLang="en-US">
                <a:solidFill>
                  <a:schemeClr val="tx1"/>
                </a:solidFill>
                <a:latin typeface="+mn-lt"/>
              </a:rPr>
              <a:t>規格にしか対応していなデバイスかなどを考慮して設定する。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有線ネットワークでデバイスを接続するのか。</a:t>
            </a:r>
          </a:p>
          <a:p>
            <a:pPr marL="342900" indent="-342900" algn="l">
              <a:spcAft>
                <a:spcPts val="1200"/>
              </a:spcAft>
              <a:buClr>
                <a:schemeClr val="tx1"/>
              </a:buClr>
              <a:buFont typeface="+mj-lt"/>
              <a:buAutoNum type="arabicPeriod" startAt="3"/>
            </a:pPr>
            <a:r>
              <a:rPr lang="ja-JP" altLang="en-US">
                <a:solidFill>
                  <a:schemeClr val="tx1"/>
                </a:solidFill>
                <a:latin typeface="+mn-lt"/>
              </a:rPr>
              <a:t>新しいデバイスをどのように追加するか。</a:t>
            </a:r>
            <a:endParaRPr lang="en-US" altLang="ja-JP" dirty="0">
              <a:solidFill>
                <a:schemeClr val="tx1"/>
              </a:solidFill>
              <a:latin typeface="+mn-lt"/>
            </a:endParaRPr>
          </a:p>
          <a:p>
            <a:pPr marL="644400" lvl="1" indent="-285750">
              <a:spcAft>
                <a:spcPts val="1200"/>
              </a:spcAft>
              <a:buClr>
                <a:schemeClr val="tx1"/>
              </a:buClr>
              <a:buFont typeface="Arial" panose="020B0604020202020204" pitchFamily="34" charset="0"/>
              <a:buChar char="•"/>
            </a:pPr>
            <a:r>
              <a:rPr lang="ja-JP" altLang="en-US">
                <a:solidFill>
                  <a:schemeClr val="tx1"/>
                </a:solidFill>
              </a:rPr>
              <a:t>自宅のネットワークに誰がアクセスできるか、ゲストアクセスを設定するかなどを考慮。</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862076DE-E765-AE2A-94F7-72003E361BF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36283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4.4. </a:t>
            </a:r>
            <a:r>
              <a:rPr lang="ja-JP" altLang="en-US">
                <a:hlinkClick r:id="rId3"/>
              </a:rPr>
              <a:t>家庭用無線ルータの設定</a:t>
            </a:r>
            <a:endParaRPr lang="en-US" altLang="ja-JP" dirty="0"/>
          </a:p>
        </p:txBody>
      </p:sp>
      <p:sp>
        <p:nvSpPr>
          <p:cNvPr id="6" name="TextBox 5">
            <a:extLst>
              <a:ext uri="{FF2B5EF4-FFF2-40B4-BE49-F238E27FC236}">
                <a16:creationId xmlns:a16="http://schemas.microsoft.com/office/drawing/2014/main" id="{2AC8CA2D-588E-F470-49ED-F89986866A49}"/>
              </a:ext>
            </a:extLst>
          </p:cNvPr>
          <p:cNvSpPr txBox="1"/>
          <p:nvPr/>
        </p:nvSpPr>
        <p:spPr>
          <a:xfrm>
            <a:off x="638720" y="1241624"/>
            <a:ext cx="8302080" cy="400110"/>
          </a:xfrm>
          <a:prstGeom prst="rect">
            <a:avLst/>
          </a:prstGeom>
          <a:noFill/>
        </p:spPr>
        <p:txBody>
          <a:bodyPr wrap="square" rtlCol="0">
            <a:spAutoFit/>
          </a:bodyPr>
          <a:lstStyle/>
          <a:p>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4.4.3 Video - Wireless Router and Client Configuration</a:t>
            </a:r>
            <a:r>
              <a:rPr lang="ja-JP" altLang="en-US" sz="2000">
                <a:solidFill>
                  <a:schemeClr val="accent4"/>
                </a:solidFill>
                <a:latin typeface="+mn-lt"/>
              </a:rPr>
              <a:t>　</a:t>
            </a:r>
            <a:r>
              <a:rPr lang="en-JP" altLang="ja-JP" sz="2000" dirty="0">
                <a:solidFill>
                  <a:schemeClr val="accent4"/>
                </a:solidFill>
                <a:latin typeface="+mn-lt"/>
              </a:rPr>
              <a:t>(7min</a:t>
            </a:r>
            <a:r>
              <a:rPr lang="ja-JP" altLang="en-JP" sz="2000">
                <a:solidFill>
                  <a:schemeClr val="accent4"/>
                </a:solidFill>
                <a:latin typeface="+mn-lt"/>
              </a:rPr>
              <a:t>）</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638F91F6-EE04-3737-5CB5-BAAAC68B882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
        <p:nvSpPr>
          <p:cNvPr id="7" name="TextBox 6">
            <a:extLst>
              <a:ext uri="{FF2B5EF4-FFF2-40B4-BE49-F238E27FC236}">
                <a16:creationId xmlns:a16="http://schemas.microsoft.com/office/drawing/2014/main" id="{69DE879D-B32C-C796-687C-D81B827E39F7}"/>
              </a:ext>
            </a:extLst>
          </p:cNvPr>
          <p:cNvSpPr txBox="1"/>
          <p:nvPr/>
        </p:nvSpPr>
        <p:spPr>
          <a:xfrm>
            <a:off x="457200" y="1788160"/>
            <a:ext cx="8442960" cy="3077766"/>
          </a:xfrm>
          <a:prstGeom prst="rect">
            <a:avLst/>
          </a:prstGeom>
          <a:noFill/>
        </p:spPr>
        <p:txBody>
          <a:bodyPr wrap="square" rtlCol="0">
            <a:spAutoFit/>
          </a:bodyPr>
          <a:lstStyle/>
          <a:p>
            <a:pPr>
              <a:spcAft>
                <a:spcPts val="600"/>
              </a:spcAft>
            </a:pPr>
            <a:r>
              <a:rPr lang="en-US" altLang="ja-JP" b="1" dirty="0">
                <a:solidFill>
                  <a:schemeClr val="tx1"/>
                </a:solidFill>
              </a:rPr>
              <a:t>Exercise Background</a:t>
            </a:r>
            <a:endParaRPr lang="ja-JP" altLang="en-US" b="1">
              <a:solidFill>
                <a:schemeClr val="tx1"/>
              </a:solidFill>
            </a:endParaRPr>
          </a:p>
          <a:p>
            <a:pPr>
              <a:spcAft>
                <a:spcPts val="600"/>
              </a:spcAft>
            </a:pPr>
            <a:r>
              <a:rPr lang="ja-JP" altLang="en-US">
                <a:solidFill>
                  <a:schemeClr val="tx1"/>
                </a:solidFill>
              </a:rPr>
              <a:t>友人のナツミは、あなたがネットワークを勉強していることを聞き、ナツミの新しい自宅に来て、ケーブルテレビネットワークを接続する手伝いを頼みました。</a:t>
            </a:r>
            <a:endParaRPr lang="en-US" altLang="ja-JP" dirty="0">
              <a:solidFill>
                <a:schemeClr val="tx1"/>
              </a:solidFill>
            </a:endParaRPr>
          </a:p>
          <a:p>
            <a:pPr>
              <a:spcAft>
                <a:spcPts val="600"/>
              </a:spcAft>
            </a:pPr>
            <a:r>
              <a:rPr lang="ja-JP" altLang="en-US">
                <a:solidFill>
                  <a:schemeClr val="tx1"/>
                </a:solidFill>
              </a:rPr>
              <a:t>あなたは、適切なケーブルを正しいデバイスに接続し、デバイスを無線ルーターに接続し、ルーターを設定して、クライアントに</a:t>
            </a:r>
            <a:r>
              <a:rPr lang="en-US" dirty="0">
                <a:solidFill>
                  <a:schemeClr val="tx1"/>
                </a:solidFill>
              </a:rPr>
              <a:t>IP</a:t>
            </a:r>
            <a:r>
              <a:rPr lang="ja-JP" altLang="en-US">
                <a:solidFill>
                  <a:schemeClr val="tx1"/>
                </a:solidFill>
              </a:rPr>
              <a:t>アドレスを提供できるようにします。</a:t>
            </a:r>
          </a:p>
          <a:p>
            <a:pPr>
              <a:spcAft>
                <a:spcPts val="600"/>
              </a:spcAft>
            </a:pPr>
            <a:r>
              <a:rPr lang="ja-JP" altLang="en-US">
                <a:solidFill>
                  <a:schemeClr val="tx1"/>
                </a:solidFill>
              </a:rPr>
              <a:t>また、ナツミの自宅ネットワーク用に無線</a:t>
            </a:r>
            <a:r>
              <a:rPr lang="en-US" dirty="0">
                <a:solidFill>
                  <a:schemeClr val="tx1"/>
                </a:solidFill>
              </a:rPr>
              <a:t>LAN</a:t>
            </a:r>
            <a:r>
              <a:rPr lang="ja-JP" altLang="en-US">
                <a:solidFill>
                  <a:schemeClr val="tx1"/>
                </a:solidFill>
              </a:rPr>
              <a:t>も設定してほしいと頼まれています。</a:t>
            </a:r>
            <a:endParaRPr lang="en-US" altLang="ja-JP" dirty="0">
              <a:solidFill>
                <a:schemeClr val="tx1"/>
              </a:solidFill>
            </a:endParaRPr>
          </a:p>
          <a:p>
            <a:pPr>
              <a:spcAft>
                <a:spcPts val="600"/>
              </a:spcAft>
            </a:pPr>
            <a:endParaRPr lang="en-US" altLang="ja-JP" dirty="0">
              <a:solidFill>
                <a:schemeClr val="tx1"/>
              </a:solidFill>
            </a:endParaRPr>
          </a:p>
          <a:p>
            <a:pPr>
              <a:spcAft>
                <a:spcPts val="600"/>
              </a:spcAft>
            </a:pPr>
            <a:r>
              <a:rPr lang="en-US" altLang="ja-JP" b="1" dirty="0">
                <a:solidFill>
                  <a:schemeClr val="tx1"/>
                </a:solidFill>
              </a:rPr>
              <a:t>Objective</a:t>
            </a:r>
            <a:endParaRPr lang="ja-JP" altLang="en-US" b="1">
              <a:solidFill>
                <a:schemeClr val="tx1"/>
              </a:solidFill>
            </a:endParaRPr>
          </a:p>
          <a:p>
            <a:pPr>
              <a:spcAft>
                <a:spcPts val="600"/>
              </a:spcAft>
            </a:pPr>
            <a:r>
              <a:rPr lang="ja-JP" altLang="en-US">
                <a:solidFill>
                  <a:schemeClr val="tx1"/>
                </a:solidFill>
              </a:rPr>
              <a:t>パート </a:t>
            </a:r>
            <a:r>
              <a:rPr lang="en-US" altLang="ja-JP" dirty="0">
                <a:solidFill>
                  <a:schemeClr val="tx1"/>
                </a:solidFill>
              </a:rPr>
              <a:t>1: </a:t>
            </a:r>
            <a:r>
              <a:rPr lang="ja-JP" altLang="en-US">
                <a:solidFill>
                  <a:schemeClr val="tx1"/>
                </a:solidFill>
              </a:rPr>
              <a:t>デバイスを接続する</a:t>
            </a:r>
          </a:p>
          <a:p>
            <a:pPr>
              <a:spcAft>
                <a:spcPts val="600"/>
              </a:spcAft>
            </a:pPr>
            <a:r>
              <a:rPr lang="ja-JP" altLang="en-US">
                <a:solidFill>
                  <a:schemeClr val="tx1"/>
                </a:solidFill>
              </a:rPr>
              <a:t>パート </a:t>
            </a:r>
            <a:r>
              <a:rPr lang="en-US" altLang="ja-JP" dirty="0">
                <a:solidFill>
                  <a:schemeClr val="tx1"/>
                </a:solidFill>
              </a:rPr>
              <a:t>2: </a:t>
            </a:r>
            <a:r>
              <a:rPr lang="ja-JP" altLang="en-US">
                <a:solidFill>
                  <a:schemeClr val="tx1"/>
                </a:solidFill>
              </a:rPr>
              <a:t>ワイヤレスルーターを設定する</a:t>
            </a:r>
          </a:p>
          <a:p>
            <a:pPr>
              <a:spcAft>
                <a:spcPts val="600"/>
              </a:spcAft>
            </a:pPr>
            <a:r>
              <a:rPr lang="ja-JP" altLang="en-US">
                <a:solidFill>
                  <a:schemeClr val="tx1"/>
                </a:solidFill>
              </a:rPr>
              <a:t>パート </a:t>
            </a:r>
            <a:r>
              <a:rPr lang="en-US" altLang="ja-JP" dirty="0">
                <a:solidFill>
                  <a:schemeClr val="tx1"/>
                </a:solidFill>
              </a:rPr>
              <a:t>3: IP</a:t>
            </a:r>
            <a:r>
              <a:rPr lang="ja-JP" altLang="en-US">
                <a:solidFill>
                  <a:schemeClr val="tx1"/>
                </a:solidFill>
              </a:rPr>
              <a:t>アドレスを設定し、接続をテストする</a:t>
            </a:r>
            <a:endParaRPr lang="en-US" altLang="ja-JP" dirty="0">
              <a:solidFill>
                <a:schemeClr val="tx1"/>
              </a:solidFill>
            </a:endParaRPr>
          </a:p>
        </p:txBody>
      </p:sp>
    </p:spTree>
    <p:extLst>
      <p:ext uri="{BB962C8B-B14F-4D97-AF65-F5344CB8AC3E}">
        <p14:creationId xmlns:p14="http://schemas.microsoft.com/office/powerpoint/2010/main" val="118232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1159264" y="1143049"/>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4: Build a Home Network</a:t>
            </a:r>
          </a:p>
          <a:p>
            <a:pPr algn="l" fontAlgn="ctr">
              <a:spcBef>
                <a:spcPts val="600"/>
              </a:spcBef>
              <a:spcAft>
                <a:spcPts val="600"/>
              </a:spcAft>
              <a:buClr>
                <a:schemeClr val="tx1"/>
              </a:buClr>
            </a:pPr>
            <a:r>
              <a:rPr lang="en-US" sz="1600" i="0" dirty="0">
                <a:solidFill>
                  <a:schemeClr val="tx1"/>
                </a:solidFill>
                <a:effectLst/>
                <a:latin typeface="+mn-lt"/>
              </a:rPr>
              <a:t>4.0. Introduction</a:t>
            </a:r>
          </a:p>
          <a:p>
            <a:pPr algn="l" fontAlgn="ctr">
              <a:spcBef>
                <a:spcPts val="600"/>
              </a:spcBef>
              <a:spcAft>
                <a:spcPts val="600"/>
              </a:spcAft>
              <a:buClr>
                <a:schemeClr val="tx1"/>
              </a:buClr>
            </a:pPr>
            <a:r>
              <a:rPr lang="en-US" sz="1600" i="0" dirty="0">
                <a:solidFill>
                  <a:schemeClr val="tx1"/>
                </a:solidFill>
                <a:effectLst/>
                <a:latin typeface="+mn-lt"/>
              </a:rPr>
              <a:t>4.1. Home Network Basics</a:t>
            </a:r>
          </a:p>
          <a:p>
            <a:pPr algn="l" fontAlgn="ctr">
              <a:spcBef>
                <a:spcPts val="600"/>
              </a:spcBef>
              <a:spcAft>
                <a:spcPts val="600"/>
              </a:spcAft>
              <a:buClr>
                <a:schemeClr val="tx1"/>
              </a:buClr>
            </a:pPr>
            <a:r>
              <a:rPr lang="en-US" sz="1600" i="0" dirty="0">
                <a:solidFill>
                  <a:schemeClr val="tx1"/>
                </a:solidFill>
                <a:effectLst/>
                <a:latin typeface="+mn-lt"/>
              </a:rPr>
              <a:t>4.2. Network Technologies in the Home</a:t>
            </a:r>
          </a:p>
          <a:p>
            <a:pPr algn="l" fontAlgn="ctr">
              <a:spcBef>
                <a:spcPts val="600"/>
              </a:spcBef>
              <a:spcAft>
                <a:spcPts val="600"/>
              </a:spcAft>
              <a:buClr>
                <a:schemeClr val="tx1"/>
              </a:buClr>
            </a:pPr>
            <a:r>
              <a:rPr lang="en-US" sz="1600" i="0" dirty="0">
                <a:solidFill>
                  <a:schemeClr val="tx1"/>
                </a:solidFill>
                <a:effectLst/>
                <a:latin typeface="+mn-lt"/>
              </a:rPr>
              <a:t>4.3. Wireless Standards</a:t>
            </a:r>
          </a:p>
          <a:p>
            <a:pPr algn="l" fontAlgn="ctr">
              <a:spcBef>
                <a:spcPts val="600"/>
              </a:spcBef>
              <a:spcAft>
                <a:spcPts val="600"/>
              </a:spcAft>
              <a:buClr>
                <a:schemeClr val="tx1"/>
              </a:buClr>
            </a:pPr>
            <a:r>
              <a:rPr lang="en-US" sz="1600" i="0" dirty="0">
                <a:solidFill>
                  <a:schemeClr val="tx1"/>
                </a:solidFill>
                <a:effectLst/>
                <a:latin typeface="+mn-lt"/>
              </a:rPr>
              <a:t>4.4</a:t>
            </a:r>
            <a:r>
              <a:rPr lang="en-US" sz="1600" i="0" dirty="0">
                <a:solidFill>
                  <a:schemeClr val="accent1"/>
                </a:solidFill>
                <a:effectLst/>
                <a:latin typeface="+mn-lt"/>
              </a:rPr>
              <a:t>.          </a:t>
            </a:r>
            <a:r>
              <a:rPr lang="en-US" sz="1600" i="0" dirty="0">
                <a:solidFill>
                  <a:schemeClr val="accent3"/>
                </a:solidFill>
                <a:effectLst/>
                <a:latin typeface="+mn-lt"/>
              </a:rPr>
              <a:t>Exercise</a:t>
            </a:r>
            <a:r>
              <a:rPr lang="en-US" sz="1600" i="0" dirty="0">
                <a:solidFill>
                  <a:schemeClr val="accent1"/>
                </a:solidFill>
                <a:effectLst/>
                <a:latin typeface="+mn-lt"/>
              </a:rPr>
              <a:t> : </a:t>
            </a:r>
            <a:r>
              <a:rPr lang="en-US" sz="1600" i="0" dirty="0">
                <a:solidFill>
                  <a:schemeClr val="tx1"/>
                </a:solidFill>
                <a:effectLst/>
                <a:latin typeface="+mn-lt"/>
              </a:rPr>
              <a:t>Set Up a Home Router using Packet Tracer – 60min  </a:t>
            </a:r>
          </a:p>
          <a:p>
            <a:pPr algn="l" fontAlgn="ctr">
              <a:spcBef>
                <a:spcPts val="600"/>
              </a:spcBef>
              <a:spcAft>
                <a:spcPts val="600"/>
              </a:spcAft>
              <a:buClr>
                <a:schemeClr val="tx1"/>
              </a:buClr>
            </a:pPr>
            <a:r>
              <a:rPr lang="en-US" sz="1600" i="0" dirty="0">
                <a:solidFill>
                  <a:schemeClr val="tx1"/>
                </a:solidFill>
                <a:effectLst/>
                <a:latin typeface="+mn-lt"/>
              </a:rPr>
              <a:t>4.5. Build a Home Network Summary</a:t>
            </a:r>
          </a:p>
          <a:p>
            <a:pPr algn="l" fontAlgn="ctr">
              <a:spcBef>
                <a:spcPts val="600"/>
              </a:spcBef>
              <a:spcAft>
                <a:spcPts val="600"/>
              </a:spcAft>
              <a:buClr>
                <a:schemeClr val="tx1"/>
              </a:buClr>
            </a:pPr>
            <a:r>
              <a:rPr lang="en-US" sz="1600" dirty="0">
                <a:solidFill>
                  <a:schemeClr val="tx1"/>
                </a:solidFill>
                <a:latin typeface="+mn-lt"/>
              </a:rPr>
              <a:t>        Check Test 4</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8430CD3-3F2D-4A24-4250-8F949B39A41C}"/>
              </a:ext>
            </a:extLst>
          </p:cNvPr>
          <p:cNvGrpSpPr/>
          <p:nvPr/>
        </p:nvGrpSpPr>
        <p:grpSpPr>
          <a:xfrm>
            <a:off x="1236999" y="4000451"/>
            <a:ext cx="324609" cy="374825"/>
            <a:chOff x="1129134" y="2919416"/>
            <a:chExt cx="324609" cy="374825"/>
          </a:xfrm>
        </p:grpSpPr>
        <p:sp>
          <p:nvSpPr>
            <p:cNvPr id="3" name="Google Shape;10287;p77">
              <a:extLst>
                <a:ext uri="{FF2B5EF4-FFF2-40B4-BE49-F238E27FC236}">
                  <a16:creationId xmlns:a16="http://schemas.microsoft.com/office/drawing/2014/main" id="{1D83A67D-9343-83B6-BDCD-8EA3B36DCFF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C90DC955-D8D8-C974-0693-E32A5EB8C2D6}"/>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170771D1-E360-FC81-2881-09A985937B5B}"/>
              </a:ext>
            </a:extLst>
          </p:cNvPr>
          <p:cNvSpPr/>
          <p:nvPr/>
        </p:nvSpPr>
        <p:spPr>
          <a:xfrm>
            <a:off x="1657791" y="332753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B4CB5F1B-9C7F-251C-BCB2-FC776B36ABD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FB006E-3AB3-731C-32A6-C46D235A38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0D79B-7D74-5F1B-8058-BDB498FCB2C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ABC125FC-5D3E-7EDA-335C-07D831FC6523}"/>
              </a:ext>
            </a:extLst>
          </p:cNvPr>
          <p:cNvSpPr txBox="1"/>
          <p:nvPr/>
        </p:nvSpPr>
        <p:spPr>
          <a:xfrm>
            <a:off x="720725" y="1547558"/>
            <a:ext cx="7832873"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4.4.4 Packet Tracer - Configure a Wireless Router and Client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EA83DDE-ACF9-686E-3E0D-3BAB334812EC}"/>
              </a:ext>
            </a:extLst>
          </p:cNvPr>
          <p:cNvSpPr txBox="1"/>
          <p:nvPr/>
        </p:nvSpPr>
        <p:spPr>
          <a:xfrm>
            <a:off x="692291" y="2125474"/>
            <a:ext cx="8174617" cy="1477328"/>
          </a:xfrm>
          <a:prstGeom prst="rect">
            <a:avLst/>
          </a:prstGeom>
          <a:noFill/>
        </p:spPr>
        <p:txBody>
          <a:bodyPr wrap="square" rtlCol="0">
            <a:spAutoFit/>
          </a:bodyPr>
          <a:lstStyle/>
          <a:p>
            <a:pPr algn="l">
              <a:spcAft>
                <a:spcPts val="600"/>
              </a:spcAft>
              <a:buFont typeface="Arial" panose="020B0604020202020204" pitchFamily="34" charset="0"/>
              <a:buChar char="•"/>
            </a:pPr>
            <a:r>
              <a:rPr lang="en-US" dirty="0">
                <a:solidFill>
                  <a:schemeClr val="tx1"/>
                </a:solidFill>
                <a:latin typeface="+mn-lt"/>
              </a:rPr>
              <a:t>File:</a:t>
            </a:r>
            <a:r>
              <a:rPr lang="ja-JP" altLang="en-US">
                <a:solidFill>
                  <a:schemeClr val="tx1"/>
                </a:solidFill>
                <a:latin typeface="+mn-lt"/>
              </a:rPr>
              <a:t> </a:t>
            </a:r>
            <a:r>
              <a:rPr lang="en-US" altLang="ja-JP" dirty="0">
                <a:solidFill>
                  <a:schemeClr val="tx1"/>
                </a:solidFill>
                <a:latin typeface="+mn-lt"/>
              </a:rPr>
              <a:t>4.4.4-packet-tracer-configure-a-wireless-router-and-clients.pka</a:t>
            </a:r>
          </a:p>
          <a:p>
            <a:pPr algn="l">
              <a:spcAft>
                <a:spcPts val="600"/>
              </a:spcAft>
              <a:buFont typeface="Arial" panose="020B0604020202020204" pitchFamily="34" charset="0"/>
              <a:buChar char="•"/>
            </a:pPr>
            <a:endParaRPr lang="en-US" dirty="0">
              <a:solidFill>
                <a:schemeClr val="tx1"/>
              </a:solidFill>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1: Connect the Devices</a:t>
            </a:r>
            <a:r>
              <a:rPr lang="ja-JP" altLang="en-US" b="0" i="0">
                <a:solidFill>
                  <a:schemeClr val="tx1"/>
                </a:solidFill>
                <a:effectLst/>
                <a:latin typeface="+mn-lt"/>
              </a:rPr>
              <a:t>　（デバイスを接続する）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2: Configure the Wireless Router</a:t>
            </a:r>
            <a:r>
              <a:rPr lang="ja-JP" altLang="en-US" b="0" i="0">
                <a:solidFill>
                  <a:schemeClr val="tx1"/>
                </a:solidFill>
                <a:effectLst/>
                <a:latin typeface="+mn-lt"/>
              </a:rPr>
              <a:t>　（無線ルーターを構成する）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3: Configure IP Addressing and Test Connectivity</a:t>
            </a:r>
            <a:r>
              <a:rPr lang="ja-JP" altLang="en-US" b="0" i="0">
                <a:solidFill>
                  <a:schemeClr val="tx1"/>
                </a:solidFill>
                <a:effectLst/>
                <a:latin typeface="+mn-lt"/>
              </a:rPr>
              <a:t>（</a:t>
            </a:r>
            <a:r>
              <a:rPr lang="en-US" b="0" i="0" dirty="0">
                <a:solidFill>
                  <a:schemeClr val="tx1"/>
                </a:solidFill>
                <a:effectLst/>
                <a:latin typeface="+mn-lt"/>
              </a:rPr>
              <a:t> IP</a:t>
            </a:r>
            <a:r>
              <a:rPr lang="ja-JP" altLang="en-US" b="0" i="0">
                <a:solidFill>
                  <a:schemeClr val="tx1"/>
                </a:solidFill>
                <a:effectLst/>
                <a:latin typeface="+mn-lt"/>
              </a:rPr>
              <a:t>アドレスを構成し、接続をテストする）</a:t>
            </a:r>
            <a:endParaRPr lang="en-US" b="0" i="0" dirty="0">
              <a:solidFill>
                <a:schemeClr val="tx1"/>
              </a:solidFill>
              <a:effectLst/>
              <a:latin typeface="+mn-lt"/>
            </a:endParaRPr>
          </a:p>
        </p:txBody>
      </p:sp>
      <p:sp>
        <p:nvSpPr>
          <p:cNvPr id="3" name="TextBox 2">
            <a:extLst>
              <a:ext uri="{FF2B5EF4-FFF2-40B4-BE49-F238E27FC236}">
                <a16:creationId xmlns:a16="http://schemas.microsoft.com/office/drawing/2014/main" id="{09CD0DF0-481E-3282-88B5-EC7E1FE8C55A}"/>
              </a:ext>
            </a:extLst>
          </p:cNvPr>
          <p:cNvSpPr txBox="1"/>
          <p:nvPr/>
        </p:nvSpPr>
        <p:spPr>
          <a:xfrm>
            <a:off x="720000" y="1112700"/>
            <a:ext cx="6401236" cy="400110"/>
          </a:xfrm>
          <a:prstGeom prst="rect">
            <a:avLst/>
          </a:prstGeom>
          <a:noFill/>
        </p:spPr>
        <p:txBody>
          <a:bodyPr wrap="square" rtlCol="0">
            <a:spAutoFit/>
          </a:bodyPr>
          <a:lstStyle/>
          <a:p>
            <a:r>
              <a:rPr lang="en-US" sz="2000" dirty="0">
                <a:solidFill>
                  <a:schemeClr val="accent4"/>
                </a:solidFill>
              </a:rPr>
              <a:t>Packet Tracer Exercise (30-40min)</a:t>
            </a:r>
          </a:p>
        </p:txBody>
      </p:sp>
      <p:sp>
        <p:nvSpPr>
          <p:cNvPr id="5" name="Footer Placeholder 4">
            <a:extLst>
              <a:ext uri="{FF2B5EF4-FFF2-40B4-BE49-F238E27FC236}">
                <a16:creationId xmlns:a16="http://schemas.microsoft.com/office/drawing/2014/main" id="{AF55B89F-4AFE-EEB6-CBC8-F4F828518E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53019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631763"/>
          </a:xfrm>
          <a:prstGeom prst="rect">
            <a:avLst/>
          </a:prstGeom>
          <a:noFill/>
        </p:spPr>
        <p:txBody>
          <a:bodyPr wrap="square" rtlCol="0">
            <a:spAutoFit/>
          </a:bodyPr>
          <a:lstStyle/>
          <a:p>
            <a:pPr algn="l" fontAlgn="ctr"/>
            <a:r>
              <a:rPr lang="en-US" sz="2000" dirty="0">
                <a:solidFill>
                  <a:schemeClr val="accent1"/>
                </a:solidFill>
                <a:latin typeface="+mn-lt"/>
              </a:rPr>
              <a:t>Home Network Basics</a:t>
            </a:r>
          </a:p>
          <a:p>
            <a:pPr algn="l" fontAlgn="ctr"/>
            <a:r>
              <a:rPr lang="en-US" dirty="0">
                <a:solidFill>
                  <a:schemeClr val="tx1"/>
                </a:solidFill>
                <a:latin typeface="+mn-lt"/>
              </a:rPr>
              <a:t>Most home networks consist of at least two separate networks. The public network coming in from the service provider. The router is connected to the internet. Most likely, the home router is equipped with both wired and wireless capabilities. A home network is a small LAN with devices that usually connect to an integrated router and to each other in order to exchange information.</a:t>
            </a:r>
          </a:p>
          <a:p>
            <a:pPr algn="l" fontAlgn="ctr"/>
            <a:r>
              <a:rPr lang="en-US" dirty="0">
                <a:solidFill>
                  <a:schemeClr val="tx1"/>
                </a:solidFill>
                <a:latin typeface="+mn-lt"/>
              </a:rPr>
              <a:t>Wireless technology is fairly easy and inexpensive to install. Advantages of wireless LAN technology include mobility, scalability, flexibility, cost savings, reduced installation time, and reliability in harsh environments.</a:t>
            </a:r>
          </a:p>
          <a:p>
            <a:pPr algn="l" fontAlgn="ctr"/>
            <a:endParaRPr lang="en-US" dirty="0">
              <a:solidFill>
                <a:schemeClr val="tx1"/>
              </a:solidFill>
              <a:latin typeface="+mn-lt"/>
            </a:endParaRPr>
          </a:p>
          <a:p>
            <a:pPr algn="l" fontAlgn="ctr"/>
            <a:r>
              <a:rPr lang="en-US" dirty="0">
                <a:solidFill>
                  <a:schemeClr val="tx1"/>
                </a:solidFill>
                <a:latin typeface="+mn-lt"/>
              </a:rPr>
              <a:t>In addition to an integrated router, there are many different types of devices that might be connecting to a home network, Examples include desktop computers, gaming systems, smart tv systems, printers, scanners, security cameras, and climate control devices.</a:t>
            </a:r>
          </a:p>
          <a:p>
            <a:pPr algn="l" fontAlgn="ctr"/>
            <a:endParaRPr lang="en-US" dirty="0">
              <a:solidFill>
                <a:schemeClr val="tx1"/>
              </a:solidFill>
              <a:latin typeface="+mn-lt"/>
            </a:endParaRPr>
          </a:p>
          <a:p>
            <a:pPr algn="l" fontAlgn="ctr"/>
            <a:r>
              <a:rPr lang="en-US" dirty="0">
                <a:solidFill>
                  <a:schemeClr val="tx1"/>
                </a:solidFill>
                <a:latin typeface="+mn-lt"/>
              </a:rPr>
              <a:t>Small business and home routers typically have two primary types of ports: ethernet ports and internet ports. In addition to the wired ports, many home routers include a radio antenna and a built-in wireless access point.</a:t>
            </a:r>
            <a:endParaRPr lang="en-US" sz="1200" i="0" dirty="0">
              <a:solidFill>
                <a:schemeClr val="tx1"/>
              </a:solidFill>
              <a:effectLst/>
              <a:latin typeface="+mn-lt"/>
            </a:endParaRPr>
          </a:p>
        </p:txBody>
      </p:sp>
      <p:sp>
        <p:nvSpPr>
          <p:cNvPr id="2" name="Footer Placeholder 4">
            <a:extLst>
              <a:ext uri="{FF2B5EF4-FFF2-40B4-BE49-F238E27FC236}">
                <a16:creationId xmlns:a16="http://schemas.microsoft.com/office/drawing/2014/main" id="{5A1F47C7-5671-9F71-FFEB-747C12CA1DA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3582837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846933"/>
          </a:xfrm>
          <a:prstGeom prst="rect">
            <a:avLst/>
          </a:prstGeom>
          <a:noFill/>
        </p:spPr>
        <p:txBody>
          <a:bodyPr wrap="square" rtlCol="0">
            <a:spAutoFit/>
          </a:bodyPr>
          <a:lstStyle/>
          <a:p>
            <a:pPr algn="l" fontAlgn="ctr"/>
            <a:r>
              <a:rPr lang="ja-JP" altLang="en-US" sz="1800" i="0">
                <a:solidFill>
                  <a:schemeClr val="accent1"/>
                </a:solidFill>
                <a:effectLst/>
                <a:latin typeface="MS PGothic" panose="020B0600070205080204" pitchFamily="34" charset="-128"/>
                <a:ea typeface="MS PGothic" panose="020B0600070205080204" pitchFamily="34" charset="-128"/>
              </a:rPr>
              <a:t>ホームネットワークの基本</a:t>
            </a: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ホームネットワークは、インターネットサービスプロバイダ</a:t>
            </a:r>
            <a:r>
              <a:rPr lang="en-US" altLang="ja-JP" sz="1800" dirty="0">
                <a:solidFill>
                  <a:schemeClr val="tx1"/>
                </a:solidFill>
                <a:latin typeface="MS PGothic" panose="020B0600070205080204" pitchFamily="34" charset="-128"/>
                <a:ea typeface="MS PGothic" panose="020B0600070205080204" pitchFamily="34" charset="-128"/>
              </a:rPr>
              <a:t> (ISP) </a:t>
            </a:r>
            <a:r>
              <a:rPr lang="ja-JP" altLang="en-US" sz="1800">
                <a:solidFill>
                  <a:schemeClr val="tx1"/>
                </a:solidFill>
                <a:latin typeface="MS PGothic" panose="020B0600070205080204" pitchFamily="34" charset="-128"/>
                <a:ea typeface="MS PGothic" panose="020B0600070205080204" pitchFamily="34" charset="-128"/>
              </a:rPr>
              <a:t>からのパブリックネットワークと、ローカルネットワーク（</a:t>
            </a:r>
            <a:r>
              <a:rPr lang="en-US"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の</a:t>
            </a:r>
            <a:r>
              <a:rPr lang="en-US" altLang="ja-JP" sz="1800" dirty="0">
                <a:solidFill>
                  <a:schemeClr val="tx1"/>
                </a:solidFill>
                <a:latin typeface="MS PGothic" panose="020B0600070205080204" pitchFamily="34" charset="-128"/>
                <a:ea typeface="MS PGothic" panose="020B0600070205080204" pitchFamily="34" charset="-128"/>
              </a:rPr>
              <a:t>2</a:t>
            </a:r>
            <a:r>
              <a:rPr lang="ja-JP" altLang="en-US" sz="1800">
                <a:solidFill>
                  <a:schemeClr val="tx1"/>
                </a:solidFill>
                <a:latin typeface="MS PGothic" panose="020B0600070205080204" pitchFamily="34" charset="-128"/>
                <a:ea typeface="MS PGothic" panose="020B0600070205080204" pitchFamily="34" charset="-128"/>
              </a:rPr>
              <a:t>つで構成されています。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家庭用ルーターは有線と無線ネットワークの両方の機能を備えていることが多い。</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ホームネットワークには、デスクトップ</a:t>
            </a:r>
            <a:r>
              <a:rPr lang="en-US" sz="1800" dirty="0">
                <a:solidFill>
                  <a:schemeClr val="tx1"/>
                </a:solidFill>
                <a:latin typeface="MS PGothic" panose="020B0600070205080204" pitchFamily="34" charset="-128"/>
                <a:ea typeface="MS PGothic" panose="020B0600070205080204" pitchFamily="34" charset="-128"/>
              </a:rPr>
              <a:t>PC、</a:t>
            </a:r>
            <a:r>
              <a:rPr lang="ja-JP" altLang="en-US" sz="1800">
                <a:solidFill>
                  <a:schemeClr val="tx1"/>
                </a:solidFill>
                <a:latin typeface="MS PGothic" panose="020B0600070205080204" pitchFamily="34" charset="-128"/>
                <a:ea typeface="MS PGothic" panose="020B0600070205080204" pitchFamily="34" charset="-128"/>
              </a:rPr>
              <a:t>ゲーム機、スマートテレビ、防犯カメラなど、多種多様なデバイスが接続されます。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家庭用ルーターにはイーサネットポート、インターネットポート、無線アンテナが備わっています。</a:t>
            </a:r>
          </a:p>
        </p:txBody>
      </p:sp>
      <p:sp>
        <p:nvSpPr>
          <p:cNvPr id="2" name="Footer Placeholder 4">
            <a:extLst>
              <a:ext uri="{FF2B5EF4-FFF2-40B4-BE49-F238E27FC236}">
                <a16:creationId xmlns:a16="http://schemas.microsoft.com/office/drawing/2014/main" id="{4AE21F39-B808-B181-4ABE-310AA4993DB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381655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12541D4-B945-87A0-7F33-000EE3E2D16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2" name="TextBox 1">
            <a:extLst>
              <a:ext uri="{FF2B5EF4-FFF2-40B4-BE49-F238E27FC236}">
                <a16:creationId xmlns:a16="http://schemas.microsoft.com/office/drawing/2014/main" id="{351BD64A-26EA-203C-F543-0410D2482AC1}"/>
              </a:ext>
            </a:extLst>
          </p:cNvPr>
          <p:cNvSpPr txBox="1"/>
          <p:nvPr/>
        </p:nvSpPr>
        <p:spPr>
          <a:xfrm>
            <a:off x="720000" y="1542840"/>
            <a:ext cx="8210550" cy="3539430"/>
          </a:xfrm>
          <a:prstGeom prst="rect">
            <a:avLst/>
          </a:prstGeom>
          <a:noFill/>
        </p:spPr>
        <p:txBody>
          <a:bodyPr wrap="square" rtlCol="0">
            <a:spAutoFit/>
          </a:bodyPr>
          <a:lstStyle/>
          <a:p>
            <a:pPr algn="l" fontAlgn="ctr"/>
            <a:r>
              <a:rPr lang="en-US" sz="2000" dirty="0">
                <a:solidFill>
                  <a:schemeClr val="accent1"/>
                </a:solidFill>
                <a:latin typeface="+mn-lt"/>
              </a:rPr>
              <a:t>Network Technologies in the Home</a:t>
            </a:r>
          </a:p>
          <a:p>
            <a:pPr algn="l" fontAlgn="ctr"/>
            <a:r>
              <a:rPr lang="en-US" sz="1200" dirty="0">
                <a:solidFill>
                  <a:schemeClr val="tx1"/>
                </a:solidFill>
                <a:latin typeface="+mn-lt"/>
              </a:rPr>
              <a:t>Wireless technologies use electromagnetic waves to carry information between devices. The electromagnetic spectrum includes such things as radio and television broadcast bands, visible light, x-rays, and gamma-rays. Some types of electromagnetic waves are not suitable for carrying data. Other parts of the spectrum are regulated by governments and licensed to various organizations for specific applications.</a:t>
            </a:r>
          </a:p>
          <a:p>
            <a:pPr algn="l" fontAlgn="ctr"/>
            <a:r>
              <a:rPr lang="en-US" sz="1200" dirty="0">
                <a:solidFill>
                  <a:schemeClr val="tx1"/>
                </a:solidFill>
                <a:latin typeface="+mn-lt"/>
              </a:rPr>
              <a:t>Certain unlicensed sections of the spectrum are incorporated into consumer products, including the Wi-Fi routers found in most homes. The wireless technologies most frequently used in home networks are in the unlicensed 2.4 GHz and 5 GHz frequency ranges. Bluetooth is a technology that makes use of the 2.4 GHz band. Other technologies that use the 2.4 GHz and 5 GHz bands are the modern wireless LAN technologies that conform to the various IEEE 802.11 standards. Unlike Bluetooth technology, 802.11 devices transmit at a much higher power level giving them a great range and improved throughput.</a:t>
            </a:r>
          </a:p>
          <a:p>
            <a:pPr algn="l" fontAlgn="ctr"/>
            <a:endParaRPr lang="en-US" sz="1200" dirty="0">
              <a:solidFill>
                <a:schemeClr val="tx1"/>
              </a:solidFill>
              <a:latin typeface="+mn-lt"/>
            </a:endParaRPr>
          </a:p>
          <a:p>
            <a:pPr algn="l" fontAlgn="ctr"/>
            <a:r>
              <a:rPr lang="en-US" sz="1200" dirty="0">
                <a:solidFill>
                  <a:schemeClr val="tx1"/>
                </a:solidFill>
                <a:latin typeface="+mn-lt"/>
              </a:rPr>
              <a:t>Although many home network devices support wireless communications, there are still a few applications where devices benefit from a wired switch connection. The most commonly implemented wired protocol is the Ethernet protocol. Directly connected devices use an Ethernet patch cable, usually unshielded twisted pair. Category 5e is the most common wiring used in a LAN. The cable is made up of 4 pairs of wires that are twisted to reduce electrical interference. For those homes that do not have UTP wiring, there are other technologies, such as powerline, that can distribute wired connectivity throughout the premises.</a:t>
            </a:r>
            <a:endParaRPr lang="en-US" sz="1200" i="0" dirty="0">
              <a:solidFill>
                <a:schemeClr val="tx1"/>
              </a:solidFill>
              <a:effectLst/>
              <a:latin typeface="+mn-lt"/>
            </a:endParaRPr>
          </a:p>
        </p:txBody>
      </p:sp>
      <p:sp>
        <p:nvSpPr>
          <p:cNvPr id="3" name="Footer Placeholder 4">
            <a:extLst>
              <a:ext uri="{FF2B5EF4-FFF2-40B4-BE49-F238E27FC236}">
                <a16:creationId xmlns:a16="http://schemas.microsoft.com/office/drawing/2014/main" id="{285FA912-DCE6-56C0-4020-6544F8D175E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3742485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94BF2C4F-D2B7-7E9A-C65A-C2C2EED55AD9}"/>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7" name="TextBox 6">
            <a:extLst>
              <a:ext uri="{FF2B5EF4-FFF2-40B4-BE49-F238E27FC236}">
                <a16:creationId xmlns:a16="http://schemas.microsoft.com/office/drawing/2014/main" id="{F14AA754-C02D-9E47-B1F1-A1997F1AFF5C}"/>
              </a:ext>
            </a:extLst>
          </p:cNvPr>
          <p:cNvSpPr txBox="1"/>
          <p:nvPr/>
        </p:nvSpPr>
        <p:spPr>
          <a:xfrm>
            <a:off x="725220" y="1703617"/>
            <a:ext cx="8210550" cy="3185487"/>
          </a:xfrm>
          <a:prstGeom prst="rect">
            <a:avLst/>
          </a:prstGeom>
          <a:noFill/>
        </p:spPr>
        <p:txBody>
          <a:bodyPr wrap="square" rtlCol="0">
            <a:spAutoFit/>
          </a:bodyPr>
          <a:lstStyle/>
          <a:p>
            <a:pPr algn="l" fontAlgn="ctr"/>
            <a:r>
              <a:rPr lang="ja-JP" altLang="en-US" sz="1600" i="0">
                <a:solidFill>
                  <a:schemeClr val="accent1"/>
                </a:solidFill>
                <a:effectLst/>
                <a:latin typeface="+mn-lt"/>
              </a:rPr>
              <a:t>家庭でのネットワーク技術</a:t>
            </a:r>
          </a:p>
          <a:p>
            <a:pPr algn="l" fontAlgn="ctr"/>
            <a:endParaRPr lang="ja-JP" altLang="en-US" sz="1200" i="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家庭のネットワークでは、無線技術がよく使われます。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Wi-Fi</a:t>
            </a:r>
            <a:r>
              <a:rPr lang="ja-JP" altLang="en-US" sz="1600">
                <a:solidFill>
                  <a:schemeClr val="tx1"/>
                </a:solidFill>
                <a:latin typeface="MS PGothic" panose="020B0600070205080204" pitchFamily="34" charset="-128"/>
                <a:ea typeface="MS PGothic" panose="020B0600070205080204" pitchFamily="34" charset="-128"/>
              </a:rPr>
              <a:t>ルーターや</a:t>
            </a:r>
            <a:r>
              <a:rPr lang="en-US" sz="1600" dirty="0">
                <a:solidFill>
                  <a:schemeClr val="tx1"/>
                </a:solidFill>
                <a:latin typeface="MS PGothic" panose="020B0600070205080204" pitchFamily="34" charset="-128"/>
                <a:ea typeface="MS PGothic" panose="020B0600070205080204" pitchFamily="34" charset="-128"/>
              </a:rPr>
              <a:t>Bluetooth</a:t>
            </a:r>
            <a:r>
              <a:rPr lang="ja-JP" altLang="en-US" sz="1600">
                <a:solidFill>
                  <a:schemeClr val="tx1"/>
                </a:solidFill>
                <a:latin typeface="MS PGothic" panose="020B0600070205080204" pitchFamily="34" charset="-128"/>
                <a:ea typeface="MS PGothic" panose="020B0600070205080204" pitchFamily="34" charset="-128"/>
              </a:rPr>
              <a:t>はライセンス不要の</a:t>
            </a:r>
            <a:r>
              <a:rPr lang="en-US" altLang="ja-JP" sz="1600" dirty="0">
                <a:solidFill>
                  <a:schemeClr val="accent1"/>
                </a:solidFill>
                <a:latin typeface="MS PGothic" panose="020B0600070205080204" pitchFamily="34" charset="-128"/>
                <a:ea typeface="MS PGothic" panose="020B0600070205080204" pitchFamily="34" charset="-128"/>
              </a:rPr>
              <a:t>2.4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および</a:t>
            </a:r>
            <a:r>
              <a:rPr lang="en-US" altLang="ja-JP" sz="1600" dirty="0">
                <a:solidFill>
                  <a:schemeClr val="accent1"/>
                </a:solidFill>
                <a:latin typeface="MS PGothic" panose="020B0600070205080204" pitchFamily="34" charset="-128"/>
                <a:ea typeface="MS PGothic" panose="020B0600070205080204" pitchFamily="34" charset="-128"/>
              </a:rPr>
              <a:t>5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帯域を利用しています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IEEE 802.11</a:t>
            </a:r>
            <a:r>
              <a:rPr lang="ja-JP" altLang="en-US" sz="1600">
                <a:solidFill>
                  <a:schemeClr val="tx1"/>
                </a:solidFill>
                <a:latin typeface="MS PGothic" panose="020B0600070205080204" pitchFamily="34" charset="-128"/>
                <a:ea typeface="MS PGothic" panose="020B0600070205080204" pitchFamily="34" charset="-128"/>
              </a:rPr>
              <a:t>規格を採用した無線</a:t>
            </a:r>
            <a:r>
              <a:rPr lang="en-US" sz="1600" dirty="0" err="1">
                <a:solidFill>
                  <a:schemeClr val="tx1"/>
                </a:solidFill>
                <a:latin typeface="MS PGothic" panose="020B0600070205080204" pitchFamily="34" charset="-128"/>
                <a:ea typeface="MS PGothic" panose="020B0600070205080204" pitchFamily="34" charset="-128"/>
              </a:rPr>
              <a:t>LAN（Wi-Fi</a:t>
            </a:r>
            <a:r>
              <a:rPr lang="en-US" sz="1600" dirty="0">
                <a:solidFill>
                  <a:schemeClr val="tx1"/>
                </a:solidFill>
                <a:latin typeface="MS PGothic" panose="020B0600070205080204" pitchFamily="34" charset="-128"/>
                <a:ea typeface="MS PGothic" panose="020B0600070205080204" pitchFamily="34" charset="-128"/>
              </a:rPr>
              <a:t>）</a:t>
            </a:r>
            <a:r>
              <a:rPr lang="ja-JP" altLang="en-US" sz="1600">
                <a:solidFill>
                  <a:schemeClr val="tx1"/>
                </a:solidFill>
                <a:latin typeface="MS PGothic" panose="020B0600070205080204" pitchFamily="34" charset="-128"/>
                <a:ea typeface="MS PGothic" panose="020B0600070205080204" pitchFamily="34" charset="-128"/>
              </a:rPr>
              <a:t>技術は、長い距離と高いスループットを実現します。</a:t>
            </a: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安定したネットワーク接続が必要な場合は、有線ネットワークのほうが適切な場合もあります。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altLang="ja-JP"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ケーブル（カテゴリ</a:t>
            </a:r>
            <a:r>
              <a:rPr lang="en-US" altLang="ja-JP" sz="1600" dirty="0">
                <a:solidFill>
                  <a:schemeClr val="tx1"/>
                </a:solidFill>
                <a:latin typeface="MS PGothic" panose="020B0600070205080204" pitchFamily="34" charset="-128"/>
                <a:ea typeface="MS PGothic" panose="020B0600070205080204" pitchFamily="34" charset="-128"/>
              </a:rPr>
              <a:t>5</a:t>
            </a:r>
            <a:r>
              <a:rPr lang="en-US" sz="1600" dirty="0">
                <a:solidFill>
                  <a:schemeClr val="tx1"/>
                </a:solidFill>
                <a:latin typeface="MS PGothic" panose="020B0600070205080204" pitchFamily="34" charset="-128"/>
                <a:ea typeface="MS PGothic" panose="020B0600070205080204" pitchFamily="34" charset="-128"/>
              </a:rPr>
              <a:t>e）</a:t>
            </a:r>
            <a:r>
              <a:rPr lang="ja-JP" altLang="en-US" sz="1600">
                <a:solidFill>
                  <a:schemeClr val="tx1"/>
                </a:solidFill>
                <a:latin typeface="MS PGothic" panose="020B0600070205080204" pitchFamily="34" charset="-128"/>
                <a:ea typeface="MS PGothic" panose="020B0600070205080204" pitchFamily="34" charset="-128"/>
              </a:rPr>
              <a:t>は家庭内</a:t>
            </a:r>
            <a:r>
              <a:rPr lang="en-US"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で一般的に使用され、電気的干渉を低減するよう設計されています。</a:t>
            </a:r>
          </a:p>
        </p:txBody>
      </p:sp>
      <p:sp>
        <p:nvSpPr>
          <p:cNvPr id="2" name="Footer Placeholder 4">
            <a:extLst>
              <a:ext uri="{FF2B5EF4-FFF2-40B4-BE49-F238E27FC236}">
                <a16:creationId xmlns:a16="http://schemas.microsoft.com/office/drawing/2014/main" id="{0EBC1D56-4637-29A8-893A-351608591FC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3132895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8C19BD-F49C-7A9E-9497-FC80A12E2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43802187-2387-2624-D49F-723205FCDA51}"/>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35569E3-1635-6A78-F4FF-B1734B90E48D}"/>
              </a:ext>
            </a:extLst>
          </p:cNvPr>
          <p:cNvSpPr txBox="1"/>
          <p:nvPr/>
        </p:nvSpPr>
        <p:spPr>
          <a:xfrm>
            <a:off x="720000" y="1542840"/>
            <a:ext cx="8210550" cy="2800767"/>
          </a:xfrm>
          <a:prstGeom prst="rect">
            <a:avLst/>
          </a:prstGeom>
          <a:noFill/>
        </p:spPr>
        <p:txBody>
          <a:bodyPr wrap="square" rtlCol="0">
            <a:spAutoFit/>
          </a:bodyPr>
          <a:lstStyle/>
          <a:p>
            <a:pPr algn="l" fontAlgn="ctr"/>
            <a:r>
              <a:rPr lang="en-US" sz="2000" dirty="0">
                <a:solidFill>
                  <a:schemeClr val="accent1"/>
                </a:solidFill>
                <a:latin typeface="+mn-lt"/>
              </a:rPr>
              <a:t>Wireless standards</a:t>
            </a:r>
          </a:p>
          <a:p>
            <a:pPr algn="l" fontAlgn="ctr"/>
            <a:r>
              <a:rPr lang="en-US" sz="1200" dirty="0">
                <a:solidFill>
                  <a:schemeClr val="tx1"/>
                </a:solidFill>
                <a:latin typeface="+mn-lt"/>
              </a:rPr>
              <a:t>The IEEE 802.11 standard governs the WLAN environment. Wireless standards for LANs use the 2.4 GHz and 5 GHz frequency bands. Collectively these technologies are referred to as Wi-Fi. The Wi-Fi Alliance is responsible for testing wireless LAN devices from different manufacturers.</a:t>
            </a:r>
          </a:p>
          <a:p>
            <a:pPr algn="l" fontAlgn="ctr"/>
            <a:r>
              <a:rPr lang="en-US" sz="1200" dirty="0">
                <a:solidFill>
                  <a:schemeClr val="tx1"/>
                </a:solidFill>
                <a:latin typeface="+mn-lt"/>
              </a:rPr>
              <a:t>Wireless routers using the 802.11 standards have multiple settings that have to be configured. These settings include the following:</a:t>
            </a:r>
          </a:p>
          <a:p>
            <a:pPr algn="l" fontAlgn="ctr"/>
            <a:endParaRPr lang="en-US" sz="1200" dirty="0">
              <a:solidFill>
                <a:schemeClr val="tx1"/>
              </a:solidFill>
              <a:latin typeface="+mn-lt"/>
            </a:endParaRP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mode - Determines the type of technology that must be supported. For example, 802.11b, 802.11g, 802.11n or Mixed Mode.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Name (SSID) - Used to identify the WLAN. All devices that wish to participate in the WLAN must have the same SSID.</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Standard Channel - Specifies the channel over which communication will occur. By default, this is set to Auto to allow the access point (AP) to determine the optimum channel to use.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SSID Broadcast - Determines if the SSID will be broadcast to all devices within range. By default, set to Enabled.</a:t>
            </a:r>
          </a:p>
        </p:txBody>
      </p:sp>
      <p:sp>
        <p:nvSpPr>
          <p:cNvPr id="2" name="Footer Placeholder 4">
            <a:extLst>
              <a:ext uri="{FF2B5EF4-FFF2-40B4-BE49-F238E27FC236}">
                <a16:creationId xmlns:a16="http://schemas.microsoft.com/office/drawing/2014/main" id="{89F6785A-3029-757B-821A-CC9E959F36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2222647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ED3CE7-CD7B-4153-D885-AA49A16B427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85DADF5C-C7A2-9196-7BCA-4ABD01397C8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0054AC5A-41AD-9463-6710-A348B33F36C3}"/>
              </a:ext>
            </a:extLst>
          </p:cNvPr>
          <p:cNvSpPr txBox="1"/>
          <p:nvPr/>
        </p:nvSpPr>
        <p:spPr>
          <a:xfrm>
            <a:off x="700669" y="1560268"/>
            <a:ext cx="7722606" cy="1938992"/>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a:solidFill>
                  <a:schemeClr val="accent1"/>
                </a:solidFill>
              </a:rPr>
              <a:t>IEEE 802.11</a:t>
            </a:r>
            <a:r>
              <a:rPr lang="en-US" sz="1800" dirty="0">
                <a:solidFill>
                  <a:schemeClr val="tx1"/>
                </a:solidFill>
              </a:rPr>
              <a:t>規格はWLAN (Wireless LAN) を規定します。無線LAN規格は、2.4 GHzおよび5 </a:t>
            </a:r>
            <a:r>
              <a:rPr lang="en-US" sz="1800" dirty="0" err="1">
                <a:solidFill>
                  <a:schemeClr val="tx1"/>
                </a:solidFill>
              </a:rPr>
              <a:t>GHzの周波数帯を使用します。これらの技術はWi-Fiと呼ばれています</a:t>
            </a:r>
            <a:r>
              <a:rPr lang="en-US" sz="1800" dirty="0">
                <a:solidFill>
                  <a:schemeClr val="tx1"/>
                </a:solidFill>
              </a:rPr>
              <a:t>。</a:t>
            </a:r>
          </a:p>
          <a:p>
            <a:pPr marL="285750" indent="-285750">
              <a:spcAft>
                <a:spcPts val="600"/>
              </a:spcAft>
              <a:buClr>
                <a:schemeClr val="tx1"/>
              </a:buClr>
              <a:buFont typeface="Arial" panose="020B0604020202020204" pitchFamily="34" charset="0"/>
              <a:buChar char="•"/>
            </a:pPr>
            <a:r>
              <a:rPr lang="en-US" sz="1800" dirty="0" err="1">
                <a:solidFill>
                  <a:schemeClr val="accent1"/>
                </a:solidFill>
              </a:rPr>
              <a:t>Wi-Fiアライアンス</a:t>
            </a:r>
            <a:r>
              <a:rPr lang="en-US" sz="1800" dirty="0" err="1">
                <a:solidFill>
                  <a:schemeClr val="tx1"/>
                </a:solidFill>
              </a:rPr>
              <a:t>は、異なるメーカーの無線LANデバイスのテストをしています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771CD0BA-DAD0-74CB-76C8-7C217F0B5F6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4213566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A82E41-19D5-47D8-4A83-196577BC21F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5C9052-AFBE-1B9F-EE22-92D20D0D7A4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7A7C60A9-85F8-07BC-63FF-21ABDAF5094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8D62CF86-8352-956B-231A-462C6494F654}"/>
              </a:ext>
            </a:extLst>
          </p:cNvPr>
          <p:cNvSpPr txBox="1"/>
          <p:nvPr/>
        </p:nvSpPr>
        <p:spPr>
          <a:xfrm>
            <a:off x="700668" y="1560268"/>
            <a:ext cx="8250291" cy="3277820"/>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err="1">
                <a:solidFill>
                  <a:schemeClr val="tx1"/>
                </a:solidFill>
              </a:rPr>
              <a:t>無線ルーターの設定には以下のような項目があります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ネットワークモード</a:t>
            </a:r>
            <a:r>
              <a:rPr lang="en-US" sz="1800" dirty="0">
                <a:solidFill>
                  <a:schemeClr val="accent1"/>
                </a:solidFill>
              </a:rPr>
              <a:t>: </a:t>
            </a:r>
            <a:r>
              <a:rPr lang="en-US" sz="1800" dirty="0">
                <a:solidFill>
                  <a:schemeClr val="tx1"/>
                </a:solidFill>
              </a:rPr>
              <a:t>サポートする必要があるWiFi技術の種類を決定します。例えば、802.11b、802.11g、802.11n、またはAuto、Mixモード。</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ネットワーク名（SSID</a:t>
            </a:r>
            <a:r>
              <a:rPr lang="en-US" sz="1800" dirty="0">
                <a:solidFill>
                  <a:schemeClr val="accent1"/>
                </a:solidFill>
              </a:rPr>
              <a:t>）: </a:t>
            </a:r>
            <a:r>
              <a:rPr lang="en-US" sz="1800" dirty="0" err="1">
                <a:solidFill>
                  <a:schemeClr val="tx1"/>
                </a:solidFill>
              </a:rPr>
              <a:t>WiFiを識別するために使用されます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a:solidFill>
                  <a:schemeClr val="accent1"/>
                </a:solidFill>
              </a:rPr>
              <a:t>標準チャネル: </a:t>
            </a:r>
            <a:r>
              <a:rPr lang="en-US" sz="1800" dirty="0" err="1">
                <a:solidFill>
                  <a:schemeClr val="tx1"/>
                </a:solidFill>
              </a:rPr>
              <a:t>通信が行われるチャネルを指定します。デフォルトで「Auto」に設定されています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SSIDブロードキャスト</a:t>
            </a:r>
            <a:r>
              <a:rPr lang="en-US" sz="1800" dirty="0">
                <a:solidFill>
                  <a:schemeClr val="accent1"/>
                </a:solidFill>
              </a:rPr>
              <a:t>: </a:t>
            </a:r>
            <a:r>
              <a:rPr lang="en-US" sz="1800" dirty="0" err="1">
                <a:solidFill>
                  <a:schemeClr val="tx1"/>
                </a:solidFill>
              </a:rPr>
              <a:t>SSIDを範囲内のすべてのデバイスにブロードキャストするかどうかを決定します。デフォルトでは「有効」に設定されています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E5C9BD1B-61C4-1B11-8590-E80E26F11C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08446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6E3B5-95CD-AA86-1DAA-766D5B0C15B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F2230368-02A4-922C-2227-E9415969BA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261884"/>
          </a:xfrm>
          <a:prstGeom prst="rect">
            <a:avLst/>
          </a:prstGeom>
          <a:noFill/>
        </p:spPr>
        <p:txBody>
          <a:bodyPr wrap="square" rtlCol="0">
            <a:spAutoFit/>
          </a:bodyPr>
          <a:lstStyle/>
          <a:p>
            <a:pPr algn="l" fontAlgn="ctr"/>
            <a:r>
              <a:rPr lang="en-US" sz="2000" dirty="0">
                <a:solidFill>
                  <a:schemeClr val="accent1"/>
                </a:solidFill>
                <a:latin typeface="+mn-lt"/>
              </a:rPr>
              <a:t>Set up a Home Router</a:t>
            </a:r>
          </a:p>
          <a:p>
            <a:pPr algn="l" fontAlgn="ctr"/>
            <a:r>
              <a:rPr lang="en-US" dirty="0">
                <a:solidFill>
                  <a:schemeClr val="tx1"/>
                </a:solidFill>
                <a:latin typeface="+mn-lt"/>
              </a:rPr>
              <a:t>Many wireless routers designed for home use have an automatic setup utility that can be used to configure the basic settings on the router. To connect to the router using a wired connection, plug an Ethernet patch cable into the network port on the computer. Plug the other end into a LAN port on the router.</a:t>
            </a:r>
          </a:p>
        </p:txBody>
      </p:sp>
      <p:sp>
        <p:nvSpPr>
          <p:cNvPr id="2" name="Footer Placeholder 4">
            <a:extLst>
              <a:ext uri="{FF2B5EF4-FFF2-40B4-BE49-F238E27FC236}">
                <a16:creationId xmlns:a16="http://schemas.microsoft.com/office/drawing/2014/main" id="{98B978BA-6F8F-5BD3-C550-9A480B48FC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2169555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661993"/>
          </a:xfrm>
          <a:prstGeom prst="rect">
            <a:avLst/>
          </a:prstGeom>
          <a:noFill/>
        </p:spPr>
        <p:txBody>
          <a:bodyPr wrap="square" rtlCol="0">
            <a:spAutoFit/>
          </a:bodyPr>
          <a:lstStyle/>
          <a:p>
            <a:pPr algn="l" fontAlgn="ctr">
              <a:spcAft>
                <a:spcPts val="600"/>
              </a:spcAft>
            </a:pPr>
            <a:r>
              <a:rPr lang="ja-JP" altLang="en-US" sz="2000" b="1">
                <a:solidFill>
                  <a:schemeClr val="tx1"/>
                </a:solidFill>
              </a:rPr>
              <a:t>ホームルーターの設定</a:t>
            </a:r>
            <a:endParaRPr lang="en-US" altLang="ja-JP" sz="2000" b="1"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家庭用に設計された多くの無線ルーターには、基本設定を構成するために使用できる自動セットアップユーティリティが備わっています。</a:t>
            </a:r>
            <a:endParaRPr lang="en-US" altLang="ja-JP" sz="1800"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有線接続を使用してルーターに接続するには、</a:t>
            </a:r>
            <a:r>
              <a:rPr lang="en-US" altLang="ja-JP" sz="1800" dirty="0">
                <a:solidFill>
                  <a:schemeClr val="tx1"/>
                </a:solidFill>
              </a:rPr>
              <a:t>LAN</a:t>
            </a:r>
            <a:r>
              <a:rPr lang="ja-JP" altLang="en-US" sz="1800">
                <a:solidFill>
                  <a:schemeClr val="tx1"/>
                </a:solidFill>
              </a:rPr>
              <a:t>ケーブルでコンピュータのネットワークポートとルーターの</a:t>
            </a:r>
            <a:r>
              <a:rPr lang="en-US" sz="1800" dirty="0">
                <a:solidFill>
                  <a:schemeClr val="accent1"/>
                </a:solidFill>
              </a:rPr>
              <a:t>LAN</a:t>
            </a:r>
            <a:r>
              <a:rPr lang="ja-JP" altLang="en-US" sz="1800">
                <a:solidFill>
                  <a:schemeClr val="accent1"/>
                </a:solidFill>
              </a:rPr>
              <a:t>ポート</a:t>
            </a:r>
            <a:r>
              <a:rPr lang="ja-JP" altLang="en-US" sz="1800">
                <a:solidFill>
                  <a:schemeClr val="tx1"/>
                </a:solidFill>
              </a:rPr>
              <a:t>を接続します。</a:t>
            </a:r>
            <a:endParaRPr lang="en-US" sz="1800" dirty="0">
              <a:solidFill>
                <a:schemeClr val="tx1"/>
              </a:solidFill>
              <a:latin typeface="+mn-lt"/>
            </a:endParaRPr>
          </a:p>
        </p:txBody>
      </p:sp>
      <p:sp>
        <p:nvSpPr>
          <p:cNvPr id="6" name="TextBox 5">
            <a:extLst>
              <a:ext uri="{FF2B5EF4-FFF2-40B4-BE49-F238E27FC236}">
                <a16:creationId xmlns:a16="http://schemas.microsoft.com/office/drawing/2014/main" id="{3E016B98-817F-BE47-483E-BCC90EB70945}"/>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このモジュールで学んだこと</a:t>
            </a:r>
          </a:p>
        </p:txBody>
      </p:sp>
      <p:sp>
        <p:nvSpPr>
          <p:cNvPr id="7" name="Google Shape;1302;p52">
            <a:extLst>
              <a:ext uri="{FF2B5EF4-FFF2-40B4-BE49-F238E27FC236}">
                <a16:creationId xmlns:a16="http://schemas.microsoft.com/office/drawing/2014/main" id="{58BA94B2-E8D8-F0BE-0A5D-46DBED5AF4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2" name="Footer Placeholder 4">
            <a:extLst>
              <a:ext uri="{FF2B5EF4-FFF2-40B4-BE49-F238E27FC236}">
                <a16:creationId xmlns:a16="http://schemas.microsoft.com/office/drawing/2014/main" id="{C54C1199-A61D-6EE9-7E65-46166B41CBE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49</a:t>
            </a:fld>
            <a:endParaRPr lang="en-US" dirty="0">
              <a:solidFill>
                <a:schemeClr val="tx1"/>
              </a:solidFill>
            </a:endParaRPr>
          </a:p>
        </p:txBody>
      </p:sp>
    </p:spTree>
    <p:extLst>
      <p:ext uri="{BB962C8B-B14F-4D97-AF65-F5344CB8AC3E}">
        <p14:creationId xmlns:p14="http://schemas.microsoft.com/office/powerpoint/2010/main" val="115097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6618"/>
            <a:ext cx="8286116" cy="4108817"/>
          </a:xfrm>
          <a:prstGeom prst="rect">
            <a:avLst/>
          </a:prstGeom>
          <a:noFill/>
        </p:spPr>
        <p:txBody>
          <a:bodyPr wrap="square" rtlCol="0">
            <a:spAutoFit/>
          </a:bodyPr>
          <a:lstStyle/>
          <a:p>
            <a:pPr algn="l" fontAlgn="ctr">
              <a:spcAft>
                <a:spcPts val="1200"/>
              </a:spcAft>
              <a:buClr>
                <a:schemeClr val="tx1"/>
              </a:buClr>
            </a:pPr>
            <a:r>
              <a:rPr lang="en-US" sz="1600" i="0" dirty="0">
                <a:solidFill>
                  <a:schemeClr val="tx1"/>
                </a:solidFill>
                <a:effectLst/>
                <a:latin typeface="+mn-lt"/>
                <a:ea typeface="+mn-ea"/>
                <a:hlinkClick r:id="rId3"/>
              </a:rPr>
              <a:t>Module 4: ホーム</a:t>
            </a:r>
            <a:r>
              <a:rPr lang="ja-JP" altLang="en-US" sz="1600">
                <a:solidFill>
                  <a:schemeClr val="tx1"/>
                </a:solidFill>
                <a:latin typeface="+mn-lt"/>
                <a:hlinkClick r:id="rId3"/>
              </a:rPr>
              <a:t>ネット</a:t>
            </a:r>
            <a:r>
              <a:rPr lang="en-US" altLang="ja-JP" sz="1600" dirty="0">
                <a:solidFill>
                  <a:schemeClr val="tx1"/>
                </a:solidFill>
                <a:latin typeface="+mn-lt"/>
                <a:hlinkClick r:id="rId3"/>
              </a:rPr>
              <a:t>(</a:t>
            </a:r>
            <a:r>
              <a:rPr lang="ja-JP" altLang="en-US" sz="1600">
                <a:solidFill>
                  <a:schemeClr val="tx1"/>
                </a:solidFill>
                <a:latin typeface="+mn-lt"/>
                <a:hlinkClick r:id="rId3"/>
              </a:rPr>
              <a:t>家庭内</a:t>
            </a:r>
            <a:r>
              <a:rPr lang="en-US" altLang="ja-JP" sz="1600" dirty="0">
                <a:solidFill>
                  <a:schemeClr val="tx1"/>
                </a:solidFill>
                <a:latin typeface="+mn-lt"/>
                <a:hlinkClick r:id="rId3"/>
              </a:rPr>
              <a:t>)</a:t>
            </a:r>
            <a:r>
              <a:rPr lang="ja-JP" altLang="en-US" sz="1600">
                <a:solidFill>
                  <a:schemeClr val="tx1"/>
                </a:solidFill>
                <a:latin typeface="+mn-lt"/>
                <a:hlinkClick r:id="rId3"/>
              </a:rPr>
              <a:t>ワークの構築</a:t>
            </a:r>
            <a:endParaRPr lang="en-US" altLang="ja-JP" sz="1600" dirty="0">
              <a:solidFill>
                <a:schemeClr val="tx1"/>
              </a:solidFill>
              <a:latin typeface="+mn-lt"/>
            </a:endParaRPr>
          </a:p>
          <a:p>
            <a:pPr algn="l" fontAlgn="ctr">
              <a:spcAft>
                <a:spcPts val="1200"/>
              </a:spcAft>
              <a:buClr>
                <a:schemeClr val="tx1"/>
              </a:buClr>
            </a:pPr>
            <a:r>
              <a:rPr lang="en-US" sz="1600" i="0" dirty="0">
                <a:solidFill>
                  <a:schemeClr val="tx1"/>
                </a:solidFill>
                <a:effectLst/>
                <a:latin typeface="+mn-lt"/>
              </a:rPr>
              <a:t>4.0.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4.1. </a:t>
            </a:r>
            <a:r>
              <a:rPr lang="ja-JP" altLang="en-US" sz="1600" i="0">
                <a:solidFill>
                  <a:schemeClr val="tx1"/>
                </a:solidFill>
                <a:effectLst/>
                <a:latin typeface="+mn-lt"/>
              </a:rPr>
              <a:t>ホーム</a:t>
            </a:r>
            <a:r>
              <a:rPr lang="ja-JP" altLang="en-US" sz="1600">
                <a:solidFill>
                  <a:schemeClr val="tx1"/>
                </a:solidFill>
                <a:latin typeface="+mn-lt"/>
              </a:rPr>
              <a:t>ネットワークの基本</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4.2. </a:t>
            </a:r>
            <a:r>
              <a:rPr lang="ja-JP" altLang="en-US" sz="1600">
                <a:solidFill>
                  <a:schemeClr val="tx1"/>
                </a:solidFill>
                <a:latin typeface="+mn-lt"/>
              </a:rPr>
              <a:t>家庭でのネットワーク技術</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4.3. 無線規格</a:t>
            </a:r>
          </a:p>
          <a:p>
            <a:pPr algn="l" fontAlgn="ctr">
              <a:spcAft>
                <a:spcPts val="600"/>
              </a:spcAft>
              <a:buClr>
                <a:schemeClr val="tx1"/>
              </a:buClr>
            </a:pPr>
            <a:r>
              <a:rPr lang="en-US" sz="1600" i="0" dirty="0">
                <a:solidFill>
                  <a:schemeClr val="tx1"/>
                </a:solidFill>
                <a:effectLst/>
                <a:latin typeface="+mn-lt"/>
              </a:rPr>
              <a:t>4.4.</a:t>
            </a:r>
            <a:r>
              <a:rPr lang="ja-JP" altLang="en-US" sz="1600">
                <a:solidFill>
                  <a:schemeClr val="tx1"/>
                </a:solidFill>
                <a:latin typeface="+mn-lt"/>
              </a:rPr>
              <a:t> </a:t>
            </a:r>
            <a:r>
              <a:rPr lang="ja-JP" altLang="en-US" sz="1600">
                <a:solidFill>
                  <a:schemeClr val="accent3"/>
                </a:solidFill>
                <a:latin typeface="+mn-lt"/>
              </a:rPr>
              <a:t>演習</a:t>
            </a:r>
            <a:r>
              <a:rPr lang="en-US" altLang="ja-JP" sz="1600" dirty="0">
                <a:solidFill>
                  <a:schemeClr val="accent3"/>
                </a:solidFill>
                <a:latin typeface="+mn-lt"/>
              </a:rPr>
              <a:t>:</a:t>
            </a:r>
            <a:r>
              <a:rPr lang="en-US" altLang="ja-JP" sz="1600" dirty="0">
                <a:solidFill>
                  <a:schemeClr val="tx1"/>
                </a:solidFill>
                <a:latin typeface="+mn-lt"/>
              </a:rPr>
              <a:t> </a:t>
            </a:r>
            <a:r>
              <a:rPr lang="en-US" sz="1600" dirty="0">
                <a:solidFill>
                  <a:schemeClr val="tx1"/>
                </a:solidFill>
                <a:latin typeface="+mn-lt"/>
              </a:rPr>
              <a:t>Packet Tracer</a:t>
            </a:r>
            <a:r>
              <a:rPr lang="ja-JP" altLang="en-US" sz="1600">
                <a:solidFill>
                  <a:schemeClr val="tx1"/>
                </a:solidFill>
                <a:latin typeface="+mn-lt"/>
              </a:rPr>
              <a:t>を使用してホームルーターを設定する </a:t>
            </a:r>
            <a:r>
              <a:rPr lang="en-US" altLang="ja-JP" sz="1600" dirty="0">
                <a:solidFill>
                  <a:schemeClr val="tx1"/>
                </a:solidFill>
                <a:latin typeface="+mn-lt"/>
              </a:rPr>
              <a:t>– 60</a:t>
            </a:r>
            <a:r>
              <a:rPr lang="ja-JP" altLang="en-US" sz="1600">
                <a:solidFill>
                  <a:schemeClr val="tx1"/>
                </a:solidFill>
                <a:latin typeface="+mn-lt"/>
              </a:rPr>
              <a:t>分</a:t>
            </a:r>
            <a:endParaRPr lang="en-US" altLang="ja-JP" sz="1600" dirty="0">
              <a:solidFill>
                <a:schemeClr val="tx1"/>
              </a:solidFill>
              <a:latin typeface="+mn-lt"/>
            </a:endParaRPr>
          </a:p>
          <a:p>
            <a:pPr algn="l" fontAlgn="ctr">
              <a:spcAft>
                <a:spcPts val="600"/>
              </a:spcAft>
              <a:buClr>
                <a:schemeClr val="tx1"/>
              </a:buClr>
            </a:pPr>
            <a:r>
              <a:rPr lang="en-US" altLang="ja-JP" sz="1600" dirty="0">
                <a:solidFill>
                  <a:schemeClr val="tx1"/>
                </a:solidFill>
                <a:latin typeface="+mn-lt"/>
              </a:rPr>
              <a:t>4.5. </a:t>
            </a:r>
            <a:r>
              <a:rPr lang="ja-JP" altLang="en-US" sz="1600">
                <a:solidFill>
                  <a:schemeClr val="tx1"/>
                </a:solidFill>
                <a:latin typeface="+mn-lt"/>
              </a:rPr>
              <a:t>ホームネットワークの構築のまとめ</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4</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Add IoT Devices in PT</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Connect Devices to a Home Gateway and Monitor Network</a:t>
            </a: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B14F82D5-DAF6-BA3B-EB3A-78B4AC087FB8}"/>
              </a:ext>
            </a:extLst>
          </p:cNvPr>
          <p:cNvSpPr/>
          <p:nvPr/>
        </p:nvSpPr>
        <p:spPr>
          <a:xfrm>
            <a:off x="202963" y="3286288"/>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D65CC65D-B7A6-53C3-B051-59789E8F10D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D8296CFE-ACA6-83C1-83D4-A01D8CA3B67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4</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Build a Home Network Quiz</a:t>
            </a:r>
          </a:p>
          <a:p>
            <a:pPr fontAlgn="ctr">
              <a:spcAft>
                <a:spcPts val="600"/>
              </a:spcAft>
              <a:buClr>
                <a:schemeClr val="tx1"/>
              </a:buClr>
            </a:pPr>
            <a:r>
              <a:rPr lang="en-US" sz="2000" dirty="0">
                <a:solidFill>
                  <a:schemeClr val="accent2"/>
                </a:solidFill>
                <a:latin typeface="+mn-lt"/>
                <a:hlinkClick r:id="rId3"/>
              </a:rPr>
              <a:t>https://forms.gle/KE442vByp6f2FxC87</a:t>
            </a: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E8ACB48B-DA40-41C2-AB41-46ECC1383993}"/>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37C159C0-779E-5AD4-775E-17963DCCC7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393161DB-0218-075F-4E2F-9853E471A20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0787490-D380-B337-BA10-CCE580E436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51</a:t>
            </a:fld>
            <a:endParaRPr lang="en-US" dirty="0">
              <a:solidFill>
                <a:schemeClr val="tx1"/>
              </a:solidFill>
            </a:endParaRPr>
          </a:p>
        </p:txBody>
      </p:sp>
      <p:sp>
        <p:nvSpPr>
          <p:cNvPr id="7" name="TextBox 6">
            <a:extLst>
              <a:ext uri="{FF2B5EF4-FFF2-40B4-BE49-F238E27FC236}">
                <a16:creationId xmlns:a16="http://schemas.microsoft.com/office/drawing/2014/main" id="{BE709030-019A-1170-4A20-172211BB71DA}"/>
              </a:ext>
            </a:extLst>
          </p:cNvPr>
          <p:cNvSpPr txBox="1"/>
          <p:nvPr/>
        </p:nvSpPr>
        <p:spPr>
          <a:xfrm>
            <a:off x="8991600" y="6519333"/>
            <a:ext cx="184731" cy="307777"/>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39867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a:t>
            </a:r>
            <a:r>
              <a:rPr lang="en-US" b="0" i="0">
                <a:solidFill>
                  <a:schemeClr val="tx1"/>
                </a:solidFill>
                <a:effectLst/>
                <a:latin typeface="+mn-lt"/>
              </a:rPr>
              <a:t>- Module 4: Build a Home Network</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https://skillsforall.com/launch?id=f393c38f-b410-4d2b-8275-70e144273519&amp;tab=curriculum&amp;view=f02dd339-bd9f-5446-852b-0d052406055d</a:t>
            </a:r>
            <a:endParaRPr lang="en-US" dirty="0">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B1BD8756-E67D-0719-D861-A137D3A9FE6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52</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53</a:t>
            </a:fld>
            <a:endParaRPr lang="en-US"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sz="1800" i="0" dirty="0">
                <a:solidFill>
                  <a:srgbClr val="000000"/>
                </a:solidFill>
                <a:effectLst/>
                <a:latin typeface="+mn-lt"/>
                <a:ea typeface="MS PGothic" panose="020B0600070205080204" pitchFamily="34" charset="-128"/>
                <a:hlinkClick r:id="rId3"/>
              </a:rPr>
              <a:t>1.1.2 Video - Using IoT Devices in Packet Tracer</a:t>
            </a:r>
            <a:endParaRPr lang="en-US" sz="1800" i="0" dirty="0">
              <a:solidFill>
                <a:srgbClr val="000000"/>
              </a:solidFill>
              <a:effectLst/>
              <a:latin typeface="+mn-lt"/>
              <a:ea typeface="MS PGothic" panose="020B0600070205080204" pitchFamily="34" charset="-128"/>
            </a:endParaRPr>
          </a:p>
          <a:p>
            <a:pPr algn="l">
              <a:spcBef>
                <a:spcPts val="600"/>
              </a:spcBef>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1.1.3 Packet Tracer - Add IoT Devices in PT</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Add_IoT_Devices_in_PT_pka.pka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Bef>
                <a:spcPts val="600"/>
              </a:spcBef>
              <a:spcAft>
                <a:spcPts val="600"/>
              </a:spcAft>
            </a:pPr>
            <a:r>
              <a:rPr lang="en-US" sz="1800" i="0" dirty="0">
                <a:solidFill>
                  <a:schemeClr val="tx1"/>
                </a:solidFill>
                <a:effectLst/>
                <a:latin typeface="+mn-lt"/>
                <a:ea typeface="MS PGothic" panose="020B0600070205080204" pitchFamily="34" charset="-128"/>
              </a:rPr>
              <a:t>In this activity, you will open a Packet Tracer file with an existing home network, explore the devices on the network, and then add additional wired and wireless IoT devices.</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3304655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1EB5-0E4D-1712-661D-2B4E19BCB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14BD3-1649-F428-4483-A49399BF43D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0E3202E8-9F50-EC3C-635E-EA0F6C6B912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55</a:t>
            </a:fld>
            <a:endParaRPr lang="en-US" dirty="0"/>
          </a:p>
        </p:txBody>
      </p:sp>
      <p:sp>
        <p:nvSpPr>
          <p:cNvPr id="6" name="TextBox 5">
            <a:extLst>
              <a:ext uri="{FF2B5EF4-FFF2-40B4-BE49-F238E27FC236}">
                <a16:creationId xmlns:a16="http://schemas.microsoft.com/office/drawing/2014/main" id="{465921CC-2BEE-A48B-3AF4-6C88E59F50F1}"/>
              </a:ext>
            </a:extLst>
          </p:cNvPr>
          <p:cNvSpPr txBox="1"/>
          <p:nvPr/>
        </p:nvSpPr>
        <p:spPr>
          <a:xfrm>
            <a:off x="655162" y="1204944"/>
            <a:ext cx="8158900" cy="3600986"/>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1.2.2 Video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1.2.3 Packet Tracer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Connect_Devices_to_a_Home_Gateway_and_Monitor_Network_pka.pka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800" dirty="0">
                <a:solidFill>
                  <a:schemeClr val="tx1"/>
                </a:solidFill>
                <a:latin typeface="+mn-lt"/>
                <a:ea typeface="MS PGothic" panose="020B0600070205080204" pitchFamily="34" charset="-128"/>
              </a:rPr>
              <a:t>In this activity, you will add a home gateway and several IoT devices to an existing home network and monitor those devices through the home gateway.</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1600630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56</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57</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893374"/>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1.2.5 Video - Register Devices to a Dedicated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Connect_and_Control_Devices_Using_a_Registration_Server_pka.pka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016210"/>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Build a Home Network</a:t>
            </a:r>
          </a:p>
          <a:p>
            <a:pPr algn="l" fontAlgn="ctr">
              <a:spcAft>
                <a:spcPts val="600"/>
              </a:spcAft>
              <a:buClr>
                <a:schemeClr val="tx1"/>
              </a:buClr>
            </a:pPr>
            <a:r>
              <a:rPr lang="en-US" sz="1600" b="0" i="0" dirty="0">
                <a:solidFill>
                  <a:schemeClr val="tx1"/>
                </a:solidFill>
                <a:effectLst/>
                <a:latin typeface="+mn-lt"/>
              </a:rPr>
              <a:t>Module Objective: Configure an integrated wireless router and wireless client to connect securely to the internet.</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Home Network Basics:  Describe the components required to build a home network. </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technologies in the Home: Describe wired and wireless network technologies.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Wireless Standards: Describe Wi-Fi.</a:t>
            </a:r>
          </a:p>
          <a:p>
            <a:pPr marL="342900" indent="-342900" algn="l" fontAlgn="ctr">
              <a:spcAft>
                <a:spcPts val="600"/>
              </a:spcAft>
              <a:buClr>
                <a:schemeClr val="tx1"/>
              </a:buClr>
              <a:buFont typeface="+mj-lt"/>
              <a:buAutoNum type="arabicPeriod"/>
            </a:pPr>
            <a:r>
              <a:rPr lang="en-US" altLang="ja-JP" sz="1600" dirty="0">
                <a:solidFill>
                  <a:schemeClr val="accent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a:t>
            </a:r>
            <a:r>
              <a:rPr lang="en-US" altLang="ja-JP" sz="1600" dirty="0">
                <a:solidFill>
                  <a:schemeClr val="accent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 Set Up a Home Route with Packet Tracer: Configure wireless devices for secure communication.</a:t>
            </a:r>
          </a:p>
        </p:txBody>
      </p:sp>
      <p:sp>
        <p:nvSpPr>
          <p:cNvPr id="6" name="Google Shape;10055;p76">
            <a:extLst>
              <a:ext uri="{FF2B5EF4-FFF2-40B4-BE49-F238E27FC236}">
                <a16:creationId xmlns:a16="http://schemas.microsoft.com/office/drawing/2014/main" id="{4F1CE709-E18E-67AC-839E-C865FE578835}"/>
              </a:ext>
            </a:extLst>
          </p:cNvPr>
          <p:cNvSpPr/>
          <p:nvPr/>
        </p:nvSpPr>
        <p:spPr>
          <a:xfrm>
            <a:off x="1153939"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0B81295B-CE16-6042-622A-2D84B9098CD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6998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a:t>
            </a:r>
            <a:r>
              <a:rPr lang="ja-JP" altLang="en-US" sz="1600" b="0" i="0">
                <a:solidFill>
                  <a:schemeClr val="tx1"/>
                </a:solidFill>
                <a:effectLst/>
                <a:latin typeface="+mn-lt"/>
              </a:rPr>
              <a:t>ホームネットワークの構築 </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 無線ルーターと無線クライアントを設定し、インターネットに安全に接続する。</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ホームネットワークの基本： ホームネットワークを構築するために必要な構成要素について説明する。</a:t>
            </a:r>
            <a:r>
              <a:rPr lang="en-US" altLang="ja-JP" sz="1600" dirty="0">
                <a:solidFill>
                  <a:schemeClr val="tx1"/>
                </a:solidFill>
                <a:latin typeface="+mn-lt"/>
                <a:ea typeface="MS PGothic" panose="020B0600070205080204" pitchFamily="34" charset="-128"/>
              </a:rPr>
              <a:t> </a:t>
            </a: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家庭でのネットワーク技術： 有線および無線のネットワーク技術について説明する。 </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無線規格： </a:t>
            </a:r>
            <a:r>
              <a:rPr lang="en-US" altLang="ja-JP" sz="1600" dirty="0">
                <a:solidFill>
                  <a:schemeClr val="tx1"/>
                </a:solidFill>
                <a:latin typeface="+mn-lt"/>
                <a:ea typeface="MS PGothic" panose="020B0600070205080204" pitchFamily="34" charset="-128"/>
              </a:rPr>
              <a:t>Wi-Fi</a:t>
            </a:r>
            <a:r>
              <a:rPr lang="ja-JP" altLang="en-US" sz="1600">
                <a:solidFill>
                  <a:schemeClr val="tx1"/>
                </a:solidFill>
                <a:latin typeface="+mn-lt"/>
                <a:ea typeface="MS PGothic" panose="020B0600070205080204" pitchFamily="34" charset="-128"/>
              </a:rPr>
              <a:t>の規格について説明する。</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accent3"/>
                </a:solidFill>
                <a:latin typeface="+mn-lt"/>
                <a:ea typeface="MS PGothic" panose="020B0600070205080204" pitchFamily="34" charset="-128"/>
              </a:rPr>
              <a:t>演習： </a:t>
            </a:r>
            <a:r>
              <a:rPr lang="en-US" altLang="ja-JP" sz="1600" dirty="0">
                <a:solidFill>
                  <a:schemeClr val="tx1"/>
                </a:solidFill>
                <a:latin typeface="+mn-lt"/>
                <a:ea typeface="MS PGothic" panose="020B0600070205080204" pitchFamily="34" charset="-128"/>
              </a:rPr>
              <a:t>Packet Tracer</a:t>
            </a:r>
            <a:r>
              <a:rPr lang="ja-JP" altLang="en-US" sz="1600">
                <a:solidFill>
                  <a:schemeClr val="tx1"/>
                </a:solidFill>
                <a:latin typeface="+mn-lt"/>
                <a:ea typeface="MS PGothic" panose="020B0600070205080204" pitchFamily="34" charset="-128"/>
              </a:rPr>
              <a:t>を使用して、安全な通信のためにホームルーターを設定する。</a:t>
            </a:r>
            <a:endParaRPr lang="en-US" altLang="ja-JP" sz="1600" dirty="0">
              <a:solidFill>
                <a:schemeClr val="tx1"/>
              </a:solidFill>
              <a:latin typeface="+mn-lt"/>
              <a:ea typeface="MS PGothic" panose="020B0600070205080204" pitchFamily="34" charset="-128"/>
            </a:endParaRPr>
          </a:p>
        </p:txBody>
      </p:sp>
      <p:sp>
        <p:nvSpPr>
          <p:cNvPr id="6" name="Google Shape;10055;p76">
            <a:extLst>
              <a:ext uri="{FF2B5EF4-FFF2-40B4-BE49-F238E27FC236}">
                <a16:creationId xmlns:a16="http://schemas.microsoft.com/office/drawing/2014/main" id="{4F1CE709-E18E-67AC-839E-C865FE578835}"/>
              </a:ext>
            </a:extLst>
          </p:cNvPr>
          <p:cNvSpPr/>
          <p:nvPr/>
        </p:nvSpPr>
        <p:spPr>
          <a:xfrm>
            <a:off x="394987"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CAA33B6D-B0DD-DF58-69C9-6F91B3B3D08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30936" y="1757958"/>
            <a:ext cx="8311896" cy="2800767"/>
          </a:xfrm>
          <a:prstGeom prst="rect">
            <a:avLst/>
          </a:prstGeom>
          <a:noFill/>
        </p:spPr>
        <p:txBody>
          <a:bodyPr wrap="square" rtlCol="0">
            <a:spAutoFit/>
          </a:bodyPr>
          <a:lstStyle/>
          <a:p>
            <a:pPr>
              <a:spcAft>
                <a:spcPts val="1200"/>
              </a:spcAft>
            </a:pPr>
            <a:r>
              <a:rPr lang="ja-JP" altLang="en-US">
                <a:solidFill>
                  <a:schemeClr val="tx1"/>
                </a:solidFill>
              </a:rPr>
              <a:t>このビデオでは、ホームネットワークで使用されるネットワーク機器の概要について説明します。</a:t>
            </a:r>
          </a:p>
          <a:p>
            <a:pPr>
              <a:spcAft>
                <a:spcPts val="1200"/>
              </a:spcAft>
            </a:pPr>
            <a:r>
              <a:rPr lang="ja-JP" altLang="en-US">
                <a:solidFill>
                  <a:schemeClr val="tx1"/>
                </a:solidFill>
              </a:rPr>
              <a:t>ホームネットワークは、 </a:t>
            </a:r>
            <a:r>
              <a:rPr lang="en-US" altLang="ja-JP" dirty="0">
                <a:solidFill>
                  <a:schemeClr val="tx1"/>
                </a:solidFill>
              </a:rPr>
              <a:t>2</a:t>
            </a:r>
            <a:r>
              <a:rPr lang="ja-JP" altLang="en-US">
                <a:solidFill>
                  <a:schemeClr val="tx1"/>
                </a:solidFill>
              </a:rPr>
              <a:t>つの主要なネットワークで構成されています。</a:t>
            </a:r>
          </a:p>
          <a:p>
            <a:pPr>
              <a:spcAft>
                <a:spcPts val="1200"/>
              </a:spcAft>
            </a:pPr>
            <a:r>
              <a:rPr lang="ja-JP" altLang="en-US" sz="1800">
                <a:solidFill>
                  <a:schemeClr val="accent1"/>
                </a:solidFill>
              </a:rPr>
              <a:t>パブリックネットワーク</a:t>
            </a:r>
            <a:r>
              <a:rPr lang="ja-JP" altLang="en-US" sz="1800">
                <a:solidFill>
                  <a:schemeClr val="tx1"/>
                </a:solidFill>
              </a:rPr>
              <a:t>と</a:t>
            </a:r>
            <a:r>
              <a:rPr lang="ja-JP" altLang="en-US" sz="1800">
                <a:solidFill>
                  <a:schemeClr val="accent1"/>
                </a:solidFill>
              </a:rPr>
              <a:t>ローカルネットワーク</a:t>
            </a:r>
            <a:r>
              <a:rPr lang="ja-JP" altLang="en-US" sz="1800">
                <a:solidFill>
                  <a:schemeClr val="tx1"/>
                </a:solidFill>
              </a:rPr>
              <a:t>です。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パブリックネットワークは通常、</a:t>
            </a:r>
            <a:r>
              <a:rPr lang="ja-JP" altLang="en-US" sz="1800">
                <a:solidFill>
                  <a:schemeClr val="accent1"/>
                </a:solidFill>
              </a:rPr>
              <a:t>ケーブル</a:t>
            </a:r>
            <a:r>
              <a:rPr lang="en-US" altLang="ja-JP" sz="1800" dirty="0">
                <a:solidFill>
                  <a:schemeClr val="accent1"/>
                </a:solidFill>
              </a:rPr>
              <a:t>TV</a:t>
            </a:r>
            <a:r>
              <a:rPr lang="ja-JP" altLang="en-US" sz="1800">
                <a:solidFill>
                  <a:schemeClr val="tx1"/>
                </a:solidFill>
              </a:rPr>
              <a:t>または</a:t>
            </a:r>
            <a:r>
              <a:rPr lang="en-US" altLang="ja-JP" sz="1800" dirty="0">
                <a:solidFill>
                  <a:schemeClr val="accent1"/>
                </a:solidFill>
              </a:rPr>
              <a:t>DSL</a:t>
            </a:r>
            <a:r>
              <a:rPr lang="ja-JP" altLang="en-US" sz="1800">
                <a:solidFill>
                  <a:schemeClr val="accent1"/>
                </a:solidFill>
              </a:rPr>
              <a:t>プロバイダー </a:t>
            </a:r>
            <a:r>
              <a:rPr lang="ja-JP" altLang="en-US" sz="1800">
                <a:solidFill>
                  <a:schemeClr val="tx1"/>
                </a:solidFill>
              </a:rPr>
              <a:t>（インターネットサービスプロバイダー：</a:t>
            </a:r>
            <a:r>
              <a:rPr lang="en-US" altLang="ja-JP" sz="1800" dirty="0">
                <a:solidFill>
                  <a:schemeClr val="tx1"/>
                </a:solidFill>
              </a:rPr>
              <a:t>ISP</a:t>
            </a:r>
            <a:r>
              <a:rPr lang="ja-JP" altLang="en-US" sz="1800">
                <a:solidFill>
                  <a:schemeClr val="tx1"/>
                </a:solidFill>
              </a:rPr>
              <a:t>）によって提供され、</a:t>
            </a:r>
            <a:r>
              <a:rPr lang="ja-JP" altLang="en-US" sz="1800" u="sng">
                <a:solidFill>
                  <a:schemeClr val="tx1"/>
                </a:solidFill>
              </a:rPr>
              <a:t>イーサネットネットワークとは異なるプロトコルと伝送方法</a:t>
            </a:r>
            <a:r>
              <a:rPr lang="ja-JP" altLang="en-US" sz="1800">
                <a:solidFill>
                  <a:schemeClr val="tx1"/>
                </a:solidFill>
              </a:rPr>
              <a:t>を使用します。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ホームネットワークでは、</a:t>
            </a:r>
            <a:r>
              <a:rPr lang="en-US" altLang="ja-JP" sz="1800" dirty="0">
                <a:solidFill>
                  <a:schemeClr val="tx1"/>
                </a:solidFill>
              </a:rPr>
              <a:t>ISP</a:t>
            </a:r>
            <a:r>
              <a:rPr lang="ja-JP" altLang="en-US" sz="1800">
                <a:solidFill>
                  <a:schemeClr val="tx1"/>
                </a:solidFill>
              </a:rPr>
              <a:t>のネットワーク信号をローカルネットワークへの信号を変換するために</a:t>
            </a:r>
            <a:r>
              <a:rPr lang="ja-JP" altLang="en-US" sz="1800">
                <a:solidFill>
                  <a:schemeClr val="accent1"/>
                </a:solidFill>
              </a:rPr>
              <a:t>モデム</a:t>
            </a:r>
            <a:r>
              <a:rPr lang="ja-JP" altLang="en-US" sz="1800">
                <a:solidFill>
                  <a:schemeClr val="tx1"/>
                </a:solidFill>
              </a:rPr>
              <a:t>が必要です。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A2E50DA2-23BA-15A7-B6F2-619568004F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275819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85800" y="1636776"/>
            <a:ext cx="8311896" cy="2923877"/>
          </a:xfrm>
          <a:prstGeom prst="rect">
            <a:avLst/>
          </a:prstGeom>
          <a:noFill/>
        </p:spPr>
        <p:txBody>
          <a:bodyPr wrap="square" rtlCol="0">
            <a:spAutoFit/>
          </a:bodyPr>
          <a:lstStyle/>
          <a:p>
            <a:pPr>
              <a:spcAft>
                <a:spcPts val="1200"/>
              </a:spcAft>
              <a:buClr>
                <a:schemeClr val="tx1"/>
              </a:buClr>
            </a:pPr>
            <a:r>
              <a:rPr lang="ja-JP" altLang="en-US" sz="1800">
                <a:solidFill>
                  <a:schemeClr val="tx1"/>
                </a:solidFill>
              </a:rPr>
              <a:t>ビデオではいろいろなタイプのネットワーク機器の説明があります。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ケーブル</a:t>
            </a:r>
            <a:r>
              <a:rPr lang="en-US" sz="1800" dirty="0">
                <a:solidFill>
                  <a:schemeClr val="tx1"/>
                </a:solidFill>
              </a:rPr>
              <a:t>TV</a:t>
            </a:r>
            <a:r>
              <a:rPr lang="ja-JP" altLang="en-US" sz="1800">
                <a:solidFill>
                  <a:schemeClr val="tx1"/>
                </a:solidFill>
              </a:rPr>
              <a:t>モデム：</a:t>
            </a:r>
            <a:r>
              <a:rPr lang="ja-JP" altLang="en-US" sz="1800" u="sng">
                <a:solidFill>
                  <a:schemeClr val="tx1"/>
                </a:solidFill>
              </a:rPr>
              <a:t>同軸ケーブル用</a:t>
            </a:r>
            <a:r>
              <a:rPr lang="ja-JP" altLang="en-US" sz="1800">
                <a:solidFill>
                  <a:schemeClr val="tx1"/>
                </a:solidFill>
              </a:rPr>
              <a:t>の入力とローカルホームネットワーク用の出力ポートを備えたモデム。</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ほとんどのホームネットワーク機器は無線</a:t>
            </a:r>
            <a:r>
              <a:rPr lang="ja-JP" altLang="en-JP" sz="1800">
                <a:solidFill>
                  <a:schemeClr val="tx1"/>
                </a:solidFill>
              </a:rPr>
              <a:t>（</a:t>
            </a:r>
            <a:r>
              <a:rPr lang="en-JP" altLang="ja-JP" sz="1800" dirty="0">
                <a:solidFill>
                  <a:schemeClr val="tx1"/>
                </a:solidFill>
              </a:rPr>
              <a:t>WiFi) </a:t>
            </a:r>
            <a:r>
              <a:rPr lang="ja-JP" altLang="en-US" sz="1800">
                <a:solidFill>
                  <a:schemeClr val="tx1"/>
                </a:solidFill>
              </a:rPr>
              <a:t>接続を提供します。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デバイスには「インターネット」と書かれたポートがあり、それはインターネットプロバイダー　</a:t>
            </a:r>
            <a:r>
              <a:rPr lang="ja-JP" altLang="en-JP" sz="1800">
                <a:solidFill>
                  <a:schemeClr val="tx1"/>
                </a:solidFill>
              </a:rPr>
              <a:t>（</a:t>
            </a:r>
            <a:r>
              <a:rPr lang="en-JP" altLang="ja-JP" sz="1800" dirty="0">
                <a:solidFill>
                  <a:schemeClr val="tx1"/>
                </a:solidFill>
              </a:rPr>
              <a:t>ISP ) </a:t>
            </a:r>
            <a:r>
              <a:rPr lang="ja-JP" altLang="en-US" sz="1800">
                <a:solidFill>
                  <a:schemeClr val="tx1"/>
                </a:solidFill>
              </a:rPr>
              <a:t>の接続ポートを示しています。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ホームネットワーク機器は、通常、インターネット接続用ポートと</a:t>
            </a:r>
            <a:r>
              <a:rPr lang="en-US" altLang="ja-JP" sz="1800" dirty="0">
                <a:solidFill>
                  <a:schemeClr val="tx1"/>
                </a:solidFill>
              </a:rPr>
              <a:t>LAN</a:t>
            </a:r>
            <a:r>
              <a:rPr lang="ja-JP" altLang="en-US" sz="1800">
                <a:solidFill>
                  <a:schemeClr val="tx1"/>
                </a:solidFill>
              </a:rPr>
              <a:t>接続用ポートを備えています。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5FD00EA0-757E-DDC9-4372-EC038E10070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3618</TotalTime>
  <Words>5328</Words>
  <Application>Microsoft Macintosh PowerPoint</Application>
  <PresentationFormat>On-screen Show (16:9)</PresentationFormat>
  <Paragraphs>537</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Roboto</vt:lpstr>
      <vt:lpstr>MS PGothic</vt:lpstr>
      <vt:lpstr>Raleway</vt:lpstr>
      <vt:lpstr>Oswald</vt:lpstr>
      <vt:lpstr>Wingdings</vt:lpstr>
      <vt:lpstr>Software Development Bussines Plan by Slidesgo</vt:lpstr>
      <vt:lpstr>04 Networking Basics　 Module 4: Build a Home Network</vt:lpstr>
      <vt:lpstr>TABLE OF CONTENTS 2</vt:lpstr>
      <vt:lpstr>TABLE OF CONTENTS 2</vt:lpstr>
      <vt:lpstr>1. About Today’s Class  </vt:lpstr>
      <vt:lpstr>1. 今日の授業について  </vt:lpstr>
      <vt:lpstr>2. Today’s Goal  </vt:lpstr>
      <vt:lpstr>2. 今日の授業の目標  </vt:lpstr>
      <vt:lpstr>4.1. Home Network Basics</vt:lpstr>
      <vt:lpstr>4.1. Home Network Basics</vt:lpstr>
      <vt:lpstr>4.1. Home Network Basics</vt:lpstr>
      <vt:lpstr>4.1. Home Network Basics</vt:lpstr>
      <vt:lpstr>4.1. Home Network Basics</vt:lpstr>
      <vt:lpstr>4.1. Home Network Basics</vt:lpstr>
      <vt:lpstr>4.1. Home Network Basics</vt:lpstr>
      <vt:lpstr>4.1. Home Network Basics</vt:lpstr>
      <vt:lpstr>4.2. Network Technologies in the Home</vt:lpstr>
      <vt:lpstr>4.2. 家庭でのネットワーク技術</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4.3. Wireless Standards</vt:lpstr>
      <vt:lpstr>4.3. Wireless Standards</vt:lpstr>
      <vt:lpstr>4.3. Wireless Standards</vt:lpstr>
      <vt:lpstr>4.3. Wireless Standards</vt:lpstr>
      <vt:lpstr>4.3. Wireless Standards</vt:lpstr>
      <vt:lpstr>4.3. Wireless Standards</vt:lpstr>
      <vt:lpstr>4.3. Wireless Standards</vt:lpstr>
      <vt:lpstr>4.4. Set Up a Home Router</vt:lpstr>
      <vt:lpstr>4.4. 家庭用無線ルータの設定</vt:lpstr>
      <vt:lpstr>4.4. Set Up a Home Router</vt:lpstr>
      <vt:lpstr>4.4. 家庭用無線ルータの設定</vt:lpstr>
      <vt:lpstr>Exercise</vt:lpstr>
      <vt:lpstr>4.4. 家庭用無線ルータの設定</vt:lpstr>
      <vt:lpstr>4.4. Set Up a Home Router</vt:lpstr>
      <vt:lpstr>4.5. Build a Home Network Summary</vt:lpstr>
      <vt:lpstr>4.5. ホームネット(家庭内)ワークの構築のまとめ</vt:lpstr>
      <vt:lpstr>4.5. Build a Home Network Summary</vt:lpstr>
      <vt:lpstr>4.5. ホームネット(家庭内)ワークの構築のまとめ</vt:lpstr>
      <vt:lpstr>4.5. Build a Home Network Summary</vt:lpstr>
      <vt:lpstr>4.5. ホームネット(家庭内)ワークの構築のまとめ</vt:lpstr>
      <vt:lpstr>4.5. ホームネット(家庭内)ワークの構築のまとめ</vt:lpstr>
      <vt:lpstr>4.5. Build a Home Network Summary</vt:lpstr>
      <vt:lpstr>4.5. ホームネット(家庭内)ワークの構築のまとめ</vt:lpstr>
      <vt:lpstr>Questions and free discussion</vt:lpstr>
      <vt:lpstr>Check Test 4</vt:lpstr>
      <vt:lpstr>Reference</vt:lpstr>
      <vt:lpstr>Exercise</vt:lpstr>
      <vt:lpstr>Exploring Internet of Things with Cisco Packet Tracer</vt:lpstr>
      <vt:lpstr>Exploring Internet of Things with Cisco Packet Tracer</vt:lpstr>
      <vt:lpstr>Exercise</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61</cp:revision>
  <cp:lastPrinted>2025-02-10T12:28:16Z</cp:lastPrinted>
  <dcterms:modified xsi:type="dcterms:W3CDTF">2025-07-24T09:12:07Z</dcterms:modified>
</cp:coreProperties>
</file>