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56"/>
  </p:notesMasterIdLst>
  <p:sldIdLst>
    <p:sldId id="256" r:id="rId2"/>
    <p:sldId id="370" r:id="rId3"/>
    <p:sldId id="371" r:id="rId4"/>
    <p:sldId id="320" r:id="rId5"/>
    <p:sldId id="414" r:id="rId6"/>
    <p:sldId id="343" r:id="rId7"/>
    <p:sldId id="415" r:id="rId8"/>
    <p:sldId id="332" r:id="rId9"/>
    <p:sldId id="416" r:id="rId10"/>
    <p:sldId id="417" r:id="rId11"/>
    <p:sldId id="421" r:id="rId12"/>
    <p:sldId id="418" r:id="rId13"/>
    <p:sldId id="419" r:id="rId14"/>
    <p:sldId id="385" r:id="rId15"/>
    <p:sldId id="402" r:id="rId16"/>
    <p:sldId id="403" r:id="rId17"/>
    <p:sldId id="401" r:id="rId18"/>
    <p:sldId id="423" r:id="rId19"/>
    <p:sldId id="424" r:id="rId20"/>
    <p:sldId id="422" r:id="rId21"/>
    <p:sldId id="404" r:id="rId22"/>
    <p:sldId id="425" r:id="rId23"/>
    <p:sldId id="405" r:id="rId24"/>
    <p:sldId id="426" r:id="rId25"/>
    <p:sldId id="387" r:id="rId26"/>
    <p:sldId id="427" r:id="rId27"/>
    <p:sldId id="428" r:id="rId28"/>
    <p:sldId id="408" r:id="rId29"/>
    <p:sldId id="429" r:id="rId30"/>
    <p:sldId id="406" r:id="rId31"/>
    <p:sldId id="430" r:id="rId32"/>
    <p:sldId id="407" r:id="rId33"/>
    <p:sldId id="439" r:id="rId34"/>
    <p:sldId id="431" r:id="rId35"/>
    <p:sldId id="409" r:id="rId36"/>
    <p:sldId id="440" r:id="rId37"/>
    <p:sldId id="432" r:id="rId38"/>
    <p:sldId id="410" r:id="rId39"/>
    <p:sldId id="411" r:id="rId40"/>
    <p:sldId id="433" r:id="rId41"/>
    <p:sldId id="434" r:id="rId42"/>
    <p:sldId id="380" r:id="rId43"/>
    <p:sldId id="412" r:id="rId44"/>
    <p:sldId id="442" r:id="rId45"/>
    <p:sldId id="413" r:id="rId46"/>
    <p:sldId id="436" r:id="rId47"/>
    <p:sldId id="336" r:id="rId48"/>
    <p:sldId id="337" r:id="rId49"/>
    <p:sldId id="322" r:id="rId50"/>
    <p:sldId id="448" r:id="rId51"/>
    <p:sldId id="447" r:id="rId52"/>
    <p:sldId id="450" r:id="rId53"/>
    <p:sldId id="449" r:id="rId54"/>
    <p:sldId id="451" r:id="rId55"/>
  </p:sldIdLst>
  <p:sldSz cx="9144000" cy="5143500" type="screen16x9"/>
  <p:notesSz cx="6858000" cy="9144000"/>
  <p:embeddedFontLst>
    <p:embeddedFont>
      <p:font typeface="Oswald" pitchFamily="2" charset="77"/>
      <p:regular r:id="rId57"/>
      <p:bold r:id="rId58"/>
    </p:embeddedFont>
    <p:embeddedFont>
      <p:font typeface="Raleway" pitchFamily="2" charset="77"/>
      <p:regular r:id="rId59"/>
      <p:bold r:id="rId60"/>
      <p:italic r:id="rId61"/>
      <p:boldItalic r:id="rId62"/>
    </p:embeddedFont>
    <p:embeddedFont>
      <p:font typeface="Roboto" panose="02000000000000000000" pitchFamily="2" charset="0"/>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zlItpPvjz+psUp1WGB9eYg==" hashData="dluvLJ/AoxptVFdOakgZkqtDMoeP9qkeZZi4m9n2FgNX3XANQbMzupbmRi+1kluwiiYxRHau5us3TCqSc7CS7w=="/>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1"/>
    <p:restoredTop sz="96993"/>
  </p:normalViewPr>
  <p:slideViewPr>
    <p:cSldViewPr snapToGrid="0" showGuides="1">
      <p:cViewPr varScale="1">
        <p:scale>
          <a:sx n="132" d="100"/>
          <a:sy n="132" d="100"/>
        </p:scale>
        <p:origin x="352"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7.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font" Target="fonts/font10.fntdata"/><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9108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70360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48761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8258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BE5E9A6-67FC-6DF0-057B-64CC0C84D95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8BA2AB2-F1CE-91F7-E2E4-0D06C277D9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3C30295-E138-0C28-3C91-197B05104E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6344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2B09647-BAE9-7D18-54E4-BB98C3AD24E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30A3B876-107C-060B-9AD7-D16D3406EC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18EB35A-0288-E4F1-13CF-420CF0A7172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79040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56A0E55-022C-C20C-BFB3-63F13C4A737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2A54D69-8911-A415-284F-DA00CB8270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1B963BD-D6C0-EEE2-A5FD-AF2AF81509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09563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E695EED-64C7-683D-9DE4-114C1902728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37DC6F3-3993-D0B1-884D-2E51245A42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7FCCE81-3344-82D3-F7C9-F910AC906AC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101828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E695EED-64C7-683D-9DE4-114C1902728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37DC6F3-3993-D0B1-884D-2E51245A42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7FCCE81-3344-82D3-F7C9-F910AC906AC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50499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E695EED-64C7-683D-9DE4-114C1902728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37DC6F3-3993-D0B1-884D-2E51245A42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7FCCE81-3344-82D3-F7C9-F910AC906AC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723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E695EED-64C7-683D-9DE4-114C1902728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37DC6F3-3993-D0B1-884D-2E51245A42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7FCCE81-3344-82D3-F7C9-F910AC906AC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655746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E15C9084-DF87-2666-8D6B-70D08086814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F9CC979-4D23-B090-B17F-87660DE549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3902FF1-ED8A-0748-DB02-2BFE84DCFB4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725191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E15C9084-DF87-2666-8D6B-70D08086814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F9CC979-4D23-B090-B17F-87660DE549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3902FF1-ED8A-0748-DB02-2BFE84DCFB4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131190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114D3C8-A868-8C95-6A04-514EF042658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D25CC60-C53B-50DF-0FB2-AF66613B4C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7B7645D6-10E7-CBA8-68A9-F6AD81CC1ED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340417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114D3C8-A868-8C95-6A04-514EF042658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D25CC60-C53B-50DF-0FB2-AF66613B4C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7B7645D6-10E7-CBA8-68A9-F6AD81CC1ED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81229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D3EE9FA-5CEA-7DFA-904C-B033E147427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6001A4D-FB63-716D-2FC2-720C1E2A4D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80646F6-8321-0318-F13B-38FF1CDC979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65653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D3EE9FA-5CEA-7DFA-904C-B033E147427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6001A4D-FB63-716D-2FC2-720C1E2A4D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80646F6-8321-0318-F13B-38FF1CDC979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151194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D3EE9FA-5CEA-7DFA-904C-B033E147427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6001A4D-FB63-716D-2FC2-720C1E2A4D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80646F6-8321-0318-F13B-38FF1CDC979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46414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C1045FE-2938-B36A-3EB1-6A3E18465B9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3473EF0-7E4F-60FF-AFC7-1C3E9EA8B42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857BDD5-0F95-BDB8-E2A7-64445677FB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668579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C1045FE-2938-B36A-3EB1-6A3E18465B9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3473EF0-7E4F-60FF-AFC7-1C3E9EA8B42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857BDD5-0F95-BDB8-E2A7-64445677FB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828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9F5D0BD-E2F4-886E-A897-BE1BD78B16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D369DBD-2896-B832-5F03-0869031474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E7477FFF-D4B2-F960-3E90-60E3E93200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64985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9F5D0BD-E2F4-886E-A897-BE1BD78B16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D369DBD-2896-B832-5F03-0869031474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E7477FFF-D4B2-F960-3E90-60E3E93200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990182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97A3EF8-E630-4CAF-B8D5-FD2F878C05C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06FDA72-3FBB-6988-C6FE-900D753CF3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3FCD7C-157A-D9A3-A2CA-C4C722B1122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114777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97A3EF8-E630-4CAF-B8D5-FD2F878C05C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06FDA72-3FBB-6988-C6FE-900D753CF3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3FCD7C-157A-D9A3-A2CA-C4C722B1122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51503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97A3EF8-E630-4CAF-B8D5-FD2F878C05C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06FDA72-3FBB-6988-C6FE-900D753CF3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3FCD7C-157A-D9A3-A2CA-C4C722B1122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88647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291E0602-9266-1E19-629A-2ACB89655CB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50747A9-3EC6-F85B-2AC0-29302782506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0FC29BCE-C391-F0E0-DD61-B00A079BA72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747672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531091A-37A9-E032-5E36-C47D967111F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FC0E95C6-5DA3-78A6-CB0C-E751706DCF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04E9093-44EA-BD45-39F3-79C6D23008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470056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98C4916-E95F-4C6B-BD19-72A3B2C2AEA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FAE16C9E-EB8C-33A0-C76C-9A49DBBDE1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4B5404D-1055-8DCF-8E6F-288278BB1F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737939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98C4916-E95F-4C6B-BD19-72A3B2C2AEA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FAE16C9E-EB8C-33A0-C76C-9A49DBBDE1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4B5404D-1055-8DCF-8E6F-288278BB1F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478890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3A9C7A3-449A-E1EF-451C-E5A6AFFD363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BBF51F9-A85F-38A6-2058-303564C883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AD23681-F277-A02E-82EF-EC3BDA5DDB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4476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3A9C7A3-449A-E1EF-451C-E5A6AFFD363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BBF51F9-A85F-38A6-2058-303564C883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AD23681-F277-A02E-82EF-EC3BDA5DDB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95180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0C6D2B43-6AEA-08C1-A364-DBAFBC1E7A6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DEEA02A-1B67-0691-9C9D-FB59634EAD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CF47180-D1EE-D8C0-81B2-3E7349FF3D1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712888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0C6D2B43-6AEA-08C1-A364-DBAFBC1E7A6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DEEA02A-1B67-0691-9C9D-FB59634EAD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CF47180-D1EE-D8C0-81B2-3E7349FF3D1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55438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DFF625E-86F4-9EF3-1843-DEA2D337387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0D6A1D62-45BD-9FA4-FA31-B546FB3D637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FE729E9-6C16-AB90-037D-604DBB2C229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11491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83BA1F7-370C-12A6-C56C-4114B281DED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C988822-19D4-F510-2D08-AEC3DF434A0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9BB4618-097E-81A6-C82F-322171EE6B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847206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2BEE7A5B-C36F-DCC5-988B-967C2B7E07A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3C6FA8DF-F484-C123-B9D8-054CBBA203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FD1C64B-E8DC-CF96-AA2F-B2CE0781F0E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666801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2BEE7A5B-C36F-DCC5-988B-967C2B7E07A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3C6FA8DF-F484-C123-B9D8-054CBBA203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FD1C64B-E8DC-CF96-AA2F-B2CE0781F0E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409963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1CA969D-1FFB-6E00-5128-0D060E42CD7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B98497C-CF20-EFE7-94DF-CD17226E7B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7DBFE34-45A1-0CE1-D874-0FC4B202A8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48174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0841007-D1EC-30B6-8552-9125C8CA07B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05DF0D5-076E-D00D-EF18-2A40F9C532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597A83-F625-F961-CB5B-0AB3180787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23448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358014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a:extLst>
            <a:ext uri="{FF2B5EF4-FFF2-40B4-BE49-F238E27FC236}">
              <a16:creationId xmlns:a16="http://schemas.microsoft.com/office/drawing/2014/main" id="{9CA53A7B-5BA9-67ED-10EA-D49204929BFB}"/>
            </a:ext>
          </a:extLst>
        </p:cNvPr>
        <p:cNvGrpSpPr/>
        <p:nvPr/>
      </p:nvGrpSpPr>
      <p:grpSpPr>
        <a:xfrm>
          <a:off x="0" y="0"/>
          <a:ext cx="0" cy="0"/>
          <a:chOff x="0" y="0"/>
          <a:chExt cx="0" cy="0"/>
        </a:xfrm>
      </p:grpSpPr>
      <p:sp>
        <p:nvSpPr>
          <p:cNvPr id="1468" name="Google Shape;1468;g8c1997cbfd_0_704:notes">
            <a:extLst>
              <a:ext uri="{FF2B5EF4-FFF2-40B4-BE49-F238E27FC236}">
                <a16:creationId xmlns:a16="http://schemas.microsoft.com/office/drawing/2014/main" id="{853C9C08-CB4D-B7CC-EB2B-14F4D4EED6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8c1997cbfd_0_704:notes">
            <a:extLst>
              <a:ext uri="{FF2B5EF4-FFF2-40B4-BE49-F238E27FC236}">
                <a16:creationId xmlns:a16="http://schemas.microsoft.com/office/drawing/2014/main" id="{E1FCF6D0-704C-911B-7603-E8932EE490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57755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B0536E-6E46-F48E-CE3F-499BE53D51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0E1388-50B0-774B-21C6-3A446CCCFF2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3A78036F-0B37-B835-EB03-77AF8F8520D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14664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6BAE05-CB8C-04D0-D9C7-DBF65F594B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6F7B52-54FE-F1FD-1BB9-210BECBB3F6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263CBC6-2017-97FE-9C20-7E84145FC4A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63132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02BF94-1782-C1CD-1C26-8F34028727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7CEA0B-E4FB-E9A5-09EB-41F787FD87A6}"/>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8E7D21E6-D08E-92BC-8D0C-8AFDE6169C3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517497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BA6215-8DA1-391E-EE93-7F24E55A28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CD1F8B-DE78-BDA2-3725-C8FCBD14A2D2}"/>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DAC83D68-2B6D-81DE-46B4-2AD600FF6FA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65603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210952F-7D5F-4496-7813-77E6B72AFD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8F633A-5443-69C1-918D-00C5B82FE0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00586A-83B6-3925-E300-91F2C035C7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5949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210952F-7D5F-4496-7813-77E6B72AFD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8F633A-5443-69C1-918D-00C5B82FE0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00586A-83B6-3925-E300-91F2C035C7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68258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3510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04157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2" name="Footer Placeholder 1">
            <a:extLst>
              <a:ext uri="{FF2B5EF4-FFF2-40B4-BE49-F238E27FC236}">
                <a16:creationId xmlns:a16="http://schemas.microsoft.com/office/drawing/2014/main" id="{A47C6144-A85E-BB32-3E0C-7794A8F5359D}"/>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Footer Placeholder 1">
            <a:extLst>
              <a:ext uri="{FF2B5EF4-FFF2-40B4-BE49-F238E27FC236}">
                <a16:creationId xmlns:a16="http://schemas.microsoft.com/office/drawing/2014/main" id="{B7002767-6705-5B69-E15B-5F29D952DEB5}"/>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reserve="1">
  <p:cSld name="1_Title 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683424" y="391360"/>
            <a:ext cx="8213688" cy="51156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atin typeface="MS PGothic" panose="020B0600070205080204" pitchFamily="34" charset="-128"/>
                <a:ea typeface="MS PGothic" panose="020B0600070205080204" pitchFamily="34" charset="-128"/>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74B980AC-9B9D-9983-8FB2-3226BD073D95}"/>
              </a:ext>
            </a:extLst>
          </p:cNvPr>
          <p:cNvSpPr txBox="1"/>
          <p:nvPr userDrawn="1"/>
        </p:nvSpPr>
        <p:spPr>
          <a:xfrm>
            <a:off x="201168" y="192024"/>
            <a:ext cx="1261872" cy="307777"/>
          </a:xfrm>
          <a:prstGeom prst="rect">
            <a:avLst/>
          </a:prstGeom>
          <a:noFill/>
        </p:spPr>
        <p:txBody>
          <a:bodyPr wrap="square" rtlCol="0">
            <a:spAutoFit/>
          </a:bodyPr>
          <a:lstStyle/>
          <a:p>
            <a:r>
              <a:rPr lang="en-US" dirty="0">
                <a:solidFill>
                  <a:schemeClr val="accent2"/>
                </a:solidFill>
              </a:rPr>
              <a:t>Japanese</a:t>
            </a:r>
          </a:p>
        </p:txBody>
      </p:sp>
      <p:sp>
        <p:nvSpPr>
          <p:cNvPr id="3" name="Footer Placeholder 1">
            <a:extLst>
              <a:ext uri="{FF2B5EF4-FFF2-40B4-BE49-F238E27FC236}">
                <a16:creationId xmlns:a16="http://schemas.microsoft.com/office/drawing/2014/main" id="{5A52C802-C9B6-FD9C-76F4-8A13E8AC5CF9}"/>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a:t>
            </a:fld>
            <a:endParaRPr lang="en-US" dirty="0"/>
          </a:p>
        </p:txBody>
      </p:sp>
    </p:spTree>
    <p:extLst>
      <p:ext uri="{BB962C8B-B14F-4D97-AF65-F5344CB8AC3E}">
        <p14:creationId xmlns:p14="http://schemas.microsoft.com/office/powerpoint/2010/main" val="454282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3754CF4B-2953-0B90-4EA3-0DDAFE804BF0}"/>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3194AA8E-6D73-EFA2-48CF-2A748FA53B1B}"/>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FD3E6907-4C52-29EC-E798-82D5C5CDD047}"/>
              </a:ext>
            </a:extLst>
          </p:cNvPr>
          <p:cNvSpPr>
            <a:spLocks noGrp="1"/>
          </p:cNvSpPr>
          <p:nvPr>
            <p:ph type="ftr" sz="quarter" idx="22"/>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a:t>
            </a:fld>
            <a:endParaRPr lang="en-US" dirty="0"/>
          </a:p>
        </p:txBody>
      </p:sp>
    </p:spTree>
    <p:extLst>
      <p:ext uri="{BB962C8B-B14F-4D97-AF65-F5344CB8AC3E}">
        <p14:creationId xmlns:p14="http://schemas.microsoft.com/office/powerpoint/2010/main" val="3947387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extLst>
      <p:ext uri="{BB962C8B-B14F-4D97-AF65-F5344CB8AC3E}">
        <p14:creationId xmlns:p14="http://schemas.microsoft.com/office/powerpoint/2010/main" val="2425310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dirty="0"/>
          </a:p>
        </p:txBody>
      </p:sp>
      <p:sp>
        <p:nvSpPr>
          <p:cNvPr id="2" name="Footer Placeholder 1">
            <a:extLst>
              <a:ext uri="{FF2B5EF4-FFF2-40B4-BE49-F238E27FC236}">
                <a16:creationId xmlns:a16="http://schemas.microsoft.com/office/drawing/2014/main" id="{D93E5C21-8FBB-475A-5556-8EBE57D4887B}"/>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74" r:id="rId3"/>
    <p:sldLayoutId id="2147483658" r:id="rId4"/>
    <p:sldLayoutId id="2147483669" r:id="rId5"/>
    <p:sldLayoutId id="2147483670" r:id="rId6"/>
    <p:sldLayoutId id="2147483673" r:id="rId7"/>
    <p:sldLayoutId id="214748367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teacher2025cisconetwork@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cbbf36e5-231d-59d6-92a8-83618dc9655d"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cbe11c49-04de-58ec-a161-4c556674b108"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cbbf36e5-231d-59d6-92a8-83618dc9655d"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s://www.netacad.com/launch?id=f393c38f-b410-4d2b-8275-70e144273519&amp;tab=curriculum&amp;view=cbe11c49-04de-58ec-a161-4c556674b108"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cbbf36e5-231d-59d6-92a8-83618dc9655d"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cbe11c49-04de-58ec-a161-4c556674b108"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cbbf36e5-231d-59d6-92a8-83618dc9655d" TargetMode="External"/><Relationship Id="rId7"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www.netacad.com/launch?id=f393c38f-b410-4d2b-8275-70e144273519&amp;tab=curriculum&amp;view=cbe11c49-04de-58ec-a161-4c556674b108"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bbf36e5-231d-59d6-92a8-83618dc9655d"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forms.gle/or7uBgfxRy2D9Ysy7"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bbf36e5-231d-59d6-92a8-83618dc9655d"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forms.gle/or7uBgfxRy2D9Ysy7"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bbf36e5-231d-59d6-92a8-83618dc9655d"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forms.gle/or7uBgfxRy2D9Ysy7"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e79276f-9751-5286-b4b3-afbcfb1681f5"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s://skillsforall.com/launch?id=f393c38f-b410-4d2b-8275-70e144273519&amp;tab=curriculum&amp;view=8c46d8b5-b9ea-5570-b090-fcad22adef9f" TargetMode="External"/><Relationship Id="rId4" Type="http://schemas.openxmlformats.org/officeDocument/2006/relationships/hyperlink" Target="https://skillsforall.com/launch?id=f393c38f-b410-4d2b-8275-70e144273519&amp;tab=curriculum&amp;view=288ff4e9-0df0-5ef5-b01b-0a35be27b3cb"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0e79276f-9751-5286-b4b3-afbcfb1681f5"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hyperlink" Target="https://skillsforall.com/launch?id=f393c38f-b410-4d2b-8275-70e144273519&amp;tab=curriculum&amp;view=288ff4e9-0df0-5ef5-b01b-0a35be27b3cb"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0e79276f-9751-5286-b4b3-afbcfb1681f5"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hyperlink" Target="https://skillsforall.com/launch?id=f393c38f-b410-4d2b-8275-70e144273519&amp;tab=curriculum&amp;view=288ff4e9-0df0-5ef5-b01b-0a35be27b3cb"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0e79276f-9751-5286-b4b3-afbcfb1681f5"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8c46d8b5-b9ea-5570-b090-fcad22adef9f"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e79276f-9751-5286-b4b3-afbcfb1681f5"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e1217231-8afb-55ae-bc10-c85595283288"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e1217231-8afb-55ae-bc10-c85595283288"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0e79276f-9751-5286-b4b3-afbcfb1681f5"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e79276f-9751-5286-b4b3-afbcfb1681f5"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s://forms.gle/w3aCRdmtwE4TqckH7" TargetMode="External"/><Relationship Id="rId4" Type="http://schemas.openxmlformats.org/officeDocument/2006/relationships/hyperlink" Target="https://skillsforall.com/launch?id=f393c38f-b410-4d2b-8275-70e144273519&amp;tab=curriculum&amp;view=096cf6cd-723a-5b54-a364-2a179fcfe191"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e79276f-9751-5286-b4b3-afbcfb1681f5"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hyperlink" Target="https://forms.gle/w3aCRdmtwE4TqckH7" TargetMode="External"/><Relationship Id="rId4" Type="http://schemas.openxmlformats.org/officeDocument/2006/relationships/hyperlink" Target="https://skillsforall.com/launch?id=f393c38f-b410-4d2b-8275-70e144273519&amp;tab=curriculum&amp;view=096cf6cd-723a-5b54-a364-2a179fcfe191"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ae3b5c3-35ef-5924-a05e-40667a3bfd6d"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20e03336-276e-5b97-88b1-2684cbf680e0"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f8a32962-e1b7-5149-b675-5b9444e232f5"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fae3b5c3-35ef-5924-a05e-40667a3bfd6d"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f8a32962-e1b7-5149-b675-5b9444e232f5"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20e03336-276e-5b97-88b1-2684cbf680e0"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a32962-e1b7-5149-b675-5b9444e232f5"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hyperlink" Target="https://skillsforall.com/launch?id=f393c38f-b410-4d2b-8275-70e144273519&amp;tab=curriculum&amp;view=441952f2-80d8-5891-8402-5e92d58054b3"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441952f2-80d8-5891-8402-5e92d58054b3"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hyperlink" Target="https://www.netacad.com/launch?id=f393c38f-b410-4d2b-8275-70e144273519&amp;tab=curriculum&amp;view=f8a32962-e1b7-5149-b675-5b9444e232f5" TargetMode="Externa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a32962-e1b7-5149-b675-5b9444e232f5"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9e4f37e7-398c-51f0-b2f6-f6ebe5e1e7a1"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9e4f37e7-398c-51f0-b2f6-f6ebe5e1e7a1"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www.netacad.com/launch?id=f393c38f-b410-4d2b-8275-70e144273519&amp;tab=curriculum&amp;view=f8a32962-e1b7-5149-b675-5b9444e232f5"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a32962-e1b7-5149-b675-5b9444e232f5"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a7ad7c3d-1ef9-5939-98bd-cb21e2906334"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7ad7c3d-1ef9-5939-98bd-cb21e2906334"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www.netacad.com/launch?id=f393c38f-b410-4d2b-8275-70e144273519&amp;tab=curriculum&amp;view=f8a32962-e1b7-5149-b675-5b9444e232f5"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7ad7c3d-1ef9-5939-98bd-cb21e2906334"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www.netacad.com/launch?id=f393c38f-b410-4d2b-8275-70e144273519&amp;tab=curriculum&amp;view=f8a32962-e1b7-5149-b675-5b9444e232f5"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a32962-e1b7-5149-b675-5b9444e232f5"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hyperlink" Target="https://forms.gle/PUZHnN9M4tS3Vufx5" TargetMode="External"/><Relationship Id="rId4" Type="http://schemas.openxmlformats.org/officeDocument/2006/relationships/hyperlink" Target="https://skillsforall.com/launch?id=f393c38f-b410-4d2b-8275-70e144273519&amp;tab=curriculum&amp;view=50a8bf81-0324-565d-8f50-0ac5e9133fe5"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a32962-e1b7-5149-b675-5b9444e232f5"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hyperlink" Target="https://forms.gle/PUZHnN9M4tS3Vufx5" TargetMode="External"/><Relationship Id="rId4" Type="http://schemas.openxmlformats.org/officeDocument/2006/relationships/hyperlink" Target="https://skillsforall.com/launch?id=f393c38f-b410-4d2b-8275-70e144273519&amp;tab=curriculum&amp;view=50a8bf81-0324-565d-8f50-0ac5e9133fe5"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a32962-e1b7-5149-b675-5b9444e232f5"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hyperlink" Target="https://forms.gle/PUZHnN9M4tS3Vufx5"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a32962-e1b7-5149-b675-5b9444e232f5"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hyperlink" Target="https://forms.gle/PUZHnN9M4tS3Vufx5"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17a902f9-2584-5cbe-ab0f-3baa701fd80b"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7d4a5f30-12da-5aa7-87ed-cc6f1883ce33"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17a902f9-2584-5cbe-ab0f-3baa701fd80b" TargetMode="External"/><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hyperlink" Target="https://skillsforall.com/launch?id=f393c38f-b410-4d2b-8275-70e144273519&amp;tab=curriculum&amp;view=7d4a5f30-12da-5aa7-87ed-cc6f1883ce33"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17a902f9-2584-5cbe-ab0f-3baa701fd80b"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7d4a5f30-12da-5aa7-87ed-cc6f1883ce33"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17a902f9-2584-5cbe-ab0f-3baa701fd80b"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hyperlink" Target="https://skillsforall.com/launch?id=f393c38f-b410-4d2b-8275-70e144273519&amp;tab=curriculum&amp;view=7d4a5f30-12da-5aa7-87ed-cc6f1883ce33"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17a902f9-2584-5cbe-ab0f-3baa701fd80b"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7d4a5f30-12da-5aa7-87ed-cc6f1883ce33"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17a902f9-2584-5cbe-ab0f-3baa701fd80b"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7d4a5f30-12da-5aa7-87ed-cc6f1883ce33"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17a902f9-2584-5cbe-ab0f-3baa701fd80b"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7d4a5f30-12da-5aa7-87ed-cc6f1883ce33"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17a902f9-2584-5cbe-ab0f-3baa701fd80b" TargetMode="External"/><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hyperlink" Target="https://skillsforall.com/launch?id=f393c38f-b410-4d2b-8275-70e144273519&amp;tab=curriculum&amp;view=7d4a5f30-12da-5aa7-87ed-cc6f1883ce33"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forms.gle/rh5whMCuV1E3hjTG8"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7d0a240-8484-5b54-9223-66eeed09f20c"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hyperlink" Target="https://www.netacad.com/launch?id=fc0847b7-e6fc-4597-bc31-38ddd6b07a2f&amp;tab=curriculum&amp;view=bcf4484d-39da-5fc7-b9e5-e6fff9a9549c"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hyperlink" Target="https://www.netacad.com/launch?id=fc0847b7-e6fc-4597-bc31-38ddd6b07a2f&amp;tab=curriculum&amp;view=6badcfd5-08d5-58b6-8450-f44c15ea0e32" TargetMode="External"/><Relationship Id="rId4" Type="http://schemas.openxmlformats.org/officeDocument/2006/relationships/hyperlink" Target="https://www.netacad.com/launch?id=dc0847b7-e6fc-4597-bc31-38ddd6b07a2f&amp;tab=curriculum&amp;view=b33556fe-582c-57eb-afb6-7aa819adb00e"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www.netacad.com/launch?id=dc0847b7-e6fc-4597-bc31-38ddd6b07a2f&amp;tab=curriculum&amp;view=b33556fe-582c-57eb-afb6-7aa819adb00e"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www.netacad.com/launch?id=fc0847b7-e6fc-4597-bc31-38ddd6b07a2f&amp;tab=curriculum&amp;view=6badcfd5-08d5-58b6-8450-f44c15ea0e32"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www.netacad.com/launch?id=fc0847b7-e6fc-4597-bc31-38ddd6b07a2f&amp;tab=curriculum&amp;view=62ca08a5-d9f8-54f3-8f16-b7f512581823"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hyperlink" Target="https://www.netacad.com/launch?id=fc0847b7-e6fc-4597-bc31-38ddd6b07a2f&amp;tab=curriculum&amp;view=1dffac49-4cbb-5740-8f44-d0d624d9e9ce" TargetMode="External"/><Relationship Id="rId5" Type="http://schemas.openxmlformats.org/officeDocument/2006/relationships/hyperlink" Target="https://www.netacad.com/launch?id=dc0847b7-e6fc-4597-bc31-38ddd6b07a2f&amp;tab=curriculum&amp;view=b33556fe-582c-57eb-afb6-7aa819adb00e" TargetMode="External"/><Relationship Id="rId4" Type="http://schemas.openxmlformats.org/officeDocument/2006/relationships/hyperlink" Target="https://www.netacad.com/launch?id=fc0847b7-e6fc-4597-bc31-38ddd6b07a2f&amp;tab=curriculum&amp;view=db6ebad0-e0b8-54c7-a5b8-890c00432a4b"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s://www.netacad.com/launch?id=dc0847b7-e6fc-4597-bc31-38ddd6b07a2f&amp;tab=curriculum&amp;view=b33556fe-582c-57eb-afb6-7aa819adb00e"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s://www.netacad.com/launch?id=fc0847b7-e6fc-4597-bc31-38ddd6b07a2f&amp;tab=curriculum&amp;view=1dffac49-4cbb-5740-8f44-d0d624d9e9c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bbf36e5-231d-59d6-92a8-83618dc9655d"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skillsforall.com/launch?id=f393c38f-b410-4d2b-8275-70e144273519&amp;tab=curriculum&amp;view=cbe11c49-04de-58ec-a161-4c556674b108" TargetMode="External"/><Relationship Id="rId4" Type="http://schemas.openxmlformats.org/officeDocument/2006/relationships/hyperlink" Target="https://skillsforall.com/launch?id=f393c38f-b410-4d2b-8275-70e144273519&amp;tab=curriculum&amp;view=494569e3-5003-5f14-bf44-3406699bdec1"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cbbf36e5-231d-59d6-92a8-83618dc9655d"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494569e3-5003-5f14-bf44-3406699bdec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079700" cy="2406000"/>
          </a:xfrm>
        </p:spPr>
        <p:txBody>
          <a:bodyPr spcFirstLastPara="1" wrap="square" lIns="91425" tIns="91425" rIns="91425" bIns="91425" anchor="b" anchorCtr="0">
            <a:noAutofit/>
          </a:bodyPr>
          <a:lstStyle/>
          <a:p>
            <a:r>
              <a:rPr lang="en-US" altLang="ja-JP" dirty="0">
                <a:solidFill>
                  <a:schemeClr val="accent1"/>
                </a:solidFill>
              </a:rPr>
              <a:t>05</a:t>
            </a:r>
            <a:br>
              <a:rPr lang="en-US" altLang="ja-JP" dirty="0"/>
            </a:br>
            <a:r>
              <a:rPr lang="en-US" altLang="ja-JP" sz="3600" dirty="0"/>
              <a:t>Networking Basics</a:t>
            </a:r>
            <a:r>
              <a:rPr lang="ja-JP" altLang="en-US" sz="3600"/>
              <a:t>　</a:t>
            </a:r>
            <a:br>
              <a:rPr lang="ja-JP" altLang="en-US" sz="3600"/>
            </a:br>
            <a:r>
              <a:rPr lang="en-US" altLang="ja-JP" sz="3600" dirty="0"/>
              <a:t>Module 5: Communication Principles</a:t>
            </a:r>
            <a:endParaRPr lang="en-US" sz="3600" dirty="0"/>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78;p27">
            <a:extLst>
              <a:ext uri="{FF2B5EF4-FFF2-40B4-BE49-F238E27FC236}">
                <a16:creationId xmlns:a16="http://schemas.microsoft.com/office/drawing/2014/main" id="{903ED8D3-561F-69CC-7F4D-6A6198D43997}"/>
              </a:ext>
            </a:extLst>
          </p:cNvPr>
          <p:cNvSpPr txBox="1">
            <a:spLocks noGrp="1"/>
          </p:cNvSpPr>
          <p:nvPr>
            <p:ph type="subTitle" idx="1"/>
          </p:nvPr>
        </p:nvSpPr>
        <p:spPr>
          <a:xfrm>
            <a:off x="720000" y="3387618"/>
            <a:ext cx="4898338" cy="12859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Class code</a:t>
            </a:r>
            <a:r>
              <a:rPr lang="mn-MN" dirty="0">
                <a:latin typeface="+mn-lt"/>
              </a:rPr>
              <a:t>: </a:t>
            </a:r>
            <a:r>
              <a:rPr lang="en-US" dirty="0">
                <a:latin typeface="+mn-lt"/>
              </a:rPr>
              <a:t>KCS414 </a:t>
            </a:r>
          </a:p>
          <a:p>
            <a:pPr marL="0" lvl="0" indent="0" algn="l" rtl="0">
              <a:spcBef>
                <a:spcPts val="0"/>
              </a:spcBef>
              <a:spcAft>
                <a:spcPts val="0"/>
              </a:spcAft>
              <a:buNone/>
            </a:pPr>
            <a:r>
              <a:rPr lang="en-US" dirty="0">
                <a:latin typeface="+mn-lt"/>
              </a:rPr>
              <a:t>Year Offering: 2025, 2</a:t>
            </a:r>
            <a:r>
              <a:rPr lang="en-US" baseline="30000" dirty="0">
                <a:latin typeface="+mn-lt"/>
              </a:rPr>
              <a:t>nd</a:t>
            </a:r>
            <a:r>
              <a:rPr lang="en-US" dirty="0">
                <a:latin typeface="+mn-lt"/>
              </a:rPr>
              <a:t> Term</a:t>
            </a:r>
          </a:p>
          <a:p>
            <a:pPr marL="0" lvl="0" indent="0" algn="l" rtl="0">
              <a:spcBef>
                <a:spcPts val="0"/>
              </a:spcBef>
              <a:spcAft>
                <a:spcPts val="0"/>
              </a:spcAft>
              <a:buNone/>
            </a:pPr>
            <a:r>
              <a:rPr lang="en-US" dirty="0">
                <a:latin typeface="+mn-lt"/>
              </a:rPr>
              <a:t>Target Grade Level: 4th Grade</a:t>
            </a:r>
          </a:p>
          <a:p>
            <a:pPr marL="0" lvl="0" indent="0" algn="l" rtl="0">
              <a:spcBef>
                <a:spcPts val="0"/>
              </a:spcBef>
              <a:spcAft>
                <a:spcPts val="0"/>
              </a:spcAft>
              <a:buNone/>
            </a:pPr>
            <a:r>
              <a:rPr lang="en-US" dirty="0">
                <a:latin typeface="+mn-lt"/>
              </a:rPr>
              <a:t>Japanese Course </a:t>
            </a:r>
            <a:r>
              <a:rPr lang="en-US" altLang="ja-JP" dirty="0">
                <a:latin typeface="+mn-lt"/>
              </a:rPr>
              <a:t>Title: </a:t>
            </a:r>
            <a:r>
              <a:rPr lang="ja-JP" altLang="en-US">
                <a:latin typeface="+mn-ea"/>
                <a:ea typeface="+mn-ea"/>
              </a:rPr>
              <a:t>ネットワーク入門</a:t>
            </a:r>
            <a:r>
              <a:rPr lang="en-US" altLang="ja-JP" dirty="0">
                <a:latin typeface="+mn-ea"/>
                <a:ea typeface="+mn-ea"/>
              </a:rPr>
              <a:t>1,2</a:t>
            </a:r>
            <a:endParaRPr lang="ja-JP" altLang="en-US">
              <a:latin typeface="+mn-ea"/>
              <a:ea typeface="+mn-ea"/>
            </a:endParaRPr>
          </a:p>
          <a:p>
            <a:pPr marL="0" lvl="0" indent="0" algn="l" rtl="0">
              <a:spcBef>
                <a:spcPts val="0"/>
              </a:spcBef>
              <a:spcAft>
                <a:spcPts val="0"/>
              </a:spcAft>
              <a:buNone/>
            </a:pPr>
            <a:endParaRPr lang="ja-JP" altLang="en-US">
              <a:latin typeface="+mn-lt"/>
            </a:endParaRPr>
          </a:p>
          <a:p>
            <a:pPr marL="0" lvl="0" indent="0" algn="l" rtl="0">
              <a:spcBef>
                <a:spcPts val="0"/>
              </a:spcBef>
              <a:spcAft>
                <a:spcPts val="0"/>
              </a:spcAft>
              <a:buNone/>
            </a:pPr>
            <a:endParaRPr lang="ja-JP" altLang="en-US" dirty="0">
              <a:latin typeface="+mn-lt"/>
            </a:endParaRPr>
          </a:p>
        </p:txBody>
      </p:sp>
      <p:sp>
        <p:nvSpPr>
          <p:cNvPr id="5" name="Footer Placeholder 1">
            <a:extLst>
              <a:ext uri="{FF2B5EF4-FFF2-40B4-BE49-F238E27FC236}">
                <a16:creationId xmlns:a16="http://schemas.microsoft.com/office/drawing/2014/main" id="{09DAD3F3-F694-4D6A-2B8B-DABC90CA8130}"/>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1</a:t>
            </a:fld>
            <a:endParaRPr lang="en-US" dirty="0"/>
          </a:p>
        </p:txBody>
      </p:sp>
      <p:sp>
        <p:nvSpPr>
          <p:cNvPr id="3" name="TextBox 1">
            <a:extLst>
              <a:ext uri="{FF2B5EF4-FFF2-40B4-BE49-F238E27FC236}">
                <a16:creationId xmlns:a16="http://schemas.microsoft.com/office/drawing/2014/main" id="{50410F85-8A6A-08D6-F54D-BAFA02DB2BC8}"/>
              </a:ext>
            </a:extLst>
          </p:cNvPr>
          <p:cNvSpPr txBox="1"/>
          <p:nvPr/>
        </p:nvSpPr>
        <p:spPr>
          <a:xfrm>
            <a:off x="683925" y="4770051"/>
            <a:ext cx="5300804" cy="276999"/>
          </a:xfrm>
          <a:prstGeom prst="rect">
            <a:avLst/>
          </a:prstGeom>
          <a:noFill/>
        </p:spPr>
        <p:txBody>
          <a:bodyPr wrap="square">
            <a:sp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dirty="0">
                <a:solidFill>
                  <a:schemeClr val="tx1"/>
                </a:solidFill>
              </a:rPr>
              <a:t>Created by </a:t>
            </a:r>
            <a:r>
              <a:rPr lang="en-US" sz="1200" dirty="0">
                <a:solidFill>
                  <a:schemeClr val="tx1"/>
                </a:solidFill>
                <a:hlinkClick r:id="rId3">
                  <a:extLst>
                    <a:ext uri="{A12FA001-AC4F-418D-AE19-62706E023703}">
                      <ahyp:hlinkClr xmlns:ahyp="http://schemas.microsoft.com/office/drawing/2018/hyperlinkcolor" val="tx"/>
                    </a:ext>
                  </a:extLst>
                </a:hlinkClick>
              </a:rPr>
              <a:t>Mariko Tagawa</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p:txBody>
          <a:bodyPr spcFirstLastPara="1" wrap="square" lIns="91425" tIns="91425" rIns="91425" bIns="91425" anchor="t" anchorCtr="0">
            <a:noAutofit/>
          </a:bodyPr>
          <a:lstStyle/>
          <a:p>
            <a:r>
              <a:rPr lang="en-US" dirty="0">
                <a:solidFill>
                  <a:schemeClr val="accent4"/>
                </a:solidFill>
                <a:latin typeface="+mn-ea"/>
                <a:ea typeface="+mn-ea"/>
                <a:hlinkClick r:id="rId3">
                  <a:extLst>
                    <a:ext uri="{A12FA001-AC4F-418D-AE19-62706E023703}">
                      <ahyp:hlinkClr xmlns:ahyp="http://schemas.microsoft.com/office/drawing/2018/hyperlinkcolor" val="tx"/>
                    </a:ext>
                  </a:extLst>
                </a:hlinkClick>
              </a:rPr>
              <a:t>5.1. </a:t>
            </a:r>
            <a:r>
              <a:rPr lang="ja-JP" altLang="en-US">
                <a:solidFill>
                  <a:schemeClr val="accent4"/>
                </a:solidFill>
                <a:latin typeface="+mn-ea"/>
                <a:ea typeface="+mn-ea"/>
                <a:hlinkClick r:id="rId3">
                  <a:extLst>
                    <a:ext uri="{A12FA001-AC4F-418D-AE19-62706E023703}">
                      <ahyp:hlinkClr xmlns:ahyp="http://schemas.microsoft.com/office/drawing/2018/hyperlinkcolor" val="tx"/>
                    </a:ext>
                  </a:extLst>
                </a:hlinkClick>
              </a:rPr>
              <a:t>通信プロトコル</a:t>
            </a:r>
            <a:endParaRPr lang="en-US" dirty="0">
              <a:solidFill>
                <a:schemeClr val="accent4"/>
              </a:solidFill>
              <a:latin typeface="+mn-ea"/>
              <a:ea typeface="+mn-ea"/>
            </a:endParaRPr>
          </a:p>
        </p:txBody>
      </p:sp>
      <p:sp>
        <p:nvSpPr>
          <p:cNvPr id="2" name="Footer Placeholder 1">
            <a:extLst>
              <a:ext uri="{FF2B5EF4-FFF2-40B4-BE49-F238E27FC236}">
                <a16:creationId xmlns:a16="http://schemas.microsoft.com/office/drawing/2014/main" id="{493B2C27-631A-34FA-FE3C-E0C679F8C45C}"/>
              </a:ext>
            </a:extLst>
          </p:cNvPr>
          <p:cNvSpPr>
            <a:spLocks noGrp="1"/>
          </p:cNvSpPr>
          <p:nvPr>
            <p:ph type="ftr" sz="quarter" idx="3"/>
          </p:nvPr>
        </p:nvSpPr>
        <p:spPr>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10</a:t>
            </a:fld>
            <a:endParaRPr lang="en-US" dirty="0"/>
          </a:p>
        </p:txBody>
      </p:sp>
      <p:sp>
        <p:nvSpPr>
          <p:cNvPr id="5" name="TextBox 4">
            <a:extLst>
              <a:ext uri="{FF2B5EF4-FFF2-40B4-BE49-F238E27FC236}">
                <a16:creationId xmlns:a16="http://schemas.microsoft.com/office/drawing/2014/main" id="{95A9C70B-1B08-00BF-687D-BF3D23190DD9}"/>
              </a:ext>
            </a:extLst>
          </p:cNvPr>
          <p:cNvSpPr txBox="1"/>
          <p:nvPr/>
        </p:nvSpPr>
        <p:spPr>
          <a:xfrm>
            <a:off x="669924" y="1158655"/>
            <a:ext cx="7702551"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5.1.2 </a:t>
            </a:r>
            <a:r>
              <a:rPr lang="ja-JP" altLang="en-US" sz="200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プロトコルが重要な理由</a:t>
            </a:r>
            <a:endParaRPr lang="en-US" altLang="ja-JP" sz="2000" dirty="0">
              <a:solidFill>
                <a:schemeClr val="accent4"/>
              </a:solidFill>
              <a:latin typeface="+mn-lt"/>
              <a:ea typeface="MS PGothic" panose="020B0600070205080204" pitchFamily="34" charset="-128"/>
            </a:endParaRPr>
          </a:p>
        </p:txBody>
      </p:sp>
      <p:sp>
        <p:nvSpPr>
          <p:cNvPr id="8" name="TextBox 7">
            <a:extLst>
              <a:ext uri="{FF2B5EF4-FFF2-40B4-BE49-F238E27FC236}">
                <a16:creationId xmlns:a16="http://schemas.microsoft.com/office/drawing/2014/main" id="{4C266FEE-24F6-36BB-F77A-FB8CADB82FD3}"/>
              </a:ext>
            </a:extLst>
          </p:cNvPr>
          <p:cNvSpPr txBox="1"/>
          <p:nvPr/>
        </p:nvSpPr>
        <p:spPr>
          <a:xfrm>
            <a:off x="669924" y="1630905"/>
            <a:ext cx="7702551" cy="3370153"/>
          </a:xfrm>
          <a:prstGeom prst="rect">
            <a:avLst/>
          </a:prstGeom>
          <a:noFill/>
        </p:spPr>
        <p:txBody>
          <a:bodyPr wrap="square" rtlCol="0">
            <a:spAutoFit/>
          </a:bodyPr>
          <a:lstStyle/>
          <a:p>
            <a:pPr>
              <a:spcAft>
                <a:spcPts val="600"/>
              </a:spcAft>
            </a:pPr>
            <a:r>
              <a:rPr lang="ja-JP" altLang="en-US" sz="1800">
                <a:solidFill>
                  <a:schemeClr val="accent1"/>
                </a:solidFill>
              </a:rPr>
              <a:t>通信プロトコル</a:t>
            </a:r>
            <a:r>
              <a:rPr lang="en-US" altLang="ja-JP" sz="1800" dirty="0">
                <a:solidFill>
                  <a:schemeClr val="accent1"/>
                </a:solidFill>
              </a:rPr>
              <a:t>: </a:t>
            </a:r>
            <a:r>
              <a:rPr lang="ja-JP" altLang="en-US" sz="1800">
                <a:solidFill>
                  <a:schemeClr val="tx1"/>
                </a:solidFill>
              </a:rPr>
              <a:t>人間がコミュニケーションをする時にルールを決めるように、コンピュータも情報を交換するためにプロトコル（ルール）を決める必要があります。これらのプロトコルは、ネットワーク通信を可能にするために重要です。</a:t>
            </a:r>
          </a:p>
          <a:p>
            <a:pPr>
              <a:spcAft>
                <a:spcPts val="600"/>
              </a:spcAft>
            </a:pPr>
            <a:endParaRPr lang="ja-JP" altLang="en-US" sz="1800">
              <a:solidFill>
                <a:schemeClr val="tx1"/>
              </a:solidFill>
            </a:endParaRPr>
          </a:p>
          <a:p>
            <a:pPr>
              <a:spcAft>
                <a:spcPts val="600"/>
              </a:spcAft>
            </a:pPr>
            <a:r>
              <a:rPr lang="ja-JP" altLang="en-US" sz="1800">
                <a:solidFill>
                  <a:schemeClr val="tx1"/>
                </a:solidFill>
              </a:rPr>
              <a:t>通信プロトコルは、以下の多くの項目</a:t>
            </a:r>
            <a:r>
              <a:rPr lang="ja-JP" altLang="en-JP" sz="1800">
                <a:solidFill>
                  <a:schemeClr val="tx1"/>
                </a:solidFill>
              </a:rPr>
              <a:t>の</a:t>
            </a:r>
            <a:r>
              <a:rPr lang="ja-JP" altLang="en-US" sz="1800">
                <a:solidFill>
                  <a:schemeClr val="tx1"/>
                </a:solidFill>
              </a:rPr>
              <a:t>ルールを定義します。</a:t>
            </a:r>
            <a:endParaRPr lang="en-US" altLang="ja-JP" sz="1800" dirty="0">
              <a:solidFill>
                <a:schemeClr val="tx1"/>
              </a:solidFill>
            </a:endParaRPr>
          </a:p>
          <a:p>
            <a:pPr marL="285750" indent="-285750">
              <a:buClr>
                <a:schemeClr val="tx1"/>
              </a:buClr>
              <a:buFont typeface="Arial" panose="020B0604020202020204" pitchFamily="34" charset="0"/>
              <a:buChar char="•"/>
            </a:pPr>
            <a:r>
              <a:rPr lang="ja-JP" altLang="en-US" sz="1800">
                <a:solidFill>
                  <a:schemeClr val="tx1"/>
                </a:solidFill>
              </a:rPr>
              <a:t>メッセージ形式</a:t>
            </a:r>
          </a:p>
          <a:p>
            <a:pPr marL="285750" indent="-285750">
              <a:buClr>
                <a:schemeClr val="tx1"/>
              </a:buClr>
              <a:buFont typeface="Arial" panose="020B0604020202020204" pitchFamily="34" charset="0"/>
              <a:buChar char="•"/>
            </a:pPr>
            <a:r>
              <a:rPr lang="ja-JP" altLang="en-US" sz="1800">
                <a:solidFill>
                  <a:schemeClr val="tx1"/>
                </a:solidFill>
              </a:rPr>
              <a:t>メッセージサイズ</a:t>
            </a:r>
          </a:p>
          <a:p>
            <a:pPr marL="285750" indent="-285750">
              <a:buClr>
                <a:schemeClr val="tx1"/>
              </a:buClr>
              <a:buFont typeface="Arial" panose="020B0604020202020204" pitchFamily="34" charset="0"/>
              <a:buChar char="•"/>
            </a:pPr>
            <a:r>
              <a:rPr lang="ja-JP" altLang="en-US" sz="1800">
                <a:solidFill>
                  <a:schemeClr val="tx1"/>
                </a:solidFill>
              </a:rPr>
              <a:t>通信タイミング</a:t>
            </a:r>
          </a:p>
          <a:p>
            <a:pPr marL="285750" indent="-285750">
              <a:buClr>
                <a:schemeClr val="tx1"/>
              </a:buClr>
              <a:buFont typeface="Arial" panose="020B0604020202020204" pitchFamily="34" charset="0"/>
              <a:buChar char="•"/>
            </a:pPr>
            <a:r>
              <a:rPr lang="ja-JP" altLang="en-US" sz="1800">
                <a:solidFill>
                  <a:schemeClr val="tx1"/>
                </a:solidFill>
              </a:rPr>
              <a:t>エンコーディング（コード化）</a:t>
            </a:r>
          </a:p>
          <a:p>
            <a:pPr marL="285750" indent="-285750">
              <a:buClr>
                <a:schemeClr val="tx1"/>
              </a:buClr>
              <a:buFont typeface="Arial" panose="020B0604020202020204" pitchFamily="34" charset="0"/>
              <a:buChar char="•"/>
            </a:pPr>
            <a:r>
              <a:rPr lang="ja-JP" altLang="en-US" sz="1800">
                <a:solidFill>
                  <a:schemeClr val="tx1"/>
                </a:solidFill>
              </a:rPr>
              <a:t>カプセル化</a:t>
            </a:r>
            <a:endParaRPr lang="en-US" altLang="ja-JP" sz="1800" dirty="0">
              <a:solidFill>
                <a:schemeClr val="tx1"/>
              </a:solidFill>
            </a:endParaRPr>
          </a:p>
        </p:txBody>
      </p:sp>
    </p:spTree>
    <p:extLst>
      <p:ext uri="{BB962C8B-B14F-4D97-AF65-F5344CB8AC3E}">
        <p14:creationId xmlns:p14="http://schemas.microsoft.com/office/powerpoint/2010/main" val="3530461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p:txBody>
          <a:bodyPr spcFirstLastPara="1" wrap="square" lIns="91425" tIns="91425" rIns="91425" bIns="91425" anchor="t" anchorCtr="0">
            <a:noAutofit/>
          </a:bodyPr>
          <a:lstStyle/>
          <a:p>
            <a:r>
              <a:rPr lang="en-US" dirty="0">
                <a:solidFill>
                  <a:schemeClr val="accent4"/>
                </a:solidFill>
                <a:latin typeface="+mn-ea"/>
                <a:ea typeface="+mn-ea"/>
                <a:hlinkClick r:id="rId3">
                  <a:extLst>
                    <a:ext uri="{A12FA001-AC4F-418D-AE19-62706E023703}">
                      <ahyp:hlinkClr xmlns:ahyp="http://schemas.microsoft.com/office/drawing/2018/hyperlinkcolor" val="tx"/>
                    </a:ext>
                  </a:extLst>
                </a:hlinkClick>
              </a:rPr>
              <a:t>5.1. </a:t>
            </a:r>
            <a:r>
              <a:rPr lang="ja-JP" altLang="en-US">
                <a:solidFill>
                  <a:schemeClr val="accent4"/>
                </a:solidFill>
                <a:latin typeface="+mn-ea"/>
                <a:ea typeface="+mn-ea"/>
                <a:hlinkClick r:id="rId3">
                  <a:extLst>
                    <a:ext uri="{A12FA001-AC4F-418D-AE19-62706E023703}">
                      <ahyp:hlinkClr xmlns:ahyp="http://schemas.microsoft.com/office/drawing/2018/hyperlinkcolor" val="tx"/>
                    </a:ext>
                  </a:extLst>
                </a:hlinkClick>
              </a:rPr>
              <a:t>通信プロトコル</a:t>
            </a:r>
            <a:endParaRPr lang="en-US" dirty="0">
              <a:solidFill>
                <a:schemeClr val="accent4"/>
              </a:solidFill>
              <a:latin typeface="+mn-ea"/>
              <a:ea typeface="+mn-ea"/>
            </a:endParaRPr>
          </a:p>
        </p:txBody>
      </p:sp>
      <p:sp>
        <p:nvSpPr>
          <p:cNvPr id="3" name="Footer Placeholder 1">
            <a:extLst>
              <a:ext uri="{FF2B5EF4-FFF2-40B4-BE49-F238E27FC236}">
                <a16:creationId xmlns:a16="http://schemas.microsoft.com/office/drawing/2014/main" id="{7C354B88-CDA8-3D20-0A15-19E9664A5D06}"/>
              </a:ext>
            </a:extLst>
          </p:cNvPr>
          <p:cNvSpPr>
            <a:spLocks noGrp="1"/>
          </p:cNvSpPr>
          <p:nvPr>
            <p:ph type="ftr" sz="quarter" idx="3"/>
          </p:nvPr>
        </p:nvSpPr>
        <p:spPr>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11</a:t>
            </a:fld>
            <a:endParaRPr lang="en-US" dirty="0"/>
          </a:p>
        </p:txBody>
      </p:sp>
      <p:sp>
        <p:nvSpPr>
          <p:cNvPr id="5" name="TextBox 4">
            <a:extLst>
              <a:ext uri="{FF2B5EF4-FFF2-40B4-BE49-F238E27FC236}">
                <a16:creationId xmlns:a16="http://schemas.microsoft.com/office/drawing/2014/main" id="{95A9C70B-1B08-00BF-687D-BF3D23190DD9}"/>
              </a:ext>
            </a:extLst>
          </p:cNvPr>
          <p:cNvSpPr txBox="1"/>
          <p:nvPr/>
        </p:nvSpPr>
        <p:spPr>
          <a:xfrm>
            <a:off x="669924" y="1158655"/>
            <a:ext cx="7702551"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5.1.2 </a:t>
            </a:r>
            <a:r>
              <a:rPr lang="ja-JP" altLang="en-US" sz="200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プロトコルが重要な理由</a:t>
            </a:r>
            <a:endParaRPr lang="en-US" altLang="ja-JP" sz="2000" dirty="0">
              <a:solidFill>
                <a:schemeClr val="accent4"/>
              </a:solidFill>
              <a:latin typeface="+mn-lt"/>
              <a:ea typeface="MS PGothic" panose="020B0600070205080204" pitchFamily="34" charset="-128"/>
            </a:endParaRPr>
          </a:p>
        </p:txBody>
      </p:sp>
      <p:sp>
        <p:nvSpPr>
          <p:cNvPr id="8" name="TextBox 7">
            <a:extLst>
              <a:ext uri="{FF2B5EF4-FFF2-40B4-BE49-F238E27FC236}">
                <a16:creationId xmlns:a16="http://schemas.microsoft.com/office/drawing/2014/main" id="{4C266FEE-24F6-36BB-F77A-FB8CADB82FD3}"/>
              </a:ext>
            </a:extLst>
          </p:cNvPr>
          <p:cNvSpPr txBox="1"/>
          <p:nvPr/>
        </p:nvSpPr>
        <p:spPr>
          <a:xfrm>
            <a:off x="669924" y="1553903"/>
            <a:ext cx="7867684" cy="1723549"/>
          </a:xfrm>
          <a:prstGeom prst="rect">
            <a:avLst/>
          </a:prstGeom>
          <a:noFill/>
        </p:spPr>
        <p:txBody>
          <a:bodyPr wrap="square" rtlCol="0">
            <a:spAutoFit/>
          </a:bodyPr>
          <a:lstStyle/>
          <a:p>
            <a:pPr>
              <a:spcAft>
                <a:spcPts val="600"/>
              </a:spcAft>
            </a:pPr>
            <a:r>
              <a:rPr lang="ja-JP" altLang="en-US" sz="1600">
                <a:solidFill>
                  <a:schemeClr val="accent1"/>
                </a:solidFill>
                <a:latin typeface="+mn-lt"/>
                <a:ea typeface="+mn-ea"/>
              </a:rPr>
              <a:t>通信プロトコル</a:t>
            </a:r>
            <a:r>
              <a:rPr lang="en-US" altLang="ja-JP" sz="1600" dirty="0">
                <a:solidFill>
                  <a:schemeClr val="accent1"/>
                </a:solidFill>
                <a:latin typeface="+mn-lt"/>
                <a:ea typeface="+mn-ea"/>
              </a:rPr>
              <a:t>: </a:t>
            </a:r>
            <a:r>
              <a:rPr lang="ja-JP" altLang="en-US" sz="1600">
                <a:solidFill>
                  <a:schemeClr val="tx1"/>
                </a:solidFill>
                <a:latin typeface="+mn-lt"/>
                <a:ea typeface="+mn-ea"/>
              </a:rPr>
              <a:t>人間のコミュニケーションと同じように、コンピュータがネットワーク上で通信するために</a:t>
            </a:r>
            <a:r>
              <a:rPr lang="ja-JP" altLang="en-US" sz="1600">
                <a:solidFill>
                  <a:schemeClr val="accent1"/>
                </a:solidFill>
                <a:latin typeface="+mn-lt"/>
                <a:ea typeface="+mn-ea"/>
              </a:rPr>
              <a:t>プロトコル</a:t>
            </a:r>
            <a:r>
              <a:rPr lang="ja-JP" altLang="en-US" sz="1600">
                <a:solidFill>
                  <a:schemeClr val="tx1"/>
                </a:solidFill>
                <a:latin typeface="+mn-lt"/>
                <a:ea typeface="+mn-ea"/>
              </a:rPr>
              <a:t>（ルール）が必要。</a:t>
            </a:r>
            <a:endParaRPr lang="en-US" altLang="ja-JP" sz="1600" dirty="0">
              <a:solidFill>
                <a:schemeClr val="tx1"/>
              </a:solidFill>
              <a:latin typeface="+mn-lt"/>
              <a:ea typeface="+mn-ea"/>
            </a:endParaRPr>
          </a:p>
          <a:p>
            <a:pPr>
              <a:spcAft>
                <a:spcPts val="600"/>
              </a:spcAft>
            </a:pPr>
            <a:r>
              <a:rPr lang="ja-JP" altLang="en-US" sz="1600">
                <a:solidFill>
                  <a:schemeClr val="tx1"/>
                </a:solidFill>
                <a:latin typeface="+mn-lt"/>
                <a:ea typeface="+mn-ea"/>
              </a:rPr>
              <a:t>教室にいる生徒がそれぞれ違う言語（英語、日本語、モンゴル語、スペイン語）を話すと会話ができないように、有線ネットワークと無線ネットワーク上のすべてのコンピュータが通信するためには「同じ言語を話す」必要がある。</a:t>
            </a:r>
            <a:endParaRPr lang="en-US" altLang="ja-JP" sz="1600" dirty="0">
              <a:solidFill>
                <a:schemeClr val="tx1"/>
              </a:solidFill>
              <a:latin typeface="+mn-lt"/>
              <a:ea typeface="+mn-ea"/>
            </a:endParaRPr>
          </a:p>
          <a:p>
            <a:pPr>
              <a:spcAft>
                <a:spcPts val="600"/>
              </a:spcAft>
            </a:pPr>
            <a:r>
              <a:rPr lang="ja-JP" altLang="en-US" sz="1600">
                <a:solidFill>
                  <a:schemeClr val="tx1"/>
                </a:solidFill>
                <a:latin typeface="+mn-lt"/>
                <a:ea typeface="+mn-ea"/>
              </a:rPr>
              <a:t>コンピュータの世界では、「共通のプロトコルを使用している」と言う。</a:t>
            </a:r>
            <a:endParaRPr lang="en-US" altLang="ja-JP" sz="1600" dirty="0">
              <a:solidFill>
                <a:schemeClr val="tx1"/>
              </a:solidFill>
              <a:latin typeface="+mn-lt"/>
              <a:ea typeface="+mn-ea"/>
            </a:endParaRPr>
          </a:p>
        </p:txBody>
      </p:sp>
      <p:pic>
        <p:nvPicPr>
          <p:cNvPr id="2" name="Picture 1">
            <a:extLst>
              <a:ext uri="{FF2B5EF4-FFF2-40B4-BE49-F238E27FC236}">
                <a16:creationId xmlns:a16="http://schemas.microsoft.com/office/drawing/2014/main" id="{D27C321C-2D44-1B0C-CFBA-C7950BB86DC6}"/>
              </a:ext>
            </a:extLst>
          </p:cNvPr>
          <p:cNvPicPr>
            <a:picLocks noChangeAspect="1"/>
          </p:cNvPicPr>
          <p:nvPr/>
        </p:nvPicPr>
        <p:blipFill>
          <a:blip r:embed="rId5"/>
          <a:stretch>
            <a:fillRect/>
          </a:stretch>
        </p:blipFill>
        <p:spPr>
          <a:xfrm>
            <a:off x="2849076" y="3275894"/>
            <a:ext cx="3162567" cy="1867606"/>
          </a:xfrm>
          <a:prstGeom prst="rect">
            <a:avLst/>
          </a:prstGeom>
        </p:spPr>
      </p:pic>
    </p:spTree>
    <p:extLst>
      <p:ext uri="{BB962C8B-B14F-4D97-AF65-F5344CB8AC3E}">
        <p14:creationId xmlns:p14="http://schemas.microsoft.com/office/powerpoint/2010/main" val="1728849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a:xfrm>
            <a:off x="683424" y="391360"/>
            <a:ext cx="8213688" cy="511560"/>
          </a:xfrm>
        </p:spPr>
        <p:txBody>
          <a:bodyPr spcFirstLastPara="1" wrap="square" lIns="91425" tIns="91425" rIns="91425" bIns="91425" anchor="t" anchorCtr="0">
            <a:noAutofit/>
          </a:bodyPr>
          <a:lstStyle/>
          <a:p>
            <a:r>
              <a:rPr lang="en-US" dirty="0">
                <a:hlinkClick r:id="rId3">
                  <a:extLst>
                    <a:ext uri="{A12FA001-AC4F-418D-AE19-62706E023703}">
                      <ahyp:hlinkClr xmlns:ahyp="http://schemas.microsoft.com/office/drawing/2018/hyperlinkcolor" val="tx"/>
                    </a:ext>
                  </a:extLst>
                </a:hlinkClick>
              </a:rPr>
              <a:t>5.1. </a:t>
            </a:r>
            <a:r>
              <a:rPr lang="ja-JP" altLang="en-US">
                <a:hlinkClick r:id="rId3">
                  <a:extLst>
                    <a:ext uri="{A12FA001-AC4F-418D-AE19-62706E023703}">
                      <ahyp:hlinkClr xmlns:ahyp="http://schemas.microsoft.com/office/drawing/2018/hyperlinkcolor" val="tx"/>
                    </a:ext>
                  </a:extLst>
                </a:hlinkClick>
              </a:rPr>
              <a:t>通信プロトコル</a:t>
            </a:r>
            <a:endParaRPr lang="en-US" dirty="0"/>
          </a:p>
        </p:txBody>
      </p:sp>
      <p:sp>
        <p:nvSpPr>
          <p:cNvPr id="2" name="Footer Placeholder 1">
            <a:extLst>
              <a:ext uri="{FF2B5EF4-FFF2-40B4-BE49-F238E27FC236}">
                <a16:creationId xmlns:a16="http://schemas.microsoft.com/office/drawing/2014/main" id="{3893A77B-7F48-F56F-988B-360D62E1480C}"/>
              </a:ext>
            </a:extLst>
          </p:cNvPr>
          <p:cNvSpPr>
            <a:spLocks noGrp="1"/>
          </p:cNvSpPr>
          <p:nvPr>
            <p:ph type="ftr" sz="quarter" idx="3"/>
          </p:nvPr>
        </p:nvSpPr>
        <p:spPr>
          <a:xfrm>
            <a:off x="5331575" y="4758950"/>
            <a:ext cx="3086100" cy="274637"/>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12</a:t>
            </a:fld>
            <a:endParaRPr lang="en-US" dirty="0"/>
          </a:p>
        </p:txBody>
      </p:sp>
      <p:sp>
        <p:nvSpPr>
          <p:cNvPr id="5" name="TextBox 4">
            <a:extLst>
              <a:ext uri="{FF2B5EF4-FFF2-40B4-BE49-F238E27FC236}">
                <a16:creationId xmlns:a16="http://schemas.microsoft.com/office/drawing/2014/main" id="{95A9C70B-1B08-00BF-687D-BF3D23190DD9}"/>
              </a:ext>
            </a:extLst>
          </p:cNvPr>
          <p:cNvSpPr txBox="1"/>
          <p:nvPr/>
        </p:nvSpPr>
        <p:spPr>
          <a:xfrm>
            <a:off x="669924" y="1087535"/>
            <a:ext cx="7702551"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5.1.2 </a:t>
            </a:r>
            <a:r>
              <a:rPr lang="ja-JP" altLang="en-US" sz="200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プロトコルが重要な理由</a:t>
            </a:r>
            <a:endParaRPr lang="en-US" altLang="ja-JP" sz="2000" dirty="0">
              <a:solidFill>
                <a:schemeClr val="accent4"/>
              </a:solidFill>
              <a:latin typeface="+mn-lt"/>
              <a:ea typeface="MS PGothic" panose="020B0600070205080204" pitchFamily="34" charset="-128"/>
            </a:endParaRPr>
          </a:p>
        </p:txBody>
      </p:sp>
      <p:sp>
        <p:nvSpPr>
          <p:cNvPr id="8" name="TextBox 7">
            <a:extLst>
              <a:ext uri="{FF2B5EF4-FFF2-40B4-BE49-F238E27FC236}">
                <a16:creationId xmlns:a16="http://schemas.microsoft.com/office/drawing/2014/main" id="{4C266FEE-24F6-36BB-F77A-FB8CADB82FD3}"/>
              </a:ext>
            </a:extLst>
          </p:cNvPr>
          <p:cNvSpPr txBox="1"/>
          <p:nvPr/>
        </p:nvSpPr>
        <p:spPr>
          <a:xfrm>
            <a:off x="659764" y="1448025"/>
            <a:ext cx="8199756" cy="584775"/>
          </a:xfrm>
          <a:prstGeom prst="rect">
            <a:avLst/>
          </a:prstGeom>
          <a:noFill/>
        </p:spPr>
        <p:txBody>
          <a:bodyPr wrap="square" rtlCol="0">
            <a:spAutoFit/>
          </a:bodyPr>
          <a:lstStyle/>
          <a:p>
            <a:pPr>
              <a:spcAft>
                <a:spcPts val="1200"/>
              </a:spcAft>
            </a:pPr>
            <a:r>
              <a:rPr lang="ja-JP" altLang="en-US" sz="1600" b="1">
                <a:solidFill>
                  <a:schemeClr val="tx1"/>
                </a:solidFill>
              </a:rPr>
              <a:t>ネットワークプロトコルとは？</a:t>
            </a:r>
            <a:br>
              <a:rPr lang="ja-JP" altLang="en-US" sz="1600">
                <a:solidFill>
                  <a:schemeClr val="tx1"/>
                </a:solidFill>
              </a:rPr>
            </a:br>
            <a:r>
              <a:rPr lang="ja-JP" altLang="en-US" sz="1600">
                <a:solidFill>
                  <a:schemeClr val="tx1"/>
                </a:solidFill>
              </a:rPr>
              <a:t>プロトコルは、ネットワーク上でデータを送信するための</a:t>
            </a:r>
            <a:r>
              <a:rPr lang="ja-JP" altLang="en-US" sz="1600">
                <a:solidFill>
                  <a:schemeClr val="accent1"/>
                </a:solidFill>
              </a:rPr>
              <a:t>ルール</a:t>
            </a:r>
            <a:r>
              <a:rPr lang="ja-JP" altLang="en-US" sz="1600">
                <a:solidFill>
                  <a:schemeClr val="tx1"/>
                </a:solidFill>
              </a:rPr>
              <a:t>です。</a:t>
            </a:r>
            <a:endParaRPr lang="en-US" altLang="ja-JP" sz="1600" dirty="0">
              <a:solidFill>
                <a:schemeClr val="tx1"/>
              </a:solidFill>
              <a:latin typeface="+mn-lt"/>
              <a:ea typeface="+mn-ea"/>
            </a:endParaRPr>
          </a:p>
        </p:txBody>
      </p:sp>
      <p:graphicFrame>
        <p:nvGraphicFramePr>
          <p:cNvPr id="4" name="Table 3">
            <a:extLst>
              <a:ext uri="{FF2B5EF4-FFF2-40B4-BE49-F238E27FC236}">
                <a16:creationId xmlns:a16="http://schemas.microsoft.com/office/drawing/2014/main" id="{A9D93384-8D3F-9FF4-1641-EAA3C2B74A60}"/>
              </a:ext>
            </a:extLst>
          </p:cNvPr>
          <p:cNvGraphicFramePr>
            <a:graphicFrameLocks noGrp="1"/>
          </p:cNvGraphicFramePr>
          <p:nvPr>
            <p:extLst>
              <p:ext uri="{D42A27DB-BD31-4B8C-83A1-F6EECF244321}">
                <p14:modId xmlns:p14="http://schemas.microsoft.com/office/powerpoint/2010/main" val="2790630439"/>
              </p:ext>
            </p:extLst>
          </p:nvPr>
        </p:nvGraphicFramePr>
        <p:xfrm>
          <a:off x="536902" y="2203745"/>
          <a:ext cx="7954725" cy="2225040"/>
        </p:xfrm>
        <a:graphic>
          <a:graphicData uri="http://schemas.openxmlformats.org/drawingml/2006/table">
            <a:tbl>
              <a:tblPr firstRow="1" bandRow="1">
                <a:tableStyleId>{D9606735-FB23-46DC-8E69-3DB70196E911}</a:tableStyleId>
              </a:tblPr>
              <a:tblGrid>
                <a:gridCol w="2068830">
                  <a:extLst>
                    <a:ext uri="{9D8B030D-6E8A-4147-A177-3AD203B41FA5}">
                      <a16:colId xmlns:a16="http://schemas.microsoft.com/office/drawing/2014/main" val="2274498076"/>
                    </a:ext>
                  </a:extLst>
                </a:gridCol>
                <a:gridCol w="5885895">
                  <a:extLst>
                    <a:ext uri="{9D8B030D-6E8A-4147-A177-3AD203B41FA5}">
                      <a16:colId xmlns:a16="http://schemas.microsoft.com/office/drawing/2014/main" val="1811608255"/>
                    </a:ext>
                  </a:extLst>
                </a:gridCol>
              </a:tblGrid>
              <a:tr h="370840">
                <a:tc>
                  <a:txBody>
                    <a:bodyPr/>
                    <a:lstStyle/>
                    <a:p>
                      <a:r>
                        <a:rPr lang="ja-JP" altLang="en-US" sz="1600" b="0" i="0" u="none" strike="noStrike" cap="none">
                          <a:solidFill>
                            <a:schemeClr val="accent1"/>
                          </a:solidFill>
                          <a:latin typeface="+mn-lt"/>
                          <a:ea typeface="Arial"/>
                          <a:cs typeface="Arial"/>
                          <a:sym typeface="Arial"/>
                        </a:rPr>
                        <a:t>メッセージ形式</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600">
                          <a:solidFill>
                            <a:schemeClr val="tx1"/>
                          </a:solidFill>
                          <a:latin typeface="+mn-lt"/>
                        </a:rPr>
                        <a:t>メッセージの形や構造に決まりがあります。</a:t>
                      </a:r>
                      <a:endParaRPr lang="ja-JP" altLang="en-US" sz="1600" b="0" i="0" u="none" strike="noStrike" cap="none">
                        <a:solidFill>
                          <a:schemeClr val="tx1"/>
                        </a:solidFill>
                        <a:latin typeface="+mn-lt"/>
                        <a:ea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3738585"/>
                  </a:ext>
                </a:extLst>
              </a:tr>
              <a:tr h="370840">
                <a:tc>
                  <a:txBody>
                    <a:bodyPr/>
                    <a:lstStyle/>
                    <a:p>
                      <a:r>
                        <a:rPr lang="ja-JP" altLang="en-US" sz="1600" b="0" i="0" u="none" strike="noStrike" cap="none">
                          <a:solidFill>
                            <a:schemeClr val="accent1"/>
                          </a:solidFill>
                          <a:latin typeface="+mn-lt"/>
                          <a:ea typeface="Arial"/>
                          <a:cs typeface="Arial"/>
                          <a:sym typeface="Arial"/>
                        </a:rPr>
                        <a:t>メッセージサイズ</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600">
                          <a:solidFill>
                            <a:schemeClr val="tx1"/>
                          </a:solidFill>
                          <a:latin typeface="+mn-lt"/>
                        </a:rPr>
                        <a:t>データサイズのルールが決まっています。</a:t>
                      </a:r>
                      <a:endParaRPr lang="ja-JP" altLang="en-US" sz="1600" b="0" i="0" u="none" strike="noStrike" cap="none">
                        <a:solidFill>
                          <a:schemeClr val="tx1"/>
                        </a:solidFill>
                        <a:latin typeface="+mn-lt"/>
                        <a:ea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143013"/>
                  </a:ext>
                </a:extLst>
              </a:tr>
              <a:tr h="370840">
                <a:tc>
                  <a:txBody>
                    <a:bodyPr/>
                    <a:lstStyle/>
                    <a:p>
                      <a:r>
                        <a:rPr lang="ja-JP" altLang="en-US" sz="1600" b="0" i="0" u="none" strike="noStrike" cap="none">
                          <a:solidFill>
                            <a:schemeClr val="accent1"/>
                          </a:solidFill>
                          <a:latin typeface="+mn-lt"/>
                          <a:ea typeface="Arial"/>
                          <a:cs typeface="Arial"/>
                          <a:sym typeface="Arial"/>
                        </a:rPr>
                        <a:t>タイミング</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600">
                          <a:solidFill>
                            <a:schemeClr val="tx1"/>
                          </a:solidFill>
                          <a:latin typeface="+mn-lt"/>
                        </a:rPr>
                        <a:t>データを送るタイミングや速度が決められています。</a:t>
                      </a:r>
                      <a:endParaRPr lang="en-US" altLang="ja-JP" sz="1600" b="0" i="0" u="none" strike="noStrike" cap="none" dirty="0">
                        <a:solidFill>
                          <a:schemeClr val="tx1"/>
                        </a:solidFill>
                        <a:latin typeface="+mn-lt"/>
                        <a:ea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7787904"/>
                  </a:ext>
                </a:extLst>
              </a:tr>
              <a:tr h="370840">
                <a:tc>
                  <a:txBody>
                    <a:bodyPr/>
                    <a:lstStyle/>
                    <a:p>
                      <a:r>
                        <a:rPr lang="ja-JP" altLang="en-US" sz="1600" b="0" i="0" u="none" strike="noStrike" cap="none">
                          <a:solidFill>
                            <a:schemeClr val="accent1"/>
                          </a:solidFill>
                          <a:latin typeface="+mn-lt"/>
                          <a:ea typeface="Arial"/>
                          <a:cs typeface="Arial"/>
                          <a:sym typeface="Arial"/>
                        </a:rPr>
                        <a:t>エンコーディング</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600">
                          <a:solidFill>
                            <a:schemeClr val="tx1"/>
                          </a:solidFill>
                          <a:latin typeface="+mn-lt"/>
                        </a:rPr>
                        <a:t>データは送信する前にビット（</a:t>
                      </a:r>
                      <a:r>
                        <a:rPr lang="en-US" altLang="ja-JP" sz="1600" dirty="0">
                          <a:solidFill>
                            <a:schemeClr val="tx1"/>
                          </a:solidFill>
                          <a:latin typeface="+mn-lt"/>
                        </a:rPr>
                        <a:t>0</a:t>
                      </a:r>
                      <a:r>
                        <a:rPr lang="ja-JP" altLang="en-US" sz="1600">
                          <a:solidFill>
                            <a:schemeClr val="tx1"/>
                          </a:solidFill>
                          <a:latin typeface="+mn-lt"/>
                        </a:rPr>
                        <a:t>と</a:t>
                      </a:r>
                      <a:r>
                        <a:rPr lang="en-US" altLang="ja-JP" sz="1600" dirty="0">
                          <a:solidFill>
                            <a:schemeClr val="tx1"/>
                          </a:solidFill>
                          <a:latin typeface="+mn-lt"/>
                        </a:rPr>
                        <a:t>1</a:t>
                      </a:r>
                      <a:r>
                        <a:rPr lang="ja-JP" altLang="en-US" sz="1600">
                          <a:solidFill>
                            <a:schemeClr val="tx1"/>
                          </a:solidFill>
                          <a:latin typeface="+mn-lt"/>
                        </a:rPr>
                        <a:t>）や信号に変換されます。</a:t>
                      </a:r>
                      <a:endParaRPr lang="ja-JP" altLang="en-US" sz="1600" b="0" i="0" u="none" strike="noStrike" cap="none">
                        <a:solidFill>
                          <a:schemeClr val="tx1"/>
                        </a:solidFill>
                        <a:latin typeface="+mn-lt"/>
                        <a:ea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45355924"/>
                  </a:ext>
                </a:extLst>
              </a:tr>
              <a:tr h="370840">
                <a:tc>
                  <a:txBody>
                    <a:bodyPr/>
                    <a:lstStyle/>
                    <a:p>
                      <a:r>
                        <a:rPr lang="ja-JP" altLang="en-US" sz="1600" b="0" i="0" u="none" strike="noStrike" cap="none">
                          <a:solidFill>
                            <a:schemeClr val="accent1"/>
                          </a:solidFill>
                          <a:latin typeface="+mn-lt"/>
                          <a:ea typeface="Arial"/>
                          <a:cs typeface="Arial"/>
                          <a:sym typeface="Arial"/>
                        </a:rPr>
                        <a:t>カプセル化</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600">
                          <a:solidFill>
                            <a:schemeClr val="tx1"/>
                          </a:solidFill>
                          <a:latin typeface="+mn-lt"/>
                        </a:rPr>
                        <a:t>データに送り先や送り元の情報を追加して送ります。</a:t>
                      </a:r>
                      <a:endParaRPr lang="ja-JP" altLang="en-US" sz="1600" b="0" i="0" u="none" strike="noStrike" cap="none">
                        <a:solidFill>
                          <a:schemeClr val="tx1"/>
                        </a:solidFill>
                        <a:latin typeface="+mn-lt"/>
                        <a:ea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9523932"/>
                  </a:ext>
                </a:extLst>
              </a:tr>
              <a:tr h="370840">
                <a:tc>
                  <a:txBody>
                    <a:bodyPr/>
                    <a:lstStyle/>
                    <a:p>
                      <a:r>
                        <a:rPr lang="ja-JP" altLang="en-US" sz="1600" b="0" i="0" u="none" strike="noStrike" cap="none">
                          <a:solidFill>
                            <a:schemeClr val="accent1"/>
                          </a:solidFill>
                          <a:latin typeface="+mn-lt"/>
                          <a:ea typeface="Arial"/>
                          <a:cs typeface="Arial"/>
                          <a:sym typeface="Arial"/>
                        </a:rPr>
                        <a:t>メッセージパターン</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ja-JP" altLang="en-US" sz="1600">
                          <a:solidFill>
                            <a:schemeClr val="tx1"/>
                          </a:solidFill>
                          <a:latin typeface="+mn-lt"/>
                        </a:rPr>
                        <a:t>メッセージの確認・応答の流れが決められています。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8930874"/>
                  </a:ext>
                </a:extLst>
              </a:tr>
            </a:tbl>
          </a:graphicData>
        </a:graphic>
      </p:graphicFrame>
    </p:spTree>
    <p:extLst>
      <p:ext uri="{BB962C8B-B14F-4D97-AF65-F5344CB8AC3E}">
        <p14:creationId xmlns:p14="http://schemas.microsoft.com/office/powerpoint/2010/main" val="2339233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a:xfrm>
            <a:off x="669924" y="539750"/>
            <a:ext cx="7702550" cy="573088"/>
          </a:xfrm>
        </p:spPr>
        <p:txBody>
          <a:bodyPr spcFirstLastPara="1" wrap="square" lIns="91425" tIns="91425" rIns="91425" bIns="91425" anchor="t" anchorCtr="0">
            <a:noAutofit/>
          </a:bodyPr>
          <a:lstStyle/>
          <a:p>
            <a:r>
              <a:rPr lang="en-US" dirty="0">
                <a:solidFill>
                  <a:schemeClr val="accent4"/>
                </a:solidFill>
                <a:latin typeface="+mn-ea"/>
                <a:ea typeface="+mn-ea"/>
                <a:hlinkClick r:id="rId3">
                  <a:extLst>
                    <a:ext uri="{A12FA001-AC4F-418D-AE19-62706E023703}">
                      <ahyp:hlinkClr xmlns:ahyp="http://schemas.microsoft.com/office/drawing/2018/hyperlinkcolor" val="tx"/>
                    </a:ext>
                  </a:extLst>
                </a:hlinkClick>
              </a:rPr>
              <a:t>5.1. </a:t>
            </a:r>
            <a:r>
              <a:rPr lang="ja-JP" altLang="en-US">
                <a:solidFill>
                  <a:schemeClr val="accent4"/>
                </a:solidFill>
                <a:latin typeface="+mn-ea"/>
                <a:ea typeface="+mn-ea"/>
                <a:hlinkClick r:id="rId3">
                  <a:extLst>
                    <a:ext uri="{A12FA001-AC4F-418D-AE19-62706E023703}">
                      <ahyp:hlinkClr xmlns:ahyp="http://schemas.microsoft.com/office/drawing/2018/hyperlinkcolor" val="tx"/>
                    </a:ext>
                  </a:extLst>
                </a:hlinkClick>
              </a:rPr>
              <a:t>通信プロトコル</a:t>
            </a:r>
            <a:endParaRPr lang="en-US" dirty="0">
              <a:solidFill>
                <a:schemeClr val="accent4"/>
              </a:solidFill>
              <a:latin typeface="+mn-ea"/>
              <a:ea typeface="+mn-ea"/>
            </a:endParaRPr>
          </a:p>
        </p:txBody>
      </p:sp>
      <p:sp>
        <p:nvSpPr>
          <p:cNvPr id="5" name="TextBox 4">
            <a:extLst>
              <a:ext uri="{FF2B5EF4-FFF2-40B4-BE49-F238E27FC236}">
                <a16:creationId xmlns:a16="http://schemas.microsoft.com/office/drawing/2014/main" id="{95A9C70B-1B08-00BF-687D-BF3D23190DD9}"/>
              </a:ext>
            </a:extLst>
          </p:cNvPr>
          <p:cNvSpPr txBox="1"/>
          <p:nvPr/>
        </p:nvSpPr>
        <p:spPr>
          <a:xfrm>
            <a:off x="669924" y="1158655"/>
            <a:ext cx="7702551"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5.1.2 </a:t>
            </a:r>
            <a:r>
              <a:rPr lang="ja-JP" altLang="en-US" sz="200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プロトコルが重要な理由</a:t>
            </a:r>
            <a:endParaRPr lang="en-US" altLang="ja-JP" sz="2000" dirty="0">
              <a:solidFill>
                <a:schemeClr val="accent4"/>
              </a:solidFill>
              <a:latin typeface="+mn-lt"/>
              <a:ea typeface="MS PGothic" panose="020B0600070205080204" pitchFamily="34" charset="-128"/>
            </a:endParaRPr>
          </a:p>
        </p:txBody>
      </p:sp>
      <p:pic>
        <p:nvPicPr>
          <p:cNvPr id="2" name="Picture 1">
            <a:extLst>
              <a:ext uri="{FF2B5EF4-FFF2-40B4-BE49-F238E27FC236}">
                <a16:creationId xmlns:a16="http://schemas.microsoft.com/office/drawing/2014/main" id="{9B2867B9-4951-CE5E-ADA1-D2341809D39D}"/>
              </a:ext>
            </a:extLst>
          </p:cNvPr>
          <p:cNvPicPr>
            <a:picLocks noChangeAspect="1"/>
          </p:cNvPicPr>
          <p:nvPr/>
        </p:nvPicPr>
        <p:blipFill>
          <a:blip r:embed="rId5"/>
          <a:stretch>
            <a:fillRect/>
          </a:stretch>
        </p:blipFill>
        <p:spPr>
          <a:xfrm>
            <a:off x="800552" y="2329180"/>
            <a:ext cx="3126288" cy="1897380"/>
          </a:xfrm>
          <a:prstGeom prst="rect">
            <a:avLst/>
          </a:prstGeom>
        </p:spPr>
      </p:pic>
      <p:pic>
        <p:nvPicPr>
          <p:cNvPr id="3" name="Picture 2">
            <a:extLst>
              <a:ext uri="{FF2B5EF4-FFF2-40B4-BE49-F238E27FC236}">
                <a16:creationId xmlns:a16="http://schemas.microsoft.com/office/drawing/2014/main" id="{14349FEF-79CF-32DA-2857-AAF27A6001C5}"/>
              </a:ext>
            </a:extLst>
          </p:cNvPr>
          <p:cNvPicPr>
            <a:picLocks noChangeAspect="1"/>
          </p:cNvPicPr>
          <p:nvPr/>
        </p:nvPicPr>
        <p:blipFill>
          <a:blip r:embed="rId6"/>
          <a:stretch>
            <a:fillRect/>
          </a:stretch>
        </p:blipFill>
        <p:spPr>
          <a:xfrm>
            <a:off x="4701992" y="3117028"/>
            <a:ext cx="3139440" cy="1131122"/>
          </a:xfrm>
          <a:prstGeom prst="rect">
            <a:avLst/>
          </a:prstGeom>
        </p:spPr>
      </p:pic>
      <p:sp>
        <p:nvSpPr>
          <p:cNvPr id="4" name="Rounded Rectangular Callout 3">
            <a:extLst>
              <a:ext uri="{FF2B5EF4-FFF2-40B4-BE49-F238E27FC236}">
                <a16:creationId xmlns:a16="http://schemas.microsoft.com/office/drawing/2014/main" id="{D13AD129-80EE-F4B9-8F6C-F76220D65EB8}"/>
              </a:ext>
            </a:extLst>
          </p:cNvPr>
          <p:cNvSpPr/>
          <p:nvPr/>
        </p:nvSpPr>
        <p:spPr>
          <a:xfrm>
            <a:off x="1559560" y="4442460"/>
            <a:ext cx="1005840" cy="701040"/>
          </a:xfrm>
          <a:prstGeom prst="wedgeRoundRectCallout">
            <a:avLst>
              <a:gd name="adj1" fmla="val -39015"/>
              <a:gd name="adj2" fmla="val -134602"/>
              <a:gd name="adj3" fmla="val 16667"/>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b="0" i="0" u="none" strike="noStrike" cap="none">
                <a:solidFill>
                  <a:schemeClr val="bg1"/>
                </a:solidFill>
                <a:latin typeface="+mn-lt"/>
                <a:ea typeface="Arial"/>
                <a:cs typeface="Arial"/>
                <a:sym typeface="Arial"/>
              </a:rPr>
              <a:t>エンコーディング</a:t>
            </a:r>
            <a:endParaRPr lang="en-US" sz="1200" dirty="0">
              <a:solidFill>
                <a:schemeClr val="bg1"/>
              </a:solidFill>
            </a:endParaRPr>
          </a:p>
        </p:txBody>
      </p:sp>
      <p:sp>
        <p:nvSpPr>
          <p:cNvPr id="6" name="Rounded Rectangular Callout 5">
            <a:extLst>
              <a:ext uri="{FF2B5EF4-FFF2-40B4-BE49-F238E27FC236}">
                <a16:creationId xmlns:a16="http://schemas.microsoft.com/office/drawing/2014/main" id="{E59A0BC9-F2F0-C21A-74CA-D3EAC5990543}"/>
              </a:ext>
            </a:extLst>
          </p:cNvPr>
          <p:cNvSpPr/>
          <p:nvPr/>
        </p:nvSpPr>
        <p:spPr>
          <a:xfrm>
            <a:off x="370840" y="1656080"/>
            <a:ext cx="1005840" cy="701040"/>
          </a:xfrm>
          <a:prstGeom prst="wedgeRoundRectCallout">
            <a:avLst>
              <a:gd name="adj1" fmla="val 53408"/>
              <a:gd name="adj2" fmla="val 148007"/>
              <a:gd name="adj3" fmla="val 16667"/>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Aft>
                <a:spcPts val="1200"/>
              </a:spcAft>
            </a:pPr>
            <a:r>
              <a:rPr lang="ja-JP" altLang="en-US" sz="1200">
                <a:solidFill>
                  <a:schemeClr val="bg1"/>
                </a:solidFill>
                <a:latin typeface="+mn-ea"/>
                <a:ea typeface="+mn-ea"/>
              </a:rPr>
              <a:t>カプセル化</a:t>
            </a:r>
            <a:endParaRPr lang="en-US" altLang="ja-JP" sz="1200" dirty="0">
              <a:solidFill>
                <a:schemeClr val="bg1"/>
              </a:solidFill>
              <a:latin typeface="+mn-ea"/>
              <a:ea typeface="+mn-ea"/>
            </a:endParaRPr>
          </a:p>
        </p:txBody>
      </p:sp>
      <p:sp>
        <p:nvSpPr>
          <p:cNvPr id="10" name="Rounded Rectangular Callout 9">
            <a:extLst>
              <a:ext uri="{FF2B5EF4-FFF2-40B4-BE49-F238E27FC236}">
                <a16:creationId xmlns:a16="http://schemas.microsoft.com/office/drawing/2014/main" id="{DD9E46DA-D11B-4428-A356-3F0494555A2C}"/>
              </a:ext>
            </a:extLst>
          </p:cNvPr>
          <p:cNvSpPr/>
          <p:nvPr/>
        </p:nvSpPr>
        <p:spPr>
          <a:xfrm>
            <a:off x="4373880" y="2316480"/>
            <a:ext cx="1905000" cy="640080"/>
          </a:xfrm>
          <a:prstGeom prst="wedgeRoundRectCallout">
            <a:avLst>
              <a:gd name="adj1" fmla="val 16983"/>
              <a:gd name="adj2" fmla="val 94264"/>
              <a:gd name="adj3" fmla="val 16667"/>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Aft>
                <a:spcPts val="1200"/>
              </a:spcAft>
            </a:pPr>
            <a:r>
              <a:rPr lang="ja-JP" altLang="en-US" sz="1200" b="0" i="0" u="none" strike="noStrike" cap="none">
                <a:solidFill>
                  <a:schemeClr val="bg1"/>
                </a:solidFill>
                <a:latin typeface="+mn-lt"/>
                <a:ea typeface="Arial"/>
                <a:cs typeface="Arial"/>
                <a:sym typeface="Arial"/>
              </a:rPr>
              <a:t>メッセージパターン</a:t>
            </a:r>
            <a:endParaRPr lang="en-US" sz="1200" dirty="0">
              <a:solidFill>
                <a:schemeClr val="bg1"/>
              </a:solidFill>
              <a:latin typeface="+mn-lt"/>
            </a:endParaRPr>
          </a:p>
        </p:txBody>
      </p:sp>
      <p:pic>
        <p:nvPicPr>
          <p:cNvPr id="11" name="Picture 10">
            <a:extLst>
              <a:ext uri="{FF2B5EF4-FFF2-40B4-BE49-F238E27FC236}">
                <a16:creationId xmlns:a16="http://schemas.microsoft.com/office/drawing/2014/main" id="{DDC522E5-57F7-58B9-EB47-C713A0FB85C6}"/>
              </a:ext>
            </a:extLst>
          </p:cNvPr>
          <p:cNvPicPr>
            <a:picLocks noChangeAspect="1"/>
          </p:cNvPicPr>
          <p:nvPr/>
        </p:nvPicPr>
        <p:blipFill>
          <a:blip r:embed="rId7"/>
          <a:stretch>
            <a:fillRect/>
          </a:stretch>
        </p:blipFill>
        <p:spPr>
          <a:xfrm>
            <a:off x="4318000" y="258534"/>
            <a:ext cx="3141980" cy="1492796"/>
          </a:xfrm>
          <a:prstGeom prst="rect">
            <a:avLst/>
          </a:prstGeom>
        </p:spPr>
      </p:pic>
      <p:sp>
        <p:nvSpPr>
          <p:cNvPr id="12" name="Rounded Rectangular Callout 11">
            <a:extLst>
              <a:ext uri="{FF2B5EF4-FFF2-40B4-BE49-F238E27FC236}">
                <a16:creationId xmlns:a16="http://schemas.microsoft.com/office/drawing/2014/main" id="{D4CE32B7-0F24-092D-6093-0ADD8320A811}"/>
              </a:ext>
            </a:extLst>
          </p:cNvPr>
          <p:cNvSpPr/>
          <p:nvPr/>
        </p:nvSpPr>
        <p:spPr>
          <a:xfrm>
            <a:off x="6644640" y="1661160"/>
            <a:ext cx="2174240" cy="619760"/>
          </a:xfrm>
          <a:prstGeom prst="wedgeRoundRectCallout">
            <a:avLst>
              <a:gd name="adj1" fmla="val -74338"/>
              <a:gd name="adj2" fmla="val -39959"/>
              <a:gd name="adj3" fmla="val 16667"/>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すべてがプロトコルで決められている</a:t>
            </a:r>
            <a:endParaRPr lang="en-US" dirty="0"/>
          </a:p>
        </p:txBody>
      </p:sp>
      <p:sp>
        <p:nvSpPr>
          <p:cNvPr id="7" name="Footer Placeholder 1">
            <a:extLst>
              <a:ext uri="{FF2B5EF4-FFF2-40B4-BE49-F238E27FC236}">
                <a16:creationId xmlns:a16="http://schemas.microsoft.com/office/drawing/2014/main" id="{086C290B-7954-64F3-5690-213F4CE63A37}"/>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13</a:t>
            </a:fld>
            <a:endParaRPr lang="en-US" dirty="0"/>
          </a:p>
        </p:txBody>
      </p:sp>
    </p:spTree>
    <p:extLst>
      <p:ext uri="{BB962C8B-B14F-4D97-AF65-F5344CB8AC3E}">
        <p14:creationId xmlns:p14="http://schemas.microsoft.com/office/powerpoint/2010/main" val="4168133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560AF6D4-7AE2-C399-4129-BDC8F21D991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EFD13FD1-8CDC-48DE-52EA-4C6BB61D4D80}"/>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dirty="0">
                <a:hlinkClick r:id="rId3"/>
              </a:rPr>
              <a:t>5.1. Communication Protocols</a:t>
            </a:r>
            <a:endParaRPr lang="en-US" altLang="ja-JP" dirty="0"/>
          </a:p>
        </p:txBody>
      </p:sp>
      <p:sp>
        <p:nvSpPr>
          <p:cNvPr id="4" name="TextBox 3">
            <a:extLst>
              <a:ext uri="{FF2B5EF4-FFF2-40B4-BE49-F238E27FC236}">
                <a16:creationId xmlns:a16="http://schemas.microsoft.com/office/drawing/2014/main" id="{BEAAAE37-BF8A-D400-5F9A-1BBFFEE381CB}"/>
              </a:ext>
            </a:extLst>
          </p:cNvPr>
          <p:cNvSpPr txBox="1"/>
          <p:nvPr/>
        </p:nvSpPr>
        <p:spPr>
          <a:xfrm>
            <a:off x="720000" y="765305"/>
            <a:ext cx="8423275"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rPr>
              <a:t>5.1.3 Check Your Understanding - Communication Protocols</a:t>
            </a:r>
          </a:p>
        </p:txBody>
      </p:sp>
      <p:sp>
        <p:nvSpPr>
          <p:cNvPr id="2" name="TextBox 1">
            <a:extLst>
              <a:ext uri="{FF2B5EF4-FFF2-40B4-BE49-F238E27FC236}">
                <a16:creationId xmlns:a16="http://schemas.microsoft.com/office/drawing/2014/main" id="{85F4DD15-1DCA-F43B-D609-D63C42E49581}"/>
              </a:ext>
            </a:extLst>
          </p:cNvPr>
          <p:cNvSpPr txBox="1"/>
          <p:nvPr/>
        </p:nvSpPr>
        <p:spPr>
          <a:xfrm>
            <a:off x="720000" y="1244853"/>
            <a:ext cx="8210551" cy="3508653"/>
          </a:xfrm>
          <a:prstGeom prst="rect">
            <a:avLst/>
          </a:prstGeom>
          <a:noFill/>
        </p:spPr>
        <p:txBody>
          <a:bodyPr wrap="square" rtlCol="0">
            <a:spAutoFit/>
          </a:bodyPr>
          <a:lstStyle/>
          <a:p>
            <a:pPr fontAlgn="ctr"/>
            <a:r>
              <a:rPr lang="en-US" dirty="0">
                <a:solidFill>
                  <a:schemeClr val="tx1"/>
                </a:solidFill>
                <a:latin typeface="+mn-lt"/>
                <a:hlinkClick r:id="rId4"/>
              </a:rPr>
              <a:t>https://forms.gle/or7uBgfxRy2D9Ysy7</a:t>
            </a:r>
            <a:endParaRPr lang="en-US" dirty="0">
              <a:solidFill>
                <a:schemeClr val="tx1"/>
              </a:solidFill>
              <a:latin typeface="+mn-lt"/>
            </a:endParaRPr>
          </a:p>
          <a:p>
            <a:pPr fontAlgn="ctr"/>
            <a:endParaRPr lang="en-US" dirty="0">
              <a:solidFill>
                <a:schemeClr val="tx1"/>
              </a:solidFill>
              <a:latin typeface="+mn-lt"/>
            </a:endParaRPr>
          </a:p>
          <a:p>
            <a:pPr algn="l" fontAlgn="ctr"/>
            <a:r>
              <a:rPr lang="en-US" i="0" dirty="0">
                <a:solidFill>
                  <a:schemeClr val="tx1"/>
                </a:solidFill>
                <a:effectLst/>
                <a:latin typeface="+mn-lt"/>
              </a:rPr>
              <a:t>Question 1</a:t>
            </a:r>
          </a:p>
          <a:p>
            <a:pPr marL="358775" lvl="1"/>
            <a:r>
              <a:rPr lang="en-US" sz="1200" i="0" dirty="0" err="1">
                <a:solidFill>
                  <a:schemeClr val="tx1"/>
                </a:solidFill>
                <a:effectLst/>
                <a:latin typeface="+mn-lt"/>
              </a:rPr>
              <a:t>Bianka</a:t>
            </a:r>
            <a:r>
              <a:rPr lang="en-US" sz="1200" i="0" dirty="0">
                <a:solidFill>
                  <a:schemeClr val="tx1"/>
                </a:solidFill>
                <a:effectLst/>
                <a:latin typeface="+mn-lt"/>
              </a:rPr>
              <a:t>, a Polish traveler in Hanoi, Vietnam, stops and asks </a:t>
            </a:r>
            <a:r>
              <a:rPr lang="en-US" sz="1200" i="0" dirty="0" err="1">
                <a:solidFill>
                  <a:schemeClr val="tx1"/>
                </a:solidFill>
                <a:effectLst/>
                <a:latin typeface="+mn-lt"/>
              </a:rPr>
              <a:t>Nguyệt</a:t>
            </a:r>
            <a:r>
              <a:rPr lang="en-US" sz="1200" i="0" dirty="0">
                <a:solidFill>
                  <a:schemeClr val="tx1"/>
                </a:solidFill>
                <a:effectLst/>
                <a:latin typeface="+mn-lt"/>
              </a:rPr>
              <a:t> for directions to the Ngoc Son Temple. They verbally communicate and determine that they both speak English. After receiving directions in English to the temple, </a:t>
            </a:r>
            <a:r>
              <a:rPr lang="en-US" sz="1200" i="0" dirty="0" err="1">
                <a:solidFill>
                  <a:schemeClr val="tx1"/>
                </a:solidFill>
                <a:effectLst/>
                <a:latin typeface="+mn-lt"/>
              </a:rPr>
              <a:t>Bianka</a:t>
            </a:r>
            <a:r>
              <a:rPr lang="en-US" sz="1200" i="0" dirty="0">
                <a:solidFill>
                  <a:schemeClr val="tx1"/>
                </a:solidFill>
                <a:effectLst/>
                <a:latin typeface="+mn-lt"/>
              </a:rPr>
              <a:t> repeats them to </a:t>
            </a:r>
            <a:r>
              <a:rPr lang="en-US" sz="1200" i="0" dirty="0" err="1">
                <a:solidFill>
                  <a:schemeClr val="tx1"/>
                </a:solidFill>
                <a:effectLst/>
                <a:latin typeface="+mn-lt"/>
              </a:rPr>
              <a:t>Nguyệt</a:t>
            </a:r>
            <a:r>
              <a:rPr lang="en-US" sz="1200" i="0" dirty="0">
                <a:solidFill>
                  <a:schemeClr val="tx1"/>
                </a:solidFill>
                <a:effectLst/>
                <a:latin typeface="+mn-lt"/>
              </a:rPr>
              <a:t>. </a:t>
            </a:r>
            <a:r>
              <a:rPr lang="en-US" sz="1200" i="0" dirty="0" err="1">
                <a:solidFill>
                  <a:schemeClr val="tx1"/>
                </a:solidFill>
                <a:effectLst/>
                <a:latin typeface="+mn-lt"/>
              </a:rPr>
              <a:t>Nguyệt</a:t>
            </a:r>
            <a:r>
              <a:rPr lang="en-US" sz="1200" i="0" dirty="0">
                <a:solidFill>
                  <a:schemeClr val="tx1"/>
                </a:solidFill>
                <a:effectLst/>
                <a:latin typeface="+mn-lt"/>
              </a:rPr>
              <a:t> says, "Yes, that is correct." Select the order of the communications protocols used in this scenario?</a:t>
            </a:r>
          </a:p>
          <a:p>
            <a:pPr marL="358775" lvl="1"/>
            <a:endParaRPr lang="en-US" altLang="ja-JP" sz="1200" dirty="0">
              <a:solidFill>
                <a:schemeClr val="tx1"/>
              </a:solidFill>
              <a:latin typeface="+mn-ea"/>
              <a:ea typeface="+mn-ea"/>
            </a:endParaRPr>
          </a:p>
          <a:p>
            <a:pPr marL="358775" lvl="1"/>
            <a:r>
              <a:rPr lang="ja-JP" altLang="en-US" sz="1200">
                <a:solidFill>
                  <a:schemeClr val="tx1"/>
                </a:solidFill>
                <a:latin typeface="+mn-ea"/>
                <a:ea typeface="+mn-ea"/>
              </a:rPr>
              <a:t>ポーランド人旅行者のビアンカは、ベトナムのハノイで、グエットに　</a:t>
            </a:r>
            <a:r>
              <a:rPr lang="en-US" sz="1200" dirty="0">
                <a:solidFill>
                  <a:schemeClr val="tx1"/>
                </a:solidFill>
                <a:latin typeface="+mn-ea"/>
                <a:ea typeface="+mn-ea"/>
              </a:rPr>
              <a:t>Ngoc Son </a:t>
            </a:r>
            <a:r>
              <a:rPr lang="en-US" sz="1200" dirty="0" err="1">
                <a:solidFill>
                  <a:schemeClr val="tx1"/>
                </a:solidFill>
                <a:latin typeface="+mn-ea"/>
                <a:ea typeface="+mn-ea"/>
              </a:rPr>
              <a:t>寺院</a:t>
            </a:r>
            <a:r>
              <a:rPr lang="ja-JP" altLang="en-US" sz="1200">
                <a:solidFill>
                  <a:schemeClr val="tx1"/>
                </a:solidFill>
                <a:latin typeface="+mn-ea"/>
                <a:ea typeface="+mn-ea"/>
              </a:rPr>
              <a:t>への道を尋ねます。二人は言葉でコミュニケーションを取り、どちらも英語を話せることを確認します。ビアンカは英語で寺院への道案内を受けた後、それをグエットに繰り返します。グエットは「はい、それで合っています」と答えます。このシナリオで使用された会話のプロトコルの順序を選択してください。</a:t>
            </a:r>
            <a:endParaRPr lang="en-US" sz="1200" i="0" dirty="0">
              <a:solidFill>
                <a:schemeClr val="tx1"/>
              </a:solidFill>
              <a:effectLst/>
              <a:latin typeface="+mn-ea"/>
              <a:ea typeface="+mn-ea"/>
            </a:endParaRPr>
          </a:p>
          <a:p>
            <a:pPr marL="358775" lvl="1"/>
            <a:endParaRPr lang="en-US" sz="1200" i="0" dirty="0">
              <a:solidFill>
                <a:schemeClr val="tx1"/>
              </a:solidFill>
              <a:effectLst/>
              <a:latin typeface="+mn-lt"/>
            </a:endParaRPr>
          </a:p>
          <a:p>
            <a:pPr marL="644525" lvl="1" indent="-285750">
              <a:buClr>
                <a:schemeClr val="tx1"/>
              </a:buClr>
              <a:buFont typeface="Wingdings" pitchFamily="2" charset="2"/>
              <a:buChar char="q"/>
            </a:pPr>
            <a:r>
              <a:rPr lang="en-US" sz="1200" i="0" dirty="0">
                <a:solidFill>
                  <a:schemeClr val="tx1"/>
                </a:solidFill>
                <a:effectLst/>
                <a:latin typeface="+mn-lt"/>
              </a:rPr>
              <a:t>confirmation, method, language (</a:t>
            </a:r>
            <a:r>
              <a:rPr lang="en-US" sz="1200" i="0" dirty="0" err="1">
                <a:solidFill>
                  <a:schemeClr val="tx1"/>
                </a:solidFill>
                <a:effectLst/>
                <a:latin typeface="+mn-lt"/>
              </a:rPr>
              <a:t>確認</a:t>
            </a:r>
            <a:r>
              <a:rPr lang="en-US" sz="1200" i="0" dirty="0">
                <a:solidFill>
                  <a:schemeClr val="tx1"/>
                </a:solidFill>
                <a:effectLst/>
                <a:latin typeface="+mn-lt"/>
              </a:rPr>
              <a:t> -&gt; </a:t>
            </a:r>
            <a:r>
              <a:rPr lang="en-US" sz="1200" i="0" dirty="0" err="1">
                <a:solidFill>
                  <a:schemeClr val="tx1"/>
                </a:solidFill>
                <a:effectLst/>
                <a:latin typeface="+mn-lt"/>
              </a:rPr>
              <a:t>方法</a:t>
            </a:r>
            <a:r>
              <a:rPr lang="en-US" sz="1200" i="0" dirty="0">
                <a:solidFill>
                  <a:schemeClr val="tx1"/>
                </a:solidFill>
                <a:effectLst/>
                <a:latin typeface="+mn-lt"/>
              </a:rPr>
              <a:t> -&gt; </a:t>
            </a:r>
            <a:r>
              <a:rPr lang="en-US" sz="1200" i="0" dirty="0" err="1">
                <a:solidFill>
                  <a:schemeClr val="tx1"/>
                </a:solidFill>
                <a:effectLst/>
                <a:latin typeface="+mn-lt"/>
              </a:rPr>
              <a:t>言語</a:t>
            </a:r>
            <a:r>
              <a:rPr lang="en-US" sz="1200" i="0" dirty="0">
                <a:solidFill>
                  <a:schemeClr val="tx1"/>
                </a:solidFill>
                <a:effectLst/>
                <a:latin typeface="+mn-lt"/>
              </a:rPr>
              <a:t>）</a:t>
            </a:r>
          </a:p>
          <a:p>
            <a:pPr marL="644525" lvl="1" indent="-285750">
              <a:buClr>
                <a:schemeClr val="tx1"/>
              </a:buClr>
              <a:buFont typeface="Wingdings" pitchFamily="2" charset="2"/>
              <a:buChar char="q"/>
            </a:pPr>
            <a:r>
              <a:rPr lang="en-US" sz="1200" i="0" dirty="0">
                <a:solidFill>
                  <a:schemeClr val="tx1"/>
                </a:solidFill>
                <a:effectLst/>
                <a:latin typeface="+mn-lt"/>
              </a:rPr>
              <a:t>method, confirmation, language</a:t>
            </a:r>
            <a:r>
              <a:rPr lang="ja-JP" altLang="en-US" sz="1200">
                <a:solidFill>
                  <a:schemeClr val="tx1"/>
                </a:solidFill>
                <a:latin typeface="+mn-lt"/>
              </a:rPr>
              <a:t>（方法</a:t>
            </a:r>
            <a:r>
              <a:rPr lang="en-US" sz="1200" i="0" dirty="0">
                <a:solidFill>
                  <a:schemeClr val="tx1"/>
                </a:solidFill>
                <a:effectLst/>
                <a:latin typeface="+mn-lt"/>
              </a:rPr>
              <a:t>-&gt;</a:t>
            </a:r>
            <a:r>
              <a:rPr lang="ja-JP" altLang="en-US" sz="1200">
                <a:solidFill>
                  <a:schemeClr val="tx1"/>
                </a:solidFill>
                <a:latin typeface="+mn-lt"/>
              </a:rPr>
              <a:t>確認</a:t>
            </a:r>
            <a:r>
              <a:rPr lang="en-US" sz="1200" i="0" dirty="0">
                <a:solidFill>
                  <a:schemeClr val="tx1"/>
                </a:solidFill>
                <a:effectLst/>
                <a:latin typeface="+mn-lt"/>
              </a:rPr>
              <a:t>-&gt;</a:t>
            </a:r>
            <a:r>
              <a:rPr lang="ja-JP" altLang="en-US" sz="1200">
                <a:solidFill>
                  <a:schemeClr val="tx1"/>
                </a:solidFill>
                <a:latin typeface="+mn-lt"/>
              </a:rPr>
              <a:t>言語）</a:t>
            </a:r>
            <a:endParaRPr lang="en-US" sz="1200" i="0" dirty="0">
              <a:solidFill>
                <a:schemeClr val="tx1"/>
              </a:solidFill>
              <a:effectLst/>
              <a:latin typeface="+mn-lt"/>
            </a:endParaRPr>
          </a:p>
          <a:p>
            <a:pPr marL="644525" lvl="1" indent="-285750">
              <a:buClr>
                <a:schemeClr val="tx1"/>
              </a:buClr>
              <a:buFont typeface="Wingdings" pitchFamily="2" charset="2"/>
              <a:buChar char="q"/>
            </a:pPr>
            <a:r>
              <a:rPr lang="en-US" sz="1200" i="0" dirty="0">
                <a:solidFill>
                  <a:schemeClr val="tx1"/>
                </a:solidFill>
                <a:effectLst/>
                <a:latin typeface="+mn-lt"/>
              </a:rPr>
              <a:t>method, language, confirmation （</a:t>
            </a:r>
            <a:r>
              <a:rPr lang="en-US" sz="1200" i="0" dirty="0" err="1">
                <a:solidFill>
                  <a:schemeClr val="tx1"/>
                </a:solidFill>
                <a:effectLst/>
                <a:latin typeface="+mn-lt"/>
              </a:rPr>
              <a:t>方法</a:t>
            </a:r>
            <a:r>
              <a:rPr lang="en-US" sz="1200" i="0" dirty="0">
                <a:solidFill>
                  <a:schemeClr val="tx1"/>
                </a:solidFill>
                <a:effectLst/>
                <a:latin typeface="+mn-lt"/>
              </a:rPr>
              <a:t> -&gt; </a:t>
            </a:r>
            <a:r>
              <a:rPr lang="en-US" sz="1200" i="0" dirty="0" err="1">
                <a:solidFill>
                  <a:schemeClr val="tx1"/>
                </a:solidFill>
                <a:effectLst/>
                <a:latin typeface="+mn-lt"/>
              </a:rPr>
              <a:t>言語</a:t>
            </a:r>
            <a:r>
              <a:rPr lang="en-US" sz="1200" i="0" dirty="0">
                <a:solidFill>
                  <a:schemeClr val="tx1"/>
                </a:solidFill>
                <a:effectLst/>
                <a:latin typeface="+mn-lt"/>
              </a:rPr>
              <a:t> -&gt; </a:t>
            </a:r>
            <a:r>
              <a:rPr lang="en-US" sz="1200" i="0" dirty="0" err="1">
                <a:solidFill>
                  <a:schemeClr val="tx1"/>
                </a:solidFill>
                <a:effectLst/>
                <a:latin typeface="+mn-lt"/>
              </a:rPr>
              <a:t>確認</a:t>
            </a:r>
            <a:r>
              <a:rPr lang="en-US" sz="1200" i="0" dirty="0">
                <a:solidFill>
                  <a:schemeClr val="tx1"/>
                </a:solidFill>
                <a:effectLst/>
                <a:latin typeface="+mn-lt"/>
              </a:rPr>
              <a:t>）</a:t>
            </a:r>
          </a:p>
          <a:p>
            <a:pPr marL="644525" lvl="1" indent="-285750">
              <a:buClr>
                <a:schemeClr val="tx1"/>
              </a:buClr>
              <a:buFont typeface="Wingdings" pitchFamily="2" charset="2"/>
              <a:buChar char="q"/>
            </a:pPr>
            <a:r>
              <a:rPr lang="en-US" sz="1200" i="0" dirty="0">
                <a:solidFill>
                  <a:schemeClr val="tx1"/>
                </a:solidFill>
                <a:effectLst/>
                <a:latin typeface="+mn-lt"/>
              </a:rPr>
              <a:t>language, method, confirmation</a:t>
            </a:r>
            <a:r>
              <a:rPr lang="ja-JP" altLang="en-US" sz="1200" i="0">
                <a:solidFill>
                  <a:schemeClr val="tx1"/>
                </a:solidFill>
                <a:effectLst/>
                <a:latin typeface="+mn-lt"/>
              </a:rPr>
              <a:t>　（言語</a:t>
            </a:r>
            <a:r>
              <a:rPr lang="en-US" sz="1200" i="0" dirty="0">
                <a:solidFill>
                  <a:schemeClr val="tx1"/>
                </a:solidFill>
                <a:effectLst/>
                <a:latin typeface="+mn-lt"/>
              </a:rPr>
              <a:t>-&gt; </a:t>
            </a:r>
            <a:r>
              <a:rPr lang="en-US" sz="1200" i="0" dirty="0" err="1">
                <a:solidFill>
                  <a:schemeClr val="tx1"/>
                </a:solidFill>
                <a:effectLst/>
                <a:latin typeface="+mn-lt"/>
              </a:rPr>
              <a:t>方法</a:t>
            </a:r>
            <a:r>
              <a:rPr lang="en-US" sz="1200" i="0" dirty="0">
                <a:solidFill>
                  <a:schemeClr val="tx1"/>
                </a:solidFill>
                <a:effectLst/>
                <a:latin typeface="+mn-lt"/>
              </a:rPr>
              <a:t> -&gt; </a:t>
            </a:r>
            <a:r>
              <a:rPr lang="en-US" sz="1200" i="0" dirty="0" err="1">
                <a:solidFill>
                  <a:schemeClr val="tx1"/>
                </a:solidFill>
                <a:effectLst/>
                <a:latin typeface="+mn-lt"/>
              </a:rPr>
              <a:t>確認</a:t>
            </a:r>
            <a:r>
              <a:rPr lang="en-US" sz="1200" i="0" dirty="0">
                <a:solidFill>
                  <a:schemeClr val="tx1"/>
                </a:solidFill>
                <a:effectLst/>
                <a:latin typeface="+mn-lt"/>
              </a:rPr>
              <a:t>）</a:t>
            </a:r>
          </a:p>
          <a:p>
            <a:pPr algn="l" fontAlgn="ctr"/>
            <a:endParaRPr lang="en-US" sz="1200" i="0" dirty="0">
              <a:solidFill>
                <a:schemeClr val="tx1"/>
              </a:solidFill>
              <a:effectLst/>
              <a:latin typeface="+mn-lt"/>
            </a:endParaRPr>
          </a:p>
        </p:txBody>
      </p:sp>
      <p:grpSp>
        <p:nvGrpSpPr>
          <p:cNvPr id="3" name="Google Shape;10286;p77">
            <a:extLst>
              <a:ext uri="{FF2B5EF4-FFF2-40B4-BE49-F238E27FC236}">
                <a16:creationId xmlns:a16="http://schemas.microsoft.com/office/drawing/2014/main" id="{77F3E977-FBA1-A1A4-B731-54FD1911A628}"/>
              </a:ext>
            </a:extLst>
          </p:cNvPr>
          <p:cNvGrpSpPr/>
          <p:nvPr/>
        </p:nvGrpSpPr>
        <p:grpSpPr>
          <a:xfrm>
            <a:off x="144000" y="12318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53E6CF95-4D98-C9DE-9F40-77202300696A}"/>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39654C83-C574-6A07-79AD-790898619EDC}"/>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1">
            <a:extLst>
              <a:ext uri="{FF2B5EF4-FFF2-40B4-BE49-F238E27FC236}">
                <a16:creationId xmlns:a16="http://schemas.microsoft.com/office/drawing/2014/main" id="{C6D7579E-E1DB-0389-0146-B0D65708BD31}"/>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14</a:t>
            </a:fld>
            <a:endParaRPr lang="en-US" dirty="0"/>
          </a:p>
        </p:txBody>
      </p:sp>
    </p:spTree>
    <p:extLst>
      <p:ext uri="{BB962C8B-B14F-4D97-AF65-F5344CB8AC3E}">
        <p14:creationId xmlns:p14="http://schemas.microsoft.com/office/powerpoint/2010/main" val="141130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9948E2F-416E-CD20-32C1-3A4566A3039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A42E56C-A762-5C61-14EC-9A297B827A46}"/>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dirty="0">
                <a:hlinkClick r:id="rId3"/>
              </a:rPr>
              <a:t>5.1. Communication Protocols</a:t>
            </a:r>
            <a:endParaRPr lang="en-US" altLang="ja-JP" dirty="0"/>
          </a:p>
        </p:txBody>
      </p:sp>
      <p:sp>
        <p:nvSpPr>
          <p:cNvPr id="4" name="TextBox 3">
            <a:extLst>
              <a:ext uri="{FF2B5EF4-FFF2-40B4-BE49-F238E27FC236}">
                <a16:creationId xmlns:a16="http://schemas.microsoft.com/office/drawing/2014/main" id="{834D6337-6165-400D-ABEE-0983D68F7F14}"/>
              </a:ext>
            </a:extLst>
          </p:cNvPr>
          <p:cNvSpPr txBox="1"/>
          <p:nvPr/>
        </p:nvSpPr>
        <p:spPr>
          <a:xfrm>
            <a:off x="720000" y="765305"/>
            <a:ext cx="8423275"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rPr>
              <a:t>5.1.3 Check Your Understanding - Communication Protocols</a:t>
            </a:r>
          </a:p>
        </p:txBody>
      </p:sp>
      <p:sp>
        <p:nvSpPr>
          <p:cNvPr id="2" name="TextBox 1">
            <a:extLst>
              <a:ext uri="{FF2B5EF4-FFF2-40B4-BE49-F238E27FC236}">
                <a16:creationId xmlns:a16="http://schemas.microsoft.com/office/drawing/2014/main" id="{43252B1C-AE8C-0761-424E-6EB3FBE77747}"/>
              </a:ext>
            </a:extLst>
          </p:cNvPr>
          <p:cNvSpPr txBox="1"/>
          <p:nvPr/>
        </p:nvSpPr>
        <p:spPr>
          <a:xfrm>
            <a:off x="720000" y="1244853"/>
            <a:ext cx="8210551" cy="3539430"/>
          </a:xfrm>
          <a:prstGeom prst="rect">
            <a:avLst/>
          </a:prstGeom>
          <a:noFill/>
        </p:spPr>
        <p:txBody>
          <a:bodyPr wrap="square" rtlCol="0">
            <a:spAutoFit/>
          </a:bodyPr>
          <a:lstStyle/>
          <a:p>
            <a:pPr fontAlgn="ctr"/>
            <a:r>
              <a:rPr lang="en-US" dirty="0">
                <a:solidFill>
                  <a:schemeClr val="tx1"/>
                </a:solidFill>
                <a:latin typeface="+mn-lt"/>
                <a:hlinkClick r:id="rId4"/>
              </a:rPr>
              <a:t>https://forms.gle/or7uBgfxRy2D9Ysy7</a:t>
            </a:r>
            <a:endParaRPr lang="en-US" dirty="0">
              <a:solidFill>
                <a:schemeClr val="tx1"/>
              </a:solidFill>
              <a:latin typeface="+mn-lt"/>
            </a:endParaRPr>
          </a:p>
          <a:p>
            <a:pPr fontAlgn="ctr"/>
            <a:endParaRPr lang="en-US" dirty="0">
              <a:solidFill>
                <a:schemeClr val="tx1"/>
              </a:solidFill>
              <a:latin typeface="+mn-lt"/>
            </a:endParaRPr>
          </a:p>
          <a:p>
            <a:pPr algn="l" fontAlgn="ctr"/>
            <a:r>
              <a:rPr lang="en-US" i="0" dirty="0">
                <a:solidFill>
                  <a:schemeClr val="tx1"/>
                </a:solidFill>
                <a:effectLst/>
                <a:latin typeface="+mn-lt"/>
              </a:rPr>
              <a:t>Question 2</a:t>
            </a:r>
          </a:p>
          <a:p>
            <a:pPr marL="358775" lvl="1"/>
            <a:r>
              <a:rPr lang="en-US" i="0" dirty="0">
                <a:solidFill>
                  <a:schemeClr val="tx1"/>
                </a:solidFill>
                <a:effectLst/>
                <a:latin typeface="+mn-lt"/>
              </a:rPr>
              <a:t>Rory is studying the fields inside an Ethernet frame for an upcoming test and notices that the destination Media Access Control (MAC) address is listed first before the source MAC address. Which of the following protocol characteristics is Rory investigating?</a:t>
            </a:r>
          </a:p>
          <a:p>
            <a:pPr marL="358775" lvl="1"/>
            <a:endParaRPr lang="en-US" dirty="0">
              <a:solidFill>
                <a:schemeClr val="tx1"/>
              </a:solidFill>
              <a:latin typeface="+mn-lt"/>
            </a:endParaRPr>
          </a:p>
          <a:p>
            <a:pPr marL="358775" lvl="1"/>
            <a:r>
              <a:rPr lang="ja-JP" altLang="en-US">
                <a:solidFill>
                  <a:schemeClr val="tx1"/>
                </a:solidFill>
                <a:latin typeface="+mn-lt"/>
              </a:rPr>
              <a:t>ローリーは、次のテストに向けてイーサネットフレーム内のフィールドを勉強しており、宛先メディアアクセス制御（</a:t>
            </a:r>
            <a:r>
              <a:rPr lang="en-US" dirty="0">
                <a:solidFill>
                  <a:schemeClr val="tx1"/>
                </a:solidFill>
                <a:latin typeface="+mn-lt"/>
              </a:rPr>
              <a:t>MAC）</a:t>
            </a:r>
            <a:r>
              <a:rPr lang="ja-JP" altLang="en-US">
                <a:solidFill>
                  <a:schemeClr val="tx1"/>
                </a:solidFill>
                <a:latin typeface="+mn-lt"/>
              </a:rPr>
              <a:t>アドレスが送信元</a:t>
            </a:r>
            <a:r>
              <a:rPr lang="en-US" dirty="0">
                <a:solidFill>
                  <a:schemeClr val="tx1"/>
                </a:solidFill>
                <a:latin typeface="+mn-lt"/>
              </a:rPr>
              <a:t>MAC</a:t>
            </a:r>
            <a:r>
              <a:rPr lang="ja-JP" altLang="en-US">
                <a:solidFill>
                  <a:schemeClr val="tx1"/>
                </a:solidFill>
                <a:latin typeface="+mn-lt"/>
              </a:rPr>
              <a:t>アドレスよりも先に記載されていることに気づきました。ローリーが調査しているプロトコルの特性は次のうちどれですか？</a:t>
            </a:r>
            <a:endParaRPr lang="en-US" i="0" dirty="0">
              <a:solidFill>
                <a:schemeClr val="tx1"/>
              </a:solidFill>
              <a:effectLst/>
              <a:latin typeface="+mn-lt"/>
            </a:endParaRPr>
          </a:p>
          <a:p>
            <a:pPr marL="358775" lvl="1"/>
            <a:endParaRPr lang="en-US" i="0" dirty="0">
              <a:solidFill>
                <a:schemeClr val="tx1"/>
              </a:solidFill>
              <a:effectLst/>
              <a:latin typeface="+mn-lt"/>
            </a:endParaRPr>
          </a:p>
          <a:p>
            <a:pPr marL="644525" lvl="1" indent="-285750">
              <a:buClr>
                <a:schemeClr val="tx1"/>
              </a:buClr>
              <a:buFont typeface="Wingdings" pitchFamily="2" charset="2"/>
              <a:buChar char="q"/>
            </a:pPr>
            <a:r>
              <a:rPr lang="en-US" i="0" dirty="0">
                <a:solidFill>
                  <a:schemeClr val="tx1"/>
                </a:solidFill>
                <a:effectLst/>
                <a:latin typeface="+mn-lt"/>
              </a:rPr>
              <a:t>message pattern</a:t>
            </a:r>
            <a:r>
              <a:rPr lang="ja-JP" altLang="en-US" i="0">
                <a:solidFill>
                  <a:schemeClr val="tx1"/>
                </a:solidFill>
                <a:effectLst/>
                <a:latin typeface="+mn-lt"/>
              </a:rPr>
              <a:t>　（メッセージパターン）</a:t>
            </a:r>
            <a:endParaRPr lang="en-US" i="0" dirty="0">
              <a:solidFill>
                <a:schemeClr val="tx1"/>
              </a:solidFill>
              <a:effectLst/>
              <a:latin typeface="+mn-lt"/>
            </a:endParaRPr>
          </a:p>
          <a:p>
            <a:pPr marL="644525" lvl="1" indent="-285750">
              <a:buClr>
                <a:schemeClr val="tx1"/>
              </a:buClr>
              <a:buFont typeface="Wingdings" pitchFamily="2" charset="2"/>
              <a:buChar char="q"/>
            </a:pPr>
            <a:r>
              <a:rPr lang="en-US" i="0" dirty="0">
                <a:solidFill>
                  <a:schemeClr val="tx1"/>
                </a:solidFill>
                <a:effectLst/>
                <a:latin typeface="+mn-lt"/>
              </a:rPr>
              <a:t>Timing</a:t>
            </a:r>
            <a:r>
              <a:rPr lang="ja-JP" altLang="en-US" i="0">
                <a:solidFill>
                  <a:schemeClr val="tx1"/>
                </a:solidFill>
                <a:effectLst/>
                <a:latin typeface="+mn-lt"/>
              </a:rPr>
              <a:t>　（タイミング）</a:t>
            </a:r>
            <a:endParaRPr lang="en-US" i="0" dirty="0">
              <a:solidFill>
                <a:schemeClr val="tx1"/>
              </a:solidFill>
              <a:effectLst/>
              <a:latin typeface="+mn-lt"/>
            </a:endParaRPr>
          </a:p>
          <a:p>
            <a:pPr marL="644525" lvl="1" indent="-285750">
              <a:buClr>
                <a:schemeClr val="tx1"/>
              </a:buClr>
              <a:buFont typeface="Wingdings" pitchFamily="2" charset="2"/>
              <a:buChar char="q"/>
            </a:pPr>
            <a:r>
              <a:rPr lang="en-US" i="0" dirty="0">
                <a:solidFill>
                  <a:schemeClr val="tx1"/>
                </a:solidFill>
                <a:effectLst/>
                <a:latin typeface="+mn-lt"/>
              </a:rPr>
              <a:t>Encapsulation</a:t>
            </a:r>
            <a:r>
              <a:rPr lang="ja-JP" altLang="en-US" i="0">
                <a:solidFill>
                  <a:schemeClr val="tx1"/>
                </a:solidFill>
                <a:effectLst/>
                <a:latin typeface="+mn-lt"/>
              </a:rPr>
              <a:t>　（カプセル化）</a:t>
            </a:r>
            <a:endParaRPr lang="en-US" i="0" dirty="0">
              <a:solidFill>
                <a:schemeClr val="tx1"/>
              </a:solidFill>
              <a:effectLst/>
              <a:latin typeface="+mn-lt"/>
            </a:endParaRPr>
          </a:p>
          <a:p>
            <a:pPr marL="644525" lvl="1" indent="-285750">
              <a:buClr>
                <a:schemeClr val="tx1"/>
              </a:buClr>
              <a:buFont typeface="Wingdings" pitchFamily="2" charset="2"/>
              <a:buChar char="q"/>
            </a:pPr>
            <a:r>
              <a:rPr lang="en-US" i="0" dirty="0">
                <a:solidFill>
                  <a:schemeClr val="tx1"/>
                </a:solidFill>
                <a:effectLst/>
                <a:latin typeface="+mn-lt"/>
              </a:rPr>
              <a:t>message timing</a:t>
            </a:r>
            <a:r>
              <a:rPr lang="ja-JP" altLang="en-US" i="0">
                <a:solidFill>
                  <a:schemeClr val="tx1"/>
                </a:solidFill>
                <a:effectLst/>
                <a:latin typeface="+mn-lt"/>
              </a:rPr>
              <a:t>　（メッセージタイミング）</a:t>
            </a:r>
            <a:endParaRPr lang="en-US" i="0" dirty="0">
              <a:solidFill>
                <a:schemeClr val="tx1"/>
              </a:solidFill>
              <a:effectLst/>
              <a:latin typeface="+mn-lt"/>
            </a:endParaRPr>
          </a:p>
          <a:p>
            <a:pPr marL="644525" lvl="1" indent="-285750">
              <a:buClr>
                <a:schemeClr val="tx1"/>
              </a:buClr>
              <a:buFont typeface="Wingdings" pitchFamily="2" charset="2"/>
              <a:buChar char="q"/>
            </a:pPr>
            <a:r>
              <a:rPr lang="en-US" i="0" dirty="0">
                <a:solidFill>
                  <a:schemeClr val="tx1"/>
                </a:solidFill>
                <a:effectLst/>
                <a:latin typeface="+mn-lt"/>
              </a:rPr>
              <a:t>Encoding</a:t>
            </a:r>
            <a:r>
              <a:rPr lang="ja-JP" altLang="en-US" i="0">
                <a:solidFill>
                  <a:schemeClr val="tx1"/>
                </a:solidFill>
                <a:effectLst/>
                <a:latin typeface="+mn-lt"/>
              </a:rPr>
              <a:t>　（エンコディング）</a:t>
            </a:r>
            <a:endParaRPr lang="en-US" i="0" dirty="0">
              <a:solidFill>
                <a:schemeClr val="tx1"/>
              </a:solidFill>
              <a:effectLst/>
              <a:latin typeface="+mn-lt"/>
            </a:endParaRPr>
          </a:p>
        </p:txBody>
      </p:sp>
      <p:grpSp>
        <p:nvGrpSpPr>
          <p:cNvPr id="3" name="Google Shape;10286;p77">
            <a:extLst>
              <a:ext uri="{FF2B5EF4-FFF2-40B4-BE49-F238E27FC236}">
                <a16:creationId xmlns:a16="http://schemas.microsoft.com/office/drawing/2014/main" id="{2B1858E1-E98D-981A-0D63-AC7CE66C8ABE}"/>
              </a:ext>
            </a:extLst>
          </p:cNvPr>
          <p:cNvGrpSpPr/>
          <p:nvPr/>
        </p:nvGrpSpPr>
        <p:grpSpPr>
          <a:xfrm>
            <a:off x="144725" y="100587"/>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A1D48063-C321-475A-19EA-9F6CC6569531}"/>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E514C209-10FA-A6BC-9914-BE181FCFB603}"/>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1">
            <a:extLst>
              <a:ext uri="{FF2B5EF4-FFF2-40B4-BE49-F238E27FC236}">
                <a16:creationId xmlns:a16="http://schemas.microsoft.com/office/drawing/2014/main" id="{57D4A5ED-B568-82CD-3401-7BA1B2BBDA27}"/>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15</a:t>
            </a:fld>
            <a:endParaRPr lang="en-US" dirty="0"/>
          </a:p>
        </p:txBody>
      </p:sp>
    </p:spTree>
    <p:extLst>
      <p:ext uri="{BB962C8B-B14F-4D97-AF65-F5344CB8AC3E}">
        <p14:creationId xmlns:p14="http://schemas.microsoft.com/office/powerpoint/2010/main" val="3412961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931CEEE5-4372-703E-B418-75C568AC148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E30B87B-29C1-6677-333F-81E50307148F}"/>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dirty="0">
                <a:hlinkClick r:id="rId3"/>
              </a:rPr>
              <a:t>5.1. Communication Protocols</a:t>
            </a:r>
            <a:endParaRPr lang="en-US" altLang="ja-JP" dirty="0"/>
          </a:p>
        </p:txBody>
      </p:sp>
      <p:sp>
        <p:nvSpPr>
          <p:cNvPr id="4" name="TextBox 3">
            <a:extLst>
              <a:ext uri="{FF2B5EF4-FFF2-40B4-BE49-F238E27FC236}">
                <a16:creationId xmlns:a16="http://schemas.microsoft.com/office/drawing/2014/main" id="{4507A381-1AFF-E058-AE1C-5A0D0C47DCCE}"/>
              </a:ext>
            </a:extLst>
          </p:cNvPr>
          <p:cNvSpPr txBox="1"/>
          <p:nvPr/>
        </p:nvSpPr>
        <p:spPr>
          <a:xfrm>
            <a:off x="720000" y="765305"/>
            <a:ext cx="8423275"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rPr>
              <a:t>5.1.3 Check Your Understanding - Communication Protocols</a:t>
            </a:r>
          </a:p>
        </p:txBody>
      </p:sp>
      <p:sp>
        <p:nvSpPr>
          <p:cNvPr id="2" name="TextBox 1">
            <a:extLst>
              <a:ext uri="{FF2B5EF4-FFF2-40B4-BE49-F238E27FC236}">
                <a16:creationId xmlns:a16="http://schemas.microsoft.com/office/drawing/2014/main" id="{AB2DC532-BC4D-35A3-2CD8-4C9671AC1299}"/>
              </a:ext>
            </a:extLst>
          </p:cNvPr>
          <p:cNvSpPr txBox="1"/>
          <p:nvPr/>
        </p:nvSpPr>
        <p:spPr>
          <a:xfrm>
            <a:off x="720000" y="1244853"/>
            <a:ext cx="8210551" cy="3539430"/>
          </a:xfrm>
          <a:prstGeom prst="rect">
            <a:avLst/>
          </a:prstGeom>
          <a:noFill/>
        </p:spPr>
        <p:txBody>
          <a:bodyPr wrap="square" rtlCol="0">
            <a:spAutoFit/>
          </a:bodyPr>
          <a:lstStyle/>
          <a:p>
            <a:pPr fontAlgn="ctr"/>
            <a:r>
              <a:rPr lang="en-US" dirty="0">
                <a:solidFill>
                  <a:schemeClr val="tx1"/>
                </a:solidFill>
                <a:latin typeface="+mn-lt"/>
                <a:hlinkClick r:id="rId4"/>
              </a:rPr>
              <a:t>https://forms.gle/or7uBgfxRy2D9Ysy7</a:t>
            </a:r>
            <a:endParaRPr lang="en-US" dirty="0">
              <a:solidFill>
                <a:schemeClr val="tx1"/>
              </a:solidFill>
              <a:latin typeface="+mn-lt"/>
            </a:endParaRPr>
          </a:p>
          <a:p>
            <a:pPr fontAlgn="ctr"/>
            <a:endParaRPr lang="en-US" dirty="0">
              <a:solidFill>
                <a:schemeClr val="tx1"/>
              </a:solidFill>
              <a:latin typeface="+mn-lt"/>
            </a:endParaRPr>
          </a:p>
          <a:p>
            <a:pPr algn="l" fontAlgn="ctr"/>
            <a:r>
              <a:rPr lang="en-US" i="0" dirty="0">
                <a:solidFill>
                  <a:schemeClr val="tx1"/>
                </a:solidFill>
                <a:effectLst/>
                <a:latin typeface="+mn-lt"/>
              </a:rPr>
              <a:t>Question 3</a:t>
            </a:r>
          </a:p>
          <a:p>
            <a:pPr marL="358775" lvl="1"/>
            <a:r>
              <a:rPr lang="en-US" i="0" dirty="0">
                <a:solidFill>
                  <a:schemeClr val="tx1"/>
                </a:solidFill>
                <a:effectLst/>
                <a:latin typeface="+mn-lt"/>
              </a:rPr>
              <a:t>As Rory continues to study Ethernet, he discovers that a frame can typically be 64 to 1518 bytes of information that is converted into a series of bits before being sent out on the network. Which two protocol characteristics did Rory learn about for Ethernet?</a:t>
            </a:r>
          </a:p>
          <a:p>
            <a:pPr marL="358775" lvl="1"/>
            <a:endParaRPr lang="en-US" altLang="ja-JP" dirty="0">
              <a:solidFill>
                <a:schemeClr val="tx1"/>
              </a:solidFill>
              <a:latin typeface="+mn-lt"/>
            </a:endParaRPr>
          </a:p>
          <a:p>
            <a:pPr marL="358775" lvl="1"/>
            <a:r>
              <a:rPr lang="ja-JP" altLang="en-US">
                <a:solidFill>
                  <a:schemeClr val="tx1"/>
                </a:solidFill>
                <a:latin typeface="+mn-lt"/>
              </a:rPr>
              <a:t>ローリーがイーサネットを勉強していると、フレームは通常</a:t>
            </a:r>
            <a:r>
              <a:rPr lang="en-US" altLang="ja-JP" dirty="0">
                <a:solidFill>
                  <a:schemeClr val="tx1"/>
                </a:solidFill>
                <a:latin typeface="+mn-lt"/>
              </a:rPr>
              <a:t>64</a:t>
            </a:r>
            <a:r>
              <a:rPr lang="ja-JP" altLang="en-US">
                <a:solidFill>
                  <a:schemeClr val="tx1"/>
                </a:solidFill>
                <a:latin typeface="+mn-lt"/>
              </a:rPr>
              <a:t>バイトから</a:t>
            </a:r>
            <a:r>
              <a:rPr lang="en-US" altLang="ja-JP" dirty="0">
                <a:solidFill>
                  <a:schemeClr val="tx1"/>
                </a:solidFill>
                <a:latin typeface="+mn-lt"/>
              </a:rPr>
              <a:t>1518</a:t>
            </a:r>
            <a:r>
              <a:rPr lang="ja-JP" altLang="en-US">
                <a:solidFill>
                  <a:schemeClr val="tx1"/>
                </a:solidFill>
                <a:latin typeface="+mn-lt"/>
              </a:rPr>
              <a:t>バイトの情報で構成され、ネットワーク上に送信される前にビットに変換されることを発見しました。ローリーがイーサネットで学んだプロトコルの特性はどれとどれですか？</a:t>
            </a:r>
            <a:endParaRPr lang="en-US" i="0" dirty="0">
              <a:solidFill>
                <a:schemeClr val="tx1"/>
              </a:solidFill>
              <a:effectLst/>
              <a:latin typeface="+mn-lt"/>
            </a:endParaRPr>
          </a:p>
          <a:p>
            <a:pPr marL="358775" lvl="1"/>
            <a:endParaRPr lang="en-US" i="0" dirty="0">
              <a:solidFill>
                <a:schemeClr val="tx1"/>
              </a:solidFill>
              <a:effectLst/>
              <a:latin typeface="+mn-lt"/>
            </a:endParaRPr>
          </a:p>
          <a:p>
            <a:pPr marL="644525" lvl="1" indent="-285750">
              <a:buClr>
                <a:schemeClr val="tx1"/>
              </a:buClr>
              <a:buFont typeface="Wingdings" pitchFamily="2" charset="2"/>
              <a:buChar char="q"/>
            </a:pPr>
            <a:r>
              <a:rPr lang="en-US" i="0" dirty="0" err="1">
                <a:solidFill>
                  <a:schemeClr val="tx1"/>
                </a:solidFill>
                <a:effectLst/>
                <a:latin typeface="+mn-lt"/>
              </a:rPr>
              <a:t>Encoding（エンコーディング</a:t>
            </a:r>
            <a:r>
              <a:rPr lang="en-US" i="0" dirty="0">
                <a:solidFill>
                  <a:schemeClr val="tx1"/>
                </a:solidFill>
                <a:effectLst/>
                <a:latin typeface="+mn-lt"/>
              </a:rPr>
              <a:t>）</a:t>
            </a:r>
          </a:p>
          <a:p>
            <a:pPr marL="644525" lvl="1" indent="-285750">
              <a:buClr>
                <a:schemeClr val="tx1"/>
              </a:buClr>
              <a:buFont typeface="Wingdings" pitchFamily="2" charset="2"/>
              <a:buChar char="q"/>
            </a:pPr>
            <a:r>
              <a:rPr lang="en-US" i="0" dirty="0">
                <a:solidFill>
                  <a:schemeClr val="tx1"/>
                </a:solidFill>
                <a:effectLst/>
                <a:latin typeface="+mn-lt"/>
              </a:rPr>
              <a:t>Timing</a:t>
            </a:r>
            <a:r>
              <a:rPr lang="ja-JP" altLang="en-US" i="0">
                <a:solidFill>
                  <a:schemeClr val="tx1"/>
                </a:solidFill>
                <a:effectLst/>
                <a:latin typeface="+mn-lt"/>
              </a:rPr>
              <a:t>　（タイミング）</a:t>
            </a:r>
            <a:endParaRPr lang="en-US" i="0" dirty="0">
              <a:solidFill>
                <a:schemeClr val="tx1"/>
              </a:solidFill>
              <a:effectLst/>
              <a:latin typeface="+mn-lt"/>
            </a:endParaRPr>
          </a:p>
          <a:p>
            <a:pPr marL="644525" lvl="1" indent="-285750">
              <a:buClr>
                <a:schemeClr val="tx1"/>
              </a:buClr>
              <a:buFont typeface="Wingdings" pitchFamily="2" charset="2"/>
              <a:buChar char="q"/>
            </a:pPr>
            <a:r>
              <a:rPr lang="en-US" i="0" dirty="0">
                <a:solidFill>
                  <a:schemeClr val="tx1"/>
                </a:solidFill>
                <a:effectLst/>
                <a:latin typeface="+mn-lt"/>
              </a:rPr>
              <a:t>message size</a:t>
            </a:r>
            <a:r>
              <a:rPr lang="ja-JP" altLang="en-US" i="0">
                <a:solidFill>
                  <a:schemeClr val="tx1"/>
                </a:solidFill>
                <a:effectLst/>
                <a:latin typeface="+mn-lt"/>
              </a:rPr>
              <a:t>　（メッセージサイズ）</a:t>
            </a:r>
            <a:endParaRPr lang="en-US" i="0" dirty="0">
              <a:solidFill>
                <a:schemeClr val="tx1"/>
              </a:solidFill>
              <a:effectLst/>
              <a:latin typeface="+mn-lt"/>
            </a:endParaRPr>
          </a:p>
          <a:p>
            <a:pPr marL="644525" lvl="1" indent="-285750">
              <a:buClr>
                <a:schemeClr val="tx1"/>
              </a:buClr>
              <a:buFont typeface="Wingdings" pitchFamily="2" charset="2"/>
              <a:buChar char="q"/>
            </a:pPr>
            <a:r>
              <a:rPr lang="en-US" i="0" dirty="0">
                <a:solidFill>
                  <a:schemeClr val="tx1"/>
                </a:solidFill>
                <a:effectLst/>
                <a:latin typeface="+mn-lt"/>
              </a:rPr>
              <a:t>Encapsulation</a:t>
            </a:r>
            <a:r>
              <a:rPr lang="ja-JP" altLang="en-US" i="0">
                <a:solidFill>
                  <a:schemeClr val="tx1"/>
                </a:solidFill>
                <a:effectLst/>
                <a:latin typeface="+mn-lt"/>
              </a:rPr>
              <a:t>　（カプセル化）</a:t>
            </a:r>
            <a:endParaRPr lang="en-US" i="0" dirty="0">
              <a:solidFill>
                <a:schemeClr val="tx1"/>
              </a:solidFill>
              <a:effectLst/>
              <a:latin typeface="+mn-lt"/>
            </a:endParaRPr>
          </a:p>
          <a:p>
            <a:pPr marL="644525" lvl="1" indent="-285750">
              <a:buClr>
                <a:schemeClr val="tx1"/>
              </a:buClr>
              <a:buFont typeface="Wingdings" pitchFamily="2" charset="2"/>
              <a:buChar char="q"/>
            </a:pPr>
            <a:r>
              <a:rPr lang="en-US" i="0" dirty="0">
                <a:solidFill>
                  <a:schemeClr val="tx1"/>
                </a:solidFill>
                <a:effectLst/>
                <a:latin typeface="+mn-lt"/>
              </a:rPr>
              <a:t>message pattern</a:t>
            </a:r>
            <a:r>
              <a:rPr lang="ja-JP" altLang="en-US" i="0">
                <a:solidFill>
                  <a:schemeClr val="tx1"/>
                </a:solidFill>
                <a:effectLst/>
                <a:latin typeface="+mn-lt"/>
              </a:rPr>
              <a:t>　（メッセージパターン）</a:t>
            </a:r>
            <a:endParaRPr lang="en-US" i="0" dirty="0">
              <a:solidFill>
                <a:schemeClr val="tx1"/>
              </a:solidFill>
              <a:effectLst/>
              <a:latin typeface="+mn-lt"/>
            </a:endParaRPr>
          </a:p>
        </p:txBody>
      </p:sp>
      <p:grpSp>
        <p:nvGrpSpPr>
          <p:cNvPr id="3" name="Google Shape;10286;p77">
            <a:extLst>
              <a:ext uri="{FF2B5EF4-FFF2-40B4-BE49-F238E27FC236}">
                <a16:creationId xmlns:a16="http://schemas.microsoft.com/office/drawing/2014/main" id="{BDE23D36-2068-865F-BB66-9DF2E0C178AB}"/>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C87D2FD4-3A11-69E2-0A0E-F43DF55095FB}"/>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244214EB-69C7-A5C9-31E6-1C5632FAD016}"/>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1">
            <a:extLst>
              <a:ext uri="{FF2B5EF4-FFF2-40B4-BE49-F238E27FC236}">
                <a16:creationId xmlns:a16="http://schemas.microsoft.com/office/drawing/2014/main" id="{F1404D62-C24F-DB83-6B31-2D4AF06F4F6C}"/>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16</a:t>
            </a:fld>
            <a:endParaRPr lang="en-US" dirty="0"/>
          </a:p>
        </p:txBody>
      </p:sp>
    </p:spTree>
    <p:extLst>
      <p:ext uri="{BB962C8B-B14F-4D97-AF65-F5344CB8AC3E}">
        <p14:creationId xmlns:p14="http://schemas.microsoft.com/office/powerpoint/2010/main" val="1404041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C08BFC9-5F59-F0B1-2FB9-51A3112F09B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B630AD4-3E00-02B8-F9F0-D8C203868B22}"/>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5.2. Communication Standards</a:t>
            </a:r>
            <a:endParaRPr lang="en-US" dirty="0"/>
          </a:p>
        </p:txBody>
      </p:sp>
      <p:sp>
        <p:nvSpPr>
          <p:cNvPr id="5" name="TextBox 4">
            <a:extLst>
              <a:ext uri="{FF2B5EF4-FFF2-40B4-BE49-F238E27FC236}">
                <a16:creationId xmlns:a16="http://schemas.microsoft.com/office/drawing/2014/main" id="{0A763F7E-1B42-F7C0-4C67-6C6877E2ABEF}"/>
              </a:ext>
            </a:extLst>
          </p:cNvPr>
          <p:cNvSpPr txBox="1"/>
          <p:nvPr/>
        </p:nvSpPr>
        <p:spPr>
          <a:xfrm>
            <a:off x="720724" y="1156829"/>
            <a:ext cx="7702551"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5.2.1 Video - Devices in a Bubble</a:t>
            </a:r>
            <a:endParaRPr lang="en-US" altLang="ja-JP" sz="2000" dirty="0">
              <a:solidFill>
                <a:schemeClr val="accent4"/>
              </a:solidFill>
              <a:latin typeface="+mn-lt"/>
              <a:ea typeface="MS PGothic" panose="020B0600070205080204" pitchFamily="34" charset="-128"/>
            </a:endParaRPr>
          </a:p>
        </p:txBody>
      </p:sp>
      <p:sp>
        <p:nvSpPr>
          <p:cNvPr id="8" name="TextBox 7">
            <a:extLst>
              <a:ext uri="{FF2B5EF4-FFF2-40B4-BE49-F238E27FC236}">
                <a16:creationId xmlns:a16="http://schemas.microsoft.com/office/drawing/2014/main" id="{A5D45AC6-497A-A3B6-E759-DCA5D5680499}"/>
              </a:ext>
            </a:extLst>
          </p:cNvPr>
          <p:cNvSpPr txBox="1"/>
          <p:nvPr/>
        </p:nvSpPr>
        <p:spPr>
          <a:xfrm>
            <a:off x="720725" y="2328461"/>
            <a:ext cx="7702551" cy="1477328"/>
          </a:xfrm>
          <a:prstGeom prst="rect">
            <a:avLst/>
          </a:prstGeom>
          <a:noFill/>
        </p:spPr>
        <p:txBody>
          <a:bodyPr wrap="square" rtlCol="0">
            <a:spAutoFit/>
          </a:bodyPr>
          <a:lstStyle/>
          <a:p>
            <a:pPr>
              <a:spcBef>
                <a:spcPts val="600"/>
              </a:spcBef>
              <a:spcAft>
                <a:spcPts val="600"/>
              </a:spcAft>
            </a:pPr>
            <a:r>
              <a:rPr lang="en-US" dirty="0">
                <a:solidFill>
                  <a:schemeClr val="accent1"/>
                </a:solidFill>
                <a:latin typeface="+mn-lt"/>
              </a:rPr>
              <a:t>Standard</a:t>
            </a:r>
            <a:r>
              <a:rPr lang="en-US" dirty="0">
                <a:solidFill>
                  <a:schemeClr val="tx1"/>
                </a:solidFill>
                <a:latin typeface="+mn-lt"/>
              </a:rPr>
              <a:t> is </a:t>
            </a:r>
            <a:r>
              <a:rPr lang="en-US" u="sng" dirty="0">
                <a:solidFill>
                  <a:schemeClr val="tx1"/>
                </a:solidFill>
                <a:latin typeface="+mn-lt"/>
              </a:rPr>
              <a:t>a set of rules</a:t>
            </a:r>
            <a:r>
              <a:rPr lang="en-US" dirty="0">
                <a:solidFill>
                  <a:schemeClr val="tx1"/>
                </a:solidFill>
                <a:latin typeface="+mn-lt"/>
              </a:rPr>
              <a:t> that dictates how certain processes should be executed. </a:t>
            </a:r>
          </a:p>
          <a:p>
            <a:pPr>
              <a:spcBef>
                <a:spcPts val="600"/>
              </a:spcBef>
              <a:spcAft>
                <a:spcPts val="600"/>
              </a:spcAft>
            </a:pPr>
            <a:r>
              <a:rPr lang="en-US" dirty="0">
                <a:solidFill>
                  <a:schemeClr val="accent1"/>
                </a:solidFill>
                <a:latin typeface="+mn-lt"/>
              </a:rPr>
              <a:t>I</a:t>
            </a:r>
            <a:r>
              <a:rPr lang="en-US" b="0" i="0" dirty="0">
                <a:solidFill>
                  <a:schemeClr val="accent1"/>
                </a:solidFill>
                <a:effectLst/>
                <a:latin typeface="+mn-lt"/>
              </a:rPr>
              <a:t>nternet standards </a:t>
            </a:r>
            <a:r>
              <a:rPr lang="en-US" b="0" i="0" dirty="0">
                <a:solidFill>
                  <a:schemeClr val="tx1"/>
                </a:solidFill>
                <a:effectLst/>
                <a:latin typeface="+mn-lt"/>
              </a:rPr>
              <a:t>are key to the seamless functioning of various devices over the internet.</a:t>
            </a:r>
          </a:p>
          <a:p>
            <a:pPr>
              <a:spcBef>
                <a:spcPts val="600"/>
              </a:spcBef>
              <a:spcAft>
                <a:spcPts val="600"/>
              </a:spcAft>
            </a:pPr>
            <a:r>
              <a:rPr lang="en-US" b="0" i="0" dirty="0">
                <a:solidFill>
                  <a:schemeClr val="tx1"/>
                </a:solidFill>
                <a:effectLst/>
                <a:latin typeface="+mn-lt"/>
              </a:rPr>
              <a:t>Example: An email sent from a personal computer can be received and read on a mobile phone. This is possible because both the PC and mobile phone use to the same set of email standards.</a:t>
            </a:r>
          </a:p>
        </p:txBody>
      </p:sp>
      <p:sp>
        <p:nvSpPr>
          <p:cNvPr id="6" name="TextBox 5">
            <a:extLst>
              <a:ext uri="{FF2B5EF4-FFF2-40B4-BE49-F238E27FC236}">
                <a16:creationId xmlns:a16="http://schemas.microsoft.com/office/drawing/2014/main" id="{70FEBD10-F81A-8847-AE1E-7C3A22ECE296}"/>
              </a:ext>
            </a:extLst>
          </p:cNvPr>
          <p:cNvSpPr txBox="1"/>
          <p:nvPr/>
        </p:nvSpPr>
        <p:spPr>
          <a:xfrm>
            <a:off x="720725" y="1875988"/>
            <a:ext cx="7702551"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5">
                  <a:extLst>
                    <a:ext uri="{A12FA001-AC4F-418D-AE19-62706E023703}">
                      <ahyp:hlinkClr xmlns:ahyp="http://schemas.microsoft.com/office/drawing/2018/hyperlinkcolor" val="tx"/>
                    </a:ext>
                  </a:extLst>
                </a:hlinkClick>
              </a:rPr>
              <a:t>5.2.2 The Internet and Standards</a:t>
            </a:r>
            <a:endParaRPr lang="en-US" altLang="ja-JP" sz="2000" dirty="0">
              <a:solidFill>
                <a:schemeClr val="accent4"/>
              </a:solidFill>
              <a:latin typeface="+mn-lt"/>
              <a:ea typeface="MS PGothic" panose="020B0600070205080204" pitchFamily="34" charset="-128"/>
            </a:endParaRPr>
          </a:p>
        </p:txBody>
      </p:sp>
      <p:sp>
        <p:nvSpPr>
          <p:cNvPr id="2" name="Footer Placeholder 1">
            <a:extLst>
              <a:ext uri="{FF2B5EF4-FFF2-40B4-BE49-F238E27FC236}">
                <a16:creationId xmlns:a16="http://schemas.microsoft.com/office/drawing/2014/main" id="{6F690F7B-36CA-2B8B-2A61-61FD39DFA48F}"/>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17</a:t>
            </a:fld>
            <a:endParaRPr lang="en-US" dirty="0"/>
          </a:p>
        </p:txBody>
      </p:sp>
    </p:spTree>
    <p:extLst>
      <p:ext uri="{BB962C8B-B14F-4D97-AF65-F5344CB8AC3E}">
        <p14:creationId xmlns:p14="http://schemas.microsoft.com/office/powerpoint/2010/main" val="633150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C08BFC9-5F59-F0B1-2FB9-51A3112F09B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B630AD4-3E00-02B8-F9F0-D8C203868B22}"/>
              </a:ext>
            </a:extLst>
          </p:cNvPr>
          <p:cNvSpPr txBox="1">
            <a:spLocks noGrp="1"/>
          </p:cNvSpPr>
          <p:nvPr>
            <p:ph type="title"/>
          </p:nvPr>
        </p:nvSpPr>
        <p:spPr>
          <a:xfrm>
            <a:off x="683424" y="391360"/>
            <a:ext cx="8213688" cy="511560"/>
          </a:xfrm>
        </p:spPr>
        <p:txBody>
          <a:bodyPr spcFirstLastPara="1" wrap="square" lIns="91425" tIns="91425" rIns="91425" bIns="91425" anchor="t" anchorCtr="0">
            <a:noAutofit/>
          </a:bodyPr>
          <a:lstStyle/>
          <a:p>
            <a:r>
              <a:rPr lang="en-US" altLang="ja-JP" dirty="0">
                <a:hlinkClick r:id="rId3">
                  <a:extLst>
                    <a:ext uri="{A12FA001-AC4F-418D-AE19-62706E023703}">
                      <ahyp:hlinkClr xmlns:ahyp="http://schemas.microsoft.com/office/drawing/2018/hyperlinkcolor" val="tx"/>
                    </a:ext>
                  </a:extLst>
                </a:hlinkClick>
              </a:rPr>
              <a:t>5.2. </a:t>
            </a:r>
            <a:r>
              <a:rPr lang="ja-JP" altLang="en-US">
                <a:hlinkClick r:id="rId3">
                  <a:extLst>
                    <a:ext uri="{A12FA001-AC4F-418D-AE19-62706E023703}">
                      <ahyp:hlinkClr xmlns:ahyp="http://schemas.microsoft.com/office/drawing/2018/hyperlinkcolor" val="tx"/>
                    </a:ext>
                  </a:extLst>
                </a:hlinkClick>
              </a:rPr>
              <a:t>通信規格</a:t>
            </a:r>
            <a:endParaRPr lang="en-US" dirty="0"/>
          </a:p>
        </p:txBody>
      </p:sp>
      <p:sp>
        <p:nvSpPr>
          <p:cNvPr id="5" name="TextBox 4">
            <a:extLst>
              <a:ext uri="{FF2B5EF4-FFF2-40B4-BE49-F238E27FC236}">
                <a16:creationId xmlns:a16="http://schemas.microsoft.com/office/drawing/2014/main" id="{0A763F7E-1B42-F7C0-4C67-6C6877E2ABEF}"/>
              </a:ext>
            </a:extLst>
          </p:cNvPr>
          <p:cNvSpPr txBox="1"/>
          <p:nvPr/>
        </p:nvSpPr>
        <p:spPr>
          <a:xfrm>
            <a:off x="696341" y="1156829"/>
            <a:ext cx="7702551"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5.2.1 Video - Devices in a Bubble</a:t>
            </a:r>
            <a:endParaRPr lang="en-US" altLang="ja-JP" sz="2000" dirty="0">
              <a:solidFill>
                <a:schemeClr val="accent4"/>
              </a:solidFill>
              <a:latin typeface="+mn-lt"/>
              <a:ea typeface="MS PGothic" panose="020B0600070205080204" pitchFamily="34" charset="-128"/>
            </a:endParaRPr>
          </a:p>
        </p:txBody>
      </p:sp>
      <p:sp>
        <p:nvSpPr>
          <p:cNvPr id="8" name="TextBox 7">
            <a:extLst>
              <a:ext uri="{FF2B5EF4-FFF2-40B4-BE49-F238E27FC236}">
                <a16:creationId xmlns:a16="http://schemas.microsoft.com/office/drawing/2014/main" id="{A5D45AC6-497A-A3B6-E759-DCA5D5680499}"/>
              </a:ext>
            </a:extLst>
          </p:cNvPr>
          <p:cNvSpPr txBox="1"/>
          <p:nvPr/>
        </p:nvSpPr>
        <p:spPr>
          <a:xfrm>
            <a:off x="696341" y="1633517"/>
            <a:ext cx="8101150" cy="3508653"/>
          </a:xfrm>
          <a:prstGeom prst="rect">
            <a:avLst/>
          </a:prstGeom>
          <a:noFill/>
        </p:spPr>
        <p:txBody>
          <a:bodyPr wrap="square" rtlCol="0">
            <a:spAutoFit/>
          </a:bodyPr>
          <a:lstStyle/>
          <a:p>
            <a:pPr>
              <a:spcBef>
                <a:spcPts val="600"/>
              </a:spcBef>
              <a:spcAft>
                <a:spcPts val="600"/>
              </a:spcAft>
            </a:pPr>
            <a:r>
              <a:rPr lang="ja-JP" altLang="en-US" sz="1600">
                <a:solidFill>
                  <a:schemeClr val="tx1"/>
                </a:solidFill>
                <a:latin typeface="+mn-lt"/>
              </a:rPr>
              <a:t>このビデオの内容（簡単な説明）</a:t>
            </a:r>
          </a:p>
          <a:p>
            <a:pPr marL="342900" indent="-342900">
              <a:spcAft>
                <a:spcPts val="600"/>
              </a:spcAft>
              <a:buClr>
                <a:schemeClr val="tx1"/>
              </a:buClr>
              <a:buFont typeface="+mj-lt"/>
              <a:buAutoNum type="arabicPeriod"/>
            </a:pPr>
            <a:r>
              <a:rPr lang="ja-JP" altLang="en-US" sz="1600">
                <a:solidFill>
                  <a:schemeClr val="tx1"/>
                </a:solidFill>
                <a:latin typeface="+mn-lt"/>
              </a:rPr>
              <a:t>プロトコルとは？</a:t>
            </a:r>
          </a:p>
          <a:p>
            <a:pPr marL="457200" lvl="1">
              <a:spcAft>
                <a:spcPts val="600"/>
              </a:spcAft>
              <a:buClr>
                <a:schemeClr val="tx1"/>
              </a:buClr>
            </a:pPr>
            <a:r>
              <a:rPr lang="ja-JP" altLang="en-US" sz="1600">
                <a:solidFill>
                  <a:schemeClr val="tx1"/>
                </a:solidFill>
                <a:latin typeface="+mn-lt"/>
              </a:rPr>
              <a:t>デバイス（コンピュータなど）がネットワークを使って情報を送受信するための「</a:t>
            </a:r>
            <a:r>
              <a:rPr lang="ja-JP" altLang="en-US" sz="1600">
                <a:solidFill>
                  <a:schemeClr val="accent1"/>
                </a:solidFill>
                <a:latin typeface="+mn-lt"/>
              </a:rPr>
              <a:t>ルール</a:t>
            </a:r>
            <a:r>
              <a:rPr lang="ja-JP" altLang="en-US" sz="1600">
                <a:solidFill>
                  <a:schemeClr val="tx1"/>
                </a:solidFill>
                <a:latin typeface="+mn-lt"/>
              </a:rPr>
              <a:t>」のことです。ビデオでは、プロトコルの基本について説明します。</a:t>
            </a:r>
          </a:p>
          <a:p>
            <a:pPr marL="342900" indent="-342900">
              <a:spcAft>
                <a:spcPts val="600"/>
              </a:spcAft>
              <a:buClr>
                <a:schemeClr val="tx1"/>
              </a:buClr>
              <a:buFont typeface="+mj-lt"/>
              <a:buAutoNum type="arabicPeriod"/>
            </a:pPr>
            <a:r>
              <a:rPr lang="ja-JP" altLang="en-US" sz="1600">
                <a:solidFill>
                  <a:schemeClr val="tx1"/>
                </a:solidFill>
                <a:latin typeface="+mn-lt"/>
              </a:rPr>
              <a:t>ネットワークの仕組み</a:t>
            </a:r>
          </a:p>
          <a:p>
            <a:pPr marL="457200" lvl="1">
              <a:spcAft>
                <a:spcPts val="600"/>
              </a:spcAft>
              <a:buClr>
                <a:schemeClr val="tx1"/>
              </a:buClr>
            </a:pPr>
            <a:r>
              <a:rPr lang="ja-JP" altLang="en-US" sz="1600">
                <a:solidFill>
                  <a:schemeClr val="tx1"/>
                </a:solidFill>
                <a:latin typeface="+mn-lt"/>
              </a:rPr>
              <a:t>ネットワークには様々なデバイス（デスクトップ、ラップトップ、ルーター、スイッチなど）が接続されます。それぞれのデバイスは、</a:t>
            </a:r>
            <a:r>
              <a:rPr lang="en-US" sz="1600" dirty="0">
                <a:solidFill>
                  <a:schemeClr val="tx1"/>
                </a:solidFill>
                <a:latin typeface="+mn-lt"/>
              </a:rPr>
              <a:t>IP</a:t>
            </a:r>
            <a:r>
              <a:rPr lang="ja-JP" altLang="en-US" sz="1600">
                <a:solidFill>
                  <a:schemeClr val="tx1"/>
                </a:solidFill>
                <a:latin typeface="+mn-lt"/>
              </a:rPr>
              <a:t>アドレスなどの情報を持ちます。</a:t>
            </a:r>
          </a:p>
          <a:p>
            <a:pPr marL="342900" indent="-342900">
              <a:spcAft>
                <a:spcPts val="600"/>
              </a:spcAft>
              <a:buClr>
                <a:schemeClr val="tx1"/>
              </a:buClr>
              <a:buFont typeface="+mj-lt"/>
              <a:buAutoNum type="arabicPeriod"/>
            </a:pPr>
            <a:r>
              <a:rPr lang="ja-JP" altLang="en-US" sz="1600">
                <a:solidFill>
                  <a:schemeClr val="tx1"/>
                </a:solidFill>
                <a:latin typeface="+mn-lt"/>
              </a:rPr>
              <a:t>デバイスの通信ルール</a:t>
            </a:r>
          </a:p>
          <a:p>
            <a:pPr marL="457200" lvl="1">
              <a:spcAft>
                <a:spcPts val="600"/>
              </a:spcAft>
              <a:buClr>
                <a:schemeClr val="tx1"/>
              </a:buClr>
            </a:pPr>
            <a:r>
              <a:rPr lang="ja-JP" altLang="en-US" sz="1600">
                <a:solidFill>
                  <a:schemeClr val="tx1"/>
                </a:solidFill>
                <a:latin typeface="+mn-lt"/>
              </a:rPr>
              <a:t>各デバイスは、自分の</a:t>
            </a:r>
            <a:r>
              <a:rPr lang="en-US" sz="1600" dirty="0">
                <a:solidFill>
                  <a:schemeClr val="tx1"/>
                </a:solidFill>
                <a:latin typeface="+mn-lt"/>
              </a:rPr>
              <a:t>IP</a:t>
            </a:r>
            <a:r>
              <a:rPr lang="ja-JP" altLang="en-US" sz="1600">
                <a:solidFill>
                  <a:schemeClr val="tx1"/>
                </a:solidFill>
                <a:latin typeface="+mn-lt"/>
              </a:rPr>
              <a:t>アドレスを知っているだけです。データを次にどこに送るか、データは正しく届いたかどうかなどは通信プロトコル（つまり通信のルール）が管理します。</a:t>
            </a:r>
          </a:p>
        </p:txBody>
      </p:sp>
      <p:sp>
        <p:nvSpPr>
          <p:cNvPr id="6" name="Footer Placeholder 1">
            <a:extLst>
              <a:ext uri="{FF2B5EF4-FFF2-40B4-BE49-F238E27FC236}">
                <a16:creationId xmlns:a16="http://schemas.microsoft.com/office/drawing/2014/main" id="{E718543C-68D6-A238-DD7F-F1C099670DFE}"/>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18</a:t>
            </a:fld>
            <a:endParaRPr lang="en-US" dirty="0"/>
          </a:p>
        </p:txBody>
      </p:sp>
    </p:spTree>
    <p:extLst>
      <p:ext uri="{BB962C8B-B14F-4D97-AF65-F5344CB8AC3E}">
        <p14:creationId xmlns:p14="http://schemas.microsoft.com/office/powerpoint/2010/main" val="646889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C08BFC9-5F59-F0B1-2FB9-51A3112F09B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B630AD4-3E00-02B8-F9F0-D8C203868B22}"/>
              </a:ext>
            </a:extLst>
          </p:cNvPr>
          <p:cNvSpPr txBox="1">
            <a:spLocks noGrp="1"/>
          </p:cNvSpPr>
          <p:nvPr>
            <p:ph type="title"/>
          </p:nvPr>
        </p:nvSpPr>
        <p:spPr/>
        <p:txBody>
          <a:bodyPr spcFirstLastPara="1" wrap="square" lIns="91425" tIns="91425" rIns="91425" bIns="91425" anchor="t" anchorCtr="0">
            <a:noAutofit/>
          </a:bodyPr>
          <a:lstStyle/>
          <a:p>
            <a:r>
              <a:rPr lang="en-US" altLang="ja-JP" dirty="0">
                <a:solidFill>
                  <a:schemeClr val="accent4"/>
                </a:solidFill>
                <a:latin typeface="+mn-ea"/>
                <a:ea typeface="+mn-ea"/>
                <a:hlinkClick r:id="rId3">
                  <a:extLst>
                    <a:ext uri="{A12FA001-AC4F-418D-AE19-62706E023703}">
                      <ahyp:hlinkClr xmlns:ahyp="http://schemas.microsoft.com/office/drawing/2018/hyperlinkcolor" val="tx"/>
                    </a:ext>
                  </a:extLst>
                </a:hlinkClick>
              </a:rPr>
              <a:t>5.2. </a:t>
            </a:r>
            <a:r>
              <a:rPr lang="ja-JP" altLang="en-US">
                <a:solidFill>
                  <a:schemeClr val="accent4"/>
                </a:solidFill>
                <a:latin typeface="+mn-ea"/>
                <a:ea typeface="+mn-ea"/>
                <a:hlinkClick r:id="rId3">
                  <a:extLst>
                    <a:ext uri="{A12FA001-AC4F-418D-AE19-62706E023703}">
                      <ahyp:hlinkClr xmlns:ahyp="http://schemas.microsoft.com/office/drawing/2018/hyperlinkcolor" val="tx"/>
                    </a:ext>
                  </a:extLst>
                </a:hlinkClick>
              </a:rPr>
              <a:t>通信規格</a:t>
            </a:r>
            <a:endParaRPr lang="en-US" dirty="0"/>
          </a:p>
        </p:txBody>
      </p:sp>
      <p:sp>
        <p:nvSpPr>
          <p:cNvPr id="5" name="TextBox 4">
            <a:extLst>
              <a:ext uri="{FF2B5EF4-FFF2-40B4-BE49-F238E27FC236}">
                <a16:creationId xmlns:a16="http://schemas.microsoft.com/office/drawing/2014/main" id="{0A763F7E-1B42-F7C0-4C67-6C6877E2ABEF}"/>
              </a:ext>
            </a:extLst>
          </p:cNvPr>
          <p:cNvSpPr txBox="1"/>
          <p:nvPr/>
        </p:nvSpPr>
        <p:spPr>
          <a:xfrm>
            <a:off x="696341" y="1156829"/>
            <a:ext cx="7702551"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5.2.1 Video - Devices in a Bubble</a:t>
            </a:r>
            <a:endParaRPr lang="en-US" altLang="ja-JP" sz="2000" dirty="0">
              <a:solidFill>
                <a:schemeClr val="accent4"/>
              </a:solidFill>
              <a:latin typeface="+mn-lt"/>
              <a:ea typeface="MS PGothic" panose="020B0600070205080204" pitchFamily="34" charset="-128"/>
            </a:endParaRPr>
          </a:p>
        </p:txBody>
      </p:sp>
      <p:sp>
        <p:nvSpPr>
          <p:cNvPr id="8" name="TextBox 7">
            <a:extLst>
              <a:ext uri="{FF2B5EF4-FFF2-40B4-BE49-F238E27FC236}">
                <a16:creationId xmlns:a16="http://schemas.microsoft.com/office/drawing/2014/main" id="{A5D45AC6-497A-A3B6-E759-DCA5D5680499}"/>
              </a:ext>
            </a:extLst>
          </p:cNvPr>
          <p:cNvSpPr txBox="1"/>
          <p:nvPr/>
        </p:nvSpPr>
        <p:spPr>
          <a:xfrm>
            <a:off x="696341" y="1556515"/>
            <a:ext cx="8230683" cy="3339376"/>
          </a:xfrm>
          <a:prstGeom prst="rect">
            <a:avLst/>
          </a:prstGeom>
          <a:noFill/>
        </p:spPr>
        <p:txBody>
          <a:bodyPr wrap="square" rtlCol="0">
            <a:spAutoFit/>
          </a:bodyPr>
          <a:lstStyle/>
          <a:p>
            <a:pPr marL="342900" indent="-342900">
              <a:spcAft>
                <a:spcPts val="600"/>
              </a:spcAft>
              <a:buClr>
                <a:schemeClr val="tx1"/>
              </a:buClr>
              <a:buFont typeface="+mj-lt"/>
              <a:buAutoNum type="arabicPeriod" startAt="4"/>
            </a:pPr>
            <a:r>
              <a:rPr lang="ja-JP" altLang="en-US" sz="1600">
                <a:solidFill>
                  <a:schemeClr val="tx1"/>
                </a:solidFill>
                <a:latin typeface="+mn-lt"/>
              </a:rPr>
              <a:t>ネットワーク通信の流れ</a:t>
            </a:r>
          </a:p>
          <a:p>
            <a:pPr marL="644400" indent="-285750">
              <a:spcAft>
                <a:spcPts val="600"/>
              </a:spcAft>
              <a:buClr>
                <a:schemeClr val="tx1"/>
              </a:buClr>
              <a:buFont typeface="Arial" panose="020B0604020202020204" pitchFamily="34" charset="0"/>
              <a:buChar char="•"/>
            </a:pPr>
            <a:r>
              <a:rPr lang="ja-JP" altLang="en-US" sz="1600">
                <a:solidFill>
                  <a:schemeClr val="tx1"/>
                </a:solidFill>
                <a:latin typeface="+mn-lt"/>
              </a:rPr>
              <a:t>データは小さな「パケット」に分けられて送られます。これには多くのプロトコルが関係します（例</a:t>
            </a:r>
            <a:r>
              <a:rPr lang="en-US" altLang="ja-JP" sz="1600" dirty="0">
                <a:solidFill>
                  <a:schemeClr val="tx1"/>
                </a:solidFill>
                <a:latin typeface="+mn-lt"/>
              </a:rPr>
              <a:t>: </a:t>
            </a:r>
            <a:r>
              <a:rPr lang="en-US" sz="1600" dirty="0">
                <a:solidFill>
                  <a:schemeClr val="tx1"/>
                </a:solidFill>
                <a:latin typeface="+mn-lt"/>
              </a:rPr>
              <a:t>DHCP、DNS、IP、TCP）。</a:t>
            </a:r>
          </a:p>
          <a:p>
            <a:pPr marL="342900" indent="-342900">
              <a:spcAft>
                <a:spcPts val="600"/>
              </a:spcAft>
              <a:buClr>
                <a:schemeClr val="tx1"/>
              </a:buClr>
              <a:buFont typeface="+mj-lt"/>
              <a:buAutoNum type="arabicPeriod" startAt="5"/>
            </a:pPr>
            <a:r>
              <a:rPr lang="ja-JP" altLang="en-US" sz="1600">
                <a:solidFill>
                  <a:schemeClr val="tx1"/>
                </a:solidFill>
                <a:latin typeface="+mn-lt"/>
              </a:rPr>
              <a:t>主なプロトコルの役割</a:t>
            </a:r>
          </a:p>
          <a:p>
            <a:pPr marL="644400" lvl="2" indent="-284400">
              <a:spcAft>
                <a:spcPts val="600"/>
              </a:spcAft>
              <a:buClr>
                <a:schemeClr val="tx1"/>
              </a:buClr>
              <a:buFont typeface="Arial" panose="020B0604020202020204" pitchFamily="34" charset="0"/>
              <a:buChar char="•"/>
            </a:pPr>
            <a:r>
              <a:rPr lang="en-US" sz="1600" dirty="0">
                <a:solidFill>
                  <a:schemeClr val="accent1"/>
                </a:solidFill>
                <a:latin typeface="+mn-lt"/>
              </a:rPr>
              <a:t>DHCP (Dynamic Host Configuration Protocol) : </a:t>
            </a:r>
            <a:r>
              <a:rPr lang="en-US" sz="1600" dirty="0">
                <a:solidFill>
                  <a:schemeClr val="tx1"/>
                </a:solidFill>
                <a:latin typeface="+mn-lt"/>
              </a:rPr>
              <a:t>IP</a:t>
            </a:r>
            <a:r>
              <a:rPr lang="ja-JP" altLang="en-US" sz="1600">
                <a:solidFill>
                  <a:schemeClr val="tx1"/>
                </a:solidFill>
                <a:latin typeface="+mn-lt"/>
              </a:rPr>
              <a:t>アドレスを提供するプロトコル。</a:t>
            </a:r>
          </a:p>
          <a:p>
            <a:pPr marL="644400" indent="-284400">
              <a:spcAft>
                <a:spcPts val="600"/>
              </a:spcAft>
              <a:buClr>
                <a:schemeClr val="tx1"/>
              </a:buClr>
              <a:buFont typeface="Arial" panose="020B0604020202020204" pitchFamily="34" charset="0"/>
              <a:buChar char="•"/>
            </a:pPr>
            <a:r>
              <a:rPr lang="en-US" sz="1600" dirty="0">
                <a:solidFill>
                  <a:schemeClr val="accent1"/>
                </a:solidFill>
                <a:latin typeface="+mn-lt"/>
              </a:rPr>
              <a:t>DNS (Domain Name System) </a:t>
            </a:r>
            <a:r>
              <a:rPr lang="en-US" sz="1600" dirty="0">
                <a:solidFill>
                  <a:schemeClr val="tx1"/>
                </a:solidFill>
                <a:latin typeface="+mn-lt"/>
              </a:rPr>
              <a:t>: </a:t>
            </a:r>
            <a:r>
              <a:rPr lang="ja-JP" altLang="en-US" sz="1600">
                <a:solidFill>
                  <a:schemeClr val="tx1"/>
                </a:solidFill>
                <a:latin typeface="+mn-lt"/>
              </a:rPr>
              <a:t>ドメイン名（例</a:t>
            </a:r>
            <a:r>
              <a:rPr lang="en-US" altLang="ja-JP" sz="1600" dirty="0">
                <a:solidFill>
                  <a:schemeClr val="tx1"/>
                </a:solidFill>
                <a:latin typeface="+mn-lt"/>
              </a:rPr>
              <a:t>: </a:t>
            </a:r>
            <a:r>
              <a:rPr lang="en-US" sz="1600" dirty="0" err="1">
                <a:solidFill>
                  <a:schemeClr val="tx1"/>
                </a:solidFill>
                <a:latin typeface="+mn-lt"/>
              </a:rPr>
              <a:t>www.example.com</a:t>
            </a:r>
            <a:r>
              <a:rPr lang="en-US" sz="1600" dirty="0">
                <a:solidFill>
                  <a:schemeClr val="tx1"/>
                </a:solidFill>
                <a:latin typeface="+mn-lt"/>
              </a:rPr>
              <a:t>）</a:t>
            </a:r>
            <a:r>
              <a:rPr lang="ja-JP" altLang="en-US" sz="1600">
                <a:solidFill>
                  <a:schemeClr val="tx1"/>
                </a:solidFill>
                <a:latin typeface="+mn-lt"/>
              </a:rPr>
              <a:t>を</a:t>
            </a:r>
            <a:r>
              <a:rPr lang="en-US" sz="1600" dirty="0">
                <a:solidFill>
                  <a:schemeClr val="tx1"/>
                </a:solidFill>
                <a:latin typeface="+mn-lt"/>
              </a:rPr>
              <a:t>IP</a:t>
            </a:r>
            <a:r>
              <a:rPr lang="ja-JP" altLang="en-US" sz="1600">
                <a:solidFill>
                  <a:schemeClr val="tx1"/>
                </a:solidFill>
                <a:latin typeface="+mn-lt"/>
              </a:rPr>
              <a:t>アドレスに変換します。</a:t>
            </a:r>
          </a:p>
          <a:p>
            <a:pPr marL="644400" indent="-284400">
              <a:spcAft>
                <a:spcPts val="600"/>
              </a:spcAft>
              <a:buClr>
                <a:schemeClr val="tx1"/>
              </a:buClr>
              <a:buFont typeface="Arial" panose="020B0604020202020204" pitchFamily="34" charset="0"/>
              <a:buChar char="•"/>
            </a:pPr>
            <a:r>
              <a:rPr lang="en-US" sz="1600" dirty="0">
                <a:solidFill>
                  <a:schemeClr val="accent1"/>
                </a:solidFill>
                <a:latin typeface="+mn-lt"/>
              </a:rPr>
              <a:t>IP (Internet Protocol)</a:t>
            </a:r>
            <a:r>
              <a:rPr lang="en-US" sz="1600" dirty="0">
                <a:solidFill>
                  <a:schemeClr val="tx1"/>
                </a:solidFill>
                <a:latin typeface="+mn-lt"/>
              </a:rPr>
              <a:t>: </a:t>
            </a:r>
            <a:r>
              <a:rPr lang="ja-JP" altLang="en-US" sz="1600">
                <a:solidFill>
                  <a:schemeClr val="tx1"/>
                </a:solidFill>
                <a:latin typeface="+mn-lt"/>
              </a:rPr>
              <a:t>データを送信元から目的地まで届けるルール。</a:t>
            </a:r>
          </a:p>
          <a:p>
            <a:pPr marL="644400" indent="-284400">
              <a:spcAft>
                <a:spcPts val="600"/>
              </a:spcAft>
              <a:buClr>
                <a:schemeClr val="tx1"/>
              </a:buClr>
              <a:buFont typeface="Arial" panose="020B0604020202020204" pitchFamily="34" charset="0"/>
              <a:buChar char="•"/>
            </a:pPr>
            <a:r>
              <a:rPr lang="en-US" sz="1600" dirty="0">
                <a:solidFill>
                  <a:schemeClr val="accent1"/>
                </a:solidFill>
                <a:latin typeface="+mn-lt"/>
              </a:rPr>
              <a:t>TCP (Transmission Control Protocol)</a:t>
            </a:r>
            <a:r>
              <a:rPr lang="en-US" sz="1600" dirty="0">
                <a:solidFill>
                  <a:schemeClr val="tx1"/>
                </a:solidFill>
                <a:latin typeface="+mn-lt"/>
              </a:rPr>
              <a:t>: </a:t>
            </a:r>
            <a:r>
              <a:rPr lang="ja-JP" altLang="en-US" sz="1600">
                <a:solidFill>
                  <a:schemeClr val="tx1"/>
                </a:solidFill>
                <a:latin typeface="+mn-lt"/>
              </a:rPr>
              <a:t>データが確実に届くようにするルール。</a:t>
            </a:r>
          </a:p>
          <a:p>
            <a:pPr marL="306000" indent="-342900">
              <a:spcAft>
                <a:spcPts val="600"/>
              </a:spcAft>
              <a:buClr>
                <a:schemeClr val="tx1"/>
              </a:buClr>
              <a:buFont typeface="+mj-lt"/>
              <a:buAutoNum type="arabicPeriod" startAt="6"/>
            </a:pPr>
            <a:r>
              <a:rPr lang="ja-JP" altLang="en-US" sz="1600">
                <a:solidFill>
                  <a:schemeClr val="tx1"/>
                </a:solidFill>
                <a:latin typeface="+mn-lt"/>
              </a:rPr>
              <a:t>ネットワーク通信は、複数のプロトコルが連携して動いています。この仕組みを理解することが大切です。</a:t>
            </a:r>
          </a:p>
        </p:txBody>
      </p:sp>
      <p:sp>
        <p:nvSpPr>
          <p:cNvPr id="2" name="Footer Placeholder 1">
            <a:extLst>
              <a:ext uri="{FF2B5EF4-FFF2-40B4-BE49-F238E27FC236}">
                <a16:creationId xmlns:a16="http://schemas.microsoft.com/office/drawing/2014/main" id="{EFCD0011-9B75-F778-831B-18945AAF3E5F}"/>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19</a:t>
            </a:fld>
            <a:endParaRPr lang="en-US" dirty="0"/>
          </a:p>
        </p:txBody>
      </p:sp>
    </p:spTree>
    <p:extLst>
      <p:ext uri="{BB962C8B-B14F-4D97-AF65-F5344CB8AC3E}">
        <p14:creationId xmlns:p14="http://schemas.microsoft.com/office/powerpoint/2010/main" val="3903445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1813915" y="1761326"/>
            <a:ext cx="1582615" cy="763826"/>
          </a:xfrm>
          <a:prstGeom prst="rect">
            <a:avLst/>
          </a:prstGeom>
        </p:spPr>
        <p:txBody>
          <a:bodyPr spcFirstLastPara="1" wrap="square" lIns="91425" tIns="91425" rIns="91425" bIns="91425" anchor="t" anchorCtr="0">
            <a:noAutofit/>
          </a:bodyPr>
          <a:lstStyle/>
          <a:p>
            <a:pPr marL="139700" indent="0"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in a Connected World</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056222"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02</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180688" y="1761326"/>
            <a:ext cx="1949380"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Network Components,</a:t>
            </a:r>
          </a:p>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 Types, and Connections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0637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03</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114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04</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82254"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3"/>
                </a:solidFill>
              </a:rPr>
              <a:t>05</a:t>
            </a:r>
            <a:endParaRPr dirty="0">
              <a:solidFill>
                <a:schemeClr val="accent3"/>
              </a:solidFill>
            </a:endParaRPr>
          </a:p>
        </p:txBody>
      </p:sp>
      <p:sp>
        <p:nvSpPr>
          <p:cNvPr id="689" name="Google Shape;689;p29"/>
          <p:cNvSpPr txBox="1">
            <a:spLocks noGrp="1"/>
          </p:cNvSpPr>
          <p:nvPr>
            <p:ph type="subTitle" idx="19"/>
          </p:nvPr>
        </p:nvSpPr>
        <p:spPr>
          <a:xfrm>
            <a:off x="6494165" y="1761326"/>
            <a:ext cx="1474178" cy="612432"/>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accent3"/>
                </a:solidFill>
                <a:effectLst/>
                <a:latin typeface="MS PGothic" panose="020B0600070205080204" pitchFamily="34" charset="-128"/>
                <a:ea typeface="MS PGothic" panose="020B0600070205080204" pitchFamily="34" charset="-128"/>
              </a:rPr>
              <a:t>Communication Principles</a:t>
            </a:r>
            <a:endParaRPr lang="en-US" altLang="ja-JP" sz="1400" b="0" u="none" strike="noStrike" dirty="0">
              <a:solidFill>
                <a:schemeClr val="accent3"/>
              </a:solidFill>
              <a:effectLs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79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06</a:t>
            </a: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838179" y="1761326"/>
            <a:ext cx="1844448" cy="612433"/>
          </a:xfrm>
        </p:spPr>
        <p:txBody>
          <a:bodyPr anchor="t"/>
          <a:lstStyle/>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Build a </a:t>
            </a:r>
          </a:p>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Home Network</a:t>
            </a: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1811207" y="3280634"/>
            <a:ext cx="1588031" cy="5502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Internet Protocol</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056222"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0637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211403"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lumMod val="85000"/>
                  </a:schemeClr>
                </a:solidFill>
                <a:highlight>
                  <a:srgbClr val="C0C0C0"/>
                </a:highlight>
              </a:rPr>
              <a:t>09</a:t>
            </a:r>
            <a:endParaRPr lang="en" dirty="0">
              <a:solidFill>
                <a:schemeClr val="bg1">
                  <a:lumMod val="85000"/>
                </a:schemeClr>
              </a:solidFill>
              <a:highlight>
                <a:srgbClr val="C0C0C0"/>
              </a:highlight>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924516" y="3280634"/>
            <a:ext cx="1671775" cy="5739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marR="0" lvl="0" indent="0" defTabSz="914400" rtl="0" eaLnBrk="1" fontAlgn="ctr" latinLnBrk="0" hangingPunct="1">
              <a:lnSpc>
                <a:spcPct val="100000"/>
              </a:lnSpc>
              <a:spcBef>
                <a:spcPts val="0"/>
              </a:spcBef>
              <a:spcAft>
                <a:spcPts val="0"/>
              </a:spcAft>
              <a:buClr>
                <a:srgbClr val="000000"/>
              </a:buClr>
              <a:buSzTx/>
              <a:buFont typeface="Arial"/>
              <a:buNone/>
              <a:tabLst/>
              <a:defRPr/>
            </a:pP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中間試験</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75805" y="3280634"/>
            <a:ext cx="1402308"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Access Layer</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3316521" y="3280634"/>
            <a:ext cx="1677714" cy="8338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IPv4 and Network Segmentation</a:t>
            </a:r>
            <a:endPar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11" name="Google Shape;675;p29">
            <a:extLst>
              <a:ext uri="{FF2B5EF4-FFF2-40B4-BE49-F238E27FC236}">
                <a16:creationId xmlns:a16="http://schemas.microsoft.com/office/drawing/2014/main" id="{0A568735-7ED0-B0EE-2412-79553B3826CD}"/>
              </a:ext>
            </a:extLst>
          </p:cNvPr>
          <p:cNvSpPr txBox="1">
            <a:spLocks noGrp="1"/>
          </p:cNvSpPr>
          <p:nvPr>
            <p:ph type="title" idx="2"/>
          </p:nvPr>
        </p:nvSpPr>
        <p:spPr>
          <a:xfrm>
            <a:off x="72795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01</a:t>
            </a:r>
            <a:endParaRPr dirty="0">
              <a:solidFill>
                <a:schemeClr val="bg1">
                  <a:lumMod val="85000"/>
                </a:schemeClr>
              </a:solidFill>
              <a:highlight>
                <a:srgbClr val="C0C0C0"/>
              </a:highlight>
            </a:endParaRPr>
          </a:p>
        </p:txBody>
      </p:sp>
      <p:sp>
        <p:nvSpPr>
          <p:cNvPr id="12" name="Google Shape;677;p29">
            <a:extLst>
              <a:ext uri="{FF2B5EF4-FFF2-40B4-BE49-F238E27FC236}">
                <a16:creationId xmlns:a16="http://schemas.microsoft.com/office/drawing/2014/main" id="{9F5E7558-F266-966F-8C4C-B92C27B50F52}"/>
              </a:ext>
            </a:extLst>
          </p:cNvPr>
          <p:cNvSpPr txBox="1">
            <a:spLocks/>
          </p:cNvSpPr>
          <p:nvPr/>
        </p:nvSpPr>
        <p:spPr>
          <a:xfrm>
            <a:off x="434405" y="1761326"/>
            <a:ext cx="1685108" cy="7989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2"/>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9700" indent="0" fontAlgn="ctr"/>
            <a:r>
              <a:rPr lang="mn-MN" sz="1400">
                <a:solidFill>
                  <a:schemeClr val="bg1">
                    <a:lumMod val="85000"/>
                  </a:schemeClr>
                </a:solidFill>
                <a:highlight>
                  <a:srgbClr val="C0C0C0"/>
                </a:highlight>
                <a:latin typeface="MS PGothic" panose="020B0600070205080204" pitchFamily="34" charset="-128"/>
                <a:ea typeface="MS PGothic" panose="020B0600070205080204" pitchFamily="34" charset="-128"/>
                <a:cs typeface="Arial"/>
                <a:sym typeface="Arial"/>
              </a:rPr>
              <a:t>CISCO Packet Tracer</a:t>
            </a:r>
            <a:r>
              <a:rPr lang="en-JP" sz="1400">
                <a:solidFill>
                  <a:schemeClr val="bg1">
                    <a:lumMod val="85000"/>
                  </a:schemeClr>
                </a:solidFill>
                <a:highlight>
                  <a:srgbClr val="C0C0C0"/>
                </a:highlight>
                <a:latin typeface="MS PGothic" panose="020B0600070205080204" pitchFamily="34" charset="-128"/>
                <a:ea typeface="MS PGothic" panose="020B0600070205080204" pitchFamily="34" charset="-128"/>
              </a:rPr>
              <a:t>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Footer Placeholder 4">
            <a:extLst>
              <a:ext uri="{FF2B5EF4-FFF2-40B4-BE49-F238E27FC236}">
                <a16:creationId xmlns:a16="http://schemas.microsoft.com/office/drawing/2014/main" id="{10B5BF97-D7E2-A7BA-8A5B-26326CDBDBFC}"/>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a:t>
            </a:fld>
            <a:endParaRPr lang="en-US" dirty="0">
              <a:solidFill>
                <a:schemeClr val="tx1"/>
              </a:solidFill>
            </a:endParaRPr>
          </a:p>
        </p:txBody>
      </p:sp>
    </p:spTree>
    <p:extLst>
      <p:ext uri="{BB962C8B-B14F-4D97-AF65-F5344CB8AC3E}">
        <p14:creationId xmlns:p14="http://schemas.microsoft.com/office/powerpoint/2010/main" val="1733184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C08BFC9-5F59-F0B1-2FB9-51A3112F09B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B630AD4-3E00-02B8-F9F0-D8C203868B22}"/>
              </a:ext>
            </a:extLst>
          </p:cNvPr>
          <p:cNvSpPr txBox="1">
            <a:spLocks noGrp="1"/>
          </p:cNvSpPr>
          <p:nvPr>
            <p:ph type="title"/>
          </p:nvPr>
        </p:nvSpPr>
        <p:spPr/>
        <p:txBody>
          <a:bodyPr spcFirstLastPara="1" wrap="square" lIns="91425" tIns="91425" rIns="91425" bIns="91425" anchor="t" anchorCtr="0">
            <a:noAutofit/>
          </a:bodyPr>
          <a:lstStyle/>
          <a:p>
            <a:r>
              <a:rPr lang="en-US" altLang="ja-JP" dirty="0">
                <a:solidFill>
                  <a:schemeClr val="accent4"/>
                </a:solidFill>
                <a:latin typeface="+mn-ea"/>
                <a:ea typeface="+mn-ea"/>
                <a:hlinkClick r:id="rId3">
                  <a:extLst>
                    <a:ext uri="{A12FA001-AC4F-418D-AE19-62706E023703}">
                      <ahyp:hlinkClr xmlns:ahyp="http://schemas.microsoft.com/office/drawing/2018/hyperlinkcolor" val="tx"/>
                    </a:ext>
                  </a:extLst>
                </a:hlinkClick>
              </a:rPr>
              <a:t>5.2. </a:t>
            </a:r>
            <a:r>
              <a:rPr lang="ja-JP" altLang="en-US">
                <a:solidFill>
                  <a:schemeClr val="accent4"/>
                </a:solidFill>
                <a:latin typeface="+mn-ea"/>
                <a:ea typeface="+mn-ea"/>
                <a:hlinkClick r:id="rId3">
                  <a:extLst>
                    <a:ext uri="{A12FA001-AC4F-418D-AE19-62706E023703}">
                      <ahyp:hlinkClr xmlns:ahyp="http://schemas.microsoft.com/office/drawing/2018/hyperlinkcolor" val="tx"/>
                    </a:ext>
                  </a:extLst>
                </a:hlinkClick>
              </a:rPr>
              <a:t>通信規格</a:t>
            </a:r>
            <a:endParaRPr lang="en-US" dirty="0">
              <a:solidFill>
                <a:schemeClr val="accent4"/>
              </a:solidFill>
              <a:latin typeface="+mn-ea"/>
              <a:ea typeface="+mn-ea"/>
            </a:endParaRPr>
          </a:p>
        </p:txBody>
      </p:sp>
      <p:sp>
        <p:nvSpPr>
          <p:cNvPr id="8" name="TextBox 7">
            <a:extLst>
              <a:ext uri="{FF2B5EF4-FFF2-40B4-BE49-F238E27FC236}">
                <a16:creationId xmlns:a16="http://schemas.microsoft.com/office/drawing/2014/main" id="{A5D45AC6-497A-A3B6-E759-DCA5D5680499}"/>
              </a:ext>
            </a:extLst>
          </p:cNvPr>
          <p:cNvSpPr txBox="1"/>
          <p:nvPr/>
        </p:nvSpPr>
        <p:spPr>
          <a:xfrm>
            <a:off x="684149" y="1901741"/>
            <a:ext cx="7702551" cy="3400931"/>
          </a:xfrm>
          <a:prstGeom prst="rect">
            <a:avLst/>
          </a:prstGeom>
          <a:noFill/>
        </p:spPr>
        <p:txBody>
          <a:bodyPr wrap="square" rtlCol="0">
            <a:spAutoFit/>
          </a:bodyPr>
          <a:lstStyle/>
          <a:p>
            <a:pPr>
              <a:spcBef>
                <a:spcPts val="600"/>
              </a:spcBef>
              <a:spcAft>
                <a:spcPts val="600"/>
              </a:spcAft>
            </a:pPr>
            <a:r>
              <a:rPr lang="ja-JP" altLang="en-US" sz="1600" b="1">
                <a:solidFill>
                  <a:schemeClr val="accent1"/>
                </a:solidFill>
                <a:latin typeface="+mn-lt"/>
              </a:rPr>
              <a:t>規格</a:t>
            </a:r>
            <a:r>
              <a:rPr lang="en-US" altLang="ja-JP" sz="1600" b="1" dirty="0">
                <a:solidFill>
                  <a:schemeClr val="accent1"/>
                </a:solidFill>
                <a:latin typeface="+mn-lt"/>
              </a:rPr>
              <a:t>(Standard)</a:t>
            </a:r>
            <a:r>
              <a:rPr lang="ja-JP" altLang="en-US" sz="1600" b="1">
                <a:solidFill>
                  <a:schemeClr val="accent1"/>
                </a:solidFill>
                <a:latin typeface="+mn-lt"/>
              </a:rPr>
              <a:t>とは？</a:t>
            </a:r>
            <a:endParaRPr lang="ja-JP" altLang="en-US" sz="1600">
              <a:solidFill>
                <a:schemeClr val="accent1"/>
              </a:solidFill>
              <a:latin typeface="+mn-lt"/>
            </a:endParaRPr>
          </a:p>
          <a:p>
            <a:pPr marL="285750" lvl="1" indent="-285750">
              <a:spcBef>
                <a:spcPts val="600"/>
              </a:spcBef>
              <a:spcAft>
                <a:spcPts val="600"/>
              </a:spcAft>
              <a:buClr>
                <a:schemeClr val="tx1"/>
              </a:buClr>
              <a:buFont typeface="Arial" panose="020B0604020202020204" pitchFamily="34" charset="0"/>
              <a:buChar char="•"/>
            </a:pPr>
            <a:r>
              <a:rPr lang="ja-JP" altLang="en-US" sz="1600">
                <a:solidFill>
                  <a:schemeClr val="tx1"/>
                </a:solidFill>
                <a:latin typeface="+mn-lt"/>
              </a:rPr>
              <a:t>規格は「何をどのように行うか」を決めたルールのことです。</a:t>
            </a:r>
          </a:p>
          <a:p>
            <a:pPr>
              <a:spcBef>
                <a:spcPts val="600"/>
              </a:spcBef>
              <a:spcAft>
                <a:spcPts val="600"/>
              </a:spcAft>
            </a:pPr>
            <a:r>
              <a:rPr lang="ja-JP" altLang="en-US" sz="1600" b="1">
                <a:solidFill>
                  <a:schemeClr val="accent1"/>
                </a:solidFill>
                <a:latin typeface="+mn-lt"/>
              </a:rPr>
              <a:t>インターネット規格</a:t>
            </a:r>
            <a:r>
              <a:rPr lang="ja-JP" altLang="en-US" sz="1600" b="1">
                <a:solidFill>
                  <a:schemeClr val="tx1"/>
                </a:solidFill>
                <a:latin typeface="+mn-lt"/>
              </a:rPr>
              <a:t>の役割</a:t>
            </a:r>
            <a:endParaRPr lang="ja-JP" altLang="en-US" sz="1600">
              <a:solidFill>
                <a:schemeClr val="tx1"/>
              </a:solidFill>
              <a:latin typeface="+mn-lt"/>
            </a:endParaRPr>
          </a:p>
          <a:p>
            <a:pPr marL="285750" lvl="1" indent="-285750">
              <a:spcBef>
                <a:spcPts val="600"/>
              </a:spcBef>
              <a:spcAft>
                <a:spcPts val="600"/>
              </a:spcAft>
              <a:buClr>
                <a:schemeClr val="tx1"/>
              </a:buClr>
              <a:buFont typeface="Arial" panose="020B0604020202020204" pitchFamily="34" charset="0"/>
              <a:buChar char="•"/>
            </a:pPr>
            <a:r>
              <a:rPr lang="ja-JP" altLang="en-US" sz="1600">
                <a:solidFill>
                  <a:schemeClr val="tx1"/>
                </a:solidFill>
                <a:latin typeface="+mn-lt"/>
              </a:rPr>
              <a:t>ネットワークに接続するすべてのデバイスが、同じルール（プロトコル）で動くようにするためのものです。</a:t>
            </a:r>
            <a:endParaRPr lang="en-US" altLang="ja-JP" sz="1600" dirty="0">
              <a:solidFill>
                <a:schemeClr val="tx1"/>
              </a:solidFill>
              <a:latin typeface="+mn-lt"/>
            </a:endParaRPr>
          </a:p>
          <a:p>
            <a:pPr marL="285750" lvl="1" indent="-285750">
              <a:spcBef>
                <a:spcPts val="600"/>
              </a:spcBef>
              <a:spcAft>
                <a:spcPts val="600"/>
              </a:spcAft>
              <a:buClr>
                <a:schemeClr val="tx1"/>
              </a:buClr>
              <a:buFont typeface="Arial" panose="020B0604020202020204" pitchFamily="34" charset="0"/>
              <a:buChar char="•"/>
            </a:pPr>
            <a:r>
              <a:rPr lang="ja-JP" altLang="en-US" sz="1600">
                <a:solidFill>
                  <a:schemeClr val="tx1"/>
                </a:solidFill>
                <a:latin typeface="+mn-lt"/>
              </a:rPr>
              <a:t>このルールのおかげで、異なる種類のデバイス間で情報をやり取りできます。</a:t>
            </a:r>
          </a:p>
          <a:p>
            <a:pPr marL="285750" indent="-285750">
              <a:spcBef>
                <a:spcPts val="600"/>
              </a:spcBef>
              <a:spcAft>
                <a:spcPts val="600"/>
              </a:spcAft>
              <a:buClr>
                <a:schemeClr val="tx1"/>
              </a:buClr>
              <a:buFont typeface="Arial" panose="020B0604020202020204" pitchFamily="34" charset="0"/>
              <a:buChar char="•"/>
            </a:pPr>
            <a:r>
              <a:rPr lang="ja-JP" altLang="en-US" sz="1600" b="1">
                <a:solidFill>
                  <a:schemeClr val="tx1"/>
                </a:solidFill>
                <a:latin typeface="+mn-lt"/>
              </a:rPr>
              <a:t>例</a:t>
            </a:r>
            <a:r>
              <a:rPr lang="en-US" altLang="ja-JP" sz="1600" b="1" dirty="0">
                <a:solidFill>
                  <a:schemeClr val="tx1"/>
                </a:solidFill>
                <a:latin typeface="+mn-lt"/>
              </a:rPr>
              <a:t>: </a:t>
            </a:r>
            <a:r>
              <a:rPr lang="ja-JP" altLang="en-US" sz="1600" b="1">
                <a:solidFill>
                  <a:schemeClr val="tx1"/>
                </a:solidFill>
                <a:latin typeface="+mn-lt"/>
              </a:rPr>
              <a:t>メール規格</a:t>
            </a:r>
            <a:br>
              <a:rPr lang="en-US" altLang="ja-JP" sz="1600" b="1" dirty="0">
                <a:solidFill>
                  <a:schemeClr val="tx1"/>
                </a:solidFill>
                <a:latin typeface="+mn-lt"/>
              </a:rPr>
            </a:br>
            <a:r>
              <a:rPr lang="ja-JP" altLang="en-US" sz="1600">
                <a:solidFill>
                  <a:schemeClr val="tx1"/>
                </a:solidFill>
                <a:latin typeface="+mn-lt"/>
              </a:rPr>
              <a:t>メールが正しく送受信されるのは、パソコンと携帯電話が同じメール規格を使っているからです。</a:t>
            </a:r>
          </a:p>
          <a:p>
            <a:pPr>
              <a:spcAft>
                <a:spcPts val="600"/>
              </a:spcAft>
            </a:pPr>
            <a:endParaRPr lang="en-US" sz="1600" b="0" i="0" dirty="0">
              <a:solidFill>
                <a:schemeClr val="tx1"/>
              </a:solidFill>
              <a:effectLst/>
              <a:latin typeface="+mn-lt"/>
            </a:endParaRPr>
          </a:p>
        </p:txBody>
      </p:sp>
      <p:sp>
        <p:nvSpPr>
          <p:cNvPr id="6" name="TextBox 5">
            <a:extLst>
              <a:ext uri="{FF2B5EF4-FFF2-40B4-BE49-F238E27FC236}">
                <a16:creationId xmlns:a16="http://schemas.microsoft.com/office/drawing/2014/main" id="{70FEBD10-F81A-8847-AE1E-7C3A22ECE296}"/>
              </a:ext>
            </a:extLst>
          </p:cNvPr>
          <p:cNvSpPr txBox="1"/>
          <p:nvPr/>
        </p:nvSpPr>
        <p:spPr>
          <a:xfrm>
            <a:off x="684149" y="1449268"/>
            <a:ext cx="7702551"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5.2.2 </a:t>
            </a:r>
            <a:r>
              <a:rPr lang="ja-JP" altLang="en-US" sz="200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インターネットと規格</a:t>
            </a:r>
            <a:endParaRPr lang="en-US" altLang="ja-JP" sz="2000" dirty="0">
              <a:solidFill>
                <a:schemeClr val="accent4"/>
              </a:solidFill>
              <a:latin typeface="+mn-lt"/>
              <a:ea typeface="MS PGothic" panose="020B0600070205080204" pitchFamily="34" charset="-128"/>
            </a:endParaRPr>
          </a:p>
        </p:txBody>
      </p:sp>
      <p:sp>
        <p:nvSpPr>
          <p:cNvPr id="2" name="Footer Placeholder 1">
            <a:extLst>
              <a:ext uri="{FF2B5EF4-FFF2-40B4-BE49-F238E27FC236}">
                <a16:creationId xmlns:a16="http://schemas.microsoft.com/office/drawing/2014/main" id="{7B0FE099-22C4-6E88-F2B8-94E967D98D0B}"/>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20</a:t>
            </a:fld>
            <a:endParaRPr lang="en-US" dirty="0"/>
          </a:p>
        </p:txBody>
      </p:sp>
    </p:spTree>
    <p:extLst>
      <p:ext uri="{BB962C8B-B14F-4D97-AF65-F5344CB8AC3E}">
        <p14:creationId xmlns:p14="http://schemas.microsoft.com/office/powerpoint/2010/main" val="4156819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63A7904-ACFD-E378-CE5F-E7CC65C5599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A2304FEA-28EF-6A51-6BB4-08515076C9AD}"/>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5.2. Communication Standards</a:t>
            </a:r>
            <a:endParaRPr lang="en-US" dirty="0"/>
          </a:p>
        </p:txBody>
      </p:sp>
      <p:sp>
        <p:nvSpPr>
          <p:cNvPr id="5" name="TextBox 4">
            <a:extLst>
              <a:ext uri="{FF2B5EF4-FFF2-40B4-BE49-F238E27FC236}">
                <a16:creationId xmlns:a16="http://schemas.microsoft.com/office/drawing/2014/main" id="{C91EDC42-0706-6E24-1C01-E6966EBA279A}"/>
              </a:ext>
            </a:extLst>
          </p:cNvPr>
          <p:cNvSpPr txBox="1"/>
          <p:nvPr/>
        </p:nvSpPr>
        <p:spPr>
          <a:xfrm>
            <a:off x="720724" y="1156829"/>
            <a:ext cx="7702551"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5.2.3 Network Standards Organizations</a:t>
            </a:r>
            <a:endParaRPr lang="en-US" altLang="ja-JP" sz="2000" dirty="0">
              <a:solidFill>
                <a:schemeClr val="accent4"/>
              </a:solidFill>
              <a:latin typeface="+mn-lt"/>
              <a:ea typeface="MS PGothic" panose="020B0600070205080204" pitchFamily="34" charset="-128"/>
            </a:endParaRPr>
          </a:p>
        </p:txBody>
      </p:sp>
      <p:sp>
        <p:nvSpPr>
          <p:cNvPr id="8" name="TextBox 7">
            <a:extLst>
              <a:ext uri="{FF2B5EF4-FFF2-40B4-BE49-F238E27FC236}">
                <a16:creationId xmlns:a16="http://schemas.microsoft.com/office/drawing/2014/main" id="{F8D20688-87BE-81AC-012C-13106B467961}"/>
              </a:ext>
            </a:extLst>
          </p:cNvPr>
          <p:cNvSpPr txBox="1"/>
          <p:nvPr/>
        </p:nvSpPr>
        <p:spPr>
          <a:xfrm>
            <a:off x="720723" y="1804479"/>
            <a:ext cx="7702551" cy="1400383"/>
          </a:xfrm>
          <a:prstGeom prst="rect">
            <a:avLst/>
          </a:prstGeom>
          <a:noFill/>
        </p:spPr>
        <p:txBody>
          <a:bodyPr wrap="square" rtlCol="0">
            <a:spAutoFit/>
          </a:bodyPr>
          <a:lstStyle/>
          <a:p>
            <a:pPr algn="l">
              <a:spcBef>
                <a:spcPts val="600"/>
              </a:spcBef>
              <a:buFont typeface="Arial" panose="020B0604020202020204" pitchFamily="34" charset="0"/>
              <a:buChar char="•"/>
            </a:pPr>
            <a:r>
              <a:rPr lang="en-US" i="0" dirty="0">
                <a:solidFill>
                  <a:schemeClr val="accent1"/>
                </a:solidFill>
                <a:effectLst/>
                <a:latin typeface="+mn-lt"/>
              </a:rPr>
              <a:t>Documentation Process:</a:t>
            </a:r>
          </a:p>
          <a:p>
            <a:pPr marL="184150" lvl="1" algn="l">
              <a:spcBef>
                <a:spcPts val="600"/>
              </a:spcBef>
            </a:pPr>
            <a:r>
              <a:rPr lang="en-US" i="0" dirty="0">
                <a:solidFill>
                  <a:schemeClr val="tx1"/>
                </a:solidFill>
                <a:effectLst/>
                <a:latin typeface="+mn-lt"/>
              </a:rPr>
              <a:t>New standards are recorded in </a:t>
            </a:r>
            <a:r>
              <a:rPr lang="en-US" i="0" u="sng" dirty="0">
                <a:solidFill>
                  <a:schemeClr val="tx1"/>
                </a:solidFill>
                <a:effectLst/>
                <a:latin typeface="+mn-lt"/>
              </a:rPr>
              <a:t>Request for Comments </a:t>
            </a:r>
            <a:r>
              <a:rPr lang="en-US" i="0" dirty="0">
                <a:solidFill>
                  <a:schemeClr val="tx1"/>
                </a:solidFill>
                <a:effectLst/>
                <a:latin typeface="+mn-lt"/>
              </a:rPr>
              <a:t>(</a:t>
            </a:r>
            <a:r>
              <a:rPr lang="en-US" i="0" dirty="0">
                <a:solidFill>
                  <a:schemeClr val="accent1"/>
                </a:solidFill>
                <a:effectLst/>
                <a:latin typeface="+mn-lt"/>
              </a:rPr>
              <a:t>RFC</a:t>
            </a:r>
            <a:r>
              <a:rPr lang="en-US" i="0" dirty="0">
                <a:solidFill>
                  <a:schemeClr val="tx1"/>
                </a:solidFill>
                <a:effectLst/>
                <a:latin typeface="+mn-lt"/>
              </a:rPr>
              <a:t>) documents.</a:t>
            </a:r>
          </a:p>
          <a:p>
            <a:pPr algn="l">
              <a:spcBef>
                <a:spcPts val="600"/>
              </a:spcBef>
              <a:buFont typeface="Arial" panose="020B0604020202020204" pitchFamily="34" charset="0"/>
              <a:buChar char="•"/>
            </a:pPr>
            <a:r>
              <a:rPr lang="en-US" i="0" dirty="0">
                <a:solidFill>
                  <a:schemeClr val="accent1"/>
                </a:solidFill>
                <a:effectLst/>
                <a:latin typeface="+mn-lt"/>
              </a:rPr>
              <a:t>IETF:</a:t>
            </a:r>
          </a:p>
          <a:p>
            <a:pPr marL="357188" indent="-173038">
              <a:spcBef>
                <a:spcPts val="600"/>
              </a:spcBef>
              <a:buFont typeface="Arial" panose="020B0604020202020204" pitchFamily="34" charset="0"/>
              <a:buChar char="•"/>
            </a:pPr>
            <a:r>
              <a:rPr lang="en-US" i="0" dirty="0">
                <a:solidFill>
                  <a:schemeClr val="tx1"/>
                </a:solidFill>
                <a:effectLst/>
                <a:latin typeface="+mn-lt"/>
              </a:rPr>
              <a:t>The </a:t>
            </a:r>
            <a:r>
              <a:rPr lang="en-US" i="0" u="sng" dirty="0">
                <a:solidFill>
                  <a:schemeClr val="tx1"/>
                </a:solidFill>
                <a:effectLst/>
                <a:latin typeface="+mn-lt"/>
              </a:rPr>
              <a:t>Internet Engineering Task Force </a:t>
            </a:r>
            <a:r>
              <a:rPr lang="en-US" i="0" dirty="0">
                <a:solidFill>
                  <a:schemeClr val="tx1"/>
                </a:solidFill>
                <a:effectLst/>
                <a:latin typeface="+mn-lt"/>
              </a:rPr>
              <a:t>(</a:t>
            </a:r>
            <a:r>
              <a:rPr lang="en-US" i="0" dirty="0">
                <a:solidFill>
                  <a:schemeClr val="accent1"/>
                </a:solidFill>
                <a:effectLst/>
                <a:latin typeface="+mn-lt"/>
              </a:rPr>
              <a:t>IETF</a:t>
            </a:r>
            <a:r>
              <a:rPr lang="en-US" i="0" dirty="0">
                <a:solidFill>
                  <a:schemeClr val="tx1"/>
                </a:solidFill>
                <a:effectLst/>
                <a:latin typeface="+mn-lt"/>
              </a:rPr>
              <a:t>) is responsible for publishing and managing RFCs for internet standards.</a:t>
            </a:r>
          </a:p>
        </p:txBody>
      </p:sp>
      <p:sp>
        <p:nvSpPr>
          <p:cNvPr id="2" name="Footer Placeholder 1">
            <a:extLst>
              <a:ext uri="{FF2B5EF4-FFF2-40B4-BE49-F238E27FC236}">
                <a16:creationId xmlns:a16="http://schemas.microsoft.com/office/drawing/2014/main" id="{456672C8-660E-27AD-FFD9-93D67DE23119}"/>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21</a:t>
            </a:fld>
            <a:endParaRPr lang="en-US" dirty="0"/>
          </a:p>
        </p:txBody>
      </p:sp>
    </p:spTree>
    <p:extLst>
      <p:ext uri="{BB962C8B-B14F-4D97-AF65-F5344CB8AC3E}">
        <p14:creationId xmlns:p14="http://schemas.microsoft.com/office/powerpoint/2010/main" val="3547424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63A7904-ACFD-E378-CE5F-E7CC65C5599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91EDC42-0706-6E24-1C01-E6966EBA279A}"/>
              </a:ext>
            </a:extLst>
          </p:cNvPr>
          <p:cNvSpPr txBox="1"/>
          <p:nvPr/>
        </p:nvSpPr>
        <p:spPr>
          <a:xfrm>
            <a:off x="720724" y="1156829"/>
            <a:ext cx="7702551"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5.2.3 </a:t>
            </a:r>
            <a:r>
              <a:rPr lang="ja-JP" altLang="en-US" sz="2000">
                <a:solidFill>
                  <a:schemeClr val="accent4"/>
                </a:solidFill>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ネットワーク規格を管理する組織</a:t>
            </a:r>
            <a:endParaRPr lang="en-US" altLang="ja-JP" sz="2000" dirty="0">
              <a:solidFill>
                <a:schemeClr val="accent4"/>
              </a:solidFill>
              <a:latin typeface="+mn-lt"/>
              <a:ea typeface="MS PGothic" panose="020B0600070205080204" pitchFamily="34" charset="-128"/>
            </a:endParaRPr>
          </a:p>
        </p:txBody>
      </p:sp>
      <p:sp>
        <p:nvSpPr>
          <p:cNvPr id="8" name="TextBox 7">
            <a:extLst>
              <a:ext uri="{FF2B5EF4-FFF2-40B4-BE49-F238E27FC236}">
                <a16:creationId xmlns:a16="http://schemas.microsoft.com/office/drawing/2014/main" id="{F8D20688-87BE-81AC-012C-13106B467961}"/>
              </a:ext>
            </a:extLst>
          </p:cNvPr>
          <p:cNvSpPr txBox="1"/>
          <p:nvPr/>
        </p:nvSpPr>
        <p:spPr>
          <a:xfrm>
            <a:off x="720723" y="1804479"/>
            <a:ext cx="8259648" cy="2123658"/>
          </a:xfrm>
          <a:prstGeom prst="rect">
            <a:avLst/>
          </a:prstGeom>
          <a:noFill/>
        </p:spPr>
        <p:txBody>
          <a:bodyPr wrap="square" rtlCol="0">
            <a:spAutoFit/>
          </a:bodyPr>
          <a:lstStyle/>
          <a:p>
            <a:pPr algn="l">
              <a:spcBef>
                <a:spcPts val="600"/>
              </a:spcBef>
            </a:pPr>
            <a:r>
              <a:rPr lang="ja-JP" altLang="en-US" sz="1600" i="0">
                <a:solidFill>
                  <a:schemeClr val="tx1"/>
                </a:solidFill>
                <a:effectLst/>
                <a:latin typeface="+mn-lt"/>
              </a:rPr>
              <a:t>インターネット標準</a:t>
            </a:r>
            <a:r>
              <a:rPr lang="ja-JP" altLang="en-US" sz="1600">
                <a:solidFill>
                  <a:schemeClr val="tx1"/>
                </a:solidFill>
                <a:latin typeface="+mn-lt"/>
              </a:rPr>
              <a:t>（規格）</a:t>
            </a:r>
            <a:r>
              <a:rPr lang="ja-JP" altLang="en-US" sz="1600" i="0">
                <a:solidFill>
                  <a:schemeClr val="tx1"/>
                </a:solidFill>
                <a:effectLst/>
                <a:latin typeface="+mn-lt"/>
              </a:rPr>
              <a:t>は、</a:t>
            </a:r>
            <a:r>
              <a:rPr lang="ja-JP" altLang="en-US" sz="1600" i="0">
                <a:solidFill>
                  <a:schemeClr val="tx1"/>
                </a:solidFill>
                <a:effectLst/>
                <a:latin typeface="+mn-lt"/>
                <a:hlinkClick r:id="rId3"/>
              </a:rPr>
              <a:t>図</a:t>
            </a:r>
            <a:r>
              <a:rPr lang="ja-JP" altLang="en-US" sz="1600" i="0">
                <a:solidFill>
                  <a:schemeClr val="tx1"/>
                </a:solidFill>
                <a:effectLst/>
                <a:latin typeface="+mn-lt"/>
              </a:rPr>
              <a:t>に示されているように、さまざまな組織によって作成され管理されています。</a:t>
            </a:r>
            <a:endParaRPr lang="en-US" altLang="ja-JP" sz="1600" i="0" dirty="0">
              <a:solidFill>
                <a:schemeClr val="tx1"/>
              </a:solidFill>
              <a:effectLst/>
              <a:latin typeface="+mn-lt"/>
            </a:endParaRPr>
          </a:p>
          <a:p>
            <a:pPr algn="l">
              <a:spcBef>
                <a:spcPts val="600"/>
              </a:spcBef>
            </a:pPr>
            <a:r>
              <a:rPr lang="en-US" altLang="ja-JP" sz="1600" i="0" dirty="0">
                <a:solidFill>
                  <a:schemeClr val="accent1"/>
                </a:solidFill>
                <a:effectLst/>
                <a:latin typeface="+mn-lt"/>
              </a:rPr>
              <a:t>RFC:</a:t>
            </a:r>
          </a:p>
          <a:p>
            <a:pPr algn="l">
              <a:spcBef>
                <a:spcPts val="600"/>
              </a:spcBef>
            </a:pPr>
            <a:r>
              <a:rPr lang="ja-JP" altLang="en-US" sz="1600" i="0">
                <a:solidFill>
                  <a:schemeClr val="tx1"/>
                </a:solidFill>
                <a:effectLst/>
                <a:latin typeface="+mn-lt"/>
              </a:rPr>
              <a:t>新しい規格</a:t>
            </a:r>
            <a:r>
              <a:rPr lang="ja-JP" altLang="en-US" sz="1600">
                <a:solidFill>
                  <a:schemeClr val="tx1"/>
                </a:solidFill>
                <a:latin typeface="+mn-lt"/>
              </a:rPr>
              <a:t>ができると</a:t>
            </a:r>
            <a:r>
              <a:rPr lang="ja-JP" altLang="en-US" sz="1600" i="0">
                <a:solidFill>
                  <a:schemeClr val="tx1"/>
                </a:solidFill>
                <a:effectLst/>
                <a:latin typeface="+mn-lt"/>
              </a:rPr>
              <a:t>「</a:t>
            </a:r>
            <a:r>
              <a:rPr lang="en-US" sz="1600" i="0" dirty="0">
                <a:solidFill>
                  <a:schemeClr val="tx1"/>
                </a:solidFill>
                <a:effectLst/>
                <a:latin typeface="+mn-lt"/>
              </a:rPr>
              <a:t>Request for </a:t>
            </a:r>
            <a:r>
              <a:rPr lang="en-US" sz="1600" i="0" dirty="0" err="1">
                <a:solidFill>
                  <a:schemeClr val="tx1"/>
                </a:solidFill>
                <a:effectLst/>
                <a:latin typeface="+mn-lt"/>
              </a:rPr>
              <a:t>Comments（</a:t>
            </a:r>
            <a:r>
              <a:rPr lang="en-US" sz="1600" i="0" dirty="0" err="1">
                <a:solidFill>
                  <a:schemeClr val="accent1"/>
                </a:solidFill>
                <a:effectLst/>
                <a:latin typeface="+mn-lt"/>
              </a:rPr>
              <a:t>RFC</a:t>
            </a:r>
            <a:r>
              <a:rPr lang="en-US" sz="1600" i="0" dirty="0">
                <a:solidFill>
                  <a:schemeClr val="tx1"/>
                </a:solidFill>
                <a:effectLst/>
                <a:latin typeface="+mn-lt"/>
              </a:rPr>
              <a:t>）」</a:t>
            </a:r>
            <a:r>
              <a:rPr lang="en-US" sz="1600" i="0" dirty="0" err="1">
                <a:solidFill>
                  <a:schemeClr val="tx1"/>
                </a:solidFill>
                <a:effectLst/>
                <a:latin typeface="+mn-lt"/>
              </a:rPr>
              <a:t>という</a:t>
            </a:r>
            <a:r>
              <a:rPr lang="ja-JP" altLang="en-US" sz="1600" i="0">
                <a:solidFill>
                  <a:schemeClr val="tx1"/>
                </a:solidFill>
                <a:effectLst/>
                <a:latin typeface="+mn-lt"/>
              </a:rPr>
              <a:t>文書に記録されます。</a:t>
            </a:r>
            <a:endParaRPr lang="ja-JP" altLang="en-US" sz="1600" i="0">
              <a:solidFill>
                <a:schemeClr val="accent1"/>
              </a:solidFill>
              <a:effectLst/>
              <a:latin typeface="+mn-lt"/>
            </a:endParaRPr>
          </a:p>
          <a:p>
            <a:pPr algn="l">
              <a:spcBef>
                <a:spcPts val="600"/>
              </a:spcBef>
            </a:pPr>
            <a:r>
              <a:rPr lang="en-US" sz="1600" i="0" dirty="0">
                <a:solidFill>
                  <a:schemeClr val="accent1"/>
                </a:solidFill>
                <a:effectLst/>
                <a:latin typeface="+mn-lt"/>
              </a:rPr>
              <a:t>IETF:</a:t>
            </a:r>
          </a:p>
          <a:p>
            <a:pPr algn="l">
              <a:spcBef>
                <a:spcPts val="600"/>
              </a:spcBef>
            </a:pPr>
            <a:r>
              <a:rPr lang="ja-JP" altLang="en-US" sz="1600" i="0">
                <a:solidFill>
                  <a:schemeClr val="tx1"/>
                </a:solidFill>
                <a:effectLst/>
                <a:latin typeface="+mn-lt"/>
              </a:rPr>
              <a:t>インターネット技術標準化委員会（</a:t>
            </a:r>
            <a:r>
              <a:rPr lang="en-US" altLang="ja-JP" sz="1600" i="0" dirty="0">
                <a:solidFill>
                  <a:schemeClr val="accent1"/>
                </a:solidFill>
                <a:effectLst/>
                <a:latin typeface="+mn-lt"/>
              </a:rPr>
              <a:t>Internet Engineering Task Force</a:t>
            </a:r>
            <a:r>
              <a:rPr lang="ja-JP" altLang="en-US" sz="1600" i="0">
                <a:solidFill>
                  <a:schemeClr val="accent1"/>
                </a:solidFill>
                <a:effectLst/>
                <a:latin typeface="+mn-lt"/>
              </a:rPr>
              <a:t>：</a:t>
            </a:r>
            <a:r>
              <a:rPr lang="en-US" sz="1600" i="0" dirty="0">
                <a:solidFill>
                  <a:schemeClr val="accent1"/>
                </a:solidFill>
                <a:effectLst/>
                <a:latin typeface="+mn-lt"/>
              </a:rPr>
              <a:t>IETF</a:t>
            </a:r>
            <a:r>
              <a:rPr lang="en-US" sz="1600" i="0" dirty="0">
                <a:solidFill>
                  <a:schemeClr val="tx1"/>
                </a:solidFill>
                <a:effectLst/>
                <a:latin typeface="+mn-lt"/>
              </a:rPr>
              <a:t>）</a:t>
            </a:r>
            <a:r>
              <a:rPr lang="ja-JP" altLang="en-US" sz="1600" i="0">
                <a:solidFill>
                  <a:schemeClr val="tx1"/>
                </a:solidFill>
                <a:effectLst/>
                <a:latin typeface="+mn-lt"/>
              </a:rPr>
              <a:t>は、インターネット規格のための</a:t>
            </a:r>
            <a:r>
              <a:rPr lang="en-US" sz="1600" i="0" dirty="0">
                <a:solidFill>
                  <a:schemeClr val="tx1"/>
                </a:solidFill>
                <a:effectLst/>
                <a:latin typeface="+mn-lt"/>
              </a:rPr>
              <a:t>RFC</a:t>
            </a:r>
            <a:r>
              <a:rPr lang="ja-JP" altLang="en-US" sz="1600" i="0">
                <a:solidFill>
                  <a:schemeClr val="tx1"/>
                </a:solidFill>
                <a:effectLst/>
                <a:latin typeface="+mn-lt"/>
              </a:rPr>
              <a:t>の公開と管理を担当しています。</a:t>
            </a:r>
            <a:endParaRPr lang="en-US" sz="1600" i="0" dirty="0">
              <a:solidFill>
                <a:schemeClr val="tx1"/>
              </a:solidFill>
              <a:effectLst/>
              <a:latin typeface="+mn-lt"/>
            </a:endParaRPr>
          </a:p>
        </p:txBody>
      </p:sp>
      <p:sp>
        <p:nvSpPr>
          <p:cNvPr id="4" name="Google Shape;1302;p52">
            <a:extLst>
              <a:ext uri="{FF2B5EF4-FFF2-40B4-BE49-F238E27FC236}">
                <a16:creationId xmlns:a16="http://schemas.microsoft.com/office/drawing/2014/main" id="{47734E14-F738-D806-FD56-F86B4ABF21EA}"/>
              </a:ext>
            </a:extLst>
          </p:cNvPr>
          <p:cNvSpPr txBox="1">
            <a:spLocks noGrp="1"/>
          </p:cNvSpPr>
          <p:nvPr>
            <p:ph type="title"/>
          </p:nvPr>
        </p:nvSpPr>
        <p:spPr/>
        <p:txBody>
          <a:bodyPr spcFirstLastPara="1" wrap="square" lIns="91425" tIns="91425" rIns="91425" bIns="91425" anchor="t" anchorCtr="0">
            <a:noAutofit/>
          </a:bodyPr>
          <a:lstStyle/>
          <a:p>
            <a:r>
              <a:rPr lang="en-US" altLang="ja-JP" dirty="0">
                <a:solidFill>
                  <a:schemeClr val="accent4"/>
                </a:solidFill>
                <a:latin typeface="+mn-ea"/>
                <a:ea typeface="+mn-ea"/>
                <a:hlinkClick r:id="rId4">
                  <a:extLst>
                    <a:ext uri="{A12FA001-AC4F-418D-AE19-62706E023703}">
                      <ahyp:hlinkClr xmlns:ahyp="http://schemas.microsoft.com/office/drawing/2018/hyperlinkcolor" val="tx"/>
                    </a:ext>
                  </a:extLst>
                </a:hlinkClick>
              </a:rPr>
              <a:t>5.2. </a:t>
            </a:r>
            <a:r>
              <a:rPr lang="ja-JP" altLang="en-US">
                <a:solidFill>
                  <a:schemeClr val="accent4"/>
                </a:solidFill>
                <a:latin typeface="+mn-ea"/>
                <a:ea typeface="+mn-ea"/>
                <a:hlinkClick r:id="rId4">
                  <a:extLst>
                    <a:ext uri="{A12FA001-AC4F-418D-AE19-62706E023703}">
                      <ahyp:hlinkClr xmlns:ahyp="http://schemas.microsoft.com/office/drawing/2018/hyperlinkcolor" val="tx"/>
                    </a:ext>
                  </a:extLst>
                </a:hlinkClick>
              </a:rPr>
              <a:t>通信規格</a:t>
            </a:r>
            <a:endParaRPr lang="en-US" dirty="0"/>
          </a:p>
        </p:txBody>
      </p:sp>
      <p:sp>
        <p:nvSpPr>
          <p:cNvPr id="2" name="Footer Placeholder 1">
            <a:extLst>
              <a:ext uri="{FF2B5EF4-FFF2-40B4-BE49-F238E27FC236}">
                <a16:creationId xmlns:a16="http://schemas.microsoft.com/office/drawing/2014/main" id="{B0F09632-4269-7B87-5DC0-54F9128CAD7C}"/>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22</a:t>
            </a:fld>
            <a:endParaRPr lang="en-US" dirty="0"/>
          </a:p>
        </p:txBody>
      </p:sp>
    </p:spTree>
    <p:extLst>
      <p:ext uri="{BB962C8B-B14F-4D97-AF65-F5344CB8AC3E}">
        <p14:creationId xmlns:p14="http://schemas.microsoft.com/office/powerpoint/2010/main" val="197283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96F6C6C-97B7-5C78-CC8E-F792A2C30AE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D9C1DFC5-D466-814C-B072-A7CA815F18B8}"/>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dirty="0">
                <a:hlinkClick r:id="rId3"/>
              </a:rPr>
              <a:t>5.2. Communication Standards</a:t>
            </a:r>
            <a:endParaRPr lang="en-US" altLang="ja-JP" dirty="0"/>
          </a:p>
        </p:txBody>
      </p:sp>
      <p:sp>
        <p:nvSpPr>
          <p:cNvPr id="4" name="TextBox 3">
            <a:extLst>
              <a:ext uri="{FF2B5EF4-FFF2-40B4-BE49-F238E27FC236}">
                <a16:creationId xmlns:a16="http://schemas.microsoft.com/office/drawing/2014/main" id="{EC604A28-AFD5-C0B5-90C9-DDBF7523F9EF}"/>
              </a:ext>
            </a:extLst>
          </p:cNvPr>
          <p:cNvSpPr txBox="1"/>
          <p:nvPr/>
        </p:nvSpPr>
        <p:spPr>
          <a:xfrm>
            <a:off x="720000" y="765305"/>
            <a:ext cx="8126049"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5.2.4 Check Your Understanding - Communications Standards</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B5652135-026F-95A8-A7F4-E1E26FE0E2E1}"/>
              </a:ext>
            </a:extLst>
          </p:cNvPr>
          <p:cNvSpPr txBox="1"/>
          <p:nvPr/>
        </p:nvSpPr>
        <p:spPr>
          <a:xfrm>
            <a:off x="720000" y="1244853"/>
            <a:ext cx="8210551" cy="2954655"/>
          </a:xfrm>
          <a:prstGeom prst="rect">
            <a:avLst/>
          </a:prstGeom>
          <a:noFill/>
        </p:spPr>
        <p:txBody>
          <a:bodyPr wrap="square" rtlCol="0">
            <a:spAutoFit/>
          </a:bodyPr>
          <a:lstStyle/>
          <a:p>
            <a:pPr fontAlgn="ctr"/>
            <a:r>
              <a:rPr lang="en-US" dirty="0">
                <a:solidFill>
                  <a:schemeClr val="tx1"/>
                </a:solidFill>
                <a:latin typeface="+mn-lt"/>
                <a:hlinkClick r:id="rId5"/>
              </a:rPr>
              <a:t>https://forms.gle/w3aCRdmtwE4TqckH7</a:t>
            </a:r>
            <a:endParaRPr lang="en-US" dirty="0">
              <a:solidFill>
                <a:schemeClr val="tx1"/>
              </a:solidFill>
              <a:latin typeface="+mn-lt"/>
            </a:endParaRPr>
          </a:p>
          <a:p>
            <a:pPr fontAlgn="ctr"/>
            <a:endParaRPr lang="en-US" dirty="0">
              <a:solidFill>
                <a:schemeClr val="tx1"/>
              </a:solidFill>
              <a:latin typeface="+mn-lt"/>
            </a:endParaRPr>
          </a:p>
          <a:p>
            <a:pPr algn="l" fontAlgn="ctr"/>
            <a:r>
              <a:rPr lang="en-US" i="0" dirty="0">
                <a:solidFill>
                  <a:schemeClr val="tx1"/>
                </a:solidFill>
                <a:effectLst/>
                <a:latin typeface="+mn-lt"/>
              </a:rPr>
              <a:t>Question 1</a:t>
            </a:r>
          </a:p>
          <a:p>
            <a:pPr marL="358775" lvl="1"/>
            <a:r>
              <a:rPr lang="en-US" sz="1200" i="0" dirty="0">
                <a:solidFill>
                  <a:schemeClr val="tx1"/>
                </a:solidFill>
                <a:effectLst/>
                <a:latin typeface="+mn-lt"/>
              </a:rPr>
              <a:t>The rules that govern network communications including the message format, message size, timing, and encapsulation, are known as network:</a:t>
            </a:r>
            <a:br>
              <a:rPr lang="en-US" sz="1200" i="0" dirty="0">
                <a:solidFill>
                  <a:schemeClr val="tx1"/>
                </a:solidFill>
                <a:effectLst/>
                <a:latin typeface="+mn-lt"/>
              </a:rPr>
            </a:br>
            <a:endParaRPr lang="en-US" sz="1200" i="0" dirty="0">
              <a:solidFill>
                <a:schemeClr val="tx1"/>
              </a:solidFill>
              <a:effectLst/>
              <a:latin typeface="+mn-lt"/>
            </a:endParaRPr>
          </a:p>
          <a:p>
            <a:pPr marL="358775" lvl="1"/>
            <a:r>
              <a:rPr lang="ja-JP" altLang="en-US" sz="1200" i="0">
                <a:solidFill>
                  <a:schemeClr val="tx1"/>
                </a:solidFill>
                <a:effectLst/>
                <a:latin typeface="+mn-lt"/>
              </a:rPr>
              <a:t>メッセージ形式、メッセージサイズ、タイミング、カプセル化など、ネットワーク通信を管理するルールは、ネットワークの何と呼ばれますか？</a:t>
            </a:r>
            <a:endParaRPr lang="en-US" sz="1200" i="0" dirty="0">
              <a:solidFill>
                <a:schemeClr val="tx1"/>
              </a:solidFill>
              <a:effectLst/>
              <a:latin typeface="+mn-lt"/>
            </a:endParaRPr>
          </a:p>
          <a:p>
            <a:pPr marL="358775" lvl="1"/>
            <a:endParaRPr lang="en-US" sz="1200" i="0" dirty="0">
              <a:solidFill>
                <a:schemeClr val="tx1"/>
              </a:solidFill>
              <a:effectLst/>
              <a:latin typeface="+mn-lt"/>
            </a:endParaRPr>
          </a:p>
          <a:p>
            <a:pPr marL="644525" lvl="1" indent="-285750">
              <a:buClr>
                <a:schemeClr val="tx1"/>
              </a:buClr>
              <a:buFont typeface="Wingdings" pitchFamily="2" charset="2"/>
              <a:buChar char="q"/>
            </a:pPr>
            <a:r>
              <a:rPr lang="en-US" sz="1200" i="0" dirty="0">
                <a:solidFill>
                  <a:schemeClr val="tx1"/>
                </a:solidFill>
                <a:effectLst/>
                <a:latin typeface="+mn-lt"/>
              </a:rPr>
              <a:t>Signaling</a:t>
            </a:r>
            <a:r>
              <a:rPr lang="ja-JP" altLang="en-US" sz="1200" i="0">
                <a:solidFill>
                  <a:schemeClr val="tx1"/>
                </a:solidFill>
                <a:effectLst/>
                <a:latin typeface="+mn-lt"/>
              </a:rPr>
              <a:t>　（信号）</a:t>
            </a:r>
            <a:endParaRPr lang="en-US" sz="1200" i="0" dirty="0">
              <a:solidFill>
                <a:schemeClr val="tx1"/>
              </a:solidFill>
              <a:effectLst/>
              <a:latin typeface="+mn-lt"/>
            </a:endParaRPr>
          </a:p>
          <a:p>
            <a:pPr marL="644525" lvl="1" indent="-285750">
              <a:buClr>
                <a:schemeClr val="tx1"/>
              </a:buClr>
              <a:buFont typeface="Wingdings" pitchFamily="2" charset="2"/>
              <a:buChar char="q"/>
            </a:pPr>
            <a:r>
              <a:rPr lang="en-US" sz="1200" i="0" dirty="0">
                <a:solidFill>
                  <a:schemeClr val="tx1"/>
                </a:solidFill>
                <a:effectLst/>
                <a:latin typeface="+mn-lt"/>
              </a:rPr>
              <a:t>Messaging</a:t>
            </a:r>
            <a:r>
              <a:rPr lang="en-US" sz="1200" dirty="0">
                <a:solidFill>
                  <a:schemeClr val="tx1"/>
                </a:solidFill>
                <a:latin typeface="+mn-lt"/>
              </a:rPr>
              <a:t> </a:t>
            </a:r>
            <a:r>
              <a:rPr lang="ja-JP" altLang="en-US" sz="1200" i="0">
                <a:solidFill>
                  <a:schemeClr val="tx1"/>
                </a:solidFill>
                <a:effectLst/>
                <a:latin typeface="+mn-lt"/>
              </a:rPr>
              <a:t>（メッセージ）</a:t>
            </a:r>
            <a:endParaRPr lang="en-US" sz="1200" i="0" dirty="0">
              <a:solidFill>
                <a:schemeClr val="tx1"/>
              </a:solidFill>
              <a:effectLst/>
              <a:latin typeface="+mn-lt"/>
            </a:endParaRPr>
          </a:p>
          <a:p>
            <a:pPr marL="644525" lvl="1" indent="-285750">
              <a:buClr>
                <a:schemeClr val="tx1"/>
              </a:buClr>
              <a:buFont typeface="Wingdings" pitchFamily="2" charset="2"/>
              <a:buChar char="q"/>
            </a:pPr>
            <a:r>
              <a:rPr lang="en-US" sz="1200" i="0" dirty="0">
                <a:solidFill>
                  <a:schemeClr val="tx1"/>
                </a:solidFill>
                <a:effectLst/>
                <a:latin typeface="+mn-lt"/>
              </a:rPr>
              <a:t>Encoding</a:t>
            </a:r>
            <a:r>
              <a:rPr lang="ja-JP" altLang="en-US" sz="1200" i="0">
                <a:solidFill>
                  <a:schemeClr val="tx1"/>
                </a:solidFill>
                <a:effectLst/>
                <a:latin typeface="+mn-lt"/>
              </a:rPr>
              <a:t>　（エンコーディング）</a:t>
            </a:r>
            <a:endParaRPr lang="en-US" sz="1200" i="0" dirty="0">
              <a:solidFill>
                <a:schemeClr val="tx1"/>
              </a:solidFill>
              <a:effectLst/>
              <a:latin typeface="+mn-lt"/>
            </a:endParaRPr>
          </a:p>
          <a:p>
            <a:pPr marL="644525" lvl="1" indent="-285750">
              <a:buClr>
                <a:schemeClr val="tx1"/>
              </a:buClr>
              <a:buFont typeface="Wingdings" pitchFamily="2" charset="2"/>
              <a:buChar char="q"/>
            </a:pPr>
            <a:r>
              <a:rPr lang="en-US" sz="1200" i="0" dirty="0">
                <a:solidFill>
                  <a:schemeClr val="tx1"/>
                </a:solidFill>
                <a:effectLst/>
                <a:latin typeface="+mn-lt"/>
              </a:rPr>
              <a:t>Protocols</a:t>
            </a:r>
            <a:r>
              <a:rPr lang="ja-JP" altLang="en-US" sz="1200" i="0">
                <a:solidFill>
                  <a:schemeClr val="tx1"/>
                </a:solidFill>
                <a:effectLst/>
                <a:latin typeface="+mn-lt"/>
              </a:rPr>
              <a:t>　（プロトコル）</a:t>
            </a:r>
            <a:endParaRPr lang="en-US" sz="1200" i="0" dirty="0">
              <a:solidFill>
                <a:schemeClr val="tx1"/>
              </a:solidFill>
              <a:effectLst/>
              <a:latin typeface="+mn-lt"/>
            </a:endParaRPr>
          </a:p>
          <a:p>
            <a:pPr marL="644525" lvl="1" indent="-285750">
              <a:buClr>
                <a:schemeClr val="tx1"/>
              </a:buClr>
              <a:buFont typeface="Wingdings" pitchFamily="2" charset="2"/>
              <a:buChar char="q"/>
            </a:pPr>
            <a:endParaRPr lang="en-US" sz="1200" dirty="0">
              <a:solidFill>
                <a:schemeClr val="tx1"/>
              </a:solidFill>
              <a:latin typeface="+mn-lt"/>
            </a:endParaRPr>
          </a:p>
          <a:p>
            <a:pPr algn="l" fontAlgn="ctr"/>
            <a:endParaRPr lang="en-US" sz="1200" i="0" dirty="0">
              <a:solidFill>
                <a:schemeClr val="tx1"/>
              </a:solidFill>
              <a:effectLst/>
              <a:latin typeface="+mn-lt"/>
            </a:endParaRPr>
          </a:p>
        </p:txBody>
      </p:sp>
      <p:grpSp>
        <p:nvGrpSpPr>
          <p:cNvPr id="3" name="Google Shape;10286;p77">
            <a:extLst>
              <a:ext uri="{FF2B5EF4-FFF2-40B4-BE49-F238E27FC236}">
                <a16:creationId xmlns:a16="http://schemas.microsoft.com/office/drawing/2014/main" id="{127B72AD-0765-DF8B-4600-F76DC128BA0F}"/>
              </a:ext>
            </a:extLst>
          </p:cNvPr>
          <p:cNvGrpSpPr/>
          <p:nvPr/>
        </p:nvGrpSpPr>
        <p:grpSpPr>
          <a:xfrm>
            <a:off x="144000" y="13369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B9FD5971-D956-8333-1FCB-7BCF7F444833}"/>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D5CA303C-FAA2-47B0-F23A-ADD693C444B3}"/>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1">
            <a:extLst>
              <a:ext uri="{FF2B5EF4-FFF2-40B4-BE49-F238E27FC236}">
                <a16:creationId xmlns:a16="http://schemas.microsoft.com/office/drawing/2014/main" id="{8CA9D7BA-AD56-2576-D079-08A6FB5B96B5}"/>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23</a:t>
            </a:fld>
            <a:endParaRPr lang="en-US" dirty="0"/>
          </a:p>
        </p:txBody>
      </p:sp>
    </p:spTree>
    <p:extLst>
      <p:ext uri="{BB962C8B-B14F-4D97-AF65-F5344CB8AC3E}">
        <p14:creationId xmlns:p14="http://schemas.microsoft.com/office/powerpoint/2010/main" val="2639762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96F6C6C-97B7-5C78-CC8E-F792A2C30AE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D9C1DFC5-D466-814C-B072-A7CA815F18B8}"/>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dirty="0">
                <a:hlinkClick r:id="rId3"/>
              </a:rPr>
              <a:t>5.2. Communication Standards</a:t>
            </a:r>
            <a:endParaRPr lang="en-US" altLang="ja-JP" dirty="0"/>
          </a:p>
        </p:txBody>
      </p:sp>
      <p:sp>
        <p:nvSpPr>
          <p:cNvPr id="4" name="TextBox 3">
            <a:extLst>
              <a:ext uri="{FF2B5EF4-FFF2-40B4-BE49-F238E27FC236}">
                <a16:creationId xmlns:a16="http://schemas.microsoft.com/office/drawing/2014/main" id="{EC604A28-AFD5-C0B5-90C9-DDBF7523F9EF}"/>
              </a:ext>
            </a:extLst>
          </p:cNvPr>
          <p:cNvSpPr txBox="1"/>
          <p:nvPr/>
        </p:nvSpPr>
        <p:spPr>
          <a:xfrm>
            <a:off x="720000" y="765305"/>
            <a:ext cx="8126049"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5.2.4 Check Your Understanding - Communications Standards</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B5652135-026F-95A8-A7F4-E1E26FE0E2E1}"/>
              </a:ext>
            </a:extLst>
          </p:cNvPr>
          <p:cNvSpPr txBox="1"/>
          <p:nvPr/>
        </p:nvSpPr>
        <p:spPr>
          <a:xfrm>
            <a:off x="720000" y="1244853"/>
            <a:ext cx="8210551" cy="2954655"/>
          </a:xfrm>
          <a:prstGeom prst="rect">
            <a:avLst/>
          </a:prstGeom>
          <a:noFill/>
        </p:spPr>
        <p:txBody>
          <a:bodyPr wrap="square" rtlCol="0">
            <a:spAutoFit/>
          </a:bodyPr>
          <a:lstStyle/>
          <a:p>
            <a:pPr algn="l" fontAlgn="ctr"/>
            <a:endParaRPr lang="en-US" i="0" dirty="0">
              <a:solidFill>
                <a:schemeClr val="tx1"/>
              </a:solidFill>
              <a:effectLst/>
              <a:latin typeface="+mn-lt"/>
            </a:endParaRPr>
          </a:p>
          <a:p>
            <a:pPr fontAlgn="ctr"/>
            <a:r>
              <a:rPr lang="en-US" dirty="0">
                <a:solidFill>
                  <a:schemeClr val="tx1"/>
                </a:solidFill>
                <a:latin typeface="+mn-lt"/>
                <a:hlinkClick r:id="rId5"/>
              </a:rPr>
              <a:t>https://forms.gle/w3aCRdmtwE4TqckH7</a:t>
            </a:r>
            <a:endParaRPr lang="en-US" dirty="0">
              <a:solidFill>
                <a:schemeClr val="tx1"/>
              </a:solidFill>
              <a:latin typeface="+mn-lt"/>
            </a:endParaRPr>
          </a:p>
          <a:p>
            <a:pPr fontAlgn="ctr"/>
            <a:endParaRPr lang="en-US" dirty="0">
              <a:solidFill>
                <a:schemeClr val="tx1"/>
              </a:solidFill>
              <a:latin typeface="+mn-lt"/>
            </a:endParaRPr>
          </a:p>
          <a:p>
            <a:pPr algn="l" fontAlgn="ctr"/>
            <a:r>
              <a:rPr lang="en-US" i="0" dirty="0">
                <a:solidFill>
                  <a:schemeClr val="tx1"/>
                </a:solidFill>
                <a:effectLst/>
                <a:latin typeface="+mn-lt"/>
              </a:rPr>
              <a:t>Question 2</a:t>
            </a:r>
          </a:p>
          <a:p>
            <a:pPr marL="358775" lvl="1"/>
            <a:r>
              <a:rPr lang="en-US" i="0" dirty="0">
                <a:solidFill>
                  <a:schemeClr val="tx1"/>
                </a:solidFill>
                <a:effectLst/>
                <a:latin typeface="+mn-lt"/>
              </a:rPr>
              <a:t>The IETF (Internet Engineering Task Force) records and publishes internet standards in documents known as:</a:t>
            </a:r>
          </a:p>
          <a:p>
            <a:pPr marL="358775" lvl="1"/>
            <a:endParaRPr lang="en-US" i="0" dirty="0">
              <a:solidFill>
                <a:schemeClr val="tx1"/>
              </a:solidFill>
              <a:effectLst/>
              <a:latin typeface="+mn-lt"/>
            </a:endParaRPr>
          </a:p>
          <a:p>
            <a:pPr marL="358775" lvl="1"/>
            <a:r>
              <a:rPr lang="en-US" i="0" dirty="0">
                <a:solidFill>
                  <a:schemeClr val="tx1"/>
                </a:solidFill>
                <a:effectLst/>
                <a:latin typeface="+mn-lt"/>
              </a:rPr>
              <a:t>IETF</a:t>
            </a:r>
            <a:r>
              <a:rPr lang="en-US" dirty="0">
                <a:solidFill>
                  <a:schemeClr val="tx1"/>
                </a:solidFill>
                <a:latin typeface="+mn-lt"/>
              </a:rPr>
              <a:t> (</a:t>
            </a:r>
            <a:r>
              <a:rPr lang="ja-JP" altLang="en-US" i="0">
                <a:solidFill>
                  <a:schemeClr val="tx1"/>
                </a:solidFill>
                <a:effectLst/>
                <a:latin typeface="+mn-lt"/>
              </a:rPr>
              <a:t>インターネット技術標準化委員会</a:t>
            </a:r>
            <a:r>
              <a:rPr lang="en-US" altLang="ja-JP" dirty="0">
                <a:solidFill>
                  <a:schemeClr val="tx1"/>
                </a:solidFill>
                <a:latin typeface="+mn-lt"/>
              </a:rPr>
              <a:t>) </a:t>
            </a:r>
            <a:r>
              <a:rPr lang="ja-JP" altLang="en-US">
                <a:solidFill>
                  <a:schemeClr val="tx1"/>
                </a:solidFill>
                <a:latin typeface="+mn-lt"/>
              </a:rPr>
              <a:t>は、インターネット標準を次のどの名称で知られる文書にに記録し公開していますか？</a:t>
            </a:r>
            <a:endParaRPr lang="en-US" altLang="ja-JP" dirty="0">
              <a:solidFill>
                <a:schemeClr val="tx1"/>
              </a:solidFill>
              <a:latin typeface="+mn-lt"/>
            </a:endParaRPr>
          </a:p>
          <a:p>
            <a:pPr marL="358775" lvl="1"/>
            <a:endParaRPr lang="en-US" sz="1200" i="0" dirty="0">
              <a:solidFill>
                <a:schemeClr val="tx1"/>
              </a:solidFill>
              <a:effectLst/>
              <a:latin typeface="+mn-lt"/>
            </a:endParaRPr>
          </a:p>
          <a:p>
            <a:pPr marL="644525" lvl="1" indent="-285750">
              <a:buClr>
                <a:schemeClr val="tx1"/>
              </a:buClr>
              <a:buFont typeface="Wingdings" pitchFamily="2" charset="2"/>
              <a:buChar char="q"/>
            </a:pPr>
            <a:r>
              <a:rPr lang="en-US" sz="1200" i="0" dirty="0">
                <a:solidFill>
                  <a:schemeClr val="tx1"/>
                </a:solidFill>
                <a:effectLst/>
                <a:latin typeface="+mn-lt"/>
              </a:rPr>
              <a:t>Internet Specification Standards (ISS) </a:t>
            </a:r>
          </a:p>
          <a:p>
            <a:pPr marL="644525" lvl="1" indent="-285750">
              <a:buClr>
                <a:schemeClr val="tx1"/>
              </a:buClr>
              <a:buFont typeface="Wingdings" pitchFamily="2" charset="2"/>
              <a:buChar char="q"/>
            </a:pPr>
            <a:r>
              <a:rPr lang="en-US" sz="1200" i="0" dirty="0">
                <a:solidFill>
                  <a:schemeClr val="tx1"/>
                </a:solidFill>
                <a:effectLst/>
                <a:latin typeface="+mn-lt"/>
              </a:rPr>
              <a:t>Request for Comments (RFC)</a:t>
            </a:r>
            <a:r>
              <a:rPr lang="ja-JP" altLang="en-US" sz="1200" i="0">
                <a:solidFill>
                  <a:schemeClr val="tx1"/>
                </a:solidFill>
                <a:effectLst/>
                <a:latin typeface="+mn-lt"/>
              </a:rPr>
              <a:t>　</a:t>
            </a:r>
            <a:endParaRPr lang="en-US" sz="1200" i="0" dirty="0">
              <a:solidFill>
                <a:schemeClr val="tx1"/>
              </a:solidFill>
              <a:effectLst/>
              <a:latin typeface="+mn-lt"/>
            </a:endParaRPr>
          </a:p>
          <a:p>
            <a:pPr marL="644525" lvl="1" indent="-285750">
              <a:buClr>
                <a:schemeClr val="tx1"/>
              </a:buClr>
              <a:buFont typeface="Wingdings" pitchFamily="2" charset="2"/>
              <a:buChar char="q"/>
            </a:pPr>
            <a:r>
              <a:rPr lang="en-US" sz="1200" i="0" dirty="0">
                <a:solidFill>
                  <a:schemeClr val="tx1"/>
                </a:solidFill>
                <a:effectLst/>
                <a:latin typeface="+mn-lt"/>
              </a:rPr>
              <a:t>IETF Standards Documents (ISD)</a:t>
            </a:r>
          </a:p>
          <a:p>
            <a:pPr marL="644525" lvl="1" indent="-285750">
              <a:buClr>
                <a:schemeClr val="tx1"/>
              </a:buClr>
              <a:buFont typeface="Wingdings" pitchFamily="2" charset="2"/>
              <a:buChar char="q"/>
            </a:pPr>
            <a:r>
              <a:rPr lang="en-US" sz="1200" i="0" dirty="0">
                <a:solidFill>
                  <a:schemeClr val="tx1"/>
                </a:solidFill>
                <a:effectLst/>
                <a:latin typeface="+mn-lt"/>
              </a:rPr>
              <a:t>Internet Protocol Standards (IPS)</a:t>
            </a:r>
          </a:p>
        </p:txBody>
      </p:sp>
      <p:grpSp>
        <p:nvGrpSpPr>
          <p:cNvPr id="3" name="Google Shape;10286;p77">
            <a:extLst>
              <a:ext uri="{FF2B5EF4-FFF2-40B4-BE49-F238E27FC236}">
                <a16:creationId xmlns:a16="http://schemas.microsoft.com/office/drawing/2014/main" id="{127B72AD-0765-DF8B-4600-F76DC128BA0F}"/>
              </a:ext>
            </a:extLst>
          </p:cNvPr>
          <p:cNvGrpSpPr/>
          <p:nvPr/>
        </p:nvGrpSpPr>
        <p:grpSpPr>
          <a:xfrm>
            <a:off x="144000" y="13369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B9FD5971-D956-8333-1FCB-7BCF7F444833}"/>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D5CA303C-FAA2-47B0-F23A-ADD693C444B3}"/>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1">
            <a:extLst>
              <a:ext uri="{FF2B5EF4-FFF2-40B4-BE49-F238E27FC236}">
                <a16:creationId xmlns:a16="http://schemas.microsoft.com/office/drawing/2014/main" id="{46738617-BB38-61D3-254D-679AD426204F}"/>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24</a:t>
            </a:fld>
            <a:endParaRPr lang="en-US" dirty="0"/>
          </a:p>
        </p:txBody>
      </p:sp>
    </p:spTree>
    <p:extLst>
      <p:ext uri="{BB962C8B-B14F-4D97-AF65-F5344CB8AC3E}">
        <p14:creationId xmlns:p14="http://schemas.microsoft.com/office/powerpoint/2010/main" val="2518321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42735E7-E841-4BA4-2F5D-A5F610B659B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3F03046-86D6-B6FE-306E-6E9EE951F93B}"/>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t>5.3. Network Communication Models</a:t>
            </a:r>
          </a:p>
        </p:txBody>
      </p:sp>
      <p:sp>
        <p:nvSpPr>
          <p:cNvPr id="4" name="TextBox 3">
            <a:extLst>
              <a:ext uri="{FF2B5EF4-FFF2-40B4-BE49-F238E27FC236}">
                <a16:creationId xmlns:a16="http://schemas.microsoft.com/office/drawing/2014/main" id="{C49364F9-DF66-5808-01B6-3AB91D68CBA5}"/>
              </a:ext>
            </a:extLst>
          </p:cNvPr>
          <p:cNvSpPr txBox="1"/>
          <p:nvPr/>
        </p:nvSpPr>
        <p:spPr>
          <a:xfrm>
            <a:off x="720724" y="1174613"/>
            <a:ext cx="8423275" cy="1169551"/>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5.3.1 Video - Network Protocols</a:t>
            </a:r>
            <a:endParaRPr lang="en-US" altLang="ja-JP" sz="2000" b="0" i="0" u="none" strike="noStrike" dirty="0">
              <a:solidFill>
                <a:schemeClr val="accent4"/>
              </a:solidFill>
              <a:effectLst/>
              <a:latin typeface="+mn-lt"/>
              <a:ea typeface="MS PGothic" panose="020B0600070205080204" pitchFamily="34" charset="-128"/>
            </a:endParaRPr>
          </a:p>
          <a:p>
            <a:pPr algn="l" fontAlgn="ctr">
              <a:spcAft>
                <a:spcPts val="600"/>
              </a:spcAft>
              <a:buClr>
                <a:schemeClr val="tx1"/>
              </a:buClr>
            </a:pPr>
            <a:endParaRPr lang="en-US" altLang="ja-JP" sz="2000" dirty="0">
              <a:solidFill>
                <a:schemeClr val="accent4"/>
              </a:solidFill>
              <a:latin typeface="+mn-lt"/>
              <a:ea typeface="MS PGothic" panose="020B0600070205080204" pitchFamily="34" charset="-128"/>
            </a:endParaRPr>
          </a:p>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5.3.2 Video - The Protocol Stack</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Footer Placeholder 1">
            <a:extLst>
              <a:ext uri="{FF2B5EF4-FFF2-40B4-BE49-F238E27FC236}">
                <a16:creationId xmlns:a16="http://schemas.microsoft.com/office/drawing/2014/main" id="{5DE17993-1A72-C54D-660B-F480A2C57506}"/>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25</a:t>
            </a:fld>
            <a:endParaRPr lang="en-US" dirty="0"/>
          </a:p>
        </p:txBody>
      </p:sp>
    </p:spTree>
    <p:extLst>
      <p:ext uri="{BB962C8B-B14F-4D97-AF65-F5344CB8AC3E}">
        <p14:creationId xmlns:p14="http://schemas.microsoft.com/office/powerpoint/2010/main" val="1234039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42735E7-E841-4BA4-2F5D-A5F610B659B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3F03046-86D6-B6FE-306E-6E9EE951F93B}"/>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latin typeface="+mn-ea"/>
                <a:ea typeface="+mn-ea"/>
                <a:hlinkClick r:id="rId3"/>
              </a:rPr>
              <a:t>5.3. </a:t>
            </a:r>
            <a:r>
              <a:rPr lang="ja-JP" altLang="en-US">
                <a:latin typeface="+mn-ea"/>
                <a:ea typeface="+mn-ea"/>
                <a:hlinkClick r:id="rId3"/>
              </a:rPr>
              <a:t>ネットワーク通信モデル</a:t>
            </a:r>
            <a:endParaRPr lang="en-US" altLang="ja-JP" dirty="0">
              <a:latin typeface="+mn-ea"/>
              <a:ea typeface="+mn-ea"/>
            </a:endParaRPr>
          </a:p>
        </p:txBody>
      </p:sp>
      <p:sp>
        <p:nvSpPr>
          <p:cNvPr id="4" name="TextBox 3">
            <a:extLst>
              <a:ext uri="{FF2B5EF4-FFF2-40B4-BE49-F238E27FC236}">
                <a16:creationId xmlns:a16="http://schemas.microsoft.com/office/drawing/2014/main" id="{C49364F9-DF66-5808-01B6-3AB91D68CBA5}"/>
              </a:ext>
            </a:extLst>
          </p:cNvPr>
          <p:cNvSpPr txBox="1"/>
          <p:nvPr/>
        </p:nvSpPr>
        <p:spPr>
          <a:xfrm>
            <a:off x="720725" y="1205609"/>
            <a:ext cx="8156945" cy="3908762"/>
          </a:xfrm>
          <a:prstGeom prst="rect">
            <a:avLst/>
          </a:prstGeom>
          <a:noFill/>
        </p:spPr>
        <p:txBody>
          <a:bodyPr wrap="square" rtlCol="0">
            <a:spAutoFit/>
          </a:bodyPr>
          <a:lstStyle/>
          <a:p>
            <a:pPr algn="l" fontAlgn="ctr">
              <a:spcAft>
                <a:spcPts val="12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5.3.1 Video - Network Protocols</a:t>
            </a:r>
            <a:endParaRPr lang="en-US" altLang="ja-JP" sz="2000" b="0" i="0" u="none" strike="noStrike" dirty="0">
              <a:solidFill>
                <a:schemeClr val="accent4"/>
              </a:solidFill>
              <a:effectLst/>
              <a:latin typeface="+mn-lt"/>
              <a:ea typeface="MS PGothic" panose="020B0600070205080204" pitchFamily="34" charset="-128"/>
            </a:endParaRPr>
          </a:p>
          <a:p>
            <a:pPr marL="342900" indent="-342900">
              <a:spcAft>
                <a:spcPts val="600"/>
              </a:spcAft>
              <a:buClr>
                <a:schemeClr val="tx1"/>
              </a:buClr>
              <a:buFont typeface="+mj-lt"/>
              <a:buAutoNum type="arabicPeriod"/>
            </a:pPr>
            <a:r>
              <a:rPr lang="ja-JP" altLang="en-US" b="1">
                <a:solidFill>
                  <a:schemeClr val="tx1"/>
                </a:solidFill>
                <a:latin typeface="+mn-lt"/>
              </a:rPr>
              <a:t>プロトコルとは？</a:t>
            </a:r>
            <a:endParaRPr lang="ja-JP" altLang="en-US">
              <a:solidFill>
                <a:schemeClr val="tx1"/>
              </a:solidFill>
              <a:latin typeface="+mn-lt"/>
            </a:endParaRPr>
          </a:p>
          <a:p>
            <a:pPr marL="742950" lvl="1" indent="-285750">
              <a:spcAft>
                <a:spcPts val="600"/>
              </a:spcAft>
              <a:buClr>
                <a:schemeClr val="tx1"/>
              </a:buClr>
              <a:buFont typeface="Arial" panose="020B0604020202020204" pitchFamily="34" charset="0"/>
              <a:buChar char="•"/>
            </a:pPr>
            <a:r>
              <a:rPr lang="ja-JP" altLang="en-US">
                <a:solidFill>
                  <a:schemeClr val="tx1"/>
                </a:solidFill>
                <a:latin typeface="+mn-lt"/>
              </a:rPr>
              <a:t>通信を管理するルールです。人間の会話のルールと似ています。</a:t>
            </a:r>
          </a:p>
          <a:p>
            <a:pPr marL="342900" indent="-342900">
              <a:spcAft>
                <a:spcPts val="600"/>
              </a:spcAft>
              <a:buClr>
                <a:schemeClr val="tx1"/>
              </a:buClr>
              <a:buFont typeface="+mj-lt"/>
              <a:buAutoNum type="arabicPeriod"/>
            </a:pPr>
            <a:r>
              <a:rPr lang="ja-JP" altLang="en-US" b="1">
                <a:solidFill>
                  <a:schemeClr val="tx1"/>
                </a:solidFill>
                <a:latin typeface="+mn-lt"/>
              </a:rPr>
              <a:t>複数のプロトコルが使われます</a:t>
            </a:r>
            <a:endParaRPr lang="ja-JP" altLang="en-US">
              <a:solidFill>
                <a:schemeClr val="tx1"/>
              </a:solidFill>
              <a:latin typeface="+mn-lt"/>
            </a:endParaRPr>
          </a:p>
          <a:p>
            <a:pPr marL="742950" lvl="1" indent="-285750">
              <a:spcAft>
                <a:spcPts val="600"/>
              </a:spcAft>
              <a:buClr>
                <a:schemeClr val="tx1"/>
              </a:buClr>
              <a:buFont typeface="Arial" panose="020B0604020202020204" pitchFamily="34" charset="0"/>
              <a:buChar char="•"/>
            </a:pPr>
            <a:r>
              <a:rPr lang="ja-JP" altLang="en-US">
                <a:solidFill>
                  <a:schemeClr val="tx1"/>
                </a:solidFill>
                <a:latin typeface="+mn-lt"/>
              </a:rPr>
              <a:t>ネットワークでは、複数のプロトコルが連携して通信を行います。</a:t>
            </a:r>
          </a:p>
          <a:p>
            <a:pPr marL="342900" indent="-342900">
              <a:spcAft>
                <a:spcPts val="600"/>
              </a:spcAft>
              <a:buClr>
                <a:schemeClr val="tx1"/>
              </a:buClr>
              <a:buFont typeface="+mj-lt"/>
              <a:buAutoNum type="arabicPeriod"/>
            </a:pPr>
            <a:r>
              <a:rPr lang="ja-JP" altLang="en-US" b="1">
                <a:solidFill>
                  <a:schemeClr val="tx1"/>
                </a:solidFill>
                <a:latin typeface="+mn-lt"/>
              </a:rPr>
              <a:t>主なプロトコルの役割</a:t>
            </a:r>
            <a:endParaRPr lang="ja-JP" altLang="en-US">
              <a:solidFill>
                <a:schemeClr val="tx1"/>
              </a:solidFill>
              <a:latin typeface="+mn-lt"/>
            </a:endParaRPr>
          </a:p>
          <a:p>
            <a:pPr marL="742950" lvl="1" indent="-285750">
              <a:spcAft>
                <a:spcPts val="600"/>
              </a:spcAft>
              <a:buClr>
                <a:schemeClr val="tx1"/>
              </a:buClr>
              <a:buFont typeface="+mj-lt"/>
              <a:buAutoNum type="arabicPeriod"/>
            </a:pPr>
            <a:r>
              <a:rPr lang="ja-JP" altLang="en-US" b="1">
                <a:solidFill>
                  <a:schemeClr val="accent1"/>
                </a:solidFill>
                <a:latin typeface="+mn-lt"/>
              </a:rPr>
              <a:t>イーサネットプロトコル</a:t>
            </a:r>
            <a:r>
              <a:rPr lang="en-US" altLang="ja-JP" dirty="0">
                <a:solidFill>
                  <a:schemeClr val="tx1"/>
                </a:solidFill>
                <a:latin typeface="+mn-lt"/>
              </a:rPr>
              <a:t>: </a:t>
            </a:r>
            <a:r>
              <a:rPr lang="en-US" dirty="0">
                <a:solidFill>
                  <a:schemeClr val="tx1"/>
                </a:solidFill>
                <a:latin typeface="+mn-lt"/>
              </a:rPr>
              <a:t>NIC（</a:t>
            </a:r>
            <a:r>
              <a:rPr lang="ja-JP" altLang="en-US">
                <a:solidFill>
                  <a:schemeClr val="tx1"/>
                </a:solidFill>
                <a:latin typeface="+mn-lt"/>
              </a:rPr>
              <a:t>ネットワークインターフェースカード）間の通信を管理。</a:t>
            </a:r>
          </a:p>
          <a:p>
            <a:pPr marL="742950" lvl="1" indent="-285750">
              <a:spcAft>
                <a:spcPts val="600"/>
              </a:spcAft>
              <a:buClr>
                <a:schemeClr val="tx1"/>
              </a:buClr>
              <a:buFont typeface="+mj-lt"/>
              <a:buAutoNum type="arabicPeriod"/>
            </a:pPr>
            <a:r>
              <a:rPr lang="ja-JP" altLang="en-US" b="1">
                <a:solidFill>
                  <a:schemeClr val="accent1"/>
                </a:solidFill>
                <a:latin typeface="+mn-lt"/>
              </a:rPr>
              <a:t>インターネットプロトコル（</a:t>
            </a:r>
            <a:r>
              <a:rPr lang="en-US" b="1" dirty="0">
                <a:solidFill>
                  <a:schemeClr val="accent1"/>
                </a:solidFill>
                <a:latin typeface="+mn-lt"/>
              </a:rPr>
              <a:t>IP）</a:t>
            </a:r>
            <a:r>
              <a:rPr lang="en-US" dirty="0">
                <a:solidFill>
                  <a:schemeClr val="accent1"/>
                </a:solidFill>
                <a:latin typeface="+mn-lt"/>
              </a:rPr>
              <a:t>: </a:t>
            </a:r>
            <a:r>
              <a:rPr lang="ja-JP" altLang="en-US">
                <a:solidFill>
                  <a:schemeClr val="tx1"/>
                </a:solidFill>
                <a:latin typeface="+mn-lt"/>
              </a:rPr>
              <a:t>送信元から目的地までデータを届けるルール。</a:t>
            </a:r>
          </a:p>
          <a:p>
            <a:pPr marL="742950" lvl="1" indent="-285750">
              <a:spcAft>
                <a:spcPts val="600"/>
              </a:spcAft>
              <a:buClr>
                <a:schemeClr val="tx1"/>
              </a:buClr>
              <a:buFont typeface="+mj-lt"/>
              <a:buAutoNum type="arabicPeriod"/>
            </a:pPr>
            <a:r>
              <a:rPr lang="en-US" b="1" dirty="0">
                <a:solidFill>
                  <a:schemeClr val="accent1"/>
                </a:solidFill>
                <a:latin typeface="+mn-lt"/>
              </a:rPr>
              <a:t>TCP</a:t>
            </a:r>
            <a:r>
              <a:rPr lang="en-US" dirty="0">
                <a:solidFill>
                  <a:schemeClr val="tx1"/>
                </a:solidFill>
                <a:latin typeface="+mn-lt"/>
              </a:rPr>
              <a:t>: </a:t>
            </a:r>
            <a:r>
              <a:rPr lang="ja-JP" altLang="en-US">
                <a:solidFill>
                  <a:schemeClr val="tx1"/>
                </a:solidFill>
                <a:latin typeface="+mn-lt"/>
              </a:rPr>
              <a:t>データが確実に届くようにする。順序が間違った場合も正しく並べ替えます。</a:t>
            </a:r>
          </a:p>
          <a:p>
            <a:pPr marL="742950" lvl="1" indent="-285750">
              <a:spcAft>
                <a:spcPts val="600"/>
              </a:spcAft>
              <a:buClr>
                <a:schemeClr val="tx1"/>
              </a:buClr>
              <a:buFont typeface="+mj-lt"/>
              <a:buAutoNum type="arabicPeriod"/>
            </a:pPr>
            <a:r>
              <a:rPr lang="en-US" b="1" dirty="0">
                <a:solidFill>
                  <a:schemeClr val="accent1"/>
                </a:solidFill>
                <a:latin typeface="+mn-lt"/>
              </a:rPr>
              <a:t>HTTP</a:t>
            </a:r>
            <a:r>
              <a:rPr lang="en-US" dirty="0">
                <a:solidFill>
                  <a:schemeClr val="accent1"/>
                </a:solidFill>
                <a:latin typeface="+mn-lt"/>
              </a:rPr>
              <a:t>: </a:t>
            </a:r>
            <a:r>
              <a:rPr lang="ja-JP" altLang="en-US">
                <a:solidFill>
                  <a:schemeClr val="tx1"/>
                </a:solidFill>
                <a:latin typeface="+mn-lt"/>
              </a:rPr>
              <a:t>ウェブページ（</a:t>
            </a:r>
            <a:r>
              <a:rPr lang="en-US" dirty="0">
                <a:solidFill>
                  <a:schemeClr val="tx1"/>
                </a:solidFill>
                <a:latin typeface="+mn-lt"/>
              </a:rPr>
              <a:t>HTML）</a:t>
            </a:r>
            <a:r>
              <a:rPr lang="ja-JP" altLang="en-US">
                <a:solidFill>
                  <a:schemeClr val="tx1"/>
                </a:solidFill>
                <a:latin typeface="+mn-lt"/>
              </a:rPr>
              <a:t>の通信を管理します。</a:t>
            </a:r>
          </a:p>
          <a:p>
            <a:pPr marL="342900" indent="-342900">
              <a:spcAft>
                <a:spcPts val="600"/>
              </a:spcAft>
              <a:buClr>
                <a:schemeClr val="tx1"/>
              </a:buClr>
              <a:buFont typeface="+mj-lt"/>
              <a:buAutoNum type="arabicPeriod"/>
            </a:pPr>
            <a:r>
              <a:rPr lang="ja-JP" altLang="en-US" b="1">
                <a:solidFill>
                  <a:schemeClr val="tx1"/>
                </a:solidFill>
                <a:latin typeface="+mn-lt"/>
              </a:rPr>
              <a:t>ネットワークプロトコルを学ぶ意味</a:t>
            </a:r>
            <a:endParaRPr lang="ja-JP" altLang="en-US">
              <a:solidFill>
                <a:schemeClr val="tx1"/>
              </a:solidFill>
              <a:latin typeface="+mn-lt"/>
            </a:endParaRPr>
          </a:p>
          <a:p>
            <a:pPr marL="742950" lvl="1" indent="-285750">
              <a:spcAft>
                <a:spcPts val="600"/>
              </a:spcAft>
              <a:buClr>
                <a:schemeClr val="tx1"/>
              </a:buClr>
              <a:buFont typeface="Arial" panose="020B0604020202020204" pitchFamily="34" charset="0"/>
              <a:buChar char="•"/>
            </a:pPr>
            <a:r>
              <a:rPr lang="ja-JP" altLang="en-US">
                <a:solidFill>
                  <a:schemeClr val="tx1"/>
                </a:solidFill>
                <a:latin typeface="+mn-lt"/>
              </a:rPr>
              <a:t>プロトコルを学ぶことで、ネットワークの動作、構築方法、トラブルシューティングを理解できます。</a:t>
            </a:r>
          </a:p>
        </p:txBody>
      </p:sp>
      <p:sp>
        <p:nvSpPr>
          <p:cNvPr id="2" name="Footer Placeholder 1">
            <a:extLst>
              <a:ext uri="{FF2B5EF4-FFF2-40B4-BE49-F238E27FC236}">
                <a16:creationId xmlns:a16="http://schemas.microsoft.com/office/drawing/2014/main" id="{10453B6F-09F1-B7EF-7CE7-370664BA6145}"/>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26</a:t>
            </a:fld>
            <a:endParaRPr lang="en-US" dirty="0"/>
          </a:p>
        </p:txBody>
      </p:sp>
    </p:spTree>
    <p:extLst>
      <p:ext uri="{BB962C8B-B14F-4D97-AF65-F5344CB8AC3E}">
        <p14:creationId xmlns:p14="http://schemas.microsoft.com/office/powerpoint/2010/main" val="34451654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42735E7-E841-4BA4-2F5D-A5F610B659B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3F03046-86D6-B6FE-306E-6E9EE951F93B}"/>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latin typeface="+mn-ea"/>
                <a:ea typeface="+mn-ea"/>
                <a:hlinkClick r:id="rId3"/>
              </a:rPr>
              <a:t>5.3. </a:t>
            </a:r>
            <a:r>
              <a:rPr lang="ja-JP" altLang="en-US">
                <a:latin typeface="+mn-ea"/>
                <a:ea typeface="+mn-ea"/>
                <a:hlinkClick r:id="rId3"/>
              </a:rPr>
              <a:t>ネットワーク通信モデル</a:t>
            </a:r>
            <a:endParaRPr lang="en-US" altLang="ja-JP" dirty="0">
              <a:latin typeface="+mn-ea"/>
              <a:ea typeface="+mn-ea"/>
            </a:endParaRPr>
          </a:p>
        </p:txBody>
      </p:sp>
      <p:sp>
        <p:nvSpPr>
          <p:cNvPr id="4" name="TextBox 3">
            <a:extLst>
              <a:ext uri="{FF2B5EF4-FFF2-40B4-BE49-F238E27FC236}">
                <a16:creationId xmlns:a16="http://schemas.microsoft.com/office/drawing/2014/main" id="{C49364F9-DF66-5808-01B6-3AB91D68CBA5}"/>
              </a:ext>
            </a:extLst>
          </p:cNvPr>
          <p:cNvSpPr txBox="1"/>
          <p:nvPr/>
        </p:nvSpPr>
        <p:spPr>
          <a:xfrm>
            <a:off x="720725" y="1174613"/>
            <a:ext cx="8330286" cy="3877985"/>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5.3.2 Video - The Protocol Stack</a:t>
            </a:r>
            <a:endParaRPr lang="en-US" altLang="ja-JP" sz="2000" b="0" i="0" u="none" strike="noStrike" dirty="0">
              <a:solidFill>
                <a:schemeClr val="accent4"/>
              </a:solidFill>
              <a:effectLst/>
              <a:latin typeface="+mn-lt"/>
              <a:ea typeface="MS PGothic" panose="020B0600070205080204" pitchFamily="34" charset="-128"/>
            </a:endParaRPr>
          </a:p>
          <a:p>
            <a:pPr marL="342900" indent="-342900">
              <a:spcAft>
                <a:spcPts val="600"/>
              </a:spcAft>
              <a:buClr>
                <a:schemeClr val="tx1"/>
              </a:buClr>
              <a:buFont typeface="+mj-lt"/>
              <a:buAutoNum type="arabicPeriod"/>
            </a:pPr>
            <a:r>
              <a:rPr lang="ja-JP" altLang="en-US" b="1">
                <a:solidFill>
                  <a:schemeClr val="tx1"/>
                </a:solidFill>
                <a:latin typeface="+mn-lt"/>
              </a:rPr>
              <a:t>プロトコルスタックとは？</a:t>
            </a:r>
            <a:endParaRPr lang="ja-JP" altLang="en-US">
              <a:solidFill>
                <a:schemeClr val="tx1"/>
              </a:solidFill>
              <a:latin typeface="+mn-lt"/>
            </a:endParaRPr>
          </a:p>
          <a:p>
            <a:pPr marL="742950" lvl="1" indent="-285750">
              <a:spcAft>
                <a:spcPts val="600"/>
              </a:spcAft>
              <a:buClr>
                <a:schemeClr val="tx1"/>
              </a:buClr>
              <a:buFont typeface="Arial" panose="020B0604020202020204" pitchFamily="34" charset="0"/>
              <a:buChar char="•"/>
            </a:pPr>
            <a:r>
              <a:rPr lang="ja-JP" altLang="en-US">
                <a:solidFill>
                  <a:schemeClr val="tx1"/>
                </a:solidFill>
                <a:latin typeface="+mn-lt"/>
              </a:rPr>
              <a:t>メッセージ（送信されるデータ）を送るとき、複数のプロトコルが使われます。</a:t>
            </a:r>
          </a:p>
          <a:p>
            <a:pPr marL="742950" lvl="1" indent="-285750">
              <a:spcAft>
                <a:spcPts val="600"/>
              </a:spcAft>
              <a:buClr>
                <a:schemeClr val="tx1"/>
              </a:buClr>
              <a:buFont typeface="Arial" panose="020B0604020202020204" pitchFamily="34" charset="0"/>
              <a:buChar char="•"/>
            </a:pPr>
            <a:r>
              <a:rPr lang="en-US" altLang="ja-JP" dirty="0">
                <a:solidFill>
                  <a:schemeClr val="tx1"/>
                </a:solidFill>
                <a:latin typeface="+mn-lt"/>
              </a:rPr>
              <a:t>4</a:t>
            </a:r>
            <a:r>
              <a:rPr lang="ja-JP" altLang="en-US">
                <a:solidFill>
                  <a:schemeClr val="tx1"/>
                </a:solidFill>
                <a:latin typeface="+mn-lt"/>
              </a:rPr>
              <a:t>つの層（</a:t>
            </a:r>
            <a:r>
              <a:rPr lang="en-US" dirty="0">
                <a:solidFill>
                  <a:schemeClr val="tx1"/>
                </a:solidFill>
                <a:latin typeface="+mn-lt"/>
              </a:rPr>
              <a:t>TCP/IP</a:t>
            </a:r>
            <a:r>
              <a:rPr lang="ja-JP" altLang="en-US">
                <a:solidFill>
                  <a:schemeClr val="tx1"/>
                </a:solidFill>
                <a:latin typeface="+mn-lt"/>
              </a:rPr>
              <a:t>モデル）： </a:t>
            </a:r>
          </a:p>
          <a:p>
            <a:pPr marL="1200150" lvl="2" indent="-285750">
              <a:buClr>
                <a:schemeClr val="tx1"/>
              </a:buClr>
              <a:buFont typeface="Arial" panose="020B0604020202020204" pitchFamily="34" charset="0"/>
              <a:buChar char="•"/>
            </a:pPr>
            <a:r>
              <a:rPr lang="ja-JP" altLang="en-US" b="1">
                <a:solidFill>
                  <a:schemeClr val="accent1"/>
                </a:solidFill>
                <a:latin typeface="+mn-lt"/>
              </a:rPr>
              <a:t>ネットワークアクセス層</a:t>
            </a:r>
            <a:endParaRPr lang="ja-JP" altLang="en-US">
              <a:solidFill>
                <a:schemeClr val="accent1"/>
              </a:solidFill>
              <a:latin typeface="+mn-lt"/>
            </a:endParaRPr>
          </a:p>
          <a:p>
            <a:pPr marL="1200150" lvl="2" indent="-285750">
              <a:buClr>
                <a:schemeClr val="tx1"/>
              </a:buClr>
              <a:buFont typeface="Arial" panose="020B0604020202020204" pitchFamily="34" charset="0"/>
              <a:buChar char="•"/>
            </a:pPr>
            <a:r>
              <a:rPr lang="ja-JP" altLang="en-US" b="1">
                <a:solidFill>
                  <a:schemeClr val="accent1"/>
                </a:solidFill>
                <a:latin typeface="+mn-lt"/>
              </a:rPr>
              <a:t>インターネット層</a:t>
            </a:r>
            <a:endParaRPr lang="ja-JP" altLang="en-US">
              <a:solidFill>
                <a:schemeClr val="accent1"/>
              </a:solidFill>
              <a:latin typeface="+mn-lt"/>
            </a:endParaRPr>
          </a:p>
          <a:p>
            <a:pPr marL="1200150" lvl="2" indent="-285750">
              <a:buClr>
                <a:schemeClr val="tx1"/>
              </a:buClr>
              <a:buFont typeface="Arial" panose="020B0604020202020204" pitchFamily="34" charset="0"/>
              <a:buChar char="•"/>
            </a:pPr>
            <a:r>
              <a:rPr lang="ja-JP" altLang="en-US" b="1">
                <a:solidFill>
                  <a:schemeClr val="accent1"/>
                </a:solidFill>
                <a:latin typeface="+mn-lt"/>
              </a:rPr>
              <a:t>トランスポート層</a:t>
            </a:r>
            <a:endParaRPr lang="ja-JP" altLang="en-US">
              <a:solidFill>
                <a:schemeClr val="accent1"/>
              </a:solidFill>
              <a:latin typeface="+mn-lt"/>
            </a:endParaRPr>
          </a:p>
          <a:p>
            <a:pPr marL="1200150" lvl="2" indent="-285750">
              <a:buClr>
                <a:schemeClr val="tx1"/>
              </a:buClr>
              <a:buFont typeface="Arial" panose="020B0604020202020204" pitchFamily="34" charset="0"/>
              <a:buChar char="•"/>
            </a:pPr>
            <a:r>
              <a:rPr lang="ja-JP" altLang="en-US" b="1">
                <a:solidFill>
                  <a:schemeClr val="accent1"/>
                </a:solidFill>
                <a:latin typeface="+mn-lt"/>
              </a:rPr>
              <a:t>アプリケーション層</a:t>
            </a:r>
            <a:endParaRPr lang="ja-JP" altLang="en-US">
              <a:solidFill>
                <a:schemeClr val="accent1"/>
              </a:solidFill>
              <a:latin typeface="+mn-lt"/>
            </a:endParaRPr>
          </a:p>
          <a:p>
            <a:pPr marL="342900" indent="-342900">
              <a:spcAft>
                <a:spcPts val="600"/>
              </a:spcAft>
              <a:buClr>
                <a:schemeClr val="tx1"/>
              </a:buClr>
              <a:buFont typeface="+mj-lt"/>
              <a:buAutoNum type="arabicPeriod"/>
            </a:pPr>
            <a:r>
              <a:rPr lang="ja-JP" altLang="en-US" b="1">
                <a:solidFill>
                  <a:schemeClr val="tx1"/>
                </a:solidFill>
                <a:latin typeface="+mn-lt"/>
              </a:rPr>
              <a:t>各層の役割</a:t>
            </a:r>
            <a:endParaRPr lang="ja-JP" altLang="en-US">
              <a:solidFill>
                <a:schemeClr val="tx1"/>
              </a:solidFill>
              <a:latin typeface="+mn-lt"/>
            </a:endParaRPr>
          </a:p>
          <a:p>
            <a:pPr marL="742950" lvl="1" indent="-285750">
              <a:buClr>
                <a:schemeClr val="tx1"/>
              </a:buClr>
              <a:buFont typeface="Arial" panose="020B0604020202020204" pitchFamily="34" charset="0"/>
              <a:buChar char="•"/>
            </a:pPr>
            <a:r>
              <a:rPr lang="ja-JP" altLang="en-US" b="1">
                <a:solidFill>
                  <a:schemeClr val="accent1"/>
                </a:solidFill>
                <a:latin typeface="+mn-lt"/>
              </a:rPr>
              <a:t>ネットワークアクセス層</a:t>
            </a:r>
            <a:r>
              <a:rPr lang="en-US" altLang="ja-JP" dirty="0">
                <a:solidFill>
                  <a:schemeClr val="accent1"/>
                </a:solidFill>
                <a:latin typeface="+mn-lt"/>
              </a:rPr>
              <a:t>: </a:t>
            </a:r>
            <a:r>
              <a:rPr lang="ja-JP" altLang="en-US">
                <a:solidFill>
                  <a:schemeClr val="tx1"/>
                </a:solidFill>
                <a:latin typeface="+mn-lt"/>
              </a:rPr>
              <a:t>イーサネットプロトコルを使用し、</a:t>
            </a:r>
            <a:r>
              <a:rPr lang="en-US" dirty="0">
                <a:solidFill>
                  <a:schemeClr val="tx1"/>
                </a:solidFill>
                <a:latin typeface="+mn-lt"/>
              </a:rPr>
              <a:t>NIC（</a:t>
            </a:r>
            <a:r>
              <a:rPr lang="ja-JP" altLang="en-US">
                <a:solidFill>
                  <a:schemeClr val="tx1"/>
                </a:solidFill>
                <a:latin typeface="+mn-lt"/>
              </a:rPr>
              <a:t>ネットワークインターフェースカード）間の通信を管理します。</a:t>
            </a:r>
          </a:p>
          <a:p>
            <a:pPr marL="742950" lvl="1" indent="-285750">
              <a:buClr>
                <a:schemeClr val="tx1"/>
              </a:buClr>
              <a:buFont typeface="Arial" panose="020B0604020202020204" pitchFamily="34" charset="0"/>
              <a:buChar char="•"/>
            </a:pPr>
            <a:r>
              <a:rPr lang="ja-JP" altLang="en-US" b="1">
                <a:solidFill>
                  <a:schemeClr val="accent1"/>
                </a:solidFill>
                <a:latin typeface="+mn-lt"/>
              </a:rPr>
              <a:t>インターネット層</a:t>
            </a:r>
            <a:r>
              <a:rPr lang="en-US" altLang="ja-JP" dirty="0">
                <a:solidFill>
                  <a:schemeClr val="tx1"/>
                </a:solidFill>
                <a:latin typeface="+mn-lt"/>
              </a:rPr>
              <a:t>: </a:t>
            </a:r>
            <a:r>
              <a:rPr lang="en-US" dirty="0">
                <a:solidFill>
                  <a:schemeClr val="tx1"/>
                </a:solidFill>
                <a:latin typeface="+mn-lt"/>
              </a:rPr>
              <a:t>IP（IPv4/IPv6）</a:t>
            </a:r>
            <a:r>
              <a:rPr lang="ja-JP" altLang="en-US">
                <a:solidFill>
                  <a:schemeClr val="tx1"/>
                </a:solidFill>
                <a:latin typeface="+mn-lt"/>
              </a:rPr>
              <a:t>を使って、送信元から目的地までデータを届けます。</a:t>
            </a:r>
          </a:p>
          <a:p>
            <a:pPr marL="742950" lvl="1" indent="-285750">
              <a:buClr>
                <a:schemeClr val="tx1"/>
              </a:buClr>
              <a:buFont typeface="Arial" panose="020B0604020202020204" pitchFamily="34" charset="0"/>
              <a:buChar char="•"/>
            </a:pPr>
            <a:r>
              <a:rPr lang="ja-JP" altLang="en-US" b="1">
                <a:solidFill>
                  <a:schemeClr val="accent1"/>
                </a:solidFill>
                <a:latin typeface="+mn-lt"/>
              </a:rPr>
              <a:t>トランスポート層</a:t>
            </a:r>
            <a:r>
              <a:rPr lang="en-US" altLang="ja-JP" dirty="0">
                <a:solidFill>
                  <a:schemeClr val="tx1"/>
                </a:solidFill>
                <a:latin typeface="+mn-lt"/>
              </a:rPr>
              <a:t>: </a:t>
            </a:r>
            <a:r>
              <a:rPr lang="en-US" dirty="0">
                <a:solidFill>
                  <a:schemeClr val="tx1"/>
                </a:solidFill>
                <a:latin typeface="+mn-lt"/>
              </a:rPr>
              <a:t>TCP</a:t>
            </a:r>
            <a:r>
              <a:rPr lang="ja-JP" altLang="en-US">
                <a:solidFill>
                  <a:schemeClr val="tx1"/>
                </a:solidFill>
                <a:latin typeface="+mn-lt"/>
              </a:rPr>
              <a:t>を使い、データが正しい順序で届くようにします。</a:t>
            </a:r>
          </a:p>
          <a:p>
            <a:pPr marL="742950" lvl="1" indent="-285750">
              <a:buClr>
                <a:schemeClr val="tx1"/>
              </a:buClr>
              <a:buFont typeface="Arial" panose="020B0604020202020204" pitchFamily="34" charset="0"/>
              <a:buChar char="•"/>
            </a:pPr>
            <a:r>
              <a:rPr lang="ja-JP" altLang="en-US" b="1">
                <a:solidFill>
                  <a:schemeClr val="accent1"/>
                </a:solidFill>
                <a:latin typeface="+mn-lt"/>
              </a:rPr>
              <a:t>アプリケーション層</a:t>
            </a:r>
            <a:r>
              <a:rPr lang="en-US" altLang="ja-JP" dirty="0">
                <a:solidFill>
                  <a:schemeClr val="tx1"/>
                </a:solidFill>
                <a:latin typeface="+mn-lt"/>
              </a:rPr>
              <a:t>: </a:t>
            </a:r>
            <a:r>
              <a:rPr lang="en-US" dirty="0">
                <a:solidFill>
                  <a:schemeClr val="tx1"/>
                </a:solidFill>
                <a:latin typeface="+mn-lt"/>
              </a:rPr>
              <a:t>HTTP</a:t>
            </a:r>
            <a:r>
              <a:rPr lang="ja-JP" altLang="en-US">
                <a:solidFill>
                  <a:schemeClr val="tx1"/>
                </a:solidFill>
                <a:latin typeface="+mn-lt"/>
              </a:rPr>
              <a:t>を使って、ウェブページ（</a:t>
            </a:r>
            <a:r>
              <a:rPr lang="en-US" dirty="0">
                <a:solidFill>
                  <a:schemeClr val="tx1"/>
                </a:solidFill>
                <a:latin typeface="+mn-lt"/>
              </a:rPr>
              <a:t>HTML）</a:t>
            </a:r>
            <a:r>
              <a:rPr lang="ja-JP" altLang="en-US">
                <a:solidFill>
                  <a:schemeClr val="tx1"/>
                </a:solidFill>
                <a:latin typeface="+mn-lt"/>
              </a:rPr>
              <a:t>のデータを通信します。</a:t>
            </a:r>
          </a:p>
          <a:p>
            <a:pPr marL="342900" indent="-342900">
              <a:spcBef>
                <a:spcPts val="600"/>
              </a:spcBef>
              <a:spcAft>
                <a:spcPts val="600"/>
              </a:spcAft>
              <a:buClr>
                <a:schemeClr val="tx1"/>
              </a:buClr>
              <a:buFont typeface="+mj-lt"/>
              <a:buAutoNum type="arabicPeriod"/>
            </a:pPr>
            <a:r>
              <a:rPr lang="ja-JP" altLang="en-US" b="1">
                <a:solidFill>
                  <a:schemeClr val="tx1"/>
                </a:solidFill>
                <a:latin typeface="+mn-lt"/>
              </a:rPr>
              <a:t>まとめ：</a:t>
            </a:r>
            <a:r>
              <a:rPr lang="ja-JP" altLang="en-US">
                <a:solidFill>
                  <a:schemeClr val="tx1"/>
                </a:solidFill>
                <a:latin typeface="+mn-lt"/>
              </a:rPr>
              <a:t>メッセージの送信には、これら</a:t>
            </a:r>
            <a:r>
              <a:rPr lang="en-US" altLang="ja-JP" dirty="0">
                <a:solidFill>
                  <a:schemeClr val="tx1"/>
                </a:solidFill>
                <a:latin typeface="+mn-lt"/>
              </a:rPr>
              <a:t>4</a:t>
            </a:r>
            <a:r>
              <a:rPr lang="ja-JP" altLang="en-US">
                <a:solidFill>
                  <a:schemeClr val="tx1"/>
                </a:solidFill>
                <a:latin typeface="+mn-lt"/>
              </a:rPr>
              <a:t>つの層が連携して動作しています。</a:t>
            </a:r>
          </a:p>
        </p:txBody>
      </p:sp>
      <p:sp>
        <p:nvSpPr>
          <p:cNvPr id="2" name="Footer Placeholder 1">
            <a:extLst>
              <a:ext uri="{FF2B5EF4-FFF2-40B4-BE49-F238E27FC236}">
                <a16:creationId xmlns:a16="http://schemas.microsoft.com/office/drawing/2014/main" id="{F3751200-CA29-FBE8-4C85-DE027F50F4E7}"/>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27</a:t>
            </a:fld>
            <a:endParaRPr lang="en-US" dirty="0"/>
          </a:p>
        </p:txBody>
      </p:sp>
    </p:spTree>
    <p:extLst>
      <p:ext uri="{BB962C8B-B14F-4D97-AF65-F5344CB8AC3E}">
        <p14:creationId xmlns:p14="http://schemas.microsoft.com/office/powerpoint/2010/main" val="1206978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A6D5532-C2D7-5389-E30E-F09502A69D3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FDE7E63-521F-377E-F03F-F3F4341C55E5}"/>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5.3. Network Communication Models</a:t>
            </a:r>
            <a:endParaRPr lang="en-US" altLang="ja-JP" dirty="0"/>
          </a:p>
        </p:txBody>
      </p:sp>
      <p:sp>
        <p:nvSpPr>
          <p:cNvPr id="4" name="TextBox 3">
            <a:extLst>
              <a:ext uri="{FF2B5EF4-FFF2-40B4-BE49-F238E27FC236}">
                <a16:creationId xmlns:a16="http://schemas.microsoft.com/office/drawing/2014/main" id="{C78ED65B-B387-35E9-69C1-9A2CFDFD6096}"/>
              </a:ext>
            </a:extLst>
          </p:cNvPr>
          <p:cNvSpPr txBox="1"/>
          <p:nvPr/>
        </p:nvSpPr>
        <p:spPr>
          <a:xfrm>
            <a:off x="720724" y="1174613"/>
            <a:ext cx="8289712"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5.3.5 OSI Model and TCP/IP Model Comparison</a:t>
            </a:r>
            <a:endParaRPr lang="en-US" altLang="ja-JP" sz="2000" b="0" i="0" u="none" strike="noStrike" dirty="0">
              <a:solidFill>
                <a:schemeClr val="accent4"/>
              </a:solidFill>
              <a:effectLst/>
              <a:latin typeface="+mn-lt"/>
              <a:ea typeface="MS PGothic" panose="020B0600070205080204" pitchFamily="34" charset="-128"/>
            </a:endParaRPr>
          </a:p>
        </p:txBody>
      </p:sp>
      <p:grpSp>
        <p:nvGrpSpPr>
          <p:cNvPr id="10" name="Group 9">
            <a:extLst>
              <a:ext uri="{FF2B5EF4-FFF2-40B4-BE49-F238E27FC236}">
                <a16:creationId xmlns:a16="http://schemas.microsoft.com/office/drawing/2014/main" id="{A7AE2700-D970-9A14-660C-18E7FFDD504F}"/>
              </a:ext>
            </a:extLst>
          </p:cNvPr>
          <p:cNvGrpSpPr/>
          <p:nvPr/>
        </p:nvGrpSpPr>
        <p:grpSpPr>
          <a:xfrm>
            <a:off x="720725" y="1934927"/>
            <a:ext cx="4056933" cy="2849996"/>
            <a:chOff x="975670" y="1718829"/>
            <a:chExt cx="4631833" cy="3253863"/>
          </a:xfrm>
        </p:grpSpPr>
        <p:pic>
          <p:nvPicPr>
            <p:cNvPr id="3" name="Picture 2" descr="A diagram of a computer program&#10;&#10;Description automatically generated with medium confidence">
              <a:extLst>
                <a:ext uri="{FF2B5EF4-FFF2-40B4-BE49-F238E27FC236}">
                  <a16:creationId xmlns:a16="http://schemas.microsoft.com/office/drawing/2014/main" id="{1467EF90-1AF9-259D-F609-F3DC24EB7AAD}"/>
                </a:ext>
              </a:extLst>
            </p:cNvPr>
            <p:cNvPicPr>
              <a:picLocks noChangeAspect="1"/>
            </p:cNvPicPr>
            <p:nvPr/>
          </p:nvPicPr>
          <p:blipFill>
            <a:blip r:embed="rId5"/>
            <a:stretch>
              <a:fillRect/>
            </a:stretch>
          </p:blipFill>
          <p:spPr>
            <a:xfrm>
              <a:off x="975670" y="1718829"/>
              <a:ext cx="4631833" cy="3253863"/>
            </a:xfrm>
            <a:prstGeom prst="rect">
              <a:avLst/>
            </a:prstGeom>
          </p:spPr>
        </p:pic>
        <p:sp>
          <p:nvSpPr>
            <p:cNvPr id="5" name="TextBox 4">
              <a:extLst>
                <a:ext uri="{FF2B5EF4-FFF2-40B4-BE49-F238E27FC236}">
                  <a16:creationId xmlns:a16="http://schemas.microsoft.com/office/drawing/2014/main" id="{8C0BE3B7-C959-3BBE-6D22-25287D30FEC9}"/>
                </a:ext>
              </a:extLst>
            </p:cNvPr>
            <p:cNvSpPr txBox="1"/>
            <p:nvPr/>
          </p:nvSpPr>
          <p:spPr>
            <a:xfrm>
              <a:off x="4248727" y="4568825"/>
              <a:ext cx="1006764" cy="253916"/>
            </a:xfrm>
            <a:prstGeom prst="rect">
              <a:avLst/>
            </a:prstGeom>
            <a:noFill/>
          </p:spPr>
          <p:txBody>
            <a:bodyPr wrap="square" rtlCol="0">
              <a:spAutoFit/>
            </a:bodyPr>
            <a:lstStyle/>
            <a:p>
              <a:r>
                <a:rPr lang="en-US" sz="1050" dirty="0">
                  <a:solidFill>
                    <a:schemeClr val="bg1"/>
                  </a:solidFill>
                </a:rPr>
                <a:t>(LINK)</a:t>
              </a:r>
            </a:p>
          </p:txBody>
        </p:sp>
        <p:sp>
          <p:nvSpPr>
            <p:cNvPr id="6" name="TextBox 5">
              <a:extLst>
                <a:ext uri="{FF2B5EF4-FFF2-40B4-BE49-F238E27FC236}">
                  <a16:creationId xmlns:a16="http://schemas.microsoft.com/office/drawing/2014/main" id="{AFF1C130-C7E7-6501-A2A3-CB57B0FDCD06}"/>
                </a:ext>
              </a:extLst>
            </p:cNvPr>
            <p:cNvSpPr txBox="1"/>
            <p:nvPr/>
          </p:nvSpPr>
          <p:spPr>
            <a:xfrm>
              <a:off x="4094994" y="4335613"/>
              <a:ext cx="208146" cy="161159"/>
            </a:xfrm>
            <a:prstGeom prst="rect">
              <a:avLst/>
            </a:prstGeom>
            <a:noFill/>
          </p:spPr>
          <p:txBody>
            <a:bodyPr wrap="square" lIns="3600" tIns="3600" rIns="3600" bIns="3600" rtlCol="0">
              <a:spAutoFit/>
            </a:bodyPr>
            <a:lstStyle/>
            <a:p>
              <a:r>
                <a:rPr lang="en-US" sz="1000" dirty="0">
                  <a:solidFill>
                    <a:schemeClr val="bg1"/>
                  </a:solidFill>
                </a:rPr>
                <a:t>1.</a:t>
              </a:r>
            </a:p>
          </p:txBody>
        </p:sp>
        <p:sp>
          <p:nvSpPr>
            <p:cNvPr id="7" name="TextBox 6">
              <a:extLst>
                <a:ext uri="{FF2B5EF4-FFF2-40B4-BE49-F238E27FC236}">
                  <a16:creationId xmlns:a16="http://schemas.microsoft.com/office/drawing/2014/main" id="{8811D11E-12F5-765A-BB5D-DF31E0C9CE4C}"/>
                </a:ext>
              </a:extLst>
            </p:cNvPr>
            <p:cNvSpPr txBox="1"/>
            <p:nvPr/>
          </p:nvSpPr>
          <p:spPr>
            <a:xfrm>
              <a:off x="4094994" y="3779113"/>
              <a:ext cx="208146" cy="161159"/>
            </a:xfrm>
            <a:prstGeom prst="rect">
              <a:avLst/>
            </a:prstGeom>
            <a:noFill/>
          </p:spPr>
          <p:txBody>
            <a:bodyPr wrap="square" lIns="3600" tIns="3600" rIns="3600" bIns="3600" rtlCol="0">
              <a:spAutoFit/>
            </a:bodyPr>
            <a:lstStyle/>
            <a:p>
              <a:r>
                <a:rPr lang="en-US" sz="1000" dirty="0">
                  <a:solidFill>
                    <a:schemeClr val="bg1"/>
                  </a:solidFill>
                </a:rPr>
                <a:t>2.</a:t>
              </a:r>
            </a:p>
          </p:txBody>
        </p:sp>
        <p:sp>
          <p:nvSpPr>
            <p:cNvPr id="8" name="TextBox 7">
              <a:extLst>
                <a:ext uri="{FF2B5EF4-FFF2-40B4-BE49-F238E27FC236}">
                  <a16:creationId xmlns:a16="http://schemas.microsoft.com/office/drawing/2014/main" id="{C1409A69-9031-C8D0-BCB1-59D8B39737D9}"/>
                </a:ext>
              </a:extLst>
            </p:cNvPr>
            <p:cNvSpPr txBox="1"/>
            <p:nvPr/>
          </p:nvSpPr>
          <p:spPr>
            <a:xfrm>
              <a:off x="4094994" y="3383772"/>
              <a:ext cx="208146" cy="161159"/>
            </a:xfrm>
            <a:prstGeom prst="rect">
              <a:avLst/>
            </a:prstGeom>
            <a:noFill/>
          </p:spPr>
          <p:txBody>
            <a:bodyPr wrap="square" lIns="3600" tIns="3600" rIns="3600" bIns="3600" rtlCol="0">
              <a:spAutoFit/>
            </a:bodyPr>
            <a:lstStyle/>
            <a:p>
              <a:r>
                <a:rPr lang="en-US" sz="1000" dirty="0">
                  <a:solidFill>
                    <a:schemeClr val="bg1"/>
                  </a:solidFill>
                </a:rPr>
                <a:t>3.</a:t>
              </a:r>
            </a:p>
          </p:txBody>
        </p:sp>
        <p:sp>
          <p:nvSpPr>
            <p:cNvPr id="9" name="TextBox 8">
              <a:extLst>
                <a:ext uri="{FF2B5EF4-FFF2-40B4-BE49-F238E27FC236}">
                  <a16:creationId xmlns:a16="http://schemas.microsoft.com/office/drawing/2014/main" id="{293304AA-24BC-B597-F19E-39C318AA0042}"/>
                </a:ext>
              </a:extLst>
            </p:cNvPr>
            <p:cNvSpPr txBox="1"/>
            <p:nvPr/>
          </p:nvSpPr>
          <p:spPr>
            <a:xfrm>
              <a:off x="4094994" y="2553676"/>
              <a:ext cx="208146" cy="161159"/>
            </a:xfrm>
            <a:prstGeom prst="rect">
              <a:avLst/>
            </a:prstGeom>
            <a:noFill/>
          </p:spPr>
          <p:txBody>
            <a:bodyPr wrap="square" lIns="3600" tIns="3600" rIns="3600" bIns="3600" rtlCol="0">
              <a:spAutoFit/>
            </a:bodyPr>
            <a:lstStyle/>
            <a:p>
              <a:r>
                <a:rPr lang="en-US" sz="1000" dirty="0">
                  <a:solidFill>
                    <a:schemeClr val="bg1"/>
                  </a:solidFill>
                </a:rPr>
                <a:t>4.</a:t>
              </a:r>
            </a:p>
          </p:txBody>
        </p:sp>
      </p:grpSp>
      <p:pic>
        <p:nvPicPr>
          <p:cNvPr id="13" name="Picture 12" descr="A table with different colored squares&#10;&#10;Description automatically generated with medium confidence">
            <a:extLst>
              <a:ext uri="{FF2B5EF4-FFF2-40B4-BE49-F238E27FC236}">
                <a16:creationId xmlns:a16="http://schemas.microsoft.com/office/drawing/2014/main" id="{2ACE2A22-C903-9DED-5B00-C36DBAF24C43}"/>
              </a:ext>
            </a:extLst>
          </p:cNvPr>
          <p:cNvPicPr>
            <a:picLocks noChangeAspect="1"/>
          </p:cNvPicPr>
          <p:nvPr/>
        </p:nvPicPr>
        <p:blipFill>
          <a:blip r:embed="rId6"/>
          <a:stretch>
            <a:fillRect/>
          </a:stretch>
        </p:blipFill>
        <p:spPr>
          <a:xfrm>
            <a:off x="5127700" y="1936278"/>
            <a:ext cx="3882736" cy="2383929"/>
          </a:xfrm>
          <a:prstGeom prst="rect">
            <a:avLst/>
          </a:prstGeom>
        </p:spPr>
      </p:pic>
      <p:sp>
        <p:nvSpPr>
          <p:cNvPr id="14" name="TextBox 13">
            <a:extLst>
              <a:ext uri="{FF2B5EF4-FFF2-40B4-BE49-F238E27FC236}">
                <a16:creationId xmlns:a16="http://schemas.microsoft.com/office/drawing/2014/main" id="{4A34DD7A-B014-C8A9-475D-CDA3B66E04CB}"/>
              </a:ext>
            </a:extLst>
          </p:cNvPr>
          <p:cNvSpPr txBox="1"/>
          <p:nvPr/>
        </p:nvSpPr>
        <p:spPr>
          <a:xfrm>
            <a:off x="1178560" y="1559900"/>
            <a:ext cx="3393440" cy="307777"/>
          </a:xfrm>
          <a:prstGeom prst="rect">
            <a:avLst/>
          </a:prstGeom>
          <a:noFill/>
        </p:spPr>
        <p:txBody>
          <a:bodyPr wrap="square" rtlCol="0">
            <a:spAutoFit/>
          </a:bodyPr>
          <a:lstStyle/>
          <a:p>
            <a:r>
              <a:rPr lang="en-US" b="0" i="0" dirty="0">
                <a:solidFill>
                  <a:schemeClr val="tx1"/>
                </a:solidFill>
                <a:effectLst/>
                <a:latin typeface="+mn-lt"/>
              </a:rPr>
              <a:t> (*) OSI: open systems interconnection </a:t>
            </a:r>
            <a:endParaRPr lang="en-US" dirty="0">
              <a:solidFill>
                <a:schemeClr val="tx1"/>
              </a:solidFill>
              <a:latin typeface="+mn-lt"/>
            </a:endParaRPr>
          </a:p>
        </p:txBody>
      </p:sp>
      <p:sp>
        <p:nvSpPr>
          <p:cNvPr id="2" name="Footer Placeholder 1">
            <a:extLst>
              <a:ext uri="{FF2B5EF4-FFF2-40B4-BE49-F238E27FC236}">
                <a16:creationId xmlns:a16="http://schemas.microsoft.com/office/drawing/2014/main" id="{B10FF0B0-8053-1E33-1DA4-78EDF8A8FB85}"/>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28</a:t>
            </a:fld>
            <a:endParaRPr lang="en-US" dirty="0"/>
          </a:p>
        </p:txBody>
      </p:sp>
    </p:spTree>
    <p:extLst>
      <p:ext uri="{BB962C8B-B14F-4D97-AF65-F5344CB8AC3E}">
        <p14:creationId xmlns:p14="http://schemas.microsoft.com/office/powerpoint/2010/main" val="1835556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A6D5532-C2D7-5389-E30E-F09502A69D3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78ED65B-B387-35E9-69C1-9A2CFDFD6096}"/>
              </a:ext>
            </a:extLst>
          </p:cNvPr>
          <p:cNvSpPr txBox="1"/>
          <p:nvPr/>
        </p:nvSpPr>
        <p:spPr>
          <a:xfrm>
            <a:off x="720724" y="1174613"/>
            <a:ext cx="8289712"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5.3.5 OSI</a:t>
            </a:r>
            <a:r>
              <a:rPr lang="en-US" altLang="ja-JP" sz="1200" b="0" i="0" u="none" strike="noStrike" baseline="30000"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a:t>
            </a:r>
            <a:r>
              <a:rPr lang="ja-JP" altLang="en-US" sz="2000" b="0" i="0" u="none" strike="noStrike">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モデルと</a:t>
            </a: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TCP/IP</a:t>
            </a:r>
            <a:r>
              <a:rPr lang="ja-JP" altLang="en-US" sz="2000" b="0" i="0" u="none" strike="noStrike">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モデルの比較</a:t>
            </a:r>
            <a:endParaRPr lang="en-US" altLang="ja-JP" sz="2000" b="0" i="0" u="none" strike="noStrike" dirty="0">
              <a:solidFill>
                <a:schemeClr val="accent4"/>
              </a:solidFill>
              <a:effectLst/>
              <a:latin typeface="+mn-lt"/>
              <a:ea typeface="MS PGothic" panose="020B0600070205080204" pitchFamily="34" charset="-128"/>
            </a:endParaRPr>
          </a:p>
        </p:txBody>
      </p:sp>
      <p:pic>
        <p:nvPicPr>
          <p:cNvPr id="13" name="Picture 12" descr="A table with different colored squares&#10;&#10;Description automatically generated with medium confidence">
            <a:extLst>
              <a:ext uri="{FF2B5EF4-FFF2-40B4-BE49-F238E27FC236}">
                <a16:creationId xmlns:a16="http://schemas.microsoft.com/office/drawing/2014/main" id="{2ACE2A22-C903-9DED-5B00-C36DBAF24C43}"/>
              </a:ext>
            </a:extLst>
          </p:cNvPr>
          <p:cNvPicPr>
            <a:picLocks noChangeAspect="1"/>
          </p:cNvPicPr>
          <p:nvPr/>
        </p:nvPicPr>
        <p:blipFill>
          <a:blip r:embed="rId4"/>
          <a:stretch>
            <a:fillRect/>
          </a:stretch>
        </p:blipFill>
        <p:spPr>
          <a:xfrm>
            <a:off x="5676271" y="2967925"/>
            <a:ext cx="3300518" cy="2026458"/>
          </a:xfrm>
          <a:prstGeom prst="rect">
            <a:avLst/>
          </a:prstGeom>
        </p:spPr>
      </p:pic>
      <p:sp>
        <p:nvSpPr>
          <p:cNvPr id="14" name="TextBox 13">
            <a:extLst>
              <a:ext uri="{FF2B5EF4-FFF2-40B4-BE49-F238E27FC236}">
                <a16:creationId xmlns:a16="http://schemas.microsoft.com/office/drawing/2014/main" id="{4A34DD7A-B014-C8A9-475D-CDA3B66E04CB}"/>
              </a:ext>
            </a:extLst>
          </p:cNvPr>
          <p:cNvSpPr txBox="1"/>
          <p:nvPr/>
        </p:nvSpPr>
        <p:spPr>
          <a:xfrm>
            <a:off x="230819" y="1637391"/>
            <a:ext cx="5308848" cy="3185487"/>
          </a:xfrm>
          <a:prstGeom prst="rect">
            <a:avLst/>
          </a:prstGeom>
          <a:noFill/>
        </p:spPr>
        <p:txBody>
          <a:bodyPr wrap="square" rtlCol="0">
            <a:spAutoFit/>
          </a:bodyPr>
          <a:lstStyle/>
          <a:p>
            <a:pPr marL="342900" indent="-342900">
              <a:buClr>
                <a:schemeClr val="tx1"/>
              </a:buClr>
              <a:buFont typeface="+mj-lt"/>
              <a:buAutoNum type="arabicPeriod"/>
            </a:pPr>
            <a:r>
              <a:rPr lang="en-US" dirty="0">
                <a:solidFill>
                  <a:schemeClr val="tx1"/>
                </a:solidFill>
              </a:rPr>
              <a:t>TCP/IP</a:t>
            </a:r>
            <a:r>
              <a:rPr lang="ja-JP" altLang="en-US">
                <a:solidFill>
                  <a:schemeClr val="tx1"/>
                </a:solidFill>
              </a:rPr>
              <a:t>モデルと</a:t>
            </a:r>
            <a:r>
              <a:rPr lang="en-US" dirty="0">
                <a:solidFill>
                  <a:schemeClr val="tx1"/>
                </a:solidFill>
              </a:rPr>
              <a:t>OSI</a:t>
            </a:r>
            <a:r>
              <a:rPr lang="ja-JP" altLang="en-US">
                <a:solidFill>
                  <a:schemeClr val="tx1"/>
                </a:solidFill>
              </a:rPr>
              <a:t>モデルの違い</a:t>
            </a:r>
            <a:endParaRPr lang="en-US" altLang="ja-JP" dirty="0">
              <a:solidFill>
                <a:schemeClr val="tx1"/>
              </a:solidFill>
            </a:endParaRPr>
          </a:p>
          <a:p>
            <a:pPr marL="540000" indent="-180000">
              <a:buClr>
                <a:schemeClr val="tx1"/>
              </a:buClr>
              <a:buFont typeface="Arial" panose="020B0604020202020204" pitchFamily="34" charset="0"/>
              <a:buChar char="•"/>
            </a:pPr>
            <a:r>
              <a:rPr lang="en-US" sz="1200" dirty="0">
                <a:solidFill>
                  <a:schemeClr val="accent1"/>
                </a:solidFill>
              </a:rPr>
              <a:t>TCP/IP</a:t>
            </a:r>
            <a:r>
              <a:rPr lang="ja-JP" altLang="en-US" sz="1200">
                <a:solidFill>
                  <a:schemeClr val="accent1"/>
                </a:solidFill>
              </a:rPr>
              <a:t>モデル</a:t>
            </a:r>
            <a:r>
              <a:rPr lang="en-US" altLang="ja-JP" sz="1200" dirty="0">
                <a:solidFill>
                  <a:schemeClr val="tx1"/>
                </a:solidFill>
              </a:rPr>
              <a:t>: </a:t>
            </a:r>
            <a:r>
              <a:rPr lang="ja-JP" altLang="en-US" sz="1200">
                <a:solidFill>
                  <a:schemeClr val="tx1"/>
                </a:solidFill>
              </a:rPr>
              <a:t>インターネット通信で使われる機能を説明します。</a:t>
            </a:r>
            <a:endParaRPr lang="en-US" altLang="ja-JP" sz="1200" dirty="0">
              <a:solidFill>
                <a:schemeClr val="tx1"/>
              </a:solidFill>
            </a:endParaRPr>
          </a:p>
          <a:p>
            <a:pPr marL="540000" indent="-180000">
              <a:buClr>
                <a:schemeClr val="tx1"/>
              </a:buClr>
              <a:buFont typeface="Arial" panose="020B0604020202020204" pitchFamily="34" charset="0"/>
              <a:buChar char="•"/>
            </a:pPr>
            <a:r>
              <a:rPr lang="en-US" sz="1200" dirty="0">
                <a:solidFill>
                  <a:schemeClr val="accent1"/>
                </a:solidFill>
              </a:rPr>
              <a:t>OSI</a:t>
            </a:r>
            <a:r>
              <a:rPr lang="ja-JP" altLang="en-US" sz="1200">
                <a:solidFill>
                  <a:schemeClr val="accent1"/>
                </a:solidFill>
              </a:rPr>
              <a:t>モデル</a:t>
            </a:r>
            <a:r>
              <a:rPr lang="en-US" altLang="ja-JP" sz="1200" dirty="0">
                <a:solidFill>
                  <a:schemeClr val="tx1"/>
                </a:solidFill>
              </a:rPr>
              <a:t>: </a:t>
            </a:r>
            <a:r>
              <a:rPr lang="ja-JP" altLang="en-US" sz="1200">
                <a:solidFill>
                  <a:schemeClr val="tx1"/>
                </a:solidFill>
              </a:rPr>
              <a:t>全てのネットワーク通信に必要な一般的な機能を説明します。</a:t>
            </a:r>
          </a:p>
          <a:p>
            <a:pPr marL="342900" indent="-342900">
              <a:spcBef>
                <a:spcPts val="600"/>
              </a:spcBef>
              <a:buClr>
                <a:schemeClr val="tx1"/>
              </a:buClr>
              <a:buFont typeface="+mj-lt"/>
              <a:buAutoNum type="arabicPeriod" startAt="2"/>
            </a:pPr>
            <a:r>
              <a:rPr lang="ja-JP" altLang="en-US">
                <a:solidFill>
                  <a:schemeClr val="tx1"/>
                </a:solidFill>
              </a:rPr>
              <a:t>主な違い</a:t>
            </a:r>
            <a:endParaRPr lang="en-US" altLang="ja-JP" dirty="0">
              <a:solidFill>
                <a:schemeClr val="tx1"/>
              </a:solidFill>
            </a:endParaRPr>
          </a:p>
          <a:p>
            <a:pPr marL="540000" indent="-180000">
              <a:buClr>
                <a:schemeClr val="tx1"/>
              </a:buClr>
              <a:buFont typeface="Arial" panose="020B0604020202020204" pitchFamily="34" charset="0"/>
              <a:buChar char="•"/>
            </a:pPr>
            <a:r>
              <a:rPr lang="en-US" altLang="ja-JP" sz="1200" dirty="0">
                <a:solidFill>
                  <a:schemeClr val="tx1"/>
                </a:solidFill>
              </a:rPr>
              <a:t>TCP/IP</a:t>
            </a:r>
            <a:r>
              <a:rPr lang="ja-JP" altLang="en-US" sz="1200">
                <a:solidFill>
                  <a:schemeClr val="tx1"/>
                </a:solidFill>
              </a:rPr>
              <a:t>では、物理メディアへのアクセスや信号のエンコード方法は指定されていません。</a:t>
            </a:r>
            <a:endParaRPr lang="en-US" altLang="ja-JP" sz="1200" dirty="0">
              <a:solidFill>
                <a:schemeClr val="tx1"/>
              </a:solidFill>
            </a:endParaRPr>
          </a:p>
          <a:p>
            <a:pPr marL="540000" indent="-180000">
              <a:buClr>
                <a:schemeClr val="tx1"/>
              </a:buClr>
              <a:buFont typeface="Arial" panose="020B0604020202020204" pitchFamily="34" charset="0"/>
              <a:buChar char="•"/>
            </a:pPr>
            <a:r>
              <a:rPr lang="en-US" sz="1200" dirty="0" err="1">
                <a:solidFill>
                  <a:schemeClr val="tx1"/>
                </a:solidFill>
              </a:rPr>
              <a:t>OSIモデルでは</a:t>
            </a:r>
            <a:r>
              <a:rPr lang="en-US" sz="1200" dirty="0">
                <a:solidFill>
                  <a:schemeClr val="tx1"/>
                </a:solidFill>
              </a:rPr>
              <a:t>、</a:t>
            </a:r>
            <a:r>
              <a:rPr lang="ja-JP" altLang="en-US" sz="1200">
                <a:solidFill>
                  <a:schemeClr val="tx1"/>
                </a:solidFill>
              </a:rPr>
              <a:t>レイヤー</a:t>
            </a:r>
            <a:r>
              <a:rPr lang="en-US" altLang="ja-JP" sz="1200" dirty="0">
                <a:solidFill>
                  <a:schemeClr val="tx1"/>
                </a:solidFill>
              </a:rPr>
              <a:t>1</a:t>
            </a:r>
            <a:r>
              <a:rPr lang="ja-JP" altLang="en-US" sz="1200">
                <a:solidFill>
                  <a:schemeClr val="tx1"/>
                </a:solidFill>
              </a:rPr>
              <a:t>と</a:t>
            </a:r>
            <a:r>
              <a:rPr lang="en-US" altLang="ja-JP" sz="1200" dirty="0">
                <a:solidFill>
                  <a:schemeClr val="tx1"/>
                </a:solidFill>
              </a:rPr>
              <a:t>2</a:t>
            </a:r>
            <a:r>
              <a:rPr lang="ja-JP" altLang="en-US" sz="1200">
                <a:solidFill>
                  <a:schemeClr val="tx1"/>
                </a:solidFill>
              </a:rPr>
              <a:t>で</a:t>
            </a:r>
            <a:r>
              <a:rPr lang="en-US" sz="1200" dirty="0">
                <a:solidFill>
                  <a:schemeClr val="tx1"/>
                </a:solidFill>
              </a:rPr>
              <a:t> </a:t>
            </a:r>
            <a:r>
              <a:rPr lang="ja-JP" altLang="en-US" sz="1200">
                <a:solidFill>
                  <a:schemeClr val="tx1"/>
                </a:solidFill>
              </a:rPr>
              <a:t>物理メディアにアクセスする方法やネットワーク上でデータを送る手順を詳しく説明します。</a:t>
            </a:r>
          </a:p>
          <a:p>
            <a:pPr marL="342900" indent="-342900">
              <a:spcBef>
                <a:spcPts val="600"/>
              </a:spcBef>
              <a:spcAft>
                <a:spcPts val="600"/>
              </a:spcAft>
              <a:buClr>
                <a:schemeClr val="tx1"/>
              </a:buClr>
              <a:buFont typeface="+mj-lt"/>
              <a:buAutoNum type="arabicPeriod" startAt="3"/>
            </a:pPr>
            <a:r>
              <a:rPr lang="ja-JP" altLang="en-US">
                <a:solidFill>
                  <a:schemeClr val="tx1"/>
                </a:solidFill>
              </a:rPr>
              <a:t>共通点と違い</a:t>
            </a:r>
            <a:endParaRPr lang="en-US" altLang="ja-JP" dirty="0">
              <a:solidFill>
                <a:schemeClr val="tx1"/>
              </a:solidFill>
            </a:endParaRPr>
          </a:p>
          <a:p>
            <a:pPr marL="540000" lvl="1" indent="-180000">
              <a:buClr>
                <a:schemeClr val="tx1"/>
              </a:buClr>
              <a:buFont typeface="Arial" panose="020B0604020202020204" pitchFamily="34" charset="0"/>
              <a:buChar char="•"/>
            </a:pPr>
            <a:r>
              <a:rPr lang="ja-JP" altLang="en-US" sz="1200">
                <a:solidFill>
                  <a:schemeClr val="tx1"/>
                </a:solidFill>
              </a:rPr>
              <a:t>インターネット層（</a:t>
            </a:r>
            <a:r>
              <a:rPr lang="en-US" sz="1200" dirty="0">
                <a:solidFill>
                  <a:schemeClr val="tx1"/>
                </a:solidFill>
              </a:rPr>
              <a:t>TCP/IP）</a:t>
            </a:r>
            <a:r>
              <a:rPr lang="ja-JP" altLang="en-US" sz="1200">
                <a:solidFill>
                  <a:schemeClr val="tx1"/>
                </a:solidFill>
              </a:rPr>
              <a:t>とネットワーク層（</a:t>
            </a:r>
            <a:r>
              <a:rPr lang="en-US" sz="1200" dirty="0">
                <a:solidFill>
                  <a:schemeClr val="tx1"/>
                </a:solidFill>
              </a:rPr>
              <a:t>OSI）</a:t>
            </a:r>
            <a:r>
              <a:rPr lang="ja-JP" altLang="en-US" sz="1200">
                <a:solidFill>
                  <a:schemeClr val="tx1"/>
                </a:solidFill>
              </a:rPr>
              <a:t>は同じ役割を持ちます。</a:t>
            </a:r>
            <a:endParaRPr lang="en-US" altLang="ja-JP" sz="1200" dirty="0">
              <a:solidFill>
                <a:schemeClr val="tx1"/>
              </a:solidFill>
            </a:endParaRPr>
          </a:p>
          <a:p>
            <a:pPr marL="540000" lvl="1" indent="-180000">
              <a:buClr>
                <a:schemeClr val="tx1"/>
              </a:buClr>
              <a:buFont typeface="Arial" panose="020B0604020202020204" pitchFamily="34" charset="0"/>
              <a:buChar char="•"/>
            </a:pPr>
            <a:r>
              <a:rPr lang="ja-JP" altLang="en-US" sz="1200">
                <a:solidFill>
                  <a:schemeClr val="tx1"/>
                </a:solidFill>
              </a:rPr>
              <a:t>トランスポート層の機能も両モデルで共通です。</a:t>
            </a:r>
            <a:endParaRPr lang="en-US" altLang="ja-JP" sz="1200" dirty="0">
              <a:solidFill>
                <a:schemeClr val="tx1"/>
              </a:solidFill>
            </a:endParaRPr>
          </a:p>
          <a:p>
            <a:pPr marL="540000" lvl="1" indent="-180000">
              <a:buClr>
                <a:schemeClr val="tx1"/>
              </a:buClr>
              <a:buFont typeface="Arial" panose="020B0604020202020204" pitchFamily="34" charset="0"/>
              <a:buChar char="•"/>
            </a:pPr>
            <a:r>
              <a:rPr lang="ja-JP" altLang="en-US" sz="1200">
                <a:solidFill>
                  <a:schemeClr val="tx1"/>
                </a:solidFill>
              </a:rPr>
              <a:t>リンク層とアプリケーション層（</a:t>
            </a:r>
            <a:r>
              <a:rPr lang="en-US" sz="1200" dirty="0">
                <a:solidFill>
                  <a:schemeClr val="tx1"/>
                </a:solidFill>
              </a:rPr>
              <a:t>TCP/IP）</a:t>
            </a:r>
            <a:r>
              <a:rPr lang="ja-JP" altLang="en-US" sz="1200">
                <a:solidFill>
                  <a:schemeClr val="tx1"/>
                </a:solidFill>
              </a:rPr>
              <a:t>は、</a:t>
            </a:r>
            <a:r>
              <a:rPr lang="en-US" sz="1200" dirty="0">
                <a:solidFill>
                  <a:schemeClr val="tx1"/>
                </a:solidFill>
              </a:rPr>
              <a:t>OSI</a:t>
            </a:r>
            <a:r>
              <a:rPr lang="ja-JP" altLang="en-US" sz="1200">
                <a:solidFill>
                  <a:schemeClr val="tx1"/>
                </a:solidFill>
              </a:rPr>
              <a:t>モデルではさらに細かく分かれています。</a:t>
            </a:r>
          </a:p>
        </p:txBody>
      </p:sp>
      <p:sp>
        <p:nvSpPr>
          <p:cNvPr id="12" name="Google Shape;1302;p52">
            <a:extLst>
              <a:ext uri="{FF2B5EF4-FFF2-40B4-BE49-F238E27FC236}">
                <a16:creationId xmlns:a16="http://schemas.microsoft.com/office/drawing/2014/main" id="{91F0BAB5-BCD0-5F31-1B69-3A3BCE655495}"/>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latin typeface="+mn-ea"/>
                <a:ea typeface="+mn-ea"/>
                <a:hlinkClick r:id="rId5"/>
              </a:rPr>
              <a:t>5.3. </a:t>
            </a:r>
            <a:r>
              <a:rPr lang="ja-JP" altLang="en-US">
                <a:latin typeface="+mn-ea"/>
                <a:ea typeface="+mn-ea"/>
                <a:hlinkClick r:id="rId5"/>
              </a:rPr>
              <a:t>ネットワーク通信モデル</a:t>
            </a:r>
            <a:endParaRPr lang="en-US" altLang="ja-JP" dirty="0">
              <a:latin typeface="+mn-ea"/>
              <a:ea typeface="+mn-ea"/>
            </a:endParaRPr>
          </a:p>
        </p:txBody>
      </p:sp>
      <p:grpSp>
        <p:nvGrpSpPr>
          <p:cNvPr id="15" name="Group 14">
            <a:extLst>
              <a:ext uri="{FF2B5EF4-FFF2-40B4-BE49-F238E27FC236}">
                <a16:creationId xmlns:a16="http://schemas.microsoft.com/office/drawing/2014/main" id="{0EE173D4-B6DE-E350-F961-89C786E907C4}"/>
              </a:ext>
            </a:extLst>
          </p:cNvPr>
          <p:cNvGrpSpPr/>
          <p:nvPr/>
        </p:nvGrpSpPr>
        <p:grpSpPr>
          <a:xfrm>
            <a:off x="5538291" y="379143"/>
            <a:ext cx="3437341" cy="2470590"/>
            <a:chOff x="975670" y="1718829"/>
            <a:chExt cx="4631833" cy="3253863"/>
          </a:xfrm>
        </p:grpSpPr>
        <p:pic>
          <p:nvPicPr>
            <p:cNvPr id="16" name="Picture 15" descr="A diagram of a computer program&#10;&#10;Description automatically generated with medium confidence">
              <a:extLst>
                <a:ext uri="{FF2B5EF4-FFF2-40B4-BE49-F238E27FC236}">
                  <a16:creationId xmlns:a16="http://schemas.microsoft.com/office/drawing/2014/main" id="{96AF99A9-B2FC-A91C-97D0-4C508A0408B6}"/>
                </a:ext>
              </a:extLst>
            </p:cNvPr>
            <p:cNvPicPr>
              <a:picLocks noChangeAspect="1"/>
            </p:cNvPicPr>
            <p:nvPr/>
          </p:nvPicPr>
          <p:blipFill>
            <a:blip r:embed="rId6"/>
            <a:stretch>
              <a:fillRect/>
            </a:stretch>
          </p:blipFill>
          <p:spPr>
            <a:xfrm>
              <a:off x="975670" y="1718829"/>
              <a:ext cx="4631833" cy="3253863"/>
            </a:xfrm>
            <a:prstGeom prst="rect">
              <a:avLst/>
            </a:prstGeom>
          </p:spPr>
        </p:pic>
        <p:sp>
          <p:nvSpPr>
            <p:cNvPr id="17" name="TextBox 16">
              <a:extLst>
                <a:ext uri="{FF2B5EF4-FFF2-40B4-BE49-F238E27FC236}">
                  <a16:creationId xmlns:a16="http://schemas.microsoft.com/office/drawing/2014/main" id="{2AADFE4F-4EA7-6EA0-B537-150EE85DAFEF}"/>
                </a:ext>
              </a:extLst>
            </p:cNvPr>
            <p:cNvSpPr txBox="1"/>
            <p:nvPr/>
          </p:nvSpPr>
          <p:spPr>
            <a:xfrm>
              <a:off x="4248727" y="4568825"/>
              <a:ext cx="1006764" cy="253916"/>
            </a:xfrm>
            <a:prstGeom prst="rect">
              <a:avLst/>
            </a:prstGeom>
            <a:noFill/>
          </p:spPr>
          <p:txBody>
            <a:bodyPr wrap="square" rtlCol="0">
              <a:spAutoFit/>
            </a:bodyPr>
            <a:lstStyle/>
            <a:p>
              <a:r>
                <a:rPr lang="en-US" sz="1050" dirty="0">
                  <a:solidFill>
                    <a:schemeClr val="bg1"/>
                  </a:solidFill>
                </a:rPr>
                <a:t>(LINK)</a:t>
              </a:r>
            </a:p>
          </p:txBody>
        </p:sp>
        <p:sp>
          <p:nvSpPr>
            <p:cNvPr id="18" name="TextBox 17">
              <a:extLst>
                <a:ext uri="{FF2B5EF4-FFF2-40B4-BE49-F238E27FC236}">
                  <a16:creationId xmlns:a16="http://schemas.microsoft.com/office/drawing/2014/main" id="{9A25DCC4-E668-E9C2-6F58-63C4B913CA8B}"/>
                </a:ext>
              </a:extLst>
            </p:cNvPr>
            <p:cNvSpPr txBox="1"/>
            <p:nvPr/>
          </p:nvSpPr>
          <p:spPr>
            <a:xfrm>
              <a:off x="4094994" y="4335613"/>
              <a:ext cx="208146" cy="161159"/>
            </a:xfrm>
            <a:prstGeom prst="rect">
              <a:avLst/>
            </a:prstGeom>
            <a:noFill/>
          </p:spPr>
          <p:txBody>
            <a:bodyPr wrap="square" lIns="3600" tIns="3600" rIns="3600" bIns="3600" rtlCol="0">
              <a:spAutoFit/>
            </a:bodyPr>
            <a:lstStyle/>
            <a:p>
              <a:r>
                <a:rPr lang="en-US" sz="1000" dirty="0">
                  <a:solidFill>
                    <a:schemeClr val="bg1"/>
                  </a:solidFill>
                </a:rPr>
                <a:t>1.</a:t>
              </a:r>
            </a:p>
          </p:txBody>
        </p:sp>
        <p:sp>
          <p:nvSpPr>
            <p:cNvPr id="19" name="TextBox 18">
              <a:extLst>
                <a:ext uri="{FF2B5EF4-FFF2-40B4-BE49-F238E27FC236}">
                  <a16:creationId xmlns:a16="http://schemas.microsoft.com/office/drawing/2014/main" id="{66A23565-049E-3720-3D10-076BC9AD7B4A}"/>
                </a:ext>
              </a:extLst>
            </p:cNvPr>
            <p:cNvSpPr txBox="1"/>
            <p:nvPr/>
          </p:nvSpPr>
          <p:spPr>
            <a:xfrm>
              <a:off x="4094994" y="3779113"/>
              <a:ext cx="208146" cy="161159"/>
            </a:xfrm>
            <a:prstGeom prst="rect">
              <a:avLst/>
            </a:prstGeom>
            <a:noFill/>
          </p:spPr>
          <p:txBody>
            <a:bodyPr wrap="square" lIns="3600" tIns="3600" rIns="3600" bIns="3600" rtlCol="0">
              <a:spAutoFit/>
            </a:bodyPr>
            <a:lstStyle/>
            <a:p>
              <a:r>
                <a:rPr lang="en-US" sz="1000" dirty="0">
                  <a:solidFill>
                    <a:schemeClr val="bg1"/>
                  </a:solidFill>
                </a:rPr>
                <a:t>2.</a:t>
              </a:r>
            </a:p>
          </p:txBody>
        </p:sp>
        <p:sp>
          <p:nvSpPr>
            <p:cNvPr id="20" name="TextBox 19">
              <a:extLst>
                <a:ext uri="{FF2B5EF4-FFF2-40B4-BE49-F238E27FC236}">
                  <a16:creationId xmlns:a16="http://schemas.microsoft.com/office/drawing/2014/main" id="{6299862E-7A91-0320-2033-14A64B68008B}"/>
                </a:ext>
              </a:extLst>
            </p:cNvPr>
            <p:cNvSpPr txBox="1"/>
            <p:nvPr/>
          </p:nvSpPr>
          <p:spPr>
            <a:xfrm>
              <a:off x="4094994" y="3383772"/>
              <a:ext cx="208146" cy="161159"/>
            </a:xfrm>
            <a:prstGeom prst="rect">
              <a:avLst/>
            </a:prstGeom>
            <a:noFill/>
          </p:spPr>
          <p:txBody>
            <a:bodyPr wrap="square" lIns="3600" tIns="3600" rIns="3600" bIns="3600" rtlCol="0">
              <a:spAutoFit/>
            </a:bodyPr>
            <a:lstStyle/>
            <a:p>
              <a:r>
                <a:rPr lang="en-US" sz="1000" dirty="0">
                  <a:solidFill>
                    <a:schemeClr val="bg1"/>
                  </a:solidFill>
                </a:rPr>
                <a:t>3.</a:t>
              </a:r>
            </a:p>
          </p:txBody>
        </p:sp>
        <p:sp>
          <p:nvSpPr>
            <p:cNvPr id="21" name="TextBox 20">
              <a:extLst>
                <a:ext uri="{FF2B5EF4-FFF2-40B4-BE49-F238E27FC236}">
                  <a16:creationId xmlns:a16="http://schemas.microsoft.com/office/drawing/2014/main" id="{E5B50EC6-152F-DCBA-28A6-860D6A81CB2E}"/>
                </a:ext>
              </a:extLst>
            </p:cNvPr>
            <p:cNvSpPr txBox="1"/>
            <p:nvPr/>
          </p:nvSpPr>
          <p:spPr>
            <a:xfrm>
              <a:off x="4094994" y="2553676"/>
              <a:ext cx="208146" cy="161159"/>
            </a:xfrm>
            <a:prstGeom prst="rect">
              <a:avLst/>
            </a:prstGeom>
            <a:noFill/>
          </p:spPr>
          <p:txBody>
            <a:bodyPr wrap="square" lIns="3600" tIns="3600" rIns="3600" bIns="3600" rtlCol="0">
              <a:spAutoFit/>
            </a:bodyPr>
            <a:lstStyle/>
            <a:p>
              <a:r>
                <a:rPr lang="en-US" sz="1000" dirty="0">
                  <a:solidFill>
                    <a:schemeClr val="bg1"/>
                  </a:solidFill>
                </a:rPr>
                <a:t>4.</a:t>
              </a:r>
            </a:p>
          </p:txBody>
        </p:sp>
      </p:grpSp>
      <p:sp>
        <p:nvSpPr>
          <p:cNvPr id="23" name="TextBox 22">
            <a:extLst>
              <a:ext uri="{FF2B5EF4-FFF2-40B4-BE49-F238E27FC236}">
                <a16:creationId xmlns:a16="http://schemas.microsoft.com/office/drawing/2014/main" id="{8F6401C8-D125-C1AA-FDEC-7C8A15C7A2F0}"/>
              </a:ext>
            </a:extLst>
          </p:cNvPr>
          <p:cNvSpPr txBox="1"/>
          <p:nvPr/>
        </p:nvSpPr>
        <p:spPr>
          <a:xfrm>
            <a:off x="5207430" y="70837"/>
            <a:ext cx="4572000" cy="307777"/>
          </a:xfrm>
          <a:prstGeom prst="rect">
            <a:avLst/>
          </a:prstGeom>
          <a:noFill/>
        </p:spPr>
        <p:txBody>
          <a:bodyPr wrap="square">
            <a:spAutoFit/>
          </a:bodyPr>
          <a:lstStyle/>
          <a:p>
            <a:r>
              <a:rPr lang="en-US" b="0" i="0" dirty="0">
                <a:solidFill>
                  <a:schemeClr val="tx1"/>
                </a:solidFill>
                <a:effectLst/>
                <a:latin typeface="+mn-lt"/>
              </a:rPr>
              <a:t> (*) OSI: open systems interconnection</a:t>
            </a:r>
          </a:p>
        </p:txBody>
      </p:sp>
      <p:sp>
        <p:nvSpPr>
          <p:cNvPr id="3" name="Footer Placeholder 1">
            <a:extLst>
              <a:ext uri="{FF2B5EF4-FFF2-40B4-BE49-F238E27FC236}">
                <a16:creationId xmlns:a16="http://schemas.microsoft.com/office/drawing/2014/main" id="{ADAE1357-C056-B1FD-A8AC-68788AAFCD3F}"/>
              </a:ext>
            </a:extLst>
          </p:cNvPr>
          <p:cNvSpPr txBox="1">
            <a:spLocks/>
          </p:cNvSpPr>
          <p:nvPr/>
        </p:nvSpPr>
        <p:spPr>
          <a:xfrm>
            <a:off x="5483225" y="4911725"/>
            <a:ext cx="3086100" cy="274638"/>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29</a:t>
            </a:fld>
            <a:endParaRPr lang="en-US" dirty="0"/>
          </a:p>
        </p:txBody>
      </p:sp>
    </p:spTree>
    <p:extLst>
      <p:ext uri="{BB962C8B-B14F-4D97-AF65-F5344CB8AC3E}">
        <p14:creationId xmlns:p14="http://schemas.microsoft.com/office/powerpoint/2010/main" val="2673637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275468" y="1865829"/>
            <a:ext cx="1731182" cy="838181"/>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Dynamic Addressing with DHCP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592059" y="1335432"/>
            <a:ext cx="1098000" cy="389700"/>
          </a:xfrm>
          <a:prstGeom prst="rect">
            <a:avLst/>
          </a:prstGeom>
        </p:spPr>
        <p:txBody>
          <a:bodyPr spcFirstLastPara="1" wrap="square" lIns="91425" tIns="91425" rIns="91425" bIns="91425" anchor="ctr" anchorCtr="0">
            <a:noAutofit/>
          </a:bodyPr>
          <a:lstStyle/>
          <a:p>
            <a:r>
              <a:rPr lang="en-US" dirty="0">
                <a:solidFill>
                  <a:schemeClr val="bg1">
                    <a:lumMod val="85000"/>
                  </a:schemeClr>
                </a:solidFill>
                <a:highlight>
                  <a:srgbClr val="C0C0C0"/>
                </a:highlight>
              </a:rPr>
              <a:t>10</a:t>
            </a:r>
            <a:endParaRPr dirty="0">
              <a:solidFill>
                <a:schemeClr val="bg1">
                  <a:lumMod val="85000"/>
                </a:schemeClr>
              </a:solidFill>
              <a:highlight>
                <a:srgbClr val="C0C0C0"/>
              </a:highlight>
            </a:endParaRPr>
          </a:p>
        </p:txBody>
      </p:sp>
      <p:sp>
        <p:nvSpPr>
          <p:cNvPr id="677" name="Google Shape;677;p29"/>
          <p:cNvSpPr txBox="1">
            <a:spLocks noGrp="1"/>
          </p:cNvSpPr>
          <p:nvPr>
            <p:ph type="subTitle" idx="4"/>
          </p:nvPr>
        </p:nvSpPr>
        <p:spPr>
          <a:xfrm>
            <a:off x="2024885" y="1865829"/>
            <a:ext cx="1731183" cy="550226"/>
          </a:xfrm>
          <a:prstGeom prst="rect">
            <a:avLst/>
          </a:prstGeom>
        </p:spPr>
        <p:txBody>
          <a:bodyPr spcFirstLastPara="1" wrap="square" lIns="91425" tIns="91425" rIns="91425" bIns="91425" anchor="t" anchorCtr="0">
            <a:noAutofit/>
          </a:body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Gateways to Other Networks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34147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11</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596986" y="1865829"/>
            <a:ext cx="1183864" cy="550226"/>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ARP Process </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3991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12</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3594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13</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6003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14</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7638" y="1865829"/>
            <a:ext cx="1422796"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TCP and UDP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5920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15</a:t>
            </a:r>
            <a:endParaRPr dirty="0">
              <a:solidFill>
                <a:schemeClr val="bg1">
                  <a:lumMod val="85000"/>
                </a:schemeClr>
              </a:solidFill>
              <a:highlight>
                <a:srgbClr val="C0C0C0"/>
              </a:highlight>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29"/>
            <a:ext cx="1617092" cy="550226"/>
          </a:xfrm>
        </p:spPr>
        <p:txBody>
          <a:bodyPr anchor="t"/>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Routing Between Networks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341476"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991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17</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427268"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Application Layer Services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2176685"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Network Testing Utilities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75127"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fontAlgn="ct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期末テスト</a:t>
            </a:r>
          </a:p>
        </p:txBody>
      </p:sp>
      <p:sp>
        <p:nvSpPr>
          <p:cNvPr id="2" name="Footer Placeholder 4">
            <a:extLst>
              <a:ext uri="{FF2B5EF4-FFF2-40B4-BE49-F238E27FC236}">
                <a16:creationId xmlns:a16="http://schemas.microsoft.com/office/drawing/2014/main" id="{0AE09D80-27DC-427E-012F-4FF1177189A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a:t>
            </a:fld>
            <a:endParaRPr lang="en-US" dirty="0">
              <a:solidFill>
                <a:schemeClr val="tx1"/>
              </a:solidFill>
            </a:endParaRPr>
          </a:p>
        </p:txBody>
      </p:sp>
    </p:spTree>
    <p:extLst>
      <p:ext uri="{BB962C8B-B14F-4D97-AF65-F5344CB8AC3E}">
        <p14:creationId xmlns:p14="http://schemas.microsoft.com/office/powerpoint/2010/main" val="66420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8FF71ED-F033-A6D5-1CF9-153421B71B7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CA691DF-5E46-46AC-2874-74D6A3AB5796}"/>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5.3. Network Communication Models</a:t>
            </a:r>
            <a:endParaRPr lang="en-US" altLang="ja-JP" dirty="0"/>
          </a:p>
        </p:txBody>
      </p:sp>
      <p:sp>
        <p:nvSpPr>
          <p:cNvPr id="4" name="TextBox 3">
            <a:extLst>
              <a:ext uri="{FF2B5EF4-FFF2-40B4-BE49-F238E27FC236}">
                <a16:creationId xmlns:a16="http://schemas.microsoft.com/office/drawing/2014/main" id="{0AF91585-DCE4-E3ED-1D42-757DBE5968C5}"/>
              </a:ext>
            </a:extLst>
          </p:cNvPr>
          <p:cNvSpPr txBox="1"/>
          <p:nvPr/>
        </p:nvSpPr>
        <p:spPr>
          <a:xfrm>
            <a:off x="720724" y="1174613"/>
            <a:ext cx="8423275" cy="3323987"/>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5.3.3 The TCP/IP Model</a:t>
            </a:r>
            <a:endParaRPr lang="en-US" altLang="ja-JP" sz="2000" b="0" i="0" u="none" strike="noStrike" dirty="0">
              <a:solidFill>
                <a:schemeClr val="accent4"/>
              </a:solidFill>
              <a:effectLst/>
              <a:latin typeface="+mn-lt"/>
              <a:ea typeface="MS PGothic" panose="020B0600070205080204" pitchFamily="34" charset="-128"/>
            </a:endParaRPr>
          </a:p>
          <a:p>
            <a:pPr algn="l" fontAlgn="ctr">
              <a:spcAft>
                <a:spcPts val="600"/>
              </a:spcAft>
              <a:buClr>
                <a:schemeClr val="tx1"/>
              </a:buClr>
            </a:pPr>
            <a:endParaRPr lang="en-US" altLang="ja-JP" dirty="0">
              <a:solidFill>
                <a:schemeClr val="tx1"/>
              </a:solidFill>
              <a:latin typeface="+mn-lt"/>
              <a:ea typeface="MS PGothic" panose="020B0600070205080204" pitchFamily="34" charset="-128"/>
            </a:endParaRPr>
          </a:p>
          <a:p>
            <a:pPr algn="l">
              <a:spcAft>
                <a:spcPts val="600"/>
              </a:spcAft>
              <a:buFont typeface="Arial" panose="020B0604020202020204" pitchFamily="34" charset="0"/>
              <a:buChar char="•"/>
            </a:pPr>
            <a:r>
              <a:rPr lang="en-US" b="1" i="0" dirty="0">
                <a:solidFill>
                  <a:schemeClr val="accent1"/>
                </a:solidFill>
                <a:effectLst/>
                <a:latin typeface="+mn-lt"/>
              </a:rPr>
              <a:t>4 - Application:</a:t>
            </a:r>
            <a:endParaRPr lang="en-US" b="0" i="0" dirty="0">
              <a:solidFill>
                <a:schemeClr val="accent1"/>
              </a:solidFill>
              <a:effectLst/>
              <a:latin typeface="+mn-lt"/>
            </a:endParaRPr>
          </a:p>
          <a:p>
            <a:pPr algn="l">
              <a:spcAft>
                <a:spcPts val="600"/>
              </a:spcAft>
              <a:buFont typeface="Arial" panose="020B0604020202020204" pitchFamily="34" charset="0"/>
              <a:buChar char="•"/>
            </a:pPr>
            <a:r>
              <a:rPr lang="en-US" b="0" i="0" dirty="0">
                <a:solidFill>
                  <a:schemeClr val="tx1"/>
                </a:solidFill>
                <a:effectLst/>
                <a:latin typeface="+mn-lt"/>
              </a:rPr>
              <a:t>Represents data to the user, plus encoding and dialog control</a:t>
            </a:r>
          </a:p>
          <a:p>
            <a:pPr algn="l">
              <a:spcAft>
                <a:spcPts val="600"/>
              </a:spcAft>
              <a:buFont typeface="Arial" panose="020B0604020202020204" pitchFamily="34" charset="0"/>
              <a:buChar char="•"/>
            </a:pPr>
            <a:r>
              <a:rPr lang="en-US" b="1" i="0" dirty="0">
                <a:solidFill>
                  <a:schemeClr val="accent1"/>
                </a:solidFill>
                <a:effectLst/>
                <a:latin typeface="+mn-lt"/>
              </a:rPr>
              <a:t>3 - Transport</a:t>
            </a:r>
            <a:r>
              <a:rPr lang="en-US" b="0" i="0" dirty="0">
                <a:solidFill>
                  <a:schemeClr val="accent1"/>
                </a:solidFill>
                <a:effectLst/>
                <a:latin typeface="+mn-lt"/>
              </a:rPr>
              <a:t> :</a:t>
            </a:r>
          </a:p>
          <a:p>
            <a:pPr algn="l">
              <a:spcAft>
                <a:spcPts val="600"/>
              </a:spcAft>
              <a:buFont typeface="Arial" panose="020B0604020202020204" pitchFamily="34" charset="0"/>
              <a:buChar char="•"/>
            </a:pPr>
            <a:r>
              <a:rPr lang="en-US" b="0" i="0" dirty="0">
                <a:solidFill>
                  <a:schemeClr val="tx1"/>
                </a:solidFill>
                <a:effectLst/>
                <a:latin typeface="+mn-lt"/>
              </a:rPr>
              <a:t>Supports communication between various devices across diverse networks</a:t>
            </a:r>
          </a:p>
          <a:p>
            <a:pPr algn="l">
              <a:spcAft>
                <a:spcPts val="600"/>
              </a:spcAft>
              <a:buFont typeface="Arial" panose="020B0604020202020204" pitchFamily="34" charset="0"/>
              <a:buChar char="•"/>
            </a:pPr>
            <a:r>
              <a:rPr lang="en-US" b="1" i="0" dirty="0">
                <a:solidFill>
                  <a:schemeClr val="accent1"/>
                </a:solidFill>
                <a:effectLst/>
                <a:latin typeface="+mn-lt"/>
              </a:rPr>
              <a:t>2 - Internet</a:t>
            </a:r>
            <a:r>
              <a:rPr lang="en-US" b="0" i="0" dirty="0">
                <a:solidFill>
                  <a:schemeClr val="accent1"/>
                </a:solidFill>
                <a:effectLst/>
                <a:latin typeface="+mn-lt"/>
              </a:rPr>
              <a:t>:</a:t>
            </a:r>
          </a:p>
          <a:p>
            <a:pPr algn="l">
              <a:spcAft>
                <a:spcPts val="600"/>
              </a:spcAft>
              <a:buFont typeface="Arial" panose="020B0604020202020204" pitchFamily="34" charset="0"/>
              <a:buChar char="•"/>
            </a:pPr>
            <a:r>
              <a:rPr lang="en-US" b="0" i="0" dirty="0">
                <a:solidFill>
                  <a:schemeClr val="tx1"/>
                </a:solidFill>
                <a:effectLst/>
                <a:latin typeface="+mn-lt"/>
              </a:rPr>
              <a:t>Determines the best path through the network</a:t>
            </a:r>
          </a:p>
          <a:p>
            <a:pPr algn="l">
              <a:spcAft>
                <a:spcPts val="600"/>
              </a:spcAft>
              <a:buFont typeface="Arial" panose="020B0604020202020204" pitchFamily="34" charset="0"/>
              <a:buChar char="•"/>
            </a:pPr>
            <a:r>
              <a:rPr lang="en-US" b="1" i="0" dirty="0">
                <a:solidFill>
                  <a:schemeClr val="accent1"/>
                </a:solidFill>
                <a:effectLst/>
                <a:latin typeface="+mn-lt"/>
              </a:rPr>
              <a:t>1 - Network Access (LINK)</a:t>
            </a:r>
            <a:r>
              <a:rPr lang="en-US" b="0" i="0" dirty="0">
                <a:solidFill>
                  <a:schemeClr val="accent1"/>
                </a:solidFill>
                <a:effectLst/>
                <a:latin typeface="+mn-lt"/>
              </a:rPr>
              <a:t>:</a:t>
            </a:r>
          </a:p>
          <a:p>
            <a:pPr algn="l">
              <a:spcAft>
                <a:spcPts val="600"/>
              </a:spcAft>
              <a:buFont typeface="Arial" panose="020B0604020202020204" pitchFamily="34" charset="0"/>
              <a:buChar char="•"/>
            </a:pPr>
            <a:r>
              <a:rPr lang="en-US" b="0" i="0" dirty="0">
                <a:solidFill>
                  <a:schemeClr val="tx1"/>
                </a:solidFill>
                <a:effectLst/>
                <a:latin typeface="+mn-lt"/>
              </a:rPr>
              <a:t>The hardware devices and media that make up the network.</a:t>
            </a:r>
          </a:p>
          <a:p>
            <a:pPr algn="l" fontAlgn="ctr">
              <a:spcAft>
                <a:spcPts val="600"/>
              </a:spcAft>
              <a:buClr>
                <a:schemeClr val="tx1"/>
              </a:buClr>
            </a:pPr>
            <a:endParaRPr lang="en-US" altLang="ja-JP" b="0" i="0" u="none" strike="noStrike" dirty="0">
              <a:solidFill>
                <a:schemeClr val="tx1"/>
              </a:solidFill>
              <a:effectLst/>
              <a:latin typeface="+mn-lt"/>
              <a:ea typeface="MS PGothic" panose="020B0600070205080204" pitchFamily="34" charset="-128"/>
            </a:endParaRPr>
          </a:p>
        </p:txBody>
      </p:sp>
      <p:sp>
        <p:nvSpPr>
          <p:cNvPr id="2" name="Footer Placeholder 1">
            <a:extLst>
              <a:ext uri="{FF2B5EF4-FFF2-40B4-BE49-F238E27FC236}">
                <a16:creationId xmlns:a16="http://schemas.microsoft.com/office/drawing/2014/main" id="{CA6AE528-E56B-C0A1-28DF-8788021ED561}"/>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30</a:t>
            </a:fld>
            <a:endParaRPr lang="en-US" dirty="0"/>
          </a:p>
        </p:txBody>
      </p:sp>
    </p:spTree>
    <p:extLst>
      <p:ext uri="{BB962C8B-B14F-4D97-AF65-F5344CB8AC3E}">
        <p14:creationId xmlns:p14="http://schemas.microsoft.com/office/powerpoint/2010/main" val="1586786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8FF71ED-F033-A6D5-1CF9-153421B71B7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AF91585-DCE4-E3ED-1D42-757DBE5968C5}"/>
              </a:ext>
            </a:extLst>
          </p:cNvPr>
          <p:cNvSpPr txBox="1"/>
          <p:nvPr/>
        </p:nvSpPr>
        <p:spPr>
          <a:xfrm>
            <a:off x="720724" y="1174613"/>
            <a:ext cx="8423275" cy="3570208"/>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5.3.3 The TCP/IP Model</a:t>
            </a:r>
            <a:endParaRPr lang="en-US" altLang="ja-JP" sz="2000" b="0" i="0" u="none" strike="noStrike" dirty="0">
              <a:solidFill>
                <a:schemeClr val="accent4"/>
              </a:solidFill>
              <a:effectLst/>
              <a:latin typeface="+mn-lt"/>
              <a:ea typeface="MS PGothic" panose="020B0600070205080204" pitchFamily="34" charset="-128"/>
            </a:endParaRPr>
          </a:p>
          <a:p>
            <a:pPr algn="l" fontAlgn="ctr">
              <a:spcAft>
                <a:spcPts val="600"/>
              </a:spcAft>
              <a:buClr>
                <a:schemeClr val="tx1"/>
              </a:buClr>
            </a:pPr>
            <a:endParaRPr lang="en-US" altLang="ja-JP" dirty="0">
              <a:solidFill>
                <a:schemeClr val="tx1"/>
              </a:solidFill>
              <a:latin typeface="+mn-lt"/>
              <a:ea typeface="MS PGothic" panose="020B0600070205080204" pitchFamily="34" charset="-128"/>
            </a:endParaRPr>
          </a:p>
          <a:p>
            <a:pPr algn="l" fontAlgn="ctr">
              <a:spcAft>
                <a:spcPts val="1200"/>
              </a:spcAft>
              <a:buClr>
                <a:schemeClr val="tx1"/>
              </a:buClr>
            </a:pPr>
            <a:r>
              <a:rPr lang="en-US" altLang="ja-JP" dirty="0">
                <a:solidFill>
                  <a:schemeClr val="accent1"/>
                </a:solidFill>
                <a:latin typeface="+mn-lt"/>
                <a:ea typeface="MS PGothic" panose="020B0600070205080204" pitchFamily="34" charset="-128"/>
              </a:rPr>
              <a:t>4. </a:t>
            </a:r>
            <a:r>
              <a:rPr lang="ja-JP" altLang="en-US">
                <a:solidFill>
                  <a:schemeClr val="accent1"/>
                </a:solidFill>
                <a:latin typeface="+mn-lt"/>
                <a:ea typeface="MS PGothic" panose="020B0600070205080204" pitchFamily="34" charset="-128"/>
              </a:rPr>
              <a:t>アプリケーション</a:t>
            </a:r>
            <a:r>
              <a:rPr lang="en-US" altLang="ja-JP" dirty="0">
                <a:solidFill>
                  <a:schemeClr val="accent1"/>
                </a:solidFill>
                <a:latin typeface="+mn-lt"/>
                <a:ea typeface="MS PGothic" panose="020B0600070205080204" pitchFamily="34" charset="-128"/>
              </a:rPr>
              <a:t>:</a:t>
            </a:r>
          </a:p>
          <a:p>
            <a:pPr algn="l" fontAlgn="ctr">
              <a:spcAft>
                <a:spcPts val="1200"/>
              </a:spcAft>
              <a:buClr>
                <a:schemeClr val="tx1"/>
              </a:buClr>
            </a:pPr>
            <a:r>
              <a:rPr lang="ja-JP" altLang="en-US">
                <a:solidFill>
                  <a:schemeClr val="tx1"/>
                </a:solidFill>
                <a:latin typeface="+mn-lt"/>
                <a:ea typeface="MS PGothic" panose="020B0600070205080204" pitchFamily="34" charset="-128"/>
              </a:rPr>
              <a:t>ユーザに対して、アプリケーションを提供する</a:t>
            </a:r>
          </a:p>
          <a:p>
            <a:pPr algn="l" fontAlgn="ctr">
              <a:spcAft>
                <a:spcPts val="1200"/>
              </a:spcAft>
              <a:buClr>
                <a:schemeClr val="tx1"/>
              </a:buClr>
            </a:pPr>
            <a:r>
              <a:rPr lang="en-US" altLang="ja-JP" dirty="0">
                <a:solidFill>
                  <a:schemeClr val="accent1"/>
                </a:solidFill>
                <a:latin typeface="+mn-lt"/>
                <a:ea typeface="MS PGothic" panose="020B0600070205080204" pitchFamily="34" charset="-128"/>
              </a:rPr>
              <a:t>3. </a:t>
            </a:r>
            <a:r>
              <a:rPr lang="ja-JP" altLang="en-US">
                <a:solidFill>
                  <a:schemeClr val="accent1"/>
                </a:solidFill>
                <a:latin typeface="+mn-lt"/>
                <a:ea typeface="MS PGothic" panose="020B0600070205080204" pitchFamily="34" charset="-128"/>
              </a:rPr>
              <a:t>トランスポート</a:t>
            </a:r>
            <a:r>
              <a:rPr lang="en-US" altLang="ja-JP" dirty="0">
                <a:solidFill>
                  <a:schemeClr val="accent1"/>
                </a:solidFill>
                <a:latin typeface="+mn-lt"/>
                <a:ea typeface="MS PGothic" panose="020B0600070205080204" pitchFamily="34" charset="-128"/>
              </a:rPr>
              <a:t>:</a:t>
            </a:r>
          </a:p>
          <a:p>
            <a:pPr algn="l" fontAlgn="ctr">
              <a:spcAft>
                <a:spcPts val="1200"/>
              </a:spcAft>
              <a:buClr>
                <a:schemeClr val="tx1"/>
              </a:buClr>
            </a:pPr>
            <a:r>
              <a:rPr lang="ja-JP" altLang="en-US">
                <a:solidFill>
                  <a:schemeClr val="tx1"/>
                </a:solidFill>
                <a:latin typeface="+mn-lt"/>
                <a:ea typeface="MS PGothic" panose="020B0600070205080204" pitchFamily="34" charset="-128"/>
              </a:rPr>
              <a:t>アプリケーションの識別と、それに応じた通信制御を行う</a:t>
            </a:r>
            <a:endParaRPr lang="en-US" altLang="ja-JP" dirty="0">
              <a:solidFill>
                <a:schemeClr val="tx1"/>
              </a:solidFill>
              <a:latin typeface="+mn-lt"/>
              <a:ea typeface="MS PGothic" panose="020B0600070205080204" pitchFamily="34" charset="-128"/>
            </a:endParaRPr>
          </a:p>
          <a:p>
            <a:pPr algn="l" fontAlgn="ctr">
              <a:spcAft>
                <a:spcPts val="1200"/>
              </a:spcAft>
              <a:buClr>
                <a:schemeClr val="tx1"/>
              </a:buClr>
            </a:pPr>
            <a:r>
              <a:rPr lang="en-US" altLang="ja-JP" dirty="0">
                <a:solidFill>
                  <a:schemeClr val="accent1"/>
                </a:solidFill>
                <a:latin typeface="+mn-lt"/>
                <a:ea typeface="MS PGothic" panose="020B0600070205080204" pitchFamily="34" charset="-128"/>
              </a:rPr>
              <a:t>2. </a:t>
            </a:r>
            <a:r>
              <a:rPr lang="ja-JP" altLang="en-US">
                <a:solidFill>
                  <a:schemeClr val="accent1"/>
                </a:solidFill>
                <a:latin typeface="+mn-lt"/>
                <a:ea typeface="MS PGothic" panose="020B0600070205080204" pitchFamily="34" charset="-128"/>
              </a:rPr>
              <a:t>インターネット</a:t>
            </a:r>
            <a:r>
              <a:rPr lang="en-US" altLang="ja-JP" dirty="0">
                <a:solidFill>
                  <a:schemeClr val="accent1"/>
                </a:solidFill>
                <a:latin typeface="+mn-lt"/>
                <a:ea typeface="MS PGothic" panose="020B0600070205080204" pitchFamily="34" charset="-128"/>
              </a:rPr>
              <a:t>:</a:t>
            </a:r>
          </a:p>
          <a:p>
            <a:pPr algn="l" fontAlgn="ctr">
              <a:spcAft>
                <a:spcPts val="1200"/>
              </a:spcAft>
              <a:buClr>
                <a:schemeClr val="tx1"/>
              </a:buClr>
            </a:pPr>
            <a:r>
              <a:rPr lang="ja-JP" altLang="en-US">
                <a:solidFill>
                  <a:schemeClr val="tx1"/>
                </a:solidFill>
                <a:latin typeface="+mn-lt"/>
                <a:ea typeface="MS PGothic" panose="020B0600070205080204" pitchFamily="34" charset="-128"/>
              </a:rPr>
              <a:t>異なるネットワークにいるデバイスとの接続</a:t>
            </a:r>
            <a:endParaRPr lang="en-US" altLang="ja-JP" dirty="0">
              <a:solidFill>
                <a:schemeClr val="tx1"/>
              </a:solidFill>
              <a:latin typeface="+mn-lt"/>
              <a:ea typeface="MS PGothic" panose="020B0600070205080204" pitchFamily="34" charset="-128"/>
            </a:endParaRPr>
          </a:p>
          <a:p>
            <a:pPr algn="l" fontAlgn="ctr">
              <a:spcAft>
                <a:spcPts val="1200"/>
              </a:spcAft>
              <a:buClr>
                <a:schemeClr val="tx1"/>
              </a:buClr>
            </a:pPr>
            <a:r>
              <a:rPr lang="en-US" altLang="ja-JP" dirty="0">
                <a:solidFill>
                  <a:schemeClr val="accent1"/>
                </a:solidFill>
                <a:latin typeface="+mn-lt"/>
                <a:ea typeface="MS PGothic" panose="020B0600070205080204" pitchFamily="34" charset="-128"/>
              </a:rPr>
              <a:t>1. </a:t>
            </a:r>
            <a:r>
              <a:rPr lang="ja-JP" altLang="en-US">
                <a:solidFill>
                  <a:schemeClr val="accent1"/>
                </a:solidFill>
                <a:latin typeface="+mn-lt"/>
                <a:ea typeface="MS PGothic" panose="020B0600070205080204" pitchFamily="34" charset="-128"/>
              </a:rPr>
              <a:t>ネットワークアクセス（リンク）</a:t>
            </a:r>
            <a:r>
              <a:rPr lang="en-US" altLang="ja-JP" dirty="0">
                <a:solidFill>
                  <a:schemeClr val="accent1"/>
                </a:solidFill>
                <a:latin typeface="+mn-lt"/>
                <a:ea typeface="MS PGothic" panose="020B0600070205080204" pitchFamily="34" charset="-128"/>
              </a:rPr>
              <a:t>:</a:t>
            </a:r>
          </a:p>
          <a:p>
            <a:pPr algn="l" fontAlgn="ctr">
              <a:spcAft>
                <a:spcPts val="1200"/>
              </a:spcAft>
              <a:buClr>
                <a:schemeClr val="tx1"/>
              </a:buClr>
            </a:pPr>
            <a:r>
              <a:rPr lang="ja-JP" altLang="en-US">
                <a:solidFill>
                  <a:schemeClr val="tx1"/>
                </a:solidFill>
                <a:latin typeface="+mn-lt"/>
                <a:ea typeface="MS PGothic" panose="020B0600070205080204" pitchFamily="34" charset="-128"/>
              </a:rPr>
              <a:t>同じネットワークにいるデバイスとの接続</a:t>
            </a:r>
            <a:endParaRPr lang="en-US" altLang="ja-JP" dirty="0">
              <a:solidFill>
                <a:schemeClr val="tx1"/>
              </a:solidFill>
              <a:latin typeface="+mn-lt"/>
              <a:ea typeface="MS PGothic" panose="020B0600070205080204" pitchFamily="34" charset="-128"/>
            </a:endParaRPr>
          </a:p>
        </p:txBody>
      </p:sp>
      <p:sp>
        <p:nvSpPr>
          <p:cNvPr id="6" name="Google Shape;1302;p52">
            <a:extLst>
              <a:ext uri="{FF2B5EF4-FFF2-40B4-BE49-F238E27FC236}">
                <a16:creationId xmlns:a16="http://schemas.microsoft.com/office/drawing/2014/main" id="{3CD842D1-737D-03C4-23A0-C7D5344F5453}"/>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latin typeface="+mn-ea"/>
                <a:ea typeface="+mn-ea"/>
                <a:hlinkClick r:id="rId4"/>
              </a:rPr>
              <a:t>5.3. </a:t>
            </a:r>
            <a:r>
              <a:rPr lang="ja-JP" altLang="en-US">
                <a:latin typeface="+mn-ea"/>
                <a:ea typeface="+mn-ea"/>
                <a:hlinkClick r:id="rId4"/>
              </a:rPr>
              <a:t>ネットワーク通信モデル</a:t>
            </a:r>
            <a:endParaRPr lang="en-US" altLang="ja-JP" dirty="0">
              <a:latin typeface="+mn-ea"/>
              <a:ea typeface="+mn-ea"/>
            </a:endParaRPr>
          </a:p>
        </p:txBody>
      </p:sp>
      <p:pic>
        <p:nvPicPr>
          <p:cNvPr id="7" name="Picture 6">
            <a:extLst>
              <a:ext uri="{FF2B5EF4-FFF2-40B4-BE49-F238E27FC236}">
                <a16:creationId xmlns:a16="http://schemas.microsoft.com/office/drawing/2014/main" id="{708CE22A-686C-5093-BB7B-57B108DCEF44}"/>
              </a:ext>
            </a:extLst>
          </p:cNvPr>
          <p:cNvPicPr>
            <a:picLocks noChangeAspect="1"/>
          </p:cNvPicPr>
          <p:nvPr/>
        </p:nvPicPr>
        <p:blipFill>
          <a:blip r:embed="rId5"/>
          <a:stretch>
            <a:fillRect/>
          </a:stretch>
        </p:blipFill>
        <p:spPr>
          <a:xfrm>
            <a:off x="6338044" y="1761462"/>
            <a:ext cx="1985505" cy="2357787"/>
          </a:xfrm>
          <a:prstGeom prst="rect">
            <a:avLst/>
          </a:prstGeom>
        </p:spPr>
      </p:pic>
      <p:sp>
        <p:nvSpPr>
          <p:cNvPr id="2" name="Footer Placeholder 1">
            <a:extLst>
              <a:ext uri="{FF2B5EF4-FFF2-40B4-BE49-F238E27FC236}">
                <a16:creationId xmlns:a16="http://schemas.microsoft.com/office/drawing/2014/main" id="{7E575509-A94A-38AC-E749-7FB5FAA135B6}"/>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31</a:t>
            </a:fld>
            <a:endParaRPr lang="en-US" dirty="0"/>
          </a:p>
        </p:txBody>
      </p:sp>
    </p:spTree>
    <p:extLst>
      <p:ext uri="{BB962C8B-B14F-4D97-AF65-F5344CB8AC3E}">
        <p14:creationId xmlns:p14="http://schemas.microsoft.com/office/powerpoint/2010/main" val="687305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B28DC08-A721-1F8A-D24D-7686FBE1165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47B0DB6-5CCC-8C2E-844F-09E8DF32E625}"/>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5.3. Network Communication Models</a:t>
            </a:r>
            <a:endParaRPr lang="en-US" altLang="ja-JP" dirty="0"/>
          </a:p>
        </p:txBody>
      </p:sp>
      <p:sp>
        <p:nvSpPr>
          <p:cNvPr id="4" name="TextBox 3">
            <a:extLst>
              <a:ext uri="{FF2B5EF4-FFF2-40B4-BE49-F238E27FC236}">
                <a16:creationId xmlns:a16="http://schemas.microsoft.com/office/drawing/2014/main" id="{F360E7F1-6918-059E-74BF-CA2F44DBB073}"/>
              </a:ext>
            </a:extLst>
          </p:cNvPr>
          <p:cNvSpPr txBox="1"/>
          <p:nvPr/>
        </p:nvSpPr>
        <p:spPr>
          <a:xfrm>
            <a:off x="720724" y="1174613"/>
            <a:ext cx="8289712" cy="3954929"/>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5.3.4 The OSI Reference Model</a:t>
            </a:r>
            <a:endParaRPr lang="en-US" altLang="ja-JP" dirty="0">
              <a:solidFill>
                <a:schemeClr val="accent4"/>
              </a:solidFill>
              <a:latin typeface="+mn-lt"/>
              <a:ea typeface="MS PGothic" panose="020B0600070205080204" pitchFamily="34" charset="-128"/>
            </a:endParaRPr>
          </a:p>
          <a:p>
            <a:pPr algn="l">
              <a:spcAft>
                <a:spcPts val="600"/>
              </a:spcAft>
            </a:pPr>
            <a:r>
              <a:rPr lang="en-US" b="1" i="0" dirty="0">
                <a:solidFill>
                  <a:schemeClr val="accent1"/>
                </a:solidFill>
                <a:effectLst/>
                <a:latin typeface="+mn-lt"/>
              </a:rPr>
              <a:t>7 – Application: </a:t>
            </a:r>
            <a:r>
              <a:rPr lang="en-US" i="0" dirty="0">
                <a:solidFill>
                  <a:schemeClr val="tx1"/>
                </a:solidFill>
                <a:effectLst/>
                <a:latin typeface="+mn-lt"/>
              </a:rPr>
              <a:t>The protocols used for process-to-process communications.</a:t>
            </a:r>
          </a:p>
          <a:p>
            <a:pPr algn="l">
              <a:spcAft>
                <a:spcPts val="600"/>
              </a:spcAft>
            </a:pPr>
            <a:r>
              <a:rPr lang="en-US" b="1" i="0" dirty="0">
                <a:solidFill>
                  <a:schemeClr val="accent1"/>
                </a:solidFill>
                <a:effectLst/>
                <a:latin typeface="+mn-lt"/>
              </a:rPr>
              <a:t>6 – Presentation: </a:t>
            </a:r>
            <a:r>
              <a:rPr lang="en-US" i="0" dirty="0">
                <a:solidFill>
                  <a:schemeClr val="tx1"/>
                </a:solidFill>
                <a:effectLst/>
                <a:latin typeface="+mn-lt"/>
              </a:rPr>
              <a:t>This layer provides for common representation of the data transferred between application layer services.</a:t>
            </a:r>
          </a:p>
          <a:p>
            <a:pPr algn="l">
              <a:spcAft>
                <a:spcPts val="600"/>
              </a:spcAft>
            </a:pPr>
            <a:r>
              <a:rPr lang="en-US" b="1" i="0" dirty="0">
                <a:solidFill>
                  <a:schemeClr val="accent1"/>
                </a:solidFill>
                <a:effectLst/>
                <a:latin typeface="+mn-lt"/>
              </a:rPr>
              <a:t>5 – Session: </a:t>
            </a:r>
            <a:r>
              <a:rPr lang="en-US" i="0" dirty="0">
                <a:solidFill>
                  <a:schemeClr val="tx1"/>
                </a:solidFill>
                <a:effectLst/>
                <a:latin typeface="+mn-lt"/>
              </a:rPr>
              <a:t>The session layer provides services to the presentation layer to organize its dialogue and to manage data exchange.</a:t>
            </a:r>
          </a:p>
          <a:p>
            <a:pPr algn="l">
              <a:spcAft>
                <a:spcPts val="600"/>
              </a:spcAft>
            </a:pPr>
            <a:r>
              <a:rPr lang="en-US" b="1" i="0" dirty="0">
                <a:solidFill>
                  <a:schemeClr val="accent1"/>
                </a:solidFill>
                <a:effectLst/>
                <a:latin typeface="+mn-lt"/>
              </a:rPr>
              <a:t>4 – Transport: </a:t>
            </a:r>
            <a:r>
              <a:rPr lang="en-US" i="0" dirty="0">
                <a:solidFill>
                  <a:schemeClr val="tx1"/>
                </a:solidFill>
                <a:effectLst/>
                <a:latin typeface="+mn-lt"/>
              </a:rPr>
              <a:t>The transport layer defines services to segment, transfer, and reassemble the data for individual communications between the end devices.</a:t>
            </a:r>
          </a:p>
          <a:p>
            <a:pPr algn="l">
              <a:spcAft>
                <a:spcPts val="600"/>
              </a:spcAft>
            </a:pPr>
            <a:r>
              <a:rPr lang="en-US" b="1" i="0" dirty="0">
                <a:solidFill>
                  <a:schemeClr val="accent1"/>
                </a:solidFill>
                <a:effectLst/>
                <a:latin typeface="+mn-lt"/>
              </a:rPr>
              <a:t>3 – Network: </a:t>
            </a:r>
            <a:r>
              <a:rPr lang="en-US" i="0" dirty="0">
                <a:solidFill>
                  <a:schemeClr val="tx1"/>
                </a:solidFill>
                <a:effectLst/>
                <a:latin typeface="+mn-lt"/>
              </a:rPr>
              <a:t>The network layer provides services to exchange the individual pieces of data over the network between identified end devices.</a:t>
            </a:r>
          </a:p>
          <a:p>
            <a:pPr algn="l">
              <a:spcAft>
                <a:spcPts val="600"/>
              </a:spcAft>
            </a:pPr>
            <a:r>
              <a:rPr lang="en-US" b="1" i="0" dirty="0">
                <a:solidFill>
                  <a:schemeClr val="accent1"/>
                </a:solidFill>
                <a:effectLst/>
                <a:latin typeface="+mn-lt"/>
              </a:rPr>
              <a:t>2 - Data Link: </a:t>
            </a:r>
            <a:r>
              <a:rPr lang="en-US" i="0" dirty="0">
                <a:solidFill>
                  <a:schemeClr val="tx1"/>
                </a:solidFill>
                <a:effectLst/>
                <a:latin typeface="+mn-lt"/>
              </a:rPr>
              <a:t>The data link layer protocols describe methods for exchanging data frames between devices over a common media</a:t>
            </a:r>
          </a:p>
          <a:p>
            <a:pPr algn="l">
              <a:spcAft>
                <a:spcPts val="600"/>
              </a:spcAft>
            </a:pPr>
            <a:r>
              <a:rPr lang="en-US" b="1" i="0" dirty="0">
                <a:solidFill>
                  <a:schemeClr val="accent1"/>
                </a:solidFill>
                <a:effectLst/>
                <a:latin typeface="+mn-lt"/>
              </a:rPr>
              <a:t>1 – Physical</a:t>
            </a:r>
            <a:r>
              <a:rPr lang="en-US" i="0" dirty="0">
                <a:solidFill>
                  <a:schemeClr val="accent1"/>
                </a:solidFill>
                <a:effectLst/>
                <a:latin typeface="+mn-lt"/>
              </a:rPr>
              <a:t>-: </a:t>
            </a:r>
            <a:r>
              <a:rPr lang="en-US" i="0" dirty="0">
                <a:solidFill>
                  <a:schemeClr val="tx1"/>
                </a:solidFill>
                <a:effectLst/>
                <a:latin typeface="+mn-lt"/>
              </a:rPr>
              <a:t>The physical layer protocols describe the mechanical, electrical, functional, and procedural means to activate, maintain, and de-activate physical connections for a bit transmission to and from a network device.</a:t>
            </a:r>
            <a:endParaRPr lang="en-US" altLang="ja-JP" i="0" u="none" strike="noStrike" dirty="0">
              <a:solidFill>
                <a:schemeClr val="tx1"/>
              </a:solidFill>
              <a:effectLst/>
              <a:latin typeface="+mn-lt"/>
              <a:ea typeface="MS PGothic" panose="020B0600070205080204" pitchFamily="34" charset="-128"/>
            </a:endParaRPr>
          </a:p>
        </p:txBody>
      </p:sp>
      <p:sp>
        <p:nvSpPr>
          <p:cNvPr id="2" name="Footer Placeholder 1">
            <a:extLst>
              <a:ext uri="{FF2B5EF4-FFF2-40B4-BE49-F238E27FC236}">
                <a16:creationId xmlns:a16="http://schemas.microsoft.com/office/drawing/2014/main" id="{2B7356D1-58CF-7449-BE8D-63750D065CBB}"/>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32</a:t>
            </a:fld>
            <a:endParaRPr lang="en-US" dirty="0"/>
          </a:p>
        </p:txBody>
      </p:sp>
    </p:spTree>
    <p:extLst>
      <p:ext uri="{BB962C8B-B14F-4D97-AF65-F5344CB8AC3E}">
        <p14:creationId xmlns:p14="http://schemas.microsoft.com/office/powerpoint/2010/main" val="36600885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B28DC08-A721-1F8A-D24D-7686FBE1165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360E7F1-6918-059E-74BF-CA2F44DBB073}"/>
              </a:ext>
            </a:extLst>
          </p:cNvPr>
          <p:cNvSpPr txBox="1"/>
          <p:nvPr/>
        </p:nvSpPr>
        <p:spPr>
          <a:xfrm>
            <a:off x="769503" y="1133093"/>
            <a:ext cx="7440845" cy="341632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5.3.4 The OSI Reference Model</a:t>
            </a:r>
            <a:endParaRPr lang="en-US" altLang="ja-JP" sz="2000" b="0" i="0" u="none" strike="noStrike" dirty="0">
              <a:solidFill>
                <a:schemeClr val="accent4"/>
              </a:solidFill>
              <a:effectLst/>
              <a:latin typeface="+mn-lt"/>
              <a:ea typeface="MS PGothic" panose="020B0600070205080204" pitchFamily="34" charset="-128"/>
            </a:endParaRPr>
          </a:p>
          <a:p>
            <a:pPr algn="l" fontAlgn="ctr">
              <a:spcAft>
                <a:spcPts val="600"/>
              </a:spcAft>
              <a:buClr>
                <a:schemeClr val="tx1"/>
              </a:buClr>
            </a:pPr>
            <a:endParaRPr lang="en-US" altLang="ja-JP" dirty="0">
              <a:solidFill>
                <a:schemeClr val="accent4"/>
              </a:solidFill>
              <a:latin typeface="+mn-lt"/>
              <a:ea typeface="MS PGothic" panose="020B0600070205080204" pitchFamily="34" charset="-128"/>
            </a:endParaRPr>
          </a:p>
          <a:p>
            <a:pPr algn="l">
              <a:spcAft>
                <a:spcPts val="1200"/>
              </a:spcAft>
            </a:pPr>
            <a:r>
              <a:rPr lang="en-US" altLang="ja-JP" i="0" dirty="0">
                <a:solidFill>
                  <a:schemeClr val="accent1"/>
                </a:solidFill>
                <a:effectLst/>
                <a:latin typeface="+mn-lt"/>
              </a:rPr>
              <a:t>7. </a:t>
            </a:r>
            <a:r>
              <a:rPr lang="ja-JP" altLang="en-US" i="0">
                <a:solidFill>
                  <a:schemeClr val="accent1"/>
                </a:solidFill>
                <a:effectLst/>
                <a:latin typeface="+mn-lt"/>
              </a:rPr>
              <a:t>アプリケーション</a:t>
            </a:r>
            <a:r>
              <a:rPr lang="en-US" altLang="ja-JP" i="0" dirty="0">
                <a:solidFill>
                  <a:schemeClr val="accent1"/>
                </a:solidFill>
                <a:effectLst/>
                <a:latin typeface="+mn-lt"/>
              </a:rPr>
              <a:t>: </a:t>
            </a:r>
            <a:r>
              <a:rPr lang="ja-JP" altLang="en-US" i="0">
                <a:solidFill>
                  <a:schemeClr val="tx1"/>
                </a:solidFill>
                <a:effectLst/>
                <a:latin typeface="+mn-lt"/>
              </a:rPr>
              <a:t>ユーザに対して、アプリケーションを提供する</a:t>
            </a:r>
          </a:p>
          <a:p>
            <a:pPr algn="l">
              <a:spcAft>
                <a:spcPts val="1200"/>
              </a:spcAft>
            </a:pPr>
            <a:r>
              <a:rPr lang="en-US" altLang="ja-JP" i="0" dirty="0">
                <a:solidFill>
                  <a:schemeClr val="accent1"/>
                </a:solidFill>
                <a:effectLst/>
                <a:latin typeface="+mn-lt"/>
              </a:rPr>
              <a:t>6. </a:t>
            </a:r>
            <a:r>
              <a:rPr lang="ja-JP" altLang="en-US" i="0">
                <a:solidFill>
                  <a:schemeClr val="accent1"/>
                </a:solidFill>
                <a:effectLst/>
                <a:latin typeface="+mn-lt"/>
              </a:rPr>
              <a:t>プレゼンテーション</a:t>
            </a:r>
            <a:r>
              <a:rPr lang="en-US" altLang="ja-JP" i="0" dirty="0">
                <a:solidFill>
                  <a:schemeClr val="accent1"/>
                </a:solidFill>
                <a:effectLst/>
                <a:latin typeface="+mn-lt"/>
              </a:rPr>
              <a:t>: </a:t>
            </a:r>
            <a:r>
              <a:rPr lang="ja-JP" altLang="en-US" i="0">
                <a:solidFill>
                  <a:schemeClr val="tx1"/>
                </a:solidFill>
                <a:effectLst/>
                <a:latin typeface="+mn-lt"/>
              </a:rPr>
              <a:t>アプリケーションデータを通信できる形式に変換する</a:t>
            </a:r>
          </a:p>
          <a:p>
            <a:pPr algn="l">
              <a:spcAft>
                <a:spcPts val="1200"/>
              </a:spcAft>
            </a:pPr>
            <a:r>
              <a:rPr lang="en-US" altLang="ja-JP" i="0" dirty="0">
                <a:solidFill>
                  <a:schemeClr val="accent1"/>
                </a:solidFill>
                <a:effectLst/>
                <a:latin typeface="+mn-lt"/>
              </a:rPr>
              <a:t>5. </a:t>
            </a:r>
            <a:r>
              <a:rPr lang="ja-JP" altLang="en-US" i="0">
                <a:solidFill>
                  <a:schemeClr val="accent1"/>
                </a:solidFill>
                <a:effectLst/>
                <a:latin typeface="+mn-lt"/>
              </a:rPr>
              <a:t>セッション</a:t>
            </a:r>
            <a:r>
              <a:rPr lang="en-US" altLang="ja-JP" i="0" dirty="0">
                <a:solidFill>
                  <a:schemeClr val="accent1"/>
                </a:solidFill>
                <a:effectLst/>
                <a:latin typeface="+mn-lt"/>
              </a:rPr>
              <a:t>: </a:t>
            </a:r>
            <a:r>
              <a:rPr lang="ja-JP" altLang="en-US" i="0">
                <a:solidFill>
                  <a:schemeClr val="tx1"/>
                </a:solidFill>
                <a:effectLst/>
                <a:latin typeface="+mn-lt"/>
              </a:rPr>
              <a:t>アプリケーションデータを送受信するための論理的な通信路（セッション）を管理する</a:t>
            </a:r>
            <a:endParaRPr lang="en-US" altLang="ja-JP" i="0" dirty="0">
              <a:solidFill>
                <a:schemeClr val="tx1"/>
              </a:solidFill>
              <a:effectLst/>
              <a:latin typeface="+mn-lt"/>
            </a:endParaRPr>
          </a:p>
          <a:p>
            <a:pPr algn="l">
              <a:spcAft>
                <a:spcPts val="1200"/>
              </a:spcAft>
            </a:pPr>
            <a:r>
              <a:rPr lang="en-US" altLang="ja-JP" i="0" dirty="0">
                <a:solidFill>
                  <a:schemeClr val="accent1"/>
                </a:solidFill>
                <a:effectLst/>
                <a:latin typeface="+mn-lt"/>
              </a:rPr>
              <a:t>4. </a:t>
            </a:r>
            <a:r>
              <a:rPr lang="ja-JP" altLang="en-US" i="0">
                <a:solidFill>
                  <a:schemeClr val="accent1"/>
                </a:solidFill>
                <a:effectLst/>
                <a:latin typeface="+mn-lt"/>
              </a:rPr>
              <a:t>トランスポート</a:t>
            </a:r>
            <a:r>
              <a:rPr lang="en-US" altLang="ja-JP" i="0" dirty="0">
                <a:solidFill>
                  <a:schemeClr val="accent1"/>
                </a:solidFill>
                <a:effectLst/>
                <a:latin typeface="+mn-lt"/>
              </a:rPr>
              <a:t>: </a:t>
            </a:r>
            <a:r>
              <a:rPr lang="ja-JP" altLang="en-US" i="0">
                <a:solidFill>
                  <a:schemeClr val="tx1"/>
                </a:solidFill>
                <a:effectLst/>
                <a:latin typeface="+mn-lt"/>
              </a:rPr>
              <a:t>アプリケーションを識別し、アプリケーションに応じた通信制御を行う</a:t>
            </a:r>
          </a:p>
          <a:p>
            <a:pPr algn="l">
              <a:spcAft>
                <a:spcPts val="1200"/>
              </a:spcAft>
            </a:pPr>
            <a:r>
              <a:rPr lang="en-US" altLang="ja-JP" b="1" i="0" dirty="0">
                <a:solidFill>
                  <a:schemeClr val="accent1"/>
                </a:solidFill>
                <a:effectLst/>
                <a:latin typeface="+mn-lt"/>
              </a:rPr>
              <a:t>3. </a:t>
            </a:r>
            <a:r>
              <a:rPr lang="ja-JP" altLang="en-US" b="1" i="0">
                <a:solidFill>
                  <a:schemeClr val="accent1"/>
                </a:solidFill>
                <a:effectLst/>
                <a:latin typeface="+mn-lt"/>
              </a:rPr>
              <a:t>ネットワーク</a:t>
            </a:r>
            <a:r>
              <a:rPr lang="en-US" altLang="ja-JP" i="0" dirty="0">
                <a:solidFill>
                  <a:schemeClr val="accent1"/>
                </a:solidFill>
                <a:effectLst/>
                <a:latin typeface="+mn-lt"/>
              </a:rPr>
              <a:t>: </a:t>
            </a:r>
            <a:r>
              <a:rPr lang="ja-JP" altLang="en-US" u="sng">
                <a:solidFill>
                  <a:schemeClr val="tx1"/>
                </a:solidFill>
                <a:latin typeface="+mn-lt"/>
              </a:rPr>
              <a:t>異なるネットワーク</a:t>
            </a:r>
            <a:r>
              <a:rPr lang="ja-JP" altLang="en-US">
                <a:solidFill>
                  <a:schemeClr val="tx1"/>
                </a:solidFill>
                <a:latin typeface="+mn-lt"/>
              </a:rPr>
              <a:t>にいるデバイスとの接続</a:t>
            </a:r>
            <a:endParaRPr lang="ja-JP" altLang="en-US" i="0">
              <a:solidFill>
                <a:schemeClr val="tx1"/>
              </a:solidFill>
              <a:effectLst/>
              <a:latin typeface="+mn-lt"/>
            </a:endParaRPr>
          </a:p>
          <a:p>
            <a:pPr algn="l">
              <a:spcAft>
                <a:spcPts val="1200"/>
              </a:spcAft>
            </a:pPr>
            <a:r>
              <a:rPr lang="en-US" altLang="ja-JP" b="1" i="0" dirty="0">
                <a:solidFill>
                  <a:schemeClr val="accent1"/>
                </a:solidFill>
                <a:effectLst/>
                <a:latin typeface="+mn-lt"/>
              </a:rPr>
              <a:t>2. </a:t>
            </a:r>
            <a:r>
              <a:rPr lang="ja-JP" altLang="en-US" b="1" i="0">
                <a:solidFill>
                  <a:schemeClr val="accent1"/>
                </a:solidFill>
                <a:effectLst/>
                <a:latin typeface="+mn-lt"/>
              </a:rPr>
              <a:t>データリンク</a:t>
            </a:r>
            <a:r>
              <a:rPr lang="en-US" altLang="ja-JP" b="1" i="0" dirty="0">
                <a:solidFill>
                  <a:schemeClr val="accent1"/>
                </a:solidFill>
                <a:effectLst/>
                <a:latin typeface="+mn-lt"/>
              </a:rPr>
              <a:t>: </a:t>
            </a:r>
            <a:r>
              <a:rPr lang="ja-JP" altLang="en-US" i="0" u="sng">
                <a:solidFill>
                  <a:schemeClr val="tx1"/>
                </a:solidFill>
                <a:effectLst/>
                <a:latin typeface="+mn-lt"/>
              </a:rPr>
              <a:t>同じネットワーク</a:t>
            </a:r>
            <a:r>
              <a:rPr lang="ja-JP" altLang="en-US" i="0">
                <a:solidFill>
                  <a:schemeClr val="tx1"/>
                </a:solidFill>
                <a:effectLst/>
                <a:latin typeface="+mn-lt"/>
              </a:rPr>
              <a:t>にいるデバイスとの接続</a:t>
            </a:r>
            <a:endParaRPr lang="en-US" altLang="ja-JP" dirty="0">
              <a:solidFill>
                <a:schemeClr val="tx1"/>
              </a:solidFill>
              <a:latin typeface="+mn-lt"/>
            </a:endParaRPr>
          </a:p>
          <a:p>
            <a:pPr algn="l">
              <a:spcAft>
                <a:spcPts val="1200"/>
              </a:spcAft>
            </a:pPr>
            <a:r>
              <a:rPr lang="en-US" altLang="ja-JP" i="0" dirty="0">
                <a:solidFill>
                  <a:schemeClr val="accent1"/>
                </a:solidFill>
                <a:effectLst/>
                <a:latin typeface="+mn-lt"/>
              </a:rPr>
              <a:t>1. </a:t>
            </a:r>
            <a:r>
              <a:rPr lang="ja-JP" altLang="en-US" i="0">
                <a:solidFill>
                  <a:schemeClr val="accent1"/>
                </a:solidFill>
                <a:effectLst/>
                <a:latin typeface="+mn-lt"/>
              </a:rPr>
              <a:t>物理層</a:t>
            </a:r>
            <a:r>
              <a:rPr lang="en-US" altLang="ja-JP" i="0" dirty="0">
                <a:solidFill>
                  <a:schemeClr val="accent1"/>
                </a:solidFill>
                <a:effectLst/>
                <a:latin typeface="+mn-lt"/>
              </a:rPr>
              <a:t>: </a:t>
            </a:r>
            <a:r>
              <a:rPr lang="ja-JP" altLang="en-US">
                <a:solidFill>
                  <a:schemeClr val="tx1"/>
                </a:solidFill>
                <a:latin typeface="+mn-lt"/>
              </a:rPr>
              <a:t>デジタルデータを電気信号や光信号、電波に変換して、ネットワークに送る</a:t>
            </a:r>
            <a:endParaRPr lang="en-US" altLang="ja-JP" i="0" u="none" strike="noStrike" dirty="0">
              <a:solidFill>
                <a:schemeClr val="tx1"/>
              </a:solidFill>
              <a:effectLst/>
              <a:latin typeface="+mn-lt"/>
              <a:ea typeface="MS PGothic" panose="020B0600070205080204" pitchFamily="34" charset="-128"/>
            </a:endParaRPr>
          </a:p>
        </p:txBody>
      </p:sp>
      <p:sp>
        <p:nvSpPr>
          <p:cNvPr id="5" name="Google Shape;1302;p52">
            <a:extLst>
              <a:ext uri="{FF2B5EF4-FFF2-40B4-BE49-F238E27FC236}">
                <a16:creationId xmlns:a16="http://schemas.microsoft.com/office/drawing/2014/main" id="{E38F268E-F9C8-83E8-DB22-C2C60021FAD4}"/>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latin typeface="+mn-ea"/>
                <a:ea typeface="+mn-ea"/>
                <a:hlinkClick r:id="rId4"/>
              </a:rPr>
              <a:t>5.3. </a:t>
            </a:r>
            <a:r>
              <a:rPr lang="ja-JP" altLang="en-US">
                <a:latin typeface="+mn-ea"/>
                <a:ea typeface="+mn-ea"/>
                <a:hlinkClick r:id="rId4"/>
              </a:rPr>
              <a:t>ネットワーク通信モデル</a:t>
            </a:r>
            <a:endParaRPr lang="en-US" altLang="ja-JP" dirty="0">
              <a:latin typeface="+mn-ea"/>
              <a:ea typeface="+mn-ea"/>
            </a:endParaRPr>
          </a:p>
        </p:txBody>
      </p:sp>
      <p:pic>
        <p:nvPicPr>
          <p:cNvPr id="8" name="Picture 7">
            <a:extLst>
              <a:ext uri="{FF2B5EF4-FFF2-40B4-BE49-F238E27FC236}">
                <a16:creationId xmlns:a16="http://schemas.microsoft.com/office/drawing/2014/main" id="{0F414242-C79C-AA28-4FCD-41C4A0009BD1}"/>
              </a:ext>
            </a:extLst>
          </p:cNvPr>
          <p:cNvPicPr>
            <a:picLocks noChangeAspect="1"/>
          </p:cNvPicPr>
          <p:nvPr/>
        </p:nvPicPr>
        <p:blipFill>
          <a:blip r:embed="rId5"/>
          <a:stretch>
            <a:fillRect/>
          </a:stretch>
        </p:blipFill>
        <p:spPr>
          <a:xfrm>
            <a:off x="7100837" y="329011"/>
            <a:ext cx="1821405" cy="2151659"/>
          </a:xfrm>
          <a:prstGeom prst="rect">
            <a:avLst/>
          </a:prstGeom>
        </p:spPr>
      </p:pic>
      <p:sp>
        <p:nvSpPr>
          <p:cNvPr id="2" name="Footer Placeholder 1">
            <a:extLst>
              <a:ext uri="{FF2B5EF4-FFF2-40B4-BE49-F238E27FC236}">
                <a16:creationId xmlns:a16="http://schemas.microsoft.com/office/drawing/2014/main" id="{6C81931D-474D-D2CE-A0DA-6A766FE22F03}"/>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33</a:t>
            </a:fld>
            <a:endParaRPr lang="en-US" dirty="0"/>
          </a:p>
        </p:txBody>
      </p:sp>
    </p:spTree>
    <p:extLst>
      <p:ext uri="{BB962C8B-B14F-4D97-AF65-F5344CB8AC3E}">
        <p14:creationId xmlns:p14="http://schemas.microsoft.com/office/powerpoint/2010/main" val="13996773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B28DC08-A721-1F8A-D24D-7686FBE1165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360E7F1-6918-059E-74BF-CA2F44DBB073}"/>
              </a:ext>
            </a:extLst>
          </p:cNvPr>
          <p:cNvSpPr txBox="1"/>
          <p:nvPr/>
        </p:nvSpPr>
        <p:spPr>
          <a:xfrm>
            <a:off x="519246" y="1306348"/>
            <a:ext cx="7313843"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5.3.4 The OSI Reference Model</a:t>
            </a:r>
            <a:endParaRPr lang="en-US" altLang="ja-JP" sz="2000" b="0" i="0" u="none" strike="noStrike" dirty="0">
              <a:solidFill>
                <a:schemeClr val="accent4"/>
              </a:solidFill>
              <a:effectLst/>
              <a:latin typeface="+mn-lt"/>
              <a:ea typeface="MS PGothic" panose="020B0600070205080204" pitchFamily="34" charset="-128"/>
            </a:endParaRPr>
          </a:p>
        </p:txBody>
      </p:sp>
      <p:sp>
        <p:nvSpPr>
          <p:cNvPr id="5" name="Google Shape;1302;p52">
            <a:extLst>
              <a:ext uri="{FF2B5EF4-FFF2-40B4-BE49-F238E27FC236}">
                <a16:creationId xmlns:a16="http://schemas.microsoft.com/office/drawing/2014/main" id="{E38F268E-F9C8-83E8-DB22-C2C60021FAD4}"/>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latin typeface="+mn-ea"/>
                <a:ea typeface="+mn-ea"/>
                <a:hlinkClick r:id="rId4"/>
              </a:rPr>
              <a:t>5.3. </a:t>
            </a:r>
            <a:r>
              <a:rPr lang="ja-JP" altLang="en-US">
                <a:latin typeface="+mn-ea"/>
                <a:ea typeface="+mn-ea"/>
                <a:hlinkClick r:id="rId4"/>
              </a:rPr>
              <a:t>ネットワーク通信モデル</a:t>
            </a:r>
            <a:endParaRPr lang="en-US" altLang="ja-JP" dirty="0">
              <a:latin typeface="+mn-ea"/>
              <a:ea typeface="+mn-ea"/>
            </a:endParaRPr>
          </a:p>
        </p:txBody>
      </p:sp>
      <p:pic>
        <p:nvPicPr>
          <p:cNvPr id="7" name="Picture 6">
            <a:extLst>
              <a:ext uri="{FF2B5EF4-FFF2-40B4-BE49-F238E27FC236}">
                <a16:creationId xmlns:a16="http://schemas.microsoft.com/office/drawing/2014/main" id="{ED739D51-6E74-B3B3-7A72-4909154C0D3F}"/>
              </a:ext>
            </a:extLst>
          </p:cNvPr>
          <p:cNvPicPr>
            <a:picLocks noChangeAspect="1"/>
          </p:cNvPicPr>
          <p:nvPr/>
        </p:nvPicPr>
        <p:blipFill>
          <a:blip r:embed="rId5"/>
          <a:stretch>
            <a:fillRect/>
          </a:stretch>
        </p:blipFill>
        <p:spPr>
          <a:xfrm>
            <a:off x="4950167" y="1760909"/>
            <a:ext cx="3935538" cy="1148166"/>
          </a:xfrm>
          <a:prstGeom prst="rect">
            <a:avLst/>
          </a:prstGeom>
        </p:spPr>
      </p:pic>
      <p:pic>
        <p:nvPicPr>
          <p:cNvPr id="2" name="Picture 1">
            <a:extLst>
              <a:ext uri="{FF2B5EF4-FFF2-40B4-BE49-F238E27FC236}">
                <a16:creationId xmlns:a16="http://schemas.microsoft.com/office/drawing/2014/main" id="{C3A45538-69A8-FECA-96F5-214BC12028CF}"/>
              </a:ext>
            </a:extLst>
          </p:cNvPr>
          <p:cNvPicPr>
            <a:picLocks noChangeAspect="1"/>
          </p:cNvPicPr>
          <p:nvPr/>
        </p:nvPicPr>
        <p:blipFill>
          <a:blip r:embed="rId6"/>
          <a:stretch>
            <a:fillRect/>
          </a:stretch>
        </p:blipFill>
        <p:spPr>
          <a:xfrm>
            <a:off x="606903" y="1765010"/>
            <a:ext cx="4270138" cy="3249018"/>
          </a:xfrm>
          <a:prstGeom prst="rect">
            <a:avLst/>
          </a:prstGeom>
        </p:spPr>
      </p:pic>
      <p:sp>
        <p:nvSpPr>
          <p:cNvPr id="3" name="TextBox 2">
            <a:extLst>
              <a:ext uri="{FF2B5EF4-FFF2-40B4-BE49-F238E27FC236}">
                <a16:creationId xmlns:a16="http://schemas.microsoft.com/office/drawing/2014/main" id="{76DF9554-8E6D-899B-ECBD-CB958297A8B5}"/>
              </a:ext>
            </a:extLst>
          </p:cNvPr>
          <p:cNvSpPr txBox="1"/>
          <p:nvPr/>
        </p:nvSpPr>
        <p:spPr>
          <a:xfrm>
            <a:off x="5284099" y="1521303"/>
            <a:ext cx="3309642" cy="246221"/>
          </a:xfrm>
          <a:prstGeom prst="rect">
            <a:avLst/>
          </a:prstGeom>
          <a:noFill/>
        </p:spPr>
        <p:txBody>
          <a:bodyPr wrap="square" rtlCol="0">
            <a:spAutoFit/>
          </a:bodyPr>
          <a:lstStyle/>
          <a:p>
            <a:r>
              <a:rPr lang="en-US" sz="1000" dirty="0" err="1">
                <a:solidFill>
                  <a:schemeClr val="tx1"/>
                </a:solidFill>
              </a:rPr>
              <a:t>各階層で処理されるProtocol</a:t>
            </a:r>
            <a:r>
              <a:rPr lang="en-US" sz="1000" dirty="0">
                <a:solidFill>
                  <a:schemeClr val="tx1"/>
                </a:solidFill>
              </a:rPr>
              <a:t> Data </a:t>
            </a:r>
            <a:r>
              <a:rPr lang="en-US" sz="1000" dirty="0" err="1">
                <a:solidFill>
                  <a:schemeClr val="tx1"/>
                </a:solidFill>
              </a:rPr>
              <a:t>Unit（PDU</a:t>
            </a:r>
            <a:r>
              <a:rPr lang="en-US" sz="1000" dirty="0">
                <a:solidFill>
                  <a:schemeClr val="tx1"/>
                </a:solidFill>
              </a:rPr>
              <a:t>)</a:t>
            </a:r>
          </a:p>
        </p:txBody>
      </p:sp>
      <p:sp>
        <p:nvSpPr>
          <p:cNvPr id="6" name="Rounded Rectangular Callout 5">
            <a:extLst>
              <a:ext uri="{FF2B5EF4-FFF2-40B4-BE49-F238E27FC236}">
                <a16:creationId xmlns:a16="http://schemas.microsoft.com/office/drawing/2014/main" id="{B7FDB7B4-63B1-5E5B-8F4C-DF2720AB73CD}"/>
              </a:ext>
            </a:extLst>
          </p:cNvPr>
          <p:cNvSpPr/>
          <p:nvPr/>
        </p:nvSpPr>
        <p:spPr>
          <a:xfrm>
            <a:off x="5276006" y="347958"/>
            <a:ext cx="2395243" cy="598810"/>
          </a:xfrm>
          <a:prstGeom prst="wedgeRoundRectCallout">
            <a:avLst>
              <a:gd name="adj1" fmla="val -75740"/>
              <a:gd name="adj2" fmla="val 200338"/>
              <a:gd name="adj3" fmla="val 16667"/>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次の授業で出てきます</a:t>
            </a:r>
            <a:r>
              <a:rPr lang="en-US" dirty="0"/>
              <a:t>。</a:t>
            </a:r>
          </a:p>
        </p:txBody>
      </p:sp>
      <p:sp>
        <p:nvSpPr>
          <p:cNvPr id="8" name="Footer Placeholder 1">
            <a:extLst>
              <a:ext uri="{FF2B5EF4-FFF2-40B4-BE49-F238E27FC236}">
                <a16:creationId xmlns:a16="http://schemas.microsoft.com/office/drawing/2014/main" id="{D8CF5E15-6FD1-2DDA-04A7-019C057D4955}"/>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34</a:t>
            </a:fld>
            <a:endParaRPr lang="en-US" dirty="0"/>
          </a:p>
        </p:txBody>
      </p:sp>
    </p:spTree>
    <p:extLst>
      <p:ext uri="{BB962C8B-B14F-4D97-AF65-F5344CB8AC3E}">
        <p14:creationId xmlns:p14="http://schemas.microsoft.com/office/powerpoint/2010/main" val="27323384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DE1A93A-4613-FE88-BDCB-11979E112EB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E03446F-7759-B90B-2EB1-869587B406D3}"/>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altLang="ja-JP" dirty="0">
                <a:hlinkClick r:id="rId3"/>
              </a:rPr>
              <a:t>5.3. Network Communication Models</a:t>
            </a:r>
            <a:endParaRPr lang="en-US" altLang="ja-JP" dirty="0"/>
          </a:p>
        </p:txBody>
      </p:sp>
      <p:sp>
        <p:nvSpPr>
          <p:cNvPr id="4" name="TextBox 3">
            <a:extLst>
              <a:ext uri="{FF2B5EF4-FFF2-40B4-BE49-F238E27FC236}">
                <a16:creationId xmlns:a16="http://schemas.microsoft.com/office/drawing/2014/main" id="{595AD98F-D180-E58F-7C5B-7DF4C3E1CF5C}"/>
              </a:ext>
            </a:extLst>
          </p:cNvPr>
          <p:cNvSpPr txBox="1"/>
          <p:nvPr/>
        </p:nvSpPr>
        <p:spPr>
          <a:xfrm>
            <a:off x="720000" y="765305"/>
            <a:ext cx="8126049" cy="707886"/>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5.3.6 Quiz5_3 Check Your Understanding - Network Communication Models</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B4D65CCE-E835-E350-2FEE-05DD4AA691DC}"/>
              </a:ext>
            </a:extLst>
          </p:cNvPr>
          <p:cNvSpPr txBox="1"/>
          <p:nvPr/>
        </p:nvSpPr>
        <p:spPr>
          <a:xfrm>
            <a:off x="711122" y="1475673"/>
            <a:ext cx="8210551" cy="2246769"/>
          </a:xfrm>
          <a:prstGeom prst="rect">
            <a:avLst/>
          </a:prstGeom>
          <a:noFill/>
        </p:spPr>
        <p:txBody>
          <a:bodyPr wrap="square" rtlCol="0">
            <a:spAutoFit/>
          </a:bodyPr>
          <a:lstStyle/>
          <a:p>
            <a:pPr fontAlgn="ctr"/>
            <a:r>
              <a:rPr lang="en-US" dirty="0">
                <a:solidFill>
                  <a:schemeClr val="accent1"/>
                </a:solidFill>
                <a:latin typeface="+mn-lt"/>
                <a:hlinkClick r:id="rId5"/>
              </a:rPr>
              <a:t>https://forms.gle/PUZHnN9M4tS3Vufx5</a:t>
            </a:r>
            <a:endParaRPr lang="en-US" dirty="0">
              <a:solidFill>
                <a:schemeClr val="accent1"/>
              </a:solidFill>
              <a:latin typeface="+mn-lt"/>
            </a:endParaRPr>
          </a:p>
          <a:p>
            <a:pPr fontAlgn="ctr"/>
            <a:endParaRPr lang="en-US" dirty="0">
              <a:solidFill>
                <a:schemeClr val="tx1"/>
              </a:solidFill>
              <a:latin typeface="+mn-lt"/>
            </a:endParaRPr>
          </a:p>
          <a:p>
            <a:pPr algn="l" fontAlgn="ctr"/>
            <a:r>
              <a:rPr lang="en-US" i="0" dirty="0">
                <a:solidFill>
                  <a:schemeClr val="tx1"/>
                </a:solidFill>
                <a:effectLst/>
                <a:latin typeface="+mn-lt"/>
              </a:rPr>
              <a:t>Question 1</a:t>
            </a:r>
          </a:p>
          <a:p>
            <a:pPr marL="358775" lvl="1"/>
            <a:r>
              <a:rPr lang="en-US" i="0" dirty="0">
                <a:solidFill>
                  <a:schemeClr val="tx1"/>
                </a:solidFill>
                <a:effectLst/>
                <a:latin typeface="+mn-lt"/>
              </a:rPr>
              <a:t>Which protocol is responsible for guaranteeing reliable delivery?</a:t>
            </a:r>
          </a:p>
          <a:p>
            <a:pPr marL="358775" lvl="1"/>
            <a:r>
              <a:rPr lang="en-US" sz="1200" i="0" dirty="0" err="1">
                <a:solidFill>
                  <a:schemeClr val="tx1"/>
                </a:solidFill>
                <a:effectLst/>
                <a:latin typeface="+mn-lt"/>
              </a:rPr>
              <a:t>どのプロトコルが信頼性のある通信を</a:t>
            </a:r>
            <a:r>
              <a:rPr lang="ja-JP" altLang="en-US" sz="1200" b="0" i="0" u="none" strike="noStrike">
                <a:solidFill>
                  <a:schemeClr val="tx1"/>
                </a:solidFill>
                <a:effectLst/>
                <a:latin typeface="+mn-lt"/>
                <a:ea typeface="MS PGothic" panose="020B0600070205080204" pitchFamily="34" charset="-128"/>
              </a:rPr>
              <a:t>保証しますか？</a:t>
            </a:r>
            <a:endParaRPr lang="en-US" altLang="ja-JP" sz="1200" b="0" i="0" u="none" strike="noStrike" dirty="0">
              <a:solidFill>
                <a:schemeClr val="tx1"/>
              </a:solidFill>
              <a:effectLst/>
              <a:latin typeface="+mn-lt"/>
              <a:ea typeface="MS PGothic" panose="020B0600070205080204" pitchFamily="34" charset="-128"/>
            </a:endParaRPr>
          </a:p>
          <a:p>
            <a:pPr marL="358775" lvl="1"/>
            <a:endParaRPr lang="en-US" altLang="ja-JP" sz="1200" b="0" i="0" u="none" strike="noStrike" dirty="0">
              <a:solidFill>
                <a:schemeClr val="tx1"/>
              </a:solidFill>
              <a:effectLst/>
              <a:latin typeface="+mn-lt"/>
              <a:ea typeface="MS PGothic" panose="020B0600070205080204" pitchFamily="34" charset="-128"/>
            </a:endParaRPr>
          </a:p>
          <a:p>
            <a:pPr marL="644525" lvl="1" indent="-285750">
              <a:buClr>
                <a:schemeClr val="tx1"/>
              </a:buClr>
              <a:buFont typeface="Wingdings" pitchFamily="2" charset="2"/>
              <a:buChar char="q"/>
            </a:pPr>
            <a:r>
              <a:rPr lang="en-US" sz="1200" i="0" dirty="0">
                <a:solidFill>
                  <a:schemeClr val="tx1"/>
                </a:solidFill>
                <a:effectLst/>
                <a:latin typeface="+mn-lt"/>
              </a:rPr>
              <a:t>IP</a:t>
            </a:r>
          </a:p>
          <a:p>
            <a:pPr marL="644525" lvl="1" indent="-285750">
              <a:buClr>
                <a:schemeClr val="tx1"/>
              </a:buClr>
              <a:buFont typeface="Wingdings" pitchFamily="2" charset="2"/>
              <a:buChar char="q"/>
            </a:pPr>
            <a:r>
              <a:rPr lang="en-US" sz="1200" i="0" dirty="0">
                <a:solidFill>
                  <a:schemeClr val="tx1"/>
                </a:solidFill>
                <a:effectLst/>
                <a:latin typeface="+mn-lt"/>
              </a:rPr>
              <a:t>HTTP</a:t>
            </a:r>
          </a:p>
          <a:p>
            <a:pPr marL="644525" lvl="1" indent="-285750">
              <a:buClr>
                <a:schemeClr val="tx1"/>
              </a:buClr>
              <a:buFont typeface="Wingdings" pitchFamily="2" charset="2"/>
              <a:buChar char="q"/>
            </a:pPr>
            <a:r>
              <a:rPr lang="en-US" sz="1200" i="0" dirty="0">
                <a:solidFill>
                  <a:schemeClr val="tx1"/>
                </a:solidFill>
                <a:effectLst/>
                <a:latin typeface="+mn-lt"/>
              </a:rPr>
              <a:t>TCP</a:t>
            </a:r>
          </a:p>
          <a:p>
            <a:pPr marL="644525" lvl="1" indent="-285750">
              <a:buClr>
                <a:schemeClr val="tx1"/>
              </a:buClr>
              <a:buFont typeface="Wingdings" pitchFamily="2" charset="2"/>
              <a:buChar char="q"/>
            </a:pPr>
            <a:r>
              <a:rPr lang="en-US" sz="1200" i="0" dirty="0">
                <a:solidFill>
                  <a:schemeClr val="tx1"/>
                </a:solidFill>
                <a:effectLst/>
                <a:latin typeface="+mn-lt"/>
              </a:rPr>
              <a:t>Ethernet</a:t>
            </a:r>
          </a:p>
          <a:p>
            <a:pPr marL="644525" lvl="1" indent="-285750">
              <a:buClr>
                <a:schemeClr val="tx1"/>
              </a:buClr>
              <a:buFont typeface="Wingdings" pitchFamily="2" charset="2"/>
              <a:buChar char="q"/>
            </a:pPr>
            <a:endParaRPr lang="en-US" sz="1200" dirty="0">
              <a:solidFill>
                <a:schemeClr val="tx1"/>
              </a:solidFill>
              <a:latin typeface="+mn-lt"/>
            </a:endParaRPr>
          </a:p>
        </p:txBody>
      </p:sp>
      <p:grpSp>
        <p:nvGrpSpPr>
          <p:cNvPr id="3" name="Google Shape;10286;p77">
            <a:extLst>
              <a:ext uri="{FF2B5EF4-FFF2-40B4-BE49-F238E27FC236}">
                <a16:creationId xmlns:a16="http://schemas.microsoft.com/office/drawing/2014/main" id="{00AB4D94-4617-F8EC-8770-A29C15753ADE}"/>
              </a:ext>
            </a:extLst>
          </p:cNvPr>
          <p:cNvGrpSpPr/>
          <p:nvPr/>
        </p:nvGrpSpPr>
        <p:grpSpPr>
          <a:xfrm>
            <a:off x="144000" y="156572"/>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B4CCDA2A-2F4C-D779-5BF5-AA86EE5FC247}"/>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594B7F01-8E35-4167-E557-A2984F5AC95F}"/>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1">
            <a:extLst>
              <a:ext uri="{FF2B5EF4-FFF2-40B4-BE49-F238E27FC236}">
                <a16:creationId xmlns:a16="http://schemas.microsoft.com/office/drawing/2014/main" id="{2AD8E9FD-1EA6-FAA4-C725-C0C66663B1AF}"/>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35</a:t>
            </a:fld>
            <a:endParaRPr lang="en-US" dirty="0"/>
          </a:p>
        </p:txBody>
      </p:sp>
    </p:spTree>
    <p:extLst>
      <p:ext uri="{BB962C8B-B14F-4D97-AF65-F5344CB8AC3E}">
        <p14:creationId xmlns:p14="http://schemas.microsoft.com/office/powerpoint/2010/main" val="30209811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59F41CF-B4A7-4A23-06D1-E107BDF89C8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E9235C49-493B-85D8-5A7F-160E7C7EA502}"/>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altLang="ja-JP" dirty="0">
                <a:hlinkClick r:id="rId3"/>
              </a:rPr>
              <a:t>5.3. Network Communication Models</a:t>
            </a:r>
            <a:endParaRPr lang="en-US" altLang="ja-JP" dirty="0"/>
          </a:p>
        </p:txBody>
      </p:sp>
      <p:sp>
        <p:nvSpPr>
          <p:cNvPr id="4" name="TextBox 3">
            <a:extLst>
              <a:ext uri="{FF2B5EF4-FFF2-40B4-BE49-F238E27FC236}">
                <a16:creationId xmlns:a16="http://schemas.microsoft.com/office/drawing/2014/main" id="{69D44999-1834-9680-9F1C-05D8FE33B6E9}"/>
              </a:ext>
            </a:extLst>
          </p:cNvPr>
          <p:cNvSpPr txBox="1"/>
          <p:nvPr/>
        </p:nvSpPr>
        <p:spPr>
          <a:xfrm>
            <a:off x="720000" y="765305"/>
            <a:ext cx="8126049" cy="707886"/>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5.3.6 Quiz5_3 Check Your Understanding - Network Communication Models</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80060B03-9EF4-937A-5097-E5A53B11E431}"/>
              </a:ext>
            </a:extLst>
          </p:cNvPr>
          <p:cNvSpPr txBox="1"/>
          <p:nvPr/>
        </p:nvSpPr>
        <p:spPr>
          <a:xfrm>
            <a:off x="693367" y="1502306"/>
            <a:ext cx="8210551" cy="2062103"/>
          </a:xfrm>
          <a:prstGeom prst="rect">
            <a:avLst/>
          </a:prstGeom>
          <a:noFill/>
        </p:spPr>
        <p:txBody>
          <a:bodyPr wrap="square" rtlCol="0">
            <a:spAutoFit/>
          </a:bodyPr>
          <a:lstStyle/>
          <a:p>
            <a:pPr fontAlgn="ctr"/>
            <a:r>
              <a:rPr lang="en-US" dirty="0">
                <a:solidFill>
                  <a:schemeClr val="tx1"/>
                </a:solidFill>
                <a:latin typeface="+mn-lt"/>
                <a:hlinkClick r:id="rId5"/>
              </a:rPr>
              <a:t>https://forms.gle/PUZHnN9M4tS3Vufx5</a:t>
            </a:r>
            <a:endParaRPr lang="en-US" dirty="0">
              <a:solidFill>
                <a:schemeClr val="tx1"/>
              </a:solidFill>
              <a:latin typeface="+mn-lt"/>
            </a:endParaRPr>
          </a:p>
          <a:p>
            <a:pPr fontAlgn="ctr"/>
            <a:endParaRPr lang="en-US" i="0" dirty="0">
              <a:solidFill>
                <a:schemeClr val="tx1"/>
              </a:solidFill>
              <a:effectLst/>
              <a:latin typeface="+mn-lt"/>
            </a:endParaRPr>
          </a:p>
          <a:p>
            <a:pPr algn="l" fontAlgn="ctr"/>
            <a:r>
              <a:rPr lang="en-US" i="0" dirty="0">
                <a:solidFill>
                  <a:schemeClr val="tx1"/>
                </a:solidFill>
                <a:effectLst/>
                <a:latin typeface="+mn-lt"/>
              </a:rPr>
              <a:t>Question 2</a:t>
            </a:r>
          </a:p>
          <a:p>
            <a:pPr marL="358775" lvl="1"/>
            <a:r>
              <a:rPr lang="en-US" i="0" dirty="0">
                <a:solidFill>
                  <a:schemeClr val="tx1"/>
                </a:solidFill>
                <a:effectLst/>
                <a:latin typeface="+mn-lt"/>
              </a:rPr>
              <a:t>Which protocol is used by routers to forward messages?</a:t>
            </a:r>
          </a:p>
          <a:p>
            <a:pPr marL="358775" lvl="1"/>
            <a:r>
              <a:rPr lang="en-US" sz="1200" dirty="0" err="1">
                <a:solidFill>
                  <a:schemeClr val="tx1"/>
                </a:solidFill>
                <a:latin typeface="+mn-lt"/>
              </a:rPr>
              <a:t>どのプロトコルがルータでメッセージを転送するために使用されますか</a:t>
            </a:r>
            <a:r>
              <a:rPr lang="en-US" sz="1200" dirty="0">
                <a:solidFill>
                  <a:schemeClr val="tx1"/>
                </a:solidFill>
                <a:latin typeface="+mn-lt"/>
              </a:rPr>
              <a:t>？</a:t>
            </a:r>
          </a:p>
          <a:p>
            <a:pPr marL="358775" lvl="1"/>
            <a:endParaRPr lang="en-US" sz="1200" i="0" dirty="0">
              <a:solidFill>
                <a:schemeClr val="tx1"/>
              </a:solidFill>
              <a:effectLst/>
              <a:latin typeface="+mn-lt"/>
            </a:endParaRPr>
          </a:p>
          <a:p>
            <a:pPr marL="644525" lvl="1" indent="-285750">
              <a:buClr>
                <a:schemeClr val="tx1"/>
              </a:buClr>
              <a:buFont typeface="Wingdings" pitchFamily="2" charset="2"/>
              <a:buChar char="q"/>
            </a:pPr>
            <a:r>
              <a:rPr lang="en-US" sz="1200" i="0" dirty="0">
                <a:solidFill>
                  <a:schemeClr val="tx1"/>
                </a:solidFill>
                <a:effectLst/>
                <a:latin typeface="+mn-lt"/>
              </a:rPr>
              <a:t>TCP</a:t>
            </a:r>
          </a:p>
          <a:p>
            <a:pPr marL="644525" lvl="1" indent="-285750">
              <a:buClr>
                <a:schemeClr val="tx1"/>
              </a:buClr>
              <a:buFont typeface="Wingdings" pitchFamily="2" charset="2"/>
              <a:buChar char="q"/>
            </a:pPr>
            <a:r>
              <a:rPr lang="en-US" sz="1200" i="0" dirty="0">
                <a:solidFill>
                  <a:schemeClr val="tx1"/>
                </a:solidFill>
                <a:effectLst/>
                <a:latin typeface="+mn-lt"/>
              </a:rPr>
              <a:t>IP</a:t>
            </a:r>
          </a:p>
          <a:p>
            <a:pPr marL="644525" lvl="1" indent="-285750">
              <a:buClr>
                <a:schemeClr val="tx1"/>
              </a:buClr>
              <a:buFont typeface="Wingdings" pitchFamily="2" charset="2"/>
              <a:buChar char="q"/>
            </a:pPr>
            <a:r>
              <a:rPr lang="en-US" sz="1200" i="0" dirty="0">
                <a:solidFill>
                  <a:schemeClr val="tx1"/>
                </a:solidFill>
                <a:effectLst/>
                <a:latin typeface="+mn-lt"/>
              </a:rPr>
              <a:t>HTTP</a:t>
            </a:r>
          </a:p>
          <a:p>
            <a:pPr marL="644525" lvl="1" indent="-285750">
              <a:buClr>
                <a:schemeClr val="tx1"/>
              </a:buClr>
              <a:buFont typeface="Wingdings" pitchFamily="2" charset="2"/>
              <a:buChar char="q"/>
            </a:pPr>
            <a:r>
              <a:rPr lang="en-US" sz="1200" i="0" dirty="0">
                <a:solidFill>
                  <a:schemeClr val="tx1"/>
                </a:solidFill>
                <a:effectLst/>
                <a:latin typeface="+mn-lt"/>
              </a:rPr>
              <a:t>Ethernet</a:t>
            </a:r>
          </a:p>
        </p:txBody>
      </p:sp>
      <p:grpSp>
        <p:nvGrpSpPr>
          <p:cNvPr id="3" name="Google Shape;10286;p77">
            <a:extLst>
              <a:ext uri="{FF2B5EF4-FFF2-40B4-BE49-F238E27FC236}">
                <a16:creationId xmlns:a16="http://schemas.microsoft.com/office/drawing/2014/main" id="{B28B36C1-44B4-CE35-167D-9ECC4BABAF06}"/>
              </a:ext>
            </a:extLst>
          </p:cNvPr>
          <p:cNvGrpSpPr/>
          <p:nvPr/>
        </p:nvGrpSpPr>
        <p:grpSpPr>
          <a:xfrm>
            <a:off x="144000" y="156572"/>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EC1E7883-1B05-22E1-13BB-D8AA0F8648FF}"/>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18876D35-C628-93B8-0558-0CD2C6FA3792}"/>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1">
            <a:extLst>
              <a:ext uri="{FF2B5EF4-FFF2-40B4-BE49-F238E27FC236}">
                <a16:creationId xmlns:a16="http://schemas.microsoft.com/office/drawing/2014/main" id="{8E9D341D-23BB-772C-C44E-522C48F409F8}"/>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36</a:t>
            </a:fld>
            <a:endParaRPr lang="en-US" dirty="0"/>
          </a:p>
        </p:txBody>
      </p:sp>
    </p:spTree>
    <p:extLst>
      <p:ext uri="{BB962C8B-B14F-4D97-AF65-F5344CB8AC3E}">
        <p14:creationId xmlns:p14="http://schemas.microsoft.com/office/powerpoint/2010/main" val="39766932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577DF6B9-5AE0-BF84-76C6-4CC76EE9AD4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04EE1BE-6919-70ED-3E0C-8BF7B81A0F8E}"/>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altLang="ja-JP" dirty="0">
                <a:hlinkClick r:id="rId3"/>
              </a:rPr>
              <a:t>5.3. Network Communication Models</a:t>
            </a:r>
            <a:endParaRPr lang="en-US" altLang="ja-JP" dirty="0"/>
          </a:p>
        </p:txBody>
      </p:sp>
      <p:sp>
        <p:nvSpPr>
          <p:cNvPr id="4" name="TextBox 3">
            <a:extLst>
              <a:ext uri="{FF2B5EF4-FFF2-40B4-BE49-F238E27FC236}">
                <a16:creationId xmlns:a16="http://schemas.microsoft.com/office/drawing/2014/main" id="{A2C42E31-035D-E309-9A45-5B42F495BC01}"/>
              </a:ext>
            </a:extLst>
          </p:cNvPr>
          <p:cNvSpPr txBox="1"/>
          <p:nvPr/>
        </p:nvSpPr>
        <p:spPr>
          <a:xfrm>
            <a:off x="720000" y="734825"/>
            <a:ext cx="8126049" cy="707886"/>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rPr>
              <a:t>5.3.6 Quiz5_3 Check Your Understanding - Network Communication Models</a:t>
            </a:r>
          </a:p>
        </p:txBody>
      </p:sp>
      <p:sp>
        <p:nvSpPr>
          <p:cNvPr id="2" name="TextBox 1">
            <a:extLst>
              <a:ext uri="{FF2B5EF4-FFF2-40B4-BE49-F238E27FC236}">
                <a16:creationId xmlns:a16="http://schemas.microsoft.com/office/drawing/2014/main" id="{D301160E-07C6-381B-9B1D-9A284181D4E8}"/>
              </a:ext>
            </a:extLst>
          </p:cNvPr>
          <p:cNvSpPr txBox="1"/>
          <p:nvPr/>
        </p:nvSpPr>
        <p:spPr>
          <a:xfrm>
            <a:off x="675612" y="1649839"/>
            <a:ext cx="8545920" cy="3200876"/>
          </a:xfrm>
          <a:prstGeom prst="rect">
            <a:avLst/>
          </a:prstGeom>
          <a:noFill/>
        </p:spPr>
        <p:txBody>
          <a:bodyPr wrap="square" rtlCol="0">
            <a:spAutoFit/>
          </a:bodyPr>
          <a:lstStyle/>
          <a:p>
            <a:pPr fontAlgn="ctr"/>
            <a:r>
              <a:rPr lang="en-US" dirty="0">
                <a:solidFill>
                  <a:schemeClr val="tx1"/>
                </a:solidFill>
                <a:latin typeface="+mn-lt"/>
                <a:hlinkClick r:id="rId4"/>
              </a:rPr>
              <a:t>https://forms.gle/PUZHnN9M4tS3Vufx5</a:t>
            </a:r>
            <a:endParaRPr lang="en-US" dirty="0">
              <a:solidFill>
                <a:schemeClr val="tx1"/>
              </a:solidFill>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3</a:t>
            </a:r>
          </a:p>
          <a:p>
            <a:pPr marL="358775" lvl="1"/>
            <a:r>
              <a:rPr lang="en-US" i="0" dirty="0">
                <a:solidFill>
                  <a:schemeClr val="tx1"/>
                </a:solidFill>
                <a:effectLst/>
                <a:latin typeface="+mn-lt"/>
              </a:rPr>
              <a:t>Which two layers of the OSI Model maps directly as the single network access layer in the TCP/IP model? (Choose two)</a:t>
            </a:r>
          </a:p>
          <a:p>
            <a:pPr marL="358775" lvl="1"/>
            <a:endParaRPr lang="en-US" sz="1200" i="0" dirty="0">
              <a:solidFill>
                <a:schemeClr val="tx1"/>
              </a:solidFill>
              <a:effectLst/>
              <a:latin typeface="+mn-lt"/>
            </a:endParaRPr>
          </a:p>
          <a:p>
            <a:pPr marL="358775" lvl="1"/>
            <a:r>
              <a:rPr lang="en-US" sz="1200" i="0" dirty="0">
                <a:solidFill>
                  <a:schemeClr val="tx1"/>
                </a:solidFill>
                <a:effectLst/>
                <a:latin typeface="+mn-lt"/>
              </a:rPr>
              <a:t>OSIモデルの中の、どの２つの層のがTCP/</a:t>
            </a:r>
            <a:r>
              <a:rPr lang="en-US" sz="1200" i="0" dirty="0" err="1">
                <a:solidFill>
                  <a:schemeClr val="tx1"/>
                </a:solidFill>
                <a:effectLst/>
                <a:latin typeface="+mn-lt"/>
              </a:rPr>
              <a:t>IPモデルのネットワークアクセス層に対応しますか</a:t>
            </a:r>
            <a:r>
              <a:rPr lang="en-US" sz="1200" i="0" dirty="0">
                <a:solidFill>
                  <a:schemeClr val="tx1"/>
                </a:solidFill>
                <a:effectLst/>
                <a:latin typeface="+mn-lt"/>
              </a:rPr>
              <a:t>？</a:t>
            </a:r>
          </a:p>
          <a:p>
            <a:pPr marL="358775" lvl="1"/>
            <a:endParaRPr lang="en-US" sz="1200" i="0" dirty="0">
              <a:solidFill>
                <a:schemeClr val="tx1"/>
              </a:solidFill>
              <a:effectLst/>
              <a:latin typeface="+mn-lt"/>
            </a:endParaRPr>
          </a:p>
          <a:p>
            <a:pPr marL="644525" lvl="1" indent="-285750">
              <a:buClr>
                <a:schemeClr val="tx1"/>
              </a:buClr>
              <a:buFont typeface="Wingdings" pitchFamily="2" charset="2"/>
              <a:buChar char="q"/>
            </a:pPr>
            <a:r>
              <a:rPr lang="en-US" sz="1200" i="0" dirty="0">
                <a:solidFill>
                  <a:schemeClr val="tx1"/>
                </a:solidFill>
                <a:effectLst/>
                <a:latin typeface="+mn-lt"/>
              </a:rPr>
              <a:t>data link</a:t>
            </a:r>
          </a:p>
          <a:p>
            <a:pPr marL="644525" lvl="1" indent="-285750">
              <a:buClr>
                <a:schemeClr val="tx1"/>
              </a:buClr>
              <a:buFont typeface="Wingdings" pitchFamily="2" charset="2"/>
              <a:buChar char="q"/>
            </a:pPr>
            <a:r>
              <a:rPr lang="en-US" sz="1200" i="0" dirty="0">
                <a:solidFill>
                  <a:schemeClr val="tx1"/>
                </a:solidFill>
                <a:effectLst/>
                <a:latin typeface="+mn-lt"/>
              </a:rPr>
              <a:t>presentation</a:t>
            </a:r>
          </a:p>
          <a:p>
            <a:pPr marL="644525" lvl="1" indent="-285750">
              <a:buClr>
                <a:schemeClr val="tx1"/>
              </a:buClr>
              <a:buFont typeface="Wingdings" pitchFamily="2" charset="2"/>
              <a:buChar char="q"/>
            </a:pPr>
            <a:r>
              <a:rPr lang="en-US" sz="1200" i="0" dirty="0">
                <a:solidFill>
                  <a:schemeClr val="tx1"/>
                </a:solidFill>
                <a:effectLst/>
                <a:latin typeface="+mn-lt"/>
              </a:rPr>
              <a:t>application</a:t>
            </a:r>
          </a:p>
          <a:p>
            <a:pPr marL="644525" lvl="1" indent="-285750">
              <a:buClr>
                <a:schemeClr val="tx1"/>
              </a:buClr>
              <a:buFont typeface="Wingdings" pitchFamily="2" charset="2"/>
              <a:buChar char="q"/>
            </a:pPr>
            <a:r>
              <a:rPr lang="en-US" sz="1200" i="0" dirty="0">
                <a:solidFill>
                  <a:schemeClr val="tx1"/>
                </a:solidFill>
                <a:effectLst/>
                <a:latin typeface="+mn-lt"/>
              </a:rPr>
              <a:t>transport</a:t>
            </a:r>
          </a:p>
          <a:p>
            <a:pPr marL="644525" lvl="1" indent="-285750">
              <a:buClr>
                <a:schemeClr val="tx1"/>
              </a:buClr>
              <a:buFont typeface="Wingdings" pitchFamily="2" charset="2"/>
              <a:buChar char="q"/>
            </a:pPr>
            <a:r>
              <a:rPr lang="en-US" sz="1200" i="0" dirty="0">
                <a:solidFill>
                  <a:schemeClr val="tx1"/>
                </a:solidFill>
                <a:effectLst/>
                <a:latin typeface="+mn-lt"/>
              </a:rPr>
              <a:t>physical</a:t>
            </a:r>
          </a:p>
          <a:p>
            <a:pPr marL="644525" lvl="1" indent="-285750">
              <a:buClr>
                <a:schemeClr val="tx1"/>
              </a:buClr>
              <a:buFont typeface="Wingdings" pitchFamily="2" charset="2"/>
              <a:buChar char="q"/>
            </a:pPr>
            <a:r>
              <a:rPr lang="en-US" sz="1200" i="0" dirty="0">
                <a:solidFill>
                  <a:schemeClr val="tx1"/>
                </a:solidFill>
                <a:effectLst/>
                <a:latin typeface="+mn-lt"/>
              </a:rPr>
              <a:t>network</a:t>
            </a:r>
          </a:p>
          <a:p>
            <a:pPr marL="644525" lvl="1" indent="-285750">
              <a:buClr>
                <a:schemeClr val="tx1"/>
              </a:buClr>
              <a:buFont typeface="Wingdings" pitchFamily="2" charset="2"/>
              <a:buChar char="q"/>
            </a:pPr>
            <a:r>
              <a:rPr lang="en-US" sz="1200" i="0" dirty="0">
                <a:solidFill>
                  <a:schemeClr val="tx1"/>
                </a:solidFill>
                <a:effectLst/>
                <a:latin typeface="+mn-lt"/>
              </a:rPr>
              <a:t>Session</a:t>
            </a:r>
          </a:p>
          <a:p>
            <a:pPr marL="358775" lvl="1">
              <a:buClr>
                <a:schemeClr val="tx1"/>
              </a:buClr>
            </a:pPr>
            <a:endParaRPr lang="en-US" sz="1200" dirty="0">
              <a:solidFill>
                <a:schemeClr val="tx1"/>
              </a:solidFill>
              <a:latin typeface="+mn-lt"/>
            </a:endParaRPr>
          </a:p>
        </p:txBody>
      </p:sp>
      <p:grpSp>
        <p:nvGrpSpPr>
          <p:cNvPr id="3" name="Google Shape;10286;p77">
            <a:extLst>
              <a:ext uri="{FF2B5EF4-FFF2-40B4-BE49-F238E27FC236}">
                <a16:creationId xmlns:a16="http://schemas.microsoft.com/office/drawing/2014/main" id="{CB2BBABA-867B-B53C-8283-27E42CFD78E3}"/>
              </a:ext>
            </a:extLst>
          </p:cNvPr>
          <p:cNvGrpSpPr/>
          <p:nvPr/>
        </p:nvGrpSpPr>
        <p:grpSpPr>
          <a:xfrm>
            <a:off x="144000" y="174237"/>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E64C1948-FE6C-0D89-6823-BBDAB60C2F6D}"/>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AC150B94-EB9C-66C9-76ED-13985A7E7217}"/>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1">
            <a:extLst>
              <a:ext uri="{FF2B5EF4-FFF2-40B4-BE49-F238E27FC236}">
                <a16:creationId xmlns:a16="http://schemas.microsoft.com/office/drawing/2014/main" id="{58F26194-C4CA-1782-CF13-BA5C655833B2}"/>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37</a:t>
            </a:fld>
            <a:endParaRPr lang="en-US" dirty="0"/>
          </a:p>
        </p:txBody>
      </p:sp>
    </p:spTree>
    <p:extLst>
      <p:ext uri="{BB962C8B-B14F-4D97-AF65-F5344CB8AC3E}">
        <p14:creationId xmlns:p14="http://schemas.microsoft.com/office/powerpoint/2010/main" val="9075651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577DF6B9-5AE0-BF84-76C6-4CC76EE9AD4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04EE1BE-6919-70ED-3E0C-8BF7B81A0F8E}"/>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altLang="ja-JP" dirty="0">
                <a:hlinkClick r:id="rId3"/>
              </a:rPr>
              <a:t>5.3. Network Communication Models</a:t>
            </a:r>
            <a:endParaRPr lang="en-US" altLang="ja-JP" dirty="0"/>
          </a:p>
        </p:txBody>
      </p:sp>
      <p:sp>
        <p:nvSpPr>
          <p:cNvPr id="4" name="TextBox 3">
            <a:extLst>
              <a:ext uri="{FF2B5EF4-FFF2-40B4-BE49-F238E27FC236}">
                <a16:creationId xmlns:a16="http://schemas.microsoft.com/office/drawing/2014/main" id="{A2C42E31-035D-E309-9A45-5B42F495BC01}"/>
              </a:ext>
            </a:extLst>
          </p:cNvPr>
          <p:cNvSpPr txBox="1"/>
          <p:nvPr/>
        </p:nvSpPr>
        <p:spPr>
          <a:xfrm>
            <a:off x="720000" y="734825"/>
            <a:ext cx="8126049" cy="707886"/>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rPr>
              <a:t>5.3.6 Quiz5_3 Check Your Understanding - Network Communication Models</a:t>
            </a:r>
          </a:p>
        </p:txBody>
      </p:sp>
      <p:sp>
        <p:nvSpPr>
          <p:cNvPr id="2" name="TextBox 1">
            <a:extLst>
              <a:ext uri="{FF2B5EF4-FFF2-40B4-BE49-F238E27FC236}">
                <a16:creationId xmlns:a16="http://schemas.microsoft.com/office/drawing/2014/main" id="{D301160E-07C6-381B-9B1D-9A284181D4E8}"/>
              </a:ext>
            </a:extLst>
          </p:cNvPr>
          <p:cNvSpPr txBox="1"/>
          <p:nvPr/>
        </p:nvSpPr>
        <p:spPr>
          <a:xfrm>
            <a:off x="728878" y="1543308"/>
            <a:ext cx="8545920" cy="2800767"/>
          </a:xfrm>
          <a:prstGeom prst="rect">
            <a:avLst/>
          </a:prstGeom>
          <a:noFill/>
        </p:spPr>
        <p:txBody>
          <a:bodyPr wrap="square" rtlCol="0">
            <a:spAutoFit/>
          </a:bodyPr>
          <a:lstStyle/>
          <a:p>
            <a:pPr fontAlgn="ctr"/>
            <a:r>
              <a:rPr lang="en-US" dirty="0">
                <a:solidFill>
                  <a:schemeClr val="tx1"/>
                </a:solidFill>
                <a:latin typeface="+mn-lt"/>
                <a:hlinkClick r:id="rId4"/>
              </a:rPr>
              <a:t>https://forms.gle/PUZHnN9M4tS3Vufx5</a:t>
            </a:r>
            <a:endParaRPr lang="en-US" dirty="0">
              <a:solidFill>
                <a:schemeClr val="tx1"/>
              </a:solidFill>
              <a:latin typeface="+mn-lt"/>
            </a:endParaRPr>
          </a:p>
          <a:p>
            <a:pPr fontAlgn="ctr"/>
            <a:endParaRPr lang="en-US" dirty="0">
              <a:solidFill>
                <a:schemeClr val="tx1"/>
              </a:solidFill>
              <a:latin typeface="+mn-lt"/>
            </a:endParaRPr>
          </a:p>
          <a:p>
            <a:pPr algn="l" fontAlgn="ctr"/>
            <a:r>
              <a:rPr lang="en-US" i="0" dirty="0">
                <a:solidFill>
                  <a:schemeClr val="tx1"/>
                </a:solidFill>
                <a:effectLst/>
                <a:latin typeface="+mn-lt"/>
              </a:rPr>
              <a:t>Question 4</a:t>
            </a:r>
          </a:p>
          <a:p>
            <a:pPr marL="358775" lvl="1"/>
            <a:r>
              <a:rPr lang="en-US" i="0" dirty="0">
                <a:solidFill>
                  <a:schemeClr val="tx1"/>
                </a:solidFill>
                <a:effectLst/>
                <a:latin typeface="+mn-lt"/>
              </a:rPr>
              <a:t>IP addressing occurs at what layer of the OSI Model?</a:t>
            </a:r>
          </a:p>
          <a:p>
            <a:pPr marL="358775" lvl="1"/>
            <a:endParaRPr lang="en-US" altLang="ja-JP" sz="1200" dirty="0">
              <a:solidFill>
                <a:schemeClr val="tx1"/>
              </a:solidFill>
              <a:latin typeface="+mn-lt"/>
            </a:endParaRPr>
          </a:p>
          <a:p>
            <a:pPr marL="358775" lvl="1"/>
            <a:r>
              <a:rPr lang="en-US" altLang="ja-JP" sz="1200" dirty="0">
                <a:solidFill>
                  <a:schemeClr val="tx1"/>
                </a:solidFill>
                <a:latin typeface="+mn-lt"/>
              </a:rPr>
              <a:t>IP</a:t>
            </a:r>
            <a:r>
              <a:rPr lang="ja-JP" altLang="en-US" sz="1200">
                <a:solidFill>
                  <a:schemeClr val="tx1"/>
                </a:solidFill>
                <a:latin typeface="+mn-lt"/>
              </a:rPr>
              <a:t>アドレスを割り当てる処理は</a:t>
            </a:r>
            <a:r>
              <a:rPr lang="en-US" sz="1200" dirty="0">
                <a:solidFill>
                  <a:schemeClr val="tx1"/>
                </a:solidFill>
                <a:latin typeface="+mn-lt"/>
              </a:rPr>
              <a:t>OSI</a:t>
            </a:r>
            <a:r>
              <a:rPr lang="ja-JP" altLang="en-US" sz="1200">
                <a:solidFill>
                  <a:schemeClr val="tx1"/>
                </a:solidFill>
                <a:latin typeface="+mn-lt"/>
              </a:rPr>
              <a:t>モデルのどの層で行われますか？</a:t>
            </a:r>
            <a:br>
              <a:rPr lang="en-US" sz="1200" dirty="0">
                <a:solidFill>
                  <a:schemeClr val="tx1"/>
                </a:solidFill>
                <a:latin typeface="+mn-lt"/>
              </a:rPr>
            </a:br>
            <a:endParaRPr lang="en-US" sz="1200" i="0" dirty="0">
              <a:solidFill>
                <a:schemeClr val="tx1"/>
              </a:solidFill>
              <a:effectLst/>
              <a:latin typeface="+mn-lt"/>
            </a:endParaRPr>
          </a:p>
          <a:p>
            <a:pPr marL="644525" lvl="1" indent="-285750">
              <a:buClr>
                <a:schemeClr val="tx1"/>
              </a:buClr>
              <a:buFont typeface="Wingdings" pitchFamily="2" charset="2"/>
              <a:buChar char="q"/>
            </a:pPr>
            <a:r>
              <a:rPr lang="en-US" sz="1200" i="0" dirty="0">
                <a:solidFill>
                  <a:schemeClr val="tx1"/>
                </a:solidFill>
                <a:effectLst/>
                <a:latin typeface="+mn-lt"/>
              </a:rPr>
              <a:t>presentation</a:t>
            </a:r>
          </a:p>
          <a:p>
            <a:pPr marL="644525" lvl="1" indent="-285750">
              <a:buClr>
                <a:schemeClr val="tx1"/>
              </a:buClr>
              <a:buFont typeface="Wingdings" pitchFamily="2" charset="2"/>
              <a:buChar char="q"/>
            </a:pPr>
            <a:r>
              <a:rPr lang="en-US" sz="1200" i="0" dirty="0">
                <a:solidFill>
                  <a:schemeClr val="tx1"/>
                </a:solidFill>
                <a:effectLst/>
                <a:latin typeface="+mn-lt"/>
              </a:rPr>
              <a:t>network</a:t>
            </a:r>
          </a:p>
          <a:p>
            <a:pPr marL="644525" lvl="1" indent="-285750">
              <a:buClr>
                <a:schemeClr val="tx1"/>
              </a:buClr>
              <a:buFont typeface="Wingdings" pitchFamily="2" charset="2"/>
              <a:buChar char="q"/>
            </a:pPr>
            <a:r>
              <a:rPr lang="en-US" sz="1200" i="0" dirty="0">
                <a:solidFill>
                  <a:schemeClr val="tx1"/>
                </a:solidFill>
                <a:effectLst/>
                <a:latin typeface="+mn-lt"/>
              </a:rPr>
              <a:t>session</a:t>
            </a:r>
          </a:p>
          <a:p>
            <a:pPr marL="644525" lvl="1" indent="-285750">
              <a:buClr>
                <a:schemeClr val="tx1"/>
              </a:buClr>
              <a:buFont typeface="Wingdings" pitchFamily="2" charset="2"/>
              <a:buChar char="q"/>
            </a:pPr>
            <a:r>
              <a:rPr lang="en-US" sz="1200" i="0" dirty="0">
                <a:solidFill>
                  <a:schemeClr val="tx1"/>
                </a:solidFill>
                <a:effectLst/>
                <a:latin typeface="+mn-lt"/>
              </a:rPr>
              <a:t>data link</a:t>
            </a:r>
          </a:p>
          <a:p>
            <a:pPr marL="644525" lvl="1" indent="-285750">
              <a:buClr>
                <a:schemeClr val="tx1"/>
              </a:buClr>
              <a:buFont typeface="Wingdings" pitchFamily="2" charset="2"/>
              <a:buChar char="q"/>
            </a:pPr>
            <a:r>
              <a:rPr lang="en-US" sz="1200" i="0" dirty="0">
                <a:solidFill>
                  <a:schemeClr val="tx1"/>
                </a:solidFill>
                <a:effectLst/>
                <a:latin typeface="+mn-lt"/>
              </a:rPr>
              <a:t>application</a:t>
            </a:r>
          </a:p>
          <a:p>
            <a:pPr marL="644525" lvl="1" indent="-285750">
              <a:buClr>
                <a:schemeClr val="tx1"/>
              </a:buClr>
              <a:buFont typeface="Wingdings" pitchFamily="2" charset="2"/>
              <a:buChar char="q"/>
            </a:pPr>
            <a:r>
              <a:rPr lang="en-US" sz="1200" i="0" dirty="0">
                <a:solidFill>
                  <a:schemeClr val="tx1"/>
                </a:solidFill>
                <a:effectLst/>
                <a:latin typeface="+mn-lt"/>
              </a:rPr>
              <a:t>transport</a:t>
            </a:r>
          </a:p>
          <a:p>
            <a:pPr marL="644525" lvl="1" indent="-285750">
              <a:buClr>
                <a:schemeClr val="tx1"/>
              </a:buClr>
              <a:buFont typeface="Wingdings" pitchFamily="2" charset="2"/>
              <a:buChar char="q"/>
            </a:pPr>
            <a:r>
              <a:rPr lang="en-US" sz="1200" i="0" dirty="0">
                <a:solidFill>
                  <a:schemeClr val="tx1"/>
                </a:solidFill>
                <a:effectLst/>
                <a:latin typeface="+mn-lt"/>
              </a:rPr>
              <a:t>physical</a:t>
            </a:r>
            <a:endParaRPr lang="en-US" sz="1200" dirty="0">
              <a:solidFill>
                <a:schemeClr val="tx1"/>
              </a:solidFill>
              <a:latin typeface="+mn-lt"/>
            </a:endParaRPr>
          </a:p>
        </p:txBody>
      </p:sp>
      <p:grpSp>
        <p:nvGrpSpPr>
          <p:cNvPr id="3" name="Google Shape;10286;p77">
            <a:extLst>
              <a:ext uri="{FF2B5EF4-FFF2-40B4-BE49-F238E27FC236}">
                <a16:creationId xmlns:a16="http://schemas.microsoft.com/office/drawing/2014/main" id="{CB2BBABA-867B-B53C-8283-27E42CFD78E3}"/>
              </a:ext>
            </a:extLst>
          </p:cNvPr>
          <p:cNvGrpSpPr/>
          <p:nvPr/>
        </p:nvGrpSpPr>
        <p:grpSpPr>
          <a:xfrm>
            <a:off x="144000" y="174237"/>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E64C1948-FE6C-0D89-6823-BBDAB60C2F6D}"/>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AC150B94-EB9C-66C9-76ED-13985A7E7217}"/>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1">
            <a:extLst>
              <a:ext uri="{FF2B5EF4-FFF2-40B4-BE49-F238E27FC236}">
                <a16:creationId xmlns:a16="http://schemas.microsoft.com/office/drawing/2014/main" id="{DBBC286A-EA34-04A6-5BD9-58484F8CE4F6}"/>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38</a:t>
            </a:fld>
            <a:endParaRPr lang="en-US" dirty="0"/>
          </a:p>
        </p:txBody>
      </p:sp>
    </p:spTree>
    <p:extLst>
      <p:ext uri="{BB962C8B-B14F-4D97-AF65-F5344CB8AC3E}">
        <p14:creationId xmlns:p14="http://schemas.microsoft.com/office/powerpoint/2010/main" val="37334724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7D592DC-E627-B37F-9F86-E508A8102E8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E5CA0B3-F971-ED59-4FAF-966FD5775094}"/>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5.4. Communication Principles Summary</a:t>
            </a:r>
            <a:endParaRPr lang="en-US" altLang="ja-JP" dirty="0"/>
          </a:p>
        </p:txBody>
      </p:sp>
      <p:sp>
        <p:nvSpPr>
          <p:cNvPr id="4" name="TextBox 3">
            <a:extLst>
              <a:ext uri="{FF2B5EF4-FFF2-40B4-BE49-F238E27FC236}">
                <a16:creationId xmlns:a16="http://schemas.microsoft.com/office/drawing/2014/main" id="{27EC7A76-E9ED-89EF-7527-D691E63ED0B8}"/>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5.4.1 What Did I Learn in this Module?</a:t>
            </a:r>
            <a:endParaRPr lang="en-US" sz="2000" i="0" dirty="0">
              <a:solidFill>
                <a:schemeClr val="accent4"/>
              </a:solidFill>
              <a:effectLst/>
              <a:latin typeface="+mn-lt"/>
            </a:endParaRPr>
          </a:p>
        </p:txBody>
      </p:sp>
      <p:sp>
        <p:nvSpPr>
          <p:cNvPr id="3" name="TextBox 2">
            <a:extLst>
              <a:ext uri="{FF2B5EF4-FFF2-40B4-BE49-F238E27FC236}">
                <a16:creationId xmlns:a16="http://schemas.microsoft.com/office/drawing/2014/main" id="{ADF391BB-17D7-921F-5A70-5127F743A017}"/>
              </a:ext>
            </a:extLst>
          </p:cNvPr>
          <p:cNvSpPr txBox="1"/>
          <p:nvPr/>
        </p:nvSpPr>
        <p:spPr>
          <a:xfrm>
            <a:off x="720000" y="1542840"/>
            <a:ext cx="8210550" cy="3354765"/>
          </a:xfrm>
          <a:prstGeom prst="rect">
            <a:avLst/>
          </a:prstGeom>
          <a:noFill/>
        </p:spPr>
        <p:txBody>
          <a:bodyPr wrap="square" rtlCol="0">
            <a:spAutoFit/>
          </a:bodyPr>
          <a:lstStyle/>
          <a:p>
            <a:pPr algn="l" fontAlgn="ctr"/>
            <a:r>
              <a:rPr lang="en-US" sz="2000" dirty="0">
                <a:solidFill>
                  <a:schemeClr val="accent1"/>
                </a:solidFill>
                <a:latin typeface="+mn-lt"/>
              </a:rPr>
              <a:t>Communication Protocol</a:t>
            </a:r>
          </a:p>
          <a:p>
            <a:pPr algn="l"/>
            <a:r>
              <a:rPr lang="en-US" sz="1200" b="0" i="0" dirty="0">
                <a:solidFill>
                  <a:schemeClr val="tx1"/>
                </a:solidFill>
                <a:effectLst/>
                <a:latin typeface="+mn-lt"/>
              </a:rPr>
              <a:t>Protocols are required for computers to properly communicate across the network. These include message format, message size, timing, encoding, encapsulation, and message patterns.</a:t>
            </a:r>
          </a:p>
          <a:p>
            <a:pPr algn="l">
              <a:buClr>
                <a:schemeClr val="tx1"/>
              </a:buClr>
              <a:buFont typeface="Arial" panose="020B0604020202020204" pitchFamily="34" charset="0"/>
              <a:buChar char="•"/>
            </a:pPr>
            <a:r>
              <a:rPr lang="en-US" sz="1200" b="1" i="0" dirty="0">
                <a:solidFill>
                  <a:schemeClr val="accent1"/>
                </a:solidFill>
                <a:effectLst/>
                <a:latin typeface="+mn-lt"/>
              </a:rPr>
              <a:t>Message format</a:t>
            </a:r>
            <a:r>
              <a:rPr lang="en-US" sz="1200" b="0" i="0" dirty="0">
                <a:solidFill>
                  <a:schemeClr val="accent1"/>
                </a:solidFill>
                <a:effectLst/>
                <a:latin typeface="+mn-lt"/>
              </a:rPr>
              <a:t> </a:t>
            </a:r>
            <a:r>
              <a:rPr lang="en-US" sz="1200" b="0" i="0" dirty="0">
                <a:solidFill>
                  <a:schemeClr val="tx1"/>
                </a:solidFill>
                <a:effectLst/>
                <a:latin typeface="+mn-lt"/>
              </a:rPr>
              <a:t>- When a message is sent, it must use a specific format or structure.</a:t>
            </a:r>
          </a:p>
          <a:p>
            <a:pPr algn="l">
              <a:buClr>
                <a:schemeClr val="tx1"/>
              </a:buClr>
              <a:buFont typeface="Arial" panose="020B0604020202020204" pitchFamily="34" charset="0"/>
              <a:buChar char="•"/>
            </a:pPr>
            <a:r>
              <a:rPr lang="en-US" sz="1200" b="1" i="0" dirty="0">
                <a:solidFill>
                  <a:schemeClr val="accent1"/>
                </a:solidFill>
                <a:effectLst/>
                <a:latin typeface="+mn-lt"/>
              </a:rPr>
              <a:t>Message size</a:t>
            </a:r>
            <a:r>
              <a:rPr lang="en-US" sz="1200" b="0" i="0" dirty="0">
                <a:solidFill>
                  <a:schemeClr val="accent1"/>
                </a:solidFill>
                <a:effectLst/>
                <a:latin typeface="+mn-lt"/>
              </a:rPr>
              <a:t> </a:t>
            </a:r>
            <a:r>
              <a:rPr lang="en-US" sz="1200" b="0" i="0" dirty="0">
                <a:solidFill>
                  <a:schemeClr val="tx1"/>
                </a:solidFill>
                <a:effectLst/>
                <a:latin typeface="+mn-lt"/>
              </a:rPr>
              <a:t>- The rules that govern the size of the pieces communicated across the network are very strict. They can also be different, depending on the channel used.</a:t>
            </a:r>
          </a:p>
          <a:p>
            <a:pPr algn="l">
              <a:buClr>
                <a:schemeClr val="tx1"/>
              </a:buClr>
              <a:buFont typeface="Arial" panose="020B0604020202020204" pitchFamily="34" charset="0"/>
              <a:buChar char="•"/>
            </a:pPr>
            <a:r>
              <a:rPr lang="en-US" sz="1200" b="1" i="0" dirty="0">
                <a:solidFill>
                  <a:schemeClr val="accent1"/>
                </a:solidFill>
                <a:effectLst/>
                <a:latin typeface="+mn-lt"/>
              </a:rPr>
              <a:t>Timing</a:t>
            </a:r>
            <a:r>
              <a:rPr lang="en-US" sz="1200" b="0" i="0" dirty="0">
                <a:solidFill>
                  <a:schemeClr val="accent1"/>
                </a:solidFill>
                <a:effectLst/>
                <a:latin typeface="+mn-lt"/>
              </a:rPr>
              <a:t> </a:t>
            </a:r>
            <a:r>
              <a:rPr lang="en-US" sz="1200" b="0" i="0" dirty="0">
                <a:solidFill>
                  <a:schemeClr val="tx1"/>
                </a:solidFill>
                <a:effectLst/>
                <a:latin typeface="+mn-lt"/>
              </a:rPr>
              <a:t>- Timing determines the speed at which the bits are transmitted across the network. It also affects when an individual host can send data and the total amount of data that can be sent in any one transmission.</a:t>
            </a:r>
          </a:p>
          <a:p>
            <a:pPr algn="l">
              <a:buClr>
                <a:schemeClr val="tx1"/>
              </a:buClr>
              <a:buFont typeface="Arial" panose="020B0604020202020204" pitchFamily="34" charset="0"/>
              <a:buChar char="•"/>
            </a:pPr>
            <a:r>
              <a:rPr lang="en-US" sz="1200" b="1" i="0" dirty="0">
                <a:solidFill>
                  <a:schemeClr val="accent1"/>
                </a:solidFill>
                <a:effectLst/>
                <a:latin typeface="+mn-lt"/>
              </a:rPr>
              <a:t>Encoding</a:t>
            </a:r>
            <a:r>
              <a:rPr lang="en-US" sz="1200" b="0" i="0" dirty="0">
                <a:solidFill>
                  <a:schemeClr val="tx1"/>
                </a:solidFill>
                <a:effectLst/>
                <a:latin typeface="+mn-lt"/>
              </a:rPr>
              <a:t> - Messages sent across the network are first converted into bits by the sending host. Each bit is encoded into a pattern of sounds, light waves, or electrical impulses depending on the network media over which the bits are transmitted.</a:t>
            </a:r>
          </a:p>
          <a:p>
            <a:pPr algn="l">
              <a:buClr>
                <a:schemeClr val="tx1"/>
              </a:buClr>
              <a:buFont typeface="Arial" panose="020B0604020202020204" pitchFamily="34" charset="0"/>
              <a:buChar char="•"/>
            </a:pPr>
            <a:r>
              <a:rPr lang="en-US" sz="1200" b="1" i="0" dirty="0">
                <a:solidFill>
                  <a:schemeClr val="accent1"/>
                </a:solidFill>
                <a:effectLst/>
                <a:latin typeface="+mn-lt"/>
              </a:rPr>
              <a:t>Encapsulation</a:t>
            </a:r>
            <a:r>
              <a:rPr lang="en-US" sz="1200" b="0" i="0" dirty="0">
                <a:solidFill>
                  <a:schemeClr val="tx1"/>
                </a:solidFill>
                <a:effectLst/>
                <a:latin typeface="+mn-lt"/>
              </a:rPr>
              <a:t> - Each message transmitted on a network must include a header that contains addressing information that identifies the source and destination hosts. Encapsulation is the process of adding this information to the pieces of data that make up the message.</a:t>
            </a:r>
          </a:p>
          <a:p>
            <a:pPr algn="l">
              <a:buClr>
                <a:schemeClr val="tx1"/>
              </a:buClr>
              <a:buFont typeface="Arial" panose="020B0604020202020204" pitchFamily="34" charset="0"/>
              <a:buChar char="•"/>
            </a:pPr>
            <a:r>
              <a:rPr lang="en-US" sz="1200" b="1" i="0" dirty="0">
                <a:solidFill>
                  <a:schemeClr val="accent1"/>
                </a:solidFill>
                <a:effectLst/>
                <a:latin typeface="+mn-lt"/>
              </a:rPr>
              <a:t>Message pattern</a:t>
            </a:r>
            <a:r>
              <a:rPr lang="en-US" sz="1200" b="0" i="0" dirty="0">
                <a:solidFill>
                  <a:schemeClr val="accent1"/>
                </a:solidFill>
                <a:effectLst/>
                <a:latin typeface="+mn-lt"/>
              </a:rPr>
              <a:t> </a:t>
            </a:r>
            <a:r>
              <a:rPr lang="en-US" sz="1200" b="0" i="0" dirty="0">
                <a:solidFill>
                  <a:schemeClr val="tx1"/>
                </a:solidFill>
                <a:effectLst/>
                <a:latin typeface="+mn-lt"/>
              </a:rPr>
              <a:t>- Some messages require an acknowledgment before the next message can be sent. This type of request/response pattern is a common aspect of many networking protocols. However, there are other types of messages that may be simply streamed across the network, without concern as to whether they reach their destination.</a:t>
            </a:r>
          </a:p>
        </p:txBody>
      </p:sp>
      <p:sp>
        <p:nvSpPr>
          <p:cNvPr id="2" name="Footer Placeholder 1">
            <a:extLst>
              <a:ext uri="{FF2B5EF4-FFF2-40B4-BE49-F238E27FC236}">
                <a16:creationId xmlns:a16="http://schemas.microsoft.com/office/drawing/2014/main" id="{3F7FA87A-7CB3-29CA-F6CC-7257D79075EF}"/>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39</a:t>
            </a:fld>
            <a:endParaRPr lang="en-US" dirty="0"/>
          </a:p>
        </p:txBody>
      </p:sp>
    </p:spTree>
    <p:extLst>
      <p:ext uri="{BB962C8B-B14F-4D97-AF65-F5344CB8AC3E}">
        <p14:creationId xmlns:p14="http://schemas.microsoft.com/office/powerpoint/2010/main" val="462436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1. About Today’s Class</a:t>
            </a:r>
            <a:br>
              <a:rPr lang="en-US" dirty="0"/>
            </a:br>
            <a:br>
              <a:rPr lang="en-US" dirty="0"/>
            </a:br>
            <a:endParaRPr lang="en-US" dirty="0"/>
          </a:p>
        </p:txBody>
      </p:sp>
      <p:sp>
        <p:nvSpPr>
          <p:cNvPr id="4" name="TextBox 3">
            <a:extLst>
              <a:ext uri="{FF2B5EF4-FFF2-40B4-BE49-F238E27FC236}">
                <a16:creationId xmlns:a16="http://schemas.microsoft.com/office/drawing/2014/main" id="{9FAE00C8-5E4C-0887-CE8F-B0EA6976A1D0}"/>
              </a:ext>
            </a:extLst>
          </p:cNvPr>
          <p:cNvSpPr txBox="1"/>
          <p:nvPr/>
        </p:nvSpPr>
        <p:spPr>
          <a:xfrm>
            <a:off x="720725" y="1112700"/>
            <a:ext cx="7782144" cy="2923877"/>
          </a:xfrm>
          <a:prstGeom prst="rect">
            <a:avLst/>
          </a:prstGeom>
          <a:noFill/>
        </p:spPr>
        <p:txBody>
          <a:bodyPr wrap="square" rtlCol="0">
            <a:spAutoFit/>
          </a:bodyPr>
          <a:lstStyle/>
          <a:p>
            <a:pPr algn="l" fontAlgn="ctr">
              <a:spcBef>
                <a:spcPts val="600"/>
              </a:spcBef>
              <a:spcAft>
                <a:spcPts val="600"/>
              </a:spcAft>
              <a:buClr>
                <a:schemeClr val="tx1"/>
              </a:buClr>
            </a:pPr>
            <a:r>
              <a:rPr lang="en-US" sz="2800" i="0" dirty="0">
                <a:solidFill>
                  <a:schemeClr val="tx1"/>
                </a:solidFill>
                <a:effectLst/>
                <a:latin typeface="+mn-lt"/>
              </a:rPr>
              <a:t>Module 5: Communication Principles</a:t>
            </a:r>
          </a:p>
          <a:p>
            <a:pPr algn="l" fontAlgn="ctr">
              <a:spcBef>
                <a:spcPts val="600"/>
              </a:spcBef>
              <a:spcAft>
                <a:spcPts val="600"/>
              </a:spcAft>
              <a:buClr>
                <a:schemeClr val="tx1"/>
              </a:buClr>
            </a:pPr>
            <a:r>
              <a:rPr lang="en-US" sz="1600" i="0" dirty="0">
                <a:solidFill>
                  <a:schemeClr val="tx1"/>
                </a:solidFill>
                <a:effectLst/>
                <a:latin typeface="+mn-lt"/>
              </a:rPr>
              <a:t>5.0. Introduction</a:t>
            </a:r>
          </a:p>
          <a:p>
            <a:pPr algn="l" fontAlgn="ctr">
              <a:spcBef>
                <a:spcPts val="600"/>
              </a:spcBef>
              <a:spcAft>
                <a:spcPts val="600"/>
              </a:spcAft>
              <a:buClr>
                <a:schemeClr val="tx1"/>
              </a:buClr>
            </a:pPr>
            <a:r>
              <a:rPr lang="en-US" sz="1600" i="0" dirty="0">
                <a:solidFill>
                  <a:schemeClr val="tx1"/>
                </a:solidFill>
                <a:effectLst/>
                <a:latin typeface="+mn-lt"/>
              </a:rPr>
              <a:t>5.1. Communication Protocols</a:t>
            </a:r>
          </a:p>
          <a:p>
            <a:pPr algn="l" fontAlgn="ctr">
              <a:spcBef>
                <a:spcPts val="600"/>
              </a:spcBef>
              <a:spcAft>
                <a:spcPts val="600"/>
              </a:spcAft>
              <a:buClr>
                <a:schemeClr val="tx1"/>
              </a:buClr>
            </a:pPr>
            <a:r>
              <a:rPr lang="en-US" sz="1600" i="0" dirty="0">
                <a:solidFill>
                  <a:schemeClr val="tx1"/>
                </a:solidFill>
                <a:effectLst/>
                <a:latin typeface="+mn-lt"/>
              </a:rPr>
              <a:t>5.2. Communication Standards</a:t>
            </a:r>
          </a:p>
          <a:p>
            <a:pPr algn="l" fontAlgn="ctr">
              <a:spcBef>
                <a:spcPts val="600"/>
              </a:spcBef>
              <a:spcAft>
                <a:spcPts val="600"/>
              </a:spcAft>
              <a:buClr>
                <a:schemeClr val="tx1"/>
              </a:buClr>
            </a:pPr>
            <a:r>
              <a:rPr lang="en-US" sz="1600" i="0" dirty="0">
                <a:solidFill>
                  <a:schemeClr val="tx1"/>
                </a:solidFill>
                <a:effectLst/>
                <a:latin typeface="+mn-lt"/>
              </a:rPr>
              <a:t>5.3. Network Communication Models</a:t>
            </a:r>
          </a:p>
          <a:p>
            <a:pPr algn="l" fontAlgn="ctr">
              <a:spcBef>
                <a:spcPts val="600"/>
              </a:spcBef>
              <a:spcAft>
                <a:spcPts val="600"/>
              </a:spcAft>
              <a:buClr>
                <a:schemeClr val="tx1"/>
              </a:buClr>
            </a:pPr>
            <a:r>
              <a:rPr lang="en-US" sz="1600" i="0" dirty="0">
                <a:solidFill>
                  <a:schemeClr val="tx1"/>
                </a:solidFill>
                <a:effectLst/>
                <a:latin typeface="+mn-lt"/>
              </a:rPr>
              <a:t>5.4. Communication Principles Summary</a:t>
            </a:r>
          </a:p>
          <a:p>
            <a:pPr algn="l" fontAlgn="ctr">
              <a:spcBef>
                <a:spcPts val="600"/>
              </a:spcBef>
              <a:spcAft>
                <a:spcPts val="600"/>
              </a:spcAft>
              <a:buClr>
                <a:schemeClr val="tx1"/>
              </a:buClr>
            </a:pPr>
            <a:r>
              <a:rPr lang="en-US" sz="1600" dirty="0">
                <a:solidFill>
                  <a:schemeClr val="tx1"/>
                </a:solidFill>
                <a:latin typeface="+mn-lt"/>
              </a:rPr>
              <a:t>       Check Test 5</a:t>
            </a:r>
            <a:endParaRPr lang="en-US" sz="1600" i="0" dirty="0">
              <a:solidFill>
                <a:schemeClr val="tx1"/>
              </a:solidFill>
              <a:effectLst/>
              <a:latin typeface="+mn-lt"/>
            </a:endParaRPr>
          </a:p>
        </p:txBody>
      </p:sp>
      <p:grpSp>
        <p:nvGrpSpPr>
          <p:cNvPr id="2" name="Group 1">
            <a:extLst>
              <a:ext uri="{FF2B5EF4-FFF2-40B4-BE49-F238E27FC236}">
                <a16:creationId xmlns:a16="http://schemas.microsoft.com/office/drawing/2014/main" id="{369E4404-8729-0C3B-304A-A5CD8255A64D}"/>
              </a:ext>
            </a:extLst>
          </p:cNvPr>
          <p:cNvGrpSpPr/>
          <p:nvPr/>
        </p:nvGrpSpPr>
        <p:grpSpPr>
          <a:xfrm>
            <a:off x="811375" y="3655975"/>
            <a:ext cx="324609" cy="374825"/>
            <a:chOff x="1129134" y="2919416"/>
            <a:chExt cx="324609" cy="374825"/>
          </a:xfrm>
        </p:grpSpPr>
        <p:sp>
          <p:nvSpPr>
            <p:cNvPr id="3" name="Google Shape;10287;p77">
              <a:extLst>
                <a:ext uri="{FF2B5EF4-FFF2-40B4-BE49-F238E27FC236}">
                  <a16:creationId xmlns:a16="http://schemas.microsoft.com/office/drawing/2014/main" id="{17C427AA-B1BE-5DB6-E747-8AF2F6321D4E}"/>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2ACCB7E0-BE4A-270B-134B-F6381A0E7BBE}"/>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6" name="Footer Placeholder 1">
            <a:extLst>
              <a:ext uri="{FF2B5EF4-FFF2-40B4-BE49-F238E27FC236}">
                <a16:creationId xmlns:a16="http://schemas.microsoft.com/office/drawing/2014/main" id="{97C35B0D-298B-819C-23C6-82D70D59684D}"/>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4</a:t>
            </a:fld>
            <a:endParaRPr lang="en-US" dirty="0"/>
          </a:p>
        </p:txBody>
      </p:sp>
    </p:spTree>
    <p:extLst>
      <p:ext uri="{BB962C8B-B14F-4D97-AF65-F5344CB8AC3E}">
        <p14:creationId xmlns:p14="http://schemas.microsoft.com/office/powerpoint/2010/main" val="41947582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7D592DC-E627-B37F-9F86-E508A8102E8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E5CA0B3-F971-ED59-4FAF-966FD5775094}"/>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5.4. Communication Principles Summary</a:t>
            </a:r>
            <a:endParaRPr lang="en-US" altLang="ja-JP" dirty="0"/>
          </a:p>
        </p:txBody>
      </p:sp>
      <p:sp>
        <p:nvSpPr>
          <p:cNvPr id="2" name="Footer Placeholder 1">
            <a:extLst>
              <a:ext uri="{FF2B5EF4-FFF2-40B4-BE49-F238E27FC236}">
                <a16:creationId xmlns:a16="http://schemas.microsoft.com/office/drawing/2014/main" id="{0DABE954-0679-476B-C803-230A7350B351}"/>
              </a:ext>
            </a:extLst>
          </p:cNvPr>
          <p:cNvSpPr>
            <a:spLocks noGrp="1"/>
          </p:cNvSpPr>
          <p:nvPr>
            <p:ph type="ftr" sz="quarter" idx="3"/>
          </p:nvPr>
        </p:nvSpPr>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40</a:t>
            </a:fld>
            <a:endParaRPr lang="en-US" dirty="0"/>
          </a:p>
        </p:txBody>
      </p:sp>
      <p:sp>
        <p:nvSpPr>
          <p:cNvPr id="4" name="TextBox 3">
            <a:extLst>
              <a:ext uri="{FF2B5EF4-FFF2-40B4-BE49-F238E27FC236}">
                <a16:creationId xmlns:a16="http://schemas.microsoft.com/office/drawing/2014/main" id="{27EC7A76-E9ED-89EF-7527-D691E63ED0B8}"/>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5.4.1 What Did I Learn in this Module?</a:t>
            </a:r>
            <a:endParaRPr lang="en-US" sz="2000" i="0" dirty="0">
              <a:solidFill>
                <a:schemeClr val="accent4"/>
              </a:solidFill>
              <a:effectLst/>
              <a:latin typeface="+mn-lt"/>
            </a:endParaRPr>
          </a:p>
        </p:txBody>
      </p:sp>
      <p:sp>
        <p:nvSpPr>
          <p:cNvPr id="3" name="TextBox 2">
            <a:extLst>
              <a:ext uri="{FF2B5EF4-FFF2-40B4-BE49-F238E27FC236}">
                <a16:creationId xmlns:a16="http://schemas.microsoft.com/office/drawing/2014/main" id="{ADF391BB-17D7-921F-5A70-5127F743A017}"/>
              </a:ext>
            </a:extLst>
          </p:cNvPr>
          <p:cNvSpPr txBox="1"/>
          <p:nvPr/>
        </p:nvSpPr>
        <p:spPr>
          <a:xfrm>
            <a:off x="720000" y="1542840"/>
            <a:ext cx="8210550" cy="3323987"/>
          </a:xfrm>
          <a:prstGeom prst="rect">
            <a:avLst/>
          </a:prstGeom>
          <a:noFill/>
        </p:spPr>
        <p:txBody>
          <a:bodyPr wrap="square" rtlCol="0">
            <a:spAutoFit/>
          </a:bodyPr>
          <a:lstStyle/>
          <a:p>
            <a:pPr>
              <a:spcAft>
                <a:spcPts val="600"/>
              </a:spcAft>
              <a:buClr>
                <a:schemeClr val="tx1"/>
              </a:buClr>
            </a:pPr>
            <a:r>
              <a:rPr lang="ja-JP" altLang="en-US" b="1">
                <a:solidFill>
                  <a:schemeClr val="accent1"/>
                </a:solidFill>
              </a:rPr>
              <a:t>通信プロトコルのまとめ</a:t>
            </a:r>
            <a:endParaRPr lang="ja-JP" altLang="en-US">
              <a:solidFill>
                <a:schemeClr val="accent1"/>
              </a:solidFill>
            </a:endParaRPr>
          </a:p>
          <a:p>
            <a:pPr marL="342900" indent="-342900">
              <a:spcAft>
                <a:spcPts val="600"/>
              </a:spcAft>
              <a:buClr>
                <a:schemeClr val="tx1"/>
              </a:buClr>
              <a:buFont typeface="+mj-lt"/>
              <a:buAutoNum type="arabicPeriod"/>
            </a:pPr>
            <a:r>
              <a:rPr lang="ja-JP" altLang="en-US" b="1">
                <a:solidFill>
                  <a:schemeClr val="tx1"/>
                </a:solidFill>
              </a:rPr>
              <a:t>プロトコルとは？</a:t>
            </a:r>
            <a:endParaRPr lang="ja-JP" altLang="en-US">
              <a:solidFill>
                <a:schemeClr val="tx1"/>
              </a:solidFill>
            </a:endParaRPr>
          </a:p>
          <a:p>
            <a:pPr marL="800100" lvl="1" indent="-342900">
              <a:spcAft>
                <a:spcPts val="600"/>
              </a:spcAft>
              <a:buClr>
                <a:schemeClr val="tx1"/>
              </a:buClr>
              <a:buFont typeface="Arial" panose="020B0604020202020204" pitchFamily="34" charset="0"/>
              <a:buChar char="•"/>
            </a:pPr>
            <a:r>
              <a:rPr lang="ja-JP" altLang="en-US">
                <a:solidFill>
                  <a:schemeClr val="tx1"/>
                </a:solidFill>
              </a:rPr>
              <a:t>コンピュータがネットワークで通信するための</a:t>
            </a:r>
            <a:r>
              <a:rPr lang="ja-JP" altLang="en-US">
                <a:solidFill>
                  <a:schemeClr val="accent1"/>
                </a:solidFill>
              </a:rPr>
              <a:t>ルール</a:t>
            </a:r>
            <a:r>
              <a:rPr lang="ja-JP" altLang="en-US">
                <a:solidFill>
                  <a:schemeClr val="tx1"/>
                </a:solidFill>
              </a:rPr>
              <a:t>です。</a:t>
            </a:r>
          </a:p>
          <a:p>
            <a:pPr marL="342900" indent="-342900">
              <a:spcAft>
                <a:spcPts val="600"/>
              </a:spcAft>
              <a:buClr>
                <a:schemeClr val="tx1"/>
              </a:buClr>
              <a:buFont typeface="+mj-lt"/>
              <a:buAutoNum type="arabicPeriod"/>
            </a:pPr>
            <a:r>
              <a:rPr lang="ja-JP" altLang="en-US" b="1">
                <a:solidFill>
                  <a:schemeClr val="tx1"/>
                </a:solidFill>
              </a:rPr>
              <a:t>主な要素</a:t>
            </a:r>
            <a:endParaRPr lang="ja-JP" altLang="en-US">
              <a:solidFill>
                <a:schemeClr val="tx1"/>
              </a:solidFill>
            </a:endParaRPr>
          </a:p>
          <a:p>
            <a:pPr marL="800100" lvl="1" indent="-342900">
              <a:buClr>
                <a:schemeClr val="tx1"/>
              </a:buClr>
              <a:buFont typeface="Arial" panose="020B0604020202020204" pitchFamily="34" charset="0"/>
              <a:buChar char="•"/>
            </a:pPr>
            <a:r>
              <a:rPr lang="ja-JP" altLang="en-US" b="1">
                <a:solidFill>
                  <a:schemeClr val="tx1"/>
                </a:solidFill>
              </a:rPr>
              <a:t>メッセージ形式</a:t>
            </a:r>
            <a:r>
              <a:rPr lang="en-US" altLang="ja-JP" dirty="0">
                <a:solidFill>
                  <a:schemeClr val="tx1"/>
                </a:solidFill>
              </a:rPr>
              <a:t>: </a:t>
            </a:r>
            <a:r>
              <a:rPr lang="ja-JP" altLang="en-US">
                <a:solidFill>
                  <a:schemeClr val="tx1"/>
                </a:solidFill>
              </a:rPr>
              <a:t>メッセージの形や構造が決められています。</a:t>
            </a:r>
          </a:p>
          <a:p>
            <a:pPr marL="800100" lvl="1" indent="-342900">
              <a:buClr>
                <a:schemeClr val="tx1"/>
              </a:buClr>
              <a:buFont typeface="Arial" panose="020B0604020202020204" pitchFamily="34" charset="0"/>
              <a:buChar char="•"/>
            </a:pPr>
            <a:r>
              <a:rPr lang="ja-JP" altLang="en-US" b="1">
                <a:solidFill>
                  <a:schemeClr val="tx1"/>
                </a:solidFill>
              </a:rPr>
              <a:t>メッセージサイズ</a:t>
            </a:r>
            <a:r>
              <a:rPr lang="en-US" altLang="ja-JP" dirty="0">
                <a:solidFill>
                  <a:schemeClr val="tx1"/>
                </a:solidFill>
              </a:rPr>
              <a:t>: </a:t>
            </a:r>
            <a:r>
              <a:rPr lang="ja-JP" altLang="en-US">
                <a:solidFill>
                  <a:schemeClr val="tx1"/>
                </a:solidFill>
              </a:rPr>
              <a:t>データの大きさを規定するルールです。</a:t>
            </a:r>
          </a:p>
          <a:p>
            <a:pPr marL="800100" lvl="1" indent="-342900">
              <a:buClr>
                <a:schemeClr val="tx1"/>
              </a:buClr>
              <a:buFont typeface="Arial" panose="020B0604020202020204" pitchFamily="34" charset="0"/>
              <a:buChar char="•"/>
            </a:pPr>
            <a:r>
              <a:rPr lang="ja-JP" altLang="en-US" b="1">
                <a:solidFill>
                  <a:schemeClr val="tx1"/>
                </a:solidFill>
              </a:rPr>
              <a:t>タイミング</a:t>
            </a:r>
            <a:r>
              <a:rPr lang="en-US" altLang="ja-JP" dirty="0">
                <a:solidFill>
                  <a:schemeClr val="tx1"/>
                </a:solidFill>
              </a:rPr>
              <a:t>: </a:t>
            </a:r>
            <a:r>
              <a:rPr lang="ja-JP" altLang="en-US">
                <a:solidFill>
                  <a:schemeClr val="tx1"/>
                </a:solidFill>
              </a:rPr>
              <a:t>データを送る速度やタイミングを管理します。</a:t>
            </a:r>
          </a:p>
          <a:p>
            <a:pPr marL="800100" lvl="1" indent="-342900">
              <a:buClr>
                <a:schemeClr val="tx1"/>
              </a:buClr>
              <a:buFont typeface="Arial" panose="020B0604020202020204" pitchFamily="34" charset="0"/>
              <a:buChar char="•"/>
            </a:pPr>
            <a:r>
              <a:rPr lang="ja-JP" altLang="en-US" b="1">
                <a:solidFill>
                  <a:schemeClr val="tx1"/>
                </a:solidFill>
              </a:rPr>
              <a:t>エンコーディング</a:t>
            </a:r>
            <a:r>
              <a:rPr lang="en-US" altLang="ja-JP" dirty="0">
                <a:solidFill>
                  <a:schemeClr val="tx1"/>
                </a:solidFill>
              </a:rPr>
              <a:t>: </a:t>
            </a:r>
            <a:r>
              <a:rPr lang="ja-JP" altLang="en-US">
                <a:solidFill>
                  <a:schemeClr val="tx1"/>
                </a:solidFill>
              </a:rPr>
              <a:t>データをビット（</a:t>
            </a:r>
            <a:r>
              <a:rPr lang="en-US" altLang="ja-JP" dirty="0">
                <a:solidFill>
                  <a:schemeClr val="tx1"/>
                </a:solidFill>
              </a:rPr>
              <a:t>0</a:t>
            </a:r>
            <a:r>
              <a:rPr lang="ja-JP" altLang="en-US">
                <a:solidFill>
                  <a:schemeClr val="tx1"/>
                </a:solidFill>
              </a:rPr>
              <a:t>と</a:t>
            </a:r>
            <a:r>
              <a:rPr lang="en-US" altLang="ja-JP" dirty="0">
                <a:solidFill>
                  <a:schemeClr val="tx1"/>
                </a:solidFill>
              </a:rPr>
              <a:t>1</a:t>
            </a:r>
            <a:r>
              <a:rPr lang="ja-JP" altLang="en-US">
                <a:solidFill>
                  <a:schemeClr val="tx1"/>
                </a:solidFill>
              </a:rPr>
              <a:t>）や信号に変換して送ります。</a:t>
            </a:r>
          </a:p>
          <a:p>
            <a:pPr marL="800100" lvl="1" indent="-342900">
              <a:buClr>
                <a:schemeClr val="tx1"/>
              </a:buClr>
              <a:buFont typeface="Arial" panose="020B0604020202020204" pitchFamily="34" charset="0"/>
              <a:buChar char="•"/>
            </a:pPr>
            <a:r>
              <a:rPr lang="ja-JP" altLang="en-US" b="1">
                <a:solidFill>
                  <a:schemeClr val="tx1"/>
                </a:solidFill>
              </a:rPr>
              <a:t>カプセル化</a:t>
            </a:r>
            <a:r>
              <a:rPr lang="en-US" altLang="ja-JP" dirty="0">
                <a:solidFill>
                  <a:schemeClr val="tx1"/>
                </a:solidFill>
              </a:rPr>
              <a:t>: </a:t>
            </a:r>
            <a:r>
              <a:rPr lang="ja-JP" altLang="en-US">
                <a:solidFill>
                  <a:schemeClr val="tx1"/>
                </a:solidFill>
              </a:rPr>
              <a:t>データに送信元・宛先の情報を追加して送ります。</a:t>
            </a:r>
          </a:p>
          <a:p>
            <a:pPr marL="800100" lvl="1" indent="-342900">
              <a:buClr>
                <a:schemeClr val="tx1"/>
              </a:buClr>
              <a:buFont typeface="Arial" panose="020B0604020202020204" pitchFamily="34" charset="0"/>
              <a:buChar char="•"/>
            </a:pPr>
            <a:r>
              <a:rPr lang="ja-JP" altLang="en-US" b="1">
                <a:solidFill>
                  <a:schemeClr val="tx1"/>
                </a:solidFill>
              </a:rPr>
              <a:t>メッセージパターン</a:t>
            </a:r>
            <a:r>
              <a:rPr lang="en-US" altLang="ja-JP" dirty="0">
                <a:solidFill>
                  <a:schemeClr val="tx1"/>
                </a:solidFill>
              </a:rPr>
              <a:t>: </a:t>
            </a:r>
            <a:r>
              <a:rPr lang="ja-JP" altLang="en-US">
                <a:solidFill>
                  <a:schemeClr val="tx1"/>
                </a:solidFill>
              </a:rPr>
              <a:t>メッセージの確認や応答の流れを決めます。</a:t>
            </a:r>
          </a:p>
          <a:p>
            <a:pPr marL="342900" indent="-342900">
              <a:spcAft>
                <a:spcPts val="600"/>
              </a:spcAft>
              <a:buClr>
                <a:schemeClr val="tx1"/>
              </a:buClr>
              <a:buFont typeface="+mj-lt"/>
              <a:buAutoNum type="arabicPeriod"/>
            </a:pPr>
            <a:r>
              <a:rPr lang="ja-JP" altLang="en-US" b="1">
                <a:solidFill>
                  <a:schemeClr val="tx1"/>
                </a:solidFill>
              </a:rPr>
              <a:t>ポイント</a:t>
            </a:r>
            <a:endParaRPr lang="ja-JP" altLang="en-US">
              <a:solidFill>
                <a:schemeClr val="tx1"/>
              </a:solidFill>
            </a:endParaRPr>
          </a:p>
          <a:p>
            <a:pPr marL="800100" lvl="1" indent="-342900">
              <a:spcAft>
                <a:spcPts val="600"/>
              </a:spcAft>
              <a:buClr>
                <a:schemeClr val="tx1"/>
              </a:buClr>
              <a:buFont typeface="Arial" panose="020B0604020202020204" pitchFamily="34" charset="0"/>
              <a:buChar char="•"/>
            </a:pPr>
            <a:r>
              <a:rPr lang="ja-JP" altLang="en-US">
                <a:solidFill>
                  <a:schemeClr val="tx1"/>
                </a:solidFill>
              </a:rPr>
              <a:t>ネットワーク通信は、これらのルール（プロトコル）を守って行われます。</a:t>
            </a:r>
          </a:p>
          <a:p>
            <a:pPr>
              <a:spcAft>
                <a:spcPts val="600"/>
              </a:spcAft>
            </a:pPr>
            <a:endParaRPr lang="ja-JP" altLang="en-US" sz="1200">
              <a:solidFill>
                <a:schemeClr val="tx1"/>
              </a:solidFill>
            </a:endParaRPr>
          </a:p>
        </p:txBody>
      </p:sp>
    </p:spTree>
    <p:extLst>
      <p:ext uri="{BB962C8B-B14F-4D97-AF65-F5344CB8AC3E}">
        <p14:creationId xmlns:p14="http://schemas.microsoft.com/office/powerpoint/2010/main" val="35468987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FB80A79-723A-5910-C046-4E8ECB022B3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934E0CD-CE5D-16DA-99CB-233E5C2EE667}"/>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5.4. Communication Principles Summary</a:t>
            </a:r>
            <a:endParaRPr lang="en-US" altLang="ja-JP" dirty="0"/>
          </a:p>
        </p:txBody>
      </p:sp>
      <p:sp>
        <p:nvSpPr>
          <p:cNvPr id="4" name="TextBox 3">
            <a:extLst>
              <a:ext uri="{FF2B5EF4-FFF2-40B4-BE49-F238E27FC236}">
                <a16:creationId xmlns:a16="http://schemas.microsoft.com/office/drawing/2014/main" id="{1E52120B-123E-DE7F-6DC5-F5F8AE899258}"/>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5.4.1 What Did I Learn in this Module?</a:t>
            </a:r>
            <a:endParaRPr lang="en-US" sz="2000" i="0" dirty="0">
              <a:solidFill>
                <a:schemeClr val="accent4"/>
              </a:solidFill>
              <a:effectLst/>
              <a:latin typeface="+mn-lt"/>
            </a:endParaRPr>
          </a:p>
        </p:txBody>
      </p:sp>
      <p:sp>
        <p:nvSpPr>
          <p:cNvPr id="3" name="TextBox 2">
            <a:extLst>
              <a:ext uri="{FF2B5EF4-FFF2-40B4-BE49-F238E27FC236}">
                <a16:creationId xmlns:a16="http://schemas.microsoft.com/office/drawing/2014/main" id="{FCEA0412-A274-C03E-ADC0-E8E24606724E}"/>
              </a:ext>
            </a:extLst>
          </p:cNvPr>
          <p:cNvSpPr txBox="1"/>
          <p:nvPr/>
        </p:nvSpPr>
        <p:spPr>
          <a:xfrm>
            <a:off x="720000" y="1542840"/>
            <a:ext cx="8210550" cy="3416320"/>
          </a:xfrm>
          <a:prstGeom prst="rect">
            <a:avLst/>
          </a:prstGeom>
          <a:noFill/>
        </p:spPr>
        <p:txBody>
          <a:bodyPr wrap="square" rtlCol="0">
            <a:spAutoFit/>
          </a:bodyPr>
          <a:lstStyle/>
          <a:p>
            <a:pPr algn="l" fontAlgn="ctr"/>
            <a:r>
              <a:rPr lang="en-US" sz="2000" dirty="0">
                <a:solidFill>
                  <a:schemeClr val="accent1"/>
                </a:solidFill>
                <a:latin typeface="+mn-lt"/>
              </a:rPr>
              <a:t>Communication Standard</a:t>
            </a:r>
          </a:p>
          <a:p>
            <a:pPr algn="l"/>
            <a:r>
              <a:rPr lang="en-US" i="0" dirty="0">
                <a:solidFill>
                  <a:schemeClr val="tx1"/>
                </a:solidFill>
                <a:effectLst/>
                <a:latin typeface="+mn-lt"/>
              </a:rPr>
              <a:t>Topologies allow us to see the networking using representation of end devices and intermediary devices. How does a device see a network? Think of a device in a bubble. The only thing a device sees is its own addressing information. How does the device know it is on the same network as another device? The answer is network protocols. Most network communications are broken up into smaller data units, or packets.</a:t>
            </a:r>
          </a:p>
          <a:p>
            <a:pPr algn="l"/>
            <a:r>
              <a:rPr lang="en-US" i="0" dirty="0">
                <a:solidFill>
                  <a:schemeClr val="tx1"/>
                </a:solidFill>
                <a:effectLst/>
                <a:latin typeface="+mn-lt"/>
              </a:rPr>
              <a:t>A standard is a set of rules that determines how something must be done. Networking and internet standards ensure that all devices connecting to the network implement the same set of rules or protocols in the same manner. Using standards, it is possible for different types of devices to send information to each other over the internet.</a:t>
            </a:r>
          </a:p>
          <a:p>
            <a:pPr algn="l"/>
            <a:r>
              <a:rPr lang="en-US" i="0" dirty="0">
                <a:solidFill>
                  <a:schemeClr val="tx1"/>
                </a:solidFill>
                <a:effectLst/>
                <a:latin typeface="+mn-lt"/>
              </a:rPr>
              <a:t>An internet standard is the end result of a comprehensive cycle of discussion, problem solving, and testing. These different standards are developed, published, and maintained by a variety of organizations. When a new standard is proposed, each stage of the development and approval process is recorded in a numbered RFC document so that the evolution of the standard is tracked. RFCs for internet standards are published and managed by the IETF.</a:t>
            </a:r>
          </a:p>
        </p:txBody>
      </p:sp>
      <p:sp>
        <p:nvSpPr>
          <p:cNvPr id="2" name="Footer Placeholder 1">
            <a:extLst>
              <a:ext uri="{FF2B5EF4-FFF2-40B4-BE49-F238E27FC236}">
                <a16:creationId xmlns:a16="http://schemas.microsoft.com/office/drawing/2014/main" id="{9A29F9AB-290C-BD39-F729-534D2E632A84}"/>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41</a:t>
            </a:fld>
            <a:endParaRPr lang="en-US" dirty="0"/>
          </a:p>
        </p:txBody>
      </p:sp>
    </p:spTree>
    <p:extLst>
      <p:ext uri="{BB962C8B-B14F-4D97-AF65-F5344CB8AC3E}">
        <p14:creationId xmlns:p14="http://schemas.microsoft.com/office/powerpoint/2010/main" val="23382637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FB80A79-723A-5910-C046-4E8ECB022B3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934E0CD-CE5D-16DA-99CB-233E5C2EE667}"/>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5.4. Communication Principles Summary</a:t>
            </a:r>
            <a:endParaRPr lang="en-US" altLang="ja-JP" dirty="0"/>
          </a:p>
        </p:txBody>
      </p:sp>
      <p:sp>
        <p:nvSpPr>
          <p:cNvPr id="2" name="Footer Placeholder 1">
            <a:extLst>
              <a:ext uri="{FF2B5EF4-FFF2-40B4-BE49-F238E27FC236}">
                <a16:creationId xmlns:a16="http://schemas.microsoft.com/office/drawing/2014/main" id="{769BBE53-9567-9231-9AA8-55F8DDF0C4AC}"/>
              </a:ext>
            </a:extLst>
          </p:cNvPr>
          <p:cNvSpPr>
            <a:spLocks noGrp="1"/>
          </p:cNvSpPr>
          <p:nvPr>
            <p:ph type="ftr" sz="quarter" idx="3"/>
          </p:nvPr>
        </p:nvSpPr>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42</a:t>
            </a:fld>
            <a:endParaRPr lang="en-US" dirty="0"/>
          </a:p>
        </p:txBody>
      </p:sp>
      <p:sp>
        <p:nvSpPr>
          <p:cNvPr id="4" name="TextBox 3">
            <a:extLst>
              <a:ext uri="{FF2B5EF4-FFF2-40B4-BE49-F238E27FC236}">
                <a16:creationId xmlns:a16="http://schemas.microsoft.com/office/drawing/2014/main" id="{1E52120B-123E-DE7F-6DC5-F5F8AE899258}"/>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5.4.1 What Did I Learn in this Module?</a:t>
            </a:r>
            <a:endParaRPr lang="en-US" sz="2000" i="0" dirty="0">
              <a:solidFill>
                <a:schemeClr val="accent4"/>
              </a:solidFill>
              <a:effectLst/>
              <a:latin typeface="+mn-lt"/>
            </a:endParaRPr>
          </a:p>
        </p:txBody>
      </p:sp>
      <p:sp>
        <p:nvSpPr>
          <p:cNvPr id="3" name="TextBox 2">
            <a:extLst>
              <a:ext uri="{FF2B5EF4-FFF2-40B4-BE49-F238E27FC236}">
                <a16:creationId xmlns:a16="http://schemas.microsoft.com/office/drawing/2014/main" id="{FCEA0412-A274-C03E-ADC0-E8E24606724E}"/>
              </a:ext>
            </a:extLst>
          </p:cNvPr>
          <p:cNvSpPr txBox="1"/>
          <p:nvPr/>
        </p:nvSpPr>
        <p:spPr>
          <a:xfrm>
            <a:off x="720000" y="1542840"/>
            <a:ext cx="8210550" cy="3200876"/>
          </a:xfrm>
          <a:prstGeom prst="rect">
            <a:avLst/>
          </a:prstGeom>
          <a:noFill/>
        </p:spPr>
        <p:txBody>
          <a:bodyPr wrap="square" rtlCol="0">
            <a:spAutoFit/>
          </a:bodyPr>
          <a:lstStyle/>
          <a:p>
            <a:r>
              <a:rPr lang="ja-JP" altLang="en-US" b="1">
                <a:solidFill>
                  <a:schemeClr val="accent1"/>
                </a:solidFill>
              </a:rPr>
              <a:t>通信規格のまとめ</a:t>
            </a:r>
            <a:endParaRPr lang="ja-JP" altLang="en-US">
              <a:solidFill>
                <a:schemeClr val="accent1"/>
              </a:solidFill>
            </a:endParaRPr>
          </a:p>
          <a:p>
            <a:pPr>
              <a:spcAft>
                <a:spcPts val="600"/>
              </a:spcAft>
              <a:buClr>
                <a:schemeClr val="tx1"/>
              </a:buClr>
              <a:buFont typeface="+mj-lt"/>
              <a:buAutoNum type="arabicPeriod"/>
            </a:pPr>
            <a:r>
              <a:rPr lang="ja-JP" altLang="en-US" b="1">
                <a:solidFill>
                  <a:schemeClr val="tx1"/>
                </a:solidFill>
              </a:rPr>
              <a:t>トポロジーとネットワーク</a:t>
            </a:r>
            <a:endParaRPr lang="ja-JP" altLang="en-US">
              <a:solidFill>
                <a:schemeClr val="tx1"/>
              </a:solidFill>
            </a:endParaRPr>
          </a:p>
          <a:p>
            <a:pPr marL="742950" lvl="1" indent="-285750">
              <a:buClr>
                <a:schemeClr val="tx1"/>
              </a:buClr>
              <a:buFont typeface="Arial" panose="020B0604020202020204" pitchFamily="34" charset="0"/>
              <a:buChar char="•"/>
            </a:pPr>
            <a:r>
              <a:rPr lang="ja-JP" altLang="en-US">
                <a:solidFill>
                  <a:schemeClr val="accent1"/>
                </a:solidFill>
              </a:rPr>
              <a:t>トポロジー</a:t>
            </a:r>
            <a:r>
              <a:rPr lang="ja-JP" altLang="en-US">
                <a:solidFill>
                  <a:schemeClr val="tx1"/>
                </a:solidFill>
              </a:rPr>
              <a:t>は、デバイス（コンピュータなど）がネットワークを視覚化する方法です。</a:t>
            </a:r>
          </a:p>
          <a:p>
            <a:pPr marL="742950" lvl="1" indent="-285750">
              <a:buClr>
                <a:schemeClr val="tx1"/>
              </a:buClr>
              <a:buFont typeface="Arial" panose="020B0604020202020204" pitchFamily="34" charset="0"/>
              <a:buChar char="•"/>
            </a:pPr>
            <a:r>
              <a:rPr lang="ja-JP" altLang="en-US">
                <a:solidFill>
                  <a:schemeClr val="tx1"/>
                </a:solidFill>
              </a:rPr>
              <a:t>各デバイスは、自分のアドレスしか知りません。。</a:t>
            </a:r>
          </a:p>
          <a:p>
            <a:pPr marL="742950" lvl="1" indent="-285750">
              <a:buClr>
                <a:schemeClr val="tx1"/>
              </a:buClr>
              <a:buFont typeface="Arial" panose="020B0604020202020204" pitchFamily="34" charset="0"/>
              <a:buChar char="•"/>
            </a:pPr>
            <a:r>
              <a:rPr lang="ja-JP" altLang="en-US">
                <a:solidFill>
                  <a:schemeClr val="tx1"/>
                </a:solidFill>
              </a:rPr>
              <a:t>デバイスが同じネットワークにいることを認識するには、</a:t>
            </a:r>
            <a:r>
              <a:rPr lang="ja-JP" altLang="en-US">
                <a:solidFill>
                  <a:schemeClr val="accent1"/>
                </a:solidFill>
              </a:rPr>
              <a:t>ネットワークプロトコル</a:t>
            </a:r>
            <a:r>
              <a:rPr lang="ja-JP" altLang="en-US">
                <a:solidFill>
                  <a:schemeClr val="tx1"/>
                </a:solidFill>
              </a:rPr>
              <a:t>が必要です。</a:t>
            </a:r>
          </a:p>
          <a:p>
            <a:pPr>
              <a:spcAft>
                <a:spcPts val="600"/>
              </a:spcAft>
              <a:buClr>
                <a:schemeClr val="tx1"/>
              </a:buClr>
              <a:buFont typeface="+mj-lt"/>
              <a:buAutoNum type="arabicPeriod"/>
            </a:pPr>
            <a:r>
              <a:rPr lang="ja-JP" altLang="en-US" b="1">
                <a:solidFill>
                  <a:schemeClr val="tx1"/>
                </a:solidFill>
              </a:rPr>
              <a:t>標準とは？</a:t>
            </a:r>
            <a:endParaRPr lang="ja-JP" altLang="en-US">
              <a:solidFill>
                <a:schemeClr val="tx1"/>
              </a:solidFill>
            </a:endParaRPr>
          </a:p>
          <a:p>
            <a:pPr marL="742950" lvl="1" indent="-285750">
              <a:buClr>
                <a:schemeClr val="tx1"/>
              </a:buClr>
              <a:buFont typeface="Arial" panose="020B0604020202020204" pitchFamily="34" charset="0"/>
              <a:buChar char="•"/>
            </a:pPr>
            <a:r>
              <a:rPr lang="ja-JP" altLang="en-US">
                <a:solidFill>
                  <a:schemeClr val="tx1"/>
                </a:solidFill>
              </a:rPr>
              <a:t>標準とは、「どう動作するか」を決めるルールです。</a:t>
            </a:r>
          </a:p>
          <a:p>
            <a:pPr marL="742950" lvl="1" indent="-285750">
              <a:buClr>
                <a:schemeClr val="tx1"/>
              </a:buClr>
              <a:buFont typeface="Arial" panose="020B0604020202020204" pitchFamily="34" charset="0"/>
              <a:buChar char="•"/>
            </a:pPr>
            <a:r>
              <a:rPr lang="ja-JP" altLang="en-US">
                <a:solidFill>
                  <a:schemeClr val="tx1"/>
                </a:solidFill>
              </a:rPr>
              <a:t>ネットワークやインターネットの標準により、異なるデバイスが同じルールで通信できるようになります。</a:t>
            </a:r>
          </a:p>
          <a:p>
            <a:pPr>
              <a:spcAft>
                <a:spcPts val="600"/>
              </a:spcAft>
              <a:buClr>
                <a:schemeClr val="tx1"/>
              </a:buClr>
              <a:buFont typeface="+mj-lt"/>
              <a:buAutoNum type="arabicPeriod"/>
            </a:pPr>
            <a:r>
              <a:rPr lang="ja-JP" altLang="en-US" b="1">
                <a:solidFill>
                  <a:schemeClr val="tx1"/>
                </a:solidFill>
              </a:rPr>
              <a:t>インターネット標準</a:t>
            </a:r>
            <a:endParaRPr lang="ja-JP" altLang="en-US">
              <a:solidFill>
                <a:schemeClr val="tx1"/>
              </a:solidFill>
            </a:endParaRPr>
          </a:p>
          <a:p>
            <a:pPr marL="742950" lvl="1" indent="-285750">
              <a:buClr>
                <a:schemeClr val="tx1"/>
              </a:buClr>
              <a:buFont typeface="Arial" panose="020B0604020202020204" pitchFamily="34" charset="0"/>
              <a:buChar char="•"/>
            </a:pPr>
            <a:r>
              <a:rPr lang="ja-JP" altLang="en-US">
                <a:solidFill>
                  <a:schemeClr val="tx1"/>
                </a:solidFill>
              </a:rPr>
              <a:t>新しい標準（</a:t>
            </a:r>
            <a:r>
              <a:rPr lang="en-US" altLang="ja-JP" dirty="0">
                <a:solidFill>
                  <a:schemeClr val="tx1"/>
                </a:solidFill>
              </a:rPr>
              <a:t>Standard)</a:t>
            </a:r>
            <a:r>
              <a:rPr lang="ja-JP" altLang="en-US">
                <a:solidFill>
                  <a:schemeClr val="tx1"/>
                </a:solidFill>
              </a:rPr>
              <a:t>は、議論、テストをへて開発されます。</a:t>
            </a:r>
          </a:p>
          <a:p>
            <a:pPr marL="742950" lvl="1" indent="-285750">
              <a:buClr>
                <a:schemeClr val="tx1"/>
              </a:buClr>
              <a:buFont typeface="Arial" panose="020B0604020202020204" pitchFamily="34" charset="0"/>
              <a:buChar char="•"/>
            </a:pPr>
            <a:r>
              <a:rPr lang="ja-JP" altLang="en-US">
                <a:solidFill>
                  <a:schemeClr val="tx1"/>
                </a:solidFill>
              </a:rPr>
              <a:t>新しい標準は</a:t>
            </a:r>
            <a:r>
              <a:rPr lang="en-US" dirty="0">
                <a:solidFill>
                  <a:schemeClr val="tx1"/>
                </a:solidFill>
              </a:rPr>
              <a:t>RFC</a:t>
            </a:r>
            <a:r>
              <a:rPr lang="ja-JP" altLang="en-US">
                <a:solidFill>
                  <a:schemeClr val="tx1"/>
                </a:solidFill>
              </a:rPr>
              <a:t>文書（</a:t>
            </a:r>
            <a:r>
              <a:rPr lang="en-US" dirty="0">
                <a:solidFill>
                  <a:schemeClr val="tx1"/>
                </a:solidFill>
              </a:rPr>
              <a:t>IETF</a:t>
            </a:r>
            <a:r>
              <a:rPr lang="ja-JP" altLang="en-US">
                <a:solidFill>
                  <a:schemeClr val="tx1"/>
                </a:solidFill>
              </a:rPr>
              <a:t>が管理）で記録されます。</a:t>
            </a:r>
          </a:p>
        </p:txBody>
      </p:sp>
    </p:spTree>
    <p:extLst>
      <p:ext uri="{BB962C8B-B14F-4D97-AF65-F5344CB8AC3E}">
        <p14:creationId xmlns:p14="http://schemas.microsoft.com/office/powerpoint/2010/main" val="35828377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4151694-FFD7-89B3-0CAD-E290ED81A9ED}"/>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C5937F83-D9EA-9FF1-E73E-BC274852F94F}"/>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5.4. Communication Principles Summary</a:t>
            </a:r>
            <a:endParaRPr lang="en-US" altLang="ja-JP" dirty="0"/>
          </a:p>
        </p:txBody>
      </p:sp>
      <p:sp>
        <p:nvSpPr>
          <p:cNvPr id="4" name="TextBox 3">
            <a:extLst>
              <a:ext uri="{FF2B5EF4-FFF2-40B4-BE49-F238E27FC236}">
                <a16:creationId xmlns:a16="http://schemas.microsoft.com/office/drawing/2014/main" id="{69436AB2-9F25-AA16-7754-6EC9E5B07839}"/>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5.4.1 What Did I Learn in this Module?</a:t>
            </a:r>
            <a:endParaRPr lang="en-US" sz="2000" i="0" dirty="0">
              <a:solidFill>
                <a:schemeClr val="accent4"/>
              </a:solidFill>
              <a:effectLst/>
              <a:latin typeface="+mn-lt"/>
            </a:endParaRPr>
          </a:p>
        </p:txBody>
      </p:sp>
      <p:sp>
        <p:nvSpPr>
          <p:cNvPr id="3" name="TextBox 2">
            <a:extLst>
              <a:ext uri="{FF2B5EF4-FFF2-40B4-BE49-F238E27FC236}">
                <a16:creationId xmlns:a16="http://schemas.microsoft.com/office/drawing/2014/main" id="{DB8655C1-E7F2-B925-3BF5-3771B9FD1636}"/>
              </a:ext>
            </a:extLst>
          </p:cNvPr>
          <p:cNvSpPr txBox="1"/>
          <p:nvPr/>
        </p:nvSpPr>
        <p:spPr>
          <a:xfrm>
            <a:off x="720000" y="1542840"/>
            <a:ext cx="8210550" cy="3539430"/>
          </a:xfrm>
          <a:prstGeom prst="rect">
            <a:avLst/>
          </a:prstGeom>
          <a:noFill/>
        </p:spPr>
        <p:txBody>
          <a:bodyPr wrap="square" rtlCol="0">
            <a:spAutoFit/>
          </a:bodyPr>
          <a:lstStyle/>
          <a:p>
            <a:r>
              <a:rPr lang="en-US" sz="2000" dirty="0">
                <a:solidFill>
                  <a:schemeClr val="accent1"/>
                </a:solidFill>
                <a:effectLst/>
                <a:latin typeface="+mn-lt"/>
              </a:rPr>
              <a:t>Network Communication Models</a:t>
            </a:r>
          </a:p>
          <a:p>
            <a:pPr algn="l"/>
            <a:r>
              <a:rPr lang="en-US" sz="1200" b="0" i="0" dirty="0">
                <a:solidFill>
                  <a:schemeClr val="tx1"/>
                </a:solidFill>
                <a:effectLst/>
                <a:latin typeface="+mn-lt"/>
              </a:rPr>
              <a:t>Protocols are the rules that govern communications. Successful communication between hosts requires interaction between a number of protocols. Protocols include HTTP, TCP, IP, and Ethernet. These protocols are implemented in software and hardware that are installed on each host and networking device.</a:t>
            </a:r>
          </a:p>
          <a:p>
            <a:pPr algn="l"/>
            <a:r>
              <a:rPr lang="en-US" sz="1200" b="0" i="0" dirty="0">
                <a:solidFill>
                  <a:schemeClr val="tx1"/>
                </a:solidFill>
                <a:effectLst/>
                <a:latin typeface="+mn-lt"/>
              </a:rPr>
              <a:t>The interaction between the different protocols on a device can be illustrated as a protocol stack. A stack illustrates the protocols as a layered hierarchy, with each higher-level protocol depending on the services of the protocols shown in the lower levels. The separation of functions enables each layer in the stack to operate independently of others.</a:t>
            </a:r>
          </a:p>
          <a:p>
            <a:pPr algn="l"/>
            <a:r>
              <a:rPr lang="en-US" sz="1200" b="0" i="0" dirty="0">
                <a:solidFill>
                  <a:schemeClr val="tx1"/>
                </a:solidFill>
                <a:effectLst/>
                <a:latin typeface="+mn-lt"/>
              </a:rPr>
              <a:t>The suite of TCP/IP protocols that are used for internet communications follows the structure of this model:</a:t>
            </a:r>
          </a:p>
          <a:p>
            <a:pPr algn="l">
              <a:buClr>
                <a:schemeClr val="tx1"/>
              </a:buClr>
              <a:buFont typeface="Arial" panose="020B0604020202020204" pitchFamily="34" charset="0"/>
              <a:buChar char="•"/>
            </a:pPr>
            <a:r>
              <a:rPr lang="en-US" sz="1200" b="1" i="0" dirty="0">
                <a:solidFill>
                  <a:schemeClr val="accent1"/>
                </a:solidFill>
                <a:effectLst/>
                <a:latin typeface="+mn-lt"/>
              </a:rPr>
              <a:t>Application</a:t>
            </a:r>
            <a:r>
              <a:rPr lang="en-US" sz="1200" b="0" i="0" dirty="0">
                <a:solidFill>
                  <a:schemeClr val="tx1"/>
                </a:solidFill>
                <a:effectLst/>
                <a:latin typeface="+mn-lt"/>
              </a:rPr>
              <a:t> - Represents data to the user, plus encoding and dialog control</a:t>
            </a:r>
          </a:p>
          <a:p>
            <a:pPr algn="l">
              <a:buClr>
                <a:schemeClr val="tx1"/>
              </a:buClr>
              <a:buFont typeface="Arial" panose="020B0604020202020204" pitchFamily="34" charset="0"/>
              <a:buChar char="•"/>
            </a:pPr>
            <a:r>
              <a:rPr lang="en-US" sz="1200" b="1" i="0" dirty="0">
                <a:solidFill>
                  <a:schemeClr val="accent1"/>
                </a:solidFill>
                <a:effectLst/>
                <a:latin typeface="+mn-lt"/>
              </a:rPr>
              <a:t>Transport</a:t>
            </a:r>
            <a:r>
              <a:rPr lang="en-US" sz="1200" b="0" i="0" dirty="0">
                <a:solidFill>
                  <a:schemeClr val="tx1"/>
                </a:solidFill>
                <a:effectLst/>
                <a:latin typeface="+mn-lt"/>
              </a:rPr>
              <a:t> -Supports communication between various devices across diverse networks</a:t>
            </a:r>
          </a:p>
          <a:p>
            <a:pPr algn="l">
              <a:buClr>
                <a:schemeClr val="tx1"/>
              </a:buClr>
              <a:buFont typeface="Arial" panose="020B0604020202020204" pitchFamily="34" charset="0"/>
              <a:buChar char="•"/>
            </a:pPr>
            <a:r>
              <a:rPr lang="en-US" sz="1200" b="1" i="0" dirty="0">
                <a:solidFill>
                  <a:schemeClr val="accent1"/>
                </a:solidFill>
                <a:effectLst/>
                <a:latin typeface="+mn-lt"/>
              </a:rPr>
              <a:t>Internet</a:t>
            </a:r>
            <a:r>
              <a:rPr lang="en-US" sz="1200" b="0" i="0" dirty="0">
                <a:solidFill>
                  <a:schemeClr val="tx1"/>
                </a:solidFill>
                <a:effectLst/>
                <a:latin typeface="+mn-lt"/>
              </a:rPr>
              <a:t> - Determines the best path through the network</a:t>
            </a:r>
          </a:p>
          <a:p>
            <a:pPr algn="l">
              <a:buClr>
                <a:schemeClr val="tx1"/>
              </a:buClr>
              <a:buFont typeface="Arial" panose="020B0604020202020204" pitchFamily="34" charset="0"/>
              <a:buChar char="•"/>
            </a:pPr>
            <a:r>
              <a:rPr lang="en-US" sz="1200" b="1" i="0" dirty="0">
                <a:solidFill>
                  <a:schemeClr val="accent1"/>
                </a:solidFill>
                <a:effectLst/>
                <a:latin typeface="+mn-lt"/>
              </a:rPr>
              <a:t>Network Access</a:t>
            </a:r>
            <a:r>
              <a:rPr lang="en-US" sz="1200" b="0" i="0" dirty="0">
                <a:solidFill>
                  <a:schemeClr val="accent1"/>
                </a:solidFill>
                <a:effectLst/>
                <a:latin typeface="+mn-lt"/>
              </a:rPr>
              <a:t> </a:t>
            </a:r>
            <a:r>
              <a:rPr lang="en-US" sz="1200" b="0" i="0" dirty="0">
                <a:solidFill>
                  <a:schemeClr val="tx1"/>
                </a:solidFill>
                <a:effectLst/>
                <a:latin typeface="+mn-lt"/>
              </a:rPr>
              <a:t>- The hardware devices and media that make up the network.</a:t>
            </a:r>
          </a:p>
          <a:p>
            <a:pPr algn="l"/>
            <a:r>
              <a:rPr lang="en-US" sz="1200" b="0" i="0" dirty="0">
                <a:solidFill>
                  <a:schemeClr val="tx1"/>
                </a:solidFill>
                <a:effectLst/>
                <a:latin typeface="+mn-lt"/>
              </a:rPr>
              <a:t>A reference model describes the functions that must be completed at a particular layer but does not specify exactly how a function should be accomplished. The primary purpose of a reference model is to aid in clearer understanding of the functions and processes necessary for network communications.</a:t>
            </a:r>
          </a:p>
          <a:p>
            <a:pPr algn="l"/>
            <a:r>
              <a:rPr lang="en-US" sz="1200" b="0" i="0" dirty="0">
                <a:solidFill>
                  <a:schemeClr val="tx1"/>
                </a:solidFill>
                <a:effectLst/>
                <a:latin typeface="+mn-lt"/>
              </a:rPr>
              <a:t>The most widely known internetwork reference model was created by the OSI project at the International ISO. It is used for data network design, operation specifications, and troubleshooting. This model is commonly referred to as the OSI model.</a:t>
            </a:r>
          </a:p>
        </p:txBody>
      </p:sp>
      <p:sp>
        <p:nvSpPr>
          <p:cNvPr id="2" name="Footer Placeholder 1">
            <a:extLst>
              <a:ext uri="{FF2B5EF4-FFF2-40B4-BE49-F238E27FC236}">
                <a16:creationId xmlns:a16="http://schemas.microsoft.com/office/drawing/2014/main" id="{16AEF182-7ECE-5A24-B86A-EC442707FBA1}"/>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43</a:t>
            </a:fld>
            <a:endParaRPr lang="en-US" dirty="0"/>
          </a:p>
        </p:txBody>
      </p:sp>
    </p:spTree>
    <p:extLst>
      <p:ext uri="{BB962C8B-B14F-4D97-AF65-F5344CB8AC3E}">
        <p14:creationId xmlns:p14="http://schemas.microsoft.com/office/powerpoint/2010/main" val="19698593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C9A84D2-9791-A042-386D-57266C8552E8}"/>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745AECE-6E30-7CBD-E3C1-1B216AEF8929}"/>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5.4. Communication Principles Summary</a:t>
            </a:r>
            <a:endParaRPr lang="en-US" altLang="ja-JP" dirty="0"/>
          </a:p>
        </p:txBody>
      </p:sp>
      <p:sp>
        <p:nvSpPr>
          <p:cNvPr id="4" name="TextBox 3">
            <a:extLst>
              <a:ext uri="{FF2B5EF4-FFF2-40B4-BE49-F238E27FC236}">
                <a16:creationId xmlns:a16="http://schemas.microsoft.com/office/drawing/2014/main" id="{71703E52-463F-48AF-A6AB-7701927E13B6}"/>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5.4.1 What Did I Learn in this Module?</a:t>
            </a:r>
            <a:endParaRPr lang="en-US" sz="2000" i="0" dirty="0">
              <a:solidFill>
                <a:schemeClr val="accent4"/>
              </a:solidFill>
              <a:effectLst/>
              <a:latin typeface="+mn-lt"/>
            </a:endParaRPr>
          </a:p>
        </p:txBody>
      </p:sp>
      <p:sp>
        <p:nvSpPr>
          <p:cNvPr id="3" name="TextBox 2">
            <a:extLst>
              <a:ext uri="{FF2B5EF4-FFF2-40B4-BE49-F238E27FC236}">
                <a16:creationId xmlns:a16="http://schemas.microsoft.com/office/drawing/2014/main" id="{16FCF439-4D00-BCCC-B83E-67767ABEA0CD}"/>
              </a:ext>
            </a:extLst>
          </p:cNvPr>
          <p:cNvSpPr txBox="1"/>
          <p:nvPr/>
        </p:nvSpPr>
        <p:spPr>
          <a:xfrm>
            <a:off x="498056" y="1588681"/>
            <a:ext cx="8521656" cy="3554819"/>
          </a:xfrm>
          <a:prstGeom prst="rect">
            <a:avLst/>
          </a:prstGeom>
          <a:noFill/>
        </p:spPr>
        <p:txBody>
          <a:bodyPr wrap="square" rtlCol="0">
            <a:spAutoFit/>
          </a:bodyPr>
          <a:lstStyle/>
          <a:p>
            <a:r>
              <a:rPr lang="ja-JP" altLang="en-US" b="1">
                <a:solidFill>
                  <a:schemeClr val="tx1"/>
                </a:solidFill>
              </a:rPr>
              <a:t>ネットワーク通信モデルのまとめ</a:t>
            </a:r>
            <a:endParaRPr lang="ja-JP" altLang="en-US">
              <a:solidFill>
                <a:schemeClr val="tx1"/>
              </a:solidFill>
            </a:endParaRPr>
          </a:p>
          <a:p>
            <a:pPr marL="342900" indent="-342900">
              <a:spcAft>
                <a:spcPts val="600"/>
              </a:spcAft>
              <a:buClr>
                <a:schemeClr val="tx1"/>
              </a:buClr>
              <a:buFont typeface="+mj-lt"/>
              <a:buAutoNum type="arabicPeriod"/>
            </a:pPr>
            <a:r>
              <a:rPr lang="ja-JP" altLang="en-US">
                <a:solidFill>
                  <a:schemeClr val="tx1"/>
                </a:solidFill>
              </a:rPr>
              <a:t>プロトコルとは？</a:t>
            </a:r>
          </a:p>
          <a:p>
            <a:pPr marL="800100" lvl="1" indent="-342900">
              <a:buClr>
                <a:schemeClr val="tx1"/>
              </a:buClr>
              <a:buFont typeface="Arial" panose="020B0604020202020204" pitchFamily="34" charset="0"/>
              <a:buChar char="•"/>
            </a:pPr>
            <a:r>
              <a:rPr lang="ja-JP" altLang="en-US" sz="1200">
                <a:solidFill>
                  <a:schemeClr val="tx1"/>
                </a:solidFill>
              </a:rPr>
              <a:t>通信を管理するためのルールです。</a:t>
            </a:r>
            <a:r>
              <a:rPr lang="en-US" sz="1200" dirty="0">
                <a:solidFill>
                  <a:schemeClr val="tx1"/>
                </a:solidFill>
              </a:rPr>
              <a:t>HTTP、TCP、IP、</a:t>
            </a:r>
            <a:r>
              <a:rPr lang="ja-JP" altLang="en-US" sz="1200">
                <a:solidFill>
                  <a:schemeClr val="tx1"/>
                </a:solidFill>
              </a:rPr>
              <a:t>イーサネットなどがあります。</a:t>
            </a:r>
          </a:p>
          <a:p>
            <a:pPr marL="800100" lvl="1" indent="-342900">
              <a:buClr>
                <a:schemeClr val="tx1"/>
              </a:buClr>
              <a:buFont typeface="Arial" panose="020B0604020202020204" pitchFamily="34" charset="0"/>
              <a:buChar char="•"/>
            </a:pPr>
            <a:r>
              <a:rPr lang="ja-JP" altLang="en-US" sz="1200">
                <a:solidFill>
                  <a:schemeClr val="tx1"/>
                </a:solidFill>
              </a:rPr>
              <a:t>これらはソフトウェアやハードウェアで実装されています。</a:t>
            </a:r>
          </a:p>
          <a:p>
            <a:pPr marL="342900" indent="-342900">
              <a:spcBef>
                <a:spcPts val="600"/>
              </a:spcBef>
              <a:spcAft>
                <a:spcPts val="600"/>
              </a:spcAft>
              <a:buClr>
                <a:schemeClr val="tx1"/>
              </a:buClr>
              <a:buFont typeface="+mj-lt"/>
              <a:buAutoNum type="arabicPeriod"/>
            </a:pPr>
            <a:r>
              <a:rPr lang="ja-JP" altLang="en-US">
                <a:solidFill>
                  <a:schemeClr val="tx1"/>
                </a:solidFill>
              </a:rPr>
              <a:t>プロトコルスタック</a:t>
            </a:r>
          </a:p>
          <a:p>
            <a:pPr marL="800100" lvl="1" indent="-342900">
              <a:buClr>
                <a:schemeClr val="tx1"/>
              </a:buClr>
              <a:buFont typeface="Arial" panose="020B0604020202020204" pitchFamily="34" charset="0"/>
              <a:buChar char="•"/>
            </a:pPr>
            <a:r>
              <a:rPr lang="ja-JP" altLang="en-US" sz="1200">
                <a:solidFill>
                  <a:schemeClr val="tx1"/>
                </a:solidFill>
              </a:rPr>
              <a:t>プロトコルは階層構造（スタック）で整理され、上位のプロトコルは下位のプロトコルのサービスを使います。</a:t>
            </a:r>
          </a:p>
          <a:p>
            <a:pPr marL="800100" lvl="1" indent="-342900">
              <a:buClr>
                <a:schemeClr val="tx1"/>
              </a:buClr>
              <a:buFont typeface="Arial" panose="020B0604020202020204" pitchFamily="34" charset="0"/>
              <a:buChar char="•"/>
            </a:pPr>
            <a:r>
              <a:rPr lang="ja-JP" altLang="en-US" sz="1200">
                <a:solidFill>
                  <a:schemeClr val="tx1"/>
                </a:solidFill>
              </a:rPr>
              <a:t>各層は独立して動作します。</a:t>
            </a:r>
          </a:p>
          <a:p>
            <a:pPr marL="342900" indent="-342900">
              <a:spcBef>
                <a:spcPts val="600"/>
              </a:spcBef>
              <a:spcAft>
                <a:spcPts val="600"/>
              </a:spcAft>
              <a:buClr>
                <a:schemeClr val="tx1"/>
              </a:buClr>
              <a:buFont typeface="+mj-lt"/>
              <a:buAutoNum type="arabicPeriod"/>
            </a:pPr>
            <a:r>
              <a:rPr lang="en-US" dirty="0">
                <a:solidFill>
                  <a:schemeClr val="tx1"/>
                </a:solidFill>
              </a:rPr>
              <a:t>TCP/IP</a:t>
            </a:r>
            <a:r>
              <a:rPr lang="ja-JP" altLang="en-US">
                <a:solidFill>
                  <a:schemeClr val="tx1"/>
                </a:solidFill>
              </a:rPr>
              <a:t>モデルの</a:t>
            </a:r>
            <a:r>
              <a:rPr lang="en-US" altLang="ja-JP" dirty="0">
                <a:solidFill>
                  <a:schemeClr val="tx1"/>
                </a:solidFill>
              </a:rPr>
              <a:t>4</a:t>
            </a:r>
            <a:r>
              <a:rPr lang="ja-JP" altLang="en-US">
                <a:solidFill>
                  <a:schemeClr val="tx1"/>
                </a:solidFill>
              </a:rPr>
              <a:t>つの層</a:t>
            </a:r>
          </a:p>
          <a:p>
            <a:pPr marL="800100" lvl="1" indent="-342900">
              <a:buClr>
                <a:schemeClr val="tx1"/>
              </a:buClr>
              <a:buFont typeface="Arial" panose="020B0604020202020204" pitchFamily="34" charset="0"/>
              <a:buChar char="•"/>
            </a:pPr>
            <a:r>
              <a:rPr lang="ja-JP" altLang="en-US" sz="1200">
                <a:solidFill>
                  <a:schemeClr val="accent1"/>
                </a:solidFill>
              </a:rPr>
              <a:t>アプリケーション層</a:t>
            </a:r>
            <a:r>
              <a:rPr lang="en-US" altLang="ja-JP" sz="1200" dirty="0">
                <a:solidFill>
                  <a:schemeClr val="tx1"/>
                </a:solidFill>
              </a:rPr>
              <a:t>: </a:t>
            </a:r>
            <a:r>
              <a:rPr lang="ja-JP" altLang="en-US" sz="1200">
                <a:solidFill>
                  <a:schemeClr val="tx1"/>
                </a:solidFill>
              </a:rPr>
              <a:t>ユーザーにデータを提供し、エンコードや対話を管理します。</a:t>
            </a:r>
          </a:p>
          <a:p>
            <a:pPr marL="800100" lvl="1" indent="-342900">
              <a:buClr>
                <a:schemeClr val="tx1"/>
              </a:buClr>
              <a:buFont typeface="Arial" panose="020B0604020202020204" pitchFamily="34" charset="0"/>
              <a:buChar char="•"/>
            </a:pPr>
            <a:r>
              <a:rPr lang="ja-JP" altLang="en-US" sz="1200">
                <a:solidFill>
                  <a:schemeClr val="accent1"/>
                </a:solidFill>
              </a:rPr>
              <a:t>トランスポート層</a:t>
            </a:r>
            <a:r>
              <a:rPr lang="en-US" altLang="ja-JP" sz="1200" dirty="0">
                <a:solidFill>
                  <a:schemeClr val="tx1"/>
                </a:solidFill>
              </a:rPr>
              <a:t>: </a:t>
            </a:r>
            <a:r>
              <a:rPr lang="ja-JP" altLang="en-US" sz="1200">
                <a:solidFill>
                  <a:schemeClr val="tx1"/>
                </a:solidFill>
              </a:rPr>
              <a:t>デバイス間の通信をサポートします。</a:t>
            </a:r>
          </a:p>
          <a:p>
            <a:pPr marL="800100" lvl="1" indent="-342900">
              <a:buClr>
                <a:schemeClr val="tx1"/>
              </a:buClr>
              <a:buFont typeface="Arial" panose="020B0604020202020204" pitchFamily="34" charset="0"/>
              <a:buChar char="•"/>
            </a:pPr>
            <a:r>
              <a:rPr lang="ja-JP" altLang="en-US" sz="1200">
                <a:solidFill>
                  <a:schemeClr val="accent1"/>
                </a:solidFill>
              </a:rPr>
              <a:t>インターネット層</a:t>
            </a:r>
            <a:r>
              <a:rPr lang="en-US" altLang="ja-JP" sz="1200" dirty="0">
                <a:solidFill>
                  <a:schemeClr val="tx1"/>
                </a:solidFill>
              </a:rPr>
              <a:t>: </a:t>
            </a:r>
            <a:r>
              <a:rPr lang="ja-JP" altLang="en-US" sz="1200">
                <a:solidFill>
                  <a:schemeClr val="tx1"/>
                </a:solidFill>
              </a:rPr>
              <a:t>最適な経路を決定します。</a:t>
            </a:r>
          </a:p>
          <a:p>
            <a:pPr marL="800100" lvl="1" indent="-342900">
              <a:buClr>
                <a:schemeClr val="tx1"/>
              </a:buClr>
              <a:buFont typeface="Arial" panose="020B0604020202020204" pitchFamily="34" charset="0"/>
              <a:buChar char="•"/>
            </a:pPr>
            <a:r>
              <a:rPr lang="ja-JP" altLang="en-US" sz="1200">
                <a:solidFill>
                  <a:schemeClr val="accent1"/>
                </a:solidFill>
              </a:rPr>
              <a:t>ネットワークアクセス層</a:t>
            </a:r>
            <a:r>
              <a:rPr lang="en-US" altLang="ja-JP" sz="1200" dirty="0">
                <a:solidFill>
                  <a:schemeClr val="tx1"/>
                </a:solidFill>
              </a:rPr>
              <a:t>: </a:t>
            </a:r>
            <a:r>
              <a:rPr lang="ja-JP" altLang="en-US" sz="1200">
                <a:solidFill>
                  <a:schemeClr val="tx1"/>
                </a:solidFill>
              </a:rPr>
              <a:t>ハードウェアやメディアを管理します。</a:t>
            </a:r>
          </a:p>
          <a:p>
            <a:pPr marL="342900" indent="-342900">
              <a:spcBef>
                <a:spcPts val="600"/>
              </a:spcBef>
              <a:spcAft>
                <a:spcPts val="600"/>
              </a:spcAft>
              <a:buClr>
                <a:schemeClr val="tx1"/>
              </a:buClr>
              <a:buFont typeface="+mj-lt"/>
              <a:buAutoNum type="arabicPeriod"/>
            </a:pPr>
            <a:r>
              <a:rPr lang="ja-JP" altLang="en-US">
                <a:solidFill>
                  <a:schemeClr val="tx1"/>
                </a:solidFill>
              </a:rPr>
              <a:t>参照モデルの役割</a:t>
            </a:r>
          </a:p>
          <a:p>
            <a:pPr marL="800100" lvl="1" indent="-342900">
              <a:buClr>
                <a:schemeClr val="tx1"/>
              </a:buClr>
              <a:buFont typeface="Arial" panose="020B0604020202020204" pitchFamily="34" charset="0"/>
              <a:buChar char="•"/>
            </a:pPr>
            <a:r>
              <a:rPr lang="ja-JP" altLang="en-US" sz="1200">
                <a:solidFill>
                  <a:schemeClr val="tx1"/>
                </a:solidFill>
              </a:rPr>
              <a:t>各層で必要な機能を説明し、通信を理解しやすくするためのガイドです。</a:t>
            </a:r>
          </a:p>
          <a:p>
            <a:pPr marL="800100" lvl="1" indent="-342900">
              <a:buClr>
                <a:schemeClr val="tx1"/>
              </a:buClr>
              <a:buFont typeface="Arial" panose="020B0604020202020204" pitchFamily="34" charset="0"/>
              <a:buChar char="•"/>
            </a:pPr>
            <a:r>
              <a:rPr lang="en-US" sz="1200" dirty="0">
                <a:solidFill>
                  <a:schemeClr val="tx1"/>
                </a:solidFill>
              </a:rPr>
              <a:t>OSI</a:t>
            </a:r>
            <a:r>
              <a:rPr lang="ja-JP" altLang="en-US" sz="1200">
                <a:solidFill>
                  <a:schemeClr val="tx1"/>
                </a:solidFill>
              </a:rPr>
              <a:t>モデル（</a:t>
            </a:r>
            <a:r>
              <a:rPr lang="en-US" sz="1200" dirty="0">
                <a:solidFill>
                  <a:schemeClr val="tx1"/>
                </a:solidFill>
              </a:rPr>
              <a:t>ISO</a:t>
            </a:r>
            <a:r>
              <a:rPr lang="ja-JP" altLang="en-US" sz="1200">
                <a:solidFill>
                  <a:schemeClr val="tx1"/>
                </a:solidFill>
              </a:rPr>
              <a:t>が作成）が有名で、ネットワークの設計やトラブルシューティングに使われます。</a:t>
            </a:r>
            <a:endParaRPr lang="en-US" sz="1200" dirty="0">
              <a:solidFill>
                <a:schemeClr val="tx1"/>
              </a:solidFill>
            </a:endParaRPr>
          </a:p>
        </p:txBody>
      </p:sp>
      <p:sp>
        <p:nvSpPr>
          <p:cNvPr id="2" name="Footer Placeholder 1">
            <a:extLst>
              <a:ext uri="{FF2B5EF4-FFF2-40B4-BE49-F238E27FC236}">
                <a16:creationId xmlns:a16="http://schemas.microsoft.com/office/drawing/2014/main" id="{94B9DE66-ED70-F765-D18C-D1DCE5E04782}"/>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44</a:t>
            </a:fld>
            <a:endParaRPr lang="en-US" dirty="0"/>
          </a:p>
        </p:txBody>
      </p:sp>
    </p:spTree>
    <p:extLst>
      <p:ext uri="{BB962C8B-B14F-4D97-AF65-F5344CB8AC3E}">
        <p14:creationId xmlns:p14="http://schemas.microsoft.com/office/powerpoint/2010/main" val="1036464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77497285-D960-8200-B56B-52E2F69AB09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AB809352-CFFF-E4A3-77A9-4548A2032E20}"/>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5.4. Communication Principles Summary</a:t>
            </a:r>
            <a:endParaRPr lang="en-US" altLang="ja-JP" dirty="0"/>
          </a:p>
        </p:txBody>
      </p:sp>
      <p:sp>
        <p:nvSpPr>
          <p:cNvPr id="4" name="TextBox 3">
            <a:extLst>
              <a:ext uri="{FF2B5EF4-FFF2-40B4-BE49-F238E27FC236}">
                <a16:creationId xmlns:a16="http://schemas.microsoft.com/office/drawing/2014/main" id="{10BEE8B9-5267-2148-8E10-B0E645C39E79}"/>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5.4.1 What Did I Learn in this Module?</a:t>
            </a:r>
            <a:endParaRPr lang="en-US" sz="2000" i="0" dirty="0">
              <a:solidFill>
                <a:schemeClr val="accent4"/>
              </a:solidFill>
              <a:effectLst/>
              <a:latin typeface="+mn-lt"/>
            </a:endParaRPr>
          </a:p>
        </p:txBody>
      </p:sp>
      <p:sp>
        <p:nvSpPr>
          <p:cNvPr id="3" name="TextBox 2">
            <a:extLst>
              <a:ext uri="{FF2B5EF4-FFF2-40B4-BE49-F238E27FC236}">
                <a16:creationId xmlns:a16="http://schemas.microsoft.com/office/drawing/2014/main" id="{9198C482-AAFE-BFD5-D1A5-1761D6BA6DE6}"/>
              </a:ext>
            </a:extLst>
          </p:cNvPr>
          <p:cNvSpPr txBox="1"/>
          <p:nvPr/>
        </p:nvSpPr>
        <p:spPr>
          <a:xfrm>
            <a:off x="720000" y="1542840"/>
            <a:ext cx="8210550" cy="3016210"/>
          </a:xfrm>
          <a:prstGeom prst="rect">
            <a:avLst/>
          </a:prstGeom>
          <a:noFill/>
        </p:spPr>
        <p:txBody>
          <a:bodyPr wrap="square" rtlCol="0">
            <a:spAutoFit/>
          </a:bodyPr>
          <a:lstStyle/>
          <a:p>
            <a:r>
              <a:rPr lang="en-US" sz="2000" dirty="0">
                <a:solidFill>
                  <a:schemeClr val="accent1"/>
                </a:solidFill>
                <a:effectLst/>
                <a:latin typeface="+mn-lt"/>
              </a:rPr>
              <a:t>OSI Model Layer Description</a:t>
            </a:r>
          </a:p>
          <a:p>
            <a:endParaRPr lang="en-US" dirty="0">
              <a:solidFill>
                <a:schemeClr val="accent1"/>
              </a:solidFill>
              <a:effectLst/>
              <a:latin typeface="+mn-lt"/>
            </a:endParaRPr>
          </a:p>
          <a:p>
            <a:pPr algn="l">
              <a:buClr>
                <a:schemeClr val="tx1"/>
              </a:buClr>
              <a:buFont typeface="Arial" panose="020B0604020202020204" pitchFamily="34" charset="0"/>
              <a:buChar char="•"/>
            </a:pPr>
            <a:r>
              <a:rPr lang="en-US" sz="1200" b="1" i="0" dirty="0">
                <a:solidFill>
                  <a:schemeClr val="accent1"/>
                </a:solidFill>
                <a:effectLst/>
                <a:latin typeface="+mn-lt"/>
              </a:rPr>
              <a:t>7 – Application</a:t>
            </a:r>
            <a:r>
              <a:rPr lang="en-US" sz="1200" b="0" i="0" dirty="0">
                <a:solidFill>
                  <a:schemeClr val="accent1"/>
                </a:solidFill>
                <a:effectLst/>
                <a:latin typeface="+mn-lt"/>
              </a:rPr>
              <a:t> </a:t>
            </a:r>
            <a:r>
              <a:rPr lang="en-US" sz="1200" b="0" i="0" dirty="0">
                <a:solidFill>
                  <a:schemeClr val="tx1"/>
                </a:solidFill>
                <a:effectLst/>
                <a:latin typeface="+mn-lt"/>
              </a:rPr>
              <a:t>- The application layer contains protocols used for process-to-process communications.</a:t>
            </a:r>
          </a:p>
          <a:p>
            <a:pPr algn="l">
              <a:buClr>
                <a:schemeClr val="tx1"/>
              </a:buClr>
              <a:buFont typeface="Arial" panose="020B0604020202020204" pitchFamily="34" charset="0"/>
              <a:buChar char="•"/>
            </a:pPr>
            <a:r>
              <a:rPr lang="en-US" sz="1200" b="1" i="0" dirty="0">
                <a:solidFill>
                  <a:schemeClr val="accent1"/>
                </a:solidFill>
                <a:effectLst/>
                <a:latin typeface="+mn-lt"/>
              </a:rPr>
              <a:t>6 – Presentation</a:t>
            </a:r>
            <a:r>
              <a:rPr lang="en-US" sz="1200" b="0" i="0" dirty="0">
                <a:solidFill>
                  <a:schemeClr val="accent1"/>
                </a:solidFill>
                <a:effectLst/>
                <a:latin typeface="+mn-lt"/>
              </a:rPr>
              <a:t> </a:t>
            </a:r>
            <a:r>
              <a:rPr lang="en-US" sz="1200" b="0" i="0" dirty="0">
                <a:solidFill>
                  <a:schemeClr val="tx1"/>
                </a:solidFill>
                <a:effectLst/>
                <a:latin typeface="+mn-lt"/>
              </a:rPr>
              <a:t>- The presentation layer provides for common representation of the data transferred between application layer services.</a:t>
            </a:r>
          </a:p>
          <a:p>
            <a:pPr algn="l">
              <a:buClr>
                <a:schemeClr val="tx1"/>
              </a:buClr>
              <a:buFont typeface="Arial" panose="020B0604020202020204" pitchFamily="34" charset="0"/>
              <a:buChar char="•"/>
            </a:pPr>
            <a:r>
              <a:rPr lang="en-US" sz="1200" b="1" i="0" dirty="0">
                <a:solidFill>
                  <a:schemeClr val="accent1"/>
                </a:solidFill>
                <a:effectLst/>
                <a:latin typeface="+mn-lt"/>
              </a:rPr>
              <a:t>5 – Session</a:t>
            </a:r>
            <a:r>
              <a:rPr lang="en-US" sz="1200" b="0" i="0" dirty="0">
                <a:solidFill>
                  <a:schemeClr val="accent1"/>
                </a:solidFill>
                <a:effectLst/>
                <a:latin typeface="+mn-lt"/>
              </a:rPr>
              <a:t> </a:t>
            </a:r>
            <a:r>
              <a:rPr lang="en-US" sz="1200" b="0" i="0" dirty="0">
                <a:solidFill>
                  <a:schemeClr val="tx1"/>
                </a:solidFill>
                <a:effectLst/>
                <a:latin typeface="+mn-lt"/>
              </a:rPr>
              <a:t>- The session layer provides services to the presentation layer to organize its dialogue and to manage data exchange.</a:t>
            </a:r>
          </a:p>
          <a:p>
            <a:pPr algn="l">
              <a:buClr>
                <a:schemeClr val="tx1"/>
              </a:buClr>
              <a:buFont typeface="Arial" panose="020B0604020202020204" pitchFamily="34" charset="0"/>
              <a:buChar char="•"/>
            </a:pPr>
            <a:r>
              <a:rPr lang="en-US" sz="1200" b="1" i="0" dirty="0">
                <a:solidFill>
                  <a:schemeClr val="accent1"/>
                </a:solidFill>
                <a:effectLst/>
                <a:latin typeface="+mn-lt"/>
              </a:rPr>
              <a:t>4 – Transport</a:t>
            </a:r>
            <a:r>
              <a:rPr lang="en-US" sz="1200" b="0" i="0" dirty="0">
                <a:solidFill>
                  <a:schemeClr val="accent1"/>
                </a:solidFill>
                <a:effectLst/>
                <a:latin typeface="+mn-lt"/>
              </a:rPr>
              <a:t> </a:t>
            </a:r>
            <a:r>
              <a:rPr lang="en-US" sz="1200" b="0" i="0" dirty="0">
                <a:solidFill>
                  <a:schemeClr val="tx1"/>
                </a:solidFill>
                <a:effectLst/>
                <a:latin typeface="+mn-lt"/>
              </a:rPr>
              <a:t>- The transport layer defines services to segment, transfer, and reassemble the data for individual communications between the end devices.</a:t>
            </a:r>
          </a:p>
          <a:p>
            <a:pPr algn="l">
              <a:buClr>
                <a:schemeClr val="tx1"/>
              </a:buClr>
              <a:buFont typeface="Arial" panose="020B0604020202020204" pitchFamily="34" charset="0"/>
              <a:buChar char="•"/>
            </a:pPr>
            <a:r>
              <a:rPr lang="en-US" sz="1200" b="1" i="0" dirty="0">
                <a:solidFill>
                  <a:schemeClr val="accent1"/>
                </a:solidFill>
                <a:effectLst/>
                <a:latin typeface="+mn-lt"/>
              </a:rPr>
              <a:t>3 – Network</a:t>
            </a:r>
            <a:r>
              <a:rPr lang="en-US" sz="1200" b="0" i="0" dirty="0">
                <a:solidFill>
                  <a:schemeClr val="accent1"/>
                </a:solidFill>
                <a:effectLst/>
                <a:latin typeface="+mn-lt"/>
              </a:rPr>
              <a:t> </a:t>
            </a:r>
            <a:r>
              <a:rPr lang="en-US" sz="1200" b="0" i="0" dirty="0">
                <a:solidFill>
                  <a:schemeClr val="tx1"/>
                </a:solidFill>
                <a:effectLst/>
                <a:latin typeface="+mn-lt"/>
              </a:rPr>
              <a:t>- The network layer provides services to exchange the individual pieces of data over the network between identified end devices.</a:t>
            </a:r>
          </a:p>
          <a:p>
            <a:pPr algn="l">
              <a:buClr>
                <a:schemeClr val="tx1"/>
              </a:buClr>
              <a:buFont typeface="Arial" panose="020B0604020202020204" pitchFamily="34" charset="0"/>
              <a:buChar char="•"/>
            </a:pPr>
            <a:r>
              <a:rPr lang="en-US" sz="1200" b="1" i="0" dirty="0">
                <a:solidFill>
                  <a:schemeClr val="accent1"/>
                </a:solidFill>
                <a:effectLst/>
                <a:latin typeface="+mn-lt"/>
              </a:rPr>
              <a:t>2 - Data Link</a:t>
            </a:r>
            <a:r>
              <a:rPr lang="en-US" sz="1200" b="0" i="0" dirty="0">
                <a:solidFill>
                  <a:schemeClr val="accent1"/>
                </a:solidFill>
                <a:effectLst/>
                <a:latin typeface="+mn-lt"/>
              </a:rPr>
              <a:t> </a:t>
            </a:r>
            <a:r>
              <a:rPr lang="en-US" sz="1200" b="0" i="0" dirty="0">
                <a:solidFill>
                  <a:schemeClr val="tx1"/>
                </a:solidFill>
                <a:effectLst/>
                <a:latin typeface="+mn-lt"/>
              </a:rPr>
              <a:t>- The data link layer protocols describe methods for exchanging data frames between devices over a common media</a:t>
            </a:r>
          </a:p>
          <a:p>
            <a:pPr algn="l">
              <a:buClr>
                <a:schemeClr val="tx1"/>
              </a:buClr>
              <a:buFont typeface="Arial" panose="020B0604020202020204" pitchFamily="34" charset="0"/>
              <a:buChar char="•"/>
            </a:pPr>
            <a:r>
              <a:rPr lang="en-US" sz="1200" b="1" i="0" dirty="0">
                <a:solidFill>
                  <a:schemeClr val="accent1"/>
                </a:solidFill>
                <a:effectLst/>
                <a:latin typeface="+mn-lt"/>
              </a:rPr>
              <a:t>1 – Physical</a:t>
            </a:r>
            <a:r>
              <a:rPr lang="en-US" sz="1200" b="0" i="0" dirty="0">
                <a:solidFill>
                  <a:schemeClr val="accent1"/>
                </a:solidFill>
                <a:effectLst/>
                <a:latin typeface="+mn-lt"/>
              </a:rPr>
              <a:t> </a:t>
            </a:r>
            <a:r>
              <a:rPr lang="en-US" sz="1200" b="0" i="0" dirty="0">
                <a:solidFill>
                  <a:schemeClr val="tx1"/>
                </a:solidFill>
                <a:effectLst/>
                <a:latin typeface="+mn-lt"/>
              </a:rPr>
              <a:t>- The physical layer protocols describe the mechanical, electrical, functional, and procedural means to activate, maintain, and de-activate physical connections for a bit transmission to and from a network device.</a:t>
            </a:r>
          </a:p>
        </p:txBody>
      </p:sp>
      <p:sp>
        <p:nvSpPr>
          <p:cNvPr id="2" name="Footer Placeholder 1">
            <a:extLst>
              <a:ext uri="{FF2B5EF4-FFF2-40B4-BE49-F238E27FC236}">
                <a16:creationId xmlns:a16="http://schemas.microsoft.com/office/drawing/2014/main" id="{F2B68343-2493-34CD-0725-74B2D973C587}"/>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45</a:t>
            </a:fld>
            <a:endParaRPr lang="en-US" dirty="0"/>
          </a:p>
        </p:txBody>
      </p:sp>
    </p:spTree>
    <p:extLst>
      <p:ext uri="{BB962C8B-B14F-4D97-AF65-F5344CB8AC3E}">
        <p14:creationId xmlns:p14="http://schemas.microsoft.com/office/powerpoint/2010/main" val="24537834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77497285-D960-8200-B56B-52E2F69AB09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AB809352-CFFF-E4A3-77A9-4548A2032E20}"/>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5.4. Communication Principles Summary</a:t>
            </a:r>
            <a:endParaRPr lang="en-US" altLang="ja-JP" dirty="0"/>
          </a:p>
        </p:txBody>
      </p:sp>
      <p:sp>
        <p:nvSpPr>
          <p:cNvPr id="2" name="Footer Placeholder 1">
            <a:extLst>
              <a:ext uri="{FF2B5EF4-FFF2-40B4-BE49-F238E27FC236}">
                <a16:creationId xmlns:a16="http://schemas.microsoft.com/office/drawing/2014/main" id="{57ED001B-90B0-7031-1C34-5AF1DAE42EFC}"/>
              </a:ext>
            </a:extLst>
          </p:cNvPr>
          <p:cNvSpPr>
            <a:spLocks noGrp="1"/>
          </p:cNvSpPr>
          <p:nvPr>
            <p:ph type="ftr" sz="quarter" idx="3"/>
          </p:nvPr>
        </p:nvSpPr>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46</a:t>
            </a:fld>
            <a:endParaRPr lang="en-US" dirty="0"/>
          </a:p>
        </p:txBody>
      </p:sp>
      <p:sp>
        <p:nvSpPr>
          <p:cNvPr id="4" name="TextBox 3">
            <a:extLst>
              <a:ext uri="{FF2B5EF4-FFF2-40B4-BE49-F238E27FC236}">
                <a16:creationId xmlns:a16="http://schemas.microsoft.com/office/drawing/2014/main" id="{10BEE8B9-5267-2148-8E10-B0E645C39E79}"/>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5.4.1 What Did I Learn in this Module?</a:t>
            </a:r>
            <a:endParaRPr lang="en-US" sz="2000" i="0" dirty="0">
              <a:solidFill>
                <a:schemeClr val="accent4"/>
              </a:solidFill>
              <a:effectLst/>
              <a:latin typeface="+mn-lt"/>
            </a:endParaRPr>
          </a:p>
        </p:txBody>
      </p:sp>
      <p:sp>
        <p:nvSpPr>
          <p:cNvPr id="3" name="TextBox 2">
            <a:extLst>
              <a:ext uri="{FF2B5EF4-FFF2-40B4-BE49-F238E27FC236}">
                <a16:creationId xmlns:a16="http://schemas.microsoft.com/office/drawing/2014/main" id="{9198C482-AAFE-BFD5-D1A5-1761D6BA6DE6}"/>
              </a:ext>
            </a:extLst>
          </p:cNvPr>
          <p:cNvSpPr txBox="1"/>
          <p:nvPr/>
        </p:nvSpPr>
        <p:spPr>
          <a:xfrm>
            <a:off x="666734" y="1604983"/>
            <a:ext cx="8317468" cy="3323987"/>
          </a:xfrm>
          <a:prstGeom prst="rect">
            <a:avLst/>
          </a:prstGeom>
          <a:noFill/>
        </p:spPr>
        <p:txBody>
          <a:bodyPr wrap="square" rtlCol="0">
            <a:spAutoFit/>
          </a:bodyPr>
          <a:lstStyle/>
          <a:p>
            <a:r>
              <a:rPr lang="en-US" dirty="0">
                <a:solidFill>
                  <a:schemeClr val="accent1"/>
                </a:solidFill>
              </a:rPr>
              <a:t>OSI</a:t>
            </a:r>
            <a:r>
              <a:rPr lang="ja-JP" altLang="en-US">
                <a:solidFill>
                  <a:schemeClr val="accent1"/>
                </a:solidFill>
              </a:rPr>
              <a:t>モデル層の説明</a:t>
            </a:r>
            <a:endParaRPr lang="en-US" altLang="ja-JP" dirty="0">
              <a:solidFill>
                <a:schemeClr val="accent1"/>
              </a:solidFill>
            </a:endParaRPr>
          </a:p>
          <a:p>
            <a:endParaRPr lang="en-US" altLang="ja-JP" dirty="0">
              <a:solidFill>
                <a:schemeClr val="accent1"/>
              </a:solidFill>
            </a:endParaRPr>
          </a:p>
          <a:p>
            <a:pPr algn="l">
              <a:spcAft>
                <a:spcPts val="1200"/>
              </a:spcAft>
            </a:pPr>
            <a:r>
              <a:rPr lang="en-US" altLang="ja-JP" i="0" dirty="0">
                <a:solidFill>
                  <a:schemeClr val="accent1"/>
                </a:solidFill>
                <a:effectLst/>
                <a:latin typeface="+mn-lt"/>
              </a:rPr>
              <a:t>7. </a:t>
            </a:r>
            <a:r>
              <a:rPr lang="ja-JP" altLang="en-US" i="0">
                <a:solidFill>
                  <a:schemeClr val="accent1"/>
                </a:solidFill>
                <a:effectLst/>
                <a:latin typeface="+mn-lt"/>
              </a:rPr>
              <a:t>アプリケーション</a:t>
            </a:r>
            <a:r>
              <a:rPr lang="en-US" altLang="ja-JP" i="0" dirty="0">
                <a:solidFill>
                  <a:schemeClr val="accent1"/>
                </a:solidFill>
                <a:effectLst/>
                <a:latin typeface="+mn-lt"/>
              </a:rPr>
              <a:t>: </a:t>
            </a:r>
            <a:r>
              <a:rPr lang="ja-JP" altLang="en-US" i="0">
                <a:solidFill>
                  <a:schemeClr val="tx1"/>
                </a:solidFill>
                <a:effectLst/>
                <a:latin typeface="+mn-lt"/>
              </a:rPr>
              <a:t>ユーザに対して、アプリケーションを提供する</a:t>
            </a:r>
          </a:p>
          <a:p>
            <a:pPr algn="l">
              <a:spcAft>
                <a:spcPts val="1200"/>
              </a:spcAft>
            </a:pPr>
            <a:r>
              <a:rPr lang="en-US" altLang="ja-JP" i="0" dirty="0">
                <a:solidFill>
                  <a:schemeClr val="accent1"/>
                </a:solidFill>
                <a:effectLst/>
                <a:latin typeface="+mn-lt"/>
              </a:rPr>
              <a:t>6. </a:t>
            </a:r>
            <a:r>
              <a:rPr lang="ja-JP" altLang="en-US" i="0">
                <a:solidFill>
                  <a:schemeClr val="accent1"/>
                </a:solidFill>
                <a:effectLst/>
                <a:latin typeface="+mn-lt"/>
              </a:rPr>
              <a:t>プレゼンテーション</a:t>
            </a:r>
            <a:r>
              <a:rPr lang="en-US" altLang="ja-JP" i="0" dirty="0">
                <a:solidFill>
                  <a:schemeClr val="accent1"/>
                </a:solidFill>
                <a:effectLst/>
                <a:latin typeface="+mn-lt"/>
              </a:rPr>
              <a:t>: </a:t>
            </a:r>
            <a:r>
              <a:rPr lang="ja-JP" altLang="en-US" i="0">
                <a:solidFill>
                  <a:schemeClr val="tx1"/>
                </a:solidFill>
                <a:effectLst/>
                <a:latin typeface="+mn-lt"/>
              </a:rPr>
              <a:t>アプリケーションデータを通信できる形式に変換する</a:t>
            </a:r>
          </a:p>
          <a:p>
            <a:pPr algn="l">
              <a:spcAft>
                <a:spcPts val="1200"/>
              </a:spcAft>
            </a:pPr>
            <a:r>
              <a:rPr lang="en-US" altLang="ja-JP" i="0" dirty="0">
                <a:solidFill>
                  <a:schemeClr val="accent1"/>
                </a:solidFill>
                <a:effectLst/>
                <a:latin typeface="+mn-lt"/>
              </a:rPr>
              <a:t>5. </a:t>
            </a:r>
            <a:r>
              <a:rPr lang="ja-JP" altLang="en-US" i="0">
                <a:solidFill>
                  <a:schemeClr val="accent1"/>
                </a:solidFill>
                <a:effectLst/>
                <a:latin typeface="+mn-lt"/>
              </a:rPr>
              <a:t>セッション</a:t>
            </a:r>
            <a:r>
              <a:rPr lang="en-US" altLang="ja-JP" i="0" dirty="0">
                <a:solidFill>
                  <a:schemeClr val="accent1"/>
                </a:solidFill>
                <a:effectLst/>
                <a:latin typeface="+mn-lt"/>
              </a:rPr>
              <a:t>: </a:t>
            </a:r>
            <a:r>
              <a:rPr lang="ja-JP" altLang="en-US" i="0">
                <a:solidFill>
                  <a:schemeClr val="tx1"/>
                </a:solidFill>
                <a:effectLst/>
                <a:latin typeface="+mn-lt"/>
              </a:rPr>
              <a:t>アプリケーションデータを送受信するための論理的な通信路（セッション）を管理する</a:t>
            </a:r>
            <a:endParaRPr lang="en-US" altLang="ja-JP" i="0" dirty="0">
              <a:solidFill>
                <a:schemeClr val="tx1"/>
              </a:solidFill>
              <a:effectLst/>
              <a:latin typeface="+mn-lt"/>
            </a:endParaRPr>
          </a:p>
          <a:p>
            <a:pPr algn="l">
              <a:spcAft>
                <a:spcPts val="1200"/>
              </a:spcAft>
            </a:pPr>
            <a:r>
              <a:rPr lang="en-US" altLang="ja-JP" i="0" dirty="0">
                <a:solidFill>
                  <a:schemeClr val="accent1"/>
                </a:solidFill>
                <a:effectLst/>
                <a:latin typeface="+mn-lt"/>
              </a:rPr>
              <a:t>4. </a:t>
            </a:r>
            <a:r>
              <a:rPr lang="ja-JP" altLang="en-US" i="0">
                <a:solidFill>
                  <a:schemeClr val="accent1"/>
                </a:solidFill>
                <a:effectLst/>
                <a:latin typeface="+mn-lt"/>
              </a:rPr>
              <a:t>トランスポート</a:t>
            </a:r>
            <a:r>
              <a:rPr lang="en-US" altLang="ja-JP" i="0" dirty="0">
                <a:solidFill>
                  <a:schemeClr val="accent1"/>
                </a:solidFill>
                <a:effectLst/>
                <a:latin typeface="+mn-lt"/>
              </a:rPr>
              <a:t>: </a:t>
            </a:r>
            <a:r>
              <a:rPr lang="ja-JP" altLang="en-US" i="0">
                <a:solidFill>
                  <a:schemeClr val="tx1"/>
                </a:solidFill>
                <a:effectLst/>
                <a:latin typeface="+mn-lt"/>
              </a:rPr>
              <a:t>アプリケーションを識別し、アプリケーションに応じた通信制御を行う</a:t>
            </a:r>
          </a:p>
          <a:p>
            <a:pPr algn="l">
              <a:spcAft>
                <a:spcPts val="1200"/>
              </a:spcAft>
            </a:pPr>
            <a:r>
              <a:rPr lang="en-US" altLang="ja-JP" i="0" dirty="0">
                <a:solidFill>
                  <a:schemeClr val="accent1"/>
                </a:solidFill>
                <a:effectLst/>
                <a:latin typeface="+mn-lt"/>
              </a:rPr>
              <a:t>3. </a:t>
            </a:r>
            <a:r>
              <a:rPr lang="ja-JP" altLang="en-US" i="0">
                <a:solidFill>
                  <a:schemeClr val="accent1"/>
                </a:solidFill>
                <a:effectLst/>
                <a:latin typeface="+mn-lt"/>
              </a:rPr>
              <a:t>ネットワーク</a:t>
            </a:r>
            <a:r>
              <a:rPr lang="en-US" altLang="ja-JP" i="0" dirty="0">
                <a:solidFill>
                  <a:schemeClr val="accent1"/>
                </a:solidFill>
                <a:effectLst/>
                <a:latin typeface="+mn-lt"/>
              </a:rPr>
              <a:t>: </a:t>
            </a:r>
            <a:r>
              <a:rPr lang="ja-JP" altLang="en-US" u="sng">
                <a:solidFill>
                  <a:schemeClr val="tx1"/>
                </a:solidFill>
                <a:latin typeface="+mn-lt"/>
              </a:rPr>
              <a:t>異なるネットワーク</a:t>
            </a:r>
            <a:r>
              <a:rPr lang="ja-JP" altLang="en-US">
                <a:solidFill>
                  <a:schemeClr val="tx1"/>
                </a:solidFill>
                <a:latin typeface="+mn-lt"/>
              </a:rPr>
              <a:t>にいるデバイスとの接続</a:t>
            </a:r>
            <a:endParaRPr lang="ja-JP" altLang="en-US" i="0">
              <a:solidFill>
                <a:schemeClr val="tx1"/>
              </a:solidFill>
              <a:effectLst/>
              <a:latin typeface="+mn-lt"/>
            </a:endParaRPr>
          </a:p>
          <a:p>
            <a:pPr algn="l">
              <a:spcAft>
                <a:spcPts val="1200"/>
              </a:spcAft>
            </a:pPr>
            <a:r>
              <a:rPr lang="en-US" altLang="ja-JP" i="0" dirty="0">
                <a:solidFill>
                  <a:schemeClr val="accent1"/>
                </a:solidFill>
                <a:effectLst/>
                <a:latin typeface="+mn-lt"/>
              </a:rPr>
              <a:t>2. </a:t>
            </a:r>
            <a:r>
              <a:rPr lang="ja-JP" altLang="en-US" i="0">
                <a:solidFill>
                  <a:schemeClr val="accent1"/>
                </a:solidFill>
                <a:effectLst/>
                <a:latin typeface="+mn-lt"/>
              </a:rPr>
              <a:t>データリンク</a:t>
            </a:r>
            <a:r>
              <a:rPr lang="en-US" altLang="ja-JP" i="0" dirty="0">
                <a:solidFill>
                  <a:schemeClr val="accent1"/>
                </a:solidFill>
                <a:effectLst/>
                <a:latin typeface="+mn-lt"/>
              </a:rPr>
              <a:t>: </a:t>
            </a:r>
            <a:r>
              <a:rPr lang="ja-JP" altLang="en-US" i="0" u="sng">
                <a:solidFill>
                  <a:schemeClr val="tx1"/>
                </a:solidFill>
                <a:effectLst/>
                <a:latin typeface="+mn-lt"/>
              </a:rPr>
              <a:t>同じネットワーク</a:t>
            </a:r>
            <a:r>
              <a:rPr lang="ja-JP" altLang="en-US" i="0">
                <a:solidFill>
                  <a:schemeClr val="tx1"/>
                </a:solidFill>
                <a:effectLst/>
                <a:latin typeface="+mn-lt"/>
              </a:rPr>
              <a:t>にいるデバイスとの接続</a:t>
            </a:r>
            <a:endParaRPr lang="en-US" altLang="ja-JP" dirty="0">
              <a:solidFill>
                <a:schemeClr val="tx1"/>
              </a:solidFill>
              <a:latin typeface="+mn-lt"/>
            </a:endParaRPr>
          </a:p>
          <a:p>
            <a:pPr algn="l">
              <a:spcAft>
                <a:spcPts val="1200"/>
              </a:spcAft>
            </a:pPr>
            <a:r>
              <a:rPr lang="en-US" altLang="ja-JP" i="0" dirty="0">
                <a:solidFill>
                  <a:schemeClr val="accent1"/>
                </a:solidFill>
                <a:effectLst/>
                <a:latin typeface="+mn-lt"/>
              </a:rPr>
              <a:t>1. </a:t>
            </a:r>
            <a:r>
              <a:rPr lang="ja-JP" altLang="en-US" i="0">
                <a:solidFill>
                  <a:schemeClr val="accent1"/>
                </a:solidFill>
                <a:effectLst/>
                <a:latin typeface="+mn-lt"/>
              </a:rPr>
              <a:t>物理層</a:t>
            </a:r>
            <a:r>
              <a:rPr lang="en-US" altLang="ja-JP" i="0" dirty="0">
                <a:solidFill>
                  <a:schemeClr val="accent1"/>
                </a:solidFill>
                <a:effectLst/>
                <a:latin typeface="+mn-lt"/>
              </a:rPr>
              <a:t>: </a:t>
            </a:r>
            <a:r>
              <a:rPr lang="ja-JP" altLang="en-US">
                <a:solidFill>
                  <a:schemeClr val="tx1"/>
                </a:solidFill>
                <a:latin typeface="+mn-lt"/>
              </a:rPr>
              <a:t>デジタルデータを電気信号や光信号、電波に変換して、ネットワークに送る</a:t>
            </a:r>
            <a:endParaRPr lang="en-US" altLang="ja-JP" i="0" u="none" strike="noStrike" dirty="0">
              <a:solidFill>
                <a:schemeClr val="tx1"/>
              </a:solidFill>
              <a:effectLst/>
              <a:latin typeface="+mn-lt"/>
              <a:ea typeface="MS PGothic" panose="020B0600070205080204" pitchFamily="34" charset="-128"/>
            </a:endParaRPr>
          </a:p>
          <a:p>
            <a:endParaRPr lang="ja-JP" altLang="en-US">
              <a:solidFill>
                <a:schemeClr val="accent1"/>
              </a:solidFill>
            </a:endParaRPr>
          </a:p>
        </p:txBody>
      </p:sp>
    </p:spTree>
    <p:extLst>
      <p:ext uri="{BB962C8B-B14F-4D97-AF65-F5344CB8AC3E}">
        <p14:creationId xmlns:p14="http://schemas.microsoft.com/office/powerpoint/2010/main" val="22803663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151C2C3-7F80-6D78-30FE-16DD2AE5419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2FB31B6-CFD7-8201-9436-897C2A1CBD3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Questions and free discussion</a:t>
            </a:r>
          </a:p>
        </p:txBody>
      </p:sp>
      <p:sp>
        <p:nvSpPr>
          <p:cNvPr id="2" name="TextBox 1">
            <a:extLst>
              <a:ext uri="{FF2B5EF4-FFF2-40B4-BE49-F238E27FC236}">
                <a16:creationId xmlns:a16="http://schemas.microsoft.com/office/drawing/2014/main" id="{8732EECF-5371-2E46-0C09-CD2071697B4E}"/>
              </a:ext>
            </a:extLst>
          </p:cNvPr>
          <p:cNvSpPr txBox="1"/>
          <p:nvPr/>
        </p:nvSpPr>
        <p:spPr>
          <a:xfrm>
            <a:off x="720000" y="1717670"/>
            <a:ext cx="8055413" cy="1708160"/>
          </a:xfrm>
          <a:prstGeom prst="rect">
            <a:avLst/>
          </a:prstGeom>
          <a:noFill/>
        </p:spPr>
        <p:txBody>
          <a:bodyPr wrap="square" rtlCol="0">
            <a:spAutoFit/>
          </a:bodyPr>
          <a:lstStyle/>
          <a:p>
            <a:pPr>
              <a:spcBef>
                <a:spcPts val="600"/>
              </a:spcBef>
              <a:spcAft>
                <a:spcPts val="600"/>
              </a:spcAft>
              <a:buClr>
                <a:schemeClr val="tx1"/>
              </a:buClr>
            </a:pPr>
            <a:r>
              <a:rPr lang="en-US" sz="4000" i="0" dirty="0">
                <a:solidFill>
                  <a:schemeClr val="accent2"/>
                </a:solidFill>
                <a:effectLst/>
                <a:latin typeface="+mn-lt"/>
              </a:rPr>
              <a:t>Do you have any questions or anything you want to discuss?</a:t>
            </a:r>
          </a:p>
          <a:p>
            <a:pPr algn="l"/>
            <a:endParaRPr lang="en-US" sz="2000" i="0" dirty="0">
              <a:solidFill>
                <a:schemeClr val="tx1"/>
              </a:solidFill>
              <a:effectLst/>
              <a:latin typeface="+mn-lt"/>
            </a:endParaRPr>
          </a:p>
        </p:txBody>
      </p:sp>
      <p:sp>
        <p:nvSpPr>
          <p:cNvPr id="3" name="Footer Placeholder 1">
            <a:extLst>
              <a:ext uri="{FF2B5EF4-FFF2-40B4-BE49-F238E27FC236}">
                <a16:creationId xmlns:a16="http://schemas.microsoft.com/office/drawing/2014/main" id="{E794B665-87D6-C655-485E-4016FC261E32}"/>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47</a:t>
            </a:fld>
            <a:endParaRPr lang="en-US" dirty="0"/>
          </a:p>
        </p:txBody>
      </p:sp>
    </p:spTree>
    <p:extLst>
      <p:ext uri="{BB962C8B-B14F-4D97-AF65-F5344CB8AC3E}">
        <p14:creationId xmlns:p14="http://schemas.microsoft.com/office/powerpoint/2010/main" val="19780556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65DF18F-73D4-6109-FBAB-90A27976440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A992236-307E-2075-37DC-35293226653F}"/>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Check Test 5</a:t>
            </a:r>
          </a:p>
        </p:txBody>
      </p:sp>
      <p:sp>
        <p:nvSpPr>
          <p:cNvPr id="2" name="Google Shape;968;p43">
            <a:extLst>
              <a:ext uri="{FF2B5EF4-FFF2-40B4-BE49-F238E27FC236}">
                <a16:creationId xmlns:a16="http://schemas.microsoft.com/office/drawing/2014/main" id="{9EA2523A-56CD-3A1A-92CA-B873168FDCD3}"/>
              </a:ext>
            </a:extLst>
          </p:cNvPr>
          <p:cNvSpPr txBox="1">
            <a:spLocks/>
          </p:cNvSpPr>
          <p:nvPr/>
        </p:nvSpPr>
        <p:spPr>
          <a:xfrm>
            <a:off x="1062595" y="1340850"/>
            <a:ext cx="7850495" cy="246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fontAlgn="ctr">
              <a:spcAft>
                <a:spcPts val="600"/>
              </a:spcAft>
              <a:buClr>
                <a:schemeClr val="tx1"/>
              </a:buClr>
            </a:pPr>
            <a:r>
              <a:rPr lang="en-US" sz="2800" i="0" dirty="0">
                <a:solidFill>
                  <a:schemeClr val="accent2"/>
                </a:solidFill>
                <a:effectLst/>
                <a:latin typeface="+mn-lt"/>
              </a:rPr>
              <a:t>Communications Principles Quiz</a:t>
            </a:r>
          </a:p>
          <a:p>
            <a:pPr algn="l" fontAlgn="ctr">
              <a:spcAft>
                <a:spcPts val="600"/>
              </a:spcAft>
              <a:buClr>
                <a:schemeClr val="tx1"/>
              </a:buClr>
            </a:pPr>
            <a:endParaRPr lang="en-US" sz="2000" dirty="0">
              <a:solidFill>
                <a:schemeClr val="accent2"/>
              </a:solidFill>
              <a:latin typeface="+mn-lt"/>
            </a:endParaRPr>
          </a:p>
          <a:p>
            <a:r>
              <a:rPr lang="en-US" sz="2000" dirty="0">
                <a:solidFill>
                  <a:schemeClr val="tx1"/>
                </a:solidFill>
                <a:latin typeface="+mn-lt"/>
                <a:hlinkClick r:id="rId3"/>
              </a:rPr>
              <a:t>https://forms.gle/rh5whMCuV1E3hjTG8</a:t>
            </a:r>
            <a:endParaRPr lang="en-US" sz="2000" dirty="0">
              <a:solidFill>
                <a:schemeClr val="tx1"/>
              </a:solidFill>
              <a:latin typeface="+mn-lt"/>
            </a:endParaRPr>
          </a:p>
          <a:p>
            <a:endParaRPr lang="en-US" sz="2000" dirty="0">
              <a:solidFill>
                <a:schemeClr val="tx1"/>
              </a:solidFill>
              <a:latin typeface="+mn-lt"/>
            </a:endParaRPr>
          </a:p>
        </p:txBody>
      </p:sp>
      <p:grpSp>
        <p:nvGrpSpPr>
          <p:cNvPr id="3" name="Google Shape;10286;p77">
            <a:extLst>
              <a:ext uri="{FF2B5EF4-FFF2-40B4-BE49-F238E27FC236}">
                <a16:creationId xmlns:a16="http://schemas.microsoft.com/office/drawing/2014/main" id="{B4EC1A8A-ED01-31BA-EAEC-ED5DBBD763B0}"/>
              </a:ext>
            </a:extLst>
          </p:cNvPr>
          <p:cNvGrpSpPr/>
          <p:nvPr/>
        </p:nvGrpSpPr>
        <p:grpSpPr>
          <a:xfrm>
            <a:off x="144000" y="385946"/>
            <a:ext cx="576000" cy="720000"/>
            <a:chOff x="-39783425" y="2337925"/>
            <a:chExt cx="275700" cy="318350"/>
          </a:xfrm>
          <a:solidFill>
            <a:schemeClr val="accent3"/>
          </a:solidFill>
        </p:grpSpPr>
        <p:sp>
          <p:nvSpPr>
            <p:cNvPr id="4" name="Google Shape;10287;p77">
              <a:extLst>
                <a:ext uri="{FF2B5EF4-FFF2-40B4-BE49-F238E27FC236}">
                  <a16:creationId xmlns:a16="http://schemas.microsoft.com/office/drawing/2014/main" id="{AEE7D265-D59B-BF5D-5F04-7F65FEDB6DA6}"/>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5" name="Google Shape;10288;p77">
              <a:extLst>
                <a:ext uri="{FF2B5EF4-FFF2-40B4-BE49-F238E27FC236}">
                  <a16:creationId xmlns:a16="http://schemas.microsoft.com/office/drawing/2014/main" id="{29DE06FF-2B2A-8B11-1AED-3725F7903FFC}"/>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6" name="Footer Placeholder 1">
            <a:extLst>
              <a:ext uri="{FF2B5EF4-FFF2-40B4-BE49-F238E27FC236}">
                <a16:creationId xmlns:a16="http://schemas.microsoft.com/office/drawing/2014/main" id="{48625335-BCE1-A864-9C8A-5EBEBC380015}"/>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48</a:t>
            </a:fld>
            <a:endParaRPr lang="en-US" dirty="0"/>
          </a:p>
        </p:txBody>
      </p:sp>
    </p:spTree>
    <p:extLst>
      <p:ext uri="{BB962C8B-B14F-4D97-AF65-F5344CB8AC3E}">
        <p14:creationId xmlns:p14="http://schemas.microsoft.com/office/powerpoint/2010/main" val="23986788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a:xfrm>
            <a:off x="720000" y="540000"/>
            <a:ext cx="7704000" cy="572700"/>
          </a:xfrm>
        </p:spPr>
        <p:txBody>
          <a:bodyPr/>
          <a:lstStyle/>
          <a:p>
            <a:r>
              <a:rPr lang="en-US" dirty="0"/>
              <a:t>Reference</a:t>
            </a: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1815882"/>
          </a:xfrm>
          <a:prstGeom prst="rect">
            <a:avLst/>
          </a:prstGeom>
          <a:noFill/>
        </p:spPr>
        <p:txBody>
          <a:bodyPr wrap="square">
            <a:spAutoFit/>
          </a:bodyPr>
          <a:lstStyle/>
          <a:p>
            <a:pPr marL="285750" indent="-285750">
              <a:buClr>
                <a:schemeClr val="tx1"/>
              </a:buClr>
              <a:buFont typeface="Arial" panose="020B0604020202020204" pitchFamily="34" charset="0"/>
              <a:buChar char="•"/>
            </a:pPr>
            <a:r>
              <a:rPr lang="en-US" dirty="0">
                <a:solidFill>
                  <a:schemeClr val="tx1"/>
                </a:solidFill>
                <a:latin typeface="+mn-lt"/>
              </a:rPr>
              <a:t>CISCO Network Academy</a:t>
            </a:r>
            <a:r>
              <a:rPr lang="ja-JP" altLang="en-US">
                <a:solidFill>
                  <a:schemeClr val="tx1"/>
                </a:solidFill>
                <a:latin typeface="+mn-lt"/>
              </a:rPr>
              <a:t>　</a:t>
            </a:r>
            <a:endParaRPr lang="en-US" altLang="ja-JP" dirty="0">
              <a:solidFill>
                <a:schemeClr val="tx1"/>
              </a:solidFill>
              <a:latin typeface="+mn-lt"/>
            </a:endParaRPr>
          </a:p>
          <a:p>
            <a:pPr marL="187325" indent="-44450"/>
            <a:r>
              <a:rPr lang="en-US" b="0" i="0" dirty="0">
                <a:solidFill>
                  <a:schemeClr val="tx1"/>
                </a:solidFill>
                <a:effectLst/>
                <a:latin typeface="+mn-lt"/>
              </a:rPr>
              <a:t>Networking Basics - Module 5: Communication Principles</a:t>
            </a:r>
          </a:p>
          <a:p>
            <a:pPr marL="187325" indent="-44450"/>
            <a:r>
              <a:rPr lang="en-US" dirty="0">
                <a:solidFill>
                  <a:schemeClr val="tx1"/>
                </a:solidFill>
                <a:latin typeface="+mn-lt"/>
                <a:hlinkClick r:id="rId3"/>
              </a:rPr>
              <a:t>https://skillsforall.com/launch?id=f393c38f-b410-4d2b-8275-70e144273519&amp;tab=curriculum&amp;view</a:t>
            </a:r>
            <a:r>
              <a:rPr lang="en-US">
                <a:solidFill>
                  <a:schemeClr val="tx1"/>
                </a:solidFill>
                <a:latin typeface="+mn-lt"/>
                <a:hlinkClick r:id="rId3"/>
              </a:rPr>
              <a:t>=d7d0a240-8484-5b54-9223-66eeed09f20c</a:t>
            </a:r>
            <a:endParaRPr lang="en-US">
              <a:solidFill>
                <a:schemeClr val="tx1"/>
              </a:solidFill>
              <a:latin typeface="+mn-lt"/>
            </a:endParaRPr>
          </a:p>
          <a:p>
            <a:pPr marL="187325" indent="-44450"/>
            <a:endParaRPr lang="en-US" dirty="0">
              <a:solidFill>
                <a:schemeClr val="tx1"/>
              </a:solidFill>
              <a:latin typeface="+mn-lt"/>
            </a:endParaRPr>
          </a:p>
          <a:p>
            <a:pPr marL="285750" indent="-285750">
              <a:buClr>
                <a:schemeClr val="tx1"/>
              </a:buClr>
              <a:buFont typeface="Arial" panose="020B0604020202020204" pitchFamily="34" charset="0"/>
              <a:buChar char="•"/>
            </a:pPr>
            <a:r>
              <a:rPr lang="en-US" altLang="ja-JP" dirty="0">
                <a:solidFill>
                  <a:schemeClr val="tx1"/>
                </a:solidFill>
                <a:latin typeface="+mn-lt"/>
              </a:rPr>
              <a:t>Textbook</a:t>
            </a:r>
            <a:r>
              <a:rPr lang="ja-JP" altLang="en-US">
                <a:solidFill>
                  <a:schemeClr val="tx1"/>
                </a:solidFill>
                <a:latin typeface="+mn-lt"/>
              </a:rPr>
              <a:t>：</a:t>
            </a:r>
          </a:p>
          <a:p>
            <a:r>
              <a:rPr lang="ja-JP" altLang="en-US">
                <a:solidFill>
                  <a:schemeClr val="tx1"/>
                </a:solidFill>
                <a:latin typeface="+mn-lt"/>
              </a:rPr>
              <a:t>「図解入門　</a:t>
            </a:r>
            <a:r>
              <a:rPr lang="en-US" altLang="ja-JP" dirty="0">
                <a:solidFill>
                  <a:schemeClr val="tx1"/>
                </a:solidFill>
                <a:latin typeface="+mn-lt"/>
              </a:rPr>
              <a:t>TCP/IP</a:t>
            </a:r>
            <a:r>
              <a:rPr lang="ja-JP" altLang="en-US">
                <a:solidFill>
                  <a:schemeClr val="tx1"/>
                </a:solidFill>
                <a:latin typeface="+mn-lt"/>
              </a:rPr>
              <a:t>」みやたひろし　</a:t>
            </a:r>
            <a:endParaRPr lang="en-US" dirty="0">
              <a:solidFill>
                <a:schemeClr val="tx1"/>
              </a:solidFill>
              <a:latin typeface="+mn-lt"/>
            </a:endParaRPr>
          </a:p>
          <a:p>
            <a:endParaRPr lang="en-US" dirty="0">
              <a:solidFill>
                <a:schemeClr val="tx1"/>
              </a:solidFill>
              <a:latin typeface="+mn-lt"/>
            </a:endParaRPr>
          </a:p>
        </p:txBody>
      </p:sp>
      <p:sp>
        <p:nvSpPr>
          <p:cNvPr id="3" name="Footer Placeholder 1">
            <a:extLst>
              <a:ext uri="{FF2B5EF4-FFF2-40B4-BE49-F238E27FC236}">
                <a16:creationId xmlns:a16="http://schemas.microsoft.com/office/drawing/2014/main" id="{5A51492F-03B5-CB46-E0F7-9A119A59286D}"/>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49</a:t>
            </a:fld>
            <a:endParaRPr lang="en-US" dirty="0"/>
          </a:p>
        </p:txBody>
      </p:sp>
    </p:spTree>
    <p:extLst>
      <p:ext uri="{BB962C8B-B14F-4D97-AF65-F5344CB8AC3E}">
        <p14:creationId xmlns:p14="http://schemas.microsoft.com/office/powerpoint/2010/main" val="706267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p:txBody>
          <a:bodyPr spcFirstLastPara="1" wrap="square" lIns="91425" tIns="91425" rIns="91425" bIns="91425" anchor="t" anchorCtr="0">
            <a:noAutofit/>
          </a:bodyPr>
          <a:lstStyle/>
          <a:p>
            <a:r>
              <a:rPr lang="en-US" dirty="0">
                <a:latin typeface="MS PGothic" panose="020B0600070205080204" pitchFamily="34" charset="-128"/>
                <a:ea typeface="MS PGothic" panose="020B0600070205080204" pitchFamily="34" charset="-128"/>
              </a:rPr>
              <a:t>1. </a:t>
            </a:r>
            <a:r>
              <a:rPr lang="en-US" dirty="0" err="1">
                <a:latin typeface="MS PGothic" panose="020B0600070205080204" pitchFamily="34" charset="-128"/>
                <a:ea typeface="MS PGothic" panose="020B0600070205080204" pitchFamily="34" charset="-128"/>
              </a:rPr>
              <a:t>今日の授業について</a:t>
            </a:r>
            <a:br>
              <a:rPr lang="en-US" dirty="0"/>
            </a:br>
            <a:br>
              <a:rPr lang="en-US" dirty="0"/>
            </a:br>
            <a:endParaRPr lang="en-US" dirty="0"/>
          </a:p>
        </p:txBody>
      </p:sp>
      <p:sp>
        <p:nvSpPr>
          <p:cNvPr id="4" name="TextBox 3">
            <a:extLst>
              <a:ext uri="{FF2B5EF4-FFF2-40B4-BE49-F238E27FC236}">
                <a16:creationId xmlns:a16="http://schemas.microsoft.com/office/drawing/2014/main" id="{9FAE00C8-5E4C-0887-CE8F-B0EA6976A1D0}"/>
              </a:ext>
            </a:extLst>
          </p:cNvPr>
          <p:cNvSpPr txBox="1"/>
          <p:nvPr/>
        </p:nvSpPr>
        <p:spPr>
          <a:xfrm>
            <a:off x="720724" y="1181806"/>
            <a:ext cx="8286116" cy="3616375"/>
          </a:xfrm>
          <a:prstGeom prst="rect">
            <a:avLst/>
          </a:prstGeom>
          <a:noFill/>
        </p:spPr>
        <p:txBody>
          <a:bodyPr wrap="square" rtlCol="0">
            <a:spAutoFit/>
          </a:bodyPr>
          <a:lstStyle/>
          <a:p>
            <a:pPr algn="l" fontAlgn="ctr">
              <a:spcAft>
                <a:spcPts val="1200"/>
              </a:spcAft>
              <a:buClr>
                <a:schemeClr val="tx1"/>
              </a:buClr>
            </a:pPr>
            <a:r>
              <a:rPr lang="en-US" sz="2800" i="0" dirty="0">
                <a:solidFill>
                  <a:schemeClr val="tx1"/>
                </a:solidFill>
                <a:effectLst/>
                <a:latin typeface="+mn-lt"/>
                <a:ea typeface="+mn-ea"/>
              </a:rPr>
              <a:t>Module 5: </a:t>
            </a:r>
            <a:r>
              <a:rPr lang="ja-JP" altLang="en-US" sz="2800" i="0">
                <a:solidFill>
                  <a:schemeClr val="tx1"/>
                </a:solidFill>
                <a:effectLst/>
                <a:latin typeface="+mn-lt"/>
                <a:ea typeface="+mn-ea"/>
              </a:rPr>
              <a:t> 通信の原則</a:t>
            </a:r>
            <a:endParaRPr lang="en-US" altLang="ja-JP" sz="2800" dirty="0">
              <a:solidFill>
                <a:schemeClr val="tx1"/>
              </a:solidFill>
              <a:latin typeface="+mn-lt"/>
            </a:endParaRPr>
          </a:p>
          <a:p>
            <a:pPr algn="l" fontAlgn="ctr">
              <a:spcAft>
                <a:spcPts val="1200"/>
              </a:spcAft>
              <a:buClr>
                <a:schemeClr val="tx1"/>
              </a:buClr>
            </a:pPr>
            <a:r>
              <a:rPr lang="en-US" altLang="ja-JP" sz="1600" i="0" dirty="0">
                <a:solidFill>
                  <a:schemeClr val="tx1"/>
                </a:solidFill>
                <a:effectLst/>
                <a:latin typeface="+mn-lt"/>
              </a:rPr>
              <a:t>5.0. </a:t>
            </a:r>
            <a:r>
              <a:rPr lang="ja-JP" altLang="en-US" sz="1600" i="0">
                <a:solidFill>
                  <a:schemeClr val="tx1"/>
                </a:solidFill>
                <a:effectLst/>
                <a:latin typeface="+mn-lt"/>
              </a:rPr>
              <a:t>イントロダクション</a:t>
            </a:r>
          </a:p>
          <a:p>
            <a:pPr algn="l" fontAlgn="ctr">
              <a:spcAft>
                <a:spcPts val="1200"/>
              </a:spcAft>
              <a:buClr>
                <a:schemeClr val="tx1"/>
              </a:buClr>
            </a:pPr>
            <a:r>
              <a:rPr lang="en-US" altLang="ja-JP" sz="1600" i="0" dirty="0">
                <a:solidFill>
                  <a:schemeClr val="tx1"/>
                </a:solidFill>
                <a:effectLst/>
                <a:latin typeface="+mn-lt"/>
              </a:rPr>
              <a:t>5.1. </a:t>
            </a:r>
            <a:r>
              <a:rPr lang="ja-JP" altLang="en-US" sz="1600" i="0">
                <a:solidFill>
                  <a:schemeClr val="tx1"/>
                </a:solidFill>
                <a:effectLst/>
                <a:latin typeface="+mn-lt"/>
              </a:rPr>
              <a:t>通信プロトコル</a:t>
            </a:r>
          </a:p>
          <a:p>
            <a:pPr algn="l" fontAlgn="ctr">
              <a:spcAft>
                <a:spcPts val="1200"/>
              </a:spcAft>
              <a:buClr>
                <a:schemeClr val="tx1"/>
              </a:buClr>
            </a:pPr>
            <a:r>
              <a:rPr lang="en-US" altLang="ja-JP" sz="1600" i="0" dirty="0">
                <a:solidFill>
                  <a:schemeClr val="tx1"/>
                </a:solidFill>
                <a:effectLst/>
                <a:latin typeface="+mn-lt"/>
              </a:rPr>
              <a:t>5.2. </a:t>
            </a:r>
            <a:r>
              <a:rPr lang="ja-JP" altLang="en-US" sz="1600" i="0">
                <a:solidFill>
                  <a:schemeClr val="tx1"/>
                </a:solidFill>
                <a:effectLst/>
                <a:latin typeface="+mn-lt"/>
              </a:rPr>
              <a:t>通信規格</a:t>
            </a:r>
          </a:p>
          <a:p>
            <a:pPr algn="l" fontAlgn="ctr">
              <a:spcAft>
                <a:spcPts val="1200"/>
              </a:spcAft>
              <a:buClr>
                <a:schemeClr val="tx1"/>
              </a:buClr>
            </a:pPr>
            <a:r>
              <a:rPr lang="en-US" altLang="ja-JP" sz="1600" i="0" dirty="0">
                <a:solidFill>
                  <a:schemeClr val="tx1"/>
                </a:solidFill>
                <a:effectLst/>
                <a:latin typeface="+mn-lt"/>
              </a:rPr>
              <a:t>5.3. </a:t>
            </a:r>
            <a:r>
              <a:rPr lang="ja-JP" altLang="en-US" sz="1600" i="0">
                <a:solidFill>
                  <a:schemeClr val="tx1"/>
                </a:solidFill>
                <a:effectLst/>
                <a:latin typeface="+mn-lt"/>
              </a:rPr>
              <a:t>ネットワーク通信モデル</a:t>
            </a:r>
          </a:p>
          <a:p>
            <a:pPr algn="l" fontAlgn="ctr">
              <a:spcAft>
                <a:spcPts val="1200"/>
              </a:spcAft>
              <a:buClr>
                <a:schemeClr val="tx1"/>
              </a:buClr>
            </a:pPr>
            <a:r>
              <a:rPr lang="en-US" altLang="ja-JP" sz="1600" i="0" dirty="0">
                <a:solidFill>
                  <a:schemeClr val="tx1"/>
                </a:solidFill>
                <a:effectLst/>
                <a:latin typeface="+mn-lt"/>
              </a:rPr>
              <a:t>5.4. </a:t>
            </a:r>
            <a:r>
              <a:rPr lang="ja-JP" altLang="en-US" sz="1600" i="0">
                <a:solidFill>
                  <a:schemeClr val="tx1"/>
                </a:solidFill>
                <a:effectLst/>
                <a:latin typeface="+mn-lt"/>
              </a:rPr>
              <a:t>通信の基本原則のまとめ</a:t>
            </a:r>
            <a:endParaRPr lang="en-US" altLang="ja-JP" sz="1600" i="0" dirty="0">
              <a:solidFill>
                <a:schemeClr val="tx1"/>
              </a:solidFill>
              <a:effectLst/>
              <a:latin typeface="+mn-lt"/>
            </a:endParaRPr>
          </a:p>
          <a:p>
            <a:pPr algn="l" fontAlgn="ctr">
              <a:spcAft>
                <a:spcPts val="1200"/>
              </a:spcAft>
              <a:buClr>
                <a:schemeClr val="tx1"/>
              </a:buClr>
            </a:pPr>
            <a:r>
              <a:rPr lang="en-US" sz="1600" i="0" dirty="0">
                <a:solidFill>
                  <a:schemeClr val="tx1"/>
                </a:solidFill>
                <a:effectLst/>
                <a:latin typeface="+mn-lt"/>
              </a:rPr>
              <a:t>5.5. </a:t>
            </a:r>
            <a:r>
              <a:rPr lang="ja-JP" altLang="en-US" sz="1600" i="0">
                <a:solidFill>
                  <a:schemeClr val="tx1"/>
                </a:solidFill>
                <a:effectLst/>
                <a:latin typeface="+mn-lt"/>
                <a:ea typeface="MS PGothic" panose="020B0600070205080204" pitchFamily="34" charset="-128"/>
              </a:rPr>
              <a:t>確認テスト</a:t>
            </a:r>
            <a:r>
              <a:rPr lang="en-US" altLang="ja-JP" sz="1600" dirty="0">
                <a:solidFill>
                  <a:schemeClr val="tx1"/>
                </a:solidFill>
                <a:latin typeface="+mn-lt"/>
                <a:ea typeface="MS PGothic" panose="020B0600070205080204" pitchFamily="34" charset="-128"/>
              </a:rPr>
              <a:t>5</a:t>
            </a:r>
          </a:p>
          <a:p>
            <a:pPr fontAlgn="ctr">
              <a:spcAft>
                <a:spcPts val="600"/>
              </a:spcAft>
              <a:buClr>
                <a:schemeClr val="tx1"/>
              </a:buClr>
            </a:pPr>
            <a:r>
              <a:rPr lang="ja-JP" altLang="en-US" sz="1600">
                <a:solidFill>
                  <a:schemeClr val="accent3"/>
                </a:solidFill>
                <a:latin typeface="+mn-lt"/>
                <a:ea typeface="MS PGothic" panose="020B0600070205080204" pitchFamily="34" charset="-128"/>
              </a:rPr>
              <a:t>演習：</a:t>
            </a:r>
            <a:r>
              <a:rPr lang="en-US" altLang="ja-JP" sz="1600" dirty="0">
                <a:solidFill>
                  <a:schemeClr val="accent3"/>
                </a:solidFill>
                <a:latin typeface="+mn-lt"/>
                <a:ea typeface="MS PGothic" panose="020B0600070205080204" pitchFamily="34" charset="-128"/>
              </a:rPr>
              <a:t>CISCO Packet Tracer</a:t>
            </a:r>
          </a:p>
          <a:p>
            <a:pPr marL="285750" indent="-285750" fontAlgn="ctr">
              <a:spcAft>
                <a:spcPts val="600"/>
              </a:spcAft>
              <a:buClr>
                <a:schemeClr val="tx1"/>
              </a:buClr>
              <a:buFont typeface="Arial" panose="020B0604020202020204" pitchFamily="34" charset="0"/>
              <a:buChar char="•"/>
            </a:pPr>
            <a:r>
              <a:rPr lang="en-US" i="0" dirty="0">
                <a:solidFill>
                  <a:schemeClr val="tx1"/>
                </a:solidFill>
                <a:effectLst/>
                <a:latin typeface="Cisco Sans"/>
              </a:rPr>
              <a:t>Environment Controls and IoT Things in Packet Tracer</a:t>
            </a:r>
            <a:endParaRPr lang="en-US" altLang="ja-JP" dirty="0">
              <a:solidFill>
                <a:schemeClr val="tx1"/>
              </a:solidFill>
              <a:latin typeface="+mn-lt"/>
              <a:ea typeface="MS PGothic" panose="020B0600070205080204" pitchFamily="34" charset="-128"/>
            </a:endParaRPr>
          </a:p>
        </p:txBody>
      </p:sp>
      <p:grpSp>
        <p:nvGrpSpPr>
          <p:cNvPr id="2" name="Group 1">
            <a:extLst>
              <a:ext uri="{FF2B5EF4-FFF2-40B4-BE49-F238E27FC236}">
                <a16:creationId xmlns:a16="http://schemas.microsoft.com/office/drawing/2014/main" id="{47801AE6-BC37-D54C-381C-4927BC98C34D}"/>
              </a:ext>
            </a:extLst>
          </p:cNvPr>
          <p:cNvGrpSpPr/>
          <p:nvPr/>
        </p:nvGrpSpPr>
        <p:grpSpPr>
          <a:xfrm>
            <a:off x="221870" y="3855425"/>
            <a:ext cx="324609" cy="374825"/>
            <a:chOff x="1129134" y="2919416"/>
            <a:chExt cx="324609" cy="374825"/>
          </a:xfrm>
        </p:grpSpPr>
        <p:sp>
          <p:nvSpPr>
            <p:cNvPr id="3" name="Google Shape;10287;p77">
              <a:extLst>
                <a:ext uri="{FF2B5EF4-FFF2-40B4-BE49-F238E27FC236}">
                  <a16:creationId xmlns:a16="http://schemas.microsoft.com/office/drawing/2014/main" id="{EC9FBC30-B75E-01EA-17D7-E111DCA10276}"/>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96C5ABD8-0992-8D53-E9AE-458AF3A2ACE0}"/>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6" name="Footer Placeholder 1">
            <a:extLst>
              <a:ext uri="{FF2B5EF4-FFF2-40B4-BE49-F238E27FC236}">
                <a16:creationId xmlns:a16="http://schemas.microsoft.com/office/drawing/2014/main" id="{14E7C0A9-58E9-668F-8279-AB1BE4E79430}"/>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b="1" smtClean="0"/>
              <a:pPr/>
              <a:t>5</a:t>
            </a:fld>
            <a:endParaRPr lang="en-US" b="1" dirty="0"/>
          </a:p>
        </p:txBody>
      </p:sp>
    </p:spTree>
    <p:extLst>
      <p:ext uri="{BB962C8B-B14F-4D97-AF65-F5344CB8AC3E}">
        <p14:creationId xmlns:p14="http://schemas.microsoft.com/office/powerpoint/2010/main" val="41885713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470">
          <a:extLst>
            <a:ext uri="{FF2B5EF4-FFF2-40B4-BE49-F238E27FC236}">
              <a16:creationId xmlns:a16="http://schemas.microsoft.com/office/drawing/2014/main" id="{FEBB0666-3549-F9BE-B9D2-CC025BE882D5}"/>
            </a:ext>
          </a:extLst>
        </p:cNvPr>
        <p:cNvGrpSpPr/>
        <p:nvPr/>
      </p:nvGrpSpPr>
      <p:grpSpPr>
        <a:xfrm>
          <a:off x="0" y="0"/>
          <a:ext cx="0" cy="0"/>
          <a:chOff x="0" y="0"/>
          <a:chExt cx="0" cy="0"/>
        </a:xfrm>
      </p:grpSpPr>
      <p:grpSp>
        <p:nvGrpSpPr>
          <p:cNvPr id="1473" name="Google Shape;1473;p58">
            <a:extLst>
              <a:ext uri="{FF2B5EF4-FFF2-40B4-BE49-F238E27FC236}">
                <a16:creationId xmlns:a16="http://schemas.microsoft.com/office/drawing/2014/main" id="{62E4CCCB-E0B8-34D7-2628-D7F9C33C06EE}"/>
              </a:ext>
            </a:extLst>
          </p:cNvPr>
          <p:cNvGrpSpPr/>
          <p:nvPr/>
        </p:nvGrpSpPr>
        <p:grpSpPr>
          <a:xfrm>
            <a:off x="6293268" y="1146387"/>
            <a:ext cx="2850726" cy="2850726"/>
            <a:chOff x="1435250" y="482750"/>
            <a:chExt cx="4729925" cy="4729925"/>
          </a:xfrm>
        </p:grpSpPr>
        <p:sp>
          <p:nvSpPr>
            <p:cNvPr id="1474" name="Google Shape;1474;p58">
              <a:extLst>
                <a:ext uri="{FF2B5EF4-FFF2-40B4-BE49-F238E27FC236}">
                  <a16:creationId xmlns:a16="http://schemas.microsoft.com/office/drawing/2014/main" id="{A23DEBAA-B5DF-3F1F-04F2-55A71CA3D485}"/>
                </a:ext>
              </a:extLst>
            </p:cNvPr>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a:extLst>
                <a:ext uri="{FF2B5EF4-FFF2-40B4-BE49-F238E27FC236}">
                  <a16:creationId xmlns:a16="http://schemas.microsoft.com/office/drawing/2014/main" id="{AD5C85E2-79F3-BBD9-AC42-6D823112759F}"/>
                </a:ext>
              </a:extLst>
            </p:cNvPr>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a:extLst>
                <a:ext uri="{FF2B5EF4-FFF2-40B4-BE49-F238E27FC236}">
                  <a16:creationId xmlns:a16="http://schemas.microsoft.com/office/drawing/2014/main" id="{302F57D3-274E-29AE-EC6D-B79D8A768A9F}"/>
                </a:ext>
              </a:extLst>
            </p:cNvPr>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a:extLst>
                <a:ext uri="{FF2B5EF4-FFF2-40B4-BE49-F238E27FC236}">
                  <a16:creationId xmlns:a16="http://schemas.microsoft.com/office/drawing/2014/main" id="{D01342A1-69B4-DAEB-5475-2C5DBB3A364C}"/>
                </a:ext>
              </a:extLst>
            </p:cNvPr>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a:extLst>
                <a:ext uri="{FF2B5EF4-FFF2-40B4-BE49-F238E27FC236}">
                  <a16:creationId xmlns:a16="http://schemas.microsoft.com/office/drawing/2014/main" id="{EF1BEC75-8101-0C09-F89B-CAC54BD176CD}"/>
                </a:ext>
              </a:extLst>
            </p:cNvPr>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a:extLst>
                <a:ext uri="{FF2B5EF4-FFF2-40B4-BE49-F238E27FC236}">
                  <a16:creationId xmlns:a16="http://schemas.microsoft.com/office/drawing/2014/main" id="{81C89643-24AF-A71A-2BEA-7051FEC5C36D}"/>
                </a:ext>
              </a:extLst>
            </p:cNvPr>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a:extLst>
                <a:ext uri="{FF2B5EF4-FFF2-40B4-BE49-F238E27FC236}">
                  <a16:creationId xmlns:a16="http://schemas.microsoft.com/office/drawing/2014/main" id="{230E6EEA-7BBB-A94D-BEC4-2887ACF99841}"/>
                </a:ext>
              </a:extLst>
            </p:cNvPr>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a:extLst>
                <a:ext uri="{FF2B5EF4-FFF2-40B4-BE49-F238E27FC236}">
                  <a16:creationId xmlns:a16="http://schemas.microsoft.com/office/drawing/2014/main" id="{A3C0A6B8-7E08-C898-EE87-B1948D34067E}"/>
                </a:ext>
              </a:extLst>
            </p:cNvPr>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a:extLst>
                <a:ext uri="{FF2B5EF4-FFF2-40B4-BE49-F238E27FC236}">
                  <a16:creationId xmlns:a16="http://schemas.microsoft.com/office/drawing/2014/main" id="{004586BD-8902-914B-97CE-E4CB63FC6266}"/>
                </a:ext>
              </a:extLst>
            </p:cNvPr>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a:extLst>
                <a:ext uri="{FF2B5EF4-FFF2-40B4-BE49-F238E27FC236}">
                  <a16:creationId xmlns:a16="http://schemas.microsoft.com/office/drawing/2014/main" id="{BCFD4561-37D7-E75B-A9D9-39D8AE78D5C5}"/>
                </a:ext>
              </a:extLst>
            </p:cNvPr>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a:extLst>
                <a:ext uri="{FF2B5EF4-FFF2-40B4-BE49-F238E27FC236}">
                  <a16:creationId xmlns:a16="http://schemas.microsoft.com/office/drawing/2014/main" id="{B5F8B45A-0006-0C9C-4449-528CF80A1CAA}"/>
                </a:ext>
              </a:extLst>
            </p:cNvPr>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a:extLst>
                <a:ext uri="{FF2B5EF4-FFF2-40B4-BE49-F238E27FC236}">
                  <a16:creationId xmlns:a16="http://schemas.microsoft.com/office/drawing/2014/main" id="{68390693-5ADF-59CE-49F6-EC22D7555145}"/>
                </a:ext>
              </a:extLst>
            </p:cNvPr>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a:extLst>
                <a:ext uri="{FF2B5EF4-FFF2-40B4-BE49-F238E27FC236}">
                  <a16:creationId xmlns:a16="http://schemas.microsoft.com/office/drawing/2014/main" id="{4E47B51E-C40A-576E-FD4A-A548CDC9FF6C}"/>
                </a:ext>
              </a:extLst>
            </p:cNvPr>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a:extLst>
                <a:ext uri="{FF2B5EF4-FFF2-40B4-BE49-F238E27FC236}">
                  <a16:creationId xmlns:a16="http://schemas.microsoft.com/office/drawing/2014/main" id="{E413DD26-5CD1-178C-BE98-E8A84F824640}"/>
                </a:ext>
              </a:extLst>
            </p:cNvPr>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a:extLst>
                <a:ext uri="{FF2B5EF4-FFF2-40B4-BE49-F238E27FC236}">
                  <a16:creationId xmlns:a16="http://schemas.microsoft.com/office/drawing/2014/main" id="{9C630C0E-8DA0-0DB9-FDC8-1E5244E8B5D8}"/>
                </a:ext>
              </a:extLst>
            </p:cNvPr>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a:extLst>
                <a:ext uri="{FF2B5EF4-FFF2-40B4-BE49-F238E27FC236}">
                  <a16:creationId xmlns:a16="http://schemas.microsoft.com/office/drawing/2014/main" id="{18975CE4-3789-01D7-72D6-54A35A818357}"/>
                </a:ext>
              </a:extLst>
            </p:cNvPr>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a:extLst>
                <a:ext uri="{FF2B5EF4-FFF2-40B4-BE49-F238E27FC236}">
                  <a16:creationId xmlns:a16="http://schemas.microsoft.com/office/drawing/2014/main" id="{CD194CEF-EE5C-943F-1C41-68CFD6C4EC21}"/>
                </a:ext>
              </a:extLst>
            </p:cNvPr>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a:extLst>
                <a:ext uri="{FF2B5EF4-FFF2-40B4-BE49-F238E27FC236}">
                  <a16:creationId xmlns:a16="http://schemas.microsoft.com/office/drawing/2014/main" id="{3911E2D2-DAF7-E039-CC94-348BA6A075CE}"/>
                </a:ext>
              </a:extLst>
            </p:cNvPr>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a:extLst>
                <a:ext uri="{FF2B5EF4-FFF2-40B4-BE49-F238E27FC236}">
                  <a16:creationId xmlns:a16="http://schemas.microsoft.com/office/drawing/2014/main" id="{7745D34D-7BE2-3988-8E91-48AA2AC8AFC0}"/>
                </a:ext>
              </a:extLst>
            </p:cNvPr>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a:extLst>
                <a:ext uri="{FF2B5EF4-FFF2-40B4-BE49-F238E27FC236}">
                  <a16:creationId xmlns:a16="http://schemas.microsoft.com/office/drawing/2014/main" id="{493D4259-D1EB-026B-5EA3-5B0D6F6D9542}"/>
                </a:ext>
              </a:extLst>
            </p:cNvPr>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a:extLst>
                <a:ext uri="{FF2B5EF4-FFF2-40B4-BE49-F238E27FC236}">
                  <a16:creationId xmlns:a16="http://schemas.microsoft.com/office/drawing/2014/main" id="{1AEB3383-1853-014C-F622-89ED2048CA9F}"/>
                </a:ext>
              </a:extLst>
            </p:cNvPr>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a:extLst>
                <a:ext uri="{FF2B5EF4-FFF2-40B4-BE49-F238E27FC236}">
                  <a16:creationId xmlns:a16="http://schemas.microsoft.com/office/drawing/2014/main" id="{606C5E6E-3F0C-B655-CE3F-E12B560B63B4}"/>
                </a:ext>
              </a:extLst>
            </p:cNvPr>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a:extLst>
                <a:ext uri="{FF2B5EF4-FFF2-40B4-BE49-F238E27FC236}">
                  <a16:creationId xmlns:a16="http://schemas.microsoft.com/office/drawing/2014/main" id="{26CA8DE4-D644-A55B-9161-FD5A6C329544}"/>
                </a:ext>
              </a:extLst>
            </p:cNvPr>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a:extLst>
                <a:ext uri="{FF2B5EF4-FFF2-40B4-BE49-F238E27FC236}">
                  <a16:creationId xmlns:a16="http://schemas.microsoft.com/office/drawing/2014/main" id="{8F18D4DB-3406-6D58-9C70-C498A99F8814}"/>
                </a:ext>
              </a:extLst>
            </p:cNvPr>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a:extLst>
                <a:ext uri="{FF2B5EF4-FFF2-40B4-BE49-F238E27FC236}">
                  <a16:creationId xmlns:a16="http://schemas.microsoft.com/office/drawing/2014/main" id="{AC711DA1-4480-A478-616E-202549DCA658}"/>
                </a:ext>
              </a:extLst>
            </p:cNvPr>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a:extLst>
                <a:ext uri="{FF2B5EF4-FFF2-40B4-BE49-F238E27FC236}">
                  <a16:creationId xmlns:a16="http://schemas.microsoft.com/office/drawing/2014/main" id="{26DC240F-656E-BF06-428A-4C85703339C4}"/>
                </a:ext>
              </a:extLst>
            </p:cNvPr>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8">
              <a:extLst>
                <a:ext uri="{FF2B5EF4-FFF2-40B4-BE49-F238E27FC236}">
                  <a16:creationId xmlns:a16="http://schemas.microsoft.com/office/drawing/2014/main" id="{105BB04D-70A0-EC76-0190-FE63BE6A1765}"/>
                </a:ext>
              </a:extLst>
            </p:cNvPr>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8">
              <a:extLst>
                <a:ext uri="{FF2B5EF4-FFF2-40B4-BE49-F238E27FC236}">
                  <a16:creationId xmlns:a16="http://schemas.microsoft.com/office/drawing/2014/main" id="{361D6097-E84B-0CC5-AA8C-1878822AF62E}"/>
                </a:ext>
              </a:extLst>
            </p:cNvPr>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8">
              <a:extLst>
                <a:ext uri="{FF2B5EF4-FFF2-40B4-BE49-F238E27FC236}">
                  <a16:creationId xmlns:a16="http://schemas.microsoft.com/office/drawing/2014/main" id="{7BCD33CC-30DE-0FD8-4065-662B14725550}"/>
                </a:ext>
              </a:extLst>
            </p:cNvPr>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8">
              <a:extLst>
                <a:ext uri="{FF2B5EF4-FFF2-40B4-BE49-F238E27FC236}">
                  <a16:creationId xmlns:a16="http://schemas.microsoft.com/office/drawing/2014/main" id="{182D1C93-8C2F-EF0F-6328-ED1F5431C25D}"/>
                </a:ext>
              </a:extLst>
            </p:cNvPr>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8">
              <a:extLst>
                <a:ext uri="{FF2B5EF4-FFF2-40B4-BE49-F238E27FC236}">
                  <a16:creationId xmlns:a16="http://schemas.microsoft.com/office/drawing/2014/main" id="{9D425674-6EA2-40E6-9D81-DB8EA1B37A88}"/>
                </a:ext>
              </a:extLst>
            </p:cNvPr>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58">
            <a:extLst>
              <a:ext uri="{FF2B5EF4-FFF2-40B4-BE49-F238E27FC236}">
                <a16:creationId xmlns:a16="http://schemas.microsoft.com/office/drawing/2014/main" id="{B8AA398A-5E4B-C83F-ED36-645921897963}"/>
              </a:ext>
            </a:extLst>
          </p:cNvPr>
          <p:cNvGrpSpPr/>
          <p:nvPr/>
        </p:nvGrpSpPr>
        <p:grpSpPr>
          <a:xfrm>
            <a:off x="2598300" y="1013625"/>
            <a:ext cx="95400" cy="3116250"/>
            <a:chOff x="4524300" y="1013625"/>
            <a:chExt cx="95400" cy="3116250"/>
          </a:xfrm>
        </p:grpSpPr>
        <p:sp>
          <p:nvSpPr>
            <p:cNvPr id="1506" name="Google Shape;1506;p58">
              <a:extLst>
                <a:ext uri="{FF2B5EF4-FFF2-40B4-BE49-F238E27FC236}">
                  <a16:creationId xmlns:a16="http://schemas.microsoft.com/office/drawing/2014/main" id="{1C6E38A7-8995-2B76-CE4B-79F1F7158EAF}"/>
                </a:ext>
              </a:extLst>
            </p:cNvPr>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a:extLst>
                <a:ext uri="{FF2B5EF4-FFF2-40B4-BE49-F238E27FC236}">
                  <a16:creationId xmlns:a16="http://schemas.microsoft.com/office/drawing/2014/main" id="{F5A0F40F-691D-99C1-DFD6-011AF11237B4}"/>
                </a:ext>
              </a:extLst>
            </p:cNvPr>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a:extLst>
                <a:ext uri="{FF2B5EF4-FFF2-40B4-BE49-F238E27FC236}">
                  <a16:creationId xmlns:a16="http://schemas.microsoft.com/office/drawing/2014/main" id="{F0938F23-4E1E-34B8-4F26-CC0B4E9FD58F}"/>
                </a:ext>
              </a:extLst>
            </p:cNvPr>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8">
              <a:extLst>
                <a:ext uri="{FF2B5EF4-FFF2-40B4-BE49-F238E27FC236}">
                  <a16:creationId xmlns:a16="http://schemas.microsoft.com/office/drawing/2014/main" id="{192BD2A2-E26C-A798-801E-9F96FA4135BB}"/>
                </a:ext>
              </a:extLst>
            </p:cNvPr>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8">
              <a:extLst>
                <a:ext uri="{FF2B5EF4-FFF2-40B4-BE49-F238E27FC236}">
                  <a16:creationId xmlns:a16="http://schemas.microsoft.com/office/drawing/2014/main" id="{898A9F81-23A9-3E4B-0624-AF92D3702949}"/>
                </a:ext>
              </a:extLst>
            </p:cNvPr>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a:extLst>
                <a:ext uri="{FF2B5EF4-FFF2-40B4-BE49-F238E27FC236}">
                  <a16:creationId xmlns:a16="http://schemas.microsoft.com/office/drawing/2014/main" id="{305C0133-2173-CD91-5992-DDBF8828DE4F}"/>
                </a:ext>
              </a:extLst>
            </p:cNvPr>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3BC7314C-5716-311D-0AAF-95152D7819B3}"/>
              </a:ext>
            </a:extLst>
          </p:cNvPr>
          <p:cNvSpPr>
            <a:spLocks noGrp="1"/>
          </p:cNvSpPr>
          <p:nvPr>
            <p:ph type="title"/>
          </p:nvPr>
        </p:nvSpPr>
        <p:spPr>
          <a:xfrm>
            <a:off x="3216900" y="1518175"/>
            <a:ext cx="3144500" cy="1234800"/>
          </a:xfrm>
        </p:spPr>
        <p:txBody>
          <a:bodyPr/>
          <a:lstStyle/>
          <a:p>
            <a:r>
              <a:rPr lang="en-US" dirty="0"/>
              <a:t>Exercise</a:t>
            </a:r>
          </a:p>
        </p:txBody>
      </p:sp>
      <p:sp>
        <p:nvSpPr>
          <p:cNvPr id="2" name="Footer Placeholder 4">
            <a:extLst>
              <a:ext uri="{FF2B5EF4-FFF2-40B4-BE49-F238E27FC236}">
                <a16:creationId xmlns:a16="http://schemas.microsoft.com/office/drawing/2014/main" id="{1FEC8B5A-BB8D-25A4-6F4C-8122886ED73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50</a:t>
            </a:fld>
            <a:endParaRPr lang="en-US" dirty="0">
              <a:solidFill>
                <a:schemeClr val="tx1"/>
              </a:solidFill>
            </a:endParaRPr>
          </a:p>
        </p:txBody>
      </p:sp>
    </p:spTree>
    <p:extLst>
      <p:ext uri="{BB962C8B-B14F-4D97-AF65-F5344CB8AC3E}">
        <p14:creationId xmlns:p14="http://schemas.microsoft.com/office/powerpoint/2010/main" val="23759004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5351D-5FFE-79F4-ADF8-43AA4C8093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EC7F5A-EAA5-5485-0E26-77AE3662B620}"/>
              </a:ext>
            </a:extLst>
          </p:cNvPr>
          <p:cNvSpPr>
            <a:spLocks noGrp="1"/>
          </p:cNvSpPr>
          <p:nvPr>
            <p:ph type="title"/>
          </p:nvPr>
        </p:nvSpPr>
        <p:spPr>
          <a:xfrm>
            <a:off x="720000" y="540000"/>
            <a:ext cx="7704000" cy="572700"/>
          </a:xfrm>
        </p:spPr>
        <p:txBody>
          <a:bodyPr/>
          <a:lstStyle/>
          <a:p>
            <a:r>
              <a:rPr lang="en-US" dirty="0"/>
              <a:t>Exploring Internet of Things with Cisco Packet Tracer</a:t>
            </a:r>
          </a:p>
        </p:txBody>
      </p:sp>
      <p:sp>
        <p:nvSpPr>
          <p:cNvPr id="3" name="Footer Placeholder 2">
            <a:extLst>
              <a:ext uri="{FF2B5EF4-FFF2-40B4-BE49-F238E27FC236}">
                <a16:creationId xmlns:a16="http://schemas.microsoft.com/office/drawing/2014/main" id="{6EEDCCE8-386B-2429-B0F1-E4AE8A7F24B9}"/>
              </a:ext>
            </a:extLst>
          </p:cNvPr>
          <p:cNvSpPr>
            <a:spLocks noGrp="1"/>
          </p:cNvSpPr>
          <p:nvPr>
            <p:ph type="ftr" sz="quarter" idx="10"/>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E3C77679-DE3A-E742-8729-559E41D1838B}" type="slidenum">
              <a:rPr lang="en-US" smtClean="0"/>
              <a:pPr/>
              <a:t>51</a:t>
            </a:fld>
            <a:endParaRPr lang="en-US" dirty="0"/>
          </a:p>
        </p:txBody>
      </p:sp>
      <p:sp>
        <p:nvSpPr>
          <p:cNvPr id="6" name="TextBox 5">
            <a:extLst>
              <a:ext uri="{FF2B5EF4-FFF2-40B4-BE49-F238E27FC236}">
                <a16:creationId xmlns:a16="http://schemas.microsoft.com/office/drawing/2014/main" id="{C2921362-20DF-D684-00A0-DAE9092BC9EF}"/>
              </a:ext>
            </a:extLst>
          </p:cNvPr>
          <p:cNvSpPr txBox="1"/>
          <p:nvPr/>
        </p:nvSpPr>
        <p:spPr>
          <a:xfrm>
            <a:off x="655162" y="1133824"/>
            <a:ext cx="8305958" cy="3739485"/>
          </a:xfrm>
          <a:prstGeom prst="rect">
            <a:avLst/>
          </a:prstGeom>
          <a:noFill/>
        </p:spPr>
        <p:txBody>
          <a:bodyPr wrap="square">
            <a:spAutoFit/>
          </a:bodyPr>
          <a:lstStyle/>
          <a:p>
            <a:pPr algn="l">
              <a:spcAft>
                <a:spcPts val="600"/>
              </a:spcAft>
            </a:pPr>
            <a:r>
              <a:rPr lang="en-US" sz="1600" i="0" dirty="0">
                <a:solidFill>
                  <a:schemeClr val="tx1"/>
                </a:solidFill>
                <a:effectLst/>
                <a:latin typeface="+mn-lt"/>
                <a:ea typeface="MS PGothic" panose="020B0600070205080204" pitchFamily="34" charset="-128"/>
                <a:hlinkClick r:id="rId3"/>
              </a:rPr>
              <a:t>1.2.5 Video - Register Devices to a Dedicated Registration Server </a:t>
            </a:r>
            <a:endParaRPr lang="en-US" sz="1600" i="0" dirty="0">
              <a:solidFill>
                <a:schemeClr val="tx1"/>
              </a:solidFill>
              <a:effectLst/>
              <a:latin typeface="+mn-lt"/>
              <a:ea typeface="MS PGothic" panose="020B0600070205080204" pitchFamily="34" charset="-128"/>
            </a:endParaRPr>
          </a:p>
          <a:p>
            <a:pPr algn="l">
              <a:spcAft>
                <a:spcPts val="600"/>
              </a:spcAft>
            </a:pPr>
            <a:r>
              <a:rPr lang="en-US" sz="1600" b="1" dirty="0">
                <a:solidFill>
                  <a:schemeClr val="accent3"/>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Exercise: </a:t>
            </a:r>
            <a:endParaRPr lang="en-US" sz="1600" b="1" dirty="0">
              <a:solidFill>
                <a:schemeClr val="accent3"/>
              </a:solidFill>
              <a:latin typeface="+mn-lt"/>
              <a:ea typeface="MS PGothic" panose="020B0600070205080204" pitchFamily="34" charset="-128"/>
            </a:endParaRPr>
          </a:p>
          <a:p>
            <a:pPr algn="l">
              <a:spcAft>
                <a:spcPts val="600"/>
              </a:spcAft>
            </a:pPr>
            <a:r>
              <a:rPr lang="en-US" sz="1600" i="0" dirty="0">
                <a:solidFill>
                  <a:schemeClr val="tx1"/>
                </a:solidFill>
                <a:effectLst/>
                <a:latin typeface="+mn-lt"/>
                <a:ea typeface="MS PGothic" panose="020B0600070205080204" pitchFamily="34" charset="-128"/>
                <a:hlinkClick r:id="rId5"/>
              </a:rPr>
              <a:t>1.2.6 Packet Tracer - Connect and Control Devices Using a Registration Server </a:t>
            </a:r>
            <a:endParaRPr lang="en-US" sz="1600" i="0" dirty="0">
              <a:solidFill>
                <a:schemeClr val="tx1"/>
              </a:solidFill>
              <a:effectLst/>
              <a:latin typeface="+mn-lt"/>
              <a:ea typeface="MS PGothic" panose="020B0600070205080204" pitchFamily="34" charset="-128"/>
            </a:endParaRPr>
          </a:p>
          <a:p>
            <a:pPr algn="l">
              <a:spcAft>
                <a:spcPts val="600"/>
              </a:spcAft>
            </a:pPr>
            <a:r>
              <a:rPr lang="en-US" sz="1600" b="1" i="0" dirty="0">
                <a:solidFill>
                  <a:schemeClr val="tx1"/>
                </a:solidFill>
                <a:effectLst/>
                <a:latin typeface="+mn-lt"/>
                <a:ea typeface="MS PGothic" panose="020B0600070205080204" pitchFamily="34" charset="-128"/>
              </a:rPr>
              <a:t>File: </a:t>
            </a:r>
            <a:r>
              <a:rPr lang="en-US" sz="1600" i="0" dirty="0">
                <a:solidFill>
                  <a:schemeClr val="tx1"/>
                </a:solidFill>
                <a:effectLst/>
                <a:latin typeface="+mn-lt"/>
                <a:ea typeface="MS PGothic" panose="020B0600070205080204" pitchFamily="34" charset="-128"/>
              </a:rPr>
              <a:t>1.2.6-packet-tracer-connect-and-control-devices-using-a-registration-server.pka</a:t>
            </a:r>
            <a:endParaRPr lang="en-US" sz="1600" dirty="0">
              <a:solidFill>
                <a:schemeClr val="tx1"/>
              </a:solidFill>
              <a:latin typeface="+mn-lt"/>
              <a:ea typeface="MS PGothic" panose="020B0600070205080204" pitchFamily="34" charset="-128"/>
            </a:endParaRPr>
          </a:p>
          <a:p>
            <a:pPr algn="l">
              <a:spcAft>
                <a:spcPts val="600"/>
              </a:spcAft>
            </a:pPr>
            <a:r>
              <a:rPr lang="en-US" sz="1600" b="1" i="0" dirty="0">
                <a:solidFill>
                  <a:schemeClr val="tx1"/>
                </a:solidFill>
                <a:effectLst/>
                <a:latin typeface="+mn-lt"/>
                <a:ea typeface="MS PGothic" panose="020B0600070205080204" pitchFamily="34" charset="-128"/>
              </a:rPr>
              <a:t>Objectives:</a:t>
            </a:r>
            <a:r>
              <a:rPr lang="en-US" sz="1600" b="1" dirty="0">
                <a:solidFill>
                  <a:schemeClr val="tx1"/>
                </a:solidFill>
                <a:latin typeface="+mn-lt"/>
                <a:ea typeface="MS PGothic" panose="020B0600070205080204" pitchFamily="34" charset="-128"/>
              </a:rPr>
              <a:t> </a:t>
            </a:r>
          </a:p>
          <a:p>
            <a:pPr algn="l">
              <a:spcAft>
                <a:spcPts val="600"/>
              </a:spcAft>
            </a:pPr>
            <a:r>
              <a:rPr lang="en-US" sz="1600" dirty="0">
                <a:solidFill>
                  <a:schemeClr val="tx1"/>
                </a:solidFill>
                <a:latin typeface="+mn-lt"/>
                <a:ea typeface="MS PGothic" panose="020B0600070205080204" pitchFamily="34" charset="-128"/>
              </a:rPr>
              <a:t>In this activity you will register several IoT devices with the IoT server. </a:t>
            </a:r>
          </a:p>
          <a:p>
            <a:pPr algn="l">
              <a:spcAft>
                <a:spcPts val="600"/>
              </a:spcAft>
            </a:pPr>
            <a:r>
              <a:rPr lang="en-US" sz="1600" dirty="0">
                <a:solidFill>
                  <a:schemeClr val="tx1"/>
                </a:solidFill>
                <a:latin typeface="+mn-lt"/>
                <a:ea typeface="MS PGothic" panose="020B0600070205080204" pitchFamily="34" charset="-128"/>
              </a:rPr>
              <a:t>You will monitor the IoT devices through the IoT server. </a:t>
            </a:r>
          </a:p>
          <a:p>
            <a:pPr algn="l">
              <a:spcAft>
                <a:spcPts val="600"/>
              </a:spcAft>
            </a:pPr>
            <a:r>
              <a:rPr lang="en-US" sz="1600" dirty="0">
                <a:solidFill>
                  <a:schemeClr val="tx1"/>
                </a:solidFill>
                <a:latin typeface="+mn-lt"/>
                <a:ea typeface="MS PGothic" panose="020B0600070205080204" pitchFamily="34" charset="-128"/>
              </a:rPr>
              <a:t>You will also configure tethering between a smartphone and a laptop. </a:t>
            </a:r>
          </a:p>
          <a:p>
            <a:pPr algn="l">
              <a:spcAft>
                <a:spcPts val="600"/>
              </a:spcAft>
            </a:pPr>
            <a:r>
              <a:rPr lang="en-US" sz="1600" dirty="0">
                <a:solidFill>
                  <a:schemeClr val="tx1"/>
                </a:solidFill>
                <a:latin typeface="+mn-lt"/>
                <a:ea typeface="MS PGothic" panose="020B0600070205080204" pitchFamily="34" charset="-128"/>
              </a:rPr>
              <a:t>Tethering permits the laptop to use the cellular data connection of a smartphone to access the internet. </a:t>
            </a:r>
            <a:endParaRPr lang="en-US" sz="1600" i="0" dirty="0">
              <a:solidFill>
                <a:schemeClr val="tx1"/>
              </a:solidFill>
              <a:effectLst/>
              <a:latin typeface="+mn-lt"/>
              <a:ea typeface="MS PGothic" panose="020B0600070205080204" pitchFamily="34" charset="-128"/>
            </a:endParaRPr>
          </a:p>
          <a:p>
            <a:pPr marL="537750" indent="-285750">
              <a:buClr>
                <a:schemeClr val="tx1"/>
              </a:buClr>
              <a:buFont typeface="Arial" panose="020B0604020202020204" pitchFamily="34" charset="0"/>
              <a:buChar char="•"/>
            </a:pPr>
            <a:r>
              <a:rPr lang="en-US" sz="1600" b="1" i="0" dirty="0">
                <a:solidFill>
                  <a:schemeClr val="tx1"/>
                </a:solidFill>
                <a:effectLst/>
                <a:latin typeface="+mn-lt"/>
                <a:ea typeface="MS PGothic" panose="020B0600070205080204" pitchFamily="34" charset="-128"/>
              </a:rPr>
              <a:t>Part 1: Register IoT Devices to the Registration Server</a:t>
            </a:r>
          </a:p>
          <a:p>
            <a:pPr marL="537750" indent="-285750">
              <a:buClr>
                <a:schemeClr val="tx1"/>
              </a:buClr>
              <a:buFont typeface="Arial" panose="020B0604020202020204" pitchFamily="34" charset="0"/>
              <a:buChar char="•"/>
            </a:pPr>
            <a:r>
              <a:rPr lang="en-US" sz="1600" b="1" i="0" dirty="0">
                <a:solidFill>
                  <a:schemeClr val="tx1"/>
                </a:solidFill>
                <a:effectLst/>
                <a:latin typeface="+mn-lt"/>
                <a:ea typeface="MS PGothic" panose="020B0600070205080204" pitchFamily="34" charset="-128"/>
              </a:rPr>
              <a:t>Part 2: Connect a Smartphone to a Laptop Using Tethering</a:t>
            </a:r>
          </a:p>
        </p:txBody>
      </p:sp>
    </p:spTree>
    <p:extLst>
      <p:ext uri="{BB962C8B-B14F-4D97-AF65-F5344CB8AC3E}">
        <p14:creationId xmlns:p14="http://schemas.microsoft.com/office/powerpoint/2010/main" val="13469130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04494-806B-5FC2-C7CB-A00FA68F56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D072D8-4A1E-3EB5-0A65-EFE2D7A1E733}"/>
              </a:ext>
            </a:extLst>
          </p:cNvPr>
          <p:cNvSpPr>
            <a:spLocks noGrp="1"/>
          </p:cNvSpPr>
          <p:nvPr>
            <p:ph type="title"/>
          </p:nvPr>
        </p:nvSpPr>
        <p:spPr>
          <a:xfrm>
            <a:off x="720000" y="540000"/>
            <a:ext cx="7704000" cy="572700"/>
          </a:xfrm>
        </p:spPr>
        <p:txBody>
          <a:bodyPr/>
          <a:lstStyle/>
          <a:p>
            <a:r>
              <a:rPr lang="en-US" dirty="0"/>
              <a:t>Exploring Internet of Things with Cisco Packet Tracer</a:t>
            </a:r>
          </a:p>
        </p:txBody>
      </p:sp>
      <p:sp>
        <p:nvSpPr>
          <p:cNvPr id="3" name="Footer Placeholder 2">
            <a:extLst>
              <a:ext uri="{FF2B5EF4-FFF2-40B4-BE49-F238E27FC236}">
                <a16:creationId xmlns:a16="http://schemas.microsoft.com/office/drawing/2014/main" id="{8A89E18F-1FCE-7889-28A8-983F428F0DAF}"/>
              </a:ext>
            </a:extLst>
          </p:cNvPr>
          <p:cNvSpPr>
            <a:spLocks noGrp="1"/>
          </p:cNvSpPr>
          <p:nvPr>
            <p:ph type="ftr" sz="quarter" idx="10"/>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E3C77679-DE3A-E742-8729-559E41D1838B}" type="slidenum">
              <a:rPr lang="en-US" smtClean="0"/>
              <a:pPr/>
              <a:t>52</a:t>
            </a:fld>
            <a:endParaRPr lang="en-US" dirty="0"/>
          </a:p>
        </p:txBody>
      </p:sp>
      <p:sp>
        <p:nvSpPr>
          <p:cNvPr id="6" name="TextBox 5">
            <a:extLst>
              <a:ext uri="{FF2B5EF4-FFF2-40B4-BE49-F238E27FC236}">
                <a16:creationId xmlns:a16="http://schemas.microsoft.com/office/drawing/2014/main" id="{10DDDFB5-6079-3973-089C-BCEBBFA95EAD}"/>
              </a:ext>
            </a:extLst>
          </p:cNvPr>
          <p:cNvSpPr txBox="1"/>
          <p:nvPr/>
        </p:nvSpPr>
        <p:spPr>
          <a:xfrm>
            <a:off x="655162" y="1133824"/>
            <a:ext cx="8305958" cy="661720"/>
          </a:xfrm>
          <a:prstGeom prst="rect">
            <a:avLst/>
          </a:prstGeom>
          <a:noFill/>
        </p:spPr>
        <p:txBody>
          <a:bodyPr wrap="square">
            <a:spAutoFit/>
          </a:bodyPr>
          <a:lstStyle/>
          <a:p>
            <a:pPr algn="l">
              <a:spcAft>
                <a:spcPts val="600"/>
              </a:spcAft>
            </a:pPr>
            <a:r>
              <a:rPr lang="en-US" sz="1600" b="1" dirty="0">
                <a:solidFill>
                  <a:schemeClr val="accent3"/>
                </a:solidFill>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Exercise: </a:t>
            </a:r>
            <a:endParaRPr lang="en-US" sz="1600" b="1" dirty="0">
              <a:solidFill>
                <a:schemeClr val="accent3"/>
              </a:solidFill>
              <a:latin typeface="+mn-lt"/>
              <a:ea typeface="MS PGothic" panose="020B0600070205080204" pitchFamily="34" charset="-128"/>
            </a:endParaRPr>
          </a:p>
          <a:p>
            <a:pPr algn="l">
              <a:spcAft>
                <a:spcPts val="600"/>
              </a:spcAft>
            </a:pPr>
            <a:r>
              <a:rPr lang="en-US" sz="1600" i="0" dirty="0">
                <a:solidFill>
                  <a:schemeClr val="tx1"/>
                </a:solidFill>
                <a:effectLst/>
                <a:latin typeface="+mn-lt"/>
                <a:ea typeface="MS PGothic" panose="020B0600070205080204" pitchFamily="34" charset="-128"/>
                <a:hlinkClick r:id="rId4"/>
              </a:rPr>
              <a:t>1.2.6 Packet Tracer - Connect and Control Devices Using a Registration Server </a:t>
            </a:r>
            <a:endParaRPr lang="en-US" sz="1600" i="0" dirty="0">
              <a:solidFill>
                <a:schemeClr val="tx1"/>
              </a:solidFill>
              <a:effectLst/>
              <a:latin typeface="+mn-lt"/>
              <a:ea typeface="MS PGothic" panose="020B0600070205080204" pitchFamily="34" charset="-128"/>
            </a:endParaRPr>
          </a:p>
        </p:txBody>
      </p:sp>
      <p:pic>
        <p:nvPicPr>
          <p:cNvPr id="4" name="Picture 3">
            <a:extLst>
              <a:ext uri="{FF2B5EF4-FFF2-40B4-BE49-F238E27FC236}">
                <a16:creationId xmlns:a16="http://schemas.microsoft.com/office/drawing/2014/main" id="{A43397A6-142F-4C31-3938-6F0D6342B82F}"/>
              </a:ext>
            </a:extLst>
          </p:cNvPr>
          <p:cNvPicPr>
            <a:picLocks noChangeAspect="1"/>
          </p:cNvPicPr>
          <p:nvPr/>
        </p:nvPicPr>
        <p:blipFill>
          <a:blip r:embed="rId5"/>
          <a:stretch>
            <a:fillRect/>
          </a:stretch>
        </p:blipFill>
        <p:spPr>
          <a:xfrm>
            <a:off x="715224" y="1893068"/>
            <a:ext cx="4906978" cy="3082982"/>
          </a:xfrm>
          <a:prstGeom prst="rect">
            <a:avLst/>
          </a:prstGeom>
        </p:spPr>
      </p:pic>
    </p:spTree>
    <p:extLst>
      <p:ext uri="{BB962C8B-B14F-4D97-AF65-F5344CB8AC3E}">
        <p14:creationId xmlns:p14="http://schemas.microsoft.com/office/powerpoint/2010/main" val="15214996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83AB8C-0F9D-C478-7A81-0E4538D115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898F6F-18CD-EEAB-F9A6-21F73458C348}"/>
              </a:ext>
            </a:extLst>
          </p:cNvPr>
          <p:cNvSpPr>
            <a:spLocks noGrp="1"/>
          </p:cNvSpPr>
          <p:nvPr>
            <p:ph type="title"/>
          </p:nvPr>
        </p:nvSpPr>
        <p:spPr>
          <a:xfrm>
            <a:off x="720000" y="540000"/>
            <a:ext cx="7704000" cy="572700"/>
          </a:xfrm>
        </p:spPr>
        <p:txBody>
          <a:bodyPr/>
          <a:lstStyle/>
          <a:p>
            <a:r>
              <a:rPr lang="en-US" dirty="0"/>
              <a:t>Exploring Internet of Things with Cisco Packet Tracer</a:t>
            </a:r>
          </a:p>
        </p:txBody>
      </p:sp>
      <p:sp>
        <p:nvSpPr>
          <p:cNvPr id="3" name="Footer Placeholder 2">
            <a:extLst>
              <a:ext uri="{FF2B5EF4-FFF2-40B4-BE49-F238E27FC236}">
                <a16:creationId xmlns:a16="http://schemas.microsoft.com/office/drawing/2014/main" id="{4876536E-D899-9D11-B7EE-A2ECFDDE3751}"/>
              </a:ext>
            </a:extLst>
          </p:cNvPr>
          <p:cNvSpPr>
            <a:spLocks noGrp="1"/>
          </p:cNvSpPr>
          <p:nvPr>
            <p:ph type="ftr" sz="quarter" idx="10"/>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E3C77679-DE3A-E742-8729-559E41D1838B}" type="slidenum">
              <a:rPr lang="en-US" smtClean="0"/>
              <a:pPr/>
              <a:t>53</a:t>
            </a:fld>
            <a:endParaRPr lang="en-US" dirty="0"/>
          </a:p>
        </p:txBody>
      </p:sp>
      <p:sp>
        <p:nvSpPr>
          <p:cNvPr id="6" name="TextBox 5">
            <a:extLst>
              <a:ext uri="{FF2B5EF4-FFF2-40B4-BE49-F238E27FC236}">
                <a16:creationId xmlns:a16="http://schemas.microsoft.com/office/drawing/2014/main" id="{1C6C023B-65D3-724A-0A1A-74E004339D98}"/>
              </a:ext>
            </a:extLst>
          </p:cNvPr>
          <p:cNvSpPr txBox="1"/>
          <p:nvPr/>
        </p:nvSpPr>
        <p:spPr>
          <a:xfrm>
            <a:off x="655162" y="1133824"/>
            <a:ext cx="8305958" cy="3662541"/>
          </a:xfrm>
          <a:prstGeom prst="rect">
            <a:avLst/>
          </a:prstGeom>
          <a:noFill/>
        </p:spPr>
        <p:txBody>
          <a:bodyPr wrap="square">
            <a:spAutoFit/>
          </a:bodyPr>
          <a:lstStyle/>
          <a:p>
            <a:pPr algn="l">
              <a:spcAft>
                <a:spcPts val="600"/>
              </a:spcAft>
            </a:pPr>
            <a:r>
              <a:rPr lang="en-US" sz="1600" dirty="0">
                <a:solidFill>
                  <a:schemeClr val="tx1"/>
                </a:solidFill>
                <a:latin typeface="+mn-lt"/>
                <a:ea typeface="MS PGothic" panose="020B0600070205080204" pitchFamily="34" charset="-128"/>
                <a:hlinkClick r:id="rId3"/>
              </a:rPr>
              <a:t>2.0.2 Video - Environmental Controls Available in Packet Tracer</a:t>
            </a:r>
            <a:endParaRPr lang="en-US" sz="1600" dirty="0">
              <a:solidFill>
                <a:schemeClr val="tx1"/>
              </a:solidFill>
              <a:latin typeface="+mn-lt"/>
              <a:ea typeface="MS PGothic" panose="020B0600070205080204" pitchFamily="34" charset="-128"/>
            </a:endParaRPr>
          </a:p>
          <a:p>
            <a:pPr algn="l">
              <a:spcAft>
                <a:spcPts val="600"/>
              </a:spcAft>
            </a:pPr>
            <a:r>
              <a:rPr lang="en-US" sz="1600" dirty="0">
                <a:solidFill>
                  <a:schemeClr val="tx1"/>
                </a:solidFill>
                <a:latin typeface="+mn-lt"/>
                <a:ea typeface="MS PGothic" panose="020B0600070205080204" pitchFamily="34" charset="-128"/>
                <a:hlinkClick r:id="rId4"/>
              </a:rPr>
              <a:t>2.0.4 Video - Configuring the Environment Using Containers</a:t>
            </a:r>
            <a:endParaRPr lang="en-US" sz="1600" dirty="0">
              <a:solidFill>
                <a:schemeClr val="tx1"/>
              </a:solidFill>
              <a:latin typeface="+mn-lt"/>
              <a:ea typeface="MS PGothic" panose="020B0600070205080204" pitchFamily="34" charset="-128"/>
              <a:hlinkClick r:id="rId5">
                <a:extLst>
                  <a:ext uri="{A12FA001-AC4F-418D-AE19-62706E023703}">
                    <ahyp:hlinkClr xmlns:ahyp="http://schemas.microsoft.com/office/drawing/2018/hyperlinkcolor" val="tx"/>
                  </a:ext>
                </a:extLst>
              </a:hlinkClick>
            </a:endParaRPr>
          </a:p>
          <a:p>
            <a:pPr algn="l">
              <a:spcAft>
                <a:spcPts val="600"/>
              </a:spcAft>
            </a:pPr>
            <a:r>
              <a:rPr lang="en-US" sz="1600" b="1" dirty="0">
                <a:solidFill>
                  <a:schemeClr val="accent3"/>
                </a:solidFill>
                <a:latin typeface="+mn-lt"/>
                <a:ea typeface="MS PGothic" panose="020B0600070205080204" pitchFamily="34" charset="-128"/>
              </a:rPr>
              <a:t>Exercise: </a:t>
            </a:r>
          </a:p>
          <a:p>
            <a:pPr algn="l">
              <a:spcAft>
                <a:spcPts val="600"/>
              </a:spcAft>
            </a:pPr>
            <a:r>
              <a:rPr lang="en-US" sz="1600" u="sng" dirty="0">
                <a:solidFill>
                  <a:schemeClr val="tx1"/>
                </a:solidFill>
                <a:latin typeface="+mn-lt"/>
                <a:ea typeface="MS PGothic" panose="020B0600070205080204" pitchFamily="34" charset="-128"/>
                <a:hlinkClick r:id="rId6"/>
              </a:rPr>
              <a:t>2.0.5 Packet Tracer - Modify and Monitor Environmental Controls in Packet Tracer</a:t>
            </a:r>
            <a:endParaRPr lang="en-US" sz="1600" u="sng" dirty="0">
              <a:solidFill>
                <a:schemeClr val="tx1"/>
              </a:solidFill>
              <a:latin typeface="+mn-lt"/>
              <a:ea typeface="MS PGothic" panose="020B0600070205080204" pitchFamily="34" charset="-128"/>
            </a:endParaRPr>
          </a:p>
          <a:p>
            <a:pPr algn="l">
              <a:spcAft>
                <a:spcPts val="600"/>
              </a:spcAft>
            </a:pPr>
            <a:r>
              <a:rPr lang="en-US" sz="1600" b="1" i="0" dirty="0">
                <a:solidFill>
                  <a:schemeClr val="tx1"/>
                </a:solidFill>
                <a:effectLst/>
                <a:latin typeface="+mn-lt"/>
                <a:ea typeface="MS PGothic" panose="020B0600070205080204" pitchFamily="34" charset="-128"/>
              </a:rPr>
              <a:t>File: </a:t>
            </a:r>
            <a:r>
              <a:rPr lang="en-US" sz="1600" i="0" dirty="0">
                <a:solidFill>
                  <a:schemeClr val="tx1"/>
                </a:solidFill>
                <a:effectLst/>
                <a:latin typeface="+mn-lt"/>
                <a:ea typeface="MS PGothic" panose="020B0600070205080204" pitchFamily="34" charset="-128"/>
              </a:rPr>
              <a:t>2.0.5-packet-tracer-modify-and-monitor-environmental-controls-in-packet-tracer.pka</a:t>
            </a:r>
            <a:endParaRPr lang="en-US" sz="1600" dirty="0">
              <a:solidFill>
                <a:schemeClr val="tx1"/>
              </a:solidFill>
              <a:latin typeface="+mn-lt"/>
              <a:ea typeface="MS PGothic" panose="020B0600070205080204" pitchFamily="34" charset="-128"/>
            </a:endParaRPr>
          </a:p>
          <a:p>
            <a:pPr algn="l">
              <a:spcAft>
                <a:spcPts val="600"/>
              </a:spcAft>
            </a:pPr>
            <a:r>
              <a:rPr lang="en-US" sz="1600" b="1" i="0" dirty="0">
                <a:solidFill>
                  <a:schemeClr val="tx1"/>
                </a:solidFill>
                <a:effectLst/>
                <a:latin typeface="+mn-lt"/>
                <a:ea typeface="MS PGothic" panose="020B0600070205080204" pitchFamily="34" charset="-128"/>
              </a:rPr>
              <a:t>Objectives:</a:t>
            </a:r>
            <a:r>
              <a:rPr lang="en-US" sz="1600" b="1" dirty="0">
                <a:solidFill>
                  <a:schemeClr val="tx1"/>
                </a:solidFill>
                <a:latin typeface="+mn-lt"/>
                <a:ea typeface="MS PGothic" panose="020B0600070205080204" pitchFamily="34" charset="-128"/>
              </a:rPr>
              <a:t> </a:t>
            </a:r>
          </a:p>
          <a:p>
            <a:pPr algn="l">
              <a:spcAft>
                <a:spcPts val="600"/>
              </a:spcAft>
            </a:pPr>
            <a:r>
              <a:rPr lang="en-US" sz="1600" dirty="0">
                <a:solidFill>
                  <a:schemeClr val="tx1"/>
                </a:solidFill>
                <a:latin typeface="+mn-lt"/>
                <a:ea typeface="MS PGothic" panose="020B0600070205080204" pitchFamily="34" charset="-128"/>
              </a:rPr>
              <a:t>IoT devices frequently use sensors to monitor the physical environment, and actuators to act in response to the conditions that are detected in the environment. Packet Tracer includes an interface for modifying environmental factors to test and activate IoT devices.</a:t>
            </a:r>
          </a:p>
          <a:p>
            <a:pPr algn="l">
              <a:spcAft>
                <a:spcPts val="600"/>
              </a:spcAft>
            </a:pPr>
            <a:r>
              <a:rPr lang="en-US" sz="1600" dirty="0">
                <a:solidFill>
                  <a:schemeClr val="tx1"/>
                </a:solidFill>
                <a:latin typeface="+mn-lt"/>
                <a:ea typeface="MS PGothic" panose="020B0600070205080204" pitchFamily="34" charset="-128"/>
              </a:rPr>
              <a:t>In this activity, you will learn how to edit Packet Tracer environmental controls. </a:t>
            </a:r>
          </a:p>
          <a:p>
            <a:pPr marL="537750" indent="-285750">
              <a:buClr>
                <a:schemeClr val="tx1"/>
              </a:buClr>
              <a:buFont typeface="Arial" panose="020B0604020202020204" pitchFamily="34" charset="0"/>
              <a:buChar char="•"/>
            </a:pPr>
            <a:r>
              <a:rPr lang="en-US" sz="1600" b="1" i="0" dirty="0">
                <a:solidFill>
                  <a:schemeClr val="tx1"/>
                </a:solidFill>
                <a:effectLst/>
                <a:latin typeface="+mn-lt"/>
                <a:ea typeface="MS PGothic" panose="020B0600070205080204" pitchFamily="34" charset="-128"/>
              </a:rPr>
              <a:t>Part 1: Explore Environmental Controls</a:t>
            </a:r>
          </a:p>
          <a:p>
            <a:pPr marL="537750" indent="-285750">
              <a:buClr>
                <a:schemeClr val="tx1"/>
              </a:buClr>
              <a:buFont typeface="Arial" panose="020B0604020202020204" pitchFamily="34" charset="0"/>
              <a:buChar char="•"/>
            </a:pPr>
            <a:r>
              <a:rPr lang="en-US" sz="1600" b="1" i="0" dirty="0">
                <a:solidFill>
                  <a:schemeClr val="tx1"/>
                </a:solidFill>
                <a:effectLst/>
                <a:latin typeface="+mn-lt"/>
                <a:ea typeface="MS PGothic" panose="020B0600070205080204" pitchFamily="34" charset="-128"/>
              </a:rPr>
              <a:t>Part 2: Edit Environment Elements</a:t>
            </a:r>
          </a:p>
        </p:txBody>
      </p:sp>
    </p:spTree>
    <p:extLst>
      <p:ext uri="{BB962C8B-B14F-4D97-AF65-F5344CB8AC3E}">
        <p14:creationId xmlns:p14="http://schemas.microsoft.com/office/powerpoint/2010/main" val="23125782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DEDCA-B71B-6859-735D-B4A9B7FEC9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43F6E2-4A56-9A43-150A-E1BCDE236210}"/>
              </a:ext>
            </a:extLst>
          </p:cNvPr>
          <p:cNvSpPr>
            <a:spLocks noGrp="1"/>
          </p:cNvSpPr>
          <p:nvPr>
            <p:ph type="title"/>
          </p:nvPr>
        </p:nvSpPr>
        <p:spPr>
          <a:xfrm>
            <a:off x="720000" y="540000"/>
            <a:ext cx="7704000" cy="572700"/>
          </a:xfrm>
        </p:spPr>
        <p:txBody>
          <a:bodyPr/>
          <a:lstStyle/>
          <a:p>
            <a:r>
              <a:rPr lang="en-US" dirty="0"/>
              <a:t>Exploring Internet of Things with Cisco Packet Tracer</a:t>
            </a:r>
          </a:p>
        </p:txBody>
      </p:sp>
      <p:sp>
        <p:nvSpPr>
          <p:cNvPr id="3" name="Footer Placeholder 2">
            <a:extLst>
              <a:ext uri="{FF2B5EF4-FFF2-40B4-BE49-F238E27FC236}">
                <a16:creationId xmlns:a16="http://schemas.microsoft.com/office/drawing/2014/main" id="{A85FF54F-FE95-313F-7599-898FD54213C5}"/>
              </a:ext>
            </a:extLst>
          </p:cNvPr>
          <p:cNvSpPr>
            <a:spLocks noGrp="1"/>
          </p:cNvSpPr>
          <p:nvPr>
            <p:ph type="ftr" sz="quarter" idx="10"/>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E3C77679-DE3A-E742-8729-559E41D1838B}" type="slidenum">
              <a:rPr lang="en-US" smtClean="0"/>
              <a:pPr/>
              <a:t>54</a:t>
            </a:fld>
            <a:endParaRPr lang="en-US" dirty="0"/>
          </a:p>
        </p:txBody>
      </p:sp>
      <p:sp>
        <p:nvSpPr>
          <p:cNvPr id="6" name="TextBox 5">
            <a:extLst>
              <a:ext uri="{FF2B5EF4-FFF2-40B4-BE49-F238E27FC236}">
                <a16:creationId xmlns:a16="http://schemas.microsoft.com/office/drawing/2014/main" id="{9316EDB8-068F-C151-03E0-47070A476814}"/>
              </a:ext>
            </a:extLst>
          </p:cNvPr>
          <p:cNvSpPr txBox="1"/>
          <p:nvPr/>
        </p:nvSpPr>
        <p:spPr>
          <a:xfrm>
            <a:off x="655162" y="1133824"/>
            <a:ext cx="7954684" cy="307777"/>
          </a:xfrm>
          <a:prstGeom prst="rect">
            <a:avLst/>
          </a:prstGeom>
          <a:noFill/>
        </p:spPr>
        <p:txBody>
          <a:bodyPr wrap="square">
            <a:spAutoFit/>
          </a:bodyPr>
          <a:lstStyle/>
          <a:p>
            <a:pPr>
              <a:spcAft>
                <a:spcPts val="600"/>
              </a:spcAft>
            </a:pPr>
            <a:r>
              <a:rPr lang="en-US" b="1" dirty="0">
                <a:solidFill>
                  <a:schemeClr val="accent3"/>
                </a:solidFill>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Exercise: </a:t>
            </a:r>
            <a:r>
              <a:rPr lang="en-US" u="sng" dirty="0">
                <a:solidFill>
                  <a:schemeClr val="tx1"/>
                </a:solidFill>
                <a:latin typeface="+mn-lt"/>
                <a:ea typeface="MS PGothic" panose="020B0600070205080204" pitchFamily="34" charset="-128"/>
                <a:hlinkClick r:id="rId4"/>
              </a:rPr>
              <a:t>2.0.5 Packet Tracer - Modify and Monitor Environmental Controls in Packet Tracer</a:t>
            </a:r>
            <a:endParaRPr lang="en-US" u="sng" dirty="0">
              <a:solidFill>
                <a:schemeClr val="tx1"/>
              </a:solidFill>
              <a:latin typeface="+mn-lt"/>
              <a:ea typeface="MS PGothic" panose="020B0600070205080204" pitchFamily="34" charset="-128"/>
            </a:endParaRPr>
          </a:p>
        </p:txBody>
      </p:sp>
      <p:pic>
        <p:nvPicPr>
          <p:cNvPr id="5" name="Picture 4">
            <a:extLst>
              <a:ext uri="{FF2B5EF4-FFF2-40B4-BE49-F238E27FC236}">
                <a16:creationId xmlns:a16="http://schemas.microsoft.com/office/drawing/2014/main" id="{25E3F1F4-7F7D-710A-FB9E-9DC1EDE493C0}"/>
              </a:ext>
            </a:extLst>
          </p:cNvPr>
          <p:cNvPicPr>
            <a:picLocks noChangeAspect="1"/>
          </p:cNvPicPr>
          <p:nvPr/>
        </p:nvPicPr>
        <p:blipFill>
          <a:blip r:embed="rId5"/>
          <a:stretch>
            <a:fillRect/>
          </a:stretch>
        </p:blipFill>
        <p:spPr>
          <a:xfrm>
            <a:off x="742384" y="1502691"/>
            <a:ext cx="4731986" cy="3414472"/>
          </a:xfrm>
          <a:prstGeom prst="rect">
            <a:avLst/>
          </a:prstGeom>
        </p:spPr>
      </p:pic>
    </p:spTree>
    <p:extLst>
      <p:ext uri="{BB962C8B-B14F-4D97-AF65-F5344CB8AC3E}">
        <p14:creationId xmlns:p14="http://schemas.microsoft.com/office/powerpoint/2010/main" val="3829531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7B44A77-3B1C-FE50-817B-4EDB9FC4B64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8C2421F-F894-6FC5-84F3-A3D6DA1432C2}"/>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2. Today’s Goal</a:t>
            </a:r>
            <a:br>
              <a:rPr lang="en-US" dirty="0"/>
            </a:br>
            <a:br>
              <a:rPr lang="en-US" dirty="0"/>
            </a:br>
            <a:endParaRPr lang="en-US" dirty="0"/>
          </a:p>
        </p:txBody>
      </p:sp>
      <p:sp>
        <p:nvSpPr>
          <p:cNvPr id="4" name="TextBox 3">
            <a:extLst>
              <a:ext uri="{FF2B5EF4-FFF2-40B4-BE49-F238E27FC236}">
                <a16:creationId xmlns:a16="http://schemas.microsoft.com/office/drawing/2014/main" id="{F214479E-55A0-EA57-AA9E-8DB7ED441AD8}"/>
              </a:ext>
            </a:extLst>
          </p:cNvPr>
          <p:cNvSpPr txBox="1"/>
          <p:nvPr/>
        </p:nvSpPr>
        <p:spPr>
          <a:xfrm>
            <a:off x="720725" y="1112700"/>
            <a:ext cx="8188144" cy="2200602"/>
          </a:xfrm>
          <a:prstGeom prst="rect">
            <a:avLst/>
          </a:prstGeom>
          <a:noFill/>
        </p:spPr>
        <p:txBody>
          <a:bodyPr wrap="square" rtlCol="0">
            <a:spAutoFit/>
          </a:bodyPr>
          <a:lstStyle/>
          <a:p>
            <a:pPr algn="l" fontAlgn="ctr">
              <a:spcAft>
                <a:spcPts val="600"/>
              </a:spcAft>
              <a:buClr>
                <a:schemeClr val="tx1"/>
              </a:buClr>
            </a:pPr>
            <a:r>
              <a:rPr lang="en-US" sz="1600" b="0" i="0" dirty="0">
                <a:solidFill>
                  <a:schemeClr val="tx1"/>
                </a:solidFill>
                <a:effectLst/>
                <a:latin typeface="+mn-lt"/>
              </a:rPr>
              <a:t>Module 5: Communication Principles</a:t>
            </a:r>
          </a:p>
          <a:p>
            <a:pPr algn="l" fontAlgn="ctr">
              <a:spcAft>
                <a:spcPts val="600"/>
              </a:spcAft>
              <a:buClr>
                <a:schemeClr val="tx1"/>
              </a:buClr>
            </a:pPr>
            <a:r>
              <a:rPr lang="en-US" sz="1600" b="0" i="0" dirty="0">
                <a:solidFill>
                  <a:schemeClr val="tx1"/>
                </a:solidFill>
                <a:effectLst/>
                <a:latin typeface="+mn-lt"/>
              </a:rPr>
              <a:t>Module Objective: Explain the importance of standards and protocols in network communications.</a:t>
            </a:r>
          </a:p>
          <a:p>
            <a:pPr algn="l" fontAlgn="ctr">
              <a:spcAft>
                <a:spcPts val="600"/>
              </a:spcAft>
              <a:buClr>
                <a:schemeClr val="tx1"/>
              </a:buClr>
            </a:pPr>
            <a:endParaRPr lang="en-US" altLang="ja-JP" sz="1600" dirty="0">
              <a:solidFill>
                <a:schemeClr val="tx1"/>
              </a:solidFill>
              <a:latin typeface="+mn-lt"/>
              <a:ea typeface="MS PGothic" panose="020B0600070205080204" pitchFamily="34" charset="-128"/>
            </a:endParaRPr>
          </a:p>
          <a:p>
            <a:pPr marL="342900" indent="-342900" algn="l" fontAlgn="ctr">
              <a:spcAft>
                <a:spcPts val="600"/>
              </a:spcAft>
              <a:buClr>
                <a:schemeClr val="tx1"/>
              </a:buClr>
              <a:buFont typeface="+mj-lt"/>
              <a:buAutoNum type="arabicPeriod"/>
            </a:pPr>
            <a:r>
              <a:rPr lang="en-US" altLang="ja-JP" sz="1600" dirty="0">
                <a:solidFill>
                  <a:schemeClr val="tx1"/>
                </a:solidFill>
                <a:latin typeface="+mn-lt"/>
                <a:ea typeface="MS PGothic" panose="020B0600070205080204" pitchFamily="34" charset="-128"/>
              </a:rPr>
              <a:t>Communication Protocols:  Describe network communication protocols.</a:t>
            </a:r>
          </a:p>
          <a:p>
            <a:pPr marL="342900" indent="-342900" algn="l" fontAlgn="ctr">
              <a:spcAft>
                <a:spcPts val="600"/>
              </a:spcAft>
              <a:buClr>
                <a:schemeClr val="tx1"/>
              </a:buClr>
              <a:buFont typeface="+mj-lt"/>
              <a:buAutoNum type="arabicPeriod"/>
            </a:pPr>
            <a:r>
              <a:rPr lang="en-US" altLang="ja-JP" sz="1600" dirty="0">
                <a:solidFill>
                  <a:schemeClr val="tx1"/>
                </a:solidFill>
                <a:latin typeface="+mn-lt"/>
                <a:ea typeface="MS PGothic" panose="020B0600070205080204" pitchFamily="34" charset="-128"/>
              </a:rPr>
              <a:t>Communication Standards: Describe network communication standards.</a:t>
            </a:r>
          </a:p>
          <a:p>
            <a:pPr marL="342900" indent="-342900" algn="l" fontAlgn="ctr">
              <a:spcAft>
                <a:spcPts val="600"/>
              </a:spcAft>
              <a:buClr>
                <a:schemeClr val="tx1"/>
              </a:buClr>
              <a:buFont typeface="+mj-lt"/>
              <a:buAutoNum type="arabicPeriod"/>
            </a:pPr>
            <a:r>
              <a:rPr lang="en-US" altLang="ja-JP" sz="1600" dirty="0">
                <a:solidFill>
                  <a:schemeClr val="tx1"/>
                </a:solidFill>
                <a:latin typeface="+mn-lt"/>
                <a:ea typeface="MS PGothic" panose="020B0600070205080204" pitchFamily="34" charset="-128"/>
              </a:rPr>
              <a:t>Network Communication Models: Compare the </a:t>
            </a:r>
            <a:r>
              <a:rPr lang="en-US" altLang="ja-JP" sz="1600" dirty="0">
                <a:solidFill>
                  <a:schemeClr val="accent1"/>
                </a:solidFill>
                <a:latin typeface="+mn-lt"/>
                <a:ea typeface="MS PGothic" panose="020B0600070205080204" pitchFamily="34" charset="-128"/>
              </a:rPr>
              <a:t>OSI</a:t>
            </a:r>
            <a:r>
              <a:rPr lang="en-US" altLang="ja-JP" sz="1600" dirty="0">
                <a:solidFill>
                  <a:schemeClr val="tx1"/>
                </a:solidFill>
                <a:latin typeface="+mn-lt"/>
                <a:ea typeface="MS PGothic" panose="020B0600070205080204" pitchFamily="34" charset="-128"/>
              </a:rPr>
              <a:t> and </a:t>
            </a:r>
            <a:r>
              <a:rPr lang="en-US" altLang="ja-JP" sz="1600" dirty="0">
                <a:solidFill>
                  <a:schemeClr val="accent1"/>
                </a:solidFill>
                <a:latin typeface="+mn-lt"/>
                <a:ea typeface="MS PGothic" panose="020B0600070205080204" pitchFamily="34" charset="-128"/>
              </a:rPr>
              <a:t>TCP/IP </a:t>
            </a:r>
            <a:r>
              <a:rPr lang="en-US" altLang="ja-JP" sz="1600" dirty="0">
                <a:solidFill>
                  <a:schemeClr val="tx1"/>
                </a:solidFill>
                <a:latin typeface="+mn-lt"/>
                <a:ea typeface="MS PGothic" panose="020B0600070205080204" pitchFamily="34" charset="-128"/>
              </a:rPr>
              <a:t>models.</a:t>
            </a:r>
          </a:p>
        </p:txBody>
      </p:sp>
      <p:sp>
        <p:nvSpPr>
          <p:cNvPr id="2" name="Footer Placeholder 1">
            <a:extLst>
              <a:ext uri="{FF2B5EF4-FFF2-40B4-BE49-F238E27FC236}">
                <a16:creationId xmlns:a16="http://schemas.microsoft.com/office/drawing/2014/main" id="{6464A1BC-FD94-321C-FD7D-DB11282CA1EC}"/>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6</a:t>
            </a:fld>
            <a:endParaRPr lang="en-US" dirty="0"/>
          </a:p>
        </p:txBody>
      </p:sp>
    </p:spTree>
    <p:extLst>
      <p:ext uri="{BB962C8B-B14F-4D97-AF65-F5344CB8AC3E}">
        <p14:creationId xmlns:p14="http://schemas.microsoft.com/office/powerpoint/2010/main" val="324351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7B44A77-3B1C-FE50-817B-4EDB9FC4B64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8C2421F-F894-6FC5-84F3-A3D6DA1432C2}"/>
              </a:ext>
            </a:extLst>
          </p:cNvPr>
          <p:cNvSpPr txBox="1">
            <a:spLocks noGrp="1"/>
          </p:cNvSpPr>
          <p:nvPr>
            <p:ph type="title"/>
          </p:nvPr>
        </p:nvSpPr>
        <p:spPr/>
        <p:txBody>
          <a:bodyPr spcFirstLastPara="1" wrap="square" lIns="91425" tIns="91425" rIns="91425" bIns="91425" anchor="t" anchorCtr="0">
            <a:noAutofit/>
          </a:bodyPr>
          <a:lstStyle/>
          <a:p>
            <a:r>
              <a:rPr lang="en-US" dirty="0">
                <a:latin typeface="MS PGothic" panose="020B0600070205080204" pitchFamily="34" charset="-128"/>
                <a:ea typeface="MS PGothic" panose="020B0600070205080204" pitchFamily="34" charset="-128"/>
              </a:rPr>
              <a:t>2. </a:t>
            </a:r>
            <a:r>
              <a:rPr lang="en-US" dirty="0" err="1">
                <a:latin typeface="MS PGothic" panose="020B0600070205080204" pitchFamily="34" charset="-128"/>
                <a:ea typeface="MS PGothic" panose="020B0600070205080204" pitchFamily="34" charset="-128"/>
              </a:rPr>
              <a:t>今日の授業の目標</a:t>
            </a:r>
            <a:br>
              <a:rPr lang="en-US" dirty="0"/>
            </a:br>
            <a:br>
              <a:rPr lang="en-US" dirty="0"/>
            </a:br>
            <a:endParaRPr lang="en-US" dirty="0"/>
          </a:p>
        </p:txBody>
      </p:sp>
      <p:sp>
        <p:nvSpPr>
          <p:cNvPr id="2" name="Footer Placeholder 1">
            <a:extLst>
              <a:ext uri="{FF2B5EF4-FFF2-40B4-BE49-F238E27FC236}">
                <a16:creationId xmlns:a16="http://schemas.microsoft.com/office/drawing/2014/main" id="{05D75812-A6FE-9152-FAEE-EBE552413895}"/>
              </a:ext>
            </a:extLst>
          </p:cNvPr>
          <p:cNvSpPr>
            <a:spLocks noGrp="1"/>
          </p:cNvSpPr>
          <p:nvPr>
            <p:ph type="ftr" sz="quarter" idx="3"/>
          </p:nvPr>
        </p:nvSpPr>
        <p:spPr>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7</a:t>
            </a:fld>
            <a:endParaRPr lang="en-US" dirty="0"/>
          </a:p>
        </p:txBody>
      </p:sp>
      <p:sp>
        <p:nvSpPr>
          <p:cNvPr id="4" name="TextBox 3">
            <a:extLst>
              <a:ext uri="{FF2B5EF4-FFF2-40B4-BE49-F238E27FC236}">
                <a16:creationId xmlns:a16="http://schemas.microsoft.com/office/drawing/2014/main" id="{F214479E-55A0-EA57-AA9E-8DB7ED441AD8}"/>
              </a:ext>
            </a:extLst>
          </p:cNvPr>
          <p:cNvSpPr txBox="1"/>
          <p:nvPr/>
        </p:nvSpPr>
        <p:spPr>
          <a:xfrm>
            <a:off x="669925" y="1326060"/>
            <a:ext cx="8188144" cy="2585323"/>
          </a:xfrm>
          <a:prstGeom prst="rect">
            <a:avLst/>
          </a:prstGeom>
          <a:noFill/>
        </p:spPr>
        <p:txBody>
          <a:bodyPr wrap="square" rtlCol="0">
            <a:spAutoFit/>
          </a:bodyPr>
          <a:lstStyle/>
          <a:p>
            <a:pPr algn="l" fontAlgn="ctr">
              <a:spcAft>
                <a:spcPts val="1200"/>
              </a:spcAft>
              <a:buClr>
                <a:schemeClr val="tx1"/>
              </a:buClr>
            </a:pPr>
            <a:r>
              <a:rPr lang="en-US" sz="1600" b="0" i="0" dirty="0">
                <a:solidFill>
                  <a:schemeClr val="tx1"/>
                </a:solidFill>
                <a:effectLst/>
                <a:latin typeface="+mn-lt"/>
              </a:rPr>
              <a:t>Module 5: </a:t>
            </a:r>
            <a:r>
              <a:rPr lang="ja-JP" altLang="en-US" sz="1600" b="0" i="0">
                <a:solidFill>
                  <a:schemeClr val="tx1"/>
                </a:solidFill>
                <a:effectLst/>
                <a:latin typeface="+mn-lt"/>
              </a:rPr>
              <a:t>通信の基本原則</a:t>
            </a:r>
            <a:endParaRPr lang="en-US" altLang="ja-JP" sz="1600" b="0" i="0" dirty="0">
              <a:solidFill>
                <a:schemeClr val="tx1"/>
              </a:solidFill>
              <a:effectLst/>
              <a:latin typeface="+mn-lt"/>
            </a:endParaRPr>
          </a:p>
          <a:p>
            <a:pPr algn="l" fontAlgn="ctr">
              <a:spcAft>
                <a:spcPts val="1200"/>
              </a:spcAft>
              <a:buClr>
                <a:schemeClr val="tx1"/>
              </a:buClr>
            </a:pPr>
            <a:r>
              <a:rPr lang="ja-JP" altLang="en-US" sz="1600" b="0" i="0">
                <a:solidFill>
                  <a:schemeClr val="tx1"/>
                </a:solidFill>
                <a:effectLst/>
                <a:latin typeface="+mn-lt"/>
              </a:rPr>
              <a:t>モジュールの目的</a:t>
            </a:r>
            <a:r>
              <a:rPr lang="en-US" altLang="ja-JP" sz="1600" b="0" i="0" dirty="0">
                <a:solidFill>
                  <a:schemeClr val="tx1"/>
                </a:solidFill>
                <a:effectLst/>
                <a:latin typeface="+mn-lt"/>
              </a:rPr>
              <a:t>: </a:t>
            </a:r>
            <a:r>
              <a:rPr lang="ja-JP" altLang="en-US" sz="1600" b="0" i="0">
                <a:solidFill>
                  <a:schemeClr val="tx1"/>
                </a:solidFill>
                <a:effectLst/>
                <a:latin typeface="+mn-lt"/>
              </a:rPr>
              <a:t>ネットワーク通信における標準</a:t>
            </a:r>
            <a:r>
              <a:rPr lang="ja-JP" altLang="en-US" sz="1600">
                <a:solidFill>
                  <a:schemeClr val="tx1"/>
                </a:solidFill>
                <a:latin typeface="+mn-lt"/>
              </a:rPr>
              <a:t>規格</a:t>
            </a:r>
            <a:r>
              <a:rPr lang="ja-JP" altLang="en-US" sz="1600" b="0" i="0">
                <a:solidFill>
                  <a:schemeClr val="tx1"/>
                </a:solidFill>
                <a:effectLst/>
                <a:latin typeface="+mn-lt"/>
              </a:rPr>
              <a:t>とプロトコルについて理解し、説明する。</a:t>
            </a:r>
            <a:endParaRPr lang="en-US" altLang="ja-JP" sz="1600" b="0" i="0" dirty="0">
              <a:solidFill>
                <a:schemeClr val="tx1"/>
              </a:solidFill>
              <a:effectLst/>
              <a:latin typeface="+mn-lt"/>
            </a:endParaRPr>
          </a:p>
          <a:p>
            <a:pPr algn="l" fontAlgn="ctr">
              <a:spcAft>
                <a:spcPts val="1200"/>
              </a:spcAft>
              <a:buClr>
                <a:schemeClr val="tx1"/>
              </a:buClr>
            </a:pPr>
            <a:endParaRPr lang="en-US" altLang="ja-JP" sz="1600" dirty="0">
              <a:solidFill>
                <a:schemeClr val="tx1"/>
              </a:solidFill>
              <a:latin typeface="+mn-lt"/>
              <a:ea typeface="MS PGothic" panose="020B0600070205080204" pitchFamily="34" charset="-128"/>
            </a:endParaRPr>
          </a:p>
          <a:p>
            <a:pPr marL="342900" indent="-342900" algn="l" fontAlgn="ctr">
              <a:spcAft>
                <a:spcPts val="1200"/>
              </a:spcAft>
              <a:buClr>
                <a:schemeClr val="tx1"/>
              </a:buClr>
              <a:buFont typeface="+mj-lt"/>
              <a:buAutoNum type="arabicPeriod"/>
            </a:pPr>
            <a:r>
              <a:rPr lang="ja-JP" altLang="en-US" sz="1600">
                <a:solidFill>
                  <a:schemeClr val="tx1"/>
                </a:solidFill>
                <a:latin typeface="+mn-lt"/>
                <a:ea typeface="MS PGothic" panose="020B0600070205080204" pitchFamily="34" charset="-128"/>
              </a:rPr>
              <a:t>通信プロトコル</a:t>
            </a:r>
            <a:r>
              <a:rPr lang="en-US" altLang="ja-JP" sz="1600" dirty="0">
                <a:solidFill>
                  <a:schemeClr val="tx1"/>
                </a:solidFill>
                <a:latin typeface="+mn-lt"/>
                <a:ea typeface="MS PGothic" panose="020B0600070205080204" pitchFamily="34" charset="-128"/>
              </a:rPr>
              <a:t>: </a:t>
            </a:r>
            <a:r>
              <a:rPr lang="ja-JP" altLang="en-US" sz="1600">
                <a:solidFill>
                  <a:schemeClr val="tx1"/>
                </a:solidFill>
                <a:latin typeface="+mn-lt"/>
                <a:ea typeface="MS PGothic" panose="020B0600070205080204" pitchFamily="34" charset="-128"/>
              </a:rPr>
              <a:t>ネットワーク通信プロトコルについて説明する。</a:t>
            </a:r>
          </a:p>
          <a:p>
            <a:pPr marL="342900" indent="-342900" algn="l" fontAlgn="ctr">
              <a:spcAft>
                <a:spcPts val="1200"/>
              </a:spcAft>
              <a:buClr>
                <a:schemeClr val="tx1"/>
              </a:buClr>
              <a:buFont typeface="+mj-lt"/>
              <a:buAutoNum type="arabicPeriod"/>
            </a:pPr>
            <a:r>
              <a:rPr lang="ja-JP" altLang="en-US" sz="1600">
                <a:solidFill>
                  <a:schemeClr val="tx1"/>
                </a:solidFill>
                <a:latin typeface="+mn-lt"/>
                <a:ea typeface="MS PGothic" panose="020B0600070205080204" pitchFamily="34" charset="-128"/>
              </a:rPr>
              <a:t>通信規格</a:t>
            </a:r>
            <a:r>
              <a:rPr lang="en-US" altLang="ja-JP" sz="1600" dirty="0">
                <a:solidFill>
                  <a:schemeClr val="tx1"/>
                </a:solidFill>
                <a:latin typeface="+mn-lt"/>
                <a:ea typeface="MS PGothic" panose="020B0600070205080204" pitchFamily="34" charset="-128"/>
              </a:rPr>
              <a:t>: </a:t>
            </a:r>
            <a:r>
              <a:rPr lang="ja-JP" altLang="en-US" sz="1600">
                <a:solidFill>
                  <a:schemeClr val="tx1"/>
                </a:solidFill>
                <a:latin typeface="+mn-lt"/>
                <a:ea typeface="MS PGothic" panose="020B0600070205080204" pitchFamily="34" charset="-128"/>
              </a:rPr>
              <a:t>ネットワーク通信規格について説明する。</a:t>
            </a:r>
          </a:p>
          <a:p>
            <a:pPr marL="342900" indent="-342900" algn="l" fontAlgn="ctr">
              <a:spcAft>
                <a:spcPts val="1200"/>
              </a:spcAft>
              <a:buClr>
                <a:schemeClr val="tx1"/>
              </a:buClr>
              <a:buFont typeface="+mj-lt"/>
              <a:buAutoNum type="arabicPeriod"/>
            </a:pPr>
            <a:r>
              <a:rPr lang="ja-JP" altLang="en-US" sz="1600">
                <a:solidFill>
                  <a:schemeClr val="tx1"/>
                </a:solidFill>
                <a:latin typeface="+mn-lt"/>
                <a:ea typeface="MS PGothic" panose="020B0600070205080204" pitchFamily="34" charset="-128"/>
              </a:rPr>
              <a:t>ネットワーク通信モデル</a:t>
            </a:r>
            <a:r>
              <a:rPr lang="en-US" altLang="ja-JP" sz="1600" dirty="0">
                <a:solidFill>
                  <a:schemeClr val="tx1"/>
                </a:solidFill>
                <a:latin typeface="+mn-lt"/>
                <a:ea typeface="MS PGothic" panose="020B0600070205080204" pitchFamily="34" charset="-128"/>
              </a:rPr>
              <a:t>: </a:t>
            </a:r>
            <a:r>
              <a:rPr lang="en-US" altLang="ja-JP" sz="1600" dirty="0">
                <a:solidFill>
                  <a:schemeClr val="accent1"/>
                </a:solidFill>
                <a:latin typeface="+mn-lt"/>
                <a:ea typeface="MS PGothic" panose="020B0600070205080204" pitchFamily="34" charset="-128"/>
              </a:rPr>
              <a:t>OSI</a:t>
            </a:r>
            <a:r>
              <a:rPr lang="ja-JP" altLang="en-US" sz="1600">
                <a:solidFill>
                  <a:schemeClr val="accent1"/>
                </a:solidFill>
                <a:latin typeface="+mn-lt"/>
                <a:ea typeface="MS PGothic" panose="020B0600070205080204" pitchFamily="34" charset="-128"/>
              </a:rPr>
              <a:t>モデル</a:t>
            </a:r>
            <a:r>
              <a:rPr lang="ja-JP" altLang="en-US" sz="1600">
                <a:solidFill>
                  <a:schemeClr val="tx1"/>
                </a:solidFill>
                <a:latin typeface="+mn-lt"/>
                <a:ea typeface="MS PGothic" panose="020B0600070205080204" pitchFamily="34" charset="-128"/>
              </a:rPr>
              <a:t>と</a:t>
            </a:r>
            <a:r>
              <a:rPr lang="en-US" altLang="ja-JP" sz="1600" dirty="0">
                <a:solidFill>
                  <a:schemeClr val="accent1"/>
                </a:solidFill>
                <a:latin typeface="+mn-lt"/>
                <a:ea typeface="MS PGothic" panose="020B0600070205080204" pitchFamily="34" charset="-128"/>
              </a:rPr>
              <a:t>TCP/IP</a:t>
            </a:r>
            <a:r>
              <a:rPr lang="ja-JP" altLang="en-US" sz="1600">
                <a:solidFill>
                  <a:schemeClr val="accent1"/>
                </a:solidFill>
                <a:latin typeface="+mn-lt"/>
                <a:ea typeface="MS PGothic" panose="020B0600070205080204" pitchFamily="34" charset="-128"/>
              </a:rPr>
              <a:t>モデル</a:t>
            </a:r>
            <a:r>
              <a:rPr lang="ja-JP" altLang="en-US" sz="1600">
                <a:solidFill>
                  <a:schemeClr val="tx1"/>
                </a:solidFill>
                <a:latin typeface="+mn-lt"/>
                <a:ea typeface="MS PGothic" panose="020B0600070205080204" pitchFamily="34" charset="-128"/>
              </a:rPr>
              <a:t>を比較する。</a:t>
            </a:r>
            <a:endParaRPr lang="en-US" altLang="ja-JP" sz="1600" dirty="0">
              <a:solidFill>
                <a:schemeClr val="tx1"/>
              </a:solidFill>
              <a:latin typeface="+mn-lt"/>
              <a:ea typeface="MS PGothic" panose="020B0600070205080204" pitchFamily="34" charset="-128"/>
            </a:endParaRPr>
          </a:p>
        </p:txBody>
      </p:sp>
    </p:spTree>
    <p:extLst>
      <p:ext uri="{BB962C8B-B14F-4D97-AF65-F5344CB8AC3E}">
        <p14:creationId xmlns:p14="http://schemas.microsoft.com/office/powerpoint/2010/main" val="2735711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hlinkClick r:id="rId3"/>
              </a:rPr>
              <a:t>5.1. Communication Protocols</a:t>
            </a:r>
            <a:endParaRPr lang="en-US" dirty="0"/>
          </a:p>
        </p:txBody>
      </p:sp>
      <p:sp>
        <p:nvSpPr>
          <p:cNvPr id="4" name="TextBox 3">
            <a:extLst>
              <a:ext uri="{FF2B5EF4-FFF2-40B4-BE49-F238E27FC236}">
                <a16:creationId xmlns:a16="http://schemas.microsoft.com/office/drawing/2014/main" id="{CED88409-3463-A8CE-FAF6-1CD706784160}"/>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5.1.1 Communication Protocols</a:t>
            </a:r>
            <a:endParaRPr lang="en-US" altLang="ja-JP" sz="2000" dirty="0">
              <a:solidFill>
                <a:schemeClr val="accent4"/>
              </a:solidFill>
              <a:latin typeface="+mn-lt"/>
              <a:ea typeface="MS PGothic" panose="020B0600070205080204" pitchFamily="34" charset="-128"/>
            </a:endParaRPr>
          </a:p>
        </p:txBody>
      </p:sp>
      <p:sp>
        <p:nvSpPr>
          <p:cNvPr id="5" name="TextBox 4">
            <a:extLst>
              <a:ext uri="{FF2B5EF4-FFF2-40B4-BE49-F238E27FC236}">
                <a16:creationId xmlns:a16="http://schemas.microsoft.com/office/drawing/2014/main" id="{95A9C70B-1B08-00BF-687D-BF3D23190DD9}"/>
              </a:ext>
            </a:extLst>
          </p:cNvPr>
          <p:cNvSpPr txBox="1"/>
          <p:nvPr/>
        </p:nvSpPr>
        <p:spPr>
          <a:xfrm>
            <a:off x="720724" y="2235615"/>
            <a:ext cx="7702551"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5">
                  <a:extLst>
                    <a:ext uri="{A12FA001-AC4F-418D-AE19-62706E023703}">
                      <ahyp:hlinkClr xmlns:ahyp="http://schemas.microsoft.com/office/drawing/2018/hyperlinkcolor" val="tx"/>
                    </a:ext>
                  </a:extLst>
                </a:hlinkClick>
              </a:rPr>
              <a:t>5.1.2 Why Protocols Matter</a:t>
            </a:r>
            <a:endParaRPr lang="en-US" altLang="ja-JP" sz="2000" dirty="0">
              <a:solidFill>
                <a:schemeClr val="accent4"/>
              </a:solidFill>
              <a:latin typeface="+mn-lt"/>
              <a:ea typeface="MS PGothic" panose="020B0600070205080204" pitchFamily="34" charset="-128"/>
            </a:endParaRPr>
          </a:p>
        </p:txBody>
      </p:sp>
      <p:sp>
        <p:nvSpPr>
          <p:cNvPr id="7" name="TextBox 6">
            <a:extLst>
              <a:ext uri="{FF2B5EF4-FFF2-40B4-BE49-F238E27FC236}">
                <a16:creationId xmlns:a16="http://schemas.microsoft.com/office/drawing/2014/main" id="{DC203C35-FBF6-C057-074C-4E6D220274A6}"/>
              </a:ext>
            </a:extLst>
          </p:cNvPr>
          <p:cNvSpPr txBox="1"/>
          <p:nvPr/>
        </p:nvSpPr>
        <p:spPr>
          <a:xfrm>
            <a:off x="821933" y="1646643"/>
            <a:ext cx="7601342" cy="307777"/>
          </a:xfrm>
          <a:prstGeom prst="rect">
            <a:avLst/>
          </a:prstGeom>
          <a:noFill/>
        </p:spPr>
        <p:txBody>
          <a:bodyPr wrap="square" rtlCol="0">
            <a:spAutoFit/>
          </a:bodyPr>
          <a:lstStyle/>
          <a:p>
            <a:r>
              <a:rPr lang="en-US" b="0" i="0" dirty="0">
                <a:solidFill>
                  <a:schemeClr val="accent1"/>
                </a:solidFill>
                <a:effectLst/>
                <a:latin typeface="+mn-lt"/>
              </a:rPr>
              <a:t>Communication Protocol: </a:t>
            </a:r>
            <a:r>
              <a:rPr lang="en-US" dirty="0">
                <a:solidFill>
                  <a:schemeClr val="tx1"/>
                </a:solidFill>
                <a:latin typeface="+mn-lt"/>
              </a:rPr>
              <a:t>A</a:t>
            </a:r>
            <a:r>
              <a:rPr lang="en-US" b="0" i="0" dirty="0">
                <a:solidFill>
                  <a:schemeClr val="tx1"/>
                </a:solidFill>
                <a:effectLst/>
                <a:latin typeface="+mn-lt"/>
              </a:rPr>
              <a:t> set of rules that to exchange data over a network. </a:t>
            </a:r>
            <a:endParaRPr lang="en-US" dirty="0">
              <a:solidFill>
                <a:schemeClr val="tx1"/>
              </a:solidFill>
              <a:latin typeface="+mn-lt"/>
            </a:endParaRPr>
          </a:p>
        </p:txBody>
      </p:sp>
      <p:sp>
        <p:nvSpPr>
          <p:cNvPr id="8" name="TextBox 7">
            <a:extLst>
              <a:ext uri="{FF2B5EF4-FFF2-40B4-BE49-F238E27FC236}">
                <a16:creationId xmlns:a16="http://schemas.microsoft.com/office/drawing/2014/main" id="{4C266FEE-24F6-36BB-F77A-FB8CADB82FD3}"/>
              </a:ext>
            </a:extLst>
          </p:cNvPr>
          <p:cNvSpPr txBox="1"/>
          <p:nvPr/>
        </p:nvSpPr>
        <p:spPr>
          <a:xfrm>
            <a:off x="720724" y="2707865"/>
            <a:ext cx="7702551" cy="2462213"/>
          </a:xfrm>
          <a:prstGeom prst="rect">
            <a:avLst/>
          </a:prstGeom>
          <a:noFill/>
        </p:spPr>
        <p:txBody>
          <a:bodyPr wrap="square" rtlCol="0">
            <a:spAutoFit/>
          </a:bodyPr>
          <a:lstStyle/>
          <a:p>
            <a:r>
              <a:rPr lang="en-US" dirty="0">
                <a:solidFill>
                  <a:schemeClr val="tx1"/>
                </a:solidFill>
              </a:rPr>
              <a:t>Communication Protocols: Just as humans use language rules for communication, computers rely on protocols for exchanging information. These protocols are crucial for enabling proper communication across networks. </a:t>
            </a:r>
          </a:p>
          <a:p>
            <a:endParaRPr lang="en-US" dirty="0">
              <a:solidFill>
                <a:schemeClr val="tx1"/>
              </a:solidFill>
            </a:endParaRPr>
          </a:p>
          <a:p>
            <a:r>
              <a:rPr lang="en-US" dirty="0">
                <a:solidFill>
                  <a:schemeClr val="tx1"/>
                </a:solidFill>
              </a:rPr>
              <a:t>Networking protocols define many aspects:</a:t>
            </a:r>
          </a:p>
          <a:p>
            <a:pPr marL="285750" indent="-285750">
              <a:buClr>
                <a:schemeClr val="tx1"/>
              </a:buClr>
              <a:buFont typeface="Arial" panose="020B0604020202020204" pitchFamily="34" charset="0"/>
              <a:buChar char="•"/>
            </a:pPr>
            <a:r>
              <a:rPr lang="en-US" dirty="0">
                <a:solidFill>
                  <a:schemeClr val="tx1"/>
                </a:solidFill>
              </a:rPr>
              <a:t>Message format</a:t>
            </a:r>
          </a:p>
          <a:p>
            <a:pPr marL="285750" indent="-285750">
              <a:buClr>
                <a:schemeClr val="tx1"/>
              </a:buClr>
              <a:buFont typeface="Arial" panose="020B0604020202020204" pitchFamily="34" charset="0"/>
              <a:buChar char="•"/>
            </a:pPr>
            <a:r>
              <a:rPr lang="en-US" dirty="0">
                <a:solidFill>
                  <a:schemeClr val="tx1"/>
                </a:solidFill>
              </a:rPr>
              <a:t>Message size</a:t>
            </a:r>
          </a:p>
          <a:p>
            <a:pPr marL="285750" indent="-285750">
              <a:buClr>
                <a:schemeClr val="tx1"/>
              </a:buClr>
              <a:buFont typeface="Arial" panose="020B0604020202020204" pitchFamily="34" charset="0"/>
              <a:buChar char="•"/>
            </a:pPr>
            <a:r>
              <a:rPr lang="en-US" dirty="0">
                <a:solidFill>
                  <a:schemeClr val="tx1"/>
                </a:solidFill>
              </a:rPr>
              <a:t>Timing</a:t>
            </a:r>
          </a:p>
          <a:p>
            <a:pPr marL="285750" indent="-285750">
              <a:buClr>
                <a:schemeClr val="tx1"/>
              </a:buClr>
              <a:buFont typeface="Arial" panose="020B0604020202020204" pitchFamily="34" charset="0"/>
              <a:buChar char="•"/>
            </a:pPr>
            <a:r>
              <a:rPr lang="en-US" dirty="0">
                <a:solidFill>
                  <a:schemeClr val="tx1"/>
                </a:solidFill>
              </a:rPr>
              <a:t>Encoding</a:t>
            </a:r>
          </a:p>
          <a:p>
            <a:pPr marL="285750" indent="-285750">
              <a:buClr>
                <a:schemeClr val="tx1"/>
              </a:buClr>
              <a:buFont typeface="Arial" panose="020B0604020202020204" pitchFamily="34" charset="0"/>
              <a:buChar char="•"/>
            </a:pPr>
            <a:r>
              <a:rPr lang="en-US" dirty="0">
                <a:solidFill>
                  <a:schemeClr val="tx1"/>
                </a:solidFill>
              </a:rPr>
              <a:t>Encapsulation</a:t>
            </a:r>
          </a:p>
          <a:p>
            <a:pPr marL="285750" indent="-285750">
              <a:buFont typeface="Arial" panose="020B0604020202020204" pitchFamily="34" charset="0"/>
              <a:buChar char="•"/>
            </a:pPr>
            <a:endParaRPr lang="en-US" dirty="0">
              <a:solidFill>
                <a:schemeClr val="tx1"/>
              </a:solidFill>
            </a:endParaRPr>
          </a:p>
        </p:txBody>
      </p:sp>
      <p:sp>
        <p:nvSpPr>
          <p:cNvPr id="3" name="Footer Placeholder 1">
            <a:extLst>
              <a:ext uri="{FF2B5EF4-FFF2-40B4-BE49-F238E27FC236}">
                <a16:creationId xmlns:a16="http://schemas.microsoft.com/office/drawing/2014/main" id="{C3980584-4BCF-150F-6A58-29C8690684BC}"/>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8</a:t>
            </a:fld>
            <a:endParaRPr lang="en-US" dirty="0"/>
          </a:p>
        </p:txBody>
      </p:sp>
    </p:spTree>
    <p:extLst>
      <p:ext uri="{BB962C8B-B14F-4D97-AF65-F5344CB8AC3E}">
        <p14:creationId xmlns:p14="http://schemas.microsoft.com/office/powerpoint/2010/main" val="1167669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p:txBody>
          <a:bodyPr spcFirstLastPara="1" wrap="square" lIns="91425" tIns="91425" rIns="91425" bIns="91425" anchor="t" anchorCtr="0">
            <a:noAutofit/>
          </a:bodyPr>
          <a:lstStyle/>
          <a:p>
            <a:r>
              <a:rPr lang="en-US" dirty="0">
                <a:solidFill>
                  <a:schemeClr val="accent4"/>
                </a:solidFill>
                <a:latin typeface="+mn-ea"/>
                <a:ea typeface="+mn-ea"/>
                <a:hlinkClick r:id="rId3">
                  <a:extLst>
                    <a:ext uri="{A12FA001-AC4F-418D-AE19-62706E023703}">
                      <ahyp:hlinkClr xmlns:ahyp="http://schemas.microsoft.com/office/drawing/2018/hyperlinkcolor" val="tx"/>
                    </a:ext>
                  </a:extLst>
                </a:hlinkClick>
              </a:rPr>
              <a:t>5.1. </a:t>
            </a:r>
            <a:r>
              <a:rPr lang="ja-JP" altLang="en-US">
                <a:solidFill>
                  <a:schemeClr val="accent4"/>
                </a:solidFill>
                <a:latin typeface="+mn-ea"/>
                <a:ea typeface="+mn-ea"/>
                <a:hlinkClick r:id="rId3">
                  <a:extLst>
                    <a:ext uri="{A12FA001-AC4F-418D-AE19-62706E023703}">
                      <ahyp:hlinkClr xmlns:ahyp="http://schemas.microsoft.com/office/drawing/2018/hyperlinkcolor" val="tx"/>
                    </a:ext>
                  </a:extLst>
                </a:hlinkClick>
              </a:rPr>
              <a:t>通信プロトコル</a:t>
            </a:r>
            <a:endParaRPr lang="en-US" dirty="0">
              <a:solidFill>
                <a:schemeClr val="accent4"/>
              </a:solidFill>
              <a:latin typeface="+mn-ea"/>
              <a:ea typeface="+mn-ea"/>
            </a:endParaRPr>
          </a:p>
        </p:txBody>
      </p:sp>
      <p:sp>
        <p:nvSpPr>
          <p:cNvPr id="2" name="Footer Placeholder 1">
            <a:extLst>
              <a:ext uri="{FF2B5EF4-FFF2-40B4-BE49-F238E27FC236}">
                <a16:creationId xmlns:a16="http://schemas.microsoft.com/office/drawing/2014/main" id="{C7471E89-76A9-08DA-B114-118CD11A8113}"/>
              </a:ext>
            </a:extLst>
          </p:cNvPr>
          <p:cNvSpPr>
            <a:spLocks noGrp="1"/>
          </p:cNvSpPr>
          <p:nvPr>
            <p:ph type="ftr" sz="quarter" idx="3"/>
          </p:nvPr>
        </p:nvSpPr>
        <p:spPr>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9</a:t>
            </a:fld>
            <a:endParaRPr lang="en-US" dirty="0"/>
          </a:p>
        </p:txBody>
      </p:sp>
      <p:sp>
        <p:nvSpPr>
          <p:cNvPr id="4" name="TextBox 3">
            <a:extLst>
              <a:ext uri="{FF2B5EF4-FFF2-40B4-BE49-F238E27FC236}">
                <a16:creationId xmlns:a16="http://schemas.microsoft.com/office/drawing/2014/main" id="{CED88409-3463-A8CE-FAF6-1CD706784160}"/>
              </a:ext>
            </a:extLst>
          </p:cNvPr>
          <p:cNvSpPr txBox="1"/>
          <p:nvPr/>
        </p:nvSpPr>
        <p:spPr>
          <a:xfrm>
            <a:off x="680084"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5.1.1 </a:t>
            </a:r>
            <a:r>
              <a:rPr lang="ja-JP" altLang="en-US" sz="200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通信プロトコル</a:t>
            </a:r>
            <a:endParaRPr lang="en-US" altLang="ja-JP" sz="2000" dirty="0">
              <a:solidFill>
                <a:schemeClr val="accent4"/>
              </a:solidFill>
              <a:latin typeface="+mn-lt"/>
              <a:ea typeface="MS PGothic" panose="020B0600070205080204" pitchFamily="34" charset="-128"/>
            </a:endParaRPr>
          </a:p>
        </p:txBody>
      </p:sp>
      <p:sp>
        <p:nvSpPr>
          <p:cNvPr id="7" name="TextBox 6">
            <a:extLst>
              <a:ext uri="{FF2B5EF4-FFF2-40B4-BE49-F238E27FC236}">
                <a16:creationId xmlns:a16="http://schemas.microsoft.com/office/drawing/2014/main" id="{DC203C35-FBF6-C057-074C-4E6D220274A6}"/>
              </a:ext>
            </a:extLst>
          </p:cNvPr>
          <p:cNvSpPr txBox="1"/>
          <p:nvPr/>
        </p:nvSpPr>
        <p:spPr>
          <a:xfrm>
            <a:off x="680084" y="1646643"/>
            <a:ext cx="8232910" cy="369332"/>
          </a:xfrm>
          <a:prstGeom prst="rect">
            <a:avLst/>
          </a:prstGeom>
          <a:noFill/>
        </p:spPr>
        <p:txBody>
          <a:bodyPr wrap="square" rtlCol="0">
            <a:spAutoFit/>
          </a:bodyPr>
          <a:lstStyle/>
          <a:p>
            <a:pPr>
              <a:spcAft>
                <a:spcPts val="600"/>
              </a:spcAft>
            </a:pPr>
            <a:r>
              <a:rPr lang="ja-JP" altLang="en-US" sz="1800" b="0" i="0">
                <a:solidFill>
                  <a:schemeClr val="accent1"/>
                </a:solidFill>
                <a:effectLst/>
                <a:latin typeface="+mn-lt"/>
              </a:rPr>
              <a:t>通信プロトコル</a:t>
            </a:r>
            <a:r>
              <a:rPr lang="en-US" altLang="ja-JP" sz="1800" b="0" i="0" dirty="0">
                <a:solidFill>
                  <a:schemeClr val="accent1"/>
                </a:solidFill>
                <a:effectLst/>
                <a:latin typeface="+mn-lt"/>
              </a:rPr>
              <a:t>: </a:t>
            </a:r>
            <a:r>
              <a:rPr lang="ja-JP" altLang="en-US" sz="1800" b="0" i="0">
                <a:solidFill>
                  <a:schemeClr val="tx1"/>
                </a:solidFill>
                <a:effectLst/>
                <a:latin typeface="+mn-lt"/>
              </a:rPr>
              <a:t>ネットワーク上でデータを交換するための一連のルール。</a:t>
            </a:r>
            <a:endParaRPr lang="en-US" sz="1800" dirty="0">
              <a:solidFill>
                <a:schemeClr val="tx1"/>
              </a:solidFill>
              <a:latin typeface="+mn-lt"/>
            </a:endParaRPr>
          </a:p>
        </p:txBody>
      </p:sp>
      <p:sp>
        <p:nvSpPr>
          <p:cNvPr id="8" name="TextBox 7">
            <a:extLst>
              <a:ext uri="{FF2B5EF4-FFF2-40B4-BE49-F238E27FC236}">
                <a16:creationId xmlns:a16="http://schemas.microsoft.com/office/drawing/2014/main" id="{4C266FEE-24F6-36BB-F77A-FB8CADB82FD3}"/>
              </a:ext>
            </a:extLst>
          </p:cNvPr>
          <p:cNvSpPr txBox="1"/>
          <p:nvPr/>
        </p:nvSpPr>
        <p:spPr>
          <a:xfrm>
            <a:off x="689709" y="2182753"/>
            <a:ext cx="8232910" cy="2616101"/>
          </a:xfrm>
          <a:prstGeom prst="rect">
            <a:avLst/>
          </a:prstGeom>
          <a:noFill/>
        </p:spPr>
        <p:txBody>
          <a:bodyPr wrap="square" rtlCol="0">
            <a:spAutoFit/>
          </a:bodyPr>
          <a:lstStyle/>
          <a:p>
            <a:pPr>
              <a:spcAft>
                <a:spcPts val="600"/>
              </a:spcAft>
            </a:pPr>
            <a:r>
              <a:rPr lang="ja-JP" altLang="en-US" sz="1800">
                <a:solidFill>
                  <a:schemeClr val="tx1"/>
                </a:solidFill>
                <a:latin typeface="+mn-lt"/>
              </a:rPr>
              <a:t>ネットワーク通信のプロトコルは、人間が日常生活で会話をする時に、会話がスムーズに進むように決めるルールと似ています。人間のコミュニケーションのルールには以下のようなものがあります。</a:t>
            </a:r>
            <a:endParaRPr lang="en-US" altLang="ja-JP" sz="1800" dirty="0">
              <a:solidFill>
                <a:schemeClr val="tx1"/>
              </a:solidFill>
              <a:latin typeface="+mn-lt"/>
            </a:endParaRPr>
          </a:p>
          <a:p>
            <a:pPr>
              <a:spcAft>
                <a:spcPts val="600"/>
              </a:spcAft>
            </a:pPr>
            <a:endParaRPr lang="en-US" altLang="ja-JP" sz="1800" dirty="0">
              <a:solidFill>
                <a:schemeClr val="tx1"/>
              </a:solidFill>
              <a:latin typeface="+mn-lt"/>
            </a:endParaRPr>
          </a:p>
          <a:p>
            <a:pPr>
              <a:spcAft>
                <a:spcPts val="600"/>
              </a:spcAft>
            </a:pPr>
            <a:r>
              <a:rPr lang="en-US" altLang="ja-JP" sz="1800" dirty="0">
                <a:solidFill>
                  <a:schemeClr val="accent1"/>
                </a:solidFill>
                <a:latin typeface="+mn-lt"/>
              </a:rPr>
              <a:t>Method</a:t>
            </a:r>
            <a:r>
              <a:rPr lang="ja-JP" altLang="en-US" sz="1800">
                <a:solidFill>
                  <a:schemeClr val="accent1"/>
                </a:solidFill>
                <a:latin typeface="+mn-lt"/>
              </a:rPr>
              <a:t>：</a:t>
            </a:r>
            <a:r>
              <a:rPr lang="ja-JP" altLang="en-US" sz="1800">
                <a:solidFill>
                  <a:schemeClr val="tx1"/>
                </a:solidFill>
                <a:latin typeface="+mn-lt"/>
              </a:rPr>
              <a:t>どのようなコミュニケーション方法を使用するべきか？　手話？文字？言葉？</a:t>
            </a:r>
          </a:p>
          <a:p>
            <a:pPr>
              <a:spcAft>
                <a:spcPts val="600"/>
              </a:spcAft>
            </a:pPr>
            <a:r>
              <a:rPr lang="en-US" altLang="ja-JP" sz="1800" dirty="0">
                <a:solidFill>
                  <a:schemeClr val="accent1"/>
                </a:solidFill>
                <a:latin typeface="+mn-lt"/>
              </a:rPr>
              <a:t>Language</a:t>
            </a:r>
            <a:r>
              <a:rPr lang="ja-JP" altLang="en-US" sz="1800">
                <a:solidFill>
                  <a:schemeClr val="accent1"/>
                </a:solidFill>
                <a:latin typeface="+mn-lt"/>
              </a:rPr>
              <a:t>：</a:t>
            </a:r>
            <a:r>
              <a:rPr lang="ja-JP" altLang="en-US" sz="1800">
                <a:solidFill>
                  <a:schemeClr val="tx1"/>
                </a:solidFill>
                <a:latin typeface="+mn-lt"/>
              </a:rPr>
              <a:t>どの言語を使用するべきか？　英語？日本語？モンゴル語？</a:t>
            </a:r>
          </a:p>
          <a:p>
            <a:pPr>
              <a:spcAft>
                <a:spcPts val="600"/>
              </a:spcAft>
            </a:pPr>
            <a:r>
              <a:rPr lang="en-US" altLang="ja-JP" sz="1800" dirty="0">
                <a:solidFill>
                  <a:schemeClr val="accent1"/>
                </a:solidFill>
                <a:latin typeface="+mn-lt"/>
              </a:rPr>
              <a:t>Confirmation</a:t>
            </a:r>
            <a:r>
              <a:rPr lang="ja-JP" altLang="en-US" sz="1800">
                <a:solidFill>
                  <a:schemeClr val="accent1"/>
                </a:solidFill>
                <a:latin typeface="+mn-lt"/>
              </a:rPr>
              <a:t>：</a:t>
            </a:r>
            <a:r>
              <a:rPr lang="ja-JP" altLang="en-US" sz="1800">
                <a:solidFill>
                  <a:schemeClr val="tx1"/>
                </a:solidFill>
                <a:latin typeface="+mn-lt"/>
              </a:rPr>
              <a:t>メッセージが受信されたことを確認する必要があるか？　</a:t>
            </a:r>
            <a:endParaRPr lang="en-US" sz="1800" dirty="0">
              <a:solidFill>
                <a:schemeClr val="tx1"/>
              </a:solidFill>
              <a:latin typeface="+mn-lt"/>
            </a:endParaRPr>
          </a:p>
        </p:txBody>
      </p:sp>
    </p:spTree>
    <p:extLst>
      <p:ext uri="{BB962C8B-B14F-4D97-AF65-F5344CB8AC3E}">
        <p14:creationId xmlns:p14="http://schemas.microsoft.com/office/powerpoint/2010/main" val="4058438375"/>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4400</TotalTime>
  <Words>5208</Words>
  <Application>Microsoft Macintosh PowerPoint</Application>
  <PresentationFormat>On-screen Show (16:9)</PresentationFormat>
  <Paragraphs>593</Paragraphs>
  <Slides>54</Slides>
  <Notes>54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vt:lpstr>
      <vt:lpstr>Roboto</vt:lpstr>
      <vt:lpstr>MS PGothic</vt:lpstr>
      <vt:lpstr>Raleway</vt:lpstr>
      <vt:lpstr>Oswald</vt:lpstr>
      <vt:lpstr>Cisco Sans</vt:lpstr>
      <vt:lpstr>Wingdings</vt:lpstr>
      <vt:lpstr>Software Development Bussines Plan by Slidesgo</vt:lpstr>
      <vt:lpstr>05 Networking Basics　 Module 5: Communication Principles</vt:lpstr>
      <vt:lpstr>TABLE OF CONTENTS 2</vt:lpstr>
      <vt:lpstr>TABLE OF CONTENTS 2</vt:lpstr>
      <vt:lpstr>1. About Today’s Class  </vt:lpstr>
      <vt:lpstr>1. 今日の授業について  </vt:lpstr>
      <vt:lpstr>2. Today’s Goal  </vt:lpstr>
      <vt:lpstr>2. 今日の授業の目標  </vt:lpstr>
      <vt:lpstr>5.1. Communication Protocols</vt:lpstr>
      <vt:lpstr>5.1. 通信プロトコル</vt:lpstr>
      <vt:lpstr>5.1. 通信プロトコル</vt:lpstr>
      <vt:lpstr>5.1. 通信プロトコル</vt:lpstr>
      <vt:lpstr>5.1. 通信プロトコル</vt:lpstr>
      <vt:lpstr>5.1. 通信プロトコル</vt:lpstr>
      <vt:lpstr>5.1. Communication Protocols</vt:lpstr>
      <vt:lpstr>5.1. Communication Protocols</vt:lpstr>
      <vt:lpstr>5.1. Communication Protocols</vt:lpstr>
      <vt:lpstr>5.2. Communication Standards</vt:lpstr>
      <vt:lpstr>5.2. 通信規格</vt:lpstr>
      <vt:lpstr>5.2. 通信規格</vt:lpstr>
      <vt:lpstr>5.2. 通信規格</vt:lpstr>
      <vt:lpstr>5.2. Communication Standards</vt:lpstr>
      <vt:lpstr>5.2. 通信規格</vt:lpstr>
      <vt:lpstr>5.2. Communication Standards</vt:lpstr>
      <vt:lpstr>5.2. Communication Standards</vt:lpstr>
      <vt:lpstr>5.3. Network Communication Models</vt:lpstr>
      <vt:lpstr>5.3. ネットワーク通信モデル</vt:lpstr>
      <vt:lpstr>5.3. ネットワーク通信モデル</vt:lpstr>
      <vt:lpstr>5.3. Network Communication Models</vt:lpstr>
      <vt:lpstr>5.3. ネットワーク通信モデル</vt:lpstr>
      <vt:lpstr>5.3. Network Communication Models</vt:lpstr>
      <vt:lpstr>5.3. ネットワーク通信モデル</vt:lpstr>
      <vt:lpstr>5.3. Network Communication Models</vt:lpstr>
      <vt:lpstr>5.3. ネットワーク通信モデル</vt:lpstr>
      <vt:lpstr>5.3. ネットワーク通信モデル</vt:lpstr>
      <vt:lpstr>5.3. Network Communication Models</vt:lpstr>
      <vt:lpstr>5.3. Network Communication Models</vt:lpstr>
      <vt:lpstr>5.3. Network Communication Models</vt:lpstr>
      <vt:lpstr>5.3. Network Communication Models</vt:lpstr>
      <vt:lpstr>5.4. Communication Principles Summary</vt:lpstr>
      <vt:lpstr>5.4. Communication Principles Summary</vt:lpstr>
      <vt:lpstr>5.4. Communication Principles Summary</vt:lpstr>
      <vt:lpstr>5.4. Communication Principles Summary</vt:lpstr>
      <vt:lpstr>5.4. Communication Principles Summary</vt:lpstr>
      <vt:lpstr>5.4. Communication Principles Summary</vt:lpstr>
      <vt:lpstr>5.4. Communication Principles Summary</vt:lpstr>
      <vt:lpstr>5.4. Communication Principles Summary</vt:lpstr>
      <vt:lpstr>Questions and free discussion</vt:lpstr>
      <vt:lpstr>Check Test 5</vt:lpstr>
      <vt:lpstr>Reference</vt:lpstr>
      <vt:lpstr>Exercise</vt:lpstr>
      <vt:lpstr>Exploring Internet of Things with Cisco Packet Tracer</vt:lpstr>
      <vt:lpstr>Exploring Internet of Things with Cisco Packet Tracer</vt:lpstr>
      <vt:lpstr>Exploring Internet of Things with Cisco Packet Tracer</vt:lpstr>
      <vt:lpstr>Exploring Internet of Things with Cisco Packet Tracer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81</cp:revision>
  <cp:lastPrinted>2024-09-29T22:46:52Z</cp:lastPrinted>
  <dcterms:modified xsi:type="dcterms:W3CDTF">2025-07-24T09:18:37Z</dcterms:modified>
</cp:coreProperties>
</file>