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59"/>
  </p:notesMasterIdLst>
  <p:sldIdLst>
    <p:sldId id="256" r:id="rId2"/>
    <p:sldId id="370" r:id="rId3"/>
    <p:sldId id="371" r:id="rId4"/>
    <p:sldId id="320" r:id="rId5"/>
    <p:sldId id="445" r:id="rId6"/>
    <p:sldId id="343" r:id="rId7"/>
    <p:sldId id="447" r:id="rId8"/>
    <p:sldId id="332" r:id="rId9"/>
    <p:sldId id="449" r:id="rId10"/>
    <p:sldId id="450" r:id="rId11"/>
    <p:sldId id="471" r:id="rId12"/>
    <p:sldId id="482" r:id="rId13"/>
    <p:sldId id="425" r:id="rId14"/>
    <p:sldId id="452" r:id="rId15"/>
    <p:sldId id="453" r:id="rId16"/>
    <p:sldId id="426" r:id="rId17"/>
    <p:sldId id="454" r:id="rId18"/>
    <p:sldId id="427" r:id="rId19"/>
    <p:sldId id="428" r:id="rId20"/>
    <p:sldId id="429" r:id="rId21"/>
    <p:sldId id="455" r:id="rId22"/>
    <p:sldId id="431" r:id="rId23"/>
    <p:sldId id="456" r:id="rId24"/>
    <p:sldId id="457" r:id="rId25"/>
    <p:sldId id="432" r:id="rId26"/>
    <p:sldId id="458" r:id="rId27"/>
    <p:sldId id="433" r:id="rId28"/>
    <p:sldId id="459" r:id="rId29"/>
    <p:sldId id="434" r:id="rId30"/>
    <p:sldId id="460" r:id="rId31"/>
    <p:sldId id="418" r:id="rId32"/>
    <p:sldId id="435" r:id="rId33"/>
    <p:sldId id="436" r:id="rId34"/>
    <p:sldId id="461" r:id="rId35"/>
    <p:sldId id="420" r:id="rId36"/>
    <p:sldId id="462" r:id="rId37"/>
    <p:sldId id="437" r:id="rId38"/>
    <p:sldId id="483" r:id="rId39"/>
    <p:sldId id="438" r:id="rId40"/>
    <p:sldId id="464" r:id="rId41"/>
    <p:sldId id="439" r:id="rId42"/>
    <p:sldId id="465" r:id="rId43"/>
    <p:sldId id="440" r:id="rId44"/>
    <p:sldId id="466" r:id="rId45"/>
    <p:sldId id="421" r:id="rId46"/>
    <p:sldId id="467" r:id="rId47"/>
    <p:sldId id="406" r:id="rId48"/>
    <p:sldId id="441" r:id="rId49"/>
    <p:sldId id="442" r:id="rId50"/>
    <p:sldId id="468" r:id="rId51"/>
    <p:sldId id="469" r:id="rId52"/>
    <p:sldId id="470" r:id="rId53"/>
    <p:sldId id="336" r:id="rId54"/>
    <p:sldId id="337" r:id="rId55"/>
    <p:sldId id="322" r:id="rId56"/>
    <p:sldId id="448" r:id="rId57"/>
    <p:sldId id="486" r:id="rId58"/>
  </p:sldIdLst>
  <p:sldSz cx="9144000" cy="5143500" type="screen16x9"/>
  <p:notesSz cx="6858000" cy="9144000"/>
  <p:embeddedFontLst>
    <p:embeddedFont>
      <p:font typeface="Oswald" pitchFamily="2" charset="77"/>
      <p:regular r:id="rId60"/>
      <p:bold r:id="rId61"/>
    </p:embeddedFont>
    <p:embeddedFont>
      <p:font typeface="Raleway" pitchFamily="2" charset="77"/>
      <p:regular r:id="rId62"/>
      <p:bold r:id="rId63"/>
      <p:italic r:id="rId64"/>
      <p:boldItalic r:id="rId65"/>
    </p:embeddedFont>
    <p:embeddedFont>
      <p:font typeface="Roboto" panose="02000000000000000000" pitchFamily="2" charset="0"/>
      <p:regular r:id="rId66"/>
      <p:bold r:id="rId67"/>
      <p:italic r:id="rId68"/>
      <p:boldItalic r:id="rId6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Egs/pSanJJwzulyV0F8jHQ==" hashData="rFGL4AUGj3V9Dn4PAa3doYWI+e6Wm2Aax0Obz/QBLCKuS6vYfYU5hPms03979Ys0lUOfsB5ESVTK66I/QPk13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9606735-FB23-46DC-8E69-3DB70196E911}">
  <a:tblStyle styleId="{D9606735-FB23-46DC-8E69-3DB70196E91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/>
    <p:restoredTop sz="91730"/>
  </p:normalViewPr>
  <p:slideViewPr>
    <p:cSldViewPr snapToGrid="0" showGuides="1">
      <p:cViewPr varScale="1">
        <p:scale>
          <a:sx n="136" d="100"/>
          <a:sy n="136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4.fntdata"/><Relationship Id="rId68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7.fntdata"/><Relationship Id="rId5" Type="http://schemas.openxmlformats.org/officeDocument/2006/relationships/slide" Target="slides/slide4.xml"/><Relationship Id="rId61" Type="http://schemas.openxmlformats.org/officeDocument/2006/relationships/font" Target="fonts/font2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5.fntdata"/><Relationship Id="rId69" Type="http://schemas.openxmlformats.org/officeDocument/2006/relationships/font" Target="fonts/font10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67" Type="http://schemas.openxmlformats.org/officeDocument/2006/relationships/font" Target="fonts/font8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3.fntdata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1.fntdata"/><Relationship Id="rId65" Type="http://schemas.openxmlformats.org/officeDocument/2006/relationships/font" Target="fonts/font6.fntdata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6360CFD-F2DF-B5ED-ECC1-69BCD0000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95CE4D4-691A-4CA0-0290-35E3C84E40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A463499-308B-D5B2-D12D-9F950C6AC0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5596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CBA58C1-2D80-E1D8-C5C6-E74BC127F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B1E92DF-FBCD-471A-1850-9FBC389D2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A428727-11B0-DEBF-3128-1142E63FBC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このビデオでは、ブロードキャスト通信について見ていきます。ここでは、送信元の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172.16.4.1</a:t>
            </a:r>
            <a:r>
              <a:rPr lang="ja-JP" altLang="en-US"/>
              <a:t>、宛先の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255.255.255.255</a:t>
            </a:r>
            <a:r>
              <a:rPr lang="ja-JP" altLang="en-US"/>
              <a:t>のパケットがあります。この</a:t>
            </a:r>
            <a:r>
              <a:rPr lang="en-US" altLang="ja-JP" dirty="0"/>
              <a:t>255.255.255.255</a:t>
            </a:r>
            <a:r>
              <a:rPr lang="ja-JP" altLang="en-US"/>
              <a:t>というのは特別なアドレスで、ネットワーク上のすべてのデバイスを宛先とすることを意味しています。これをブロードキャストと呼びます。ここでパケットが送信元の</a:t>
            </a:r>
            <a:r>
              <a:rPr lang="en-US" altLang="ja-JP" dirty="0"/>
              <a:t>172.16.4.1</a:t>
            </a:r>
            <a:r>
              <a:rPr lang="ja-JP" altLang="en-US"/>
              <a:t>から出発し、イーサネットスイッチがそのパケットを、受信したポート以外のすべてのポートにブロードキャストしたのがわかります。これにより、ネットワーク上のすべてのデバイスがそのパケットを受信しました。このルーターがブロードキャストを受信すると、そのパケットは他のネットワークには転送されませんが、ブロードキャストはネットワーク上のすべてのデバイスが</a:t>
            </a:r>
            <a:r>
              <a:rPr lang="en-US" dirty="0"/>
              <a:t>IPv4</a:t>
            </a:r>
            <a:r>
              <a:rPr lang="ja-JP" altLang="en-US"/>
              <a:t>パケットを受信するということを意味しています。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r>
              <a:rPr lang="ja-JP" altLang="en-US"/>
              <a:t>リミテッドブロードキャスト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宛先：ローカルのネットワークセグメント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・同じローカルのネットワークセグメントに接続されているすべてのコンピュータに対するブロードキャストになる。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・ネットワーク階層モデルで言えば、同一の物理層（第</a:t>
            </a:r>
            <a:r>
              <a:rPr lang="en-US" altLang="ja-JP" b="0" dirty="0">
                <a:effectLst/>
              </a:rPr>
              <a:t>2</a:t>
            </a:r>
            <a:r>
              <a:rPr lang="ja-JP" altLang="en-US" b="0">
                <a:effectLst/>
              </a:rPr>
              <a:t>層）媒体に接続されているすべてのコンピュータに対するブロードキャストになる。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・ネットワークアドレスには関係なく、現在接続されている（イーサネットなどの）ネットワークセグメント上のすべてのコンピュータを対象とする。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・ルータを介したほかのネットワークへは伝播しない。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・ローカルネットワークセグメント上に複数のネットワークアドレスが存在している場合は、それらすべてが対象となる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ディレクティッドブロードキャスト</a:t>
            </a:r>
            <a:endParaRPr lang="en-US" altLang="ja-JP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宛先：指定されたネットワークアドレス</a:t>
            </a:r>
            <a:endParaRPr lang="en-US" altLang="ja-JP" b="0" dirty="0">
              <a:effectLst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 b="0">
                <a:effectLst/>
              </a:rPr>
              <a:t>・指定されたネットワークアドレスを持つすべてのコンピュータに対するブロードキャストになる。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・ネットワーク階層モデルで言えば、ネットワーク層（第</a:t>
            </a:r>
            <a:r>
              <a:rPr lang="en-US" altLang="ja-JP" b="0" dirty="0">
                <a:effectLst/>
              </a:rPr>
              <a:t>3</a:t>
            </a:r>
            <a:r>
              <a:rPr lang="ja-JP" altLang="en-US" b="0">
                <a:effectLst/>
              </a:rPr>
              <a:t>層）レベルで同じネットワークアドレスを持つコンピュータ全体に対するブロードキャストになる。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指定されたネットワークアドレスがローカルのネットワークセグメントではなく、ルータを介してつながっている先にあるならば、そこのネットワークセグメントまでルータによってパケットが運ばれ（ブロードキャストのルーティングが許可されている場合のみ）、さらにルータによってそこでブロードキャストされる。ローカルではブロードキャストされない。</a:t>
            </a:r>
            <a:br>
              <a:rPr lang="ja-JP" altLang="en-US" b="0">
                <a:effectLst/>
              </a:rPr>
            </a:br>
            <a:r>
              <a:rPr lang="ja-JP" altLang="en-US" b="0">
                <a:effectLst/>
              </a:rPr>
              <a:t>・ローカルネットワークセグメント上に複数のネットワークアドレスが存在している場合は、指定されたネットワークアドレスを持つコンピュータのみが対象となる。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60026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FFA1F24-0637-0BA0-382F-DA8192E76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A08D29E-E3C4-B98E-6529-2CEC415DD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F52DBB0-B021-6943-8A0E-F437E4C2A8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このビデオでは、ブロードキャスト通信について見ていきます。ここでは、送信元の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172.16.4.1</a:t>
            </a:r>
            <a:r>
              <a:rPr lang="ja-JP" altLang="en-US"/>
              <a:t>、宛先の</a:t>
            </a:r>
            <a:r>
              <a:rPr lang="en-US" dirty="0"/>
              <a:t>IPv4</a:t>
            </a:r>
            <a:r>
              <a:rPr lang="ja-JP" altLang="en-US"/>
              <a:t>アドレスが</a:t>
            </a:r>
            <a:r>
              <a:rPr lang="en-US" altLang="ja-JP" dirty="0"/>
              <a:t>255.255.255.255</a:t>
            </a:r>
            <a:r>
              <a:rPr lang="ja-JP" altLang="en-US"/>
              <a:t>のパケットがあります。この</a:t>
            </a:r>
            <a:r>
              <a:rPr lang="en-US" altLang="ja-JP" dirty="0"/>
              <a:t>255.255.255.255</a:t>
            </a:r>
            <a:r>
              <a:rPr lang="ja-JP" altLang="en-US"/>
              <a:t>というのは特別なアドレスで、ネットワーク上のすべてのデバイスを宛先とすることを意味しています。これをブロードキャストと呼びます。ここでパケットが送信元の</a:t>
            </a:r>
            <a:r>
              <a:rPr lang="en-US" altLang="ja-JP" dirty="0"/>
              <a:t>172.16.4.1</a:t>
            </a:r>
            <a:r>
              <a:rPr lang="ja-JP" altLang="en-US"/>
              <a:t>から出発し、イーサネットスイッチがそのパケットを、受信したポート以外のすべてのポートにブロードキャストしたのがわかります。これにより、ネットワーク上のすべてのデバイスがそのパケットを受信しました。このルーターがブロードキャストを受信すると、そのパケットは他のネットワークには転送されませんが、ブロードキャストはネットワーク上のすべてのデバイスが</a:t>
            </a:r>
            <a:r>
              <a:rPr lang="en-US" dirty="0"/>
              <a:t>IPv4</a:t>
            </a:r>
            <a:r>
              <a:rPr lang="ja-JP" altLang="en-US"/>
              <a:t>パケットを受信するということを意味しています。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2836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5B75015-FC64-E01B-40F3-D2C7C4D71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5E03BF5-A139-6B0F-2766-CB6860961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6EC08CD-4B3A-3ECB-A075-2762142A6D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49860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DD0D722-859E-9BAF-166A-536842B4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7E9C932-3980-5418-7D71-16169A2552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440E73E-AD92-9D7E-6705-EC03574CD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ja-JP" altLang="en-US"/>
              <a:t>マルチキャスト送信は、</a:t>
            </a:r>
            <a:r>
              <a:rPr lang="en-US" altLang="ja-JP" dirty="0"/>
              <a:t>1</a:t>
            </a:r>
            <a:r>
              <a:rPr lang="ja-JP" altLang="en-US"/>
              <a:t>台のデバイスから選択されたグループのデバイスにパケットを送信するために使用されます。</a:t>
            </a:r>
            <a:r>
              <a:rPr lang="en-US" dirty="0"/>
              <a:t>IPv4</a:t>
            </a:r>
            <a:r>
              <a:rPr lang="ja-JP" altLang="en-US"/>
              <a:t>マルチキャストアドレスの範囲は、</a:t>
            </a:r>
            <a:r>
              <a:rPr lang="en-US" altLang="ja-JP" dirty="0"/>
              <a:t>224.0.0.0</a:t>
            </a:r>
            <a:r>
              <a:rPr lang="ja-JP" altLang="en-US"/>
              <a:t>から</a:t>
            </a:r>
            <a:r>
              <a:rPr lang="en-US" altLang="ja-JP" dirty="0"/>
              <a:t>239.255.255.255</a:t>
            </a:r>
            <a:r>
              <a:rPr lang="ja-JP" altLang="en-US"/>
              <a:t>です。このアニメーションでは、</a:t>
            </a:r>
            <a:r>
              <a:rPr lang="en-US" altLang="ja-JP" dirty="0"/>
              <a:t>172.16.4.1</a:t>
            </a:r>
            <a:r>
              <a:rPr lang="ja-JP" altLang="en-US"/>
              <a:t>からマルチキャストグループに属する</a:t>
            </a:r>
            <a:r>
              <a:rPr lang="en-US" altLang="ja-JP" dirty="0"/>
              <a:t>2</a:t>
            </a:r>
            <a:r>
              <a:rPr lang="ja-JP" altLang="en-US"/>
              <a:t>台のホストにパケットが送信されます。このパケットが対象としているのは、</a:t>
            </a:r>
            <a:r>
              <a:rPr lang="en-US" altLang="ja-JP" dirty="0"/>
              <a:t>172.16.4.3</a:t>
            </a:r>
            <a:r>
              <a:rPr lang="ja-JP" altLang="en-US"/>
              <a:t>と</a:t>
            </a:r>
            <a:r>
              <a:rPr lang="en-US" altLang="ja-JP" dirty="0"/>
              <a:t>172.16.4.4</a:t>
            </a:r>
            <a:r>
              <a:rPr lang="ja-JP" altLang="en-US"/>
              <a:t>だけです。パケットは</a:t>
            </a:r>
            <a:r>
              <a:rPr lang="en-US" altLang="ja-JP" dirty="0"/>
              <a:t>172.16.4.1</a:t>
            </a:r>
            <a:r>
              <a:rPr lang="ja-JP" altLang="en-US"/>
              <a:t>から送信され、ネットワーク上の複数のデバイスに受信されますが、実際にこのパケットを処理するのは、マルチキャストグループのメンバーである</a:t>
            </a:r>
            <a:r>
              <a:rPr lang="en-US" altLang="ja-JP" dirty="0"/>
              <a:t>4.3</a:t>
            </a:r>
            <a:r>
              <a:rPr lang="ja-JP" altLang="en-US"/>
              <a:t>と</a:t>
            </a:r>
            <a:r>
              <a:rPr lang="en-US" altLang="ja-JP" dirty="0"/>
              <a:t>4.4</a:t>
            </a:r>
            <a:r>
              <a:rPr lang="ja-JP" altLang="en-US"/>
              <a:t>だけです。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02291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303FD30-3CDA-7A8F-927A-E81B8AA4F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DB89E0D-8D57-B5C1-1DE3-3AD11062C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8508294-0EAF-E698-C886-C6C0B3CBE8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48091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24B8B14-3049-0D3B-032C-B8428425D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72B80F1-2E75-56C4-BFE1-F4792F33BC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B0B503A-0023-EF2E-8878-5E1C1624A9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124560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EEFC798-C5EE-CF94-EEED-3C89F439D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0AEFE6B-8FDC-8E34-A9E3-2C7DA68F9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6CF47740-EE48-20CE-E119-129693855A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770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0524EB0-1FEE-E54B-D40F-9218D1DC3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71E6F0A-63DB-F1DF-74A0-E2C208A1A5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9C13E74-6815-FAF2-C526-7C1495D804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81761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ECF3863-6D18-9FB5-CE32-A93431350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D750DFF-5F19-A418-7969-F65DC3126E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58D0366-A619-C7F5-F49E-47BB22374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0709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43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D1C726-57F5-BE05-3191-27CDD2C1A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0B79EE4-E4E3-1100-486F-54D2ADDF5F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DE9889D-D655-6DAF-FBF6-765471FAF0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43263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C8209B1-4667-EACD-DFAB-2500D2E5C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BCB9569-DFFF-9BE5-9020-789DF7B742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D80C4F7-4E6A-7B7A-5199-F0638F450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952810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FE8A963-996E-49E9-6C51-64EF307EA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109EBF9-EC7A-AB6C-462A-890087DF9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DA7916-2DAA-9A26-815F-4175DC4554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16334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11B2FAC-006A-E70B-9263-D52CEE840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58E2550D-DFDE-29BC-537C-B745D54148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7C7317A-57B5-B16A-E231-BB391C617C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8754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E8587F26-5FDE-AC11-8337-FD3372836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DE07DF4-2E1E-F8EC-E811-500B147A31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0845D372-B336-EB01-FCC1-D137CE83F9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00958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65A5C9A-16BD-DF21-DAC5-8BC97FE0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9D5F349-A406-330D-BBB3-487341D3DE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380968C-31CD-D11C-5810-D6830F4A2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21831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0C86CF20-29EE-A4EC-341D-2249FAD29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0E71BE1-60AD-0ED3-0130-0033B38D9E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10F723D0-E4F3-A6E8-5048-E81C7FA7B2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78326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ACF5E4C-3A29-564E-FC73-D80ACE6DA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76C132C-0408-0944-1A80-8347EBA208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F740B5E-F288-9C49-2D1F-19C4A0DB1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612049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7D70F3B-4D58-4D0C-6841-AA3169E37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C1B3AF2-2F96-2774-F6A7-0C4E3D3E8A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F19BBF0-DE47-881E-A8BA-C9BC9BDBC2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4400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413CFA8-EC33-D398-782C-A9C413FA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ECDF41D-F259-D839-B845-93C15189C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C22F087-4696-2E94-954F-FDC2DAB73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75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8c1997cbfd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8c1997cbfd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7172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30A74C3-8396-1724-FDD4-F9C13A96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630D4C06-9DD8-C75A-753C-386159A84B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E0DC3E5-E855-1A73-6FDF-10567E58DF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935582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CF87093-4983-B2EA-9AAF-A92531486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C396B11-580D-AD92-752F-78CB2A40F0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CEFF027-98DA-2B79-9949-150D72FC24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7826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DB56E88-55DA-A95C-4910-6FC101CF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DD02421-1F99-CBB3-609C-22E7C8017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8F1CCD4-BF13-9C32-5294-3739BA3A0B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07602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951C19A-B767-59DB-F06D-61D33A72B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B63CBF7-5B6D-F3AA-635C-DACE83BE04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19947A0-1EAF-328A-038D-6EAA7AEFD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41088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477ABE4-3F86-2E5C-47B9-F513A073E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891BA0EC-3C64-7D5C-897B-F999489FE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4E1F7C4-04F1-363E-5A9E-4F22F70A0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26755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F023EDC-635E-AD23-92BA-CDE4E86C3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CF4805E1-59E8-9160-5AE9-B9801C1746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45F83A-32BC-BD73-2584-9ED9E0C75A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71265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FE8F988-2C5A-D189-806B-B5D35FF48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DEE8AC9-654F-9967-3477-F4197CF773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71BB0D9-725D-DC36-70CA-45E1EC31FA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79906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63180F5-B22B-3901-3CED-B50C8797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84521D08-08D8-A5C1-6389-F25670FCF5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3E070BAE-BBC3-9423-D37C-4A04DCFE2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31429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A173F25-611A-DD78-9228-C37EA038F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AAC83CE-923A-8DB5-0716-8A83F9FAD6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7A1FDDBF-321E-3FF8-B968-CEFB75239D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002313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E3A6E7D-FAAB-E394-2A78-96283DF11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1A9EBB9B-6E16-833A-5DF4-8FE727161E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4215E80-6DF2-100A-27D6-4040D7DFF5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6778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19948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9555DB3-E9F4-A7B0-4E83-B9329505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3A0ABC3-9EDC-B799-F812-ADF5858C98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2D3BC3E4-ABF5-E708-6B89-6491B3DCCF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79039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3706868-2DD4-9951-C0FF-6BEFA5575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56893F0-8051-4092-F4A2-98BE13D41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933EA7A-2208-083F-FBB4-3352422D90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38346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4819BA38-F240-5FD1-4B84-07A5BBA44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02AE2400-57C4-EA0A-C6CF-9E218F1A34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9E7DB1D6-5D38-A6D1-18EC-6141D7B2CF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62728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2B18D69-6E36-7F52-7210-E591BC0C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163F854-5367-3202-FD6A-861A9119B9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B5BABF4-4C5D-3B5F-B250-BD3E7925E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82007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1103A9A-306A-3F09-FA7A-545B5A4E6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7FEC845A-68A2-3465-8F29-01A5BCBB1F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363F2F8-B601-7FFE-5EAC-5F1329A8D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280539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F96E951B-3DA2-5442-6740-B06EC09A3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A58B31F-8C2D-AA78-85B7-88FDB51E1F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E3780D2-F646-414C-5555-C68E8CA58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723079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B945D19-9017-666E-2602-94785ABF0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470BE95-86BC-2060-23F7-9551B7F464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7DCFC44-F0DE-4405-CBCC-140D43D602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632153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C9F5D0BD-E2F4-886E-A897-BE1BD78B16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9D369DBD-2896-B832-5F03-0869031474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E7477FFF-D4B2-F960-3E90-60E3E93200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64985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2365C8D3-945E-86CF-A003-C49CA0EFB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2C720978-4BF0-B74F-C7F5-BAF234E24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DFA6CEBC-302A-DD22-117B-7DF0983064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3364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BAC4A5-3B6C-7418-F60B-7269DFB12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48D4A2E5-812F-043D-CF53-7C06A0169E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4B15F9A9-51CF-B375-4D74-0208F35F59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9559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52E4240-D600-5C0C-8D0D-850ED175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6BDEAE-515E-D52B-60BB-99A5C93229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BCE0846-85BD-B226-A8C7-2C1A5DB1A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74593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675A8D5C-A7F5-1027-DBA0-B7D59721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D967016-83BB-EC31-BE05-2A540C5B7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831E53C-5C23-458C-EC60-57708E6830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62835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37273E9B-B6EA-019F-2C8D-C5909BB1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3C449253-01B6-F210-7E74-2E6F5E087B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A0D6821-D734-8378-BBD4-93D69AEC9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433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8AAA748D-C43B-1EBA-693C-57AF45BF2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D6241C9-4B87-A5BC-C08E-79D54A639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5A72C319-82B3-7E0B-94EE-FDE8262099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602121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91CA969D-1FFB-6E00-5128-0D060E42C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DB98497C-CF20-EFE7-94DF-CD17226E7B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A7DBFE34-45A1-0CE1-D874-0FC4B202A8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548174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0841007-D1EC-30B6-8552-9125C8CA0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05DF0D5-076E-D00D-EF18-2A40F9C532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E597A83-F625-F961-CB5B-0AB31807873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3448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187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7">
          <a:extLst>
            <a:ext uri="{FF2B5EF4-FFF2-40B4-BE49-F238E27FC236}">
              <a16:creationId xmlns:a16="http://schemas.microsoft.com/office/drawing/2014/main" id="{9CA53A7B-5BA9-67ED-10EA-D49204929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g8c1997cbfd_0_704:notes">
            <a:extLst>
              <a:ext uri="{FF2B5EF4-FFF2-40B4-BE49-F238E27FC236}">
                <a16:creationId xmlns:a16="http://schemas.microsoft.com/office/drawing/2014/main" id="{853C9C08-CB4D-B7CC-EB2B-14F4D4EED6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9" name="Google Shape;1469;g8c1997cbfd_0_704:notes">
            <a:extLst>
              <a:ext uri="{FF2B5EF4-FFF2-40B4-BE49-F238E27FC236}">
                <a16:creationId xmlns:a16="http://schemas.microsoft.com/office/drawing/2014/main" id="{E1FCF6D0-704C-911B-7603-E8932EE490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57755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B0128-0DC9-C7E1-1CEC-4DB1EE73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D675BE-DB23-E3EB-E378-F2D6CE689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7E819-1DD8-2791-B855-DCEAE7529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703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1210952F-7D5F-4496-7813-77E6B72AF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BB8F633A-5443-69C1-918D-00C5B82FE0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8500586A-83B6-3925-E300-91F2C035C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59495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502D28B8-9C50-4279-F8D7-13CC5D92F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F51E1771-373C-4D48-6769-C3E1A217C4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B1D83D23-C6C7-0B79-99A6-227911DADA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48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A1E7FC5E-5A3A-CFB6-419E-486F1654E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A96D85C5-9251-8A91-BFAB-EA3B982C2E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C7E5314A-0718-B9D3-0207-708C48246A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351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4">
          <a:extLst>
            <a:ext uri="{FF2B5EF4-FFF2-40B4-BE49-F238E27FC236}">
              <a16:creationId xmlns:a16="http://schemas.microsoft.com/office/drawing/2014/main" id="{7D8DE051-361E-D479-D2A7-F41AFDD2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Google Shape;1295;g8c1997cbfd_0_680:notes">
            <a:extLst>
              <a:ext uri="{FF2B5EF4-FFF2-40B4-BE49-F238E27FC236}">
                <a16:creationId xmlns:a16="http://schemas.microsoft.com/office/drawing/2014/main" id="{EA361BC1-0002-2817-666F-148933D999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6" name="Google Shape;1296;g8c1997cbfd_0_680:notes">
            <a:extLst>
              <a:ext uri="{FF2B5EF4-FFF2-40B4-BE49-F238E27FC236}">
                <a16:creationId xmlns:a16="http://schemas.microsoft.com/office/drawing/2014/main" id="{F7308B90-9B05-2E35-8426-D3746B9F02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ja-JP" altLang="en-US"/>
              <a:t>このビデオでは、ユニキャスト</a:t>
            </a:r>
            <a:r>
              <a:rPr lang="en-US" dirty="0"/>
              <a:t>IP</a:t>
            </a:r>
            <a:r>
              <a:rPr lang="ja-JP" altLang="en-US"/>
              <a:t>送信について見ていきます。ここでは、ホスト「</a:t>
            </a:r>
            <a:r>
              <a:rPr lang="en-US" altLang="ja-JP" dirty="0"/>
              <a:t>172.16.4.1</a:t>
            </a:r>
            <a:r>
              <a:rPr lang="ja-JP" altLang="en-US"/>
              <a:t>」がユニキャストパケットを送信します。これは、宛先</a:t>
            </a:r>
            <a:r>
              <a:rPr lang="en-US" dirty="0"/>
              <a:t>IP</a:t>
            </a:r>
            <a:r>
              <a:rPr lang="ja-JP" altLang="en-US"/>
              <a:t>アドレスが</a:t>
            </a:r>
            <a:r>
              <a:rPr lang="en-US" altLang="ja-JP" dirty="0"/>
              <a:t>1</a:t>
            </a:r>
            <a:r>
              <a:rPr lang="ja-JP" altLang="en-US"/>
              <a:t>つのデバイスを対象とするパケットです。宛先</a:t>
            </a:r>
            <a:r>
              <a:rPr lang="en-US" dirty="0"/>
              <a:t>IP</a:t>
            </a:r>
            <a:r>
              <a:rPr lang="ja-JP" altLang="en-US"/>
              <a:t>アドレス「</a:t>
            </a:r>
            <a:r>
              <a:rPr lang="en-US" altLang="ja-JP" dirty="0"/>
              <a:t>172.16.4.253</a:t>
            </a:r>
            <a:r>
              <a:rPr lang="ja-JP" altLang="en-US"/>
              <a:t>」のプリンターに送信されます。送信元</a:t>
            </a:r>
            <a:r>
              <a:rPr lang="en-US" dirty="0"/>
              <a:t>IP</a:t>
            </a:r>
            <a:r>
              <a:rPr lang="ja-JP" altLang="en-US"/>
              <a:t>アドレスは「</a:t>
            </a:r>
            <a:r>
              <a:rPr lang="en-US" altLang="ja-JP" dirty="0"/>
              <a:t>172.16.4.1</a:t>
            </a:r>
            <a:r>
              <a:rPr lang="ja-JP" altLang="en-US"/>
              <a:t>」で、パケットの宛先</a:t>
            </a:r>
            <a:r>
              <a:rPr lang="en-US" dirty="0"/>
              <a:t>IP</a:t>
            </a:r>
            <a:r>
              <a:rPr lang="ja-JP" altLang="en-US"/>
              <a:t>アドレスは「</a:t>
            </a:r>
            <a:r>
              <a:rPr lang="en-US" altLang="ja-JP" dirty="0"/>
              <a:t>172.16.4.253</a:t>
            </a:r>
            <a:r>
              <a:rPr lang="ja-JP" altLang="en-US"/>
              <a:t>」です。このように、パケットは</a:t>
            </a:r>
            <a:r>
              <a:rPr lang="en-US" altLang="ja-JP" dirty="0"/>
              <a:t>1</a:t>
            </a:r>
            <a:r>
              <a:rPr lang="ja-JP" altLang="en-US"/>
              <a:t>つのデバイスから</a:t>
            </a:r>
            <a:r>
              <a:rPr lang="en-US" altLang="ja-JP" dirty="0"/>
              <a:t>1</a:t>
            </a:r>
            <a:r>
              <a:rPr lang="ja-JP" altLang="en-US"/>
              <a:t>つのデバイスへ送信されていることがわかります。この場合、プリンターが宛先です。ちなみに、送信元</a:t>
            </a:r>
            <a:r>
              <a:rPr lang="en-US" dirty="0"/>
              <a:t>IP</a:t>
            </a:r>
            <a:r>
              <a:rPr lang="ja-JP" altLang="en-US"/>
              <a:t>アドレスはユニキャストしか存在しません。つまり、パケットは</a:t>
            </a:r>
            <a:r>
              <a:rPr lang="en-US" altLang="ja-JP" dirty="0"/>
              <a:t>1</a:t>
            </a:r>
            <a:r>
              <a:rPr lang="ja-JP" altLang="en-US"/>
              <a:t>つのデバイスからしか送信されないという意味です。この場合、宛先アドレスもユニキャストで、</a:t>
            </a:r>
            <a:r>
              <a:rPr lang="en-US" altLang="ja-JP" dirty="0"/>
              <a:t>1</a:t>
            </a:r>
            <a:r>
              <a:rPr lang="ja-JP" altLang="en-US"/>
              <a:t>つのデバイスにのみ送信されることを意味します。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9571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 dirty="0"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20000" y="3387619"/>
            <a:ext cx="2350500" cy="7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oboto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 dirty="0"/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62EF4C08-0936-624F-7F3A-B9E355A2109F}"/>
              </a:ext>
            </a:extLst>
          </p:cNvPr>
          <p:cNvSpPr txBox="1">
            <a:spLocks/>
          </p:cNvSpPr>
          <p:nvPr userDrawn="1"/>
        </p:nvSpPr>
        <p:spPr>
          <a:xfrm>
            <a:off x="5523304" y="47147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803681-04EE-1A49-B2FE-07EDF6BF1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1_Title 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>
            <a:spLocks noGrp="1"/>
          </p:cNvSpPr>
          <p:nvPr>
            <p:ph type="title"/>
          </p:nvPr>
        </p:nvSpPr>
        <p:spPr>
          <a:xfrm>
            <a:off x="683424" y="391360"/>
            <a:ext cx="8213688" cy="5115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S PGothic" panose="020B0600070205080204" pitchFamily="34" charset="-128"/>
                <a:ea typeface="MS PGothic" panose="020B0600070205080204" pitchFamily="34" charset="-128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 dirty="0"/>
          </a:p>
        </p:txBody>
      </p:sp>
      <p:grpSp>
        <p:nvGrpSpPr>
          <p:cNvPr id="49" name="Google Shape;49;p6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50" name="Google Shape;50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6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56" name="Google Shape;56;p6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6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6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4B980AC-9B9D-9983-8FB2-3226BD073D95}"/>
              </a:ext>
            </a:extLst>
          </p:cNvPr>
          <p:cNvSpPr txBox="1"/>
          <p:nvPr userDrawn="1"/>
        </p:nvSpPr>
        <p:spPr>
          <a:xfrm>
            <a:off x="201168" y="192024"/>
            <a:ext cx="1261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Japanese</a:t>
            </a:r>
          </a:p>
        </p:txBody>
      </p:sp>
    </p:spTree>
    <p:extLst>
      <p:ext uri="{BB962C8B-B14F-4D97-AF65-F5344CB8AC3E}">
        <p14:creationId xmlns:p14="http://schemas.microsoft.com/office/powerpoint/2010/main" val="3496023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" name="Google Shape;432;p23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433" name="Google Shape;433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8" name="Google Shape;438;p23"/>
          <p:cNvGrpSpPr/>
          <p:nvPr/>
        </p:nvGrpSpPr>
        <p:grpSpPr>
          <a:xfrm rot="10800000">
            <a:off x="8121500" y="-4"/>
            <a:ext cx="1022509" cy="572747"/>
            <a:chOff x="-77" y="3784091"/>
            <a:chExt cx="2423582" cy="1357541"/>
          </a:xfrm>
        </p:grpSpPr>
        <p:sp>
          <p:nvSpPr>
            <p:cNvPr id="439" name="Google Shape;439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 flipH="1">
            <a:off x="8121500" y="4569896"/>
            <a:ext cx="1022509" cy="572747"/>
            <a:chOff x="-77" y="3784091"/>
            <a:chExt cx="2423582" cy="1357541"/>
          </a:xfrm>
        </p:grpSpPr>
        <p:sp>
          <p:nvSpPr>
            <p:cNvPr id="445" name="Google Shape;445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23"/>
          <p:cNvGrpSpPr/>
          <p:nvPr/>
        </p:nvGrpSpPr>
        <p:grpSpPr>
          <a:xfrm rot="10800000" flipH="1">
            <a:off x="0" y="846"/>
            <a:ext cx="1022509" cy="572747"/>
            <a:chOff x="-77" y="3784091"/>
            <a:chExt cx="2423582" cy="1357541"/>
          </a:xfrm>
        </p:grpSpPr>
        <p:sp>
          <p:nvSpPr>
            <p:cNvPr id="451" name="Google Shape;451;p23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3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24"/>
          <p:cNvGrpSpPr/>
          <p:nvPr/>
        </p:nvGrpSpPr>
        <p:grpSpPr>
          <a:xfrm rot="5400000" flipH="1">
            <a:off x="-533027" y="3252941"/>
            <a:ext cx="2423582" cy="1357541"/>
            <a:chOff x="-77" y="3784091"/>
            <a:chExt cx="2423582" cy="1357541"/>
          </a:xfrm>
        </p:grpSpPr>
        <p:sp>
          <p:nvSpPr>
            <p:cNvPr id="458" name="Google Shape;458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3" name="Google Shape;463;p24"/>
          <p:cNvGrpSpPr/>
          <p:nvPr/>
        </p:nvGrpSpPr>
        <p:grpSpPr>
          <a:xfrm rot="-5400000" flipH="1">
            <a:off x="7253448" y="533016"/>
            <a:ext cx="2423582" cy="1357541"/>
            <a:chOff x="-77" y="3784091"/>
            <a:chExt cx="2423582" cy="1357541"/>
          </a:xfrm>
        </p:grpSpPr>
        <p:sp>
          <p:nvSpPr>
            <p:cNvPr id="464" name="Google Shape;464;p24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4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4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"/>
          <p:cNvSpPr txBox="1">
            <a:spLocks noGrp="1"/>
          </p:cNvSpPr>
          <p:nvPr>
            <p:ph type="subTitle" idx="1"/>
          </p:nvPr>
        </p:nvSpPr>
        <p:spPr>
          <a:xfrm>
            <a:off x="719600" y="1770625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3" name="Google Shape;253;p2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20"/>
          <p:cNvSpPr txBox="1">
            <a:spLocks noGrp="1"/>
          </p:cNvSpPr>
          <p:nvPr>
            <p:ph type="title" idx="2" hasCustomPrompt="1"/>
          </p:nvPr>
        </p:nvSpPr>
        <p:spPr>
          <a:xfrm>
            <a:off x="132920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5" name="Google Shape;255;p20"/>
          <p:cNvSpPr txBox="1">
            <a:spLocks noGrp="1"/>
          </p:cNvSpPr>
          <p:nvPr>
            <p:ph type="subTitle" idx="3"/>
          </p:nvPr>
        </p:nvSpPr>
        <p:spPr>
          <a:xfrm>
            <a:off x="720100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" name="Google Shape;256;p20"/>
          <p:cNvSpPr txBox="1">
            <a:spLocks noGrp="1"/>
          </p:cNvSpPr>
          <p:nvPr>
            <p:ph type="subTitle" idx="4"/>
          </p:nvPr>
        </p:nvSpPr>
        <p:spPr>
          <a:xfrm>
            <a:off x="341350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0"/>
          <p:cNvSpPr txBox="1">
            <a:spLocks noGrp="1"/>
          </p:cNvSpPr>
          <p:nvPr>
            <p:ph type="title" idx="5" hasCustomPrompt="1"/>
          </p:nvPr>
        </p:nvSpPr>
        <p:spPr>
          <a:xfrm>
            <a:off x="4023025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58" name="Google Shape;258;p20"/>
          <p:cNvSpPr txBox="1">
            <a:spLocks noGrp="1"/>
          </p:cNvSpPr>
          <p:nvPr>
            <p:ph type="subTitle" idx="6"/>
          </p:nvPr>
        </p:nvSpPr>
        <p:spPr>
          <a:xfrm>
            <a:off x="3413738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0"/>
          <p:cNvSpPr txBox="1">
            <a:spLocks noGrp="1"/>
          </p:cNvSpPr>
          <p:nvPr>
            <p:ph type="subTitle" idx="7"/>
          </p:nvPr>
        </p:nvSpPr>
        <p:spPr>
          <a:xfrm>
            <a:off x="6107050" y="177062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3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0"/>
          <p:cNvSpPr txBox="1">
            <a:spLocks noGrp="1"/>
          </p:cNvSpPr>
          <p:nvPr>
            <p:ph type="title" idx="8" hasCustomPrompt="1"/>
          </p:nvPr>
        </p:nvSpPr>
        <p:spPr>
          <a:xfrm>
            <a:off x="6716550" y="1318325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1" name="Google Shape;261;p20"/>
          <p:cNvSpPr txBox="1">
            <a:spLocks noGrp="1"/>
          </p:cNvSpPr>
          <p:nvPr>
            <p:ph type="subTitle" idx="9"/>
          </p:nvPr>
        </p:nvSpPr>
        <p:spPr>
          <a:xfrm>
            <a:off x="6107101" y="2146716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2" name="Google Shape;262;p20"/>
          <p:cNvSpPr txBox="1">
            <a:spLocks noGrp="1"/>
          </p:cNvSpPr>
          <p:nvPr>
            <p:ph type="subTitle" idx="13"/>
          </p:nvPr>
        </p:nvSpPr>
        <p:spPr>
          <a:xfrm>
            <a:off x="7196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4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20"/>
          <p:cNvSpPr txBox="1">
            <a:spLocks noGrp="1"/>
          </p:cNvSpPr>
          <p:nvPr>
            <p:ph type="title" idx="14" hasCustomPrompt="1"/>
          </p:nvPr>
        </p:nvSpPr>
        <p:spPr>
          <a:xfrm>
            <a:off x="132920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0"/>
          <p:cNvSpPr txBox="1">
            <a:spLocks noGrp="1"/>
          </p:cNvSpPr>
          <p:nvPr>
            <p:ph type="subTitle" idx="15"/>
          </p:nvPr>
        </p:nvSpPr>
        <p:spPr>
          <a:xfrm>
            <a:off x="720100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20"/>
          <p:cNvSpPr txBox="1">
            <a:spLocks noGrp="1"/>
          </p:cNvSpPr>
          <p:nvPr>
            <p:ph type="subTitle" idx="16"/>
          </p:nvPr>
        </p:nvSpPr>
        <p:spPr>
          <a:xfrm>
            <a:off x="3413400" y="3395477"/>
            <a:ext cx="23172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5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6" name="Google Shape;266;p20"/>
          <p:cNvSpPr txBox="1">
            <a:spLocks noGrp="1"/>
          </p:cNvSpPr>
          <p:nvPr>
            <p:ph type="title" idx="17" hasCustomPrompt="1"/>
          </p:nvPr>
        </p:nvSpPr>
        <p:spPr>
          <a:xfrm>
            <a:off x="4023025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67" name="Google Shape;267;p20"/>
          <p:cNvSpPr txBox="1">
            <a:spLocks noGrp="1"/>
          </p:cNvSpPr>
          <p:nvPr>
            <p:ph type="subTitle" idx="18"/>
          </p:nvPr>
        </p:nvSpPr>
        <p:spPr>
          <a:xfrm>
            <a:off x="3413738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20"/>
          <p:cNvSpPr txBox="1">
            <a:spLocks noGrp="1"/>
          </p:cNvSpPr>
          <p:nvPr>
            <p:ph type="subTitle" idx="19"/>
          </p:nvPr>
        </p:nvSpPr>
        <p:spPr>
          <a:xfrm>
            <a:off x="6107050" y="3395475"/>
            <a:ext cx="2316900" cy="38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Font typeface="Oswald"/>
              <a:buNone/>
              <a:defRPr sz="1800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20"/>
          <p:cNvSpPr txBox="1">
            <a:spLocks noGrp="1"/>
          </p:cNvSpPr>
          <p:nvPr>
            <p:ph type="title" idx="20" hasCustomPrompt="1"/>
          </p:nvPr>
        </p:nvSpPr>
        <p:spPr>
          <a:xfrm>
            <a:off x="6716550" y="2943186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Oswald"/>
              <a:buNone/>
              <a:defRPr sz="3000"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t>xx%</a:t>
            </a:r>
          </a:p>
        </p:txBody>
      </p:sp>
      <p:sp>
        <p:nvSpPr>
          <p:cNvPr id="270" name="Google Shape;270;p20"/>
          <p:cNvSpPr txBox="1">
            <a:spLocks noGrp="1"/>
          </p:cNvSpPr>
          <p:nvPr>
            <p:ph type="subTitle" idx="21"/>
          </p:nvPr>
        </p:nvSpPr>
        <p:spPr>
          <a:xfrm>
            <a:off x="6107101" y="3771577"/>
            <a:ext cx="2316900" cy="6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0" y="4569046"/>
            <a:ext cx="1022509" cy="572747"/>
            <a:chOff x="-77" y="3784091"/>
            <a:chExt cx="2423582" cy="1357541"/>
          </a:xfrm>
        </p:grpSpPr>
        <p:sp>
          <p:nvSpPr>
            <p:cNvPr id="272" name="Google Shape;272;p20"/>
            <p:cNvSpPr/>
            <p:nvPr/>
          </p:nvSpPr>
          <p:spPr>
            <a:xfrm>
              <a:off x="-77" y="4201246"/>
              <a:ext cx="1609391" cy="940370"/>
            </a:xfrm>
            <a:custGeom>
              <a:avLst/>
              <a:gdLst/>
              <a:ahLst/>
              <a:cxnLst/>
              <a:rect l="l" t="t" r="r" b="b"/>
              <a:pathLst>
                <a:path w="33428" h="19530" extrusionOk="0">
                  <a:moveTo>
                    <a:pt x="5225" y="0"/>
                  </a:moveTo>
                  <a:cubicBezTo>
                    <a:pt x="1904" y="5740"/>
                    <a:pt x="1" y="12412"/>
                    <a:pt x="1" y="19529"/>
                  </a:cubicBezTo>
                  <a:lnTo>
                    <a:pt x="32555" y="19529"/>
                  </a:lnTo>
                  <a:cubicBezTo>
                    <a:pt x="32555" y="18340"/>
                    <a:pt x="32873" y="17229"/>
                    <a:pt x="33428" y="16278"/>
                  </a:cubicBezTo>
                  <a:lnTo>
                    <a:pt x="5225" y="0"/>
                  </a:lnTo>
                  <a:close/>
                </a:path>
              </a:pathLst>
            </a:custGeom>
            <a:solidFill>
              <a:srgbClr val="C8ACFD">
                <a:alpha val="575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313483" y="3784091"/>
              <a:ext cx="1410360" cy="1357541"/>
            </a:xfrm>
            <a:custGeom>
              <a:avLst/>
              <a:gdLst/>
              <a:ahLst/>
              <a:cxnLst/>
              <a:rect l="l" t="t" r="r" b="b"/>
              <a:pathLst>
                <a:path w="29294" h="28194" extrusionOk="0">
                  <a:moveTo>
                    <a:pt x="16268" y="0"/>
                  </a:moveTo>
                  <a:cubicBezTo>
                    <a:pt x="6543" y="5631"/>
                    <a:pt x="0" y="16148"/>
                    <a:pt x="0" y="28193"/>
                  </a:cubicBezTo>
                  <a:lnTo>
                    <a:pt x="26042" y="28193"/>
                  </a:lnTo>
                  <a:cubicBezTo>
                    <a:pt x="26042" y="25784"/>
                    <a:pt x="27351" y="23682"/>
                    <a:pt x="29294" y="22552"/>
                  </a:cubicBezTo>
                  <a:lnTo>
                    <a:pt x="16268" y="0"/>
                  </a:lnTo>
                  <a:close/>
                </a:path>
              </a:pathLst>
            </a:custGeom>
            <a:solidFill>
              <a:srgbClr val="878FFF">
                <a:alpha val="5809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26560" y="3887658"/>
              <a:ext cx="1253840" cy="1253970"/>
            </a:xfrm>
            <a:custGeom>
              <a:avLst/>
              <a:gdLst/>
              <a:ahLst/>
              <a:cxnLst/>
              <a:rect l="l" t="t" r="r" b="b"/>
              <a:pathLst>
                <a:path w="26043" h="26043" extrusionOk="0">
                  <a:moveTo>
                    <a:pt x="26042" y="0"/>
                  </a:moveTo>
                  <a:cubicBezTo>
                    <a:pt x="11658" y="0"/>
                    <a:pt x="0" y="11658"/>
                    <a:pt x="0" y="26042"/>
                  </a:cubicBezTo>
                  <a:lnTo>
                    <a:pt x="19539" y="26042"/>
                  </a:lnTo>
                  <a:cubicBezTo>
                    <a:pt x="19539" y="22443"/>
                    <a:pt x="22454" y="19529"/>
                    <a:pt x="26042" y="19529"/>
                  </a:cubicBezTo>
                  <a:lnTo>
                    <a:pt x="26042" y="0"/>
                  </a:lnTo>
                  <a:close/>
                </a:path>
              </a:pathLst>
            </a:custGeom>
            <a:solidFill>
              <a:srgbClr val="9154F8">
                <a:alpha val="463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940119" y="4201246"/>
              <a:ext cx="1410360" cy="940370"/>
            </a:xfrm>
            <a:custGeom>
              <a:avLst/>
              <a:gdLst/>
              <a:ahLst/>
              <a:cxnLst/>
              <a:rect l="l" t="t" r="r" b="b"/>
              <a:pathLst>
                <a:path w="29294" h="19530" extrusionOk="0">
                  <a:moveTo>
                    <a:pt x="19529" y="0"/>
                  </a:moveTo>
                  <a:cubicBezTo>
                    <a:pt x="8744" y="0"/>
                    <a:pt x="1" y="8744"/>
                    <a:pt x="1" y="19529"/>
                  </a:cubicBezTo>
                  <a:lnTo>
                    <a:pt x="13026" y="19529"/>
                  </a:lnTo>
                  <a:cubicBezTo>
                    <a:pt x="13026" y="15930"/>
                    <a:pt x="15941" y="13016"/>
                    <a:pt x="19529" y="13016"/>
                  </a:cubicBezTo>
                  <a:cubicBezTo>
                    <a:pt x="20719" y="13016"/>
                    <a:pt x="21829" y="13344"/>
                    <a:pt x="22790" y="13888"/>
                  </a:cubicBezTo>
                  <a:lnTo>
                    <a:pt x="29293" y="2618"/>
                  </a:lnTo>
                  <a:cubicBezTo>
                    <a:pt x="26429" y="952"/>
                    <a:pt x="23088" y="0"/>
                    <a:pt x="19529" y="0"/>
                  </a:cubicBezTo>
                  <a:close/>
                </a:path>
              </a:pathLst>
            </a:custGeom>
            <a:solidFill>
              <a:srgbClr val="35C2DF">
                <a:alpha val="491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1253678" y="4514786"/>
              <a:ext cx="1169827" cy="626817"/>
            </a:xfrm>
            <a:custGeom>
              <a:avLst/>
              <a:gdLst/>
              <a:ahLst/>
              <a:cxnLst/>
              <a:rect l="l" t="t" r="r" b="b"/>
              <a:pathLst>
                <a:path w="24298" h="13018" extrusionOk="0">
                  <a:moveTo>
                    <a:pt x="13016" y="1"/>
                  </a:moveTo>
                  <a:cubicBezTo>
                    <a:pt x="5829" y="1"/>
                    <a:pt x="0" y="5830"/>
                    <a:pt x="0" y="13017"/>
                  </a:cubicBezTo>
                  <a:lnTo>
                    <a:pt x="6513" y="13017"/>
                  </a:lnTo>
                  <a:cubicBezTo>
                    <a:pt x="6513" y="9418"/>
                    <a:pt x="9428" y="6504"/>
                    <a:pt x="13016" y="6504"/>
                  </a:cubicBezTo>
                  <a:cubicBezTo>
                    <a:pt x="15425" y="6504"/>
                    <a:pt x="17526" y="7823"/>
                    <a:pt x="18657" y="9766"/>
                  </a:cubicBezTo>
                  <a:lnTo>
                    <a:pt x="24297" y="6504"/>
                  </a:lnTo>
                  <a:cubicBezTo>
                    <a:pt x="22047" y="2618"/>
                    <a:pt x="17834" y="1"/>
                    <a:pt x="13016" y="1"/>
                  </a:cubicBezTo>
                  <a:close/>
                </a:path>
              </a:pathLst>
            </a:custGeom>
            <a:solidFill>
              <a:srgbClr val="CA7BEB">
                <a:alpha val="42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548308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216900" y="1518175"/>
            <a:ext cx="1599000" cy="123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900"/>
              <a:buNone/>
              <a:defRPr sz="72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/>
          </p:nvPr>
        </p:nvSpPr>
        <p:spPr>
          <a:xfrm>
            <a:off x="3216900" y="2744525"/>
            <a:ext cx="2622000" cy="88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Raleway"/>
              <a:buNone/>
              <a:defRPr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536790-29CF-FE1B-C353-44F2E2554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5A37644-E05C-CB47-9F13-25B730FCC7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54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31D26697-515B-3106-6005-9FD57BD0BAB6}"/>
              </a:ext>
            </a:extLst>
          </p:cNvPr>
          <p:cNvSpPr txBox="1">
            <a:spLocks/>
          </p:cNvSpPr>
          <p:nvPr userDrawn="1"/>
        </p:nvSpPr>
        <p:spPr>
          <a:xfrm>
            <a:off x="5523304" y="4714705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200" b="0" i="0" u="none" strike="noStrike" cap="none">
                <a:solidFill>
                  <a:schemeClr val="tx1">
                    <a:tint val="82000"/>
                  </a:schemeClr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DA803681-04EE-1A49-B2FE-07EDF6BF1AB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75" r:id="rId3"/>
    <p:sldLayoutId id="2147483658" r:id="rId4"/>
    <p:sldLayoutId id="2147483669" r:id="rId5"/>
    <p:sldLayoutId id="2147483670" r:id="rId6"/>
    <p:sldLayoutId id="2147483674" r:id="rId7"/>
    <p:sldLayoutId id="214748367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54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340">
          <p15:clr>
            <a:srgbClr val="EA4335"/>
          </p15:clr>
        </p15:guide>
        <p15:guide id="6" orient="horz" pos="2878">
          <p15:clr>
            <a:srgbClr val="EA4335"/>
          </p15:clr>
        </p15:guide>
        <p15:guide id="7" pos="1667">
          <p15:clr>
            <a:srgbClr val="EA4335"/>
          </p15:clr>
        </p15:guide>
        <p15:guide id="8" pos="409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esa0121mes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4802f3a5-07d6-5298-9ea1-0a0d2ac20f72" TargetMode="External"/><Relationship Id="rId4" Type="http://schemas.openxmlformats.org/officeDocument/2006/relationships/hyperlink" Target="https://skillsforall.com/launch?id=f393c38f-b410-4d2b-8275-70e144273519&amp;tab=curriculum&amp;view=6dc65e26-e107-512b-bd78-916b6f9f2e37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.jpg"/><Relationship Id="rId4" Type="http://schemas.openxmlformats.org/officeDocument/2006/relationships/hyperlink" Target="https://www.netacad.com/launch?id=f393c38f-b410-4d2b-8275-70e144273519&amp;tab=curriculum&amp;view=4802f3a5-07d6-5298-9ea1-0a0d2ac20f7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444bf373-a888-53da-b0fc-a6cdb49ec2be" TargetMode="External"/><Relationship Id="rId4" Type="http://schemas.openxmlformats.org/officeDocument/2006/relationships/hyperlink" Target="https://skillsforall.com/launch?id=f393c38f-b410-4d2b-8275-70e144273519&amp;tab=curriculum&amp;view=125c7ba2-962e-5bde-b936-b1e908485173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125c7ba2-962e-5bde-b936-b1e90848517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6dc65e26-e107-512b-bd78-916b6f9f2e37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444bf373-a888-53da-b0fc-a6cdb49ec2b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6dc65e26-e107-512b-bd78-916b6f9f2e37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netacad.com/launch?id=f393c38f-b410-4d2b-8275-70e144273519&amp;tab=curriculum&amp;view=2e013b38-c477-59c1-af9f-37ec0a7617dc" TargetMode="External"/><Relationship Id="rId4" Type="http://schemas.openxmlformats.org/officeDocument/2006/relationships/hyperlink" Target="https://skillsforall.com/launch?id=f393c38f-b410-4d2b-8275-70e144273519&amp;tab=curriculum&amp;view=2e013b38-c477-59c1-af9f-37ec0a7617dc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hyperlink" Target="https://skillsforall.com/launch?id=f393c38f-b410-4d2b-8275-70e144273519&amp;tab=curriculum&amp;view=f1ccf47c-4dfd-5608-b3e1-5e4f945dd61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skillsforall.com/launch?id=f393c38f-b410-4d2b-8275-70e144273519&amp;tab=curriculum&amp;view=0c4bf376-aeb2-5ddd-a305-0d8b2d0444bb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hyperlink" Target="https://www.netacad.com/launch?id=f393c38f-b410-4d2b-8275-70e144273519&amp;tab=curriculum&amp;view=0c4bf376-aeb2-5ddd-a305-0d8b2d0444b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acad.com/launch?id=f393c38f-b410-4d2b-8275-70e144273519&amp;tab=curriculum&amp;view=125181e5-5fca-5f50-a447-c70a6d81b0d1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da294ef-5301-5f67-83cf-3f14395dca71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etacad.com/launch?id=f393c38f-b410-4d2b-8275-70e144273519&amp;tab=curriculum&amp;view=5da294ef-5301-5f67-83cf-3f14395dca71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1914d1f0-d9ee-58cd-8e64-c500ec0940a4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infraexpert.com/study/ip5.html" TargetMode="External"/><Relationship Id="rId4" Type="http://schemas.openxmlformats.org/officeDocument/2006/relationships/hyperlink" Target="https://skillsforall.com/launch?id=f393c38f-b410-4d2b-8275-70e144273519&amp;tab=curriculum&amp;view=1914d1f0-d9ee-58cd-8e64-c500ec0940a4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s://skillsforall.com/launch?id=f393c38f-b410-4d2b-8275-70e144273519&amp;tab=curriculum&amp;view=437510f1-3f12-5f11-a592-83665dc35b3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skillsforall.com/launch?id=f393c38f-b410-4d2b-8275-70e144273519&amp;tab=curriculum&amp;view=437510f1-3f12-5f11-a592-83665dc35b31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98cc6a8f-e456-502e-9eb5-4b362576ce76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mfR2ju77cfzqji7t9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5733b9f5-9c47-5fc4-9fea-ae2139f56d05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5733b9f5-9c47-5fc4-9fea-ae2139f56d05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47170da0-b4a0-5d5d-92e7-b186f62ed413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skillsforall.com/launch?id=f393c38f-b410-4d2b-8275-70e144273519&amp;tab=curriculum&amp;view=47170da0-b4a0-5d5d-92e7-b186f62ed413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c747d0ea-2f95-5626-897c-211bdb4a689e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jpg"/><Relationship Id="rId5" Type="http://schemas.openxmlformats.org/officeDocument/2006/relationships/image" Target="../media/image6.jpg"/><Relationship Id="rId4" Type="http://schemas.openxmlformats.org/officeDocument/2006/relationships/hyperlink" Target="https://www.netacad.com/launch?id=f393c38f-b410-4d2b-8275-70e144273519&amp;tab=curriculum&amp;view=c747d0ea-2f95-5626-897c-211bdb4a689e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killsforall.com/launch?id=f393c38f-b410-4d2b-8275-70e144273519&amp;tab=curriculum&amp;view=8e2086f6-c527-5d45-8e50-518211d02b1e" TargetMode="Externa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netacad.com/launch?id=f393c38f-b410-4d2b-8275-70e144273519&amp;tab=curriculum&amp;view=8e2086f6-c527-5d45-8e50-518211d02b1e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8NsmkaPtYQYqZp9W8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0957bee-158e-57df-bdfa-40f42852aa6a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8NsmkaPtYQYqZp9W8" TargetMode="Externa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e3781f76-61da-57a5-b3a8-85fd675e7b14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nfraexpert.com/study/networking8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3e64d547-7829-5825-9900-d606fcb89278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NyduzuGi7VgSqzKP6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e3781f76-61da-57a5-b3a8-85fd675e7b14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x9F0Io4bUM?si=m2BPjkWiJTHYGTxk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package" Target="../embeddings/Microsoft_Word_Document.doc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killsforall.com/launch?id=f393c38f-b410-4d2b-8275-70e144273519&amp;tab=curriculum&amp;view=d30191c2-c19f-5e84-bcc4-b73de33295c2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killsforall.com/launch?id=f393c38f-b410-4d2b-8275-70e144273519&amp;tab=curriculum&amp;view=a01fde32-1928-5221-aa37-92357a2255cc" TargetMode="External"/><Relationship Id="rId4" Type="http://schemas.openxmlformats.org/officeDocument/2006/relationships/hyperlink" Target="https://skillsforall.com/launch?id=f393c38f-b410-4d2b-8275-70e144273519&amp;tab=curriculum&amp;view=c8ccd5a1-bbb2-5cff-820a-ef18d985983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acad.com/launch?id=f393c38f-b410-4d2b-8275-70e144273519&amp;tab=curriculum&amp;view=6dc65e26-e107-512b-bd78-916b6f9f2e37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etacad.com/launch?id=f393c38f-b410-4d2b-8275-70e144273519&amp;tab=curriculum&amp;view=a01fde32-1928-5221-aa37-92357a2255cc" TargetMode="External"/><Relationship Id="rId4" Type="http://schemas.openxmlformats.org/officeDocument/2006/relationships/hyperlink" Target="https://www.netacad.com/launch?id=f393c38f-b410-4d2b-8275-70e144273519&amp;tab=curriculum&amp;view=c8ccd5a1-bbb2-5cff-820a-ef18d985983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13367C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7"/>
          <p:cNvSpPr txBox="1">
            <a:spLocks noGrp="1"/>
          </p:cNvSpPr>
          <p:nvPr>
            <p:ph type="ctrTitle"/>
          </p:nvPr>
        </p:nvSpPr>
        <p:spPr>
          <a:xfrm>
            <a:off x="720000" y="1016381"/>
            <a:ext cx="4079700" cy="2406000"/>
          </a:xfr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ja-JP" dirty="0">
                <a:solidFill>
                  <a:schemeClr val="accent1"/>
                </a:solidFill>
              </a:rPr>
              <a:t>08</a:t>
            </a:r>
            <a:br>
              <a:rPr lang="en-US" altLang="ja-JP" dirty="0"/>
            </a:br>
            <a:r>
              <a:rPr lang="en-US" altLang="ja-JP" sz="3600" dirty="0"/>
              <a:t>Networking Basics</a:t>
            </a:r>
            <a:r>
              <a:rPr lang="ja-JP" altLang="en-US" sz="3600"/>
              <a:t>　</a:t>
            </a:r>
            <a:br>
              <a:rPr lang="ja-JP" altLang="en-US" sz="3600"/>
            </a:br>
            <a:r>
              <a:rPr lang="en-US" altLang="ja-JP" sz="3600" dirty="0"/>
              <a:t>Module 9: IPv4 and Network Segmentation</a:t>
            </a:r>
            <a:endParaRPr lang="en-US" sz="3600" dirty="0"/>
          </a:p>
        </p:txBody>
      </p:sp>
      <p:sp>
        <p:nvSpPr>
          <p:cNvPr id="479" name="Google Shape;479;p27"/>
          <p:cNvSpPr/>
          <p:nvPr/>
        </p:nvSpPr>
        <p:spPr>
          <a:xfrm>
            <a:off x="5827391" y="2727835"/>
            <a:ext cx="2584558" cy="1618980"/>
          </a:xfrm>
          <a:custGeom>
            <a:avLst/>
            <a:gdLst/>
            <a:ahLst/>
            <a:cxnLst/>
            <a:rect l="l" t="t" r="r" b="b"/>
            <a:pathLst>
              <a:path w="98572" h="61746" extrusionOk="0">
                <a:moveTo>
                  <a:pt x="5705" y="1"/>
                </a:moveTo>
                <a:cubicBezTo>
                  <a:pt x="2569" y="1"/>
                  <a:pt x="1" y="2536"/>
                  <a:pt x="1" y="5672"/>
                </a:cubicBezTo>
                <a:lnTo>
                  <a:pt x="1" y="56074"/>
                </a:lnTo>
                <a:cubicBezTo>
                  <a:pt x="1" y="59210"/>
                  <a:pt x="2569" y="61745"/>
                  <a:pt x="5705" y="61745"/>
                </a:cubicBezTo>
                <a:lnTo>
                  <a:pt x="92867" y="61745"/>
                </a:lnTo>
                <a:cubicBezTo>
                  <a:pt x="96003" y="61745"/>
                  <a:pt x="98571" y="59210"/>
                  <a:pt x="98571" y="56074"/>
                </a:cubicBezTo>
                <a:lnTo>
                  <a:pt x="98571" y="5672"/>
                </a:lnTo>
                <a:cubicBezTo>
                  <a:pt x="98571" y="2536"/>
                  <a:pt x="96003" y="1"/>
                  <a:pt x="92867" y="1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p27"/>
          <p:cNvSpPr/>
          <p:nvPr/>
        </p:nvSpPr>
        <p:spPr>
          <a:xfrm>
            <a:off x="6036442" y="2901883"/>
            <a:ext cx="2166454" cy="938519"/>
          </a:xfrm>
          <a:custGeom>
            <a:avLst/>
            <a:gdLst/>
            <a:ahLst/>
            <a:cxnLst/>
            <a:rect l="l" t="t" r="r" b="b"/>
            <a:pathLst>
              <a:path w="82626" h="35794" extrusionOk="0">
                <a:moveTo>
                  <a:pt x="2002" y="1"/>
                </a:moveTo>
                <a:cubicBezTo>
                  <a:pt x="901" y="1"/>
                  <a:pt x="0" y="868"/>
                  <a:pt x="0" y="2002"/>
                </a:cubicBezTo>
                <a:lnTo>
                  <a:pt x="0" y="33792"/>
                </a:lnTo>
                <a:cubicBezTo>
                  <a:pt x="0" y="34893"/>
                  <a:pt x="901" y="35793"/>
                  <a:pt x="2002" y="35793"/>
                </a:cubicBezTo>
                <a:lnTo>
                  <a:pt x="80624" y="35793"/>
                </a:lnTo>
                <a:cubicBezTo>
                  <a:pt x="81725" y="35793"/>
                  <a:pt x="82626" y="34893"/>
                  <a:pt x="82626" y="33792"/>
                </a:cubicBezTo>
                <a:lnTo>
                  <a:pt x="82626" y="2002"/>
                </a:lnTo>
                <a:cubicBezTo>
                  <a:pt x="82626" y="868"/>
                  <a:pt x="81725" y="1"/>
                  <a:pt x="80624" y="1"/>
                </a:cubicBezTo>
                <a:close/>
              </a:path>
            </a:pathLst>
          </a:custGeom>
          <a:solidFill>
            <a:srgbClr val="BEC0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6804345" y="351587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8"/>
                  <a:pt x="4804" y="501"/>
                </a:cubicBezTo>
                <a:lnTo>
                  <a:pt x="4804" y="401"/>
                </a:lnTo>
                <a:cubicBezTo>
                  <a:pt x="4804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7"/>
          <p:cNvSpPr/>
          <p:nvPr/>
        </p:nvSpPr>
        <p:spPr>
          <a:xfrm>
            <a:off x="6804345" y="3204513"/>
            <a:ext cx="125987" cy="13136"/>
          </a:xfrm>
          <a:custGeom>
            <a:avLst/>
            <a:gdLst/>
            <a:ahLst/>
            <a:cxnLst/>
            <a:rect l="l" t="t" r="r" b="b"/>
            <a:pathLst>
              <a:path w="4805" h="501" extrusionOk="0">
                <a:moveTo>
                  <a:pt x="401" y="1"/>
                </a:moveTo>
                <a:cubicBezTo>
                  <a:pt x="168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501"/>
                </a:cubicBezTo>
                <a:lnTo>
                  <a:pt x="4804" y="401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27"/>
          <p:cNvSpPr/>
          <p:nvPr/>
        </p:nvSpPr>
        <p:spPr>
          <a:xfrm>
            <a:off x="6804345" y="3061064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5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27"/>
          <p:cNvSpPr/>
          <p:nvPr/>
        </p:nvSpPr>
        <p:spPr>
          <a:xfrm>
            <a:off x="6804345" y="3360207"/>
            <a:ext cx="125987" cy="12271"/>
          </a:xfrm>
          <a:custGeom>
            <a:avLst/>
            <a:gdLst/>
            <a:ahLst/>
            <a:cxnLst/>
            <a:rect l="l" t="t" r="r" b="b"/>
            <a:pathLst>
              <a:path w="4805" h="468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04" y="267"/>
                  <a:pt x="4804" y="467"/>
                </a:cubicBezTo>
                <a:lnTo>
                  <a:pt x="4804" y="400"/>
                </a:lnTo>
                <a:cubicBezTo>
                  <a:pt x="4804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27"/>
          <p:cNvSpPr/>
          <p:nvPr/>
        </p:nvSpPr>
        <p:spPr>
          <a:xfrm>
            <a:off x="6288337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7"/>
          <p:cNvSpPr/>
          <p:nvPr/>
        </p:nvSpPr>
        <p:spPr>
          <a:xfrm>
            <a:off x="6804345" y="2967485"/>
            <a:ext cx="125987" cy="13162"/>
          </a:xfrm>
          <a:custGeom>
            <a:avLst/>
            <a:gdLst/>
            <a:ahLst/>
            <a:cxnLst/>
            <a:rect l="l" t="t" r="r" b="b"/>
            <a:pathLst>
              <a:path w="4805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04" y="268"/>
                  <a:pt x="4804" y="501"/>
                </a:cubicBezTo>
                <a:lnTo>
                  <a:pt x="4804" y="434"/>
                </a:lnTo>
                <a:cubicBezTo>
                  <a:pt x="4804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27"/>
          <p:cNvSpPr/>
          <p:nvPr/>
        </p:nvSpPr>
        <p:spPr>
          <a:xfrm>
            <a:off x="6288337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6116020" y="3204513"/>
            <a:ext cx="299144" cy="13136"/>
          </a:xfrm>
          <a:custGeom>
            <a:avLst/>
            <a:gdLst/>
            <a:ahLst/>
            <a:cxnLst/>
            <a:rect l="l" t="t" r="r" b="b"/>
            <a:pathLst>
              <a:path w="11409" h="501" extrusionOk="0"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10975" y="67"/>
                </a:lnTo>
                <a:cubicBezTo>
                  <a:pt x="11209" y="67"/>
                  <a:pt x="11409" y="267"/>
                  <a:pt x="11409" y="501"/>
                </a:cubicBezTo>
                <a:lnTo>
                  <a:pt x="11409" y="401"/>
                </a:lnTo>
                <a:cubicBezTo>
                  <a:pt x="11409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27"/>
          <p:cNvSpPr/>
          <p:nvPr/>
        </p:nvSpPr>
        <p:spPr>
          <a:xfrm>
            <a:off x="6288337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00" y="0"/>
                </a:moveTo>
                <a:cubicBezTo>
                  <a:pt x="167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27"/>
          <p:cNvSpPr/>
          <p:nvPr/>
        </p:nvSpPr>
        <p:spPr>
          <a:xfrm>
            <a:off x="6288337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0" y="67"/>
                </a:cubicBezTo>
                <a:lnTo>
                  <a:pt x="4403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27"/>
          <p:cNvSpPr/>
          <p:nvPr/>
        </p:nvSpPr>
        <p:spPr>
          <a:xfrm>
            <a:off x="6288337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00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0" y="101"/>
                </a:cubicBezTo>
                <a:lnTo>
                  <a:pt x="4403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3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27"/>
          <p:cNvSpPr/>
          <p:nvPr/>
        </p:nvSpPr>
        <p:spPr>
          <a:xfrm>
            <a:off x="7147196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27"/>
          <p:cNvSpPr/>
          <p:nvPr/>
        </p:nvSpPr>
        <p:spPr>
          <a:xfrm>
            <a:off x="7147196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34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7"/>
          <p:cNvSpPr/>
          <p:nvPr/>
        </p:nvSpPr>
        <p:spPr>
          <a:xfrm>
            <a:off x="7147196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7"/>
          <p:cNvSpPr/>
          <p:nvPr/>
        </p:nvSpPr>
        <p:spPr>
          <a:xfrm>
            <a:off x="697577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5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6" name="Google Shape;496;p27"/>
          <p:cNvSpPr/>
          <p:nvPr/>
        </p:nvSpPr>
        <p:spPr>
          <a:xfrm>
            <a:off x="697577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1" y="201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27"/>
          <p:cNvSpPr/>
          <p:nvPr/>
        </p:nvSpPr>
        <p:spPr>
          <a:xfrm>
            <a:off x="6975771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1" y="267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27"/>
          <p:cNvSpPr/>
          <p:nvPr/>
        </p:nvSpPr>
        <p:spPr>
          <a:xfrm>
            <a:off x="7147196" y="3360207"/>
            <a:ext cx="126852" cy="12271"/>
          </a:xfrm>
          <a:custGeom>
            <a:avLst/>
            <a:gdLst/>
            <a:ahLst/>
            <a:cxnLst/>
            <a:rect l="l" t="t" r="r" b="b"/>
            <a:pathLst>
              <a:path w="4838" h="468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467"/>
                </a:lnTo>
                <a:cubicBezTo>
                  <a:pt x="34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467"/>
                </a:cubicBezTo>
                <a:lnTo>
                  <a:pt x="4838" y="400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27"/>
          <p:cNvSpPr/>
          <p:nvPr/>
        </p:nvSpPr>
        <p:spPr>
          <a:xfrm>
            <a:off x="697577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27"/>
          <p:cNvSpPr/>
          <p:nvPr/>
        </p:nvSpPr>
        <p:spPr>
          <a:xfrm>
            <a:off x="697577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27"/>
          <p:cNvSpPr/>
          <p:nvPr/>
        </p:nvSpPr>
        <p:spPr>
          <a:xfrm>
            <a:off x="7147196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34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27"/>
          <p:cNvSpPr/>
          <p:nvPr/>
        </p:nvSpPr>
        <p:spPr>
          <a:xfrm>
            <a:off x="6804345" y="3671568"/>
            <a:ext cx="814315" cy="13136"/>
          </a:xfrm>
          <a:custGeom>
            <a:avLst/>
            <a:gdLst/>
            <a:ahLst/>
            <a:cxnLst/>
            <a:rect l="l" t="t" r="r" b="b"/>
            <a:pathLst>
              <a:path w="31057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30623" y="67"/>
                </a:lnTo>
                <a:cubicBezTo>
                  <a:pt x="30856" y="67"/>
                  <a:pt x="31056" y="267"/>
                  <a:pt x="31056" y="501"/>
                </a:cubicBezTo>
                <a:lnTo>
                  <a:pt x="31056" y="401"/>
                </a:lnTo>
                <a:cubicBezTo>
                  <a:pt x="31056" y="167"/>
                  <a:pt x="30856" y="0"/>
                  <a:pt x="30623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27"/>
          <p:cNvSpPr/>
          <p:nvPr/>
        </p:nvSpPr>
        <p:spPr>
          <a:xfrm>
            <a:off x="6632054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7"/>
          <p:cNvSpPr/>
          <p:nvPr/>
        </p:nvSpPr>
        <p:spPr>
          <a:xfrm>
            <a:off x="6459763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27"/>
          <p:cNvSpPr/>
          <p:nvPr/>
        </p:nvSpPr>
        <p:spPr>
          <a:xfrm>
            <a:off x="6632054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27"/>
          <p:cNvSpPr/>
          <p:nvPr/>
        </p:nvSpPr>
        <p:spPr>
          <a:xfrm>
            <a:off x="6459763" y="3671568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27"/>
          <p:cNvSpPr/>
          <p:nvPr/>
        </p:nvSpPr>
        <p:spPr>
          <a:xfrm>
            <a:off x="6459763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70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27"/>
          <p:cNvSpPr/>
          <p:nvPr/>
        </p:nvSpPr>
        <p:spPr>
          <a:xfrm>
            <a:off x="6459763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27"/>
          <p:cNvSpPr/>
          <p:nvPr/>
        </p:nvSpPr>
        <p:spPr>
          <a:xfrm>
            <a:off x="6459763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0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"/>
          <p:cNvSpPr/>
          <p:nvPr/>
        </p:nvSpPr>
        <p:spPr>
          <a:xfrm>
            <a:off x="6459763" y="3360207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70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0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27"/>
          <p:cNvSpPr/>
          <p:nvPr/>
        </p:nvSpPr>
        <p:spPr>
          <a:xfrm>
            <a:off x="6632054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27"/>
          <p:cNvSpPr/>
          <p:nvPr/>
        </p:nvSpPr>
        <p:spPr>
          <a:xfrm>
            <a:off x="6632054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27"/>
          <p:cNvSpPr/>
          <p:nvPr/>
        </p:nvSpPr>
        <p:spPr>
          <a:xfrm>
            <a:off x="6632054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27"/>
          <p:cNvSpPr/>
          <p:nvPr/>
        </p:nvSpPr>
        <p:spPr>
          <a:xfrm>
            <a:off x="6632054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27"/>
          <p:cNvSpPr/>
          <p:nvPr/>
        </p:nvSpPr>
        <p:spPr>
          <a:xfrm>
            <a:off x="6792100" y="3891973"/>
            <a:ext cx="649889" cy="380478"/>
          </a:xfrm>
          <a:custGeom>
            <a:avLst/>
            <a:gdLst/>
            <a:ahLst/>
            <a:cxnLst/>
            <a:rect l="l" t="t" r="r" b="b"/>
            <a:pathLst>
              <a:path w="24786" h="14511" extrusionOk="0">
                <a:moveTo>
                  <a:pt x="2002" y="0"/>
                </a:moveTo>
                <a:cubicBezTo>
                  <a:pt x="901" y="0"/>
                  <a:pt x="1" y="901"/>
                  <a:pt x="1" y="2002"/>
                </a:cubicBezTo>
                <a:lnTo>
                  <a:pt x="1" y="12509"/>
                </a:lnTo>
                <a:cubicBezTo>
                  <a:pt x="1" y="13610"/>
                  <a:pt x="901" y="14511"/>
                  <a:pt x="2002" y="14511"/>
                </a:cubicBezTo>
                <a:lnTo>
                  <a:pt x="22784" y="14511"/>
                </a:lnTo>
                <a:cubicBezTo>
                  <a:pt x="23884" y="14511"/>
                  <a:pt x="24785" y="13610"/>
                  <a:pt x="24785" y="12509"/>
                </a:cubicBezTo>
                <a:lnTo>
                  <a:pt x="24785" y="2002"/>
                </a:lnTo>
                <a:cubicBezTo>
                  <a:pt x="24785" y="901"/>
                  <a:pt x="23884" y="0"/>
                  <a:pt x="22784" y="0"/>
                </a:cubicBezTo>
                <a:close/>
              </a:path>
            </a:pathLst>
          </a:custGeom>
          <a:solidFill>
            <a:srgbClr val="C1B7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27"/>
          <p:cNvSpPr/>
          <p:nvPr/>
        </p:nvSpPr>
        <p:spPr>
          <a:xfrm>
            <a:off x="6116020" y="2967485"/>
            <a:ext cx="2017786" cy="822181"/>
          </a:xfrm>
          <a:custGeom>
            <a:avLst/>
            <a:gdLst/>
            <a:ahLst/>
            <a:cxnLst/>
            <a:rect l="l" t="t" r="r" b="b"/>
            <a:pathLst>
              <a:path w="76956" h="31357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2369"/>
                </a:lnTo>
                <a:cubicBezTo>
                  <a:pt x="1" y="2603"/>
                  <a:pt x="201" y="2769"/>
                  <a:pt x="434" y="2769"/>
                </a:cubicBezTo>
                <a:lnTo>
                  <a:pt x="4437" y="2769"/>
                </a:lnTo>
                <a:cubicBezTo>
                  <a:pt x="4671" y="2769"/>
                  <a:pt x="4837" y="2603"/>
                  <a:pt x="4837" y="2369"/>
                </a:cubicBezTo>
                <a:lnTo>
                  <a:pt x="4837" y="434"/>
                </a:lnTo>
                <a:cubicBezTo>
                  <a:pt x="4837" y="201"/>
                  <a:pt x="4671" y="1"/>
                  <a:pt x="4437" y="1"/>
                </a:cubicBezTo>
                <a:close/>
                <a:moveTo>
                  <a:pt x="6972" y="1"/>
                </a:moveTo>
                <a:cubicBezTo>
                  <a:pt x="6739" y="1"/>
                  <a:pt x="6572" y="201"/>
                  <a:pt x="6572" y="434"/>
                </a:cubicBezTo>
                <a:lnTo>
                  <a:pt x="6572" y="2369"/>
                </a:lnTo>
                <a:cubicBezTo>
                  <a:pt x="6572" y="2603"/>
                  <a:pt x="6739" y="2769"/>
                  <a:pt x="6972" y="2769"/>
                </a:cubicBezTo>
                <a:lnTo>
                  <a:pt x="10975" y="2769"/>
                </a:lnTo>
                <a:cubicBezTo>
                  <a:pt x="11209" y="2769"/>
                  <a:pt x="11409" y="2603"/>
                  <a:pt x="11409" y="2369"/>
                </a:cubicBezTo>
                <a:lnTo>
                  <a:pt x="11409" y="434"/>
                </a:lnTo>
                <a:cubicBezTo>
                  <a:pt x="11409" y="201"/>
                  <a:pt x="11209" y="1"/>
                  <a:pt x="10975" y="1"/>
                </a:cubicBezTo>
                <a:close/>
                <a:moveTo>
                  <a:pt x="13544" y="1"/>
                </a:moveTo>
                <a:cubicBezTo>
                  <a:pt x="13310" y="1"/>
                  <a:pt x="13110" y="201"/>
                  <a:pt x="13110" y="434"/>
                </a:cubicBezTo>
                <a:lnTo>
                  <a:pt x="13110" y="2369"/>
                </a:lnTo>
                <a:cubicBezTo>
                  <a:pt x="13110" y="2603"/>
                  <a:pt x="13310" y="2769"/>
                  <a:pt x="13544" y="2769"/>
                </a:cubicBezTo>
                <a:lnTo>
                  <a:pt x="17547" y="2769"/>
                </a:lnTo>
                <a:cubicBezTo>
                  <a:pt x="17780" y="2769"/>
                  <a:pt x="17947" y="2603"/>
                  <a:pt x="17947" y="2369"/>
                </a:cubicBezTo>
                <a:lnTo>
                  <a:pt x="17947" y="434"/>
                </a:lnTo>
                <a:cubicBezTo>
                  <a:pt x="17947" y="201"/>
                  <a:pt x="17780" y="1"/>
                  <a:pt x="17547" y="1"/>
                </a:cubicBezTo>
                <a:close/>
                <a:moveTo>
                  <a:pt x="20082" y="1"/>
                </a:moveTo>
                <a:cubicBezTo>
                  <a:pt x="19882" y="1"/>
                  <a:pt x="19681" y="201"/>
                  <a:pt x="19681" y="434"/>
                </a:cubicBezTo>
                <a:lnTo>
                  <a:pt x="19681" y="2369"/>
                </a:lnTo>
                <a:cubicBezTo>
                  <a:pt x="19681" y="2603"/>
                  <a:pt x="19882" y="2769"/>
                  <a:pt x="20082" y="2769"/>
                </a:cubicBezTo>
                <a:lnTo>
                  <a:pt x="24085" y="2769"/>
                </a:lnTo>
                <a:cubicBezTo>
                  <a:pt x="24318" y="2769"/>
                  <a:pt x="24518" y="2603"/>
                  <a:pt x="24518" y="2369"/>
                </a:cubicBezTo>
                <a:lnTo>
                  <a:pt x="24518" y="434"/>
                </a:lnTo>
                <a:cubicBezTo>
                  <a:pt x="24518" y="201"/>
                  <a:pt x="24318" y="1"/>
                  <a:pt x="24085" y="1"/>
                </a:cubicBezTo>
                <a:close/>
                <a:moveTo>
                  <a:pt x="26653" y="1"/>
                </a:moveTo>
                <a:cubicBezTo>
                  <a:pt x="26420" y="1"/>
                  <a:pt x="26253" y="201"/>
                  <a:pt x="26253" y="434"/>
                </a:cubicBezTo>
                <a:lnTo>
                  <a:pt x="26253" y="2369"/>
                </a:lnTo>
                <a:cubicBezTo>
                  <a:pt x="26253" y="2603"/>
                  <a:pt x="26420" y="2769"/>
                  <a:pt x="26653" y="2769"/>
                </a:cubicBezTo>
                <a:lnTo>
                  <a:pt x="30656" y="2769"/>
                </a:lnTo>
                <a:cubicBezTo>
                  <a:pt x="30889" y="2769"/>
                  <a:pt x="31056" y="2603"/>
                  <a:pt x="31056" y="2369"/>
                </a:cubicBezTo>
                <a:lnTo>
                  <a:pt x="31056" y="434"/>
                </a:lnTo>
                <a:cubicBezTo>
                  <a:pt x="31056" y="201"/>
                  <a:pt x="30889" y="1"/>
                  <a:pt x="30656" y="1"/>
                </a:cubicBezTo>
                <a:close/>
                <a:moveTo>
                  <a:pt x="33224" y="1"/>
                </a:moveTo>
                <a:cubicBezTo>
                  <a:pt x="32991" y="1"/>
                  <a:pt x="32791" y="201"/>
                  <a:pt x="32791" y="434"/>
                </a:cubicBezTo>
                <a:lnTo>
                  <a:pt x="32791" y="2369"/>
                </a:lnTo>
                <a:cubicBezTo>
                  <a:pt x="32791" y="2603"/>
                  <a:pt x="32991" y="2769"/>
                  <a:pt x="33224" y="2769"/>
                </a:cubicBezTo>
                <a:lnTo>
                  <a:pt x="37194" y="2769"/>
                </a:lnTo>
                <a:cubicBezTo>
                  <a:pt x="37427" y="2769"/>
                  <a:pt x="37628" y="2603"/>
                  <a:pt x="37628" y="2369"/>
                </a:cubicBezTo>
                <a:lnTo>
                  <a:pt x="37628" y="434"/>
                </a:lnTo>
                <a:cubicBezTo>
                  <a:pt x="37628" y="201"/>
                  <a:pt x="37427" y="1"/>
                  <a:pt x="37194" y="1"/>
                </a:cubicBezTo>
                <a:close/>
                <a:moveTo>
                  <a:pt x="39762" y="1"/>
                </a:moveTo>
                <a:cubicBezTo>
                  <a:pt x="39529" y="1"/>
                  <a:pt x="39329" y="201"/>
                  <a:pt x="39329" y="434"/>
                </a:cubicBezTo>
                <a:lnTo>
                  <a:pt x="39329" y="2369"/>
                </a:lnTo>
                <a:cubicBezTo>
                  <a:pt x="39362" y="2603"/>
                  <a:pt x="39529" y="2769"/>
                  <a:pt x="39762" y="2769"/>
                </a:cubicBezTo>
                <a:lnTo>
                  <a:pt x="43765" y="2769"/>
                </a:lnTo>
                <a:cubicBezTo>
                  <a:pt x="43999" y="2769"/>
                  <a:pt x="44166" y="2603"/>
                  <a:pt x="44166" y="2369"/>
                </a:cubicBezTo>
                <a:lnTo>
                  <a:pt x="44166" y="434"/>
                </a:lnTo>
                <a:cubicBezTo>
                  <a:pt x="44166" y="201"/>
                  <a:pt x="43999" y="1"/>
                  <a:pt x="43765" y="1"/>
                </a:cubicBezTo>
                <a:close/>
                <a:moveTo>
                  <a:pt x="46334" y="1"/>
                </a:moveTo>
                <a:cubicBezTo>
                  <a:pt x="46100" y="1"/>
                  <a:pt x="45900" y="201"/>
                  <a:pt x="45900" y="434"/>
                </a:cubicBezTo>
                <a:lnTo>
                  <a:pt x="45900" y="2369"/>
                </a:lnTo>
                <a:cubicBezTo>
                  <a:pt x="45900" y="2603"/>
                  <a:pt x="46100" y="2769"/>
                  <a:pt x="46334" y="2769"/>
                </a:cubicBezTo>
                <a:lnTo>
                  <a:pt x="50337" y="2769"/>
                </a:lnTo>
                <a:cubicBezTo>
                  <a:pt x="50537" y="2769"/>
                  <a:pt x="50737" y="2603"/>
                  <a:pt x="50737" y="2369"/>
                </a:cubicBezTo>
                <a:lnTo>
                  <a:pt x="50737" y="434"/>
                </a:lnTo>
                <a:cubicBezTo>
                  <a:pt x="50737" y="201"/>
                  <a:pt x="50537" y="1"/>
                  <a:pt x="50337" y="1"/>
                </a:cubicBezTo>
                <a:close/>
                <a:moveTo>
                  <a:pt x="52872" y="1"/>
                </a:moveTo>
                <a:cubicBezTo>
                  <a:pt x="52638" y="1"/>
                  <a:pt x="52471" y="201"/>
                  <a:pt x="52471" y="434"/>
                </a:cubicBezTo>
                <a:lnTo>
                  <a:pt x="52471" y="2369"/>
                </a:lnTo>
                <a:cubicBezTo>
                  <a:pt x="52471" y="2603"/>
                  <a:pt x="52638" y="2769"/>
                  <a:pt x="52872" y="2769"/>
                </a:cubicBezTo>
                <a:lnTo>
                  <a:pt x="56875" y="2769"/>
                </a:lnTo>
                <a:cubicBezTo>
                  <a:pt x="57108" y="2769"/>
                  <a:pt x="57308" y="2603"/>
                  <a:pt x="57308" y="2369"/>
                </a:cubicBezTo>
                <a:lnTo>
                  <a:pt x="57308" y="434"/>
                </a:lnTo>
                <a:cubicBezTo>
                  <a:pt x="57308" y="201"/>
                  <a:pt x="57108" y="1"/>
                  <a:pt x="56875" y="1"/>
                </a:cubicBezTo>
                <a:close/>
                <a:moveTo>
                  <a:pt x="59443" y="1"/>
                </a:moveTo>
                <a:cubicBezTo>
                  <a:pt x="59210" y="1"/>
                  <a:pt x="59009" y="201"/>
                  <a:pt x="59009" y="434"/>
                </a:cubicBezTo>
                <a:lnTo>
                  <a:pt x="59009" y="2369"/>
                </a:lnTo>
                <a:cubicBezTo>
                  <a:pt x="59009" y="2603"/>
                  <a:pt x="59210" y="2769"/>
                  <a:pt x="59443" y="2769"/>
                </a:cubicBezTo>
                <a:lnTo>
                  <a:pt x="63446" y="2769"/>
                </a:lnTo>
                <a:cubicBezTo>
                  <a:pt x="63646" y="2769"/>
                  <a:pt x="63846" y="2603"/>
                  <a:pt x="63846" y="2369"/>
                </a:cubicBezTo>
                <a:lnTo>
                  <a:pt x="63846" y="434"/>
                </a:lnTo>
                <a:cubicBezTo>
                  <a:pt x="63846" y="201"/>
                  <a:pt x="63646" y="1"/>
                  <a:pt x="63446" y="1"/>
                </a:cubicBezTo>
                <a:close/>
                <a:moveTo>
                  <a:pt x="65981" y="1"/>
                </a:moveTo>
                <a:cubicBezTo>
                  <a:pt x="65748" y="1"/>
                  <a:pt x="65581" y="201"/>
                  <a:pt x="65581" y="434"/>
                </a:cubicBezTo>
                <a:lnTo>
                  <a:pt x="65581" y="2369"/>
                </a:lnTo>
                <a:cubicBezTo>
                  <a:pt x="65581" y="2603"/>
                  <a:pt x="65748" y="2769"/>
                  <a:pt x="65981" y="2769"/>
                </a:cubicBezTo>
                <a:lnTo>
                  <a:pt x="69984" y="2769"/>
                </a:lnTo>
                <a:cubicBezTo>
                  <a:pt x="70217" y="2769"/>
                  <a:pt x="70418" y="2603"/>
                  <a:pt x="70418" y="2369"/>
                </a:cubicBezTo>
                <a:lnTo>
                  <a:pt x="70418" y="434"/>
                </a:lnTo>
                <a:cubicBezTo>
                  <a:pt x="70418" y="201"/>
                  <a:pt x="70217" y="1"/>
                  <a:pt x="69984" y="1"/>
                </a:cubicBezTo>
                <a:close/>
                <a:moveTo>
                  <a:pt x="72552" y="1"/>
                </a:moveTo>
                <a:cubicBezTo>
                  <a:pt x="72319" y="1"/>
                  <a:pt x="72119" y="201"/>
                  <a:pt x="72119" y="434"/>
                </a:cubicBezTo>
                <a:lnTo>
                  <a:pt x="72119" y="2369"/>
                </a:lnTo>
                <a:cubicBezTo>
                  <a:pt x="72119" y="2603"/>
                  <a:pt x="72319" y="2769"/>
                  <a:pt x="72552" y="2769"/>
                </a:cubicBezTo>
                <a:lnTo>
                  <a:pt x="76555" y="2769"/>
                </a:lnTo>
                <a:cubicBezTo>
                  <a:pt x="76789" y="2769"/>
                  <a:pt x="76956" y="2603"/>
                  <a:pt x="76956" y="2369"/>
                </a:cubicBezTo>
                <a:lnTo>
                  <a:pt x="76956" y="434"/>
                </a:lnTo>
                <a:cubicBezTo>
                  <a:pt x="76956" y="201"/>
                  <a:pt x="76789" y="1"/>
                  <a:pt x="76555" y="1"/>
                </a:cubicBezTo>
                <a:close/>
                <a:moveTo>
                  <a:pt x="434" y="3570"/>
                </a:moveTo>
                <a:cubicBezTo>
                  <a:pt x="201" y="3570"/>
                  <a:pt x="1" y="3770"/>
                  <a:pt x="1" y="4004"/>
                </a:cubicBezTo>
                <a:lnTo>
                  <a:pt x="1" y="7673"/>
                </a:lnTo>
                <a:cubicBezTo>
                  <a:pt x="1" y="7906"/>
                  <a:pt x="201" y="8073"/>
                  <a:pt x="434" y="8073"/>
                </a:cubicBezTo>
                <a:lnTo>
                  <a:pt x="4437" y="8073"/>
                </a:lnTo>
                <a:cubicBezTo>
                  <a:pt x="4671" y="8073"/>
                  <a:pt x="4837" y="7906"/>
                  <a:pt x="4837" y="7673"/>
                </a:cubicBezTo>
                <a:lnTo>
                  <a:pt x="4837" y="4004"/>
                </a:lnTo>
                <a:cubicBezTo>
                  <a:pt x="4837" y="3770"/>
                  <a:pt x="4671" y="3570"/>
                  <a:pt x="4437" y="3570"/>
                </a:cubicBezTo>
                <a:close/>
                <a:moveTo>
                  <a:pt x="6972" y="3570"/>
                </a:moveTo>
                <a:cubicBezTo>
                  <a:pt x="6739" y="3570"/>
                  <a:pt x="6572" y="3770"/>
                  <a:pt x="6572" y="4004"/>
                </a:cubicBezTo>
                <a:lnTo>
                  <a:pt x="6572" y="7673"/>
                </a:lnTo>
                <a:cubicBezTo>
                  <a:pt x="6572" y="7906"/>
                  <a:pt x="6739" y="8073"/>
                  <a:pt x="6972" y="8073"/>
                </a:cubicBezTo>
                <a:lnTo>
                  <a:pt x="10975" y="8073"/>
                </a:lnTo>
                <a:cubicBezTo>
                  <a:pt x="11209" y="8073"/>
                  <a:pt x="11409" y="7906"/>
                  <a:pt x="11409" y="7673"/>
                </a:cubicBezTo>
                <a:lnTo>
                  <a:pt x="11409" y="4004"/>
                </a:lnTo>
                <a:cubicBezTo>
                  <a:pt x="11409" y="3770"/>
                  <a:pt x="11209" y="3570"/>
                  <a:pt x="10975" y="3570"/>
                </a:cubicBezTo>
                <a:close/>
                <a:moveTo>
                  <a:pt x="13544" y="3570"/>
                </a:moveTo>
                <a:cubicBezTo>
                  <a:pt x="13310" y="3570"/>
                  <a:pt x="13110" y="3770"/>
                  <a:pt x="13110" y="4004"/>
                </a:cubicBezTo>
                <a:lnTo>
                  <a:pt x="13110" y="7673"/>
                </a:lnTo>
                <a:cubicBezTo>
                  <a:pt x="13110" y="7906"/>
                  <a:pt x="13310" y="8073"/>
                  <a:pt x="13544" y="8073"/>
                </a:cubicBezTo>
                <a:lnTo>
                  <a:pt x="17547" y="8073"/>
                </a:lnTo>
                <a:cubicBezTo>
                  <a:pt x="17780" y="8073"/>
                  <a:pt x="17947" y="7906"/>
                  <a:pt x="17947" y="7673"/>
                </a:cubicBezTo>
                <a:lnTo>
                  <a:pt x="17947" y="4004"/>
                </a:lnTo>
                <a:cubicBezTo>
                  <a:pt x="17947" y="3770"/>
                  <a:pt x="17780" y="3570"/>
                  <a:pt x="17547" y="3570"/>
                </a:cubicBezTo>
                <a:close/>
                <a:moveTo>
                  <a:pt x="20082" y="3570"/>
                </a:moveTo>
                <a:cubicBezTo>
                  <a:pt x="19882" y="3570"/>
                  <a:pt x="19681" y="3770"/>
                  <a:pt x="19681" y="4004"/>
                </a:cubicBezTo>
                <a:lnTo>
                  <a:pt x="19681" y="7673"/>
                </a:lnTo>
                <a:cubicBezTo>
                  <a:pt x="19681" y="7906"/>
                  <a:pt x="19882" y="8073"/>
                  <a:pt x="20082" y="8073"/>
                </a:cubicBezTo>
                <a:lnTo>
                  <a:pt x="24085" y="8073"/>
                </a:lnTo>
                <a:cubicBezTo>
                  <a:pt x="24318" y="8073"/>
                  <a:pt x="24518" y="7906"/>
                  <a:pt x="24518" y="7673"/>
                </a:cubicBezTo>
                <a:lnTo>
                  <a:pt x="24518" y="4004"/>
                </a:lnTo>
                <a:cubicBezTo>
                  <a:pt x="24518" y="3770"/>
                  <a:pt x="24318" y="3570"/>
                  <a:pt x="24085" y="3570"/>
                </a:cubicBezTo>
                <a:close/>
                <a:moveTo>
                  <a:pt x="26653" y="3570"/>
                </a:moveTo>
                <a:cubicBezTo>
                  <a:pt x="26420" y="3570"/>
                  <a:pt x="26253" y="3770"/>
                  <a:pt x="26253" y="4004"/>
                </a:cubicBezTo>
                <a:lnTo>
                  <a:pt x="26253" y="7673"/>
                </a:lnTo>
                <a:cubicBezTo>
                  <a:pt x="26253" y="7906"/>
                  <a:pt x="26420" y="8073"/>
                  <a:pt x="26653" y="8073"/>
                </a:cubicBezTo>
                <a:lnTo>
                  <a:pt x="30656" y="8073"/>
                </a:lnTo>
                <a:cubicBezTo>
                  <a:pt x="30889" y="8073"/>
                  <a:pt x="31056" y="7906"/>
                  <a:pt x="31056" y="7673"/>
                </a:cubicBezTo>
                <a:lnTo>
                  <a:pt x="31056" y="4004"/>
                </a:lnTo>
                <a:cubicBezTo>
                  <a:pt x="31056" y="3770"/>
                  <a:pt x="30889" y="3570"/>
                  <a:pt x="30656" y="3570"/>
                </a:cubicBezTo>
                <a:close/>
                <a:moveTo>
                  <a:pt x="33224" y="3570"/>
                </a:moveTo>
                <a:cubicBezTo>
                  <a:pt x="32991" y="3570"/>
                  <a:pt x="32791" y="3770"/>
                  <a:pt x="32791" y="4004"/>
                </a:cubicBezTo>
                <a:lnTo>
                  <a:pt x="32791" y="7673"/>
                </a:lnTo>
                <a:cubicBezTo>
                  <a:pt x="32791" y="7906"/>
                  <a:pt x="32991" y="8073"/>
                  <a:pt x="33224" y="8073"/>
                </a:cubicBezTo>
                <a:lnTo>
                  <a:pt x="37194" y="8073"/>
                </a:lnTo>
                <a:cubicBezTo>
                  <a:pt x="37427" y="8073"/>
                  <a:pt x="37628" y="7906"/>
                  <a:pt x="37628" y="7673"/>
                </a:cubicBezTo>
                <a:lnTo>
                  <a:pt x="37628" y="4004"/>
                </a:lnTo>
                <a:cubicBezTo>
                  <a:pt x="37628" y="3770"/>
                  <a:pt x="37427" y="3570"/>
                  <a:pt x="37194" y="3570"/>
                </a:cubicBezTo>
                <a:close/>
                <a:moveTo>
                  <a:pt x="39762" y="3570"/>
                </a:moveTo>
                <a:cubicBezTo>
                  <a:pt x="39529" y="3570"/>
                  <a:pt x="39329" y="3770"/>
                  <a:pt x="39329" y="4004"/>
                </a:cubicBezTo>
                <a:lnTo>
                  <a:pt x="39329" y="7673"/>
                </a:lnTo>
                <a:cubicBezTo>
                  <a:pt x="39362" y="7906"/>
                  <a:pt x="39529" y="8073"/>
                  <a:pt x="39762" y="8073"/>
                </a:cubicBezTo>
                <a:lnTo>
                  <a:pt x="43765" y="8073"/>
                </a:lnTo>
                <a:cubicBezTo>
                  <a:pt x="43999" y="8073"/>
                  <a:pt x="44166" y="7906"/>
                  <a:pt x="44166" y="7673"/>
                </a:cubicBezTo>
                <a:lnTo>
                  <a:pt x="44166" y="4004"/>
                </a:lnTo>
                <a:cubicBezTo>
                  <a:pt x="44166" y="3770"/>
                  <a:pt x="43999" y="3570"/>
                  <a:pt x="43765" y="3570"/>
                </a:cubicBezTo>
                <a:close/>
                <a:moveTo>
                  <a:pt x="46334" y="3570"/>
                </a:moveTo>
                <a:cubicBezTo>
                  <a:pt x="46100" y="3570"/>
                  <a:pt x="45900" y="3770"/>
                  <a:pt x="45900" y="4004"/>
                </a:cubicBezTo>
                <a:lnTo>
                  <a:pt x="45900" y="7673"/>
                </a:lnTo>
                <a:cubicBezTo>
                  <a:pt x="45900" y="7906"/>
                  <a:pt x="46100" y="8073"/>
                  <a:pt x="46334" y="8073"/>
                </a:cubicBezTo>
                <a:lnTo>
                  <a:pt x="50337" y="8073"/>
                </a:lnTo>
                <a:cubicBezTo>
                  <a:pt x="50537" y="8073"/>
                  <a:pt x="50737" y="7906"/>
                  <a:pt x="50737" y="7673"/>
                </a:cubicBezTo>
                <a:lnTo>
                  <a:pt x="50737" y="4004"/>
                </a:lnTo>
                <a:cubicBezTo>
                  <a:pt x="50737" y="3770"/>
                  <a:pt x="50537" y="3570"/>
                  <a:pt x="50337" y="3570"/>
                </a:cubicBezTo>
                <a:close/>
                <a:moveTo>
                  <a:pt x="52872" y="3570"/>
                </a:moveTo>
                <a:cubicBezTo>
                  <a:pt x="52638" y="3570"/>
                  <a:pt x="52471" y="3770"/>
                  <a:pt x="52471" y="4004"/>
                </a:cubicBezTo>
                <a:lnTo>
                  <a:pt x="52471" y="7673"/>
                </a:lnTo>
                <a:cubicBezTo>
                  <a:pt x="52471" y="7906"/>
                  <a:pt x="52638" y="8073"/>
                  <a:pt x="52872" y="8073"/>
                </a:cubicBezTo>
                <a:lnTo>
                  <a:pt x="56875" y="8073"/>
                </a:lnTo>
                <a:cubicBezTo>
                  <a:pt x="57108" y="8073"/>
                  <a:pt x="57308" y="7906"/>
                  <a:pt x="57308" y="7673"/>
                </a:cubicBezTo>
                <a:lnTo>
                  <a:pt x="57308" y="4004"/>
                </a:lnTo>
                <a:cubicBezTo>
                  <a:pt x="57308" y="3770"/>
                  <a:pt x="57108" y="3570"/>
                  <a:pt x="56875" y="3570"/>
                </a:cubicBezTo>
                <a:close/>
                <a:moveTo>
                  <a:pt x="59443" y="3570"/>
                </a:moveTo>
                <a:cubicBezTo>
                  <a:pt x="59210" y="3570"/>
                  <a:pt x="59009" y="3770"/>
                  <a:pt x="59009" y="4004"/>
                </a:cubicBezTo>
                <a:lnTo>
                  <a:pt x="59009" y="7673"/>
                </a:lnTo>
                <a:cubicBezTo>
                  <a:pt x="59009" y="7906"/>
                  <a:pt x="59210" y="8073"/>
                  <a:pt x="59443" y="8073"/>
                </a:cubicBezTo>
                <a:lnTo>
                  <a:pt x="63446" y="8073"/>
                </a:lnTo>
                <a:cubicBezTo>
                  <a:pt x="63646" y="8073"/>
                  <a:pt x="63846" y="7906"/>
                  <a:pt x="63846" y="7673"/>
                </a:cubicBezTo>
                <a:lnTo>
                  <a:pt x="63846" y="4004"/>
                </a:lnTo>
                <a:cubicBezTo>
                  <a:pt x="63846" y="3770"/>
                  <a:pt x="63646" y="3570"/>
                  <a:pt x="63446" y="3570"/>
                </a:cubicBezTo>
                <a:close/>
                <a:moveTo>
                  <a:pt x="65981" y="3570"/>
                </a:moveTo>
                <a:cubicBezTo>
                  <a:pt x="65748" y="3570"/>
                  <a:pt x="65581" y="3770"/>
                  <a:pt x="65581" y="4004"/>
                </a:cubicBezTo>
                <a:lnTo>
                  <a:pt x="65581" y="7673"/>
                </a:lnTo>
                <a:cubicBezTo>
                  <a:pt x="65581" y="7906"/>
                  <a:pt x="65748" y="8073"/>
                  <a:pt x="65981" y="8073"/>
                </a:cubicBezTo>
                <a:lnTo>
                  <a:pt x="76555" y="8073"/>
                </a:lnTo>
                <a:cubicBezTo>
                  <a:pt x="76789" y="8073"/>
                  <a:pt x="76956" y="7906"/>
                  <a:pt x="76956" y="7673"/>
                </a:cubicBezTo>
                <a:lnTo>
                  <a:pt x="76956" y="4004"/>
                </a:lnTo>
                <a:cubicBezTo>
                  <a:pt x="76956" y="3770"/>
                  <a:pt x="76789" y="3570"/>
                  <a:pt x="76555" y="3570"/>
                </a:cubicBezTo>
                <a:close/>
                <a:moveTo>
                  <a:pt x="434" y="9041"/>
                </a:moveTo>
                <a:cubicBezTo>
                  <a:pt x="201" y="9041"/>
                  <a:pt x="1" y="9207"/>
                  <a:pt x="1" y="9441"/>
                </a:cubicBezTo>
                <a:lnTo>
                  <a:pt x="1" y="13110"/>
                </a:lnTo>
                <a:cubicBezTo>
                  <a:pt x="1" y="13344"/>
                  <a:pt x="201" y="13544"/>
                  <a:pt x="434" y="13544"/>
                </a:cubicBezTo>
                <a:lnTo>
                  <a:pt x="10975" y="13544"/>
                </a:lnTo>
                <a:cubicBezTo>
                  <a:pt x="11209" y="13544"/>
                  <a:pt x="11409" y="13344"/>
                  <a:pt x="11409" y="13110"/>
                </a:cubicBezTo>
                <a:lnTo>
                  <a:pt x="11409" y="9441"/>
                </a:lnTo>
                <a:cubicBezTo>
                  <a:pt x="11409" y="9207"/>
                  <a:pt x="11209" y="9041"/>
                  <a:pt x="10975" y="9041"/>
                </a:cubicBezTo>
                <a:close/>
                <a:moveTo>
                  <a:pt x="13544" y="9041"/>
                </a:moveTo>
                <a:cubicBezTo>
                  <a:pt x="13310" y="9041"/>
                  <a:pt x="13110" y="9207"/>
                  <a:pt x="13110" y="9441"/>
                </a:cubicBezTo>
                <a:lnTo>
                  <a:pt x="13110" y="13110"/>
                </a:lnTo>
                <a:cubicBezTo>
                  <a:pt x="13110" y="13344"/>
                  <a:pt x="13310" y="13544"/>
                  <a:pt x="13544" y="13544"/>
                </a:cubicBezTo>
                <a:lnTo>
                  <a:pt x="17547" y="13544"/>
                </a:lnTo>
                <a:cubicBezTo>
                  <a:pt x="17780" y="13544"/>
                  <a:pt x="17947" y="13344"/>
                  <a:pt x="17947" y="13110"/>
                </a:cubicBezTo>
                <a:lnTo>
                  <a:pt x="17947" y="9441"/>
                </a:lnTo>
                <a:cubicBezTo>
                  <a:pt x="17947" y="9207"/>
                  <a:pt x="17780" y="9041"/>
                  <a:pt x="17547" y="9041"/>
                </a:cubicBezTo>
                <a:close/>
                <a:moveTo>
                  <a:pt x="20082" y="9041"/>
                </a:moveTo>
                <a:cubicBezTo>
                  <a:pt x="19882" y="9041"/>
                  <a:pt x="19681" y="9207"/>
                  <a:pt x="19681" y="9441"/>
                </a:cubicBezTo>
                <a:lnTo>
                  <a:pt x="19681" y="13110"/>
                </a:lnTo>
                <a:cubicBezTo>
                  <a:pt x="19681" y="13344"/>
                  <a:pt x="19882" y="13544"/>
                  <a:pt x="20082" y="13544"/>
                </a:cubicBezTo>
                <a:lnTo>
                  <a:pt x="24085" y="13544"/>
                </a:lnTo>
                <a:cubicBezTo>
                  <a:pt x="24318" y="13544"/>
                  <a:pt x="24518" y="13344"/>
                  <a:pt x="24518" y="13110"/>
                </a:cubicBezTo>
                <a:lnTo>
                  <a:pt x="24518" y="9441"/>
                </a:lnTo>
                <a:cubicBezTo>
                  <a:pt x="24518" y="9207"/>
                  <a:pt x="24318" y="9041"/>
                  <a:pt x="24085" y="9041"/>
                </a:cubicBezTo>
                <a:close/>
                <a:moveTo>
                  <a:pt x="26653" y="9041"/>
                </a:moveTo>
                <a:cubicBezTo>
                  <a:pt x="26420" y="9041"/>
                  <a:pt x="26253" y="9207"/>
                  <a:pt x="26253" y="9441"/>
                </a:cubicBezTo>
                <a:lnTo>
                  <a:pt x="26253" y="13110"/>
                </a:lnTo>
                <a:cubicBezTo>
                  <a:pt x="26253" y="13344"/>
                  <a:pt x="26420" y="13544"/>
                  <a:pt x="26653" y="13544"/>
                </a:cubicBezTo>
                <a:lnTo>
                  <a:pt x="30656" y="13544"/>
                </a:lnTo>
                <a:cubicBezTo>
                  <a:pt x="30889" y="13544"/>
                  <a:pt x="31056" y="13344"/>
                  <a:pt x="31056" y="13110"/>
                </a:cubicBezTo>
                <a:lnTo>
                  <a:pt x="31056" y="9441"/>
                </a:lnTo>
                <a:cubicBezTo>
                  <a:pt x="31056" y="9207"/>
                  <a:pt x="30889" y="9041"/>
                  <a:pt x="30656" y="9041"/>
                </a:cubicBezTo>
                <a:close/>
                <a:moveTo>
                  <a:pt x="33224" y="9041"/>
                </a:moveTo>
                <a:cubicBezTo>
                  <a:pt x="32991" y="9041"/>
                  <a:pt x="32791" y="9207"/>
                  <a:pt x="32791" y="9441"/>
                </a:cubicBezTo>
                <a:lnTo>
                  <a:pt x="32791" y="13110"/>
                </a:lnTo>
                <a:cubicBezTo>
                  <a:pt x="32791" y="13344"/>
                  <a:pt x="32991" y="13544"/>
                  <a:pt x="33224" y="13544"/>
                </a:cubicBezTo>
                <a:lnTo>
                  <a:pt x="37194" y="13544"/>
                </a:lnTo>
                <a:cubicBezTo>
                  <a:pt x="37427" y="13544"/>
                  <a:pt x="37628" y="13344"/>
                  <a:pt x="37628" y="13110"/>
                </a:cubicBezTo>
                <a:lnTo>
                  <a:pt x="37628" y="9441"/>
                </a:lnTo>
                <a:cubicBezTo>
                  <a:pt x="37628" y="9207"/>
                  <a:pt x="37427" y="9041"/>
                  <a:pt x="37194" y="9041"/>
                </a:cubicBezTo>
                <a:close/>
                <a:moveTo>
                  <a:pt x="39762" y="9041"/>
                </a:moveTo>
                <a:cubicBezTo>
                  <a:pt x="39529" y="9041"/>
                  <a:pt x="39329" y="9207"/>
                  <a:pt x="39329" y="9441"/>
                </a:cubicBezTo>
                <a:lnTo>
                  <a:pt x="39329" y="13110"/>
                </a:lnTo>
                <a:cubicBezTo>
                  <a:pt x="39362" y="13344"/>
                  <a:pt x="39529" y="13544"/>
                  <a:pt x="39762" y="13544"/>
                </a:cubicBezTo>
                <a:lnTo>
                  <a:pt x="43765" y="13544"/>
                </a:lnTo>
                <a:cubicBezTo>
                  <a:pt x="43999" y="13544"/>
                  <a:pt x="44166" y="13344"/>
                  <a:pt x="44166" y="13110"/>
                </a:cubicBezTo>
                <a:lnTo>
                  <a:pt x="44166" y="9441"/>
                </a:lnTo>
                <a:cubicBezTo>
                  <a:pt x="44166" y="9207"/>
                  <a:pt x="43999" y="9041"/>
                  <a:pt x="43765" y="9041"/>
                </a:cubicBezTo>
                <a:close/>
                <a:moveTo>
                  <a:pt x="46334" y="9041"/>
                </a:moveTo>
                <a:cubicBezTo>
                  <a:pt x="46100" y="9041"/>
                  <a:pt x="45900" y="9207"/>
                  <a:pt x="45900" y="9441"/>
                </a:cubicBezTo>
                <a:lnTo>
                  <a:pt x="45900" y="13110"/>
                </a:lnTo>
                <a:cubicBezTo>
                  <a:pt x="45900" y="13344"/>
                  <a:pt x="46100" y="13544"/>
                  <a:pt x="46334" y="13544"/>
                </a:cubicBezTo>
                <a:lnTo>
                  <a:pt x="50337" y="13544"/>
                </a:lnTo>
                <a:cubicBezTo>
                  <a:pt x="50537" y="13544"/>
                  <a:pt x="50737" y="13344"/>
                  <a:pt x="50737" y="13110"/>
                </a:cubicBezTo>
                <a:lnTo>
                  <a:pt x="50737" y="9441"/>
                </a:lnTo>
                <a:cubicBezTo>
                  <a:pt x="50737" y="9207"/>
                  <a:pt x="50537" y="9041"/>
                  <a:pt x="50337" y="9041"/>
                </a:cubicBezTo>
                <a:close/>
                <a:moveTo>
                  <a:pt x="52872" y="9041"/>
                </a:moveTo>
                <a:cubicBezTo>
                  <a:pt x="52638" y="9041"/>
                  <a:pt x="52471" y="9207"/>
                  <a:pt x="52471" y="9441"/>
                </a:cubicBezTo>
                <a:lnTo>
                  <a:pt x="52471" y="13110"/>
                </a:lnTo>
                <a:cubicBezTo>
                  <a:pt x="52471" y="13344"/>
                  <a:pt x="52638" y="13544"/>
                  <a:pt x="52872" y="13544"/>
                </a:cubicBezTo>
                <a:lnTo>
                  <a:pt x="56875" y="13544"/>
                </a:lnTo>
                <a:cubicBezTo>
                  <a:pt x="57108" y="13544"/>
                  <a:pt x="57308" y="13344"/>
                  <a:pt x="57308" y="13110"/>
                </a:cubicBezTo>
                <a:lnTo>
                  <a:pt x="57308" y="9441"/>
                </a:lnTo>
                <a:cubicBezTo>
                  <a:pt x="57308" y="9207"/>
                  <a:pt x="57108" y="9041"/>
                  <a:pt x="56875" y="9041"/>
                </a:cubicBezTo>
                <a:close/>
                <a:moveTo>
                  <a:pt x="59443" y="9041"/>
                </a:moveTo>
                <a:cubicBezTo>
                  <a:pt x="59210" y="9041"/>
                  <a:pt x="59009" y="9207"/>
                  <a:pt x="59009" y="9441"/>
                </a:cubicBezTo>
                <a:lnTo>
                  <a:pt x="59009" y="13110"/>
                </a:lnTo>
                <a:cubicBezTo>
                  <a:pt x="59009" y="13344"/>
                  <a:pt x="59210" y="13544"/>
                  <a:pt x="59443" y="13544"/>
                </a:cubicBezTo>
                <a:lnTo>
                  <a:pt x="63446" y="13544"/>
                </a:lnTo>
                <a:cubicBezTo>
                  <a:pt x="63646" y="13544"/>
                  <a:pt x="63846" y="13344"/>
                  <a:pt x="63846" y="13110"/>
                </a:cubicBezTo>
                <a:lnTo>
                  <a:pt x="63846" y="9441"/>
                </a:lnTo>
                <a:cubicBezTo>
                  <a:pt x="63846" y="9207"/>
                  <a:pt x="63646" y="9041"/>
                  <a:pt x="63446" y="9041"/>
                </a:cubicBezTo>
                <a:close/>
                <a:moveTo>
                  <a:pt x="434" y="14978"/>
                </a:moveTo>
                <a:cubicBezTo>
                  <a:pt x="201" y="14978"/>
                  <a:pt x="1" y="15145"/>
                  <a:pt x="1" y="15378"/>
                </a:cubicBezTo>
                <a:lnTo>
                  <a:pt x="1" y="19048"/>
                </a:lnTo>
                <a:cubicBezTo>
                  <a:pt x="1" y="19281"/>
                  <a:pt x="201" y="19481"/>
                  <a:pt x="434" y="19481"/>
                </a:cubicBezTo>
                <a:lnTo>
                  <a:pt x="4437" y="19481"/>
                </a:lnTo>
                <a:cubicBezTo>
                  <a:pt x="4671" y="19481"/>
                  <a:pt x="4837" y="19281"/>
                  <a:pt x="4837" y="19048"/>
                </a:cubicBezTo>
                <a:lnTo>
                  <a:pt x="4837" y="15378"/>
                </a:lnTo>
                <a:cubicBezTo>
                  <a:pt x="4837" y="15145"/>
                  <a:pt x="4671" y="14978"/>
                  <a:pt x="4437" y="14978"/>
                </a:cubicBezTo>
                <a:close/>
                <a:moveTo>
                  <a:pt x="6972" y="14978"/>
                </a:moveTo>
                <a:cubicBezTo>
                  <a:pt x="6739" y="14978"/>
                  <a:pt x="6572" y="15145"/>
                  <a:pt x="6572" y="15378"/>
                </a:cubicBezTo>
                <a:lnTo>
                  <a:pt x="6572" y="19048"/>
                </a:lnTo>
                <a:cubicBezTo>
                  <a:pt x="6572" y="19281"/>
                  <a:pt x="6739" y="19481"/>
                  <a:pt x="6972" y="19481"/>
                </a:cubicBezTo>
                <a:lnTo>
                  <a:pt x="10975" y="19481"/>
                </a:lnTo>
                <a:cubicBezTo>
                  <a:pt x="11209" y="19481"/>
                  <a:pt x="11409" y="19281"/>
                  <a:pt x="11409" y="19048"/>
                </a:cubicBezTo>
                <a:lnTo>
                  <a:pt x="11409" y="15378"/>
                </a:lnTo>
                <a:cubicBezTo>
                  <a:pt x="11409" y="15145"/>
                  <a:pt x="11209" y="14978"/>
                  <a:pt x="10975" y="14978"/>
                </a:cubicBezTo>
                <a:close/>
                <a:moveTo>
                  <a:pt x="13544" y="14978"/>
                </a:moveTo>
                <a:cubicBezTo>
                  <a:pt x="13310" y="14978"/>
                  <a:pt x="13110" y="15145"/>
                  <a:pt x="13110" y="15378"/>
                </a:cubicBezTo>
                <a:lnTo>
                  <a:pt x="13110" y="19048"/>
                </a:lnTo>
                <a:cubicBezTo>
                  <a:pt x="13110" y="19281"/>
                  <a:pt x="13310" y="19481"/>
                  <a:pt x="13544" y="19481"/>
                </a:cubicBezTo>
                <a:lnTo>
                  <a:pt x="17547" y="19481"/>
                </a:lnTo>
                <a:cubicBezTo>
                  <a:pt x="17780" y="19481"/>
                  <a:pt x="17947" y="19281"/>
                  <a:pt x="17947" y="19048"/>
                </a:cubicBezTo>
                <a:lnTo>
                  <a:pt x="17947" y="15378"/>
                </a:lnTo>
                <a:cubicBezTo>
                  <a:pt x="17947" y="15145"/>
                  <a:pt x="17780" y="14978"/>
                  <a:pt x="17547" y="14978"/>
                </a:cubicBezTo>
                <a:close/>
                <a:moveTo>
                  <a:pt x="20082" y="14978"/>
                </a:moveTo>
                <a:cubicBezTo>
                  <a:pt x="19882" y="14978"/>
                  <a:pt x="19681" y="15145"/>
                  <a:pt x="19681" y="15378"/>
                </a:cubicBezTo>
                <a:lnTo>
                  <a:pt x="19681" y="19048"/>
                </a:lnTo>
                <a:cubicBezTo>
                  <a:pt x="19681" y="19281"/>
                  <a:pt x="19882" y="19481"/>
                  <a:pt x="20082" y="19481"/>
                </a:cubicBezTo>
                <a:lnTo>
                  <a:pt x="24085" y="19481"/>
                </a:lnTo>
                <a:cubicBezTo>
                  <a:pt x="24318" y="19481"/>
                  <a:pt x="24518" y="19281"/>
                  <a:pt x="24518" y="19048"/>
                </a:cubicBezTo>
                <a:lnTo>
                  <a:pt x="24518" y="15378"/>
                </a:lnTo>
                <a:cubicBezTo>
                  <a:pt x="24518" y="15145"/>
                  <a:pt x="24318" y="14978"/>
                  <a:pt x="24085" y="14978"/>
                </a:cubicBezTo>
                <a:close/>
                <a:moveTo>
                  <a:pt x="26653" y="14978"/>
                </a:moveTo>
                <a:cubicBezTo>
                  <a:pt x="26420" y="14978"/>
                  <a:pt x="26253" y="15145"/>
                  <a:pt x="26253" y="15378"/>
                </a:cubicBezTo>
                <a:lnTo>
                  <a:pt x="26253" y="19048"/>
                </a:lnTo>
                <a:cubicBezTo>
                  <a:pt x="26253" y="19281"/>
                  <a:pt x="26420" y="19481"/>
                  <a:pt x="26653" y="19481"/>
                </a:cubicBezTo>
                <a:lnTo>
                  <a:pt x="30656" y="19481"/>
                </a:lnTo>
                <a:cubicBezTo>
                  <a:pt x="30889" y="19481"/>
                  <a:pt x="31056" y="19281"/>
                  <a:pt x="31056" y="19048"/>
                </a:cubicBezTo>
                <a:lnTo>
                  <a:pt x="31056" y="15378"/>
                </a:lnTo>
                <a:cubicBezTo>
                  <a:pt x="31056" y="15145"/>
                  <a:pt x="30889" y="14978"/>
                  <a:pt x="30656" y="14978"/>
                </a:cubicBezTo>
                <a:close/>
                <a:moveTo>
                  <a:pt x="33224" y="14978"/>
                </a:moveTo>
                <a:cubicBezTo>
                  <a:pt x="32991" y="14978"/>
                  <a:pt x="32791" y="15145"/>
                  <a:pt x="32791" y="15378"/>
                </a:cubicBezTo>
                <a:lnTo>
                  <a:pt x="32791" y="19048"/>
                </a:lnTo>
                <a:cubicBezTo>
                  <a:pt x="32791" y="19281"/>
                  <a:pt x="32991" y="19481"/>
                  <a:pt x="33224" y="19481"/>
                </a:cubicBezTo>
                <a:lnTo>
                  <a:pt x="37194" y="19481"/>
                </a:lnTo>
                <a:cubicBezTo>
                  <a:pt x="37427" y="19481"/>
                  <a:pt x="37628" y="19281"/>
                  <a:pt x="37628" y="19048"/>
                </a:cubicBezTo>
                <a:lnTo>
                  <a:pt x="37628" y="15378"/>
                </a:lnTo>
                <a:cubicBezTo>
                  <a:pt x="37628" y="15145"/>
                  <a:pt x="37427" y="14978"/>
                  <a:pt x="37194" y="14978"/>
                </a:cubicBezTo>
                <a:close/>
                <a:moveTo>
                  <a:pt x="39762" y="14978"/>
                </a:moveTo>
                <a:cubicBezTo>
                  <a:pt x="39529" y="14978"/>
                  <a:pt x="39329" y="15145"/>
                  <a:pt x="39329" y="15378"/>
                </a:cubicBezTo>
                <a:lnTo>
                  <a:pt x="39329" y="19048"/>
                </a:lnTo>
                <a:cubicBezTo>
                  <a:pt x="39362" y="19281"/>
                  <a:pt x="39529" y="19481"/>
                  <a:pt x="39762" y="19481"/>
                </a:cubicBezTo>
                <a:lnTo>
                  <a:pt x="43765" y="19481"/>
                </a:lnTo>
                <a:cubicBezTo>
                  <a:pt x="43999" y="19481"/>
                  <a:pt x="44166" y="19281"/>
                  <a:pt x="44166" y="19048"/>
                </a:cubicBezTo>
                <a:lnTo>
                  <a:pt x="44166" y="15378"/>
                </a:lnTo>
                <a:cubicBezTo>
                  <a:pt x="44166" y="15145"/>
                  <a:pt x="43999" y="14978"/>
                  <a:pt x="43765" y="14978"/>
                </a:cubicBezTo>
                <a:close/>
                <a:moveTo>
                  <a:pt x="46334" y="14978"/>
                </a:moveTo>
                <a:cubicBezTo>
                  <a:pt x="46100" y="14978"/>
                  <a:pt x="45900" y="15145"/>
                  <a:pt x="45900" y="15378"/>
                </a:cubicBezTo>
                <a:lnTo>
                  <a:pt x="45900" y="19048"/>
                </a:lnTo>
                <a:cubicBezTo>
                  <a:pt x="45900" y="19281"/>
                  <a:pt x="46100" y="19481"/>
                  <a:pt x="46334" y="19481"/>
                </a:cubicBezTo>
                <a:lnTo>
                  <a:pt x="50337" y="19481"/>
                </a:lnTo>
                <a:cubicBezTo>
                  <a:pt x="50537" y="19481"/>
                  <a:pt x="50737" y="19281"/>
                  <a:pt x="50737" y="19048"/>
                </a:cubicBezTo>
                <a:lnTo>
                  <a:pt x="50737" y="15378"/>
                </a:lnTo>
                <a:cubicBezTo>
                  <a:pt x="50737" y="15145"/>
                  <a:pt x="50537" y="14978"/>
                  <a:pt x="50337" y="14978"/>
                </a:cubicBezTo>
                <a:close/>
                <a:moveTo>
                  <a:pt x="52872" y="14978"/>
                </a:moveTo>
                <a:cubicBezTo>
                  <a:pt x="52638" y="14978"/>
                  <a:pt x="52471" y="15145"/>
                  <a:pt x="52471" y="15378"/>
                </a:cubicBezTo>
                <a:lnTo>
                  <a:pt x="52471" y="19048"/>
                </a:lnTo>
                <a:cubicBezTo>
                  <a:pt x="52471" y="19281"/>
                  <a:pt x="52638" y="19481"/>
                  <a:pt x="52872" y="19481"/>
                </a:cubicBezTo>
                <a:lnTo>
                  <a:pt x="56875" y="19481"/>
                </a:lnTo>
                <a:cubicBezTo>
                  <a:pt x="57108" y="19481"/>
                  <a:pt x="57308" y="19281"/>
                  <a:pt x="57308" y="19048"/>
                </a:cubicBezTo>
                <a:lnTo>
                  <a:pt x="57308" y="15378"/>
                </a:lnTo>
                <a:cubicBezTo>
                  <a:pt x="57308" y="15145"/>
                  <a:pt x="57108" y="14978"/>
                  <a:pt x="56875" y="14978"/>
                </a:cubicBezTo>
                <a:close/>
                <a:moveTo>
                  <a:pt x="59443" y="14978"/>
                </a:moveTo>
                <a:cubicBezTo>
                  <a:pt x="59210" y="14978"/>
                  <a:pt x="59009" y="15145"/>
                  <a:pt x="59009" y="15378"/>
                </a:cubicBezTo>
                <a:lnTo>
                  <a:pt x="59009" y="19048"/>
                </a:lnTo>
                <a:cubicBezTo>
                  <a:pt x="59009" y="19281"/>
                  <a:pt x="59210" y="19481"/>
                  <a:pt x="59443" y="19481"/>
                </a:cubicBezTo>
                <a:lnTo>
                  <a:pt x="63446" y="19481"/>
                </a:lnTo>
                <a:cubicBezTo>
                  <a:pt x="63646" y="19481"/>
                  <a:pt x="63846" y="19281"/>
                  <a:pt x="63846" y="19048"/>
                </a:cubicBezTo>
                <a:lnTo>
                  <a:pt x="63846" y="15378"/>
                </a:lnTo>
                <a:cubicBezTo>
                  <a:pt x="63846" y="15145"/>
                  <a:pt x="63646" y="14978"/>
                  <a:pt x="63446" y="14978"/>
                </a:cubicBezTo>
                <a:close/>
                <a:moveTo>
                  <a:pt x="65981" y="14978"/>
                </a:moveTo>
                <a:cubicBezTo>
                  <a:pt x="65748" y="14978"/>
                  <a:pt x="65581" y="15145"/>
                  <a:pt x="65581" y="15378"/>
                </a:cubicBezTo>
                <a:lnTo>
                  <a:pt x="65581" y="19048"/>
                </a:lnTo>
                <a:cubicBezTo>
                  <a:pt x="65581" y="19281"/>
                  <a:pt x="65748" y="19481"/>
                  <a:pt x="65981" y="19481"/>
                </a:cubicBezTo>
                <a:lnTo>
                  <a:pt x="69984" y="19481"/>
                </a:lnTo>
                <a:cubicBezTo>
                  <a:pt x="70217" y="19481"/>
                  <a:pt x="70418" y="19281"/>
                  <a:pt x="70418" y="19048"/>
                </a:cubicBezTo>
                <a:lnTo>
                  <a:pt x="70418" y="15378"/>
                </a:lnTo>
                <a:cubicBezTo>
                  <a:pt x="70418" y="15145"/>
                  <a:pt x="70217" y="14978"/>
                  <a:pt x="69984" y="14978"/>
                </a:cubicBezTo>
                <a:close/>
                <a:moveTo>
                  <a:pt x="65981" y="9041"/>
                </a:moveTo>
                <a:cubicBezTo>
                  <a:pt x="65748" y="9041"/>
                  <a:pt x="65581" y="9207"/>
                  <a:pt x="65581" y="9441"/>
                </a:cubicBezTo>
                <a:lnTo>
                  <a:pt x="65581" y="13110"/>
                </a:lnTo>
                <a:cubicBezTo>
                  <a:pt x="65581" y="13344"/>
                  <a:pt x="65748" y="13544"/>
                  <a:pt x="65981" y="13544"/>
                </a:cubicBezTo>
                <a:lnTo>
                  <a:pt x="71719" y="13544"/>
                </a:lnTo>
                <a:cubicBezTo>
                  <a:pt x="71952" y="13544"/>
                  <a:pt x="72119" y="13744"/>
                  <a:pt x="72119" y="13944"/>
                </a:cubicBezTo>
                <a:lnTo>
                  <a:pt x="72119" y="19048"/>
                </a:lnTo>
                <a:cubicBezTo>
                  <a:pt x="72119" y="19281"/>
                  <a:pt x="72319" y="19481"/>
                  <a:pt x="72552" y="19481"/>
                </a:cubicBezTo>
                <a:lnTo>
                  <a:pt x="76555" y="19481"/>
                </a:lnTo>
                <a:cubicBezTo>
                  <a:pt x="76789" y="19481"/>
                  <a:pt x="76956" y="19281"/>
                  <a:pt x="76956" y="19048"/>
                </a:cubicBezTo>
                <a:lnTo>
                  <a:pt x="76956" y="9441"/>
                </a:lnTo>
                <a:cubicBezTo>
                  <a:pt x="76956" y="9207"/>
                  <a:pt x="76789" y="9041"/>
                  <a:pt x="76555" y="9041"/>
                </a:cubicBezTo>
                <a:close/>
                <a:moveTo>
                  <a:pt x="434" y="20916"/>
                </a:moveTo>
                <a:cubicBezTo>
                  <a:pt x="201" y="20916"/>
                  <a:pt x="1" y="21083"/>
                  <a:pt x="1" y="21316"/>
                </a:cubicBezTo>
                <a:lnTo>
                  <a:pt x="1" y="24985"/>
                </a:lnTo>
                <a:cubicBezTo>
                  <a:pt x="1" y="25219"/>
                  <a:pt x="201" y="25419"/>
                  <a:pt x="434" y="25419"/>
                </a:cubicBezTo>
                <a:lnTo>
                  <a:pt x="4437" y="25419"/>
                </a:lnTo>
                <a:cubicBezTo>
                  <a:pt x="4671" y="25419"/>
                  <a:pt x="4837" y="25219"/>
                  <a:pt x="4837" y="24985"/>
                </a:cubicBezTo>
                <a:lnTo>
                  <a:pt x="4837" y="21316"/>
                </a:lnTo>
                <a:cubicBezTo>
                  <a:pt x="4837" y="21083"/>
                  <a:pt x="4671" y="20916"/>
                  <a:pt x="4437" y="20916"/>
                </a:cubicBezTo>
                <a:close/>
                <a:moveTo>
                  <a:pt x="6972" y="20916"/>
                </a:moveTo>
                <a:cubicBezTo>
                  <a:pt x="6739" y="20916"/>
                  <a:pt x="6572" y="21083"/>
                  <a:pt x="6572" y="21316"/>
                </a:cubicBezTo>
                <a:lnTo>
                  <a:pt x="6572" y="24985"/>
                </a:lnTo>
                <a:cubicBezTo>
                  <a:pt x="6572" y="25219"/>
                  <a:pt x="6739" y="25419"/>
                  <a:pt x="6972" y="25419"/>
                </a:cubicBezTo>
                <a:lnTo>
                  <a:pt x="10975" y="25419"/>
                </a:lnTo>
                <a:cubicBezTo>
                  <a:pt x="11209" y="25419"/>
                  <a:pt x="11409" y="25219"/>
                  <a:pt x="11409" y="24985"/>
                </a:cubicBezTo>
                <a:lnTo>
                  <a:pt x="11409" y="21316"/>
                </a:lnTo>
                <a:cubicBezTo>
                  <a:pt x="11409" y="21083"/>
                  <a:pt x="11209" y="20916"/>
                  <a:pt x="10975" y="20916"/>
                </a:cubicBezTo>
                <a:close/>
                <a:moveTo>
                  <a:pt x="13544" y="20916"/>
                </a:moveTo>
                <a:cubicBezTo>
                  <a:pt x="13310" y="20916"/>
                  <a:pt x="13110" y="21083"/>
                  <a:pt x="13110" y="21316"/>
                </a:cubicBezTo>
                <a:lnTo>
                  <a:pt x="13110" y="24985"/>
                </a:lnTo>
                <a:cubicBezTo>
                  <a:pt x="13110" y="25219"/>
                  <a:pt x="13310" y="25419"/>
                  <a:pt x="13544" y="25419"/>
                </a:cubicBezTo>
                <a:lnTo>
                  <a:pt x="17547" y="25419"/>
                </a:lnTo>
                <a:cubicBezTo>
                  <a:pt x="17780" y="25419"/>
                  <a:pt x="17947" y="25219"/>
                  <a:pt x="17947" y="24985"/>
                </a:cubicBezTo>
                <a:lnTo>
                  <a:pt x="17947" y="21316"/>
                </a:lnTo>
                <a:cubicBezTo>
                  <a:pt x="17947" y="21083"/>
                  <a:pt x="17780" y="20916"/>
                  <a:pt x="17547" y="20916"/>
                </a:cubicBezTo>
                <a:close/>
                <a:moveTo>
                  <a:pt x="20082" y="20916"/>
                </a:moveTo>
                <a:cubicBezTo>
                  <a:pt x="19882" y="20916"/>
                  <a:pt x="19681" y="21083"/>
                  <a:pt x="19681" y="21316"/>
                </a:cubicBezTo>
                <a:lnTo>
                  <a:pt x="19681" y="24985"/>
                </a:lnTo>
                <a:cubicBezTo>
                  <a:pt x="19681" y="25219"/>
                  <a:pt x="19882" y="25419"/>
                  <a:pt x="20082" y="25419"/>
                </a:cubicBezTo>
                <a:lnTo>
                  <a:pt x="24085" y="25419"/>
                </a:lnTo>
                <a:cubicBezTo>
                  <a:pt x="24318" y="25419"/>
                  <a:pt x="24518" y="25219"/>
                  <a:pt x="24518" y="24985"/>
                </a:cubicBezTo>
                <a:lnTo>
                  <a:pt x="24518" y="21316"/>
                </a:lnTo>
                <a:cubicBezTo>
                  <a:pt x="24518" y="21083"/>
                  <a:pt x="24318" y="20916"/>
                  <a:pt x="24085" y="20916"/>
                </a:cubicBezTo>
                <a:close/>
                <a:moveTo>
                  <a:pt x="26653" y="20916"/>
                </a:moveTo>
                <a:cubicBezTo>
                  <a:pt x="26420" y="20916"/>
                  <a:pt x="26253" y="21083"/>
                  <a:pt x="26253" y="21316"/>
                </a:cubicBezTo>
                <a:lnTo>
                  <a:pt x="26253" y="24985"/>
                </a:lnTo>
                <a:cubicBezTo>
                  <a:pt x="26253" y="25219"/>
                  <a:pt x="26420" y="25419"/>
                  <a:pt x="26653" y="25419"/>
                </a:cubicBezTo>
                <a:lnTo>
                  <a:pt x="30656" y="25419"/>
                </a:lnTo>
                <a:cubicBezTo>
                  <a:pt x="30889" y="25419"/>
                  <a:pt x="31056" y="25219"/>
                  <a:pt x="31056" y="24985"/>
                </a:cubicBezTo>
                <a:lnTo>
                  <a:pt x="31056" y="21316"/>
                </a:lnTo>
                <a:cubicBezTo>
                  <a:pt x="31056" y="21083"/>
                  <a:pt x="30889" y="20916"/>
                  <a:pt x="30656" y="20916"/>
                </a:cubicBezTo>
                <a:close/>
                <a:moveTo>
                  <a:pt x="33224" y="20916"/>
                </a:moveTo>
                <a:cubicBezTo>
                  <a:pt x="32991" y="20916"/>
                  <a:pt x="32791" y="21083"/>
                  <a:pt x="32791" y="21316"/>
                </a:cubicBezTo>
                <a:lnTo>
                  <a:pt x="32791" y="24985"/>
                </a:lnTo>
                <a:cubicBezTo>
                  <a:pt x="32791" y="25219"/>
                  <a:pt x="32991" y="25419"/>
                  <a:pt x="33224" y="25419"/>
                </a:cubicBezTo>
                <a:lnTo>
                  <a:pt x="37194" y="25419"/>
                </a:lnTo>
                <a:cubicBezTo>
                  <a:pt x="37427" y="25419"/>
                  <a:pt x="37628" y="25219"/>
                  <a:pt x="37628" y="24985"/>
                </a:cubicBezTo>
                <a:lnTo>
                  <a:pt x="37628" y="21316"/>
                </a:lnTo>
                <a:cubicBezTo>
                  <a:pt x="37628" y="21083"/>
                  <a:pt x="37427" y="20916"/>
                  <a:pt x="37194" y="20916"/>
                </a:cubicBezTo>
                <a:close/>
                <a:moveTo>
                  <a:pt x="39762" y="20916"/>
                </a:moveTo>
                <a:cubicBezTo>
                  <a:pt x="39529" y="20916"/>
                  <a:pt x="39329" y="21083"/>
                  <a:pt x="39329" y="21316"/>
                </a:cubicBezTo>
                <a:lnTo>
                  <a:pt x="39329" y="24985"/>
                </a:lnTo>
                <a:cubicBezTo>
                  <a:pt x="39362" y="25219"/>
                  <a:pt x="39529" y="25419"/>
                  <a:pt x="39762" y="25419"/>
                </a:cubicBezTo>
                <a:lnTo>
                  <a:pt x="43765" y="25419"/>
                </a:lnTo>
                <a:cubicBezTo>
                  <a:pt x="43999" y="25419"/>
                  <a:pt x="44166" y="25219"/>
                  <a:pt x="44166" y="24985"/>
                </a:cubicBezTo>
                <a:lnTo>
                  <a:pt x="44166" y="21316"/>
                </a:lnTo>
                <a:cubicBezTo>
                  <a:pt x="44166" y="21083"/>
                  <a:pt x="43999" y="20916"/>
                  <a:pt x="43765" y="20916"/>
                </a:cubicBezTo>
                <a:close/>
                <a:moveTo>
                  <a:pt x="46334" y="20916"/>
                </a:moveTo>
                <a:cubicBezTo>
                  <a:pt x="46100" y="20916"/>
                  <a:pt x="45900" y="21083"/>
                  <a:pt x="45900" y="21316"/>
                </a:cubicBezTo>
                <a:lnTo>
                  <a:pt x="45900" y="24985"/>
                </a:lnTo>
                <a:cubicBezTo>
                  <a:pt x="45900" y="25219"/>
                  <a:pt x="46100" y="25419"/>
                  <a:pt x="46334" y="25419"/>
                </a:cubicBezTo>
                <a:lnTo>
                  <a:pt x="50337" y="25419"/>
                </a:lnTo>
                <a:cubicBezTo>
                  <a:pt x="50537" y="25419"/>
                  <a:pt x="50737" y="25219"/>
                  <a:pt x="50737" y="24985"/>
                </a:cubicBezTo>
                <a:lnTo>
                  <a:pt x="50737" y="21316"/>
                </a:lnTo>
                <a:cubicBezTo>
                  <a:pt x="50737" y="21083"/>
                  <a:pt x="50537" y="20916"/>
                  <a:pt x="50337" y="20916"/>
                </a:cubicBezTo>
                <a:close/>
                <a:moveTo>
                  <a:pt x="52872" y="20916"/>
                </a:moveTo>
                <a:cubicBezTo>
                  <a:pt x="52638" y="20916"/>
                  <a:pt x="52471" y="21083"/>
                  <a:pt x="52471" y="21316"/>
                </a:cubicBezTo>
                <a:lnTo>
                  <a:pt x="52471" y="24985"/>
                </a:lnTo>
                <a:cubicBezTo>
                  <a:pt x="52471" y="25219"/>
                  <a:pt x="52638" y="25419"/>
                  <a:pt x="52872" y="25419"/>
                </a:cubicBezTo>
                <a:lnTo>
                  <a:pt x="56875" y="25419"/>
                </a:lnTo>
                <a:cubicBezTo>
                  <a:pt x="57108" y="25419"/>
                  <a:pt x="57308" y="25219"/>
                  <a:pt x="57308" y="24985"/>
                </a:cubicBezTo>
                <a:lnTo>
                  <a:pt x="57308" y="21316"/>
                </a:lnTo>
                <a:cubicBezTo>
                  <a:pt x="57308" y="21083"/>
                  <a:pt x="57108" y="20916"/>
                  <a:pt x="56875" y="20916"/>
                </a:cubicBezTo>
                <a:close/>
                <a:moveTo>
                  <a:pt x="59443" y="20916"/>
                </a:moveTo>
                <a:cubicBezTo>
                  <a:pt x="59210" y="20916"/>
                  <a:pt x="59009" y="21083"/>
                  <a:pt x="59009" y="21316"/>
                </a:cubicBezTo>
                <a:lnTo>
                  <a:pt x="59009" y="24985"/>
                </a:lnTo>
                <a:cubicBezTo>
                  <a:pt x="59009" y="25219"/>
                  <a:pt x="59210" y="25419"/>
                  <a:pt x="59443" y="25419"/>
                </a:cubicBezTo>
                <a:lnTo>
                  <a:pt x="63446" y="25419"/>
                </a:lnTo>
                <a:cubicBezTo>
                  <a:pt x="63646" y="25419"/>
                  <a:pt x="63846" y="25219"/>
                  <a:pt x="63846" y="24985"/>
                </a:cubicBezTo>
                <a:lnTo>
                  <a:pt x="63846" y="21316"/>
                </a:lnTo>
                <a:cubicBezTo>
                  <a:pt x="63846" y="21083"/>
                  <a:pt x="63646" y="20916"/>
                  <a:pt x="63446" y="20916"/>
                </a:cubicBezTo>
                <a:close/>
                <a:moveTo>
                  <a:pt x="65981" y="20916"/>
                </a:moveTo>
                <a:cubicBezTo>
                  <a:pt x="65748" y="20916"/>
                  <a:pt x="65581" y="21083"/>
                  <a:pt x="65581" y="21316"/>
                </a:cubicBezTo>
                <a:lnTo>
                  <a:pt x="65581" y="24985"/>
                </a:lnTo>
                <a:cubicBezTo>
                  <a:pt x="65581" y="25219"/>
                  <a:pt x="65748" y="25419"/>
                  <a:pt x="65981" y="25419"/>
                </a:cubicBezTo>
                <a:lnTo>
                  <a:pt x="69984" y="25419"/>
                </a:lnTo>
                <a:cubicBezTo>
                  <a:pt x="70217" y="25419"/>
                  <a:pt x="70418" y="25219"/>
                  <a:pt x="70418" y="24985"/>
                </a:cubicBezTo>
                <a:lnTo>
                  <a:pt x="70418" y="21316"/>
                </a:lnTo>
                <a:cubicBezTo>
                  <a:pt x="70418" y="21083"/>
                  <a:pt x="70217" y="20916"/>
                  <a:pt x="69984" y="20916"/>
                </a:cubicBezTo>
                <a:close/>
                <a:moveTo>
                  <a:pt x="72552" y="20916"/>
                </a:moveTo>
                <a:cubicBezTo>
                  <a:pt x="72319" y="20916"/>
                  <a:pt x="72119" y="21083"/>
                  <a:pt x="72119" y="21316"/>
                </a:cubicBezTo>
                <a:lnTo>
                  <a:pt x="72119" y="24985"/>
                </a:lnTo>
                <a:cubicBezTo>
                  <a:pt x="72119" y="25219"/>
                  <a:pt x="72319" y="25419"/>
                  <a:pt x="72552" y="25419"/>
                </a:cubicBezTo>
                <a:lnTo>
                  <a:pt x="76555" y="25419"/>
                </a:lnTo>
                <a:cubicBezTo>
                  <a:pt x="76789" y="25419"/>
                  <a:pt x="76956" y="25219"/>
                  <a:pt x="76956" y="24985"/>
                </a:cubicBezTo>
                <a:lnTo>
                  <a:pt x="76956" y="21316"/>
                </a:lnTo>
                <a:cubicBezTo>
                  <a:pt x="76956" y="21083"/>
                  <a:pt x="76789" y="20916"/>
                  <a:pt x="76555" y="20916"/>
                </a:cubicBezTo>
                <a:close/>
                <a:moveTo>
                  <a:pt x="434" y="26853"/>
                </a:moveTo>
                <a:cubicBezTo>
                  <a:pt x="201" y="26853"/>
                  <a:pt x="1" y="27020"/>
                  <a:pt x="1" y="27254"/>
                </a:cubicBezTo>
                <a:lnTo>
                  <a:pt x="1" y="30923"/>
                </a:lnTo>
                <a:cubicBezTo>
                  <a:pt x="1" y="31156"/>
                  <a:pt x="201" y="31357"/>
                  <a:pt x="434" y="31357"/>
                </a:cubicBezTo>
                <a:lnTo>
                  <a:pt x="4437" y="31357"/>
                </a:lnTo>
                <a:cubicBezTo>
                  <a:pt x="4671" y="31357"/>
                  <a:pt x="4837" y="31156"/>
                  <a:pt x="4837" y="30923"/>
                </a:cubicBezTo>
                <a:lnTo>
                  <a:pt x="4837" y="27254"/>
                </a:lnTo>
                <a:cubicBezTo>
                  <a:pt x="4837" y="27020"/>
                  <a:pt x="4671" y="26853"/>
                  <a:pt x="4437" y="26853"/>
                </a:cubicBezTo>
                <a:close/>
                <a:moveTo>
                  <a:pt x="6972" y="26853"/>
                </a:moveTo>
                <a:cubicBezTo>
                  <a:pt x="6739" y="26853"/>
                  <a:pt x="6572" y="27020"/>
                  <a:pt x="6572" y="27254"/>
                </a:cubicBezTo>
                <a:lnTo>
                  <a:pt x="6572" y="30923"/>
                </a:lnTo>
                <a:cubicBezTo>
                  <a:pt x="6572" y="31156"/>
                  <a:pt x="6739" y="31357"/>
                  <a:pt x="6972" y="31357"/>
                </a:cubicBezTo>
                <a:lnTo>
                  <a:pt x="10975" y="31357"/>
                </a:lnTo>
                <a:cubicBezTo>
                  <a:pt x="11209" y="31357"/>
                  <a:pt x="11409" y="31156"/>
                  <a:pt x="11409" y="30923"/>
                </a:cubicBezTo>
                <a:lnTo>
                  <a:pt x="11409" y="27254"/>
                </a:lnTo>
                <a:cubicBezTo>
                  <a:pt x="11409" y="27020"/>
                  <a:pt x="11209" y="26853"/>
                  <a:pt x="10975" y="26853"/>
                </a:cubicBezTo>
                <a:close/>
                <a:moveTo>
                  <a:pt x="13544" y="26853"/>
                </a:moveTo>
                <a:cubicBezTo>
                  <a:pt x="13310" y="26853"/>
                  <a:pt x="13110" y="27020"/>
                  <a:pt x="13110" y="27254"/>
                </a:cubicBezTo>
                <a:lnTo>
                  <a:pt x="13110" y="30923"/>
                </a:lnTo>
                <a:cubicBezTo>
                  <a:pt x="13110" y="31156"/>
                  <a:pt x="13310" y="31357"/>
                  <a:pt x="13544" y="31357"/>
                </a:cubicBezTo>
                <a:lnTo>
                  <a:pt x="17547" y="31357"/>
                </a:lnTo>
                <a:cubicBezTo>
                  <a:pt x="17780" y="31357"/>
                  <a:pt x="17947" y="31156"/>
                  <a:pt x="17947" y="30923"/>
                </a:cubicBezTo>
                <a:lnTo>
                  <a:pt x="17947" y="27254"/>
                </a:lnTo>
                <a:cubicBezTo>
                  <a:pt x="17947" y="27020"/>
                  <a:pt x="17780" y="26853"/>
                  <a:pt x="17547" y="26853"/>
                </a:cubicBezTo>
                <a:close/>
                <a:moveTo>
                  <a:pt x="20082" y="26853"/>
                </a:moveTo>
                <a:cubicBezTo>
                  <a:pt x="19882" y="26853"/>
                  <a:pt x="19681" y="27020"/>
                  <a:pt x="19681" y="27254"/>
                </a:cubicBezTo>
                <a:lnTo>
                  <a:pt x="19681" y="30923"/>
                </a:lnTo>
                <a:cubicBezTo>
                  <a:pt x="19681" y="31156"/>
                  <a:pt x="19882" y="31357"/>
                  <a:pt x="20082" y="31357"/>
                </a:cubicBezTo>
                <a:lnTo>
                  <a:pt x="24085" y="31357"/>
                </a:lnTo>
                <a:cubicBezTo>
                  <a:pt x="24318" y="31357"/>
                  <a:pt x="24518" y="31156"/>
                  <a:pt x="24518" y="30923"/>
                </a:cubicBezTo>
                <a:lnTo>
                  <a:pt x="24518" y="27254"/>
                </a:lnTo>
                <a:cubicBezTo>
                  <a:pt x="24518" y="27020"/>
                  <a:pt x="24318" y="26853"/>
                  <a:pt x="24085" y="26853"/>
                </a:cubicBezTo>
                <a:close/>
                <a:moveTo>
                  <a:pt x="26653" y="26853"/>
                </a:moveTo>
                <a:cubicBezTo>
                  <a:pt x="26420" y="26853"/>
                  <a:pt x="26253" y="27020"/>
                  <a:pt x="26253" y="27254"/>
                </a:cubicBezTo>
                <a:lnTo>
                  <a:pt x="26253" y="30923"/>
                </a:lnTo>
                <a:cubicBezTo>
                  <a:pt x="26253" y="31156"/>
                  <a:pt x="26420" y="31357"/>
                  <a:pt x="26653" y="31357"/>
                </a:cubicBezTo>
                <a:lnTo>
                  <a:pt x="56875" y="31357"/>
                </a:lnTo>
                <a:cubicBezTo>
                  <a:pt x="57108" y="31357"/>
                  <a:pt x="57308" y="31156"/>
                  <a:pt x="57308" y="30923"/>
                </a:cubicBezTo>
                <a:lnTo>
                  <a:pt x="57308" y="27254"/>
                </a:lnTo>
                <a:cubicBezTo>
                  <a:pt x="57308" y="27020"/>
                  <a:pt x="57108" y="26853"/>
                  <a:pt x="56875" y="26853"/>
                </a:cubicBezTo>
                <a:close/>
                <a:moveTo>
                  <a:pt x="59443" y="26853"/>
                </a:moveTo>
                <a:cubicBezTo>
                  <a:pt x="59210" y="26853"/>
                  <a:pt x="59009" y="27020"/>
                  <a:pt x="59009" y="27254"/>
                </a:cubicBezTo>
                <a:lnTo>
                  <a:pt x="59009" y="30923"/>
                </a:lnTo>
                <a:cubicBezTo>
                  <a:pt x="59009" y="31156"/>
                  <a:pt x="59210" y="31357"/>
                  <a:pt x="59443" y="31357"/>
                </a:cubicBezTo>
                <a:lnTo>
                  <a:pt x="63446" y="31357"/>
                </a:lnTo>
                <a:cubicBezTo>
                  <a:pt x="63646" y="31357"/>
                  <a:pt x="63846" y="31156"/>
                  <a:pt x="63846" y="30923"/>
                </a:cubicBezTo>
                <a:lnTo>
                  <a:pt x="63846" y="27254"/>
                </a:lnTo>
                <a:cubicBezTo>
                  <a:pt x="63846" y="27020"/>
                  <a:pt x="63646" y="26853"/>
                  <a:pt x="63446" y="26853"/>
                </a:cubicBezTo>
                <a:close/>
                <a:moveTo>
                  <a:pt x="65981" y="26853"/>
                </a:moveTo>
                <a:cubicBezTo>
                  <a:pt x="65748" y="26853"/>
                  <a:pt x="65581" y="27020"/>
                  <a:pt x="65581" y="27254"/>
                </a:cubicBezTo>
                <a:lnTo>
                  <a:pt x="65581" y="30923"/>
                </a:lnTo>
                <a:cubicBezTo>
                  <a:pt x="65581" y="31156"/>
                  <a:pt x="65748" y="31357"/>
                  <a:pt x="65981" y="31357"/>
                </a:cubicBezTo>
                <a:lnTo>
                  <a:pt x="69984" y="31357"/>
                </a:lnTo>
                <a:cubicBezTo>
                  <a:pt x="70217" y="31357"/>
                  <a:pt x="70418" y="31156"/>
                  <a:pt x="70418" y="30923"/>
                </a:cubicBezTo>
                <a:lnTo>
                  <a:pt x="70418" y="27254"/>
                </a:lnTo>
                <a:cubicBezTo>
                  <a:pt x="70418" y="27020"/>
                  <a:pt x="70217" y="26853"/>
                  <a:pt x="69984" y="26853"/>
                </a:cubicBezTo>
                <a:close/>
                <a:moveTo>
                  <a:pt x="72552" y="26853"/>
                </a:moveTo>
                <a:cubicBezTo>
                  <a:pt x="72319" y="26853"/>
                  <a:pt x="72119" y="27020"/>
                  <a:pt x="72119" y="27254"/>
                </a:cubicBezTo>
                <a:lnTo>
                  <a:pt x="72119" y="30923"/>
                </a:lnTo>
                <a:cubicBezTo>
                  <a:pt x="72119" y="31156"/>
                  <a:pt x="72319" y="31357"/>
                  <a:pt x="72552" y="31357"/>
                </a:cubicBezTo>
                <a:lnTo>
                  <a:pt x="76555" y="31357"/>
                </a:lnTo>
                <a:cubicBezTo>
                  <a:pt x="76789" y="31357"/>
                  <a:pt x="76956" y="31156"/>
                  <a:pt x="76956" y="30923"/>
                </a:cubicBezTo>
                <a:lnTo>
                  <a:pt x="76956" y="27254"/>
                </a:lnTo>
                <a:cubicBezTo>
                  <a:pt x="76956" y="27020"/>
                  <a:pt x="76789" y="26853"/>
                  <a:pt x="76555" y="2685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27"/>
          <p:cNvSpPr/>
          <p:nvPr/>
        </p:nvSpPr>
        <p:spPr>
          <a:xfrm>
            <a:off x="6116020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p27"/>
          <p:cNvSpPr/>
          <p:nvPr/>
        </p:nvSpPr>
        <p:spPr>
          <a:xfrm>
            <a:off x="6116020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9" name="Google Shape;519;p27"/>
          <p:cNvSpPr/>
          <p:nvPr/>
        </p:nvSpPr>
        <p:spPr>
          <a:xfrm>
            <a:off x="6116020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0" name="Google Shape;520;p27"/>
          <p:cNvSpPr/>
          <p:nvPr/>
        </p:nvSpPr>
        <p:spPr>
          <a:xfrm>
            <a:off x="6116020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1" name="Google Shape;521;p27"/>
          <p:cNvSpPr/>
          <p:nvPr/>
        </p:nvSpPr>
        <p:spPr>
          <a:xfrm>
            <a:off x="7319514" y="351587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27"/>
          <p:cNvSpPr/>
          <p:nvPr/>
        </p:nvSpPr>
        <p:spPr>
          <a:xfrm>
            <a:off x="7319514" y="3204513"/>
            <a:ext cx="126826" cy="13136"/>
          </a:xfrm>
          <a:custGeom>
            <a:avLst/>
            <a:gdLst/>
            <a:ahLst/>
            <a:cxnLst/>
            <a:rect l="l" t="t" r="r" b="b"/>
            <a:pathLst>
              <a:path w="4837" h="501" extrusionOk="0">
                <a:moveTo>
                  <a:pt x="434" y="1"/>
                </a:moveTo>
                <a:cubicBezTo>
                  <a:pt x="200" y="1"/>
                  <a:pt x="0" y="201"/>
                  <a:pt x="0" y="401"/>
                </a:cubicBezTo>
                <a:lnTo>
                  <a:pt x="0" y="501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p27"/>
          <p:cNvSpPr/>
          <p:nvPr/>
        </p:nvSpPr>
        <p:spPr>
          <a:xfrm>
            <a:off x="7319514" y="3360207"/>
            <a:ext cx="126826" cy="12271"/>
          </a:xfrm>
          <a:custGeom>
            <a:avLst/>
            <a:gdLst/>
            <a:ahLst/>
            <a:cxnLst/>
            <a:rect l="l" t="t" r="r" b="b"/>
            <a:pathLst>
              <a:path w="4837" h="468" extrusionOk="0">
                <a:moveTo>
                  <a:pt x="434" y="0"/>
                </a:moveTo>
                <a:cubicBezTo>
                  <a:pt x="200" y="0"/>
                  <a:pt x="0" y="167"/>
                  <a:pt x="0" y="400"/>
                </a:cubicBezTo>
                <a:lnTo>
                  <a:pt x="0" y="467"/>
                </a:lnTo>
                <a:cubicBezTo>
                  <a:pt x="0" y="267"/>
                  <a:pt x="200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467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4" name="Google Shape;524;p27"/>
          <p:cNvSpPr/>
          <p:nvPr/>
        </p:nvSpPr>
        <p:spPr>
          <a:xfrm>
            <a:off x="7835522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7"/>
          <p:cNvSpPr/>
          <p:nvPr/>
        </p:nvSpPr>
        <p:spPr>
          <a:xfrm>
            <a:off x="7319514" y="3061064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27"/>
          <p:cNvSpPr/>
          <p:nvPr/>
        </p:nvSpPr>
        <p:spPr>
          <a:xfrm>
            <a:off x="7319514" y="2967485"/>
            <a:ext cx="126826" cy="13162"/>
          </a:xfrm>
          <a:custGeom>
            <a:avLst/>
            <a:gdLst/>
            <a:ahLst/>
            <a:cxnLst/>
            <a:rect l="l" t="t" r="r" b="b"/>
            <a:pathLst>
              <a:path w="4837" h="502" extrusionOk="0">
                <a:moveTo>
                  <a:pt x="434" y="1"/>
                </a:moveTo>
                <a:cubicBezTo>
                  <a:pt x="200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0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7" name="Google Shape;527;p27"/>
          <p:cNvSpPr/>
          <p:nvPr/>
        </p:nvSpPr>
        <p:spPr>
          <a:xfrm>
            <a:off x="7835522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8" name="Google Shape;528;p27"/>
          <p:cNvSpPr/>
          <p:nvPr/>
        </p:nvSpPr>
        <p:spPr>
          <a:xfrm>
            <a:off x="7663231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p27"/>
          <p:cNvSpPr/>
          <p:nvPr/>
        </p:nvSpPr>
        <p:spPr>
          <a:xfrm>
            <a:off x="7663231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1"/>
                </a:moveTo>
                <a:cubicBezTo>
                  <a:pt x="201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0" name="Google Shape;530;p27"/>
          <p:cNvSpPr/>
          <p:nvPr/>
        </p:nvSpPr>
        <p:spPr>
          <a:xfrm>
            <a:off x="7663231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27"/>
          <p:cNvSpPr/>
          <p:nvPr/>
        </p:nvSpPr>
        <p:spPr>
          <a:xfrm>
            <a:off x="7663231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7"/>
          <p:cNvSpPr/>
          <p:nvPr/>
        </p:nvSpPr>
        <p:spPr>
          <a:xfrm>
            <a:off x="7663231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27"/>
          <p:cNvSpPr/>
          <p:nvPr/>
        </p:nvSpPr>
        <p:spPr>
          <a:xfrm>
            <a:off x="7663231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201" y="67"/>
                  <a:pt x="434" y="67"/>
                </a:cubicBezTo>
                <a:lnTo>
                  <a:pt x="4437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27"/>
          <p:cNvSpPr/>
          <p:nvPr/>
        </p:nvSpPr>
        <p:spPr>
          <a:xfrm>
            <a:off x="8006947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201"/>
                  <a:pt x="1" y="434"/>
                </a:cubicBezTo>
                <a:lnTo>
                  <a:pt x="1" y="501"/>
                </a:lnTo>
                <a:cubicBezTo>
                  <a:pt x="1" y="268"/>
                  <a:pt x="201" y="101"/>
                  <a:pt x="434" y="101"/>
                </a:cubicBezTo>
                <a:lnTo>
                  <a:pt x="4437" y="101"/>
                </a:lnTo>
                <a:cubicBezTo>
                  <a:pt x="4671" y="101"/>
                  <a:pt x="4838" y="268"/>
                  <a:pt x="4838" y="501"/>
                </a:cubicBezTo>
                <a:lnTo>
                  <a:pt x="4838" y="434"/>
                </a:lnTo>
                <a:cubicBezTo>
                  <a:pt x="4838" y="201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27"/>
          <p:cNvSpPr/>
          <p:nvPr/>
        </p:nvSpPr>
        <p:spPr>
          <a:xfrm>
            <a:off x="7835522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8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27"/>
          <p:cNvSpPr/>
          <p:nvPr/>
        </p:nvSpPr>
        <p:spPr>
          <a:xfrm>
            <a:off x="7491805" y="296748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4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4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27"/>
          <p:cNvSpPr/>
          <p:nvPr/>
        </p:nvSpPr>
        <p:spPr>
          <a:xfrm>
            <a:off x="7835522" y="3204513"/>
            <a:ext cx="298279" cy="13136"/>
          </a:xfrm>
          <a:custGeom>
            <a:avLst/>
            <a:gdLst/>
            <a:ahLst/>
            <a:cxnLst/>
            <a:rect l="l" t="t" r="r" b="b"/>
            <a:pathLst>
              <a:path w="11376" h="501" extrusionOk="0">
                <a:moveTo>
                  <a:pt x="401" y="1"/>
                </a:moveTo>
                <a:cubicBezTo>
                  <a:pt x="168" y="1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168" y="67"/>
                  <a:pt x="401" y="67"/>
                </a:cubicBezTo>
                <a:lnTo>
                  <a:pt x="10975" y="67"/>
                </a:lnTo>
                <a:cubicBezTo>
                  <a:pt x="11209" y="67"/>
                  <a:pt x="11376" y="267"/>
                  <a:pt x="11376" y="501"/>
                </a:cubicBezTo>
                <a:lnTo>
                  <a:pt x="11376" y="401"/>
                </a:lnTo>
                <a:cubicBezTo>
                  <a:pt x="11376" y="167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8" name="Google Shape;538;p27"/>
          <p:cNvSpPr/>
          <p:nvPr/>
        </p:nvSpPr>
        <p:spPr>
          <a:xfrm>
            <a:off x="7835522" y="3061064"/>
            <a:ext cx="298279" cy="13162"/>
          </a:xfrm>
          <a:custGeom>
            <a:avLst/>
            <a:gdLst/>
            <a:ahLst/>
            <a:cxnLst/>
            <a:rect l="l" t="t" r="r" b="b"/>
            <a:pathLst>
              <a:path w="11376" h="502" extrusionOk="0">
                <a:moveTo>
                  <a:pt x="401" y="1"/>
                </a:moveTo>
                <a:cubicBezTo>
                  <a:pt x="168" y="1"/>
                  <a:pt x="1" y="201"/>
                  <a:pt x="1" y="435"/>
                </a:cubicBezTo>
                <a:lnTo>
                  <a:pt x="1" y="501"/>
                </a:lnTo>
                <a:cubicBezTo>
                  <a:pt x="1" y="268"/>
                  <a:pt x="168" y="101"/>
                  <a:pt x="401" y="101"/>
                </a:cubicBezTo>
                <a:lnTo>
                  <a:pt x="10975" y="101"/>
                </a:lnTo>
                <a:cubicBezTo>
                  <a:pt x="11209" y="101"/>
                  <a:pt x="11376" y="268"/>
                  <a:pt x="11376" y="501"/>
                </a:cubicBezTo>
                <a:lnTo>
                  <a:pt x="11376" y="435"/>
                </a:lnTo>
                <a:cubicBezTo>
                  <a:pt x="11376" y="201"/>
                  <a:pt x="11209" y="1"/>
                  <a:pt x="10975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p27"/>
          <p:cNvSpPr/>
          <p:nvPr/>
        </p:nvSpPr>
        <p:spPr>
          <a:xfrm>
            <a:off x="8006947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34" y="1"/>
                </a:moveTo>
                <a:cubicBezTo>
                  <a:pt x="201" y="1"/>
                  <a:pt x="1" y="168"/>
                  <a:pt x="1" y="401"/>
                </a:cubicBezTo>
                <a:lnTo>
                  <a:pt x="1" y="501"/>
                </a:lnTo>
                <a:cubicBezTo>
                  <a:pt x="1" y="268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8"/>
                  <a:pt x="4838" y="501"/>
                </a:cubicBezTo>
                <a:lnTo>
                  <a:pt x="4838" y="401"/>
                </a:lnTo>
                <a:cubicBezTo>
                  <a:pt x="4838" y="168"/>
                  <a:pt x="4671" y="1"/>
                  <a:pt x="4437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27"/>
          <p:cNvSpPr/>
          <p:nvPr/>
        </p:nvSpPr>
        <p:spPr>
          <a:xfrm>
            <a:off x="7835522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8" y="0"/>
                  <a:pt x="1" y="167"/>
                  <a:pt x="1" y="400"/>
                </a:cubicBezTo>
                <a:lnTo>
                  <a:pt x="1" y="500"/>
                </a:lnTo>
                <a:cubicBezTo>
                  <a:pt x="1" y="267"/>
                  <a:pt x="168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8" y="267"/>
                  <a:pt x="4838" y="500"/>
                </a:cubicBezTo>
                <a:lnTo>
                  <a:pt x="4838" y="400"/>
                </a:lnTo>
                <a:cubicBezTo>
                  <a:pt x="4838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1" name="Google Shape;541;p27"/>
          <p:cNvSpPr/>
          <p:nvPr/>
        </p:nvSpPr>
        <p:spPr>
          <a:xfrm>
            <a:off x="8006947" y="3671568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34" y="0"/>
                </a:moveTo>
                <a:cubicBezTo>
                  <a:pt x="201" y="0"/>
                  <a:pt x="1" y="167"/>
                  <a:pt x="1" y="401"/>
                </a:cubicBezTo>
                <a:lnTo>
                  <a:pt x="1" y="501"/>
                </a:lnTo>
                <a:cubicBezTo>
                  <a:pt x="1" y="267"/>
                  <a:pt x="201" y="67"/>
                  <a:pt x="434" y="67"/>
                </a:cubicBezTo>
                <a:lnTo>
                  <a:pt x="4437" y="67"/>
                </a:lnTo>
                <a:cubicBezTo>
                  <a:pt x="4671" y="67"/>
                  <a:pt x="4838" y="267"/>
                  <a:pt x="4838" y="501"/>
                </a:cubicBezTo>
                <a:lnTo>
                  <a:pt x="4838" y="401"/>
                </a:lnTo>
                <a:cubicBezTo>
                  <a:pt x="4838" y="167"/>
                  <a:pt x="4671" y="0"/>
                  <a:pt x="4437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2" name="Google Shape;542;p27"/>
          <p:cNvSpPr/>
          <p:nvPr/>
        </p:nvSpPr>
        <p:spPr>
          <a:xfrm>
            <a:off x="7491805" y="3360207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0"/>
                </a:moveTo>
                <a:cubicBezTo>
                  <a:pt x="167" y="0"/>
                  <a:pt x="0" y="167"/>
                  <a:pt x="0" y="400"/>
                </a:cubicBezTo>
                <a:lnTo>
                  <a:pt x="0" y="500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0"/>
                </a:cubicBezTo>
                <a:lnTo>
                  <a:pt x="4837" y="400"/>
                </a:lnTo>
                <a:cubicBezTo>
                  <a:pt x="4837" y="167"/>
                  <a:pt x="4637" y="0"/>
                  <a:pt x="4404" y="0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3" name="Google Shape;543;p27"/>
          <p:cNvSpPr/>
          <p:nvPr/>
        </p:nvSpPr>
        <p:spPr>
          <a:xfrm>
            <a:off x="7491805" y="3515875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168"/>
                  <a:pt x="0" y="401"/>
                </a:cubicBezTo>
                <a:lnTo>
                  <a:pt x="0" y="501"/>
                </a:lnTo>
                <a:cubicBezTo>
                  <a:pt x="0" y="268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8"/>
                  <a:pt x="4837" y="501"/>
                </a:cubicBezTo>
                <a:lnTo>
                  <a:pt x="4837" y="401"/>
                </a:lnTo>
                <a:cubicBezTo>
                  <a:pt x="4837" y="168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4" name="Google Shape;544;p27"/>
          <p:cNvSpPr/>
          <p:nvPr/>
        </p:nvSpPr>
        <p:spPr>
          <a:xfrm>
            <a:off x="7491805" y="3061064"/>
            <a:ext cx="126852" cy="13162"/>
          </a:xfrm>
          <a:custGeom>
            <a:avLst/>
            <a:gdLst/>
            <a:ahLst/>
            <a:cxnLst/>
            <a:rect l="l" t="t" r="r" b="b"/>
            <a:pathLst>
              <a:path w="4838" h="502" extrusionOk="0">
                <a:moveTo>
                  <a:pt x="401" y="1"/>
                </a:moveTo>
                <a:cubicBezTo>
                  <a:pt x="167" y="1"/>
                  <a:pt x="0" y="201"/>
                  <a:pt x="0" y="435"/>
                </a:cubicBezTo>
                <a:lnTo>
                  <a:pt x="0" y="501"/>
                </a:lnTo>
                <a:cubicBezTo>
                  <a:pt x="0" y="268"/>
                  <a:pt x="167" y="101"/>
                  <a:pt x="401" y="101"/>
                </a:cubicBezTo>
                <a:lnTo>
                  <a:pt x="4404" y="101"/>
                </a:lnTo>
                <a:cubicBezTo>
                  <a:pt x="4637" y="101"/>
                  <a:pt x="4837" y="268"/>
                  <a:pt x="4837" y="501"/>
                </a:cubicBezTo>
                <a:lnTo>
                  <a:pt x="4837" y="435"/>
                </a:lnTo>
                <a:cubicBezTo>
                  <a:pt x="4837" y="201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5" name="Google Shape;545;p27"/>
          <p:cNvSpPr/>
          <p:nvPr/>
        </p:nvSpPr>
        <p:spPr>
          <a:xfrm>
            <a:off x="7491805" y="3204513"/>
            <a:ext cx="126852" cy="13136"/>
          </a:xfrm>
          <a:custGeom>
            <a:avLst/>
            <a:gdLst/>
            <a:ahLst/>
            <a:cxnLst/>
            <a:rect l="l" t="t" r="r" b="b"/>
            <a:pathLst>
              <a:path w="4838" h="501" extrusionOk="0">
                <a:moveTo>
                  <a:pt x="401" y="1"/>
                </a:moveTo>
                <a:cubicBezTo>
                  <a:pt x="167" y="1"/>
                  <a:pt x="0" y="167"/>
                  <a:pt x="0" y="401"/>
                </a:cubicBezTo>
                <a:lnTo>
                  <a:pt x="0" y="501"/>
                </a:lnTo>
                <a:cubicBezTo>
                  <a:pt x="0" y="267"/>
                  <a:pt x="167" y="67"/>
                  <a:pt x="401" y="67"/>
                </a:cubicBezTo>
                <a:lnTo>
                  <a:pt x="4404" y="67"/>
                </a:lnTo>
                <a:cubicBezTo>
                  <a:pt x="4637" y="67"/>
                  <a:pt x="4837" y="267"/>
                  <a:pt x="4837" y="501"/>
                </a:cubicBezTo>
                <a:lnTo>
                  <a:pt x="4837" y="401"/>
                </a:lnTo>
                <a:cubicBezTo>
                  <a:pt x="4837" y="167"/>
                  <a:pt x="4637" y="1"/>
                  <a:pt x="4404" y="1"/>
                </a:cubicBezTo>
                <a:close/>
              </a:path>
            </a:pathLst>
          </a:custGeom>
          <a:solidFill>
            <a:srgbClr val="00328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6" name="Google Shape;546;p27"/>
          <p:cNvSpPr/>
          <p:nvPr/>
        </p:nvSpPr>
        <p:spPr>
          <a:xfrm>
            <a:off x="8162641" y="2772461"/>
            <a:ext cx="111986" cy="114581"/>
          </a:xfrm>
          <a:custGeom>
            <a:avLst/>
            <a:gdLst/>
            <a:ahLst/>
            <a:cxnLst/>
            <a:rect l="l" t="t" r="r" b="b"/>
            <a:pathLst>
              <a:path w="4271" h="4370" extrusionOk="0">
                <a:moveTo>
                  <a:pt x="2135" y="0"/>
                </a:moveTo>
                <a:cubicBezTo>
                  <a:pt x="968" y="0"/>
                  <a:pt x="0" y="967"/>
                  <a:pt x="0" y="2168"/>
                </a:cubicBezTo>
                <a:cubicBezTo>
                  <a:pt x="0" y="3403"/>
                  <a:pt x="968" y="4370"/>
                  <a:pt x="2135" y="4370"/>
                </a:cubicBezTo>
                <a:cubicBezTo>
                  <a:pt x="3336" y="4370"/>
                  <a:pt x="4270" y="3403"/>
                  <a:pt x="4270" y="2168"/>
                </a:cubicBezTo>
                <a:cubicBezTo>
                  <a:pt x="4270" y="967"/>
                  <a:pt x="3336" y="0"/>
                  <a:pt x="2135" y="0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7" name="Google Shape;547;p27"/>
          <p:cNvSpPr/>
          <p:nvPr/>
        </p:nvSpPr>
        <p:spPr>
          <a:xfrm>
            <a:off x="8162641" y="2772461"/>
            <a:ext cx="111986" cy="111959"/>
          </a:xfrm>
          <a:custGeom>
            <a:avLst/>
            <a:gdLst/>
            <a:ahLst/>
            <a:cxnLst/>
            <a:rect l="l" t="t" r="r" b="b"/>
            <a:pathLst>
              <a:path w="4271" h="4270" extrusionOk="0">
                <a:moveTo>
                  <a:pt x="2135" y="0"/>
                </a:moveTo>
                <a:cubicBezTo>
                  <a:pt x="968" y="0"/>
                  <a:pt x="0" y="934"/>
                  <a:pt x="0" y="2135"/>
                </a:cubicBezTo>
                <a:cubicBezTo>
                  <a:pt x="0" y="3302"/>
                  <a:pt x="968" y="4270"/>
                  <a:pt x="2135" y="4270"/>
                </a:cubicBezTo>
                <a:cubicBezTo>
                  <a:pt x="3336" y="4270"/>
                  <a:pt x="4270" y="3302"/>
                  <a:pt x="4270" y="2135"/>
                </a:cubicBezTo>
                <a:cubicBezTo>
                  <a:pt x="4270" y="934"/>
                  <a:pt x="3336" y="0"/>
                  <a:pt x="2135" y="0"/>
                </a:cubicBezTo>
                <a:close/>
              </a:path>
            </a:pathLst>
          </a:custGeom>
          <a:solidFill>
            <a:srgbClr val="B6BA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8" name="Google Shape;548;p27"/>
          <p:cNvSpPr/>
          <p:nvPr/>
        </p:nvSpPr>
        <p:spPr>
          <a:xfrm>
            <a:off x="8173129" y="2782084"/>
            <a:ext cx="91875" cy="92714"/>
          </a:xfrm>
          <a:custGeom>
            <a:avLst/>
            <a:gdLst/>
            <a:ahLst/>
            <a:cxnLst/>
            <a:rect l="l" t="t" r="r" b="b"/>
            <a:pathLst>
              <a:path w="3504" h="3536" extrusionOk="0">
                <a:moveTo>
                  <a:pt x="1735" y="0"/>
                </a:moveTo>
                <a:cubicBezTo>
                  <a:pt x="768" y="0"/>
                  <a:pt x="1" y="801"/>
                  <a:pt x="1" y="1768"/>
                </a:cubicBezTo>
                <a:cubicBezTo>
                  <a:pt x="1" y="2735"/>
                  <a:pt x="768" y="3536"/>
                  <a:pt x="1735" y="3536"/>
                </a:cubicBezTo>
                <a:cubicBezTo>
                  <a:pt x="2703" y="3536"/>
                  <a:pt x="3503" y="2735"/>
                  <a:pt x="3503" y="1768"/>
                </a:cubicBezTo>
                <a:cubicBezTo>
                  <a:pt x="3503" y="801"/>
                  <a:pt x="2703" y="0"/>
                  <a:pt x="1735" y="0"/>
                </a:cubicBezTo>
                <a:close/>
              </a:path>
            </a:pathLst>
          </a:custGeom>
          <a:solidFill>
            <a:srgbClr val="D0D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27"/>
          <p:cNvSpPr/>
          <p:nvPr/>
        </p:nvSpPr>
        <p:spPr>
          <a:xfrm>
            <a:off x="8173129" y="2827549"/>
            <a:ext cx="91875" cy="47248"/>
          </a:xfrm>
          <a:custGeom>
            <a:avLst/>
            <a:gdLst/>
            <a:ahLst/>
            <a:cxnLst/>
            <a:rect l="l" t="t" r="r" b="b"/>
            <a:pathLst>
              <a:path w="3504" h="1802" extrusionOk="0">
                <a:moveTo>
                  <a:pt x="1" y="1"/>
                </a:moveTo>
                <a:cubicBezTo>
                  <a:pt x="1" y="1"/>
                  <a:pt x="1" y="34"/>
                  <a:pt x="1" y="34"/>
                </a:cubicBezTo>
                <a:cubicBezTo>
                  <a:pt x="1" y="1001"/>
                  <a:pt x="768" y="1802"/>
                  <a:pt x="1735" y="1802"/>
                </a:cubicBezTo>
                <a:cubicBezTo>
                  <a:pt x="2703" y="1802"/>
                  <a:pt x="3503" y="1001"/>
                  <a:pt x="3503" y="34"/>
                </a:cubicBezTo>
                <a:cubicBezTo>
                  <a:pt x="3503" y="34"/>
                  <a:pt x="3503" y="34"/>
                  <a:pt x="3503" y="1"/>
                </a:cubicBezTo>
                <a:cubicBezTo>
                  <a:pt x="3503" y="968"/>
                  <a:pt x="2703" y="1735"/>
                  <a:pt x="1735" y="1735"/>
                </a:cubicBezTo>
                <a:cubicBezTo>
                  <a:pt x="768" y="1735"/>
                  <a:pt x="1" y="968"/>
                  <a:pt x="1" y="1"/>
                </a:cubicBezTo>
                <a:close/>
              </a:path>
            </a:pathLst>
          </a:custGeom>
          <a:solidFill>
            <a:srgbClr val="E0F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0" name="Google Shape;550;p27"/>
          <p:cNvSpPr/>
          <p:nvPr/>
        </p:nvSpPr>
        <p:spPr>
          <a:xfrm>
            <a:off x="5646147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5" y="899"/>
                </a:moveTo>
                <a:lnTo>
                  <a:pt x="125" y="899"/>
                </a:lnTo>
                <a:cubicBezTo>
                  <a:pt x="132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5" y="899"/>
                </a:cubicBezTo>
                <a:close/>
                <a:moveTo>
                  <a:pt x="891" y="1"/>
                </a:moveTo>
                <a:cubicBezTo>
                  <a:pt x="329" y="1"/>
                  <a:pt x="1" y="409"/>
                  <a:pt x="125" y="899"/>
                </a:cubicBezTo>
                <a:lnTo>
                  <a:pt x="125" y="899"/>
                </a:lnTo>
                <a:cubicBezTo>
                  <a:pt x="49" y="429"/>
                  <a:pt x="373" y="67"/>
                  <a:pt x="891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8" y="1"/>
                  <a:pt x="891" y="1"/>
                </a:cubicBezTo>
                <a:close/>
              </a:path>
            </a:pathLst>
          </a:custGeom>
          <a:solidFill>
            <a:srgbClr val="FFF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1" name="Google Shape;551;p27"/>
          <p:cNvSpPr/>
          <p:nvPr/>
        </p:nvSpPr>
        <p:spPr>
          <a:xfrm>
            <a:off x="5764205" y="2701671"/>
            <a:ext cx="68886" cy="31575"/>
          </a:xfrm>
          <a:custGeom>
            <a:avLst/>
            <a:gdLst/>
            <a:ahLst/>
            <a:cxnLst/>
            <a:rect l="l" t="t" r="r" b="b"/>
            <a:pathLst>
              <a:path w="2258" h="1035" extrusionOk="0">
                <a:moveTo>
                  <a:pt x="124" y="899"/>
                </a:moveTo>
                <a:cubicBezTo>
                  <a:pt x="131" y="943"/>
                  <a:pt x="142" y="989"/>
                  <a:pt x="156" y="1035"/>
                </a:cubicBezTo>
                <a:cubicBezTo>
                  <a:pt x="156" y="1001"/>
                  <a:pt x="156" y="1001"/>
                  <a:pt x="156" y="1001"/>
                </a:cubicBezTo>
                <a:cubicBezTo>
                  <a:pt x="143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8" y="1"/>
                  <a:pt x="0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0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57" y="1"/>
                  <a:pt x="890" y="1"/>
                </a:cubicBezTo>
                <a:close/>
              </a:path>
            </a:pathLst>
          </a:custGeom>
          <a:solidFill>
            <a:srgbClr val="FF52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2" name="Google Shape;552;p27"/>
          <p:cNvSpPr/>
          <p:nvPr/>
        </p:nvSpPr>
        <p:spPr>
          <a:xfrm>
            <a:off x="5882232" y="2701671"/>
            <a:ext cx="68916" cy="31575"/>
          </a:xfrm>
          <a:custGeom>
            <a:avLst/>
            <a:gdLst/>
            <a:ahLst/>
            <a:cxnLst/>
            <a:rect l="l" t="t" r="r" b="b"/>
            <a:pathLst>
              <a:path w="2259" h="1035" extrusionOk="0">
                <a:moveTo>
                  <a:pt x="124" y="899"/>
                </a:moveTo>
                <a:cubicBezTo>
                  <a:pt x="131" y="943"/>
                  <a:pt x="142" y="989"/>
                  <a:pt x="157" y="1035"/>
                </a:cubicBezTo>
                <a:cubicBezTo>
                  <a:pt x="157" y="1001"/>
                  <a:pt x="157" y="1001"/>
                  <a:pt x="157" y="1001"/>
                </a:cubicBezTo>
                <a:cubicBezTo>
                  <a:pt x="144" y="967"/>
                  <a:pt x="133" y="933"/>
                  <a:pt x="124" y="899"/>
                </a:cubicBezTo>
                <a:close/>
                <a:moveTo>
                  <a:pt x="890" y="1"/>
                </a:moveTo>
                <a:cubicBezTo>
                  <a:pt x="329" y="1"/>
                  <a:pt x="1" y="409"/>
                  <a:pt x="124" y="899"/>
                </a:cubicBezTo>
                <a:lnTo>
                  <a:pt x="124" y="899"/>
                </a:lnTo>
                <a:cubicBezTo>
                  <a:pt x="49" y="429"/>
                  <a:pt x="372" y="67"/>
                  <a:pt x="890" y="67"/>
                </a:cubicBezTo>
                <a:cubicBezTo>
                  <a:pt x="1491" y="67"/>
                  <a:pt x="2091" y="501"/>
                  <a:pt x="2258" y="1035"/>
                </a:cubicBezTo>
                <a:cubicBezTo>
                  <a:pt x="2258" y="1001"/>
                  <a:pt x="2258" y="1001"/>
                  <a:pt x="2258" y="1001"/>
                </a:cubicBezTo>
                <a:cubicBezTo>
                  <a:pt x="2091" y="468"/>
                  <a:pt x="1491" y="1"/>
                  <a:pt x="890" y="1"/>
                </a:cubicBezTo>
                <a:close/>
              </a:path>
            </a:pathLst>
          </a:custGeom>
          <a:solidFill>
            <a:srgbClr val="45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8576" y="2327273"/>
            <a:ext cx="26" cy="52492"/>
          </a:xfrm>
          <a:custGeom>
            <a:avLst/>
            <a:gdLst/>
            <a:ahLst/>
            <a:cxnLst/>
            <a:rect l="l" t="t" r="r" b="b"/>
            <a:pathLst>
              <a:path w="1" h="2002" extrusionOk="0">
                <a:moveTo>
                  <a:pt x="0" y="2002"/>
                </a:moveTo>
                <a:lnTo>
                  <a:pt x="0" y="0"/>
                </a:lnTo>
              </a:path>
            </a:pathLst>
          </a:custGeom>
          <a:solidFill>
            <a:srgbClr val="1FFF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27"/>
          <p:cNvSpPr/>
          <p:nvPr/>
        </p:nvSpPr>
        <p:spPr>
          <a:xfrm>
            <a:off x="7807545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0" y="268"/>
                  <a:pt x="0" y="601"/>
                </a:cubicBezTo>
                <a:cubicBezTo>
                  <a:pt x="0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p27"/>
          <p:cNvSpPr/>
          <p:nvPr/>
        </p:nvSpPr>
        <p:spPr>
          <a:xfrm>
            <a:off x="7935236" y="2334545"/>
            <a:ext cx="107607" cy="32408"/>
          </a:xfrm>
          <a:custGeom>
            <a:avLst/>
            <a:gdLst/>
            <a:ahLst/>
            <a:cxnLst/>
            <a:rect l="l" t="t" r="r" b="b"/>
            <a:pathLst>
              <a:path w="4104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3470" y="1235"/>
                </a:lnTo>
                <a:cubicBezTo>
                  <a:pt x="3803" y="1235"/>
                  <a:pt x="4103" y="968"/>
                  <a:pt x="4103" y="601"/>
                </a:cubicBezTo>
                <a:cubicBezTo>
                  <a:pt x="4103" y="268"/>
                  <a:pt x="3803" y="1"/>
                  <a:pt x="3470" y="1"/>
                </a:cubicBezTo>
                <a:close/>
              </a:path>
            </a:pathLst>
          </a:custGeom>
          <a:solidFill>
            <a:srgbClr val="FF3E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27"/>
          <p:cNvSpPr/>
          <p:nvPr/>
        </p:nvSpPr>
        <p:spPr>
          <a:xfrm>
            <a:off x="7646607" y="2523460"/>
            <a:ext cx="697111" cy="32408"/>
          </a:xfrm>
          <a:custGeom>
            <a:avLst/>
            <a:gdLst/>
            <a:ahLst/>
            <a:cxnLst/>
            <a:rect l="l" t="t" r="r" b="b"/>
            <a:pathLst>
              <a:path w="26587" h="1236" extrusionOk="0">
                <a:moveTo>
                  <a:pt x="634" y="1"/>
                </a:moveTo>
                <a:cubicBezTo>
                  <a:pt x="301" y="1"/>
                  <a:pt x="1" y="268"/>
                  <a:pt x="1" y="601"/>
                </a:cubicBezTo>
                <a:cubicBezTo>
                  <a:pt x="1" y="968"/>
                  <a:pt x="301" y="1235"/>
                  <a:pt x="634" y="1235"/>
                </a:cubicBezTo>
                <a:lnTo>
                  <a:pt x="25953" y="1235"/>
                </a:lnTo>
                <a:cubicBezTo>
                  <a:pt x="26286" y="1235"/>
                  <a:pt x="26586" y="968"/>
                  <a:pt x="26586" y="601"/>
                </a:cubicBezTo>
                <a:cubicBezTo>
                  <a:pt x="26586" y="268"/>
                  <a:pt x="26286" y="1"/>
                  <a:pt x="25953" y="1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8170507" y="2589954"/>
            <a:ext cx="136475" cy="33247"/>
          </a:xfrm>
          <a:custGeom>
            <a:avLst/>
            <a:gdLst/>
            <a:ahLst/>
            <a:cxnLst/>
            <a:rect l="l" t="t" r="r" b="b"/>
            <a:pathLst>
              <a:path w="5205" h="1268" extrusionOk="0">
                <a:moveTo>
                  <a:pt x="634" y="0"/>
                </a:moveTo>
                <a:cubicBezTo>
                  <a:pt x="267" y="0"/>
                  <a:pt x="1" y="300"/>
                  <a:pt x="1" y="634"/>
                </a:cubicBezTo>
                <a:cubicBezTo>
                  <a:pt x="1" y="1001"/>
                  <a:pt x="267" y="1268"/>
                  <a:pt x="634" y="1268"/>
                </a:cubicBezTo>
                <a:lnTo>
                  <a:pt x="4571" y="1268"/>
                </a:lnTo>
                <a:cubicBezTo>
                  <a:pt x="4937" y="1268"/>
                  <a:pt x="5204" y="1001"/>
                  <a:pt x="5204" y="634"/>
                </a:cubicBezTo>
                <a:cubicBezTo>
                  <a:pt x="5204" y="300"/>
                  <a:pt x="4937" y="0"/>
                  <a:pt x="4571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8027084" y="2589954"/>
            <a:ext cx="123339" cy="33247"/>
          </a:xfrm>
          <a:custGeom>
            <a:avLst/>
            <a:gdLst/>
            <a:ahLst/>
            <a:cxnLst/>
            <a:rect l="l" t="t" r="r" b="b"/>
            <a:pathLst>
              <a:path w="4704" h="1268" extrusionOk="0">
                <a:moveTo>
                  <a:pt x="634" y="0"/>
                </a:moveTo>
                <a:cubicBezTo>
                  <a:pt x="300" y="0"/>
                  <a:pt x="0" y="300"/>
                  <a:pt x="0" y="634"/>
                </a:cubicBezTo>
                <a:cubicBezTo>
                  <a:pt x="0" y="1001"/>
                  <a:pt x="300" y="1268"/>
                  <a:pt x="634" y="1268"/>
                </a:cubicBezTo>
                <a:lnTo>
                  <a:pt x="4070" y="1268"/>
                </a:lnTo>
                <a:cubicBezTo>
                  <a:pt x="4437" y="1268"/>
                  <a:pt x="4703" y="1001"/>
                  <a:pt x="4703" y="634"/>
                </a:cubicBezTo>
                <a:cubicBezTo>
                  <a:pt x="4703" y="300"/>
                  <a:pt x="4403" y="0"/>
                  <a:pt x="4070" y="0"/>
                </a:cubicBezTo>
                <a:close/>
              </a:path>
            </a:pathLst>
          </a:custGeom>
          <a:solidFill>
            <a:srgbClr val="FFC4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16882" y="2122898"/>
            <a:ext cx="649863" cy="545796"/>
          </a:xfrm>
          <a:custGeom>
            <a:avLst/>
            <a:gdLst/>
            <a:ahLst/>
            <a:cxnLst/>
            <a:rect l="l" t="t" r="r" b="b"/>
            <a:pathLst>
              <a:path w="24785" h="20816" extrusionOk="0">
                <a:moveTo>
                  <a:pt x="20815" y="0"/>
                </a:moveTo>
                <a:lnTo>
                  <a:pt x="0" y="20815"/>
                </a:lnTo>
                <a:lnTo>
                  <a:pt x="4303" y="20815"/>
                </a:lnTo>
                <a:lnTo>
                  <a:pt x="24584" y="534"/>
                </a:lnTo>
                <a:lnTo>
                  <a:pt x="24784" y="0"/>
                </a:lnTo>
                <a:close/>
              </a:path>
            </a:pathLst>
          </a:custGeom>
          <a:solidFill>
            <a:srgbClr val="E1F1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0" name="Google Shape;560;p27"/>
          <p:cNvSpPr/>
          <p:nvPr/>
        </p:nvSpPr>
        <p:spPr>
          <a:xfrm>
            <a:off x="4992525" y="1047062"/>
            <a:ext cx="2624530" cy="1703569"/>
          </a:xfrm>
          <a:custGeom>
            <a:avLst/>
            <a:gdLst/>
            <a:ahLst/>
            <a:cxnLst/>
            <a:rect l="l" t="t" r="r" b="b"/>
            <a:pathLst>
              <a:path w="86029" h="55841" extrusionOk="0">
                <a:moveTo>
                  <a:pt x="2102" y="1"/>
                </a:moveTo>
                <a:cubicBezTo>
                  <a:pt x="935" y="1"/>
                  <a:pt x="1" y="935"/>
                  <a:pt x="1" y="2102"/>
                </a:cubicBezTo>
                <a:lnTo>
                  <a:pt x="1" y="53739"/>
                </a:lnTo>
                <a:cubicBezTo>
                  <a:pt x="1" y="54907"/>
                  <a:pt x="935" y="55841"/>
                  <a:pt x="2102" y="55841"/>
                </a:cubicBezTo>
                <a:lnTo>
                  <a:pt x="83894" y="55841"/>
                </a:lnTo>
                <a:cubicBezTo>
                  <a:pt x="85062" y="55841"/>
                  <a:pt x="86029" y="54907"/>
                  <a:pt x="86029" y="53739"/>
                </a:cubicBezTo>
                <a:lnTo>
                  <a:pt x="86029" y="2102"/>
                </a:lnTo>
                <a:cubicBezTo>
                  <a:pt x="86029" y="935"/>
                  <a:pt x="85062" y="1"/>
                  <a:pt x="83894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27"/>
          <p:cNvSpPr/>
          <p:nvPr/>
        </p:nvSpPr>
        <p:spPr>
          <a:xfrm>
            <a:off x="4992525" y="1047062"/>
            <a:ext cx="2624530" cy="274812"/>
          </a:xfrm>
          <a:custGeom>
            <a:avLst/>
            <a:gdLst/>
            <a:ahLst/>
            <a:cxnLst/>
            <a:rect l="l" t="t" r="r" b="b"/>
            <a:pathLst>
              <a:path w="86029" h="9008" extrusionOk="0">
                <a:moveTo>
                  <a:pt x="2436" y="1"/>
                </a:moveTo>
                <a:cubicBezTo>
                  <a:pt x="1102" y="1"/>
                  <a:pt x="1" y="1068"/>
                  <a:pt x="1" y="2436"/>
                </a:cubicBezTo>
                <a:lnTo>
                  <a:pt x="1" y="9007"/>
                </a:lnTo>
                <a:lnTo>
                  <a:pt x="86029" y="9007"/>
                </a:lnTo>
                <a:lnTo>
                  <a:pt x="86029" y="2436"/>
                </a:lnTo>
                <a:cubicBezTo>
                  <a:pt x="86029" y="1102"/>
                  <a:pt x="84928" y="1"/>
                  <a:pt x="8359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27"/>
          <p:cNvSpPr/>
          <p:nvPr/>
        </p:nvSpPr>
        <p:spPr>
          <a:xfrm>
            <a:off x="5098380" y="1404255"/>
            <a:ext cx="2417933" cy="1256817"/>
          </a:xfrm>
          <a:custGeom>
            <a:avLst/>
            <a:gdLst/>
            <a:ahLst/>
            <a:cxnLst/>
            <a:rect l="l" t="t" r="r" b="b"/>
            <a:pathLst>
              <a:path w="79257" h="41197" extrusionOk="0">
                <a:moveTo>
                  <a:pt x="77522" y="41196"/>
                </a:moveTo>
                <a:lnTo>
                  <a:pt x="1735" y="41196"/>
                </a:lnTo>
                <a:cubicBezTo>
                  <a:pt x="767" y="41196"/>
                  <a:pt x="0" y="40429"/>
                  <a:pt x="0" y="39462"/>
                </a:cubicBezTo>
                <a:lnTo>
                  <a:pt x="0" y="1735"/>
                </a:lnTo>
                <a:cubicBezTo>
                  <a:pt x="0" y="768"/>
                  <a:pt x="767" y="0"/>
                  <a:pt x="1735" y="0"/>
                </a:cubicBezTo>
                <a:lnTo>
                  <a:pt x="77522" y="0"/>
                </a:lnTo>
                <a:cubicBezTo>
                  <a:pt x="78489" y="0"/>
                  <a:pt x="79257" y="768"/>
                  <a:pt x="79257" y="1735"/>
                </a:cubicBezTo>
                <a:lnTo>
                  <a:pt x="79257" y="39462"/>
                </a:lnTo>
                <a:cubicBezTo>
                  <a:pt x="79257" y="40429"/>
                  <a:pt x="78489" y="41196"/>
                  <a:pt x="77522" y="41196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5168574" y="1477530"/>
            <a:ext cx="57019" cy="116020"/>
          </a:xfrm>
          <a:custGeom>
            <a:avLst/>
            <a:gdLst/>
            <a:ahLst/>
            <a:cxnLst/>
            <a:rect l="l" t="t" r="r" b="b"/>
            <a:pathLst>
              <a:path w="1869" h="3803" fill="none" extrusionOk="0">
                <a:moveTo>
                  <a:pt x="1869" y="0"/>
                </a:moveTo>
                <a:lnTo>
                  <a:pt x="1" y="1901"/>
                </a:lnTo>
                <a:lnTo>
                  <a:pt x="1869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5371072" y="1477530"/>
            <a:ext cx="58056" cy="116020"/>
          </a:xfrm>
          <a:custGeom>
            <a:avLst/>
            <a:gdLst/>
            <a:ahLst/>
            <a:cxnLst/>
            <a:rect l="l" t="t" r="r" b="b"/>
            <a:pathLst>
              <a:path w="1903" h="3803" fill="none" extrusionOk="0">
                <a:moveTo>
                  <a:pt x="1" y="0"/>
                </a:moveTo>
                <a:lnTo>
                  <a:pt x="1902" y="1901"/>
                </a:lnTo>
                <a:lnTo>
                  <a:pt x="1" y="3803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27"/>
          <p:cNvSpPr/>
          <p:nvPr/>
        </p:nvSpPr>
        <p:spPr>
          <a:xfrm>
            <a:off x="5274399" y="1477530"/>
            <a:ext cx="45822" cy="126210"/>
          </a:xfrm>
          <a:custGeom>
            <a:avLst/>
            <a:gdLst/>
            <a:ahLst/>
            <a:cxnLst/>
            <a:rect l="l" t="t" r="r" b="b"/>
            <a:pathLst>
              <a:path w="1502" h="4137" fill="none" extrusionOk="0">
                <a:moveTo>
                  <a:pt x="1" y="4136"/>
                </a:moveTo>
                <a:lnTo>
                  <a:pt x="1502" y="0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6" name="Google Shape;566;p27"/>
          <p:cNvSpPr/>
          <p:nvPr/>
        </p:nvSpPr>
        <p:spPr>
          <a:xfrm>
            <a:off x="5473847" y="1588419"/>
            <a:ext cx="32613" cy="32613"/>
          </a:xfrm>
          <a:custGeom>
            <a:avLst/>
            <a:gdLst/>
            <a:ahLst/>
            <a:cxnLst/>
            <a:rect l="l" t="t" r="r" b="b"/>
            <a:pathLst>
              <a:path w="1069" h="1069" extrusionOk="0">
                <a:moveTo>
                  <a:pt x="535" y="1"/>
                </a:moveTo>
                <a:cubicBezTo>
                  <a:pt x="234" y="1"/>
                  <a:pt x="1" y="234"/>
                  <a:pt x="1" y="535"/>
                </a:cubicBezTo>
                <a:cubicBezTo>
                  <a:pt x="1" y="802"/>
                  <a:pt x="234" y="1068"/>
                  <a:pt x="535" y="1068"/>
                </a:cubicBezTo>
                <a:cubicBezTo>
                  <a:pt x="835" y="1068"/>
                  <a:pt x="1068" y="802"/>
                  <a:pt x="1068" y="535"/>
                </a:cubicBezTo>
                <a:cubicBezTo>
                  <a:pt x="1068" y="234"/>
                  <a:pt x="835" y="1"/>
                  <a:pt x="535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27"/>
          <p:cNvSpPr/>
          <p:nvPr/>
        </p:nvSpPr>
        <p:spPr>
          <a:xfrm>
            <a:off x="552168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67" y="1"/>
                  <a:pt x="0" y="234"/>
                  <a:pt x="0" y="535"/>
                </a:cubicBezTo>
                <a:cubicBezTo>
                  <a:pt x="0" y="802"/>
                  <a:pt x="267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5589864" y="1588419"/>
            <a:ext cx="32582" cy="32613"/>
          </a:xfrm>
          <a:custGeom>
            <a:avLst/>
            <a:gdLst/>
            <a:ahLst/>
            <a:cxnLst/>
            <a:rect l="l" t="t" r="r" b="b"/>
            <a:pathLst>
              <a:path w="1068" h="1069" extrusionOk="0">
                <a:moveTo>
                  <a:pt x="534" y="1"/>
                </a:moveTo>
                <a:cubicBezTo>
                  <a:pt x="234" y="1"/>
                  <a:pt x="0" y="234"/>
                  <a:pt x="0" y="535"/>
                </a:cubicBezTo>
                <a:cubicBezTo>
                  <a:pt x="0" y="802"/>
                  <a:pt x="234" y="1068"/>
                  <a:pt x="534" y="1068"/>
                </a:cubicBezTo>
                <a:cubicBezTo>
                  <a:pt x="834" y="1068"/>
                  <a:pt x="1068" y="802"/>
                  <a:pt x="1068" y="535"/>
                </a:cubicBezTo>
                <a:cubicBezTo>
                  <a:pt x="1068" y="234"/>
                  <a:pt x="834" y="1"/>
                  <a:pt x="534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5197067" y="1721730"/>
            <a:ext cx="1737158" cy="31"/>
          </a:xfrm>
          <a:custGeom>
            <a:avLst/>
            <a:gdLst/>
            <a:ahLst/>
            <a:cxnLst/>
            <a:rect l="l" t="t" r="r" b="b"/>
            <a:pathLst>
              <a:path w="56942" h="1" fill="none" extrusionOk="0">
                <a:moveTo>
                  <a:pt x="1" y="1"/>
                </a:moveTo>
                <a:lnTo>
                  <a:pt x="56941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0" name="Google Shape;570;p27"/>
          <p:cNvSpPr/>
          <p:nvPr/>
        </p:nvSpPr>
        <p:spPr>
          <a:xfrm>
            <a:off x="7038920" y="1721730"/>
            <a:ext cx="134355" cy="31"/>
          </a:xfrm>
          <a:custGeom>
            <a:avLst/>
            <a:gdLst/>
            <a:ahLst/>
            <a:cxnLst/>
            <a:rect l="l" t="t" r="r" b="b"/>
            <a:pathLst>
              <a:path w="4404" h="1" fill="none" extrusionOk="0">
                <a:moveTo>
                  <a:pt x="0" y="1"/>
                </a:moveTo>
                <a:lnTo>
                  <a:pt x="4403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27"/>
          <p:cNvSpPr/>
          <p:nvPr/>
        </p:nvSpPr>
        <p:spPr>
          <a:xfrm>
            <a:off x="7247520" y="1721730"/>
            <a:ext cx="170995" cy="31"/>
          </a:xfrm>
          <a:custGeom>
            <a:avLst/>
            <a:gdLst/>
            <a:ahLst/>
            <a:cxnLst/>
            <a:rect l="l" t="t" r="r" b="b"/>
            <a:pathLst>
              <a:path w="5605" h="1" fill="none" extrusionOk="0">
                <a:moveTo>
                  <a:pt x="0" y="1"/>
                </a:moveTo>
                <a:lnTo>
                  <a:pt x="5604" y="1"/>
                </a:lnTo>
              </a:path>
            </a:pathLst>
          </a:custGeom>
          <a:noFill/>
          <a:ln w="20850" cap="rnd" cmpd="sng">
            <a:solidFill>
              <a:srgbClr val="12D77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27"/>
          <p:cNvSpPr/>
          <p:nvPr/>
        </p:nvSpPr>
        <p:spPr>
          <a:xfrm>
            <a:off x="5197067" y="1858091"/>
            <a:ext cx="1086891" cy="31"/>
          </a:xfrm>
          <a:custGeom>
            <a:avLst/>
            <a:gdLst/>
            <a:ahLst/>
            <a:cxnLst/>
            <a:rect l="l" t="t" r="r" b="b"/>
            <a:pathLst>
              <a:path w="35627" h="1" fill="none" extrusionOk="0">
                <a:moveTo>
                  <a:pt x="1" y="1"/>
                </a:moveTo>
                <a:lnTo>
                  <a:pt x="35626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27"/>
          <p:cNvSpPr/>
          <p:nvPr/>
        </p:nvSpPr>
        <p:spPr>
          <a:xfrm>
            <a:off x="6444635" y="1858091"/>
            <a:ext cx="195431" cy="31"/>
          </a:xfrm>
          <a:custGeom>
            <a:avLst/>
            <a:gdLst/>
            <a:ahLst/>
            <a:cxnLst/>
            <a:rect l="l" t="t" r="r" b="b"/>
            <a:pathLst>
              <a:path w="6406" h="1" fill="none" extrusionOk="0">
                <a:moveTo>
                  <a:pt x="1" y="1"/>
                </a:moveTo>
                <a:lnTo>
                  <a:pt x="6405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4" name="Google Shape;574;p27"/>
          <p:cNvSpPr/>
          <p:nvPr/>
        </p:nvSpPr>
        <p:spPr>
          <a:xfrm>
            <a:off x="6110870" y="1936461"/>
            <a:ext cx="529214" cy="31"/>
          </a:xfrm>
          <a:custGeom>
            <a:avLst/>
            <a:gdLst/>
            <a:ahLst/>
            <a:cxnLst/>
            <a:rect l="l" t="t" r="r" b="b"/>
            <a:pathLst>
              <a:path w="17347" h="1" fill="none" extrusionOk="0">
                <a:moveTo>
                  <a:pt x="17346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5" name="Google Shape;575;p27"/>
          <p:cNvSpPr/>
          <p:nvPr/>
        </p:nvSpPr>
        <p:spPr>
          <a:xfrm>
            <a:off x="5931770" y="1936461"/>
            <a:ext cx="106898" cy="31"/>
          </a:xfrm>
          <a:custGeom>
            <a:avLst/>
            <a:gdLst/>
            <a:ahLst/>
            <a:cxnLst/>
            <a:rect l="l" t="t" r="r" b="b"/>
            <a:pathLst>
              <a:path w="3504" h="1" fill="none" extrusionOk="0">
                <a:moveTo>
                  <a:pt x="3503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27"/>
          <p:cNvSpPr/>
          <p:nvPr/>
        </p:nvSpPr>
        <p:spPr>
          <a:xfrm>
            <a:off x="5740468" y="1936461"/>
            <a:ext cx="106868" cy="31"/>
          </a:xfrm>
          <a:custGeom>
            <a:avLst/>
            <a:gdLst/>
            <a:ahLst/>
            <a:cxnLst/>
            <a:rect l="l" t="t" r="r" b="b"/>
            <a:pathLst>
              <a:path w="3503" h="1" fill="none" extrusionOk="0">
                <a:moveTo>
                  <a:pt x="3503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27"/>
          <p:cNvSpPr/>
          <p:nvPr/>
        </p:nvSpPr>
        <p:spPr>
          <a:xfrm>
            <a:off x="5550172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8" name="Google Shape;578;p27"/>
          <p:cNvSpPr/>
          <p:nvPr/>
        </p:nvSpPr>
        <p:spPr>
          <a:xfrm>
            <a:off x="5358870" y="1936461"/>
            <a:ext cx="105861" cy="31"/>
          </a:xfrm>
          <a:custGeom>
            <a:avLst/>
            <a:gdLst/>
            <a:ahLst/>
            <a:cxnLst/>
            <a:rect l="l" t="t" r="r" b="b"/>
            <a:pathLst>
              <a:path w="3470" h="1" fill="none" extrusionOk="0">
                <a:moveTo>
                  <a:pt x="3470" y="0"/>
                </a:moveTo>
                <a:lnTo>
                  <a:pt x="0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9" name="Google Shape;579;p27"/>
          <p:cNvSpPr/>
          <p:nvPr/>
        </p:nvSpPr>
        <p:spPr>
          <a:xfrm>
            <a:off x="5358870" y="2032097"/>
            <a:ext cx="1647588" cy="31"/>
          </a:xfrm>
          <a:custGeom>
            <a:avLst/>
            <a:gdLst/>
            <a:ahLst/>
            <a:cxnLst/>
            <a:rect l="l" t="t" r="r" b="b"/>
            <a:pathLst>
              <a:path w="54006" h="1" fill="none" extrusionOk="0">
                <a:moveTo>
                  <a:pt x="54006" y="1"/>
                </a:moveTo>
                <a:lnTo>
                  <a:pt x="0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0" name="Google Shape;580;p27"/>
          <p:cNvSpPr/>
          <p:nvPr/>
        </p:nvSpPr>
        <p:spPr>
          <a:xfrm>
            <a:off x="5197067" y="1936461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1" name="Google Shape;581;p27"/>
          <p:cNvSpPr/>
          <p:nvPr/>
        </p:nvSpPr>
        <p:spPr>
          <a:xfrm>
            <a:off x="5197067" y="2032097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27"/>
          <p:cNvSpPr/>
          <p:nvPr/>
        </p:nvSpPr>
        <p:spPr>
          <a:xfrm>
            <a:off x="5197067" y="2127763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0"/>
                </a:moveTo>
                <a:lnTo>
                  <a:pt x="1" y="0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27"/>
          <p:cNvSpPr/>
          <p:nvPr/>
        </p:nvSpPr>
        <p:spPr>
          <a:xfrm>
            <a:off x="5197067" y="2223399"/>
            <a:ext cx="38714" cy="31"/>
          </a:xfrm>
          <a:custGeom>
            <a:avLst/>
            <a:gdLst/>
            <a:ahLst/>
            <a:cxnLst/>
            <a:rect l="l" t="t" r="r" b="b"/>
            <a:pathLst>
              <a:path w="1269" h="1" fill="none" extrusionOk="0">
                <a:moveTo>
                  <a:pt x="1268" y="1"/>
                </a:moveTo>
                <a:lnTo>
                  <a:pt x="1" y="1"/>
                </a:lnTo>
              </a:path>
            </a:pathLst>
          </a:custGeom>
          <a:noFill/>
          <a:ln w="20850" cap="rnd" cmpd="sng">
            <a:solidFill>
              <a:srgbClr val="12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4" name="Google Shape;584;p27"/>
          <p:cNvSpPr/>
          <p:nvPr/>
        </p:nvSpPr>
        <p:spPr>
          <a:xfrm>
            <a:off x="7106064" y="2032097"/>
            <a:ext cx="226976" cy="31"/>
          </a:xfrm>
          <a:custGeom>
            <a:avLst/>
            <a:gdLst/>
            <a:ahLst/>
            <a:cxnLst/>
            <a:rect l="l" t="t" r="r" b="b"/>
            <a:pathLst>
              <a:path w="7440" h="1" fill="none" extrusionOk="0">
                <a:moveTo>
                  <a:pt x="1" y="1"/>
                </a:moveTo>
                <a:lnTo>
                  <a:pt x="7439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5" name="Google Shape;585;p27"/>
          <p:cNvSpPr/>
          <p:nvPr/>
        </p:nvSpPr>
        <p:spPr>
          <a:xfrm>
            <a:off x="5354813" y="212776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27"/>
          <p:cNvSpPr/>
          <p:nvPr/>
        </p:nvSpPr>
        <p:spPr>
          <a:xfrm>
            <a:off x="5354813" y="2225443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27"/>
          <p:cNvSpPr/>
          <p:nvPr/>
        </p:nvSpPr>
        <p:spPr>
          <a:xfrm>
            <a:off x="5354813" y="232416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0"/>
                </a:moveTo>
                <a:lnTo>
                  <a:pt x="14944" y="0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27"/>
          <p:cNvSpPr/>
          <p:nvPr/>
        </p:nvSpPr>
        <p:spPr>
          <a:xfrm>
            <a:off x="5354813" y="2421840"/>
            <a:ext cx="455935" cy="31"/>
          </a:xfrm>
          <a:custGeom>
            <a:avLst/>
            <a:gdLst/>
            <a:ahLst/>
            <a:cxnLst/>
            <a:rect l="l" t="t" r="r" b="b"/>
            <a:pathLst>
              <a:path w="14945" h="1" fill="none" extrusionOk="0">
                <a:moveTo>
                  <a:pt x="0" y="1"/>
                </a:moveTo>
                <a:lnTo>
                  <a:pt x="14944" y="1"/>
                </a:lnTo>
              </a:path>
            </a:pathLst>
          </a:custGeom>
          <a:noFill/>
          <a:ln w="20850" cap="rnd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27"/>
          <p:cNvSpPr/>
          <p:nvPr/>
        </p:nvSpPr>
        <p:spPr>
          <a:xfrm>
            <a:off x="6110870" y="2421840"/>
            <a:ext cx="928130" cy="31"/>
          </a:xfrm>
          <a:custGeom>
            <a:avLst/>
            <a:gdLst/>
            <a:ahLst/>
            <a:cxnLst/>
            <a:rect l="l" t="t" r="r" b="b"/>
            <a:pathLst>
              <a:path w="30423" h="1" fill="none" extrusionOk="0">
                <a:moveTo>
                  <a:pt x="0" y="1"/>
                </a:moveTo>
                <a:lnTo>
                  <a:pt x="30422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0" name="Google Shape;590;p27"/>
          <p:cNvSpPr/>
          <p:nvPr/>
        </p:nvSpPr>
        <p:spPr>
          <a:xfrm>
            <a:off x="6661380" y="2324160"/>
            <a:ext cx="377591" cy="31"/>
          </a:xfrm>
          <a:custGeom>
            <a:avLst/>
            <a:gdLst/>
            <a:ahLst/>
            <a:cxnLst/>
            <a:rect l="l" t="t" r="r" b="b"/>
            <a:pathLst>
              <a:path w="12377" h="1" fill="none" extrusionOk="0">
                <a:moveTo>
                  <a:pt x="1" y="0"/>
                </a:moveTo>
                <a:lnTo>
                  <a:pt x="12376" y="0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27"/>
          <p:cNvSpPr/>
          <p:nvPr/>
        </p:nvSpPr>
        <p:spPr>
          <a:xfrm>
            <a:off x="6889319" y="2223399"/>
            <a:ext cx="149639" cy="31"/>
          </a:xfrm>
          <a:custGeom>
            <a:avLst/>
            <a:gdLst/>
            <a:ahLst/>
            <a:cxnLst/>
            <a:rect l="l" t="t" r="r" b="b"/>
            <a:pathLst>
              <a:path w="4905" h="1" fill="none" extrusionOk="0">
                <a:moveTo>
                  <a:pt x="1" y="1"/>
                </a:moveTo>
                <a:lnTo>
                  <a:pt x="4904" y="1"/>
                </a:lnTo>
              </a:path>
            </a:pathLst>
          </a:custGeom>
          <a:noFill/>
          <a:ln w="208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27"/>
          <p:cNvSpPr/>
          <p:nvPr/>
        </p:nvSpPr>
        <p:spPr>
          <a:xfrm>
            <a:off x="7602007" y="1310369"/>
            <a:ext cx="1114298" cy="1734401"/>
          </a:xfrm>
          <a:custGeom>
            <a:avLst/>
            <a:gdLst/>
            <a:ahLst/>
            <a:cxnLst/>
            <a:rect l="l" t="t" r="r" b="b"/>
            <a:pathLst>
              <a:path w="42498" h="66148" extrusionOk="0">
                <a:moveTo>
                  <a:pt x="2169" y="1"/>
                </a:moveTo>
                <a:cubicBezTo>
                  <a:pt x="968" y="1"/>
                  <a:pt x="0" y="968"/>
                  <a:pt x="0" y="2169"/>
                </a:cubicBezTo>
                <a:lnTo>
                  <a:pt x="0" y="63980"/>
                </a:lnTo>
                <a:cubicBezTo>
                  <a:pt x="0" y="65181"/>
                  <a:pt x="968" y="66148"/>
                  <a:pt x="2169" y="66148"/>
                </a:cubicBezTo>
                <a:lnTo>
                  <a:pt x="40329" y="66148"/>
                </a:lnTo>
                <a:cubicBezTo>
                  <a:pt x="41530" y="66148"/>
                  <a:pt x="42497" y="65181"/>
                  <a:pt x="42497" y="63980"/>
                </a:cubicBezTo>
                <a:lnTo>
                  <a:pt x="42497" y="2169"/>
                </a:lnTo>
                <a:cubicBezTo>
                  <a:pt x="42497" y="968"/>
                  <a:pt x="41530" y="1"/>
                  <a:pt x="403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27"/>
          <p:cNvSpPr/>
          <p:nvPr/>
        </p:nvSpPr>
        <p:spPr>
          <a:xfrm>
            <a:off x="7602007" y="1310369"/>
            <a:ext cx="1114298" cy="157451"/>
          </a:xfrm>
          <a:custGeom>
            <a:avLst/>
            <a:gdLst/>
            <a:ahLst/>
            <a:cxnLst/>
            <a:rect l="l" t="t" r="r" b="b"/>
            <a:pathLst>
              <a:path w="42498" h="6005" extrusionOk="0">
                <a:moveTo>
                  <a:pt x="1635" y="1"/>
                </a:moveTo>
                <a:cubicBezTo>
                  <a:pt x="734" y="1"/>
                  <a:pt x="0" y="734"/>
                  <a:pt x="0" y="1635"/>
                </a:cubicBezTo>
                <a:lnTo>
                  <a:pt x="0" y="6005"/>
                </a:lnTo>
                <a:lnTo>
                  <a:pt x="42497" y="6005"/>
                </a:lnTo>
                <a:lnTo>
                  <a:pt x="42497" y="1635"/>
                </a:lnTo>
                <a:cubicBezTo>
                  <a:pt x="42497" y="734"/>
                  <a:pt x="41764" y="1"/>
                  <a:pt x="408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7"/>
          <p:cNvSpPr/>
          <p:nvPr/>
        </p:nvSpPr>
        <p:spPr>
          <a:xfrm>
            <a:off x="7662365" y="1515042"/>
            <a:ext cx="996203" cy="1478126"/>
          </a:xfrm>
          <a:custGeom>
            <a:avLst/>
            <a:gdLst/>
            <a:ahLst/>
            <a:cxnLst/>
            <a:rect l="l" t="t" r="r" b="b"/>
            <a:pathLst>
              <a:path w="37994" h="56374" extrusionOk="0">
                <a:moveTo>
                  <a:pt x="36259" y="56374"/>
                </a:moveTo>
                <a:lnTo>
                  <a:pt x="1768" y="56374"/>
                </a:lnTo>
                <a:cubicBezTo>
                  <a:pt x="801" y="56374"/>
                  <a:pt x="0" y="55607"/>
                  <a:pt x="0" y="54639"/>
                </a:cubicBezTo>
                <a:lnTo>
                  <a:pt x="0" y="1735"/>
                </a:lnTo>
                <a:cubicBezTo>
                  <a:pt x="0" y="767"/>
                  <a:pt x="801" y="0"/>
                  <a:pt x="1768" y="0"/>
                </a:cubicBezTo>
                <a:lnTo>
                  <a:pt x="36259" y="0"/>
                </a:lnTo>
                <a:cubicBezTo>
                  <a:pt x="37227" y="0"/>
                  <a:pt x="37994" y="767"/>
                  <a:pt x="37994" y="1735"/>
                </a:cubicBezTo>
                <a:lnTo>
                  <a:pt x="37994" y="54639"/>
                </a:lnTo>
                <a:cubicBezTo>
                  <a:pt x="37994" y="55607"/>
                  <a:pt x="37227" y="56374"/>
                  <a:pt x="36259" y="56374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27"/>
          <p:cNvSpPr/>
          <p:nvPr/>
        </p:nvSpPr>
        <p:spPr>
          <a:xfrm>
            <a:off x="7905503" y="1362835"/>
            <a:ext cx="53384" cy="27164"/>
          </a:xfrm>
          <a:custGeom>
            <a:avLst/>
            <a:gdLst/>
            <a:ahLst/>
            <a:cxnLst/>
            <a:rect l="l" t="t" r="r" b="b"/>
            <a:pathLst>
              <a:path w="2036" h="1036" extrusionOk="0">
                <a:moveTo>
                  <a:pt x="1001" y="1"/>
                </a:moveTo>
                <a:cubicBezTo>
                  <a:pt x="434" y="1"/>
                  <a:pt x="0" y="435"/>
                  <a:pt x="0" y="1002"/>
                </a:cubicBezTo>
                <a:lnTo>
                  <a:pt x="0" y="1035"/>
                </a:lnTo>
                <a:cubicBezTo>
                  <a:pt x="0" y="468"/>
                  <a:pt x="434" y="1"/>
                  <a:pt x="1001" y="1"/>
                </a:cubicBezTo>
                <a:close/>
                <a:moveTo>
                  <a:pt x="1001" y="1"/>
                </a:moveTo>
                <a:cubicBezTo>
                  <a:pt x="1568" y="1"/>
                  <a:pt x="2035" y="468"/>
                  <a:pt x="2035" y="1035"/>
                </a:cubicBezTo>
                <a:lnTo>
                  <a:pt x="2035" y="1002"/>
                </a:lnTo>
                <a:cubicBezTo>
                  <a:pt x="2035" y="435"/>
                  <a:pt x="1568" y="1"/>
                  <a:pt x="1001" y="1"/>
                </a:cubicBezTo>
                <a:close/>
              </a:path>
            </a:pathLst>
          </a:custGeom>
          <a:solidFill>
            <a:srgbClr val="84FA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7"/>
          <p:cNvSpPr/>
          <p:nvPr/>
        </p:nvSpPr>
        <p:spPr>
          <a:xfrm>
            <a:off x="7710453" y="1688198"/>
            <a:ext cx="707599" cy="16650"/>
          </a:xfrm>
          <a:custGeom>
            <a:avLst/>
            <a:gdLst/>
            <a:ahLst/>
            <a:cxnLst/>
            <a:rect l="l" t="t" r="r" b="b"/>
            <a:pathLst>
              <a:path w="2698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34" y="635"/>
                </a:cubicBezTo>
                <a:lnTo>
                  <a:pt x="26686" y="635"/>
                </a:lnTo>
                <a:cubicBezTo>
                  <a:pt x="26853" y="635"/>
                  <a:pt x="26987" y="501"/>
                  <a:pt x="26987" y="301"/>
                </a:cubicBezTo>
                <a:cubicBezTo>
                  <a:pt x="26987" y="134"/>
                  <a:pt x="26853" y="1"/>
                  <a:pt x="2668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7"/>
          <p:cNvSpPr/>
          <p:nvPr/>
        </p:nvSpPr>
        <p:spPr>
          <a:xfrm>
            <a:off x="8461758" y="1688198"/>
            <a:ext cx="68251" cy="16650"/>
          </a:xfrm>
          <a:custGeom>
            <a:avLst/>
            <a:gdLst/>
            <a:ahLst/>
            <a:cxnLst/>
            <a:rect l="l" t="t" r="r" b="b"/>
            <a:pathLst>
              <a:path w="2603" h="635" extrusionOk="0">
                <a:moveTo>
                  <a:pt x="301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5"/>
                  <a:pt x="301" y="635"/>
                </a:cubicBezTo>
                <a:lnTo>
                  <a:pt x="2269" y="635"/>
                </a:lnTo>
                <a:cubicBezTo>
                  <a:pt x="2436" y="635"/>
                  <a:pt x="2602" y="501"/>
                  <a:pt x="2602" y="301"/>
                </a:cubicBezTo>
                <a:cubicBezTo>
                  <a:pt x="2602" y="134"/>
                  <a:pt x="2436" y="1"/>
                  <a:pt x="2269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7"/>
          <p:cNvSpPr/>
          <p:nvPr/>
        </p:nvSpPr>
        <p:spPr>
          <a:xfrm>
            <a:off x="8556228" y="1688198"/>
            <a:ext cx="55114" cy="16650"/>
          </a:xfrm>
          <a:custGeom>
            <a:avLst/>
            <a:gdLst/>
            <a:ahLst/>
            <a:cxnLst/>
            <a:rect l="l" t="t" r="r" b="b"/>
            <a:pathLst>
              <a:path w="2102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5"/>
                  <a:pt x="300" y="635"/>
                </a:cubicBezTo>
                <a:lnTo>
                  <a:pt x="1768" y="635"/>
                </a:lnTo>
                <a:cubicBezTo>
                  <a:pt x="1968" y="635"/>
                  <a:pt x="2102" y="501"/>
                  <a:pt x="2102" y="301"/>
                </a:cubicBezTo>
                <a:cubicBezTo>
                  <a:pt x="2102" y="134"/>
                  <a:pt x="1968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27"/>
          <p:cNvSpPr/>
          <p:nvPr/>
        </p:nvSpPr>
        <p:spPr>
          <a:xfrm>
            <a:off x="7710453" y="1766045"/>
            <a:ext cx="404994" cy="16650"/>
          </a:xfrm>
          <a:custGeom>
            <a:avLst/>
            <a:gdLst/>
            <a:ahLst/>
            <a:cxnLst/>
            <a:rect l="l" t="t" r="r" b="b"/>
            <a:pathLst>
              <a:path w="15446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5112" y="634"/>
                </a:lnTo>
                <a:cubicBezTo>
                  <a:pt x="15312" y="634"/>
                  <a:pt x="15445" y="501"/>
                  <a:pt x="15445" y="334"/>
                </a:cubicBezTo>
                <a:cubicBezTo>
                  <a:pt x="15445" y="134"/>
                  <a:pt x="15312" y="1"/>
                  <a:pt x="15112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0" name="Google Shape;600;p27"/>
          <p:cNvSpPr/>
          <p:nvPr/>
        </p:nvSpPr>
        <p:spPr>
          <a:xfrm>
            <a:off x="8122394" y="1766045"/>
            <a:ext cx="127744" cy="16650"/>
          </a:xfrm>
          <a:custGeom>
            <a:avLst/>
            <a:gdLst/>
            <a:ahLst/>
            <a:cxnLst/>
            <a:rect l="l" t="t" r="r" b="b"/>
            <a:pathLst>
              <a:path w="4872" h="635" extrusionOk="0">
                <a:moveTo>
                  <a:pt x="301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4571" y="634"/>
                </a:lnTo>
                <a:cubicBezTo>
                  <a:pt x="4738" y="634"/>
                  <a:pt x="4871" y="501"/>
                  <a:pt x="4871" y="334"/>
                </a:cubicBezTo>
                <a:cubicBezTo>
                  <a:pt x="4871" y="134"/>
                  <a:pt x="4738" y="1"/>
                  <a:pt x="4571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27"/>
          <p:cNvSpPr/>
          <p:nvPr/>
        </p:nvSpPr>
        <p:spPr>
          <a:xfrm>
            <a:off x="8164398" y="1810645"/>
            <a:ext cx="85739" cy="17515"/>
          </a:xfrm>
          <a:custGeom>
            <a:avLst/>
            <a:gdLst/>
            <a:ahLst/>
            <a:cxnLst/>
            <a:rect l="l" t="t" r="r" b="b"/>
            <a:pathLst>
              <a:path w="3270" h="668" extrusionOk="0">
                <a:moveTo>
                  <a:pt x="334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34" y="668"/>
                </a:cubicBezTo>
                <a:lnTo>
                  <a:pt x="2969" y="668"/>
                </a:lnTo>
                <a:cubicBezTo>
                  <a:pt x="3136" y="668"/>
                  <a:pt x="3269" y="501"/>
                  <a:pt x="3269" y="334"/>
                </a:cubicBezTo>
                <a:cubicBezTo>
                  <a:pt x="3269" y="168"/>
                  <a:pt x="3136" y="1"/>
                  <a:pt x="296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27"/>
          <p:cNvSpPr/>
          <p:nvPr/>
        </p:nvSpPr>
        <p:spPr>
          <a:xfrm>
            <a:off x="8122394" y="1810645"/>
            <a:ext cx="25407" cy="17515"/>
          </a:xfrm>
          <a:custGeom>
            <a:avLst/>
            <a:gdLst/>
            <a:ahLst/>
            <a:cxnLst/>
            <a:rect l="l" t="t" r="r" b="b"/>
            <a:pathLst>
              <a:path w="969" h="668" extrusionOk="0">
                <a:moveTo>
                  <a:pt x="335" y="1"/>
                </a:moveTo>
                <a:cubicBezTo>
                  <a:pt x="168" y="1"/>
                  <a:pt x="1" y="168"/>
                  <a:pt x="1" y="334"/>
                </a:cubicBezTo>
                <a:cubicBezTo>
                  <a:pt x="1" y="535"/>
                  <a:pt x="168" y="668"/>
                  <a:pt x="335" y="668"/>
                </a:cubicBezTo>
                <a:lnTo>
                  <a:pt x="635" y="668"/>
                </a:lnTo>
                <a:cubicBezTo>
                  <a:pt x="802" y="668"/>
                  <a:pt x="968" y="501"/>
                  <a:pt x="968" y="334"/>
                </a:cubicBezTo>
                <a:cubicBezTo>
                  <a:pt x="968" y="168"/>
                  <a:pt x="835" y="1"/>
                  <a:pt x="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3" name="Google Shape;603;p27"/>
          <p:cNvSpPr/>
          <p:nvPr/>
        </p:nvSpPr>
        <p:spPr>
          <a:xfrm>
            <a:off x="8021814" y="1810645"/>
            <a:ext cx="77008" cy="17515"/>
          </a:xfrm>
          <a:custGeom>
            <a:avLst/>
            <a:gdLst/>
            <a:ahLst/>
            <a:cxnLst/>
            <a:rect l="l" t="t" r="r" b="b"/>
            <a:pathLst>
              <a:path w="2937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36" y="501"/>
                  <a:pt x="2936" y="334"/>
                </a:cubicBezTo>
                <a:cubicBezTo>
                  <a:pt x="2936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27"/>
          <p:cNvSpPr/>
          <p:nvPr/>
        </p:nvSpPr>
        <p:spPr>
          <a:xfrm>
            <a:off x="7912503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0" y="1"/>
                </a:moveTo>
                <a:cubicBezTo>
                  <a:pt x="134" y="1"/>
                  <a:pt x="0" y="168"/>
                  <a:pt x="0" y="334"/>
                </a:cubicBezTo>
                <a:cubicBezTo>
                  <a:pt x="0" y="535"/>
                  <a:pt x="134" y="668"/>
                  <a:pt x="300" y="668"/>
                </a:cubicBezTo>
                <a:lnTo>
                  <a:pt x="2635" y="668"/>
                </a:lnTo>
                <a:cubicBezTo>
                  <a:pt x="2802" y="668"/>
                  <a:pt x="2969" y="501"/>
                  <a:pt x="2936" y="334"/>
                </a:cubicBezTo>
                <a:cubicBezTo>
                  <a:pt x="2936" y="168"/>
                  <a:pt x="2802" y="1"/>
                  <a:pt x="2635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27"/>
          <p:cNvSpPr/>
          <p:nvPr/>
        </p:nvSpPr>
        <p:spPr>
          <a:xfrm>
            <a:off x="7803166" y="1810645"/>
            <a:ext cx="77873" cy="17515"/>
          </a:xfrm>
          <a:custGeom>
            <a:avLst/>
            <a:gdLst/>
            <a:ahLst/>
            <a:cxnLst/>
            <a:rect l="l" t="t" r="r" b="b"/>
            <a:pathLst>
              <a:path w="2970" h="668" extrusionOk="0">
                <a:moveTo>
                  <a:pt x="301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01" y="668"/>
                </a:cubicBezTo>
                <a:lnTo>
                  <a:pt x="2636" y="668"/>
                </a:lnTo>
                <a:cubicBezTo>
                  <a:pt x="2803" y="668"/>
                  <a:pt x="2969" y="501"/>
                  <a:pt x="2969" y="334"/>
                </a:cubicBezTo>
                <a:cubicBezTo>
                  <a:pt x="2969" y="168"/>
                  <a:pt x="2803" y="1"/>
                  <a:pt x="2636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27"/>
          <p:cNvSpPr/>
          <p:nvPr/>
        </p:nvSpPr>
        <p:spPr>
          <a:xfrm>
            <a:off x="7803166" y="1865759"/>
            <a:ext cx="656863" cy="16650"/>
          </a:xfrm>
          <a:custGeom>
            <a:avLst/>
            <a:gdLst/>
            <a:ahLst/>
            <a:cxnLst/>
            <a:rect l="l" t="t" r="r" b="b"/>
            <a:pathLst>
              <a:path w="25052" h="635" extrusionOk="0">
                <a:moveTo>
                  <a:pt x="301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01" y="634"/>
                </a:cubicBezTo>
                <a:lnTo>
                  <a:pt x="24718" y="634"/>
                </a:lnTo>
                <a:cubicBezTo>
                  <a:pt x="24885" y="634"/>
                  <a:pt x="25052" y="501"/>
                  <a:pt x="25018" y="334"/>
                </a:cubicBezTo>
                <a:cubicBezTo>
                  <a:pt x="25018" y="134"/>
                  <a:pt x="24885" y="0"/>
                  <a:pt x="2471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27"/>
          <p:cNvSpPr/>
          <p:nvPr/>
        </p:nvSpPr>
        <p:spPr>
          <a:xfrm>
            <a:off x="7710453" y="1810645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8"/>
                  <a:pt x="1" y="334"/>
                </a:cubicBezTo>
                <a:cubicBezTo>
                  <a:pt x="1" y="535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8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27"/>
          <p:cNvSpPr/>
          <p:nvPr/>
        </p:nvSpPr>
        <p:spPr>
          <a:xfrm>
            <a:off x="7710453" y="1865759"/>
            <a:ext cx="39382" cy="16650"/>
          </a:xfrm>
          <a:custGeom>
            <a:avLst/>
            <a:gdLst/>
            <a:ahLst/>
            <a:cxnLst/>
            <a:rect l="l" t="t" r="r" b="b"/>
            <a:pathLst>
              <a:path w="1502" h="635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1"/>
                  <a:pt x="1468" y="334"/>
                </a:cubicBezTo>
                <a:cubicBezTo>
                  <a:pt x="1468" y="134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27"/>
          <p:cNvSpPr/>
          <p:nvPr/>
        </p:nvSpPr>
        <p:spPr>
          <a:xfrm>
            <a:off x="7710453" y="1919982"/>
            <a:ext cx="39382" cy="17515"/>
          </a:xfrm>
          <a:custGeom>
            <a:avLst/>
            <a:gdLst/>
            <a:ahLst/>
            <a:cxnLst/>
            <a:rect l="l" t="t" r="r" b="b"/>
            <a:pathLst>
              <a:path w="1502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168" y="668"/>
                </a:lnTo>
                <a:cubicBezTo>
                  <a:pt x="1335" y="668"/>
                  <a:pt x="1502" y="501"/>
                  <a:pt x="1468" y="334"/>
                </a:cubicBezTo>
                <a:cubicBezTo>
                  <a:pt x="1468" y="167"/>
                  <a:pt x="1335" y="1"/>
                  <a:pt x="1168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27"/>
          <p:cNvSpPr/>
          <p:nvPr/>
        </p:nvSpPr>
        <p:spPr>
          <a:xfrm>
            <a:off x="7710453" y="1975097"/>
            <a:ext cx="39382" cy="16623"/>
          </a:xfrm>
          <a:custGeom>
            <a:avLst/>
            <a:gdLst/>
            <a:ahLst/>
            <a:cxnLst/>
            <a:rect l="l" t="t" r="r" b="b"/>
            <a:pathLst>
              <a:path w="1502" h="634" extrusionOk="0">
                <a:moveTo>
                  <a:pt x="334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34" y="634"/>
                </a:cubicBezTo>
                <a:lnTo>
                  <a:pt x="1168" y="634"/>
                </a:lnTo>
                <a:cubicBezTo>
                  <a:pt x="1335" y="634"/>
                  <a:pt x="1502" y="500"/>
                  <a:pt x="1468" y="300"/>
                </a:cubicBezTo>
                <a:cubicBezTo>
                  <a:pt x="1468" y="133"/>
                  <a:pt x="1335" y="0"/>
                  <a:pt x="11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27"/>
          <p:cNvSpPr/>
          <p:nvPr/>
        </p:nvSpPr>
        <p:spPr>
          <a:xfrm>
            <a:off x="8500249" y="1865759"/>
            <a:ext cx="96227" cy="16650"/>
          </a:xfrm>
          <a:custGeom>
            <a:avLst/>
            <a:gdLst/>
            <a:ahLst/>
            <a:cxnLst/>
            <a:rect l="l" t="t" r="r" b="b"/>
            <a:pathLst>
              <a:path w="3670" h="635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34"/>
                  <a:pt x="300" y="634"/>
                </a:cubicBezTo>
                <a:lnTo>
                  <a:pt x="3336" y="634"/>
                </a:lnTo>
                <a:cubicBezTo>
                  <a:pt x="3503" y="634"/>
                  <a:pt x="3670" y="501"/>
                  <a:pt x="3670" y="334"/>
                </a:cubicBezTo>
                <a:cubicBezTo>
                  <a:pt x="3670" y="134"/>
                  <a:pt x="3536" y="0"/>
                  <a:pt x="33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2" name="Google Shape;612;p27"/>
          <p:cNvSpPr/>
          <p:nvPr/>
        </p:nvSpPr>
        <p:spPr>
          <a:xfrm>
            <a:off x="7800544" y="1919982"/>
            <a:ext cx="277276" cy="17515"/>
          </a:xfrm>
          <a:custGeom>
            <a:avLst/>
            <a:gdLst/>
            <a:ahLst/>
            <a:cxnLst/>
            <a:rect l="l" t="t" r="r" b="b"/>
            <a:pathLst>
              <a:path w="10575" h="668" extrusionOk="0">
                <a:moveTo>
                  <a:pt x="334" y="1"/>
                </a:moveTo>
                <a:cubicBezTo>
                  <a:pt x="134" y="1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0275" y="668"/>
                </a:lnTo>
                <a:cubicBezTo>
                  <a:pt x="10441" y="668"/>
                  <a:pt x="10575" y="501"/>
                  <a:pt x="10575" y="334"/>
                </a:cubicBezTo>
                <a:cubicBezTo>
                  <a:pt x="10575" y="167"/>
                  <a:pt x="10441" y="1"/>
                  <a:pt x="1027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7"/>
          <p:cNvSpPr/>
          <p:nvPr/>
        </p:nvSpPr>
        <p:spPr>
          <a:xfrm>
            <a:off x="8164398" y="2087921"/>
            <a:ext cx="314011" cy="17515"/>
          </a:xfrm>
          <a:custGeom>
            <a:avLst/>
            <a:gdLst/>
            <a:ahLst/>
            <a:cxnLst/>
            <a:rect l="l" t="t" r="r" b="b"/>
            <a:pathLst>
              <a:path w="11976" h="668" extrusionOk="0">
                <a:moveTo>
                  <a:pt x="300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0"/>
                  <a:pt x="134" y="667"/>
                  <a:pt x="300" y="667"/>
                </a:cubicBezTo>
                <a:lnTo>
                  <a:pt x="11642" y="667"/>
                </a:lnTo>
                <a:cubicBezTo>
                  <a:pt x="11842" y="667"/>
                  <a:pt x="11975" y="500"/>
                  <a:pt x="11975" y="334"/>
                </a:cubicBezTo>
                <a:cubicBezTo>
                  <a:pt x="11975" y="134"/>
                  <a:pt x="11842" y="0"/>
                  <a:pt x="1164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27"/>
          <p:cNvSpPr/>
          <p:nvPr/>
        </p:nvSpPr>
        <p:spPr>
          <a:xfrm>
            <a:off x="8245732" y="2031941"/>
            <a:ext cx="232676" cy="17515"/>
          </a:xfrm>
          <a:custGeom>
            <a:avLst/>
            <a:gdLst/>
            <a:ahLst/>
            <a:cxnLst/>
            <a:rect l="l" t="t" r="r" b="b"/>
            <a:pathLst>
              <a:path w="8874" h="668" extrusionOk="0">
                <a:moveTo>
                  <a:pt x="334" y="0"/>
                </a:moveTo>
                <a:cubicBezTo>
                  <a:pt x="134" y="0"/>
                  <a:pt x="0" y="134"/>
                  <a:pt x="0" y="334"/>
                </a:cubicBezTo>
                <a:cubicBezTo>
                  <a:pt x="0" y="501"/>
                  <a:pt x="134" y="667"/>
                  <a:pt x="334" y="667"/>
                </a:cubicBezTo>
                <a:lnTo>
                  <a:pt x="8540" y="667"/>
                </a:lnTo>
                <a:cubicBezTo>
                  <a:pt x="8740" y="667"/>
                  <a:pt x="8873" y="501"/>
                  <a:pt x="8873" y="334"/>
                </a:cubicBezTo>
                <a:cubicBezTo>
                  <a:pt x="8873" y="134"/>
                  <a:pt x="8740" y="0"/>
                  <a:pt x="854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5" name="Google Shape;615;p27"/>
          <p:cNvSpPr/>
          <p:nvPr/>
        </p:nvSpPr>
        <p:spPr>
          <a:xfrm>
            <a:off x="8376045" y="1975097"/>
            <a:ext cx="102363" cy="16623"/>
          </a:xfrm>
          <a:custGeom>
            <a:avLst/>
            <a:gdLst/>
            <a:ahLst/>
            <a:cxnLst/>
            <a:rect l="l" t="t" r="r" b="b"/>
            <a:pathLst>
              <a:path w="3904" h="634" extrusionOk="0">
                <a:moveTo>
                  <a:pt x="301" y="0"/>
                </a:moveTo>
                <a:cubicBezTo>
                  <a:pt x="134" y="0"/>
                  <a:pt x="1" y="133"/>
                  <a:pt x="1" y="300"/>
                </a:cubicBezTo>
                <a:cubicBezTo>
                  <a:pt x="1" y="500"/>
                  <a:pt x="134" y="634"/>
                  <a:pt x="301" y="634"/>
                </a:cubicBezTo>
                <a:lnTo>
                  <a:pt x="3570" y="634"/>
                </a:lnTo>
                <a:cubicBezTo>
                  <a:pt x="3770" y="634"/>
                  <a:pt x="3903" y="500"/>
                  <a:pt x="3903" y="300"/>
                </a:cubicBezTo>
                <a:cubicBezTo>
                  <a:pt x="3903" y="133"/>
                  <a:pt x="3770" y="0"/>
                  <a:pt x="357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27"/>
          <p:cNvSpPr/>
          <p:nvPr/>
        </p:nvSpPr>
        <p:spPr>
          <a:xfrm>
            <a:off x="7710453" y="1612108"/>
            <a:ext cx="328012" cy="16650"/>
          </a:xfrm>
          <a:custGeom>
            <a:avLst/>
            <a:gdLst/>
            <a:ahLst/>
            <a:cxnLst/>
            <a:rect l="l" t="t" r="r" b="b"/>
            <a:pathLst>
              <a:path w="12510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2176" y="635"/>
                </a:lnTo>
                <a:cubicBezTo>
                  <a:pt x="12376" y="635"/>
                  <a:pt x="12510" y="501"/>
                  <a:pt x="12510" y="334"/>
                </a:cubicBezTo>
                <a:cubicBezTo>
                  <a:pt x="12510" y="134"/>
                  <a:pt x="12376" y="1"/>
                  <a:pt x="121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7" name="Google Shape;617;p27"/>
          <p:cNvSpPr/>
          <p:nvPr/>
        </p:nvSpPr>
        <p:spPr>
          <a:xfrm>
            <a:off x="7710453" y="2220856"/>
            <a:ext cx="530064" cy="17515"/>
          </a:xfrm>
          <a:custGeom>
            <a:avLst/>
            <a:gdLst/>
            <a:ahLst/>
            <a:cxnLst/>
            <a:rect l="l" t="t" r="r" b="b"/>
            <a:pathLst>
              <a:path w="20216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8" name="Google Shape;618;p27"/>
          <p:cNvSpPr/>
          <p:nvPr/>
        </p:nvSpPr>
        <p:spPr>
          <a:xfrm>
            <a:off x="7710453" y="2288189"/>
            <a:ext cx="530064" cy="17541"/>
          </a:xfrm>
          <a:custGeom>
            <a:avLst/>
            <a:gdLst/>
            <a:ahLst/>
            <a:cxnLst/>
            <a:rect l="l" t="t" r="r" b="b"/>
            <a:pathLst>
              <a:path w="20216" h="669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215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27"/>
          <p:cNvSpPr/>
          <p:nvPr/>
        </p:nvSpPr>
        <p:spPr>
          <a:xfrm>
            <a:off x="7710453" y="2355548"/>
            <a:ext cx="529172" cy="17515"/>
          </a:xfrm>
          <a:custGeom>
            <a:avLst/>
            <a:gdLst/>
            <a:ahLst/>
            <a:cxnLst/>
            <a:rect l="l" t="t" r="r" b="b"/>
            <a:pathLst>
              <a:path w="20182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19882" y="668"/>
                </a:lnTo>
                <a:cubicBezTo>
                  <a:pt x="20048" y="668"/>
                  <a:pt x="20182" y="501"/>
                  <a:pt x="20182" y="334"/>
                </a:cubicBezTo>
                <a:cubicBezTo>
                  <a:pt x="20182" y="167"/>
                  <a:pt x="20048" y="0"/>
                  <a:pt x="1988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27"/>
          <p:cNvSpPr/>
          <p:nvPr/>
        </p:nvSpPr>
        <p:spPr>
          <a:xfrm>
            <a:off x="7710453" y="2757866"/>
            <a:ext cx="529172" cy="16650"/>
          </a:xfrm>
          <a:custGeom>
            <a:avLst/>
            <a:gdLst/>
            <a:ahLst/>
            <a:cxnLst/>
            <a:rect l="l" t="t" r="r" b="b"/>
            <a:pathLst>
              <a:path w="20182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5"/>
                  <a:pt x="334" y="635"/>
                </a:cubicBezTo>
                <a:lnTo>
                  <a:pt x="19882" y="635"/>
                </a:lnTo>
                <a:cubicBezTo>
                  <a:pt x="20048" y="635"/>
                  <a:pt x="20182" y="501"/>
                  <a:pt x="20182" y="334"/>
                </a:cubicBezTo>
                <a:cubicBezTo>
                  <a:pt x="20182" y="134"/>
                  <a:pt x="20048" y="1"/>
                  <a:pt x="19882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27"/>
          <p:cNvSpPr/>
          <p:nvPr/>
        </p:nvSpPr>
        <p:spPr>
          <a:xfrm>
            <a:off x="8192375" y="2143009"/>
            <a:ext cx="157451" cy="16650"/>
          </a:xfrm>
          <a:custGeom>
            <a:avLst/>
            <a:gdLst/>
            <a:ahLst/>
            <a:cxnLst/>
            <a:rect l="l" t="t" r="r" b="b"/>
            <a:pathLst>
              <a:path w="6005" h="635" extrusionOk="0">
                <a:moveTo>
                  <a:pt x="334" y="1"/>
                </a:moveTo>
                <a:cubicBezTo>
                  <a:pt x="167" y="1"/>
                  <a:pt x="1" y="134"/>
                  <a:pt x="1" y="334"/>
                </a:cubicBezTo>
                <a:cubicBezTo>
                  <a:pt x="1" y="501"/>
                  <a:pt x="167" y="634"/>
                  <a:pt x="334" y="634"/>
                </a:cubicBezTo>
                <a:lnTo>
                  <a:pt x="5671" y="634"/>
                </a:lnTo>
                <a:cubicBezTo>
                  <a:pt x="5838" y="634"/>
                  <a:pt x="6005" y="501"/>
                  <a:pt x="6005" y="334"/>
                </a:cubicBezTo>
                <a:cubicBezTo>
                  <a:pt x="6005" y="134"/>
                  <a:pt x="5838" y="1"/>
                  <a:pt x="5671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27"/>
          <p:cNvSpPr/>
          <p:nvPr/>
        </p:nvSpPr>
        <p:spPr>
          <a:xfrm>
            <a:off x="8401400" y="2143009"/>
            <a:ext cx="209944" cy="16650"/>
          </a:xfrm>
          <a:custGeom>
            <a:avLst/>
            <a:gdLst/>
            <a:ahLst/>
            <a:cxnLst/>
            <a:rect l="l" t="t" r="r" b="b"/>
            <a:pathLst>
              <a:path w="8007" h="635" extrusionOk="0">
                <a:moveTo>
                  <a:pt x="334" y="1"/>
                </a:moveTo>
                <a:cubicBezTo>
                  <a:pt x="134" y="1"/>
                  <a:pt x="1" y="134"/>
                  <a:pt x="1" y="334"/>
                </a:cubicBezTo>
                <a:cubicBezTo>
                  <a:pt x="1" y="501"/>
                  <a:pt x="134" y="634"/>
                  <a:pt x="334" y="634"/>
                </a:cubicBezTo>
                <a:lnTo>
                  <a:pt x="7673" y="634"/>
                </a:lnTo>
                <a:cubicBezTo>
                  <a:pt x="7873" y="634"/>
                  <a:pt x="8007" y="501"/>
                  <a:pt x="8007" y="334"/>
                </a:cubicBezTo>
                <a:cubicBezTo>
                  <a:pt x="8007" y="134"/>
                  <a:pt x="7873" y="1"/>
                  <a:pt x="7673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27"/>
          <p:cNvSpPr/>
          <p:nvPr/>
        </p:nvSpPr>
        <p:spPr>
          <a:xfrm>
            <a:off x="8401400" y="2220856"/>
            <a:ext cx="209944" cy="17515"/>
          </a:xfrm>
          <a:custGeom>
            <a:avLst/>
            <a:gdLst/>
            <a:ahLst/>
            <a:cxnLst/>
            <a:rect l="l" t="t" r="r" b="b"/>
            <a:pathLst>
              <a:path w="8007" h="668" extrusionOk="0">
                <a:moveTo>
                  <a:pt x="334" y="0"/>
                </a:moveTo>
                <a:cubicBezTo>
                  <a:pt x="134" y="0"/>
                  <a:pt x="1" y="134"/>
                  <a:pt x="1" y="334"/>
                </a:cubicBezTo>
                <a:cubicBezTo>
                  <a:pt x="1" y="501"/>
                  <a:pt x="134" y="668"/>
                  <a:pt x="334" y="668"/>
                </a:cubicBezTo>
                <a:lnTo>
                  <a:pt x="7673" y="668"/>
                </a:lnTo>
                <a:cubicBezTo>
                  <a:pt x="7873" y="668"/>
                  <a:pt x="8007" y="501"/>
                  <a:pt x="8007" y="334"/>
                </a:cubicBezTo>
                <a:cubicBezTo>
                  <a:pt x="8007" y="134"/>
                  <a:pt x="7873" y="0"/>
                  <a:pt x="7673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7"/>
          <p:cNvSpPr/>
          <p:nvPr/>
        </p:nvSpPr>
        <p:spPr>
          <a:xfrm>
            <a:off x="7710453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70" y="501"/>
                  <a:pt x="3070" y="301"/>
                </a:cubicBezTo>
                <a:cubicBezTo>
                  <a:pt x="3070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27"/>
          <p:cNvSpPr/>
          <p:nvPr/>
        </p:nvSpPr>
        <p:spPr>
          <a:xfrm>
            <a:off x="7710453" y="2910938"/>
            <a:ext cx="80495" cy="17515"/>
          </a:xfrm>
          <a:custGeom>
            <a:avLst/>
            <a:gdLst/>
            <a:ahLst/>
            <a:cxnLst/>
            <a:rect l="l" t="t" r="r" b="b"/>
            <a:pathLst>
              <a:path w="3070" h="668" extrusionOk="0">
                <a:moveTo>
                  <a:pt x="334" y="0"/>
                </a:moveTo>
                <a:cubicBezTo>
                  <a:pt x="134" y="0"/>
                  <a:pt x="1" y="167"/>
                  <a:pt x="1" y="334"/>
                </a:cubicBezTo>
                <a:cubicBezTo>
                  <a:pt x="1" y="501"/>
                  <a:pt x="134" y="667"/>
                  <a:pt x="334" y="667"/>
                </a:cubicBezTo>
                <a:lnTo>
                  <a:pt x="2736" y="667"/>
                </a:lnTo>
                <a:cubicBezTo>
                  <a:pt x="2903" y="667"/>
                  <a:pt x="3070" y="501"/>
                  <a:pt x="3070" y="334"/>
                </a:cubicBezTo>
                <a:cubicBezTo>
                  <a:pt x="3070" y="167"/>
                  <a:pt x="2903" y="0"/>
                  <a:pt x="2736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27"/>
          <p:cNvSpPr/>
          <p:nvPr/>
        </p:nvSpPr>
        <p:spPr>
          <a:xfrm>
            <a:off x="7811924" y="2910938"/>
            <a:ext cx="492438" cy="17515"/>
          </a:xfrm>
          <a:custGeom>
            <a:avLst/>
            <a:gdLst/>
            <a:ahLst/>
            <a:cxnLst/>
            <a:rect l="l" t="t" r="r" b="b"/>
            <a:pathLst>
              <a:path w="18781" h="668" extrusionOk="0">
                <a:moveTo>
                  <a:pt x="300" y="0"/>
                </a:moveTo>
                <a:cubicBezTo>
                  <a:pt x="134" y="0"/>
                  <a:pt x="0" y="167"/>
                  <a:pt x="0" y="334"/>
                </a:cubicBezTo>
                <a:cubicBezTo>
                  <a:pt x="0" y="501"/>
                  <a:pt x="134" y="667"/>
                  <a:pt x="300" y="667"/>
                </a:cubicBezTo>
                <a:lnTo>
                  <a:pt x="18447" y="667"/>
                </a:lnTo>
                <a:cubicBezTo>
                  <a:pt x="18647" y="667"/>
                  <a:pt x="18780" y="501"/>
                  <a:pt x="18780" y="334"/>
                </a:cubicBezTo>
                <a:cubicBezTo>
                  <a:pt x="18780" y="167"/>
                  <a:pt x="18647" y="0"/>
                  <a:pt x="18447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7" name="Google Shape;627;p27"/>
          <p:cNvSpPr/>
          <p:nvPr/>
        </p:nvSpPr>
        <p:spPr>
          <a:xfrm>
            <a:off x="783465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27"/>
          <p:cNvSpPr/>
          <p:nvPr/>
        </p:nvSpPr>
        <p:spPr>
          <a:xfrm>
            <a:off x="7957969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68" y="1"/>
                  <a:pt x="1" y="134"/>
                  <a:pt x="1" y="301"/>
                </a:cubicBezTo>
                <a:cubicBezTo>
                  <a:pt x="1" y="501"/>
                  <a:pt x="168" y="634"/>
                  <a:pt x="334" y="634"/>
                </a:cubicBezTo>
                <a:lnTo>
                  <a:pt x="2736" y="634"/>
                </a:lnTo>
                <a:cubicBezTo>
                  <a:pt x="2936" y="634"/>
                  <a:pt x="3070" y="501"/>
                  <a:pt x="3070" y="301"/>
                </a:cubicBezTo>
                <a:cubicBezTo>
                  <a:pt x="3070" y="134"/>
                  <a:pt x="2936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9" name="Google Shape;629;p27"/>
          <p:cNvSpPr/>
          <p:nvPr/>
        </p:nvSpPr>
        <p:spPr>
          <a:xfrm>
            <a:off x="8082172" y="2860202"/>
            <a:ext cx="79630" cy="16650"/>
          </a:xfrm>
          <a:custGeom>
            <a:avLst/>
            <a:gdLst/>
            <a:ahLst/>
            <a:cxnLst/>
            <a:rect l="l" t="t" r="r" b="b"/>
            <a:pathLst>
              <a:path w="3037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36" y="501"/>
                  <a:pt x="3036" y="301"/>
                </a:cubicBezTo>
                <a:cubicBezTo>
                  <a:pt x="3036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27"/>
          <p:cNvSpPr/>
          <p:nvPr/>
        </p:nvSpPr>
        <p:spPr>
          <a:xfrm>
            <a:off x="8206376" y="2860202"/>
            <a:ext cx="79604" cy="16650"/>
          </a:xfrm>
          <a:custGeom>
            <a:avLst/>
            <a:gdLst/>
            <a:ahLst/>
            <a:cxnLst/>
            <a:rect l="l" t="t" r="r" b="b"/>
            <a:pathLst>
              <a:path w="3036" h="635" extrusionOk="0">
                <a:moveTo>
                  <a:pt x="300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0" y="634"/>
                </a:cubicBezTo>
                <a:lnTo>
                  <a:pt x="2702" y="634"/>
                </a:lnTo>
                <a:cubicBezTo>
                  <a:pt x="2902" y="634"/>
                  <a:pt x="3036" y="501"/>
                  <a:pt x="3036" y="301"/>
                </a:cubicBezTo>
                <a:cubicBezTo>
                  <a:pt x="3036" y="134"/>
                  <a:pt x="2902" y="1"/>
                  <a:pt x="27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27"/>
          <p:cNvSpPr/>
          <p:nvPr/>
        </p:nvSpPr>
        <p:spPr>
          <a:xfrm>
            <a:off x="8329688" y="2860202"/>
            <a:ext cx="80495" cy="16650"/>
          </a:xfrm>
          <a:custGeom>
            <a:avLst/>
            <a:gdLst/>
            <a:ahLst/>
            <a:cxnLst/>
            <a:rect l="l" t="t" r="r" b="b"/>
            <a:pathLst>
              <a:path w="3070" h="635" extrusionOk="0">
                <a:moveTo>
                  <a:pt x="334" y="1"/>
                </a:moveTo>
                <a:cubicBezTo>
                  <a:pt x="134" y="1"/>
                  <a:pt x="1" y="134"/>
                  <a:pt x="1" y="301"/>
                </a:cubicBezTo>
                <a:cubicBezTo>
                  <a:pt x="1" y="501"/>
                  <a:pt x="134" y="634"/>
                  <a:pt x="334" y="634"/>
                </a:cubicBezTo>
                <a:lnTo>
                  <a:pt x="2736" y="634"/>
                </a:lnTo>
                <a:cubicBezTo>
                  <a:pt x="2903" y="634"/>
                  <a:pt x="3069" y="501"/>
                  <a:pt x="3069" y="301"/>
                </a:cubicBezTo>
                <a:cubicBezTo>
                  <a:pt x="3069" y="134"/>
                  <a:pt x="2903" y="1"/>
                  <a:pt x="2736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27"/>
          <p:cNvSpPr/>
          <p:nvPr/>
        </p:nvSpPr>
        <p:spPr>
          <a:xfrm>
            <a:off x="8453892" y="2860202"/>
            <a:ext cx="54249" cy="16650"/>
          </a:xfrm>
          <a:custGeom>
            <a:avLst/>
            <a:gdLst/>
            <a:ahLst/>
            <a:cxnLst/>
            <a:rect l="l" t="t" r="r" b="b"/>
            <a:pathLst>
              <a:path w="2069" h="635" extrusionOk="0">
                <a:moveTo>
                  <a:pt x="301" y="1"/>
                </a:moveTo>
                <a:cubicBezTo>
                  <a:pt x="134" y="1"/>
                  <a:pt x="0" y="134"/>
                  <a:pt x="0" y="301"/>
                </a:cubicBezTo>
                <a:cubicBezTo>
                  <a:pt x="0" y="501"/>
                  <a:pt x="134" y="634"/>
                  <a:pt x="301" y="634"/>
                </a:cubicBezTo>
                <a:lnTo>
                  <a:pt x="1768" y="634"/>
                </a:lnTo>
                <a:cubicBezTo>
                  <a:pt x="1935" y="634"/>
                  <a:pt x="2068" y="501"/>
                  <a:pt x="2068" y="301"/>
                </a:cubicBezTo>
                <a:cubicBezTo>
                  <a:pt x="2068" y="134"/>
                  <a:pt x="1935" y="1"/>
                  <a:pt x="1768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3" name="Google Shape;633;p27"/>
          <p:cNvSpPr/>
          <p:nvPr/>
        </p:nvSpPr>
        <p:spPr>
          <a:xfrm>
            <a:off x="8287710" y="826690"/>
            <a:ext cx="856293" cy="784581"/>
          </a:xfrm>
          <a:custGeom>
            <a:avLst/>
            <a:gdLst/>
            <a:ahLst/>
            <a:cxnLst/>
            <a:rect l="l" t="t" r="r" b="b"/>
            <a:pathLst>
              <a:path w="32658" h="29923" extrusionOk="0">
                <a:moveTo>
                  <a:pt x="1335" y="1"/>
                </a:moveTo>
                <a:cubicBezTo>
                  <a:pt x="601" y="1"/>
                  <a:pt x="0" y="601"/>
                  <a:pt x="0" y="1302"/>
                </a:cubicBezTo>
                <a:lnTo>
                  <a:pt x="0" y="28621"/>
                </a:lnTo>
                <a:cubicBezTo>
                  <a:pt x="0" y="29355"/>
                  <a:pt x="601" y="29922"/>
                  <a:pt x="1335" y="29922"/>
                </a:cubicBezTo>
                <a:lnTo>
                  <a:pt x="31356" y="29922"/>
                </a:lnTo>
                <a:cubicBezTo>
                  <a:pt x="32090" y="29922"/>
                  <a:pt x="32657" y="29355"/>
                  <a:pt x="32657" y="28621"/>
                </a:cubicBezTo>
                <a:lnTo>
                  <a:pt x="32657" y="1302"/>
                </a:lnTo>
                <a:cubicBezTo>
                  <a:pt x="32657" y="601"/>
                  <a:pt x="32090" y="1"/>
                  <a:pt x="31356" y="1"/>
                </a:cubicBezTo>
                <a:close/>
              </a:path>
            </a:pathLst>
          </a:custGeom>
          <a:solidFill>
            <a:srgbClr val="B8BD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4" name="Google Shape;634;p27"/>
          <p:cNvSpPr/>
          <p:nvPr/>
        </p:nvSpPr>
        <p:spPr>
          <a:xfrm>
            <a:off x="8287710" y="819716"/>
            <a:ext cx="856293" cy="39382"/>
          </a:xfrm>
          <a:custGeom>
            <a:avLst/>
            <a:gdLst/>
            <a:ahLst/>
            <a:cxnLst/>
            <a:rect l="l" t="t" r="r" b="b"/>
            <a:pathLst>
              <a:path w="32658" h="1502" extrusionOk="0">
                <a:moveTo>
                  <a:pt x="1268" y="0"/>
                </a:moveTo>
                <a:cubicBezTo>
                  <a:pt x="568" y="0"/>
                  <a:pt x="0" y="567"/>
                  <a:pt x="0" y="1234"/>
                </a:cubicBezTo>
                <a:lnTo>
                  <a:pt x="0" y="1501"/>
                </a:lnTo>
                <a:cubicBezTo>
                  <a:pt x="0" y="834"/>
                  <a:pt x="568" y="267"/>
                  <a:pt x="1268" y="267"/>
                </a:cubicBezTo>
                <a:lnTo>
                  <a:pt x="31423" y="267"/>
                </a:lnTo>
                <a:cubicBezTo>
                  <a:pt x="32123" y="267"/>
                  <a:pt x="32657" y="834"/>
                  <a:pt x="32657" y="1501"/>
                </a:cubicBezTo>
                <a:lnTo>
                  <a:pt x="32657" y="1234"/>
                </a:lnTo>
                <a:cubicBezTo>
                  <a:pt x="32657" y="567"/>
                  <a:pt x="32123" y="0"/>
                  <a:pt x="31423" y="0"/>
                </a:cubicBezTo>
                <a:close/>
              </a:path>
            </a:pathLst>
          </a:custGeom>
          <a:solidFill>
            <a:srgbClr val="00A3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27"/>
          <p:cNvSpPr/>
          <p:nvPr/>
        </p:nvSpPr>
        <p:spPr>
          <a:xfrm>
            <a:off x="8287710" y="826690"/>
            <a:ext cx="856293" cy="120743"/>
          </a:xfrm>
          <a:custGeom>
            <a:avLst/>
            <a:gdLst/>
            <a:ahLst/>
            <a:cxnLst/>
            <a:rect l="l" t="t" r="r" b="b"/>
            <a:pathLst>
              <a:path w="32658" h="4605" extrusionOk="0">
                <a:moveTo>
                  <a:pt x="1268" y="1"/>
                </a:moveTo>
                <a:cubicBezTo>
                  <a:pt x="568" y="1"/>
                  <a:pt x="0" y="568"/>
                  <a:pt x="0" y="1235"/>
                </a:cubicBezTo>
                <a:lnTo>
                  <a:pt x="0" y="4604"/>
                </a:lnTo>
                <a:lnTo>
                  <a:pt x="32657" y="4604"/>
                </a:lnTo>
                <a:lnTo>
                  <a:pt x="32657" y="1235"/>
                </a:lnTo>
                <a:cubicBezTo>
                  <a:pt x="32657" y="568"/>
                  <a:pt x="32123" y="1"/>
                  <a:pt x="31423" y="1"/>
                </a:cubicBezTo>
                <a:close/>
              </a:path>
            </a:pathLst>
          </a:custGeom>
          <a:solidFill>
            <a:srgbClr val="469A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6" name="Google Shape;636;p27"/>
          <p:cNvSpPr/>
          <p:nvPr/>
        </p:nvSpPr>
        <p:spPr>
          <a:xfrm>
            <a:off x="8334932" y="983249"/>
            <a:ext cx="765336" cy="588665"/>
          </a:xfrm>
          <a:custGeom>
            <a:avLst/>
            <a:gdLst/>
            <a:ahLst/>
            <a:cxnLst/>
            <a:rect l="l" t="t" r="r" b="b"/>
            <a:pathLst>
              <a:path w="29189" h="22451" extrusionOk="0">
                <a:moveTo>
                  <a:pt x="28188" y="22450"/>
                </a:moveTo>
                <a:lnTo>
                  <a:pt x="1001" y="22450"/>
                </a:lnTo>
                <a:cubicBezTo>
                  <a:pt x="434" y="22450"/>
                  <a:pt x="1" y="22017"/>
                  <a:pt x="1" y="21450"/>
                </a:cubicBezTo>
                <a:lnTo>
                  <a:pt x="1" y="1002"/>
                </a:lnTo>
                <a:cubicBezTo>
                  <a:pt x="1" y="468"/>
                  <a:pt x="434" y="1"/>
                  <a:pt x="1001" y="1"/>
                </a:cubicBezTo>
                <a:lnTo>
                  <a:pt x="28188" y="1"/>
                </a:lnTo>
                <a:cubicBezTo>
                  <a:pt x="28755" y="1"/>
                  <a:pt x="29188" y="468"/>
                  <a:pt x="29188" y="1002"/>
                </a:cubicBezTo>
                <a:lnTo>
                  <a:pt x="29188" y="21450"/>
                </a:lnTo>
                <a:cubicBezTo>
                  <a:pt x="29188" y="22017"/>
                  <a:pt x="28755" y="22450"/>
                  <a:pt x="28188" y="22450"/>
                </a:cubicBezTo>
                <a:close/>
              </a:path>
            </a:pathLst>
          </a:custGeom>
          <a:solidFill>
            <a:srgbClr val="2408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7" name="Google Shape;637;p27"/>
          <p:cNvSpPr/>
          <p:nvPr/>
        </p:nvSpPr>
        <p:spPr>
          <a:xfrm>
            <a:off x="8371666" y="1116211"/>
            <a:ext cx="544039" cy="13136"/>
          </a:xfrm>
          <a:custGeom>
            <a:avLst/>
            <a:gdLst/>
            <a:ahLst/>
            <a:cxnLst/>
            <a:rect l="l" t="t" r="r" b="b"/>
            <a:pathLst>
              <a:path w="2074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0482" y="501"/>
                </a:lnTo>
                <a:cubicBezTo>
                  <a:pt x="20615" y="501"/>
                  <a:pt x="20749" y="401"/>
                  <a:pt x="20716" y="267"/>
                </a:cubicBezTo>
                <a:cubicBezTo>
                  <a:pt x="20716" y="134"/>
                  <a:pt x="20615" y="0"/>
                  <a:pt x="20482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8" name="Google Shape;638;p27"/>
          <p:cNvSpPr/>
          <p:nvPr/>
        </p:nvSpPr>
        <p:spPr>
          <a:xfrm>
            <a:off x="8948924" y="1116211"/>
            <a:ext cx="52492" cy="13136"/>
          </a:xfrm>
          <a:custGeom>
            <a:avLst/>
            <a:gdLst/>
            <a:ahLst/>
            <a:cxnLst/>
            <a:rect l="l" t="t" r="r" b="b"/>
            <a:pathLst>
              <a:path w="2002" h="501" extrusionOk="0">
                <a:moveTo>
                  <a:pt x="234" y="0"/>
                </a:moveTo>
                <a:cubicBezTo>
                  <a:pt x="101" y="0"/>
                  <a:pt x="0" y="134"/>
                  <a:pt x="0" y="267"/>
                </a:cubicBezTo>
                <a:cubicBezTo>
                  <a:pt x="0" y="401"/>
                  <a:pt x="101" y="501"/>
                  <a:pt x="234" y="501"/>
                </a:cubicBezTo>
                <a:lnTo>
                  <a:pt x="1735" y="501"/>
                </a:lnTo>
                <a:cubicBezTo>
                  <a:pt x="1868" y="501"/>
                  <a:pt x="2002" y="401"/>
                  <a:pt x="2002" y="267"/>
                </a:cubicBezTo>
                <a:cubicBezTo>
                  <a:pt x="2002" y="134"/>
                  <a:pt x="1868" y="0"/>
                  <a:pt x="173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9" name="Google Shape;639;p27"/>
          <p:cNvSpPr/>
          <p:nvPr/>
        </p:nvSpPr>
        <p:spPr>
          <a:xfrm>
            <a:off x="9021527" y="1116211"/>
            <a:ext cx="42004" cy="13136"/>
          </a:xfrm>
          <a:custGeom>
            <a:avLst/>
            <a:gdLst/>
            <a:ahLst/>
            <a:cxnLst/>
            <a:rect l="l" t="t" r="r" b="b"/>
            <a:pathLst>
              <a:path w="1602" h="501" extrusionOk="0">
                <a:moveTo>
                  <a:pt x="234" y="0"/>
                </a:moveTo>
                <a:cubicBezTo>
                  <a:pt x="100" y="0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1368" y="501"/>
                </a:lnTo>
                <a:cubicBezTo>
                  <a:pt x="1501" y="501"/>
                  <a:pt x="1601" y="401"/>
                  <a:pt x="1601" y="267"/>
                </a:cubicBezTo>
                <a:cubicBezTo>
                  <a:pt x="1601" y="134"/>
                  <a:pt x="1501" y="0"/>
                  <a:pt x="1368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27"/>
          <p:cNvSpPr/>
          <p:nvPr/>
        </p:nvSpPr>
        <p:spPr>
          <a:xfrm>
            <a:off x="8371666" y="1176543"/>
            <a:ext cx="311389" cy="13162"/>
          </a:xfrm>
          <a:custGeom>
            <a:avLst/>
            <a:gdLst/>
            <a:ahLst/>
            <a:cxnLst/>
            <a:rect l="l" t="t" r="r" b="b"/>
            <a:pathLst>
              <a:path w="11876" h="502" extrusionOk="0">
                <a:moveTo>
                  <a:pt x="234" y="1"/>
                </a:moveTo>
                <a:cubicBezTo>
                  <a:pt x="101" y="1"/>
                  <a:pt x="1" y="134"/>
                  <a:pt x="1" y="268"/>
                </a:cubicBezTo>
                <a:cubicBezTo>
                  <a:pt x="1" y="401"/>
                  <a:pt x="101" y="501"/>
                  <a:pt x="234" y="501"/>
                </a:cubicBezTo>
                <a:lnTo>
                  <a:pt x="11609" y="501"/>
                </a:lnTo>
                <a:cubicBezTo>
                  <a:pt x="11742" y="501"/>
                  <a:pt x="11876" y="401"/>
                  <a:pt x="11876" y="268"/>
                </a:cubicBezTo>
                <a:cubicBezTo>
                  <a:pt x="11876" y="134"/>
                  <a:pt x="11742" y="1"/>
                  <a:pt x="11609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27"/>
          <p:cNvSpPr/>
          <p:nvPr/>
        </p:nvSpPr>
        <p:spPr>
          <a:xfrm>
            <a:off x="8687406" y="1176543"/>
            <a:ext cx="98876" cy="13162"/>
          </a:xfrm>
          <a:custGeom>
            <a:avLst/>
            <a:gdLst/>
            <a:ahLst/>
            <a:cxnLst/>
            <a:rect l="l" t="t" r="r" b="b"/>
            <a:pathLst>
              <a:path w="3771" h="502" extrusionOk="0">
                <a:moveTo>
                  <a:pt x="268" y="1"/>
                </a:moveTo>
                <a:cubicBezTo>
                  <a:pt x="134" y="1"/>
                  <a:pt x="1" y="134"/>
                  <a:pt x="1" y="268"/>
                </a:cubicBezTo>
                <a:cubicBezTo>
                  <a:pt x="1" y="401"/>
                  <a:pt x="134" y="501"/>
                  <a:pt x="268" y="501"/>
                </a:cubicBezTo>
                <a:lnTo>
                  <a:pt x="3537" y="501"/>
                </a:lnTo>
                <a:cubicBezTo>
                  <a:pt x="3670" y="501"/>
                  <a:pt x="3770" y="401"/>
                  <a:pt x="3770" y="268"/>
                </a:cubicBezTo>
                <a:cubicBezTo>
                  <a:pt x="3770" y="134"/>
                  <a:pt x="3670" y="1"/>
                  <a:pt x="3537" y="1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27"/>
          <p:cNvSpPr/>
          <p:nvPr/>
        </p:nvSpPr>
        <p:spPr>
          <a:xfrm>
            <a:off x="8720653" y="1211546"/>
            <a:ext cx="65629" cy="12271"/>
          </a:xfrm>
          <a:custGeom>
            <a:avLst/>
            <a:gdLst/>
            <a:ahLst/>
            <a:cxnLst/>
            <a:rect l="l" t="t" r="r" b="b"/>
            <a:pathLst>
              <a:path w="2503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269" y="467"/>
                </a:lnTo>
                <a:cubicBezTo>
                  <a:pt x="2402" y="467"/>
                  <a:pt x="2502" y="367"/>
                  <a:pt x="2502" y="234"/>
                </a:cubicBezTo>
                <a:cubicBezTo>
                  <a:pt x="2502" y="100"/>
                  <a:pt x="2402" y="0"/>
                  <a:pt x="2269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3" name="Google Shape;643;p27"/>
          <p:cNvSpPr/>
          <p:nvPr/>
        </p:nvSpPr>
        <p:spPr>
          <a:xfrm>
            <a:off x="8688298" y="1211546"/>
            <a:ext cx="19245" cy="12271"/>
          </a:xfrm>
          <a:custGeom>
            <a:avLst/>
            <a:gdLst/>
            <a:ahLst/>
            <a:cxnLst/>
            <a:rect l="l" t="t" r="r" b="b"/>
            <a:pathLst>
              <a:path w="734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467" y="467"/>
                </a:lnTo>
                <a:cubicBezTo>
                  <a:pt x="600" y="467"/>
                  <a:pt x="734" y="367"/>
                  <a:pt x="734" y="234"/>
                </a:cubicBezTo>
                <a:cubicBezTo>
                  <a:pt x="734" y="100"/>
                  <a:pt x="600" y="0"/>
                  <a:pt x="467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27"/>
          <p:cNvSpPr/>
          <p:nvPr/>
        </p:nvSpPr>
        <p:spPr>
          <a:xfrm>
            <a:off x="8610451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0" y="0"/>
                  <a:pt x="0" y="100"/>
                  <a:pt x="0" y="234"/>
                </a:cubicBezTo>
                <a:cubicBezTo>
                  <a:pt x="0" y="367"/>
                  <a:pt x="100" y="467"/>
                  <a:pt x="234" y="467"/>
                </a:cubicBezTo>
                <a:lnTo>
                  <a:pt x="2035" y="467"/>
                </a:lnTo>
                <a:cubicBezTo>
                  <a:pt x="2168" y="467"/>
                  <a:pt x="2269" y="367"/>
                  <a:pt x="2269" y="234"/>
                </a:cubicBezTo>
                <a:cubicBezTo>
                  <a:pt x="2269" y="100"/>
                  <a:pt x="2168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5" name="Google Shape;645;p27"/>
          <p:cNvSpPr/>
          <p:nvPr/>
        </p:nvSpPr>
        <p:spPr>
          <a:xfrm>
            <a:off x="8526469" y="1211546"/>
            <a:ext cx="59519" cy="12271"/>
          </a:xfrm>
          <a:custGeom>
            <a:avLst/>
            <a:gdLst/>
            <a:ahLst/>
            <a:cxnLst/>
            <a:rect l="l" t="t" r="r" b="b"/>
            <a:pathLst>
              <a:path w="2270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6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6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6" name="Google Shape;646;p27"/>
          <p:cNvSpPr/>
          <p:nvPr/>
        </p:nvSpPr>
        <p:spPr>
          <a:xfrm>
            <a:off x="8442513" y="1211546"/>
            <a:ext cx="59493" cy="12271"/>
          </a:xfrm>
          <a:custGeom>
            <a:avLst/>
            <a:gdLst/>
            <a:ahLst/>
            <a:cxnLst/>
            <a:rect l="l" t="t" r="r" b="b"/>
            <a:pathLst>
              <a:path w="226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2035" y="467"/>
                </a:lnTo>
                <a:cubicBezTo>
                  <a:pt x="2169" y="467"/>
                  <a:pt x="2269" y="367"/>
                  <a:pt x="2269" y="234"/>
                </a:cubicBezTo>
                <a:cubicBezTo>
                  <a:pt x="2269" y="100"/>
                  <a:pt x="2169" y="0"/>
                  <a:pt x="2035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7" name="Google Shape;647;p27"/>
          <p:cNvSpPr/>
          <p:nvPr/>
        </p:nvSpPr>
        <p:spPr>
          <a:xfrm>
            <a:off x="8442513" y="1253524"/>
            <a:ext cx="504683" cy="12271"/>
          </a:xfrm>
          <a:custGeom>
            <a:avLst/>
            <a:gdLst/>
            <a:ahLst/>
            <a:cxnLst/>
            <a:rect l="l" t="t" r="r" b="b"/>
            <a:pathLst>
              <a:path w="19248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19014" y="467"/>
                </a:lnTo>
                <a:cubicBezTo>
                  <a:pt x="19148" y="467"/>
                  <a:pt x="19248" y="367"/>
                  <a:pt x="19248" y="234"/>
                </a:cubicBezTo>
                <a:cubicBezTo>
                  <a:pt x="19248" y="100"/>
                  <a:pt x="19148" y="0"/>
                  <a:pt x="19014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8" name="Google Shape;648;p27"/>
          <p:cNvSpPr/>
          <p:nvPr/>
        </p:nvSpPr>
        <p:spPr>
          <a:xfrm>
            <a:off x="8371666" y="1211546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9" name="Google Shape;649;p27"/>
          <p:cNvSpPr/>
          <p:nvPr/>
        </p:nvSpPr>
        <p:spPr>
          <a:xfrm>
            <a:off x="8371666" y="1253524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0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27"/>
          <p:cNvSpPr/>
          <p:nvPr/>
        </p:nvSpPr>
        <p:spPr>
          <a:xfrm>
            <a:off x="8371666" y="1295502"/>
            <a:ext cx="29760" cy="12271"/>
          </a:xfrm>
          <a:custGeom>
            <a:avLst/>
            <a:gdLst/>
            <a:ahLst/>
            <a:cxnLst/>
            <a:rect l="l" t="t" r="r" b="b"/>
            <a:pathLst>
              <a:path w="1135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868" y="467"/>
                </a:lnTo>
                <a:cubicBezTo>
                  <a:pt x="1035" y="467"/>
                  <a:pt x="1135" y="367"/>
                  <a:pt x="1135" y="234"/>
                </a:cubicBezTo>
                <a:cubicBezTo>
                  <a:pt x="1135" y="101"/>
                  <a:pt x="1035" y="0"/>
                  <a:pt x="868" y="0"/>
                </a:cubicBezTo>
                <a:close/>
              </a:path>
            </a:pathLst>
          </a:custGeom>
          <a:solidFill>
            <a:srgbClr val="12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1" name="Google Shape;651;p27"/>
          <p:cNvSpPr/>
          <p:nvPr/>
        </p:nvSpPr>
        <p:spPr>
          <a:xfrm>
            <a:off x="8977792" y="1253524"/>
            <a:ext cx="74360" cy="12271"/>
          </a:xfrm>
          <a:custGeom>
            <a:avLst/>
            <a:gdLst/>
            <a:ahLst/>
            <a:cxnLst/>
            <a:rect l="l" t="t" r="r" b="b"/>
            <a:pathLst>
              <a:path w="2836" h="468" extrusionOk="0">
                <a:moveTo>
                  <a:pt x="267" y="0"/>
                </a:moveTo>
                <a:cubicBezTo>
                  <a:pt x="134" y="0"/>
                  <a:pt x="0" y="100"/>
                  <a:pt x="0" y="234"/>
                </a:cubicBezTo>
                <a:cubicBezTo>
                  <a:pt x="0" y="367"/>
                  <a:pt x="134" y="467"/>
                  <a:pt x="267" y="467"/>
                </a:cubicBezTo>
                <a:lnTo>
                  <a:pt x="2602" y="467"/>
                </a:lnTo>
                <a:cubicBezTo>
                  <a:pt x="2736" y="467"/>
                  <a:pt x="2836" y="367"/>
                  <a:pt x="2836" y="234"/>
                </a:cubicBezTo>
                <a:cubicBezTo>
                  <a:pt x="2836" y="100"/>
                  <a:pt x="2736" y="0"/>
                  <a:pt x="2602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7"/>
          <p:cNvSpPr/>
          <p:nvPr/>
        </p:nvSpPr>
        <p:spPr>
          <a:xfrm>
            <a:off x="8440756" y="1295502"/>
            <a:ext cx="213457" cy="12271"/>
          </a:xfrm>
          <a:custGeom>
            <a:avLst/>
            <a:gdLst/>
            <a:ahLst/>
            <a:cxnLst/>
            <a:rect l="l" t="t" r="r" b="b"/>
            <a:pathLst>
              <a:path w="8141" h="468" extrusionOk="0">
                <a:moveTo>
                  <a:pt x="234" y="0"/>
                </a:moveTo>
                <a:cubicBezTo>
                  <a:pt x="101" y="0"/>
                  <a:pt x="1" y="101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7873" y="467"/>
                </a:lnTo>
                <a:cubicBezTo>
                  <a:pt x="8007" y="467"/>
                  <a:pt x="8140" y="367"/>
                  <a:pt x="8140" y="234"/>
                </a:cubicBezTo>
                <a:cubicBezTo>
                  <a:pt x="8140" y="101"/>
                  <a:pt x="8007" y="0"/>
                  <a:pt x="787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3" name="Google Shape;653;p27"/>
          <p:cNvSpPr/>
          <p:nvPr/>
        </p:nvSpPr>
        <p:spPr>
          <a:xfrm>
            <a:off x="8720653" y="1349725"/>
            <a:ext cx="240542" cy="13136"/>
          </a:xfrm>
          <a:custGeom>
            <a:avLst/>
            <a:gdLst/>
            <a:ahLst/>
            <a:cxnLst/>
            <a:rect l="l" t="t" r="r" b="b"/>
            <a:pathLst>
              <a:path w="9174" h="501" extrusionOk="0">
                <a:moveTo>
                  <a:pt x="234" y="1"/>
                </a:moveTo>
                <a:cubicBezTo>
                  <a:pt x="100" y="1"/>
                  <a:pt x="0" y="134"/>
                  <a:pt x="0" y="267"/>
                </a:cubicBezTo>
                <a:cubicBezTo>
                  <a:pt x="0" y="401"/>
                  <a:pt x="100" y="501"/>
                  <a:pt x="234" y="501"/>
                </a:cubicBezTo>
                <a:lnTo>
                  <a:pt x="8940" y="501"/>
                </a:lnTo>
                <a:cubicBezTo>
                  <a:pt x="9073" y="501"/>
                  <a:pt x="9173" y="401"/>
                  <a:pt x="9173" y="267"/>
                </a:cubicBezTo>
                <a:cubicBezTo>
                  <a:pt x="9173" y="134"/>
                  <a:pt x="9073" y="1"/>
                  <a:pt x="8940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8882456" y="1320857"/>
            <a:ext cx="78739" cy="13162"/>
          </a:xfrm>
          <a:custGeom>
            <a:avLst/>
            <a:gdLst/>
            <a:ahLst/>
            <a:cxnLst/>
            <a:rect l="l" t="t" r="r" b="b"/>
            <a:pathLst>
              <a:path w="3003" h="502" extrusionOk="0">
                <a:moveTo>
                  <a:pt x="267" y="1"/>
                </a:moveTo>
                <a:cubicBezTo>
                  <a:pt x="134" y="1"/>
                  <a:pt x="0" y="101"/>
                  <a:pt x="0" y="268"/>
                </a:cubicBezTo>
                <a:cubicBezTo>
                  <a:pt x="0" y="401"/>
                  <a:pt x="134" y="501"/>
                  <a:pt x="267" y="501"/>
                </a:cubicBezTo>
                <a:lnTo>
                  <a:pt x="2769" y="501"/>
                </a:lnTo>
                <a:cubicBezTo>
                  <a:pt x="2902" y="501"/>
                  <a:pt x="3002" y="401"/>
                  <a:pt x="3002" y="268"/>
                </a:cubicBezTo>
                <a:cubicBezTo>
                  <a:pt x="3002" y="101"/>
                  <a:pt x="2902" y="1"/>
                  <a:pt x="276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8371666" y="1058474"/>
            <a:ext cx="251922" cy="13162"/>
          </a:xfrm>
          <a:custGeom>
            <a:avLst/>
            <a:gdLst/>
            <a:ahLst/>
            <a:cxnLst/>
            <a:rect l="l" t="t" r="r" b="b"/>
            <a:pathLst>
              <a:path w="9608" h="502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501"/>
                  <a:pt x="234" y="501"/>
                </a:cubicBezTo>
                <a:lnTo>
                  <a:pt x="9341" y="501"/>
                </a:lnTo>
                <a:cubicBezTo>
                  <a:pt x="9474" y="501"/>
                  <a:pt x="9608" y="368"/>
                  <a:pt x="9608" y="234"/>
                </a:cubicBezTo>
                <a:cubicBezTo>
                  <a:pt x="9608" y="101"/>
                  <a:pt x="9474" y="1"/>
                  <a:pt x="9341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371666" y="1467793"/>
            <a:ext cx="406725" cy="12271"/>
          </a:xfrm>
          <a:custGeom>
            <a:avLst/>
            <a:gdLst/>
            <a:ahLst/>
            <a:cxnLst/>
            <a:rect l="l" t="t" r="r" b="b"/>
            <a:pathLst>
              <a:path w="15512" h="468" extrusionOk="0">
                <a:moveTo>
                  <a:pt x="234" y="1"/>
                </a:moveTo>
                <a:cubicBezTo>
                  <a:pt x="101" y="1"/>
                  <a:pt x="1" y="101"/>
                  <a:pt x="1" y="234"/>
                </a:cubicBezTo>
                <a:cubicBezTo>
                  <a:pt x="1" y="368"/>
                  <a:pt x="101" y="468"/>
                  <a:pt x="234" y="468"/>
                </a:cubicBezTo>
                <a:lnTo>
                  <a:pt x="15278" y="468"/>
                </a:lnTo>
                <a:cubicBezTo>
                  <a:pt x="15412" y="468"/>
                  <a:pt x="15512" y="368"/>
                  <a:pt x="15512" y="234"/>
                </a:cubicBezTo>
                <a:cubicBezTo>
                  <a:pt x="15512" y="101"/>
                  <a:pt x="15412" y="1"/>
                  <a:pt x="1527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27"/>
          <p:cNvSpPr/>
          <p:nvPr/>
        </p:nvSpPr>
        <p:spPr>
          <a:xfrm>
            <a:off x="8741629" y="1392595"/>
            <a:ext cx="120743" cy="12271"/>
          </a:xfrm>
          <a:custGeom>
            <a:avLst/>
            <a:gdLst/>
            <a:ahLst/>
            <a:cxnLst/>
            <a:rect l="l" t="t" r="r" b="b"/>
            <a:pathLst>
              <a:path w="4605" h="468" extrusionOk="0">
                <a:moveTo>
                  <a:pt x="268" y="0"/>
                </a:moveTo>
                <a:cubicBezTo>
                  <a:pt x="134" y="0"/>
                  <a:pt x="1" y="100"/>
                  <a:pt x="1" y="234"/>
                </a:cubicBezTo>
                <a:cubicBezTo>
                  <a:pt x="1" y="367"/>
                  <a:pt x="134" y="467"/>
                  <a:pt x="268" y="467"/>
                </a:cubicBezTo>
                <a:lnTo>
                  <a:pt x="4371" y="467"/>
                </a:lnTo>
                <a:cubicBezTo>
                  <a:pt x="4504" y="467"/>
                  <a:pt x="4604" y="367"/>
                  <a:pt x="4604" y="234"/>
                </a:cubicBezTo>
                <a:cubicBezTo>
                  <a:pt x="4604" y="100"/>
                  <a:pt x="4504" y="0"/>
                  <a:pt x="4371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27"/>
          <p:cNvSpPr/>
          <p:nvPr/>
        </p:nvSpPr>
        <p:spPr>
          <a:xfrm>
            <a:off x="8902567" y="1392595"/>
            <a:ext cx="160965" cy="12271"/>
          </a:xfrm>
          <a:custGeom>
            <a:avLst/>
            <a:gdLst/>
            <a:ahLst/>
            <a:cxnLst/>
            <a:rect l="l" t="t" r="r" b="b"/>
            <a:pathLst>
              <a:path w="6139" h="468" extrusionOk="0">
                <a:moveTo>
                  <a:pt x="234" y="0"/>
                </a:moveTo>
                <a:cubicBezTo>
                  <a:pt x="101" y="0"/>
                  <a:pt x="1" y="100"/>
                  <a:pt x="1" y="234"/>
                </a:cubicBezTo>
                <a:cubicBezTo>
                  <a:pt x="1" y="367"/>
                  <a:pt x="101" y="467"/>
                  <a:pt x="234" y="467"/>
                </a:cubicBezTo>
                <a:lnTo>
                  <a:pt x="5905" y="467"/>
                </a:lnTo>
                <a:cubicBezTo>
                  <a:pt x="6038" y="467"/>
                  <a:pt x="6138" y="367"/>
                  <a:pt x="6138" y="234"/>
                </a:cubicBezTo>
                <a:cubicBezTo>
                  <a:pt x="6138" y="100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27"/>
          <p:cNvSpPr/>
          <p:nvPr/>
        </p:nvSpPr>
        <p:spPr>
          <a:xfrm>
            <a:off x="8902567" y="1452062"/>
            <a:ext cx="160965" cy="13136"/>
          </a:xfrm>
          <a:custGeom>
            <a:avLst/>
            <a:gdLst/>
            <a:ahLst/>
            <a:cxnLst/>
            <a:rect l="l" t="t" r="r" b="b"/>
            <a:pathLst>
              <a:path w="6139" h="501" extrusionOk="0">
                <a:moveTo>
                  <a:pt x="234" y="0"/>
                </a:moveTo>
                <a:cubicBezTo>
                  <a:pt x="101" y="0"/>
                  <a:pt x="1" y="134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5905" y="501"/>
                </a:lnTo>
                <a:cubicBezTo>
                  <a:pt x="6038" y="501"/>
                  <a:pt x="6138" y="401"/>
                  <a:pt x="6138" y="267"/>
                </a:cubicBezTo>
                <a:cubicBezTo>
                  <a:pt x="6138" y="134"/>
                  <a:pt x="6038" y="0"/>
                  <a:pt x="5905" y="0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27"/>
          <p:cNvSpPr/>
          <p:nvPr/>
        </p:nvSpPr>
        <p:spPr>
          <a:xfrm>
            <a:off x="8371666" y="1508906"/>
            <a:ext cx="61250" cy="13136"/>
          </a:xfrm>
          <a:custGeom>
            <a:avLst/>
            <a:gdLst/>
            <a:ahLst/>
            <a:cxnLst/>
            <a:rect l="l" t="t" r="r" b="b"/>
            <a:pathLst>
              <a:path w="2336" h="501" extrusionOk="0">
                <a:moveTo>
                  <a:pt x="234" y="1"/>
                </a:moveTo>
                <a:cubicBezTo>
                  <a:pt x="101" y="1"/>
                  <a:pt x="1" y="101"/>
                  <a:pt x="1" y="267"/>
                </a:cubicBezTo>
                <a:cubicBezTo>
                  <a:pt x="1" y="401"/>
                  <a:pt x="101" y="501"/>
                  <a:pt x="234" y="501"/>
                </a:cubicBezTo>
                <a:lnTo>
                  <a:pt x="2102" y="501"/>
                </a:lnTo>
                <a:cubicBezTo>
                  <a:pt x="2236" y="501"/>
                  <a:pt x="2336" y="401"/>
                  <a:pt x="2336" y="267"/>
                </a:cubicBezTo>
                <a:cubicBezTo>
                  <a:pt x="2336" y="101"/>
                  <a:pt x="2236" y="1"/>
                  <a:pt x="2102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27"/>
          <p:cNvSpPr/>
          <p:nvPr/>
        </p:nvSpPr>
        <p:spPr>
          <a:xfrm>
            <a:off x="8448648" y="1508906"/>
            <a:ext cx="378722" cy="13136"/>
          </a:xfrm>
          <a:custGeom>
            <a:avLst/>
            <a:gdLst/>
            <a:ahLst/>
            <a:cxnLst/>
            <a:rect l="l" t="t" r="r" b="b"/>
            <a:pathLst>
              <a:path w="14444" h="501" extrusionOk="0">
                <a:moveTo>
                  <a:pt x="267" y="1"/>
                </a:moveTo>
                <a:cubicBezTo>
                  <a:pt x="134" y="1"/>
                  <a:pt x="0" y="101"/>
                  <a:pt x="0" y="267"/>
                </a:cubicBezTo>
                <a:cubicBezTo>
                  <a:pt x="0" y="401"/>
                  <a:pt x="134" y="501"/>
                  <a:pt x="267" y="501"/>
                </a:cubicBezTo>
                <a:lnTo>
                  <a:pt x="14210" y="501"/>
                </a:lnTo>
                <a:cubicBezTo>
                  <a:pt x="14344" y="501"/>
                  <a:pt x="14444" y="401"/>
                  <a:pt x="14444" y="267"/>
                </a:cubicBezTo>
                <a:cubicBezTo>
                  <a:pt x="14444" y="101"/>
                  <a:pt x="14344" y="1"/>
                  <a:pt x="14210" y="1"/>
                </a:cubicBezTo>
                <a:close/>
              </a:path>
            </a:pathLst>
          </a:custGeom>
          <a:solidFill>
            <a:srgbClr val="12D7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478;p27">
            <a:extLst>
              <a:ext uri="{FF2B5EF4-FFF2-40B4-BE49-F238E27FC236}">
                <a16:creationId xmlns:a16="http://schemas.microsoft.com/office/drawing/2014/main" id="{22EDF4CE-AF22-9820-1A50-7E356B7791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3387618"/>
            <a:ext cx="4898338" cy="12859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Class code</a:t>
            </a:r>
            <a:r>
              <a:rPr lang="mn-MN" dirty="0">
                <a:latin typeface="+mn-lt"/>
              </a:rPr>
              <a:t>: </a:t>
            </a:r>
            <a:r>
              <a:rPr lang="en-US" dirty="0">
                <a:latin typeface="+mn-lt"/>
              </a:rPr>
              <a:t>KCS414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Year Offering: 2025, 2</a:t>
            </a:r>
            <a:r>
              <a:rPr lang="en-US" baseline="30000" dirty="0">
                <a:latin typeface="+mn-lt"/>
              </a:rPr>
              <a:t>nd</a:t>
            </a:r>
            <a:r>
              <a:rPr lang="en-US" dirty="0">
                <a:latin typeface="+mn-lt"/>
              </a:rPr>
              <a:t> Term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Target Grade Level: 4th Grade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</a:rPr>
              <a:t>Japanese Course </a:t>
            </a:r>
            <a:r>
              <a:rPr lang="en-US" altLang="ja-JP" dirty="0">
                <a:latin typeface="+mn-lt"/>
              </a:rPr>
              <a:t>Title: </a:t>
            </a:r>
            <a:r>
              <a:rPr lang="ja-JP" altLang="en-US">
                <a:latin typeface="+mn-ea"/>
                <a:ea typeface="+mn-ea"/>
              </a:rPr>
              <a:t>ネットワーク入門</a:t>
            </a:r>
            <a:r>
              <a:rPr lang="en-US" altLang="ja-JP" dirty="0">
                <a:latin typeface="+mn-ea"/>
                <a:ea typeface="+mn-ea"/>
              </a:rPr>
              <a:t>1,2</a:t>
            </a:r>
            <a:endParaRPr lang="ja-JP" altLang="en-US">
              <a:latin typeface="+mn-ea"/>
              <a:ea typeface="+mn-e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ja-JP" altLang="en-US" dirty="0">
              <a:latin typeface="+mn-lt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410F85-8A6A-08D6-F54D-BAFA02DB2BC8}"/>
              </a:ext>
            </a:extLst>
          </p:cNvPr>
          <p:cNvSpPr txBox="1"/>
          <p:nvPr/>
        </p:nvSpPr>
        <p:spPr>
          <a:xfrm>
            <a:off x="733821" y="4705111"/>
            <a:ext cx="530080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</a:rPr>
              <a:t>Created by </a:t>
            </a: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Mariko Tagawa</a:t>
            </a:r>
            <a:r>
              <a:rPr lang="en-US" sz="1200" dirty="0">
                <a:solidFill>
                  <a:schemeClr val="tx1"/>
                </a:solidFill>
              </a:rPr>
              <a:t> (</a:t>
            </a:r>
            <a:r>
              <a:rPr lang="en-US" sz="1200" dirty="0" err="1">
                <a:solidFill>
                  <a:schemeClr val="tx1"/>
                </a:solidFill>
              </a:rPr>
              <a:t>marikotagawa@gmail.com</a:t>
            </a:r>
            <a:r>
              <a:rPr lang="en-US" sz="1200" dirty="0">
                <a:solidFill>
                  <a:schemeClr val="tx1"/>
                </a:solidFill>
              </a:rPr>
              <a:t>), JICA volunteer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FBA0D2A-FA40-D570-B16E-E3831DBCED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16ABA72-15F3-B764-2C2D-756F20A288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86AE83-464F-82C3-9449-7056BF788B66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9.1.3 Video - IPv4 Broadcast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3A9788-324E-C157-1001-29891E07AD7B}"/>
              </a:ext>
            </a:extLst>
          </p:cNvPr>
          <p:cNvSpPr txBox="1"/>
          <p:nvPr/>
        </p:nvSpPr>
        <p:spPr>
          <a:xfrm>
            <a:off x="720725" y="1888779"/>
            <a:ext cx="7702550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9.1.4 Broadcast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Broadcast Transmission:</a:t>
            </a:r>
          </a:p>
          <a:p>
            <a:pPr marL="355600" lvl="1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Involves one device sending a message to all devices on a network.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IPv4 and IPv6 Differences:</a:t>
            </a:r>
          </a:p>
          <a:p>
            <a:pPr marL="355600" lvl="1" indent="-41275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IPv4: Utilizes broadcast packets. IPv6: Does not use broadcast packets.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Broadcast Packet Destination IP:</a:t>
            </a:r>
          </a:p>
          <a:p>
            <a:pPr marL="314325" lvl="1">
              <a:spcBef>
                <a:spcPts val="600"/>
              </a:spcBef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Example: A packet sent to 255.255.255.255 reaches all hosts in the broadcast domain.</a:t>
            </a:r>
          </a:p>
        </p:txBody>
      </p:sp>
    </p:spTree>
    <p:extLst>
      <p:ext uri="{BB962C8B-B14F-4D97-AF65-F5344CB8AC3E}">
        <p14:creationId xmlns:p14="http://schemas.microsoft.com/office/powerpoint/2010/main" val="575098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1C84211-65D2-9F1B-FF5C-6BDBC3D8A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FBFFFC-A915-1C07-DCEA-244AB956A68F}"/>
              </a:ext>
            </a:extLst>
          </p:cNvPr>
          <p:cNvSpPr txBox="1"/>
          <p:nvPr/>
        </p:nvSpPr>
        <p:spPr>
          <a:xfrm>
            <a:off x="720726" y="1117326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9.1.3 Video - IPv4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ブロードキャスト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156D5394-E395-2D6C-EF50-694FD15DD69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A30CE3BE-4241-7C15-BD04-6B1373F93464}"/>
              </a:ext>
            </a:extLst>
          </p:cNvPr>
          <p:cNvSpPr/>
          <p:nvPr/>
        </p:nvSpPr>
        <p:spPr>
          <a:xfrm>
            <a:off x="5397500" y="3238500"/>
            <a:ext cx="3616035" cy="444500"/>
          </a:xfrm>
          <a:prstGeom prst="wedgeRoundRectCallout">
            <a:avLst>
              <a:gd name="adj1" fmla="val -51073"/>
              <a:gd name="adj2" fmla="val 13564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 </a:t>
            </a:r>
            <a:r>
              <a:rPr lang="en-US" dirty="0" err="1"/>
              <a:t>指定されたネットワークアドレス全体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C38E4B31-9664-972E-CC4B-8C9A3EE767AD}"/>
              </a:ext>
            </a:extLst>
          </p:cNvPr>
          <p:cNvSpPr/>
          <p:nvPr/>
        </p:nvSpPr>
        <p:spPr>
          <a:xfrm>
            <a:off x="6259223" y="4343399"/>
            <a:ext cx="2694277" cy="457201"/>
          </a:xfrm>
          <a:prstGeom prst="wedgeRoundRectCallout">
            <a:avLst>
              <a:gd name="adj1" fmla="val -94280"/>
              <a:gd name="adj2" fmla="val 9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 </a:t>
            </a:r>
            <a:r>
              <a:rPr lang="en-US" dirty="0" err="1"/>
              <a:t>ローカルネットワーク全体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D07327-BE72-1678-4E7D-4DF5316533F0}"/>
              </a:ext>
            </a:extLst>
          </p:cNvPr>
          <p:cNvSpPr txBox="1"/>
          <p:nvPr/>
        </p:nvSpPr>
        <p:spPr>
          <a:xfrm>
            <a:off x="720724" y="1586471"/>
            <a:ext cx="770255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このビデオは</a:t>
            </a:r>
            <a:r>
              <a:rPr lang="ja-JP" altLang="en-US">
                <a:solidFill>
                  <a:schemeClr val="accent1"/>
                </a:solidFill>
              </a:rPr>
              <a:t>ブロードキャスト</a:t>
            </a:r>
            <a:r>
              <a:rPr lang="en-US" dirty="0">
                <a:solidFill>
                  <a:schemeClr val="accent1"/>
                </a:solidFill>
              </a:rPr>
              <a:t>IP</a:t>
            </a:r>
            <a:r>
              <a:rPr lang="ja-JP" altLang="en-US">
                <a:solidFill>
                  <a:schemeClr val="accent1"/>
                </a:solidFill>
              </a:rPr>
              <a:t>送信</a:t>
            </a:r>
            <a:r>
              <a:rPr lang="en-US" dirty="0" err="1">
                <a:solidFill>
                  <a:schemeClr val="tx1"/>
                </a:solidFill>
              </a:rPr>
              <a:t>について説明しています</a:t>
            </a:r>
            <a:r>
              <a:rPr lang="en-US" dirty="0">
                <a:solidFill>
                  <a:schemeClr val="tx1"/>
                </a:solidFill>
              </a:rPr>
              <a:t>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送信元の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アドレスが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、宛先の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アドレスが</a:t>
            </a:r>
            <a:r>
              <a:rPr lang="en-US" altLang="ja-JP" dirty="0">
                <a:solidFill>
                  <a:schemeClr val="tx1"/>
                </a:solidFill>
              </a:rPr>
              <a:t>”255.255.255.255”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</a:rPr>
              <a:t>255.255.255.255</a:t>
            </a:r>
            <a:r>
              <a:rPr lang="ja-JP" altLang="en-US">
                <a:solidFill>
                  <a:schemeClr val="tx1"/>
                </a:solidFill>
              </a:rPr>
              <a:t>というのは特別なアドレスで、ネットワーク上のすべてのデバイスを宛先とします。これを</a:t>
            </a:r>
            <a:r>
              <a:rPr lang="ja-JP" altLang="en-US">
                <a:solidFill>
                  <a:schemeClr val="accent1"/>
                </a:solidFill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</a:rPr>
              <a:t>と呼びます。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ビデオではパケットが送信元の</a:t>
            </a:r>
            <a:r>
              <a:rPr lang="en-US" altLang="ja-JP" dirty="0">
                <a:solidFill>
                  <a:schemeClr val="tx1"/>
                </a:solidFill>
              </a:rPr>
              <a:t>172.16.4.1</a:t>
            </a:r>
            <a:r>
              <a:rPr lang="ja-JP" altLang="en-US">
                <a:solidFill>
                  <a:schemeClr val="tx1"/>
                </a:solidFill>
              </a:rPr>
              <a:t>から出発し、イーサネットスイッチがそのパケットを、受信したポート以外のすべてのポートにブロードキャストしたのがわかります。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２種類のブロードキャストがあります。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3429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</a:rPr>
              <a:t>ダイレクトブロードキャスト：特定のネットワーク上のすべてのホストに送信。</a:t>
            </a:r>
            <a:br>
              <a:rPr lang="en-US" altLang="ja-JP" dirty="0">
                <a:solidFill>
                  <a:schemeClr val="tx1"/>
                </a:solidFill>
              </a:rPr>
            </a:br>
            <a:r>
              <a:rPr lang="ja-JP" altLang="en-US">
                <a:solidFill>
                  <a:schemeClr val="tx1"/>
                </a:solidFill>
              </a:rPr>
              <a:t>ブロードキャスト</a:t>
            </a:r>
            <a:r>
              <a:rPr lang="en-US" altLang="ja-JP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アドレスの例：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192.168.18.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255</a:t>
            </a:r>
            <a:endParaRPr lang="en-US" altLang="ja-JP" dirty="0">
              <a:solidFill>
                <a:schemeClr val="accent1"/>
              </a:solidFill>
            </a:endParaRPr>
          </a:p>
          <a:p>
            <a:pPr marL="342900" lvl="1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</a:rPr>
              <a:t>リミテッドブロードキャスト：</a:t>
            </a:r>
            <a:r>
              <a:rPr lang="en-US" altLang="ja-JP" dirty="0">
                <a:solidFill>
                  <a:schemeClr val="accent1"/>
                </a:solidFill>
              </a:rPr>
              <a:t>255.255.255.255</a:t>
            </a:r>
            <a:r>
              <a:rPr lang="ja-JP" altLang="en-US">
                <a:solidFill>
                  <a:schemeClr val="tx1"/>
                </a:solidFill>
              </a:rPr>
              <a:t>に送信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959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25EC382-3B95-5AF5-2D94-53E04DCA6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897A27B1-47CB-0056-C1E2-905A0A5023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93DD34-9FA9-D886-F92A-DF8163CBCDFB}"/>
              </a:ext>
            </a:extLst>
          </p:cNvPr>
          <p:cNvSpPr txBox="1"/>
          <p:nvPr/>
        </p:nvSpPr>
        <p:spPr>
          <a:xfrm>
            <a:off x="720725" y="1209186"/>
            <a:ext cx="8184736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ブロードキャスト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 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台のデバイスがネットワーク上のすべてのデバイスにメッセージを送信する。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アドレス：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ホスト部分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がすべて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1bit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の宛先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アドレス。 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ex)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192.168.18.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のネットワークの場合、ブロードキャスト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</a:t>
            </a:r>
            <a:r>
              <a:rPr lang="en-US" altLang="ja-JP" dirty="0">
                <a:solidFill>
                  <a:srgbClr val="00B0F0"/>
                </a:solidFill>
                <a:latin typeface="+mn-lt"/>
              </a:rPr>
              <a:t>192.168.18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255</a:t>
            </a:r>
            <a:br>
              <a:rPr lang="en-US" altLang="ja-JP" dirty="0">
                <a:solidFill>
                  <a:srgbClr val="FF0000"/>
                </a:solidFill>
                <a:latin typeface="+mn-lt"/>
              </a:rPr>
            </a:br>
            <a:r>
              <a:rPr lang="en-US" altLang="ja-JP" dirty="0">
                <a:solidFill>
                  <a:srgbClr val="FF0000"/>
                </a:solidFill>
                <a:latin typeface="+mn-lt"/>
              </a:rPr>
              <a:t>            </a:t>
            </a:r>
            <a:r>
              <a:rPr lang="en-US" altLang="ja-JP" dirty="0">
                <a:solidFill>
                  <a:srgbClr val="00B050"/>
                </a:solidFill>
                <a:latin typeface="+mn-lt"/>
              </a:rPr>
              <a:t>192.168.5.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のネットワークの場合、ブロードキャスト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</a:t>
            </a:r>
            <a:r>
              <a:rPr lang="en-US" altLang="ja-JP" dirty="0">
                <a:solidFill>
                  <a:srgbClr val="00B050"/>
                </a:solidFill>
                <a:latin typeface="+mn-lt"/>
              </a:rPr>
              <a:t>192.168.5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.</a:t>
            </a:r>
            <a:r>
              <a:rPr lang="en-US" altLang="ja-JP" dirty="0">
                <a:solidFill>
                  <a:srgbClr val="FF0000"/>
                </a:solidFill>
                <a:latin typeface="+mn-lt"/>
              </a:rPr>
              <a:t>255</a:t>
            </a:r>
            <a:br>
              <a:rPr lang="en-US" altLang="ja-JP" dirty="0">
                <a:solidFill>
                  <a:schemeClr val="tx1"/>
                </a:solidFill>
                <a:latin typeface="+mn-lt"/>
              </a:rPr>
            </a:b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lvl="1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lvl="1">
              <a:spcBef>
                <a:spcPts val="600"/>
              </a:spcBef>
              <a:buClr>
                <a:schemeClr val="tx1"/>
              </a:buClr>
            </a:pP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IPv6:は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ブロードキャストパケットを使用しない。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通常、ルータはブロードキャストパケットを転送しない。</a:t>
            </a:r>
          </a:p>
        </p:txBody>
      </p:sp>
      <p:pic>
        <p:nvPicPr>
          <p:cNvPr id="8" name="Picture 7" descr="A diagram of a cloud network&#10;&#10;Description automatically generated">
            <a:extLst>
              <a:ext uri="{FF2B5EF4-FFF2-40B4-BE49-F238E27FC236}">
                <a16:creationId xmlns:a16="http://schemas.microsoft.com/office/drawing/2014/main" id="{B5BE322B-1343-4132-95E2-E729897050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1068" y="2757867"/>
            <a:ext cx="3031326" cy="156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7285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97926F6D-4CB6-EF83-18DD-40F05C0EC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7CD6DEB-D1B4-0F88-3B67-FFC0AF8F33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A7D91-9BD5-C9F4-DE42-3691AC776B1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9.1.5 Video - IPv4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DE372-7B16-1C7B-0917-DBE093A97767}"/>
              </a:ext>
            </a:extLst>
          </p:cNvPr>
          <p:cNvSpPr txBox="1"/>
          <p:nvPr/>
        </p:nvSpPr>
        <p:spPr>
          <a:xfrm>
            <a:off x="720725" y="1780338"/>
            <a:ext cx="824459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9.1.6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Multicast Transmission: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Reduces network traffic by allowing a host to send a single packet to a specific group of hosts.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Function: Hosts send packets to multiple subscribers in a multicast group.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Multicast IP Range:</a:t>
            </a:r>
          </a:p>
          <a:p>
            <a:pPr marL="534988" lvl="1" indent="-220663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Range: IPv4 designates 224.0.0.0 to 239.255.255.255 for multicast.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Use in Routing Protocols: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534988" indent="-220663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OSPF (Open Shortest Path First) uses multicast for router communication.</a:t>
            </a:r>
          </a:p>
          <a:p>
            <a:pPr marL="534988" indent="-220663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OSPF Address: Uses reserved address 224.0.0.5 for OSPF-enabled routers.</a:t>
            </a:r>
          </a:p>
        </p:txBody>
      </p:sp>
    </p:spTree>
    <p:extLst>
      <p:ext uri="{BB962C8B-B14F-4D97-AF65-F5344CB8AC3E}">
        <p14:creationId xmlns:p14="http://schemas.microsoft.com/office/powerpoint/2010/main" val="52858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462D866-8930-4110-19D0-52B268A34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A08E86-A1D9-56BB-CD64-3D55343FCEB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9.1.5 Video - IPv4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マルチキャスト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FBC4EE-04E1-C0E8-ED1A-6148A8BE3495}"/>
              </a:ext>
            </a:extLst>
          </p:cNvPr>
          <p:cNvSpPr txBox="1"/>
          <p:nvPr/>
        </p:nvSpPr>
        <p:spPr>
          <a:xfrm>
            <a:off x="720725" y="1780338"/>
            <a:ext cx="8244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</a:rPr>
              <a:t>マルチキャスト</a:t>
            </a:r>
            <a:r>
              <a:rPr lang="ja-JP" altLang="en-US">
                <a:solidFill>
                  <a:schemeClr val="tx1"/>
                </a:solidFill>
              </a:rPr>
              <a:t>は、</a:t>
            </a:r>
            <a:r>
              <a:rPr lang="en-US" altLang="ja-JP" dirty="0">
                <a:solidFill>
                  <a:schemeClr val="tx1"/>
                </a:solidFill>
              </a:rPr>
              <a:t>1</a:t>
            </a:r>
            <a:r>
              <a:rPr lang="ja-JP" altLang="en-US">
                <a:solidFill>
                  <a:schemeClr val="tx1"/>
                </a:solidFill>
              </a:rPr>
              <a:t>台のデバイスから</a:t>
            </a:r>
            <a:r>
              <a:rPr lang="ja-JP" altLang="en-US" u="sng">
                <a:solidFill>
                  <a:schemeClr val="tx1"/>
                </a:solidFill>
              </a:rPr>
              <a:t>あるグループ</a:t>
            </a:r>
            <a:r>
              <a:rPr lang="ja-JP" altLang="en-US">
                <a:solidFill>
                  <a:schemeClr val="tx1"/>
                </a:solidFill>
              </a:rPr>
              <a:t>のデバイスにパケットを送信します。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マルチキャストアドレスの範囲は、</a:t>
            </a:r>
            <a:r>
              <a:rPr lang="en-US" altLang="ja-JP" u="sng" dirty="0">
                <a:solidFill>
                  <a:schemeClr val="tx1"/>
                </a:solidFill>
              </a:rPr>
              <a:t>224.0.0.0</a:t>
            </a:r>
            <a:r>
              <a:rPr lang="ja-JP" altLang="en-US" u="sng">
                <a:solidFill>
                  <a:schemeClr val="tx1"/>
                </a:solidFill>
              </a:rPr>
              <a:t>から</a:t>
            </a:r>
            <a:r>
              <a:rPr lang="en-US" altLang="ja-JP" u="sng" dirty="0">
                <a:solidFill>
                  <a:schemeClr val="tx1"/>
                </a:solidFill>
              </a:rPr>
              <a:t>239.255.255.255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このビデオでは“</a:t>
            </a:r>
            <a:r>
              <a:rPr lang="en-US" altLang="ja-JP" dirty="0">
                <a:solidFill>
                  <a:schemeClr val="tx1"/>
                </a:solidFill>
              </a:rPr>
              <a:t>172.16.4.1”</a:t>
            </a:r>
            <a:r>
              <a:rPr lang="ja-JP" altLang="en-US">
                <a:solidFill>
                  <a:schemeClr val="tx1"/>
                </a:solidFill>
              </a:rPr>
              <a:t>からマルチキャストグループに属する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>
                <a:solidFill>
                  <a:schemeClr val="tx1"/>
                </a:solidFill>
              </a:rPr>
              <a:t>台のホストにパケットが送信されます。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このパケットが対象としているのは、</a:t>
            </a:r>
            <a:r>
              <a:rPr lang="en-US" altLang="ja-JP" dirty="0">
                <a:solidFill>
                  <a:schemeClr val="tx1"/>
                </a:solidFill>
              </a:rPr>
              <a:t>172.16.4.3</a:t>
            </a:r>
            <a:r>
              <a:rPr lang="ja-JP" altLang="en-US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172.16.4.4</a:t>
            </a:r>
            <a:r>
              <a:rPr lang="ja-JP" altLang="en-US">
                <a:solidFill>
                  <a:schemeClr val="tx1"/>
                </a:solidFill>
              </a:rPr>
              <a:t>だけです。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パケットは</a:t>
            </a:r>
            <a:r>
              <a:rPr lang="en-US" altLang="ja-JP" dirty="0">
                <a:solidFill>
                  <a:schemeClr val="tx1"/>
                </a:solidFill>
              </a:rPr>
              <a:t>172.16.4.1</a:t>
            </a:r>
            <a:r>
              <a:rPr lang="ja-JP" altLang="en-US">
                <a:solidFill>
                  <a:schemeClr val="tx1"/>
                </a:solidFill>
              </a:rPr>
              <a:t>から送信され、ネットワーク上の複数のデバイスに受信されますが、実際にこのパケットを処理するのは、マルチキャストグループのメンバーである</a:t>
            </a:r>
            <a:r>
              <a:rPr lang="en-US" altLang="ja-JP" dirty="0">
                <a:solidFill>
                  <a:schemeClr val="tx1"/>
                </a:solidFill>
              </a:rPr>
              <a:t>172.16.4.3</a:t>
            </a:r>
            <a:r>
              <a:rPr lang="ja-JP" altLang="en-US">
                <a:solidFill>
                  <a:schemeClr val="tx1"/>
                </a:solidFill>
              </a:rPr>
              <a:t>と</a:t>
            </a:r>
            <a:r>
              <a:rPr lang="en-US" altLang="ja-JP" dirty="0">
                <a:solidFill>
                  <a:schemeClr val="tx1"/>
                </a:solidFill>
              </a:rPr>
              <a:t>172.16.4.4</a:t>
            </a:r>
            <a:r>
              <a:rPr lang="ja-JP" altLang="en-US">
                <a:solidFill>
                  <a:schemeClr val="tx1"/>
                </a:solidFill>
              </a:rPr>
              <a:t>だけです。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D30D344D-D299-9A38-3812-01C26AA281F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4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4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061324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E23C074-512B-CC36-2C66-0F99ECDE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B712AC-E1A6-4A64-3784-FF5105A74095}"/>
              </a:ext>
            </a:extLst>
          </p:cNvPr>
          <p:cNvSpPr txBox="1"/>
          <p:nvPr/>
        </p:nvSpPr>
        <p:spPr>
          <a:xfrm>
            <a:off x="720725" y="1223747"/>
            <a:ext cx="8244599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9.1.6 </a:t>
            </a:r>
            <a:r>
              <a:rPr lang="ja-JP" altLang="en-US" sz="2000">
                <a:solidFill>
                  <a:schemeClr val="accent4"/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マルチキャスト</a:t>
            </a:r>
            <a:endParaRPr lang="en-US" altLang="ja-JP" sz="2000" dirty="0">
              <a:solidFill>
                <a:schemeClr val="accent4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マルチキャスト送信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目的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ホストが特定のグループのホストに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つのパケットを送信することで、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ネットワークトラフィックを削減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br>
              <a:rPr lang="ja-JP" altLang="en-US">
                <a:solidFill>
                  <a:schemeClr val="tx1"/>
                </a:solidFill>
                <a:latin typeface="+mn-lt"/>
              </a:rPr>
            </a:br>
            <a:r>
              <a:rPr lang="ja-JP" altLang="en-US">
                <a:solidFill>
                  <a:schemeClr val="accent1"/>
                </a:solidFill>
                <a:latin typeface="+mn-lt"/>
              </a:rPr>
              <a:t>マルチキャスト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範囲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: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では、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224.0.0.0 - 239.255.255.255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までをマルチキャストに指定。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Google Shape;1302;p52">
            <a:extLst>
              <a:ext uri="{FF2B5EF4-FFF2-40B4-BE49-F238E27FC236}">
                <a16:creationId xmlns:a16="http://schemas.microsoft.com/office/drawing/2014/main" id="{34895EB5-6EE0-FDC0-932A-F554982B1B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4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4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12220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BCC446E-2E10-7CD5-4B0F-5F558FB57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6E0DAA0-0F45-149A-0AB1-D8124E02C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EA21AC-D488-8700-C8E0-C6B23A016FCB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9.1.7 Activity - Unicast, Broadcast, or Multicast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DF3F42-3FA7-D53B-F300-ADD82F7BB847}"/>
              </a:ext>
            </a:extLst>
          </p:cNvPr>
          <p:cNvSpPr txBox="1"/>
          <p:nvPr/>
        </p:nvSpPr>
        <p:spPr>
          <a:xfrm>
            <a:off x="720725" y="1789043"/>
            <a:ext cx="7851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chemeClr val="accent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演習</a:t>
            </a:r>
            <a:endParaRPr lang="en-US" sz="2000" dirty="0">
              <a:solidFill>
                <a:schemeClr val="accent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7E3209-1EB5-DCDF-2954-BFB3F784A680}"/>
              </a:ext>
            </a:extLst>
          </p:cNvPr>
          <p:cNvSpPr txBox="1"/>
          <p:nvPr/>
        </p:nvSpPr>
        <p:spPr>
          <a:xfrm>
            <a:off x="720725" y="2202418"/>
            <a:ext cx="67033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5"/>
              </a:rPr>
              <a:t>https://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www.netacad.com</a:t>
            </a:r>
            <a:r>
              <a:rPr lang="en-US" dirty="0">
                <a:solidFill>
                  <a:schemeClr val="tx1"/>
                </a:solidFill>
                <a:hlinkClick r:id="rId5"/>
              </a:rPr>
              <a:t>/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launch?id</a:t>
            </a:r>
            <a:r>
              <a:rPr lang="en-US" dirty="0">
                <a:solidFill>
                  <a:schemeClr val="tx1"/>
                </a:solidFill>
                <a:hlinkClick r:id="rId5"/>
              </a:rPr>
              <a:t>=f393c38f-b410-4d2b-8275-70e144273519&amp;tab=</a:t>
            </a:r>
            <a:r>
              <a:rPr lang="en-US" dirty="0" err="1">
                <a:solidFill>
                  <a:schemeClr val="tx1"/>
                </a:solidFill>
                <a:hlinkClick r:id="rId5"/>
              </a:rPr>
              <a:t>curriculum&amp;view</a:t>
            </a:r>
            <a:r>
              <a:rPr lang="en-US" dirty="0">
                <a:solidFill>
                  <a:schemeClr val="tx1"/>
                </a:solidFill>
                <a:hlinkClick r:id="rId5"/>
              </a:rPr>
              <a:t>=2e013b38-c477-59c1-af9f-37ec0a7617dc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747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AEA128C-196A-BB0C-9E79-7F1261EA2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C59A1D7-4DCB-D5EB-5E03-DD5ABA424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7D30D3-3F23-B3FF-4BC0-622727C553C0}"/>
              </a:ext>
            </a:extLst>
          </p:cNvPr>
          <p:cNvSpPr txBox="1"/>
          <p:nvPr/>
        </p:nvSpPr>
        <p:spPr>
          <a:xfrm>
            <a:off x="720726" y="1246533"/>
            <a:ext cx="842327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Types of IPv4 Addresses: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Includes public, private, connection verification, and self-assigned types.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Public IPv4 Addresses: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Usage: Globally routed between ISP routers for internet access.</a:t>
            </a:r>
          </a:p>
          <a:p>
            <a:pPr marL="492125" lvl="1" indent="-1778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Limitation: Not all IPv4 addresses are usable on the internet.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Private IPv4 Addresses: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Introduced due to IPv4 address depletion, primarily for internal </a:t>
            </a:r>
            <a:r>
              <a:rPr lang="en-US" altLang="ja-JP" u="sng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use within organizations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.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Characteristic: Non-unique and used internally in any network.</a:t>
            </a:r>
          </a:p>
          <a:p>
            <a:pPr marL="492125" lvl="1" indent="-136525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Introduction: Emerged in the mid-1990s with the growth of the World Wide Web (WWW).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 Address Depletion: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　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Solution: Long-term resolution through the adoption of IPv6.</a:t>
            </a:r>
          </a:p>
        </p:txBody>
      </p:sp>
    </p:spTree>
    <p:extLst>
      <p:ext uri="{BB962C8B-B14F-4D97-AF65-F5344CB8AC3E}">
        <p14:creationId xmlns:p14="http://schemas.microsoft.com/office/powerpoint/2010/main" val="20786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73587FA-74E3-8C33-0CFD-4CA897C917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AD66434-C185-CC34-8E34-BD5A1CF7776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D833AE-1441-CFAD-4C41-693D81288D42}"/>
              </a:ext>
            </a:extLst>
          </p:cNvPr>
          <p:cNvSpPr txBox="1"/>
          <p:nvPr/>
        </p:nvSpPr>
        <p:spPr>
          <a:xfrm>
            <a:off x="720726" y="1246533"/>
            <a:ext cx="7702549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アドレスの種類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グローバル（パブリック）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、</a:t>
            </a: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プライベート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、接続確認用、自己割り当て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アドレスがあります。</a:t>
            </a:r>
            <a:endParaRPr lang="ja-JP" altLang="en-US">
              <a:solidFill>
                <a:schemeClr val="accent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グローバル（パブリック）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インターネットアクセスのためにインターネット上でルーティングされます。グローバル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アドレスはインターネット上でユニーク（同じグローバル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アドレスは世界中で１つだけ）です。</a:t>
            </a:r>
            <a:endParaRPr lang="ja-JP" altLang="en-US">
              <a:solidFill>
                <a:schemeClr val="accent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プライベート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組織内部（学校、会社、家庭内など）で使用されます。 組織の内部でユニーク（同じプライベート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アドレスは組織の中で１つだけ）です。</a:t>
            </a:r>
          </a:p>
          <a:p>
            <a:pPr algn="l" fontAlgn="ctr">
              <a:spcBef>
                <a:spcPts val="600"/>
              </a:spcBef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IPv4</a:t>
            </a: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アドレスが不足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</a:t>
            </a:r>
          </a:p>
          <a:p>
            <a:pPr algn="l" fontAlgn="ctr">
              <a:spcAft>
                <a:spcPts val="12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解決策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長期的な解決策として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IPv6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の採用が進められています。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74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11D553E-B7DB-8405-1190-CF030F06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C1E2BC2-B8D0-FE99-C3C0-0F6118F33E9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6ABD83-3B42-C608-DB58-DB4D1D9B4ECE}"/>
              </a:ext>
            </a:extLst>
          </p:cNvPr>
          <p:cNvSpPr txBox="1"/>
          <p:nvPr/>
        </p:nvSpPr>
        <p:spPr>
          <a:xfrm>
            <a:off x="720726" y="1246533"/>
            <a:ext cx="7702550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9.2.1 Public and Private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Private IPv4 Addresses: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116E41-4836-6E48-643D-C499AF95FB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1990802"/>
            <a:ext cx="7772400" cy="191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5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1813915" y="1761326"/>
            <a:ext cx="1582615" cy="763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in a Connected World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056222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180688" y="1761326"/>
            <a:ext cx="1949380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Components,</a:t>
            </a:r>
          </a:p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Types, and Connections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0637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11403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82254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4165" y="1761326"/>
            <a:ext cx="1474178" cy="6124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Communication Principles</a:t>
            </a:r>
            <a:endParaRPr lang="en-US" altLang="ja-JP" sz="1400" b="0" u="none" strike="noStrike" dirty="0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7279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06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838179" y="1761326"/>
            <a:ext cx="1844448" cy="612433"/>
          </a:xfrm>
        </p:spPr>
        <p:txBody>
          <a:bodyPr anchor="t"/>
          <a:lstStyle/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Build a </a:t>
            </a:r>
          </a:p>
          <a:p>
            <a:pPr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Home Network</a:t>
            </a:r>
          </a:p>
        </p:txBody>
      </p:sp>
      <p:sp>
        <p:nvSpPr>
          <p:cNvPr id="14" name="Google Shape;689;p29">
            <a:extLst>
              <a:ext uri="{FF2B5EF4-FFF2-40B4-BE49-F238E27FC236}">
                <a16:creationId xmlns:a16="http://schemas.microsoft.com/office/drawing/2014/main" id="{91E4DB07-025B-D26D-9425-62709194C71F}"/>
              </a:ext>
            </a:extLst>
          </p:cNvPr>
          <p:cNvSpPr txBox="1">
            <a:spLocks/>
          </p:cNvSpPr>
          <p:nvPr/>
        </p:nvSpPr>
        <p:spPr>
          <a:xfrm>
            <a:off x="1811207" y="3280634"/>
            <a:ext cx="1588031" cy="550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Internet Protocol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056222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07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0637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accent3"/>
                </a:solidFill>
              </a:rPr>
              <a:t>08</a:t>
            </a:r>
          </a:p>
        </p:txBody>
      </p:sp>
      <p:sp>
        <p:nvSpPr>
          <p:cNvPr id="2" name="Google Shape;675;p29">
            <a:extLst>
              <a:ext uri="{FF2B5EF4-FFF2-40B4-BE49-F238E27FC236}">
                <a16:creationId xmlns:a16="http://schemas.microsoft.com/office/drawing/2014/main" id="{D891D603-87EA-5634-BC49-A32DBC0539A0}"/>
              </a:ext>
            </a:extLst>
          </p:cNvPr>
          <p:cNvSpPr txBox="1">
            <a:spLocks/>
          </p:cNvSpPr>
          <p:nvPr/>
        </p:nvSpPr>
        <p:spPr>
          <a:xfrm>
            <a:off x="5211403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09</a:t>
            </a:r>
            <a:endParaRPr lang="en"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3" name="Google Shape;689;p29">
            <a:extLst>
              <a:ext uri="{FF2B5EF4-FFF2-40B4-BE49-F238E27FC236}">
                <a16:creationId xmlns:a16="http://schemas.microsoft.com/office/drawing/2014/main" id="{8EB6CD7C-48F3-AC45-57B2-DA1F1615163F}"/>
              </a:ext>
            </a:extLst>
          </p:cNvPr>
          <p:cNvSpPr txBox="1">
            <a:spLocks/>
          </p:cNvSpPr>
          <p:nvPr/>
        </p:nvSpPr>
        <p:spPr>
          <a:xfrm>
            <a:off x="4924516" y="3280634"/>
            <a:ext cx="1671775" cy="57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marR="0" lvl="0" indent="0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中間試験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575805" y="3280634"/>
            <a:ext cx="1402308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Access Layer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" name="Google Shape;689;p29">
            <a:extLst>
              <a:ext uri="{FF2B5EF4-FFF2-40B4-BE49-F238E27FC236}">
                <a16:creationId xmlns:a16="http://schemas.microsoft.com/office/drawing/2014/main" id="{A69D39C1-69DF-8D13-8E6E-31A97CCF7894}"/>
              </a:ext>
            </a:extLst>
          </p:cNvPr>
          <p:cNvSpPr txBox="1">
            <a:spLocks/>
          </p:cNvSpPr>
          <p:nvPr/>
        </p:nvSpPr>
        <p:spPr>
          <a:xfrm>
            <a:off x="3316521" y="3280634"/>
            <a:ext cx="1677714" cy="833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b="0" i="0" u="none" strike="noStrike" dirty="0">
                <a:solidFill>
                  <a:schemeClr val="accent3"/>
                </a:solidFill>
                <a:effectLst/>
                <a:latin typeface="MS PGothic" panose="020B0600070205080204" pitchFamily="34" charset="-128"/>
                <a:ea typeface="MS PGothic" panose="020B0600070205080204" pitchFamily="34" charset="-128"/>
              </a:rPr>
              <a:t>IPv4 and Network Segmentation</a:t>
            </a:r>
            <a:endParaRPr lang="en-US" altLang="ja-JP" sz="1400" dirty="0">
              <a:solidFill>
                <a:schemeClr val="accent3"/>
              </a:solidFill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1" name="Google Shape;675;p29">
            <a:extLst>
              <a:ext uri="{FF2B5EF4-FFF2-40B4-BE49-F238E27FC236}">
                <a16:creationId xmlns:a16="http://schemas.microsoft.com/office/drawing/2014/main" id="{0A568735-7ED0-B0EE-2412-79553B3826CD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279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01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12" name="Google Shape;677;p29">
            <a:extLst>
              <a:ext uri="{FF2B5EF4-FFF2-40B4-BE49-F238E27FC236}">
                <a16:creationId xmlns:a16="http://schemas.microsoft.com/office/drawing/2014/main" id="{9F5E7558-F266-966F-8C4C-B92C27B50F52}"/>
              </a:ext>
            </a:extLst>
          </p:cNvPr>
          <p:cNvSpPr txBox="1">
            <a:spLocks/>
          </p:cNvSpPr>
          <p:nvPr/>
        </p:nvSpPr>
        <p:spPr>
          <a:xfrm>
            <a:off x="434405" y="1761326"/>
            <a:ext cx="1685108" cy="798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 fontAlgn="ctr"/>
            <a:r>
              <a:rPr lang="mn-MN" sz="140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  <a:cs typeface="Arial"/>
                <a:sym typeface="Arial"/>
              </a:rPr>
              <a:t>CISCO Packet Tracer</a:t>
            </a:r>
            <a:r>
              <a:rPr lang="en-JP" sz="140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33184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77CA18-FCC7-50B1-6DB2-C2D5DFDB9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D5DF0A3-9E2D-CC51-603A-93C9E69F4C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FA936-88A5-6CEA-039C-5960BE56A454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1DB04A-0C2F-6815-DDB8-E607240DB0AA}"/>
              </a:ext>
            </a:extLst>
          </p:cNvPr>
          <p:cNvSpPr txBox="1"/>
          <p:nvPr/>
        </p:nvSpPr>
        <p:spPr>
          <a:xfrm>
            <a:off x="720725" y="1646643"/>
            <a:ext cx="7702550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Use of Private IPv4 Addresses: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Common in internal networks (enterprise, home) for addressing devices (hosts, routers).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Non-routable globally.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Private Address Routing: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400050" lvl="1" indent="-21590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Private source IPv4 addresses paired with public destination IPv4 addresses for external communication.</a:t>
            </a:r>
          </a:p>
          <a:p>
            <a:pPr marL="400050" lvl="1" indent="-215900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Need filtering or translation before ISP forwarding.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07437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BB5A267-0ED3-6875-9408-543D77D4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BAA4F9F-5B79-69B3-54F9-928FA6876F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3371C-3E61-7998-7D9F-69BEB87199E9}"/>
              </a:ext>
            </a:extLst>
          </p:cNvPr>
          <p:cNvSpPr txBox="1"/>
          <p:nvPr/>
        </p:nvSpPr>
        <p:spPr>
          <a:xfrm>
            <a:off x="720725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B87688-B13D-7944-39F3-D74A3B3A1237}"/>
              </a:ext>
            </a:extLst>
          </p:cNvPr>
          <p:cNvSpPr txBox="1"/>
          <p:nvPr/>
        </p:nvSpPr>
        <p:spPr>
          <a:xfrm>
            <a:off x="720725" y="1694587"/>
            <a:ext cx="770255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プライベート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アドレスの使用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</a:t>
            </a:r>
            <a:b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企業や家庭などの内部ネットワークで、デバイス（コンピュータ、ネットワークデバイス）のアドレスに使用されます。組織の中で自由に割り当てることができる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アドレスです。 インターネットにはルーティングされない。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ja-JP" altLang="en-US" i="0">
              <a:solidFill>
                <a:schemeClr val="tx1"/>
              </a:solidFill>
              <a:effectLst/>
              <a:latin typeface="+mn-lt"/>
            </a:endParaRP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プライベートアドレスのルーティング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b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en-JP" altLang="ja-JP" dirty="0">
                <a:solidFill>
                  <a:schemeClr val="tx1"/>
                </a:solidFill>
                <a:latin typeface="+mn-lt"/>
              </a:rPr>
              <a:t>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アドレスは組織内だけで有効です。インターネットに直接接続できません。インターネットに接続するためには、プライベート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アドレスをグローバル（パブリック）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アドレスに変換する必要があります。</a:t>
            </a:r>
            <a:br>
              <a:rPr lang="en-US" altLang="ja-JP" dirty="0">
                <a:solidFill>
                  <a:schemeClr val="tx1"/>
                </a:solidFill>
                <a:latin typeface="+mn-lt"/>
              </a:rPr>
            </a:b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616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EE15262-719A-9235-ACB5-324E6471A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AD0CA08-EB18-C628-A419-8B5A543DD0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24C0C-E157-D626-1394-227F4E9B633F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9.2.2 Routing to the Internet 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7EBC318-EEFE-C3DD-FAD2-2D032D8FC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6212" y="3125972"/>
            <a:ext cx="2703286" cy="187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661D70-3547-B0A0-7E66-7375041719C6}"/>
              </a:ext>
            </a:extLst>
          </p:cNvPr>
          <p:cNvSpPr txBox="1"/>
          <p:nvPr/>
        </p:nvSpPr>
        <p:spPr>
          <a:xfrm>
            <a:off x="720725" y="1646643"/>
            <a:ext cx="770255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accent1"/>
                </a:solidFill>
                <a:effectLst/>
                <a:latin typeface="+mn-lt"/>
              </a:rPr>
              <a:t>Network Address Translation (NAT):</a:t>
            </a:r>
            <a:endParaRPr lang="en-US" b="0" i="0" dirty="0">
              <a:solidFill>
                <a:schemeClr val="accent1"/>
              </a:solidFill>
              <a:effectLst/>
              <a:latin typeface="+mn-lt"/>
            </a:endParaRP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Role: Translates private IPv4 addresses to public IPv4 addresses for internet routing.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Implementation: Typically performed on the router connecting the internal network to the ISP.</a:t>
            </a:r>
          </a:p>
          <a:p>
            <a:pPr marL="357188" lvl="1" indent="-17303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Purpose: Allows internal private addresses to communicate over the internet.</a:t>
            </a:r>
          </a:p>
        </p:txBody>
      </p:sp>
    </p:spTree>
    <p:extLst>
      <p:ext uri="{BB962C8B-B14F-4D97-AF65-F5344CB8AC3E}">
        <p14:creationId xmlns:p14="http://schemas.microsoft.com/office/powerpoint/2010/main" val="3469577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BBBB324-ECCB-ADB5-2256-B93AAFCC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52BC03A-3267-E2E5-2AE1-284417FF12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4EC32-DD93-FF72-07B3-DED8D660B3AD}"/>
              </a:ext>
            </a:extLst>
          </p:cNvPr>
          <p:cNvSpPr txBox="1"/>
          <p:nvPr/>
        </p:nvSpPr>
        <p:spPr>
          <a:xfrm>
            <a:off x="720726" y="1213875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9.2.2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インターネットへのルーティング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5" name="Picture 4" descr="A diagram of a network&#10;&#10;Description automatically generated">
            <a:extLst>
              <a:ext uri="{FF2B5EF4-FFF2-40B4-BE49-F238E27FC236}">
                <a16:creationId xmlns:a16="http://schemas.microsoft.com/office/drawing/2014/main" id="{82B3BCCE-121C-226D-3B9F-F2F0A810B6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10" y="3264716"/>
            <a:ext cx="2703286" cy="1878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9AB2C2-6D1B-E5DF-FFB1-82212BB3697E}"/>
              </a:ext>
            </a:extLst>
          </p:cNvPr>
          <p:cNvSpPr txBox="1"/>
          <p:nvPr/>
        </p:nvSpPr>
        <p:spPr>
          <a:xfrm>
            <a:off x="720725" y="1613985"/>
            <a:ext cx="7702550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ネットワークアドレス変換 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(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NAT: Network Address Translation ):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アドレスを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グローバル（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パブリック）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アドレスに変換し、インターネットと接続する。 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NAT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は通常、ローカルネットワークを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ISP（インターネットサービスプロバイダ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ー）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に接続するルーターで行われる。 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目的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プライベートアドレスがインターネット上で通信できるようにする。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089EBF-6C2F-723A-0A02-55370CC240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266768"/>
            <a:ext cx="3031331" cy="187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795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A34BC38-2DDA-CBED-9E98-F32C6D432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9F44E77-A0B7-44BA-C2B4-567119CE1E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07092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B30311-C2B7-4948-B22D-3BB3E44746BE}"/>
              </a:ext>
            </a:extLst>
          </p:cNvPr>
          <p:cNvSpPr txBox="1"/>
          <p:nvPr/>
        </p:nvSpPr>
        <p:spPr>
          <a:xfrm>
            <a:off x="720725" y="1213875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9.2.3 Activity - Pass or Block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02448-9CB8-DF11-0583-F6B440934E05}"/>
              </a:ext>
            </a:extLst>
          </p:cNvPr>
          <p:cNvSpPr txBox="1"/>
          <p:nvPr/>
        </p:nvSpPr>
        <p:spPr>
          <a:xfrm>
            <a:off x="720725" y="1820814"/>
            <a:ext cx="7702550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sz="2000" b="1">
                <a:solidFill>
                  <a:schemeClr val="accent2"/>
                </a:solidFill>
                <a:latin typeface="+mn-lt"/>
              </a:rPr>
              <a:t>演習</a:t>
            </a:r>
            <a:endParaRPr lang="en-US" altLang="ja-JP" sz="2000" b="1" dirty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hlinkClick r:id="rId4"/>
              </a:rPr>
              <a:t>https://www.netacad.com/launch?id=f393c38f-b410-4d2b-8275-70e144273519&amp;tab=curriculum&amp;view=125181e5-5fca-5f50-a447-c70a6d81b0d1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038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EEDEFC8-A09F-21A7-CE11-E4252B752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5D58A10-B4A0-5D8F-913B-471AC77CD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EC79C-3790-1C1D-F7FD-3B56CBA9FAB2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9.2.4 Special Use IPv4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155230-5735-472D-F212-F76C5ED5703C}"/>
              </a:ext>
            </a:extLst>
          </p:cNvPr>
          <p:cNvSpPr txBox="1"/>
          <p:nvPr/>
        </p:nvSpPr>
        <p:spPr>
          <a:xfrm>
            <a:off x="720724" y="1646643"/>
            <a:ext cx="81574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Restricted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Network and broadcast addresses not assignable to hosts.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Loopback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127.0.0.0 /8 (127.0.0.1 to 127.255.255.254), commonly 127.0.0.1.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Purpose: For a host to direct traffic to itself, useful in testing IP configurations.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Link-Local Addresses: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169.254.0.0 /16 (169.254.0.1 to 169.254.255.254), known as Automatic Private IP Addressing (APIPA).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Use: Self-configuration for Windows clients when other IP addressing methods fail.</a:t>
            </a:r>
          </a:p>
          <a:p>
            <a:pPr marL="358775" lvl="1" indent="-2222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Application: Suitable for peer-to-peer connections, though not commonly used for this.</a:t>
            </a:r>
          </a:p>
        </p:txBody>
      </p:sp>
    </p:spTree>
    <p:extLst>
      <p:ext uri="{BB962C8B-B14F-4D97-AF65-F5344CB8AC3E}">
        <p14:creationId xmlns:p14="http://schemas.microsoft.com/office/powerpoint/2010/main" val="146233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72D0329-45E3-7B19-93F1-E886B902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A6C65FF7-2F56-BE1E-7971-DA5B0339B6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797F7-98D3-C222-5555-4A00A6CB4C03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特殊な</a:t>
            </a: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IPv4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アドレス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FA9643-89E8-AAB8-046F-900A31A86114}"/>
              </a:ext>
            </a:extLst>
          </p:cNvPr>
          <p:cNvSpPr txBox="1"/>
          <p:nvPr/>
        </p:nvSpPr>
        <p:spPr>
          <a:xfrm>
            <a:off x="720724" y="1646643"/>
            <a:ext cx="8157461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ループバックアドレス（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Loopback Addresses）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範囲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127.0.0.0 /8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127.0.0.1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から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127.255.255.254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、一般的に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127.0.0.1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。 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目的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ホストが自分自身にトラフィックを送信するために使用され、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構成のテストに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使用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。</a:t>
            </a:r>
            <a:endParaRPr lang="ja-JP" altLang="en-US" i="0">
              <a:solidFill>
                <a:schemeClr val="accent1"/>
              </a:solidFill>
              <a:effectLst/>
              <a:latin typeface="+mn-lt"/>
            </a:endParaRPr>
          </a:p>
          <a:p>
            <a:pPr algn="l">
              <a:spcBef>
                <a:spcPts val="12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リンクローカルアドレス（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Link-Local Addresses ）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範囲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169.254.0.0 /16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（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169.254.0.1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から</a:t>
            </a:r>
            <a:r>
              <a:rPr lang="en-US" altLang="ja-JP" i="0" u="sng" dirty="0">
                <a:solidFill>
                  <a:schemeClr val="tx1"/>
                </a:solidFill>
                <a:effectLst/>
                <a:latin typeface="+mn-lt"/>
              </a:rPr>
              <a:t>169.254.255.254</a:t>
            </a:r>
            <a:r>
              <a:rPr lang="ja-JP" altLang="en-US" i="0" u="sng">
                <a:solidFill>
                  <a:schemeClr val="tx1"/>
                </a:solidFill>
                <a:effectLst/>
                <a:latin typeface="+mn-lt"/>
              </a:rPr>
              <a:t>）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、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自動プライベート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アドレス割り当て（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APIPA）</a:t>
            </a:r>
          </a:p>
          <a:p>
            <a:pPr marL="1800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使用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アドレス割り当て方法が失敗した際に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Windows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クライアントが自動的に割り当てる。</a:t>
            </a:r>
            <a:endParaRPr lang="en-US" altLang="ja-JP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25267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A2CDEE9D-D7CA-FC75-0B73-EBDE9B92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062EF11-3740-2C58-8CF2-0BA0D5883C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DCF515-3135-2846-BCDD-36383FDAD654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9.2.5 Legacy Classful Addressing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4929-24F6-A82F-CA2C-4F073E78B542}"/>
              </a:ext>
            </a:extLst>
          </p:cNvPr>
          <p:cNvSpPr txBox="1"/>
          <p:nvPr/>
        </p:nvSpPr>
        <p:spPr>
          <a:xfrm>
            <a:off x="720724" y="1561579"/>
            <a:ext cx="8157462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In 1981, IPv4 addresses assigned based on network classes (A, B, C) as per </a:t>
            </a:r>
            <a:r>
              <a:rPr lang="en-US" i="0" u="sng" dirty="0">
                <a:solidFill>
                  <a:schemeClr val="tx1"/>
                </a:solidFill>
                <a:effectLst/>
                <a:latin typeface="+mn-lt"/>
              </a:rPr>
              <a:t>RFC 790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i="0" u="sng" dirty="0">
                <a:solidFill>
                  <a:schemeClr val="tx1"/>
                </a:solidFill>
                <a:effectLst/>
                <a:latin typeface="+mn-lt"/>
              </a:rPr>
              <a:t>In the mid-1990s, with the introduction of the World Wide Web (WWW), classful addressing was deprecated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A Addresses: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0.0.0.0/8 to 127.0.0.0/8.</a:t>
            </a:r>
          </a:p>
          <a:p>
            <a:pPr marL="358775" lvl="1" indent="-179388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extremely large networks, over 16 million host addresses.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B Addresses: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128.0.0.0/16 to 191.255.0.0/16.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moderate to large networks, up to ~65,000 host addresses.</a:t>
            </a:r>
          </a:p>
          <a:p>
            <a:pPr marL="179388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Class C Addresses: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Range: 192.0.0.0/24 to 223.255.255.0/24.</a:t>
            </a:r>
          </a:p>
          <a:p>
            <a:pPr marL="358775" indent="-179388" algn="l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Design: For small networks, maximum of 254 hosts.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23800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742C5D2-36DB-20F3-E8A1-FCE23655B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04872BC-C002-C313-0F00-AFCFA23E320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0F2ED6-FC98-4014-9C57-E9F78012755F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9.2.5 Legacy Classful Addressing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3DD921-FC0D-D179-72A0-C70ACE789083}"/>
              </a:ext>
            </a:extLst>
          </p:cNvPr>
          <p:cNvSpPr txBox="1"/>
          <p:nvPr/>
        </p:nvSpPr>
        <p:spPr>
          <a:xfrm>
            <a:off x="720725" y="1756451"/>
            <a:ext cx="8157462" cy="3062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tx1"/>
                </a:solidFill>
              </a:rPr>
              <a:t>1981</a:t>
            </a:r>
            <a:r>
              <a:rPr lang="ja-JP" altLang="en-US">
                <a:solidFill>
                  <a:schemeClr val="tx1"/>
                </a:solidFill>
              </a:rPr>
              <a:t>年、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dirty="0">
                <a:solidFill>
                  <a:schemeClr val="tx1"/>
                </a:solidFill>
              </a:rPr>
              <a:t>RFC 790</a:t>
            </a:r>
            <a:r>
              <a:rPr lang="ja-JP" altLang="en-US">
                <a:solidFill>
                  <a:schemeClr val="tx1"/>
                </a:solidFill>
              </a:rPr>
              <a:t>に基づいてネットワーククラス（</a:t>
            </a:r>
            <a:r>
              <a:rPr lang="en-US" dirty="0">
                <a:solidFill>
                  <a:schemeClr val="tx1"/>
                </a:solidFill>
              </a:rPr>
              <a:t>A、B、C）</a:t>
            </a:r>
            <a:r>
              <a:rPr lang="ja-JP" altLang="en-US">
                <a:solidFill>
                  <a:schemeClr val="tx1"/>
                </a:solidFill>
              </a:rPr>
              <a:t>に従って割り当てられました。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tx1"/>
                </a:solidFill>
              </a:rPr>
              <a:t>1990</a:t>
            </a:r>
            <a:r>
              <a:rPr lang="ja-JP" altLang="en-US">
                <a:solidFill>
                  <a:schemeClr val="tx1"/>
                </a:solidFill>
              </a:rPr>
              <a:t>年代半ば、ワールドワイドウェブ（</a:t>
            </a:r>
            <a:r>
              <a:rPr lang="en-US" altLang="ja-JP" dirty="0">
                <a:solidFill>
                  <a:schemeClr val="tx1"/>
                </a:solidFill>
              </a:rPr>
              <a:t>WWW</a:t>
            </a:r>
            <a:r>
              <a:rPr lang="ja-JP" altLang="en-US">
                <a:solidFill>
                  <a:schemeClr val="tx1"/>
                </a:solidFill>
              </a:rPr>
              <a:t>）の導入に伴い、クラスフルアドレッシングは</a:t>
            </a:r>
            <a:r>
              <a:rPr lang="ja-JP" altLang="en-US" u="sng">
                <a:solidFill>
                  <a:schemeClr val="tx1"/>
                </a:solidFill>
              </a:rPr>
              <a:t>廃止されました。</a:t>
            </a:r>
            <a:r>
              <a:rPr lang="en-US" altLang="ja-JP" dirty="0">
                <a:solidFill>
                  <a:schemeClr val="tx1"/>
                </a:solidFill>
              </a:rPr>
              <a:t> </a:t>
            </a:r>
            <a:r>
              <a:rPr lang="ja-JP" altLang="en-US">
                <a:solidFill>
                  <a:schemeClr val="tx1"/>
                </a:solidFill>
              </a:rPr>
              <a:t> </a:t>
            </a:r>
            <a:r>
              <a:rPr lang="en-US" altLang="ja-JP" u="sng" dirty="0">
                <a:solidFill>
                  <a:schemeClr val="tx1"/>
                </a:solidFill>
              </a:rPr>
              <a:t>( </a:t>
            </a:r>
            <a:r>
              <a:rPr lang="ja-JP" altLang="en-US">
                <a:solidFill>
                  <a:schemeClr val="tx1"/>
                </a:solidFill>
                <a:hlinkClick r:id="rId5"/>
              </a:rPr>
              <a:t>グローバル</a:t>
            </a:r>
            <a:r>
              <a:rPr lang="en-US" altLang="ja-JP" dirty="0">
                <a:solidFill>
                  <a:schemeClr val="tx1"/>
                </a:solidFill>
                <a:hlinkClick r:id="rId5"/>
              </a:rPr>
              <a:t>IP</a:t>
            </a:r>
            <a:r>
              <a:rPr lang="ja-JP" altLang="en-US">
                <a:solidFill>
                  <a:schemeClr val="tx1"/>
                </a:solidFill>
                <a:hlinkClick r:id="rId5"/>
              </a:rPr>
              <a:t>アドレスの範囲</a:t>
            </a:r>
            <a:r>
              <a:rPr lang="en-US" altLang="ja-JP" dirty="0">
                <a:solidFill>
                  <a:schemeClr val="tx1"/>
                </a:solidFill>
              </a:rPr>
              <a:t>)</a:t>
            </a:r>
            <a:br>
              <a:rPr lang="en-US" altLang="ja-JP" u="sng" dirty="0">
                <a:solidFill>
                  <a:schemeClr val="tx1"/>
                </a:solidFill>
              </a:rPr>
            </a:br>
            <a:endParaRPr lang="ja-JP" altLang="en-US" u="sng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A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0.0.0.0/8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127.0.0.0/8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非常に大規模なネットワーク向け、</a:t>
            </a:r>
            <a:r>
              <a:rPr lang="en-US" altLang="ja-JP" dirty="0">
                <a:solidFill>
                  <a:schemeClr val="tx1"/>
                </a:solidFill>
              </a:rPr>
              <a:t>1600</a:t>
            </a:r>
            <a:r>
              <a:rPr lang="ja-JP" altLang="en-US">
                <a:solidFill>
                  <a:schemeClr val="tx1"/>
                </a:solidFill>
              </a:rPr>
              <a:t>万以上のホストアドレスを持つ。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B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128.0.0.0/16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191.255.0.0/16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中規模から大規模なネットワーク向け、約</a:t>
            </a:r>
            <a:r>
              <a:rPr lang="en-US" altLang="ja-JP" dirty="0">
                <a:solidFill>
                  <a:schemeClr val="tx1"/>
                </a:solidFill>
              </a:rPr>
              <a:t>65,000</a:t>
            </a:r>
            <a:r>
              <a:rPr lang="ja-JP" altLang="en-US">
                <a:solidFill>
                  <a:schemeClr val="tx1"/>
                </a:solidFill>
              </a:rPr>
              <a:t>ホストアドレスまで。</a:t>
            </a: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クラス</a:t>
            </a:r>
            <a:r>
              <a:rPr lang="en-US" dirty="0">
                <a:solidFill>
                  <a:schemeClr val="accent1"/>
                </a:solidFill>
              </a:rPr>
              <a:t>C</a:t>
            </a:r>
            <a:r>
              <a:rPr lang="ja-JP" altLang="en-US">
                <a:solidFill>
                  <a:schemeClr val="accent1"/>
                </a:solidFill>
              </a:rPr>
              <a:t>アドレス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範囲</a:t>
            </a:r>
            <a:r>
              <a:rPr lang="en-US" altLang="ja-JP" dirty="0">
                <a:solidFill>
                  <a:schemeClr val="tx1"/>
                </a:solidFill>
              </a:rPr>
              <a:t>: 192.0.0.0/24</a:t>
            </a:r>
            <a:r>
              <a:rPr lang="ja-JP" altLang="en-US">
                <a:solidFill>
                  <a:schemeClr val="tx1"/>
                </a:solidFill>
              </a:rPr>
              <a:t>から</a:t>
            </a:r>
            <a:r>
              <a:rPr lang="en-US" altLang="ja-JP" dirty="0">
                <a:solidFill>
                  <a:schemeClr val="tx1"/>
                </a:solidFill>
              </a:rPr>
              <a:t>223.255.255.0/24</a:t>
            </a:r>
            <a:r>
              <a:rPr lang="ja-JP" altLang="en-US">
                <a:solidFill>
                  <a:schemeClr val="tx1"/>
                </a:solidFill>
              </a:rPr>
              <a:t>。 設計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小規模ネットワーク向け、最大</a:t>
            </a:r>
            <a:r>
              <a:rPr lang="en-US" altLang="ja-JP" dirty="0">
                <a:solidFill>
                  <a:schemeClr val="tx1"/>
                </a:solidFill>
              </a:rPr>
              <a:t>254</a:t>
            </a:r>
            <a:r>
              <a:rPr lang="ja-JP" altLang="en-US">
                <a:solidFill>
                  <a:schemeClr val="tx1"/>
                </a:solidFill>
              </a:rPr>
              <a:t>ホストまで。</a:t>
            </a:r>
            <a:endParaRPr lang="en-US" altLang="ja-JP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tx1"/>
                </a:solidFill>
              </a:rPr>
              <a:t>クラス</a:t>
            </a:r>
            <a:r>
              <a:rPr lang="en-US" altLang="ja-JP" dirty="0">
                <a:solidFill>
                  <a:schemeClr val="tx1"/>
                </a:solidFill>
              </a:rPr>
              <a:t>D</a:t>
            </a:r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2419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E8FA8DE-52CD-01EE-FFB3-D5DD92FF3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73310F88-BAE2-8B1B-72C7-F979351C7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F8607-0DC4-6819-4B4D-9BB4AB70544C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9.2.6 Assignment of IP Addresses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D80AE7-F7FC-E07E-1CA6-0F8D35EA6AD0}"/>
              </a:ext>
            </a:extLst>
          </p:cNvPr>
          <p:cNvSpPr txBox="1"/>
          <p:nvPr/>
        </p:nvSpPr>
        <p:spPr>
          <a:xfrm>
            <a:off x="720724" y="1561579"/>
            <a:ext cx="81574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Public IPv4 Addresses: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Globally routed over the internet and must be unique.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and IPv6 Management: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Managed by: Internet Assigned Numbers Authority (IANA).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Regional Internet Registries (RIRs):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Five RIRs, each responsible for a specific region.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RIRs allocate IP addresses to ISPs, who then provide them to organizations and smaller ISPs.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8FFA0E-8322-41EC-D58D-DAAFA5FF99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3642609"/>
            <a:ext cx="2846934" cy="1408364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C89008F-286A-6D10-D550-7E8E1E13E6A7}"/>
              </a:ext>
            </a:extLst>
          </p:cNvPr>
          <p:cNvSpPr/>
          <p:nvPr/>
        </p:nvSpPr>
        <p:spPr>
          <a:xfrm>
            <a:off x="3971696" y="3737258"/>
            <a:ext cx="1658679" cy="666676"/>
          </a:xfrm>
          <a:prstGeom prst="wedgeRoundRectCallout">
            <a:avLst>
              <a:gd name="adj1" fmla="val -109862"/>
              <a:gd name="adj2" fmla="val 510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Mongolia, Japan: APNIC</a:t>
            </a:r>
          </a:p>
        </p:txBody>
      </p:sp>
    </p:spTree>
    <p:extLst>
      <p:ext uri="{BB962C8B-B14F-4D97-AF65-F5344CB8AC3E}">
        <p14:creationId xmlns:p14="http://schemas.microsoft.com/office/powerpoint/2010/main" val="90083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 2</a:t>
            </a:r>
            <a:endParaRPr dirty="0"/>
          </a:p>
        </p:txBody>
      </p:sp>
      <p:sp>
        <p:nvSpPr>
          <p:cNvPr id="674" name="Google Shape;674;p29"/>
          <p:cNvSpPr txBox="1">
            <a:spLocks noGrp="1"/>
          </p:cNvSpPr>
          <p:nvPr>
            <p:ph type="subTitle" idx="1"/>
          </p:nvPr>
        </p:nvSpPr>
        <p:spPr>
          <a:xfrm>
            <a:off x="275468" y="1865829"/>
            <a:ext cx="1731182" cy="8381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Dynamic Addressing with DHCP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5" name="Google Shape;675;p29"/>
          <p:cNvSpPr txBox="1">
            <a:spLocks noGrp="1"/>
          </p:cNvSpPr>
          <p:nvPr>
            <p:ph type="title" idx="2"/>
          </p:nvPr>
        </p:nvSpPr>
        <p:spPr>
          <a:xfrm>
            <a:off x="592059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10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77" name="Google Shape;677;p29"/>
          <p:cNvSpPr txBox="1">
            <a:spLocks noGrp="1"/>
          </p:cNvSpPr>
          <p:nvPr>
            <p:ph type="subTitle" idx="4"/>
          </p:nvPr>
        </p:nvSpPr>
        <p:spPr>
          <a:xfrm>
            <a:off x="2024885" y="1865829"/>
            <a:ext cx="1731183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Gateways to Other Networks 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78" name="Google Shape;678;p29"/>
          <p:cNvSpPr txBox="1">
            <a:spLocks noGrp="1"/>
          </p:cNvSpPr>
          <p:nvPr>
            <p:ph type="title" idx="5"/>
          </p:nvPr>
        </p:nvSpPr>
        <p:spPr>
          <a:xfrm>
            <a:off x="234147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11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0" name="Google Shape;680;p29"/>
          <p:cNvSpPr txBox="1">
            <a:spLocks noGrp="1"/>
          </p:cNvSpPr>
          <p:nvPr>
            <p:ph type="subTitle" idx="7"/>
          </p:nvPr>
        </p:nvSpPr>
        <p:spPr>
          <a:xfrm>
            <a:off x="3596986" y="1865829"/>
            <a:ext cx="1183864" cy="550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The ARP Process 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81" name="Google Shape;681;p29"/>
          <p:cNvSpPr txBox="1">
            <a:spLocks noGrp="1"/>
          </p:cNvSpPr>
          <p:nvPr>
            <p:ph type="title" idx="8"/>
          </p:nvPr>
        </p:nvSpPr>
        <p:spPr>
          <a:xfrm>
            <a:off x="363991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12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4" name="Google Shape;684;p29"/>
          <p:cNvSpPr txBox="1">
            <a:spLocks noGrp="1"/>
          </p:cNvSpPr>
          <p:nvPr>
            <p:ph type="title" idx="14"/>
          </p:nvPr>
        </p:nvSpPr>
        <p:spPr>
          <a:xfrm>
            <a:off x="5235948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13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7" name="Google Shape;687;p29"/>
          <p:cNvSpPr txBox="1">
            <a:spLocks noGrp="1"/>
          </p:cNvSpPr>
          <p:nvPr>
            <p:ph type="title" idx="17"/>
          </p:nvPr>
        </p:nvSpPr>
        <p:spPr>
          <a:xfrm>
            <a:off x="6660036" y="1335432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14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689" name="Google Shape;689;p29"/>
          <p:cNvSpPr txBox="1">
            <a:spLocks noGrp="1"/>
          </p:cNvSpPr>
          <p:nvPr>
            <p:ph type="subTitle" idx="19"/>
          </p:nvPr>
        </p:nvSpPr>
        <p:spPr>
          <a:xfrm>
            <a:off x="6497638" y="1865829"/>
            <a:ext cx="1422796" cy="7059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TCP and UDP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690" name="Google Shape;690;p29"/>
          <p:cNvSpPr txBox="1">
            <a:spLocks noGrp="1"/>
          </p:cNvSpPr>
          <p:nvPr>
            <p:ph type="title" idx="20"/>
          </p:nvPr>
        </p:nvSpPr>
        <p:spPr>
          <a:xfrm>
            <a:off x="592059" y="2753743"/>
            <a:ext cx="1098000" cy="38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15</a:t>
            </a:r>
            <a:endParaRPr dirty="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BEBC47-03BE-A24A-5E97-438BB3F415B8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976402" y="1865829"/>
            <a:ext cx="1617092" cy="550226"/>
          </a:xfrm>
        </p:spPr>
        <p:txBody>
          <a:bodyPr anchor="t"/>
          <a:lstStyle/>
          <a:p>
            <a:pPr marL="136525" indent="3175" fontAlgn="ctr"/>
            <a:r>
              <a:rPr lang="en-US" altLang="ja-JP" sz="1400" b="0" i="0" u="none" strike="noStrike" dirty="0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Routing Between Networks</a:t>
            </a:r>
            <a:endParaRPr lang="ja-JP" altLang="en-US" sz="1400" b="0" i="0" u="none" strike="noStrike">
              <a:solidFill>
                <a:schemeClr val="bg1">
                  <a:lumMod val="85000"/>
                </a:schemeClr>
              </a:solidFill>
              <a:effectLst/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15" name="Google Shape;690;p29">
            <a:extLst>
              <a:ext uri="{FF2B5EF4-FFF2-40B4-BE49-F238E27FC236}">
                <a16:creationId xmlns:a16="http://schemas.microsoft.com/office/drawing/2014/main" id="{6A552CD9-EAF0-4260-8ADB-F975DE332EEE}"/>
              </a:ext>
            </a:extLst>
          </p:cNvPr>
          <p:cNvSpPr txBox="1">
            <a:spLocks/>
          </p:cNvSpPr>
          <p:nvPr/>
        </p:nvSpPr>
        <p:spPr>
          <a:xfrm>
            <a:off x="2341476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16</a:t>
            </a:r>
          </a:p>
        </p:txBody>
      </p:sp>
      <p:sp>
        <p:nvSpPr>
          <p:cNvPr id="17" name="Google Shape;690;p29">
            <a:extLst>
              <a:ext uri="{FF2B5EF4-FFF2-40B4-BE49-F238E27FC236}">
                <a16:creationId xmlns:a16="http://schemas.microsoft.com/office/drawing/2014/main" id="{8CC333DC-FE10-22E1-BD25-468CBB8EFE8B}"/>
              </a:ext>
            </a:extLst>
          </p:cNvPr>
          <p:cNvSpPr txBox="1">
            <a:spLocks/>
          </p:cNvSpPr>
          <p:nvPr/>
        </p:nvSpPr>
        <p:spPr>
          <a:xfrm>
            <a:off x="3639918" y="2753743"/>
            <a:ext cx="1098000" cy="38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</a:rPr>
              <a:t>17</a:t>
            </a:r>
          </a:p>
        </p:txBody>
      </p:sp>
      <p:sp>
        <p:nvSpPr>
          <p:cNvPr id="5" name="Google Shape;689;p29">
            <a:extLst>
              <a:ext uri="{FF2B5EF4-FFF2-40B4-BE49-F238E27FC236}">
                <a16:creationId xmlns:a16="http://schemas.microsoft.com/office/drawing/2014/main" id="{24DD1435-2843-CAC9-28E3-AB66E4801411}"/>
              </a:ext>
            </a:extLst>
          </p:cNvPr>
          <p:cNvSpPr txBox="1">
            <a:spLocks/>
          </p:cNvSpPr>
          <p:nvPr/>
        </p:nvSpPr>
        <p:spPr>
          <a:xfrm>
            <a:off x="427268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Application Layer Services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4" name="Google Shape;689;p29">
            <a:extLst>
              <a:ext uri="{FF2B5EF4-FFF2-40B4-BE49-F238E27FC236}">
                <a16:creationId xmlns:a16="http://schemas.microsoft.com/office/drawing/2014/main" id="{C0F8A4CE-41BB-11B8-32B0-25D5A99590AF}"/>
              </a:ext>
            </a:extLst>
          </p:cNvPr>
          <p:cNvSpPr txBox="1">
            <a:spLocks/>
          </p:cNvSpPr>
          <p:nvPr/>
        </p:nvSpPr>
        <p:spPr>
          <a:xfrm>
            <a:off x="2176685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6525" indent="3175" fontAlgn="ctr"/>
            <a:r>
              <a:rPr lang="en-US" altLang="ja-JP" sz="1400" dirty="0">
                <a:solidFill>
                  <a:schemeClr val="bg1">
                    <a:lumMod val="85000"/>
                  </a:schemeClr>
                </a:solidFill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Network Testing Utilities</a:t>
            </a:r>
            <a:endParaRPr lang="ja-JP" altLang="en-US" sz="1400">
              <a:solidFill>
                <a:schemeClr val="bg1">
                  <a:lumMod val="85000"/>
                </a:schemeClr>
              </a:solidFill>
              <a:highlight>
                <a:srgbClr val="C0C0C0"/>
              </a:highlight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8" name="Google Shape;689;p29">
            <a:extLst>
              <a:ext uri="{FF2B5EF4-FFF2-40B4-BE49-F238E27FC236}">
                <a16:creationId xmlns:a16="http://schemas.microsoft.com/office/drawing/2014/main" id="{6FA91A88-BDB5-D014-B263-AF602018768F}"/>
              </a:ext>
            </a:extLst>
          </p:cNvPr>
          <p:cNvSpPr txBox="1">
            <a:spLocks/>
          </p:cNvSpPr>
          <p:nvPr/>
        </p:nvSpPr>
        <p:spPr>
          <a:xfrm>
            <a:off x="3475127" y="3274744"/>
            <a:ext cx="1427582" cy="52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  <a:defRPr sz="1800" b="0" i="0" u="none" strike="noStrike" cap="none">
                <a:solidFill>
                  <a:schemeClr val="accent6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None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fontAlgn="ctr"/>
            <a:r>
              <a:rPr lang="ja-JP" altLang="en-US" sz="1400" b="0" i="0" u="none" strike="noStrike">
                <a:solidFill>
                  <a:schemeClr val="bg1">
                    <a:lumMod val="85000"/>
                  </a:schemeClr>
                </a:solidFill>
                <a:effectLst/>
                <a:highlight>
                  <a:srgbClr val="C0C0C0"/>
                </a:highlight>
                <a:latin typeface="MS PGothic" panose="020B0600070205080204" pitchFamily="34" charset="-128"/>
                <a:ea typeface="MS PGothic" panose="020B0600070205080204" pitchFamily="34" charset="-128"/>
              </a:rPr>
              <a:t>期末テスト</a:t>
            </a:r>
          </a:p>
        </p:txBody>
      </p:sp>
    </p:spTree>
    <p:extLst>
      <p:ext uri="{BB962C8B-B14F-4D97-AF65-F5344CB8AC3E}">
        <p14:creationId xmlns:p14="http://schemas.microsoft.com/office/powerpoint/2010/main" val="6642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FA301BB-332F-B74D-7A1E-FE7AB1D1F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F1CF768-3802-FD61-E889-C6DB7FB0097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F0EB17-95B6-842E-953B-C27D7DBB69FD}"/>
              </a:ext>
            </a:extLst>
          </p:cNvPr>
          <p:cNvSpPr txBox="1"/>
          <p:nvPr/>
        </p:nvSpPr>
        <p:spPr>
          <a:xfrm>
            <a:off x="720726" y="1161469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9.2.6 IP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アドレスの割り当て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3F1B7-C1C0-A739-4F97-946567835203}"/>
              </a:ext>
            </a:extLst>
          </p:cNvPr>
          <p:cNvSpPr txBox="1"/>
          <p:nvPr/>
        </p:nvSpPr>
        <p:spPr>
          <a:xfrm>
            <a:off x="720724" y="1561579"/>
            <a:ext cx="815746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グローバル（パブリック）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アドレス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</a:p>
          <a:p>
            <a:pPr marL="180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インターネット上で、ユニークでなければなりません。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(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同じ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アドレスはない）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および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IPv6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の管理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管理機関</a:t>
            </a:r>
            <a:r>
              <a:rPr lang="en-US" altLang="ja-JP" i="0" dirty="0">
                <a:solidFill>
                  <a:schemeClr val="accent1"/>
                </a:solidFill>
                <a:effectLst/>
                <a:latin typeface="+mn-lt"/>
              </a:rPr>
              <a:t>: </a:t>
            </a:r>
            <a:r>
              <a:rPr lang="en-US" altLang="ja-JP" i="0" dirty="0"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Internet Assigned Numbers </a:t>
            </a:r>
            <a:r>
              <a:rPr lang="en-US" i="0" dirty="0" err="1">
                <a:solidFill>
                  <a:schemeClr val="tx1"/>
                </a:solidFill>
                <a:effectLst/>
                <a:latin typeface="+mn-lt"/>
              </a:rPr>
              <a:t>Authority（</a:t>
            </a:r>
            <a:r>
              <a:rPr lang="en-US" i="0" dirty="0" err="1">
                <a:solidFill>
                  <a:schemeClr val="accent1"/>
                </a:solidFill>
                <a:effectLst/>
                <a:latin typeface="+mn-lt"/>
              </a:rPr>
              <a:t>IANA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）。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ja-JP" altLang="en-US" i="0">
                <a:solidFill>
                  <a:schemeClr val="accent1"/>
                </a:solidFill>
                <a:effectLst/>
                <a:latin typeface="+mn-lt"/>
              </a:rPr>
              <a:t>地域インターネットレジストリ（</a:t>
            </a: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Regional Internet Registries :RIR）:</a:t>
            </a:r>
          </a:p>
          <a:p>
            <a:pPr marL="180000"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5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つの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があり、それぞれが特定の地域を担当します。 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RIR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アドレスを割り当て、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はさらに組織や小規模な</a:t>
            </a: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ISP</a:t>
            </a:r>
            <a:r>
              <a:rPr lang="ja-JP" altLang="en-US" i="0">
                <a:solidFill>
                  <a:schemeClr val="tx1"/>
                </a:solidFill>
                <a:effectLst/>
                <a:latin typeface="+mn-lt"/>
              </a:rPr>
              <a:t>にアドレスを提供します。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DA1F0-B90C-5F33-FBBE-CC1A84F6AF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725" y="3357797"/>
            <a:ext cx="3388112" cy="1676082"/>
          </a:xfrm>
          <a:prstGeom prst="rect">
            <a:avLst/>
          </a:prstGeom>
        </p:spPr>
      </p:pic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D279BE57-7BB8-86F5-B293-1C588B45139D}"/>
              </a:ext>
            </a:extLst>
          </p:cNvPr>
          <p:cNvSpPr/>
          <p:nvPr/>
        </p:nvSpPr>
        <p:spPr>
          <a:xfrm>
            <a:off x="4361440" y="3497415"/>
            <a:ext cx="1658679" cy="666676"/>
          </a:xfrm>
          <a:prstGeom prst="wedgeRoundRectCallout">
            <a:avLst>
              <a:gd name="adj1" fmla="val -120707"/>
              <a:gd name="adj2" fmla="val -3988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Mongolia, Japan: APNIC</a:t>
            </a:r>
          </a:p>
        </p:txBody>
      </p:sp>
    </p:spTree>
    <p:extLst>
      <p:ext uri="{BB962C8B-B14F-4D97-AF65-F5344CB8AC3E}">
        <p14:creationId xmlns:p14="http://schemas.microsoft.com/office/powerpoint/2010/main" val="1044379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78B8353-9537-2BF6-23DC-74F6B24D3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4E789C2-984F-AF76-DFDB-4D2F80DC3D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E9EBF4-8C2E-86F7-8AE2-8FED8A9251B5}"/>
              </a:ext>
            </a:extLst>
          </p:cNvPr>
          <p:cNvSpPr txBox="1"/>
          <p:nvPr/>
        </p:nvSpPr>
        <p:spPr>
          <a:xfrm>
            <a:off x="720726" y="1246533"/>
            <a:ext cx="79863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B6B0F4BA-C05A-FE3F-D1B3-A8F4B2D81A7B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7938A1F4-BA04-58E5-BD23-E9A14704A88B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DDB46131-C5A1-5537-A1AF-9A6CA2414F10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F7A7224-CE17-8215-1E7A-A767B6F88D7E}"/>
              </a:ext>
            </a:extLst>
          </p:cNvPr>
          <p:cNvSpPr txBox="1"/>
          <p:nvPr/>
        </p:nvSpPr>
        <p:spPr>
          <a:xfrm>
            <a:off x="720725" y="1722861"/>
            <a:ext cx="8210551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sz="1200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https://forms.gle/mfR2ju77cfzqji7t9</a:t>
            </a:r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fontAlgn="ctr"/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Question 1</a:t>
            </a:r>
          </a:p>
          <a:p>
            <a:pPr marL="358775" lvl="1">
              <a:buClr>
                <a:schemeClr val="tx1"/>
              </a:buClr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Select Public or Private below each address</a:t>
            </a:r>
          </a:p>
          <a:p>
            <a:pPr marL="358775" lvl="1"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172.16.35.2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192.168.3.5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192.0.3.15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64.104.0.22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209.165.201.30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192.168.11.5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172.16.30.30</a:t>
            </a:r>
          </a:p>
          <a:p>
            <a:pPr marL="530225" lvl="1" indent="-1714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10.55.3.168</a:t>
            </a:r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678666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CEA40B51-DEE0-FC66-CFC8-EEED388FE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C16C143-DE3C-D76F-278E-166680E613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0AEE82-A6C5-7642-4D90-7F0E80CF7120}"/>
              </a:ext>
            </a:extLst>
          </p:cNvPr>
          <p:cNvSpPr txBox="1"/>
          <p:nvPr/>
        </p:nvSpPr>
        <p:spPr>
          <a:xfrm>
            <a:off x="720726" y="1246533"/>
            <a:ext cx="80371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EA3FE7AE-9F9B-525E-C5AC-848931506124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9D7151F3-4FEA-D6B5-4FE9-7CFD5C3F7E6C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824862A4-EB6C-EF89-D8D3-BA54B88CDEAA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C322914-1AA0-B748-E425-E79760DEC1C0}"/>
              </a:ext>
            </a:extLst>
          </p:cNvPr>
          <p:cNvSpPr txBox="1"/>
          <p:nvPr/>
        </p:nvSpPr>
        <p:spPr>
          <a:xfrm>
            <a:off x="720000" y="1780338"/>
            <a:ext cx="8519693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dirty="0">
                <a:solidFill>
                  <a:schemeClr val="tx1"/>
                </a:solidFill>
                <a:latin typeface="+mn-lt"/>
                <a:hlinkClick r:id="rId4"/>
              </a:rPr>
              <a:t>https://forms.gle/mfR2ju77cfzqji7t9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 fontAlgn="ctr"/>
            <a:endParaRPr lang="en-US" dirty="0">
              <a:solidFill>
                <a:schemeClr val="tx1"/>
              </a:solidFill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2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statements are correct about private IPv4 addresses?(Choose two).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Any organization (home, school, office, company) can use the 10.0.0.0/8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172.99.1.1 is a private IPv4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Private IPv4 addresses are assigned to devices within an organization’s intranet (internal network).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Internet routers will typically forward any packet with a destination address that is a private IPv4 address.</a:t>
            </a:r>
          </a:p>
        </p:txBody>
      </p:sp>
    </p:spTree>
    <p:extLst>
      <p:ext uri="{BB962C8B-B14F-4D97-AF65-F5344CB8AC3E}">
        <p14:creationId xmlns:p14="http://schemas.microsoft.com/office/powerpoint/2010/main" val="2237243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D44F22EE-7500-9393-F138-DBEB655BC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DB46201-CDAC-21D7-544F-F321480527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7D62E7-AF87-2F4E-3DA2-C7870392B156}"/>
              </a:ext>
            </a:extLst>
          </p:cNvPr>
          <p:cNvSpPr txBox="1"/>
          <p:nvPr/>
        </p:nvSpPr>
        <p:spPr>
          <a:xfrm>
            <a:off x="720726" y="1246533"/>
            <a:ext cx="80575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0C58F2AB-E03C-D101-2759-C37153A0F2CD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C422717A-7F0A-3392-7AC2-D99F8D796CC1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70A0DDF3-35D2-EEE9-01D9-6B270BDA6763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62C2100-999F-ADF3-F175-F831EF10D1D5}"/>
              </a:ext>
            </a:extLst>
          </p:cNvPr>
          <p:cNvSpPr txBox="1"/>
          <p:nvPr/>
        </p:nvSpPr>
        <p:spPr>
          <a:xfrm>
            <a:off x="689520" y="1705334"/>
            <a:ext cx="8179451" cy="2477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https://forms.gle/mfR2ju77cfzqji7t9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3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statements are correct about public IPv4 addresses?(Choose two).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Public IPv4 address exhaustion is a reason why there are private Ipv4 addresses and why organizations are transitioning to IPv6.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192.168.1.10 is a public IPv4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To access a device over the internet, the destination IPv4 address must be a public address.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Public IPv4 addresses are allowed to be assigned to devices within an organization’s intranet (internal network).</a:t>
            </a:r>
          </a:p>
        </p:txBody>
      </p:sp>
    </p:spTree>
    <p:extLst>
      <p:ext uri="{BB962C8B-B14F-4D97-AF65-F5344CB8AC3E}">
        <p14:creationId xmlns:p14="http://schemas.microsoft.com/office/powerpoint/2010/main" val="21232829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F28267F-E0D4-364F-B96D-C6D41432A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D1410136-A792-7EB7-D244-319146C3E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9.2. Types of IPv4 Addresses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ADFF9-509F-7F7B-BE65-3AE94752A0CD}"/>
              </a:ext>
            </a:extLst>
          </p:cNvPr>
          <p:cNvSpPr txBox="1"/>
          <p:nvPr/>
        </p:nvSpPr>
        <p:spPr>
          <a:xfrm>
            <a:off x="720726" y="1246533"/>
            <a:ext cx="8270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</a:rPr>
              <a:t>9.2.8 Quiz8_1 Check Your Understanding - Types of IPv4 Addresses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D6630C8B-4B39-F2AB-4B67-E43F77AE7892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EACD9DEF-1DAD-9F9B-EFAE-674EA8438F01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BCF3A28F-00DB-C3C0-084B-CA9E39854BB7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DD376A7-7C8C-9591-89D4-28800718609D}"/>
              </a:ext>
            </a:extLst>
          </p:cNvPr>
          <p:cNvSpPr txBox="1"/>
          <p:nvPr/>
        </p:nvSpPr>
        <p:spPr>
          <a:xfrm>
            <a:off x="720725" y="1794537"/>
            <a:ext cx="8087995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  <a:hlinkClick r:id="rId4"/>
              </a:rPr>
              <a:t>https://forms.gle/mfR2ju77cfzqji7t9</a:t>
            </a:r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fontAlgn="ctr"/>
            <a:endParaRPr lang="en-US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4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organization or group of organizations receives IP addresses from IANA and is responsible for allocating these addresses to ISPs and some organizations?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Tier 1 ISPs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IEEE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IETF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RIRs</a:t>
            </a:r>
          </a:p>
        </p:txBody>
      </p:sp>
    </p:spTree>
    <p:extLst>
      <p:ext uri="{BB962C8B-B14F-4D97-AF65-F5344CB8AC3E}">
        <p14:creationId xmlns:p14="http://schemas.microsoft.com/office/powerpoint/2010/main" val="15697452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9AAA8F1-C419-461E-F0FD-AD546F9EF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915333F-3A96-C6E9-C385-B7E8CE8209B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F8B7FA-8D9F-B747-0F7B-477EA499D506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9.3.1 Video - Network Segmentation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1768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F2875F53-1E8C-32AE-2662-3FE524DD8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ABAA319-694A-8929-0CA2-E182FC02540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0C0C18-76D4-7E76-1270-417BFADE0BE6}"/>
              </a:ext>
            </a:extLst>
          </p:cNvPr>
          <p:cNvSpPr txBox="1"/>
          <p:nvPr/>
        </p:nvSpPr>
        <p:spPr>
          <a:xfrm>
            <a:off x="720725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9.3.1 Video -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ネットワークの分離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2CD3-E464-FFCF-49CF-1388BDA0E22E}"/>
              </a:ext>
            </a:extLst>
          </p:cNvPr>
          <p:cNvSpPr txBox="1"/>
          <p:nvPr/>
        </p:nvSpPr>
        <p:spPr>
          <a:xfrm>
            <a:off x="880844" y="1753299"/>
            <a:ext cx="7013196" cy="2491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013C27-ACE7-0217-83EC-4FD5C87581EA}"/>
              </a:ext>
            </a:extLst>
          </p:cNvPr>
          <p:cNvSpPr txBox="1"/>
          <p:nvPr/>
        </p:nvSpPr>
        <p:spPr>
          <a:xfrm>
            <a:off x="720725" y="1610687"/>
            <a:ext cx="8220075" cy="3400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ネットワーク分割（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Network Segmentation）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ルーターの役割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ルーターはネットワークを分けるために使われます。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イーサネット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の動作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コンピュータはブロードキャストを使って、同じローカルエリアネットワーク（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LAN）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の全てのホストにパケットを送ります。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ルーターの動作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ルーターはブロードキャストを受信しても、他のネットワークには転送しません。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この仕組みを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レイヤー</a:t>
            </a:r>
            <a:r>
              <a:rPr lang="en-US" altLang="ja-JP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ブロードキャストドメイン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と呼びます。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の例（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サーバーはホストに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アドレスを提供するサーバー）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ホストは自分の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アドレスを得るために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ディスカバリーメッセージ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をローカルネットワーク全体に送信します。このしくみはブロードキャストです。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ネットワーク分割</a:t>
            </a:r>
          </a:p>
          <a:p>
            <a:pPr marL="800100" lvl="1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ルーターによってネットワークが分けられ、ブロードキャストが他のネットワークに影響を与えないようにします。これによりネットワーク</a:t>
            </a:r>
            <a:r>
              <a:rPr lang="ja-JP" altLang="en-JP">
                <a:solidFill>
                  <a:schemeClr val="tx1"/>
                </a:solidFill>
                <a:latin typeface="+mn-lt"/>
              </a:rPr>
              <a:t>のパフォーマ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ンスが向上します。</a:t>
            </a:r>
          </a:p>
        </p:txBody>
      </p:sp>
    </p:spTree>
    <p:extLst>
      <p:ext uri="{BB962C8B-B14F-4D97-AF65-F5344CB8AC3E}">
        <p14:creationId xmlns:p14="http://schemas.microsoft.com/office/powerpoint/2010/main" val="33014587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18D8EC7-E735-9F58-053A-33319A52E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7D756CB-18C1-D183-6D12-D0AC7B693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2AC192-B7D4-0307-13BB-A7CC320F5C51}"/>
              </a:ext>
            </a:extLst>
          </p:cNvPr>
          <p:cNvSpPr txBox="1"/>
          <p:nvPr/>
        </p:nvSpPr>
        <p:spPr>
          <a:xfrm>
            <a:off x="957029" y="1112838"/>
            <a:ext cx="8048267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9.3.2 Broadcast Domains and Segmentation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Ethernet LAN Device Discovery:</a:t>
            </a:r>
            <a:endParaRPr lang="en-US" altLang="ja-JP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Use broadcasts and 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Address Resolution Protocol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(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ARP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).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Sends Layer 2 broadcasts to find the MAC address associated with a known IPv4 address.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DHCP for IPv4 Configuration: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Hosts typically acquire IPv4 addresses via 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Dynamic Host Configuration Protocol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(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DHCP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).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Sends broadcasts to locate a DHCP server on the local network.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Switches and Broadcasts: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Propagate broadcasts out all interfaces except the receiving interface.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A switch forwards a broadcast to other switches and network users.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Routers and Broadcasts: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u="sng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Do not propagate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broadcasts across other interfaces.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Example: A router receiving a broadcast on one interface will not forward it through another.</a:t>
            </a:r>
          </a:p>
        </p:txBody>
      </p:sp>
    </p:spTree>
    <p:extLst>
      <p:ext uri="{BB962C8B-B14F-4D97-AF65-F5344CB8AC3E}">
        <p14:creationId xmlns:p14="http://schemas.microsoft.com/office/powerpoint/2010/main" val="9202091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3D5F6F5-58F2-EF6D-82EE-78F6EA9BD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5930B427-8508-9051-5FC4-665424AC27E0}"/>
              </a:ext>
            </a:extLst>
          </p:cNvPr>
          <p:cNvSpPr/>
          <p:nvPr/>
        </p:nvSpPr>
        <p:spPr>
          <a:xfrm>
            <a:off x="7398025" y="868017"/>
            <a:ext cx="1639957" cy="685800"/>
          </a:xfrm>
          <a:prstGeom prst="wedgeRoundRectCallout">
            <a:avLst>
              <a:gd name="adj1" fmla="val -180602"/>
              <a:gd name="adj2" fmla="val 15737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MACアドレス：データリンク層</a:t>
            </a:r>
            <a:endParaRPr lang="en-US" dirty="0"/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2D373EC7-9C9D-8F21-E0FA-023DC465F96B}"/>
              </a:ext>
            </a:extLst>
          </p:cNvPr>
          <p:cNvSpPr/>
          <p:nvPr/>
        </p:nvSpPr>
        <p:spPr>
          <a:xfrm>
            <a:off x="5734877" y="546652"/>
            <a:ext cx="1639957" cy="685800"/>
          </a:xfrm>
          <a:prstGeom prst="wedgeRoundRectCallout">
            <a:avLst>
              <a:gd name="adj1" fmla="val -198177"/>
              <a:gd name="adj2" fmla="val 200849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IPアドレス：ネットワーク層</a:t>
            </a:r>
            <a:endParaRPr lang="en-US" dirty="0"/>
          </a:p>
        </p:txBody>
      </p:sp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54C1BD0-E198-822A-21D2-7FE0DB08D70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6C5315-DA0A-248A-8614-06702B842772}"/>
              </a:ext>
            </a:extLst>
          </p:cNvPr>
          <p:cNvSpPr txBox="1"/>
          <p:nvPr/>
        </p:nvSpPr>
        <p:spPr>
          <a:xfrm>
            <a:off x="937151" y="1073081"/>
            <a:ext cx="804826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16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9.3.2 </a:t>
            </a:r>
            <a:r>
              <a:rPr lang="ja-JP" altLang="en-US" sz="16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/>
              </a:rPr>
              <a:t>ブロードキャストドメインとセグメンテーション</a:t>
            </a:r>
            <a:endParaRPr lang="en-US" altLang="ja-JP" sz="16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ブロードキャストの例</a:t>
            </a:r>
            <a:endParaRPr lang="en-US" altLang="ja-JP" b="1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イーサネット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上で、デバイスを見つける</a:t>
            </a:r>
            <a:endParaRPr lang="ja-JP" altLang="en-US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デバイスは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ARP（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アドレス解決プロトコル：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ARP: Address Resolution Protocol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を使って、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IP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アドレス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に対応する</a:t>
            </a:r>
            <a:r>
              <a:rPr lang="en-US" u="sng" dirty="0">
                <a:solidFill>
                  <a:schemeClr val="tx1"/>
                </a:solidFill>
                <a:latin typeface="+mn-lt"/>
              </a:rPr>
              <a:t>MAC</a:t>
            </a:r>
            <a:r>
              <a:rPr lang="ja-JP" altLang="en-US" u="sng">
                <a:solidFill>
                  <a:schemeClr val="tx1"/>
                </a:solidFill>
                <a:latin typeface="+mn-lt"/>
              </a:rPr>
              <a:t>アドレス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を見つけます。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ARP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は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を使い、ローカルネットワーク内の全デバイスに問い合わせを送ります。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サーバを見つける</a:t>
            </a:r>
            <a:endParaRPr lang="en-US" altLang="ja-JP" b="1" dirty="0">
              <a:solidFill>
                <a:schemeClr val="tx1"/>
              </a:solidFill>
              <a:latin typeface="+mn-lt"/>
            </a:endParaRPr>
          </a:p>
          <a:p>
            <a:pPr marL="7992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ホスト（デバイス）は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DHCP（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動的ホスト構成プロトコル：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 Dynamic Host Configuration Protocol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）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で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IPv4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アドレスを取得します。</a:t>
            </a:r>
          </a:p>
          <a:p>
            <a:pPr marL="800100" lvl="2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DHCP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サーバーを見つけるために、ホストは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ブロードキャスト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を使用します。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スイッチ（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L2）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とルーター（</a:t>
            </a:r>
            <a:r>
              <a:rPr lang="en-US" b="1" dirty="0">
                <a:solidFill>
                  <a:schemeClr val="tx1"/>
                </a:solidFill>
                <a:latin typeface="+mn-lt"/>
              </a:rPr>
              <a:t>L3）</a:t>
            </a:r>
            <a:r>
              <a:rPr lang="ja-JP" altLang="en-US" b="1">
                <a:solidFill>
                  <a:schemeClr val="tx1"/>
                </a:solidFill>
                <a:latin typeface="+mn-lt"/>
              </a:rPr>
              <a:t>の違い</a:t>
            </a:r>
            <a:endParaRPr lang="ja-JP" altLang="en-US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スイッチ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ブロードキャストを他の全ポートに送信します。</a:t>
            </a:r>
          </a:p>
          <a:p>
            <a:pPr marL="8001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ルーター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ブロードキャストを他のネットワークには送信しません（ブロードキャストを遮断します）。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20E5B7-7316-82E8-C1D1-7A170C07C1D8}"/>
              </a:ext>
            </a:extLst>
          </p:cNvPr>
          <p:cNvSpPr txBox="1"/>
          <p:nvPr/>
        </p:nvSpPr>
        <p:spPr>
          <a:xfrm>
            <a:off x="369116" y="22985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63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D3EB86F-415D-E557-3E71-F67A72B4D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81695AE8-32F1-63E3-8487-659AD25529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C1A19-7927-6EF6-B906-FEB5E7A4D6C8}"/>
              </a:ext>
            </a:extLst>
          </p:cNvPr>
          <p:cNvSpPr txBox="1"/>
          <p:nvPr/>
        </p:nvSpPr>
        <p:spPr>
          <a:xfrm>
            <a:off x="957029" y="1240428"/>
            <a:ext cx="8048267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Problems with Large Broadcast Domains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Large Broadcast Domain Issues: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Network with many hosts.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Problem: Excessive broadcasts leading to network and device performance issues.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Example Scenario: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LAN 1 with 400 users potentially causing excessive broadcast traffic.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Network Performance: Slower operations due to high traffic. Device Performance: Slower operations as devices process each broadcast packet.</a:t>
            </a:r>
          </a:p>
          <a:p>
            <a:pPr>
              <a:spcAft>
                <a:spcPts val="600"/>
              </a:spcAft>
            </a:pP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Solution - Subnetting: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Purpose: Reduce network size to create smaller, more manageable broadcast domains.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Result: Improved network efficiency and reduced broadcast traffic.</a:t>
            </a:r>
          </a:p>
        </p:txBody>
      </p:sp>
    </p:spTree>
    <p:extLst>
      <p:ext uri="{BB962C8B-B14F-4D97-AF65-F5344CB8AC3E}">
        <p14:creationId xmlns:p14="http://schemas.microsoft.com/office/powerpoint/2010/main" val="2467699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1. About Today’s Class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AE00C8-5E4C-0887-CE8F-B0EA6976A1D0}"/>
              </a:ext>
            </a:extLst>
          </p:cNvPr>
          <p:cNvSpPr txBox="1"/>
          <p:nvPr/>
        </p:nvSpPr>
        <p:spPr>
          <a:xfrm>
            <a:off x="720725" y="1112700"/>
            <a:ext cx="7782144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tx1"/>
                </a:solidFill>
                <a:effectLst/>
                <a:latin typeface="+mn-lt"/>
              </a:rPr>
              <a:t>Module 9: IPv4 and Network Segmentation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9.0. Introduction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9.1. IPv4 Unicast, Broadcast, and Multicast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9.2. Types of IPv4 Addresses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9.3. Network Segmentation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i="0" dirty="0">
                <a:solidFill>
                  <a:schemeClr val="tx1"/>
                </a:solidFill>
                <a:effectLst/>
                <a:latin typeface="+mn-lt"/>
              </a:rPr>
              <a:t>9.4. IPv4 and Network Segmentation Summary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       Check Test 8</a:t>
            </a:r>
            <a:endParaRPr lang="en-US" sz="1600" i="0" dirty="0">
              <a:solidFill>
                <a:schemeClr val="tx1"/>
              </a:solidFill>
              <a:effectLst/>
              <a:latin typeface="+mn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2E695E4-A090-3AC9-D357-D82B0019E5A1}"/>
              </a:ext>
            </a:extLst>
          </p:cNvPr>
          <p:cNvGrpSpPr/>
          <p:nvPr/>
        </p:nvGrpSpPr>
        <p:grpSpPr>
          <a:xfrm>
            <a:off x="720725" y="3617075"/>
            <a:ext cx="324609" cy="374825"/>
            <a:chOff x="1129134" y="2919416"/>
            <a:chExt cx="324609" cy="374825"/>
          </a:xfrm>
        </p:grpSpPr>
        <p:sp>
          <p:nvSpPr>
            <p:cNvPr id="3" name="Google Shape;10287;p77">
              <a:extLst>
                <a:ext uri="{FF2B5EF4-FFF2-40B4-BE49-F238E27FC236}">
                  <a16:creationId xmlns:a16="http://schemas.microsoft.com/office/drawing/2014/main" id="{726ABF48-44F6-5BC8-3207-136A8D19D21A}"/>
                </a:ext>
              </a:extLst>
            </p:cNvPr>
            <p:cNvSpPr/>
            <p:nvPr/>
          </p:nvSpPr>
          <p:spPr>
            <a:xfrm>
              <a:off x="1181057" y="3073273"/>
              <a:ext cx="229092" cy="174844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1027ABBA-8076-0530-B212-BEFE2019A6A5}"/>
                </a:ext>
              </a:extLst>
            </p:cNvPr>
            <p:cNvSpPr/>
            <p:nvPr/>
          </p:nvSpPr>
          <p:spPr>
            <a:xfrm>
              <a:off x="1129134" y="2919416"/>
              <a:ext cx="324609" cy="374825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47582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773E9A4-1A32-C887-9886-80708EDB4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4B310E2-9D36-8CD0-6ACC-F14AD94A0EA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5AEE6-470F-7E08-F87A-5AAAA39F0876}"/>
              </a:ext>
            </a:extLst>
          </p:cNvPr>
          <p:cNvSpPr txBox="1"/>
          <p:nvPr/>
        </p:nvSpPr>
        <p:spPr>
          <a:xfrm>
            <a:off x="957029" y="1240428"/>
            <a:ext cx="8048267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大規模ブロードキャストドメインの問題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  <a:latin typeface="+mn-lt"/>
              </a:rPr>
              <a:t>大規模ブロードキャストドメインの問題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問題点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ネットワークにホストが多いと、ブロードキャストが増え、パフォーマンスが低下します。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例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LAN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に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400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人のユーザーがいると、多くのブロードキャストトラフィックが発生します。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ネットワーク全体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パフォーマンスが悪化。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デバイス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すべてのブロードキャストを処理するため、動作が遅くなります。</a:t>
            </a:r>
          </a:p>
          <a:p>
            <a:pPr marL="342900" indent="-3429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解決策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サブネット化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目的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ネットワークを小さなグループ（</a:t>
            </a:r>
            <a:r>
              <a:rPr lang="ja-JP" altLang="en-US">
                <a:solidFill>
                  <a:schemeClr val="accent1"/>
                </a:solidFill>
                <a:latin typeface="+mn-lt"/>
              </a:rPr>
              <a:t>サブネット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）に分けて管理しやすくします。</a:t>
            </a:r>
          </a:p>
          <a:p>
            <a:pPr marL="702000" lvl="1" indent="-34290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結果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ネットワーク効率が向上します。</a:t>
            </a:r>
          </a:p>
          <a:p>
            <a:pPr marL="1062000" lvl="2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ブロードキャストトラフィックが減ります。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3D4954-9268-D9B3-4615-ED4C762398DD}"/>
              </a:ext>
            </a:extLst>
          </p:cNvPr>
          <p:cNvSpPr txBox="1"/>
          <p:nvPr/>
        </p:nvSpPr>
        <p:spPr>
          <a:xfrm>
            <a:off x="2323750" y="500822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1854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F147D2B8-3324-052D-4915-A86B2C12C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96BBA0C-F73D-4344-7B57-7F3E3E98A7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FE569E-CE5E-E26D-AE76-AC9193E144FA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Problems with Large Broadcast Domains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D2BAFFCB-1114-24DC-75C1-250F16B4F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4" y="2791710"/>
            <a:ext cx="3283904" cy="2093489"/>
          </a:xfrm>
          <a:prstGeom prst="rect">
            <a:avLst/>
          </a:prstGeom>
        </p:spPr>
      </p:pic>
      <p:pic>
        <p:nvPicPr>
          <p:cNvPr id="6" name="Picture 5" descr="A diagram of a cloud network&#10;&#10;Description automatically generated">
            <a:extLst>
              <a:ext uri="{FF2B5EF4-FFF2-40B4-BE49-F238E27FC236}">
                <a16:creationId xmlns:a16="http://schemas.microsoft.com/office/drawing/2014/main" id="{51904844-4E3E-3168-4B2E-353BDAE76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380" y="2791711"/>
            <a:ext cx="4208016" cy="20934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35C3C0AD-3DEB-3D6B-45A1-0ACA28AEA7FA}"/>
              </a:ext>
            </a:extLst>
          </p:cNvPr>
          <p:cNvSpPr/>
          <p:nvPr/>
        </p:nvSpPr>
        <p:spPr>
          <a:xfrm>
            <a:off x="3965945" y="3838454"/>
            <a:ext cx="606056" cy="400110"/>
          </a:xfrm>
          <a:prstGeom prst="rightArrow">
            <a:avLst>
              <a:gd name="adj1" fmla="val 4459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DD507A-2063-0949-762E-82FDD838ABC0}"/>
              </a:ext>
            </a:extLst>
          </p:cNvPr>
          <p:cNvSpPr txBox="1"/>
          <p:nvPr/>
        </p:nvSpPr>
        <p:spPr>
          <a:xfrm>
            <a:off x="957028" y="1616152"/>
            <a:ext cx="7981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Implementation Example: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Original Network: 172.16.0.0 /16 with 400 users.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Subnetting: Divided into two subnets (172.16.0.0 /24 and 172.16.1.0 /24) with 200 users each.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Broadcast Limitation: Broadcasts contained within individual subnets.</a:t>
            </a:r>
          </a:p>
        </p:txBody>
      </p:sp>
    </p:spTree>
    <p:extLst>
      <p:ext uri="{BB962C8B-B14F-4D97-AF65-F5344CB8AC3E}">
        <p14:creationId xmlns:p14="http://schemas.microsoft.com/office/powerpoint/2010/main" val="3067973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0DABBB4-3384-C819-DDE5-3F7CA7EBF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32F240E-0C6D-A9D8-F6A3-083B09D738F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70578-DA80-EB5D-0938-8BB9E42D9B38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9.3.3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大規模ブロードキャストドメインの問題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pic>
        <p:nvPicPr>
          <p:cNvPr id="4" name="Picture 3" descr="A diagram of a network&#10;&#10;Description automatically generated">
            <a:extLst>
              <a:ext uri="{FF2B5EF4-FFF2-40B4-BE49-F238E27FC236}">
                <a16:creationId xmlns:a16="http://schemas.microsoft.com/office/drawing/2014/main" id="{9C94FFA3-3965-B1C6-C502-41EE11889F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544" y="2791710"/>
            <a:ext cx="3283904" cy="2093489"/>
          </a:xfrm>
          <a:prstGeom prst="rect">
            <a:avLst/>
          </a:prstGeom>
        </p:spPr>
      </p:pic>
      <p:pic>
        <p:nvPicPr>
          <p:cNvPr id="6" name="Picture 5" descr="A diagram of a cloud network&#10;&#10;Description automatically generated">
            <a:extLst>
              <a:ext uri="{FF2B5EF4-FFF2-40B4-BE49-F238E27FC236}">
                <a16:creationId xmlns:a16="http://schemas.microsoft.com/office/drawing/2014/main" id="{05F409A6-CACB-C0C6-15E5-15DF98D5C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30380" y="2791711"/>
            <a:ext cx="4208016" cy="2093488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01D8CF4-D149-A9A1-DD66-90D9380E0E80}"/>
              </a:ext>
            </a:extLst>
          </p:cNvPr>
          <p:cNvSpPr/>
          <p:nvPr/>
        </p:nvSpPr>
        <p:spPr>
          <a:xfrm>
            <a:off x="3965945" y="3838454"/>
            <a:ext cx="606056" cy="400110"/>
          </a:xfrm>
          <a:prstGeom prst="rightArrow">
            <a:avLst>
              <a:gd name="adj1" fmla="val 44593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59EE82-AA20-7396-0167-04EFF3AF2FD6}"/>
              </a:ext>
            </a:extLst>
          </p:cNvPr>
          <p:cNvSpPr txBox="1"/>
          <p:nvPr/>
        </p:nvSpPr>
        <p:spPr>
          <a:xfrm>
            <a:off x="957028" y="1616152"/>
            <a:ext cx="7981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例</a:t>
            </a:r>
            <a:r>
              <a:rPr lang="en-US" altLang="ja-JP" dirty="0">
                <a:solidFill>
                  <a:schemeClr val="tx1"/>
                </a:solidFill>
              </a:rPr>
              <a:t>: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元のネットワーク</a:t>
            </a:r>
            <a:r>
              <a:rPr lang="en-US" altLang="ja-JP" dirty="0">
                <a:solidFill>
                  <a:schemeClr val="tx1"/>
                </a:solidFill>
              </a:rPr>
              <a:t>: 172.16.0.0 /16 </a:t>
            </a:r>
            <a:r>
              <a:rPr lang="ja-JP" altLang="en-US">
                <a:solidFill>
                  <a:schemeClr val="tx1"/>
                </a:solidFill>
              </a:rPr>
              <a:t>に</a:t>
            </a:r>
            <a:r>
              <a:rPr lang="en-US" altLang="ja-JP" dirty="0">
                <a:solidFill>
                  <a:schemeClr val="tx1"/>
                </a:solidFill>
              </a:rPr>
              <a:t>400</a:t>
            </a:r>
            <a:r>
              <a:rPr lang="ja-JP" altLang="en-US">
                <a:solidFill>
                  <a:schemeClr val="tx1"/>
                </a:solidFill>
              </a:rPr>
              <a:t>人のユーザー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サブネット化</a:t>
            </a:r>
            <a:r>
              <a:rPr lang="en-US" altLang="ja-JP" dirty="0">
                <a:solidFill>
                  <a:schemeClr val="tx1"/>
                </a:solidFill>
              </a:rPr>
              <a:t>: 2</a:t>
            </a:r>
            <a:r>
              <a:rPr lang="ja-JP" altLang="en-US">
                <a:solidFill>
                  <a:schemeClr val="tx1"/>
                </a:solidFill>
              </a:rPr>
              <a:t>つのサブネット（</a:t>
            </a:r>
            <a:r>
              <a:rPr lang="en-US" altLang="ja-JP" dirty="0">
                <a:solidFill>
                  <a:schemeClr val="tx1"/>
                </a:solidFill>
              </a:rPr>
              <a:t>172.16.0.0 /24 </a:t>
            </a:r>
            <a:r>
              <a:rPr lang="ja-JP" altLang="en-US">
                <a:solidFill>
                  <a:schemeClr val="tx1"/>
                </a:solidFill>
              </a:rPr>
              <a:t>と </a:t>
            </a:r>
            <a:r>
              <a:rPr lang="en-US" altLang="ja-JP" dirty="0">
                <a:solidFill>
                  <a:schemeClr val="tx1"/>
                </a:solidFill>
              </a:rPr>
              <a:t>172.16.1.0 /24</a:t>
            </a:r>
            <a:r>
              <a:rPr lang="ja-JP" altLang="en-US">
                <a:solidFill>
                  <a:schemeClr val="tx1"/>
                </a:solidFill>
              </a:rPr>
              <a:t>）に分割し、各サブネットに</a:t>
            </a:r>
            <a:r>
              <a:rPr lang="en-US" altLang="ja-JP" dirty="0">
                <a:solidFill>
                  <a:schemeClr val="tx1"/>
                </a:solidFill>
              </a:rPr>
              <a:t>200</a:t>
            </a:r>
            <a:r>
              <a:rPr lang="ja-JP" altLang="en-US">
                <a:solidFill>
                  <a:schemeClr val="tx1"/>
                </a:solidFill>
              </a:rPr>
              <a:t>人のユーザー</a:t>
            </a:r>
          </a:p>
          <a:p>
            <a:pPr marL="285750" lvl="1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ブロードキャストの制限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ブロードキャストは個々のサブネット内に限定される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526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A49B105-99BF-CAEC-4F8D-780F187A6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4EC1C5C1-4C51-6A76-6C13-4E4022D0E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330A66-D3F2-89A2-EB57-1A03F6020434}"/>
              </a:ext>
            </a:extLst>
          </p:cNvPr>
          <p:cNvSpPr txBox="1"/>
          <p:nvPr/>
        </p:nvSpPr>
        <p:spPr>
          <a:xfrm>
            <a:off x="957029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9.3.4 Reasons for Segmenting Networks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27D0C4-531C-1140-86FB-39B22FDBF027}"/>
              </a:ext>
            </a:extLst>
          </p:cNvPr>
          <p:cNvSpPr txBox="1"/>
          <p:nvPr/>
        </p:nvSpPr>
        <p:spPr>
          <a:xfrm>
            <a:off x="957028" y="1616152"/>
            <a:ext cx="7981367" cy="3524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Subnetting Benefits: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Reduces network traffic and improves performance.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implementation of security policies to control communication between subnets.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Decreases the number of devices impacted by abnormal broadcast traffic.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Subnet Usage:</a:t>
            </a:r>
            <a:endParaRPr lang="en-US" dirty="0">
              <a:solidFill>
                <a:schemeClr val="tx1"/>
              </a:solidFill>
            </a:endParaRP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Subnets can be created based on divisions that best suit the network's needs.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Typically involve longer prefix lengths for network identification.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Administrative Application: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Network administrators use subnetting for efficient network device management.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Subnetting is a crucial skill for network administrators.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Various methods exist to simplify the learning process.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Requires attention to detail and practice for proficiency.</a:t>
            </a:r>
          </a:p>
        </p:txBody>
      </p:sp>
    </p:spTree>
    <p:extLst>
      <p:ext uri="{BB962C8B-B14F-4D97-AF65-F5344CB8AC3E}">
        <p14:creationId xmlns:p14="http://schemas.microsoft.com/office/powerpoint/2010/main" val="1949504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889D842A-01B4-6716-C868-8790CBF7A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305EAAAB-55F6-F190-3D9F-EE93D674B7A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B99D86-31B3-B287-5934-9972DEC22762}"/>
              </a:ext>
            </a:extLst>
          </p:cNvPr>
          <p:cNvSpPr txBox="1"/>
          <p:nvPr/>
        </p:nvSpPr>
        <p:spPr>
          <a:xfrm>
            <a:off x="720000" y="1112838"/>
            <a:ext cx="804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9.3.4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ネットワークをセグメント化する理由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EBC67E-2838-7E10-08F0-C429B0033D35}"/>
              </a:ext>
            </a:extLst>
          </p:cNvPr>
          <p:cNvSpPr txBox="1"/>
          <p:nvPr/>
        </p:nvSpPr>
        <p:spPr>
          <a:xfrm>
            <a:off x="720000" y="1616152"/>
            <a:ext cx="8180719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セグメント化（サブネット化）の利点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ネットワークトラフィックを減らす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ブロードキャストなどの無駄な通信が減り、パフォーマンスが向上します。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セキュリティを向上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セグメントごとに通信を制御するセキュリティポリシーを実装できます。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b="1">
                <a:solidFill>
                  <a:schemeClr val="tx1"/>
                </a:solidFill>
                <a:latin typeface="+mn-lt"/>
              </a:rPr>
              <a:t>異常なトラフィックの影響を減少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: 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不必要な通信でデバイスに負担がかかるのを防ぎます。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サブネットの使用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ネットワークの要件に応じて、適切なセグメント（サブネット）を作成します。</a:t>
            </a:r>
          </a:p>
          <a:p>
            <a:pPr marL="342900" indent="-342900">
              <a:spcAft>
                <a:spcPts val="60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ja-JP" altLang="en-US" b="1">
                <a:solidFill>
                  <a:schemeClr val="accent1"/>
                </a:solidFill>
                <a:latin typeface="+mn-lt"/>
              </a:rPr>
              <a:t>管理の利点</a:t>
            </a:r>
            <a:endParaRPr lang="ja-JP" altLang="en-US">
              <a:solidFill>
                <a:schemeClr val="accent1"/>
              </a:solidFill>
              <a:latin typeface="+mn-lt"/>
            </a:endParaRP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ネットワーク管理者は、デバイスを効率的に管理できます。</a:t>
            </a:r>
          </a:p>
          <a:p>
            <a:pPr marL="702000" lvl="1" indent="-34290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  <a:latin typeface="+mn-lt"/>
              </a:rPr>
              <a:t>サブネット化は、ネットワーク管理において重要なスキルです。</a:t>
            </a:r>
          </a:p>
        </p:txBody>
      </p:sp>
    </p:spTree>
    <p:extLst>
      <p:ext uri="{BB962C8B-B14F-4D97-AF65-F5344CB8AC3E}">
        <p14:creationId xmlns:p14="http://schemas.microsoft.com/office/powerpoint/2010/main" val="117864964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8ECCA30-3C17-C5F3-2AE5-4CB518739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E4F69B6B-CDC4-2C8F-5C7E-010EE7044E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4237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D6164A-DB98-B229-99A0-925BA8B7AB16}"/>
              </a:ext>
            </a:extLst>
          </p:cNvPr>
          <p:cNvSpPr txBox="1"/>
          <p:nvPr/>
        </p:nvSpPr>
        <p:spPr>
          <a:xfrm>
            <a:off x="597160" y="765305"/>
            <a:ext cx="854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b="0" i="0" u="none" strike="noStrike" dirty="0">
                <a:solidFill>
                  <a:schemeClr val="accent4"/>
                </a:solidFill>
                <a:effectLst/>
                <a:latin typeface="+mn-lt"/>
                <a:ea typeface="MS PGothic" panose="020B0600070205080204" pitchFamily="34" charset="-128"/>
              </a:rPr>
              <a:t>9.3.5 Quiz8_2 Check Your Understanding - Network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314EC7-D2AC-6270-F047-13381A97FB28}"/>
              </a:ext>
            </a:extLst>
          </p:cNvPr>
          <p:cNvSpPr txBox="1"/>
          <p:nvPr/>
        </p:nvSpPr>
        <p:spPr>
          <a:xfrm>
            <a:off x="720000" y="1244853"/>
            <a:ext cx="82105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https://forms.gle/8NsmkaPtYQYqZp9W8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</a:p>
          <a:p>
            <a:pPr algn="l" fontAlgn="ctr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Question1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devices will not forward an IPv4 broadcast packet by default?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Ethernet switch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router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Windows PC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None of the above. All devices forward IPv4 broadcast packets by default.</a:t>
            </a:r>
          </a:p>
          <a:p>
            <a:pPr marL="358775" lvl="1">
              <a:buClr>
                <a:schemeClr val="tx1"/>
              </a:buClr>
            </a:pPr>
            <a:endParaRPr lang="en-US" sz="12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4E8DC6E3-651F-E89E-FAEE-6E4CF05C7286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2A2A9ED7-EC0D-F929-4F4E-99C5CF6973F3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9ED1204E-860A-52BA-8711-86AE73A6D225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76206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5DE3C2AA-6961-2E95-4E3D-1BC11EB73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45386F6-DEB9-CCDB-2C21-B8EE4ED691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174237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9.3. Network Segmentation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31D58-B6BC-359B-080A-526246BD586A}"/>
              </a:ext>
            </a:extLst>
          </p:cNvPr>
          <p:cNvSpPr txBox="1"/>
          <p:nvPr/>
        </p:nvSpPr>
        <p:spPr>
          <a:xfrm>
            <a:off x="597160" y="765305"/>
            <a:ext cx="85461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b="0" i="0" u="none" strike="noStrike" dirty="0">
                <a:solidFill>
                  <a:schemeClr val="accent4"/>
                </a:solidFill>
                <a:effectLst/>
                <a:latin typeface="+mn-lt"/>
                <a:ea typeface="MS PGothic" panose="020B0600070205080204" pitchFamily="34" charset="-128"/>
              </a:rPr>
              <a:t>9.3.5 Quiz8_2 Check Your Understanding - Network Segmentation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16CDFE-714F-07CE-ADC7-0E5778D3B4C7}"/>
              </a:ext>
            </a:extLst>
          </p:cNvPr>
          <p:cNvSpPr txBox="1"/>
          <p:nvPr/>
        </p:nvSpPr>
        <p:spPr>
          <a:xfrm>
            <a:off x="720000" y="1244853"/>
            <a:ext cx="8210551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  <a:hlinkClick r:id="rId4"/>
              </a:rPr>
              <a:t>https://forms.gle/8NsmkaPtYQYqZp9W8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algn="l" fontAlgn="ctr"/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endParaRPr lang="en-US" sz="1200" dirty="0">
              <a:solidFill>
                <a:schemeClr val="tx1"/>
              </a:solidFill>
              <a:latin typeface="+mn-lt"/>
            </a:endParaRPr>
          </a:p>
          <a:p>
            <a:pPr marL="9525">
              <a:buClr>
                <a:schemeClr val="tx1"/>
              </a:buClr>
            </a:pPr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Question 2</a:t>
            </a:r>
          </a:p>
          <a:p>
            <a:pPr marL="358775" lvl="1"/>
            <a:r>
              <a:rPr lang="en-US" i="0" dirty="0">
                <a:solidFill>
                  <a:schemeClr val="tx1"/>
                </a:solidFill>
                <a:effectLst/>
                <a:latin typeface="+mn-lt"/>
              </a:rPr>
              <a:t>Which two situations are the result of excessive broadcast traffic? (Choose two)</a:t>
            </a:r>
          </a:p>
          <a:p>
            <a:pPr marL="358775" lvl="1"/>
            <a:endParaRPr lang="en-US" sz="1200" i="0" dirty="0">
              <a:solidFill>
                <a:schemeClr val="tx1"/>
              </a:solidFill>
              <a:effectLst/>
              <a:latin typeface="+mn-lt"/>
            </a:endParaRP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slow network operations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when devices on all adjacent networks are affected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when the router has to forward an excessive number of packets</a:t>
            </a:r>
          </a:p>
          <a:p>
            <a:pPr marL="644525" lvl="1" indent="-285750">
              <a:spcAft>
                <a:spcPts val="600"/>
              </a:spcAft>
              <a:buClr>
                <a:schemeClr val="tx1"/>
              </a:buClr>
              <a:buFont typeface="Wingdings" pitchFamily="2" charset="2"/>
              <a:buChar char="q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slow device operations</a:t>
            </a: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4B0EF720-1BAB-1F2D-4290-8B1E495A2B86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5" name="Google Shape;10287;p77">
              <a:extLst>
                <a:ext uri="{FF2B5EF4-FFF2-40B4-BE49-F238E27FC236}">
                  <a16:creationId xmlns:a16="http://schemas.microsoft.com/office/drawing/2014/main" id="{CBAC996F-DA39-837A-78A9-E09A6B4BF1A9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6" name="Google Shape;10288;p77">
              <a:extLst>
                <a:ext uri="{FF2B5EF4-FFF2-40B4-BE49-F238E27FC236}">
                  <a16:creationId xmlns:a16="http://schemas.microsoft.com/office/drawing/2014/main" id="{F27AECD0-D4C4-35A8-B9A7-CCB5B80326DD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54314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8FF71ED-F033-A6D5-1CF9-153421B71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CA691DF-5E46-46AC-2874-74D6A3AB5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F91585-DCE4-E3ED-1D42-757DBE5968C5}"/>
              </a:ext>
            </a:extLst>
          </p:cNvPr>
          <p:cNvSpPr txBox="1"/>
          <p:nvPr/>
        </p:nvSpPr>
        <p:spPr>
          <a:xfrm>
            <a:off x="720724" y="1174613"/>
            <a:ext cx="823189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Unicast: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One-to-one communication: A device sends a message to one specific recipient.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Unicast Packet: Destination IP is a unicast address, originating from a single source.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Address Range: 1.1.1.1 to 223.255.255.255.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Broadcast: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One-to-all communication: A device sends a message to all devices on the network.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Broadcast Packet: Destination IP with all ones in the host portion.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Routers' Role: Typically, routers do not forward broadcast packets.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Multicast: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Traffic Reduction: A host sends a single packet to a selected set of subscribed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Multicast Packet: Destination IP is a multicast address.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Address Range: Reserved range of 224.0.0.0 to 239.255.255.255.</a:t>
            </a:r>
          </a:p>
        </p:txBody>
      </p:sp>
    </p:spTree>
    <p:extLst>
      <p:ext uri="{BB962C8B-B14F-4D97-AF65-F5344CB8AC3E}">
        <p14:creationId xmlns:p14="http://schemas.microsoft.com/office/powerpoint/2010/main" val="1586786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20388659-5225-DAA6-A217-9A7587581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7DA87517-B1C2-AFF7-6AD0-65593328E3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B59B30-47DE-ED5B-339B-47EDE7BB5991}"/>
              </a:ext>
            </a:extLst>
          </p:cNvPr>
          <p:cNvSpPr txBox="1"/>
          <p:nvPr/>
        </p:nvSpPr>
        <p:spPr>
          <a:xfrm>
            <a:off x="797441" y="865406"/>
            <a:ext cx="81445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Types of IPv4 Addresses: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Public Addresses: Globally routed between ISP routers, must be unique.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Private Addresses: Used internally by organizations, not globally routable.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NAT (Network Address Translation):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Converts private IPv4 addresses to public addresses for internet access.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Special IPv4 Addresses: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Loopback Addresses: 127.0.0.0 /8, primarily 127.0.0.1, used for internal traffic routing.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Link-Local Addresses: 169.254.0.0 /16, known as APIPA, for self-configuration when DHCP servers are unavailable.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Classful Addressing (RFC 790, 1981):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A: 0.0.0.0/8 to 127.0.0.0/8, for large networks with over 16 million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B: 128.0.0.0/16 to 191.255.0.0/16, for moderate to large networks with up to ~65,000 hosts.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Class C: 192.0.0.0/24 to 223.255.255.0/24, for small networks with up to 254 hosts.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 and IPv6 Management: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Managed by IANA, which allocates IP blocks to Regional Internet Registries (RIRs).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RIRs distribute IP addresses to ISPs and organizations.</a:t>
            </a:r>
          </a:p>
        </p:txBody>
      </p:sp>
    </p:spTree>
    <p:extLst>
      <p:ext uri="{BB962C8B-B14F-4D97-AF65-F5344CB8AC3E}">
        <p14:creationId xmlns:p14="http://schemas.microsoft.com/office/powerpoint/2010/main" val="40166689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01D24D7E-93E8-409E-089E-14ABE9E4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C3B0D618-DB67-0C1B-ED85-5256BEDCD5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B941A0-D72F-C779-7BB6-20B1F0FB68E6}"/>
              </a:ext>
            </a:extLst>
          </p:cNvPr>
          <p:cNvSpPr txBox="1"/>
          <p:nvPr/>
        </p:nvSpPr>
        <p:spPr>
          <a:xfrm>
            <a:off x="797441" y="865406"/>
            <a:ext cx="814454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Ethernet LAN Device Discovery: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Uses broadcasts and ARP for locating devices.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ARP sends Layer 2 broadcasts to find MAC addresses associated with known IPv4 addresses.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Hosts typically acquire IPv4 addresses using DHCP, which locates DHCP servers through broadcasts.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Broadcasts in Switches: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Switches propagate broadcasts to all interfaces except the one where it was received.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Large Broadcast Domain Issues: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Connects many hosts, leading to excessive broadcasts and network impact.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Solution: Subnetting to create smaller broadcast domains.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Subnetting Benefits: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Reduces network traffic and improves performance.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Enables implementation of security policies across different subnets.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Limits the impact of abnormal broadcast traffic caused by various network issues.</a:t>
            </a: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Subnetting Process:</a:t>
            </a:r>
            <a:endParaRPr lang="en-US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Uses host bits to create additional, smaller network spaces (subnets).</a:t>
            </a:r>
          </a:p>
        </p:txBody>
      </p:sp>
    </p:spTree>
    <p:extLst>
      <p:ext uri="{BB962C8B-B14F-4D97-AF65-F5344CB8AC3E}">
        <p14:creationId xmlns:p14="http://schemas.microsoft.com/office/powerpoint/2010/main" val="193877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B12752A8-2979-450B-E3E0-1BCFE7C02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D4A593-6A7B-B786-607F-8F119DDB1053}"/>
              </a:ext>
            </a:extLst>
          </p:cNvPr>
          <p:cNvSpPr txBox="1"/>
          <p:nvPr/>
        </p:nvSpPr>
        <p:spPr>
          <a:xfrm>
            <a:off x="886980" y="1028500"/>
            <a:ext cx="77821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2800" dirty="0">
                <a:solidFill>
                  <a:schemeClr val="tx1"/>
                </a:solidFill>
                <a:hlinkClick r:id="rId3"/>
              </a:rPr>
              <a:t>Module 9: </a:t>
            </a:r>
            <a:r>
              <a:rPr lang="en-US" sz="2800" dirty="0">
                <a:solidFill>
                  <a:schemeClr val="tx1"/>
                </a:solidFill>
                <a:hlinkClick r:id="rId3"/>
              </a:rPr>
              <a:t>IPv4</a:t>
            </a:r>
            <a:r>
              <a:rPr lang="ja-JP" altLang="en-US" sz="2800">
                <a:solidFill>
                  <a:schemeClr val="tx1"/>
                </a:solidFill>
                <a:hlinkClick r:id="rId3"/>
              </a:rPr>
              <a:t>とネットワークセグメント</a:t>
            </a:r>
            <a:endParaRPr lang="en-US" altLang="ja-JP" sz="28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9.0. </a:t>
            </a:r>
            <a:r>
              <a:rPr lang="ja-JP" altLang="en-US" sz="1600">
                <a:solidFill>
                  <a:schemeClr val="tx1"/>
                </a:solidFill>
              </a:rPr>
              <a:t>イントロダクション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lvl="1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9.1.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ユニキャスト、ブロードキャスト、およびマルチキャスト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9.2.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アドレスの種類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9.3. </a:t>
            </a:r>
            <a:r>
              <a:rPr lang="ja-JP" altLang="en-US" sz="1600">
                <a:solidFill>
                  <a:schemeClr val="tx1"/>
                </a:solidFill>
              </a:rPr>
              <a:t>ネットワークセグメント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9.4. </a:t>
            </a:r>
            <a:r>
              <a:rPr lang="en-US" sz="1600" dirty="0">
                <a:solidFill>
                  <a:schemeClr val="tx1"/>
                </a:solidFill>
              </a:rPr>
              <a:t>IPv4</a:t>
            </a:r>
            <a:r>
              <a:rPr lang="ja-JP" altLang="en-US" sz="1600">
                <a:solidFill>
                  <a:schemeClr val="tx1"/>
                </a:solidFill>
              </a:rPr>
              <a:t>とネットワークセグメントのまとめ</a:t>
            </a:r>
            <a:endParaRPr lang="en-US" altLang="ja-JP" sz="1600" dirty="0">
              <a:solidFill>
                <a:schemeClr val="tx1"/>
              </a:solidFill>
            </a:endParaRP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altLang="ja-JP" sz="1600" dirty="0">
                <a:solidFill>
                  <a:schemeClr val="tx1"/>
                </a:solidFill>
              </a:rPr>
              <a:t>9.5. </a:t>
            </a:r>
            <a:r>
              <a:rPr lang="ja-JP" altLang="en-US" sz="1600">
                <a:solidFill>
                  <a:schemeClr val="tx1"/>
                </a:solidFill>
              </a:rPr>
              <a:t>チェックテスト</a:t>
            </a:r>
            <a:r>
              <a:rPr lang="en-US" altLang="ja-JP" sz="1600" dirty="0">
                <a:solidFill>
                  <a:schemeClr val="tx1"/>
                </a:solidFill>
              </a:rPr>
              <a:t>8</a:t>
            </a:r>
          </a:p>
          <a:p>
            <a:pPr algn="l" fontAlgn="ctr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1600" dirty="0" err="1">
                <a:solidFill>
                  <a:schemeClr val="accent3"/>
                </a:solidFill>
                <a:latin typeface="+mn-lt"/>
              </a:rPr>
              <a:t>演習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： </a:t>
            </a:r>
            <a:r>
              <a:rPr lang="en-US" sz="1600" dirty="0">
                <a:solidFill>
                  <a:schemeClr val="tx1"/>
                </a:solidFill>
              </a:rPr>
              <a:t>Configuring a Router to Connect Two Networks</a:t>
            </a:r>
            <a:endParaRPr lang="en-US" altLang="ja-JP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Google Shape;1302;p52">
            <a:extLst>
              <a:ext uri="{FF2B5EF4-FFF2-40B4-BE49-F238E27FC236}">
                <a16:creationId xmlns:a16="http://schemas.microsoft.com/office/drawing/2014/main" id="{24450B68-D731-1B34-2D1F-EDD6F1D3B82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1.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今日の授業について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336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3E24B34-417E-E593-26AE-D67BC5D41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5A31D72C-2C7E-167C-9639-1A02B0CB8BE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4A7BD7-24B9-F38C-F074-58FA91671325}"/>
              </a:ext>
            </a:extLst>
          </p:cNvPr>
          <p:cNvSpPr txBox="1"/>
          <p:nvPr/>
        </p:nvSpPr>
        <p:spPr>
          <a:xfrm>
            <a:off x="720724" y="1174613"/>
            <a:ext cx="823189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4"/>
                </a:solidFill>
                <a:effectLst/>
                <a:latin typeface="+mn-lt"/>
                <a:hlinkClick r:id="rId4"/>
              </a:rPr>
              <a:t>https://</a:t>
            </a:r>
            <a:r>
              <a:rPr lang="en-US" i="0" dirty="0" err="1">
                <a:solidFill>
                  <a:schemeClr val="accent4"/>
                </a:solidFill>
                <a:effectLst/>
                <a:latin typeface="+mn-lt"/>
                <a:hlinkClick r:id="rId4"/>
              </a:rPr>
              <a:t>www.infraexpert.com</a:t>
            </a:r>
            <a:r>
              <a:rPr lang="en-US" i="0" dirty="0">
                <a:solidFill>
                  <a:schemeClr val="accent4"/>
                </a:solidFill>
                <a:effectLst/>
                <a:latin typeface="+mn-lt"/>
                <a:hlinkClick r:id="rId4"/>
              </a:rPr>
              <a:t>/study/networking8.html</a:t>
            </a:r>
            <a:br>
              <a:rPr lang="en-US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ユニキャスト: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一対一の通信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デバイスが特定の受信者にメッセージを送信する。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ユニキャストパケット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送信先の</a:t>
            </a:r>
            <a:r>
              <a:rPr lang="en-US" sz="1200" i="0" dirty="0">
                <a:solidFill>
                  <a:schemeClr val="tx1"/>
                </a:solidFill>
                <a:effectLst/>
                <a:latin typeface="+mn-lt"/>
              </a:rPr>
              <a:t>IP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アドレスはユニキャストアドレスであり、単一の送信元から発信される。</a:t>
            </a:r>
          </a:p>
          <a:p>
            <a:pPr algn="l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マルチキャスト: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トラフィック削減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ホストが特定のグループに単一のパケットを送信する。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アドレス範囲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224.0.0.0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から 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239.255.255.255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までの予約された範囲。</a:t>
            </a:r>
            <a:endParaRPr lang="en-US" i="0" dirty="0">
              <a:solidFill>
                <a:schemeClr val="accent1"/>
              </a:solidFill>
              <a:effectLst/>
              <a:latin typeface="+mn-lt"/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i="0" dirty="0">
                <a:solidFill>
                  <a:schemeClr val="accent1"/>
                </a:solidFill>
                <a:effectLst/>
                <a:latin typeface="+mn-lt"/>
              </a:rPr>
              <a:t>IPv4 ブロードキャスト: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一対全員の通信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デバイスがネットワーク上のすべてのデバイスにメッセージを送信する。</a:t>
            </a:r>
          </a:p>
          <a:p>
            <a:pPr marL="285750" lvl="1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ルーターの役割</a:t>
            </a:r>
            <a:r>
              <a:rPr lang="en-US" altLang="ja-JP" sz="120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200" i="0">
                <a:solidFill>
                  <a:schemeClr val="tx1"/>
                </a:solidFill>
                <a:effectLst/>
                <a:latin typeface="+mn-lt"/>
              </a:rPr>
              <a:t>通常、ルーターはブロードキャストパケットを転送しない。</a:t>
            </a:r>
          </a:p>
        </p:txBody>
      </p:sp>
    </p:spTree>
    <p:extLst>
      <p:ext uri="{BB962C8B-B14F-4D97-AF65-F5344CB8AC3E}">
        <p14:creationId xmlns:p14="http://schemas.microsoft.com/office/powerpoint/2010/main" val="32200993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48FB9A2-6D3E-3AA0-36DB-379CB941E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BBAF8827-2251-1860-42D6-78640504E4F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10F017-B484-AA0E-3C8A-C1CEF2D14EAE}"/>
              </a:ext>
            </a:extLst>
          </p:cNvPr>
          <p:cNvSpPr txBox="1"/>
          <p:nvPr/>
        </p:nvSpPr>
        <p:spPr>
          <a:xfrm>
            <a:off x="777561" y="1113885"/>
            <a:ext cx="8103279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</a:t>
            </a:r>
            <a:r>
              <a:rPr lang="ja-JP" altLang="en-US">
                <a:solidFill>
                  <a:schemeClr val="accent1"/>
                </a:solidFill>
              </a:rPr>
              <a:t>アドレスの種類</a:t>
            </a:r>
            <a:r>
              <a:rPr lang="en-US" altLang="ja-JP" dirty="0">
                <a:solidFill>
                  <a:schemeClr val="accent1"/>
                </a:solidFill>
              </a:rPr>
              <a:t>: </a:t>
            </a:r>
          </a:p>
          <a:p>
            <a:pPr marL="171450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グローバル（パブリック）アドレス </a:t>
            </a:r>
            <a:r>
              <a:rPr lang="en-US" sz="1200" dirty="0">
                <a:solidFill>
                  <a:schemeClr val="tx1"/>
                </a:solidFill>
              </a:rPr>
              <a:t>: ISP</a:t>
            </a:r>
            <a:r>
              <a:rPr lang="ja-JP" altLang="en-US" sz="1200">
                <a:solidFill>
                  <a:schemeClr val="tx1"/>
                </a:solidFill>
              </a:rPr>
              <a:t>ルーター間でグローバルにルーティングされ、インターネット上でユニークでなければならない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171450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プライベートアドレス</a:t>
            </a:r>
            <a:r>
              <a:rPr lang="en-US" altLang="ja-JP" sz="1200" dirty="0">
                <a:solidFill>
                  <a:schemeClr val="tx1"/>
                </a:solidFill>
              </a:rPr>
              <a:t>: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ja-JP" altLang="en-US" sz="1200">
                <a:solidFill>
                  <a:schemeClr val="tx1"/>
                </a:solidFill>
              </a:rPr>
              <a:t>組織内で内部使用され、インターネットにはルーティングされない。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</a:rPr>
              <a:t>NAT (Network Address Translation):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200">
                <a:solidFill>
                  <a:schemeClr val="tx1"/>
                </a:solidFill>
              </a:rPr>
              <a:t>プライベート</a:t>
            </a:r>
            <a:r>
              <a:rPr lang="en-US" sz="1200" dirty="0">
                <a:solidFill>
                  <a:schemeClr val="tx1"/>
                </a:solidFill>
              </a:rPr>
              <a:t>IPv4</a:t>
            </a:r>
            <a:r>
              <a:rPr lang="ja-JP" altLang="en-US" sz="1200">
                <a:solidFill>
                  <a:schemeClr val="tx1"/>
                </a:solidFill>
              </a:rPr>
              <a:t>アドレスをインターネットアクセス用にグローバルアドレスに変換する。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en-US" dirty="0" err="1">
                <a:solidFill>
                  <a:schemeClr val="accent1"/>
                </a:solidFill>
              </a:rPr>
              <a:t>特殊な</a:t>
            </a:r>
            <a:r>
              <a:rPr lang="en-US" dirty="0">
                <a:solidFill>
                  <a:schemeClr val="accent1"/>
                </a:solidFill>
              </a:rPr>
              <a:t> IPv4 </a:t>
            </a:r>
            <a:r>
              <a:rPr lang="en-US" dirty="0" err="1">
                <a:solidFill>
                  <a:schemeClr val="accent1"/>
                </a:solidFill>
              </a:rPr>
              <a:t>アドレス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Loopback Addresses: </a:t>
            </a:r>
            <a:r>
              <a:rPr lang="ja-JP" altLang="en-US" sz="1200">
                <a:solidFill>
                  <a:schemeClr val="tx1"/>
                </a:solidFill>
              </a:rPr>
              <a:t>ループバックアドレス</a:t>
            </a:r>
            <a:r>
              <a:rPr lang="en-US" altLang="ja-JP" sz="1200" dirty="0">
                <a:solidFill>
                  <a:schemeClr val="tx1"/>
                </a:solidFill>
              </a:rPr>
              <a:t>: 127.0.0.0 /8</a:t>
            </a:r>
            <a:r>
              <a:rPr lang="ja-JP" altLang="en-US" sz="1200">
                <a:solidFill>
                  <a:schemeClr val="tx1"/>
                </a:solidFill>
              </a:rPr>
              <a:t>、主に</a:t>
            </a:r>
            <a:r>
              <a:rPr lang="en-US" altLang="ja-JP" sz="1200" dirty="0">
                <a:solidFill>
                  <a:schemeClr val="tx1"/>
                </a:solidFill>
              </a:rPr>
              <a:t>127.0.0.1</a:t>
            </a:r>
            <a:r>
              <a:rPr lang="ja-JP" altLang="en-US" sz="1200">
                <a:solidFill>
                  <a:schemeClr val="tx1"/>
                </a:solidFill>
              </a:rPr>
              <a:t>で、内部トラフィックのルーティングに使用される。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Link-Local Addresses: 169.254.0.0 /16</a:t>
            </a:r>
            <a:r>
              <a:rPr lang="ja-JP" altLang="en-US" sz="1200">
                <a:solidFill>
                  <a:schemeClr val="tx1"/>
                </a:solidFill>
              </a:rPr>
              <a:t>、</a:t>
            </a:r>
            <a:r>
              <a:rPr lang="en-US" sz="1200" dirty="0">
                <a:solidFill>
                  <a:schemeClr val="tx1"/>
                </a:solidFill>
              </a:rPr>
              <a:t>DHCP</a:t>
            </a:r>
            <a:r>
              <a:rPr lang="ja-JP" altLang="en-US" sz="1200">
                <a:solidFill>
                  <a:schemeClr val="tx1"/>
                </a:solidFill>
              </a:rPr>
              <a:t>サーバーが利用できないときに自己設定用として使用される。 </a:t>
            </a:r>
            <a:endParaRPr lang="en-US" altLang="ja-JP" sz="1200" dirty="0">
              <a:solidFill>
                <a:schemeClr val="tx1"/>
              </a:solidFill>
            </a:endParaRP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accent1"/>
                </a:solidFill>
              </a:rPr>
              <a:t>IPv4 and IPv6 </a:t>
            </a:r>
            <a:r>
              <a:rPr lang="en-US" dirty="0" err="1">
                <a:solidFill>
                  <a:schemeClr val="accent1"/>
                </a:solidFill>
              </a:rPr>
              <a:t>の管理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IANA</a:t>
            </a:r>
            <a:r>
              <a:rPr lang="ja-JP" altLang="en-US" sz="1200">
                <a:solidFill>
                  <a:schemeClr val="tx1"/>
                </a:solidFill>
              </a:rPr>
              <a:t>が管理し、</a:t>
            </a:r>
            <a:r>
              <a:rPr lang="en-US" sz="1200" dirty="0">
                <a:solidFill>
                  <a:schemeClr val="tx1"/>
                </a:solidFill>
              </a:rPr>
              <a:t>IP</a:t>
            </a:r>
            <a:r>
              <a:rPr lang="ja-JP" altLang="en-US" sz="1200">
                <a:solidFill>
                  <a:schemeClr val="tx1"/>
                </a:solidFill>
              </a:rPr>
              <a:t>アドレスを地域インターネットレジストリ（</a:t>
            </a:r>
            <a:r>
              <a:rPr lang="en-US" sz="1200" dirty="0">
                <a:solidFill>
                  <a:schemeClr val="tx1"/>
                </a:solidFill>
              </a:rPr>
              <a:t>RIR）</a:t>
            </a:r>
            <a:r>
              <a:rPr lang="ja-JP" altLang="en-US" sz="1200">
                <a:solidFill>
                  <a:schemeClr val="tx1"/>
                </a:solidFill>
              </a:rPr>
              <a:t>に割り当てる。 </a:t>
            </a:r>
            <a:r>
              <a:rPr lang="en-US" sz="1200" dirty="0">
                <a:solidFill>
                  <a:schemeClr val="tx1"/>
                </a:solidFill>
              </a:rPr>
              <a:t>RIR</a:t>
            </a:r>
            <a:r>
              <a:rPr lang="ja-JP" altLang="en-US" sz="1200">
                <a:solidFill>
                  <a:schemeClr val="tx1"/>
                </a:solidFill>
              </a:rPr>
              <a:t>は</a:t>
            </a:r>
            <a:r>
              <a:rPr lang="en-US" sz="1200" dirty="0">
                <a:solidFill>
                  <a:schemeClr val="tx1"/>
                </a:solidFill>
              </a:rPr>
              <a:t>IP</a:t>
            </a:r>
            <a:r>
              <a:rPr lang="ja-JP" altLang="en-US" sz="1200">
                <a:solidFill>
                  <a:schemeClr val="tx1"/>
                </a:solidFill>
              </a:rPr>
              <a:t>アドレスを</a:t>
            </a:r>
            <a:r>
              <a:rPr lang="en-US" sz="1200" dirty="0">
                <a:solidFill>
                  <a:schemeClr val="tx1"/>
                </a:solidFill>
              </a:rPr>
              <a:t>ISP</a:t>
            </a:r>
            <a:r>
              <a:rPr lang="ja-JP" altLang="en-US" sz="1200">
                <a:solidFill>
                  <a:schemeClr val="tx1"/>
                </a:solidFill>
              </a:rPr>
              <a:t>や組織に分配する。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88125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4214088-B993-2DF0-2C13-578B69B38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F6D70A40-2C9A-B478-7409-BCF31BD71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253206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ja-JP" dirty="0">
                <a:hlinkClick r:id="rId3"/>
              </a:rPr>
              <a:t>9.4. IPv4 and Network Segmentation Summary</a:t>
            </a:r>
            <a:endParaRPr lang="en-US" altLang="ja-JP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562436-963E-1389-240F-E052563DCF6B}"/>
              </a:ext>
            </a:extLst>
          </p:cNvPr>
          <p:cNvSpPr txBox="1"/>
          <p:nvPr/>
        </p:nvSpPr>
        <p:spPr>
          <a:xfrm>
            <a:off x="797441" y="865406"/>
            <a:ext cx="814454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ja-JP" altLang="en-US">
                <a:solidFill>
                  <a:schemeClr val="accent1"/>
                </a:solidFill>
              </a:rPr>
              <a:t>イーサネット</a:t>
            </a:r>
            <a:r>
              <a:rPr lang="en-US" dirty="0">
                <a:solidFill>
                  <a:schemeClr val="accent1"/>
                </a:solidFill>
              </a:rPr>
              <a:t>LAN</a:t>
            </a:r>
            <a:r>
              <a:rPr lang="ja-JP" altLang="en-US">
                <a:solidFill>
                  <a:schemeClr val="accent1"/>
                </a:solidFill>
              </a:rPr>
              <a:t>デバイスの検出 </a:t>
            </a:r>
            <a:r>
              <a:rPr lang="en-US" dirty="0">
                <a:solidFill>
                  <a:schemeClr val="accent1"/>
                </a:solidFill>
              </a:rPr>
              <a:t>:</a:t>
            </a: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ブロードキャストと</a:t>
            </a:r>
            <a:r>
              <a:rPr lang="en-US" dirty="0">
                <a:solidFill>
                  <a:schemeClr val="tx1"/>
                </a:solidFill>
              </a:rPr>
              <a:t>ARP</a:t>
            </a:r>
            <a:r>
              <a:rPr lang="ja-JP" altLang="en-US">
                <a:solidFill>
                  <a:schemeClr val="tx1"/>
                </a:solidFill>
              </a:rPr>
              <a:t>を使用してデバイスを探す。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ARP</a:t>
            </a:r>
            <a:r>
              <a:rPr lang="ja-JP" altLang="en-US">
                <a:solidFill>
                  <a:schemeClr val="tx1"/>
                </a:solidFill>
              </a:rPr>
              <a:t>は、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アドレスに対応する</a:t>
            </a:r>
            <a:r>
              <a:rPr lang="en-US" dirty="0">
                <a:solidFill>
                  <a:schemeClr val="tx1"/>
                </a:solidFill>
              </a:rPr>
              <a:t>MAC</a:t>
            </a:r>
            <a:r>
              <a:rPr lang="ja-JP" altLang="en-US">
                <a:solidFill>
                  <a:schemeClr val="tx1"/>
                </a:solidFill>
              </a:rPr>
              <a:t>アドレスを見つけるためにレイヤー</a:t>
            </a:r>
            <a:r>
              <a:rPr lang="en-US" altLang="ja-JP" dirty="0">
                <a:solidFill>
                  <a:schemeClr val="tx1"/>
                </a:solidFill>
              </a:rPr>
              <a:t>2</a:t>
            </a:r>
            <a:r>
              <a:rPr lang="ja-JP" altLang="en-US">
                <a:solidFill>
                  <a:schemeClr val="tx1"/>
                </a:solidFill>
              </a:rPr>
              <a:t>ブロードキャストを送信する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ホストは、ブロードキャストを使って</a:t>
            </a:r>
            <a:r>
              <a:rPr lang="en-US" dirty="0">
                <a:solidFill>
                  <a:schemeClr val="tx1"/>
                </a:solidFill>
              </a:rPr>
              <a:t>DHCP</a:t>
            </a:r>
            <a:r>
              <a:rPr lang="ja-JP" altLang="en-US">
                <a:solidFill>
                  <a:schemeClr val="tx1"/>
                </a:solidFill>
              </a:rPr>
              <a:t>サーバーを見つけ、</a:t>
            </a:r>
            <a:r>
              <a:rPr lang="en-US" dirty="0">
                <a:solidFill>
                  <a:schemeClr val="tx1"/>
                </a:solidFill>
              </a:rPr>
              <a:t>DHCP</a:t>
            </a:r>
            <a:r>
              <a:rPr lang="ja-JP" altLang="en-US">
                <a:solidFill>
                  <a:schemeClr val="tx1"/>
                </a:solidFill>
              </a:rPr>
              <a:t>を使用して</a:t>
            </a:r>
            <a:r>
              <a:rPr lang="en-US" dirty="0">
                <a:solidFill>
                  <a:schemeClr val="tx1"/>
                </a:solidFill>
              </a:rPr>
              <a:t>IPv4</a:t>
            </a:r>
            <a:r>
              <a:rPr lang="ja-JP" altLang="en-US">
                <a:solidFill>
                  <a:schemeClr val="tx1"/>
                </a:solidFill>
              </a:rPr>
              <a:t>アドレスを取得する。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スイッチ内でのブロードキャスト</a:t>
            </a:r>
            <a:r>
              <a:rPr lang="en-US" altLang="ja-JP" dirty="0">
                <a:solidFill>
                  <a:schemeClr val="accent1"/>
                </a:solidFill>
              </a:rPr>
              <a:t>:</a:t>
            </a:r>
            <a:endParaRPr lang="en-US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スイッチは、受信したインターフェースを除くすべてのインターフェースにブロードキャストを伝播する。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大規模なブロードキャストドメインの問題</a:t>
            </a:r>
            <a:r>
              <a:rPr lang="en-US" altLang="ja-JP" dirty="0">
                <a:solidFill>
                  <a:schemeClr val="accent1"/>
                </a:solidFill>
              </a:rPr>
              <a:t>:</a:t>
            </a:r>
          </a:p>
          <a:p>
            <a:pPr marL="504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多くのホストが接続され、過剰なブロードキャストが発生し、ネットワークに影響を与える。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04000"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tx1"/>
                </a:solidFill>
              </a:rPr>
              <a:t>解決策</a:t>
            </a:r>
            <a:r>
              <a:rPr lang="en-US" altLang="ja-JP" dirty="0">
                <a:solidFill>
                  <a:schemeClr val="tx1"/>
                </a:solidFill>
              </a:rPr>
              <a:t>: </a:t>
            </a:r>
            <a:r>
              <a:rPr lang="ja-JP" altLang="en-US">
                <a:solidFill>
                  <a:schemeClr val="tx1"/>
                </a:solidFill>
              </a:rPr>
              <a:t>サブネット化して小規模なブロードキャストドメインを作成する。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lvl="1">
              <a:spcAft>
                <a:spcPts val="600"/>
              </a:spcAft>
              <a:buClr>
                <a:schemeClr val="tx1"/>
              </a:buClr>
            </a:pPr>
            <a:r>
              <a:rPr lang="ja-JP" altLang="en-US">
                <a:solidFill>
                  <a:schemeClr val="accent1"/>
                </a:solidFill>
              </a:rPr>
              <a:t>サブネット化の利点</a:t>
            </a:r>
            <a:r>
              <a:rPr lang="en-US" altLang="ja-JP" dirty="0">
                <a:solidFill>
                  <a:schemeClr val="accent1"/>
                </a:solidFill>
              </a:rPr>
              <a:t>: </a:t>
            </a: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ネットワークトラフィックを削減し、パフォーマンスを向上させる。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53280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各ネットワークセグメントで、異なるセキュリティポリシーの実装を可能にする。 </a:t>
            </a:r>
            <a:endParaRPr lang="en-US" altLang="ja-JP" dirty="0">
              <a:solidFill>
                <a:schemeClr val="tx1"/>
              </a:solidFill>
            </a:endParaRPr>
          </a:p>
          <a:p>
            <a:pPr marL="171450" lvl="1" indent="-1714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6938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1151C2C3-7F80-6D78-30FE-16DD2AE54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2FB31B6-CFD7-8201-9436-897C2A1CB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Questions and free discussion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2EECF-5371-2E46-0C09-CD2071697B4E}"/>
              </a:ext>
            </a:extLst>
          </p:cNvPr>
          <p:cNvSpPr txBox="1"/>
          <p:nvPr/>
        </p:nvSpPr>
        <p:spPr>
          <a:xfrm>
            <a:off x="720000" y="1717670"/>
            <a:ext cx="805541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sz="4000" i="0" dirty="0">
                <a:solidFill>
                  <a:schemeClr val="accent2"/>
                </a:solidFill>
                <a:effectLst/>
                <a:latin typeface="+mn-lt"/>
              </a:rPr>
              <a:t>Do you have any questions or anything you want to discuss?</a:t>
            </a:r>
          </a:p>
          <a:p>
            <a:pPr algn="l"/>
            <a:endParaRPr lang="en-US" sz="2000" i="0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8055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465DF18F-73D4-6109-FBAB-90A27976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0A992236-307E-2075-37DC-352932266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Check Test 8</a:t>
            </a:r>
          </a:p>
        </p:txBody>
      </p:sp>
      <p:sp>
        <p:nvSpPr>
          <p:cNvPr id="2" name="Google Shape;968;p43">
            <a:extLst>
              <a:ext uri="{FF2B5EF4-FFF2-40B4-BE49-F238E27FC236}">
                <a16:creationId xmlns:a16="http://schemas.microsoft.com/office/drawing/2014/main" id="{9EA2523A-56CD-3A1A-92CA-B873168FDCD3}"/>
              </a:ext>
            </a:extLst>
          </p:cNvPr>
          <p:cNvSpPr txBox="1">
            <a:spLocks/>
          </p:cNvSpPr>
          <p:nvPr/>
        </p:nvSpPr>
        <p:spPr>
          <a:xfrm>
            <a:off x="1062595" y="1340850"/>
            <a:ext cx="7850495" cy="24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2800" i="0" dirty="0">
                <a:solidFill>
                  <a:schemeClr val="accent2"/>
                </a:solidFill>
                <a:effectLst/>
                <a:latin typeface="+mn-lt"/>
              </a:rPr>
              <a:t>IPv4 and Network Segmentation Quiz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sz="2000" dirty="0">
              <a:solidFill>
                <a:schemeClr val="accent2"/>
              </a:solidFill>
              <a:latin typeface="+mn-lt"/>
            </a:endParaRPr>
          </a:p>
          <a:p>
            <a:r>
              <a:rPr lang="en-US" sz="2000" dirty="0">
                <a:solidFill>
                  <a:schemeClr val="tx1"/>
                </a:solidFill>
                <a:latin typeface="+mn-lt"/>
                <a:hlinkClick r:id="rId3"/>
              </a:rPr>
              <a:t>https://forms.gle/NyduzuGi7VgSqzKP6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3" name="Google Shape;10286;p77">
            <a:extLst>
              <a:ext uri="{FF2B5EF4-FFF2-40B4-BE49-F238E27FC236}">
                <a16:creationId xmlns:a16="http://schemas.microsoft.com/office/drawing/2014/main" id="{C8FEC04D-9647-E62D-9F62-A55AD8F89255}"/>
              </a:ext>
            </a:extLst>
          </p:cNvPr>
          <p:cNvGrpSpPr/>
          <p:nvPr/>
        </p:nvGrpSpPr>
        <p:grpSpPr>
          <a:xfrm>
            <a:off x="144000" y="125134"/>
            <a:ext cx="576000" cy="720000"/>
            <a:chOff x="-39783425" y="2337925"/>
            <a:chExt cx="275700" cy="318350"/>
          </a:xfrm>
          <a:solidFill>
            <a:schemeClr val="accent3"/>
          </a:solidFill>
        </p:grpSpPr>
        <p:sp>
          <p:nvSpPr>
            <p:cNvPr id="4" name="Google Shape;10287;p77">
              <a:extLst>
                <a:ext uri="{FF2B5EF4-FFF2-40B4-BE49-F238E27FC236}">
                  <a16:creationId xmlns:a16="http://schemas.microsoft.com/office/drawing/2014/main" id="{8B599C27-E0C0-211B-08CA-6462A8405A70}"/>
                </a:ext>
              </a:extLst>
            </p:cNvPr>
            <p:cNvSpPr/>
            <p:nvPr/>
          </p:nvSpPr>
          <p:spPr>
            <a:xfrm>
              <a:off x="-39739325" y="2468600"/>
              <a:ext cx="194575" cy="148500"/>
            </a:xfrm>
            <a:custGeom>
              <a:avLst/>
              <a:gdLst/>
              <a:ahLst/>
              <a:cxnLst/>
              <a:rect l="l" t="t" r="r" b="b"/>
              <a:pathLst>
                <a:path w="7783" h="5940" extrusionOk="0">
                  <a:moveTo>
                    <a:pt x="6349" y="772"/>
                  </a:moveTo>
                  <a:cubicBezTo>
                    <a:pt x="6459" y="772"/>
                    <a:pt x="6570" y="812"/>
                    <a:pt x="6648" y="891"/>
                  </a:cubicBezTo>
                  <a:cubicBezTo>
                    <a:pt x="6711" y="954"/>
                    <a:pt x="6743" y="1017"/>
                    <a:pt x="6806" y="1080"/>
                  </a:cubicBezTo>
                  <a:cubicBezTo>
                    <a:pt x="6837" y="1300"/>
                    <a:pt x="6837" y="1458"/>
                    <a:pt x="6711" y="1552"/>
                  </a:cubicBezTo>
                  <a:lnTo>
                    <a:pt x="3340" y="4955"/>
                  </a:lnTo>
                  <a:cubicBezTo>
                    <a:pt x="3261" y="5033"/>
                    <a:pt x="3151" y="5073"/>
                    <a:pt x="3041" y="5073"/>
                  </a:cubicBezTo>
                  <a:cubicBezTo>
                    <a:pt x="2931" y="5073"/>
                    <a:pt x="2820" y="5033"/>
                    <a:pt x="2742" y="4955"/>
                  </a:cubicBezTo>
                  <a:lnTo>
                    <a:pt x="1040" y="3253"/>
                  </a:lnTo>
                  <a:cubicBezTo>
                    <a:pt x="883" y="3096"/>
                    <a:pt x="883" y="2812"/>
                    <a:pt x="1040" y="2655"/>
                  </a:cubicBezTo>
                  <a:lnTo>
                    <a:pt x="1135" y="2592"/>
                  </a:lnTo>
                  <a:cubicBezTo>
                    <a:pt x="1214" y="2513"/>
                    <a:pt x="1316" y="2474"/>
                    <a:pt x="1418" y="2474"/>
                  </a:cubicBezTo>
                  <a:cubicBezTo>
                    <a:pt x="1521" y="2474"/>
                    <a:pt x="1623" y="2513"/>
                    <a:pt x="1702" y="2592"/>
                  </a:cubicBezTo>
                  <a:lnTo>
                    <a:pt x="2742" y="3600"/>
                  </a:lnTo>
                  <a:cubicBezTo>
                    <a:pt x="2820" y="3679"/>
                    <a:pt x="2931" y="3718"/>
                    <a:pt x="3041" y="3718"/>
                  </a:cubicBezTo>
                  <a:cubicBezTo>
                    <a:pt x="3151" y="3718"/>
                    <a:pt x="3261" y="3679"/>
                    <a:pt x="3340" y="3600"/>
                  </a:cubicBezTo>
                  <a:lnTo>
                    <a:pt x="6050" y="891"/>
                  </a:lnTo>
                  <a:cubicBezTo>
                    <a:pt x="6128" y="812"/>
                    <a:pt x="6239" y="772"/>
                    <a:pt x="6349" y="772"/>
                  </a:cubicBezTo>
                  <a:close/>
                  <a:moveTo>
                    <a:pt x="6369" y="1"/>
                  </a:moveTo>
                  <a:cubicBezTo>
                    <a:pt x="6050" y="1"/>
                    <a:pt x="5719" y="119"/>
                    <a:pt x="5451" y="355"/>
                  </a:cubicBezTo>
                  <a:lnTo>
                    <a:pt x="3025" y="2781"/>
                  </a:lnTo>
                  <a:lnTo>
                    <a:pt x="2269" y="2025"/>
                  </a:lnTo>
                  <a:cubicBezTo>
                    <a:pt x="2040" y="1796"/>
                    <a:pt x="1742" y="1663"/>
                    <a:pt x="1421" y="1663"/>
                  </a:cubicBezTo>
                  <a:cubicBezTo>
                    <a:pt x="1256" y="1663"/>
                    <a:pt x="1085" y="1698"/>
                    <a:pt x="914" y="1773"/>
                  </a:cubicBezTo>
                  <a:cubicBezTo>
                    <a:pt x="694" y="1867"/>
                    <a:pt x="536" y="1993"/>
                    <a:pt x="473" y="2119"/>
                  </a:cubicBezTo>
                  <a:cubicBezTo>
                    <a:pt x="1" y="2592"/>
                    <a:pt x="1" y="3379"/>
                    <a:pt x="473" y="3883"/>
                  </a:cubicBezTo>
                  <a:lnTo>
                    <a:pt x="2143" y="5585"/>
                  </a:lnTo>
                  <a:cubicBezTo>
                    <a:pt x="2379" y="5821"/>
                    <a:pt x="2694" y="5939"/>
                    <a:pt x="3017" y="5939"/>
                  </a:cubicBezTo>
                  <a:cubicBezTo>
                    <a:pt x="3340" y="5939"/>
                    <a:pt x="3671" y="5821"/>
                    <a:pt x="3939" y="5585"/>
                  </a:cubicBezTo>
                  <a:lnTo>
                    <a:pt x="7310" y="2182"/>
                  </a:lnTo>
                  <a:cubicBezTo>
                    <a:pt x="7656" y="1836"/>
                    <a:pt x="7782" y="1300"/>
                    <a:pt x="7593" y="859"/>
                  </a:cubicBezTo>
                  <a:cubicBezTo>
                    <a:pt x="7467" y="575"/>
                    <a:pt x="7310" y="418"/>
                    <a:pt x="7215" y="355"/>
                  </a:cubicBezTo>
                  <a:cubicBezTo>
                    <a:pt x="6995" y="119"/>
                    <a:pt x="6688" y="1"/>
                    <a:pt x="63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0288;p77">
              <a:extLst>
                <a:ext uri="{FF2B5EF4-FFF2-40B4-BE49-F238E27FC236}">
                  <a16:creationId xmlns:a16="http://schemas.microsoft.com/office/drawing/2014/main" id="{E3FC535C-6DB6-D331-38E1-32EEC3A2E2C2}"/>
                </a:ext>
              </a:extLst>
            </p:cNvPr>
            <p:cNvSpPr/>
            <p:nvPr/>
          </p:nvSpPr>
          <p:spPr>
            <a:xfrm>
              <a:off x="-39783425" y="2337925"/>
              <a:ext cx="275700" cy="318350"/>
            </a:xfrm>
            <a:custGeom>
              <a:avLst/>
              <a:gdLst/>
              <a:ahLst/>
              <a:cxnLst/>
              <a:rect l="l" t="t" r="r" b="b"/>
              <a:pathLst>
                <a:path w="11028" h="12734" extrusionOk="0">
                  <a:moveTo>
                    <a:pt x="5608" y="793"/>
                  </a:moveTo>
                  <a:cubicBezTo>
                    <a:pt x="5829" y="793"/>
                    <a:pt x="5986" y="1014"/>
                    <a:pt x="6049" y="1234"/>
                  </a:cubicBezTo>
                  <a:cubicBezTo>
                    <a:pt x="6049" y="1486"/>
                    <a:pt x="6238" y="1644"/>
                    <a:pt x="6459" y="1644"/>
                  </a:cubicBezTo>
                  <a:lnTo>
                    <a:pt x="8129" y="1644"/>
                  </a:lnTo>
                  <a:cubicBezTo>
                    <a:pt x="8349" y="1644"/>
                    <a:pt x="8507" y="1833"/>
                    <a:pt x="8570" y="2053"/>
                  </a:cubicBezTo>
                  <a:lnTo>
                    <a:pt x="8570" y="2494"/>
                  </a:lnTo>
                  <a:lnTo>
                    <a:pt x="2773" y="2494"/>
                  </a:lnTo>
                  <a:lnTo>
                    <a:pt x="2773" y="2116"/>
                  </a:lnTo>
                  <a:lnTo>
                    <a:pt x="2741" y="2116"/>
                  </a:lnTo>
                  <a:cubicBezTo>
                    <a:pt x="2741" y="1864"/>
                    <a:pt x="2930" y="1707"/>
                    <a:pt x="3119" y="1675"/>
                  </a:cubicBezTo>
                  <a:lnTo>
                    <a:pt x="4789" y="1675"/>
                  </a:lnTo>
                  <a:cubicBezTo>
                    <a:pt x="5010" y="1675"/>
                    <a:pt x="5167" y="1486"/>
                    <a:pt x="5167" y="1234"/>
                  </a:cubicBezTo>
                  <a:cubicBezTo>
                    <a:pt x="5167" y="1014"/>
                    <a:pt x="5356" y="856"/>
                    <a:pt x="5608" y="793"/>
                  </a:cubicBezTo>
                  <a:close/>
                  <a:moveTo>
                    <a:pt x="10177" y="2494"/>
                  </a:moveTo>
                  <a:lnTo>
                    <a:pt x="10177" y="11883"/>
                  </a:lnTo>
                  <a:lnTo>
                    <a:pt x="788" y="11883"/>
                  </a:lnTo>
                  <a:lnTo>
                    <a:pt x="788" y="2494"/>
                  </a:lnTo>
                  <a:lnTo>
                    <a:pt x="1891" y="2494"/>
                  </a:lnTo>
                  <a:lnTo>
                    <a:pt x="1891" y="2904"/>
                  </a:lnTo>
                  <a:cubicBezTo>
                    <a:pt x="1891" y="3125"/>
                    <a:pt x="2111" y="3314"/>
                    <a:pt x="2332" y="3314"/>
                  </a:cubicBezTo>
                  <a:lnTo>
                    <a:pt x="8948" y="3314"/>
                  </a:lnTo>
                  <a:cubicBezTo>
                    <a:pt x="9200" y="3314"/>
                    <a:pt x="9357" y="3125"/>
                    <a:pt x="9357" y="2904"/>
                  </a:cubicBezTo>
                  <a:lnTo>
                    <a:pt x="9357" y="2494"/>
                  </a:lnTo>
                  <a:close/>
                  <a:moveTo>
                    <a:pt x="5615" y="1"/>
                  </a:moveTo>
                  <a:cubicBezTo>
                    <a:pt x="5456" y="1"/>
                    <a:pt x="5293" y="33"/>
                    <a:pt x="5136" y="100"/>
                  </a:cubicBezTo>
                  <a:cubicBezTo>
                    <a:pt x="4821" y="226"/>
                    <a:pt x="4537" y="478"/>
                    <a:pt x="4474" y="856"/>
                  </a:cubicBezTo>
                  <a:lnTo>
                    <a:pt x="3151" y="856"/>
                  </a:lnTo>
                  <a:cubicBezTo>
                    <a:pt x="2647" y="856"/>
                    <a:pt x="2174" y="1203"/>
                    <a:pt x="1985" y="1675"/>
                  </a:cubicBezTo>
                  <a:lnTo>
                    <a:pt x="410" y="1675"/>
                  </a:lnTo>
                  <a:cubicBezTo>
                    <a:pt x="158" y="1675"/>
                    <a:pt x="0" y="1864"/>
                    <a:pt x="0" y="2116"/>
                  </a:cubicBezTo>
                  <a:lnTo>
                    <a:pt x="0" y="12292"/>
                  </a:lnTo>
                  <a:cubicBezTo>
                    <a:pt x="0" y="12544"/>
                    <a:pt x="221" y="12734"/>
                    <a:pt x="410" y="12734"/>
                  </a:cubicBezTo>
                  <a:lnTo>
                    <a:pt x="10618" y="12734"/>
                  </a:lnTo>
                  <a:cubicBezTo>
                    <a:pt x="10838" y="12734"/>
                    <a:pt x="11027" y="12544"/>
                    <a:pt x="11027" y="12292"/>
                  </a:cubicBezTo>
                  <a:lnTo>
                    <a:pt x="11027" y="2116"/>
                  </a:lnTo>
                  <a:cubicBezTo>
                    <a:pt x="10996" y="1864"/>
                    <a:pt x="10807" y="1675"/>
                    <a:pt x="10555" y="1675"/>
                  </a:cubicBezTo>
                  <a:lnTo>
                    <a:pt x="9263" y="1675"/>
                  </a:lnTo>
                  <a:cubicBezTo>
                    <a:pt x="9105" y="1203"/>
                    <a:pt x="8633" y="856"/>
                    <a:pt x="8097" y="856"/>
                  </a:cubicBezTo>
                  <a:lnTo>
                    <a:pt x="6774" y="856"/>
                  </a:lnTo>
                  <a:cubicBezTo>
                    <a:pt x="6606" y="328"/>
                    <a:pt x="6127" y="1"/>
                    <a:pt x="561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86788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5CBFA-2506-A1BE-E45E-4E59A3BFF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C84A80-3E86-B5D3-F80A-2DB5F1F14050}"/>
              </a:ext>
            </a:extLst>
          </p:cNvPr>
          <p:cNvSpPr txBox="1"/>
          <p:nvPr/>
        </p:nvSpPr>
        <p:spPr>
          <a:xfrm>
            <a:off x="719999" y="1459467"/>
            <a:ext cx="77032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+mn-lt"/>
              </a:rPr>
              <a:t>CISCO Network Academy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　</a:t>
            </a:r>
            <a:endParaRPr lang="en-US" altLang="ja-JP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b="0" i="0" dirty="0">
                <a:solidFill>
                  <a:schemeClr val="tx1"/>
                </a:solidFill>
                <a:effectLst/>
                <a:latin typeface="+mn-lt"/>
              </a:rPr>
              <a:t>Networking Basics - </a:t>
            </a:r>
            <a:r>
              <a:rPr lang="en-US" altLang="ja-JP" sz="1400" dirty="0">
                <a:solidFill>
                  <a:schemeClr val="tx1"/>
                </a:solidFill>
                <a:latin typeface="+mn-lt"/>
              </a:rPr>
              <a:t>Module 9: IPv4 and Network Segmentation</a:t>
            </a:r>
          </a:p>
          <a:p>
            <a:pPr marL="187325" indent="-44450"/>
            <a:endParaRPr lang="en-US" b="0" i="0" dirty="0">
              <a:solidFill>
                <a:schemeClr val="tx1"/>
              </a:solidFill>
              <a:effectLst/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  <a:hlinkClick r:id="rId3"/>
              </a:rPr>
              <a:t>https://skillsforall.com/launch?id=f393c38f-b410-4d2b-8275-70e144273519&amp;tab=curriculum&amp;view=e3781f76-61da-57a5-b3a8-85fd675e7b14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pPr marL="187325" indent="-44450"/>
            <a:r>
              <a:rPr lang="en-US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87325" indent="-44450"/>
            <a:r>
              <a:rPr lang="en-US" altLang="ja-JP" dirty="0">
                <a:solidFill>
                  <a:schemeClr val="tx1"/>
                </a:solidFill>
                <a:latin typeface="+mn-lt"/>
              </a:rPr>
              <a:t>Textbook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：</a:t>
            </a:r>
          </a:p>
          <a:p>
            <a:r>
              <a:rPr lang="ja-JP" altLang="en-US">
                <a:solidFill>
                  <a:schemeClr val="tx1"/>
                </a:solidFill>
                <a:latin typeface="+mn-lt"/>
              </a:rPr>
              <a:t>「図解入門　</a:t>
            </a:r>
            <a:r>
              <a:rPr lang="en-US" altLang="ja-JP" dirty="0">
                <a:solidFill>
                  <a:schemeClr val="tx1"/>
                </a:solidFill>
                <a:latin typeface="+mn-lt"/>
              </a:rPr>
              <a:t>TCP/IP</a:t>
            </a:r>
            <a:r>
              <a:rPr lang="ja-JP" altLang="en-US">
                <a:solidFill>
                  <a:schemeClr val="tx1"/>
                </a:solidFill>
                <a:latin typeface="+mn-lt"/>
              </a:rPr>
              <a:t>」みやたひろし　</a:t>
            </a:r>
            <a:endParaRPr lang="en-US" dirty="0">
              <a:solidFill>
                <a:schemeClr val="tx1"/>
              </a:solidFill>
              <a:latin typeface="+mn-lt"/>
            </a:endParaRPr>
          </a:p>
          <a:p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062671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0">
          <a:extLst>
            <a:ext uri="{FF2B5EF4-FFF2-40B4-BE49-F238E27FC236}">
              <a16:creationId xmlns:a16="http://schemas.microsoft.com/office/drawing/2014/main" id="{FEBB0666-3549-F9BE-B9D2-CC025BE88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3" name="Google Shape;1473;p58">
            <a:extLst>
              <a:ext uri="{FF2B5EF4-FFF2-40B4-BE49-F238E27FC236}">
                <a16:creationId xmlns:a16="http://schemas.microsoft.com/office/drawing/2014/main" id="{62E4CCCB-E0B8-34D7-2628-D7F9C33C06EE}"/>
              </a:ext>
            </a:extLst>
          </p:cNvPr>
          <p:cNvGrpSpPr/>
          <p:nvPr/>
        </p:nvGrpSpPr>
        <p:grpSpPr>
          <a:xfrm>
            <a:off x="6293268" y="1146387"/>
            <a:ext cx="2850726" cy="2850726"/>
            <a:chOff x="1435250" y="482750"/>
            <a:chExt cx="4729925" cy="4729925"/>
          </a:xfrm>
        </p:grpSpPr>
        <p:sp>
          <p:nvSpPr>
            <p:cNvPr id="1474" name="Google Shape;1474;p58">
              <a:extLst>
                <a:ext uri="{FF2B5EF4-FFF2-40B4-BE49-F238E27FC236}">
                  <a16:creationId xmlns:a16="http://schemas.microsoft.com/office/drawing/2014/main" id="{A23DEBAA-B5DF-3F1F-04F2-55A71CA3D485}"/>
                </a:ext>
              </a:extLst>
            </p:cNvPr>
            <p:cNvSpPr/>
            <p:nvPr/>
          </p:nvSpPr>
          <p:spPr>
            <a:xfrm>
              <a:off x="1435250" y="2929250"/>
              <a:ext cx="3180475" cy="2283425"/>
            </a:xfrm>
            <a:custGeom>
              <a:avLst/>
              <a:gdLst/>
              <a:ahLst/>
              <a:cxnLst/>
              <a:rect l="l" t="t" r="r" b="b"/>
              <a:pathLst>
                <a:path w="127219" h="91337" extrusionOk="0">
                  <a:moveTo>
                    <a:pt x="19573" y="1"/>
                  </a:moveTo>
                  <a:cubicBezTo>
                    <a:pt x="8776" y="1"/>
                    <a:pt x="1" y="8775"/>
                    <a:pt x="1" y="19572"/>
                  </a:cubicBezTo>
                  <a:lnTo>
                    <a:pt x="1" y="91336"/>
                  </a:lnTo>
                  <a:lnTo>
                    <a:pt x="88075" y="91336"/>
                  </a:lnTo>
                  <a:lnTo>
                    <a:pt x="88075" y="29358"/>
                  </a:lnTo>
                  <a:lnTo>
                    <a:pt x="127218" y="68502"/>
                  </a:lnTo>
                  <a:lnTo>
                    <a:pt x="127218" y="35882"/>
                  </a:lnTo>
                  <a:lnTo>
                    <a:pt x="96132" y="4796"/>
                  </a:lnTo>
                  <a:cubicBezTo>
                    <a:pt x="93065" y="1729"/>
                    <a:pt x="88923" y="1"/>
                    <a:pt x="8458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8">
              <a:extLst>
                <a:ext uri="{FF2B5EF4-FFF2-40B4-BE49-F238E27FC236}">
                  <a16:creationId xmlns:a16="http://schemas.microsoft.com/office/drawing/2014/main" id="{AD5C85E2-79F3-BBD9-AC42-6D823112759F}"/>
                </a:ext>
              </a:extLst>
            </p:cNvPr>
            <p:cNvSpPr/>
            <p:nvPr/>
          </p:nvSpPr>
          <p:spPr>
            <a:xfrm>
              <a:off x="1484200" y="4046475"/>
              <a:ext cx="472200" cy="456100"/>
            </a:xfrm>
            <a:custGeom>
              <a:avLst/>
              <a:gdLst/>
              <a:ahLst/>
              <a:cxnLst/>
              <a:rect l="l" t="t" r="r" b="b"/>
              <a:pathLst>
                <a:path w="18888" h="18244" extrusionOk="0">
                  <a:moveTo>
                    <a:pt x="3601" y="1"/>
                  </a:moveTo>
                  <a:cubicBezTo>
                    <a:pt x="2765" y="1"/>
                    <a:pt x="1925" y="327"/>
                    <a:pt x="1272" y="979"/>
                  </a:cubicBezTo>
                  <a:cubicBezTo>
                    <a:pt x="0" y="2252"/>
                    <a:pt x="0" y="4307"/>
                    <a:pt x="1272" y="5579"/>
                  </a:cubicBezTo>
                  <a:lnTo>
                    <a:pt x="12983" y="17289"/>
                  </a:lnTo>
                  <a:cubicBezTo>
                    <a:pt x="13619" y="17925"/>
                    <a:pt x="14451" y="18243"/>
                    <a:pt x="15283" y="18243"/>
                  </a:cubicBezTo>
                  <a:cubicBezTo>
                    <a:pt x="16114" y="18243"/>
                    <a:pt x="16946" y="17925"/>
                    <a:pt x="17582" y="17289"/>
                  </a:cubicBezTo>
                  <a:cubicBezTo>
                    <a:pt x="18887" y="15985"/>
                    <a:pt x="18887" y="13929"/>
                    <a:pt x="17582" y="12657"/>
                  </a:cubicBezTo>
                  <a:lnTo>
                    <a:pt x="5904" y="979"/>
                  </a:lnTo>
                  <a:cubicBezTo>
                    <a:pt x="5268" y="327"/>
                    <a:pt x="4436" y="1"/>
                    <a:pt x="3601" y="1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8">
              <a:extLst>
                <a:ext uri="{FF2B5EF4-FFF2-40B4-BE49-F238E27FC236}">
                  <a16:creationId xmlns:a16="http://schemas.microsoft.com/office/drawing/2014/main" id="{302F57D3-274E-29AE-EC6D-B79D8A768A9F}"/>
                </a:ext>
              </a:extLst>
            </p:cNvPr>
            <p:cNvSpPr/>
            <p:nvPr/>
          </p:nvSpPr>
          <p:spPr>
            <a:xfrm>
              <a:off x="1891950" y="3557800"/>
              <a:ext cx="512950" cy="496250"/>
            </a:xfrm>
            <a:custGeom>
              <a:avLst/>
              <a:gdLst/>
              <a:ahLst/>
              <a:cxnLst/>
              <a:rect l="l" t="t" r="r" b="b"/>
              <a:pathLst>
                <a:path w="20518" h="19850" extrusionOk="0">
                  <a:moveTo>
                    <a:pt x="3601" y="0"/>
                  </a:moveTo>
                  <a:cubicBezTo>
                    <a:pt x="2765" y="0"/>
                    <a:pt x="1925" y="318"/>
                    <a:pt x="1272" y="954"/>
                  </a:cubicBezTo>
                  <a:cubicBezTo>
                    <a:pt x="0" y="2227"/>
                    <a:pt x="0" y="4282"/>
                    <a:pt x="1272" y="5554"/>
                  </a:cubicBezTo>
                  <a:lnTo>
                    <a:pt x="14614" y="18895"/>
                  </a:lnTo>
                  <a:cubicBezTo>
                    <a:pt x="15250" y="19531"/>
                    <a:pt x="16082" y="19850"/>
                    <a:pt x="16913" y="19850"/>
                  </a:cubicBezTo>
                  <a:cubicBezTo>
                    <a:pt x="17745" y="19850"/>
                    <a:pt x="18577" y="19531"/>
                    <a:pt x="19213" y="18895"/>
                  </a:cubicBezTo>
                  <a:cubicBezTo>
                    <a:pt x="20518" y="17591"/>
                    <a:pt x="20518" y="15536"/>
                    <a:pt x="19213" y="14263"/>
                  </a:cubicBezTo>
                  <a:lnTo>
                    <a:pt x="5904" y="954"/>
                  </a:lnTo>
                  <a:cubicBezTo>
                    <a:pt x="5268" y="318"/>
                    <a:pt x="4436" y="0"/>
                    <a:pt x="3601" y="0"/>
                  </a:cubicBezTo>
                  <a:close/>
                </a:path>
              </a:pathLst>
            </a:custGeom>
            <a:solidFill>
              <a:srgbClr val="A855C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8">
              <a:extLst>
                <a:ext uri="{FF2B5EF4-FFF2-40B4-BE49-F238E27FC236}">
                  <a16:creationId xmlns:a16="http://schemas.microsoft.com/office/drawing/2014/main" id="{D01342A1-69B4-DAEB-5475-2C5DBB3A364C}"/>
                </a:ext>
              </a:extLst>
            </p:cNvPr>
            <p:cNvSpPr/>
            <p:nvPr/>
          </p:nvSpPr>
          <p:spPr>
            <a:xfrm>
              <a:off x="4615700" y="3663200"/>
              <a:ext cx="1549475" cy="1549475"/>
            </a:xfrm>
            <a:custGeom>
              <a:avLst/>
              <a:gdLst/>
              <a:ahLst/>
              <a:cxnLst/>
              <a:rect l="l" t="t" r="r" b="b"/>
              <a:pathLst>
                <a:path w="61979" h="61979" extrusionOk="0">
                  <a:moveTo>
                    <a:pt x="0" y="0"/>
                  </a:moveTo>
                  <a:lnTo>
                    <a:pt x="0" y="61978"/>
                  </a:lnTo>
                  <a:lnTo>
                    <a:pt x="61978" y="61978"/>
                  </a:lnTo>
                  <a:lnTo>
                    <a:pt x="619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8">
              <a:extLst>
                <a:ext uri="{FF2B5EF4-FFF2-40B4-BE49-F238E27FC236}">
                  <a16:creationId xmlns:a16="http://schemas.microsoft.com/office/drawing/2014/main" id="{EF1BEC75-8101-0C09-F89B-CAC54BD176CD}"/>
                </a:ext>
              </a:extLst>
            </p:cNvPr>
            <p:cNvSpPr/>
            <p:nvPr/>
          </p:nvSpPr>
          <p:spPr>
            <a:xfrm>
              <a:off x="3310900" y="4886450"/>
              <a:ext cx="1304825" cy="326225"/>
            </a:xfrm>
            <a:custGeom>
              <a:avLst/>
              <a:gdLst/>
              <a:ahLst/>
              <a:cxnLst/>
              <a:rect l="l" t="t" r="r" b="b"/>
              <a:pathLst>
                <a:path w="52193" h="13049" extrusionOk="0">
                  <a:moveTo>
                    <a:pt x="1" y="0"/>
                  </a:moveTo>
                  <a:lnTo>
                    <a:pt x="1" y="6524"/>
                  </a:lnTo>
                  <a:cubicBezTo>
                    <a:pt x="1" y="10112"/>
                    <a:pt x="2936" y="13048"/>
                    <a:pt x="6525" y="13048"/>
                  </a:cubicBezTo>
                  <a:lnTo>
                    <a:pt x="52192" y="13048"/>
                  </a:lnTo>
                  <a:lnTo>
                    <a:pt x="52192" y="0"/>
                  </a:ln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8">
              <a:extLst>
                <a:ext uri="{FF2B5EF4-FFF2-40B4-BE49-F238E27FC236}">
                  <a16:creationId xmlns:a16="http://schemas.microsoft.com/office/drawing/2014/main" id="{81C89643-24AF-A71A-2BEA-7051FEC5C36D}"/>
                </a:ext>
              </a:extLst>
            </p:cNvPr>
            <p:cNvSpPr/>
            <p:nvPr/>
          </p:nvSpPr>
          <p:spPr>
            <a:xfrm>
              <a:off x="2413850" y="2684600"/>
              <a:ext cx="489325" cy="733550"/>
            </a:xfrm>
            <a:custGeom>
              <a:avLst/>
              <a:gdLst/>
              <a:ahLst/>
              <a:cxnLst/>
              <a:rect l="l" t="t" r="r" b="b"/>
              <a:pathLst>
                <a:path w="19573" h="29342" extrusionOk="0">
                  <a:moveTo>
                    <a:pt x="1" y="1"/>
                  </a:moveTo>
                  <a:lnTo>
                    <a:pt x="1" y="19573"/>
                  </a:lnTo>
                  <a:cubicBezTo>
                    <a:pt x="1" y="24335"/>
                    <a:pt x="3426" y="28412"/>
                    <a:pt x="8123" y="29195"/>
                  </a:cubicBezTo>
                  <a:cubicBezTo>
                    <a:pt x="8688" y="29293"/>
                    <a:pt x="9252" y="29341"/>
                    <a:pt x="9809" y="29341"/>
                  </a:cubicBezTo>
                  <a:cubicBezTo>
                    <a:pt x="13883" y="29341"/>
                    <a:pt x="17612" y="26795"/>
                    <a:pt x="19018" y="22834"/>
                  </a:cubicBezTo>
                  <a:cubicBezTo>
                    <a:pt x="19377" y="21791"/>
                    <a:pt x="19573" y="20682"/>
                    <a:pt x="19573" y="19573"/>
                  </a:cubicBezTo>
                  <a:lnTo>
                    <a:pt x="19573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8">
              <a:extLst>
                <a:ext uri="{FF2B5EF4-FFF2-40B4-BE49-F238E27FC236}">
                  <a16:creationId xmlns:a16="http://schemas.microsoft.com/office/drawing/2014/main" id="{230E6EEA-7BBB-A94D-BEC4-2887ACF99841}"/>
                </a:ext>
              </a:extLst>
            </p:cNvPr>
            <p:cNvSpPr/>
            <p:nvPr/>
          </p:nvSpPr>
          <p:spPr>
            <a:xfrm>
              <a:off x="2576950" y="2684600"/>
              <a:ext cx="326225" cy="570875"/>
            </a:xfrm>
            <a:custGeom>
              <a:avLst/>
              <a:gdLst/>
              <a:ahLst/>
              <a:cxnLst/>
              <a:rect l="l" t="t" r="r" b="b"/>
              <a:pathLst>
                <a:path w="13049" h="22835" extrusionOk="0">
                  <a:moveTo>
                    <a:pt x="1" y="1"/>
                  </a:moveTo>
                  <a:lnTo>
                    <a:pt x="1" y="13049"/>
                  </a:lnTo>
                  <a:cubicBezTo>
                    <a:pt x="1" y="18463"/>
                    <a:pt x="4372" y="22834"/>
                    <a:pt x="9787" y="22834"/>
                  </a:cubicBezTo>
                  <a:lnTo>
                    <a:pt x="12494" y="22834"/>
                  </a:lnTo>
                  <a:cubicBezTo>
                    <a:pt x="12853" y="21791"/>
                    <a:pt x="13049" y="20682"/>
                    <a:pt x="13049" y="19573"/>
                  </a:cubicBezTo>
                  <a:lnTo>
                    <a:pt x="13049" y="1"/>
                  </a:lnTo>
                  <a:close/>
                </a:path>
              </a:pathLst>
            </a:custGeom>
            <a:solidFill>
              <a:srgbClr val="D5A6B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8">
              <a:extLst>
                <a:ext uri="{FF2B5EF4-FFF2-40B4-BE49-F238E27FC236}">
                  <a16:creationId xmlns:a16="http://schemas.microsoft.com/office/drawing/2014/main" id="{A3C0A6B8-7E08-C898-EE87-B1948D34067E}"/>
                </a:ext>
              </a:extLst>
            </p:cNvPr>
            <p:cNvSpPr/>
            <p:nvPr/>
          </p:nvSpPr>
          <p:spPr>
            <a:xfrm>
              <a:off x="1924550" y="4030175"/>
              <a:ext cx="2691175" cy="856300"/>
            </a:xfrm>
            <a:custGeom>
              <a:avLst/>
              <a:gdLst/>
              <a:ahLst/>
              <a:cxnLst/>
              <a:rect l="l" t="t" r="r" b="b"/>
              <a:pathLst>
                <a:path w="107647" h="34252" extrusionOk="0">
                  <a:moveTo>
                    <a:pt x="17942" y="0"/>
                  </a:moveTo>
                  <a:lnTo>
                    <a:pt x="1" y="17941"/>
                  </a:lnTo>
                  <a:lnTo>
                    <a:pt x="8678" y="26618"/>
                  </a:lnTo>
                  <a:cubicBezTo>
                    <a:pt x="13571" y="31511"/>
                    <a:pt x="20193" y="34251"/>
                    <a:pt x="27108" y="34251"/>
                  </a:cubicBezTo>
                  <a:lnTo>
                    <a:pt x="75027" y="34251"/>
                  </a:lnTo>
                  <a:lnTo>
                    <a:pt x="88075" y="24465"/>
                  </a:lnTo>
                  <a:lnTo>
                    <a:pt x="99720" y="33207"/>
                  </a:lnTo>
                  <a:cubicBezTo>
                    <a:pt x="100633" y="33892"/>
                    <a:pt x="101742" y="34251"/>
                    <a:pt x="102851" y="34251"/>
                  </a:cubicBezTo>
                  <a:cubicBezTo>
                    <a:pt x="105494" y="34251"/>
                    <a:pt x="107646" y="32098"/>
                    <a:pt x="107646" y="29456"/>
                  </a:cubicBezTo>
                  <a:cubicBezTo>
                    <a:pt x="107646" y="28347"/>
                    <a:pt x="107255" y="27271"/>
                    <a:pt x="106537" y="26390"/>
                  </a:cubicBezTo>
                  <a:lnTo>
                    <a:pt x="95512" y="13146"/>
                  </a:lnTo>
                  <a:cubicBezTo>
                    <a:pt x="92870" y="9982"/>
                    <a:pt x="88955" y="8155"/>
                    <a:pt x="84845" y="8155"/>
                  </a:cubicBezTo>
                  <a:cubicBezTo>
                    <a:pt x="82660" y="8155"/>
                    <a:pt x="80539" y="8645"/>
                    <a:pt x="78615" y="9623"/>
                  </a:cubicBezTo>
                  <a:lnTo>
                    <a:pt x="68503" y="14679"/>
                  </a:lnTo>
                  <a:lnTo>
                    <a:pt x="32621" y="14679"/>
                  </a:lnTo>
                  <a:lnTo>
                    <a:pt x="17942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8">
              <a:extLst>
                <a:ext uri="{FF2B5EF4-FFF2-40B4-BE49-F238E27FC236}">
                  <a16:creationId xmlns:a16="http://schemas.microsoft.com/office/drawing/2014/main" id="{004586BD-8902-914B-97CE-E4CB63FC6266}"/>
                </a:ext>
              </a:extLst>
            </p:cNvPr>
            <p:cNvSpPr/>
            <p:nvPr/>
          </p:nvSpPr>
          <p:spPr>
            <a:xfrm>
              <a:off x="3963300" y="3581650"/>
              <a:ext cx="652425" cy="1060175"/>
            </a:xfrm>
            <a:custGeom>
              <a:avLst/>
              <a:gdLst/>
              <a:ahLst/>
              <a:cxnLst/>
              <a:rect l="l" t="t" r="r" b="b"/>
              <a:pathLst>
                <a:path w="26097" h="42407" extrusionOk="0">
                  <a:moveTo>
                    <a:pt x="16310" y="0"/>
                  </a:moveTo>
                  <a:lnTo>
                    <a:pt x="1" y="16310"/>
                  </a:lnTo>
                  <a:lnTo>
                    <a:pt x="26096" y="42406"/>
                  </a:lnTo>
                  <a:lnTo>
                    <a:pt x="26096" y="9786"/>
                  </a:lnTo>
                  <a:lnTo>
                    <a:pt x="16310" y="0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8">
              <a:extLst>
                <a:ext uri="{FF2B5EF4-FFF2-40B4-BE49-F238E27FC236}">
                  <a16:creationId xmlns:a16="http://schemas.microsoft.com/office/drawing/2014/main" id="{BCFD4561-37D7-E75B-A9D9-39D8AE78D5C5}"/>
                </a:ext>
              </a:extLst>
            </p:cNvPr>
            <p:cNvSpPr/>
            <p:nvPr/>
          </p:nvSpPr>
          <p:spPr>
            <a:xfrm>
              <a:off x="5186550" y="4152500"/>
              <a:ext cx="489325" cy="489325"/>
            </a:xfrm>
            <a:custGeom>
              <a:avLst/>
              <a:gdLst/>
              <a:ahLst/>
              <a:cxnLst/>
              <a:rect l="l" t="t" r="r" b="b"/>
              <a:pathLst>
                <a:path w="19573" h="19573" extrusionOk="0">
                  <a:moveTo>
                    <a:pt x="9786" y="0"/>
                  </a:moveTo>
                  <a:cubicBezTo>
                    <a:pt x="4371" y="0"/>
                    <a:pt x="0" y="4371"/>
                    <a:pt x="0" y="9786"/>
                  </a:cubicBezTo>
                  <a:cubicBezTo>
                    <a:pt x="0" y="15201"/>
                    <a:pt x="4371" y="19572"/>
                    <a:pt x="9786" y="19572"/>
                  </a:cubicBezTo>
                  <a:cubicBezTo>
                    <a:pt x="15201" y="19572"/>
                    <a:pt x="19572" y="15201"/>
                    <a:pt x="19572" y="9786"/>
                  </a:cubicBezTo>
                  <a:cubicBezTo>
                    <a:pt x="19572" y="4371"/>
                    <a:pt x="15201" y="0"/>
                    <a:pt x="9786" y="0"/>
                  </a:cubicBezTo>
                  <a:close/>
                </a:path>
              </a:pathLst>
            </a:custGeom>
            <a:solidFill>
              <a:srgbClr val="2B94A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8">
              <a:extLst>
                <a:ext uri="{FF2B5EF4-FFF2-40B4-BE49-F238E27FC236}">
                  <a16:creationId xmlns:a16="http://schemas.microsoft.com/office/drawing/2014/main" id="{B5F8B45A-0006-0C9C-4449-528CF80A1CAA}"/>
                </a:ext>
              </a:extLst>
            </p:cNvPr>
            <p:cNvSpPr/>
            <p:nvPr/>
          </p:nvSpPr>
          <p:spPr>
            <a:xfrm>
              <a:off x="3555550" y="482750"/>
              <a:ext cx="2609625" cy="2772725"/>
            </a:xfrm>
            <a:custGeom>
              <a:avLst/>
              <a:gdLst/>
              <a:ahLst/>
              <a:cxnLst/>
              <a:rect l="l" t="t" r="r" b="b"/>
              <a:pathLst>
                <a:path w="104385" h="110909" extrusionOk="0">
                  <a:moveTo>
                    <a:pt x="6525" y="1"/>
                  </a:moveTo>
                  <a:cubicBezTo>
                    <a:pt x="2936" y="1"/>
                    <a:pt x="1" y="2937"/>
                    <a:pt x="1" y="6525"/>
                  </a:cubicBezTo>
                  <a:lnTo>
                    <a:pt x="1" y="88075"/>
                  </a:lnTo>
                  <a:cubicBezTo>
                    <a:pt x="1" y="91663"/>
                    <a:pt x="2936" y="94599"/>
                    <a:pt x="6525" y="94599"/>
                  </a:cubicBezTo>
                  <a:lnTo>
                    <a:pt x="48930" y="94599"/>
                  </a:lnTo>
                  <a:lnTo>
                    <a:pt x="71764" y="110908"/>
                  </a:lnTo>
                  <a:lnTo>
                    <a:pt x="71764" y="94599"/>
                  </a:lnTo>
                  <a:lnTo>
                    <a:pt x="97860" y="94599"/>
                  </a:lnTo>
                  <a:cubicBezTo>
                    <a:pt x="101448" y="94599"/>
                    <a:pt x="104384" y="91663"/>
                    <a:pt x="104384" y="88075"/>
                  </a:cubicBezTo>
                  <a:lnTo>
                    <a:pt x="104384" y="6525"/>
                  </a:lnTo>
                  <a:cubicBezTo>
                    <a:pt x="104384" y="2937"/>
                    <a:pt x="101448" y="1"/>
                    <a:pt x="978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8">
              <a:extLst>
                <a:ext uri="{FF2B5EF4-FFF2-40B4-BE49-F238E27FC236}">
                  <a16:creationId xmlns:a16="http://schemas.microsoft.com/office/drawing/2014/main" id="{68390693-5ADF-59CE-49F6-EC22D7555145}"/>
                </a:ext>
              </a:extLst>
            </p:cNvPr>
            <p:cNvSpPr/>
            <p:nvPr/>
          </p:nvSpPr>
          <p:spPr>
            <a:xfrm>
              <a:off x="388175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8">
              <a:extLst>
                <a:ext uri="{FF2B5EF4-FFF2-40B4-BE49-F238E27FC236}">
                  <a16:creationId xmlns:a16="http://schemas.microsoft.com/office/drawing/2014/main" id="{4E47B51E-C40A-576E-FD4A-A548CDC9FF6C}"/>
                </a:ext>
              </a:extLst>
            </p:cNvPr>
            <p:cNvSpPr/>
            <p:nvPr/>
          </p:nvSpPr>
          <p:spPr>
            <a:xfrm>
              <a:off x="4289500" y="1053600"/>
              <a:ext cx="489325" cy="163125"/>
            </a:xfrm>
            <a:custGeom>
              <a:avLst/>
              <a:gdLst/>
              <a:ahLst/>
              <a:cxnLst/>
              <a:rect l="l" t="t" r="r" b="b"/>
              <a:pathLst>
                <a:path w="1957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19572" y="6525"/>
                  </a:lnTo>
                  <a:lnTo>
                    <a:pt x="1957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8">
              <a:extLst>
                <a:ext uri="{FF2B5EF4-FFF2-40B4-BE49-F238E27FC236}">
                  <a16:creationId xmlns:a16="http://schemas.microsoft.com/office/drawing/2014/main" id="{E413DD26-5CD1-178C-BE98-E8A84F824640}"/>
                </a:ext>
              </a:extLst>
            </p:cNvPr>
            <p:cNvSpPr/>
            <p:nvPr/>
          </p:nvSpPr>
          <p:spPr>
            <a:xfrm>
              <a:off x="4941900" y="10536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8">
              <a:extLst>
                <a:ext uri="{FF2B5EF4-FFF2-40B4-BE49-F238E27FC236}">
                  <a16:creationId xmlns:a16="http://schemas.microsoft.com/office/drawing/2014/main" id="{9C630C0E-8DA0-0DB9-FDC8-1E5244E8B5D8}"/>
                </a:ext>
              </a:extLst>
            </p:cNvPr>
            <p:cNvSpPr/>
            <p:nvPr/>
          </p:nvSpPr>
          <p:spPr>
            <a:xfrm>
              <a:off x="3881750" y="13798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8">
              <a:extLst>
                <a:ext uri="{FF2B5EF4-FFF2-40B4-BE49-F238E27FC236}">
                  <a16:creationId xmlns:a16="http://schemas.microsoft.com/office/drawing/2014/main" id="{18975CE4-3789-01D7-72D6-54A35A818357}"/>
                </a:ext>
              </a:extLst>
            </p:cNvPr>
            <p:cNvSpPr/>
            <p:nvPr/>
          </p:nvSpPr>
          <p:spPr>
            <a:xfrm>
              <a:off x="4289500" y="1379800"/>
              <a:ext cx="244675" cy="163125"/>
            </a:xfrm>
            <a:custGeom>
              <a:avLst/>
              <a:gdLst/>
              <a:ahLst/>
              <a:cxnLst/>
              <a:rect l="l" t="t" r="r" b="b"/>
              <a:pathLst>
                <a:path w="978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9786" y="6525"/>
                  </a:lnTo>
                  <a:lnTo>
                    <a:pt x="978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8">
              <a:extLst>
                <a:ext uri="{FF2B5EF4-FFF2-40B4-BE49-F238E27FC236}">
                  <a16:creationId xmlns:a16="http://schemas.microsoft.com/office/drawing/2014/main" id="{CD194CEF-EE5C-943F-1C41-68CFD6C4EC21}"/>
                </a:ext>
              </a:extLst>
            </p:cNvPr>
            <p:cNvSpPr/>
            <p:nvPr/>
          </p:nvSpPr>
          <p:spPr>
            <a:xfrm>
              <a:off x="4697250" y="1379800"/>
              <a:ext cx="897075" cy="163125"/>
            </a:xfrm>
            <a:custGeom>
              <a:avLst/>
              <a:gdLst/>
              <a:ahLst/>
              <a:cxnLst/>
              <a:rect l="l" t="t" r="r" b="b"/>
              <a:pathLst>
                <a:path w="35883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35882" y="6525"/>
                  </a:lnTo>
                  <a:lnTo>
                    <a:pt x="35882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8">
              <a:extLst>
                <a:ext uri="{FF2B5EF4-FFF2-40B4-BE49-F238E27FC236}">
                  <a16:creationId xmlns:a16="http://schemas.microsoft.com/office/drawing/2014/main" id="{3911E2D2-DAF7-E039-CC94-348BA6A075CE}"/>
                </a:ext>
              </a:extLst>
            </p:cNvPr>
            <p:cNvSpPr/>
            <p:nvPr/>
          </p:nvSpPr>
          <p:spPr>
            <a:xfrm>
              <a:off x="388175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8">
              <a:extLst>
                <a:ext uri="{FF2B5EF4-FFF2-40B4-BE49-F238E27FC236}">
                  <a16:creationId xmlns:a16="http://schemas.microsoft.com/office/drawing/2014/main" id="{7745D34D-7BE2-3988-8E91-48AA2AC8AFC0}"/>
                </a:ext>
              </a:extLst>
            </p:cNvPr>
            <p:cNvSpPr/>
            <p:nvPr/>
          </p:nvSpPr>
          <p:spPr>
            <a:xfrm>
              <a:off x="4289500" y="1706000"/>
              <a:ext cx="652425" cy="163125"/>
            </a:xfrm>
            <a:custGeom>
              <a:avLst/>
              <a:gdLst/>
              <a:ahLst/>
              <a:cxnLst/>
              <a:rect l="l" t="t" r="r" b="b"/>
              <a:pathLst>
                <a:path w="26097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6096" y="6525"/>
                  </a:lnTo>
                  <a:lnTo>
                    <a:pt x="26096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8">
              <a:extLst>
                <a:ext uri="{FF2B5EF4-FFF2-40B4-BE49-F238E27FC236}">
                  <a16:creationId xmlns:a16="http://schemas.microsoft.com/office/drawing/2014/main" id="{493D4259-D1EB-026B-5EA3-5B0D6F6D9542}"/>
                </a:ext>
              </a:extLst>
            </p:cNvPr>
            <p:cNvSpPr/>
            <p:nvPr/>
          </p:nvSpPr>
          <p:spPr>
            <a:xfrm>
              <a:off x="5105000" y="17060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8">
              <a:extLst>
                <a:ext uri="{FF2B5EF4-FFF2-40B4-BE49-F238E27FC236}">
                  <a16:creationId xmlns:a16="http://schemas.microsoft.com/office/drawing/2014/main" id="{1AEB3383-1853-014C-F622-89ED2048CA9F}"/>
                </a:ext>
              </a:extLst>
            </p:cNvPr>
            <p:cNvSpPr/>
            <p:nvPr/>
          </p:nvSpPr>
          <p:spPr>
            <a:xfrm>
              <a:off x="388175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8">
              <a:extLst>
                <a:ext uri="{FF2B5EF4-FFF2-40B4-BE49-F238E27FC236}">
                  <a16:creationId xmlns:a16="http://schemas.microsoft.com/office/drawing/2014/main" id="{606C5E6E-3F0C-B655-CE3F-E12B560B63B4}"/>
                </a:ext>
              </a:extLst>
            </p:cNvPr>
            <p:cNvSpPr/>
            <p:nvPr/>
          </p:nvSpPr>
          <p:spPr>
            <a:xfrm>
              <a:off x="4289500" y="2032200"/>
              <a:ext cx="1141725" cy="163125"/>
            </a:xfrm>
            <a:custGeom>
              <a:avLst/>
              <a:gdLst/>
              <a:ahLst/>
              <a:cxnLst/>
              <a:rect l="l" t="t" r="r" b="b"/>
              <a:pathLst>
                <a:path w="4566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45668" y="6525"/>
                  </a:lnTo>
                  <a:lnTo>
                    <a:pt x="4566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8">
              <a:extLst>
                <a:ext uri="{FF2B5EF4-FFF2-40B4-BE49-F238E27FC236}">
                  <a16:creationId xmlns:a16="http://schemas.microsoft.com/office/drawing/2014/main" id="{26CA8DE4-D644-A55B-9161-FD5A6C329544}"/>
                </a:ext>
              </a:extLst>
            </p:cNvPr>
            <p:cNvSpPr/>
            <p:nvPr/>
          </p:nvSpPr>
          <p:spPr>
            <a:xfrm>
              <a:off x="5594300" y="20322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8">
              <a:extLst>
                <a:ext uri="{FF2B5EF4-FFF2-40B4-BE49-F238E27FC236}">
                  <a16:creationId xmlns:a16="http://schemas.microsoft.com/office/drawing/2014/main" id="{8F18D4DB-3406-6D58-9C70-C498A99F8814}"/>
                </a:ext>
              </a:extLst>
            </p:cNvPr>
            <p:cNvSpPr/>
            <p:nvPr/>
          </p:nvSpPr>
          <p:spPr>
            <a:xfrm>
              <a:off x="38817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1" y="1"/>
                  </a:moveTo>
                  <a:lnTo>
                    <a:pt x="1" y="6525"/>
                  </a:lnTo>
                  <a:lnTo>
                    <a:pt x="6525" y="6525"/>
                  </a:lnTo>
                  <a:lnTo>
                    <a:pt x="6525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8">
              <a:extLst>
                <a:ext uri="{FF2B5EF4-FFF2-40B4-BE49-F238E27FC236}">
                  <a16:creationId xmlns:a16="http://schemas.microsoft.com/office/drawing/2014/main" id="{AC711DA1-4480-A478-616E-202549DCA658}"/>
                </a:ext>
              </a:extLst>
            </p:cNvPr>
            <p:cNvSpPr/>
            <p:nvPr/>
          </p:nvSpPr>
          <p:spPr>
            <a:xfrm>
              <a:off x="4289500" y="2358400"/>
              <a:ext cx="733975" cy="163125"/>
            </a:xfrm>
            <a:custGeom>
              <a:avLst/>
              <a:gdLst/>
              <a:ahLst/>
              <a:cxnLst/>
              <a:rect l="l" t="t" r="r" b="b"/>
              <a:pathLst>
                <a:path w="29359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29358" y="6525"/>
                  </a:lnTo>
                  <a:lnTo>
                    <a:pt x="29358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8">
              <a:extLst>
                <a:ext uri="{FF2B5EF4-FFF2-40B4-BE49-F238E27FC236}">
                  <a16:creationId xmlns:a16="http://schemas.microsoft.com/office/drawing/2014/main" id="{26DC240F-656E-BF06-428A-4C85703339C4}"/>
                </a:ext>
              </a:extLst>
            </p:cNvPr>
            <p:cNvSpPr/>
            <p:nvPr/>
          </p:nvSpPr>
          <p:spPr>
            <a:xfrm>
              <a:off x="5186550" y="235840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0" y="1"/>
                  </a:moveTo>
                  <a:lnTo>
                    <a:pt x="0" y="6525"/>
                  </a:lnTo>
                  <a:lnTo>
                    <a:pt x="6524" y="6525"/>
                  </a:lnTo>
                  <a:lnTo>
                    <a:pt x="6524" y="1"/>
                  </a:lnTo>
                  <a:close/>
                </a:path>
              </a:pathLst>
            </a:custGeom>
            <a:solidFill>
              <a:srgbClr val="AB90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8">
              <a:extLst>
                <a:ext uri="{FF2B5EF4-FFF2-40B4-BE49-F238E27FC236}">
                  <a16:creationId xmlns:a16="http://schemas.microsoft.com/office/drawing/2014/main" id="{105BB04D-70A0-EC76-0190-FE63BE6A1765}"/>
                </a:ext>
              </a:extLst>
            </p:cNvPr>
            <p:cNvSpPr/>
            <p:nvPr/>
          </p:nvSpPr>
          <p:spPr>
            <a:xfrm>
              <a:off x="2413850" y="2358400"/>
              <a:ext cx="652425" cy="733975"/>
            </a:xfrm>
            <a:custGeom>
              <a:avLst/>
              <a:gdLst/>
              <a:ahLst/>
              <a:cxnLst/>
              <a:rect l="l" t="t" r="r" b="b"/>
              <a:pathLst>
                <a:path w="26097" h="29359" extrusionOk="0">
                  <a:moveTo>
                    <a:pt x="9787" y="1"/>
                  </a:moveTo>
                  <a:lnTo>
                    <a:pt x="1" y="9787"/>
                  </a:lnTo>
                  <a:lnTo>
                    <a:pt x="1" y="16311"/>
                  </a:lnTo>
                  <a:cubicBezTo>
                    <a:pt x="1" y="23520"/>
                    <a:pt x="5840" y="29359"/>
                    <a:pt x="13049" y="29359"/>
                  </a:cubicBezTo>
                  <a:cubicBezTo>
                    <a:pt x="20258" y="29359"/>
                    <a:pt x="26097" y="23520"/>
                    <a:pt x="26097" y="16311"/>
                  </a:cubicBezTo>
                  <a:lnTo>
                    <a:pt x="26097" y="1"/>
                  </a:lnTo>
                  <a:close/>
                </a:path>
              </a:pathLst>
            </a:cu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8">
              <a:extLst>
                <a:ext uri="{FF2B5EF4-FFF2-40B4-BE49-F238E27FC236}">
                  <a16:creationId xmlns:a16="http://schemas.microsoft.com/office/drawing/2014/main" id="{361D6097-E84B-0CC5-AA8C-1878822AF62E}"/>
                </a:ext>
              </a:extLst>
            </p:cNvPr>
            <p:cNvSpPr/>
            <p:nvPr/>
          </p:nvSpPr>
          <p:spPr>
            <a:xfrm>
              <a:off x="2413850" y="2032200"/>
              <a:ext cx="815525" cy="570875"/>
            </a:xfrm>
            <a:custGeom>
              <a:avLst/>
              <a:gdLst/>
              <a:ahLst/>
              <a:cxnLst/>
              <a:rect l="l" t="t" r="r" b="b"/>
              <a:pathLst>
                <a:path w="32621" h="22835" extrusionOk="0">
                  <a:moveTo>
                    <a:pt x="13049" y="1"/>
                  </a:moveTo>
                  <a:cubicBezTo>
                    <a:pt x="5840" y="1"/>
                    <a:pt x="1" y="5840"/>
                    <a:pt x="1" y="13049"/>
                  </a:cubicBezTo>
                  <a:lnTo>
                    <a:pt x="1" y="22835"/>
                  </a:lnTo>
                  <a:lnTo>
                    <a:pt x="9787" y="13049"/>
                  </a:lnTo>
                  <a:lnTo>
                    <a:pt x="26097" y="13049"/>
                  </a:lnTo>
                  <a:lnTo>
                    <a:pt x="29293" y="11450"/>
                  </a:lnTo>
                  <a:cubicBezTo>
                    <a:pt x="31316" y="10439"/>
                    <a:pt x="32621" y="8351"/>
                    <a:pt x="32621" y="6035"/>
                  </a:cubicBezTo>
                  <a:cubicBezTo>
                    <a:pt x="32621" y="2708"/>
                    <a:pt x="29913" y="1"/>
                    <a:pt x="26586" y="1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8">
              <a:extLst>
                <a:ext uri="{FF2B5EF4-FFF2-40B4-BE49-F238E27FC236}">
                  <a16:creationId xmlns:a16="http://schemas.microsoft.com/office/drawing/2014/main" id="{7BCD33CC-30DE-0FD8-4065-662B14725550}"/>
                </a:ext>
              </a:extLst>
            </p:cNvPr>
            <p:cNvSpPr/>
            <p:nvPr/>
          </p:nvSpPr>
          <p:spPr>
            <a:xfrm>
              <a:off x="37186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19829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8">
              <a:extLst>
                <a:ext uri="{FF2B5EF4-FFF2-40B4-BE49-F238E27FC236}">
                  <a16:creationId xmlns:a16="http://schemas.microsoft.com/office/drawing/2014/main" id="{182D1C93-8C2F-EF0F-6328-ED1F5431C25D}"/>
                </a:ext>
              </a:extLst>
            </p:cNvPr>
            <p:cNvSpPr/>
            <p:nvPr/>
          </p:nvSpPr>
          <p:spPr>
            <a:xfrm>
              <a:off x="396330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3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3" y="6525"/>
                  </a:cubicBezTo>
                  <a:cubicBezTo>
                    <a:pt x="5057" y="6525"/>
                    <a:pt x="6525" y="5057"/>
                    <a:pt x="6525" y="3263"/>
                  </a:cubicBezTo>
                  <a:cubicBezTo>
                    <a:pt x="6525" y="1469"/>
                    <a:pt x="5057" y="1"/>
                    <a:pt x="3263" y="1"/>
                  </a:cubicBezTo>
                  <a:close/>
                </a:path>
              </a:pathLst>
            </a:custGeom>
            <a:solidFill>
              <a:srgbClr val="22A2B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8">
              <a:extLst>
                <a:ext uri="{FF2B5EF4-FFF2-40B4-BE49-F238E27FC236}">
                  <a16:creationId xmlns:a16="http://schemas.microsoft.com/office/drawing/2014/main" id="{9D425674-6EA2-40E6-9D81-DB8EA1B37A88}"/>
                </a:ext>
              </a:extLst>
            </p:cNvPr>
            <p:cNvSpPr/>
            <p:nvPr/>
          </p:nvSpPr>
          <p:spPr>
            <a:xfrm>
              <a:off x="4207950" y="645850"/>
              <a:ext cx="163125" cy="163125"/>
            </a:xfrm>
            <a:custGeom>
              <a:avLst/>
              <a:gdLst/>
              <a:ahLst/>
              <a:cxnLst/>
              <a:rect l="l" t="t" r="r" b="b"/>
              <a:pathLst>
                <a:path w="6525" h="6525" extrusionOk="0">
                  <a:moveTo>
                    <a:pt x="3262" y="1"/>
                  </a:moveTo>
                  <a:cubicBezTo>
                    <a:pt x="1468" y="1"/>
                    <a:pt x="1" y="1469"/>
                    <a:pt x="1" y="3263"/>
                  </a:cubicBezTo>
                  <a:cubicBezTo>
                    <a:pt x="1" y="5057"/>
                    <a:pt x="1468" y="6525"/>
                    <a:pt x="3262" y="6525"/>
                  </a:cubicBezTo>
                  <a:cubicBezTo>
                    <a:pt x="5057" y="6525"/>
                    <a:pt x="6524" y="5057"/>
                    <a:pt x="6524" y="3263"/>
                  </a:cubicBezTo>
                  <a:cubicBezTo>
                    <a:pt x="6524" y="1469"/>
                    <a:pt x="5057" y="1"/>
                    <a:pt x="3262" y="1"/>
                  </a:cubicBez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5" name="Google Shape;1505;p58">
            <a:extLst>
              <a:ext uri="{FF2B5EF4-FFF2-40B4-BE49-F238E27FC236}">
                <a16:creationId xmlns:a16="http://schemas.microsoft.com/office/drawing/2014/main" id="{B8AA398A-5E4B-C83F-ED36-645921897963}"/>
              </a:ext>
            </a:extLst>
          </p:cNvPr>
          <p:cNvGrpSpPr/>
          <p:nvPr/>
        </p:nvGrpSpPr>
        <p:grpSpPr>
          <a:xfrm>
            <a:off x="2598300" y="1013625"/>
            <a:ext cx="95400" cy="3116250"/>
            <a:chOff x="4524300" y="1013625"/>
            <a:chExt cx="95400" cy="3116250"/>
          </a:xfrm>
        </p:grpSpPr>
        <p:sp>
          <p:nvSpPr>
            <p:cNvPr id="1506" name="Google Shape;1506;p58">
              <a:extLst>
                <a:ext uri="{FF2B5EF4-FFF2-40B4-BE49-F238E27FC236}">
                  <a16:creationId xmlns:a16="http://schemas.microsoft.com/office/drawing/2014/main" id="{1C6E38A7-8995-2B76-CE4B-79F1F7158EAF}"/>
                </a:ext>
              </a:extLst>
            </p:cNvPr>
            <p:cNvSpPr/>
            <p:nvPr/>
          </p:nvSpPr>
          <p:spPr>
            <a:xfrm>
              <a:off x="4524300" y="1013625"/>
              <a:ext cx="95400" cy="1038300"/>
            </a:xfrm>
            <a:prstGeom prst="rect">
              <a:avLst/>
            </a:prstGeom>
            <a:solidFill>
              <a:srgbClr val="C8AEF8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8">
              <a:extLst>
                <a:ext uri="{FF2B5EF4-FFF2-40B4-BE49-F238E27FC236}">
                  <a16:creationId xmlns:a16="http://schemas.microsoft.com/office/drawing/2014/main" id="{F5A0F40F-691D-99C1-DFD6-011AF11237B4}"/>
                </a:ext>
              </a:extLst>
            </p:cNvPr>
            <p:cNvSpPr/>
            <p:nvPr/>
          </p:nvSpPr>
          <p:spPr>
            <a:xfrm>
              <a:off x="4524300" y="1534125"/>
              <a:ext cx="95400" cy="1038300"/>
            </a:xfrm>
            <a:prstGeom prst="rect">
              <a:avLst/>
            </a:prstGeom>
            <a:solidFill>
              <a:srgbClr val="878FFF">
                <a:alpha val="737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8">
              <a:extLst>
                <a:ext uri="{FF2B5EF4-FFF2-40B4-BE49-F238E27FC236}">
                  <a16:creationId xmlns:a16="http://schemas.microsoft.com/office/drawing/2014/main" id="{F0938F23-4E1E-34B8-4F26-CC0B4E9FD58F}"/>
                </a:ext>
              </a:extLst>
            </p:cNvPr>
            <p:cNvSpPr/>
            <p:nvPr/>
          </p:nvSpPr>
          <p:spPr>
            <a:xfrm>
              <a:off x="4524300" y="2053275"/>
              <a:ext cx="95400" cy="1038300"/>
            </a:xfrm>
            <a:prstGeom prst="rect">
              <a:avLst/>
            </a:prstGeom>
            <a:solidFill>
              <a:srgbClr val="9154F8">
                <a:alpha val="530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8">
              <a:extLst>
                <a:ext uri="{FF2B5EF4-FFF2-40B4-BE49-F238E27FC236}">
                  <a16:creationId xmlns:a16="http://schemas.microsoft.com/office/drawing/2014/main" id="{192BD2A2-E26C-A798-801E-9F96FA4135BB}"/>
                </a:ext>
              </a:extLst>
            </p:cNvPr>
            <p:cNvSpPr/>
            <p:nvPr/>
          </p:nvSpPr>
          <p:spPr>
            <a:xfrm>
              <a:off x="4524300" y="2565875"/>
              <a:ext cx="95400" cy="1038300"/>
            </a:xfrm>
            <a:prstGeom prst="rect">
              <a:avLst/>
            </a:prstGeom>
            <a:solidFill>
              <a:srgbClr val="35C2DF">
                <a:alpha val="759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8">
              <a:extLst>
                <a:ext uri="{FF2B5EF4-FFF2-40B4-BE49-F238E27FC236}">
                  <a16:creationId xmlns:a16="http://schemas.microsoft.com/office/drawing/2014/main" id="{898A9F81-23A9-3E4B-0624-AF92D3702949}"/>
                </a:ext>
              </a:extLst>
            </p:cNvPr>
            <p:cNvSpPr/>
            <p:nvPr/>
          </p:nvSpPr>
          <p:spPr>
            <a:xfrm>
              <a:off x="4524300" y="3091575"/>
              <a:ext cx="95400" cy="1038300"/>
            </a:xfrm>
            <a:prstGeom prst="rect">
              <a:avLst/>
            </a:prstGeom>
            <a:solidFill>
              <a:srgbClr val="CA7BEB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8">
              <a:extLst>
                <a:ext uri="{FF2B5EF4-FFF2-40B4-BE49-F238E27FC236}">
                  <a16:creationId xmlns:a16="http://schemas.microsoft.com/office/drawing/2014/main" id="{305C0133-2173-CD91-5992-DDBF8828DE4F}"/>
                </a:ext>
              </a:extLst>
            </p:cNvPr>
            <p:cNvSpPr/>
            <p:nvPr/>
          </p:nvSpPr>
          <p:spPr>
            <a:xfrm>
              <a:off x="4524300" y="3610723"/>
              <a:ext cx="95400" cy="519000"/>
            </a:xfrm>
            <a:prstGeom prst="rect">
              <a:avLst/>
            </a:prstGeom>
            <a:solidFill>
              <a:srgbClr val="972CB4">
                <a:alpha val="743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3BC7314C-5716-311D-0AAF-95152D781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6900" y="1518175"/>
            <a:ext cx="3144500" cy="1234800"/>
          </a:xfrm>
        </p:spPr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1FEC8B5A-BB8D-25A4-6F4C-8122886ED735}"/>
              </a:ext>
            </a:extLst>
          </p:cNvPr>
          <p:cNvSpPr txBox="1">
            <a:spLocks/>
          </p:cNvSpPr>
          <p:nvPr/>
        </p:nvSpPr>
        <p:spPr>
          <a:xfrm>
            <a:off x="5331575" y="475895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fld id="{BBFBEC8A-51F3-CF44-A9E0-49A42447A52A}" type="slidenum">
              <a:rPr lang="en-US" smtClean="0">
                <a:solidFill>
                  <a:schemeClr val="tx1"/>
                </a:solidFill>
              </a:rPr>
              <a:pPr algn="r"/>
              <a:t>56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900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EEC4-E92A-A1A6-E77D-C1D03E508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67A7-E03D-CE6C-5DAA-870A80A3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/>
          <a:lstStyle/>
          <a:p>
            <a:r>
              <a:rPr lang="en-US" dirty="0"/>
              <a:t>Exercise: Configuring a Router to Connect Two Networks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8E86A-604A-E849-0DA7-8BA9E979DFB5}"/>
              </a:ext>
            </a:extLst>
          </p:cNvPr>
          <p:cNvSpPr txBox="1"/>
          <p:nvPr/>
        </p:nvSpPr>
        <p:spPr>
          <a:xfrm>
            <a:off x="655162" y="1133824"/>
            <a:ext cx="8305958" cy="3848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Video: </a:t>
            </a:r>
            <a:r>
              <a:rPr 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https://youtu.be/6x9F0Io4bUM?si=m2BPjkWiJTHYGTxk</a:t>
            </a:r>
            <a:endParaRPr lang="en-US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File: </a:t>
            </a:r>
            <a:r>
              <a:rPr lang="en-US" sz="16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Router in Cisco Packet </a:t>
            </a:r>
            <a:r>
              <a:rPr lang="en-US" sz="1600" i="0" dirty="0" err="1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Tracer.pkt</a:t>
            </a:r>
            <a:r>
              <a:rPr lang="en-US" sz="1600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 </a:t>
            </a:r>
          </a:p>
          <a:p>
            <a:pPr algn="l">
              <a:spcBef>
                <a:spcPts val="600"/>
              </a:spcBef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Objectives:</a:t>
            </a:r>
            <a:r>
              <a:rPr lang="en-US" sz="1600" b="1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 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In this exercise, you will </a:t>
            </a:r>
            <a:r>
              <a:rPr lang="en-JP" sz="18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learn how to use a router</a:t>
            </a: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in Cisco Packet Tracer by connecting </a:t>
            </a:r>
            <a:r>
              <a:rPr lang="en-JP" sz="18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two separate networks</a:t>
            </a:r>
            <a:r>
              <a:rPr lang="en-JP" sz="18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 </a:t>
            </a:r>
            <a:endParaRPr lang="en-JP" sz="18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Add a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router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and configure its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interfaces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  <a:endParaRPr lang="en-JP" sz="16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Set up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default gateways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 on PCs.</a:t>
            </a:r>
            <a:endParaRPr lang="en-JP" sz="1600" kern="100" dirty="0">
              <a:solidFill>
                <a:schemeClr val="tx1"/>
              </a:solidFill>
              <a:effectLst/>
              <a:latin typeface="+mn-lt"/>
              <a:ea typeface="Yu Gothic" panose="020B0400000000000000" pitchFamily="34" charset="-128"/>
              <a:cs typeface="Cordia New" panose="020B0304020202020204" pitchFamily="34" charset="-34"/>
            </a:endParaRP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Test connectivity between the </a:t>
            </a:r>
            <a:r>
              <a:rPr lang="en-JP" sz="1600" b="1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192.168.1.0 and 172.16.1.0 networks</a:t>
            </a:r>
            <a:r>
              <a:rPr lang="en-JP" sz="1600" kern="0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Cordia New" panose="020B0304020202020204" pitchFamily="34" charset="-34"/>
              </a:rPr>
              <a:t>.</a:t>
            </a: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  <a:cs typeface="Cordia New" panose="020B0304020202020204" pitchFamily="34" charset="-34"/>
            </a:endParaRPr>
          </a:p>
          <a:p>
            <a:pPr>
              <a:buClr>
                <a:schemeClr val="tx1"/>
              </a:buClr>
              <a:buSzPct val="100000"/>
              <a:tabLst>
                <a:tab pos="457200" algn="l"/>
              </a:tabLst>
            </a:pPr>
            <a:r>
              <a:rPr lang="en-US" sz="1600" b="1" i="0" dirty="0">
                <a:solidFill>
                  <a:schemeClr val="tx1"/>
                </a:solidFill>
                <a:effectLst/>
                <a:latin typeface="+mn-lt"/>
                <a:ea typeface="MS PGothic" panose="020B0600070205080204" pitchFamily="34" charset="-128"/>
              </a:rPr>
              <a:t>Instructions:</a:t>
            </a:r>
          </a:p>
          <a:p>
            <a:pPr marL="285750" indent="-28575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600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Refer to the separate Word file.</a:t>
            </a:r>
          </a:p>
          <a:p>
            <a:pPr marL="342900" lvl="0" indent="-342900"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>
              <a:spcAft>
                <a:spcPts val="600"/>
              </a:spcAft>
              <a:buClr>
                <a:schemeClr val="tx1"/>
              </a:buClr>
            </a:pPr>
            <a:endParaRPr lang="en-US" sz="1600" b="1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1A88A01-B621-7D4F-AFB3-7B097ABCA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290598"/>
              </p:ext>
            </p:extLst>
          </p:nvPr>
        </p:nvGraphicFramePr>
        <p:xfrm>
          <a:off x="3811104" y="4145446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4" imgW="965200" imgH="609600" progId="Word.Document.12">
                  <p:embed/>
                </p:oleObj>
              </mc:Choice>
              <mc:Fallback>
                <p:oleObj name="Document" showAsIcon="1" r:id="rId4" imgW="965200" imgH="6096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1104" y="4145446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9067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37B44A77-3B1C-FE50-817B-4EDB9FC4B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68C2421F-F894-6FC5-84F3-A3D6DA1432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72700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2. Today’s Goal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14479E-55A0-EA57-AA9E-8DB7ED441AD8}"/>
              </a:ext>
            </a:extLst>
          </p:cNvPr>
          <p:cNvSpPr txBox="1"/>
          <p:nvPr/>
        </p:nvSpPr>
        <p:spPr>
          <a:xfrm>
            <a:off x="720725" y="1112700"/>
            <a:ext cx="8188144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Title: IPv4 and Network Segmentation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Module Objective: Explain how IPv4 addresses are used in network communication and segmentation.</a:t>
            </a:r>
            <a:endParaRPr lang="en-US" altLang="ja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en-US" altLang="ja-JP" sz="1600" dirty="0">
              <a:solidFill>
                <a:schemeClr val="tx1"/>
              </a:solidFill>
              <a:latin typeface="+mn-lt"/>
              <a:ea typeface="MS PGothic" panose="020B0600070205080204" pitchFamily="34" charset="-128"/>
            </a:endParaRP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IPv4 </a:t>
            </a:r>
            <a:r>
              <a:rPr lang="en-US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icast, Broadcast, and Multicast: </a:t>
            </a:r>
          </a:p>
          <a:p>
            <a:pPr marL="314325" fontAlgn="ctr">
              <a:spcAft>
                <a:spcPts val="600"/>
              </a:spcAft>
              <a:buClr>
                <a:schemeClr val="tx1"/>
              </a:buClr>
              <a:tabLst>
                <a:tab pos="166688" algn="l"/>
              </a:tabLst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Compare the characteristics and uses of the unicast, broadcast and multicast IPv4 addresses.</a:t>
            </a: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Types of IPv4 Addresses: </a:t>
            </a:r>
          </a:p>
          <a:p>
            <a:pPr marL="314325" lvl="1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Explain public, private, and reserved IPv4 addresses.</a:t>
            </a:r>
          </a:p>
          <a:p>
            <a:pPr marL="342900" indent="-342900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Network Segmentation:</a:t>
            </a:r>
          </a:p>
          <a:p>
            <a:pPr marL="314325" lvl="1" fontAlgn="ctr"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accent1"/>
                </a:solidFill>
                <a:effectLst/>
                <a:latin typeface="+mn-lt"/>
              </a:rPr>
              <a:t> </a:t>
            </a:r>
            <a:r>
              <a:rPr lang="en-US" dirty="0">
                <a:solidFill>
                  <a:schemeClr val="tx1"/>
                </a:solidFill>
                <a:effectLst/>
                <a:latin typeface="+mn-lt"/>
              </a:rPr>
              <a:t>Explain how subnetting segments a network to enable better communication.</a:t>
            </a:r>
          </a:p>
          <a:p>
            <a:pPr fontAlgn="ctr">
              <a:spcAft>
                <a:spcPts val="600"/>
              </a:spcAft>
              <a:buClr>
                <a:schemeClr val="tx1"/>
              </a:buClr>
            </a:pPr>
            <a:endParaRPr lang="en-US" dirty="0"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43513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B8E7AEF-5488-7CE9-CF91-0FE70FE8C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BA04EA-E924-0670-6760-166E952A9A49}"/>
              </a:ext>
            </a:extLst>
          </p:cNvPr>
          <p:cNvSpPr txBox="1"/>
          <p:nvPr/>
        </p:nvSpPr>
        <p:spPr>
          <a:xfrm>
            <a:off x="720725" y="1112700"/>
            <a:ext cx="8188144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モジュールタイトル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とネットワーク分割</a:t>
            </a: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モジュール目標</a:t>
            </a:r>
            <a:r>
              <a:rPr lang="en-US" altLang="ja-JP" sz="1600" b="0" i="0" dirty="0">
                <a:solidFill>
                  <a:schemeClr val="tx1"/>
                </a:solidFill>
                <a:effectLst/>
                <a:latin typeface="+mn-lt"/>
              </a:rPr>
              <a:t>: 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ネットワーク通信および</a:t>
            </a:r>
            <a:r>
              <a:rPr lang="ja-JP" altLang="en-US" sz="1600">
                <a:solidFill>
                  <a:schemeClr val="tx1"/>
                </a:solidFill>
                <a:latin typeface="+mn-lt"/>
              </a:rPr>
              <a:t>ネットワーク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分割における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アドレスの使用方法を説明する。</a:t>
            </a:r>
            <a:endParaRPr lang="en-US" altLang="ja-JP" sz="1600" b="0" i="0" dirty="0">
              <a:solidFill>
                <a:schemeClr val="tx1"/>
              </a:solidFill>
              <a:effectLst/>
              <a:latin typeface="+mn-lt"/>
            </a:endParaRPr>
          </a:p>
          <a:p>
            <a:pPr algn="l" fontAlgn="ctr">
              <a:spcAft>
                <a:spcPts val="600"/>
              </a:spcAft>
              <a:buClr>
                <a:schemeClr val="tx1"/>
              </a:buClr>
            </a:pPr>
            <a:endParaRPr lang="ja-JP" altLang="en-US" sz="1600" b="0" i="0">
              <a:solidFill>
                <a:schemeClr val="tx1"/>
              </a:solidFill>
              <a:effectLst/>
              <a:latin typeface="+mn-lt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ユニキャスト、ブロードキャスト、マルチキャスト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ユニキャスト、ブロードキャスト、マルチキャスト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アドレスの特性と使用方法を比較する。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chemeClr val="accent1"/>
                </a:solidFill>
                <a:effectLst/>
                <a:latin typeface="+mn-lt"/>
              </a:rPr>
              <a:t>IPv4</a:t>
            </a: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アドレスの種類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パブリック（グローバル）、プライベート、予約済み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+mn-lt"/>
              </a:rPr>
              <a:t>IPv4</a:t>
            </a: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アドレスを説明する。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 sz="1600" b="1" i="0">
                <a:solidFill>
                  <a:schemeClr val="accent1"/>
                </a:solidFill>
                <a:effectLst/>
                <a:latin typeface="+mn-lt"/>
              </a:rPr>
              <a:t>ネットワーク分割</a:t>
            </a:r>
            <a:r>
              <a:rPr lang="en-US" altLang="ja-JP" sz="1600" b="1" i="0" dirty="0">
                <a:solidFill>
                  <a:schemeClr val="accent1"/>
                </a:solidFill>
                <a:effectLst/>
                <a:latin typeface="+mn-lt"/>
              </a:rPr>
              <a:t>:</a:t>
            </a:r>
            <a:br>
              <a:rPr lang="en-US" altLang="ja-JP" sz="1600" b="0" i="0" dirty="0">
                <a:solidFill>
                  <a:schemeClr val="accent1"/>
                </a:solidFill>
                <a:effectLst/>
                <a:latin typeface="+mn-lt"/>
              </a:rPr>
            </a:br>
            <a:r>
              <a:rPr lang="ja-JP" altLang="en-US" sz="1600" b="0" i="0">
                <a:solidFill>
                  <a:schemeClr val="tx1"/>
                </a:solidFill>
                <a:effectLst/>
                <a:latin typeface="+mn-lt"/>
              </a:rPr>
              <a:t>サブネットがネットワークをどのように分割し、通信を向上させるかを説明する。</a:t>
            </a:r>
            <a:endParaRPr lang="en-US" altLang="ja-JP" sz="1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Google Shape;1302;p52">
            <a:extLst>
              <a:ext uri="{FF2B5EF4-FFF2-40B4-BE49-F238E27FC236}">
                <a16:creationId xmlns:a16="http://schemas.microsoft.com/office/drawing/2014/main" id="{1DF091E6-28A5-211F-4782-94675B9AEA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MS PGothic" panose="020B0600070205080204" pitchFamily="34" charset="-128"/>
                <a:ea typeface="MS PGothic" panose="020B0600070205080204" pitchFamily="34" charset="-128"/>
              </a:rPr>
              <a:t>2. </a:t>
            </a:r>
            <a:r>
              <a:rPr lang="en-US" dirty="0" err="1">
                <a:latin typeface="MS PGothic" panose="020B0600070205080204" pitchFamily="34" charset="-128"/>
                <a:ea typeface="MS PGothic" panose="020B0600070205080204" pitchFamily="34" charset="-128"/>
              </a:rPr>
              <a:t>今日の授業の目標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901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ECF0377C-B022-859B-7DE1-5345E636B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9A6F7854-5790-A6C7-69B7-0279C366EE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725" y="539750"/>
            <a:ext cx="7702550" cy="573088"/>
          </a:xfr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hlinkClick r:id="rId3"/>
              </a:rPr>
              <a:t>9.1. IPv4 Unicast, Broadcast, and Multicast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D88409-3463-A8CE-FAF6-1CD706784160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9.1.1 Video - IPv4 Unicast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9BAD6-7800-08E9-A6A2-D84BD42740F3}"/>
              </a:ext>
            </a:extLst>
          </p:cNvPr>
          <p:cNvSpPr txBox="1"/>
          <p:nvPr/>
        </p:nvSpPr>
        <p:spPr>
          <a:xfrm>
            <a:off x="720725" y="1888779"/>
            <a:ext cx="770255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9.1.2 Unicast</a:t>
            </a:r>
            <a:endParaRPr lang="en-US" altLang="ja-JP" sz="2000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Unicast: </a:t>
            </a:r>
          </a:p>
          <a:p>
            <a:pPr marL="314325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Involves one device sending a message to another device in a one-to-one communication.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Destination IP: </a:t>
            </a:r>
          </a:p>
          <a:p>
            <a:pPr marL="355600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The packet's destination IP is a unicast address, intended for a single recipient.</a:t>
            </a:r>
          </a:p>
          <a:p>
            <a:pPr marL="285750" indent="-285750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  <a:latin typeface="+mn-lt"/>
              </a:rPr>
              <a:t>Source IP: </a:t>
            </a:r>
          </a:p>
          <a:p>
            <a:pPr marL="314325" lvl="1"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</a:pPr>
            <a:r>
              <a:rPr lang="en-US" dirty="0">
                <a:solidFill>
                  <a:schemeClr val="tx1"/>
                </a:solidFill>
                <a:latin typeface="+mn-lt"/>
              </a:rPr>
              <a:t>Always a unicast address, indicating a single source for the packet.</a:t>
            </a:r>
          </a:p>
        </p:txBody>
      </p:sp>
    </p:spTree>
    <p:extLst>
      <p:ext uri="{BB962C8B-B14F-4D97-AF65-F5344CB8AC3E}">
        <p14:creationId xmlns:p14="http://schemas.microsoft.com/office/powerpoint/2010/main" val="1167669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7">
          <a:extLst>
            <a:ext uri="{FF2B5EF4-FFF2-40B4-BE49-F238E27FC236}">
              <a16:creationId xmlns:a16="http://schemas.microsoft.com/office/drawing/2014/main" id="{7765FA77-9CE1-A0F1-48C1-C4B384509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Google Shape;1302;p52">
            <a:extLst>
              <a:ext uri="{FF2B5EF4-FFF2-40B4-BE49-F238E27FC236}">
                <a16:creationId xmlns:a16="http://schemas.microsoft.com/office/drawing/2014/main" id="{237E1497-D7E7-18A4-B650-1B7C4F7200E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+mn-ea"/>
                <a:ea typeface="+mn-ea"/>
                <a:hlinkClick r:id="rId3"/>
              </a:rPr>
              <a:t>9.1. IPv4</a:t>
            </a:r>
            <a:r>
              <a:rPr lang="ja-JP" altLang="en-US" sz="2400">
                <a:latin typeface="+mn-ea"/>
                <a:ea typeface="+mn-ea"/>
                <a:hlinkClick r:id="rId3"/>
              </a:rPr>
              <a:t>ユニキャスト、ブロードキャスト、およびマルチキャスト</a:t>
            </a:r>
            <a:endParaRPr lang="en-US" sz="2400" dirty="0"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58A1DD-7062-FAB4-5B1E-3BECBF4611F8}"/>
              </a:ext>
            </a:extLst>
          </p:cNvPr>
          <p:cNvSpPr txBox="1"/>
          <p:nvPr/>
        </p:nvSpPr>
        <p:spPr>
          <a:xfrm>
            <a:off x="720726" y="1246533"/>
            <a:ext cx="77025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9.1.1 Video - IPv4 </a:t>
            </a:r>
            <a:r>
              <a:rPr lang="ja-JP" altLang="en-US" sz="2000" u="sng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ユニキャスト</a:t>
            </a:r>
            <a:endParaRPr lang="en-US" altLang="ja-JP" sz="2000" u="sng" dirty="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F4305B-D510-4C5F-FE6F-6006267EA621}"/>
              </a:ext>
            </a:extLst>
          </p:cNvPr>
          <p:cNvSpPr txBox="1"/>
          <p:nvPr/>
        </p:nvSpPr>
        <p:spPr>
          <a:xfrm>
            <a:off x="720724" y="1715678"/>
            <a:ext cx="770255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このビデオは</a:t>
            </a:r>
            <a:r>
              <a:rPr lang="ja-JP" altLang="en-US">
                <a:solidFill>
                  <a:schemeClr val="accent1"/>
                </a:solidFill>
              </a:rPr>
              <a:t>ユニキャスト</a:t>
            </a:r>
            <a:r>
              <a:rPr lang="en-US" dirty="0">
                <a:solidFill>
                  <a:schemeClr val="accent1"/>
                </a:solidFill>
              </a:rPr>
              <a:t>IP</a:t>
            </a:r>
            <a:r>
              <a:rPr lang="ja-JP" altLang="en-US">
                <a:solidFill>
                  <a:schemeClr val="accent1"/>
                </a:solidFill>
              </a:rPr>
              <a:t>送信</a:t>
            </a:r>
            <a:r>
              <a:rPr lang="en-US" dirty="0" err="1">
                <a:solidFill>
                  <a:schemeClr val="tx1"/>
                </a:solidFill>
              </a:rPr>
              <a:t>について説明しています</a:t>
            </a:r>
            <a:r>
              <a:rPr lang="en-US" dirty="0">
                <a:solidFill>
                  <a:schemeClr val="tx1"/>
                </a:solidFill>
              </a:rPr>
              <a:t>。</a:t>
            </a: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ホスト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がネットワークプリンター</a:t>
            </a:r>
            <a:r>
              <a:rPr lang="en-US" altLang="ja-JP" dirty="0">
                <a:solidFill>
                  <a:schemeClr val="tx1"/>
                </a:solidFill>
              </a:rPr>
              <a:t>“172.16.4.253”</a:t>
            </a:r>
            <a:r>
              <a:rPr lang="ja-JP" altLang="en-US">
                <a:solidFill>
                  <a:schemeClr val="tx1"/>
                </a:solidFill>
              </a:rPr>
              <a:t>にユニキャストパケットを送信します。</a:t>
            </a:r>
            <a:endParaRPr lang="en-US" altLang="ja-JP" dirty="0">
              <a:solidFill>
                <a:schemeClr val="tx1"/>
              </a:solidFill>
            </a:endParaRPr>
          </a:p>
          <a:p>
            <a:pPr marL="285750" indent="-285750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tx1"/>
                </a:solidFill>
              </a:rPr>
              <a:t>送信元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altLang="ja-JP" dirty="0">
                <a:solidFill>
                  <a:schemeClr val="tx1"/>
                </a:solidFill>
              </a:rPr>
              <a:t>”172.16.4.1”</a:t>
            </a:r>
            <a:r>
              <a:rPr lang="ja-JP" altLang="en-US">
                <a:solidFill>
                  <a:schemeClr val="tx1"/>
                </a:solidFill>
              </a:rPr>
              <a:t>、宛先</a:t>
            </a:r>
            <a:r>
              <a:rPr lang="en-US" dirty="0">
                <a:solidFill>
                  <a:schemeClr val="tx1"/>
                </a:solidFill>
              </a:rPr>
              <a:t>IP</a:t>
            </a:r>
            <a:r>
              <a:rPr lang="ja-JP" altLang="en-US">
                <a:solidFill>
                  <a:schemeClr val="tx1"/>
                </a:solidFill>
              </a:rPr>
              <a:t>アドレスは</a:t>
            </a:r>
            <a:r>
              <a:rPr lang="en-US" altLang="ja-JP" dirty="0">
                <a:solidFill>
                  <a:schemeClr val="tx1"/>
                </a:solidFill>
              </a:rPr>
              <a:t>”172.16.4.253”</a:t>
            </a:r>
            <a:r>
              <a:rPr lang="ja-JP" altLang="en-US">
                <a:solidFill>
                  <a:schemeClr val="tx1"/>
                </a:solidFill>
              </a:rPr>
              <a:t>です。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E1F8A3-90A9-AF02-DAB3-AC1E139710DE}"/>
              </a:ext>
            </a:extLst>
          </p:cNvPr>
          <p:cNvSpPr txBox="1"/>
          <p:nvPr/>
        </p:nvSpPr>
        <p:spPr>
          <a:xfrm>
            <a:off x="729689" y="3136192"/>
            <a:ext cx="770255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ctr">
              <a:spcAft>
                <a:spcPts val="600"/>
              </a:spcAft>
              <a:buClr>
                <a:schemeClr val="tx1"/>
              </a:buClr>
            </a:pPr>
            <a:r>
              <a:rPr lang="en-US" altLang="ja-JP" sz="2000" dirty="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9.1.2 </a:t>
            </a:r>
            <a:r>
              <a:rPr lang="ja-JP" altLang="en-US" sz="2000">
                <a:solidFill>
                  <a:schemeClr val="accent4"/>
                </a:solidFill>
                <a:latin typeface="+mn-lt"/>
                <a:ea typeface="MS PGothic" panose="020B0600070205080204" pitchFamily="34" charset="-128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ユニキャスト</a:t>
            </a:r>
            <a:endParaRPr lang="ja-JP" altLang="en-US" sz="2000">
              <a:solidFill>
                <a:schemeClr val="accent4"/>
              </a:solidFill>
              <a:latin typeface="+mn-lt"/>
              <a:ea typeface="MS PGothic" panose="020B0600070205080204" pitchFamily="34" charset="-128"/>
            </a:endParaRP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ユニキャスト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: 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1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つのデバイスが別の１つのデバイスにメッセージを送信する</a:t>
            </a:r>
            <a:r>
              <a:rPr lang="ja-JP" altLang="en-US" u="sng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一対一の通信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です。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宛先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IP: 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パケットの送信先の</a:t>
            </a:r>
            <a:r>
              <a:rPr lang="en-US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アドレス。１つだけです。</a:t>
            </a:r>
          </a:p>
          <a:p>
            <a:pPr marL="285750" indent="-285750" algn="l" fontAlgn="ctr">
              <a:spcAft>
                <a:spcPts val="6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送信元</a:t>
            </a:r>
            <a:r>
              <a:rPr lang="en-US" altLang="ja-JP" dirty="0">
                <a:solidFill>
                  <a:schemeClr val="accent1"/>
                </a:solidFill>
                <a:latin typeface="+mn-lt"/>
                <a:ea typeface="MS PGothic" panose="020B0600070205080204" pitchFamily="34" charset="-128"/>
              </a:rPr>
              <a:t>IP: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パケットの送信元</a:t>
            </a:r>
            <a:r>
              <a:rPr lang="ja-JP" altLang="en-JP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の</a:t>
            </a:r>
            <a:r>
              <a:rPr lang="en-JP" altLang="ja-JP" dirty="0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IP</a:t>
            </a:r>
            <a:r>
              <a:rPr lang="ja-JP" altLang="en-US">
                <a:solidFill>
                  <a:schemeClr val="tx1"/>
                </a:solidFill>
                <a:latin typeface="+mn-lt"/>
                <a:ea typeface="MS PGothic" panose="020B0600070205080204" pitchFamily="34" charset="-128"/>
              </a:rPr>
              <a:t>アドレス。１つだけです。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01214867"/>
      </p:ext>
    </p:extLst>
  </p:cSld>
  <p:clrMapOvr>
    <a:masterClrMapping/>
  </p:clrMapOvr>
</p:sld>
</file>

<file path=ppt/theme/theme1.xml><?xml version="1.0" encoding="utf-8"?>
<a:theme xmlns:a="http://schemas.openxmlformats.org/drawingml/2006/main" name="Software Development Bussines Plan by Slidesgo">
  <a:themeElements>
    <a:clrScheme name="Simple Light">
      <a:dk1>
        <a:srgbClr val="CEF3F5"/>
      </a:dk1>
      <a:lt1>
        <a:srgbClr val="FFFFFF"/>
      </a:lt1>
      <a:dk2>
        <a:srgbClr val="0A1D42"/>
      </a:dk2>
      <a:lt2>
        <a:srgbClr val="29272C"/>
      </a:lt2>
      <a:accent1>
        <a:srgbClr val="C8AEF8"/>
      </a:accent1>
      <a:accent2>
        <a:srgbClr val="878FFF"/>
      </a:accent2>
      <a:accent3>
        <a:srgbClr val="9154F8"/>
      </a:accent3>
      <a:accent4>
        <a:srgbClr val="35C2DF"/>
      </a:accent4>
      <a:accent5>
        <a:srgbClr val="CA7BEB"/>
      </a:accent5>
      <a:accent6>
        <a:srgbClr val="972CB4"/>
      </a:accent6>
      <a:hlink>
        <a:srgbClr val="CEF3F5"/>
      </a:hlink>
      <a:folHlink>
        <a:srgbClr val="0097A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6472</TotalTime>
  <Words>5651</Words>
  <Application>Microsoft Macintosh PowerPoint</Application>
  <PresentationFormat>On-screen Show (16:9)</PresentationFormat>
  <Paragraphs>560</Paragraphs>
  <Slides>57</Slides>
  <Notes>57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Wingdings</vt:lpstr>
      <vt:lpstr>Roboto</vt:lpstr>
      <vt:lpstr>Raleway</vt:lpstr>
      <vt:lpstr>Oswald</vt:lpstr>
      <vt:lpstr>Arial</vt:lpstr>
      <vt:lpstr>Software Development Bussines Plan by Slidesgo</vt:lpstr>
      <vt:lpstr>Document</vt:lpstr>
      <vt:lpstr>08 Networking Basics　 Module 9: IPv4 and Network Segmentation</vt:lpstr>
      <vt:lpstr>TABLE OF CONTENTS 2</vt:lpstr>
      <vt:lpstr>TABLE OF CONTENTS 2</vt:lpstr>
      <vt:lpstr>1. About Today’s Class  </vt:lpstr>
      <vt:lpstr>1. 今日の授業について</vt:lpstr>
      <vt:lpstr>2. Today’s Goal  </vt:lpstr>
      <vt:lpstr>2. 今日の授業の目標</vt:lpstr>
      <vt:lpstr>9.1. IPv4 Unicast, Broadcast, and Multicast</vt:lpstr>
      <vt:lpstr>9.1. IPv4ユニキャスト、ブロードキャスト、およびマルチキャスト</vt:lpstr>
      <vt:lpstr>9.1. IPv4 Unicast, Broadcast, and Multicast</vt:lpstr>
      <vt:lpstr>9.1. IPv4ユニキャスト、ブロードキャスト、およびマルチキャスト</vt:lpstr>
      <vt:lpstr>9.1. IPv4ユニキャスト、ブロードキャスト、およびマルチキャスト</vt:lpstr>
      <vt:lpstr>9.1. IPv4 Unicast, Broadcast, and Multicast</vt:lpstr>
      <vt:lpstr>9.1. IPv4ユニキャスト、ブロードキャスト、およびマルチキャスト</vt:lpstr>
      <vt:lpstr>9.1. IPv4ユニキャスト、ブロードキャスト、およびマルチキャスト</vt:lpstr>
      <vt:lpstr>9.1. IPv4 Unicast, Broadcast, and Multicast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9.2. Types of IPv4 Addresses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9.3. Network Segmentation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9.4. IPv4 and Network Segmentation Summary</vt:lpstr>
      <vt:lpstr>Questions and free discussion</vt:lpstr>
      <vt:lpstr>Check Test 8</vt:lpstr>
      <vt:lpstr>Reference</vt:lpstr>
      <vt:lpstr>Exercise</vt:lpstr>
      <vt:lpstr>Exercise: Configuring a Router to Connect Two Networks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Analysis and Design</dc:title>
  <cp:lastModifiedBy>MARIKO TAGAWA</cp:lastModifiedBy>
  <cp:revision>93</cp:revision>
  <cp:lastPrinted>2025-03-19T02:09:24Z</cp:lastPrinted>
  <dcterms:modified xsi:type="dcterms:W3CDTF">2025-04-10T00:47:32Z</dcterms:modified>
</cp:coreProperties>
</file>