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1" r:id="rId1"/>
  </p:sldMasterIdLst>
  <p:notesMasterIdLst>
    <p:notesMasterId r:id="rId92"/>
  </p:notesMasterIdLst>
  <p:handoutMasterIdLst>
    <p:handoutMasterId r:id="rId93"/>
  </p:handoutMasterIdLst>
  <p:sldIdLst>
    <p:sldId id="350" r:id="rId2"/>
    <p:sldId id="379" r:id="rId3"/>
    <p:sldId id="388" r:id="rId4"/>
    <p:sldId id="441" r:id="rId5"/>
    <p:sldId id="442" r:id="rId6"/>
    <p:sldId id="443" r:id="rId7"/>
    <p:sldId id="394" r:id="rId8"/>
    <p:sldId id="387" r:id="rId9"/>
    <p:sldId id="312" r:id="rId10"/>
    <p:sldId id="351" r:id="rId11"/>
    <p:sldId id="352" r:id="rId12"/>
    <p:sldId id="332" r:id="rId13"/>
    <p:sldId id="315" r:id="rId14"/>
    <p:sldId id="334" r:id="rId15"/>
    <p:sldId id="353" r:id="rId16"/>
    <p:sldId id="335" r:id="rId17"/>
    <p:sldId id="384" r:id="rId18"/>
    <p:sldId id="383" r:id="rId19"/>
    <p:sldId id="385" r:id="rId20"/>
    <p:sldId id="390" r:id="rId21"/>
    <p:sldId id="391" r:id="rId22"/>
    <p:sldId id="392" r:id="rId23"/>
    <p:sldId id="393" r:id="rId24"/>
    <p:sldId id="389" r:id="rId25"/>
    <p:sldId id="423" r:id="rId26"/>
    <p:sldId id="431" r:id="rId27"/>
    <p:sldId id="395" r:id="rId28"/>
    <p:sldId id="398" r:id="rId29"/>
    <p:sldId id="409" r:id="rId30"/>
    <p:sldId id="399" r:id="rId31"/>
    <p:sldId id="408" r:id="rId32"/>
    <p:sldId id="401" r:id="rId33"/>
    <p:sldId id="400" r:id="rId34"/>
    <p:sldId id="433" r:id="rId35"/>
    <p:sldId id="434" r:id="rId36"/>
    <p:sldId id="432"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24" r:id="rId59"/>
    <p:sldId id="499" r:id="rId60"/>
    <p:sldId id="500" r:id="rId61"/>
    <p:sldId id="501" r:id="rId62"/>
    <p:sldId id="502" r:id="rId63"/>
    <p:sldId id="503" r:id="rId64"/>
    <p:sldId id="504" r:id="rId65"/>
    <p:sldId id="452" r:id="rId66"/>
    <p:sldId id="505" r:id="rId67"/>
    <p:sldId id="506" r:id="rId68"/>
    <p:sldId id="507" r:id="rId69"/>
    <p:sldId id="508" r:id="rId70"/>
    <p:sldId id="509" r:id="rId71"/>
    <p:sldId id="456" r:id="rId72"/>
    <p:sldId id="460" r:id="rId73"/>
    <p:sldId id="467" r:id="rId74"/>
    <p:sldId id="472" r:id="rId75"/>
    <p:sldId id="473" r:id="rId76"/>
    <p:sldId id="429" r:id="rId77"/>
    <p:sldId id="462" r:id="rId78"/>
    <p:sldId id="463" r:id="rId79"/>
    <p:sldId id="466" r:id="rId80"/>
    <p:sldId id="464" r:id="rId81"/>
    <p:sldId id="448" r:id="rId82"/>
    <p:sldId id="447" r:id="rId83"/>
    <p:sldId id="477" r:id="rId84"/>
    <p:sldId id="453" r:id="rId85"/>
    <p:sldId id="475" r:id="rId86"/>
    <p:sldId id="476" r:id="rId87"/>
    <p:sldId id="465" r:id="rId88"/>
    <p:sldId id="474" r:id="rId89"/>
    <p:sldId id="468" r:id="rId90"/>
    <p:sldId id="469" r:id="rId91"/>
  </p:sldIdLst>
  <p:sldSz cx="9906000" cy="6858000" type="A4"/>
  <p:notesSz cx="6858000" cy="9144000"/>
  <p:defaultTextStyle>
    <a:defPPr>
      <a:defRPr lang="en-US"/>
    </a:defPPr>
    <a:lvl1pPr marL="0" algn="l" defTabSz="804762" rtl="0" eaLnBrk="1" latinLnBrk="0" hangingPunct="1">
      <a:defRPr sz="1584"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p:defaultTextStyle>
  <p:modifyVerifier cryptProviderType="rsaAES" cryptAlgorithmClass="hash" cryptAlgorithmType="typeAny" cryptAlgorithmSid="14" spinCount="100000" saltData="Ox0PwzlcKUVS90JXQr3gNg==" hashData="qVtvupiIVFU8fOSKQpGUtkLUzshZvjaK8WUDepe/ZPwuM8lDcA2F1hj7XAcl1vzHgNTzsj4uPiJB+yYqslbpSg=="/>
  <p:extLst>
    <p:ext uri="{EFAFB233-063F-42B5-8137-9DF3F51BA10A}">
      <p15:sldGuideLst xmlns:p15="http://schemas.microsoft.com/office/powerpoint/2012/main">
        <p15:guide id="1" orient="horz" pos="1412" userDrawn="1">
          <p15:clr>
            <a:srgbClr val="A4A3A4"/>
          </p15:clr>
        </p15:guide>
        <p15:guide id="2" pos="15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5"/>
    <p:restoredTop sz="95469"/>
  </p:normalViewPr>
  <p:slideViewPr>
    <p:cSldViewPr snapToGrid="0" snapToObjects="1">
      <p:cViewPr varScale="1">
        <p:scale>
          <a:sx n="93" d="100"/>
          <a:sy n="93" d="100"/>
        </p:scale>
        <p:origin x="2176" y="504"/>
      </p:cViewPr>
      <p:guideLst>
        <p:guide orient="horz" pos="1412"/>
        <p:guide pos="1578"/>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22488" y="228600"/>
            <a:ext cx="2613025"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072730" rtl="0" eaLnBrk="1" latinLnBrk="0" hangingPunct="1">
      <a:spcBef>
        <a:spcPts val="704"/>
      </a:spcBef>
      <a:defRPr sz="1173" b="0" i="0" kern="1200">
        <a:solidFill>
          <a:schemeClr val="bg1"/>
        </a:solidFill>
        <a:latin typeface="IBM Plex Sans" panose="020B0503050203000203" pitchFamily="34" charset="0"/>
        <a:ea typeface="+mn-ea"/>
        <a:cs typeface="+mn-cs"/>
      </a:defRPr>
    </a:lvl1pPr>
    <a:lvl2pPr marL="204862" indent="-199275"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2pPr>
    <a:lvl3pPr marL="407637" indent="-203819" algn="l" defTabSz="1072730" rtl="0" eaLnBrk="1" latinLnBrk="0" hangingPunct="1">
      <a:spcBef>
        <a:spcPts val="704"/>
      </a:spcBef>
      <a:buFont typeface="Arial" panose="020B0604020202020204" pitchFamily="34" charset="0"/>
      <a:buChar char="•"/>
      <a:tabLst/>
      <a:defRPr sz="1173" b="0" i="0" kern="1200">
        <a:solidFill>
          <a:schemeClr val="bg1"/>
        </a:solidFill>
        <a:latin typeface="IBM Plex Sans" panose="020B0503050203000203" pitchFamily="34" charset="0"/>
        <a:ea typeface="+mn-ea"/>
        <a:cs typeface="+mn-cs"/>
      </a:defRPr>
    </a:lvl3pPr>
    <a:lvl4pPr marL="740184" indent="-203819"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4pPr>
    <a:lvl5pPr marL="204862" marR="0" indent="-199275" algn="l" defTabSz="1072730" rtl="0" eaLnBrk="1" fontAlgn="base" latinLnBrk="0" hangingPunct="1">
      <a:lnSpc>
        <a:spcPct val="100000"/>
      </a:lnSpc>
      <a:spcBef>
        <a:spcPts val="704"/>
      </a:spcBef>
      <a:spcAft>
        <a:spcPct val="0"/>
      </a:spcAft>
      <a:buClr>
        <a:srgbClr val="000000"/>
      </a:buClr>
      <a:buSzTx/>
      <a:buFont typeface=".AppleSystemUIFont" charset="-120"/>
      <a:buChar char="»"/>
      <a:tabLst/>
      <a:defRPr sz="1173" b="0" i="0" kern="1200">
        <a:solidFill>
          <a:schemeClr val="bg1"/>
        </a:solidFill>
        <a:latin typeface="IBM Plex Sans" panose="020B0503050203000203" pitchFamily="34" charset="0"/>
        <a:ea typeface="+mn-ea"/>
        <a:cs typeface="+mn-cs"/>
      </a:defRPr>
    </a:lvl5pPr>
    <a:lvl6pPr marL="2681825" algn="l" defTabSz="1072730" rtl="0" eaLnBrk="1" latinLnBrk="0" hangingPunct="1">
      <a:defRPr sz="1408" kern="1200">
        <a:solidFill>
          <a:schemeClr val="tx1"/>
        </a:solidFill>
        <a:latin typeface="+mn-lt"/>
        <a:ea typeface="+mn-ea"/>
        <a:cs typeface="+mn-cs"/>
      </a:defRPr>
    </a:lvl6pPr>
    <a:lvl7pPr marL="3218190" algn="l" defTabSz="1072730" rtl="0" eaLnBrk="1" latinLnBrk="0" hangingPunct="1">
      <a:defRPr sz="1408" kern="1200">
        <a:solidFill>
          <a:schemeClr val="tx1"/>
        </a:solidFill>
        <a:latin typeface="+mn-lt"/>
        <a:ea typeface="+mn-ea"/>
        <a:cs typeface="+mn-cs"/>
      </a:defRPr>
    </a:lvl7pPr>
    <a:lvl8pPr marL="3754555" algn="l" defTabSz="1072730" rtl="0" eaLnBrk="1" latinLnBrk="0" hangingPunct="1">
      <a:defRPr sz="1408" kern="1200">
        <a:solidFill>
          <a:schemeClr val="tx1"/>
        </a:solidFill>
        <a:latin typeface="+mn-lt"/>
        <a:ea typeface="+mn-ea"/>
        <a:cs typeface="+mn-cs"/>
      </a:defRPr>
    </a:lvl8pPr>
    <a:lvl9pPr marL="4290920" algn="l" defTabSz="1072730"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6348ffde0_0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6348ff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194C6CBB-F153-8635-160D-BE8098B2AF2B}"/>
            </a:ext>
          </a:extLst>
        </p:cNvPr>
        <p:cNvGrpSpPr/>
        <p:nvPr/>
      </p:nvGrpSpPr>
      <p:grpSpPr>
        <a:xfrm>
          <a:off x="0" y="0"/>
          <a:ext cx="0" cy="0"/>
          <a:chOff x="0" y="0"/>
          <a:chExt cx="0" cy="0"/>
        </a:xfrm>
      </p:grpSpPr>
      <p:sp>
        <p:nvSpPr>
          <p:cNvPr id="109" name="Google Shape;109;p47:notes">
            <a:extLst>
              <a:ext uri="{FF2B5EF4-FFF2-40B4-BE49-F238E27FC236}">
                <a16:creationId xmlns:a16="http://schemas.microsoft.com/office/drawing/2014/main" id="{3A55248A-5A23-A4EE-A165-8C6C3ABB6B7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a:extLst>
              <a:ext uri="{FF2B5EF4-FFF2-40B4-BE49-F238E27FC236}">
                <a16:creationId xmlns:a16="http://schemas.microsoft.com/office/drawing/2014/main" id="{20C95476-2E96-D883-9303-8141C0478F9C}"/>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586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7792EC41-DB52-66C3-B042-2C68CA9212AB}"/>
            </a:ext>
          </a:extLst>
        </p:cNvPr>
        <p:cNvGrpSpPr/>
        <p:nvPr/>
      </p:nvGrpSpPr>
      <p:grpSpPr>
        <a:xfrm>
          <a:off x="0" y="0"/>
          <a:ext cx="0" cy="0"/>
          <a:chOff x="0" y="0"/>
          <a:chExt cx="0" cy="0"/>
        </a:xfrm>
      </p:grpSpPr>
      <p:sp>
        <p:nvSpPr>
          <p:cNvPr id="116" name="Google Shape;116;p48:notes">
            <a:extLst>
              <a:ext uri="{FF2B5EF4-FFF2-40B4-BE49-F238E27FC236}">
                <a16:creationId xmlns:a16="http://schemas.microsoft.com/office/drawing/2014/main" id="{B9EA830E-E031-F404-4386-108E62B5C5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a:extLst>
              <a:ext uri="{FF2B5EF4-FFF2-40B4-BE49-F238E27FC236}">
                <a16:creationId xmlns:a16="http://schemas.microsoft.com/office/drawing/2014/main" id="{914AAD3A-3226-10A7-2827-49BD67B9E749}"/>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4085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A1878-2709-6452-D15E-193D4953F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22FC5-0F88-1C5A-3779-4375DFB58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295A4-6D2E-D852-1B6F-674B5BC33CBC}"/>
              </a:ext>
            </a:extLst>
          </p:cNvPr>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a:extLst>
              <a:ext uri="{FF2B5EF4-FFF2-40B4-BE49-F238E27FC236}">
                <a16:creationId xmlns:a16="http://schemas.microsoft.com/office/drawing/2014/main" id="{329015FF-A133-0154-64E9-4F4B485B3640}"/>
              </a:ext>
            </a:extLst>
          </p:cNvPr>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a:extLst>
              <a:ext uri="{FF2B5EF4-FFF2-40B4-BE49-F238E27FC236}">
                <a16:creationId xmlns:a16="http://schemas.microsoft.com/office/drawing/2014/main" id="{D3DA5C2B-383B-8F6C-73E0-BDBB877E7BC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4469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9542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a:t>演算子</a:t>
            </a:r>
            <a:br>
              <a:rPr lang="ja-JP" altLang="en-US"/>
            </a:br>
            <a:r>
              <a:rPr lang="ja-JP" altLang="en-US" b="1"/>
              <a:t>概要</a:t>
            </a:r>
            <a:br>
              <a:rPr lang="ja-JP" altLang="en-US"/>
            </a:br>
            <a:r>
              <a:rPr lang="ja-JP" altLang="en-US"/>
              <a:t>比較や論理演算子などに使用される表記は、プログラミング言語によって大きく異なります。</a:t>
            </a:r>
            <a:r>
              <a:rPr lang="en-US" dirty="0"/>
              <a:t>Flowgorithm</a:t>
            </a:r>
            <a:r>
              <a:rPr lang="ja-JP" altLang="en-US"/>
              <a:t>は、数学で使用される記号（</a:t>
            </a:r>
            <a:r>
              <a:rPr lang="en-US" dirty="0"/>
              <a:t>Unicode</a:t>
            </a:r>
            <a:r>
              <a:rPr lang="ja-JP" altLang="en-US"/>
              <a:t>値を使用）だけでなく、</a:t>
            </a:r>
            <a:r>
              <a:rPr lang="en-US" altLang="ja-JP" dirty="0"/>
              <a:t>2</a:t>
            </a:r>
            <a:r>
              <a:rPr lang="ja-JP" altLang="en-US"/>
              <a:t>つの主要なプログラミング言語ファミリーの記号もサポートしています。「</a:t>
            </a:r>
            <a:r>
              <a:rPr lang="en-US" dirty="0"/>
              <a:t>BASIC</a:t>
            </a:r>
            <a:r>
              <a:rPr lang="ja-JP" altLang="en-US"/>
              <a:t>ファミリー」は英語のキーワードと演算子を使用します。一方、「</a:t>
            </a:r>
            <a:r>
              <a:rPr lang="en-US" dirty="0"/>
              <a:t>C</a:t>
            </a:r>
            <a:r>
              <a:rPr lang="ja-JP" altLang="en-US"/>
              <a:t>ファミリー」（</a:t>
            </a:r>
            <a:r>
              <a:rPr lang="en-US" dirty="0" err="1"/>
              <a:t>C、Java、C</a:t>
            </a:r>
            <a:r>
              <a:rPr lang="en-US" dirty="0"/>
              <a:t>#</a:t>
            </a:r>
            <a:r>
              <a:rPr lang="ja-JP" altLang="en-US"/>
              <a:t>を含む）は、より記号的な表現を採用しています。</a:t>
            </a:r>
          </a:p>
          <a:p>
            <a:r>
              <a:rPr lang="ja-JP" altLang="en-US"/>
              <a:t>数学と</a:t>
            </a:r>
            <a:r>
              <a:rPr lang="en-US" altLang="ja-JP" dirty="0"/>
              <a:t>2</a:t>
            </a:r>
            <a:r>
              <a:rPr lang="ja-JP" altLang="en-US"/>
              <a:t>つの主要な言語ファミリーがサポートされているため、冗長な演算子も存在します。</a:t>
            </a:r>
            <a:r>
              <a:rPr lang="en-US" dirty="0"/>
              <a:t>Flowgorithm</a:t>
            </a:r>
            <a:r>
              <a:rPr lang="ja-JP" altLang="en-US"/>
              <a:t>では、この冗長な演算子を同じものとして扱い、どのセットを使っても（または全てを使っても）構いません。これにより、生徒は後に学ぶ予定のプログラミング言語に合った演算子を使用することができます。</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943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9918E-F9B0-439E-1822-B464B7C8B2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9A6C7-2C40-F804-D131-94A65A77C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D53AE-21E2-9490-44D6-38D20961E5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03BBF1-9E09-E392-8F07-399629989712}"/>
              </a:ext>
            </a:extLst>
          </p:cNvPr>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a:extLst>
              <a:ext uri="{FF2B5EF4-FFF2-40B4-BE49-F238E27FC236}">
                <a16:creationId xmlns:a16="http://schemas.microsoft.com/office/drawing/2014/main" id="{A3420C99-BBAD-2354-2149-CCC7BD47496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7103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2209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C77F3-CC88-A92A-1348-C78F8714E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D2495-86FE-A4B1-10D9-4AD0CFAE1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B8FF8-D0CB-45EB-DC03-8FD7562756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A1461-1941-3ABB-205B-758FB36550EA}"/>
              </a:ext>
            </a:extLst>
          </p:cNvPr>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a:extLst>
              <a:ext uri="{FF2B5EF4-FFF2-40B4-BE49-F238E27FC236}">
                <a16:creationId xmlns:a16="http://schemas.microsoft.com/office/drawing/2014/main" id="{278D6A90-B9F6-AFCA-DFAA-F26F3070B9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5898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69369-AFE6-6689-53E6-8B6B5C5A8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AB865-ECC7-9FF5-B24A-EC35823B1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E8250-EA5B-494F-436B-D6D110073B3A}"/>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260E52C0-6250-C287-2B2B-61022A9C89D1}"/>
              </a:ext>
            </a:extLst>
          </p:cNvPr>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a:extLst>
              <a:ext uri="{FF2B5EF4-FFF2-40B4-BE49-F238E27FC236}">
                <a16:creationId xmlns:a16="http://schemas.microsoft.com/office/drawing/2014/main" id="{44A30BE2-08E6-E5E0-35FE-41717649FF3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2270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algorithm</a:t>
            </a:r>
            <a:r>
              <a:rPr lang="en-US" dirty="0"/>
              <a:t> is a step-by-step set of instructions or a procedure designed to perform a specific task or solve a problem. It is the foundation of computer science and programming and can be applied in various fields like mathematics, data analysis, and everyday tasks.</a:t>
            </a:r>
          </a:p>
          <a:p>
            <a:r>
              <a:rPr lang="en-US" b="1" dirty="0"/>
              <a:t>Key Features of an Algorithm:</a:t>
            </a:r>
          </a:p>
          <a:p>
            <a:pPr>
              <a:buFont typeface="+mj-lt"/>
              <a:buAutoNum type="arabicPeriod"/>
            </a:pPr>
            <a:r>
              <a:rPr lang="en-US" b="1" dirty="0"/>
              <a:t>Input</a:t>
            </a:r>
            <a:r>
              <a:rPr lang="en-US" dirty="0"/>
              <a:t>: It takes zero or more inputs.</a:t>
            </a:r>
          </a:p>
          <a:p>
            <a:pPr>
              <a:buFont typeface="+mj-lt"/>
              <a:buAutoNum type="arabicPeriod"/>
            </a:pPr>
            <a:r>
              <a:rPr lang="en-US" b="1" dirty="0"/>
              <a:t>Output</a:t>
            </a:r>
            <a:r>
              <a:rPr lang="en-US" dirty="0"/>
              <a:t>: It produces at least one output (result).</a:t>
            </a:r>
          </a:p>
          <a:p>
            <a:pPr>
              <a:buFont typeface="+mj-lt"/>
              <a:buAutoNum type="arabicPeriod"/>
            </a:pPr>
            <a:r>
              <a:rPr lang="en-US" b="1" dirty="0"/>
              <a:t>Definiteness</a:t>
            </a:r>
            <a:r>
              <a:rPr lang="en-US" dirty="0"/>
              <a:t>: Each step must be clear and unambiguous.</a:t>
            </a:r>
          </a:p>
          <a:p>
            <a:pPr>
              <a:buFont typeface="+mj-lt"/>
              <a:buAutoNum type="arabicPeriod"/>
            </a:pPr>
            <a:r>
              <a:rPr lang="en-US" b="1" dirty="0"/>
              <a:t>Finiteness</a:t>
            </a:r>
            <a:r>
              <a:rPr lang="en-US" dirty="0"/>
              <a:t>: An algorithm must always terminate after a finite number of steps.</a:t>
            </a:r>
          </a:p>
          <a:p>
            <a:pPr>
              <a:buFont typeface="+mj-lt"/>
              <a:buAutoNum type="arabicPeriod"/>
            </a:pPr>
            <a:r>
              <a:rPr lang="en-US" b="1" dirty="0"/>
              <a:t>Effectiveness</a:t>
            </a:r>
            <a:r>
              <a:rPr lang="en-US" dirty="0"/>
              <a:t>: Each step must be basic enough to be performed, in principle, by a human using pen and paper.</a:t>
            </a:r>
          </a:p>
          <a:p>
            <a:r>
              <a:rPr lang="en-US" b="1" dirty="0"/>
              <a:t>Examples of Algorithms:</a:t>
            </a:r>
          </a:p>
          <a:p>
            <a:pPr>
              <a:buFont typeface="Arial" panose="020B0604020202020204" pitchFamily="34" charset="0"/>
              <a:buChar char="•"/>
            </a:pPr>
            <a:r>
              <a:rPr lang="en-US" b="1" dirty="0"/>
              <a:t>Real-life example</a:t>
            </a:r>
            <a:r>
              <a:rPr lang="en-US" dirty="0"/>
              <a:t>: A recipe for cooking a dish is an algorithm, as it provides specific steps to follow.</a:t>
            </a:r>
          </a:p>
          <a:p>
            <a:pPr>
              <a:buFont typeface="Arial" panose="020B0604020202020204" pitchFamily="34" charset="0"/>
              <a:buChar char="•"/>
            </a:pPr>
            <a:r>
              <a:rPr lang="en-US" b="1" dirty="0"/>
              <a:t>Programming example</a:t>
            </a:r>
            <a:r>
              <a:rPr lang="en-US" dirty="0"/>
              <a:t>: Finding the largest number in a list or sorting a set of numbers.</a:t>
            </a:r>
          </a:p>
          <a:p>
            <a:r>
              <a:rPr lang="en-US" b="1" dirty="0"/>
              <a:t>Why Are Algorithms Important?</a:t>
            </a:r>
          </a:p>
          <a:p>
            <a:pPr>
              <a:buFont typeface="Arial" panose="020B0604020202020204" pitchFamily="34" charset="0"/>
              <a:buChar char="•"/>
            </a:pPr>
            <a:r>
              <a:rPr lang="en-US" dirty="0"/>
              <a:t>They serve as a blueprint for solving problems.</a:t>
            </a:r>
          </a:p>
          <a:p>
            <a:pPr>
              <a:buFont typeface="Arial" panose="020B0604020202020204" pitchFamily="34" charset="0"/>
              <a:buChar char="•"/>
            </a:pPr>
            <a:r>
              <a:rPr lang="en-US" dirty="0"/>
              <a:t>They help in optimizing performance in computer programs.</a:t>
            </a:r>
          </a:p>
          <a:p>
            <a:pPr>
              <a:buFont typeface="Arial" panose="020B0604020202020204" pitchFamily="34" charset="0"/>
              <a:buChar char="•"/>
            </a:pPr>
            <a:r>
              <a:rPr lang="en-US" dirty="0"/>
              <a:t>Algorithms are independent of programming languages, focusing only on logic and steps.</a:t>
            </a:r>
          </a:p>
          <a:p>
            <a:br>
              <a:rPr lang="en-US" dirty="0"/>
            </a:br>
            <a:r>
              <a:rPr lang="en-US" b="1" dirty="0"/>
              <a:t>Programming</a:t>
            </a:r>
            <a:r>
              <a:rPr lang="en-US" dirty="0"/>
              <a:t> is the process of writing, testing, debugging, and maintaining the code that instructs a computer or device on how to perform specific tasks. It involves using a </a:t>
            </a:r>
            <a:r>
              <a:rPr lang="en-US" b="1" dirty="0"/>
              <a:t>programming language</a:t>
            </a:r>
            <a:r>
              <a:rPr lang="en-US" dirty="0"/>
              <a:t> to create a set of instructions (a program) that a computer can execute.</a:t>
            </a:r>
          </a:p>
          <a:p>
            <a:r>
              <a:rPr lang="en-US" b="1" dirty="0"/>
              <a:t>Key Concepts in Programming:</a:t>
            </a:r>
          </a:p>
          <a:p>
            <a:pPr>
              <a:buFont typeface="+mj-lt"/>
              <a:buAutoNum type="arabicPeriod"/>
            </a:pPr>
            <a:r>
              <a:rPr lang="en-US" b="1" dirty="0"/>
              <a:t>Code</a:t>
            </a:r>
            <a:r>
              <a:rPr lang="en-US" dirty="0"/>
              <a:t>:</a:t>
            </a:r>
          </a:p>
          <a:p>
            <a:pPr marL="742950" lvl="1" indent="-285750">
              <a:buFont typeface="+mj-lt"/>
              <a:buAutoNum type="arabicPeriod"/>
            </a:pPr>
            <a:r>
              <a:rPr lang="en-US" dirty="0"/>
              <a:t>The written instructions in a specific programming language (e.g., Python, Java, C++).</a:t>
            </a:r>
          </a:p>
          <a:p>
            <a:pPr>
              <a:buFont typeface="+mj-lt"/>
              <a:buAutoNum type="arabicPeriod"/>
            </a:pPr>
            <a:r>
              <a:rPr lang="en-US" b="1" dirty="0"/>
              <a:t>Logic</a:t>
            </a:r>
            <a:r>
              <a:rPr lang="en-US" dirty="0"/>
              <a:t>:</a:t>
            </a:r>
          </a:p>
          <a:p>
            <a:pPr marL="742950" lvl="1" indent="-285750">
              <a:buFont typeface="+mj-lt"/>
              <a:buAutoNum type="arabicPeriod"/>
            </a:pPr>
            <a:r>
              <a:rPr lang="en-US" dirty="0"/>
              <a:t>The structured flow of operations to achieve a desired outcome.</a:t>
            </a:r>
          </a:p>
          <a:p>
            <a:pPr>
              <a:buFont typeface="+mj-lt"/>
              <a:buAutoNum type="arabicPeriod"/>
            </a:pPr>
            <a:r>
              <a:rPr lang="en-US" b="1" dirty="0"/>
              <a:t>Programming Languages</a:t>
            </a:r>
            <a:r>
              <a:rPr lang="en-US" dirty="0"/>
              <a:t>:</a:t>
            </a:r>
          </a:p>
          <a:p>
            <a:pPr marL="742950" lvl="1" indent="-285750">
              <a:buFont typeface="+mj-lt"/>
              <a:buAutoNum type="arabicPeriod"/>
            </a:pPr>
            <a:r>
              <a:rPr lang="en-US" dirty="0"/>
              <a:t>Tools used to write code (e.g., Python, JavaScript, Java).</a:t>
            </a:r>
          </a:p>
          <a:p>
            <a:pPr marL="742950" lvl="1" indent="-285750">
              <a:buFont typeface="+mj-lt"/>
              <a:buAutoNum type="arabicPeriod"/>
            </a:pPr>
            <a:r>
              <a:rPr lang="en-US" dirty="0"/>
              <a:t>Each language has its syntax (rules) and is designed for specific purposes.</a:t>
            </a:r>
          </a:p>
          <a:p>
            <a:pPr>
              <a:buFont typeface="+mj-lt"/>
              <a:buAutoNum type="arabicPeriod"/>
            </a:pPr>
            <a:r>
              <a:rPr lang="en-US" b="1" dirty="0"/>
              <a:t>Compilation/Interpretation</a:t>
            </a:r>
            <a:r>
              <a:rPr lang="en-US" dirty="0"/>
              <a:t>:</a:t>
            </a:r>
          </a:p>
          <a:p>
            <a:pPr marL="742950" lvl="1" indent="-285750">
              <a:buFont typeface="+mj-lt"/>
              <a:buAutoNum type="arabicPeriod"/>
            </a:pPr>
            <a:r>
              <a:rPr lang="en-US" dirty="0"/>
              <a:t>The process of converting human-readable code into machine language (binary) so the computer can understand and execute it.</a:t>
            </a:r>
          </a:p>
          <a:p>
            <a:r>
              <a:rPr lang="en-US" b="1" dirty="0"/>
              <a:t>Why Is Programming Important?</a:t>
            </a:r>
          </a:p>
          <a:p>
            <a:pPr>
              <a:buFont typeface="Arial" panose="020B0604020202020204" pitchFamily="34" charset="0"/>
              <a:buChar char="•"/>
            </a:pPr>
            <a:r>
              <a:rPr lang="en-US" b="1" dirty="0"/>
              <a:t>Automation</a:t>
            </a:r>
            <a:r>
              <a:rPr lang="en-US" dirty="0"/>
              <a:t>: Automates repetitive tasks to save time and effort.</a:t>
            </a:r>
          </a:p>
          <a:p>
            <a:pPr>
              <a:buFont typeface="Arial" panose="020B0604020202020204" pitchFamily="34" charset="0"/>
              <a:buChar char="•"/>
            </a:pPr>
            <a:r>
              <a:rPr lang="en-US" b="1" dirty="0"/>
              <a:t>Problem Solving</a:t>
            </a:r>
            <a:r>
              <a:rPr lang="en-US" dirty="0"/>
              <a:t>: Helps in building solutions for complex problems.</a:t>
            </a:r>
          </a:p>
          <a:p>
            <a:pPr>
              <a:buFont typeface="Arial" panose="020B0604020202020204" pitchFamily="34" charset="0"/>
              <a:buChar char="•"/>
            </a:pPr>
            <a:r>
              <a:rPr lang="en-US" b="1" dirty="0"/>
              <a:t>Applications</a:t>
            </a:r>
            <a:r>
              <a:rPr lang="en-US" dirty="0"/>
              <a:t>: Enables the development of software, apps, games, websites, and more.</a:t>
            </a:r>
          </a:p>
          <a:p>
            <a:pPr>
              <a:buFont typeface="Arial" panose="020B0604020202020204" pitchFamily="34" charset="0"/>
              <a:buChar char="•"/>
            </a:pPr>
            <a:r>
              <a:rPr lang="en-US" b="1" dirty="0"/>
              <a:t>Learning and Innovation</a:t>
            </a:r>
            <a:r>
              <a:rPr lang="en-US" dirty="0"/>
              <a:t>: Programming powers innovations in AI, robotics, IoT, and other technologies.</a:t>
            </a:r>
          </a:p>
          <a:p>
            <a:r>
              <a:rPr lang="en-US" b="1" dirty="0"/>
              <a:t>Real-World Examples of Programming:</a:t>
            </a:r>
          </a:p>
          <a:p>
            <a:pPr>
              <a:buFont typeface="Arial" panose="020B0604020202020204" pitchFamily="34" charset="0"/>
              <a:buChar char="•"/>
            </a:pPr>
            <a:r>
              <a:rPr lang="en-US" dirty="0"/>
              <a:t>Creating a mobile app to track fitness.</a:t>
            </a:r>
          </a:p>
          <a:p>
            <a:pPr>
              <a:buFont typeface="Arial" panose="020B0604020202020204" pitchFamily="34" charset="0"/>
              <a:buChar char="•"/>
            </a:pPr>
            <a:r>
              <a:rPr lang="en-US" dirty="0"/>
              <a:t>Writing code to analyze large datasets in scientific research.</a:t>
            </a:r>
          </a:p>
          <a:p>
            <a:pPr>
              <a:buFont typeface="Arial" panose="020B0604020202020204" pitchFamily="34" charset="0"/>
              <a:buChar char="•"/>
            </a:pPr>
            <a:r>
              <a:rPr lang="en-US" dirty="0"/>
              <a:t>Automating tasks like sending emails or generating reports.</a:t>
            </a:r>
          </a:p>
          <a:p>
            <a:r>
              <a:rPr lang="en-US" dirty="0"/>
              <a:t>If you're teaching programming, starting with basic concepts like logic and syntax and progressing toward practical examples is a great way to engage students</a:t>
            </a:r>
            <a:br>
              <a:rPr lang="en-US" dirty="0"/>
            </a:br>
            <a:br>
              <a:rPr lang="en-US" dirty="0"/>
            </a:br>
            <a:endParaRPr lang="en-JP"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3960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4E97-D4BD-C305-21F5-F57463624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732C1-8B1A-03F9-36AB-0DBA98079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B2E06-5B99-E58B-BB6E-AEE7DB20F0D2}"/>
              </a:ext>
            </a:extLst>
          </p:cNvPr>
          <p:cNvSpPr>
            <a:spLocks noGrp="1"/>
          </p:cNvSpPr>
          <p:nvPr>
            <p:ph type="body" idx="1"/>
          </p:nvPr>
        </p:nvSpPr>
        <p:spPr/>
        <p:txBody>
          <a:bodyPr/>
          <a:lstStyle/>
          <a:p>
            <a:r>
              <a:rPr lang="en-US" b="1" dirty="0"/>
              <a:t>RGB7002 - </a:t>
            </a:r>
            <a:r>
              <a:rPr lang="ja-JP" altLang="en-US" b="1"/>
              <a:t>三角形</a:t>
            </a:r>
            <a:endParaRPr lang="ja-JP" altLang="en-US"/>
          </a:p>
          <a:p>
            <a:r>
              <a:rPr lang="ja-JP" altLang="en-US"/>
              <a:t>与えられた三角形の周囲長を求める。</a:t>
            </a:r>
          </a:p>
          <a:p>
            <a:r>
              <a:rPr lang="ja-JP" altLang="en-US" b="1"/>
              <a:t>入力</a:t>
            </a:r>
            <a:br>
              <a:rPr lang="ja-JP" altLang="en-US"/>
            </a:br>
            <a:r>
              <a:rPr lang="ja-JP" altLang="en-US"/>
              <a:t>三角形の辺が整数で、スペースで区切られて</a:t>
            </a:r>
            <a:r>
              <a:rPr lang="en-US" altLang="ja-JP" dirty="0"/>
              <a:t>1</a:t>
            </a:r>
            <a:r>
              <a:rPr lang="ja-JP" altLang="en-US"/>
              <a:t>行に与えられる。</a:t>
            </a:r>
          </a:p>
          <a:p>
            <a:r>
              <a:rPr lang="ja-JP" altLang="en-US" b="1"/>
              <a:t>出力</a:t>
            </a:r>
            <a:br>
              <a:rPr lang="ja-JP" altLang="en-US"/>
            </a:br>
            <a:r>
              <a:rPr lang="ja-JP" altLang="en-US"/>
              <a:t>三角形の周囲長。</a:t>
            </a:r>
          </a:p>
          <a:p>
            <a:endParaRPr lang="en-US" dirty="0"/>
          </a:p>
        </p:txBody>
      </p:sp>
      <p:sp>
        <p:nvSpPr>
          <p:cNvPr id="4" name="Slide Number Placeholder 3">
            <a:extLst>
              <a:ext uri="{FF2B5EF4-FFF2-40B4-BE49-F238E27FC236}">
                <a16:creationId xmlns:a16="http://schemas.microsoft.com/office/drawing/2014/main" id="{03E125C1-39F0-8AF1-439D-AF6E6B041204}"/>
              </a:ext>
            </a:extLst>
          </p:cNvPr>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a:extLst>
              <a:ext uri="{FF2B5EF4-FFF2-40B4-BE49-F238E27FC236}">
                <a16:creationId xmlns:a16="http://schemas.microsoft.com/office/drawing/2014/main" id="{362437F8-843C-5B75-CE39-6D21CC7117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22385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BB4B7-2331-6056-DC37-B59332C8A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4871EF-BE48-9EFC-3147-F5EDC40ED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F3355-B7DF-B896-0D6A-9A215B22A997}"/>
              </a:ext>
            </a:extLst>
          </p:cNvPr>
          <p:cNvSpPr>
            <a:spLocks noGrp="1"/>
          </p:cNvSpPr>
          <p:nvPr>
            <p:ph type="body" idx="1"/>
          </p:nvPr>
        </p:nvSpPr>
        <p:spPr/>
        <p:txBody>
          <a:bodyPr/>
          <a:lstStyle/>
          <a:p>
            <a:r>
              <a:rPr lang="en-US" dirty="0"/>
              <a:t>Perimeter = total length of the four sides</a:t>
            </a:r>
            <a:br>
              <a:rPr lang="en-US" dirty="0"/>
            </a:br>
            <a:r>
              <a:rPr lang="en-US" dirty="0"/>
              <a:t>４角形＝quadrilateral</a:t>
            </a:r>
            <a:endParaRPr lang="en-US" b="1" dirty="0"/>
          </a:p>
        </p:txBody>
      </p:sp>
      <p:sp>
        <p:nvSpPr>
          <p:cNvPr id="4" name="Slide Number Placeholder 3">
            <a:extLst>
              <a:ext uri="{FF2B5EF4-FFF2-40B4-BE49-F238E27FC236}">
                <a16:creationId xmlns:a16="http://schemas.microsoft.com/office/drawing/2014/main" id="{24800B20-B9BB-AAA3-29CD-C0626E00699B}"/>
              </a:ext>
            </a:extLst>
          </p:cNvPr>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a:extLst>
              <a:ext uri="{FF2B5EF4-FFF2-40B4-BE49-F238E27FC236}">
                <a16:creationId xmlns:a16="http://schemas.microsoft.com/office/drawing/2014/main" id="{60AC76B3-B82A-E8F6-226C-889DCAFD10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9689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0826-E03B-F496-8969-AC869FED9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A24620-89D4-B6C3-B6F9-8407AB20B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556FB-AB5C-7ACB-169C-F1D5B126D8E4}"/>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65249AD-3F32-9B2A-EDA0-1C7CD2619E53}"/>
              </a:ext>
            </a:extLst>
          </p:cNvPr>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a:extLst>
              <a:ext uri="{FF2B5EF4-FFF2-40B4-BE49-F238E27FC236}">
                <a16:creationId xmlns:a16="http://schemas.microsoft.com/office/drawing/2014/main" id="{F6B452F7-BDAA-86A3-E2BC-F3BF0487E3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63543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3F76D-C7D1-2C63-0703-E747D714DC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94E805-57A8-DB49-6A81-A89882080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05636-4D41-190D-34D9-9DBDC14EFD3E}"/>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3A57771-F5F4-A677-0273-E7618194F85A}"/>
              </a:ext>
            </a:extLst>
          </p:cNvPr>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a:extLst>
              <a:ext uri="{FF2B5EF4-FFF2-40B4-BE49-F238E27FC236}">
                <a16:creationId xmlns:a16="http://schemas.microsoft.com/office/drawing/2014/main" id="{2318A001-9583-0840-D53B-CA711C071DED}"/>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11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06877-3173-E993-F02B-998F4538B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48BDB-C4DE-A634-D557-B6DC9B163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4FB70-AAE1-51CE-B722-201817311925}"/>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EA39C7C8-49ED-B6B9-0330-EED8E9F5E112}"/>
              </a:ext>
            </a:extLst>
          </p:cNvPr>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a:extLst>
              <a:ext uri="{FF2B5EF4-FFF2-40B4-BE49-F238E27FC236}">
                <a16:creationId xmlns:a16="http://schemas.microsoft.com/office/drawing/2014/main" id="{3A1281A2-E61E-6273-C91E-7F9BABB806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84162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B61C-8DB9-3483-0FCC-30281C3C8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9D6C4-EC3F-E763-DC39-CE9924A062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F9CF8-CB85-38DF-9F2F-FB7E9D10E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E67ECF-E40B-6E23-6C98-4D2E18FA8E0D}"/>
              </a:ext>
            </a:extLst>
          </p:cNvPr>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a:extLst>
              <a:ext uri="{FF2B5EF4-FFF2-40B4-BE49-F238E27FC236}">
                <a16:creationId xmlns:a16="http://schemas.microsoft.com/office/drawing/2014/main" id="{7B83B0C4-590F-79AA-D8F0-01A912A24969}"/>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707065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BAF0-3A7C-06E6-EC0F-401F40310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5977B7-399C-BB01-DA9E-25BB87205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42C29-0542-2AF0-4ED9-949A23A7A3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8D5137-4B23-8CDF-B84A-0D4DA6B18B46}"/>
              </a:ext>
            </a:extLst>
          </p:cNvPr>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a:extLst>
              <a:ext uri="{FF2B5EF4-FFF2-40B4-BE49-F238E27FC236}">
                <a16:creationId xmlns:a16="http://schemas.microsoft.com/office/drawing/2014/main" id="{1A8A02FD-A823-B5E3-F3EC-B4F853ACE4DE}"/>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13791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AE3E-94B8-A831-104B-80F654E6C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5E961E-D97D-A548-B3F9-35C883933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C5546-EDB1-623D-8445-D2582FF1C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42ACA2-4E05-2F9D-2FB4-3DCCA7B78697}"/>
              </a:ext>
            </a:extLst>
          </p:cNvPr>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a:extLst>
              <a:ext uri="{FF2B5EF4-FFF2-40B4-BE49-F238E27FC236}">
                <a16:creationId xmlns:a16="http://schemas.microsoft.com/office/drawing/2014/main" id="{40D2ACB2-1E74-ACA2-81B8-5E8F5D2EDBF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951844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83F5-4410-0C6F-EB66-44B114472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AC053-BB63-6F2E-D443-780E2625B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DF07-E6D8-70E1-5BC7-8AB270777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9BF83F-3A79-AB6D-5E91-29512455E72D}"/>
              </a:ext>
            </a:extLst>
          </p:cNvPr>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a:extLst>
              <a:ext uri="{FF2B5EF4-FFF2-40B4-BE49-F238E27FC236}">
                <a16:creationId xmlns:a16="http://schemas.microsoft.com/office/drawing/2014/main" id="{A01F34FF-7B70-A703-608C-CB748A299CD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563196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7E38F-C875-6959-B9EE-C62F205C8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C8744-097E-A181-0011-48AE5FD13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C40FF-A5B1-54AA-BBE4-5C16C5FA5C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AC0BED-517A-54B3-0AE0-508A0DC16EB9}"/>
              </a:ext>
            </a:extLst>
          </p:cNvPr>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a:extLst>
              <a:ext uri="{FF2B5EF4-FFF2-40B4-BE49-F238E27FC236}">
                <a16:creationId xmlns:a16="http://schemas.microsoft.com/office/drawing/2014/main" id="{6CBAC34C-D7DB-50F7-1BA7-109C6B1E68EA}"/>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7392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0E75-EE0B-2F2B-63CC-F1D28245D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9A4AE-0F1E-E890-A3B1-83C8021B8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FD625-1B9B-FAE1-068A-29565D4CC3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15C869-9869-CEFF-1D1B-2EE4FCDE72DD}"/>
              </a:ext>
            </a:extLst>
          </p:cNvPr>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a:extLst>
              <a:ext uri="{FF2B5EF4-FFF2-40B4-BE49-F238E27FC236}">
                <a16:creationId xmlns:a16="http://schemas.microsoft.com/office/drawing/2014/main" id="{2CAE610F-E6B8-21F6-6CE5-77720D7B37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8151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FF707-EE53-BF72-A87D-BDF2AE63B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BEC559-2C24-76E6-98E3-8DCEC1AC4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77562-7B95-67B9-DB5A-C0EF4AFA1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A2EA97-4A4B-CAF6-CA8B-C43B0A751327}"/>
              </a:ext>
            </a:extLst>
          </p:cNvPr>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a:extLst>
              <a:ext uri="{FF2B5EF4-FFF2-40B4-BE49-F238E27FC236}">
                <a16:creationId xmlns:a16="http://schemas.microsoft.com/office/drawing/2014/main" id="{3726C515-6B54-DA33-79A9-BA11144D708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3096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D3F2F-02B8-4125-D256-E4639582F3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BDE67-769C-0AF5-BB32-A321B3DAB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448FA-E58D-4B35-970D-AD267992A4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A6CBFC-CDF0-7E3A-3644-87DDB2ABD57E}"/>
              </a:ext>
            </a:extLst>
          </p:cNvPr>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a:extLst>
              <a:ext uri="{FF2B5EF4-FFF2-40B4-BE49-F238E27FC236}">
                <a16:creationId xmlns:a16="http://schemas.microsoft.com/office/drawing/2014/main" id="{DE1192B2-BFA2-5D06-4776-72E7DF85C0E5}"/>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26653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DC239-EDCC-6E7A-A283-58CBCEBEF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DC111-4A6A-4E2F-465F-4B6962533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4E739-735B-9FB6-22BB-5B0AB0DC2172}"/>
              </a:ext>
            </a:extLst>
          </p:cNvPr>
          <p:cNvSpPr>
            <a:spLocks noGrp="1"/>
          </p:cNvSpPr>
          <p:nvPr>
            <p:ph type="body" idx="1"/>
          </p:nvPr>
        </p:nvSpPr>
        <p:spPr/>
        <p:txBody>
          <a:bodyPr/>
          <a:lstStyle/>
          <a:p>
            <a:r>
              <a:rPr lang="ja-JP" altLang="en-US"/>
              <a:t>与えられた</a:t>
            </a:r>
            <a:r>
              <a:rPr lang="en-US" altLang="ja-JP" dirty="0"/>
              <a:t>2</a:t>
            </a:r>
            <a:r>
              <a:rPr lang="ja-JP" altLang="en-US"/>
              <a:t>桁の数字の各桁の積を求めなさい。</a:t>
            </a:r>
            <a:br>
              <a:rPr lang="en-US" altLang="ja-JP" dirty="0"/>
            </a:br>
            <a:br>
              <a:rPr lang="en-US" altLang="ja-JP" dirty="0"/>
            </a:br>
            <a:r>
              <a:rPr lang="en-US" altLang="ja-JP" dirty="0"/>
              <a:t>Output: </a:t>
            </a:r>
            <a:r>
              <a:rPr lang="ja-JP" altLang="en-US"/>
              <a:t>十の位の数字と一の位の数字の積。</a:t>
            </a:r>
            <a:endParaRPr lang="en-US" dirty="0"/>
          </a:p>
        </p:txBody>
      </p:sp>
      <p:sp>
        <p:nvSpPr>
          <p:cNvPr id="4" name="Slide Number Placeholder 3">
            <a:extLst>
              <a:ext uri="{FF2B5EF4-FFF2-40B4-BE49-F238E27FC236}">
                <a16:creationId xmlns:a16="http://schemas.microsoft.com/office/drawing/2014/main" id="{DBDEFB2D-1AC1-46C1-2EFD-C5FF03239602}"/>
              </a:ext>
            </a:extLst>
          </p:cNvPr>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a:extLst>
              <a:ext uri="{FF2B5EF4-FFF2-40B4-BE49-F238E27FC236}">
                <a16:creationId xmlns:a16="http://schemas.microsoft.com/office/drawing/2014/main" id="{E9A13897-204D-3401-FB43-828E553ADE5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07770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7E22-8868-2BCF-7FD0-E72D220DC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5B375B-8308-7D4F-5298-DB98B9E00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817CA-5AC7-055E-F10C-A799B8D98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FEE714-D00C-2B9D-2F14-8181505EA98E}"/>
              </a:ext>
            </a:extLst>
          </p:cNvPr>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a:extLst>
              <a:ext uri="{FF2B5EF4-FFF2-40B4-BE49-F238E27FC236}">
                <a16:creationId xmlns:a16="http://schemas.microsoft.com/office/drawing/2014/main" id="{99C9A590-1E40-B94D-7E2D-A5B8B7C1F0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77254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D57C1-B568-045B-ED2C-996F1B92D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BCCAEB-6625-B68B-FBE2-0AF0ED43F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393178-B001-21C0-CCF0-B24655678F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D26632-C380-1CC1-86F8-0910F2D05ABD}"/>
              </a:ext>
            </a:extLst>
          </p:cNvPr>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a:extLst>
              <a:ext uri="{FF2B5EF4-FFF2-40B4-BE49-F238E27FC236}">
                <a16:creationId xmlns:a16="http://schemas.microsoft.com/office/drawing/2014/main" id="{CBCDD4AD-BE23-0B28-608F-8AC6FD8DF58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6017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9E338-3949-B0D6-73A3-7E5C36027E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AD035-7CFA-7E97-C253-D24A7A2CE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D8B0D-9021-0BEB-2468-55B3A3F56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CE248-1B11-801F-6E00-74ED1343E0A6}"/>
              </a:ext>
            </a:extLst>
          </p:cNvPr>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a:extLst>
              <a:ext uri="{FF2B5EF4-FFF2-40B4-BE49-F238E27FC236}">
                <a16:creationId xmlns:a16="http://schemas.microsoft.com/office/drawing/2014/main" id="{AC4C5333-77F3-8910-F1C4-4E18DCED515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08586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77624-E593-9579-A789-3CE9CCA54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55FDC-CFE8-7F5A-8625-FCF07AF38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417F2-C301-2B07-8B3C-C2299B4C6B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D63845-041E-5E1A-EE7C-FEF4EBE261D0}"/>
              </a:ext>
            </a:extLst>
          </p:cNvPr>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a:extLst>
              <a:ext uri="{FF2B5EF4-FFF2-40B4-BE49-F238E27FC236}">
                <a16:creationId xmlns:a16="http://schemas.microsoft.com/office/drawing/2014/main" id="{9101F19D-5A6A-95E5-2911-454F2A85C07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66516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47C37-B239-9B7D-6F7C-F11A2AD42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CE882-04AA-F083-7E35-3B888564C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9391F3-4239-2E61-C30B-2C3B808B68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87FE77-4747-424E-01C5-D19C57B940D5}"/>
              </a:ext>
            </a:extLst>
          </p:cNvPr>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a:extLst>
              <a:ext uri="{FF2B5EF4-FFF2-40B4-BE49-F238E27FC236}">
                <a16:creationId xmlns:a16="http://schemas.microsoft.com/office/drawing/2014/main" id="{990C9773-7717-3A0D-BA8D-D48BE321F2D4}"/>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917757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93169-5AC8-6500-E477-6AE2BC3D1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9D1B8-075E-CC68-8013-7454ED8A4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F55EB-288E-3EA3-53BD-6759F8BED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8370D-F83A-F240-973E-D7E3205B9FB6}"/>
              </a:ext>
            </a:extLst>
          </p:cNvPr>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a:extLst>
              <a:ext uri="{FF2B5EF4-FFF2-40B4-BE49-F238E27FC236}">
                <a16:creationId xmlns:a16="http://schemas.microsoft.com/office/drawing/2014/main" id="{A3D4CE0A-43CA-E138-5C80-F5DFF7CF41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087894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8F80B-490B-A348-B6AC-22BB2AC03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58D3A-8872-A0FA-052D-F4C7DDFEA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F690D-EA9C-279E-397B-92B1889606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01D2FA-35D8-0B64-533A-5741D6DCDB68}"/>
              </a:ext>
            </a:extLst>
          </p:cNvPr>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a:extLst>
              <a:ext uri="{FF2B5EF4-FFF2-40B4-BE49-F238E27FC236}">
                <a16:creationId xmlns:a16="http://schemas.microsoft.com/office/drawing/2014/main" id="{708FD613-9E5F-5296-0F83-1A56A1549E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4260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7914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2DA7-C8A8-8FD6-7259-3082FCD8C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A2CFA-6F23-BB89-2C1D-05B2A7DF7C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C41B0-574E-C084-4358-D96FEB988D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88180-0FD2-7869-4290-8F2DF8B3CDC2}"/>
              </a:ext>
            </a:extLst>
          </p:cNvPr>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a:extLst>
              <a:ext uri="{FF2B5EF4-FFF2-40B4-BE49-F238E27FC236}">
                <a16:creationId xmlns:a16="http://schemas.microsoft.com/office/drawing/2014/main" id="{F6A7DF7D-6B60-840E-74C3-7F17AF8A10A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93888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48A7C-2E89-3817-D93E-14A08180F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F1DCB-ECD4-3973-E9E6-F7955A4F6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997F0D-432C-9CD3-9919-0BDD37D265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3A5E80-D490-2F41-7F7D-8563DFA2CFCA}"/>
              </a:ext>
            </a:extLst>
          </p:cNvPr>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a:extLst>
              <a:ext uri="{FF2B5EF4-FFF2-40B4-BE49-F238E27FC236}">
                <a16:creationId xmlns:a16="http://schemas.microsoft.com/office/drawing/2014/main" id="{167D507B-FF7B-5B23-282D-C779E170EB7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66134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8A859-3DAC-28A4-32C3-841AAD3A9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7C54A-2B13-D380-18D5-918510104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06D718-5548-4919-7170-4FD01B1D4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B42AB3-B303-D0DD-D047-F577693AE236}"/>
              </a:ext>
            </a:extLst>
          </p:cNvPr>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a:extLst>
              <a:ext uri="{FF2B5EF4-FFF2-40B4-BE49-F238E27FC236}">
                <a16:creationId xmlns:a16="http://schemas.microsoft.com/office/drawing/2014/main" id="{CBEFE853-A8DD-E0E9-BD32-EB58AB747F6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583683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8291E-E812-F3A9-D02C-6B2306AEE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812B2-F4B1-13DB-369B-1E710D003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47C11-A72B-DECA-8FEC-0CAA4B4E69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DC9FD-4DDD-AFFB-8816-1497DFF92C7C}"/>
              </a:ext>
            </a:extLst>
          </p:cNvPr>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a:extLst>
              <a:ext uri="{FF2B5EF4-FFF2-40B4-BE49-F238E27FC236}">
                <a16:creationId xmlns:a16="http://schemas.microsoft.com/office/drawing/2014/main" id="{9BD17CC8-2921-FF20-9766-383405EFA5D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56983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59</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29B56-DF07-20A1-5E93-AA7409F85A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CF0BB-942B-D21F-F0B8-1EC29CB01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65DF2-A6CF-101A-52C2-6BA9E4B4AD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5BA1FB-5803-6E81-2487-CC2F9347CA8F}"/>
              </a:ext>
            </a:extLst>
          </p:cNvPr>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a:extLst>
              <a:ext uri="{FF2B5EF4-FFF2-40B4-BE49-F238E27FC236}">
                <a16:creationId xmlns:a16="http://schemas.microsoft.com/office/drawing/2014/main" id="{BDAA5655-6251-A48A-FC4E-0C4B552D902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46270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E8495-2DE4-9904-7029-76E55FD141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1DDCA-A3E1-AE30-53E5-BCBC06C60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5DB11-550F-5D4C-685E-DAE7FD1185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ACA8C8-CF68-8798-E767-F12124F5F0F9}"/>
              </a:ext>
            </a:extLst>
          </p:cNvPr>
          <p:cNvSpPr>
            <a:spLocks noGrp="1"/>
          </p:cNvSpPr>
          <p:nvPr>
            <p:ph type="sldNum" sz="quarter" idx="5"/>
          </p:nvPr>
        </p:nvSpPr>
        <p:spPr/>
        <p:txBody>
          <a:bodyPr/>
          <a:lstStyle/>
          <a:p>
            <a:fld id="{6E2E38B8-B0B4-AD41-AC6E-B781F46A9FD3}" type="slidenum">
              <a:rPr lang="en-US" smtClean="0"/>
              <a:pPr/>
              <a:t>61</a:t>
            </a:fld>
            <a:endParaRPr lang="en-US" dirty="0"/>
          </a:p>
        </p:txBody>
      </p:sp>
      <p:sp>
        <p:nvSpPr>
          <p:cNvPr id="5" name="Footer Placeholder 4">
            <a:extLst>
              <a:ext uri="{FF2B5EF4-FFF2-40B4-BE49-F238E27FC236}">
                <a16:creationId xmlns:a16="http://schemas.microsoft.com/office/drawing/2014/main" id="{E6B39378-6BFB-F8C4-DBFF-AE22B847237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154522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AD3E9-6828-753B-97E6-9AD48D28B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1A220-214E-76EF-9A05-8E5ADFE06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8D7FF-A6E3-3462-6070-24B847ADD1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B17DEA-3B45-65FB-3F93-26A7515CC42C}"/>
              </a:ext>
            </a:extLst>
          </p:cNvPr>
          <p:cNvSpPr>
            <a:spLocks noGrp="1"/>
          </p:cNvSpPr>
          <p:nvPr>
            <p:ph type="sldNum" sz="quarter" idx="5"/>
          </p:nvPr>
        </p:nvSpPr>
        <p:spPr/>
        <p:txBody>
          <a:bodyPr/>
          <a:lstStyle/>
          <a:p>
            <a:fld id="{6E2E38B8-B0B4-AD41-AC6E-B781F46A9FD3}" type="slidenum">
              <a:rPr lang="en-US" smtClean="0"/>
              <a:pPr/>
              <a:t>62</a:t>
            </a:fld>
            <a:endParaRPr lang="en-US" dirty="0"/>
          </a:p>
        </p:txBody>
      </p:sp>
      <p:sp>
        <p:nvSpPr>
          <p:cNvPr id="5" name="Footer Placeholder 4">
            <a:extLst>
              <a:ext uri="{FF2B5EF4-FFF2-40B4-BE49-F238E27FC236}">
                <a16:creationId xmlns:a16="http://schemas.microsoft.com/office/drawing/2014/main" id="{5F580E73-A81D-CF69-D0BA-C4B4B34AB56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4477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63</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FA54-405B-E049-E1CC-C0E716EC0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008FC-EC74-A7F7-2F3F-9372EF8F3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5C38F-89EF-6437-CC42-ABA9731CB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2B1983-72E2-C9A4-F277-A0081277EF30}"/>
              </a:ext>
            </a:extLst>
          </p:cNvPr>
          <p:cNvSpPr>
            <a:spLocks noGrp="1"/>
          </p:cNvSpPr>
          <p:nvPr>
            <p:ph type="sldNum" sz="quarter" idx="5"/>
          </p:nvPr>
        </p:nvSpPr>
        <p:spPr/>
        <p:txBody>
          <a:bodyPr/>
          <a:lstStyle/>
          <a:p>
            <a:fld id="{6E2E38B8-B0B4-AD41-AC6E-B781F46A9FD3}" type="slidenum">
              <a:rPr lang="en-US" smtClean="0"/>
              <a:pPr/>
              <a:t>71</a:t>
            </a:fld>
            <a:endParaRPr lang="en-US" dirty="0"/>
          </a:p>
        </p:txBody>
      </p:sp>
      <p:sp>
        <p:nvSpPr>
          <p:cNvPr id="5" name="Footer Placeholder 4">
            <a:extLst>
              <a:ext uri="{FF2B5EF4-FFF2-40B4-BE49-F238E27FC236}">
                <a16:creationId xmlns:a16="http://schemas.microsoft.com/office/drawing/2014/main" id="{628DA519-F689-046D-A1BD-0F61436E99E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350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96175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72</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76</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C81F-042B-8EE3-7DBE-FF1848A16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D62A-2F01-181B-E304-2AC597E7F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F8AC3E-CC53-26B1-F4F1-B4B8F0432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669B3B-C49D-9390-C44B-3CB3BCBB5D5A}"/>
              </a:ext>
            </a:extLst>
          </p:cNvPr>
          <p:cNvSpPr>
            <a:spLocks noGrp="1"/>
          </p:cNvSpPr>
          <p:nvPr>
            <p:ph type="sldNum" sz="quarter" idx="5"/>
          </p:nvPr>
        </p:nvSpPr>
        <p:spPr/>
        <p:txBody>
          <a:bodyPr/>
          <a:lstStyle/>
          <a:p>
            <a:fld id="{6E2E38B8-B0B4-AD41-AC6E-B781F46A9FD3}" type="slidenum">
              <a:rPr lang="en-US" smtClean="0"/>
              <a:pPr/>
              <a:t>77</a:t>
            </a:fld>
            <a:endParaRPr lang="en-US" dirty="0"/>
          </a:p>
        </p:txBody>
      </p:sp>
      <p:sp>
        <p:nvSpPr>
          <p:cNvPr id="5" name="Footer Placeholder 4">
            <a:extLst>
              <a:ext uri="{FF2B5EF4-FFF2-40B4-BE49-F238E27FC236}">
                <a16:creationId xmlns:a16="http://schemas.microsoft.com/office/drawing/2014/main" id="{AD20953B-612F-2AC6-A714-CCA3256974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33396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12B9-86E1-812C-D281-30C0A6A873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CACE4-BD37-6A68-7DF2-62D88161DF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C7738-8A48-B690-25A5-8F956DB73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738556-A01E-6487-DF90-865D56EA8163}"/>
              </a:ext>
            </a:extLst>
          </p:cNvPr>
          <p:cNvSpPr>
            <a:spLocks noGrp="1"/>
          </p:cNvSpPr>
          <p:nvPr>
            <p:ph type="sldNum" sz="quarter" idx="5"/>
          </p:nvPr>
        </p:nvSpPr>
        <p:spPr/>
        <p:txBody>
          <a:bodyPr/>
          <a:lstStyle/>
          <a:p>
            <a:fld id="{6E2E38B8-B0B4-AD41-AC6E-B781F46A9FD3}" type="slidenum">
              <a:rPr lang="en-US" smtClean="0"/>
              <a:pPr/>
              <a:t>78</a:t>
            </a:fld>
            <a:endParaRPr lang="en-US" dirty="0"/>
          </a:p>
        </p:txBody>
      </p:sp>
      <p:sp>
        <p:nvSpPr>
          <p:cNvPr id="5" name="Footer Placeholder 4">
            <a:extLst>
              <a:ext uri="{FF2B5EF4-FFF2-40B4-BE49-F238E27FC236}">
                <a16:creationId xmlns:a16="http://schemas.microsoft.com/office/drawing/2014/main" id="{0F253D04-7B45-CD69-A18C-E76C3A83E7B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4979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33F7F-E53F-4B6C-6D47-B580AA6EE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2F1AE-12DF-4922-C7A7-324F03B90F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39DEEE-B203-BCA0-1983-8266DF856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8E06A9-8807-219F-A3BE-031FB1A30C7D}"/>
              </a:ext>
            </a:extLst>
          </p:cNvPr>
          <p:cNvSpPr>
            <a:spLocks noGrp="1"/>
          </p:cNvSpPr>
          <p:nvPr>
            <p:ph type="sldNum" sz="quarter" idx="5"/>
          </p:nvPr>
        </p:nvSpPr>
        <p:spPr/>
        <p:txBody>
          <a:bodyPr/>
          <a:lstStyle/>
          <a:p>
            <a:fld id="{6E2E38B8-B0B4-AD41-AC6E-B781F46A9FD3}" type="slidenum">
              <a:rPr lang="en-US" smtClean="0"/>
              <a:pPr/>
              <a:t>79</a:t>
            </a:fld>
            <a:endParaRPr lang="en-US" dirty="0"/>
          </a:p>
        </p:txBody>
      </p:sp>
      <p:sp>
        <p:nvSpPr>
          <p:cNvPr id="5" name="Footer Placeholder 4">
            <a:extLst>
              <a:ext uri="{FF2B5EF4-FFF2-40B4-BE49-F238E27FC236}">
                <a16:creationId xmlns:a16="http://schemas.microsoft.com/office/drawing/2014/main" id="{9E9B5144-CA3C-84A7-9BEC-B22B87222EE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30736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8B44-8078-F381-5576-3630C2C3F1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7C2D-1C3C-640E-192E-47328F6AB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A069D7-6877-99C6-CDE8-999F157D9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39BF83-1D0D-3126-D377-F64530CBCC42}"/>
              </a:ext>
            </a:extLst>
          </p:cNvPr>
          <p:cNvSpPr>
            <a:spLocks noGrp="1"/>
          </p:cNvSpPr>
          <p:nvPr>
            <p:ph type="sldNum" sz="quarter" idx="5"/>
          </p:nvPr>
        </p:nvSpPr>
        <p:spPr/>
        <p:txBody>
          <a:bodyPr/>
          <a:lstStyle/>
          <a:p>
            <a:fld id="{6E2E38B8-B0B4-AD41-AC6E-B781F46A9FD3}" type="slidenum">
              <a:rPr lang="en-US" smtClean="0"/>
              <a:pPr/>
              <a:t>89</a:t>
            </a:fld>
            <a:endParaRPr lang="en-US" dirty="0"/>
          </a:p>
        </p:txBody>
      </p:sp>
      <p:sp>
        <p:nvSpPr>
          <p:cNvPr id="5" name="Footer Placeholder 4">
            <a:extLst>
              <a:ext uri="{FF2B5EF4-FFF2-40B4-BE49-F238E27FC236}">
                <a16:creationId xmlns:a16="http://schemas.microsoft.com/office/drawing/2014/main" id="{F4F8F44E-3F24-D251-0A88-AF74479BCB7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649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C7966-CAD0-BFC3-644D-5F555BA96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1812E-372E-C1E7-285B-CB16AAD0FC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98221-BAAE-D011-C1F3-427654EB09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07732-B7DC-41A1-458C-404C4EA0A668}"/>
              </a:ext>
            </a:extLst>
          </p:cNvPr>
          <p:cNvSpPr>
            <a:spLocks noGrp="1"/>
          </p:cNvSpPr>
          <p:nvPr>
            <p:ph type="sldNum" sz="quarter" idx="5"/>
          </p:nvPr>
        </p:nvSpPr>
        <p:spPr/>
        <p:txBody>
          <a:bodyPr/>
          <a:lstStyle/>
          <a:p>
            <a:fld id="{6E2E38B8-B0B4-AD41-AC6E-B781F46A9FD3}" type="slidenum">
              <a:rPr lang="en-US" smtClean="0"/>
              <a:pPr/>
              <a:t>90</a:t>
            </a:fld>
            <a:endParaRPr lang="en-US" dirty="0"/>
          </a:p>
        </p:txBody>
      </p:sp>
      <p:sp>
        <p:nvSpPr>
          <p:cNvPr id="5" name="Footer Placeholder 4">
            <a:extLst>
              <a:ext uri="{FF2B5EF4-FFF2-40B4-BE49-F238E27FC236}">
                <a16:creationId xmlns:a16="http://schemas.microsoft.com/office/drawing/2014/main" id="{828E7A61-CC09-4F5D-6096-49F277368E7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01387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4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C43D28F-7553-DB8F-1800-0441FE9F8B97}"/>
            </a:ext>
          </a:extLst>
        </p:cNvPr>
        <p:cNvGrpSpPr/>
        <p:nvPr/>
      </p:nvGrpSpPr>
      <p:grpSpPr>
        <a:xfrm>
          <a:off x="0" y="0"/>
          <a:ext cx="0" cy="0"/>
          <a:chOff x="0" y="0"/>
          <a:chExt cx="0" cy="0"/>
        </a:xfrm>
      </p:grpSpPr>
      <p:sp>
        <p:nvSpPr>
          <p:cNvPr id="102" name="Google Shape;102;p46:notes">
            <a:extLst>
              <a:ext uri="{FF2B5EF4-FFF2-40B4-BE49-F238E27FC236}">
                <a16:creationId xmlns:a16="http://schemas.microsoft.com/office/drawing/2014/main" id="{B326EC70-CE3D-9906-E3B0-581F9033CF5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a:extLst>
              <a:ext uri="{FF2B5EF4-FFF2-40B4-BE49-F238E27FC236}">
                <a16:creationId xmlns:a16="http://schemas.microsoft.com/office/drawing/2014/main" id="{A65343A5-9AEC-BC1D-C753-706DABA88CCB}"/>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52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5" name="Slide Number Placeholder">
            <a:extLst>
              <a:ext uri="{FF2B5EF4-FFF2-40B4-BE49-F238E27FC236}">
                <a16:creationId xmlns:a16="http://schemas.microsoft.com/office/drawing/2014/main" id="{8D6B9658-C902-0EC0-41C9-DAB0A0EBF16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7945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9" y="268225"/>
            <a:ext cx="6026080" cy="5726176"/>
          </a:xfrm>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F81D54D5-BEF2-0567-2499-851478BAEFA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p:cNvSpPr>
            <a:spLocks noGrp="1"/>
          </p:cNvSpPr>
          <p:nvPr>
            <p:ph type="body" sz="quarter" idx="12"/>
          </p:nvPr>
        </p:nvSpPr>
        <p:spPr>
          <a:xfrm>
            <a:off x="5190744" y="268225"/>
            <a:ext cx="44676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a:extLst>
              <a:ext uri="{FF2B5EF4-FFF2-40B4-BE49-F238E27FC236}">
                <a16:creationId xmlns:a16="http://schemas.microsoft.com/office/drawing/2014/main" id="{7BDB331C-0BA7-63B1-532D-60D88E1ED09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7" name="Content Placeholder"/>
          <p:cNvSpPr>
            <a:spLocks noGrp="1"/>
          </p:cNvSpPr>
          <p:nvPr>
            <p:ph sz="quarter" idx="13"/>
          </p:nvPr>
        </p:nvSpPr>
        <p:spPr>
          <a:xfrm>
            <a:off x="227838" y="1621536"/>
            <a:ext cx="4487418" cy="4372864"/>
          </a:xfrm>
        </p:spPr>
        <p:txBody>
          <a:bodyPr/>
          <a:lstStyle>
            <a:lvl1pPr>
              <a:defRPr sz="2600"/>
            </a:lvl1pPr>
          </a:lstStyle>
          <a:p>
            <a:pPr lvl="0"/>
            <a:r>
              <a:rPr lang="en-US" dirty="0"/>
              <a:t>Click to edit Master text styles</a:t>
            </a:r>
          </a:p>
        </p:txBody>
      </p:sp>
      <p:sp>
        <p:nvSpPr>
          <p:cNvPr id="6" name="Text Placeholder"/>
          <p:cNvSpPr>
            <a:spLocks noGrp="1"/>
          </p:cNvSpPr>
          <p:nvPr>
            <p:ph type="body" sz="quarter" idx="12"/>
          </p:nvPr>
        </p:nvSpPr>
        <p:spPr>
          <a:xfrm>
            <a:off x="5190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BB5ED725-E587-45F9-FDE0-6A1A69485A4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6" name="Text Placeholder 1"/>
          <p:cNvSpPr>
            <a:spLocks noGrp="1"/>
          </p:cNvSpPr>
          <p:nvPr>
            <p:ph type="body" sz="quarter" idx="12"/>
          </p:nvPr>
        </p:nvSpPr>
        <p:spPr>
          <a:xfrm>
            <a:off x="237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714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5190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667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4CEAF37E-5B2A-85AF-D1B1-4D087C53AD4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8" name="Text Placeholder"/>
          <p:cNvSpPr>
            <a:spLocks noGrp="1"/>
          </p:cNvSpPr>
          <p:nvPr>
            <p:ph type="body" sz="quarter" idx="13"/>
          </p:nvPr>
        </p:nvSpPr>
        <p:spPr>
          <a:xfrm>
            <a:off x="237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67B737A-6188-39AD-6108-07319605B44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1"/>
          <p:cNvSpPr>
            <a:spLocks noGrp="1"/>
          </p:cNvSpPr>
          <p:nvPr>
            <p:ph type="body" sz="quarter" idx="12"/>
          </p:nvPr>
        </p:nvSpPr>
        <p:spPr>
          <a:xfrm>
            <a:off x="51907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6672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6B222261-5C5F-7C8D-7C43-365CBFF427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ass Title and Go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84C-06EB-E56E-2556-375350980EE0}"/>
              </a:ext>
            </a:extLst>
          </p:cNvPr>
          <p:cNvSpPr>
            <a:spLocks noGrp="1"/>
          </p:cNvSpPr>
          <p:nvPr>
            <p:ph type="ctrTitle"/>
          </p:nvPr>
        </p:nvSpPr>
        <p:spPr>
          <a:xfrm>
            <a:off x="1238250" y="949858"/>
            <a:ext cx="7429500" cy="2003204"/>
          </a:xfrm>
        </p:spPr>
        <p:txBody>
          <a:bodyPr anchor="b">
            <a:normAutofit/>
          </a:bodyPr>
          <a:lstStyle>
            <a:lvl1pPr algn="ctr">
              <a:defRPr sz="3900"/>
            </a:lvl1pPr>
          </a:lstStyle>
          <a:p>
            <a:r>
              <a:rPr lang="en-US" dirty="0"/>
              <a:t>Click to edit Master title style</a:t>
            </a:r>
          </a:p>
        </p:txBody>
      </p:sp>
      <p:sp>
        <p:nvSpPr>
          <p:cNvPr id="3" name="Subtitle 2">
            <a:extLst>
              <a:ext uri="{FF2B5EF4-FFF2-40B4-BE49-F238E27FC236}">
                <a16:creationId xmlns:a16="http://schemas.microsoft.com/office/drawing/2014/main" id="{A0881666-3210-E5F3-3AB8-58A52C886B2E}"/>
              </a:ext>
            </a:extLst>
          </p:cNvPr>
          <p:cNvSpPr>
            <a:spLocks noGrp="1"/>
          </p:cNvSpPr>
          <p:nvPr>
            <p:ph type="subTitle" idx="1" hasCustomPrompt="1"/>
          </p:nvPr>
        </p:nvSpPr>
        <p:spPr>
          <a:xfrm>
            <a:off x="1238250" y="3548636"/>
            <a:ext cx="7429500" cy="2657292"/>
          </a:xfrm>
        </p:spPr>
        <p:txBody>
          <a:bodyPr>
            <a:normAutofit/>
          </a:bodyPr>
          <a:lstStyle>
            <a:lvl1pPr marL="371475" indent="-371475" algn="l">
              <a:lnSpc>
                <a:spcPct val="100000"/>
              </a:lnSpc>
              <a:spcBef>
                <a:spcPts val="488"/>
              </a:spcBef>
              <a:spcAft>
                <a:spcPts val="488"/>
              </a:spcAft>
              <a:buFont typeface="+mj-lt"/>
              <a:buAutoNum type="arabicPeriod"/>
              <a:defRPr sz="2275"/>
            </a:lvl1pPr>
            <a:lvl2pPr marL="585000" indent="-278606" algn="l">
              <a:spcBef>
                <a:spcPts val="0"/>
              </a:spcBef>
              <a:spcAft>
                <a:spcPts val="0"/>
              </a:spcAft>
              <a:buFont typeface="Arial" panose="020B0604020202020204" pitchFamily="34" charset="0"/>
              <a:buChar char="•"/>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pPr lvl="0"/>
            <a:r>
              <a:rPr lang="en-US" dirty="0"/>
              <a:t>Text</a:t>
            </a:r>
          </a:p>
          <a:p>
            <a:pPr lvl="1"/>
            <a:r>
              <a:rPr lang="en-US" dirty="0"/>
              <a:t>Text</a:t>
            </a:r>
          </a:p>
          <a:p>
            <a:pPr lvl="1"/>
            <a:endParaRPr lang="en-US" dirty="0"/>
          </a:p>
          <a:p>
            <a:pPr lvl="0"/>
            <a:r>
              <a:rPr lang="en-US" dirty="0"/>
              <a:t>Text</a:t>
            </a:r>
          </a:p>
          <a:p>
            <a:pPr lvl="0"/>
            <a:r>
              <a:rPr lang="en-US" dirty="0"/>
              <a:t>Text</a:t>
            </a:r>
          </a:p>
          <a:p>
            <a:pPr lvl="0"/>
            <a:r>
              <a:rPr lang="en-US" dirty="0"/>
              <a:t>Text</a:t>
            </a:r>
          </a:p>
          <a:p>
            <a:endParaRPr lang="en-US" dirty="0"/>
          </a:p>
        </p:txBody>
      </p:sp>
      <p:sp>
        <p:nvSpPr>
          <p:cNvPr id="4" name="Date Placeholder 3">
            <a:extLst>
              <a:ext uri="{FF2B5EF4-FFF2-40B4-BE49-F238E27FC236}">
                <a16:creationId xmlns:a16="http://schemas.microsoft.com/office/drawing/2014/main" id="{B3201532-C2A2-4B37-1B12-42A04E408EE1}"/>
              </a:ext>
            </a:extLst>
          </p:cNvPr>
          <p:cNvSpPr>
            <a:spLocks noGrp="1"/>
          </p:cNvSpPr>
          <p:nvPr>
            <p:ph type="dt" sz="half" idx="10"/>
          </p:nvPr>
        </p:nvSpPr>
        <p:spPr>
          <a:xfrm>
            <a:off x="681038" y="6356351"/>
            <a:ext cx="222885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6B2CC49-8724-0093-1B16-956EFB83F335}"/>
              </a:ext>
            </a:extLst>
          </p:cNvPr>
          <p:cNvSpPr>
            <a:spLocks noGrp="1"/>
          </p:cNvSpPr>
          <p:nvPr>
            <p:ph type="ftr" sz="quarter" idx="11"/>
          </p:nvPr>
        </p:nvSpPr>
        <p:spPr>
          <a:xfrm>
            <a:off x="3281363" y="6356351"/>
            <a:ext cx="3343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6B90A5-AEFA-EFFD-1F5D-93C82AD045EC}"/>
              </a:ext>
            </a:extLst>
          </p:cNvPr>
          <p:cNvSpPr>
            <a:spLocks noGrp="1"/>
          </p:cNvSpPr>
          <p:nvPr>
            <p:ph type="sldNum" sz="quarter" idx="12"/>
          </p:nvPr>
        </p:nvSpPr>
        <p:spPr>
          <a:xfrm>
            <a:off x="6996113" y="6356351"/>
            <a:ext cx="2228850" cy="365125"/>
          </a:xfrm>
          <a:prstGeom prst="rect">
            <a:avLst/>
          </a:prstGeom>
        </p:spPr>
        <p:txBody>
          <a:bodyPr/>
          <a:lstStyle/>
          <a:p>
            <a:fld id="{666406D3-84CC-3143-BBC5-6919C133A667}" type="slidenum">
              <a:rPr lang="en-US" smtClean="0"/>
              <a:t>‹#›</a:t>
            </a:fld>
            <a:endParaRPr lang="en-US"/>
          </a:p>
        </p:txBody>
      </p:sp>
      <p:sp>
        <p:nvSpPr>
          <p:cNvPr id="15" name="Text Placeholder 14">
            <a:extLst>
              <a:ext uri="{FF2B5EF4-FFF2-40B4-BE49-F238E27FC236}">
                <a16:creationId xmlns:a16="http://schemas.microsoft.com/office/drawing/2014/main" id="{52FE8878-BD8D-577C-7F04-19AD19CFF205}"/>
              </a:ext>
            </a:extLst>
          </p:cNvPr>
          <p:cNvSpPr>
            <a:spLocks noGrp="1"/>
          </p:cNvSpPr>
          <p:nvPr>
            <p:ph type="body" sz="quarter" idx="13"/>
          </p:nvPr>
        </p:nvSpPr>
        <p:spPr>
          <a:xfrm>
            <a:off x="1238250" y="2964305"/>
            <a:ext cx="7429500" cy="573088"/>
          </a:xfrm>
        </p:spPr>
        <p:txBody>
          <a:bodyPr>
            <a:normAutofit/>
          </a:bodyPr>
          <a:lstStyle>
            <a:lvl1pPr marL="0" indent="0">
              <a:buFontTx/>
              <a:buNone/>
              <a:defRPr sz="2600" b="1" u="sng"/>
            </a:lvl1pPr>
          </a:lstStyle>
          <a:p>
            <a:pPr lvl="0"/>
            <a:r>
              <a:rPr lang="en-US" dirty="0"/>
              <a:t>Click to edit Master text styles</a:t>
            </a:r>
          </a:p>
        </p:txBody>
      </p:sp>
    </p:spTree>
    <p:extLst>
      <p:ext uri="{BB962C8B-B14F-4D97-AF65-F5344CB8AC3E}">
        <p14:creationId xmlns:p14="http://schemas.microsoft.com/office/powerpoint/2010/main" val="21660667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AFF72E46-BE84-3F3C-ECAB-8A1E597E1B5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Program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AB85-0863-1937-A11D-8E8B09821DAC}"/>
              </a:ext>
            </a:extLst>
          </p:cNvPr>
          <p:cNvSpPr>
            <a:spLocks noGrp="1"/>
          </p:cNvSpPr>
          <p:nvPr>
            <p:ph type="title"/>
          </p:nvPr>
        </p:nvSpPr>
        <p:spPr>
          <a:xfrm>
            <a:off x="681038" y="365126"/>
            <a:ext cx="8543925" cy="711321"/>
          </a:xfrm>
        </p:spPr>
        <p:txBody>
          <a:bodyPr/>
          <a:lstStyle>
            <a:lvl1pPr>
              <a:defRPr sz="2275" u="db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0FB43B1-99DE-4DC7-C7B7-A2DB7A35B716}"/>
              </a:ext>
            </a:extLst>
          </p:cNvPr>
          <p:cNvSpPr>
            <a:spLocks noGrp="1"/>
          </p:cNvSpPr>
          <p:nvPr>
            <p:ph idx="1"/>
          </p:nvPr>
        </p:nvSpPr>
        <p:spPr>
          <a:xfrm>
            <a:off x="681038" y="1203767"/>
            <a:ext cx="8543925" cy="4973196"/>
          </a:xfrm>
        </p:spPr>
        <p:txBody>
          <a:bodyPr>
            <a:noAutofit/>
          </a:bodyPr>
          <a:lstStyle>
            <a:lvl1pPr marL="278606" indent="-278606">
              <a:lnSpc>
                <a:spcPct val="100000"/>
              </a:lnSpc>
              <a:spcBef>
                <a:spcPts val="0"/>
              </a:spcBef>
              <a:buFont typeface="Arial" panose="020B0604020202020204" pitchFamily="34" charset="0"/>
              <a:buChar char="•"/>
              <a:defRPr sz="1950">
                <a:latin typeface="+mn-lt"/>
                <a:cs typeface="Arial" panose="020B0604020202020204" pitchFamily="34" charset="0"/>
              </a:defRPr>
            </a:lvl1pPr>
            <a:lvl2pPr marL="371475" indent="0">
              <a:lnSpc>
                <a:spcPct val="100000"/>
              </a:lnSpc>
              <a:spcBef>
                <a:spcPts val="0"/>
              </a:spcBef>
              <a:buNone/>
              <a:defRPr sz="1950">
                <a:latin typeface="Arial" panose="020B0604020202020204" pitchFamily="34" charset="0"/>
                <a:cs typeface="Arial" panose="020B0604020202020204" pitchFamily="34" charset="0"/>
              </a:defRPr>
            </a:lvl2pPr>
            <a:lvl3pPr>
              <a:defRPr sz="1233"/>
            </a:lvl3pPr>
            <a:lvl4pPr>
              <a:defRPr sz="1950"/>
            </a:lvl4pPr>
          </a:lstStyle>
          <a:p>
            <a:pPr lvl="0"/>
            <a:endParaRPr lang="en-US" dirty="0"/>
          </a:p>
          <a:p>
            <a:pPr lvl="0"/>
            <a:r>
              <a:rPr lang="en-US" dirty="0"/>
              <a:t> </a:t>
            </a:r>
            <a:r>
              <a:rPr lang="en-US" sz="1950" dirty="0"/>
              <a:t> </a:t>
            </a:r>
          </a:p>
          <a:p>
            <a:pPr lvl="0"/>
            <a:r>
              <a:rPr lang="en-US" sz="1950" dirty="0"/>
              <a:t> </a:t>
            </a:r>
          </a:p>
          <a:p>
            <a:pPr lvl="1"/>
            <a:r>
              <a:rPr lang="en-US" sz="1950" dirty="0"/>
              <a:t> </a:t>
            </a:r>
          </a:p>
          <a:p>
            <a:pPr lvl="2"/>
            <a:endParaRPr lang="en-US" sz="1950" dirty="0"/>
          </a:p>
          <a:p>
            <a:pPr lvl="0"/>
            <a:endParaRPr lang="en-US" dirty="0"/>
          </a:p>
          <a:p>
            <a:pPr lvl="1"/>
            <a:r>
              <a:rPr lang="en-US" dirty="0"/>
              <a:t> </a:t>
            </a:r>
          </a:p>
          <a:p>
            <a:pPr lvl="1"/>
            <a:endParaRPr lang="en-US" dirty="0"/>
          </a:p>
          <a:p>
            <a:pPr lvl="1"/>
            <a:r>
              <a:rPr lang="en-US" dirty="0"/>
              <a:t>  </a:t>
            </a:r>
          </a:p>
          <a:p>
            <a:pPr lvl="1"/>
            <a:endParaRPr lang="en-US" dirty="0"/>
          </a:p>
        </p:txBody>
      </p:sp>
      <p:sp>
        <p:nvSpPr>
          <p:cNvPr id="4" name="Date Placeholder 3">
            <a:extLst>
              <a:ext uri="{FF2B5EF4-FFF2-40B4-BE49-F238E27FC236}">
                <a16:creationId xmlns:a16="http://schemas.microsoft.com/office/drawing/2014/main" id="{24EEFFDD-0F30-E3E6-D397-93167136D882}"/>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B212509-00F4-AFCE-645C-82AF39727479}"/>
              </a:ext>
            </a:extLst>
          </p:cNvPr>
          <p:cNvSpPr>
            <a:spLocks noGrp="1"/>
          </p:cNvSpPr>
          <p:nvPr>
            <p:ph type="sldNum" sz="quarter" idx="12"/>
          </p:nvPr>
        </p:nvSpPr>
        <p:spPr>
          <a:xfrm>
            <a:off x="7677151" y="6383867"/>
            <a:ext cx="1981126" cy="222250"/>
          </a:xfrm>
          <a:prstGeom prst="rect">
            <a:avLst/>
          </a:prstGeom>
        </p:spPr>
        <p:txBody>
          <a:bodyPr/>
          <a:lstStyle>
            <a:lvl1pPr algn="r">
              <a:defRPr sz="975"/>
            </a:lvl1pPr>
          </a:lstStyle>
          <a:p>
            <a:fld id="{666406D3-84CC-3143-BBC5-6919C133A667}" type="slidenum">
              <a:rPr lang="en-US" smtClean="0"/>
              <a:pPr/>
              <a:t>‹#›</a:t>
            </a:fld>
            <a:endParaRPr lang="en-US"/>
          </a:p>
        </p:txBody>
      </p:sp>
    </p:spTree>
    <p:extLst>
      <p:ext uri="{BB962C8B-B14F-4D97-AF65-F5344CB8AC3E}">
        <p14:creationId xmlns:p14="http://schemas.microsoft.com/office/powerpoint/2010/main" val="2164778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66800"/>
          </a:xfrm>
        </p:spPr>
        <p:txBody>
          <a:bodyPr/>
          <a:lstStyle/>
          <a:p>
            <a:r>
              <a:rPr lang="en-US" dirty="0"/>
              <a:t>Click to edit Master title style</a:t>
            </a:r>
          </a:p>
        </p:txBody>
      </p:sp>
      <p:sp>
        <p:nvSpPr>
          <p:cNvPr id="8" name="Text Placeholder 1"/>
          <p:cNvSpPr>
            <a:spLocks noGrp="1"/>
          </p:cNvSpPr>
          <p:nvPr>
            <p:ph type="body" sz="quarter" idx="13"/>
          </p:nvPr>
        </p:nvSpPr>
        <p:spPr>
          <a:xfrm>
            <a:off x="237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5190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Slide Number Placeholder">
            <a:extLst>
              <a:ext uri="{FF2B5EF4-FFF2-40B4-BE49-F238E27FC236}">
                <a16:creationId xmlns:a16="http://schemas.microsoft.com/office/drawing/2014/main" id="{D3BEF23B-B760-E1B7-3F60-05779067155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3" name="Slide Number Placeholder">
            <a:extLst>
              <a:ext uri="{FF2B5EF4-FFF2-40B4-BE49-F238E27FC236}">
                <a16:creationId xmlns:a16="http://schemas.microsoft.com/office/drawing/2014/main" id="{AEDA53D9-6708-3FB2-D3DC-9407E104298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7" name="Picture Placeholder"/>
          <p:cNvSpPr>
            <a:spLocks noGrp="1"/>
          </p:cNvSpPr>
          <p:nvPr>
            <p:ph type="pic" sz="quarter" idx="13"/>
          </p:nvPr>
        </p:nvSpPr>
        <p:spPr>
          <a:xfrm>
            <a:off x="4953000" y="0"/>
            <a:ext cx="4953000" cy="6858000"/>
          </a:xfrm>
        </p:spPr>
        <p:txBody>
          <a:bodyPr lIns="91440" tIns="91440" rIns="91440" bIns="91440"/>
          <a:lstStyle>
            <a:lvl1pPr>
              <a:defRPr baseline="0"/>
            </a:lvl1pPr>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00E6D3C-FBA2-4FEF-E982-FBB0CC2A25B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8591" y="121920"/>
            <a:ext cx="9509686" cy="5872480"/>
          </a:xfrm>
        </p:spPr>
        <p:txBody>
          <a:bodyPr/>
          <a:lstStyle>
            <a:lvl1pPr>
              <a:defRPr sz="10401" b="1"/>
            </a:lvl1pPr>
          </a:lstStyle>
          <a:p>
            <a:r>
              <a:rPr lang="en-US" dirty="0"/>
              <a:t>Click to edit Master title style</a:t>
            </a:r>
          </a:p>
        </p:txBody>
      </p:sp>
      <p:sp>
        <p:nvSpPr>
          <p:cNvPr id="3" name="Slide Number Placeholder">
            <a:extLst>
              <a:ext uri="{FF2B5EF4-FFF2-40B4-BE49-F238E27FC236}">
                <a16:creationId xmlns:a16="http://schemas.microsoft.com/office/drawing/2014/main" id="{49A0DF49-8F24-CD9B-9324-BE1C7EB0A59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71853" y="1328965"/>
            <a:ext cx="9396254"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Tx/>
              <a:buNone/>
              <a:defRPr sz="2400">
                <a:latin typeface="+mn-lt"/>
              </a:defRPr>
            </a:lvl1pPr>
            <a:lvl2pPr marL="989581" lvl="1" indent="-342900" rtl="0">
              <a:lnSpc>
                <a:spcPct val="100000"/>
              </a:lnSpc>
              <a:spcBef>
                <a:spcPts val="0"/>
              </a:spcBef>
              <a:spcAft>
                <a:spcPts val="0"/>
              </a:spcAft>
              <a:buSzPts val="1400"/>
              <a:buFont typeface="Arial" panose="020B0604020202020204" pitchFamily="34" charset="0"/>
              <a:buChar char="•"/>
              <a:defRPr sz="2000"/>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pPr lvl="0"/>
            <a:endParaRPr lang="en-US" sz="2400" dirty="0"/>
          </a:p>
          <a:p>
            <a:pPr lvl="1"/>
            <a:endParaRPr lang="en-US" sz="2000" dirty="0"/>
          </a:p>
          <a:p>
            <a:pPr lvl="1"/>
            <a:endParaRPr lang="en-US" sz="2400" dirty="0"/>
          </a:p>
          <a:p>
            <a:pPr lvl="0"/>
            <a:endParaRPr dirty="0"/>
          </a:p>
        </p:txBody>
      </p:sp>
      <p:sp>
        <p:nvSpPr>
          <p:cNvPr id="2" name="Title">
            <a:extLst>
              <a:ext uri="{FF2B5EF4-FFF2-40B4-BE49-F238E27FC236}">
                <a16:creationId xmlns:a16="http://schemas.microsoft.com/office/drawing/2014/main" id="{5E7427BD-584C-6151-1F95-8A156E5D1E4D}"/>
              </a:ext>
            </a:extLst>
          </p:cNvPr>
          <p:cNvSpPr>
            <a:spLocks noGrp="1"/>
          </p:cNvSpPr>
          <p:nvPr>
            <p:ph type="title"/>
          </p:nvPr>
        </p:nvSpPr>
        <p:spPr>
          <a:xfrm>
            <a:off x="247650" y="317206"/>
            <a:ext cx="9410700" cy="920579"/>
          </a:xfrm>
          <a:solidFill>
            <a:schemeClr val="bg1"/>
          </a:solidFill>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AD663350-A287-B599-B640-7C87F2F9152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184531360"/>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lIns="360000" tIns="360000" rIns="360000" bIns="360000"/>
          <a:lstStyle>
            <a:lvl1pPr>
              <a:defRPr u="dbl" baseline="0"/>
            </a:lvl1pPr>
          </a:lstStyle>
          <a:p>
            <a:r>
              <a:rPr lang="en-US" dirty="0"/>
              <a:t>Click to edit Master title style</a:t>
            </a:r>
          </a:p>
        </p:txBody>
      </p:sp>
      <p:sp>
        <p:nvSpPr>
          <p:cNvPr id="7" name="Google Shape;21;p4">
            <a:extLst>
              <a:ext uri="{FF2B5EF4-FFF2-40B4-BE49-F238E27FC236}">
                <a16:creationId xmlns:a16="http://schemas.microsoft.com/office/drawing/2014/main" id="{8C87AD48-BC6E-B544-3471-9886BA16A28A}"/>
              </a:ext>
            </a:extLst>
          </p:cNvPr>
          <p:cNvSpPr txBox="1">
            <a:spLocks noGrp="1"/>
          </p:cNvSpPr>
          <p:nvPr>
            <p:ph type="body" idx="1"/>
          </p:nvPr>
        </p:nvSpPr>
        <p:spPr>
          <a:xfrm>
            <a:off x="450273" y="1719258"/>
            <a:ext cx="4502727"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 typeface="Nunito Light"/>
              <a:buNone/>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Slide Number Placeholder">
            <a:extLst>
              <a:ext uri="{FF2B5EF4-FFF2-40B4-BE49-F238E27FC236}">
                <a16:creationId xmlns:a16="http://schemas.microsoft.com/office/drawing/2014/main" id="{A31A5440-BFF8-1C47-B52B-80ADFFAABC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47650" y="1719258"/>
            <a:ext cx="9410700" cy="4545375"/>
          </a:xfrm>
          <a:prstGeom prst="rect">
            <a:avLst/>
          </a:prstGeom>
        </p:spPr>
        <p:txBody>
          <a:bodyPr spcFirstLastPara="1" wrap="square" lIns="91425" tIns="91425" rIns="91425" bIns="91425" anchor="t" anchorCtr="0">
            <a:noAutofit/>
          </a:bodyPr>
          <a:lstStyle>
            <a:lvl1pPr marL="366839" lvl="0" indent="-195987" rtl="0">
              <a:lnSpc>
                <a:spcPct val="100000"/>
              </a:lnSpc>
              <a:spcBef>
                <a:spcPts val="325"/>
              </a:spcBef>
              <a:spcAft>
                <a:spcPts val="325"/>
              </a:spcAft>
              <a:buSzPct val="100000"/>
              <a:buFont typeface="Arial" panose="020B0604020202020204" pitchFamily="34" charset="0"/>
              <a:buChar char="•"/>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Title">
            <a:extLst>
              <a:ext uri="{FF2B5EF4-FFF2-40B4-BE49-F238E27FC236}">
                <a16:creationId xmlns:a16="http://schemas.microsoft.com/office/drawing/2014/main" id="{A94003B0-B48D-2E4A-3221-F2C4C7740764}"/>
              </a:ext>
            </a:extLst>
          </p:cNvPr>
          <p:cNvSpPr>
            <a:spLocks noGrp="1"/>
          </p:cNvSpPr>
          <p:nvPr>
            <p:ph type="title"/>
          </p:nvPr>
        </p:nvSpPr>
        <p:spPr>
          <a:xfrm>
            <a:off x="247650" y="317206"/>
            <a:ext cx="9410700" cy="1205384"/>
          </a:xfrm>
          <a:solidFill>
            <a:schemeClr val="bg1"/>
          </a:solidFill>
          <a:ln>
            <a:noFill/>
          </a:ln>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2" name="Slide Number Placeholder">
            <a:extLst>
              <a:ext uri="{FF2B5EF4-FFF2-40B4-BE49-F238E27FC236}">
                <a16:creationId xmlns:a16="http://schemas.microsoft.com/office/drawing/2014/main" id="{633C208A-4069-BB66-A614-32893B8C9F9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3559699274"/>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27838" y="268225"/>
            <a:ext cx="4487418"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5190744" y="268225"/>
            <a:ext cx="4467606"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8874" y="-147320"/>
            <a:ext cx="10144572"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 name="Slide Number Placeholder">
            <a:extLst>
              <a:ext uri="{FF2B5EF4-FFF2-40B4-BE49-F238E27FC236}">
                <a16:creationId xmlns:a16="http://schemas.microsoft.com/office/drawing/2014/main" id="{99F56A41-FCF1-A4A2-E198-F427ACC9FE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4" r:id="rId7"/>
    <p:sldLayoutId id="2147483900" r:id="rId8"/>
    <p:sldLayoutId id="2147483995" r:id="rId9"/>
    <p:sldLayoutId id="2147483898" r:id="rId10"/>
    <p:sldLayoutId id="2147483899" r:id="rId11"/>
    <p:sldLayoutId id="2147483901" r:id="rId12"/>
    <p:sldLayoutId id="2147483902" r:id="rId13"/>
    <p:sldLayoutId id="2147483903" r:id="rId14"/>
    <p:sldLayoutId id="2147483904" r:id="rId15"/>
    <p:sldLayoutId id="2147483906" r:id="rId16"/>
    <p:sldLayoutId id="2147483907" r:id="rId17"/>
    <p:sldLayoutId id="2147483908" r:id="rId18"/>
    <p:sldLayoutId id="2147483996" r:id="rId19"/>
    <p:sldLayoutId id="2147483997" r:id="rId20"/>
  </p:sldLayoutIdLst>
  <p:hf hdr="0" dt="0"/>
  <p:txStyles>
    <p:titleStyle>
      <a:lvl1pPr algn="l" rtl="0" eaLnBrk="1" fontAlgn="base" hangingPunct="1">
        <a:lnSpc>
          <a:spcPct val="90000"/>
        </a:lnSpc>
        <a:spcBef>
          <a:spcPct val="0"/>
        </a:spcBef>
        <a:spcAft>
          <a:spcPct val="0"/>
        </a:spcAft>
        <a:defRPr sz="26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405">
          <a:solidFill>
            <a:srgbClr val="191919"/>
          </a:solidFill>
          <a:latin typeface="HelvNeue Light for IBM" pitchFamily="34" charset="0"/>
        </a:defRPr>
      </a:lvl2pPr>
      <a:lvl3pPr algn="l" rtl="0" eaLnBrk="1" fontAlgn="base" hangingPunct="1">
        <a:lnSpc>
          <a:spcPct val="90000"/>
        </a:lnSpc>
        <a:spcBef>
          <a:spcPct val="0"/>
        </a:spcBef>
        <a:spcAft>
          <a:spcPct val="0"/>
        </a:spcAft>
        <a:defRPr sz="2405">
          <a:solidFill>
            <a:srgbClr val="191919"/>
          </a:solidFill>
          <a:latin typeface="HelvNeue Light for IBM" pitchFamily="34" charset="0"/>
        </a:defRPr>
      </a:lvl3pPr>
      <a:lvl4pPr algn="l" rtl="0" eaLnBrk="1" fontAlgn="base" hangingPunct="1">
        <a:lnSpc>
          <a:spcPct val="90000"/>
        </a:lnSpc>
        <a:spcBef>
          <a:spcPct val="0"/>
        </a:spcBef>
        <a:spcAft>
          <a:spcPct val="0"/>
        </a:spcAft>
        <a:defRPr sz="2405">
          <a:solidFill>
            <a:srgbClr val="191919"/>
          </a:solidFill>
          <a:latin typeface="HelvNeue Light for IBM" pitchFamily="34" charset="0"/>
        </a:defRPr>
      </a:lvl4pPr>
      <a:lvl5pPr algn="l" rtl="0" eaLnBrk="1" fontAlgn="base" hangingPunct="1">
        <a:lnSpc>
          <a:spcPct val="90000"/>
        </a:lnSpc>
        <a:spcBef>
          <a:spcPct val="0"/>
        </a:spcBef>
        <a:spcAft>
          <a:spcPct val="0"/>
        </a:spcAft>
        <a:defRPr sz="2405">
          <a:solidFill>
            <a:srgbClr val="191919"/>
          </a:solidFill>
          <a:latin typeface="HelvNeue Light for IBM" pitchFamily="34" charset="0"/>
        </a:defRPr>
      </a:lvl5pPr>
      <a:lvl6pPr marL="392806" algn="l" rtl="0" eaLnBrk="1" fontAlgn="base" hangingPunct="1">
        <a:lnSpc>
          <a:spcPct val="90000"/>
        </a:lnSpc>
        <a:spcBef>
          <a:spcPct val="0"/>
        </a:spcBef>
        <a:spcAft>
          <a:spcPct val="0"/>
        </a:spcAft>
        <a:defRPr sz="2405">
          <a:solidFill>
            <a:srgbClr val="191919"/>
          </a:solidFill>
          <a:latin typeface="HelvNeue Light for IBM" pitchFamily="34" charset="0"/>
        </a:defRPr>
      </a:lvl6pPr>
      <a:lvl7pPr marL="785616" algn="l" rtl="0" eaLnBrk="1" fontAlgn="base" hangingPunct="1">
        <a:lnSpc>
          <a:spcPct val="90000"/>
        </a:lnSpc>
        <a:spcBef>
          <a:spcPct val="0"/>
        </a:spcBef>
        <a:spcAft>
          <a:spcPct val="0"/>
        </a:spcAft>
        <a:defRPr sz="2405">
          <a:solidFill>
            <a:srgbClr val="191919"/>
          </a:solidFill>
          <a:latin typeface="HelvNeue Light for IBM" pitchFamily="34" charset="0"/>
        </a:defRPr>
      </a:lvl7pPr>
      <a:lvl8pPr marL="1178422" algn="l" rtl="0" eaLnBrk="1" fontAlgn="base" hangingPunct="1">
        <a:lnSpc>
          <a:spcPct val="90000"/>
        </a:lnSpc>
        <a:spcBef>
          <a:spcPct val="0"/>
        </a:spcBef>
        <a:spcAft>
          <a:spcPct val="0"/>
        </a:spcAft>
        <a:defRPr sz="2405">
          <a:solidFill>
            <a:srgbClr val="191919"/>
          </a:solidFill>
          <a:latin typeface="HelvNeue Light for IBM" pitchFamily="34" charset="0"/>
        </a:defRPr>
      </a:lvl8pPr>
      <a:lvl9pPr marL="1571229" algn="l" rtl="0" eaLnBrk="1" fontAlgn="base" hangingPunct="1">
        <a:lnSpc>
          <a:spcPct val="90000"/>
        </a:lnSpc>
        <a:spcBef>
          <a:spcPct val="0"/>
        </a:spcBef>
        <a:spcAft>
          <a:spcPct val="0"/>
        </a:spcAft>
        <a:defRPr sz="2405">
          <a:solidFill>
            <a:srgbClr val="191919"/>
          </a:solidFill>
          <a:latin typeface="HelvNeue Light for IBM" pitchFamily="34" charset="0"/>
        </a:defRPr>
      </a:lvl9pPr>
    </p:titleStyle>
    <p:bodyStyle>
      <a:lvl1pPr marL="0" indent="0" algn="l" rtl="0" eaLnBrk="1" fontAlgn="base" hangingPunct="1">
        <a:lnSpc>
          <a:spcPct val="100000"/>
        </a:lnSpc>
        <a:spcBef>
          <a:spcPts val="1192"/>
        </a:spcBef>
        <a:spcAft>
          <a:spcPct val="0"/>
        </a:spcAft>
        <a:buClr>
          <a:schemeClr val="tx1"/>
        </a:buClr>
        <a:buSzPct val="90000"/>
        <a:buFont typeface="Wingdings" pitchFamily="2" charset="2"/>
        <a:buNone/>
        <a:defRPr sz="1517">
          <a:solidFill>
            <a:schemeClr val="tx1"/>
          </a:solidFill>
          <a:latin typeface="+mn-lt"/>
          <a:ea typeface="IBM Plex Sans" charset="0"/>
          <a:cs typeface="IBM Plex Sans" charset="0"/>
        </a:defRPr>
      </a:lvl1pPr>
      <a:lvl2pPr marL="185751"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a:solidFill>
            <a:schemeClr val="tx1"/>
          </a:solidFill>
          <a:latin typeface="+mn-lt"/>
          <a:ea typeface="IBM Plex Sans" charset="0"/>
          <a:cs typeface="IBM Plex Sans"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517">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p:bodyStyle>
    <p:otherStyle>
      <a:defPPr>
        <a:defRPr lang="en-US"/>
      </a:defPPr>
      <a:lvl1pPr marL="0" algn="l" defTabSz="785616" rtl="0" eaLnBrk="1" latinLnBrk="0" hangingPunct="1">
        <a:defRPr sz="1547" kern="1200">
          <a:solidFill>
            <a:schemeClr val="tx1"/>
          </a:solidFill>
          <a:latin typeface="+mn-lt"/>
          <a:ea typeface="+mn-ea"/>
          <a:cs typeface="+mn-cs"/>
        </a:defRPr>
      </a:lvl1pPr>
      <a:lvl2pPr marL="392806" algn="l" defTabSz="785616" rtl="0" eaLnBrk="1" latinLnBrk="0" hangingPunct="1">
        <a:defRPr sz="1547" kern="1200">
          <a:solidFill>
            <a:schemeClr val="tx1"/>
          </a:solidFill>
          <a:latin typeface="+mn-lt"/>
          <a:ea typeface="+mn-ea"/>
          <a:cs typeface="+mn-cs"/>
        </a:defRPr>
      </a:lvl2pPr>
      <a:lvl3pPr marL="785616" algn="l" defTabSz="785616" rtl="0" eaLnBrk="1" latinLnBrk="0" hangingPunct="1">
        <a:defRPr sz="1547" kern="1200">
          <a:solidFill>
            <a:schemeClr val="tx1"/>
          </a:solidFill>
          <a:latin typeface="+mn-lt"/>
          <a:ea typeface="+mn-ea"/>
          <a:cs typeface="+mn-cs"/>
        </a:defRPr>
      </a:lvl3pPr>
      <a:lvl4pPr marL="1178422" algn="l" defTabSz="785616" rtl="0" eaLnBrk="1" latinLnBrk="0" hangingPunct="1">
        <a:defRPr sz="1547" kern="1200">
          <a:solidFill>
            <a:schemeClr val="tx1"/>
          </a:solidFill>
          <a:latin typeface="+mn-lt"/>
          <a:ea typeface="+mn-ea"/>
          <a:cs typeface="+mn-cs"/>
        </a:defRPr>
      </a:lvl4pPr>
      <a:lvl5pPr marL="1571229" algn="l" defTabSz="785616" rtl="0" eaLnBrk="1" latinLnBrk="0" hangingPunct="1">
        <a:defRPr sz="1547" kern="1200">
          <a:solidFill>
            <a:schemeClr val="tx1"/>
          </a:solidFill>
          <a:latin typeface="+mn-lt"/>
          <a:ea typeface="+mn-ea"/>
          <a:cs typeface="+mn-cs"/>
        </a:defRPr>
      </a:lvl5pPr>
      <a:lvl6pPr marL="1964037" algn="l" defTabSz="785616" rtl="0" eaLnBrk="1" latinLnBrk="0" hangingPunct="1">
        <a:defRPr sz="1547" kern="1200">
          <a:solidFill>
            <a:schemeClr val="tx1"/>
          </a:solidFill>
          <a:latin typeface="+mn-lt"/>
          <a:ea typeface="+mn-ea"/>
          <a:cs typeface="+mn-cs"/>
        </a:defRPr>
      </a:lvl6pPr>
      <a:lvl7pPr marL="2356844" algn="l" defTabSz="785616" rtl="0" eaLnBrk="1" latinLnBrk="0" hangingPunct="1">
        <a:defRPr sz="1547" kern="1200">
          <a:solidFill>
            <a:schemeClr val="tx1"/>
          </a:solidFill>
          <a:latin typeface="+mn-lt"/>
          <a:ea typeface="+mn-ea"/>
          <a:cs typeface="+mn-cs"/>
        </a:defRPr>
      </a:lvl7pPr>
      <a:lvl8pPr marL="2749651" algn="l" defTabSz="785616" rtl="0" eaLnBrk="1" latinLnBrk="0" hangingPunct="1">
        <a:defRPr sz="1547" kern="1200">
          <a:solidFill>
            <a:schemeClr val="tx1"/>
          </a:solidFill>
          <a:latin typeface="+mn-lt"/>
          <a:ea typeface="+mn-ea"/>
          <a:cs typeface="+mn-cs"/>
        </a:defRPr>
      </a:lvl8pPr>
      <a:lvl9pPr marL="3142458" algn="l" defTabSz="785616" rtl="0" eaLnBrk="1" latinLnBrk="0" hangingPunct="1">
        <a:defRPr sz="154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userDrawn="1">
          <p15:clr>
            <a:srgbClr val="F26B43"/>
          </p15:clr>
        </p15:guide>
        <p15:guide id="2" pos="156" userDrawn="1">
          <p15:clr>
            <a:srgbClr val="F26B43"/>
          </p15:clr>
        </p15:guide>
        <p15:guide id="3" pos="6084" userDrawn="1">
          <p15:clr>
            <a:srgbClr val="F26B43"/>
          </p15:clr>
        </p15:guide>
        <p15:guide id="4" orient="horz" pos="3776" userDrawn="1">
          <p15:clr>
            <a:srgbClr val="F26B43"/>
          </p15:clr>
        </p15:guide>
        <p15:guide id="5" orient="horz" pos="4118" userDrawn="1">
          <p15:clr>
            <a:srgbClr val="F26B43"/>
          </p15:clr>
        </p15:guide>
        <p15:guide id="6" pos="3120" userDrawn="1">
          <p15:clr>
            <a:srgbClr val="F26B43"/>
          </p15:clr>
        </p15:guide>
        <p15:guide id="7" pos="2964" userDrawn="1">
          <p15:clr>
            <a:srgbClr val="F26B43"/>
          </p15:clr>
        </p15:guide>
        <p15:guide id="8" pos="1560" userDrawn="1">
          <p15:clr>
            <a:srgbClr val="F26B43"/>
          </p15:clr>
        </p15:guide>
        <p15:guide id="9" pos="3276" userDrawn="1">
          <p15:clr>
            <a:srgbClr val="F26B43"/>
          </p15:clr>
        </p15:guide>
        <p15:guide id="10" pos="1404" userDrawn="1">
          <p15:clr>
            <a:srgbClr val="F26B43"/>
          </p15:clr>
        </p15:guide>
        <p15:guide id="11" pos="1716" userDrawn="1">
          <p15:clr>
            <a:srgbClr val="F26B43"/>
          </p15:clr>
        </p15:guide>
        <p15:guide id="12" pos="4680" userDrawn="1">
          <p15:clr>
            <a:srgbClr val="F26B43"/>
          </p15:clr>
        </p15:guide>
        <p15:guide id="13" pos="4524" userDrawn="1">
          <p15:clr>
            <a:srgbClr val="F26B43"/>
          </p15:clr>
        </p15:guide>
        <p15:guide id="14" pos="4836" userDrawn="1">
          <p15:clr>
            <a:srgbClr val="F26B43"/>
          </p15:clr>
        </p15:guide>
        <p15:guide id="15" orient="horz" pos="549" userDrawn="1">
          <p15:clr>
            <a:srgbClr val="F26B43"/>
          </p15:clr>
        </p15:guide>
        <p15:guide id="17" orient="horz" pos="1083" userDrawn="1">
          <p15:clr>
            <a:srgbClr val="F26B43"/>
          </p15:clr>
        </p15:guide>
        <p15:guide id="18" orient="horz" pos="2160" userDrawn="1">
          <p15:clr>
            <a:srgbClr val="F26B43"/>
          </p15:clr>
        </p15:guide>
        <p15:guide id="19" orient="horz" pos="1621" userDrawn="1">
          <p15:clr>
            <a:srgbClr val="F26B43"/>
          </p15:clr>
        </p15:guide>
        <p15:guide id="20" orient="horz" pos="2696" userDrawn="1">
          <p15:clr>
            <a:srgbClr val="F26B43"/>
          </p15:clr>
        </p15:guide>
        <p15:guide id="21" orient="horz" pos="32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owgorithm.org/download/"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www.spoj.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spoj.com/RGB7/"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wmd_qu94Mx4?si=0B4uValHAcrUovzj" TargetMode="External"/><Relationship Id="rId2" Type="http://schemas.openxmlformats.org/officeDocument/2006/relationships/hyperlink" Target="https://www.flowgorithm.org/documentation/"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youtu.be/tm5oUTciK8g?si=RZZiEnkwz3KIFGWN"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owgorithm.org/documentation/language/types.html"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www.flowgorithm.org/documentation/language/keywords.html"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hyperlink" Target="https://www.flowgorithm.org/documentation/language/for.html" TargetMode="External"/><Relationship Id="rId3" Type="http://schemas.openxmlformats.org/officeDocument/2006/relationships/hyperlink" Target="https://www.flowgorithm.org/documentation/language/output.html" TargetMode="External"/><Relationship Id="rId7" Type="http://schemas.openxmlformats.org/officeDocument/2006/relationships/hyperlink" Target="https://www.flowgorithm.org/documentation/language/while.html" TargetMode="External"/><Relationship Id="rId2" Type="http://schemas.openxmlformats.org/officeDocument/2006/relationships/hyperlink" Target="https://www.flowgorithm.org/documentation/language/input.html" TargetMode="External"/><Relationship Id="rId1" Type="http://schemas.openxmlformats.org/officeDocument/2006/relationships/slideLayout" Target="../slideLayouts/slideLayout9.xml"/><Relationship Id="rId6" Type="http://schemas.openxmlformats.org/officeDocument/2006/relationships/hyperlink" Target="https://www.flowgorithm.org/documentation/language/if.html" TargetMode="External"/><Relationship Id="rId11" Type="http://schemas.openxmlformats.org/officeDocument/2006/relationships/image" Target="../media/image10.png"/><Relationship Id="rId5" Type="http://schemas.openxmlformats.org/officeDocument/2006/relationships/hyperlink" Target="https://www.flowgorithm.org/documentation/language/assignment.html" TargetMode="External"/><Relationship Id="rId10" Type="http://schemas.openxmlformats.org/officeDocument/2006/relationships/hyperlink" Target="https://www.flowgorithm.org/documentation/language/comment.html" TargetMode="External"/><Relationship Id="rId4" Type="http://schemas.openxmlformats.org/officeDocument/2006/relationships/hyperlink" Target="https://www.flowgorithm.org/documentation/language/declare.html" TargetMode="External"/><Relationship Id="rId9" Type="http://schemas.openxmlformats.org/officeDocument/2006/relationships/hyperlink" Target="https://www.flowgorithm.org/documentation/language/do.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lowgorithm.org/documentation/language/operators.html"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u1O_Ml1qX1M?si=I1uUL-P8JjRBWPTv"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forms.gle/RQmYSnNMKkhu56Jt9"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mHCiQJTZsww?si=DTxeIMNqr01-WsE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hyperlink" Target="https://youtu.be/X1OE4ZL8co0?si=5b3V25Guj0cU4p9b"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oj.com/RGB7/problems/RGB7001/"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spoj.com/RGB7/problems/RGB7002/"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poj.com/RGB7/problems/RGB7003/"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spoj.com/RGB7/problems/RGB7004/"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orms.gle/DfwqCF8n4JRD2Uxx7"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hyperlink" Target="https://youtu.be/5L7Xr2fJzNc?si=uhso_J5XGvWEcJS6"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s://www.spoj.com/RGB7/problems/RGB7005/"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spoj.com/RGB7/problems/RGB7006/"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flowgorithm.org/documentation/language/operators.html"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spoj.com/RGB7/problems/RGB7007/"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spoj.com/RGB7/problems/RGB7008/"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spoj.com/RGB7/problems/RGB7009/"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www.spoj.com/RGB7/problems/RGB7010/"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forms.gle/cvSzk2GN57JsgKNg6"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spoj.com/RGB7/problems/RGB7011/"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hyperlink" Target="https://www.spoj.com/RGB7/problems/RGB7012/"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spoj.com/RGB7/problems/RGB7013/"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spoj.com/RGB7/problems/RGB7014/"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spoj.com/RGB7/problems/RGB7015/"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spoj.com/RGB7/problems/RGB7016/"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www.spoj.com/RGB7/problems/RGB7017/"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spoj.com/RGB7/problems/RGB7018/"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forms.gle/FSdKfv3fW2ocH3bd7" TargetMode="Externa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youtu.be/Qr39lkxXbhE?si=xSma5YS7-K0bqX5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hyperlink" Target="https://www.spoj.com/RGB7/problems/RGB7101/"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spoj.com/RGB7/problems/RGB7102/"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www.spoj.com/RGB7/problems/RGB7103/"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www.spoj.com/RGB7/problems/RGB7104/"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forms.gle/HTMXHfz61StvmTh29" TargetMode="Externa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https://youtu.be/akYXMwjroJw?si=NcOCzqW3h2HPs3zE"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hyperlink" Target="https://youtu.be/j5GEhz2IqXg?si=uk5Fsm4_hhoBdNlV"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spoj.com/RGB7/problems/RGB7202/"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spoj.com/RGB7/problems/RGB7203/"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spoj.com/RGB7/problems/RGB7204/"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spoj.com/RGB7/problems/RGB7205/"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lowgorithm.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spoj.com/RGB7" TargetMode="External"/><Relationship Id="rId4" Type="http://schemas.openxmlformats.org/officeDocument/2006/relationships/hyperlink" Target="https://www.spoj.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0.xml"/><Relationship Id="rId5" Type="http://schemas.openxmlformats.org/officeDocument/2006/relationships/image" Target="../media/image51.sv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forms.gle/wE82JQyNFJayVGFFA" TargetMode="Externa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hyperlink" Target="https://forms.gle/GyhfQd6Ldvwbh2MaA"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234" name="Google Shape;234;p39"/>
          <p:cNvSpPr txBox="1">
            <a:spLocks noGrp="1"/>
          </p:cNvSpPr>
          <p:nvPr>
            <p:ph type="title"/>
          </p:nvPr>
        </p:nvSpPr>
        <p:spPr/>
        <p:txBody>
          <a:bodyPr spcFirstLastPara="1" vert="horz" wrap="square" lIns="99044" tIns="99044" rIns="99044" bIns="99044" rtlCol="0" anchor="b" anchorCtr="0">
            <a:noAutofit/>
          </a:bodyPr>
          <a:lstStyle/>
          <a:p>
            <a:r>
              <a:rPr lang="en-US" sz="5200" dirty="0">
                <a:solidFill>
                  <a:schemeClr val="accent3"/>
                </a:solidFill>
              </a:rPr>
              <a:t>Fundamentals of Algorithms</a:t>
            </a:r>
          </a:p>
        </p:txBody>
      </p:sp>
      <p:graphicFrame>
        <p:nvGraphicFramePr>
          <p:cNvPr id="12" name="Picture Placeholder 11">
            <a:extLst>
              <a:ext uri="{FF2B5EF4-FFF2-40B4-BE49-F238E27FC236}">
                <a16:creationId xmlns:a16="http://schemas.microsoft.com/office/drawing/2014/main" id="{994C217F-6935-2106-2184-F5F640506FCE}"/>
              </a:ext>
            </a:extLst>
          </p:cNvPr>
          <p:cNvGraphicFramePr>
            <a:graphicFrameLocks noGrp="1"/>
          </p:cNvGraphicFramePr>
          <p:nvPr>
            <p:ph type="pic" sz="quarter" idx="4294967295"/>
            <p:extLst>
              <p:ext uri="{D42A27DB-BD31-4B8C-83A1-F6EECF244321}">
                <p14:modId xmlns:p14="http://schemas.microsoft.com/office/powerpoint/2010/main" val="2320079642"/>
              </p:ext>
            </p:extLst>
          </p:nvPr>
        </p:nvGraphicFramePr>
        <p:xfrm>
          <a:off x="0" y="1349375"/>
          <a:ext cx="9410700" cy="781469"/>
        </p:xfrm>
        <a:graphic>
          <a:graphicData uri="http://schemas.openxmlformats.org/drawingml/2006/table">
            <a:tbl>
              <a:tblPr firstRow="1" firstCol="1" bandRow="1">
                <a:noFill/>
                <a:tableStyleId>{2D5ABB26-0587-4C30-8999-92F81FD0307C}</a:tableStyleId>
              </a:tblPr>
              <a:tblGrid>
                <a:gridCol w="2352675">
                  <a:extLst>
                    <a:ext uri="{9D8B030D-6E8A-4147-A177-3AD203B41FA5}">
                      <a16:colId xmlns:a16="http://schemas.microsoft.com/office/drawing/2014/main" val="3927143556"/>
                    </a:ext>
                  </a:extLst>
                </a:gridCol>
                <a:gridCol w="2352675">
                  <a:extLst>
                    <a:ext uri="{9D8B030D-6E8A-4147-A177-3AD203B41FA5}">
                      <a16:colId xmlns:a16="http://schemas.microsoft.com/office/drawing/2014/main" val="3685736620"/>
                    </a:ext>
                  </a:extLst>
                </a:gridCol>
                <a:gridCol w="2352675">
                  <a:extLst>
                    <a:ext uri="{9D8B030D-6E8A-4147-A177-3AD203B41FA5}">
                      <a16:colId xmlns:a16="http://schemas.microsoft.com/office/drawing/2014/main" val="2369456464"/>
                    </a:ext>
                  </a:extLst>
                </a:gridCol>
                <a:gridCol w="2352675">
                  <a:extLst>
                    <a:ext uri="{9D8B030D-6E8A-4147-A177-3AD203B41FA5}">
                      <a16:colId xmlns:a16="http://schemas.microsoft.com/office/drawing/2014/main" val="1076506861"/>
                    </a:ext>
                  </a:extLst>
                </a:gridCol>
              </a:tblGrid>
              <a:tr h="265354">
                <a:tc>
                  <a:txBody>
                    <a:bodyPr/>
                    <a:lstStyle/>
                    <a:p>
                      <a:pPr algn="ctr" fontAlgn="b">
                        <a:lnSpc>
                          <a:spcPct val="115000"/>
                        </a:lnSpc>
                        <a:spcAft>
                          <a:spcPts val="0"/>
                        </a:spcAft>
                      </a:pPr>
                      <a:endParaRPr lang="en-US" sz="1300" b="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 Code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a:t>
                      </a:r>
                      <a:r>
                        <a:rPr lang="ja-JP" altLang="en-US" sz="1300" b="0" u="none" strike="noStrike" cap="none" spc="0">
                          <a:solidFill>
                            <a:schemeClr val="tx1"/>
                          </a:solidFill>
                          <a:effectLst/>
                          <a:latin typeface="Meiryo UI" panose="020B0604030504040204" pitchFamily="34" charset="-128"/>
                          <a:ea typeface="Meiryo UI" panose="020B0604030504040204" pitchFamily="34" charset="-128"/>
                        </a:rPr>
                        <a:t>　</a:t>
                      </a:r>
                      <a:r>
                        <a:rPr lang="en-US" sz="1300" b="0" u="none" strike="noStrike" cap="none" spc="0" dirty="0">
                          <a:solidFill>
                            <a:schemeClr val="tx1"/>
                          </a:solidFill>
                          <a:effectLst/>
                          <a:latin typeface="Meiryo UI" panose="020B0604030504040204" pitchFamily="34" charset="-128"/>
                          <a:ea typeface="Meiryo UI" panose="020B0604030504040204" pitchFamily="34" charset="-128"/>
                        </a:rPr>
                        <a:t>Name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Credits</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081612"/>
                  </a:ext>
                </a:extLst>
              </a:tr>
              <a:tr h="516080">
                <a:tc>
                  <a:txBody>
                    <a:bodyPr/>
                    <a:lstStyle/>
                    <a:p>
                      <a:pPr algn="ctr">
                        <a:lnSpc>
                          <a:spcPct val="115000"/>
                        </a:lnSpc>
                        <a:spcAft>
                          <a:spcPts val="800"/>
                        </a:spcAft>
                      </a:pP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US" sz="1300" b="0" kern="0" cap="none" spc="0" dirty="0">
                          <a:solidFill>
                            <a:schemeClr val="tx1"/>
                          </a:solidFill>
                          <a:effectLst/>
                          <a:latin typeface="Meiryo UI" panose="020B0604030504040204" pitchFamily="34" charset="-128"/>
                          <a:ea typeface="Meiryo UI" panose="020B0604030504040204" pitchFamily="34" charset="-128"/>
                        </a:rPr>
                        <a:t>V.ITD203</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300" b="0" dirty="0">
                          <a:solidFill>
                            <a:schemeClr val="tx1"/>
                          </a:solidFill>
                          <a:latin typeface="Meiryo UI" panose="020B0604030504040204" pitchFamily="34" charset="-128"/>
                          <a:ea typeface="Meiryo UI" panose="020B0604030504040204" pitchFamily="34" charset="-128"/>
                        </a:rPr>
                        <a:t>Fundamentals of Algorithms</a:t>
                      </a: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JP" sz="1300" b="0" kern="0" cap="none" spc="0" dirty="0">
                          <a:solidFill>
                            <a:schemeClr val="tx1"/>
                          </a:solidFill>
                          <a:effectLst/>
                          <a:latin typeface="Meiryo UI" panose="020B0604030504040204" pitchFamily="34" charset="-128"/>
                          <a:ea typeface="Meiryo UI" panose="020B0604030504040204" pitchFamily="34" charset="-128"/>
                        </a:rPr>
                        <a:t>1</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23190677"/>
                  </a:ext>
                </a:extLst>
              </a:tr>
            </a:tbl>
          </a:graphicData>
        </a:graphic>
      </p:graphicFrame>
      <p:sp>
        <p:nvSpPr>
          <p:cNvPr id="2" name="Slide Number Placeholder">
            <a:extLst>
              <a:ext uri="{FF2B5EF4-FFF2-40B4-BE49-F238E27FC236}">
                <a16:creationId xmlns:a16="http://schemas.microsoft.com/office/drawing/2014/main" id="{5618A34C-4A40-0D6D-C22F-80EC26B7EF3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a:t>
            </a:fld>
            <a:endParaRPr lang="en-US" dirty="0"/>
          </a:p>
        </p:txBody>
      </p:sp>
      <p:sp>
        <p:nvSpPr>
          <p:cNvPr id="4" name="Slide Number Placeholder 1">
            <a:extLst>
              <a:ext uri="{FF2B5EF4-FFF2-40B4-BE49-F238E27FC236}">
                <a16:creationId xmlns:a16="http://schemas.microsoft.com/office/drawing/2014/main" id="{ED6785E1-77B1-D135-BDCC-9EEB0DECFD17}"/>
              </a:ext>
            </a:extLst>
          </p:cNvPr>
          <p:cNvSpPr txBox="1">
            <a:spLocks/>
          </p:cNvSpPr>
          <p:nvPr/>
        </p:nvSpPr>
        <p:spPr>
          <a:xfrm>
            <a:off x="382251" y="6281434"/>
            <a:ext cx="4549513" cy="404179"/>
          </a:xfrm>
          <a:prstGeom prst="rect">
            <a:avLst/>
          </a:prstGeom>
        </p:spPr>
        <p:txBody>
          <a:bodyPr vert="horz" lIns="0" tIns="0" rIns="0" bIns="0" rtlCol="0" anchor="ctr"/>
          <a:lstStyle>
            <a:defPPr>
              <a:defRPr lang="en-JP"/>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t>Prepared by </a:t>
            </a:r>
            <a:r>
              <a:rPr lang="en-US" sz="1800" dirty="0">
                <a:hlinkClick r:id="rId3"/>
              </a:rPr>
              <a:t>Mariko Tagawa</a:t>
            </a:r>
            <a:r>
              <a:rPr lang="en-US" sz="1800" dirty="0"/>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15EC35-D4A7-C163-A3D6-CDEB6A332249}"/>
              </a:ext>
            </a:extLst>
          </p:cNvPr>
          <p:cNvSpPr>
            <a:spLocks noGrp="1"/>
          </p:cNvSpPr>
          <p:nvPr>
            <p:ph type="body" idx="1"/>
          </p:nvPr>
        </p:nvSpPr>
        <p:spPr>
          <a:xfrm>
            <a:off x="247650" y="2038549"/>
            <a:ext cx="9410700" cy="3696692"/>
          </a:xfrm>
        </p:spPr>
        <p:txBody>
          <a:bodyPr>
            <a:noAutofit/>
          </a:bodyPr>
          <a:lstStyle/>
          <a:p>
            <a:r>
              <a:rPr lang="en-US" b="1" dirty="0"/>
              <a:t>Sequential （</a:t>
            </a:r>
            <a:r>
              <a:rPr lang="en-US" b="1" dirty="0" err="1"/>
              <a:t>順次</a:t>
            </a:r>
            <a:r>
              <a:rPr lang="en-US" dirty="0"/>
              <a:t>）</a:t>
            </a:r>
            <a:r>
              <a:rPr lang="mn-MN" dirty="0"/>
              <a:t>: </a:t>
            </a:r>
            <a:r>
              <a:rPr lang="en-US" dirty="0"/>
              <a:t>All operations of the algorithm are executed only once</a:t>
            </a:r>
            <a:r>
              <a:rPr lang="mn-MN" dirty="0"/>
              <a:t>.</a:t>
            </a:r>
          </a:p>
          <a:p>
            <a:r>
              <a:rPr lang="en-US" b="1" dirty="0"/>
              <a:t>Branched （</a:t>
            </a:r>
            <a:r>
              <a:rPr lang="en-US" b="1" dirty="0" err="1"/>
              <a:t>分岐</a:t>
            </a:r>
            <a:r>
              <a:rPr lang="en-US" b="1" dirty="0"/>
              <a:t>）</a:t>
            </a:r>
            <a:r>
              <a:rPr lang="mn-MN" b="1" dirty="0"/>
              <a:t> </a:t>
            </a:r>
            <a:r>
              <a:rPr lang="mn-MN" dirty="0"/>
              <a:t>: </a:t>
            </a:r>
            <a:r>
              <a:rPr lang="en-US" dirty="0"/>
              <a:t>Depending on the value of a variable, one of two actions is performed</a:t>
            </a:r>
            <a:r>
              <a:rPr lang="mn-MN" dirty="0"/>
              <a:t>.</a:t>
            </a:r>
          </a:p>
          <a:p>
            <a:r>
              <a:rPr lang="en-US" b="1" dirty="0"/>
              <a:t>Iterative /Loop （</a:t>
            </a:r>
            <a:r>
              <a:rPr lang="en-US" b="1" dirty="0" err="1"/>
              <a:t>繰り返し</a:t>
            </a:r>
            <a:r>
              <a:rPr lang="en-US" b="1" dirty="0"/>
              <a:t>）</a:t>
            </a:r>
            <a:r>
              <a:rPr lang="mn-MN" b="1" dirty="0"/>
              <a:t> </a:t>
            </a:r>
            <a:r>
              <a:rPr lang="mn-MN" dirty="0"/>
              <a:t>: </a:t>
            </a:r>
            <a:r>
              <a:rPr lang="en-US" dirty="0"/>
              <a:t>An algorithm in which a single action is repeated one or more times depending on the value of the data.</a:t>
            </a:r>
            <a:endParaRPr lang="mn-MN" dirty="0"/>
          </a:p>
          <a:p>
            <a:r>
              <a:rPr lang="en-US" b="1" dirty="0"/>
              <a:t>Mixed Flowchart</a:t>
            </a:r>
            <a:r>
              <a:rPr lang="mn-MN" dirty="0"/>
              <a:t>: </a:t>
            </a:r>
            <a:r>
              <a:rPr lang="en-US" dirty="0"/>
              <a:t>An algorithm that combines the above types</a:t>
            </a:r>
            <a:r>
              <a:rPr lang="mn-MN" dirty="0"/>
              <a:t>.</a:t>
            </a:r>
          </a:p>
        </p:txBody>
      </p:sp>
      <p:sp>
        <p:nvSpPr>
          <p:cNvPr id="2" name="Title 1">
            <a:extLst>
              <a:ext uri="{FF2B5EF4-FFF2-40B4-BE49-F238E27FC236}">
                <a16:creationId xmlns:a16="http://schemas.microsoft.com/office/drawing/2014/main" id="{46C76D79-F257-1B02-557B-7FC60E78CAD3}"/>
              </a:ext>
            </a:extLst>
          </p:cNvPr>
          <p:cNvSpPr>
            <a:spLocks noGrp="1"/>
          </p:cNvSpPr>
          <p:nvPr>
            <p:ph type="title"/>
          </p:nvPr>
        </p:nvSpPr>
        <p:spPr>
          <a:xfrm>
            <a:off x="247650" y="898327"/>
            <a:ext cx="9410700" cy="980281"/>
          </a:xfrm>
          <a:solidFill>
            <a:schemeClr val="accent2"/>
          </a:solidFill>
        </p:spPr>
        <p:txBody>
          <a:bodyPr>
            <a:normAutofit fontScale="90000"/>
          </a:bodyPr>
          <a:lstStyle/>
          <a:p>
            <a:r>
              <a:rPr lang="en-JP" altLang="en-JP" dirty="0"/>
              <a:t>Types of Algorithms</a:t>
            </a:r>
            <a:endParaRPr lang="en-US" dirty="0"/>
          </a:p>
        </p:txBody>
      </p:sp>
      <p:sp>
        <p:nvSpPr>
          <p:cNvPr id="5" name="Slide Number Placeholder">
            <a:extLst>
              <a:ext uri="{FF2B5EF4-FFF2-40B4-BE49-F238E27FC236}">
                <a16:creationId xmlns:a16="http://schemas.microsoft.com/office/drawing/2014/main" id="{A92CEAF9-5317-114F-90FE-44B5FCBE9D2A}"/>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10</a:t>
            </a:fld>
            <a:endParaRPr lang="en-US" dirty="0"/>
          </a:p>
        </p:txBody>
      </p:sp>
    </p:spTree>
    <p:extLst>
      <p:ext uri="{BB962C8B-B14F-4D97-AF65-F5344CB8AC3E}">
        <p14:creationId xmlns:p14="http://schemas.microsoft.com/office/powerpoint/2010/main" val="149934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46"/>
          <p:cNvSpPr txBox="1">
            <a:spLocks noGrp="1"/>
          </p:cNvSpPr>
          <p:nvPr>
            <p:ph type="body" idx="1"/>
          </p:nvPr>
        </p:nvSpPr>
        <p:spPr>
          <a:xfrm>
            <a:off x="450585" y="2038549"/>
            <a:ext cx="697891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өгсөн 2 тооны </a:t>
            </a:r>
            <a:r>
              <a:rPr lang="mn-MN" dirty="0">
                <a:solidFill>
                  <a:schemeClr val="accent3"/>
                </a:solidFill>
              </a:rPr>
              <a:t>квадрат</a:t>
            </a:r>
            <a:r>
              <a:rPr lang="mn-MN" dirty="0"/>
              <a:t> болон </a:t>
            </a:r>
            <a:r>
              <a:rPr lang="mn-MN" dirty="0">
                <a:solidFill>
                  <a:schemeClr val="accent3"/>
                </a:solidFill>
              </a:rPr>
              <a:t>нийлбэрийг</a:t>
            </a:r>
            <a:r>
              <a:rPr lang="mn-MN" dirty="0"/>
              <a:t> ол.  </a:t>
            </a:r>
          </a:p>
        </p:txBody>
      </p:sp>
      <p:sp>
        <p:nvSpPr>
          <p:cNvPr id="105" name="Google Shape;105;p46"/>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Шугаман алгоритм</a:t>
            </a:r>
          </a:p>
        </p:txBody>
      </p:sp>
      <p:pic>
        <p:nvPicPr>
          <p:cNvPr id="107" name="Google Shape;107;p46"/>
          <p:cNvPicPr preferRelativeResize="0"/>
          <p:nvPr/>
        </p:nvPicPr>
        <p:blipFill rotWithShape="1">
          <a:blip r:embed="rId3">
            <a:alphaModFix/>
          </a:blip>
          <a:srcRect/>
          <a:stretch/>
        </p:blipFill>
        <p:spPr>
          <a:xfrm>
            <a:off x="7550212" y="866081"/>
            <a:ext cx="2108011" cy="5125839"/>
          </a:xfrm>
          <a:prstGeom prst="rect">
            <a:avLst/>
          </a:prstGeom>
          <a:noFill/>
          <a:ln>
            <a:noFill/>
          </a:ln>
        </p:spPr>
      </p:pic>
      <p:sp>
        <p:nvSpPr>
          <p:cNvPr id="2" name="Slide Number Placeholder">
            <a:extLst>
              <a:ext uri="{FF2B5EF4-FFF2-40B4-BE49-F238E27FC236}">
                <a16:creationId xmlns:a16="http://schemas.microsoft.com/office/drawing/2014/main" id="{C48D81D6-8CEE-C50B-A131-752510B02AC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973AC21F-C503-90CD-3CD5-B4829DDFA3E3}"/>
            </a:ext>
          </a:extLst>
        </p:cNvPr>
        <p:cNvGrpSpPr/>
        <p:nvPr/>
      </p:nvGrpSpPr>
      <p:grpSpPr>
        <a:xfrm>
          <a:off x="0" y="0"/>
          <a:ext cx="0" cy="0"/>
          <a:chOff x="0" y="0"/>
          <a:chExt cx="0" cy="0"/>
        </a:xfrm>
      </p:grpSpPr>
      <p:sp>
        <p:nvSpPr>
          <p:cNvPr id="106" name="Google Shape;106;p46">
            <a:extLst>
              <a:ext uri="{FF2B5EF4-FFF2-40B4-BE49-F238E27FC236}">
                <a16:creationId xmlns:a16="http://schemas.microsoft.com/office/drawing/2014/main" id="{885CD58A-983B-1902-E09E-AC5B8403EA89}"/>
              </a:ext>
            </a:extLst>
          </p:cNvPr>
          <p:cNvSpPr txBox="1">
            <a:spLocks noGrp="1"/>
          </p:cNvSpPr>
          <p:nvPr>
            <p:ph type="body" idx="1"/>
          </p:nvPr>
        </p:nvSpPr>
        <p:spPr>
          <a:xfrm>
            <a:off x="450273" y="2038549"/>
            <a:ext cx="6731577" cy="3696537"/>
          </a:xfrm>
          <a:noFill/>
          <a:ln>
            <a:noFill/>
          </a:ln>
        </p:spPr>
        <p:txBody>
          <a:bodyPr spcFirstLastPara="1" vert="horz" wrap="square" lIns="74283" tIns="37131" rIns="74283" bIns="37131" rtlCol="0" anchor="t" anchorCtr="0">
            <a:normAutofit/>
          </a:bodyPr>
          <a:lstStyle/>
          <a:p>
            <a:r>
              <a:rPr lang="en-US" dirty="0"/>
              <a:t>Example:</a:t>
            </a:r>
          </a:p>
          <a:p>
            <a:r>
              <a:rPr lang="en-US" dirty="0"/>
              <a:t>Calculate the </a:t>
            </a:r>
            <a:r>
              <a:rPr lang="en-US" dirty="0">
                <a:solidFill>
                  <a:schemeClr val="accent3"/>
                </a:solidFill>
              </a:rPr>
              <a:t>squares</a:t>
            </a:r>
            <a:r>
              <a:rPr lang="en-US" dirty="0"/>
              <a:t> and the </a:t>
            </a:r>
            <a:r>
              <a:rPr lang="en-US" dirty="0">
                <a:solidFill>
                  <a:schemeClr val="accent3"/>
                </a:solidFill>
              </a:rPr>
              <a:t>sum</a:t>
            </a:r>
            <a:r>
              <a:rPr lang="en-US" dirty="0"/>
              <a:t> of two numbers entered by the user.</a:t>
            </a:r>
            <a:endParaRPr lang="mn-MN" dirty="0"/>
          </a:p>
        </p:txBody>
      </p:sp>
      <p:sp>
        <p:nvSpPr>
          <p:cNvPr id="105" name="Google Shape;105;p46">
            <a:extLst>
              <a:ext uri="{FF2B5EF4-FFF2-40B4-BE49-F238E27FC236}">
                <a16:creationId xmlns:a16="http://schemas.microsoft.com/office/drawing/2014/main" id="{4531715C-C50A-D622-0144-E0B03AD97E46}"/>
              </a:ext>
            </a:extLst>
          </p:cNvPr>
          <p:cNvSpPr txBox="1">
            <a:spLocks noGrp="1"/>
          </p:cNvSpPr>
          <p:nvPr>
            <p:ph type="title"/>
          </p:nvPr>
        </p:nvSpPr>
        <p:spPr>
          <a:solidFill>
            <a:schemeClr val="accent2"/>
          </a:solidFill>
          <a:ln>
            <a:noFill/>
          </a:ln>
        </p:spPr>
        <p:txBody>
          <a:bodyPr spcFirstLastPara="1" vert="horz" wrap="square" lIns="74283" tIns="37131" rIns="74283" bIns="37131" rtlCol="0" anchor="ctr" anchorCtr="0">
            <a:normAutofit/>
          </a:bodyPr>
          <a:lstStyle/>
          <a:p>
            <a:r>
              <a:rPr lang="en-US" dirty="0"/>
              <a:t>Sequential Algorithm</a:t>
            </a:r>
            <a:endParaRPr lang="mn-MN" dirty="0"/>
          </a:p>
        </p:txBody>
      </p:sp>
      <p:pic>
        <p:nvPicPr>
          <p:cNvPr id="2" name="Picture 1">
            <a:extLst>
              <a:ext uri="{FF2B5EF4-FFF2-40B4-BE49-F238E27FC236}">
                <a16:creationId xmlns:a16="http://schemas.microsoft.com/office/drawing/2014/main" id="{276FA5A4-B3BC-D26B-A63A-85B06FC06967}"/>
              </a:ext>
            </a:extLst>
          </p:cNvPr>
          <p:cNvPicPr>
            <a:picLocks noChangeAspect="1"/>
          </p:cNvPicPr>
          <p:nvPr/>
        </p:nvPicPr>
        <p:blipFill>
          <a:blip r:embed="rId3"/>
          <a:stretch>
            <a:fillRect/>
          </a:stretch>
        </p:blipFill>
        <p:spPr>
          <a:xfrm>
            <a:off x="7181851" y="317499"/>
            <a:ext cx="2476500" cy="6315075"/>
          </a:xfrm>
          <a:prstGeom prst="rect">
            <a:avLst/>
          </a:prstGeom>
        </p:spPr>
      </p:pic>
      <p:sp>
        <p:nvSpPr>
          <p:cNvPr id="3" name="Slide Number Placeholder">
            <a:extLst>
              <a:ext uri="{FF2B5EF4-FFF2-40B4-BE49-F238E27FC236}">
                <a16:creationId xmlns:a16="http://schemas.microsoft.com/office/drawing/2014/main" id="{92681566-8011-657B-F090-C684E564B6D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12</a:t>
            </a:fld>
            <a:endParaRPr lang="en-US" dirty="0"/>
          </a:p>
        </p:txBody>
      </p:sp>
    </p:spTree>
    <p:extLst>
      <p:ext uri="{BB962C8B-B14F-4D97-AF65-F5344CB8AC3E}">
        <p14:creationId xmlns:p14="http://schemas.microsoft.com/office/powerpoint/2010/main" val="390454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4" name="Google Shape;114;p47"/>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оруулсан тоо тэгш, сондгой эсэхийг шалгаж, “</a:t>
            </a:r>
            <a:r>
              <a:rPr lang="mn-MN" dirty="0">
                <a:solidFill>
                  <a:schemeClr val="accent3"/>
                </a:solidFill>
              </a:rPr>
              <a:t>Тэгш тоо</a:t>
            </a:r>
            <a:r>
              <a:rPr lang="mn-MN" dirty="0"/>
              <a:t>” эсвэл “</a:t>
            </a:r>
            <a:r>
              <a:rPr lang="mn-MN" dirty="0">
                <a:solidFill>
                  <a:schemeClr val="accent3"/>
                </a:solidFill>
              </a:rPr>
              <a:t>Сондгой тоо</a:t>
            </a:r>
            <a:r>
              <a:rPr lang="mn-MN" dirty="0"/>
              <a:t>” гэж хэвлэ.  </a:t>
            </a:r>
          </a:p>
        </p:txBody>
      </p:sp>
      <p:sp>
        <p:nvSpPr>
          <p:cNvPr id="113" name="Google Shape;113;p47"/>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Салаалсан алгоритм</a:t>
            </a:r>
          </a:p>
        </p:txBody>
      </p:sp>
      <p:pic>
        <p:nvPicPr>
          <p:cNvPr id="112" name="Google Shape;112;p47"/>
          <p:cNvPicPr preferRelativeResize="0"/>
          <p:nvPr/>
        </p:nvPicPr>
        <p:blipFill rotWithShape="1">
          <a:blip r:embed="rId3">
            <a:alphaModFix/>
          </a:blip>
          <a:srcRect/>
          <a:stretch/>
        </p:blipFill>
        <p:spPr>
          <a:xfrm>
            <a:off x="5164475" y="866511"/>
            <a:ext cx="4669174" cy="4405157"/>
          </a:xfrm>
          <a:prstGeom prst="rect">
            <a:avLst/>
          </a:prstGeom>
          <a:noFill/>
          <a:ln>
            <a:noFill/>
          </a:ln>
        </p:spPr>
      </p:pic>
      <p:sp>
        <p:nvSpPr>
          <p:cNvPr id="2" name="Slide Number Placeholder">
            <a:extLst>
              <a:ext uri="{FF2B5EF4-FFF2-40B4-BE49-F238E27FC236}">
                <a16:creationId xmlns:a16="http://schemas.microsoft.com/office/drawing/2014/main" id="{BC05841A-E040-6BA1-A199-FD82A3ED4EF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BAE9C27-B08A-5A4E-0F31-77B1FE4DF10A}"/>
            </a:ext>
          </a:extLst>
        </p:cNvPr>
        <p:cNvGrpSpPr/>
        <p:nvPr/>
      </p:nvGrpSpPr>
      <p:grpSpPr>
        <a:xfrm>
          <a:off x="0" y="0"/>
          <a:ext cx="0" cy="0"/>
          <a:chOff x="0" y="0"/>
          <a:chExt cx="0" cy="0"/>
        </a:xfrm>
      </p:grpSpPr>
      <p:sp>
        <p:nvSpPr>
          <p:cNvPr id="114" name="Google Shape;114;p47">
            <a:extLst>
              <a:ext uri="{FF2B5EF4-FFF2-40B4-BE49-F238E27FC236}">
                <a16:creationId xmlns:a16="http://schemas.microsoft.com/office/drawing/2014/main" id="{ABEDAE51-9C58-8192-CF89-51146459811B}"/>
              </a:ext>
            </a:extLst>
          </p:cNvPr>
          <p:cNvSpPr txBox="1">
            <a:spLocks noGrp="1"/>
          </p:cNvSpPr>
          <p:nvPr>
            <p:ph type="body" idx="1"/>
          </p:nvPr>
        </p:nvSpPr>
        <p:spPr>
          <a:xfrm>
            <a:off x="450585" y="2038549"/>
            <a:ext cx="4750065" cy="3696692"/>
          </a:xfrm>
        </p:spPr>
        <p:txBody>
          <a:bodyPr spcFirstLastPara="1" vert="horz" wrap="square" lIns="74283" tIns="37131" rIns="74283" bIns="37131" rtlCol="0" anchor="t" anchorCtr="0">
            <a:normAutofit/>
          </a:bodyPr>
          <a:lstStyle/>
          <a:p>
            <a:r>
              <a:rPr lang="en-US" dirty="0"/>
              <a:t>Example:</a:t>
            </a:r>
          </a:p>
          <a:p>
            <a:r>
              <a:rPr lang="en-US" dirty="0"/>
              <a:t>Check whether the number entered by the user is even or odd, and print "</a:t>
            </a:r>
            <a:r>
              <a:rPr lang="en-US" dirty="0">
                <a:solidFill>
                  <a:schemeClr val="accent3"/>
                </a:solidFill>
              </a:rPr>
              <a:t>Even Number</a:t>
            </a:r>
            <a:r>
              <a:rPr lang="en-US" dirty="0"/>
              <a:t>" or "</a:t>
            </a:r>
            <a:r>
              <a:rPr lang="en-US" dirty="0">
                <a:solidFill>
                  <a:schemeClr val="accent3"/>
                </a:solidFill>
              </a:rPr>
              <a:t>Odd Number</a:t>
            </a:r>
            <a:r>
              <a:rPr lang="en-US" dirty="0"/>
              <a:t>" accordingly.</a:t>
            </a:r>
            <a:endParaRPr lang="mn-MN" dirty="0"/>
          </a:p>
        </p:txBody>
      </p:sp>
      <p:sp>
        <p:nvSpPr>
          <p:cNvPr id="113" name="Google Shape;113;p47">
            <a:extLst>
              <a:ext uri="{FF2B5EF4-FFF2-40B4-BE49-F238E27FC236}">
                <a16:creationId xmlns:a16="http://schemas.microsoft.com/office/drawing/2014/main" id="{AF8EC3EF-DCCE-6D47-5200-CC37990419C6}"/>
              </a:ext>
            </a:extLst>
          </p:cNvPr>
          <p:cNvSpPr txBox="1">
            <a:spLocks noGrp="1"/>
          </p:cNvSpPr>
          <p:nvPr>
            <p:ph type="title"/>
          </p:nvPr>
        </p:nvSpPr>
        <p:spPr>
          <a:xfrm>
            <a:off x="247650" y="898327"/>
            <a:ext cx="9410700" cy="980281"/>
          </a:xfrm>
          <a:solidFill>
            <a:schemeClr val="accent2"/>
          </a:solidFill>
        </p:spPr>
        <p:txBody>
          <a:bodyPr spcFirstLastPara="1" vert="horz" wrap="square" lIns="74283" tIns="37131" rIns="74283" bIns="37131" rtlCol="0" anchor="ctr" anchorCtr="0">
            <a:noAutofit/>
          </a:bodyPr>
          <a:lstStyle/>
          <a:p>
            <a:r>
              <a:rPr lang="en-US" dirty="0"/>
              <a:t>Branched Algorithm</a:t>
            </a:r>
            <a:endParaRPr lang="mn-MN" dirty="0"/>
          </a:p>
        </p:txBody>
      </p:sp>
      <p:pic>
        <p:nvPicPr>
          <p:cNvPr id="12" name="Google Shape;112;p47">
            <a:extLst>
              <a:ext uri="{FF2B5EF4-FFF2-40B4-BE49-F238E27FC236}">
                <a16:creationId xmlns:a16="http://schemas.microsoft.com/office/drawing/2014/main" id="{62023C58-9D4B-7054-198D-F05836358B70}"/>
              </a:ext>
            </a:extLst>
          </p:cNvPr>
          <p:cNvPicPr preferRelativeResize="0"/>
          <p:nvPr/>
        </p:nvPicPr>
        <p:blipFill rotWithShape="1">
          <a:blip r:embed="rId3">
            <a:alphaModFix/>
          </a:blip>
          <a:srcRect/>
          <a:stretch/>
        </p:blipFill>
        <p:spPr>
          <a:xfrm>
            <a:off x="5094913" y="898327"/>
            <a:ext cx="4669174" cy="4405157"/>
          </a:xfrm>
          <a:prstGeom prst="rect">
            <a:avLst/>
          </a:prstGeom>
          <a:noFill/>
          <a:ln>
            <a:noFill/>
          </a:ln>
        </p:spPr>
      </p:pic>
      <p:sp>
        <p:nvSpPr>
          <p:cNvPr id="2" name="Slide Number Placeholder">
            <a:extLst>
              <a:ext uri="{FF2B5EF4-FFF2-40B4-BE49-F238E27FC236}">
                <a16:creationId xmlns:a16="http://schemas.microsoft.com/office/drawing/2014/main" id="{1AB79C80-9BE8-D728-8084-A9CF50522CA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14</a:t>
            </a:fld>
            <a:endParaRPr lang="en-US" dirty="0"/>
          </a:p>
        </p:txBody>
      </p:sp>
    </p:spTree>
    <p:extLst>
      <p:ext uri="{BB962C8B-B14F-4D97-AF65-F5344CB8AC3E}">
        <p14:creationId xmlns:p14="http://schemas.microsoft.com/office/powerpoint/2010/main" val="143899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8"/>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1:  </a:t>
            </a:r>
            <a:endParaRPr lang="en-US" dirty="0"/>
          </a:p>
          <a:p>
            <a:r>
              <a:rPr lang="mn-MN" dirty="0"/>
              <a:t>Хэрэглэгчийн өгсөн тоогоор “</a:t>
            </a:r>
            <a:r>
              <a:rPr lang="en-US" dirty="0"/>
              <a:t>Hello World” </a:t>
            </a:r>
            <a:r>
              <a:rPr lang="mn-MN" dirty="0"/>
              <a:t>гэж хэвлэ.   </a:t>
            </a:r>
          </a:p>
        </p:txBody>
      </p:sp>
      <p:sp>
        <p:nvSpPr>
          <p:cNvPr id="120" name="Google Shape;120;p48"/>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Давталттай алгоритм</a:t>
            </a:r>
          </a:p>
        </p:txBody>
      </p:sp>
      <p:pic>
        <p:nvPicPr>
          <p:cNvPr id="119" name="Google Shape;119;p48"/>
          <p:cNvPicPr preferRelativeResize="0"/>
          <p:nvPr/>
        </p:nvPicPr>
        <p:blipFill rotWithShape="1">
          <a:blip r:embed="rId3">
            <a:alphaModFix/>
          </a:blip>
          <a:srcRect/>
          <a:stretch/>
        </p:blipFill>
        <p:spPr>
          <a:xfrm>
            <a:off x="5678442" y="836247"/>
            <a:ext cx="3997416" cy="4678861"/>
          </a:xfrm>
          <a:prstGeom prst="rect">
            <a:avLst/>
          </a:prstGeom>
          <a:noFill/>
          <a:ln>
            <a:noFill/>
          </a:ln>
        </p:spPr>
      </p:pic>
      <p:sp>
        <p:nvSpPr>
          <p:cNvPr id="2" name="Slide Number Placeholder">
            <a:extLst>
              <a:ext uri="{FF2B5EF4-FFF2-40B4-BE49-F238E27FC236}">
                <a16:creationId xmlns:a16="http://schemas.microsoft.com/office/drawing/2014/main" id="{81CB22F5-1E98-1455-2875-9EE535DE7D1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6DB98920-9AC7-AE70-DC00-612F52D5FCC4}"/>
            </a:ext>
          </a:extLst>
        </p:cNvPr>
        <p:cNvGrpSpPr/>
        <p:nvPr/>
      </p:nvGrpSpPr>
      <p:grpSpPr>
        <a:xfrm>
          <a:off x="0" y="0"/>
          <a:ext cx="0" cy="0"/>
          <a:chOff x="0" y="0"/>
          <a:chExt cx="0" cy="0"/>
        </a:xfrm>
      </p:grpSpPr>
      <p:sp>
        <p:nvSpPr>
          <p:cNvPr id="121" name="Google Shape;121;p48">
            <a:extLst>
              <a:ext uri="{FF2B5EF4-FFF2-40B4-BE49-F238E27FC236}">
                <a16:creationId xmlns:a16="http://schemas.microsoft.com/office/drawing/2014/main" id="{C17AB42B-7F1D-30CE-23C8-D0C88A5AB1C0}"/>
              </a:ext>
            </a:extLst>
          </p:cNvPr>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en-US" dirty="0"/>
              <a:t>Example 1: </a:t>
            </a:r>
          </a:p>
          <a:p>
            <a:r>
              <a:rPr lang="en-US" dirty="0"/>
              <a:t>Print "Hello World" based on the number provided by the user.</a:t>
            </a:r>
            <a:endParaRPr lang="mn-MN" dirty="0"/>
          </a:p>
        </p:txBody>
      </p:sp>
      <p:sp>
        <p:nvSpPr>
          <p:cNvPr id="120" name="Google Shape;120;p48">
            <a:extLst>
              <a:ext uri="{FF2B5EF4-FFF2-40B4-BE49-F238E27FC236}">
                <a16:creationId xmlns:a16="http://schemas.microsoft.com/office/drawing/2014/main" id="{A43BADD1-A9AD-C75F-2641-F7D7BFAB1DB6}"/>
              </a:ext>
            </a:extLst>
          </p:cNvPr>
          <p:cNvSpPr txBox="1">
            <a:spLocks noGrp="1"/>
          </p:cNvSpPr>
          <p:nvPr>
            <p:ph type="title"/>
          </p:nvPr>
        </p:nvSpPr>
        <p:spPr>
          <a:xfrm>
            <a:off x="247650" y="898327"/>
            <a:ext cx="9410700" cy="980281"/>
          </a:xfrm>
          <a:solidFill>
            <a:schemeClr val="accent2"/>
          </a:solidFill>
          <a:ln>
            <a:noFill/>
          </a:ln>
        </p:spPr>
        <p:txBody>
          <a:bodyPr spcFirstLastPara="1" vert="horz" wrap="square" lIns="74283" tIns="37131" rIns="74283" bIns="37131" rtlCol="0" anchor="ctr" anchorCtr="0">
            <a:normAutofit/>
          </a:bodyPr>
          <a:lstStyle/>
          <a:p>
            <a:r>
              <a:rPr lang="en-US" dirty="0"/>
              <a:t>Iterative (Loop) Algorithm</a:t>
            </a:r>
            <a:endParaRPr lang="mn-MN" dirty="0"/>
          </a:p>
        </p:txBody>
      </p:sp>
      <p:pic>
        <p:nvPicPr>
          <p:cNvPr id="119" name="Google Shape;119;p48">
            <a:extLst>
              <a:ext uri="{FF2B5EF4-FFF2-40B4-BE49-F238E27FC236}">
                <a16:creationId xmlns:a16="http://schemas.microsoft.com/office/drawing/2014/main" id="{627C8EF0-639A-737C-BE99-9BB8E1BB4498}"/>
              </a:ext>
            </a:extLst>
          </p:cNvPr>
          <p:cNvPicPr preferRelativeResize="0"/>
          <p:nvPr/>
        </p:nvPicPr>
        <p:blipFill rotWithShape="1">
          <a:blip r:embed="rId3">
            <a:alphaModFix/>
          </a:blip>
          <a:srcRect/>
          <a:stretch/>
        </p:blipFill>
        <p:spPr>
          <a:xfrm>
            <a:off x="5908584" y="898327"/>
            <a:ext cx="3997416" cy="4678861"/>
          </a:xfrm>
          <a:prstGeom prst="rect">
            <a:avLst/>
          </a:prstGeom>
          <a:noFill/>
          <a:ln>
            <a:noFill/>
          </a:ln>
        </p:spPr>
      </p:pic>
      <p:sp>
        <p:nvSpPr>
          <p:cNvPr id="2" name="Slide Number Placeholder">
            <a:extLst>
              <a:ext uri="{FF2B5EF4-FFF2-40B4-BE49-F238E27FC236}">
                <a16:creationId xmlns:a16="http://schemas.microsoft.com/office/drawing/2014/main" id="{C626A640-E620-93D8-81A7-C040EE52A40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16</a:t>
            </a:fld>
            <a:endParaRPr lang="en-US" dirty="0"/>
          </a:p>
        </p:txBody>
      </p:sp>
    </p:spTree>
    <p:extLst>
      <p:ext uri="{BB962C8B-B14F-4D97-AF65-F5344CB8AC3E}">
        <p14:creationId xmlns:p14="http://schemas.microsoft.com/office/powerpoint/2010/main" val="20940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C550-4163-A331-6A52-B35E525715D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A96FAC9-880B-D0FE-EBB4-5695ABFA4D9C}"/>
              </a:ext>
            </a:extLst>
          </p:cNvPr>
          <p:cNvSpPr>
            <a:spLocks noGrp="1"/>
          </p:cNvSpPr>
          <p:nvPr>
            <p:ph type="body" idx="1"/>
          </p:nvPr>
        </p:nvSpPr>
        <p:spPr>
          <a:xfrm>
            <a:off x="247650" y="1719258"/>
            <a:ext cx="9410700" cy="4545375"/>
          </a:xfrm>
        </p:spPr>
        <p:txBody>
          <a:bodyPr/>
          <a:lstStyle/>
          <a:p>
            <a:r>
              <a:rPr lang="en-US" sz="2400" dirty="0"/>
              <a:t>Flowgorithm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endParaRPr lang="en-US" dirty="0"/>
          </a:p>
          <a:p>
            <a:r>
              <a:rPr lang="en-US" dirty="0">
                <a:hlinkClick r:id="rId3"/>
              </a:rPr>
              <a:t>Go to the link and download the file. https://www.flowgorithm.org/download/</a:t>
            </a:r>
            <a:endParaRPr lang="en-US" dirty="0"/>
          </a:p>
        </p:txBody>
      </p:sp>
      <p:sp>
        <p:nvSpPr>
          <p:cNvPr id="3" name="Title 2">
            <a:extLst>
              <a:ext uri="{FF2B5EF4-FFF2-40B4-BE49-F238E27FC236}">
                <a16:creationId xmlns:a16="http://schemas.microsoft.com/office/drawing/2014/main" id="{E20E1E3E-39DA-5FCC-1367-1E1CE7652BBA}"/>
              </a:ext>
            </a:extLst>
          </p:cNvPr>
          <p:cNvSpPr>
            <a:spLocks noGrp="1"/>
          </p:cNvSpPr>
          <p:nvPr>
            <p:ph type="title"/>
          </p:nvPr>
        </p:nvSpPr>
        <p:spPr>
          <a:xfrm>
            <a:off x="247650" y="317206"/>
            <a:ext cx="9410700" cy="1205384"/>
          </a:xfrm>
        </p:spPr>
        <p:txBody>
          <a:bodyPr anchor="ctr" anchorCtr="0"/>
          <a:lstStyle/>
          <a:p>
            <a:pPr marL="0"/>
            <a:r>
              <a:rPr lang="en-US" sz="2800" dirty="0">
                <a:solidFill>
                  <a:schemeClr val="tx1"/>
                </a:solidFill>
              </a:rPr>
              <a:t>Install Flowgorithm tool for visualizing algorithms</a:t>
            </a:r>
          </a:p>
        </p:txBody>
      </p:sp>
      <p:pic>
        <p:nvPicPr>
          <p:cNvPr id="4" name="Picture 3">
            <a:extLst>
              <a:ext uri="{FF2B5EF4-FFF2-40B4-BE49-F238E27FC236}">
                <a16:creationId xmlns:a16="http://schemas.microsoft.com/office/drawing/2014/main" id="{81FADDCA-EF23-4A03-FB24-1B072D0CF8DF}"/>
              </a:ext>
            </a:extLst>
          </p:cNvPr>
          <p:cNvPicPr>
            <a:picLocks noChangeAspect="1"/>
          </p:cNvPicPr>
          <p:nvPr/>
        </p:nvPicPr>
        <p:blipFill>
          <a:blip r:embed="rId4"/>
          <a:stretch>
            <a:fillRect/>
          </a:stretch>
        </p:blipFill>
        <p:spPr>
          <a:xfrm>
            <a:off x="6419861" y="3991945"/>
            <a:ext cx="3103513" cy="2504247"/>
          </a:xfrm>
          <a:prstGeom prst="rect">
            <a:avLst/>
          </a:prstGeom>
        </p:spPr>
      </p:pic>
      <p:sp>
        <p:nvSpPr>
          <p:cNvPr id="5" name="Slide Number Placeholder">
            <a:extLst>
              <a:ext uri="{FF2B5EF4-FFF2-40B4-BE49-F238E27FC236}">
                <a16:creationId xmlns:a16="http://schemas.microsoft.com/office/drawing/2014/main" id="{5024F4FD-50EF-2B10-3283-E6B1BF7DD6D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17</a:t>
            </a:fld>
            <a:endParaRPr lang="en-US" dirty="0"/>
          </a:p>
        </p:txBody>
      </p:sp>
    </p:spTree>
    <p:extLst>
      <p:ext uri="{BB962C8B-B14F-4D97-AF65-F5344CB8AC3E}">
        <p14:creationId xmlns:p14="http://schemas.microsoft.com/office/powerpoint/2010/main" val="381288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D8087-A25D-F2BC-0BB1-E0FE4EDC14A2}"/>
              </a:ext>
            </a:extLst>
          </p:cNvPr>
          <p:cNvSpPr>
            <a:spLocks noGrp="1"/>
          </p:cNvSpPr>
          <p:nvPr>
            <p:ph type="body" idx="1"/>
          </p:nvPr>
        </p:nvSpPr>
        <p:spPr>
          <a:xfrm>
            <a:off x="247650" y="1719258"/>
            <a:ext cx="9410700" cy="4545375"/>
          </a:xfrm>
        </p:spPr>
        <p:txBody>
          <a:bodyPr/>
          <a:lstStyle/>
          <a:p>
            <a:r>
              <a:rPr lang="en-US" b="1" dirty="0">
                <a:hlinkClick r:id="rId3"/>
              </a:rPr>
              <a:t>SPOJ (Sphere Online Judge)</a:t>
            </a:r>
            <a:r>
              <a:rPr lang="en-US" dirty="0"/>
              <a:t> is an online platform designed for programmers to practice and improve their coding and problem-solving skills. It offers a vast collection of algorithmic problems that range from beginner to advanced levels, making it a popular choice among competitive programmers and coding enthusiasts.</a:t>
            </a:r>
          </a:p>
          <a:p>
            <a:r>
              <a:rPr lang="en-US" dirty="0"/>
              <a:t>Go to </a:t>
            </a:r>
            <a:r>
              <a:rPr lang="en-US" dirty="0">
                <a:hlinkClick r:id="rId4"/>
              </a:rPr>
              <a:t>https://</a:t>
            </a:r>
            <a:r>
              <a:rPr lang="en-US" dirty="0" err="1">
                <a:hlinkClick r:id="rId4"/>
              </a:rPr>
              <a:t>www.spoj.com</a:t>
            </a:r>
            <a:r>
              <a:rPr lang="en-US" dirty="0">
                <a:hlinkClick r:id="rId4"/>
              </a:rPr>
              <a:t>/RGB7/ </a:t>
            </a:r>
            <a:r>
              <a:rPr lang="en-US" dirty="0"/>
              <a:t>and sign-up</a:t>
            </a:r>
          </a:p>
          <a:p>
            <a:endParaRPr lang="en-US" dirty="0"/>
          </a:p>
        </p:txBody>
      </p:sp>
      <p:sp>
        <p:nvSpPr>
          <p:cNvPr id="3" name="Title 2">
            <a:extLst>
              <a:ext uri="{FF2B5EF4-FFF2-40B4-BE49-F238E27FC236}">
                <a16:creationId xmlns:a16="http://schemas.microsoft.com/office/drawing/2014/main" id="{C7FECDA3-FF8C-8F15-7004-F4F5AFC42518}"/>
              </a:ext>
            </a:extLst>
          </p:cNvPr>
          <p:cNvSpPr>
            <a:spLocks noGrp="1"/>
          </p:cNvSpPr>
          <p:nvPr>
            <p:ph type="title"/>
          </p:nvPr>
        </p:nvSpPr>
        <p:spPr>
          <a:xfrm>
            <a:off x="247650" y="317206"/>
            <a:ext cx="9410700" cy="1205384"/>
          </a:xfrm>
        </p:spPr>
        <p:txBody>
          <a:bodyPr anchor="ctr" anchorCtr="0"/>
          <a:lstStyle/>
          <a:p>
            <a:r>
              <a:rPr lang="en-US" sz="2400" dirty="0"/>
              <a:t>Create account on SPOJ, online platform for algorithm practice </a:t>
            </a:r>
            <a:r>
              <a:rPr lang="en-US" sz="2400" dirty="0">
                <a:solidFill>
                  <a:schemeClr val="tx1"/>
                </a:solidFill>
              </a:rPr>
              <a:t>and coding challenges.</a:t>
            </a:r>
            <a:endParaRPr lang="en-US" sz="2400" dirty="0"/>
          </a:p>
        </p:txBody>
      </p:sp>
      <p:pic>
        <p:nvPicPr>
          <p:cNvPr id="12" name="Picture 11">
            <a:extLst>
              <a:ext uri="{FF2B5EF4-FFF2-40B4-BE49-F238E27FC236}">
                <a16:creationId xmlns:a16="http://schemas.microsoft.com/office/drawing/2014/main" id="{1093E4B5-0B46-699D-2B7D-7F8591DCDB9C}"/>
              </a:ext>
            </a:extLst>
          </p:cNvPr>
          <p:cNvPicPr>
            <a:picLocks noChangeAspect="1"/>
          </p:cNvPicPr>
          <p:nvPr/>
        </p:nvPicPr>
        <p:blipFill>
          <a:blip r:embed="rId5"/>
          <a:stretch>
            <a:fillRect/>
          </a:stretch>
        </p:blipFill>
        <p:spPr>
          <a:xfrm>
            <a:off x="508861" y="4705671"/>
            <a:ext cx="5924596" cy="1964696"/>
          </a:xfrm>
          <a:prstGeom prst="rect">
            <a:avLst/>
          </a:prstGeom>
        </p:spPr>
      </p:pic>
      <p:sp>
        <p:nvSpPr>
          <p:cNvPr id="4" name="Slide Number Placeholder">
            <a:extLst>
              <a:ext uri="{FF2B5EF4-FFF2-40B4-BE49-F238E27FC236}">
                <a16:creationId xmlns:a16="http://schemas.microsoft.com/office/drawing/2014/main" id="{57C22548-500A-C096-D49F-0E87835B8B7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18</a:t>
            </a:fld>
            <a:endParaRPr lang="en-US" dirty="0"/>
          </a:p>
        </p:txBody>
      </p:sp>
    </p:spTree>
    <p:extLst>
      <p:ext uri="{BB962C8B-B14F-4D97-AF65-F5344CB8AC3E}">
        <p14:creationId xmlns:p14="http://schemas.microsoft.com/office/powerpoint/2010/main" val="224845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E9EE51-9B6C-FF0C-47CE-150BFCFB7975}"/>
              </a:ext>
            </a:extLst>
          </p:cNvPr>
          <p:cNvSpPr>
            <a:spLocks noGrp="1"/>
          </p:cNvSpPr>
          <p:nvPr>
            <p:ph type="body" idx="1"/>
          </p:nvPr>
        </p:nvSpPr>
        <p:spPr>
          <a:xfrm>
            <a:off x="247650" y="1719258"/>
            <a:ext cx="9410700" cy="4545375"/>
          </a:xfrm>
        </p:spPr>
        <p:txBody>
          <a:bodyPr/>
          <a:lstStyle/>
          <a:p>
            <a:r>
              <a:rPr lang="en-US" dirty="0"/>
              <a:t>Start Flowgorithm. </a:t>
            </a:r>
          </a:p>
          <a:p>
            <a:r>
              <a:rPr lang="en-US" dirty="0"/>
              <a:t>Manual: </a:t>
            </a:r>
            <a:r>
              <a:rPr lang="en-US" dirty="0">
                <a:hlinkClick r:id="rId2"/>
              </a:rPr>
              <a:t>https://www.flowgorithm.org/documentation/</a:t>
            </a:r>
            <a:endParaRPr lang="en-US" dirty="0"/>
          </a:p>
          <a:p>
            <a:r>
              <a:rPr lang="en-US" dirty="0"/>
              <a:t>Video: </a:t>
            </a:r>
            <a:r>
              <a:rPr lang="en-US" sz="2000" dirty="0">
                <a:hlinkClick r:id="rId3"/>
              </a:rPr>
              <a:t>https://youtu.be/wmd_qu94Mx4?si=0B4uValHAcrUovzj</a:t>
            </a:r>
            <a:endParaRPr lang="en-US" sz="2000" dirty="0"/>
          </a:p>
          <a:p>
            <a:pPr marL="170852" indent="0">
              <a:buNone/>
            </a:pPr>
            <a:endParaRPr lang="en-US" dirty="0"/>
          </a:p>
        </p:txBody>
      </p:sp>
      <p:sp>
        <p:nvSpPr>
          <p:cNvPr id="3" name="Title 2">
            <a:extLst>
              <a:ext uri="{FF2B5EF4-FFF2-40B4-BE49-F238E27FC236}">
                <a16:creationId xmlns:a16="http://schemas.microsoft.com/office/drawing/2014/main" id="{7455F4F6-4808-EE34-F074-F58098AC4BDE}"/>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4" name="Picture 3">
            <a:extLst>
              <a:ext uri="{FF2B5EF4-FFF2-40B4-BE49-F238E27FC236}">
                <a16:creationId xmlns:a16="http://schemas.microsoft.com/office/drawing/2014/main" id="{22482582-FC87-6A61-7C10-D6C268D2D169}"/>
              </a:ext>
            </a:extLst>
          </p:cNvPr>
          <p:cNvPicPr>
            <a:picLocks noChangeAspect="1"/>
          </p:cNvPicPr>
          <p:nvPr/>
        </p:nvPicPr>
        <p:blipFill>
          <a:blip r:embed="rId4"/>
          <a:stretch>
            <a:fillRect/>
          </a:stretch>
        </p:blipFill>
        <p:spPr>
          <a:xfrm>
            <a:off x="3512598" y="1579230"/>
            <a:ext cx="611414" cy="776661"/>
          </a:xfrm>
          <a:prstGeom prst="rect">
            <a:avLst/>
          </a:prstGeom>
        </p:spPr>
      </p:pic>
      <p:pic>
        <p:nvPicPr>
          <p:cNvPr id="5" name="Picture 4">
            <a:extLst>
              <a:ext uri="{FF2B5EF4-FFF2-40B4-BE49-F238E27FC236}">
                <a16:creationId xmlns:a16="http://schemas.microsoft.com/office/drawing/2014/main" id="{6F9CFE40-AEB7-D54C-9697-C2F46B49B698}"/>
              </a:ext>
            </a:extLst>
          </p:cNvPr>
          <p:cNvPicPr>
            <a:picLocks noChangeAspect="1"/>
          </p:cNvPicPr>
          <p:nvPr/>
        </p:nvPicPr>
        <p:blipFill>
          <a:blip r:embed="rId5"/>
          <a:stretch>
            <a:fillRect/>
          </a:stretch>
        </p:blipFill>
        <p:spPr>
          <a:xfrm>
            <a:off x="2228851" y="3423025"/>
            <a:ext cx="4174008" cy="3117476"/>
          </a:xfrm>
          <a:prstGeom prst="rect">
            <a:avLst/>
          </a:prstGeom>
          <a:ln>
            <a:solidFill>
              <a:schemeClr val="tx1"/>
            </a:solidFill>
          </a:ln>
        </p:spPr>
      </p:pic>
      <p:sp>
        <p:nvSpPr>
          <p:cNvPr id="6" name="Slide Number Placeholder">
            <a:extLst>
              <a:ext uri="{FF2B5EF4-FFF2-40B4-BE49-F238E27FC236}">
                <a16:creationId xmlns:a16="http://schemas.microsoft.com/office/drawing/2014/main" id="{AE5D5AB0-59F6-1503-AC1B-F49DB6AAA83B}"/>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19</a:t>
            </a:fld>
            <a:endParaRPr lang="en-US" dirty="0"/>
          </a:p>
        </p:txBody>
      </p:sp>
    </p:spTree>
    <p:extLst>
      <p:ext uri="{BB962C8B-B14F-4D97-AF65-F5344CB8AC3E}">
        <p14:creationId xmlns:p14="http://schemas.microsoft.com/office/powerpoint/2010/main" val="387658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D1FC-2FF6-BEC6-B6B1-DC4C8725496E}"/>
              </a:ext>
            </a:extLst>
          </p:cNvPr>
          <p:cNvSpPr>
            <a:spLocks noGrp="1"/>
          </p:cNvSpPr>
          <p:nvPr>
            <p:ph type="title"/>
          </p:nvPr>
        </p:nvSpPr>
        <p:spPr>
          <a:xfrm>
            <a:off x="360608" y="317500"/>
            <a:ext cx="9297742" cy="4911323"/>
          </a:xfrm>
        </p:spPr>
        <p:txBody>
          <a:bodyPr>
            <a:normAutofit fontScale="90000"/>
          </a:bodyPr>
          <a:lstStyle/>
          <a:p>
            <a:r>
              <a:rPr lang="en-US" sz="6000" b="0" dirty="0"/>
              <a:t>What’s Algorithm?</a:t>
            </a:r>
            <a:br>
              <a:rPr lang="en-US" sz="6000" b="0" dirty="0"/>
            </a:br>
            <a:br>
              <a:rPr lang="en-US" sz="4000" b="0" dirty="0"/>
            </a:br>
            <a:r>
              <a:rPr lang="en-US" sz="6000" b="0" dirty="0"/>
              <a:t>What is the Difference Between </a:t>
            </a:r>
            <a:r>
              <a:rPr lang="en-US" sz="6000" b="0" dirty="0">
                <a:solidFill>
                  <a:schemeClr val="accent3"/>
                </a:solidFill>
              </a:rPr>
              <a:t>Algorithm</a:t>
            </a:r>
            <a:r>
              <a:rPr lang="en-US" sz="6000" b="0" dirty="0"/>
              <a:t> and </a:t>
            </a:r>
            <a:r>
              <a:rPr lang="en-US" sz="6000" b="0" dirty="0">
                <a:solidFill>
                  <a:schemeClr val="accent3"/>
                </a:solidFill>
              </a:rPr>
              <a:t>Program</a:t>
            </a:r>
            <a:r>
              <a:rPr lang="en-US" sz="6000" b="0" dirty="0"/>
              <a:t>?</a:t>
            </a:r>
            <a:br>
              <a:rPr lang="en-US" sz="6000" b="0" dirty="0"/>
            </a:br>
            <a:br>
              <a:rPr lang="en-US" sz="4000" b="0" dirty="0"/>
            </a:br>
            <a:r>
              <a:rPr lang="en-US" sz="4400" b="0" dirty="0"/>
              <a:t>Let’s see the Video of Introduction to Algorithm.</a:t>
            </a:r>
            <a:br>
              <a:rPr lang="en-US" sz="4400" b="0" dirty="0"/>
            </a:br>
            <a:r>
              <a:rPr lang="en-US" sz="2000" b="0" dirty="0">
                <a:hlinkClick r:id="rId3"/>
              </a:rPr>
              <a:t>https://youtu.be/tm5oUTciK8g?si=RZZiEnkwz3KIFGWN</a:t>
            </a:r>
            <a:br>
              <a:rPr lang="en-US" sz="4400" b="0" dirty="0"/>
            </a:br>
            <a:endParaRPr lang="en-US" sz="4400" b="0" dirty="0"/>
          </a:p>
        </p:txBody>
      </p:sp>
      <p:sp>
        <p:nvSpPr>
          <p:cNvPr id="3" name="Slide Number Placeholder 2">
            <a:extLst>
              <a:ext uri="{FF2B5EF4-FFF2-40B4-BE49-F238E27FC236}">
                <a16:creationId xmlns:a16="http://schemas.microsoft.com/office/drawing/2014/main" id="{2C064F6C-4568-C84C-B2EE-197298EBB371}"/>
              </a:ext>
            </a:extLst>
          </p:cNvPr>
          <p:cNvSpPr>
            <a:spLocks noGrp="1"/>
          </p:cNvSpPr>
          <p:nvPr>
            <p:ph type="sldNum" sz="quarter" idx="4"/>
          </p:nvPr>
        </p:nvSpPr>
        <p:spPr>
          <a:xfrm>
            <a:off x="7677151" y="6383867"/>
            <a:ext cx="1981126" cy="222250"/>
          </a:xfrm>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01004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B5F8-2AB3-FCA2-B446-6ACB597DC45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1A39977-E978-ECBA-E5CE-5D48C5C713BB}"/>
              </a:ext>
            </a:extLst>
          </p:cNvPr>
          <p:cNvSpPr>
            <a:spLocks noGrp="1"/>
          </p:cNvSpPr>
          <p:nvPr>
            <p:ph type="body" idx="1"/>
          </p:nvPr>
        </p:nvSpPr>
        <p:spPr>
          <a:xfrm>
            <a:off x="247650" y="1719258"/>
            <a:ext cx="9410700" cy="4545375"/>
          </a:xfrm>
        </p:spPr>
        <p:txBody>
          <a:bodyPr/>
          <a:lstStyle/>
          <a:p>
            <a:r>
              <a:rPr lang="en-US" dirty="0"/>
              <a:t>Data Types:</a:t>
            </a:r>
          </a:p>
          <a:p>
            <a:pPr marL="170852" indent="0">
              <a:buNone/>
            </a:pPr>
            <a:r>
              <a:rPr lang="en-US" dirty="0">
                <a:hlinkClick r:id="rId2"/>
              </a:rPr>
              <a:t> </a:t>
            </a:r>
            <a:r>
              <a:rPr lang="en-US" sz="2400" dirty="0">
                <a:hlinkClick r:id="rId2"/>
              </a:rPr>
              <a:t>https://</a:t>
            </a:r>
            <a:r>
              <a:rPr lang="en-US" sz="2400" dirty="0" err="1">
                <a:hlinkClick r:id="rId2"/>
              </a:rPr>
              <a:t>www.flowgorithm.org</a:t>
            </a:r>
            <a:r>
              <a:rPr lang="en-US" sz="2400" dirty="0">
                <a:hlinkClick r:id="rId2"/>
              </a:rPr>
              <a:t>/documentation/language/</a:t>
            </a:r>
            <a:r>
              <a:rPr lang="en-US" sz="2400" dirty="0" err="1">
                <a:hlinkClick r:id="rId2"/>
              </a:rPr>
              <a:t>types.html</a:t>
            </a:r>
            <a:endParaRPr lang="en-US" sz="2400" dirty="0"/>
          </a:p>
        </p:txBody>
      </p:sp>
      <p:sp>
        <p:nvSpPr>
          <p:cNvPr id="3" name="Title 2">
            <a:extLst>
              <a:ext uri="{FF2B5EF4-FFF2-40B4-BE49-F238E27FC236}">
                <a16:creationId xmlns:a16="http://schemas.microsoft.com/office/drawing/2014/main" id="{1FA8E11D-9197-F17A-A47C-61A192173515}"/>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6" name="Picture 5">
            <a:extLst>
              <a:ext uri="{FF2B5EF4-FFF2-40B4-BE49-F238E27FC236}">
                <a16:creationId xmlns:a16="http://schemas.microsoft.com/office/drawing/2014/main" id="{6DFC552C-6E23-86F0-EE90-BC8B55A937E6}"/>
              </a:ext>
            </a:extLst>
          </p:cNvPr>
          <p:cNvPicPr>
            <a:picLocks noChangeAspect="1"/>
          </p:cNvPicPr>
          <p:nvPr/>
        </p:nvPicPr>
        <p:blipFill>
          <a:blip r:embed="rId3"/>
          <a:stretch>
            <a:fillRect/>
          </a:stretch>
        </p:blipFill>
        <p:spPr>
          <a:xfrm>
            <a:off x="632792" y="3162576"/>
            <a:ext cx="5181600" cy="2679700"/>
          </a:xfrm>
          <a:prstGeom prst="rect">
            <a:avLst/>
          </a:prstGeom>
          <a:ln>
            <a:solidFill>
              <a:schemeClr val="accent1"/>
            </a:solidFill>
          </a:ln>
        </p:spPr>
      </p:pic>
      <p:sp>
        <p:nvSpPr>
          <p:cNvPr id="4" name="Slide Number Placeholder">
            <a:extLst>
              <a:ext uri="{FF2B5EF4-FFF2-40B4-BE49-F238E27FC236}">
                <a16:creationId xmlns:a16="http://schemas.microsoft.com/office/drawing/2014/main" id="{988CB58A-B6CA-90E2-4C4C-9214F0D617B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20</a:t>
            </a:fld>
            <a:endParaRPr lang="en-US" dirty="0"/>
          </a:p>
        </p:txBody>
      </p:sp>
    </p:spTree>
    <p:extLst>
      <p:ext uri="{BB962C8B-B14F-4D97-AF65-F5344CB8AC3E}">
        <p14:creationId xmlns:p14="http://schemas.microsoft.com/office/powerpoint/2010/main" val="42263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E2C4A-4445-919A-1540-EB8D553B190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E491B71-599F-66A5-7EE1-0692A0BE467D}"/>
              </a:ext>
            </a:extLst>
          </p:cNvPr>
          <p:cNvSpPr>
            <a:spLocks noGrp="1"/>
          </p:cNvSpPr>
          <p:nvPr>
            <p:ph type="body" idx="1"/>
          </p:nvPr>
        </p:nvSpPr>
        <p:spPr>
          <a:xfrm>
            <a:off x="247650" y="1719258"/>
            <a:ext cx="9410700" cy="4545375"/>
          </a:xfrm>
        </p:spPr>
        <p:txBody>
          <a:bodyPr/>
          <a:lstStyle/>
          <a:p>
            <a:r>
              <a:rPr lang="en-US" dirty="0"/>
              <a:t>Identifiers and Keywords:</a:t>
            </a:r>
          </a:p>
          <a:p>
            <a:pPr marL="170852" indent="0">
              <a:buNone/>
            </a:pPr>
            <a:r>
              <a:rPr lang="en-US" sz="2000" dirty="0">
                <a:hlinkClick r:id="rId2"/>
              </a:rPr>
              <a:t>https://www.flowgorithm.org/documentation/language/keywords.html</a:t>
            </a:r>
            <a:endParaRPr lang="en-US" dirty="0"/>
          </a:p>
          <a:p>
            <a:r>
              <a:rPr lang="en-US" dirty="0"/>
              <a:t>Naming Rules:</a:t>
            </a:r>
          </a:p>
          <a:p>
            <a:pPr lvl="1">
              <a:spcBef>
                <a:spcPts val="600"/>
              </a:spcBef>
              <a:spcAft>
                <a:spcPts val="600"/>
              </a:spcAft>
            </a:pPr>
            <a:r>
              <a:rPr lang="en-US" sz="2000" dirty="0"/>
              <a:t>They must start with a letter.</a:t>
            </a:r>
          </a:p>
          <a:p>
            <a:pPr lvl="1">
              <a:spcBef>
                <a:spcPts val="600"/>
              </a:spcBef>
              <a:spcAft>
                <a:spcPts val="600"/>
              </a:spcAft>
            </a:pPr>
            <a:r>
              <a:rPr lang="en-US" sz="2000" dirty="0"/>
              <a:t>After the first letter, the identifier can contain additional letters or numbers.</a:t>
            </a:r>
          </a:p>
          <a:p>
            <a:pPr lvl="1">
              <a:spcBef>
                <a:spcPts val="600"/>
              </a:spcBef>
              <a:spcAft>
                <a:spcPts val="600"/>
              </a:spcAft>
            </a:pPr>
            <a:r>
              <a:rPr lang="en-US" sz="2000" dirty="0"/>
              <a:t>Spaces are </a:t>
            </a:r>
            <a:r>
              <a:rPr lang="en-US" sz="2000" dirty="0">
                <a:solidFill>
                  <a:schemeClr val="accent3"/>
                </a:solidFill>
              </a:rPr>
              <a:t>not</a:t>
            </a:r>
            <a:r>
              <a:rPr lang="en-US" sz="2000" dirty="0"/>
              <a:t> allowed.</a:t>
            </a:r>
          </a:p>
          <a:p>
            <a:pPr lvl="1">
              <a:spcBef>
                <a:spcPts val="600"/>
              </a:spcBef>
              <a:spcAft>
                <a:spcPts val="600"/>
              </a:spcAft>
            </a:pPr>
            <a:r>
              <a:rPr lang="en-US" sz="2000" dirty="0"/>
              <a:t>They cannot be key words or words already defined by Flowgorithm.</a:t>
            </a:r>
          </a:p>
        </p:txBody>
      </p:sp>
      <p:sp>
        <p:nvSpPr>
          <p:cNvPr id="3" name="Title 2">
            <a:extLst>
              <a:ext uri="{FF2B5EF4-FFF2-40B4-BE49-F238E27FC236}">
                <a16:creationId xmlns:a16="http://schemas.microsoft.com/office/drawing/2014/main" id="{036BCFBC-9417-1F4B-F73B-E585F993F989}"/>
              </a:ext>
            </a:extLst>
          </p:cNvPr>
          <p:cNvSpPr>
            <a:spLocks noGrp="1"/>
          </p:cNvSpPr>
          <p:nvPr>
            <p:ph type="title"/>
          </p:nvPr>
        </p:nvSpPr>
        <p:spPr>
          <a:xfrm>
            <a:off x="247650" y="317206"/>
            <a:ext cx="9410700" cy="1205384"/>
          </a:xfrm>
        </p:spPr>
        <p:txBody>
          <a:bodyPr/>
          <a:lstStyle/>
          <a:p>
            <a:r>
              <a:rPr lang="en-US" dirty="0"/>
              <a:t>Get acquainted with the Flowgorithm tool</a:t>
            </a:r>
          </a:p>
        </p:txBody>
      </p:sp>
      <p:sp>
        <p:nvSpPr>
          <p:cNvPr id="4" name="Slide Number Placeholder">
            <a:extLst>
              <a:ext uri="{FF2B5EF4-FFF2-40B4-BE49-F238E27FC236}">
                <a16:creationId xmlns:a16="http://schemas.microsoft.com/office/drawing/2014/main" id="{062D79BC-4C37-DD0F-5C13-C6C77F935E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21</a:t>
            </a:fld>
            <a:endParaRPr lang="en-US" dirty="0"/>
          </a:p>
        </p:txBody>
      </p:sp>
    </p:spTree>
    <p:extLst>
      <p:ext uri="{BB962C8B-B14F-4D97-AF65-F5344CB8AC3E}">
        <p14:creationId xmlns:p14="http://schemas.microsoft.com/office/powerpoint/2010/main" val="35557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F7DAC-7633-6312-B48F-30B465C3AC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C594DC-26C4-5D43-F16F-BB8BF3547E60}"/>
              </a:ext>
            </a:extLst>
          </p:cNvPr>
          <p:cNvSpPr>
            <a:spLocks noGrp="1"/>
          </p:cNvSpPr>
          <p:nvPr>
            <p:ph type="body" idx="1"/>
          </p:nvPr>
        </p:nvSpPr>
        <p:spPr>
          <a:xfrm>
            <a:off x="247650" y="1719258"/>
            <a:ext cx="9410700" cy="4974619"/>
          </a:xfrm>
        </p:spPr>
        <p:txBody>
          <a:bodyPr/>
          <a:lstStyle/>
          <a:p>
            <a:r>
              <a:rPr lang="en-US" dirty="0"/>
              <a:t>Basic Shapes</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Input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Output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Declare</a:t>
            </a:r>
            <a:r>
              <a:rPr lang="en-US" sz="2000" i="0" u="none" strike="noStrike" dirty="0">
                <a:effectLst/>
                <a:latin typeface="arial" panose="020B0604020202020204" pitchFamily="34" charset="0"/>
              </a:rPr>
              <a:t>  **</a:t>
            </a:r>
            <a:endPar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endParaRPr>
          </a:p>
          <a:p>
            <a:pPr lvl="1">
              <a:spcAft>
                <a:spcPts val="600"/>
              </a:spcAft>
              <a:buFont typeface="Arial" panose="020B0604020202020204" pitchFamily="34" charset="0"/>
              <a:buChar char="•"/>
            </a:pPr>
            <a:r>
              <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Assign</a:t>
            </a:r>
            <a:r>
              <a:rPr lang="en-US" sz="2000" i="0" u="sng"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6">
                  <a:extLst>
                    <a:ext uri="{A12FA001-AC4F-418D-AE19-62706E023703}">
                      <ahyp:hlinkClr xmlns:ahyp="http://schemas.microsoft.com/office/drawing/2018/hyperlinkcolor" val="tx"/>
                    </a:ext>
                  </a:extLst>
                </a:hlinkClick>
              </a:rPr>
              <a:t>If</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7">
                  <a:extLst>
                    <a:ext uri="{A12FA001-AC4F-418D-AE19-62706E023703}">
                      <ahyp:hlinkClr xmlns:ahyp="http://schemas.microsoft.com/office/drawing/2018/hyperlinkcolor" val="tx"/>
                    </a:ext>
                  </a:extLst>
                </a:hlinkClick>
              </a:rPr>
              <a:t>While</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8">
                  <a:extLst>
                    <a:ext uri="{A12FA001-AC4F-418D-AE19-62706E023703}">
                      <ahyp:hlinkClr xmlns:ahyp="http://schemas.microsoft.com/office/drawing/2018/hyperlinkcolor" val="tx"/>
                    </a:ext>
                  </a:extLst>
                </a:hlinkClick>
              </a:rPr>
              <a:t>For</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9">
                  <a:extLst>
                    <a:ext uri="{A12FA001-AC4F-418D-AE19-62706E023703}">
                      <ahyp:hlinkClr xmlns:ahyp="http://schemas.microsoft.com/office/drawing/2018/hyperlinkcolor" val="tx"/>
                    </a:ext>
                  </a:extLst>
                </a:hlinkClick>
              </a:rPr>
              <a:t>Do</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10">
                  <a:extLst>
                    <a:ext uri="{A12FA001-AC4F-418D-AE19-62706E023703}">
                      <ahyp:hlinkClr xmlns:ahyp="http://schemas.microsoft.com/office/drawing/2018/hyperlinkcolor" val="tx"/>
                    </a:ext>
                  </a:extLst>
                </a:hlinkClick>
              </a:rPr>
              <a:t>Comment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marL="646681" lvl="1" indent="0">
              <a:spcAft>
                <a:spcPts val="600"/>
              </a:spcAft>
              <a:buNone/>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p:txBody>
      </p:sp>
      <p:sp>
        <p:nvSpPr>
          <p:cNvPr id="3" name="Title 2">
            <a:extLst>
              <a:ext uri="{FF2B5EF4-FFF2-40B4-BE49-F238E27FC236}">
                <a16:creationId xmlns:a16="http://schemas.microsoft.com/office/drawing/2014/main" id="{E9352B85-9869-1C1F-0A17-9D867009E257}"/>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5" name="Picture 4">
            <a:extLst>
              <a:ext uri="{FF2B5EF4-FFF2-40B4-BE49-F238E27FC236}">
                <a16:creationId xmlns:a16="http://schemas.microsoft.com/office/drawing/2014/main" id="{2408349D-24B6-3A90-F529-00B302DC581A}"/>
              </a:ext>
            </a:extLst>
          </p:cNvPr>
          <p:cNvPicPr>
            <a:picLocks noChangeAspect="1"/>
          </p:cNvPicPr>
          <p:nvPr/>
        </p:nvPicPr>
        <p:blipFill>
          <a:blip r:embed="rId11"/>
          <a:stretch>
            <a:fillRect/>
          </a:stretch>
        </p:blipFill>
        <p:spPr>
          <a:xfrm>
            <a:off x="3192556" y="1712913"/>
            <a:ext cx="6423272" cy="3417887"/>
          </a:xfrm>
          <a:prstGeom prst="rect">
            <a:avLst/>
          </a:prstGeom>
        </p:spPr>
      </p:pic>
      <p:sp>
        <p:nvSpPr>
          <p:cNvPr id="4" name="Slide Number Placeholder">
            <a:extLst>
              <a:ext uri="{FF2B5EF4-FFF2-40B4-BE49-F238E27FC236}">
                <a16:creationId xmlns:a16="http://schemas.microsoft.com/office/drawing/2014/main" id="{32B6F9D2-7849-7301-41BD-20CA3177F7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22</a:t>
            </a:fld>
            <a:endParaRPr lang="en-US" dirty="0"/>
          </a:p>
        </p:txBody>
      </p:sp>
    </p:spTree>
    <p:extLst>
      <p:ext uri="{BB962C8B-B14F-4D97-AF65-F5344CB8AC3E}">
        <p14:creationId xmlns:p14="http://schemas.microsoft.com/office/powerpoint/2010/main" val="21105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50F5-FFC0-50C5-FB3E-6B77BDD4D2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33CA27A-5CFD-43F7-4B6B-560FCC56A963}"/>
              </a:ext>
            </a:extLst>
          </p:cNvPr>
          <p:cNvSpPr>
            <a:spLocks noGrp="1"/>
          </p:cNvSpPr>
          <p:nvPr>
            <p:ph type="body" idx="1"/>
          </p:nvPr>
        </p:nvSpPr>
        <p:spPr>
          <a:xfrm>
            <a:off x="247650" y="1719258"/>
            <a:ext cx="9410700" cy="4974619"/>
          </a:xfrm>
        </p:spPr>
        <p:txBody>
          <a:bodyPr/>
          <a:lstStyle/>
          <a:p>
            <a:r>
              <a:rPr lang="en-US" dirty="0"/>
              <a:t>Operators</a:t>
            </a:r>
          </a:p>
          <a:p>
            <a:pPr marL="170852" indent="0">
              <a:buNone/>
            </a:pPr>
            <a:r>
              <a:rPr lang="en-US" sz="2000" dirty="0">
                <a:hlinkClick r:id="rId3"/>
              </a:rPr>
              <a:t>https://www.flowgorithm.org/documentation/language/operators.html</a:t>
            </a:r>
            <a:endParaRPr lang="en-US" sz="2000" dirty="0"/>
          </a:p>
          <a:p>
            <a:pPr marL="170852" indent="0">
              <a:buNone/>
            </a:pPr>
            <a:r>
              <a:rPr lang="en-US" sz="2000" dirty="0"/>
              <a:t>In Flowgorithm, you can use both types of operators.</a:t>
            </a:r>
          </a:p>
          <a:p>
            <a:pPr marL="170852" indent="0">
              <a:buNone/>
            </a:pPr>
            <a:endParaRPr lang="en-US" sz="2000" dirty="0"/>
          </a:p>
        </p:txBody>
      </p:sp>
      <p:sp>
        <p:nvSpPr>
          <p:cNvPr id="3" name="Title 2">
            <a:extLst>
              <a:ext uri="{FF2B5EF4-FFF2-40B4-BE49-F238E27FC236}">
                <a16:creationId xmlns:a16="http://schemas.microsoft.com/office/drawing/2014/main" id="{2DE2072B-B80B-A92E-50DF-BC391DC8BFA4}"/>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7" name="Picture 6">
            <a:extLst>
              <a:ext uri="{FF2B5EF4-FFF2-40B4-BE49-F238E27FC236}">
                <a16:creationId xmlns:a16="http://schemas.microsoft.com/office/drawing/2014/main" id="{860AE2F0-AD41-3CA5-E202-3B847DE4E689}"/>
              </a:ext>
            </a:extLst>
          </p:cNvPr>
          <p:cNvPicPr>
            <a:picLocks noChangeAspect="1"/>
          </p:cNvPicPr>
          <p:nvPr/>
        </p:nvPicPr>
        <p:blipFill>
          <a:blip r:embed="rId4"/>
          <a:stretch>
            <a:fillRect/>
          </a:stretch>
        </p:blipFill>
        <p:spPr>
          <a:xfrm>
            <a:off x="455893" y="3135687"/>
            <a:ext cx="3733404" cy="3558190"/>
          </a:xfrm>
          <a:prstGeom prst="rect">
            <a:avLst/>
          </a:prstGeom>
        </p:spPr>
      </p:pic>
      <p:pic>
        <p:nvPicPr>
          <p:cNvPr id="8" name="Picture 7">
            <a:extLst>
              <a:ext uri="{FF2B5EF4-FFF2-40B4-BE49-F238E27FC236}">
                <a16:creationId xmlns:a16="http://schemas.microsoft.com/office/drawing/2014/main" id="{4B6412A6-941B-DD86-ED31-B53E7E2DCE13}"/>
              </a:ext>
            </a:extLst>
          </p:cNvPr>
          <p:cNvPicPr>
            <a:picLocks noChangeAspect="1"/>
          </p:cNvPicPr>
          <p:nvPr/>
        </p:nvPicPr>
        <p:blipFill>
          <a:blip r:embed="rId5"/>
          <a:stretch>
            <a:fillRect/>
          </a:stretch>
        </p:blipFill>
        <p:spPr>
          <a:xfrm>
            <a:off x="4705351" y="3323988"/>
            <a:ext cx="2476500" cy="2314107"/>
          </a:xfrm>
          <a:prstGeom prst="rect">
            <a:avLst/>
          </a:prstGeom>
        </p:spPr>
      </p:pic>
      <p:pic>
        <p:nvPicPr>
          <p:cNvPr id="9" name="Picture 8">
            <a:extLst>
              <a:ext uri="{FF2B5EF4-FFF2-40B4-BE49-F238E27FC236}">
                <a16:creationId xmlns:a16="http://schemas.microsoft.com/office/drawing/2014/main" id="{33D300CF-8357-B0B1-E3D4-D28F44CA22ED}"/>
              </a:ext>
            </a:extLst>
          </p:cNvPr>
          <p:cNvPicPr>
            <a:picLocks noChangeAspect="1"/>
          </p:cNvPicPr>
          <p:nvPr/>
        </p:nvPicPr>
        <p:blipFill>
          <a:blip r:embed="rId6"/>
          <a:stretch>
            <a:fillRect/>
          </a:stretch>
        </p:blipFill>
        <p:spPr>
          <a:xfrm>
            <a:off x="7181848" y="3323987"/>
            <a:ext cx="2476501" cy="2314107"/>
          </a:xfrm>
          <a:prstGeom prst="rect">
            <a:avLst/>
          </a:prstGeom>
        </p:spPr>
      </p:pic>
      <p:pic>
        <p:nvPicPr>
          <p:cNvPr id="10" name="Picture 9">
            <a:extLst>
              <a:ext uri="{FF2B5EF4-FFF2-40B4-BE49-F238E27FC236}">
                <a16:creationId xmlns:a16="http://schemas.microsoft.com/office/drawing/2014/main" id="{F7745C76-7BF7-7C8E-C65F-26D9CC562D91}"/>
              </a:ext>
            </a:extLst>
          </p:cNvPr>
          <p:cNvPicPr>
            <a:picLocks noChangeAspect="1"/>
          </p:cNvPicPr>
          <p:nvPr/>
        </p:nvPicPr>
        <p:blipFill>
          <a:blip r:embed="rId7"/>
          <a:stretch>
            <a:fillRect/>
          </a:stretch>
        </p:blipFill>
        <p:spPr>
          <a:xfrm>
            <a:off x="4953000" y="5730591"/>
            <a:ext cx="2254820" cy="1127410"/>
          </a:xfrm>
          <a:prstGeom prst="rect">
            <a:avLst/>
          </a:prstGeom>
        </p:spPr>
      </p:pic>
      <p:sp>
        <p:nvSpPr>
          <p:cNvPr id="4" name="Slide Number Placeholder">
            <a:extLst>
              <a:ext uri="{FF2B5EF4-FFF2-40B4-BE49-F238E27FC236}">
                <a16:creationId xmlns:a16="http://schemas.microsoft.com/office/drawing/2014/main" id="{11AF0BD9-02F1-D7F6-AB14-240F0657E48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23</a:t>
            </a:fld>
            <a:endParaRPr lang="en-US" dirty="0"/>
          </a:p>
        </p:txBody>
      </p:sp>
    </p:spTree>
    <p:extLst>
      <p:ext uri="{BB962C8B-B14F-4D97-AF65-F5344CB8AC3E}">
        <p14:creationId xmlns:p14="http://schemas.microsoft.com/office/powerpoint/2010/main" val="382257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65B50-2257-F016-E884-CFBA99AABDE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831477-36C6-C596-AEC1-1670092CE3FF}"/>
              </a:ext>
            </a:extLst>
          </p:cNvPr>
          <p:cNvSpPr>
            <a:spLocks noGrp="1"/>
          </p:cNvSpPr>
          <p:nvPr>
            <p:ph type="body" idx="1"/>
          </p:nvPr>
        </p:nvSpPr>
        <p:spPr>
          <a:xfrm>
            <a:off x="247650" y="1273785"/>
            <a:ext cx="9410700" cy="672250"/>
          </a:xfrm>
        </p:spPr>
        <p:txBody>
          <a:bodyPr/>
          <a:lstStyle/>
          <a:p>
            <a:pPr marL="170852" indent="0">
              <a:buNone/>
            </a:pPr>
            <a:r>
              <a:rPr lang="en-US" dirty="0"/>
              <a:t>Video: </a:t>
            </a:r>
            <a:r>
              <a:rPr lang="en-US" sz="2000" dirty="0">
                <a:hlinkClick r:id="rId2"/>
              </a:rPr>
              <a:t>https://youtu.be/u1O_Ml1qX1M?si=I1uUL-P8JjRBWPTv</a:t>
            </a:r>
            <a:endParaRPr lang="en-US" sz="2000" dirty="0"/>
          </a:p>
        </p:txBody>
      </p:sp>
      <p:sp>
        <p:nvSpPr>
          <p:cNvPr id="3" name="Title 2">
            <a:extLst>
              <a:ext uri="{FF2B5EF4-FFF2-40B4-BE49-F238E27FC236}">
                <a16:creationId xmlns:a16="http://schemas.microsoft.com/office/drawing/2014/main" id="{DC1EAE86-DE00-8430-1E65-94816B9C32DD}"/>
              </a:ext>
            </a:extLst>
          </p:cNvPr>
          <p:cNvSpPr>
            <a:spLocks noGrp="1"/>
          </p:cNvSpPr>
          <p:nvPr>
            <p:ph type="title"/>
          </p:nvPr>
        </p:nvSpPr>
        <p:spPr/>
        <p:txBody>
          <a:bodyPr/>
          <a:lstStyle/>
          <a:p>
            <a:r>
              <a:rPr lang="en-US" sz="2800" dirty="0">
                <a:solidFill>
                  <a:schemeClr val="tx1"/>
                </a:solidFill>
              </a:rPr>
              <a:t>First Program in Flowgorithm</a:t>
            </a:r>
            <a:endParaRPr lang="en-US" dirty="0"/>
          </a:p>
        </p:txBody>
      </p:sp>
      <p:pic>
        <p:nvPicPr>
          <p:cNvPr id="6" name="Picture 5">
            <a:extLst>
              <a:ext uri="{FF2B5EF4-FFF2-40B4-BE49-F238E27FC236}">
                <a16:creationId xmlns:a16="http://schemas.microsoft.com/office/drawing/2014/main" id="{9253C8F5-7A8E-1577-8E94-CDFFCE2C8314}"/>
              </a:ext>
            </a:extLst>
          </p:cNvPr>
          <p:cNvPicPr>
            <a:picLocks noChangeAspect="1"/>
          </p:cNvPicPr>
          <p:nvPr/>
        </p:nvPicPr>
        <p:blipFill>
          <a:blip r:embed="rId3"/>
          <a:stretch>
            <a:fillRect/>
          </a:stretch>
        </p:blipFill>
        <p:spPr>
          <a:xfrm>
            <a:off x="748811" y="1946034"/>
            <a:ext cx="5844152" cy="4594759"/>
          </a:xfrm>
          <a:prstGeom prst="rect">
            <a:avLst/>
          </a:prstGeom>
        </p:spPr>
      </p:pic>
      <p:sp>
        <p:nvSpPr>
          <p:cNvPr id="4" name="Slide Number Placeholder">
            <a:extLst>
              <a:ext uri="{FF2B5EF4-FFF2-40B4-BE49-F238E27FC236}">
                <a16:creationId xmlns:a16="http://schemas.microsoft.com/office/drawing/2014/main" id="{81A78623-E567-BDC2-2A26-277DD7B0024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24</a:t>
            </a:fld>
            <a:endParaRPr lang="en-US" dirty="0"/>
          </a:p>
        </p:txBody>
      </p:sp>
    </p:spTree>
    <p:extLst>
      <p:ext uri="{BB962C8B-B14F-4D97-AF65-F5344CB8AC3E}">
        <p14:creationId xmlns:p14="http://schemas.microsoft.com/office/powerpoint/2010/main" val="3748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107FC-1ECA-2C1C-BD8F-C365A57FC282}"/>
              </a:ext>
            </a:extLst>
          </p:cNvPr>
          <p:cNvSpPr>
            <a:spLocks noGrp="1"/>
          </p:cNvSpPr>
          <p:nvPr>
            <p:ph type="title"/>
          </p:nvPr>
        </p:nvSpPr>
        <p:spPr/>
        <p:txBody>
          <a:bodyPr/>
          <a:lstStyle/>
          <a:p>
            <a:r>
              <a:rPr lang="en-US" dirty="0"/>
              <a:t>Exercise 1</a:t>
            </a:r>
          </a:p>
        </p:txBody>
      </p:sp>
      <p:sp>
        <p:nvSpPr>
          <p:cNvPr id="5" name="TextBox 4">
            <a:extLst>
              <a:ext uri="{FF2B5EF4-FFF2-40B4-BE49-F238E27FC236}">
                <a16:creationId xmlns:a16="http://schemas.microsoft.com/office/drawing/2014/main" id="{616C5530-ABD9-C1F8-7AAF-8D0F85AFFB1C}"/>
              </a:ext>
            </a:extLst>
          </p:cNvPr>
          <p:cNvSpPr txBox="1"/>
          <p:nvPr/>
        </p:nvSpPr>
        <p:spPr>
          <a:xfrm>
            <a:off x="586782" y="1133318"/>
            <a:ext cx="5039467" cy="1692771"/>
          </a:xfrm>
          <a:prstGeom prst="rect">
            <a:avLst/>
          </a:prstGeom>
          <a:noFill/>
        </p:spPr>
        <p:txBody>
          <a:bodyPr wrap="square" rtlCol="0">
            <a:spAutoFit/>
          </a:bodyPr>
          <a:lstStyle/>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Store your name in the variable “name”.</a:t>
            </a:r>
          </a:p>
          <a:p>
            <a:pPr marL="342900" indent="-342900" algn="l">
              <a:spcAft>
                <a:spcPts val="600"/>
              </a:spcAft>
              <a:buFont typeface="+mj-lt"/>
              <a:buAutoNum type="arabicPeriod"/>
            </a:pPr>
            <a:r>
              <a:rPr lang="en-US" sz="1400" dirty="0">
                <a:ea typeface="IBM Plex Sans" charset="0"/>
                <a:cs typeface="IBM Plex Sans" charset="0"/>
              </a:rPr>
              <a:t>Print out “Hello &lt; your name&gt;.</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Save your algorithm as &lt;Your Name&gt;_20250203.</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Tools – Export to an Image File as &lt;Your Name&gt;_20250203.png.</a:t>
            </a:r>
          </a:p>
          <a:p>
            <a:pPr marL="342900" indent="-342900" algn="l">
              <a:spcAft>
                <a:spcPts val="600"/>
              </a:spcAft>
              <a:buFont typeface="+mj-lt"/>
              <a:buAutoNum type="arabicPeriod"/>
            </a:pPr>
            <a:r>
              <a:rPr lang="en-US" sz="1400" dirty="0">
                <a:ea typeface="IBM Plex Sans" charset="0"/>
                <a:cs typeface="IBM Plex Sans" charset="0"/>
              </a:rPr>
              <a:t>Upload the Image file to the Teams folder.</a:t>
            </a:r>
            <a:endParaRPr lang="en-US" sz="1400" dirty="0">
              <a:solidFill>
                <a:schemeClr val="tx1"/>
              </a:solidFill>
              <a:latin typeface="+mn-lt"/>
              <a:ea typeface="IBM Plex Sans" charset="0"/>
              <a:cs typeface="IBM Plex Sans" charset="0"/>
            </a:endParaRPr>
          </a:p>
        </p:txBody>
      </p:sp>
      <p:grpSp>
        <p:nvGrpSpPr>
          <p:cNvPr id="12" name="Group 11">
            <a:extLst>
              <a:ext uri="{FF2B5EF4-FFF2-40B4-BE49-F238E27FC236}">
                <a16:creationId xmlns:a16="http://schemas.microsoft.com/office/drawing/2014/main" id="{369A6233-C9D4-9B2D-4D4A-6857BF3946B6}"/>
              </a:ext>
            </a:extLst>
          </p:cNvPr>
          <p:cNvGrpSpPr/>
          <p:nvPr/>
        </p:nvGrpSpPr>
        <p:grpSpPr>
          <a:xfrm>
            <a:off x="5905992" y="1011082"/>
            <a:ext cx="3356953" cy="2909359"/>
            <a:chOff x="4171555" y="978549"/>
            <a:chExt cx="3356953" cy="2909359"/>
          </a:xfrm>
        </p:grpSpPr>
        <p:pic>
          <p:nvPicPr>
            <p:cNvPr id="6" name="Picture 5">
              <a:extLst>
                <a:ext uri="{FF2B5EF4-FFF2-40B4-BE49-F238E27FC236}">
                  <a16:creationId xmlns:a16="http://schemas.microsoft.com/office/drawing/2014/main" id="{8B64AA95-7CAC-49FC-6366-5220D5FA118B}"/>
                </a:ext>
              </a:extLst>
            </p:cNvPr>
            <p:cNvPicPr>
              <a:picLocks noChangeAspect="1"/>
            </p:cNvPicPr>
            <p:nvPr/>
          </p:nvPicPr>
          <p:blipFill>
            <a:blip r:embed="rId2"/>
            <a:stretch>
              <a:fillRect/>
            </a:stretch>
          </p:blipFill>
          <p:spPr>
            <a:xfrm>
              <a:off x="4171555" y="978549"/>
              <a:ext cx="3356953" cy="2909359"/>
            </a:xfrm>
            <a:prstGeom prst="rect">
              <a:avLst/>
            </a:prstGeom>
            <a:ln>
              <a:solidFill>
                <a:schemeClr val="accent1"/>
              </a:solidFill>
            </a:ln>
          </p:spPr>
        </p:pic>
        <p:sp>
          <p:nvSpPr>
            <p:cNvPr id="8" name="Rectangle 7">
              <a:extLst>
                <a:ext uri="{FF2B5EF4-FFF2-40B4-BE49-F238E27FC236}">
                  <a16:creationId xmlns:a16="http://schemas.microsoft.com/office/drawing/2014/main" id="{C33CB39D-E507-79ED-535C-5BC9C53500E1}"/>
                </a:ext>
              </a:extLst>
            </p:cNvPr>
            <p:cNvSpPr/>
            <p:nvPr/>
          </p:nvSpPr>
          <p:spPr bwMode="auto">
            <a:xfrm>
              <a:off x="6274337" y="3498163"/>
              <a:ext cx="689548" cy="389745"/>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3" name="TextBox 12">
            <a:extLst>
              <a:ext uri="{FF2B5EF4-FFF2-40B4-BE49-F238E27FC236}">
                <a16:creationId xmlns:a16="http://schemas.microsoft.com/office/drawing/2014/main" id="{32AF91FF-D5F1-462F-6331-1A9FC88B096E}"/>
              </a:ext>
            </a:extLst>
          </p:cNvPr>
          <p:cNvSpPr txBox="1"/>
          <p:nvPr/>
        </p:nvSpPr>
        <p:spPr>
          <a:xfrm>
            <a:off x="4555375" y="714895"/>
            <a:ext cx="3169227" cy="403763"/>
          </a:xfrm>
          <a:prstGeom prst="rect">
            <a:avLst/>
          </a:prstGeom>
          <a:noFill/>
        </p:spPr>
        <p:txBody>
          <a:bodyPr wrap="square" rtlCol="0">
            <a:spAutoFit/>
          </a:bodyPr>
          <a:lstStyle/>
          <a:p>
            <a:pPr algn="l"/>
            <a:endParaRPr lang="en-US" sz="1400" dirty="0">
              <a:solidFill>
                <a:schemeClr val="tx1"/>
              </a:solidFill>
              <a:latin typeface="+mn-lt"/>
              <a:ea typeface="IBM Plex Sans" charset="0"/>
              <a:cs typeface="IBM Plex Sans" charset="0"/>
            </a:endParaRPr>
          </a:p>
        </p:txBody>
      </p:sp>
      <p:grpSp>
        <p:nvGrpSpPr>
          <p:cNvPr id="16" name="Group 15">
            <a:extLst>
              <a:ext uri="{FF2B5EF4-FFF2-40B4-BE49-F238E27FC236}">
                <a16:creationId xmlns:a16="http://schemas.microsoft.com/office/drawing/2014/main" id="{6FCA6F48-CB77-B0EB-E3F0-B0B90C991F73}"/>
              </a:ext>
            </a:extLst>
          </p:cNvPr>
          <p:cNvGrpSpPr/>
          <p:nvPr/>
        </p:nvGrpSpPr>
        <p:grpSpPr>
          <a:xfrm>
            <a:off x="661907" y="2859066"/>
            <a:ext cx="3146300" cy="3902115"/>
            <a:chOff x="599229" y="2097356"/>
            <a:chExt cx="3259241" cy="4042187"/>
          </a:xfrm>
        </p:grpSpPr>
        <p:grpSp>
          <p:nvGrpSpPr>
            <p:cNvPr id="11" name="Group 10">
              <a:extLst>
                <a:ext uri="{FF2B5EF4-FFF2-40B4-BE49-F238E27FC236}">
                  <a16:creationId xmlns:a16="http://schemas.microsoft.com/office/drawing/2014/main" id="{81E517A9-2CA3-C43E-BA31-9FD9C3CCE4F7}"/>
                </a:ext>
              </a:extLst>
            </p:cNvPr>
            <p:cNvGrpSpPr/>
            <p:nvPr/>
          </p:nvGrpSpPr>
          <p:grpSpPr>
            <a:xfrm>
              <a:off x="599229" y="2097356"/>
              <a:ext cx="3259241" cy="4042187"/>
              <a:chOff x="599229" y="2097356"/>
              <a:chExt cx="3259241" cy="4042187"/>
            </a:xfrm>
          </p:grpSpPr>
          <p:pic>
            <p:nvPicPr>
              <p:cNvPr id="4" name="Picture 3">
                <a:extLst>
                  <a:ext uri="{FF2B5EF4-FFF2-40B4-BE49-F238E27FC236}">
                    <a16:creationId xmlns:a16="http://schemas.microsoft.com/office/drawing/2014/main" id="{D5883F9D-2BE8-58E1-A96C-1694B67F89E2}"/>
                  </a:ext>
                </a:extLst>
              </p:cNvPr>
              <p:cNvPicPr>
                <a:picLocks noChangeAspect="1"/>
              </p:cNvPicPr>
              <p:nvPr/>
            </p:nvPicPr>
            <p:blipFill>
              <a:blip r:embed="rId3"/>
              <a:stretch>
                <a:fillRect/>
              </a:stretch>
            </p:blipFill>
            <p:spPr>
              <a:xfrm>
                <a:off x="599229" y="2097356"/>
                <a:ext cx="3259241" cy="4042187"/>
              </a:xfrm>
              <a:prstGeom prst="rect">
                <a:avLst/>
              </a:prstGeom>
              <a:ln>
                <a:solidFill>
                  <a:schemeClr val="accent1"/>
                </a:solidFill>
              </a:ln>
            </p:spPr>
          </p:pic>
          <p:sp>
            <p:nvSpPr>
              <p:cNvPr id="7" name="Rectangle 6">
                <a:extLst>
                  <a:ext uri="{FF2B5EF4-FFF2-40B4-BE49-F238E27FC236}">
                    <a16:creationId xmlns:a16="http://schemas.microsoft.com/office/drawing/2014/main" id="{B0FCB871-5261-2F1E-32EC-3929948FDF1D}"/>
                  </a:ext>
                </a:extLst>
              </p:cNvPr>
              <p:cNvSpPr/>
              <p:nvPr/>
            </p:nvSpPr>
            <p:spPr bwMode="auto">
              <a:xfrm>
                <a:off x="2228849" y="2573338"/>
                <a:ext cx="1383781" cy="2148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5" name="Rectangle 14">
              <a:extLst>
                <a:ext uri="{FF2B5EF4-FFF2-40B4-BE49-F238E27FC236}">
                  <a16:creationId xmlns:a16="http://schemas.microsoft.com/office/drawing/2014/main" id="{C9E06982-AD44-9682-4DD4-174470509250}"/>
                </a:ext>
              </a:extLst>
            </p:cNvPr>
            <p:cNvSpPr/>
            <p:nvPr/>
          </p:nvSpPr>
          <p:spPr bwMode="auto">
            <a:xfrm>
              <a:off x="2291867" y="2241549"/>
              <a:ext cx="184634" cy="172517"/>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8" name="TextBox 17">
            <a:extLst>
              <a:ext uri="{FF2B5EF4-FFF2-40B4-BE49-F238E27FC236}">
                <a16:creationId xmlns:a16="http://schemas.microsoft.com/office/drawing/2014/main" id="{6A35540A-241E-E9D1-B7C3-3252D69FB88C}"/>
              </a:ext>
            </a:extLst>
          </p:cNvPr>
          <p:cNvSpPr txBox="1"/>
          <p:nvPr/>
        </p:nvSpPr>
        <p:spPr>
          <a:xfrm>
            <a:off x="5755386" y="3963471"/>
            <a:ext cx="3510448" cy="307777"/>
          </a:xfrm>
          <a:prstGeom prst="rect">
            <a:avLst/>
          </a:prstGeom>
          <a:noFill/>
        </p:spPr>
        <p:txBody>
          <a:bodyPr wrap="none" rtlCol="0">
            <a:spAutoFit/>
          </a:bodyPr>
          <a:lstStyle/>
          <a:p>
            <a:pPr algn="l"/>
            <a:r>
              <a:rPr lang="en-US" sz="1400" dirty="0">
                <a:solidFill>
                  <a:schemeClr val="tx1"/>
                </a:solidFill>
                <a:latin typeface="+mn-lt"/>
                <a:ea typeface="IBM Plex Sans" charset="0"/>
                <a:cs typeface="IBM Plex Sans" charset="0"/>
              </a:rPr>
              <a:t>File Name : &lt;Your Name&gt;_&lt;2025MMDD&gt;</a:t>
            </a:r>
          </a:p>
        </p:txBody>
      </p:sp>
      <p:grpSp>
        <p:nvGrpSpPr>
          <p:cNvPr id="20" name="Group 19">
            <a:extLst>
              <a:ext uri="{FF2B5EF4-FFF2-40B4-BE49-F238E27FC236}">
                <a16:creationId xmlns:a16="http://schemas.microsoft.com/office/drawing/2014/main" id="{2489A265-A06C-3D31-02F9-B54C3D583140}"/>
              </a:ext>
            </a:extLst>
          </p:cNvPr>
          <p:cNvGrpSpPr/>
          <p:nvPr/>
        </p:nvGrpSpPr>
        <p:grpSpPr>
          <a:xfrm>
            <a:off x="5862962" y="4259047"/>
            <a:ext cx="3259242" cy="2512892"/>
            <a:chOff x="4367649" y="4279900"/>
            <a:chExt cx="3259242" cy="2512892"/>
          </a:xfrm>
        </p:grpSpPr>
        <p:grpSp>
          <p:nvGrpSpPr>
            <p:cNvPr id="17" name="Group 16">
              <a:extLst>
                <a:ext uri="{FF2B5EF4-FFF2-40B4-BE49-F238E27FC236}">
                  <a16:creationId xmlns:a16="http://schemas.microsoft.com/office/drawing/2014/main" id="{FEA1039B-6F6B-0F33-96DF-D925D145F0D2}"/>
                </a:ext>
              </a:extLst>
            </p:cNvPr>
            <p:cNvGrpSpPr/>
            <p:nvPr/>
          </p:nvGrpSpPr>
          <p:grpSpPr>
            <a:xfrm>
              <a:off x="4367649" y="4279900"/>
              <a:ext cx="3259242" cy="2512892"/>
              <a:chOff x="4367649" y="4279900"/>
              <a:chExt cx="3259242" cy="2512892"/>
            </a:xfrm>
          </p:grpSpPr>
          <p:pic>
            <p:nvPicPr>
              <p:cNvPr id="9" name="Picture 8">
                <a:extLst>
                  <a:ext uri="{FF2B5EF4-FFF2-40B4-BE49-F238E27FC236}">
                    <a16:creationId xmlns:a16="http://schemas.microsoft.com/office/drawing/2014/main" id="{6B7F6A64-534F-DEAC-02DF-44D7B2B94461}"/>
                  </a:ext>
                </a:extLst>
              </p:cNvPr>
              <p:cNvPicPr>
                <a:picLocks noChangeAspect="1"/>
              </p:cNvPicPr>
              <p:nvPr/>
            </p:nvPicPr>
            <p:blipFill>
              <a:blip r:embed="rId4"/>
              <a:stretch>
                <a:fillRect/>
              </a:stretch>
            </p:blipFill>
            <p:spPr>
              <a:xfrm>
                <a:off x="4367649" y="4279900"/>
                <a:ext cx="3259242" cy="2512892"/>
              </a:xfrm>
              <a:prstGeom prst="rect">
                <a:avLst/>
              </a:prstGeom>
              <a:ln>
                <a:solidFill>
                  <a:schemeClr val="accent1"/>
                </a:solidFill>
              </a:ln>
            </p:spPr>
          </p:pic>
          <p:sp>
            <p:nvSpPr>
              <p:cNvPr id="14" name="Rectangle 13">
                <a:extLst>
                  <a:ext uri="{FF2B5EF4-FFF2-40B4-BE49-F238E27FC236}">
                    <a16:creationId xmlns:a16="http://schemas.microsoft.com/office/drawing/2014/main" id="{084B7007-4F51-B304-134C-4B72E93BCAB5}"/>
                  </a:ext>
                </a:extLst>
              </p:cNvPr>
              <p:cNvSpPr/>
              <p:nvPr/>
            </p:nvSpPr>
            <p:spPr bwMode="auto">
              <a:xfrm>
                <a:off x="4555375" y="6139543"/>
                <a:ext cx="1915056"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9" name="Rectangle 18">
              <a:extLst>
                <a:ext uri="{FF2B5EF4-FFF2-40B4-BE49-F238E27FC236}">
                  <a16:creationId xmlns:a16="http://schemas.microsoft.com/office/drawing/2014/main" id="{736D65BD-ADDE-1EB8-B845-2D7AEF469AC8}"/>
                </a:ext>
              </a:extLst>
            </p:cNvPr>
            <p:cNvSpPr/>
            <p:nvPr/>
          </p:nvSpPr>
          <p:spPr bwMode="auto">
            <a:xfrm>
              <a:off x="6471972" y="6515545"/>
              <a:ext cx="556149"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B155E81E-32DB-2EB9-E285-EA15E5A0D6E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25</a:t>
            </a:fld>
            <a:endParaRPr lang="en-US" dirty="0"/>
          </a:p>
        </p:txBody>
      </p:sp>
    </p:spTree>
    <p:extLst>
      <p:ext uri="{BB962C8B-B14F-4D97-AF65-F5344CB8AC3E}">
        <p14:creationId xmlns:p14="http://schemas.microsoft.com/office/powerpoint/2010/main" val="4069225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Check1</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https://forms.gle/RQmYSnNMKkhu56Jt9</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26</a:t>
            </a:fld>
            <a:endParaRPr lang="en-US"/>
          </a:p>
        </p:txBody>
      </p:sp>
      <p:pic>
        <p:nvPicPr>
          <p:cNvPr id="7" name="Picture 6" descr="A qr code with black squares&#10;&#10;AI-generated content may be incorrect.">
            <a:extLst>
              <a:ext uri="{FF2B5EF4-FFF2-40B4-BE49-F238E27FC236}">
                <a16:creationId xmlns:a16="http://schemas.microsoft.com/office/drawing/2014/main" id="{85500506-FD43-02FB-4766-5F7B912C6DB5}"/>
              </a:ext>
            </a:extLst>
          </p:cNvPr>
          <p:cNvPicPr>
            <a:picLocks noChangeAspect="1"/>
          </p:cNvPicPr>
          <p:nvPr/>
        </p:nvPicPr>
        <p:blipFill>
          <a:blip r:embed="rId3"/>
          <a:stretch>
            <a:fillRect/>
          </a:stretch>
        </p:blipFill>
        <p:spPr>
          <a:xfrm>
            <a:off x="7161157" y="4217147"/>
            <a:ext cx="1651000" cy="1651000"/>
          </a:xfrm>
          <a:prstGeom prst="rect">
            <a:avLst/>
          </a:prstGeom>
        </p:spPr>
      </p:pic>
    </p:spTree>
    <p:extLst>
      <p:ext uri="{BB962C8B-B14F-4D97-AF65-F5344CB8AC3E}">
        <p14:creationId xmlns:p14="http://schemas.microsoft.com/office/powerpoint/2010/main" val="73008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B16F-1C16-5BB9-A589-64A15CB392A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E71E67E-7903-34B4-9EA1-7D04DD8992E6}"/>
              </a:ext>
            </a:extLst>
          </p:cNvPr>
          <p:cNvSpPr>
            <a:spLocks noGrp="1"/>
          </p:cNvSpPr>
          <p:nvPr>
            <p:ph type="body" idx="1"/>
          </p:nvPr>
        </p:nvSpPr>
        <p:spPr>
          <a:xfrm>
            <a:off x="450274" y="2039835"/>
            <a:ext cx="9208076" cy="3917498"/>
          </a:xfrm>
        </p:spPr>
        <p:txBody>
          <a:bodyPr/>
          <a:lstStyle/>
          <a:p>
            <a:pPr>
              <a:buSzPct val="100000"/>
            </a:pPr>
            <a:r>
              <a:rPr lang="en-US" dirty="0"/>
              <a:t>Goals/Tasks:</a:t>
            </a:r>
          </a:p>
          <a:p>
            <a:pPr marL="122973">
              <a:buSzPct val="100000"/>
            </a:pPr>
            <a:r>
              <a:rPr lang="en-US" sz="2400" dirty="0"/>
              <a:t>Create algorithms to solve geometric and numeric problems.</a:t>
            </a:r>
            <a:endParaRPr lang="en-US" sz="1317" dirty="0"/>
          </a:p>
          <a:p>
            <a:pPr marL="1476633" lvl="1" indent="-514350">
              <a:spcBef>
                <a:spcPts val="600"/>
              </a:spcBef>
              <a:spcAft>
                <a:spcPts val="600"/>
              </a:spcAft>
              <a:buSzPct val="100000"/>
              <a:buFont typeface="+mj-lt"/>
              <a:buAutoNum type="arabicPeriod"/>
            </a:pPr>
            <a:r>
              <a:rPr lang="en-US" sz="2400" dirty="0"/>
              <a:t>Finding the sum of two numbers.</a:t>
            </a:r>
          </a:p>
          <a:p>
            <a:pPr marL="1476633" lvl="1" indent="-514350">
              <a:spcBef>
                <a:spcPts val="600"/>
              </a:spcBef>
              <a:spcAft>
                <a:spcPts val="600"/>
              </a:spcAft>
              <a:buSzPct val="100000"/>
              <a:buFont typeface="+mj-lt"/>
              <a:buAutoNum type="arabicPeriod"/>
            </a:pPr>
            <a:r>
              <a:rPr lang="en-US" sz="2400" dirty="0"/>
              <a:t>Calculating the perimeter of a triangle</a:t>
            </a:r>
          </a:p>
          <a:p>
            <a:pPr marL="1476633" lvl="1" indent="-514350">
              <a:spcBef>
                <a:spcPts val="600"/>
              </a:spcBef>
              <a:spcAft>
                <a:spcPts val="600"/>
              </a:spcAft>
              <a:buSzPct val="100000"/>
              <a:buFont typeface="+mj-lt"/>
              <a:buAutoNum type="arabicPeriod"/>
            </a:pPr>
            <a:r>
              <a:rPr lang="en-US" sz="2400" dirty="0"/>
              <a:t>Calculating the cube of a number.</a:t>
            </a:r>
          </a:p>
          <a:p>
            <a:pPr marL="1476633" lvl="1" indent="-514350">
              <a:spcBef>
                <a:spcPts val="600"/>
              </a:spcBef>
              <a:spcAft>
                <a:spcPts val="600"/>
              </a:spcAft>
              <a:buSzPct val="100000"/>
              <a:buFont typeface="+mj-lt"/>
              <a:buAutoNum type="arabicPeriod"/>
            </a:pPr>
            <a:r>
              <a:rPr lang="en-US" sz="2400" dirty="0"/>
              <a:t>Computing the area of a rectangle.</a:t>
            </a:r>
          </a:p>
          <a:p>
            <a:pPr marL="122973">
              <a:spcBef>
                <a:spcPts val="600"/>
              </a:spcBef>
              <a:spcAft>
                <a:spcPts val="600"/>
              </a:spcAft>
              <a:buSzPct val="100000"/>
            </a:pPr>
            <a:r>
              <a:rPr lang="en-US" sz="2000" dirty="0"/>
              <a:t>SPOJ: </a:t>
            </a:r>
            <a:r>
              <a:rPr lang="en-US" sz="2000" dirty="0">
                <a:hlinkClick r:id="rId3"/>
              </a:rPr>
              <a:t>https://www.spoj.com/RGB7/problems/main/sort=0,start=0 </a:t>
            </a:r>
            <a:endParaRPr lang="en-US" sz="2000" dirty="0"/>
          </a:p>
        </p:txBody>
      </p:sp>
      <p:sp>
        <p:nvSpPr>
          <p:cNvPr id="2" name="Title 1">
            <a:extLst>
              <a:ext uri="{FF2B5EF4-FFF2-40B4-BE49-F238E27FC236}">
                <a16:creationId xmlns:a16="http://schemas.microsoft.com/office/drawing/2014/main" id="{05A6C565-D2A1-B6F8-C627-C2707F7E969F}"/>
              </a:ext>
            </a:extLst>
          </p:cNvPr>
          <p:cNvSpPr>
            <a:spLocks noGrp="1"/>
          </p:cNvSpPr>
          <p:nvPr>
            <p:ph type="title"/>
          </p:nvPr>
        </p:nvSpPr>
        <p:spPr>
          <a:xfrm>
            <a:off x="247650" y="900667"/>
            <a:ext cx="9658350" cy="979375"/>
          </a:xfrm>
        </p:spPr>
        <p:txBody>
          <a:bodyPr anchor="ctr" anchorCtr="0">
            <a:noAutofit/>
          </a:bodyPr>
          <a:lstStyle/>
          <a:p>
            <a:r>
              <a:rPr lang="en-US" sz="2800" dirty="0"/>
              <a:t>Class 2: </a:t>
            </a:r>
            <a:r>
              <a:rPr lang="en-US" sz="2800" dirty="0">
                <a:solidFill>
                  <a:schemeClr val="tx1"/>
                </a:solidFill>
              </a:rPr>
              <a:t>Building Basic Algorithms with Flowgorithm</a:t>
            </a:r>
            <a:endParaRPr lang="en-US" sz="2800" dirty="0"/>
          </a:p>
        </p:txBody>
      </p:sp>
      <p:sp>
        <p:nvSpPr>
          <p:cNvPr id="3" name="Slide Number Placeholder">
            <a:extLst>
              <a:ext uri="{FF2B5EF4-FFF2-40B4-BE49-F238E27FC236}">
                <a16:creationId xmlns:a16="http://schemas.microsoft.com/office/drawing/2014/main" id="{721668F8-4019-5A57-A4EB-D15ECD9FFB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27</a:t>
            </a:fld>
            <a:endParaRPr lang="en-US" dirty="0"/>
          </a:p>
        </p:txBody>
      </p:sp>
    </p:spTree>
    <p:extLst>
      <p:ext uri="{BB962C8B-B14F-4D97-AF65-F5344CB8AC3E}">
        <p14:creationId xmlns:p14="http://schemas.microsoft.com/office/powerpoint/2010/main" val="29695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5FF14-11DC-92D1-3BF3-7FB507DC567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360483F-14D8-775B-B85E-722485002581}"/>
              </a:ext>
            </a:extLst>
          </p:cNvPr>
          <p:cNvSpPr>
            <a:spLocks noGrp="1"/>
          </p:cNvSpPr>
          <p:nvPr>
            <p:ph type="body" idx="1"/>
          </p:nvPr>
        </p:nvSpPr>
        <p:spPr>
          <a:xfrm>
            <a:off x="450273" y="1719259"/>
            <a:ext cx="8675727" cy="3199106"/>
          </a:xfrm>
        </p:spPr>
        <p:txBody>
          <a:bodyPr/>
          <a:lstStyle/>
          <a:p>
            <a:r>
              <a:rPr lang="en-US" sz="2000" dirty="0"/>
              <a:t>Video: </a:t>
            </a:r>
            <a:r>
              <a:rPr lang="en-US" sz="2000" dirty="0">
                <a:hlinkClick r:id="rId3"/>
              </a:rPr>
              <a:t>https://youtu.be/mHCiQJTZsww?si=DTxeIMNqr01-WsET</a:t>
            </a:r>
            <a:endParaRPr lang="en-US" sz="2000" dirty="0"/>
          </a:p>
          <a:p>
            <a:endParaRPr lang="en-US" dirty="0"/>
          </a:p>
          <a:p>
            <a:r>
              <a:rPr lang="en-US" dirty="0"/>
              <a:t>Calculate area of a circle.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Radius of the circle.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circle.</a:t>
            </a:r>
          </a:p>
        </p:txBody>
      </p:sp>
      <p:sp>
        <p:nvSpPr>
          <p:cNvPr id="3" name="Title 2">
            <a:extLst>
              <a:ext uri="{FF2B5EF4-FFF2-40B4-BE49-F238E27FC236}">
                <a16:creationId xmlns:a16="http://schemas.microsoft.com/office/drawing/2014/main" id="{730C66F1-3DFB-EDE1-C5B2-3E0C655573A4}"/>
              </a:ext>
            </a:extLst>
          </p:cNvPr>
          <p:cNvSpPr>
            <a:spLocks noGrp="1"/>
          </p:cNvSpPr>
          <p:nvPr>
            <p:ph type="title"/>
          </p:nvPr>
        </p:nvSpPr>
        <p:spPr>
          <a:xfrm>
            <a:off x="247650" y="317206"/>
            <a:ext cx="9410700" cy="1205384"/>
          </a:xfrm>
        </p:spPr>
        <p:txBody>
          <a:bodyPr/>
          <a:lstStyle/>
          <a:p>
            <a:r>
              <a:rPr lang="en-US" dirty="0"/>
              <a:t>Example1: Flowgorithm Area of a Circle</a:t>
            </a:r>
          </a:p>
        </p:txBody>
      </p:sp>
      <p:grpSp>
        <p:nvGrpSpPr>
          <p:cNvPr id="14" name="Group 13">
            <a:extLst>
              <a:ext uri="{FF2B5EF4-FFF2-40B4-BE49-F238E27FC236}">
                <a16:creationId xmlns:a16="http://schemas.microsoft.com/office/drawing/2014/main" id="{6C20EC5B-1862-70C7-61FE-8BE16ABBE6AC}"/>
              </a:ext>
            </a:extLst>
          </p:cNvPr>
          <p:cNvGrpSpPr/>
          <p:nvPr/>
        </p:nvGrpSpPr>
        <p:grpSpPr>
          <a:xfrm>
            <a:off x="7495309" y="2072195"/>
            <a:ext cx="2230581" cy="2771510"/>
            <a:chOff x="6899565" y="2729345"/>
            <a:chExt cx="2136560" cy="2654688"/>
          </a:xfrm>
        </p:grpSpPr>
        <p:pic>
          <p:nvPicPr>
            <p:cNvPr id="2" name="Picture 1">
              <a:extLst>
                <a:ext uri="{FF2B5EF4-FFF2-40B4-BE49-F238E27FC236}">
                  <a16:creationId xmlns:a16="http://schemas.microsoft.com/office/drawing/2014/main" id="{5E2ED8D0-482D-98D1-416E-E77CBA2D2D2E}"/>
                </a:ext>
              </a:extLst>
            </p:cNvPr>
            <p:cNvPicPr>
              <a:picLocks noChangeAspect="1"/>
            </p:cNvPicPr>
            <p:nvPr/>
          </p:nvPicPr>
          <p:blipFill>
            <a:blip r:embed="rId4"/>
            <a:stretch>
              <a:fillRect/>
            </a:stretch>
          </p:blipFill>
          <p:spPr>
            <a:xfrm>
              <a:off x="7048773" y="2729345"/>
              <a:ext cx="1870213" cy="652114"/>
            </a:xfrm>
            <a:prstGeom prst="rect">
              <a:avLst/>
            </a:prstGeom>
          </p:spPr>
        </p:pic>
        <p:sp>
          <p:nvSpPr>
            <p:cNvPr id="7" name="Oval 6">
              <a:extLst>
                <a:ext uri="{FF2B5EF4-FFF2-40B4-BE49-F238E27FC236}">
                  <a16:creationId xmlns:a16="http://schemas.microsoft.com/office/drawing/2014/main" id="{7A046A3D-8DFD-7760-052D-79184BC8EC28}"/>
                </a:ext>
              </a:extLst>
            </p:cNvPr>
            <p:cNvSpPr/>
            <p:nvPr/>
          </p:nvSpPr>
          <p:spPr bwMode="auto">
            <a:xfrm>
              <a:off x="6899565" y="3247473"/>
              <a:ext cx="2136560" cy="2136560"/>
            </a:xfrm>
            <a:prstGeom prst="ellips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cxnSp>
          <p:nvCxnSpPr>
            <p:cNvPr id="13" name="Straight Connector 12">
              <a:extLst>
                <a:ext uri="{FF2B5EF4-FFF2-40B4-BE49-F238E27FC236}">
                  <a16:creationId xmlns:a16="http://schemas.microsoft.com/office/drawing/2014/main" id="{4282D86A-D0A6-E6E1-E7B0-803C75C58B17}"/>
                </a:ext>
              </a:extLst>
            </p:cNvPr>
            <p:cNvCxnSpPr>
              <a:cxnSpLocks/>
            </p:cNvCxnSpPr>
            <p:nvPr/>
          </p:nvCxnSpPr>
          <p:spPr bwMode="auto">
            <a:xfrm>
              <a:off x="8021042" y="4416357"/>
              <a:ext cx="1015083" cy="0"/>
            </a:xfrm>
            <a:prstGeom prst="line">
              <a:avLst/>
            </a:prstGeom>
            <a:ln w="19050">
              <a:solidFill>
                <a:schemeClr val="accent3"/>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40307B9-8ED6-8454-FA73-3457BB3C8E5A}"/>
                </a:ext>
              </a:extLst>
            </p:cNvPr>
            <p:cNvSpPr txBox="1"/>
            <p:nvPr/>
          </p:nvSpPr>
          <p:spPr>
            <a:xfrm>
              <a:off x="8397763" y="4028721"/>
              <a:ext cx="495056" cy="447271"/>
            </a:xfrm>
            <a:prstGeom prst="rect">
              <a:avLst/>
            </a:prstGeom>
            <a:noFill/>
          </p:spPr>
          <p:txBody>
            <a:bodyPr wrap="square" rtlCol="0">
              <a:spAutoFit/>
            </a:bodyPr>
            <a:lstStyle/>
            <a:p>
              <a:pPr algn="l"/>
              <a:r>
                <a:rPr lang="en-US" sz="2400" dirty="0">
                  <a:solidFill>
                    <a:schemeClr val="accent3"/>
                  </a:solidFill>
                  <a:latin typeface="+mn-lt"/>
                  <a:ea typeface="IBM Plex Sans" charset="0"/>
                  <a:cs typeface="IBM Plex Sans" charset="0"/>
                </a:rPr>
                <a:t>r</a:t>
              </a:r>
            </a:p>
          </p:txBody>
        </p:sp>
      </p:grpSp>
      <p:sp>
        <p:nvSpPr>
          <p:cNvPr id="4" name="Slide Number Placeholder">
            <a:extLst>
              <a:ext uri="{FF2B5EF4-FFF2-40B4-BE49-F238E27FC236}">
                <a16:creationId xmlns:a16="http://schemas.microsoft.com/office/drawing/2014/main" id="{1151CBDF-E9A4-F98D-38C9-37A96021A37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28</a:t>
            </a:fld>
            <a:endParaRPr lang="en-US" dirty="0"/>
          </a:p>
        </p:txBody>
      </p:sp>
      <p:graphicFrame>
        <p:nvGraphicFramePr>
          <p:cNvPr id="10" name="Table 9">
            <a:extLst>
              <a:ext uri="{FF2B5EF4-FFF2-40B4-BE49-F238E27FC236}">
                <a16:creationId xmlns:a16="http://schemas.microsoft.com/office/drawing/2014/main" id="{0C5AB7E3-BD49-6135-7FC5-0FEB10260EB2}"/>
              </a:ext>
            </a:extLst>
          </p:cNvPr>
          <p:cNvGraphicFramePr>
            <a:graphicFrameLocks noGrp="1"/>
          </p:cNvGraphicFramePr>
          <p:nvPr>
            <p:extLst>
              <p:ext uri="{D42A27DB-BD31-4B8C-83A1-F6EECF244321}">
                <p14:modId xmlns:p14="http://schemas.microsoft.com/office/powerpoint/2010/main" val="639937157"/>
              </p:ext>
            </p:extLst>
          </p:nvPr>
        </p:nvGraphicFramePr>
        <p:xfrm>
          <a:off x="322098" y="4897777"/>
          <a:ext cx="8863465" cy="1822362"/>
        </p:xfrm>
        <a:graphic>
          <a:graphicData uri="http://schemas.openxmlformats.org/drawingml/2006/table">
            <a:tbl>
              <a:tblPr/>
              <a:tblGrid>
                <a:gridCol w="1437429">
                  <a:extLst>
                    <a:ext uri="{9D8B030D-6E8A-4147-A177-3AD203B41FA5}">
                      <a16:colId xmlns:a16="http://schemas.microsoft.com/office/drawing/2014/main" val="2680627310"/>
                    </a:ext>
                  </a:extLst>
                </a:gridCol>
                <a:gridCol w="7426036">
                  <a:extLst>
                    <a:ext uri="{9D8B030D-6E8A-4147-A177-3AD203B41FA5}">
                      <a16:colId xmlns:a16="http://schemas.microsoft.com/office/drawing/2014/main" val="3246931781"/>
                    </a:ext>
                  </a:extLst>
                </a:gridCol>
              </a:tblGrid>
              <a:tr h="225357">
                <a:tc>
                  <a:txBody>
                    <a:bodyPr/>
                    <a:lstStyle/>
                    <a:p>
                      <a:pPr algn="l"/>
                      <a:r>
                        <a:rPr lang="en-US" sz="1200" b="1" dirty="0">
                          <a:solidFill>
                            <a:srgbClr val="404040"/>
                          </a:solidFill>
                          <a:effectLst/>
                          <a:latin typeface="+mn-lt"/>
                        </a:rPr>
                        <a:t>Function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tc>
                  <a:txBody>
                    <a:bodyPr/>
                    <a:lstStyle/>
                    <a:p>
                      <a:pPr algn="l"/>
                      <a:r>
                        <a:rPr lang="en-US" sz="1200" b="1" dirty="0">
                          <a:solidFill>
                            <a:srgbClr val="404040"/>
                          </a:solidFill>
                          <a:effectLst/>
                          <a:latin typeface="+mn-lt"/>
                        </a:rPr>
                        <a:t>Description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extLst>
                  <a:ext uri="{0D108BD9-81ED-4DB2-BD59-A6C34878D82A}">
                    <a16:rowId xmlns:a16="http://schemas.microsoft.com/office/drawing/2014/main" val="1113060613"/>
                  </a:ext>
                </a:extLst>
              </a:tr>
              <a:tr h="353961">
                <a:tc>
                  <a:txBody>
                    <a:bodyPr/>
                    <a:lstStyle/>
                    <a:p>
                      <a:pPr fontAlgn="t"/>
                      <a:r>
                        <a:rPr lang="en-US" sz="1200" dirty="0" err="1">
                          <a:solidFill>
                            <a:srgbClr val="202020"/>
                          </a:solidFill>
                          <a:effectLst/>
                          <a:latin typeface="+mn-lt"/>
                        </a:rPr>
                        <a:t>ToFixed</a:t>
                      </a:r>
                      <a:r>
                        <a:rPr lang="en-US" sz="1200" dirty="0">
                          <a:solidFill>
                            <a:srgbClr val="202020"/>
                          </a:solidFill>
                          <a:effectLst/>
                          <a:latin typeface="+mn-lt"/>
                        </a:rPr>
                        <a:t>(r, </a:t>
                      </a:r>
                      <a:r>
                        <a:rPr lang="en-US" sz="1200" dirty="0" err="1">
                          <a:solidFill>
                            <a:srgbClr val="202020"/>
                          </a:solidFill>
                          <a:effectLst/>
                          <a:latin typeface="+mn-lt"/>
                        </a:rPr>
                        <a:t>i</a:t>
                      </a:r>
                      <a:r>
                        <a:rPr lang="en-US" sz="1200" dirty="0">
                          <a:solidFill>
                            <a:srgbClr val="202020"/>
                          </a:solidFill>
                          <a:effectLst/>
                          <a:latin typeface="+mn-lt"/>
                        </a:rPr>
                        <a:t>)</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real number </a:t>
                      </a:r>
                      <a:r>
                        <a:rPr lang="en-US" sz="1200" b="1" i="1" dirty="0">
                          <a:solidFill>
                            <a:srgbClr val="005070"/>
                          </a:solidFill>
                          <a:effectLst/>
                          <a:latin typeface="+mn-lt"/>
                        </a:rPr>
                        <a:t>r</a:t>
                      </a:r>
                      <a:r>
                        <a:rPr lang="en-US" sz="1200" dirty="0">
                          <a:solidFill>
                            <a:srgbClr val="202020"/>
                          </a:solidFill>
                          <a:effectLst/>
                          <a:latin typeface="+mn-lt"/>
                        </a:rPr>
                        <a:t> to a string with </a:t>
                      </a:r>
                      <a:r>
                        <a:rPr lang="en-US" sz="1200" b="1" i="1" dirty="0" err="1">
                          <a:solidFill>
                            <a:srgbClr val="005070"/>
                          </a:solidFill>
                          <a:effectLst/>
                          <a:latin typeface="+mn-lt"/>
                        </a:rPr>
                        <a:t>i</a:t>
                      </a:r>
                      <a:r>
                        <a:rPr lang="en-US" sz="1200" dirty="0">
                          <a:solidFill>
                            <a:srgbClr val="202020"/>
                          </a:solidFill>
                          <a:effectLst/>
                          <a:latin typeface="+mn-lt"/>
                        </a:rPr>
                        <a:t> digits after the decimal point. This function is useful for currency.</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497659372"/>
                  </a:ext>
                </a:extLst>
              </a:tr>
              <a:tr h="254310">
                <a:tc>
                  <a:txBody>
                    <a:bodyPr/>
                    <a:lstStyle/>
                    <a:p>
                      <a:pPr fontAlgn="t"/>
                      <a:r>
                        <a:rPr lang="en-US" sz="1200">
                          <a:solidFill>
                            <a:srgbClr val="202020"/>
                          </a:solidFill>
                          <a:effectLst/>
                          <a:latin typeface="+mn-lt"/>
                        </a:rPr>
                        <a:t>ToInteger(n)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integer</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839947445"/>
                  </a:ext>
                </a:extLst>
              </a:tr>
              <a:tr h="254310">
                <a:tc>
                  <a:txBody>
                    <a:bodyPr/>
                    <a:lstStyle/>
                    <a:p>
                      <a:pPr fontAlgn="t"/>
                      <a:r>
                        <a:rPr lang="en-US" sz="1200">
                          <a:solidFill>
                            <a:srgbClr val="202020"/>
                          </a:solidFill>
                          <a:effectLst/>
                          <a:latin typeface="+mn-lt"/>
                        </a:rPr>
                        <a:t>ToReal(n)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real</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130295061"/>
                  </a:ext>
                </a:extLst>
              </a:tr>
              <a:tr h="254310">
                <a:tc>
                  <a:txBody>
                    <a:bodyPr/>
                    <a:lstStyle/>
                    <a:p>
                      <a:pPr fontAlgn="t"/>
                      <a:r>
                        <a:rPr lang="en-US" sz="1200">
                          <a:solidFill>
                            <a:srgbClr val="202020"/>
                          </a:solidFill>
                          <a:effectLst/>
                          <a:latin typeface="+mn-lt"/>
                        </a:rPr>
                        <a:t>ToString(n)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number to a string</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28938979"/>
                  </a:ext>
                </a:extLst>
              </a:tr>
            </a:tbl>
          </a:graphicData>
        </a:graphic>
      </p:graphicFrame>
      <p:sp>
        <p:nvSpPr>
          <p:cNvPr id="15" name="Rectangle 14">
            <a:extLst>
              <a:ext uri="{FF2B5EF4-FFF2-40B4-BE49-F238E27FC236}">
                <a16:creationId xmlns:a16="http://schemas.microsoft.com/office/drawing/2014/main" id="{28A6BE22-FFD8-07CE-24F3-B47856C90375}"/>
              </a:ext>
            </a:extLst>
          </p:cNvPr>
          <p:cNvSpPr/>
          <p:nvPr/>
        </p:nvSpPr>
        <p:spPr bwMode="auto">
          <a:xfrm>
            <a:off x="263236" y="5167745"/>
            <a:ext cx="8908473" cy="443346"/>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Line Callout 1 5">
            <a:extLst>
              <a:ext uri="{FF2B5EF4-FFF2-40B4-BE49-F238E27FC236}">
                <a16:creationId xmlns:a16="http://schemas.microsoft.com/office/drawing/2014/main" id="{DBAFAA60-0C04-653D-F8B5-CC3EBD67AC97}"/>
              </a:ext>
            </a:extLst>
          </p:cNvPr>
          <p:cNvSpPr/>
          <p:nvPr/>
        </p:nvSpPr>
        <p:spPr bwMode="auto">
          <a:xfrm>
            <a:off x="7897644" y="161493"/>
            <a:ext cx="1897520" cy="1168544"/>
          </a:xfrm>
          <a:prstGeom prst="borderCallout1">
            <a:avLst>
              <a:gd name="adj1" fmla="val 107672"/>
              <a:gd name="adj2" fmla="val 34745"/>
              <a:gd name="adj3" fmla="val 173901"/>
              <a:gd name="adj4" fmla="val 4886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endParaRPr kumimoji="0" 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556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CB2F6-96F8-E071-67DB-783A6067325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B828834-A92A-B3E5-75E0-3632C24AFF9F}"/>
              </a:ext>
            </a:extLst>
          </p:cNvPr>
          <p:cNvSpPr>
            <a:spLocks noGrp="1"/>
          </p:cNvSpPr>
          <p:nvPr>
            <p:ph type="body" idx="1"/>
          </p:nvPr>
        </p:nvSpPr>
        <p:spPr/>
        <p:txBody>
          <a:bodyPr/>
          <a:lstStyle/>
          <a:p>
            <a:r>
              <a:rPr lang="en-US" sz="2000" dirty="0"/>
              <a:t>Video: </a:t>
            </a:r>
            <a:r>
              <a:rPr lang="en-US" sz="2000" dirty="0">
                <a:hlinkClick r:id="rId3"/>
              </a:rPr>
              <a:t>https://youtu.be/X1OE4ZL8co0?si=5b3V25Guj0cU4p9b</a:t>
            </a:r>
            <a:endParaRPr lang="en-US" sz="2000" dirty="0"/>
          </a:p>
          <a:p>
            <a:endParaRPr lang="en-US" dirty="0"/>
          </a:p>
          <a:p>
            <a:r>
              <a:rPr lang="en-US" dirty="0"/>
              <a:t>Calculate area of a triangle.</a:t>
            </a:r>
          </a:p>
          <a:p>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Base and Hight of the triangle.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triangle.</a:t>
            </a:r>
          </a:p>
        </p:txBody>
      </p:sp>
      <p:sp>
        <p:nvSpPr>
          <p:cNvPr id="3" name="Title 2">
            <a:extLst>
              <a:ext uri="{FF2B5EF4-FFF2-40B4-BE49-F238E27FC236}">
                <a16:creationId xmlns:a16="http://schemas.microsoft.com/office/drawing/2014/main" id="{EBD6752E-A0E8-5984-2D34-E90DB10EDF49}"/>
              </a:ext>
            </a:extLst>
          </p:cNvPr>
          <p:cNvSpPr>
            <a:spLocks noGrp="1"/>
          </p:cNvSpPr>
          <p:nvPr>
            <p:ph type="title"/>
          </p:nvPr>
        </p:nvSpPr>
        <p:spPr>
          <a:xfrm>
            <a:off x="247650" y="317206"/>
            <a:ext cx="9410700" cy="1205384"/>
          </a:xfrm>
        </p:spPr>
        <p:txBody>
          <a:bodyPr/>
          <a:lstStyle/>
          <a:p>
            <a:r>
              <a:rPr lang="en-US" dirty="0"/>
              <a:t>Example2: Flowgorithm Area of a Circle</a:t>
            </a:r>
          </a:p>
        </p:txBody>
      </p:sp>
      <p:grpSp>
        <p:nvGrpSpPr>
          <p:cNvPr id="18" name="Group 17">
            <a:extLst>
              <a:ext uri="{FF2B5EF4-FFF2-40B4-BE49-F238E27FC236}">
                <a16:creationId xmlns:a16="http://schemas.microsoft.com/office/drawing/2014/main" id="{4A5600E7-1431-DA2B-460E-B2B5AF5D7A1F}"/>
              </a:ext>
            </a:extLst>
          </p:cNvPr>
          <p:cNvGrpSpPr/>
          <p:nvPr/>
        </p:nvGrpSpPr>
        <p:grpSpPr>
          <a:xfrm>
            <a:off x="6379509" y="2993586"/>
            <a:ext cx="2595282" cy="2637721"/>
            <a:chOff x="6379509" y="2993586"/>
            <a:chExt cx="2595282" cy="2637721"/>
          </a:xfrm>
        </p:grpSpPr>
        <p:sp>
          <p:nvSpPr>
            <p:cNvPr id="4" name="Triangle 3">
              <a:extLst>
                <a:ext uri="{FF2B5EF4-FFF2-40B4-BE49-F238E27FC236}">
                  <a16:creationId xmlns:a16="http://schemas.microsoft.com/office/drawing/2014/main" id="{67DA3D39-2E48-769F-8F89-FF542AB3C06C}"/>
                </a:ext>
              </a:extLst>
            </p:cNvPr>
            <p:cNvSpPr/>
            <p:nvPr/>
          </p:nvSpPr>
          <p:spPr bwMode="auto">
            <a:xfrm>
              <a:off x="6387353" y="2993586"/>
              <a:ext cx="2084294" cy="1896036"/>
            </a:xfrm>
            <a:prstGeom prst="triangl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TextBox 5">
              <a:extLst>
                <a:ext uri="{FF2B5EF4-FFF2-40B4-BE49-F238E27FC236}">
                  <a16:creationId xmlns:a16="http://schemas.microsoft.com/office/drawing/2014/main" id="{01555136-41F7-AB7C-0B99-5F95FE374B4B}"/>
                </a:ext>
              </a:extLst>
            </p:cNvPr>
            <p:cNvSpPr txBox="1"/>
            <p:nvPr/>
          </p:nvSpPr>
          <p:spPr>
            <a:xfrm>
              <a:off x="7181850" y="4932401"/>
              <a:ext cx="886385"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Base</a:t>
              </a:r>
            </a:p>
          </p:txBody>
        </p:sp>
        <p:cxnSp>
          <p:nvCxnSpPr>
            <p:cNvPr id="9" name="Straight Connector 8">
              <a:extLst>
                <a:ext uri="{FF2B5EF4-FFF2-40B4-BE49-F238E27FC236}">
                  <a16:creationId xmlns:a16="http://schemas.microsoft.com/office/drawing/2014/main" id="{FDE133A5-521F-57D4-E1D2-DCF412FE2222}"/>
                </a:ext>
              </a:extLst>
            </p:cNvPr>
            <p:cNvCxnSpPr>
              <a:cxnSpLocks/>
            </p:cNvCxnSpPr>
            <p:nvPr/>
          </p:nvCxnSpPr>
          <p:spPr bwMode="auto">
            <a:xfrm>
              <a:off x="7429500" y="3133165"/>
              <a:ext cx="0" cy="1756457"/>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FD4DC6-582C-7838-E1D5-785EEA6CCD2E}"/>
                </a:ext>
              </a:extLst>
            </p:cNvPr>
            <p:cNvSpPr txBox="1"/>
            <p:nvPr/>
          </p:nvSpPr>
          <p:spPr>
            <a:xfrm>
              <a:off x="7181850" y="4074459"/>
              <a:ext cx="738468" cy="307777"/>
            </a:xfrm>
            <a:prstGeom prst="rect">
              <a:avLst/>
            </a:prstGeom>
            <a:solidFill>
              <a:schemeClr val="bg1"/>
            </a:solidFill>
          </p:spPr>
          <p:txBody>
            <a:bodyPr wrap="square" rtlCol="0">
              <a:spAutoFit/>
            </a:bodyPr>
            <a:lstStyle/>
            <a:p>
              <a:pPr algn="l"/>
              <a:r>
                <a:rPr lang="en-US" sz="1400" dirty="0">
                  <a:solidFill>
                    <a:schemeClr val="accent3"/>
                  </a:solidFill>
                  <a:latin typeface="+mn-lt"/>
                  <a:ea typeface="IBM Plex Sans" charset="0"/>
                  <a:cs typeface="IBM Plex Sans" charset="0"/>
                </a:rPr>
                <a:t>Hight</a:t>
              </a:r>
            </a:p>
          </p:txBody>
        </p:sp>
        <p:sp>
          <p:nvSpPr>
            <p:cNvPr id="14" name="TextBox 13">
              <a:extLst>
                <a:ext uri="{FF2B5EF4-FFF2-40B4-BE49-F238E27FC236}">
                  <a16:creationId xmlns:a16="http://schemas.microsoft.com/office/drawing/2014/main" id="{8F467F80-FC6A-E828-D694-FBF3509FCFF4}"/>
                </a:ext>
              </a:extLst>
            </p:cNvPr>
            <p:cNvSpPr txBox="1"/>
            <p:nvPr/>
          </p:nvSpPr>
          <p:spPr>
            <a:xfrm>
              <a:off x="6379509" y="5323530"/>
              <a:ext cx="2595282"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Area = (Base x Hight ) / 2</a:t>
              </a:r>
            </a:p>
          </p:txBody>
        </p:sp>
        <p:cxnSp>
          <p:nvCxnSpPr>
            <p:cNvPr id="16" name="Straight Connector 15">
              <a:extLst>
                <a:ext uri="{FF2B5EF4-FFF2-40B4-BE49-F238E27FC236}">
                  <a16:creationId xmlns:a16="http://schemas.microsoft.com/office/drawing/2014/main" id="{7B3D5EFE-3CEA-CA99-C3A9-78DC0BAB2F62}"/>
                </a:ext>
              </a:extLst>
            </p:cNvPr>
            <p:cNvCxnSpPr/>
            <p:nvPr/>
          </p:nvCxnSpPr>
          <p:spPr bwMode="auto">
            <a:xfrm>
              <a:off x="6387353" y="4992160"/>
              <a:ext cx="2084294" cy="0"/>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grpSp>
      <p:sp>
        <p:nvSpPr>
          <p:cNvPr id="2" name="Slide Number Placeholder">
            <a:extLst>
              <a:ext uri="{FF2B5EF4-FFF2-40B4-BE49-F238E27FC236}">
                <a16:creationId xmlns:a16="http://schemas.microsoft.com/office/drawing/2014/main" id="{5951BF89-195B-7F5F-F1B1-DA54FB4C66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29</a:t>
            </a:fld>
            <a:endParaRPr lang="en-US" dirty="0"/>
          </a:p>
        </p:txBody>
      </p:sp>
    </p:spTree>
    <p:extLst>
      <p:ext uri="{BB962C8B-B14F-4D97-AF65-F5344CB8AC3E}">
        <p14:creationId xmlns:p14="http://schemas.microsoft.com/office/powerpoint/2010/main" val="34579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9FD76-1379-1891-75D6-CF3CDF07685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2F7137-7EAE-7D68-706A-330526472B97}"/>
              </a:ext>
            </a:extLst>
          </p:cNvPr>
          <p:cNvSpPr>
            <a:spLocks noGrp="1"/>
          </p:cNvSpPr>
          <p:nvPr>
            <p:ph type="title"/>
          </p:nvPr>
        </p:nvSpPr>
        <p:spPr/>
        <p:txBody>
          <a:bodyPr/>
          <a:lstStyle/>
          <a:p>
            <a:r>
              <a:rPr lang="en-US" dirty="0"/>
              <a:t>What’s Algorithms? What’s Programming?</a:t>
            </a:r>
          </a:p>
        </p:txBody>
      </p:sp>
      <p:sp>
        <p:nvSpPr>
          <p:cNvPr id="3" name="Slide Number Placeholder 2">
            <a:extLst>
              <a:ext uri="{FF2B5EF4-FFF2-40B4-BE49-F238E27FC236}">
                <a16:creationId xmlns:a16="http://schemas.microsoft.com/office/drawing/2014/main" id="{F465B109-8CD9-F437-04C7-91EBE3A81299}"/>
              </a:ext>
            </a:extLst>
          </p:cNvPr>
          <p:cNvSpPr>
            <a:spLocks noGrp="1"/>
          </p:cNvSpPr>
          <p:nvPr>
            <p:ph type="sldNum" sz="quarter" idx="4"/>
          </p:nvPr>
        </p:nvSpPr>
        <p:spPr>
          <a:xfrm>
            <a:off x="7788323" y="6424282"/>
            <a:ext cx="1981200" cy="222250"/>
          </a:xfrm>
          <a:prstGeom prst="rect">
            <a:avLst/>
          </a:prstGeom>
        </p:spPr>
        <p:txBody>
          <a:bodyPr/>
          <a:lstStyle/>
          <a:p>
            <a:fld id="{59395FB3-9C97-154F-86B2-7E381B951268}" type="slidenum">
              <a:rPr lang="en-US" smtClean="0"/>
              <a:pPr/>
              <a:t>3</a:t>
            </a:fld>
            <a:endParaRPr lang="en-US" dirty="0"/>
          </a:p>
        </p:txBody>
      </p:sp>
      <p:sp>
        <p:nvSpPr>
          <p:cNvPr id="8" name="Oval 7">
            <a:extLst>
              <a:ext uri="{FF2B5EF4-FFF2-40B4-BE49-F238E27FC236}">
                <a16:creationId xmlns:a16="http://schemas.microsoft.com/office/drawing/2014/main" id="{8806ABA0-E20D-C65D-79B9-604F929E01F0}"/>
              </a:ext>
            </a:extLst>
          </p:cNvPr>
          <p:cNvSpPr/>
          <p:nvPr/>
        </p:nvSpPr>
        <p:spPr bwMode="auto">
          <a:xfrm>
            <a:off x="277578" y="2766514"/>
            <a:ext cx="1205383" cy="1155529"/>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Problem / Task</a:t>
            </a:r>
            <a:endParaRPr kumimoji="0" lang="en-US" sz="1400" b="0" i="0" u="none" strike="noStrike" cap="none" normalizeH="0" baseline="0" dirty="0">
              <a:ln>
                <a:noFill/>
              </a:ln>
              <a:solidFill>
                <a:schemeClr val="tx1"/>
              </a:solidFill>
              <a:effectLst/>
              <a:latin typeface="+mn-lt"/>
            </a:endParaRPr>
          </a:p>
        </p:txBody>
      </p:sp>
      <p:sp>
        <p:nvSpPr>
          <p:cNvPr id="10" name="Alternate Process 9">
            <a:extLst>
              <a:ext uri="{FF2B5EF4-FFF2-40B4-BE49-F238E27FC236}">
                <a16:creationId xmlns:a16="http://schemas.microsoft.com/office/drawing/2014/main" id="{449609CE-EBCB-E88F-B29D-0D5473EF362E}"/>
              </a:ext>
            </a:extLst>
          </p:cNvPr>
          <p:cNvSpPr/>
          <p:nvPr/>
        </p:nvSpPr>
        <p:spPr bwMode="auto">
          <a:xfrm>
            <a:off x="2019012" y="2532803"/>
            <a:ext cx="2819407" cy="1437290"/>
          </a:xfrm>
          <a:prstGeom prst="flowChartAlternateProcess">
            <a:avLst/>
          </a:prstGeom>
          <a:noFill/>
          <a:ln w="254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Algorithms</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A step-by-step procedure to solve a problem or perform a task</a:t>
            </a:r>
            <a:endParaRPr kumimoji="0" lang="en-US" sz="1400" b="0" i="0" u="none" strike="noStrike" cap="none" normalizeH="0" baseline="0" dirty="0">
              <a:ln>
                <a:noFill/>
              </a:ln>
              <a:solidFill>
                <a:schemeClr val="tx1"/>
              </a:solidFill>
              <a:effectLst/>
              <a:latin typeface="+mn-lt"/>
            </a:endParaRPr>
          </a:p>
        </p:txBody>
      </p:sp>
      <p:sp>
        <p:nvSpPr>
          <p:cNvPr id="11" name="Alternate Process 10">
            <a:extLst>
              <a:ext uri="{FF2B5EF4-FFF2-40B4-BE49-F238E27FC236}">
                <a16:creationId xmlns:a16="http://schemas.microsoft.com/office/drawing/2014/main" id="{D08B5F52-CCD6-999E-669E-0CD1698EC1D6}"/>
              </a:ext>
            </a:extLst>
          </p:cNvPr>
          <p:cNvSpPr/>
          <p:nvPr/>
        </p:nvSpPr>
        <p:spPr bwMode="auto">
          <a:xfrm>
            <a:off x="5342166" y="2532804"/>
            <a:ext cx="2827564" cy="1379574"/>
          </a:xfrm>
          <a:prstGeom prst="flowChartAlternateProcess">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Programming</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Writing instructions in a programming language to implement algorithms</a:t>
            </a:r>
            <a:endParaRPr kumimoji="0" lang="en-US" sz="1400" b="0" i="0" u="none" strike="noStrike" cap="none" normalizeH="0" baseline="0" dirty="0">
              <a:ln>
                <a:noFill/>
              </a:ln>
              <a:solidFill>
                <a:schemeClr val="tx1"/>
              </a:solidFill>
              <a:effectLst/>
              <a:latin typeface="+mn-lt"/>
            </a:endParaRPr>
          </a:p>
        </p:txBody>
      </p:sp>
      <p:sp>
        <p:nvSpPr>
          <p:cNvPr id="12" name="Oval 11">
            <a:extLst>
              <a:ext uri="{FF2B5EF4-FFF2-40B4-BE49-F238E27FC236}">
                <a16:creationId xmlns:a16="http://schemas.microsoft.com/office/drawing/2014/main" id="{718F940D-2134-FA86-5745-0E6DB6AFB4BC}"/>
              </a:ext>
            </a:extLst>
          </p:cNvPr>
          <p:cNvSpPr/>
          <p:nvPr/>
        </p:nvSpPr>
        <p:spPr bwMode="auto">
          <a:xfrm>
            <a:off x="8629650" y="2736787"/>
            <a:ext cx="1028700" cy="986154"/>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Solution</a:t>
            </a:r>
          </a:p>
        </p:txBody>
      </p:sp>
      <p:sp>
        <p:nvSpPr>
          <p:cNvPr id="13" name="TextBox 12">
            <a:extLst>
              <a:ext uri="{FF2B5EF4-FFF2-40B4-BE49-F238E27FC236}">
                <a16:creationId xmlns:a16="http://schemas.microsoft.com/office/drawing/2014/main" id="{E6D2E73A-2618-8205-68AC-F0952B589544}"/>
              </a:ext>
            </a:extLst>
          </p:cNvPr>
          <p:cNvSpPr txBox="1"/>
          <p:nvPr/>
        </p:nvSpPr>
        <p:spPr>
          <a:xfrm>
            <a:off x="2228850" y="4138115"/>
            <a:ext cx="2476500" cy="523220"/>
          </a:xfrm>
          <a:prstGeom prst="rect">
            <a:avLst/>
          </a:prstGeom>
          <a:noFill/>
          <a:ln w="25400">
            <a:solidFill>
              <a:schemeClr val="accent2"/>
            </a:solidFill>
          </a:ln>
        </p:spPr>
        <p:txBody>
          <a:bodyPr wrap="square" rtlCol="0">
            <a:spAutoFit/>
          </a:bodyPr>
          <a:lstStyle/>
          <a:p>
            <a:pPr algn="l"/>
            <a:r>
              <a:rPr lang="en-US" sz="1400" dirty="0">
                <a:ea typeface="IBM Plex Sans" charset="0"/>
                <a:cs typeface="IBM Plex Sans" charset="0"/>
              </a:rPr>
              <a:t>Any programming language needs Algorithms</a:t>
            </a:r>
            <a:endParaRPr lang="en-US" sz="1400" dirty="0">
              <a:solidFill>
                <a:schemeClr val="tx1"/>
              </a:solidFill>
              <a:latin typeface="+mn-lt"/>
              <a:ea typeface="IBM Plex Sans" charset="0"/>
              <a:cs typeface="IBM Plex Sans" charset="0"/>
            </a:endParaRPr>
          </a:p>
        </p:txBody>
      </p:sp>
      <p:sp>
        <p:nvSpPr>
          <p:cNvPr id="14" name="TextBox 13">
            <a:extLst>
              <a:ext uri="{FF2B5EF4-FFF2-40B4-BE49-F238E27FC236}">
                <a16:creationId xmlns:a16="http://schemas.microsoft.com/office/drawing/2014/main" id="{0249FD17-92B3-0A69-8C02-5048BD66346E}"/>
              </a:ext>
            </a:extLst>
          </p:cNvPr>
          <p:cNvSpPr txBox="1"/>
          <p:nvPr/>
        </p:nvSpPr>
        <p:spPr>
          <a:xfrm>
            <a:off x="5559870" y="4140565"/>
            <a:ext cx="2476501" cy="2677656"/>
          </a:xfrm>
          <a:prstGeom prst="rect">
            <a:avLst/>
          </a:prstGeom>
          <a:noFill/>
          <a:ln w="25400">
            <a:solidFill>
              <a:schemeClr val="tx1"/>
            </a:solidFill>
          </a:ln>
        </p:spPr>
        <p:txBody>
          <a:bodyPr wrap="square" rtlCol="0">
            <a:spAutoFit/>
          </a:bodyPr>
          <a:lstStyle/>
          <a:p>
            <a:pPr algn="l"/>
            <a:r>
              <a:rPr lang="en-US" sz="1200" dirty="0">
                <a:ea typeface="IBM Plex Sans" charset="0"/>
                <a:cs typeface="IBM Plex Sans" charset="0"/>
              </a:rPr>
              <a:t>Programming languages</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Python</a:t>
            </a:r>
          </a:p>
          <a:p>
            <a:pPr marL="285750" indent="-285750" algn="l">
              <a:buFontTx/>
              <a:buChar char="-"/>
            </a:pPr>
            <a:r>
              <a:rPr lang="en-US" sz="1200" dirty="0">
                <a:ea typeface="IBM Plex Sans" charset="0"/>
                <a:cs typeface="IBM Plex Sans" charset="0"/>
              </a:rPr>
              <a:t>Java</a:t>
            </a:r>
          </a:p>
          <a:p>
            <a:pPr marL="285750" indent="-285750" algn="l">
              <a:buFontTx/>
              <a:buChar char="-"/>
            </a:pPr>
            <a:r>
              <a:rPr lang="en-US" sz="1200" dirty="0">
                <a:solidFill>
                  <a:schemeClr val="tx1"/>
                </a:solidFill>
                <a:latin typeface="+mn-lt"/>
                <a:ea typeface="IBM Plex Sans" charset="0"/>
                <a:cs typeface="IBM Plex Sans" charset="0"/>
              </a:rPr>
              <a:t>Java Script</a:t>
            </a:r>
          </a:p>
          <a:p>
            <a:pPr marL="285750" indent="-285750" algn="l">
              <a:buFontTx/>
              <a:buChar char="-"/>
            </a:pPr>
            <a:r>
              <a:rPr lang="en-US" sz="1200" dirty="0">
                <a:ea typeface="IBM Plex Sans" charset="0"/>
                <a:cs typeface="IBM Plex Sans" charset="0"/>
              </a:rPr>
              <a:t>VB</a:t>
            </a:r>
          </a:p>
          <a:p>
            <a:pPr marL="285750" indent="-285750" algn="l">
              <a:buFontTx/>
              <a:buChar char="-"/>
            </a:pPr>
            <a:r>
              <a:rPr lang="en-US" sz="1200" dirty="0">
                <a:solidFill>
                  <a:schemeClr val="tx1"/>
                </a:solidFill>
                <a:latin typeface="+mn-lt"/>
                <a:ea typeface="IBM Plex Sans" charset="0"/>
                <a:cs typeface="IBM Plex Sans" charset="0"/>
              </a:rPr>
              <a:t>VBA</a:t>
            </a:r>
          </a:p>
          <a:p>
            <a:pPr marL="285750" indent="-285750" algn="l">
              <a:buFontTx/>
              <a:buChar char="-"/>
            </a:pPr>
            <a:r>
              <a:rPr lang="en-US" sz="1200" dirty="0">
                <a:ea typeface="IBM Plex Sans" charset="0"/>
                <a:cs typeface="IBM Plex Sans" charset="0"/>
              </a:rPr>
              <a:t>Ruby</a:t>
            </a:r>
          </a:p>
          <a:p>
            <a:pPr marL="285750" indent="-285750" algn="l">
              <a:buFontTx/>
              <a:buChar char="-"/>
            </a:pPr>
            <a:r>
              <a:rPr lang="en-US" sz="1200" dirty="0">
                <a:ea typeface="IBM Plex Sans" charset="0"/>
                <a:cs typeface="IBM Plex Sans" charset="0"/>
              </a:rPr>
              <a:t>Perl</a:t>
            </a:r>
          </a:p>
          <a:p>
            <a:pPr marL="285750" indent="-285750" algn="l">
              <a:buFontTx/>
              <a:buChar char="-"/>
            </a:pPr>
            <a:r>
              <a:rPr lang="en-US" sz="1200" dirty="0">
                <a:solidFill>
                  <a:schemeClr val="tx1"/>
                </a:solidFill>
                <a:latin typeface="+mn-lt"/>
                <a:ea typeface="IBM Plex Sans" charset="0"/>
                <a:cs typeface="IBM Plex Sans" charset="0"/>
              </a:rPr>
              <a:t>Cobol</a:t>
            </a:r>
          </a:p>
          <a:p>
            <a:pPr marL="285750" indent="-285750" algn="l">
              <a:buFontTx/>
              <a:buChar char="-"/>
            </a:pPr>
            <a:r>
              <a:rPr lang="en-US" sz="1200" dirty="0">
                <a:ea typeface="IBM Plex Sans" charset="0"/>
                <a:cs typeface="IBM Plex Sans" charset="0"/>
              </a:rPr>
              <a:t>Fortran</a:t>
            </a:r>
          </a:p>
          <a:p>
            <a:pPr algn="l"/>
            <a:r>
              <a:rPr lang="en-US" sz="1200" dirty="0">
                <a:ea typeface="IBM Plex Sans" charset="0"/>
                <a:cs typeface="IBM Plex Sans" charset="0"/>
              </a:rPr>
              <a:t> More and more</a:t>
            </a:r>
            <a:endParaRPr lang="en-US" sz="1200" dirty="0">
              <a:solidFill>
                <a:schemeClr val="tx1"/>
              </a:solidFill>
              <a:latin typeface="+mn-lt"/>
              <a:ea typeface="IBM Plex Sans" charset="0"/>
              <a:cs typeface="IBM Plex Sans" charset="0"/>
            </a:endParaRPr>
          </a:p>
        </p:txBody>
      </p:sp>
      <p:sp>
        <p:nvSpPr>
          <p:cNvPr id="15" name="Right Arrow 14">
            <a:extLst>
              <a:ext uri="{FF2B5EF4-FFF2-40B4-BE49-F238E27FC236}">
                <a16:creationId xmlns:a16="http://schemas.microsoft.com/office/drawing/2014/main" id="{B73DAC92-31F9-99B9-60F5-D335463A8BBD}"/>
              </a:ext>
            </a:extLst>
          </p:cNvPr>
          <p:cNvSpPr/>
          <p:nvPr/>
        </p:nvSpPr>
        <p:spPr bwMode="auto">
          <a:xfrm>
            <a:off x="1581068"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6" name="Right Arrow 15">
            <a:extLst>
              <a:ext uri="{FF2B5EF4-FFF2-40B4-BE49-F238E27FC236}">
                <a16:creationId xmlns:a16="http://schemas.microsoft.com/office/drawing/2014/main" id="{37DDAA62-EBDB-CC25-0C4E-B815E65660FD}"/>
              </a:ext>
            </a:extLst>
          </p:cNvPr>
          <p:cNvSpPr/>
          <p:nvPr/>
        </p:nvSpPr>
        <p:spPr bwMode="auto">
          <a:xfrm>
            <a:off x="4916364"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7" name="Right Arrow 16">
            <a:extLst>
              <a:ext uri="{FF2B5EF4-FFF2-40B4-BE49-F238E27FC236}">
                <a16:creationId xmlns:a16="http://schemas.microsoft.com/office/drawing/2014/main" id="{B4991A08-21EA-4E43-5B64-91AF376F4795}"/>
              </a:ext>
            </a:extLst>
          </p:cNvPr>
          <p:cNvSpPr/>
          <p:nvPr/>
        </p:nvSpPr>
        <p:spPr bwMode="auto">
          <a:xfrm>
            <a:off x="8247675"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9" name="Explosion 1 18">
            <a:extLst>
              <a:ext uri="{FF2B5EF4-FFF2-40B4-BE49-F238E27FC236}">
                <a16:creationId xmlns:a16="http://schemas.microsoft.com/office/drawing/2014/main" id="{FF38433C-830D-B93E-ACE9-98B5BF124DB1}"/>
              </a:ext>
            </a:extLst>
          </p:cNvPr>
          <p:cNvSpPr/>
          <p:nvPr/>
        </p:nvSpPr>
        <p:spPr bwMode="auto">
          <a:xfrm>
            <a:off x="1742910" y="1243408"/>
            <a:ext cx="3080875" cy="1205384"/>
          </a:xfrm>
          <a:prstGeom prst="irregularSeal1">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t>Learn Algorithm</a:t>
            </a:r>
          </a:p>
          <a:p>
            <a:pPr marL="0" marR="0" indent="0" algn="ctr" defTabSz="914400" rtl="0" eaLnBrk="1" fontAlgn="base" latinLnBrk="0" hangingPunct="1">
              <a:lnSpc>
                <a:spcPct val="90000"/>
              </a:lnSpc>
              <a:spcBef>
                <a:spcPct val="0"/>
              </a:spcBef>
              <a:spcAft>
                <a:spcPct val="0"/>
              </a:spcAft>
              <a:buClrTx/>
              <a:buSzTx/>
              <a:buFontTx/>
              <a:buNone/>
              <a:tabLst/>
            </a:pPr>
            <a:r>
              <a:rPr lang="en-US" sz="1600" dirty="0"/>
              <a:t> First</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0466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6A9C-25F1-C6F5-8DA7-D6CEF444F40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70193EE-63D3-3DEE-A65C-4860520CDDDE}"/>
              </a:ext>
            </a:extLst>
          </p:cNvPr>
          <p:cNvSpPr>
            <a:spLocks noGrp="1"/>
          </p:cNvSpPr>
          <p:nvPr>
            <p:ph type="body" idx="1"/>
          </p:nvPr>
        </p:nvSpPr>
        <p:spPr>
          <a:xfrm>
            <a:off x="450273" y="1579409"/>
            <a:ext cx="9208077" cy="4993513"/>
          </a:xfrm>
        </p:spPr>
        <p:txBody>
          <a:bodyPr/>
          <a:lstStyle/>
          <a:p>
            <a:r>
              <a:rPr lang="en-US" dirty="0"/>
              <a:t>SPOJ: </a:t>
            </a:r>
            <a:r>
              <a:rPr lang="en-US" dirty="0">
                <a:hlinkClick r:id="rId3"/>
              </a:rPr>
              <a:t>https://www.spoj.com/RGB7/problems/RGB7001/</a:t>
            </a:r>
            <a:endParaRPr lang="en-US" dirty="0"/>
          </a:p>
          <a:p>
            <a:r>
              <a:rPr lang="en-US" dirty="0"/>
              <a:t>Find the sum of the given integers.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Two integers separated by a space are provided on a single line.</a:t>
            </a:r>
            <a:endParaRPr lang="en-US" dirty="0"/>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the two integers.</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12,  23</a:t>
            </a:r>
          </a:p>
          <a:p>
            <a:pPr marL="1447861" lvl="1" indent="-457200">
              <a:buFont typeface="Arial" panose="020B0604020202020204" pitchFamily="34" charset="0"/>
              <a:buChar char="•"/>
            </a:pPr>
            <a:r>
              <a:rPr lang="en-US" sz="2000" dirty="0"/>
              <a:t>Output: 35</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209D92-DED8-1EB8-AC25-3F130E571A1F}"/>
              </a:ext>
            </a:extLst>
          </p:cNvPr>
          <p:cNvSpPr>
            <a:spLocks noGrp="1"/>
          </p:cNvSpPr>
          <p:nvPr>
            <p:ph type="title"/>
          </p:nvPr>
        </p:nvSpPr>
        <p:spPr>
          <a:xfrm>
            <a:off x="247650" y="317206"/>
            <a:ext cx="9410700" cy="1205384"/>
          </a:xfrm>
        </p:spPr>
        <p:txBody>
          <a:bodyPr/>
          <a:lstStyle/>
          <a:p>
            <a:r>
              <a:rPr lang="en-US" dirty="0" err="1"/>
              <a:t>Execise</a:t>
            </a:r>
            <a:r>
              <a:rPr lang="en-US" dirty="0"/>
              <a:t>: 1. RGB7001 - Sum of 2 Numbers</a:t>
            </a:r>
          </a:p>
        </p:txBody>
      </p:sp>
      <p:sp>
        <p:nvSpPr>
          <p:cNvPr id="2" name="Slide Number Placeholder">
            <a:extLst>
              <a:ext uri="{FF2B5EF4-FFF2-40B4-BE49-F238E27FC236}">
                <a16:creationId xmlns:a16="http://schemas.microsoft.com/office/drawing/2014/main" id="{337E9771-5208-F959-8989-2B71CE8D484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30</a:t>
            </a:fld>
            <a:endParaRPr lang="en-US" dirty="0"/>
          </a:p>
        </p:txBody>
      </p:sp>
    </p:spTree>
    <p:extLst>
      <p:ext uri="{BB962C8B-B14F-4D97-AF65-F5344CB8AC3E}">
        <p14:creationId xmlns:p14="http://schemas.microsoft.com/office/powerpoint/2010/main" val="427810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15745-00FE-5518-68D2-510C52997F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5DFB8BE-DD53-4B2E-A501-03B288A6EAD8}"/>
              </a:ext>
            </a:extLst>
          </p:cNvPr>
          <p:cNvSpPr>
            <a:spLocks noGrp="1"/>
          </p:cNvSpPr>
          <p:nvPr>
            <p:ph type="body" idx="1"/>
          </p:nvPr>
        </p:nvSpPr>
        <p:spPr>
          <a:xfrm>
            <a:off x="493304" y="1525620"/>
            <a:ext cx="8675727" cy="4545375"/>
          </a:xfrm>
        </p:spPr>
        <p:txBody>
          <a:bodyPr/>
          <a:lstStyle/>
          <a:p>
            <a:r>
              <a:rPr lang="en-US" dirty="0"/>
              <a:t>SPOJ: </a:t>
            </a:r>
            <a:r>
              <a:rPr lang="en-US" dirty="0">
                <a:hlinkClick r:id="rId3"/>
              </a:rPr>
              <a:t>https://www.spoj.com/RGB7/problems/RGB7002/</a:t>
            </a:r>
            <a:endParaRPr lang="en-US" dirty="0"/>
          </a:p>
          <a:p>
            <a:r>
              <a:rPr lang="en-US" dirty="0"/>
              <a:t>Find the perimeter of the given triangle.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sides of the triangle are provided as integers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perimeter of the triangle.</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3 4 5</a:t>
            </a:r>
          </a:p>
          <a:p>
            <a:pPr marL="1447861" lvl="1" indent="-457200">
              <a:buFont typeface="Arial" panose="020B0604020202020204" pitchFamily="34" charset="0"/>
              <a:buChar char="•"/>
            </a:pPr>
            <a:r>
              <a:rPr lang="en-US" sz="2000" dirty="0"/>
              <a:t>Output:12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Save your algorithm as </a:t>
            </a:r>
            <a:r>
              <a:rPr lang="en-US" sz="1800" b="1" dirty="0">
                <a:solidFill>
                  <a:schemeClr val="tx1"/>
                </a:solidFill>
                <a:latin typeface="+mn-lt"/>
                <a:ea typeface="IBM Plex Sans" charset="0"/>
                <a:cs typeface="IBM Plex Sans" charset="0"/>
              </a:rPr>
              <a:t>&lt;Your Name&gt;_</a:t>
            </a:r>
            <a:r>
              <a:rPr lang="en-US" sz="1800" b="1" dirty="0"/>
              <a:t> RGB7002</a:t>
            </a:r>
            <a:r>
              <a:rPr lang="en-US" sz="1800" dirty="0">
                <a:solidFill>
                  <a:schemeClr val="tx1"/>
                </a:solidFill>
                <a:latin typeface="+mn-lt"/>
                <a:ea typeface="IBM Plex Sans" charset="0"/>
                <a:cs typeface="IBM Plex Sans" charset="0"/>
              </a:rPr>
              <a:t>.</a:t>
            </a:r>
            <a:endParaRPr lang="en-US" sz="1800"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Tools – Export to an Image File as </a:t>
            </a:r>
            <a:r>
              <a:rPr lang="en-US" sz="1800" b="1" dirty="0">
                <a:solidFill>
                  <a:schemeClr val="tx1"/>
                </a:solidFill>
                <a:latin typeface="+mn-lt"/>
                <a:ea typeface="IBM Plex Sans" charset="0"/>
                <a:cs typeface="IBM Plex Sans" charset="0"/>
              </a:rPr>
              <a:t>&lt;Your Name&gt;_</a:t>
            </a:r>
            <a:r>
              <a:rPr lang="en-US" sz="1800" b="1" dirty="0"/>
              <a:t> RGB7002</a:t>
            </a:r>
            <a:r>
              <a:rPr lang="en-US" sz="1800" b="1" dirty="0">
                <a:solidFill>
                  <a:schemeClr val="tx1"/>
                </a:solidFill>
                <a:latin typeface="+mn-lt"/>
                <a:ea typeface="IBM Plex Sans" charset="0"/>
                <a:cs typeface="IBM Plex Sans" charset="0"/>
              </a:rPr>
              <a:t>.png</a:t>
            </a:r>
            <a:r>
              <a:rPr lang="en-US" sz="18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800" dirty="0">
                <a:ea typeface="IBM Plex Sans" charset="0"/>
                <a:cs typeface="IBM Plex Sans" charset="0"/>
              </a:rPr>
              <a:t>Upload the Image file to the Teams folder.</a:t>
            </a:r>
            <a:endParaRPr lang="en-US" dirty="0"/>
          </a:p>
          <a:p>
            <a:pPr marL="95253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DA99EF1A-9806-F823-D9F4-D6C8B9C98FD5}"/>
              </a:ext>
            </a:extLst>
          </p:cNvPr>
          <p:cNvSpPr>
            <a:spLocks noGrp="1"/>
          </p:cNvSpPr>
          <p:nvPr>
            <p:ph type="title"/>
          </p:nvPr>
        </p:nvSpPr>
        <p:spPr>
          <a:xfrm>
            <a:off x="247650" y="317206"/>
            <a:ext cx="9410700" cy="1205384"/>
          </a:xfrm>
        </p:spPr>
        <p:txBody>
          <a:bodyPr/>
          <a:lstStyle/>
          <a:p>
            <a:r>
              <a:rPr lang="en-US" dirty="0" err="1"/>
              <a:t>Execise</a:t>
            </a:r>
            <a:r>
              <a:rPr lang="en-US" dirty="0"/>
              <a:t>: 2. RGB7002 - Triangle</a:t>
            </a:r>
          </a:p>
        </p:txBody>
      </p:sp>
      <p:grpSp>
        <p:nvGrpSpPr>
          <p:cNvPr id="4" name="Group 3">
            <a:extLst>
              <a:ext uri="{FF2B5EF4-FFF2-40B4-BE49-F238E27FC236}">
                <a16:creationId xmlns:a16="http://schemas.microsoft.com/office/drawing/2014/main" id="{F6935326-A69E-68D9-B0EE-09378C36669E}"/>
              </a:ext>
            </a:extLst>
          </p:cNvPr>
          <p:cNvGrpSpPr/>
          <p:nvPr/>
        </p:nvGrpSpPr>
        <p:grpSpPr>
          <a:xfrm>
            <a:off x="6679154" y="4128247"/>
            <a:ext cx="2588559" cy="1748994"/>
            <a:chOff x="5721723" y="4935071"/>
            <a:chExt cx="2588559" cy="1748994"/>
          </a:xfrm>
        </p:grpSpPr>
        <p:sp>
          <p:nvSpPr>
            <p:cNvPr id="8" name="Right Triangle 7">
              <a:extLst>
                <a:ext uri="{FF2B5EF4-FFF2-40B4-BE49-F238E27FC236}">
                  <a16:creationId xmlns:a16="http://schemas.microsoft.com/office/drawing/2014/main" id="{CE8D2AFB-DBDF-B718-70A8-CCAEF83B324F}"/>
                </a:ext>
              </a:extLst>
            </p:cNvPr>
            <p:cNvSpPr/>
            <p:nvPr/>
          </p:nvSpPr>
          <p:spPr bwMode="auto">
            <a:xfrm>
              <a:off x="5970494" y="4935071"/>
              <a:ext cx="2339788" cy="1329562"/>
            </a:xfrm>
            <a:prstGeom prst="rtTriangle">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accent3"/>
                </a:solidFill>
                <a:effectLst/>
                <a:latin typeface="+mn-lt"/>
              </a:endParaRPr>
            </a:p>
          </p:txBody>
        </p:sp>
        <p:sp>
          <p:nvSpPr>
            <p:cNvPr id="9" name="TextBox 8">
              <a:extLst>
                <a:ext uri="{FF2B5EF4-FFF2-40B4-BE49-F238E27FC236}">
                  <a16:creationId xmlns:a16="http://schemas.microsoft.com/office/drawing/2014/main" id="{994A9454-01FE-79E2-3107-A48DC9818B17}"/>
                </a:ext>
              </a:extLst>
            </p:cNvPr>
            <p:cNvSpPr txBox="1"/>
            <p:nvPr/>
          </p:nvSpPr>
          <p:spPr>
            <a:xfrm>
              <a:off x="5721723" y="5445963"/>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3</a:t>
              </a:r>
            </a:p>
          </p:txBody>
        </p:sp>
        <p:sp>
          <p:nvSpPr>
            <p:cNvPr id="10" name="TextBox 9">
              <a:extLst>
                <a:ext uri="{FF2B5EF4-FFF2-40B4-BE49-F238E27FC236}">
                  <a16:creationId xmlns:a16="http://schemas.microsoft.com/office/drawing/2014/main" id="{47CC67CA-C6FC-C650-ABD0-A4AB5C73392A}"/>
                </a:ext>
              </a:extLst>
            </p:cNvPr>
            <p:cNvSpPr txBox="1"/>
            <p:nvPr/>
          </p:nvSpPr>
          <p:spPr>
            <a:xfrm>
              <a:off x="6933079" y="6283955"/>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11" name="TextBox 10">
              <a:extLst>
                <a:ext uri="{FF2B5EF4-FFF2-40B4-BE49-F238E27FC236}">
                  <a16:creationId xmlns:a16="http://schemas.microsoft.com/office/drawing/2014/main" id="{D50D32D5-839A-207E-03FE-07AAE1923A1A}"/>
                </a:ext>
              </a:extLst>
            </p:cNvPr>
            <p:cNvSpPr txBox="1"/>
            <p:nvPr/>
          </p:nvSpPr>
          <p:spPr>
            <a:xfrm>
              <a:off x="7181850" y="5297949"/>
              <a:ext cx="497541"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5</a:t>
              </a:r>
              <a:endParaRPr lang="en-US" sz="2000" dirty="0">
                <a:solidFill>
                  <a:schemeClr val="accent3"/>
                </a:solidFill>
                <a:latin typeface="+mn-lt"/>
                <a:ea typeface="IBM Plex Sans" charset="0"/>
                <a:cs typeface="IBM Plex Sans" charset="0"/>
              </a:endParaRPr>
            </a:p>
          </p:txBody>
        </p:sp>
      </p:grpSp>
      <p:sp>
        <p:nvSpPr>
          <p:cNvPr id="2" name="Slide Number Placeholder">
            <a:extLst>
              <a:ext uri="{FF2B5EF4-FFF2-40B4-BE49-F238E27FC236}">
                <a16:creationId xmlns:a16="http://schemas.microsoft.com/office/drawing/2014/main" id="{6BF41D0D-770A-FBE7-3C7A-139B427A63F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31</a:t>
            </a:fld>
            <a:endParaRPr lang="en-US" dirty="0"/>
          </a:p>
        </p:txBody>
      </p:sp>
    </p:spTree>
    <p:extLst>
      <p:ext uri="{BB962C8B-B14F-4D97-AF65-F5344CB8AC3E}">
        <p14:creationId xmlns:p14="http://schemas.microsoft.com/office/powerpoint/2010/main" val="572805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8E978-59AE-855B-6112-E5E12A2C937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B182916-291A-BCBB-059F-7FBB36DD23CC}"/>
              </a:ext>
            </a:extLst>
          </p:cNvPr>
          <p:cNvSpPr>
            <a:spLocks noGrp="1"/>
          </p:cNvSpPr>
          <p:nvPr>
            <p:ph type="body" idx="1"/>
          </p:nvPr>
        </p:nvSpPr>
        <p:spPr>
          <a:xfrm>
            <a:off x="525576" y="1385771"/>
            <a:ext cx="9208077" cy="4545375"/>
          </a:xfrm>
        </p:spPr>
        <p:txBody>
          <a:bodyPr/>
          <a:lstStyle/>
          <a:p>
            <a:r>
              <a:rPr lang="en-US" dirty="0"/>
              <a:t>SPOJ: </a:t>
            </a:r>
            <a:r>
              <a:rPr lang="en-US" dirty="0">
                <a:hlinkClick r:id="rId3"/>
              </a:rPr>
              <a:t>https://www.spoj.com/RGB7/problems/RGB7003/</a:t>
            </a:r>
            <a:endParaRPr lang="en-US" dirty="0"/>
          </a:p>
          <a:p>
            <a:r>
              <a:rPr lang="en-US" dirty="0"/>
              <a:t>Find the area and perimeter of the given rectangle.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length and width of the rectangle are provided as integers,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area and perimeter of the rectangle,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6 4</a:t>
            </a:r>
          </a:p>
          <a:p>
            <a:pPr marL="1447861" lvl="1" indent="-457200">
              <a:buFont typeface="Arial" panose="020B0604020202020204" pitchFamily="34" charset="0"/>
              <a:buChar char="•"/>
            </a:pPr>
            <a:r>
              <a:rPr lang="en-US" sz="2000" b="1" dirty="0"/>
              <a:t>Output: </a:t>
            </a:r>
            <a:r>
              <a:rPr lang="en-US" sz="2000" dirty="0"/>
              <a:t>24  20</a:t>
            </a:r>
          </a:p>
          <a:p>
            <a:pPr marL="1447861" lvl="1" indent="-457200">
              <a:buFont typeface="Arial" panose="020B0604020202020204" pitchFamily="34" charset="0"/>
              <a:buChar char="•"/>
            </a:pP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RGB7003</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RGB7003</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AF9991-7459-FD7F-6619-FFECC9C0B9EA}"/>
              </a:ext>
            </a:extLst>
          </p:cNvPr>
          <p:cNvSpPr>
            <a:spLocks noGrp="1"/>
          </p:cNvSpPr>
          <p:nvPr>
            <p:ph type="title"/>
          </p:nvPr>
        </p:nvSpPr>
        <p:spPr>
          <a:xfrm>
            <a:off x="247650" y="317206"/>
            <a:ext cx="9410700" cy="1205384"/>
          </a:xfrm>
        </p:spPr>
        <p:txBody>
          <a:bodyPr/>
          <a:lstStyle/>
          <a:p>
            <a:r>
              <a:rPr lang="en-US" dirty="0" err="1"/>
              <a:t>Execise</a:t>
            </a:r>
            <a:r>
              <a:rPr lang="en-US" dirty="0"/>
              <a:t>: 3, RGB7003 - Rectangle</a:t>
            </a:r>
          </a:p>
        </p:txBody>
      </p:sp>
      <p:grpSp>
        <p:nvGrpSpPr>
          <p:cNvPr id="8" name="Group 7">
            <a:extLst>
              <a:ext uri="{FF2B5EF4-FFF2-40B4-BE49-F238E27FC236}">
                <a16:creationId xmlns:a16="http://schemas.microsoft.com/office/drawing/2014/main" id="{B982F1DD-43DE-0172-57CD-AADAAE8FED1A}"/>
              </a:ext>
            </a:extLst>
          </p:cNvPr>
          <p:cNvGrpSpPr/>
          <p:nvPr/>
        </p:nvGrpSpPr>
        <p:grpSpPr>
          <a:xfrm>
            <a:off x="7082341" y="4625504"/>
            <a:ext cx="2231092" cy="1189005"/>
            <a:chOff x="6522944" y="5184901"/>
            <a:chExt cx="2231092" cy="1189005"/>
          </a:xfrm>
        </p:grpSpPr>
        <p:sp>
          <p:nvSpPr>
            <p:cNvPr id="4" name="TextBox 3">
              <a:extLst>
                <a:ext uri="{FF2B5EF4-FFF2-40B4-BE49-F238E27FC236}">
                  <a16:creationId xmlns:a16="http://schemas.microsoft.com/office/drawing/2014/main" id="{10AC6EC9-ACF3-2E6D-09CE-C131D737BD70}"/>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6" name="TextBox 5">
              <a:extLst>
                <a:ext uri="{FF2B5EF4-FFF2-40B4-BE49-F238E27FC236}">
                  <a16:creationId xmlns:a16="http://schemas.microsoft.com/office/drawing/2014/main" id="{4E8F7F97-EC2F-48D4-0274-CEE74BA6FADB}"/>
                </a:ext>
              </a:extLst>
            </p:cNvPr>
            <p:cNvSpPr txBox="1"/>
            <p:nvPr/>
          </p:nvSpPr>
          <p:spPr>
            <a:xfrm>
              <a:off x="7677150" y="5184901"/>
              <a:ext cx="658906"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6</a:t>
              </a:r>
              <a:endParaRPr lang="en-US" sz="2000" dirty="0">
                <a:solidFill>
                  <a:schemeClr val="accent3"/>
                </a:solidFill>
                <a:latin typeface="+mn-lt"/>
                <a:ea typeface="IBM Plex Sans" charset="0"/>
                <a:cs typeface="IBM Plex Sans" charset="0"/>
              </a:endParaRPr>
            </a:p>
          </p:txBody>
        </p:sp>
        <p:sp>
          <p:nvSpPr>
            <p:cNvPr id="7" name="Rectangle 6">
              <a:extLst>
                <a:ext uri="{FF2B5EF4-FFF2-40B4-BE49-F238E27FC236}">
                  <a16:creationId xmlns:a16="http://schemas.microsoft.com/office/drawing/2014/main" id="{EE63C48A-3163-D435-A16A-5373F10DD0AB}"/>
                </a:ext>
              </a:extLst>
            </p:cNvPr>
            <p:cNvSpPr/>
            <p:nvPr/>
          </p:nvSpPr>
          <p:spPr bwMode="auto">
            <a:xfrm>
              <a:off x="6952130" y="5585011"/>
              <a:ext cx="1801906" cy="788895"/>
            </a:xfrm>
            <a:prstGeom prst="rect">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744DABCF-C970-1B8D-8CED-2BFFA2C7030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32</a:t>
            </a:fld>
            <a:endParaRPr lang="en-US" dirty="0"/>
          </a:p>
        </p:txBody>
      </p:sp>
    </p:spTree>
    <p:extLst>
      <p:ext uri="{BB962C8B-B14F-4D97-AF65-F5344CB8AC3E}">
        <p14:creationId xmlns:p14="http://schemas.microsoft.com/office/powerpoint/2010/main" val="75618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01285-1330-93AF-14A2-A106CB9D21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6950D06-6C6A-11BE-4EB2-1E247C068507}"/>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https://www.spoj.com/RGB7/problems/RGB7004/</a:t>
            </a:r>
            <a:endParaRPr lang="en-US" dirty="0"/>
          </a:p>
          <a:p>
            <a:r>
              <a:rPr lang="en-US" dirty="0"/>
              <a:t>Find the volume and total surface area of the given cube.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 length of the cube is given as an integer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volume and the total surface area of the cube,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5</a:t>
            </a:r>
          </a:p>
          <a:p>
            <a:pPr marL="1447861" lvl="1" indent="-457200">
              <a:buFont typeface="Arial" panose="020B0604020202020204" pitchFamily="34" charset="0"/>
              <a:buChar char="•"/>
            </a:pPr>
            <a:r>
              <a:rPr lang="en-US" sz="2000" b="1" dirty="0"/>
              <a:t>Output: </a:t>
            </a:r>
            <a:r>
              <a:rPr lang="en-US" sz="2000" dirty="0"/>
              <a:t>125 150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RGB7004</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RGB7004</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p:txBody>
      </p:sp>
      <p:sp>
        <p:nvSpPr>
          <p:cNvPr id="3" name="Title 2">
            <a:extLst>
              <a:ext uri="{FF2B5EF4-FFF2-40B4-BE49-F238E27FC236}">
                <a16:creationId xmlns:a16="http://schemas.microsoft.com/office/drawing/2014/main" id="{7EEBFF26-A87A-0621-DCF7-8155D6368D43}"/>
              </a:ext>
            </a:extLst>
          </p:cNvPr>
          <p:cNvSpPr>
            <a:spLocks noGrp="1"/>
          </p:cNvSpPr>
          <p:nvPr>
            <p:ph type="title"/>
          </p:nvPr>
        </p:nvSpPr>
        <p:spPr>
          <a:xfrm>
            <a:off x="247650" y="317206"/>
            <a:ext cx="9410700" cy="1205384"/>
          </a:xfrm>
        </p:spPr>
        <p:txBody>
          <a:bodyPr/>
          <a:lstStyle/>
          <a:p>
            <a:r>
              <a:rPr lang="en-US" dirty="0" err="1"/>
              <a:t>Execise</a:t>
            </a:r>
            <a:r>
              <a:rPr lang="en-US" dirty="0"/>
              <a:t>: 4. RGB7004 - Cube </a:t>
            </a:r>
          </a:p>
        </p:txBody>
      </p:sp>
      <p:grpSp>
        <p:nvGrpSpPr>
          <p:cNvPr id="7" name="Group 6">
            <a:extLst>
              <a:ext uri="{FF2B5EF4-FFF2-40B4-BE49-F238E27FC236}">
                <a16:creationId xmlns:a16="http://schemas.microsoft.com/office/drawing/2014/main" id="{2483DD2A-F407-3141-7DAE-07BBC9CC1085}"/>
              </a:ext>
            </a:extLst>
          </p:cNvPr>
          <p:cNvGrpSpPr/>
          <p:nvPr/>
        </p:nvGrpSpPr>
        <p:grpSpPr>
          <a:xfrm>
            <a:off x="7271089" y="4664907"/>
            <a:ext cx="2029385" cy="1694329"/>
            <a:chOff x="6522944" y="4706471"/>
            <a:chExt cx="2029385" cy="1694329"/>
          </a:xfrm>
        </p:grpSpPr>
        <p:sp>
          <p:nvSpPr>
            <p:cNvPr id="2" name="Cube 1">
              <a:extLst>
                <a:ext uri="{FF2B5EF4-FFF2-40B4-BE49-F238E27FC236}">
                  <a16:creationId xmlns:a16="http://schemas.microsoft.com/office/drawing/2014/main" id="{E19099BA-CDA4-B81A-24D8-0FF90327AE8D}"/>
                </a:ext>
              </a:extLst>
            </p:cNvPr>
            <p:cNvSpPr/>
            <p:nvPr/>
          </p:nvSpPr>
          <p:spPr bwMode="auto">
            <a:xfrm>
              <a:off x="6858000" y="4706471"/>
              <a:ext cx="1694329" cy="1694329"/>
            </a:xfrm>
            <a:prstGeom prst="cub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4" name="TextBox 3">
              <a:extLst>
                <a:ext uri="{FF2B5EF4-FFF2-40B4-BE49-F238E27FC236}">
                  <a16:creationId xmlns:a16="http://schemas.microsoft.com/office/drawing/2014/main" id="{29A6B00B-6C81-A7AA-7F6C-6143A3A8AF8D}"/>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5</a:t>
              </a:r>
            </a:p>
          </p:txBody>
        </p:sp>
      </p:grpSp>
      <p:sp>
        <p:nvSpPr>
          <p:cNvPr id="6" name="Slide Number Placeholder">
            <a:extLst>
              <a:ext uri="{FF2B5EF4-FFF2-40B4-BE49-F238E27FC236}">
                <a16:creationId xmlns:a16="http://schemas.microsoft.com/office/drawing/2014/main" id="{131ABECA-F073-F050-E7DD-A0DC28BAADB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33</a:t>
            </a:fld>
            <a:endParaRPr lang="en-US" dirty="0"/>
          </a:p>
        </p:txBody>
      </p:sp>
    </p:spTree>
    <p:extLst>
      <p:ext uri="{BB962C8B-B14F-4D97-AF65-F5344CB8AC3E}">
        <p14:creationId xmlns:p14="http://schemas.microsoft.com/office/powerpoint/2010/main" val="9470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1024-D041-7CE3-507A-4F028318A97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11145EF-DC34-244B-7476-C306EAA430D8}"/>
              </a:ext>
            </a:extLst>
          </p:cNvPr>
          <p:cNvPicPr>
            <a:picLocks noChangeAspect="1"/>
          </p:cNvPicPr>
          <p:nvPr/>
        </p:nvPicPr>
        <p:blipFill>
          <a:blip r:embed="rId3"/>
          <a:stretch>
            <a:fillRect/>
          </a:stretch>
        </p:blipFill>
        <p:spPr>
          <a:xfrm>
            <a:off x="667512" y="1308911"/>
            <a:ext cx="3840480" cy="1954931"/>
          </a:xfrm>
          <a:prstGeom prst="rect">
            <a:avLst/>
          </a:prstGeom>
          <a:ln>
            <a:solidFill>
              <a:schemeClr val="tx1"/>
            </a:solidFill>
          </a:ln>
        </p:spPr>
      </p:pic>
      <p:sp>
        <p:nvSpPr>
          <p:cNvPr id="3" name="Title 2">
            <a:extLst>
              <a:ext uri="{FF2B5EF4-FFF2-40B4-BE49-F238E27FC236}">
                <a16:creationId xmlns:a16="http://schemas.microsoft.com/office/drawing/2014/main" id="{6603282D-50E6-E897-B397-96AF6173C840}"/>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D37E3223-F3C2-A741-7980-C3A1EFFFAAA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34</a:t>
            </a:fld>
            <a:endParaRPr lang="en-US" dirty="0"/>
          </a:p>
        </p:txBody>
      </p:sp>
      <p:pic>
        <p:nvPicPr>
          <p:cNvPr id="11" name="Picture 10">
            <a:extLst>
              <a:ext uri="{FF2B5EF4-FFF2-40B4-BE49-F238E27FC236}">
                <a16:creationId xmlns:a16="http://schemas.microsoft.com/office/drawing/2014/main" id="{CFC8D410-E776-4028-B42E-02288A5A2F97}"/>
              </a:ext>
            </a:extLst>
          </p:cNvPr>
          <p:cNvPicPr>
            <a:picLocks noChangeAspect="1"/>
          </p:cNvPicPr>
          <p:nvPr/>
        </p:nvPicPr>
        <p:blipFill>
          <a:blip r:embed="rId4"/>
          <a:stretch>
            <a:fillRect/>
          </a:stretch>
        </p:blipFill>
        <p:spPr>
          <a:xfrm>
            <a:off x="5897880" y="1906904"/>
            <a:ext cx="3727704" cy="2697196"/>
          </a:xfrm>
          <a:prstGeom prst="rect">
            <a:avLst/>
          </a:prstGeom>
          <a:ln>
            <a:solidFill>
              <a:schemeClr val="tx1"/>
            </a:solidFill>
          </a:ln>
        </p:spPr>
      </p:pic>
      <p:pic>
        <p:nvPicPr>
          <p:cNvPr id="9" name="Picture 8">
            <a:extLst>
              <a:ext uri="{FF2B5EF4-FFF2-40B4-BE49-F238E27FC236}">
                <a16:creationId xmlns:a16="http://schemas.microsoft.com/office/drawing/2014/main" id="{EC2BA12D-8300-C629-8183-1456F93C7793}"/>
              </a:ext>
            </a:extLst>
          </p:cNvPr>
          <p:cNvPicPr>
            <a:picLocks noChangeAspect="1"/>
          </p:cNvPicPr>
          <p:nvPr/>
        </p:nvPicPr>
        <p:blipFill>
          <a:blip r:embed="rId5"/>
          <a:stretch>
            <a:fillRect/>
          </a:stretch>
        </p:blipFill>
        <p:spPr>
          <a:xfrm>
            <a:off x="630936" y="3447287"/>
            <a:ext cx="5246998" cy="2820613"/>
          </a:xfrm>
          <a:prstGeom prst="rect">
            <a:avLst/>
          </a:prstGeom>
          <a:ln>
            <a:solidFill>
              <a:schemeClr val="tx1"/>
            </a:solidFill>
          </a:ln>
        </p:spPr>
      </p:pic>
      <p:sp>
        <p:nvSpPr>
          <p:cNvPr id="13" name="TextBox 12">
            <a:extLst>
              <a:ext uri="{FF2B5EF4-FFF2-40B4-BE49-F238E27FC236}">
                <a16:creationId xmlns:a16="http://schemas.microsoft.com/office/drawing/2014/main" id="{A7B140A2-0C3B-9C6D-9640-45B8DB55F29F}"/>
              </a:ext>
            </a:extLst>
          </p:cNvPr>
          <p:cNvSpPr txBox="1"/>
          <p:nvPr/>
        </p:nvSpPr>
        <p:spPr>
          <a:xfrm>
            <a:off x="5812536" y="1661160"/>
            <a:ext cx="3075432" cy="276999"/>
          </a:xfrm>
          <a:prstGeom prst="rect">
            <a:avLst/>
          </a:prstGeom>
          <a:noFill/>
        </p:spPr>
        <p:txBody>
          <a:bodyPr wrap="square" rtlCol="0">
            <a:spAutoFit/>
          </a:bodyPr>
          <a:lstStyle/>
          <a:p>
            <a:pPr algn="l"/>
            <a:r>
              <a:rPr lang="en-US" sz="1200" dirty="0">
                <a:solidFill>
                  <a:schemeClr val="tx1"/>
                </a:solidFill>
                <a:latin typeface="+mn-lt"/>
                <a:ea typeface="IBM Plex Sans" charset="0"/>
                <a:cs typeface="IBM Plex Sans" charset="0"/>
              </a:rPr>
              <a:t>Supported programming languages</a:t>
            </a:r>
          </a:p>
        </p:txBody>
      </p:sp>
      <p:sp>
        <p:nvSpPr>
          <p:cNvPr id="16" name="Oval Callout 15">
            <a:extLst>
              <a:ext uri="{FF2B5EF4-FFF2-40B4-BE49-F238E27FC236}">
                <a16:creationId xmlns:a16="http://schemas.microsoft.com/office/drawing/2014/main" id="{940262EF-D87C-B9E7-5E2C-8BA2F7E03FFF}"/>
              </a:ext>
            </a:extLst>
          </p:cNvPr>
          <p:cNvSpPr/>
          <p:nvPr/>
        </p:nvSpPr>
        <p:spPr bwMode="auto">
          <a:xfrm>
            <a:off x="6099048" y="448056"/>
            <a:ext cx="3346704" cy="1133856"/>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Programming language is not the scope in this class. But if you want to try, please try!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p:txBody>
      </p:sp>
      <p:sp>
        <p:nvSpPr>
          <p:cNvPr id="19" name="Line Callout 1 18">
            <a:extLst>
              <a:ext uri="{FF2B5EF4-FFF2-40B4-BE49-F238E27FC236}">
                <a16:creationId xmlns:a16="http://schemas.microsoft.com/office/drawing/2014/main" id="{9D53F16D-CA4E-5EA7-2738-1C76EACBD0C4}"/>
              </a:ext>
            </a:extLst>
          </p:cNvPr>
          <p:cNvSpPr/>
          <p:nvPr/>
        </p:nvSpPr>
        <p:spPr bwMode="auto">
          <a:xfrm>
            <a:off x="4608576" y="1783080"/>
            <a:ext cx="1088136" cy="740664"/>
          </a:xfrm>
          <a:prstGeom prst="borderCallout1">
            <a:avLst>
              <a:gd name="adj1" fmla="val 18750"/>
              <a:gd name="adj2" fmla="val -8333"/>
              <a:gd name="adj3" fmla="val -10234"/>
              <a:gd name="adj4" fmla="val -63000"/>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Source Code Viewer</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20" name="Line Callout 1 19">
            <a:extLst>
              <a:ext uri="{FF2B5EF4-FFF2-40B4-BE49-F238E27FC236}">
                <a16:creationId xmlns:a16="http://schemas.microsoft.com/office/drawing/2014/main" id="{92DC7E95-2FEE-4B61-8B6C-6FFCAE9B1EDA}"/>
              </a:ext>
            </a:extLst>
          </p:cNvPr>
          <p:cNvSpPr/>
          <p:nvPr/>
        </p:nvSpPr>
        <p:spPr bwMode="auto">
          <a:xfrm>
            <a:off x="5949696" y="4907280"/>
            <a:ext cx="1475232" cy="469392"/>
          </a:xfrm>
          <a:prstGeom prst="borderCallout1">
            <a:avLst>
              <a:gd name="adj1" fmla="val 47971"/>
              <a:gd name="adj2" fmla="val -1515"/>
              <a:gd name="adj3" fmla="val -230244"/>
              <a:gd name="adj4" fmla="val -20351"/>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Copy Source Code</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813777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8A95C-AD2E-E997-146D-C10B6AC5333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EAC182-8D7C-63B6-7382-0DC1CCAB3E83}"/>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4C57E8C1-F9AD-7FB1-3876-71B763E702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35</a:t>
            </a:fld>
            <a:endParaRPr lang="en-US" dirty="0"/>
          </a:p>
        </p:txBody>
      </p:sp>
      <p:pic>
        <p:nvPicPr>
          <p:cNvPr id="2" name="Picture 1">
            <a:extLst>
              <a:ext uri="{FF2B5EF4-FFF2-40B4-BE49-F238E27FC236}">
                <a16:creationId xmlns:a16="http://schemas.microsoft.com/office/drawing/2014/main" id="{1B635166-8775-FF3B-FCB0-AEAC8FAD383A}"/>
              </a:ext>
            </a:extLst>
          </p:cNvPr>
          <p:cNvPicPr>
            <a:picLocks noChangeAspect="1"/>
          </p:cNvPicPr>
          <p:nvPr/>
        </p:nvPicPr>
        <p:blipFill>
          <a:blip r:embed="rId3"/>
          <a:stretch>
            <a:fillRect/>
          </a:stretch>
        </p:blipFill>
        <p:spPr>
          <a:xfrm>
            <a:off x="649224" y="1783099"/>
            <a:ext cx="3653678" cy="2642597"/>
          </a:xfrm>
          <a:prstGeom prst="rect">
            <a:avLst/>
          </a:prstGeom>
          <a:ln>
            <a:solidFill>
              <a:schemeClr val="tx1"/>
            </a:solidFill>
          </a:ln>
        </p:spPr>
      </p:pic>
      <p:pic>
        <p:nvPicPr>
          <p:cNvPr id="10" name="Picture 9">
            <a:extLst>
              <a:ext uri="{FF2B5EF4-FFF2-40B4-BE49-F238E27FC236}">
                <a16:creationId xmlns:a16="http://schemas.microsoft.com/office/drawing/2014/main" id="{424C5EA7-137D-13E8-6200-4191EC3367AA}"/>
              </a:ext>
            </a:extLst>
          </p:cNvPr>
          <p:cNvPicPr>
            <a:picLocks noChangeAspect="1"/>
          </p:cNvPicPr>
          <p:nvPr/>
        </p:nvPicPr>
        <p:blipFill>
          <a:blip r:embed="rId4"/>
          <a:stretch>
            <a:fillRect/>
          </a:stretch>
        </p:blipFill>
        <p:spPr>
          <a:xfrm>
            <a:off x="4776554" y="1737360"/>
            <a:ext cx="3420533" cy="2770632"/>
          </a:xfrm>
          <a:prstGeom prst="rect">
            <a:avLst/>
          </a:prstGeom>
          <a:ln>
            <a:solidFill>
              <a:schemeClr val="tx1"/>
            </a:solidFill>
          </a:ln>
        </p:spPr>
      </p:pic>
      <p:sp>
        <p:nvSpPr>
          <p:cNvPr id="16" name="Oval Callout 15">
            <a:extLst>
              <a:ext uri="{FF2B5EF4-FFF2-40B4-BE49-F238E27FC236}">
                <a16:creationId xmlns:a16="http://schemas.microsoft.com/office/drawing/2014/main" id="{C154A043-54F3-0248-46CB-B31916388007}"/>
              </a:ext>
            </a:extLst>
          </p:cNvPr>
          <p:cNvSpPr/>
          <p:nvPr/>
        </p:nvSpPr>
        <p:spPr bwMode="auto">
          <a:xfrm>
            <a:off x="6099048" y="448056"/>
            <a:ext cx="3346704" cy="941832"/>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Submit your code and see if it passes or not pass.</a:t>
            </a:r>
          </a:p>
        </p:txBody>
      </p:sp>
    </p:spTree>
    <p:extLst>
      <p:ext uri="{BB962C8B-B14F-4D97-AF65-F5344CB8AC3E}">
        <p14:creationId xmlns:p14="http://schemas.microsoft.com/office/powerpoint/2010/main" val="419710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339DA-8EAE-98BA-AD52-AE41E1308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DB3E-7E25-F1E6-F803-1225752A7948}"/>
              </a:ext>
            </a:extLst>
          </p:cNvPr>
          <p:cNvSpPr>
            <a:spLocks noGrp="1"/>
          </p:cNvSpPr>
          <p:nvPr>
            <p:ph type="ctrTitle"/>
          </p:nvPr>
        </p:nvSpPr>
        <p:spPr/>
        <p:txBody>
          <a:bodyPr>
            <a:normAutofit/>
          </a:bodyPr>
          <a:lstStyle/>
          <a:p>
            <a:r>
              <a:rPr lang="en-US" strike="sngStrike" dirty="0"/>
              <a:t>Attendance Check 2</a:t>
            </a:r>
          </a:p>
        </p:txBody>
      </p:sp>
      <p:sp>
        <p:nvSpPr>
          <p:cNvPr id="3" name="Content Placeholder 2">
            <a:extLst>
              <a:ext uri="{FF2B5EF4-FFF2-40B4-BE49-F238E27FC236}">
                <a16:creationId xmlns:a16="http://schemas.microsoft.com/office/drawing/2014/main" id="{0F756A7D-53A4-A8FF-69EF-0A64651683C8}"/>
              </a:ext>
            </a:extLst>
          </p:cNvPr>
          <p:cNvSpPr>
            <a:spLocks noGrp="1"/>
          </p:cNvSpPr>
          <p:nvPr>
            <p:ph type="subTitle" idx="1"/>
          </p:nvPr>
        </p:nvSpPr>
        <p:spPr/>
        <p:txBody>
          <a:bodyPr>
            <a:normAutofit lnSpcReduction="10000"/>
          </a:bodyPr>
          <a:lstStyle/>
          <a:p>
            <a:pPr marL="0" indent="0">
              <a:buNone/>
            </a:pPr>
            <a:r>
              <a:rPr lang="en-US" strike="sngStrike" dirty="0"/>
              <a:t>Please submit the following form at the end of the class. This is today's attendance check.</a:t>
            </a:r>
          </a:p>
          <a:p>
            <a:pPr marL="0" indent="0">
              <a:buNone/>
            </a:pPr>
            <a:r>
              <a:rPr lang="en-US" strike="sngStrike" dirty="0">
                <a:hlinkClick r:id="rId2"/>
              </a:rPr>
              <a:t>https://forms.gle/DfwqCF8n4JRD2Uxx7</a:t>
            </a:r>
            <a:endParaRPr lang="en-US" strike="sngStrike" dirty="0"/>
          </a:p>
          <a:p>
            <a:pPr marL="0" indent="0">
              <a:buNone/>
            </a:pPr>
            <a:endParaRPr lang="en-US" strike="sngStrike" dirty="0"/>
          </a:p>
          <a:p>
            <a:pPr marL="0" indent="0">
              <a:buNone/>
            </a:pPr>
            <a:r>
              <a:rPr lang="en-US" strike="sngStrike" dirty="0">
                <a:solidFill>
                  <a:schemeClr val="accent3"/>
                </a:solidFill>
              </a:rPr>
              <a:t>If you can’t access to the google form, </a:t>
            </a:r>
            <a:br>
              <a:rPr lang="en-US" strike="sngStrike" dirty="0">
                <a:solidFill>
                  <a:schemeClr val="accent3"/>
                </a:solidFill>
              </a:rPr>
            </a:br>
            <a:r>
              <a:rPr lang="en-US" strike="sngStrike" dirty="0">
                <a:solidFill>
                  <a:schemeClr val="accent3"/>
                </a:solidFill>
              </a:rPr>
              <a:t>Please come to me. Otherwise, you will</a:t>
            </a:r>
            <a:br>
              <a:rPr lang="en-US" strike="sngStrike" dirty="0">
                <a:solidFill>
                  <a:schemeClr val="accent3"/>
                </a:solidFill>
              </a:rPr>
            </a:br>
            <a:r>
              <a:rPr lang="en-US" strike="sngStrike" dirty="0">
                <a:solidFill>
                  <a:schemeClr val="accent3"/>
                </a:solidFill>
              </a:rPr>
              <a:t>be checked as “Not-Attended”.</a:t>
            </a:r>
          </a:p>
        </p:txBody>
      </p:sp>
      <p:sp>
        <p:nvSpPr>
          <p:cNvPr id="6" name="Slide Number Placeholder 5">
            <a:extLst>
              <a:ext uri="{FF2B5EF4-FFF2-40B4-BE49-F238E27FC236}">
                <a16:creationId xmlns:a16="http://schemas.microsoft.com/office/drawing/2014/main" id="{B600575F-FBA6-025B-8ED4-A93EB2CA8FC4}"/>
              </a:ext>
            </a:extLst>
          </p:cNvPr>
          <p:cNvSpPr>
            <a:spLocks noGrp="1"/>
          </p:cNvSpPr>
          <p:nvPr>
            <p:ph type="sldNum" sz="quarter" idx="12"/>
          </p:nvPr>
        </p:nvSpPr>
        <p:spPr/>
        <p:txBody>
          <a:bodyPr/>
          <a:lstStyle/>
          <a:p>
            <a:fld id="{666406D3-84CC-3143-BBC5-6919C133A667}" type="slidenum">
              <a:rPr lang="en-US" smtClean="0"/>
              <a:t>36</a:t>
            </a:fld>
            <a:endParaRPr lang="en-US"/>
          </a:p>
        </p:txBody>
      </p:sp>
      <p:pic>
        <p:nvPicPr>
          <p:cNvPr id="5" name="Picture 4" descr="A qr code on a white background&#10;&#10;AI-generated content may be incorrect.">
            <a:extLst>
              <a:ext uri="{FF2B5EF4-FFF2-40B4-BE49-F238E27FC236}">
                <a16:creationId xmlns:a16="http://schemas.microsoft.com/office/drawing/2014/main" id="{35B6670D-3E41-5E80-A227-AD054C8D05BF}"/>
              </a:ext>
            </a:extLst>
          </p:cNvPr>
          <p:cNvPicPr>
            <a:picLocks noChangeAspect="1"/>
          </p:cNvPicPr>
          <p:nvPr/>
        </p:nvPicPr>
        <p:blipFill>
          <a:blip r:embed="rId3"/>
          <a:stretch>
            <a:fillRect/>
          </a:stretch>
        </p:blipFill>
        <p:spPr>
          <a:xfrm>
            <a:off x="6704446" y="4085936"/>
            <a:ext cx="2328718" cy="2328718"/>
          </a:xfrm>
          <a:prstGeom prst="rect">
            <a:avLst/>
          </a:prstGeom>
        </p:spPr>
      </p:pic>
    </p:spTree>
    <p:extLst>
      <p:ext uri="{BB962C8B-B14F-4D97-AF65-F5344CB8AC3E}">
        <p14:creationId xmlns:p14="http://schemas.microsoft.com/office/powerpoint/2010/main" val="195438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2EB5C-FD89-EE14-CEDC-C78CA6CBADE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57F83A0-8C30-E3BF-1BE6-5CDC6E262A6B}"/>
              </a:ext>
            </a:extLst>
          </p:cNvPr>
          <p:cNvSpPr>
            <a:spLocks noGrp="1"/>
          </p:cNvSpPr>
          <p:nvPr>
            <p:ph type="body" idx="1"/>
          </p:nvPr>
        </p:nvSpPr>
        <p:spPr>
          <a:xfrm>
            <a:off x="450273" y="1719258"/>
            <a:ext cx="8675727" cy="4545375"/>
          </a:xfrm>
        </p:spPr>
        <p:txBody>
          <a:bodyPr/>
          <a:lstStyle/>
          <a:p>
            <a:r>
              <a:rPr lang="en-US" dirty="0"/>
              <a:t>Goals/Tasks:</a:t>
            </a:r>
          </a:p>
          <a:p>
            <a:pPr marL="665701" indent="-514350">
              <a:buSzPct val="100000"/>
              <a:buFont typeface="+mj-lt"/>
              <a:buAutoNum type="arabicPeriod"/>
            </a:pPr>
            <a:r>
              <a:rPr lang="en-US" dirty="0"/>
              <a:t>Writing functions.</a:t>
            </a:r>
          </a:p>
          <a:p>
            <a:pPr marL="665701" indent="-514350">
              <a:buSzPct val="100000"/>
              <a:buFont typeface="+mj-lt"/>
              <a:buAutoNum type="arabicPeriod"/>
            </a:pPr>
            <a:r>
              <a:rPr lang="en-US" dirty="0"/>
              <a:t>Extracting digits.</a:t>
            </a:r>
          </a:p>
          <a:p>
            <a:pPr marL="665701" indent="-514350">
              <a:buSzPct val="100000"/>
              <a:buFont typeface="+mj-lt"/>
              <a:buAutoNum type="arabicPeriod"/>
            </a:pPr>
            <a:endParaRPr lang="en-US" dirty="0"/>
          </a:p>
          <a:p>
            <a:pPr marL="1103881" lvl="1" indent="-457200">
              <a:buSzPct val="100000"/>
              <a:buFont typeface="+mj-lt"/>
              <a:buAutoNum type="arabicPeriod"/>
            </a:pPr>
            <a:r>
              <a:rPr lang="en-US" sz="2000" dirty="0"/>
              <a:t>Writing a simple custom function (Function 1).</a:t>
            </a:r>
          </a:p>
          <a:p>
            <a:pPr marL="1103881" lvl="1" indent="-457200">
              <a:buSzPct val="100000"/>
              <a:buFont typeface="+mj-lt"/>
              <a:buAutoNum type="arabicPeriod"/>
            </a:pPr>
            <a:r>
              <a:rPr lang="en-US" sz="2000" dirty="0"/>
              <a:t>Writing a second custom function (Function 2).</a:t>
            </a:r>
          </a:p>
          <a:p>
            <a:pPr marL="1103881" lvl="1" indent="-457200">
              <a:buSzPct val="100000"/>
              <a:buFont typeface="+mj-lt"/>
              <a:buAutoNum type="arabicPeriod"/>
            </a:pPr>
            <a:r>
              <a:rPr lang="en-US" sz="2000" dirty="0"/>
              <a:t>Extracting the last digit of a number.</a:t>
            </a:r>
          </a:p>
          <a:p>
            <a:pPr marL="1103881" lvl="1" indent="-457200">
              <a:buSzPct val="100000"/>
              <a:buFont typeface="+mj-lt"/>
              <a:buAutoNum type="arabicPeriod"/>
            </a:pPr>
            <a:r>
              <a:rPr lang="en-US" sz="2000" dirty="0"/>
              <a:t>Identifying the decimal place digit in a number.</a:t>
            </a:r>
          </a:p>
          <a:p>
            <a:pPr marL="1103881" lvl="1" indent="-457200">
              <a:buSzPct val="100000"/>
              <a:buFont typeface="+mj-lt"/>
              <a:buAutoNum type="arabicPeriod"/>
            </a:pPr>
            <a:r>
              <a:rPr lang="en-US" sz="2000" dirty="0"/>
              <a:t>Working with 2-digit and 3-digit numbers.</a:t>
            </a:r>
          </a:p>
          <a:p>
            <a:pPr lvl="1"/>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CAAD7028-596A-14EB-994A-77F132C30DE3}"/>
              </a:ext>
            </a:extLst>
          </p:cNvPr>
          <p:cNvSpPr>
            <a:spLocks noGrp="1"/>
          </p:cNvSpPr>
          <p:nvPr>
            <p:ph type="title"/>
          </p:nvPr>
        </p:nvSpPr>
        <p:spPr>
          <a:xfrm>
            <a:off x="247650" y="317206"/>
            <a:ext cx="9410700" cy="1205384"/>
          </a:xfrm>
        </p:spPr>
        <p:txBody>
          <a:bodyPr anchor="ctr" anchorCtr="0">
            <a:noAutofit/>
          </a:bodyPr>
          <a:lstStyle/>
          <a:p>
            <a:r>
              <a:rPr lang="en-US" dirty="0"/>
              <a:t>Class 3: Customizing Functions in Algorithms</a:t>
            </a:r>
          </a:p>
        </p:txBody>
      </p:sp>
      <p:sp>
        <p:nvSpPr>
          <p:cNvPr id="3" name="Slide Number Placeholder">
            <a:extLst>
              <a:ext uri="{FF2B5EF4-FFF2-40B4-BE49-F238E27FC236}">
                <a16:creationId xmlns:a16="http://schemas.microsoft.com/office/drawing/2014/main" id="{2DFB7EEF-77F0-BD8F-3E46-E08178B665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37</a:t>
            </a:fld>
            <a:endParaRPr lang="en-US" dirty="0"/>
          </a:p>
        </p:txBody>
      </p:sp>
    </p:spTree>
    <p:extLst>
      <p:ext uri="{BB962C8B-B14F-4D97-AF65-F5344CB8AC3E}">
        <p14:creationId xmlns:p14="http://schemas.microsoft.com/office/powerpoint/2010/main" val="385420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0591C-76CB-624F-A961-526FEDB594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284ADD-7D11-1F41-011B-E3AB618C37A0}"/>
              </a:ext>
            </a:extLst>
          </p:cNvPr>
          <p:cNvSpPr>
            <a:spLocks noGrp="1"/>
          </p:cNvSpPr>
          <p:nvPr>
            <p:ph type="body" idx="1"/>
          </p:nvPr>
        </p:nvSpPr>
        <p:spPr>
          <a:xfrm>
            <a:off x="420220" y="1348956"/>
            <a:ext cx="8675688" cy="4545012"/>
          </a:xfrm>
        </p:spPr>
        <p:txBody>
          <a:bodyPr/>
          <a:lstStyle/>
          <a:p>
            <a:r>
              <a:rPr lang="en-US" sz="2400" dirty="0"/>
              <a:t>In Flowgorithm, a </a:t>
            </a:r>
            <a:r>
              <a:rPr lang="en-US" sz="2400" dirty="0">
                <a:solidFill>
                  <a:schemeClr val="accent3"/>
                </a:solidFill>
              </a:rPr>
              <a:t>function</a:t>
            </a:r>
            <a:r>
              <a:rPr lang="en-US" sz="2400" dirty="0"/>
              <a:t> is a </a:t>
            </a:r>
            <a:r>
              <a:rPr lang="en-US" sz="2400" u="sng" dirty="0"/>
              <a:t>reusable</a:t>
            </a:r>
            <a:r>
              <a:rPr lang="en-US" sz="2400" dirty="0"/>
              <a:t> block of code within a flowchart that performs a specific task. </a:t>
            </a:r>
          </a:p>
        </p:txBody>
      </p:sp>
      <p:sp>
        <p:nvSpPr>
          <p:cNvPr id="3" name="Title 2">
            <a:extLst>
              <a:ext uri="{FF2B5EF4-FFF2-40B4-BE49-F238E27FC236}">
                <a16:creationId xmlns:a16="http://schemas.microsoft.com/office/drawing/2014/main" id="{96A7B6EE-2861-D7B9-158B-6B61A184ACFA}"/>
              </a:ext>
            </a:extLst>
          </p:cNvPr>
          <p:cNvSpPr>
            <a:spLocks noGrp="1"/>
          </p:cNvSpPr>
          <p:nvPr>
            <p:ph type="title"/>
          </p:nvPr>
        </p:nvSpPr>
        <p:spPr>
          <a:xfrm>
            <a:off x="247650" y="317206"/>
            <a:ext cx="9410700" cy="1205384"/>
          </a:xfrm>
        </p:spPr>
        <p:txBody>
          <a:bodyPr/>
          <a:lstStyle/>
          <a:p>
            <a:r>
              <a:rPr lang="en-US" dirty="0"/>
              <a:t>Function</a:t>
            </a:r>
          </a:p>
        </p:txBody>
      </p:sp>
      <p:sp>
        <p:nvSpPr>
          <p:cNvPr id="2" name="Text Placeholder 1">
            <a:extLst>
              <a:ext uri="{FF2B5EF4-FFF2-40B4-BE49-F238E27FC236}">
                <a16:creationId xmlns:a16="http://schemas.microsoft.com/office/drawing/2014/main" id="{28E490A0-7A0E-94D0-8988-72EA22A6D0B0}"/>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8" name="Picture 7">
            <a:extLst>
              <a:ext uri="{FF2B5EF4-FFF2-40B4-BE49-F238E27FC236}">
                <a16:creationId xmlns:a16="http://schemas.microsoft.com/office/drawing/2014/main" id="{475D2A74-74F8-B1F7-E2FF-3AAE2AE0E898}"/>
              </a:ext>
            </a:extLst>
          </p:cNvPr>
          <p:cNvPicPr>
            <a:picLocks noChangeAspect="1"/>
          </p:cNvPicPr>
          <p:nvPr/>
        </p:nvPicPr>
        <p:blipFill>
          <a:blip r:embed="rId3"/>
          <a:stretch>
            <a:fillRect/>
          </a:stretch>
        </p:blipFill>
        <p:spPr>
          <a:xfrm>
            <a:off x="810092" y="2231258"/>
            <a:ext cx="2056279" cy="4530240"/>
          </a:xfrm>
          <a:prstGeom prst="rect">
            <a:avLst/>
          </a:prstGeom>
          <a:ln w="38100">
            <a:solidFill>
              <a:schemeClr val="tx1"/>
            </a:solidFill>
          </a:ln>
        </p:spPr>
      </p:pic>
      <p:pic>
        <p:nvPicPr>
          <p:cNvPr id="10" name="Picture 9">
            <a:extLst>
              <a:ext uri="{FF2B5EF4-FFF2-40B4-BE49-F238E27FC236}">
                <a16:creationId xmlns:a16="http://schemas.microsoft.com/office/drawing/2014/main" id="{E86DCE27-9785-D926-1304-FC9E3C84056B}"/>
              </a:ext>
            </a:extLst>
          </p:cNvPr>
          <p:cNvPicPr>
            <a:picLocks noChangeAspect="1"/>
          </p:cNvPicPr>
          <p:nvPr/>
        </p:nvPicPr>
        <p:blipFill>
          <a:blip r:embed="rId4"/>
          <a:stretch>
            <a:fillRect/>
          </a:stretch>
        </p:blipFill>
        <p:spPr>
          <a:xfrm>
            <a:off x="5048250" y="3049168"/>
            <a:ext cx="2133600" cy="2844800"/>
          </a:xfrm>
          <a:prstGeom prst="rect">
            <a:avLst/>
          </a:prstGeom>
          <a:ln w="28575">
            <a:solidFill>
              <a:schemeClr val="tx1"/>
            </a:solidFill>
          </a:ln>
        </p:spPr>
      </p:pic>
      <p:sp>
        <p:nvSpPr>
          <p:cNvPr id="11" name="TextBox 10">
            <a:extLst>
              <a:ext uri="{FF2B5EF4-FFF2-40B4-BE49-F238E27FC236}">
                <a16:creationId xmlns:a16="http://schemas.microsoft.com/office/drawing/2014/main" id="{A533D721-71E2-2827-4412-02CD9A8206F4}"/>
              </a:ext>
            </a:extLst>
          </p:cNvPr>
          <p:cNvSpPr txBox="1"/>
          <p:nvPr/>
        </p:nvSpPr>
        <p:spPr>
          <a:xfrm>
            <a:off x="5662379" y="2553869"/>
            <a:ext cx="2476500" cy="307777"/>
          </a:xfrm>
          <a:prstGeom prst="rect">
            <a:avLst/>
          </a:prstGeom>
          <a:noFill/>
        </p:spPr>
        <p:txBody>
          <a:bodyPr wrap="square" rtlCol="0">
            <a:spAutoFit/>
          </a:bodyPr>
          <a:lstStyle/>
          <a:p>
            <a:pPr algn="l"/>
            <a:r>
              <a:rPr lang="en-US" sz="1400" dirty="0">
                <a:solidFill>
                  <a:schemeClr val="tx1"/>
                </a:solidFill>
                <a:latin typeface="+mn-lt"/>
                <a:ea typeface="IBM Plex Sans" charset="0"/>
                <a:cs typeface="IBM Plex Sans" charset="0"/>
              </a:rPr>
              <a:t>Function</a:t>
            </a:r>
          </a:p>
        </p:txBody>
      </p:sp>
      <p:cxnSp>
        <p:nvCxnSpPr>
          <p:cNvPr id="15" name="Straight Arrow Connector 14">
            <a:extLst>
              <a:ext uri="{FF2B5EF4-FFF2-40B4-BE49-F238E27FC236}">
                <a16:creationId xmlns:a16="http://schemas.microsoft.com/office/drawing/2014/main" id="{CC7AA709-FBB2-5248-360E-3493B68D6B1A}"/>
              </a:ext>
            </a:extLst>
          </p:cNvPr>
          <p:cNvCxnSpPr>
            <a:cxnSpLocks/>
          </p:cNvCxnSpPr>
          <p:nvPr/>
        </p:nvCxnSpPr>
        <p:spPr bwMode="auto">
          <a:xfrm flipV="1">
            <a:off x="2724150" y="3576753"/>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4EB7C71-16CA-A5D1-ABBF-0BFFB003F381}"/>
              </a:ext>
            </a:extLst>
          </p:cNvPr>
          <p:cNvCxnSpPr>
            <a:cxnSpLocks/>
          </p:cNvCxnSpPr>
          <p:nvPr/>
        </p:nvCxnSpPr>
        <p:spPr bwMode="auto">
          <a:xfrm flipV="1">
            <a:off x="2808474" y="4550166"/>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1EB81B-4F0E-3AEE-9DE4-BECE903EF144}"/>
              </a:ext>
            </a:extLst>
          </p:cNvPr>
          <p:cNvCxnSpPr>
            <a:cxnSpLocks/>
          </p:cNvCxnSpPr>
          <p:nvPr/>
        </p:nvCxnSpPr>
        <p:spPr bwMode="auto">
          <a:xfrm flipV="1">
            <a:off x="2837423" y="5660492"/>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62628D32-8AEC-05D9-4755-D10B3A9D34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38</a:t>
            </a:fld>
            <a:endParaRPr lang="en-US" dirty="0"/>
          </a:p>
        </p:txBody>
      </p:sp>
    </p:spTree>
    <p:extLst>
      <p:ext uri="{BB962C8B-B14F-4D97-AF65-F5344CB8AC3E}">
        <p14:creationId xmlns:p14="http://schemas.microsoft.com/office/powerpoint/2010/main" val="323350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89D6-889E-C909-222A-538614BA736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EA7E82-7357-63C1-3160-ADB38F7407BB}"/>
              </a:ext>
            </a:extLst>
          </p:cNvPr>
          <p:cNvSpPr>
            <a:spLocks noGrp="1"/>
          </p:cNvSpPr>
          <p:nvPr>
            <p:ph type="body" idx="1"/>
          </p:nvPr>
        </p:nvSpPr>
        <p:spPr>
          <a:xfrm>
            <a:off x="444264" y="1449025"/>
            <a:ext cx="9208077" cy="4545375"/>
          </a:xfrm>
        </p:spPr>
        <p:txBody>
          <a:bodyPr/>
          <a:lstStyle/>
          <a:p>
            <a:r>
              <a:rPr lang="en-US" dirty="0"/>
              <a:t>Video: </a:t>
            </a:r>
            <a:r>
              <a:rPr lang="en-US" dirty="0">
                <a:hlinkClick r:id="rId3"/>
              </a:rPr>
              <a:t>https://youtu.be/5L7Xr2fJzNc?si=uhso_J5XGvWEcJS6</a:t>
            </a:r>
            <a:endParaRPr lang="en-US" dirty="0"/>
          </a:p>
          <a:p>
            <a:endParaRPr lang="en-US" sz="2000" dirty="0"/>
          </a:p>
          <a:p>
            <a:endParaRPr lang="en-US" sz="2000" dirty="0"/>
          </a:p>
        </p:txBody>
      </p:sp>
      <p:sp>
        <p:nvSpPr>
          <p:cNvPr id="3" name="Title 2">
            <a:extLst>
              <a:ext uri="{FF2B5EF4-FFF2-40B4-BE49-F238E27FC236}">
                <a16:creationId xmlns:a16="http://schemas.microsoft.com/office/drawing/2014/main" id="{C079933A-0F3C-D30A-86CD-C214B137EE7C}"/>
              </a:ext>
            </a:extLst>
          </p:cNvPr>
          <p:cNvSpPr>
            <a:spLocks noGrp="1"/>
          </p:cNvSpPr>
          <p:nvPr>
            <p:ph type="title"/>
          </p:nvPr>
        </p:nvSpPr>
        <p:spPr>
          <a:xfrm>
            <a:off x="247650" y="317206"/>
            <a:ext cx="9410700" cy="1205384"/>
          </a:xfrm>
        </p:spPr>
        <p:txBody>
          <a:bodyPr/>
          <a:lstStyle/>
          <a:p>
            <a:r>
              <a:rPr lang="en-US" b="1" dirty="0"/>
              <a:t>Function</a:t>
            </a:r>
            <a:endParaRPr lang="en-US" dirty="0"/>
          </a:p>
        </p:txBody>
      </p:sp>
      <p:sp>
        <p:nvSpPr>
          <p:cNvPr id="2" name="Text Placeholder 1">
            <a:extLst>
              <a:ext uri="{FF2B5EF4-FFF2-40B4-BE49-F238E27FC236}">
                <a16:creationId xmlns:a16="http://schemas.microsoft.com/office/drawing/2014/main" id="{CDCF7ACE-8E84-91AC-47B4-8AE03C42590C}"/>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13" name="Picture 12">
            <a:extLst>
              <a:ext uri="{FF2B5EF4-FFF2-40B4-BE49-F238E27FC236}">
                <a16:creationId xmlns:a16="http://schemas.microsoft.com/office/drawing/2014/main" id="{5300A823-21B2-6F55-095D-923D9DD1ECAB}"/>
              </a:ext>
            </a:extLst>
          </p:cNvPr>
          <p:cNvPicPr>
            <a:picLocks noChangeAspect="1"/>
          </p:cNvPicPr>
          <p:nvPr/>
        </p:nvPicPr>
        <p:blipFill>
          <a:blip r:embed="rId4"/>
          <a:stretch>
            <a:fillRect/>
          </a:stretch>
        </p:blipFill>
        <p:spPr>
          <a:xfrm>
            <a:off x="196509" y="2570215"/>
            <a:ext cx="2781300" cy="3924300"/>
          </a:xfrm>
          <a:prstGeom prst="rect">
            <a:avLst/>
          </a:prstGeom>
        </p:spPr>
      </p:pic>
      <p:sp>
        <p:nvSpPr>
          <p:cNvPr id="14" name="TextBox 13">
            <a:extLst>
              <a:ext uri="{FF2B5EF4-FFF2-40B4-BE49-F238E27FC236}">
                <a16:creationId xmlns:a16="http://schemas.microsoft.com/office/drawing/2014/main" id="{C3D2EE73-5CEB-E610-D3D5-FDEC4B2224C5}"/>
              </a:ext>
            </a:extLst>
          </p:cNvPr>
          <p:cNvSpPr txBox="1"/>
          <p:nvPr/>
        </p:nvSpPr>
        <p:spPr>
          <a:xfrm>
            <a:off x="5140010" y="2411309"/>
            <a:ext cx="3893390" cy="738664"/>
          </a:xfrm>
          <a:prstGeom prst="rect">
            <a:avLst/>
          </a:prstGeom>
          <a:noFill/>
        </p:spPr>
        <p:txBody>
          <a:bodyPr wrap="square" rtlCol="0">
            <a:spAutoFit/>
          </a:bodyPr>
          <a:lstStyle/>
          <a:p>
            <a:pPr algn="l"/>
            <a:r>
              <a:rPr lang="en-US" sz="1400" dirty="0">
                <a:latin typeface="+mn-lt"/>
                <a:ea typeface="IBM Plex Sans" charset="0"/>
                <a:cs typeface="IBM Plex Sans" charset="0"/>
              </a:rPr>
              <a:t>Function name: circle</a:t>
            </a:r>
          </a:p>
          <a:p>
            <a:pPr algn="l"/>
            <a:r>
              <a:rPr lang="en-US" sz="1400" dirty="0">
                <a:ea typeface="IBM Plex Sans" charset="0"/>
                <a:cs typeface="IBM Plex Sans" charset="0"/>
              </a:rPr>
              <a:t>Argument: r</a:t>
            </a:r>
          </a:p>
          <a:p>
            <a:pPr algn="l"/>
            <a:r>
              <a:rPr lang="en-US" sz="1400" dirty="0">
                <a:latin typeface="+mn-lt"/>
                <a:ea typeface="IBM Plex Sans" charset="0"/>
                <a:cs typeface="IBM Plex Sans" charset="0"/>
              </a:rPr>
              <a:t>Output: area</a:t>
            </a:r>
          </a:p>
        </p:txBody>
      </p:sp>
      <p:pic>
        <p:nvPicPr>
          <p:cNvPr id="18" name="Picture 17">
            <a:extLst>
              <a:ext uri="{FF2B5EF4-FFF2-40B4-BE49-F238E27FC236}">
                <a16:creationId xmlns:a16="http://schemas.microsoft.com/office/drawing/2014/main" id="{726507A7-F75C-BC4E-7224-817575F79DDD}"/>
              </a:ext>
            </a:extLst>
          </p:cNvPr>
          <p:cNvPicPr>
            <a:picLocks noChangeAspect="1"/>
          </p:cNvPicPr>
          <p:nvPr/>
        </p:nvPicPr>
        <p:blipFill>
          <a:blip r:embed="rId5"/>
          <a:stretch>
            <a:fillRect/>
          </a:stretch>
        </p:blipFill>
        <p:spPr>
          <a:xfrm>
            <a:off x="4705350" y="3109965"/>
            <a:ext cx="2133600" cy="2844800"/>
          </a:xfrm>
          <a:prstGeom prst="rect">
            <a:avLst/>
          </a:prstGeom>
        </p:spPr>
      </p:pic>
      <p:cxnSp>
        <p:nvCxnSpPr>
          <p:cNvPr id="16" name="Straight Arrow Connector 15">
            <a:extLst>
              <a:ext uri="{FF2B5EF4-FFF2-40B4-BE49-F238E27FC236}">
                <a16:creationId xmlns:a16="http://schemas.microsoft.com/office/drawing/2014/main" id="{5042C8B7-EA11-4A24-B4A0-0AAC354F1A94}"/>
              </a:ext>
            </a:extLst>
          </p:cNvPr>
          <p:cNvCxnSpPr>
            <a:cxnSpLocks/>
          </p:cNvCxnSpPr>
          <p:nvPr/>
        </p:nvCxnSpPr>
        <p:spPr bwMode="auto">
          <a:xfrm flipV="1">
            <a:off x="2476500" y="3500438"/>
            <a:ext cx="2760663" cy="2066644"/>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D0251E-D4FD-80E7-B61A-E995339DA9D0}"/>
              </a:ext>
            </a:extLst>
          </p:cNvPr>
          <p:cNvCxnSpPr>
            <a:cxnSpLocks/>
          </p:cNvCxnSpPr>
          <p:nvPr/>
        </p:nvCxnSpPr>
        <p:spPr bwMode="auto">
          <a:xfrm flipH="1">
            <a:off x="2433978" y="5585691"/>
            <a:ext cx="2614324" cy="153066"/>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Line Callout 1 21">
            <a:extLst>
              <a:ext uri="{FF2B5EF4-FFF2-40B4-BE49-F238E27FC236}">
                <a16:creationId xmlns:a16="http://schemas.microsoft.com/office/drawing/2014/main" id="{7E24A107-2D53-78A6-20AA-7B2724E79E1F}"/>
              </a:ext>
            </a:extLst>
          </p:cNvPr>
          <p:cNvSpPr/>
          <p:nvPr/>
        </p:nvSpPr>
        <p:spPr bwMode="auto">
          <a:xfrm>
            <a:off x="7530353" y="3500438"/>
            <a:ext cx="2091484" cy="1908537"/>
          </a:xfrm>
          <a:prstGeom prst="borderCallout1">
            <a:avLst>
              <a:gd name="adj1" fmla="val 18750"/>
              <a:gd name="adj2" fmla="val -8333"/>
              <a:gd name="adj3" fmla="val 69566"/>
              <a:gd name="adj4" fmla="val -4604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Calculating the </a:t>
            </a:r>
            <a:r>
              <a:rPr lang="en-US" sz="1600" b="1" dirty="0">
                <a:solidFill>
                  <a:schemeClr val="tx1"/>
                </a:solidFill>
              </a:rPr>
              <a:t>area of a circle</a:t>
            </a:r>
            <a:r>
              <a:rPr lang="en-US" sz="1600" dirty="0">
                <a:solidFill>
                  <a:schemeClr val="tx1"/>
                </a:solidFill>
              </a:rPr>
              <a:t>:</a:t>
            </a:r>
            <a:endParaRPr kumimoji="0" lang="en-US" sz="1400" b="0" i="0" u="none" strike="noStrike" cap="none" normalizeH="0" baseline="0" dirty="0">
              <a:ln>
                <a:noFill/>
              </a:ln>
              <a:solidFill>
                <a:schemeClr val="tx1"/>
              </a:solidFill>
              <a:effectLst/>
              <a:latin typeface="+mn-lt"/>
            </a:endParaRPr>
          </a:p>
        </p:txBody>
      </p:sp>
      <p:pic>
        <p:nvPicPr>
          <p:cNvPr id="23" name="Picture 22">
            <a:extLst>
              <a:ext uri="{FF2B5EF4-FFF2-40B4-BE49-F238E27FC236}">
                <a16:creationId xmlns:a16="http://schemas.microsoft.com/office/drawing/2014/main" id="{1E319BC6-AF72-C0AD-DBB1-E9FFE58140BD}"/>
              </a:ext>
            </a:extLst>
          </p:cNvPr>
          <p:cNvPicPr>
            <a:picLocks noChangeAspect="1"/>
          </p:cNvPicPr>
          <p:nvPr/>
        </p:nvPicPr>
        <p:blipFill>
          <a:blip r:embed="rId6"/>
          <a:stretch>
            <a:fillRect/>
          </a:stretch>
        </p:blipFill>
        <p:spPr>
          <a:xfrm>
            <a:off x="7472022" y="5422890"/>
            <a:ext cx="1930400" cy="673100"/>
          </a:xfrm>
          <a:prstGeom prst="rect">
            <a:avLst/>
          </a:prstGeom>
        </p:spPr>
      </p:pic>
      <p:sp>
        <p:nvSpPr>
          <p:cNvPr id="4" name="Slide Number Placeholder">
            <a:extLst>
              <a:ext uri="{FF2B5EF4-FFF2-40B4-BE49-F238E27FC236}">
                <a16:creationId xmlns:a16="http://schemas.microsoft.com/office/drawing/2014/main" id="{3CD9BAC0-9DEA-001D-0AFD-CE1F6B749D4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39</a:t>
            </a:fld>
            <a:endParaRPr lang="en-US" dirty="0"/>
          </a:p>
        </p:txBody>
      </p:sp>
    </p:spTree>
    <p:extLst>
      <p:ext uri="{BB962C8B-B14F-4D97-AF65-F5344CB8AC3E}">
        <p14:creationId xmlns:p14="http://schemas.microsoft.com/office/powerpoint/2010/main" val="8573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1C808-992B-9719-FBB7-ED9FB2E73BD8}"/>
              </a:ext>
            </a:extLst>
          </p:cNvPr>
          <p:cNvSpPr>
            <a:spLocks noGrp="1"/>
          </p:cNvSpPr>
          <p:nvPr>
            <p:ph type="title"/>
          </p:nvPr>
        </p:nvSpPr>
        <p:spPr/>
        <p:txBody>
          <a:bodyPr/>
          <a:lstStyle/>
          <a:p>
            <a:r>
              <a:rPr lang="en-US" u="dbl" dirty="0"/>
              <a:t>Course schedule</a:t>
            </a:r>
          </a:p>
        </p:txBody>
      </p:sp>
      <p:graphicFrame>
        <p:nvGraphicFramePr>
          <p:cNvPr id="7" name="Table Placeholder 6">
            <a:extLst>
              <a:ext uri="{FF2B5EF4-FFF2-40B4-BE49-F238E27FC236}">
                <a16:creationId xmlns:a16="http://schemas.microsoft.com/office/drawing/2014/main" id="{519AEE11-E5A4-5BC6-92DB-C168EC10891E}"/>
              </a:ext>
            </a:extLst>
          </p:cNvPr>
          <p:cNvGraphicFramePr>
            <a:graphicFrameLocks noGrp="1"/>
          </p:cNvGraphicFramePr>
          <p:nvPr>
            <p:ph type="tbl" sz="quarter" idx="4294967295"/>
          </p:nvPr>
        </p:nvGraphicFramePr>
        <p:xfrm>
          <a:off x="247650" y="922623"/>
          <a:ext cx="9353013" cy="5364480"/>
        </p:xfrm>
        <a:graphic>
          <a:graphicData uri="http://schemas.openxmlformats.org/drawingml/2006/table">
            <a:tbl>
              <a:tblPr firstRow="1" bandRow="1">
                <a:tableStyleId>{21E4AEA4-8DFA-4A89-87EB-49C32662AFE0}</a:tableStyleId>
              </a:tblPr>
              <a:tblGrid>
                <a:gridCol w="445903">
                  <a:extLst>
                    <a:ext uri="{9D8B030D-6E8A-4147-A177-3AD203B41FA5}">
                      <a16:colId xmlns:a16="http://schemas.microsoft.com/office/drawing/2014/main" val="3225263354"/>
                    </a:ext>
                  </a:extLst>
                </a:gridCol>
                <a:gridCol w="2593300">
                  <a:extLst>
                    <a:ext uri="{9D8B030D-6E8A-4147-A177-3AD203B41FA5}">
                      <a16:colId xmlns:a16="http://schemas.microsoft.com/office/drawing/2014/main" val="156800736"/>
                    </a:ext>
                  </a:extLst>
                </a:gridCol>
                <a:gridCol w="6313810">
                  <a:extLst>
                    <a:ext uri="{9D8B030D-6E8A-4147-A177-3AD203B41FA5}">
                      <a16:colId xmlns:a16="http://schemas.microsoft.com/office/drawing/2014/main" val="918506012"/>
                    </a:ext>
                  </a:extLst>
                </a:gridCol>
              </a:tblGrid>
              <a:tr h="259746">
                <a:tc>
                  <a:txBody>
                    <a:bodyPr/>
                    <a:lstStyle/>
                    <a:p>
                      <a:endParaRPr lang="en-US" sz="1400"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1</a:t>
                      </a:r>
                    </a:p>
                  </a:txBody>
                  <a:tcPr/>
                </a:tc>
                <a:tc>
                  <a:txBody>
                    <a:bodyPr/>
                    <a:lstStyle/>
                    <a:p>
                      <a:r>
                        <a:rPr lang="en-US" sz="1400" dirty="0">
                          <a:solidFill>
                            <a:schemeClr val="tx1"/>
                          </a:solidFill>
                        </a:rPr>
                        <a:t>Introduction to Algorithms and Tools</a:t>
                      </a:r>
                    </a:p>
                  </a:txBody>
                  <a:tcPr/>
                </a:tc>
                <a:tc>
                  <a:txBody>
                    <a:bodyPr/>
                    <a:lstStyle/>
                    <a:p>
                      <a:pPr marL="285750" indent="-285750">
                        <a:buFont typeface="Arial" panose="020B0604020202020204" pitchFamily="34" charset="0"/>
                        <a:buChar char="•"/>
                      </a:pPr>
                      <a:r>
                        <a:rPr lang="en-US" sz="1400" dirty="0">
                          <a:solidFill>
                            <a:schemeClr val="tx1"/>
                          </a:solidFill>
                        </a:rPr>
                        <a:t>Learn the basics of algorithms, install Flowgorithm, and explore (*) SPOJ for algorithm practice.</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Create the first program in Flowgorithm.</a:t>
                      </a:r>
                    </a:p>
                    <a:p>
                      <a:br>
                        <a:rPr lang="en-US" sz="1400" dirty="0">
                          <a:solidFill>
                            <a:schemeClr val="tx1"/>
                          </a:solidFill>
                        </a:rPr>
                      </a:br>
                      <a:r>
                        <a:rPr lang="en-US" sz="1100" dirty="0">
                          <a:solidFill>
                            <a:schemeClr val="tx1"/>
                          </a:solidFill>
                        </a:rPr>
                        <a:t>(*) SPOJ is an online platform designed for programmers to practice and improve their coding and problem-solving skills.</a:t>
                      </a:r>
                    </a:p>
                  </a:txBody>
                  <a:tcPr/>
                </a:tc>
                <a:extLst>
                  <a:ext uri="{0D108BD9-81ED-4DB2-BD59-A6C34878D82A}">
                    <a16:rowId xmlns:a16="http://schemas.microsoft.com/office/drawing/2014/main" val="2429593356"/>
                  </a:ext>
                </a:extLst>
              </a:tr>
              <a:tr h="370840">
                <a:tc>
                  <a:txBody>
                    <a:bodyPr/>
                    <a:lstStyle/>
                    <a:p>
                      <a:r>
                        <a:rPr lang="en-US" sz="1400" dirty="0">
                          <a:solidFill>
                            <a:schemeClr val="tx1"/>
                          </a:solidFill>
                        </a:rPr>
                        <a:t>2</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Building Basic Algorithms with Flowgorithm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solve geometric and numeric problems such as perimeter, sums, cubes, and areas.</a:t>
                      </a:r>
                    </a:p>
                    <a:p>
                      <a:pPr marL="678556" marR="0" lvl="1"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Finding the sum of two numbers.</a:t>
                      </a:r>
                    </a:p>
                    <a:p>
                      <a:pPr marL="678556" lvl="1" indent="-285750">
                        <a:buFont typeface="Arial" panose="020B0604020202020204" pitchFamily="34" charset="0"/>
                        <a:buChar char="•"/>
                      </a:pPr>
                      <a:r>
                        <a:rPr lang="en-US" sz="1400" dirty="0">
                          <a:solidFill>
                            <a:schemeClr val="tx1"/>
                          </a:solidFill>
                        </a:rPr>
                        <a:t>Calculating the perimeter of a triangle.</a:t>
                      </a:r>
                    </a:p>
                    <a:p>
                      <a:pPr marL="678556" lvl="1" indent="-285750">
                        <a:buFont typeface="Arial" panose="020B0604020202020204" pitchFamily="34" charset="0"/>
                        <a:buChar char="•"/>
                      </a:pPr>
                      <a:r>
                        <a:rPr lang="en-US" sz="1400" dirty="0">
                          <a:solidFill>
                            <a:schemeClr val="tx1"/>
                          </a:solidFill>
                        </a:rPr>
                        <a:t>Calculating the cube of a number.</a:t>
                      </a:r>
                    </a:p>
                    <a:p>
                      <a:pPr marL="678556" lvl="1" indent="-285750">
                        <a:buFont typeface="Arial" panose="020B0604020202020204" pitchFamily="34" charset="0"/>
                        <a:buChar char="•"/>
                      </a:pPr>
                      <a:r>
                        <a:rPr lang="en-US" sz="1400" dirty="0">
                          <a:solidFill>
                            <a:schemeClr val="tx1"/>
                          </a:solidFill>
                        </a:rPr>
                        <a:t>Computing the area of a rectangle.</a:t>
                      </a:r>
                    </a:p>
                  </a:txBody>
                  <a:tcPr/>
                </a:tc>
                <a:extLst>
                  <a:ext uri="{0D108BD9-81ED-4DB2-BD59-A6C34878D82A}">
                    <a16:rowId xmlns:a16="http://schemas.microsoft.com/office/drawing/2014/main" val="1018259051"/>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Customizing Functions in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Implement and explore custom functions to enhance algorithm capabilities.</a:t>
                      </a:r>
                    </a:p>
                    <a:p>
                      <a:pPr marL="678556" lvl="1" indent="-285750">
                        <a:buFont typeface="Arial" panose="020B0604020202020204" pitchFamily="34" charset="0"/>
                        <a:buChar char="•"/>
                      </a:pPr>
                      <a:r>
                        <a:rPr lang="en-US" sz="1400" dirty="0">
                          <a:solidFill>
                            <a:schemeClr val="tx1"/>
                          </a:solidFill>
                        </a:rPr>
                        <a:t>Writing a simple custom function (Function 1).</a:t>
                      </a:r>
                    </a:p>
                    <a:p>
                      <a:pPr marL="678556" lvl="1" indent="-285750">
                        <a:buFont typeface="Arial" panose="020B0604020202020204" pitchFamily="34" charset="0"/>
                        <a:buChar char="•"/>
                      </a:pPr>
                      <a:r>
                        <a:rPr lang="en-US" sz="1400" dirty="0">
                          <a:solidFill>
                            <a:schemeClr val="tx1"/>
                          </a:solidFill>
                        </a:rPr>
                        <a:t>Writing a second custom function (Function 2).</a:t>
                      </a:r>
                    </a:p>
                  </a:txBody>
                  <a:tcPr/>
                </a:tc>
                <a:extLst>
                  <a:ext uri="{0D108BD9-81ED-4DB2-BD59-A6C34878D82A}">
                    <a16:rowId xmlns:a16="http://schemas.microsoft.com/office/drawing/2014/main" val="92752626"/>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Exploring Numeric Operations Through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Design algorithms to extract digits and analyze 2-digit and 3-digit numbers.</a:t>
                      </a:r>
                    </a:p>
                    <a:p>
                      <a:pPr marL="678556" lvl="1" indent="-285750">
                        <a:buFont typeface="Arial" panose="020B0604020202020204" pitchFamily="34" charset="0"/>
                        <a:buChar char="•"/>
                      </a:pPr>
                      <a:r>
                        <a:rPr lang="en-US" sz="1400" dirty="0">
                          <a:solidFill>
                            <a:schemeClr val="tx1"/>
                          </a:solidFill>
                        </a:rPr>
                        <a:t>Extracting the last digit of a number.</a:t>
                      </a:r>
                    </a:p>
                    <a:p>
                      <a:pPr marL="678556" lvl="1" indent="-285750">
                        <a:buFont typeface="Arial" panose="020B0604020202020204" pitchFamily="34" charset="0"/>
                        <a:buChar char="•"/>
                      </a:pPr>
                      <a:r>
                        <a:rPr lang="en-US" sz="1400" dirty="0">
                          <a:solidFill>
                            <a:schemeClr val="tx1"/>
                          </a:solidFill>
                        </a:rPr>
                        <a:t>Identifying the decimal place digit in a number.</a:t>
                      </a:r>
                    </a:p>
                    <a:p>
                      <a:pPr marL="678556" lvl="1" indent="-285750">
                        <a:buFont typeface="Arial" panose="020B0604020202020204" pitchFamily="34" charset="0"/>
                        <a:buChar char="•"/>
                      </a:pPr>
                      <a:r>
                        <a:rPr lang="en-US" sz="1400" dirty="0">
                          <a:solidFill>
                            <a:schemeClr val="tx1"/>
                          </a:solidFill>
                        </a:rPr>
                        <a:t>Working with 2-digit and 3-digit numbers.</a:t>
                      </a:r>
                    </a:p>
                  </a:txBody>
                  <a:tcPr/>
                </a:tc>
                <a:extLst>
                  <a:ext uri="{0D108BD9-81ED-4DB2-BD59-A6C34878D82A}">
                    <a16:rowId xmlns:a16="http://schemas.microsoft.com/office/drawing/2014/main" val="964286566"/>
                  </a:ext>
                </a:extLst>
              </a:tr>
            </a:tbl>
          </a:graphicData>
        </a:graphic>
      </p:graphicFrame>
      <p:sp>
        <p:nvSpPr>
          <p:cNvPr id="2" name="Slide Number Placeholder">
            <a:extLst>
              <a:ext uri="{FF2B5EF4-FFF2-40B4-BE49-F238E27FC236}">
                <a16:creationId xmlns:a16="http://schemas.microsoft.com/office/drawing/2014/main" id="{65D92BB8-B6FD-1B13-265E-CBDD2E95CDA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4</a:t>
            </a:fld>
            <a:endParaRPr lang="en-US" dirty="0"/>
          </a:p>
        </p:txBody>
      </p:sp>
    </p:spTree>
    <p:extLst>
      <p:ext uri="{BB962C8B-B14F-4D97-AF65-F5344CB8AC3E}">
        <p14:creationId xmlns:p14="http://schemas.microsoft.com/office/powerpoint/2010/main" val="993312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EE165-C2F1-447A-A59F-8C257D1515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93117F-9824-EA17-0965-62E9503BF734}"/>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https://www.spoj.com/RGB7/problems/RGB7005/</a:t>
            </a:r>
            <a:endParaRPr lang="en-US" dirty="0"/>
          </a:p>
          <a:p>
            <a:r>
              <a:rPr lang="en-US" dirty="0"/>
              <a:t>The function is defined as: y = 3x - 5 </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value of x is given as an integer.</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r>
              <a:rPr lang="en-US" sz="2000" dirty="0"/>
              <a:t>1</a:t>
            </a:r>
          </a:p>
          <a:p>
            <a:pPr marL="1447861" lvl="1" indent="-457200">
              <a:buFont typeface="Arial" panose="020B0604020202020204" pitchFamily="34" charset="0"/>
              <a:buChar char="•"/>
            </a:pPr>
            <a:r>
              <a:rPr lang="en-US" sz="2000" b="1" dirty="0"/>
              <a:t>Output:</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RGB7005</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D2253223-C50C-A266-38B9-6DE927DE6F7C}"/>
              </a:ext>
            </a:extLst>
          </p:cNvPr>
          <p:cNvSpPr>
            <a:spLocks noGrp="1"/>
          </p:cNvSpPr>
          <p:nvPr>
            <p:ph type="title"/>
          </p:nvPr>
        </p:nvSpPr>
        <p:spPr>
          <a:xfrm>
            <a:off x="247650" y="317206"/>
            <a:ext cx="9410700" cy="1205384"/>
          </a:xfrm>
        </p:spPr>
        <p:txBody>
          <a:bodyPr/>
          <a:lstStyle/>
          <a:p>
            <a:r>
              <a:rPr lang="en-US" dirty="0" err="1"/>
              <a:t>Execise</a:t>
            </a:r>
            <a:r>
              <a:rPr lang="en-US" dirty="0"/>
              <a:t>: 5. </a:t>
            </a:r>
            <a:r>
              <a:rPr lang="en-US" b="1" dirty="0"/>
              <a:t>RGB7005 - Function 1</a:t>
            </a:r>
            <a:br>
              <a:rPr lang="en-US" dirty="0"/>
            </a:br>
            <a:endParaRPr lang="en-US" dirty="0"/>
          </a:p>
        </p:txBody>
      </p:sp>
      <p:sp>
        <p:nvSpPr>
          <p:cNvPr id="2" name="Slide Number Placeholder">
            <a:extLst>
              <a:ext uri="{FF2B5EF4-FFF2-40B4-BE49-F238E27FC236}">
                <a16:creationId xmlns:a16="http://schemas.microsoft.com/office/drawing/2014/main" id="{A7383DEE-FF8A-15D0-8057-267027977EE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40</a:t>
            </a:fld>
            <a:endParaRPr lang="en-US" dirty="0"/>
          </a:p>
        </p:txBody>
      </p:sp>
    </p:spTree>
    <p:extLst>
      <p:ext uri="{BB962C8B-B14F-4D97-AF65-F5344CB8AC3E}">
        <p14:creationId xmlns:p14="http://schemas.microsoft.com/office/powerpoint/2010/main" val="304468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7CE5-2722-AC91-89BE-32BA68F2BB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E397A69-62FF-B4E3-CC14-C091819FBDDB}"/>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https://www.spoj.com/RGB7/problems/RGB7006/</a:t>
            </a:r>
            <a:endParaRPr lang="en-US" dirty="0"/>
          </a:p>
          <a:p>
            <a:r>
              <a:rPr lang="en-US" dirty="0"/>
              <a:t>The function is defined as: </a:t>
            </a:r>
            <a:r>
              <a:rPr lang="en-US" b="0" i="0" dirty="0">
                <a:solidFill>
                  <a:srgbClr val="555555"/>
                </a:solidFill>
                <a:effectLst/>
                <a:latin typeface="Open Sans" panose="020B0606030504020204" pitchFamily="34" charset="0"/>
              </a:rPr>
              <a:t>y=</a:t>
            </a:r>
            <a:r>
              <a:rPr lang="en-US" b="0" i="0" baseline="-25000" dirty="0">
                <a:solidFill>
                  <a:srgbClr val="555555"/>
                </a:solidFill>
                <a:effectLst/>
                <a:latin typeface="Open Sans" panose="020B0606030504020204" pitchFamily="34" charset="0"/>
              </a:rPr>
              <a:t>4x</a:t>
            </a:r>
            <a:r>
              <a:rPr lang="en-US" b="0" i="0" baseline="30000" dirty="0">
                <a:solidFill>
                  <a:srgbClr val="555555"/>
                </a:solidFill>
                <a:effectLst/>
                <a:latin typeface="Open Sans" panose="020B0606030504020204" pitchFamily="34" charset="0"/>
              </a:rPr>
              <a:t>2</a:t>
            </a:r>
            <a:r>
              <a:rPr lang="en-US" b="0" i="0" baseline="-25000" dirty="0">
                <a:solidFill>
                  <a:srgbClr val="555555"/>
                </a:solidFill>
                <a:effectLst/>
                <a:latin typeface="Open Sans" panose="020B0606030504020204" pitchFamily="34" charset="0"/>
              </a:rPr>
              <a:t>- 3x + 5</a:t>
            </a:r>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x is an integer of type </a:t>
            </a:r>
            <a:r>
              <a:rPr lang="en-US" sz="2000" b="1" dirty="0"/>
              <a:t>Int</a:t>
            </a:r>
            <a:r>
              <a:rPr lang="en-US" sz="2000" dirty="0"/>
              <a: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a:t>
            </a:r>
          </a:p>
          <a:p>
            <a:pPr marL="1447861" lvl="1" indent="-457200">
              <a:buFont typeface="Arial" panose="020B0604020202020204" pitchFamily="34" charset="0"/>
              <a:buChar char="•"/>
            </a:pPr>
            <a:r>
              <a:rPr lang="en-US" sz="2000" b="1" dirty="0"/>
              <a:t>Output: </a:t>
            </a:r>
            <a:r>
              <a:rPr lang="en-US" sz="2000" dirty="0"/>
              <a:t>27</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RGB7006</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RGB7006</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7B160BF3-8B1B-B71E-5535-F098C6487D7B}"/>
              </a:ext>
            </a:extLst>
          </p:cNvPr>
          <p:cNvSpPr>
            <a:spLocks noGrp="1"/>
          </p:cNvSpPr>
          <p:nvPr>
            <p:ph type="title"/>
          </p:nvPr>
        </p:nvSpPr>
        <p:spPr>
          <a:xfrm>
            <a:off x="247650" y="317206"/>
            <a:ext cx="9410700" cy="1205384"/>
          </a:xfrm>
        </p:spPr>
        <p:txBody>
          <a:bodyPr/>
          <a:lstStyle/>
          <a:p>
            <a:r>
              <a:rPr lang="en-US" dirty="0" err="1"/>
              <a:t>Execise</a:t>
            </a:r>
            <a:r>
              <a:rPr lang="en-US" dirty="0"/>
              <a:t>: 6. </a:t>
            </a:r>
            <a:r>
              <a:rPr lang="en-US" b="1" dirty="0"/>
              <a:t>RGB7006 - Function 2</a:t>
            </a:r>
            <a:endParaRPr lang="en-US" dirty="0"/>
          </a:p>
        </p:txBody>
      </p:sp>
      <p:sp>
        <p:nvSpPr>
          <p:cNvPr id="2" name="Slide Number Placeholder">
            <a:extLst>
              <a:ext uri="{FF2B5EF4-FFF2-40B4-BE49-F238E27FC236}">
                <a16:creationId xmlns:a16="http://schemas.microsoft.com/office/drawing/2014/main" id="{2B287F3C-946D-90A4-1081-64172765B49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41</a:t>
            </a:fld>
            <a:endParaRPr lang="en-US" dirty="0"/>
          </a:p>
        </p:txBody>
      </p:sp>
    </p:spTree>
    <p:extLst>
      <p:ext uri="{BB962C8B-B14F-4D97-AF65-F5344CB8AC3E}">
        <p14:creationId xmlns:p14="http://schemas.microsoft.com/office/powerpoint/2010/main" val="53424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418F5-2D29-D575-1F0D-B8E1CC008BFE}"/>
              </a:ext>
            </a:extLst>
          </p:cNvPr>
          <p:cNvPicPr>
            <a:picLocks noChangeAspect="1"/>
          </p:cNvPicPr>
          <p:nvPr/>
        </p:nvPicPr>
        <p:blipFill>
          <a:blip r:embed="rId2"/>
          <a:stretch>
            <a:fillRect/>
          </a:stretch>
        </p:blipFill>
        <p:spPr>
          <a:xfrm>
            <a:off x="733631" y="1442139"/>
            <a:ext cx="7772400" cy="5285232"/>
          </a:xfrm>
          <a:prstGeom prst="rect">
            <a:avLst/>
          </a:prstGeom>
        </p:spPr>
      </p:pic>
      <p:sp>
        <p:nvSpPr>
          <p:cNvPr id="3" name="Title 2">
            <a:extLst>
              <a:ext uri="{FF2B5EF4-FFF2-40B4-BE49-F238E27FC236}">
                <a16:creationId xmlns:a16="http://schemas.microsoft.com/office/drawing/2014/main" id="{33715E81-D2BB-F449-FA04-3AAAC53ED85F}"/>
              </a:ext>
            </a:extLst>
          </p:cNvPr>
          <p:cNvSpPr>
            <a:spLocks noGrp="1"/>
          </p:cNvSpPr>
          <p:nvPr>
            <p:ph type="title"/>
          </p:nvPr>
        </p:nvSpPr>
        <p:spPr>
          <a:xfrm>
            <a:off x="247650" y="317206"/>
            <a:ext cx="9410700" cy="917828"/>
          </a:xfrm>
        </p:spPr>
        <p:txBody>
          <a:bodyPr/>
          <a:lstStyle/>
          <a:p>
            <a:r>
              <a:rPr lang="en-US" dirty="0"/>
              <a:t>Operators in </a:t>
            </a:r>
            <a:r>
              <a:rPr lang="en-US" dirty="0" err="1"/>
              <a:t>flowgorithm</a:t>
            </a:r>
            <a:endParaRPr lang="en-US" dirty="0"/>
          </a:p>
        </p:txBody>
      </p:sp>
      <p:sp>
        <p:nvSpPr>
          <p:cNvPr id="4" name="Slide Number Placeholder 3">
            <a:extLst>
              <a:ext uri="{FF2B5EF4-FFF2-40B4-BE49-F238E27FC236}">
                <a16:creationId xmlns:a16="http://schemas.microsoft.com/office/drawing/2014/main" id="{CA2528D2-A47E-64EB-955D-E1C32CEBB8BB}"/>
              </a:ext>
            </a:extLst>
          </p:cNvPr>
          <p:cNvSpPr>
            <a:spLocks noGrp="1"/>
          </p:cNvSpPr>
          <p:nvPr>
            <p:ph type="sldNum" sz="quarter" idx="4"/>
          </p:nvPr>
        </p:nvSpPr>
        <p:spPr/>
        <p:txBody>
          <a:bodyPr/>
          <a:lstStyle/>
          <a:p>
            <a:fld id="{DFEC50A3-C73C-694C-96DE-0E6A2FC2AB96}" type="slidenum">
              <a:rPr lang="en-US" smtClean="0"/>
              <a:pPr/>
              <a:t>42</a:t>
            </a:fld>
            <a:endParaRPr lang="en-US" dirty="0"/>
          </a:p>
        </p:txBody>
      </p:sp>
      <p:sp>
        <p:nvSpPr>
          <p:cNvPr id="7" name="TextBox 6">
            <a:extLst>
              <a:ext uri="{FF2B5EF4-FFF2-40B4-BE49-F238E27FC236}">
                <a16:creationId xmlns:a16="http://schemas.microsoft.com/office/drawing/2014/main" id="{53AE83E4-D266-914E-C8A7-9458AFA65C37}"/>
              </a:ext>
            </a:extLst>
          </p:cNvPr>
          <p:cNvSpPr txBox="1"/>
          <p:nvPr/>
        </p:nvSpPr>
        <p:spPr>
          <a:xfrm>
            <a:off x="724394" y="1129150"/>
            <a:ext cx="8146473" cy="336118"/>
          </a:xfrm>
          <a:prstGeom prst="rect">
            <a:avLst/>
          </a:prstGeom>
          <a:noFill/>
        </p:spPr>
        <p:txBody>
          <a:bodyPr wrap="square">
            <a:spAutoFit/>
          </a:bodyPr>
          <a:lstStyle/>
          <a:p>
            <a:r>
              <a:rPr lang="en-US" dirty="0">
                <a:hlinkClick r:id="rId3"/>
              </a:rPr>
              <a:t>http://</a:t>
            </a:r>
            <a:r>
              <a:rPr lang="en-US" dirty="0" err="1">
                <a:hlinkClick r:id="rId3"/>
              </a:rPr>
              <a:t>www.flowgorithm.org</a:t>
            </a:r>
            <a:r>
              <a:rPr lang="en-US" dirty="0">
                <a:hlinkClick r:id="rId3"/>
              </a:rPr>
              <a:t>/documentation/language/</a:t>
            </a:r>
            <a:r>
              <a:rPr lang="en-US" dirty="0" err="1">
                <a:hlinkClick r:id="rId3"/>
              </a:rPr>
              <a:t>operators.html</a:t>
            </a:r>
            <a:endParaRPr lang="en-US" dirty="0"/>
          </a:p>
        </p:txBody>
      </p:sp>
      <p:sp>
        <p:nvSpPr>
          <p:cNvPr id="2" name="Rectangle 1">
            <a:extLst>
              <a:ext uri="{FF2B5EF4-FFF2-40B4-BE49-F238E27FC236}">
                <a16:creationId xmlns:a16="http://schemas.microsoft.com/office/drawing/2014/main" id="{56274845-3CC6-C12B-3140-EFD4CF3590EC}"/>
              </a:ext>
            </a:extLst>
          </p:cNvPr>
          <p:cNvSpPr/>
          <p:nvPr/>
        </p:nvSpPr>
        <p:spPr bwMode="auto">
          <a:xfrm>
            <a:off x="665018" y="5664530"/>
            <a:ext cx="5415148" cy="1045028"/>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8513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E0F51-533E-1F01-285C-860BB07DD90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0897A8-1579-5C6D-9129-D8BFE1A3167F}"/>
              </a:ext>
            </a:extLst>
          </p:cNvPr>
          <p:cNvSpPr>
            <a:spLocks noGrp="1"/>
          </p:cNvSpPr>
          <p:nvPr>
            <p:ph type="body" idx="1"/>
          </p:nvPr>
        </p:nvSpPr>
        <p:spPr>
          <a:xfrm>
            <a:off x="450273" y="1719258"/>
            <a:ext cx="9208077" cy="5025926"/>
          </a:xfrm>
        </p:spPr>
        <p:txBody>
          <a:bodyPr/>
          <a:lstStyle/>
          <a:p>
            <a:r>
              <a:rPr lang="en-US" dirty="0"/>
              <a:t>SPOJ: </a:t>
            </a:r>
            <a:r>
              <a:rPr lang="en-US" dirty="0">
                <a:hlinkClick r:id="rId3"/>
              </a:rPr>
              <a:t>https://www.spoj.com/RGB7/problems/RGB7007/</a:t>
            </a:r>
            <a:endParaRPr lang="en-US" dirty="0"/>
          </a:p>
          <a:p>
            <a:r>
              <a:rPr lang="en-US" dirty="0"/>
              <a:t>Find the last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last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476</a:t>
            </a:r>
          </a:p>
          <a:p>
            <a:pPr marL="1447861" lvl="1" indent="-457200">
              <a:buFont typeface="Arial" panose="020B0604020202020204" pitchFamily="34" charset="0"/>
              <a:buChar char="•"/>
            </a:pPr>
            <a:r>
              <a:rPr lang="en-US" sz="2000" b="1" dirty="0"/>
              <a:t>Output: </a:t>
            </a:r>
            <a:r>
              <a:rPr lang="en-US" sz="2000" dirty="0"/>
              <a:t>6</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RGB7007</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RGB7007</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7BEBB9FE-7EFB-E48F-7A67-4F5A5138C68E}"/>
              </a:ext>
            </a:extLst>
          </p:cNvPr>
          <p:cNvSpPr>
            <a:spLocks noGrp="1"/>
          </p:cNvSpPr>
          <p:nvPr>
            <p:ph type="title"/>
          </p:nvPr>
        </p:nvSpPr>
        <p:spPr>
          <a:xfrm>
            <a:off x="247650" y="317206"/>
            <a:ext cx="9410700" cy="1205384"/>
          </a:xfrm>
        </p:spPr>
        <p:txBody>
          <a:bodyPr/>
          <a:lstStyle/>
          <a:p>
            <a:r>
              <a:rPr lang="en-US" dirty="0" err="1"/>
              <a:t>Execise</a:t>
            </a:r>
            <a:r>
              <a:rPr lang="en-US" dirty="0"/>
              <a:t>: 7. </a:t>
            </a:r>
            <a:r>
              <a:rPr lang="en-US" b="1" dirty="0"/>
              <a:t>RGB7007 - Last Digit</a:t>
            </a:r>
            <a:br>
              <a:rPr lang="en-US" dirty="0"/>
            </a:br>
            <a:endParaRPr lang="en-US" dirty="0"/>
          </a:p>
        </p:txBody>
      </p:sp>
      <p:sp>
        <p:nvSpPr>
          <p:cNvPr id="2" name="Slide Number Placeholder">
            <a:extLst>
              <a:ext uri="{FF2B5EF4-FFF2-40B4-BE49-F238E27FC236}">
                <a16:creationId xmlns:a16="http://schemas.microsoft.com/office/drawing/2014/main" id="{5C83734A-3EEC-E20F-001E-520E5110913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43</a:t>
            </a:fld>
            <a:endParaRPr lang="en-US" dirty="0"/>
          </a:p>
        </p:txBody>
      </p:sp>
      <p:sp>
        <p:nvSpPr>
          <p:cNvPr id="4" name="TextBox 3">
            <a:extLst>
              <a:ext uri="{FF2B5EF4-FFF2-40B4-BE49-F238E27FC236}">
                <a16:creationId xmlns:a16="http://schemas.microsoft.com/office/drawing/2014/main" id="{9C74518D-3791-3C27-0264-AC51C009D0E2}"/>
              </a:ext>
            </a:extLst>
          </p:cNvPr>
          <p:cNvSpPr txBox="1"/>
          <p:nvPr/>
        </p:nvSpPr>
        <p:spPr>
          <a:xfrm>
            <a:off x="5379522" y="4191990"/>
            <a:ext cx="3087584"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a:t>
            </a:r>
          </a:p>
        </p:txBody>
      </p:sp>
    </p:spTree>
    <p:extLst>
      <p:ext uri="{BB962C8B-B14F-4D97-AF65-F5344CB8AC3E}">
        <p14:creationId xmlns:p14="http://schemas.microsoft.com/office/powerpoint/2010/main" val="1365362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E817-6666-7998-7AC8-9F2CC23D6AA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E4E2442-414F-6041-BDB1-0FAF979970B6}"/>
              </a:ext>
            </a:extLst>
          </p:cNvPr>
          <p:cNvSpPr>
            <a:spLocks noGrp="1"/>
          </p:cNvSpPr>
          <p:nvPr>
            <p:ph type="body" idx="1"/>
          </p:nvPr>
        </p:nvSpPr>
        <p:spPr>
          <a:xfrm>
            <a:off x="450273" y="1719258"/>
            <a:ext cx="9208077" cy="5049677"/>
          </a:xfrm>
        </p:spPr>
        <p:txBody>
          <a:bodyPr/>
          <a:lstStyle/>
          <a:p>
            <a:r>
              <a:rPr lang="en-US" dirty="0"/>
              <a:t>SPOJ: </a:t>
            </a:r>
            <a:r>
              <a:rPr lang="en-US" dirty="0">
                <a:hlinkClick r:id="rId3"/>
              </a:rPr>
              <a:t>https://www.spoj.com/RGB7/problems/RGB7008/</a:t>
            </a:r>
            <a:endParaRPr lang="en-US" dirty="0"/>
          </a:p>
          <a:p>
            <a:r>
              <a:rPr lang="en-US" dirty="0"/>
              <a:t>Find the tens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tens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423</a:t>
            </a:r>
          </a:p>
          <a:p>
            <a:pPr marL="1447861" lvl="1" indent="-457200">
              <a:buFont typeface="Arial" panose="020B0604020202020204" pitchFamily="34" charset="0"/>
              <a:buChar char="•"/>
            </a:pPr>
            <a:r>
              <a:rPr lang="en-US" sz="2000" b="1" dirty="0"/>
              <a:t>Output: </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RGB7008</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RGB7008</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E44C3E7C-DA1C-B603-87F2-86BAEB6F63A9}"/>
              </a:ext>
            </a:extLst>
          </p:cNvPr>
          <p:cNvSpPr>
            <a:spLocks noGrp="1"/>
          </p:cNvSpPr>
          <p:nvPr>
            <p:ph type="title"/>
          </p:nvPr>
        </p:nvSpPr>
        <p:spPr>
          <a:xfrm>
            <a:off x="247650" y="317206"/>
            <a:ext cx="9410700" cy="1205384"/>
          </a:xfrm>
        </p:spPr>
        <p:txBody>
          <a:bodyPr/>
          <a:lstStyle/>
          <a:p>
            <a:r>
              <a:rPr lang="en-US" dirty="0" err="1"/>
              <a:t>Execise</a:t>
            </a:r>
            <a:r>
              <a:rPr lang="en-US" dirty="0"/>
              <a:t>: 8. </a:t>
            </a:r>
            <a:r>
              <a:rPr lang="en-US" b="1" dirty="0"/>
              <a:t>RGB7008 - Tens Digit</a:t>
            </a:r>
            <a:br>
              <a:rPr lang="en-US" dirty="0"/>
            </a:br>
            <a:endParaRPr lang="en-US" dirty="0"/>
          </a:p>
        </p:txBody>
      </p:sp>
      <p:sp>
        <p:nvSpPr>
          <p:cNvPr id="2" name="Slide Number Placeholder">
            <a:extLst>
              <a:ext uri="{FF2B5EF4-FFF2-40B4-BE49-F238E27FC236}">
                <a16:creationId xmlns:a16="http://schemas.microsoft.com/office/drawing/2014/main" id="{6CB7A82C-4A7E-AA83-EAC3-7C4C3801B12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44</a:t>
            </a:fld>
            <a:endParaRPr lang="en-US" dirty="0"/>
          </a:p>
        </p:txBody>
      </p:sp>
      <p:sp>
        <p:nvSpPr>
          <p:cNvPr id="4" name="TextBox 3">
            <a:extLst>
              <a:ext uri="{FF2B5EF4-FFF2-40B4-BE49-F238E27FC236}">
                <a16:creationId xmlns:a16="http://schemas.microsoft.com/office/drawing/2014/main" id="{6FB2BB49-5F90-31E5-D96C-B49BAE267EDB}"/>
              </a:ext>
            </a:extLst>
          </p:cNvPr>
          <p:cNvSpPr txBox="1"/>
          <p:nvPr/>
        </p:nvSpPr>
        <p:spPr>
          <a:xfrm>
            <a:off x="5379522" y="4191990"/>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396084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0B136-30BF-8944-B290-AA26138BC86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A7AEADC-A8DD-1F68-FA2C-73FD6EAFFA06}"/>
              </a:ext>
            </a:extLst>
          </p:cNvPr>
          <p:cNvSpPr>
            <a:spLocks noGrp="1"/>
          </p:cNvSpPr>
          <p:nvPr>
            <p:ph type="body" idx="1"/>
          </p:nvPr>
        </p:nvSpPr>
        <p:spPr>
          <a:xfrm>
            <a:off x="450273" y="1719258"/>
            <a:ext cx="9208077" cy="4930924"/>
          </a:xfrm>
        </p:spPr>
        <p:txBody>
          <a:bodyPr/>
          <a:lstStyle/>
          <a:p>
            <a:r>
              <a:rPr lang="en-US" dirty="0"/>
              <a:t>SPOJ: </a:t>
            </a:r>
            <a:r>
              <a:rPr lang="en-US" dirty="0">
                <a:hlinkClick r:id="rId3"/>
              </a:rPr>
              <a:t>https://www.spoj.com/RGB7/problems/RGB7009/</a:t>
            </a:r>
            <a:endParaRPr lang="en-US" dirty="0"/>
          </a:p>
          <a:p>
            <a:r>
              <a:rPr lang="en-US" dirty="0"/>
              <a:t>Find the product of the digits of the given 2-digit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2-digit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product of the tens digit and the units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14</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RGB7009</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RGB7009</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0704FE66-B219-3922-B9B2-2F6D9FB23F37}"/>
              </a:ext>
            </a:extLst>
          </p:cNvPr>
          <p:cNvSpPr>
            <a:spLocks noGrp="1"/>
          </p:cNvSpPr>
          <p:nvPr>
            <p:ph type="title"/>
          </p:nvPr>
        </p:nvSpPr>
        <p:spPr>
          <a:xfrm>
            <a:off x="247650" y="317206"/>
            <a:ext cx="9410700" cy="1205384"/>
          </a:xfrm>
        </p:spPr>
        <p:txBody>
          <a:bodyPr/>
          <a:lstStyle/>
          <a:p>
            <a:r>
              <a:rPr lang="en-US" dirty="0" err="1"/>
              <a:t>Execise</a:t>
            </a:r>
            <a:r>
              <a:rPr lang="en-US" dirty="0"/>
              <a:t>: 9. </a:t>
            </a:r>
            <a:r>
              <a:rPr lang="en-US" b="1" dirty="0"/>
              <a:t>RGB7009 - 2-Digit Number</a:t>
            </a:r>
            <a:br>
              <a:rPr lang="en-US" dirty="0"/>
            </a:br>
            <a:endParaRPr lang="en-US" dirty="0"/>
          </a:p>
        </p:txBody>
      </p:sp>
      <p:sp>
        <p:nvSpPr>
          <p:cNvPr id="2" name="Slide Number Placeholder">
            <a:extLst>
              <a:ext uri="{FF2B5EF4-FFF2-40B4-BE49-F238E27FC236}">
                <a16:creationId xmlns:a16="http://schemas.microsoft.com/office/drawing/2014/main" id="{867330E6-85FE-57AF-C119-C0FD23DD5A6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45</a:t>
            </a:fld>
            <a:endParaRPr lang="en-US" dirty="0"/>
          </a:p>
        </p:txBody>
      </p:sp>
      <p:sp>
        <p:nvSpPr>
          <p:cNvPr id="4" name="TextBox 3">
            <a:extLst>
              <a:ext uri="{FF2B5EF4-FFF2-40B4-BE49-F238E27FC236}">
                <a16:creationId xmlns:a16="http://schemas.microsoft.com/office/drawing/2014/main" id="{D82F37D9-556E-12F8-E7DA-A5BC9C61C435}"/>
              </a:ext>
            </a:extLst>
          </p:cNvPr>
          <p:cNvSpPr txBox="1"/>
          <p:nvPr/>
        </p:nvSpPr>
        <p:spPr>
          <a:xfrm>
            <a:off x="5688280" y="4892634"/>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18503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D8A7-45E1-E2A0-6CCB-4A3B16E7E2A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7EB9DC3-552E-4643-8750-26B16D2CB699}"/>
              </a:ext>
            </a:extLst>
          </p:cNvPr>
          <p:cNvSpPr>
            <a:spLocks noGrp="1"/>
          </p:cNvSpPr>
          <p:nvPr>
            <p:ph type="body" idx="1"/>
          </p:nvPr>
        </p:nvSpPr>
        <p:spPr>
          <a:xfrm>
            <a:off x="450273" y="1719258"/>
            <a:ext cx="9208077" cy="4859672"/>
          </a:xfrm>
        </p:spPr>
        <p:txBody>
          <a:bodyPr/>
          <a:lstStyle/>
          <a:p>
            <a:r>
              <a:rPr lang="en-US" dirty="0"/>
              <a:t>SPOJ: </a:t>
            </a:r>
            <a:r>
              <a:rPr lang="en-US" dirty="0">
                <a:hlinkClick r:id="rId3"/>
              </a:rPr>
              <a:t>https://www.spoj.com/RGB7/problems/RGB7010/</a:t>
            </a:r>
            <a:endParaRPr lang="en-US" dirty="0"/>
          </a:p>
          <a:p>
            <a:r>
              <a:rPr lang="en-US" dirty="0"/>
              <a:t>Find the sum of the digits of the given 3-digit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3-digit positive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its digits.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123</a:t>
            </a:r>
          </a:p>
          <a:p>
            <a:pPr marL="1447861" lvl="1" indent="-457200">
              <a:buFont typeface="Arial" panose="020B0604020202020204" pitchFamily="34" charset="0"/>
              <a:buChar char="•"/>
            </a:pPr>
            <a:r>
              <a:rPr lang="en-US" sz="2000" b="1" dirty="0"/>
              <a:t>Output: </a:t>
            </a:r>
            <a:r>
              <a:rPr lang="en-US" sz="2000" dirty="0"/>
              <a:t>6</a:t>
            </a:r>
          </a:p>
          <a:p>
            <a:pPr marL="342900" indent="-342900" algn="l">
              <a:spcBef>
                <a:spcPts val="0"/>
              </a:spcBef>
              <a:spcAft>
                <a:spcPts val="0"/>
              </a:spcAft>
              <a:buFont typeface="Arial" panose="020B0604020202020204" pitchFamily="34" charset="0"/>
              <a:buChar char="•"/>
            </a:pPr>
            <a:endParaRPr lang="en-US" sz="2000" dirty="0">
              <a:solidFill>
                <a:schemeClr val="tx1"/>
              </a:solidFill>
              <a:latin typeface="+mn-lt"/>
              <a:ea typeface="IBM Plex Sans" charset="0"/>
              <a:cs typeface="IBM Plex Sans" charset="0"/>
            </a:endParaRPr>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RGB7010</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RGB7010</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1D21E8E9-8C2D-D4E8-848E-29775E3A06B9}"/>
              </a:ext>
            </a:extLst>
          </p:cNvPr>
          <p:cNvSpPr>
            <a:spLocks noGrp="1"/>
          </p:cNvSpPr>
          <p:nvPr>
            <p:ph type="title"/>
          </p:nvPr>
        </p:nvSpPr>
        <p:spPr>
          <a:xfrm>
            <a:off x="247650" y="317206"/>
            <a:ext cx="9410700" cy="1205384"/>
          </a:xfrm>
        </p:spPr>
        <p:txBody>
          <a:bodyPr/>
          <a:lstStyle/>
          <a:p>
            <a:r>
              <a:rPr lang="en-US" dirty="0" err="1"/>
              <a:t>Execise</a:t>
            </a:r>
            <a:r>
              <a:rPr lang="en-US" dirty="0"/>
              <a:t>: 10. </a:t>
            </a:r>
            <a:r>
              <a:rPr lang="en-US" b="1" dirty="0"/>
              <a:t>RGB7010 - 3-Digit Number</a:t>
            </a:r>
            <a:br>
              <a:rPr lang="en-US" dirty="0"/>
            </a:br>
            <a:br>
              <a:rPr lang="en-US" dirty="0"/>
            </a:br>
            <a:endParaRPr lang="en-US" dirty="0"/>
          </a:p>
        </p:txBody>
      </p:sp>
      <p:sp>
        <p:nvSpPr>
          <p:cNvPr id="2" name="Slide Number Placeholder">
            <a:extLst>
              <a:ext uri="{FF2B5EF4-FFF2-40B4-BE49-F238E27FC236}">
                <a16:creationId xmlns:a16="http://schemas.microsoft.com/office/drawing/2014/main" id="{BB74EC5B-53B6-B3AC-48EA-0A39343EB5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46</a:t>
            </a:fld>
            <a:endParaRPr lang="en-US" dirty="0"/>
          </a:p>
        </p:txBody>
      </p:sp>
      <p:sp>
        <p:nvSpPr>
          <p:cNvPr id="4" name="TextBox 3">
            <a:extLst>
              <a:ext uri="{FF2B5EF4-FFF2-40B4-BE49-F238E27FC236}">
                <a16:creationId xmlns:a16="http://schemas.microsoft.com/office/drawing/2014/main" id="{ABF799AE-235D-4982-A5E6-8BDC55BCAD7D}"/>
              </a:ext>
            </a:extLst>
          </p:cNvPr>
          <p:cNvSpPr txBox="1"/>
          <p:nvPr/>
        </p:nvSpPr>
        <p:spPr>
          <a:xfrm>
            <a:off x="5177641" y="4916385"/>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671979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Check3</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https://forms.gle/cvSzk2GN57JsgKNg6</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47</a:t>
            </a:fld>
            <a:endParaRPr lang="en-US"/>
          </a:p>
        </p:txBody>
      </p:sp>
      <p:pic>
        <p:nvPicPr>
          <p:cNvPr id="5" name="Picture 4" descr="A qr code with black squares&#10;&#10;AI-generated content may be incorrect.">
            <a:extLst>
              <a:ext uri="{FF2B5EF4-FFF2-40B4-BE49-F238E27FC236}">
                <a16:creationId xmlns:a16="http://schemas.microsoft.com/office/drawing/2014/main" id="{44493742-0A55-543F-5B5D-77750AC7F3F4}"/>
              </a:ext>
            </a:extLst>
          </p:cNvPr>
          <p:cNvPicPr>
            <a:picLocks noChangeAspect="1"/>
          </p:cNvPicPr>
          <p:nvPr/>
        </p:nvPicPr>
        <p:blipFill>
          <a:blip r:embed="rId3"/>
          <a:stretch>
            <a:fillRect/>
          </a:stretch>
        </p:blipFill>
        <p:spPr>
          <a:xfrm>
            <a:off x="6703258" y="4204293"/>
            <a:ext cx="1961376" cy="1961376"/>
          </a:xfrm>
          <a:prstGeom prst="rect">
            <a:avLst/>
          </a:prstGeom>
        </p:spPr>
      </p:pic>
    </p:spTree>
    <p:extLst>
      <p:ext uri="{BB962C8B-B14F-4D97-AF65-F5344CB8AC3E}">
        <p14:creationId xmlns:p14="http://schemas.microsoft.com/office/powerpoint/2010/main" val="31922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D157F-E814-641E-83B1-534379EA153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0EEDCA7-91E2-F9C0-1A6A-58505FFF665F}"/>
              </a:ext>
            </a:extLst>
          </p:cNvPr>
          <p:cNvSpPr>
            <a:spLocks noGrp="1"/>
          </p:cNvSpPr>
          <p:nvPr>
            <p:ph type="body" idx="1"/>
          </p:nvPr>
        </p:nvSpPr>
        <p:spPr>
          <a:xfrm>
            <a:off x="450273" y="1719258"/>
            <a:ext cx="8675727" cy="4545375"/>
          </a:xfrm>
        </p:spPr>
        <p:txBody>
          <a:bodyPr/>
          <a:lstStyle/>
          <a:p>
            <a:r>
              <a:rPr lang="en-US" dirty="0"/>
              <a:t>Goals/Tasks:</a:t>
            </a:r>
          </a:p>
          <a:p>
            <a:r>
              <a:rPr lang="en-US" dirty="0"/>
              <a:t>Develop algorithms to manipulate and convert time-based values like minutes, seconds, hours, and days. </a:t>
            </a:r>
          </a:p>
          <a:p>
            <a:endParaRPr lang="en-US" dirty="0"/>
          </a:p>
          <a:p>
            <a:pPr marL="1103881" lvl="1" indent="-457200">
              <a:buSzPct val="100000"/>
              <a:buFont typeface="+mj-lt"/>
              <a:buAutoNum type="arabicPeriod"/>
            </a:pPr>
            <a:r>
              <a:rPr lang="en-US" sz="2000" dirty="0"/>
              <a:t>Convert minutes and seconds.</a:t>
            </a:r>
          </a:p>
          <a:p>
            <a:pPr marL="1103881" lvl="1" indent="-457200">
              <a:buSzPct val="100000"/>
              <a:buFont typeface="+mj-lt"/>
              <a:buAutoNum type="arabicPeriod"/>
            </a:pPr>
            <a:r>
              <a:rPr lang="en-US" sz="2000" dirty="0"/>
              <a:t>Convert hours, minutes, and seconds.</a:t>
            </a:r>
          </a:p>
          <a:p>
            <a:pPr marL="1103881" lvl="1" indent="-457200">
              <a:buSzPct val="100000"/>
              <a:buFont typeface="+mj-lt"/>
              <a:buAutoNum type="arabicPeriod"/>
            </a:pPr>
            <a:r>
              <a:rPr lang="en-US" sz="2000" dirty="0"/>
              <a:t>Calculate total seconds from time formats.</a:t>
            </a:r>
          </a:p>
          <a:p>
            <a:pPr marL="1103881" lvl="1" indent="-457200">
              <a:buSzPct val="100000"/>
              <a:buFont typeface="+mj-lt"/>
              <a:buAutoNum type="arabicPeriod"/>
            </a:pPr>
            <a:r>
              <a:rPr lang="en-US" sz="2000" dirty="0"/>
              <a:t>Convert days and hours.</a:t>
            </a:r>
          </a:p>
          <a:p>
            <a:pPr marL="1103881" lvl="1" indent="-457200">
              <a:buSzPct val="100000"/>
              <a:buFont typeface="+mj-lt"/>
              <a:buAutoNum type="arabicPeriod"/>
            </a:pPr>
            <a:r>
              <a:rPr lang="en-US" sz="2000" dirty="0"/>
              <a:t>Convert years and months.</a:t>
            </a:r>
          </a:p>
          <a:p>
            <a:pPr marL="1103881" lvl="1" indent="-457200">
              <a:buSzPct val="100000"/>
              <a:buFont typeface="+mj-lt"/>
              <a:buAutoNum type="arabicPeriod"/>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6EAB826C-9E1C-1205-5A94-41D863895B4C}"/>
              </a:ext>
            </a:extLst>
          </p:cNvPr>
          <p:cNvSpPr>
            <a:spLocks noGrp="1"/>
          </p:cNvSpPr>
          <p:nvPr>
            <p:ph type="title"/>
          </p:nvPr>
        </p:nvSpPr>
        <p:spPr>
          <a:xfrm>
            <a:off x="247650" y="317206"/>
            <a:ext cx="9410700" cy="1205384"/>
          </a:xfrm>
        </p:spPr>
        <p:txBody>
          <a:bodyPr anchor="ctr" anchorCtr="0">
            <a:noAutofit/>
          </a:bodyPr>
          <a:lstStyle/>
          <a:p>
            <a:r>
              <a:rPr lang="en-US" dirty="0"/>
              <a:t>Class 4: Time and Date Conversions Using Algorithms</a:t>
            </a:r>
          </a:p>
        </p:txBody>
      </p:sp>
      <p:sp>
        <p:nvSpPr>
          <p:cNvPr id="3" name="Slide Number Placeholder">
            <a:extLst>
              <a:ext uri="{FF2B5EF4-FFF2-40B4-BE49-F238E27FC236}">
                <a16:creationId xmlns:a16="http://schemas.microsoft.com/office/drawing/2014/main" id="{F3C1AAE2-57F1-915C-6949-B97026A521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48</a:t>
            </a:fld>
            <a:endParaRPr lang="en-US" dirty="0"/>
          </a:p>
        </p:txBody>
      </p:sp>
    </p:spTree>
    <p:extLst>
      <p:ext uri="{BB962C8B-B14F-4D97-AF65-F5344CB8AC3E}">
        <p14:creationId xmlns:p14="http://schemas.microsoft.com/office/powerpoint/2010/main" val="556728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0FC29-0C99-ED3B-3DEA-F105DFD1C2C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EB57B5-FBE9-0B4A-BCBD-922BD4639D2C}"/>
              </a:ext>
            </a:extLst>
          </p:cNvPr>
          <p:cNvSpPr>
            <a:spLocks noGrp="1"/>
          </p:cNvSpPr>
          <p:nvPr>
            <p:ph type="body" idx="1"/>
          </p:nvPr>
        </p:nvSpPr>
        <p:spPr>
          <a:xfrm>
            <a:off x="450273" y="1410500"/>
            <a:ext cx="9208077" cy="5109053"/>
          </a:xfrm>
        </p:spPr>
        <p:txBody>
          <a:bodyPr/>
          <a:lstStyle/>
          <a:p>
            <a:r>
              <a:rPr lang="en-US" dirty="0"/>
              <a:t>SPOJ: </a:t>
            </a:r>
            <a:r>
              <a:rPr lang="en-US" dirty="0">
                <a:hlinkClick r:id="rId3"/>
              </a:rPr>
              <a:t>https://www.spoj.com/RGB7/problems/RGB7011/</a:t>
            </a:r>
            <a:endParaRPr lang="en-US" dirty="0"/>
          </a:p>
          <a:p>
            <a:r>
              <a:rPr lang="en-US" dirty="0"/>
              <a:t>Convert the given seconds into minutes and seconds.</a:t>
            </a:r>
          </a:p>
          <a:p>
            <a:pPr marL="608551" indent="-457200">
              <a:buFont typeface="Arial" panose="020B0604020202020204" pitchFamily="34" charset="0"/>
              <a:buChar char="•"/>
            </a:pPr>
            <a:r>
              <a:rPr lang="en-US" b="1" dirty="0"/>
              <a:t>Input</a:t>
            </a:r>
            <a:br>
              <a:rPr lang="en-US" dirty="0"/>
            </a:br>
            <a:r>
              <a:rPr lang="en-US" dirty="0"/>
              <a:t>The number of seconds is provided as an integer (Int).</a:t>
            </a:r>
          </a:p>
          <a:p>
            <a:pPr marL="608551" indent="-457200">
              <a:buFont typeface="Arial" panose="020B0604020202020204" pitchFamily="34" charset="0"/>
              <a:buChar char="•"/>
            </a:pPr>
            <a:r>
              <a:rPr lang="en-US" b="1" dirty="0"/>
              <a:t>Output</a:t>
            </a:r>
            <a:br>
              <a:rPr lang="en-US" dirty="0"/>
            </a:br>
            <a:r>
              <a:rPr lang="en-US" dirty="0"/>
              <a:t>Print the minutes and seconds, separated by a space.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200</a:t>
            </a:r>
          </a:p>
          <a:p>
            <a:pPr marL="1447861" lvl="1" indent="-457200">
              <a:buFont typeface="Arial" panose="020B0604020202020204" pitchFamily="34" charset="0"/>
              <a:buChar char="•"/>
            </a:pPr>
            <a:r>
              <a:rPr lang="en-US" sz="2000" b="1" dirty="0"/>
              <a:t>Output: </a:t>
            </a:r>
            <a:r>
              <a:rPr lang="en-US" sz="2000" dirty="0"/>
              <a:t>3 20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RGB7011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B9F16FFC-56F0-2069-C95F-D9063F0AE354}"/>
              </a:ext>
            </a:extLst>
          </p:cNvPr>
          <p:cNvSpPr>
            <a:spLocks noGrp="1"/>
          </p:cNvSpPr>
          <p:nvPr>
            <p:ph type="title"/>
          </p:nvPr>
        </p:nvSpPr>
        <p:spPr>
          <a:xfrm>
            <a:off x="247650" y="317206"/>
            <a:ext cx="9410700" cy="1205384"/>
          </a:xfrm>
        </p:spPr>
        <p:txBody>
          <a:bodyPr/>
          <a:lstStyle/>
          <a:p>
            <a:r>
              <a:rPr lang="en-US" dirty="0" err="1"/>
              <a:t>Execise</a:t>
            </a:r>
            <a:r>
              <a:rPr lang="en-US" dirty="0"/>
              <a:t>: 11. </a:t>
            </a:r>
            <a:r>
              <a:rPr lang="en-US" b="1" dirty="0"/>
              <a:t>RGB7011 - Minutes and Seconds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C9CB11F-DD76-9A88-7CCB-BDC094A295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49</a:t>
            </a:fld>
            <a:endParaRPr lang="en-US" dirty="0"/>
          </a:p>
        </p:txBody>
      </p:sp>
    </p:spTree>
    <p:extLst>
      <p:ext uri="{BB962C8B-B14F-4D97-AF65-F5344CB8AC3E}">
        <p14:creationId xmlns:p14="http://schemas.microsoft.com/office/powerpoint/2010/main" val="21562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AE413-EE9C-98F2-20E0-030660059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0EB9B-A299-6541-1E90-85ABE7950942}"/>
              </a:ext>
            </a:extLst>
          </p:cNvPr>
          <p:cNvSpPr>
            <a:spLocks noGrp="1"/>
          </p:cNvSpPr>
          <p:nvPr>
            <p:ph type="title"/>
          </p:nvPr>
        </p:nvSpPr>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EE049AA6-6B0F-9192-9C90-EFEA56F681FE}"/>
              </a:ext>
            </a:extLst>
          </p:cNvPr>
          <p:cNvGraphicFramePr>
            <a:graphicFrameLocks noGrp="1"/>
          </p:cNvGraphicFramePr>
          <p:nvPr>
            <p:ph type="tbl" sz="quarter" idx="4294967295"/>
            <p:extLst>
              <p:ext uri="{D42A27DB-BD31-4B8C-83A1-F6EECF244321}">
                <p14:modId xmlns:p14="http://schemas.microsoft.com/office/powerpoint/2010/main" val="2898339716"/>
              </p:ext>
            </p:extLst>
          </p:nvPr>
        </p:nvGraphicFramePr>
        <p:xfrm>
          <a:off x="227838" y="871538"/>
          <a:ext cx="9302528" cy="5622672"/>
        </p:xfrm>
        <a:graphic>
          <a:graphicData uri="http://schemas.openxmlformats.org/drawingml/2006/table">
            <a:tbl>
              <a:tblPr firstRow="1" bandRow="1">
                <a:tableStyleId>{21E4AEA4-8DFA-4A89-87EB-49C32662AFE0}</a:tableStyleId>
              </a:tblPr>
              <a:tblGrid>
                <a:gridCol w="489606">
                  <a:extLst>
                    <a:ext uri="{9D8B030D-6E8A-4147-A177-3AD203B41FA5}">
                      <a16:colId xmlns:a16="http://schemas.microsoft.com/office/drawing/2014/main" val="3225263354"/>
                    </a:ext>
                  </a:extLst>
                </a:gridCol>
                <a:gridCol w="2181144">
                  <a:extLst>
                    <a:ext uri="{9D8B030D-6E8A-4147-A177-3AD203B41FA5}">
                      <a16:colId xmlns:a16="http://schemas.microsoft.com/office/drawing/2014/main" val="156800736"/>
                    </a:ext>
                  </a:extLst>
                </a:gridCol>
                <a:gridCol w="663177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4</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and Date Conversions Using Algorithms</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Develop algorithms to manipulate and convert time-based values like minutes, seconds, hours, and days.</a:t>
                      </a:r>
                    </a:p>
                    <a:p>
                      <a:pPr marL="678556" lvl="1" indent="-285750">
                        <a:buFont typeface="Arial" panose="020B0604020202020204" pitchFamily="34" charset="0"/>
                        <a:buChar char="•"/>
                      </a:pPr>
                      <a:r>
                        <a:rPr lang="en-US" sz="1400" dirty="0">
                          <a:solidFill>
                            <a:schemeClr val="tx1"/>
                          </a:solidFill>
                        </a:rPr>
                        <a:t>Convert minutes and seconds.</a:t>
                      </a:r>
                    </a:p>
                    <a:p>
                      <a:pPr marL="678556" lvl="1" indent="-285750">
                        <a:buFont typeface="Arial" panose="020B0604020202020204" pitchFamily="34" charset="0"/>
                        <a:buChar char="•"/>
                      </a:pPr>
                      <a:r>
                        <a:rPr lang="en-US" sz="1400" dirty="0">
                          <a:solidFill>
                            <a:schemeClr val="tx1"/>
                          </a:solidFill>
                        </a:rPr>
                        <a:t>Convert hours, minutes, and seconds.</a:t>
                      </a:r>
                    </a:p>
                    <a:p>
                      <a:pPr marL="678556" lvl="1" indent="-285750">
                        <a:buFont typeface="Arial" panose="020B0604020202020204" pitchFamily="34" charset="0"/>
                        <a:buChar char="•"/>
                      </a:pPr>
                      <a:r>
                        <a:rPr lang="en-US" sz="1400" dirty="0">
                          <a:solidFill>
                            <a:schemeClr val="tx1"/>
                          </a:solidFill>
                        </a:rPr>
                        <a:t>Calculate total seconds from time formats.</a:t>
                      </a:r>
                    </a:p>
                    <a:p>
                      <a:pPr marL="678556" lvl="1" indent="-285750">
                        <a:buFont typeface="Arial" panose="020B0604020202020204" pitchFamily="34" charset="0"/>
                        <a:buChar char="•"/>
                      </a:pPr>
                      <a:r>
                        <a:rPr lang="en-US" sz="1400" dirty="0">
                          <a:solidFill>
                            <a:schemeClr val="tx1"/>
                          </a:solidFill>
                        </a:rPr>
                        <a:t>Convert days and hours.</a:t>
                      </a:r>
                    </a:p>
                    <a:p>
                      <a:pPr marL="678556" lvl="1" indent="-285750">
                        <a:buFont typeface="Arial" panose="020B0604020202020204" pitchFamily="34" charset="0"/>
                        <a:buChar char="•"/>
                      </a:pPr>
                      <a:r>
                        <a:rPr lang="en-US" sz="1400" dirty="0">
                          <a:solidFill>
                            <a:schemeClr val="tx1"/>
                          </a:solidFill>
                        </a:rPr>
                        <a:t>Convert years and months.</a:t>
                      </a:r>
                    </a:p>
                  </a:txBody>
                  <a:tcPr/>
                </a:tc>
                <a:extLst>
                  <a:ext uri="{0D108BD9-81ED-4DB2-BD59-A6C34878D82A}">
                    <a16:rowId xmlns:a16="http://schemas.microsoft.com/office/drawing/2014/main" val="2386896312"/>
                  </a:ext>
                </a:extLst>
              </a:tr>
              <a:tr h="370840">
                <a:tc>
                  <a:txBody>
                    <a:bodyPr/>
                    <a:lstStyle/>
                    <a:p>
                      <a:r>
                        <a:rPr lang="en-US" sz="1400" dirty="0">
                          <a:solidFill>
                            <a:schemeClr val="tx1"/>
                          </a:solidFill>
                        </a:rPr>
                        <a:t>5</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Learn how to use "if" symbol to compare numbers in an algorithm.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determine maximums, minimums, and compute specific sums.</a:t>
                      </a:r>
                    </a:p>
                    <a:p>
                      <a:pPr marL="678556" lvl="1" indent="-285750">
                        <a:buFont typeface="Arial" panose="020B0604020202020204" pitchFamily="34" charset="0"/>
                        <a:buChar char="•"/>
                      </a:pPr>
                      <a:r>
                        <a:rPr lang="en-US" sz="1400" dirty="0">
                          <a:solidFill>
                            <a:schemeClr val="tx1"/>
                          </a:solidFill>
                        </a:rPr>
                        <a:t>Determine the maximum of two numbers.</a:t>
                      </a:r>
                    </a:p>
                    <a:p>
                      <a:pPr marL="678556" lvl="1" indent="-285750">
                        <a:buFont typeface="Arial" panose="020B0604020202020204" pitchFamily="34" charset="0"/>
                        <a:buChar char="•"/>
                      </a:pPr>
                      <a:r>
                        <a:rPr lang="en-US" sz="1400" dirty="0">
                          <a:solidFill>
                            <a:schemeClr val="tx1"/>
                          </a:solidFill>
                        </a:rPr>
                        <a:t>Determine the minimum of two numbers.</a:t>
                      </a:r>
                    </a:p>
                    <a:p>
                      <a:pPr marL="678556" lvl="1" indent="-285750">
                        <a:buFont typeface="Arial" panose="020B0604020202020204" pitchFamily="34" charset="0"/>
                        <a:buChar char="•"/>
                      </a:pPr>
                      <a:r>
                        <a:rPr lang="en-US" sz="1400" dirty="0">
                          <a:solidFill>
                            <a:schemeClr val="tx1"/>
                          </a:solidFill>
                        </a:rPr>
                        <a:t>Find the maximum of three numbers.</a:t>
                      </a:r>
                    </a:p>
                    <a:p>
                      <a:pPr marL="678556" lvl="1" indent="-285750">
                        <a:buFont typeface="Arial" panose="020B0604020202020204" pitchFamily="34" charset="0"/>
                        <a:buChar char="•"/>
                      </a:pPr>
                      <a:r>
                        <a:rPr lang="en-US" sz="1400" dirty="0">
                          <a:solidFill>
                            <a:schemeClr val="tx1"/>
                          </a:solidFill>
                        </a:rPr>
                        <a:t>Find the minimum of four numbers.</a:t>
                      </a:r>
                    </a:p>
                  </a:txBody>
                  <a:tcPr/>
                </a:tc>
                <a:extLst>
                  <a:ext uri="{0D108BD9-81ED-4DB2-BD59-A6C34878D82A}">
                    <a16:rowId xmlns:a16="http://schemas.microsoft.com/office/drawing/2014/main" val="989998033"/>
                  </a:ext>
                </a:extLst>
              </a:tr>
              <a:tr h="370840">
                <a:tc>
                  <a:txBody>
                    <a:bodyPr/>
                    <a:lstStyle/>
                    <a:p>
                      <a:r>
                        <a:rPr lang="en-US" sz="1400" dirty="0">
                          <a:solidFill>
                            <a:schemeClr val="tx1"/>
                          </a:solidFill>
                        </a:rPr>
                        <a:t>6</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dirty="0">
                          <a:solidFill>
                            <a:schemeClr val="tx1"/>
                          </a:solidFill>
                        </a:rPr>
                        <a:t>Learning "Loop" for Repeating Actions.</a:t>
                      </a:r>
                    </a:p>
                  </a:txBody>
                  <a:tcPr/>
                </a:tc>
                <a:tc>
                  <a:txBody>
                    <a:bodyPr/>
                    <a:lstStyle/>
                    <a:p>
                      <a:r>
                        <a:rPr lang="en-US" b="1" dirty="0">
                          <a:solidFill>
                            <a:schemeClr val="tx1"/>
                          </a:solidFill>
                        </a:rPr>
                        <a:t>Task Names:</a:t>
                      </a:r>
                      <a:endParaRPr lang="en-US" dirty="0">
                        <a:solidFill>
                          <a:schemeClr val="tx1"/>
                        </a:solidFill>
                      </a:endParaRPr>
                    </a:p>
                    <a:p>
                      <a:pPr marL="0" marR="0" lvl="0" indent="0" algn="l" defTabSz="785616"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Create algorithms that perform repeated calculations.</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Print "IOI" 3 times on the screen.</a:t>
                      </a:r>
                    </a:p>
                    <a:p>
                      <a:pPr marL="285750" indent="-285750">
                        <a:buFont typeface="Arial" panose="020B0604020202020204" pitchFamily="34" charset="0"/>
                        <a:buChar char="•"/>
                      </a:pPr>
                      <a:r>
                        <a:rPr lang="en-US" sz="1400" dirty="0">
                          <a:solidFill>
                            <a:schemeClr val="tx1"/>
                          </a:solidFill>
                        </a:rPr>
                        <a:t>Print "IOI" the number of times given by the user.</a:t>
                      </a:r>
                    </a:p>
                    <a:p>
                      <a:pPr marL="285750" indent="-285750">
                        <a:buFont typeface="Arial" panose="020B0604020202020204" pitchFamily="34" charset="0"/>
                        <a:buChar char="•"/>
                      </a:pPr>
                      <a:r>
                        <a:rPr lang="en-US" sz="1400" dirty="0">
                          <a:solidFill>
                            <a:schemeClr val="tx1"/>
                          </a:solidFill>
                        </a:rPr>
                        <a:t>Compute the sum of 1 to N using a loop.</a:t>
                      </a:r>
                    </a:p>
                    <a:p>
                      <a:pPr marL="285750" indent="-285750">
                        <a:buFont typeface="Arial" panose="020B0604020202020204" pitchFamily="34" charset="0"/>
                        <a:buChar char="•"/>
                      </a:pPr>
                      <a:r>
                        <a:rPr lang="en-US" sz="1400" dirty="0">
                          <a:solidFill>
                            <a:schemeClr val="tx1"/>
                          </a:solidFill>
                        </a:rPr>
                        <a:t>Compute n! (factorial of N) using a loop.</a:t>
                      </a:r>
                    </a:p>
                    <a:p>
                      <a:pPr marL="285750" indent="-285750">
                        <a:buFont typeface="Arial" panose="020B0604020202020204" pitchFamily="34" charset="0"/>
                        <a:buChar char="•"/>
                      </a:pPr>
                      <a:r>
                        <a:rPr lang="en-US" sz="1400" dirty="0">
                          <a:solidFill>
                            <a:schemeClr val="tx1"/>
                          </a:solidFill>
                        </a:rPr>
                        <a:t>Use a "for" loop to calculate total running distance for a week.</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Use a “while” loop to calculate total running distance for a month.</a:t>
                      </a:r>
                    </a:p>
                  </a:txBody>
                  <a:tcPr/>
                </a:tc>
                <a:extLst>
                  <a:ext uri="{0D108BD9-81ED-4DB2-BD59-A6C34878D82A}">
                    <a16:rowId xmlns:a16="http://schemas.microsoft.com/office/drawing/2014/main" val="208147640"/>
                  </a:ext>
                </a:extLst>
              </a:tr>
            </a:tbl>
          </a:graphicData>
        </a:graphic>
      </p:graphicFrame>
      <p:sp>
        <p:nvSpPr>
          <p:cNvPr id="3" name="Slide Number Placeholder">
            <a:extLst>
              <a:ext uri="{FF2B5EF4-FFF2-40B4-BE49-F238E27FC236}">
                <a16:creationId xmlns:a16="http://schemas.microsoft.com/office/drawing/2014/main" id="{F690B35E-1FCD-347B-8BAD-80DEDC4A9361}"/>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5</a:t>
            </a:fld>
            <a:endParaRPr lang="en-US" dirty="0"/>
          </a:p>
        </p:txBody>
      </p:sp>
    </p:spTree>
    <p:extLst>
      <p:ext uri="{BB962C8B-B14F-4D97-AF65-F5344CB8AC3E}">
        <p14:creationId xmlns:p14="http://schemas.microsoft.com/office/powerpoint/2010/main" val="1175453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10A2-EE60-6661-0081-7506D2FB0A5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144F4BC-E98E-F322-F7B4-EC41DC8C648F}"/>
              </a:ext>
            </a:extLst>
          </p:cNvPr>
          <p:cNvSpPr>
            <a:spLocks noGrp="1"/>
          </p:cNvSpPr>
          <p:nvPr>
            <p:ph type="body" idx="1"/>
          </p:nvPr>
        </p:nvSpPr>
        <p:spPr>
          <a:xfrm>
            <a:off x="260350" y="1299647"/>
            <a:ext cx="9440863" cy="5318125"/>
          </a:xfrm>
        </p:spPr>
        <p:txBody>
          <a:bodyPr/>
          <a:lstStyle/>
          <a:p>
            <a:r>
              <a:rPr lang="en-US" dirty="0"/>
              <a:t>SPOJ: </a:t>
            </a:r>
            <a:r>
              <a:rPr lang="en-US" dirty="0">
                <a:hlinkClick r:id="rId3"/>
              </a:rPr>
              <a:t>https://www.spoj.com/RGB7/problems/RGB7012/</a:t>
            </a:r>
            <a:endParaRPr lang="en-US" dirty="0"/>
          </a:p>
          <a:p>
            <a:r>
              <a:rPr lang="en-US" dirty="0"/>
              <a:t>Convert the given seconds into hours, minutes, and seconds.</a:t>
            </a:r>
          </a:p>
          <a:p>
            <a:pPr marL="608551" indent="-457200">
              <a:buFont typeface="Arial" panose="020B0604020202020204" pitchFamily="34" charset="0"/>
              <a:buChar char="•"/>
            </a:pPr>
            <a:r>
              <a:rPr lang="en-US" b="1" dirty="0"/>
              <a:t>Input</a:t>
            </a:r>
          </a:p>
          <a:p>
            <a:pPr lvl="1"/>
            <a:r>
              <a:rPr lang="en-US" dirty="0"/>
              <a:t>The number of seconds is provided as an integer (Int).</a:t>
            </a:r>
          </a:p>
          <a:p>
            <a:pPr marL="608551" indent="-457200">
              <a:buFont typeface="Arial" panose="020B0604020202020204" pitchFamily="34" charset="0"/>
              <a:buChar char="•"/>
            </a:pPr>
            <a:r>
              <a:rPr lang="en-US" b="1" dirty="0"/>
              <a:t>Output</a:t>
            </a:r>
          </a:p>
          <a:p>
            <a:pPr lvl="1"/>
            <a:r>
              <a:rPr lang="en-US" dirty="0"/>
              <a:t>Print the hours, minutes, and seconds, separated by a single space. If there are no hours or minutes, output 0 for those fields.</a:t>
            </a:r>
          </a:p>
          <a:p>
            <a:pPr marL="494251" indent="-342900">
              <a:buFont typeface="Arial" panose="020B0604020202020204" pitchFamily="34" charset="0"/>
              <a:buChar char="•"/>
            </a:pPr>
            <a:r>
              <a:rPr lang="en-US" b="1" dirty="0"/>
              <a:t>Example</a:t>
            </a:r>
          </a:p>
          <a:p>
            <a:pPr lvl="1"/>
            <a:r>
              <a:rPr lang="en-US" dirty="0"/>
              <a:t>Input:</a:t>
            </a:r>
            <a:br>
              <a:rPr lang="en-US" dirty="0"/>
            </a:br>
            <a:r>
              <a:rPr lang="en-US" dirty="0"/>
              <a:t>3612</a:t>
            </a:r>
          </a:p>
          <a:p>
            <a:pPr lvl="1"/>
            <a:r>
              <a:rPr lang="en-US" dirty="0"/>
              <a:t>Output:</a:t>
            </a:r>
            <a:br>
              <a:rPr lang="en-US" dirty="0"/>
            </a:br>
            <a:r>
              <a:rPr lang="en-US" dirty="0"/>
              <a:t>1  0  12</a:t>
            </a:r>
            <a:endParaRPr lang="en-US" sz="2000" dirty="0"/>
          </a:p>
          <a:p>
            <a:pPr marL="494251" indent="-342900">
              <a:spcBef>
                <a:spcPts val="0"/>
              </a:spcBef>
              <a:spcAft>
                <a:spcPts val="0"/>
              </a:spcAft>
              <a:buFont typeface="Arial" panose="020B0604020202020204" pitchFamily="34" charset="0"/>
              <a:buChar char="•"/>
            </a:pPr>
            <a:r>
              <a:rPr lang="en-US" sz="2000" dirty="0"/>
              <a:t>Save your algorithm as &lt;Your Name&gt;_ RGB7012.</a:t>
            </a:r>
          </a:p>
          <a:p>
            <a:pPr marL="494251" indent="-342900">
              <a:spcBef>
                <a:spcPts val="0"/>
              </a:spcBef>
              <a:spcAft>
                <a:spcPts val="0"/>
              </a:spcAft>
              <a:buFont typeface="Arial" panose="020B0604020202020204" pitchFamily="34" charset="0"/>
              <a:buChar char="•"/>
            </a:pPr>
            <a:r>
              <a:rPr lang="en-US" sz="2000" dirty="0"/>
              <a:t>Export to an Image File as &lt;Your Name&gt;_ RGB7012.png.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lvl="1"/>
            <a:endParaRPr lang="en-US" dirty="0"/>
          </a:p>
        </p:txBody>
      </p:sp>
      <p:sp>
        <p:nvSpPr>
          <p:cNvPr id="3" name="Title 2">
            <a:extLst>
              <a:ext uri="{FF2B5EF4-FFF2-40B4-BE49-F238E27FC236}">
                <a16:creationId xmlns:a16="http://schemas.microsoft.com/office/drawing/2014/main" id="{28507524-91B6-C318-DC98-2363857D310C}"/>
              </a:ext>
            </a:extLst>
          </p:cNvPr>
          <p:cNvSpPr>
            <a:spLocks noGrp="1"/>
          </p:cNvSpPr>
          <p:nvPr>
            <p:ph type="title"/>
          </p:nvPr>
        </p:nvSpPr>
        <p:spPr>
          <a:xfrm>
            <a:off x="247650" y="317206"/>
            <a:ext cx="9410700" cy="987487"/>
          </a:xfrm>
        </p:spPr>
        <p:txBody>
          <a:bodyPr/>
          <a:lstStyle/>
          <a:p>
            <a:r>
              <a:rPr lang="en-US" dirty="0" err="1"/>
              <a:t>Execise</a:t>
            </a:r>
            <a:r>
              <a:rPr lang="en-US" dirty="0"/>
              <a:t>: 12. RGB7012 - Hours, Minutes, and Seconds</a:t>
            </a:r>
            <a:br>
              <a:rPr lang="en-US" dirty="0"/>
            </a:br>
            <a:br>
              <a:rPr lang="en-US" dirty="0"/>
            </a:br>
            <a:endParaRPr lang="en-US" dirty="0"/>
          </a:p>
        </p:txBody>
      </p:sp>
      <p:sp>
        <p:nvSpPr>
          <p:cNvPr id="2" name="Slide Number Placeholder">
            <a:extLst>
              <a:ext uri="{FF2B5EF4-FFF2-40B4-BE49-F238E27FC236}">
                <a16:creationId xmlns:a16="http://schemas.microsoft.com/office/drawing/2014/main" id="{0ECE0E91-4234-C87F-3722-0A0C5E3EE3C0}"/>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50</a:t>
            </a:fld>
            <a:endParaRPr lang="en-US" dirty="0"/>
          </a:p>
        </p:txBody>
      </p:sp>
    </p:spTree>
    <p:extLst>
      <p:ext uri="{BB962C8B-B14F-4D97-AF65-F5344CB8AC3E}">
        <p14:creationId xmlns:p14="http://schemas.microsoft.com/office/powerpoint/2010/main" val="2284427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88F8-0C5F-45EC-C87C-B887B496A78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D73A8D-0887-764A-BA22-686283B0517D}"/>
              </a:ext>
            </a:extLst>
          </p:cNvPr>
          <p:cNvSpPr>
            <a:spLocks noGrp="1"/>
          </p:cNvSpPr>
          <p:nvPr>
            <p:ph type="body" idx="1"/>
          </p:nvPr>
        </p:nvSpPr>
        <p:spPr>
          <a:xfrm>
            <a:off x="533400" y="1196743"/>
            <a:ext cx="9208077" cy="5572192"/>
          </a:xfrm>
        </p:spPr>
        <p:txBody>
          <a:bodyPr/>
          <a:lstStyle/>
          <a:p>
            <a:r>
              <a:rPr lang="en-US" dirty="0"/>
              <a:t>SPOJ: </a:t>
            </a:r>
            <a:r>
              <a:rPr lang="en-US" dirty="0">
                <a:hlinkClick r:id="rId3"/>
              </a:rPr>
              <a:t>https://www.spoj.com/RGB7/problems/RGB7013/</a:t>
            </a:r>
            <a:endParaRPr lang="en-US" dirty="0"/>
          </a:p>
          <a:p>
            <a:r>
              <a:rPr lang="en-US" dirty="0"/>
              <a:t>Convert the given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Minutes and seconds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br>
              <a:rPr lang="en-US" sz="2000" dirty="0"/>
            </a:br>
            <a:r>
              <a:rPr lang="en-US" sz="2000" dirty="0"/>
              <a:t>3 4</a:t>
            </a:r>
          </a:p>
          <a:p>
            <a:pPr marL="1447861" lvl="1" indent="-457200">
              <a:buFont typeface="Arial" panose="020B0604020202020204" pitchFamily="34" charset="0"/>
              <a:buChar char="•"/>
            </a:pPr>
            <a:r>
              <a:rPr lang="en-US" sz="2000" b="1" dirty="0"/>
              <a:t>Output:</a:t>
            </a:r>
            <a:br>
              <a:rPr lang="en-US" sz="2000" dirty="0"/>
            </a:br>
            <a:r>
              <a:rPr lang="en-US" sz="2000" dirty="0"/>
              <a:t>184</a:t>
            </a:r>
          </a:p>
          <a:p>
            <a:pPr marL="494251" indent="-342900">
              <a:spcBef>
                <a:spcPts val="0"/>
              </a:spcBef>
              <a:spcAft>
                <a:spcPts val="0"/>
              </a:spcAft>
              <a:buFont typeface="Arial" panose="020B0604020202020204" pitchFamily="34" charset="0"/>
              <a:buChar char="•"/>
            </a:pPr>
            <a:r>
              <a:rPr lang="en-US" sz="2000" dirty="0"/>
              <a:t>Save your algorithm as &lt;Your Name&gt;_ RGB7013.</a:t>
            </a:r>
          </a:p>
          <a:p>
            <a:pPr marL="494251" indent="-342900">
              <a:spcBef>
                <a:spcPts val="0"/>
              </a:spcBef>
              <a:spcAft>
                <a:spcPts val="0"/>
              </a:spcAft>
              <a:buFont typeface="Arial" panose="020B0604020202020204" pitchFamily="34" charset="0"/>
              <a:buChar char="•"/>
            </a:pPr>
            <a:r>
              <a:rPr lang="en-US" sz="2000" dirty="0"/>
              <a:t>Export to an Image File as &lt;Your Name&gt;_ RGB7013.png.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95316920-AACD-82CD-E8FE-D10E69FA86D7}"/>
              </a:ext>
            </a:extLst>
          </p:cNvPr>
          <p:cNvSpPr>
            <a:spLocks noGrp="1"/>
          </p:cNvSpPr>
          <p:nvPr>
            <p:ph type="title"/>
          </p:nvPr>
        </p:nvSpPr>
        <p:spPr>
          <a:xfrm>
            <a:off x="247650" y="317206"/>
            <a:ext cx="9410700" cy="894077"/>
          </a:xfrm>
        </p:spPr>
        <p:txBody>
          <a:bodyPr/>
          <a:lstStyle/>
          <a:p>
            <a:r>
              <a:rPr lang="en-US" dirty="0" err="1"/>
              <a:t>Execise</a:t>
            </a:r>
            <a:r>
              <a:rPr lang="en-US" dirty="0"/>
              <a:t>: 13. </a:t>
            </a:r>
            <a:r>
              <a:rPr lang="en-US" b="1" dirty="0"/>
              <a:t>RGB7013 - Minutes and Seconds -&gt; Seconds</a:t>
            </a:r>
            <a:endParaRPr lang="en-US" dirty="0"/>
          </a:p>
        </p:txBody>
      </p:sp>
      <p:sp>
        <p:nvSpPr>
          <p:cNvPr id="2" name="Slide Number Placeholder">
            <a:extLst>
              <a:ext uri="{FF2B5EF4-FFF2-40B4-BE49-F238E27FC236}">
                <a16:creationId xmlns:a16="http://schemas.microsoft.com/office/drawing/2014/main" id="{20A58D25-E532-6020-E3C3-27AEE02EBF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51</a:t>
            </a:fld>
            <a:endParaRPr lang="en-US" dirty="0"/>
          </a:p>
        </p:txBody>
      </p:sp>
    </p:spTree>
    <p:extLst>
      <p:ext uri="{BB962C8B-B14F-4D97-AF65-F5344CB8AC3E}">
        <p14:creationId xmlns:p14="http://schemas.microsoft.com/office/powerpoint/2010/main" val="804421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56BF-FD28-9568-4BE6-7E9001D3B03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8DFFD8-F2CD-2512-8581-CCC228D92045}"/>
              </a:ext>
            </a:extLst>
          </p:cNvPr>
          <p:cNvSpPr>
            <a:spLocks noGrp="1"/>
          </p:cNvSpPr>
          <p:nvPr>
            <p:ph type="body" idx="1"/>
          </p:nvPr>
        </p:nvSpPr>
        <p:spPr>
          <a:xfrm>
            <a:off x="485899" y="1434251"/>
            <a:ext cx="9208077" cy="5097178"/>
          </a:xfrm>
        </p:spPr>
        <p:txBody>
          <a:bodyPr/>
          <a:lstStyle/>
          <a:p>
            <a:r>
              <a:rPr lang="en-US" sz="2400" dirty="0"/>
              <a:t>SPOJ: </a:t>
            </a:r>
            <a:r>
              <a:rPr lang="en-US" sz="2400" dirty="0">
                <a:hlinkClick r:id="rId3"/>
              </a:rPr>
              <a:t>https://www.spoj.com/RGB7/problems/RGB7014/</a:t>
            </a:r>
            <a:endParaRPr lang="en-US" sz="2400" dirty="0"/>
          </a:p>
          <a:p>
            <a:r>
              <a:rPr lang="en-US" sz="2400" dirty="0"/>
              <a:t>Convert the given hours,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Hours, minutes, and seconds are provided as integers (Int)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1 2 3</a:t>
            </a:r>
          </a:p>
          <a:p>
            <a:pPr marL="1447861" lvl="1" indent="-457200">
              <a:buFont typeface="Arial" panose="020B0604020202020204" pitchFamily="34" charset="0"/>
              <a:buChar char="•"/>
            </a:pPr>
            <a:r>
              <a:rPr lang="en-US" sz="2000" b="1" dirty="0"/>
              <a:t>Output: </a:t>
            </a:r>
            <a:r>
              <a:rPr lang="en-US" sz="2000" dirty="0"/>
              <a:t>3723</a:t>
            </a:r>
          </a:p>
          <a:p>
            <a:pPr marL="494251" indent="-342900">
              <a:spcBef>
                <a:spcPts val="1200"/>
              </a:spcBef>
              <a:spcAft>
                <a:spcPts val="0"/>
              </a:spcAft>
              <a:buFont typeface="Arial" panose="020B0604020202020204" pitchFamily="34" charset="0"/>
              <a:buChar char="•"/>
            </a:pPr>
            <a:r>
              <a:rPr lang="en-US" sz="1800" dirty="0"/>
              <a:t>Save your algorithm as &lt;Your Name&gt;_ RGB7014.</a:t>
            </a:r>
          </a:p>
          <a:p>
            <a:pPr marL="494251" indent="-342900">
              <a:spcBef>
                <a:spcPts val="0"/>
              </a:spcBef>
              <a:spcAft>
                <a:spcPts val="0"/>
              </a:spcAft>
              <a:buFont typeface="Arial" panose="020B0604020202020204" pitchFamily="34" charset="0"/>
              <a:buChar char="•"/>
            </a:pPr>
            <a:r>
              <a:rPr lang="en-US" sz="1800" dirty="0"/>
              <a:t>Export to an Image File as &lt;Your Name&gt;_ RGB7014.png.</a:t>
            </a:r>
          </a:p>
          <a:p>
            <a:pPr marL="494251" indent="-342900">
              <a:spcBef>
                <a:spcPts val="0"/>
              </a:spcBef>
              <a:spcAft>
                <a:spcPts val="0"/>
              </a:spcAft>
              <a:buFont typeface="Arial" panose="020B0604020202020204" pitchFamily="34" charset="0"/>
              <a:buChar char="•"/>
            </a:pPr>
            <a:r>
              <a:rPr lang="en-US" sz="18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39B73310-47B6-3583-6C27-8991A14C4381}"/>
              </a:ext>
            </a:extLst>
          </p:cNvPr>
          <p:cNvSpPr>
            <a:spLocks noGrp="1"/>
          </p:cNvSpPr>
          <p:nvPr>
            <p:ph type="title"/>
          </p:nvPr>
        </p:nvSpPr>
        <p:spPr>
          <a:xfrm>
            <a:off x="247650" y="317206"/>
            <a:ext cx="9410700" cy="1205384"/>
          </a:xfrm>
        </p:spPr>
        <p:txBody>
          <a:bodyPr/>
          <a:lstStyle/>
          <a:p>
            <a:r>
              <a:rPr lang="en-US" dirty="0" err="1"/>
              <a:t>Execise</a:t>
            </a:r>
            <a:r>
              <a:rPr lang="en-US" dirty="0"/>
              <a:t>: 14. </a:t>
            </a:r>
            <a:r>
              <a:rPr lang="en-US" b="1" dirty="0"/>
              <a:t>RGB7014 - Hours, Minutes, and Seconds -&gt; Seconds</a:t>
            </a:r>
            <a:endParaRPr lang="en-US" dirty="0"/>
          </a:p>
        </p:txBody>
      </p:sp>
      <p:sp>
        <p:nvSpPr>
          <p:cNvPr id="2" name="Slide Number Placeholder">
            <a:extLst>
              <a:ext uri="{FF2B5EF4-FFF2-40B4-BE49-F238E27FC236}">
                <a16:creationId xmlns:a16="http://schemas.microsoft.com/office/drawing/2014/main" id="{586F030F-5574-00AF-A596-F27B59FA41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52</a:t>
            </a:fld>
            <a:endParaRPr lang="en-US" dirty="0"/>
          </a:p>
        </p:txBody>
      </p:sp>
    </p:spTree>
    <p:extLst>
      <p:ext uri="{BB962C8B-B14F-4D97-AF65-F5344CB8AC3E}">
        <p14:creationId xmlns:p14="http://schemas.microsoft.com/office/powerpoint/2010/main" val="3520058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B0EA0-99DA-9DB6-DE78-48197C45209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F64BA2A-033A-2562-88D4-12BEF83C685D}"/>
              </a:ext>
            </a:extLst>
          </p:cNvPr>
          <p:cNvSpPr>
            <a:spLocks noGrp="1"/>
          </p:cNvSpPr>
          <p:nvPr>
            <p:ph type="body" idx="1"/>
          </p:nvPr>
        </p:nvSpPr>
        <p:spPr>
          <a:xfrm>
            <a:off x="450273" y="1719258"/>
            <a:ext cx="9208077" cy="4930924"/>
          </a:xfrm>
        </p:spPr>
        <p:txBody>
          <a:bodyPr/>
          <a:lstStyle/>
          <a:p>
            <a:r>
              <a:rPr lang="en-US" sz="2400" dirty="0"/>
              <a:t>SPOJ: </a:t>
            </a:r>
            <a:r>
              <a:rPr lang="en-US" sz="2400" dirty="0">
                <a:hlinkClick r:id="rId3"/>
              </a:rPr>
              <a:t>https://www.spoj.com/RGB7/problems/RGB7015/</a:t>
            </a:r>
            <a:endParaRPr lang="en-US" sz="2400" dirty="0"/>
          </a:p>
          <a:p>
            <a:r>
              <a:rPr lang="en-US" sz="2400" dirty="0"/>
              <a:t>Convert the given hours into days and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hours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days and hours,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44</a:t>
            </a:r>
          </a:p>
          <a:p>
            <a:pPr marL="1447861" lvl="1" indent="-457200">
              <a:buFont typeface="Arial" panose="020B0604020202020204" pitchFamily="34" charset="0"/>
              <a:buChar char="•"/>
            </a:pPr>
            <a:r>
              <a:rPr lang="en-US" sz="2000" b="1" dirty="0"/>
              <a:t>Output: </a:t>
            </a:r>
            <a:r>
              <a:rPr lang="en-US" sz="2000" dirty="0"/>
              <a:t>1 20</a:t>
            </a:r>
          </a:p>
          <a:p>
            <a:pPr marL="494251" indent="-342900">
              <a:spcBef>
                <a:spcPts val="1200"/>
              </a:spcBef>
              <a:spcAft>
                <a:spcPts val="0"/>
              </a:spcAft>
              <a:buFont typeface="Arial" panose="020B0604020202020204" pitchFamily="34" charset="0"/>
              <a:buChar char="•"/>
            </a:pPr>
            <a:r>
              <a:rPr lang="en-US" sz="2000" dirty="0"/>
              <a:t>Save your algorithm as &lt;Your Name&gt;_ RGB7015.</a:t>
            </a:r>
          </a:p>
          <a:p>
            <a:pPr marL="494251" indent="-342900">
              <a:spcBef>
                <a:spcPts val="0"/>
              </a:spcBef>
              <a:spcAft>
                <a:spcPts val="0"/>
              </a:spcAft>
              <a:buFont typeface="Arial" panose="020B0604020202020204" pitchFamily="34" charset="0"/>
              <a:buChar char="•"/>
            </a:pPr>
            <a:r>
              <a:rPr lang="en-US" sz="2000" dirty="0"/>
              <a:t>Export to an Image File as &lt;Your Name&gt;_ RGB7015.png.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F89C3353-579D-933B-8CFC-9FDBB7B6B0CD}"/>
              </a:ext>
            </a:extLst>
          </p:cNvPr>
          <p:cNvSpPr>
            <a:spLocks noGrp="1"/>
          </p:cNvSpPr>
          <p:nvPr>
            <p:ph type="title"/>
          </p:nvPr>
        </p:nvSpPr>
        <p:spPr>
          <a:xfrm>
            <a:off x="247650" y="317206"/>
            <a:ext cx="9410700" cy="1205384"/>
          </a:xfrm>
        </p:spPr>
        <p:txBody>
          <a:bodyPr/>
          <a:lstStyle/>
          <a:p>
            <a:r>
              <a:rPr lang="en-US" dirty="0" err="1"/>
              <a:t>Execise</a:t>
            </a:r>
            <a:r>
              <a:rPr lang="en-US" dirty="0"/>
              <a:t>: 15. </a:t>
            </a:r>
            <a:r>
              <a:rPr lang="en-US" b="1" dirty="0"/>
              <a:t>RGB7015 - Days and Hours</a:t>
            </a:r>
            <a:endParaRPr lang="en-US" dirty="0"/>
          </a:p>
        </p:txBody>
      </p:sp>
      <p:sp>
        <p:nvSpPr>
          <p:cNvPr id="2" name="Slide Number Placeholder">
            <a:extLst>
              <a:ext uri="{FF2B5EF4-FFF2-40B4-BE49-F238E27FC236}">
                <a16:creationId xmlns:a16="http://schemas.microsoft.com/office/drawing/2014/main" id="{259C0315-A283-A6FC-D2A0-B3597E00AC1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53</a:t>
            </a:fld>
            <a:endParaRPr lang="en-US" dirty="0"/>
          </a:p>
        </p:txBody>
      </p:sp>
    </p:spTree>
    <p:extLst>
      <p:ext uri="{BB962C8B-B14F-4D97-AF65-F5344CB8AC3E}">
        <p14:creationId xmlns:p14="http://schemas.microsoft.com/office/powerpoint/2010/main" val="3506849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A4DF-3561-CE27-0785-51244E40637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E77F995-F7E9-CD57-0AFB-2C76FE7E1520}"/>
              </a:ext>
            </a:extLst>
          </p:cNvPr>
          <p:cNvSpPr>
            <a:spLocks noGrp="1"/>
          </p:cNvSpPr>
          <p:nvPr>
            <p:ph type="body" idx="1"/>
          </p:nvPr>
        </p:nvSpPr>
        <p:spPr>
          <a:xfrm>
            <a:off x="509649" y="1505503"/>
            <a:ext cx="9208077" cy="4641201"/>
          </a:xfrm>
        </p:spPr>
        <p:txBody>
          <a:bodyPr/>
          <a:lstStyle/>
          <a:p>
            <a:r>
              <a:rPr lang="en-US" sz="2400" dirty="0"/>
              <a:t>SPOJ: </a:t>
            </a:r>
            <a:r>
              <a:rPr lang="en-US" sz="2400" dirty="0">
                <a:hlinkClick r:id="rId3"/>
              </a:rPr>
              <a:t>https://www.spoj.com/RGB7/problems/RGB7016/</a:t>
            </a:r>
            <a:endParaRPr lang="en-US" sz="2400" dirty="0"/>
          </a:p>
          <a:p>
            <a:r>
              <a:rPr lang="en-US" sz="2400" dirty="0"/>
              <a:t>Convert the given days and hours into total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Days and hours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hours.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2 5</a:t>
            </a:r>
          </a:p>
          <a:p>
            <a:pPr marL="1447861" lvl="1" indent="-457200">
              <a:buFont typeface="Arial" panose="020B0604020202020204" pitchFamily="34" charset="0"/>
              <a:buChar char="•"/>
            </a:pPr>
            <a:r>
              <a:rPr lang="en-US" sz="2000" b="1" dirty="0"/>
              <a:t>Output: </a:t>
            </a:r>
            <a:r>
              <a:rPr lang="en-US" sz="2000" dirty="0"/>
              <a:t>53</a:t>
            </a:r>
          </a:p>
          <a:p>
            <a:pPr marL="494251" indent="-342900">
              <a:spcBef>
                <a:spcPts val="1200"/>
              </a:spcBef>
              <a:spcAft>
                <a:spcPts val="0"/>
              </a:spcAft>
              <a:buFont typeface="Arial" panose="020B0604020202020204" pitchFamily="34" charset="0"/>
              <a:buChar char="•"/>
            </a:pPr>
            <a:r>
              <a:rPr lang="en-US" sz="2000" dirty="0"/>
              <a:t>Save your algorithm as &lt;Your Name&gt;_ RGB7016.</a:t>
            </a:r>
          </a:p>
          <a:p>
            <a:pPr marL="494251" indent="-342900">
              <a:spcBef>
                <a:spcPts val="0"/>
              </a:spcBef>
              <a:spcAft>
                <a:spcPts val="0"/>
              </a:spcAft>
              <a:buFont typeface="Arial" panose="020B0604020202020204" pitchFamily="34" charset="0"/>
              <a:buChar char="•"/>
            </a:pPr>
            <a:r>
              <a:rPr lang="en-US" sz="2000" dirty="0"/>
              <a:t>Export to an Image File as &lt;Your Name&gt;_ RGB7016.png.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8E364B1C-4BD9-2A82-77EB-0F70138DAF16}"/>
              </a:ext>
            </a:extLst>
          </p:cNvPr>
          <p:cNvSpPr>
            <a:spLocks noGrp="1"/>
          </p:cNvSpPr>
          <p:nvPr>
            <p:ph type="title"/>
          </p:nvPr>
        </p:nvSpPr>
        <p:spPr>
          <a:xfrm>
            <a:off x="247650" y="317206"/>
            <a:ext cx="9410700" cy="1205384"/>
          </a:xfrm>
        </p:spPr>
        <p:txBody>
          <a:bodyPr/>
          <a:lstStyle/>
          <a:p>
            <a:r>
              <a:rPr lang="en-US" dirty="0" err="1"/>
              <a:t>Execise</a:t>
            </a:r>
            <a:r>
              <a:rPr lang="en-US" dirty="0"/>
              <a:t>: 16. </a:t>
            </a:r>
            <a:r>
              <a:rPr lang="en-US" b="1" dirty="0"/>
              <a:t>RGB7016 - Days and Hours -&gt; Hours</a:t>
            </a:r>
            <a:br>
              <a:rPr lang="en-US" dirty="0"/>
            </a:br>
            <a:endParaRPr lang="en-US" dirty="0"/>
          </a:p>
        </p:txBody>
      </p:sp>
      <p:sp>
        <p:nvSpPr>
          <p:cNvPr id="2" name="Slide Number Placeholder">
            <a:extLst>
              <a:ext uri="{FF2B5EF4-FFF2-40B4-BE49-F238E27FC236}">
                <a16:creationId xmlns:a16="http://schemas.microsoft.com/office/drawing/2014/main" id="{A3234D6F-9961-2713-FCF0-8440FB1974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54</a:t>
            </a:fld>
            <a:endParaRPr lang="en-US" dirty="0"/>
          </a:p>
        </p:txBody>
      </p:sp>
    </p:spTree>
    <p:extLst>
      <p:ext uri="{BB962C8B-B14F-4D97-AF65-F5344CB8AC3E}">
        <p14:creationId xmlns:p14="http://schemas.microsoft.com/office/powerpoint/2010/main" val="1258296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25D2-1F0F-C6B4-AD6F-7E1E56BAD7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BDF9C8A-915D-1035-5921-CFA2ABD1ADBE}"/>
              </a:ext>
            </a:extLst>
          </p:cNvPr>
          <p:cNvSpPr>
            <a:spLocks noGrp="1"/>
          </p:cNvSpPr>
          <p:nvPr>
            <p:ph type="body" idx="1"/>
          </p:nvPr>
        </p:nvSpPr>
        <p:spPr>
          <a:xfrm>
            <a:off x="462148" y="1339247"/>
            <a:ext cx="9208077" cy="4641201"/>
          </a:xfrm>
        </p:spPr>
        <p:txBody>
          <a:bodyPr/>
          <a:lstStyle/>
          <a:p>
            <a:r>
              <a:rPr lang="en-US" dirty="0"/>
              <a:t>SPOJ: </a:t>
            </a:r>
            <a:r>
              <a:rPr lang="en-US" dirty="0">
                <a:hlinkClick r:id="rId3"/>
              </a:rPr>
              <a:t>https://www.spoj.com/RGB7/problems/RGB7017/</a:t>
            </a:r>
            <a:endParaRPr lang="en-US" dirty="0"/>
          </a:p>
          <a:p>
            <a:r>
              <a:rPr lang="en-US" dirty="0"/>
              <a:t>Convert the given number of months into years and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months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years and remaining months,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2 3 </a:t>
            </a:r>
          </a:p>
          <a:p>
            <a:pPr marL="1447861" lvl="1" indent="-457200">
              <a:buFont typeface="Arial" panose="020B0604020202020204" pitchFamily="34" charset="0"/>
              <a:buChar char="•"/>
            </a:pPr>
            <a:endParaRPr lang="en-US" dirty="0"/>
          </a:p>
          <a:p>
            <a:pPr marL="494251" indent="-342900">
              <a:spcBef>
                <a:spcPts val="0"/>
              </a:spcBef>
              <a:spcAft>
                <a:spcPts val="0"/>
              </a:spcAft>
              <a:buFont typeface="Arial" panose="020B0604020202020204" pitchFamily="34" charset="0"/>
              <a:buChar char="•"/>
            </a:pPr>
            <a:r>
              <a:rPr lang="en-US" sz="2000" dirty="0"/>
              <a:t>Save your algorithm as &lt;Your Name&gt;_ RGB7017.</a:t>
            </a:r>
          </a:p>
          <a:p>
            <a:pPr marL="494251" indent="-342900">
              <a:spcBef>
                <a:spcPts val="0"/>
              </a:spcBef>
              <a:spcAft>
                <a:spcPts val="0"/>
              </a:spcAft>
              <a:buFont typeface="Arial" panose="020B0604020202020204" pitchFamily="34" charset="0"/>
              <a:buChar char="•"/>
            </a:pPr>
            <a:r>
              <a:rPr lang="en-US" sz="2000" dirty="0"/>
              <a:t>Export to an Image File as &lt;Your Name&gt;_ RGB7017.png.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990661" lvl="1"/>
            <a:endParaRPr lang="en-US" sz="2000" dirty="0"/>
          </a:p>
        </p:txBody>
      </p:sp>
      <p:sp>
        <p:nvSpPr>
          <p:cNvPr id="3" name="Title 2">
            <a:extLst>
              <a:ext uri="{FF2B5EF4-FFF2-40B4-BE49-F238E27FC236}">
                <a16:creationId xmlns:a16="http://schemas.microsoft.com/office/drawing/2014/main" id="{727611D8-D3E5-A57B-2305-3A7304C5DADD}"/>
              </a:ext>
            </a:extLst>
          </p:cNvPr>
          <p:cNvSpPr>
            <a:spLocks noGrp="1"/>
          </p:cNvSpPr>
          <p:nvPr>
            <p:ph type="title"/>
          </p:nvPr>
        </p:nvSpPr>
        <p:spPr>
          <a:xfrm>
            <a:off x="247650" y="317206"/>
            <a:ext cx="9410700" cy="1205384"/>
          </a:xfrm>
        </p:spPr>
        <p:txBody>
          <a:bodyPr/>
          <a:lstStyle/>
          <a:p>
            <a:r>
              <a:rPr lang="en-US" dirty="0" err="1"/>
              <a:t>Execise</a:t>
            </a:r>
            <a:r>
              <a:rPr lang="en-US" dirty="0"/>
              <a:t>: 17. </a:t>
            </a:r>
            <a:r>
              <a:rPr lang="en-US" b="1" dirty="0"/>
              <a:t>RGB7017 - Years and Months</a:t>
            </a:r>
            <a:br>
              <a:rPr lang="en-US" dirty="0"/>
            </a:br>
            <a:endParaRPr lang="en-US" dirty="0"/>
          </a:p>
        </p:txBody>
      </p:sp>
      <p:sp>
        <p:nvSpPr>
          <p:cNvPr id="2" name="Slide Number Placeholder">
            <a:extLst>
              <a:ext uri="{FF2B5EF4-FFF2-40B4-BE49-F238E27FC236}">
                <a16:creationId xmlns:a16="http://schemas.microsoft.com/office/drawing/2014/main" id="{CECC32BD-1887-EA21-876A-B37A38B3F24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55</a:t>
            </a:fld>
            <a:endParaRPr lang="en-US" dirty="0"/>
          </a:p>
        </p:txBody>
      </p:sp>
    </p:spTree>
    <p:extLst>
      <p:ext uri="{BB962C8B-B14F-4D97-AF65-F5344CB8AC3E}">
        <p14:creationId xmlns:p14="http://schemas.microsoft.com/office/powerpoint/2010/main" val="490354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26B53-76AE-1820-3CAC-C423115E513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1645180-81B6-3DF3-219C-BD57754F9B40}"/>
              </a:ext>
            </a:extLst>
          </p:cNvPr>
          <p:cNvSpPr>
            <a:spLocks noGrp="1"/>
          </p:cNvSpPr>
          <p:nvPr>
            <p:ph type="body" idx="1"/>
          </p:nvPr>
        </p:nvSpPr>
        <p:spPr>
          <a:xfrm>
            <a:off x="414647" y="1291746"/>
            <a:ext cx="9208077" cy="5566254"/>
          </a:xfrm>
        </p:spPr>
        <p:txBody>
          <a:bodyPr/>
          <a:lstStyle/>
          <a:p>
            <a:r>
              <a:rPr lang="en-US" dirty="0"/>
              <a:t>SPOJ: </a:t>
            </a:r>
            <a:r>
              <a:rPr lang="en-US" dirty="0">
                <a:hlinkClick r:id="rId3"/>
              </a:rPr>
              <a:t>https://www.spoj.com/RGB7/problems/RGB7018/</a:t>
            </a:r>
            <a:endParaRPr lang="en-US" dirty="0"/>
          </a:p>
          <a:p>
            <a:r>
              <a:rPr lang="en-US" dirty="0"/>
              <a:t>Convert the given years and months into total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Years and months are provided as integers (Int)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total number of months.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2 7</a:t>
            </a:r>
          </a:p>
          <a:p>
            <a:pPr marL="1447861" lvl="1" indent="-457200">
              <a:buFont typeface="Arial" panose="020B0604020202020204" pitchFamily="34" charset="0"/>
              <a:buChar char="•"/>
            </a:pPr>
            <a:r>
              <a:rPr lang="en-US" sz="2000" b="1" dirty="0"/>
              <a:t>Output</a:t>
            </a:r>
            <a:r>
              <a:rPr lang="en-US" sz="2000" dirty="0"/>
              <a:t>: 31</a:t>
            </a:r>
          </a:p>
          <a:p>
            <a:pPr marL="494251" indent="-342900">
              <a:spcBef>
                <a:spcPts val="1200"/>
              </a:spcBef>
              <a:spcAft>
                <a:spcPts val="0"/>
              </a:spcAft>
              <a:buFont typeface="Arial" panose="020B0604020202020204" pitchFamily="34" charset="0"/>
              <a:buChar char="•"/>
            </a:pPr>
            <a:r>
              <a:rPr lang="en-US" sz="2000" dirty="0"/>
              <a:t>Save your algorithm as &lt;Your Name&gt;_ RGB7018.</a:t>
            </a:r>
          </a:p>
          <a:p>
            <a:pPr marL="494251" indent="-342900">
              <a:spcBef>
                <a:spcPts val="0"/>
              </a:spcBef>
              <a:spcAft>
                <a:spcPts val="0"/>
              </a:spcAft>
              <a:buFont typeface="Arial" panose="020B0604020202020204" pitchFamily="34" charset="0"/>
              <a:buChar char="•"/>
            </a:pPr>
            <a:r>
              <a:rPr lang="en-US" sz="2000" dirty="0"/>
              <a:t>Export to an Image File as &lt;Your Name&gt;_ RGB7018.png.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ACF4F283-D1AD-6EFB-97D7-90E981C1008F}"/>
              </a:ext>
            </a:extLst>
          </p:cNvPr>
          <p:cNvSpPr>
            <a:spLocks noGrp="1"/>
          </p:cNvSpPr>
          <p:nvPr>
            <p:ph type="title"/>
          </p:nvPr>
        </p:nvSpPr>
        <p:spPr>
          <a:xfrm>
            <a:off x="247650" y="317206"/>
            <a:ext cx="9410700" cy="1205384"/>
          </a:xfrm>
        </p:spPr>
        <p:txBody>
          <a:bodyPr/>
          <a:lstStyle/>
          <a:p>
            <a:r>
              <a:rPr lang="en-US" dirty="0" err="1"/>
              <a:t>Execise</a:t>
            </a:r>
            <a:r>
              <a:rPr lang="en-US" dirty="0"/>
              <a:t>: 18. </a:t>
            </a:r>
            <a:r>
              <a:rPr lang="en-US" b="1" dirty="0"/>
              <a:t>RGB7018 - Years and Months -&gt; Months</a:t>
            </a:r>
            <a:br>
              <a:rPr lang="en-US" dirty="0"/>
            </a:br>
            <a:endParaRPr lang="en-US" dirty="0"/>
          </a:p>
        </p:txBody>
      </p:sp>
      <p:sp>
        <p:nvSpPr>
          <p:cNvPr id="2" name="Slide Number Placeholder">
            <a:extLst>
              <a:ext uri="{FF2B5EF4-FFF2-40B4-BE49-F238E27FC236}">
                <a16:creationId xmlns:a16="http://schemas.microsoft.com/office/drawing/2014/main" id="{52110BCC-E4FE-2A34-7D33-10B5744F505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56</a:t>
            </a:fld>
            <a:endParaRPr lang="en-US" dirty="0"/>
          </a:p>
        </p:txBody>
      </p:sp>
    </p:spTree>
    <p:extLst>
      <p:ext uri="{BB962C8B-B14F-4D97-AF65-F5344CB8AC3E}">
        <p14:creationId xmlns:p14="http://schemas.microsoft.com/office/powerpoint/2010/main" val="73130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Check4</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https://forms.gle/FSdKfv3fW2ocH3bd7</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57</a:t>
            </a:fld>
            <a:endParaRPr lang="en-US"/>
          </a:p>
        </p:txBody>
      </p:sp>
      <p:pic>
        <p:nvPicPr>
          <p:cNvPr id="7" name="Picture 6" descr="A qr code with black squares&#10;&#10;AI-generated content may be incorrect.">
            <a:extLst>
              <a:ext uri="{FF2B5EF4-FFF2-40B4-BE49-F238E27FC236}">
                <a16:creationId xmlns:a16="http://schemas.microsoft.com/office/drawing/2014/main" id="{D1BFF869-3BA9-F709-4A8C-B4EF978E538E}"/>
              </a:ext>
            </a:extLst>
          </p:cNvPr>
          <p:cNvPicPr>
            <a:picLocks noChangeAspect="1"/>
          </p:cNvPicPr>
          <p:nvPr/>
        </p:nvPicPr>
        <p:blipFill>
          <a:blip r:embed="rId3"/>
          <a:stretch>
            <a:fillRect/>
          </a:stretch>
        </p:blipFill>
        <p:spPr>
          <a:xfrm>
            <a:off x="6573817" y="4218544"/>
            <a:ext cx="2182256" cy="2182256"/>
          </a:xfrm>
          <a:prstGeom prst="rect">
            <a:avLst/>
          </a:prstGeom>
        </p:spPr>
      </p:pic>
    </p:spTree>
    <p:extLst>
      <p:ext uri="{BB962C8B-B14F-4D97-AF65-F5344CB8AC3E}">
        <p14:creationId xmlns:p14="http://schemas.microsoft.com/office/powerpoint/2010/main" val="2707147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FE86-099E-2420-F73E-A0906D3EE58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1BB7552-F6F4-5F5A-1247-88B8A094A60F}"/>
              </a:ext>
            </a:extLst>
          </p:cNvPr>
          <p:cNvSpPr>
            <a:spLocks noGrp="1"/>
          </p:cNvSpPr>
          <p:nvPr>
            <p:ph type="body" idx="1"/>
          </p:nvPr>
        </p:nvSpPr>
        <p:spPr>
          <a:xfrm>
            <a:off x="501788" y="1307134"/>
            <a:ext cx="9054336" cy="5408459"/>
          </a:xfrm>
        </p:spPr>
        <p:txBody>
          <a:bodyPr/>
          <a:lstStyle/>
          <a:p>
            <a:r>
              <a:rPr lang="en-US" b="1" dirty="0"/>
              <a:t>Goals:</a:t>
            </a:r>
          </a:p>
          <a:p>
            <a:pPr marL="608551" indent="-457200">
              <a:buFont typeface="Arial" panose="020B0604020202020204" pitchFamily="34" charset="0"/>
              <a:buChar char="•"/>
            </a:pPr>
            <a:r>
              <a:rPr lang="en-US" sz="2400" dirty="0"/>
              <a:t>Learn how to use </a:t>
            </a:r>
            <a:r>
              <a:rPr lang="en-US" sz="2400" b="1" dirty="0"/>
              <a:t>"if"</a:t>
            </a:r>
            <a:r>
              <a:rPr lang="en-US" sz="2400" dirty="0"/>
              <a:t> symbol to compare numbers in an algorithm.</a:t>
            </a:r>
          </a:p>
          <a:p>
            <a:pPr marL="608551" indent="-457200">
              <a:buFont typeface="Arial" panose="020B0604020202020204" pitchFamily="34" charset="0"/>
              <a:buChar char="•"/>
            </a:pPr>
            <a:r>
              <a:rPr lang="en-US" sz="2400" dirty="0"/>
              <a:t>Create algorithms to find the </a:t>
            </a:r>
            <a:r>
              <a:rPr lang="en-US" sz="2400" b="1" dirty="0"/>
              <a:t>biggest</a:t>
            </a:r>
            <a:r>
              <a:rPr lang="en-US" sz="2400" dirty="0"/>
              <a:t> and </a:t>
            </a:r>
            <a:r>
              <a:rPr lang="en-US" sz="2400" b="1" dirty="0"/>
              <a:t>smallest</a:t>
            </a:r>
            <a:r>
              <a:rPr lang="en-US" sz="2400" dirty="0"/>
              <a:t> numbers.</a:t>
            </a:r>
          </a:p>
          <a:p>
            <a:endParaRPr lang="en-US" dirty="0"/>
          </a:p>
          <a:p>
            <a:pPr marL="1103881" lvl="1" indent="-457200">
              <a:spcAft>
                <a:spcPts val="600"/>
              </a:spcAft>
              <a:buSzPct val="100000"/>
              <a:buFont typeface="+mj-lt"/>
              <a:buAutoNum type="arabicPeriod"/>
            </a:pPr>
            <a:r>
              <a:rPr lang="en-US" dirty="0"/>
              <a:t>Find the </a:t>
            </a:r>
            <a:r>
              <a:rPr lang="en-US" b="1" dirty="0"/>
              <a:t>bigger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smaller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biggest</a:t>
            </a:r>
            <a:r>
              <a:rPr lang="en-US" dirty="0"/>
              <a:t> number among three numbers.</a:t>
            </a:r>
          </a:p>
          <a:p>
            <a:pPr marL="1103881" lvl="1" indent="-457200">
              <a:spcAft>
                <a:spcPts val="600"/>
              </a:spcAft>
              <a:buSzPct val="100000"/>
              <a:buFont typeface="+mj-lt"/>
              <a:buAutoNum type="arabicPeriod"/>
            </a:pPr>
            <a:r>
              <a:rPr lang="en-US" dirty="0"/>
              <a:t>Find the </a:t>
            </a:r>
            <a:r>
              <a:rPr lang="en-US" b="1" dirty="0"/>
              <a:t>smallest</a:t>
            </a:r>
            <a:r>
              <a:rPr lang="en-US" dirty="0"/>
              <a:t> number among four numbers.</a:t>
            </a:r>
          </a:p>
          <a:p>
            <a:pPr marL="1103881" lvl="1" indent="-457200">
              <a:spcAft>
                <a:spcPts val="600"/>
              </a:spcAft>
              <a:buSzPct val="100000"/>
              <a:buFont typeface="+mj-lt"/>
              <a:buAutoNum type="arabicPeriod"/>
            </a:pPr>
            <a:r>
              <a:rPr lang="en-US" dirty="0"/>
              <a:t>Execise5-1: Temperature-Based Weather Description.</a:t>
            </a:r>
          </a:p>
          <a:p>
            <a:pPr marL="1103881" lvl="1" indent="-457200">
              <a:spcAft>
                <a:spcPts val="600"/>
              </a:spcAft>
              <a:buSzPct val="100000"/>
              <a:buFont typeface="+mj-lt"/>
              <a:buAutoNum type="arabicPeriod"/>
            </a:pPr>
            <a:r>
              <a:rPr lang="en-US" dirty="0"/>
              <a:t>Execise5-2: Calculate the bus fare based on the age.</a:t>
            </a:r>
          </a:p>
          <a:p>
            <a:pPr lvl="1">
              <a:buSzPct val="100000"/>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837EBBF3-14F0-F67A-7DA0-E74754E53AC1}"/>
              </a:ext>
            </a:extLst>
          </p:cNvPr>
          <p:cNvSpPr>
            <a:spLocks noGrp="1"/>
          </p:cNvSpPr>
          <p:nvPr>
            <p:ph type="title"/>
          </p:nvPr>
        </p:nvSpPr>
        <p:spPr>
          <a:xfrm>
            <a:off x="247650" y="317206"/>
            <a:ext cx="9410700" cy="1114029"/>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78E3863E-9620-7992-93EB-0A75EAB6372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58</a:t>
            </a:fld>
            <a:endParaRPr lang="en-US" dirty="0"/>
          </a:p>
        </p:txBody>
      </p:sp>
    </p:spTree>
    <p:extLst>
      <p:ext uri="{BB962C8B-B14F-4D97-AF65-F5344CB8AC3E}">
        <p14:creationId xmlns:p14="http://schemas.microsoft.com/office/powerpoint/2010/main" val="3336235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538955"/>
            <a:ext cx="9054336" cy="1177742"/>
          </a:xfrm>
        </p:spPr>
        <p:txBody>
          <a:bodyPr/>
          <a:lstStyle/>
          <a:p>
            <a:r>
              <a:rPr lang="en-US" sz="2000" dirty="0"/>
              <a:t>Video : </a:t>
            </a:r>
            <a:r>
              <a:rPr lang="en-US" sz="2000" dirty="0">
                <a:hlinkClick r:id="rId3"/>
              </a:rPr>
              <a:t>https://youtu.be/Qr39lkxXbhE?si=xSma5YS7-K0bqX5F</a:t>
            </a:r>
            <a:endParaRPr lang="en-US" sz="2000" dirty="0"/>
          </a:p>
          <a:p>
            <a:endParaRPr lang="en-US" sz="2000" dirty="0"/>
          </a:p>
          <a:p>
            <a:r>
              <a:rPr lang="en-US" sz="2000" dirty="0"/>
              <a:t>Start Flowgorithm on your computer.</a:t>
            </a:r>
          </a:p>
          <a:p>
            <a:endParaRPr lang="en-US" sz="2000" dirty="0"/>
          </a:p>
        </p:txBody>
      </p:sp>
      <p:sp>
        <p:nvSpPr>
          <p:cNvPr id="2" name="Title 1">
            <a:extLst>
              <a:ext uri="{FF2B5EF4-FFF2-40B4-BE49-F238E27FC236}">
                <a16:creationId xmlns:a16="http://schemas.microsoft.com/office/drawing/2014/main" id="{4166C3BC-57ED-A623-FE90-26C2FF3226B8}"/>
              </a:ext>
            </a:extLst>
          </p:cNvPr>
          <p:cNvSpPr>
            <a:spLocks noGrp="1"/>
          </p:cNvSpPr>
          <p:nvPr>
            <p:ph type="title"/>
          </p:nvPr>
        </p:nvSpPr>
        <p:spPr>
          <a:xfrm>
            <a:off x="247650" y="317206"/>
            <a:ext cx="9410700" cy="1205384"/>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59</a:t>
            </a:fld>
            <a:endParaRPr lang="en-US" dirty="0"/>
          </a:p>
        </p:txBody>
      </p:sp>
      <p:pic>
        <p:nvPicPr>
          <p:cNvPr id="7" name="Picture 6">
            <a:extLst>
              <a:ext uri="{FF2B5EF4-FFF2-40B4-BE49-F238E27FC236}">
                <a16:creationId xmlns:a16="http://schemas.microsoft.com/office/drawing/2014/main" id="{3D22F2D4-7C1A-DA31-36F3-D41BAB610710}"/>
              </a:ext>
            </a:extLst>
          </p:cNvPr>
          <p:cNvPicPr>
            <a:picLocks noChangeAspect="1"/>
          </p:cNvPicPr>
          <p:nvPr/>
        </p:nvPicPr>
        <p:blipFill>
          <a:blip r:embed="rId4"/>
          <a:stretch>
            <a:fillRect/>
          </a:stretch>
        </p:blipFill>
        <p:spPr>
          <a:xfrm>
            <a:off x="740903" y="2905609"/>
            <a:ext cx="6423272" cy="3417887"/>
          </a:xfrm>
          <a:prstGeom prst="rect">
            <a:avLst/>
          </a:prstGeom>
        </p:spPr>
      </p:pic>
    </p:spTree>
    <p:extLst>
      <p:ext uri="{BB962C8B-B14F-4D97-AF65-F5344CB8AC3E}">
        <p14:creationId xmlns:p14="http://schemas.microsoft.com/office/powerpoint/2010/main" val="76847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3791B-086A-5050-BA4B-B648E63D4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8C4CC-3A0F-5821-31D5-4B99E99B04F7}"/>
              </a:ext>
            </a:extLst>
          </p:cNvPr>
          <p:cNvSpPr>
            <a:spLocks noGrp="1"/>
          </p:cNvSpPr>
          <p:nvPr>
            <p:ph type="title"/>
          </p:nvPr>
        </p:nvSpPr>
        <p:spPr>
          <a:xfrm>
            <a:off x="227838" y="268224"/>
            <a:ext cx="4487418" cy="603314"/>
          </a:xfrm>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5B2D7A7F-341D-926B-89EE-58DA99CECFF5}"/>
              </a:ext>
            </a:extLst>
          </p:cNvPr>
          <p:cNvGraphicFramePr>
            <a:graphicFrameLocks noGrp="1"/>
          </p:cNvGraphicFramePr>
          <p:nvPr>
            <p:ph type="tbl" sz="quarter" idx="4294967295"/>
            <p:extLst>
              <p:ext uri="{D42A27DB-BD31-4B8C-83A1-F6EECF244321}">
                <p14:modId xmlns:p14="http://schemas.microsoft.com/office/powerpoint/2010/main" val="2483642253"/>
              </p:ext>
            </p:extLst>
          </p:nvPr>
        </p:nvGraphicFramePr>
        <p:xfrm>
          <a:off x="237744" y="871538"/>
          <a:ext cx="9430512" cy="1058736"/>
        </p:xfrm>
        <a:graphic>
          <a:graphicData uri="http://schemas.openxmlformats.org/drawingml/2006/table">
            <a:tbl>
              <a:tblPr firstRow="1" bandRow="1">
                <a:tableStyleId>{21E4AEA4-8DFA-4A89-87EB-49C32662AFE0}</a:tableStyleId>
              </a:tblPr>
              <a:tblGrid>
                <a:gridCol w="496342">
                  <a:extLst>
                    <a:ext uri="{9D8B030D-6E8A-4147-A177-3AD203B41FA5}">
                      <a16:colId xmlns:a16="http://schemas.microsoft.com/office/drawing/2014/main" val="3225263354"/>
                    </a:ext>
                  </a:extLst>
                </a:gridCol>
                <a:gridCol w="2211152">
                  <a:extLst>
                    <a:ext uri="{9D8B030D-6E8A-4147-A177-3AD203B41FA5}">
                      <a16:colId xmlns:a16="http://schemas.microsoft.com/office/drawing/2014/main" val="156800736"/>
                    </a:ext>
                  </a:extLst>
                </a:gridCol>
                <a:gridCol w="672301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7, 8</a:t>
                      </a:r>
                    </a:p>
                  </a:txBody>
                  <a:tcPr/>
                </a:tc>
                <a:tc>
                  <a:txBody>
                    <a:bodyPr/>
                    <a:lstStyle/>
                    <a:p>
                      <a:r>
                        <a:rPr lang="en-US" sz="1400" dirty="0">
                          <a:solidFill>
                            <a:schemeClr val="tx1"/>
                          </a:solidFill>
                        </a:rPr>
                        <a:t>Design Your Own Algorithm </a:t>
                      </a:r>
                    </a:p>
                  </a:txBody>
                  <a:tcPr/>
                </a:tc>
                <a:tc>
                  <a:txBody>
                    <a:bodyPr/>
                    <a:lstStyle/>
                    <a:p>
                      <a:r>
                        <a:rPr lang="en-US" sz="1400" dirty="0">
                          <a:solidFill>
                            <a:schemeClr val="tx1"/>
                          </a:solidFill>
                        </a:rPr>
                        <a:t>Students will design and implement your own algorithm using Flowgorithm. </a:t>
                      </a:r>
                    </a:p>
                    <a:p>
                      <a:r>
                        <a:rPr lang="en-US" sz="1400" dirty="0">
                          <a:solidFill>
                            <a:schemeClr val="tx1"/>
                          </a:solidFill>
                        </a:rPr>
                        <a:t>Be creative! You can create a quiz, game, calculation tool, or any scenario-based algorithm.</a:t>
                      </a:r>
                    </a:p>
                  </a:txBody>
                  <a:tcPr/>
                </a:tc>
                <a:extLst>
                  <a:ext uri="{0D108BD9-81ED-4DB2-BD59-A6C34878D82A}">
                    <a16:rowId xmlns:a16="http://schemas.microsoft.com/office/drawing/2014/main" val="2949199101"/>
                  </a:ext>
                </a:extLst>
              </a:tr>
            </a:tbl>
          </a:graphicData>
        </a:graphic>
      </p:graphicFrame>
      <p:sp>
        <p:nvSpPr>
          <p:cNvPr id="3" name="Slide Number Placeholder">
            <a:extLst>
              <a:ext uri="{FF2B5EF4-FFF2-40B4-BE49-F238E27FC236}">
                <a16:creationId xmlns:a16="http://schemas.microsoft.com/office/drawing/2014/main" id="{90C4B5EE-1447-23AB-B315-9FFAB3DF3C8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6</a:t>
            </a:fld>
            <a:endParaRPr lang="en-US" dirty="0"/>
          </a:p>
        </p:txBody>
      </p:sp>
    </p:spTree>
    <p:extLst>
      <p:ext uri="{BB962C8B-B14F-4D97-AF65-F5344CB8AC3E}">
        <p14:creationId xmlns:p14="http://schemas.microsoft.com/office/powerpoint/2010/main" val="36954864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212C9-884E-4A8B-EF07-3A37AD9F5C7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6E8CF97-EC6F-6411-D94A-1320F1E1978C}"/>
              </a:ext>
            </a:extLst>
          </p:cNvPr>
          <p:cNvSpPr>
            <a:spLocks noGrp="1"/>
          </p:cNvSpPr>
          <p:nvPr>
            <p:ph type="body" idx="1"/>
          </p:nvPr>
        </p:nvSpPr>
        <p:spPr>
          <a:xfrm>
            <a:off x="463525" y="1414458"/>
            <a:ext cx="9208077" cy="5264638"/>
          </a:xfrm>
        </p:spPr>
        <p:txBody>
          <a:bodyPr/>
          <a:lstStyle/>
          <a:p>
            <a:r>
              <a:rPr lang="en-US" dirty="0"/>
              <a:t>SPOJ: </a:t>
            </a:r>
            <a:r>
              <a:rPr lang="en-US" dirty="0">
                <a:hlinkClick r:id="rId3"/>
              </a:rPr>
              <a:t>https://www.spoj.com/RGB7/problems/RGB7101/</a:t>
            </a:r>
            <a:endParaRPr lang="en-US" dirty="0"/>
          </a:p>
          <a:p>
            <a:r>
              <a:rPr lang="en-US" dirty="0"/>
              <a:t>Find the greater of the given two integers.</a:t>
            </a:r>
          </a:p>
          <a:p>
            <a:pPr marL="608551" indent="-457200">
              <a:buFont typeface="Arial" panose="020B0604020202020204" pitchFamily="34" charset="0"/>
              <a:buChar char="•"/>
            </a:pPr>
            <a:r>
              <a:rPr lang="en-US" b="1" dirty="0"/>
              <a:t>Input</a:t>
            </a:r>
          </a:p>
          <a:p>
            <a:pPr marL="1103881" lvl="1" indent="-457200">
              <a:buFont typeface="Arial" panose="020B0604020202020204" pitchFamily="34" charset="0"/>
              <a:buChar char="•"/>
            </a:pPr>
            <a:r>
              <a:rPr lang="en-US" dirty="0"/>
              <a:t>Two integers of type </a:t>
            </a:r>
            <a:r>
              <a:rPr lang="en-US" b="1" dirty="0"/>
              <a:t>Int</a:t>
            </a:r>
            <a:r>
              <a:rPr lang="en-US" dirty="0"/>
              <a:t> are provided on a single line, separated by a space.</a:t>
            </a:r>
          </a:p>
          <a:p>
            <a:pPr marL="608551" indent="-457200">
              <a:buFont typeface="Arial" panose="020B0604020202020204" pitchFamily="34" charset="0"/>
              <a:buChar char="•"/>
            </a:pPr>
            <a:r>
              <a:rPr lang="en-US" b="1" dirty="0"/>
              <a:t>Output</a:t>
            </a:r>
          </a:p>
          <a:p>
            <a:pPr marL="1103881" lvl="1" indent="-457200">
              <a:buFont typeface="Arial" panose="020B0604020202020204" pitchFamily="34" charset="0"/>
              <a:buChar char="•"/>
            </a:pPr>
            <a:r>
              <a:rPr lang="en-US" dirty="0"/>
              <a:t>The larger number.</a:t>
            </a:r>
          </a:p>
          <a:p>
            <a:pPr marL="608551" indent="-457200">
              <a:buFont typeface="Arial" panose="020B0604020202020204" pitchFamily="34" charset="0"/>
              <a:buChar char="•"/>
            </a:pPr>
            <a:r>
              <a:rPr lang="en-US" b="1" dirty="0"/>
              <a:t>Example</a:t>
            </a:r>
          </a:p>
          <a:p>
            <a:pPr marL="1103881" lvl="1" indent="-457200">
              <a:buFont typeface="Arial" panose="020B0604020202020204" pitchFamily="34" charset="0"/>
              <a:buChar char="•"/>
            </a:pPr>
            <a:r>
              <a:rPr lang="en-US" b="1" dirty="0"/>
              <a:t>Input:	 </a:t>
            </a:r>
            <a:r>
              <a:rPr lang="en-US" dirty="0"/>
              <a:t>16 14</a:t>
            </a:r>
          </a:p>
          <a:p>
            <a:pPr marL="1103881" lvl="1" indent="-457200">
              <a:buFont typeface="Arial" panose="020B0604020202020204" pitchFamily="34" charset="0"/>
              <a:buChar char="•"/>
            </a:pPr>
            <a:r>
              <a:rPr lang="en-US" b="1" dirty="0"/>
              <a:t>Output: </a:t>
            </a:r>
            <a:r>
              <a:rPr lang="en-US" dirty="0"/>
              <a:t>16</a:t>
            </a:r>
          </a:p>
          <a:p>
            <a:pPr marL="110388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103881" lvl="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5B1CA4C-B750-C76E-C418-876165B59303}"/>
              </a:ext>
            </a:extLst>
          </p:cNvPr>
          <p:cNvSpPr>
            <a:spLocks noGrp="1"/>
          </p:cNvSpPr>
          <p:nvPr>
            <p:ph type="title"/>
          </p:nvPr>
        </p:nvSpPr>
        <p:spPr>
          <a:xfrm>
            <a:off x="247650" y="317206"/>
            <a:ext cx="9410700" cy="1205384"/>
          </a:xfrm>
        </p:spPr>
        <p:txBody>
          <a:bodyPr/>
          <a:lstStyle/>
          <a:p>
            <a:r>
              <a:rPr lang="en-US" dirty="0" err="1"/>
              <a:t>Execise</a:t>
            </a:r>
            <a:r>
              <a:rPr lang="en-US" dirty="0"/>
              <a:t>: 19. </a:t>
            </a:r>
            <a:r>
              <a:rPr lang="en-US" b="1" dirty="0"/>
              <a:t>RGB7101 - Maximum of Two Numbers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6124EA3-B742-4BF8-580F-4C863BA97F6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60</a:t>
            </a:fld>
            <a:endParaRPr lang="en-US" dirty="0"/>
          </a:p>
        </p:txBody>
      </p:sp>
    </p:spTree>
    <p:extLst>
      <p:ext uri="{BB962C8B-B14F-4D97-AF65-F5344CB8AC3E}">
        <p14:creationId xmlns:p14="http://schemas.microsoft.com/office/powerpoint/2010/main" val="743664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76BC-EA81-178A-11E7-0F27D31884D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62C374E-4C51-678A-0719-108718E4803D}"/>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https://www.spoj.com/RGB7/problems/RGB7102/</a:t>
            </a:r>
            <a:endParaRPr lang="en-US" dirty="0"/>
          </a:p>
          <a:p>
            <a:r>
              <a:rPr lang="en-US" dirty="0"/>
              <a:t>Find the smaller of the given two numbers.</a:t>
            </a:r>
          </a:p>
          <a:p>
            <a:r>
              <a:rPr lang="en-US" dirty="0"/>
              <a:t>Input</a:t>
            </a:r>
          </a:p>
          <a:p>
            <a:pPr lvl="1"/>
            <a:r>
              <a:rPr lang="en-US" dirty="0"/>
              <a:t>Two numbers of type Int are provided on a single line, separated by a space.</a:t>
            </a:r>
          </a:p>
          <a:p>
            <a:r>
              <a:rPr lang="en-US" dirty="0"/>
              <a:t>Output</a:t>
            </a:r>
          </a:p>
          <a:p>
            <a:pPr lvl="1"/>
            <a:r>
              <a:rPr lang="en-US" dirty="0"/>
              <a:t>The smaller number.</a:t>
            </a:r>
          </a:p>
          <a:p>
            <a:r>
              <a:rPr lang="en-US" dirty="0"/>
              <a:t>Example</a:t>
            </a:r>
          </a:p>
          <a:p>
            <a:pPr lvl="1"/>
            <a:r>
              <a:rPr lang="en-US" dirty="0"/>
              <a:t>Input: 9 6</a:t>
            </a:r>
          </a:p>
          <a:p>
            <a:pPr lvl="1"/>
            <a:r>
              <a:rPr lang="en-US" dirty="0"/>
              <a:t>Output: 6</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RGB7102</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9FD3798F-1966-E801-1F2A-FD98FD4FBEA5}"/>
              </a:ext>
            </a:extLst>
          </p:cNvPr>
          <p:cNvSpPr>
            <a:spLocks noGrp="1"/>
          </p:cNvSpPr>
          <p:nvPr>
            <p:ph type="title"/>
          </p:nvPr>
        </p:nvSpPr>
        <p:spPr>
          <a:xfrm>
            <a:off x="247650" y="317206"/>
            <a:ext cx="9410700" cy="1034516"/>
          </a:xfrm>
        </p:spPr>
        <p:txBody>
          <a:bodyPr/>
          <a:lstStyle/>
          <a:p>
            <a:r>
              <a:rPr lang="en-US" dirty="0" err="1"/>
              <a:t>Execise</a:t>
            </a:r>
            <a:r>
              <a:rPr lang="en-US" dirty="0"/>
              <a:t>: 20. RGB7102 - Minimum of Two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5CFCBD1-5147-BA3D-860D-F72446A42A52}"/>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61</a:t>
            </a:fld>
            <a:endParaRPr lang="en-US" dirty="0"/>
          </a:p>
        </p:txBody>
      </p:sp>
    </p:spTree>
    <p:extLst>
      <p:ext uri="{BB962C8B-B14F-4D97-AF65-F5344CB8AC3E}">
        <p14:creationId xmlns:p14="http://schemas.microsoft.com/office/powerpoint/2010/main" val="3382039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DAD98-49A8-BDB2-D106-7C794E9D98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5A73B0-9E09-D22C-2877-01C1017579B6}"/>
              </a:ext>
            </a:extLst>
          </p:cNvPr>
          <p:cNvSpPr>
            <a:spLocks noGrp="1"/>
          </p:cNvSpPr>
          <p:nvPr>
            <p:ph type="body" idx="1"/>
          </p:nvPr>
        </p:nvSpPr>
        <p:spPr>
          <a:xfrm>
            <a:off x="265113" y="1466850"/>
            <a:ext cx="9421812" cy="5391150"/>
          </a:xfrm>
        </p:spPr>
        <p:txBody>
          <a:bodyPr/>
          <a:lstStyle/>
          <a:p>
            <a:r>
              <a:rPr lang="en-US" dirty="0"/>
              <a:t>SPOJ: </a:t>
            </a:r>
            <a:r>
              <a:rPr lang="en-US" dirty="0">
                <a:hlinkClick r:id="rId3"/>
              </a:rPr>
              <a:t>https://www.spoj.com/RGB7/problems/RGB7103/</a:t>
            </a:r>
            <a:endParaRPr lang="en-US" dirty="0"/>
          </a:p>
          <a:p>
            <a:r>
              <a:rPr lang="en-US" dirty="0"/>
              <a:t>Find the largest of the given three numbers.</a:t>
            </a:r>
          </a:p>
          <a:p>
            <a:r>
              <a:rPr lang="en-US" dirty="0"/>
              <a:t>Input</a:t>
            </a:r>
          </a:p>
          <a:p>
            <a:pPr lvl="1"/>
            <a:r>
              <a:rPr lang="en-US" dirty="0"/>
              <a:t>Three numbers of type Int are provided on a single line, separated by spaces.</a:t>
            </a:r>
          </a:p>
          <a:p>
            <a:r>
              <a:rPr lang="en-US" dirty="0"/>
              <a:t>Output</a:t>
            </a:r>
          </a:p>
          <a:p>
            <a:pPr lvl="1"/>
            <a:r>
              <a:rPr lang="en-US" dirty="0"/>
              <a:t>The largest number.</a:t>
            </a:r>
          </a:p>
          <a:p>
            <a:r>
              <a:rPr lang="en-US" dirty="0"/>
              <a:t>Example</a:t>
            </a:r>
          </a:p>
          <a:p>
            <a:pPr lvl="1"/>
            <a:r>
              <a:rPr lang="en-US" dirty="0"/>
              <a:t>Input: 1 3 2</a:t>
            </a:r>
          </a:p>
          <a:p>
            <a:pPr lvl="1"/>
            <a:r>
              <a:rPr lang="en-US" dirty="0"/>
              <a:t>Output: 3</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RGB7103</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193A2B3C-7DBC-29A3-03B1-AC71F8D16586}"/>
              </a:ext>
            </a:extLst>
          </p:cNvPr>
          <p:cNvSpPr>
            <a:spLocks noGrp="1"/>
          </p:cNvSpPr>
          <p:nvPr>
            <p:ph type="title"/>
          </p:nvPr>
        </p:nvSpPr>
        <p:spPr>
          <a:xfrm>
            <a:off x="247650" y="317206"/>
            <a:ext cx="9410700" cy="1034516"/>
          </a:xfrm>
        </p:spPr>
        <p:txBody>
          <a:bodyPr/>
          <a:lstStyle/>
          <a:p>
            <a:r>
              <a:rPr lang="en-US" dirty="0" err="1"/>
              <a:t>Execise</a:t>
            </a:r>
            <a:r>
              <a:rPr lang="en-US" dirty="0"/>
              <a:t>: 21. RGB7103 - Maximum of Three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CEB0B65-6E3F-9368-321B-A37ED69D1F5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62</a:t>
            </a:fld>
            <a:endParaRPr lang="en-US" dirty="0"/>
          </a:p>
        </p:txBody>
      </p:sp>
    </p:spTree>
    <p:extLst>
      <p:ext uri="{BB962C8B-B14F-4D97-AF65-F5344CB8AC3E}">
        <p14:creationId xmlns:p14="http://schemas.microsoft.com/office/powerpoint/2010/main" val="18354482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https://www.spoj.com/RGB7/problems/RGB7104/</a:t>
            </a:r>
            <a:endParaRPr lang="en-US" dirty="0"/>
          </a:p>
          <a:p>
            <a:r>
              <a:rPr lang="en-US" dirty="0"/>
              <a:t>Find the smallest of the given four numbers.</a:t>
            </a:r>
          </a:p>
          <a:p>
            <a:r>
              <a:rPr lang="en-US" dirty="0"/>
              <a:t>Input</a:t>
            </a:r>
          </a:p>
          <a:p>
            <a:pPr lvl="1"/>
            <a:r>
              <a:rPr lang="en-US" dirty="0"/>
              <a:t>Four integers of type Int are provided on a single line, separated by spaces.</a:t>
            </a:r>
          </a:p>
          <a:p>
            <a:r>
              <a:rPr lang="en-US" dirty="0"/>
              <a:t>Output</a:t>
            </a:r>
          </a:p>
          <a:p>
            <a:pPr lvl="1"/>
            <a:r>
              <a:rPr lang="en-US" dirty="0"/>
              <a:t>The smallest number.</a:t>
            </a:r>
          </a:p>
          <a:p>
            <a:r>
              <a:rPr lang="en-US" dirty="0"/>
              <a:t>Example</a:t>
            </a:r>
          </a:p>
          <a:p>
            <a:pPr lvl="1"/>
            <a:r>
              <a:rPr lang="en-US" dirty="0"/>
              <a:t>Input: 3 2 1 4</a:t>
            </a:r>
          </a:p>
          <a:p>
            <a:pPr lvl="1"/>
            <a:r>
              <a:rPr lang="en-US" dirty="0"/>
              <a:t>Output: 1</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RGB7104</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317206"/>
            <a:ext cx="9410700" cy="1034516"/>
          </a:xfrm>
        </p:spPr>
        <p:txBody>
          <a:bodyPr/>
          <a:lstStyle/>
          <a:p>
            <a:r>
              <a:rPr lang="en-US" dirty="0" err="1"/>
              <a:t>Execise</a:t>
            </a:r>
            <a:r>
              <a:rPr lang="en-US" dirty="0"/>
              <a:t>: 22. RGB7104 - Minimum of Four Numbers</a:t>
            </a:r>
            <a:br>
              <a:rPr lang="en-US" dirty="0"/>
            </a:b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63</a:t>
            </a:fld>
            <a:endParaRPr lang="en-US" dirty="0"/>
          </a:p>
        </p:txBody>
      </p:sp>
    </p:spTree>
    <p:extLst>
      <p:ext uri="{BB962C8B-B14F-4D97-AF65-F5344CB8AC3E}">
        <p14:creationId xmlns:p14="http://schemas.microsoft.com/office/powerpoint/2010/main" val="947954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AC8C-1889-CC2A-D534-28FF7D0602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DFB561B-1C92-1E95-51F1-3A2CBB390F1E}"/>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7D0B2A65-F9E9-E6BC-BC3F-FDD684B18A0C}"/>
              </a:ext>
            </a:extLst>
          </p:cNvPr>
          <p:cNvSpPr>
            <a:spLocks noGrp="1"/>
          </p:cNvSpPr>
          <p:nvPr>
            <p:ph idx="1"/>
          </p:nvPr>
        </p:nvSpPr>
        <p:spPr>
          <a:xfrm>
            <a:off x="625282" y="632449"/>
            <a:ext cx="9100609" cy="6100860"/>
          </a:xfrm>
          <a:ln>
            <a:noFill/>
          </a:ln>
        </p:spPr>
        <p:txBody>
          <a:bodyPr vert="horz" lIns="146250" tIns="146250" rIns="146250" bIns="146250" rtlCol="0">
            <a:noAutofit/>
          </a:bodyPr>
          <a:lstStyle/>
          <a:p>
            <a:pPr marL="0" indent="0">
              <a:buNone/>
            </a:pPr>
            <a:r>
              <a:rPr lang="en-US" sz="2000" b="1" dirty="0"/>
              <a:t>Task:</a:t>
            </a:r>
          </a:p>
          <a:p>
            <a:pPr>
              <a:spcAft>
                <a:spcPts val="1200"/>
              </a:spcAft>
            </a:pPr>
            <a:r>
              <a:rPr lang="en-US" sz="2000" dirty="0"/>
              <a:t>Create an algorithm using </a:t>
            </a:r>
            <a:r>
              <a:rPr lang="en-US" sz="2000" b="1" dirty="0"/>
              <a:t>Flowgorithm</a:t>
            </a:r>
            <a:r>
              <a:rPr lang="en-US" sz="2000" dirty="0"/>
              <a:t> ”</a:t>
            </a:r>
            <a:r>
              <a:rPr lang="en-US" sz="2000" b="1" dirty="0">
                <a:solidFill>
                  <a:schemeClr val="accent3"/>
                </a:solidFill>
              </a:rPr>
              <a:t>if</a:t>
            </a:r>
            <a:r>
              <a:rPr lang="en-US" sz="2000" dirty="0"/>
              <a:t>” symbol that does the following:</a:t>
            </a:r>
          </a:p>
          <a:p>
            <a:pPr marL="457200" indent="-457200">
              <a:spcAft>
                <a:spcPts val="600"/>
              </a:spcAft>
              <a:buFont typeface="+mj-lt"/>
              <a:buAutoNum type="arabicPeriod"/>
            </a:pPr>
            <a:r>
              <a:rPr lang="en-US" sz="2000" dirty="0"/>
              <a:t>Asks the user: </a:t>
            </a:r>
            <a:r>
              <a:rPr lang="en-US" sz="2000" b="1" dirty="0"/>
              <a:t>"</a:t>
            </a:r>
            <a:r>
              <a:rPr lang="en-US" sz="2000" b="1" dirty="0">
                <a:solidFill>
                  <a:schemeClr val="accent3"/>
                </a:solidFill>
              </a:rPr>
              <a:t>What is the temperature in Celsius?</a:t>
            </a:r>
            <a:r>
              <a:rPr lang="en-US" sz="2000" b="1" dirty="0"/>
              <a:t>”</a:t>
            </a:r>
          </a:p>
          <a:p>
            <a:pPr marL="457200" indent="-457200">
              <a:spcAft>
                <a:spcPts val="600"/>
              </a:spcAft>
              <a:buFont typeface="+mj-lt"/>
              <a:buAutoNum type="arabicPeriod"/>
            </a:pPr>
            <a:r>
              <a:rPr lang="en-US" sz="2000" dirty="0"/>
              <a:t>Based on the input temperature, display the appropriate message:</a:t>
            </a: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35°C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Oh, you could fry eggs on the pavement! </a:t>
            </a:r>
            <a:r>
              <a:rPr lang="en-US" sz="2000" b="1" dirty="0">
                <a:latin typeface="+mn-lt"/>
              </a:rPr>
              <a:t>”</a:t>
            </a:r>
            <a:endParaRPr lang="en-US" sz="2000" dirty="0">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25°C</a:t>
            </a:r>
            <a:r>
              <a:rPr lang="en-US" sz="2000" dirty="0">
                <a:latin typeface="+mn-lt"/>
              </a:rPr>
              <a:t>, </a:t>
            </a:r>
            <a:br>
              <a:rPr lang="en-US" sz="2000" dirty="0">
                <a:latin typeface="+mn-lt"/>
              </a:rPr>
            </a:br>
            <a:r>
              <a:rPr lang="en-US" sz="2000" dirty="0">
                <a:latin typeface="+mn-lt"/>
              </a:rPr>
              <a:t>output: </a:t>
            </a:r>
            <a:r>
              <a:rPr lang="en-US" sz="2000" b="1" dirty="0">
                <a:solidFill>
                  <a:schemeClr val="accent3"/>
                </a:solidFill>
                <a:latin typeface="+mn-lt"/>
              </a:rPr>
              <a:t>"It is hot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less than 10°C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cold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Otherwise,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okay outside.”</a:t>
            </a:r>
          </a:p>
          <a:p>
            <a:pPr marL="550069" lvl="1" indent="-457200">
              <a:spcAft>
                <a:spcPts val="600"/>
              </a:spcAft>
              <a:buFont typeface="+mj-lt"/>
              <a:buAutoNum type="arabicParenR"/>
            </a:pPr>
            <a:endParaRPr lang="en-US" sz="2000" b="1" dirty="0">
              <a:latin typeface="+mn-lt"/>
            </a:endParaRPr>
          </a:p>
          <a:p>
            <a:pPr>
              <a:spcBef>
                <a:spcPts val="600"/>
              </a:spcBef>
              <a:spcAft>
                <a:spcPts val="600"/>
              </a:spcAft>
            </a:pPr>
            <a:r>
              <a:rPr lang="en-US" sz="2000" b="1" dirty="0"/>
              <a:t>Input: </a:t>
            </a:r>
            <a:r>
              <a:rPr lang="en-US" sz="2000" dirty="0">
                <a:latin typeface="+mn-lt"/>
              </a:rPr>
              <a:t>A single integer representing the temperature in Celsius.</a:t>
            </a:r>
          </a:p>
          <a:p>
            <a:pPr>
              <a:spcBef>
                <a:spcPts val="600"/>
              </a:spcBef>
              <a:spcAft>
                <a:spcPts val="600"/>
              </a:spcAft>
            </a:pPr>
            <a:r>
              <a:rPr lang="en-US" sz="2000" b="1" dirty="0"/>
              <a:t>Output: </a:t>
            </a:r>
            <a:r>
              <a:rPr lang="en-US" sz="2000" dirty="0">
                <a:latin typeface="+mn-lt"/>
              </a:rPr>
              <a:t>A message describing the weather condition.</a:t>
            </a: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341140B-F9A1-3CB9-5DBC-2CF6B8063FB3}"/>
              </a:ext>
            </a:extLst>
          </p:cNvPr>
          <p:cNvSpPr>
            <a:spLocks noGrp="1"/>
          </p:cNvSpPr>
          <p:nvPr>
            <p:ph type="sldNum" sz="quarter" idx="12"/>
          </p:nvPr>
        </p:nvSpPr>
        <p:spPr/>
        <p:txBody>
          <a:bodyPr/>
          <a:lstStyle/>
          <a:p>
            <a:fld id="{34BD10FF-742B-A44F-A6FA-954BBF658AF4}" type="slidenum">
              <a:rPr lang="en-US" smtClean="0"/>
              <a:t>64</a:t>
            </a:fld>
            <a:endParaRPr lang="en-US" dirty="0"/>
          </a:p>
        </p:txBody>
      </p:sp>
    </p:spTree>
    <p:extLst>
      <p:ext uri="{BB962C8B-B14F-4D97-AF65-F5344CB8AC3E}">
        <p14:creationId xmlns:p14="http://schemas.microsoft.com/office/powerpoint/2010/main" val="3719474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AAC2-0B59-6A30-A9A4-7E376DC79F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9A7D01-F520-71A3-E239-E85A6F7A5DEF}"/>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65</a:t>
            </a:fld>
            <a:endParaRPr lang="en-US" dirty="0"/>
          </a:p>
        </p:txBody>
      </p:sp>
      <p:sp>
        <p:nvSpPr>
          <p:cNvPr id="6" name="Rounded Rectangular Callout 5">
            <a:extLst>
              <a:ext uri="{FF2B5EF4-FFF2-40B4-BE49-F238E27FC236}">
                <a16:creationId xmlns:a16="http://schemas.microsoft.com/office/drawing/2014/main" id="{BF2FE99B-322C-5F41-DB33-8C1172F78300}"/>
              </a:ext>
            </a:extLst>
          </p:cNvPr>
          <p:cNvSpPr/>
          <p:nvPr/>
        </p:nvSpPr>
        <p:spPr bwMode="auto">
          <a:xfrm>
            <a:off x="814634" y="1345604"/>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9560EAF4-B477-B293-78D6-B390DC55642A}"/>
              </a:ext>
            </a:extLst>
          </p:cNvPr>
          <p:cNvSpPr/>
          <p:nvPr/>
        </p:nvSpPr>
        <p:spPr bwMode="auto">
          <a:xfrm>
            <a:off x="4347364" y="1677786"/>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40</a:t>
            </a:r>
            <a:endParaRPr lang="en-US" sz="1625" dirty="0">
              <a:solidFill>
                <a:schemeClr val="bg1"/>
              </a:solidFill>
            </a:endParaRPr>
          </a:p>
        </p:txBody>
      </p:sp>
      <p:sp>
        <p:nvSpPr>
          <p:cNvPr id="17" name="Rounded Rectangular Callout 16">
            <a:extLst>
              <a:ext uri="{FF2B5EF4-FFF2-40B4-BE49-F238E27FC236}">
                <a16:creationId xmlns:a16="http://schemas.microsoft.com/office/drawing/2014/main" id="{4A7F4DFB-5212-742D-3B01-2722EE2A83D5}"/>
              </a:ext>
            </a:extLst>
          </p:cNvPr>
          <p:cNvSpPr/>
          <p:nvPr/>
        </p:nvSpPr>
        <p:spPr bwMode="auto">
          <a:xfrm>
            <a:off x="812298" y="2492737"/>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Oh, you could fry eggs on the pavement!</a:t>
            </a:r>
            <a:endParaRPr lang="en-US" sz="1625" dirty="0">
              <a:solidFill>
                <a:schemeClr val="bg1"/>
              </a:solidFill>
            </a:endParaRPr>
          </a:p>
        </p:txBody>
      </p:sp>
      <p:sp>
        <p:nvSpPr>
          <p:cNvPr id="40" name="TextBox 39">
            <a:extLst>
              <a:ext uri="{FF2B5EF4-FFF2-40B4-BE49-F238E27FC236}">
                <a16:creationId xmlns:a16="http://schemas.microsoft.com/office/drawing/2014/main" id="{0CBEE5B4-0CC3-D4B7-06DD-E5AC86244294}"/>
              </a:ext>
            </a:extLst>
          </p:cNvPr>
          <p:cNvSpPr txBox="1"/>
          <p:nvPr/>
        </p:nvSpPr>
        <p:spPr>
          <a:xfrm>
            <a:off x="644824" y="1079687"/>
            <a:ext cx="602771" cy="267446"/>
          </a:xfrm>
          <a:prstGeom prst="rect">
            <a:avLst/>
          </a:prstGeom>
          <a:noFill/>
        </p:spPr>
        <p:txBody>
          <a:bodyPr wrap="square" rtlCol="0">
            <a:spAutoFit/>
          </a:bodyPr>
          <a:lstStyle/>
          <a:p>
            <a:pPr algn="l"/>
            <a:r>
              <a:rPr lang="en-US" sz="1138" dirty="0">
                <a:ea typeface="IBM Plex Sans" charset="0"/>
                <a:cs typeface="IBM Plex Sans" charset="0"/>
              </a:rPr>
              <a:t>Hint:</a:t>
            </a:r>
          </a:p>
        </p:txBody>
      </p:sp>
      <p:sp>
        <p:nvSpPr>
          <p:cNvPr id="7" name="Rounded Rectangular Callout 6">
            <a:extLst>
              <a:ext uri="{FF2B5EF4-FFF2-40B4-BE49-F238E27FC236}">
                <a16:creationId xmlns:a16="http://schemas.microsoft.com/office/drawing/2014/main" id="{B85AFA88-D450-FD4A-4A94-89A79C8FE270}"/>
              </a:ext>
            </a:extLst>
          </p:cNvPr>
          <p:cNvSpPr/>
          <p:nvPr/>
        </p:nvSpPr>
        <p:spPr bwMode="auto">
          <a:xfrm>
            <a:off x="892083" y="3671578"/>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9" name="Rounded Rectangular Callout 8">
            <a:extLst>
              <a:ext uri="{FF2B5EF4-FFF2-40B4-BE49-F238E27FC236}">
                <a16:creationId xmlns:a16="http://schemas.microsoft.com/office/drawing/2014/main" id="{7E8A7FDE-1D75-B49A-E26B-96B7E81252B5}"/>
              </a:ext>
            </a:extLst>
          </p:cNvPr>
          <p:cNvSpPr/>
          <p:nvPr/>
        </p:nvSpPr>
        <p:spPr bwMode="auto">
          <a:xfrm>
            <a:off x="4364853" y="4003760"/>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30</a:t>
            </a:r>
            <a:endParaRPr lang="en-US" sz="1625" dirty="0">
              <a:solidFill>
                <a:schemeClr val="bg1"/>
              </a:solidFill>
            </a:endParaRPr>
          </a:p>
        </p:txBody>
      </p:sp>
      <p:sp>
        <p:nvSpPr>
          <p:cNvPr id="10" name="Rounded Rectangular Callout 9">
            <a:extLst>
              <a:ext uri="{FF2B5EF4-FFF2-40B4-BE49-F238E27FC236}">
                <a16:creationId xmlns:a16="http://schemas.microsoft.com/office/drawing/2014/main" id="{B872E5F7-5CC9-3525-55B9-3C9A8200BD56}"/>
              </a:ext>
            </a:extLst>
          </p:cNvPr>
          <p:cNvSpPr/>
          <p:nvPr/>
        </p:nvSpPr>
        <p:spPr bwMode="auto">
          <a:xfrm>
            <a:off x="859767" y="4893662"/>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It is hot outside</a:t>
            </a:r>
            <a:endParaRPr lang="en-US" sz="1625" dirty="0">
              <a:solidFill>
                <a:schemeClr val="bg1"/>
              </a:solidFill>
            </a:endParaRPr>
          </a:p>
        </p:txBody>
      </p:sp>
      <p:sp>
        <p:nvSpPr>
          <p:cNvPr id="14" name="Title 1">
            <a:extLst>
              <a:ext uri="{FF2B5EF4-FFF2-40B4-BE49-F238E27FC236}">
                <a16:creationId xmlns:a16="http://schemas.microsoft.com/office/drawing/2014/main" id="{45BAE959-5960-06A1-99F2-9C6024D8CDA8}"/>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Tree>
    <p:extLst>
      <p:ext uri="{BB962C8B-B14F-4D97-AF65-F5344CB8AC3E}">
        <p14:creationId xmlns:p14="http://schemas.microsoft.com/office/powerpoint/2010/main" val="2228887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AA521-ADB1-5015-0BC3-C111784081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F05B4AA-D27A-BB73-51F7-0184BF86E9E3}"/>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DC0EB92F-E1F3-28C6-A478-DDAEFA934AA9}"/>
              </a:ext>
            </a:extLst>
          </p:cNvPr>
          <p:cNvSpPr>
            <a:spLocks noGrp="1"/>
          </p:cNvSpPr>
          <p:nvPr>
            <p:ph idx="1"/>
          </p:nvPr>
        </p:nvSpPr>
        <p:spPr>
          <a:xfrm>
            <a:off x="625282" y="620578"/>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30 </a:t>
            </a:r>
          </a:p>
          <a:p>
            <a:r>
              <a:rPr lang="en-US" sz="2000" b="1" dirty="0"/>
              <a:t>Output: </a:t>
            </a:r>
            <a:r>
              <a:rPr lang="en-US" sz="2000" dirty="0"/>
              <a:t>It is hot outside.</a:t>
            </a:r>
          </a:p>
          <a:p>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929ED37-B652-6A0E-48C0-03BC10AECB90}"/>
              </a:ext>
            </a:extLst>
          </p:cNvPr>
          <p:cNvSpPr>
            <a:spLocks noGrp="1"/>
          </p:cNvSpPr>
          <p:nvPr>
            <p:ph type="sldNum" sz="quarter" idx="12"/>
          </p:nvPr>
        </p:nvSpPr>
        <p:spPr/>
        <p:txBody>
          <a:bodyPr/>
          <a:lstStyle/>
          <a:p>
            <a:fld id="{34BD10FF-742B-A44F-A6FA-954BBF658AF4}" type="slidenum">
              <a:rPr lang="en-US" smtClean="0"/>
              <a:t>66</a:t>
            </a:fld>
            <a:endParaRPr lang="en-US" dirty="0"/>
          </a:p>
        </p:txBody>
      </p:sp>
      <p:sp>
        <p:nvSpPr>
          <p:cNvPr id="7" name="Content Placeholder 7">
            <a:extLst>
              <a:ext uri="{FF2B5EF4-FFF2-40B4-BE49-F238E27FC236}">
                <a16:creationId xmlns:a16="http://schemas.microsoft.com/office/drawing/2014/main" id="{ED507063-A140-D9FD-4BCB-84ADB8B0EC8A}"/>
              </a:ext>
            </a:extLst>
          </p:cNvPr>
          <p:cNvSpPr txBox="1">
            <a:spLocks/>
          </p:cNvSpPr>
          <p:nvPr/>
        </p:nvSpPr>
        <p:spPr>
          <a:xfrm>
            <a:off x="635178" y="1818012"/>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40 </a:t>
            </a:r>
          </a:p>
          <a:p>
            <a:pPr defTabSz="914400"/>
            <a:r>
              <a:rPr lang="en-US" sz="2000" b="1" kern="0" dirty="0"/>
              <a:t>Output: </a:t>
            </a:r>
            <a:r>
              <a:rPr lang="en-US" sz="2000" kern="0" dirty="0"/>
              <a:t>Oh,</a:t>
            </a:r>
            <a:r>
              <a:rPr lang="en-US" sz="2000" dirty="0"/>
              <a:t> you could fry eggs on the pavement!</a:t>
            </a:r>
            <a:r>
              <a:rPr lang="en-US" sz="2000" kern="0" dirty="0"/>
              <a:t>.</a:t>
            </a:r>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6AA698F-80D5-DED6-6174-3222BABDEACA}"/>
              </a:ext>
            </a:extLst>
          </p:cNvPr>
          <p:cNvSpPr txBox="1">
            <a:spLocks/>
          </p:cNvSpPr>
          <p:nvPr/>
        </p:nvSpPr>
        <p:spPr>
          <a:xfrm>
            <a:off x="621323" y="3051068"/>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a:t>
            </a:r>
            <a:r>
              <a:rPr lang="en-US" sz="2000" dirty="0"/>
              <a:t>It is cold outside.</a:t>
            </a:r>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0" name="Content Placeholder 7">
            <a:extLst>
              <a:ext uri="{FF2B5EF4-FFF2-40B4-BE49-F238E27FC236}">
                <a16:creationId xmlns:a16="http://schemas.microsoft.com/office/drawing/2014/main" id="{2795D52E-ADB6-C6A3-3A59-1DD9270E1F35}"/>
              </a:ext>
            </a:extLst>
          </p:cNvPr>
          <p:cNvSpPr txBox="1">
            <a:spLocks/>
          </p:cNvSpPr>
          <p:nvPr/>
        </p:nvSpPr>
        <p:spPr>
          <a:xfrm>
            <a:off x="595593" y="4284124"/>
            <a:ext cx="8543925" cy="1119149"/>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4:</a:t>
            </a:r>
          </a:p>
          <a:p>
            <a:pPr defTabSz="914400"/>
            <a:r>
              <a:rPr lang="en-US" sz="2000" b="1" kern="0" dirty="0"/>
              <a:t>Input: </a:t>
            </a:r>
            <a:r>
              <a:rPr lang="en-US" sz="2000" kern="0" dirty="0"/>
              <a:t>20 </a:t>
            </a:r>
          </a:p>
          <a:p>
            <a:pPr defTabSz="914400"/>
            <a:r>
              <a:rPr lang="en-US" sz="2000" b="1" kern="0" dirty="0"/>
              <a:t>Output: </a:t>
            </a:r>
            <a:r>
              <a:rPr lang="en-US" sz="2000" dirty="0"/>
              <a:t>It is okay outside.</a:t>
            </a:r>
            <a:endParaRPr lang="en-US" kern="0" dirty="0"/>
          </a:p>
        </p:txBody>
      </p:sp>
      <p:sp>
        <p:nvSpPr>
          <p:cNvPr id="11" name="TextBox 10">
            <a:extLst>
              <a:ext uri="{FF2B5EF4-FFF2-40B4-BE49-F238E27FC236}">
                <a16:creationId xmlns:a16="http://schemas.microsoft.com/office/drawing/2014/main" id="{DA2FA8B6-40CC-11CC-B025-CC922A8D06D0}"/>
              </a:ext>
            </a:extLst>
          </p:cNvPr>
          <p:cNvSpPr txBox="1"/>
          <p:nvPr/>
        </p:nvSpPr>
        <p:spPr>
          <a:xfrm>
            <a:off x="571018" y="5431531"/>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296055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FD032-922A-B901-430C-6E8886FF3D2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4A799D-9D4E-42D3-7D9D-2BA37E4C4EDD}"/>
              </a:ext>
            </a:extLst>
          </p:cNvPr>
          <p:cNvSpPr>
            <a:spLocks noGrp="1"/>
          </p:cNvSpPr>
          <p:nvPr>
            <p:ph type="title"/>
          </p:nvPr>
        </p:nvSpPr>
        <p:spPr>
          <a:xfrm>
            <a:off x="681038" y="365126"/>
            <a:ext cx="8543925" cy="711321"/>
          </a:xfrm>
        </p:spPr>
        <p:txBody>
          <a:bodyPr>
            <a:noAutofit/>
          </a:bodyPr>
          <a:lstStyle/>
          <a:p>
            <a:r>
              <a:rPr lang="en-US" dirty="0"/>
              <a:t>Exercise: 5-2: Calculate the bus fare based on the age</a:t>
            </a:r>
          </a:p>
        </p:txBody>
      </p:sp>
      <p:sp>
        <p:nvSpPr>
          <p:cNvPr id="4" name="Content Placeholder 7">
            <a:extLst>
              <a:ext uri="{FF2B5EF4-FFF2-40B4-BE49-F238E27FC236}">
                <a16:creationId xmlns:a16="http://schemas.microsoft.com/office/drawing/2014/main" id="{52150D24-EE75-461D-9B62-0FAE4AA5027B}"/>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000" b="1" dirty="0"/>
              <a:t>Task: </a:t>
            </a:r>
          </a:p>
          <a:p>
            <a:r>
              <a:rPr lang="en-US" sz="2000" dirty="0"/>
              <a:t>Create an algorithm to calculate the bus fare based on the age.</a:t>
            </a:r>
          </a:p>
          <a:p>
            <a:endParaRPr lang="en-US" sz="2000" dirty="0"/>
          </a:p>
          <a:p>
            <a:pPr marL="457200" indent="-457200">
              <a:buFont typeface="+mj-lt"/>
              <a:buAutoNum type="arabicPeriod"/>
            </a:pPr>
            <a:r>
              <a:rPr lang="en-US" sz="2000" dirty="0"/>
              <a:t>Ask the user to input their age. </a:t>
            </a:r>
          </a:p>
          <a:p>
            <a:pPr marL="457200" indent="-457200">
              <a:buFont typeface="+mj-lt"/>
              <a:buAutoNum type="arabicPeriod"/>
            </a:pPr>
            <a:r>
              <a:rPr lang="en-US" sz="2000" dirty="0"/>
              <a:t>Based on the input age, calculate the bus fare and output it.</a:t>
            </a:r>
          </a:p>
          <a:p>
            <a:endParaRPr lang="en-US" sz="2000" dirty="0"/>
          </a:p>
          <a:p>
            <a:r>
              <a:rPr lang="en-US" sz="2000" dirty="0"/>
              <a:t>Calculate:</a:t>
            </a:r>
          </a:p>
          <a:p>
            <a:pPr lvl="1"/>
            <a:r>
              <a:rPr lang="en-US" sz="2000" dirty="0">
                <a:latin typeface="+mn-lt"/>
              </a:rPr>
              <a:t>Adult (19 and older): The fare is 500 ₮.</a:t>
            </a:r>
          </a:p>
          <a:p>
            <a:pPr lvl="1"/>
            <a:r>
              <a:rPr lang="en-US" sz="2000" dirty="0">
                <a:latin typeface="+mn-lt"/>
              </a:rPr>
              <a:t>Student (ages 13–18): The fare is 300 ₮.</a:t>
            </a:r>
          </a:p>
          <a:p>
            <a:pPr lvl="1"/>
            <a:r>
              <a:rPr lang="en-US" sz="2000" dirty="0">
                <a:latin typeface="+mn-lt"/>
              </a:rPr>
              <a:t>Child (ages 6–12): The fare is 250 ₮.</a:t>
            </a:r>
          </a:p>
          <a:p>
            <a:pPr lvl="1"/>
            <a:r>
              <a:rPr lang="en-US" sz="2000" dirty="0">
                <a:latin typeface="+mn-lt"/>
              </a:rPr>
              <a:t>Under 6: The fare is free.</a:t>
            </a:r>
          </a:p>
          <a:p>
            <a:endParaRPr lang="en-US" sz="2000" dirty="0"/>
          </a:p>
          <a:p>
            <a:r>
              <a:rPr lang="en-US" sz="2000" dirty="0"/>
              <a:t>Input: A single integer, passenger’s age.</a:t>
            </a:r>
          </a:p>
          <a:p>
            <a:r>
              <a:rPr lang="en-US" sz="2000" dirty="0"/>
              <a:t>Output: The bus fare.</a:t>
            </a:r>
          </a:p>
          <a:p>
            <a:endParaRPr lang="en-US" dirty="0"/>
          </a:p>
          <a:p>
            <a:endParaRPr lang="en-US" dirty="0"/>
          </a:p>
        </p:txBody>
      </p:sp>
      <p:sp>
        <p:nvSpPr>
          <p:cNvPr id="3" name="Slide Number Placeholder 2">
            <a:extLst>
              <a:ext uri="{FF2B5EF4-FFF2-40B4-BE49-F238E27FC236}">
                <a16:creationId xmlns:a16="http://schemas.microsoft.com/office/drawing/2014/main" id="{BF4CD5E7-7D34-DEF1-447A-EBA922B5DF03}"/>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67</a:t>
            </a:fld>
            <a:endParaRPr lang="en-US" dirty="0"/>
          </a:p>
        </p:txBody>
      </p:sp>
    </p:spTree>
    <p:extLst>
      <p:ext uri="{BB962C8B-B14F-4D97-AF65-F5344CB8AC3E}">
        <p14:creationId xmlns:p14="http://schemas.microsoft.com/office/powerpoint/2010/main" val="3954269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B5186-CE4E-21CD-2FD2-B5A45FA0094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D68B07-3ACB-96B2-216B-33A24C93B663}"/>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68</a:t>
            </a:fld>
            <a:endParaRPr lang="en-US" dirty="0"/>
          </a:p>
        </p:txBody>
      </p:sp>
      <p:sp>
        <p:nvSpPr>
          <p:cNvPr id="6" name="Rounded Rectangular Callout 5">
            <a:extLst>
              <a:ext uri="{FF2B5EF4-FFF2-40B4-BE49-F238E27FC236}">
                <a16:creationId xmlns:a16="http://schemas.microsoft.com/office/drawing/2014/main" id="{81355A70-40C6-4D38-1D07-C81336D22375}"/>
              </a:ext>
            </a:extLst>
          </p:cNvPr>
          <p:cNvSpPr/>
          <p:nvPr/>
        </p:nvSpPr>
        <p:spPr bwMode="auto">
          <a:xfrm>
            <a:off x="846175" y="1960199"/>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7BCA9836-A349-FDC4-3A2B-52DB21B857E9}"/>
              </a:ext>
            </a:extLst>
          </p:cNvPr>
          <p:cNvSpPr/>
          <p:nvPr/>
        </p:nvSpPr>
        <p:spPr bwMode="auto">
          <a:xfrm>
            <a:off x="4216531" y="2124165"/>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15</a:t>
            </a:r>
            <a:endParaRPr lang="en-US" sz="1625" dirty="0">
              <a:solidFill>
                <a:schemeClr val="bg1"/>
              </a:solidFill>
            </a:endParaRPr>
          </a:p>
        </p:txBody>
      </p:sp>
      <p:sp>
        <p:nvSpPr>
          <p:cNvPr id="2" name="TextBox 1">
            <a:extLst>
              <a:ext uri="{FF2B5EF4-FFF2-40B4-BE49-F238E27FC236}">
                <a16:creationId xmlns:a16="http://schemas.microsoft.com/office/drawing/2014/main" id="{6F079045-7BBC-C136-00DE-63B8E39D8F57}"/>
              </a:ext>
            </a:extLst>
          </p:cNvPr>
          <p:cNvSpPr txBox="1"/>
          <p:nvPr/>
        </p:nvSpPr>
        <p:spPr>
          <a:xfrm>
            <a:off x="644824" y="1540085"/>
            <a:ext cx="602771" cy="592470"/>
          </a:xfrm>
          <a:prstGeom prst="rect">
            <a:avLst/>
          </a:prstGeom>
          <a:noFill/>
        </p:spPr>
        <p:txBody>
          <a:bodyPr wrap="square" rtlCol="0">
            <a:spAutoFit/>
          </a:bodyPr>
          <a:lstStyle/>
          <a:p>
            <a:pPr algn="l"/>
            <a:r>
              <a:rPr lang="en-US" sz="1625" dirty="0">
                <a:ea typeface="IBM Plex Sans" charset="0"/>
                <a:cs typeface="IBM Plex Sans" charset="0"/>
              </a:rPr>
              <a:t>Hint:</a:t>
            </a:r>
          </a:p>
        </p:txBody>
      </p:sp>
      <p:sp>
        <p:nvSpPr>
          <p:cNvPr id="14" name="Rounded Rectangular Callout 13">
            <a:extLst>
              <a:ext uri="{FF2B5EF4-FFF2-40B4-BE49-F238E27FC236}">
                <a16:creationId xmlns:a16="http://schemas.microsoft.com/office/drawing/2014/main" id="{A157D7B9-ACCF-2F53-F437-0216568C54F2}"/>
              </a:ext>
            </a:extLst>
          </p:cNvPr>
          <p:cNvSpPr/>
          <p:nvPr/>
        </p:nvSpPr>
        <p:spPr bwMode="auto">
          <a:xfrm>
            <a:off x="846175" y="2630724"/>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300 MNT</a:t>
            </a:r>
          </a:p>
        </p:txBody>
      </p:sp>
      <p:sp>
        <p:nvSpPr>
          <p:cNvPr id="22" name="Rounded Rectangular Callout 21">
            <a:extLst>
              <a:ext uri="{FF2B5EF4-FFF2-40B4-BE49-F238E27FC236}">
                <a16:creationId xmlns:a16="http://schemas.microsoft.com/office/drawing/2014/main" id="{F717EA7E-C60B-6683-ED72-B520483DE7B3}"/>
              </a:ext>
            </a:extLst>
          </p:cNvPr>
          <p:cNvSpPr/>
          <p:nvPr/>
        </p:nvSpPr>
        <p:spPr bwMode="auto">
          <a:xfrm>
            <a:off x="846175" y="3219476"/>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3" name="Rounded Rectangular Callout 22">
            <a:extLst>
              <a:ext uri="{FF2B5EF4-FFF2-40B4-BE49-F238E27FC236}">
                <a16:creationId xmlns:a16="http://schemas.microsoft.com/office/drawing/2014/main" id="{EC58C452-43A6-254D-F8D5-CEA56D936181}"/>
              </a:ext>
            </a:extLst>
          </p:cNvPr>
          <p:cNvSpPr/>
          <p:nvPr/>
        </p:nvSpPr>
        <p:spPr bwMode="auto">
          <a:xfrm>
            <a:off x="846175" y="3890001"/>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500 MNT</a:t>
            </a:r>
          </a:p>
        </p:txBody>
      </p:sp>
      <p:sp>
        <p:nvSpPr>
          <p:cNvPr id="24" name="Rounded Rectangular Callout 23">
            <a:extLst>
              <a:ext uri="{FF2B5EF4-FFF2-40B4-BE49-F238E27FC236}">
                <a16:creationId xmlns:a16="http://schemas.microsoft.com/office/drawing/2014/main" id="{571563E2-942A-A40E-C98A-6FF3F8FC0A21}"/>
              </a:ext>
            </a:extLst>
          </p:cNvPr>
          <p:cNvSpPr/>
          <p:nvPr/>
        </p:nvSpPr>
        <p:spPr bwMode="auto">
          <a:xfrm>
            <a:off x="4216531" y="3383442"/>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20</a:t>
            </a:r>
            <a:endParaRPr lang="en-US" sz="1625" dirty="0">
              <a:solidFill>
                <a:schemeClr val="bg1"/>
              </a:solidFill>
            </a:endParaRPr>
          </a:p>
        </p:txBody>
      </p:sp>
      <p:sp>
        <p:nvSpPr>
          <p:cNvPr id="25" name="Rounded Rectangular Callout 24">
            <a:extLst>
              <a:ext uri="{FF2B5EF4-FFF2-40B4-BE49-F238E27FC236}">
                <a16:creationId xmlns:a16="http://schemas.microsoft.com/office/drawing/2014/main" id="{FD4F523F-E971-B0C8-A0CA-CF81099929B6}"/>
              </a:ext>
            </a:extLst>
          </p:cNvPr>
          <p:cNvSpPr/>
          <p:nvPr/>
        </p:nvSpPr>
        <p:spPr bwMode="auto">
          <a:xfrm>
            <a:off x="846175" y="4593232"/>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6" name="Rounded Rectangular Callout 25">
            <a:extLst>
              <a:ext uri="{FF2B5EF4-FFF2-40B4-BE49-F238E27FC236}">
                <a16:creationId xmlns:a16="http://schemas.microsoft.com/office/drawing/2014/main" id="{AA0709F4-8583-6AAC-E7AC-A44027F17FDD}"/>
              </a:ext>
            </a:extLst>
          </p:cNvPr>
          <p:cNvSpPr/>
          <p:nvPr/>
        </p:nvSpPr>
        <p:spPr bwMode="auto">
          <a:xfrm>
            <a:off x="846175" y="5263757"/>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Free</a:t>
            </a:r>
          </a:p>
        </p:txBody>
      </p:sp>
      <p:sp>
        <p:nvSpPr>
          <p:cNvPr id="27" name="Rounded Rectangular Callout 26">
            <a:extLst>
              <a:ext uri="{FF2B5EF4-FFF2-40B4-BE49-F238E27FC236}">
                <a16:creationId xmlns:a16="http://schemas.microsoft.com/office/drawing/2014/main" id="{A663FF77-C578-ED7A-097C-608C48EA3EEB}"/>
              </a:ext>
            </a:extLst>
          </p:cNvPr>
          <p:cNvSpPr/>
          <p:nvPr/>
        </p:nvSpPr>
        <p:spPr bwMode="auto">
          <a:xfrm>
            <a:off x="4216531" y="4698790"/>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5</a:t>
            </a:r>
            <a:endParaRPr lang="en-US" sz="1625" dirty="0">
              <a:solidFill>
                <a:schemeClr val="bg1"/>
              </a:solidFill>
            </a:endParaRPr>
          </a:p>
        </p:txBody>
      </p:sp>
      <p:pic>
        <p:nvPicPr>
          <p:cNvPr id="29" name="Graphic 28" descr="School boy with solid fill">
            <a:extLst>
              <a:ext uri="{FF2B5EF4-FFF2-40B4-BE49-F238E27FC236}">
                <a16:creationId xmlns:a16="http://schemas.microsoft.com/office/drawing/2014/main" id="{E5862A38-8E60-2C1D-BA48-9DCCB07C47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8135" y="1936091"/>
            <a:ext cx="742950" cy="742950"/>
          </a:xfrm>
          <a:prstGeom prst="rect">
            <a:avLst/>
          </a:prstGeom>
        </p:spPr>
      </p:pic>
      <p:pic>
        <p:nvPicPr>
          <p:cNvPr id="33" name="Graphic 32" descr="Man with kid with solid fill">
            <a:extLst>
              <a:ext uri="{FF2B5EF4-FFF2-40B4-BE49-F238E27FC236}">
                <a16:creationId xmlns:a16="http://schemas.microsoft.com/office/drawing/2014/main" id="{EEC73FB7-C8D2-69B5-2200-5205C23F03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6349" y="4865836"/>
            <a:ext cx="742950" cy="742950"/>
          </a:xfrm>
          <a:prstGeom prst="rect">
            <a:avLst/>
          </a:prstGeom>
        </p:spPr>
      </p:pic>
      <p:pic>
        <p:nvPicPr>
          <p:cNvPr id="35" name="Graphic 34" descr="Male profile with solid fill">
            <a:extLst>
              <a:ext uri="{FF2B5EF4-FFF2-40B4-BE49-F238E27FC236}">
                <a16:creationId xmlns:a16="http://schemas.microsoft.com/office/drawing/2014/main" id="{CD2A4C54-D30B-470B-D968-94E3360B56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28224" y="3281812"/>
            <a:ext cx="742950" cy="742950"/>
          </a:xfrm>
          <a:prstGeom prst="rect">
            <a:avLst/>
          </a:prstGeom>
        </p:spPr>
      </p:pic>
      <p:pic>
        <p:nvPicPr>
          <p:cNvPr id="37" name="Graphic 36" descr="Bus with solid fill">
            <a:extLst>
              <a:ext uri="{FF2B5EF4-FFF2-40B4-BE49-F238E27FC236}">
                <a16:creationId xmlns:a16="http://schemas.microsoft.com/office/drawing/2014/main" id="{83A3AA79-6526-C049-D4B1-3FCBF9EF7E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334" y="1249213"/>
            <a:ext cx="742950" cy="742950"/>
          </a:xfrm>
          <a:prstGeom prst="rect">
            <a:avLst/>
          </a:prstGeom>
        </p:spPr>
      </p:pic>
      <p:pic>
        <p:nvPicPr>
          <p:cNvPr id="43" name="Graphic 42" descr="Money outline">
            <a:extLst>
              <a:ext uri="{FF2B5EF4-FFF2-40B4-BE49-F238E27FC236}">
                <a16:creationId xmlns:a16="http://schemas.microsoft.com/office/drawing/2014/main" id="{9B9675F5-EE6A-5AF4-1385-15E7D75CF4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9202" y="1179123"/>
            <a:ext cx="742950" cy="742950"/>
          </a:xfrm>
          <a:prstGeom prst="rect">
            <a:avLst/>
          </a:prstGeom>
        </p:spPr>
      </p:pic>
      <p:sp>
        <p:nvSpPr>
          <p:cNvPr id="8" name="Title 1">
            <a:extLst>
              <a:ext uri="{FF2B5EF4-FFF2-40B4-BE49-F238E27FC236}">
                <a16:creationId xmlns:a16="http://schemas.microsoft.com/office/drawing/2014/main" id="{7E71C0C7-3940-4837-B898-F8E0CA0ECA4D}"/>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145757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6844-FB57-B695-556A-B4282546F367}"/>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89A12027-A9F2-6BF2-864A-5CB6BF36DB17}"/>
              </a:ext>
            </a:extLst>
          </p:cNvPr>
          <p:cNvSpPr>
            <a:spLocks noGrp="1"/>
          </p:cNvSpPr>
          <p:nvPr>
            <p:ph idx="1"/>
          </p:nvPr>
        </p:nvSpPr>
        <p:spPr>
          <a:xfrm>
            <a:off x="625282" y="845431"/>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15 </a:t>
            </a:r>
          </a:p>
          <a:p>
            <a:r>
              <a:rPr lang="en-US" sz="2000" b="1" dirty="0"/>
              <a:t>Output: </a:t>
            </a:r>
            <a:r>
              <a:rPr lang="en-US" sz="2000" dirty="0"/>
              <a:t>300 MNT</a:t>
            </a:r>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01AB4EF4-9F05-72EB-9BC3-A1384A6810CA}"/>
              </a:ext>
            </a:extLst>
          </p:cNvPr>
          <p:cNvSpPr>
            <a:spLocks noGrp="1"/>
          </p:cNvSpPr>
          <p:nvPr>
            <p:ph type="sldNum" sz="quarter" idx="12"/>
          </p:nvPr>
        </p:nvSpPr>
        <p:spPr/>
        <p:txBody>
          <a:bodyPr/>
          <a:lstStyle/>
          <a:p>
            <a:fld id="{34BD10FF-742B-A44F-A6FA-954BBF658AF4}" type="slidenum">
              <a:rPr lang="en-US" smtClean="0"/>
              <a:t>69</a:t>
            </a:fld>
            <a:endParaRPr lang="en-US" dirty="0"/>
          </a:p>
        </p:txBody>
      </p:sp>
      <p:sp>
        <p:nvSpPr>
          <p:cNvPr id="7" name="Content Placeholder 7">
            <a:extLst>
              <a:ext uri="{FF2B5EF4-FFF2-40B4-BE49-F238E27FC236}">
                <a16:creationId xmlns:a16="http://schemas.microsoft.com/office/drawing/2014/main" id="{A543A4CC-8D2E-7807-819C-1884A4CDD388}"/>
              </a:ext>
            </a:extLst>
          </p:cNvPr>
          <p:cNvSpPr txBox="1">
            <a:spLocks/>
          </p:cNvSpPr>
          <p:nvPr/>
        </p:nvSpPr>
        <p:spPr>
          <a:xfrm>
            <a:off x="620188" y="2102825"/>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20 </a:t>
            </a:r>
          </a:p>
          <a:p>
            <a:pPr defTabSz="914400"/>
            <a:r>
              <a:rPr lang="en-US" sz="2000" b="1" kern="0" dirty="0"/>
              <a:t>Output: </a:t>
            </a:r>
            <a:r>
              <a:rPr lang="en-US" sz="2000" kern="0" dirty="0"/>
              <a:t>500 </a:t>
            </a:r>
            <a:r>
              <a:rPr lang="en-US" sz="2000" dirty="0"/>
              <a:t>MNT</a:t>
            </a:r>
          </a:p>
          <a:p>
            <a:pPr defTabSz="914400"/>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8CFF7FD-3416-8A06-127D-A6AC22714E92}"/>
              </a:ext>
            </a:extLst>
          </p:cNvPr>
          <p:cNvSpPr txBox="1">
            <a:spLocks/>
          </p:cNvSpPr>
          <p:nvPr/>
        </p:nvSpPr>
        <p:spPr>
          <a:xfrm>
            <a:off x="591342" y="3365861"/>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The fare is free</a:t>
            </a:r>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1" name="TextBox 10">
            <a:extLst>
              <a:ext uri="{FF2B5EF4-FFF2-40B4-BE49-F238E27FC236}">
                <a16:creationId xmlns:a16="http://schemas.microsoft.com/office/drawing/2014/main" id="{73451283-858C-C8C2-C27A-26FB05101242}"/>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
        <p:nvSpPr>
          <p:cNvPr id="9" name="Title 1">
            <a:extLst>
              <a:ext uri="{FF2B5EF4-FFF2-40B4-BE49-F238E27FC236}">
                <a16:creationId xmlns:a16="http://schemas.microsoft.com/office/drawing/2014/main" id="{5BB07748-4653-582C-A6A0-764C6915D905}"/>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29053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98CA-9F6F-D318-D9A1-A0B923873D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67EDAF4-96D9-EEB5-F3F2-1EE849D90A31}"/>
              </a:ext>
            </a:extLst>
          </p:cNvPr>
          <p:cNvSpPr>
            <a:spLocks noGrp="1"/>
          </p:cNvSpPr>
          <p:nvPr>
            <p:ph type="body" idx="1"/>
          </p:nvPr>
        </p:nvSpPr>
        <p:spPr>
          <a:xfrm>
            <a:off x="450274" y="2039835"/>
            <a:ext cx="9208076" cy="3693117"/>
          </a:xfrm>
        </p:spPr>
        <p:txBody>
          <a:bodyPr/>
          <a:lstStyle/>
          <a:p>
            <a:pPr>
              <a:buSzPct val="100000"/>
            </a:pPr>
            <a:r>
              <a:rPr lang="en-US" dirty="0"/>
              <a:t>Goals/Tasks:</a:t>
            </a:r>
          </a:p>
          <a:p>
            <a:pPr marL="1476633" lvl="1" indent="-514350">
              <a:buSzPct val="100000"/>
              <a:buFont typeface="+mj-lt"/>
              <a:buAutoNum type="arabicPeriod"/>
            </a:pPr>
            <a:r>
              <a:rPr lang="en-US" sz="2400" dirty="0"/>
              <a:t>Understand what’s algorithms in programming.</a:t>
            </a:r>
          </a:p>
          <a:p>
            <a:pPr marL="1476633" lvl="1" indent="-514350">
              <a:buSzPct val="100000"/>
              <a:buFont typeface="+mj-lt"/>
              <a:buAutoNum type="arabicPeriod"/>
            </a:pPr>
            <a:r>
              <a:rPr lang="en-US" sz="2400" dirty="0"/>
              <a:t>Install and get acquainted with the </a:t>
            </a:r>
            <a:r>
              <a:rPr lang="en-US" sz="2400" dirty="0">
                <a:solidFill>
                  <a:schemeClr val="accent3"/>
                </a:solidFill>
              </a:rPr>
              <a:t>Flowgorithm</a:t>
            </a:r>
            <a:r>
              <a:rPr lang="en-US" sz="2400" dirty="0"/>
              <a:t> tool for visualizing algorithms.</a:t>
            </a:r>
          </a:p>
          <a:p>
            <a:pPr marL="1476633" lvl="1" indent="-514350">
              <a:buSzPct val="100000"/>
              <a:buFont typeface="+mj-lt"/>
              <a:buAutoNum type="arabicPeriod"/>
            </a:pPr>
            <a:r>
              <a:rPr lang="en-US" sz="2400" dirty="0"/>
              <a:t>Create an account on </a:t>
            </a:r>
            <a:r>
              <a:rPr lang="en-US" sz="2400" dirty="0">
                <a:solidFill>
                  <a:schemeClr val="accent3"/>
                </a:solidFill>
              </a:rPr>
              <a:t>SPOJ (https://</a:t>
            </a:r>
            <a:r>
              <a:rPr lang="en-US" sz="2400" dirty="0" err="1">
                <a:solidFill>
                  <a:schemeClr val="accent3"/>
                </a:solidFill>
              </a:rPr>
              <a:t>www.spoj.com</a:t>
            </a:r>
            <a:r>
              <a:rPr lang="en-US" sz="2400" dirty="0">
                <a:solidFill>
                  <a:schemeClr val="accent3"/>
                </a:solidFill>
              </a:rPr>
              <a:t>/), </a:t>
            </a:r>
            <a:r>
              <a:rPr lang="en-US" sz="2400" dirty="0"/>
              <a:t>an online platform for algorithm practice and coding challenges.</a:t>
            </a:r>
          </a:p>
          <a:p>
            <a:pPr marL="1476633" lvl="1" indent="-514350">
              <a:buSzPct val="100000"/>
              <a:buFont typeface="+mj-lt"/>
              <a:buAutoNum type="arabicPeriod"/>
            </a:pPr>
            <a:r>
              <a:rPr lang="en-US" sz="2400" dirty="0"/>
              <a:t>Create the first Program in Flowgorithm</a:t>
            </a:r>
          </a:p>
          <a:p>
            <a:pPr marL="1476633" lvl="1" indent="-514350">
              <a:buSzPct val="100000"/>
              <a:buFont typeface="+mj-lt"/>
              <a:buAutoNum type="arabicPeriod"/>
            </a:pPr>
            <a:endParaRPr lang="en-US" sz="2400" dirty="0"/>
          </a:p>
          <a:p>
            <a:pPr marL="962283" lvl="1"/>
            <a:r>
              <a:rPr lang="en-US" sz="2000" dirty="0"/>
              <a:t>(*) SPOJ is an online platform designed for programmers to practice and improve their coding and problem-solving skills.</a:t>
            </a:r>
          </a:p>
          <a:p>
            <a:pPr marL="494448" indent="-371475">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67D8BFFD-44C2-A998-254B-D4D223736EA8}"/>
              </a:ext>
            </a:extLst>
          </p:cNvPr>
          <p:cNvSpPr>
            <a:spLocks noGrp="1"/>
          </p:cNvSpPr>
          <p:nvPr>
            <p:ph type="title"/>
          </p:nvPr>
        </p:nvSpPr>
        <p:spPr>
          <a:xfrm>
            <a:off x="247650" y="900667"/>
            <a:ext cx="9410700" cy="979375"/>
          </a:xfrm>
        </p:spPr>
        <p:txBody>
          <a:bodyPr anchor="ctr" anchorCtr="0">
            <a:noAutofit/>
          </a:bodyPr>
          <a:lstStyle/>
          <a:p>
            <a:r>
              <a:rPr lang="en-US" sz="2800" dirty="0"/>
              <a:t>Class 1: Introduction to Algorithms: Understanding the Basics</a:t>
            </a:r>
          </a:p>
        </p:txBody>
      </p:sp>
      <p:sp>
        <p:nvSpPr>
          <p:cNvPr id="3" name="Slide Number Placeholder">
            <a:extLst>
              <a:ext uri="{FF2B5EF4-FFF2-40B4-BE49-F238E27FC236}">
                <a16:creationId xmlns:a16="http://schemas.microsoft.com/office/drawing/2014/main" id="{E58736C3-2BA0-4CD6-1A29-57C44B2898C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a:t>
            </a:fld>
            <a:endParaRPr lang="en-US" dirty="0"/>
          </a:p>
        </p:txBody>
      </p:sp>
    </p:spTree>
    <p:extLst>
      <p:ext uri="{BB962C8B-B14F-4D97-AF65-F5344CB8AC3E}">
        <p14:creationId xmlns:p14="http://schemas.microsoft.com/office/powerpoint/2010/main" val="2003581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Check5</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https://forms.gle/HTMXHfz61StvmTh29</a:t>
            </a:r>
            <a:endParaRPr lang="en-US" strike="sngStrike"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70</a:t>
            </a:fld>
            <a:endParaRPr lang="en-US"/>
          </a:p>
        </p:txBody>
      </p:sp>
      <p:pic>
        <p:nvPicPr>
          <p:cNvPr id="5" name="Picture 4" descr="A qr code with black squares&#10;&#10;AI-generated content may be incorrect.">
            <a:extLst>
              <a:ext uri="{FF2B5EF4-FFF2-40B4-BE49-F238E27FC236}">
                <a16:creationId xmlns:a16="http://schemas.microsoft.com/office/drawing/2014/main" id="{6A9AAE72-0F47-3FAC-3A5D-1617279745DE}"/>
              </a:ext>
            </a:extLst>
          </p:cNvPr>
          <p:cNvPicPr>
            <a:picLocks noChangeAspect="1"/>
          </p:cNvPicPr>
          <p:nvPr/>
        </p:nvPicPr>
        <p:blipFill>
          <a:blip r:embed="rId3"/>
          <a:stretch>
            <a:fillRect/>
          </a:stretch>
        </p:blipFill>
        <p:spPr>
          <a:xfrm>
            <a:off x="6850983" y="4239981"/>
            <a:ext cx="2136899" cy="2136899"/>
          </a:xfrm>
          <a:prstGeom prst="rect">
            <a:avLst/>
          </a:prstGeom>
        </p:spPr>
      </p:pic>
    </p:spTree>
    <p:extLst>
      <p:ext uri="{BB962C8B-B14F-4D97-AF65-F5344CB8AC3E}">
        <p14:creationId xmlns:p14="http://schemas.microsoft.com/office/powerpoint/2010/main" val="408800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6A5B1-9285-1976-A393-2A0E1DCA6A5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87D0230-E3AC-57A5-9FFA-0CF0AD75489D}"/>
              </a:ext>
            </a:extLst>
          </p:cNvPr>
          <p:cNvSpPr>
            <a:spLocks noGrp="1"/>
          </p:cNvSpPr>
          <p:nvPr>
            <p:ph type="body" idx="1"/>
          </p:nvPr>
        </p:nvSpPr>
        <p:spPr>
          <a:xfrm>
            <a:off x="501788" y="1307134"/>
            <a:ext cx="9054336" cy="5145181"/>
          </a:xfrm>
        </p:spPr>
        <p:txBody>
          <a:bodyPr/>
          <a:lstStyle/>
          <a:p>
            <a:r>
              <a:rPr lang="en-US" b="1" dirty="0"/>
              <a:t>Goals:</a:t>
            </a:r>
          </a:p>
          <a:p>
            <a:pPr marL="608551" indent="-457200">
              <a:buFont typeface="Arial" panose="020B0604020202020204" pitchFamily="34" charset="0"/>
              <a:buChar char="•"/>
            </a:pPr>
            <a:r>
              <a:rPr lang="en-US" dirty="0"/>
              <a:t>Learn how to use the </a:t>
            </a:r>
            <a:r>
              <a:rPr lang="en-US" b="1" dirty="0"/>
              <a:t>"loop"</a:t>
            </a:r>
            <a:r>
              <a:rPr lang="en-US" dirty="0"/>
              <a:t> symbols (for, while, do ) to repeat actions in an algorithm. Create algorithms that perform repeated calculations automatically.</a:t>
            </a:r>
          </a:p>
          <a:p>
            <a:pPr marL="608551" indent="-457200">
              <a:buFont typeface="Arial" panose="020B0604020202020204" pitchFamily="34" charset="0"/>
              <a:buChar char="•"/>
            </a:pPr>
            <a:endParaRPr lang="en-US" dirty="0"/>
          </a:p>
          <a:p>
            <a:pPr marL="1103881" lvl="1" indent="-457200">
              <a:spcAft>
                <a:spcPts val="600"/>
              </a:spcAft>
              <a:buSzPct val="100000"/>
              <a:buFont typeface="+mj-lt"/>
              <a:buAutoNum type="arabicPeriod"/>
            </a:pPr>
            <a:r>
              <a:rPr lang="en-US" dirty="0"/>
              <a:t>Print "IOI" 3 times on the screen.</a:t>
            </a:r>
          </a:p>
          <a:p>
            <a:pPr marL="1103881" lvl="1" indent="-457200">
              <a:spcAft>
                <a:spcPts val="600"/>
              </a:spcAft>
              <a:buSzPct val="100000"/>
              <a:buFont typeface="+mj-lt"/>
              <a:buAutoNum type="arabicPeriod"/>
            </a:pPr>
            <a:r>
              <a:rPr lang="en-US" dirty="0"/>
              <a:t>Print "IOI" the number of times given by the user.</a:t>
            </a:r>
          </a:p>
          <a:p>
            <a:pPr marL="1103881" lvl="1" indent="-457200">
              <a:spcAft>
                <a:spcPts val="600"/>
              </a:spcAft>
              <a:buSzPct val="100000"/>
              <a:buFont typeface="+mj-lt"/>
              <a:buAutoNum type="arabicPeriod"/>
            </a:pPr>
            <a:r>
              <a:rPr lang="en-US" dirty="0"/>
              <a:t>Compute the sum of 1 to N using a loop.</a:t>
            </a:r>
          </a:p>
          <a:p>
            <a:pPr marL="1103881" lvl="1" indent="-457200">
              <a:spcAft>
                <a:spcPts val="600"/>
              </a:spcAft>
              <a:buSzPct val="100000"/>
              <a:buFont typeface="+mj-lt"/>
              <a:buAutoNum type="arabicPeriod"/>
            </a:pPr>
            <a:r>
              <a:rPr lang="en-US" dirty="0"/>
              <a:t>Compute n! (factorial of N) using a loop.</a:t>
            </a:r>
          </a:p>
          <a:p>
            <a:pPr marL="1103881" lvl="1" indent="-457200">
              <a:spcAft>
                <a:spcPts val="600"/>
              </a:spcAft>
              <a:buSzPct val="100000"/>
              <a:buFont typeface="+mj-lt"/>
              <a:buAutoNum type="arabicPeriod"/>
            </a:pPr>
            <a:r>
              <a:rPr lang="en-US" dirty="0"/>
              <a:t>Use a "for" loop to calculate total running distance for a week.</a:t>
            </a:r>
          </a:p>
          <a:p>
            <a:pPr marL="1103881" lvl="1" indent="-457200">
              <a:spcAft>
                <a:spcPts val="600"/>
              </a:spcAft>
              <a:buSzPct val="100000"/>
              <a:buFont typeface="+mj-lt"/>
              <a:buAutoNum type="arabicPeriod"/>
            </a:pPr>
            <a:r>
              <a:rPr lang="en-US" dirty="0"/>
              <a:t>Use a “while” loop to calculate total running distance for a month.</a:t>
            </a:r>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013722D9-F18A-AB11-9A78-59075F462F52}"/>
              </a:ext>
            </a:extLst>
          </p:cNvPr>
          <p:cNvSpPr>
            <a:spLocks noGrp="1"/>
          </p:cNvSpPr>
          <p:nvPr>
            <p:ph type="title"/>
          </p:nvPr>
        </p:nvSpPr>
        <p:spPr>
          <a:xfrm>
            <a:off x="247650" y="317206"/>
            <a:ext cx="9410700" cy="1205384"/>
          </a:xfrm>
        </p:spPr>
        <p:txBody>
          <a:bodyPr anchor="ctr" anchorCtr="0">
            <a:noAutofit/>
          </a:bodyPr>
          <a:lstStyle/>
          <a:p>
            <a:r>
              <a:rPr lang="en-US" dirty="0"/>
              <a:t>Class 6: Learning "Loop" for Repeating Actions.</a:t>
            </a:r>
          </a:p>
        </p:txBody>
      </p:sp>
      <p:sp>
        <p:nvSpPr>
          <p:cNvPr id="3" name="Slide Number Placeholder">
            <a:extLst>
              <a:ext uri="{FF2B5EF4-FFF2-40B4-BE49-F238E27FC236}">
                <a16:creationId xmlns:a16="http://schemas.microsoft.com/office/drawing/2014/main" id="{10AD0F46-325C-9402-015A-CDF847441F3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71</a:t>
            </a:fld>
            <a:endParaRPr lang="en-US" dirty="0"/>
          </a:p>
        </p:txBody>
      </p:sp>
    </p:spTree>
    <p:extLst>
      <p:ext uri="{BB962C8B-B14F-4D97-AF65-F5344CB8AC3E}">
        <p14:creationId xmlns:p14="http://schemas.microsoft.com/office/powerpoint/2010/main" val="3030506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348950"/>
            <a:ext cx="9054336" cy="1177742"/>
          </a:xfrm>
        </p:spPr>
        <p:txBody>
          <a:bodyPr/>
          <a:lstStyle/>
          <a:p>
            <a:r>
              <a:rPr lang="en-US" sz="2000" dirty="0"/>
              <a:t>Video of “for” loop : </a:t>
            </a:r>
            <a:r>
              <a:rPr lang="en-US" sz="1800" dirty="0">
                <a:hlinkClick r:id="rId3"/>
              </a:rPr>
              <a:t>https://youtu.be/akYXMwjroJw?si=NcOCzqW3h2HPs3zE</a:t>
            </a:r>
            <a:endParaRPr lang="en-US" sz="1800" dirty="0"/>
          </a:p>
          <a:p>
            <a:r>
              <a:rPr lang="en-US" sz="2000" dirty="0"/>
              <a:t>Video of “while” loop: </a:t>
            </a:r>
            <a:r>
              <a:rPr lang="en-US" sz="1800" dirty="0">
                <a:hlinkClick r:id="rId4"/>
              </a:rPr>
              <a:t>https://youtu.be/j5GEhz2IqXg?si=uk5Fsm4_hhoBdNlV</a:t>
            </a:r>
            <a:endParaRPr lang="en-US" sz="1800" dirty="0"/>
          </a:p>
          <a:p>
            <a:endParaRPr lang="en-US" sz="2000" dirty="0"/>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72</a:t>
            </a:fld>
            <a:endParaRPr lang="en-US" dirty="0"/>
          </a:p>
        </p:txBody>
      </p:sp>
      <p:pic>
        <p:nvPicPr>
          <p:cNvPr id="5" name="Picture 4">
            <a:extLst>
              <a:ext uri="{FF2B5EF4-FFF2-40B4-BE49-F238E27FC236}">
                <a16:creationId xmlns:a16="http://schemas.microsoft.com/office/drawing/2014/main" id="{BF2D10CD-215A-44F8-BCD9-9F67D03A100B}"/>
              </a:ext>
            </a:extLst>
          </p:cNvPr>
          <p:cNvPicPr>
            <a:picLocks noChangeAspect="1"/>
          </p:cNvPicPr>
          <p:nvPr/>
        </p:nvPicPr>
        <p:blipFill>
          <a:blip r:embed="rId5"/>
          <a:stretch>
            <a:fillRect/>
          </a:stretch>
        </p:blipFill>
        <p:spPr>
          <a:xfrm>
            <a:off x="835425" y="2844752"/>
            <a:ext cx="7093923" cy="3771275"/>
          </a:xfrm>
          <a:prstGeom prst="rect">
            <a:avLst/>
          </a:prstGeom>
        </p:spPr>
      </p:pic>
      <p:sp>
        <p:nvSpPr>
          <p:cNvPr id="9" name="Title 1">
            <a:extLst>
              <a:ext uri="{FF2B5EF4-FFF2-40B4-BE49-F238E27FC236}">
                <a16:creationId xmlns:a16="http://schemas.microsoft.com/office/drawing/2014/main" id="{F80C37C0-FC9C-950A-903E-A62BCA379D93}"/>
              </a:ext>
            </a:extLst>
          </p:cNvPr>
          <p:cNvSpPr>
            <a:spLocks noGrp="1"/>
          </p:cNvSpPr>
          <p:nvPr>
            <p:ph type="title"/>
          </p:nvPr>
        </p:nvSpPr>
        <p:spPr>
          <a:xfrm>
            <a:off x="247650" y="317206"/>
            <a:ext cx="9410700" cy="1205384"/>
          </a:xfrm>
        </p:spPr>
        <p:txBody>
          <a:bodyPr anchor="ctr" anchorCtr="0">
            <a:noAutofit/>
          </a:bodyPr>
          <a:lstStyle/>
          <a:p>
            <a:r>
              <a:rPr lang="en-US" dirty="0"/>
              <a:t>Class 6: Learning ”loop" to Repeat Actions.</a:t>
            </a:r>
          </a:p>
        </p:txBody>
      </p:sp>
    </p:spTree>
    <p:extLst>
      <p:ext uri="{BB962C8B-B14F-4D97-AF65-F5344CB8AC3E}">
        <p14:creationId xmlns:p14="http://schemas.microsoft.com/office/powerpoint/2010/main" val="2858459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330B77-E98D-DDD2-ADD0-78E3521C1764}"/>
              </a:ext>
            </a:extLst>
          </p:cNvPr>
          <p:cNvSpPr>
            <a:spLocks noGrp="1"/>
          </p:cNvSpPr>
          <p:nvPr>
            <p:ph type="body" idx="1"/>
          </p:nvPr>
        </p:nvSpPr>
        <p:spPr>
          <a:xfrm>
            <a:off x="271853" y="1328965"/>
            <a:ext cx="9396254" cy="2043822"/>
          </a:xfrm>
        </p:spPr>
        <p:txBody>
          <a:bodyPr/>
          <a:lstStyle/>
          <a:p>
            <a:pPr marL="608551" indent="-457200">
              <a:buSzPct val="100000"/>
              <a:buFont typeface="+mj-lt"/>
              <a:buAutoNum type="arabicPeriod"/>
            </a:pPr>
            <a:r>
              <a:rPr lang="en-US" dirty="0">
                <a:solidFill>
                  <a:schemeClr val="accent3"/>
                </a:solidFill>
              </a:rPr>
              <a:t>For</a:t>
            </a:r>
            <a:r>
              <a:rPr lang="en-US" dirty="0"/>
              <a:t> loop - Repeat a Fixed Number of Times</a:t>
            </a:r>
          </a:p>
          <a:p>
            <a:pPr lvl="1"/>
            <a:r>
              <a:rPr lang="en-US" dirty="0"/>
              <a:t>Use when you know how many times to repeat.</a:t>
            </a:r>
          </a:p>
          <a:p>
            <a:pPr lvl="1"/>
            <a:r>
              <a:rPr lang="en-US" dirty="0"/>
              <a:t>Runs a specific number of times.</a:t>
            </a:r>
          </a:p>
          <a:p>
            <a:pPr lvl="1"/>
            <a:r>
              <a:rPr lang="en-US" dirty="0"/>
              <a:t>Example:</a:t>
            </a:r>
          </a:p>
          <a:p>
            <a:pPr marL="1142011" lvl="2" indent="0">
              <a:buNone/>
            </a:pPr>
            <a:r>
              <a:rPr lang="en-US" sz="2000" dirty="0"/>
              <a:t>"Print 'Hello' 5 times”</a:t>
            </a:r>
          </a:p>
          <a:p>
            <a:pPr>
              <a:buSzPct val="100000"/>
            </a:pPr>
            <a:endParaRPr lang="en-US" dirty="0"/>
          </a:p>
        </p:txBody>
      </p:sp>
      <p:sp>
        <p:nvSpPr>
          <p:cNvPr id="3" name="Title 2">
            <a:extLst>
              <a:ext uri="{FF2B5EF4-FFF2-40B4-BE49-F238E27FC236}">
                <a16:creationId xmlns:a16="http://schemas.microsoft.com/office/drawing/2014/main" id="{B2B5AE8B-68E9-92EB-EE89-DFA375361317}"/>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C4AFEDA7-D7D8-A0D3-A95F-6D370EB75321}"/>
              </a:ext>
            </a:extLst>
          </p:cNvPr>
          <p:cNvSpPr>
            <a:spLocks noGrp="1"/>
          </p:cNvSpPr>
          <p:nvPr>
            <p:ph type="sldNum" sz="quarter" idx="4"/>
          </p:nvPr>
        </p:nvSpPr>
        <p:spPr/>
        <p:txBody>
          <a:bodyPr/>
          <a:lstStyle/>
          <a:p>
            <a:fld id="{DFEC50A3-C73C-694C-96DE-0E6A2FC2AB96}" type="slidenum">
              <a:rPr lang="en-US" smtClean="0"/>
              <a:pPr/>
              <a:t>73</a:t>
            </a:fld>
            <a:endParaRPr lang="en-US" dirty="0"/>
          </a:p>
        </p:txBody>
      </p:sp>
      <p:pic>
        <p:nvPicPr>
          <p:cNvPr id="5" name="Picture 4" descr="A diagram of a function&#10;&#10;AI-generated content may be incorrect.">
            <a:extLst>
              <a:ext uri="{FF2B5EF4-FFF2-40B4-BE49-F238E27FC236}">
                <a16:creationId xmlns:a16="http://schemas.microsoft.com/office/drawing/2014/main" id="{C169941A-64C2-3024-2007-BB57C5C2FB2A}"/>
              </a:ext>
            </a:extLst>
          </p:cNvPr>
          <p:cNvPicPr>
            <a:picLocks noChangeAspect="1"/>
          </p:cNvPicPr>
          <p:nvPr/>
        </p:nvPicPr>
        <p:blipFill>
          <a:blip r:embed="rId2"/>
          <a:stretch>
            <a:fillRect/>
          </a:stretch>
        </p:blipFill>
        <p:spPr>
          <a:xfrm>
            <a:off x="1499017" y="3318536"/>
            <a:ext cx="2797845" cy="3307116"/>
          </a:xfrm>
          <a:prstGeom prst="rect">
            <a:avLst/>
          </a:prstGeom>
          <a:ln>
            <a:solidFill>
              <a:schemeClr val="tx1"/>
            </a:solidFill>
          </a:ln>
        </p:spPr>
      </p:pic>
    </p:spTree>
    <p:extLst>
      <p:ext uri="{BB962C8B-B14F-4D97-AF65-F5344CB8AC3E}">
        <p14:creationId xmlns:p14="http://schemas.microsoft.com/office/powerpoint/2010/main" val="31168254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0B65F-05BA-8E58-444F-2CC48080F6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A6F33-5D49-916E-BC76-6D887B0889E9}"/>
              </a:ext>
            </a:extLst>
          </p:cNvPr>
          <p:cNvSpPr>
            <a:spLocks noGrp="1"/>
          </p:cNvSpPr>
          <p:nvPr>
            <p:ph type="body" idx="1"/>
          </p:nvPr>
        </p:nvSpPr>
        <p:spPr>
          <a:xfrm>
            <a:off x="271853" y="1328965"/>
            <a:ext cx="9396254" cy="1923901"/>
          </a:xfrm>
        </p:spPr>
        <p:txBody>
          <a:bodyPr/>
          <a:lstStyle/>
          <a:p>
            <a:pPr marL="608551" indent="-457200">
              <a:buSzPct val="100000"/>
              <a:buFont typeface="+mj-lt"/>
              <a:buAutoNum type="arabicPeriod" startAt="2"/>
            </a:pPr>
            <a:r>
              <a:rPr lang="en-US" dirty="0">
                <a:solidFill>
                  <a:schemeClr val="accent3"/>
                </a:solidFill>
              </a:rPr>
              <a:t>While</a:t>
            </a:r>
            <a:r>
              <a:rPr lang="en-US" dirty="0"/>
              <a:t> Loop – Repeat Until a Condition is False</a:t>
            </a:r>
          </a:p>
          <a:p>
            <a:pPr marL="990000" lvl="1" indent="-324000"/>
            <a:r>
              <a:rPr lang="en-US" dirty="0"/>
              <a:t>Use when you don't know how many times to repeat</a:t>
            </a:r>
          </a:p>
          <a:p>
            <a:pPr marL="990000" lvl="1" indent="-324000"/>
            <a:r>
              <a:rPr lang="en-US" dirty="0"/>
              <a:t>Checks the condition before running the loop</a:t>
            </a:r>
          </a:p>
          <a:p>
            <a:pPr lvl="1"/>
            <a:r>
              <a:rPr lang="en-US" dirty="0"/>
              <a:t>Example:</a:t>
            </a:r>
          </a:p>
          <a:p>
            <a:pPr marL="1142011" lvl="2" indent="0">
              <a:buNone/>
            </a:pPr>
            <a:r>
              <a:rPr lang="en-US" sz="2000" dirty="0"/>
              <a:t>"Keep asking if user wants to continue or exit”</a:t>
            </a:r>
          </a:p>
          <a:p>
            <a:pPr marL="1142011" lvl="2" indent="0">
              <a:buNone/>
            </a:pPr>
            <a:endParaRPr lang="en-US" dirty="0"/>
          </a:p>
        </p:txBody>
      </p:sp>
      <p:sp>
        <p:nvSpPr>
          <p:cNvPr id="3" name="Title 2">
            <a:extLst>
              <a:ext uri="{FF2B5EF4-FFF2-40B4-BE49-F238E27FC236}">
                <a16:creationId xmlns:a16="http://schemas.microsoft.com/office/drawing/2014/main" id="{78B794A7-454E-0E5F-51D7-8F73F21EC1FD}"/>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9B26EFE5-B587-E0E3-4579-41E478A8E69B}"/>
              </a:ext>
            </a:extLst>
          </p:cNvPr>
          <p:cNvSpPr>
            <a:spLocks noGrp="1"/>
          </p:cNvSpPr>
          <p:nvPr>
            <p:ph type="sldNum" sz="quarter" idx="4"/>
          </p:nvPr>
        </p:nvSpPr>
        <p:spPr/>
        <p:txBody>
          <a:bodyPr/>
          <a:lstStyle/>
          <a:p>
            <a:fld id="{DFEC50A3-C73C-694C-96DE-0E6A2FC2AB96}" type="slidenum">
              <a:rPr lang="en-US" smtClean="0"/>
              <a:pPr/>
              <a:t>74</a:t>
            </a:fld>
            <a:endParaRPr lang="en-US" dirty="0"/>
          </a:p>
        </p:txBody>
      </p:sp>
      <p:pic>
        <p:nvPicPr>
          <p:cNvPr id="6" name="Picture 5" descr="A diagram of a computer program&#10;&#10;AI-generated content may be incorrect.">
            <a:extLst>
              <a:ext uri="{FF2B5EF4-FFF2-40B4-BE49-F238E27FC236}">
                <a16:creationId xmlns:a16="http://schemas.microsoft.com/office/drawing/2014/main" id="{2786C1AF-8A28-2C50-6D70-0D46BFA93CAA}"/>
              </a:ext>
            </a:extLst>
          </p:cNvPr>
          <p:cNvPicPr>
            <a:picLocks noChangeAspect="1"/>
          </p:cNvPicPr>
          <p:nvPr/>
        </p:nvPicPr>
        <p:blipFill>
          <a:blip r:embed="rId2"/>
          <a:stretch>
            <a:fillRect/>
          </a:stretch>
        </p:blipFill>
        <p:spPr>
          <a:xfrm>
            <a:off x="2329656" y="3101710"/>
            <a:ext cx="2781990" cy="3636368"/>
          </a:xfrm>
          <a:prstGeom prst="rect">
            <a:avLst/>
          </a:prstGeom>
          <a:ln>
            <a:solidFill>
              <a:schemeClr val="tx1"/>
            </a:solidFill>
          </a:ln>
        </p:spPr>
      </p:pic>
    </p:spTree>
    <p:extLst>
      <p:ext uri="{BB962C8B-B14F-4D97-AF65-F5344CB8AC3E}">
        <p14:creationId xmlns:p14="http://schemas.microsoft.com/office/powerpoint/2010/main" val="723845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A521C-BC61-116A-E7E8-87C1306079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DB7875-6117-29F6-07FE-F6F38FE2E826}"/>
              </a:ext>
            </a:extLst>
          </p:cNvPr>
          <p:cNvSpPr>
            <a:spLocks noGrp="1"/>
          </p:cNvSpPr>
          <p:nvPr>
            <p:ph type="body" idx="1"/>
          </p:nvPr>
        </p:nvSpPr>
        <p:spPr>
          <a:xfrm>
            <a:off x="271853" y="1328965"/>
            <a:ext cx="9396254" cy="5297466"/>
          </a:xfrm>
        </p:spPr>
        <p:txBody>
          <a:bodyPr/>
          <a:lstStyle/>
          <a:p>
            <a:pPr marL="608551" indent="-457200">
              <a:buSzPct val="100000"/>
              <a:buFont typeface="+mj-lt"/>
              <a:buAutoNum type="arabicPeriod" startAt="3"/>
            </a:pPr>
            <a:r>
              <a:rPr lang="en-US" dirty="0">
                <a:solidFill>
                  <a:schemeClr val="accent3"/>
                </a:solidFill>
              </a:rPr>
              <a:t>Do</a:t>
            </a:r>
            <a:r>
              <a:rPr lang="en-US" dirty="0"/>
              <a:t> Loop – Always Runs at Least Once</a:t>
            </a:r>
          </a:p>
          <a:p>
            <a:pPr marL="990000" lvl="1" indent="-324000">
              <a:buSzPct val="100000"/>
            </a:pPr>
            <a:r>
              <a:rPr lang="en-US" dirty="0"/>
              <a:t>Runs the loop first, then checks the condition</a:t>
            </a:r>
          </a:p>
          <a:p>
            <a:pPr marL="990000" lvl="1" indent="-324000">
              <a:buSzPct val="100000"/>
            </a:pPr>
            <a:r>
              <a:rPr lang="en-US" dirty="0"/>
              <a:t>Always executes at least once</a:t>
            </a:r>
          </a:p>
          <a:p>
            <a:pPr marL="990000" lvl="1" indent="-324000">
              <a:buSzPct val="100000"/>
            </a:pPr>
            <a:r>
              <a:rPr lang="en-US" dirty="0"/>
              <a:t>Example:</a:t>
            </a:r>
          </a:p>
          <a:p>
            <a:pPr lvl="1" indent="0">
              <a:buSzPct val="100000"/>
              <a:buNone/>
            </a:pPr>
            <a:r>
              <a:rPr lang="en-US" dirty="0"/>
              <a:t>"</a:t>
            </a:r>
            <a:r>
              <a:rPr lang="en-US" sz="2000" dirty="0"/>
              <a:t> Keep asking if user wants to continue or exit</a:t>
            </a:r>
            <a:r>
              <a:rPr lang="en-US" dirty="0"/>
              <a:t>"</a:t>
            </a:r>
          </a:p>
        </p:txBody>
      </p:sp>
      <p:sp>
        <p:nvSpPr>
          <p:cNvPr id="3" name="Title 2">
            <a:extLst>
              <a:ext uri="{FF2B5EF4-FFF2-40B4-BE49-F238E27FC236}">
                <a16:creationId xmlns:a16="http://schemas.microsoft.com/office/drawing/2014/main" id="{B8CB295F-2E1E-5AE5-D82A-FB1E39443B71}"/>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E0A575DA-0148-B843-A8B4-74B37E516DDA}"/>
              </a:ext>
            </a:extLst>
          </p:cNvPr>
          <p:cNvSpPr>
            <a:spLocks noGrp="1"/>
          </p:cNvSpPr>
          <p:nvPr>
            <p:ph type="sldNum" sz="quarter" idx="4"/>
          </p:nvPr>
        </p:nvSpPr>
        <p:spPr/>
        <p:txBody>
          <a:bodyPr/>
          <a:lstStyle/>
          <a:p>
            <a:fld id="{DFEC50A3-C73C-694C-96DE-0E6A2FC2AB96}" type="slidenum">
              <a:rPr lang="en-US" smtClean="0"/>
              <a:pPr/>
              <a:t>75</a:t>
            </a:fld>
            <a:endParaRPr lang="en-US" dirty="0"/>
          </a:p>
        </p:txBody>
      </p:sp>
      <p:pic>
        <p:nvPicPr>
          <p:cNvPr id="6" name="Picture 5" descr="A diagram of a algorithm&#10;&#10;AI-generated content may be incorrect.">
            <a:extLst>
              <a:ext uri="{FF2B5EF4-FFF2-40B4-BE49-F238E27FC236}">
                <a16:creationId xmlns:a16="http://schemas.microsoft.com/office/drawing/2014/main" id="{E6A00E3E-8623-39E3-6AED-54DDDC68E979}"/>
              </a:ext>
            </a:extLst>
          </p:cNvPr>
          <p:cNvPicPr>
            <a:picLocks noChangeAspect="1"/>
          </p:cNvPicPr>
          <p:nvPr/>
        </p:nvPicPr>
        <p:blipFill>
          <a:blip r:embed="rId2"/>
          <a:stretch>
            <a:fillRect/>
          </a:stretch>
        </p:blipFill>
        <p:spPr>
          <a:xfrm>
            <a:off x="2105139" y="3222884"/>
            <a:ext cx="2391910" cy="3463365"/>
          </a:xfrm>
          <a:prstGeom prst="rect">
            <a:avLst/>
          </a:prstGeom>
          <a:ln>
            <a:solidFill>
              <a:schemeClr val="tx1"/>
            </a:solidFill>
          </a:ln>
        </p:spPr>
      </p:pic>
    </p:spTree>
    <p:extLst>
      <p:ext uri="{BB962C8B-B14F-4D97-AF65-F5344CB8AC3E}">
        <p14:creationId xmlns:p14="http://schemas.microsoft.com/office/powerpoint/2010/main" val="376565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628980" y="1113622"/>
            <a:ext cx="8675688" cy="5607812"/>
          </a:xfrm>
        </p:spPr>
        <p:txBody>
          <a:bodyPr/>
          <a:lstStyle/>
          <a:p>
            <a:r>
              <a:rPr lang="en-US" sz="2400" dirty="0"/>
              <a:t>SPOJ: </a:t>
            </a:r>
            <a:r>
              <a:rPr lang="en-US" sz="2400" dirty="0">
                <a:hlinkClick r:id="rId3"/>
              </a:rPr>
              <a:t>https://www.spoj.com/RGB7/problems/RGB7202/</a:t>
            </a:r>
            <a:endParaRPr lang="en-US" sz="2400" dirty="0"/>
          </a:p>
          <a:p>
            <a:r>
              <a:rPr lang="en-US" sz="2400" dirty="0"/>
              <a:t>Print “IOI” 3 times on the screen.</a:t>
            </a:r>
          </a:p>
          <a:p>
            <a:r>
              <a:rPr lang="en-US" sz="2400" b="1" dirty="0"/>
              <a:t>Input</a:t>
            </a:r>
          </a:p>
          <a:p>
            <a:pPr lvl="1"/>
            <a:r>
              <a:rPr lang="en-US" dirty="0"/>
              <a:t>No input</a:t>
            </a:r>
          </a:p>
          <a:p>
            <a:r>
              <a:rPr lang="en-US" sz="2400" b="1" dirty="0"/>
              <a:t>Output</a:t>
            </a:r>
          </a:p>
          <a:p>
            <a:pPr lvl="1"/>
            <a:r>
              <a:rPr lang="en-US" dirty="0"/>
              <a:t>Print the word “IOI” for 3times </a:t>
            </a:r>
          </a:p>
          <a:p>
            <a:r>
              <a:rPr lang="en-US" sz="2400" b="1" dirty="0"/>
              <a:t>Example</a:t>
            </a:r>
          </a:p>
          <a:p>
            <a:pPr marL="494251" indent="-342900">
              <a:buFont typeface="Arial" panose="020B0604020202020204" pitchFamily="34" charset="0"/>
              <a:buChar char="•"/>
            </a:pPr>
            <a:r>
              <a:rPr lang="en-US" sz="2000" dirty="0"/>
              <a:t>Input:  N/A</a:t>
            </a:r>
          </a:p>
          <a:p>
            <a:pPr marL="494251" indent="-342900">
              <a:buFont typeface="Arial" panose="020B0604020202020204" pitchFamily="34" charset="0"/>
              <a:buChar char="•"/>
            </a:pPr>
            <a:r>
              <a:rPr lang="en-US" sz="2000" dirty="0"/>
              <a:t>Output: </a:t>
            </a:r>
          </a:p>
          <a:p>
            <a:pPr lvl="1"/>
            <a:r>
              <a:rPr lang="en-US" dirty="0"/>
              <a:t>IOI</a:t>
            </a:r>
            <a:br>
              <a:rPr lang="en-US" dirty="0"/>
            </a:br>
            <a:r>
              <a:rPr lang="en-US" dirty="0"/>
              <a:t>IOI</a:t>
            </a:r>
            <a:br>
              <a:rPr lang="en-US" dirty="0"/>
            </a:br>
            <a:r>
              <a:rPr lang="en-US" dirty="0"/>
              <a:t>IOI</a:t>
            </a:r>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RGB7202</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174997"/>
            <a:ext cx="9410700" cy="905658"/>
          </a:xfrm>
        </p:spPr>
        <p:txBody>
          <a:bodyPr/>
          <a:lstStyle/>
          <a:p>
            <a:r>
              <a:rPr lang="en-US" dirty="0" err="1"/>
              <a:t>Execise</a:t>
            </a:r>
            <a:r>
              <a:rPr lang="en-US" dirty="0"/>
              <a:t>: 23. </a:t>
            </a:r>
            <a:r>
              <a:rPr lang="en-US" b="1" dirty="0"/>
              <a:t>RGB7202 - IOI 3 times</a:t>
            </a: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76</a:t>
            </a:fld>
            <a:endParaRPr lang="en-US" dirty="0"/>
          </a:p>
        </p:txBody>
      </p:sp>
    </p:spTree>
    <p:extLst>
      <p:ext uri="{BB962C8B-B14F-4D97-AF65-F5344CB8AC3E}">
        <p14:creationId xmlns:p14="http://schemas.microsoft.com/office/powerpoint/2010/main" val="2439501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8D765-B7BE-E0AD-3E2B-6C58EA9AF65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12B3321-A770-474D-791C-810BA002628C}"/>
              </a:ext>
            </a:extLst>
          </p:cNvPr>
          <p:cNvSpPr>
            <a:spLocks noGrp="1"/>
          </p:cNvSpPr>
          <p:nvPr>
            <p:ph type="body" idx="1"/>
          </p:nvPr>
        </p:nvSpPr>
        <p:spPr>
          <a:xfrm>
            <a:off x="664606" y="982994"/>
            <a:ext cx="8675688" cy="5607812"/>
          </a:xfrm>
        </p:spPr>
        <p:txBody>
          <a:bodyPr/>
          <a:lstStyle/>
          <a:p>
            <a:r>
              <a:rPr lang="en-US" sz="2400" dirty="0"/>
              <a:t>SPOJ: </a:t>
            </a:r>
            <a:r>
              <a:rPr lang="en-US" sz="2400" dirty="0">
                <a:hlinkClick r:id="rId3"/>
              </a:rPr>
              <a:t>https://www.spoj.com/RGB7/problems/RGB7203/</a:t>
            </a:r>
            <a:endParaRPr lang="en-US" sz="2400" dirty="0"/>
          </a:p>
          <a:p>
            <a:r>
              <a:rPr lang="en-US" sz="2400" dirty="0"/>
              <a:t>Print “IOI” for the given number of times.</a:t>
            </a:r>
          </a:p>
          <a:p>
            <a:r>
              <a:rPr lang="en-US" sz="2400" b="1" dirty="0"/>
              <a:t>Input</a:t>
            </a:r>
          </a:p>
          <a:p>
            <a:pPr lvl="1"/>
            <a:r>
              <a:rPr lang="en-US" dirty="0"/>
              <a:t>A positive integer number is given</a:t>
            </a:r>
          </a:p>
          <a:p>
            <a:r>
              <a:rPr lang="en-US" sz="2400" b="1" dirty="0"/>
              <a:t>Output</a:t>
            </a:r>
          </a:p>
          <a:p>
            <a:pPr lvl="1"/>
            <a:r>
              <a:rPr lang="en-US" dirty="0"/>
              <a:t>Print the word “IOI” for the given number on each line.</a:t>
            </a:r>
          </a:p>
          <a:p>
            <a:r>
              <a:rPr lang="en-US" sz="2400" b="1" dirty="0"/>
              <a:t>Example</a:t>
            </a:r>
          </a:p>
          <a:p>
            <a:pPr marL="494251" indent="-342900">
              <a:buFont typeface="Arial" panose="020B0604020202020204" pitchFamily="34" charset="0"/>
              <a:buChar char="•"/>
            </a:pPr>
            <a:r>
              <a:rPr lang="en-US" sz="2000" dirty="0"/>
              <a:t>Input:  4</a:t>
            </a:r>
          </a:p>
          <a:p>
            <a:pPr marL="494251" indent="-342900">
              <a:buFont typeface="Arial" panose="020B0604020202020204" pitchFamily="34" charset="0"/>
              <a:buChar char="•"/>
            </a:pPr>
            <a:r>
              <a:rPr lang="en-US" sz="2000" dirty="0"/>
              <a:t>Output: </a:t>
            </a:r>
          </a:p>
          <a:p>
            <a:pPr marL="646681" lvl="1" indent="0">
              <a:buNone/>
            </a:pPr>
            <a:r>
              <a:rPr lang="en-US" sz="1600" dirty="0"/>
              <a:t>IOI</a:t>
            </a:r>
            <a:br>
              <a:rPr lang="en-US" sz="1600" dirty="0"/>
            </a:br>
            <a:r>
              <a:rPr lang="en-US" sz="1600" dirty="0"/>
              <a:t>IOI</a:t>
            </a:r>
            <a:br>
              <a:rPr lang="en-US" sz="1600" dirty="0"/>
            </a:br>
            <a:r>
              <a:rPr lang="en-US" sz="1600" dirty="0"/>
              <a:t>IOI</a:t>
            </a:r>
          </a:p>
          <a:p>
            <a:pPr marL="646681" lvl="1" indent="0">
              <a:buNone/>
            </a:pPr>
            <a:r>
              <a:rPr lang="en-US" sz="1600" dirty="0"/>
              <a:t>IOI</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RGB7203</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DF4D5C5-B5A4-DE35-E2CB-E3C55667066B}"/>
              </a:ext>
            </a:extLst>
          </p:cNvPr>
          <p:cNvSpPr>
            <a:spLocks noGrp="1"/>
          </p:cNvSpPr>
          <p:nvPr>
            <p:ph type="title"/>
          </p:nvPr>
        </p:nvSpPr>
        <p:spPr>
          <a:xfrm>
            <a:off x="247650" y="174997"/>
            <a:ext cx="9410700" cy="905658"/>
          </a:xfrm>
        </p:spPr>
        <p:txBody>
          <a:bodyPr/>
          <a:lstStyle/>
          <a:p>
            <a:r>
              <a:rPr lang="en-US" dirty="0" err="1"/>
              <a:t>Execise</a:t>
            </a:r>
            <a:r>
              <a:rPr lang="en-US" dirty="0"/>
              <a:t>: 24. </a:t>
            </a:r>
            <a:r>
              <a:rPr lang="en-US" b="1" dirty="0"/>
              <a:t>RGB7203 - IOI n times</a:t>
            </a:r>
            <a:endParaRPr lang="en-US" dirty="0"/>
          </a:p>
        </p:txBody>
      </p:sp>
      <p:sp>
        <p:nvSpPr>
          <p:cNvPr id="2" name="Slide Number Placeholder">
            <a:extLst>
              <a:ext uri="{FF2B5EF4-FFF2-40B4-BE49-F238E27FC236}">
                <a16:creationId xmlns:a16="http://schemas.microsoft.com/office/drawing/2014/main" id="{48BF65DD-85EA-1F8D-CFE2-0C1A2D2F650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77</a:t>
            </a:fld>
            <a:endParaRPr lang="en-US" dirty="0"/>
          </a:p>
        </p:txBody>
      </p:sp>
    </p:spTree>
    <p:extLst>
      <p:ext uri="{BB962C8B-B14F-4D97-AF65-F5344CB8AC3E}">
        <p14:creationId xmlns:p14="http://schemas.microsoft.com/office/powerpoint/2010/main" val="3912533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96101-EF96-F521-50FD-12E1DF079E7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0540EE0-B9EF-2DB8-D11A-A89FA1050B74}"/>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https://www.spoj.com/RGB7/problems/RGB7204/</a:t>
            </a:r>
            <a:endParaRPr lang="en-US" sz="2400" dirty="0"/>
          </a:p>
          <a:p>
            <a:r>
              <a:rPr lang="en-US" sz="2400" dirty="0"/>
              <a:t>Calculate the sum of numbers starting from 1 and repeating until the given number.</a:t>
            </a:r>
          </a:p>
          <a:p>
            <a:r>
              <a:rPr lang="en-US" sz="2400" b="1" dirty="0"/>
              <a:t>Input</a:t>
            </a:r>
          </a:p>
          <a:p>
            <a:pPr lvl="1"/>
            <a:r>
              <a:rPr lang="en-US" dirty="0"/>
              <a:t>A positive integer number is given</a:t>
            </a:r>
          </a:p>
          <a:p>
            <a:r>
              <a:rPr lang="en-US" sz="2400" b="1" dirty="0"/>
              <a:t>Output</a:t>
            </a:r>
          </a:p>
          <a:p>
            <a:pPr lvl="1"/>
            <a:r>
              <a:rPr lang="en-US" dirty="0"/>
              <a:t>The sum of the numbers from 1 to n</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15 </a:t>
            </a:r>
          </a:p>
          <a:p>
            <a:pPr marL="646681" lvl="1" indent="0">
              <a:buNone/>
            </a:pPr>
            <a:r>
              <a:rPr lang="en-US" dirty="0"/>
              <a:t>1+2+3+4+5 = 15</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RGB7204</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E6782EC-9E07-4993-4C0C-02A0483DF980}"/>
              </a:ext>
            </a:extLst>
          </p:cNvPr>
          <p:cNvSpPr>
            <a:spLocks noGrp="1"/>
          </p:cNvSpPr>
          <p:nvPr>
            <p:ph type="title"/>
          </p:nvPr>
        </p:nvSpPr>
        <p:spPr>
          <a:xfrm>
            <a:off x="247650" y="174997"/>
            <a:ext cx="9410700" cy="905658"/>
          </a:xfrm>
        </p:spPr>
        <p:txBody>
          <a:bodyPr/>
          <a:lstStyle/>
          <a:p>
            <a:r>
              <a:rPr lang="en-US" dirty="0" err="1"/>
              <a:t>Execise</a:t>
            </a:r>
            <a:r>
              <a:rPr lang="en-US" dirty="0"/>
              <a:t>: 25. </a:t>
            </a:r>
            <a:r>
              <a:rPr lang="en-US" b="1" dirty="0"/>
              <a:t>RGB7204 - sum of numbers from 1</a:t>
            </a:r>
            <a:br>
              <a:rPr lang="en-US" b="1" dirty="0"/>
            </a:br>
            <a:endParaRPr lang="en-US" dirty="0"/>
          </a:p>
        </p:txBody>
      </p:sp>
      <p:sp>
        <p:nvSpPr>
          <p:cNvPr id="2" name="Slide Number Placeholder">
            <a:extLst>
              <a:ext uri="{FF2B5EF4-FFF2-40B4-BE49-F238E27FC236}">
                <a16:creationId xmlns:a16="http://schemas.microsoft.com/office/drawing/2014/main" id="{75009A63-6885-0593-BB65-D35D737B0FC9}"/>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78</a:t>
            </a:fld>
            <a:endParaRPr lang="en-US" dirty="0"/>
          </a:p>
        </p:txBody>
      </p:sp>
    </p:spTree>
    <p:extLst>
      <p:ext uri="{BB962C8B-B14F-4D97-AF65-F5344CB8AC3E}">
        <p14:creationId xmlns:p14="http://schemas.microsoft.com/office/powerpoint/2010/main" val="2538944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DF136-CEA1-DFB1-ED5E-70B98D500F4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FABD854-2ED6-535F-F6BD-F3668D3E7853}"/>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https://www.spoj.com/RGB7/problems/RGB7205/</a:t>
            </a:r>
            <a:endParaRPr lang="en-US" sz="2400" dirty="0"/>
          </a:p>
          <a:p>
            <a:endParaRPr lang="en-US" sz="2400" dirty="0"/>
          </a:p>
          <a:p>
            <a:r>
              <a:rPr lang="en-US" dirty="0"/>
              <a:t>Calculate n! (n factorial) using a loop.</a:t>
            </a:r>
          </a:p>
          <a:p>
            <a:r>
              <a:rPr lang="en-US" sz="2400" b="1" dirty="0"/>
              <a:t>Input</a:t>
            </a:r>
          </a:p>
          <a:p>
            <a:pPr lvl="1"/>
            <a:r>
              <a:rPr lang="en-US" dirty="0"/>
              <a:t>A positive integer number is given</a:t>
            </a:r>
          </a:p>
          <a:p>
            <a:r>
              <a:rPr lang="en-US" sz="2400" b="1" dirty="0"/>
              <a:t>Output</a:t>
            </a:r>
          </a:p>
          <a:p>
            <a:pPr lvl="1"/>
            <a:r>
              <a:rPr lang="en-US" dirty="0"/>
              <a:t>Factorial of the given number.</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120 </a:t>
            </a:r>
          </a:p>
          <a:p>
            <a:pPr marL="646681" lvl="1" indent="0">
              <a:buNone/>
            </a:pPr>
            <a:r>
              <a:rPr lang="en-US" dirty="0"/>
              <a:t>1 * 2 * 3 * 4* 5 = 120</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RGB7205</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FA298BD8-5D0A-2385-FBA2-C3C27DC359B2}"/>
              </a:ext>
            </a:extLst>
          </p:cNvPr>
          <p:cNvSpPr>
            <a:spLocks noGrp="1"/>
          </p:cNvSpPr>
          <p:nvPr>
            <p:ph type="title"/>
          </p:nvPr>
        </p:nvSpPr>
        <p:spPr>
          <a:xfrm>
            <a:off x="247650" y="174997"/>
            <a:ext cx="9410700" cy="905658"/>
          </a:xfrm>
        </p:spPr>
        <p:txBody>
          <a:bodyPr/>
          <a:lstStyle/>
          <a:p>
            <a:r>
              <a:rPr lang="en-US" dirty="0" err="1"/>
              <a:t>Execise</a:t>
            </a:r>
            <a:r>
              <a:rPr lang="en-US" dirty="0"/>
              <a:t>: 26. </a:t>
            </a:r>
            <a:r>
              <a:rPr lang="en-US" b="1" dirty="0"/>
              <a:t>RGB7205 - sum of numbers from 1</a:t>
            </a:r>
            <a:br>
              <a:rPr lang="en-US" b="1" dirty="0"/>
            </a:br>
            <a:endParaRPr lang="en-US" dirty="0"/>
          </a:p>
        </p:txBody>
      </p:sp>
      <p:sp>
        <p:nvSpPr>
          <p:cNvPr id="2" name="Slide Number Placeholder">
            <a:extLst>
              <a:ext uri="{FF2B5EF4-FFF2-40B4-BE49-F238E27FC236}">
                <a16:creationId xmlns:a16="http://schemas.microsoft.com/office/drawing/2014/main" id="{F6BC482A-C93C-805D-1EF2-B96A863494D4}"/>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79</a:t>
            </a:fld>
            <a:endParaRPr lang="en-US" dirty="0"/>
          </a:p>
        </p:txBody>
      </p:sp>
      <p:sp>
        <p:nvSpPr>
          <p:cNvPr id="4" name="Rounded Rectangular Callout 3">
            <a:extLst>
              <a:ext uri="{FF2B5EF4-FFF2-40B4-BE49-F238E27FC236}">
                <a16:creationId xmlns:a16="http://schemas.microsoft.com/office/drawing/2014/main" id="{218C3728-4925-F5BD-E51A-D5D3FD584EC9}"/>
              </a:ext>
            </a:extLst>
          </p:cNvPr>
          <p:cNvSpPr/>
          <p:nvPr/>
        </p:nvSpPr>
        <p:spPr bwMode="auto">
          <a:xfrm>
            <a:off x="6412675" y="2576945"/>
            <a:ext cx="3028208" cy="1223160"/>
          </a:xfrm>
          <a:prstGeom prst="wedgeRoundRectCallout">
            <a:avLst>
              <a:gd name="adj1" fmla="val -118480"/>
              <a:gd name="adj2" fmla="val -5602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t>Factorial (n!)</a:t>
            </a:r>
            <a:r>
              <a:rPr lang="en-US" sz="1600" dirty="0"/>
              <a:t> is a mathematical function that represents the </a:t>
            </a:r>
            <a:r>
              <a:rPr lang="en-US" sz="1600" b="1" dirty="0"/>
              <a:t>product of all positive integers</a:t>
            </a:r>
            <a:r>
              <a:rPr lang="en-US" sz="1600" dirty="0"/>
              <a:t> from </a:t>
            </a:r>
            <a:r>
              <a:rPr lang="en-US" sz="1600" b="1" dirty="0"/>
              <a:t>1</a:t>
            </a:r>
            <a:r>
              <a:rPr lang="en-US" sz="1600" dirty="0"/>
              <a:t> to </a:t>
            </a:r>
            <a:r>
              <a:rPr lang="en-US" sz="1600" b="1" dirty="0"/>
              <a:t>n</a:t>
            </a:r>
            <a:r>
              <a:rPr lang="en-US" sz="1600" dirty="0"/>
              <a:t>. </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68071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B06D9D-FD74-D51D-76A5-486A69E7E010}"/>
              </a:ext>
            </a:extLst>
          </p:cNvPr>
          <p:cNvSpPr>
            <a:spLocks noGrp="1"/>
          </p:cNvSpPr>
          <p:nvPr>
            <p:ph type="body" idx="1"/>
          </p:nvPr>
        </p:nvSpPr>
        <p:spPr/>
        <p:txBody>
          <a:bodyPr/>
          <a:lstStyle/>
          <a:p>
            <a:pPr marL="494251" indent="-342900">
              <a:buFont typeface="Arial" panose="020B0604020202020204" pitchFamily="34" charset="0"/>
              <a:buChar char="•"/>
            </a:pPr>
            <a:r>
              <a:rPr lang="en-US" sz="2400" dirty="0"/>
              <a:t>OS: Windows</a:t>
            </a:r>
          </a:p>
          <a:p>
            <a:pPr marL="494251" indent="-342900">
              <a:buFont typeface="Arial" panose="020B0604020202020204" pitchFamily="34" charset="0"/>
              <a:buChar char="•"/>
            </a:pPr>
            <a:r>
              <a:rPr lang="en-US" sz="2400" dirty="0"/>
              <a:t>Flowchart tools:</a:t>
            </a:r>
          </a:p>
          <a:p>
            <a:pPr lvl="1"/>
            <a:r>
              <a:rPr lang="en-US" sz="2400" dirty="0"/>
              <a:t>Flowgorithm</a:t>
            </a:r>
            <a:br>
              <a:rPr lang="en-US" sz="2400" dirty="0"/>
            </a:br>
            <a:r>
              <a:rPr lang="en-US" sz="2400" dirty="0">
                <a:hlinkClick r:id="rId3"/>
              </a:rPr>
              <a:t>https://www.flowgorithm.org</a:t>
            </a:r>
            <a:endParaRPr lang="en-US" sz="2400" dirty="0"/>
          </a:p>
          <a:p>
            <a:pPr marL="494251" indent="-342900">
              <a:buFont typeface="Arial" panose="020B0604020202020204" pitchFamily="34" charset="0"/>
              <a:buChar char="•"/>
            </a:pPr>
            <a:r>
              <a:rPr lang="en-US" sz="2400" dirty="0"/>
              <a:t>Question examples:</a:t>
            </a:r>
          </a:p>
          <a:p>
            <a:pPr lvl="1"/>
            <a:r>
              <a:rPr lang="en-US" sz="2400" dirty="0">
                <a:hlinkClick r:id="rId4"/>
              </a:rPr>
              <a:t>SPOJ (Sphere Online Judge) </a:t>
            </a:r>
            <a:br>
              <a:rPr lang="en-US" sz="2400" dirty="0"/>
            </a:br>
            <a:r>
              <a:rPr lang="en-US" sz="2400" dirty="0">
                <a:hlinkClick r:id="rId5"/>
              </a:rPr>
              <a:t>https://www.spoj.com/RGB7</a:t>
            </a:r>
            <a:endParaRPr lang="en-US" sz="2400" dirty="0"/>
          </a:p>
          <a:p>
            <a:pPr marL="494251" indent="-342900">
              <a:buFont typeface="Arial" panose="020B0604020202020204" pitchFamily="34" charset="0"/>
              <a:buChar char="•"/>
            </a:pPr>
            <a:r>
              <a:rPr lang="en-US" sz="2400" dirty="0"/>
              <a:t>Backup</a:t>
            </a:r>
          </a:p>
          <a:p>
            <a:pPr lvl="1"/>
            <a:r>
              <a:rPr lang="en-US" sz="2400" dirty="0"/>
              <a:t>Your google drive</a:t>
            </a:r>
          </a:p>
          <a:p>
            <a:pPr marL="494251" indent="-342900">
              <a:buFont typeface="Arial" panose="020B0604020202020204" pitchFamily="34" charset="0"/>
              <a:buChar char="•"/>
            </a:pPr>
            <a:r>
              <a:rPr lang="en-US" sz="2400" dirty="0"/>
              <a:t>Submit your reports, assignments</a:t>
            </a:r>
          </a:p>
          <a:p>
            <a:pPr lvl="1"/>
            <a:r>
              <a:rPr lang="en-US" dirty="0"/>
              <a:t>Teams - </a:t>
            </a:r>
            <a:r>
              <a:rPr lang="mn-MN" i="0" dirty="0">
                <a:solidFill>
                  <a:srgbClr val="242424"/>
                </a:solidFill>
                <a:effectLst/>
              </a:rPr>
              <a:t>Алгоритмын үндэс</a:t>
            </a:r>
            <a:r>
              <a:rPr lang="en-US" i="0" dirty="0">
                <a:solidFill>
                  <a:srgbClr val="242424"/>
                </a:solidFill>
                <a:effectLst/>
              </a:rPr>
              <a:t> – General – Files – 20250xxx_Students</a:t>
            </a:r>
            <a:endParaRPr lang="en-US" dirty="0"/>
          </a:p>
          <a:p>
            <a:endParaRPr lang="en-US" sz="2400" dirty="0"/>
          </a:p>
        </p:txBody>
      </p:sp>
      <p:sp>
        <p:nvSpPr>
          <p:cNvPr id="4" name="Title 3">
            <a:extLst>
              <a:ext uri="{FF2B5EF4-FFF2-40B4-BE49-F238E27FC236}">
                <a16:creationId xmlns:a16="http://schemas.microsoft.com/office/drawing/2014/main" id="{A7B458F0-D5F3-7B59-2D55-89426BB7928E}"/>
              </a:ext>
            </a:extLst>
          </p:cNvPr>
          <p:cNvSpPr>
            <a:spLocks noGrp="1"/>
          </p:cNvSpPr>
          <p:nvPr>
            <p:ph type="title"/>
          </p:nvPr>
        </p:nvSpPr>
        <p:spPr/>
        <p:txBody>
          <a:bodyPr/>
          <a:lstStyle/>
          <a:p>
            <a:r>
              <a:rPr lang="en-US" sz="2800"/>
              <a:t>Class environment</a:t>
            </a:r>
            <a:endParaRPr lang="en-US" sz="2800" dirty="0"/>
          </a:p>
        </p:txBody>
      </p:sp>
      <p:sp>
        <p:nvSpPr>
          <p:cNvPr id="2" name="Slide Number Placeholder">
            <a:extLst>
              <a:ext uri="{FF2B5EF4-FFF2-40B4-BE49-F238E27FC236}">
                <a16:creationId xmlns:a16="http://schemas.microsoft.com/office/drawing/2014/main" id="{823BD518-FAAD-D616-8934-9293035E875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a:t>
            </a:fld>
            <a:endParaRPr lang="en-US" dirty="0"/>
          </a:p>
        </p:txBody>
      </p:sp>
    </p:spTree>
    <p:extLst>
      <p:ext uri="{BB962C8B-B14F-4D97-AF65-F5344CB8AC3E}">
        <p14:creationId xmlns:p14="http://schemas.microsoft.com/office/powerpoint/2010/main" val="3285392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27FCD-A5C4-8DEE-D01D-018D9C512C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AF32B2-1807-EED0-A910-48347C704BD3}"/>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4" name="Content Placeholder 7">
            <a:extLst>
              <a:ext uri="{FF2B5EF4-FFF2-40B4-BE49-F238E27FC236}">
                <a16:creationId xmlns:a16="http://schemas.microsoft.com/office/drawing/2014/main" id="{0AF8F4C8-A508-DC14-57D3-DA7EE4C8A448}"/>
              </a:ext>
            </a:extLst>
          </p:cNvPr>
          <p:cNvSpPr>
            <a:spLocks noGrp="1"/>
          </p:cNvSpPr>
          <p:nvPr>
            <p:ph idx="1"/>
          </p:nvPr>
        </p:nvSpPr>
        <p:spPr>
          <a:xfrm>
            <a:off x="681037" y="1620998"/>
            <a:ext cx="9030381" cy="3046005"/>
          </a:xfrm>
          <a:ln>
            <a:solidFill>
              <a:schemeClr val="accent1"/>
            </a:solidFill>
          </a:ln>
        </p:spPr>
        <p:txBody>
          <a:bodyPr vert="horz" lIns="146250" tIns="146250" rIns="146250" bIns="146250" rtlCol="0">
            <a:noAutofit/>
          </a:bodyPr>
          <a:lstStyle/>
          <a:p>
            <a:pPr marL="0" indent="0">
              <a:buNone/>
            </a:pPr>
            <a:r>
              <a:rPr lang="en-US" sz="2000" b="1" dirty="0"/>
              <a:t>Task: </a:t>
            </a:r>
            <a:r>
              <a:rPr lang="en-US" sz="2000" dirty="0"/>
              <a:t>Create an algorithm using “</a:t>
            </a:r>
            <a:r>
              <a:rPr lang="en-US" sz="2000" b="1" dirty="0">
                <a:solidFill>
                  <a:schemeClr val="accent3"/>
                </a:solidFill>
              </a:rPr>
              <a:t>for</a:t>
            </a:r>
            <a:r>
              <a:rPr lang="en-US" sz="2000" dirty="0"/>
              <a:t>” loop to calculate Total Running Distance for a Week.</a:t>
            </a:r>
          </a:p>
          <a:p>
            <a:pPr marL="0" indent="0">
              <a:buNone/>
            </a:pPr>
            <a:endParaRPr lang="en-US" sz="2000" dirty="0"/>
          </a:p>
          <a:p>
            <a:pPr marL="0" indent="0">
              <a:buNone/>
            </a:pPr>
            <a:r>
              <a:rPr lang="en-US" sz="2000" b="1" dirty="0"/>
              <a:t>Scenario:</a:t>
            </a:r>
          </a:p>
          <a:p>
            <a:pPr marL="0" indent="0">
              <a:buNone/>
            </a:pPr>
            <a:r>
              <a:rPr lang="en-US" sz="2000" dirty="0"/>
              <a:t>You're tracking your running distance for a week. </a:t>
            </a:r>
          </a:p>
          <a:p>
            <a:pPr marL="0" indent="0">
              <a:buNone/>
            </a:pPr>
            <a:r>
              <a:rPr lang="en-US" sz="2000" dirty="0"/>
              <a:t>Uses a </a:t>
            </a:r>
            <a:r>
              <a:rPr lang="en-US" sz="2000" b="1" dirty="0"/>
              <a:t>for loop</a:t>
            </a:r>
            <a:r>
              <a:rPr lang="en-US" sz="2000" dirty="0"/>
              <a:t> to ask the user to input the number of km they ran each day for 7 days.</a:t>
            </a:r>
          </a:p>
          <a:p>
            <a:pPr>
              <a:buFont typeface="+mj-lt"/>
              <a:buAutoNum type="arabicPeriod"/>
            </a:pPr>
            <a:r>
              <a:rPr lang="en-US" sz="2000" dirty="0"/>
              <a:t>Calculates the total running distance for the week.</a:t>
            </a:r>
          </a:p>
          <a:p>
            <a:pPr>
              <a:buFont typeface="+mj-lt"/>
              <a:buAutoNum type="arabicPeriod"/>
            </a:pPr>
            <a:r>
              <a:rPr lang="en-US" sz="2000" dirty="0"/>
              <a:t>Output the total distance after exiting the loop.</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D6017A99-55F1-23B6-68B1-AFEA1F2386C0}"/>
              </a:ext>
            </a:extLst>
          </p:cNvPr>
          <p:cNvSpPr>
            <a:spLocks noGrp="1"/>
          </p:cNvSpPr>
          <p:nvPr>
            <p:ph type="sldNum" sz="quarter" idx="12"/>
          </p:nvPr>
        </p:nvSpPr>
        <p:spPr/>
        <p:txBody>
          <a:bodyPr/>
          <a:lstStyle/>
          <a:p>
            <a:fld id="{34BD10FF-742B-A44F-A6FA-954BBF658AF4}" type="slidenum">
              <a:rPr lang="en-US" smtClean="0"/>
              <a:t>80</a:t>
            </a:fld>
            <a:endParaRPr lang="en-US" dirty="0"/>
          </a:p>
        </p:txBody>
      </p:sp>
      <p:sp>
        <p:nvSpPr>
          <p:cNvPr id="2" name="TextBox 1">
            <a:extLst>
              <a:ext uri="{FF2B5EF4-FFF2-40B4-BE49-F238E27FC236}">
                <a16:creationId xmlns:a16="http://schemas.microsoft.com/office/drawing/2014/main" id="{964BE7CE-698E-7028-A52C-17324FAE1B2D}"/>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82095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F9AD6-63EC-3723-291F-5078C5AB39E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3DF7C767-DEAC-1175-EF09-675009F0075D}"/>
              </a:ext>
            </a:extLst>
          </p:cNvPr>
          <p:cNvSpPr>
            <a:spLocks noGrp="1"/>
          </p:cNvSpPr>
          <p:nvPr>
            <p:ph idx="1"/>
          </p:nvPr>
        </p:nvSpPr>
        <p:spPr>
          <a:xfrm>
            <a:off x="681037" y="1620998"/>
            <a:ext cx="9030381" cy="4333516"/>
          </a:xfrm>
          <a:ln>
            <a:solidFill>
              <a:schemeClr val="accent1"/>
            </a:solidFill>
          </a:ln>
        </p:spPr>
        <p:txBody>
          <a:bodyPr vert="horz" lIns="146250" tIns="146250" rIns="146250" bIns="146250" rtlCol="0">
            <a:noAutofit/>
          </a:bodyPr>
          <a:lstStyle/>
          <a:p>
            <a:pPr marL="0" indent="0">
              <a:spcBef>
                <a:spcPts val="488"/>
              </a:spcBef>
              <a:buNone/>
            </a:pPr>
            <a:r>
              <a:rPr lang="en-US" b="1" dirty="0"/>
              <a:t>Instructions:</a:t>
            </a:r>
          </a:p>
          <a:p>
            <a:pPr>
              <a:spcBef>
                <a:spcPts val="488"/>
              </a:spcBef>
              <a:buFont typeface="+mj-lt"/>
              <a:buAutoNum type="arabicPeriod"/>
            </a:pPr>
            <a:r>
              <a:rPr lang="en-US" dirty="0"/>
              <a:t>Use a </a:t>
            </a:r>
            <a:r>
              <a:rPr lang="en-US" b="1" dirty="0">
                <a:solidFill>
                  <a:schemeClr val="accent3"/>
                </a:solidFill>
              </a:rPr>
              <a:t>for loop </a:t>
            </a:r>
            <a:r>
              <a:rPr lang="en-US" dirty="0"/>
              <a:t>to repeat the input for 7 days.</a:t>
            </a:r>
          </a:p>
          <a:p>
            <a:pPr>
              <a:spcBef>
                <a:spcPts val="488"/>
              </a:spcBef>
              <a:buFont typeface="+mj-lt"/>
              <a:buAutoNum type="arabicPeriod"/>
            </a:pPr>
            <a:r>
              <a:rPr lang="en-US" dirty="0"/>
              <a:t>Each day, ask the user:</a:t>
            </a:r>
          </a:p>
          <a:p>
            <a:pPr marL="650081" lvl="1" indent="-278606">
              <a:spcBef>
                <a:spcPts val="488"/>
              </a:spcBef>
              <a:buFont typeface="Arial" panose="020B0604020202020204" pitchFamily="34" charset="0"/>
              <a:buChar char="•"/>
            </a:pPr>
            <a:r>
              <a:rPr lang="en-US" dirty="0"/>
              <a:t>How many kilometers did you run today?</a:t>
            </a:r>
          </a:p>
          <a:p>
            <a:pPr>
              <a:spcBef>
                <a:spcPts val="488"/>
              </a:spcBef>
              <a:buFont typeface="+mj-lt"/>
              <a:buAutoNum type="arabicPeriod"/>
            </a:pPr>
            <a:r>
              <a:rPr lang="en-US" dirty="0"/>
              <a:t>Add the kilometers for each day to a variable that keeps track of the total distance.</a:t>
            </a:r>
          </a:p>
          <a:p>
            <a:pPr>
              <a:spcBef>
                <a:spcPts val="488"/>
              </a:spcBef>
              <a:buFont typeface="+mj-lt"/>
              <a:buAutoNum type="arabicPeriod"/>
            </a:pPr>
            <a:r>
              <a:rPr lang="en-US" dirty="0"/>
              <a:t>After the loop ends, display the total running distance for the week.</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B518850-9E91-C07F-E136-BCCA20B42D52}"/>
              </a:ext>
            </a:extLst>
          </p:cNvPr>
          <p:cNvSpPr>
            <a:spLocks noGrp="1"/>
          </p:cNvSpPr>
          <p:nvPr>
            <p:ph type="sldNum" sz="quarter" idx="12"/>
          </p:nvPr>
        </p:nvSpPr>
        <p:spPr/>
        <p:txBody>
          <a:bodyPr/>
          <a:lstStyle/>
          <a:p>
            <a:fld id="{34BD10FF-742B-A44F-A6FA-954BBF658AF4}" type="slidenum">
              <a:rPr lang="en-US" smtClean="0"/>
              <a:t>81</a:t>
            </a:fld>
            <a:endParaRPr lang="en-US" dirty="0"/>
          </a:p>
        </p:txBody>
      </p:sp>
      <p:sp>
        <p:nvSpPr>
          <p:cNvPr id="7" name="Title 1">
            <a:extLst>
              <a:ext uri="{FF2B5EF4-FFF2-40B4-BE49-F238E27FC236}">
                <a16:creationId xmlns:a16="http://schemas.microsoft.com/office/drawing/2014/main" id="{A7F922B8-1A12-BB7B-1C81-55B65CF806E0}"/>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Tree>
    <p:extLst>
      <p:ext uri="{BB962C8B-B14F-4D97-AF65-F5344CB8AC3E}">
        <p14:creationId xmlns:p14="http://schemas.microsoft.com/office/powerpoint/2010/main" val="401434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37B3-C162-4D22-8B95-BC63AD17B4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62B444-32CB-C006-9A1B-30B3B95B1103}"/>
              </a:ext>
            </a:extLst>
          </p:cNvPr>
          <p:cNvSpPr>
            <a:spLocks noGrp="1"/>
          </p:cNvSpPr>
          <p:nvPr>
            <p:ph type="sldNum" sz="quarter" idx="12"/>
          </p:nvPr>
        </p:nvSpPr>
        <p:spPr/>
        <p:txBody>
          <a:bodyPr/>
          <a:lstStyle/>
          <a:p>
            <a:fld id="{666406D3-84CC-3143-BBC5-6919C133A667}" type="slidenum">
              <a:rPr lang="en-US" smtClean="0"/>
              <a:t>82</a:t>
            </a:fld>
            <a:endParaRPr lang="en-US" dirty="0"/>
          </a:p>
        </p:txBody>
      </p:sp>
      <p:sp>
        <p:nvSpPr>
          <p:cNvPr id="2" name="Oval Callout 1">
            <a:extLst>
              <a:ext uri="{FF2B5EF4-FFF2-40B4-BE49-F238E27FC236}">
                <a16:creationId xmlns:a16="http://schemas.microsoft.com/office/drawing/2014/main" id="{61FBEC7F-D6A2-9EDA-D6B4-F72733C42285}"/>
              </a:ext>
            </a:extLst>
          </p:cNvPr>
          <p:cNvSpPr/>
          <p:nvPr/>
        </p:nvSpPr>
        <p:spPr bwMode="auto">
          <a:xfrm>
            <a:off x="6973039" y="1312115"/>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5</a:t>
            </a:r>
          </a:p>
          <a:p>
            <a:pPr defTabSz="742950" fontAlgn="base">
              <a:lnSpc>
                <a:spcPct val="90000"/>
              </a:lnSpc>
              <a:spcBef>
                <a:spcPct val="0"/>
              </a:spcBef>
              <a:spcAft>
                <a:spcPct val="0"/>
              </a:spcAft>
            </a:pPr>
            <a:endParaRPr lang="en-US" sz="1138" dirty="0">
              <a:solidFill>
                <a:schemeClr val="bg1"/>
              </a:solidFill>
            </a:endParaRPr>
          </a:p>
        </p:txBody>
      </p:sp>
      <p:pic>
        <p:nvPicPr>
          <p:cNvPr id="10" name="Graphic 9" descr="Run outline">
            <a:extLst>
              <a:ext uri="{FF2B5EF4-FFF2-40B4-BE49-F238E27FC236}">
                <a16:creationId xmlns:a16="http://schemas.microsoft.com/office/drawing/2014/main" id="{BDFCA195-AA03-D125-BE17-3AC2F6A649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87306" y="1724861"/>
            <a:ext cx="655367" cy="655367"/>
          </a:xfrm>
          <a:prstGeom prst="rect">
            <a:avLst/>
          </a:prstGeom>
        </p:spPr>
      </p:pic>
      <p:pic>
        <p:nvPicPr>
          <p:cNvPr id="14" name="Graphic 13" descr="Aspiration outline">
            <a:extLst>
              <a:ext uri="{FF2B5EF4-FFF2-40B4-BE49-F238E27FC236}">
                <a16:creationId xmlns:a16="http://schemas.microsoft.com/office/drawing/2014/main" id="{6F8EB75E-260B-E39B-5760-28C3D967C5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759573" y="6115050"/>
            <a:ext cx="742950" cy="742950"/>
          </a:xfrm>
          <a:prstGeom prst="rect">
            <a:avLst/>
          </a:prstGeom>
        </p:spPr>
      </p:pic>
      <p:pic>
        <p:nvPicPr>
          <p:cNvPr id="6" name="Graphic 5" descr="Run outline">
            <a:extLst>
              <a:ext uri="{FF2B5EF4-FFF2-40B4-BE49-F238E27FC236}">
                <a16:creationId xmlns:a16="http://schemas.microsoft.com/office/drawing/2014/main" id="{8C250448-6498-114A-6B86-05A9083C1F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73238" y="2362093"/>
            <a:ext cx="655367" cy="655367"/>
          </a:xfrm>
          <a:prstGeom prst="rect">
            <a:avLst/>
          </a:prstGeom>
        </p:spPr>
      </p:pic>
      <p:sp>
        <p:nvSpPr>
          <p:cNvPr id="9" name="Rounded Rectangular Callout 8">
            <a:extLst>
              <a:ext uri="{FF2B5EF4-FFF2-40B4-BE49-F238E27FC236}">
                <a16:creationId xmlns:a16="http://schemas.microsoft.com/office/drawing/2014/main" id="{0AFE2E9E-E353-99C8-7421-4C2A6BAEEDCC}"/>
              </a:ext>
            </a:extLst>
          </p:cNvPr>
          <p:cNvSpPr/>
          <p:nvPr/>
        </p:nvSpPr>
        <p:spPr bwMode="auto">
          <a:xfrm>
            <a:off x="846174" y="139748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1: How many kilometers did you run today? </a:t>
            </a:r>
            <a:endParaRPr lang="en-US" sz="1600" dirty="0">
              <a:solidFill>
                <a:schemeClr val="bg1"/>
              </a:solidFill>
            </a:endParaRPr>
          </a:p>
        </p:txBody>
      </p:sp>
      <p:sp>
        <p:nvSpPr>
          <p:cNvPr id="12" name="Oval Callout 11">
            <a:extLst>
              <a:ext uri="{FF2B5EF4-FFF2-40B4-BE49-F238E27FC236}">
                <a16:creationId xmlns:a16="http://schemas.microsoft.com/office/drawing/2014/main" id="{5F6D191D-3FCB-6B28-7C4D-945E1E79D9F4}"/>
              </a:ext>
            </a:extLst>
          </p:cNvPr>
          <p:cNvSpPr/>
          <p:nvPr/>
        </p:nvSpPr>
        <p:spPr bwMode="auto">
          <a:xfrm>
            <a:off x="6956627" y="1928749"/>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7</a:t>
            </a:r>
          </a:p>
          <a:p>
            <a:pPr defTabSz="742950" fontAlgn="base">
              <a:lnSpc>
                <a:spcPct val="90000"/>
              </a:lnSpc>
              <a:spcBef>
                <a:spcPct val="0"/>
              </a:spcBef>
              <a:spcAft>
                <a:spcPct val="0"/>
              </a:spcAft>
            </a:pPr>
            <a:endParaRPr lang="en-US" sz="1138" dirty="0">
              <a:solidFill>
                <a:schemeClr val="bg1"/>
              </a:solidFill>
            </a:endParaRPr>
          </a:p>
        </p:txBody>
      </p:sp>
      <p:sp>
        <p:nvSpPr>
          <p:cNvPr id="13" name="Oval Callout 12">
            <a:extLst>
              <a:ext uri="{FF2B5EF4-FFF2-40B4-BE49-F238E27FC236}">
                <a16:creationId xmlns:a16="http://schemas.microsoft.com/office/drawing/2014/main" id="{79528FB3-72B8-1910-71A4-A9C9BB49EA4E}"/>
              </a:ext>
            </a:extLst>
          </p:cNvPr>
          <p:cNvSpPr/>
          <p:nvPr/>
        </p:nvSpPr>
        <p:spPr bwMode="auto">
          <a:xfrm>
            <a:off x="6996485" y="2601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6</a:t>
            </a:r>
          </a:p>
          <a:p>
            <a:pPr defTabSz="742950" fontAlgn="base">
              <a:lnSpc>
                <a:spcPct val="90000"/>
              </a:lnSpc>
              <a:spcBef>
                <a:spcPct val="0"/>
              </a:spcBef>
              <a:spcAft>
                <a:spcPct val="0"/>
              </a:spcAft>
            </a:pPr>
            <a:endParaRPr lang="en-US" sz="1138" dirty="0">
              <a:solidFill>
                <a:schemeClr val="bg1"/>
              </a:solidFill>
            </a:endParaRPr>
          </a:p>
        </p:txBody>
      </p:sp>
      <p:pic>
        <p:nvPicPr>
          <p:cNvPr id="15" name="Graphic 14" descr="Run outline">
            <a:extLst>
              <a:ext uri="{FF2B5EF4-FFF2-40B4-BE49-F238E27FC236}">
                <a16:creationId xmlns:a16="http://schemas.microsoft.com/office/drawing/2014/main" id="{7AEFB420-A368-8E30-A081-84851B58EF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28691" y="3020930"/>
            <a:ext cx="655367" cy="655367"/>
          </a:xfrm>
          <a:prstGeom prst="rect">
            <a:avLst/>
          </a:prstGeom>
        </p:spPr>
      </p:pic>
      <p:sp>
        <p:nvSpPr>
          <p:cNvPr id="17" name="Rounded Rectangular Callout 16">
            <a:extLst>
              <a:ext uri="{FF2B5EF4-FFF2-40B4-BE49-F238E27FC236}">
                <a16:creationId xmlns:a16="http://schemas.microsoft.com/office/drawing/2014/main" id="{B6523ACD-253D-1D13-5829-37F81FC41A23}"/>
              </a:ext>
            </a:extLst>
          </p:cNvPr>
          <p:cNvSpPr/>
          <p:nvPr/>
        </p:nvSpPr>
        <p:spPr bwMode="auto">
          <a:xfrm>
            <a:off x="815694" y="202818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2: How many kilometers did you run today? </a:t>
            </a:r>
            <a:endParaRPr lang="en-US" sz="1600" dirty="0">
              <a:solidFill>
                <a:schemeClr val="bg1"/>
              </a:solidFill>
            </a:endParaRPr>
          </a:p>
        </p:txBody>
      </p:sp>
      <p:sp>
        <p:nvSpPr>
          <p:cNvPr id="18" name="Rounded Rectangular Callout 17">
            <a:extLst>
              <a:ext uri="{FF2B5EF4-FFF2-40B4-BE49-F238E27FC236}">
                <a16:creationId xmlns:a16="http://schemas.microsoft.com/office/drawing/2014/main" id="{CE11C2F4-7241-0AE5-45C6-23F9E531BF88}"/>
              </a:ext>
            </a:extLst>
          </p:cNvPr>
          <p:cNvSpPr/>
          <p:nvPr/>
        </p:nvSpPr>
        <p:spPr bwMode="auto">
          <a:xfrm>
            <a:off x="829761" y="267530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3: How many kilometers did you run today? </a:t>
            </a:r>
            <a:endParaRPr lang="en-US" sz="1600" dirty="0">
              <a:solidFill>
                <a:schemeClr val="bg1"/>
              </a:solidFill>
            </a:endParaRPr>
          </a:p>
        </p:txBody>
      </p:sp>
      <p:sp>
        <p:nvSpPr>
          <p:cNvPr id="19" name="Rounded Rectangular Callout 18">
            <a:extLst>
              <a:ext uri="{FF2B5EF4-FFF2-40B4-BE49-F238E27FC236}">
                <a16:creationId xmlns:a16="http://schemas.microsoft.com/office/drawing/2014/main" id="{E8D40864-7605-C126-F82F-342A3EC50BB8}"/>
              </a:ext>
            </a:extLst>
          </p:cNvPr>
          <p:cNvSpPr/>
          <p:nvPr/>
        </p:nvSpPr>
        <p:spPr bwMode="auto">
          <a:xfrm>
            <a:off x="799281" y="3306004"/>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4: How many kilometers did you run today? </a:t>
            </a:r>
            <a:endParaRPr lang="en-US" sz="1600" dirty="0">
              <a:solidFill>
                <a:schemeClr val="bg1"/>
              </a:solidFill>
            </a:endParaRPr>
          </a:p>
        </p:txBody>
      </p:sp>
      <p:sp>
        <p:nvSpPr>
          <p:cNvPr id="20" name="Rounded Rectangular Callout 19">
            <a:extLst>
              <a:ext uri="{FF2B5EF4-FFF2-40B4-BE49-F238E27FC236}">
                <a16:creationId xmlns:a16="http://schemas.microsoft.com/office/drawing/2014/main" id="{7175D044-11B8-C56E-4152-8AC1BB4E6A56}"/>
              </a:ext>
            </a:extLst>
          </p:cNvPr>
          <p:cNvSpPr/>
          <p:nvPr/>
        </p:nvSpPr>
        <p:spPr bwMode="auto">
          <a:xfrm>
            <a:off x="787559" y="392732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5: How many kilometers did you run today? </a:t>
            </a:r>
            <a:endParaRPr lang="en-US" sz="1600" dirty="0">
              <a:solidFill>
                <a:schemeClr val="bg1"/>
              </a:solidFill>
            </a:endParaRPr>
          </a:p>
        </p:txBody>
      </p:sp>
      <p:sp>
        <p:nvSpPr>
          <p:cNvPr id="21" name="Rounded Rectangular Callout 20">
            <a:extLst>
              <a:ext uri="{FF2B5EF4-FFF2-40B4-BE49-F238E27FC236}">
                <a16:creationId xmlns:a16="http://schemas.microsoft.com/office/drawing/2014/main" id="{E704F3A0-CFE8-73D2-2C6D-B23F89A42742}"/>
              </a:ext>
            </a:extLst>
          </p:cNvPr>
          <p:cNvSpPr/>
          <p:nvPr/>
        </p:nvSpPr>
        <p:spPr bwMode="auto">
          <a:xfrm>
            <a:off x="757079" y="455802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6: How many kilometers did you run today? </a:t>
            </a:r>
            <a:endParaRPr lang="en-US" sz="1600" dirty="0">
              <a:solidFill>
                <a:schemeClr val="bg1"/>
              </a:solidFill>
            </a:endParaRPr>
          </a:p>
        </p:txBody>
      </p:sp>
      <p:sp>
        <p:nvSpPr>
          <p:cNvPr id="22" name="Rounded Rectangular Callout 21">
            <a:extLst>
              <a:ext uri="{FF2B5EF4-FFF2-40B4-BE49-F238E27FC236}">
                <a16:creationId xmlns:a16="http://schemas.microsoft.com/office/drawing/2014/main" id="{8B25EC7B-D8C7-73DE-9A92-7B7CF2EC48C2}"/>
              </a:ext>
            </a:extLst>
          </p:cNvPr>
          <p:cNvSpPr/>
          <p:nvPr/>
        </p:nvSpPr>
        <p:spPr bwMode="auto">
          <a:xfrm>
            <a:off x="771146" y="520514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7: How many kilometers did you run today? </a:t>
            </a:r>
            <a:endParaRPr lang="en-US" sz="1600" dirty="0">
              <a:solidFill>
                <a:schemeClr val="bg1"/>
              </a:solidFill>
            </a:endParaRPr>
          </a:p>
        </p:txBody>
      </p:sp>
      <p:sp>
        <p:nvSpPr>
          <p:cNvPr id="30" name="Title 1">
            <a:extLst>
              <a:ext uri="{FF2B5EF4-FFF2-40B4-BE49-F238E27FC236}">
                <a16:creationId xmlns:a16="http://schemas.microsoft.com/office/drawing/2014/main" id="{0F432F75-D12A-47F9-3126-859A480D92B7}"/>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31" name="Oval Callout 30">
            <a:extLst>
              <a:ext uri="{FF2B5EF4-FFF2-40B4-BE49-F238E27FC236}">
                <a16:creationId xmlns:a16="http://schemas.microsoft.com/office/drawing/2014/main" id="{5DCF957C-F8FB-27F0-6E75-0D9C03BE3210}"/>
              </a:ext>
            </a:extLst>
          </p:cNvPr>
          <p:cNvSpPr/>
          <p:nvPr/>
        </p:nvSpPr>
        <p:spPr bwMode="auto">
          <a:xfrm>
            <a:off x="7069168" y="3363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8</a:t>
            </a:r>
          </a:p>
          <a:p>
            <a:pPr defTabSz="742950" fontAlgn="base">
              <a:lnSpc>
                <a:spcPct val="90000"/>
              </a:lnSpc>
              <a:spcBef>
                <a:spcPct val="0"/>
              </a:spcBef>
              <a:spcAft>
                <a:spcPct val="0"/>
              </a:spcAft>
            </a:pPr>
            <a:endParaRPr lang="en-US" sz="1138" dirty="0">
              <a:solidFill>
                <a:schemeClr val="bg1"/>
              </a:solidFill>
            </a:endParaRPr>
          </a:p>
        </p:txBody>
      </p:sp>
      <p:sp>
        <p:nvSpPr>
          <p:cNvPr id="32" name="Oval Callout 31">
            <a:extLst>
              <a:ext uri="{FF2B5EF4-FFF2-40B4-BE49-F238E27FC236}">
                <a16:creationId xmlns:a16="http://schemas.microsoft.com/office/drawing/2014/main" id="{5C5B0A47-9180-6AAC-8B0D-F1630BC8E6BF}"/>
              </a:ext>
            </a:extLst>
          </p:cNvPr>
          <p:cNvSpPr/>
          <p:nvPr/>
        </p:nvSpPr>
        <p:spPr bwMode="auto">
          <a:xfrm>
            <a:off x="7052756" y="3980287"/>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10</a:t>
            </a:r>
          </a:p>
        </p:txBody>
      </p:sp>
      <p:sp>
        <p:nvSpPr>
          <p:cNvPr id="33" name="Oval Callout 32">
            <a:extLst>
              <a:ext uri="{FF2B5EF4-FFF2-40B4-BE49-F238E27FC236}">
                <a16:creationId xmlns:a16="http://schemas.microsoft.com/office/drawing/2014/main" id="{D1208F8C-F12B-12CC-F6BA-C7A23DE0FFFF}"/>
              </a:ext>
            </a:extLst>
          </p:cNvPr>
          <p:cNvSpPr/>
          <p:nvPr/>
        </p:nvSpPr>
        <p:spPr bwMode="auto">
          <a:xfrm>
            <a:off x="7092614" y="4653191"/>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3</a:t>
            </a:r>
          </a:p>
          <a:p>
            <a:pPr defTabSz="742950" fontAlgn="base">
              <a:lnSpc>
                <a:spcPct val="90000"/>
              </a:lnSpc>
              <a:spcBef>
                <a:spcPct val="0"/>
              </a:spcBef>
              <a:spcAft>
                <a:spcPct val="0"/>
              </a:spcAft>
            </a:pPr>
            <a:endParaRPr lang="en-US" sz="1138" dirty="0">
              <a:solidFill>
                <a:schemeClr val="bg1"/>
              </a:solidFill>
            </a:endParaRPr>
          </a:p>
        </p:txBody>
      </p:sp>
      <p:sp>
        <p:nvSpPr>
          <p:cNvPr id="34" name="Oval Callout 33">
            <a:extLst>
              <a:ext uri="{FF2B5EF4-FFF2-40B4-BE49-F238E27FC236}">
                <a16:creationId xmlns:a16="http://schemas.microsoft.com/office/drawing/2014/main" id="{7435AA16-1716-CBE3-4F3B-7751340C40A6}"/>
              </a:ext>
            </a:extLst>
          </p:cNvPr>
          <p:cNvSpPr/>
          <p:nvPr/>
        </p:nvSpPr>
        <p:spPr bwMode="auto">
          <a:xfrm>
            <a:off x="7048066" y="5297960"/>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4</a:t>
            </a:r>
          </a:p>
        </p:txBody>
      </p:sp>
      <p:sp>
        <p:nvSpPr>
          <p:cNvPr id="35" name="Rounded Rectangular Callout 34">
            <a:extLst>
              <a:ext uri="{FF2B5EF4-FFF2-40B4-BE49-F238E27FC236}">
                <a16:creationId xmlns:a16="http://schemas.microsoft.com/office/drawing/2014/main" id="{F2FE7318-1FF2-16C6-0C7D-305666589C72}"/>
              </a:ext>
            </a:extLst>
          </p:cNvPr>
          <p:cNvSpPr/>
          <p:nvPr/>
        </p:nvSpPr>
        <p:spPr bwMode="auto">
          <a:xfrm>
            <a:off x="768802" y="6243811"/>
            <a:ext cx="4809038" cy="487580"/>
          </a:xfrm>
          <a:prstGeom prst="wedgeRoundRectCallout">
            <a:avLst>
              <a:gd name="adj1" fmla="val 49048"/>
              <a:gd name="adj2" fmla="val 14783"/>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600"/>
              </a:spcAft>
              <a:buNone/>
            </a:pPr>
            <a:r>
              <a:rPr lang="en-US" sz="1800" dirty="0">
                <a:solidFill>
                  <a:schemeClr val="bg1"/>
                </a:solidFill>
              </a:rPr>
              <a:t>Total running distance for the week: 43 km</a:t>
            </a:r>
          </a:p>
        </p:txBody>
      </p:sp>
      <p:pic>
        <p:nvPicPr>
          <p:cNvPr id="36" name="Graphic 35" descr="Run outline">
            <a:extLst>
              <a:ext uri="{FF2B5EF4-FFF2-40B4-BE49-F238E27FC236}">
                <a16:creationId xmlns:a16="http://schemas.microsoft.com/office/drawing/2014/main" id="{F6773097-EEC4-F03A-1352-043361DF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3748264"/>
            <a:ext cx="655367" cy="655367"/>
          </a:xfrm>
          <a:prstGeom prst="rect">
            <a:avLst/>
          </a:prstGeom>
        </p:spPr>
      </p:pic>
      <p:pic>
        <p:nvPicPr>
          <p:cNvPr id="37" name="Graphic 36" descr="Run outline">
            <a:extLst>
              <a:ext uri="{FF2B5EF4-FFF2-40B4-BE49-F238E27FC236}">
                <a16:creationId xmlns:a16="http://schemas.microsoft.com/office/drawing/2014/main" id="{8B160484-70F2-4BA2-BF8C-4525ED4A82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4455835"/>
            <a:ext cx="655367" cy="655367"/>
          </a:xfrm>
          <a:prstGeom prst="rect">
            <a:avLst/>
          </a:prstGeom>
        </p:spPr>
      </p:pic>
      <p:pic>
        <p:nvPicPr>
          <p:cNvPr id="38" name="Graphic 37" descr="Run outline">
            <a:extLst>
              <a:ext uri="{FF2B5EF4-FFF2-40B4-BE49-F238E27FC236}">
                <a16:creationId xmlns:a16="http://schemas.microsoft.com/office/drawing/2014/main" id="{158E64D3-EEA6-1648-18F3-A79FB73925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54482" y="5114672"/>
            <a:ext cx="655367" cy="655367"/>
          </a:xfrm>
          <a:prstGeom prst="rect">
            <a:avLst/>
          </a:prstGeom>
        </p:spPr>
      </p:pic>
      <p:pic>
        <p:nvPicPr>
          <p:cNvPr id="39" name="Graphic 38" descr="Run outline">
            <a:extLst>
              <a:ext uri="{FF2B5EF4-FFF2-40B4-BE49-F238E27FC236}">
                <a16:creationId xmlns:a16="http://schemas.microsoft.com/office/drawing/2014/main" id="{E8876812-E957-4C7D-46A4-10BAD27AB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630217" y="1089470"/>
            <a:ext cx="655367" cy="655367"/>
          </a:xfrm>
          <a:prstGeom prst="rect">
            <a:avLst/>
          </a:prstGeom>
        </p:spPr>
      </p:pic>
    </p:spTree>
    <p:extLst>
      <p:ext uri="{BB962C8B-B14F-4D97-AF65-F5344CB8AC3E}">
        <p14:creationId xmlns:p14="http://schemas.microsoft.com/office/powerpoint/2010/main" val="1385215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E9BB-F62B-4437-3F2E-020D14663A3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614BEC9-EA5C-0C82-8192-2860C4EE9D70}"/>
              </a:ext>
            </a:extLst>
          </p:cNvPr>
          <p:cNvSpPr>
            <a:spLocks noGrp="1"/>
          </p:cNvSpPr>
          <p:nvPr>
            <p:ph type="title"/>
          </p:nvPr>
        </p:nvSpPr>
        <p:spPr>
          <a:xfrm>
            <a:off x="681038" y="365126"/>
            <a:ext cx="8543925" cy="711321"/>
          </a:xfrm>
        </p:spPr>
        <p:txBody>
          <a:bodyPr>
            <a:noAutofit/>
          </a:bodyPr>
          <a:lstStyle/>
          <a:p>
            <a:r>
              <a:rPr lang="en-US" dirty="0"/>
              <a:t>Exercise 6-2: Calculate run distance until a target goal is reached.</a:t>
            </a:r>
          </a:p>
        </p:txBody>
      </p:sp>
      <p:sp>
        <p:nvSpPr>
          <p:cNvPr id="4" name="Content Placeholder 7">
            <a:extLst>
              <a:ext uri="{FF2B5EF4-FFF2-40B4-BE49-F238E27FC236}">
                <a16:creationId xmlns:a16="http://schemas.microsoft.com/office/drawing/2014/main" id="{027F9255-3797-3E71-4C37-B96FDCEDBD51}"/>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400" b="1" dirty="0"/>
              <a:t>Task:</a:t>
            </a:r>
          </a:p>
          <a:p>
            <a:pPr marL="0" indent="0">
              <a:buNone/>
            </a:pPr>
            <a:r>
              <a:rPr lang="en-US" dirty="0"/>
              <a:t>Create an algorithm using “</a:t>
            </a:r>
            <a:r>
              <a:rPr lang="en-US" b="1" dirty="0">
                <a:solidFill>
                  <a:schemeClr val="accent3"/>
                </a:solidFill>
              </a:rPr>
              <a:t>while</a:t>
            </a:r>
            <a:r>
              <a:rPr lang="en-US" dirty="0"/>
              <a:t>” loop to calculate Total Running Distance until a target goal is reached.</a:t>
            </a:r>
          </a:p>
          <a:p>
            <a:pPr marL="0" indent="0">
              <a:buNone/>
            </a:pPr>
            <a:endParaRPr lang="en-US" dirty="0"/>
          </a:p>
          <a:p>
            <a:pPr marL="0" indent="0">
              <a:buNone/>
            </a:pPr>
            <a:r>
              <a:rPr lang="en-US" sz="2400" b="1" dirty="0"/>
              <a:t>Scenario:</a:t>
            </a:r>
          </a:p>
          <a:p>
            <a:r>
              <a:rPr lang="en-US" dirty="0"/>
              <a:t>You are training for a running challenge and have set a total distance goal for the month. Each day, you record how many kilometers you ran.</a:t>
            </a:r>
          </a:p>
        </p:txBody>
      </p:sp>
      <p:sp>
        <p:nvSpPr>
          <p:cNvPr id="3" name="Slide Number Placeholder 2">
            <a:extLst>
              <a:ext uri="{FF2B5EF4-FFF2-40B4-BE49-F238E27FC236}">
                <a16:creationId xmlns:a16="http://schemas.microsoft.com/office/drawing/2014/main" id="{79F5A4AD-C35D-03E8-154D-62CE0107B56E}"/>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83</a:t>
            </a:fld>
            <a:endParaRPr lang="en-US" dirty="0"/>
          </a:p>
        </p:txBody>
      </p:sp>
      <p:sp>
        <p:nvSpPr>
          <p:cNvPr id="8" name="TextBox 7">
            <a:extLst>
              <a:ext uri="{FF2B5EF4-FFF2-40B4-BE49-F238E27FC236}">
                <a16:creationId xmlns:a16="http://schemas.microsoft.com/office/drawing/2014/main" id="{98F81703-AA4B-29F2-1944-90CD1B7D8E71}"/>
              </a:ext>
            </a:extLst>
          </p:cNvPr>
          <p:cNvSpPr txBox="1"/>
          <p:nvPr/>
        </p:nvSpPr>
        <p:spPr>
          <a:xfrm>
            <a:off x="885811" y="3915623"/>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9760489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413FE-4B84-41A6-1B9D-52FBB30FE73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9AB1D239-1C5B-EC63-B2AD-AF8F89A67A98}"/>
              </a:ext>
            </a:extLst>
          </p:cNvPr>
          <p:cNvSpPr>
            <a:spLocks noGrp="1"/>
          </p:cNvSpPr>
          <p:nvPr>
            <p:ph idx="1"/>
          </p:nvPr>
        </p:nvSpPr>
        <p:spPr>
          <a:xfrm>
            <a:off x="609533" y="884589"/>
            <a:ext cx="8579305" cy="4257037"/>
          </a:xfrm>
          <a:ln>
            <a:solidFill>
              <a:schemeClr val="accent1"/>
            </a:solidFill>
          </a:ln>
        </p:spPr>
        <p:txBody>
          <a:bodyPr vert="horz" lIns="146250" tIns="146250" rIns="146250" bIns="146250" rtlCol="0">
            <a:noAutofit/>
          </a:bodyPr>
          <a:lstStyle/>
          <a:p>
            <a:pPr marL="0" indent="0">
              <a:spcBef>
                <a:spcPts val="1950"/>
              </a:spcBef>
              <a:buNone/>
            </a:pPr>
            <a:r>
              <a:rPr lang="en-US" sz="2400" b="1" dirty="0"/>
              <a:t>Instructions:</a:t>
            </a:r>
          </a:p>
          <a:p>
            <a:pPr marL="371475" indent="-371475">
              <a:spcAft>
                <a:spcPts val="488"/>
              </a:spcAft>
              <a:buFont typeface="+mj-lt"/>
              <a:buAutoNum type="arabicPeriod"/>
            </a:pPr>
            <a:r>
              <a:rPr lang="en-US" sz="2000" dirty="0"/>
              <a:t>Ask the user to input their target running distance for the month.</a:t>
            </a:r>
          </a:p>
          <a:p>
            <a:pPr marL="371475" indent="-371475">
              <a:spcAft>
                <a:spcPts val="488"/>
              </a:spcAft>
              <a:buFont typeface="+mj-lt"/>
              <a:buAutoNum type="arabicPeriod"/>
            </a:pPr>
            <a:r>
              <a:rPr lang="en-US" sz="2000" dirty="0"/>
              <a:t>Uses a </a:t>
            </a:r>
            <a:r>
              <a:rPr lang="en-US" sz="2000" b="1" dirty="0">
                <a:solidFill>
                  <a:schemeClr val="accent3"/>
                </a:solidFill>
              </a:rPr>
              <a:t>while </a:t>
            </a:r>
            <a:r>
              <a:rPr lang="en-US" sz="2000" b="1" dirty="0"/>
              <a:t>loop</a:t>
            </a:r>
            <a:r>
              <a:rPr lang="en-US" sz="2000" b="1" dirty="0">
                <a:solidFill>
                  <a:schemeClr val="accent3"/>
                </a:solidFill>
              </a:rPr>
              <a:t> </a:t>
            </a:r>
            <a:r>
              <a:rPr lang="en-US" sz="2000" dirty="0"/>
              <a:t>to keep asking the user to enter the distance they ran each day.</a:t>
            </a:r>
          </a:p>
          <a:p>
            <a:pPr marL="371475" indent="-371475">
              <a:spcAft>
                <a:spcPts val="488"/>
              </a:spcAft>
              <a:buFont typeface="+mj-lt"/>
              <a:buAutoNum type="arabicPeriod"/>
            </a:pPr>
            <a:r>
              <a:rPr lang="en-US" sz="2000" dirty="0"/>
              <a:t>Continues looping until the total distance reaches the target goal or </a:t>
            </a:r>
            <a:r>
              <a:rPr lang="en-US" sz="2000" b="1" dirty="0"/>
              <a:t>30 days </a:t>
            </a:r>
            <a:r>
              <a:rPr lang="en-US" sz="2000" dirty="0"/>
              <a:t>have passed.</a:t>
            </a:r>
          </a:p>
          <a:p>
            <a:pPr marL="371475" indent="-371475">
              <a:spcAft>
                <a:spcPts val="488"/>
              </a:spcAft>
              <a:buFont typeface="+mj-lt"/>
              <a:buAutoNum type="arabicPeriod"/>
            </a:pPr>
            <a:r>
              <a:rPr lang="en-US" sz="2000" dirty="0"/>
              <a:t>If the goal is reached before 30 days, output a congratulatory message.</a:t>
            </a:r>
          </a:p>
          <a:p>
            <a:pPr marL="371475" indent="-371475">
              <a:spcAft>
                <a:spcPts val="488"/>
              </a:spcAft>
              <a:buFont typeface="+mj-lt"/>
              <a:buAutoNum type="arabicPeriod"/>
            </a:pPr>
            <a:r>
              <a:rPr lang="en-US" sz="2000" dirty="0"/>
              <a:t>If 30 days pass without reaching the goal, output a message showing the total distance. </a:t>
            </a:r>
          </a:p>
        </p:txBody>
      </p:sp>
      <p:sp>
        <p:nvSpPr>
          <p:cNvPr id="3" name="Slide Number Placeholder 2">
            <a:extLst>
              <a:ext uri="{FF2B5EF4-FFF2-40B4-BE49-F238E27FC236}">
                <a16:creationId xmlns:a16="http://schemas.microsoft.com/office/drawing/2014/main" id="{FE8160B4-78F3-0369-F702-4B5971A4D626}"/>
              </a:ext>
            </a:extLst>
          </p:cNvPr>
          <p:cNvSpPr>
            <a:spLocks noGrp="1"/>
          </p:cNvSpPr>
          <p:nvPr>
            <p:ph type="sldNum" sz="quarter" idx="12"/>
          </p:nvPr>
        </p:nvSpPr>
        <p:spPr/>
        <p:txBody>
          <a:bodyPr/>
          <a:lstStyle/>
          <a:p>
            <a:fld id="{34BD10FF-742B-A44F-A6FA-954BBF658AF4}" type="slidenum">
              <a:rPr lang="en-US" smtClean="0"/>
              <a:t>84</a:t>
            </a:fld>
            <a:endParaRPr lang="en-US" dirty="0"/>
          </a:p>
        </p:txBody>
      </p:sp>
      <p:sp>
        <p:nvSpPr>
          <p:cNvPr id="7" name="Title 1">
            <a:extLst>
              <a:ext uri="{FF2B5EF4-FFF2-40B4-BE49-F238E27FC236}">
                <a16:creationId xmlns:a16="http://schemas.microsoft.com/office/drawing/2014/main" id="{B2B75B83-8CF1-BFEE-A489-89F4289793A1}"/>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3731243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A259-E569-3CB9-71AB-98D2502C6FC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C9CC407-A3C1-998A-B4C0-193B003EF347}"/>
              </a:ext>
            </a:extLst>
          </p:cNvPr>
          <p:cNvSpPr>
            <a:spLocks noGrp="1"/>
          </p:cNvSpPr>
          <p:nvPr>
            <p:ph idx="1"/>
          </p:nvPr>
        </p:nvSpPr>
        <p:spPr>
          <a:xfrm>
            <a:off x="650081" y="1357870"/>
            <a:ext cx="8747351"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meets the target before 30 days, exit the loop.</a:t>
            </a:r>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8</a:t>
            </a:r>
          </a:p>
          <a:p>
            <a:pPr marL="0" indent="0">
              <a:spcAft>
                <a:spcPts val="488"/>
              </a:spcAft>
              <a:buNone/>
            </a:pPr>
            <a:r>
              <a:rPr lang="en-US" sz="1625" dirty="0">
                <a:solidFill>
                  <a:schemeClr val="accent3"/>
                </a:solidFill>
              </a:rPr>
              <a:t>Total so far: 13.00 km in 2 days.</a:t>
            </a:r>
          </a:p>
          <a:p>
            <a:pPr marL="0" indent="0">
              <a:spcAft>
                <a:spcPts val="488"/>
              </a:spcAft>
              <a:buNone/>
            </a:pPr>
            <a:r>
              <a:rPr lang="en-US" sz="1625" dirty="0"/>
              <a:t>...</a:t>
            </a:r>
          </a:p>
          <a:p>
            <a:pPr marL="0" indent="0">
              <a:spcAft>
                <a:spcPts val="488"/>
              </a:spcAft>
              <a:buNone/>
            </a:pPr>
            <a:r>
              <a:rPr lang="en-US" sz="1625" dirty="0"/>
              <a:t>...</a:t>
            </a:r>
          </a:p>
          <a:p>
            <a:pPr marL="0" indent="0">
              <a:spcAft>
                <a:spcPts val="488"/>
              </a:spcAft>
              <a:buNone/>
            </a:pPr>
            <a:r>
              <a:rPr lang="en-US" sz="1625" dirty="0"/>
              <a:t>Enter the distance you ran today (in km): </a:t>
            </a:r>
            <a:r>
              <a:rPr lang="en-US" sz="1625" dirty="0">
                <a:solidFill>
                  <a:schemeClr val="accent2"/>
                </a:solidFill>
              </a:rPr>
              <a:t>7</a:t>
            </a:r>
          </a:p>
          <a:p>
            <a:pPr marL="0" indent="0">
              <a:spcAft>
                <a:spcPts val="488"/>
              </a:spcAft>
              <a:buNone/>
            </a:pPr>
            <a:r>
              <a:rPr lang="en-US" sz="1625" dirty="0">
                <a:solidFill>
                  <a:schemeClr val="accent3"/>
                </a:solidFill>
              </a:rPr>
              <a:t>Total so far: 102.00 km in 20 days.</a:t>
            </a:r>
          </a:p>
          <a:p>
            <a:pPr marL="0" indent="0">
              <a:spcAft>
                <a:spcPts val="488"/>
              </a:spcAft>
              <a:buNone/>
            </a:pPr>
            <a:r>
              <a:rPr lang="en-US" sz="1625" dirty="0">
                <a:solidFill>
                  <a:schemeClr val="accent3"/>
                </a:solidFill>
              </a:rPr>
              <a:t>Congratulations! You reached your goal of 100 km in 20 days!</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C86DCA3C-D19B-C843-9A6F-8878ADC46305}"/>
              </a:ext>
            </a:extLst>
          </p:cNvPr>
          <p:cNvSpPr>
            <a:spLocks noGrp="1"/>
          </p:cNvSpPr>
          <p:nvPr>
            <p:ph type="sldNum" sz="quarter" idx="12"/>
          </p:nvPr>
        </p:nvSpPr>
        <p:spPr/>
        <p:txBody>
          <a:bodyPr/>
          <a:lstStyle/>
          <a:p>
            <a:fld id="{666406D3-84CC-3143-BBC5-6919C133A667}" type="slidenum">
              <a:rPr lang="en-US" smtClean="0"/>
              <a:t>85</a:t>
            </a:fld>
            <a:endParaRPr lang="en-US"/>
          </a:p>
        </p:txBody>
      </p:sp>
      <p:sp>
        <p:nvSpPr>
          <p:cNvPr id="9" name="Rounded Rectangular Callout 8">
            <a:extLst>
              <a:ext uri="{FF2B5EF4-FFF2-40B4-BE49-F238E27FC236}">
                <a16:creationId xmlns:a16="http://schemas.microsoft.com/office/drawing/2014/main" id="{C31FD182-53D0-8FBD-FAE6-4977BDE7617C}"/>
              </a:ext>
            </a:extLst>
          </p:cNvPr>
          <p:cNvSpPr/>
          <p:nvPr/>
        </p:nvSpPr>
        <p:spPr bwMode="auto">
          <a:xfrm>
            <a:off x="7159739"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r>
              <a:rPr lang="en-US" sz="1138" dirty="0">
                <a:solidFill>
                  <a:schemeClr val="bg1"/>
                </a:solidFill>
              </a:rPr>
              <a:t>  = 100</a:t>
            </a:r>
          </a:p>
        </p:txBody>
      </p:sp>
      <p:sp>
        <p:nvSpPr>
          <p:cNvPr id="12" name="Rounded Rectangular Callout 11">
            <a:extLst>
              <a:ext uri="{FF2B5EF4-FFF2-40B4-BE49-F238E27FC236}">
                <a16:creationId xmlns:a16="http://schemas.microsoft.com/office/drawing/2014/main" id="{E906E9E4-2148-0674-A082-3F38A50918A8}"/>
              </a:ext>
            </a:extLst>
          </p:cNvPr>
          <p:cNvSpPr/>
          <p:nvPr/>
        </p:nvSpPr>
        <p:spPr bwMode="auto">
          <a:xfrm>
            <a:off x="7159739"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13" name="Rounded Rectangular Callout 12">
            <a:extLst>
              <a:ext uri="{FF2B5EF4-FFF2-40B4-BE49-F238E27FC236}">
                <a16:creationId xmlns:a16="http://schemas.microsoft.com/office/drawing/2014/main" id="{70807A61-FD19-DE26-240D-4CF3B6BA7F08}"/>
              </a:ext>
            </a:extLst>
          </p:cNvPr>
          <p:cNvSpPr/>
          <p:nvPr/>
        </p:nvSpPr>
        <p:spPr bwMode="auto">
          <a:xfrm>
            <a:off x="7159739" y="353071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8</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13</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a:t>
            </a:r>
          </a:p>
        </p:txBody>
      </p:sp>
      <p:sp>
        <p:nvSpPr>
          <p:cNvPr id="15" name="Rounded Rectangular Callout 14">
            <a:extLst>
              <a:ext uri="{FF2B5EF4-FFF2-40B4-BE49-F238E27FC236}">
                <a16:creationId xmlns:a16="http://schemas.microsoft.com/office/drawing/2014/main" id="{C0840FF7-4D4B-58A4-855C-256A15ECB8C5}"/>
              </a:ext>
            </a:extLst>
          </p:cNvPr>
          <p:cNvSpPr/>
          <p:nvPr/>
        </p:nvSpPr>
        <p:spPr bwMode="auto">
          <a:xfrm>
            <a:off x="7159739" y="490163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7</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102</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20</a:t>
            </a:r>
          </a:p>
        </p:txBody>
      </p:sp>
      <p:sp>
        <p:nvSpPr>
          <p:cNvPr id="6" name="Title 1">
            <a:extLst>
              <a:ext uri="{FF2B5EF4-FFF2-40B4-BE49-F238E27FC236}">
                <a16:creationId xmlns:a16="http://schemas.microsoft.com/office/drawing/2014/main" id="{509E9C93-F66F-EA26-B85D-51D0DAD7A30F}"/>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4023193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24D52-173C-B596-7BF0-25726637A65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C853CB5-29A5-96D2-4A42-5735D042F295}"/>
              </a:ext>
            </a:extLst>
          </p:cNvPr>
          <p:cNvSpPr>
            <a:spLocks noGrp="1"/>
          </p:cNvSpPr>
          <p:nvPr>
            <p:ph idx="1"/>
          </p:nvPr>
        </p:nvSpPr>
        <p:spPr>
          <a:xfrm>
            <a:off x="650080" y="1357870"/>
            <a:ext cx="8809265"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reaches </a:t>
            </a:r>
            <a:r>
              <a:rPr lang="en-US" b="1" u="sng" dirty="0"/>
              <a:t>day 30</a:t>
            </a:r>
            <a:r>
              <a:rPr lang="en-US" u="sng" dirty="0"/>
              <a:t> without meeting the target, quite the loop.</a:t>
            </a:r>
            <a:endParaRPr lang="en-US" b="1" u="sng" dirty="0"/>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6</a:t>
            </a:r>
          </a:p>
          <a:p>
            <a:pPr marL="0" indent="0">
              <a:spcAft>
                <a:spcPts val="488"/>
              </a:spcAft>
              <a:buNone/>
            </a:pPr>
            <a:r>
              <a:rPr lang="en-US" sz="1625" dirty="0">
                <a:solidFill>
                  <a:schemeClr val="accent3"/>
                </a:solidFill>
              </a:rPr>
              <a:t>Total so far: 75.00 km in 30 days.</a:t>
            </a:r>
          </a:p>
          <a:p>
            <a:pPr marL="0" indent="0">
              <a:spcAft>
                <a:spcPts val="488"/>
              </a:spcAft>
              <a:buNone/>
            </a:pPr>
            <a:endParaRPr lang="en-US" sz="1625" dirty="0"/>
          </a:p>
          <a:p>
            <a:pPr marL="0" indent="0">
              <a:spcAft>
                <a:spcPts val="488"/>
              </a:spcAft>
              <a:buNone/>
            </a:pPr>
            <a:r>
              <a:rPr lang="en-US" sz="1625" dirty="0">
                <a:solidFill>
                  <a:schemeClr val="accent3"/>
                </a:solidFill>
              </a:rPr>
              <a:t>You reached the end of the month. You ran a total of 75.00 km.</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6CC0962F-0E85-4743-C795-729142E98F4F}"/>
              </a:ext>
            </a:extLst>
          </p:cNvPr>
          <p:cNvSpPr>
            <a:spLocks noGrp="1"/>
          </p:cNvSpPr>
          <p:nvPr>
            <p:ph type="sldNum" sz="quarter" idx="12"/>
          </p:nvPr>
        </p:nvSpPr>
        <p:spPr/>
        <p:txBody>
          <a:bodyPr/>
          <a:lstStyle/>
          <a:p>
            <a:fld id="{666406D3-84CC-3143-BBC5-6919C133A667}" type="slidenum">
              <a:rPr lang="en-US" smtClean="0"/>
              <a:t>86</a:t>
            </a:fld>
            <a:endParaRPr lang="en-US"/>
          </a:p>
        </p:txBody>
      </p:sp>
      <p:sp>
        <p:nvSpPr>
          <p:cNvPr id="2" name="Rounded Rectangular Callout 1">
            <a:extLst>
              <a:ext uri="{FF2B5EF4-FFF2-40B4-BE49-F238E27FC236}">
                <a16:creationId xmlns:a16="http://schemas.microsoft.com/office/drawing/2014/main" id="{DDC6A901-D394-6043-C351-523AD765A133}"/>
              </a:ext>
            </a:extLst>
          </p:cNvPr>
          <p:cNvSpPr/>
          <p:nvPr/>
        </p:nvSpPr>
        <p:spPr bwMode="auto">
          <a:xfrm>
            <a:off x="7155316"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endParaRPr lang="en-US" sz="1138" dirty="0">
              <a:solidFill>
                <a:schemeClr val="bg1"/>
              </a:solidFill>
            </a:endParaRPr>
          </a:p>
          <a:p>
            <a:pPr defTabSz="742950" fontAlgn="base">
              <a:lnSpc>
                <a:spcPct val="90000"/>
              </a:lnSpc>
              <a:spcBef>
                <a:spcPct val="0"/>
              </a:spcBef>
              <a:spcAft>
                <a:spcPct val="0"/>
              </a:spcAft>
            </a:pPr>
            <a:r>
              <a:rPr lang="en-US" sz="1138" dirty="0">
                <a:solidFill>
                  <a:schemeClr val="bg1"/>
                </a:solidFill>
              </a:rPr>
              <a:t>
  = 100</a:t>
            </a:r>
          </a:p>
        </p:txBody>
      </p:sp>
      <p:sp>
        <p:nvSpPr>
          <p:cNvPr id="4" name="Rounded Rectangular Callout 3">
            <a:extLst>
              <a:ext uri="{FF2B5EF4-FFF2-40B4-BE49-F238E27FC236}">
                <a16:creationId xmlns:a16="http://schemas.microsoft.com/office/drawing/2014/main" id="{9A3364D0-D5C9-F651-B729-2DCD948243DB}"/>
              </a:ext>
            </a:extLst>
          </p:cNvPr>
          <p:cNvSpPr/>
          <p:nvPr/>
        </p:nvSpPr>
        <p:spPr bwMode="auto">
          <a:xfrm>
            <a:off x="7155316"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7" name="Rounded Rectangular Callout 6">
            <a:extLst>
              <a:ext uri="{FF2B5EF4-FFF2-40B4-BE49-F238E27FC236}">
                <a16:creationId xmlns:a16="http://schemas.microsoft.com/office/drawing/2014/main" id="{E2E49C4F-CAA5-7C67-2403-AACA104A8178}"/>
              </a:ext>
            </a:extLst>
          </p:cNvPr>
          <p:cNvSpPr/>
          <p:nvPr/>
        </p:nvSpPr>
        <p:spPr bwMode="auto">
          <a:xfrm>
            <a:off x="7155316" y="435768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6</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75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30</a:t>
            </a:r>
          </a:p>
        </p:txBody>
      </p:sp>
      <p:sp>
        <p:nvSpPr>
          <p:cNvPr id="10" name="Title 1">
            <a:extLst>
              <a:ext uri="{FF2B5EF4-FFF2-40B4-BE49-F238E27FC236}">
                <a16:creationId xmlns:a16="http://schemas.microsoft.com/office/drawing/2014/main" id="{0AA79D12-3EE3-5719-A2D6-493391648C3D}"/>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256737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2CB7D-F9D8-3A66-609A-843174377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970D3-D678-674A-BDF2-A5982515C404}"/>
              </a:ext>
            </a:extLst>
          </p:cNvPr>
          <p:cNvSpPr>
            <a:spLocks noGrp="1"/>
          </p:cNvSpPr>
          <p:nvPr>
            <p:ph type="ctrTitle"/>
          </p:nvPr>
        </p:nvSpPr>
        <p:spPr/>
        <p:txBody>
          <a:bodyPr>
            <a:normAutofit/>
          </a:bodyPr>
          <a:lstStyle/>
          <a:p>
            <a:r>
              <a:rPr lang="en-US" strike="sngStrike" dirty="0"/>
              <a:t>Attendance Check 6</a:t>
            </a:r>
          </a:p>
        </p:txBody>
      </p:sp>
      <p:sp>
        <p:nvSpPr>
          <p:cNvPr id="3" name="Content Placeholder 2">
            <a:extLst>
              <a:ext uri="{FF2B5EF4-FFF2-40B4-BE49-F238E27FC236}">
                <a16:creationId xmlns:a16="http://schemas.microsoft.com/office/drawing/2014/main" id="{A52FB088-0526-C039-D308-A792DF33C33A}"/>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https://forms.gle/wE82JQyNFJayVGFFA</a:t>
            </a:r>
            <a:endParaRPr lang="en-US" strike="sngStrike"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D2BD2A7-006E-9C44-9CD0-2BE8EC03F059}"/>
              </a:ext>
            </a:extLst>
          </p:cNvPr>
          <p:cNvSpPr>
            <a:spLocks noGrp="1"/>
          </p:cNvSpPr>
          <p:nvPr>
            <p:ph type="sldNum" sz="quarter" idx="12"/>
          </p:nvPr>
        </p:nvSpPr>
        <p:spPr/>
        <p:txBody>
          <a:bodyPr/>
          <a:lstStyle/>
          <a:p>
            <a:fld id="{666406D3-84CC-3143-BBC5-6919C133A667}" type="slidenum">
              <a:rPr lang="en-US" smtClean="0"/>
              <a:t>87</a:t>
            </a:fld>
            <a:endParaRPr lang="en-US"/>
          </a:p>
        </p:txBody>
      </p:sp>
      <p:pic>
        <p:nvPicPr>
          <p:cNvPr id="5" name="Picture 4" descr="A qr code on a white background&#10;&#10;AI-generated content may be incorrect.">
            <a:extLst>
              <a:ext uri="{FF2B5EF4-FFF2-40B4-BE49-F238E27FC236}">
                <a16:creationId xmlns:a16="http://schemas.microsoft.com/office/drawing/2014/main" id="{DE81AB3B-CA03-4871-BA2E-0346205764E2}"/>
              </a:ext>
            </a:extLst>
          </p:cNvPr>
          <p:cNvPicPr>
            <a:picLocks noChangeAspect="1"/>
          </p:cNvPicPr>
          <p:nvPr/>
        </p:nvPicPr>
        <p:blipFill>
          <a:blip r:embed="rId3"/>
          <a:stretch>
            <a:fillRect/>
          </a:stretch>
        </p:blipFill>
        <p:spPr>
          <a:xfrm>
            <a:off x="6701887" y="4558908"/>
            <a:ext cx="2104487" cy="2104487"/>
          </a:xfrm>
          <a:prstGeom prst="rect">
            <a:avLst/>
          </a:prstGeom>
        </p:spPr>
      </p:pic>
    </p:spTree>
    <p:extLst>
      <p:ext uri="{BB962C8B-B14F-4D97-AF65-F5344CB8AC3E}">
        <p14:creationId xmlns:p14="http://schemas.microsoft.com/office/powerpoint/2010/main" val="15241742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B43B9-556B-F40C-87CF-7664F70C97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4D751C3-6045-D6D1-2575-1E0A244981C7}"/>
              </a:ext>
            </a:extLst>
          </p:cNvPr>
          <p:cNvSpPr>
            <a:spLocks noGrp="1"/>
          </p:cNvSpPr>
          <p:nvPr>
            <p:ph type="body" idx="1"/>
          </p:nvPr>
        </p:nvSpPr>
        <p:spPr/>
        <p:txBody>
          <a:bodyPr/>
          <a:lstStyle/>
          <a:p>
            <a:pPr algn="ctr"/>
            <a:r>
              <a:rPr lang="en-US" sz="6000" dirty="0"/>
              <a:t>Spare</a:t>
            </a:r>
          </a:p>
        </p:txBody>
      </p:sp>
      <p:sp>
        <p:nvSpPr>
          <p:cNvPr id="4" name="Slide Number Placeholder 3">
            <a:extLst>
              <a:ext uri="{FF2B5EF4-FFF2-40B4-BE49-F238E27FC236}">
                <a16:creationId xmlns:a16="http://schemas.microsoft.com/office/drawing/2014/main" id="{E8C13867-99A2-B920-497E-753221663C66}"/>
              </a:ext>
            </a:extLst>
          </p:cNvPr>
          <p:cNvSpPr>
            <a:spLocks noGrp="1"/>
          </p:cNvSpPr>
          <p:nvPr>
            <p:ph type="sldNum" sz="quarter" idx="4"/>
          </p:nvPr>
        </p:nvSpPr>
        <p:spPr/>
        <p:txBody>
          <a:bodyPr/>
          <a:lstStyle/>
          <a:p>
            <a:fld id="{DFEC50A3-C73C-694C-96DE-0E6A2FC2AB96}" type="slidenum">
              <a:rPr lang="en-US" smtClean="0"/>
              <a:pPr/>
              <a:t>88</a:t>
            </a:fld>
            <a:endParaRPr lang="en-US" dirty="0"/>
          </a:p>
        </p:txBody>
      </p:sp>
    </p:spTree>
    <p:extLst>
      <p:ext uri="{BB962C8B-B14F-4D97-AF65-F5344CB8AC3E}">
        <p14:creationId xmlns:p14="http://schemas.microsoft.com/office/powerpoint/2010/main" val="4139933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4C34F-9F4A-1E7B-27A1-0B8337AD096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903312C-B915-5FBA-3431-6FA610629837}"/>
              </a:ext>
            </a:extLst>
          </p:cNvPr>
          <p:cNvSpPr>
            <a:spLocks noGrp="1"/>
          </p:cNvSpPr>
          <p:nvPr>
            <p:ph type="body" idx="1"/>
          </p:nvPr>
        </p:nvSpPr>
        <p:spPr>
          <a:xfrm>
            <a:off x="422137" y="1522310"/>
            <a:ext cx="9101690" cy="5138742"/>
          </a:xfrm>
        </p:spPr>
        <p:txBody>
          <a:bodyPr/>
          <a:lstStyle/>
          <a:p>
            <a:r>
              <a:rPr lang="en-US" dirty="0"/>
              <a:t>Goals/Tasks:</a:t>
            </a:r>
          </a:p>
          <a:p>
            <a:r>
              <a:rPr lang="en-US" sz="2000" dirty="0"/>
              <a:t>You will design and implement your own algorithm using Flowgorithm. </a:t>
            </a:r>
          </a:p>
          <a:p>
            <a:r>
              <a:rPr lang="en-US" sz="2000" dirty="0"/>
              <a:t>Be creative! You can create a quiz, game, calculation tool, or any scenario-based algorithm.</a:t>
            </a:r>
          </a:p>
          <a:p>
            <a:endParaRPr lang="en-US" dirty="0"/>
          </a:p>
          <a:p>
            <a:r>
              <a:rPr lang="en-US" dirty="0"/>
              <a:t>Instructions:</a:t>
            </a:r>
          </a:p>
          <a:p>
            <a:pPr marL="494251" indent="-342900">
              <a:buFont typeface="+mj-lt"/>
              <a:buAutoNum type="arabicPeriod"/>
            </a:pPr>
            <a:r>
              <a:rPr lang="en-US" sz="2000" dirty="0"/>
              <a:t>Think of a Scenario</a:t>
            </a:r>
          </a:p>
          <a:p>
            <a:pPr marL="494251" indent="-342900">
              <a:buFont typeface="+mj-lt"/>
              <a:buAutoNum type="arabicPeriod"/>
            </a:pPr>
            <a:r>
              <a:rPr lang="en-US" sz="2000" dirty="0"/>
              <a:t>Plan Your Algorithm</a:t>
            </a:r>
          </a:p>
          <a:p>
            <a:pPr marL="494251" indent="-342900">
              <a:buFont typeface="+mj-lt"/>
              <a:buAutoNum type="arabicPeriod"/>
            </a:pPr>
            <a:r>
              <a:rPr lang="en-US" sz="2000" dirty="0"/>
              <a:t>Implement in Flowgorithm</a:t>
            </a:r>
          </a:p>
          <a:p>
            <a:pPr marL="494251" indent="-342900">
              <a:buFont typeface="+mj-lt"/>
              <a:buAutoNum type="arabicPeriod"/>
            </a:pPr>
            <a:r>
              <a:rPr lang="en-US" sz="2000" dirty="0"/>
              <a:t>Test Your Algorithm</a:t>
            </a:r>
          </a:p>
          <a:p>
            <a:pPr marL="494251" indent="-342900">
              <a:buFont typeface="+mj-lt"/>
              <a:buAutoNum type="arabicPeriod"/>
            </a:pPr>
            <a:r>
              <a:rPr lang="en-US" sz="2000" dirty="0"/>
              <a:t>Upload Your Work</a:t>
            </a:r>
          </a:p>
          <a:p>
            <a:pPr marL="494251" indent="-342900">
              <a:buFont typeface="+mj-lt"/>
              <a:buAutoNum type="arabicPeriod"/>
            </a:pPr>
            <a:r>
              <a:rPr lang="en-US" sz="2000" dirty="0"/>
              <a:t>Submit the check form.</a:t>
            </a:r>
            <a:br>
              <a:rPr lang="en-US" sz="2000" dirty="0"/>
            </a:br>
            <a:r>
              <a:rPr lang="en-US" sz="2000" dirty="0">
                <a:hlinkClick r:id="rId3"/>
              </a:rPr>
              <a:t>https://forms.gle/GyhfQd6Ldvwbh2MaA</a:t>
            </a:r>
            <a:endParaRPr lang="en-US" sz="2000" dirty="0"/>
          </a:p>
          <a:p>
            <a:pPr marL="494251" indent="-342900">
              <a:buFont typeface="+mj-lt"/>
              <a:buAutoNum type="arabicPeriod"/>
            </a:pPr>
            <a:endParaRPr lang="en-US" sz="2000" dirty="0"/>
          </a:p>
          <a:p>
            <a:endParaRPr lang="en-US" dirty="0"/>
          </a:p>
        </p:txBody>
      </p:sp>
      <p:sp>
        <p:nvSpPr>
          <p:cNvPr id="2" name="Title 1">
            <a:extLst>
              <a:ext uri="{FF2B5EF4-FFF2-40B4-BE49-F238E27FC236}">
                <a16:creationId xmlns:a16="http://schemas.microsoft.com/office/drawing/2014/main" id="{586D4150-3FC6-7E8A-1ADB-447C6063C54E}"/>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
        <p:nvSpPr>
          <p:cNvPr id="3" name="Slide Number Placeholder">
            <a:extLst>
              <a:ext uri="{FF2B5EF4-FFF2-40B4-BE49-F238E27FC236}">
                <a16:creationId xmlns:a16="http://schemas.microsoft.com/office/drawing/2014/main" id="{F6C13552-0491-2E2B-9B92-5844E488EA3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89</a:t>
            </a:fld>
            <a:endParaRPr lang="en-US" dirty="0"/>
          </a:p>
        </p:txBody>
      </p:sp>
    </p:spTree>
    <p:extLst>
      <p:ext uri="{BB962C8B-B14F-4D97-AF65-F5344CB8AC3E}">
        <p14:creationId xmlns:p14="http://schemas.microsoft.com/office/powerpoint/2010/main" val="188056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2" name="Text Placeholder 11">
            <a:extLst>
              <a:ext uri="{FF2B5EF4-FFF2-40B4-BE49-F238E27FC236}">
                <a16:creationId xmlns:a16="http://schemas.microsoft.com/office/drawing/2014/main" id="{BA6B25E0-DCCC-B14F-22D7-A11F144D2049}"/>
              </a:ext>
            </a:extLst>
          </p:cNvPr>
          <p:cNvSpPr>
            <a:spLocks noGrp="1"/>
          </p:cNvSpPr>
          <p:nvPr>
            <p:ph type="body" idx="1"/>
          </p:nvPr>
        </p:nvSpPr>
        <p:spPr>
          <a:xfrm>
            <a:off x="247650" y="2038549"/>
            <a:ext cx="9410700" cy="3696692"/>
          </a:xfrm>
        </p:spPr>
        <p:txBody>
          <a:bodyPr/>
          <a:lstStyle/>
          <a:p>
            <a:r>
              <a:rPr lang="mn-MN" b="1" i="1" dirty="0"/>
              <a:t>Шугаман </a:t>
            </a:r>
            <a:r>
              <a:rPr lang="mn-MN" dirty="0"/>
              <a:t>: Алгоритмын бүх үйлдлүүд зөвхөн нэг удаа биелэдэг.</a:t>
            </a:r>
          </a:p>
          <a:p>
            <a:r>
              <a:rPr lang="mn-MN" b="1" i="1" dirty="0"/>
              <a:t>Салаалсан</a:t>
            </a:r>
            <a:r>
              <a:rPr lang="mn-MN" dirty="0"/>
              <a:t> : Ямар нэгэн хувьсагчийн утгаас хамаарч 2 үйлдлийн аль нэгийг хийдэг.</a:t>
            </a:r>
          </a:p>
          <a:p>
            <a:r>
              <a:rPr lang="mn-MN" b="1" i="1" dirty="0"/>
              <a:t>Давталттай </a:t>
            </a:r>
            <a:r>
              <a:rPr lang="mn-MN" dirty="0"/>
              <a:t>: Өгөгдлийн утгаас хамааран нэг үйлдэл нэг болон түүнээс олон удаа давтагддаг алгоритмыг хэлнэ.</a:t>
            </a:r>
          </a:p>
          <a:p>
            <a:r>
              <a:rPr lang="mn-MN" b="1" i="1" dirty="0"/>
              <a:t>Хольмог </a:t>
            </a:r>
            <a:r>
              <a:rPr lang="mn-MN" dirty="0"/>
              <a:t>:  Дээрх төрлүүд холилдсон алгоритмыг хэлнэ.</a:t>
            </a:r>
          </a:p>
          <a:p>
            <a:endParaRPr lang="en-US" dirty="0"/>
          </a:p>
        </p:txBody>
      </p:sp>
      <p:sp>
        <p:nvSpPr>
          <p:cNvPr id="15" name="Title 14">
            <a:extLst>
              <a:ext uri="{FF2B5EF4-FFF2-40B4-BE49-F238E27FC236}">
                <a16:creationId xmlns:a16="http://schemas.microsoft.com/office/drawing/2014/main" id="{B334717B-7546-DA25-B17F-28774457C9CB}"/>
              </a:ext>
            </a:extLst>
          </p:cNvPr>
          <p:cNvSpPr>
            <a:spLocks noGrp="1"/>
          </p:cNvSpPr>
          <p:nvPr>
            <p:ph type="title"/>
          </p:nvPr>
        </p:nvSpPr>
        <p:spPr>
          <a:xfrm>
            <a:off x="247650" y="898327"/>
            <a:ext cx="9410700" cy="980281"/>
          </a:xfrm>
          <a:solidFill>
            <a:srgbClr val="92D050"/>
          </a:solidFill>
        </p:spPr>
        <p:txBody>
          <a:bodyPr>
            <a:normAutofit fontScale="90000"/>
          </a:bodyPr>
          <a:lstStyle/>
          <a:p>
            <a:r>
              <a:rPr lang="mn-MN" dirty="0"/>
              <a:t>Алгоритмын төрлүүд</a:t>
            </a:r>
            <a:endParaRPr lang="en-US" dirty="0"/>
          </a:p>
        </p:txBody>
      </p:sp>
      <p:sp>
        <p:nvSpPr>
          <p:cNvPr id="2" name="Slide Number Placeholder">
            <a:extLst>
              <a:ext uri="{FF2B5EF4-FFF2-40B4-BE49-F238E27FC236}">
                <a16:creationId xmlns:a16="http://schemas.microsoft.com/office/drawing/2014/main" id="{23C9117F-5C18-5E46-9FAD-76FD3DF1485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4340-467F-E44A-40A5-90533710290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BDA64F-2617-5CED-9A02-7A52BF9BC015}"/>
              </a:ext>
            </a:extLst>
          </p:cNvPr>
          <p:cNvSpPr>
            <a:spLocks noGrp="1"/>
          </p:cNvSpPr>
          <p:nvPr>
            <p:ph type="body" idx="1"/>
          </p:nvPr>
        </p:nvSpPr>
        <p:spPr>
          <a:xfrm>
            <a:off x="492476" y="1423836"/>
            <a:ext cx="9045419" cy="5273847"/>
          </a:xfrm>
        </p:spPr>
        <p:txBody>
          <a:bodyPr/>
          <a:lstStyle/>
          <a:p>
            <a:pPr>
              <a:spcBef>
                <a:spcPts val="0"/>
              </a:spcBef>
              <a:spcAft>
                <a:spcPts val="0"/>
              </a:spcAft>
            </a:pPr>
            <a:r>
              <a:rPr lang="en-US" b="1" dirty="0"/>
              <a:t>Instructions:</a:t>
            </a:r>
          </a:p>
          <a:p>
            <a:pPr marL="494251" indent="-342900">
              <a:spcBef>
                <a:spcPts val="0"/>
              </a:spcBef>
              <a:spcAft>
                <a:spcPts val="0"/>
              </a:spcAft>
              <a:buFont typeface="+mj-lt"/>
              <a:buAutoNum type="arabicPeriod"/>
            </a:pPr>
            <a:r>
              <a:rPr lang="en-US" sz="2000" b="1" dirty="0"/>
              <a:t>Think of a Scenario</a:t>
            </a:r>
          </a:p>
          <a:p>
            <a:pPr marL="972000" lvl="1"/>
            <a:r>
              <a:rPr lang="en-US" sz="1800" dirty="0"/>
              <a:t>Example: A math quiz, a guessing game, a calculator, or any interactive program.</a:t>
            </a:r>
          </a:p>
          <a:p>
            <a:pPr marL="494251" indent="-342900">
              <a:spcBef>
                <a:spcPts val="0"/>
              </a:spcBef>
              <a:spcAft>
                <a:spcPts val="0"/>
              </a:spcAft>
              <a:buFont typeface="+mj-lt"/>
              <a:buAutoNum type="arabicPeriod"/>
            </a:pPr>
            <a:r>
              <a:rPr lang="en-US" sz="2000" b="1" dirty="0"/>
              <a:t>Plan Your Algorithm</a:t>
            </a:r>
          </a:p>
          <a:p>
            <a:pPr lvl="1"/>
            <a:r>
              <a:rPr lang="en-US" sz="1800" dirty="0"/>
              <a:t>Determine inputs and outputs</a:t>
            </a:r>
          </a:p>
          <a:p>
            <a:pPr lvl="1"/>
            <a:r>
              <a:rPr lang="en-US" sz="1800" dirty="0"/>
              <a:t>Use loops (for, while, do) if needed.</a:t>
            </a:r>
          </a:p>
          <a:p>
            <a:pPr lvl="1"/>
            <a:r>
              <a:rPr lang="en-US" sz="1800" dirty="0"/>
              <a:t>Use conditions (if) to make decisions.</a:t>
            </a:r>
          </a:p>
          <a:p>
            <a:pPr lvl="1"/>
            <a:r>
              <a:rPr lang="en-US" sz="1800" dirty="0"/>
              <a:t>Use functions to make the algorithm simple.</a:t>
            </a:r>
          </a:p>
          <a:p>
            <a:pPr marL="494251" indent="-342900">
              <a:spcBef>
                <a:spcPts val="0"/>
              </a:spcBef>
              <a:spcAft>
                <a:spcPts val="0"/>
              </a:spcAft>
              <a:buFont typeface="+mj-lt"/>
              <a:buAutoNum type="arabicPeriod"/>
            </a:pPr>
            <a:r>
              <a:rPr lang="en-US" sz="2000" b="1" dirty="0"/>
              <a:t>Implement in Flowgorithm</a:t>
            </a:r>
          </a:p>
          <a:p>
            <a:pPr lvl="1"/>
            <a:r>
              <a:rPr lang="en-US" sz="1800" dirty="0"/>
              <a:t>Design a flowchart of your logic.</a:t>
            </a:r>
          </a:p>
          <a:p>
            <a:pPr lvl="1"/>
            <a:r>
              <a:rPr lang="en-US" sz="1800" dirty="0"/>
              <a:t>Ensure the algorithm runs correctly.</a:t>
            </a:r>
          </a:p>
          <a:p>
            <a:pPr marL="494251" indent="-342900">
              <a:spcBef>
                <a:spcPts val="0"/>
              </a:spcBef>
              <a:spcAft>
                <a:spcPts val="0"/>
              </a:spcAft>
              <a:buFont typeface="+mj-lt"/>
              <a:buAutoNum type="arabicPeriod"/>
            </a:pPr>
            <a:r>
              <a:rPr lang="en-US" sz="2000" b="1" dirty="0"/>
              <a:t>Test Your Algorithm</a:t>
            </a:r>
          </a:p>
          <a:p>
            <a:pPr marL="1332481" lvl="1"/>
            <a:r>
              <a:rPr lang="en-US" sz="1400" dirty="0"/>
              <a:t>Try different inputs to check if it works as expected.</a:t>
            </a:r>
          </a:p>
          <a:p>
            <a:pPr marL="493200" indent="-457200">
              <a:buFont typeface="+mj-lt"/>
              <a:buAutoNum type="arabicPeriod"/>
            </a:pPr>
            <a:r>
              <a:rPr lang="en-US" sz="2000" b="1" dirty="0"/>
              <a:t>Submit Your Work</a:t>
            </a:r>
          </a:p>
          <a:p>
            <a:pPr lvl="1"/>
            <a:r>
              <a:rPr lang="en-US" sz="1800" dirty="0"/>
              <a:t>Provide a brief explanation of your algorithm.</a:t>
            </a:r>
          </a:p>
          <a:p>
            <a:pPr lvl="1"/>
            <a:r>
              <a:rPr lang="en-US" sz="1800" dirty="0"/>
              <a:t>Include screenshots or a Flowgorithm file.</a:t>
            </a:r>
          </a:p>
        </p:txBody>
      </p:sp>
      <p:sp>
        <p:nvSpPr>
          <p:cNvPr id="3" name="Slide Number Placeholder">
            <a:extLst>
              <a:ext uri="{FF2B5EF4-FFF2-40B4-BE49-F238E27FC236}">
                <a16:creationId xmlns:a16="http://schemas.microsoft.com/office/drawing/2014/main" id="{F036BF47-1614-B2DF-FF49-10FDA030553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90</a:t>
            </a:fld>
            <a:endParaRPr lang="en-US" dirty="0"/>
          </a:p>
        </p:txBody>
      </p:sp>
      <p:sp>
        <p:nvSpPr>
          <p:cNvPr id="7" name="Title 1">
            <a:extLst>
              <a:ext uri="{FF2B5EF4-FFF2-40B4-BE49-F238E27FC236}">
                <a16:creationId xmlns:a16="http://schemas.microsoft.com/office/drawing/2014/main" id="{466F0766-8575-5028-DAB6-1736EDEF966B}"/>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Tree>
    <p:extLst>
      <p:ext uri="{BB962C8B-B14F-4D97-AF65-F5344CB8AC3E}">
        <p14:creationId xmlns:p14="http://schemas.microsoft.com/office/powerpoint/2010/main" val="3147576727"/>
      </p:ext>
    </p:extLst>
  </p:cSld>
  <p:clrMapOvr>
    <a:masterClrMapping/>
  </p:clrMapOvr>
</p:sld>
</file>

<file path=ppt/theme/theme1.xml><?xml version="1.0" encoding="utf-8"?>
<a:theme xmlns:a="http://schemas.openxmlformats.org/drawingml/2006/main" name="Master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_LargeFormat" id="{CC4FD61C-3CA5-9041-836B-A45EC6AB72BE}" vid="{3AAF6989-1A45-9147-9F63-92E6D8499CFA}"/>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5902</TotalTime>
  <Words>8991</Words>
  <Application>Microsoft Macintosh PowerPoint</Application>
  <PresentationFormat>A4 Paper (210x297 mm)</PresentationFormat>
  <Paragraphs>1220</Paragraphs>
  <Slides>90</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.AppleSystemUIFont</vt:lpstr>
      <vt:lpstr>HelvNeue Light for IBM</vt:lpstr>
      <vt:lpstr>Meiryo UI</vt:lpstr>
      <vt:lpstr>System Font Regular</vt:lpstr>
      <vt:lpstr>arial</vt:lpstr>
      <vt:lpstr>arial</vt:lpstr>
      <vt:lpstr>IBM Plex Sans</vt:lpstr>
      <vt:lpstr>Nunito Light</vt:lpstr>
      <vt:lpstr>Open Sans</vt:lpstr>
      <vt:lpstr>Wingdings</vt:lpstr>
      <vt:lpstr>Master template</vt:lpstr>
      <vt:lpstr>Fundamentals of Algorithms</vt:lpstr>
      <vt:lpstr>What’s Algorithm?  What is the Difference Between Algorithm and Program?  Let’s see the Video of Introduction to Algorithm. https://youtu.be/tm5oUTciK8g?si=RZZiEnkwz3KIFGWN </vt:lpstr>
      <vt:lpstr>What’s Algorithms? What’s Programming?</vt:lpstr>
      <vt:lpstr>Course schedule</vt:lpstr>
      <vt:lpstr>Course Schedule </vt:lpstr>
      <vt:lpstr>Course Schedule </vt:lpstr>
      <vt:lpstr>Class 1: Introduction to Algorithms: Understanding the Basics</vt:lpstr>
      <vt:lpstr>Class environment</vt:lpstr>
      <vt:lpstr>Алгоритмын төрлүүд</vt:lpstr>
      <vt:lpstr>Types of Algorithms</vt:lpstr>
      <vt:lpstr>Шугаман алгоритм</vt:lpstr>
      <vt:lpstr>Sequential Algorithm</vt:lpstr>
      <vt:lpstr>Салаалсан алгоритм</vt:lpstr>
      <vt:lpstr>Branched Algorithm</vt:lpstr>
      <vt:lpstr>Давталттай алгоритм</vt:lpstr>
      <vt:lpstr>Iterative (Loop) Algorithm</vt:lpstr>
      <vt:lpstr>Install Flowgorithm tool for visualizing algorithms</vt:lpstr>
      <vt:lpstr>Create account on SPOJ, online platform for algorithm practice and coding challenges.</vt:lpstr>
      <vt:lpstr>Get acquainted with the Flowgorithm tool</vt:lpstr>
      <vt:lpstr>Get acquainted with the Flowgorithm tool</vt:lpstr>
      <vt:lpstr>Get acquainted with the Flowgorithm tool</vt:lpstr>
      <vt:lpstr>Get acquainted with the Flowgorithm tool</vt:lpstr>
      <vt:lpstr>Get acquainted with the Flowgorithm tool</vt:lpstr>
      <vt:lpstr>First Program in Flowgorithm</vt:lpstr>
      <vt:lpstr>Exercise 1</vt:lpstr>
      <vt:lpstr>Attendance Check1</vt:lpstr>
      <vt:lpstr>Class 2: Building Basic Algorithms with Flowgorithm</vt:lpstr>
      <vt:lpstr>Example1: Flowgorithm Area of a Circle</vt:lpstr>
      <vt:lpstr>Example2: Flowgorithm Area of a Circle</vt:lpstr>
      <vt:lpstr>Execise: 1. RGB7001 - Sum of 2 Numbers</vt:lpstr>
      <vt:lpstr>Execise: 2. RGB7002 - Triangle</vt:lpstr>
      <vt:lpstr>Execise: 3, RGB7003 - Rectangle</vt:lpstr>
      <vt:lpstr>Execise: 4. RGB7004 - Cube </vt:lpstr>
      <vt:lpstr>Option: The Source Code Viewer</vt:lpstr>
      <vt:lpstr>Option: The Source Code Viewer</vt:lpstr>
      <vt:lpstr>Attendance Check 2</vt:lpstr>
      <vt:lpstr>Class 3: Customizing Functions in Algorithms</vt:lpstr>
      <vt:lpstr>Function</vt:lpstr>
      <vt:lpstr>Function</vt:lpstr>
      <vt:lpstr>Execise: 5. RGB7005 - Function 1 </vt:lpstr>
      <vt:lpstr>Execise: 6. RGB7006 - Function 2</vt:lpstr>
      <vt:lpstr>Operators in flowgorithm</vt:lpstr>
      <vt:lpstr>Execise: 7. RGB7007 - Last Digit </vt:lpstr>
      <vt:lpstr>Execise: 8. RGB7008 - Tens Digit </vt:lpstr>
      <vt:lpstr>Execise: 9. RGB7009 - 2-Digit Number </vt:lpstr>
      <vt:lpstr>Execise: 10. RGB7010 - 3-Digit Number  </vt:lpstr>
      <vt:lpstr>Attendance Check3</vt:lpstr>
      <vt:lpstr>Class 4: Time and Date Conversions Using Algorithms</vt:lpstr>
      <vt:lpstr>Execise: 11. RGB7011 - Minutes and Seconds   </vt:lpstr>
      <vt:lpstr>Execise: 12. RGB7012 - Hours, Minutes, and Seconds  </vt:lpstr>
      <vt:lpstr>Execise: 13. RGB7013 - Minutes and Seconds -&gt; Seconds</vt:lpstr>
      <vt:lpstr>Execise: 14. RGB7014 - Hours, Minutes, and Seconds -&gt; Seconds</vt:lpstr>
      <vt:lpstr>Execise: 15. RGB7015 - Days and Hours</vt:lpstr>
      <vt:lpstr>Execise: 16. RGB7016 - Days and Hours -&gt; Hours </vt:lpstr>
      <vt:lpstr>Execise: 17. RGB7017 - Years and Months </vt:lpstr>
      <vt:lpstr>Execise: 18. RGB7018 - Years and Months -&gt; Months </vt:lpstr>
      <vt:lpstr>Attendance Check4</vt:lpstr>
      <vt:lpstr>Class 5: Learning "If" to Compare Numbers</vt:lpstr>
      <vt:lpstr>Class 5: Learning "If" to Compare Numbers</vt:lpstr>
      <vt:lpstr>Execise: 19. RGB7101 - Maximum of Two Numbers   </vt:lpstr>
      <vt:lpstr>Execise: 20. RGB7102 - Minimum of Two Numbers    </vt:lpstr>
      <vt:lpstr>Execise: 21. RGB7103 - Maximum of Three Numbers    </vt:lpstr>
      <vt:lpstr>Execise: 22. RGB7104 - Minimum of Four Numbers     </vt:lpstr>
      <vt:lpstr>Exercise: 5-1: Temperature-Based Weather Description</vt:lpstr>
      <vt:lpstr>Exercise: 5-1: Temperature-Based Weather Description</vt:lpstr>
      <vt:lpstr>Exercise: 5-1: Temperature-Based Weather Description</vt:lpstr>
      <vt:lpstr>Exercise: 5-2: Calculate the bus fare based on the age</vt:lpstr>
      <vt:lpstr>Exercise: 5-2: Calculate the bus fare based on the age</vt:lpstr>
      <vt:lpstr>Exercise: 5-2: Calculate the bus fare based on the age</vt:lpstr>
      <vt:lpstr>Attendance Check5</vt:lpstr>
      <vt:lpstr>Class 6: Learning "Loop" for Repeating Actions.</vt:lpstr>
      <vt:lpstr>Class 6: Learning ”loop" to Repeat Actions.</vt:lpstr>
      <vt:lpstr>3 types of loop </vt:lpstr>
      <vt:lpstr>3 types of loop </vt:lpstr>
      <vt:lpstr>3 types of loop </vt:lpstr>
      <vt:lpstr>Execise: 23. RGB7202 - IOI 3 times</vt:lpstr>
      <vt:lpstr>Execise: 24. RGB7203 - IOI n times</vt:lpstr>
      <vt:lpstr>Execise: 25. RGB7204 - sum of numbers from 1 </vt:lpstr>
      <vt:lpstr>Execise: 26. RGB7205 - sum of numbers from 1 </vt:lpstr>
      <vt:lpstr>Exercise 6-1: Calculate Total Running Distance for a Week. </vt:lpstr>
      <vt:lpstr>Exercise 6-1: Calculate Total Running Distance for a Week. </vt:lpstr>
      <vt:lpstr>Exercise 6-1: Calculate Total Running Distance for a Week. </vt:lpstr>
      <vt:lpstr>Exercise 6-2: Calculate run distance until a target goal is reached.</vt:lpstr>
      <vt:lpstr>Exercise 6-2: Calculate run distance until a target goal is reached.</vt:lpstr>
      <vt:lpstr>Exercise 6-2: Calculate run distance until a target goal is reached.</vt:lpstr>
      <vt:lpstr>Exercise 6-2: Calculate run distance until a target goal is reached.</vt:lpstr>
      <vt:lpstr>Attendance Check 6</vt:lpstr>
      <vt:lpstr>PowerPoint Presentation</vt:lpstr>
      <vt:lpstr>Mid-Term Assignment: Create Your Own Algorithm</vt:lpstr>
      <vt:lpstr>Mid-Term Assignment: Create Your Own Algorithm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MARIKO TAGAWA</dc:creator>
  <cp:keywords/>
  <dc:description/>
  <cp:lastModifiedBy>MARIKO TAGAWA</cp:lastModifiedBy>
  <cp:revision>54</cp:revision>
  <cp:lastPrinted>2019-04-25T15:14:05Z</cp:lastPrinted>
  <dcterms:created xsi:type="dcterms:W3CDTF">2024-12-23T11:20:51Z</dcterms:created>
  <dcterms:modified xsi:type="dcterms:W3CDTF">2025-07-24T11:32:10Z</dcterms:modified>
  <cp:category/>
</cp:coreProperties>
</file>