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3"/>
  </p:notesMasterIdLst>
  <p:sldIdLst>
    <p:sldId id="256" r:id="rId2"/>
    <p:sldId id="370" r:id="rId3"/>
    <p:sldId id="371" r:id="rId4"/>
    <p:sldId id="320" r:id="rId5"/>
    <p:sldId id="452" r:id="rId6"/>
    <p:sldId id="343" r:id="rId7"/>
    <p:sldId id="453" r:id="rId8"/>
    <p:sldId id="332" r:id="rId9"/>
    <p:sldId id="454" r:id="rId10"/>
    <p:sldId id="449" r:id="rId11"/>
    <p:sldId id="455" r:id="rId12"/>
    <p:sldId id="450" r:id="rId13"/>
    <p:sldId id="456" r:id="rId14"/>
    <p:sldId id="435" r:id="rId15"/>
    <p:sldId id="457" r:id="rId16"/>
    <p:sldId id="420" r:id="rId17"/>
    <p:sldId id="458" r:id="rId18"/>
    <p:sldId id="459" r:id="rId19"/>
    <p:sldId id="287" r:id="rId20"/>
    <p:sldId id="446" r:id="rId21"/>
    <p:sldId id="460" r:id="rId22"/>
    <p:sldId id="406" r:id="rId23"/>
    <p:sldId id="451" r:id="rId24"/>
    <p:sldId id="461" r:id="rId25"/>
    <p:sldId id="462" r:id="rId26"/>
    <p:sldId id="336" r:id="rId27"/>
    <p:sldId id="337" r:id="rId28"/>
    <p:sldId id="322" r:id="rId29"/>
    <p:sldId id="448" r:id="rId30"/>
    <p:sldId id="486" r:id="rId31"/>
    <p:sldId id="447" r:id="rId32"/>
  </p:sldIdLst>
  <p:sldSz cx="9144000" cy="5143500" type="screen16x9"/>
  <p:notesSz cx="6858000" cy="9144000"/>
  <p:embeddedFontLst>
    <p:embeddedFont>
      <p:font typeface="Oswald" pitchFamily="2" charset="77"/>
      <p:regular r:id="rId34"/>
      <p:bold r:id="rId35"/>
    </p:embeddedFont>
    <p:embeddedFont>
      <p:font typeface="Raleway" pitchFamily="2" charset="77"/>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bPCGTNLzVF47JoAqEod8rQ==" hashData="Lthk7HGyJs9T2PUcG86g2lApGZNsILRrzwpUNVp2fM+uPhLuDJGIvaHQ0t/Seh2SlAJF85fqrRsn3+Z0GFBUT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0"/>
    <p:restoredTop sz="95884"/>
  </p:normalViewPr>
  <p:slideViewPr>
    <p:cSldViewPr snapToGrid="0" showGuides="1">
      <p:cViewPr varScale="1">
        <p:scale>
          <a:sx n="145" d="100"/>
          <a:sy n="145"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BFD45CE-17E0-0A41-618C-FCDD647D47A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55922A6-D310-E1D1-606A-E0CB14A355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533F9FA-FCE9-24C8-AD5F-2F2062C36D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266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02B49FA-3861-006C-BA74-1AF69EFC482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3926921-F0E4-6288-FBFA-B6AF174A06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B53453-D794-F8F7-4C96-FB9BE80910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1678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7ADB9D8-C5B2-C96D-1857-39624231A39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939DE5A-AD86-561E-DF32-FCFC050893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5985B-19DC-EB26-2CAF-E6E0F64010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9315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09074CD-5D79-79A6-C83E-26DCDC6FB47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2D00BE7-EE8E-BA9F-F4F0-8C5A94436B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EE073FE-BCDD-61AF-C690-95FE17C742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11.1.3 DHCP</a:t>
            </a:r>
            <a:r>
              <a:rPr lang="ja-JP" altLang="en-US"/>
              <a:t>サーバー</a:t>
            </a:r>
            <a:br>
              <a:rPr lang="ja-JP" altLang="en-US"/>
            </a:br>
            <a:r>
              <a:rPr lang="ja-JP" altLang="en-US"/>
              <a:t>空港やカフェのワイヤレスホットスポットに入ると、</a:t>
            </a:r>
            <a:r>
              <a:rPr lang="en-US" dirty="0"/>
              <a:t>DHCP</a:t>
            </a:r>
            <a:r>
              <a:rPr lang="ja-JP" altLang="en-US"/>
              <a:t>のおかげでインターネットにアクセスできます。エリアに入ると、ノートパソコンの</a:t>
            </a:r>
            <a:r>
              <a:rPr lang="en-US" dirty="0"/>
              <a:t>DHCP</a:t>
            </a:r>
            <a:r>
              <a:rPr lang="ja-JP" altLang="en-US"/>
              <a:t>クライアントがワイヤレス接続を通じてローカルの</a:t>
            </a:r>
            <a:r>
              <a:rPr lang="en-US" dirty="0"/>
              <a:t>DHCP</a:t>
            </a:r>
            <a:r>
              <a:rPr lang="ja-JP" altLang="en-US"/>
              <a:t>サーバーに接続します。</a:t>
            </a:r>
            <a:r>
              <a:rPr lang="en-US" dirty="0"/>
              <a:t>DHCP</a:t>
            </a:r>
            <a:r>
              <a:rPr lang="ja-JP" altLang="en-US"/>
              <a:t>サーバーはノートパソコンに</a:t>
            </a:r>
            <a:r>
              <a:rPr lang="en-US" dirty="0"/>
              <a:t>IPv4</a:t>
            </a:r>
            <a:r>
              <a:rPr lang="ja-JP" altLang="en-US"/>
              <a:t>アドレスを割り当てます。</a:t>
            </a:r>
          </a:p>
          <a:p>
            <a:r>
              <a:rPr lang="en-US" dirty="0"/>
              <a:t>DHCP</a:t>
            </a:r>
            <a:r>
              <a:rPr lang="ja-JP" altLang="en-US"/>
              <a:t>サービスソフトウェアを実行している限り、さまざまな種類のデバイスが</a:t>
            </a:r>
            <a:r>
              <a:rPr lang="en-US" dirty="0"/>
              <a:t>DHCP</a:t>
            </a:r>
            <a:r>
              <a:rPr lang="ja-JP" altLang="en-US"/>
              <a:t>サーバーとして機能できます。中規模から大規模のネットワークでは、</a:t>
            </a:r>
            <a:r>
              <a:rPr lang="en-US" dirty="0"/>
              <a:t>DHCP</a:t>
            </a:r>
            <a:r>
              <a:rPr lang="ja-JP" altLang="en-US"/>
              <a:t>サーバーは通常、専用の</a:t>
            </a:r>
            <a:r>
              <a:rPr lang="en-US" dirty="0"/>
              <a:t>PC</a:t>
            </a:r>
            <a:r>
              <a:rPr lang="ja-JP" altLang="en-US"/>
              <a:t>ベースのローカルサーバーです。</a:t>
            </a:r>
          </a:p>
          <a:p>
            <a:r>
              <a:rPr lang="ja-JP" altLang="en-US"/>
              <a:t>家庭用ネットワークでは、</a:t>
            </a:r>
            <a:r>
              <a:rPr lang="en-US" dirty="0"/>
              <a:t>DHCP</a:t>
            </a:r>
            <a:r>
              <a:rPr lang="ja-JP" altLang="en-US"/>
              <a:t>サーバーが</a:t>
            </a:r>
            <a:r>
              <a:rPr lang="en-US" dirty="0"/>
              <a:t>ISP</a:t>
            </a:r>
            <a:r>
              <a:rPr lang="ja-JP" altLang="en-US"/>
              <a:t>にあり、家庭内ネットワークのホストは図に示されているように、</a:t>
            </a:r>
            <a:r>
              <a:rPr lang="en-US" dirty="0"/>
              <a:t>ISP</a:t>
            </a:r>
            <a:r>
              <a:rPr lang="ja-JP" altLang="en-US"/>
              <a:t>から直接</a:t>
            </a:r>
            <a:r>
              <a:rPr lang="en-US" dirty="0"/>
              <a:t>IPv4</a:t>
            </a:r>
            <a:r>
              <a:rPr lang="ja-JP" altLang="en-US"/>
              <a:t>構成を受け取ることがあります。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0858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DB56E88-55DA-A95C-4910-6FC101CFC8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D02421-1F99-CBB3-609C-22E7C80177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8F1CCD4-BF13-9C32-5294-3739BA3A0B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076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392F7F3-645D-60DC-D591-45E7DA599D7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359C3C-B301-CAA2-4608-372C725A34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27B513D-9966-E526-FCCC-1156B7C273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4069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F023EDC-635E-AD23-92BA-CDE4E86C35A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4805E1-59E8-9160-5AE9-B9801C1746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45F83A-32BC-BD73-2584-9ED9E0C75A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12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148BD7E-FE8A-6055-22E3-88A0635CFB2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9D54DB4-CF4C-B6A2-0DAC-C79F0B4C50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78CCE25-0F75-616B-2A1C-495D667531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latin typeface="+mn-lt"/>
              </a:rPr>
              <a:t>このレッスンでは、</a:t>
            </a:r>
            <a:r>
              <a:rPr lang="en-US" dirty="0">
                <a:latin typeface="+mn-lt"/>
              </a:rPr>
              <a:t>DHCP</a:t>
            </a:r>
            <a:r>
              <a:rPr lang="ja-JP" altLang="en-US">
                <a:latin typeface="+mn-lt"/>
              </a:rPr>
              <a:t>がどのように機能するかについて説明します。以前に学んだように、</a:t>
            </a:r>
            <a:r>
              <a:rPr lang="en-US" dirty="0">
                <a:latin typeface="+mn-lt"/>
              </a:rPr>
              <a:t>IP</a:t>
            </a:r>
            <a:r>
              <a:rPr lang="ja-JP" altLang="en-US">
                <a:latin typeface="+mn-lt"/>
              </a:rPr>
              <a:t>アドレスの割り当ては</a:t>
            </a:r>
            <a:r>
              <a:rPr lang="en-US" altLang="ja-JP" dirty="0">
                <a:latin typeface="+mn-lt"/>
              </a:rPr>
              <a:t>2</a:t>
            </a:r>
            <a:r>
              <a:rPr lang="ja-JP" altLang="en-US">
                <a:latin typeface="+mn-lt"/>
              </a:rPr>
              <a:t>つの方法で行われます。</a:t>
            </a:r>
            <a:r>
              <a:rPr lang="en-US" altLang="ja-JP" dirty="0">
                <a:latin typeface="+mn-lt"/>
              </a:rPr>
              <a:t>1</a:t>
            </a:r>
            <a:r>
              <a:rPr lang="ja-JP" altLang="en-US">
                <a:latin typeface="+mn-lt"/>
              </a:rPr>
              <a:t>つは静的に割り当てる方法で、これは誰かが実際に座って</a:t>
            </a:r>
            <a:r>
              <a:rPr lang="en-US" dirty="0">
                <a:latin typeface="+mn-lt"/>
              </a:rPr>
              <a:t>IP</a:t>
            </a:r>
            <a:r>
              <a:rPr lang="ja-JP" altLang="en-US">
                <a:latin typeface="+mn-lt"/>
              </a:rPr>
              <a:t>アドレスを設定することを意味します。もう</a:t>
            </a:r>
            <a:r>
              <a:rPr lang="en-US" altLang="ja-JP" dirty="0">
                <a:latin typeface="+mn-lt"/>
              </a:rPr>
              <a:t>1</a:t>
            </a:r>
            <a:r>
              <a:rPr lang="ja-JP" altLang="en-US">
                <a:latin typeface="+mn-lt"/>
              </a:rPr>
              <a:t>つは動的に割り当てる方法で、デバイスが</a:t>
            </a:r>
            <a:r>
              <a:rPr lang="en-US" dirty="0">
                <a:latin typeface="+mn-lt"/>
              </a:rPr>
              <a:t>DHCP</a:t>
            </a:r>
            <a:r>
              <a:rPr lang="ja-JP" altLang="en-US">
                <a:latin typeface="+mn-lt"/>
              </a:rPr>
              <a:t>サーバーからアドレスを取得する方法です。</a:t>
            </a:r>
            <a:r>
              <a:rPr lang="en-US" dirty="0">
                <a:latin typeface="+mn-lt"/>
              </a:rPr>
              <a:t>DHCP</a:t>
            </a:r>
            <a:r>
              <a:rPr lang="ja-JP" altLang="en-US">
                <a:latin typeface="+mn-lt"/>
              </a:rPr>
              <a:t>は「</a:t>
            </a:r>
            <a:r>
              <a:rPr lang="en-US" dirty="0">
                <a:latin typeface="+mn-lt"/>
              </a:rPr>
              <a:t>Dynamic Host Configuration Protocol（</a:t>
            </a:r>
            <a:r>
              <a:rPr lang="ja-JP" altLang="en-US">
                <a:latin typeface="+mn-lt"/>
              </a:rPr>
              <a:t>動的ホスト設定プロトコル）」の略です。このプロトコルがどのように機能するかを見ていきましょう。このプロトコルでは、</a:t>
            </a:r>
            <a:r>
              <a:rPr lang="en-US" dirty="0">
                <a:latin typeface="+mn-lt"/>
              </a:rPr>
              <a:t>IP</a:t>
            </a:r>
            <a:r>
              <a:rPr lang="ja-JP" altLang="en-US">
                <a:latin typeface="+mn-lt"/>
              </a:rPr>
              <a:t>アドレスを取得したいホストと、</a:t>
            </a:r>
            <a:r>
              <a:rPr lang="en-US" dirty="0">
                <a:latin typeface="+mn-lt"/>
              </a:rPr>
              <a:t>IP</a:t>
            </a:r>
            <a:r>
              <a:rPr lang="ja-JP" altLang="en-US">
                <a:latin typeface="+mn-lt"/>
              </a:rPr>
              <a:t>アドレスを提供する</a:t>
            </a:r>
            <a:r>
              <a:rPr lang="en-US" dirty="0">
                <a:latin typeface="+mn-lt"/>
              </a:rPr>
              <a:t>DHCP</a:t>
            </a:r>
            <a:r>
              <a:rPr lang="ja-JP" altLang="en-US">
                <a:latin typeface="+mn-lt"/>
              </a:rPr>
              <a:t>サーバーの間でいくつかのメッセージがやり取りされます。</a:t>
            </a:r>
          </a:p>
          <a:p>
            <a:r>
              <a:rPr lang="ja-JP" altLang="en-US">
                <a:latin typeface="+mn-lt"/>
              </a:rPr>
              <a:t>基本的に、ホストシステムは「</a:t>
            </a:r>
            <a:r>
              <a:rPr lang="en-US" dirty="0">
                <a:latin typeface="+mn-lt"/>
              </a:rPr>
              <a:t>DHCP</a:t>
            </a:r>
            <a:r>
              <a:rPr lang="ja-JP" altLang="en-US">
                <a:latin typeface="+mn-lt"/>
              </a:rPr>
              <a:t>ディスカバー」と呼ばれるパケットを送信します。このパケットは、</a:t>
            </a:r>
            <a:r>
              <a:rPr lang="en-US" dirty="0">
                <a:latin typeface="+mn-lt"/>
              </a:rPr>
              <a:t>DHCP</a:t>
            </a:r>
            <a:r>
              <a:rPr lang="ja-JP" altLang="en-US">
                <a:latin typeface="+mn-lt"/>
              </a:rPr>
              <a:t>サーバーを探すためのもので、ブロードキャストパケットとして、</a:t>
            </a:r>
            <a:r>
              <a:rPr lang="en-US" dirty="0">
                <a:latin typeface="+mn-lt"/>
              </a:rPr>
              <a:t>IP</a:t>
            </a:r>
            <a:r>
              <a:rPr lang="ja-JP" altLang="en-US">
                <a:latin typeface="+mn-lt"/>
              </a:rPr>
              <a:t>アドレスを要求するデバイスの</a:t>
            </a:r>
            <a:r>
              <a:rPr lang="en-US" dirty="0">
                <a:latin typeface="+mn-lt"/>
              </a:rPr>
              <a:t>MAC</a:t>
            </a:r>
            <a:r>
              <a:rPr lang="ja-JP" altLang="en-US">
                <a:latin typeface="+mn-lt"/>
              </a:rPr>
              <a:t>アドレスを含み、ネットワーク上の</a:t>
            </a:r>
            <a:r>
              <a:rPr lang="en-US" dirty="0">
                <a:latin typeface="+mn-lt"/>
              </a:rPr>
              <a:t>DHCP</a:t>
            </a:r>
            <a:r>
              <a:rPr lang="ja-JP" altLang="en-US">
                <a:latin typeface="+mn-lt"/>
              </a:rPr>
              <a:t>サーバーとして設定されたデバイスに向けて送信されます。</a:t>
            </a:r>
            <a:r>
              <a:rPr lang="en-US" dirty="0">
                <a:latin typeface="+mn-lt"/>
              </a:rPr>
              <a:t>DHCP</a:t>
            </a:r>
            <a:r>
              <a:rPr lang="ja-JP" altLang="en-US">
                <a:latin typeface="+mn-lt"/>
              </a:rPr>
              <a:t>サーバーとして使用できるデバイスはどのようなものがあるでしょうか？通常、家庭内ネットワークでは、家庭用ルーターや無線ルーター、有線ルーターが</a:t>
            </a:r>
            <a:r>
              <a:rPr lang="en-US" dirty="0">
                <a:latin typeface="+mn-lt"/>
              </a:rPr>
              <a:t>DHCP</a:t>
            </a:r>
            <a:r>
              <a:rPr lang="ja-JP" altLang="en-US">
                <a:latin typeface="+mn-lt"/>
              </a:rPr>
              <a:t>機能を持っています。大規模な環境では、他の機能も担っているサーバー、例えば</a:t>
            </a:r>
            <a:r>
              <a:rPr lang="en-US" dirty="0">
                <a:latin typeface="+mn-lt"/>
              </a:rPr>
              <a:t>Microsoft</a:t>
            </a:r>
            <a:r>
              <a:rPr lang="ja-JP" altLang="en-US">
                <a:latin typeface="+mn-lt"/>
              </a:rPr>
              <a:t>のドメインコントローラや、ウェブサーバーとしても機能する</a:t>
            </a:r>
            <a:r>
              <a:rPr lang="en-US" dirty="0">
                <a:latin typeface="+mn-lt"/>
              </a:rPr>
              <a:t>Linux</a:t>
            </a:r>
            <a:r>
              <a:rPr lang="ja-JP" altLang="en-US">
                <a:latin typeface="+mn-lt"/>
              </a:rPr>
              <a:t>サーバーが</a:t>
            </a:r>
            <a:r>
              <a:rPr lang="en-US" dirty="0">
                <a:latin typeface="+mn-lt"/>
              </a:rPr>
              <a:t>DHCP</a:t>
            </a:r>
            <a:r>
              <a:rPr lang="ja-JP" altLang="en-US">
                <a:latin typeface="+mn-lt"/>
              </a:rPr>
              <a:t>サーバーとして設定されることが多いです。ですので、</a:t>
            </a:r>
            <a:r>
              <a:rPr lang="en-US" dirty="0">
                <a:latin typeface="+mn-lt"/>
              </a:rPr>
              <a:t>DHCP</a:t>
            </a:r>
            <a:r>
              <a:rPr lang="ja-JP" altLang="en-US">
                <a:latin typeface="+mn-lt"/>
              </a:rPr>
              <a:t>サーバーはさまざまな種類のデバイスで構成可能です。</a:t>
            </a:r>
          </a:p>
          <a:p>
            <a:r>
              <a:rPr lang="en-US" dirty="0">
                <a:latin typeface="+mn-lt"/>
              </a:rPr>
              <a:t>DHCP</a:t>
            </a:r>
            <a:r>
              <a:rPr lang="ja-JP" altLang="en-US">
                <a:latin typeface="+mn-lt"/>
              </a:rPr>
              <a:t>ディスカバーが送信されると、ネットワークに接続されている</a:t>
            </a:r>
            <a:r>
              <a:rPr lang="en-US" dirty="0">
                <a:latin typeface="+mn-lt"/>
              </a:rPr>
              <a:t>DHCP</a:t>
            </a:r>
            <a:r>
              <a:rPr lang="ja-JP" altLang="en-US">
                <a:latin typeface="+mn-lt"/>
              </a:rPr>
              <a:t>サーバーはこのブロードキャストを受信し、</a:t>
            </a:r>
            <a:r>
              <a:rPr lang="en-US" dirty="0">
                <a:latin typeface="+mn-lt"/>
              </a:rPr>
              <a:t>DHCP</a:t>
            </a:r>
            <a:r>
              <a:rPr lang="ja-JP" altLang="en-US">
                <a:latin typeface="+mn-lt"/>
              </a:rPr>
              <a:t>オファーで応答します。この</a:t>
            </a:r>
            <a:r>
              <a:rPr lang="en-US" dirty="0">
                <a:latin typeface="+mn-lt"/>
              </a:rPr>
              <a:t>DHCP</a:t>
            </a:r>
            <a:r>
              <a:rPr lang="ja-JP" altLang="en-US">
                <a:latin typeface="+mn-lt"/>
              </a:rPr>
              <a:t>オファーパケットには、ホスト（特定のデバイス）が使用できる</a:t>
            </a:r>
            <a:r>
              <a:rPr lang="en-US" dirty="0">
                <a:latin typeface="+mn-lt"/>
              </a:rPr>
              <a:t>IP</a:t>
            </a:r>
            <a:r>
              <a:rPr lang="ja-JP" altLang="en-US">
                <a:latin typeface="+mn-lt"/>
              </a:rPr>
              <a:t>アドレスが含まれています。ホストが</a:t>
            </a:r>
            <a:r>
              <a:rPr lang="en-US" dirty="0">
                <a:latin typeface="+mn-lt"/>
              </a:rPr>
              <a:t>DHCP</a:t>
            </a:r>
            <a:r>
              <a:rPr lang="ja-JP" altLang="en-US">
                <a:latin typeface="+mn-lt"/>
              </a:rPr>
              <a:t>サーバーからオファーパケットを受け取ると、その</a:t>
            </a:r>
            <a:r>
              <a:rPr lang="en-US" dirty="0">
                <a:latin typeface="+mn-lt"/>
              </a:rPr>
              <a:t>IP</a:t>
            </a:r>
            <a:r>
              <a:rPr lang="ja-JP" altLang="en-US">
                <a:latin typeface="+mn-lt"/>
              </a:rPr>
              <a:t>アドレス、サブネットマスク、そしてデフォルトゲートウェイアドレスが提供されます。</a:t>
            </a:r>
          </a:p>
          <a:p>
            <a:r>
              <a:rPr lang="ja-JP" altLang="en-US">
                <a:latin typeface="+mn-lt"/>
              </a:rPr>
              <a:t>ホストがこの情報を受け取った後、</a:t>
            </a:r>
            <a:r>
              <a:rPr lang="en-US" dirty="0">
                <a:latin typeface="+mn-lt"/>
              </a:rPr>
              <a:t>DHCP</a:t>
            </a:r>
            <a:r>
              <a:rPr lang="ja-JP" altLang="en-US">
                <a:latin typeface="+mn-lt"/>
              </a:rPr>
              <a:t>リクエストパケットをサーバーに送り、サーバーから送られた</a:t>
            </a:r>
            <a:r>
              <a:rPr lang="en-US" dirty="0">
                <a:latin typeface="+mn-lt"/>
              </a:rPr>
              <a:t>IP</a:t>
            </a:r>
            <a:r>
              <a:rPr lang="ja-JP" altLang="en-US">
                <a:latin typeface="+mn-lt"/>
              </a:rPr>
              <a:t>アドレスをリクエストします（例えば「</a:t>
            </a:r>
            <a:r>
              <a:rPr lang="en-US" altLang="ja-JP" dirty="0">
                <a:latin typeface="+mn-lt"/>
              </a:rPr>
              <a:t>192.168.1.15</a:t>
            </a:r>
            <a:r>
              <a:rPr lang="ja-JP" altLang="en-US">
                <a:latin typeface="+mn-lt"/>
              </a:rPr>
              <a:t>」）。その後、デバイスはこの情報を</a:t>
            </a:r>
            <a:r>
              <a:rPr lang="en-US" dirty="0">
                <a:latin typeface="+mn-lt"/>
              </a:rPr>
              <a:t>IP</a:t>
            </a:r>
            <a:r>
              <a:rPr lang="ja-JP" altLang="en-US">
                <a:latin typeface="+mn-lt"/>
              </a:rPr>
              <a:t>アドレス設定に入力します。そしてサーバーが</a:t>
            </a:r>
            <a:r>
              <a:rPr lang="en-US" dirty="0">
                <a:latin typeface="+mn-lt"/>
              </a:rPr>
              <a:t>DHCP</a:t>
            </a:r>
            <a:r>
              <a:rPr lang="ja-JP" altLang="en-US">
                <a:latin typeface="+mn-lt"/>
              </a:rPr>
              <a:t>リクエストを受信すると、サーバーは</a:t>
            </a:r>
            <a:r>
              <a:rPr lang="en-US" dirty="0">
                <a:latin typeface="+mn-lt"/>
              </a:rPr>
              <a:t>DHCP</a:t>
            </a:r>
            <a:r>
              <a:rPr lang="ja-JP" altLang="en-US">
                <a:latin typeface="+mn-lt"/>
              </a:rPr>
              <a:t>アクノリッジメントを送り、ホストに対してその</a:t>
            </a:r>
            <a:r>
              <a:rPr lang="en-US" dirty="0">
                <a:latin typeface="+mn-lt"/>
              </a:rPr>
              <a:t>IP</a:t>
            </a:r>
            <a:r>
              <a:rPr lang="ja-JP" altLang="en-US">
                <a:latin typeface="+mn-lt"/>
              </a:rPr>
              <a:t>アドレスを</a:t>
            </a:r>
            <a:r>
              <a:rPr lang="en-US" dirty="0">
                <a:latin typeface="+mn-lt"/>
              </a:rPr>
              <a:t>MAC</a:t>
            </a:r>
            <a:r>
              <a:rPr lang="ja-JP" altLang="en-US">
                <a:latin typeface="+mn-lt"/>
              </a:rPr>
              <a:t>アドレスと関連付けてテーブルに登録したことを知らせます。</a:t>
            </a:r>
          </a:p>
          <a:p>
            <a:pPr marL="0" lvl="0" indent="0" algn="l" rtl="0">
              <a:spcBef>
                <a:spcPts val="0"/>
              </a:spcBef>
              <a:spcAft>
                <a:spcPts val="0"/>
              </a:spcAft>
              <a:buNone/>
            </a:pPr>
            <a:endParaRPr dirty="0">
              <a:latin typeface="+mn-lt"/>
            </a:endParaRPr>
          </a:p>
        </p:txBody>
      </p:sp>
    </p:spTree>
    <p:extLst>
      <p:ext uri="{BB962C8B-B14F-4D97-AF65-F5344CB8AC3E}">
        <p14:creationId xmlns:p14="http://schemas.microsoft.com/office/powerpoint/2010/main" val="3887812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726F5B1-B77D-BB98-163A-14FE595B86D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FE38902-1038-4621-DE59-5001ED9A42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5F9E608-C9AD-02E7-1CD2-B5949E0C1C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IP</a:t>
            </a:r>
            <a:r>
              <a:rPr lang="ja-JP" altLang="en-US"/>
              <a:t>アドレスをデバイスで取得する方法は</a:t>
            </a:r>
            <a:r>
              <a:rPr lang="en-US" altLang="ja-JP" dirty="0"/>
              <a:t>2</a:t>
            </a:r>
            <a:r>
              <a:rPr lang="ja-JP" altLang="en-US"/>
              <a:t>つあります。</a:t>
            </a:r>
            <a:r>
              <a:rPr lang="en-US" altLang="ja-JP" dirty="0"/>
              <a:t>1</a:t>
            </a:r>
            <a:r>
              <a:rPr lang="ja-JP" altLang="en-US"/>
              <a:t>つは手動で設定する、つまり</a:t>
            </a:r>
            <a:r>
              <a:rPr lang="en-US" dirty="0"/>
              <a:t>Microsoft Windows</a:t>
            </a:r>
            <a:r>
              <a:rPr lang="ja-JP" altLang="en-US"/>
              <a:t>で言うところの静的設定（スタティック設定）です。そしてもう</a:t>
            </a:r>
            <a:r>
              <a:rPr lang="en-US" altLang="ja-JP" dirty="0"/>
              <a:t>1</a:t>
            </a:r>
            <a:r>
              <a:rPr lang="ja-JP" altLang="en-US"/>
              <a:t>つの方法は、</a:t>
            </a:r>
            <a:r>
              <a:rPr lang="en-US" dirty="0"/>
              <a:t>DHCP</a:t>
            </a:r>
            <a:r>
              <a:rPr lang="ja-JP" altLang="en-US"/>
              <a:t>を提供するデバイスから自動的に取得する方法です。この</a:t>
            </a:r>
            <a:r>
              <a:rPr lang="en-US" dirty="0"/>
              <a:t>Packet Tracer</a:t>
            </a:r>
            <a:r>
              <a:rPr lang="ja-JP" altLang="en-US"/>
              <a:t>で示している小さなネットワークには、</a:t>
            </a:r>
            <a:r>
              <a:rPr lang="en-US" dirty="0"/>
              <a:t>DHCP</a:t>
            </a:r>
            <a:r>
              <a:rPr lang="ja-JP" altLang="en-US"/>
              <a:t>が有効になっているルーターに接続された</a:t>
            </a:r>
            <a:r>
              <a:rPr lang="en-US" altLang="ja-JP" dirty="0"/>
              <a:t>3</a:t>
            </a:r>
            <a:r>
              <a:rPr lang="ja-JP" altLang="en-US"/>
              <a:t>台の</a:t>
            </a:r>
            <a:r>
              <a:rPr lang="en-US" dirty="0"/>
              <a:t>PC</a:t>
            </a:r>
            <a:r>
              <a:rPr lang="ja-JP" altLang="en-US"/>
              <a:t>があります。このルーターは、家庭用のルーターに非常によく似たデバイスです。このデバイス自体を見てみると、スイッチポート、無線用のアンテナ、およびインターネット接続があることがわかります。このような構成はほとんどの家庭用無線ルーターで利用可能です。では、このデバイスで</a:t>
            </a:r>
            <a:r>
              <a:rPr lang="en-US" dirty="0"/>
              <a:t>DHCP</a:t>
            </a:r>
            <a:r>
              <a:rPr lang="ja-JP" altLang="en-US"/>
              <a:t>がどのように設定されているかを見ていきます。ほとんどの家庭用ネットワークデバイスは、設定を簡単に行うために</a:t>
            </a:r>
            <a:r>
              <a:rPr lang="en-US" dirty="0"/>
              <a:t>GUI</a:t>
            </a:r>
            <a:r>
              <a:rPr lang="ja-JP" altLang="en-US"/>
              <a:t>インターフェースを備えています。このルーターでは、基本的なルーター設定が行われており、</a:t>
            </a:r>
            <a:r>
              <a:rPr lang="en-US" dirty="0"/>
              <a:t>DHCP</a:t>
            </a:r>
            <a:r>
              <a:rPr lang="ja-JP" altLang="en-US"/>
              <a:t>を有効にすると、通常デフォルトで有効になっていることがわかります。また、</a:t>
            </a:r>
            <a:r>
              <a:rPr lang="en-US" dirty="0"/>
              <a:t>LAN</a:t>
            </a:r>
            <a:r>
              <a:rPr lang="ja-JP" altLang="en-US"/>
              <a:t>側のルーターインターフェースに</a:t>
            </a:r>
            <a:r>
              <a:rPr lang="en-US" dirty="0"/>
              <a:t>IP</a:t>
            </a:r>
            <a:r>
              <a:rPr lang="ja-JP" altLang="en-US"/>
              <a:t>アドレスがすでに割り当てられていることもわかります。</a:t>
            </a:r>
            <a:r>
              <a:rPr lang="en-US" dirty="0"/>
              <a:t>DHCP</a:t>
            </a:r>
            <a:r>
              <a:rPr lang="ja-JP" altLang="en-US"/>
              <a:t>は、ネットワーク上のホストに順番に割り当てるためのアドレス範囲を予約していることが特徴です。設定を確認すると、</a:t>
            </a:r>
            <a:r>
              <a:rPr lang="en-US" dirty="0"/>
              <a:t>DHCP</a:t>
            </a:r>
            <a:r>
              <a:rPr lang="ja-JP" altLang="en-US"/>
              <a:t>の範囲は</a:t>
            </a:r>
            <a:r>
              <a:rPr lang="en-US" altLang="ja-JP" dirty="0"/>
              <a:t>172.16.0.100</a:t>
            </a:r>
            <a:r>
              <a:rPr lang="ja-JP" altLang="en-US"/>
              <a:t>から始まることがわかります。</a:t>
            </a:r>
          </a:p>
          <a:p>
            <a:r>
              <a:rPr lang="ja-JP" altLang="en-US"/>
              <a:t>この設定を保存してから、各</a:t>
            </a:r>
            <a:r>
              <a:rPr lang="en-US" dirty="0"/>
              <a:t>PC</a:t>
            </a:r>
            <a:r>
              <a:rPr lang="ja-JP" altLang="en-US"/>
              <a:t>で静的設定ではなく</a:t>
            </a:r>
            <a:r>
              <a:rPr lang="en-US" dirty="0"/>
              <a:t>DHCP</a:t>
            </a:r>
            <a:r>
              <a:rPr lang="ja-JP" altLang="en-US"/>
              <a:t>で</a:t>
            </a:r>
            <a:r>
              <a:rPr lang="en-US" dirty="0"/>
              <a:t>IP</a:t>
            </a:r>
            <a:r>
              <a:rPr lang="ja-JP" altLang="en-US"/>
              <a:t>アドレスを取得するように変更していきます。</a:t>
            </a:r>
          </a:p>
          <a:p>
            <a:r>
              <a:rPr lang="ja-JP" altLang="en-US"/>
              <a:t>デスクトップを開き、</a:t>
            </a:r>
          </a:p>
          <a:p>
            <a:r>
              <a:rPr lang="en-US" dirty="0"/>
              <a:t>IP</a:t>
            </a:r>
            <a:r>
              <a:rPr lang="ja-JP" altLang="en-US"/>
              <a:t>設定を確認し、静的設定から</a:t>
            </a:r>
            <a:r>
              <a:rPr lang="en-US" dirty="0"/>
              <a:t>DHCP</a:t>
            </a:r>
            <a:r>
              <a:rPr lang="ja-JP" altLang="en-US"/>
              <a:t>で</a:t>
            </a:r>
            <a:r>
              <a:rPr lang="en-US" dirty="0"/>
              <a:t>IP</a:t>
            </a:r>
            <a:r>
              <a:rPr lang="ja-JP" altLang="en-US"/>
              <a:t>アドレスを取得するように変更します。すると、デバイスがすぐに</a:t>
            </a:r>
            <a:r>
              <a:rPr lang="en-US" dirty="0"/>
              <a:t>DHCP</a:t>
            </a:r>
            <a:r>
              <a:rPr lang="ja-JP" altLang="en-US"/>
              <a:t>アドレスのリクエストを送信し、</a:t>
            </a:r>
            <a:r>
              <a:rPr lang="en-US" dirty="0"/>
              <a:t>DHCP</a:t>
            </a:r>
            <a:r>
              <a:rPr lang="ja-JP" altLang="en-US"/>
              <a:t>サーバーからアドレスを受信します。これは、この</a:t>
            </a:r>
            <a:r>
              <a:rPr lang="en-US" dirty="0"/>
              <a:t>PC</a:t>
            </a:r>
            <a:r>
              <a:rPr lang="ja-JP" altLang="en-US"/>
              <a:t>が最初の</a:t>
            </a:r>
            <a:r>
              <a:rPr lang="en-US" dirty="0"/>
              <a:t>DHCP</a:t>
            </a:r>
            <a:r>
              <a:rPr lang="ja-JP" altLang="en-US"/>
              <a:t>設定の</a:t>
            </a:r>
            <a:r>
              <a:rPr lang="en-US" dirty="0"/>
              <a:t>PC</a:t>
            </a:r>
            <a:r>
              <a:rPr lang="ja-JP" altLang="en-US"/>
              <a:t>であるため、最初に利用可能なアドレスが割り当てられたことがわかります。</a:t>
            </a:r>
          </a:p>
          <a:p>
            <a:r>
              <a:rPr lang="ja-JP" altLang="en-US"/>
              <a:t>他の</a:t>
            </a:r>
            <a:r>
              <a:rPr lang="en-US" dirty="0"/>
              <a:t>PC</a:t>
            </a:r>
            <a:r>
              <a:rPr lang="ja-JP" altLang="en-US"/>
              <a:t>を確認して、</a:t>
            </a:r>
          </a:p>
          <a:p>
            <a:r>
              <a:rPr lang="ja-JP" altLang="en-US"/>
              <a:t>それらの</a:t>
            </a:r>
            <a:r>
              <a:rPr lang="en-US" dirty="0"/>
              <a:t>IP</a:t>
            </a:r>
            <a:r>
              <a:rPr lang="ja-JP" altLang="en-US"/>
              <a:t>設定も</a:t>
            </a:r>
            <a:r>
              <a:rPr lang="en-US" dirty="0"/>
              <a:t>DHCP</a:t>
            </a:r>
            <a:r>
              <a:rPr lang="ja-JP" altLang="en-US"/>
              <a:t>に変更すると、同じアドレスではなく、次の番号が割り当てられます。</a:t>
            </a:r>
            <a:r>
              <a:rPr lang="en-US" dirty="0"/>
              <a:t>IP</a:t>
            </a:r>
            <a:r>
              <a:rPr lang="ja-JP" altLang="en-US"/>
              <a:t>アドレスが設定されたので、ネットワーク接続をテストできます。</a:t>
            </a:r>
          </a:p>
          <a:p>
            <a:r>
              <a:rPr lang="en-US" dirty="0"/>
              <a:t>PC0</a:t>
            </a:r>
            <a:r>
              <a:rPr lang="ja-JP" altLang="en-US"/>
              <a:t>にいる場合、</a:t>
            </a:r>
          </a:p>
          <a:p>
            <a:r>
              <a:rPr lang="ja-JP" altLang="en-US"/>
              <a:t>他の</a:t>
            </a:r>
            <a:r>
              <a:rPr lang="en-US" dirty="0"/>
              <a:t>PC</a:t>
            </a:r>
            <a:r>
              <a:rPr lang="ja-JP" altLang="en-US"/>
              <a:t>のいずれかに</a:t>
            </a:r>
            <a:r>
              <a:rPr lang="en-US" dirty="0"/>
              <a:t>ping</a:t>
            </a:r>
            <a:r>
              <a:rPr lang="ja-JP" altLang="en-US"/>
              <a:t>を実行します。私のアドレスが</a:t>
            </a:r>
            <a:r>
              <a:rPr lang="en-US" altLang="ja-JP" dirty="0"/>
              <a:t>100</a:t>
            </a:r>
            <a:r>
              <a:rPr lang="ja-JP" altLang="en-US"/>
              <a:t>であるため、他の</a:t>
            </a:r>
            <a:r>
              <a:rPr lang="en-US" altLang="ja-JP" dirty="0"/>
              <a:t>2</a:t>
            </a:r>
            <a:r>
              <a:rPr lang="ja-JP" altLang="en-US"/>
              <a:t>つのデバイスにはアドレス</a:t>
            </a:r>
            <a:r>
              <a:rPr lang="en-US" altLang="ja-JP" dirty="0"/>
              <a:t>101</a:t>
            </a:r>
            <a:r>
              <a:rPr lang="ja-JP" altLang="en-US"/>
              <a:t>と</a:t>
            </a:r>
            <a:r>
              <a:rPr lang="en-US" altLang="ja-JP" dirty="0"/>
              <a:t>102</a:t>
            </a:r>
            <a:r>
              <a:rPr lang="ja-JP" altLang="en-US"/>
              <a:t>が割り当てられていることがわかっているので、それらのコンピュータへの</a:t>
            </a:r>
            <a:r>
              <a:rPr lang="en-US" dirty="0"/>
              <a:t>ping</a:t>
            </a:r>
            <a:r>
              <a:rPr lang="ja-JP" altLang="en-US"/>
              <a:t>を試みます。</a:t>
            </a:r>
          </a:p>
          <a:p>
            <a:r>
              <a:rPr lang="ja-JP" altLang="en-US"/>
              <a:t>ご覧の通り、</a:t>
            </a:r>
            <a:r>
              <a:rPr lang="en-US" altLang="ja-JP" dirty="0"/>
              <a:t>101</a:t>
            </a:r>
            <a:r>
              <a:rPr lang="ja-JP" altLang="en-US"/>
              <a:t>（図の</a:t>
            </a:r>
            <a:r>
              <a:rPr lang="en-US" dirty="0"/>
              <a:t>PC1）</a:t>
            </a:r>
            <a:r>
              <a:rPr lang="ja-JP" altLang="en-US"/>
              <a:t>にも接続できています。そして、</a:t>
            </a:r>
            <a:r>
              <a:rPr lang="en-US" dirty="0"/>
              <a:t>PC2</a:t>
            </a:r>
            <a:r>
              <a:rPr lang="ja-JP" altLang="en-US"/>
              <a:t>への</a:t>
            </a:r>
            <a:r>
              <a:rPr lang="en-US" dirty="0"/>
              <a:t>ping</a:t>
            </a:r>
            <a:r>
              <a:rPr lang="ja-JP" altLang="en-US"/>
              <a:t>も試みます。</a:t>
            </a:r>
          </a:p>
          <a:p>
            <a:r>
              <a:rPr lang="en-US" dirty="0"/>
              <a:t>PC2</a:t>
            </a:r>
            <a:r>
              <a:rPr lang="ja-JP" altLang="en-US"/>
              <a:t>にも到達できることが確認できました。ルーターの</a:t>
            </a:r>
            <a:r>
              <a:rPr lang="en-US" dirty="0"/>
              <a:t>DHCP</a:t>
            </a:r>
            <a:r>
              <a:rPr lang="ja-JP" altLang="en-US"/>
              <a:t>設定にあった情報が、ネットワーク上のすべての</a:t>
            </a:r>
            <a:r>
              <a:rPr lang="en-US" dirty="0"/>
              <a:t>PC</a:t>
            </a:r>
            <a:r>
              <a:rPr lang="ja-JP" altLang="en-US"/>
              <a:t>にどの</a:t>
            </a:r>
            <a:r>
              <a:rPr lang="en-US" dirty="0"/>
              <a:t>IP</a:t>
            </a:r>
            <a:r>
              <a:rPr lang="ja-JP" altLang="en-US"/>
              <a:t>アドレスが割り当てられるかを決定しました。</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11439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06E6187-B05B-1702-E48E-1F333F18960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065CBD8-68E0-E61D-3520-9F672666C2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1BD274C-3B01-89AC-BA39-47CD582C73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9446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F5E3A86-E0B0-52B6-7BA8-261F7E3CC5E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A6DCFEC-6B05-EA3A-E61F-083F5C69E2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0A52718-A47C-BDB9-7879-8B45A4A503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5886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2FCEE03-911F-F53E-1C02-AFF6D8152E9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DFDC050-4BEB-EE2B-4D15-15F18D0C51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189525F-5C7D-3A57-95B3-816ECEE95F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183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8D3BA0A-F896-5402-8DEC-7D5439DC3C6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798F354-2A4E-F76B-0A85-3064CC6B87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779496B-6ECE-1B61-6621-44EBC468AB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7611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03A52BD-673F-8485-6013-A54DECD6E1B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D8ECA5C-0CCE-6C51-83CB-2BB3D66382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1B54422-F811-AD80-50B7-08672D5A06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a:spcAft>
                <a:spcPts val="600"/>
              </a:spcAft>
              <a:buClr>
                <a:schemeClr val="tx1"/>
              </a:buClr>
            </a:pPr>
            <a:r>
              <a:rPr lang="en-US" sz="1100" i="0" dirty="0">
                <a:solidFill>
                  <a:schemeClr val="accent1"/>
                </a:solidFill>
                <a:effectLst/>
                <a:latin typeface="+mn-lt"/>
              </a:rPr>
              <a:t>DHCPv4</a:t>
            </a:r>
            <a:r>
              <a:rPr lang="ja-JP" altLang="en-US" sz="1100" i="0">
                <a:solidFill>
                  <a:schemeClr val="accent1"/>
                </a:solidFill>
                <a:effectLst/>
                <a:latin typeface="+mn-lt"/>
              </a:rPr>
              <a:t>構成</a:t>
            </a:r>
          </a:p>
          <a:p>
            <a:pPr marL="171450" lvl="1" indent="-171450">
              <a:spcAft>
                <a:spcPts val="600"/>
              </a:spcAft>
              <a:buClr>
                <a:schemeClr val="tx1"/>
              </a:buClr>
              <a:buFont typeface="Arial" panose="020B0604020202020204" pitchFamily="34" charset="0"/>
              <a:buChar char="•"/>
            </a:pPr>
            <a:r>
              <a:rPr lang="en-US" sz="1100" i="0" dirty="0">
                <a:solidFill>
                  <a:schemeClr val="tx1"/>
                </a:solidFill>
                <a:effectLst/>
                <a:latin typeface="+mn-lt"/>
              </a:rPr>
              <a:t>DHCP</a:t>
            </a:r>
            <a:r>
              <a:rPr lang="ja-JP" altLang="en-US" sz="1100" i="0">
                <a:solidFill>
                  <a:schemeClr val="tx1"/>
                </a:solidFill>
                <a:effectLst/>
                <a:latin typeface="+mn-lt"/>
              </a:rPr>
              <a:t>サーバーには、</a:t>
            </a:r>
            <a:r>
              <a:rPr lang="en-US" sz="1100" i="0" dirty="0">
                <a:solidFill>
                  <a:schemeClr val="tx1"/>
                </a:solidFill>
                <a:effectLst/>
                <a:latin typeface="+mn-lt"/>
              </a:rPr>
              <a:t>DHCP</a:t>
            </a:r>
            <a:r>
              <a:rPr lang="ja-JP" altLang="en-US" sz="1100" i="0">
                <a:solidFill>
                  <a:schemeClr val="tx1"/>
                </a:solidFill>
                <a:effectLst/>
                <a:latin typeface="+mn-lt"/>
              </a:rPr>
              <a:t>クライアントに割り当て可能な</a:t>
            </a:r>
            <a:r>
              <a:rPr lang="en-US" sz="1100" i="0" dirty="0">
                <a:solidFill>
                  <a:schemeClr val="tx1"/>
                </a:solidFill>
                <a:effectLst/>
                <a:latin typeface="+mn-lt"/>
              </a:rPr>
              <a:t>IPv4</a:t>
            </a:r>
            <a:r>
              <a:rPr lang="ja-JP" altLang="en-US" sz="1100" i="0">
                <a:solidFill>
                  <a:schemeClr val="tx1"/>
                </a:solidFill>
                <a:effectLst/>
                <a:latin typeface="+mn-lt"/>
              </a:rPr>
              <a:t>アドレスの範囲、またはプールが設定されています。</a:t>
            </a:r>
            <a:r>
              <a:rPr lang="en-US" sz="1100" i="0" dirty="0">
                <a:solidFill>
                  <a:schemeClr val="tx1"/>
                </a:solidFill>
                <a:effectLst/>
                <a:latin typeface="+mn-lt"/>
              </a:rPr>
              <a:t>IPv4</a:t>
            </a:r>
            <a:r>
              <a:rPr lang="ja-JP" altLang="en-US" sz="1100" i="0">
                <a:solidFill>
                  <a:schemeClr val="tx1"/>
                </a:solidFill>
                <a:effectLst/>
                <a:latin typeface="+mn-lt"/>
              </a:rPr>
              <a:t>アドレスが必要なクライアントは、</a:t>
            </a:r>
            <a:r>
              <a:rPr lang="en-US" altLang="ja-JP" sz="1100" i="0" dirty="0">
                <a:solidFill>
                  <a:schemeClr val="tx1"/>
                </a:solidFill>
                <a:effectLst/>
                <a:latin typeface="+mn-lt"/>
              </a:rPr>
              <a:t>255.255.255.255</a:t>
            </a:r>
            <a:r>
              <a:rPr lang="ja-JP" altLang="en-US" sz="1100" i="0">
                <a:solidFill>
                  <a:schemeClr val="tx1"/>
                </a:solidFill>
                <a:effectLst/>
                <a:latin typeface="+mn-lt"/>
              </a:rPr>
              <a:t>（</a:t>
            </a:r>
            <a:r>
              <a:rPr lang="en-US" altLang="ja-JP" sz="1100" i="0" dirty="0">
                <a:solidFill>
                  <a:schemeClr val="tx1"/>
                </a:solidFill>
                <a:effectLst/>
                <a:latin typeface="+mn-lt"/>
              </a:rPr>
              <a:t>32</a:t>
            </a:r>
            <a:r>
              <a:rPr lang="ja-JP" altLang="en-US" sz="1100" i="0">
                <a:solidFill>
                  <a:schemeClr val="tx1"/>
                </a:solidFill>
                <a:effectLst/>
                <a:latin typeface="+mn-lt"/>
              </a:rPr>
              <a:t>ビット）という宛先</a:t>
            </a:r>
            <a:r>
              <a:rPr lang="en-US" sz="1100" i="0" dirty="0">
                <a:solidFill>
                  <a:schemeClr val="tx1"/>
                </a:solidFill>
                <a:effectLst/>
                <a:latin typeface="+mn-lt"/>
              </a:rPr>
              <a:t>IPv4</a:t>
            </a:r>
            <a:r>
              <a:rPr lang="ja-JP" altLang="en-US" sz="1100" i="0">
                <a:solidFill>
                  <a:schemeClr val="tx1"/>
                </a:solidFill>
                <a:effectLst/>
                <a:latin typeface="+mn-lt"/>
              </a:rPr>
              <a:t>アドレスと、</a:t>
            </a:r>
            <a:r>
              <a:rPr lang="en-US" sz="1100" i="0" dirty="0">
                <a:solidFill>
                  <a:schemeClr val="tx1"/>
                </a:solidFill>
                <a:effectLst/>
                <a:latin typeface="+mn-lt"/>
              </a:rPr>
              <a:t>FF-FF-FF-FF-FF-FF（48</a:t>
            </a:r>
            <a:r>
              <a:rPr lang="ja-JP" altLang="en-US" sz="1100" i="0">
                <a:solidFill>
                  <a:schemeClr val="tx1"/>
                </a:solidFill>
                <a:effectLst/>
                <a:latin typeface="+mn-lt"/>
              </a:rPr>
              <a:t>ビット）という宛先</a:t>
            </a:r>
            <a:r>
              <a:rPr lang="en-US" sz="1100" i="0" dirty="0">
                <a:solidFill>
                  <a:schemeClr val="tx1"/>
                </a:solidFill>
                <a:effectLst/>
                <a:latin typeface="+mn-lt"/>
              </a:rPr>
              <a:t>MAC</a:t>
            </a:r>
            <a:r>
              <a:rPr lang="ja-JP" altLang="en-US" sz="1100" i="0">
                <a:solidFill>
                  <a:schemeClr val="tx1"/>
                </a:solidFill>
                <a:effectLst/>
                <a:latin typeface="+mn-lt"/>
              </a:rPr>
              <a:t>アドレスを含むブロードキャストの</a:t>
            </a:r>
            <a:r>
              <a:rPr lang="en-US" sz="1100" i="0" dirty="0">
                <a:solidFill>
                  <a:schemeClr val="tx1"/>
                </a:solidFill>
                <a:effectLst/>
                <a:latin typeface="+mn-lt"/>
              </a:rPr>
              <a:t>DHCP Discover</a:t>
            </a:r>
            <a:r>
              <a:rPr lang="ja-JP" altLang="en-US" sz="1100" i="0">
                <a:solidFill>
                  <a:schemeClr val="tx1"/>
                </a:solidFill>
                <a:effectLst/>
                <a:latin typeface="+mn-lt"/>
              </a:rPr>
              <a:t>メッセージを送信します。ネットワーク上のすべてのホストがこの</a:t>
            </a:r>
            <a:r>
              <a:rPr lang="en-US" sz="1100" i="0" dirty="0">
                <a:solidFill>
                  <a:schemeClr val="tx1"/>
                </a:solidFill>
                <a:effectLst/>
                <a:latin typeface="+mn-lt"/>
              </a:rPr>
              <a:t>DHCP</a:t>
            </a:r>
            <a:r>
              <a:rPr lang="ja-JP" altLang="en-US" sz="1100" i="0">
                <a:solidFill>
                  <a:schemeClr val="tx1"/>
                </a:solidFill>
                <a:effectLst/>
                <a:latin typeface="+mn-lt"/>
              </a:rPr>
              <a:t>ブロードキャストフレームを受信しますが、応答するのは</a:t>
            </a:r>
            <a:r>
              <a:rPr lang="en-US" sz="1100" i="0" dirty="0">
                <a:solidFill>
                  <a:schemeClr val="tx1"/>
                </a:solidFill>
                <a:effectLst/>
                <a:latin typeface="+mn-lt"/>
              </a:rPr>
              <a:t>DHCP</a:t>
            </a:r>
            <a:r>
              <a:rPr lang="ja-JP" altLang="en-US" sz="1100" i="0">
                <a:solidFill>
                  <a:schemeClr val="tx1"/>
                </a:solidFill>
                <a:effectLst/>
                <a:latin typeface="+mn-lt"/>
              </a:rPr>
              <a:t>サーバーのみです。サーバーは</a:t>
            </a:r>
            <a:r>
              <a:rPr lang="en-US" sz="1100" i="0" dirty="0">
                <a:solidFill>
                  <a:schemeClr val="tx1"/>
                </a:solidFill>
                <a:effectLst/>
                <a:latin typeface="+mn-lt"/>
              </a:rPr>
              <a:t>DHCP Offer</a:t>
            </a:r>
            <a:r>
              <a:rPr lang="ja-JP" altLang="en-US" sz="1100" i="0">
                <a:solidFill>
                  <a:schemeClr val="tx1"/>
                </a:solidFill>
                <a:effectLst/>
                <a:latin typeface="+mn-lt"/>
              </a:rPr>
              <a:t>で応答し、クライアントに</a:t>
            </a:r>
            <a:r>
              <a:rPr lang="en-US" sz="1100" i="0" dirty="0">
                <a:solidFill>
                  <a:schemeClr val="tx1"/>
                </a:solidFill>
                <a:effectLst/>
                <a:latin typeface="+mn-lt"/>
              </a:rPr>
              <a:t>IPv4</a:t>
            </a:r>
            <a:r>
              <a:rPr lang="ja-JP" altLang="en-US" sz="1100" i="0">
                <a:solidFill>
                  <a:schemeClr val="tx1"/>
                </a:solidFill>
                <a:effectLst/>
                <a:latin typeface="+mn-lt"/>
              </a:rPr>
              <a:t>アドレスを提案します。その後、ホストは</a:t>
            </a:r>
            <a:r>
              <a:rPr lang="en-US" sz="1100" i="0" dirty="0">
                <a:solidFill>
                  <a:schemeClr val="tx1"/>
                </a:solidFill>
                <a:effectLst/>
                <a:latin typeface="+mn-lt"/>
              </a:rPr>
              <a:t>DHCP Request</a:t>
            </a:r>
            <a:r>
              <a:rPr lang="ja-JP" altLang="en-US" sz="1100" i="0">
                <a:solidFill>
                  <a:schemeClr val="tx1"/>
                </a:solidFill>
                <a:effectLst/>
                <a:latin typeface="+mn-lt"/>
              </a:rPr>
              <a:t>を送り、提案された</a:t>
            </a:r>
            <a:r>
              <a:rPr lang="en-US" sz="1100" i="0" dirty="0">
                <a:solidFill>
                  <a:schemeClr val="tx1"/>
                </a:solidFill>
                <a:effectLst/>
                <a:latin typeface="+mn-lt"/>
              </a:rPr>
              <a:t>IPv4</a:t>
            </a:r>
            <a:r>
              <a:rPr lang="ja-JP" altLang="en-US" sz="1100" i="0">
                <a:solidFill>
                  <a:schemeClr val="tx1"/>
                </a:solidFill>
                <a:effectLst/>
                <a:latin typeface="+mn-lt"/>
              </a:rPr>
              <a:t>アドレスを使用するように要求します。サーバーは</a:t>
            </a:r>
            <a:r>
              <a:rPr lang="en-US" altLang="ja-JP" sz="1100" i="0" dirty="0">
                <a:solidFill>
                  <a:schemeClr val="tx1"/>
                </a:solidFill>
                <a:effectLst/>
                <a:latin typeface="+mn-lt"/>
              </a:rPr>
              <a:t>DHCP ACK</a:t>
            </a:r>
            <a:r>
              <a:rPr lang="ja-JP" altLang="en-US" sz="1100" i="0">
                <a:solidFill>
                  <a:schemeClr val="tx1"/>
                </a:solidFill>
                <a:effectLst/>
                <a:latin typeface="+mn-lt"/>
              </a:rPr>
              <a:t>で応答し、手続きを完了します。</a:t>
            </a:r>
          </a:p>
          <a:p>
            <a:pPr marL="171450" lvl="1" indent="-171450">
              <a:spcAft>
                <a:spcPts val="600"/>
              </a:spcAft>
              <a:buClr>
                <a:schemeClr val="tx1"/>
              </a:buClr>
              <a:buFont typeface="Arial" panose="020B0604020202020204" pitchFamily="34" charset="0"/>
              <a:buChar char="•"/>
            </a:pPr>
            <a:endParaRPr lang="ja-JP" altLang="en-US" sz="1100" i="0">
              <a:solidFill>
                <a:schemeClr val="tx1"/>
              </a:solidFill>
              <a:effectLst/>
              <a:latin typeface="+mn-lt"/>
            </a:endParaRPr>
          </a:p>
          <a:p>
            <a:pPr marL="171450" lvl="1" indent="-171450">
              <a:spcAft>
                <a:spcPts val="600"/>
              </a:spcAft>
              <a:buClr>
                <a:schemeClr val="tx1"/>
              </a:buClr>
              <a:buFont typeface="Arial" panose="020B0604020202020204" pitchFamily="34" charset="0"/>
              <a:buChar char="•"/>
            </a:pPr>
            <a:r>
              <a:rPr lang="ja-JP" altLang="en-US" sz="1100" i="0">
                <a:solidFill>
                  <a:schemeClr val="tx1"/>
                </a:solidFill>
                <a:effectLst/>
                <a:latin typeface="+mn-lt"/>
              </a:rPr>
              <a:t>ほとんどの家庭や小規模ビジネスのネットワークでは、無線ルーターがローカルネットワーククライアントに</a:t>
            </a:r>
            <a:r>
              <a:rPr lang="en-US" sz="1100" i="0" dirty="0">
                <a:solidFill>
                  <a:schemeClr val="tx1"/>
                </a:solidFill>
                <a:effectLst/>
                <a:latin typeface="+mn-lt"/>
              </a:rPr>
              <a:t>DHCP</a:t>
            </a:r>
            <a:r>
              <a:rPr lang="ja-JP" altLang="en-US" sz="1100" i="0">
                <a:solidFill>
                  <a:schemeClr val="tx1"/>
                </a:solidFill>
                <a:effectLst/>
                <a:latin typeface="+mn-lt"/>
              </a:rPr>
              <a:t>サービスを提供しています。家庭用無線ルーターを構成するには、ブラウザを開いてルーターのデフォルトの</a:t>
            </a:r>
            <a:r>
              <a:rPr lang="en-US" sz="1100" i="0" dirty="0">
                <a:solidFill>
                  <a:schemeClr val="tx1"/>
                </a:solidFill>
                <a:effectLst/>
                <a:latin typeface="+mn-lt"/>
              </a:rPr>
              <a:t>IPv4</a:t>
            </a:r>
            <a:r>
              <a:rPr lang="ja-JP" altLang="en-US" sz="1100" i="0">
                <a:solidFill>
                  <a:schemeClr val="tx1"/>
                </a:solidFill>
                <a:effectLst/>
                <a:latin typeface="+mn-lt"/>
              </a:rPr>
              <a:t>アドレスを入力して、そのグラフィカルウェブインターフェースにアクセスします。ルーター内部インターフェースのデフォルトは、</a:t>
            </a:r>
            <a:r>
              <a:rPr lang="en-US" sz="1100" i="0" dirty="0">
                <a:solidFill>
                  <a:schemeClr val="tx1"/>
                </a:solidFill>
                <a:effectLst/>
                <a:latin typeface="+mn-lt"/>
              </a:rPr>
              <a:t>IPv4</a:t>
            </a:r>
            <a:r>
              <a:rPr lang="ja-JP" altLang="en-US" sz="1100" i="0">
                <a:solidFill>
                  <a:schemeClr val="tx1"/>
                </a:solidFill>
                <a:effectLst/>
                <a:latin typeface="+mn-lt"/>
              </a:rPr>
              <a:t>アドレスが</a:t>
            </a:r>
            <a:r>
              <a:rPr lang="en-US" altLang="ja-JP" sz="1100" i="0" dirty="0">
                <a:solidFill>
                  <a:schemeClr val="tx1"/>
                </a:solidFill>
                <a:effectLst/>
                <a:latin typeface="+mn-lt"/>
              </a:rPr>
              <a:t>192.168.0.1</a:t>
            </a:r>
            <a:r>
              <a:rPr lang="ja-JP" altLang="en-US" sz="1100" i="0">
                <a:solidFill>
                  <a:schemeClr val="tx1"/>
                </a:solidFill>
                <a:effectLst/>
                <a:latin typeface="+mn-lt"/>
              </a:rPr>
              <a:t>、サブネットマスクが</a:t>
            </a:r>
            <a:r>
              <a:rPr lang="en-US" altLang="ja-JP" sz="1100" i="0" dirty="0">
                <a:solidFill>
                  <a:schemeClr val="tx1"/>
                </a:solidFill>
                <a:effectLst/>
                <a:latin typeface="+mn-lt"/>
              </a:rPr>
              <a:t>255.255.255.0</a:t>
            </a:r>
            <a:r>
              <a:rPr lang="ja-JP" altLang="en-US" sz="1100" i="0">
                <a:solidFill>
                  <a:schemeClr val="tx1"/>
                </a:solidFill>
                <a:effectLst/>
                <a:latin typeface="+mn-lt"/>
              </a:rPr>
              <a:t>です。これはローカルネットワーク上のすべてのホストに対するデフォルトゲートウェイであり、内部</a:t>
            </a:r>
            <a:r>
              <a:rPr lang="en-US" sz="1100" i="0" dirty="0">
                <a:solidFill>
                  <a:schemeClr val="tx1"/>
                </a:solidFill>
                <a:effectLst/>
                <a:latin typeface="+mn-lt"/>
              </a:rPr>
              <a:t>DHCP</a:t>
            </a:r>
            <a:r>
              <a:rPr lang="ja-JP" altLang="en-US" sz="1100" i="0">
                <a:solidFill>
                  <a:schemeClr val="tx1"/>
                </a:solidFill>
                <a:effectLst/>
                <a:latin typeface="+mn-lt"/>
              </a:rPr>
              <a:t>サーバーの</a:t>
            </a:r>
            <a:r>
              <a:rPr lang="en-US" sz="1100" i="0" dirty="0">
                <a:solidFill>
                  <a:schemeClr val="tx1"/>
                </a:solidFill>
                <a:effectLst/>
                <a:latin typeface="+mn-lt"/>
              </a:rPr>
              <a:t>IPv4</a:t>
            </a:r>
            <a:r>
              <a:rPr lang="ja-JP" altLang="en-US" sz="1100" i="0">
                <a:solidFill>
                  <a:schemeClr val="tx1"/>
                </a:solidFill>
                <a:effectLst/>
                <a:latin typeface="+mn-lt"/>
              </a:rPr>
              <a:t>アドレスでもあります。ほとんどの家庭用無線ルーターでは、デフォルトで</a:t>
            </a:r>
            <a:r>
              <a:rPr lang="en-US" sz="1100" i="0" dirty="0">
                <a:solidFill>
                  <a:schemeClr val="tx1"/>
                </a:solidFill>
                <a:effectLst/>
                <a:latin typeface="+mn-lt"/>
              </a:rPr>
              <a:t>DHCP</a:t>
            </a:r>
            <a:r>
              <a:rPr lang="ja-JP" altLang="en-US" sz="1100" i="0">
                <a:solidFill>
                  <a:schemeClr val="tx1"/>
                </a:solidFill>
                <a:effectLst/>
                <a:latin typeface="+mn-lt"/>
              </a:rPr>
              <a:t>サーバーが有効になっています。</a:t>
            </a:r>
            <a:endParaRPr lang="en-US" sz="1100" i="0" dirty="0">
              <a:solidFill>
                <a:schemeClr val="tx1"/>
              </a:solidFill>
              <a:effectLst/>
              <a:latin typeface="+mn-l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13702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9CA53A7B-5BA9-67ED-10EA-D49204929BFB}"/>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853C9C08-CB4D-B7CC-EB2B-14F4D4EED6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E1FCF6D0-704C-911B-7603-E8932EE49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75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B0128-0DC9-C7E1-1CEC-4DB1EE7337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D675BE-DB23-E3EB-E378-F2D6CE68981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EE7E819-1DD8-2791-B855-DCEAE75291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8703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536E-6E46-F48E-CE3F-499BE53D5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E1388-50B0-774B-21C6-3A446CCCFF2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036F-0B37-B835-EB03-77AF8F852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466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C5599E7-04CF-641A-7074-BBF1BF54412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5462D73-27DB-B375-D152-65608B5FB1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BB22D37-738C-AF28-9E0A-25E5521894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45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89CB266-59EC-F550-EBED-49A373FB1A3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1DE288-DB2F-C01C-0846-E5F84ED0B6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48A170E-0662-9FD1-9CF9-C4B7F7B265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9597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822984B-3B89-F89E-50E0-91755CE2E2A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8D14EBB-EEAD-90F0-B305-E2415686CD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3C1772-41DF-DE60-A8D4-087DDFA56F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809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82769D3C-6B58-B8BB-1B2E-A9CE5EE322BB}"/>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ooter Placeholder 1">
            <a:extLst>
              <a:ext uri="{FF2B5EF4-FFF2-40B4-BE49-F238E27FC236}">
                <a16:creationId xmlns:a16="http://schemas.microsoft.com/office/drawing/2014/main" id="{455D4386-ACFC-6AD2-5982-7BF3D7FD7FEC}"/>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1">
            <a:extLst>
              <a:ext uri="{FF2B5EF4-FFF2-40B4-BE49-F238E27FC236}">
                <a16:creationId xmlns:a16="http://schemas.microsoft.com/office/drawing/2014/main" id="{26638EE2-652F-6E0F-F1E4-9EED3048AE39}"/>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extLst>
      <p:ext uri="{BB962C8B-B14F-4D97-AF65-F5344CB8AC3E}">
        <p14:creationId xmlns:p14="http://schemas.microsoft.com/office/powerpoint/2010/main" val="343773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894D83A4-6961-3AA6-437C-454B084EBC95}"/>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55552DAD-307E-4E68-DE6E-E3AC265E4748}"/>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 name="Footer Placeholder 1">
            <a:extLst>
              <a:ext uri="{FF2B5EF4-FFF2-40B4-BE49-F238E27FC236}">
                <a16:creationId xmlns:a16="http://schemas.microsoft.com/office/drawing/2014/main" id="{622F56F8-91DA-4369-8DD9-57E06E5E3ECC}"/>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extLst>
      <p:ext uri="{BB962C8B-B14F-4D97-AF65-F5344CB8AC3E}">
        <p14:creationId xmlns:p14="http://schemas.microsoft.com/office/powerpoint/2010/main" val="236665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02D44720-ABDB-CBEF-5D51-18E163173D54}"/>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extLst>
      <p:ext uri="{BB962C8B-B14F-4D97-AF65-F5344CB8AC3E}">
        <p14:creationId xmlns:p14="http://schemas.microsoft.com/office/powerpoint/2010/main" val="16456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580FACDA-EC13-AA06-F5C3-6250D38D9B9E}"/>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CF64D45D-B68B-B640-820D-82747D9FE913}"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5" r:id="rId3"/>
    <p:sldLayoutId id="2147483658" r:id="rId4"/>
    <p:sldLayoutId id="2147483669" r:id="rId5"/>
    <p:sldLayoutId id="2147483670" r:id="rId6"/>
    <p:sldLayoutId id="2147483673" r:id="rId7"/>
    <p:sldLayoutId id="214748367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skillsforall.com/launch?id=f393c38f-b410-4d2b-8275-70e144273519&amp;tab=curriculum&amp;view=d4566af0-57f1-5066-908c-5fb5437bba0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https://www.netacad.com/launch?id=f393c38f-b410-4d2b-8275-70e144273519&amp;tab=curriculum&amp;view=d4566af0-57f1-5066-908c-5fb5437bba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5ed1feb8-cfc7-5581-8aa8-4f19c79ac87a"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5ed1feb8-cfc7-5581-8aa8-4f19c79ac87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s.gle/hz2rKrpDZe9Z2cbA6"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forms.gle/hz2rKrpDZe9Z2cbA6"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skillsforall.com/launch?id=f393c38f-b410-4d2b-8275-70e144273519&amp;tab=curriculum&amp;view=90d28219-f355-5271-9727-83c83141671c" TargetMode="External"/><Relationship Id="rId5" Type="http://schemas.openxmlformats.org/officeDocument/2006/relationships/hyperlink" Target="https://skillsforall.com/launch?id=f393c38f-b410-4d2b-8275-70e144273519&amp;tab=curriculum&amp;view=13da013d-38e1-544b-89fb-4191f937971a" TargetMode="External"/><Relationship Id="rId4" Type="http://schemas.openxmlformats.org/officeDocument/2006/relationships/hyperlink" Target="https://skillsforall.com/launch?id=f393c38f-b410-4d2b-8275-70e144273519&amp;tab=curriculum&amp;view=b615bcd6-054c-5712-9acd-e49868b6ad38"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b615bcd6-054c-5712-9acd-e49868b6ad38"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90d28219-f355-5271-9727-83c83141671c"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624391cc-13b8-502e-8ba2-6c8abaa37b7d"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624391cc-13b8-502e-8ba2-6c8abaa37b7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d2e247c-48d0-5ac5-976a-8c82dc0d77d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d2e247c-48d0-5ac5-976a-8c82dc0d77d2"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d2e247c-48d0-5ac5-976a-8c82dc0d77d2"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d2e247c-48d0-5ac5-976a-8c82dc0d77d2"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forms.gle/3Mmi1ZPwbeKsDkWt8"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68d6a4c-95f2-5daf-a9e7-39a1f1b23f29"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youtu.be/6x9F0Io4bUM?si=m2BPjkWiJTHYGTxk"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package" Target="../embeddings/Microsoft_Word_Document.docx"/></Relationships>
</file>

<file path=ppt/slides/_rels/slide31.xml.rels><?xml version="1.0" encoding="UTF-8" standalone="yes"?>
<Relationships xmlns="http://schemas.openxmlformats.org/package/2006/relationships"><Relationship Id="rId3" Type="http://schemas.openxmlformats.org/officeDocument/2006/relationships/hyperlink" Target="https://youtu.be/QO7tepKWF8I?si=ybfh0uRpKRSQk1XJ"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package" Target="../embeddings/Microsoft_Word_Document1.docx"/></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467c2f-7024-5114-abc3-f904eeef5d3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d68d6a4c-95f2-5daf-a9e7-39a1f1b23f2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skillsforall.com/launch?id=f393c38f-b410-4d2b-8275-70e144273519&amp;tab=curriculum&amp;view=441d5ca9-f013-5d15-8c9b-d18cf81b85e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hyperlink" Target="https://www.netacad.com/launch?id=f393c38f-b410-4d2b-8275-70e144273519&amp;tab=curriculum&amp;view=441d5ca9-f013-5d15-8c9b-d18cf81b85e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10</a:t>
            </a:r>
            <a:br>
              <a:rPr lang="en-US" altLang="ja-JP" dirty="0"/>
            </a:br>
            <a:r>
              <a:rPr lang="en-US" altLang="ja-JP" sz="3600" dirty="0"/>
              <a:t>Networking Basics</a:t>
            </a:r>
            <a:r>
              <a:rPr lang="ja-JP" altLang="en-US" sz="3600"/>
              <a:t>　</a:t>
            </a:r>
            <a:br>
              <a:rPr lang="ja-JP" altLang="en-US" sz="3600"/>
            </a:br>
            <a:r>
              <a:rPr lang="en-US" altLang="ja-JP" sz="3600" dirty="0"/>
              <a:t>Module 11: Dynamic Addressing with DHCP</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202630B6-5CD4-A0EF-D0F8-C97D84566FE7}"/>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3" name="TextBox 1">
            <a:extLst>
              <a:ext uri="{FF2B5EF4-FFF2-40B4-BE49-F238E27FC236}">
                <a16:creationId xmlns:a16="http://schemas.microsoft.com/office/drawing/2014/main" id="{50410F85-8A6A-08D6-F54D-BAFA02DB2BC8}"/>
              </a:ext>
            </a:extLst>
          </p:cNvPr>
          <p:cNvSpPr txBox="1"/>
          <p:nvPr/>
        </p:nvSpPr>
        <p:spPr>
          <a:xfrm>
            <a:off x="734636" y="4736835"/>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A58E848-F2EF-332D-629B-DA050E50CC6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4D28D56-6E7E-C707-2CED-D4866339F6D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95105644-2D2C-1B5A-CE5A-37306C3A4D0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11.1.2 Dynamic IPv4 Address Assignment</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B151328E-7BF5-C2E9-E150-C1615C0171FC}"/>
              </a:ext>
            </a:extLst>
          </p:cNvPr>
          <p:cNvSpPr txBox="1"/>
          <p:nvPr/>
        </p:nvSpPr>
        <p:spPr>
          <a:xfrm>
            <a:off x="720725" y="1646643"/>
            <a:ext cx="5509646" cy="3185487"/>
          </a:xfrm>
          <a:prstGeom prst="rect">
            <a:avLst/>
          </a:prstGeom>
          <a:noFill/>
        </p:spPr>
        <p:txBody>
          <a:bodyPr wrap="square" rtlCol="0">
            <a:spAutoFit/>
          </a:bodyPr>
          <a:lstStyle/>
          <a:p>
            <a:pPr>
              <a:spcBef>
                <a:spcPts val="600"/>
              </a:spcBef>
              <a:buClr>
                <a:schemeClr val="tx1"/>
              </a:buClr>
            </a:pPr>
            <a:r>
              <a:rPr lang="en-US" sz="1200" dirty="0">
                <a:solidFill>
                  <a:schemeClr val="accent1"/>
                </a:solidFill>
                <a:latin typeface="+mn-lt"/>
              </a:rPr>
              <a:t>Dynamic IPv4 Address:</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Useful in networks with frequently changing user populations (e.g., laptops, new workstations).</a:t>
            </a:r>
          </a:p>
          <a:p>
            <a:pPr>
              <a:spcBef>
                <a:spcPts val="600"/>
              </a:spcBef>
              <a:buClr>
                <a:schemeClr val="tx1"/>
              </a:buClr>
            </a:pPr>
            <a:r>
              <a:rPr lang="en-US" sz="1200" dirty="0">
                <a:solidFill>
                  <a:schemeClr val="accent1"/>
                </a:solidFill>
                <a:latin typeface="+mn-lt"/>
              </a:rPr>
              <a:t>Use of DHCP (Dynamic Host Configuration Protocol):</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Function: Automatically assigns necessary networking information (IPv4 address, subnet mask, default gateway, etc.).</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Advantages: Reduces workload on network support staff, minimizes entry errors.</a:t>
            </a:r>
          </a:p>
          <a:p>
            <a:pPr>
              <a:spcBef>
                <a:spcPts val="600"/>
              </a:spcBef>
              <a:buClr>
                <a:schemeClr val="tx1"/>
              </a:buClr>
            </a:pPr>
            <a:r>
              <a:rPr lang="en-US" sz="1200" dirty="0">
                <a:solidFill>
                  <a:schemeClr val="accent1"/>
                </a:solidFill>
                <a:latin typeface="+mn-lt"/>
              </a:rPr>
              <a:t>DHCP Preference:</a:t>
            </a:r>
          </a:p>
          <a:p>
            <a:pPr marL="171450" indent="-171450">
              <a:spcBef>
                <a:spcPts val="600"/>
              </a:spcBef>
              <a:buClr>
                <a:schemeClr val="tx1"/>
              </a:buClr>
              <a:buFont typeface="Arial" panose="020B0604020202020204" pitchFamily="34" charset="0"/>
              <a:buChar char="•"/>
            </a:pPr>
            <a:r>
              <a:rPr lang="en-US" sz="1200" dirty="0">
                <a:solidFill>
                  <a:schemeClr val="tx1"/>
                </a:solidFill>
                <a:latin typeface="+mn-lt"/>
              </a:rPr>
              <a:t>Ideal for large networks due to efficiency and error reduction.</a:t>
            </a:r>
          </a:p>
          <a:p>
            <a:pPr>
              <a:spcBef>
                <a:spcPts val="600"/>
              </a:spcBef>
              <a:buClr>
                <a:schemeClr val="tx1"/>
              </a:buClr>
            </a:pPr>
            <a:r>
              <a:rPr lang="en-US" sz="1200" dirty="0">
                <a:solidFill>
                  <a:schemeClr val="accent1"/>
                </a:solidFill>
                <a:latin typeface="+mn-lt"/>
              </a:rPr>
              <a:t>Lease-Based System:</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DHCP assigns addresses temporarily (lease system).</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Address Reuse: Returned to the pool if the host is offline or removed, </a:t>
            </a:r>
          </a:p>
        </p:txBody>
      </p:sp>
      <p:pic>
        <p:nvPicPr>
          <p:cNvPr id="7" name="Picture 6" descr="A screenshot of a computer&#10;&#10;Description automatically generated">
            <a:extLst>
              <a:ext uri="{FF2B5EF4-FFF2-40B4-BE49-F238E27FC236}">
                <a16:creationId xmlns:a16="http://schemas.microsoft.com/office/drawing/2014/main" id="{4D2F9BEB-6BA2-1EA6-8B53-B645EBDD9DA6}"/>
              </a:ext>
            </a:extLst>
          </p:cNvPr>
          <p:cNvPicPr>
            <a:picLocks noChangeAspect="1"/>
          </p:cNvPicPr>
          <p:nvPr/>
        </p:nvPicPr>
        <p:blipFill>
          <a:blip r:embed="rId5"/>
          <a:stretch>
            <a:fillRect/>
          </a:stretch>
        </p:blipFill>
        <p:spPr>
          <a:xfrm>
            <a:off x="6230371" y="1646643"/>
            <a:ext cx="2812461" cy="3177540"/>
          </a:xfrm>
          <a:prstGeom prst="rect">
            <a:avLst/>
          </a:prstGeom>
        </p:spPr>
      </p:pic>
      <p:sp>
        <p:nvSpPr>
          <p:cNvPr id="8" name="TextBox 7">
            <a:extLst>
              <a:ext uri="{FF2B5EF4-FFF2-40B4-BE49-F238E27FC236}">
                <a16:creationId xmlns:a16="http://schemas.microsoft.com/office/drawing/2014/main" id="{7922DBD2-F479-1B5A-9383-1D2E6B423A58}"/>
              </a:ext>
            </a:extLst>
          </p:cNvPr>
          <p:cNvSpPr txBox="1"/>
          <p:nvPr/>
        </p:nvSpPr>
        <p:spPr>
          <a:xfrm>
            <a:off x="6281928" y="1246533"/>
            <a:ext cx="1380744" cy="276999"/>
          </a:xfrm>
          <a:prstGeom prst="rect">
            <a:avLst/>
          </a:prstGeom>
          <a:noFill/>
        </p:spPr>
        <p:txBody>
          <a:bodyPr wrap="square" rtlCol="0">
            <a:spAutoFit/>
          </a:bodyPr>
          <a:lstStyle/>
          <a:p>
            <a:r>
              <a:rPr lang="en-US" sz="1200" dirty="0">
                <a:solidFill>
                  <a:schemeClr val="tx1"/>
                </a:solidFill>
              </a:rPr>
              <a:t>Windows10</a:t>
            </a:r>
          </a:p>
        </p:txBody>
      </p:sp>
    </p:spTree>
    <p:extLst>
      <p:ext uri="{BB962C8B-B14F-4D97-AF65-F5344CB8AC3E}">
        <p14:creationId xmlns:p14="http://schemas.microsoft.com/office/powerpoint/2010/main" val="134550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1C596F0-0583-9E52-8574-A27805055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3766506-A23C-B5BB-234A-A9552B7BD71D}"/>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C216C5FF-517E-AE72-1EA2-7DA8F34B9851}"/>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動的な</a:t>
            </a: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IPv4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アドレスの割り当て</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65EE6FE-0C95-5A60-0F64-787A3A75A14F}"/>
              </a:ext>
            </a:extLst>
          </p:cNvPr>
          <p:cNvSpPr txBox="1"/>
          <p:nvPr/>
        </p:nvSpPr>
        <p:spPr>
          <a:xfrm>
            <a:off x="720725" y="1646643"/>
            <a:ext cx="5509646" cy="2923877"/>
          </a:xfrm>
          <a:prstGeom prst="rect">
            <a:avLst/>
          </a:prstGeom>
          <a:noFill/>
        </p:spPr>
        <p:txBody>
          <a:bodyPr wrap="square" rtlCol="0">
            <a:spAutoFit/>
          </a:bodyPr>
          <a:lstStyle/>
          <a:p>
            <a:pPr>
              <a:spcAft>
                <a:spcPts val="600"/>
              </a:spcAft>
              <a:buClr>
                <a:schemeClr val="tx1"/>
              </a:buClr>
            </a:pPr>
            <a:r>
              <a:rPr lang="ja-JP" altLang="en-US" sz="1200">
                <a:solidFill>
                  <a:schemeClr val="accent1"/>
                </a:solidFill>
                <a:latin typeface="+mn-lt"/>
              </a:rPr>
              <a:t>動的な</a:t>
            </a:r>
            <a:r>
              <a:rPr lang="en-US" sz="1200" dirty="0">
                <a:solidFill>
                  <a:schemeClr val="accent1"/>
                </a:solidFill>
                <a:latin typeface="+mn-lt"/>
              </a:rPr>
              <a:t>IPv4</a:t>
            </a:r>
            <a:r>
              <a:rPr lang="ja-JP" altLang="en-US" sz="1200">
                <a:solidFill>
                  <a:schemeClr val="accent1"/>
                </a:solidFill>
                <a:latin typeface="+mn-lt"/>
              </a:rPr>
              <a:t>アドレス</a:t>
            </a:r>
            <a:r>
              <a:rPr lang="en-US" altLang="ja-JP" sz="1200" dirty="0">
                <a:solidFill>
                  <a:schemeClr val="accent1"/>
                </a:solidFill>
                <a:latin typeface="+mn-lt"/>
              </a:rPr>
              <a:t>: </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頻繁にユーザーが変わるネットワークに便利（例</a:t>
            </a:r>
            <a:r>
              <a:rPr lang="en-US" altLang="ja-JP" sz="1200" dirty="0">
                <a:solidFill>
                  <a:schemeClr val="tx1"/>
                </a:solidFill>
                <a:latin typeface="+mn-lt"/>
              </a:rPr>
              <a:t>: </a:t>
            </a:r>
            <a:r>
              <a:rPr lang="ja-JP" altLang="en-US" sz="1200">
                <a:solidFill>
                  <a:schemeClr val="tx1"/>
                </a:solidFill>
                <a:latin typeface="+mn-lt"/>
              </a:rPr>
              <a:t>ノートパソコン、タブレット</a:t>
            </a:r>
            <a:r>
              <a:rPr lang="en-US" altLang="ja-JP" sz="1200" dirty="0">
                <a:solidFill>
                  <a:schemeClr val="tx1"/>
                </a:solidFill>
                <a:latin typeface="+mn-lt"/>
              </a:rPr>
              <a:t>PC</a:t>
            </a:r>
            <a:r>
              <a:rPr lang="ja-JP" altLang="en-US" sz="1200">
                <a:solidFill>
                  <a:schemeClr val="tx1"/>
                </a:solidFill>
                <a:latin typeface="+mn-lt"/>
              </a:rPr>
              <a:t>）。 </a:t>
            </a:r>
            <a:endParaRPr lang="en-US" altLang="ja-JP" sz="1200" dirty="0">
              <a:solidFill>
                <a:schemeClr val="tx1"/>
              </a:solidFill>
              <a:latin typeface="+mn-lt"/>
            </a:endParaRPr>
          </a:p>
          <a:p>
            <a:pPr>
              <a:spcAft>
                <a:spcPts val="600"/>
              </a:spcAft>
              <a:buClr>
                <a:schemeClr val="tx1"/>
              </a:buClr>
            </a:pPr>
            <a:r>
              <a:rPr lang="en-US" sz="1200" dirty="0" err="1">
                <a:solidFill>
                  <a:schemeClr val="accent1"/>
                </a:solidFill>
                <a:latin typeface="+mn-lt"/>
              </a:rPr>
              <a:t>DHCP（Dynamic</a:t>
            </a:r>
            <a:r>
              <a:rPr lang="en-US" sz="1200" dirty="0">
                <a:solidFill>
                  <a:schemeClr val="accent1"/>
                </a:solidFill>
                <a:latin typeface="+mn-lt"/>
              </a:rPr>
              <a:t> Host Configuration Protocol）</a:t>
            </a:r>
            <a:r>
              <a:rPr lang="ja-JP" altLang="en-US" sz="1200">
                <a:solidFill>
                  <a:schemeClr val="accent1"/>
                </a:solidFill>
                <a:latin typeface="+mn-lt"/>
              </a:rPr>
              <a:t>の使用</a:t>
            </a:r>
            <a:r>
              <a:rPr lang="en-US" altLang="ja-JP" sz="1200" dirty="0">
                <a:solidFill>
                  <a:schemeClr val="accent1"/>
                </a:solidFill>
                <a:latin typeface="+mn-lt"/>
              </a:rPr>
              <a:t>: </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機能</a:t>
            </a:r>
            <a:r>
              <a:rPr lang="en-US" altLang="ja-JP" sz="1200" dirty="0">
                <a:solidFill>
                  <a:schemeClr val="tx1"/>
                </a:solidFill>
                <a:latin typeface="+mn-lt"/>
              </a:rPr>
              <a:t>: </a:t>
            </a:r>
            <a:r>
              <a:rPr lang="ja-JP" altLang="en-US" sz="1200">
                <a:solidFill>
                  <a:schemeClr val="tx1"/>
                </a:solidFill>
                <a:latin typeface="+mn-lt"/>
              </a:rPr>
              <a:t>必要なネットワーク情報（</a:t>
            </a:r>
            <a:r>
              <a:rPr lang="en-US" sz="1200" dirty="0">
                <a:solidFill>
                  <a:schemeClr val="tx1"/>
                </a:solidFill>
                <a:latin typeface="+mn-lt"/>
              </a:rPr>
              <a:t>IPv4</a:t>
            </a:r>
            <a:r>
              <a:rPr lang="ja-JP" altLang="en-US" sz="1200">
                <a:solidFill>
                  <a:schemeClr val="tx1"/>
                </a:solidFill>
                <a:latin typeface="+mn-lt"/>
              </a:rPr>
              <a:t>アドレス、サブネットマスク、デフォルトゲートウェイなど）を自動的に割り当てる。 </a:t>
            </a:r>
            <a:endParaRPr lang="en-US" altLang="ja-JP" sz="1200" dirty="0">
              <a:solidFill>
                <a:schemeClr val="tx1"/>
              </a:solidFill>
              <a:latin typeface="+mn-lt"/>
            </a:endParaRP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利点</a:t>
            </a:r>
            <a:r>
              <a:rPr lang="en-US" altLang="ja-JP" sz="1200" dirty="0">
                <a:solidFill>
                  <a:schemeClr val="tx1"/>
                </a:solidFill>
                <a:latin typeface="+mn-lt"/>
              </a:rPr>
              <a:t>: </a:t>
            </a:r>
            <a:r>
              <a:rPr lang="ja-JP" altLang="en-US" sz="1200">
                <a:solidFill>
                  <a:schemeClr val="tx1"/>
                </a:solidFill>
                <a:latin typeface="+mn-lt"/>
              </a:rPr>
              <a:t>ネットワーク管理者の負担を軽減し、入力エラーを無くす</a:t>
            </a:r>
            <a:r>
              <a:rPr lang="en-US" altLang="ja-JP" sz="1200" dirty="0">
                <a:solidFill>
                  <a:schemeClr val="tx1"/>
                </a:solidFill>
                <a:latin typeface="+mn-lt"/>
              </a:rPr>
              <a:t> / </a:t>
            </a:r>
            <a:r>
              <a:rPr lang="ja-JP" altLang="en-US" sz="1200">
                <a:solidFill>
                  <a:schemeClr val="tx1"/>
                </a:solidFill>
                <a:latin typeface="+mn-lt"/>
              </a:rPr>
              <a:t>減らす。 </a:t>
            </a:r>
            <a:endParaRPr lang="en-US" altLang="ja-JP" sz="1200" dirty="0">
              <a:solidFill>
                <a:schemeClr val="tx1"/>
              </a:solidFill>
              <a:latin typeface="+mn-lt"/>
            </a:endParaRPr>
          </a:p>
          <a:p>
            <a:pPr>
              <a:spcAft>
                <a:spcPts val="600"/>
              </a:spcAft>
              <a:buClr>
                <a:schemeClr val="tx1"/>
              </a:buClr>
            </a:pPr>
            <a:r>
              <a:rPr lang="en-US" sz="1200" dirty="0">
                <a:solidFill>
                  <a:schemeClr val="accent1"/>
                </a:solidFill>
                <a:latin typeface="+mn-lt"/>
              </a:rPr>
              <a:t>DHCP</a:t>
            </a:r>
            <a:r>
              <a:rPr lang="ja-JP" altLang="en-US" sz="1200">
                <a:solidFill>
                  <a:schemeClr val="accent1"/>
                </a:solidFill>
                <a:latin typeface="+mn-lt"/>
              </a:rPr>
              <a:t>の使用</a:t>
            </a:r>
            <a:r>
              <a:rPr lang="en-US" altLang="ja-JP" sz="1200" dirty="0">
                <a:solidFill>
                  <a:schemeClr val="accent1"/>
                </a:solidFill>
                <a:latin typeface="+mn-lt"/>
              </a:rPr>
              <a:t>: </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大規模なネットワークに最適で、効率的かつエラーを削減する。 </a:t>
            </a:r>
            <a:endParaRPr lang="en-US" altLang="ja-JP" sz="1200" dirty="0">
              <a:solidFill>
                <a:schemeClr val="tx1"/>
              </a:solidFill>
              <a:latin typeface="+mn-lt"/>
            </a:endParaRPr>
          </a:p>
          <a:p>
            <a:pPr marL="171450" indent="-171450">
              <a:spcAft>
                <a:spcPts val="600"/>
              </a:spcAft>
              <a:buClr>
                <a:schemeClr val="tx1"/>
              </a:buClr>
              <a:buFont typeface="Arial" panose="020B0604020202020204" pitchFamily="34" charset="0"/>
              <a:buChar char="•"/>
            </a:pPr>
            <a:r>
              <a:rPr lang="en-US" sz="1200" dirty="0">
                <a:solidFill>
                  <a:schemeClr val="tx1"/>
                </a:solidFill>
                <a:latin typeface="+mn-lt"/>
              </a:rPr>
              <a:t>DHCP</a:t>
            </a:r>
            <a:r>
              <a:rPr lang="ja-JP" altLang="en-US" sz="1200">
                <a:solidFill>
                  <a:schemeClr val="tx1"/>
                </a:solidFill>
                <a:latin typeface="+mn-lt"/>
              </a:rPr>
              <a:t>はアドレスを一時的に割り当てる。 </a:t>
            </a:r>
            <a:endParaRPr lang="en-US" altLang="ja-JP" sz="1200" dirty="0">
              <a:solidFill>
                <a:schemeClr val="tx1"/>
              </a:solidFill>
              <a:latin typeface="+mn-lt"/>
            </a:endParaRP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アドレスの再利用</a:t>
            </a:r>
            <a:r>
              <a:rPr lang="en-US" altLang="ja-JP" sz="1200" dirty="0">
                <a:solidFill>
                  <a:schemeClr val="tx1"/>
                </a:solidFill>
                <a:latin typeface="+mn-lt"/>
              </a:rPr>
              <a:t>: </a:t>
            </a:r>
            <a:r>
              <a:rPr lang="ja-JP" altLang="en-US" sz="1200">
                <a:solidFill>
                  <a:schemeClr val="tx1"/>
                </a:solidFill>
                <a:latin typeface="+mn-lt"/>
              </a:rPr>
              <a:t>コンピュータがオフラインまたはネットワークから削除された場合、アドレスはプールに戻され、再利用される。</a:t>
            </a:r>
            <a:endParaRPr lang="en-US" sz="1200" dirty="0">
              <a:solidFill>
                <a:schemeClr val="tx1"/>
              </a:solidFill>
              <a:latin typeface="+mn-lt"/>
            </a:endParaRPr>
          </a:p>
        </p:txBody>
      </p:sp>
      <p:pic>
        <p:nvPicPr>
          <p:cNvPr id="7" name="Picture 6" descr="A screenshot of a computer&#10;&#10;Description automatically generated">
            <a:extLst>
              <a:ext uri="{FF2B5EF4-FFF2-40B4-BE49-F238E27FC236}">
                <a16:creationId xmlns:a16="http://schemas.microsoft.com/office/drawing/2014/main" id="{8D75A832-789F-C5DA-5FA4-B26DE30D8204}"/>
              </a:ext>
            </a:extLst>
          </p:cNvPr>
          <p:cNvPicPr>
            <a:picLocks noChangeAspect="1"/>
          </p:cNvPicPr>
          <p:nvPr/>
        </p:nvPicPr>
        <p:blipFill>
          <a:blip r:embed="rId5"/>
          <a:stretch>
            <a:fillRect/>
          </a:stretch>
        </p:blipFill>
        <p:spPr>
          <a:xfrm>
            <a:off x="6230371" y="1646643"/>
            <a:ext cx="2812461" cy="3177540"/>
          </a:xfrm>
          <a:prstGeom prst="rect">
            <a:avLst/>
          </a:prstGeom>
        </p:spPr>
      </p:pic>
      <p:sp>
        <p:nvSpPr>
          <p:cNvPr id="8" name="TextBox 7">
            <a:extLst>
              <a:ext uri="{FF2B5EF4-FFF2-40B4-BE49-F238E27FC236}">
                <a16:creationId xmlns:a16="http://schemas.microsoft.com/office/drawing/2014/main" id="{061DBDD0-D99C-F236-0CF8-570F8CDBE3B3}"/>
              </a:ext>
            </a:extLst>
          </p:cNvPr>
          <p:cNvSpPr txBox="1"/>
          <p:nvPr/>
        </p:nvSpPr>
        <p:spPr>
          <a:xfrm>
            <a:off x="6281928" y="1246533"/>
            <a:ext cx="1380744" cy="276999"/>
          </a:xfrm>
          <a:prstGeom prst="rect">
            <a:avLst/>
          </a:prstGeom>
          <a:noFill/>
        </p:spPr>
        <p:txBody>
          <a:bodyPr wrap="square" rtlCol="0">
            <a:spAutoFit/>
          </a:bodyPr>
          <a:lstStyle/>
          <a:p>
            <a:r>
              <a:rPr lang="en-US" sz="1200" dirty="0">
                <a:solidFill>
                  <a:schemeClr val="tx1"/>
                </a:solidFill>
              </a:rPr>
              <a:t>Windows10</a:t>
            </a:r>
          </a:p>
        </p:txBody>
      </p:sp>
    </p:spTree>
    <p:extLst>
      <p:ext uri="{BB962C8B-B14F-4D97-AF65-F5344CB8AC3E}">
        <p14:creationId xmlns:p14="http://schemas.microsoft.com/office/powerpoint/2010/main" val="269045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C1A5C01-EE38-CD3C-99AB-602970F9F24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5E07E3D-DB9C-F35B-DB1F-0EB86683292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A7BAAB63-B5DF-B61D-69EC-82A07FDBCE1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11.1.3 DHCP Servers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8EBE880B-EE8E-6B30-93E8-2D46314AACD3}"/>
              </a:ext>
            </a:extLst>
          </p:cNvPr>
          <p:cNvSpPr txBox="1"/>
          <p:nvPr/>
        </p:nvSpPr>
        <p:spPr>
          <a:xfrm>
            <a:off x="720724" y="1674075"/>
            <a:ext cx="7702549" cy="1323439"/>
          </a:xfrm>
          <a:prstGeom prst="rect">
            <a:avLst/>
          </a:prstGeom>
          <a:noFill/>
        </p:spPr>
        <p:txBody>
          <a:bodyPr wrap="square" rtlCol="0">
            <a:spAutoFit/>
          </a:bodyPr>
          <a:lstStyle/>
          <a:p>
            <a:pPr>
              <a:spcBef>
                <a:spcPts val="600"/>
              </a:spcBef>
              <a:buClr>
                <a:schemeClr val="tx1"/>
              </a:buClr>
            </a:pPr>
            <a:r>
              <a:rPr lang="en-US" sz="1200" dirty="0">
                <a:solidFill>
                  <a:schemeClr val="accent1"/>
                </a:solidFill>
                <a:latin typeface="+mn-lt"/>
              </a:rPr>
              <a:t>DHCP Servers:</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Assign IPv4 addresses in networks, crucial for internet access in public places like airports or cafes.</a:t>
            </a:r>
          </a:p>
          <a:p>
            <a:pPr>
              <a:spcBef>
                <a:spcPts val="600"/>
              </a:spcBef>
              <a:buClr>
                <a:schemeClr val="tx1"/>
              </a:buClr>
            </a:pPr>
            <a:r>
              <a:rPr lang="en-US" sz="1200" dirty="0">
                <a:solidFill>
                  <a:schemeClr val="accent1"/>
                </a:solidFill>
                <a:latin typeface="+mn-lt"/>
              </a:rPr>
              <a:t>Device Types as DHCP Servers:</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Networks: Typically a dedicated PC-based server.</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Home: Often part of the ISP service or integrated into wireless routers.</a:t>
            </a:r>
          </a:p>
        </p:txBody>
      </p:sp>
    </p:spTree>
    <p:extLst>
      <p:ext uri="{BB962C8B-B14F-4D97-AF65-F5344CB8AC3E}">
        <p14:creationId xmlns:p14="http://schemas.microsoft.com/office/powerpoint/2010/main" val="78659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49337F1-E434-A388-2F0A-349FC2E7C02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F51084E-C93D-8A24-0D3D-4A889AA258DC}"/>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B25DED5E-09D4-4B3E-7EA0-540E8FFDB45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11.1.3 DHCP Servers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CE016B24-B2C2-1C84-2E82-4E0717C292F5}"/>
              </a:ext>
            </a:extLst>
          </p:cNvPr>
          <p:cNvSpPr txBox="1"/>
          <p:nvPr/>
        </p:nvSpPr>
        <p:spPr>
          <a:xfrm>
            <a:off x="720724" y="1674075"/>
            <a:ext cx="7702549" cy="1985159"/>
          </a:xfrm>
          <a:prstGeom prst="rect">
            <a:avLst/>
          </a:prstGeom>
          <a:noFill/>
        </p:spPr>
        <p:txBody>
          <a:bodyPr wrap="square" rtlCol="0">
            <a:spAutoFit/>
          </a:bodyPr>
          <a:lstStyle/>
          <a:p>
            <a:pPr>
              <a:spcBef>
                <a:spcPts val="600"/>
              </a:spcBef>
              <a:buClr>
                <a:schemeClr val="tx1"/>
              </a:buClr>
            </a:pPr>
            <a:r>
              <a:rPr lang="en-US" dirty="0">
                <a:solidFill>
                  <a:schemeClr val="accent1"/>
                </a:solidFill>
                <a:latin typeface="+mn-lt"/>
              </a:rPr>
              <a:t>DHCP</a:t>
            </a:r>
            <a:r>
              <a:rPr lang="ja-JP" altLang="en-US">
                <a:solidFill>
                  <a:schemeClr val="accent1"/>
                </a:solidFill>
                <a:latin typeface="+mn-lt"/>
              </a:rPr>
              <a:t>サーバー</a:t>
            </a:r>
            <a:r>
              <a:rPr lang="en-US" altLang="ja-JP" dirty="0">
                <a:solidFill>
                  <a:schemeClr val="accent1"/>
                </a:solidFill>
                <a:latin typeface="+mn-lt"/>
              </a:rPr>
              <a:t>:</a:t>
            </a:r>
          </a:p>
          <a:p>
            <a:pPr marL="171450" indent="-171450">
              <a:spcBef>
                <a:spcPts val="600"/>
              </a:spcBef>
              <a:buClr>
                <a:schemeClr val="tx1"/>
              </a:buClr>
              <a:buFont typeface="Arial" panose="020B0604020202020204" pitchFamily="34" charset="0"/>
              <a:buChar char="•"/>
            </a:pPr>
            <a:r>
              <a:rPr lang="ja-JP" altLang="en-US">
                <a:solidFill>
                  <a:schemeClr val="tx1"/>
                </a:solidFill>
                <a:latin typeface="+mn-lt"/>
              </a:rPr>
              <a:t>ネットワーク内で</a:t>
            </a:r>
            <a:r>
              <a:rPr lang="en-US" dirty="0">
                <a:solidFill>
                  <a:schemeClr val="tx1"/>
                </a:solidFill>
                <a:latin typeface="+mn-lt"/>
              </a:rPr>
              <a:t>IPv4</a:t>
            </a:r>
            <a:r>
              <a:rPr lang="ja-JP" altLang="en-US">
                <a:solidFill>
                  <a:schemeClr val="tx1"/>
                </a:solidFill>
                <a:latin typeface="+mn-lt"/>
              </a:rPr>
              <a:t>アドレスをコンピュータに自動的に割り当てるサーバー。</a:t>
            </a:r>
            <a:endParaRPr lang="en-US" altLang="ja-JP" dirty="0">
              <a:solidFill>
                <a:schemeClr val="tx1"/>
              </a:solidFill>
              <a:latin typeface="+mn-lt"/>
            </a:endParaRPr>
          </a:p>
          <a:p>
            <a:pPr marL="171450" indent="-171450">
              <a:spcBef>
                <a:spcPts val="600"/>
              </a:spcBef>
              <a:buClr>
                <a:schemeClr val="tx1"/>
              </a:buClr>
              <a:buFont typeface="Arial" panose="020B0604020202020204" pitchFamily="34" charset="0"/>
              <a:buChar char="•"/>
            </a:pPr>
            <a:endParaRPr lang="ja-JP" altLang="en-US">
              <a:solidFill>
                <a:schemeClr val="accent1"/>
              </a:solidFill>
              <a:latin typeface="+mn-lt"/>
            </a:endParaRPr>
          </a:p>
          <a:p>
            <a:pPr>
              <a:spcBef>
                <a:spcPts val="600"/>
              </a:spcBef>
              <a:buClr>
                <a:schemeClr val="tx1"/>
              </a:buClr>
            </a:pPr>
            <a:r>
              <a:rPr lang="en-US" dirty="0">
                <a:solidFill>
                  <a:schemeClr val="accent1"/>
                </a:solidFill>
                <a:latin typeface="+mn-lt"/>
              </a:rPr>
              <a:t>DHCP</a:t>
            </a:r>
            <a:r>
              <a:rPr lang="ja-JP" altLang="en-US">
                <a:solidFill>
                  <a:schemeClr val="accent1"/>
                </a:solidFill>
                <a:latin typeface="+mn-lt"/>
              </a:rPr>
              <a:t>サーバーとしてのデバイスタイプ</a:t>
            </a:r>
            <a:r>
              <a:rPr lang="en-US" altLang="ja-JP" dirty="0">
                <a:solidFill>
                  <a:schemeClr val="accent1"/>
                </a:solidFill>
                <a:latin typeface="+mn-lt"/>
              </a:rPr>
              <a:t>:</a:t>
            </a:r>
          </a:p>
          <a:p>
            <a:pPr marL="171450" indent="-171450">
              <a:spcBef>
                <a:spcPts val="600"/>
              </a:spcBef>
              <a:buClr>
                <a:schemeClr val="tx1"/>
              </a:buClr>
              <a:buFont typeface="Arial" panose="020B0604020202020204" pitchFamily="34" charset="0"/>
              <a:buChar char="•"/>
            </a:pPr>
            <a:r>
              <a:rPr lang="ja-JP" altLang="en-US">
                <a:solidFill>
                  <a:schemeClr val="tx1"/>
                </a:solidFill>
                <a:latin typeface="+mn-lt"/>
              </a:rPr>
              <a:t>ネットワーク内</a:t>
            </a:r>
            <a:r>
              <a:rPr lang="en-US" altLang="ja-JP" dirty="0">
                <a:solidFill>
                  <a:schemeClr val="tx1"/>
                </a:solidFill>
                <a:latin typeface="+mn-lt"/>
              </a:rPr>
              <a:t>: </a:t>
            </a:r>
            <a:r>
              <a:rPr lang="ja-JP" altLang="en-US">
                <a:solidFill>
                  <a:schemeClr val="tx1"/>
                </a:solidFill>
                <a:latin typeface="+mn-lt"/>
              </a:rPr>
              <a:t>通常、専用の</a:t>
            </a:r>
            <a:r>
              <a:rPr lang="en-US" altLang="ja-JP" dirty="0">
                <a:solidFill>
                  <a:schemeClr val="tx1"/>
                </a:solidFill>
                <a:latin typeface="+mn-lt"/>
              </a:rPr>
              <a:t>PC</a:t>
            </a:r>
            <a:r>
              <a:rPr lang="ja-JP" altLang="en-US">
                <a:solidFill>
                  <a:schemeClr val="tx1"/>
                </a:solidFill>
                <a:latin typeface="+mn-lt"/>
              </a:rPr>
              <a:t>サーバーが</a:t>
            </a:r>
            <a:r>
              <a:rPr lang="en-US" altLang="ja-JP" dirty="0">
                <a:solidFill>
                  <a:schemeClr val="tx1"/>
                </a:solidFill>
                <a:latin typeface="+mn-lt"/>
              </a:rPr>
              <a:t>DHCP</a:t>
            </a:r>
            <a:r>
              <a:rPr lang="ja-JP" altLang="en-US">
                <a:solidFill>
                  <a:schemeClr val="tx1"/>
                </a:solidFill>
                <a:latin typeface="+mn-lt"/>
              </a:rPr>
              <a:t>サーバとして使用されます。</a:t>
            </a:r>
          </a:p>
          <a:p>
            <a:pPr marL="171450" indent="-171450">
              <a:spcBef>
                <a:spcPts val="600"/>
              </a:spcBef>
              <a:buClr>
                <a:schemeClr val="tx1"/>
              </a:buClr>
              <a:buFont typeface="Arial" panose="020B0604020202020204" pitchFamily="34" charset="0"/>
              <a:buChar char="•"/>
            </a:pPr>
            <a:r>
              <a:rPr lang="ja-JP" altLang="en-US">
                <a:solidFill>
                  <a:schemeClr val="tx1"/>
                </a:solidFill>
                <a:latin typeface="+mn-lt"/>
              </a:rPr>
              <a:t>家庭用</a:t>
            </a:r>
            <a:r>
              <a:rPr lang="en-US" altLang="ja-JP" dirty="0">
                <a:solidFill>
                  <a:schemeClr val="tx1"/>
                </a:solidFill>
                <a:latin typeface="+mn-lt"/>
              </a:rPr>
              <a:t>: </a:t>
            </a:r>
            <a:r>
              <a:rPr lang="en-US" dirty="0">
                <a:solidFill>
                  <a:schemeClr val="tx1"/>
                </a:solidFill>
                <a:latin typeface="+mn-lt"/>
              </a:rPr>
              <a:t>ISP</a:t>
            </a:r>
            <a:r>
              <a:rPr lang="ja-JP" altLang="en-US">
                <a:solidFill>
                  <a:schemeClr val="tx1"/>
                </a:solidFill>
                <a:latin typeface="+mn-lt"/>
              </a:rPr>
              <a:t>サービスの一部として提供されたり、ワイヤレスルーターに</a:t>
            </a:r>
            <a:r>
              <a:rPr lang="en-US" altLang="ja-JP" dirty="0">
                <a:solidFill>
                  <a:schemeClr val="tx1"/>
                </a:solidFill>
                <a:latin typeface="+mn-lt"/>
              </a:rPr>
              <a:t>DHCP</a:t>
            </a:r>
            <a:r>
              <a:rPr lang="ja-JP" altLang="en-US">
                <a:solidFill>
                  <a:schemeClr val="tx1"/>
                </a:solidFill>
                <a:latin typeface="+mn-lt"/>
              </a:rPr>
              <a:t>の機能が組み込まれていたりします。</a:t>
            </a:r>
            <a:endParaRPr lang="en-US" dirty="0">
              <a:solidFill>
                <a:schemeClr val="tx1"/>
              </a:solidFill>
              <a:latin typeface="+mn-lt"/>
            </a:endParaRPr>
          </a:p>
        </p:txBody>
      </p:sp>
    </p:spTree>
    <p:extLst>
      <p:ext uri="{BB962C8B-B14F-4D97-AF65-F5344CB8AC3E}">
        <p14:creationId xmlns:p14="http://schemas.microsoft.com/office/powerpoint/2010/main" val="37377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EA40B51-DEE0-FC66-CFC8-EEED388FE00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16C143-DE3C-D76F-278E-166680E613B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D30AEE82-A6C5-7642-4D90-7F0E80CF7120}"/>
              </a:ext>
            </a:extLst>
          </p:cNvPr>
          <p:cNvSpPr txBox="1"/>
          <p:nvPr/>
        </p:nvSpPr>
        <p:spPr>
          <a:xfrm>
            <a:off x="720726" y="1246533"/>
            <a:ext cx="8203818" cy="369332"/>
          </a:xfrm>
          <a:prstGeom prst="rect">
            <a:avLst/>
          </a:prstGeom>
          <a:noFill/>
        </p:spPr>
        <p:txBody>
          <a:bodyPr wrap="square" rtlCol="0">
            <a:spAutoFit/>
          </a:bodyPr>
          <a:lstStyle/>
          <a:p>
            <a:pPr algn="l" fontAlgn="ctr">
              <a:spcAft>
                <a:spcPts val="600"/>
              </a:spcAft>
              <a:buClr>
                <a:schemeClr val="tx1"/>
              </a:buClr>
            </a:pPr>
            <a:r>
              <a:rPr lang="en-US" altLang="ja-JP" sz="1800" dirty="0">
                <a:solidFill>
                  <a:schemeClr val="accent4"/>
                </a:solidFill>
                <a:latin typeface="+mn-lt"/>
                <a:ea typeface="MS PGothic" panose="020B0600070205080204" pitchFamily="34" charset="-128"/>
              </a:rPr>
              <a:t>11.1.4 Quiz10_1 Check Your Understanding - Static and Dynamic Addressing</a:t>
            </a:r>
          </a:p>
        </p:txBody>
      </p:sp>
      <p:grpSp>
        <p:nvGrpSpPr>
          <p:cNvPr id="3" name="Google Shape;10286;p77">
            <a:extLst>
              <a:ext uri="{FF2B5EF4-FFF2-40B4-BE49-F238E27FC236}">
                <a16:creationId xmlns:a16="http://schemas.microsoft.com/office/drawing/2014/main" id="{EA3FE7AE-9F9B-525E-C5AC-848931506124}"/>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9D7151F3-4FEA-D6B5-4FE9-7CFD5C3F7E6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824862A4-EB6C-EF89-D8D3-BA54B88CDEAA}"/>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EC322914-1AA0-B748-E425-E79760DEC1C0}"/>
              </a:ext>
            </a:extLst>
          </p:cNvPr>
          <p:cNvSpPr txBox="1"/>
          <p:nvPr/>
        </p:nvSpPr>
        <p:spPr>
          <a:xfrm>
            <a:off x="720001" y="1780338"/>
            <a:ext cx="7939368" cy="2816156"/>
          </a:xfrm>
          <a:prstGeom prst="rect">
            <a:avLst/>
          </a:prstGeom>
          <a:noFill/>
        </p:spPr>
        <p:txBody>
          <a:bodyPr wrap="square" rtlCol="0">
            <a:spAutoFit/>
          </a:bodyPr>
          <a:lstStyle/>
          <a:p>
            <a:pPr algn="l" fontAlgn="ctr"/>
            <a:r>
              <a:rPr lang="en-US" dirty="0">
                <a:solidFill>
                  <a:schemeClr val="tx1"/>
                </a:solidFill>
                <a:latin typeface="+mn-lt"/>
                <a:hlinkClick r:id="rId4"/>
              </a:rPr>
              <a:t>https://forms.gle/hz2rKrpDZe9Z2cbA6</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Who is responsible for statically assigning IP addressing information?</a:t>
            </a:r>
          </a:p>
          <a:p>
            <a:pPr marL="358775" lvl="1">
              <a:spcAft>
                <a:spcPts val="600"/>
              </a:spcAft>
            </a:pPr>
            <a:r>
              <a:rPr lang="en-US" i="0" dirty="0">
                <a:solidFill>
                  <a:schemeClr val="tx1"/>
                </a:solidFill>
                <a:effectLst/>
                <a:latin typeface="+mn-lt"/>
              </a:rPr>
              <a:t>IP</a:t>
            </a:r>
            <a:r>
              <a:rPr lang="ja-JP" altLang="en-US" i="0">
                <a:solidFill>
                  <a:schemeClr val="tx1"/>
                </a:solidFill>
                <a:effectLst/>
                <a:latin typeface="+mn-lt"/>
              </a:rPr>
              <a:t>アドレス情報を静的に割り当てる責任者は誰ですか？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the operating system installed on the device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the network administrator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the manufacturer of the device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the user of the device</a:t>
            </a:r>
          </a:p>
          <a:p>
            <a:pPr marL="644525" lvl="1" indent="-285750">
              <a:buClr>
                <a:schemeClr val="tx1"/>
              </a:buClr>
              <a:buFont typeface="Wingdings" pitchFamily="2" charset="2"/>
              <a:buChar char="q"/>
            </a:pPr>
            <a:endParaRPr lang="en-US" sz="1200" dirty="0">
              <a:solidFill>
                <a:schemeClr val="tx1"/>
              </a:solidFill>
              <a:latin typeface="+mn-lt"/>
            </a:endParaRPr>
          </a:p>
        </p:txBody>
      </p:sp>
    </p:spTree>
    <p:extLst>
      <p:ext uri="{BB962C8B-B14F-4D97-AF65-F5344CB8AC3E}">
        <p14:creationId xmlns:p14="http://schemas.microsoft.com/office/powerpoint/2010/main" val="223724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E559499-83F5-70D0-B99A-E9BC51C0C74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E86C68D-4004-BF65-9969-0052E6D4483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46B7A0BE-F3D0-163F-1077-D17F221161C0}"/>
              </a:ext>
            </a:extLst>
          </p:cNvPr>
          <p:cNvSpPr txBox="1"/>
          <p:nvPr/>
        </p:nvSpPr>
        <p:spPr>
          <a:xfrm>
            <a:off x="720726" y="1246533"/>
            <a:ext cx="8203818" cy="369332"/>
          </a:xfrm>
          <a:prstGeom prst="rect">
            <a:avLst/>
          </a:prstGeom>
          <a:noFill/>
        </p:spPr>
        <p:txBody>
          <a:bodyPr wrap="square" rtlCol="0">
            <a:spAutoFit/>
          </a:bodyPr>
          <a:lstStyle/>
          <a:p>
            <a:pPr algn="l" fontAlgn="ctr">
              <a:spcAft>
                <a:spcPts val="600"/>
              </a:spcAft>
              <a:buClr>
                <a:schemeClr val="tx1"/>
              </a:buClr>
            </a:pPr>
            <a:r>
              <a:rPr lang="en-US" altLang="ja-JP" sz="1800" dirty="0">
                <a:solidFill>
                  <a:schemeClr val="accent4"/>
                </a:solidFill>
                <a:latin typeface="+mn-lt"/>
                <a:ea typeface="MS PGothic" panose="020B0600070205080204" pitchFamily="34" charset="-128"/>
              </a:rPr>
              <a:t>11.1.4 Quiz10_1 Check Your Understanding - Static and Dynamic Addressing</a:t>
            </a:r>
          </a:p>
        </p:txBody>
      </p:sp>
      <p:grpSp>
        <p:nvGrpSpPr>
          <p:cNvPr id="3" name="Google Shape;10286;p77">
            <a:extLst>
              <a:ext uri="{FF2B5EF4-FFF2-40B4-BE49-F238E27FC236}">
                <a16:creationId xmlns:a16="http://schemas.microsoft.com/office/drawing/2014/main" id="{8035A5BF-28C0-B4CA-3A1C-D5B9B6B34C42}"/>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B61521E-9956-53F8-B86F-4865B6132739}"/>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93142047-0A86-8E38-3901-C1F5A435285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7334934F-F425-A511-3C8D-CA93F8E7AD5B}"/>
              </a:ext>
            </a:extLst>
          </p:cNvPr>
          <p:cNvSpPr txBox="1"/>
          <p:nvPr/>
        </p:nvSpPr>
        <p:spPr>
          <a:xfrm>
            <a:off x="720001" y="1780338"/>
            <a:ext cx="7939368" cy="2785378"/>
          </a:xfrm>
          <a:prstGeom prst="rect">
            <a:avLst/>
          </a:prstGeom>
          <a:noFill/>
        </p:spPr>
        <p:txBody>
          <a:bodyPr wrap="square" rtlCol="0">
            <a:spAutoFit/>
          </a:bodyPr>
          <a:lstStyle/>
          <a:p>
            <a:pPr algn="l" fontAlgn="ctr">
              <a:spcAft>
                <a:spcPts val="600"/>
              </a:spcAft>
            </a:pPr>
            <a:r>
              <a:rPr lang="en-US" i="0" dirty="0">
                <a:solidFill>
                  <a:schemeClr val="tx1"/>
                </a:solidFill>
                <a:effectLst/>
                <a:latin typeface="+mn-lt"/>
                <a:hlinkClick r:id="rId4"/>
              </a:rPr>
              <a:t>https://forms.gle/hz2rKrpDZe9Z2cbA6</a:t>
            </a:r>
            <a:endParaRPr lang="en-US" i="0" dirty="0">
              <a:solidFill>
                <a:schemeClr val="tx1"/>
              </a:solidFill>
              <a:effectLst/>
              <a:latin typeface="+mn-lt"/>
            </a:endParaRPr>
          </a:p>
          <a:p>
            <a:pPr algn="l" fontAlgn="ctr">
              <a:spcAft>
                <a:spcPts val="600"/>
              </a:spcAft>
            </a:pPr>
            <a:endParaRPr lang="en-US" dirty="0">
              <a:solidFill>
                <a:schemeClr val="tx1"/>
              </a:solidFill>
              <a:latin typeface="+mn-lt"/>
            </a:endParaRPr>
          </a:p>
          <a:p>
            <a:pPr algn="l" fontAlgn="ctr">
              <a:spcAft>
                <a:spcPts val="600"/>
              </a:spcAft>
            </a:pP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What protocol is responsible for automatically assigning IP addressing information?</a:t>
            </a:r>
          </a:p>
          <a:p>
            <a:pPr marL="358775" lvl="1">
              <a:spcAft>
                <a:spcPts val="600"/>
              </a:spcAft>
            </a:pPr>
            <a:r>
              <a:rPr lang="en-US" i="0" dirty="0">
                <a:solidFill>
                  <a:schemeClr val="tx1"/>
                </a:solidFill>
                <a:effectLst/>
                <a:latin typeface="+mn-lt"/>
              </a:rPr>
              <a:t>IP</a:t>
            </a:r>
            <a:r>
              <a:rPr lang="ja-JP" altLang="en-US" i="0">
                <a:solidFill>
                  <a:schemeClr val="tx1"/>
                </a:solidFill>
                <a:effectLst/>
                <a:latin typeface="+mn-lt"/>
              </a:rPr>
              <a:t>アドレス情報を自動的に割り当てるプロトコルは何ですか？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IETF</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NAT</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DHCP</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IPv4</a:t>
            </a:r>
          </a:p>
        </p:txBody>
      </p:sp>
    </p:spTree>
    <p:extLst>
      <p:ext uri="{BB962C8B-B14F-4D97-AF65-F5344CB8AC3E}">
        <p14:creationId xmlns:p14="http://schemas.microsoft.com/office/powerpoint/2010/main" val="369094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AAA8F1-C419-461E-F0FD-AD546F9EF30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15333F-3A96-C6E9-C385-B7E8CE8209B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B3F8B7FA-8D9F-B747-0F7B-477EA499D506}"/>
              </a:ext>
            </a:extLst>
          </p:cNvPr>
          <p:cNvSpPr txBox="1"/>
          <p:nvPr/>
        </p:nvSpPr>
        <p:spPr>
          <a:xfrm>
            <a:off x="957029" y="1112838"/>
            <a:ext cx="8048267" cy="1015663"/>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11.2.1 Video - DHCPv4 Operation</a:t>
            </a:r>
            <a:endParaRPr lang="en-US" altLang="ja-JP" sz="2000" dirty="0">
              <a:solidFill>
                <a:schemeClr val="accent4"/>
              </a:solidFill>
              <a:latin typeface="+mn-lt"/>
              <a:ea typeface="MS PGothic" panose="020B0600070205080204" pitchFamily="34" charset="-128"/>
            </a:endParaRPr>
          </a:p>
          <a:p>
            <a:endPar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endParaRPr>
          </a:p>
          <a:p>
            <a:r>
              <a:rPr lang="en-US" altLang="ja-JP" sz="2000" dirty="0">
                <a:solidFill>
                  <a:schemeClr val="accent4"/>
                </a:solidFill>
                <a:latin typeface="+mn-lt"/>
                <a:ea typeface="MS PGothic" panose="020B0600070205080204" pitchFamily="34" charset="-128"/>
                <a:hlinkClick r:id="rId6">
                  <a:extLst>
                    <a:ext uri="{A12FA001-AC4F-418D-AE19-62706E023703}">
                      <ahyp:hlinkClr xmlns:ahyp="http://schemas.microsoft.com/office/drawing/2018/hyperlinkcolor" val="tx"/>
                    </a:ext>
                  </a:extLst>
                </a:hlinkClick>
              </a:rPr>
              <a:t>11.2.2 Video - DHCP Service Configuration</a:t>
            </a:r>
            <a:endParaRPr lang="en-US" altLang="ja-JP" sz="2000" dirty="0">
              <a:solidFill>
                <a:schemeClr val="accent4"/>
              </a:solidFill>
              <a:latin typeface="+mn-lt"/>
              <a:ea typeface="MS PGothic" panose="020B0600070205080204" pitchFamily="34" charset="-128"/>
            </a:endParaRPr>
          </a:p>
        </p:txBody>
      </p:sp>
      <p:graphicFrame>
        <p:nvGraphicFramePr>
          <p:cNvPr id="5" name="Table 4">
            <a:extLst>
              <a:ext uri="{FF2B5EF4-FFF2-40B4-BE49-F238E27FC236}">
                <a16:creationId xmlns:a16="http://schemas.microsoft.com/office/drawing/2014/main" id="{242C17FF-B74A-8E72-8B1F-FC22D69FEA7E}"/>
              </a:ext>
            </a:extLst>
          </p:cNvPr>
          <p:cNvGraphicFramePr>
            <a:graphicFrameLocks noGrp="1"/>
          </p:cNvGraphicFramePr>
          <p:nvPr>
            <p:extLst>
              <p:ext uri="{D42A27DB-BD31-4B8C-83A1-F6EECF244321}">
                <p14:modId xmlns:p14="http://schemas.microsoft.com/office/powerpoint/2010/main" val="1611860833"/>
              </p:ext>
            </p:extLst>
          </p:nvPr>
        </p:nvGraphicFramePr>
        <p:xfrm>
          <a:off x="957029" y="2399812"/>
          <a:ext cx="6096000" cy="1925320"/>
        </p:xfrm>
        <a:graphic>
          <a:graphicData uri="http://schemas.openxmlformats.org/drawingml/2006/table">
            <a:tbl>
              <a:tblPr firstRow="1" bandRow="1">
                <a:tableStyleId>{D9606735-FB23-46DC-8E69-3DB70196E911}</a:tableStyleId>
              </a:tblPr>
              <a:tblGrid>
                <a:gridCol w="4255051">
                  <a:extLst>
                    <a:ext uri="{9D8B030D-6E8A-4147-A177-3AD203B41FA5}">
                      <a16:colId xmlns:a16="http://schemas.microsoft.com/office/drawing/2014/main" val="640886250"/>
                    </a:ext>
                  </a:extLst>
                </a:gridCol>
                <a:gridCol w="1840949">
                  <a:extLst>
                    <a:ext uri="{9D8B030D-6E8A-4147-A177-3AD203B41FA5}">
                      <a16:colId xmlns:a16="http://schemas.microsoft.com/office/drawing/2014/main" val="1046276255"/>
                    </a:ext>
                  </a:extLst>
                </a:gridCol>
              </a:tblGrid>
              <a:tr h="370840">
                <a:tc>
                  <a:txBody>
                    <a:bodyPr/>
                    <a:lstStyle/>
                    <a:p>
                      <a:r>
                        <a:rPr lang="en-US" dirty="0">
                          <a:solidFill>
                            <a:schemeClr val="tx1"/>
                          </a:solidFill>
                          <a:effectLst/>
                        </a:rPr>
                        <a:t>A client initiating a message to find a DHCP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DHCPDISCOVER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5502634"/>
                  </a:ext>
                </a:extLst>
              </a:tr>
              <a:tr h="370840">
                <a:tc>
                  <a:txBody>
                    <a:bodyPr/>
                    <a:lstStyle/>
                    <a:p>
                      <a:r>
                        <a:rPr lang="en-US" dirty="0">
                          <a:solidFill>
                            <a:schemeClr val="tx1"/>
                          </a:solidFill>
                          <a:effectLst/>
                        </a:rPr>
                        <a:t>A DHCP server responding to the initial request by a client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DHCPOFFER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6746335"/>
                  </a:ext>
                </a:extLst>
              </a:tr>
              <a:tr h="370840">
                <a:tc>
                  <a:txBody>
                    <a:bodyPr/>
                    <a:lstStyle/>
                    <a:p>
                      <a:r>
                        <a:rPr lang="en-US" dirty="0">
                          <a:solidFill>
                            <a:schemeClr val="tx1"/>
                          </a:solidFill>
                          <a:effectLst/>
                        </a:rPr>
                        <a:t>The client accepting the IP address provided by the DHCP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DHCPREQUEST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694438"/>
                  </a:ext>
                </a:extLst>
              </a:tr>
              <a:tr h="370840">
                <a:tc>
                  <a:txBody>
                    <a:bodyPr/>
                    <a:lstStyle/>
                    <a:p>
                      <a:r>
                        <a:rPr lang="en-US" dirty="0">
                          <a:solidFill>
                            <a:schemeClr val="tx1"/>
                          </a:solidFill>
                          <a:effectLst/>
                        </a:rPr>
                        <a:t>The DHCP server confirming that the address lease has been accepted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4532568"/>
                  </a:ext>
                </a:extLst>
              </a:tr>
            </a:tbl>
          </a:graphicData>
        </a:graphic>
      </p:graphicFrame>
      <p:sp>
        <p:nvSpPr>
          <p:cNvPr id="6" name="Down Arrow 5">
            <a:extLst>
              <a:ext uri="{FF2B5EF4-FFF2-40B4-BE49-F238E27FC236}">
                <a16:creationId xmlns:a16="http://schemas.microsoft.com/office/drawing/2014/main" id="{B7A2395C-39AC-1B8B-5B94-488382D12E8A}"/>
              </a:ext>
            </a:extLst>
          </p:cNvPr>
          <p:cNvSpPr/>
          <p:nvPr/>
        </p:nvSpPr>
        <p:spPr>
          <a:xfrm>
            <a:off x="329184" y="2459736"/>
            <a:ext cx="548640" cy="1828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7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ADB8D43-274D-C9E3-5EE9-D76556CE39E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19AA322-5B00-717B-9750-32C6EF37BCD5}"/>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0AD21861-7E85-8126-F1E6-F9284E0A4D22}"/>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11.2.1 Video - DHCPv4</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の動作</a:t>
            </a:r>
            <a:endParaRPr lang="en-US" altLang="ja-JP" sz="2000" dirty="0">
              <a:solidFill>
                <a:schemeClr val="accent4"/>
              </a:solidFill>
              <a:latin typeface="+mn-lt"/>
              <a:ea typeface="MS PGothic" panose="020B0600070205080204" pitchFamily="34" charset="-128"/>
            </a:endParaRPr>
          </a:p>
        </p:txBody>
      </p:sp>
      <p:graphicFrame>
        <p:nvGraphicFramePr>
          <p:cNvPr id="5" name="Table 4">
            <a:extLst>
              <a:ext uri="{FF2B5EF4-FFF2-40B4-BE49-F238E27FC236}">
                <a16:creationId xmlns:a16="http://schemas.microsoft.com/office/drawing/2014/main" id="{201E4D75-953E-F4A4-6437-30B9769DC3E7}"/>
              </a:ext>
            </a:extLst>
          </p:cNvPr>
          <p:cNvGraphicFramePr>
            <a:graphicFrameLocks noGrp="1"/>
          </p:cNvGraphicFramePr>
          <p:nvPr>
            <p:extLst>
              <p:ext uri="{D42A27DB-BD31-4B8C-83A1-F6EECF244321}">
                <p14:modId xmlns:p14="http://schemas.microsoft.com/office/powerpoint/2010/main" val="764498865"/>
              </p:ext>
            </p:extLst>
          </p:nvPr>
        </p:nvGraphicFramePr>
        <p:xfrm>
          <a:off x="976757" y="3497092"/>
          <a:ext cx="7894363" cy="1483360"/>
        </p:xfrm>
        <a:graphic>
          <a:graphicData uri="http://schemas.openxmlformats.org/drawingml/2006/table">
            <a:tbl>
              <a:tblPr firstRow="1" bandRow="1">
                <a:tableStyleId>{D9606735-FB23-46DC-8E69-3DB70196E911}</a:tableStyleId>
              </a:tblPr>
              <a:tblGrid>
                <a:gridCol w="6185837">
                  <a:extLst>
                    <a:ext uri="{9D8B030D-6E8A-4147-A177-3AD203B41FA5}">
                      <a16:colId xmlns:a16="http://schemas.microsoft.com/office/drawing/2014/main" val="640886250"/>
                    </a:ext>
                  </a:extLst>
                </a:gridCol>
                <a:gridCol w="1708526">
                  <a:extLst>
                    <a:ext uri="{9D8B030D-6E8A-4147-A177-3AD203B41FA5}">
                      <a16:colId xmlns:a16="http://schemas.microsoft.com/office/drawing/2014/main" val="1046276255"/>
                    </a:ext>
                  </a:extLst>
                </a:gridCol>
              </a:tblGrid>
              <a:tr h="370840">
                <a:tc>
                  <a:txBody>
                    <a:bodyPr/>
                    <a:lstStyle/>
                    <a:p>
                      <a:r>
                        <a:rPr lang="en-US" dirty="0" err="1">
                          <a:solidFill>
                            <a:schemeClr val="tx1"/>
                          </a:solidFill>
                          <a:effectLst/>
                        </a:rPr>
                        <a:t>クライアントが、DHCP</a:t>
                      </a:r>
                      <a:r>
                        <a:rPr lang="ja-JP" altLang="en-US">
                          <a:solidFill>
                            <a:schemeClr val="tx1"/>
                          </a:solidFill>
                          <a:effectLst/>
                        </a:rPr>
                        <a:t>サーバーを見つけるためにメッセージを開始する</a:t>
                      </a:r>
                      <a:endParaRPr lang="en-US"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DHCPDISCOVER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5502634"/>
                  </a:ext>
                </a:extLst>
              </a:tr>
              <a:tr h="370840">
                <a:tc>
                  <a:txBody>
                    <a:bodyPr/>
                    <a:lstStyle/>
                    <a:p>
                      <a:r>
                        <a:rPr lang="en-US" dirty="0">
                          <a:solidFill>
                            <a:schemeClr val="tx1"/>
                          </a:solidFill>
                          <a:effectLst/>
                        </a:rPr>
                        <a:t>DHCP</a:t>
                      </a:r>
                      <a:r>
                        <a:rPr lang="ja-JP" altLang="en-US">
                          <a:solidFill>
                            <a:schemeClr val="tx1"/>
                          </a:solidFill>
                          <a:effectLst/>
                        </a:rPr>
                        <a:t>サーバーが、クライアントの最初のリクエストに応答する</a:t>
                      </a:r>
                      <a:endParaRPr lang="en-US"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DHCPOFFER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6746335"/>
                  </a:ext>
                </a:extLst>
              </a:tr>
              <a:tr h="370840">
                <a:tc>
                  <a:txBody>
                    <a:bodyPr/>
                    <a:lstStyle/>
                    <a:p>
                      <a:r>
                        <a:rPr lang="ja-JP" altLang="en-US">
                          <a:solidFill>
                            <a:schemeClr val="tx1"/>
                          </a:solidFill>
                          <a:effectLst/>
                        </a:rPr>
                        <a:t>クライアントが、</a:t>
                      </a:r>
                      <a:r>
                        <a:rPr lang="en-US" dirty="0">
                          <a:solidFill>
                            <a:schemeClr val="tx1"/>
                          </a:solidFill>
                          <a:effectLst/>
                        </a:rPr>
                        <a:t>DHCP</a:t>
                      </a:r>
                      <a:r>
                        <a:rPr lang="ja-JP" altLang="en-US">
                          <a:solidFill>
                            <a:schemeClr val="tx1"/>
                          </a:solidFill>
                          <a:effectLst/>
                        </a:rPr>
                        <a:t>サーバーから提供された</a:t>
                      </a:r>
                      <a:r>
                        <a:rPr lang="en-US" dirty="0">
                          <a:solidFill>
                            <a:schemeClr val="tx1"/>
                          </a:solidFill>
                          <a:effectLst/>
                        </a:rPr>
                        <a:t>IP</a:t>
                      </a:r>
                      <a:r>
                        <a:rPr lang="ja-JP" altLang="en-US">
                          <a:solidFill>
                            <a:schemeClr val="tx1"/>
                          </a:solidFill>
                          <a:effectLst/>
                        </a:rPr>
                        <a:t>アドレスを受け入れる</a:t>
                      </a:r>
                      <a:endParaRPr lang="en-US"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694438"/>
                  </a:ext>
                </a:extLst>
              </a:tr>
              <a:tr h="370840">
                <a:tc>
                  <a:txBody>
                    <a:bodyPr/>
                    <a:lstStyle/>
                    <a:p>
                      <a:r>
                        <a:rPr lang="en-US" dirty="0">
                          <a:solidFill>
                            <a:schemeClr val="tx1"/>
                          </a:solidFill>
                          <a:effectLst/>
                        </a:rPr>
                        <a:t>DHCP</a:t>
                      </a:r>
                      <a:r>
                        <a:rPr lang="ja-JP" altLang="en-US">
                          <a:solidFill>
                            <a:schemeClr val="tx1"/>
                          </a:solidFill>
                          <a:effectLst/>
                        </a:rPr>
                        <a:t>サーバーが、アドレスリースが受け入れられたことを確認する</a:t>
                      </a:r>
                      <a:endParaRPr lang="en-US"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4532568"/>
                  </a:ext>
                </a:extLst>
              </a:tr>
            </a:tbl>
          </a:graphicData>
        </a:graphic>
      </p:graphicFrame>
      <p:sp>
        <p:nvSpPr>
          <p:cNvPr id="6" name="Down Arrow 5">
            <a:extLst>
              <a:ext uri="{FF2B5EF4-FFF2-40B4-BE49-F238E27FC236}">
                <a16:creationId xmlns:a16="http://schemas.microsoft.com/office/drawing/2014/main" id="{3AAAB02E-1F5C-A48B-E186-7AF11341CCBE}"/>
              </a:ext>
            </a:extLst>
          </p:cNvPr>
          <p:cNvSpPr/>
          <p:nvPr/>
        </p:nvSpPr>
        <p:spPr>
          <a:xfrm>
            <a:off x="446405" y="3465576"/>
            <a:ext cx="548640" cy="15864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73A1993-562C-2D6A-D103-37A5D25ADAC5}"/>
              </a:ext>
            </a:extLst>
          </p:cNvPr>
          <p:cNvSpPr txBox="1"/>
          <p:nvPr/>
        </p:nvSpPr>
        <p:spPr>
          <a:xfrm>
            <a:off x="720725" y="1444752"/>
            <a:ext cx="8101585" cy="1985159"/>
          </a:xfrm>
          <a:prstGeom prst="rect">
            <a:avLst/>
          </a:prstGeom>
          <a:noFill/>
        </p:spPr>
        <p:txBody>
          <a:bodyPr wrap="square" rtlCol="0">
            <a:spAutoFit/>
          </a:bodyPr>
          <a:lstStyle/>
          <a:p>
            <a:pPr>
              <a:spcAft>
                <a:spcPts val="600"/>
              </a:spcAft>
            </a:pPr>
            <a:r>
              <a:rPr lang="en-US" dirty="0" err="1">
                <a:solidFill>
                  <a:schemeClr val="tx1"/>
                </a:solidFill>
              </a:rPr>
              <a:t>このビデオでは、DHCP</a:t>
            </a:r>
            <a:r>
              <a:rPr lang="ja-JP" altLang="en-US">
                <a:solidFill>
                  <a:schemeClr val="tx1"/>
                </a:solidFill>
              </a:rPr>
              <a:t>がどのように機能するかについて説明します。</a:t>
            </a:r>
            <a:endParaRPr lang="en-US" altLang="ja-JP" dirty="0">
              <a:solidFill>
                <a:schemeClr val="tx1"/>
              </a:solidFill>
            </a:endParaRPr>
          </a:p>
          <a:p>
            <a:pPr>
              <a:spcAft>
                <a:spcPts val="600"/>
              </a:spcAft>
            </a:pPr>
            <a:r>
              <a:rPr lang="en-US" dirty="0">
                <a:solidFill>
                  <a:schemeClr val="tx1"/>
                </a:solidFill>
              </a:rPr>
              <a:t>IP</a:t>
            </a:r>
            <a:r>
              <a:rPr lang="ja-JP" altLang="en-US">
                <a:solidFill>
                  <a:schemeClr val="tx1"/>
                </a:solidFill>
              </a:rPr>
              <a:t>アドレスの割り当ては</a:t>
            </a:r>
            <a:r>
              <a:rPr lang="en-US" altLang="ja-JP" dirty="0">
                <a:solidFill>
                  <a:schemeClr val="tx1"/>
                </a:solidFill>
              </a:rPr>
              <a:t>2</a:t>
            </a:r>
            <a:r>
              <a:rPr lang="ja-JP" altLang="en-US">
                <a:solidFill>
                  <a:schemeClr val="tx1"/>
                </a:solidFill>
              </a:rPr>
              <a:t>つの方法で行われます。</a:t>
            </a:r>
            <a:endParaRPr lang="en-US" altLang="ja-JP" dirty="0">
              <a:solidFill>
                <a:schemeClr val="tx1"/>
              </a:solidFill>
            </a:endParaRPr>
          </a:p>
          <a:p>
            <a:pPr>
              <a:spcAft>
                <a:spcPts val="600"/>
              </a:spcAft>
            </a:pPr>
            <a:r>
              <a:rPr lang="en-US" altLang="ja-JP" dirty="0">
                <a:solidFill>
                  <a:schemeClr val="tx1"/>
                </a:solidFill>
              </a:rPr>
              <a:t>1. </a:t>
            </a:r>
            <a:r>
              <a:rPr lang="ja-JP" altLang="en-US">
                <a:solidFill>
                  <a:schemeClr val="accent1"/>
                </a:solidFill>
              </a:rPr>
              <a:t>静的割り当て</a:t>
            </a:r>
            <a:r>
              <a:rPr lang="en-US" altLang="ja-JP" dirty="0">
                <a:solidFill>
                  <a:schemeClr val="accent1"/>
                </a:solidFill>
              </a:rPr>
              <a:t>: </a:t>
            </a:r>
            <a:r>
              <a:rPr lang="ja-JP" altLang="en-US">
                <a:solidFill>
                  <a:schemeClr val="tx1"/>
                </a:solidFill>
              </a:rPr>
              <a:t>これは誰かが</a:t>
            </a:r>
            <a:r>
              <a:rPr lang="en-US" dirty="0">
                <a:solidFill>
                  <a:schemeClr val="tx1"/>
                </a:solidFill>
              </a:rPr>
              <a:t>IP</a:t>
            </a:r>
            <a:r>
              <a:rPr lang="ja-JP" altLang="en-US">
                <a:solidFill>
                  <a:schemeClr val="tx1"/>
                </a:solidFill>
              </a:rPr>
              <a:t>アドレスを手動で設定する。</a:t>
            </a:r>
            <a:endParaRPr lang="en-US" altLang="ja-JP" dirty="0">
              <a:solidFill>
                <a:schemeClr val="tx1"/>
              </a:solidFill>
            </a:endParaRPr>
          </a:p>
          <a:p>
            <a:pPr>
              <a:spcAft>
                <a:spcPts val="600"/>
              </a:spcAft>
            </a:pPr>
            <a:r>
              <a:rPr lang="en-US" altLang="ja-JP" dirty="0">
                <a:solidFill>
                  <a:schemeClr val="tx1"/>
                </a:solidFill>
              </a:rPr>
              <a:t>2. </a:t>
            </a:r>
            <a:r>
              <a:rPr lang="ja-JP" altLang="en-US">
                <a:solidFill>
                  <a:schemeClr val="accent1"/>
                </a:solidFill>
              </a:rPr>
              <a:t>動的割り当て</a:t>
            </a:r>
            <a:r>
              <a:rPr lang="en-US" altLang="ja-JP" dirty="0">
                <a:solidFill>
                  <a:schemeClr val="tx1"/>
                </a:solidFill>
              </a:rPr>
              <a:t>: </a:t>
            </a:r>
            <a:r>
              <a:rPr lang="en-US" dirty="0">
                <a:solidFill>
                  <a:schemeClr val="tx1"/>
                </a:solidFill>
              </a:rPr>
              <a:t>DHCP</a:t>
            </a:r>
            <a:r>
              <a:rPr lang="ja-JP" altLang="en-US">
                <a:solidFill>
                  <a:schemeClr val="tx1"/>
                </a:solidFill>
              </a:rPr>
              <a:t>サーバーからアドレスを取得する方法です。</a:t>
            </a:r>
            <a:endParaRPr lang="en-US" altLang="ja-JP" dirty="0">
              <a:solidFill>
                <a:schemeClr val="tx1"/>
              </a:solidFill>
            </a:endParaRPr>
          </a:p>
          <a:p>
            <a:pPr>
              <a:spcAft>
                <a:spcPts val="600"/>
              </a:spcAft>
            </a:pPr>
            <a:r>
              <a:rPr lang="en-US" dirty="0" err="1">
                <a:solidFill>
                  <a:schemeClr val="accent1"/>
                </a:solidFill>
              </a:rPr>
              <a:t>DHCP「Dynamic</a:t>
            </a:r>
            <a:r>
              <a:rPr lang="en-US" dirty="0">
                <a:solidFill>
                  <a:schemeClr val="accent1"/>
                </a:solidFill>
              </a:rPr>
              <a:t> Host Configuration Protocol</a:t>
            </a:r>
            <a:r>
              <a:rPr lang="en-US" dirty="0">
                <a:solidFill>
                  <a:schemeClr val="tx1"/>
                </a:solidFill>
              </a:rPr>
              <a:t>（</a:t>
            </a:r>
            <a:r>
              <a:rPr lang="ja-JP" altLang="en-US">
                <a:solidFill>
                  <a:schemeClr val="tx1"/>
                </a:solidFill>
              </a:rPr>
              <a:t>動的ホスト設定プロトコル）」。</a:t>
            </a:r>
            <a:endParaRPr lang="en-US" altLang="ja-JP" dirty="0">
              <a:solidFill>
                <a:schemeClr val="tx1"/>
              </a:solidFill>
            </a:endParaRPr>
          </a:p>
          <a:p>
            <a:pPr>
              <a:spcAft>
                <a:spcPts val="600"/>
              </a:spcAft>
            </a:pPr>
            <a:r>
              <a:rPr lang="ja-JP" altLang="en-US">
                <a:solidFill>
                  <a:schemeClr val="tx1"/>
                </a:solidFill>
              </a:rPr>
              <a:t>このプロトコルでは、</a:t>
            </a:r>
            <a:r>
              <a:rPr lang="en-US" dirty="0">
                <a:solidFill>
                  <a:schemeClr val="tx1"/>
                </a:solidFill>
              </a:rPr>
              <a:t>IP</a:t>
            </a:r>
            <a:r>
              <a:rPr lang="ja-JP" altLang="en-US">
                <a:solidFill>
                  <a:schemeClr val="tx1"/>
                </a:solidFill>
              </a:rPr>
              <a:t>アドレスを取得したいホストと、</a:t>
            </a:r>
            <a:r>
              <a:rPr lang="en-US" dirty="0">
                <a:solidFill>
                  <a:schemeClr val="tx1"/>
                </a:solidFill>
              </a:rPr>
              <a:t>IP</a:t>
            </a:r>
            <a:r>
              <a:rPr lang="ja-JP" altLang="en-US">
                <a:solidFill>
                  <a:schemeClr val="tx1"/>
                </a:solidFill>
              </a:rPr>
              <a:t>アドレスを提供する</a:t>
            </a:r>
            <a:r>
              <a:rPr lang="en-US" dirty="0">
                <a:solidFill>
                  <a:schemeClr val="tx1"/>
                </a:solidFill>
              </a:rPr>
              <a:t>DHCP</a:t>
            </a:r>
            <a:r>
              <a:rPr lang="ja-JP" altLang="en-US">
                <a:solidFill>
                  <a:schemeClr val="tx1"/>
                </a:solidFill>
              </a:rPr>
              <a:t>サーバーの間でいくつかのメッセージがやり取りされます。</a:t>
            </a:r>
            <a:endParaRPr lang="en-US" dirty="0">
              <a:solidFill>
                <a:schemeClr val="tx1"/>
              </a:solidFill>
            </a:endParaRPr>
          </a:p>
        </p:txBody>
      </p:sp>
    </p:spTree>
    <p:extLst>
      <p:ext uri="{BB962C8B-B14F-4D97-AF65-F5344CB8AC3E}">
        <p14:creationId xmlns:p14="http://schemas.microsoft.com/office/powerpoint/2010/main" val="34016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522405E-F894-FA10-3BC1-A71DFA464DE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5D0B43-3111-89A5-76F8-C4FA81C94D3E}"/>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72ADCEBB-8ED6-79A3-C71F-B090A622B4C8}"/>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11.2.2 Video - DHCP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サーバの設定</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F585BA3F-0B0F-CC48-879F-6DDB8C820511}"/>
              </a:ext>
            </a:extLst>
          </p:cNvPr>
          <p:cNvSpPr txBox="1"/>
          <p:nvPr/>
        </p:nvSpPr>
        <p:spPr>
          <a:xfrm>
            <a:off x="720725" y="1655064"/>
            <a:ext cx="7499731" cy="2569934"/>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ja-JP" altLang="en-US">
                <a:solidFill>
                  <a:schemeClr val="tx1"/>
                </a:solidFill>
              </a:rPr>
              <a:t>このビデオでは、</a:t>
            </a:r>
            <a:r>
              <a:rPr lang="en-US" dirty="0">
                <a:solidFill>
                  <a:schemeClr val="tx1"/>
                </a:solidFill>
              </a:rPr>
              <a:t>Packet Tracer</a:t>
            </a:r>
            <a:r>
              <a:rPr lang="ja-JP" altLang="en-US">
                <a:solidFill>
                  <a:schemeClr val="tx1"/>
                </a:solidFill>
              </a:rPr>
              <a:t>で</a:t>
            </a:r>
            <a:r>
              <a:rPr lang="en-US" altLang="ja-JP" dirty="0">
                <a:solidFill>
                  <a:schemeClr val="tx1"/>
                </a:solidFill>
              </a:rPr>
              <a:t>DHCP</a:t>
            </a:r>
            <a:r>
              <a:rPr lang="ja-JP" altLang="en-US">
                <a:solidFill>
                  <a:schemeClr val="tx1"/>
                </a:solidFill>
              </a:rPr>
              <a:t>の設定について説明します。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en-US" altLang="ja-JP" dirty="0">
                <a:solidFill>
                  <a:schemeClr val="tx1"/>
                </a:solidFill>
              </a:rPr>
              <a:t>Packet Tracer</a:t>
            </a:r>
            <a:r>
              <a:rPr lang="ja-JP" altLang="en-US">
                <a:solidFill>
                  <a:schemeClr val="tx1"/>
                </a:solidFill>
              </a:rPr>
              <a:t>には、</a:t>
            </a:r>
            <a:r>
              <a:rPr lang="en-US" dirty="0">
                <a:solidFill>
                  <a:schemeClr val="tx1"/>
                </a:solidFill>
              </a:rPr>
              <a:t>DHCP</a:t>
            </a:r>
            <a:r>
              <a:rPr lang="ja-JP" altLang="en-US">
                <a:solidFill>
                  <a:schemeClr val="tx1"/>
                </a:solidFill>
              </a:rPr>
              <a:t>が有効になっているルーターに接続された</a:t>
            </a:r>
            <a:r>
              <a:rPr lang="en-US" altLang="ja-JP" dirty="0">
                <a:solidFill>
                  <a:schemeClr val="tx1"/>
                </a:solidFill>
              </a:rPr>
              <a:t>3</a:t>
            </a:r>
            <a:r>
              <a:rPr lang="ja-JP" altLang="en-US">
                <a:solidFill>
                  <a:schemeClr val="tx1"/>
                </a:solidFill>
              </a:rPr>
              <a:t>台の</a:t>
            </a:r>
            <a:r>
              <a:rPr lang="en-US" dirty="0">
                <a:solidFill>
                  <a:schemeClr val="tx1"/>
                </a:solidFill>
              </a:rPr>
              <a:t>PC</a:t>
            </a:r>
            <a:r>
              <a:rPr lang="ja-JP" altLang="en-US">
                <a:solidFill>
                  <a:schemeClr val="tx1"/>
                </a:solidFill>
              </a:rPr>
              <a:t>があります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３台</a:t>
            </a:r>
            <a:r>
              <a:rPr lang="ja-JP" altLang="en-JP">
                <a:solidFill>
                  <a:schemeClr val="tx1"/>
                </a:solidFill>
              </a:rPr>
              <a:t>の</a:t>
            </a:r>
            <a:r>
              <a:rPr lang="en-JP" altLang="ja-JP" dirty="0">
                <a:solidFill>
                  <a:schemeClr val="tx1"/>
                </a:solidFill>
              </a:rPr>
              <a:t>PC</a:t>
            </a:r>
            <a:r>
              <a:rPr lang="ja-JP" altLang="en-US">
                <a:solidFill>
                  <a:schemeClr val="tx1"/>
                </a:solidFill>
              </a:rPr>
              <a:t>で</a:t>
            </a:r>
            <a:r>
              <a:rPr lang="en-US" dirty="0">
                <a:solidFill>
                  <a:schemeClr val="tx1"/>
                </a:solidFill>
              </a:rPr>
              <a:t>DHCP</a:t>
            </a:r>
            <a:r>
              <a:rPr lang="ja-JP" altLang="en-US">
                <a:solidFill>
                  <a:schemeClr val="tx1"/>
                </a:solidFill>
              </a:rPr>
              <a:t>がどのように設定されているかを見ます。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ほとんどの家庭用ネットワークデバイスは、</a:t>
            </a:r>
            <a:r>
              <a:rPr lang="en-US" altLang="ja-JP" dirty="0">
                <a:solidFill>
                  <a:schemeClr val="tx1"/>
                </a:solidFill>
              </a:rPr>
              <a:t>G</a:t>
            </a:r>
            <a:r>
              <a:rPr lang="en-US" dirty="0">
                <a:solidFill>
                  <a:schemeClr val="tx1"/>
                </a:solidFill>
              </a:rPr>
              <a:t>UI</a:t>
            </a:r>
            <a:r>
              <a:rPr lang="ja-JP" altLang="en-US">
                <a:solidFill>
                  <a:schemeClr val="tx1"/>
                </a:solidFill>
              </a:rPr>
              <a:t>で設定を行います。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DHCP</a:t>
            </a:r>
            <a:r>
              <a:rPr lang="ja-JP" altLang="en-US">
                <a:solidFill>
                  <a:schemeClr val="tx1"/>
                </a:solidFill>
              </a:rPr>
              <a:t>は、ネットワーク上のホストに割り当てる</a:t>
            </a:r>
            <a:r>
              <a:rPr lang="en-US" altLang="ja-JP" dirty="0">
                <a:solidFill>
                  <a:schemeClr val="tx1"/>
                </a:solidFill>
              </a:rPr>
              <a:t>IP</a:t>
            </a:r>
            <a:r>
              <a:rPr lang="ja-JP" altLang="en-US">
                <a:solidFill>
                  <a:schemeClr val="tx1"/>
                </a:solidFill>
              </a:rPr>
              <a:t>アドレスの範囲を設定しています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このビデオでは、</a:t>
            </a:r>
            <a:r>
              <a:rPr lang="en-US" dirty="0">
                <a:solidFill>
                  <a:schemeClr val="tx1"/>
                </a:solidFill>
              </a:rPr>
              <a:t>DHCP</a:t>
            </a:r>
            <a:r>
              <a:rPr lang="ja-JP" altLang="en-US">
                <a:solidFill>
                  <a:schemeClr val="tx1"/>
                </a:solidFill>
              </a:rPr>
              <a:t>の範囲は</a:t>
            </a:r>
            <a:r>
              <a:rPr lang="en-US" altLang="ja-JP" dirty="0">
                <a:solidFill>
                  <a:schemeClr val="tx1"/>
                </a:solidFill>
              </a:rPr>
              <a:t>172.16.0.100</a:t>
            </a:r>
            <a:r>
              <a:rPr lang="ja-JP" altLang="en-US">
                <a:solidFill>
                  <a:schemeClr val="tx1"/>
                </a:solidFill>
              </a:rPr>
              <a:t>から始まることがわかります。 </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次に、３台の</a:t>
            </a:r>
            <a:r>
              <a:rPr lang="en-US" altLang="ja-JP" dirty="0">
                <a:solidFill>
                  <a:schemeClr val="tx1"/>
                </a:solidFill>
              </a:rPr>
              <a:t>PC</a:t>
            </a:r>
            <a:r>
              <a:rPr lang="ja-JP" altLang="en-US">
                <a:solidFill>
                  <a:schemeClr val="tx1"/>
                </a:solidFill>
              </a:rPr>
              <a:t>で</a:t>
            </a:r>
            <a:r>
              <a:rPr lang="en-US" altLang="ja-JP" dirty="0">
                <a:solidFill>
                  <a:schemeClr val="tx1"/>
                </a:solidFill>
              </a:rPr>
              <a:t>IP</a:t>
            </a:r>
            <a:r>
              <a:rPr lang="ja-JP" altLang="en-US">
                <a:solidFill>
                  <a:schemeClr val="tx1"/>
                </a:solidFill>
              </a:rPr>
              <a:t>アドレスを静的設定ではなく</a:t>
            </a:r>
            <a:r>
              <a:rPr lang="en-US" altLang="ja-JP" dirty="0">
                <a:solidFill>
                  <a:schemeClr val="tx1"/>
                </a:solidFill>
              </a:rPr>
              <a:t>DHCP</a:t>
            </a:r>
            <a:r>
              <a:rPr lang="ja-JP" altLang="en-US">
                <a:solidFill>
                  <a:schemeClr val="tx1"/>
                </a:solidFill>
              </a:rPr>
              <a:t>で取得するように変更します。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設定ができると</a:t>
            </a:r>
            <a:r>
              <a:rPr lang="en-US" altLang="ja-JP" dirty="0">
                <a:solidFill>
                  <a:schemeClr val="tx1"/>
                </a:solidFill>
              </a:rPr>
              <a:t>PC</a:t>
            </a:r>
            <a:r>
              <a:rPr lang="ja-JP" altLang="en-US">
                <a:solidFill>
                  <a:schemeClr val="tx1"/>
                </a:solidFill>
              </a:rPr>
              <a:t>から</a:t>
            </a:r>
            <a:r>
              <a:rPr lang="en-US" altLang="ja-JP" dirty="0">
                <a:solidFill>
                  <a:schemeClr val="tx1"/>
                </a:solidFill>
              </a:rPr>
              <a:t>ping</a:t>
            </a:r>
            <a:r>
              <a:rPr lang="ja-JP" altLang="en-US">
                <a:solidFill>
                  <a:schemeClr val="tx1"/>
                </a:solidFill>
              </a:rPr>
              <a:t>コマンドを使って、接続テストをします。</a:t>
            </a:r>
          </a:p>
        </p:txBody>
      </p:sp>
    </p:spTree>
    <p:extLst>
      <p:ext uri="{BB962C8B-B14F-4D97-AF65-F5344CB8AC3E}">
        <p14:creationId xmlns:p14="http://schemas.microsoft.com/office/powerpoint/2010/main" val="973496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50702DC-CDE9-F073-5C96-1ED1CA82E27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DAC16AE-1EDD-7369-56E3-F46C772B2A0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A65A324D-0E38-7588-3770-9C2CD8C2BAED}"/>
              </a:ext>
            </a:extLst>
          </p:cNvPr>
          <p:cNvSpPr txBox="1"/>
          <p:nvPr/>
        </p:nvSpPr>
        <p:spPr>
          <a:xfrm>
            <a:off x="957029"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11.2.3 Packet Tracer - Configure DHCP on a Wireless Router</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CF88372E-6480-E2CB-FDD3-C05FBCC0C0FF}"/>
              </a:ext>
            </a:extLst>
          </p:cNvPr>
          <p:cNvSpPr txBox="1"/>
          <p:nvPr/>
        </p:nvSpPr>
        <p:spPr>
          <a:xfrm>
            <a:off x="720725" y="1820724"/>
            <a:ext cx="8197032" cy="2862322"/>
          </a:xfrm>
          <a:prstGeom prst="rect">
            <a:avLst/>
          </a:prstGeom>
          <a:noFill/>
        </p:spPr>
        <p:txBody>
          <a:bodyPr wrap="square" rtlCol="0">
            <a:spAutoFit/>
          </a:bodyPr>
          <a:lstStyle/>
          <a:p>
            <a:pPr algn="l">
              <a:spcAft>
                <a:spcPts val="600"/>
              </a:spcAft>
              <a:buClr>
                <a:schemeClr val="tx1"/>
              </a:buClr>
            </a:pPr>
            <a:r>
              <a:rPr lang="en-US" b="0" i="0" dirty="0">
                <a:solidFill>
                  <a:schemeClr val="tx1"/>
                </a:solidFill>
                <a:effectLst/>
                <a:latin typeface="+mn-lt"/>
              </a:rPr>
              <a:t>Packet Tracer - Configure DHCP on a Wireless Router</a:t>
            </a:r>
          </a:p>
          <a:p>
            <a:pPr algn="l">
              <a:spcAft>
                <a:spcPts val="600"/>
              </a:spcAft>
              <a:buClr>
                <a:schemeClr val="tx1"/>
              </a:buClr>
            </a:pPr>
            <a:r>
              <a:rPr lang="en-US" b="0" i="0" dirty="0">
                <a:solidFill>
                  <a:schemeClr val="accent1"/>
                </a:solidFill>
                <a:effectLst/>
                <a:latin typeface="+mn-lt"/>
              </a:rPr>
              <a:t>Objectives</a:t>
            </a:r>
          </a:p>
          <a:p>
            <a:pPr marL="285750" lvl="2" indent="-285750">
              <a:spcAft>
                <a:spcPts val="600"/>
              </a:spcAft>
              <a:buClr>
                <a:schemeClr val="tx1"/>
              </a:buClr>
              <a:buFont typeface="Arial" panose="020B0604020202020204" pitchFamily="34" charset="0"/>
              <a:buChar char="•"/>
            </a:pPr>
            <a:r>
              <a:rPr lang="en-US" b="0" i="0" dirty="0">
                <a:solidFill>
                  <a:schemeClr val="tx1"/>
                </a:solidFill>
                <a:effectLst/>
                <a:latin typeface="+mn-lt"/>
              </a:rPr>
              <a:t>Connect 3 PCs to a wireless router</a:t>
            </a:r>
          </a:p>
          <a:p>
            <a:pPr marL="285750" lvl="2" indent="-285750">
              <a:spcAft>
                <a:spcPts val="600"/>
              </a:spcAft>
              <a:buClr>
                <a:schemeClr val="tx1"/>
              </a:buClr>
              <a:buFont typeface="Arial" panose="020B0604020202020204" pitchFamily="34" charset="0"/>
              <a:buChar char="•"/>
            </a:pPr>
            <a:r>
              <a:rPr lang="en-US" b="0" i="0" dirty="0">
                <a:solidFill>
                  <a:schemeClr val="tx1"/>
                </a:solidFill>
                <a:effectLst/>
                <a:latin typeface="+mn-lt"/>
              </a:rPr>
              <a:t>Change the DHCP setting to a specific network range</a:t>
            </a:r>
          </a:p>
          <a:p>
            <a:pPr marL="285750" lvl="2" indent="-285750">
              <a:spcAft>
                <a:spcPts val="600"/>
              </a:spcAft>
              <a:buClr>
                <a:schemeClr val="tx1"/>
              </a:buClr>
              <a:buFont typeface="Arial" panose="020B0604020202020204" pitchFamily="34" charset="0"/>
              <a:buChar char="•"/>
            </a:pPr>
            <a:r>
              <a:rPr lang="en-US" b="0" i="0" dirty="0">
                <a:solidFill>
                  <a:schemeClr val="tx1"/>
                </a:solidFill>
                <a:effectLst/>
                <a:latin typeface="+mn-lt"/>
              </a:rPr>
              <a:t>Configure the clients to obtain their address via DHCP</a:t>
            </a:r>
          </a:p>
          <a:p>
            <a:pPr algn="l">
              <a:spcAft>
                <a:spcPts val="600"/>
              </a:spcAft>
              <a:buClr>
                <a:schemeClr val="tx1"/>
              </a:buClr>
            </a:pPr>
            <a:endParaRPr lang="en-US" b="0" i="0" dirty="0">
              <a:solidFill>
                <a:schemeClr val="tx1"/>
              </a:solidFill>
              <a:effectLst/>
              <a:latin typeface="+mn-lt"/>
            </a:endParaRPr>
          </a:p>
          <a:p>
            <a:pPr algn="l">
              <a:spcAft>
                <a:spcPts val="600"/>
              </a:spcAft>
              <a:buClr>
                <a:schemeClr val="tx1"/>
              </a:buClr>
            </a:pPr>
            <a:r>
              <a:rPr lang="en-US" b="0" i="0" dirty="0">
                <a:solidFill>
                  <a:schemeClr val="accent1"/>
                </a:solidFill>
                <a:effectLst/>
                <a:latin typeface="+mn-lt"/>
              </a:rPr>
              <a:t>Background / Scenario</a:t>
            </a:r>
          </a:p>
          <a:p>
            <a:pPr marL="285750" lvl="1" indent="-285750">
              <a:spcAft>
                <a:spcPts val="600"/>
              </a:spcAft>
              <a:buClr>
                <a:schemeClr val="tx1"/>
              </a:buClr>
              <a:buFont typeface="Arial" panose="020B0604020202020204" pitchFamily="34" charset="0"/>
              <a:buChar char="•"/>
            </a:pPr>
            <a:r>
              <a:rPr lang="en-US" b="0" i="0" dirty="0">
                <a:solidFill>
                  <a:schemeClr val="tx1"/>
                </a:solidFill>
                <a:effectLst/>
                <a:latin typeface="+mn-lt"/>
              </a:rPr>
              <a:t>A home user wants to use a wireless router to connect 3 PCs. All 3 PCs should obtain their address automatically from the wireless router.</a:t>
            </a:r>
          </a:p>
          <a:p>
            <a:pPr marL="342900" indent="-342900" algn="l">
              <a:spcAft>
                <a:spcPts val="600"/>
              </a:spcAft>
              <a:buClr>
                <a:schemeClr val="tx1"/>
              </a:buClr>
              <a:buFont typeface="+mj-lt"/>
              <a:buAutoNum type="arabicPeriod"/>
            </a:pPr>
            <a:endParaRPr lang="en-US" b="0" i="0" dirty="0">
              <a:solidFill>
                <a:schemeClr val="tx1"/>
              </a:solidFill>
              <a:effectLst/>
              <a:latin typeface="+mn-lt"/>
            </a:endParaRPr>
          </a:p>
        </p:txBody>
      </p:sp>
      <p:sp>
        <p:nvSpPr>
          <p:cNvPr id="4" name="Google Shape;10055;p76">
            <a:extLst>
              <a:ext uri="{FF2B5EF4-FFF2-40B4-BE49-F238E27FC236}">
                <a16:creationId xmlns:a16="http://schemas.microsoft.com/office/drawing/2014/main" id="{8D296397-2C1F-2060-76AA-5C64B9BFCCA7}"/>
              </a:ext>
            </a:extLst>
          </p:cNvPr>
          <p:cNvSpPr/>
          <p:nvPr/>
        </p:nvSpPr>
        <p:spPr>
          <a:xfrm>
            <a:off x="226243" y="183004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32827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541E851-B887-9F8C-A1F4-8E0B5DE32CE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FE590D0-1D91-BEBB-EF6C-7235D0A74AC4}"/>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4388E855-2A65-C08D-55BE-8B4ABCAF0DA2}"/>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11.2.3 Packet Tracer - </a:t>
            </a:r>
            <a:r>
              <a:rPr lang="ja-JP" altLang="en-US" sz="2000">
                <a:solidFill>
                  <a:schemeClr val="accent4"/>
                </a:solidFill>
                <a:latin typeface="+mn-lt"/>
                <a:ea typeface="MS PGothic" panose="020B0600070205080204" pitchFamily="34" charset="-128"/>
                <a:hlinkClick r:id="rId4"/>
              </a:rPr>
              <a:t>ワイヤレスルーターでの</a:t>
            </a:r>
            <a:r>
              <a:rPr lang="en-US" altLang="ja-JP" sz="2000" dirty="0">
                <a:solidFill>
                  <a:schemeClr val="accent4"/>
                </a:solidFill>
                <a:latin typeface="+mn-lt"/>
                <a:ea typeface="MS PGothic" panose="020B0600070205080204" pitchFamily="34" charset="-128"/>
                <a:hlinkClick r:id="rId4"/>
              </a:rPr>
              <a:t>DHCP</a:t>
            </a:r>
            <a:r>
              <a:rPr lang="ja-JP" altLang="en-US" sz="2000">
                <a:solidFill>
                  <a:schemeClr val="accent4"/>
                </a:solidFill>
                <a:latin typeface="+mn-lt"/>
                <a:ea typeface="MS PGothic" panose="020B0600070205080204" pitchFamily="34" charset="-128"/>
                <a:hlinkClick r:id="rId4"/>
              </a:rPr>
              <a:t>設定</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89978C2A-6988-DECB-3EE0-BF53602229D2}"/>
              </a:ext>
            </a:extLst>
          </p:cNvPr>
          <p:cNvSpPr txBox="1"/>
          <p:nvPr/>
        </p:nvSpPr>
        <p:spPr>
          <a:xfrm>
            <a:off x="720725" y="1688749"/>
            <a:ext cx="8197032" cy="3154710"/>
          </a:xfrm>
          <a:prstGeom prst="rect">
            <a:avLst/>
          </a:prstGeom>
          <a:noFill/>
        </p:spPr>
        <p:txBody>
          <a:bodyPr wrap="square" rtlCol="0">
            <a:spAutoFit/>
          </a:bodyPr>
          <a:lstStyle/>
          <a:p>
            <a:pPr>
              <a:spcAft>
                <a:spcPts val="600"/>
              </a:spcAft>
              <a:buClr>
                <a:schemeClr val="tx1"/>
              </a:buClr>
            </a:pPr>
            <a:r>
              <a:rPr lang="en-US" b="0" i="0" dirty="0">
                <a:solidFill>
                  <a:schemeClr val="tx1"/>
                </a:solidFill>
                <a:effectLst/>
                <a:latin typeface="+mn-lt"/>
              </a:rPr>
              <a:t>Packet Tracer - </a:t>
            </a:r>
            <a:r>
              <a:rPr lang="ja-JP" altLang="en-US" b="0" i="0">
                <a:solidFill>
                  <a:schemeClr val="tx1"/>
                </a:solidFill>
                <a:effectLst/>
                <a:latin typeface="+mn-lt"/>
              </a:rPr>
              <a:t>ワイヤレスルーターでの</a:t>
            </a:r>
            <a:r>
              <a:rPr lang="en-US" b="0" i="0" dirty="0">
                <a:solidFill>
                  <a:schemeClr val="tx1"/>
                </a:solidFill>
                <a:effectLst/>
                <a:latin typeface="+mn-lt"/>
              </a:rPr>
              <a:t>DHCP</a:t>
            </a:r>
            <a:r>
              <a:rPr lang="ja-JP" altLang="en-US" b="0" i="0">
                <a:solidFill>
                  <a:schemeClr val="tx1"/>
                </a:solidFill>
                <a:effectLst/>
                <a:latin typeface="+mn-lt"/>
              </a:rPr>
              <a:t>設定</a:t>
            </a:r>
          </a:p>
          <a:p>
            <a:pPr algn="l">
              <a:spcAft>
                <a:spcPts val="600"/>
              </a:spcAft>
              <a:buClr>
                <a:schemeClr val="tx1"/>
              </a:buClr>
            </a:pPr>
            <a:r>
              <a:rPr lang="en-US" b="0" i="0" dirty="0">
                <a:solidFill>
                  <a:schemeClr val="tx1"/>
                </a:solidFill>
                <a:effectLst/>
                <a:latin typeface="+mn-lt"/>
              </a:rPr>
              <a:t>File: 11.2.3-packet-tracer---configure-</a:t>
            </a:r>
            <a:r>
              <a:rPr lang="en-US" b="0" i="0" dirty="0" err="1">
                <a:solidFill>
                  <a:schemeClr val="tx1"/>
                </a:solidFill>
                <a:effectLst/>
                <a:latin typeface="+mn-lt"/>
              </a:rPr>
              <a:t>dhcp</a:t>
            </a:r>
            <a:r>
              <a:rPr lang="en-US" b="0" i="0" dirty="0">
                <a:solidFill>
                  <a:schemeClr val="tx1"/>
                </a:solidFill>
                <a:effectLst/>
                <a:latin typeface="+mn-lt"/>
              </a:rPr>
              <a:t>-on-a-wireless-</a:t>
            </a:r>
            <a:r>
              <a:rPr lang="en-US" b="0" i="0" dirty="0" err="1">
                <a:solidFill>
                  <a:schemeClr val="tx1"/>
                </a:solidFill>
                <a:effectLst/>
                <a:latin typeface="+mn-lt"/>
              </a:rPr>
              <a:t>router.pka</a:t>
            </a:r>
            <a:r>
              <a:rPr lang="en-US" b="0" i="0" dirty="0">
                <a:solidFill>
                  <a:schemeClr val="tx1"/>
                </a:solidFill>
                <a:effectLst/>
                <a:latin typeface="+mn-lt"/>
              </a:rPr>
              <a:t> </a:t>
            </a:r>
          </a:p>
          <a:p>
            <a:pPr algn="l">
              <a:spcAft>
                <a:spcPts val="600"/>
              </a:spcAft>
              <a:buClr>
                <a:schemeClr val="tx1"/>
              </a:buClr>
            </a:pPr>
            <a:br>
              <a:rPr lang="en-US" b="0" i="0" dirty="0">
                <a:solidFill>
                  <a:schemeClr val="tx1"/>
                </a:solidFill>
                <a:effectLst/>
                <a:latin typeface="+mn-lt"/>
              </a:rPr>
            </a:br>
            <a:r>
              <a:rPr lang="ja-JP" altLang="en-US" b="0" i="0">
                <a:solidFill>
                  <a:schemeClr val="tx1"/>
                </a:solidFill>
                <a:effectLst/>
                <a:latin typeface="+mn-lt"/>
              </a:rPr>
              <a:t>目標：</a:t>
            </a:r>
          </a:p>
          <a:p>
            <a:pPr marL="342900" indent="-342900" algn="l">
              <a:spcAft>
                <a:spcPts val="600"/>
              </a:spcAft>
              <a:buClr>
                <a:schemeClr val="tx1"/>
              </a:buClr>
              <a:buFont typeface="+mj-lt"/>
              <a:buAutoNum type="arabicPeriod"/>
            </a:pPr>
            <a:r>
              <a:rPr lang="en-US" altLang="ja-JP" b="0" i="0" dirty="0">
                <a:solidFill>
                  <a:schemeClr val="tx1"/>
                </a:solidFill>
                <a:effectLst/>
                <a:latin typeface="+mn-lt"/>
              </a:rPr>
              <a:t>3</a:t>
            </a:r>
            <a:r>
              <a:rPr lang="ja-JP" altLang="en-US" b="0" i="0">
                <a:solidFill>
                  <a:schemeClr val="tx1"/>
                </a:solidFill>
                <a:effectLst/>
                <a:latin typeface="+mn-lt"/>
              </a:rPr>
              <a:t>台の</a:t>
            </a:r>
            <a:r>
              <a:rPr lang="en-US" b="0" i="0" dirty="0">
                <a:solidFill>
                  <a:schemeClr val="tx1"/>
                </a:solidFill>
                <a:effectLst/>
                <a:latin typeface="+mn-lt"/>
              </a:rPr>
              <a:t>PC</a:t>
            </a:r>
            <a:r>
              <a:rPr lang="ja-JP" altLang="en-US" b="0" i="0">
                <a:solidFill>
                  <a:schemeClr val="tx1"/>
                </a:solidFill>
                <a:effectLst/>
                <a:latin typeface="+mn-lt"/>
              </a:rPr>
              <a:t>をワイヤレスルーターに接続する</a:t>
            </a:r>
          </a:p>
          <a:p>
            <a:pPr marL="342900" indent="-342900" algn="l">
              <a:spcAft>
                <a:spcPts val="600"/>
              </a:spcAft>
              <a:buClr>
                <a:schemeClr val="tx1"/>
              </a:buClr>
              <a:buFont typeface="+mj-lt"/>
              <a:buAutoNum type="arabicPeriod"/>
            </a:pPr>
            <a:r>
              <a:rPr lang="en-US" b="0" i="0" dirty="0">
                <a:solidFill>
                  <a:schemeClr val="tx1"/>
                </a:solidFill>
                <a:effectLst/>
                <a:latin typeface="+mn-lt"/>
              </a:rPr>
              <a:t>DHCP</a:t>
            </a:r>
            <a:r>
              <a:rPr lang="ja-JP" altLang="en-US" b="0" i="0">
                <a:solidFill>
                  <a:schemeClr val="tx1"/>
                </a:solidFill>
                <a:effectLst/>
                <a:latin typeface="+mn-lt"/>
              </a:rPr>
              <a:t>設定を特定のネットワーク範囲に変更する</a:t>
            </a:r>
          </a:p>
          <a:p>
            <a:pPr marL="342900" indent="-342900" algn="l">
              <a:spcAft>
                <a:spcPts val="600"/>
              </a:spcAft>
              <a:buClr>
                <a:schemeClr val="tx1"/>
              </a:buClr>
              <a:buFont typeface="+mj-lt"/>
              <a:buAutoNum type="arabicPeriod"/>
            </a:pPr>
            <a:r>
              <a:rPr lang="ja-JP" altLang="en-US" b="0" i="0">
                <a:solidFill>
                  <a:schemeClr val="tx1"/>
                </a:solidFill>
                <a:effectLst/>
                <a:latin typeface="+mn-lt"/>
              </a:rPr>
              <a:t>クライアントが</a:t>
            </a:r>
            <a:r>
              <a:rPr lang="en-US" b="0" i="0" dirty="0">
                <a:solidFill>
                  <a:schemeClr val="tx1"/>
                </a:solidFill>
                <a:effectLst/>
                <a:latin typeface="+mn-lt"/>
              </a:rPr>
              <a:t>DHCP</a:t>
            </a:r>
            <a:r>
              <a:rPr lang="ja-JP" altLang="en-US" b="0" i="0">
                <a:solidFill>
                  <a:schemeClr val="tx1"/>
                </a:solidFill>
                <a:effectLst/>
                <a:latin typeface="+mn-lt"/>
              </a:rPr>
              <a:t>でアドレスを取得するように設定する</a:t>
            </a:r>
            <a:endParaRPr lang="en-US" altLang="ja-JP" b="0" i="0" dirty="0">
              <a:solidFill>
                <a:schemeClr val="tx1"/>
              </a:solidFill>
              <a:effectLst/>
              <a:latin typeface="+mn-lt"/>
            </a:endParaRPr>
          </a:p>
          <a:p>
            <a:pPr algn="l">
              <a:spcAft>
                <a:spcPts val="600"/>
              </a:spcAft>
              <a:buClr>
                <a:schemeClr val="tx1"/>
              </a:buClr>
            </a:pPr>
            <a:endParaRPr lang="ja-JP" altLang="en-US" b="0" i="0">
              <a:solidFill>
                <a:schemeClr val="tx1"/>
              </a:solidFill>
              <a:effectLst/>
              <a:latin typeface="+mn-lt"/>
            </a:endParaRPr>
          </a:p>
          <a:p>
            <a:pPr algn="l">
              <a:spcAft>
                <a:spcPts val="600"/>
              </a:spcAft>
              <a:buClr>
                <a:schemeClr val="tx1"/>
              </a:buClr>
            </a:pPr>
            <a:r>
              <a:rPr lang="ja-JP" altLang="en-US" b="0" i="0">
                <a:solidFill>
                  <a:schemeClr val="tx1"/>
                </a:solidFill>
                <a:effectLst/>
                <a:latin typeface="+mn-lt"/>
              </a:rPr>
              <a:t>背景 </a:t>
            </a:r>
            <a:r>
              <a:rPr lang="en-US" altLang="ja-JP" b="0" i="0" dirty="0">
                <a:solidFill>
                  <a:schemeClr val="tx1"/>
                </a:solidFill>
                <a:effectLst/>
                <a:latin typeface="+mn-lt"/>
              </a:rPr>
              <a:t>/ </a:t>
            </a:r>
            <a:r>
              <a:rPr lang="ja-JP" altLang="en-US" b="0" i="0">
                <a:solidFill>
                  <a:schemeClr val="tx1"/>
                </a:solidFill>
                <a:effectLst/>
                <a:latin typeface="+mn-lt"/>
              </a:rPr>
              <a:t>シナリオ： </a:t>
            </a:r>
            <a:endParaRPr lang="en-US" altLang="ja-JP" b="0" i="0" dirty="0">
              <a:solidFill>
                <a:schemeClr val="tx1"/>
              </a:solidFill>
              <a:effectLst/>
              <a:latin typeface="+mn-lt"/>
            </a:endParaRPr>
          </a:p>
          <a:p>
            <a:pPr marL="285750" indent="-285750" algn="l">
              <a:spcAft>
                <a:spcPts val="600"/>
              </a:spcAft>
              <a:buClr>
                <a:schemeClr val="tx1"/>
              </a:buClr>
              <a:buFont typeface="Arial" panose="020B0604020202020204" pitchFamily="34" charset="0"/>
              <a:buChar char="•"/>
            </a:pPr>
            <a:r>
              <a:rPr lang="ja-JP" altLang="en-US">
                <a:solidFill>
                  <a:schemeClr val="tx1"/>
                </a:solidFill>
                <a:latin typeface="+mn-lt"/>
              </a:rPr>
              <a:t>家庭で</a:t>
            </a:r>
            <a:r>
              <a:rPr lang="ja-JP" altLang="en-US" b="0" i="0">
                <a:solidFill>
                  <a:schemeClr val="tx1"/>
                </a:solidFill>
                <a:effectLst/>
                <a:latin typeface="+mn-lt"/>
              </a:rPr>
              <a:t>、</a:t>
            </a:r>
            <a:r>
              <a:rPr lang="en-US" altLang="ja-JP" b="0" i="0" dirty="0">
                <a:solidFill>
                  <a:schemeClr val="tx1"/>
                </a:solidFill>
                <a:effectLst/>
                <a:latin typeface="+mn-lt"/>
              </a:rPr>
              <a:t>3</a:t>
            </a:r>
            <a:r>
              <a:rPr lang="ja-JP" altLang="en-US" b="0" i="0">
                <a:solidFill>
                  <a:schemeClr val="tx1"/>
                </a:solidFill>
                <a:effectLst/>
                <a:latin typeface="+mn-lt"/>
              </a:rPr>
              <a:t>台の</a:t>
            </a:r>
            <a:r>
              <a:rPr lang="en-US" b="0" i="0" dirty="0">
                <a:solidFill>
                  <a:schemeClr val="tx1"/>
                </a:solidFill>
                <a:effectLst/>
                <a:latin typeface="+mn-lt"/>
              </a:rPr>
              <a:t>PC</a:t>
            </a:r>
            <a:r>
              <a:rPr lang="ja-JP" altLang="en-US" b="0" i="0">
                <a:solidFill>
                  <a:schemeClr val="tx1"/>
                </a:solidFill>
                <a:effectLst/>
                <a:latin typeface="+mn-lt"/>
              </a:rPr>
              <a:t>をワイヤレスルーターに接続したいと考えています。</a:t>
            </a:r>
            <a:endParaRPr lang="en-US" altLang="ja-JP" b="0" i="0" dirty="0">
              <a:solidFill>
                <a:schemeClr val="tx1"/>
              </a:solidFill>
              <a:effectLst/>
              <a:latin typeface="+mn-lt"/>
            </a:endParaRPr>
          </a:p>
          <a:p>
            <a:pPr marL="285750" indent="-285750" algn="l">
              <a:spcAft>
                <a:spcPts val="600"/>
              </a:spcAft>
              <a:buClr>
                <a:schemeClr val="tx1"/>
              </a:buClr>
              <a:buFont typeface="Arial" panose="020B0604020202020204" pitchFamily="34" charset="0"/>
              <a:buChar char="•"/>
            </a:pPr>
            <a:r>
              <a:rPr lang="ja-JP" altLang="en-US" b="0" i="0">
                <a:solidFill>
                  <a:schemeClr val="tx1"/>
                </a:solidFill>
                <a:effectLst/>
                <a:latin typeface="+mn-lt"/>
              </a:rPr>
              <a:t>すべての</a:t>
            </a:r>
            <a:r>
              <a:rPr lang="en-US" b="0" i="0" dirty="0">
                <a:solidFill>
                  <a:schemeClr val="tx1"/>
                </a:solidFill>
                <a:effectLst/>
                <a:latin typeface="+mn-lt"/>
              </a:rPr>
              <a:t>PC</a:t>
            </a:r>
            <a:r>
              <a:rPr lang="ja-JP" altLang="en-US" b="0" i="0">
                <a:solidFill>
                  <a:schemeClr val="tx1"/>
                </a:solidFill>
                <a:effectLst/>
                <a:latin typeface="+mn-lt"/>
              </a:rPr>
              <a:t>は、ワイヤレスルーターから自動的にアドレスを取得するように設定します。</a:t>
            </a:r>
            <a:endParaRPr lang="en-US" b="0" i="0" dirty="0">
              <a:solidFill>
                <a:schemeClr val="tx1"/>
              </a:solidFill>
              <a:effectLst/>
              <a:latin typeface="+mn-lt"/>
            </a:endParaRPr>
          </a:p>
        </p:txBody>
      </p:sp>
      <p:sp>
        <p:nvSpPr>
          <p:cNvPr id="4" name="Google Shape;10055;p76">
            <a:extLst>
              <a:ext uri="{FF2B5EF4-FFF2-40B4-BE49-F238E27FC236}">
                <a16:creationId xmlns:a16="http://schemas.microsoft.com/office/drawing/2014/main" id="{1611FEE9-308C-1BCB-D633-41EA8CB450EA}"/>
              </a:ext>
            </a:extLst>
          </p:cNvPr>
          <p:cNvSpPr/>
          <p:nvPr/>
        </p:nvSpPr>
        <p:spPr>
          <a:xfrm>
            <a:off x="162235" y="1153387"/>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3787179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11.3. Dynamic Addressing with DHCP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000" y="1082400"/>
            <a:ext cx="8231890" cy="3924151"/>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Static and Dynamic Addressing</a:t>
            </a:r>
          </a:p>
          <a:p>
            <a:pPr marL="171450" lvl="1" indent="-171450">
              <a:spcAft>
                <a:spcPts val="1200"/>
              </a:spcAft>
              <a:buClr>
                <a:schemeClr val="tx1"/>
              </a:buClr>
              <a:buFont typeface="Arial" panose="020B0604020202020204" pitchFamily="34" charset="0"/>
              <a:buChar char="•"/>
            </a:pPr>
            <a:r>
              <a:rPr lang="en-US" i="0" dirty="0">
                <a:solidFill>
                  <a:schemeClr val="tx1"/>
                </a:solidFill>
                <a:effectLst/>
                <a:latin typeface="+mn-lt"/>
              </a:rPr>
              <a:t>With a static assignment, the network administrator must manually configure the network information for a host. At a minimum, this includes the host IPv4 address, subnet mask, and default gateway. Static assignment of addressing information can provide increased control of network resources, but it can be time consuming to enter the information on each host. When using static IPv4 addressing, it is important to maintain an accurate list of which IPv4 addresses are assigned to which devices.</a:t>
            </a:r>
          </a:p>
          <a:p>
            <a:pPr marL="171450" lvl="1" indent="-171450">
              <a:spcAft>
                <a:spcPts val="1200"/>
              </a:spcAft>
              <a:buClr>
                <a:schemeClr val="tx1"/>
              </a:buClr>
              <a:buFont typeface="Arial" panose="020B0604020202020204" pitchFamily="34" charset="0"/>
              <a:buChar char="•"/>
            </a:pPr>
            <a:r>
              <a:rPr lang="en-US" i="0" dirty="0">
                <a:solidFill>
                  <a:schemeClr val="tx1"/>
                </a:solidFill>
                <a:effectLst/>
                <a:latin typeface="+mn-lt"/>
              </a:rPr>
              <a:t>IPv4 addresses can be assigned automatically using a protocol known as DHCP. DHCP is generally the preferred method of assigning IPv4 addresses to hosts on large networks because it reduces the burden on network support staff and virtually eliminates entry errors. Another benefit of DHCP is that an address is not permanently assigned to a host but is only leased for a period of time. If the host is powered down or taken off the network, the address is returned to the pool for reuse.</a:t>
            </a:r>
          </a:p>
          <a:p>
            <a:pPr marL="171450" lvl="1" indent="-171450">
              <a:spcAft>
                <a:spcPts val="600"/>
              </a:spcAft>
              <a:buClr>
                <a:schemeClr val="tx1"/>
              </a:buClr>
              <a:buFont typeface="Arial" panose="020B0604020202020204" pitchFamily="34" charset="0"/>
              <a:buChar char="•"/>
            </a:pPr>
            <a:r>
              <a:rPr lang="en-US" i="0" dirty="0">
                <a:solidFill>
                  <a:schemeClr val="tx1"/>
                </a:solidFill>
                <a:effectLst/>
                <a:latin typeface="+mn-lt"/>
              </a:rPr>
              <a:t>As you enter area with a wireless hotspot, your laptop DHCP client contacts the local DHCP server via a wireless connection. The DHCP server assigns an IPv4 address to your laptop. With home networks, the DHCP server may be located at the ISP and a host on the home network receives its IPv4 configuration directly from the ISP. Many home networks and small businesses use a wireless router and modem. In this case, the wireless router is both a DHCP client and a server.</a:t>
            </a:r>
          </a:p>
        </p:txBody>
      </p:sp>
    </p:spTree>
    <p:extLst>
      <p:ext uri="{BB962C8B-B14F-4D97-AF65-F5344CB8AC3E}">
        <p14:creationId xmlns:p14="http://schemas.microsoft.com/office/powerpoint/2010/main" val="1586786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B3818F1-619C-1F6B-A439-FC6E8FA0274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C2D0871-C478-7F77-6282-44D1112F2CBD}"/>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11.3. Dynamic Addressing with DHCP Summary</a:t>
            </a:r>
            <a:endParaRPr lang="en-US" altLang="ja-JP" dirty="0"/>
          </a:p>
        </p:txBody>
      </p:sp>
      <p:sp>
        <p:nvSpPr>
          <p:cNvPr id="4" name="TextBox 3">
            <a:extLst>
              <a:ext uri="{FF2B5EF4-FFF2-40B4-BE49-F238E27FC236}">
                <a16:creationId xmlns:a16="http://schemas.microsoft.com/office/drawing/2014/main" id="{BA0A2BA4-33E4-15FA-0E18-6D01EC1DB6F5}"/>
              </a:ext>
            </a:extLst>
          </p:cNvPr>
          <p:cNvSpPr txBox="1"/>
          <p:nvPr/>
        </p:nvSpPr>
        <p:spPr>
          <a:xfrm>
            <a:off x="720724" y="1174613"/>
            <a:ext cx="8231890" cy="3554819"/>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DHCPv4 Configuration</a:t>
            </a:r>
          </a:p>
          <a:p>
            <a:pPr marL="285750" lvl="1" indent="-285750">
              <a:spcAft>
                <a:spcPts val="600"/>
              </a:spcAft>
              <a:buClr>
                <a:schemeClr val="tx1"/>
              </a:buClr>
              <a:buFont typeface="Arial" panose="020B0604020202020204" pitchFamily="34" charset="0"/>
              <a:buChar char="•"/>
            </a:pPr>
            <a:r>
              <a:rPr lang="en-US" i="0" dirty="0">
                <a:solidFill>
                  <a:schemeClr val="tx1"/>
                </a:solidFill>
                <a:effectLst/>
                <a:latin typeface="+mn-lt"/>
              </a:rPr>
              <a:t>The DHCP server is configured with a range, or pool, of IPv4 addresses that can be assigned to DHCP clients. A client that needs an IPv4 address will send a DHCP Discover message which is a broadcast with a destination IPv4 address of 255.255.255.255 (32 ones) and a destination MAC address of FF-FF-FF-FF-FF-FF (48 ones). All hosts on the network will receive this broadcast DHCP frame, but only a DHCP server will reply. The server will respond with a DHCP Offer, suggesting an IPv4 address for the client. The host then sends a DHCP Request asking to use the suggested IPv4 address. The server responds with a DHCP Acknowledgment.</a:t>
            </a:r>
          </a:p>
          <a:p>
            <a:pPr lvl="1">
              <a:spcAft>
                <a:spcPts val="600"/>
              </a:spcAft>
              <a:buClr>
                <a:schemeClr val="tx1"/>
              </a:buClr>
            </a:pPr>
            <a:endParaRPr lang="en-US" i="0" dirty="0">
              <a:solidFill>
                <a:schemeClr val="tx1"/>
              </a:solidFill>
              <a:effectLst/>
              <a:latin typeface="+mn-lt"/>
            </a:endParaRPr>
          </a:p>
          <a:p>
            <a:pPr marL="285750" lvl="1" indent="-285750">
              <a:spcAft>
                <a:spcPts val="600"/>
              </a:spcAft>
              <a:buClr>
                <a:schemeClr val="tx1"/>
              </a:buClr>
              <a:buFont typeface="Arial" panose="020B0604020202020204" pitchFamily="34" charset="0"/>
              <a:buChar char="•"/>
            </a:pPr>
            <a:r>
              <a:rPr lang="en-US" i="0" dirty="0">
                <a:solidFill>
                  <a:schemeClr val="tx1"/>
                </a:solidFill>
                <a:effectLst/>
                <a:latin typeface="+mn-lt"/>
              </a:rPr>
              <a:t>For most home and small business networks, a wireless router provides DHCP services to the local network clients. To configure a home wireless router, access its graphical web interface by opening the browser and entering the router default IPv4 address. The IPv4 address of 192.168.0.1 and subnet mask of 255.255.255.0 are the defaults for the internal router interface. This is the default gateway for all hosts on the local network and also the internal DHCP server IPv4 address. Most home wireless routers have DHCP Server enabled by default.</a:t>
            </a:r>
            <a:endParaRPr lang="en-US" sz="1200" i="0" dirty="0">
              <a:solidFill>
                <a:schemeClr val="tx1"/>
              </a:solidFill>
              <a:effectLst/>
              <a:latin typeface="+mn-lt"/>
            </a:endParaRPr>
          </a:p>
        </p:txBody>
      </p:sp>
    </p:spTree>
    <p:extLst>
      <p:ext uri="{BB962C8B-B14F-4D97-AF65-F5344CB8AC3E}">
        <p14:creationId xmlns:p14="http://schemas.microsoft.com/office/powerpoint/2010/main" val="947213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AE59323-9B6B-DE08-616E-8E086DBB2E2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BD9A04E-0D7D-39BB-DEB8-9B8D753AF8DD}"/>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11.3. Dynamic Addressing with DHCP Summary</a:t>
            </a:r>
            <a:endParaRPr lang="en-US" altLang="ja-JP" dirty="0"/>
          </a:p>
        </p:txBody>
      </p:sp>
      <p:sp>
        <p:nvSpPr>
          <p:cNvPr id="4" name="TextBox 3">
            <a:extLst>
              <a:ext uri="{FF2B5EF4-FFF2-40B4-BE49-F238E27FC236}">
                <a16:creationId xmlns:a16="http://schemas.microsoft.com/office/drawing/2014/main" id="{5E49C33C-E66C-BD3B-DA85-013CD5F08459}"/>
              </a:ext>
            </a:extLst>
          </p:cNvPr>
          <p:cNvSpPr txBox="1"/>
          <p:nvPr/>
        </p:nvSpPr>
        <p:spPr>
          <a:xfrm>
            <a:off x="720725" y="1188278"/>
            <a:ext cx="8231890" cy="3508653"/>
          </a:xfrm>
          <a:prstGeom prst="rect">
            <a:avLst/>
          </a:prstGeom>
          <a:noFill/>
        </p:spPr>
        <p:txBody>
          <a:bodyPr wrap="square" rtlCol="0">
            <a:spAutoFit/>
          </a:bodyPr>
          <a:lstStyle/>
          <a:p>
            <a:pPr lvl="1">
              <a:spcAft>
                <a:spcPts val="600"/>
              </a:spcAft>
              <a:buClr>
                <a:schemeClr val="tx1"/>
              </a:buClr>
            </a:pPr>
            <a:r>
              <a:rPr lang="ja-JP" altLang="en-US" i="0">
                <a:solidFill>
                  <a:schemeClr val="accent1"/>
                </a:solidFill>
                <a:effectLst/>
                <a:latin typeface="+mn-lt"/>
              </a:rPr>
              <a:t>静的および動的アドレッシング</a:t>
            </a:r>
            <a:endParaRPr lang="en-US" altLang="ja-JP" i="0" dirty="0">
              <a:solidFill>
                <a:schemeClr val="tx1"/>
              </a:solidFill>
              <a:effectLst/>
              <a:latin typeface="+mn-lt"/>
            </a:endParaRPr>
          </a:p>
          <a:p>
            <a:pPr>
              <a:spcAft>
                <a:spcPts val="600"/>
              </a:spcAft>
              <a:buClr>
                <a:schemeClr val="tx1"/>
              </a:buClr>
            </a:pPr>
            <a:r>
              <a:rPr lang="ja-JP" altLang="en-US" b="1">
                <a:solidFill>
                  <a:schemeClr val="accent1"/>
                </a:solidFill>
                <a:latin typeface="+mn-lt"/>
              </a:rPr>
              <a:t>静的アドレッシング</a:t>
            </a:r>
            <a:r>
              <a:rPr lang="en-US" altLang="ja-JP" b="1" dirty="0">
                <a:solidFill>
                  <a:schemeClr val="tx1"/>
                </a:solidFill>
                <a:latin typeface="+mn-lt"/>
              </a:rPr>
              <a:t>: </a:t>
            </a:r>
            <a:r>
              <a:rPr lang="ja-JP" altLang="en-US">
                <a:solidFill>
                  <a:schemeClr val="tx1"/>
                </a:solidFill>
                <a:latin typeface="+mn-lt"/>
              </a:rPr>
              <a:t>ネットワーク管理者が手動で</a:t>
            </a:r>
            <a:r>
              <a:rPr lang="en-US" dirty="0">
                <a:solidFill>
                  <a:schemeClr val="tx1"/>
                </a:solidFill>
                <a:latin typeface="+mn-lt"/>
              </a:rPr>
              <a:t>IP</a:t>
            </a:r>
            <a:r>
              <a:rPr lang="ja-JP" altLang="en-US">
                <a:solidFill>
                  <a:schemeClr val="tx1"/>
                </a:solidFill>
                <a:latin typeface="+mn-lt"/>
              </a:rPr>
              <a:t>アドレスを設定します。</a:t>
            </a:r>
          </a:p>
          <a:p>
            <a:pPr marL="702000" lvl="1" indent="-342900">
              <a:spcAft>
                <a:spcPts val="600"/>
              </a:spcAft>
              <a:buClr>
                <a:schemeClr val="tx1"/>
              </a:buClr>
              <a:buFont typeface="Arial" panose="020B0604020202020204" pitchFamily="34" charset="0"/>
              <a:buChar char="•"/>
            </a:pPr>
            <a:r>
              <a:rPr lang="ja-JP" altLang="en-US">
                <a:solidFill>
                  <a:schemeClr val="tx1"/>
                </a:solidFill>
                <a:latin typeface="+mn-lt"/>
              </a:rPr>
              <a:t>必要な情報</a:t>
            </a:r>
            <a:r>
              <a:rPr lang="en-US" altLang="ja-JP" dirty="0">
                <a:solidFill>
                  <a:schemeClr val="tx1"/>
                </a:solidFill>
                <a:latin typeface="+mn-lt"/>
              </a:rPr>
              <a:t>: </a:t>
            </a:r>
            <a:r>
              <a:rPr lang="en-US" b="1" dirty="0">
                <a:solidFill>
                  <a:schemeClr val="tx1"/>
                </a:solidFill>
                <a:latin typeface="+mn-lt"/>
              </a:rPr>
              <a:t>IPv4</a:t>
            </a:r>
            <a:r>
              <a:rPr lang="ja-JP" altLang="en-US" b="1">
                <a:solidFill>
                  <a:schemeClr val="tx1"/>
                </a:solidFill>
                <a:latin typeface="+mn-lt"/>
              </a:rPr>
              <a:t>アドレス</a:t>
            </a:r>
            <a:r>
              <a:rPr lang="ja-JP" altLang="en-US">
                <a:solidFill>
                  <a:schemeClr val="tx1"/>
                </a:solidFill>
                <a:latin typeface="+mn-lt"/>
              </a:rPr>
              <a:t>、</a:t>
            </a:r>
            <a:r>
              <a:rPr lang="ja-JP" altLang="en-US" b="1">
                <a:solidFill>
                  <a:schemeClr val="tx1"/>
                </a:solidFill>
                <a:latin typeface="+mn-lt"/>
              </a:rPr>
              <a:t>サブネットマスク</a:t>
            </a:r>
            <a:r>
              <a:rPr lang="ja-JP" altLang="en-US">
                <a:solidFill>
                  <a:schemeClr val="tx1"/>
                </a:solidFill>
                <a:latin typeface="+mn-lt"/>
              </a:rPr>
              <a:t>、</a:t>
            </a:r>
            <a:r>
              <a:rPr lang="ja-JP" altLang="en-US" b="1">
                <a:solidFill>
                  <a:schemeClr val="tx1"/>
                </a:solidFill>
                <a:latin typeface="+mn-lt"/>
              </a:rPr>
              <a:t>デフォルトゲートウェイ</a:t>
            </a:r>
            <a:endParaRPr lang="ja-JP" altLang="en-US">
              <a:solidFill>
                <a:schemeClr val="tx1"/>
              </a:solidFill>
              <a:latin typeface="+mn-lt"/>
            </a:endParaRPr>
          </a:p>
          <a:p>
            <a:pPr marL="270000" indent="-270000">
              <a:buClr>
                <a:schemeClr val="tx1"/>
              </a:buClr>
              <a:buFont typeface="Arial" panose="020B0604020202020204" pitchFamily="34" charset="0"/>
              <a:buChar char="•"/>
            </a:pPr>
            <a:r>
              <a:rPr lang="ja-JP" altLang="en-US" b="1">
                <a:solidFill>
                  <a:schemeClr val="tx1"/>
                </a:solidFill>
                <a:latin typeface="+mn-lt"/>
              </a:rPr>
              <a:t>利点</a:t>
            </a:r>
            <a:r>
              <a:rPr lang="en-US" altLang="ja-JP" dirty="0">
                <a:solidFill>
                  <a:schemeClr val="tx1"/>
                </a:solidFill>
                <a:latin typeface="+mn-lt"/>
              </a:rPr>
              <a:t>: </a:t>
            </a:r>
            <a:r>
              <a:rPr lang="ja-JP" altLang="en-US">
                <a:solidFill>
                  <a:schemeClr val="tx1"/>
                </a:solidFill>
                <a:latin typeface="+mn-lt"/>
              </a:rPr>
              <a:t>ネットワーク管理が簡単になります。</a:t>
            </a:r>
          </a:p>
          <a:p>
            <a:pPr marL="270000" indent="-270000">
              <a:buClr>
                <a:schemeClr val="tx1"/>
              </a:buClr>
              <a:buFont typeface="Arial" panose="020B0604020202020204" pitchFamily="34" charset="0"/>
              <a:buChar char="•"/>
            </a:pPr>
            <a:r>
              <a:rPr lang="ja-JP" altLang="en-US" b="1">
                <a:solidFill>
                  <a:schemeClr val="tx1"/>
                </a:solidFill>
                <a:latin typeface="+mn-lt"/>
              </a:rPr>
              <a:t>欠点</a:t>
            </a:r>
            <a:r>
              <a:rPr lang="en-US" altLang="ja-JP" dirty="0">
                <a:solidFill>
                  <a:schemeClr val="tx1"/>
                </a:solidFill>
                <a:latin typeface="+mn-lt"/>
              </a:rPr>
              <a:t>: </a:t>
            </a:r>
            <a:r>
              <a:rPr lang="ja-JP" altLang="en-US">
                <a:solidFill>
                  <a:schemeClr val="tx1"/>
                </a:solidFill>
                <a:latin typeface="+mn-lt"/>
              </a:rPr>
              <a:t>設定に時間がかかり、記録を正確に管理する必要があります。</a:t>
            </a:r>
          </a:p>
          <a:p>
            <a:pPr>
              <a:spcBef>
                <a:spcPts val="1200"/>
              </a:spcBef>
              <a:spcAft>
                <a:spcPts val="600"/>
              </a:spcAft>
              <a:buClr>
                <a:schemeClr val="tx1"/>
              </a:buClr>
            </a:pPr>
            <a:r>
              <a:rPr lang="ja-JP" altLang="en-US" b="1">
                <a:solidFill>
                  <a:schemeClr val="accent1"/>
                </a:solidFill>
                <a:latin typeface="+mn-lt"/>
              </a:rPr>
              <a:t>動的アドレッシング（</a:t>
            </a:r>
            <a:r>
              <a:rPr lang="en-US" b="1" dirty="0">
                <a:solidFill>
                  <a:schemeClr val="accent1"/>
                </a:solidFill>
                <a:latin typeface="+mn-lt"/>
              </a:rPr>
              <a:t>DHCP）: </a:t>
            </a:r>
            <a:r>
              <a:rPr lang="en-US" dirty="0">
                <a:solidFill>
                  <a:schemeClr val="tx1"/>
                </a:solidFill>
                <a:latin typeface="+mn-lt"/>
              </a:rPr>
              <a:t>IP</a:t>
            </a:r>
            <a:r>
              <a:rPr lang="ja-JP" altLang="en-US">
                <a:solidFill>
                  <a:schemeClr val="tx1"/>
                </a:solidFill>
                <a:latin typeface="+mn-lt"/>
              </a:rPr>
              <a:t>アドレスを自動で割り当てる方法です。</a:t>
            </a:r>
          </a:p>
          <a:p>
            <a:pPr marL="270000" indent="-270000">
              <a:spcAft>
                <a:spcPts val="600"/>
              </a:spcAft>
              <a:buClr>
                <a:schemeClr val="tx1"/>
              </a:buClr>
              <a:buFont typeface="Arial" panose="020B0604020202020204" pitchFamily="34" charset="0"/>
              <a:buChar char="•"/>
            </a:pPr>
            <a:r>
              <a:rPr lang="ja-JP" altLang="en-US" b="1">
                <a:solidFill>
                  <a:schemeClr val="tx1"/>
                </a:solidFill>
                <a:latin typeface="+mn-lt"/>
              </a:rPr>
              <a:t>利点</a:t>
            </a:r>
            <a:r>
              <a:rPr lang="en-US" altLang="ja-JP" dirty="0">
                <a:solidFill>
                  <a:schemeClr val="tx1"/>
                </a:solidFill>
                <a:latin typeface="+mn-lt"/>
              </a:rPr>
              <a:t>:</a:t>
            </a:r>
          </a:p>
          <a:p>
            <a:pPr marL="702000" lvl="1" indent="-342900">
              <a:buClr>
                <a:schemeClr val="tx1"/>
              </a:buClr>
              <a:buFont typeface="Arial" panose="020B0604020202020204" pitchFamily="34" charset="0"/>
              <a:buChar char="•"/>
            </a:pPr>
            <a:r>
              <a:rPr lang="ja-JP" altLang="en-US">
                <a:solidFill>
                  <a:schemeClr val="tx1"/>
                </a:solidFill>
                <a:latin typeface="+mn-lt"/>
              </a:rPr>
              <a:t>手作業を減らし、入力ミスを防ぎます。</a:t>
            </a:r>
          </a:p>
          <a:p>
            <a:pPr marL="702000" lvl="1" indent="-342900">
              <a:buClr>
                <a:schemeClr val="tx1"/>
              </a:buClr>
              <a:buFont typeface="Arial" panose="020B0604020202020204" pitchFamily="34" charset="0"/>
              <a:buChar char="•"/>
            </a:pPr>
            <a:r>
              <a:rPr lang="ja-JP" altLang="en-US">
                <a:solidFill>
                  <a:schemeClr val="tx1"/>
                </a:solidFill>
                <a:latin typeface="+mn-lt"/>
              </a:rPr>
              <a:t>一定時間（リース期間）だけ</a:t>
            </a:r>
            <a:r>
              <a:rPr lang="en-US" dirty="0">
                <a:solidFill>
                  <a:schemeClr val="tx1"/>
                </a:solidFill>
                <a:latin typeface="+mn-lt"/>
              </a:rPr>
              <a:t>IP</a:t>
            </a:r>
            <a:r>
              <a:rPr lang="ja-JP" altLang="en-US">
                <a:solidFill>
                  <a:schemeClr val="tx1"/>
                </a:solidFill>
                <a:latin typeface="+mn-lt"/>
              </a:rPr>
              <a:t>アドレスを割り当てるため、アドレスが効率的に使われます。</a:t>
            </a:r>
          </a:p>
          <a:p>
            <a:pPr marL="270000" indent="-270000">
              <a:spcAft>
                <a:spcPts val="600"/>
              </a:spcAft>
              <a:buClr>
                <a:schemeClr val="tx1"/>
              </a:buClr>
              <a:buFont typeface="Arial" panose="020B0604020202020204" pitchFamily="34" charset="0"/>
              <a:buChar char="•"/>
            </a:pPr>
            <a:r>
              <a:rPr lang="ja-JP" altLang="en-US" b="1">
                <a:solidFill>
                  <a:schemeClr val="tx1"/>
                </a:solidFill>
                <a:latin typeface="+mn-lt"/>
              </a:rPr>
              <a:t>例</a:t>
            </a:r>
            <a:r>
              <a:rPr lang="en-US" altLang="ja-JP" dirty="0">
                <a:solidFill>
                  <a:schemeClr val="tx1"/>
                </a:solidFill>
                <a:latin typeface="+mn-lt"/>
              </a:rPr>
              <a:t>:</a:t>
            </a:r>
          </a:p>
          <a:p>
            <a:pPr marL="702000" lvl="1" indent="-342900">
              <a:buClr>
                <a:schemeClr val="tx1"/>
              </a:buClr>
              <a:buFont typeface="Arial" panose="020B0604020202020204" pitchFamily="34" charset="0"/>
              <a:buChar char="•"/>
            </a:pPr>
            <a:r>
              <a:rPr lang="ja-JP" altLang="en-US">
                <a:solidFill>
                  <a:schemeClr val="tx1"/>
                </a:solidFill>
                <a:latin typeface="+mn-lt"/>
              </a:rPr>
              <a:t>無線ネットワークに接続すると、ノートパソコンは</a:t>
            </a:r>
            <a:r>
              <a:rPr lang="en-US" dirty="0">
                <a:solidFill>
                  <a:schemeClr val="tx1"/>
                </a:solidFill>
                <a:latin typeface="+mn-lt"/>
              </a:rPr>
              <a:t>DHCP</a:t>
            </a:r>
            <a:r>
              <a:rPr lang="ja-JP" altLang="en-US">
                <a:solidFill>
                  <a:schemeClr val="tx1"/>
                </a:solidFill>
                <a:latin typeface="+mn-lt"/>
              </a:rPr>
              <a:t>サーバーから自動で</a:t>
            </a:r>
            <a:r>
              <a:rPr lang="en-US" dirty="0">
                <a:solidFill>
                  <a:schemeClr val="tx1"/>
                </a:solidFill>
                <a:latin typeface="+mn-lt"/>
              </a:rPr>
              <a:t>IPv4</a:t>
            </a:r>
            <a:r>
              <a:rPr lang="ja-JP" altLang="en-US">
                <a:solidFill>
                  <a:schemeClr val="tx1"/>
                </a:solidFill>
                <a:latin typeface="+mn-lt"/>
              </a:rPr>
              <a:t>アドレスを受け取ります。</a:t>
            </a:r>
          </a:p>
          <a:p>
            <a:pPr marL="702000" lvl="1" indent="-342900">
              <a:buClr>
                <a:schemeClr val="tx1"/>
              </a:buClr>
              <a:buFont typeface="Arial" panose="020B0604020202020204" pitchFamily="34" charset="0"/>
              <a:buChar char="•"/>
            </a:pPr>
            <a:r>
              <a:rPr lang="ja-JP" altLang="en-US">
                <a:solidFill>
                  <a:schemeClr val="tx1"/>
                </a:solidFill>
                <a:latin typeface="+mn-lt"/>
              </a:rPr>
              <a:t>家庭用ネットワークでは、無線ルーターが</a:t>
            </a:r>
            <a:r>
              <a:rPr lang="en-US" dirty="0">
                <a:solidFill>
                  <a:schemeClr val="tx1"/>
                </a:solidFill>
                <a:latin typeface="+mn-lt"/>
              </a:rPr>
              <a:t>DHCP</a:t>
            </a:r>
            <a:r>
              <a:rPr lang="ja-JP" altLang="en-US">
                <a:solidFill>
                  <a:schemeClr val="tx1"/>
                </a:solidFill>
                <a:latin typeface="+mn-lt"/>
              </a:rPr>
              <a:t>サーバーの役割を果たします。</a:t>
            </a:r>
          </a:p>
        </p:txBody>
      </p:sp>
    </p:spTree>
    <p:extLst>
      <p:ext uri="{BB962C8B-B14F-4D97-AF65-F5344CB8AC3E}">
        <p14:creationId xmlns:p14="http://schemas.microsoft.com/office/powerpoint/2010/main" val="1926713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27D352E-DABC-B9CF-F629-15DB33866F3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AB77F64-4D34-1A8B-978F-72D6FEA60EE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11.3. Dynamic Addressing with DHCP Summary</a:t>
            </a:r>
            <a:endParaRPr lang="en-US" altLang="ja-JP" dirty="0"/>
          </a:p>
        </p:txBody>
      </p:sp>
      <p:sp>
        <p:nvSpPr>
          <p:cNvPr id="4" name="TextBox 3">
            <a:extLst>
              <a:ext uri="{FF2B5EF4-FFF2-40B4-BE49-F238E27FC236}">
                <a16:creationId xmlns:a16="http://schemas.microsoft.com/office/drawing/2014/main" id="{72E4D94C-0D27-F8E3-1F15-10081CF3619E}"/>
              </a:ext>
            </a:extLst>
          </p:cNvPr>
          <p:cNvSpPr txBox="1"/>
          <p:nvPr/>
        </p:nvSpPr>
        <p:spPr>
          <a:xfrm>
            <a:off x="720724" y="1174613"/>
            <a:ext cx="8231890" cy="3893374"/>
          </a:xfrm>
          <a:prstGeom prst="rect">
            <a:avLst/>
          </a:prstGeom>
          <a:noFill/>
        </p:spPr>
        <p:txBody>
          <a:bodyPr wrap="square" rtlCol="0">
            <a:spAutoFit/>
          </a:bodyPr>
          <a:lstStyle/>
          <a:p>
            <a:pPr>
              <a:spcAft>
                <a:spcPts val="600"/>
              </a:spcAft>
              <a:buClr>
                <a:schemeClr val="tx1"/>
              </a:buClr>
            </a:pPr>
            <a:r>
              <a:rPr lang="en-US" b="1" dirty="0">
                <a:solidFill>
                  <a:schemeClr val="accent1"/>
                </a:solidFill>
                <a:latin typeface="+mn-lt"/>
              </a:rPr>
              <a:t>DHCP</a:t>
            </a:r>
            <a:r>
              <a:rPr lang="ja-JP" altLang="en-US" b="1">
                <a:solidFill>
                  <a:schemeClr val="accent1"/>
                </a:solidFill>
                <a:latin typeface="+mn-lt"/>
              </a:rPr>
              <a:t>の構成</a:t>
            </a:r>
            <a:endParaRPr lang="ja-JP" altLang="en-US">
              <a:solidFill>
                <a:schemeClr val="accent1"/>
              </a:solidFill>
              <a:latin typeface="+mn-lt"/>
            </a:endParaRPr>
          </a:p>
          <a:p>
            <a:pPr>
              <a:spcAft>
                <a:spcPts val="600"/>
              </a:spcAft>
              <a:buClr>
                <a:schemeClr val="tx1"/>
              </a:buClr>
            </a:pPr>
            <a:r>
              <a:rPr lang="en-US" b="1" dirty="0">
                <a:solidFill>
                  <a:schemeClr val="tx1"/>
                </a:solidFill>
                <a:latin typeface="+mn-lt"/>
              </a:rPr>
              <a:t>DHCP</a:t>
            </a:r>
            <a:r>
              <a:rPr lang="ja-JP" altLang="en-US" b="1">
                <a:solidFill>
                  <a:schemeClr val="tx1"/>
                </a:solidFill>
                <a:latin typeface="+mn-lt"/>
              </a:rPr>
              <a:t>サーバーの動作</a:t>
            </a:r>
            <a:endParaRPr lang="ja-JP" altLang="en-US">
              <a:solidFill>
                <a:schemeClr val="tx1"/>
              </a:solidFill>
              <a:latin typeface="+mn-lt"/>
            </a:endParaRPr>
          </a:p>
          <a:p>
            <a:pPr marL="342900" indent="-342900">
              <a:spcAft>
                <a:spcPts val="600"/>
              </a:spcAft>
              <a:buClr>
                <a:schemeClr val="tx1"/>
              </a:buClr>
              <a:buFont typeface="+mj-lt"/>
              <a:buAutoNum type="arabicPeriod"/>
            </a:pPr>
            <a:r>
              <a:rPr lang="ja-JP" altLang="en-US">
                <a:solidFill>
                  <a:schemeClr val="tx1"/>
                </a:solidFill>
                <a:latin typeface="+mn-lt"/>
              </a:rPr>
              <a:t>サーバーが管理する</a:t>
            </a:r>
            <a:r>
              <a:rPr lang="en-US" dirty="0">
                <a:solidFill>
                  <a:schemeClr val="tx1"/>
                </a:solidFill>
                <a:latin typeface="+mn-lt"/>
              </a:rPr>
              <a:t>IP</a:t>
            </a:r>
            <a:r>
              <a:rPr lang="ja-JP" altLang="en-US">
                <a:solidFill>
                  <a:schemeClr val="tx1"/>
                </a:solidFill>
                <a:latin typeface="+mn-lt"/>
              </a:rPr>
              <a:t>アドレスの範囲（プール）を設定します。</a:t>
            </a:r>
          </a:p>
          <a:p>
            <a:pPr marL="342900" indent="-342900">
              <a:spcAft>
                <a:spcPts val="600"/>
              </a:spcAft>
              <a:buClr>
                <a:schemeClr val="tx1"/>
              </a:buClr>
              <a:buFont typeface="+mj-lt"/>
              <a:buAutoNum type="arabicPeriod"/>
            </a:pPr>
            <a:r>
              <a:rPr lang="ja-JP" altLang="en-US">
                <a:solidFill>
                  <a:schemeClr val="tx1"/>
                </a:solidFill>
                <a:latin typeface="+mn-lt"/>
              </a:rPr>
              <a:t>クライアントが「</a:t>
            </a:r>
            <a:r>
              <a:rPr lang="en-US" dirty="0">
                <a:solidFill>
                  <a:schemeClr val="accent1"/>
                </a:solidFill>
                <a:latin typeface="+mn-lt"/>
              </a:rPr>
              <a:t>DHCP Discover</a:t>
            </a:r>
            <a:r>
              <a:rPr lang="en-US" dirty="0">
                <a:solidFill>
                  <a:schemeClr val="tx1"/>
                </a:solidFill>
                <a:latin typeface="+mn-lt"/>
              </a:rPr>
              <a:t>」</a:t>
            </a:r>
            <a:r>
              <a:rPr lang="ja-JP" altLang="en-US">
                <a:solidFill>
                  <a:schemeClr val="tx1"/>
                </a:solidFill>
                <a:latin typeface="+mn-lt"/>
              </a:rPr>
              <a:t>というメッセージを送信して、</a:t>
            </a:r>
            <a:r>
              <a:rPr lang="en-US" dirty="0">
                <a:solidFill>
                  <a:schemeClr val="tx1"/>
                </a:solidFill>
                <a:latin typeface="+mn-lt"/>
              </a:rPr>
              <a:t>IP</a:t>
            </a:r>
            <a:r>
              <a:rPr lang="ja-JP" altLang="en-US">
                <a:solidFill>
                  <a:schemeClr val="tx1"/>
                </a:solidFill>
                <a:latin typeface="+mn-lt"/>
              </a:rPr>
              <a:t>アドレスを要求します。</a:t>
            </a:r>
          </a:p>
          <a:p>
            <a:pPr marL="342900" indent="-342900">
              <a:spcAft>
                <a:spcPts val="600"/>
              </a:spcAft>
              <a:buClr>
                <a:schemeClr val="tx1"/>
              </a:buClr>
              <a:buFont typeface="+mj-lt"/>
              <a:buAutoNum type="arabicPeriod"/>
            </a:pPr>
            <a:r>
              <a:rPr lang="ja-JP" altLang="en-US">
                <a:solidFill>
                  <a:schemeClr val="tx1"/>
                </a:solidFill>
                <a:latin typeface="+mn-lt"/>
              </a:rPr>
              <a:t>サーバーが「</a:t>
            </a:r>
            <a:r>
              <a:rPr lang="en-US" dirty="0">
                <a:solidFill>
                  <a:schemeClr val="accent1"/>
                </a:solidFill>
                <a:latin typeface="+mn-lt"/>
              </a:rPr>
              <a:t>DHCP Offer</a:t>
            </a:r>
            <a:r>
              <a:rPr lang="en-US" dirty="0">
                <a:solidFill>
                  <a:schemeClr val="tx1"/>
                </a:solidFill>
                <a:latin typeface="+mn-lt"/>
              </a:rPr>
              <a:t>」</a:t>
            </a:r>
            <a:r>
              <a:rPr lang="ja-JP" altLang="en-US">
                <a:solidFill>
                  <a:schemeClr val="tx1"/>
                </a:solidFill>
                <a:latin typeface="+mn-lt"/>
              </a:rPr>
              <a:t>で利用可能なアドレスを提案します。</a:t>
            </a:r>
          </a:p>
          <a:p>
            <a:pPr marL="342900" indent="-342900">
              <a:spcAft>
                <a:spcPts val="600"/>
              </a:spcAft>
              <a:buClr>
                <a:schemeClr val="tx1"/>
              </a:buClr>
              <a:buFont typeface="+mj-lt"/>
              <a:buAutoNum type="arabicPeriod"/>
            </a:pPr>
            <a:r>
              <a:rPr lang="ja-JP" altLang="en-US">
                <a:solidFill>
                  <a:schemeClr val="tx1"/>
                </a:solidFill>
                <a:latin typeface="+mn-lt"/>
              </a:rPr>
              <a:t>クライアントが提案を受け入れ、「</a:t>
            </a:r>
            <a:r>
              <a:rPr lang="en-US" dirty="0">
                <a:solidFill>
                  <a:schemeClr val="accent1"/>
                </a:solidFill>
                <a:latin typeface="+mn-lt"/>
              </a:rPr>
              <a:t>DHCP Request</a:t>
            </a:r>
            <a:r>
              <a:rPr lang="en-US" dirty="0">
                <a:solidFill>
                  <a:schemeClr val="tx1"/>
                </a:solidFill>
                <a:latin typeface="+mn-lt"/>
              </a:rPr>
              <a:t>」</a:t>
            </a:r>
            <a:r>
              <a:rPr lang="ja-JP" altLang="en-US">
                <a:solidFill>
                  <a:schemeClr val="tx1"/>
                </a:solidFill>
                <a:latin typeface="+mn-lt"/>
              </a:rPr>
              <a:t>を送信します。</a:t>
            </a:r>
          </a:p>
          <a:p>
            <a:pPr marL="342900" indent="-342900">
              <a:spcAft>
                <a:spcPts val="600"/>
              </a:spcAft>
              <a:buClr>
                <a:schemeClr val="tx1"/>
              </a:buClr>
              <a:buFont typeface="+mj-lt"/>
              <a:buAutoNum type="arabicPeriod"/>
            </a:pPr>
            <a:r>
              <a:rPr lang="ja-JP" altLang="en-US">
                <a:solidFill>
                  <a:schemeClr val="tx1"/>
                </a:solidFill>
                <a:latin typeface="+mn-lt"/>
              </a:rPr>
              <a:t>サーバーが「</a:t>
            </a:r>
            <a:r>
              <a:rPr lang="en-US" dirty="0">
                <a:solidFill>
                  <a:schemeClr val="accent1"/>
                </a:solidFill>
                <a:latin typeface="+mn-lt"/>
              </a:rPr>
              <a:t>DHCP ACK</a:t>
            </a:r>
            <a:r>
              <a:rPr lang="en-US" dirty="0">
                <a:solidFill>
                  <a:schemeClr val="tx1"/>
                </a:solidFill>
                <a:latin typeface="+mn-lt"/>
              </a:rPr>
              <a:t>」</a:t>
            </a:r>
            <a:r>
              <a:rPr lang="ja-JP" altLang="en-US">
                <a:solidFill>
                  <a:schemeClr val="tx1"/>
                </a:solidFill>
                <a:latin typeface="+mn-lt"/>
              </a:rPr>
              <a:t>で確認し、アドレスの割り当てを完了します。</a:t>
            </a:r>
          </a:p>
          <a:p>
            <a:pPr>
              <a:spcBef>
                <a:spcPts val="600"/>
              </a:spcBef>
              <a:spcAft>
                <a:spcPts val="600"/>
              </a:spcAft>
              <a:buClr>
                <a:schemeClr val="tx1"/>
              </a:buClr>
            </a:pPr>
            <a:r>
              <a:rPr lang="ja-JP" altLang="en-US" b="1">
                <a:solidFill>
                  <a:schemeClr val="tx1"/>
                </a:solidFill>
                <a:latin typeface="+mn-lt"/>
              </a:rPr>
              <a:t>家庭用ネットワークの例</a:t>
            </a:r>
            <a:endParaRPr lang="ja-JP" altLang="en-US">
              <a:solidFill>
                <a:schemeClr val="tx1"/>
              </a:solidFill>
              <a:latin typeface="+mn-lt"/>
            </a:endParaRPr>
          </a:p>
          <a:p>
            <a:pPr marL="342900" indent="-342900">
              <a:spcAft>
                <a:spcPts val="600"/>
              </a:spcAft>
              <a:buClr>
                <a:schemeClr val="tx1"/>
              </a:buClr>
              <a:buFont typeface="Arial" panose="020B0604020202020204" pitchFamily="34" charset="0"/>
              <a:buChar char="•"/>
            </a:pPr>
            <a:r>
              <a:rPr lang="ja-JP" altLang="en-US">
                <a:solidFill>
                  <a:schemeClr val="tx1"/>
                </a:solidFill>
                <a:latin typeface="+mn-lt"/>
              </a:rPr>
              <a:t>家庭や小規模ビジネスでは、無線ルーターが</a:t>
            </a:r>
            <a:r>
              <a:rPr lang="en-US" dirty="0">
                <a:solidFill>
                  <a:schemeClr val="tx1"/>
                </a:solidFill>
                <a:latin typeface="+mn-lt"/>
              </a:rPr>
              <a:t>DHCP</a:t>
            </a:r>
            <a:r>
              <a:rPr lang="ja-JP" altLang="en-US">
                <a:solidFill>
                  <a:schemeClr val="tx1"/>
                </a:solidFill>
                <a:latin typeface="+mn-lt"/>
              </a:rPr>
              <a:t>サーバーとして機能します。</a:t>
            </a:r>
          </a:p>
          <a:p>
            <a:pPr marL="342900" indent="-342900">
              <a:spcAft>
                <a:spcPts val="600"/>
              </a:spcAft>
              <a:buClr>
                <a:schemeClr val="tx1"/>
              </a:buClr>
              <a:buFont typeface="Arial" panose="020B0604020202020204" pitchFamily="34" charset="0"/>
              <a:buChar char="•"/>
            </a:pPr>
            <a:r>
              <a:rPr lang="ja-JP" altLang="en-US">
                <a:solidFill>
                  <a:schemeClr val="tx1"/>
                </a:solidFill>
                <a:latin typeface="+mn-lt"/>
              </a:rPr>
              <a:t>ルーターの基本設定</a:t>
            </a:r>
            <a:r>
              <a:rPr lang="en-US" altLang="ja-JP" dirty="0">
                <a:solidFill>
                  <a:schemeClr val="tx1"/>
                </a:solidFill>
                <a:latin typeface="+mn-lt"/>
              </a:rPr>
              <a:t>:</a:t>
            </a:r>
          </a:p>
          <a:p>
            <a:pPr marL="800100" lvl="1" indent="-342900">
              <a:spcAft>
                <a:spcPts val="600"/>
              </a:spcAft>
              <a:buClr>
                <a:schemeClr val="tx1"/>
              </a:buClr>
              <a:buFont typeface="Arial" panose="020B0604020202020204" pitchFamily="34" charset="0"/>
              <a:buChar char="•"/>
            </a:pPr>
            <a:r>
              <a:rPr lang="en-US" dirty="0">
                <a:solidFill>
                  <a:schemeClr val="tx1"/>
                </a:solidFill>
                <a:latin typeface="+mn-lt"/>
              </a:rPr>
              <a:t>IP</a:t>
            </a:r>
            <a:r>
              <a:rPr lang="ja-JP" altLang="en-US">
                <a:solidFill>
                  <a:schemeClr val="tx1"/>
                </a:solidFill>
                <a:latin typeface="+mn-lt"/>
              </a:rPr>
              <a:t>アドレス</a:t>
            </a:r>
            <a:r>
              <a:rPr lang="en-US" altLang="ja-JP" dirty="0">
                <a:solidFill>
                  <a:schemeClr val="tx1"/>
                </a:solidFill>
                <a:latin typeface="+mn-lt"/>
              </a:rPr>
              <a:t>: 192.168.0.1</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サブネットマスク</a:t>
            </a:r>
            <a:r>
              <a:rPr lang="en-US" altLang="ja-JP" dirty="0">
                <a:solidFill>
                  <a:schemeClr val="tx1"/>
                </a:solidFill>
                <a:latin typeface="+mn-lt"/>
              </a:rPr>
              <a:t>: 255.255.255.0</a:t>
            </a:r>
          </a:p>
          <a:p>
            <a:pPr marL="342900" indent="-342900">
              <a:spcAft>
                <a:spcPts val="600"/>
              </a:spcAft>
              <a:buClr>
                <a:schemeClr val="tx1"/>
              </a:buClr>
              <a:buFont typeface="Arial" panose="020B0604020202020204" pitchFamily="34" charset="0"/>
              <a:buChar char="•"/>
            </a:pPr>
            <a:r>
              <a:rPr lang="ja-JP" altLang="en-US">
                <a:solidFill>
                  <a:schemeClr val="tx1"/>
                </a:solidFill>
                <a:latin typeface="+mn-lt"/>
              </a:rPr>
              <a:t>家庭内ネットワークのデバイスは、ルーターから自動的に</a:t>
            </a:r>
            <a:r>
              <a:rPr lang="en-US" dirty="0">
                <a:solidFill>
                  <a:schemeClr val="tx1"/>
                </a:solidFill>
                <a:latin typeface="+mn-lt"/>
              </a:rPr>
              <a:t>IP</a:t>
            </a:r>
            <a:r>
              <a:rPr lang="ja-JP" altLang="en-US">
                <a:solidFill>
                  <a:schemeClr val="tx1"/>
                </a:solidFill>
                <a:latin typeface="+mn-lt"/>
              </a:rPr>
              <a:t>アドレスを取得します。</a:t>
            </a:r>
          </a:p>
        </p:txBody>
      </p:sp>
    </p:spTree>
    <p:extLst>
      <p:ext uri="{BB962C8B-B14F-4D97-AF65-F5344CB8AC3E}">
        <p14:creationId xmlns:p14="http://schemas.microsoft.com/office/powerpoint/2010/main" val="4187447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Tree>
    <p:extLst>
      <p:ext uri="{BB962C8B-B14F-4D97-AF65-F5344CB8AC3E}">
        <p14:creationId xmlns:p14="http://schemas.microsoft.com/office/powerpoint/2010/main" val="1978055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10</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Dynamic Addressing with DHCP Quiz</a:t>
            </a:r>
          </a:p>
          <a:p>
            <a:pPr algn="l" fontAlgn="ctr">
              <a:spcAft>
                <a:spcPts val="600"/>
              </a:spcAft>
              <a:buClr>
                <a:schemeClr val="tx1"/>
              </a:buClr>
            </a:pPr>
            <a:endParaRPr lang="en-US" sz="2000" dirty="0">
              <a:solidFill>
                <a:schemeClr val="accent2"/>
              </a:solidFill>
              <a:latin typeface="+mn-lt"/>
            </a:endParaRPr>
          </a:p>
          <a:p>
            <a:pPr algn="l" fontAlgn="ctr">
              <a:spcAft>
                <a:spcPts val="600"/>
              </a:spcAft>
              <a:buClr>
                <a:schemeClr val="tx1"/>
              </a:buClr>
            </a:pPr>
            <a:r>
              <a:rPr lang="en-US" sz="2000" dirty="0">
                <a:solidFill>
                  <a:schemeClr val="accent2"/>
                </a:solidFill>
                <a:latin typeface="+mn-lt"/>
                <a:hlinkClick r:id="rId3"/>
              </a:rPr>
              <a:t>https://forms.gle/3Mmi1ZPwbeKsDkWt8</a:t>
            </a:r>
            <a:endParaRPr lang="en-US" sz="2000" dirty="0">
              <a:solidFill>
                <a:schemeClr val="accent2"/>
              </a:solidFill>
              <a:latin typeface="+mn-lt"/>
            </a:endParaRPr>
          </a:p>
          <a:p>
            <a:pPr algn="l" fontAlgn="ctr">
              <a:spcAft>
                <a:spcPts val="600"/>
              </a:spcAft>
              <a:buClr>
                <a:schemeClr val="tx1"/>
              </a:buClr>
            </a:pPr>
            <a:endParaRPr lang="en-US" sz="2000" dirty="0">
              <a:solidFill>
                <a:schemeClr val="accent2"/>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extLst>
      <p:ext uri="{BB962C8B-B14F-4D97-AF65-F5344CB8AC3E}">
        <p14:creationId xmlns:p14="http://schemas.microsoft.com/office/powerpoint/2010/main" val="2398678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latin typeface="+mn-lt"/>
              </a:rPr>
              <a:t>Module 11: Dynamic Addressing with DHCP</a:t>
            </a:r>
          </a:p>
          <a:p>
            <a:pPr marL="187325" indent="-44450"/>
            <a:endParaRPr lang="en-US" dirty="0">
              <a:solidFill>
                <a:schemeClr val="tx1"/>
              </a:solidFill>
              <a:latin typeface="+mn-lt"/>
            </a:endParaRPr>
          </a:p>
          <a:p>
            <a:pPr marL="187325" indent="-44450"/>
            <a:r>
              <a:rPr lang="en-US" dirty="0">
                <a:solidFill>
                  <a:schemeClr val="tx1"/>
                </a:solidFill>
                <a:latin typeface="+mn-lt"/>
                <a:hlinkClick r:id="rId3"/>
              </a:rPr>
              <a:t>https://skillsforall.com/launch?id=f393c38f-b410-4d2b-8275-70e144273519&amp;tab=curriculum&amp;view=d68d6a4c-95f2-5daf-a9e7-39a1f1b23f29</a:t>
            </a:r>
            <a:endParaRPr lang="en-US" dirty="0">
              <a:solidFill>
                <a:schemeClr val="tx1"/>
              </a:solidFill>
              <a:latin typeface="+mn-lt"/>
            </a:endParaRPr>
          </a:p>
          <a:p>
            <a:pPr marL="187325" indent="-44450"/>
            <a:r>
              <a:rPr lang="en-US" dirty="0">
                <a:solidFill>
                  <a:schemeClr val="tx1"/>
                </a:solidFill>
                <a:latin typeface="+mn-lt"/>
              </a:rPr>
              <a:t> </a:t>
            </a: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Tree>
    <p:extLst>
      <p:ext uri="{BB962C8B-B14F-4D97-AF65-F5344CB8AC3E}">
        <p14:creationId xmlns:p14="http://schemas.microsoft.com/office/powerpoint/2010/main" val="706267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EBB0666-3549-F9BE-B9D2-CC025BE882D5}"/>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62E4CCCB-E0B8-34D7-2628-D7F9C33C06EE}"/>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A23DEBAA-B5DF-3F1F-04F2-55A71CA3D48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AD5C85E2-79F3-BBD9-AC42-6D823112759F}"/>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302F57D3-274E-29AE-EC6D-B79D8A768A9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D01342A1-69B4-DAEB-5475-2C5DBB3A364C}"/>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EF1BEC75-8101-0C09-F89B-CAC54BD176CD}"/>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81C89643-24AF-A71A-2BEA-7051FEC5C36D}"/>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230E6EEA-7BBB-A94D-BEC4-2887ACF99841}"/>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A3C0A6B8-7E08-C898-EE87-B1948D34067E}"/>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004586BD-8902-914B-97CE-E4CB63FC6266}"/>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BCFD4561-37D7-E75B-A9D9-39D8AE78D5C5}"/>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B5F8B45A-0006-0C9C-4449-528CF80A1CAA}"/>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68390693-5ADF-59CE-49F6-EC22D7555145}"/>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4E47B51E-C40A-576E-FD4A-A548CDC9FF6C}"/>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E413DD26-5CD1-178C-BE98-E8A84F824640}"/>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9C630C0E-8DA0-0DB9-FDC8-1E5244E8B5D8}"/>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18975CE4-3789-01D7-72D6-54A35A818357}"/>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CD194CEF-EE5C-943F-1C41-68CFD6C4EC21}"/>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3911E2D2-DAF7-E039-CC94-348BA6A075CE}"/>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745D34D-7BE2-3988-8E91-48AA2AC8AFC0}"/>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493D4259-D1EB-026B-5EA3-5B0D6F6D9542}"/>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1AEB3383-1853-014C-F622-89ED2048CA9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606C5E6E-3F0C-B655-CE3F-E12B560B63B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26CA8DE4-D644-A55B-9161-FD5A6C329544}"/>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8F18D4DB-3406-6D58-9C70-C498A99F881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C711DA1-4480-A478-616E-202549DCA658}"/>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26DC240F-656E-BF06-428A-4C85703339C4}"/>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105BB04D-70A0-EC76-0190-FE63BE6A176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361D6097-E84B-0CC5-AA8C-1878822AF62E}"/>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7BCD33CC-30DE-0FD8-4065-662B14725550}"/>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82D1C93-8C2F-EF0F-6328-ED1F5431C25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9D425674-6EA2-40E6-9D81-DB8EA1B37A88}"/>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B8AA398A-5E4B-C83F-ED36-645921897963}"/>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1C6E38A7-8995-2B76-CE4B-79F1F7158EAF}"/>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5A0F40F-691D-99C1-DFD6-011AF11237B4}"/>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F0938F23-4E1E-34B8-4F26-CC0B4E9FD58F}"/>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92BD2A2-E26C-A798-801E-9F96FA4135BB}"/>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898A9F81-23A9-3E4B-0624-AF92D370294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305C0133-2173-CD91-5992-DDBF8828DE4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BC7314C-5716-311D-0AAF-95152D7819B3}"/>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1FEC8B5A-BB8D-25A4-6F4C-8122886ED73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29</a:t>
            </a:fld>
            <a:endParaRPr lang="en-US" dirty="0">
              <a:solidFill>
                <a:schemeClr val="tx1"/>
              </a:solidFill>
            </a:endParaRPr>
          </a:p>
        </p:txBody>
      </p:sp>
    </p:spTree>
    <p:extLst>
      <p:ext uri="{BB962C8B-B14F-4D97-AF65-F5344CB8AC3E}">
        <p14:creationId xmlns:p14="http://schemas.microsoft.com/office/powerpoint/2010/main" val="237590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accent3"/>
              </a:solidFill>
              <a:effectLs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accent3"/>
                </a:solidFill>
              </a:rPr>
              <a:t>10</a:t>
            </a:r>
            <a:endParaRPr dirty="0">
              <a:solidFill>
                <a:schemeClr val="accent3"/>
              </a:solidFill>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DEEC4-E92A-A1A6-E77D-C1D03E508F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C67A7-E03D-CE6C-5DAA-870A80A3D80D}"/>
              </a:ext>
            </a:extLst>
          </p:cNvPr>
          <p:cNvSpPr>
            <a:spLocks noGrp="1"/>
          </p:cNvSpPr>
          <p:nvPr>
            <p:ph type="title"/>
          </p:nvPr>
        </p:nvSpPr>
        <p:spPr>
          <a:xfrm>
            <a:off x="720000" y="540000"/>
            <a:ext cx="7704000" cy="572700"/>
          </a:xfrm>
        </p:spPr>
        <p:txBody>
          <a:bodyPr/>
          <a:lstStyle/>
          <a:p>
            <a:r>
              <a:rPr lang="en-US" dirty="0"/>
              <a:t>Exercise: Configuring a Router to Connect Two Networks</a:t>
            </a:r>
          </a:p>
        </p:txBody>
      </p:sp>
      <p:sp>
        <p:nvSpPr>
          <p:cNvPr id="6" name="TextBox 5">
            <a:extLst>
              <a:ext uri="{FF2B5EF4-FFF2-40B4-BE49-F238E27FC236}">
                <a16:creationId xmlns:a16="http://schemas.microsoft.com/office/drawing/2014/main" id="{A528E86A-604A-E849-0DA7-8BA9E979DFB5}"/>
              </a:ext>
            </a:extLst>
          </p:cNvPr>
          <p:cNvSpPr txBox="1"/>
          <p:nvPr/>
        </p:nvSpPr>
        <p:spPr>
          <a:xfrm>
            <a:off x="655162" y="1133824"/>
            <a:ext cx="8305958" cy="3848233"/>
          </a:xfrm>
          <a:prstGeom prst="rect">
            <a:avLst/>
          </a:prstGeom>
          <a:noFill/>
        </p:spPr>
        <p:txBody>
          <a:bodyPr wrap="square">
            <a:spAutoFit/>
          </a:bodyPr>
          <a:lstStyle/>
          <a:p>
            <a:pPr algn="l">
              <a:spcBef>
                <a:spcPts val="600"/>
              </a:spcBef>
              <a:spcAft>
                <a:spcPts val="600"/>
              </a:spcAft>
            </a:pPr>
            <a:r>
              <a:rPr lang="en-US" sz="1600" b="1" dirty="0">
                <a:solidFill>
                  <a:schemeClr val="tx1"/>
                </a:solidFill>
                <a:latin typeface="+mn-lt"/>
                <a:ea typeface="MS PGothic" panose="020B0600070205080204" pitchFamily="34" charset="-128"/>
              </a:rPr>
              <a:t>Video: </a:t>
            </a:r>
            <a:r>
              <a:rPr lang="en-US" sz="1600" dirty="0">
                <a:solidFill>
                  <a:schemeClr val="tx1"/>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https://youtu.be/6x9F0Io4bUM?si=m2BPjkWiJTHYGTxk</a:t>
            </a:r>
            <a:endParaRPr lang="en-US" sz="1600" dirty="0">
              <a:solidFill>
                <a:schemeClr val="tx1"/>
              </a:solidFill>
              <a:latin typeface="+mn-lt"/>
              <a:ea typeface="MS PGothic" panose="020B0600070205080204" pitchFamily="34" charset="-128"/>
            </a:endParaRPr>
          </a:p>
          <a:p>
            <a:pPr algn="l">
              <a:spcBef>
                <a:spcPts val="600"/>
              </a:spcBef>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Router in Cisco Packet </a:t>
            </a:r>
            <a:r>
              <a:rPr lang="en-US" sz="1600" i="0" dirty="0" err="1">
                <a:solidFill>
                  <a:schemeClr val="tx1"/>
                </a:solidFill>
                <a:effectLst/>
                <a:latin typeface="+mn-lt"/>
                <a:ea typeface="MS PGothic" panose="020B0600070205080204" pitchFamily="34" charset="-128"/>
              </a:rPr>
              <a:t>Tracer.pkt</a:t>
            </a:r>
            <a:r>
              <a:rPr lang="en-US" sz="1600" i="0" dirty="0">
                <a:solidFill>
                  <a:schemeClr val="tx1"/>
                </a:solidFill>
                <a:effectLst/>
                <a:latin typeface="+mn-lt"/>
                <a:ea typeface="MS PGothic" panose="020B0600070205080204" pitchFamily="34" charset="-128"/>
              </a:rPr>
              <a:t> </a:t>
            </a:r>
          </a:p>
          <a:p>
            <a:pPr algn="l">
              <a:spcBef>
                <a:spcPts val="600"/>
              </a:spcBef>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nSpc>
                <a:spcPct val="115000"/>
              </a:lnSpc>
              <a:spcAft>
                <a:spcPts val="800"/>
              </a:spcAft>
              <a:buNone/>
            </a:pPr>
            <a:r>
              <a:rPr lang="en-JP" sz="1800" kern="0" dirty="0">
                <a:solidFill>
                  <a:schemeClr val="tx1"/>
                </a:solidFill>
                <a:effectLst/>
                <a:latin typeface="+mn-lt"/>
                <a:ea typeface="Times New Roman" panose="02020603050405020304" pitchFamily="18" charset="0"/>
                <a:cs typeface="Cordia New" panose="020B0304020202020204" pitchFamily="34" charset="-34"/>
              </a:rPr>
              <a:t>In this exercise, you will </a:t>
            </a:r>
            <a:r>
              <a:rPr lang="en-JP" sz="1800" b="1" kern="0" dirty="0">
                <a:solidFill>
                  <a:schemeClr val="tx1"/>
                </a:solidFill>
                <a:effectLst/>
                <a:latin typeface="+mn-lt"/>
                <a:ea typeface="Times New Roman" panose="02020603050405020304" pitchFamily="18" charset="0"/>
                <a:cs typeface="Cordia New" panose="020B0304020202020204" pitchFamily="34" charset="-34"/>
              </a:rPr>
              <a:t>learn how to use a router</a:t>
            </a:r>
            <a:r>
              <a:rPr lang="en-JP" sz="1800" kern="0" dirty="0">
                <a:solidFill>
                  <a:schemeClr val="tx1"/>
                </a:solidFill>
                <a:effectLst/>
                <a:latin typeface="+mn-lt"/>
                <a:ea typeface="Times New Roman" panose="02020603050405020304" pitchFamily="18" charset="0"/>
                <a:cs typeface="Cordia New" panose="020B0304020202020204" pitchFamily="34" charset="-34"/>
              </a:rPr>
              <a:t> in Cisco Packet Tracer by connecting </a:t>
            </a:r>
            <a:r>
              <a:rPr lang="en-JP" sz="1800" b="1" kern="0" dirty="0">
                <a:solidFill>
                  <a:schemeClr val="tx1"/>
                </a:solidFill>
                <a:effectLst/>
                <a:latin typeface="+mn-lt"/>
                <a:ea typeface="Times New Roman" panose="02020603050405020304" pitchFamily="18" charset="0"/>
                <a:cs typeface="Cordia New" panose="020B0304020202020204" pitchFamily="34" charset="-34"/>
              </a:rPr>
              <a:t>two separate networks</a:t>
            </a:r>
            <a:r>
              <a:rPr lang="en-JP" sz="1800" kern="0" dirty="0">
                <a:solidFill>
                  <a:schemeClr val="tx1"/>
                </a:solidFill>
                <a:effectLst/>
                <a:latin typeface="+mn-lt"/>
                <a:ea typeface="Times New Roman" panose="02020603050405020304" pitchFamily="18" charset="0"/>
                <a:cs typeface="Cordia New" panose="020B0304020202020204" pitchFamily="34" charset="-34"/>
              </a:rPr>
              <a:t>. </a:t>
            </a:r>
            <a:endParaRPr lang="en-JP" sz="1800" kern="100" dirty="0">
              <a:solidFill>
                <a:schemeClr val="tx1"/>
              </a:solidFill>
              <a:effectLst/>
              <a:latin typeface="+mn-lt"/>
              <a:ea typeface="Yu Gothic" panose="020B0400000000000000" pitchFamily="34" charset="-128"/>
              <a:cs typeface="Cordia New" panose="020B0304020202020204" pitchFamily="34" charset="-34"/>
            </a:endParaRPr>
          </a:p>
          <a:p>
            <a:pPr marL="342900" lvl="0" indent="-342900">
              <a:buClr>
                <a:schemeClr val="tx1"/>
              </a:buClr>
              <a:buSzPct val="100000"/>
              <a:buFont typeface="Arial" panose="020B0604020202020204" pitchFamily="34" charset="0"/>
              <a:buChar char="•"/>
              <a:tabLst>
                <a:tab pos="457200" algn="l"/>
              </a:tabLst>
            </a:pPr>
            <a:r>
              <a:rPr lang="en-JP" sz="1600" kern="0" dirty="0">
                <a:solidFill>
                  <a:schemeClr val="tx1"/>
                </a:solidFill>
                <a:effectLst/>
                <a:latin typeface="+mn-lt"/>
                <a:ea typeface="Times New Roman" panose="02020603050405020304" pitchFamily="18" charset="0"/>
                <a:cs typeface="Cordia New" panose="020B0304020202020204" pitchFamily="34" charset="-34"/>
              </a:rPr>
              <a:t>Add a </a:t>
            </a:r>
            <a:r>
              <a:rPr lang="en-JP" sz="1600" b="1" kern="0" dirty="0">
                <a:solidFill>
                  <a:schemeClr val="tx1"/>
                </a:solidFill>
                <a:effectLst/>
                <a:latin typeface="+mn-lt"/>
                <a:ea typeface="Times New Roman" panose="02020603050405020304" pitchFamily="18" charset="0"/>
                <a:cs typeface="Cordia New" panose="020B0304020202020204" pitchFamily="34" charset="-34"/>
              </a:rPr>
              <a:t>router</a:t>
            </a:r>
            <a:r>
              <a:rPr lang="en-JP" sz="1600" kern="0" dirty="0">
                <a:solidFill>
                  <a:schemeClr val="tx1"/>
                </a:solidFill>
                <a:effectLst/>
                <a:latin typeface="+mn-lt"/>
                <a:ea typeface="Times New Roman" panose="02020603050405020304" pitchFamily="18" charset="0"/>
                <a:cs typeface="Cordia New" panose="020B0304020202020204" pitchFamily="34" charset="-34"/>
              </a:rPr>
              <a:t> and configure its </a:t>
            </a:r>
            <a:r>
              <a:rPr lang="en-JP" sz="1600" b="1" kern="0" dirty="0">
                <a:solidFill>
                  <a:schemeClr val="tx1"/>
                </a:solidFill>
                <a:effectLst/>
                <a:latin typeface="+mn-lt"/>
                <a:ea typeface="Times New Roman" panose="02020603050405020304" pitchFamily="18" charset="0"/>
                <a:cs typeface="Cordia New" panose="020B0304020202020204" pitchFamily="34" charset="-34"/>
              </a:rPr>
              <a:t>interfaces</a:t>
            </a:r>
            <a:r>
              <a:rPr lang="en-JP" sz="1600" kern="0" dirty="0">
                <a:solidFill>
                  <a:schemeClr val="tx1"/>
                </a:solidFill>
                <a:effectLst/>
                <a:latin typeface="+mn-lt"/>
                <a:ea typeface="Times New Roman" panose="02020603050405020304" pitchFamily="18" charset="0"/>
                <a:cs typeface="Cordia New" panose="020B0304020202020204" pitchFamily="34" charset="-34"/>
              </a:rPr>
              <a:t>.</a:t>
            </a:r>
            <a:endParaRPr lang="en-JP" sz="1600" kern="100" dirty="0">
              <a:solidFill>
                <a:schemeClr val="tx1"/>
              </a:solidFill>
              <a:effectLst/>
              <a:latin typeface="+mn-lt"/>
              <a:ea typeface="Yu Gothic" panose="020B0400000000000000" pitchFamily="34" charset="-128"/>
              <a:cs typeface="Cordia New" panose="020B0304020202020204" pitchFamily="34" charset="-34"/>
            </a:endParaRPr>
          </a:p>
          <a:p>
            <a:pPr marL="342900" lvl="0" indent="-342900">
              <a:buClr>
                <a:schemeClr val="tx1"/>
              </a:buClr>
              <a:buSzPct val="100000"/>
              <a:buFont typeface="Arial" panose="020B0604020202020204" pitchFamily="34" charset="0"/>
              <a:buChar char="•"/>
              <a:tabLst>
                <a:tab pos="457200" algn="l"/>
              </a:tabLst>
            </a:pPr>
            <a:r>
              <a:rPr lang="en-JP" sz="1600" kern="0" dirty="0">
                <a:solidFill>
                  <a:schemeClr val="tx1"/>
                </a:solidFill>
                <a:effectLst/>
                <a:latin typeface="+mn-lt"/>
                <a:ea typeface="Times New Roman" panose="02020603050405020304" pitchFamily="18" charset="0"/>
                <a:cs typeface="Cordia New" panose="020B0304020202020204" pitchFamily="34" charset="-34"/>
              </a:rPr>
              <a:t>Set up </a:t>
            </a:r>
            <a:r>
              <a:rPr lang="en-JP" sz="1600" b="1" kern="0" dirty="0">
                <a:solidFill>
                  <a:schemeClr val="tx1"/>
                </a:solidFill>
                <a:effectLst/>
                <a:latin typeface="+mn-lt"/>
                <a:ea typeface="Times New Roman" panose="02020603050405020304" pitchFamily="18" charset="0"/>
                <a:cs typeface="Cordia New" panose="020B0304020202020204" pitchFamily="34" charset="-34"/>
              </a:rPr>
              <a:t>default gateways</a:t>
            </a:r>
            <a:r>
              <a:rPr lang="en-JP" sz="1600" kern="0" dirty="0">
                <a:solidFill>
                  <a:schemeClr val="tx1"/>
                </a:solidFill>
                <a:effectLst/>
                <a:latin typeface="+mn-lt"/>
                <a:ea typeface="Times New Roman" panose="02020603050405020304" pitchFamily="18" charset="0"/>
                <a:cs typeface="Cordia New" panose="020B0304020202020204" pitchFamily="34" charset="-34"/>
              </a:rPr>
              <a:t> on PCs.</a:t>
            </a:r>
            <a:endParaRPr lang="en-JP" sz="1600" kern="100" dirty="0">
              <a:solidFill>
                <a:schemeClr val="tx1"/>
              </a:solidFill>
              <a:effectLst/>
              <a:latin typeface="+mn-lt"/>
              <a:ea typeface="Yu Gothic" panose="020B0400000000000000" pitchFamily="34" charset="-128"/>
              <a:cs typeface="Cordia New" panose="020B0304020202020204" pitchFamily="34" charset="-34"/>
            </a:endParaRPr>
          </a:p>
          <a:p>
            <a:pPr marL="342900" lvl="0" indent="-342900">
              <a:buClr>
                <a:schemeClr val="tx1"/>
              </a:buClr>
              <a:buSzPct val="100000"/>
              <a:buFont typeface="Arial" panose="020B0604020202020204" pitchFamily="34" charset="0"/>
              <a:buChar char="•"/>
              <a:tabLst>
                <a:tab pos="457200" algn="l"/>
              </a:tabLst>
            </a:pPr>
            <a:r>
              <a:rPr lang="en-JP" sz="1600" kern="0" dirty="0">
                <a:solidFill>
                  <a:schemeClr val="tx1"/>
                </a:solidFill>
                <a:effectLst/>
                <a:latin typeface="+mn-lt"/>
                <a:ea typeface="Times New Roman" panose="02020603050405020304" pitchFamily="18" charset="0"/>
                <a:cs typeface="Cordia New" panose="020B0304020202020204" pitchFamily="34" charset="-34"/>
              </a:rPr>
              <a:t>Test connectivity between the </a:t>
            </a:r>
            <a:r>
              <a:rPr lang="en-JP" sz="1600" b="1" kern="0" dirty="0">
                <a:solidFill>
                  <a:schemeClr val="tx1"/>
                </a:solidFill>
                <a:effectLst/>
                <a:latin typeface="+mn-lt"/>
                <a:ea typeface="Times New Roman" panose="02020603050405020304" pitchFamily="18" charset="0"/>
                <a:cs typeface="Cordia New" panose="020B0304020202020204" pitchFamily="34" charset="-34"/>
              </a:rPr>
              <a:t>192.168.1.0 and 172.16.1.0 networks</a:t>
            </a:r>
            <a:r>
              <a:rPr lang="en-JP" sz="1600" kern="0" dirty="0">
                <a:solidFill>
                  <a:schemeClr val="tx1"/>
                </a:solidFill>
                <a:effectLst/>
                <a:latin typeface="+mn-lt"/>
                <a:ea typeface="Times New Roman" panose="02020603050405020304" pitchFamily="18" charset="0"/>
                <a:cs typeface="Cordia New" panose="020B0304020202020204" pitchFamily="34" charset="-34"/>
              </a:rPr>
              <a:t>.</a:t>
            </a:r>
          </a:p>
          <a:p>
            <a:pPr marL="342900" lvl="0" indent="-342900">
              <a:buClr>
                <a:schemeClr val="tx1"/>
              </a:buClr>
              <a:buSzPct val="100000"/>
              <a:buFont typeface="Arial" panose="020B0604020202020204" pitchFamily="34" charset="0"/>
              <a:buChar char="•"/>
              <a:tabLst>
                <a:tab pos="457200" algn="l"/>
              </a:tabLst>
            </a:pPr>
            <a:endParaRPr lang="en-JP" sz="1600" dirty="0">
              <a:solidFill>
                <a:schemeClr val="tx1"/>
              </a:solidFill>
              <a:latin typeface="+mn-lt"/>
              <a:ea typeface="MS PGothic" panose="020B0600070205080204" pitchFamily="34" charset="-128"/>
              <a:cs typeface="Cordia New" panose="020B0304020202020204" pitchFamily="34" charset="-34"/>
            </a:endParaRPr>
          </a:p>
          <a:p>
            <a:pPr>
              <a:buClr>
                <a:schemeClr val="tx1"/>
              </a:buClr>
              <a:buSzPct val="100000"/>
              <a:tabLst>
                <a:tab pos="457200" algn="l"/>
              </a:tabLst>
            </a:pPr>
            <a:r>
              <a:rPr lang="en-US" sz="1600" b="1" i="0" dirty="0">
                <a:solidFill>
                  <a:schemeClr val="tx1"/>
                </a:solidFill>
                <a:effectLst/>
                <a:latin typeface="+mn-lt"/>
                <a:ea typeface="MS PGothic" panose="020B0600070205080204" pitchFamily="34" charset="-128"/>
              </a:rPr>
              <a:t>Instructions:</a:t>
            </a:r>
          </a:p>
          <a:p>
            <a:pPr marL="285750" indent="-285750">
              <a:buClr>
                <a:schemeClr val="tx1"/>
              </a:buClr>
              <a:buSzPct val="100000"/>
              <a:buFont typeface="Arial" panose="020B0604020202020204" pitchFamily="34" charset="0"/>
              <a:buChar char="•"/>
              <a:tabLst>
                <a:tab pos="457200" algn="l"/>
              </a:tabLst>
            </a:pPr>
            <a:r>
              <a:rPr lang="en-US" sz="1600" dirty="0">
                <a:solidFill>
                  <a:schemeClr val="tx1"/>
                </a:solidFill>
                <a:latin typeface="+mn-lt"/>
                <a:ea typeface="MS PGothic" panose="020B0600070205080204" pitchFamily="34" charset="-128"/>
              </a:rPr>
              <a:t>Refer to the separate Word file.</a:t>
            </a:r>
          </a:p>
          <a:p>
            <a:pPr marL="342900" lvl="0" indent="-342900">
              <a:buClr>
                <a:schemeClr val="tx1"/>
              </a:buClr>
              <a:buSzPct val="100000"/>
              <a:buFont typeface="Arial" panose="020B0604020202020204" pitchFamily="34" charset="0"/>
              <a:buChar char="•"/>
              <a:tabLst>
                <a:tab pos="457200" algn="l"/>
              </a:tabLst>
            </a:pPr>
            <a:endParaRPr lang="en-US" sz="1600" dirty="0">
              <a:solidFill>
                <a:schemeClr val="tx1"/>
              </a:solidFill>
              <a:latin typeface="+mn-lt"/>
              <a:ea typeface="MS PGothic" panose="020B0600070205080204" pitchFamily="34" charset="-128"/>
            </a:endParaRPr>
          </a:p>
          <a:p>
            <a:pPr>
              <a:spcAft>
                <a:spcPts val="600"/>
              </a:spcAft>
              <a:buClr>
                <a:schemeClr val="tx1"/>
              </a:buClr>
            </a:pPr>
            <a:endParaRPr lang="en-US" sz="1600" b="1" dirty="0">
              <a:solidFill>
                <a:schemeClr val="tx1"/>
              </a:solidFill>
              <a:latin typeface="+mn-lt"/>
              <a:ea typeface="MS PGothic" panose="020B0600070205080204" pitchFamily="34" charset="-128"/>
            </a:endParaRPr>
          </a:p>
        </p:txBody>
      </p:sp>
      <p:graphicFrame>
        <p:nvGraphicFramePr>
          <p:cNvPr id="5" name="Object 4">
            <a:extLst>
              <a:ext uri="{FF2B5EF4-FFF2-40B4-BE49-F238E27FC236}">
                <a16:creationId xmlns:a16="http://schemas.microsoft.com/office/drawing/2014/main" id="{B6BFDDBF-AEE6-2CA6-BB2C-22EF8C202FF4}"/>
              </a:ext>
            </a:extLst>
          </p:cNvPr>
          <p:cNvGraphicFramePr>
            <a:graphicFrameLocks noChangeAspect="1"/>
          </p:cNvGraphicFramePr>
          <p:nvPr>
            <p:extLst>
              <p:ext uri="{D42A27DB-BD31-4B8C-83A1-F6EECF244321}">
                <p14:modId xmlns:p14="http://schemas.microsoft.com/office/powerpoint/2010/main" val="2354068425"/>
              </p:ext>
            </p:extLst>
          </p:nvPr>
        </p:nvGraphicFramePr>
        <p:xfrm>
          <a:off x="3874247" y="4266079"/>
          <a:ext cx="965200" cy="609600"/>
        </p:xfrm>
        <a:graphic>
          <a:graphicData uri="http://schemas.openxmlformats.org/presentationml/2006/ole">
            <mc:AlternateContent xmlns:mc="http://schemas.openxmlformats.org/markup-compatibility/2006">
              <mc:Choice xmlns:v="urn:schemas-microsoft-com:vml" Requires="v">
                <p:oleObj name="Document" showAsIcon="1" r:id="rId4" imgW="965200" imgH="609600" progId="Word.Document.12">
                  <p:embed/>
                </p:oleObj>
              </mc:Choice>
              <mc:Fallback>
                <p:oleObj name="Document" showAsIcon="1" r:id="rId4" imgW="965200" imgH="609600" progId="Word.Document.12">
                  <p:embed/>
                  <p:pic>
                    <p:nvPicPr>
                      <p:cNvPr id="0" name=""/>
                      <p:cNvPicPr/>
                      <p:nvPr/>
                    </p:nvPicPr>
                    <p:blipFill>
                      <a:blip r:embed="rId5"/>
                      <a:stretch>
                        <a:fillRect/>
                      </a:stretch>
                    </p:blipFill>
                    <p:spPr>
                      <a:xfrm>
                        <a:off x="3874247" y="4266079"/>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069067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351D-5FFE-79F4-ADF8-43AA4C80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C7F5A-EAA5-5485-0E26-77AE3662B620}"/>
              </a:ext>
            </a:extLst>
          </p:cNvPr>
          <p:cNvSpPr>
            <a:spLocks noGrp="1"/>
          </p:cNvSpPr>
          <p:nvPr>
            <p:ph type="title"/>
          </p:nvPr>
        </p:nvSpPr>
        <p:spPr>
          <a:xfrm>
            <a:off x="720000" y="540000"/>
            <a:ext cx="7704000" cy="713766"/>
          </a:xfrm>
        </p:spPr>
        <p:txBody>
          <a:bodyPr/>
          <a:lstStyle/>
          <a:p>
            <a:r>
              <a:rPr lang="en-US" dirty="0"/>
              <a:t>Exercise: Configuring a DHCP Server and Clients</a:t>
            </a:r>
          </a:p>
        </p:txBody>
      </p:sp>
      <p:sp>
        <p:nvSpPr>
          <p:cNvPr id="3" name="Footer Placeholder 2">
            <a:extLst>
              <a:ext uri="{FF2B5EF4-FFF2-40B4-BE49-F238E27FC236}">
                <a16:creationId xmlns:a16="http://schemas.microsoft.com/office/drawing/2014/main" id="{6EEDCCE8-386B-2429-B0F1-E4AE8A7F24B9}"/>
              </a:ext>
            </a:extLst>
          </p:cNvPr>
          <p:cNvSpPr>
            <a:spLocks noGrp="1"/>
          </p:cNvSpPr>
          <p:nvPr>
            <p:ph type="ftr" sz="quarter" idx="4294967295"/>
          </p:nvPr>
        </p:nvSpPr>
        <p:spPr>
          <a:xfrm>
            <a:off x="6057900" y="47593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31</a:t>
            </a:fld>
            <a:endParaRPr lang="en-US" dirty="0"/>
          </a:p>
        </p:txBody>
      </p:sp>
      <p:sp>
        <p:nvSpPr>
          <p:cNvPr id="6" name="TextBox 5">
            <a:extLst>
              <a:ext uri="{FF2B5EF4-FFF2-40B4-BE49-F238E27FC236}">
                <a16:creationId xmlns:a16="http://schemas.microsoft.com/office/drawing/2014/main" id="{C2921362-20DF-D684-00A0-DAE9092BC9EF}"/>
              </a:ext>
            </a:extLst>
          </p:cNvPr>
          <p:cNvSpPr txBox="1"/>
          <p:nvPr/>
        </p:nvSpPr>
        <p:spPr>
          <a:xfrm>
            <a:off x="548194" y="1186719"/>
            <a:ext cx="8305958" cy="3570208"/>
          </a:xfrm>
          <a:prstGeom prst="rect">
            <a:avLst/>
          </a:prstGeom>
          <a:noFill/>
        </p:spPr>
        <p:txBody>
          <a:bodyPr wrap="square">
            <a:spAutoFit/>
          </a:bodyPr>
          <a:lstStyle/>
          <a:p>
            <a:pPr algn="l">
              <a:spcBef>
                <a:spcPts val="600"/>
              </a:spcBef>
              <a:spcAft>
                <a:spcPts val="600"/>
              </a:spcAft>
            </a:pPr>
            <a:r>
              <a:rPr lang="en-US" sz="1800" b="1" dirty="0">
                <a:solidFill>
                  <a:schemeClr val="tx1"/>
                </a:solidFill>
                <a:latin typeface="+mn-lt"/>
                <a:ea typeface="MS PGothic" panose="020B0600070205080204" pitchFamily="34" charset="-128"/>
              </a:rPr>
              <a:t>Video:  </a:t>
            </a:r>
            <a:r>
              <a:rPr lang="en-US" sz="1800" dirty="0">
                <a:solidFill>
                  <a:schemeClr val="tx1"/>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https://youtu.be/QO7tepKWF8I?si=ybfh0uRpKRSQk1XJ</a:t>
            </a:r>
            <a:endParaRPr lang="en-US" sz="1800" dirty="0">
              <a:solidFill>
                <a:schemeClr val="tx1"/>
              </a:solidFill>
              <a:latin typeface="+mn-lt"/>
              <a:ea typeface="MS PGothic" panose="020B0600070205080204" pitchFamily="34" charset="-128"/>
            </a:endParaRPr>
          </a:p>
          <a:p>
            <a:pPr algn="l">
              <a:spcBef>
                <a:spcPts val="600"/>
              </a:spcBef>
              <a:spcAft>
                <a:spcPts val="600"/>
              </a:spcAft>
            </a:pPr>
            <a:r>
              <a:rPr lang="en-US" sz="1800" b="1" dirty="0">
                <a:solidFill>
                  <a:schemeClr val="tx1"/>
                </a:solidFill>
                <a:latin typeface="+mn-lt"/>
                <a:ea typeface="MS PGothic" panose="020B0600070205080204" pitchFamily="34" charset="-128"/>
              </a:rPr>
              <a:t>File: </a:t>
            </a:r>
            <a:r>
              <a:rPr lang="en-US" sz="1800" dirty="0">
                <a:solidFill>
                  <a:schemeClr val="tx1"/>
                </a:solidFill>
                <a:latin typeface="+mn-lt"/>
                <a:ea typeface="MS PGothic" panose="020B0600070205080204" pitchFamily="34" charset="-128"/>
              </a:rPr>
              <a:t>No file. Start from a new CISCO Packet Tracer page.</a:t>
            </a:r>
          </a:p>
          <a:p>
            <a:pPr algn="l">
              <a:spcBef>
                <a:spcPts val="600"/>
              </a:spcBef>
            </a:pPr>
            <a:r>
              <a:rPr lang="en-US" sz="1800" b="1" dirty="0">
                <a:solidFill>
                  <a:schemeClr val="tx1"/>
                </a:solidFill>
                <a:latin typeface="+mn-lt"/>
                <a:ea typeface="MS PGothic" panose="020B0600070205080204" pitchFamily="34" charset="-128"/>
              </a:rPr>
              <a:t>Objectives:</a:t>
            </a:r>
          </a:p>
          <a:p>
            <a:pPr algn="l">
              <a:spcBef>
                <a:spcPts val="600"/>
              </a:spcBef>
            </a:pPr>
            <a:r>
              <a:rPr lang="en-US" sz="1800" dirty="0">
                <a:solidFill>
                  <a:schemeClr val="tx1"/>
                </a:solidFill>
                <a:latin typeface="+mn-lt"/>
                <a:ea typeface="MS PGothic" panose="020B0600070205080204" pitchFamily="34" charset="-128"/>
              </a:rPr>
              <a:t>In this exercise, you will set up a DHCP server and clients using Cisco Packet Tracer. You will configure a server to assign IP addresses dynamically to PCs and test network connectivity.</a:t>
            </a:r>
          </a:p>
          <a:p>
            <a:pPr algn="l">
              <a:spcBef>
                <a:spcPts val="600"/>
              </a:spcBef>
            </a:pPr>
            <a:r>
              <a:rPr lang="en-US" sz="1800" b="1" dirty="0">
                <a:solidFill>
                  <a:schemeClr val="tx1"/>
                </a:solidFill>
                <a:latin typeface="+mn-lt"/>
                <a:ea typeface="MS PGothic" panose="020B0600070205080204" pitchFamily="34" charset="-128"/>
              </a:rPr>
              <a:t>Instructions: </a:t>
            </a:r>
            <a:r>
              <a:rPr lang="en-US" sz="1800" dirty="0">
                <a:solidFill>
                  <a:schemeClr val="tx1"/>
                </a:solidFill>
                <a:latin typeface="+mn-lt"/>
                <a:ea typeface="MS PGothic" panose="020B0600070205080204" pitchFamily="34" charset="-128"/>
              </a:rPr>
              <a:t>Refer to additional word file .</a:t>
            </a:r>
          </a:p>
          <a:p>
            <a:pPr marL="360000" lvl="1"/>
            <a:r>
              <a:rPr lang="en-US" dirty="0">
                <a:solidFill>
                  <a:schemeClr val="tx1"/>
                </a:solidFill>
                <a:latin typeface="+mn-lt"/>
                <a:ea typeface="MS PGothic" panose="020B0600070205080204" pitchFamily="34" charset="-128"/>
              </a:rPr>
              <a:t>Part 1: Building the Network</a:t>
            </a:r>
          </a:p>
          <a:p>
            <a:pPr marL="360000" lvl="1"/>
            <a:r>
              <a:rPr lang="en-US" dirty="0">
                <a:solidFill>
                  <a:schemeClr val="tx1"/>
                </a:solidFill>
                <a:latin typeface="+mn-lt"/>
                <a:ea typeface="MS PGothic" panose="020B0600070205080204" pitchFamily="34" charset="-128"/>
              </a:rPr>
              <a:t>Part 2: Configuring the DHCP Server</a:t>
            </a:r>
          </a:p>
          <a:p>
            <a:pPr marL="360000" lvl="1"/>
            <a:r>
              <a:rPr lang="en-US" dirty="0">
                <a:solidFill>
                  <a:schemeClr val="tx1"/>
                </a:solidFill>
                <a:latin typeface="+mn-lt"/>
                <a:ea typeface="MS PGothic" panose="020B0600070205080204" pitchFamily="34" charset="-128"/>
              </a:rPr>
              <a:t>Part 3: Configuring the PCs as DHCP Clients</a:t>
            </a:r>
          </a:p>
          <a:p>
            <a:pPr marL="360000" lvl="1"/>
            <a:r>
              <a:rPr lang="en-US" dirty="0">
                <a:solidFill>
                  <a:schemeClr val="tx1"/>
                </a:solidFill>
                <a:latin typeface="+mn-lt"/>
                <a:ea typeface="MS PGothic" panose="020B0600070205080204" pitchFamily="34" charset="-128"/>
              </a:rPr>
              <a:t>Part 4: Testing Network Connectivity</a:t>
            </a:r>
          </a:p>
          <a:p>
            <a:pPr marL="360000" lvl="1"/>
            <a:r>
              <a:rPr lang="en-US" dirty="0">
                <a:solidFill>
                  <a:schemeClr val="tx1"/>
                </a:solidFill>
                <a:latin typeface="+mn-lt"/>
                <a:ea typeface="MS PGothic" panose="020B0600070205080204" pitchFamily="34" charset="-128"/>
              </a:rPr>
              <a:t>Part 5: Turn off the DHCP Service</a:t>
            </a:r>
          </a:p>
        </p:txBody>
      </p:sp>
      <p:graphicFrame>
        <p:nvGraphicFramePr>
          <p:cNvPr id="7" name="Object 6">
            <a:extLst>
              <a:ext uri="{FF2B5EF4-FFF2-40B4-BE49-F238E27FC236}">
                <a16:creationId xmlns:a16="http://schemas.microsoft.com/office/drawing/2014/main" id="{882EC481-25A6-BE4D-CF0B-9D89F51821BD}"/>
              </a:ext>
            </a:extLst>
          </p:cNvPr>
          <p:cNvGraphicFramePr>
            <a:graphicFrameLocks noChangeAspect="1"/>
          </p:cNvGraphicFramePr>
          <p:nvPr>
            <p:extLst>
              <p:ext uri="{D42A27DB-BD31-4B8C-83A1-F6EECF244321}">
                <p14:modId xmlns:p14="http://schemas.microsoft.com/office/powerpoint/2010/main" val="4226134047"/>
              </p:ext>
            </p:extLst>
          </p:nvPr>
        </p:nvGraphicFramePr>
        <p:xfrm>
          <a:off x="4963160" y="3323590"/>
          <a:ext cx="965200" cy="609600"/>
        </p:xfrm>
        <a:graphic>
          <a:graphicData uri="http://schemas.openxmlformats.org/presentationml/2006/ole">
            <mc:AlternateContent xmlns:mc="http://schemas.openxmlformats.org/markup-compatibility/2006">
              <mc:Choice xmlns:v="urn:schemas-microsoft-com:vml" Requires="v">
                <p:oleObj name="Document" showAsIcon="1" r:id="rId4" imgW="965200" imgH="609600" progId="Word.Document.12">
                  <p:embed/>
                </p:oleObj>
              </mc:Choice>
              <mc:Fallback>
                <p:oleObj name="Document" showAsIcon="1" r:id="rId4" imgW="965200" imgH="609600" progId="Word.Document.12">
                  <p:embed/>
                  <p:pic>
                    <p:nvPicPr>
                      <p:cNvPr id="0" name=""/>
                      <p:cNvPicPr/>
                      <p:nvPr/>
                    </p:nvPicPr>
                    <p:blipFill>
                      <a:blip r:embed="rId5"/>
                      <a:stretch>
                        <a:fillRect/>
                      </a:stretch>
                    </p:blipFill>
                    <p:spPr>
                      <a:xfrm>
                        <a:off x="4963160" y="3323590"/>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34691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11: Dynamic Addressing with DHCP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11.0. Introduction</a:t>
            </a:r>
          </a:p>
          <a:p>
            <a:pPr algn="l" fontAlgn="ctr">
              <a:spcBef>
                <a:spcPts val="600"/>
              </a:spcBef>
              <a:spcAft>
                <a:spcPts val="600"/>
              </a:spcAft>
              <a:buClr>
                <a:schemeClr val="tx1"/>
              </a:buClr>
            </a:pPr>
            <a:r>
              <a:rPr lang="en-US" sz="1600" i="0" dirty="0">
                <a:solidFill>
                  <a:schemeClr val="tx1"/>
                </a:solidFill>
                <a:effectLst/>
                <a:latin typeface="+mn-lt"/>
              </a:rPr>
              <a:t>11.1. Static and Dynamic Addressing</a:t>
            </a:r>
          </a:p>
          <a:p>
            <a:pPr algn="l" fontAlgn="ctr">
              <a:spcBef>
                <a:spcPts val="600"/>
              </a:spcBef>
              <a:spcAft>
                <a:spcPts val="600"/>
              </a:spcAft>
              <a:buClr>
                <a:schemeClr val="tx1"/>
              </a:buClr>
            </a:pPr>
            <a:r>
              <a:rPr lang="en-US" sz="1600" i="0" dirty="0">
                <a:solidFill>
                  <a:schemeClr val="tx1"/>
                </a:solidFill>
                <a:effectLst/>
                <a:latin typeface="+mn-lt"/>
              </a:rPr>
              <a:t>11.2. DHCPv4 Configuration</a:t>
            </a:r>
          </a:p>
          <a:p>
            <a:pPr algn="l" fontAlgn="ctr">
              <a:spcBef>
                <a:spcPts val="600"/>
              </a:spcBef>
              <a:spcAft>
                <a:spcPts val="600"/>
              </a:spcAft>
              <a:buClr>
                <a:schemeClr val="tx1"/>
              </a:buClr>
            </a:pPr>
            <a:r>
              <a:rPr lang="en-US" sz="1600" i="0" dirty="0">
                <a:solidFill>
                  <a:schemeClr val="tx1"/>
                </a:solidFill>
                <a:effectLst/>
                <a:latin typeface="+mn-lt"/>
              </a:rPr>
              <a:t>      </a:t>
            </a:r>
            <a:r>
              <a:rPr lang="en-US" sz="1600" i="0" dirty="0">
                <a:solidFill>
                  <a:schemeClr val="accent3"/>
                </a:solidFill>
                <a:effectLst/>
                <a:latin typeface="+mn-lt"/>
              </a:rPr>
              <a:t>Exercise: </a:t>
            </a:r>
            <a:r>
              <a:rPr lang="en-US" sz="1600" i="0" dirty="0">
                <a:solidFill>
                  <a:schemeClr val="tx1"/>
                </a:solidFill>
                <a:effectLst/>
                <a:latin typeface="+mn-lt"/>
              </a:rPr>
              <a:t>Packet Tracer - Configure DHCP on a Wireless Router</a:t>
            </a:r>
          </a:p>
          <a:p>
            <a:pPr algn="l" fontAlgn="ctr">
              <a:spcBef>
                <a:spcPts val="600"/>
              </a:spcBef>
              <a:spcAft>
                <a:spcPts val="600"/>
              </a:spcAft>
              <a:buClr>
                <a:schemeClr val="tx1"/>
              </a:buClr>
            </a:pPr>
            <a:r>
              <a:rPr lang="en-US" sz="1600" i="0" dirty="0">
                <a:solidFill>
                  <a:schemeClr val="tx1"/>
                </a:solidFill>
                <a:effectLst/>
                <a:latin typeface="+mn-lt"/>
              </a:rPr>
              <a:t>11.3. Dynamic Addressing with DHCP Summary</a:t>
            </a:r>
          </a:p>
          <a:p>
            <a:pPr algn="l" fontAlgn="ctr">
              <a:spcBef>
                <a:spcPts val="600"/>
              </a:spcBef>
              <a:spcAft>
                <a:spcPts val="600"/>
              </a:spcAft>
              <a:buClr>
                <a:schemeClr val="tx1"/>
              </a:buClr>
            </a:pPr>
            <a:r>
              <a:rPr lang="en-US" sz="1600" dirty="0">
                <a:solidFill>
                  <a:schemeClr val="tx1"/>
                </a:solidFill>
                <a:latin typeface="+mn-lt"/>
              </a:rPr>
              <a:t>       Check Test 10</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2E695E4-A090-3AC9-D357-D82B0019E5A1}"/>
              </a:ext>
            </a:extLst>
          </p:cNvPr>
          <p:cNvGrpSpPr/>
          <p:nvPr/>
        </p:nvGrpSpPr>
        <p:grpSpPr>
          <a:xfrm>
            <a:off x="720725" y="3635474"/>
            <a:ext cx="324609" cy="374825"/>
            <a:chOff x="1129134" y="2919416"/>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Google Shape;10055;p76">
            <a:extLst>
              <a:ext uri="{FF2B5EF4-FFF2-40B4-BE49-F238E27FC236}">
                <a16:creationId xmlns:a16="http://schemas.microsoft.com/office/drawing/2014/main" id="{92187CC2-3C13-E166-D832-21EAB722ACEB}"/>
              </a:ext>
            </a:extLst>
          </p:cNvPr>
          <p:cNvSpPr/>
          <p:nvPr/>
        </p:nvSpPr>
        <p:spPr>
          <a:xfrm>
            <a:off x="683217" y="2891451"/>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673A020-4DD4-955A-F14C-5432B094059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18BBB6D-5489-7E87-4F6B-BFB0763975EC}"/>
              </a:ext>
            </a:extLst>
          </p:cNvPr>
          <p:cNvSpPr txBox="1">
            <a:spLocks noGrp="1"/>
          </p:cNvSpPr>
          <p:nvPr>
            <p:ph type="title"/>
          </p:nvPr>
        </p:nvSpPr>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7482AD70-015E-1471-644C-05244955FCBE}"/>
              </a:ext>
            </a:extLst>
          </p:cNvPr>
          <p:cNvSpPr txBox="1"/>
          <p:nvPr/>
        </p:nvSpPr>
        <p:spPr>
          <a:xfrm>
            <a:off x="720725" y="1112700"/>
            <a:ext cx="7782144" cy="3724096"/>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accent4"/>
                </a:solidFill>
                <a:effectLst/>
                <a:latin typeface="+mn-lt"/>
                <a:hlinkClick r:id="rId3">
                  <a:extLst>
                    <a:ext uri="{A12FA001-AC4F-418D-AE19-62706E023703}">
                      <ahyp:hlinkClr xmlns:ahyp="http://schemas.microsoft.com/office/drawing/2018/hyperlinkcolor" val="tx"/>
                    </a:ext>
                  </a:extLst>
                </a:hlinkClick>
              </a:rPr>
              <a:t>Module 11: DHCP</a:t>
            </a:r>
            <a:r>
              <a:rPr lang="ja-JP" altLang="en-US" sz="2800" i="0">
                <a:solidFill>
                  <a:schemeClr val="accent4"/>
                </a:solidFill>
                <a:effectLst/>
                <a:latin typeface="+mn-lt"/>
                <a:hlinkClick r:id="rId3">
                  <a:extLst>
                    <a:ext uri="{A12FA001-AC4F-418D-AE19-62706E023703}">
                      <ahyp:hlinkClr xmlns:ahyp="http://schemas.microsoft.com/office/drawing/2018/hyperlinkcolor" val="tx"/>
                    </a:ext>
                  </a:extLst>
                </a:hlinkClick>
              </a:rPr>
              <a:t>による動的アドレス割り当て</a:t>
            </a:r>
            <a:endParaRPr lang="en-US" sz="2800" i="0" dirty="0">
              <a:solidFill>
                <a:schemeClr val="accent4"/>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11.0. </a:t>
            </a:r>
            <a:r>
              <a:rPr lang="en-US" sz="1600" i="0" dirty="0" err="1">
                <a:solidFill>
                  <a:schemeClr val="tx1"/>
                </a:solidFill>
                <a:effectLst/>
                <a:latin typeface="+mn-lt"/>
              </a:rPr>
              <a:t>イントロダクション</a:t>
            </a:r>
            <a:endParaRPr lang="en-US" sz="1600" i="0" dirty="0">
              <a:solidFill>
                <a:schemeClr val="tx1"/>
              </a:solidFill>
              <a:effectLst/>
              <a:latin typeface="+mn-lt"/>
            </a:endParaRPr>
          </a:p>
          <a:p>
            <a:pPr algn="l" fontAlgn="ctr">
              <a:spcBef>
                <a:spcPts val="600"/>
              </a:spcBef>
              <a:spcAft>
                <a:spcPts val="600"/>
              </a:spcAft>
              <a:buClr>
                <a:schemeClr val="tx1"/>
              </a:buClr>
            </a:pPr>
            <a:r>
              <a:rPr lang="en-US" altLang="ja-JP" sz="1600" i="0" dirty="0">
                <a:solidFill>
                  <a:schemeClr val="tx1"/>
                </a:solidFill>
                <a:effectLst/>
                <a:latin typeface="+mn-lt"/>
              </a:rPr>
              <a:t>11.1. </a:t>
            </a:r>
            <a:r>
              <a:rPr lang="ja-JP" altLang="en-US" sz="1600" i="0">
                <a:solidFill>
                  <a:schemeClr val="tx1"/>
                </a:solidFill>
                <a:effectLst/>
                <a:latin typeface="+mn-lt"/>
              </a:rPr>
              <a:t>静的および動的アドレス割り当て</a:t>
            </a:r>
          </a:p>
          <a:p>
            <a:pPr algn="l" fontAlgn="ctr">
              <a:spcBef>
                <a:spcPts val="600"/>
              </a:spcBef>
              <a:spcAft>
                <a:spcPts val="600"/>
              </a:spcAft>
              <a:buClr>
                <a:schemeClr val="tx1"/>
              </a:buClr>
            </a:pPr>
            <a:r>
              <a:rPr lang="en-US" altLang="ja-JP" sz="1600" i="0" dirty="0">
                <a:solidFill>
                  <a:schemeClr val="tx1"/>
                </a:solidFill>
                <a:effectLst/>
                <a:latin typeface="+mn-lt"/>
              </a:rPr>
              <a:t>11.2. </a:t>
            </a:r>
            <a:r>
              <a:rPr lang="en-US" sz="1600" i="0" dirty="0">
                <a:solidFill>
                  <a:schemeClr val="tx1"/>
                </a:solidFill>
                <a:effectLst/>
                <a:latin typeface="+mn-lt"/>
              </a:rPr>
              <a:t>DHCPv4</a:t>
            </a:r>
            <a:r>
              <a:rPr lang="ja-JP" altLang="en-US" sz="1600" i="0">
                <a:solidFill>
                  <a:schemeClr val="tx1"/>
                </a:solidFill>
                <a:effectLst/>
                <a:latin typeface="+mn-lt"/>
              </a:rPr>
              <a:t>の設定</a:t>
            </a:r>
          </a:p>
          <a:p>
            <a:pPr algn="l" fontAlgn="ctr">
              <a:spcBef>
                <a:spcPts val="600"/>
              </a:spcBef>
              <a:spcAft>
                <a:spcPts val="600"/>
              </a:spcAft>
              <a:buClr>
                <a:schemeClr val="tx1"/>
              </a:buClr>
            </a:pPr>
            <a:r>
              <a:rPr lang="ja-JP" altLang="en-US" sz="1600" i="0">
                <a:solidFill>
                  <a:schemeClr val="accent3"/>
                </a:solidFill>
                <a:effectLst/>
                <a:latin typeface="+mn-lt"/>
              </a:rPr>
              <a:t>演習</a:t>
            </a:r>
            <a:r>
              <a:rPr lang="en-US" altLang="ja-JP" sz="1600" i="0" dirty="0">
                <a:solidFill>
                  <a:schemeClr val="tx1"/>
                </a:solidFill>
                <a:effectLst/>
                <a:latin typeface="+mn-lt"/>
              </a:rPr>
              <a:t>: </a:t>
            </a:r>
            <a:r>
              <a:rPr lang="en-US" sz="1600" i="0" dirty="0">
                <a:solidFill>
                  <a:schemeClr val="tx1"/>
                </a:solidFill>
                <a:effectLst/>
                <a:latin typeface="+mn-lt"/>
              </a:rPr>
              <a:t>Packet Tracer - </a:t>
            </a:r>
            <a:r>
              <a:rPr lang="ja-JP" altLang="en-US" sz="1600" i="0">
                <a:solidFill>
                  <a:schemeClr val="tx1"/>
                </a:solidFill>
                <a:effectLst/>
                <a:latin typeface="+mn-lt"/>
              </a:rPr>
              <a:t>ワイヤレスルーターで</a:t>
            </a:r>
            <a:r>
              <a:rPr lang="en-US" sz="1600" i="0" dirty="0">
                <a:solidFill>
                  <a:schemeClr val="tx1"/>
                </a:solidFill>
                <a:effectLst/>
                <a:latin typeface="+mn-lt"/>
              </a:rPr>
              <a:t>DHCP</a:t>
            </a:r>
            <a:r>
              <a:rPr lang="ja-JP" altLang="en-US" sz="1600" i="0">
                <a:solidFill>
                  <a:schemeClr val="tx1"/>
                </a:solidFill>
                <a:effectLst/>
                <a:latin typeface="+mn-lt"/>
              </a:rPr>
              <a:t>を設定する</a:t>
            </a:r>
          </a:p>
          <a:p>
            <a:pPr algn="l" fontAlgn="ctr">
              <a:spcBef>
                <a:spcPts val="600"/>
              </a:spcBef>
              <a:spcAft>
                <a:spcPts val="600"/>
              </a:spcAft>
              <a:buClr>
                <a:schemeClr val="tx1"/>
              </a:buClr>
            </a:pPr>
            <a:r>
              <a:rPr lang="en-US" altLang="ja-JP" sz="1600" i="0" dirty="0">
                <a:solidFill>
                  <a:schemeClr val="tx1"/>
                </a:solidFill>
                <a:effectLst/>
                <a:latin typeface="+mn-lt"/>
              </a:rPr>
              <a:t>11.3. </a:t>
            </a:r>
            <a:r>
              <a:rPr lang="en-US" sz="1600" i="0" dirty="0">
                <a:solidFill>
                  <a:schemeClr val="tx1"/>
                </a:solidFill>
                <a:effectLst/>
                <a:latin typeface="+mn-lt"/>
              </a:rPr>
              <a:t>DHCP</a:t>
            </a:r>
            <a:r>
              <a:rPr lang="ja-JP" altLang="en-US" sz="1600" i="0">
                <a:solidFill>
                  <a:schemeClr val="tx1"/>
                </a:solidFill>
                <a:effectLst/>
                <a:latin typeface="+mn-lt"/>
              </a:rPr>
              <a:t>による動的アドレス割り当てのまとめ</a:t>
            </a:r>
          </a:p>
          <a:p>
            <a:pPr algn="l" fontAlgn="ctr">
              <a:spcBef>
                <a:spcPts val="600"/>
              </a:spcBef>
              <a:spcAft>
                <a:spcPts val="600"/>
              </a:spcAft>
              <a:buClr>
                <a:schemeClr val="tx1"/>
              </a:buClr>
            </a:pPr>
            <a:r>
              <a:rPr lang="ja-JP" altLang="en-US" sz="1600" i="0">
                <a:solidFill>
                  <a:schemeClr val="tx1"/>
                </a:solidFill>
                <a:effectLst/>
                <a:latin typeface="+mn-lt"/>
              </a:rPr>
              <a:t>確認テスト</a:t>
            </a:r>
            <a:r>
              <a:rPr lang="en-US" altLang="ja-JP" sz="1600" i="0" dirty="0">
                <a:solidFill>
                  <a:schemeClr val="tx1"/>
                </a:solidFill>
                <a:effectLst/>
                <a:latin typeface="+mn-lt"/>
              </a:rPr>
              <a:t>10</a:t>
            </a:r>
          </a:p>
          <a:p>
            <a:pPr algn="l" fontAlgn="ctr">
              <a:spcBef>
                <a:spcPts val="600"/>
              </a:spcBef>
              <a:spcAft>
                <a:spcPts val="600"/>
              </a:spcAft>
              <a:buClr>
                <a:schemeClr val="tx1"/>
              </a:buClr>
            </a:pPr>
            <a:r>
              <a:rPr lang="en-US" sz="1600" dirty="0" err="1">
                <a:solidFill>
                  <a:schemeClr val="accent3"/>
                </a:solidFill>
                <a:latin typeface="+mn-lt"/>
              </a:rPr>
              <a:t>演習</a:t>
            </a:r>
            <a:r>
              <a:rPr lang="en-US" sz="1600" dirty="0" err="1">
                <a:solidFill>
                  <a:schemeClr val="tx1"/>
                </a:solidFill>
                <a:latin typeface="+mn-lt"/>
              </a:rPr>
              <a:t>：Packet</a:t>
            </a:r>
            <a:r>
              <a:rPr lang="en-US" sz="1600" dirty="0">
                <a:solidFill>
                  <a:schemeClr val="tx1"/>
                </a:solidFill>
                <a:latin typeface="+mn-lt"/>
              </a:rPr>
              <a:t> Tracer: Configuring a DHCP Server and Clients</a:t>
            </a:r>
          </a:p>
          <a:p>
            <a:pPr fontAlgn="ctr">
              <a:spcBef>
                <a:spcPts val="600"/>
              </a:spcBef>
              <a:spcAft>
                <a:spcPts val="600"/>
              </a:spcAft>
              <a:buClr>
                <a:schemeClr val="tx1"/>
              </a:buClr>
            </a:pPr>
            <a:r>
              <a:rPr lang="en-US" sz="1600" dirty="0" err="1">
                <a:solidFill>
                  <a:schemeClr val="accent3"/>
                </a:solidFill>
                <a:latin typeface="+mn-lt"/>
              </a:rPr>
              <a:t>演習</a:t>
            </a:r>
            <a:r>
              <a:rPr lang="en-US" sz="1600" dirty="0">
                <a:solidFill>
                  <a:schemeClr val="tx1"/>
                </a:solidFill>
                <a:latin typeface="+mn-lt"/>
              </a:rPr>
              <a:t>： </a:t>
            </a:r>
            <a:r>
              <a:rPr lang="en-US" sz="1600" dirty="0">
                <a:solidFill>
                  <a:schemeClr val="tx1"/>
                </a:solidFill>
              </a:rPr>
              <a:t>Configuring a Router to Connect Two Networks</a:t>
            </a:r>
            <a:endParaRPr lang="en-US" altLang="ja-JP" sz="1600" dirty="0">
              <a:solidFill>
                <a:schemeClr val="tx1"/>
              </a:solidFill>
              <a:latin typeface="+mn-lt"/>
            </a:endParaRPr>
          </a:p>
        </p:txBody>
      </p:sp>
      <p:grpSp>
        <p:nvGrpSpPr>
          <p:cNvPr id="2" name="Group 1">
            <a:extLst>
              <a:ext uri="{FF2B5EF4-FFF2-40B4-BE49-F238E27FC236}">
                <a16:creationId xmlns:a16="http://schemas.microsoft.com/office/drawing/2014/main" id="{C4237B10-DFEB-17D4-5D10-BC3AAD352101}"/>
              </a:ext>
            </a:extLst>
          </p:cNvPr>
          <p:cNvGrpSpPr/>
          <p:nvPr/>
        </p:nvGrpSpPr>
        <p:grpSpPr>
          <a:xfrm>
            <a:off x="290419" y="3667747"/>
            <a:ext cx="324609" cy="374825"/>
            <a:chOff x="1129134" y="2919416"/>
            <a:chExt cx="324609" cy="374825"/>
          </a:xfrm>
        </p:grpSpPr>
        <p:sp>
          <p:nvSpPr>
            <p:cNvPr id="3" name="Google Shape;10287;p77">
              <a:extLst>
                <a:ext uri="{FF2B5EF4-FFF2-40B4-BE49-F238E27FC236}">
                  <a16:creationId xmlns:a16="http://schemas.microsoft.com/office/drawing/2014/main" id="{B895E550-B808-906E-1736-E94ECFC903F9}"/>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43E5DFC-E783-154C-C650-3F7BB8EB2E6E}"/>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extLst>
      <p:ext uri="{BB962C8B-B14F-4D97-AF65-F5344CB8AC3E}">
        <p14:creationId xmlns:p14="http://schemas.microsoft.com/office/powerpoint/2010/main" val="182917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739211"/>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Dynamic Addressing with DHCP</a:t>
            </a:r>
          </a:p>
          <a:p>
            <a:pPr algn="l" fontAlgn="ctr">
              <a:spcAft>
                <a:spcPts val="600"/>
              </a:spcAft>
              <a:buClr>
                <a:schemeClr val="tx1"/>
              </a:buClr>
            </a:pPr>
            <a:r>
              <a:rPr lang="en-US" sz="1600" b="0" i="0" dirty="0">
                <a:solidFill>
                  <a:schemeClr val="tx1"/>
                </a:solidFill>
                <a:effectLst/>
                <a:latin typeface="+mn-lt"/>
              </a:rPr>
              <a:t>Module Objective: Configure a DHCP server</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r>
              <a:rPr lang="en-US" dirty="0">
                <a:solidFill>
                  <a:schemeClr val="accent1"/>
                </a:solidFill>
                <a:effectLst/>
                <a:latin typeface="+mn-lt"/>
              </a:rPr>
              <a:t>Static and Dynamic Addressing</a:t>
            </a:r>
          </a:p>
          <a:p>
            <a:pPr marL="407988" lvl="1" indent="-227013" fontAlgn="ctr">
              <a:spcAft>
                <a:spcPts val="600"/>
              </a:spcAft>
              <a:buClr>
                <a:schemeClr val="tx1"/>
              </a:buClr>
              <a:buFont typeface="Arial" panose="020B0604020202020204" pitchFamily="34" charset="0"/>
              <a:buChar char="•"/>
            </a:pPr>
            <a:r>
              <a:rPr lang="en-US" dirty="0">
                <a:solidFill>
                  <a:schemeClr val="tx1"/>
                </a:solidFill>
                <a:effectLst/>
                <a:latin typeface="+mn-lt"/>
              </a:rPr>
              <a:t>Compare static and dynamic IPv4 addressing.</a:t>
            </a:r>
          </a:p>
          <a:p>
            <a:pPr marL="407988" indent="-227013" fontAlgn="ctr">
              <a:spcAft>
                <a:spcPts val="600"/>
              </a:spcAft>
              <a:buClr>
                <a:schemeClr val="tx1"/>
              </a:buClr>
              <a:buFont typeface="Arial" panose="020B0604020202020204" pitchFamily="34" charset="0"/>
              <a:buChar char="•"/>
            </a:pPr>
            <a:endParaRPr lang="en-US" dirty="0">
              <a:solidFill>
                <a:schemeClr val="accent1"/>
              </a:solidFill>
              <a:effectLst/>
              <a:latin typeface="+mn-lt"/>
            </a:endParaRPr>
          </a:p>
          <a:p>
            <a:pPr marL="7938" fontAlgn="ctr">
              <a:spcAft>
                <a:spcPts val="600"/>
              </a:spcAft>
              <a:buClr>
                <a:schemeClr val="tx1"/>
              </a:buClr>
            </a:pPr>
            <a:r>
              <a:rPr lang="en-US" dirty="0">
                <a:solidFill>
                  <a:schemeClr val="accent1"/>
                </a:solidFill>
                <a:effectLst/>
                <a:latin typeface="+mn-lt"/>
              </a:rPr>
              <a:t>DHCPv4 Configuration </a:t>
            </a:r>
          </a:p>
          <a:p>
            <a:pPr marL="407988" lvl="1" indent="-227013" fontAlgn="ctr">
              <a:spcAft>
                <a:spcPts val="600"/>
              </a:spcAft>
              <a:buClr>
                <a:schemeClr val="tx1"/>
              </a:buClr>
              <a:buFont typeface="Arial" panose="020B0604020202020204" pitchFamily="34" charset="0"/>
              <a:buChar char="•"/>
            </a:pPr>
            <a:r>
              <a:rPr lang="en-US" dirty="0">
                <a:solidFill>
                  <a:schemeClr val="tx1"/>
                </a:solidFill>
                <a:latin typeface="+mn-lt"/>
              </a:rPr>
              <a:t>Configure DHCPv4 server to dynamically assign IPv4 addresses.</a:t>
            </a:r>
          </a:p>
          <a:p>
            <a:pPr fontAlgn="ctr">
              <a:spcAft>
                <a:spcPts val="600"/>
              </a:spcAft>
              <a:buClr>
                <a:schemeClr val="tx1"/>
              </a:buClr>
            </a:pPr>
            <a:endParaRPr lang="en-US" dirty="0">
              <a:solidFill>
                <a:schemeClr val="tx1"/>
              </a:solidFill>
              <a:effectLst/>
              <a:latin typeface="+mn-lt"/>
            </a:endParaRPr>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D4E8384-0BE2-FDFA-18F8-5F1CDD60200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192A8C-452E-A57B-FAB9-1568B031EAF4}"/>
              </a:ext>
            </a:extLst>
          </p:cNvPr>
          <p:cNvSpPr txBox="1"/>
          <p:nvPr/>
        </p:nvSpPr>
        <p:spPr>
          <a:xfrm>
            <a:off x="720725" y="1112700"/>
            <a:ext cx="8188144" cy="2446824"/>
          </a:xfrm>
          <a:prstGeom prst="rect">
            <a:avLst/>
          </a:prstGeom>
          <a:noFill/>
        </p:spPr>
        <p:txBody>
          <a:bodyPr wrap="square" rtlCol="0">
            <a:spAutoFit/>
          </a:bodyPr>
          <a:lstStyle/>
          <a:p>
            <a:pPr algn="l" fontAlgn="ctr">
              <a:spcAft>
                <a:spcPts val="600"/>
              </a:spcAft>
              <a:buClr>
                <a:schemeClr val="tx1"/>
              </a:buClr>
            </a:pPr>
            <a:r>
              <a:rPr lang="en-US" sz="1600" dirty="0" err="1">
                <a:solidFill>
                  <a:schemeClr val="tx1"/>
                </a:solidFill>
                <a:latin typeface="+mn-lt"/>
              </a:rPr>
              <a:t>モジュールタイトル</a:t>
            </a:r>
            <a:r>
              <a:rPr lang="en-US" sz="1600" b="0" i="0" dirty="0">
                <a:solidFill>
                  <a:schemeClr val="tx1"/>
                </a:solidFill>
                <a:effectLst/>
                <a:latin typeface="+mn-lt"/>
              </a:rPr>
              <a:t>: DHCP</a:t>
            </a:r>
            <a:r>
              <a:rPr lang="ja-JP" altLang="en-US" sz="1600" b="0" i="0">
                <a:solidFill>
                  <a:schemeClr val="tx1"/>
                </a:solidFill>
                <a:effectLst/>
                <a:latin typeface="+mn-lt"/>
              </a:rPr>
              <a:t>による動的アドレス割り当て</a:t>
            </a:r>
            <a:endParaRPr lang="en-US" altLang="ja-JP" sz="1600" b="0" i="0" dirty="0">
              <a:solidFill>
                <a:schemeClr val="tx1"/>
              </a:solidFill>
              <a:effectLst/>
              <a:latin typeface="+mn-lt"/>
            </a:endParaRPr>
          </a:p>
          <a:p>
            <a:pPr algn="l"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en-US" sz="1600" b="0" i="0" dirty="0">
                <a:solidFill>
                  <a:schemeClr val="tx1"/>
                </a:solidFill>
                <a:effectLst/>
                <a:latin typeface="+mn-lt"/>
              </a:rPr>
              <a:t>DHCP</a:t>
            </a:r>
            <a:r>
              <a:rPr lang="ja-JP" altLang="en-US" sz="1600" b="0" i="0">
                <a:solidFill>
                  <a:schemeClr val="tx1"/>
                </a:solidFill>
                <a:effectLst/>
                <a:latin typeface="+mn-lt"/>
              </a:rPr>
              <a:t>サーバーの設定</a:t>
            </a:r>
            <a:endParaRPr lang="en-US" altLang="ja-JP" sz="1600" b="0" i="0" dirty="0">
              <a:solidFill>
                <a:schemeClr val="tx1"/>
              </a:solidFill>
              <a:effectLst/>
              <a:latin typeface="+mn-lt"/>
            </a:endParaRP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r>
              <a:rPr lang="ja-JP" altLang="en-US">
                <a:solidFill>
                  <a:schemeClr val="accent1"/>
                </a:solidFill>
                <a:effectLst/>
                <a:latin typeface="+mn-lt"/>
              </a:rPr>
              <a:t>静的および動的アドレス割り当て</a:t>
            </a:r>
            <a:r>
              <a:rPr lang="ja-JP" altLang="en-US">
                <a:solidFill>
                  <a:schemeClr val="accent1"/>
                </a:solidFill>
                <a:latin typeface="+mn-lt"/>
              </a:rPr>
              <a:t>：</a:t>
            </a:r>
            <a:endParaRPr lang="en-US" altLang="ja-JP" dirty="0">
              <a:solidFill>
                <a:schemeClr val="accent1"/>
              </a:solidFill>
              <a:latin typeface="+mn-lt"/>
            </a:endParaRPr>
          </a:p>
          <a:p>
            <a:pPr marL="285750" indent="-285750" fontAlgn="ctr">
              <a:spcAft>
                <a:spcPts val="600"/>
              </a:spcAft>
              <a:buClr>
                <a:schemeClr val="tx1"/>
              </a:buClr>
              <a:buFont typeface="Arial" panose="020B0604020202020204" pitchFamily="34" charset="0"/>
              <a:buChar char="•"/>
            </a:pPr>
            <a:r>
              <a:rPr lang="ja-JP" altLang="en-US">
                <a:solidFill>
                  <a:schemeClr val="tx1"/>
                </a:solidFill>
                <a:effectLst/>
                <a:latin typeface="+mn-lt"/>
              </a:rPr>
              <a:t>静的</a:t>
            </a:r>
            <a:r>
              <a:rPr lang="en-US" dirty="0">
                <a:solidFill>
                  <a:schemeClr val="tx1"/>
                </a:solidFill>
                <a:effectLst/>
                <a:latin typeface="+mn-lt"/>
              </a:rPr>
              <a:t>IPv4</a:t>
            </a:r>
            <a:r>
              <a:rPr lang="ja-JP" altLang="en-US">
                <a:solidFill>
                  <a:schemeClr val="tx1"/>
                </a:solidFill>
                <a:effectLst/>
                <a:latin typeface="+mn-lt"/>
              </a:rPr>
              <a:t>アドレス割り当てと動的</a:t>
            </a:r>
            <a:r>
              <a:rPr lang="en-US" dirty="0">
                <a:solidFill>
                  <a:schemeClr val="tx1"/>
                </a:solidFill>
                <a:effectLst/>
                <a:latin typeface="+mn-lt"/>
              </a:rPr>
              <a:t>IPv4</a:t>
            </a:r>
            <a:r>
              <a:rPr lang="ja-JP" altLang="en-US">
                <a:solidFill>
                  <a:schemeClr val="tx1"/>
                </a:solidFill>
                <a:effectLst/>
                <a:latin typeface="+mn-lt"/>
              </a:rPr>
              <a:t>アドレス割り当てを比較する。</a:t>
            </a:r>
          </a:p>
          <a:p>
            <a:pPr fontAlgn="ctr">
              <a:spcAft>
                <a:spcPts val="600"/>
              </a:spcAft>
              <a:buClr>
                <a:schemeClr val="tx1"/>
              </a:buClr>
            </a:pPr>
            <a:endParaRPr lang="ja-JP" altLang="en-US">
              <a:solidFill>
                <a:schemeClr val="accent1"/>
              </a:solidFill>
              <a:effectLst/>
              <a:latin typeface="+mn-lt"/>
            </a:endParaRPr>
          </a:p>
          <a:p>
            <a:pPr fontAlgn="ctr">
              <a:spcAft>
                <a:spcPts val="600"/>
              </a:spcAft>
              <a:buClr>
                <a:schemeClr val="tx1"/>
              </a:buClr>
            </a:pPr>
            <a:r>
              <a:rPr lang="en-US" dirty="0">
                <a:solidFill>
                  <a:schemeClr val="accent1"/>
                </a:solidFill>
                <a:effectLst/>
                <a:latin typeface="+mn-lt"/>
              </a:rPr>
              <a:t>DHCPv4</a:t>
            </a:r>
            <a:r>
              <a:rPr lang="ja-JP" altLang="en-US">
                <a:solidFill>
                  <a:schemeClr val="accent1"/>
                </a:solidFill>
                <a:effectLst/>
                <a:latin typeface="+mn-lt"/>
              </a:rPr>
              <a:t>の設定</a:t>
            </a:r>
          </a:p>
          <a:p>
            <a:pPr marL="285750"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DHCPv4</a:t>
            </a:r>
            <a:r>
              <a:rPr lang="ja-JP" altLang="en-US">
                <a:solidFill>
                  <a:schemeClr val="tx1"/>
                </a:solidFill>
                <a:effectLst/>
                <a:latin typeface="+mn-lt"/>
              </a:rPr>
              <a:t>サーバーを設定して、</a:t>
            </a:r>
            <a:r>
              <a:rPr lang="en-US" dirty="0">
                <a:solidFill>
                  <a:schemeClr val="tx1"/>
                </a:solidFill>
                <a:effectLst/>
                <a:latin typeface="+mn-lt"/>
              </a:rPr>
              <a:t>IPv4</a:t>
            </a:r>
            <a:r>
              <a:rPr lang="ja-JP" altLang="en-US">
                <a:solidFill>
                  <a:schemeClr val="tx1"/>
                </a:solidFill>
                <a:effectLst/>
                <a:latin typeface="+mn-lt"/>
              </a:rPr>
              <a:t>アドレスを動的に割り当てる。</a:t>
            </a:r>
            <a:endParaRPr lang="en-US" dirty="0">
              <a:solidFill>
                <a:schemeClr val="tx1"/>
              </a:solidFill>
              <a:effectLst/>
              <a:latin typeface="+mn-lt"/>
            </a:endParaRPr>
          </a:p>
        </p:txBody>
      </p:sp>
      <p:sp>
        <p:nvSpPr>
          <p:cNvPr id="5" name="Google Shape;1302;p52">
            <a:extLst>
              <a:ext uri="{FF2B5EF4-FFF2-40B4-BE49-F238E27FC236}">
                <a16:creationId xmlns:a16="http://schemas.microsoft.com/office/drawing/2014/main" id="{F60468AF-7B31-F0CA-2D25-ED8E0B1F43F1}"/>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endParaRPr lang="en-US" dirty="0"/>
          </a:p>
        </p:txBody>
      </p:sp>
    </p:spTree>
    <p:extLst>
      <p:ext uri="{BB962C8B-B14F-4D97-AF65-F5344CB8AC3E}">
        <p14:creationId xmlns:p14="http://schemas.microsoft.com/office/powerpoint/2010/main" val="395581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11.1.1 Static IPv4 Address Assignment</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720725" y="1646643"/>
            <a:ext cx="5360036" cy="3185487"/>
          </a:xfrm>
          <a:prstGeom prst="rect">
            <a:avLst/>
          </a:prstGeom>
          <a:noFill/>
        </p:spPr>
        <p:txBody>
          <a:bodyPr wrap="square" rtlCol="0">
            <a:spAutoFit/>
          </a:bodyPr>
          <a:lstStyle/>
          <a:p>
            <a:pPr>
              <a:spcBef>
                <a:spcPts val="600"/>
              </a:spcBef>
              <a:buClr>
                <a:schemeClr val="tx1"/>
              </a:buClr>
            </a:pPr>
            <a:r>
              <a:rPr lang="en-US" sz="1200" dirty="0">
                <a:solidFill>
                  <a:schemeClr val="accent1"/>
                </a:solidFill>
                <a:latin typeface="+mn-lt"/>
              </a:rPr>
              <a:t>IPv4 Address Assignment:</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Types: </a:t>
            </a:r>
            <a:r>
              <a:rPr lang="en-US" sz="1200" u="sng" dirty="0">
                <a:solidFill>
                  <a:schemeClr val="tx1"/>
                </a:solidFill>
                <a:latin typeface="+mn-lt"/>
              </a:rPr>
              <a:t>Static</a:t>
            </a:r>
            <a:r>
              <a:rPr lang="en-US" sz="1200" dirty="0">
                <a:solidFill>
                  <a:schemeClr val="tx1"/>
                </a:solidFill>
                <a:latin typeface="+mn-lt"/>
              </a:rPr>
              <a:t> or </a:t>
            </a:r>
            <a:r>
              <a:rPr lang="en-US" sz="1200" u="sng" dirty="0">
                <a:solidFill>
                  <a:schemeClr val="tx1"/>
                </a:solidFill>
                <a:latin typeface="+mn-lt"/>
              </a:rPr>
              <a:t>dynamic</a:t>
            </a:r>
            <a:r>
              <a:rPr lang="en-US" sz="1200" dirty="0">
                <a:solidFill>
                  <a:schemeClr val="tx1"/>
                </a:solidFill>
                <a:latin typeface="+mn-lt"/>
              </a:rPr>
              <a:t> assignment.</a:t>
            </a:r>
          </a:p>
          <a:p>
            <a:pPr>
              <a:spcBef>
                <a:spcPts val="600"/>
              </a:spcBef>
              <a:buClr>
                <a:schemeClr val="tx1"/>
              </a:buClr>
            </a:pPr>
            <a:endParaRPr lang="en-US" sz="1200" dirty="0">
              <a:solidFill>
                <a:schemeClr val="tx1"/>
              </a:solidFill>
              <a:latin typeface="+mn-lt"/>
            </a:endParaRPr>
          </a:p>
          <a:p>
            <a:pPr>
              <a:spcBef>
                <a:spcPts val="600"/>
              </a:spcBef>
              <a:buClr>
                <a:schemeClr val="tx1"/>
              </a:buClr>
            </a:pPr>
            <a:r>
              <a:rPr lang="en-US" sz="1200" dirty="0">
                <a:solidFill>
                  <a:schemeClr val="accent1"/>
                </a:solidFill>
                <a:latin typeface="+mn-lt"/>
              </a:rPr>
              <a:t>Static Assignment:</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Process: Manual configuration by a network administrator.</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Required Information: IP address, subnet mask, default gateway.</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Uses: Ideal for printers, servers, and devices needing consistent network accessibility.</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Advantages: Increased control over network resources.</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Challenges: Time-consuming, prone to manual errors, requires maintaining an accurate address list.</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Address Reusability: Static addresses are permanent and not typically reused.</a:t>
            </a:r>
          </a:p>
        </p:txBody>
      </p:sp>
      <p:pic>
        <p:nvPicPr>
          <p:cNvPr id="5" name="Picture 4" descr="A screenshot of a computer&#10;&#10;Description automatically generated">
            <a:extLst>
              <a:ext uri="{FF2B5EF4-FFF2-40B4-BE49-F238E27FC236}">
                <a16:creationId xmlns:a16="http://schemas.microsoft.com/office/drawing/2014/main" id="{CF12836A-F365-6D1C-CC27-7EFC3754B433}"/>
              </a:ext>
            </a:extLst>
          </p:cNvPr>
          <p:cNvPicPr>
            <a:picLocks noChangeAspect="1"/>
          </p:cNvPicPr>
          <p:nvPr/>
        </p:nvPicPr>
        <p:blipFill>
          <a:blip r:embed="rId5"/>
          <a:stretch>
            <a:fillRect/>
          </a:stretch>
        </p:blipFill>
        <p:spPr>
          <a:xfrm>
            <a:off x="6163056" y="1644564"/>
            <a:ext cx="2784938" cy="3189646"/>
          </a:xfrm>
          <a:prstGeom prst="rect">
            <a:avLst/>
          </a:prstGeom>
        </p:spPr>
      </p:pic>
      <p:sp>
        <p:nvSpPr>
          <p:cNvPr id="6" name="TextBox 5">
            <a:extLst>
              <a:ext uri="{FF2B5EF4-FFF2-40B4-BE49-F238E27FC236}">
                <a16:creationId xmlns:a16="http://schemas.microsoft.com/office/drawing/2014/main" id="{9237A42F-C14C-702A-3856-9450A0A2DD17}"/>
              </a:ext>
            </a:extLst>
          </p:cNvPr>
          <p:cNvSpPr txBox="1"/>
          <p:nvPr/>
        </p:nvSpPr>
        <p:spPr>
          <a:xfrm>
            <a:off x="6281928" y="1246533"/>
            <a:ext cx="1380744" cy="276999"/>
          </a:xfrm>
          <a:prstGeom prst="rect">
            <a:avLst/>
          </a:prstGeom>
          <a:noFill/>
        </p:spPr>
        <p:txBody>
          <a:bodyPr wrap="square" rtlCol="0">
            <a:spAutoFit/>
          </a:bodyPr>
          <a:lstStyle/>
          <a:p>
            <a:r>
              <a:rPr lang="en-US" sz="1200" dirty="0">
                <a:solidFill>
                  <a:schemeClr val="tx1"/>
                </a:solidFill>
              </a:rPr>
              <a:t>Windows10</a:t>
            </a:r>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0D80B7A-0542-A94C-9EFA-898A2CA6D1E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F7D96F9-76F4-BCCC-186C-914B32E6B76E}"/>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CC4907B8-6F28-CD59-5C8B-E14B01CDF9E9}"/>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11.1.1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静的な</a:t>
            </a: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IPv4</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アドレス割り当て</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DB66644-D11A-E7F5-E810-BCE40E5F4EA4}"/>
              </a:ext>
            </a:extLst>
          </p:cNvPr>
          <p:cNvSpPr txBox="1"/>
          <p:nvPr/>
        </p:nvSpPr>
        <p:spPr>
          <a:xfrm>
            <a:off x="720724" y="1646643"/>
            <a:ext cx="5486437" cy="3370153"/>
          </a:xfrm>
          <a:prstGeom prst="rect">
            <a:avLst/>
          </a:prstGeom>
          <a:noFill/>
        </p:spPr>
        <p:txBody>
          <a:bodyPr wrap="square" rtlCol="0">
            <a:spAutoFit/>
          </a:bodyPr>
          <a:lstStyle/>
          <a:p>
            <a:pPr>
              <a:spcBef>
                <a:spcPts val="600"/>
              </a:spcBef>
              <a:buClr>
                <a:schemeClr val="tx1"/>
              </a:buClr>
            </a:pPr>
            <a:r>
              <a:rPr lang="en-US" sz="1200" dirty="0">
                <a:solidFill>
                  <a:schemeClr val="accent1"/>
                </a:solidFill>
                <a:latin typeface="+mn-lt"/>
              </a:rPr>
              <a:t>IPv4</a:t>
            </a:r>
            <a:r>
              <a:rPr lang="ja-JP" altLang="en-US" sz="1200">
                <a:solidFill>
                  <a:schemeClr val="accent1"/>
                </a:solidFill>
                <a:latin typeface="+mn-lt"/>
              </a:rPr>
              <a:t>アドレス割り当て方法：</a:t>
            </a:r>
            <a:endParaRPr lang="en-US" altLang="ja-JP" sz="1200" dirty="0">
              <a:solidFill>
                <a:schemeClr val="accent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静的割り当て</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動的割り当て</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endParaRPr lang="ja-JP" altLang="en-US" sz="1200">
              <a:solidFill>
                <a:schemeClr val="accent1"/>
              </a:solidFill>
              <a:latin typeface="+mn-lt"/>
            </a:endParaRPr>
          </a:p>
          <a:p>
            <a:pPr>
              <a:spcBef>
                <a:spcPts val="600"/>
              </a:spcBef>
              <a:buClr>
                <a:schemeClr val="tx1"/>
              </a:buClr>
            </a:pPr>
            <a:r>
              <a:rPr lang="ja-JP" altLang="en-US" sz="1200">
                <a:solidFill>
                  <a:schemeClr val="accent1"/>
                </a:solidFill>
                <a:latin typeface="+mn-lt"/>
              </a:rPr>
              <a:t>静的割り当て</a:t>
            </a:r>
            <a:r>
              <a:rPr lang="en-US" altLang="ja-JP" sz="1200" dirty="0">
                <a:solidFill>
                  <a:schemeClr val="accent1"/>
                </a:solidFill>
                <a:latin typeface="+mn-lt"/>
              </a:rPr>
              <a:t>: </a:t>
            </a:r>
            <a:r>
              <a:rPr lang="ja-JP" altLang="en-US" sz="1200">
                <a:solidFill>
                  <a:schemeClr val="tx1"/>
                </a:solidFill>
                <a:latin typeface="+mn-lt"/>
              </a:rPr>
              <a:t>ネットワーク管理者が手動設定</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必要な情報</a:t>
            </a:r>
            <a:r>
              <a:rPr lang="en-US" altLang="ja-JP" sz="1200" dirty="0">
                <a:solidFill>
                  <a:schemeClr val="tx1"/>
                </a:solidFill>
                <a:latin typeface="+mn-lt"/>
              </a:rPr>
              <a:t>:</a:t>
            </a:r>
          </a:p>
          <a:p>
            <a:pPr marL="532800" lvl="2" indent="-171450">
              <a:buClr>
                <a:schemeClr val="tx1"/>
              </a:buClr>
              <a:buFont typeface="Arial" panose="020B0604020202020204" pitchFamily="34" charset="0"/>
              <a:buChar char="•"/>
            </a:pPr>
            <a:r>
              <a:rPr lang="en-US" sz="1200" u="sng" dirty="0">
                <a:solidFill>
                  <a:schemeClr val="tx1"/>
                </a:solidFill>
                <a:latin typeface="+mn-lt"/>
              </a:rPr>
              <a:t>IP</a:t>
            </a:r>
            <a:r>
              <a:rPr lang="ja-JP" altLang="en-US" sz="1200" u="sng">
                <a:solidFill>
                  <a:schemeClr val="tx1"/>
                </a:solidFill>
                <a:latin typeface="+mn-lt"/>
              </a:rPr>
              <a:t>アドレス</a:t>
            </a:r>
            <a:endParaRPr lang="en-US" altLang="ja-JP" sz="1200" u="sng" dirty="0">
              <a:solidFill>
                <a:schemeClr val="tx1"/>
              </a:solidFill>
              <a:latin typeface="+mn-lt"/>
            </a:endParaRPr>
          </a:p>
          <a:p>
            <a:pPr marL="532800" lvl="2" indent="-171450">
              <a:buClr>
                <a:schemeClr val="tx1"/>
              </a:buClr>
              <a:buFont typeface="Arial" panose="020B0604020202020204" pitchFamily="34" charset="0"/>
              <a:buChar char="•"/>
            </a:pPr>
            <a:r>
              <a:rPr lang="ja-JP" altLang="en-US" sz="1200" u="sng">
                <a:solidFill>
                  <a:schemeClr val="tx1"/>
                </a:solidFill>
                <a:latin typeface="+mn-lt"/>
              </a:rPr>
              <a:t>サブネットマスク</a:t>
            </a:r>
            <a:endParaRPr lang="en-US" altLang="ja-JP" sz="1200" u="sng" dirty="0">
              <a:solidFill>
                <a:schemeClr val="tx1"/>
              </a:solidFill>
              <a:latin typeface="+mn-lt"/>
            </a:endParaRPr>
          </a:p>
          <a:p>
            <a:pPr marL="532800" lvl="2" indent="-171450">
              <a:buClr>
                <a:schemeClr val="tx1"/>
              </a:buClr>
              <a:buFont typeface="Arial" panose="020B0604020202020204" pitchFamily="34" charset="0"/>
              <a:buChar char="•"/>
            </a:pPr>
            <a:r>
              <a:rPr lang="ja-JP" altLang="en-US" sz="1200" u="sng">
                <a:solidFill>
                  <a:schemeClr val="tx1"/>
                </a:solidFill>
                <a:latin typeface="+mn-lt"/>
              </a:rPr>
              <a:t>デフォルトゲートウェイ</a:t>
            </a:r>
            <a:endParaRPr lang="en-US" altLang="ja-JP" sz="1200" u="sng"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例</a:t>
            </a:r>
            <a:r>
              <a:rPr lang="en-US" altLang="ja-JP" sz="1200" dirty="0">
                <a:solidFill>
                  <a:schemeClr val="tx1"/>
                </a:solidFill>
                <a:latin typeface="+mn-lt"/>
              </a:rPr>
              <a:t>: </a:t>
            </a:r>
            <a:r>
              <a:rPr lang="ja-JP" altLang="en-US" sz="1200">
                <a:solidFill>
                  <a:schemeClr val="tx1"/>
                </a:solidFill>
                <a:latin typeface="+mn-lt"/>
              </a:rPr>
              <a:t>プリンタ、サーバー、安定したネットワークアクセスが必要なデバイス</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利点</a:t>
            </a:r>
            <a:r>
              <a:rPr lang="en-US" altLang="ja-JP" sz="1200" dirty="0">
                <a:solidFill>
                  <a:schemeClr val="tx1"/>
                </a:solidFill>
                <a:latin typeface="+mn-lt"/>
              </a:rPr>
              <a:t>: </a:t>
            </a:r>
            <a:r>
              <a:rPr lang="ja-JP" altLang="en-US" sz="1200">
                <a:solidFill>
                  <a:schemeClr val="tx1"/>
                </a:solidFill>
                <a:latin typeface="+mn-lt"/>
              </a:rPr>
              <a:t>ネットワークリソースをより詳細に制御できる。 </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課題</a:t>
            </a:r>
            <a:r>
              <a:rPr lang="en-US" altLang="ja-JP" sz="1200" dirty="0">
                <a:solidFill>
                  <a:schemeClr val="tx1"/>
                </a:solidFill>
                <a:latin typeface="+mn-lt"/>
              </a:rPr>
              <a:t>: </a:t>
            </a:r>
            <a:r>
              <a:rPr lang="ja-JP" altLang="en-US" sz="1200">
                <a:solidFill>
                  <a:schemeClr val="tx1"/>
                </a:solidFill>
                <a:latin typeface="+mn-lt"/>
              </a:rPr>
              <a:t>手間がかかり、手動のエラーが発生しやすい。正確なアドレスリストを維持する必要がある。 </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アドレスの再利用性</a:t>
            </a:r>
            <a:r>
              <a:rPr lang="en-US" altLang="ja-JP" sz="1200" dirty="0">
                <a:solidFill>
                  <a:schemeClr val="tx1"/>
                </a:solidFill>
                <a:latin typeface="+mn-lt"/>
              </a:rPr>
              <a:t>: </a:t>
            </a:r>
            <a:r>
              <a:rPr lang="ja-JP" altLang="en-US" sz="1200">
                <a:solidFill>
                  <a:schemeClr val="tx1"/>
                </a:solidFill>
                <a:latin typeface="+mn-lt"/>
              </a:rPr>
              <a:t>静的アドレスは再利用されない。</a:t>
            </a:r>
            <a:endParaRPr lang="en-US" sz="1200" dirty="0">
              <a:solidFill>
                <a:schemeClr val="tx1"/>
              </a:solidFill>
              <a:latin typeface="+mn-lt"/>
            </a:endParaRPr>
          </a:p>
        </p:txBody>
      </p:sp>
      <p:pic>
        <p:nvPicPr>
          <p:cNvPr id="5" name="Picture 4" descr="A screenshot of a computer&#10;&#10;Description automatically generated">
            <a:extLst>
              <a:ext uri="{FF2B5EF4-FFF2-40B4-BE49-F238E27FC236}">
                <a16:creationId xmlns:a16="http://schemas.microsoft.com/office/drawing/2014/main" id="{005DE18A-F78E-B197-614E-4A901FF766C9}"/>
              </a:ext>
            </a:extLst>
          </p:cNvPr>
          <p:cNvPicPr>
            <a:picLocks noChangeAspect="1"/>
          </p:cNvPicPr>
          <p:nvPr/>
        </p:nvPicPr>
        <p:blipFill>
          <a:blip r:embed="rId5"/>
          <a:stretch>
            <a:fillRect/>
          </a:stretch>
        </p:blipFill>
        <p:spPr>
          <a:xfrm>
            <a:off x="6163056" y="1644564"/>
            <a:ext cx="2784938" cy="3189646"/>
          </a:xfrm>
          <a:prstGeom prst="rect">
            <a:avLst/>
          </a:prstGeom>
        </p:spPr>
      </p:pic>
      <p:sp>
        <p:nvSpPr>
          <p:cNvPr id="6" name="TextBox 5">
            <a:extLst>
              <a:ext uri="{FF2B5EF4-FFF2-40B4-BE49-F238E27FC236}">
                <a16:creationId xmlns:a16="http://schemas.microsoft.com/office/drawing/2014/main" id="{53488EAE-2489-DBD8-5554-4FB6D6F292F8}"/>
              </a:ext>
            </a:extLst>
          </p:cNvPr>
          <p:cNvSpPr txBox="1"/>
          <p:nvPr/>
        </p:nvSpPr>
        <p:spPr>
          <a:xfrm>
            <a:off x="6281928" y="1246533"/>
            <a:ext cx="1380744" cy="276999"/>
          </a:xfrm>
          <a:prstGeom prst="rect">
            <a:avLst/>
          </a:prstGeom>
          <a:noFill/>
        </p:spPr>
        <p:txBody>
          <a:bodyPr wrap="square" rtlCol="0">
            <a:spAutoFit/>
          </a:bodyPr>
          <a:lstStyle/>
          <a:p>
            <a:r>
              <a:rPr lang="en-US" sz="1200" dirty="0">
                <a:solidFill>
                  <a:schemeClr val="tx1"/>
                </a:solidFill>
              </a:rPr>
              <a:t>Windows10</a:t>
            </a:r>
          </a:p>
        </p:txBody>
      </p:sp>
    </p:spTree>
    <p:extLst>
      <p:ext uri="{BB962C8B-B14F-4D97-AF65-F5344CB8AC3E}">
        <p14:creationId xmlns:p14="http://schemas.microsoft.com/office/powerpoint/2010/main" val="92497922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9401</TotalTime>
  <Words>4022</Words>
  <Application>Microsoft Macintosh PowerPoint</Application>
  <PresentationFormat>On-screen Show (16:9)</PresentationFormat>
  <Paragraphs>331</Paragraphs>
  <Slides>31</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MS PGothic</vt:lpstr>
      <vt:lpstr>Roboto</vt:lpstr>
      <vt:lpstr>Wingdings</vt:lpstr>
      <vt:lpstr>Raleway</vt:lpstr>
      <vt:lpstr>Oswald</vt:lpstr>
      <vt:lpstr>Software Development Bussines Plan by Slidesgo</vt:lpstr>
      <vt:lpstr>Document</vt:lpstr>
      <vt:lpstr>10 Networking Basics　 Module 11: Dynamic Addressing with DHCP</vt:lpstr>
      <vt:lpstr>TABLE OF CONTENTS 2</vt:lpstr>
      <vt:lpstr>TABLE OF CONTENTS 2</vt:lpstr>
      <vt:lpstr>1. About Today’s Class  </vt:lpstr>
      <vt:lpstr>1. About Today’s Class  </vt:lpstr>
      <vt:lpstr>2. Today’s Goal  </vt:lpstr>
      <vt:lpstr>2. 今日の授業の目標</vt:lpstr>
      <vt:lpstr>11.1. Static and Dynamic Addressing</vt:lpstr>
      <vt:lpstr>11.1. Static and Dynamic Addressing</vt:lpstr>
      <vt:lpstr>11.1. Static and Dynamic Addressing</vt:lpstr>
      <vt:lpstr>11.1. Static and Dynamic Addressing</vt:lpstr>
      <vt:lpstr>11.1. Static and Dynamic Addressing</vt:lpstr>
      <vt:lpstr>11.1. Static and Dynamic Addressing</vt:lpstr>
      <vt:lpstr>11.1. Static and Dynamic Addressing</vt:lpstr>
      <vt:lpstr>11.1. Static and Dynamic Addressing</vt:lpstr>
      <vt:lpstr>11.2. DHCPv4 Configuration</vt:lpstr>
      <vt:lpstr>11.2. DHCPv4 Configuration</vt:lpstr>
      <vt:lpstr>11.2. DHCPv4 Configuration</vt:lpstr>
      <vt:lpstr>Exercise</vt:lpstr>
      <vt:lpstr>11.2. DHCPv4 Configuration</vt:lpstr>
      <vt:lpstr>11.2. DHCPv4 Configuration</vt:lpstr>
      <vt:lpstr>11.3. Dynamic Addressing with DHCP Summary</vt:lpstr>
      <vt:lpstr>11.3. Dynamic Addressing with DHCP Summary</vt:lpstr>
      <vt:lpstr>11.3. Dynamic Addressing with DHCP Summary</vt:lpstr>
      <vt:lpstr>11.3. Dynamic Addressing with DHCP Summary</vt:lpstr>
      <vt:lpstr>Questions and free discussion</vt:lpstr>
      <vt:lpstr>Check Test 10</vt:lpstr>
      <vt:lpstr>Reference</vt:lpstr>
      <vt:lpstr>Exercise</vt:lpstr>
      <vt:lpstr>Exercise: Configuring a Router to Connect Two Networks</vt:lpstr>
      <vt:lpstr>Exercise: Configuring a DHCP Server and Clients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93</cp:revision>
  <dcterms:modified xsi:type="dcterms:W3CDTF">2025-04-10T00:48:06Z</dcterms:modified>
</cp:coreProperties>
</file>