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5"/>
  </p:notesMasterIdLst>
  <p:sldIdLst>
    <p:sldId id="257" r:id="rId3"/>
    <p:sldId id="480" r:id="rId4"/>
    <p:sldId id="481" r:id="rId5"/>
    <p:sldId id="482" r:id="rId6"/>
    <p:sldId id="383" r:id="rId7"/>
    <p:sldId id="268" r:id="rId8"/>
    <p:sldId id="385" r:id="rId9"/>
    <p:sldId id="269" r:id="rId10"/>
    <p:sldId id="265" r:id="rId11"/>
    <p:sldId id="407" r:id="rId12"/>
    <p:sldId id="408" r:id="rId13"/>
    <p:sldId id="478" r:id="rId14"/>
    <p:sldId id="479" r:id="rId15"/>
    <p:sldId id="410" r:id="rId16"/>
    <p:sldId id="463" r:id="rId17"/>
    <p:sldId id="409" r:id="rId18"/>
    <p:sldId id="411" r:id="rId19"/>
    <p:sldId id="465" r:id="rId20"/>
    <p:sldId id="466" r:id="rId21"/>
    <p:sldId id="467" r:id="rId22"/>
    <p:sldId id="468" r:id="rId23"/>
    <p:sldId id="473" r:id="rId24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v7GNM5iZwQ9AGnkHlKZGQg==" hashData="uwcl0xf7quVuyFXAJEGozlwcRKpL/IHa7MNdZLrdNhKoHM8YmevR9YaV7J7dXxLFbaq11XYZtbQBJApnbI2Pzg=="/>
  <p:extLs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05"/>
    <p:restoredTop sz="94387"/>
  </p:normalViewPr>
  <p:slideViewPr>
    <p:cSldViewPr snapToGrid="0" showGuides="1">
      <p:cViewPr varScale="1">
        <p:scale>
          <a:sx n="76" d="100"/>
          <a:sy n="76" d="100"/>
        </p:scale>
        <p:origin x="1480" y="200"/>
      </p:cViewPr>
      <p:guideLst>
        <p:guide orient="horz" pos="2228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1D560-B0C3-EC4E-8F83-FFD03185AA94}" type="datetimeFigureOut">
              <a:rPr lang="en-US" smtClean="0"/>
              <a:t>4/14/25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9689ED-EBD8-094E-8274-C50E3E4A8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68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689ED-EBD8-094E-8274-C50E3E4A8C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20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848F2-8671-6224-D575-25AE7AA46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4023D3-EBA0-59A7-3218-8926CC1E60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A3F999-A985-3688-B27E-7855E6EB3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2D374-F895-C070-349B-3B73BE50C2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689ED-EBD8-094E-8274-C50E3E4A8C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33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7E9548-A234-878A-C6B2-4DD856C87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23E16D-81A2-844E-50F5-F3398B9DC8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387913-1B1E-D4BD-6995-03E4D8CE22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4740A0-C5EB-EA88-B533-CEA7241096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689ED-EBD8-094E-8274-C50E3E4A8C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9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689ED-EBD8-094E-8274-C50E3E4A8C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16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257408-8D79-20B3-585F-077C544E0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8F67E8-211A-778B-1B3B-C8A62858D8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DCA775-9B14-F0EA-71E1-AB25453A8F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ED8389-9D7E-B3C5-9851-3513BA0564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689ED-EBD8-094E-8274-C50E3E4A8CA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1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5EC5DF-842C-6942-0196-5A09343C5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A30154-1643-CEA0-5F11-EDD1319352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BB5019-E33D-CEA0-A10D-310A468C6A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51788-85F6-CA3A-BC0E-570ECBD7BC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689ED-EBD8-094E-8274-C50E3E4A8CA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91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689ED-EBD8-094E-8274-C50E3E4A8CA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34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15ADC-A225-1754-7C70-7A9DABA6B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25A0E8-2D83-91BC-33BF-A936AB3261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B0667B-A380-0C45-273A-79AC158BE2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3F4A9F-5B00-A90D-AB89-225C393936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689ED-EBD8-094E-8274-C50E3E4A8CA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2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3B8F49-9B1B-2912-061C-3D768D62E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CA6D6A-AE3C-2631-419E-E86ECF628F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F53F92-F031-05E3-6E1B-F356E559B7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997E2-586B-7788-2E86-00C5EDF24C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689ED-EBD8-094E-8274-C50E3E4A8CA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51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E84C-06EB-E56E-2556-375350980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81666-3210-E5F3-3AB8-58A52C886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01532-C2A2-4B37-1B12-42A04E40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2CC49-8724-0093-1B16-956EFB83F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B90A5-AEFA-EFFD-1F5D-93C82AD04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085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999B4-4E54-8112-2C24-DDBA8A477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913768-3B0F-CA1B-8F9B-5A1BB240D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04323-DC39-757F-7A4F-4AB226993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33385-E4E3-C1F7-24E0-05D0AE9D3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40C8E-2257-C3F6-0B1F-8F47B02DE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10850-C0B4-FE2E-89DE-50159D712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63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A827-6905-0381-952E-AC2CEAED7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DE9BE-29AF-FD4B-B330-114C2CD2C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6D8F7-C9D0-7EA0-1B77-EAEE2FF6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84B21-1911-24F5-FC58-8A6ED02AC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190ED-9F0A-AB88-3511-63EFE7A68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10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06A3D8-F15A-BCCB-4748-9F74BD4732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BE48CF-1551-4609-FD18-A4277F3BC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ACDE9-34AF-3D15-3ED5-0AE760A65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A941-6922-7C61-8B19-32331033A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775EC-EB55-0730-72A2-53C7E3087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34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18EBD8FE-3AD4-0BFF-F214-9E1B3C9B5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DFEC50A3-C73C-694C-96DE-0E6A2FC2AB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75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Title and body">
    <p:bg>
      <p:bgPr>
        <a:solidFill>
          <a:schemeClr val="bg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 hasCustomPrompt="1"/>
          </p:nvPr>
        </p:nvSpPr>
        <p:spPr>
          <a:xfrm>
            <a:off x="554183" y="1719258"/>
            <a:ext cx="10677818" cy="4545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51351" lvl="0" indent="0" rtl="0">
              <a:lnSpc>
                <a:spcPct val="100000"/>
              </a:lnSpc>
              <a:spcBef>
                <a:spcPts val="325"/>
              </a:spcBef>
              <a:spcAft>
                <a:spcPts val="325"/>
              </a:spcAft>
              <a:buSzPts val="1400"/>
              <a:buFont typeface="Nunito Light"/>
              <a:buNone/>
              <a:defRPr sz="2600">
                <a:latin typeface="+mn-lt"/>
              </a:defRPr>
            </a:lvl1pPr>
            <a:lvl2pPr marL="990661" lvl="1" indent="-34398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Nunito Light"/>
              <a:buChar char="○"/>
              <a:defRPr sz="2000"/>
            </a:lvl2pPr>
            <a:lvl3pPr marL="1485991" lvl="2" indent="-34398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Nunito Light"/>
              <a:buChar char="■"/>
              <a:defRPr sz="2000"/>
            </a:lvl3pPr>
            <a:lvl4pPr marL="1981322" lvl="3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476652" lvl="4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971983" lvl="5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467313" lvl="6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962644" lvl="7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457974" lvl="8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r>
              <a:rPr lang="en-US" dirty="0"/>
              <a:t> </a:t>
            </a:r>
          </a:p>
          <a:p>
            <a:pPr lvl="1"/>
            <a:endParaRPr lang="en-US" sz="2000" dirty="0"/>
          </a:p>
          <a:p>
            <a:pPr lvl="2"/>
            <a:endParaRPr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5E7427BD-584C-6151-1F95-8A156E5D1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17206"/>
            <a:ext cx="11582400" cy="1205384"/>
          </a:xfrm>
          <a:solidFill>
            <a:schemeClr val="bg1"/>
          </a:solidFill>
        </p:spPr>
        <p:txBody>
          <a:bodyPr lIns="420624" tIns="411480" rIns="420624" bIns="420624"/>
          <a:lstStyle>
            <a:lvl1pPr marL="195012">
              <a:defRPr u="db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09BAC0CE-C45C-81E3-EDA7-7E045A326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B181F5F1-E69D-2A4C-9A79-C392FEFCF13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5674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9">
          <p15:clr>
            <a:srgbClr val="FBAE40"/>
          </p15:clr>
        </p15:guide>
        <p15:guide id="2" pos="15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1_Title and body">
    <p:bg>
      <p:bgPr>
        <a:solidFill>
          <a:schemeClr val="bg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47650" y="1535492"/>
            <a:ext cx="11639550" cy="50018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66839" lvl="0" indent="-195987" rtl="0">
              <a:lnSpc>
                <a:spcPct val="100000"/>
              </a:lnSpc>
              <a:spcBef>
                <a:spcPts val="325"/>
              </a:spcBef>
              <a:spcAft>
                <a:spcPts val="325"/>
              </a:spcAft>
              <a:buSzPct val="100000"/>
              <a:buFont typeface="Arial" panose="020B0604020202020204" pitchFamily="34" charset="0"/>
              <a:buChar char="•"/>
              <a:defRPr sz="2800">
                <a:latin typeface="+mn-lt"/>
              </a:defRPr>
            </a:lvl1pPr>
            <a:lvl2pPr marL="990661" lvl="1" indent="-34398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Nunito Light"/>
              <a:buChar char="○"/>
              <a:defRPr sz="2400"/>
            </a:lvl2pPr>
            <a:lvl3pPr marL="1485991" lvl="2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981322" lvl="3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476652" lvl="4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971983" lvl="5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467313" lvl="6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962644" lvl="7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457974" lvl="8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 lang="en-US" dirty="0"/>
          </a:p>
          <a:p>
            <a:pPr lvl="1"/>
            <a:endParaRPr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A94003B0-B48D-2E4A-3221-F2C4C7740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17206"/>
            <a:ext cx="11582400" cy="1205384"/>
          </a:xfrm>
          <a:solidFill>
            <a:schemeClr val="bg1"/>
          </a:solidFill>
        </p:spPr>
        <p:txBody>
          <a:bodyPr lIns="420624" tIns="411480" rIns="420624" bIns="420624"/>
          <a:lstStyle>
            <a:lvl1pPr marL="195012">
              <a:defRPr sz="2800" u="db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id="{34BCFEDD-7DAF-02E8-D5E9-47C49F8D2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1" y="6522415"/>
            <a:ext cx="2438309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B181F5F1-E69D-2A4C-9A79-C392FEFCF13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3066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9">
          <p15:clr>
            <a:srgbClr val="FBAE40"/>
          </p15:clr>
        </p15:guide>
        <p15:guide id="2" pos="15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5726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268225"/>
            <a:ext cx="5498592" cy="5726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146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164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1416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746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 Title and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E84C-06EB-E56E-2556-375350980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9858"/>
            <a:ext cx="9144000" cy="2003204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81666-3210-E5F3-3AB8-58A52C886B2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548636"/>
            <a:ext cx="9144000" cy="2657292"/>
          </a:xfrm>
        </p:spPr>
        <p:txBody>
          <a:bodyPr>
            <a:normAutofit/>
          </a:bodyPr>
          <a:lstStyle>
            <a:lvl1pPr marL="457200" indent="-4572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sz="2800"/>
            </a:lvl1pPr>
            <a:lvl2pPr marL="7200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Text</a:t>
            </a:r>
          </a:p>
          <a:p>
            <a:pPr lvl="0"/>
            <a:r>
              <a:rPr lang="en-US" dirty="0"/>
              <a:t>Text</a:t>
            </a:r>
          </a:p>
          <a:p>
            <a:pPr lvl="0"/>
            <a:r>
              <a:rPr lang="en-US" dirty="0"/>
              <a:t>Text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01532-C2A2-4B37-1B12-42A04E40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2CC49-8724-0093-1B16-956EFB83F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B90A5-AEFA-EFFD-1F5D-93C82AD04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2FE8878-BD8D-577C-7F04-19AD19CFF2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0" y="2964305"/>
            <a:ext cx="9144000" cy="57308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 u="sng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96864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Program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AB85-0863-1937-A11D-8E8B09821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/>
          <a:lstStyle>
            <a:lvl1pPr>
              <a:defRPr sz="2800" u="db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B43B1-99DE-4DC7-C7B7-A2DB7A35B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767"/>
            <a:ext cx="10515600" cy="4973196"/>
          </a:xfrm>
        </p:spPr>
        <p:txBody>
          <a:bodyPr>
            <a:noAutofit/>
          </a:bodyPr>
          <a:lstStyle>
            <a:lvl1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517"/>
            </a:lvl3pPr>
            <a:lvl4pPr>
              <a:defRPr sz="2400"/>
            </a:lvl4pPr>
          </a:lstStyle>
          <a:p>
            <a:pPr lvl="0"/>
            <a:endParaRPr lang="en-US" dirty="0"/>
          </a:p>
          <a:p>
            <a:pPr lvl="0"/>
            <a:r>
              <a:rPr lang="en-US" dirty="0"/>
              <a:t> </a:t>
            </a:r>
            <a:r>
              <a:rPr lang="en-US" sz="2400" dirty="0"/>
              <a:t> </a:t>
            </a:r>
          </a:p>
          <a:p>
            <a:pPr lvl="0"/>
            <a:r>
              <a:rPr lang="en-US" sz="2400" dirty="0"/>
              <a:t> </a:t>
            </a:r>
          </a:p>
          <a:p>
            <a:pPr lvl="1"/>
            <a:r>
              <a:rPr lang="en-US" sz="2400" dirty="0"/>
              <a:t> </a:t>
            </a:r>
          </a:p>
          <a:p>
            <a:pPr lvl="2"/>
            <a:endParaRPr lang="en-US" sz="2400" dirty="0"/>
          </a:p>
          <a:p>
            <a:pPr lvl="0"/>
            <a:endParaRPr lang="en-US" dirty="0"/>
          </a:p>
          <a:p>
            <a:pPr lvl="1"/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 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EFFDD-0F30-E3E6-D397-93167136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12509-00F4-AFCE-645C-82AF3972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666406D3-84CC-3143-BBC5-6919C133A6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01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AB85-0863-1937-A11D-8E8B09821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u="db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B43B1-99DE-4DC7-C7B7-A2DB7A35B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EFFDD-0F30-E3E6-D397-93167136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F675-985F-3BF0-E82B-3ED4AB8C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12509-00F4-AFCE-645C-82AF3972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025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gram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AB85-0863-1937-A11D-8E8B09821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/>
          <a:lstStyle>
            <a:lvl1pPr>
              <a:defRPr sz="2800" u="db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B43B1-99DE-4DC7-C7B7-A2DB7A35B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767"/>
            <a:ext cx="10515600" cy="4973196"/>
          </a:xfrm>
        </p:spPr>
        <p:txBody>
          <a:bodyPr>
            <a:noAutofit/>
          </a:bodyPr>
          <a:lstStyle>
            <a:lvl1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endParaRPr lang="en-US" dirty="0"/>
          </a:p>
          <a:p>
            <a:pPr lvl="0"/>
            <a:r>
              <a:rPr lang="en-US" dirty="0"/>
              <a:t> </a:t>
            </a:r>
            <a:r>
              <a:rPr lang="en-US" sz="2400" dirty="0"/>
              <a:t> </a:t>
            </a:r>
          </a:p>
          <a:p>
            <a:pPr lvl="1"/>
            <a:endParaRPr lang="en-US" sz="2400" dirty="0"/>
          </a:p>
          <a:p>
            <a:pPr lvl="0"/>
            <a:endParaRPr lang="en-US" dirty="0"/>
          </a:p>
          <a:p>
            <a:pPr lvl="1"/>
            <a:r>
              <a:rPr lang="en-US" dirty="0"/>
              <a:t>  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EFFDD-0F30-E3E6-D397-93167136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F675-985F-3BF0-E82B-3ED4AB8C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12509-00F4-AFCE-645C-82AF3972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329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42614-93DC-1DC3-D8B1-02B6C1B85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35092-C0C6-D188-29E6-4836A0B3A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A0DD7-9014-0AFC-2AB9-A3E00EBFA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E154C-B2C7-9427-49DE-10271D8E8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40B74-BB4E-784B-C371-D84F73AB0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CA3F9-F549-7C40-30D0-F0BB6A63F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2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F538A-85C8-CB03-BC32-9244E7AE6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4CF05-9C24-5F74-1FA9-2EFB6F5F9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B5FC6-28BC-B4A0-FC1A-86FDB5B7C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F5F7BF-54D1-3DF2-C5B9-02F841664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939F42-FB88-301E-EABF-075E18CA99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17E5DE-D049-F32F-4B66-0CD49BCD5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711CC-87EA-8DFF-6B05-BEAA84D2B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8EF7D-AC3B-71D9-66BF-5D3F28542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364EC-BFF0-31D4-7F48-0BB814A46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7EA6FF-B0BC-640C-DA88-5F79BDB01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8A0E57-32E5-CE1F-22FD-373F5A70E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1A5929-79DB-CD0B-54F3-63DC1078B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65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FF323-A3FF-DF00-0420-2771B7D1A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0BCA74-7E85-0AE4-01C0-C03D7F1C8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40DAF-42AA-BB06-5EBA-6B242B0F9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00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1F0FF-1ABD-3704-0E5E-B3138534F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9ABA-B9C5-F277-DB70-D0EDDE7FF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B1002-7236-3D9E-F78B-139C45F2D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374F2-06C8-93A4-7F9C-84A240D06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358E6-8B10-31AF-00DE-93C0CC25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5B215-BBC1-F39B-ACED-70C6A8D44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6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952ABE-0F4F-0ACD-5046-705C93368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787D0-3C1F-8E9A-E48D-FCE139F80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59D29-C9C0-F063-A20D-1627125DBE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C0916-3BA0-DF73-4051-1E70F6E3F4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6CD72-93B4-57A6-BE55-ACA368A10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8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8" r:id="rId2"/>
    <p:sldLayoutId id="2147483650" r:id="rId3"/>
    <p:sldLayoutId id="2147483699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572617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6388608" y="268225"/>
            <a:ext cx="5498592" cy="57261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9" name="Group 58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-146306" y="-147320"/>
            <a:ext cx="12485627" cy="715264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B5A18-8937-CDEA-3F12-905FF0357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10055" y="637020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99CA87-BF84-3D4E-AF2C-FBA3021F06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8232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9" r:id="rId3"/>
    <p:sldLayoutId id="2147483671" r:id="rId4"/>
    <p:sldLayoutId id="2147483679" r:id="rId5"/>
    <p:sldLayoutId id="2147483691" r:id="rId6"/>
    <p:sldLayoutId id="2147483692" r:id="rId7"/>
    <p:sldLayoutId id="2147483700" r:id="rId8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0">
          <a:solidFill>
            <a:schemeClr val="tx1"/>
          </a:solidFill>
          <a:latin typeface="+mj-lt"/>
          <a:ea typeface="IBM Plex Sans" charset="0"/>
          <a:cs typeface="IBM Plex Sans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5pPr>
      <a:lvl6pPr marL="39280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6pPr>
      <a:lvl7pPr marL="78561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7pPr>
      <a:lvl8pPr marL="117842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8pPr>
      <a:lvl9pPr marL="15712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None/>
        <a:defRPr sz="1517">
          <a:solidFill>
            <a:schemeClr val="tx1"/>
          </a:solidFill>
          <a:latin typeface="+mn-lt"/>
          <a:ea typeface="IBM Plex Sans" charset="0"/>
          <a:cs typeface="IBM Plex Sans" charset="0"/>
        </a:defRPr>
      </a:lvl1pPr>
      <a:lvl2pPr marL="185751" indent="-188226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517">
          <a:solidFill>
            <a:schemeClr val="tx1"/>
          </a:solidFill>
          <a:latin typeface="+mn-lt"/>
          <a:ea typeface="IBM Plex Sans" charset="0"/>
          <a:cs typeface="IBM Plex Sans" charset="0"/>
        </a:defRPr>
      </a:lvl2pPr>
      <a:lvl3pPr marL="371503" indent="-188226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1517">
          <a:solidFill>
            <a:schemeClr val="tx1"/>
          </a:solidFill>
          <a:latin typeface="+mn-lt"/>
          <a:ea typeface="IBM Plex Sans" charset="0"/>
          <a:cs typeface="IBM Plex Sans" charset="0"/>
        </a:defRPr>
      </a:lvl3pPr>
      <a:lvl4pPr marL="681088" indent="-188226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517" baseline="0">
          <a:solidFill>
            <a:schemeClr val="tx1"/>
          </a:solidFill>
          <a:latin typeface="+mn-lt"/>
          <a:ea typeface="IBM Plex Sans" charset="0"/>
          <a:cs typeface="IBM Plex Sans" charset="0"/>
        </a:defRPr>
      </a:lvl4pPr>
      <a:lvl5pPr marL="870279" indent="-188226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Font typeface=".AppleSystemUIFont" charset="-120"/>
        <a:buChar char="»"/>
        <a:tabLst/>
        <a:defRPr sz="1517">
          <a:solidFill>
            <a:schemeClr val="tx1"/>
          </a:solidFill>
          <a:latin typeface="+mn-lt"/>
          <a:ea typeface="IBM Plex Sans" charset="0"/>
          <a:cs typeface="IBM Plex Sans" charset="0"/>
        </a:defRPr>
      </a:lvl5pPr>
      <a:lvl6pPr marL="1715803" indent="-140484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375">
          <a:solidFill>
            <a:schemeClr val="bg1"/>
          </a:solidFill>
          <a:latin typeface="Arial" charset="0"/>
        </a:defRPr>
      </a:lvl6pPr>
      <a:lvl7pPr marL="2108612" indent="-140484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375">
          <a:solidFill>
            <a:schemeClr val="bg1"/>
          </a:solidFill>
          <a:latin typeface="Arial" charset="0"/>
        </a:defRPr>
      </a:lvl7pPr>
      <a:lvl8pPr marL="2501419" indent="-140484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375">
          <a:solidFill>
            <a:schemeClr val="bg1"/>
          </a:solidFill>
          <a:latin typeface="Arial" charset="0"/>
        </a:defRPr>
      </a:lvl8pPr>
      <a:lvl9pPr marL="2894227" indent="-140484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375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1pPr>
      <a:lvl2pPr marL="392806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2pPr>
      <a:lvl3pPr marL="785616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3pPr>
      <a:lvl4pPr marL="1178422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4pPr>
      <a:lvl5pPr marL="1571229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5pPr>
      <a:lvl6pPr marL="1964037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6pPr>
      <a:lvl7pPr marL="2356844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7pPr>
      <a:lvl8pPr marL="2749651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8pPr>
      <a:lvl9pPr marL="3142458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00">
          <p15:clr>
            <a:srgbClr val="F26B43"/>
          </p15:clr>
        </p15:guide>
        <p15:guide id="2" pos="156">
          <p15:clr>
            <a:srgbClr val="F26B43"/>
          </p15:clr>
        </p15:guide>
        <p15:guide id="3" pos="6084">
          <p15:clr>
            <a:srgbClr val="F26B43"/>
          </p15:clr>
        </p15:guide>
        <p15:guide id="4" orient="horz" pos="3776">
          <p15:clr>
            <a:srgbClr val="F26B43"/>
          </p15:clr>
        </p15:guide>
        <p15:guide id="5" orient="horz" pos="4118">
          <p15:clr>
            <a:srgbClr val="F26B43"/>
          </p15:clr>
        </p15:guide>
        <p15:guide id="6" pos="3120">
          <p15:clr>
            <a:srgbClr val="F26B43"/>
          </p15:clr>
        </p15:guide>
        <p15:guide id="7" pos="2964">
          <p15:clr>
            <a:srgbClr val="F26B43"/>
          </p15:clr>
        </p15:guide>
        <p15:guide id="8" pos="1560">
          <p15:clr>
            <a:srgbClr val="F26B43"/>
          </p15:clr>
        </p15:guide>
        <p15:guide id="9" pos="3276">
          <p15:clr>
            <a:srgbClr val="F26B43"/>
          </p15:clr>
        </p15:guide>
        <p15:guide id="10" pos="1404">
          <p15:clr>
            <a:srgbClr val="F26B43"/>
          </p15:clr>
        </p15:guide>
        <p15:guide id="11" pos="1716">
          <p15:clr>
            <a:srgbClr val="F26B43"/>
          </p15:clr>
        </p15:guide>
        <p15:guide id="12" pos="4680">
          <p15:clr>
            <a:srgbClr val="F26B43"/>
          </p15:clr>
        </p15:guide>
        <p15:guide id="13" pos="4524">
          <p15:clr>
            <a:srgbClr val="F26B43"/>
          </p15:clr>
        </p15:guide>
        <p15:guide id="14" pos="4836">
          <p15:clr>
            <a:srgbClr val="F26B43"/>
          </p15:clr>
        </p15:guide>
        <p15:guide id="15" orient="horz" pos="549">
          <p15:clr>
            <a:srgbClr val="F26B43"/>
          </p15:clr>
        </p15:guide>
        <p15:guide id="17" orient="horz" pos="1083">
          <p15:clr>
            <a:srgbClr val="F26B43"/>
          </p15:clr>
        </p15:guide>
        <p15:guide id="18" orient="horz" pos="2160">
          <p15:clr>
            <a:srgbClr val="F26B43"/>
          </p15:clr>
        </p15:guide>
        <p15:guide id="19" orient="horz" pos="1621">
          <p15:clr>
            <a:srgbClr val="F26B43"/>
          </p15:clr>
        </p15:guide>
        <p15:guide id="20" orient="horz" pos="2696">
          <p15:clr>
            <a:srgbClr val="F26B43"/>
          </p15:clr>
        </p15:guide>
        <p15:guide id="21" orient="horz" pos="32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esa0121mesa@gmail.com" TargetMode="Externa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ebfx.com/web-design/color-picker/" TargetMode="Externa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ebfx.com/web-design/color-picker/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forms.gle/49xAmPMvqnUJXRCm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be.com/playlist?list=PL1D91F4E6E79E73E1&amp;si=MvHx9PHppoIKR5Gj" TargetMode="External"/><Relationship Id="rId7" Type="http://schemas.openxmlformats.org/officeDocument/2006/relationships/hyperlink" Target="https://htmlcolorcodes.com/color-picker/" TargetMode="External"/><Relationship Id="rId2" Type="http://schemas.openxmlformats.org/officeDocument/2006/relationships/hyperlink" Target="http://programarcadegames.com/index.php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webfx.com/web-design/color-picker/" TargetMode="External"/><Relationship Id="rId5" Type="http://schemas.openxmlformats.org/officeDocument/2006/relationships/hyperlink" Target="https://www.pygame.org/docs/" TargetMode="External"/><Relationship Id="rId4" Type="http://schemas.openxmlformats.org/officeDocument/2006/relationships/hyperlink" Target="https://www.w3schools.com/python/default.asp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programarcadegames.com/index.php?chapter=introduction_to_graphics&amp;lang=en#section_5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programarcadegames.com/quiz/quiz.php?file=graphics&amp;lang=en" TargetMode="External"/><Relationship Id="rId2" Type="http://schemas.openxmlformats.org/officeDocument/2006/relationships/hyperlink" Target="http://programarcadegames.com/index.php?chapter=introduction_to_graphics&amp;lang=en#section_5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336051F-D61E-86BD-6D6C-3004B2E88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873801"/>
              </p:ext>
            </p:extLst>
          </p:nvPr>
        </p:nvGraphicFramePr>
        <p:xfrm>
          <a:off x="827871" y="983485"/>
          <a:ext cx="10676944" cy="967509"/>
        </p:xfrm>
        <a:graphic>
          <a:graphicData uri="http://schemas.openxmlformats.org/drawingml/2006/table">
            <a:tbl>
              <a:tblPr firstRow="1" firstCol="1" bandRow="1">
                <a:noFill/>
                <a:tableStyleId>{2D5ABB26-0587-4C30-8999-92F81FD0307C}</a:tableStyleId>
              </a:tblPr>
              <a:tblGrid>
                <a:gridCol w="2669236">
                  <a:extLst>
                    <a:ext uri="{9D8B030D-6E8A-4147-A177-3AD203B41FA5}">
                      <a16:colId xmlns:a16="http://schemas.microsoft.com/office/drawing/2014/main" val="3927143556"/>
                    </a:ext>
                  </a:extLst>
                </a:gridCol>
                <a:gridCol w="2669236">
                  <a:extLst>
                    <a:ext uri="{9D8B030D-6E8A-4147-A177-3AD203B41FA5}">
                      <a16:colId xmlns:a16="http://schemas.microsoft.com/office/drawing/2014/main" val="3685736620"/>
                    </a:ext>
                  </a:extLst>
                </a:gridCol>
                <a:gridCol w="2669236">
                  <a:extLst>
                    <a:ext uri="{9D8B030D-6E8A-4147-A177-3AD203B41FA5}">
                      <a16:colId xmlns:a16="http://schemas.microsoft.com/office/drawing/2014/main" val="2369456464"/>
                    </a:ext>
                  </a:extLst>
                </a:gridCol>
                <a:gridCol w="2669236">
                  <a:extLst>
                    <a:ext uri="{9D8B030D-6E8A-4147-A177-3AD203B41FA5}">
                      <a16:colId xmlns:a16="http://schemas.microsoft.com/office/drawing/2014/main" val="1076506861"/>
                    </a:ext>
                  </a:extLst>
                </a:gridCol>
              </a:tblGrid>
              <a:tr h="487241">
                <a:tc>
                  <a:txBody>
                    <a:bodyPr/>
                    <a:lstStyle/>
                    <a:p>
                      <a:pPr algn="ctr" fontAlgn="b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140416" marT="0" marB="42124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Course Code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140416" marT="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Course</a:t>
                      </a:r>
                      <a:r>
                        <a:rPr lang="ja-JP" altLang="en-US" sz="1600" b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　</a:t>
                      </a:r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Name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140416" marT="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Credits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140416" marT="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081612"/>
                  </a:ext>
                </a:extLst>
              </a:tr>
              <a:tr h="2327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JP" sz="1600" b="0" kern="1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Yu Gothic" panose="020B0400000000000000" pitchFamily="34" charset="-128"/>
                        <a:cs typeface="Cordia New" panose="020B0304020202020204" pitchFamily="34" charset="-34"/>
                      </a:endParaRPr>
                    </a:p>
                  </a:txBody>
                  <a:tcPr marL="0" marR="140416" marT="5616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JP" sz="1600" b="0" kern="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V.ITD215</a:t>
                      </a:r>
                      <a:endParaRPr lang="en-JP" sz="1600" b="0" kern="1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Yu Gothic" panose="020B0400000000000000" pitchFamily="34" charset="-128"/>
                        <a:cs typeface="Cordia New" panose="020B0304020202020204" pitchFamily="34" charset="-34"/>
                      </a:endParaRPr>
                    </a:p>
                  </a:txBody>
                  <a:tcPr marL="0" marR="140416" marT="5616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JP" sz="1600" b="0" kern="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Programming Experiments</a:t>
                      </a:r>
                      <a:endParaRPr lang="en-JP" sz="1600" b="0" kern="1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Yu Gothic" panose="020B0400000000000000" pitchFamily="34" charset="-128"/>
                        <a:cs typeface="Cordia New" panose="020B0304020202020204" pitchFamily="34" charset="-34"/>
                      </a:endParaRPr>
                    </a:p>
                  </a:txBody>
                  <a:tcPr marL="0" marR="140416" marT="5616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JP" sz="1600" b="0" kern="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JP" sz="1600" b="0" kern="1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Yu Gothic" panose="020B0400000000000000" pitchFamily="34" charset="-128"/>
                        <a:cs typeface="Cordia New" panose="020B0304020202020204" pitchFamily="34" charset="-34"/>
                      </a:endParaRPr>
                    </a:p>
                  </a:txBody>
                  <a:tcPr marL="0" marR="140416" marT="5616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190677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990E8F8E-8BE0-6DC3-F898-42CD3832D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5" y="268225"/>
            <a:ext cx="7937310" cy="5726176"/>
          </a:xfrm>
        </p:spPr>
        <p:txBody>
          <a:bodyPr anchor="b"/>
          <a:lstStyle/>
          <a:p>
            <a:r>
              <a:rPr lang="en-US" sz="4800" dirty="0">
                <a:solidFill>
                  <a:schemeClr val="accent3"/>
                </a:solidFill>
              </a:rPr>
              <a:t>Programming Experiments With Python And Pygame #5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2978EA-2700-C50C-0DFF-E69AD3BAF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EC50A3-C73C-694C-96DE-0E6A2FC2AB9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DCF9D-1F73-5B9F-D909-618FAED66377}"/>
              </a:ext>
            </a:extLst>
          </p:cNvPr>
          <p:cNvSpPr txBox="1">
            <a:spLocks/>
          </p:cNvSpPr>
          <p:nvPr/>
        </p:nvSpPr>
        <p:spPr>
          <a:xfrm>
            <a:off x="382251" y="6281434"/>
            <a:ext cx="4549513" cy="40417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JP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Prepared by </a:t>
            </a:r>
            <a:r>
              <a:rPr lang="en-US" sz="1800" dirty="0">
                <a:hlinkClick r:id="rId2"/>
              </a:rPr>
              <a:t>Mariko Tagawa</a:t>
            </a:r>
            <a:r>
              <a:rPr lang="en-US" sz="1800" dirty="0"/>
              <a:t>, JICA volunteer</a:t>
            </a:r>
          </a:p>
        </p:txBody>
      </p:sp>
    </p:spTree>
    <p:extLst>
      <p:ext uri="{BB962C8B-B14F-4D97-AF65-F5344CB8AC3E}">
        <p14:creationId xmlns:p14="http://schemas.microsoft.com/office/powerpoint/2010/main" val="2508224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32559-D5F3-B7D1-6622-C81C1119E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1843-A573-5E8C-246A-DBCF8F029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r>
              <a:rPr lang="en-US" dirty="0"/>
              <a:t>Drawing rectangles, polygons, text etc.</a:t>
            </a:r>
            <a:br>
              <a:rPr lang="en-US" dirty="0"/>
            </a:br>
            <a:r>
              <a:rPr lang="en-US" dirty="0"/>
              <a:t>file name: </a:t>
            </a:r>
            <a:r>
              <a:rPr lang="en-US" dirty="0" err="1"/>
              <a:t>simple_graphics_demo.py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531297D-A895-FAA7-F577-3CF5EBB99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6727"/>
            <a:ext cx="7666972" cy="4043875"/>
          </a:xfrm>
        </p:spPr>
        <p:txBody>
          <a:bodyPr/>
          <a:lstStyle/>
          <a:p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pygame.draw.line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1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Draws a straight line.</a:t>
            </a: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Parameters: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screen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The game window, where the line will be drawn.</a:t>
            </a:r>
          </a:p>
          <a:p>
            <a:pPr lvl="1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GREEN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The color of the line, defined as an RGB value, e.g., (0, 255, 0) for green.</a:t>
            </a:r>
          </a:p>
          <a:p>
            <a:pPr lvl="1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[0, 0]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The starting point of the line, specified as (x, y) coordinates. This is the top-left corner of the screen.</a:t>
            </a:r>
          </a:p>
          <a:p>
            <a:pPr lvl="1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[100, 100]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The ending point of the line, specified as (x, y) coordinates.</a:t>
            </a:r>
          </a:p>
          <a:p>
            <a:pPr lvl="1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The width of the line in pixels.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It draws a green line from the top-left corner (0, 0) to the point (100, 100) on the screen, with a thickness of 5 pixels.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8DF1C5-2FFE-6920-85BB-4A307559C59F}"/>
              </a:ext>
            </a:extLst>
          </p:cNvPr>
          <p:cNvSpPr txBox="1"/>
          <p:nvPr/>
        </p:nvSpPr>
        <p:spPr>
          <a:xfrm>
            <a:off x="838201" y="1283226"/>
            <a:ext cx="7735783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 algn="l" fontAlgn="base">
              <a:spcBef>
                <a:spcPts val="0"/>
              </a:spcBef>
              <a:buNone/>
            </a:pPr>
            <a:r>
              <a:rPr lang="en-US" sz="1800" b="0" i="0" dirty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Line 41</a:t>
            </a:r>
          </a:p>
          <a:p>
            <a:pPr marL="0" indent="0" algn="l" fontAlgn="base">
              <a:spcBef>
                <a:spcPts val="0"/>
              </a:spcBef>
              <a:buNone/>
            </a:pPr>
            <a:r>
              <a:rPr lang="en-US" sz="1800" b="0" i="0" dirty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Draw on the screen a line from (0,0) to (100,100)</a:t>
            </a:r>
          </a:p>
          <a:p>
            <a:pPr marL="0" indent="0" algn="l" fontAlgn="base">
              <a:spcBef>
                <a:spcPts val="0"/>
              </a:spcBef>
              <a:buNone/>
            </a:pPr>
            <a:r>
              <a:rPr lang="en-US" sz="1800" b="0" i="0" dirty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5 pixels wide.</a:t>
            </a:r>
          </a:p>
          <a:p>
            <a:pPr marL="0" indent="0" algn="l" fontAlgn="base">
              <a:spcBef>
                <a:spcPts val="0"/>
              </a:spcBef>
              <a:buNone/>
            </a:pPr>
            <a:r>
              <a:rPr lang="en-US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pygame.draw.line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(screen, GREEN, [0, 0], [100, 100], 5)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50CEB0-7B19-C897-AC60-3E0FCAFB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F1626B-1F58-861C-1925-269E29067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2B743C-EE83-02A1-9089-62AC0934A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2173" y="1302328"/>
            <a:ext cx="3052012" cy="4031671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2537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5A0A6-89A5-A0C6-21B6-8B5ECFE1B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159F2-35A9-E16C-F465-ECA69FD5A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r>
              <a:rPr lang="en-US" dirty="0"/>
              <a:t>Drawing rectangles, polygons, text etc.</a:t>
            </a:r>
            <a:br>
              <a:rPr lang="en-US" dirty="0"/>
            </a:br>
            <a:r>
              <a:rPr lang="en-US" dirty="0"/>
              <a:t>file name: </a:t>
            </a:r>
            <a:r>
              <a:rPr lang="en-US" dirty="0" err="1"/>
              <a:t>simple_graphics_demo.py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E769A2F-0A01-5596-B2BF-E12350CB6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742" y="2409668"/>
            <a:ext cx="7848600" cy="3797168"/>
          </a:xfrm>
        </p:spPr>
        <p:txBody>
          <a:bodyPr/>
          <a:lstStyle/>
          <a:p>
            <a:pPr marL="0" indent="0" algn="l" fontAlgn="base">
              <a:spcBef>
                <a:spcPts val="0"/>
              </a:spcBef>
              <a:buNone/>
            </a:pPr>
            <a:r>
              <a:rPr lang="en-US" sz="1800" dirty="0"/>
              <a:t>This is a for loop that repeat 10 times, 0, 10, 20, 30, ..., 90.</a:t>
            </a:r>
            <a:br>
              <a:rPr lang="en-US" sz="1800" dirty="0"/>
            </a:br>
            <a:r>
              <a:rPr lang="en-US" sz="1800" dirty="0"/>
              <a:t>This code </a:t>
            </a:r>
            <a:r>
              <a:rPr lang="en-US" sz="1800" b="1" dirty="0"/>
              <a:t>draws 10 red lines</a:t>
            </a:r>
            <a:r>
              <a:rPr lang="en-US" sz="1800" dirty="0"/>
              <a:t> on the screen.</a:t>
            </a:r>
          </a:p>
          <a:p>
            <a:pPr marL="0" indent="0" algn="l" fontAlgn="base">
              <a:spcBef>
                <a:spcPts val="0"/>
              </a:spcBef>
              <a:buNone/>
            </a:pPr>
            <a:endParaRPr lang="en-US" sz="18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1" dirty="0" err="1"/>
              <a:t>pygame.draw.line</a:t>
            </a:r>
            <a:r>
              <a:rPr lang="en-US" sz="1800" b="1" dirty="0"/>
              <a:t>()</a:t>
            </a:r>
          </a:p>
          <a:p>
            <a:r>
              <a:rPr lang="en-US" sz="1800" dirty="0"/>
              <a:t>Draws a </a:t>
            </a:r>
            <a:r>
              <a:rPr lang="en-US" sz="1800" b="1" dirty="0"/>
              <a:t>line</a:t>
            </a:r>
            <a:r>
              <a:rPr lang="en-US" sz="1800" dirty="0"/>
              <a:t> on the screen with the following parameters:</a:t>
            </a:r>
          </a:p>
          <a:p>
            <a:r>
              <a:rPr lang="en-US" sz="1800" b="1" dirty="0"/>
              <a:t>RED</a:t>
            </a:r>
            <a:r>
              <a:rPr lang="en-US" sz="1800" dirty="0"/>
              <a:t>: The color of the line (e.g., (255, 0, 0) for red).</a:t>
            </a:r>
          </a:p>
          <a:p>
            <a:r>
              <a:rPr lang="en-US" sz="1800" b="1" dirty="0"/>
              <a:t>Starting point ([0, 10 + </a:t>
            </a:r>
            <a:r>
              <a:rPr lang="en-US" sz="1800" b="1" dirty="0" err="1"/>
              <a:t>y_offset</a:t>
            </a:r>
            <a:r>
              <a:rPr lang="en-US" sz="1800" b="1" dirty="0"/>
              <a:t>])</a:t>
            </a:r>
            <a:r>
              <a:rPr lang="en-US" sz="1800" dirty="0"/>
              <a:t>:</a:t>
            </a:r>
          </a:p>
          <a:p>
            <a:pPr lvl="1"/>
            <a:r>
              <a:rPr lang="en-US" sz="1600" dirty="0"/>
              <a:t>The x-coordinate is always 0 (left edge of the screen).</a:t>
            </a:r>
          </a:p>
          <a:p>
            <a:pPr lvl="1"/>
            <a:r>
              <a:rPr lang="en-US" sz="1600" dirty="0"/>
              <a:t>The y-coordinate starts at 10 and increases with each loop  (10 + </a:t>
            </a:r>
            <a:r>
              <a:rPr lang="en-US" sz="1600" dirty="0" err="1"/>
              <a:t>y_offset</a:t>
            </a:r>
            <a:r>
              <a:rPr lang="en-US" sz="1600" dirty="0"/>
              <a:t>).</a:t>
            </a:r>
          </a:p>
          <a:p>
            <a:r>
              <a:rPr lang="en-US" sz="1800" b="1" dirty="0"/>
              <a:t>Ending point ([100, 110 + </a:t>
            </a:r>
            <a:r>
              <a:rPr lang="en-US" sz="1800" b="1" dirty="0" err="1"/>
              <a:t>y_offset</a:t>
            </a:r>
            <a:r>
              <a:rPr lang="en-US" sz="1800" b="1" dirty="0"/>
              <a:t>])</a:t>
            </a:r>
            <a:r>
              <a:rPr lang="en-US" sz="1800" dirty="0"/>
              <a:t>:</a:t>
            </a:r>
          </a:p>
          <a:p>
            <a:pPr lvl="1"/>
            <a:r>
              <a:rPr lang="en-US" sz="1600" dirty="0"/>
              <a:t>The x-coordinate is always 100.</a:t>
            </a:r>
          </a:p>
          <a:p>
            <a:pPr lvl="1"/>
            <a:r>
              <a:rPr lang="en-US" sz="1600" dirty="0"/>
              <a:t>The y-coordinate starts at 110 and increases with each loop (110 + </a:t>
            </a:r>
            <a:r>
              <a:rPr lang="en-US" sz="1600" dirty="0" err="1"/>
              <a:t>y_offset</a:t>
            </a:r>
            <a:r>
              <a:rPr lang="en-US" sz="1600" dirty="0"/>
              <a:t>).</a:t>
            </a:r>
          </a:p>
          <a:p>
            <a:r>
              <a:rPr lang="en-US" sz="1800" dirty="0"/>
              <a:t> The thickness of the line is 5 pixels.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C38A05-6A6E-FEF8-1914-8EA8266276A5}"/>
              </a:ext>
            </a:extLst>
          </p:cNvPr>
          <p:cNvSpPr txBox="1"/>
          <p:nvPr/>
        </p:nvSpPr>
        <p:spPr>
          <a:xfrm>
            <a:off x="838201" y="1283226"/>
            <a:ext cx="8260830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 algn="l" fontAlgn="base">
              <a:spcBef>
                <a:spcPts val="0"/>
              </a:spcBef>
              <a:buNone/>
            </a:pPr>
            <a:r>
              <a:rPr lang="en-US" sz="1800" b="0" i="0" dirty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#line 45</a:t>
            </a:r>
          </a:p>
          <a:p>
            <a:pPr marL="0" indent="0" algn="l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y_offset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range(0, 100, 10):</a:t>
            </a:r>
          </a:p>
          <a:p>
            <a:pPr lvl="1" fontAlgn="base"/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pygame.draw.line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(screen, RED, [0, 10 +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y_offset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], [100, 110 +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y_offset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], 5)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F52844-E0FE-00A3-E0E0-5590FD43B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1F8E30-E822-BDFA-562A-141BEF9BF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8948" y="2266122"/>
            <a:ext cx="3005949" cy="399553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29945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105AA-F0A2-AB9C-0239-DFB0271D9B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A3DCE-74B4-35F2-7C22-78F8B8168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r>
              <a:rPr lang="en-US" dirty="0"/>
              <a:t>Drawing rectangles, polygons, text etc.</a:t>
            </a:r>
            <a:br>
              <a:rPr lang="en-US" dirty="0"/>
            </a:br>
            <a:r>
              <a:rPr lang="en-US" dirty="0"/>
              <a:t>file name: </a:t>
            </a:r>
            <a:r>
              <a:rPr lang="en-US" dirty="0" err="1"/>
              <a:t>simple_graphics_demo.py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B4B6365-E674-953D-B9B3-9E1797589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742" y="2409668"/>
            <a:ext cx="7596362" cy="3797168"/>
          </a:xfrm>
        </p:spPr>
        <p:txBody>
          <a:bodyPr/>
          <a:lstStyle/>
          <a:p>
            <a:pPr marL="0" indent="0" fontAlgn="base">
              <a:spcAft>
                <a:spcPts val="600"/>
              </a:spcAft>
              <a:buNone/>
            </a:pPr>
            <a:r>
              <a:rPr lang="en-US" sz="2000" b="1" dirty="0" err="1"/>
              <a:t>pygame.draw.rect</a:t>
            </a:r>
            <a:r>
              <a:rPr lang="en-US" sz="2000" b="1" dirty="0"/>
              <a:t>()</a:t>
            </a:r>
          </a:p>
          <a:p>
            <a:pPr marL="0" indent="0" algn="l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/>
              <a:t>This code draws </a:t>
            </a:r>
            <a:r>
              <a:rPr lang="en-US" sz="2000" b="1" dirty="0"/>
              <a:t>a rectangle</a:t>
            </a:r>
            <a:r>
              <a:rPr lang="en-US" sz="2000" dirty="0"/>
              <a:t> on the screen with the following parameters: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screen</a:t>
            </a:r>
            <a:r>
              <a:rPr lang="en-US" sz="2000" dirty="0"/>
              <a:t>: Where to draw.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BLACK</a:t>
            </a:r>
            <a:r>
              <a:rPr lang="en-US" sz="2000" dirty="0"/>
              <a:t>: Color of the rectangle.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[20, 20, 250, 100]</a:t>
            </a:r>
            <a:r>
              <a:rPr lang="en-US" sz="2000" dirty="0"/>
              <a:t>:</a:t>
            </a:r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(20, 20): Starting point (top-left corner).</a:t>
            </a:r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250: Width.</a:t>
            </a:r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100: Height.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2</a:t>
            </a:r>
            <a:r>
              <a:rPr lang="en-US" sz="2000" dirty="0"/>
              <a:t>: Line thickness (2 pixels).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03D95A-D866-9C70-2354-B99A25021552}"/>
              </a:ext>
            </a:extLst>
          </p:cNvPr>
          <p:cNvSpPr txBox="1"/>
          <p:nvPr/>
        </p:nvSpPr>
        <p:spPr>
          <a:xfrm>
            <a:off x="838201" y="1283226"/>
            <a:ext cx="8260830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 algn="l" fontAlgn="base">
              <a:spcBef>
                <a:spcPts val="0"/>
              </a:spcBef>
              <a:buNone/>
            </a:pPr>
            <a:r>
              <a:rPr lang="en-US" sz="1800" b="0" i="0" dirty="0">
                <a:solidFill>
                  <a:srgbClr val="92D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#line 50</a:t>
            </a:r>
          </a:p>
          <a:p>
            <a:pPr marL="0" indent="0" algn="l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i="0" dirty="0">
                <a:solidFill>
                  <a:srgbClr val="92D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Draw a rectangle</a:t>
            </a:r>
          </a:p>
          <a:p>
            <a:pPr marL="0" indent="0" algn="l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pygame.draw.rect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(screen, BLACK, [20, 20, 250, 100], 2)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0A799A-7F19-9C94-8FF2-E8707C2DE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2D4FA2-DCB5-FB86-69D0-A806C6255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165" y="2447051"/>
            <a:ext cx="3061030" cy="4041163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69974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9168DD-08BF-283A-4431-0CC0A35A1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2D88D-57BE-8B94-173F-1FFFBB68D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r>
              <a:rPr lang="en-US" dirty="0"/>
              <a:t>Drawing rectangles, polygons, text etc.</a:t>
            </a:r>
            <a:br>
              <a:rPr lang="en-US" dirty="0"/>
            </a:br>
            <a:r>
              <a:rPr lang="en-US" dirty="0"/>
              <a:t>file name: </a:t>
            </a:r>
            <a:r>
              <a:rPr lang="en-US" dirty="0" err="1"/>
              <a:t>simple_graphics_demo.py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E4AF22-F9C6-0BE1-47DF-DA0EF46CF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742" y="2409668"/>
            <a:ext cx="7596362" cy="3858610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b="1" dirty="0" err="1"/>
              <a:t>pygame.draw.ellipse</a:t>
            </a:r>
            <a:r>
              <a:rPr lang="en-US" sz="2000" b="1" dirty="0"/>
              <a:t>()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This code </a:t>
            </a:r>
            <a:r>
              <a:rPr lang="en-US" sz="2000" b="1" dirty="0"/>
              <a:t>draws an ellipse (oval)</a:t>
            </a:r>
            <a:r>
              <a:rPr lang="en-US" sz="2000" dirty="0"/>
              <a:t> inside a rectangle shape.</a:t>
            </a:r>
          </a:p>
          <a:p>
            <a:pPr marL="0" indent="0" algn="l" fontAlgn="base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/>
              <a:t>with the following parameters: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screen</a:t>
            </a:r>
            <a:r>
              <a:rPr lang="en-US" sz="2000" dirty="0"/>
              <a:t>: Where to draw.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BLACK</a:t>
            </a:r>
            <a:r>
              <a:rPr lang="en-US" sz="2000" dirty="0"/>
              <a:t>: Color of the ellipse.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[20, 20, 250, 100]</a:t>
            </a:r>
            <a:r>
              <a:rPr lang="en-US" sz="2000" dirty="0"/>
              <a:t>:</a:t>
            </a:r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(20, 20): Starting point (top-left corner).</a:t>
            </a:r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250: Width.</a:t>
            </a:r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100: Height.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2</a:t>
            </a:r>
            <a:r>
              <a:rPr lang="en-US" sz="2000" dirty="0"/>
              <a:t>: Line thickness (2 pixels).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C497D6-ACF1-5974-7112-E4565A19950C}"/>
              </a:ext>
            </a:extLst>
          </p:cNvPr>
          <p:cNvSpPr txBox="1"/>
          <p:nvPr/>
        </p:nvSpPr>
        <p:spPr>
          <a:xfrm>
            <a:off x="838201" y="1283226"/>
            <a:ext cx="8260830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 algn="l" fontAlgn="base">
              <a:spcBef>
                <a:spcPts val="0"/>
              </a:spcBef>
              <a:buNone/>
            </a:pPr>
            <a:r>
              <a:rPr lang="en-US" sz="1800" b="0" i="0" dirty="0">
                <a:solidFill>
                  <a:srgbClr val="92D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#line 53</a:t>
            </a:r>
          </a:p>
          <a:p>
            <a:pPr marL="0" indent="0" algn="l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i="0" dirty="0">
                <a:solidFill>
                  <a:srgbClr val="92D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 Draw an ellipse, using a rectangle as the outside boundaries</a:t>
            </a:r>
          </a:p>
          <a:p>
            <a:pPr marL="0" indent="0" algn="l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pygame.draw.ellipse</a:t>
            </a:r>
            <a:r>
              <a:rPr lang="en-US" sz="1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(screen, BLACK, [20, 20, 250, 100], 2)</a:t>
            </a:r>
            <a:endParaRPr lang="en-US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D86A53-5976-46E8-A5CD-128584AB5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D000FC-0A76-BD7F-5B6B-7D952561B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7268" y="2425148"/>
            <a:ext cx="2890907" cy="3885783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081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233649-BBD9-FC4F-7FCF-3B070D769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8F271-3A9B-5696-6413-EFEB33867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r>
              <a:rPr lang="en-US" dirty="0"/>
              <a:t>Drawing rectangles, polygons, text etc.</a:t>
            </a:r>
            <a:br>
              <a:rPr lang="en-US" dirty="0"/>
            </a:br>
            <a:r>
              <a:rPr lang="en-US" dirty="0"/>
              <a:t>file name: </a:t>
            </a:r>
            <a:r>
              <a:rPr lang="en-US" dirty="0" err="1"/>
              <a:t>simple_graphics_demo.py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1D4EAFE-34EC-5429-EE86-8E8F90A0E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973" y="2862726"/>
            <a:ext cx="8114258" cy="381078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pygame.draw.arc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1">
              <a:spcAft>
                <a:spcPts val="600"/>
              </a:spcAft>
            </a:pPr>
            <a:r>
              <a:rPr lang="en-US" sz="1400" dirty="0"/>
              <a:t>Draws an arc (a curved line).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screen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1">
              <a:spcAft>
                <a:spcPts val="600"/>
              </a:spcAf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screen where the arc will be drawn. </a:t>
            </a:r>
            <a:endParaRPr lang="en-US" sz="1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BLACK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The color of the arc.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[20, 220, 250, 200]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The rectangle area where the arc is drawn: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(20, 220) is the top-left corner of the rectangle.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250 is the width, and 200 is the height.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b="1" dirty="0"/>
              <a:t>0, PI / 2</a:t>
            </a:r>
            <a:r>
              <a:rPr lang="en-US" sz="1400" dirty="0"/>
              <a:t> : The arc starts at 0 radians (right side) and ends at 90 degrees (PI/2 radians, top side).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The thickness of the arc's line, in pixels.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The other Arcs: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GREEN arc</a:t>
            </a:r>
            <a:r>
              <a:rPr lang="en-US" sz="1400" dirty="0"/>
              <a:t> from </a:t>
            </a:r>
            <a:r>
              <a:rPr lang="en-US" sz="1400" b="1" dirty="0"/>
              <a:t>90° (top)</a:t>
            </a:r>
            <a:r>
              <a:rPr lang="en-US" sz="1400" dirty="0"/>
              <a:t> to </a:t>
            </a:r>
            <a:r>
              <a:rPr lang="en-US" sz="1400" b="1" dirty="0"/>
              <a:t>180° (left)</a:t>
            </a:r>
            <a:r>
              <a:rPr lang="en-US" sz="14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BLUE arc</a:t>
            </a:r>
            <a:r>
              <a:rPr lang="en-US" sz="1400" dirty="0"/>
              <a:t> from </a:t>
            </a:r>
            <a:r>
              <a:rPr lang="en-US" sz="1400" b="1" dirty="0"/>
              <a:t>180° (left)</a:t>
            </a:r>
            <a:r>
              <a:rPr lang="en-US" sz="1400" dirty="0"/>
              <a:t> to </a:t>
            </a:r>
            <a:r>
              <a:rPr lang="en-US" sz="1400" b="1" dirty="0"/>
              <a:t>270° (bottom)</a:t>
            </a:r>
            <a:r>
              <a:rPr lang="en-US" sz="14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RED arc</a:t>
            </a:r>
            <a:r>
              <a:rPr lang="en-US" sz="1400" dirty="0"/>
              <a:t> from </a:t>
            </a:r>
            <a:r>
              <a:rPr lang="en-US" sz="1400" b="1" dirty="0"/>
              <a:t>270° (bottom)</a:t>
            </a:r>
            <a:r>
              <a:rPr lang="en-US" sz="1400" dirty="0"/>
              <a:t> back to </a:t>
            </a:r>
            <a:r>
              <a:rPr lang="en-US" sz="1400" b="1" dirty="0"/>
              <a:t>360° (right)</a:t>
            </a:r>
            <a:r>
              <a:rPr lang="en-US" sz="1400" dirty="0"/>
              <a:t>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b="1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0CA4EA-12BA-F3D2-E852-4DCFE33200E8}"/>
              </a:ext>
            </a:extLst>
          </p:cNvPr>
          <p:cNvSpPr txBox="1"/>
          <p:nvPr/>
        </p:nvSpPr>
        <p:spPr>
          <a:xfrm>
            <a:off x="838201" y="1235100"/>
            <a:ext cx="6972299" cy="1600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 fontAlgn="base"/>
            <a:r>
              <a:rPr lang="en-US" sz="1400" b="0" i="0" dirty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#Line 57</a:t>
            </a:r>
          </a:p>
          <a:p>
            <a:pPr algn="l" fontAlgn="base"/>
            <a:r>
              <a:rPr lang="en-US" sz="1400" b="0" i="0" dirty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Draw an arc as part of an ellipse.</a:t>
            </a:r>
          </a:p>
          <a:p>
            <a:pPr algn="l" fontAlgn="base"/>
            <a:r>
              <a:rPr lang="en-US" sz="1400" b="0" i="0" dirty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Use radians to determine what angle to draw.</a:t>
            </a:r>
          </a:p>
          <a:p>
            <a:pPr algn="l" fontAlgn="base"/>
            <a:r>
              <a:rPr lang="en-US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pygame.draw.arc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(screen, BLACK, [20, 220, 250, 200], 0, PI / 2, 2)</a:t>
            </a:r>
          </a:p>
          <a:p>
            <a:pPr algn="l" fontAlgn="base"/>
            <a:r>
              <a:rPr lang="en-US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pygame.draw.arc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(screen, GREEN, [20, 220, 250, 200], PI / 2, PI, 2)</a:t>
            </a:r>
          </a:p>
          <a:p>
            <a:pPr algn="l" fontAlgn="base"/>
            <a:r>
              <a:rPr lang="en-US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pygame.draw.arc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(screen, BLUE, [20, 220, 250, 200], PI, 3 * PI / 2, 2)</a:t>
            </a:r>
          </a:p>
          <a:p>
            <a:pPr algn="l" fontAlgn="base"/>
            <a:r>
              <a:rPr lang="en-US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pygame.draw.arc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(screen, RED, [20, 220, 250, 200], 3 * PI / 2, 2 * PI, 2)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7149C3-9E38-1F8F-B276-D4EAD204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6A3AD7-91BC-D522-4915-B73746F33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3776" y="698500"/>
            <a:ext cx="3431396" cy="4546600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48698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CA2AC-2659-0747-CA70-BABD111C0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C3FAA-1947-81D8-F822-8B6A64D9D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r>
              <a:rPr lang="en-US" dirty="0"/>
              <a:t>Drawing rectangles, polygons, text etc.</a:t>
            </a:r>
            <a:br>
              <a:rPr lang="en-US" dirty="0"/>
            </a:br>
            <a:r>
              <a:rPr lang="en-US" dirty="0"/>
              <a:t>file name: </a:t>
            </a:r>
            <a:r>
              <a:rPr lang="en-US" dirty="0" err="1"/>
              <a:t>simple_graphics_demo.py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890B9D-6104-082F-AA6A-4E7F99B35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973" y="2862726"/>
            <a:ext cx="7416427" cy="381078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8. Angles in radians: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0 radians → Starts from the right side.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PI </a:t>
            </a:r>
            <a:r>
              <a:rPr lang="el-GR" sz="2000" dirty="0"/>
              <a:t>/</a:t>
            </a:r>
            <a:r>
              <a:rPr lang="en-US" sz="2000" dirty="0"/>
              <a:t> </a:t>
            </a:r>
            <a:r>
              <a:rPr lang="el-GR" sz="2000" dirty="0"/>
              <a:t>2 </a:t>
            </a:r>
            <a:r>
              <a:rPr lang="en-US" sz="2000" dirty="0"/>
              <a:t>radians (1.57) → Moves to the top (90°).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PI </a:t>
            </a:r>
            <a:r>
              <a:rPr lang="el-GR" sz="2000" dirty="0"/>
              <a:t> </a:t>
            </a:r>
            <a:r>
              <a:rPr lang="en-US" sz="2000" dirty="0"/>
              <a:t>radians (3.14) → Moves to the left (180°).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3 * PI </a:t>
            </a:r>
            <a:r>
              <a:rPr lang="el-GR" sz="2000" dirty="0"/>
              <a:t>/</a:t>
            </a:r>
            <a:r>
              <a:rPr lang="en-US" sz="2000" dirty="0"/>
              <a:t> </a:t>
            </a:r>
            <a:r>
              <a:rPr lang="el-GR" sz="2000" dirty="0"/>
              <a:t>2 </a:t>
            </a:r>
            <a:r>
              <a:rPr lang="en-US" sz="2000" dirty="0"/>
              <a:t>radians (4.71) → Moves to the bottom (270°).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2 * PI </a:t>
            </a:r>
            <a:r>
              <a:rPr lang="el-GR" sz="2000" dirty="0"/>
              <a:t> </a:t>
            </a:r>
            <a:r>
              <a:rPr lang="en-US" sz="2000" dirty="0"/>
              <a:t>radians (6.28) → Full circle back to the right (360°).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364B84-D139-913D-F495-ADF027818A3C}"/>
              </a:ext>
            </a:extLst>
          </p:cNvPr>
          <p:cNvSpPr txBox="1"/>
          <p:nvPr/>
        </p:nvSpPr>
        <p:spPr>
          <a:xfrm>
            <a:off x="838201" y="1235100"/>
            <a:ext cx="6972299" cy="16004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 fontAlgn="base"/>
            <a:r>
              <a:rPr lang="en-US" sz="1400" b="0" i="0" dirty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#Line 57</a:t>
            </a:r>
          </a:p>
          <a:p>
            <a:pPr algn="l" fontAlgn="base"/>
            <a:r>
              <a:rPr lang="en-US" sz="1400" b="0" i="0" dirty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Draw an arc as part of an ellipse.</a:t>
            </a:r>
          </a:p>
          <a:p>
            <a:pPr algn="l" fontAlgn="base"/>
            <a:r>
              <a:rPr lang="en-US" sz="1400" b="0" i="0" dirty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Use radians to determine what angle to draw.</a:t>
            </a:r>
          </a:p>
          <a:p>
            <a:pPr algn="l" fontAlgn="base"/>
            <a:r>
              <a:rPr lang="en-US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pygame.draw.arc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(screen, BLACK, [20, 220, 250, 200], 0, PI / 2, 2)</a:t>
            </a:r>
          </a:p>
          <a:p>
            <a:pPr algn="l" fontAlgn="base"/>
            <a:r>
              <a:rPr lang="en-US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pygame.draw.arc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(screen, GREEN, [20, 220, 250, 200], PI / 2, PI, 2)</a:t>
            </a:r>
          </a:p>
          <a:p>
            <a:pPr algn="l" fontAlgn="base"/>
            <a:r>
              <a:rPr lang="en-US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pygame.draw.arc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(screen, BLUE, [20, 220, 250, 200], PI, 3 * PI / 2, 2)</a:t>
            </a:r>
          </a:p>
          <a:p>
            <a:pPr algn="l" fontAlgn="base"/>
            <a:r>
              <a:rPr lang="en-US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pygame.draw.arc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(screen, RED, [20, 220, 250, 200], 3 * PI / 2, 2 * PI, 2)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77FC5D-6239-6FC6-FAE7-9870BE93B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7CDC28-8182-29DD-89D9-FE387A05B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3776" y="698500"/>
            <a:ext cx="3431396" cy="4546600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50756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13754B-3F41-1CD5-6C5B-3D30CF91C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8F553-D2B2-81F1-FBB2-77FA96533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r>
              <a:rPr lang="en-US" dirty="0"/>
              <a:t>Drawing rectangles, polygons, text etc.</a:t>
            </a:r>
            <a:br>
              <a:rPr lang="en-US" dirty="0"/>
            </a:br>
            <a:r>
              <a:rPr lang="en-US" dirty="0"/>
              <a:t>file name: </a:t>
            </a:r>
            <a:r>
              <a:rPr lang="en-US" dirty="0" err="1"/>
              <a:t>simple_graphics_demo.py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5DF340F-C217-816B-8C06-D3699F2A4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722" y="2321002"/>
            <a:ext cx="7848600" cy="4359198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US" sz="1600" dirty="0"/>
              <a:t>This code </a:t>
            </a:r>
            <a:r>
              <a:rPr lang="en-US" sz="1600" b="1" dirty="0"/>
              <a:t>draws a polygon</a:t>
            </a:r>
            <a:r>
              <a:rPr lang="en-US" sz="1600" dirty="0"/>
              <a:t> (a shape with straight sides) on the screen. In this case, it draws a </a:t>
            </a:r>
            <a:r>
              <a:rPr lang="en-US" sz="1600" b="1" dirty="0"/>
              <a:t>triangle</a:t>
            </a:r>
            <a:r>
              <a:rPr lang="en-US" sz="1600" dirty="0"/>
              <a:t> because there are </a:t>
            </a:r>
            <a:r>
              <a:rPr lang="en-US" sz="1600" b="1" dirty="0"/>
              <a:t>3 points</a:t>
            </a:r>
            <a:r>
              <a:rPr lang="en-US" sz="1600" dirty="0"/>
              <a:t>.</a:t>
            </a:r>
            <a:endParaRPr lang="en-US" sz="1600" b="1" dirty="0"/>
          </a:p>
          <a:p>
            <a:pPr>
              <a:spcAft>
                <a:spcPts val="600"/>
              </a:spcAft>
            </a:pPr>
            <a:r>
              <a:rPr lang="en-US" sz="1800" b="1" dirty="0" err="1"/>
              <a:t>pygame.draw.polygon</a:t>
            </a:r>
            <a:r>
              <a:rPr lang="en-US" sz="1800" b="1" dirty="0"/>
              <a:t>()</a:t>
            </a:r>
            <a:r>
              <a:rPr lang="en-US" sz="1800" dirty="0"/>
              <a:t>:</a:t>
            </a:r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Draw a polygon on the screen. </a:t>
            </a:r>
          </a:p>
          <a:p>
            <a:pPr>
              <a:spcAft>
                <a:spcPts val="600"/>
              </a:spcAft>
            </a:pPr>
            <a:r>
              <a:rPr lang="en-US" sz="1800" b="1" dirty="0"/>
              <a:t>screen</a:t>
            </a:r>
            <a:r>
              <a:rPr lang="en-US" sz="1800" dirty="0"/>
              <a:t>: The window where the polygon will be drawn.</a:t>
            </a:r>
          </a:p>
          <a:p>
            <a:pPr>
              <a:spcAft>
                <a:spcPts val="600"/>
              </a:spcAft>
            </a:pPr>
            <a:r>
              <a:rPr lang="en-US" sz="1800" b="1" dirty="0"/>
              <a:t>BLACK</a:t>
            </a:r>
            <a:r>
              <a:rPr lang="en-US" sz="1800" dirty="0"/>
              <a:t>: The color of the polygon's outline</a:t>
            </a:r>
          </a:p>
          <a:p>
            <a:pPr>
              <a:spcAft>
                <a:spcPts val="600"/>
              </a:spcAft>
            </a:pPr>
            <a:r>
              <a:rPr lang="en-US" sz="1800" b="1" dirty="0"/>
              <a:t>[[100, 100], [0, 200], [200, 200]]</a:t>
            </a:r>
            <a:r>
              <a:rPr lang="en-US" sz="1800" dirty="0"/>
              <a:t>: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A list of points (x, y) for the corners of the shape: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(100, 100) → The first point.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(0, 200) → The second point.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(200, 200) → The third point.</a:t>
            </a:r>
          </a:p>
          <a:p>
            <a:pPr marL="324000">
              <a:spcAft>
                <a:spcPts val="600"/>
              </a:spcAft>
            </a:pPr>
            <a:r>
              <a:rPr lang="en-US" sz="1800" dirty="0"/>
              <a:t>The width (thickness) of the polygon's outline in pixels.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86E5FE-0276-A2D5-CE43-C6FE710192E4}"/>
              </a:ext>
            </a:extLst>
          </p:cNvPr>
          <p:cNvSpPr txBox="1"/>
          <p:nvPr/>
        </p:nvSpPr>
        <p:spPr>
          <a:xfrm>
            <a:off x="838201" y="1283226"/>
            <a:ext cx="7251699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 fontAlgn="base"/>
            <a:r>
              <a:rPr lang="en-US" sz="1600" b="0" i="0" dirty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#Line 63</a:t>
            </a:r>
          </a:p>
          <a:p>
            <a:pPr algn="l" fontAlgn="base"/>
            <a:r>
              <a:rPr lang="en-US" sz="1600" b="0" i="0" dirty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 This draws a triangle using the polygon command</a:t>
            </a:r>
          </a:p>
          <a:p>
            <a:pPr algn="l" fontAlgn="base"/>
            <a:r>
              <a:rPr lang="en-US" sz="16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pygame.draw.polygon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(screen, BLACK, [[100, 100], [0, 200], [200, 200]], 5)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F9EA38-D690-F5B0-D0EE-70827EE0C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B2718B-4194-5DF0-935E-ADCA7E3C2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5944" y="1308100"/>
            <a:ext cx="3112206" cy="4121150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95920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15A18-40F0-D80A-27EF-1598919DE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CD9D1-A288-3DDB-25BF-B2476B298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r>
              <a:rPr lang="en-US" dirty="0"/>
              <a:t>Drawing rectangles, polygons, text etc.</a:t>
            </a:r>
            <a:br>
              <a:rPr lang="en-US" dirty="0"/>
            </a:br>
            <a:r>
              <a:rPr lang="en-US" dirty="0"/>
              <a:t>file name: </a:t>
            </a:r>
            <a:r>
              <a:rPr lang="en-US" dirty="0" err="1"/>
              <a:t>simple_graphics_demo.py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43612A9-1F80-717B-E0D9-E39998DD3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622" y="3934572"/>
            <a:ext cx="6522178" cy="199632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err="1"/>
              <a:t>pygame.font.SysFont</a:t>
            </a:r>
            <a:r>
              <a:rPr lang="en-US" sz="2000" dirty="0"/>
              <a:t> → Creates a font.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'Calibri' → The name of the font.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25 → The size of the text (25 pixels high).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True → Makes the text bold.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False → The text is not italic.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9DFE57-9C6E-0C38-364E-B1FD3E155FA3}"/>
              </a:ext>
            </a:extLst>
          </p:cNvPr>
          <p:cNvSpPr txBox="1"/>
          <p:nvPr/>
        </p:nvSpPr>
        <p:spPr>
          <a:xfrm>
            <a:off x="894622" y="3429526"/>
            <a:ext cx="5930899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/>
              <a:t>font = </a:t>
            </a:r>
            <a:r>
              <a:rPr lang="en-US" sz="2000" dirty="0" err="1"/>
              <a:t>pygame.font.SysFont</a:t>
            </a:r>
            <a:r>
              <a:rPr lang="en-US" sz="2000" dirty="0"/>
              <a:t>('Calibri', 25, True, False)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6CE471-0F33-B23A-B297-A2020BD62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2F80B4-3E60-5EFE-DFF5-4D42846F6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64" y="1036680"/>
            <a:ext cx="3582535" cy="4703720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D0D999-B7C6-6AA6-4F57-CD7C5B9128E6}"/>
              </a:ext>
            </a:extLst>
          </p:cNvPr>
          <p:cNvSpPr txBox="1"/>
          <p:nvPr/>
        </p:nvSpPr>
        <p:spPr>
          <a:xfrm>
            <a:off x="894622" y="1435626"/>
            <a:ext cx="5930899" cy="10772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 fontAlgn="base"/>
            <a:r>
              <a:rPr lang="en-US" sz="1600" b="0" i="0" dirty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#Line 66</a:t>
            </a:r>
          </a:p>
          <a:p>
            <a:pPr algn="l" fontAlgn="base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font =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pygame.font.SysFont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('Calibri', 25, True, False) </a:t>
            </a:r>
          </a:p>
          <a:p>
            <a:pPr algn="l" fontAlgn="base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text =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font.render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("My text", True, BLACK)</a:t>
            </a:r>
          </a:p>
          <a:p>
            <a:pPr algn="l" fontAlgn="base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screen.blit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(text, [250, 250])</a:t>
            </a:r>
            <a:endParaRPr lang="en-US" sz="16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CE780-5645-B82F-8B22-890FE8C842E3}"/>
              </a:ext>
            </a:extLst>
          </p:cNvPr>
          <p:cNvSpPr txBox="1"/>
          <p:nvPr/>
        </p:nvSpPr>
        <p:spPr>
          <a:xfrm>
            <a:off x="894622" y="2559735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/>
              <a:t>This code displays the text </a:t>
            </a:r>
            <a:r>
              <a:rPr lang="en-US" sz="2000" b="1" dirty="0"/>
              <a:t>"My text"</a:t>
            </a:r>
            <a:r>
              <a:rPr lang="en-US" sz="2000" dirty="0"/>
              <a:t> on the screen at the position [250, 250].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21828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211BD-6B76-4141-08CB-5C83500E7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4DCF4-B482-5F66-5628-0EBDBCC81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r>
              <a:rPr lang="en-US" dirty="0"/>
              <a:t>Drawing rectangles, polygons, text etc.</a:t>
            </a:r>
            <a:br>
              <a:rPr lang="en-US" dirty="0"/>
            </a:br>
            <a:r>
              <a:rPr lang="en-US" dirty="0"/>
              <a:t>file name: </a:t>
            </a:r>
            <a:r>
              <a:rPr lang="en-US" dirty="0" err="1"/>
              <a:t>simple_graphics_demo.py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355D851-199B-6F70-FC1B-05C52B6E0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622" y="3248772"/>
            <a:ext cx="6522178" cy="133592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err="1"/>
              <a:t>font.render</a:t>
            </a:r>
            <a:r>
              <a:rPr lang="en-US" sz="2000" dirty="0"/>
              <a:t> → Draws the text.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"My text" → The text that will be displayed.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True → Makes the text smooth (anti-aliased).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BLACK → The color of the text.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23C8A2-A60A-4E3B-1D8A-81DEBD25E852}"/>
              </a:ext>
            </a:extLst>
          </p:cNvPr>
          <p:cNvSpPr txBox="1"/>
          <p:nvPr/>
        </p:nvSpPr>
        <p:spPr>
          <a:xfrm>
            <a:off x="894622" y="2743726"/>
            <a:ext cx="5930899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 fontAlgn="base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text =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font.render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("My text", True, BLACK)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1CBDF-20B9-4CAE-5FCC-608192F00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2F25B5-42E1-E2F5-5F87-0FA7CAE3E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64" y="1036680"/>
            <a:ext cx="3582535" cy="4703720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B65F13-6CA9-3CF3-014C-CD0531234DA3}"/>
              </a:ext>
            </a:extLst>
          </p:cNvPr>
          <p:cNvSpPr txBox="1"/>
          <p:nvPr/>
        </p:nvSpPr>
        <p:spPr>
          <a:xfrm>
            <a:off x="894622" y="1435626"/>
            <a:ext cx="5930899" cy="10772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 fontAlgn="base"/>
            <a:r>
              <a:rPr lang="en-US" sz="1600" b="0" i="0" dirty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#Line 66</a:t>
            </a:r>
          </a:p>
          <a:p>
            <a:pPr algn="l" fontAlgn="base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font =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pygame.font.SysFont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('Calibri', 25, True, False) </a:t>
            </a:r>
          </a:p>
          <a:p>
            <a:pPr algn="l" fontAlgn="base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text =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font.render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("My text", True, BLACK)</a:t>
            </a:r>
          </a:p>
          <a:p>
            <a:pPr algn="l" fontAlgn="base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screen.blit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(text, [250, 250])</a:t>
            </a:r>
            <a:endParaRPr lang="en-US" sz="16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10">
            <a:extLst>
              <a:ext uri="{FF2B5EF4-FFF2-40B4-BE49-F238E27FC236}">
                <a16:creationId xmlns:a16="http://schemas.microsoft.com/office/drawing/2014/main" id="{0225A3BA-A52C-10BF-42B2-6B68A841A46B}"/>
              </a:ext>
            </a:extLst>
          </p:cNvPr>
          <p:cNvSpPr txBox="1">
            <a:spLocks/>
          </p:cNvSpPr>
          <p:nvPr/>
        </p:nvSpPr>
        <p:spPr>
          <a:xfrm>
            <a:off x="894622" y="5283200"/>
            <a:ext cx="8096978" cy="1193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000" dirty="0" err="1"/>
              <a:t>screen.blit</a:t>
            </a:r>
            <a:r>
              <a:rPr lang="en-US" sz="2000" dirty="0"/>
              <a:t> → Puts the text on the screen.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text → The text you created.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[250, 250] → The position of the text on the screen (x=250, y=250).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C214FE-9B95-DA8A-E8CE-62643A6229B4}"/>
              </a:ext>
            </a:extLst>
          </p:cNvPr>
          <p:cNvSpPr txBox="1"/>
          <p:nvPr/>
        </p:nvSpPr>
        <p:spPr>
          <a:xfrm>
            <a:off x="894622" y="4839226"/>
            <a:ext cx="5930899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 fontAlgn="base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screen.blit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(text, [250, 250])</a:t>
            </a:r>
            <a:endParaRPr lang="en-US" sz="20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640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401FE-7B6E-D5DA-A168-D9299DB08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08F72-BEA1-2464-763C-FD57671CB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r>
              <a:rPr lang="en-US" dirty="0"/>
              <a:t>Drawing rectangles, polygons, text etc.</a:t>
            </a:r>
            <a:br>
              <a:rPr lang="en-US" dirty="0"/>
            </a:br>
            <a:r>
              <a:rPr lang="en-US" dirty="0"/>
              <a:t>file name: </a:t>
            </a:r>
            <a:r>
              <a:rPr lang="en-US" dirty="0" err="1"/>
              <a:t>simple_graphics_demo.py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69DB752-EB10-740C-C3B6-6AF3ECED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622" y="3248772"/>
            <a:ext cx="6522178" cy="133592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 err="1"/>
              <a:t>font.render</a:t>
            </a:r>
            <a:r>
              <a:rPr lang="en-US" sz="2000" dirty="0"/>
              <a:t> → Draws the text.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"My text" → The text that will be displayed.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True → Makes the text smooth (anti-aliased).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BLACK → The color of the text.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88B693-A6FC-7C80-D231-ECDFE2114416}"/>
              </a:ext>
            </a:extLst>
          </p:cNvPr>
          <p:cNvSpPr txBox="1"/>
          <p:nvPr/>
        </p:nvSpPr>
        <p:spPr>
          <a:xfrm>
            <a:off x="894622" y="2743726"/>
            <a:ext cx="5930899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 fontAlgn="base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text =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font.render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("My text", True, BLACK)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ABE9EA-4B82-336A-4EE8-E2C12AD84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19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76900F-47FE-E416-BB8B-B02DE2BAE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864" y="1036680"/>
            <a:ext cx="3582535" cy="4703720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1E9DE5-C482-BEFA-E0EE-AFDCA5C33412}"/>
              </a:ext>
            </a:extLst>
          </p:cNvPr>
          <p:cNvSpPr txBox="1"/>
          <p:nvPr/>
        </p:nvSpPr>
        <p:spPr>
          <a:xfrm>
            <a:off x="894622" y="1435626"/>
            <a:ext cx="5930899" cy="10772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 fontAlgn="base"/>
            <a:r>
              <a:rPr lang="en-US" sz="1600" b="0" i="0" dirty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#Line 66</a:t>
            </a:r>
          </a:p>
          <a:p>
            <a:pPr algn="l" fontAlgn="base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font =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pygame.font.SysFont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('Calibri', 25, True, False) </a:t>
            </a:r>
          </a:p>
          <a:p>
            <a:pPr algn="l" fontAlgn="base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text =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font.render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("My text", True, BLACK)</a:t>
            </a:r>
          </a:p>
          <a:p>
            <a:pPr algn="l" fontAlgn="base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screen.blit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(text, [250, 250])</a:t>
            </a:r>
            <a:endParaRPr lang="en-US" sz="16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ontent Placeholder 10">
            <a:extLst>
              <a:ext uri="{FF2B5EF4-FFF2-40B4-BE49-F238E27FC236}">
                <a16:creationId xmlns:a16="http://schemas.microsoft.com/office/drawing/2014/main" id="{8311912A-11F3-4976-4D1A-1ACB7D7C6886}"/>
              </a:ext>
            </a:extLst>
          </p:cNvPr>
          <p:cNvSpPr txBox="1">
            <a:spLocks/>
          </p:cNvSpPr>
          <p:nvPr/>
        </p:nvSpPr>
        <p:spPr>
          <a:xfrm>
            <a:off x="894622" y="5283200"/>
            <a:ext cx="8096978" cy="1193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000" dirty="0" err="1"/>
              <a:t>screen.blit</a:t>
            </a:r>
            <a:r>
              <a:rPr lang="en-US" sz="2000" dirty="0"/>
              <a:t> → Puts the text on the screen.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text → The text you created.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[250, 250] → The position of the text on the screen (x=250, y=250).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0FCBDD-74D9-0923-C631-D804770CCE94}"/>
              </a:ext>
            </a:extLst>
          </p:cNvPr>
          <p:cNvSpPr txBox="1"/>
          <p:nvPr/>
        </p:nvSpPr>
        <p:spPr>
          <a:xfrm>
            <a:off x="894622" y="4839226"/>
            <a:ext cx="5930899" cy="4001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 fontAlgn="base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screen.blit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(text, [250, 250])</a:t>
            </a:r>
            <a:endParaRPr lang="en-US" sz="20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547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D11C808-992B-9719-FBB7-ED9FB2E73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dbl" dirty="0"/>
              <a:t>Course schedule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8215500-541B-9EA6-5AC7-3474045FF3FC}"/>
              </a:ext>
            </a:extLst>
          </p:cNvPr>
          <p:cNvGraphicFramePr>
            <a:graphicFrameLocks noGrp="1"/>
          </p:cNvGraphicFramePr>
          <p:nvPr/>
        </p:nvGraphicFramePr>
        <p:xfrm>
          <a:off x="292354" y="871538"/>
          <a:ext cx="11522925" cy="583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707969059"/>
                    </a:ext>
                  </a:extLst>
                </a:gridCol>
                <a:gridCol w="722925">
                  <a:extLst>
                    <a:ext uri="{9D8B030D-6E8A-4147-A177-3AD203B41FA5}">
                      <a16:colId xmlns:a16="http://schemas.microsoft.com/office/drawing/2014/main" val="239790902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756283660"/>
                    </a:ext>
                  </a:extLst>
                </a:gridCol>
                <a:gridCol w="6840000">
                  <a:extLst>
                    <a:ext uri="{9D8B030D-6E8A-4147-A177-3AD203B41FA5}">
                      <a16:colId xmlns:a16="http://schemas.microsoft.com/office/drawing/2014/main" val="145516613"/>
                    </a:ext>
                  </a:extLst>
                </a:gridCol>
              </a:tblGrid>
              <a:tr h="1508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Week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JP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Class</a:t>
                      </a:r>
                      <a:endParaRPr lang="en-JP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Title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 of the class or Tasks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674953263"/>
                  </a:ext>
                </a:extLst>
              </a:tr>
              <a:tr h="163902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4400" indent="-284400">
                        <a:buSzPct val="100000"/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4056779860"/>
                  </a:ext>
                </a:extLst>
              </a:tr>
              <a:tr h="578411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Introduction to Pygame and Its Capabilities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4400" indent="-28440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Understand what Pygame is and its role in graphical programming.</a:t>
                      </a:r>
                    </a:p>
                    <a:p>
                      <a:pPr marL="284400" indent="-28440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Learn how to install and set up the Pygame library in Python.</a:t>
                      </a:r>
                    </a:p>
                    <a:p>
                      <a:pPr marL="284400" indent="-28440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Run and analyze a simple Pygame program to create a blank window.</a:t>
                      </a:r>
                    </a:p>
                    <a:p>
                      <a:pPr marL="284400" indent="-284400">
                        <a:buSzPct val="100000"/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713073686"/>
                  </a:ext>
                </a:extLst>
              </a:tr>
              <a:tr h="720918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1 - Create a Custom Calculator</a:t>
                      </a: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0800" indent="-28080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Review Python basics</a:t>
                      </a:r>
                    </a:p>
                    <a:p>
                      <a:pPr marL="678560" lvl="2" indent="-28575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Printing</a:t>
                      </a:r>
                    </a:p>
                    <a:p>
                      <a:pPr marL="678560" lvl="2" indent="-28575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Comments</a:t>
                      </a:r>
                    </a:p>
                    <a:p>
                      <a:pPr marL="678560" lvl="2" indent="-28575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  <a:p>
                      <a:pPr marL="678560" lvl="2" indent="-28575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Operators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2468601538"/>
                  </a:ext>
                </a:extLst>
              </a:tr>
              <a:tr h="42178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1 - Create a Custom Calculator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 1: Custom Calculators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4400" marR="0" lvl="0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Lab1: Create a Custom Calculator</a:t>
                      </a:r>
                    </a:p>
                    <a:p>
                      <a:pPr marL="677206" marR="0" lvl="1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 a program to calculate your target time for completing a full marathon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3544259322"/>
                  </a:ext>
                </a:extLst>
              </a:tr>
              <a:tr h="42178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3 - Quiz Games and If Statements</a:t>
                      </a:r>
                    </a:p>
                    <a:p>
                      <a:pPr algn="l" rtl="0" fontAlgn="t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4400" marR="0" lvl="0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Review Python basics</a:t>
                      </a: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Basic Comparisons</a:t>
                      </a: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Indentation</a:t>
                      </a: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Using </a:t>
                      </a:r>
                      <a:r>
                        <a:rPr lang="en-US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And/Or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Boolean Variables</a:t>
                      </a: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Else and Else If</a:t>
                      </a: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Text Comparisons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3021142880"/>
                  </a:ext>
                </a:extLst>
              </a:tr>
              <a:tr h="421783">
                <a:tc>
                  <a:txBody>
                    <a:bodyPr/>
                    <a:lstStyle/>
                    <a:p>
                      <a:pPr algn="l" fontAlgn="b"/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3 - Quiz Games and If Statements</a:t>
                      </a:r>
                    </a:p>
                    <a:p>
                      <a:pPr algn="l" rtl="0" fontAlgn="t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 3: Create a Quiz</a:t>
                      </a: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5750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 3: Create a Quiz</a:t>
                      </a:r>
                    </a:p>
                    <a:p>
                      <a:pPr marL="678556" lvl="1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Refer to a Sample Quiz and create your own Quiz</a:t>
                      </a:r>
                    </a:p>
                    <a:p>
                      <a:pPr marL="678556" lvl="1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Use if, </a:t>
                      </a:r>
                      <a:r>
                        <a:rPr lang="en-US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elif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else 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1490910727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984524-815D-C1BA-FBB8-DE6D911205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358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423163-8FD9-D484-1BB0-CC1183FCA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BEBEC4B-9734-218A-0027-55FE1BDC1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r>
              <a:rPr lang="en-US" dirty="0"/>
              <a:t>Exercise 5-1: </a:t>
            </a:r>
            <a:r>
              <a:rPr lang="en-US" b="1" dirty="0"/>
              <a:t>Basic Exercises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610C76D0-F8EA-3CB7-11E2-18B4CB393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2" y="795551"/>
            <a:ext cx="11195957" cy="5759627"/>
          </a:xfrm>
          <a:ln>
            <a:solidFill>
              <a:schemeClr val="accent1"/>
            </a:solidFill>
          </a:ln>
        </p:spPr>
        <p:txBody>
          <a:bodyPr lIns="180000" tIns="180000" rIns="180000" bIns="180000"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b="1" dirty="0"/>
              <a:t>Task: </a:t>
            </a:r>
            <a:r>
              <a:rPr lang="en-US" dirty="0"/>
              <a:t>Modify the sample program: </a:t>
            </a:r>
            <a:r>
              <a:rPr lang="en-US" b="1" dirty="0" err="1"/>
              <a:t>simple_graphics_demo</a:t>
            </a:r>
            <a:r>
              <a:rPr lang="en-US" b="1" dirty="0"/>
              <a:t>_&lt;your name&gt;.</a:t>
            </a:r>
            <a:r>
              <a:rPr lang="en-US" b="1" dirty="0" err="1"/>
              <a:t>py</a:t>
            </a:r>
            <a:r>
              <a:rPr lang="en-US" dirty="0"/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b="1" dirty="0"/>
              <a:t>Change the Window Title</a:t>
            </a:r>
            <a:endParaRPr lang="en-US" dirty="0"/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Change the title to: </a:t>
            </a:r>
            <a:r>
              <a:rPr lang="en-US" sz="2000" b="1" dirty="0"/>
              <a:t>“My First Pygame Program”</a:t>
            </a:r>
            <a:r>
              <a:rPr lang="en-US" sz="2000" dirty="0"/>
              <a:t> or any title you like.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2"/>
            </a:pPr>
            <a:r>
              <a:rPr lang="en-US" b="1" dirty="0"/>
              <a:t>Change the Background Color</a:t>
            </a:r>
            <a:endParaRPr lang="en-US" dirty="0"/>
          </a:p>
          <a:p>
            <a:pPr marL="5715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Change the background color to </a:t>
            </a:r>
            <a:r>
              <a:rPr lang="en-US" sz="2000" b="1" dirty="0"/>
              <a:t>BLUE</a:t>
            </a:r>
            <a:r>
              <a:rPr lang="en-US" sz="2000" dirty="0"/>
              <a:t> or any other color from the defined colors.</a:t>
            </a:r>
          </a:p>
          <a:p>
            <a:pPr marL="5715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Color Picker : </a:t>
            </a:r>
            <a:r>
              <a:rPr lang="en-US" sz="2000" dirty="0">
                <a:hlinkClick r:id="rId2"/>
              </a:rPr>
              <a:t>https://www.webfx.com/web-design/color-picker/</a:t>
            </a:r>
            <a:endParaRPr lang="en-US" sz="2000" dirty="0"/>
          </a:p>
          <a:p>
            <a:pPr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3"/>
            </a:pPr>
            <a:r>
              <a:rPr lang="en-US" b="1" dirty="0"/>
              <a:t>Add More Lines</a:t>
            </a:r>
            <a:endParaRPr lang="en-US" dirty="0"/>
          </a:p>
          <a:p>
            <a:pPr marL="800100" lvl="1" indent="-342900" rtl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Draw another line in </a:t>
            </a:r>
            <a:r>
              <a:rPr lang="en-US" sz="2000" b="1" dirty="0"/>
              <a:t>RED</a:t>
            </a:r>
            <a:r>
              <a:rPr lang="en-US" sz="2000" dirty="0"/>
              <a:t> from </a:t>
            </a:r>
            <a:r>
              <a:rPr lang="en-US" sz="2000" b="1" dirty="0"/>
              <a:t>(50, 50)</a:t>
            </a:r>
            <a:r>
              <a:rPr lang="en-US" sz="2000" dirty="0"/>
              <a:t> to </a:t>
            </a:r>
            <a:r>
              <a:rPr lang="en-US" sz="2000" b="1" dirty="0"/>
              <a:t>(200, 200)</a:t>
            </a:r>
            <a:r>
              <a:rPr lang="en-US" sz="2000" dirty="0"/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4"/>
            </a:pPr>
            <a:r>
              <a:rPr lang="en-US" b="1" dirty="0"/>
              <a:t>Change Text Content</a:t>
            </a:r>
            <a:endParaRPr lang="en-US" dirty="0"/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Change the text to display </a:t>
            </a:r>
            <a:r>
              <a:rPr lang="en-US" sz="2000" b="1" dirty="0"/>
              <a:t>your name</a:t>
            </a:r>
            <a:r>
              <a:rPr lang="en-US" sz="2000" dirty="0"/>
              <a:t> or a short message </a:t>
            </a:r>
            <a:r>
              <a:rPr lang="en-US" sz="2000" dirty="0" err="1"/>
              <a:t>like:</a:t>
            </a:r>
            <a:r>
              <a:rPr lang="en-US" sz="2000" b="1" dirty="0" err="1"/>
              <a:t>“Hello</a:t>
            </a:r>
            <a:r>
              <a:rPr lang="en-US" sz="2000" b="1" dirty="0"/>
              <a:t>, Pygame!”.</a:t>
            </a:r>
          </a:p>
          <a:p>
            <a:pPr marL="79200" indent="-457200">
              <a:spcBef>
                <a:spcPts val="600"/>
              </a:spcBef>
              <a:buFont typeface="+mj-lt"/>
              <a:buAutoNum type="arabicPeriod" startAt="5"/>
            </a:pPr>
            <a:r>
              <a:rPr lang="en-US" sz="2000" dirty="0"/>
              <a:t>Save the file to </a:t>
            </a:r>
            <a:r>
              <a:rPr lang="en-US" sz="2000" b="1" dirty="0"/>
              <a:t>class8_&lt;Your name&gt;_exe5-1.py</a:t>
            </a:r>
          </a:p>
          <a:p>
            <a:pPr marL="1935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Upload the file to the Teams Folder.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593138-C375-51AF-C84A-5CE6A0654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10FF-742B-A44F-A6FA-954BBF658AF4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771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82C8E1-7DCD-C4FD-FFD5-23F51A7DB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11F02A2-F297-CBDD-ACA8-F0D678395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r>
              <a:rPr lang="en-US" dirty="0"/>
              <a:t>Exercise 5-2: </a:t>
            </a:r>
            <a:r>
              <a:rPr lang="en-US" b="1" dirty="0"/>
              <a:t>Challenging Exercises</a:t>
            </a:r>
            <a:endParaRPr lang="en-US" dirty="0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DD1549DB-0614-8447-9121-3143CE467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142" y="1062252"/>
            <a:ext cx="11195957" cy="5682932"/>
          </a:xfrm>
          <a:ln>
            <a:solidFill>
              <a:schemeClr val="accent1"/>
            </a:solidFill>
          </a:ln>
        </p:spPr>
        <p:txBody>
          <a:bodyPr lIns="180000" tIns="180000" rIns="180000" bIns="180000"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b="1" dirty="0"/>
              <a:t>Task: </a:t>
            </a:r>
            <a:r>
              <a:rPr lang="en-US" dirty="0"/>
              <a:t>Modify the sample program: </a:t>
            </a:r>
            <a:r>
              <a:rPr lang="en-US" b="1" dirty="0" err="1"/>
              <a:t>simple_graphics_demo</a:t>
            </a:r>
            <a:r>
              <a:rPr lang="en-US" b="1" dirty="0"/>
              <a:t>_&lt;your name&gt;.</a:t>
            </a:r>
            <a:r>
              <a:rPr lang="en-US" b="1" dirty="0" err="1"/>
              <a:t>py</a:t>
            </a:r>
            <a:r>
              <a:rPr lang="en-US" dirty="0"/>
              <a:t>.</a:t>
            </a:r>
          </a:p>
          <a:p>
            <a:pPr>
              <a:spcBef>
                <a:spcPts val="600"/>
              </a:spcBef>
            </a:pPr>
            <a:r>
              <a:rPr lang="en-US" b="1" dirty="0"/>
              <a:t>Draw Another Shape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Add a line of code to draw a </a:t>
            </a:r>
            <a:r>
              <a:rPr lang="en-US" sz="2000" b="1" dirty="0"/>
              <a:t>blue circle</a:t>
            </a:r>
            <a:r>
              <a:rPr lang="en-US" sz="2000" dirty="0"/>
              <a:t> with a radius of </a:t>
            </a:r>
            <a:r>
              <a:rPr lang="en-US" sz="2000" b="1" dirty="0"/>
              <a:t>50 pixels</a:t>
            </a:r>
            <a:r>
              <a:rPr lang="en-US" sz="2000" dirty="0"/>
              <a:t> at position </a:t>
            </a:r>
            <a:r>
              <a:rPr lang="en-US" sz="2000" b="1" dirty="0"/>
              <a:t>(300, 100)</a:t>
            </a:r>
            <a:r>
              <a:rPr lang="en-US" sz="2000" dirty="0"/>
              <a:t>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dirty="0"/>
              <a:t>2. Modify the Rectangle</a:t>
            </a:r>
            <a:endParaRPr lang="en-US" dirty="0"/>
          </a:p>
          <a:p>
            <a:pPr marL="800100" lvl="1" indent="-342900" rtl="0">
              <a:buFont typeface="Arial" panose="020B0604020202020204" pitchFamily="34" charset="0"/>
              <a:buChar char="•"/>
            </a:pPr>
            <a:r>
              <a:rPr lang="en-US" sz="2000" dirty="0"/>
              <a:t>Make it </a:t>
            </a:r>
            <a:r>
              <a:rPr lang="en-US" sz="2000" b="1" dirty="0"/>
              <a:t>larger</a:t>
            </a:r>
            <a:r>
              <a:rPr lang="en-US" sz="2000" dirty="0"/>
              <a:t> or </a:t>
            </a:r>
            <a:r>
              <a:rPr lang="en-US" sz="2000" b="1" dirty="0"/>
              <a:t>move it</a:t>
            </a:r>
            <a:r>
              <a:rPr lang="en-US" sz="2000" dirty="0"/>
              <a:t> to a different position on the screen.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dirty="0"/>
              <a:t>3. Display Multiple Lines of Text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Add another line of text below the existing one with a different color and size, for example: </a:t>
            </a:r>
            <a:r>
              <a:rPr lang="en-US" sz="2000" b="1" dirty="0"/>
              <a:t>“Welcome to My Game!”</a:t>
            </a:r>
            <a:r>
              <a:rPr lang="en-US" sz="2000" dirty="0"/>
              <a:t> in </a:t>
            </a:r>
            <a:r>
              <a:rPr lang="en-US" sz="2000" b="1" dirty="0"/>
              <a:t>RED</a:t>
            </a:r>
            <a:r>
              <a:rPr lang="en-US" sz="2000" dirty="0"/>
              <a:t>, size </a:t>
            </a:r>
            <a:r>
              <a:rPr lang="en-US" sz="2000" b="1" dirty="0"/>
              <a:t>30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b="1" dirty="0"/>
              <a:t>4. New Colors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Define a </a:t>
            </a:r>
            <a:r>
              <a:rPr lang="en-US" sz="2000" b="1" dirty="0"/>
              <a:t>new color</a:t>
            </a:r>
            <a:r>
              <a:rPr lang="en-US" sz="2000" dirty="0"/>
              <a:t> (e.g., PURPLE) and use it to draw a </a:t>
            </a:r>
            <a:r>
              <a:rPr lang="en-US" sz="2000" b="1" dirty="0"/>
              <a:t>new shape</a:t>
            </a:r>
            <a:r>
              <a:rPr lang="en-US" sz="2000" dirty="0"/>
              <a:t>.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Color Picker : </a:t>
            </a:r>
            <a:r>
              <a:rPr lang="en-US" sz="2000" dirty="0">
                <a:hlinkClick r:id="rId2"/>
              </a:rPr>
              <a:t>https://www.webfx.com/web-design/color-picker/</a:t>
            </a:r>
            <a:endParaRPr lang="en-US" sz="2000" dirty="0"/>
          </a:p>
          <a:p>
            <a:pPr>
              <a:spcBef>
                <a:spcPts val="1200"/>
              </a:spcBef>
              <a:spcAft>
                <a:spcPts val="600"/>
              </a:spcAft>
              <a:buFont typeface="+mj-lt"/>
              <a:buAutoNum type="arabicPeriod" startAt="5"/>
            </a:pPr>
            <a:r>
              <a:rPr lang="en-US" sz="2000" dirty="0"/>
              <a:t>Save the file to </a:t>
            </a:r>
            <a:r>
              <a:rPr lang="en-US" sz="2000" b="1" dirty="0"/>
              <a:t>class8_&lt;Your name&gt;_exe5-2.py</a:t>
            </a:r>
          </a:p>
          <a:p>
            <a:pPr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Upload the file to the Teams Folder.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F14A1F-8081-8CA1-3316-385AAFB60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D10FF-742B-A44F-A6FA-954BBF658AF4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42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849B7-B0BB-6587-B2D1-5E9A60973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2EC98-0175-D321-59A1-D305827BB0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Attendance Check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184E3-50BF-A74F-83A0-FEB53CE63A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Please submit the following form at the end of the class. This is today's attendance check.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https://forms.gle/49xAmPMvqnUJXRCm9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FB30A-BD41-EFC4-24C5-DD156924F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8D473822-0ACD-E976-8AC9-E555AF9C5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0681" y="4284815"/>
            <a:ext cx="1956209" cy="195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057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32C95-A5F6-8126-B6E3-DF9EBD477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59B35BB-0607-6CD4-B829-CF3087DB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dbl" dirty="0"/>
              <a:t>Course schedule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7403754-7518-C2C5-644E-2766D097D3AF}"/>
              </a:ext>
            </a:extLst>
          </p:cNvPr>
          <p:cNvGraphicFramePr>
            <a:graphicFrameLocks noGrp="1"/>
          </p:cNvGraphicFramePr>
          <p:nvPr/>
        </p:nvGraphicFramePr>
        <p:xfrm>
          <a:off x="280416" y="712388"/>
          <a:ext cx="11520000" cy="515278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7079690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97909029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756283660"/>
                    </a:ext>
                  </a:extLst>
                </a:gridCol>
                <a:gridCol w="7200000">
                  <a:extLst>
                    <a:ext uri="{9D8B030D-6E8A-4147-A177-3AD203B41FA5}">
                      <a16:colId xmlns:a16="http://schemas.microsoft.com/office/drawing/2014/main" val="145516613"/>
                    </a:ext>
                  </a:extLst>
                </a:gridCol>
              </a:tblGrid>
              <a:tr h="3465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Week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72000" marT="36000" marB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JP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Class</a:t>
                      </a:r>
                      <a:endParaRPr lang="en-JP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Title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 of the class or Tasks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extLst>
                  <a:ext uri="{0D108BD9-81ED-4DB2-BD59-A6C34878D82A}">
                    <a16:rowId xmlns:a16="http://schemas.microsoft.com/office/drawing/2014/main" val="674953263"/>
                  </a:ext>
                </a:extLst>
              </a:tr>
              <a:tr h="620505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4: Random Numbers and Loops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5750" marR="0" lvl="0" indent="-28575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Review Python basics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For Loop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while Loops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Random Numbers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4056779860"/>
                  </a:ext>
                </a:extLst>
              </a:tr>
              <a:tr h="620505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4: Random Numbers and Loops</a:t>
                      </a:r>
                    </a:p>
                    <a:p>
                      <a:pPr marL="0" indent="0" algn="l" rtl="0" fontAlgn="t">
                        <a:buFont typeface="Arial" panose="020B0604020202020204" pitchFamily="34" charset="0"/>
                        <a:buNone/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Lab 4: Game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5750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 4: Create a Game</a:t>
                      </a:r>
                    </a:p>
                    <a:p>
                      <a:pPr marL="678556" lvl="1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Refer to a Sample game and create your own game.</a:t>
                      </a:r>
                    </a:p>
                    <a:p>
                      <a:pPr marL="678556" lvl="1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Use loop, if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713073686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5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Chapter 5: Introduction to Graphics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 how to draw basic shapes like rectangles, polygons, and text using Pygame.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3544259322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Introduction to Animation</a:t>
                      </a: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0800" indent="-28080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Understand the basics of animation using Python and Pygame.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2784557172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0000" marR="9525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Lab 5: Create a Picture</a:t>
                      </a:r>
                    </a:p>
                  </a:txBody>
                  <a:tcPr marL="90000" marR="9525" marT="36000" marB="0"/>
                </a:tc>
                <a:tc>
                  <a:txBody>
                    <a:bodyPr/>
                    <a:lstStyle/>
                    <a:p>
                      <a:pPr marL="285750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Lab5: Create a Picture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You must use multiple colors.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You must use multiple types of graphic functions (circles, rectangles, lines, etc.)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You must use a while or for loop to create a repeating pattern. </a:t>
                      </a:r>
                    </a:p>
                  </a:txBody>
                  <a:tcPr marL="90000" marR="9525" marT="36000" marB="0"/>
                </a:tc>
                <a:extLst>
                  <a:ext uri="{0D108BD9-81ED-4DB2-BD59-A6C34878D82A}">
                    <a16:rowId xmlns:a16="http://schemas.microsoft.com/office/drawing/2014/main" val="1624225308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0000" marR="9525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Lab 8: Animation</a:t>
                      </a:r>
                    </a:p>
                  </a:txBody>
                  <a:tcPr marL="90000" marR="9525" marT="36000" marB="0"/>
                </a:tc>
                <a:tc>
                  <a:txBody>
                    <a:bodyPr/>
                    <a:lstStyle/>
                    <a:p>
                      <a:pPr marL="285750" marR="0" lvl="0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Lab8: Animation</a:t>
                      </a:r>
                    </a:p>
                    <a:p>
                      <a:pPr marL="678556" marR="0" lvl="1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Modify the prior Create-a-Picture lab5 or start a new one.</a:t>
                      </a:r>
                    </a:p>
                    <a:p>
                      <a:pPr marL="678556" marR="0" lvl="1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Animate the image. 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525" marT="36000" marB="0"/>
                </a:tc>
                <a:extLst>
                  <a:ext uri="{0D108BD9-81ED-4DB2-BD59-A6C34878D82A}">
                    <a16:rowId xmlns:a16="http://schemas.microsoft.com/office/drawing/2014/main" val="1140884369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F3754A-872F-FCF5-4D87-DD14245B8D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959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94709-82C8-DAD5-E803-A38D07E25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2C8B32F-5294-4353-2A19-10209E47F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dbl" dirty="0"/>
              <a:t>Course schedule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D298FC1-41F8-A436-955F-462BC728CE39}"/>
              </a:ext>
            </a:extLst>
          </p:cNvPr>
          <p:cNvGraphicFramePr>
            <a:graphicFrameLocks noGrp="1"/>
          </p:cNvGraphicFramePr>
          <p:nvPr/>
        </p:nvGraphicFramePr>
        <p:xfrm>
          <a:off x="280416" y="712388"/>
          <a:ext cx="11520000" cy="235122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7079690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97909029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756283660"/>
                    </a:ext>
                  </a:extLst>
                </a:gridCol>
                <a:gridCol w="7200000">
                  <a:extLst>
                    <a:ext uri="{9D8B030D-6E8A-4147-A177-3AD203B41FA5}">
                      <a16:colId xmlns:a16="http://schemas.microsoft.com/office/drawing/2014/main" val="145516613"/>
                    </a:ext>
                  </a:extLst>
                </a:gridCol>
              </a:tblGrid>
              <a:tr h="2098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Week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72000" marT="36000" marB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JP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Class</a:t>
                      </a:r>
                      <a:endParaRPr lang="en-JP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Title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 of the class or Tasks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extLst>
                  <a:ext uri="{0D108BD9-81ED-4DB2-BD59-A6C34878D82A}">
                    <a16:rowId xmlns:a16="http://schemas.microsoft.com/office/drawing/2014/main" val="674953263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0000" marR="9525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Chapter 10:</a:t>
                      </a:r>
                      <a:b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Controlling an object with the mouse and keyboard</a:t>
                      </a:r>
                    </a:p>
                  </a:txBody>
                  <a:tcPr marL="90000" marR="9525" marT="36000" marB="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Learn how to control an object with the mouse or keyboard on the screen.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Files: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+mn-lt"/>
                        </a:rPr>
                        <a:t>move_mouse.py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+mn-lt"/>
                        </a:rPr>
                        <a:t>move_keyboard.py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Exercise7: Modify sample programs.</a:t>
                      </a:r>
                    </a:p>
                  </a:txBody>
                  <a:tcPr marL="90000" marR="9525" marT="36000" marB="0"/>
                </a:tc>
                <a:extLst>
                  <a:ext uri="{0D108BD9-81ED-4DB2-BD59-A6C34878D82A}">
                    <a16:rowId xmlns:a16="http://schemas.microsoft.com/office/drawing/2014/main" val="2962387650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90000" marR="9525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Chapter 11: Bitmapped Graphics and Sound</a:t>
                      </a:r>
                    </a:p>
                  </a:txBody>
                  <a:tcPr marL="90000" marR="9525" marT="36000" marB="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Learn how to use bitmapped graphics (images) to your games.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Learn how to add sound to your games.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Exercise8. Use images and sound.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525" marT="36000" marB="0"/>
                </a:tc>
                <a:extLst>
                  <a:ext uri="{0D108BD9-81ED-4DB2-BD59-A6C34878D82A}">
                    <a16:rowId xmlns:a16="http://schemas.microsoft.com/office/drawing/2014/main" val="2957967543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8, 9</a:t>
                      </a: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14,15</a:t>
                      </a:r>
                    </a:p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,16</a:t>
                      </a:r>
                    </a:p>
                  </a:txBody>
                  <a:tcPr marL="90000" marR="9525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Lab: Designing Your Own Animation/Game</a:t>
                      </a:r>
                    </a:p>
                    <a:p>
                      <a:pPr algn="l" rtl="0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Presentations and Showcase</a:t>
                      </a:r>
                    </a:p>
                  </a:txBody>
                  <a:tcPr marL="90000" marR="9525" marT="36000" marB="0"/>
                </a:tc>
                <a:tc>
                  <a:txBody>
                    <a:bodyPr/>
                    <a:lstStyle/>
                    <a:p>
                      <a:pPr marL="285750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Use the knowledge from previous classes to create your own animation or game.</a:t>
                      </a:r>
                    </a:p>
                    <a:p>
                      <a:pPr marL="285750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Present your completed animation or game to the class.</a:t>
                      </a:r>
                    </a:p>
                  </a:txBody>
                  <a:tcPr marL="90000" marR="9525" marT="36000" marB="0"/>
                </a:tc>
                <a:extLst>
                  <a:ext uri="{0D108BD9-81ED-4DB2-BD59-A6C34878D82A}">
                    <a16:rowId xmlns:a16="http://schemas.microsoft.com/office/drawing/2014/main" val="203704220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9D58D6-5DA0-4F79-8143-94CA5A7AD5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508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B458F0-D5F3-7B59-2D55-89426BB79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/>
          <a:lstStyle/>
          <a:p>
            <a:r>
              <a:rPr lang="en-US" dirty="0"/>
              <a:t>Class environment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B06D9D-FD74-D51D-76A5-486A69E7E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767"/>
            <a:ext cx="10515600" cy="4973196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OS: Windows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Programming tools: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+mn-lt"/>
              </a:rPr>
              <a:t>Anaconda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+mn-lt"/>
              </a:rPr>
              <a:t>Anaconda Prompt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+mn-lt"/>
              </a:rPr>
              <a:t>IDLE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Backup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+mn-lt"/>
              </a:rPr>
              <a:t>Your google drive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Submit your reports, assignments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+mn-lt"/>
              </a:rPr>
              <a:t>Teams – “</a:t>
            </a:r>
            <a:r>
              <a:rPr lang="mn-MN" dirty="0">
                <a:latin typeface="+mn-lt"/>
              </a:rPr>
              <a:t>Программчлалын туршилт </a:t>
            </a:r>
            <a:r>
              <a:rPr lang="en-US" dirty="0">
                <a:latin typeface="+mn-lt"/>
              </a:rPr>
              <a:t>I” – General – Files – “2025xxxx_Students”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8BDDF2-9945-774D-0017-7B5A96E88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1" y="6383867"/>
            <a:ext cx="2438309" cy="222250"/>
          </a:xfrm>
        </p:spPr>
        <p:txBody>
          <a:bodyPr/>
          <a:lstStyle/>
          <a:p>
            <a:fld id="{666406D3-84CC-3143-BBC5-6919C133A66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92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7AD0A-D0F9-A972-29CD-026897F21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DF02738-EA2C-67D6-15C7-A47AA45CE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Online Couse, Documentations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4378FFA-9FE2-F1C0-E806-16B291C09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Autofit/>
          </a:bodyPr>
          <a:lstStyle/>
          <a:p>
            <a:r>
              <a:rPr lang="en-US" dirty="0"/>
              <a:t>Online Course: Program Arcade Games With Python And Pygame</a:t>
            </a:r>
          </a:p>
          <a:p>
            <a:pPr lvl="1"/>
            <a:r>
              <a:rPr lang="en-US" dirty="0"/>
              <a:t>Home: </a:t>
            </a:r>
          </a:p>
          <a:p>
            <a:pPr marL="914400" lvl="2" indent="0">
              <a:buNone/>
            </a:pPr>
            <a:r>
              <a:rPr lang="en-US" dirty="0">
                <a:hlinkClick r:id="rId2"/>
              </a:rPr>
              <a:t>http://programarcadegames.com/index.php</a:t>
            </a:r>
            <a:endParaRPr lang="en-US" dirty="0"/>
          </a:p>
          <a:p>
            <a:pPr lvl="1"/>
            <a:r>
              <a:rPr lang="en-US" dirty="0"/>
              <a:t>Video:</a:t>
            </a:r>
          </a:p>
          <a:p>
            <a:pPr marL="914400" lvl="2" indent="0">
              <a:buNone/>
            </a:pPr>
            <a:r>
              <a:rPr lang="en-US" dirty="0">
                <a:hlinkClick r:id="rId3"/>
              </a:rPr>
              <a:t>https://youtube.com/playlist?list=PL1D91F4E6E79E73E1&amp;si=MvHx9PHppoIKR5Gj</a:t>
            </a:r>
            <a:endParaRPr lang="en-US" dirty="0"/>
          </a:p>
          <a:p>
            <a:pPr lvl="1"/>
            <a:r>
              <a:rPr lang="en-US" dirty="0"/>
              <a:t>Python Tutorial site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>
                <a:hlinkClick r:id="rId4"/>
              </a:rPr>
              <a:t>https://www.w3schools.com/python/default.asp</a:t>
            </a:r>
            <a:endParaRPr lang="en-US" dirty="0"/>
          </a:p>
          <a:p>
            <a:pPr lvl="1"/>
            <a:r>
              <a:rPr lang="en-US" dirty="0"/>
              <a:t>Pygame Documentation</a:t>
            </a:r>
          </a:p>
          <a:p>
            <a:pPr marL="914400" lvl="2" indent="0">
              <a:buNone/>
            </a:pPr>
            <a:r>
              <a:rPr lang="en-US" dirty="0">
                <a:hlinkClick r:id="rId5"/>
              </a:rPr>
              <a:t>https://www.pygame.org/docs/</a:t>
            </a:r>
            <a:endParaRPr lang="en-US" dirty="0"/>
          </a:p>
          <a:p>
            <a:pPr lvl="1"/>
            <a:r>
              <a:rPr lang="en-US" dirty="0"/>
              <a:t>Color Picker</a:t>
            </a:r>
          </a:p>
          <a:p>
            <a:pPr marL="914400" lvl="2" indent="0">
              <a:buNone/>
            </a:pPr>
            <a:r>
              <a:rPr lang="en-US" dirty="0">
                <a:hlinkClick r:id="rId6"/>
              </a:rPr>
              <a:t>https://www.webfx.com/web-design/color-picker/</a:t>
            </a:r>
            <a:endParaRPr lang="en-US" dirty="0"/>
          </a:p>
          <a:p>
            <a:pPr marL="914400" lvl="2" indent="0">
              <a:buNone/>
            </a:pPr>
            <a:r>
              <a:rPr lang="en-US" dirty="0">
                <a:hlinkClick r:id="rId7"/>
              </a:rPr>
              <a:t>https://htmlcolorcodes.com/color-picker/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452D26-F981-FA58-A30C-6B695F164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8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7B0BC-632B-662F-9035-4AD64F9CF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4EC57-E2B7-BD41-BFEE-D918744DC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9858"/>
            <a:ext cx="9144000" cy="2003204"/>
          </a:xfrm>
        </p:spPr>
        <p:txBody>
          <a:bodyPr anchor="ctr" anchorCtr="0">
            <a:noAutofit/>
          </a:bodyPr>
          <a:lstStyle/>
          <a:p>
            <a:r>
              <a:rPr lang="en-US" dirty="0"/>
              <a:t>Week 4, Class 8 (2025/02/19): </a:t>
            </a:r>
            <a:br>
              <a:rPr lang="en-US" dirty="0"/>
            </a:br>
            <a:r>
              <a:rPr lang="en-US" sz="4800" dirty="0">
                <a:hlinkClick r:id="rId2"/>
              </a:rPr>
              <a:t>Introduction to Graphics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DB1C4B-2754-3AD6-D051-39D20E35F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48636"/>
            <a:ext cx="9625782" cy="2657292"/>
          </a:xfrm>
        </p:spPr>
        <p:txBody>
          <a:bodyPr>
            <a:noAutofit/>
          </a:bodyPr>
          <a:lstStyle/>
          <a:p>
            <a:r>
              <a:rPr lang="en-US" dirty="0"/>
              <a:t>Learn how to draw basic shapes like rectangles, polygons, and text using Pygame.</a:t>
            </a:r>
          </a:p>
          <a:p>
            <a:pPr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File: </a:t>
            </a:r>
            <a:r>
              <a:rPr lang="en-US" b="1" dirty="0" err="1"/>
              <a:t>simple_graphics_demo.py</a:t>
            </a:r>
            <a:r>
              <a:rPr lang="en-US" b="1" dirty="0"/>
              <a:t>.</a:t>
            </a:r>
          </a:p>
          <a:p>
            <a:pPr marL="0" indent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dirty="0"/>
              <a:t>2.  Exercise5: Modify the sample code.</a:t>
            </a:r>
          </a:p>
          <a:p>
            <a:pPr marL="0" indent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dirty="0"/>
              <a:t>3. Homework Quiz: Review today's class content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48377F-542E-27BE-DFEC-356D784BFA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0" y="2964305"/>
            <a:ext cx="9144000" cy="573088"/>
          </a:xfrm>
        </p:spPr>
        <p:txBody>
          <a:bodyPr>
            <a:normAutofit/>
          </a:bodyPr>
          <a:lstStyle/>
          <a:p>
            <a:r>
              <a:rPr lang="en-US" dirty="0"/>
              <a:t>Goals/Tasks: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12372-93AF-056C-F413-913124601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8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013A5-ACA8-99A8-F9FE-964B4F3B7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309" y="1122363"/>
            <a:ext cx="10875817" cy="2387600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Meiryo UI" panose="020B0604030504040204" pitchFamily="34" charset="-128"/>
                <a:ea typeface="Meiryo UI" panose="020B0604030504040204" pitchFamily="34" charset="-128"/>
              </a:rPr>
              <a:t>Drawing rectangles, polygons, text etc.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9BE5C3-A662-09A0-A96D-66B13F34A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10502900" cy="279876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file name: </a:t>
            </a:r>
            <a:r>
              <a:rPr lang="en-US" sz="24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simple_graphics_demo.py</a:t>
            </a:r>
            <a:endParaRPr lang="en-US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/>
            <a:endParaRPr lang="en-US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/>
            <a:r>
              <a:rPr 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Online Page: </a:t>
            </a:r>
            <a:r>
              <a:rPr lang="en-US" dirty="0">
                <a:latin typeface="Meiryo UI" panose="020B0604030504040204" pitchFamily="34" charset="-128"/>
                <a:ea typeface="Meiryo UI" panose="020B0604030504040204" pitchFamily="34" charset="-128"/>
                <a:hlinkClick r:id="rId2"/>
              </a:rPr>
              <a:t>http://programarcadegames.com/index.php?chapter=introduction_to_graphics&amp;lang=en#section_5</a:t>
            </a:r>
            <a:endParaRPr 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/>
            <a:endParaRPr 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/>
            <a:r>
              <a:rPr lang="en-US" dirty="0"/>
              <a:t>Homework Quiz: </a:t>
            </a:r>
            <a:endParaRPr 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/>
            <a:r>
              <a:rPr lang="en-US" dirty="0">
                <a:latin typeface="Meiryo UI" panose="020B0604030504040204" pitchFamily="34" charset="-128"/>
                <a:ea typeface="Meiryo UI" panose="020B0604030504040204" pitchFamily="34" charset="-128"/>
                <a:hlinkClick r:id="rId3"/>
              </a:rPr>
              <a:t>http://programarcadegames.com/quiz/quiz.php?file=graphics&amp;lang=en</a:t>
            </a:r>
            <a:endParaRPr 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B6C3E3-0E8C-F627-7810-818AEFA60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4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0A4C9B-7013-4B57-CAB1-4FFB08EAB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12D08-E362-F6A2-0EA9-8310C121C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r>
              <a:rPr lang="en-US" dirty="0"/>
              <a:t>Drawing rectangles, polygons, text etc.</a:t>
            </a:r>
            <a:br>
              <a:rPr lang="en-US" dirty="0"/>
            </a:br>
            <a:r>
              <a:rPr lang="en-US" dirty="0"/>
              <a:t>file name: simple_graphics_demo.py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ED70520-715D-F54D-9207-7EBEC98FA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324"/>
            <a:ext cx="7666972" cy="5654675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This file demonstrates setting up a window and drawing rectangles, polygons, text, and other basic shapes.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</a:rPr>
              <a:t>Open Anaconda Prompt.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</a:rPr>
              <a:t>Type “</a:t>
            </a:r>
            <a:r>
              <a:rPr lang="en-US" dirty="0" err="1">
                <a:solidFill>
                  <a:srgbClr val="FF0000"/>
                </a:solidFill>
              </a:rPr>
              <a:t>ldle</a:t>
            </a:r>
            <a:r>
              <a:rPr lang="en-US" dirty="0">
                <a:solidFill>
                  <a:srgbClr val="FF0000"/>
                </a:solidFill>
              </a:rPr>
              <a:t>” in the Anaconda Prompt.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File - Open </a:t>
            </a:r>
            <a:br>
              <a:rPr lang="en-US" dirty="0"/>
            </a:br>
            <a:r>
              <a:rPr lang="en-US" dirty="0"/>
              <a:t>- </a:t>
            </a:r>
            <a:r>
              <a:rPr lang="en-US" b="1" dirty="0" err="1"/>
              <a:t>simple_graphics_demo.py</a:t>
            </a:r>
            <a:endParaRPr lang="en-US" b="1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File – </a:t>
            </a:r>
            <a:r>
              <a:rPr lang="en-US" dirty="0" err="1"/>
              <a:t>SaveAs</a:t>
            </a:r>
            <a:r>
              <a:rPr lang="en-US" dirty="0"/>
              <a:t>- </a:t>
            </a:r>
            <a:r>
              <a:rPr lang="en-US" b="1" dirty="0" err="1"/>
              <a:t>simple_graphics_demo</a:t>
            </a:r>
            <a:r>
              <a:rPr lang="en-US" b="1" dirty="0"/>
              <a:t>_&lt;your name&gt;.</a:t>
            </a:r>
            <a:r>
              <a:rPr lang="en-US" b="1" dirty="0" err="1"/>
              <a:t>py</a:t>
            </a:r>
            <a:r>
              <a:rPr lang="en-US" b="1" dirty="0"/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Run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A window with rectangles, polygons, and other shapes appears.</a:t>
            </a:r>
          </a:p>
          <a:p>
            <a:endParaRPr lang="en-US" dirty="0"/>
          </a:p>
        </p:txBody>
      </p:sp>
      <p:pic>
        <p:nvPicPr>
          <p:cNvPr id="8" name="Picture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56D9325-F099-C0C5-3960-7060A5698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5380" y="1175620"/>
            <a:ext cx="3469709" cy="472265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9518ED-5F94-3475-E4C6-565E2CD2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99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aster template">
  <a:themeElements>
    <a:clrScheme name="Custom 5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6F6F6F"/>
      </a:accent1>
      <a:accent2>
        <a:srgbClr val="0062FF"/>
      </a:accent2>
      <a:accent3>
        <a:srgbClr val="D12765"/>
      </a:accent3>
      <a:accent4>
        <a:srgbClr val="8A3FFC"/>
      </a:accent4>
      <a:accent5>
        <a:srgbClr val="007D79"/>
      </a:accent5>
      <a:accent6>
        <a:srgbClr val="697077"/>
      </a:accent6>
      <a:hlink>
        <a:srgbClr val="0062FF"/>
      </a:hlink>
      <a:folHlink>
        <a:srgbClr val="6EA6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9050">
          <a:solidFill>
            <a:schemeClr val="accent2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tx1"/>
            </a:solidFill>
            <a:latin typeface="+mn-lt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2019_V01_Arial_LargeFormat" id="{CC4FD61C-3CA5-9041-836B-A45EC6AB72BE}" vid="{3AAF6989-1A45-9147-9F63-92E6D8499CF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5906</TotalTime>
  <Words>3118</Words>
  <Application>Microsoft Macintosh PowerPoint</Application>
  <PresentationFormat>Widescreen</PresentationFormat>
  <Paragraphs>370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.AppleSystemUIFont</vt:lpstr>
      <vt:lpstr>HelvNeue Light for IBM</vt:lpstr>
      <vt:lpstr>Meiryo UI</vt:lpstr>
      <vt:lpstr>Aptos</vt:lpstr>
      <vt:lpstr>Aptos Display</vt:lpstr>
      <vt:lpstr>Arial</vt:lpstr>
      <vt:lpstr>Nunito Light</vt:lpstr>
      <vt:lpstr>Wingdings</vt:lpstr>
      <vt:lpstr>Office Theme</vt:lpstr>
      <vt:lpstr>Master template</vt:lpstr>
      <vt:lpstr>Programming Experiments With Python And Pygame #5</vt:lpstr>
      <vt:lpstr>Course schedule</vt:lpstr>
      <vt:lpstr>Course schedule</vt:lpstr>
      <vt:lpstr>Course schedule</vt:lpstr>
      <vt:lpstr>Class environment</vt:lpstr>
      <vt:lpstr>Online Couse, Documentations</vt:lpstr>
      <vt:lpstr>Week 4, Class 8 (2025/02/19):  Introduction to Graphics</vt:lpstr>
      <vt:lpstr>Drawing rectangles, polygons, text etc.</vt:lpstr>
      <vt:lpstr>Drawing rectangles, polygons, text etc. file name: simple_graphics_demo.py</vt:lpstr>
      <vt:lpstr>Drawing rectangles, polygons, text etc. file name: simple_graphics_demo.py</vt:lpstr>
      <vt:lpstr>Drawing rectangles, polygons, text etc. file name: simple_graphics_demo.py</vt:lpstr>
      <vt:lpstr>Drawing rectangles, polygons, text etc. file name: simple_graphics_demo.py</vt:lpstr>
      <vt:lpstr>Drawing rectangles, polygons, text etc. file name: simple_graphics_demo.py</vt:lpstr>
      <vt:lpstr>Drawing rectangles, polygons, text etc. file name: simple_graphics_demo.py</vt:lpstr>
      <vt:lpstr>Drawing rectangles, polygons, text etc. file name: simple_graphics_demo.py</vt:lpstr>
      <vt:lpstr>Drawing rectangles, polygons, text etc. file name: simple_graphics_demo.py</vt:lpstr>
      <vt:lpstr>Drawing rectangles, polygons, text etc. file name: simple_graphics_demo.py</vt:lpstr>
      <vt:lpstr>Drawing rectangles, polygons, text etc. file name: simple_graphics_demo.py</vt:lpstr>
      <vt:lpstr>Drawing rectangles, polygons, text etc. file name: simple_graphics_demo.py</vt:lpstr>
      <vt:lpstr>Exercise 5-1: Basic Exercises </vt:lpstr>
      <vt:lpstr>Exercise 5-2: Challenging Exercises</vt:lpstr>
      <vt:lpstr>Attendance Check 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MARIKO TAGAWA</dc:creator>
  <cp:lastModifiedBy>MARIKO TAGAWA</cp:lastModifiedBy>
  <cp:revision>71</cp:revision>
  <cp:lastPrinted>2025-02-18T10:47:02Z</cp:lastPrinted>
  <dcterms:created xsi:type="dcterms:W3CDTF">2024-12-13T03:05:07Z</dcterms:created>
  <dcterms:modified xsi:type="dcterms:W3CDTF">2025-04-14T06:57:55Z</dcterms:modified>
</cp:coreProperties>
</file>