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8" r:id="rId3"/>
    <p:sldId id="264" r:id="rId4"/>
    <p:sldId id="329" r:id="rId5"/>
    <p:sldId id="330" r:id="rId6"/>
    <p:sldId id="315" r:id="rId7"/>
    <p:sldId id="324" r:id="rId8"/>
    <p:sldId id="271" r:id="rId9"/>
    <p:sldId id="331" r:id="rId10"/>
    <p:sldId id="313" r:id="rId11"/>
    <p:sldId id="325" r:id="rId12"/>
    <p:sldId id="326" r:id="rId13"/>
    <p:sldId id="327" r:id="rId14"/>
    <p:sldId id="328" r:id="rId15"/>
    <p:sldId id="323" r:id="rId16"/>
  </p:sldIdLst>
  <p:sldSz cx="9144000" cy="5143500" type="screen16x9"/>
  <p:notesSz cx="6858000" cy="9144000"/>
  <p:embeddedFontLst>
    <p:embeddedFont>
      <p:font typeface="Oswald" pitchFamily="2" charset="77"/>
      <p:regular r:id="rId18"/>
      <p:bold r:id="rId19"/>
    </p:embeddedFont>
    <p:embeddedFont>
      <p:font typeface="Raleway" pitchFamily="2" charset="77"/>
      <p:regular r:id="rId20"/>
      <p:bold r:id="rId21"/>
      <p:italic r:id="rId22"/>
      <p:boldItalic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modifyVerifier cryptProviderType="rsaAES" cryptAlgorithmClass="hash" cryptAlgorithmType="typeAny" cryptAlgorithmSid="14" spinCount="100000" saltData="0hY811sDs3Yhcdnjz4sKDg==" hashData="jGBvzEvEHGkglfuJPM9QdjvbI5/SvFE8qNcHAmzO1FQWRNQjZhUGAhdgmxQkpiIgO8fxjoLINBSuyRIxYebS4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606735-FB23-46DC-8E69-3DB70196E911}">
  <a:tblStyle styleId="{D9606735-FB23-46DC-8E69-3DB70196E9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8"/>
    <p:restoredTop sz="94037"/>
  </p:normalViewPr>
  <p:slideViewPr>
    <p:cSldViewPr snapToGrid="0" showGuides="1">
      <p:cViewPr varScale="1">
        <p:scale>
          <a:sx n="99" d="100"/>
          <a:sy n="99" d="100"/>
        </p:scale>
        <p:origin x="18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8c1997cbfd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8c1997cbfd_0_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989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>
          <a:extLst>
            <a:ext uri="{FF2B5EF4-FFF2-40B4-BE49-F238E27FC236}">
              <a16:creationId xmlns:a16="http://schemas.microsoft.com/office/drawing/2014/main" id="{EF0CFAC4-0702-9529-FBF6-BFBA1E1A4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8c1997cbfd_0_454:notes">
            <a:extLst>
              <a:ext uri="{FF2B5EF4-FFF2-40B4-BE49-F238E27FC236}">
                <a16:creationId xmlns:a16="http://schemas.microsoft.com/office/drawing/2014/main" id="{31F789CD-BA85-E1E7-2337-0F4D2782C0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8c1997cbfd_0_454:notes">
            <a:extLst>
              <a:ext uri="{FF2B5EF4-FFF2-40B4-BE49-F238E27FC236}">
                <a16:creationId xmlns:a16="http://schemas.microsoft.com/office/drawing/2014/main" id="{DE7E83F2-5C67-2D20-A916-F4452F8F5F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4539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>
          <a:extLst>
            <a:ext uri="{FF2B5EF4-FFF2-40B4-BE49-F238E27FC236}">
              <a16:creationId xmlns:a16="http://schemas.microsoft.com/office/drawing/2014/main" id="{26307B2A-FD2A-49CC-2FE5-39B1E9157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8c1997cbfd_0_454:notes">
            <a:extLst>
              <a:ext uri="{FF2B5EF4-FFF2-40B4-BE49-F238E27FC236}">
                <a16:creationId xmlns:a16="http://schemas.microsoft.com/office/drawing/2014/main" id="{59D79DAC-6CED-F987-DFDB-45ECBE795D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8c1997cbfd_0_454:notes">
            <a:extLst>
              <a:ext uri="{FF2B5EF4-FFF2-40B4-BE49-F238E27FC236}">
                <a16:creationId xmlns:a16="http://schemas.microsoft.com/office/drawing/2014/main" id="{04415CAB-6498-0637-D90C-9F2D6A3568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207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>
          <a:extLst>
            <a:ext uri="{FF2B5EF4-FFF2-40B4-BE49-F238E27FC236}">
              <a16:creationId xmlns:a16="http://schemas.microsoft.com/office/drawing/2014/main" id="{A85A95CB-67B5-387D-EF87-4F0680828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8c1997cbfd_0_454:notes">
            <a:extLst>
              <a:ext uri="{FF2B5EF4-FFF2-40B4-BE49-F238E27FC236}">
                <a16:creationId xmlns:a16="http://schemas.microsoft.com/office/drawing/2014/main" id="{33E670AB-6897-E704-EA3F-807A835968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8c1997cbfd_0_454:notes">
            <a:extLst>
              <a:ext uri="{FF2B5EF4-FFF2-40B4-BE49-F238E27FC236}">
                <a16:creationId xmlns:a16="http://schemas.microsoft.com/office/drawing/2014/main" id="{10432106-6226-E4B9-988C-041BD9702A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073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>
          <a:extLst>
            <a:ext uri="{FF2B5EF4-FFF2-40B4-BE49-F238E27FC236}">
              <a16:creationId xmlns:a16="http://schemas.microsoft.com/office/drawing/2014/main" id="{7E216505-1C90-842D-AC92-A22FC5CD0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8c1997cbfd_0_454:notes">
            <a:extLst>
              <a:ext uri="{FF2B5EF4-FFF2-40B4-BE49-F238E27FC236}">
                <a16:creationId xmlns:a16="http://schemas.microsoft.com/office/drawing/2014/main" id="{6198C5E6-8D4F-B479-0206-A34D8BAED6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8c1997cbfd_0_454:notes">
            <a:extLst>
              <a:ext uri="{FF2B5EF4-FFF2-40B4-BE49-F238E27FC236}">
                <a16:creationId xmlns:a16="http://schemas.microsoft.com/office/drawing/2014/main" id="{ED9CE165-73A2-C21F-7753-34709010AA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248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8c1997cbfd_0_7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8c1997cbfd_0_7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98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8c1997cbfd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8c1997cbfd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7E024837-5D93-E4E5-C6C0-665B836CE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3834CF36-2C48-D306-9ADD-80F3E00603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5953BDCC-5B1A-5FDA-1097-B3A22AD0C4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804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>
          <a:extLst>
            <a:ext uri="{FF2B5EF4-FFF2-40B4-BE49-F238E27FC236}">
              <a16:creationId xmlns:a16="http://schemas.microsoft.com/office/drawing/2014/main" id="{61D774FB-E857-95E1-5212-1C2BBD294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8c2221473c_0_373:notes">
            <a:extLst>
              <a:ext uri="{FF2B5EF4-FFF2-40B4-BE49-F238E27FC236}">
                <a16:creationId xmlns:a16="http://schemas.microsoft.com/office/drawing/2014/main" id="{48EF6CB0-460F-3128-13BA-2A68C30423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8c2221473c_0_373:notes">
            <a:extLst>
              <a:ext uri="{FF2B5EF4-FFF2-40B4-BE49-F238E27FC236}">
                <a16:creationId xmlns:a16="http://schemas.microsoft.com/office/drawing/2014/main" id="{25D97431-4BEE-83ED-AF6F-6324AD861C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405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3439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7172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8c2221473c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8c2221473c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8c2221473c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8c2221473c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47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mailto:mesa0121mesa@gmail.com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9FFAB0-7A01-A5A9-0D52-90284698B1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05199" y="4750485"/>
            <a:ext cx="5703989" cy="27463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Created by </a:t>
            </a:r>
            <a:r>
              <a:rPr lang="en-US" dirty="0">
                <a:hlinkClick r:id="rId2"/>
              </a:rPr>
              <a:t>Mariko Tagawa</a:t>
            </a:r>
            <a:r>
              <a:rPr lang="en-US" dirty="0"/>
              <a:t> (</a:t>
            </a:r>
            <a:r>
              <a:rPr lang="en-US" dirty="0" err="1"/>
              <a:t>marikotagawa@gmail.com</a:t>
            </a:r>
            <a:r>
              <a:rPr lang="en-US" dirty="0"/>
              <a:t>), JICA volunteer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721CD-BCFB-01B7-5FE2-9268AA714ABA}"/>
              </a:ext>
            </a:extLst>
          </p:cNvPr>
          <p:cNvSpPr txBox="1"/>
          <p:nvPr userDrawn="1"/>
        </p:nvSpPr>
        <p:spPr>
          <a:xfrm>
            <a:off x="7994708" y="4764947"/>
            <a:ext cx="595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3D891DA-590B-9541-924D-C33EFDF28905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10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2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82" name="Google Shape;82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83" name="Google Shape;83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6796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hyperlink" Target="mailto:mesa0121mesa@gmail.com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913C40D1-D42F-96BB-EC37-E327EE15B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5199" y="4750485"/>
            <a:ext cx="6140218" cy="274637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Created by </a:t>
            </a:r>
            <a:r>
              <a:rPr lang="en-US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Mariko Tagawa</a:t>
            </a:r>
            <a:r>
              <a:rPr lang="en-US" dirty="0"/>
              <a:t> (</a:t>
            </a:r>
            <a:r>
              <a:rPr lang="en-US" dirty="0" err="1"/>
              <a:t>marikotagawa@gmail.com</a:t>
            </a:r>
            <a:r>
              <a:rPr lang="en-US" dirty="0"/>
              <a:t>), JICA volunteer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1B525-DEC0-FA15-2A0A-939C193BBF0E}"/>
              </a:ext>
            </a:extLst>
          </p:cNvPr>
          <p:cNvSpPr txBox="1"/>
          <p:nvPr userDrawn="1"/>
        </p:nvSpPr>
        <p:spPr>
          <a:xfrm>
            <a:off x="7994708" y="4764947"/>
            <a:ext cx="595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3D891DA-590B-9541-924D-C33EFDF28905}" type="slidenum">
              <a:rPr lang="en-US" sz="1200" smtClean="0">
                <a:solidFill>
                  <a:schemeClr val="tx1"/>
                </a:solidFill>
              </a:rPr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66" r:id="rId5"/>
    <p:sldLayoutId id="2147483669" r:id="rId6"/>
    <p:sldLayoutId id="2147483670" r:id="rId7"/>
    <p:sldLayoutId id="2147483674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esa0121mes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courses/networking-basics?courseLang=en-U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amzn.asia/d/3VCc1hG" TargetMode="External"/><Relationship Id="rId4" Type="http://schemas.openxmlformats.org/officeDocument/2006/relationships/hyperlink" Target="https://www.netacad.com/courses/getting-started-cisco-packet-tracer?courseLang=en-U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mn-MN" dirty="0"/>
              <a:t>Сүлжээний үндэс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(Network Basics)</a:t>
            </a:r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1"/>
          </p:nvPr>
        </p:nvSpPr>
        <p:spPr>
          <a:xfrm>
            <a:off x="720724" y="3387725"/>
            <a:ext cx="4892425" cy="1338184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Class code</a:t>
            </a:r>
            <a:r>
              <a:rPr lang="mn-MN" dirty="0"/>
              <a:t>: </a:t>
            </a:r>
            <a:r>
              <a:rPr lang="en-US" dirty="0"/>
              <a:t>KCS414 </a:t>
            </a:r>
          </a:p>
          <a:p>
            <a:pPr lvl="0"/>
            <a:r>
              <a:rPr lang="en-US" dirty="0"/>
              <a:t>Year Offering: 2025, 2nd Term</a:t>
            </a:r>
          </a:p>
          <a:p>
            <a:pPr lvl="0"/>
            <a:r>
              <a:rPr lang="en-US" dirty="0"/>
              <a:t>Target Grade Level: 4th Grade</a:t>
            </a:r>
          </a:p>
          <a:p>
            <a:pPr lvl="0"/>
            <a:r>
              <a:rPr lang="en-US" dirty="0"/>
              <a:t>Japanese Course </a:t>
            </a:r>
            <a:r>
              <a:rPr lang="en-US" altLang="ja-JP" dirty="0"/>
              <a:t>Title: </a:t>
            </a:r>
            <a:r>
              <a:rPr lang="ja-JP" altLang="en-US"/>
              <a:t>ネットワーク入門</a:t>
            </a:r>
            <a:r>
              <a:rPr lang="en-US" altLang="ja-JP" dirty="0"/>
              <a:t>1,2</a:t>
            </a:r>
            <a:endParaRPr lang="ja-JP" altLang="en-US"/>
          </a:p>
          <a:p>
            <a:pPr lvl="0"/>
            <a:endParaRPr lang="ja-JP" altLang="en-US"/>
          </a:p>
          <a:p>
            <a:pPr lvl="0"/>
            <a:endParaRPr lang="ja-JP" altLang="en-US" dirty="0"/>
          </a:p>
        </p:txBody>
      </p:sp>
      <p:sp>
        <p:nvSpPr>
          <p:cNvPr id="479" name="Google Shape;479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CA72FF-B4D4-AC83-0750-D93079804073}"/>
              </a:ext>
            </a:extLst>
          </p:cNvPr>
          <p:cNvSpPr txBox="1"/>
          <p:nvPr/>
        </p:nvSpPr>
        <p:spPr>
          <a:xfrm>
            <a:off x="746911" y="4753090"/>
            <a:ext cx="53008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Created by </a:t>
            </a:r>
            <a:r>
              <a:rPr lang="en-US" sz="12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Mariko Tagawa</a:t>
            </a:r>
            <a:r>
              <a:rPr lang="en-US" sz="1200" dirty="0">
                <a:solidFill>
                  <a:schemeClr val="tx1"/>
                </a:solidFill>
              </a:rPr>
              <a:t> (marikotagawa@mail.com), JICA volunteer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Course Plan </a:t>
            </a:r>
            <a:r>
              <a:rPr lang="en-US" dirty="0"/>
              <a:t>1-1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3CD37E4-76D5-7B23-8CDA-5CEB7B266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381015"/>
              </p:ext>
            </p:extLst>
          </p:nvPr>
        </p:nvGraphicFramePr>
        <p:xfrm>
          <a:off x="292051" y="1164919"/>
          <a:ext cx="8611804" cy="3865148"/>
        </p:xfrm>
        <a:graphic>
          <a:graphicData uri="http://schemas.openxmlformats.org/drawingml/2006/table">
            <a:tbl>
              <a:tblPr>
                <a:tableStyleId>{D9606735-FB23-46DC-8E69-3DB70196E911}</a:tableStyleId>
              </a:tblPr>
              <a:tblGrid>
                <a:gridCol w="474638">
                  <a:extLst>
                    <a:ext uri="{9D8B030D-6E8A-4147-A177-3AD203B41FA5}">
                      <a16:colId xmlns:a16="http://schemas.microsoft.com/office/drawing/2014/main" val="2290938747"/>
                    </a:ext>
                  </a:extLst>
                </a:gridCol>
                <a:gridCol w="581398">
                  <a:extLst>
                    <a:ext uri="{9D8B030D-6E8A-4147-A177-3AD203B41FA5}">
                      <a16:colId xmlns:a16="http://schemas.microsoft.com/office/drawing/2014/main" val="2189971845"/>
                    </a:ext>
                  </a:extLst>
                </a:gridCol>
                <a:gridCol w="619120">
                  <a:extLst>
                    <a:ext uri="{9D8B030D-6E8A-4147-A177-3AD203B41FA5}">
                      <a16:colId xmlns:a16="http://schemas.microsoft.com/office/drawing/2014/main" val="2737301632"/>
                    </a:ext>
                  </a:extLst>
                </a:gridCol>
                <a:gridCol w="2900636">
                  <a:extLst>
                    <a:ext uri="{9D8B030D-6E8A-4147-A177-3AD203B41FA5}">
                      <a16:colId xmlns:a16="http://schemas.microsoft.com/office/drawing/2014/main" val="3067858891"/>
                    </a:ext>
                  </a:extLst>
                </a:gridCol>
                <a:gridCol w="4036012">
                  <a:extLst>
                    <a:ext uri="{9D8B030D-6E8A-4147-A177-3AD203B41FA5}">
                      <a16:colId xmlns:a16="http://schemas.microsoft.com/office/drawing/2014/main" val="423643614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Week</a:t>
                      </a:r>
                      <a:endParaRPr lang="en-JP" sz="1200" b="1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Date</a:t>
                      </a:r>
                      <a:b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</a:br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2025</a:t>
                      </a: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Class</a:t>
                      </a:r>
                    </a:p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(80min)</a:t>
                      </a:r>
                      <a:endParaRPr lang="en-US" sz="1200" b="1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Course Title</a:t>
                      </a: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Course contents</a:t>
                      </a: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74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1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1/23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ja-JP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Course Overview</a:t>
                      </a:r>
                    </a:p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CISCO Packet Traer</a:t>
                      </a:r>
                      <a:r>
                        <a:rPr lang="en-JP" sz="1200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/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Installation of Packet Tracer.</a:t>
                      </a:r>
                      <a:endParaRPr lang="en-JP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  <a:p>
                      <a:r>
                        <a:rPr lang="mn-MN" sz="1200" b="0" i="0" u="none" strike="noStrike" cap="non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Exercise: Using the Packet Tracer.</a:t>
                      </a:r>
                      <a:r>
                        <a:rPr lang="en-JP" sz="1200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endParaRPr lang="ja-JP" altLang="en-US" sz="1200" b="0" i="0" u="none" strike="noStrike">
                        <a:solidFill>
                          <a:schemeClr val="accent5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4047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2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4647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2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1/30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3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171450" marR="0" lvl="0" indent="-17145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Module 1: Communication in a Connected World</a:t>
                      </a:r>
                      <a:endParaRPr lang="en-JP" sz="1200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/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Network Types</a:t>
                      </a:r>
                      <a:endParaRPr lang="en-JP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  <a:p>
                      <a:pPr lvl="0"/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Data Transmission</a:t>
                      </a:r>
                      <a:endParaRPr lang="en-JP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  <a:p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Bandwidth and Throughput</a:t>
                      </a:r>
                      <a:r>
                        <a:rPr lang="en-JP" sz="1200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r>
                        <a:rPr lang="en-JP" sz="1200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Exercise: </a:t>
                      </a:r>
                      <a:r>
                        <a:rPr lang="en-US" sz="1200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1.1.4packet-tracer-create-realistic-structured-cablinginthe-physical-workspaceand-cabling-devices-ina-rack</a:t>
                      </a:r>
                      <a:endParaRPr lang="en-JP" sz="1200" dirty="0">
                        <a:solidFill>
                          <a:schemeClr val="accent5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2493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4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0083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3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2/6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5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171450" indent="-171450" algn="l" fontAlgn="t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Module 2: Network Components, Types, and Connections</a:t>
                      </a: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/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Clients and Servers</a:t>
                      </a:r>
                      <a:endParaRPr lang="en-JP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  <a:p>
                      <a:pPr lvl="0"/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Network Components</a:t>
                      </a:r>
                      <a:endParaRPr lang="en-JP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  <a:p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ISP Connectivity Options</a:t>
                      </a:r>
                      <a:endParaRPr lang="en-US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  <a:p>
                      <a:r>
                        <a:rPr lang="mn-MN" sz="1050" b="0" i="0" u="none" strike="noStrike" cap="non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Exercise: </a:t>
                      </a:r>
                      <a:r>
                        <a:rPr lang="en-US" sz="1050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1.1.6packet-tracer-connect-devicesusing-wireless-technologies</a:t>
                      </a:r>
                      <a:endParaRPr lang="en-US" sz="1050" b="0" i="0" u="none" strike="noStrike" cap="none" dirty="0">
                        <a:solidFill>
                          <a:schemeClr val="accent5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2387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6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0552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4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2/13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7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Module 4: Build a Home Network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Exercise with Packet Tracer</a:t>
                      </a: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/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Home Network Basics</a:t>
                      </a:r>
                      <a:endParaRPr lang="en-JP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  <a:p>
                      <a:pPr lvl="0"/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Network Technologies in the Home</a:t>
                      </a:r>
                      <a:endParaRPr lang="en-JP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  <a:p>
                      <a:pPr lvl="0"/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Wireless Standards</a:t>
                      </a:r>
                      <a:endParaRPr lang="en-JP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  <a:p>
                      <a:r>
                        <a:rPr lang="mn-MN" sz="1200" b="0" i="0" u="none" strike="noStrike" cap="non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Exercise:Set Up a Home Router using Packet Tracer</a:t>
                      </a:r>
                      <a:endParaRPr lang="en-US" sz="1200" b="0" i="0" u="none" strike="noStrike" cap="none" dirty="0">
                        <a:solidFill>
                          <a:schemeClr val="accent5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mn-MN" sz="1050" b="0" i="0" u="none" strike="noStrike" cap="non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Exercise:</a:t>
                      </a:r>
                      <a:r>
                        <a:rPr lang="en-US" sz="1050" b="0" i="0" u="none" strike="noStrike" cap="non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050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1.1.8packettracerexploredeviceconfigurationusingthecli</a:t>
                      </a:r>
                      <a:endParaRPr lang="en-US" sz="1050" b="0" i="0" u="none" strike="noStrike" cap="none" dirty="0">
                        <a:solidFill>
                          <a:schemeClr val="accent5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4535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t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8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580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18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119">
          <a:extLst>
            <a:ext uri="{FF2B5EF4-FFF2-40B4-BE49-F238E27FC236}">
              <a16:creationId xmlns:a16="http://schemas.microsoft.com/office/drawing/2014/main" id="{B5A66310-9B83-9A2F-D3AC-1BF26771B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7">
            <a:extLst>
              <a:ext uri="{FF2B5EF4-FFF2-40B4-BE49-F238E27FC236}">
                <a16:creationId xmlns:a16="http://schemas.microsoft.com/office/drawing/2014/main" id="{0C0A9550-EC34-31DC-D4B5-CCE0C225A8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Course Plan </a:t>
            </a:r>
            <a:r>
              <a:rPr lang="en-US" dirty="0"/>
              <a:t>1-2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BDBC34-7765-8E44-DF56-298A713D1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539406"/>
              </p:ext>
            </p:extLst>
          </p:nvPr>
        </p:nvGraphicFramePr>
        <p:xfrm>
          <a:off x="793559" y="1187202"/>
          <a:ext cx="8076094" cy="3342998"/>
        </p:xfrm>
        <a:graphic>
          <a:graphicData uri="http://schemas.openxmlformats.org/drawingml/2006/table">
            <a:tbl>
              <a:tblPr>
                <a:tableStyleId>{D9606735-FB23-46DC-8E69-3DB70196E911}</a:tableStyleId>
              </a:tblPr>
              <a:tblGrid>
                <a:gridCol w="516257">
                  <a:extLst>
                    <a:ext uri="{9D8B030D-6E8A-4147-A177-3AD203B41FA5}">
                      <a16:colId xmlns:a16="http://schemas.microsoft.com/office/drawing/2014/main" val="2290938747"/>
                    </a:ext>
                  </a:extLst>
                </a:gridCol>
                <a:gridCol w="547119">
                  <a:extLst>
                    <a:ext uri="{9D8B030D-6E8A-4147-A177-3AD203B41FA5}">
                      <a16:colId xmlns:a16="http://schemas.microsoft.com/office/drawing/2014/main" val="2189971845"/>
                    </a:ext>
                  </a:extLst>
                </a:gridCol>
                <a:gridCol w="432805">
                  <a:extLst>
                    <a:ext uri="{9D8B030D-6E8A-4147-A177-3AD203B41FA5}">
                      <a16:colId xmlns:a16="http://schemas.microsoft.com/office/drawing/2014/main" val="2737301632"/>
                    </a:ext>
                  </a:extLst>
                </a:gridCol>
                <a:gridCol w="2794967">
                  <a:extLst>
                    <a:ext uri="{9D8B030D-6E8A-4147-A177-3AD203B41FA5}">
                      <a16:colId xmlns:a16="http://schemas.microsoft.com/office/drawing/2014/main" val="3067858891"/>
                    </a:ext>
                  </a:extLst>
                </a:gridCol>
                <a:gridCol w="3784946">
                  <a:extLst>
                    <a:ext uri="{9D8B030D-6E8A-4147-A177-3AD203B41FA5}">
                      <a16:colId xmlns:a16="http://schemas.microsoft.com/office/drawing/2014/main" val="423643614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Week</a:t>
                      </a:r>
                    </a:p>
                    <a:p>
                      <a:pPr algn="l" fontAlgn="b"/>
                      <a:endParaRPr lang="en-JP" sz="1200" b="1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Date</a:t>
                      </a: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Class</a:t>
                      </a:r>
                      <a:endParaRPr lang="en-US" sz="1200" b="1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Course Title</a:t>
                      </a: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Course contents</a:t>
                      </a: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74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5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2/20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9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Module 5: Communication Principles</a:t>
                      </a: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/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Communication Protocols</a:t>
                      </a:r>
                      <a:endParaRPr lang="en-JP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  <a:p>
                      <a:pPr lvl="0"/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Communication Standards</a:t>
                      </a:r>
                      <a:endParaRPr lang="en-JP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  <a:p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Network Communication Models</a:t>
                      </a:r>
                      <a:r>
                        <a:rPr lang="en-JP" sz="1200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</a:p>
                    <a:p>
                      <a:r>
                        <a:rPr lang="mn-MN" sz="1200" b="0" i="0" u="none" strike="noStrike" cap="non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Exercise: </a:t>
                      </a:r>
                      <a:r>
                        <a:rPr lang="en-US" sz="1200" b="0" i="0" u="none" strike="noStrike" cap="non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2.0.7packetrtacer-edittoplogies</a:t>
                      </a: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4047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10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4647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6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3/6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11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Module 7: The Access Layer</a:t>
                      </a: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>
                        <a:lnSpc>
                          <a:spcPts val="1300"/>
                        </a:lnSpc>
                        <a:buFont typeface="Symbol" pitchFamily="2" charset="2"/>
                        <a:buNone/>
                      </a:pPr>
                      <a:r>
                        <a:rPr lang="mn-MN" sz="1200" kern="100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Encapsulation and the Ethernet Frame</a:t>
                      </a:r>
                      <a:endParaRPr lang="en-JP" sz="1200" kern="100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  <a:p>
                      <a:pPr marL="0" lvl="0" indent="0" algn="l">
                        <a:lnSpc>
                          <a:spcPts val="1300"/>
                        </a:lnSpc>
                        <a:buFont typeface="Symbol" pitchFamily="2" charset="2"/>
                        <a:buNone/>
                      </a:pPr>
                      <a:r>
                        <a:rPr lang="mn-MN" sz="1200" kern="100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Times New Roman" panose="02020603050405020304" pitchFamily="18" charset="0"/>
                        </a:rPr>
                        <a:t>The Access Layer</a:t>
                      </a:r>
                      <a:endParaRPr lang="en-US" sz="1200" kern="100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  <a:p>
                      <a:pPr marL="0" lvl="0" indent="0" algn="l">
                        <a:lnSpc>
                          <a:spcPts val="1300"/>
                        </a:lnSpc>
                        <a:buFont typeface="Symbol" pitchFamily="2" charset="2"/>
                        <a:buNone/>
                      </a:pPr>
                      <a:r>
                        <a:rPr lang="mn-MN" sz="1200" b="0" i="0" u="none" strike="noStrike" cap="non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Exercise: </a:t>
                      </a:r>
                      <a:r>
                        <a:rPr lang="en-US" sz="1200" b="0" i="0" u="none" strike="noStrike" cap="non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2.1.1_packet_tracer_create_a_simple_network</a:t>
                      </a:r>
                      <a:endParaRPr lang="mn-MN" sz="1200" kern="100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2493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12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0083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7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3/13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13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Module 8: The Internet Protocol</a:t>
                      </a: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/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Purpose of an IPv4 Address</a:t>
                      </a:r>
                      <a:endParaRPr lang="en-JP" sz="1200" b="0" i="0" u="none" strike="noStrike" cap="non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  <a:p>
                      <a:r>
                        <a:rPr lang="mn-MN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The IPv4 Address Structure</a:t>
                      </a:r>
                      <a:r>
                        <a:rPr lang="en-JP" sz="1200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br>
                        <a:rPr lang="en-JP" sz="1200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</a:br>
                      <a:r>
                        <a:rPr lang="en-JP" sz="1050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Exercise: </a:t>
                      </a:r>
                      <a:r>
                        <a:rPr lang="en-US" sz="1050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2.1.3packettracermonitoryournetworkusinganetworkcontroll</a:t>
                      </a:r>
                      <a:endParaRPr lang="ja-JP" altLang="en-US" sz="1050" b="0" i="0" u="none" strike="noStrike">
                        <a:solidFill>
                          <a:schemeClr val="accent5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2387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14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0552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8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3/20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15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Module 9: IPv4 and Network Segmentation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/>
                      <a:r>
                        <a:rPr lang="mn-MN" sz="12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IPv4 Unicast, Broadcast, and Multicast</a:t>
                      </a:r>
                      <a:endParaRPr lang="en-JP" sz="1200" b="0" i="0" u="none" strike="noStrike" cap="none" dirty="0">
                        <a:solidFill>
                          <a:schemeClr val="bg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  <a:p>
                      <a:pPr lvl="0"/>
                      <a:r>
                        <a:rPr lang="mn-MN" sz="12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Types of IPv4 Addresses</a:t>
                      </a:r>
                      <a:endParaRPr lang="en-JP" sz="1200" b="0" i="0" u="none" strike="noStrike" cap="none" dirty="0">
                        <a:solidFill>
                          <a:schemeClr val="bg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Arial"/>
                        <a:sym typeface="Arial"/>
                      </a:endParaRPr>
                    </a:p>
                    <a:p>
                      <a:r>
                        <a:rPr lang="mn-MN" sz="12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Arial"/>
                          <a:sym typeface="Arial"/>
                        </a:rPr>
                        <a:t>Network Segmentation</a:t>
                      </a:r>
                      <a:r>
                        <a:rPr lang="en-JP" sz="1200" dirty="0">
                          <a:solidFill>
                            <a:schemeClr val="bg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br>
                        <a:rPr lang="en-JP" sz="1200" dirty="0">
                          <a:solidFill>
                            <a:schemeClr val="bg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</a:br>
                      <a:r>
                        <a:rPr lang="en-JP" sz="1050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Exercise: </a:t>
                      </a:r>
                      <a:r>
                        <a:rPr lang="en-US" sz="1050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Router in Cisco Packet Tracer.pkt </a:t>
                      </a:r>
                      <a:endParaRPr lang="en-JP" sz="1050" dirty="0">
                        <a:solidFill>
                          <a:schemeClr val="accent5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4535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t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16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580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1132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119">
          <a:extLst>
            <a:ext uri="{FF2B5EF4-FFF2-40B4-BE49-F238E27FC236}">
              <a16:creationId xmlns:a16="http://schemas.microsoft.com/office/drawing/2014/main" id="{D704C27A-DD43-7C74-C108-DF7DF0EB8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7">
            <a:extLst>
              <a:ext uri="{FF2B5EF4-FFF2-40B4-BE49-F238E27FC236}">
                <a16:creationId xmlns:a16="http://schemas.microsoft.com/office/drawing/2014/main" id="{CD26A96F-4460-2671-5FE2-66EB9C8D27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Course Plan 1-3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CD6040-1DE6-DCAE-3BB5-9499EEF27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603404"/>
              </p:ext>
            </p:extLst>
          </p:nvPr>
        </p:nvGraphicFramePr>
        <p:xfrm>
          <a:off x="793559" y="1187202"/>
          <a:ext cx="8076094" cy="3706943"/>
        </p:xfrm>
        <a:graphic>
          <a:graphicData uri="http://schemas.openxmlformats.org/drawingml/2006/table">
            <a:tbl>
              <a:tblPr>
                <a:tableStyleId>{D9606735-FB23-46DC-8E69-3DB70196E911}</a:tableStyleId>
              </a:tblPr>
              <a:tblGrid>
                <a:gridCol w="516257">
                  <a:extLst>
                    <a:ext uri="{9D8B030D-6E8A-4147-A177-3AD203B41FA5}">
                      <a16:colId xmlns:a16="http://schemas.microsoft.com/office/drawing/2014/main" val="2290938747"/>
                    </a:ext>
                  </a:extLst>
                </a:gridCol>
                <a:gridCol w="474086">
                  <a:extLst>
                    <a:ext uri="{9D8B030D-6E8A-4147-A177-3AD203B41FA5}">
                      <a16:colId xmlns:a16="http://schemas.microsoft.com/office/drawing/2014/main" val="2189971845"/>
                    </a:ext>
                  </a:extLst>
                </a:gridCol>
                <a:gridCol w="505838">
                  <a:extLst>
                    <a:ext uri="{9D8B030D-6E8A-4147-A177-3AD203B41FA5}">
                      <a16:colId xmlns:a16="http://schemas.microsoft.com/office/drawing/2014/main" val="2737301632"/>
                    </a:ext>
                  </a:extLst>
                </a:gridCol>
                <a:gridCol w="2794967">
                  <a:extLst>
                    <a:ext uri="{9D8B030D-6E8A-4147-A177-3AD203B41FA5}">
                      <a16:colId xmlns:a16="http://schemas.microsoft.com/office/drawing/2014/main" val="3067858891"/>
                    </a:ext>
                  </a:extLst>
                </a:gridCol>
                <a:gridCol w="3784946">
                  <a:extLst>
                    <a:ext uri="{9D8B030D-6E8A-4147-A177-3AD203B41FA5}">
                      <a16:colId xmlns:a16="http://schemas.microsoft.com/office/drawing/2014/main" val="423643614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1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Week</a:t>
                      </a: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Class</a:t>
                      </a:r>
                      <a:endParaRPr lang="en-US" sz="1200" b="1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Course Title</a:t>
                      </a: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Course contents</a:t>
                      </a: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74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9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3/24~3/28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17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中間試験</a:t>
                      </a:r>
                      <a:endParaRPr lang="en-US" altLang="ja-JP" sz="1200" b="0" i="0" u="none" strike="noStrike" dirty="0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lvl="0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4047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18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4647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10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4/3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19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Module 11: Dynamic Addressing with DHCP</a:t>
                      </a: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Static and Dynamic Addressing</a:t>
                      </a:r>
                    </a:p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DHCPv4 Configuration</a:t>
                      </a:r>
                    </a:p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Exercise: Packet Tracer - Configure DHCP on a Wireless Router</a:t>
                      </a:r>
                      <a:br>
                        <a:rPr lang="en-US" altLang="ja-JP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</a:br>
                      <a:r>
                        <a:rPr lang="en-US" altLang="ja-JP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Exercise: Configuring a DHCP Server and Clients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2493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20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0083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11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4/10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21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Module 12: Gateways to Other Networks</a:t>
                      </a: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Network Boundaries</a:t>
                      </a:r>
                    </a:p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Network Address Translation</a:t>
                      </a:r>
                    </a:p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Exercise: Packet Tracer - Examine NAT on a Wireless Router</a:t>
                      </a:r>
                    </a:p>
                    <a:p>
                      <a:pPr algn="l" fontAlgn="t"/>
                      <a:r>
                        <a:rPr lang="en-US" altLang="ja-JP" sz="105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lang="en-US" altLang="ja-JP" sz="100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File: 10.2.3-packet-tracer---examine-</a:t>
                      </a:r>
                      <a:r>
                        <a:rPr lang="en-US" altLang="ja-JP" sz="1000" b="0" i="0" u="none" strike="noStrike" dirty="0" err="1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nat</a:t>
                      </a:r>
                      <a:r>
                        <a:rPr lang="en-US" altLang="ja-JP" sz="100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-on-a-wireless-</a:t>
                      </a:r>
                      <a:r>
                        <a:rPr lang="en-US" altLang="ja-JP" sz="1000" b="0" i="0" u="none" strike="noStrike" dirty="0" err="1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router.pka</a:t>
                      </a:r>
                      <a:endParaRPr lang="ja-JP" altLang="en-US" sz="1000" b="0" i="0" u="none" strike="noStrike">
                        <a:solidFill>
                          <a:schemeClr val="accent5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2387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22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0552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12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4/17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23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Module 13: The ARP Process</a:t>
                      </a: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MAC and IP</a:t>
                      </a:r>
                    </a:p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Broadcast Containment</a:t>
                      </a:r>
                    </a:p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Exercise: Packet Tracer - Identify MAC and IP Addresses</a:t>
                      </a:r>
                      <a:br>
                        <a:rPr lang="en-US" altLang="ja-JP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</a:br>
                      <a:r>
                        <a:rPr lang="en-US" altLang="ja-JP" sz="105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file: 13.1.3-packet-tracer-identify-mac-and-ip-addresses.pka</a:t>
                      </a:r>
                      <a:endParaRPr lang="ja-JP" altLang="en-US" sz="1050" b="0" i="0" u="none" strike="noStrike">
                        <a:solidFill>
                          <a:schemeClr val="accent5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4535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t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24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580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466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119">
          <a:extLst>
            <a:ext uri="{FF2B5EF4-FFF2-40B4-BE49-F238E27FC236}">
              <a16:creationId xmlns:a16="http://schemas.microsoft.com/office/drawing/2014/main" id="{3CCB5CAE-6301-42F0-8A90-4D5A49E32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7">
            <a:extLst>
              <a:ext uri="{FF2B5EF4-FFF2-40B4-BE49-F238E27FC236}">
                <a16:creationId xmlns:a16="http://schemas.microsoft.com/office/drawing/2014/main" id="{B3BA4C81-6936-2FC9-609D-08C40BC8EB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Course Plan </a:t>
            </a:r>
            <a:r>
              <a:rPr lang="en-US" dirty="0"/>
              <a:t>1-4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FCF7B6-572A-0AE1-5EE9-DA10B1F24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455869"/>
              </p:ext>
            </p:extLst>
          </p:nvPr>
        </p:nvGraphicFramePr>
        <p:xfrm>
          <a:off x="793559" y="1033765"/>
          <a:ext cx="8115051" cy="4025168"/>
        </p:xfrm>
        <a:graphic>
          <a:graphicData uri="http://schemas.openxmlformats.org/drawingml/2006/table">
            <a:tbl>
              <a:tblPr>
                <a:tableStyleId>{D9606735-FB23-46DC-8E69-3DB70196E911}</a:tableStyleId>
              </a:tblPr>
              <a:tblGrid>
                <a:gridCol w="493857">
                  <a:extLst>
                    <a:ext uri="{9D8B030D-6E8A-4147-A177-3AD203B41FA5}">
                      <a16:colId xmlns:a16="http://schemas.microsoft.com/office/drawing/2014/main" val="2290938747"/>
                    </a:ext>
                  </a:extLst>
                </a:gridCol>
                <a:gridCol w="506850">
                  <a:extLst>
                    <a:ext uri="{9D8B030D-6E8A-4147-A177-3AD203B41FA5}">
                      <a16:colId xmlns:a16="http://schemas.microsoft.com/office/drawing/2014/main" val="2189971845"/>
                    </a:ext>
                  </a:extLst>
                </a:gridCol>
                <a:gridCol w="436316">
                  <a:extLst>
                    <a:ext uri="{9D8B030D-6E8A-4147-A177-3AD203B41FA5}">
                      <a16:colId xmlns:a16="http://schemas.microsoft.com/office/drawing/2014/main" val="2737301632"/>
                    </a:ext>
                  </a:extLst>
                </a:gridCol>
                <a:gridCol w="2836644">
                  <a:extLst>
                    <a:ext uri="{9D8B030D-6E8A-4147-A177-3AD203B41FA5}">
                      <a16:colId xmlns:a16="http://schemas.microsoft.com/office/drawing/2014/main" val="3067858891"/>
                    </a:ext>
                  </a:extLst>
                </a:gridCol>
                <a:gridCol w="3841384">
                  <a:extLst>
                    <a:ext uri="{9D8B030D-6E8A-4147-A177-3AD203B41FA5}">
                      <a16:colId xmlns:a16="http://schemas.microsoft.com/office/drawing/2014/main" val="423643614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Week</a:t>
                      </a:r>
                    </a:p>
                    <a:p>
                      <a:pPr algn="l" fontAlgn="b"/>
                      <a:endParaRPr lang="en-JP" sz="1200" b="1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Date</a:t>
                      </a: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Class</a:t>
                      </a:r>
                      <a:endParaRPr lang="en-US" sz="1200" b="1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Course Title</a:t>
                      </a: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Course contents</a:t>
                      </a: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74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13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4/24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25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Module 14: Routing Between Networks</a:t>
                      </a: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The Need for Routing</a:t>
                      </a:r>
                    </a:p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The Routing Table</a:t>
                      </a:r>
                    </a:p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Create a LAN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Exercise: Packet Tracer - Create a LAN</a:t>
                      </a:r>
                      <a:br>
                        <a:rPr lang="en-US" altLang="ja-JP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</a:br>
                      <a:r>
                        <a:rPr lang="en-US" altLang="ja-JP" sz="105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file: </a:t>
                      </a:r>
                      <a:r>
                        <a:rPr lang="en-US" sz="900" b="0" i="0" u="none" strike="noStrike" cap="none" dirty="0">
                          <a:solidFill>
                            <a:schemeClr val="accent5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14.3.3-packet-tracer-observe-traffic-flow-in-a-routed-network.pka</a:t>
                      </a:r>
                      <a:br>
                        <a:rPr lang="en-US" sz="1050" b="0" i="0" u="none" strike="noStrike" cap="none" dirty="0">
                          <a:solidFill>
                            <a:schemeClr val="accent5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ja-JP" sz="105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file: </a:t>
                      </a:r>
                      <a:r>
                        <a:rPr lang="en-US" sz="1050" b="0" i="0" u="none" strike="noStrike" cap="none" dirty="0">
                          <a:solidFill>
                            <a:schemeClr val="accent5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14.3.4-packet-tracer-create-lan.pka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4047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26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94647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14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5/1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27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Module 15: TCP and UDP</a:t>
                      </a:r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TCP and UDP</a:t>
                      </a:r>
                    </a:p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Port Numbers</a:t>
                      </a:r>
                    </a:p>
                    <a:p>
                      <a:pPr algn="l" fontAlgn="t"/>
                      <a:r>
                        <a:rPr lang="en-US" altLang="ja-JP" sz="105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Exercise: Packet Tracer – TCP and UDP Communications</a:t>
                      </a:r>
                    </a:p>
                    <a:p>
                      <a:pPr algn="l" fontAlgn="t"/>
                      <a:r>
                        <a:rPr lang="en-US" altLang="ja-JP" sz="105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File:14.8.1 Packet Tracer - TCP and UDP </a:t>
                      </a:r>
                      <a:r>
                        <a:rPr lang="en-US" altLang="ja-JP" sz="1050" b="0" i="0" u="none" strike="noStrike" dirty="0" err="1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Communications.pka</a:t>
                      </a:r>
                      <a:endParaRPr lang="ja-JP" altLang="en-US" sz="1050" b="0" i="0" u="none" strike="noStrike">
                        <a:solidFill>
                          <a:schemeClr val="accent5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2493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28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0083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15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5/8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29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Module 16: Application Layer Services</a:t>
                      </a: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altLang="ja-JP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The Client Server Relationship</a:t>
                      </a:r>
                    </a:p>
                    <a:p>
                      <a:pPr algn="l" fontAlgn="t"/>
                      <a:r>
                        <a:rPr lang="en-US" altLang="ja-JP" sz="105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DNS, HTTP, FTP, Telnet, Email</a:t>
                      </a:r>
                    </a:p>
                    <a:p>
                      <a:pPr algn="l" fontAlgn="t"/>
                      <a:r>
                        <a:rPr lang="en-US" altLang="ja-JP" sz="105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Exercise: Packet Tracer-Use FTP, Telnet and SSH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50" b="0" i="0" u="none" strike="noStrike" cap="none" dirty="0">
                          <a:solidFill>
                            <a:schemeClr val="accent5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File:16.5.3-packet-tracer---use-ftp-</a:t>
                      </a:r>
                      <a:r>
                        <a:rPr lang="en-US" sz="1050" b="0" i="0" u="none" strike="noStrike" cap="none" dirty="0" err="1">
                          <a:solidFill>
                            <a:schemeClr val="accent5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services.pka</a:t>
                      </a:r>
                      <a:br>
                        <a:rPr lang="en-US" sz="1050" b="0" i="0" u="none" strike="noStrike" cap="none" dirty="0">
                          <a:solidFill>
                            <a:schemeClr val="accent5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050" b="0" i="0" u="none" strike="noStrike" cap="none" dirty="0">
                          <a:solidFill>
                            <a:schemeClr val="accent5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File: 16.6.4-packet-tracer---use-telnet-and-</a:t>
                      </a:r>
                      <a:r>
                        <a:rPr lang="en-US" sz="1050" b="0" i="0" u="none" strike="noStrike" cap="none" dirty="0" err="1">
                          <a:solidFill>
                            <a:schemeClr val="accent5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ssh.pka</a:t>
                      </a:r>
                      <a:endParaRPr lang="ja-JP" altLang="en-US" sz="1050" b="0" i="0" u="none" strike="noStrike">
                        <a:solidFill>
                          <a:schemeClr val="accent5"/>
                        </a:solidFill>
                        <a:effectLst/>
                        <a:latin typeface="+mn-lt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2387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30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0552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16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5/15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31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Module 17: Network Testing Utilities</a:t>
                      </a: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t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Troubleshooting Commands</a:t>
                      </a:r>
                    </a:p>
                    <a:p>
                      <a:pPr algn="l" fontAlgn="t"/>
                      <a:r>
                        <a:rPr lang="en-US" altLang="ja-JP" sz="10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Exercise: Packet Tracer - Packet Tracer - Use the ping Command</a:t>
                      </a:r>
                      <a:br>
                        <a:rPr lang="en-US" altLang="ja-JP" sz="10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</a:br>
                      <a:r>
                        <a:rPr lang="en-US" altLang="ja-JP" sz="1050" b="0" i="0" u="none" strike="noStrike" dirty="0">
                          <a:solidFill>
                            <a:schemeClr val="accent5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</a:rPr>
                        <a:t>File: </a:t>
                      </a:r>
                      <a:r>
                        <a:rPr lang="en-US" altLang="ja-JP" sz="1050" dirty="0">
                          <a:solidFill>
                            <a:schemeClr val="accent5"/>
                          </a:solidFill>
                          <a:latin typeface="+mn-lt"/>
                          <a:ea typeface="Meiryo UI" panose="020B0604030504040204" pitchFamily="34" charset="-128"/>
                        </a:rPr>
                        <a:t>17.1.3-packet-tracer---use-the-ipconfig-</a:t>
                      </a:r>
                      <a:r>
                        <a:rPr lang="en-US" altLang="ja-JP" sz="1050" dirty="0" err="1">
                          <a:solidFill>
                            <a:schemeClr val="accent5"/>
                          </a:solidFill>
                          <a:latin typeface="+mn-lt"/>
                          <a:ea typeface="Meiryo UI" panose="020B0604030504040204" pitchFamily="34" charset="-128"/>
                        </a:rPr>
                        <a:t>command.pka</a:t>
                      </a:r>
                      <a:endParaRPr lang="en-US" altLang="ja-JP" sz="1050" dirty="0">
                        <a:solidFill>
                          <a:schemeClr val="accent5"/>
                        </a:solidFill>
                        <a:latin typeface="+mn-lt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050" dirty="0">
                          <a:solidFill>
                            <a:schemeClr val="accent5"/>
                          </a:solidFill>
                          <a:latin typeface="+mn-lt"/>
                          <a:ea typeface="Meiryo UI" panose="020B0604030504040204" pitchFamily="34" charset="-128"/>
                        </a:rPr>
                        <a:t>File: 17.1.6-packet-tracer---use-the-ping-</a:t>
                      </a:r>
                      <a:r>
                        <a:rPr lang="en-US" altLang="ja-JP" sz="1050" dirty="0" err="1">
                          <a:solidFill>
                            <a:schemeClr val="accent5"/>
                          </a:solidFill>
                          <a:latin typeface="+mn-lt"/>
                          <a:ea typeface="Meiryo UI" panose="020B0604030504040204" pitchFamily="34" charset="-128"/>
                        </a:rPr>
                        <a:t>command.pka</a:t>
                      </a:r>
                      <a:endParaRPr lang="en-US" altLang="ja-JP" sz="1050" dirty="0">
                        <a:solidFill>
                          <a:schemeClr val="accent5"/>
                        </a:solidFill>
                        <a:latin typeface="+mn-lt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050" dirty="0">
                          <a:solidFill>
                            <a:schemeClr val="accent5"/>
                          </a:solidFill>
                          <a:latin typeface="+mn-lt"/>
                          <a:ea typeface="Meiryo UI" panose="020B0604030504040204" pitchFamily="34" charset="-128"/>
                        </a:rPr>
                        <a:t>File: </a:t>
                      </a:r>
                      <a:r>
                        <a:rPr lang="en-US" altLang="ja-JP" sz="105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13 The Cisco Troubleshooting Methodology_20241209</a:t>
                      </a:r>
                      <a:r>
                        <a:rPr lang="en-US" altLang="ja-JP" sz="1050" b="0" i="0" u="none" strike="noStrike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.pkt</a:t>
                      </a:r>
                      <a:endParaRPr lang="ja-JP" altLang="en-US" sz="1050" b="0" i="0" u="none" strike="noStrike">
                        <a:solidFill>
                          <a:schemeClr val="accent5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4535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t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32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t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580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495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119">
          <a:extLst>
            <a:ext uri="{FF2B5EF4-FFF2-40B4-BE49-F238E27FC236}">
              <a16:creationId xmlns:a16="http://schemas.microsoft.com/office/drawing/2014/main" id="{58F003B3-3C70-6FE3-0A82-7520FFDCF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47">
            <a:extLst>
              <a:ext uri="{FF2B5EF4-FFF2-40B4-BE49-F238E27FC236}">
                <a16:creationId xmlns:a16="http://schemas.microsoft.com/office/drawing/2014/main" id="{7A19C4F9-DC5B-2770-D166-A022E8A46E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Course Plan </a:t>
            </a:r>
            <a:r>
              <a:rPr lang="en-US" dirty="0"/>
              <a:t>1-5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AAE5F6D-CDAC-400A-0C3A-143B170F0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174874"/>
              </p:ext>
            </p:extLst>
          </p:nvPr>
        </p:nvGraphicFramePr>
        <p:xfrm>
          <a:off x="793559" y="1187202"/>
          <a:ext cx="8076094" cy="2451638"/>
        </p:xfrm>
        <a:graphic>
          <a:graphicData uri="http://schemas.openxmlformats.org/drawingml/2006/table">
            <a:tbl>
              <a:tblPr>
                <a:tableStyleId>{D9606735-FB23-46DC-8E69-3DB70196E911}</a:tableStyleId>
              </a:tblPr>
              <a:tblGrid>
                <a:gridCol w="516257">
                  <a:extLst>
                    <a:ext uri="{9D8B030D-6E8A-4147-A177-3AD203B41FA5}">
                      <a16:colId xmlns:a16="http://schemas.microsoft.com/office/drawing/2014/main" val="2290938747"/>
                    </a:ext>
                  </a:extLst>
                </a:gridCol>
                <a:gridCol w="673729">
                  <a:extLst>
                    <a:ext uri="{9D8B030D-6E8A-4147-A177-3AD203B41FA5}">
                      <a16:colId xmlns:a16="http://schemas.microsoft.com/office/drawing/2014/main" val="2189971845"/>
                    </a:ext>
                  </a:extLst>
                </a:gridCol>
                <a:gridCol w="492369">
                  <a:extLst>
                    <a:ext uri="{9D8B030D-6E8A-4147-A177-3AD203B41FA5}">
                      <a16:colId xmlns:a16="http://schemas.microsoft.com/office/drawing/2014/main" val="2737301632"/>
                    </a:ext>
                  </a:extLst>
                </a:gridCol>
                <a:gridCol w="2608793">
                  <a:extLst>
                    <a:ext uri="{9D8B030D-6E8A-4147-A177-3AD203B41FA5}">
                      <a16:colId xmlns:a16="http://schemas.microsoft.com/office/drawing/2014/main" val="3067858891"/>
                    </a:ext>
                  </a:extLst>
                </a:gridCol>
                <a:gridCol w="3784946">
                  <a:extLst>
                    <a:ext uri="{9D8B030D-6E8A-4147-A177-3AD203B41FA5}">
                      <a16:colId xmlns:a16="http://schemas.microsoft.com/office/drawing/2014/main" val="423643614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1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Week</a:t>
                      </a: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Class</a:t>
                      </a:r>
                      <a:endParaRPr lang="en-US" sz="1200" b="1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Course Title</a:t>
                      </a: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Course contents</a:t>
                      </a:r>
                    </a:p>
                  </a:txBody>
                  <a:tcPr marL="40193" marR="40193" marT="40193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74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17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5/19~</a:t>
                      </a:r>
                    </a:p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5/30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33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期末試験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End of term test</a:t>
                      </a: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4047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 </a:t>
                      </a:r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34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2493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b"/>
                      <a:r>
                        <a:rPr lang="en-JP" sz="1200" b="0" i="0" u="none" strike="noStrike" dirty="0">
                          <a:solidFill>
                            <a:schemeClr val="accent1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cs typeface="Roboto" panose="02000000000000000000" pitchFamily="2" charset="0"/>
                        </a:rPr>
                        <a:t>Spare</a:t>
                      </a: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JP" sz="1200" b="0" i="0" u="none" strike="noStrike" dirty="0">
                        <a:solidFill>
                          <a:schemeClr val="accent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cs typeface="Roboto" panose="02000000000000000000" pitchFamily="2" charset="0"/>
                      </a:endParaRPr>
                    </a:p>
                  </a:txBody>
                  <a:tcPr marL="40193" marR="40193" marT="40193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JP" altLang="ja-JP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Exercise:</a:t>
                      </a:r>
                      <a:r>
                        <a:rPr lang="en-US" altLang="ja-JP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2.1.5-packet-tracer-manage-and-configure-your-network-using-a-network-controller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altLang="ja-JP" sz="1200" b="0" i="0" u="none" strike="noStrike" dirty="0">
                        <a:solidFill>
                          <a:schemeClr val="accent5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>
                          <a:solidFill>
                            <a:schemeClr val="accent5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</a:rPr>
                        <a:t>Exercise: Packet Tracer - 13 The Cisco Troubleshooting Methodology_20241209.pkt</a:t>
                      </a:r>
                      <a:endParaRPr lang="ja-JP" altLang="en-US" sz="1200" b="0" i="0" u="none" strike="noStrike">
                        <a:solidFill>
                          <a:schemeClr val="accent5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ja-JP" altLang="en-US" sz="1200" b="0" i="0" u="none" strike="noStrike">
                        <a:solidFill>
                          <a:schemeClr val="accent5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ja-JP" altLang="en-US" sz="1200" b="0" i="0" u="none" strike="noStrike">
                        <a:solidFill>
                          <a:schemeClr val="tx1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311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825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5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授業の進め方</a:t>
            </a:r>
            <a:endParaRPr dirty="0"/>
          </a:p>
        </p:txBody>
      </p:sp>
      <p:grpSp>
        <p:nvGrpSpPr>
          <p:cNvPr id="1520" name="Google Shape;1520;p59"/>
          <p:cNvGrpSpPr/>
          <p:nvPr/>
        </p:nvGrpSpPr>
        <p:grpSpPr>
          <a:xfrm>
            <a:off x="3723277" y="2468494"/>
            <a:ext cx="503592" cy="503592"/>
            <a:chOff x="3969644" y="2440153"/>
            <a:chExt cx="225900" cy="225900"/>
          </a:xfrm>
        </p:grpSpPr>
        <p:sp>
          <p:nvSpPr>
            <p:cNvPr id="1521" name="Google Shape;1521;p59"/>
            <p:cNvSpPr/>
            <p:nvPr/>
          </p:nvSpPr>
          <p:spPr>
            <a:xfrm>
              <a:off x="3969644" y="2440153"/>
              <a:ext cx="225900" cy="2259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9"/>
            <p:cNvSpPr/>
            <p:nvPr/>
          </p:nvSpPr>
          <p:spPr>
            <a:xfrm>
              <a:off x="3998471" y="2468982"/>
              <a:ext cx="1683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59"/>
          <p:cNvGrpSpPr/>
          <p:nvPr/>
        </p:nvGrpSpPr>
        <p:grpSpPr>
          <a:xfrm>
            <a:off x="5123580" y="2468572"/>
            <a:ext cx="502930" cy="502930"/>
            <a:chOff x="4426818" y="2440153"/>
            <a:chExt cx="225600" cy="225600"/>
          </a:xfrm>
        </p:grpSpPr>
        <p:sp>
          <p:nvSpPr>
            <p:cNvPr id="1524" name="Google Shape;1524;p59"/>
            <p:cNvSpPr/>
            <p:nvPr/>
          </p:nvSpPr>
          <p:spPr>
            <a:xfrm>
              <a:off x="4426818" y="2440153"/>
              <a:ext cx="225600" cy="225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9"/>
            <p:cNvSpPr/>
            <p:nvPr/>
          </p:nvSpPr>
          <p:spPr>
            <a:xfrm>
              <a:off x="4455644" y="2468982"/>
              <a:ext cx="168000" cy="168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6" name="Google Shape;1526;p59"/>
          <p:cNvGrpSpPr/>
          <p:nvPr/>
        </p:nvGrpSpPr>
        <p:grpSpPr>
          <a:xfrm>
            <a:off x="6523741" y="2468572"/>
            <a:ext cx="502930" cy="502930"/>
            <a:chOff x="4883984" y="2440153"/>
            <a:chExt cx="225600" cy="225600"/>
          </a:xfrm>
        </p:grpSpPr>
        <p:sp>
          <p:nvSpPr>
            <p:cNvPr id="1518" name="Google Shape;1518;p59"/>
            <p:cNvSpPr/>
            <p:nvPr/>
          </p:nvSpPr>
          <p:spPr>
            <a:xfrm>
              <a:off x="4883984" y="2440153"/>
              <a:ext cx="225600" cy="225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9"/>
            <p:cNvSpPr/>
            <p:nvPr/>
          </p:nvSpPr>
          <p:spPr>
            <a:xfrm>
              <a:off x="4912810" y="2468982"/>
              <a:ext cx="168000" cy="168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8" name="Google Shape;1528;p59"/>
          <p:cNvGrpSpPr/>
          <p:nvPr/>
        </p:nvGrpSpPr>
        <p:grpSpPr>
          <a:xfrm>
            <a:off x="2323304" y="2468725"/>
            <a:ext cx="503031" cy="503222"/>
            <a:chOff x="2182679" y="2292572"/>
            <a:chExt cx="792300" cy="792600"/>
          </a:xfrm>
        </p:grpSpPr>
        <p:sp>
          <p:nvSpPr>
            <p:cNvPr id="1529" name="Google Shape;1529;p59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9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1" name="Google Shape;1531;p59"/>
          <p:cNvGrpSpPr/>
          <p:nvPr/>
        </p:nvGrpSpPr>
        <p:grpSpPr>
          <a:xfrm>
            <a:off x="924091" y="2468725"/>
            <a:ext cx="503031" cy="503222"/>
            <a:chOff x="2182679" y="2292572"/>
            <a:chExt cx="792300" cy="792600"/>
          </a:xfrm>
        </p:grpSpPr>
        <p:sp>
          <p:nvSpPr>
            <p:cNvPr id="1517" name="Google Shape;1517;p59"/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9"/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3" name="Google Shape;1533;p59"/>
          <p:cNvSpPr txBox="1">
            <a:spLocks noGrp="1"/>
          </p:cNvSpPr>
          <p:nvPr>
            <p:ph type="subTitle" idx="4294967295"/>
          </p:nvPr>
        </p:nvSpPr>
        <p:spPr>
          <a:xfrm>
            <a:off x="4539184" y="1201269"/>
            <a:ext cx="1665000" cy="9220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ja-JP" sz="1400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Oswald"/>
                <a:sym typeface="Oswald"/>
              </a:rPr>
              <a:t>Quiz</a:t>
            </a:r>
            <a:r>
              <a:rPr lang="ja-JP" altLang="en-US" sz="140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Oswald"/>
                <a:sym typeface="Oswald"/>
              </a:rPr>
              <a:t>で確認</a:t>
            </a:r>
            <a:endParaRPr lang="en-US" altLang="ja-JP" sz="1400" dirty="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  <a:cs typeface="Oswald"/>
              <a:sym typeface="Oswald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ja-JP" altLang="en-US" sz="12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授業の途中に</a:t>
            </a:r>
            <a:r>
              <a:rPr lang="en-US" altLang="ja-JP" sz="12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Quiz</a:t>
            </a:r>
            <a:r>
              <a:rPr lang="ja-JP" altLang="en-US" sz="12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で理解を確認　（</a:t>
            </a:r>
            <a:r>
              <a:rPr lang="en-US" altLang="ja-JP" sz="12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5-10</a:t>
            </a:r>
            <a:r>
              <a:rPr lang="ja-JP" altLang="en-US" sz="12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分</a:t>
            </a:r>
            <a:r>
              <a:rPr lang="en-US" altLang="ja-JP" sz="12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)</a:t>
            </a:r>
          </a:p>
        </p:txBody>
      </p:sp>
      <p:sp>
        <p:nvSpPr>
          <p:cNvPr id="1535" name="Google Shape;1535;p59"/>
          <p:cNvSpPr txBox="1">
            <a:spLocks noGrp="1"/>
          </p:cNvSpPr>
          <p:nvPr>
            <p:ph type="subTitle" idx="4294967295"/>
          </p:nvPr>
        </p:nvSpPr>
        <p:spPr>
          <a:xfrm>
            <a:off x="7267746" y="860611"/>
            <a:ext cx="1665000" cy="12627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JP" dirty="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lvl="0" indent="0" algn="ctr">
              <a:buSzPts val="1100"/>
              <a:buNone/>
            </a:pPr>
            <a:r>
              <a:rPr lang="en-JP" dirty="0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授業の最後に質問やディスカッション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JP" sz="12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今日の授業で勉強したことについて質問やフリートーク (5分)</a:t>
            </a:r>
            <a:endParaRPr sz="1200" dirty="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36" name="Google Shape;1536;p59"/>
          <p:cNvSpPr txBox="1">
            <a:spLocks noGrp="1"/>
          </p:cNvSpPr>
          <p:nvPr>
            <p:ph type="subTitle" idx="4294967295"/>
          </p:nvPr>
        </p:nvSpPr>
        <p:spPr>
          <a:xfrm>
            <a:off x="240632" y="3278569"/>
            <a:ext cx="1785852" cy="1380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dirty="0" err="1">
                <a:solidFill>
                  <a:schemeClr val="bg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今日の授業について</a:t>
            </a:r>
            <a:endParaRPr lang="en-US" sz="1400" b="1" i="0" dirty="0">
              <a:solidFill>
                <a:schemeClr val="bg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algn="ctr">
              <a:spcBef>
                <a:spcPts val="600"/>
              </a:spcBef>
              <a:buNone/>
            </a:pPr>
            <a:r>
              <a:rPr lang="ja-JP" altLang="en-US" sz="1200">
                <a:latin typeface="MS PGothic" panose="020B0600070205080204" pitchFamily="34" charset="-128"/>
                <a:ea typeface="MS PGothic" panose="020B0600070205080204" pitchFamily="34" charset="-128"/>
              </a:rPr>
              <a:t>今日の授業の内容の説明　（</a:t>
            </a:r>
            <a: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1-2</a:t>
            </a:r>
            <a:r>
              <a:rPr lang="ja-JP" altLang="en-US" sz="1200">
                <a:latin typeface="MS PGothic" panose="020B0600070205080204" pitchFamily="34" charset="-128"/>
                <a:ea typeface="MS PGothic" panose="020B0600070205080204" pitchFamily="34" charset="-128"/>
              </a:rPr>
              <a:t>分）</a:t>
            </a:r>
          </a:p>
          <a:p>
            <a:pPr marL="0" indent="0" algn="ctr">
              <a:buNone/>
            </a:pPr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37" name="Google Shape;1537;p59"/>
          <p:cNvSpPr txBox="1">
            <a:spLocks noGrp="1"/>
          </p:cNvSpPr>
          <p:nvPr>
            <p:ph type="subTitle" idx="4294967295"/>
          </p:nvPr>
        </p:nvSpPr>
        <p:spPr>
          <a:xfrm>
            <a:off x="1727334" y="1039904"/>
            <a:ext cx="1665000" cy="10834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 err="1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Oswald"/>
                <a:sym typeface="Oswald"/>
              </a:rPr>
              <a:t>今日の学習目標</a:t>
            </a:r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algn="ctr">
              <a:spcBef>
                <a:spcPts val="600"/>
              </a:spcBef>
              <a:buSzPts val="1100"/>
              <a:buNone/>
            </a:pPr>
            <a:r>
              <a:rPr lang="ja-JP" altLang="en-US" sz="1200">
                <a:latin typeface="MS PGothic" panose="020B0600070205080204" pitchFamily="34" charset="-128"/>
                <a:ea typeface="MS PGothic" panose="020B0600070205080204" pitchFamily="34" charset="-128"/>
              </a:rPr>
              <a:t>今日の授業が終わった時に習得しておくべきこと　</a:t>
            </a:r>
            <a: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(1-2</a:t>
            </a:r>
            <a:r>
              <a:rPr lang="ja-JP" altLang="en-US" sz="1200">
                <a:latin typeface="MS PGothic" panose="020B0600070205080204" pitchFamily="34" charset="-128"/>
                <a:ea typeface="MS PGothic" panose="020B0600070205080204" pitchFamily="34" charset="-128"/>
              </a:rPr>
              <a:t>分</a:t>
            </a:r>
            <a: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)</a:t>
            </a:r>
            <a:endParaRPr lang="ja-JP" altLang="en-US" sz="12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38" name="Google Shape;1538;p59"/>
          <p:cNvSpPr txBox="1">
            <a:spLocks noGrp="1"/>
          </p:cNvSpPr>
          <p:nvPr>
            <p:ph type="title" idx="4294967295"/>
          </p:nvPr>
        </p:nvSpPr>
        <p:spPr>
          <a:xfrm>
            <a:off x="812784" y="3057151"/>
            <a:ext cx="675900" cy="3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</a:rPr>
              <a:t>1</a:t>
            </a:r>
            <a:endParaRPr sz="1800" dirty="0">
              <a:solidFill>
                <a:schemeClr val="accent1"/>
              </a:solidFill>
            </a:endParaRPr>
          </a:p>
        </p:txBody>
      </p:sp>
      <p:sp>
        <p:nvSpPr>
          <p:cNvPr id="1539" name="Google Shape;1539;p59"/>
          <p:cNvSpPr txBox="1">
            <a:spLocks noGrp="1"/>
          </p:cNvSpPr>
          <p:nvPr>
            <p:ph type="title" idx="4294967295"/>
          </p:nvPr>
        </p:nvSpPr>
        <p:spPr>
          <a:xfrm>
            <a:off x="3584034" y="3057151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</a:rPr>
              <a:t>3</a:t>
            </a:r>
            <a:endParaRPr sz="1800" dirty="0">
              <a:solidFill>
                <a:schemeClr val="accent3"/>
              </a:solidFill>
            </a:endParaRPr>
          </a:p>
        </p:txBody>
      </p:sp>
      <p:sp>
        <p:nvSpPr>
          <p:cNvPr id="1540" name="Google Shape;1540;p59"/>
          <p:cNvSpPr txBox="1">
            <a:spLocks noGrp="1"/>
          </p:cNvSpPr>
          <p:nvPr>
            <p:ph type="title" idx="4294967295"/>
          </p:nvPr>
        </p:nvSpPr>
        <p:spPr>
          <a:xfrm>
            <a:off x="6365359" y="3067251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5"/>
                </a:solidFill>
              </a:rPr>
              <a:t>5</a:t>
            </a:r>
            <a:endParaRPr sz="1800" dirty="0">
              <a:solidFill>
                <a:schemeClr val="accent5"/>
              </a:solidFill>
            </a:endParaRPr>
          </a:p>
        </p:txBody>
      </p:sp>
      <p:sp>
        <p:nvSpPr>
          <p:cNvPr id="1541" name="Google Shape;1541;p59"/>
          <p:cNvSpPr txBox="1">
            <a:spLocks noGrp="1"/>
          </p:cNvSpPr>
          <p:nvPr>
            <p:ph type="title" idx="4294967295"/>
          </p:nvPr>
        </p:nvSpPr>
        <p:spPr>
          <a:xfrm>
            <a:off x="2168609" y="2031336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</a:rPr>
              <a:t>2</a:t>
            </a:r>
            <a:endParaRPr sz="1800" dirty="0">
              <a:solidFill>
                <a:schemeClr val="accent2"/>
              </a:solidFill>
            </a:endParaRPr>
          </a:p>
        </p:txBody>
      </p:sp>
      <p:sp>
        <p:nvSpPr>
          <p:cNvPr id="1542" name="Google Shape;1542;p59"/>
          <p:cNvSpPr txBox="1">
            <a:spLocks noGrp="1"/>
          </p:cNvSpPr>
          <p:nvPr>
            <p:ph type="title" idx="4294967295"/>
          </p:nvPr>
        </p:nvSpPr>
        <p:spPr>
          <a:xfrm>
            <a:off x="4980484" y="2031336"/>
            <a:ext cx="782400" cy="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4"/>
                </a:solidFill>
              </a:rPr>
              <a:t>4</a:t>
            </a:r>
            <a:endParaRPr sz="1800" dirty="0">
              <a:solidFill>
                <a:schemeClr val="accent4"/>
              </a:solidFill>
            </a:endParaRPr>
          </a:p>
        </p:txBody>
      </p:sp>
      <p:grpSp>
        <p:nvGrpSpPr>
          <p:cNvPr id="3" name="Google Shape;1528;p59">
            <a:extLst>
              <a:ext uri="{FF2B5EF4-FFF2-40B4-BE49-F238E27FC236}">
                <a16:creationId xmlns:a16="http://schemas.microsoft.com/office/drawing/2014/main" id="{99775121-6FA0-B10E-70A3-91B50ECFD9FF}"/>
              </a:ext>
            </a:extLst>
          </p:cNvPr>
          <p:cNvGrpSpPr/>
          <p:nvPr/>
        </p:nvGrpSpPr>
        <p:grpSpPr>
          <a:xfrm>
            <a:off x="7919107" y="2487742"/>
            <a:ext cx="503031" cy="503222"/>
            <a:chOff x="2182679" y="2292572"/>
            <a:chExt cx="792300" cy="792600"/>
          </a:xfrm>
        </p:grpSpPr>
        <p:sp>
          <p:nvSpPr>
            <p:cNvPr id="4" name="Google Shape;1529;p59">
              <a:extLst>
                <a:ext uri="{FF2B5EF4-FFF2-40B4-BE49-F238E27FC236}">
                  <a16:creationId xmlns:a16="http://schemas.microsoft.com/office/drawing/2014/main" id="{912048EE-DF71-3C8B-52C5-D19BFD1C40EE}"/>
                </a:ext>
              </a:extLst>
            </p:cNvPr>
            <p:cNvSpPr/>
            <p:nvPr/>
          </p:nvSpPr>
          <p:spPr>
            <a:xfrm>
              <a:off x="2182679" y="2292572"/>
              <a:ext cx="792300" cy="792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530;p59">
              <a:extLst>
                <a:ext uri="{FF2B5EF4-FFF2-40B4-BE49-F238E27FC236}">
                  <a16:creationId xmlns:a16="http://schemas.microsoft.com/office/drawing/2014/main" id="{04B53809-BE5A-7AAC-2ECB-6B33FC97BC39}"/>
                </a:ext>
              </a:extLst>
            </p:cNvPr>
            <p:cNvSpPr/>
            <p:nvPr/>
          </p:nvSpPr>
          <p:spPr>
            <a:xfrm>
              <a:off x="2283911" y="2393814"/>
              <a:ext cx="590100" cy="59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1537;p59">
            <a:extLst>
              <a:ext uri="{FF2B5EF4-FFF2-40B4-BE49-F238E27FC236}">
                <a16:creationId xmlns:a16="http://schemas.microsoft.com/office/drawing/2014/main" id="{402EA019-B440-D512-AE03-B042426D80C0}"/>
              </a:ext>
            </a:extLst>
          </p:cNvPr>
          <p:cNvSpPr txBox="1">
            <a:spLocks/>
          </p:cNvSpPr>
          <p:nvPr/>
        </p:nvSpPr>
        <p:spPr>
          <a:xfrm>
            <a:off x="5883950" y="3278569"/>
            <a:ext cx="1665000" cy="107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SzPts val="1100"/>
              <a:buFont typeface="Arial"/>
              <a:buNone/>
            </a:pPr>
            <a:r>
              <a:rPr lang="ja-JP" altLang="en-US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確認テスト</a:t>
            </a:r>
            <a:endParaRPr lang="en-US" altLang="ja-JP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algn="ctr">
              <a:spcBef>
                <a:spcPts val="600"/>
              </a:spcBef>
              <a:buSzPts val="1100"/>
              <a:buFont typeface="Roboto"/>
              <a:buNone/>
            </a:pPr>
            <a:r>
              <a:rPr lang="ja-JP" altLang="en-US" sz="1200">
                <a:latin typeface="MS PGothic" panose="020B0600070205080204" pitchFamily="34" charset="-128"/>
                <a:ea typeface="MS PGothic" panose="020B0600070205080204" pitchFamily="34" charset="-128"/>
              </a:rPr>
              <a:t>今日の授業で勉強したことをテストで確認　</a:t>
            </a:r>
            <a:endParaRPr lang="en-US" altLang="ja-JP" sz="12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0" indent="0" algn="ctr">
              <a:spcBef>
                <a:spcPts val="600"/>
              </a:spcBef>
              <a:buSzPts val="1100"/>
              <a:buFont typeface="Roboto"/>
              <a:buNone/>
            </a:pPr>
            <a: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(10-15</a:t>
            </a:r>
            <a:r>
              <a:rPr lang="ja-JP" altLang="en-US" sz="1200">
                <a:latin typeface="MS PGothic" panose="020B0600070205080204" pitchFamily="34" charset="-128"/>
                <a:ea typeface="MS PGothic" panose="020B0600070205080204" pitchFamily="34" charset="-128"/>
              </a:rPr>
              <a:t>分</a:t>
            </a:r>
            <a: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)</a:t>
            </a:r>
            <a:endParaRPr lang="ja-JP" altLang="en-US" sz="120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7" name="Google Shape;1541;p59">
            <a:extLst>
              <a:ext uri="{FF2B5EF4-FFF2-40B4-BE49-F238E27FC236}">
                <a16:creationId xmlns:a16="http://schemas.microsoft.com/office/drawing/2014/main" id="{CEB6152F-604E-920D-85DF-1B5F8BBE8D1E}"/>
              </a:ext>
            </a:extLst>
          </p:cNvPr>
          <p:cNvSpPr txBox="1">
            <a:spLocks/>
          </p:cNvSpPr>
          <p:nvPr/>
        </p:nvSpPr>
        <p:spPr>
          <a:xfrm>
            <a:off x="7764412" y="2050353"/>
            <a:ext cx="7824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1800" dirty="0">
                <a:solidFill>
                  <a:schemeClr val="accent2"/>
                </a:solidFill>
              </a:rPr>
              <a:t>6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4769FA-C40F-224C-FE03-1FAF4E5608F4}"/>
              </a:ext>
            </a:extLst>
          </p:cNvPr>
          <p:cNvCxnSpPr>
            <a:cxnSpLocks/>
          </p:cNvCxnSpPr>
          <p:nvPr/>
        </p:nvCxnSpPr>
        <p:spPr>
          <a:xfrm>
            <a:off x="1427122" y="2720739"/>
            <a:ext cx="896182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2EC9D7-7C96-F418-7D51-5AAC082D048B}"/>
              </a:ext>
            </a:extLst>
          </p:cNvPr>
          <p:cNvCxnSpPr>
            <a:cxnSpLocks/>
          </p:cNvCxnSpPr>
          <p:nvPr/>
        </p:nvCxnSpPr>
        <p:spPr>
          <a:xfrm>
            <a:off x="2826335" y="2720739"/>
            <a:ext cx="896182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44E763-F9A6-4714-AA1A-EE7E0775D1F0}"/>
              </a:ext>
            </a:extLst>
          </p:cNvPr>
          <p:cNvCxnSpPr>
            <a:cxnSpLocks/>
          </p:cNvCxnSpPr>
          <p:nvPr/>
        </p:nvCxnSpPr>
        <p:spPr>
          <a:xfrm>
            <a:off x="4227398" y="2721724"/>
            <a:ext cx="896182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F7CAD2-78BB-73A6-4B6F-F651C295CFE0}"/>
              </a:ext>
            </a:extLst>
          </p:cNvPr>
          <p:cNvCxnSpPr>
            <a:cxnSpLocks/>
          </p:cNvCxnSpPr>
          <p:nvPr/>
        </p:nvCxnSpPr>
        <p:spPr>
          <a:xfrm>
            <a:off x="5627559" y="2720739"/>
            <a:ext cx="896182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21DD6C-211A-ED4D-4CFD-C9137455E999}"/>
              </a:ext>
            </a:extLst>
          </p:cNvPr>
          <p:cNvCxnSpPr>
            <a:cxnSpLocks/>
          </p:cNvCxnSpPr>
          <p:nvPr/>
        </p:nvCxnSpPr>
        <p:spPr>
          <a:xfrm>
            <a:off x="7022925" y="2727769"/>
            <a:ext cx="896182" cy="0"/>
          </a:xfrm>
          <a:prstGeom prst="straightConnector1">
            <a:avLst/>
          </a:prstGeom>
          <a:ln w="158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1533;p59">
            <a:extLst>
              <a:ext uri="{FF2B5EF4-FFF2-40B4-BE49-F238E27FC236}">
                <a16:creationId xmlns:a16="http://schemas.microsoft.com/office/drawing/2014/main" id="{15BC1421-24DD-CE98-4A34-2CD57BC4525D}"/>
              </a:ext>
            </a:extLst>
          </p:cNvPr>
          <p:cNvSpPr txBox="1">
            <a:spLocks/>
          </p:cNvSpPr>
          <p:nvPr/>
        </p:nvSpPr>
        <p:spPr>
          <a:xfrm>
            <a:off x="3142573" y="3278569"/>
            <a:ext cx="1665000" cy="1048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ja-JP" altLang="en-US">
                <a:solidFill>
                  <a:schemeClr val="bg1"/>
                </a:solidFill>
                <a:latin typeface="MS PGothic" panose="020B0600070205080204" pitchFamily="34" charset="-128"/>
                <a:ea typeface="MS PGothic" panose="020B0600070205080204" pitchFamily="34" charset="-128"/>
                <a:cs typeface="Oswald"/>
                <a:sym typeface="Oswald"/>
              </a:rPr>
              <a:t>授業</a:t>
            </a:r>
          </a:p>
          <a:p>
            <a:pPr marL="0" indent="0" algn="ctr">
              <a:spcBef>
                <a:spcPts val="600"/>
              </a:spcBef>
              <a:buFont typeface="Roboto"/>
              <a:buNone/>
            </a:pPr>
            <a:r>
              <a:rPr lang="ja-JP" altLang="en-US" sz="12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主に</a:t>
            </a:r>
            <a:r>
              <a:rPr lang="en-US" altLang="ja-JP" sz="12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Online Course</a:t>
            </a:r>
            <a:r>
              <a:rPr lang="ja-JP" altLang="en-US" sz="12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と</a:t>
            </a:r>
            <a:r>
              <a:rPr lang="en-US" altLang="ja-JP" sz="12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Packet Tracer</a:t>
            </a:r>
            <a:r>
              <a:rPr lang="ja-JP" altLang="en-US" sz="12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を使って学習　（</a:t>
            </a:r>
            <a:r>
              <a:rPr lang="en-US" altLang="ja-JP" sz="12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100-120</a:t>
            </a:r>
            <a:r>
              <a:rPr lang="ja-JP" altLang="en-US" sz="120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分</a:t>
            </a:r>
            <a:r>
              <a:rPr lang="en-US" altLang="ja-JP" sz="12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) 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Alternate Process 1">
            <a:extLst>
              <a:ext uri="{FF2B5EF4-FFF2-40B4-BE49-F238E27FC236}">
                <a16:creationId xmlns:a16="http://schemas.microsoft.com/office/drawing/2014/main" id="{03723CAB-2DD6-0FC8-76F5-1D4F5D2C5C5B}"/>
              </a:ext>
            </a:extLst>
          </p:cNvPr>
          <p:cNvSpPr/>
          <p:nvPr/>
        </p:nvSpPr>
        <p:spPr>
          <a:xfrm>
            <a:off x="3596640" y="325120"/>
            <a:ext cx="3840480" cy="599440"/>
          </a:xfrm>
          <a:prstGeom prst="flowChartAlternateProces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2"/>
                </a:solidFill>
              </a:rPr>
              <a:t>Quiz、確認テストの提出で出席をチェックする</a:t>
            </a:r>
            <a:r>
              <a:rPr lang="en-US" sz="1200" dirty="0">
                <a:solidFill>
                  <a:schemeClr val="bg2"/>
                </a:solidFill>
              </a:rPr>
              <a:t>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2"/>
                </a:solidFill>
              </a:rPr>
              <a:t>Quiz、確認テストの点数は成績に含めない</a:t>
            </a:r>
            <a:r>
              <a:rPr lang="en-US" sz="1200" dirty="0">
                <a:solidFill>
                  <a:schemeClr val="bg2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67495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OF CONTENTS 1</a:t>
            </a:r>
            <a:endParaRPr lang="en-US" dirty="0"/>
          </a:p>
        </p:txBody>
      </p:sp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720000" y="1389602"/>
            <a:ext cx="7703275" cy="974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Course Overview</a:t>
            </a:r>
            <a:r>
              <a:rPr lang="ja-JP" altLang="en-US" sz="4000"/>
              <a:t>　</a:t>
            </a:r>
            <a:endParaRPr lang="en-US" altLang="ja-JP" sz="4000" dirty="0"/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"/>
          </p:nvPr>
        </p:nvSpPr>
        <p:spPr>
          <a:xfrm>
            <a:off x="2646363" y="2614441"/>
            <a:ext cx="4641384" cy="13580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Course Plan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Course Objectives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MS PGothic" panose="020B0600070205080204" pitchFamily="34" charset="-128"/>
                <a:ea typeface="MS PGothic" panose="020B0600070205080204" pitchFamily="34" charset="-128"/>
              </a:rPr>
              <a:t>Course materials</a:t>
            </a:r>
            <a:endParaRPr lang="en-US" sz="20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5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00</a:t>
            </a:r>
            <a:endParaRPr dirty="0"/>
          </a:p>
        </p:txBody>
      </p:sp>
      <p:sp>
        <p:nvSpPr>
          <p:cNvPr id="805" name="Google Shape;805;p35"/>
          <p:cNvSpPr txBox="1">
            <a:spLocks noGrp="1"/>
          </p:cNvSpPr>
          <p:nvPr>
            <p:ph type="title" idx="2"/>
          </p:nvPr>
        </p:nvSpPr>
        <p:spPr>
          <a:xfrm>
            <a:off x="3216899" y="2744525"/>
            <a:ext cx="2921649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COURSE OVERVIEW</a:t>
            </a:r>
            <a:endParaRPr dirty="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grpSp>
        <p:nvGrpSpPr>
          <p:cNvPr id="806" name="Google Shape;806;p35"/>
          <p:cNvGrpSpPr/>
          <p:nvPr/>
        </p:nvGrpSpPr>
        <p:grpSpPr>
          <a:xfrm>
            <a:off x="6275049" y="1382979"/>
            <a:ext cx="2377553" cy="2377553"/>
            <a:chOff x="6198197" y="1098851"/>
            <a:chExt cx="2945797" cy="2945797"/>
          </a:xfrm>
        </p:grpSpPr>
        <p:sp>
          <p:nvSpPr>
            <p:cNvPr id="807" name="Google Shape;807;p35"/>
            <p:cNvSpPr/>
            <p:nvPr/>
          </p:nvSpPr>
          <p:spPr>
            <a:xfrm>
              <a:off x="7315562" y="1098851"/>
              <a:ext cx="1218960" cy="1218960"/>
            </a:xfrm>
            <a:custGeom>
              <a:avLst/>
              <a:gdLst/>
              <a:ahLst/>
              <a:cxnLst/>
              <a:rect l="l" t="t" r="r" b="b"/>
              <a:pathLst>
                <a:path w="78289" h="78289" extrusionOk="0">
                  <a:moveTo>
                    <a:pt x="39134" y="22835"/>
                  </a:moveTo>
                  <a:cubicBezTo>
                    <a:pt x="41240" y="22835"/>
                    <a:pt x="43361" y="23241"/>
                    <a:pt x="45375" y="24074"/>
                  </a:cubicBezTo>
                  <a:cubicBezTo>
                    <a:pt x="51475" y="26586"/>
                    <a:pt x="55454" y="32556"/>
                    <a:pt x="55454" y="39145"/>
                  </a:cubicBezTo>
                  <a:cubicBezTo>
                    <a:pt x="55454" y="48148"/>
                    <a:pt x="48148" y="55455"/>
                    <a:pt x="39145" y="55455"/>
                  </a:cubicBezTo>
                  <a:cubicBezTo>
                    <a:pt x="32555" y="55455"/>
                    <a:pt x="26586" y="51475"/>
                    <a:pt x="24074" y="45375"/>
                  </a:cubicBezTo>
                  <a:cubicBezTo>
                    <a:pt x="21562" y="39308"/>
                    <a:pt x="22932" y="32262"/>
                    <a:pt x="27597" y="27597"/>
                  </a:cubicBezTo>
                  <a:cubicBezTo>
                    <a:pt x="30714" y="24481"/>
                    <a:pt x="34893" y="22835"/>
                    <a:pt x="39134" y="22835"/>
                  </a:cubicBezTo>
                  <a:close/>
                  <a:moveTo>
                    <a:pt x="32621" y="1"/>
                  </a:moveTo>
                  <a:lnTo>
                    <a:pt x="32621" y="7177"/>
                  </a:lnTo>
                  <a:cubicBezTo>
                    <a:pt x="28543" y="8025"/>
                    <a:pt x="24629" y="9624"/>
                    <a:pt x="21171" y="11940"/>
                  </a:cubicBezTo>
                  <a:lnTo>
                    <a:pt x="16082" y="6851"/>
                  </a:lnTo>
                  <a:lnTo>
                    <a:pt x="6851" y="16083"/>
                  </a:lnTo>
                  <a:lnTo>
                    <a:pt x="11940" y="21171"/>
                  </a:lnTo>
                  <a:cubicBezTo>
                    <a:pt x="9624" y="24629"/>
                    <a:pt x="8025" y="28543"/>
                    <a:pt x="7177" y="32621"/>
                  </a:cubicBezTo>
                  <a:lnTo>
                    <a:pt x="1" y="32621"/>
                  </a:lnTo>
                  <a:lnTo>
                    <a:pt x="1" y="45669"/>
                  </a:lnTo>
                  <a:lnTo>
                    <a:pt x="7177" y="45669"/>
                  </a:lnTo>
                  <a:cubicBezTo>
                    <a:pt x="8025" y="49746"/>
                    <a:pt x="9624" y="53661"/>
                    <a:pt x="11940" y="57118"/>
                  </a:cubicBezTo>
                  <a:lnTo>
                    <a:pt x="6851" y="62207"/>
                  </a:lnTo>
                  <a:lnTo>
                    <a:pt x="16082" y="71438"/>
                  </a:lnTo>
                  <a:lnTo>
                    <a:pt x="21171" y="66350"/>
                  </a:lnTo>
                  <a:cubicBezTo>
                    <a:pt x="24629" y="68666"/>
                    <a:pt x="28543" y="70264"/>
                    <a:pt x="32621" y="71112"/>
                  </a:cubicBezTo>
                  <a:lnTo>
                    <a:pt x="32621" y="78289"/>
                  </a:lnTo>
                  <a:lnTo>
                    <a:pt x="45668" y="78289"/>
                  </a:lnTo>
                  <a:lnTo>
                    <a:pt x="45668" y="71112"/>
                  </a:lnTo>
                  <a:cubicBezTo>
                    <a:pt x="49746" y="70264"/>
                    <a:pt x="53660" y="68666"/>
                    <a:pt x="57118" y="66350"/>
                  </a:cubicBezTo>
                  <a:lnTo>
                    <a:pt x="62207" y="71438"/>
                  </a:lnTo>
                  <a:lnTo>
                    <a:pt x="71438" y="62207"/>
                  </a:lnTo>
                  <a:lnTo>
                    <a:pt x="66349" y="57118"/>
                  </a:lnTo>
                  <a:cubicBezTo>
                    <a:pt x="68665" y="53661"/>
                    <a:pt x="70264" y="49746"/>
                    <a:pt x="71112" y="45669"/>
                  </a:cubicBezTo>
                  <a:lnTo>
                    <a:pt x="78288" y="45669"/>
                  </a:lnTo>
                  <a:lnTo>
                    <a:pt x="78288" y="32621"/>
                  </a:lnTo>
                  <a:lnTo>
                    <a:pt x="71112" y="32621"/>
                  </a:lnTo>
                  <a:cubicBezTo>
                    <a:pt x="70264" y="28543"/>
                    <a:pt x="68665" y="24629"/>
                    <a:pt x="66349" y="21171"/>
                  </a:cubicBezTo>
                  <a:lnTo>
                    <a:pt x="71438" y="16083"/>
                  </a:lnTo>
                  <a:lnTo>
                    <a:pt x="62207" y="6851"/>
                  </a:lnTo>
                  <a:lnTo>
                    <a:pt x="57118" y="11940"/>
                  </a:lnTo>
                  <a:cubicBezTo>
                    <a:pt x="53660" y="9624"/>
                    <a:pt x="49746" y="8025"/>
                    <a:pt x="45668" y="7177"/>
                  </a:cubicBezTo>
                  <a:lnTo>
                    <a:pt x="45668" y="1"/>
                  </a:lnTo>
                  <a:close/>
                </a:path>
              </a:pathLst>
            </a:custGeom>
            <a:solidFill>
              <a:srgbClr val="35C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7213984" y="2419374"/>
              <a:ext cx="355541" cy="152384"/>
            </a:xfrm>
            <a:custGeom>
              <a:avLst/>
              <a:gdLst/>
              <a:ahLst/>
              <a:cxnLst/>
              <a:rect l="l" t="t" r="r" b="b"/>
              <a:pathLst>
                <a:path w="22835" h="9787" extrusionOk="0">
                  <a:moveTo>
                    <a:pt x="1" y="1"/>
                  </a:moveTo>
                  <a:lnTo>
                    <a:pt x="1" y="9787"/>
                  </a:lnTo>
                  <a:lnTo>
                    <a:pt x="22835" y="9787"/>
                  </a:lnTo>
                  <a:lnTo>
                    <a:pt x="22835" y="1"/>
                  </a:lnTo>
                  <a:close/>
                </a:path>
              </a:pathLst>
            </a:custGeom>
            <a:solidFill>
              <a:srgbClr val="4B62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6283022" y="3307176"/>
              <a:ext cx="698875" cy="536854"/>
            </a:xfrm>
            <a:custGeom>
              <a:avLst/>
              <a:gdLst/>
              <a:ahLst/>
              <a:cxnLst/>
              <a:rect l="l" t="t" r="r" b="b"/>
              <a:pathLst>
                <a:path w="44886" h="34480" extrusionOk="0">
                  <a:moveTo>
                    <a:pt x="12722" y="0"/>
                  </a:moveTo>
                  <a:lnTo>
                    <a:pt x="9004" y="5350"/>
                  </a:lnTo>
                  <a:lnTo>
                    <a:pt x="21497" y="14092"/>
                  </a:lnTo>
                  <a:lnTo>
                    <a:pt x="0" y="29130"/>
                  </a:lnTo>
                  <a:lnTo>
                    <a:pt x="3752" y="34479"/>
                  </a:lnTo>
                  <a:lnTo>
                    <a:pt x="27173" y="18072"/>
                  </a:lnTo>
                  <a:lnTo>
                    <a:pt x="39666" y="26814"/>
                  </a:lnTo>
                  <a:lnTo>
                    <a:pt x="43418" y="21464"/>
                  </a:lnTo>
                  <a:lnTo>
                    <a:pt x="32849" y="14092"/>
                  </a:lnTo>
                  <a:lnTo>
                    <a:pt x="44885" y="5676"/>
                  </a:lnTo>
                  <a:lnTo>
                    <a:pt x="41134" y="326"/>
                  </a:lnTo>
                  <a:lnTo>
                    <a:pt x="27173" y="10112"/>
                  </a:lnTo>
                  <a:lnTo>
                    <a:pt x="127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5"/>
            <p:cNvSpPr/>
            <p:nvPr/>
          </p:nvSpPr>
          <p:spPr>
            <a:xfrm>
              <a:off x="6807669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" y="0"/>
                  </a:moveTo>
                  <a:lnTo>
                    <a:pt x="19573" y="58716"/>
                  </a:lnTo>
                  <a:lnTo>
                    <a:pt x="26097" y="58716"/>
                  </a:lnTo>
                  <a:lnTo>
                    <a:pt x="143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5"/>
            <p:cNvSpPr/>
            <p:nvPr/>
          </p:nvSpPr>
          <p:spPr>
            <a:xfrm>
              <a:off x="6198197" y="3130425"/>
              <a:ext cx="406330" cy="914224"/>
            </a:xfrm>
            <a:custGeom>
              <a:avLst/>
              <a:gdLst/>
              <a:ahLst/>
              <a:cxnLst/>
              <a:rect l="l" t="t" r="r" b="b"/>
              <a:pathLst>
                <a:path w="26097" h="58717" extrusionOk="0">
                  <a:moveTo>
                    <a:pt x="11744" y="0"/>
                  </a:moveTo>
                  <a:lnTo>
                    <a:pt x="1" y="58716"/>
                  </a:lnTo>
                  <a:lnTo>
                    <a:pt x="6525" y="58716"/>
                  </a:lnTo>
                  <a:lnTo>
                    <a:pt x="260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5"/>
            <p:cNvSpPr/>
            <p:nvPr/>
          </p:nvSpPr>
          <p:spPr>
            <a:xfrm>
              <a:off x="6198197" y="2267006"/>
              <a:ext cx="1371328" cy="1015802"/>
            </a:xfrm>
            <a:custGeom>
              <a:avLst/>
              <a:gdLst/>
              <a:ahLst/>
              <a:cxnLst/>
              <a:rect l="l" t="t" r="r" b="b"/>
              <a:pathLst>
                <a:path w="88075" h="65241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lnTo>
                    <a:pt x="1" y="39144"/>
                  </a:lnTo>
                  <a:cubicBezTo>
                    <a:pt x="1" y="53562"/>
                    <a:pt x="11679" y="65240"/>
                    <a:pt x="26097" y="65240"/>
                  </a:cubicBezTo>
                  <a:lnTo>
                    <a:pt x="88075" y="65240"/>
                  </a:lnTo>
                  <a:lnTo>
                    <a:pt x="88075" y="48930"/>
                  </a:lnTo>
                  <a:lnTo>
                    <a:pt x="32621" y="48930"/>
                  </a:lnTo>
                  <a:cubicBezTo>
                    <a:pt x="23618" y="48930"/>
                    <a:pt x="16311" y="41624"/>
                    <a:pt x="16311" y="32621"/>
                  </a:cubicBezTo>
                  <a:lnTo>
                    <a:pt x="163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5"/>
            <p:cNvSpPr/>
            <p:nvPr/>
          </p:nvSpPr>
          <p:spPr>
            <a:xfrm>
              <a:off x="6706090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78289" y="75026"/>
                  </a:lnTo>
                  <a:lnTo>
                    <a:pt x="84812" y="75026"/>
                  </a:lnTo>
                  <a:lnTo>
                    <a:pt x="97860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5"/>
            <p:cNvSpPr/>
            <p:nvPr/>
          </p:nvSpPr>
          <p:spPr>
            <a:xfrm>
              <a:off x="7925034" y="3841476"/>
              <a:ext cx="507909" cy="203173"/>
            </a:xfrm>
            <a:custGeom>
              <a:avLst/>
              <a:gdLst/>
              <a:ahLst/>
              <a:cxnLst/>
              <a:rect l="l" t="t" r="r" b="b"/>
              <a:pathLst>
                <a:path w="32621" h="13049" extrusionOk="0">
                  <a:moveTo>
                    <a:pt x="19572" y="0"/>
                  </a:moveTo>
                  <a:lnTo>
                    <a:pt x="6524" y="6524"/>
                  </a:lnTo>
                  <a:lnTo>
                    <a:pt x="1" y="6524"/>
                  </a:lnTo>
                  <a:lnTo>
                    <a:pt x="1" y="13048"/>
                  </a:lnTo>
                  <a:lnTo>
                    <a:pt x="32620" y="13048"/>
                  </a:lnTo>
                  <a:lnTo>
                    <a:pt x="32620" y="6524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rgbClr val="794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5"/>
            <p:cNvSpPr/>
            <p:nvPr/>
          </p:nvSpPr>
          <p:spPr>
            <a:xfrm>
              <a:off x="6283022" y="1962270"/>
              <a:ext cx="1184924" cy="812645"/>
            </a:xfrm>
            <a:custGeom>
              <a:avLst/>
              <a:gdLst/>
              <a:ahLst/>
              <a:cxnLst/>
              <a:rect l="l" t="t" r="r" b="b"/>
              <a:pathLst>
                <a:path w="76103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55715" y="29359"/>
                  </a:lnTo>
                  <a:lnTo>
                    <a:pt x="76103" y="29359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5"/>
            <p:cNvSpPr/>
            <p:nvPr/>
          </p:nvSpPr>
          <p:spPr>
            <a:xfrm>
              <a:off x="6283022" y="1962270"/>
              <a:ext cx="945706" cy="812645"/>
            </a:xfrm>
            <a:custGeom>
              <a:avLst/>
              <a:gdLst/>
              <a:ahLst/>
              <a:cxnLst/>
              <a:rect l="l" t="t" r="r" b="b"/>
              <a:pathLst>
                <a:path w="60739" h="52193" extrusionOk="0">
                  <a:moveTo>
                    <a:pt x="18170" y="1"/>
                  </a:moveTo>
                  <a:cubicBezTo>
                    <a:pt x="6394" y="1"/>
                    <a:pt x="0" y="13766"/>
                    <a:pt x="7601" y="22769"/>
                  </a:cubicBezTo>
                  <a:lnTo>
                    <a:pt x="7601" y="52193"/>
                  </a:lnTo>
                  <a:lnTo>
                    <a:pt x="43483" y="52193"/>
                  </a:lnTo>
                  <a:lnTo>
                    <a:pt x="43483" y="26097"/>
                  </a:lnTo>
                  <a:cubicBezTo>
                    <a:pt x="45473" y="24107"/>
                    <a:pt x="46190" y="21138"/>
                    <a:pt x="45277" y="18464"/>
                  </a:cubicBezTo>
                  <a:lnTo>
                    <a:pt x="43483" y="13049"/>
                  </a:lnTo>
                  <a:lnTo>
                    <a:pt x="43483" y="13049"/>
                  </a:lnTo>
                  <a:lnTo>
                    <a:pt x="50463" y="22378"/>
                  </a:lnTo>
                  <a:lnTo>
                    <a:pt x="60739" y="12103"/>
                  </a:lnTo>
                  <a:lnTo>
                    <a:pt x="53888" y="4372"/>
                  </a:lnTo>
                  <a:cubicBezTo>
                    <a:pt x="51409" y="1599"/>
                    <a:pt x="47886" y="1"/>
                    <a:pt x="441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5"/>
            <p:cNvSpPr/>
            <p:nvPr/>
          </p:nvSpPr>
          <p:spPr>
            <a:xfrm>
              <a:off x="6756880" y="2571742"/>
              <a:ext cx="2387115" cy="203173"/>
            </a:xfrm>
            <a:custGeom>
              <a:avLst/>
              <a:gdLst/>
              <a:ahLst/>
              <a:cxnLst/>
              <a:rect l="l" t="t" r="r" b="b"/>
              <a:pathLst>
                <a:path w="153315" h="13049" extrusionOk="0">
                  <a:moveTo>
                    <a:pt x="1" y="1"/>
                  </a:moveTo>
                  <a:lnTo>
                    <a:pt x="1" y="13049"/>
                  </a:lnTo>
                  <a:lnTo>
                    <a:pt x="153314" y="13049"/>
                  </a:lnTo>
                  <a:lnTo>
                    <a:pt x="1533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5"/>
            <p:cNvSpPr/>
            <p:nvPr/>
          </p:nvSpPr>
          <p:spPr>
            <a:xfrm>
              <a:off x="6381051" y="2302942"/>
              <a:ext cx="141718" cy="131302"/>
            </a:xfrm>
            <a:custGeom>
              <a:avLst/>
              <a:gdLst/>
              <a:ahLst/>
              <a:cxnLst/>
              <a:rect l="l" t="t" r="r" b="b"/>
              <a:pathLst>
                <a:path w="9102" h="8433" extrusionOk="0">
                  <a:moveTo>
                    <a:pt x="3605" y="1"/>
                  </a:moveTo>
                  <a:cubicBezTo>
                    <a:pt x="2773" y="1"/>
                    <a:pt x="1941" y="319"/>
                    <a:pt x="1305" y="955"/>
                  </a:cubicBezTo>
                  <a:cubicBezTo>
                    <a:pt x="0" y="2227"/>
                    <a:pt x="0" y="4282"/>
                    <a:pt x="1305" y="5554"/>
                  </a:cubicBezTo>
                  <a:lnTo>
                    <a:pt x="3197" y="7479"/>
                  </a:lnTo>
                  <a:cubicBezTo>
                    <a:pt x="3833" y="8115"/>
                    <a:pt x="4665" y="8433"/>
                    <a:pt x="5501" y="8433"/>
                  </a:cubicBezTo>
                  <a:cubicBezTo>
                    <a:pt x="6337" y="8433"/>
                    <a:pt x="7176" y="8115"/>
                    <a:pt x="7829" y="7479"/>
                  </a:cubicBezTo>
                  <a:cubicBezTo>
                    <a:pt x="9101" y="6206"/>
                    <a:pt x="9101" y="4151"/>
                    <a:pt x="7829" y="2847"/>
                  </a:cubicBezTo>
                  <a:lnTo>
                    <a:pt x="5904" y="955"/>
                  </a:lnTo>
                  <a:cubicBezTo>
                    <a:pt x="5268" y="319"/>
                    <a:pt x="4436" y="1"/>
                    <a:pt x="3605" y="1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6498371" y="2115152"/>
              <a:ext cx="176766" cy="166724"/>
            </a:xfrm>
            <a:custGeom>
              <a:avLst/>
              <a:gdLst/>
              <a:ahLst/>
              <a:cxnLst/>
              <a:rect l="l" t="t" r="r" b="b"/>
              <a:pathLst>
                <a:path w="11353" h="10708" extrusionOk="0">
                  <a:moveTo>
                    <a:pt x="3601" y="0"/>
                  </a:moveTo>
                  <a:cubicBezTo>
                    <a:pt x="2765" y="0"/>
                    <a:pt x="1925" y="327"/>
                    <a:pt x="1272" y="979"/>
                  </a:cubicBezTo>
                  <a:cubicBezTo>
                    <a:pt x="0" y="2251"/>
                    <a:pt x="0" y="4306"/>
                    <a:pt x="1272" y="5578"/>
                  </a:cubicBezTo>
                  <a:lnTo>
                    <a:pt x="5448" y="9754"/>
                  </a:lnTo>
                  <a:cubicBezTo>
                    <a:pt x="6084" y="10390"/>
                    <a:pt x="6916" y="10708"/>
                    <a:pt x="7752" y="10708"/>
                  </a:cubicBezTo>
                  <a:cubicBezTo>
                    <a:pt x="8587" y="10708"/>
                    <a:pt x="9427" y="10390"/>
                    <a:pt x="10080" y="9754"/>
                  </a:cubicBezTo>
                  <a:cubicBezTo>
                    <a:pt x="11352" y="8481"/>
                    <a:pt x="11352" y="6426"/>
                    <a:pt x="10080" y="5122"/>
                  </a:cubicBezTo>
                  <a:lnTo>
                    <a:pt x="5904" y="979"/>
                  </a:lnTo>
                  <a:cubicBezTo>
                    <a:pt x="5268" y="327"/>
                    <a:pt x="4437" y="0"/>
                    <a:pt x="3601" y="0"/>
                  </a:cubicBezTo>
                  <a:close/>
                </a:path>
              </a:pathLst>
            </a:custGeom>
            <a:solidFill>
              <a:srgbClr val="B39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6655301" y="1809902"/>
              <a:ext cx="203173" cy="304752"/>
            </a:xfrm>
            <a:custGeom>
              <a:avLst/>
              <a:gdLst/>
              <a:ahLst/>
              <a:cxnLst/>
              <a:rect l="l" t="t" r="r" b="b"/>
              <a:pathLst>
                <a:path w="13049" h="19573" extrusionOk="0">
                  <a:moveTo>
                    <a:pt x="1" y="1"/>
                  </a:moveTo>
                  <a:lnTo>
                    <a:pt x="1" y="13049"/>
                  </a:lnTo>
                  <a:lnTo>
                    <a:pt x="6525" y="19573"/>
                  </a:lnTo>
                  <a:lnTo>
                    <a:pt x="13049" y="13049"/>
                  </a:lnTo>
                  <a:lnTo>
                    <a:pt x="13049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5"/>
            <p:cNvSpPr/>
            <p:nvPr/>
          </p:nvSpPr>
          <p:spPr>
            <a:xfrm>
              <a:off x="6502933" y="2267006"/>
              <a:ext cx="761856" cy="304752"/>
            </a:xfrm>
            <a:custGeom>
              <a:avLst/>
              <a:gdLst/>
              <a:ahLst/>
              <a:cxnLst/>
              <a:rect l="l" t="t" r="r" b="b"/>
              <a:pathLst>
                <a:path w="48931" h="19573" extrusionOk="0">
                  <a:moveTo>
                    <a:pt x="9787" y="1"/>
                  </a:moveTo>
                  <a:lnTo>
                    <a:pt x="1" y="9787"/>
                  </a:lnTo>
                  <a:lnTo>
                    <a:pt x="5970" y="15756"/>
                  </a:lnTo>
                  <a:cubicBezTo>
                    <a:pt x="8417" y="18203"/>
                    <a:pt x="11744" y="19573"/>
                    <a:pt x="15202" y="19573"/>
                  </a:cubicBezTo>
                  <a:lnTo>
                    <a:pt x="48931" y="19573"/>
                  </a:lnTo>
                  <a:lnTo>
                    <a:pt x="48931" y="16311"/>
                  </a:lnTo>
                  <a:cubicBezTo>
                    <a:pt x="48931" y="10896"/>
                    <a:pt x="44560" y="6525"/>
                    <a:pt x="39145" y="6525"/>
                  </a:cubicBezTo>
                  <a:lnTo>
                    <a:pt x="16311" y="6525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5"/>
            <p:cNvSpPr/>
            <p:nvPr/>
          </p:nvSpPr>
          <p:spPr>
            <a:xfrm>
              <a:off x="7518720" y="2063849"/>
              <a:ext cx="457120" cy="507909"/>
            </a:xfrm>
            <a:custGeom>
              <a:avLst/>
              <a:gdLst/>
              <a:ahLst/>
              <a:cxnLst/>
              <a:rect l="l" t="t" r="r" b="b"/>
              <a:pathLst>
                <a:path w="29359" h="32621" extrusionOk="0">
                  <a:moveTo>
                    <a:pt x="6525" y="1"/>
                  </a:moveTo>
                  <a:lnTo>
                    <a:pt x="1" y="32621"/>
                  </a:lnTo>
                  <a:lnTo>
                    <a:pt x="22835" y="32621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6401354" y="2774900"/>
              <a:ext cx="1523696" cy="1168170"/>
            </a:xfrm>
            <a:custGeom>
              <a:avLst/>
              <a:gdLst/>
              <a:ahLst/>
              <a:cxnLst/>
              <a:rect l="l" t="t" r="r" b="b"/>
              <a:pathLst>
                <a:path w="97861" h="75027" extrusionOk="0">
                  <a:moveTo>
                    <a:pt x="1" y="1"/>
                  </a:moveTo>
                  <a:cubicBezTo>
                    <a:pt x="1" y="10798"/>
                    <a:pt x="8776" y="19572"/>
                    <a:pt x="19573" y="19572"/>
                  </a:cubicBezTo>
                  <a:lnTo>
                    <a:pt x="65241" y="19572"/>
                  </a:lnTo>
                  <a:lnTo>
                    <a:pt x="84813" y="75026"/>
                  </a:lnTo>
                  <a:lnTo>
                    <a:pt x="97861" y="68502"/>
                  </a:lnTo>
                  <a:lnTo>
                    <a:pt x="83932" y="10015"/>
                  </a:lnTo>
                  <a:cubicBezTo>
                    <a:pt x="82529" y="4143"/>
                    <a:pt x="77277" y="1"/>
                    <a:pt x="7124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7721877" y="3841476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3049" y="0"/>
                  </a:moveTo>
                  <a:lnTo>
                    <a:pt x="1" y="6524"/>
                  </a:lnTo>
                  <a:lnTo>
                    <a:pt x="1" y="13048"/>
                  </a:lnTo>
                  <a:lnTo>
                    <a:pt x="26096" y="13048"/>
                  </a:lnTo>
                  <a:lnTo>
                    <a:pt x="26096" y="6524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8128192" y="1555955"/>
              <a:ext cx="1015802" cy="660277"/>
            </a:xfrm>
            <a:custGeom>
              <a:avLst/>
              <a:gdLst/>
              <a:ahLst/>
              <a:cxnLst/>
              <a:rect l="l" t="t" r="r" b="b"/>
              <a:pathLst>
                <a:path w="65241" h="42407" extrusionOk="0">
                  <a:moveTo>
                    <a:pt x="0" y="1"/>
                  </a:moveTo>
                  <a:lnTo>
                    <a:pt x="0" y="42407"/>
                  </a:lnTo>
                  <a:lnTo>
                    <a:pt x="65240" y="42407"/>
                  </a:lnTo>
                  <a:lnTo>
                    <a:pt x="65240" y="1"/>
                  </a:lnTo>
                  <a:close/>
                </a:path>
              </a:pathLst>
            </a:custGeom>
            <a:solidFill>
              <a:srgbClr val="8098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8178981" y="1962270"/>
              <a:ext cx="609488" cy="609488"/>
            </a:xfrm>
            <a:custGeom>
              <a:avLst/>
              <a:gdLst/>
              <a:ahLst/>
              <a:cxnLst/>
              <a:rect l="l" t="t" r="r" b="b"/>
              <a:pathLst>
                <a:path w="39145" h="39145" extrusionOk="0">
                  <a:moveTo>
                    <a:pt x="22834" y="1"/>
                  </a:moveTo>
                  <a:lnTo>
                    <a:pt x="22834" y="29359"/>
                  </a:lnTo>
                  <a:lnTo>
                    <a:pt x="0" y="29359"/>
                  </a:lnTo>
                  <a:lnTo>
                    <a:pt x="0" y="39145"/>
                  </a:lnTo>
                  <a:lnTo>
                    <a:pt x="39144" y="39145"/>
                  </a:lnTo>
                  <a:lnTo>
                    <a:pt x="39144" y="1"/>
                  </a:lnTo>
                  <a:close/>
                </a:path>
              </a:pathLst>
            </a:custGeom>
            <a:solidFill>
              <a:srgbClr val="6279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848371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26096" y="13048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863608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0" y="1"/>
                  </a:moveTo>
                  <a:lnTo>
                    <a:pt x="0" y="13048"/>
                  </a:lnTo>
                  <a:lnTo>
                    <a:pt x="6524" y="13048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5"/>
            <p:cNvSpPr/>
            <p:nvPr/>
          </p:nvSpPr>
          <p:spPr>
            <a:xfrm>
              <a:off x="833134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6" y="0"/>
                  </a:moveTo>
                  <a:lnTo>
                    <a:pt x="0" y="68502"/>
                  </a:lnTo>
                  <a:lnTo>
                    <a:pt x="9786" y="68502"/>
                  </a:lnTo>
                  <a:lnTo>
                    <a:pt x="22834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5"/>
            <p:cNvSpPr/>
            <p:nvPr/>
          </p:nvSpPr>
          <p:spPr>
            <a:xfrm>
              <a:off x="8686875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0" y="0"/>
                  </a:moveTo>
                  <a:lnTo>
                    <a:pt x="13048" y="68502"/>
                  </a:lnTo>
                  <a:lnTo>
                    <a:pt x="22834" y="68502"/>
                  </a:lnTo>
                  <a:lnTo>
                    <a:pt x="13048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5"/>
            <p:cNvSpPr/>
            <p:nvPr/>
          </p:nvSpPr>
          <p:spPr>
            <a:xfrm>
              <a:off x="6960037" y="2774900"/>
              <a:ext cx="406330" cy="203173"/>
            </a:xfrm>
            <a:custGeom>
              <a:avLst/>
              <a:gdLst/>
              <a:ahLst/>
              <a:cxnLst/>
              <a:rect l="l" t="t" r="r" b="b"/>
              <a:pathLst>
                <a:path w="26097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26097" y="13048"/>
                  </a:lnTo>
                  <a:lnTo>
                    <a:pt x="260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5"/>
            <p:cNvSpPr/>
            <p:nvPr/>
          </p:nvSpPr>
          <p:spPr>
            <a:xfrm>
              <a:off x="7112405" y="2774900"/>
              <a:ext cx="101594" cy="203173"/>
            </a:xfrm>
            <a:custGeom>
              <a:avLst/>
              <a:gdLst/>
              <a:ahLst/>
              <a:cxnLst/>
              <a:rect l="l" t="t" r="r" b="b"/>
              <a:pathLst>
                <a:path w="6525" h="13049" extrusionOk="0">
                  <a:moveTo>
                    <a:pt x="1" y="1"/>
                  </a:moveTo>
                  <a:lnTo>
                    <a:pt x="1" y="13048"/>
                  </a:lnTo>
                  <a:lnTo>
                    <a:pt x="6525" y="13048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5"/>
            <p:cNvSpPr/>
            <p:nvPr/>
          </p:nvSpPr>
          <p:spPr>
            <a:xfrm>
              <a:off x="6807669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9787" y="0"/>
                  </a:moveTo>
                  <a:lnTo>
                    <a:pt x="1" y="68502"/>
                  </a:lnTo>
                  <a:lnTo>
                    <a:pt x="9787" y="68502"/>
                  </a:lnTo>
                  <a:lnTo>
                    <a:pt x="22835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5"/>
            <p:cNvSpPr/>
            <p:nvPr/>
          </p:nvSpPr>
          <p:spPr>
            <a:xfrm>
              <a:off x="7163194" y="2978057"/>
              <a:ext cx="355541" cy="1066592"/>
            </a:xfrm>
            <a:custGeom>
              <a:avLst/>
              <a:gdLst/>
              <a:ahLst/>
              <a:cxnLst/>
              <a:rect l="l" t="t" r="r" b="b"/>
              <a:pathLst>
                <a:path w="22835" h="68503" extrusionOk="0">
                  <a:moveTo>
                    <a:pt x="1" y="0"/>
                  </a:moveTo>
                  <a:lnTo>
                    <a:pt x="13049" y="68502"/>
                  </a:lnTo>
                  <a:lnTo>
                    <a:pt x="22835" y="68502"/>
                  </a:lnTo>
                  <a:lnTo>
                    <a:pt x="13049" y="0"/>
                  </a:lnTo>
                  <a:close/>
                </a:path>
              </a:pathLst>
            </a:custGeom>
            <a:solidFill>
              <a:srgbClr val="6971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5"/>
            <p:cNvSpPr/>
            <p:nvPr/>
          </p:nvSpPr>
          <p:spPr>
            <a:xfrm>
              <a:off x="6706090" y="1809902"/>
              <a:ext cx="152384" cy="203173"/>
            </a:xfrm>
            <a:custGeom>
              <a:avLst/>
              <a:gdLst/>
              <a:ahLst/>
              <a:cxnLst/>
              <a:rect l="l" t="t" r="r" b="b"/>
              <a:pathLst>
                <a:path w="9787" h="13049" extrusionOk="0">
                  <a:moveTo>
                    <a:pt x="1" y="1"/>
                  </a:moveTo>
                  <a:lnTo>
                    <a:pt x="1" y="6525"/>
                  </a:lnTo>
                  <a:cubicBezTo>
                    <a:pt x="1" y="10113"/>
                    <a:pt x="2937" y="13049"/>
                    <a:pt x="6525" y="13049"/>
                  </a:cubicBezTo>
                  <a:lnTo>
                    <a:pt x="9787" y="13049"/>
                  </a:lnTo>
                  <a:lnTo>
                    <a:pt x="9787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5"/>
            <p:cNvSpPr/>
            <p:nvPr/>
          </p:nvSpPr>
          <p:spPr>
            <a:xfrm>
              <a:off x="6502933" y="1505166"/>
              <a:ext cx="304752" cy="304752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7" y="1"/>
                  </a:moveTo>
                  <a:cubicBezTo>
                    <a:pt x="4372" y="1"/>
                    <a:pt x="1" y="4372"/>
                    <a:pt x="1" y="9787"/>
                  </a:cubicBezTo>
                  <a:cubicBezTo>
                    <a:pt x="1" y="15202"/>
                    <a:pt x="4372" y="19573"/>
                    <a:pt x="9787" y="19573"/>
                  </a:cubicBezTo>
                  <a:cubicBezTo>
                    <a:pt x="15202" y="19573"/>
                    <a:pt x="19573" y="15202"/>
                    <a:pt x="19573" y="9787"/>
                  </a:cubicBezTo>
                  <a:cubicBezTo>
                    <a:pt x="19573" y="4372"/>
                    <a:pt x="15202" y="1"/>
                    <a:pt x="9787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5"/>
            <p:cNvSpPr/>
            <p:nvPr/>
          </p:nvSpPr>
          <p:spPr>
            <a:xfrm>
              <a:off x="6655301" y="1606745"/>
              <a:ext cx="203173" cy="203173"/>
            </a:xfrm>
            <a:custGeom>
              <a:avLst/>
              <a:gdLst/>
              <a:ahLst/>
              <a:cxnLst/>
              <a:rect l="l" t="t" r="r" b="b"/>
              <a:pathLst>
                <a:path w="13049" h="13049" extrusionOk="0">
                  <a:moveTo>
                    <a:pt x="6525" y="1"/>
                  </a:moveTo>
                  <a:cubicBezTo>
                    <a:pt x="2937" y="1"/>
                    <a:pt x="1" y="2937"/>
                    <a:pt x="1" y="6525"/>
                  </a:cubicBezTo>
                  <a:lnTo>
                    <a:pt x="1" y="13049"/>
                  </a:lnTo>
                  <a:lnTo>
                    <a:pt x="13049" y="13049"/>
                  </a:lnTo>
                  <a:lnTo>
                    <a:pt x="13049" y="6525"/>
                  </a:lnTo>
                  <a:cubicBezTo>
                    <a:pt x="13049" y="2937"/>
                    <a:pt x="10113" y="1"/>
                    <a:pt x="6525" y="1"/>
                  </a:cubicBezTo>
                  <a:close/>
                </a:path>
              </a:pathLst>
            </a:custGeom>
            <a:solidFill>
              <a:srgbClr val="8E7C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5"/>
            <p:cNvSpPr/>
            <p:nvPr/>
          </p:nvSpPr>
          <p:spPr>
            <a:xfrm>
              <a:off x="6655301" y="1708323"/>
              <a:ext cx="203173" cy="253962"/>
            </a:xfrm>
            <a:custGeom>
              <a:avLst/>
              <a:gdLst/>
              <a:ahLst/>
              <a:cxnLst/>
              <a:rect l="l" t="t" r="r" b="b"/>
              <a:pathLst>
                <a:path w="13049" h="16311" extrusionOk="0">
                  <a:moveTo>
                    <a:pt x="3263" y="1"/>
                  </a:moveTo>
                  <a:lnTo>
                    <a:pt x="1" y="3263"/>
                  </a:lnTo>
                  <a:lnTo>
                    <a:pt x="1" y="9787"/>
                  </a:lnTo>
                  <a:cubicBezTo>
                    <a:pt x="1" y="13375"/>
                    <a:pt x="2937" y="16311"/>
                    <a:pt x="6525" y="16311"/>
                  </a:cubicBezTo>
                  <a:cubicBezTo>
                    <a:pt x="10113" y="16311"/>
                    <a:pt x="13049" y="13375"/>
                    <a:pt x="13049" y="9787"/>
                  </a:cubicBezTo>
                  <a:lnTo>
                    <a:pt x="13049" y="3263"/>
                  </a:lnTo>
                  <a:lnTo>
                    <a:pt x="11124" y="3263"/>
                  </a:lnTo>
                  <a:cubicBezTo>
                    <a:pt x="8188" y="3263"/>
                    <a:pt x="5350" y="2088"/>
                    <a:pt x="3263" y="1"/>
                  </a:cubicBez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5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840" name="Google Shape;840;p3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4423D85E-AAF4-EF3A-3FA8-D1E6D96B3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976ED643-1CFD-46FE-DED4-633402AC6F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10011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-US" b="0" i="0" u="none" strike="noStrike" cap="none" dirty="0">
                <a:latin typeface="Oswald"/>
                <a:ea typeface="Oswald"/>
                <a:cs typeface="Oswald"/>
                <a:sym typeface="Oswald"/>
              </a:rPr>
              <a:t>Course materials</a:t>
            </a:r>
            <a:endParaRPr lang="en-US" b="0" i="0" u="none" strike="noStrike" cap="none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CAED1-610C-C565-C78C-AB1B06C71665}"/>
              </a:ext>
            </a:extLst>
          </p:cNvPr>
          <p:cNvSpPr txBox="1"/>
          <p:nvPr/>
        </p:nvSpPr>
        <p:spPr>
          <a:xfrm>
            <a:off x="4001475" y="1440000"/>
            <a:ext cx="4422600" cy="300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spcBef>
                <a:spcPts val="6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Online Course: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CISCO Networking Basics Course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</a:p>
          <a:p>
            <a:pPr marL="457200" indent="-317500">
              <a:spcBef>
                <a:spcPts val="6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Simulation tool: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CISCO Packet Tracer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We do a lot of hands-on exercise.</a:t>
            </a:r>
          </a:p>
          <a:p>
            <a:pPr marL="457200" indent="-317500">
              <a:spcBef>
                <a:spcPts val="6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Textbook: “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図解入門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:</a:t>
            </a:r>
            <a:r>
              <a:rPr lang="en-US" altLang="ja-JP" sz="2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 TCP/IP</a:t>
            </a:r>
            <a:r>
              <a:rPr lang="en-US" altLang="ja-JP" sz="2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lang="en-US" sz="20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5788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>
          <a:extLst>
            <a:ext uri="{FF2B5EF4-FFF2-40B4-BE49-F238E27FC236}">
              <a16:creationId xmlns:a16="http://schemas.microsoft.com/office/drawing/2014/main" id="{DB4D54C9-19C7-0B37-5F62-AD23C1186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42">
            <a:extLst>
              <a:ext uri="{FF2B5EF4-FFF2-40B4-BE49-F238E27FC236}">
                <a16:creationId xmlns:a16="http://schemas.microsoft.com/office/drawing/2014/main" id="{42802802-8B92-F0DF-488D-CB65AFBC81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10011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Achievements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501619E-1A1E-4E60-95DF-A92685DE5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2658650"/>
            <a:ext cx="2031600" cy="662700"/>
          </a:xfrm>
        </p:spPr>
        <p:txBody>
          <a:bodyPr/>
          <a:lstStyle/>
          <a:p>
            <a:r>
              <a:rPr lang="en-US" dirty="0">
                <a:sym typeface="Oswald"/>
              </a:rPr>
              <a:t>CISCO provides the Digital Badge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D7C26A-2843-D036-8B13-3BC13DBA3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082" y="284246"/>
            <a:ext cx="2884722" cy="2229103"/>
          </a:xfrm>
          <a:prstGeom prst="rect">
            <a:avLst/>
          </a:prstGeom>
        </p:spPr>
      </p:pic>
      <p:pic>
        <p:nvPicPr>
          <p:cNvPr id="4" name="Picture 3" descr="Several papers on a table&#10;&#10;Description automatically generated">
            <a:extLst>
              <a:ext uri="{FF2B5EF4-FFF2-40B4-BE49-F238E27FC236}">
                <a16:creationId xmlns:a16="http://schemas.microsoft.com/office/drawing/2014/main" id="{F84E0F71-1F25-1F73-50C4-357F64D1B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4576" y="2599764"/>
            <a:ext cx="4081399" cy="241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2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 2</a:t>
            </a:r>
            <a:endParaRPr dirty="0"/>
          </a:p>
        </p:txBody>
      </p:sp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1813915" y="1761326"/>
            <a:ext cx="1582615" cy="763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fontAlgn="ctr"/>
            <a:r>
              <a:rPr lang="en-US" altLang="ja-JP" sz="1400" b="0" i="0" u="none" strike="noStrike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Communication in a Connected World</a:t>
            </a:r>
            <a:endParaRPr lang="ja-JP" altLang="en-US" sz="1400" b="0" i="0" u="none" strike="noStrike">
              <a:solidFill>
                <a:schemeClr val="tx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727959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"/>
          </p:nvPr>
        </p:nvSpPr>
        <p:spPr>
          <a:xfrm>
            <a:off x="434405" y="1761326"/>
            <a:ext cx="1685108" cy="798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fontAlgn="ctr"/>
            <a:r>
              <a:rPr lang="mn-MN" sz="1400" b="0" i="0" u="none" strike="noStrike" cap="none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  <a:cs typeface="Arial"/>
                <a:sym typeface="Arial"/>
              </a:rPr>
              <a:t>CISCO Packet Tracer</a:t>
            </a:r>
            <a:r>
              <a:rPr lang="en-JP" sz="1400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endParaRPr lang="ja-JP" altLang="en-US" sz="1400" b="0" i="0" u="none" strike="noStrike">
              <a:solidFill>
                <a:schemeClr val="tx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5"/>
          </p:nvPr>
        </p:nvSpPr>
        <p:spPr>
          <a:xfrm>
            <a:off x="2056222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3180688" y="1761326"/>
            <a:ext cx="1949380" cy="705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Network Components,</a:t>
            </a:r>
          </a:p>
          <a:p>
            <a:pPr marL="136525" indent="3175" fontAlgn="ctr"/>
            <a:r>
              <a:rPr lang="en-US" altLang="ja-JP" sz="1400" b="0" i="0" u="none" strike="noStrike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 Types, and Connections</a:t>
            </a:r>
            <a:endParaRPr lang="ja-JP" altLang="en-US" sz="1400" b="0" i="0" u="none" strike="noStrike">
              <a:solidFill>
                <a:schemeClr val="tx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8"/>
          </p:nvPr>
        </p:nvSpPr>
        <p:spPr>
          <a:xfrm>
            <a:off x="3606378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84" name="Google Shape;684;p29"/>
          <p:cNvSpPr txBox="1">
            <a:spLocks noGrp="1"/>
          </p:cNvSpPr>
          <p:nvPr>
            <p:ph type="title" idx="14"/>
          </p:nvPr>
        </p:nvSpPr>
        <p:spPr>
          <a:xfrm>
            <a:off x="5211403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87" name="Google Shape;687;p29"/>
          <p:cNvSpPr txBox="1">
            <a:spLocks noGrp="1"/>
          </p:cNvSpPr>
          <p:nvPr>
            <p:ph type="title" idx="17"/>
          </p:nvPr>
        </p:nvSpPr>
        <p:spPr>
          <a:xfrm>
            <a:off x="6682254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689" name="Google Shape;689;p29"/>
          <p:cNvSpPr txBox="1">
            <a:spLocks noGrp="1"/>
          </p:cNvSpPr>
          <p:nvPr>
            <p:ph type="subTitle" idx="19"/>
          </p:nvPr>
        </p:nvSpPr>
        <p:spPr>
          <a:xfrm>
            <a:off x="6494165" y="1761326"/>
            <a:ext cx="1474178" cy="612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Communication Principles</a:t>
            </a:r>
            <a:endParaRPr lang="en-US" altLang="ja-JP" sz="1400" b="0" u="none" strike="noStrike" dirty="0">
              <a:solidFill>
                <a:schemeClr val="bg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90" name="Google Shape;690;p29"/>
          <p:cNvSpPr txBox="1">
            <a:spLocks noGrp="1"/>
          </p:cNvSpPr>
          <p:nvPr>
            <p:ph type="title" idx="20"/>
          </p:nvPr>
        </p:nvSpPr>
        <p:spPr>
          <a:xfrm>
            <a:off x="727959" y="2753743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2BEBC47-03BE-A24A-5E97-438BB3F415B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838179" y="1761326"/>
            <a:ext cx="1844448" cy="612433"/>
          </a:xfrm>
        </p:spPr>
        <p:txBody>
          <a:bodyPr anchor="t"/>
          <a:lstStyle/>
          <a:p>
            <a:pPr fontAlgn="ctr"/>
            <a:r>
              <a:rPr lang="en-US" altLang="ja-JP" sz="1400" b="0" i="0" u="none" strike="noStrike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Build a </a:t>
            </a:r>
          </a:p>
          <a:p>
            <a:pPr fontAlgn="ctr"/>
            <a:r>
              <a:rPr lang="en-US" altLang="ja-JP" sz="1400" b="0" i="0" u="none" strike="noStrike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Home Network</a:t>
            </a:r>
          </a:p>
        </p:txBody>
      </p:sp>
      <p:sp>
        <p:nvSpPr>
          <p:cNvPr id="14" name="Google Shape;689;p29">
            <a:extLst>
              <a:ext uri="{FF2B5EF4-FFF2-40B4-BE49-F238E27FC236}">
                <a16:creationId xmlns:a16="http://schemas.microsoft.com/office/drawing/2014/main" id="{91E4DB07-025B-D26D-9425-62709194C71F}"/>
              </a:ext>
            </a:extLst>
          </p:cNvPr>
          <p:cNvSpPr txBox="1">
            <a:spLocks/>
          </p:cNvSpPr>
          <p:nvPr/>
        </p:nvSpPr>
        <p:spPr>
          <a:xfrm>
            <a:off x="1811207" y="3280634"/>
            <a:ext cx="1588031" cy="55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b="0" i="0" u="none" strike="noStrike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The Internet Protocol</a:t>
            </a:r>
            <a:endParaRPr lang="ja-JP" altLang="en-US" sz="1400" b="0" i="0" u="none" strike="noStrike">
              <a:solidFill>
                <a:schemeClr val="bg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Google Shape;690;p29">
            <a:extLst>
              <a:ext uri="{FF2B5EF4-FFF2-40B4-BE49-F238E27FC236}">
                <a16:creationId xmlns:a16="http://schemas.microsoft.com/office/drawing/2014/main" id="{6A552CD9-EAF0-4260-8ADB-F975DE332EEE}"/>
              </a:ext>
            </a:extLst>
          </p:cNvPr>
          <p:cNvSpPr txBox="1">
            <a:spLocks/>
          </p:cNvSpPr>
          <p:nvPr/>
        </p:nvSpPr>
        <p:spPr>
          <a:xfrm>
            <a:off x="2056222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accent1"/>
                </a:solidFill>
              </a:rPr>
              <a:t>07</a:t>
            </a:r>
          </a:p>
        </p:txBody>
      </p:sp>
      <p:sp>
        <p:nvSpPr>
          <p:cNvPr id="17" name="Google Shape;690;p29">
            <a:extLst>
              <a:ext uri="{FF2B5EF4-FFF2-40B4-BE49-F238E27FC236}">
                <a16:creationId xmlns:a16="http://schemas.microsoft.com/office/drawing/2014/main" id="{8CC333DC-FE10-22E1-BD25-468CBB8EFE8B}"/>
              </a:ext>
            </a:extLst>
          </p:cNvPr>
          <p:cNvSpPr txBox="1">
            <a:spLocks/>
          </p:cNvSpPr>
          <p:nvPr/>
        </p:nvSpPr>
        <p:spPr>
          <a:xfrm>
            <a:off x="3606378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accent3"/>
                </a:solidFill>
              </a:rPr>
              <a:t>08</a:t>
            </a:r>
          </a:p>
        </p:txBody>
      </p:sp>
      <p:sp>
        <p:nvSpPr>
          <p:cNvPr id="2" name="Google Shape;675;p29">
            <a:extLst>
              <a:ext uri="{FF2B5EF4-FFF2-40B4-BE49-F238E27FC236}">
                <a16:creationId xmlns:a16="http://schemas.microsoft.com/office/drawing/2014/main" id="{D891D603-87EA-5634-BC49-A32DBC0539A0}"/>
              </a:ext>
            </a:extLst>
          </p:cNvPr>
          <p:cNvSpPr txBox="1">
            <a:spLocks/>
          </p:cNvSpPr>
          <p:nvPr/>
        </p:nvSpPr>
        <p:spPr>
          <a:xfrm>
            <a:off x="5211403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/>
              <a:t>09</a:t>
            </a:r>
            <a:endParaRPr lang="en" dirty="0"/>
          </a:p>
        </p:txBody>
      </p:sp>
      <p:sp>
        <p:nvSpPr>
          <p:cNvPr id="3" name="Google Shape;689;p29">
            <a:extLst>
              <a:ext uri="{FF2B5EF4-FFF2-40B4-BE49-F238E27FC236}">
                <a16:creationId xmlns:a16="http://schemas.microsoft.com/office/drawing/2014/main" id="{8EB6CD7C-48F3-AC45-57B2-DA1F1615163F}"/>
              </a:ext>
            </a:extLst>
          </p:cNvPr>
          <p:cNvSpPr txBox="1">
            <a:spLocks/>
          </p:cNvSpPr>
          <p:nvPr/>
        </p:nvSpPr>
        <p:spPr>
          <a:xfrm>
            <a:off x="4924516" y="3280634"/>
            <a:ext cx="1671775" cy="57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ja-JP" altLang="en-US" sz="1400" b="0" i="0" u="none" strike="noStrike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中間試験</a:t>
            </a:r>
            <a:endParaRPr lang="ja-JP" altLang="en-US" sz="14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5" name="Google Shape;689;p29">
            <a:extLst>
              <a:ext uri="{FF2B5EF4-FFF2-40B4-BE49-F238E27FC236}">
                <a16:creationId xmlns:a16="http://schemas.microsoft.com/office/drawing/2014/main" id="{24DD1435-2843-CAC9-28E3-AB66E4801411}"/>
              </a:ext>
            </a:extLst>
          </p:cNvPr>
          <p:cNvSpPr txBox="1">
            <a:spLocks/>
          </p:cNvSpPr>
          <p:nvPr/>
        </p:nvSpPr>
        <p:spPr>
          <a:xfrm>
            <a:off x="575805" y="3280634"/>
            <a:ext cx="1402308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b="0" i="0" u="none" strike="noStrike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The Access Layer</a:t>
            </a:r>
            <a:endParaRPr lang="ja-JP" altLang="en-US" sz="140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" name="Google Shape;689;p29">
            <a:extLst>
              <a:ext uri="{FF2B5EF4-FFF2-40B4-BE49-F238E27FC236}">
                <a16:creationId xmlns:a16="http://schemas.microsoft.com/office/drawing/2014/main" id="{A69D39C1-69DF-8D13-8E6E-31A97CCF7894}"/>
              </a:ext>
            </a:extLst>
          </p:cNvPr>
          <p:cNvSpPr txBox="1">
            <a:spLocks/>
          </p:cNvSpPr>
          <p:nvPr/>
        </p:nvSpPr>
        <p:spPr>
          <a:xfrm>
            <a:off x="3316521" y="3280634"/>
            <a:ext cx="1677714" cy="83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b="0" i="0" u="none" strike="noStrike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IPv4 and Network Segmentation</a:t>
            </a:r>
            <a:endParaRPr lang="en-US" altLang="ja-JP" sz="1400" dirty="0">
              <a:solidFill>
                <a:schemeClr val="bg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3002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 2</a:t>
            </a:r>
            <a:endParaRPr dirty="0"/>
          </a:p>
        </p:txBody>
      </p:sp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275468" y="1865829"/>
            <a:ext cx="1731182" cy="838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Dynamic Addressing with DHCP</a:t>
            </a:r>
            <a:endParaRPr lang="ja-JP" altLang="en-US" sz="1400" b="0" i="0" u="none" strike="noStrike">
              <a:solidFill>
                <a:schemeClr val="tx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592059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10</a:t>
            </a:r>
            <a:endParaRPr dirty="0"/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"/>
          </p:nvPr>
        </p:nvSpPr>
        <p:spPr>
          <a:xfrm>
            <a:off x="2024885" y="1865829"/>
            <a:ext cx="1731183" cy="550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Gateways to Other Networks </a:t>
            </a:r>
            <a:endParaRPr lang="ja-JP" altLang="en-US" sz="140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5"/>
          </p:nvPr>
        </p:nvSpPr>
        <p:spPr>
          <a:xfrm>
            <a:off x="2341476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</a:t>
            </a:r>
            <a:endParaRPr dirty="0"/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3596986" y="1865829"/>
            <a:ext cx="1183864" cy="550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The ARP Process </a:t>
            </a:r>
            <a:endParaRPr lang="ja-JP" altLang="en-US" sz="1400" b="0" i="0" u="none" strike="noStrike">
              <a:solidFill>
                <a:schemeClr val="tx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8"/>
          </p:nvPr>
        </p:nvSpPr>
        <p:spPr>
          <a:xfrm>
            <a:off x="3639918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</a:t>
            </a:r>
            <a:endParaRPr dirty="0"/>
          </a:p>
        </p:txBody>
      </p:sp>
      <p:sp>
        <p:nvSpPr>
          <p:cNvPr id="684" name="Google Shape;684;p29"/>
          <p:cNvSpPr txBox="1">
            <a:spLocks noGrp="1"/>
          </p:cNvSpPr>
          <p:nvPr>
            <p:ph type="title" idx="14"/>
          </p:nvPr>
        </p:nvSpPr>
        <p:spPr>
          <a:xfrm>
            <a:off x="5235948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13</a:t>
            </a:r>
            <a:endParaRPr dirty="0"/>
          </a:p>
        </p:txBody>
      </p:sp>
      <p:sp>
        <p:nvSpPr>
          <p:cNvPr id="687" name="Google Shape;687;p29"/>
          <p:cNvSpPr txBox="1">
            <a:spLocks noGrp="1"/>
          </p:cNvSpPr>
          <p:nvPr>
            <p:ph type="title" idx="17"/>
          </p:nvPr>
        </p:nvSpPr>
        <p:spPr>
          <a:xfrm>
            <a:off x="6660036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14</a:t>
            </a:r>
            <a:endParaRPr dirty="0"/>
          </a:p>
        </p:txBody>
      </p:sp>
      <p:sp>
        <p:nvSpPr>
          <p:cNvPr id="689" name="Google Shape;689;p29"/>
          <p:cNvSpPr txBox="1">
            <a:spLocks noGrp="1"/>
          </p:cNvSpPr>
          <p:nvPr>
            <p:ph type="subTitle" idx="19"/>
          </p:nvPr>
        </p:nvSpPr>
        <p:spPr>
          <a:xfrm>
            <a:off x="6497638" y="1865829"/>
            <a:ext cx="1422796" cy="705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TCP and UDP</a:t>
            </a:r>
            <a:endParaRPr lang="ja-JP" altLang="en-US" sz="1400" b="0" i="0" u="none" strike="noStrike">
              <a:solidFill>
                <a:schemeClr val="tx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90" name="Google Shape;690;p29"/>
          <p:cNvSpPr txBox="1">
            <a:spLocks noGrp="1"/>
          </p:cNvSpPr>
          <p:nvPr>
            <p:ph type="title" idx="20"/>
          </p:nvPr>
        </p:nvSpPr>
        <p:spPr>
          <a:xfrm>
            <a:off x="592059" y="2753743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15</a:t>
            </a:r>
            <a:endParaRPr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2BEBC47-03BE-A24A-5E97-438BB3F415B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976402" y="1865829"/>
            <a:ext cx="1617092" cy="550226"/>
          </a:xfrm>
        </p:spPr>
        <p:txBody>
          <a:bodyPr anchor="t"/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Routing Between Networks</a:t>
            </a:r>
            <a:endParaRPr lang="ja-JP" altLang="en-US" sz="1400" b="0" i="0" u="none" strike="noStrike">
              <a:solidFill>
                <a:schemeClr val="tx1"/>
              </a:solidFill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Google Shape;690;p29">
            <a:extLst>
              <a:ext uri="{FF2B5EF4-FFF2-40B4-BE49-F238E27FC236}">
                <a16:creationId xmlns:a16="http://schemas.microsoft.com/office/drawing/2014/main" id="{6A552CD9-EAF0-4260-8ADB-F975DE332EEE}"/>
              </a:ext>
            </a:extLst>
          </p:cNvPr>
          <p:cNvSpPr txBox="1">
            <a:spLocks/>
          </p:cNvSpPr>
          <p:nvPr/>
        </p:nvSpPr>
        <p:spPr>
          <a:xfrm>
            <a:off x="2341476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accent1"/>
                </a:solidFill>
              </a:rPr>
              <a:t>16</a:t>
            </a:r>
          </a:p>
        </p:txBody>
      </p:sp>
      <p:sp>
        <p:nvSpPr>
          <p:cNvPr id="17" name="Google Shape;690;p29">
            <a:extLst>
              <a:ext uri="{FF2B5EF4-FFF2-40B4-BE49-F238E27FC236}">
                <a16:creationId xmlns:a16="http://schemas.microsoft.com/office/drawing/2014/main" id="{8CC333DC-FE10-22E1-BD25-468CBB8EFE8B}"/>
              </a:ext>
            </a:extLst>
          </p:cNvPr>
          <p:cNvSpPr txBox="1">
            <a:spLocks/>
          </p:cNvSpPr>
          <p:nvPr/>
        </p:nvSpPr>
        <p:spPr>
          <a:xfrm>
            <a:off x="3639918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accent3"/>
                </a:solidFill>
              </a:rPr>
              <a:t>17</a:t>
            </a:r>
          </a:p>
        </p:txBody>
      </p:sp>
      <p:sp>
        <p:nvSpPr>
          <p:cNvPr id="5" name="Google Shape;689;p29">
            <a:extLst>
              <a:ext uri="{FF2B5EF4-FFF2-40B4-BE49-F238E27FC236}">
                <a16:creationId xmlns:a16="http://schemas.microsoft.com/office/drawing/2014/main" id="{24DD1435-2843-CAC9-28E3-AB66E4801411}"/>
              </a:ext>
            </a:extLst>
          </p:cNvPr>
          <p:cNvSpPr txBox="1">
            <a:spLocks/>
          </p:cNvSpPr>
          <p:nvPr/>
        </p:nvSpPr>
        <p:spPr>
          <a:xfrm>
            <a:off x="427268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Application Layer Services</a:t>
            </a:r>
            <a:endParaRPr lang="ja-JP" altLang="en-US" sz="140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Google Shape;689;p29">
            <a:extLst>
              <a:ext uri="{FF2B5EF4-FFF2-40B4-BE49-F238E27FC236}">
                <a16:creationId xmlns:a16="http://schemas.microsoft.com/office/drawing/2014/main" id="{C0F8A4CE-41BB-11B8-32B0-25D5A99590AF}"/>
              </a:ext>
            </a:extLst>
          </p:cNvPr>
          <p:cNvSpPr txBox="1">
            <a:spLocks/>
          </p:cNvSpPr>
          <p:nvPr/>
        </p:nvSpPr>
        <p:spPr>
          <a:xfrm>
            <a:off x="2176685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dirty="0">
                <a:solidFill>
                  <a:schemeClr val="tx1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Network Testing Utilities</a:t>
            </a:r>
            <a:endParaRPr lang="ja-JP" altLang="en-US" sz="1400">
              <a:solidFill>
                <a:schemeClr val="tx1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" name="Google Shape;689;p29">
            <a:extLst>
              <a:ext uri="{FF2B5EF4-FFF2-40B4-BE49-F238E27FC236}">
                <a16:creationId xmlns:a16="http://schemas.microsoft.com/office/drawing/2014/main" id="{6FA91A88-BDB5-D014-B263-AF602018768F}"/>
              </a:ext>
            </a:extLst>
          </p:cNvPr>
          <p:cNvSpPr txBox="1">
            <a:spLocks/>
          </p:cNvSpPr>
          <p:nvPr/>
        </p:nvSpPr>
        <p:spPr>
          <a:xfrm>
            <a:off x="3475127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ctr"/>
            <a:r>
              <a:rPr lang="ja-JP" altLang="en-US" sz="1400" b="0" i="0" u="none" strike="noStrike">
                <a:solidFill>
                  <a:schemeClr val="tx1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期末テスト</a:t>
            </a:r>
          </a:p>
        </p:txBody>
      </p:sp>
    </p:spTree>
    <p:extLst>
      <p:ext uri="{BB962C8B-B14F-4D97-AF65-F5344CB8AC3E}">
        <p14:creationId xmlns:p14="http://schemas.microsoft.com/office/powerpoint/2010/main" val="1492828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42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10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latin typeface="Oswald"/>
                <a:ea typeface="Oswald"/>
                <a:cs typeface="Oswald"/>
                <a:sym typeface="Oswald"/>
              </a:rPr>
              <a:t>Course Objectives</a:t>
            </a:r>
            <a:endParaRPr dirty="0"/>
          </a:p>
        </p:txBody>
      </p:sp>
      <p:sp>
        <p:nvSpPr>
          <p:cNvPr id="962" name="Google Shape;962;p42"/>
          <p:cNvSpPr txBox="1">
            <a:spLocks noGrp="1"/>
          </p:cNvSpPr>
          <p:nvPr>
            <p:ph type="subTitle" idx="1"/>
          </p:nvPr>
        </p:nvSpPr>
        <p:spPr>
          <a:xfrm>
            <a:off x="1638300" y="2658649"/>
            <a:ext cx="2031600" cy="1001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You will be able to perform the following tasks:</a:t>
            </a:r>
            <a:endParaRPr dirty="0"/>
          </a:p>
        </p:txBody>
      </p:sp>
      <p:sp>
        <p:nvSpPr>
          <p:cNvPr id="963" name="Google Shape;963;p42"/>
          <p:cNvSpPr txBox="1">
            <a:spLocks noGrp="1"/>
          </p:cNvSpPr>
          <p:nvPr>
            <p:ph type="body" idx="2"/>
          </p:nvPr>
        </p:nvSpPr>
        <p:spPr>
          <a:xfrm>
            <a:off x="3570302" y="989910"/>
            <a:ext cx="5448216" cy="3668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Explain important concepts in network communication, network types, components, and connections.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Explain the importance of standards and protocols in network communications.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Explain how communication occurs on Ethernet networks.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Explain the features of an IP address and IPv4 addresses are used in network communication.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Explain features of IPv6 addressing.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Explain how routers connect networks together.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Use various tools to test and troubleshoot network connectivity.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Configure an integrated wireless router and wireless client to connect securely to the internet.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42"/>
          <p:cNvSpPr txBox="1">
            <a:spLocks noGrp="1"/>
          </p:cNvSpPr>
          <p:nvPr>
            <p:ph type="title"/>
          </p:nvPr>
        </p:nvSpPr>
        <p:spPr>
          <a:xfrm>
            <a:off x="1052800" y="1689450"/>
            <a:ext cx="2617200" cy="100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latin typeface="MS PGothic" panose="020B0600070205080204" pitchFamily="34" charset="-128"/>
                <a:ea typeface="MS PGothic" panose="020B0600070205080204" pitchFamily="34" charset="-128"/>
                <a:sym typeface="Oswald"/>
              </a:rPr>
              <a:t>コースの目標</a:t>
            </a:r>
            <a:endParaRPr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962" name="Google Shape;962;p42"/>
          <p:cNvSpPr txBox="1">
            <a:spLocks noGrp="1"/>
          </p:cNvSpPr>
          <p:nvPr>
            <p:ph type="subTitle" idx="1"/>
          </p:nvPr>
        </p:nvSpPr>
        <p:spPr>
          <a:xfrm>
            <a:off x="1062111" y="2658649"/>
            <a:ext cx="2607789" cy="1001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コースを終了すると</a:t>
            </a:r>
            <a:r>
              <a:rPr lang="ja-JP" altLang="en-US">
                <a:latin typeface="+mn-ea"/>
                <a:ea typeface="+mn-ea"/>
              </a:rPr>
              <a:t>次のことができるようになります</a:t>
            </a:r>
            <a:r>
              <a:rPr lang="en-US" dirty="0">
                <a:latin typeface="+mn-ea"/>
                <a:ea typeface="+mn-ea"/>
              </a:rPr>
              <a:t>: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963" name="Google Shape;963;p42"/>
          <p:cNvSpPr txBox="1">
            <a:spLocks noGrp="1"/>
          </p:cNvSpPr>
          <p:nvPr>
            <p:ph type="body" idx="2"/>
          </p:nvPr>
        </p:nvSpPr>
        <p:spPr>
          <a:xfrm>
            <a:off x="3570302" y="590844"/>
            <a:ext cx="5448216" cy="40678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ネットワーク通信、ネットワークの種類、構成要素、および接続に関する重要な概念を説明する。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ネットワーク通信における標準とプロトコルの重要性を説明する。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イーサネットネットワーク上で通信がどのように行われるかを説明する。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IP</a:t>
            </a:r>
            <a:r>
              <a:rPr lang="ja-JP" altLang="en-US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アドレスの特徴と、</a:t>
            </a:r>
            <a:r>
              <a:rPr lang="en-US" dirty="0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IPv4</a:t>
            </a:r>
            <a:r>
              <a:rPr lang="ja-JP" altLang="en-US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アドレスがネットワーク通信でどのように使用されるかを説明する。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ルーターがどのようにしてネットワークを接続するかを説明する。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様々なツールを使用してネットワーク接続をテストおよびトラブルシューティングする。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altLang="en-US"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無線ルーターとコンピュータを設定して、インターネットに安全に接続する方法を学ぶ。</a:t>
            </a:r>
            <a:endParaRPr lang="en-US" dirty="0">
              <a:effectLst/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979713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4996</TotalTime>
  <Words>1131</Words>
  <Application>Microsoft Macintosh PowerPoint</Application>
  <PresentationFormat>On-screen Show (16:9)</PresentationFormat>
  <Paragraphs>293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MS PGothic</vt:lpstr>
      <vt:lpstr>Raleway</vt:lpstr>
      <vt:lpstr>Oswald</vt:lpstr>
      <vt:lpstr>Roboto</vt:lpstr>
      <vt:lpstr>Symbol</vt:lpstr>
      <vt:lpstr>Arial</vt:lpstr>
      <vt:lpstr>Software Development Bussines Plan by Slidesgo</vt:lpstr>
      <vt:lpstr>Сүлжээний үндэс  (Network Basics)</vt:lpstr>
      <vt:lpstr>TABLE OF CONTENTS 1</vt:lpstr>
      <vt:lpstr>00</vt:lpstr>
      <vt:lpstr>Course materials</vt:lpstr>
      <vt:lpstr>Achievements</vt:lpstr>
      <vt:lpstr>TABLE OF CONTENTS 2</vt:lpstr>
      <vt:lpstr>TABLE OF CONTENTS 2</vt:lpstr>
      <vt:lpstr>Course Objectives</vt:lpstr>
      <vt:lpstr>コースの目標</vt:lpstr>
      <vt:lpstr>Course Plan 1-1</vt:lpstr>
      <vt:lpstr>Course Plan 1-2</vt:lpstr>
      <vt:lpstr>Course Plan 1-3</vt:lpstr>
      <vt:lpstr>Course Plan 1-4</vt:lpstr>
      <vt:lpstr>Course Plan 1-5</vt:lpstr>
      <vt:lpstr>授業の進め方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and Design</dc:title>
  <cp:lastModifiedBy>MARIKO TAGAWA</cp:lastModifiedBy>
  <cp:revision>47</cp:revision>
  <cp:lastPrinted>2025-04-03T00:55:41Z</cp:lastPrinted>
  <dcterms:modified xsi:type="dcterms:W3CDTF">2025-04-04T02:33:20Z</dcterms:modified>
</cp:coreProperties>
</file>