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3"/>
  </p:notesMasterIdLst>
  <p:sldIdLst>
    <p:sldId id="256" r:id="rId2"/>
    <p:sldId id="370" r:id="rId3"/>
    <p:sldId id="371" r:id="rId4"/>
    <p:sldId id="320" r:id="rId5"/>
    <p:sldId id="366" r:id="rId6"/>
    <p:sldId id="343" r:id="rId7"/>
    <p:sldId id="367" r:id="rId8"/>
    <p:sldId id="332" r:id="rId9"/>
    <p:sldId id="369" r:id="rId10"/>
    <p:sldId id="335" r:id="rId11"/>
    <p:sldId id="333" r:id="rId12"/>
    <p:sldId id="338" r:id="rId13"/>
    <p:sldId id="340" r:id="rId14"/>
    <p:sldId id="368" r:id="rId15"/>
    <p:sldId id="334" r:id="rId16"/>
    <p:sldId id="287" r:id="rId17"/>
    <p:sldId id="341" r:id="rId18"/>
    <p:sldId id="342" r:id="rId19"/>
    <p:sldId id="336" r:id="rId20"/>
    <p:sldId id="337" r:id="rId21"/>
    <p:sldId id="322" r:id="rId22"/>
  </p:sldIdLst>
  <p:sldSz cx="9144000" cy="5143500" type="screen16x9"/>
  <p:notesSz cx="6858000" cy="9144000"/>
  <p:embeddedFontLst>
    <p:embeddedFont>
      <p:font typeface="Cordia New" panose="020B0304020202020204" pitchFamily="34" charset="-34"/>
      <p:regular r:id="rId24"/>
      <p:bold r:id="rId25"/>
      <p:italic r:id="rId26"/>
      <p:boldItalic r:id="rId27"/>
    </p:embeddedFont>
    <p:embeddedFont>
      <p:font typeface="Oswald" pitchFamily="2" charset="77"/>
      <p:regular r:id="rId28"/>
      <p:bold r:id="rId29"/>
    </p:embeddedFont>
    <p:embeddedFont>
      <p:font typeface="Raleway" pitchFamily="2" charset="77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modifyVerifier cryptProviderType="rsaAES" cryptAlgorithmClass="hash" cryptAlgorithmType="typeAny" cryptAlgorithmSid="14" spinCount="100000" saltData="6J6SqV2GU+hMNSuSSz73ZQ==" hashData="Tz1bok90c7PlbRvv/Os9i9jZ5tNHwaSjoN/q1gvqfOwFNSYWhBcimZqAwiYRxkF1pgaoEeOX3Ubmym8blyF9o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606735-FB23-46DC-8E69-3DB70196E911}">
  <a:tblStyle styleId="{D9606735-FB23-46DC-8E69-3DB70196E9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8"/>
    <p:restoredTop sz="94671"/>
  </p:normalViewPr>
  <p:slideViewPr>
    <p:cSldViewPr snapToGrid="0" showGuides="1">
      <p:cViewPr varScale="1">
        <p:scale>
          <a:sx n="138" d="100"/>
          <a:sy n="138" d="100"/>
        </p:scale>
        <p:origin x="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E1D14752-5347-4906-8734-E64BAD233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14C520AB-ECB1-7404-ADB5-7E4B5013B7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D1AFE78C-A69D-FC50-AFE0-48E19C4CA0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3947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01814022-7C7C-A26C-3E52-39A422225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B106D32D-7E12-6358-DB07-2553AE461F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802DD4F3-AFA7-FAC5-1574-660B0519B1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0271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862416AB-074E-64EB-784F-C2CA31260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C54F9F80-DDB1-97E1-CABB-AB86BA87E8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6606A7DE-E1BF-372C-68AE-E7AA19B8AB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908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30D9A09B-4AF6-9887-F9BB-1D577BC68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E259E61A-7916-3AA8-5283-2993EAA1AB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84A7F2D6-6839-1697-86B2-752DE6C4BE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2371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E296B7A0-FE93-B9A2-550C-035082B60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F5BD430A-1123-C422-312B-3A9E95DABC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302B5314-7290-687F-3E6C-6DDEAB529E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6786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685887D4-5041-C3B3-ABCD-567C13CC9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AAE340CA-74B9-992D-D959-C1325F0BDD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19DA86FA-9AF4-1FE8-4F25-056B1D442C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4624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8c1997cbfd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8c1997cbfd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CA01B07F-F2F8-689C-0E5A-ACA3665D7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1207A85A-469B-222B-D8DE-7DF106EBF9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1E565FC3-E23B-104B-274A-B77709C002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09861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F2B8DF7D-DA5A-747A-DF27-ADE46F099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FADA2561-D97A-394A-1D45-78BEC96AAB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261E30E6-A4BB-63EB-A73E-B7125344F4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38028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91CA969D-1FFB-6E00-5128-0D060E42C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DB98497C-CF20-EFE7-94DF-CD17226E7B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A7DBFE34-45A1-0CE1-D874-0FC4B202A8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4817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3439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10841007-D1EC-30B6-8552-9125C8CA0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B05DF0D5-076E-D00D-EF18-2A40F9C532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FE597A83-F625-F961-CB5B-0AB3180787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3448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1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7172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1994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5801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1210952F-7D5F-4496-7813-77E6B72AF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BB8F633A-5443-69C1-918D-00C5B82FE0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8500586A-83B6-3925-E300-91F2C035C7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5949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1210952F-7D5F-4496-7813-77E6B72AF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BB8F633A-5443-69C1-918D-00C5B82FE0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8500586A-83B6-3925-E300-91F2C035C7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540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A1E7FC5E-5A3A-CFB6-419E-486F1654E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A96D85C5-9251-8A91-BFAB-EA3B982C2E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C7E5314A-0718-B9D3-0207-708C48246A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3510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A1E7FC5E-5A3A-CFB6-419E-486F1654E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A96D85C5-9251-8A91-BFAB-EA3B982C2E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C7E5314A-0718-B9D3-0207-708C48246A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880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1_Title_Japanes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683424" y="430272"/>
            <a:ext cx="8213688" cy="511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4B980AC-9B9D-9983-8FB2-3226BD073D95}"/>
              </a:ext>
            </a:extLst>
          </p:cNvPr>
          <p:cNvSpPr txBox="1"/>
          <p:nvPr userDrawn="1"/>
        </p:nvSpPr>
        <p:spPr>
          <a:xfrm>
            <a:off x="201168" y="192024"/>
            <a:ext cx="1261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Japanese</a:t>
            </a:r>
          </a:p>
        </p:txBody>
      </p:sp>
    </p:spTree>
    <p:extLst>
      <p:ext uri="{BB962C8B-B14F-4D97-AF65-F5344CB8AC3E}">
        <p14:creationId xmlns:p14="http://schemas.microsoft.com/office/powerpoint/2010/main" val="38833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451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74" r:id="rId3"/>
    <p:sldLayoutId id="2147483658" r:id="rId4"/>
    <p:sldLayoutId id="2147483666" r:id="rId5"/>
    <p:sldLayoutId id="2147483669" r:id="rId6"/>
    <p:sldLayoutId id="2147483670" r:id="rId7"/>
    <p:sldLayoutId id="2147483673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esa0121mes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courses/getting-started-cisco-packet-tracer?courseLang=en-U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launch?id=ec0847b7-e6fc-4597-bc31-38ddd6b07a2f&amp;tab=curriculum&amp;view=e4438117-81a5-5b37-81a5-dc26c153963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resources/lab-downloads?courseLang=en-U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launch?id=ec0847b7-e6fc-4597-bc31-38ddd6b07a2f&amp;tab=curriculum&amp;view=3ee30f08-119f-5f3a-9d9f-992390f04b37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ec0847b7-e6fc-4597-bc31-38ddd6b07a2f&amp;tab=curriculum&amp;view=c0a97ddd-5f22-5b70-8297-af3af00d840d" TargetMode="External"/><Relationship Id="rId7" Type="http://schemas.openxmlformats.org/officeDocument/2006/relationships/hyperlink" Target="https://www.netacad.com/launch?id=ec0847b7-e6fc-4597-bc31-38ddd6b07a2f&amp;tab=curriculum&amp;view=3ee30f08-119f-5f3a-9d9f-992390f04b37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etacad.com/launch?id=ec0847b7-e6fc-4597-bc31-38ddd6b07a2f&amp;tab=curriculum&amp;view=f746b376-0d48-53de-9102-58abc32310bf" TargetMode="External"/><Relationship Id="rId5" Type="http://schemas.openxmlformats.org/officeDocument/2006/relationships/hyperlink" Target="https://www.netacad.com/launch?id=ec0847b7-e6fc-4597-bc31-38ddd6b07a2f&amp;tab=curriculum&amp;view=2e838579-e095-5f66-bb62-c440769a0b24" TargetMode="External"/><Relationship Id="rId4" Type="http://schemas.openxmlformats.org/officeDocument/2006/relationships/hyperlink" Target="https://www.netacad.com/launch?id=ec0847b7-e6fc-4597-bc31-38ddd6b07a2f&amp;tab=curriculum&amp;view=25930ae2-75a7-50d2-8df1-c36d35fab6a9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ec0847b7-e6fc-4597-bc31-38ddd6b07a2f&amp;tab=curriculum&amp;view=c0a97ddd-5f22-5b70-8297-af3af00d840d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hyperlink" Target="https://www.netacad.com/launch?id=ec0847b7-e6fc-4597-bc31-38ddd6b07a2f&amp;tab=curriculum&amp;view=d2932ba2-307c-5bb4-9018-a17aa63bdfab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ec0847b7-e6fc-4597-bc31-38ddd6b07a2f&amp;tab=curriculum&amp;view=c0a97ddd-5f22-5b70-8297-af3af00d840d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AVbG9eJ5jw1Ww5VXA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course/getting-started-cisco-packet-tracer?courseLang=en-U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etacad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netacad.com/courses/getting-started-cisco-packet-tracer?courseLang=en-U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etacad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hyperlink" Target="https://www.netacad.com/courses/getting-started-cisco-packet-tracer?courseLang=en-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ja-JP" dirty="0">
                <a:solidFill>
                  <a:schemeClr val="accent1"/>
                </a:solidFill>
              </a:rPr>
              <a:t>01</a:t>
            </a:r>
            <a:br>
              <a:rPr lang="en-US" altLang="ja-JP" dirty="0"/>
            </a:br>
            <a:r>
              <a:rPr lang="en-US" altLang="ja-JP" dirty="0"/>
              <a:t>Understand</a:t>
            </a:r>
            <a:r>
              <a:rPr lang="en-US" dirty="0">
                <a:sym typeface="Arial"/>
              </a:rPr>
              <a:t> how to use Packet Tracer</a:t>
            </a:r>
            <a:endParaRPr lang="en-US" dirty="0"/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78;p27">
            <a:extLst>
              <a:ext uri="{FF2B5EF4-FFF2-40B4-BE49-F238E27FC236}">
                <a16:creationId xmlns:a16="http://schemas.microsoft.com/office/drawing/2014/main" id="{262B54DF-C15A-790D-5459-DAC0031D85D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387618"/>
            <a:ext cx="4898338" cy="1285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Class code</a:t>
            </a:r>
            <a:r>
              <a:rPr lang="mn-MN" dirty="0">
                <a:latin typeface="+mn-lt"/>
              </a:rPr>
              <a:t>: </a:t>
            </a:r>
            <a:r>
              <a:rPr lang="en-US" dirty="0">
                <a:latin typeface="+mn-lt"/>
              </a:rPr>
              <a:t>KCS414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Year Offering: 2025, 2</a:t>
            </a:r>
            <a:r>
              <a:rPr lang="en-US" baseline="30000" dirty="0">
                <a:latin typeface="+mn-lt"/>
              </a:rPr>
              <a:t>nd</a:t>
            </a:r>
            <a:r>
              <a:rPr lang="en-US" dirty="0">
                <a:latin typeface="+mn-lt"/>
              </a:rPr>
              <a:t> Term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Target Grade Level: 4th Grade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Japanese Course </a:t>
            </a:r>
            <a:r>
              <a:rPr lang="en-US" altLang="ja-JP" dirty="0">
                <a:latin typeface="+mn-lt"/>
              </a:rPr>
              <a:t>Title: </a:t>
            </a:r>
            <a:r>
              <a:rPr lang="ja-JP" altLang="en-US">
                <a:latin typeface="+mn-ea"/>
                <a:ea typeface="+mn-ea"/>
              </a:rPr>
              <a:t>ネットワーク入門</a:t>
            </a:r>
            <a:r>
              <a:rPr lang="en-US" altLang="ja-JP" dirty="0">
                <a:latin typeface="+mn-ea"/>
                <a:ea typeface="+mn-ea"/>
              </a:rPr>
              <a:t>1,2</a:t>
            </a:r>
            <a:endParaRPr lang="ja-JP" altLang="en-US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ja-JP" altLang="en-US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ja-JP" altLang="en-US" dirty="0">
              <a:latin typeface="+mn-lt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25D6F6-90A5-E160-CC3B-FF4FA1776290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830BC9-D6C2-38DC-DD35-F9035F11B855}"/>
              </a:ext>
            </a:extLst>
          </p:cNvPr>
          <p:cNvSpPr txBox="1"/>
          <p:nvPr/>
        </p:nvSpPr>
        <p:spPr>
          <a:xfrm>
            <a:off x="746911" y="4753090"/>
            <a:ext cx="53008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Created by </a:t>
            </a:r>
            <a:r>
              <a:rPr lang="en-US" sz="12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Mariko Tagawa</a:t>
            </a:r>
            <a:r>
              <a:rPr lang="en-US" sz="1200" dirty="0">
                <a:solidFill>
                  <a:schemeClr val="tx1"/>
                </a:solidFill>
              </a:rPr>
              <a:t> (</a:t>
            </a:r>
            <a:r>
              <a:rPr lang="en-US" sz="1200" dirty="0" err="1">
                <a:solidFill>
                  <a:schemeClr val="tx1"/>
                </a:solidFill>
              </a:rPr>
              <a:t>marikotagawa@mail.com</a:t>
            </a:r>
            <a:r>
              <a:rPr lang="en-US" sz="1200" dirty="0">
                <a:solidFill>
                  <a:schemeClr val="tx1"/>
                </a:solidFill>
              </a:rPr>
              <a:t>), JICA volunteer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2D8AD71D-2E73-FD19-F7B4-FD990D22A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B2D1F9FE-5B44-DDF4-B5AC-D669C1D18D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ja-JP" dirty="0">
                <a:hlinkClick r:id="rId3"/>
              </a:rPr>
              <a:t>Getting Started with Cisco Packet Tracer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1A2C54-EF61-7E2B-9622-B130077CB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98" y="1312565"/>
            <a:ext cx="6692221" cy="3269448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8788BDF-96F9-A7C3-AABF-5BE6C79BECF0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196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7E44F9DF-0FDD-3A23-6BB1-5102CC079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31D49801-C65F-FB6E-3C12-2A6D1E4F3E4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1.0 Install Cisco Packet Tracer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F5CF6-9276-4856-548E-919A6AE1B6C5}"/>
              </a:ext>
            </a:extLst>
          </p:cNvPr>
          <p:cNvSpPr txBox="1"/>
          <p:nvPr/>
        </p:nvSpPr>
        <p:spPr>
          <a:xfrm>
            <a:off x="575824" y="1244838"/>
            <a:ext cx="79923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  <a:hlinkClick r:id="rId3"/>
              </a:rPr>
              <a:t>1.0.1 Video - Welcome to Getting Started with Cisco Packet Tracer</a:t>
            </a:r>
            <a:endParaRPr lang="en-US" sz="2000" i="0" dirty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</a:endParaRPr>
          </a:p>
          <a:p>
            <a:pPr marL="285750" indent="-285750"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1.0.2 First Time in the Course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A464AC1-AABC-FA3F-6EC3-E304CD486608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48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B761F220-BFF9-0EE0-6E01-72239029B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617ABA04-AFFC-936F-20E5-3BC04D787F5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1.0 Install Cisco Packet Tracer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BFE870-4FEB-AE08-8715-AE5EAAF8C4D3}"/>
              </a:ext>
            </a:extLst>
          </p:cNvPr>
          <p:cNvSpPr txBox="1"/>
          <p:nvPr/>
        </p:nvSpPr>
        <p:spPr>
          <a:xfrm>
            <a:off x="575824" y="1244838"/>
            <a:ext cx="799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accent1"/>
                </a:solidFill>
                <a:effectLst/>
                <a:latin typeface="+mn-lt"/>
                <a:ea typeface="MS PGothic" panose="020B0600070205080204" pitchFamily="34" charset="-128"/>
                <a:hlinkClick r:id="rId3"/>
              </a:rPr>
              <a:t>1.0.3 Download Cisco Packet Tracer </a:t>
            </a:r>
            <a:r>
              <a:rPr lang="en-US" sz="2000" i="0" dirty="0">
                <a:solidFill>
                  <a:schemeClr val="accent1"/>
                </a:solidFill>
                <a:effectLst/>
                <a:latin typeface="+mn-lt"/>
                <a:ea typeface="MS PGothic" panose="020B0600070205080204" pitchFamily="34" charset="-128"/>
              </a:rPr>
              <a:t>(30min)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50CD5D-B453-71E6-E57E-ED6CECA4C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81" y="1728155"/>
            <a:ext cx="7772400" cy="3166981"/>
          </a:xfrm>
          <a:prstGeom prst="rect">
            <a:avLst/>
          </a:prstGeom>
        </p:spPr>
      </p:pic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C55C194-BDBD-D56E-6A62-9B742AABD396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40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3489CB5D-F1B9-2331-A69E-A3115559A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670B1627-D0EE-BA19-ED7C-8DE9E92838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1.0 Install Cisco Packet Tracer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214A8C-8B36-2700-8667-D847B3CCA787}"/>
              </a:ext>
            </a:extLst>
          </p:cNvPr>
          <p:cNvSpPr txBox="1"/>
          <p:nvPr/>
        </p:nvSpPr>
        <p:spPr>
          <a:xfrm>
            <a:off x="575824" y="1244838"/>
            <a:ext cx="799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accent1"/>
                </a:solidFill>
                <a:effectLst/>
                <a:latin typeface="+mn-lt"/>
                <a:ea typeface="MS PGothic" panose="020B0600070205080204" pitchFamily="34" charset="-128"/>
              </a:rPr>
              <a:t>Launch the Packet Tracer on your PC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25DA8A5-161C-4C6A-82CB-2A2984641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428" y="1714500"/>
            <a:ext cx="5216757" cy="3123114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063E4AC-0887-0F4A-B5FD-56C7FAC36746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187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83FD9F78-D6DF-78CA-E858-65587C200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B0C18646-FC2E-82C4-3CEB-ED4D7E90F0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3424" y="430272"/>
            <a:ext cx="8213688" cy="51156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1.0 Install Cisco Packet Tracer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49DFC1-BB5C-853A-6CD6-966A02A152DE}"/>
              </a:ext>
            </a:extLst>
          </p:cNvPr>
          <p:cNvSpPr txBox="1"/>
          <p:nvPr/>
        </p:nvSpPr>
        <p:spPr>
          <a:xfrm>
            <a:off x="590224" y="1050438"/>
            <a:ext cx="799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3" indent="-219075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+mn-lt"/>
                <a:hlinkClick r:id="rId3"/>
              </a:rPr>
              <a:t>1.0.5 Video - Overview of Cisco Packet Tracer</a:t>
            </a:r>
            <a:endParaRPr lang="en-US" sz="2000" i="0" dirty="0">
              <a:solidFill>
                <a:schemeClr val="tx1"/>
              </a:solidFill>
              <a:effectLst/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4BF665-E2EC-1BCB-7EAE-F2091D124A29}"/>
              </a:ext>
            </a:extLst>
          </p:cNvPr>
          <p:cNvSpPr txBox="1"/>
          <p:nvPr/>
        </p:nvSpPr>
        <p:spPr>
          <a:xfrm>
            <a:off x="756000" y="1454400"/>
            <a:ext cx="8222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latin typeface="+mn-ea"/>
                <a:ea typeface="+mn-ea"/>
              </a:rPr>
              <a:t>Cisco Packet Tracer</a:t>
            </a:r>
            <a:r>
              <a:rPr lang="ja-JP" altLang="en-US" sz="2000">
                <a:solidFill>
                  <a:schemeClr val="tx1"/>
                </a:solidFill>
                <a:latin typeface="+mn-ea"/>
                <a:ea typeface="+mn-ea"/>
              </a:rPr>
              <a:t>の概要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ネットワーク練習</a:t>
            </a:r>
            <a:r>
              <a:rPr lang="en-US" altLang="ja-JP" sz="18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+mn-ea"/>
                <a:ea typeface="+mn-ea"/>
              </a:rPr>
              <a:t>Cisco Packet Tracer</a:t>
            </a: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を使えば、パソコンでネットワーク構成やトラブルシューティングを練習できます。実際の機器がなくてもネットワークのシミュレーションが可能です。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機能</a:t>
            </a:r>
            <a:r>
              <a:rPr lang="en-US" altLang="ja-JP" sz="18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ネットワークの基礎的な設定だけでなく、</a:t>
            </a:r>
            <a:r>
              <a:rPr lang="en-US" sz="1800" dirty="0">
                <a:solidFill>
                  <a:schemeClr val="tx1"/>
                </a:solidFill>
                <a:latin typeface="+mn-ea"/>
                <a:ea typeface="+mn-ea"/>
              </a:rPr>
              <a:t>IoT</a:t>
            </a:r>
            <a:r>
              <a:rPr lang="ja-JP" altLang="en-JP" sz="180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JP" altLang="ja-JP" sz="1800" dirty="0">
                <a:solidFill>
                  <a:schemeClr val="tx1"/>
                </a:solidFill>
                <a:latin typeface="+mn-ea"/>
                <a:ea typeface="+mn-ea"/>
              </a:rPr>
              <a:t>Internet of Thing)</a:t>
            </a: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やセキュリティ設定も学べます。</a:t>
            </a:r>
            <a:endParaRPr lang="en-US" altLang="ja-JP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サンプルファイルを使って練習したり、最初からネットワークを作成したりできます。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操作</a:t>
            </a:r>
            <a:r>
              <a:rPr lang="en-US" altLang="ja-JP" sz="18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+mn-ea"/>
                <a:ea typeface="+mn-ea"/>
              </a:rPr>
              <a:t>IP</a:t>
            </a: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アドレス設定やケーブル接続の構成、データフローやパケット情報の確認も可能です。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利用環境</a:t>
            </a:r>
            <a:r>
              <a:rPr lang="en-US" altLang="ja-JP" sz="18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en-US" sz="1800" dirty="0" err="1">
                <a:solidFill>
                  <a:schemeClr val="tx1"/>
                </a:solidFill>
                <a:latin typeface="+mn-ea"/>
                <a:ea typeface="+mn-ea"/>
              </a:rPr>
              <a:t>Windows、Mac、Linux</a:t>
            </a:r>
            <a:r>
              <a:rPr lang="ja-JP" altLang="en-US" sz="1800">
                <a:solidFill>
                  <a:schemeClr val="tx1"/>
                </a:solidFill>
                <a:latin typeface="+mn-ea"/>
                <a:ea typeface="+mn-ea"/>
              </a:rPr>
              <a:t>で利用できます。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9921D2C-1D1E-E93B-C44F-9D18D8177E8A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459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979D0B96-3F98-F86F-1AA0-9C935F820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632EE710-A81B-53EB-42D9-80C10CB918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1.1 The Cisco Packet Tracer Interface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320EF8-0CCE-07EC-9CCE-43944D37FC19}"/>
              </a:ext>
            </a:extLst>
          </p:cNvPr>
          <p:cNvSpPr txBox="1"/>
          <p:nvPr/>
        </p:nvSpPr>
        <p:spPr>
          <a:xfrm>
            <a:off x="720724" y="1324303"/>
            <a:ext cx="8055413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+mn-lt"/>
                <a:hlinkClick r:id="rId4"/>
              </a:rPr>
              <a:t>1.1.1 Video - The Packet Tracer User Interface</a:t>
            </a:r>
            <a:endParaRPr lang="en-US" sz="2000" i="0" dirty="0">
              <a:solidFill>
                <a:schemeClr val="tx1"/>
              </a:solidFill>
              <a:effectLst/>
              <a:latin typeface="+mn-lt"/>
            </a:endParaRPr>
          </a:p>
          <a:p>
            <a:pPr marL="342900" indent="-342900"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1.1.2 Video - Deploying Devices</a:t>
            </a:r>
            <a:endParaRPr lang="en-US" sz="2000" i="0" dirty="0">
              <a:solidFill>
                <a:schemeClr val="tx1"/>
              </a:solidFill>
              <a:effectLst/>
              <a:latin typeface="+mn-lt"/>
            </a:endParaRPr>
          </a:p>
          <a:p>
            <a:pPr marL="342900" indent="-342900"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+mn-lt"/>
              </a:rPr>
              <a:t>1.1.3 GUI and CLI Configuration in Cisco Packet Tracer</a:t>
            </a:r>
          </a:p>
          <a:p>
            <a:pPr marL="342900" indent="-342900"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tx1"/>
                </a:solidFill>
                <a:effectLst/>
                <a:latin typeface="+mn-lt"/>
                <a:hlinkClick r:id="rId6"/>
              </a:rPr>
              <a:t>1.1.4 Video - Packet Tracer Tutored Activity</a:t>
            </a:r>
            <a:endParaRPr lang="en-US" sz="2000" i="0" dirty="0">
              <a:solidFill>
                <a:schemeClr val="tx1"/>
              </a:solidFill>
              <a:effectLst/>
              <a:latin typeface="+mn-lt"/>
            </a:endParaRPr>
          </a:p>
          <a:p>
            <a:pPr marL="342900" indent="-342900"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hlinkClick r:id="rId7"/>
              </a:rPr>
              <a:t>1.1.5 Video – Using PTTA Activities - Logical and Physical Mode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algn="l"/>
            <a:endParaRPr lang="en-US" sz="2000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547CBB8-C363-DBB3-E3A9-F07D2180073D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949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3" name="Google Shape;1473;p58"/>
          <p:cNvGrpSpPr/>
          <p:nvPr/>
        </p:nvGrpSpPr>
        <p:grpSpPr>
          <a:xfrm>
            <a:off x="6293268" y="1146387"/>
            <a:ext cx="2850726" cy="2850726"/>
            <a:chOff x="1435250" y="482750"/>
            <a:chExt cx="4729925" cy="4729925"/>
          </a:xfrm>
        </p:grpSpPr>
        <p:sp>
          <p:nvSpPr>
            <p:cNvPr id="1474" name="Google Shape;1474;p58"/>
            <p:cNvSpPr/>
            <p:nvPr/>
          </p:nvSpPr>
          <p:spPr>
            <a:xfrm>
              <a:off x="1435250" y="2929250"/>
              <a:ext cx="3180475" cy="2283425"/>
            </a:xfrm>
            <a:custGeom>
              <a:avLst/>
              <a:gdLst/>
              <a:ahLst/>
              <a:cxnLst/>
              <a:rect l="l" t="t" r="r" b="b"/>
              <a:pathLst>
                <a:path w="127219" h="91337" extrusionOk="0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8"/>
            <p:cNvSpPr/>
            <p:nvPr/>
          </p:nvSpPr>
          <p:spPr>
            <a:xfrm>
              <a:off x="1484200" y="4046475"/>
              <a:ext cx="472200" cy="456100"/>
            </a:xfrm>
            <a:custGeom>
              <a:avLst/>
              <a:gdLst/>
              <a:ahLst/>
              <a:cxnLst/>
              <a:rect l="l" t="t" r="r" b="b"/>
              <a:pathLst>
                <a:path w="18888" h="18244" extrusionOk="0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8"/>
            <p:cNvSpPr/>
            <p:nvPr/>
          </p:nvSpPr>
          <p:spPr>
            <a:xfrm>
              <a:off x="1891950" y="3557800"/>
              <a:ext cx="512950" cy="496250"/>
            </a:xfrm>
            <a:custGeom>
              <a:avLst/>
              <a:gdLst/>
              <a:ahLst/>
              <a:cxnLst/>
              <a:rect l="l" t="t" r="r" b="b"/>
              <a:pathLst>
                <a:path w="20518" h="19850" extrusionOk="0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8"/>
            <p:cNvSpPr/>
            <p:nvPr/>
          </p:nvSpPr>
          <p:spPr>
            <a:xfrm>
              <a:off x="4615700" y="3663200"/>
              <a:ext cx="1549475" cy="1549475"/>
            </a:xfrm>
            <a:custGeom>
              <a:avLst/>
              <a:gdLst/>
              <a:ahLst/>
              <a:cxnLst/>
              <a:rect l="l" t="t" r="r" b="b"/>
              <a:pathLst>
                <a:path w="61979" h="61979" extrusionOk="0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8"/>
            <p:cNvSpPr/>
            <p:nvPr/>
          </p:nvSpPr>
          <p:spPr>
            <a:xfrm>
              <a:off x="3310900" y="488645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8"/>
            <p:cNvSpPr/>
            <p:nvPr/>
          </p:nvSpPr>
          <p:spPr>
            <a:xfrm>
              <a:off x="2413850" y="2684600"/>
              <a:ext cx="489325" cy="733550"/>
            </a:xfrm>
            <a:custGeom>
              <a:avLst/>
              <a:gdLst/>
              <a:ahLst/>
              <a:cxnLst/>
              <a:rect l="l" t="t" r="r" b="b"/>
              <a:pathLst>
                <a:path w="19573" h="29342" extrusionOk="0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8"/>
            <p:cNvSpPr/>
            <p:nvPr/>
          </p:nvSpPr>
          <p:spPr>
            <a:xfrm>
              <a:off x="2576950" y="2684600"/>
              <a:ext cx="326225" cy="570875"/>
            </a:xfrm>
            <a:custGeom>
              <a:avLst/>
              <a:gdLst/>
              <a:ahLst/>
              <a:cxnLst/>
              <a:rect l="l" t="t" r="r" b="b"/>
              <a:pathLst>
                <a:path w="13049" h="22835" extrusionOk="0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8"/>
            <p:cNvSpPr/>
            <p:nvPr/>
          </p:nvSpPr>
          <p:spPr>
            <a:xfrm>
              <a:off x="1924550" y="4030175"/>
              <a:ext cx="2691175" cy="856300"/>
            </a:xfrm>
            <a:custGeom>
              <a:avLst/>
              <a:gdLst/>
              <a:ahLst/>
              <a:cxnLst/>
              <a:rect l="l" t="t" r="r" b="b"/>
              <a:pathLst>
                <a:path w="107647" h="34252" extrusionOk="0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8"/>
            <p:cNvSpPr/>
            <p:nvPr/>
          </p:nvSpPr>
          <p:spPr>
            <a:xfrm>
              <a:off x="3963300" y="3581650"/>
              <a:ext cx="652425" cy="1060175"/>
            </a:xfrm>
            <a:custGeom>
              <a:avLst/>
              <a:gdLst/>
              <a:ahLst/>
              <a:cxnLst/>
              <a:rect l="l" t="t" r="r" b="b"/>
              <a:pathLst>
                <a:path w="26097" h="42407" extrusionOk="0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8"/>
            <p:cNvSpPr/>
            <p:nvPr/>
          </p:nvSpPr>
          <p:spPr>
            <a:xfrm>
              <a:off x="5186550" y="415250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8"/>
            <p:cNvSpPr/>
            <p:nvPr/>
          </p:nvSpPr>
          <p:spPr>
            <a:xfrm>
              <a:off x="3555550" y="482750"/>
              <a:ext cx="2609625" cy="2772725"/>
            </a:xfrm>
            <a:custGeom>
              <a:avLst/>
              <a:gdLst/>
              <a:ahLst/>
              <a:cxnLst/>
              <a:rect l="l" t="t" r="r" b="b"/>
              <a:pathLst>
                <a:path w="104385" h="110909" extrusionOk="0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8"/>
            <p:cNvSpPr/>
            <p:nvPr/>
          </p:nvSpPr>
          <p:spPr>
            <a:xfrm>
              <a:off x="388175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8"/>
            <p:cNvSpPr/>
            <p:nvPr/>
          </p:nvSpPr>
          <p:spPr>
            <a:xfrm>
              <a:off x="4289500" y="105360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8"/>
            <p:cNvSpPr/>
            <p:nvPr/>
          </p:nvSpPr>
          <p:spPr>
            <a:xfrm>
              <a:off x="49419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8"/>
            <p:cNvSpPr/>
            <p:nvPr/>
          </p:nvSpPr>
          <p:spPr>
            <a:xfrm>
              <a:off x="3881750" y="13798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8"/>
            <p:cNvSpPr/>
            <p:nvPr/>
          </p:nvSpPr>
          <p:spPr>
            <a:xfrm>
              <a:off x="4289500" y="1379800"/>
              <a:ext cx="244675" cy="163125"/>
            </a:xfrm>
            <a:custGeom>
              <a:avLst/>
              <a:gdLst/>
              <a:ahLst/>
              <a:cxnLst/>
              <a:rect l="l" t="t" r="r" b="b"/>
              <a:pathLst>
                <a:path w="978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8"/>
            <p:cNvSpPr/>
            <p:nvPr/>
          </p:nvSpPr>
          <p:spPr>
            <a:xfrm>
              <a:off x="4697250" y="1379800"/>
              <a:ext cx="897075" cy="163125"/>
            </a:xfrm>
            <a:custGeom>
              <a:avLst/>
              <a:gdLst/>
              <a:ahLst/>
              <a:cxnLst/>
              <a:rect l="l" t="t" r="r" b="b"/>
              <a:pathLst>
                <a:path w="3588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8"/>
            <p:cNvSpPr/>
            <p:nvPr/>
          </p:nvSpPr>
          <p:spPr>
            <a:xfrm>
              <a:off x="388175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8"/>
            <p:cNvSpPr/>
            <p:nvPr/>
          </p:nvSpPr>
          <p:spPr>
            <a:xfrm>
              <a:off x="4289500" y="1706000"/>
              <a:ext cx="652425" cy="163125"/>
            </a:xfrm>
            <a:custGeom>
              <a:avLst/>
              <a:gdLst/>
              <a:ahLst/>
              <a:cxnLst/>
              <a:rect l="l" t="t" r="r" b="b"/>
              <a:pathLst>
                <a:path w="2609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8"/>
            <p:cNvSpPr/>
            <p:nvPr/>
          </p:nvSpPr>
          <p:spPr>
            <a:xfrm>
              <a:off x="510500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8"/>
            <p:cNvSpPr/>
            <p:nvPr/>
          </p:nvSpPr>
          <p:spPr>
            <a:xfrm>
              <a:off x="388175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8"/>
            <p:cNvSpPr/>
            <p:nvPr/>
          </p:nvSpPr>
          <p:spPr>
            <a:xfrm>
              <a:off x="4289500" y="2032200"/>
              <a:ext cx="1141725" cy="163125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8"/>
            <p:cNvSpPr/>
            <p:nvPr/>
          </p:nvSpPr>
          <p:spPr>
            <a:xfrm>
              <a:off x="559430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8"/>
            <p:cNvSpPr/>
            <p:nvPr/>
          </p:nvSpPr>
          <p:spPr>
            <a:xfrm>
              <a:off x="38817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8"/>
            <p:cNvSpPr/>
            <p:nvPr/>
          </p:nvSpPr>
          <p:spPr>
            <a:xfrm>
              <a:off x="4289500" y="2358400"/>
              <a:ext cx="733975" cy="163125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8"/>
            <p:cNvSpPr/>
            <p:nvPr/>
          </p:nvSpPr>
          <p:spPr>
            <a:xfrm>
              <a:off x="51865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8"/>
            <p:cNvSpPr/>
            <p:nvPr/>
          </p:nvSpPr>
          <p:spPr>
            <a:xfrm>
              <a:off x="2413850" y="2358400"/>
              <a:ext cx="652425" cy="733975"/>
            </a:xfrm>
            <a:custGeom>
              <a:avLst/>
              <a:gdLst/>
              <a:ahLst/>
              <a:cxnLst/>
              <a:rect l="l" t="t" r="r" b="b"/>
              <a:pathLst>
                <a:path w="26097" h="29359" extrusionOk="0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8"/>
            <p:cNvSpPr/>
            <p:nvPr/>
          </p:nvSpPr>
          <p:spPr>
            <a:xfrm>
              <a:off x="2413850" y="2032200"/>
              <a:ext cx="815525" cy="570875"/>
            </a:xfrm>
            <a:custGeom>
              <a:avLst/>
              <a:gdLst/>
              <a:ahLst/>
              <a:cxnLst/>
              <a:rect l="l" t="t" r="r" b="b"/>
              <a:pathLst>
                <a:path w="32621" h="22835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8"/>
            <p:cNvSpPr/>
            <p:nvPr/>
          </p:nvSpPr>
          <p:spPr>
            <a:xfrm>
              <a:off x="37186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8"/>
            <p:cNvSpPr/>
            <p:nvPr/>
          </p:nvSpPr>
          <p:spPr>
            <a:xfrm>
              <a:off x="396330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8"/>
            <p:cNvSpPr/>
            <p:nvPr/>
          </p:nvSpPr>
          <p:spPr>
            <a:xfrm>
              <a:off x="42079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5" name="Google Shape;1505;p58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06" name="Google Shape;1506;p58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8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8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8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8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8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D5BF834-A64D-F87A-8D4F-BF34CAB3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900" y="1518175"/>
            <a:ext cx="3144500" cy="123480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77216AD-5755-2763-FB27-84056A34E822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92D67B13-8F7C-3EB9-1A5D-44AE71A03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BF80CDCC-2D84-369C-A801-91CFAB26CF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130421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1.1 The Cisco Packet Tracer Interface</a:t>
            </a:r>
            <a:br>
              <a:rPr lang="en-US" dirty="0"/>
            </a:br>
            <a:br>
              <a:rPr lang="en-US" dirty="0"/>
            </a:br>
            <a:r>
              <a:rPr lang="en-US" sz="2800" i="0" dirty="0">
                <a:solidFill>
                  <a:schemeClr val="accent1"/>
                </a:solidFill>
                <a:effectLst/>
                <a:latin typeface="+mn-lt"/>
              </a:rPr>
              <a:t>Exercise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638C81-493B-D016-AC94-EA9A1C4E554F}"/>
              </a:ext>
            </a:extLst>
          </p:cNvPr>
          <p:cNvSpPr txBox="1"/>
          <p:nvPr/>
        </p:nvSpPr>
        <p:spPr>
          <a:xfrm>
            <a:off x="720000" y="2025446"/>
            <a:ext cx="805541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chemeClr val="accent1"/>
                </a:solidFill>
                <a:effectLst/>
                <a:latin typeface="+mn-lt"/>
                <a:hlinkClick r:id="rId4"/>
              </a:rPr>
              <a:t>1.1.6 Packet Tracer Tutored Activity - Logical and Physical Mode Exploration (</a:t>
            </a:r>
            <a:r>
              <a:rPr lang="en-US" sz="2000" dirty="0">
                <a:solidFill>
                  <a:schemeClr val="accent1"/>
                </a:solidFill>
                <a:latin typeface="+mn-lt"/>
                <a:hlinkClick r:id="rId4"/>
              </a:rPr>
              <a:t>60</a:t>
            </a:r>
            <a:r>
              <a:rPr lang="en-US" sz="2000" i="0" dirty="0">
                <a:solidFill>
                  <a:schemeClr val="accent1"/>
                </a:solidFill>
                <a:effectLst/>
                <a:latin typeface="+mn-lt"/>
                <a:hlinkClick r:id="rId4"/>
              </a:rPr>
              <a:t>min) </a:t>
            </a:r>
            <a:endParaRPr lang="en-US" sz="2000" i="0" dirty="0">
              <a:solidFill>
                <a:schemeClr val="accent1"/>
              </a:solidFill>
              <a:effectLst/>
              <a:latin typeface="+mn-lt"/>
            </a:endParaRPr>
          </a:p>
          <a:p>
            <a:pPr algn="l"/>
            <a:endParaRPr lang="en-US" sz="2000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93C638F-5B8C-0B40-997B-CEAF05127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971" y="2767877"/>
            <a:ext cx="3568392" cy="1867831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9AC921B1-115C-B800-5FF5-5295C7A1107F}"/>
              </a:ext>
            </a:extLst>
          </p:cNvPr>
          <p:cNvSpPr/>
          <p:nvPr/>
        </p:nvSpPr>
        <p:spPr>
          <a:xfrm>
            <a:off x="5040351" y="2571750"/>
            <a:ext cx="3735062" cy="1654562"/>
          </a:xfrm>
          <a:prstGeom prst="wedgeRoundRectCallout">
            <a:avLst>
              <a:gd name="adj1" fmla="val -70597"/>
              <a:gd name="adj2" fmla="val 5528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Download 1.1.6-packet-tracer-tutored-activitys-logical-and-physical-mode-exploration.pksz on your PC.</a:t>
            </a:r>
          </a:p>
          <a:p>
            <a:r>
              <a:rPr lang="en-US" dirty="0"/>
              <a:t>Then double click the file to open the exercise in the Packet Tracer simulation tool.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1B99CEA-999E-A2EE-5512-95069C83A208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750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3ABF74D5-3ABD-732A-F392-015555F43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A0DC60E1-5A7E-B819-4F80-E99E77B89CC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1.1 The Cisco Packet Tracer Interface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6E8ED-EA4E-1462-04DB-686D71633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525" y="2143647"/>
            <a:ext cx="3786459" cy="2521841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7B0C07A-377E-4707-BC0C-1BAF1FB39020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506CA-FBA7-F74F-A2C2-8900CAB10246}"/>
              </a:ext>
            </a:extLst>
          </p:cNvPr>
          <p:cNvSpPr txBox="1"/>
          <p:nvPr/>
        </p:nvSpPr>
        <p:spPr>
          <a:xfrm>
            <a:off x="851336" y="1240221"/>
            <a:ext cx="4046485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演習の目的</a:t>
            </a:r>
            <a:r>
              <a:rPr lang="en-US" dirty="0">
                <a:solidFill>
                  <a:schemeClr val="tx1"/>
                </a:solidFill>
              </a:rPr>
              <a:t>：</a:t>
            </a:r>
          </a:p>
          <a:p>
            <a:pPr>
              <a:spcAft>
                <a:spcPts val="600"/>
              </a:spcAft>
            </a:pPr>
            <a:r>
              <a:rPr lang="en-US" altLang="ja-JP" sz="1600" dirty="0">
                <a:solidFill>
                  <a:schemeClr val="accent1"/>
                </a:solidFill>
              </a:rPr>
              <a:t>CISCO Packet Tracer</a:t>
            </a:r>
            <a:r>
              <a:rPr lang="ja-JP" altLang="en-US" sz="1600">
                <a:solidFill>
                  <a:schemeClr val="accent1"/>
                </a:solidFill>
              </a:rPr>
              <a:t>を使ってみること。</a:t>
            </a:r>
            <a:endParaRPr lang="en-US" altLang="ja-JP" sz="1600" dirty="0">
              <a:solidFill>
                <a:schemeClr val="accent1"/>
              </a:solidFill>
            </a:endParaRPr>
          </a:p>
          <a:p>
            <a:pPr>
              <a:spcAft>
                <a:spcPts val="600"/>
              </a:spcAft>
            </a:pPr>
            <a:endParaRPr lang="en-US" altLang="ja-JP" sz="1600" dirty="0">
              <a:solidFill>
                <a:schemeClr val="tx1"/>
              </a:solidFill>
            </a:endParaRP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</a:rPr>
              <a:t>Seward</a:t>
            </a:r>
            <a:r>
              <a:rPr lang="ja-JP" altLang="en-US">
                <a:solidFill>
                  <a:schemeClr val="tx1"/>
                </a:solidFill>
              </a:rPr>
              <a:t>支社（左上）と</a:t>
            </a:r>
            <a:r>
              <a:rPr lang="en-US" altLang="ja-JP" dirty="0">
                <a:solidFill>
                  <a:schemeClr val="tx1"/>
                </a:solidFill>
              </a:rPr>
              <a:t>Warrenton</a:t>
            </a:r>
            <a:r>
              <a:rPr lang="ja-JP" altLang="en-US">
                <a:solidFill>
                  <a:schemeClr val="tx1"/>
                </a:solidFill>
              </a:rPr>
              <a:t>データセンター（右下）にアクセスする。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ネットワークルームのにどんなデバイスがあるか見る。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</a:rPr>
              <a:t>PC</a:t>
            </a:r>
            <a:r>
              <a:rPr lang="ja-JP" altLang="en-US">
                <a:solidFill>
                  <a:schemeClr val="tx1"/>
                </a:solidFill>
              </a:rPr>
              <a:t>をネットワークデバイスに接続する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ルーターをインストールする。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ルータのホスト名を設定する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401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1151C2C3-7F80-6D78-30FE-16DD2AE54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62FB31B6-CFD7-8201-9436-897C2A1CBD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Questions and free discussion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2EECF-5371-2E46-0C09-CD2071697B4E}"/>
              </a:ext>
            </a:extLst>
          </p:cNvPr>
          <p:cNvSpPr txBox="1"/>
          <p:nvPr/>
        </p:nvSpPr>
        <p:spPr>
          <a:xfrm>
            <a:off x="720000" y="1717670"/>
            <a:ext cx="805541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4000" i="0" dirty="0">
                <a:solidFill>
                  <a:schemeClr val="accent2"/>
                </a:solidFill>
                <a:effectLst/>
                <a:latin typeface="+mn-lt"/>
              </a:rPr>
              <a:t>Do you have any questions or anything you want to discuss?</a:t>
            </a:r>
          </a:p>
          <a:p>
            <a:pPr algn="l"/>
            <a:endParaRPr lang="en-US" sz="2000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9359423-58B3-63D2-AC8B-49BB5568EBD4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05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 2</a:t>
            </a:r>
            <a:endParaRPr dirty="0"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1813915" y="1761326"/>
            <a:ext cx="1582615" cy="763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Communication in a Connected World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2056222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02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3180688" y="1761326"/>
            <a:ext cx="1949380" cy="705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Network Components,</a:t>
            </a:r>
          </a:p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 Types, and Connections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3606378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03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5211403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04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7" name="Google Shape;687;p29"/>
          <p:cNvSpPr txBox="1">
            <a:spLocks noGrp="1"/>
          </p:cNvSpPr>
          <p:nvPr>
            <p:ph type="title" idx="17"/>
          </p:nvPr>
        </p:nvSpPr>
        <p:spPr>
          <a:xfrm>
            <a:off x="6682254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05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9" name="Google Shape;689;p29"/>
          <p:cNvSpPr txBox="1">
            <a:spLocks noGrp="1"/>
          </p:cNvSpPr>
          <p:nvPr>
            <p:ph type="subTitle" idx="19"/>
          </p:nvPr>
        </p:nvSpPr>
        <p:spPr>
          <a:xfrm>
            <a:off x="6494165" y="1761326"/>
            <a:ext cx="1474178" cy="612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Communication Principles</a:t>
            </a:r>
            <a:endParaRPr lang="en-US" altLang="ja-JP" sz="1400" b="0" u="none" strike="noStrike" dirty="0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90" name="Google Shape;690;p29"/>
          <p:cNvSpPr txBox="1">
            <a:spLocks noGrp="1"/>
          </p:cNvSpPr>
          <p:nvPr>
            <p:ph type="title" idx="20"/>
          </p:nvPr>
        </p:nvSpPr>
        <p:spPr>
          <a:xfrm>
            <a:off x="727959" y="2753743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06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2BEBC47-03BE-A24A-5E97-438BB3F415B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838179" y="1761326"/>
            <a:ext cx="1844448" cy="612433"/>
          </a:xfrm>
        </p:spPr>
        <p:txBody>
          <a:bodyPr anchor="t"/>
          <a:lstStyle/>
          <a:p>
            <a:pPr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Build a </a:t>
            </a:r>
          </a:p>
          <a:p>
            <a:pPr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Home Network</a:t>
            </a:r>
          </a:p>
        </p:txBody>
      </p:sp>
      <p:sp>
        <p:nvSpPr>
          <p:cNvPr id="14" name="Google Shape;689;p29">
            <a:extLst>
              <a:ext uri="{FF2B5EF4-FFF2-40B4-BE49-F238E27FC236}">
                <a16:creationId xmlns:a16="http://schemas.microsoft.com/office/drawing/2014/main" id="{91E4DB07-025B-D26D-9425-62709194C71F}"/>
              </a:ext>
            </a:extLst>
          </p:cNvPr>
          <p:cNvSpPr txBox="1">
            <a:spLocks/>
          </p:cNvSpPr>
          <p:nvPr/>
        </p:nvSpPr>
        <p:spPr>
          <a:xfrm>
            <a:off x="1811207" y="3280634"/>
            <a:ext cx="1588031" cy="55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The Internet Protocol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Google Shape;690;p29">
            <a:extLst>
              <a:ext uri="{FF2B5EF4-FFF2-40B4-BE49-F238E27FC236}">
                <a16:creationId xmlns:a16="http://schemas.microsoft.com/office/drawing/2014/main" id="{6A552CD9-EAF0-4260-8ADB-F975DE332EEE}"/>
              </a:ext>
            </a:extLst>
          </p:cNvPr>
          <p:cNvSpPr txBox="1">
            <a:spLocks/>
          </p:cNvSpPr>
          <p:nvPr/>
        </p:nvSpPr>
        <p:spPr>
          <a:xfrm>
            <a:off x="2056222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07</a:t>
            </a:r>
          </a:p>
        </p:txBody>
      </p:sp>
      <p:sp>
        <p:nvSpPr>
          <p:cNvPr id="17" name="Google Shape;690;p29">
            <a:extLst>
              <a:ext uri="{FF2B5EF4-FFF2-40B4-BE49-F238E27FC236}">
                <a16:creationId xmlns:a16="http://schemas.microsoft.com/office/drawing/2014/main" id="{8CC333DC-FE10-22E1-BD25-468CBB8EFE8B}"/>
              </a:ext>
            </a:extLst>
          </p:cNvPr>
          <p:cNvSpPr txBox="1">
            <a:spLocks/>
          </p:cNvSpPr>
          <p:nvPr/>
        </p:nvSpPr>
        <p:spPr>
          <a:xfrm>
            <a:off x="3606378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08</a:t>
            </a:r>
          </a:p>
        </p:txBody>
      </p:sp>
      <p:sp>
        <p:nvSpPr>
          <p:cNvPr id="2" name="Google Shape;675;p29">
            <a:extLst>
              <a:ext uri="{FF2B5EF4-FFF2-40B4-BE49-F238E27FC236}">
                <a16:creationId xmlns:a16="http://schemas.microsoft.com/office/drawing/2014/main" id="{D891D603-87EA-5634-BC49-A32DBC0539A0}"/>
              </a:ext>
            </a:extLst>
          </p:cNvPr>
          <p:cNvSpPr txBox="1">
            <a:spLocks/>
          </p:cNvSpPr>
          <p:nvPr/>
        </p:nvSpPr>
        <p:spPr>
          <a:xfrm>
            <a:off x="5211403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09</a:t>
            </a:r>
            <a:endParaRPr lang="en"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3" name="Google Shape;689;p29">
            <a:extLst>
              <a:ext uri="{FF2B5EF4-FFF2-40B4-BE49-F238E27FC236}">
                <a16:creationId xmlns:a16="http://schemas.microsoft.com/office/drawing/2014/main" id="{8EB6CD7C-48F3-AC45-57B2-DA1F1615163F}"/>
              </a:ext>
            </a:extLst>
          </p:cNvPr>
          <p:cNvSpPr txBox="1">
            <a:spLocks/>
          </p:cNvSpPr>
          <p:nvPr/>
        </p:nvSpPr>
        <p:spPr>
          <a:xfrm>
            <a:off x="4924516" y="3280634"/>
            <a:ext cx="1671775" cy="57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ja-JP" altLang="en-US" sz="1400" b="0" i="0" u="none" strike="noStrike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中間試験</a:t>
            </a:r>
            <a:endParaRPr lang="ja-JP" altLang="en-US" sz="140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" name="Google Shape;689;p29">
            <a:extLst>
              <a:ext uri="{FF2B5EF4-FFF2-40B4-BE49-F238E27FC236}">
                <a16:creationId xmlns:a16="http://schemas.microsoft.com/office/drawing/2014/main" id="{24DD1435-2843-CAC9-28E3-AB66E4801411}"/>
              </a:ext>
            </a:extLst>
          </p:cNvPr>
          <p:cNvSpPr txBox="1">
            <a:spLocks/>
          </p:cNvSpPr>
          <p:nvPr/>
        </p:nvSpPr>
        <p:spPr>
          <a:xfrm>
            <a:off x="575805" y="3280634"/>
            <a:ext cx="1402308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The Access Layer</a:t>
            </a:r>
            <a:endParaRPr lang="ja-JP" altLang="en-US" sz="140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" name="Google Shape;689;p29">
            <a:extLst>
              <a:ext uri="{FF2B5EF4-FFF2-40B4-BE49-F238E27FC236}">
                <a16:creationId xmlns:a16="http://schemas.microsoft.com/office/drawing/2014/main" id="{A69D39C1-69DF-8D13-8E6E-31A97CCF7894}"/>
              </a:ext>
            </a:extLst>
          </p:cNvPr>
          <p:cNvSpPr txBox="1">
            <a:spLocks/>
          </p:cNvSpPr>
          <p:nvPr/>
        </p:nvSpPr>
        <p:spPr>
          <a:xfrm>
            <a:off x="3316521" y="3280634"/>
            <a:ext cx="1677714" cy="83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IPv4 and Network Segmentation</a:t>
            </a:r>
            <a:endParaRPr lang="en-US" altLang="ja-JP" sz="1400"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1" name="Google Shape;675;p29">
            <a:extLst>
              <a:ext uri="{FF2B5EF4-FFF2-40B4-BE49-F238E27FC236}">
                <a16:creationId xmlns:a16="http://schemas.microsoft.com/office/drawing/2014/main" id="{0A568735-7ED0-B0EE-2412-79553B3826C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7959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2" name="Google Shape;677;p29">
            <a:extLst>
              <a:ext uri="{FF2B5EF4-FFF2-40B4-BE49-F238E27FC236}">
                <a16:creationId xmlns:a16="http://schemas.microsoft.com/office/drawing/2014/main" id="{9F5E7558-F266-966F-8C4C-B92C27B50F52}"/>
              </a:ext>
            </a:extLst>
          </p:cNvPr>
          <p:cNvSpPr txBox="1">
            <a:spLocks/>
          </p:cNvSpPr>
          <p:nvPr/>
        </p:nvSpPr>
        <p:spPr>
          <a:xfrm>
            <a:off x="434405" y="1761326"/>
            <a:ext cx="1685108" cy="79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 fontAlgn="ctr"/>
            <a:r>
              <a:rPr lang="mn-MN" sz="1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Arial"/>
                <a:sym typeface="Arial"/>
              </a:rPr>
              <a:t>CISCO Packet Tracer</a:t>
            </a:r>
            <a:r>
              <a:rPr lang="en-JP" sz="14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endParaRPr lang="ja-JP" altLang="en-US" sz="140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E22F19B-F387-7EE2-956F-832E26EB8E89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84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465DF18F-73D4-6109-FBAB-90A279764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0A992236-307E-2075-37DC-3529322665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846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Check Test 1</a:t>
            </a:r>
          </a:p>
        </p:txBody>
      </p:sp>
      <p:sp>
        <p:nvSpPr>
          <p:cNvPr id="2" name="Google Shape;968;p43">
            <a:extLst>
              <a:ext uri="{FF2B5EF4-FFF2-40B4-BE49-F238E27FC236}">
                <a16:creationId xmlns:a16="http://schemas.microsoft.com/office/drawing/2014/main" id="{9EA2523A-56CD-3A1A-92CA-B873168FDCD3}"/>
              </a:ext>
            </a:extLst>
          </p:cNvPr>
          <p:cNvSpPr txBox="1">
            <a:spLocks/>
          </p:cNvSpPr>
          <p:nvPr/>
        </p:nvSpPr>
        <p:spPr>
          <a:xfrm>
            <a:off x="1062596" y="1340850"/>
            <a:ext cx="6872714" cy="2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ja-JP" sz="4000" dirty="0">
                <a:solidFill>
                  <a:schemeClr val="accent2"/>
                </a:solidFill>
                <a:latin typeface="+mn-lt"/>
                <a:ea typeface="MS PGothic" panose="020B0600070205080204" pitchFamily="34" charset="-128"/>
              </a:rPr>
              <a:t>Check Your Understanding</a:t>
            </a:r>
          </a:p>
          <a:p>
            <a:endParaRPr lang="en-US" altLang="ja-JP" sz="4000" dirty="0">
              <a:solidFill>
                <a:schemeClr val="accent2"/>
              </a:solidFill>
              <a:latin typeface="+mn-lt"/>
              <a:ea typeface="MS PGothic" panose="020B0600070205080204" pitchFamily="34" charset="-128"/>
            </a:endParaRPr>
          </a:p>
          <a:p>
            <a:r>
              <a:rPr lang="en-US" sz="2000" dirty="0">
                <a:solidFill>
                  <a:schemeClr val="tx1"/>
                </a:solidFill>
                <a:latin typeface="+mn-lt"/>
                <a:hlinkClick r:id="rId3"/>
              </a:rPr>
              <a:t>https://forms.gle/AVbG9eJ5jw1Ww5VXA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5" name="Google Shape;10286;p77">
            <a:extLst>
              <a:ext uri="{FF2B5EF4-FFF2-40B4-BE49-F238E27FC236}">
                <a16:creationId xmlns:a16="http://schemas.microsoft.com/office/drawing/2014/main" id="{82CE2539-FD33-92B5-73B3-CA1E4F1E0874}"/>
              </a:ext>
            </a:extLst>
          </p:cNvPr>
          <p:cNvGrpSpPr/>
          <p:nvPr/>
        </p:nvGrpSpPr>
        <p:grpSpPr>
          <a:xfrm>
            <a:off x="144000" y="385946"/>
            <a:ext cx="576000" cy="720000"/>
            <a:chOff x="-39783425" y="2337925"/>
            <a:chExt cx="275700" cy="318350"/>
          </a:xfrm>
          <a:solidFill>
            <a:schemeClr val="accent3"/>
          </a:solidFill>
        </p:grpSpPr>
        <p:sp>
          <p:nvSpPr>
            <p:cNvPr id="36" name="Google Shape;10287;p77">
              <a:extLst>
                <a:ext uri="{FF2B5EF4-FFF2-40B4-BE49-F238E27FC236}">
                  <a16:creationId xmlns:a16="http://schemas.microsoft.com/office/drawing/2014/main" id="{9F02AF3C-6DFE-21E2-82A5-14E40B717FDA}"/>
                </a:ext>
              </a:extLst>
            </p:cNvPr>
            <p:cNvSpPr/>
            <p:nvPr/>
          </p:nvSpPr>
          <p:spPr>
            <a:xfrm>
              <a:off x="-39739325" y="2468600"/>
              <a:ext cx="194575" cy="148500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Google Shape;10288;p77">
              <a:extLst>
                <a:ext uri="{FF2B5EF4-FFF2-40B4-BE49-F238E27FC236}">
                  <a16:creationId xmlns:a16="http://schemas.microsoft.com/office/drawing/2014/main" id="{DFF1E46F-6EC5-E822-525E-2EA576B7D944}"/>
                </a:ext>
              </a:extLst>
            </p:cNvPr>
            <p:cNvSpPr/>
            <p:nvPr/>
          </p:nvSpPr>
          <p:spPr>
            <a:xfrm>
              <a:off x="-39783425" y="2337925"/>
              <a:ext cx="275700" cy="318350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0A93FD0-A074-863C-94E3-5874FE4C6FD7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678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CBFA-2506-A1BE-E45E-4E59A3BF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84A80-3E86-B5D3-F80A-2DB5F1F14050}"/>
              </a:ext>
            </a:extLst>
          </p:cNvPr>
          <p:cNvSpPr txBox="1"/>
          <p:nvPr/>
        </p:nvSpPr>
        <p:spPr>
          <a:xfrm>
            <a:off x="719999" y="1459467"/>
            <a:ext cx="770327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CISCO Network Academy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　</a:t>
            </a:r>
            <a:endParaRPr lang="en-US" altLang="ja-JP" dirty="0">
              <a:solidFill>
                <a:schemeClr val="tx1"/>
              </a:solidFill>
              <a:latin typeface="+mn-lt"/>
            </a:endParaRPr>
          </a:p>
          <a:p>
            <a:pPr marL="187325" indent="-44450"/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Getting Started with Cisco Packet Tracer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87325" lvl="1" indent="-44450"/>
            <a:r>
              <a:rPr lang="en-US" dirty="0">
                <a:solidFill>
                  <a:schemeClr val="tx1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https://skillsforall.com/course/getting-started-cisco-packet-tracer?courseLang=en-US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</a:rPr>
              <a:t>Textbook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：</a:t>
            </a:r>
          </a:p>
          <a:p>
            <a:r>
              <a:rPr lang="ja-JP" altLang="en-US">
                <a:solidFill>
                  <a:schemeClr val="tx1"/>
                </a:solidFill>
                <a:latin typeface="+mn-lt"/>
              </a:rPr>
              <a:t>「図解入門　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TCP/IP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」みやたひろし　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E3FAED-634E-07DB-F54B-82EB49BEB9D3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26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 2</a:t>
            </a:r>
            <a:endParaRPr dirty="0"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275468" y="1865829"/>
            <a:ext cx="1731182" cy="838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Dynamic Addressing with DHCP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592059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10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2024885" y="1865829"/>
            <a:ext cx="1731183" cy="550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Gateways to Other Networks </a:t>
            </a:r>
            <a:endParaRPr lang="ja-JP" altLang="en-US" sz="140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2341476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11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3596986" y="1865829"/>
            <a:ext cx="1183864" cy="550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The ARP Process 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3639918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12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5235948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13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7" name="Google Shape;687;p29"/>
          <p:cNvSpPr txBox="1">
            <a:spLocks noGrp="1"/>
          </p:cNvSpPr>
          <p:nvPr>
            <p:ph type="title" idx="17"/>
          </p:nvPr>
        </p:nvSpPr>
        <p:spPr>
          <a:xfrm>
            <a:off x="6660036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14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9" name="Google Shape;689;p29"/>
          <p:cNvSpPr txBox="1">
            <a:spLocks noGrp="1"/>
          </p:cNvSpPr>
          <p:nvPr>
            <p:ph type="subTitle" idx="19"/>
          </p:nvPr>
        </p:nvSpPr>
        <p:spPr>
          <a:xfrm>
            <a:off x="6497638" y="1865829"/>
            <a:ext cx="1422796" cy="705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TCP and UDP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90" name="Google Shape;690;p29"/>
          <p:cNvSpPr txBox="1">
            <a:spLocks noGrp="1"/>
          </p:cNvSpPr>
          <p:nvPr>
            <p:ph type="title" idx="20"/>
          </p:nvPr>
        </p:nvSpPr>
        <p:spPr>
          <a:xfrm>
            <a:off x="592059" y="2753743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15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2BEBC47-03BE-A24A-5E97-438BB3F415B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976402" y="1865829"/>
            <a:ext cx="1617092" cy="550226"/>
          </a:xfrm>
        </p:spPr>
        <p:txBody>
          <a:bodyPr anchor="t"/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Routing Between Networks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Google Shape;690;p29">
            <a:extLst>
              <a:ext uri="{FF2B5EF4-FFF2-40B4-BE49-F238E27FC236}">
                <a16:creationId xmlns:a16="http://schemas.microsoft.com/office/drawing/2014/main" id="{6A552CD9-EAF0-4260-8ADB-F975DE332EEE}"/>
              </a:ext>
            </a:extLst>
          </p:cNvPr>
          <p:cNvSpPr txBox="1">
            <a:spLocks/>
          </p:cNvSpPr>
          <p:nvPr/>
        </p:nvSpPr>
        <p:spPr>
          <a:xfrm>
            <a:off x="2341476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16</a:t>
            </a:r>
          </a:p>
        </p:txBody>
      </p:sp>
      <p:sp>
        <p:nvSpPr>
          <p:cNvPr id="17" name="Google Shape;690;p29">
            <a:extLst>
              <a:ext uri="{FF2B5EF4-FFF2-40B4-BE49-F238E27FC236}">
                <a16:creationId xmlns:a16="http://schemas.microsoft.com/office/drawing/2014/main" id="{8CC333DC-FE10-22E1-BD25-468CBB8EFE8B}"/>
              </a:ext>
            </a:extLst>
          </p:cNvPr>
          <p:cNvSpPr txBox="1">
            <a:spLocks/>
          </p:cNvSpPr>
          <p:nvPr/>
        </p:nvSpPr>
        <p:spPr>
          <a:xfrm>
            <a:off x="3639918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17</a:t>
            </a:r>
          </a:p>
        </p:txBody>
      </p:sp>
      <p:sp>
        <p:nvSpPr>
          <p:cNvPr id="5" name="Google Shape;689;p29">
            <a:extLst>
              <a:ext uri="{FF2B5EF4-FFF2-40B4-BE49-F238E27FC236}">
                <a16:creationId xmlns:a16="http://schemas.microsoft.com/office/drawing/2014/main" id="{24DD1435-2843-CAC9-28E3-AB66E4801411}"/>
              </a:ext>
            </a:extLst>
          </p:cNvPr>
          <p:cNvSpPr txBox="1">
            <a:spLocks/>
          </p:cNvSpPr>
          <p:nvPr/>
        </p:nvSpPr>
        <p:spPr>
          <a:xfrm>
            <a:off x="427268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Application Layer Services</a:t>
            </a:r>
            <a:endParaRPr lang="ja-JP" altLang="en-US" sz="140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Google Shape;689;p29">
            <a:extLst>
              <a:ext uri="{FF2B5EF4-FFF2-40B4-BE49-F238E27FC236}">
                <a16:creationId xmlns:a16="http://schemas.microsoft.com/office/drawing/2014/main" id="{C0F8A4CE-41BB-11B8-32B0-25D5A99590AF}"/>
              </a:ext>
            </a:extLst>
          </p:cNvPr>
          <p:cNvSpPr txBox="1">
            <a:spLocks/>
          </p:cNvSpPr>
          <p:nvPr/>
        </p:nvSpPr>
        <p:spPr>
          <a:xfrm>
            <a:off x="2176685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Network Testing Utilities</a:t>
            </a:r>
            <a:endParaRPr lang="ja-JP" altLang="en-US" sz="140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" name="Google Shape;689;p29">
            <a:extLst>
              <a:ext uri="{FF2B5EF4-FFF2-40B4-BE49-F238E27FC236}">
                <a16:creationId xmlns:a16="http://schemas.microsoft.com/office/drawing/2014/main" id="{6FA91A88-BDB5-D014-B263-AF602018768F}"/>
              </a:ext>
            </a:extLst>
          </p:cNvPr>
          <p:cNvSpPr txBox="1">
            <a:spLocks/>
          </p:cNvSpPr>
          <p:nvPr/>
        </p:nvSpPr>
        <p:spPr>
          <a:xfrm>
            <a:off x="3475127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ctr"/>
            <a:r>
              <a:rPr lang="ja-JP" altLang="en-US" sz="1400" b="0" i="0" u="none" strike="noStrike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期末テスト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A393755-9F54-3002-2F61-F9F6169138AE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2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1. About Today’s Class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E00C8-5E4C-0887-CE8F-B0EA6976A1D0}"/>
              </a:ext>
            </a:extLst>
          </p:cNvPr>
          <p:cNvSpPr txBox="1"/>
          <p:nvPr/>
        </p:nvSpPr>
        <p:spPr>
          <a:xfrm>
            <a:off x="720725" y="1460938"/>
            <a:ext cx="778214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ja-JP" sz="2000" b="0" i="0" u="none" strike="noStrike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         Create your CISCO Networking Academy account</a:t>
            </a:r>
          </a:p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ja-JP" sz="2000" b="0" i="0" u="none" strike="noStrike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         Install the Packet Tracer on your PC and understand its basic usage</a:t>
            </a:r>
          </a:p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ja-JP" sz="2000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        </a:t>
            </a:r>
            <a:r>
              <a:rPr lang="en-US" altLang="ja-JP" sz="2000" dirty="0">
                <a:solidFill>
                  <a:schemeClr val="accent3"/>
                </a:solidFill>
                <a:latin typeface="+mn-lt"/>
                <a:ea typeface="MS PGothic" panose="020B0600070205080204" pitchFamily="34" charset="-128"/>
              </a:rPr>
              <a:t>Exercise: </a:t>
            </a:r>
            <a:r>
              <a:rPr lang="en-US" altLang="ja-JP" sz="2000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Using the Packet Tracer</a:t>
            </a:r>
          </a:p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ja-JP" sz="2000" b="0" i="0" u="none" strike="noStrike" dirty="0">
                <a:solidFill>
                  <a:schemeClr val="accent1"/>
                </a:solidFill>
                <a:effectLst/>
                <a:latin typeface="+mn-lt"/>
                <a:ea typeface="MS PGothic" panose="020B0600070205080204" pitchFamily="34" charset="-128"/>
              </a:rPr>
              <a:t>        </a:t>
            </a:r>
            <a:r>
              <a:rPr lang="en-US" altLang="ja-JP" sz="2000" b="0" i="0" u="none" strike="noStrike" dirty="0">
                <a:solidFill>
                  <a:schemeClr val="accent3"/>
                </a:solidFill>
                <a:effectLst/>
                <a:latin typeface="+mn-lt"/>
                <a:ea typeface="MS PGothic" panose="020B0600070205080204" pitchFamily="34" charset="-128"/>
              </a:rPr>
              <a:t>Check </a:t>
            </a:r>
            <a:r>
              <a:rPr lang="en-US" altLang="ja-JP" sz="2000" dirty="0">
                <a:solidFill>
                  <a:schemeClr val="accent3"/>
                </a:solidFill>
                <a:latin typeface="+mn-lt"/>
                <a:ea typeface="MS PGothic" panose="020B0600070205080204" pitchFamily="34" charset="-128"/>
              </a:rPr>
              <a:t>Test 1</a:t>
            </a:r>
            <a:endParaRPr lang="ja-JP" altLang="en-US" sz="2000" b="0" i="0" u="none" strike="noStrike">
              <a:solidFill>
                <a:schemeClr val="accent3"/>
              </a:solidFill>
              <a:effectLst/>
              <a:latin typeface="+mn-lt"/>
              <a:ea typeface="MS PGothic" panose="020B0600070205080204" pitchFamily="34" charset="-128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0AB027-4014-6B54-6B7E-C8E8AEE7CB40}"/>
              </a:ext>
            </a:extLst>
          </p:cNvPr>
          <p:cNvGrpSpPr/>
          <p:nvPr/>
        </p:nvGrpSpPr>
        <p:grpSpPr>
          <a:xfrm>
            <a:off x="1074134" y="2919416"/>
            <a:ext cx="324609" cy="374825"/>
            <a:chOff x="1129134" y="2919416"/>
            <a:chExt cx="324609" cy="374825"/>
          </a:xfrm>
        </p:grpSpPr>
        <p:sp>
          <p:nvSpPr>
            <p:cNvPr id="3" name="Google Shape;10287;p77">
              <a:extLst>
                <a:ext uri="{FF2B5EF4-FFF2-40B4-BE49-F238E27FC236}">
                  <a16:creationId xmlns:a16="http://schemas.microsoft.com/office/drawing/2014/main" id="{713C5DAD-4885-0501-41FC-1156ED7A4F59}"/>
                </a:ext>
              </a:extLst>
            </p:cNvPr>
            <p:cNvSpPr/>
            <p:nvPr/>
          </p:nvSpPr>
          <p:spPr>
            <a:xfrm>
              <a:off x="1181057" y="3073273"/>
              <a:ext cx="229092" cy="174844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5" name="Google Shape;10288;p77">
              <a:extLst>
                <a:ext uri="{FF2B5EF4-FFF2-40B4-BE49-F238E27FC236}">
                  <a16:creationId xmlns:a16="http://schemas.microsoft.com/office/drawing/2014/main" id="{6FDC257A-2437-212E-AF00-DCCCD8E5B8DC}"/>
                </a:ext>
              </a:extLst>
            </p:cNvPr>
            <p:cNvSpPr/>
            <p:nvPr/>
          </p:nvSpPr>
          <p:spPr>
            <a:xfrm>
              <a:off x="1129134" y="2919416"/>
              <a:ext cx="324609" cy="374825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sp>
        <p:nvSpPr>
          <p:cNvPr id="6" name="Google Shape;10055;p76">
            <a:extLst>
              <a:ext uri="{FF2B5EF4-FFF2-40B4-BE49-F238E27FC236}">
                <a16:creationId xmlns:a16="http://schemas.microsoft.com/office/drawing/2014/main" id="{AECF8557-809C-2AA7-4890-1B153259ADF2}"/>
              </a:ext>
            </a:extLst>
          </p:cNvPr>
          <p:cNvSpPr/>
          <p:nvPr/>
        </p:nvSpPr>
        <p:spPr>
          <a:xfrm>
            <a:off x="1069963" y="2571750"/>
            <a:ext cx="340186" cy="318922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7" name="Google Shape;10055;p76">
            <a:extLst>
              <a:ext uri="{FF2B5EF4-FFF2-40B4-BE49-F238E27FC236}">
                <a16:creationId xmlns:a16="http://schemas.microsoft.com/office/drawing/2014/main" id="{51533D04-A8CE-B823-E615-35B0124E92CD}"/>
              </a:ext>
            </a:extLst>
          </p:cNvPr>
          <p:cNvSpPr/>
          <p:nvPr/>
        </p:nvSpPr>
        <p:spPr>
          <a:xfrm>
            <a:off x="1069963" y="1886145"/>
            <a:ext cx="340186" cy="318922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8" name="Google Shape;10055;p76">
            <a:extLst>
              <a:ext uri="{FF2B5EF4-FFF2-40B4-BE49-F238E27FC236}">
                <a16:creationId xmlns:a16="http://schemas.microsoft.com/office/drawing/2014/main" id="{BECFE2DF-9350-A01C-B986-6B5FA78A686D}"/>
              </a:ext>
            </a:extLst>
          </p:cNvPr>
          <p:cNvSpPr/>
          <p:nvPr/>
        </p:nvSpPr>
        <p:spPr>
          <a:xfrm>
            <a:off x="1069963" y="1512198"/>
            <a:ext cx="340186" cy="318922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8F06789-105C-E9AF-CE48-E1039ABE14C8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75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1. </a:t>
            </a:r>
            <a:r>
              <a:rPr lang="en-US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今日の授業について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E00C8-5E4C-0887-CE8F-B0EA6976A1D0}"/>
              </a:ext>
            </a:extLst>
          </p:cNvPr>
          <p:cNvSpPr txBox="1"/>
          <p:nvPr/>
        </p:nvSpPr>
        <p:spPr>
          <a:xfrm>
            <a:off x="706324" y="1460938"/>
            <a:ext cx="8276519" cy="2582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800" b="0" i="0" u="none" strike="noStrike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Packet Tracer</a:t>
            </a:r>
            <a:r>
              <a:rPr lang="ja-JP" altLang="en-US" sz="2800" b="0" i="0" u="none" strike="noStrike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をインストールして使ってみる。</a:t>
            </a:r>
            <a:endParaRPr lang="en-JP" sz="2800" kern="100" dirty="0">
              <a:solidFill>
                <a:schemeClr val="tx1"/>
              </a:solidFill>
              <a:effectLst/>
              <a:latin typeface="+mn-ea"/>
              <a:ea typeface="+mn-ea"/>
              <a:cs typeface="Cordia New" panose="020B0304020202020204" pitchFamily="34" charset="-34"/>
            </a:endParaRPr>
          </a:p>
          <a:p>
            <a:pPr marL="342900" lvl="0" indent="-342900"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endParaRPr lang="en-JP" sz="1800" kern="100" dirty="0">
              <a:solidFill>
                <a:schemeClr val="tx1"/>
              </a:solidFill>
              <a:latin typeface="+mn-ea"/>
              <a:ea typeface="+mn-ea"/>
              <a:cs typeface="Cordia New" panose="020B0304020202020204" pitchFamily="34" charset="-34"/>
            </a:endParaRPr>
          </a:p>
          <a:p>
            <a:pPr marL="342900" lvl="0" indent="-342900"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JP" sz="1800" kern="100" dirty="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CISCO Networking Academy </a:t>
            </a:r>
            <a:r>
              <a:rPr lang="ja-JP" sz="1800" kern="10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のアカウントを作成する</a:t>
            </a:r>
            <a:endParaRPr lang="en-US" altLang="ja-JP" sz="1800" kern="100" dirty="0">
              <a:solidFill>
                <a:schemeClr val="tx1"/>
              </a:solidFill>
              <a:effectLst/>
              <a:latin typeface="+mn-ea"/>
              <a:ea typeface="+mn-ea"/>
              <a:cs typeface="Cordia New" panose="020B0304020202020204" pitchFamily="34" charset="-34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JP" sz="1800" kern="100" dirty="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CISCO Packet Tracer</a:t>
            </a:r>
            <a:r>
              <a:rPr lang="ja-JP" sz="1800" kern="10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を</a:t>
            </a:r>
            <a:r>
              <a:rPr lang="en-JP" sz="1800" kern="100" dirty="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PC</a:t>
            </a:r>
            <a:r>
              <a:rPr lang="ja-JP" sz="1800" kern="10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にインストールし、その基本的な使い方を理解する</a:t>
            </a:r>
            <a:endParaRPr lang="en-JP" sz="1800" kern="100" dirty="0">
              <a:solidFill>
                <a:schemeClr val="tx1"/>
              </a:solidFill>
              <a:effectLst/>
              <a:latin typeface="+mn-ea"/>
              <a:ea typeface="+mn-ea"/>
              <a:cs typeface="Cordia New" panose="020B0304020202020204" pitchFamily="34" charset="-34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ja-JP" sz="1800" kern="100">
                <a:solidFill>
                  <a:schemeClr val="accent3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演習</a:t>
            </a:r>
            <a:r>
              <a:rPr lang="en-JP" sz="1800" kern="100" dirty="0">
                <a:solidFill>
                  <a:schemeClr val="accent3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: </a:t>
            </a:r>
            <a:r>
              <a:rPr lang="en-JP" sz="1800" kern="100" dirty="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Packet Tracer</a:t>
            </a:r>
            <a:r>
              <a:rPr lang="ja-JP" sz="1800" kern="10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の使用方法</a:t>
            </a:r>
            <a:endParaRPr lang="en-US" altLang="ja-JP" sz="1800" kern="100" dirty="0">
              <a:solidFill>
                <a:schemeClr val="tx1"/>
              </a:solidFill>
              <a:latin typeface="+mn-ea"/>
              <a:ea typeface="+mn-ea"/>
              <a:cs typeface="Cordia New" panose="020B0304020202020204" pitchFamily="34" charset="-34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ja-JP" altLang="en-US" sz="1800" i="0">
                <a:solidFill>
                  <a:schemeClr val="accent3"/>
                </a:solidFill>
                <a:effectLst/>
                <a:latin typeface="+mn-ea"/>
                <a:ea typeface="+mn-ea"/>
              </a:rPr>
              <a:t>確認テスト</a:t>
            </a:r>
            <a:endParaRPr lang="ja-JP" altLang="en-US" sz="1800" i="0" u="none" strike="noStrike">
              <a:solidFill>
                <a:schemeClr val="accent3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7801AE6-BC37-D54C-381C-4927BC98C34D}"/>
              </a:ext>
            </a:extLst>
          </p:cNvPr>
          <p:cNvGrpSpPr/>
          <p:nvPr/>
        </p:nvGrpSpPr>
        <p:grpSpPr>
          <a:xfrm>
            <a:off x="73439" y="4069623"/>
            <a:ext cx="324609" cy="374825"/>
            <a:chOff x="1129134" y="2919416"/>
            <a:chExt cx="324609" cy="374825"/>
          </a:xfrm>
        </p:grpSpPr>
        <p:sp>
          <p:nvSpPr>
            <p:cNvPr id="3" name="Google Shape;10287;p77">
              <a:extLst>
                <a:ext uri="{FF2B5EF4-FFF2-40B4-BE49-F238E27FC236}">
                  <a16:creationId xmlns:a16="http://schemas.microsoft.com/office/drawing/2014/main" id="{EC9FBC30-B75E-01EA-17D7-E111DCA10276}"/>
                </a:ext>
              </a:extLst>
            </p:cNvPr>
            <p:cNvSpPr/>
            <p:nvPr/>
          </p:nvSpPr>
          <p:spPr>
            <a:xfrm>
              <a:off x="1181057" y="3073273"/>
              <a:ext cx="229092" cy="174844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5" name="Google Shape;10288;p77">
              <a:extLst>
                <a:ext uri="{FF2B5EF4-FFF2-40B4-BE49-F238E27FC236}">
                  <a16:creationId xmlns:a16="http://schemas.microsoft.com/office/drawing/2014/main" id="{96C5ABD8-0992-8D53-E9AE-458AF3A2ACE0}"/>
                </a:ext>
              </a:extLst>
            </p:cNvPr>
            <p:cNvSpPr/>
            <p:nvPr/>
          </p:nvSpPr>
          <p:spPr>
            <a:xfrm>
              <a:off x="1129134" y="2919416"/>
              <a:ext cx="324609" cy="374825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F53AB7C-E6B3-06A5-0521-2C1BAEB312E1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571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37B44A77-3B1C-FE50-817B-4EDB9FC4B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68C2421F-F894-6FC5-84F3-A3D6DA1432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2. Today’s Goal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4479E-55A0-EA57-AA9E-8DB7ED441AD8}"/>
              </a:ext>
            </a:extLst>
          </p:cNvPr>
          <p:cNvSpPr txBox="1"/>
          <p:nvPr/>
        </p:nvSpPr>
        <p:spPr>
          <a:xfrm>
            <a:off x="720725" y="1460938"/>
            <a:ext cx="77821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ja-JP" sz="2000" b="0" i="0" u="none" strike="noStrike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Create your CISCO Networking Academy account</a:t>
            </a:r>
          </a:p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ja-JP" sz="2000" b="0" i="0" u="none" strike="noStrike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Install the Packet Tracer on your PC and understand its basic usage</a:t>
            </a:r>
          </a:p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ja-JP" sz="2000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       </a:t>
            </a:r>
            <a:r>
              <a:rPr lang="en-US" altLang="ja-JP" sz="2000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Complete the exercise using the Packet Tracer</a:t>
            </a:r>
          </a:p>
        </p:txBody>
      </p:sp>
      <p:sp>
        <p:nvSpPr>
          <p:cNvPr id="2" name="Google Shape;10055;p76">
            <a:extLst>
              <a:ext uri="{FF2B5EF4-FFF2-40B4-BE49-F238E27FC236}">
                <a16:creationId xmlns:a16="http://schemas.microsoft.com/office/drawing/2014/main" id="{2FFB72C7-F4FE-FB0E-F8C6-8B3249DF0EA1}"/>
              </a:ext>
            </a:extLst>
          </p:cNvPr>
          <p:cNvSpPr/>
          <p:nvPr/>
        </p:nvSpPr>
        <p:spPr>
          <a:xfrm>
            <a:off x="1069963" y="2571750"/>
            <a:ext cx="340186" cy="318922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9007C79-DFB2-14C5-F728-898A28ECA7F7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51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37B44A77-3B1C-FE50-817B-4EDB9FC4B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68C2421F-F894-6FC5-84F3-A3D6DA1432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2. </a:t>
            </a:r>
            <a:r>
              <a:rPr lang="en-US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今日の目標</a:t>
            </a:r>
            <a:endParaRPr lang="en-US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4479E-55A0-EA57-AA9E-8DB7ED441AD8}"/>
              </a:ext>
            </a:extLst>
          </p:cNvPr>
          <p:cNvSpPr txBox="1"/>
          <p:nvPr/>
        </p:nvSpPr>
        <p:spPr>
          <a:xfrm>
            <a:off x="720724" y="1460938"/>
            <a:ext cx="813981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285750"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JP" sz="1800" kern="100" dirty="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CISCO Networking Academy </a:t>
            </a:r>
            <a:r>
              <a:rPr lang="ja-JP" sz="1800" kern="10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のアカウントを作成する</a:t>
            </a:r>
            <a:endParaRPr lang="en-JP" sz="1800" kern="100" dirty="0">
              <a:solidFill>
                <a:schemeClr val="tx1"/>
              </a:solidFill>
              <a:effectLst/>
              <a:latin typeface="+mn-ea"/>
              <a:ea typeface="+mn-ea"/>
              <a:cs typeface="Cordia New" panose="020B0304020202020204" pitchFamily="34" charset="-34"/>
            </a:endParaRPr>
          </a:p>
          <a:p>
            <a:pPr lvl="1" indent="-285750"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JP" sz="1800" kern="100" dirty="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CISCO Packet Tracer</a:t>
            </a:r>
            <a:r>
              <a:rPr lang="ja-JP" sz="1800" kern="10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を</a:t>
            </a:r>
            <a:r>
              <a:rPr lang="en-JP" sz="1800" kern="100" dirty="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PC</a:t>
            </a:r>
            <a:r>
              <a:rPr lang="ja-JP" sz="1800" kern="10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にインストールし、その基本的な使い方を理解する</a:t>
            </a:r>
            <a:endParaRPr lang="en-JP" sz="1800" kern="100" dirty="0">
              <a:solidFill>
                <a:schemeClr val="tx1"/>
              </a:solidFill>
              <a:effectLst/>
              <a:latin typeface="+mn-ea"/>
              <a:ea typeface="+mn-ea"/>
              <a:cs typeface="Cordia New" panose="020B0304020202020204" pitchFamily="34" charset="-34"/>
            </a:endParaRPr>
          </a:p>
          <a:p>
            <a:pPr lvl="1" indent="-285750"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JP" sz="1800" kern="100" dirty="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Packet Tracer</a:t>
            </a:r>
            <a:r>
              <a:rPr lang="ja-JP" sz="1800" kern="100">
                <a:solidFill>
                  <a:schemeClr val="tx1"/>
                </a:solidFill>
                <a:effectLst/>
                <a:latin typeface="+mn-ea"/>
                <a:ea typeface="+mn-ea"/>
                <a:cs typeface="Cordia New" panose="020B0304020202020204" pitchFamily="34" charset="-34"/>
              </a:rPr>
              <a:t>を使用して演習を完了する</a:t>
            </a:r>
            <a:endParaRPr lang="en-JP" sz="1800" kern="100" dirty="0">
              <a:solidFill>
                <a:schemeClr val="tx1"/>
              </a:solidFill>
              <a:effectLst/>
              <a:latin typeface="+mn-ea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2" name="Google Shape;10055;p76">
            <a:extLst>
              <a:ext uri="{FF2B5EF4-FFF2-40B4-BE49-F238E27FC236}">
                <a16:creationId xmlns:a16="http://schemas.microsoft.com/office/drawing/2014/main" id="{2FFB72C7-F4FE-FB0E-F8C6-8B3249DF0EA1}"/>
              </a:ext>
            </a:extLst>
          </p:cNvPr>
          <p:cNvSpPr/>
          <p:nvPr/>
        </p:nvSpPr>
        <p:spPr>
          <a:xfrm>
            <a:off x="364968" y="2341405"/>
            <a:ext cx="340186" cy="318922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0CBBB45-46DC-3A20-DF2A-4C6E7AB0C1C0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249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ECF0377C-B022-859B-7DE1-5345E636B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9A6F7854-5790-A6C7-69B7-0279C366EE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72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1. </a:t>
            </a:r>
            <a:r>
              <a:rPr lang="en-US" altLang="ja-JP" dirty="0"/>
              <a:t>Creation of CISCO Networking Academy account</a:t>
            </a:r>
            <a:br>
              <a:rPr lang="en-US" altLang="ja-JP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D88409-3463-A8CE-FAF6-1CD706784160}"/>
              </a:ext>
            </a:extLst>
          </p:cNvPr>
          <p:cNvSpPr txBox="1"/>
          <p:nvPr/>
        </p:nvSpPr>
        <p:spPr>
          <a:xfrm>
            <a:off x="720725" y="1035148"/>
            <a:ext cx="5392075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ja-JP" sz="2000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Go to </a:t>
            </a: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https://netacad.com/</a:t>
            </a: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</a:rPr>
              <a:t> </a:t>
            </a:r>
          </a:p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ja-JP" sz="2000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Click “Login”</a:t>
            </a:r>
          </a:p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ja-JP" sz="2000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If you can login with your account, you have created before, skip to #4. </a:t>
            </a:r>
          </a:p>
          <a:p>
            <a:pPr marL="704700" lvl="1" indent="-342900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If you forgot the password, click :Forgot Password?”</a:t>
            </a:r>
          </a:p>
          <a:p>
            <a:pPr marL="704700" lvl="1" indent="-342900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sz="2000" b="0" i="0" u="none" strike="noStrike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If you don’t have an account, click “Sign Up”</a:t>
            </a:r>
          </a:p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ja-JP" sz="2000" b="0" i="0" u="none" strike="noStrike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Lo</a:t>
            </a:r>
            <a:r>
              <a:rPr lang="en-US" altLang="ja-JP" sz="2000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gin to the “Getting Started with Cisco Packet Tracer” page.</a:t>
            </a:r>
            <a:br>
              <a:rPr lang="en-US" altLang="ja-JP" sz="2000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</a:br>
            <a:r>
              <a:rPr lang="en-US" altLang="ja-JP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https://www.netacad.com/courses/getting-started-cisco-packet-tracer?courseLang=en-US</a:t>
            </a:r>
            <a:endParaRPr lang="en-US" altLang="ja-JP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533413-E774-6D21-0A39-6D0D62141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8971" y="1060984"/>
            <a:ext cx="3020660" cy="1732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89066A-1E2E-1978-F421-8A436F2E42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0594" y="2882803"/>
            <a:ext cx="3019038" cy="178691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2188C58-A891-C9D7-A9A1-04EAB785EBFF}"/>
              </a:ext>
            </a:extLst>
          </p:cNvPr>
          <p:cNvSpPr/>
          <p:nvPr/>
        </p:nvSpPr>
        <p:spPr>
          <a:xfrm>
            <a:off x="8476488" y="3794760"/>
            <a:ext cx="429768" cy="118872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5BEC344-E71E-3156-AF1E-81F34CC873EC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66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ECF0377C-B022-859B-7DE1-5345E636B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9A6F7854-5790-A6C7-69B7-0279C366EEF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1. </a:t>
            </a:r>
            <a:r>
              <a:rPr lang="en-JP" sz="2400" kern="100" dirty="0">
                <a:solidFill>
                  <a:schemeClr val="tx1"/>
                </a:solidFill>
                <a:effectLst/>
                <a:cs typeface="Cordia New" panose="020B0304020202020204" pitchFamily="34" charset="-34"/>
              </a:rPr>
              <a:t>CISCO Networking Academy </a:t>
            </a:r>
            <a:r>
              <a:rPr lang="ja-JP" sz="2400" kern="100">
                <a:solidFill>
                  <a:schemeClr val="tx1"/>
                </a:solidFill>
                <a:effectLst/>
                <a:cs typeface="Cordia New" panose="020B0304020202020204" pitchFamily="34" charset="-34"/>
              </a:rPr>
              <a:t>のアカウントを作成する</a:t>
            </a:r>
            <a:br>
              <a:rPr lang="en-US" altLang="ja-JP" sz="2400" kern="100" dirty="0">
                <a:solidFill>
                  <a:schemeClr val="tx1"/>
                </a:solidFill>
                <a:effectLst/>
                <a:cs typeface="Cordia New" panose="020B0304020202020204" pitchFamily="34" charset="-34"/>
              </a:rPr>
            </a:br>
            <a:br>
              <a:rPr lang="en-US" altLang="ja-JP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D88409-3463-A8CE-FAF6-1CD706784160}"/>
              </a:ext>
            </a:extLst>
          </p:cNvPr>
          <p:cNvSpPr txBox="1"/>
          <p:nvPr/>
        </p:nvSpPr>
        <p:spPr>
          <a:xfrm>
            <a:off x="684149" y="1455772"/>
            <a:ext cx="539207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altLang="ja-JP" sz="1800" dirty="0">
                <a:solidFill>
                  <a:schemeClr val="accent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https://netacad.com/</a:t>
            </a:r>
            <a:r>
              <a:rPr lang="en-US" altLang="ja-JP" sz="1800" dirty="0">
                <a:solidFill>
                  <a:schemeClr val="accent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ja-JP" altLang="en-US" sz="1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右上の</a:t>
            </a:r>
            <a:r>
              <a:rPr lang="en-US" altLang="ja-JP" sz="18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“Login”</a:t>
            </a:r>
            <a:r>
              <a:rPr lang="ja-JP" altLang="en-US" sz="1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をクリック</a:t>
            </a:r>
            <a:endParaRPr lang="en-US" altLang="ja-JP" sz="180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右下の“Sign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en-US" sz="1800" b="0" i="0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”をクリック</a:t>
            </a:r>
            <a:endParaRPr lang="en-US" sz="1800" b="0" i="0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1800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アカウントを作成</a:t>
            </a:r>
            <a:endParaRPr lang="en-US" sz="1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30400" indent="-230400" fontAlgn="ctr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ja-JP" altLang="en-US" sz="1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以下の</a:t>
            </a:r>
            <a:r>
              <a:rPr lang="en-US" altLang="ja-JP" sz="18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“Getting Started with Cisco Packet Tracer” </a:t>
            </a:r>
            <a:r>
              <a:rPr lang="ja-JP" altLang="en-US" sz="1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ページにアクセスをする。</a:t>
            </a:r>
            <a:br>
              <a:rPr lang="en-US" altLang="ja-JP" sz="180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</a:br>
            <a:r>
              <a:rPr lang="en-US" altLang="ja-JP" sz="1800" dirty="0">
                <a:solidFill>
                  <a:schemeClr val="accent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https://www.netacad.com/courses/getting-started-cisco-packet-tracer?courseLang=en-US</a:t>
            </a:r>
            <a:endParaRPr lang="en-US" altLang="ja-JP" sz="1800" dirty="0">
              <a:solidFill>
                <a:schemeClr val="accent4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533413-E774-6D21-0A39-6D0D62141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8115" y="969544"/>
            <a:ext cx="3020660" cy="1732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692903-4CEA-ED0C-DA09-95FC60802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9100" y="2779776"/>
            <a:ext cx="3001107" cy="1371600"/>
          </a:xfrm>
          <a:prstGeom prst="rect">
            <a:avLst/>
          </a:prstGeom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D945233-1271-5161-11BA-67A4CE4ACB25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66897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849</Words>
  <Application>Microsoft Macintosh PowerPoint</Application>
  <PresentationFormat>On-screen Show (16:9)</PresentationFormat>
  <Paragraphs>147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MS PGothic</vt:lpstr>
      <vt:lpstr>Raleway</vt:lpstr>
      <vt:lpstr>Oswald</vt:lpstr>
      <vt:lpstr>Roboto</vt:lpstr>
      <vt:lpstr>Arial</vt:lpstr>
      <vt:lpstr>Cordia New</vt:lpstr>
      <vt:lpstr>Software Development Bussines Plan by Slidesgo</vt:lpstr>
      <vt:lpstr>01 Understand how to use Packet Tracer</vt:lpstr>
      <vt:lpstr>TABLE OF CONTENTS 2</vt:lpstr>
      <vt:lpstr>TABLE OF CONTENTS 2</vt:lpstr>
      <vt:lpstr>1. About Today’s Class  </vt:lpstr>
      <vt:lpstr>1. 今日の授業について  </vt:lpstr>
      <vt:lpstr>2. Today’s Goal  </vt:lpstr>
      <vt:lpstr>2. 今日の目標</vt:lpstr>
      <vt:lpstr>1. Creation of CISCO Networking Academy account   </vt:lpstr>
      <vt:lpstr>1. CISCO Networking Academy のアカウントを作成する    </vt:lpstr>
      <vt:lpstr>Getting Started with Cisco Packet Tracer</vt:lpstr>
      <vt:lpstr>1.0 Install Cisco Packet Tracer</vt:lpstr>
      <vt:lpstr>1.0 Install Cisco Packet Tracer</vt:lpstr>
      <vt:lpstr>1.0 Install Cisco Packet Tracer</vt:lpstr>
      <vt:lpstr>1.0 Install Cisco Packet Tracer</vt:lpstr>
      <vt:lpstr>1.1 The Cisco Packet Tracer Interface</vt:lpstr>
      <vt:lpstr>Exercise</vt:lpstr>
      <vt:lpstr>1.1 The Cisco Packet Tracer Interface  Exercise</vt:lpstr>
      <vt:lpstr>1.1 The Cisco Packet Tracer Interface</vt:lpstr>
      <vt:lpstr>Questions and free discussion</vt:lpstr>
      <vt:lpstr>Check Test 1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and Design</dc:title>
  <cp:lastModifiedBy>MARIKO TAGAWA</cp:lastModifiedBy>
  <cp:revision>38</cp:revision>
  <cp:lastPrinted>2025-04-03T04:39:05Z</cp:lastPrinted>
  <dcterms:modified xsi:type="dcterms:W3CDTF">2025-04-04T02:34:11Z</dcterms:modified>
</cp:coreProperties>
</file>