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3"/>
  </p:notesMasterIdLst>
  <p:sldIdLst>
    <p:sldId id="256" r:id="rId2"/>
    <p:sldId id="315" r:id="rId3"/>
    <p:sldId id="324" r:id="rId4"/>
    <p:sldId id="320" r:id="rId5"/>
    <p:sldId id="366" r:id="rId6"/>
    <p:sldId id="343" r:id="rId7"/>
    <p:sldId id="367" r:id="rId8"/>
    <p:sldId id="332" r:id="rId9"/>
    <p:sldId id="368" r:id="rId10"/>
    <p:sldId id="344" r:id="rId11"/>
    <p:sldId id="369" r:id="rId12"/>
    <p:sldId id="345" r:id="rId13"/>
    <p:sldId id="370" r:id="rId14"/>
    <p:sldId id="346" r:id="rId15"/>
    <p:sldId id="348" r:id="rId16"/>
    <p:sldId id="349" r:id="rId17"/>
    <p:sldId id="350" r:id="rId18"/>
    <p:sldId id="378" r:id="rId19"/>
    <p:sldId id="347" r:id="rId20"/>
    <p:sldId id="352" r:id="rId21"/>
    <p:sldId id="371" r:id="rId22"/>
    <p:sldId id="353" r:id="rId23"/>
    <p:sldId id="372" r:id="rId24"/>
    <p:sldId id="357" r:id="rId25"/>
    <p:sldId id="379" r:id="rId26"/>
    <p:sldId id="355" r:id="rId27"/>
    <p:sldId id="356" r:id="rId28"/>
    <p:sldId id="373" r:id="rId29"/>
    <p:sldId id="358" r:id="rId30"/>
    <p:sldId id="374" r:id="rId31"/>
    <p:sldId id="360" r:id="rId32"/>
    <p:sldId id="380" r:id="rId33"/>
    <p:sldId id="361" r:id="rId34"/>
    <p:sldId id="363" r:id="rId35"/>
    <p:sldId id="381" r:id="rId36"/>
    <p:sldId id="382" r:id="rId37"/>
    <p:sldId id="375" r:id="rId38"/>
    <p:sldId id="364" r:id="rId39"/>
    <p:sldId id="376" r:id="rId40"/>
    <p:sldId id="383" r:id="rId41"/>
    <p:sldId id="365" r:id="rId42"/>
    <p:sldId id="377" r:id="rId43"/>
    <p:sldId id="384" r:id="rId44"/>
    <p:sldId id="337" r:id="rId45"/>
    <p:sldId id="336" r:id="rId46"/>
    <p:sldId id="322" r:id="rId47"/>
    <p:sldId id="287" r:id="rId48"/>
    <p:sldId id="385" r:id="rId49"/>
    <p:sldId id="386" r:id="rId50"/>
    <p:sldId id="387" r:id="rId51"/>
    <p:sldId id="443" r:id="rId52"/>
  </p:sldIdLst>
  <p:sldSz cx="9144000" cy="5143500" type="screen16x9"/>
  <p:notesSz cx="6858000" cy="9144000"/>
  <p:embeddedFontLst>
    <p:embeddedFont>
      <p:font typeface="Oswald" pitchFamily="2" charset="77"/>
      <p:regular r:id="rId54"/>
      <p:bold r:id="rId55"/>
    </p:embeddedFont>
    <p:embeddedFont>
      <p:font typeface="Raleway" pitchFamily="2" charset="77"/>
      <p:regular r:id="rId56"/>
      <p:bold r:id="rId57"/>
      <p:italic r:id="rId58"/>
      <p:boldItalic r:id="rId59"/>
    </p:embeddedFont>
    <p:embeddedFont>
      <p:font typeface="Roboto"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TZdzQGZwXLb2FQrDq+kxg==" hashData="bK/DojFIM5pPrCSlhieSQEy3SQLt1epeyTQgIjv68ybviOJWyFdRDtNjYAK/v4//R4rYWIX/gdsyCJK5q3LL7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1"/>
    <p:restoredTop sz="51826"/>
  </p:normalViewPr>
  <p:slideViewPr>
    <p:cSldViewPr snapToGrid="0" showGuides="1">
      <p:cViewPr varScale="1">
        <p:scale>
          <a:sx n="74" d="100"/>
          <a:sy n="74" d="100"/>
        </p:scale>
        <p:origin x="12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F837D9-90F6-ACCA-0966-93AA73358AD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D6CB96D-EA8B-A0D8-DAF1-1038EAB195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BA4E185-92CC-0369-B4C7-7C5E050083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4957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F837D9-90F6-ACCA-0966-93AA73358AD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D6CB96D-EA8B-A0D8-DAF1-1038EAB195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BA4E185-92CC-0369-B4C7-7C5E050083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296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77C1E0-99DA-66BE-1478-758C9CE0169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AE5C381-9ED4-2EB0-3FCA-580019BF37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904AD7A-6F45-330E-703D-A77599EC5D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857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77C1E0-99DA-66BE-1478-758C9CE0169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AE5C381-9ED4-2EB0-3FCA-580019BF37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904AD7A-6F45-330E-703D-A77599EC5D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080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FF6E224-0941-D2ED-32D2-6D0E60E8ADE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53F8E60-E89C-EF68-B637-FB8483D7F9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184D397-7E57-2003-CB5F-DF55B59FC2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76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1BB0C48-21A1-23C1-78F7-BF41A37C355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4673BE9-6935-3FE3-8564-5C234A0F59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C509DA-329D-77D4-C92D-8E9447503D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9063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AB9F8BC-F130-1533-87DE-CCDE5A13906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375CB72-E023-5601-0BFD-0C707802BC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FA01CFF-239E-8C51-9FEE-01DBE88120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9399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511AB7-57AC-34C8-3A87-C5569661C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90E87F-36B6-D15D-CEF0-7533C377B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AEF3EF-310F-AE16-4BB3-7D65F1709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8793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7ADFA1A-5E1A-0F7D-4CDC-A5D3A8116C9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9825C0B-1612-98A6-3E7A-7514AE4C00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0E2737F-54BA-B4B9-A33A-13E493E433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82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D1F3D08-F515-D976-C7CD-A306B160B19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3861A4-D32B-D94E-2779-E9AE122762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5277A2E-4852-1931-B07F-F86911A582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984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490D469-9853-8FA9-21F9-FD850F2FE0C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C10CAA0-E0B7-DEE7-2717-B2A04FB2E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62799FA-63F7-D9B6-656B-DBB6B2FA0B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5104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490D469-9853-8FA9-21F9-FD850F2FE0C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C10CAA0-E0B7-DEE7-2717-B2A04FB2E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62799FA-63F7-D9B6-656B-DBB6B2FA0B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1386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F5A548-C738-D92E-CF35-DBD983CCAE5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996CC69-EAE3-5409-EDCB-8D3A7FCCB8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8521C05-D021-360F-B418-71AF772D79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3162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F5A548-C738-D92E-CF35-DBD983CCAE5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996CC69-EAE3-5409-EDCB-8D3A7FCCB8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8521C05-D021-360F-B418-71AF772D79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074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236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64A6B6C-686D-B9F2-340F-688C473C3DC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508F39-4229-131B-A14F-0300770509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2F4460-5343-EE5C-CC9E-E6B8DF2BFE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9183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877CAF9-4758-AA4E-9C1E-39C833A2B47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85F24BB-612B-5D28-E4DD-754B68558D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BECA44F-27A0-F46D-5A18-763239D453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0571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FBE267-E353-3349-4ADF-F512596ABC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7DA4E01-1B5F-64BE-3311-E0D717A358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EC657F-BAEC-1C6A-8ABE-0671186965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6472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FBE267-E353-3349-4ADF-F512596ABC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7DA4E01-1B5F-64BE-3311-E0D717A358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EC657F-BAEC-1C6A-8ABE-0671186965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6050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54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4363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58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FDB3E07-08CF-0926-E4C9-E186EC062FA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9C90F06-8DA2-E261-8EE6-5C22FC4865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0A6FFB5-D757-40C6-20ED-1A3ADE42F1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3804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B3FFD6B-44FA-DC5A-D5A8-124D2AE6863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D22560C-FE13-E0A0-1DD9-F1DD69B81A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50B964C-D719-2916-BC99-F57248F814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8838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0903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B977F2D-F663-B92B-DF54-BA5D51D08F5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2B1D485-887F-71EE-2093-92380AA467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842D6D3-C3EB-B41D-BC63-27CCB3AD16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1500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CB1F4C-3477-62FB-41ED-04EA633981C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8EE51B8-301E-434E-03E8-EF6E7E900D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B2CD422-C67D-D1C7-2E6E-AFC340F2D8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4340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0066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651A04-D6FF-352B-18B1-7C9E2390B42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9988942-7848-AB9D-8078-501ACF85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363C46-51D4-A9F9-CB8B-DAC27F75BE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7406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651A04-D6FF-352B-18B1-7C9E2390B42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9988942-7848-AB9D-8078-501ACF85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363C46-51D4-A9F9-CB8B-DAC27F75BE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67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CF1646-EB6E-2473-82DE-89F4595477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8FA491-26B0-9880-9387-B30DA6B7DD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7115164-B981-CB6B-9E4D-BB9221E146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48498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657765-0618-CB68-D9AA-3747324596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59A03AB-1B5F-89E5-0610-4003FCDD49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6848D6C-1DE3-746D-6576-1D7B88E66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1532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657765-0618-CB68-D9AA-3747324596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59A03AB-1B5F-89E5-0610-4003FCDD49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6848D6C-1DE3-746D-6576-1D7B88E66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133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483072-18CC-E34C-5A61-0A448EB2A8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DDBAB13-7366-6D0E-BE0D-5FEE85EEB3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C913955-BEF6-634E-1DA7-BBB40E9985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98786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05223-2F2D-BCF0-D79E-8AE751EAFC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AF239-EA3A-33FA-15EC-BB82DF470A8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65FF0E-47AC-EF08-A213-3708F8833F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3423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14942-CD3B-AB7C-12E6-9C5EB0DCC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DD6E40-F8BF-067B-0FAB-D935DD0532C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0332DD7-DE40-AD38-7FF1-13A27F92E83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11436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6610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04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6267DC68-BA99-C666-B7AA-CE2C0A4D77A8}"/>
              </a:ext>
            </a:extLst>
          </p:cNvPr>
          <p:cNvSpPr>
            <a:spLocks noGrp="1"/>
          </p:cNvSpPr>
          <p:nvPr>
            <p:ph type="ftr" sz="quarter" idx="10"/>
          </p:nvPr>
        </p:nvSpPr>
        <p:spPr/>
        <p:txBody>
          <a:bodyPr/>
          <a:lstStyle/>
          <a:p>
            <a:fld id="{DF272871-AC6A-D246-9AE8-CE6B2BF5BE1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93B7ED32-1858-6924-FAD3-0C8A61CB5B97}"/>
              </a:ext>
            </a:extLst>
          </p:cNvPr>
          <p:cNvSpPr>
            <a:spLocks noGrp="1"/>
          </p:cNvSpPr>
          <p:nvPr>
            <p:ph type="ftr" sz="quarter" idx="10"/>
          </p:nvPr>
        </p:nvSpPr>
        <p:spPr/>
        <p:txBody>
          <a:bodyPr/>
          <a:lstStyle/>
          <a:p>
            <a:fld id="{4A80517D-8329-9845-9E8F-8CD6FEBCB47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430272"/>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2">
            <a:extLst>
              <a:ext uri="{FF2B5EF4-FFF2-40B4-BE49-F238E27FC236}">
                <a16:creationId xmlns:a16="http://schemas.microsoft.com/office/drawing/2014/main" id="{6DD78236-1803-1EC9-D3D3-6C1F062807FB}"/>
              </a:ext>
            </a:extLst>
          </p:cNvPr>
          <p:cNvSpPr>
            <a:spLocks noGrp="1"/>
          </p:cNvSpPr>
          <p:nvPr>
            <p:ph type="ftr" sz="quarter" idx="10"/>
          </p:nvPr>
        </p:nvSpPr>
        <p:spPr/>
        <p:txBody>
          <a:bodyPr/>
          <a:lstStyle/>
          <a:p>
            <a:fld id="{A4EECA6F-3A3C-8B42-890E-D81609637AB9}" type="slidenum">
              <a:rPr lang="en-US" smtClean="0"/>
              <a:pPr/>
              <a:t>‹#›</a:t>
            </a:fld>
            <a:endParaRPr lang="en-US" dirty="0"/>
          </a:p>
        </p:txBody>
      </p:sp>
    </p:spTree>
    <p:extLst>
      <p:ext uri="{BB962C8B-B14F-4D97-AF65-F5344CB8AC3E}">
        <p14:creationId xmlns:p14="http://schemas.microsoft.com/office/powerpoint/2010/main" val="105861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343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396392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84862A8F-4189-E577-2CD0-C4E332A38F38}"/>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skillsforall.com/launch?id=f393c38f-b410-4d2b-8275-70e144273519&amp;tab=curriculum&amp;view=6b4f1c3e-6330-580e-9f25-3b433315bcc1"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hyperlink" Target="https://www.netacad.com/launch?id=f393c38f-b410-4d2b-8275-70e144273519&amp;tab=curriculum&amp;view=6b4f1c3e-6330-580e-9f25-3b433315bcc1"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b0879118-8820-509f-9f00-c440f93acc8c"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b0879118-8820-509f-9f00-c440f93acc8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51e90e4-e598-5ed9-9b27-919c48c946f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c731057-3d0c-542e-91a5-aee0aa2a2389"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b7020684-8dd1-54e9-972a-b4c91a983f3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forms.gle/3gkdyZN1EqNkUvB5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forms.gle/3gkdyZN1EqNkUvB5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04a4f591-7fcd-5600-9d26-b66e9f562d3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ascii-code.com/ASCII" TargetMode="External"/><Relationship Id="rId4" Type="http://schemas.openxmlformats.org/officeDocument/2006/relationships/hyperlink" Target="https://skillsforall.com/launch?id=f393c38f-b410-4d2b-8275-70e144273519&amp;tab=curriculum&amp;view=c493c996-ea19-515d-ba51-95a548f1b3dd"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www.ascii-code.com/ASCII" TargetMode="External"/><Relationship Id="rId4" Type="http://schemas.openxmlformats.org/officeDocument/2006/relationships/hyperlink" Target="https://skillsforall.com/launch?id=f393c38f-b410-4d2b-8275-70e144273519&amp;tab=curriculum&amp;view=c493c996-ea19-515d-ba51-95a548f1b3d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2342ec3d-0bc8-5f36-972e-fb403a63ccc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2342ec3d-0bc8-5f36-972e-fb403a63ccc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o5Qn5297gVadAE3T7"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o5Qn5297gVadAE3T7"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forms.gle/o5Qn5297gVadAE3T7"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skillsforall.com/launch?id=f393c38f-b410-4d2b-8275-70e144273519&amp;tab=curriculum&amp;view=467e0478-13a4-5385-8694-bba54a367aed"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011c5de-3739-5d3e-be78-2c779d48079c"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killsforall.com/launch?id=f393c38f-b410-4d2b-8275-70e144273519&amp;tab=curriculum&amp;view=467e0478-13a4-5385-8694-bba54a367aed"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33a2e313-5116-5098-8970-9ee991d5afa5" TargetMode="External"/><Relationship Id="rId4" Type="http://schemas.openxmlformats.org/officeDocument/2006/relationships/hyperlink" Target="https://skillsforall.com/launch?id=f393c38f-b410-4d2b-8275-70e144273519&amp;tab=curriculum&amp;view=bd935010-a029-5abd-9ae1-c291c913f98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speedtest.ne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skillsforall.com/launch?id=f393c38f-b410-4d2b-8275-70e144273519&amp;tab=curriculum&amp;view=467e0478-13a4-5385-8694-bba54a367aed" TargetMode="External"/><Relationship Id="rId5" Type="http://schemas.openxmlformats.org/officeDocument/2006/relationships/hyperlink" Target="https://www.netacad.com/launch?id=f393c38f-b410-4d2b-8275-70e144273519&amp;tab=curriculum&amp;view=c011c5de-3739-5d3e-be78-2c779d48079c" TargetMode="External"/><Relationship Id="rId4" Type="http://schemas.openxmlformats.org/officeDocument/2006/relationships/hyperlink" Target="https://skillsforall.com/launch?id=f393c38f-b410-4d2b-8275-70e144273519&amp;tab=curriculum&amp;view=33a2e313-5116-5098-8970-9ee991d5afa5"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forms.gle/izryUQVYgqHqk7pX7"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forms.gle/izryUQVYgqHqk7pX7"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forms.gle/izryUQVYgqHqk7pX7"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forms.gle/QXQpgCdPn5pJ8t8a8"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ecba343-fa3f-522a-9efe-2dd6a18f5c9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7e1b62eb-712f-5eb7-8e49-54c2430645f9"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dc0847b7-e6fc-4597-bc31-38ddd6b07a2f&amp;tab=curriculum&amp;view=08a087fa-3fb1-5204-9bcf-72de6ba708a6"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1b2b9022-664b-57ce-a2b4-a6dcbcb03599"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80008acf-2355-5522-8d6b-2b8223c449c0"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e8e74398-1bfe-59cd-a7e8-6d3c0f02afc1"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hyperlink" Target="https://www.netacad.com/launch?id=dc0847b7-e6fc-4597-bc31-38ddd6b07a2f&amp;tab=curriculum&amp;view=c820f527-e182-5346-877c-c3e62ce48dcc"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netacad.com/launch?id=ec0847b7-e6fc-4597-bc31-38ddd6b07a2f&amp;tab=curriculum&amp;view=33733520-9b1a-555e-b244-d2d44a5a6492"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s://www.netacad.com/launch?id=ec0847b7-e6fc-4597-bc31-38ddd6b07a2f&amp;tab=curriculum&amp;view=78bd7728-9e4b-5e8b-9c0a-7df22b9ada72" TargetMode="External"/><Relationship Id="rId5" Type="http://schemas.openxmlformats.org/officeDocument/2006/relationships/hyperlink" Target="https://www.netacad.com/launch?id=ec0847b7-e6fc-4597-bc31-38ddd6b07a2f&amp;tab=curriculum&amp;view=e5513c71-2ff1-5010-a76c-06dc56d5ede6"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cafeb175-6c4b-5c66-9416-fef5a890a843"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de8559bf-e6e2-51e2-b176-896600f78d3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cafeb175-6c4b-5c66-9416-fef5a890a84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02</a:t>
            </a:r>
            <a:br>
              <a:rPr lang="en-US" altLang="ja-JP" dirty="0"/>
            </a:br>
            <a:r>
              <a:rPr lang="en-US" altLang="ja-JP" sz="3600" dirty="0"/>
              <a:t>Networking Basics</a:t>
            </a:r>
            <a:r>
              <a:rPr lang="ja-JP" altLang="en-US" sz="3600"/>
              <a:t>　</a:t>
            </a:r>
            <a:br>
              <a:rPr lang="ja-JP" altLang="en-US" sz="3600"/>
            </a:br>
            <a:r>
              <a:rPr lang="en-US" altLang="ja-JP" sz="3600" dirty="0"/>
              <a:t>Module 1: Communication in a Connected World</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D34B40A1-0569-1009-D5FE-AFD92264389F}"/>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4">
            <a:extLst>
              <a:ext uri="{FF2B5EF4-FFF2-40B4-BE49-F238E27FC236}">
                <a16:creationId xmlns:a16="http://schemas.microsoft.com/office/drawing/2014/main" id="{4F052020-8F98-0732-CFF5-10EDF13530B4}"/>
              </a:ext>
            </a:extLst>
          </p:cNvPr>
          <p:cNvSpPr>
            <a:spLocks noGrp="1"/>
          </p:cNvSpPr>
          <p:nvPr>
            <p:ph type="ftr" sz="quarter" idx="10"/>
          </p:nvPr>
        </p:nvSpPr>
        <p:spPr/>
        <p:txBody>
          <a:bodyPr/>
          <a:lstStyle/>
          <a:p>
            <a:fld id="{BBFBEC8A-51F3-CF44-A9E0-49A42447A52A}" type="slidenum">
              <a:rPr lang="en-US" smtClean="0"/>
              <a:t>1</a:t>
            </a:fld>
            <a:endParaRPr lang="en-US" dirty="0"/>
          </a:p>
        </p:txBody>
      </p:sp>
      <p:sp>
        <p:nvSpPr>
          <p:cNvPr id="2" name="TextBox 1">
            <a:extLst>
              <a:ext uri="{FF2B5EF4-FFF2-40B4-BE49-F238E27FC236}">
                <a16:creationId xmlns:a16="http://schemas.microsoft.com/office/drawing/2014/main" id="{50410F85-8A6A-08D6-F54D-BAFA02DB2BC8}"/>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65DDDF4-DB04-5020-88DD-53ED2838C7A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AE6909E-0CCF-42AD-5256-37B9D992158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C16FD149-4EC2-5ACC-4B05-1E0746AEC517}"/>
              </a:ext>
            </a:extLst>
          </p:cNvPr>
          <p:cNvSpPr txBox="1"/>
          <p:nvPr/>
        </p:nvSpPr>
        <p:spPr>
          <a:xfrm>
            <a:off x="720000" y="1149644"/>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1.1.3 Who Owns “The Internet”?</a:t>
            </a:r>
            <a:endParaRPr lang="en-US" altLang="ja-JP" sz="2000" dirty="0">
              <a:solidFill>
                <a:schemeClr val="accent4"/>
              </a:solidFill>
              <a:latin typeface="+mn-lt"/>
              <a:ea typeface="MS PGothic" panose="020B0600070205080204" pitchFamily="34" charset="-128"/>
            </a:endParaRPr>
          </a:p>
        </p:txBody>
      </p:sp>
      <p:pic>
        <p:nvPicPr>
          <p:cNvPr id="3" name="Picture 2" descr="A close-up of several people&#10;&#10;Description automatically generated">
            <a:extLst>
              <a:ext uri="{FF2B5EF4-FFF2-40B4-BE49-F238E27FC236}">
                <a16:creationId xmlns:a16="http://schemas.microsoft.com/office/drawing/2014/main" id="{FEF25C4F-C647-AD0A-565A-B62DBB10D753}"/>
              </a:ext>
            </a:extLst>
          </p:cNvPr>
          <p:cNvPicPr>
            <a:picLocks noChangeAspect="1"/>
          </p:cNvPicPr>
          <p:nvPr/>
        </p:nvPicPr>
        <p:blipFill>
          <a:blip r:embed="rId5"/>
          <a:stretch>
            <a:fillRect/>
          </a:stretch>
        </p:blipFill>
        <p:spPr>
          <a:xfrm>
            <a:off x="5745017" y="1859944"/>
            <a:ext cx="3325091" cy="2461347"/>
          </a:xfrm>
          <a:prstGeom prst="rect">
            <a:avLst/>
          </a:prstGeom>
        </p:spPr>
      </p:pic>
      <p:sp>
        <p:nvSpPr>
          <p:cNvPr id="5" name="TextBox 4">
            <a:extLst>
              <a:ext uri="{FF2B5EF4-FFF2-40B4-BE49-F238E27FC236}">
                <a16:creationId xmlns:a16="http://schemas.microsoft.com/office/drawing/2014/main" id="{6E1E7C81-02D8-FDB4-A03B-B38020971C40}"/>
              </a:ext>
            </a:extLst>
          </p:cNvPr>
          <p:cNvSpPr txBox="1"/>
          <p:nvPr/>
        </p:nvSpPr>
        <p:spPr>
          <a:xfrm>
            <a:off x="572654" y="1617842"/>
            <a:ext cx="5172363" cy="3385542"/>
          </a:xfrm>
          <a:prstGeom prst="rect">
            <a:avLst/>
          </a:prstGeom>
          <a:noFill/>
        </p:spPr>
        <p:txBody>
          <a:bodyPr wrap="square" rtlCol="0">
            <a:spAutoFit/>
          </a:bodyPr>
          <a:lstStyle/>
          <a:p>
            <a:r>
              <a:rPr lang="en-US" sz="2000" dirty="0">
                <a:solidFill>
                  <a:schemeClr val="accent1"/>
                </a:solidFill>
              </a:rPr>
              <a:t>The internet is not owned by any individual or group</a:t>
            </a:r>
            <a:r>
              <a:rPr lang="en-US" dirty="0">
                <a:solidFill>
                  <a:schemeClr val="tx1"/>
                </a:solidFill>
              </a:rPr>
              <a:t>, but is a global collection of interconnected networks that cooperate to exchange information using </a:t>
            </a:r>
            <a:r>
              <a:rPr lang="en-US" sz="2000" dirty="0">
                <a:solidFill>
                  <a:schemeClr val="accent1"/>
                </a:solidFill>
              </a:rPr>
              <a:t>common standards. </a:t>
            </a:r>
            <a:r>
              <a:rPr lang="en-US" dirty="0">
                <a:solidFill>
                  <a:schemeClr val="tx1"/>
                </a:solidFill>
              </a:rPr>
              <a:t>It operates through various physical means like telephone wires, fiber-optic cables, wireless transmissions, and satellite links, allowing users to exchange diverse types of information.</a:t>
            </a:r>
          </a:p>
          <a:p>
            <a:endParaRPr lang="en-US" dirty="0">
              <a:solidFill>
                <a:schemeClr val="tx1"/>
              </a:solidFill>
            </a:endParaRPr>
          </a:p>
          <a:p>
            <a:r>
              <a:rPr lang="en-US" dirty="0">
                <a:solidFill>
                  <a:schemeClr val="tx1"/>
                </a:solidFill>
              </a:rPr>
              <a:t>Everything accessible online, including social media sites, multiplayer games, email services, and online courses, is part of the global internet. </a:t>
            </a:r>
          </a:p>
          <a:p>
            <a:endParaRPr lang="en-US" dirty="0">
              <a:solidFill>
                <a:schemeClr val="tx1"/>
              </a:solidFill>
            </a:endParaRPr>
          </a:p>
          <a:p>
            <a:r>
              <a:rPr lang="en-US" dirty="0">
                <a:solidFill>
                  <a:schemeClr val="tx1"/>
                </a:solidFill>
              </a:rPr>
              <a:t>These are connected to local networks that interact through the internet.</a:t>
            </a:r>
          </a:p>
        </p:txBody>
      </p:sp>
      <p:sp>
        <p:nvSpPr>
          <p:cNvPr id="2" name="Footer Placeholder 1">
            <a:extLst>
              <a:ext uri="{FF2B5EF4-FFF2-40B4-BE49-F238E27FC236}">
                <a16:creationId xmlns:a16="http://schemas.microsoft.com/office/drawing/2014/main" id="{55D42FB0-F5C2-00C6-A16F-2E866663B80C}"/>
              </a:ext>
            </a:extLst>
          </p:cNvPr>
          <p:cNvSpPr>
            <a:spLocks noGrp="1"/>
          </p:cNvSpPr>
          <p:nvPr>
            <p:ph type="ftr" sz="quarter" idx="10"/>
          </p:nvPr>
        </p:nvSpPr>
        <p:spPr/>
        <p:txBody>
          <a:bodyPr/>
          <a:lstStyle/>
          <a:p>
            <a:fld id="{60457750-B07C-4347-8B8E-2D858B5BED75}" type="slidenum">
              <a:rPr lang="en-US" smtClean="0"/>
              <a:t>10</a:t>
            </a:fld>
            <a:endParaRPr lang="en-US" dirty="0"/>
          </a:p>
        </p:txBody>
      </p:sp>
    </p:spTree>
    <p:extLst>
      <p:ext uri="{BB962C8B-B14F-4D97-AF65-F5344CB8AC3E}">
        <p14:creationId xmlns:p14="http://schemas.microsoft.com/office/powerpoint/2010/main" val="358911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65DDDF4-DB04-5020-88DD-53ED2838C7A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AE6909E-0CCF-42AD-5256-37B9D992158C}"/>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C16FD149-4EC2-5ACC-4B05-1E0746AEC517}"/>
              </a:ext>
            </a:extLst>
          </p:cNvPr>
          <p:cNvSpPr txBox="1"/>
          <p:nvPr/>
        </p:nvSpPr>
        <p:spPr>
          <a:xfrm>
            <a:off x="720000" y="1149644"/>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1.1.3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インターネットは誰のもの？</a:t>
            </a:r>
            <a:endParaRPr lang="en-US" altLang="ja-JP" sz="2000" dirty="0">
              <a:solidFill>
                <a:schemeClr val="accent4"/>
              </a:solidFill>
              <a:latin typeface="+mn-lt"/>
              <a:ea typeface="MS PGothic" panose="020B0600070205080204" pitchFamily="34" charset="-128"/>
            </a:endParaRPr>
          </a:p>
        </p:txBody>
      </p:sp>
      <p:pic>
        <p:nvPicPr>
          <p:cNvPr id="3" name="Picture 2" descr="A close-up of several people&#10;&#10;Description automatically generated">
            <a:extLst>
              <a:ext uri="{FF2B5EF4-FFF2-40B4-BE49-F238E27FC236}">
                <a16:creationId xmlns:a16="http://schemas.microsoft.com/office/drawing/2014/main" id="{FEF25C4F-C647-AD0A-565A-B62DBB10D753}"/>
              </a:ext>
            </a:extLst>
          </p:cNvPr>
          <p:cNvPicPr>
            <a:picLocks noChangeAspect="1"/>
          </p:cNvPicPr>
          <p:nvPr/>
        </p:nvPicPr>
        <p:blipFill>
          <a:blip r:embed="rId5"/>
          <a:stretch>
            <a:fillRect/>
          </a:stretch>
        </p:blipFill>
        <p:spPr>
          <a:xfrm>
            <a:off x="5745017" y="1725473"/>
            <a:ext cx="3325091" cy="2461347"/>
          </a:xfrm>
          <a:prstGeom prst="rect">
            <a:avLst/>
          </a:prstGeom>
        </p:spPr>
      </p:pic>
      <p:sp>
        <p:nvSpPr>
          <p:cNvPr id="5" name="TextBox 4">
            <a:extLst>
              <a:ext uri="{FF2B5EF4-FFF2-40B4-BE49-F238E27FC236}">
                <a16:creationId xmlns:a16="http://schemas.microsoft.com/office/drawing/2014/main" id="{6E1E7C81-02D8-FDB4-A03B-B38020971C40}"/>
              </a:ext>
            </a:extLst>
          </p:cNvPr>
          <p:cNvSpPr txBox="1"/>
          <p:nvPr/>
        </p:nvSpPr>
        <p:spPr>
          <a:xfrm>
            <a:off x="572654" y="1617842"/>
            <a:ext cx="5172363" cy="2123658"/>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n-lt"/>
              </a:rPr>
              <a:t>インターネットは、誰か一人やグループが所有しているものではありません。たくさんのネットワークがつながってできた大きなネットワークです。</a:t>
            </a: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n-lt"/>
              </a:rPr>
              <a:t>電話線や光ファイバー、無線通信、衛星を使って接続されており、人々が情報をやり取りできます。</a:t>
            </a: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ソーシャルメディア、マルチプレイヤーゲーム、メール、オンライン授業など、オンラインでアクセスできるサービスはすべて、インターネットにつながっています。</a:t>
            </a:r>
            <a:endParaRPr lang="ja-JP" altLang="en-US">
              <a:solidFill>
                <a:schemeClr val="tx1"/>
              </a:solidFill>
              <a:latin typeface="+mn-lt"/>
            </a:endParaRPr>
          </a:p>
        </p:txBody>
      </p:sp>
      <p:sp>
        <p:nvSpPr>
          <p:cNvPr id="6" name="Footer Placeholder 5">
            <a:extLst>
              <a:ext uri="{FF2B5EF4-FFF2-40B4-BE49-F238E27FC236}">
                <a16:creationId xmlns:a16="http://schemas.microsoft.com/office/drawing/2014/main" id="{329A3A98-4545-4258-A0B4-EF3E7E3DDA59}"/>
              </a:ext>
            </a:extLst>
          </p:cNvPr>
          <p:cNvSpPr>
            <a:spLocks noGrp="1"/>
          </p:cNvSpPr>
          <p:nvPr>
            <p:ph type="ftr" sz="quarter" idx="10"/>
          </p:nvPr>
        </p:nvSpPr>
        <p:spPr/>
        <p:txBody>
          <a:bodyPr/>
          <a:lstStyle/>
          <a:p>
            <a:fld id="{5AB7CC46-2BEB-6A4F-A9D1-85ABE49C99BF}" type="slidenum">
              <a:rPr lang="en-US" smtClean="0"/>
              <a:t>11</a:t>
            </a:fld>
            <a:endParaRPr lang="en-US" dirty="0"/>
          </a:p>
        </p:txBody>
      </p:sp>
    </p:spTree>
    <p:extLst>
      <p:ext uri="{BB962C8B-B14F-4D97-AF65-F5344CB8AC3E}">
        <p14:creationId xmlns:p14="http://schemas.microsoft.com/office/powerpoint/2010/main" val="80580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06AACF-AA81-3651-EF8C-7A499C35E1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3E67DB5-9B06-AF06-1994-92150D8809D1}"/>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3498F756-8E9B-F63F-EB17-3DE52A658539}"/>
              </a:ext>
            </a:extLst>
          </p:cNvPr>
          <p:cNvSpPr txBox="1"/>
          <p:nvPr/>
        </p:nvSpPr>
        <p:spPr>
          <a:xfrm>
            <a:off x="720725" y="1165375"/>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1.1.4 Local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62CC6A91-E0CE-8075-4F9D-400F85C6A541}"/>
              </a:ext>
            </a:extLst>
          </p:cNvPr>
          <p:cNvSpPr txBox="1"/>
          <p:nvPr/>
        </p:nvSpPr>
        <p:spPr>
          <a:xfrm>
            <a:off x="720725" y="1830016"/>
            <a:ext cx="7703275" cy="1538883"/>
          </a:xfrm>
          <a:prstGeom prst="rect">
            <a:avLst/>
          </a:prstGeom>
          <a:noFill/>
        </p:spPr>
        <p:txBody>
          <a:bodyPr wrap="square" rtlCol="0">
            <a:spAutoFit/>
          </a:bodyPr>
          <a:lstStyle/>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Small Home Networks</a:t>
            </a:r>
          </a:p>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Small Office and Home Office Networks</a:t>
            </a:r>
            <a:endParaRPr lang="en-US" sz="1200"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Medium to Large Networks</a:t>
            </a:r>
          </a:p>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World Wide Networks</a:t>
            </a:r>
          </a:p>
        </p:txBody>
      </p:sp>
      <p:sp>
        <p:nvSpPr>
          <p:cNvPr id="3" name="Footer Placeholder 2">
            <a:extLst>
              <a:ext uri="{FF2B5EF4-FFF2-40B4-BE49-F238E27FC236}">
                <a16:creationId xmlns:a16="http://schemas.microsoft.com/office/drawing/2014/main" id="{6D5A4914-4983-6481-02FF-C44F0EB4D175}"/>
              </a:ext>
            </a:extLst>
          </p:cNvPr>
          <p:cNvSpPr>
            <a:spLocks noGrp="1"/>
          </p:cNvSpPr>
          <p:nvPr>
            <p:ph type="ftr" sz="quarter" idx="10"/>
          </p:nvPr>
        </p:nvSpPr>
        <p:spPr/>
        <p:txBody>
          <a:bodyPr/>
          <a:lstStyle/>
          <a:p>
            <a:fld id="{75B0A2A3-681F-D749-A0DE-1BA3D6097C1C}" type="slidenum">
              <a:rPr lang="en-US" smtClean="0"/>
              <a:t>12</a:t>
            </a:fld>
            <a:endParaRPr lang="en-US" dirty="0"/>
          </a:p>
        </p:txBody>
      </p:sp>
    </p:spTree>
    <p:extLst>
      <p:ext uri="{BB962C8B-B14F-4D97-AF65-F5344CB8AC3E}">
        <p14:creationId xmlns:p14="http://schemas.microsoft.com/office/powerpoint/2010/main" val="66691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06AACF-AA81-3651-EF8C-7A499C35E1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3E67DB5-9B06-AF06-1994-92150D8809D1}"/>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3498F756-8E9B-F63F-EB17-3DE52A658539}"/>
              </a:ext>
            </a:extLst>
          </p:cNvPr>
          <p:cNvSpPr txBox="1"/>
          <p:nvPr/>
        </p:nvSpPr>
        <p:spPr>
          <a:xfrm>
            <a:off x="720725" y="1165375"/>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1.1.4 Local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62CC6A91-E0CE-8075-4F9D-400F85C6A541}"/>
              </a:ext>
            </a:extLst>
          </p:cNvPr>
          <p:cNvSpPr txBox="1"/>
          <p:nvPr/>
        </p:nvSpPr>
        <p:spPr>
          <a:xfrm>
            <a:off x="720725" y="1830016"/>
            <a:ext cx="7703275" cy="3576428"/>
          </a:xfrm>
          <a:prstGeom prst="rect">
            <a:avLst/>
          </a:prstGeom>
          <a:noFill/>
        </p:spPr>
        <p:txBody>
          <a:bodyPr wrap="square" rtlCol="0">
            <a:spAutoFit/>
          </a:bodyPr>
          <a:lstStyle/>
          <a:p>
            <a:pPr marL="285750" indent="-285750">
              <a:lnSpc>
                <a:spcPct val="150000"/>
              </a:lnSpc>
              <a:spcBef>
                <a:spcPts val="600"/>
              </a:spcBef>
              <a:spcAft>
                <a:spcPts val="600"/>
              </a:spcAft>
              <a:buClr>
                <a:schemeClr val="tx1"/>
              </a:buClr>
              <a:buFont typeface="Arial" panose="020B0604020202020204" pitchFamily="34" charset="0"/>
              <a:buChar char="•"/>
            </a:pPr>
            <a:r>
              <a:rPr lang="ja-JP" kern="100">
                <a:solidFill>
                  <a:schemeClr val="tx1"/>
                </a:solidFill>
                <a:effectLst/>
                <a:latin typeface="+mn-ea"/>
                <a:ea typeface="+mn-ea"/>
                <a:cs typeface="Cordia New" panose="020B0304020202020204" pitchFamily="34" charset="-34"/>
              </a:rPr>
              <a:t>ローカルネットワーク</a:t>
            </a:r>
            <a:r>
              <a:rPr lang="ja-JP" altLang="en-US" kern="100">
                <a:solidFill>
                  <a:schemeClr val="tx1"/>
                </a:solidFill>
                <a:effectLst/>
                <a:latin typeface="+mn-ea"/>
                <a:ea typeface="+mn-ea"/>
                <a:cs typeface="Cordia New" panose="020B0304020202020204" pitchFamily="34" charset="-34"/>
              </a:rPr>
              <a:t>に</a:t>
            </a:r>
            <a:r>
              <a:rPr lang="ja-JP" kern="100">
                <a:solidFill>
                  <a:schemeClr val="tx1"/>
                </a:solidFill>
                <a:effectLst/>
                <a:latin typeface="+mn-ea"/>
                <a:ea typeface="+mn-ea"/>
                <a:cs typeface="Cordia New" panose="020B0304020202020204" pitchFamily="34" charset="-34"/>
              </a:rPr>
              <a:t>は、さまざまな規模</a:t>
            </a:r>
            <a:r>
              <a:rPr lang="ja-JP" altLang="en-US" kern="100">
                <a:solidFill>
                  <a:schemeClr val="tx1"/>
                </a:solidFill>
                <a:effectLst/>
                <a:latin typeface="+mn-ea"/>
                <a:ea typeface="+mn-ea"/>
                <a:cs typeface="Cordia New" panose="020B0304020202020204" pitchFamily="34" charset="-34"/>
              </a:rPr>
              <a:t>が</a:t>
            </a:r>
            <a:r>
              <a:rPr lang="ja-JP" kern="100">
                <a:solidFill>
                  <a:schemeClr val="tx1"/>
                </a:solidFill>
                <a:effectLst/>
                <a:latin typeface="+mn-ea"/>
                <a:ea typeface="+mn-ea"/>
                <a:cs typeface="Cordia New" panose="020B0304020202020204" pitchFamily="34" charset="-34"/>
              </a:rPr>
              <a:t>存在します。</a:t>
            </a:r>
            <a:r>
              <a:rPr lang="en-JP" kern="100" dirty="0">
                <a:solidFill>
                  <a:schemeClr val="tx1"/>
                </a:solidFill>
                <a:effectLst/>
                <a:latin typeface="+mn-ea"/>
                <a:ea typeface="+mn-ea"/>
                <a:cs typeface="Cordia New" panose="020B0304020202020204" pitchFamily="34" charset="-34"/>
              </a:rPr>
              <a:t>2</a:t>
            </a:r>
            <a:r>
              <a:rPr lang="ja-JP" kern="100">
                <a:solidFill>
                  <a:schemeClr val="tx1"/>
                </a:solidFill>
                <a:effectLst/>
                <a:latin typeface="+mn-ea"/>
                <a:ea typeface="+mn-ea"/>
                <a:cs typeface="Cordia New" panose="020B0304020202020204" pitchFamily="34" charset="-34"/>
              </a:rPr>
              <a:t>台のコンピュータからなるシンプルなネットワークから、数十万のデバイスを接続するネットワークまでさまざまです。</a:t>
            </a:r>
            <a:endParaRPr lang="en-US" altLang="ja-JP" kern="100" dirty="0">
              <a:solidFill>
                <a:schemeClr val="tx1"/>
              </a:solidFill>
              <a:effectLst/>
              <a:latin typeface="+mn-ea"/>
              <a:ea typeface="+mn-ea"/>
              <a:cs typeface="Cordia New" panose="020B0304020202020204" pitchFamily="34" charset="-34"/>
            </a:endParaRPr>
          </a:p>
          <a:p>
            <a:pPr marL="285750" indent="-285750">
              <a:lnSpc>
                <a:spcPct val="150000"/>
              </a:lnSpc>
              <a:spcBef>
                <a:spcPts val="600"/>
              </a:spcBef>
              <a:spcAft>
                <a:spcPts val="600"/>
              </a:spcAft>
              <a:buClr>
                <a:schemeClr val="tx1"/>
              </a:buClr>
              <a:buFont typeface="Arial" panose="020B0604020202020204" pitchFamily="34" charset="0"/>
              <a:buChar char="•"/>
            </a:pPr>
            <a:r>
              <a:rPr lang="ja-JP" kern="100">
                <a:solidFill>
                  <a:schemeClr val="tx1"/>
                </a:solidFill>
                <a:effectLst/>
                <a:latin typeface="+mn-ea"/>
                <a:ea typeface="+mn-ea"/>
                <a:cs typeface="Cordia New" panose="020B0304020202020204" pitchFamily="34" charset="-34"/>
              </a:rPr>
              <a:t>小規模なオフィス、家庭、または家庭用オフィス</a:t>
            </a:r>
            <a:r>
              <a:rPr lang="ja-JP" altLang="en-US" kern="100">
                <a:solidFill>
                  <a:schemeClr val="tx1"/>
                </a:solidFill>
                <a:effectLst/>
                <a:latin typeface="+mn-ea"/>
                <a:ea typeface="+mn-ea"/>
                <a:cs typeface="Cordia New" panose="020B0304020202020204" pitchFamily="34" charset="-34"/>
              </a:rPr>
              <a:t>の</a:t>
            </a:r>
            <a:r>
              <a:rPr lang="ja-JP" kern="100">
                <a:solidFill>
                  <a:schemeClr val="tx1"/>
                </a:solidFill>
                <a:effectLst/>
                <a:latin typeface="+mn-ea"/>
                <a:ea typeface="+mn-ea"/>
                <a:cs typeface="Cordia New" panose="020B0304020202020204" pitchFamily="34" charset="-34"/>
              </a:rPr>
              <a:t>ネットワークは、</a:t>
            </a:r>
            <a:r>
              <a:rPr lang="ja-JP" kern="100">
                <a:solidFill>
                  <a:schemeClr val="accent1"/>
                </a:solidFill>
                <a:effectLst/>
                <a:latin typeface="+mn-ea"/>
                <a:ea typeface="+mn-ea"/>
                <a:cs typeface="Cordia New" panose="020B0304020202020204" pitchFamily="34" charset="-34"/>
              </a:rPr>
              <a:t>スモールオフィス</a:t>
            </a:r>
            <a:r>
              <a:rPr lang="en-JP" kern="100" dirty="0">
                <a:solidFill>
                  <a:schemeClr val="accent1"/>
                </a:solidFill>
                <a:effectLst/>
                <a:latin typeface="+mn-ea"/>
                <a:ea typeface="+mn-ea"/>
                <a:cs typeface="Cordia New" panose="020B0304020202020204" pitchFamily="34" charset="-34"/>
              </a:rPr>
              <a:t>/</a:t>
            </a:r>
            <a:r>
              <a:rPr lang="ja-JP" kern="100">
                <a:solidFill>
                  <a:schemeClr val="accent1"/>
                </a:solidFill>
                <a:effectLst/>
                <a:latin typeface="+mn-ea"/>
                <a:ea typeface="+mn-ea"/>
                <a:cs typeface="Cordia New" panose="020B0304020202020204" pitchFamily="34" charset="-34"/>
              </a:rPr>
              <a:t>ホームオフィス（</a:t>
            </a:r>
            <a:r>
              <a:rPr lang="en-JP" kern="100" dirty="0">
                <a:solidFill>
                  <a:schemeClr val="accent1"/>
                </a:solidFill>
                <a:effectLst/>
                <a:latin typeface="+mn-ea"/>
                <a:ea typeface="+mn-ea"/>
                <a:cs typeface="Cordia New" panose="020B0304020202020204" pitchFamily="34" charset="-34"/>
              </a:rPr>
              <a:t>SOHO</a:t>
            </a:r>
            <a:r>
              <a:rPr lang="ja-JP" kern="100">
                <a:solidFill>
                  <a:schemeClr val="accent1"/>
                </a:solidFill>
                <a:effectLst/>
                <a:latin typeface="+mn-ea"/>
                <a:ea typeface="+mn-ea"/>
                <a:cs typeface="Cordia New" panose="020B0304020202020204" pitchFamily="34" charset="-34"/>
              </a:rPr>
              <a:t>）ネットワーク</a:t>
            </a:r>
            <a:r>
              <a:rPr lang="ja-JP" kern="100">
                <a:solidFill>
                  <a:schemeClr val="tx1"/>
                </a:solidFill>
                <a:effectLst/>
                <a:latin typeface="+mn-ea"/>
                <a:ea typeface="+mn-ea"/>
                <a:cs typeface="Cordia New" panose="020B0304020202020204" pitchFamily="34" charset="-34"/>
              </a:rPr>
              <a:t>と呼ばれます。</a:t>
            </a:r>
            <a:r>
              <a:rPr lang="en-JP" kern="100" dirty="0">
                <a:solidFill>
                  <a:schemeClr val="tx1"/>
                </a:solidFill>
                <a:effectLst/>
                <a:latin typeface="+mn-ea"/>
                <a:ea typeface="+mn-ea"/>
                <a:cs typeface="Cordia New" panose="020B0304020202020204" pitchFamily="34" charset="-34"/>
              </a:rPr>
              <a:t>SOHO</a:t>
            </a:r>
            <a:r>
              <a:rPr lang="ja-JP" kern="100">
                <a:solidFill>
                  <a:schemeClr val="tx1"/>
                </a:solidFill>
                <a:effectLst/>
                <a:latin typeface="+mn-ea"/>
                <a:ea typeface="+mn-ea"/>
                <a:cs typeface="Cordia New" panose="020B0304020202020204" pitchFamily="34" charset="-34"/>
              </a:rPr>
              <a:t>ネットワークは、プリンター、ドキュメント、写真、音楽などのリソースを少数のユーザー間で共有</a:t>
            </a:r>
            <a:r>
              <a:rPr lang="ja-JP" altLang="en-US" kern="100">
                <a:solidFill>
                  <a:schemeClr val="tx1"/>
                </a:solidFill>
                <a:latin typeface="+mn-ea"/>
                <a:ea typeface="+mn-ea"/>
                <a:cs typeface="Cordia New" panose="020B0304020202020204" pitchFamily="34" charset="-34"/>
              </a:rPr>
              <a:t>し</a:t>
            </a:r>
            <a:r>
              <a:rPr lang="ja-JP" kern="100">
                <a:solidFill>
                  <a:schemeClr val="tx1"/>
                </a:solidFill>
                <a:effectLst/>
                <a:latin typeface="+mn-ea"/>
                <a:ea typeface="+mn-ea"/>
                <a:cs typeface="Cordia New" panose="020B0304020202020204" pitchFamily="34" charset="-34"/>
              </a:rPr>
              <a:t>ます。</a:t>
            </a:r>
            <a:endParaRPr lang="en-US" altLang="ja-JP" kern="100" dirty="0">
              <a:solidFill>
                <a:schemeClr val="tx1"/>
              </a:solidFill>
              <a:effectLst/>
              <a:latin typeface="+mn-ea"/>
              <a:ea typeface="+mn-ea"/>
              <a:cs typeface="Cordia New" panose="020B0304020202020204" pitchFamily="34" charset="-34"/>
            </a:endParaRPr>
          </a:p>
          <a:p>
            <a:pPr marL="285750" indent="-285750">
              <a:lnSpc>
                <a:spcPct val="150000"/>
              </a:lnSpc>
              <a:spcBef>
                <a:spcPts val="600"/>
              </a:spcBef>
              <a:spcAft>
                <a:spcPts val="600"/>
              </a:spcAft>
              <a:buClr>
                <a:schemeClr val="tx1"/>
              </a:buClr>
              <a:buFont typeface="Arial" panose="020B0604020202020204" pitchFamily="34" charset="0"/>
              <a:buChar char="•"/>
            </a:pPr>
            <a:r>
              <a:rPr lang="ja-JP" altLang="en-US" kern="100">
                <a:solidFill>
                  <a:schemeClr val="tx1"/>
                </a:solidFill>
                <a:effectLst/>
                <a:latin typeface="+mn-ea"/>
                <a:ea typeface="+mn-ea"/>
                <a:cs typeface="Cordia New" panose="020B0304020202020204" pitchFamily="34" charset="-34"/>
              </a:rPr>
              <a:t>会社や</a:t>
            </a:r>
            <a:r>
              <a:rPr lang="en-JP" kern="100" dirty="0">
                <a:solidFill>
                  <a:schemeClr val="tx1"/>
                </a:solidFill>
                <a:effectLst/>
                <a:latin typeface="+mn-ea"/>
                <a:ea typeface="+mn-ea"/>
                <a:cs typeface="Cordia New" panose="020B0304020202020204" pitchFamily="34" charset="-34"/>
              </a:rPr>
              <a:t>SOHO</a:t>
            </a:r>
            <a:r>
              <a:rPr lang="ja-JP" kern="100">
                <a:solidFill>
                  <a:schemeClr val="tx1"/>
                </a:solidFill>
                <a:effectLst/>
                <a:latin typeface="+mn-ea"/>
                <a:ea typeface="+mn-ea"/>
                <a:cs typeface="Cordia New" panose="020B0304020202020204" pitchFamily="34" charset="-34"/>
              </a:rPr>
              <a:t>ネットワークは、通常、インターネットへ接続を</a:t>
            </a:r>
            <a:r>
              <a:rPr lang="ja-JP" altLang="en-US" kern="100">
                <a:solidFill>
                  <a:schemeClr val="tx1"/>
                </a:solidFill>
                <a:latin typeface="+mn-ea"/>
                <a:ea typeface="+mn-ea"/>
                <a:cs typeface="Cordia New" panose="020B0304020202020204" pitchFamily="34" charset="-34"/>
              </a:rPr>
              <a:t>しています</a:t>
            </a:r>
            <a:r>
              <a:rPr lang="ja-JP" kern="100">
                <a:solidFill>
                  <a:schemeClr val="tx1"/>
                </a:solidFill>
                <a:effectLst/>
                <a:latin typeface="+mn-ea"/>
                <a:ea typeface="+mn-ea"/>
                <a:cs typeface="Cordia New" panose="020B0304020202020204" pitchFamily="34" charset="-34"/>
              </a:rPr>
              <a:t>。</a:t>
            </a:r>
            <a:endParaRPr lang="en-US" altLang="ja-JP" kern="100" dirty="0">
              <a:solidFill>
                <a:schemeClr val="tx1"/>
              </a:solidFill>
              <a:effectLst/>
              <a:latin typeface="+mn-ea"/>
              <a:ea typeface="+mn-ea"/>
              <a:cs typeface="Cordia New" panose="020B0304020202020204" pitchFamily="34" charset="-34"/>
            </a:endParaRPr>
          </a:p>
          <a:p>
            <a:pPr marL="285750" indent="-285750">
              <a:lnSpc>
                <a:spcPct val="150000"/>
              </a:lnSpc>
              <a:spcBef>
                <a:spcPts val="600"/>
              </a:spcBef>
              <a:spcAft>
                <a:spcPts val="600"/>
              </a:spcAft>
              <a:buClr>
                <a:schemeClr val="tx1"/>
              </a:buClr>
              <a:buFont typeface="Arial" panose="020B0604020202020204" pitchFamily="34" charset="0"/>
              <a:buChar char="•"/>
            </a:pPr>
            <a:r>
              <a:rPr lang="ja-JP" kern="100">
                <a:solidFill>
                  <a:schemeClr val="accent1"/>
                </a:solidFill>
                <a:effectLst/>
                <a:latin typeface="+mn-ea"/>
                <a:ea typeface="+mn-ea"/>
                <a:cs typeface="Cordia New" panose="020B0304020202020204" pitchFamily="34" charset="-34"/>
              </a:rPr>
              <a:t>インターネットは「ネットワークのネットワーク」</a:t>
            </a:r>
            <a:r>
              <a:rPr lang="ja-JP" kern="100">
                <a:solidFill>
                  <a:schemeClr val="tx1"/>
                </a:solidFill>
                <a:effectLst/>
                <a:latin typeface="+mn-ea"/>
                <a:ea typeface="+mn-ea"/>
                <a:cs typeface="Cordia New" panose="020B0304020202020204" pitchFamily="34" charset="-34"/>
              </a:rPr>
              <a:t>と</a:t>
            </a:r>
            <a:r>
              <a:rPr lang="ja-JP" altLang="en-US" kern="100">
                <a:solidFill>
                  <a:schemeClr val="tx1"/>
                </a:solidFill>
                <a:effectLst/>
                <a:latin typeface="+mn-ea"/>
                <a:ea typeface="+mn-ea"/>
                <a:cs typeface="Cordia New" panose="020B0304020202020204" pitchFamily="34" charset="-34"/>
              </a:rPr>
              <a:t>呼ばれ</a:t>
            </a:r>
            <a:r>
              <a:rPr lang="ja-JP" kern="100">
                <a:solidFill>
                  <a:schemeClr val="tx1"/>
                </a:solidFill>
                <a:effectLst/>
                <a:latin typeface="+mn-ea"/>
                <a:ea typeface="+mn-ea"/>
                <a:cs typeface="Cordia New" panose="020B0304020202020204" pitchFamily="34" charset="-34"/>
              </a:rPr>
              <a:t>、</a:t>
            </a:r>
            <a:r>
              <a:rPr lang="ja-JP" altLang="en-US" kern="100">
                <a:solidFill>
                  <a:schemeClr val="tx1"/>
                </a:solidFill>
                <a:effectLst/>
                <a:latin typeface="+mn-ea"/>
                <a:ea typeface="+mn-ea"/>
                <a:cs typeface="Cordia New" panose="020B0304020202020204" pitchFamily="34" charset="-34"/>
              </a:rPr>
              <a:t>多く</a:t>
            </a:r>
            <a:r>
              <a:rPr lang="ja-JP" kern="100">
                <a:solidFill>
                  <a:schemeClr val="tx1"/>
                </a:solidFill>
                <a:effectLst/>
                <a:latin typeface="+mn-ea"/>
                <a:ea typeface="+mn-ea"/>
                <a:cs typeface="Cordia New" panose="020B0304020202020204" pitchFamily="34" charset="-34"/>
              </a:rPr>
              <a:t>のローカルネットワーク</a:t>
            </a:r>
            <a:r>
              <a:rPr lang="ja-JP" altLang="en-US" kern="100">
                <a:solidFill>
                  <a:schemeClr val="tx1"/>
                </a:solidFill>
                <a:effectLst/>
                <a:latin typeface="+mn-ea"/>
                <a:ea typeface="+mn-ea"/>
                <a:cs typeface="Cordia New" panose="020B0304020202020204" pitchFamily="34" charset="-34"/>
              </a:rPr>
              <a:t>が接続されて</a:t>
            </a:r>
            <a:r>
              <a:rPr lang="ja-JP" kern="100">
                <a:solidFill>
                  <a:schemeClr val="tx1"/>
                </a:solidFill>
                <a:effectLst/>
                <a:latin typeface="+mn-ea"/>
                <a:ea typeface="+mn-ea"/>
                <a:cs typeface="Cordia New" panose="020B0304020202020204" pitchFamily="34" charset="-34"/>
              </a:rPr>
              <a:t>構成されています。</a:t>
            </a:r>
            <a:endParaRPr lang="en-JP" kern="100" dirty="0">
              <a:solidFill>
                <a:schemeClr val="tx1"/>
              </a:solidFill>
              <a:effectLst/>
              <a:latin typeface="+mn-ea"/>
              <a:ea typeface="+mn-ea"/>
              <a:cs typeface="Cordia New" panose="020B0304020202020204" pitchFamily="34" charset="-34"/>
            </a:endParaRPr>
          </a:p>
          <a:p>
            <a:pPr>
              <a:lnSpc>
                <a:spcPct val="150000"/>
              </a:lnSpc>
              <a:spcBef>
                <a:spcPts val="600"/>
              </a:spcBef>
              <a:spcAft>
                <a:spcPts val="600"/>
              </a:spcAft>
              <a:buClr>
                <a:schemeClr val="tx1"/>
              </a:buClr>
            </a:pPr>
            <a:endParaRPr lang="en-JP" kern="100" dirty="0">
              <a:solidFill>
                <a:schemeClr val="tx1"/>
              </a:solidFill>
              <a:effectLst/>
              <a:latin typeface="+mn-ea"/>
              <a:ea typeface="+mn-ea"/>
              <a:cs typeface="Cordia New" panose="020B0304020202020204" pitchFamily="34" charset="-34"/>
            </a:endParaRPr>
          </a:p>
        </p:txBody>
      </p:sp>
      <p:sp>
        <p:nvSpPr>
          <p:cNvPr id="5" name="Footer Placeholder 4">
            <a:extLst>
              <a:ext uri="{FF2B5EF4-FFF2-40B4-BE49-F238E27FC236}">
                <a16:creationId xmlns:a16="http://schemas.microsoft.com/office/drawing/2014/main" id="{78A6D718-60D7-59A9-60BC-99A503BD735E}"/>
              </a:ext>
            </a:extLst>
          </p:cNvPr>
          <p:cNvSpPr>
            <a:spLocks noGrp="1"/>
          </p:cNvSpPr>
          <p:nvPr>
            <p:ph type="ftr" sz="quarter" idx="10"/>
          </p:nvPr>
        </p:nvSpPr>
        <p:spPr/>
        <p:txBody>
          <a:bodyPr/>
          <a:lstStyle/>
          <a:p>
            <a:fld id="{DE74A2B2-A2C7-664D-8B22-24A840BCE584}" type="slidenum">
              <a:rPr lang="en-US" smtClean="0"/>
              <a:t>13</a:t>
            </a:fld>
            <a:endParaRPr lang="en-US" dirty="0"/>
          </a:p>
        </p:txBody>
      </p:sp>
    </p:spTree>
    <p:extLst>
      <p:ext uri="{BB962C8B-B14F-4D97-AF65-F5344CB8AC3E}">
        <p14:creationId xmlns:p14="http://schemas.microsoft.com/office/powerpoint/2010/main" val="372102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D9352CE-F6E7-30DE-AD6F-42FD9D1CFA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880A109-2D4B-2850-A6B0-CFE751537E8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FA8E3F1E-20FC-C02A-7210-F86AB5311A36}"/>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1.1.5 Mobile Devices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EA083529-FFE3-E58B-A6BC-1FDFB3856511}"/>
              </a:ext>
            </a:extLst>
          </p:cNvPr>
          <p:cNvSpPr txBox="1"/>
          <p:nvPr/>
        </p:nvSpPr>
        <p:spPr>
          <a:xfrm>
            <a:off x="822036" y="1902691"/>
            <a:ext cx="4027055" cy="1538883"/>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Smartphone</a:t>
            </a: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Tablet</a:t>
            </a: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Smartwatch</a:t>
            </a: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Smart Glasses</a:t>
            </a:r>
          </a:p>
        </p:txBody>
      </p:sp>
      <p:sp>
        <p:nvSpPr>
          <p:cNvPr id="3" name="Footer Placeholder 2">
            <a:extLst>
              <a:ext uri="{FF2B5EF4-FFF2-40B4-BE49-F238E27FC236}">
                <a16:creationId xmlns:a16="http://schemas.microsoft.com/office/drawing/2014/main" id="{BAFDC12F-497D-46BB-51D1-C5F283406948}"/>
              </a:ext>
            </a:extLst>
          </p:cNvPr>
          <p:cNvSpPr>
            <a:spLocks noGrp="1"/>
          </p:cNvSpPr>
          <p:nvPr>
            <p:ph type="ftr" sz="quarter" idx="10"/>
          </p:nvPr>
        </p:nvSpPr>
        <p:spPr/>
        <p:txBody>
          <a:bodyPr/>
          <a:lstStyle/>
          <a:p>
            <a:fld id="{319F931C-6F6D-CF49-8761-0FC8D0E33F8F}" type="slidenum">
              <a:rPr lang="en-US" smtClean="0"/>
              <a:t>14</a:t>
            </a:fld>
            <a:endParaRPr lang="en-US" dirty="0"/>
          </a:p>
        </p:txBody>
      </p:sp>
    </p:spTree>
    <p:extLst>
      <p:ext uri="{BB962C8B-B14F-4D97-AF65-F5344CB8AC3E}">
        <p14:creationId xmlns:p14="http://schemas.microsoft.com/office/powerpoint/2010/main" val="299970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E3BD8C6-D66D-77C7-29F5-7244073B29F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6B56AA7-A91D-94C2-3FDB-C918D41A922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563A4DE1-2F75-D12F-0463-F520D63C3061}"/>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1.1.6 Connected Home Devices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82F834E-0B46-6449-2985-EB1B5AD041B6}"/>
              </a:ext>
            </a:extLst>
          </p:cNvPr>
          <p:cNvSpPr txBox="1"/>
          <p:nvPr/>
        </p:nvSpPr>
        <p:spPr>
          <a:xfrm>
            <a:off x="822036" y="1902691"/>
            <a:ext cx="4027055" cy="1538883"/>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Security System</a:t>
            </a:r>
            <a:endParaRPr lang="en-US" sz="1600" dirty="0">
              <a:solidFill>
                <a:schemeClr val="tx1"/>
              </a:solidFill>
              <a:latin typeface="+mn-lt"/>
            </a:endParaRP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Appliances</a:t>
            </a:r>
            <a:endParaRPr lang="en-US" sz="1600" dirty="0">
              <a:solidFill>
                <a:schemeClr val="tx1"/>
              </a:solidFill>
              <a:latin typeface="+mn-lt"/>
            </a:endParaRP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Smart TV</a:t>
            </a: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Gaming Console</a:t>
            </a:r>
          </a:p>
        </p:txBody>
      </p:sp>
      <p:sp>
        <p:nvSpPr>
          <p:cNvPr id="3" name="Footer Placeholder 2">
            <a:extLst>
              <a:ext uri="{FF2B5EF4-FFF2-40B4-BE49-F238E27FC236}">
                <a16:creationId xmlns:a16="http://schemas.microsoft.com/office/drawing/2014/main" id="{F135B27D-B7F0-57E4-D88E-33A44F8E7840}"/>
              </a:ext>
            </a:extLst>
          </p:cNvPr>
          <p:cNvSpPr>
            <a:spLocks noGrp="1"/>
          </p:cNvSpPr>
          <p:nvPr>
            <p:ph type="ftr" sz="quarter" idx="10"/>
          </p:nvPr>
        </p:nvSpPr>
        <p:spPr/>
        <p:txBody>
          <a:bodyPr/>
          <a:lstStyle/>
          <a:p>
            <a:fld id="{1EA335B0-94C8-0947-8E1E-BC10499C0CCF}" type="slidenum">
              <a:rPr lang="en-US" smtClean="0"/>
              <a:t>15</a:t>
            </a:fld>
            <a:endParaRPr lang="en-US" dirty="0"/>
          </a:p>
        </p:txBody>
      </p:sp>
    </p:spTree>
    <p:extLst>
      <p:ext uri="{BB962C8B-B14F-4D97-AF65-F5344CB8AC3E}">
        <p14:creationId xmlns:p14="http://schemas.microsoft.com/office/powerpoint/2010/main" val="3439513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43E5080-573A-A81A-BA46-A72A111E922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3328673-E57E-5AF4-411E-B05F31ACF09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6BF4BA9A-77D3-2D4C-7C46-DD07D8245C82}"/>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1.1.7 Other Connected Devices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5D8DFAC-CAFE-B9B4-672F-16D807E81CF1}"/>
              </a:ext>
            </a:extLst>
          </p:cNvPr>
          <p:cNvSpPr txBox="1"/>
          <p:nvPr/>
        </p:nvSpPr>
        <p:spPr>
          <a:xfrm>
            <a:off x="822036" y="1902691"/>
            <a:ext cx="6397914" cy="1538883"/>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Smart Cars</a:t>
            </a: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RFID (Radio frequency identification) Tags</a:t>
            </a: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Sensors and Actuators </a:t>
            </a:r>
            <a:endParaRPr lang="en-US" sz="1600" dirty="0">
              <a:solidFill>
                <a:schemeClr val="tx1"/>
              </a:solidFill>
              <a:latin typeface="+mn-lt"/>
            </a:endParaRP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Medical Devices</a:t>
            </a:r>
          </a:p>
        </p:txBody>
      </p:sp>
      <p:sp>
        <p:nvSpPr>
          <p:cNvPr id="3" name="Footer Placeholder 2">
            <a:extLst>
              <a:ext uri="{FF2B5EF4-FFF2-40B4-BE49-F238E27FC236}">
                <a16:creationId xmlns:a16="http://schemas.microsoft.com/office/drawing/2014/main" id="{C6D3D06B-BC12-E039-71F2-D95BBD48A776}"/>
              </a:ext>
            </a:extLst>
          </p:cNvPr>
          <p:cNvSpPr>
            <a:spLocks noGrp="1"/>
          </p:cNvSpPr>
          <p:nvPr>
            <p:ph type="ftr" sz="quarter" idx="10"/>
          </p:nvPr>
        </p:nvSpPr>
        <p:spPr/>
        <p:txBody>
          <a:bodyPr/>
          <a:lstStyle/>
          <a:p>
            <a:fld id="{F988C2DB-07AA-0B4E-B35E-F2D01638F794}" type="slidenum">
              <a:rPr lang="en-US" smtClean="0"/>
              <a:t>16</a:t>
            </a:fld>
            <a:endParaRPr lang="en-US" dirty="0"/>
          </a:p>
        </p:txBody>
      </p:sp>
    </p:spTree>
    <p:extLst>
      <p:ext uri="{BB962C8B-B14F-4D97-AF65-F5344CB8AC3E}">
        <p14:creationId xmlns:p14="http://schemas.microsoft.com/office/powerpoint/2010/main" val="32437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68C673-D607-7D38-7AF3-973DBCB050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069CA67-11F4-8517-5FD4-14D45574AE4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6851EAA7-4E15-875A-5865-C1640F1F5D81}"/>
              </a:ext>
            </a:extLst>
          </p:cNvPr>
          <p:cNvSpPr txBox="1"/>
          <p:nvPr/>
        </p:nvSpPr>
        <p:spPr>
          <a:xfrm>
            <a:off x="720725" y="1193086"/>
            <a:ext cx="6825384" cy="307777"/>
          </a:xfrm>
          <a:prstGeom prst="rect">
            <a:avLst/>
          </a:prstGeom>
          <a:noFill/>
        </p:spPr>
        <p:txBody>
          <a:bodyPr wrap="square" rtlCol="0">
            <a:spAutoFit/>
          </a:bodyPr>
          <a:lstStyle/>
          <a:p>
            <a:pPr algn="l" fontAlgn="ctr">
              <a:spcAft>
                <a:spcPts val="600"/>
              </a:spcAft>
              <a:buClr>
                <a:schemeClr val="tx1"/>
              </a:buClr>
            </a:pPr>
            <a:r>
              <a:rPr lang="en-US" altLang="ja-JP" dirty="0">
                <a:solidFill>
                  <a:schemeClr val="accent4"/>
                </a:solidFill>
                <a:latin typeface="+mn-lt"/>
                <a:ea typeface="MS PGothic" panose="020B0600070205080204" pitchFamily="34" charset="-128"/>
              </a:rPr>
              <a:t>1.1.8 </a:t>
            </a:r>
            <a:r>
              <a:rPr lang="en-US" b="0" i="0" dirty="0">
                <a:solidFill>
                  <a:schemeClr val="accent4"/>
                </a:solidFill>
                <a:effectLst/>
                <a:latin typeface="+mn-lt"/>
              </a:rPr>
              <a:t>Quiz2_1 Check Your Understanding - Network Types</a:t>
            </a:r>
            <a:endParaRPr lang="en-US" altLang="ja-JP"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EB12C7FC-E90F-CDD4-8C6B-AB65624EA96A}"/>
              </a:ext>
            </a:extLst>
          </p:cNvPr>
          <p:cNvSpPr txBox="1"/>
          <p:nvPr/>
        </p:nvSpPr>
        <p:spPr>
          <a:xfrm>
            <a:off x="720000" y="1593196"/>
            <a:ext cx="8210551" cy="3170099"/>
          </a:xfrm>
          <a:prstGeom prst="rect">
            <a:avLst/>
          </a:prstGeom>
          <a:noFill/>
        </p:spPr>
        <p:txBody>
          <a:bodyPr wrap="square" rtlCol="0">
            <a:spAutoFit/>
          </a:bodyPr>
          <a:lstStyle/>
          <a:p>
            <a:pPr algn="l" fontAlgn="ctr"/>
            <a:r>
              <a:rPr lang="en-US" i="0" dirty="0">
                <a:solidFill>
                  <a:schemeClr val="accent1"/>
                </a:solidFill>
                <a:effectLst/>
                <a:latin typeface="+mn-lt"/>
                <a:hlinkClick r:id="rId4"/>
              </a:rPr>
              <a:t>https://forms.gle/3gkdyZN1EqNkUvB5A</a:t>
            </a:r>
            <a:endParaRPr lang="en-US" i="0" dirty="0">
              <a:solidFill>
                <a:schemeClr val="accent1"/>
              </a:solidFill>
              <a:effectLst/>
              <a:latin typeface="+mn-lt"/>
            </a:endParaRPr>
          </a:p>
          <a:p>
            <a:pPr algn="l" fontAlgn="ctr"/>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1</a:t>
            </a:r>
          </a:p>
          <a:p>
            <a:pPr marL="358775" lvl="1">
              <a:spcBef>
                <a:spcPts val="600"/>
              </a:spcBef>
              <a:spcAft>
                <a:spcPts val="600"/>
              </a:spcAft>
            </a:pPr>
            <a:r>
              <a:rPr lang="en-US" i="0" dirty="0">
                <a:solidFill>
                  <a:schemeClr val="tx1"/>
                </a:solidFill>
                <a:effectLst/>
                <a:latin typeface="+mn-lt"/>
              </a:rPr>
              <a:t>What type of network allows computers in a home office or a remote office to connect to a corporate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smart home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small office home office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medium to large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world wide network</a:t>
            </a:r>
          </a:p>
          <a:p>
            <a:pPr algn="l"/>
            <a:endParaRPr lang="en-US" dirty="0">
              <a:solidFill>
                <a:schemeClr val="tx1"/>
              </a:solidFill>
              <a:latin typeface="+mn-lt"/>
            </a:endParaRPr>
          </a:p>
        </p:txBody>
      </p:sp>
      <p:grpSp>
        <p:nvGrpSpPr>
          <p:cNvPr id="2" name="Google Shape;10286;p77">
            <a:extLst>
              <a:ext uri="{FF2B5EF4-FFF2-40B4-BE49-F238E27FC236}">
                <a16:creationId xmlns:a16="http://schemas.microsoft.com/office/drawing/2014/main" id="{AB408319-AB26-9983-5E32-C6A39DB5464F}"/>
              </a:ext>
            </a:extLst>
          </p:cNvPr>
          <p:cNvGrpSpPr/>
          <p:nvPr/>
        </p:nvGrpSpPr>
        <p:grpSpPr>
          <a:xfrm>
            <a:off x="65969" y="209084"/>
            <a:ext cx="654756" cy="935366"/>
            <a:chOff x="-39783425" y="2337925"/>
            <a:chExt cx="275700" cy="318350"/>
          </a:xfrm>
          <a:solidFill>
            <a:schemeClr val="accent3"/>
          </a:solidFill>
        </p:grpSpPr>
        <p:sp>
          <p:nvSpPr>
            <p:cNvPr id="3" name="Google Shape;10287;p77">
              <a:extLst>
                <a:ext uri="{FF2B5EF4-FFF2-40B4-BE49-F238E27FC236}">
                  <a16:creationId xmlns:a16="http://schemas.microsoft.com/office/drawing/2014/main" id="{219C6167-6BAF-7B42-E904-3B5EB400D04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BD91D17B-E208-4B92-01C0-2CEED2F7149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9D368956-5639-ED73-F902-8B95A942672D}"/>
              </a:ext>
            </a:extLst>
          </p:cNvPr>
          <p:cNvSpPr>
            <a:spLocks noGrp="1"/>
          </p:cNvSpPr>
          <p:nvPr>
            <p:ph type="ftr" sz="quarter" idx="10"/>
          </p:nvPr>
        </p:nvSpPr>
        <p:spPr/>
        <p:txBody>
          <a:bodyPr/>
          <a:lstStyle/>
          <a:p>
            <a:fld id="{CAA3601F-3A5D-F945-B253-F0860019D5AD}" type="slidenum">
              <a:rPr lang="en-US" smtClean="0"/>
              <a:t>17</a:t>
            </a:fld>
            <a:endParaRPr lang="en-US" dirty="0"/>
          </a:p>
        </p:txBody>
      </p:sp>
    </p:spTree>
    <p:extLst>
      <p:ext uri="{BB962C8B-B14F-4D97-AF65-F5344CB8AC3E}">
        <p14:creationId xmlns:p14="http://schemas.microsoft.com/office/powerpoint/2010/main" val="216574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5B0E203-5971-86CC-7CD6-408E6103949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CDC3A78-3CA1-1103-54F9-B56C5B533E4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5" name="TextBox 4">
            <a:extLst>
              <a:ext uri="{FF2B5EF4-FFF2-40B4-BE49-F238E27FC236}">
                <a16:creationId xmlns:a16="http://schemas.microsoft.com/office/drawing/2014/main" id="{3EDA80D1-D0F7-9F45-E339-C5C3F534E4F8}"/>
              </a:ext>
            </a:extLst>
          </p:cNvPr>
          <p:cNvSpPr txBox="1"/>
          <p:nvPr/>
        </p:nvSpPr>
        <p:spPr>
          <a:xfrm>
            <a:off x="720000" y="1593196"/>
            <a:ext cx="8210551" cy="2508379"/>
          </a:xfrm>
          <a:prstGeom prst="rect">
            <a:avLst/>
          </a:prstGeom>
          <a:noFill/>
        </p:spPr>
        <p:txBody>
          <a:bodyPr wrap="square" rtlCol="0">
            <a:spAutoFit/>
          </a:bodyPr>
          <a:lstStyle/>
          <a:p>
            <a:pPr algn="l" fontAlgn="ctr"/>
            <a:r>
              <a:rPr lang="en-US" i="0" dirty="0">
                <a:solidFill>
                  <a:schemeClr val="accent1"/>
                </a:solidFill>
                <a:effectLst/>
                <a:latin typeface="+mn-lt"/>
                <a:hlinkClick r:id="rId4"/>
              </a:rPr>
              <a:t>https://forms.gle/3gkdyZN1EqNkUvB5A</a:t>
            </a:r>
            <a:endParaRPr lang="en-US" i="0" dirty="0">
              <a:solidFill>
                <a:schemeClr val="accent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algn="l">
              <a:spcBef>
                <a:spcPts val="600"/>
              </a:spcBef>
              <a:spcAft>
                <a:spcPts val="600"/>
              </a:spcAft>
            </a:pPr>
            <a:r>
              <a:rPr lang="en-US" i="0" dirty="0">
                <a:solidFill>
                  <a:schemeClr val="tx1"/>
                </a:solidFill>
                <a:effectLst/>
                <a:latin typeface="+mn-lt"/>
              </a:rPr>
              <a:t>What can be placed in or on a package so that it can be tracked?</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network interface card</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sensor</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actuator</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RFID tag</a:t>
            </a:r>
          </a:p>
        </p:txBody>
      </p:sp>
      <p:grpSp>
        <p:nvGrpSpPr>
          <p:cNvPr id="2" name="Google Shape;10286;p77">
            <a:extLst>
              <a:ext uri="{FF2B5EF4-FFF2-40B4-BE49-F238E27FC236}">
                <a16:creationId xmlns:a16="http://schemas.microsoft.com/office/drawing/2014/main" id="{2CA3931F-FCA6-762B-839C-937724202381}"/>
              </a:ext>
            </a:extLst>
          </p:cNvPr>
          <p:cNvGrpSpPr/>
          <p:nvPr/>
        </p:nvGrpSpPr>
        <p:grpSpPr>
          <a:xfrm>
            <a:off x="65969" y="209084"/>
            <a:ext cx="654756" cy="935366"/>
            <a:chOff x="-39783425" y="2337925"/>
            <a:chExt cx="275700" cy="318350"/>
          </a:xfrm>
          <a:solidFill>
            <a:schemeClr val="accent3"/>
          </a:solidFill>
        </p:grpSpPr>
        <p:sp>
          <p:nvSpPr>
            <p:cNvPr id="3" name="Google Shape;10287;p77">
              <a:extLst>
                <a:ext uri="{FF2B5EF4-FFF2-40B4-BE49-F238E27FC236}">
                  <a16:creationId xmlns:a16="http://schemas.microsoft.com/office/drawing/2014/main" id="{1A993188-CED0-8048-D79D-CEF339C14A98}"/>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B9DF295-556A-00FD-96BE-DF975A5E6AD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FF23446B-3087-4798-2B99-B74339F052B0}"/>
              </a:ext>
            </a:extLst>
          </p:cNvPr>
          <p:cNvSpPr>
            <a:spLocks noGrp="1"/>
          </p:cNvSpPr>
          <p:nvPr>
            <p:ph type="ftr" sz="quarter" idx="10"/>
          </p:nvPr>
        </p:nvSpPr>
        <p:spPr/>
        <p:txBody>
          <a:bodyPr/>
          <a:lstStyle/>
          <a:p>
            <a:fld id="{DF69CDFB-566D-E340-9251-E301E567AACF}" type="slidenum">
              <a:rPr lang="en-US" smtClean="0"/>
              <a:t>18</a:t>
            </a:fld>
            <a:endParaRPr lang="en-US" dirty="0"/>
          </a:p>
        </p:txBody>
      </p:sp>
      <p:sp>
        <p:nvSpPr>
          <p:cNvPr id="8" name="TextBox 7">
            <a:extLst>
              <a:ext uri="{FF2B5EF4-FFF2-40B4-BE49-F238E27FC236}">
                <a16:creationId xmlns:a16="http://schemas.microsoft.com/office/drawing/2014/main" id="{70C5300B-71FE-3AE5-8896-815373648ED8}"/>
              </a:ext>
            </a:extLst>
          </p:cNvPr>
          <p:cNvSpPr txBox="1"/>
          <p:nvPr/>
        </p:nvSpPr>
        <p:spPr>
          <a:xfrm>
            <a:off x="720725" y="1193086"/>
            <a:ext cx="6825384" cy="307777"/>
          </a:xfrm>
          <a:prstGeom prst="rect">
            <a:avLst/>
          </a:prstGeom>
          <a:noFill/>
        </p:spPr>
        <p:txBody>
          <a:bodyPr wrap="square" rtlCol="0">
            <a:spAutoFit/>
          </a:bodyPr>
          <a:lstStyle/>
          <a:p>
            <a:pPr algn="l" fontAlgn="ctr">
              <a:spcAft>
                <a:spcPts val="600"/>
              </a:spcAft>
              <a:buClr>
                <a:schemeClr val="tx1"/>
              </a:buClr>
            </a:pPr>
            <a:r>
              <a:rPr lang="en-US" altLang="ja-JP" dirty="0">
                <a:solidFill>
                  <a:schemeClr val="accent4"/>
                </a:solidFill>
                <a:latin typeface="+mn-lt"/>
                <a:ea typeface="MS PGothic" panose="020B0600070205080204" pitchFamily="34" charset="-128"/>
              </a:rPr>
              <a:t>1.1.8 </a:t>
            </a:r>
            <a:r>
              <a:rPr lang="en-US" b="0" i="0" dirty="0">
                <a:solidFill>
                  <a:schemeClr val="accent4"/>
                </a:solidFill>
                <a:effectLst/>
                <a:latin typeface="+mn-lt"/>
              </a:rPr>
              <a:t>Quiz2_1 Check Your Understanding - Network Types</a:t>
            </a:r>
            <a:endParaRPr lang="en-US" altLang="ja-JP" b="0" i="0" u="none" strike="noStrike" dirty="0">
              <a:solidFill>
                <a:schemeClr val="accent4"/>
              </a:solidFill>
              <a:effectLst/>
              <a:latin typeface="+mn-lt"/>
              <a:ea typeface="MS PGothic" panose="020B0600070205080204" pitchFamily="34" charset="-128"/>
            </a:endParaRPr>
          </a:p>
        </p:txBody>
      </p:sp>
    </p:spTree>
    <p:extLst>
      <p:ext uri="{BB962C8B-B14F-4D97-AF65-F5344CB8AC3E}">
        <p14:creationId xmlns:p14="http://schemas.microsoft.com/office/powerpoint/2010/main" val="338758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55DA9EB-E12D-B364-3F65-0D3DB92FA6E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987C4E8-F548-4B6F-2A98-FF1B3653BF5E}"/>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hlinkClick r:id="rId3">
                  <a:extLst>
                    <a:ext uri="{A12FA001-AC4F-418D-AE19-62706E023703}">
                      <ahyp:hlinkClr xmlns:ahyp="http://schemas.microsoft.com/office/drawing/2018/hyperlinkcolor" val="tx"/>
                    </a:ext>
                  </a:extLst>
                </a:hlinkClick>
              </a:rPr>
              <a:t>1.2. Data Transmission</a:t>
            </a:r>
            <a:endParaRPr lang="en-US" altLang="ja-JP" dirty="0">
              <a:solidFill>
                <a:schemeClr val="tx1"/>
              </a:solidFill>
            </a:endParaRPr>
          </a:p>
        </p:txBody>
      </p:sp>
      <p:sp>
        <p:nvSpPr>
          <p:cNvPr id="4" name="TextBox 3">
            <a:extLst>
              <a:ext uri="{FF2B5EF4-FFF2-40B4-BE49-F238E27FC236}">
                <a16:creationId xmlns:a16="http://schemas.microsoft.com/office/drawing/2014/main" id="{BCCC01B6-770D-9995-CDE6-F1322726E18A}"/>
              </a:ext>
            </a:extLst>
          </p:cNvPr>
          <p:cNvSpPr txBox="1"/>
          <p:nvPr/>
        </p:nvSpPr>
        <p:spPr>
          <a:xfrm>
            <a:off x="720725" y="1260913"/>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 Video - Types of Personal Data</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462CDC34-8BA1-A2F6-257E-22BA1D13DE17}"/>
              </a:ext>
            </a:extLst>
          </p:cNvPr>
          <p:cNvSpPr txBox="1"/>
          <p:nvPr/>
        </p:nvSpPr>
        <p:spPr>
          <a:xfrm>
            <a:off x="720725" y="1834902"/>
            <a:ext cx="7817224" cy="3016210"/>
          </a:xfrm>
          <a:prstGeom prst="rect">
            <a:avLst/>
          </a:prstGeom>
          <a:noFill/>
        </p:spPr>
        <p:txBody>
          <a:bodyPr wrap="square" rtlCol="0">
            <a:spAutoFit/>
          </a:bodyPr>
          <a:lstStyle/>
          <a:p>
            <a:pPr>
              <a:spcAft>
                <a:spcPts val="1200"/>
              </a:spcAft>
            </a:pPr>
            <a:r>
              <a:rPr lang="en-US" altLang="ja-JP" u="sng" dirty="0">
                <a:solidFill>
                  <a:schemeClr val="tx1"/>
                </a:solidFill>
                <a:latin typeface="+mn-lt"/>
                <a:ea typeface="+mn-ea"/>
              </a:rPr>
              <a:t>3</a:t>
            </a:r>
            <a:r>
              <a:rPr lang="ja-JP" altLang="en-US" u="sng">
                <a:solidFill>
                  <a:schemeClr val="tx1"/>
                </a:solidFill>
                <a:latin typeface="+mn-lt"/>
                <a:ea typeface="+mn-ea"/>
              </a:rPr>
              <a:t>タイプの個人データ：</a:t>
            </a:r>
            <a:endParaRPr lang="en-US" altLang="ja-JP" u="sng" dirty="0">
              <a:solidFill>
                <a:schemeClr val="tx1"/>
              </a:solidFill>
              <a:latin typeface="+mn-lt"/>
              <a:ea typeface="+mn-ea"/>
            </a:endParaRPr>
          </a:p>
          <a:p>
            <a:pPr marL="342900" indent="-342900">
              <a:spcAft>
                <a:spcPts val="600"/>
              </a:spcAft>
              <a:buClr>
                <a:schemeClr val="tx1"/>
              </a:buClr>
              <a:buFont typeface="+mj-lt"/>
              <a:buAutoNum type="arabicPeriod"/>
            </a:pPr>
            <a:r>
              <a:rPr lang="ja-JP" altLang="en-US" b="1">
                <a:solidFill>
                  <a:schemeClr val="accent1"/>
                </a:solidFill>
                <a:latin typeface="+mn-lt"/>
              </a:rPr>
              <a:t>提供データ（</a:t>
            </a:r>
            <a:r>
              <a:rPr lang="en-US" b="1" dirty="0">
                <a:solidFill>
                  <a:schemeClr val="accent1"/>
                </a:solidFill>
                <a:latin typeface="+mn-lt"/>
              </a:rPr>
              <a:t>Volunteer Data）</a:t>
            </a:r>
            <a:endParaRPr lang="en-US"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あなたが同意して提供したデータ。</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a:t>
            </a:r>
            <a:r>
              <a:rPr lang="ja-JP" altLang="en-US">
                <a:solidFill>
                  <a:schemeClr val="tx1"/>
                </a:solidFill>
                <a:latin typeface="+mn-lt"/>
              </a:rPr>
              <a:t>アカウント登録時に入力した名前、電話番号などの情報。</a:t>
            </a:r>
          </a:p>
          <a:p>
            <a:pPr marL="342900" indent="-342900">
              <a:spcAft>
                <a:spcPts val="600"/>
              </a:spcAft>
              <a:buClr>
                <a:schemeClr val="tx1"/>
              </a:buClr>
              <a:buFont typeface="+mj-lt"/>
              <a:buAutoNum type="arabicPeriod"/>
            </a:pPr>
            <a:r>
              <a:rPr lang="ja-JP" altLang="en-US" b="1">
                <a:solidFill>
                  <a:schemeClr val="accent1"/>
                </a:solidFill>
                <a:latin typeface="+mn-lt"/>
              </a:rPr>
              <a:t>推測データ（</a:t>
            </a:r>
            <a:r>
              <a:rPr lang="en-US" b="1" dirty="0">
                <a:solidFill>
                  <a:schemeClr val="accent1"/>
                </a:solidFill>
                <a:latin typeface="+mn-lt"/>
              </a:rPr>
              <a:t>Inferred Data）</a:t>
            </a:r>
            <a:endParaRPr lang="en-US"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直接提供したデータではなく、データの分析や処理から作られた情報。</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a:t>
            </a:r>
            <a:r>
              <a:rPr lang="ja-JP" altLang="en-US">
                <a:solidFill>
                  <a:schemeClr val="tx1"/>
                </a:solidFill>
                <a:latin typeface="+mn-lt"/>
              </a:rPr>
              <a:t>クレジットカード利用から推測される位置情報や好み。</a:t>
            </a:r>
          </a:p>
          <a:p>
            <a:pPr marL="342900" indent="-342900">
              <a:spcAft>
                <a:spcPts val="600"/>
              </a:spcAft>
              <a:buClr>
                <a:schemeClr val="tx1"/>
              </a:buClr>
              <a:buFont typeface="+mj-lt"/>
              <a:buAutoNum type="arabicPeriod"/>
            </a:pPr>
            <a:r>
              <a:rPr lang="ja-JP" altLang="en-US" b="1">
                <a:solidFill>
                  <a:schemeClr val="accent1"/>
                </a:solidFill>
                <a:latin typeface="+mn-lt"/>
              </a:rPr>
              <a:t>観測データ（</a:t>
            </a:r>
            <a:r>
              <a:rPr lang="en-US" b="1" dirty="0">
                <a:solidFill>
                  <a:schemeClr val="accent1"/>
                </a:solidFill>
                <a:latin typeface="+mn-lt"/>
              </a:rPr>
              <a:t>Observed Data）</a:t>
            </a:r>
            <a:endParaRPr lang="en-US"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直接入力しなくても、行動や環境から観察されて収集された情報。</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a:t>
            </a:r>
            <a:r>
              <a:rPr lang="ja-JP" altLang="en-US">
                <a:solidFill>
                  <a:schemeClr val="tx1"/>
                </a:solidFill>
                <a:latin typeface="+mn-lt"/>
              </a:rPr>
              <a:t>スマートフォンで収集された位置情報。</a:t>
            </a:r>
          </a:p>
        </p:txBody>
      </p:sp>
      <p:sp>
        <p:nvSpPr>
          <p:cNvPr id="3" name="Footer Placeholder 2">
            <a:extLst>
              <a:ext uri="{FF2B5EF4-FFF2-40B4-BE49-F238E27FC236}">
                <a16:creationId xmlns:a16="http://schemas.microsoft.com/office/drawing/2014/main" id="{F262BA78-3D7A-C94F-8CE9-682558B62C66}"/>
              </a:ext>
            </a:extLst>
          </p:cNvPr>
          <p:cNvSpPr>
            <a:spLocks noGrp="1"/>
          </p:cNvSpPr>
          <p:nvPr>
            <p:ph type="ftr" sz="quarter" idx="10"/>
          </p:nvPr>
        </p:nvSpPr>
        <p:spPr/>
        <p:txBody>
          <a:bodyPr/>
          <a:lstStyle/>
          <a:p>
            <a:fld id="{D6676CBE-9768-AE44-86E1-0342B8DFA30C}" type="slidenum">
              <a:rPr lang="en-US" smtClean="0"/>
              <a:t>19</a:t>
            </a:fld>
            <a:endParaRPr lang="en-US" dirty="0"/>
          </a:p>
        </p:txBody>
      </p:sp>
    </p:spTree>
    <p:extLst>
      <p:ext uri="{BB962C8B-B14F-4D97-AF65-F5344CB8AC3E}">
        <p14:creationId xmlns:p14="http://schemas.microsoft.com/office/powerpoint/2010/main" val="153757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5" name="Google Shape;675;p29"/>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434405" y="1761326"/>
            <a:ext cx="1685108" cy="798994"/>
          </a:xfrm>
          <a:prstGeom prst="rect">
            <a:avLst/>
          </a:prstGeom>
        </p:spPr>
        <p:txBody>
          <a:bodyPr spcFirstLastPara="1" wrap="square" lIns="91425" tIns="91425" rIns="91425" bIns="91425" anchor="t" anchorCtr="0">
            <a:noAutofit/>
          </a:bodyPr>
          <a:lstStyle/>
          <a:p>
            <a:pPr marL="139700" indent="0" fontAlgn="ctr"/>
            <a:r>
              <a:rPr lang="mn-MN" sz="1400" b="0" i="0" u="none" strike="noStrike" cap="non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4;p29">
            <a:extLst>
              <a:ext uri="{FF2B5EF4-FFF2-40B4-BE49-F238E27FC236}">
                <a16:creationId xmlns:a16="http://schemas.microsoft.com/office/drawing/2014/main" id="{008AA466-8470-07F6-94BD-C2DA852E6601}"/>
              </a:ext>
            </a:extLst>
          </p:cNvPr>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tx1"/>
                </a:solidFill>
                <a:effectLs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tx1"/>
              </a:solidFill>
              <a:effectLst/>
              <a:latin typeface="MS PGothic" panose="020B0600070205080204" pitchFamily="34" charset="-128"/>
              <a:ea typeface="MS PGothic" panose="020B0600070205080204" pitchFamily="34" charset="-128"/>
            </a:endParaRPr>
          </a:p>
        </p:txBody>
      </p:sp>
      <p:sp>
        <p:nvSpPr>
          <p:cNvPr id="12" name="Google Shape;678;p29">
            <a:extLst>
              <a:ext uri="{FF2B5EF4-FFF2-40B4-BE49-F238E27FC236}">
                <a16:creationId xmlns:a16="http://schemas.microsoft.com/office/drawing/2014/main" id="{4C818EE3-D81A-D253-5DF6-6B1F8429481B}"/>
              </a:ext>
            </a:extLst>
          </p:cNvPr>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3" name="Footer Placeholder 4">
            <a:extLst>
              <a:ext uri="{FF2B5EF4-FFF2-40B4-BE49-F238E27FC236}">
                <a16:creationId xmlns:a16="http://schemas.microsoft.com/office/drawing/2014/main" id="{85C80984-C605-CB69-7DC6-52503261FE3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AF8372-C997-9D4D-B2FD-E4FE6D9F8A11}"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E0D584B-89AC-8632-C28E-FCF36D70950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4AFFCD2-70DD-2B36-0F0A-508B07C01AD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F72DFC35-0D54-FB08-6A48-6D70D395EACD}"/>
              </a:ext>
            </a:extLst>
          </p:cNvPr>
          <p:cNvSpPr txBox="1"/>
          <p:nvPr/>
        </p:nvSpPr>
        <p:spPr>
          <a:xfrm>
            <a:off x="720000" y="1260913"/>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 The Bit</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AFDD4909-5650-E57D-6ADB-E63D6DAB9B15}"/>
              </a:ext>
            </a:extLst>
          </p:cNvPr>
          <p:cNvSpPr txBox="1"/>
          <p:nvPr/>
        </p:nvSpPr>
        <p:spPr>
          <a:xfrm>
            <a:off x="828674" y="1809236"/>
            <a:ext cx="8067676" cy="2954655"/>
          </a:xfrm>
          <a:prstGeom prst="rect">
            <a:avLst/>
          </a:prstGeom>
          <a:noFill/>
        </p:spPr>
        <p:txBody>
          <a:bodyPr wrap="square" rtlCol="0">
            <a:spAutoFit/>
          </a:bodyPr>
          <a:lstStyle/>
          <a:p>
            <a:r>
              <a:rPr lang="en-US" sz="2000" b="0" i="0" dirty="0">
                <a:solidFill>
                  <a:schemeClr val="tx1"/>
                </a:solidFill>
                <a:effectLst/>
                <a:latin typeface="+mn-lt"/>
              </a:rPr>
              <a:t>What is Bit?</a:t>
            </a:r>
          </a:p>
          <a:p>
            <a:endParaRPr lang="en-US" dirty="0">
              <a:solidFill>
                <a:schemeClr val="tx1"/>
              </a:solidFill>
              <a:latin typeface="+mn-lt"/>
            </a:endParaRPr>
          </a:p>
          <a:p>
            <a:r>
              <a:rPr lang="en-US" b="0" i="0" dirty="0">
                <a:solidFill>
                  <a:schemeClr val="tx1"/>
                </a:solidFill>
                <a:effectLst/>
                <a:latin typeface="+mn-lt"/>
              </a:rPr>
              <a:t>A bit, short for "binary digit," is the most basic unit of data in computing and digital communications.</a:t>
            </a:r>
          </a:p>
          <a:p>
            <a:endParaRPr lang="en-US" dirty="0">
              <a:solidFill>
                <a:schemeClr val="tx1"/>
              </a:solidFill>
              <a:latin typeface="+mn-lt"/>
            </a:endParaRPr>
          </a:p>
          <a:p>
            <a:r>
              <a:rPr lang="en-US" dirty="0">
                <a:solidFill>
                  <a:schemeClr val="tx1"/>
                </a:solidFill>
                <a:latin typeface="+mn-lt"/>
              </a:rPr>
              <a:t>Computers use binary codes to represent and interpret letters, numbers and special characters with bits. A commonly used code is the </a:t>
            </a:r>
            <a:r>
              <a:rPr lang="en-US" sz="2000" dirty="0">
                <a:solidFill>
                  <a:schemeClr val="accent1"/>
                </a:solidFill>
                <a:latin typeface="+mn-lt"/>
              </a:rPr>
              <a:t>American Standard Code for Information Interchange </a:t>
            </a:r>
            <a:r>
              <a:rPr lang="en-US" dirty="0">
                <a:solidFill>
                  <a:schemeClr val="tx1"/>
                </a:solidFill>
                <a:latin typeface="+mn-lt"/>
              </a:rPr>
              <a:t>(</a:t>
            </a:r>
            <a:r>
              <a:rPr lang="en-US" dirty="0">
                <a:solidFill>
                  <a:schemeClr val="accent1"/>
                </a:solidFill>
                <a:latin typeface="+mn-lt"/>
              </a:rPr>
              <a:t>ASCII</a:t>
            </a:r>
            <a:r>
              <a:rPr lang="en-US" dirty="0">
                <a:solidFill>
                  <a:schemeClr val="tx1"/>
                </a:solidFill>
                <a:latin typeface="+mn-lt"/>
              </a:rPr>
              <a:t>). </a:t>
            </a:r>
            <a:r>
              <a:rPr lang="en-US" dirty="0">
                <a:solidFill>
                  <a:schemeClr val="tx1"/>
                </a:solidFill>
                <a:latin typeface="+mn-lt"/>
                <a:hlinkClick r:id="rId5"/>
              </a:rPr>
              <a:t>https://www.ascii-code.com/ASCII</a:t>
            </a:r>
            <a:endParaRPr lang="en-US" dirty="0">
              <a:solidFill>
                <a:schemeClr val="tx1"/>
              </a:solidFill>
              <a:latin typeface="+mn-lt"/>
            </a:endParaRPr>
          </a:p>
          <a:p>
            <a:endParaRPr lang="en-US" dirty="0">
              <a:solidFill>
                <a:schemeClr val="tx1"/>
              </a:solidFill>
              <a:latin typeface="+mn-lt"/>
            </a:endParaRPr>
          </a:p>
          <a:p>
            <a:r>
              <a:rPr lang="en-US" dirty="0">
                <a:solidFill>
                  <a:schemeClr val="tx1"/>
                </a:solidFill>
                <a:latin typeface="+mn-lt"/>
              </a:rPr>
              <a:t>Capital letter: A = 01000001</a:t>
            </a:r>
          </a:p>
          <a:p>
            <a:r>
              <a:rPr lang="en-US" dirty="0">
                <a:solidFill>
                  <a:schemeClr val="tx1"/>
                </a:solidFill>
                <a:latin typeface="+mn-lt"/>
              </a:rPr>
              <a:t>Number: 9 = 00001001</a:t>
            </a:r>
          </a:p>
          <a:p>
            <a:r>
              <a:rPr lang="en-US" dirty="0">
                <a:solidFill>
                  <a:schemeClr val="tx1"/>
                </a:solidFill>
                <a:latin typeface="+mn-lt"/>
              </a:rPr>
              <a:t>Special character: # = 00100011</a:t>
            </a: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D9FB5E37-18FE-9A3B-C100-9545D7DCE2AB}"/>
              </a:ext>
            </a:extLst>
          </p:cNvPr>
          <p:cNvSpPr>
            <a:spLocks noGrp="1"/>
          </p:cNvSpPr>
          <p:nvPr>
            <p:ph type="ftr" sz="quarter" idx="10"/>
          </p:nvPr>
        </p:nvSpPr>
        <p:spPr/>
        <p:txBody>
          <a:bodyPr/>
          <a:lstStyle/>
          <a:p>
            <a:fld id="{4CF44D45-93D1-264D-9BA5-F67C6821A239}" type="slidenum">
              <a:rPr lang="en-US" smtClean="0"/>
              <a:t>20</a:t>
            </a:fld>
            <a:endParaRPr lang="en-US" dirty="0"/>
          </a:p>
        </p:txBody>
      </p:sp>
    </p:spTree>
    <p:extLst>
      <p:ext uri="{BB962C8B-B14F-4D97-AF65-F5344CB8AC3E}">
        <p14:creationId xmlns:p14="http://schemas.microsoft.com/office/powerpoint/2010/main" val="622749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E0D584B-89AC-8632-C28E-FCF36D70950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4AFFCD2-70DD-2B36-0F0A-508B07C01AD0}"/>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F72DFC35-0D54-FB08-6A48-6D70D395EACD}"/>
              </a:ext>
            </a:extLst>
          </p:cNvPr>
          <p:cNvSpPr txBox="1"/>
          <p:nvPr/>
        </p:nvSpPr>
        <p:spPr>
          <a:xfrm>
            <a:off x="720000" y="1260913"/>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 The Bit</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AFDD4909-5650-E57D-6ADB-E63D6DAB9B15}"/>
              </a:ext>
            </a:extLst>
          </p:cNvPr>
          <p:cNvSpPr txBox="1"/>
          <p:nvPr/>
        </p:nvSpPr>
        <p:spPr>
          <a:xfrm>
            <a:off x="828674" y="1809236"/>
            <a:ext cx="8067676" cy="3356816"/>
          </a:xfrm>
          <a:prstGeom prst="rect">
            <a:avLst/>
          </a:prstGeom>
          <a:noFill/>
        </p:spPr>
        <p:txBody>
          <a:bodyPr wrap="square" rtlCol="0">
            <a:spAutoFit/>
          </a:bodyPr>
          <a:lstStyle/>
          <a:p>
            <a:r>
              <a:rPr lang="ja-JP" sz="1800">
                <a:solidFill>
                  <a:schemeClr val="tx1"/>
                </a:solidFill>
                <a:effectLst/>
                <a:latin typeface="+mn-ea"/>
                <a:ea typeface="+mn-ea"/>
                <a:cs typeface="Cordia New" panose="020B0304020202020204" pitchFamily="34" charset="-34"/>
              </a:rPr>
              <a:t>ビットとは？</a:t>
            </a:r>
            <a:r>
              <a:rPr lang="en-JP" sz="1800" dirty="0">
                <a:solidFill>
                  <a:schemeClr val="tx1"/>
                </a:solidFill>
                <a:effectLst/>
                <a:latin typeface="+mn-ea"/>
                <a:ea typeface="+mn-ea"/>
              </a:rPr>
              <a:t> </a:t>
            </a:r>
          </a:p>
          <a:p>
            <a:endParaRPr lang="en-US" sz="1800" dirty="0">
              <a:solidFill>
                <a:schemeClr val="tx1"/>
              </a:solidFill>
              <a:latin typeface="+mn-ea"/>
              <a:ea typeface="+mn-ea"/>
            </a:endParaRPr>
          </a:p>
          <a:p>
            <a:pPr>
              <a:lnSpc>
                <a:spcPct val="115000"/>
              </a:lnSpc>
              <a:spcAft>
                <a:spcPts val="800"/>
              </a:spcAft>
            </a:pPr>
            <a:r>
              <a:rPr lang="ja-JP" kern="100">
                <a:solidFill>
                  <a:schemeClr val="accent1"/>
                </a:solidFill>
                <a:effectLst/>
                <a:latin typeface="+mn-ea"/>
                <a:ea typeface="+mn-ea"/>
                <a:cs typeface="Cordia New" panose="020B0304020202020204" pitchFamily="34" charset="-34"/>
              </a:rPr>
              <a:t>ビット</a:t>
            </a:r>
            <a:r>
              <a:rPr lang="ja-JP" kern="100">
                <a:solidFill>
                  <a:schemeClr val="tx1"/>
                </a:solidFill>
                <a:effectLst/>
                <a:latin typeface="+mn-ea"/>
                <a:ea typeface="+mn-ea"/>
                <a:cs typeface="Cordia New" panose="020B0304020202020204" pitchFamily="34" charset="-34"/>
              </a:rPr>
              <a:t>（</a:t>
            </a:r>
            <a:r>
              <a:rPr lang="en-JP" kern="100" dirty="0">
                <a:solidFill>
                  <a:schemeClr val="tx1"/>
                </a:solidFill>
                <a:effectLst/>
                <a:latin typeface="+mn-ea"/>
                <a:ea typeface="+mn-ea"/>
                <a:cs typeface="Cordia New" panose="020B0304020202020204" pitchFamily="34" charset="-34"/>
              </a:rPr>
              <a:t>“binary digit”</a:t>
            </a:r>
            <a:r>
              <a:rPr lang="ja-JP" kern="100">
                <a:solidFill>
                  <a:schemeClr val="tx1"/>
                </a:solidFill>
                <a:effectLst/>
                <a:latin typeface="+mn-ea"/>
                <a:ea typeface="+mn-ea"/>
                <a:cs typeface="Cordia New" panose="020B0304020202020204" pitchFamily="34" charset="-34"/>
              </a:rPr>
              <a:t>の略）は、</a:t>
            </a:r>
            <a:r>
              <a:rPr lang="ja-JP" altLang="en-US" kern="100">
                <a:solidFill>
                  <a:schemeClr val="tx1"/>
                </a:solidFill>
                <a:effectLst/>
                <a:latin typeface="+mn-ea"/>
                <a:ea typeface="+mn-ea"/>
                <a:cs typeface="Cordia New" panose="020B0304020202020204" pitchFamily="34" charset="-34"/>
              </a:rPr>
              <a:t>コンピュータや</a:t>
            </a:r>
            <a:r>
              <a:rPr lang="ja-JP" kern="100">
                <a:solidFill>
                  <a:schemeClr val="tx1"/>
                </a:solidFill>
                <a:effectLst/>
                <a:latin typeface="+mn-ea"/>
                <a:ea typeface="+mn-ea"/>
                <a:cs typeface="Cordia New" panose="020B0304020202020204" pitchFamily="34" charset="-34"/>
              </a:rPr>
              <a:t>デジタル通信における最</a:t>
            </a:r>
            <a:r>
              <a:rPr lang="ja-JP" altLang="en-US" kern="100">
                <a:solidFill>
                  <a:schemeClr val="tx1"/>
                </a:solidFill>
                <a:effectLst/>
                <a:latin typeface="+mn-ea"/>
                <a:ea typeface="+mn-ea"/>
                <a:cs typeface="Cordia New" panose="020B0304020202020204" pitchFamily="34" charset="-34"/>
              </a:rPr>
              <a:t>小さ</a:t>
            </a:r>
            <a:r>
              <a:rPr lang="ja-JP" kern="100">
                <a:solidFill>
                  <a:schemeClr val="tx1"/>
                </a:solidFill>
                <a:effectLst/>
                <a:latin typeface="+mn-ea"/>
                <a:ea typeface="+mn-ea"/>
                <a:cs typeface="Cordia New" panose="020B0304020202020204" pitchFamily="34" charset="-34"/>
              </a:rPr>
              <a:t>な</a:t>
            </a:r>
            <a:r>
              <a:rPr lang="ja-JP" altLang="en-US" kern="100">
                <a:solidFill>
                  <a:schemeClr val="tx1"/>
                </a:solidFill>
                <a:effectLst/>
                <a:latin typeface="+mn-ea"/>
                <a:ea typeface="+mn-ea"/>
                <a:cs typeface="Cordia New" panose="020B0304020202020204" pitchFamily="34" charset="-34"/>
              </a:rPr>
              <a:t>（基本）</a:t>
            </a:r>
            <a:r>
              <a:rPr lang="ja-JP" kern="100">
                <a:solidFill>
                  <a:schemeClr val="tx1"/>
                </a:solidFill>
                <a:effectLst/>
                <a:latin typeface="+mn-ea"/>
                <a:ea typeface="+mn-ea"/>
                <a:cs typeface="Cordia New" panose="020B0304020202020204" pitchFamily="34" charset="-34"/>
              </a:rPr>
              <a:t>データ単位です。</a:t>
            </a:r>
            <a:endParaRPr lang="en-US" altLang="ja-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ja-JP" kern="100">
                <a:solidFill>
                  <a:schemeClr val="tx1"/>
                </a:solidFill>
                <a:effectLst/>
                <a:latin typeface="+mn-ea"/>
                <a:ea typeface="+mn-ea"/>
                <a:cs typeface="Cordia New" panose="020B0304020202020204" pitchFamily="34" charset="-34"/>
              </a:rPr>
              <a:t>コンピュータ内部では、すべてのデータがバイナリ</a:t>
            </a:r>
            <a:r>
              <a:rPr lang="ja-JP" altLang="en-US" kern="100">
                <a:solidFill>
                  <a:schemeClr val="tx1"/>
                </a:solidFill>
                <a:effectLst/>
                <a:latin typeface="+mn-ea"/>
                <a:ea typeface="+mn-ea"/>
                <a:cs typeface="Cordia New" panose="020B0304020202020204" pitchFamily="34" charset="-34"/>
              </a:rPr>
              <a:t>、つまり０か１</a:t>
            </a:r>
            <a:r>
              <a:rPr lang="ja-JP" kern="100">
                <a:solidFill>
                  <a:schemeClr val="tx1"/>
                </a:solidFill>
                <a:effectLst/>
                <a:latin typeface="+mn-ea"/>
                <a:ea typeface="+mn-ea"/>
                <a:cs typeface="Cordia New" panose="020B0304020202020204" pitchFamily="34" charset="-34"/>
              </a:rPr>
              <a:t>として処理</a:t>
            </a:r>
            <a:r>
              <a:rPr lang="ja-JP" altLang="en-US" kern="100">
                <a:solidFill>
                  <a:schemeClr val="tx1"/>
                </a:solidFill>
                <a:effectLst/>
                <a:latin typeface="+mn-ea"/>
                <a:ea typeface="+mn-ea"/>
                <a:cs typeface="Cordia New" panose="020B0304020202020204" pitchFamily="34" charset="-34"/>
              </a:rPr>
              <a:t>され、</a:t>
            </a:r>
            <a:r>
              <a:rPr lang="ja-JP" kern="100">
                <a:solidFill>
                  <a:schemeClr val="tx1"/>
                </a:solidFill>
                <a:effectLst/>
                <a:latin typeface="+mn-ea"/>
                <a:ea typeface="+mn-ea"/>
                <a:cs typeface="Cordia New" panose="020B0304020202020204" pitchFamily="34" charset="-34"/>
              </a:rPr>
              <a:t>保存されます。</a:t>
            </a:r>
            <a:endParaRPr lang="en-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ja-JP" kern="100">
                <a:solidFill>
                  <a:schemeClr val="tx1"/>
                </a:solidFill>
                <a:effectLst/>
                <a:latin typeface="+mn-ea"/>
                <a:ea typeface="+mn-ea"/>
                <a:cs typeface="Cordia New" panose="020B0304020202020204" pitchFamily="34" charset="-34"/>
              </a:rPr>
              <a:t>コンピュータはビットを使って、文字、数字、特殊文字を</a:t>
            </a:r>
            <a:r>
              <a:rPr lang="ja-JP" altLang="en-US" kern="100">
                <a:solidFill>
                  <a:schemeClr val="tx1"/>
                </a:solidFill>
                <a:latin typeface="+mn-ea"/>
                <a:ea typeface="+mn-ea"/>
                <a:cs typeface="Cordia New" panose="020B0304020202020204" pitchFamily="34" charset="-34"/>
              </a:rPr>
              <a:t>表す</a:t>
            </a:r>
            <a:r>
              <a:rPr lang="ja-JP" kern="100">
                <a:solidFill>
                  <a:schemeClr val="tx1"/>
                </a:solidFill>
                <a:effectLst/>
                <a:latin typeface="+mn-ea"/>
                <a:ea typeface="+mn-ea"/>
                <a:cs typeface="Cordia New" panose="020B0304020202020204" pitchFamily="34" charset="-34"/>
              </a:rPr>
              <a:t>ためにバイナリコードを使用します。よく使われるコードの一つが、</a:t>
            </a:r>
            <a:r>
              <a:rPr lang="ja-JP" kern="100">
                <a:solidFill>
                  <a:schemeClr val="accent1"/>
                </a:solidFill>
                <a:effectLst/>
                <a:latin typeface="+mn-ea"/>
                <a:ea typeface="+mn-ea"/>
                <a:cs typeface="Cordia New" panose="020B0304020202020204" pitchFamily="34" charset="-34"/>
              </a:rPr>
              <a:t>アメリカ情報交換標準コード（</a:t>
            </a:r>
            <a:r>
              <a:rPr lang="en-JP" kern="100" dirty="0">
                <a:solidFill>
                  <a:schemeClr val="accent1"/>
                </a:solidFill>
                <a:effectLst/>
                <a:latin typeface="+mn-ea"/>
                <a:ea typeface="+mn-ea"/>
                <a:cs typeface="Cordia New" panose="020B0304020202020204" pitchFamily="34" charset="-34"/>
              </a:rPr>
              <a:t>ASCII</a:t>
            </a:r>
            <a:r>
              <a:rPr lang="ja-JP" kern="100">
                <a:solidFill>
                  <a:schemeClr val="accent1"/>
                </a:solidFill>
                <a:effectLst/>
                <a:latin typeface="+mn-ea"/>
                <a:ea typeface="+mn-ea"/>
                <a:cs typeface="Cordia New" panose="020B0304020202020204" pitchFamily="34" charset="-34"/>
              </a:rPr>
              <a:t>）</a:t>
            </a:r>
            <a:r>
              <a:rPr lang="ja-JP" kern="100">
                <a:solidFill>
                  <a:schemeClr val="tx1"/>
                </a:solidFill>
                <a:effectLst/>
                <a:latin typeface="+mn-ea"/>
                <a:ea typeface="+mn-ea"/>
                <a:cs typeface="Cordia New" panose="020B0304020202020204" pitchFamily="34" charset="-34"/>
              </a:rPr>
              <a:t>です。</a:t>
            </a:r>
            <a:endParaRPr lang="en-US" altLang="ja-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en-JP" u="sng" kern="100" dirty="0">
                <a:solidFill>
                  <a:schemeClr val="tx1"/>
                </a:solidFill>
                <a:effectLst/>
                <a:latin typeface="+mn-ea"/>
                <a:ea typeface="+mn-ea"/>
                <a:cs typeface="Cordia New" panose="020B0304020202020204" pitchFamily="34" charset="-34"/>
                <a:hlinkClick r:id="rId5">
                  <a:extLst>
                    <a:ext uri="{A12FA001-AC4F-418D-AE19-62706E023703}">
                      <ahyp:hlinkClr xmlns:ahyp="http://schemas.microsoft.com/office/drawing/2018/hyperlinkcolor" val="tx"/>
                    </a:ext>
                  </a:extLst>
                </a:hlinkClick>
              </a:rPr>
              <a:t>https://www.ascii-code.com/ASCII</a:t>
            </a:r>
            <a:endParaRPr lang="en-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ja-JP" kern="100">
                <a:solidFill>
                  <a:schemeClr val="tx1"/>
                </a:solidFill>
                <a:effectLst/>
                <a:latin typeface="+mn-ea"/>
                <a:ea typeface="+mn-ea"/>
                <a:cs typeface="Cordia New" panose="020B0304020202020204" pitchFamily="34" charset="-34"/>
              </a:rPr>
              <a:t>大文字の</a:t>
            </a:r>
            <a:r>
              <a:rPr lang="en-JP" kern="100" dirty="0">
                <a:solidFill>
                  <a:schemeClr val="tx1"/>
                </a:solidFill>
                <a:effectLst/>
                <a:latin typeface="+mn-ea"/>
                <a:ea typeface="+mn-ea"/>
                <a:cs typeface="Cordia New" panose="020B0304020202020204" pitchFamily="34" charset="-34"/>
              </a:rPr>
              <a:t>A: A = 01000001</a:t>
            </a:r>
            <a:br>
              <a:rPr lang="en-JP" kern="100" dirty="0">
                <a:solidFill>
                  <a:schemeClr val="tx1"/>
                </a:solidFill>
                <a:effectLst/>
                <a:latin typeface="+mn-ea"/>
                <a:ea typeface="+mn-ea"/>
                <a:cs typeface="Cordia New" panose="020B0304020202020204" pitchFamily="34" charset="-34"/>
              </a:rPr>
            </a:br>
            <a:r>
              <a:rPr lang="ja-JP" kern="100">
                <a:solidFill>
                  <a:schemeClr val="tx1"/>
                </a:solidFill>
                <a:effectLst/>
                <a:latin typeface="+mn-ea"/>
                <a:ea typeface="+mn-ea"/>
                <a:cs typeface="Cordia New" panose="020B0304020202020204" pitchFamily="34" charset="-34"/>
              </a:rPr>
              <a:t>数字の</a:t>
            </a:r>
            <a:r>
              <a:rPr lang="en-JP" kern="100" dirty="0">
                <a:solidFill>
                  <a:schemeClr val="tx1"/>
                </a:solidFill>
                <a:effectLst/>
                <a:latin typeface="+mn-ea"/>
                <a:ea typeface="+mn-ea"/>
                <a:cs typeface="Cordia New" panose="020B0304020202020204" pitchFamily="34" charset="-34"/>
              </a:rPr>
              <a:t>9: 9 = 00001001</a:t>
            </a:r>
            <a:br>
              <a:rPr lang="en-JP" kern="100" dirty="0">
                <a:solidFill>
                  <a:schemeClr val="tx1"/>
                </a:solidFill>
                <a:effectLst/>
                <a:latin typeface="+mn-ea"/>
                <a:ea typeface="+mn-ea"/>
                <a:cs typeface="Cordia New" panose="020B0304020202020204" pitchFamily="34" charset="-34"/>
              </a:rPr>
            </a:br>
            <a:r>
              <a:rPr lang="ja-JP" kern="100">
                <a:solidFill>
                  <a:schemeClr val="tx1"/>
                </a:solidFill>
                <a:effectLst/>
                <a:latin typeface="+mn-ea"/>
                <a:ea typeface="+mn-ea"/>
                <a:cs typeface="Cordia New" panose="020B0304020202020204" pitchFamily="34" charset="-34"/>
              </a:rPr>
              <a:t>特殊文字の</a:t>
            </a:r>
            <a:r>
              <a:rPr lang="en-JP" kern="100" dirty="0">
                <a:solidFill>
                  <a:schemeClr val="tx1"/>
                </a:solidFill>
                <a:effectLst/>
                <a:latin typeface="+mn-ea"/>
                <a:ea typeface="+mn-ea"/>
                <a:cs typeface="Cordia New" panose="020B0304020202020204" pitchFamily="34" charset="-34"/>
              </a:rPr>
              <a:t>#: # = 00100011</a:t>
            </a:r>
          </a:p>
          <a:p>
            <a:endParaRPr lang="en-US" dirty="0">
              <a:solidFill>
                <a:schemeClr val="tx1"/>
              </a:solidFill>
              <a:latin typeface="+mn-ea"/>
              <a:ea typeface="+mn-ea"/>
            </a:endParaRPr>
          </a:p>
        </p:txBody>
      </p:sp>
      <p:sp>
        <p:nvSpPr>
          <p:cNvPr id="3" name="Footer Placeholder 2">
            <a:extLst>
              <a:ext uri="{FF2B5EF4-FFF2-40B4-BE49-F238E27FC236}">
                <a16:creationId xmlns:a16="http://schemas.microsoft.com/office/drawing/2014/main" id="{708D674F-1C50-E878-4A3E-9D97BC56AFAF}"/>
              </a:ext>
            </a:extLst>
          </p:cNvPr>
          <p:cNvSpPr>
            <a:spLocks noGrp="1"/>
          </p:cNvSpPr>
          <p:nvPr>
            <p:ph type="ftr" sz="quarter" idx="10"/>
          </p:nvPr>
        </p:nvSpPr>
        <p:spPr/>
        <p:txBody>
          <a:bodyPr/>
          <a:lstStyle/>
          <a:p>
            <a:fld id="{304A7E4D-BDF8-504A-844A-9A99D8E6F80A}" type="slidenum">
              <a:rPr lang="en-US" smtClean="0"/>
              <a:t>21</a:t>
            </a:fld>
            <a:endParaRPr lang="en-US" dirty="0"/>
          </a:p>
        </p:txBody>
      </p:sp>
    </p:spTree>
    <p:extLst>
      <p:ext uri="{BB962C8B-B14F-4D97-AF65-F5344CB8AC3E}">
        <p14:creationId xmlns:p14="http://schemas.microsoft.com/office/powerpoint/2010/main" val="3746646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579DFA-C4D5-E70B-2C1F-0CB9EC6719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4B52795-5BDC-A438-4971-8A0CC969E4A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BC042D30-43E8-24C5-D196-636051010B3D}"/>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1.2.3 Common Methods of Data Transmission</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94262DB-D843-5126-8E24-98B8445F85CA}"/>
              </a:ext>
            </a:extLst>
          </p:cNvPr>
          <p:cNvSpPr txBox="1"/>
          <p:nvPr/>
        </p:nvSpPr>
        <p:spPr>
          <a:xfrm>
            <a:off x="720000" y="1671007"/>
            <a:ext cx="8424000" cy="2523768"/>
          </a:xfrm>
          <a:prstGeom prst="rect">
            <a:avLst/>
          </a:prstGeom>
          <a:noFill/>
        </p:spPr>
        <p:txBody>
          <a:bodyPr wrap="square" rtlCol="0">
            <a:spAutoFit/>
          </a:bodyPr>
          <a:lstStyle/>
          <a:p>
            <a:r>
              <a:rPr lang="en-US" sz="1600" dirty="0">
                <a:solidFill>
                  <a:schemeClr val="tx1"/>
                </a:solidFill>
                <a:latin typeface="+mn-lt"/>
              </a:rPr>
              <a:t>D</a:t>
            </a:r>
            <a:r>
              <a:rPr lang="en-US" sz="1600" b="0" i="0" dirty="0">
                <a:solidFill>
                  <a:schemeClr val="tx1"/>
                </a:solidFill>
                <a:effectLst/>
                <a:latin typeface="+mn-lt"/>
              </a:rPr>
              <a:t>ata</a:t>
            </a:r>
            <a:r>
              <a:rPr lang="en-US" sz="1600" dirty="0">
                <a:solidFill>
                  <a:schemeClr val="tx1"/>
                </a:solidFill>
                <a:latin typeface="+mn-lt"/>
              </a:rPr>
              <a:t> -&gt; </a:t>
            </a:r>
            <a:r>
              <a:rPr lang="en-US" sz="1600" b="0" i="0" dirty="0">
                <a:solidFill>
                  <a:schemeClr val="tx1"/>
                </a:solidFill>
                <a:effectLst/>
                <a:latin typeface="+mn-lt"/>
              </a:rPr>
              <a:t>bits -&gt; Signal -&gt; (Network) -&gt; Destination</a:t>
            </a:r>
          </a:p>
          <a:p>
            <a:endParaRPr lang="en-US" sz="2000" b="0" i="0" dirty="0">
              <a:solidFill>
                <a:schemeClr val="tx1"/>
              </a:solidFill>
              <a:effectLst/>
              <a:latin typeface="+mn-lt"/>
            </a:endParaRPr>
          </a:p>
          <a:p>
            <a:r>
              <a:rPr lang="en-US" sz="1600" dirty="0">
                <a:solidFill>
                  <a:schemeClr val="accent1"/>
                </a:solidFill>
                <a:latin typeface="+mn-lt"/>
              </a:rPr>
              <a:t>Media: </a:t>
            </a:r>
            <a:r>
              <a:rPr lang="en-US" dirty="0">
                <a:solidFill>
                  <a:schemeClr val="tx1"/>
                </a:solidFill>
                <a:latin typeface="+mn-lt"/>
              </a:rPr>
              <a:t>physical medium used for transmitting signals. Examples </a:t>
            </a:r>
            <a:r>
              <a:rPr lang="en-US" u="sng" dirty="0">
                <a:solidFill>
                  <a:schemeClr val="tx1"/>
                </a:solidFill>
                <a:latin typeface="+mn-lt"/>
              </a:rPr>
              <a:t>include copper wire</a:t>
            </a:r>
            <a:r>
              <a:rPr lang="en-US" dirty="0">
                <a:solidFill>
                  <a:schemeClr val="tx1"/>
                </a:solidFill>
                <a:latin typeface="+mn-lt"/>
              </a:rPr>
              <a:t>, </a:t>
            </a:r>
            <a:r>
              <a:rPr lang="en-US" u="sng" dirty="0">
                <a:solidFill>
                  <a:schemeClr val="tx1"/>
                </a:solidFill>
                <a:latin typeface="+mn-lt"/>
              </a:rPr>
              <a:t>fiber-optic cable</a:t>
            </a:r>
            <a:r>
              <a:rPr lang="en-US" dirty="0">
                <a:solidFill>
                  <a:schemeClr val="tx1"/>
                </a:solidFill>
                <a:latin typeface="+mn-lt"/>
              </a:rPr>
              <a:t>, and </a:t>
            </a:r>
            <a:r>
              <a:rPr lang="en-US" u="sng" dirty="0">
                <a:solidFill>
                  <a:schemeClr val="tx1"/>
                </a:solidFill>
                <a:latin typeface="+mn-lt"/>
              </a:rPr>
              <a:t>electromagnetic waves </a:t>
            </a:r>
            <a:r>
              <a:rPr lang="en-US" dirty="0">
                <a:solidFill>
                  <a:schemeClr val="tx1"/>
                </a:solidFill>
                <a:latin typeface="+mn-lt"/>
              </a:rPr>
              <a:t>in the air.</a:t>
            </a:r>
          </a:p>
          <a:p>
            <a:endParaRPr lang="en-US" dirty="0">
              <a:solidFill>
                <a:schemeClr val="tx1"/>
              </a:solidFill>
              <a:latin typeface="+mn-lt"/>
            </a:endParaRPr>
          </a:p>
          <a:p>
            <a:r>
              <a:rPr lang="en-US" sz="1800" dirty="0">
                <a:solidFill>
                  <a:schemeClr val="accent1"/>
                </a:solidFill>
                <a:latin typeface="+mn-lt"/>
              </a:rPr>
              <a:t>Signal Transmission: </a:t>
            </a:r>
            <a:r>
              <a:rPr lang="en-US" dirty="0">
                <a:solidFill>
                  <a:schemeClr val="tx1"/>
                </a:solidFill>
                <a:latin typeface="+mn-lt"/>
              </a:rPr>
              <a:t>The bits are represented as patterns of electricity, light, or radio waves. </a:t>
            </a:r>
          </a:p>
          <a:p>
            <a:endParaRPr lang="en-US" dirty="0">
              <a:solidFill>
                <a:schemeClr val="tx1"/>
              </a:solidFill>
              <a:latin typeface="+mn-lt"/>
            </a:endParaRPr>
          </a:p>
          <a:p>
            <a:r>
              <a:rPr lang="en-US" dirty="0">
                <a:solidFill>
                  <a:schemeClr val="accent1"/>
                </a:solidFill>
                <a:latin typeface="+mn-lt"/>
              </a:rPr>
              <a:t>Electrical signals </a:t>
            </a:r>
            <a:r>
              <a:rPr lang="en-US" dirty="0">
                <a:solidFill>
                  <a:schemeClr val="tx1"/>
                </a:solidFill>
                <a:latin typeface="+mn-lt"/>
              </a:rPr>
              <a:t>- Transmission is achieved by representing data as </a:t>
            </a:r>
            <a:r>
              <a:rPr lang="en-US" u="sng" dirty="0">
                <a:solidFill>
                  <a:schemeClr val="tx1"/>
                </a:solidFill>
                <a:latin typeface="+mn-lt"/>
              </a:rPr>
              <a:t>electrical pulses </a:t>
            </a:r>
            <a:r>
              <a:rPr lang="en-US" dirty="0">
                <a:solidFill>
                  <a:schemeClr val="tx1"/>
                </a:solidFill>
                <a:latin typeface="+mn-lt"/>
              </a:rPr>
              <a:t>on copper wire.</a:t>
            </a:r>
          </a:p>
          <a:p>
            <a:r>
              <a:rPr lang="en-US" dirty="0">
                <a:solidFill>
                  <a:schemeClr val="accent1"/>
                </a:solidFill>
                <a:latin typeface="+mn-lt"/>
              </a:rPr>
              <a:t>Optical signals </a:t>
            </a:r>
            <a:r>
              <a:rPr lang="en-US" dirty="0">
                <a:solidFill>
                  <a:schemeClr val="tx1"/>
                </a:solidFill>
                <a:latin typeface="+mn-lt"/>
              </a:rPr>
              <a:t>- Transmission is achieved by converting the electrical signals into </a:t>
            </a:r>
            <a:r>
              <a:rPr lang="en-US" u="sng" dirty="0">
                <a:solidFill>
                  <a:schemeClr val="tx1"/>
                </a:solidFill>
                <a:latin typeface="+mn-lt"/>
              </a:rPr>
              <a:t>light pulses</a:t>
            </a:r>
            <a:r>
              <a:rPr lang="en-US" dirty="0">
                <a:solidFill>
                  <a:schemeClr val="tx1"/>
                </a:solidFill>
                <a:latin typeface="+mn-lt"/>
              </a:rPr>
              <a:t>.</a:t>
            </a:r>
          </a:p>
          <a:p>
            <a:r>
              <a:rPr lang="en-US" dirty="0">
                <a:solidFill>
                  <a:schemeClr val="accent1"/>
                </a:solidFill>
                <a:latin typeface="+mn-lt"/>
              </a:rPr>
              <a:t>Wireless signals </a:t>
            </a:r>
            <a:r>
              <a:rPr lang="en-US" dirty="0">
                <a:solidFill>
                  <a:schemeClr val="tx1"/>
                </a:solidFill>
                <a:latin typeface="+mn-lt"/>
              </a:rPr>
              <a:t>- Transmission is achieved by using </a:t>
            </a:r>
            <a:r>
              <a:rPr lang="en-US" u="sng" dirty="0">
                <a:solidFill>
                  <a:schemeClr val="tx1"/>
                </a:solidFill>
                <a:latin typeface="+mn-lt"/>
              </a:rPr>
              <a:t>infrared</a:t>
            </a:r>
            <a:r>
              <a:rPr lang="en-US" dirty="0">
                <a:solidFill>
                  <a:schemeClr val="tx1"/>
                </a:solidFill>
                <a:latin typeface="+mn-lt"/>
              </a:rPr>
              <a:t>, </a:t>
            </a:r>
            <a:r>
              <a:rPr lang="en-US" u="sng" dirty="0">
                <a:solidFill>
                  <a:schemeClr val="tx1"/>
                </a:solidFill>
                <a:latin typeface="+mn-lt"/>
              </a:rPr>
              <a:t>microwave</a:t>
            </a:r>
            <a:r>
              <a:rPr lang="en-US" dirty="0">
                <a:solidFill>
                  <a:schemeClr val="tx1"/>
                </a:solidFill>
                <a:latin typeface="+mn-lt"/>
              </a:rPr>
              <a:t>, or </a:t>
            </a:r>
            <a:r>
              <a:rPr lang="en-US" u="sng" dirty="0">
                <a:solidFill>
                  <a:schemeClr val="tx1"/>
                </a:solidFill>
                <a:latin typeface="+mn-lt"/>
              </a:rPr>
              <a:t>radio waves </a:t>
            </a:r>
            <a:r>
              <a:rPr lang="en-US" dirty="0">
                <a:solidFill>
                  <a:schemeClr val="tx1"/>
                </a:solidFill>
                <a:latin typeface="+mn-lt"/>
              </a:rPr>
              <a:t>through the air.</a:t>
            </a:r>
          </a:p>
        </p:txBody>
      </p:sp>
      <p:sp>
        <p:nvSpPr>
          <p:cNvPr id="3" name="Footer Placeholder 2">
            <a:extLst>
              <a:ext uri="{FF2B5EF4-FFF2-40B4-BE49-F238E27FC236}">
                <a16:creationId xmlns:a16="http://schemas.microsoft.com/office/drawing/2014/main" id="{EB758908-48C4-CE8B-5F1F-0378C7CE125A}"/>
              </a:ext>
            </a:extLst>
          </p:cNvPr>
          <p:cNvSpPr>
            <a:spLocks noGrp="1"/>
          </p:cNvSpPr>
          <p:nvPr>
            <p:ph type="ftr" sz="quarter" idx="10"/>
          </p:nvPr>
        </p:nvSpPr>
        <p:spPr/>
        <p:txBody>
          <a:bodyPr/>
          <a:lstStyle/>
          <a:p>
            <a:fld id="{EA86B575-8160-3242-A5B8-668D774B4C14}" type="slidenum">
              <a:rPr lang="en-US" smtClean="0"/>
              <a:t>22</a:t>
            </a:fld>
            <a:endParaRPr lang="en-US" dirty="0"/>
          </a:p>
        </p:txBody>
      </p:sp>
    </p:spTree>
    <p:extLst>
      <p:ext uri="{BB962C8B-B14F-4D97-AF65-F5344CB8AC3E}">
        <p14:creationId xmlns:p14="http://schemas.microsoft.com/office/powerpoint/2010/main" val="43061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579DFA-C4D5-E70B-2C1F-0CB9EC6719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4B52795-5BDC-A438-4971-8A0CC969E4A2}"/>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BC042D30-43E8-24C5-D196-636051010B3D}"/>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1.2.3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データ伝送の一般的な方法</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94262DB-D843-5126-8E24-98B8445F85CA}"/>
              </a:ext>
            </a:extLst>
          </p:cNvPr>
          <p:cNvSpPr txBox="1"/>
          <p:nvPr/>
        </p:nvSpPr>
        <p:spPr>
          <a:xfrm>
            <a:off x="720000" y="1671007"/>
            <a:ext cx="8424000" cy="2585323"/>
          </a:xfrm>
          <a:prstGeom prst="rect">
            <a:avLst/>
          </a:prstGeom>
          <a:noFill/>
        </p:spPr>
        <p:txBody>
          <a:bodyPr wrap="square" rtlCol="0">
            <a:spAutoFit/>
          </a:bodyPr>
          <a:lstStyle/>
          <a:p>
            <a:r>
              <a:rPr lang="ja-JP" altLang="en-US" sz="1600">
                <a:solidFill>
                  <a:schemeClr val="tx1"/>
                </a:solidFill>
                <a:latin typeface="+mn-lt"/>
              </a:rPr>
              <a:t>データ </a:t>
            </a:r>
            <a:r>
              <a:rPr lang="en-US" altLang="ja-JP" sz="1600" dirty="0">
                <a:solidFill>
                  <a:schemeClr val="tx1"/>
                </a:solidFill>
                <a:latin typeface="+mn-lt"/>
              </a:rPr>
              <a:t>-&gt; </a:t>
            </a:r>
            <a:r>
              <a:rPr lang="ja-JP" altLang="en-US" sz="1600">
                <a:solidFill>
                  <a:schemeClr val="tx1"/>
                </a:solidFill>
                <a:latin typeface="+mn-lt"/>
              </a:rPr>
              <a:t>ビット </a:t>
            </a:r>
            <a:r>
              <a:rPr lang="en-US" altLang="ja-JP" sz="1600" dirty="0">
                <a:solidFill>
                  <a:schemeClr val="tx1"/>
                </a:solidFill>
                <a:latin typeface="+mn-lt"/>
              </a:rPr>
              <a:t>-&gt; </a:t>
            </a:r>
            <a:r>
              <a:rPr lang="ja-JP" altLang="en-US" sz="1600">
                <a:solidFill>
                  <a:schemeClr val="accent1"/>
                </a:solidFill>
                <a:latin typeface="+mn-lt"/>
              </a:rPr>
              <a:t>信号</a:t>
            </a:r>
            <a:r>
              <a:rPr lang="ja-JP" altLang="en-US" sz="1600">
                <a:solidFill>
                  <a:schemeClr val="tx1"/>
                </a:solidFill>
                <a:latin typeface="+mn-lt"/>
              </a:rPr>
              <a:t> </a:t>
            </a:r>
            <a:r>
              <a:rPr lang="en-US" altLang="ja-JP" sz="1600" dirty="0">
                <a:solidFill>
                  <a:schemeClr val="tx1"/>
                </a:solidFill>
                <a:latin typeface="+mn-lt"/>
              </a:rPr>
              <a:t>-&gt; </a:t>
            </a:r>
            <a:r>
              <a:rPr lang="ja-JP" altLang="en-US" sz="1600">
                <a:solidFill>
                  <a:schemeClr val="tx1"/>
                </a:solidFill>
                <a:latin typeface="+mn-lt"/>
              </a:rPr>
              <a:t>（ネットワーク） </a:t>
            </a:r>
            <a:r>
              <a:rPr lang="en-US" altLang="ja-JP" sz="1600" dirty="0">
                <a:solidFill>
                  <a:schemeClr val="tx1"/>
                </a:solidFill>
                <a:latin typeface="+mn-lt"/>
              </a:rPr>
              <a:t>-&gt; </a:t>
            </a:r>
            <a:r>
              <a:rPr lang="ja-JP" altLang="en-US" sz="1600">
                <a:solidFill>
                  <a:schemeClr val="tx1"/>
                </a:solidFill>
                <a:latin typeface="+mn-lt"/>
              </a:rPr>
              <a:t>目的地</a:t>
            </a:r>
            <a:endParaRPr lang="en-US" altLang="ja-JP" sz="1600" dirty="0">
              <a:solidFill>
                <a:schemeClr val="tx1"/>
              </a:solidFill>
              <a:latin typeface="+mn-lt"/>
            </a:endParaRPr>
          </a:p>
          <a:p>
            <a:endParaRPr lang="en-US" sz="2000" b="0" i="0" dirty="0">
              <a:solidFill>
                <a:schemeClr val="tx1"/>
              </a:solidFill>
              <a:effectLst/>
              <a:latin typeface="+mn-lt"/>
            </a:endParaRPr>
          </a:p>
          <a:p>
            <a:r>
              <a:rPr lang="ja-JP" altLang="en-US">
                <a:solidFill>
                  <a:schemeClr val="accent1"/>
                </a:solidFill>
                <a:latin typeface="+mn-lt"/>
                <a:ea typeface="+mn-ea"/>
              </a:rPr>
              <a:t>媒体（メディア）：</a:t>
            </a:r>
            <a:r>
              <a:rPr lang="ja-JP" altLang="en-US">
                <a:solidFill>
                  <a:schemeClr val="tx1"/>
                </a:solidFill>
                <a:latin typeface="+mn-lt"/>
                <a:ea typeface="+mn-ea"/>
              </a:rPr>
              <a:t>信号を伝送するために使用される物理的な媒体。</a:t>
            </a:r>
            <a:endParaRPr lang="en-US" altLang="ja-JP" dirty="0">
              <a:solidFill>
                <a:schemeClr val="tx1"/>
              </a:solidFill>
              <a:latin typeface="+mn-lt"/>
              <a:ea typeface="+mn-ea"/>
            </a:endParaRPr>
          </a:p>
          <a:p>
            <a:r>
              <a:rPr lang="ja-JP" altLang="en-US">
                <a:solidFill>
                  <a:schemeClr val="tx1"/>
                </a:solidFill>
                <a:latin typeface="+mn-lt"/>
                <a:ea typeface="+mn-ea"/>
              </a:rPr>
              <a:t>例：</a:t>
            </a:r>
            <a:r>
              <a:rPr lang="ja-JP" altLang="en-US" u="sng">
                <a:solidFill>
                  <a:schemeClr val="tx1"/>
                </a:solidFill>
                <a:latin typeface="+mn-lt"/>
                <a:ea typeface="+mn-ea"/>
              </a:rPr>
              <a:t>銅線</a:t>
            </a:r>
            <a:r>
              <a:rPr lang="ja-JP" altLang="en-US">
                <a:solidFill>
                  <a:schemeClr val="tx1"/>
                </a:solidFill>
                <a:latin typeface="+mn-lt"/>
                <a:ea typeface="+mn-ea"/>
              </a:rPr>
              <a:t>、</a:t>
            </a:r>
            <a:r>
              <a:rPr lang="ja-JP" altLang="en-US" u="sng">
                <a:solidFill>
                  <a:schemeClr val="tx1"/>
                </a:solidFill>
                <a:latin typeface="+mn-lt"/>
                <a:ea typeface="+mn-ea"/>
              </a:rPr>
              <a:t>光ファイバーケーブル</a:t>
            </a:r>
            <a:r>
              <a:rPr lang="ja-JP" altLang="en-US">
                <a:solidFill>
                  <a:schemeClr val="tx1"/>
                </a:solidFill>
                <a:latin typeface="+mn-lt"/>
                <a:ea typeface="+mn-ea"/>
              </a:rPr>
              <a:t>、空中の</a:t>
            </a:r>
            <a:r>
              <a:rPr lang="ja-JP" altLang="en-US" u="sng">
                <a:solidFill>
                  <a:schemeClr val="tx1"/>
                </a:solidFill>
                <a:latin typeface="+mn-lt"/>
                <a:ea typeface="+mn-ea"/>
              </a:rPr>
              <a:t>電波</a:t>
            </a:r>
            <a:r>
              <a:rPr lang="ja-JP" altLang="en-US">
                <a:solidFill>
                  <a:schemeClr val="tx1"/>
                </a:solidFill>
                <a:latin typeface="+mn-lt"/>
                <a:ea typeface="+mn-ea"/>
              </a:rPr>
              <a:t>など。</a:t>
            </a:r>
            <a:endParaRPr lang="en-US" altLang="ja-JP" dirty="0">
              <a:solidFill>
                <a:schemeClr val="tx1"/>
              </a:solidFill>
              <a:latin typeface="+mn-lt"/>
              <a:ea typeface="+mn-ea"/>
            </a:endParaRPr>
          </a:p>
          <a:p>
            <a:endParaRPr lang="en-US" dirty="0">
              <a:solidFill>
                <a:schemeClr val="tx1"/>
              </a:solidFill>
              <a:latin typeface="+mn-lt"/>
            </a:endParaRPr>
          </a:p>
          <a:p>
            <a:r>
              <a:rPr lang="ja-JP" altLang="en-US">
                <a:solidFill>
                  <a:schemeClr val="tx1"/>
                </a:solidFill>
                <a:latin typeface="+mn-lt"/>
              </a:rPr>
              <a:t>信号伝送：ビットは</a:t>
            </a:r>
            <a:r>
              <a:rPr lang="ja-JP" altLang="en-US" u="sng">
                <a:solidFill>
                  <a:schemeClr val="tx1"/>
                </a:solidFill>
                <a:latin typeface="+mn-lt"/>
              </a:rPr>
              <a:t>電気</a:t>
            </a:r>
            <a:r>
              <a:rPr lang="ja-JP" altLang="en-US">
                <a:solidFill>
                  <a:schemeClr val="tx1"/>
                </a:solidFill>
                <a:latin typeface="+mn-lt"/>
              </a:rPr>
              <a:t>、</a:t>
            </a:r>
            <a:r>
              <a:rPr lang="ja-JP" altLang="en-US" u="sng">
                <a:solidFill>
                  <a:schemeClr val="tx1"/>
                </a:solidFill>
                <a:latin typeface="+mn-lt"/>
              </a:rPr>
              <a:t>光</a:t>
            </a:r>
            <a:r>
              <a:rPr lang="ja-JP" altLang="en-US">
                <a:solidFill>
                  <a:schemeClr val="tx1"/>
                </a:solidFill>
                <a:latin typeface="+mn-lt"/>
              </a:rPr>
              <a:t>、または</a:t>
            </a:r>
            <a:r>
              <a:rPr lang="ja-JP" altLang="en-US" u="sng">
                <a:solidFill>
                  <a:schemeClr val="tx1"/>
                </a:solidFill>
                <a:latin typeface="+mn-lt"/>
              </a:rPr>
              <a:t>電波</a:t>
            </a:r>
            <a:r>
              <a:rPr lang="ja-JP" altLang="en-US">
                <a:solidFill>
                  <a:schemeClr val="tx1"/>
                </a:solidFill>
                <a:latin typeface="+mn-lt"/>
              </a:rPr>
              <a:t>（無線）に変換されて、伝送されます。</a:t>
            </a:r>
            <a:endParaRPr lang="en-US" altLang="ja-JP" dirty="0">
              <a:solidFill>
                <a:schemeClr val="tx1"/>
              </a:solidFill>
              <a:latin typeface="+mn-lt"/>
            </a:endParaRPr>
          </a:p>
          <a:p>
            <a:endParaRPr lang="ja-JP" altLang="en-US">
              <a:solidFill>
                <a:schemeClr val="tx1"/>
              </a:solidFill>
              <a:latin typeface="+mn-lt"/>
            </a:endParaRPr>
          </a:p>
          <a:p>
            <a:r>
              <a:rPr lang="en-US" altLang="ja-JP" dirty="0">
                <a:solidFill>
                  <a:schemeClr val="tx1"/>
                </a:solidFill>
                <a:latin typeface="+mn-lt"/>
              </a:rPr>
              <a:t>•</a:t>
            </a:r>
            <a:r>
              <a:rPr lang="ja-JP" altLang="en-US">
                <a:solidFill>
                  <a:schemeClr val="tx1"/>
                </a:solidFill>
                <a:latin typeface="+mn-lt"/>
              </a:rPr>
              <a:t>　</a:t>
            </a:r>
            <a:r>
              <a:rPr lang="ja-JP" altLang="en-US">
                <a:solidFill>
                  <a:schemeClr val="accent1"/>
                </a:solidFill>
                <a:latin typeface="+mn-lt"/>
              </a:rPr>
              <a:t>電気信号</a:t>
            </a:r>
            <a:r>
              <a:rPr lang="ja-JP" altLang="en-US">
                <a:solidFill>
                  <a:schemeClr val="tx1"/>
                </a:solidFill>
                <a:latin typeface="+mn-lt"/>
              </a:rPr>
              <a:t>：銅線上でデータを電気パルスとして伝送が行われます。</a:t>
            </a:r>
          </a:p>
          <a:p>
            <a:r>
              <a:rPr lang="en-US" altLang="ja-JP" dirty="0">
                <a:solidFill>
                  <a:schemeClr val="tx1"/>
                </a:solidFill>
                <a:latin typeface="+mn-lt"/>
              </a:rPr>
              <a:t>•</a:t>
            </a:r>
            <a:r>
              <a:rPr lang="ja-JP" altLang="en-US">
                <a:solidFill>
                  <a:schemeClr val="tx1"/>
                </a:solidFill>
                <a:latin typeface="+mn-lt"/>
              </a:rPr>
              <a:t>　</a:t>
            </a:r>
            <a:r>
              <a:rPr lang="ja-JP" altLang="en-US">
                <a:solidFill>
                  <a:schemeClr val="accent1"/>
                </a:solidFill>
                <a:latin typeface="+mn-lt"/>
              </a:rPr>
              <a:t>光信号</a:t>
            </a:r>
            <a:r>
              <a:rPr lang="ja-JP" altLang="en-US">
                <a:solidFill>
                  <a:schemeClr val="tx1"/>
                </a:solidFill>
                <a:latin typeface="+mn-lt"/>
              </a:rPr>
              <a:t>：電気信号を光パルスに変換して伝送が行われます。</a:t>
            </a:r>
          </a:p>
          <a:p>
            <a:r>
              <a:rPr lang="en-US" altLang="ja-JP" dirty="0">
                <a:solidFill>
                  <a:schemeClr val="tx1"/>
                </a:solidFill>
                <a:latin typeface="+mn-lt"/>
              </a:rPr>
              <a:t>•</a:t>
            </a:r>
            <a:r>
              <a:rPr lang="ja-JP" altLang="en-US">
                <a:solidFill>
                  <a:schemeClr val="tx1"/>
                </a:solidFill>
                <a:latin typeface="+mn-lt"/>
              </a:rPr>
              <a:t>　</a:t>
            </a:r>
            <a:r>
              <a:rPr lang="ja-JP" altLang="en-US">
                <a:solidFill>
                  <a:schemeClr val="accent1"/>
                </a:solidFill>
                <a:latin typeface="+mn-lt"/>
              </a:rPr>
              <a:t>無線信号</a:t>
            </a:r>
            <a:r>
              <a:rPr lang="ja-JP" altLang="en-US">
                <a:solidFill>
                  <a:schemeClr val="tx1"/>
                </a:solidFill>
                <a:latin typeface="+mn-lt"/>
              </a:rPr>
              <a:t>：赤外線、マイクロ波、電波として伝送が行われます。</a:t>
            </a: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3B644443-370E-C8AD-09E4-9F49151FE6AE}"/>
              </a:ext>
            </a:extLst>
          </p:cNvPr>
          <p:cNvSpPr>
            <a:spLocks noGrp="1"/>
          </p:cNvSpPr>
          <p:nvPr>
            <p:ph type="ftr" sz="quarter" idx="10"/>
          </p:nvPr>
        </p:nvSpPr>
        <p:spPr/>
        <p:txBody>
          <a:bodyPr/>
          <a:lstStyle/>
          <a:p>
            <a:fld id="{69FF4106-707A-294A-96BD-1547EC8DBCA9}" type="slidenum">
              <a:rPr lang="en-US" smtClean="0"/>
              <a:t>23</a:t>
            </a:fld>
            <a:endParaRPr lang="en-US" dirty="0"/>
          </a:p>
        </p:txBody>
      </p:sp>
    </p:spTree>
    <p:extLst>
      <p:ext uri="{BB962C8B-B14F-4D97-AF65-F5344CB8AC3E}">
        <p14:creationId xmlns:p14="http://schemas.microsoft.com/office/powerpoint/2010/main" val="1040782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1.2.4  </a:t>
            </a:r>
            <a:r>
              <a:rPr lang="en-US" sz="2000" b="0" i="0" dirty="0">
                <a:solidFill>
                  <a:schemeClr val="accent4"/>
                </a:solidFill>
                <a:effectLst/>
                <a:latin typeface="+mn-lt"/>
              </a:rPr>
              <a:t>Quiz2_2 </a:t>
            </a:r>
            <a:r>
              <a:rPr lang="en-US" altLang="ja-JP" sz="2000" dirty="0">
                <a:solidFill>
                  <a:schemeClr val="accent4"/>
                </a:solidFill>
                <a:latin typeface="+mn-lt"/>
                <a:ea typeface="MS PGothic" panose="020B0600070205080204" pitchFamily="34" charset="-128"/>
              </a:rPr>
              <a:t>Check Your Understanding - Data Transmission</a:t>
            </a:r>
          </a:p>
        </p:txBody>
      </p:sp>
      <p:sp>
        <p:nvSpPr>
          <p:cNvPr id="5" name="TextBox 4">
            <a:extLst>
              <a:ext uri="{FF2B5EF4-FFF2-40B4-BE49-F238E27FC236}">
                <a16:creationId xmlns:a16="http://schemas.microsoft.com/office/drawing/2014/main" id="{679DE164-61CE-A449-C9D2-560A906FA90B}"/>
              </a:ext>
            </a:extLst>
          </p:cNvPr>
          <p:cNvSpPr txBox="1"/>
          <p:nvPr/>
        </p:nvSpPr>
        <p:spPr>
          <a:xfrm>
            <a:off x="719999" y="1986974"/>
            <a:ext cx="7703275" cy="2031325"/>
          </a:xfrm>
          <a:prstGeom prst="rect">
            <a:avLst/>
          </a:prstGeom>
          <a:noFill/>
        </p:spPr>
        <p:txBody>
          <a:bodyPr wrap="square" rtlCol="0">
            <a:spAutoFit/>
          </a:bodyPr>
          <a:lstStyle/>
          <a:p>
            <a:pPr algn="l" fontAlgn="ctr">
              <a:spcBef>
                <a:spcPts val="600"/>
              </a:spcBef>
              <a:spcAft>
                <a:spcPts val="600"/>
              </a:spcAft>
            </a:pPr>
            <a:r>
              <a:rPr lang="en-US" b="1" i="0" dirty="0">
                <a:solidFill>
                  <a:schemeClr val="tx1"/>
                </a:solidFill>
                <a:effectLst/>
                <a:latin typeface="+mn-lt"/>
              </a:rPr>
              <a:t>Question 1</a:t>
            </a:r>
          </a:p>
          <a:p>
            <a:pPr marL="358775" algn="l" fontAlgn="ctr">
              <a:spcBef>
                <a:spcPts val="600"/>
              </a:spcBef>
              <a:spcAft>
                <a:spcPts val="600"/>
              </a:spcAft>
            </a:pPr>
            <a:r>
              <a:rPr lang="en-US" i="0" dirty="0">
                <a:solidFill>
                  <a:schemeClr val="tx1"/>
                </a:solidFill>
                <a:effectLst/>
                <a:latin typeface="+mn-lt"/>
              </a:rPr>
              <a:t>A basic unit of information that represents one of two discrete states is known as</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bit</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byte</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octet</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electrical signal</a:t>
            </a:r>
            <a:endParaRPr lang="en-US" sz="1200" dirty="0">
              <a:solidFill>
                <a:schemeClr val="tx1"/>
              </a:solidFill>
              <a:latin typeface="+mn-lt"/>
            </a:endParaRPr>
          </a:p>
        </p:txBody>
      </p:sp>
      <p:sp>
        <p:nvSpPr>
          <p:cNvPr id="3" name="TextBox 2">
            <a:extLst>
              <a:ext uri="{FF2B5EF4-FFF2-40B4-BE49-F238E27FC236}">
                <a16:creationId xmlns:a16="http://schemas.microsoft.com/office/drawing/2014/main" id="{5B384DEB-3B04-D62E-5DD9-7A701B09C444}"/>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https://forms.gle/o5Qn5297gVadAE3T7</a:t>
            </a:r>
            <a:endParaRPr lang="en-US" sz="1800" dirty="0">
              <a:solidFill>
                <a:schemeClr val="accent1"/>
              </a:solidFill>
            </a:endParaRPr>
          </a:p>
        </p:txBody>
      </p:sp>
      <p:grpSp>
        <p:nvGrpSpPr>
          <p:cNvPr id="2" name="Google Shape;10286;p77">
            <a:extLst>
              <a:ext uri="{FF2B5EF4-FFF2-40B4-BE49-F238E27FC236}">
                <a16:creationId xmlns:a16="http://schemas.microsoft.com/office/drawing/2014/main" id="{69834BCC-3A0F-A80E-FF05-F2282E0E34CA}"/>
              </a:ext>
            </a:extLst>
          </p:cNvPr>
          <p:cNvGrpSpPr/>
          <p:nvPr/>
        </p:nvGrpSpPr>
        <p:grpSpPr>
          <a:xfrm>
            <a:off x="143999" y="105984"/>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4AFADF16-B1DF-B713-8D87-89B8CC6420D8}"/>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BAD0B488-E452-4E7B-DF07-06981BD25E9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9" name="Footer Placeholder 8">
            <a:extLst>
              <a:ext uri="{FF2B5EF4-FFF2-40B4-BE49-F238E27FC236}">
                <a16:creationId xmlns:a16="http://schemas.microsoft.com/office/drawing/2014/main" id="{6C3EB8B5-62F3-B92A-0D83-FE392E91FB78}"/>
              </a:ext>
            </a:extLst>
          </p:cNvPr>
          <p:cNvSpPr>
            <a:spLocks noGrp="1"/>
          </p:cNvSpPr>
          <p:nvPr>
            <p:ph type="ftr" sz="quarter" idx="10"/>
          </p:nvPr>
        </p:nvSpPr>
        <p:spPr/>
        <p:txBody>
          <a:bodyPr/>
          <a:lstStyle/>
          <a:p>
            <a:fld id="{012FF5E0-513F-6346-9643-53E1D75FFBE2}" type="slidenum">
              <a:rPr lang="en-US" smtClean="0"/>
              <a:t>24</a:t>
            </a:fld>
            <a:endParaRPr lang="en-US" dirty="0"/>
          </a:p>
        </p:txBody>
      </p:sp>
    </p:spTree>
    <p:extLst>
      <p:ext uri="{BB962C8B-B14F-4D97-AF65-F5344CB8AC3E}">
        <p14:creationId xmlns:p14="http://schemas.microsoft.com/office/powerpoint/2010/main" val="1280536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3D924B7-2DA9-9A2F-42FB-C22F9576665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054C57D-F990-5F15-3EE5-3142CAB278C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0D07257F-FDA5-F4F8-57C5-4A380D992E8D}"/>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1.2.4  </a:t>
            </a:r>
            <a:r>
              <a:rPr lang="en-US" sz="2000" b="0" i="0" dirty="0">
                <a:solidFill>
                  <a:schemeClr val="accent4"/>
                </a:solidFill>
                <a:effectLst/>
                <a:latin typeface="+mn-lt"/>
              </a:rPr>
              <a:t>Quiz2_2 </a:t>
            </a:r>
            <a:r>
              <a:rPr lang="en-US" altLang="ja-JP" sz="2000" dirty="0">
                <a:solidFill>
                  <a:schemeClr val="accent4"/>
                </a:solidFill>
                <a:latin typeface="+mn-lt"/>
                <a:ea typeface="MS PGothic" panose="020B0600070205080204" pitchFamily="34" charset="-128"/>
              </a:rPr>
              <a:t>Check Your Understanding - Data Transmission</a:t>
            </a:r>
          </a:p>
        </p:txBody>
      </p:sp>
      <p:sp>
        <p:nvSpPr>
          <p:cNvPr id="3" name="TextBox 2">
            <a:extLst>
              <a:ext uri="{FF2B5EF4-FFF2-40B4-BE49-F238E27FC236}">
                <a16:creationId xmlns:a16="http://schemas.microsoft.com/office/drawing/2014/main" id="{1B76B730-0E46-F64E-BD75-44274266470F}"/>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https://forms.gle/o5Qn5297gVadAE3T7</a:t>
            </a:r>
            <a:endParaRPr lang="en-US" sz="1800" dirty="0">
              <a:solidFill>
                <a:schemeClr val="accent1"/>
              </a:solidFill>
            </a:endParaRPr>
          </a:p>
        </p:txBody>
      </p:sp>
      <p:sp>
        <p:nvSpPr>
          <p:cNvPr id="6" name="TextBox 5">
            <a:extLst>
              <a:ext uri="{FF2B5EF4-FFF2-40B4-BE49-F238E27FC236}">
                <a16:creationId xmlns:a16="http://schemas.microsoft.com/office/drawing/2014/main" id="{37A17AB8-A00E-8879-CC46-CDFBCFFB5553}"/>
              </a:ext>
            </a:extLst>
          </p:cNvPr>
          <p:cNvSpPr txBox="1"/>
          <p:nvPr/>
        </p:nvSpPr>
        <p:spPr>
          <a:xfrm>
            <a:off x="684140" y="1929452"/>
            <a:ext cx="7703274" cy="2585323"/>
          </a:xfrm>
          <a:prstGeom prst="rect">
            <a:avLst/>
          </a:prstGeom>
          <a:noFill/>
        </p:spPr>
        <p:txBody>
          <a:bodyPr wrap="square" rtlCol="0">
            <a:spAutoFit/>
          </a:bodyPr>
          <a:lstStyle/>
          <a:p>
            <a:pPr algn="l" fontAlgn="ctr">
              <a:spcBef>
                <a:spcPts val="600"/>
              </a:spcBef>
              <a:spcAft>
                <a:spcPts val="600"/>
              </a:spcAft>
            </a:pPr>
            <a:r>
              <a:rPr lang="en-US" b="1" i="0" dirty="0">
                <a:solidFill>
                  <a:schemeClr val="tx1"/>
                </a:solidFill>
                <a:effectLst/>
                <a:latin typeface="+mn-lt"/>
              </a:rPr>
              <a:t>Question 2</a:t>
            </a:r>
          </a:p>
          <a:p>
            <a:pPr marL="358775" algn="l">
              <a:spcBef>
                <a:spcPts val="600"/>
              </a:spcBef>
              <a:spcAft>
                <a:spcPts val="600"/>
              </a:spcAft>
            </a:pPr>
            <a:r>
              <a:rPr lang="en-US" i="0" dirty="0">
                <a:solidFill>
                  <a:schemeClr val="tx1"/>
                </a:solidFill>
                <a:effectLst/>
                <a:latin typeface="+mn-lt"/>
              </a:rPr>
              <a:t>When using your credit card, the credit card company can use this information to learn about your location and your preferences. This type of personal data is known as?</a:t>
            </a:r>
          </a:p>
          <a:p>
            <a:pPr marL="358775" algn="l">
              <a:spcBef>
                <a:spcPts val="600"/>
              </a:spcBef>
              <a:spcAft>
                <a:spcPts val="600"/>
              </a:spcAft>
            </a:pPr>
            <a:endParaRPr lang="en-US" sz="1200" i="0" dirty="0">
              <a:solidFill>
                <a:schemeClr val="tx1"/>
              </a:solidFill>
              <a:effectLst/>
              <a:latin typeface="+mn-lt"/>
            </a:endParaRP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secret data</a:t>
            </a: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volunteered data</a:t>
            </a: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observed data</a:t>
            </a: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inferred data</a:t>
            </a:r>
          </a:p>
        </p:txBody>
      </p:sp>
      <p:grpSp>
        <p:nvGrpSpPr>
          <p:cNvPr id="2" name="Google Shape;10286;p77">
            <a:extLst>
              <a:ext uri="{FF2B5EF4-FFF2-40B4-BE49-F238E27FC236}">
                <a16:creationId xmlns:a16="http://schemas.microsoft.com/office/drawing/2014/main" id="{504373D4-4423-24D6-5CD4-83C67F2CBB0F}"/>
              </a:ext>
            </a:extLst>
          </p:cNvPr>
          <p:cNvGrpSpPr/>
          <p:nvPr/>
        </p:nvGrpSpPr>
        <p:grpSpPr>
          <a:xfrm>
            <a:off x="143999" y="105984"/>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BFD867FE-E63D-9659-EF9D-042CE020AFA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57A00B5F-7AEF-68BB-9AE9-1554661170A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9" name="Footer Placeholder 8">
            <a:extLst>
              <a:ext uri="{FF2B5EF4-FFF2-40B4-BE49-F238E27FC236}">
                <a16:creationId xmlns:a16="http://schemas.microsoft.com/office/drawing/2014/main" id="{05687DEB-390B-06E3-0B3C-632CA7803842}"/>
              </a:ext>
            </a:extLst>
          </p:cNvPr>
          <p:cNvSpPr>
            <a:spLocks noGrp="1"/>
          </p:cNvSpPr>
          <p:nvPr>
            <p:ph type="ftr" sz="quarter" idx="10"/>
          </p:nvPr>
        </p:nvSpPr>
        <p:spPr/>
        <p:txBody>
          <a:bodyPr/>
          <a:lstStyle/>
          <a:p>
            <a:fld id="{012FF5E0-513F-6346-9643-53E1D75FFBE2}" type="slidenum">
              <a:rPr lang="en-US" smtClean="0"/>
              <a:t>25</a:t>
            </a:fld>
            <a:endParaRPr lang="en-US" dirty="0"/>
          </a:p>
        </p:txBody>
      </p:sp>
    </p:spTree>
    <p:extLst>
      <p:ext uri="{BB962C8B-B14F-4D97-AF65-F5344CB8AC3E}">
        <p14:creationId xmlns:p14="http://schemas.microsoft.com/office/powerpoint/2010/main" val="3146170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4375FA6-EF02-4152-CCC9-4FFAC87AB8E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1BA39A7-E892-A8A8-F2EC-5F9282DE825E}"/>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2" name="TextBox 1">
            <a:extLst>
              <a:ext uri="{FF2B5EF4-FFF2-40B4-BE49-F238E27FC236}">
                <a16:creationId xmlns:a16="http://schemas.microsoft.com/office/drawing/2014/main" id="{5ADADBAA-0526-2EA2-653C-360189E5F804}"/>
              </a:ext>
            </a:extLst>
          </p:cNvPr>
          <p:cNvSpPr txBox="1"/>
          <p:nvPr/>
        </p:nvSpPr>
        <p:spPr>
          <a:xfrm>
            <a:off x="720725" y="2081916"/>
            <a:ext cx="7530140" cy="1692771"/>
          </a:xfrm>
          <a:prstGeom prst="rect">
            <a:avLst/>
          </a:prstGeom>
          <a:noFill/>
        </p:spPr>
        <p:txBody>
          <a:bodyPr wrap="square" rtlCol="0">
            <a:spAutoFit/>
          </a:bodyPr>
          <a:lstStyle/>
          <a:p>
            <a:pPr>
              <a:spcBef>
                <a:spcPts val="600"/>
              </a:spcBef>
              <a:spcAft>
                <a:spcPts val="600"/>
              </a:spcAft>
            </a:pPr>
            <a:r>
              <a:rPr lang="en-US" b="1" dirty="0">
                <a:solidFill>
                  <a:schemeClr val="tx1"/>
                </a:solidFill>
                <a:latin typeface="+mn-lt"/>
              </a:rPr>
              <a:t>Question 3</a:t>
            </a:r>
          </a:p>
          <a:p>
            <a:pPr>
              <a:spcBef>
                <a:spcPts val="600"/>
              </a:spcBef>
              <a:spcAft>
                <a:spcPts val="600"/>
              </a:spcAft>
            </a:pPr>
            <a:r>
              <a:rPr lang="en-US" dirty="0">
                <a:solidFill>
                  <a:schemeClr val="tx1"/>
                </a:solidFill>
                <a:latin typeface="+mn-lt"/>
              </a:rPr>
              <a:t> Which of the following methods of signal transmission uses frequencies or pulses of light?</a:t>
            </a:r>
          </a:p>
          <a:p>
            <a:pPr marL="285750" indent="-285750">
              <a:spcBef>
                <a:spcPts val="600"/>
              </a:spcBef>
              <a:spcAft>
                <a:spcPts val="600"/>
              </a:spcAft>
              <a:buClr>
                <a:schemeClr val="tx1"/>
              </a:buClr>
              <a:buFont typeface="Wingdings" pitchFamily="2" charset="2"/>
              <a:buChar char="q"/>
            </a:pPr>
            <a:r>
              <a:rPr lang="en-US" sz="1200" dirty="0">
                <a:solidFill>
                  <a:schemeClr val="tx1"/>
                </a:solidFill>
                <a:latin typeface="+mn-lt"/>
              </a:rPr>
              <a:t>electrical signals</a:t>
            </a:r>
          </a:p>
          <a:p>
            <a:pPr marL="285750" indent="-285750">
              <a:spcBef>
                <a:spcPts val="600"/>
              </a:spcBef>
              <a:spcAft>
                <a:spcPts val="600"/>
              </a:spcAft>
              <a:buClr>
                <a:schemeClr val="tx1"/>
              </a:buClr>
              <a:buFont typeface="Wingdings" pitchFamily="2" charset="2"/>
              <a:buChar char="q"/>
            </a:pPr>
            <a:r>
              <a:rPr lang="en-US" sz="1200" dirty="0">
                <a:solidFill>
                  <a:schemeClr val="tx1"/>
                </a:solidFill>
                <a:latin typeface="+mn-lt"/>
              </a:rPr>
              <a:t>optical signals</a:t>
            </a:r>
          </a:p>
          <a:p>
            <a:pPr marL="285750" indent="-285750">
              <a:spcBef>
                <a:spcPts val="600"/>
              </a:spcBef>
              <a:spcAft>
                <a:spcPts val="600"/>
              </a:spcAft>
              <a:buClr>
                <a:schemeClr val="tx1"/>
              </a:buClr>
              <a:buFont typeface="Wingdings" pitchFamily="2" charset="2"/>
              <a:buChar char="q"/>
            </a:pPr>
            <a:r>
              <a:rPr lang="en-US" sz="1200" dirty="0">
                <a:solidFill>
                  <a:schemeClr val="tx1"/>
                </a:solidFill>
                <a:latin typeface="+mn-lt"/>
              </a:rPr>
              <a:t>wireless signals</a:t>
            </a:r>
          </a:p>
        </p:txBody>
      </p:sp>
      <p:sp>
        <p:nvSpPr>
          <p:cNvPr id="3" name="TextBox 2">
            <a:extLst>
              <a:ext uri="{FF2B5EF4-FFF2-40B4-BE49-F238E27FC236}">
                <a16:creationId xmlns:a16="http://schemas.microsoft.com/office/drawing/2014/main" id="{ECD20067-5A75-EA49-E2AE-1BD4EA31FC31}"/>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https://forms.gle/o5Qn5297gVadAE3T7</a:t>
            </a:r>
            <a:endParaRPr lang="en-US" sz="1800" dirty="0">
              <a:solidFill>
                <a:schemeClr val="accent1"/>
              </a:solidFill>
            </a:endParaRPr>
          </a:p>
        </p:txBody>
      </p:sp>
      <p:grpSp>
        <p:nvGrpSpPr>
          <p:cNvPr id="5" name="Google Shape;10286;p77">
            <a:extLst>
              <a:ext uri="{FF2B5EF4-FFF2-40B4-BE49-F238E27FC236}">
                <a16:creationId xmlns:a16="http://schemas.microsoft.com/office/drawing/2014/main" id="{1B890ACD-77EF-AAC0-D6B2-EFC8F31DE7FE}"/>
              </a:ext>
            </a:extLst>
          </p:cNvPr>
          <p:cNvGrpSpPr/>
          <p:nvPr/>
        </p:nvGrpSpPr>
        <p:grpSpPr>
          <a:xfrm>
            <a:off x="144000" y="231209"/>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63536A05-C5F8-E73E-09E1-9451BF38B8B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75097D13-5B34-6177-1331-2E97AD36DDF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A5CA9C27-BCEB-CCB1-F7FB-21DBF535D79B}"/>
              </a:ext>
            </a:extLst>
          </p:cNvPr>
          <p:cNvSpPr>
            <a:spLocks noGrp="1"/>
          </p:cNvSpPr>
          <p:nvPr>
            <p:ph type="ftr" sz="quarter" idx="10"/>
          </p:nvPr>
        </p:nvSpPr>
        <p:spPr/>
        <p:txBody>
          <a:bodyPr/>
          <a:lstStyle/>
          <a:p>
            <a:fld id="{A7AFF345-A95F-7747-AB47-336C3AC9438D}" type="slidenum">
              <a:rPr lang="en-US" smtClean="0"/>
              <a:t>26</a:t>
            </a:fld>
            <a:endParaRPr lang="en-US" dirty="0"/>
          </a:p>
        </p:txBody>
      </p:sp>
      <p:sp>
        <p:nvSpPr>
          <p:cNvPr id="9" name="TextBox 8">
            <a:extLst>
              <a:ext uri="{FF2B5EF4-FFF2-40B4-BE49-F238E27FC236}">
                <a16:creationId xmlns:a16="http://schemas.microsoft.com/office/drawing/2014/main" id="{AF5A2AC2-FABE-4D9A-62D4-2080396DB026}"/>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1.2.4  </a:t>
            </a:r>
            <a:r>
              <a:rPr lang="en-US" sz="2000" b="0" i="0" dirty="0">
                <a:solidFill>
                  <a:schemeClr val="accent4"/>
                </a:solidFill>
                <a:effectLst/>
                <a:latin typeface="+mn-lt"/>
              </a:rPr>
              <a:t>Quiz2_2 </a:t>
            </a:r>
            <a:r>
              <a:rPr lang="en-US" altLang="ja-JP" sz="2000" dirty="0">
                <a:solidFill>
                  <a:schemeClr val="accent4"/>
                </a:solidFill>
                <a:latin typeface="+mn-lt"/>
                <a:ea typeface="MS PGothic" panose="020B0600070205080204" pitchFamily="34" charset="-128"/>
              </a:rPr>
              <a:t>Check Your Understanding - Data Transmission</a:t>
            </a:r>
          </a:p>
        </p:txBody>
      </p:sp>
    </p:spTree>
    <p:extLst>
      <p:ext uri="{BB962C8B-B14F-4D97-AF65-F5344CB8AC3E}">
        <p14:creationId xmlns:p14="http://schemas.microsoft.com/office/powerpoint/2010/main" val="1835789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4651C41-524A-EA6F-4DA2-1F714DCDDEE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331A1A5-3E18-437C-7069-ECAE7E81DD4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E0135389-0D94-2D70-83BE-575CD09E0592}"/>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1.3.1 Bandwidth</a:t>
            </a:r>
            <a:endParaRPr lang="en-US" altLang="ja-JP" sz="200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F37AABB-4DB5-951A-B88A-F842ECA39447}"/>
              </a:ext>
            </a:extLst>
          </p:cNvPr>
          <p:cNvSpPr txBox="1"/>
          <p:nvPr/>
        </p:nvSpPr>
        <p:spPr>
          <a:xfrm>
            <a:off x="720000" y="1671007"/>
            <a:ext cx="7704000" cy="1046440"/>
          </a:xfrm>
          <a:prstGeom prst="rect">
            <a:avLst/>
          </a:prstGeom>
          <a:noFill/>
        </p:spPr>
        <p:txBody>
          <a:bodyPr wrap="square" rtlCol="0">
            <a:spAutoFit/>
          </a:bodyPr>
          <a:lstStyle/>
          <a:p>
            <a:r>
              <a:rPr lang="en-US" sz="2000" dirty="0">
                <a:solidFill>
                  <a:schemeClr val="accent1"/>
                </a:solidFill>
                <a:latin typeface="+mn-lt"/>
              </a:rPr>
              <a:t>Bandwidth</a:t>
            </a:r>
            <a:r>
              <a:rPr lang="en-US" dirty="0">
                <a:solidFill>
                  <a:schemeClr val="tx1"/>
                </a:solidFill>
                <a:latin typeface="+mn-lt"/>
              </a:rPr>
              <a:t> is the capacity of a medium to carry data. Digital bandwidth measures the amount of data that can flow from one place to another in a given amount of time. Bandwidth is typically measured in the number of bits that (theoretically) can be sent across the media in a second. Common bandwidth measurements are as follows:</a:t>
            </a:r>
          </a:p>
        </p:txBody>
      </p:sp>
      <p:grpSp>
        <p:nvGrpSpPr>
          <p:cNvPr id="6" name="Group 5">
            <a:extLst>
              <a:ext uri="{FF2B5EF4-FFF2-40B4-BE49-F238E27FC236}">
                <a16:creationId xmlns:a16="http://schemas.microsoft.com/office/drawing/2014/main" id="{FBBC3F75-4552-675C-3344-670B1D5BE36A}"/>
              </a:ext>
            </a:extLst>
          </p:cNvPr>
          <p:cNvGrpSpPr/>
          <p:nvPr/>
        </p:nvGrpSpPr>
        <p:grpSpPr>
          <a:xfrm>
            <a:off x="1025327" y="2899267"/>
            <a:ext cx="6384851" cy="2065870"/>
            <a:chOff x="1025327" y="2899267"/>
            <a:chExt cx="6384851" cy="2065870"/>
          </a:xfrm>
        </p:grpSpPr>
        <p:pic>
          <p:nvPicPr>
            <p:cNvPr id="3" name="Picture 2">
              <a:extLst>
                <a:ext uri="{FF2B5EF4-FFF2-40B4-BE49-F238E27FC236}">
                  <a16:creationId xmlns:a16="http://schemas.microsoft.com/office/drawing/2014/main" id="{9C5B670C-7D83-4181-B771-29E9C8AC58C0}"/>
                </a:ext>
              </a:extLst>
            </p:cNvPr>
            <p:cNvPicPr>
              <a:picLocks noChangeAspect="1"/>
            </p:cNvPicPr>
            <p:nvPr/>
          </p:nvPicPr>
          <p:blipFill>
            <a:blip r:embed="rId5"/>
            <a:stretch>
              <a:fillRect/>
            </a:stretch>
          </p:blipFill>
          <p:spPr>
            <a:xfrm>
              <a:off x="1025327" y="2899267"/>
              <a:ext cx="6384851" cy="2065870"/>
            </a:xfrm>
            <a:prstGeom prst="rect">
              <a:avLst/>
            </a:prstGeom>
          </p:spPr>
        </p:pic>
        <p:sp>
          <p:nvSpPr>
            <p:cNvPr id="5" name="Rectangle 4">
              <a:extLst>
                <a:ext uri="{FF2B5EF4-FFF2-40B4-BE49-F238E27FC236}">
                  <a16:creationId xmlns:a16="http://schemas.microsoft.com/office/drawing/2014/main" id="{BAB727CF-E3D1-21D1-EEB0-786EB5B98000}"/>
                </a:ext>
              </a:extLst>
            </p:cNvPr>
            <p:cNvSpPr/>
            <p:nvPr/>
          </p:nvSpPr>
          <p:spPr>
            <a:xfrm>
              <a:off x="1025327" y="3211033"/>
              <a:ext cx="5120292" cy="42530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 name="Footer Placeholder 6">
            <a:extLst>
              <a:ext uri="{FF2B5EF4-FFF2-40B4-BE49-F238E27FC236}">
                <a16:creationId xmlns:a16="http://schemas.microsoft.com/office/drawing/2014/main" id="{C772BE36-D9F5-6521-AF46-814A6771AD11}"/>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181148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4651C41-524A-EA6F-4DA2-1F714DCDDEE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331A1A5-3E18-437C-7069-ECAE7E81DD4C}"/>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1.3.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帯域幅とスループット</a:t>
            </a:r>
            <a:endParaRPr lang="en-US" altLang="ja-JP" dirty="0">
              <a:solidFill>
                <a:schemeClr val="accent4"/>
              </a:solidFill>
              <a:latin typeface="+mn-ea"/>
              <a:ea typeface="+mn-ea"/>
            </a:endParaRPr>
          </a:p>
        </p:txBody>
      </p:sp>
      <p:sp>
        <p:nvSpPr>
          <p:cNvPr id="7" name="Footer Placeholder 6">
            <a:extLst>
              <a:ext uri="{FF2B5EF4-FFF2-40B4-BE49-F238E27FC236}">
                <a16:creationId xmlns:a16="http://schemas.microsoft.com/office/drawing/2014/main" id="{82ACECF2-75FD-84CC-5A1A-753688B54BAE}"/>
              </a:ext>
            </a:extLst>
          </p:cNvPr>
          <p:cNvSpPr>
            <a:spLocks noGrp="1"/>
          </p:cNvSpPr>
          <p:nvPr>
            <p:ph type="ftr" sz="quarter" idx="10"/>
          </p:nvPr>
        </p:nvSpPr>
        <p:spPr/>
        <p:txBody>
          <a:bodyPr/>
          <a:lstStyle/>
          <a:p>
            <a:fld id="{997A3AEE-3DCD-2446-B0BC-7E02FCF5A607}" type="slidenum">
              <a:rPr lang="en-US" smtClean="0"/>
              <a:t>28</a:t>
            </a:fld>
            <a:endParaRPr lang="en-US" dirty="0"/>
          </a:p>
        </p:txBody>
      </p:sp>
      <p:sp>
        <p:nvSpPr>
          <p:cNvPr id="4" name="TextBox 3">
            <a:extLst>
              <a:ext uri="{FF2B5EF4-FFF2-40B4-BE49-F238E27FC236}">
                <a16:creationId xmlns:a16="http://schemas.microsoft.com/office/drawing/2014/main" id="{E0135389-0D94-2D70-83BE-575CD09E0592}"/>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1.3.1 帯域幅</a:t>
            </a:r>
            <a:endParaRPr lang="en-US" altLang="ja-JP" sz="200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F37AABB-4DB5-951A-B88A-F842ECA39447}"/>
              </a:ext>
            </a:extLst>
          </p:cNvPr>
          <p:cNvSpPr txBox="1"/>
          <p:nvPr/>
        </p:nvSpPr>
        <p:spPr>
          <a:xfrm>
            <a:off x="720000" y="1671007"/>
            <a:ext cx="7704000" cy="1031051"/>
          </a:xfrm>
          <a:prstGeom prst="rect">
            <a:avLst/>
          </a:prstGeom>
          <a:noFill/>
        </p:spPr>
        <p:txBody>
          <a:bodyPr wrap="square" rtlCol="0">
            <a:spAutoFit/>
          </a:bodyPr>
          <a:lstStyle/>
          <a:p>
            <a:pPr>
              <a:spcAft>
                <a:spcPts val="600"/>
              </a:spcAft>
            </a:pPr>
            <a:r>
              <a:rPr lang="ja-JP">
                <a:solidFill>
                  <a:schemeClr val="accent1"/>
                </a:solidFill>
                <a:effectLst/>
                <a:latin typeface="+mn-ea"/>
                <a:ea typeface="+mn-ea"/>
                <a:cs typeface="MS Mincho" panose="02020609040205080304" pitchFamily="49" charset="-128"/>
              </a:rPr>
              <a:t>帯域幅</a:t>
            </a:r>
            <a:r>
              <a:rPr lang="ja-JP">
                <a:solidFill>
                  <a:schemeClr val="tx1"/>
                </a:solidFill>
                <a:effectLst/>
                <a:latin typeface="+mn-ea"/>
                <a:ea typeface="+mn-ea"/>
                <a:cs typeface="MS Mincho" panose="02020609040205080304" pitchFamily="49" charset="-128"/>
              </a:rPr>
              <a:t>は、媒体がデータを運ぶ能力を指します。デジタル帯域幅は、ある場所から別の場所へ一定時間内に流れることができる</a:t>
            </a:r>
            <a:r>
              <a:rPr lang="ja-JP" u="sng">
                <a:solidFill>
                  <a:schemeClr val="tx1"/>
                </a:solidFill>
                <a:effectLst/>
                <a:latin typeface="+mn-ea"/>
                <a:ea typeface="+mn-ea"/>
                <a:cs typeface="MS Mincho" panose="02020609040205080304" pitchFamily="49" charset="-128"/>
              </a:rPr>
              <a:t>データの量</a:t>
            </a:r>
            <a:r>
              <a:rPr lang="ja-JP" altLang="en-US" u="sng">
                <a:solidFill>
                  <a:schemeClr val="tx1"/>
                </a:solidFill>
                <a:effectLst/>
                <a:latin typeface="+mn-ea"/>
                <a:ea typeface="+mn-ea"/>
                <a:cs typeface="MS Mincho" panose="02020609040205080304" pitchFamily="49" charset="-128"/>
              </a:rPr>
              <a:t>であらわ</a:t>
            </a:r>
            <a:r>
              <a:rPr lang="ja-JP">
                <a:solidFill>
                  <a:schemeClr val="tx1"/>
                </a:solidFill>
                <a:effectLst/>
                <a:latin typeface="+mn-ea"/>
                <a:ea typeface="+mn-ea"/>
                <a:cs typeface="MS Mincho" panose="02020609040205080304" pitchFamily="49" charset="-128"/>
              </a:rPr>
              <a:t>します。帯域幅は通常、</a:t>
            </a:r>
            <a:r>
              <a:rPr lang="ja-JP" u="sng">
                <a:solidFill>
                  <a:schemeClr val="tx1"/>
                </a:solidFill>
                <a:effectLst/>
                <a:latin typeface="+mn-ea"/>
                <a:ea typeface="+mn-ea"/>
                <a:cs typeface="MS Mincho" panose="02020609040205080304" pitchFamily="49" charset="-128"/>
              </a:rPr>
              <a:t>理論的</a:t>
            </a:r>
            <a:r>
              <a:rPr lang="ja-JP">
                <a:solidFill>
                  <a:schemeClr val="tx1"/>
                </a:solidFill>
                <a:effectLst/>
                <a:latin typeface="+mn-ea"/>
                <a:ea typeface="+mn-ea"/>
                <a:cs typeface="MS Mincho" panose="02020609040205080304" pitchFamily="49" charset="-128"/>
              </a:rPr>
              <a:t>に</a:t>
            </a:r>
            <a:r>
              <a:rPr lang="en-JP" u="sng" dirty="0">
                <a:solidFill>
                  <a:schemeClr val="tx1"/>
                </a:solidFill>
                <a:effectLst/>
                <a:latin typeface="+mn-ea"/>
                <a:ea typeface="+mn-ea"/>
              </a:rPr>
              <a:t>1</a:t>
            </a:r>
            <a:r>
              <a:rPr lang="ja-JP" u="sng">
                <a:solidFill>
                  <a:schemeClr val="tx1"/>
                </a:solidFill>
                <a:effectLst/>
                <a:latin typeface="+mn-ea"/>
                <a:ea typeface="+mn-ea"/>
                <a:cs typeface="MS Mincho" panose="02020609040205080304" pitchFamily="49" charset="-128"/>
              </a:rPr>
              <a:t>秒間に送信できるビット数</a:t>
            </a:r>
            <a:r>
              <a:rPr lang="ja-JP">
                <a:solidFill>
                  <a:schemeClr val="tx1"/>
                </a:solidFill>
                <a:effectLst/>
                <a:latin typeface="+mn-ea"/>
                <a:ea typeface="+mn-ea"/>
                <a:cs typeface="MS Mincho" panose="02020609040205080304" pitchFamily="49" charset="-128"/>
              </a:rPr>
              <a:t>で測定されます。</a:t>
            </a:r>
            <a:endParaRPr lang="en-US" altLang="ja-JP" dirty="0">
              <a:solidFill>
                <a:schemeClr val="tx1"/>
              </a:solidFill>
              <a:effectLst/>
              <a:latin typeface="+mn-ea"/>
              <a:ea typeface="+mn-ea"/>
              <a:cs typeface="MS Mincho" panose="02020609040205080304" pitchFamily="49" charset="-128"/>
            </a:endParaRPr>
          </a:p>
          <a:p>
            <a:pPr>
              <a:spcAft>
                <a:spcPts val="600"/>
              </a:spcAft>
            </a:pPr>
            <a:r>
              <a:rPr lang="ja-JP">
                <a:solidFill>
                  <a:schemeClr val="tx1"/>
                </a:solidFill>
                <a:effectLst/>
                <a:latin typeface="+mn-ea"/>
                <a:ea typeface="+mn-ea"/>
                <a:cs typeface="MS Mincho" panose="02020609040205080304" pitchFamily="49" charset="-128"/>
              </a:rPr>
              <a:t>一般的な帯域幅の測定単位は以下の通りです：</a:t>
            </a:r>
            <a:endParaRPr lang="en-JP" dirty="0">
              <a:solidFill>
                <a:schemeClr val="tx1"/>
              </a:solidFill>
              <a:effectLst/>
              <a:latin typeface="+mn-ea"/>
              <a:ea typeface="+mn-ea"/>
            </a:endParaRPr>
          </a:p>
        </p:txBody>
      </p:sp>
      <p:grpSp>
        <p:nvGrpSpPr>
          <p:cNvPr id="6" name="Group 5">
            <a:extLst>
              <a:ext uri="{FF2B5EF4-FFF2-40B4-BE49-F238E27FC236}">
                <a16:creationId xmlns:a16="http://schemas.microsoft.com/office/drawing/2014/main" id="{FBBC3F75-4552-675C-3344-670B1D5BE36A}"/>
              </a:ext>
            </a:extLst>
          </p:cNvPr>
          <p:cNvGrpSpPr/>
          <p:nvPr/>
        </p:nvGrpSpPr>
        <p:grpSpPr>
          <a:xfrm>
            <a:off x="1025327" y="2899267"/>
            <a:ext cx="6384851" cy="2065870"/>
            <a:chOff x="1025327" y="2899267"/>
            <a:chExt cx="6384851" cy="2065870"/>
          </a:xfrm>
        </p:grpSpPr>
        <p:pic>
          <p:nvPicPr>
            <p:cNvPr id="3" name="Picture 2">
              <a:extLst>
                <a:ext uri="{FF2B5EF4-FFF2-40B4-BE49-F238E27FC236}">
                  <a16:creationId xmlns:a16="http://schemas.microsoft.com/office/drawing/2014/main" id="{9C5B670C-7D83-4181-B771-29E9C8AC58C0}"/>
                </a:ext>
              </a:extLst>
            </p:cNvPr>
            <p:cNvPicPr>
              <a:picLocks noChangeAspect="1"/>
            </p:cNvPicPr>
            <p:nvPr/>
          </p:nvPicPr>
          <p:blipFill>
            <a:blip r:embed="rId5"/>
            <a:stretch>
              <a:fillRect/>
            </a:stretch>
          </p:blipFill>
          <p:spPr>
            <a:xfrm>
              <a:off x="1025327" y="2899267"/>
              <a:ext cx="6384851" cy="2065870"/>
            </a:xfrm>
            <a:prstGeom prst="rect">
              <a:avLst/>
            </a:prstGeom>
          </p:spPr>
        </p:pic>
        <p:sp>
          <p:nvSpPr>
            <p:cNvPr id="5" name="Rectangle 4">
              <a:extLst>
                <a:ext uri="{FF2B5EF4-FFF2-40B4-BE49-F238E27FC236}">
                  <a16:creationId xmlns:a16="http://schemas.microsoft.com/office/drawing/2014/main" id="{BAB727CF-E3D1-21D1-EEB0-786EB5B98000}"/>
                </a:ext>
              </a:extLst>
            </p:cNvPr>
            <p:cNvSpPr/>
            <p:nvPr/>
          </p:nvSpPr>
          <p:spPr>
            <a:xfrm>
              <a:off x="1025327" y="3211033"/>
              <a:ext cx="5120292" cy="42530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91478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1.3.2 Throughput</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36921" cy="2739211"/>
          </a:xfrm>
          <a:prstGeom prst="rect">
            <a:avLst/>
          </a:prstGeom>
          <a:noFill/>
        </p:spPr>
        <p:txBody>
          <a:bodyPr wrap="square" rtlCol="0">
            <a:spAutoFit/>
          </a:bodyPr>
          <a:lstStyle/>
          <a:p>
            <a:r>
              <a:rPr lang="en-US" sz="2000" dirty="0">
                <a:solidFill>
                  <a:schemeClr val="accent1"/>
                </a:solidFill>
                <a:latin typeface="+mn-lt"/>
              </a:rPr>
              <a:t>Throughput: </a:t>
            </a:r>
            <a:r>
              <a:rPr lang="en-US" dirty="0">
                <a:solidFill>
                  <a:schemeClr val="tx1"/>
                </a:solidFill>
                <a:latin typeface="+mn-lt"/>
              </a:rPr>
              <a:t>This is the actual rate of data transfer achieved.</a:t>
            </a:r>
          </a:p>
          <a:p>
            <a:r>
              <a:rPr lang="en-US" dirty="0">
                <a:solidFill>
                  <a:schemeClr val="tx1"/>
                </a:solidFill>
                <a:latin typeface="+mn-lt"/>
              </a:rPr>
              <a:t>Throughput does not usually match the specified bandwidth. </a:t>
            </a:r>
          </a:p>
          <a:p>
            <a:r>
              <a:rPr lang="en-US" dirty="0">
                <a:solidFill>
                  <a:schemeClr val="tx1"/>
                </a:solidFill>
                <a:latin typeface="+mn-lt"/>
              </a:rPr>
              <a:t>Many factors influence throughput including:</a:t>
            </a:r>
          </a:p>
          <a:p>
            <a:pPr marL="285750" indent="-285750">
              <a:spcBef>
                <a:spcPts val="600"/>
              </a:spcBef>
              <a:buClr>
                <a:schemeClr val="tx1"/>
              </a:buClr>
              <a:buFont typeface="Arial" panose="020B0604020202020204" pitchFamily="34" charset="0"/>
              <a:buChar char="•"/>
            </a:pPr>
            <a:r>
              <a:rPr lang="en-US" dirty="0">
                <a:solidFill>
                  <a:schemeClr val="tx1"/>
                </a:solidFill>
                <a:latin typeface="+mn-lt"/>
              </a:rPr>
              <a:t>The amount of data being sent and received over the connection</a:t>
            </a:r>
          </a:p>
          <a:p>
            <a:pPr marL="285750" indent="-285750">
              <a:spcBef>
                <a:spcPts val="600"/>
              </a:spcBef>
              <a:buClr>
                <a:schemeClr val="tx1"/>
              </a:buClr>
              <a:buFont typeface="Arial" panose="020B0604020202020204" pitchFamily="34" charset="0"/>
              <a:buChar char="•"/>
            </a:pPr>
            <a:r>
              <a:rPr lang="en-US" dirty="0">
                <a:solidFill>
                  <a:schemeClr val="tx1"/>
                </a:solidFill>
                <a:latin typeface="+mn-lt"/>
              </a:rPr>
              <a:t>The types of data being transmitted</a:t>
            </a:r>
          </a:p>
          <a:p>
            <a:pPr marL="285750" indent="-285750">
              <a:spcBef>
                <a:spcPts val="600"/>
              </a:spcBef>
              <a:buClr>
                <a:schemeClr val="tx1"/>
              </a:buClr>
              <a:buFont typeface="Arial" panose="020B0604020202020204" pitchFamily="34" charset="0"/>
              <a:buChar char="•"/>
            </a:pPr>
            <a:r>
              <a:rPr lang="en-US" dirty="0">
                <a:solidFill>
                  <a:schemeClr val="tx1"/>
                </a:solidFill>
                <a:latin typeface="+mn-lt"/>
              </a:rPr>
              <a:t>The latency created by the number of network devices encountered between source and destination</a:t>
            </a:r>
          </a:p>
          <a:p>
            <a:pPr>
              <a:spcBef>
                <a:spcPts val="600"/>
              </a:spcBef>
              <a:buClr>
                <a:schemeClr val="tx1"/>
              </a:buClr>
            </a:pPr>
            <a:r>
              <a:rPr lang="en-US" sz="2000" dirty="0">
                <a:solidFill>
                  <a:schemeClr val="accent1"/>
                </a:solidFill>
                <a:latin typeface="+mn-lt"/>
              </a:rPr>
              <a:t>Latency: </a:t>
            </a:r>
            <a:r>
              <a:rPr lang="en-US" dirty="0">
                <a:solidFill>
                  <a:schemeClr val="tx1"/>
                </a:solidFill>
                <a:latin typeface="+mn-lt"/>
              </a:rPr>
              <a:t>Latency is the total time taken, including delays, for data to move from one specific point to another. It is influenced by the number of network devices the data encounters on its path from source to destination.</a:t>
            </a:r>
          </a:p>
        </p:txBody>
      </p:sp>
      <p:sp>
        <p:nvSpPr>
          <p:cNvPr id="7" name="TextBox 6">
            <a:extLst>
              <a:ext uri="{FF2B5EF4-FFF2-40B4-BE49-F238E27FC236}">
                <a16:creationId xmlns:a16="http://schemas.microsoft.com/office/drawing/2014/main" id="{6EF2D1F2-1A12-83D9-EA49-D290C77430AF}"/>
              </a:ext>
            </a:extLst>
          </p:cNvPr>
          <p:cNvSpPr txBox="1"/>
          <p:nvPr/>
        </p:nvSpPr>
        <p:spPr>
          <a:xfrm>
            <a:off x="720000" y="4364326"/>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5">
                  <a:extLst>
                    <a:ext uri="{A12FA001-AC4F-418D-AE19-62706E023703}">
                      <ahyp:hlinkClr xmlns:ahyp="http://schemas.microsoft.com/office/drawing/2018/hyperlinkcolor" val="tx"/>
                    </a:ext>
                  </a:extLst>
                </a:hlinkClick>
              </a:rPr>
              <a:t>1.3.3 Video - Throughput</a:t>
            </a:r>
            <a:endParaRPr lang="en-US" sz="2000" i="0" dirty="0">
              <a:solidFill>
                <a:schemeClr val="accent4"/>
              </a:solidFill>
              <a:effectLst/>
              <a:latin typeface="+mn-lt"/>
            </a:endParaRPr>
          </a:p>
        </p:txBody>
      </p:sp>
      <p:sp>
        <p:nvSpPr>
          <p:cNvPr id="3" name="Footer Placeholder 2">
            <a:extLst>
              <a:ext uri="{FF2B5EF4-FFF2-40B4-BE49-F238E27FC236}">
                <a16:creationId xmlns:a16="http://schemas.microsoft.com/office/drawing/2014/main" id="{68BCA681-4699-2433-414E-32D9F0B798F1}"/>
              </a:ext>
            </a:extLst>
          </p:cNvPr>
          <p:cNvSpPr>
            <a:spLocks noGrp="1"/>
          </p:cNvSpPr>
          <p:nvPr>
            <p:ph type="ftr" sz="quarter" idx="10"/>
          </p:nvPr>
        </p:nvSpPr>
        <p:spPr/>
        <p:txBody>
          <a:bodyPr/>
          <a:lstStyle/>
          <a:p>
            <a:fld id="{5C54D463-92A2-AB45-AA01-954D94658B2C}" type="slidenum">
              <a:rPr lang="en-US" smtClean="0"/>
              <a:t>29</a:t>
            </a:fld>
            <a:endParaRPr lang="en-US" dirty="0"/>
          </a:p>
        </p:txBody>
      </p:sp>
    </p:spTree>
    <p:extLst>
      <p:ext uri="{BB962C8B-B14F-4D97-AF65-F5344CB8AC3E}">
        <p14:creationId xmlns:p14="http://schemas.microsoft.com/office/powerpoint/2010/main" val="171277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F84E3556-0ACE-A69A-D488-4E8DDF888E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DEE01BB0-F1AB-EA49-8B4A-80AB857560FD}"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1492828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36921" cy="2785378"/>
          </a:xfrm>
          <a:prstGeom prst="rect">
            <a:avLst/>
          </a:prstGeom>
          <a:noFill/>
        </p:spPr>
        <p:txBody>
          <a:bodyPr wrap="square" rtlCol="0">
            <a:spAutoFit/>
          </a:bodyPr>
          <a:lstStyle/>
          <a:p>
            <a:pPr>
              <a:spcAft>
                <a:spcPts val="600"/>
              </a:spcAft>
            </a:pPr>
            <a:r>
              <a:rPr lang="ja-JP">
                <a:solidFill>
                  <a:schemeClr val="tx1"/>
                </a:solidFill>
                <a:effectLst/>
                <a:latin typeface="+mn-ea"/>
                <a:ea typeface="+mn-ea"/>
                <a:cs typeface="MS Mincho" panose="02020609040205080304" pitchFamily="49" charset="-128"/>
              </a:rPr>
              <a:t>帯域幅と同様に、</a:t>
            </a:r>
            <a:r>
              <a:rPr lang="ja-JP">
                <a:solidFill>
                  <a:schemeClr val="accent1"/>
                </a:solidFill>
                <a:effectLst/>
                <a:latin typeface="+mn-ea"/>
                <a:ea typeface="+mn-ea"/>
                <a:cs typeface="MS Mincho" panose="02020609040205080304" pitchFamily="49" charset="-128"/>
              </a:rPr>
              <a:t>スループット</a:t>
            </a:r>
            <a:r>
              <a:rPr lang="ja-JP">
                <a:solidFill>
                  <a:schemeClr val="tx1"/>
                </a:solidFill>
                <a:effectLst/>
                <a:latin typeface="+mn-ea"/>
                <a:ea typeface="+mn-ea"/>
                <a:cs typeface="MS Mincho" panose="02020609040205080304" pitchFamily="49" charset="-128"/>
              </a:rPr>
              <a:t>は一定期間内に転送されるビットの量</a:t>
            </a:r>
            <a:r>
              <a:rPr lang="ja-JP" altLang="en-US">
                <a:solidFill>
                  <a:schemeClr val="tx1"/>
                </a:solidFill>
                <a:latin typeface="+mn-ea"/>
                <a:ea typeface="+mn-ea"/>
                <a:cs typeface="MS Mincho" panose="02020609040205080304" pitchFamily="49" charset="-128"/>
              </a:rPr>
              <a:t>であらわ</a:t>
            </a:r>
            <a:r>
              <a:rPr lang="ja-JP">
                <a:solidFill>
                  <a:schemeClr val="tx1"/>
                </a:solidFill>
                <a:effectLst/>
                <a:latin typeface="+mn-ea"/>
                <a:ea typeface="+mn-ea"/>
                <a:cs typeface="MS Mincho" panose="02020609040205080304" pitchFamily="49" charset="-128"/>
              </a:rPr>
              <a:t>します。ただし、多くの要因により、</a:t>
            </a:r>
            <a:r>
              <a:rPr lang="ja-JP" u="sng">
                <a:solidFill>
                  <a:schemeClr val="tx1"/>
                </a:solidFill>
                <a:effectLst/>
                <a:latin typeface="+mn-ea"/>
                <a:ea typeface="+mn-ea"/>
                <a:cs typeface="MS Mincho" panose="02020609040205080304" pitchFamily="49" charset="-128"/>
              </a:rPr>
              <a:t>スループットは通常、帯域幅と一致しません</a:t>
            </a:r>
            <a:r>
              <a:rPr lang="ja-JP">
                <a:solidFill>
                  <a:schemeClr val="tx1"/>
                </a:solidFill>
                <a:effectLst/>
                <a:latin typeface="+mn-ea"/>
                <a:ea typeface="+mn-ea"/>
                <a:cs typeface="MS Mincho" panose="02020609040205080304" pitchFamily="49" charset="-128"/>
              </a:rPr>
              <a:t>。スループットに影響を与える要因には、次のようなものがあります：</a:t>
            </a:r>
            <a:endParaRPr lang="en-JP" dirty="0">
              <a:solidFill>
                <a:schemeClr val="tx1"/>
              </a:solidFill>
              <a:effectLst/>
              <a:latin typeface="+mn-ea"/>
              <a:ea typeface="+mn-ea"/>
            </a:endParaRPr>
          </a:p>
          <a:p>
            <a:pPr marL="342900" lvl="0" indent="-342900">
              <a:spcAft>
                <a:spcPts val="600"/>
              </a:spcAft>
              <a:buClr>
                <a:schemeClr val="tx1"/>
              </a:buClr>
              <a:buSzPct val="100000"/>
              <a:buFont typeface="Symbol" pitchFamily="2" charset="2"/>
              <a:buChar char=""/>
              <a:tabLst>
                <a:tab pos="457200" algn="l"/>
              </a:tabLst>
            </a:pPr>
            <a:r>
              <a:rPr lang="ja-JP">
                <a:solidFill>
                  <a:schemeClr val="tx1"/>
                </a:solidFill>
                <a:effectLst/>
                <a:latin typeface="+mn-ea"/>
                <a:ea typeface="+mn-ea"/>
                <a:cs typeface="MS Mincho" panose="02020609040205080304" pitchFamily="49" charset="-128"/>
              </a:rPr>
              <a:t>送受信される</a:t>
            </a:r>
            <a:r>
              <a:rPr lang="ja-JP" u="sng">
                <a:solidFill>
                  <a:schemeClr val="tx1"/>
                </a:solidFill>
                <a:effectLst/>
                <a:latin typeface="+mn-ea"/>
                <a:ea typeface="+mn-ea"/>
                <a:cs typeface="MS Mincho" panose="02020609040205080304" pitchFamily="49" charset="-128"/>
              </a:rPr>
              <a:t>データの量</a:t>
            </a:r>
            <a:endParaRPr lang="en-JP" u="sng" dirty="0">
              <a:solidFill>
                <a:schemeClr val="tx1"/>
              </a:solidFill>
              <a:effectLst/>
              <a:latin typeface="+mn-ea"/>
              <a:ea typeface="+mn-ea"/>
            </a:endParaRPr>
          </a:p>
          <a:p>
            <a:pPr marL="342900" lvl="0" indent="-342900">
              <a:spcAft>
                <a:spcPts val="600"/>
              </a:spcAft>
              <a:buClr>
                <a:schemeClr val="tx1"/>
              </a:buClr>
              <a:buSzPct val="100000"/>
              <a:buFont typeface="Symbol" pitchFamily="2" charset="2"/>
              <a:buChar char=""/>
              <a:tabLst>
                <a:tab pos="457200" algn="l"/>
              </a:tabLst>
            </a:pPr>
            <a:r>
              <a:rPr lang="ja-JP">
                <a:solidFill>
                  <a:schemeClr val="tx1"/>
                </a:solidFill>
                <a:effectLst/>
                <a:latin typeface="+mn-ea"/>
                <a:ea typeface="+mn-ea"/>
                <a:cs typeface="MS Mincho" panose="02020609040205080304" pitchFamily="49" charset="-128"/>
              </a:rPr>
              <a:t>送信される</a:t>
            </a:r>
            <a:r>
              <a:rPr lang="ja-JP" u="sng">
                <a:solidFill>
                  <a:schemeClr val="tx1"/>
                </a:solidFill>
                <a:effectLst/>
                <a:latin typeface="+mn-ea"/>
                <a:ea typeface="+mn-ea"/>
                <a:cs typeface="MS Mincho" panose="02020609040205080304" pitchFamily="49" charset="-128"/>
              </a:rPr>
              <a:t>データの種類</a:t>
            </a:r>
            <a:endParaRPr lang="en-JP" u="sng" dirty="0">
              <a:solidFill>
                <a:schemeClr val="tx1"/>
              </a:solidFill>
              <a:effectLst/>
              <a:latin typeface="+mn-ea"/>
              <a:ea typeface="+mn-ea"/>
            </a:endParaRPr>
          </a:p>
          <a:p>
            <a:pPr marL="342900" lvl="0" indent="-342900">
              <a:spcAft>
                <a:spcPts val="600"/>
              </a:spcAft>
              <a:buClr>
                <a:schemeClr val="tx1"/>
              </a:buClr>
              <a:buSzPct val="100000"/>
              <a:buFont typeface="Symbol" pitchFamily="2" charset="2"/>
              <a:buChar char=""/>
              <a:tabLst>
                <a:tab pos="457200" algn="l"/>
              </a:tabLst>
            </a:pPr>
            <a:r>
              <a:rPr lang="ja-JP">
                <a:solidFill>
                  <a:schemeClr val="tx1"/>
                </a:solidFill>
                <a:effectLst/>
                <a:latin typeface="+mn-ea"/>
                <a:ea typeface="+mn-ea"/>
                <a:cs typeface="MS Mincho" panose="02020609040205080304" pitchFamily="49" charset="-128"/>
              </a:rPr>
              <a:t>送信元から宛先</a:t>
            </a:r>
            <a:r>
              <a:rPr lang="ja-JP" altLang="en-US">
                <a:solidFill>
                  <a:schemeClr val="tx1"/>
                </a:solidFill>
                <a:latin typeface="+mn-ea"/>
                <a:ea typeface="+mn-ea"/>
                <a:cs typeface="MS Mincho" panose="02020609040205080304" pitchFamily="49" charset="-128"/>
              </a:rPr>
              <a:t>の間に存在</a:t>
            </a:r>
            <a:r>
              <a:rPr lang="ja-JP">
                <a:solidFill>
                  <a:schemeClr val="tx1"/>
                </a:solidFill>
                <a:effectLst/>
                <a:latin typeface="+mn-ea"/>
                <a:ea typeface="+mn-ea"/>
                <a:cs typeface="MS Mincho" panose="02020609040205080304" pitchFamily="49" charset="-128"/>
              </a:rPr>
              <a:t>する</a:t>
            </a:r>
            <a:r>
              <a:rPr lang="ja-JP" u="sng">
                <a:solidFill>
                  <a:schemeClr val="tx1"/>
                </a:solidFill>
                <a:effectLst/>
                <a:latin typeface="+mn-ea"/>
                <a:ea typeface="+mn-ea"/>
                <a:cs typeface="MS Mincho" panose="02020609040205080304" pitchFamily="49" charset="-128"/>
              </a:rPr>
              <a:t>ネットワークデバイスの数</a:t>
            </a:r>
            <a:r>
              <a:rPr lang="ja-JP">
                <a:solidFill>
                  <a:schemeClr val="tx1"/>
                </a:solidFill>
                <a:effectLst/>
                <a:latin typeface="+mn-ea"/>
                <a:ea typeface="+mn-ea"/>
                <a:cs typeface="MS Mincho" panose="02020609040205080304" pitchFamily="49" charset="-128"/>
              </a:rPr>
              <a:t>によって生じる</a:t>
            </a:r>
            <a:r>
              <a:rPr lang="ja-JP" altLang="en-US">
                <a:solidFill>
                  <a:schemeClr val="tx1"/>
                </a:solidFill>
                <a:latin typeface="+mn-ea"/>
                <a:ea typeface="+mn-ea"/>
                <a:cs typeface="MS Mincho" panose="02020609040205080304" pitchFamily="49" charset="-128"/>
              </a:rPr>
              <a:t>遅延（ちえん）</a:t>
            </a:r>
            <a:r>
              <a:rPr lang="ja-JP">
                <a:solidFill>
                  <a:schemeClr val="tx1"/>
                </a:solidFill>
                <a:effectLst/>
                <a:latin typeface="+mn-ea"/>
                <a:ea typeface="+mn-ea"/>
                <a:cs typeface="MS Mincho" panose="02020609040205080304" pitchFamily="49" charset="-128"/>
              </a:rPr>
              <a:t>（</a:t>
            </a:r>
            <a:r>
              <a:rPr lang="ja-JP">
                <a:solidFill>
                  <a:schemeClr val="accent1"/>
                </a:solidFill>
                <a:effectLst/>
                <a:latin typeface="+mn-ea"/>
                <a:ea typeface="+mn-ea"/>
                <a:cs typeface="MS Mincho" panose="02020609040205080304" pitchFamily="49" charset="-128"/>
              </a:rPr>
              <a:t>レイテンシ</a:t>
            </a:r>
            <a:r>
              <a:rPr lang="ja-JP">
                <a:solidFill>
                  <a:schemeClr val="tx1"/>
                </a:solidFill>
                <a:effectLst/>
                <a:latin typeface="+mn-ea"/>
                <a:ea typeface="+mn-ea"/>
                <a:cs typeface="MS Mincho" panose="02020609040205080304" pitchFamily="49" charset="-128"/>
              </a:rPr>
              <a:t>）</a:t>
            </a:r>
            <a:endParaRPr lang="en-JP" dirty="0">
              <a:solidFill>
                <a:schemeClr val="tx1"/>
              </a:solidFill>
              <a:effectLst/>
              <a:latin typeface="+mn-ea"/>
              <a:ea typeface="+mn-ea"/>
            </a:endParaRPr>
          </a:p>
          <a:p>
            <a:pPr>
              <a:spcAft>
                <a:spcPts val="600"/>
              </a:spcAft>
            </a:pPr>
            <a:endParaRPr lang="en-US" altLang="ja-JP" dirty="0">
              <a:solidFill>
                <a:schemeClr val="tx1"/>
              </a:solidFill>
              <a:effectLst/>
              <a:latin typeface="+mn-ea"/>
              <a:ea typeface="+mn-ea"/>
              <a:cs typeface="MS Mincho" panose="02020609040205080304" pitchFamily="49" charset="-128"/>
            </a:endParaRPr>
          </a:p>
          <a:p>
            <a:pPr>
              <a:spcAft>
                <a:spcPts val="600"/>
              </a:spcAft>
            </a:pPr>
            <a:r>
              <a:rPr lang="ja-JP">
                <a:solidFill>
                  <a:schemeClr val="accent1"/>
                </a:solidFill>
                <a:effectLst/>
                <a:latin typeface="+mn-ea"/>
                <a:ea typeface="+mn-ea"/>
                <a:cs typeface="MS Mincho" panose="02020609040205080304" pitchFamily="49" charset="-128"/>
              </a:rPr>
              <a:t>レイテンシ</a:t>
            </a:r>
            <a:r>
              <a:rPr lang="ja-JP">
                <a:solidFill>
                  <a:schemeClr val="tx1"/>
                </a:solidFill>
                <a:effectLst/>
                <a:latin typeface="+mn-ea"/>
                <a:ea typeface="+mn-ea"/>
                <a:cs typeface="MS Mincho" panose="02020609040205080304" pitchFamily="49" charset="-128"/>
              </a:rPr>
              <a:t>とは、データがある地点から別の地点に移動するためにかかる時間（遅延を含む）を指します。</a:t>
            </a:r>
            <a:endParaRPr lang="en-US" altLang="ja-JP" dirty="0">
              <a:solidFill>
                <a:schemeClr val="tx1"/>
              </a:solidFill>
              <a:effectLst/>
              <a:latin typeface="+mn-ea"/>
              <a:ea typeface="+mn-ea"/>
              <a:cs typeface="MS Mincho" panose="02020609040205080304" pitchFamily="49" charset="-128"/>
            </a:endParaRPr>
          </a:p>
          <a:p>
            <a:pPr>
              <a:spcAft>
                <a:spcPts val="600"/>
              </a:spcAft>
            </a:pPr>
            <a:r>
              <a:rPr lang="en-US" dirty="0" err="1">
                <a:solidFill>
                  <a:schemeClr val="tx1"/>
                </a:solidFill>
                <a:effectLst/>
                <a:latin typeface="+mn-ea"/>
                <a:ea typeface="+mn-ea"/>
              </a:rPr>
              <a:t>スループットテストサイト：</a:t>
            </a:r>
            <a:r>
              <a:rPr lang="en-US" dirty="0" err="1">
                <a:solidFill>
                  <a:schemeClr val="tx1"/>
                </a:solidFill>
                <a:effectLst/>
                <a:latin typeface="+mn-ea"/>
                <a:ea typeface="+mn-ea"/>
                <a:hlinkClick r:id="rId3"/>
              </a:rPr>
              <a:t>https</a:t>
            </a:r>
            <a:r>
              <a:rPr lang="en-US" dirty="0">
                <a:solidFill>
                  <a:schemeClr val="tx1"/>
                </a:solidFill>
                <a:effectLst/>
                <a:latin typeface="+mn-ea"/>
                <a:ea typeface="+mn-ea"/>
                <a:hlinkClick r:id="rId3"/>
              </a:rPr>
              <a:t>://</a:t>
            </a:r>
            <a:r>
              <a:rPr lang="en-US" dirty="0" err="1">
                <a:solidFill>
                  <a:schemeClr val="tx1"/>
                </a:solidFill>
                <a:effectLst/>
                <a:latin typeface="+mn-ea"/>
                <a:ea typeface="+mn-ea"/>
                <a:hlinkClick r:id="rId3"/>
              </a:rPr>
              <a:t>www.speedtest.net</a:t>
            </a:r>
            <a:r>
              <a:rPr lang="en-US" dirty="0">
                <a:solidFill>
                  <a:schemeClr val="tx1"/>
                </a:solidFill>
                <a:effectLst/>
                <a:latin typeface="+mn-ea"/>
                <a:ea typeface="+mn-ea"/>
                <a:hlinkClick r:id="rId3"/>
              </a:rPr>
              <a:t>/</a:t>
            </a:r>
            <a:endParaRPr lang="en-JP" dirty="0">
              <a:solidFill>
                <a:schemeClr val="tx1"/>
              </a:solidFill>
              <a:effectLst/>
              <a:latin typeface="+mn-ea"/>
              <a:ea typeface="+mn-ea"/>
            </a:endParaRPr>
          </a:p>
          <a:p>
            <a:endParaRPr lang="en-US" dirty="0">
              <a:solidFill>
                <a:schemeClr val="tx1"/>
              </a:solidFill>
              <a:latin typeface="+mn-ea"/>
              <a:ea typeface="+mn-ea"/>
            </a:endParaRPr>
          </a:p>
        </p:txBody>
      </p:sp>
      <p:sp>
        <p:nvSpPr>
          <p:cNvPr id="7" name="TextBox 6">
            <a:extLst>
              <a:ext uri="{FF2B5EF4-FFF2-40B4-BE49-F238E27FC236}">
                <a16:creationId xmlns:a16="http://schemas.microsoft.com/office/drawing/2014/main" id="{6EF2D1F2-1A12-83D9-EA49-D290C77430AF}"/>
              </a:ext>
            </a:extLst>
          </p:cNvPr>
          <p:cNvSpPr txBox="1"/>
          <p:nvPr/>
        </p:nvSpPr>
        <p:spPr>
          <a:xfrm>
            <a:off x="720000" y="4364326"/>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1.3.3 Video - Throughput</a:t>
            </a:r>
            <a:endParaRPr lang="en-US" sz="2000" i="0" dirty="0">
              <a:solidFill>
                <a:schemeClr val="accent4"/>
              </a:solidFill>
              <a:effectLst/>
              <a:latin typeface="+mn-lt"/>
            </a:endParaRPr>
          </a:p>
        </p:txBody>
      </p:sp>
      <p:sp>
        <p:nvSpPr>
          <p:cNvPr id="6" name="Google Shape;1302;p52">
            <a:extLst>
              <a:ext uri="{FF2B5EF4-FFF2-40B4-BE49-F238E27FC236}">
                <a16:creationId xmlns:a16="http://schemas.microsoft.com/office/drawing/2014/main" id="{5372E427-F510-E2D7-CEC3-84D88F5C7E21}"/>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5">
                  <a:extLst>
                    <a:ext uri="{A12FA001-AC4F-418D-AE19-62706E023703}">
                      <ahyp:hlinkClr xmlns:ahyp="http://schemas.microsoft.com/office/drawing/2018/hyperlinkcolor" val="tx"/>
                    </a:ext>
                  </a:extLst>
                </a:hlinkClick>
              </a:rPr>
              <a:t>1.3. </a:t>
            </a:r>
            <a:r>
              <a:rPr lang="ja-JP" altLang="en-US">
                <a:hlinkClick r:id="rId5">
                  <a:extLst>
                    <a:ext uri="{A12FA001-AC4F-418D-AE19-62706E023703}">
                      <ahyp:hlinkClr xmlns:ahyp="http://schemas.microsoft.com/office/drawing/2018/hyperlinkcolor" val="tx"/>
                    </a:ext>
                  </a:extLst>
                </a:hlinkClick>
              </a:rPr>
              <a:t>帯域幅とスループット</a:t>
            </a:r>
            <a:endParaRPr lang="en-US" altLang="ja-JP" dirty="0"/>
          </a:p>
        </p:txBody>
      </p:sp>
      <p:sp>
        <p:nvSpPr>
          <p:cNvPr id="3" name="Footer Placeholder 2">
            <a:extLst>
              <a:ext uri="{FF2B5EF4-FFF2-40B4-BE49-F238E27FC236}">
                <a16:creationId xmlns:a16="http://schemas.microsoft.com/office/drawing/2014/main" id="{F5697FFB-274D-2E80-7A7B-C890AA47E5AC}"/>
              </a:ext>
            </a:extLst>
          </p:cNvPr>
          <p:cNvSpPr>
            <a:spLocks noGrp="1"/>
          </p:cNvSpPr>
          <p:nvPr>
            <p:ph type="ftr" sz="quarter" idx="10"/>
          </p:nvPr>
        </p:nvSpPr>
        <p:spPr>
          <a:xfrm>
            <a:off x="5331575" y="4758950"/>
            <a:ext cx="3086100" cy="274637"/>
          </a:xfrm>
        </p:spPr>
        <p:txBody>
          <a:bodyPr/>
          <a:lstStyle/>
          <a:p>
            <a:fld id="{4A4E70E8-C2DE-9F45-8112-3BF06E727188}" type="slidenum">
              <a:rPr lang="en-US" smtClean="0"/>
              <a:pPr/>
              <a:t>30</a:t>
            </a:fld>
            <a:endParaRPr lang="en-US" dirty="0"/>
          </a:p>
        </p:txBody>
      </p:sp>
      <p:sp>
        <p:nvSpPr>
          <p:cNvPr id="8" name="TextBox 7">
            <a:extLst>
              <a:ext uri="{FF2B5EF4-FFF2-40B4-BE49-F238E27FC236}">
                <a16:creationId xmlns:a16="http://schemas.microsoft.com/office/drawing/2014/main" id="{7AB974DD-5829-92C3-C4F7-604159E9ED20}"/>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sz="2000" i="0" dirty="0">
                <a:solidFill>
                  <a:schemeClr val="accent4"/>
                </a:solidFill>
                <a:effectLst/>
                <a:latin typeface="+mn-lt"/>
                <a:hlinkClick r:id="rId6">
                  <a:extLst>
                    <a:ext uri="{A12FA001-AC4F-418D-AE19-62706E023703}">
                      <ahyp:hlinkClr xmlns:ahyp="http://schemas.microsoft.com/office/drawing/2018/hyperlinkcolor" val="tx"/>
                    </a:ext>
                  </a:extLst>
                </a:hlinkClick>
              </a:rPr>
              <a:t>1.3.2 </a:t>
            </a:r>
            <a:r>
              <a:rPr lang="en-US" sz="2000" i="0" dirty="0" err="1">
                <a:solidFill>
                  <a:schemeClr val="accent4"/>
                </a:solidFill>
                <a:effectLst/>
                <a:latin typeface="+mn-lt"/>
              </a:rPr>
              <a:t>スループット</a:t>
            </a:r>
            <a:endParaRPr lang="en-US" altLang="ja-JP" sz="2000" i="0" u="none" strike="noStrike" dirty="0">
              <a:solidFill>
                <a:schemeClr val="accent4"/>
              </a:solidFill>
              <a:effectLst/>
              <a:latin typeface="+mn-lt"/>
              <a:ea typeface="MS PGothic" panose="020B0600070205080204" pitchFamily="34" charset="-128"/>
            </a:endParaRPr>
          </a:p>
        </p:txBody>
      </p:sp>
    </p:spTree>
    <p:extLst>
      <p:ext uri="{BB962C8B-B14F-4D97-AF65-F5344CB8AC3E}">
        <p14:creationId xmlns:p14="http://schemas.microsoft.com/office/powerpoint/2010/main" val="3122446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1.3.4 Quiz2_3 Check Your Understanding - Bandwidth and Throughput</a:t>
            </a:r>
          </a:p>
        </p:txBody>
      </p:sp>
      <p:sp>
        <p:nvSpPr>
          <p:cNvPr id="3" name="TextBox 2">
            <a:extLst>
              <a:ext uri="{FF2B5EF4-FFF2-40B4-BE49-F238E27FC236}">
                <a16:creationId xmlns:a16="http://schemas.microsoft.com/office/drawing/2014/main" id="{EA9F8B84-F22B-8184-5C91-108024B8D984}"/>
              </a:ext>
            </a:extLst>
          </p:cNvPr>
          <p:cNvSpPr txBox="1"/>
          <p:nvPr/>
        </p:nvSpPr>
        <p:spPr>
          <a:xfrm>
            <a:off x="720000" y="1542840"/>
            <a:ext cx="8210550" cy="2662267"/>
          </a:xfrm>
          <a:prstGeom prst="rect">
            <a:avLst/>
          </a:prstGeom>
          <a:noFill/>
        </p:spPr>
        <p:txBody>
          <a:bodyPr wrap="square" rtlCol="0">
            <a:spAutoFit/>
          </a:bodyPr>
          <a:lstStyle/>
          <a:p>
            <a:pPr algn="l" fontAlgn="ctr"/>
            <a:r>
              <a:rPr lang="en-US" dirty="0">
                <a:solidFill>
                  <a:schemeClr val="accent1"/>
                </a:solidFill>
                <a:latin typeface="+mn-lt"/>
                <a:hlinkClick r:id="rId4"/>
              </a:rPr>
              <a:t>https://forms.gle/izryUQVYgqHqk7pX7</a:t>
            </a:r>
            <a:endParaRPr lang="en-US" dirty="0">
              <a:solidFill>
                <a:schemeClr val="accent1"/>
              </a:solidFill>
              <a:latin typeface="+mn-lt"/>
            </a:endParaRPr>
          </a:p>
          <a:p>
            <a:pPr algn="l" fontAlgn="ctr"/>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1</a:t>
            </a:r>
          </a:p>
          <a:p>
            <a:pPr marL="317500" algn="l" fontAlgn="ctr">
              <a:spcBef>
                <a:spcPts val="600"/>
              </a:spcBef>
              <a:spcAft>
                <a:spcPts val="600"/>
              </a:spcAft>
            </a:pPr>
            <a:r>
              <a:rPr lang="en-US" i="0" dirty="0">
                <a:solidFill>
                  <a:schemeClr val="tx1"/>
                </a:solidFill>
                <a:effectLst/>
                <a:latin typeface="+mn-lt"/>
              </a:rPr>
              <a:t>The capacity of the medium to carry data is known as:</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throughput</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speed</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bandwidth</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data rate</a:t>
            </a:r>
          </a:p>
        </p:txBody>
      </p:sp>
      <p:grpSp>
        <p:nvGrpSpPr>
          <p:cNvPr id="2" name="Google Shape;10286;p77">
            <a:extLst>
              <a:ext uri="{FF2B5EF4-FFF2-40B4-BE49-F238E27FC236}">
                <a16:creationId xmlns:a16="http://schemas.microsoft.com/office/drawing/2014/main" id="{ABDF06EC-6E3C-2292-AAB5-35E6DE3D6106}"/>
              </a:ext>
            </a:extLst>
          </p:cNvPr>
          <p:cNvGrpSpPr/>
          <p:nvPr/>
        </p:nvGrpSpPr>
        <p:grpSpPr>
          <a:xfrm>
            <a:off x="144725" y="180000"/>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E938A04-7725-E74B-50CB-716D4AD3A77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C1D24C89-162B-2D62-920E-A8343E358A7F}"/>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569D2A73-8F9D-17B6-D1AF-1A1E705582B7}"/>
              </a:ext>
            </a:extLst>
          </p:cNvPr>
          <p:cNvSpPr>
            <a:spLocks noGrp="1"/>
          </p:cNvSpPr>
          <p:nvPr>
            <p:ph type="ftr" sz="quarter" idx="10"/>
          </p:nvPr>
        </p:nvSpPr>
        <p:spPr/>
        <p:txBody>
          <a:bodyPr/>
          <a:lstStyle/>
          <a:p>
            <a:fld id="{C64E5CFF-9877-DE43-A8E5-1531AB371F58}" type="slidenum">
              <a:rPr lang="en-US" smtClean="0"/>
              <a:t>31</a:t>
            </a:fld>
            <a:endParaRPr lang="en-US" dirty="0"/>
          </a:p>
        </p:txBody>
      </p:sp>
    </p:spTree>
    <p:extLst>
      <p:ext uri="{BB962C8B-B14F-4D97-AF65-F5344CB8AC3E}">
        <p14:creationId xmlns:p14="http://schemas.microsoft.com/office/powerpoint/2010/main" val="3386980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6F75E83-7111-29A7-7911-AD978B68C94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8FA4C2A-111D-EE2A-A8F0-B0949DDC3BC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661D43F9-07AE-C8ED-8019-25144256544E}"/>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1.3.4 Quiz2_3 Check Your Understanding - Bandwidth and Throughput</a:t>
            </a:r>
          </a:p>
        </p:txBody>
      </p:sp>
      <p:sp>
        <p:nvSpPr>
          <p:cNvPr id="3" name="TextBox 2">
            <a:extLst>
              <a:ext uri="{FF2B5EF4-FFF2-40B4-BE49-F238E27FC236}">
                <a16:creationId xmlns:a16="http://schemas.microsoft.com/office/drawing/2014/main" id="{372EF9B8-6986-E1DB-B02D-0997289C4380}"/>
              </a:ext>
            </a:extLst>
          </p:cNvPr>
          <p:cNvSpPr txBox="1"/>
          <p:nvPr/>
        </p:nvSpPr>
        <p:spPr>
          <a:xfrm>
            <a:off x="720000" y="1542840"/>
            <a:ext cx="8210550" cy="2877711"/>
          </a:xfrm>
          <a:prstGeom prst="rect">
            <a:avLst/>
          </a:prstGeom>
          <a:noFill/>
        </p:spPr>
        <p:txBody>
          <a:bodyPr wrap="square" rtlCol="0">
            <a:spAutoFit/>
          </a:bodyPr>
          <a:lstStyle/>
          <a:p>
            <a:pPr algn="l" fontAlgn="ctr"/>
            <a:r>
              <a:rPr lang="en-US" dirty="0">
                <a:solidFill>
                  <a:schemeClr val="accent1"/>
                </a:solidFill>
                <a:latin typeface="+mn-lt"/>
                <a:hlinkClick r:id="rId4"/>
              </a:rPr>
              <a:t>https://forms.gle/izryUQVYgqHqk7pX7</a:t>
            </a:r>
            <a:endParaRPr lang="en-US" dirty="0">
              <a:solidFill>
                <a:schemeClr val="accent1"/>
              </a:solidFill>
              <a:latin typeface="+mn-lt"/>
            </a:endParaRPr>
          </a:p>
          <a:p>
            <a:pPr algn="l"/>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2</a:t>
            </a:r>
          </a:p>
          <a:p>
            <a:pPr marL="317500" algn="l" fontAlgn="ctr">
              <a:spcBef>
                <a:spcPts val="600"/>
              </a:spcBef>
              <a:spcAft>
                <a:spcPts val="600"/>
              </a:spcAft>
            </a:pPr>
            <a:r>
              <a:rPr lang="en-US" i="0" dirty="0">
                <a:solidFill>
                  <a:schemeClr val="tx1"/>
                </a:solidFill>
                <a:effectLst/>
                <a:latin typeface="+mn-lt"/>
              </a:rPr>
              <a:t>Which of the following measurements includes any latency encountered during data transmissions?</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data rate</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speed</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bandwidth</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throughput</a:t>
            </a:r>
          </a:p>
        </p:txBody>
      </p:sp>
      <p:grpSp>
        <p:nvGrpSpPr>
          <p:cNvPr id="2" name="Google Shape;10286;p77">
            <a:extLst>
              <a:ext uri="{FF2B5EF4-FFF2-40B4-BE49-F238E27FC236}">
                <a16:creationId xmlns:a16="http://schemas.microsoft.com/office/drawing/2014/main" id="{A710EC41-1B9E-58B5-48AC-28522362B254}"/>
              </a:ext>
            </a:extLst>
          </p:cNvPr>
          <p:cNvGrpSpPr/>
          <p:nvPr/>
        </p:nvGrpSpPr>
        <p:grpSpPr>
          <a:xfrm>
            <a:off x="144725" y="180000"/>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DF3AEC7D-DCBE-08AA-D471-C8526D6E0DE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534DA8A-F2C2-32BA-2775-FABC3E14E29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A7D0B490-9701-0EAA-0E9D-107407D4C25B}"/>
              </a:ext>
            </a:extLst>
          </p:cNvPr>
          <p:cNvSpPr>
            <a:spLocks noGrp="1"/>
          </p:cNvSpPr>
          <p:nvPr>
            <p:ph type="ftr" sz="quarter" idx="10"/>
          </p:nvPr>
        </p:nvSpPr>
        <p:spPr/>
        <p:txBody>
          <a:bodyPr/>
          <a:lstStyle/>
          <a:p>
            <a:fld id="{C34166B3-96E4-684E-B82C-D1D760B7830B}" type="slidenum">
              <a:rPr lang="en-US" smtClean="0"/>
              <a:t>32</a:t>
            </a:fld>
            <a:endParaRPr lang="en-US" dirty="0"/>
          </a:p>
        </p:txBody>
      </p:sp>
    </p:spTree>
    <p:extLst>
      <p:ext uri="{BB962C8B-B14F-4D97-AF65-F5344CB8AC3E}">
        <p14:creationId xmlns:p14="http://schemas.microsoft.com/office/powerpoint/2010/main" val="1018558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A34E6BF-3BF6-011A-22AA-708627BBBD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9BFA722-BA3B-1B11-B1BF-BD2E2CD3A04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3" name="TextBox 2">
            <a:extLst>
              <a:ext uri="{FF2B5EF4-FFF2-40B4-BE49-F238E27FC236}">
                <a16:creationId xmlns:a16="http://schemas.microsoft.com/office/drawing/2014/main" id="{A107DF3A-F2E2-08C8-7340-A91A4E00EE20}"/>
              </a:ext>
            </a:extLst>
          </p:cNvPr>
          <p:cNvSpPr txBox="1"/>
          <p:nvPr/>
        </p:nvSpPr>
        <p:spPr>
          <a:xfrm>
            <a:off x="720000" y="1542840"/>
            <a:ext cx="8210550" cy="3231654"/>
          </a:xfrm>
          <a:prstGeom prst="rect">
            <a:avLst/>
          </a:prstGeom>
          <a:noFill/>
        </p:spPr>
        <p:txBody>
          <a:bodyPr wrap="square" rtlCol="0">
            <a:spAutoFit/>
          </a:bodyPr>
          <a:lstStyle/>
          <a:p>
            <a:pPr algn="l" fontAlgn="ctr"/>
            <a:r>
              <a:rPr lang="en-US" dirty="0">
                <a:solidFill>
                  <a:schemeClr val="tx1"/>
                </a:solidFill>
                <a:latin typeface="+mn-lt"/>
                <a:hlinkClick r:id="rId4"/>
              </a:rPr>
              <a:t>https://forms.gle/izryUQVYgqHqk7pX7</a:t>
            </a:r>
            <a:endParaRPr lang="en-US" dirty="0">
              <a:solidFill>
                <a:schemeClr val="tx1"/>
              </a:solidFill>
              <a:latin typeface="+mn-lt"/>
            </a:endParaRPr>
          </a:p>
          <a:p>
            <a:pPr algn="l" fontAlgn="ctr"/>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3</a:t>
            </a:r>
          </a:p>
          <a:p>
            <a:pPr marL="358775" algn="l" fontAlgn="ctr">
              <a:spcBef>
                <a:spcPts val="600"/>
              </a:spcBef>
              <a:spcAft>
                <a:spcPts val="600"/>
              </a:spcAft>
            </a:pPr>
            <a:r>
              <a:rPr lang="en-US" i="0" dirty="0">
                <a:solidFill>
                  <a:schemeClr val="tx1"/>
                </a:solidFill>
                <a:effectLst/>
                <a:latin typeface="+mn-lt"/>
              </a:rPr>
              <a:t>Which of the following measurements includes any latency encountered during data transmissions?</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total number of bytes</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bits per millisecond</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bytes per second</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bits per second</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total number of bits</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bytes per millisecond</a:t>
            </a:r>
          </a:p>
        </p:txBody>
      </p:sp>
      <p:grpSp>
        <p:nvGrpSpPr>
          <p:cNvPr id="2" name="Google Shape;10286;p77">
            <a:extLst>
              <a:ext uri="{FF2B5EF4-FFF2-40B4-BE49-F238E27FC236}">
                <a16:creationId xmlns:a16="http://schemas.microsoft.com/office/drawing/2014/main" id="{B2B8DE00-5250-5186-4B32-43E7E0376789}"/>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7011FB7D-CFDA-8A44-5CAC-AAED1BC90ED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482680BF-4D41-721E-2F0A-ECCF809E62C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440429FB-3BBB-0625-9AED-6A01754C20F9}"/>
              </a:ext>
            </a:extLst>
          </p:cNvPr>
          <p:cNvSpPr>
            <a:spLocks noGrp="1"/>
          </p:cNvSpPr>
          <p:nvPr>
            <p:ph type="ftr" sz="quarter" idx="10"/>
          </p:nvPr>
        </p:nvSpPr>
        <p:spPr/>
        <p:txBody>
          <a:bodyPr/>
          <a:lstStyle/>
          <a:p>
            <a:fld id="{07C9A8DF-BD10-8A45-84C2-7DFC24BF22F6}" type="slidenum">
              <a:rPr lang="en-US" smtClean="0"/>
              <a:t>33</a:t>
            </a:fld>
            <a:endParaRPr lang="en-US" dirty="0"/>
          </a:p>
        </p:txBody>
      </p:sp>
      <p:sp>
        <p:nvSpPr>
          <p:cNvPr id="8" name="TextBox 7">
            <a:extLst>
              <a:ext uri="{FF2B5EF4-FFF2-40B4-BE49-F238E27FC236}">
                <a16:creationId xmlns:a16="http://schemas.microsoft.com/office/drawing/2014/main" id="{2D647F42-895A-20BE-6A1F-C6A117787610}"/>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1.3.4 Quiz2_3 Check Your Understanding - Bandwidth and Throughput</a:t>
            </a:r>
          </a:p>
        </p:txBody>
      </p:sp>
    </p:spTree>
    <p:extLst>
      <p:ext uri="{BB962C8B-B14F-4D97-AF65-F5344CB8AC3E}">
        <p14:creationId xmlns:p14="http://schemas.microsoft.com/office/powerpoint/2010/main" val="212158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2" y="1245129"/>
            <a:ext cx="8210550" cy="3847207"/>
          </a:xfrm>
          <a:prstGeom prst="rect">
            <a:avLst/>
          </a:prstGeom>
          <a:noFill/>
        </p:spPr>
        <p:txBody>
          <a:bodyPr wrap="square" rtlCol="0">
            <a:spAutoFit/>
          </a:bodyPr>
          <a:lstStyle/>
          <a:p>
            <a:pPr algn="l" fontAlgn="ctr"/>
            <a:r>
              <a:rPr lang="en-US" sz="2000" i="0" dirty="0">
                <a:solidFill>
                  <a:schemeClr val="accent1"/>
                </a:solidFill>
                <a:effectLst/>
                <a:latin typeface="+mn-lt"/>
              </a:rPr>
              <a:t>Network Types</a:t>
            </a:r>
          </a:p>
          <a:p>
            <a:pPr algn="l" fontAlgn="ctr"/>
            <a:r>
              <a:rPr lang="en-US" i="0" dirty="0">
                <a:solidFill>
                  <a:schemeClr val="tx1"/>
                </a:solidFill>
                <a:effectLst/>
                <a:latin typeface="+mn-lt"/>
              </a:rPr>
              <a:t>The internet is not owned by any individual or group. The internet is a worldwide collection of interconnected networks (internetwork or internet for short), cooperating with each other to exchange information using common standards. Through telephone wires, fiber-optic cables, wireless transmissions, and satellite links, internet users can exchange information in a variety of forms.</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Small home networks connect a few computers to each other and to the internet. The SOHO network allows computers in a home office or a remote office to connect to a corporate network, or access centralized, shared resources. Medium to large networks, such as those used by corporations and schools, can have many locations with hundreds or thousands of interconnected hosts. The internet is a network of networks that connects hundreds of millions of computers world-wide.</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There are devices all around that you may interact with on a daily basis that are also connected to the internet. These include mobile devices such as smartphones, tablets, smartwatches, and smart glasses. Things in your home can be connected to the internet such as a security system, appliances, your smart TV, and your gaming console. Outside your home there are smart cars, RFID tags, sensors and actuators, and even medical devices which can be connected.</a:t>
            </a:r>
          </a:p>
        </p:txBody>
      </p:sp>
      <p:sp>
        <p:nvSpPr>
          <p:cNvPr id="2" name="Footer Placeholder 1">
            <a:extLst>
              <a:ext uri="{FF2B5EF4-FFF2-40B4-BE49-F238E27FC236}">
                <a16:creationId xmlns:a16="http://schemas.microsoft.com/office/drawing/2014/main" id="{F1585331-A747-6311-2FE5-DC738F13AC85}"/>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68147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9A38222-14D7-C815-589E-924ACC3FC66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49C2FA-FF06-AAD8-C535-A6C49FB8BF86}"/>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latin typeface="+mn-ea"/>
              <a:ea typeface="+mn-ea"/>
            </a:endParaRPr>
          </a:p>
        </p:txBody>
      </p:sp>
      <p:sp>
        <p:nvSpPr>
          <p:cNvPr id="2" name="Footer Placeholder 1">
            <a:extLst>
              <a:ext uri="{FF2B5EF4-FFF2-40B4-BE49-F238E27FC236}">
                <a16:creationId xmlns:a16="http://schemas.microsoft.com/office/drawing/2014/main" id="{1CA7FE6B-1F18-BB71-6AC5-986F940B7F43}"/>
              </a:ext>
            </a:extLst>
          </p:cNvPr>
          <p:cNvSpPr>
            <a:spLocks noGrp="1"/>
          </p:cNvSpPr>
          <p:nvPr>
            <p:ph type="ftr" sz="quarter" idx="10"/>
          </p:nvPr>
        </p:nvSpPr>
        <p:spPr/>
        <p:txBody>
          <a:bodyPr/>
          <a:lstStyle/>
          <a:p>
            <a:fld id="{53503D52-F93C-374E-90BE-BF37D567C785}" type="slidenum">
              <a:rPr lang="en-US" smtClean="0"/>
              <a:t>35</a:t>
            </a:fld>
            <a:endParaRPr lang="en-US" dirty="0"/>
          </a:p>
        </p:txBody>
      </p:sp>
      <p:sp>
        <p:nvSpPr>
          <p:cNvPr id="3" name="TextBox 2">
            <a:extLst>
              <a:ext uri="{FF2B5EF4-FFF2-40B4-BE49-F238E27FC236}">
                <a16:creationId xmlns:a16="http://schemas.microsoft.com/office/drawing/2014/main" id="{72BA8F72-C5CA-8E5C-E660-3FC3391084CE}"/>
              </a:ext>
            </a:extLst>
          </p:cNvPr>
          <p:cNvSpPr txBox="1"/>
          <p:nvPr/>
        </p:nvSpPr>
        <p:spPr>
          <a:xfrm>
            <a:off x="645572" y="1245129"/>
            <a:ext cx="8210550" cy="2400657"/>
          </a:xfrm>
          <a:prstGeom prst="rect">
            <a:avLst/>
          </a:prstGeom>
          <a:noFill/>
        </p:spPr>
        <p:txBody>
          <a:bodyPr wrap="square" rtlCol="0">
            <a:spAutoFit/>
          </a:bodyPr>
          <a:lstStyle/>
          <a:p>
            <a:pPr>
              <a:spcAft>
                <a:spcPts val="1200"/>
              </a:spcAft>
              <a:buClr>
                <a:schemeClr val="tx1"/>
              </a:buClr>
            </a:pPr>
            <a:r>
              <a:rPr lang="ja-JP" sz="2000">
                <a:solidFill>
                  <a:schemeClr val="accent1"/>
                </a:solidFill>
                <a:effectLst/>
                <a:latin typeface="+mn-ea"/>
                <a:ea typeface="+mn-ea"/>
                <a:cs typeface="MS Mincho" panose="02020609040205080304" pitchFamily="49" charset="-128"/>
              </a:rPr>
              <a:t>ネットワークの種類</a:t>
            </a:r>
            <a:endParaRPr lang="en-US" altLang="ja-JP" sz="2000" dirty="0">
              <a:solidFill>
                <a:schemeClr val="accent1"/>
              </a:solidFill>
              <a:effectLst/>
              <a:latin typeface="+mn-ea"/>
              <a:ea typeface="+mn-ea"/>
              <a:cs typeface="MS Mincho" panose="02020609040205080304" pitchFamily="49" charset="-128"/>
            </a:endParaRPr>
          </a:p>
          <a:p>
            <a:pPr marL="342900" indent="-342900">
              <a:spcAft>
                <a:spcPts val="12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インターネットは、特定の個人や団体が所有しているものではありません</a:t>
            </a:r>
            <a:endParaRPr lang="en-US" altLang="ja-JP" sz="2000" dirty="0">
              <a:solidFill>
                <a:schemeClr val="tx1"/>
              </a:solidFill>
              <a:effectLst/>
              <a:latin typeface="+mn-ea"/>
              <a:ea typeface="+mn-ea"/>
              <a:cs typeface="MS Mincho" panose="02020609040205080304" pitchFamily="49" charset="-128"/>
            </a:endParaRPr>
          </a:p>
          <a:p>
            <a:pPr marL="342900" indent="-342900">
              <a:spcAft>
                <a:spcPts val="12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インターネットは、世界中のネットワークが相互に接続され、共通の標準を使用して情報を交換し合う、接続されたネットワークの集合体です。</a:t>
            </a:r>
            <a:endParaRPr lang="en-US" altLang="ja-JP" sz="2000" dirty="0">
              <a:solidFill>
                <a:schemeClr val="tx1"/>
              </a:solidFill>
              <a:effectLst/>
              <a:latin typeface="+mn-ea"/>
              <a:ea typeface="+mn-ea"/>
              <a:cs typeface="MS Mincho" panose="02020609040205080304" pitchFamily="49" charset="-128"/>
            </a:endParaRPr>
          </a:p>
          <a:p>
            <a:pPr marL="342900" indent="-342900">
              <a:spcAft>
                <a:spcPts val="12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電話線、光ファイバーケーブル、無線通信、衛星リンクを通じて、インターネット</a:t>
            </a:r>
            <a:r>
              <a:rPr lang="ja-JP" altLang="en-US" sz="2000">
                <a:solidFill>
                  <a:schemeClr val="tx1"/>
                </a:solidFill>
                <a:latin typeface="+mn-ea"/>
                <a:ea typeface="+mn-ea"/>
                <a:cs typeface="MS Mincho" panose="02020609040205080304" pitchFamily="49" charset="-128"/>
              </a:rPr>
              <a:t>の</a:t>
            </a:r>
            <a:r>
              <a:rPr lang="ja-JP" sz="2000">
                <a:solidFill>
                  <a:schemeClr val="tx1"/>
                </a:solidFill>
                <a:effectLst/>
                <a:latin typeface="+mn-ea"/>
                <a:ea typeface="+mn-ea"/>
                <a:cs typeface="MS Mincho" panose="02020609040205080304" pitchFamily="49" charset="-128"/>
              </a:rPr>
              <a:t>ユーザーはさまざまな形式</a:t>
            </a:r>
            <a:r>
              <a:rPr lang="ja-JP" altLang="en-US" sz="2000">
                <a:solidFill>
                  <a:schemeClr val="tx1"/>
                </a:solidFill>
                <a:effectLst/>
                <a:latin typeface="+mn-ea"/>
                <a:ea typeface="+mn-ea"/>
                <a:cs typeface="MS Mincho" panose="02020609040205080304" pitchFamily="49" charset="-128"/>
              </a:rPr>
              <a:t>の</a:t>
            </a:r>
            <a:r>
              <a:rPr lang="ja-JP" sz="2000">
                <a:solidFill>
                  <a:schemeClr val="tx1"/>
                </a:solidFill>
                <a:effectLst/>
                <a:latin typeface="+mn-ea"/>
                <a:ea typeface="+mn-ea"/>
                <a:cs typeface="MS Mincho" panose="02020609040205080304" pitchFamily="49" charset="-128"/>
              </a:rPr>
              <a:t>情報を交換できます。</a:t>
            </a:r>
            <a:endParaRPr lang="en-US" sz="2000" i="0" dirty="0">
              <a:solidFill>
                <a:schemeClr val="tx1"/>
              </a:solidFill>
              <a:effectLst/>
              <a:latin typeface="+mn-ea"/>
              <a:ea typeface="+mn-ea"/>
            </a:endParaRPr>
          </a:p>
        </p:txBody>
      </p:sp>
    </p:spTree>
    <p:extLst>
      <p:ext uri="{BB962C8B-B14F-4D97-AF65-F5344CB8AC3E}">
        <p14:creationId xmlns:p14="http://schemas.microsoft.com/office/powerpoint/2010/main" val="1850010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83F36A2-1370-F203-9CFB-66CCF23072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91C9645-CF5E-69B8-A4D3-62AEE60E07B5}"/>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latin typeface="+mn-ea"/>
              <a:ea typeface="+mn-ea"/>
            </a:endParaRPr>
          </a:p>
        </p:txBody>
      </p:sp>
      <p:sp>
        <p:nvSpPr>
          <p:cNvPr id="2" name="Footer Placeholder 1">
            <a:extLst>
              <a:ext uri="{FF2B5EF4-FFF2-40B4-BE49-F238E27FC236}">
                <a16:creationId xmlns:a16="http://schemas.microsoft.com/office/drawing/2014/main" id="{700D077C-9D23-E27E-354C-3D5AF3D2B80D}"/>
              </a:ext>
            </a:extLst>
          </p:cNvPr>
          <p:cNvSpPr>
            <a:spLocks noGrp="1"/>
          </p:cNvSpPr>
          <p:nvPr>
            <p:ph type="ftr" sz="quarter" idx="10"/>
          </p:nvPr>
        </p:nvSpPr>
        <p:spPr/>
        <p:txBody>
          <a:bodyPr/>
          <a:lstStyle/>
          <a:p>
            <a:fld id="{53503D52-F93C-374E-90BE-BF37D567C785}" type="slidenum">
              <a:rPr lang="en-US" smtClean="0"/>
              <a:t>36</a:t>
            </a:fld>
            <a:endParaRPr lang="en-US" dirty="0"/>
          </a:p>
        </p:txBody>
      </p:sp>
      <p:sp>
        <p:nvSpPr>
          <p:cNvPr id="3" name="TextBox 2">
            <a:extLst>
              <a:ext uri="{FF2B5EF4-FFF2-40B4-BE49-F238E27FC236}">
                <a16:creationId xmlns:a16="http://schemas.microsoft.com/office/drawing/2014/main" id="{C8C4F2FB-D441-AF3F-6F08-58A91CE0FEDA}"/>
              </a:ext>
            </a:extLst>
          </p:cNvPr>
          <p:cNvSpPr txBox="1"/>
          <p:nvPr/>
        </p:nvSpPr>
        <p:spPr>
          <a:xfrm>
            <a:off x="645572" y="1245129"/>
            <a:ext cx="8210550" cy="3200876"/>
          </a:xfrm>
          <a:prstGeom prst="rect">
            <a:avLst/>
          </a:prstGeom>
          <a:noFill/>
        </p:spPr>
        <p:txBody>
          <a:bodyPr wrap="square" rtlCol="0">
            <a:spAutoFit/>
          </a:bodyPr>
          <a:lstStyle/>
          <a:p>
            <a:pPr>
              <a:spcBef>
                <a:spcPts val="600"/>
              </a:spcBef>
              <a:spcAft>
                <a:spcPts val="600"/>
              </a:spcAft>
              <a:buClr>
                <a:schemeClr val="tx1"/>
              </a:buClr>
            </a:pPr>
            <a:r>
              <a:rPr lang="ja-JP" sz="1800">
                <a:solidFill>
                  <a:schemeClr val="accent1"/>
                </a:solidFill>
                <a:effectLst/>
                <a:latin typeface="+mn-ea"/>
                <a:ea typeface="+mn-ea"/>
                <a:cs typeface="MS Mincho" panose="02020609040205080304" pitchFamily="49" charset="-128"/>
              </a:rPr>
              <a:t>ネットワークの種類</a:t>
            </a:r>
            <a:endParaRPr lang="en-US" altLang="ja-JP" sz="1800" dirty="0">
              <a:solidFill>
                <a:schemeClr val="accent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家庭用の小規模なネットワークは、数台のコンピューターを</a:t>
            </a:r>
            <a:r>
              <a:rPr lang="ja-JP" altLang="en-US" sz="1800">
                <a:solidFill>
                  <a:schemeClr val="tx1"/>
                </a:solidFill>
                <a:effectLst/>
                <a:latin typeface="+mn-ea"/>
                <a:ea typeface="+mn-ea"/>
                <a:cs typeface="MS Mincho" panose="02020609040205080304" pitchFamily="49" charset="-128"/>
              </a:rPr>
              <a:t>接続します。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en-JP" sz="1800" dirty="0">
                <a:solidFill>
                  <a:schemeClr val="tx1"/>
                </a:solidFill>
                <a:effectLst/>
                <a:latin typeface="+mn-ea"/>
                <a:ea typeface="+mn-ea"/>
              </a:rPr>
              <a:t>SOHO</a:t>
            </a:r>
            <a:r>
              <a:rPr lang="ja-JP" sz="1800">
                <a:solidFill>
                  <a:schemeClr val="tx1"/>
                </a:solidFill>
                <a:effectLst/>
                <a:latin typeface="+mn-ea"/>
                <a:ea typeface="+mn-ea"/>
                <a:cs typeface="MS Mincho" panose="02020609040205080304" pitchFamily="49" charset="-128"/>
              </a:rPr>
              <a:t>（スモールオフィス・ホームオフィス）ネットワークは、家庭やリモートオフィスのコンピューターが</a:t>
            </a:r>
            <a:r>
              <a:rPr lang="ja-JP" altLang="en-US" sz="1800">
                <a:solidFill>
                  <a:schemeClr val="tx1"/>
                </a:solidFill>
                <a:effectLst/>
                <a:latin typeface="+mn-ea"/>
                <a:ea typeface="+mn-ea"/>
                <a:cs typeface="MS Mincho" panose="02020609040205080304" pitchFamily="49" charset="-128"/>
              </a:rPr>
              <a:t>オフィス</a:t>
            </a:r>
            <a:r>
              <a:rPr lang="ja-JP" sz="1800">
                <a:solidFill>
                  <a:schemeClr val="tx1"/>
                </a:solidFill>
                <a:effectLst/>
                <a:latin typeface="+mn-ea"/>
                <a:ea typeface="+mn-ea"/>
                <a:cs typeface="MS Mincho" panose="02020609040205080304" pitchFamily="49" charset="-128"/>
              </a:rPr>
              <a:t>のネットワークに接続したり、共有リソースにアクセスすることを可能にします。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中規模から大規模のネットワーク（企業や学校で使用されるものなど）は、数百から数千の接続されたホストを持</a:t>
            </a:r>
            <a:r>
              <a:rPr lang="ja-JP" altLang="en-US" sz="1800">
                <a:solidFill>
                  <a:schemeClr val="tx1"/>
                </a:solidFill>
                <a:effectLst/>
                <a:latin typeface="+mn-ea"/>
                <a:ea typeface="+mn-ea"/>
                <a:cs typeface="MS Mincho" panose="02020609040205080304" pitchFamily="49" charset="-128"/>
              </a:rPr>
              <a:t>ち、</a:t>
            </a:r>
            <a:r>
              <a:rPr lang="ja-JP" sz="1800">
                <a:solidFill>
                  <a:schemeClr val="tx1"/>
                </a:solidFill>
                <a:effectLst/>
                <a:latin typeface="+mn-ea"/>
                <a:ea typeface="+mn-ea"/>
                <a:cs typeface="MS Mincho" panose="02020609040205080304" pitchFamily="49" charset="-128"/>
              </a:rPr>
              <a:t>複数の場所で構成されることがあります。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インターネットは、世界中の何億台ものコンピューターを接続する「ネットワークのネットワーク」です。</a:t>
            </a:r>
            <a:endParaRPr lang="en-JP" sz="1800" dirty="0">
              <a:solidFill>
                <a:schemeClr val="tx1"/>
              </a:solidFill>
              <a:effectLst/>
              <a:latin typeface="+mn-ea"/>
              <a:ea typeface="+mn-ea"/>
            </a:endParaRPr>
          </a:p>
        </p:txBody>
      </p:sp>
    </p:spTree>
    <p:extLst>
      <p:ext uri="{BB962C8B-B14F-4D97-AF65-F5344CB8AC3E}">
        <p14:creationId xmlns:p14="http://schemas.microsoft.com/office/powerpoint/2010/main" val="3822277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latin typeface="+mn-ea"/>
              <a:ea typeface="+mn-ea"/>
            </a:endParaRPr>
          </a:p>
        </p:txBody>
      </p:sp>
      <p:sp>
        <p:nvSpPr>
          <p:cNvPr id="2" name="Footer Placeholder 1">
            <a:extLst>
              <a:ext uri="{FF2B5EF4-FFF2-40B4-BE49-F238E27FC236}">
                <a16:creationId xmlns:a16="http://schemas.microsoft.com/office/drawing/2014/main" id="{9EAB0DA1-E9C8-C8F0-5E43-9B912BC18780}"/>
              </a:ext>
            </a:extLst>
          </p:cNvPr>
          <p:cNvSpPr>
            <a:spLocks noGrp="1"/>
          </p:cNvSpPr>
          <p:nvPr>
            <p:ph type="ftr" sz="quarter" idx="10"/>
          </p:nvPr>
        </p:nvSpPr>
        <p:spPr/>
        <p:txBody>
          <a:bodyPr/>
          <a:lstStyle/>
          <a:p>
            <a:fld id="{53503D52-F93C-374E-90BE-BF37D567C785}" type="slidenum">
              <a:rPr lang="en-US" smtClean="0"/>
              <a:t>37</a:t>
            </a:fld>
            <a:endParaRPr lang="en-US"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2" y="1245129"/>
            <a:ext cx="8210550" cy="3170099"/>
          </a:xfrm>
          <a:prstGeom prst="rect">
            <a:avLst/>
          </a:prstGeom>
          <a:noFill/>
        </p:spPr>
        <p:txBody>
          <a:bodyPr wrap="square" rtlCol="0">
            <a:spAutoFit/>
          </a:bodyPr>
          <a:lstStyle/>
          <a:p>
            <a:pPr>
              <a:spcBef>
                <a:spcPts val="600"/>
              </a:spcBef>
              <a:spcAft>
                <a:spcPts val="600"/>
              </a:spcAft>
              <a:buClr>
                <a:schemeClr val="tx1"/>
              </a:buClr>
            </a:pPr>
            <a:r>
              <a:rPr lang="ja-JP" sz="2000">
                <a:solidFill>
                  <a:schemeClr val="accent1"/>
                </a:solidFill>
                <a:effectLst/>
                <a:latin typeface="+mn-ea"/>
                <a:ea typeface="+mn-ea"/>
                <a:cs typeface="MS Mincho" panose="02020609040205080304" pitchFamily="49" charset="-128"/>
              </a:rPr>
              <a:t>ネットワークの種類</a:t>
            </a:r>
            <a:endParaRPr lang="en-JP" altLang="ja-JP" sz="2000" dirty="0">
              <a:solidFill>
                <a:schemeClr val="tx1"/>
              </a:solidFill>
              <a:latin typeface="+mn-ea"/>
              <a:ea typeface="+mn-ea"/>
              <a:cs typeface="MS Mincho" panose="02020609040205080304" pitchFamily="49" charset="-128"/>
            </a:endParaRPr>
          </a:p>
          <a:p>
            <a:pPr>
              <a:spcBef>
                <a:spcPts val="600"/>
              </a:spcBef>
              <a:spcAft>
                <a:spcPts val="600"/>
              </a:spcAft>
              <a:buClr>
                <a:schemeClr val="tx1"/>
              </a:buClr>
            </a:pPr>
            <a:r>
              <a:rPr lang="ja-JP" sz="2000">
                <a:solidFill>
                  <a:schemeClr val="tx1"/>
                </a:solidFill>
                <a:effectLst/>
                <a:latin typeface="+mn-ea"/>
                <a:ea typeface="+mn-ea"/>
                <a:cs typeface="MS Mincho" panose="02020609040205080304" pitchFamily="49" charset="-128"/>
              </a:rPr>
              <a:t>インターネット</a:t>
            </a:r>
            <a:r>
              <a:rPr lang="ja-JP" altLang="en-US" sz="2000">
                <a:solidFill>
                  <a:schemeClr val="tx1"/>
                </a:solidFill>
                <a:latin typeface="+mn-ea"/>
                <a:ea typeface="+mn-ea"/>
                <a:cs typeface="MS Mincho" panose="02020609040205080304" pitchFamily="49" charset="-128"/>
              </a:rPr>
              <a:t>に</a:t>
            </a:r>
            <a:r>
              <a:rPr lang="ja-JP" sz="2000">
                <a:solidFill>
                  <a:schemeClr val="tx1"/>
                </a:solidFill>
                <a:effectLst/>
                <a:latin typeface="+mn-ea"/>
                <a:ea typeface="+mn-ea"/>
                <a:cs typeface="MS Mincho" panose="02020609040205080304" pitchFamily="49" charset="-128"/>
              </a:rPr>
              <a:t>接続している</a:t>
            </a:r>
            <a:r>
              <a:rPr lang="ja-JP" altLang="en-US" sz="2000">
                <a:solidFill>
                  <a:schemeClr val="tx1"/>
                </a:solidFill>
                <a:effectLst/>
                <a:latin typeface="+mn-ea"/>
                <a:ea typeface="+mn-ea"/>
                <a:cs typeface="MS Mincho" panose="02020609040205080304" pitchFamily="49" charset="-128"/>
              </a:rPr>
              <a:t>いろいろな</a:t>
            </a:r>
            <a:r>
              <a:rPr lang="ja-JP" sz="2000">
                <a:solidFill>
                  <a:schemeClr val="tx1"/>
                </a:solidFill>
                <a:effectLst/>
                <a:latin typeface="+mn-ea"/>
                <a:ea typeface="+mn-ea"/>
                <a:cs typeface="MS Mincho" panose="02020609040205080304" pitchFamily="49" charset="-128"/>
              </a:rPr>
              <a:t>デバイス</a:t>
            </a:r>
            <a:r>
              <a:rPr lang="ja-JP" altLang="en-US" sz="2000">
                <a:solidFill>
                  <a:schemeClr val="tx1"/>
                </a:solidFill>
                <a:effectLst/>
                <a:latin typeface="+mn-ea"/>
                <a:ea typeface="+mn-ea"/>
                <a:cs typeface="MS Mincho" panose="02020609040205080304" pitchFamily="49" charset="-128"/>
              </a:rPr>
              <a:t>：</a:t>
            </a:r>
            <a:endParaRPr lang="en-US" altLang="ja-JP" sz="2000" dirty="0">
              <a:solidFill>
                <a:schemeClr val="tx1"/>
              </a:solidFill>
              <a:effectLst/>
              <a:latin typeface="+mn-ea"/>
              <a:ea typeface="+mn-ea"/>
              <a:cs typeface="MS Mincho" panose="02020609040205080304" pitchFamily="49" charset="-128"/>
            </a:endParaRPr>
          </a:p>
          <a:p>
            <a:pPr marL="342900" indent="-342900">
              <a:spcBef>
                <a:spcPts val="600"/>
              </a:spcBef>
              <a:spcAft>
                <a:spcPts val="6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スマートフォン、タブレット、スマートウォッチ、スマートグラスなどのモバイルデバイスが</a:t>
            </a:r>
            <a:r>
              <a:rPr lang="ja-JP" altLang="en-US" sz="2000">
                <a:solidFill>
                  <a:schemeClr val="tx1"/>
                </a:solidFill>
                <a:latin typeface="+mn-ea"/>
                <a:ea typeface="+mn-ea"/>
                <a:cs typeface="MS Mincho" panose="02020609040205080304" pitchFamily="49" charset="-128"/>
              </a:rPr>
              <a:t>あります</a:t>
            </a:r>
            <a:r>
              <a:rPr lang="ja-JP" sz="2000">
                <a:solidFill>
                  <a:schemeClr val="tx1"/>
                </a:solidFill>
                <a:effectLst/>
                <a:latin typeface="+mn-ea"/>
                <a:ea typeface="+mn-ea"/>
                <a:cs typeface="MS Mincho" panose="02020609040205080304" pitchFamily="49" charset="-128"/>
              </a:rPr>
              <a:t>。</a:t>
            </a:r>
            <a:endParaRPr lang="en-US" altLang="ja-JP" sz="2000" dirty="0">
              <a:solidFill>
                <a:schemeClr val="tx1"/>
              </a:solidFill>
              <a:effectLst/>
              <a:latin typeface="+mn-ea"/>
              <a:ea typeface="+mn-ea"/>
              <a:cs typeface="MS Mincho" panose="02020609040205080304" pitchFamily="49" charset="-128"/>
            </a:endParaRPr>
          </a:p>
          <a:p>
            <a:pPr marL="342900" indent="-342900">
              <a:spcBef>
                <a:spcPts val="600"/>
              </a:spcBef>
              <a:spcAft>
                <a:spcPts val="6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家庭内では、セキュリティシステム、家電製品、スマートテレビ、ゲーム機などがインターネットに接続できます。</a:t>
            </a:r>
            <a:endParaRPr lang="en-US" altLang="ja-JP" sz="2000" dirty="0">
              <a:solidFill>
                <a:schemeClr val="tx1"/>
              </a:solidFill>
              <a:effectLst/>
              <a:latin typeface="+mn-ea"/>
              <a:ea typeface="+mn-ea"/>
              <a:cs typeface="MS Mincho" panose="02020609040205080304" pitchFamily="49" charset="-128"/>
            </a:endParaRPr>
          </a:p>
          <a:p>
            <a:pPr marL="342900" indent="-342900">
              <a:spcBef>
                <a:spcPts val="600"/>
              </a:spcBef>
              <a:spcAft>
                <a:spcPts val="6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家庭外では、スマートカー、</a:t>
            </a:r>
            <a:r>
              <a:rPr lang="en-JP" sz="2000" dirty="0">
                <a:solidFill>
                  <a:schemeClr val="tx1"/>
                </a:solidFill>
                <a:effectLst/>
                <a:latin typeface="+mn-ea"/>
                <a:ea typeface="+mn-ea"/>
              </a:rPr>
              <a:t>RFID</a:t>
            </a:r>
            <a:r>
              <a:rPr lang="ja-JP" sz="2000">
                <a:solidFill>
                  <a:schemeClr val="tx1"/>
                </a:solidFill>
                <a:effectLst/>
                <a:latin typeface="+mn-ea"/>
                <a:ea typeface="+mn-ea"/>
                <a:cs typeface="MS Mincho" panose="02020609040205080304" pitchFamily="49" charset="-128"/>
              </a:rPr>
              <a:t>タグ、センサーとアクチュエーター、医療機器も</a:t>
            </a:r>
            <a:r>
              <a:rPr lang="ja-JP" altLang="en-US" sz="2000">
                <a:solidFill>
                  <a:schemeClr val="tx1"/>
                </a:solidFill>
                <a:effectLst/>
                <a:latin typeface="+mn-ea"/>
                <a:ea typeface="+mn-ea"/>
                <a:cs typeface="MS Mincho" panose="02020609040205080304" pitchFamily="49" charset="-128"/>
              </a:rPr>
              <a:t>インターネットに接続します</a:t>
            </a:r>
            <a:r>
              <a:rPr lang="ja-JP" sz="2000">
                <a:solidFill>
                  <a:schemeClr val="tx1"/>
                </a:solidFill>
                <a:effectLst/>
                <a:latin typeface="+mn-ea"/>
                <a:ea typeface="+mn-ea"/>
                <a:cs typeface="MS Mincho" panose="02020609040205080304" pitchFamily="49" charset="-128"/>
              </a:rPr>
              <a:t>。</a:t>
            </a:r>
            <a:endParaRPr lang="en-JP" sz="2000" dirty="0">
              <a:solidFill>
                <a:schemeClr val="tx1"/>
              </a:solidFill>
              <a:effectLst/>
              <a:latin typeface="+mn-ea"/>
              <a:ea typeface="+mn-ea"/>
            </a:endParaRPr>
          </a:p>
        </p:txBody>
      </p:sp>
    </p:spTree>
    <p:extLst>
      <p:ext uri="{BB962C8B-B14F-4D97-AF65-F5344CB8AC3E}">
        <p14:creationId xmlns:p14="http://schemas.microsoft.com/office/powerpoint/2010/main" val="3685144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EF8DBD-698C-B12E-DB01-FF923BBA06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D2BF115-5EF7-3AE8-2E38-492594D99A8E}"/>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3" name="TextBox 2">
            <a:extLst>
              <a:ext uri="{FF2B5EF4-FFF2-40B4-BE49-F238E27FC236}">
                <a16:creationId xmlns:a16="http://schemas.microsoft.com/office/drawing/2014/main" id="{50F12DAE-FF00-FEA8-7AD0-A1F32F14FE63}"/>
              </a:ext>
            </a:extLst>
          </p:cNvPr>
          <p:cNvSpPr txBox="1"/>
          <p:nvPr/>
        </p:nvSpPr>
        <p:spPr>
          <a:xfrm>
            <a:off x="645572" y="1245129"/>
            <a:ext cx="8243247" cy="3847207"/>
          </a:xfrm>
          <a:prstGeom prst="rect">
            <a:avLst/>
          </a:prstGeom>
          <a:noFill/>
        </p:spPr>
        <p:txBody>
          <a:bodyPr wrap="square" rtlCol="0">
            <a:spAutoFit/>
          </a:bodyPr>
          <a:lstStyle/>
          <a:p>
            <a:pPr algn="l" fontAlgn="ctr"/>
            <a:r>
              <a:rPr lang="en-US" sz="2000" i="0" dirty="0">
                <a:solidFill>
                  <a:schemeClr val="accent1"/>
                </a:solidFill>
                <a:effectLst/>
                <a:latin typeface="+mn-lt"/>
              </a:rPr>
              <a:t>Data Transmission</a:t>
            </a:r>
          </a:p>
          <a:p>
            <a:pPr algn="l" fontAlgn="ctr"/>
            <a:r>
              <a:rPr lang="en-US" i="0" dirty="0">
                <a:solidFill>
                  <a:schemeClr val="tx1"/>
                </a:solidFill>
                <a:effectLst/>
                <a:latin typeface="+mn-lt"/>
              </a:rPr>
              <a:t>The following categories are used to classify types of personal data:</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Volunteered data - This is created and explicitly shared by individuals, such as social network profiles. This type of data might include video files, pictures, text, or audio files.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Observed data - This is captured by recording the actions of individuals, such as location data when using cell phones.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Inferred data - This is data such as a credit score, which is based on analysis of volunteered or observed data.</a:t>
            </a:r>
          </a:p>
          <a:p>
            <a:pPr algn="l" fontAlgn="ctr"/>
            <a:r>
              <a:rPr lang="en-US" i="0" dirty="0">
                <a:solidFill>
                  <a:schemeClr val="tx1"/>
                </a:solidFill>
                <a:effectLst/>
                <a:latin typeface="+mn-lt"/>
              </a:rPr>
              <a:t>The term bit is an abbreviation of “binary digit” and represents the smallest piece of data. Each bit can only have one of two possible values, 0 or 1.</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There are three common methods of signal transmission used in networks:</a:t>
            </a:r>
          </a:p>
          <a:p>
            <a:pPr marL="285750" indent="-285750" algn="l" fontAlgn="ctr">
              <a:buClr>
                <a:schemeClr val="tx1"/>
              </a:buClr>
              <a:buFont typeface="Wingdings" pitchFamily="2" charset="2"/>
              <a:buChar char="§"/>
            </a:pPr>
            <a:r>
              <a:rPr lang="en-US" i="0" dirty="0">
                <a:solidFill>
                  <a:schemeClr val="tx1"/>
                </a:solidFill>
                <a:effectLst/>
                <a:latin typeface="+mn-lt"/>
              </a:rPr>
              <a:t>Electrical signals - Transmission is achieved by representing data as electrical pulses on copper wire.</a:t>
            </a:r>
          </a:p>
          <a:p>
            <a:pPr marL="285750" indent="-285750" algn="l" fontAlgn="ctr">
              <a:buClr>
                <a:schemeClr val="tx1"/>
              </a:buClr>
              <a:buFont typeface="Wingdings" pitchFamily="2" charset="2"/>
              <a:buChar char="§"/>
            </a:pPr>
            <a:r>
              <a:rPr lang="en-US" i="0" dirty="0">
                <a:solidFill>
                  <a:schemeClr val="tx1"/>
                </a:solidFill>
                <a:effectLst/>
                <a:latin typeface="+mn-lt"/>
              </a:rPr>
              <a:t>Optical signals - Transmission is achieved by converting the electrical signals into light pulses.</a:t>
            </a:r>
          </a:p>
          <a:p>
            <a:pPr marL="285750" indent="-285750" algn="l" fontAlgn="ctr">
              <a:buClr>
                <a:schemeClr val="tx1"/>
              </a:buClr>
              <a:buFont typeface="Wingdings" pitchFamily="2" charset="2"/>
              <a:buChar char="§"/>
            </a:pPr>
            <a:r>
              <a:rPr lang="en-US" i="0" dirty="0">
                <a:solidFill>
                  <a:schemeClr val="tx1"/>
                </a:solidFill>
                <a:effectLst/>
                <a:latin typeface="+mn-lt"/>
              </a:rPr>
              <a:t>Wireless signals - Transmission is achieved by using infrared, microwave, or radio waves through the air.</a:t>
            </a:r>
          </a:p>
        </p:txBody>
      </p:sp>
      <p:sp>
        <p:nvSpPr>
          <p:cNvPr id="2" name="Footer Placeholder 1">
            <a:extLst>
              <a:ext uri="{FF2B5EF4-FFF2-40B4-BE49-F238E27FC236}">
                <a16:creationId xmlns:a16="http://schemas.microsoft.com/office/drawing/2014/main" id="{8836E89E-5227-0D58-BB07-CB331398DDB1}"/>
              </a:ext>
            </a:extLst>
          </p:cNvPr>
          <p:cNvSpPr>
            <a:spLocks noGrp="1"/>
          </p:cNvSpPr>
          <p:nvPr>
            <p:ph type="ftr" sz="quarter" idx="10"/>
          </p:nvPr>
        </p:nvSpPr>
        <p:spPr/>
        <p:txBody>
          <a:bodyPr/>
          <a:lstStyle/>
          <a:p>
            <a:fld id="{7817D743-2736-604B-B5A7-45676FB7D10D}" type="slidenum">
              <a:rPr lang="en-US" smtClean="0"/>
              <a:t>38</a:t>
            </a:fld>
            <a:endParaRPr lang="en-US" dirty="0"/>
          </a:p>
        </p:txBody>
      </p:sp>
    </p:spTree>
    <p:extLst>
      <p:ext uri="{BB962C8B-B14F-4D97-AF65-F5344CB8AC3E}">
        <p14:creationId xmlns:p14="http://schemas.microsoft.com/office/powerpoint/2010/main" val="3677018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EF8DBD-698C-B12E-DB01-FF923BBA06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D2BF115-5EF7-3AE8-2E38-492594D99A8E}"/>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p>
        </p:txBody>
      </p:sp>
      <p:sp>
        <p:nvSpPr>
          <p:cNvPr id="2" name="Footer Placeholder 1">
            <a:extLst>
              <a:ext uri="{FF2B5EF4-FFF2-40B4-BE49-F238E27FC236}">
                <a16:creationId xmlns:a16="http://schemas.microsoft.com/office/drawing/2014/main" id="{9A40CC4C-9770-B8A4-B8EC-B306DD2C4922}"/>
              </a:ext>
            </a:extLst>
          </p:cNvPr>
          <p:cNvSpPr>
            <a:spLocks noGrp="1"/>
          </p:cNvSpPr>
          <p:nvPr>
            <p:ph type="ftr" sz="quarter" idx="10"/>
          </p:nvPr>
        </p:nvSpPr>
        <p:spPr/>
        <p:txBody>
          <a:bodyPr/>
          <a:lstStyle/>
          <a:p>
            <a:fld id="{A8D36064-A0B7-7F4D-B00E-BEBE13D3255A}" type="slidenum">
              <a:rPr lang="en-US" smtClean="0"/>
              <a:t>39</a:t>
            </a:fld>
            <a:endParaRPr lang="en-US" dirty="0"/>
          </a:p>
        </p:txBody>
      </p:sp>
      <p:sp>
        <p:nvSpPr>
          <p:cNvPr id="3" name="TextBox 2">
            <a:extLst>
              <a:ext uri="{FF2B5EF4-FFF2-40B4-BE49-F238E27FC236}">
                <a16:creationId xmlns:a16="http://schemas.microsoft.com/office/drawing/2014/main" id="{50F12DAE-FF00-FEA8-7AD0-A1F32F14FE63}"/>
              </a:ext>
            </a:extLst>
          </p:cNvPr>
          <p:cNvSpPr txBox="1"/>
          <p:nvPr/>
        </p:nvSpPr>
        <p:spPr>
          <a:xfrm>
            <a:off x="618678" y="1142405"/>
            <a:ext cx="8243247" cy="3631763"/>
          </a:xfrm>
          <a:prstGeom prst="rect">
            <a:avLst/>
          </a:prstGeom>
          <a:noFill/>
        </p:spPr>
        <p:txBody>
          <a:bodyPr wrap="square" rtlCol="0">
            <a:spAutoFit/>
          </a:bodyPr>
          <a:lstStyle/>
          <a:p>
            <a:pPr>
              <a:spcAft>
                <a:spcPts val="1200"/>
              </a:spcAft>
            </a:pPr>
            <a:r>
              <a:rPr lang="ja-JP" sz="1800">
                <a:solidFill>
                  <a:schemeClr val="tx1"/>
                </a:solidFill>
                <a:effectLst/>
                <a:latin typeface="+mn-ea"/>
                <a:ea typeface="+mn-ea"/>
                <a:cs typeface="MS Mincho" panose="02020609040205080304" pitchFamily="49" charset="-128"/>
              </a:rPr>
              <a:t>個人データの種類</a:t>
            </a:r>
            <a:endParaRPr lang="en-US" altLang="ja-JP" sz="1800" dirty="0">
              <a:solidFill>
                <a:schemeClr val="tx1"/>
              </a:solidFill>
              <a:effectLst/>
              <a:latin typeface="+mn-ea"/>
              <a:ea typeface="+mn-ea"/>
              <a:cs typeface="MS Mincho" panose="02020609040205080304" pitchFamily="49" charset="-128"/>
            </a:endParaRPr>
          </a:p>
          <a:p>
            <a:pPr marL="342900" indent="-342900">
              <a:spcAft>
                <a:spcPts val="600"/>
              </a:spcAft>
              <a:buClr>
                <a:schemeClr val="tx1"/>
              </a:buClr>
              <a:buFont typeface="+mj-lt"/>
              <a:buAutoNum type="arabicPeriod"/>
            </a:pPr>
            <a:r>
              <a:rPr lang="ja-JP" altLang="en-US" sz="1800" b="1">
                <a:solidFill>
                  <a:schemeClr val="accent1"/>
                </a:solidFill>
                <a:latin typeface="+mn-lt"/>
              </a:rPr>
              <a:t>提供データ（</a:t>
            </a:r>
            <a:r>
              <a:rPr lang="en-US" sz="1800" b="1" dirty="0">
                <a:solidFill>
                  <a:schemeClr val="accent1"/>
                </a:solidFill>
                <a:latin typeface="+mn-lt"/>
              </a:rPr>
              <a:t>Volunteer Data）</a:t>
            </a:r>
            <a:endParaRPr lang="en-US" sz="1800"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あなたが同意して提供したデータ。</a:t>
            </a: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例</a:t>
            </a:r>
            <a:r>
              <a:rPr lang="en-US" altLang="ja-JP" sz="1800" dirty="0">
                <a:solidFill>
                  <a:schemeClr val="tx1"/>
                </a:solidFill>
                <a:latin typeface="+mn-lt"/>
              </a:rPr>
              <a:t>: </a:t>
            </a:r>
            <a:r>
              <a:rPr lang="ja-JP" altLang="en-US" sz="1800">
                <a:solidFill>
                  <a:schemeClr val="tx1"/>
                </a:solidFill>
                <a:latin typeface="+mn-lt"/>
              </a:rPr>
              <a:t>アカウント登録時に入力した名前、電話番号などの情報。</a:t>
            </a:r>
          </a:p>
          <a:p>
            <a:pPr marL="342900" indent="-342900">
              <a:spcAft>
                <a:spcPts val="600"/>
              </a:spcAft>
              <a:buClr>
                <a:schemeClr val="tx1"/>
              </a:buClr>
              <a:buFont typeface="+mj-lt"/>
              <a:buAutoNum type="arabicPeriod"/>
            </a:pPr>
            <a:r>
              <a:rPr lang="ja-JP" altLang="en-US" sz="1800" b="1">
                <a:solidFill>
                  <a:schemeClr val="accent1"/>
                </a:solidFill>
                <a:latin typeface="+mn-lt"/>
              </a:rPr>
              <a:t>推測データ（</a:t>
            </a:r>
            <a:r>
              <a:rPr lang="en-US" sz="1800" b="1" dirty="0">
                <a:solidFill>
                  <a:schemeClr val="accent1"/>
                </a:solidFill>
                <a:latin typeface="+mn-lt"/>
              </a:rPr>
              <a:t>Inferred Data）</a:t>
            </a:r>
            <a:endParaRPr lang="en-US" sz="1800"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直接提供したデータではなく、データの分析や処理から作られた情報。</a:t>
            </a: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例</a:t>
            </a:r>
            <a:r>
              <a:rPr lang="en-US" altLang="ja-JP" sz="1800" dirty="0">
                <a:solidFill>
                  <a:schemeClr val="tx1"/>
                </a:solidFill>
                <a:latin typeface="+mn-lt"/>
              </a:rPr>
              <a:t>: </a:t>
            </a:r>
            <a:r>
              <a:rPr lang="ja-JP" altLang="en-US" sz="1800">
                <a:solidFill>
                  <a:schemeClr val="tx1"/>
                </a:solidFill>
                <a:latin typeface="+mn-lt"/>
              </a:rPr>
              <a:t>クレジットカード利用から推測される位置情報や好み。</a:t>
            </a:r>
          </a:p>
          <a:p>
            <a:pPr marL="342900" indent="-342900">
              <a:spcAft>
                <a:spcPts val="600"/>
              </a:spcAft>
              <a:buClr>
                <a:schemeClr val="tx1"/>
              </a:buClr>
              <a:buFont typeface="+mj-lt"/>
              <a:buAutoNum type="arabicPeriod"/>
            </a:pPr>
            <a:r>
              <a:rPr lang="ja-JP" altLang="en-US" sz="1800" b="1">
                <a:solidFill>
                  <a:schemeClr val="accent1"/>
                </a:solidFill>
                <a:latin typeface="+mn-lt"/>
              </a:rPr>
              <a:t>観測データ（</a:t>
            </a:r>
            <a:r>
              <a:rPr lang="en-US" sz="1800" b="1" dirty="0">
                <a:solidFill>
                  <a:schemeClr val="accent1"/>
                </a:solidFill>
                <a:latin typeface="+mn-lt"/>
              </a:rPr>
              <a:t>Observed Data）</a:t>
            </a:r>
            <a:endParaRPr lang="en-US" sz="1800"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直接入力しなくても、行動や環境から観察されて収集された情報。</a:t>
            </a: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例</a:t>
            </a:r>
            <a:r>
              <a:rPr lang="en-US" altLang="ja-JP" sz="1800" dirty="0">
                <a:solidFill>
                  <a:schemeClr val="tx1"/>
                </a:solidFill>
                <a:latin typeface="+mn-lt"/>
              </a:rPr>
              <a:t>: </a:t>
            </a:r>
            <a:r>
              <a:rPr lang="ja-JP" altLang="en-US" sz="1800">
                <a:solidFill>
                  <a:schemeClr val="tx1"/>
                </a:solidFill>
                <a:latin typeface="+mn-lt"/>
              </a:rPr>
              <a:t>スマートフォンで収集された位置情報。</a:t>
            </a:r>
          </a:p>
        </p:txBody>
      </p:sp>
    </p:spTree>
    <p:extLst>
      <p:ext uri="{BB962C8B-B14F-4D97-AF65-F5344CB8AC3E}">
        <p14:creationId xmlns:p14="http://schemas.microsoft.com/office/powerpoint/2010/main" val="29028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460938"/>
            <a:ext cx="8276519" cy="2970044"/>
          </a:xfrm>
          <a:prstGeom prst="rect">
            <a:avLst/>
          </a:prstGeom>
          <a:noFill/>
        </p:spPr>
        <p:txBody>
          <a:bodyPr wrap="square" rtlCol="0">
            <a:spAutoFit/>
          </a:bodyPr>
          <a:lstStyle/>
          <a:p>
            <a:pPr algn="l" fontAlgn="ctr">
              <a:spcAft>
                <a:spcPts val="600"/>
              </a:spcAft>
              <a:buClr>
                <a:schemeClr val="tx1"/>
              </a:buClr>
            </a:pPr>
            <a:r>
              <a:rPr lang="en-US" sz="2800" i="0" dirty="0">
                <a:solidFill>
                  <a:schemeClr val="tx1"/>
                </a:solidFill>
                <a:effectLst/>
                <a:latin typeface="+mn-lt"/>
              </a:rPr>
              <a:t>Module 1: Communication in a Connected World</a:t>
            </a:r>
          </a:p>
          <a:p>
            <a:pPr algn="l" fontAlgn="ctr">
              <a:spcAft>
                <a:spcPts val="600"/>
              </a:spcAft>
              <a:buClr>
                <a:schemeClr val="tx1"/>
              </a:buClr>
            </a:pPr>
            <a:endParaRPr lang="en-US" sz="28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1.0. Introduction</a:t>
            </a:r>
          </a:p>
          <a:p>
            <a:pPr algn="l" fontAlgn="ctr">
              <a:spcAft>
                <a:spcPts val="600"/>
              </a:spcAft>
              <a:buClr>
                <a:schemeClr val="tx1"/>
              </a:buClr>
            </a:pPr>
            <a:r>
              <a:rPr lang="en-US" sz="1600" i="0" dirty="0">
                <a:solidFill>
                  <a:schemeClr val="tx1"/>
                </a:solidFill>
                <a:effectLst/>
                <a:latin typeface="+mn-lt"/>
              </a:rPr>
              <a:t>1.1. Network Types</a:t>
            </a:r>
          </a:p>
          <a:p>
            <a:pPr algn="l" fontAlgn="ctr">
              <a:spcAft>
                <a:spcPts val="600"/>
              </a:spcAft>
              <a:buClr>
                <a:schemeClr val="tx1"/>
              </a:buClr>
            </a:pPr>
            <a:r>
              <a:rPr lang="en-US" sz="1600" i="0" dirty="0">
                <a:solidFill>
                  <a:schemeClr val="tx1"/>
                </a:solidFill>
                <a:effectLst/>
                <a:latin typeface="+mn-lt"/>
              </a:rPr>
              <a:t>1.2. Data Transmission</a:t>
            </a:r>
          </a:p>
          <a:p>
            <a:pPr algn="l" fontAlgn="ctr">
              <a:spcAft>
                <a:spcPts val="600"/>
              </a:spcAft>
              <a:buClr>
                <a:schemeClr val="tx1"/>
              </a:buClr>
            </a:pPr>
            <a:r>
              <a:rPr lang="en-US" sz="1600" i="0" dirty="0">
                <a:solidFill>
                  <a:schemeClr val="tx1"/>
                </a:solidFill>
                <a:effectLst/>
                <a:latin typeface="+mn-lt"/>
              </a:rPr>
              <a:t>1.3. Bandwidth and Throughput</a:t>
            </a:r>
          </a:p>
          <a:p>
            <a:pPr algn="l" fontAlgn="ctr">
              <a:spcAft>
                <a:spcPts val="600"/>
              </a:spcAft>
              <a:buClr>
                <a:schemeClr val="tx1"/>
              </a:buClr>
            </a:pPr>
            <a:r>
              <a:rPr lang="en-US" sz="1600" i="0" dirty="0">
                <a:solidFill>
                  <a:schemeClr val="tx1"/>
                </a:solidFill>
                <a:effectLst/>
                <a:latin typeface="+mn-lt"/>
              </a:rPr>
              <a:t>1.4. Communications in a Connected World Summary</a:t>
            </a:r>
          </a:p>
          <a:p>
            <a:pPr algn="l" fontAlgn="ctr">
              <a:spcAft>
                <a:spcPts val="600"/>
              </a:spcAft>
              <a:buClr>
                <a:schemeClr val="tx1"/>
              </a:buClr>
            </a:pPr>
            <a:r>
              <a:rPr lang="en-US" altLang="ja-JP" sz="1600" i="0" dirty="0">
                <a:solidFill>
                  <a:schemeClr val="tx1"/>
                </a:solidFill>
                <a:effectLst/>
                <a:latin typeface="+mn-lt"/>
                <a:ea typeface="MS PGothic" panose="020B0600070205080204" pitchFamily="34" charset="-128"/>
              </a:rPr>
              <a:t>        Check Test</a:t>
            </a: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814489" y="4056157"/>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8AA0ED57-1FD7-6A6B-1BA8-6761F4EE63E8}"/>
              </a:ext>
            </a:extLst>
          </p:cNvPr>
          <p:cNvSpPr>
            <a:spLocks noGrp="1"/>
          </p:cNvSpPr>
          <p:nvPr>
            <p:ph type="ftr" sz="quarter" idx="10"/>
          </p:nvPr>
        </p:nvSpPr>
        <p:spPr/>
        <p:txBody>
          <a:bodyPr/>
          <a:lstStyle/>
          <a:p>
            <a:fld id="{3B2531D3-B539-244F-8303-3B39851968E4}" type="slidenum">
              <a:rPr lang="en-US" smtClean="0"/>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5CFAB4F-F7D7-7D4D-3A4C-D415B87FC2D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B531227-52DF-77C6-58AD-2C8316EAFE4C}"/>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p>
        </p:txBody>
      </p:sp>
      <p:sp>
        <p:nvSpPr>
          <p:cNvPr id="2" name="Footer Placeholder 1">
            <a:extLst>
              <a:ext uri="{FF2B5EF4-FFF2-40B4-BE49-F238E27FC236}">
                <a16:creationId xmlns:a16="http://schemas.microsoft.com/office/drawing/2014/main" id="{6CF3BEAB-586A-0563-FCCB-C783F35A99E1}"/>
              </a:ext>
            </a:extLst>
          </p:cNvPr>
          <p:cNvSpPr>
            <a:spLocks noGrp="1"/>
          </p:cNvSpPr>
          <p:nvPr>
            <p:ph type="ftr" sz="quarter" idx="10"/>
          </p:nvPr>
        </p:nvSpPr>
        <p:spPr/>
        <p:txBody>
          <a:bodyPr/>
          <a:lstStyle/>
          <a:p>
            <a:fld id="{A8D36064-A0B7-7F4D-B00E-BEBE13D3255A}" type="slidenum">
              <a:rPr lang="en-US" smtClean="0"/>
              <a:t>40</a:t>
            </a:fld>
            <a:endParaRPr lang="en-US" dirty="0"/>
          </a:p>
        </p:txBody>
      </p:sp>
      <p:sp>
        <p:nvSpPr>
          <p:cNvPr id="3" name="TextBox 2">
            <a:extLst>
              <a:ext uri="{FF2B5EF4-FFF2-40B4-BE49-F238E27FC236}">
                <a16:creationId xmlns:a16="http://schemas.microsoft.com/office/drawing/2014/main" id="{8E03CD4F-189A-0E29-B631-FE0903C23991}"/>
              </a:ext>
            </a:extLst>
          </p:cNvPr>
          <p:cNvSpPr txBox="1"/>
          <p:nvPr/>
        </p:nvSpPr>
        <p:spPr>
          <a:xfrm>
            <a:off x="618678" y="1142405"/>
            <a:ext cx="8243247" cy="2754600"/>
          </a:xfrm>
          <a:prstGeom prst="rect">
            <a:avLst/>
          </a:prstGeom>
          <a:noFill/>
        </p:spPr>
        <p:txBody>
          <a:bodyPr wrap="square" rtlCol="0">
            <a:spAutoFit/>
          </a:bodyPr>
          <a:lstStyle/>
          <a:p>
            <a:pPr>
              <a:spcAft>
                <a:spcPts val="1200"/>
              </a:spcAft>
            </a:pPr>
            <a:r>
              <a:rPr lang="ja-JP" sz="2000">
                <a:solidFill>
                  <a:schemeClr val="accent1"/>
                </a:solidFill>
                <a:effectLst/>
                <a:latin typeface="+mn-ea"/>
                <a:ea typeface="+mn-ea"/>
                <a:cs typeface="MS Mincho" panose="02020609040205080304" pitchFamily="49" charset="-128"/>
              </a:rPr>
              <a:t>データ伝送</a:t>
            </a:r>
            <a:br>
              <a:rPr lang="en-JP" sz="2000" dirty="0">
                <a:solidFill>
                  <a:schemeClr val="tx1"/>
                </a:solidFill>
                <a:effectLst/>
                <a:latin typeface="+mn-ea"/>
                <a:ea typeface="+mn-ea"/>
              </a:rPr>
            </a:br>
            <a:br>
              <a:rPr lang="en-JP" sz="2000" dirty="0">
                <a:solidFill>
                  <a:schemeClr val="tx1"/>
                </a:solidFill>
                <a:effectLst/>
                <a:latin typeface="+mn-ea"/>
                <a:ea typeface="+mn-ea"/>
              </a:rPr>
            </a:br>
            <a:r>
              <a:rPr lang="ja-JP" sz="1800">
                <a:solidFill>
                  <a:schemeClr val="tx1"/>
                </a:solidFill>
                <a:effectLst/>
                <a:latin typeface="+mn-ea"/>
                <a:ea typeface="+mn-ea"/>
                <a:cs typeface="MS Mincho" panose="02020609040205080304" pitchFamily="49" charset="-128"/>
              </a:rPr>
              <a:t>「ビット」という用語は「バイナリ</a:t>
            </a:r>
            <a:r>
              <a:rPr lang="ja-JP" altLang="en-US" sz="1800">
                <a:solidFill>
                  <a:schemeClr val="tx1"/>
                </a:solidFill>
                <a:effectLst/>
                <a:latin typeface="+mn-ea"/>
                <a:ea typeface="+mn-ea"/>
                <a:cs typeface="MS Mincho" panose="02020609040205080304" pitchFamily="49" charset="-128"/>
              </a:rPr>
              <a:t>デジット</a:t>
            </a:r>
            <a:r>
              <a:rPr lang="ja-JP" sz="1800">
                <a:solidFill>
                  <a:schemeClr val="tx1"/>
                </a:solidFill>
                <a:effectLst/>
                <a:latin typeface="+mn-ea"/>
                <a:ea typeface="+mn-ea"/>
                <a:cs typeface="MS Mincho" panose="02020609040205080304" pitchFamily="49" charset="-128"/>
              </a:rPr>
              <a:t>（</a:t>
            </a:r>
            <a:r>
              <a:rPr lang="en-JP" sz="1800" dirty="0">
                <a:solidFill>
                  <a:schemeClr val="tx1"/>
                </a:solidFill>
                <a:effectLst/>
                <a:latin typeface="+mn-ea"/>
                <a:ea typeface="+mn-ea"/>
              </a:rPr>
              <a:t>binary digit</a:t>
            </a:r>
            <a:r>
              <a:rPr lang="ja-JP" sz="1800">
                <a:solidFill>
                  <a:schemeClr val="tx1"/>
                </a:solidFill>
                <a:effectLst/>
                <a:latin typeface="+mn-ea"/>
                <a:ea typeface="+mn-ea"/>
                <a:cs typeface="MS Mincho" panose="02020609040205080304" pitchFamily="49" charset="-128"/>
              </a:rPr>
              <a:t>）」の略で、最小のデータ単位を表します。各ビットは</a:t>
            </a:r>
            <a:r>
              <a:rPr lang="en-JP" sz="1800" dirty="0">
                <a:solidFill>
                  <a:schemeClr val="tx1"/>
                </a:solidFill>
                <a:effectLst/>
                <a:latin typeface="+mn-ea"/>
                <a:ea typeface="+mn-ea"/>
              </a:rPr>
              <a:t>0</a:t>
            </a:r>
            <a:r>
              <a:rPr lang="ja-JP" sz="1800">
                <a:solidFill>
                  <a:schemeClr val="tx1"/>
                </a:solidFill>
                <a:effectLst/>
                <a:latin typeface="+mn-ea"/>
                <a:ea typeface="+mn-ea"/>
                <a:cs typeface="MS Mincho" panose="02020609040205080304" pitchFamily="49" charset="-128"/>
              </a:rPr>
              <a:t>または</a:t>
            </a: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の</a:t>
            </a:r>
            <a:r>
              <a:rPr lang="ja-JP" altLang="en-US" sz="1800">
                <a:solidFill>
                  <a:schemeClr val="tx1"/>
                </a:solidFill>
                <a:effectLst/>
                <a:latin typeface="+mn-ea"/>
                <a:ea typeface="+mn-ea"/>
                <a:cs typeface="MS Mincho" panose="02020609040205080304" pitchFamily="49" charset="-128"/>
              </a:rPr>
              <a:t>値を持ちます。</a:t>
            </a:r>
            <a:endParaRPr lang="en-JP" sz="1800" dirty="0">
              <a:solidFill>
                <a:schemeClr val="tx1"/>
              </a:solidFill>
              <a:effectLst/>
              <a:latin typeface="+mn-ea"/>
              <a:ea typeface="+mn-ea"/>
            </a:endParaRPr>
          </a:p>
          <a:p>
            <a:pPr>
              <a:spcAft>
                <a:spcPts val="600"/>
              </a:spcAft>
            </a:pPr>
            <a:r>
              <a:rPr lang="ja-JP" altLang="en-US" sz="1800">
                <a:solidFill>
                  <a:schemeClr val="tx1"/>
                </a:solidFill>
                <a:effectLst/>
                <a:latin typeface="+mn-ea"/>
                <a:ea typeface="+mn-ea"/>
                <a:cs typeface="MS Mincho" panose="02020609040205080304" pitchFamily="49" charset="-128"/>
              </a:rPr>
              <a:t>データ</a:t>
            </a:r>
            <a:r>
              <a:rPr lang="ja-JP" sz="1800">
                <a:solidFill>
                  <a:schemeClr val="tx1"/>
                </a:solidFill>
                <a:effectLst/>
                <a:latin typeface="+mn-ea"/>
                <a:ea typeface="+mn-ea"/>
                <a:cs typeface="MS Mincho" panose="02020609040205080304" pitchFamily="49" charset="-128"/>
              </a:rPr>
              <a:t>伝送の</a:t>
            </a:r>
            <a:r>
              <a:rPr lang="ja-JP" altLang="en-US" sz="1800">
                <a:solidFill>
                  <a:schemeClr val="tx1"/>
                </a:solidFill>
                <a:effectLst/>
                <a:latin typeface="+mn-ea"/>
                <a:ea typeface="+mn-ea"/>
                <a:cs typeface="MS Mincho" panose="02020609040205080304" pitchFamily="49" charset="-128"/>
              </a:rPr>
              <a:t>３つの</a:t>
            </a:r>
            <a:r>
              <a:rPr lang="ja-JP" sz="1800">
                <a:solidFill>
                  <a:schemeClr val="tx1"/>
                </a:solidFill>
                <a:effectLst/>
                <a:latin typeface="+mn-ea"/>
                <a:ea typeface="+mn-ea"/>
                <a:cs typeface="MS Mincho" panose="02020609040205080304" pitchFamily="49" charset="-128"/>
              </a:rPr>
              <a:t>方法</a:t>
            </a:r>
            <a:r>
              <a:rPr lang="ja-JP" altLang="en-US" sz="1800">
                <a:solidFill>
                  <a:schemeClr val="tx1"/>
                </a:solidFill>
                <a:effectLst/>
                <a:latin typeface="+mn-ea"/>
                <a:ea typeface="+mn-ea"/>
                <a:cs typeface="MS Mincho" panose="02020609040205080304" pitchFamily="49" charset="-128"/>
              </a:rPr>
              <a:t>：</a:t>
            </a:r>
            <a:endParaRPr lang="en-US" altLang="ja-JP" sz="1800" dirty="0">
              <a:solidFill>
                <a:schemeClr val="tx1"/>
              </a:solidFill>
              <a:effectLst/>
              <a:latin typeface="+mn-ea"/>
              <a:ea typeface="+mn-ea"/>
              <a:cs typeface="MS Mincho" panose="02020609040205080304" pitchFamily="49" charset="-128"/>
            </a:endParaRPr>
          </a:p>
          <a:p>
            <a:pPr marL="285750" indent="-285750">
              <a:spcAft>
                <a:spcPts val="600"/>
              </a:spcAft>
              <a:buClr>
                <a:schemeClr val="tx1"/>
              </a:buClr>
              <a:buFont typeface="Arial" panose="020B0604020202020204" pitchFamily="34" charset="0"/>
              <a:buChar char="•"/>
            </a:pPr>
            <a:r>
              <a:rPr lang="ja-JP" sz="1800">
                <a:solidFill>
                  <a:schemeClr val="accent1"/>
                </a:solidFill>
                <a:effectLst/>
                <a:latin typeface="+mn-ea"/>
                <a:ea typeface="+mn-ea"/>
                <a:cs typeface="MS Mincho" panose="02020609040205080304" pitchFamily="49" charset="-128"/>
              </a:rPr>
              <a:t>電気信号</a:t>
            </a:r>
            <a:r>
              <a:rPr lang="en-JP" sz="1800" dirty="0">
                <a:solidFill>
                  <a:schemeClr val="accent1"/>
                </a:solidFill>
                <a:effectLst/>
                <a:latin typeface="+mn-ea"/>
                <a:ea typeface="+mn-ea"/>
              </a:rPr>
              <a:t> </a:t>
            </a:r>
            <a:r>
              <a:rPr lang="en-JP" sz="1800" dirty="0">
                <a:solidFill>
                  <a:schemeClr val="tx1"/>
                </a:solidFill>
                <a:effectLst/>
                <a:latin typeface="+mn-ea"/>
                <a:ea typeface="+mn-ea"/>
              </a:rPr>
              <a:t>- </a:t>
            </a:r>
            <a:r>
              <a:rPr lang="ja-JP" sz="1800">
                <a:solidFill>
                  <a:schemeClr val="tx1"/>
                </a:solidFill>
                <a:effectLst/>
                <a:latin typeface="+mn-ea"/>
                <a:ea typeface="+mn-ea"/>
                <a:cs typeface="MS Mincho" panose="02020609040205080304" pitchFamily="49" charset="-128"/>
              </a:rPr>
              <a:t>銅線上の電気パルスとしてデータを伝送します。</a:t>
            </a:r>
            <a:endParaRPr lang="en-US" altLang="ja-JP" sz="1800" dirty="0">
              <a:solidFill>
                <a:schemeClr val="tx1"/>
              </a:solidFill>
              <a:effectLst/>
              <a:latin typeface="+mn-ea"/>
              <a:ea typeface="+mn-ea"/>
              <a:cs typeface="MS Mincho" panose="02020609040205080304" pitchFamily="49" charset="-128"/>
            </a:endParaRPr>
          </a:p>
          <a:p>
            <a:pPr marL="285750" indent="-285750">
              <a:spcAft>
                <a:spcPts val="600"/>
              </a:spcAft>
              <a:buClr>
                <a:schemeClr val="tx1"/>
              </a:buClr>
              <a:buFont typeface="Arial" panose="020B0604020202020204" pitchFamily="34" charset="0"/>
              <a:buChar char="•"/>
            </a:pPr>
            <a:r>
              <a:rPr lang="ja-JP" sz="1800">
                <a:solidFill>
                  <a:schemeClr val="accent1"/>
                </a:solidFill>
                <a:effectLst/>
                <a:latin typeface="+mn-ea"/>
                <a:ea typeface="+mn-ea"/>
                <a:cs typeface="MS Mincho" panose="02020609040205080304" pitchFamily="49" charset="-128"/>
              </a:rPr>
              <a:t>光信号</a:t>
            </a:r>
            <a:r>
              <a:rPr lang="en-JP" sz="1800" dirty="0">
                <a:solidFill>
                  <a:schemeClr val="tx1"/>
                </a:solidFill>
                <a:effectLst/>
                <a:latin typeface="+mn-ea"/>
                <a:ea typeface="+mn-ea"/>
              </a:rPr>
              <a:t> - </a:t>
            </a:r>
            <a:r>
              <a:rPr lang="ja-JP" sz="1800">
                <a:solidFill>
                  <a:schemeClr val="tx1"/>
                </a:solidFill>
                <a:effectLst/>
                <a:latin typeface="+mn-ea"/>
                <a:ea typeface="+mn-ea"/>
                <a:cs typeface="MS Mincho" panose="02020609040205080304" pitchFamily="49" charset="-128"/>
              </a:rPr>
              <a:t>電気信号を光パルスに変換</a:t>
            </a:r>
            <a:r>
              <a:rPr lang="ja-JP" altLang="en-US" sz="1800">
                <a:solidFill>
                  <a:schemeClr val="tx1"/>
                </a:solidFill>
                <a:effectLst/>
                <a:latin typeface="+mn-ea"/>
                <a:ea typeface="+mn-ea"/>
                <a:cs typeface="MS Mincho" panose="02020609040205080304" pitchFamily="49" charset="-128"/>
              </a:rPr>
              <a:t>して</a:t>
            </a:r>
            <a:r>
              <a:rPr lang="ja-JP" sz="1800">
                <a:solidFill>
                  <a:schemeClr val="tx1"/>
                </a:solidFill>
                <a:effectLst/>
                <a:latin typeface="+mn-ea"/>
                <a:ea typeface="+mn-ea"/>
                <a:cs typeface="MS Mincho" panose="02020609040205080304" pitchFamily="49" charset="-128"/>
              </a:rPr>
              <a:t>伝送します。</a:t>
            </a:r>
            <a:endParaRPr lang="en-US" altLang="ja-JP" sz="1800" dirty="0">
              <a:solidFill>
                <a:schemeClr val="tx1"/>
              </a:solidFill>
              <a:effectLst/>
              <a:latin typeface="+mn-ea"/>
              <a:ea typeface="+mn-ea"/>
              <a:cs typeface="MS Mincho" panose="02020609040205080304" pitchFamily="49" charset="-128"/>
            </a:endParaRPr>
          </a:p>
          <a:p>
            <a:pPr marL="285750" indent="-285750">
              <a:spcAft>
                <a:spcPts val="600"/>
              </a:spcAft>
              <a:buClr>
                <a:schemeClr val="tx1"/>
              </a:buClr>
              <a:buFont typeface="Arial" panose="020B0604020202020204" pitchFamily="34" charset="0"/>
              <a:buChar char="•"/>
            </a:pPr>
            <a:r>
              <a:rPr lang="ja-JP" sz="1800">
                <a:solidFill>
                  <a:schemeClr val="accent1"/>
                </a:solidFill>
                <a:effectLst/>
                <a:latin typeface="+mn-ea"/>
                <a:ea typeface="+mn-ea"/>
                <a:cs typeface="MS Mincho" panose="02020609040205080304" pitchFamily="49" charset="-128"/>
              </a:rPr>
              <a:t>無線信号</a:t>
            </a:r>
            <a:r>
              <a:rPr lang="en-JP" sz="1800" dirty="0">
                <a:solidFill>
                  <a:schemeClr val="accent1"/>
                </a:solidFill>
                <a:effectLst/>
                <a:latin typeface="+mn-ea"/>
                <a:ea typeface="+mn-ea"/>
              </a:rPr>
              <a:t> </a:t>
            </a:r>
            <a:r>
              <a:rPr lang="en-JP" sz="1800" dirty="0">
                <a:solidFill>
                  <a:schemeClr val="tx1"/>
                </a:solidFill>
                <a:effectLst/>
                <a:latin typeface="+mn-ea"/>
                <a:ea typeface="+mn-ea"/>
              </a:rPr>
              <a:t>- </a:t>
            </a:r>
            <a:r>
              <a:rPr lang="ja-JP" sz="1800">
                <a:solidFill>
                  <a:schemeClr val="tx1"/>
                </a:solidFill>
                <a:effectLst/>
                <a:latin typeface="+mn-ea"/>
                <a:ea typeface="+mn-ea"/>
                <a:cs typeface="MS Mincho" panose="02020609040205080304" pitchFamily="49" charset="-128"/>
              </a:rPr>
              <a:t>赤外線、マイクロ波、または電波を使用して</a:t>
            </a:r>
            <a:r>
              <a:rPr lang="ja-JP" altLang="en-US" sz="1800">
                <a:solidFill>
                  <a:schemeClr val="tx1"/>
                </a:solidFill>
                <a:effectLst/>
                <a:latin typeface="+mn-ea"/>
                <a:ea typeface="+mn-ea"/>
                <a:cs typeface="MS Mincho" panose="02020609040205080304" pitchFamily="49" charset="-128"/>
              </a:rPr>
              <a:t>無線</a:t>
            </a:r>
            <a:r>
              <a:rPr lang="ja-JP" altLang="en-US" sz="1800">
                <a:solidFill>
                  <a:schemeClr val="tx1"/>
                </a:solidFill>
                <a:latin typeface="+mn-ea"/>
                <a:ea typeface="+mn-ea"/>
                <a:cs typeface="MS Mincho" panose="02020609040205080304" pitchFamily="49" charset="-128"/>
              </a:rPr>
              <a:t>で</a:t>
            </a:r>
            <a:r>
              <a:rPr lang="ja-JP" sz="1800">
                <a:solidFill>
                  <a:schemeClr val="tx1"/>
                </a:solidFill>
                <a:effectLst/>
                <a:latin typeface="+mn-ea"/>
                <a:ea typeface="+mn-ea"/>
                <a:cs typeface="MS Mincho" panose="02020609040205080304" pitchFamily="49" charset="-128"/>
              </a:rPr>
              <a:t>伝送します。</a:t>
            </a:r>
            <a:endParaRPr lang="en-JP" sz="1800" dirty="0">
              <a:solidFill>
                <a:schemeClr val="tx1"/>
              </a:solidFill>
              <a:effectLst/>
              <a:latin typeface="+mn-ea"/>
              <a:ea typeface="+mn-ea"/>
            </a:endParaRPr>
          </a:p>
        </p:txBody>
      </p:sp>
    </p:spTree>
    <p:extLst>
      <p:ext uri="{BB962C8B-B14F-4D97-AF65-F5344CB8AC3E}">
        <p14:creationId xmlns:p14="http://schemas.microsoft.com/office/powerpoint/2010/main" val="3031118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F02E446-6245-FDD8-9104-636D6E3F10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7078171-6C4D-3834-2F1C-1748B5DFE43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3" name="TextBox 2">
            <a:extLst>
              <a:ext uri="{FF2B5EF4-FFF2-40B4-BE49-F238E27FC236}">
                <a16:creationId xmlns:a16="http://schemas.microsoft.com/office/drawing/2014/main" id="{4F07C194-BA03-8613-7C71-0C85CD67CEA2}"/>
              </a:ext>
            </a:extLst>
          </p:cNvPr>
          <p:cNvSpPr txBox="1"/>
          <p:nvPr/>
        </p:nvSpPr>
        <p:spPr>
          <a:xfrm>
            <a:off x="645572" y="1245129"/>
            <a:ext cx="8243247" cy="3631763"/>
          </a:xfrm>
          <a:prstGeom prst="rect">
            <a:avLst/>
          </a:prstGeom>
          <a:noFill/>
        </p:spPr>
        <p:txBody>
          <a:bodyPr wrap="square" rtlCol="0">
            <a:spAutoFit/>
          </a:bodyPr>
          <a:lstStyle/>
          <a:p>
            <a:pPr algn="l" fontAlgn="ctr"/>
            <a:r>
              <a:rPr lang="en-US" sz="2000" i="0" dirty="0">
                <a:solidFill>
                  <a:schemeClr val="accent1"/>
                </a:solidFill>
                <a:effectLst/>
                <a:latin typeface="+mn-lt"/>
              </a:rPr>
              <a:t>Bandwidth and Throughput</a:t>
            </a:r>
          </a:p>
          <a:p>
            <a:pPr algn="l" fontAlgn="ctr"/>
            <a:r>
              <a:rPr lang="en-US" i="0" dirty="0">
                <a:solidFill>
                  <a:schemeClr val="tx1"/>
                </a:solidFill>
                <a:effectLst/>
                <a:latin typeface="+mn-lt"/>
              </a:rPr>
              <a:t>Bandwidth is the capacity of a medium to carry data. Digital bandwidth measures the amount of data that can flow from one place to another in a given amount of time. Bandwidth is typically measured in the number of bits that (theoretically) can be sent across the media in a second. Common bandwidth measurements are as follows:</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Thousands of bits per second (Kbps)</a:t>
            </a:r>
          </a:p>
          <a:p>
            <a:pPr algn="l" fontAlgn="ctr"/>
            <a:r>
              <a:rPr lang="en-US" i="0" dirty="0">
                <a:solidFill>
                  <a:schemeClr val="tx1"/>
                </a:solidFill>
                <a:effectLst/>
                <a:latin typeface="+mn-lt"/>
              </a:rPr>
              <a:t>Millions of bits per second (Mbps)</a:t>
            </a:r>
          </a:p>
          <a:p>
            <a:pPr algn="l" fontAlgn="ctr"/>
            <a:r>
              <a:rPr lang="en-US" i="0" dirty="0">
                <a:solidFill>
                  <a:schemeClr val="tx1"/>
                </a:solidFill>
                <a:effectLst/>
                <a:latin typeface="+mn-lt"/>
              </a:rPr>
              <a:t>Billions of bits per second (Gbps)</a:t>
            </a:r>
          </a:p>
          <a:p>
            <a:pPr algn="l" fontAlgn="ctr"/>
            <a:r>
              <a:rPr lang="en-US" i="0" dirty="0">
                <a:solidFill>
                  <a:schemeClr val="tx1"/>
                </a:solidFill>
                <a:effectLst/>
                <a:latin typeface="+mn-lt"/>
              </a:rPr>
              <a:t>Throughput does not usually match the specified bandwidth. Many factors influence throughput including:</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 amount of data being sent and received over the connection</a:t>
            </a:r>
          </a:p>
          <a:p>
            <a:pPr algn="l" fontAlgn="ctr"/>
            <a:r>
              <a:rPr lang="en-US" i="0" dirty="0">
                <a:solidFill>
                  <a:schemeClr val="tx1"/>
                </a:solidFill>
                <a:effectLst/>
                <a:latin typeface="+mn-lt"/>
              </a:rPr>
              <a:t>The latency created by the number of network devices encountered between source and destination</a:t>
            </a:r>
          </a:p>
          <a:p>
            <a:pPr algn="l" fontAlgn="ctr"/>
            <a:r>
              <a:rPr lang="en-US" i="0" dirty="0">
                <a:solidFill>
                  <a:schemeClr val="tx1"/>
                </a:solidFill>
                <a:effectLst/>
                <a:latin typeface="+mn-lt"/>
              </a:rPr>
              <a:t>Latency refers to the amount of time, including delays, for data to travel from one given point to another.</a:t>
            </a:r>
          </a:p>
        </p:txBody>
      </p:sp>
      <p:sp>
        <p:nvSpPr>
          <p:cNvPr id="2" name="Footer Placeholder 1">
            <a:extLst>
              <a:ext uri="{FF2B5EF4-FFF2-40B4-BE49-F238E27FC236}">
                <a16:creationId xmlns:a16="http://schemas.microsoft.com/office/drawing/2014/main" id="{06168AE9-7A2B-F8B9-0630-55797A6528A3}"/>
              </a:ext>
            </a:extLst>
          </p:cNvPr>
          <p:cNvSpPr>
            <a:spLocks noGrp="1"/>
          </p:cNvSpPr>
          <p:nvPr>
            <p:ph type="ftr" sz="quarter" idx="10"/>
          </p:nvPr>
        </p:nvSpPr>
        <p:spPr/>
        <p:txBody>
          <a:bodyPr/>
          <a:lstStyle/>
          <a:p>
            <a:fld id="{F8DB766B-6F10-6548-B6E2-0D8A5E138DDE}" type="slidenum">
              <a:rPr lang="en-US" smtClean="0"/>
              <a:t>41</a:t>
            </a:fld>
            <a:endParaRPr lang="en-US" dirty="0"/>
          </a:p>
        </p:txBody>
      </p:sp>
    </p:spTree>
    <p:extLst>
      <p:ext uri="{BB962C8B-B14F-4D97-AF65-F5344CB8AC3E}">
        <p14:creationId xmlns:p14="http://schemas.microsoft.com/office/powerpoint/2010/main" val="4136224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F02E446-6245-FDD8-9104-636D6E3F10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7078171-6C4D-3834-2F1C-1748B5DFE433}"/>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2" name="Footer Placeholder 1">
            <a:extLst>
              <a:ext uri="{FF2B5EF4-FFF2-40B4-BE49-F238E27FC236}">
                <a16:creationId xmlns:a16="http://schemas.microsoft.com/office/drawing/2014/main" id="{8D172A9B-15C0-8B12-A0C3-6E08525CAB69}"/>
              </a:ext>
            </a:extLst>
          </p:cNvPr>
          <p:cNvSpPr>
            <a:spLocks noGrp="1"/>
          </p:cNvSpPr>
          <p:nvPr>
            <p:ph type="ftr" sz="quarter" idx="10"/>
          </p:nvPr>
        </p:nvSpPr>
        <p:spPr/>
        <p:txBody>
          <a:bodyPr/>
          <a:lstStyle/>
          <a:p>
            <a:fld id="{57733C8C-4373-E94E-8288-340DA86A7B5E}" type="slidenum">
              <a:rPr lang="en-US" smtClean="0"/>
              <a:t>42</a:t>
            </a:fld>
            <a:endParaRPr lang="en-US" dirty="0"/>
          </a:p>
        </p:txBody>
      </p:sp>
      <p:sp>
        <p:nvSpPr>
          <p:cNvPr id="3" name="TextBox 2">
            <a:extLst>
              <a:ext uri="{FF2B5EF4-FFF2-40B4-BE49-F238E27FC236}">
                <a16:creationId xmlns:a16="http://schemas.microsoft.com/office/drawing/2014/main" id="{4F07C194-BA03-8613-7C71-0C85CD67CEA2}"/>
              </a:ext>
            </a:extLst>
          </p:cNvPr>
          <p:cNvSpPr txBox="1"/>
          <p:nvPr/>
        </p:nvSpPr>
        <p:spPr>
          <a:xfrm>
            <a:off x="645572" y="1245129"/>
            <a:ext cx="8243247" cy="3354765"/>
          </a:xfrm>
          <a:prstGeom prst="rect">
            <a:avLst/>
          </a:prstGeom>
          <a:noFill/>
        </p:spPr>
        <p:txBody>
          <a:bodyPr wrap="square" rtlCol="0">
            <a:spAutoFit/>
          </a:bodyPr>
          <a:lstStyle/>
          <a:p>
            <a:pPr>
              <a:spcAft>
                <a:spcPts val="1200"/>
              </a:spcAft>
            </a:pPr>
            <a:r>
              <a:rPr lang="ja-JP" sz="1800">
                <a:solidFill>
                  <a:schemeClr val="accent1"/>
                </a:solidFill>
                <a:effectLst/>
                <a:latin typeface="+mn-ea"/>
                <a:ea typeface="+mn-ea"/>
                <a:cs typeface="MS Mincho" panose="02020609040205080304" pitchFamily="49" charset="-128"/>
              </a:rPr>
              <a:t>帯域幅とスループット</a:t>
            </a:r>
            <a:endParaRPr lang="en-US" altLang="ja-JP" sz="1800" dirty="0">
              <a:solidFill>
                <a:schemeClr val="accent1"/>
              </a:solidFill>
              <a:effectLst/>
              <a:latin typeface="+mn-ea"/>
              <a:ea typeface="+mn-ea"/>
              <a:cs typeface="MS Mincho" panose="02020609040205080304" pitchFamily="49" charset="-128"/>
            </a:endParaRPr>
          </a:p>
          <a:p>
            <a:pPr>
              <a:spcAft>
                <a:spcPts val="1200"/>
              </a:spcAft>
            </a:pPr>
            <a:r>
              <a:rPr lang="ja-JP" sz="1800">
                <a:solidFill>
                  <a:schemeClr val="tx1"/>
                </a:solidFill>
                <a:effectLst/>
                <a:latin typeface="+mn-ea"/>
                <a:ea typeface="+mn-ea"/>
                <a:cs typeface="MS Mincho" panose="02020609040205080304" pitchFamily="49" charset="-128"/>
              </a:rPr>
              <a:t>デジタル帯域幅は、特定の時間内に一地点から別の地点へ流れるデータ量</a:t>
            </a:r>
            <a:r>
              <a:rPr lang="ja-JP" altLang="en-US" sz="1800">
                <a:solidFill>
                  <a:schemeClr val="tx1"/>
                </a:solidFill>
                <a:latin typeface="+mn-ea"/>
                <a:ea typeface="+mn-ea"/>
                <a:cs typeface="MS Mincho" panose="02020609040205080304" pitchFamily="49" charset="-128"/>
              </a:rPr>
              <a:t>であらわ</a:t>
            </a:r>
            <a:r>
              <a:rPr lang="ja-JP" sz="1800">
                <a:solidFill>
                  <a:schemeClr val="tx1"/>
                </a:solidFill>
                <a:effectLst/>
                <a:latin typeface="+mn-ea"/>
                <a:ea typeface="+mn-ea"/>
                <a:cs typeface="MS Mincho" panose="02020609040205080304" pitchFamily="49" charset="-128"/>
              </a:rPr>
              <a:t>します。</a:t>
            </a:r>
            <a:endParaRPr lang="en-US" altLang="ja-JP" sz="1800" dirty="0">
              <a:solidFill>
                <a:schemeClr val="tx1"/>
              </a:solidFill>
              <a:effectLst/>
              <a:latin typeface="+mn-ea"/>
              <a:ea typeface="+mn-ea"/>
              <a:cs typeface="MS Mincho" panose="02020609040205080304" pitchFamily="49" charset="-128"/>
            </a:endParaRPr>
          </a:p>
          <a:p>
            <a:pPr>
              <a:spcAft>
                <a:spcPts val="1200"/>
              </a:spcAft>
            </a:pPr>
            <a:r>
              <a:rPr lang="ja-JP" sz="1800">
                <a:solidFill>
                  <a:schemeClr val="accent1"/>
                </a:solidFill>
                <a:effectLst/>
                <a:latin typeface="+mn-ea"/>
                <a:ea typeface="+mn-ea"/>
                <a:cs typeface="MS Mincho" panose="02020609040205080304" pitchFamily="49" charset="-128"/>
              </a:rPr>
              <a:t>帯域幅</a:t>
            </a:r>
            <a:r>
              <a:rPr lang="ja-JP" sz="1800">
                <a:solidFill>
                  <a:schemeClr val="tx1"/>
                </a:solidFill>
                <a:effectLst/>
                <a:latin typeface="+mn-ea"/>
                <a:ea typeface="+mn-ea"/>
                <a:cs typeface="MS Mincho" panose="02020609040205080304" pitchFamily="49" charset="-128"/>
              </a:rPr>
              <a:t>は通常、理論的にメディア</a:t>
            </a:r>
            <a:r>
              <a:rPr lang="ja-JP" altLang="en-US" sz="1800">
                <a:solidFill>
                  <a:schemeClr val="tx1"/>
                </a:solidFill>
                <a:effectLst/>
                <a:latin typeface="+mn-ea"/>
                <a:ea typeface="+mn-ea"/>
                <a:cs typeface="MS Mincho" panose="02020609040205080304" pitchFamily="49" charset="-128"/>
              </a:rPr>
              <a:t>（ネットワークケーブや</a:t>
            </a:r>
            <a:r>
              <a:rPr lang="en-US" altLang="ja-JP" sz="1800" dirty="0" err="1">
                <a:solidFill>
                  <a:schemeClr val="tx1"/>
                </a:solidFill>
                <a:effectLst/>
                <a:latin typeface="+mn-ea"/>
                <a:ea typeface="+mn-ea"/>
                <a:cs typeface="MS Mincho" panose="02020609040205080304" pitchFamily="49" charset="-128"/>
              </a:rPr>
              <a:t>WiFi</a:t>
            </a:r>
            <a:r>
              <a:rPr lang="ja-JP" altLang="en-US" sz="1800">
                <a:solidFill>
                  <a:schemeClr val="tx1"/>
                </a:solidFill>
                <a:effectLst/>
                <a:latin typeface="+mn-ea"/>
                <a:ea typeface="+mn-ea"/>
                <a:cs typeface="MS Mincho" panose="02020609040205080304" pitchFamily="49" charset="-128"/>
              </a:rPr>
              <a:t>）</a:t>
            </a:r>
            <a:r>
              <a:rPr lang="ja-JP" sz="1800">
                <a:solidFill>
                  <a:schemeClr val="tx1"/>
                </a:solidFill>
                <a:effectLst/>
                <a:latin typeface="+mn-ea"/>
                <a:ea typeface="+mn-ea"/>
                <a:cs typeface="MS Mincho" panose="02020609040205080304" pitchFamily="49" charset="-128"/>
              </a:rPr>
              <a:t>を通じて</a:t>
            </a:r>
            <a:r>
              <a:rPr lang="en-JP" sz="1800" dirty="0">
                <a:solidFill>
                  <a:schemeClr val="accent1"/>
                </a:solidFill>
                <a:effectLst/>
                <a:latin typeface="+mn-ea"/>
                <a:ea typeface="+mn-ea"/>
              </a:rPr>
              <a:t>1</a:t>
            </a:r>
            <a:r>
              <a:rPr lang="ja-JP" sz="1800">
                <a:solidFill>
                  <a:schemeClr val="accent1"/>
                </a:solidFill>
                <a:effectLst/>
                <a:latin typeface="+mn-ea"/>
                <a:ea typeface="+mn-ea"/>
                <a:cs typeface="MS Mincho" panose="02020609040205080304" pitchFamily="49" charset="-128"/>
              </a:rPr>
              <a:t>秒間に送信できるビット数</a:t>
            </a:r>
            <a:r>
              <a:rPr lang="ja-JP" sz="1800">
                <a:solidFill>
                  <a:schemeClr val="tx1"/>
                </a:solidFill>
                <a:effectLst/>
                <a:latin typeface="+mn-ea"/>
                <a:ea typeface="+mn-ea"/>
                <a:cs typeface="MS Mincho" panose="02020609040205080304" pitchFamily="49" charset="-128"/>
              </a:rPr>
              <a:t>で測定されます。</a:t>
            </a:r>
            <a:endParaRPr lang="en-US" altLang="ja-JP" sz="1800" dirty="0">
              <a:solidFill>
                <a:schemeClr val="tx1"/>
              </a:solidFill>
              <a:effectLst/>
              <a:latin typeface="+mn-ea"/>
              <a:ea typeface="+mn-ea"/>
              <a:cs typeface="MS Mincho" panose="02020609040205080304" pitchFamily="49" charset="-128"/>
            </a:endParaRPr>
          </a:p>
          <a:p>
            <a:pPr>
              <a:spcAft>
                <a:spcPts val="1200"/>
              </a:spcAft>
            </a:pPr>
            <a:r>
              <a:rPr lang="ja-JP" sz="1800">
                <a:solidFill>
                  <a:schemeClr val="tx1"/>
                </a:solidFill>
                <a:effectLst/>
                <a:latin typeface="+mn-ea"/>
                <a:ea typeface="+mn-ea"/>
                <a:cs typeface="MS Mincho" panose="02020609040205080304" pitchFamily="49" charset="-128"/>
              </a:rPr>
              <a:t>一般的な帯域幅の測定単位は次の通りです：</a:t>
            </a:r>
            <a:endParaRPr lang="en-JP" sz="1800" dirty="0">
              <a:solidFill>
                <a:schemeClr val="tx1"/>
              </a:solidFill>
              <a:effectLst/>
              <a:latin typeface="+mn-ea"/>
              <a:ea typeface="+mn-ea"/>
            </a:endParaRPr>
          </a:p>
          <a:p>
            <a:pPr>
              <a:spcAft>
                <a:spcPts val="600"/>
              </a:spcAft>
            </a:pP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秒あたりの数千ビット（</a:t>
            </a:r>
            <a:r>
              <a:rPr lang="en-JP" sz="1800" dirty="0">
                <a:solidFill>
                  <a:schemeClr val="tx1"/>
                </a:solidFill>
                <a:effectLst/>
                <a:latin typeface="+mn-ea"/>
                <a:ea typeface="+mn-ea"/>
              </a:rPr>
              <a:t>Kbps</a:t>
            </a:r>
            <a:r>
              <a:rPr lang="ja-JP" sz="1800">
                <a:solidFill>
                  <a:schemeClr val="tx1"/>
                </a:solidFill>
                <a:effectLst/>
                <a:latin typeface="+mn-ea"/>
                <a:ea typeface="+mn-ea"/>
                <a:cs typeface="MS Mincho" panose="02020609040205080304" pitchFamily="49" charset="-128"/>
              </a:rPr>
              <a:t>）</a:t>
            </a:r>
            <a:r>
              <a:rPr lang="en-JP" sz="1800" dirty="0">
                <a:solidFill>
                  <a:schemeClr val="tx1"/>
                </a:solidFill>
                <a:effectLst/>
                <a:latin typeface="+mn-ea"/>
                <a:ea typeface="+mn-ea"/>
              </a:rPr>
              <a:t> </a:t>
            </a:r>
          </a:p>
          <a:p>
            <a:pPr>
              <a:spcAft>
                <a:spcPts val="600"/>
              </a:spcAft>
            </a:pP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秒あたりの数百万ビット（</a:t>
            </a:r>
            <a:r>
              <a:rPr lang="en-JP" sz="1800" dirty="0">
                <a:solidFill>
                  <a:schemeClr val="tx1"/>
                </a:solidFill>
                <a:effectLst/>
                <a:latin typeface="+mn-ea"/>
                <a:ea typeface="+mn-ea"/>
              </a:rPr>
              <a:t>Mbps</a:t>
            </a:r>
            <a:r>
              <a:rPr lang="ja-JP" sz="1800">
                <a:solidFill>
                  <a:schemeClr val="tx1"/>
                </a:solidFill>
                <a:effectLst/>
                <a:latin typeface="+mn-ea"/>
                <a:ea typeface="+mn-ea"/>
                <a:cs typeface="MS Mincho" panose="02020609040205080304" pitchFamily="49" charset="-128"/>
              </a:rPr>
              <a:t>）</a:t>
            </a:r>
            <a:r>
              <a:rPr lang="en-JP" sz="1800" dirty="0">
                <a:solidFill>
                  <a:schemeClr val="tx1"/>
                </a:solidFill>
                <a:effectLst/>
                <a:latin typeface="+mn-ea"/>
                <a:ea typeface="+mn-ea"/>
              </a:rPr>
              <a:t> </a:t>
            </a:r>
          </a:p>
          <a:p>
            <a:pPr>
              <a:spcAft>
                <a:spcPts val="600"/>
              </a:spcAft>
            </a:pP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秒あたりの数十億ビット（</a:t>
            </a:r>
            <a:r>
              <a:rPr lang="en-JP" sz="1800" dirty="0">
                <a:solidFill>
                  <a:schemeClr val="tx1"/>
                </a:solidFill>
                <a:effectLst/>
                <a:latin typeface="+mn-ea"/>
                <a:ea typeface="+mn-ea"/>
              </a:rPr>
              <a:t>Gbps</a:t>
            </a:r>
            <a:r>
              <a:rPr lang="ja-JP" sz="1800">
                <a:solidFill>
                  <a:schemeClr val="tx1"/>
                </a:solidFill>
                <a:effectLst/>
                <a:latin typeface="+mn-ea"/>
                <a:ea typeface="+mn-ea"/>
                <a:cs typeface="MS Mincho" panose="02020609040205080304" pitchFamily="49" charset="-128"/>
              </a:rPr>
              <a:t>）</a:t>
            </a:r>
            <a:endParaRPr lang="en-US" altLang="ja-JP" sz="1800" dirty="0">
              <a:solidFill>
                <a:schemeClr val="tx1"/>
              </a:solidFill>
              <a:effectLst/>
              <a:latin typeface="+mn-ea"/>
              <a:ea typeface="+mn-ea"/>
              <a:cs typeface="MS Mincho" panose="02020609040205080304" pitchFamily="49" charset="-128"/>
            </a:endParaRPr>
          </a:p>
        </p:txBody>
      </p:sp>
    </p:spTree>
    <p:extLst>
      <p:ext uri="{BB962C8B-B14F-4D97-AF65-F5344CB8AC3E}">
        <p14:creationId xmlns:p14="http://schemas.microsoft.com/office/powerpoint/2010/main" val="718398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3990EB8-236C-9C4C-1513-9AEC92611C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0320A5-F6E4-0D43-1227-58B49FD674D3}"/>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2" name="Footer Placeholder 1">
            <a:extLst>
              <a:ext uri="{FF2B5EF4-FFF2-40B4-BE49-F238E27FC236}">
                <a16:creationId xmlns:a16="http://schemas.microsoft.com/office/drawing/2014/main" id="{07E81E63-95D3-A19E-D970-1FD84BB23A95}"/>
              </a:ext>
            </a:extLst>
          </p:cNvPr>
          <p:cNvSpPr>
            <a:spLocks noGrp="1"/>
          </p:cNvSpPr>
          <p:nvPr>
            <p:ph type="ftr" sz="quarter" idx="10"/>
          </p:nvPr>
        </p:nvSpPr>
        <p:spPr/>
        <p:txBody>
          <a:bodyPr/>
          <a:lstStyle/>
          <a:p>
            <a:fld id="{57733C8C-4373-E94E-8288-340DA86A7B5E}" type="slidenum">
              <a:rPr lang="en-US" smtClean="0"/>
              <a:t>43</a:t>
            </a:fld>
            <a:endParaRPr lang="en-US" dirty="0"/>
          </a:p>
        </p:txBody>
      </p:sp>
      <p:sp>
        <p:nvSpPr>
          <p:cNvPr id="3" name="TextBox 2">
            <a:extLst>
              <a:ext uri="{FF2B5EF4-FFF2-40B4-BE49-F238E27FC236}">
                <a16:creationId xmlns:a16="http://schemas.microsoft.com/office/drawing/2014/main" id="{E58E2515-E8FC-DD24-D0C4-36B22E9E7019}"/>
              </a:ext>
            </a:extLst>
          </p:cNvPr>
          <p:cNvSpPr txBox="1"/>
          <p:nvPr/>
        </p:nvSpPr>
        <p:spPr>
          <a:xfrm>
            <a:off x="645572" y="1245129"/>
            <a:ext cx="8243247" cy="2662267"/>
          </a:xfrm>
          <a:prstGeom prst="rect">
            <a:avLst/>
          </a:prstGeom>
          <a:noFill/>
        </p:spPr>
        <p:txBody>
          <a:bodyPr wrap="square" rtlCol="0">
            <a:spAutoFit/>
          </a:bodyPr>
          <a:lstStyle/>
          <a:p>
            <a:pPr>
              <a:spcAft>
                <a:spcPts val="1200"/>
              </a:spcAft>
            </a:pPr>
            <a:r>
              <a:rPr lang="ja-JP" sz="1800">
                <a:solidFill>
                  <a:schemeClr val="accent1"/>
                </a:solidFill>
                <a:effectLst/>
                <a:latin typeface="+mn-ea"/>
                <a:ea typeface="+mn-ea"/>
                <a:cs typeface="MS Mincho" panose="02020609040205080304" pitchFamily="49" charset="-128"/>
              </a:rPr>
              <a:t>帯域幅とスループット</a:t>
            </a:r>
            <a:endParaRPr lang="en-US" altLang="ja-JP" sz="1800" dirty="0">
              <a:solidFill>
                <a:schemeClr val="accent1"/>
              </a:solidFill>
              <a:effectLst/>
              <a:latin typeface="+mn-ea"/>
              <a:ea typeface="+mn-ea"/>
              <a:cs typeface="MS Mincho" panose="02020609040205080304" pitchFamily="49" charset="-128"/>
            </a:endParaRPr>
          </a:p>
          <a:p>
            <a:pPr>
              <a:spcBef>
                <a:spcPts val="600"/>
              </a:spcBef>
              <a:spcAft>
                <a:spcPts val="1200"/>
              </a:spcAft>
            </a:pPr>
            <a:r>
              <a:rPr lang="ja-JP" sz="1800">
                <a:solidFill>
                  <a:schemeClr val="accent1"/>
                </a:solidFill>
                <a:effectLst/>
                <a:latin typeface="+mn-ea"/>
                <a:ea typeface="+mn-ea"/>
                <a:cs typeface="MS Mincho" panose="02020609040205080304" pitchFamily="49" charset="-128"/>
              </a:rPr>
              <a:t>スループット</a:t>
            </a:r>
            <a:r>
              <a:rPr lang="ja-JP" sz="1800">
                <a:solidFill>
                  <a:schemeClr val="tx1"/>
                </a:solidFill>
                <a:effectLst/>
                <a:latin typeface="+mn-ea"/>
                <a:ea typeface="+mn-ea"/>
                <a:cs typeface="MS Mincho" panose="02020609040205080304" pitchFamily="49" charset="-128"/>
              </a:rPr>
              <a:t>は通常、帯域幅と一致しません。</a:t>
            </a:r>
            <a:r>
              <a:rPr lang="ja-JP" altLang="en-US" sz="1800">
                <a:solidFill>
                  <a:schemeClr val="tx1"/>
                </a:solidFill>
                <a:latin typeface="+mn-ea"/>
                <a:ea typeface="+mn-ea"/>
                <a:cs typeface="MS Mincho" panose="02020609040205080304" pitchFamily="49" charset="-128"/>
              </a:rPr>
              <a:t>なぜなら</a:t>
            </a:r>
            <a:r>
              <a:rPr lang="ja-JP" altLang="en-US" sz="1800">
                <a:solidFill>
                  <a:schemeClr val="tx1"/>
                </a:solidFill>
                <a:effectLst/>
                <a:latin typeface="+mn-ea"/>
                <a:ea typeface="+mn-ea"/>
                <a:cs typeface="MS Mincho" panose="02020609040205080304" pitchFamily="49" charset="-128"/>
              </a:rPr>
              <a:t>速度に</a:t>
            </a:r>
            <a:r>
              <a:rPr lang="ja-JP" sz="1800">
                <a:solidFill>
                  <a:schemeClr val="tx1"/>
                </a:solidFill>
                <a:effectLst/>
                <a:latin typeface="+mn-ea"/>
                <a:ea typeface="+mn-ea"/>
                <a:cs typeface="MS Mincho" panose="02020609040205080304" pitchFamily="49" charset="-128"/>
              </a:rPr>
              <a:t>影響を与える</a:t>
            </a:r>
            <a:r>
              <a:rPr lang="ja-JP" altLang="en-US" sz="1800">
                <a:solidFill>
                  <a:schemeClr val="tx1"/>
                </a:solidFill>
                <a:effectLst/>
                <a:latin typeface="+mn-ea"/>
                <a:ea typeface="+mn-ea"/>
                <a:cs typeface="MS Mincho" panose="02020609040205080304" pitchFamily="49" charset="-128"/>
              </a:rPr>
              <a:t>いろいろな</a:t>
            </a:r>
            <a:r>
              <a:rPr lang="ja-JP" sz="1800">
                <a:solidFill>
                  <a:schemeClr val="tx1"/>
                </a:solidFill>
                <a:effectLst/>
                <a:latin typeface="+mn-ea"/>
                <a:ea typeface="+mn-ea"/>
                <a:cs typeface="MS Mincho" panose="02020609040205080304" pitchFamily="49" charset="-128"/>
              </a:rPr>
              <a:t>要因</a:t>
            </a:r>
            <a:r>
              <a:rPr lang="ja-JP" altLang="en-US" sz="1800">
                <a:solidFill>
                  <a:schemeClr val="tx1"/>
                </a:solidFill>
                <a:effectLst/>
                <a:latin typeface="+mn-ea"/>
                <a:ea typeface="+mn-ea"/>
                <a:cs typeface="MS Mincho" panose="02020609040205080304" pitchFamily="49" charset="-128"/>
              </a:rPr>
              <a:t>があるからです。例として以下のような原因があります。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12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送受信されるデータ量</a:t>
            </a:r>
            <a:endParaRPr lang="en-JP" sz="1800" dirty="0">
              <a:solidFill>
                <a:schemeClr val="tx1"/>
              </a:solidFill>
              <a:effectLst/>
              <a:latin typeface="+mn-ea"/>
              <a:ea typeface="+mn-ea"/>
            </a:endParaRPr>
          </a:p>
          <a:p>
            <a:pPr marL="342900" lvl="0" indent="-342900">
              <a:spcAft>
                <a:spcPts val="600"/>
              </a:spcAft>
              <a:buClr>
                <a:schemeClr val="tx1"/>
              </a:buClr>
              <a:buSzPts val="1000"/>
              <a:buFont typeface="Symbol" pitchFamily="2" charset="2"/>
              <a:buChar char=""/>
              <a:tabLst>
                <a:tab pos="457200" algn="l"/>
              </a:tabLst>
            </a:pPr>
            <a:r>
              <a:rPr lang="ja-JP" sz="1800">
                <a:solidFill>
                  <a:schemeClr val="tx1"/>
                </a:solidFill>
                <a:effectLst/>
                <a:latin typeface="+mn-ea"/>
                <a:ea typeface="+mn-ea"/>
                <a:cs typeface="MS Mincho" panose="02020609040205080304" pitchFamily="49" charset="-128"/>
              </a:rPr>
              <a:t>送信元と宛先の間</a:t>
            </a:r>
            <a:r>
              <a:rPr lang="ja-JP" altLang="en-US" sz="1800">
                <a:solidFill>
                  <a:schemeClr val="tx1"/>
                </a:solidFill>
                <a:latin typeface="+mn-ea"/>
                <a:ea typeface="+mn-ea"/>
                <a:cs typeface="MS Mincho" panose="02020609040205080304" pitchFamily="49" charset="-128"/>
              </a:rPr>
              <a:t>にあ</a:t>
            </a:r>
            <a:r>
              <a:rPr lang="ja-JP" sz="1800">
                <a:solidFill>
                  <a:schemeClr val="tx1"/>
                </a:solidFill>
                <a:effectLst/>
                <a:latin typeface="+mn-ea"/>
                <a:ea typeface="+mn-ea"/>
                <a:cs typeface="MS Mincho" panose="02020609040205080304" pitchFamily="49" charset="-128"/>
              </a:rPr>
              <a:t>るネットワークデバイスの数によって遅延</a:t>
            </a:r>
            <a:r>
              <a:rPr lang="ja-JP" altLang="en-US" sz="1800">
                <a:solidFill>
                  <a:schemeClr val="tx1"/>
                </a:solidFill>
                <a:effectLst/>
                <a:latin typeface="+mn-ea"/>
                <a:ea typeface="+mn-ea"/>
                <a:cs typeface="MS Mincho" panose="02020609040205080304" pitchFamily="49" charset="-128"/>
              </a:rPr>
              <a:t>（レイテンシ）が生じる</a:t>
            </a:r>
            <a:endParaRPr lang="en-JP" sz="1800" dirty="0">
              <a:solidFill>
                <a:schemeClr val="tx1"/>
              </a:solidFill>
              <a:effectLst/>
              <a:latin typeface="+mn-ea"/>
              <a:ea typeface="+mn-ea"/>
            </a:endParaRPr>
          </a:p>
          <a:p>
            <a:pPr algn="l" fontAlgn="ctr">
              <a:spcAft>
                <a:spcPts val="1200"/>
              </a:spcAft>
            </a:pPr>
            <a:endParaRPr lang="en-US" i="0" dirty="0">
              <a:solidFill>
                <a:schemeClr val="tx1"/>
              </a:solidFill>
              <a:effectLst/>
              <a:latin typeface="+mn-ea"/>
              <a:ea typeface="+mn-ea"/>
            </a:endParaRPr>
          </a:p>
        </p:txBody>
      </p:sp>
    </p:spTree>
    <p:extLst>
      <p:ext uri="{BB962C8B-B14F-4D97-AF65-F5344CB8AC3E}">
        <p14:creationId xmlns:p14="http://schemas.microsoft.com/office/powerpoint/2010/main" val="1496320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2</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6" y="1340850"/>
            <a:ext cx="7361404"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Communications in a Connected World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https://forms.gle/QXQpgCdPn5pJ8t8a8</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FCF1A5FE-D825-0C29-1C6D-40F15879DF11}"/>
              </a:ext>
            </a:extLst>
          </p:cNvPr>
          <p:cNvGrpSpPr/>
          <p:nvPr/>
        </p:nvGrpSpPr>
        <p:grpSpPr>
          <a:xfrm>
            <a:off x="144725" y="392700"/>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128B7A4C-1400-B877-7435-7D916D8F6FB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2C2BFD6D-3B16-0499-6536-68536DE4E8B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4B7FB68B-886A-8387-4B71-CC9F5A282D4D}"/>
              </a:ext>
            </a:extLst>
          </p:cNvPr>
          <p:cNvSpPr>
            <a:spLocks noGrp="1"/>
          </p:cNvSpPr>
          <p:nvPr>
            <p:ph type="ftr" sz="quarter" idx="10"/>
          </p:nvPr>
        </p:nvSpPr>
        <p:spPr/>
        <p:txBody>
          <a:bodyPr/>
          <a:lstStyle/>
          <a:p>
            <a:fld id="{C6546AE3-50DF-B045-B6CD-BFF06352382E}" type="slidenum">
              <a:rPr lang="en-US" smtClean="0"/>
              <a:t>44</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2">
            <a:extLst>
              <a:ext uri="{FF2B5EF4-FFF2-40B4-BE49-F238E27FC236}">
                <a16:creationId xmlns:a16="http://schemas.microsoft.com/office/drawing/2014/main" id="{9C16BA77-F4D0-9DE0-9022-0D569FE56971}"/>
              </a:ext>
            </a:extLst>
          </p:cNvPr>
          <p:cNvSpPr>
            <a:spLocks noGrp="1"/>
          </p:cNvSpPr>
          <p:nvPr>
            <p:ph type="ftr" sz="quarter" idx="10"/>
          </p:nvPr>
        </p:nvSpPr>
        <p:spPr/>
        <p:txBody>
          <a:bodyPr/>
          <a:lstStyle/>
          <a:p>
            <a:fld id="{DF241D55-8316-B440-8C6A-5E3667E0632F}" type="slidenum">
              <a:rPr lang="en-US" smtClean="0"/>
              <a:t>45</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Module 1: Communication in a Connected World</a:t>
            </a:r>
          </a:p>
          <a:p>
            <a:pPr marL="187325" indent="-44450"/>
            <a:r>
              <a:rPr lang="en-US" dirty="0">
                <a:solidFill>
                  <a:schemeClr val="tx1"/>
                </a:solidFill>
                <a:latin typeface="+mn-lt"/>
                <a:hlinkClick r:id="rId3">
                  <a:extLst>
                    <a:ext uri="{A12FA001-AC4F-418D-AE19-62706E023703}">
                      <ahyp:hlinkClr xmlns:ahyp="http://schemas.microsoft.com/office/drawing/2018/hyperlinkcolor" val="tx"/>
                    </a:ext>
                  </a:extLst>
                </a:hlinkClick>
              </a:rPr>
              <a:t>https://skillsforall.com/launch?id=f393c38f-b410-4d2b-8275-70e144273519&amp;tab=curriculum&amp;view=5ecba343-fa3f-522a-9efe-2dd6a18f5c93</a:t>
            </a:r>
            <a:endParaRPr lang="en-US" dirty="0">
              <a:solidFill>
                <a:schemeClr val="tx1"/>
              </a:solidFill>
              <a:latin typeface="+mn-lt"/>
            </a:endParaRPr>
          </a:p>
          <a:p>
            <a:pPr marL="187325" indent="-44450"/>
            <a:endParaRPr lang="en-US" dirty="0">
              <a:solidFill>
                <a:schemeClr val="tx1"/>
              </a:solidFill>
              <a:latin typeface="+mn-lt"/>
            </a:endParaRPr>
          </a:p>
          <a:p>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96465DCC-3405-A293-1C97-F836795D8997}"/>
              </a:ext>
            </a:extLst>
          </p:cNvPr>
          <p:cNvSpPr>
            <a:spLocks noGrp="1"/>
          </p:cNvSpPr>
          <p:nvPr>
            <p:ph type="ftr" sz="quarter" idx="10"/>
          </p:nvPr>
        </p:nvSpPr>
        <p:spPr/>
        <p:txBody>
          <a:bodyPr/>
          <a:lstStyle/>
          <a:p>
            <a:fld id="{E54E2597-85CE-0D43-82AB-E53E2ED196FF}" type="slidenum">
              <a:rPr lang="en-US" smtClean="0"/>
              <a:t>46</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47</a:t>
            </a:fld>
            <a:endParaRPr lang="en-US" dirty="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p:txBody>
          <a:bodyPr/>
          <a:lstStyle/>
          <a:p>
            <a:r>
              <a:rPr lang="en-US" b="0" i="0" dirty="0">
                <a:solidFill>
                  <a:schemeClr val="tx1"/>
                </a:solidFill>
                <a:effectLst/>
                <a:latin typeface="CiscoSans"/>
              </a:rPr>
              <a:t>Exploring Networking with Cisco Packet Tracer</a:t>
            </a:r>
            <a:endParaRPr lang="en-US" dirty="0">
              <a:solidFill>
                <a:schemeClr val="tx1"/>
              </a:solidFill>
            </a:endParaRP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10"/>
          </p:nvPr>
        </p:nvSpPr>
        <p:spPr/>
        <p:txBody>
          <a:bodyPr/>
          <a:lstStyle/>
          <a:p>
            <a:fld id="{E54E2597-85CE-0D43-82AB-E53E2ED196FF}" type="slidenum">
              <a:rPr lang="en-US" smtClean="0"/>
              <a:t>48</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01041"/>
          </a:xfrm>
          <a:prstGeom prst="rect">
            <a:avLst/>
          </a:prstGeom>
          <a:noFill/>
        </p:spPr>
        <p:txBody>
          <a:bodyPr wrap="square">
            <a:spAutoFit/>
          </a:bodyPr>
          <a:lstStyle/>
          <a:p>
            <a:pPr algn="l">
              <a:spcAft>
                <a:spcPts val="600"/>
              </a:spcAft>
            </a:pPr>
            <a:r>
              <a:rPr lang="en-US" i="0" dirty="0">
                <a:solidFill>
                  <a:srgbClr val="FFFFFF"/>
                </a:solidFill>
                <a:effectLst/>
                <a:latin typeface="MS PGothic" panose="020B0600070205080204" pitchFamily="34" charset="-128"/>
                <a:ea typeface="MS PGothic" panose="020B0600070205080204" pitchFamily="34" charset="-128"/>
                <a:hlinkClick r:id="rId3"/>
              </a:rPr>
              <a:t>1.1 Connect Devices using Wireless Technologies</a:t>
            </a:r>
            <a:endParaRPr lang="en-US" i="0" dirty="0">
              <a:solidFill>
                <a:srgbClr val="FFFFFF"/>
              </a:solidFill>
              <a:effectLst/>
              <a:latin typeface="MS PGothic" panose="020B0600070205080204" pitchFamily="34" charset="-128"/>
              <a:ea typeface="MS PGothic" panose="020B0600070205080204" pitchFamily="34" charset="-128"/>
            </a:endParaRPr>
          </a:p>
          <a:p>
            <a:pPr algn="l">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3"/>
              </a:rPr>
              <a:t>1.1.1 Video - Topology Overview</a:t>
            </a:r>
            <a:endParaRPr lang="en-US" i="0" dirty="0">
              <a:solidFill>
                <a:srgbClr val="FFFFFF"/>
              </a:solidFill>
              <a:effectLst/>
              <a:latin typeface="MS PGothic" panose="020B0600070205080204" pitchFamily="34" charset="-128"/>
              <a:ea typeface="MS PGothic" panose="020B0600070205080204" pitchFamily="34" charset="-128"/>
            </a:endParaRPr>
          </a:p>
          <a:p>
            <a:pPr>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4"/>
              </a:rPr>
              <a:t>1.1.3 Video - Structured Cabling in the Physical Workspace and Cabling Devices in a Rack</a:t>
            </a:r>
            <a:endParaRPr lang="en-US" i="0" dirty="0">
              <a:solidFill>
                <a:srgbClr val="000000"/>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1.1.4 Packet Tracer - Create Realistic Structured Cabling in the Physical Workspace and Cabling Devices in a Rack</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1.1.4packet-tracer-create-realistic-structured-cablinginthe-physical-workspaceand-cabling-devices-ina-rack.pka</a:t>
            </a:r>
            <a:endParaRPr lang="en-US" dirty="0">
              <a:solidFill>
                <a:schemeClr val="tx1"/>
              </a:solidFill>
              <a:latin typeface="MS PGothic" panose="020B0600070205080204" pitchFamily="34" charset="-128"/>
              <a:ea typeface="MS PGothic" panose="020B0600070205080204" pitchFamily="34" charset="-128"/>
            </a:endParaRPr>
          </a:p>
          <a:p>
            <a:pPr marL="228600" marR="0" indent="-228600" algn="l">
              <a:spcBef>
                <a:spcPts val="600"/>
              </a:spcBef>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install a patch panel and a wall mount. You will then use these to connect network devices in the office to the equipment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Install a Patch Panel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Attach a Wall Mount in the Office</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Connect an Additional Wall Mount and Cables</a:t>
            </a:r>
          </a:p>
        </p:txBody>
      </p:sp>
    </p:spTree>
    <p:extLst>
      <p:ext uri="{BB962C8B-B14F-4D97-AF65-F5344CB8AC3E}">
        <p14:creationId xmlns:p14="http://schemas.microsoft.com/office/powerpoint/2010/main" val="3304655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88641-542F-B7D0-3F7B-6BB846B07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D0FC2-94B0-47A7-2BAE-174A4F32D304}"/>
              </a:ext>
            </a:extLst>
          </p:cNvPr>
          <p:cNvSpPr>
            <a:spLocks noGrp="1"/>
          </p:cNvSpPr>
          <p:nvPr>
            <p:ph type="title"/>
          </p:nvPr>
        </p:nvSpPr>
        <p:spPr/>
        <p:txBody>
          <a:bodyPr/>
          <a:lstStyle/>
          <a:p>
            <a:r>
              <a:rPr lang="en-US" b="0" i="0" dirty="0">
                <a:solidFill>
                  <a:schemeClr val="tx1"/>
                </a:solidFill>
                <a:effectLst/>
                <a:latin typeface="CiscoSans"/>
              </a:rPr>
              <a:t>Exploring Networking with Cisco Packet Tracer</a:t>
            </a:r>
            <a:endParaRPr lang="en-US" dirty="0">
              <a:solidFill>
                <a:schemeClr val="tx1"/>
              </a:solidFill>
            </a:endParaRPr>
          </a:p>
        </p:txBody>
      </p:sp>
      <p:sp>
        <p:nvSpPr>
          <p:cNvPr id="3" name="Footer Placeholder 2">
            <a:extLst>
              <a:ext uri="{FF2B5EF4-FFF2-40B4-BE49-F238E27FC236}">
                <a16:creationId xmlns:a16="http://schemas.microsoft.com/office/drawing/2014/main" id="{D072A7F7-D88E-454E-74F3-036069F001D0}"/>
              </a:ext>
            </a:extLst>
          </p:cNvPr>
          <p:cNvSpPr>
            <a:spLocks noGrp="1"/>
          </p:cNvSpPr>
          <p:nvPr>
            <p:ph type="ftr" sz="quarter" idx="10"/>
          </p:nvPr>
        </p:nvSpPr>
        <p:spPr/>
        <p:txBody>
          <a:bodyPr/>
          <a:lstStyle/>
          <a:p>
            <a:fld id="{E54E2597-85CE-0D43-82AB-E53E2ED196FF}" type="slidenum">
              <a:rPr lang="en-US" smtClean="0"/>
              <a:t>49</a:t>
            </a:fld>
            <a:endParaRPr lang="en-US" dirty="0"/>
          </a:p>
        </p:txBody>
      </p:sp>
      <p:sp>
        <p:nvSpPr>
          <p:cNvPr id="6" name="TextBox 5">
            <a:extLst>
              <a:ext uri="{FF2B5EF4-FFF2-40B4-BE49-F238E27FC236}">
                <a16:creationId xmlns:a16="http://schemas.microsoft.com/office/drawing/2014/main" id="{2E1DD8DC-F33F-11B0-3255-0C43EEFCA664}"/>
              </a:ext>
            </a:extLst>
          </p:cNvPr>
          <p:cNvSpPr txBox="1"/>
          <p:nvPr/>
        </p:nvSpPr>
        <p:spPr>
          <a:xfrm>
            <a:off x="655162" y="1204944"/>
            <a:ext cx="8158900" cy="2416046"/>
          </a:xfrm>
          <a:prstGeom prst="rect">
            <a:avLst/>
          </a:prstGeom>
          <a:noFill/>
        </p:spPr>
        <p:txBody>
          <a:bodyPr wrap="square">
            <a:spAutoFit/>
          </a:bodyPr>
          <a:lstStyle/>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accent4"/>
                </a:solidFill>
                <a:effectLst/>
                <a:latin typeface="CiscoSansTT"/>
                <a:hlinkClick r:id="rId3">
                  <a:extLst>
                    <a:ext uri="{A12FA001-AC4F-418D-AE19-62706E023703}">
                      <ahyp:hlinkClr xmlns:ahyp="http://schemas.microsoft.com/office/drawing/2018/hyperlinkcolor" val="tx"/>
                    </a:ext>
                  </a:extLst>
                </a:hlinkClick>
              </a:rPr>
              <a:t>1.1.6 Packet Tracer - Connect Devices using Wireless Technologies</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1.1.6packet-tracer-connect-devicesusing-wireless-technologies.pka</a:t>
            </a:r>
          </a:p>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Packet Tracer activity, you will use different wireless technologies to connect end devices in an office. The activity is performed in the Packet Tracer Physical Mode only.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a Laptop to the Office WLAN</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Connect Devices with Bluetooth Technology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Tether a Laptop to use a Cellular Network via the Smartphone</a:t>
            </a:r>
          </a:p>
        </p:txBody>
      </p:sp>
    </p:spTree>
    <p:extLst>
      <p:ext uri="{BB962C8B-B14F-4D97-AF65-F5344CB8AC3E}">
        <p14:creationId xmlns:p14="http://schemas.microsoft.com/office/powerpoint/2010/main" val="22857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dirty="0"/>
              <a:t>1. </a:t>
            </a:r>
            <a:r>
              <a:rPr lang="en-US" dirty="0" err="1"/>
              <a:t>今日の授業について</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460938"/>
            <a:ext cx="8276519" cy="3231654"/>
          </a:xfrm>
          <a:prstGeom prst="rect">
            <a:avLst/>
          </a:prstGeom>
          <a:noFill/>
        </p:spPr>
        <p:txBody>
          <a:bodyPr wrap="square" rtlCol="0">
            <a:spAutoFit/>
          </a:bodyPr>
          <a:lstStyle/>
          <a:p>
            <a:pPr algn="l" fontAlgn="ctr">
              <a:spcAft>
                <a:spcPts val="600"/>
              </a:spcAft>
              <a:buClr>
                <a:schemeClr val="tx1"/>
              </a:buClr>
            </a:pPr>
            <a:r>
              <a:rPr lang="en-US" sz="2400" i="0" dirty="0">
                <a:solidFill>
                  <a:schemeClr val="tx1"/>
                </a:solidFill>
                <a:effectLst/>
                <a:latin typeface="+mn-lt"/>
                <a:hlinkClick r:id="rId3"/>
              </a:rPr>
              <a:t>Module 1: ネットワークに</a:t>
            </a:r>
            <a:r>
              <a:rPr lang="ja-JP" altLang="en-US" sz="2400" i="0">
                <a:solidFill>
                  <a:schemeClr val="tx1"/>
                </a:solidFill>
                <a:effectLst/>
                <a:latin typeface="+mn-lt"/>
                <a:hlinkClick r:id="rId3"/>
              </a:rPr>
              <a:t>接続された世界における通信</a:t>
            </a:r>
            <a:endParaRPr lang="en-US" altLang="ja-JP" sz="2400" i="0" dirty="0">
              <a:solidFill>
                <a:schemeClr val="tx1"/>
              </a:solidFill>
              <a:effectLst/>
              <a:latin typeface="+mn-lt"/>
            </a:endParaRPr>
          </a:p>
          <a:p>
            <a:pPr algn="l" fontAlgn="ctr">
              <a:spcAft>
                <a:spcPts val="600"/>
              </a:spcAft>
              <a:buClr>
                <a:schemeClr val="tx1"/>
              </a:buClr>
            </a:pPr>
            <a:endParaRPr lang="en-US" sz="28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1.0. </a:t>
            </a:r>
            <a:r>
              <a:rPr lang="ja-JP" altLang="en-US" sz="1600" i="0">
                <a:solidFill>
                  <a:schemeClr val="tx1"/>
                </a:solidFill>
                <a:effectLst/>
                <a:latin typeface="+mn-lt"/>
              </a:rPr>
              <a:t>イントロダクション</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1.1. </a:t>
            </a:r>
            <a:r>
              <a:rPr lang="ja-JP" altLang="en-US" sz="1600" i="0">
                <a:solidFill>
                  <a:schemeClr val="tx1"/>
                </a:solidFill>
                <a:effectLst/>
                <a:latin typeface="+mn-lt"/>
              </a:rPr>
              <a:t>ネットワークの種類</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1.2. </a:t>
            </a:r>
            <a:r>
              <a:rPr lang="ja-JP" altLang="en-US" sz="1600" i="0">
                <a:solidFill>
                  <a:schemeClr val="tx1"/>
                </a:solidFill>
                <a:effectLst/>
                <a:latin typeface="+mn-lt"/>
              </a:rPr>
              <a:t>データ伝送</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1.3. </a:t>
            </a:r>
            <a:r>
              <a:rPr lang="ja-JP" altLang="en-US" sz="1600" i="0">
                <a:solidFill>
                  <a:schemeClr val="tx1"/>
                </a:solidFill>
                <a:effectLst/>
                <a:latin typeface="+mn-lt"/>
              </a:rPr>
              <a:t>帯域幅とスループット</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1.4. </a:t>
            </a:r>
            <a:r>
              <a:rPr lang="ja-JP" altLang="en-US" sz="1600" i="0">
                <a:solidFill>
                  <a:schemeClr val="tx1"/>
                </a:solidFill>
                <a:effectLst/>
                <a:latin typeface="+mn-lt"/>
              </a:rPr>
              <a:t>接続された世界における通信のまとめ</a:t>
            </a:r>
            <a:endParaRPr lang="en-US" altLang="ja-JP" sz="1600" dirty="0">
              <a:solidFill>
                <a:schemeClr val="tx1"/>
              </a:solidFill>
              <a:latin typeface="+mn-lt"/>
            </a:endParaRPr>
          </a:p>
          <a:p>
            <a:pPr algn="l" fontAlgn="ctr">
              <a:spcAft>
                <a:spcPts val="600"/>
              </a:spcAft>
              <a:buClr>
                <a:schemeClr val="tx1"/>
              </a:buClr>
            </a:pPr>
            <a:r>
              <a:rPr lang="en-US" altLang="ja-JP" sz="1600" i="0" dirty="0">
                <a:solidFill>
                  <a:schemeClr val="tx1"/>
                </a:solidFill>
                <a:effectLst/>
                <a:latin typeface="+mn-lt"/>
                <a:ea typeface="MS PGothic" panose="020B0600070205080204" pitchFamily="34" charset="-128"/>
              </a:rPr>
              <a:t>1.5.</a:t>
            </a:r>
            <a:r>
              <a:rPr lang="ja-JP" altLang="en-US" sz="1600" i="0">
                <a:solidFill>
                  <a:schemeClr val="tx1"/>
                </a:solidFill>
                <a:effectLst/>
                <a:latin typeface="+mn-lt"/>
                <a:ea typeface="MS PGothic" panose="020B0600070205080204" pitchFamily="34" charset="-128"/>
              </a:rPr>
              <a:t>確認テスト</a:t>
            </a:r>
            <a:endParaRPr lang="en-US" altLang="ja-JP" sz="1600" i="0" dirty="0">
              <a:solidFill>
                <a:schemeClr val="tx1"/>
              </a:solidFill>
              <a:effectLst/>
              <a:latin typeface="+mn-lt"/>
              <a:ea typeface="MS PGothic" panose="020B0600070205080204" pitchFamily="34" charset="-128"/>
            </a:endParaRPr>
          </a:p>
          <a:p>
            <a:pPr algn="l" fontAlgn="ctr">
              <a:spcAft>
                <a:spcPts val="600"/>
              </a:spcAft>
              <a:buClr>
                <a:schemeClr val="tx1"/>
              </a:buClr>
            </a:pPr>
            <a:r>
              <a:rPr lang="en-US" altLang="ja-JP" sz="1600" u="none" strike="noStrike" dirty="0">
                <a:solidFill>
                  <a:schemeClr val="tx1"/>
                </a:solidFill>
                <a:latin typeface="+mn-lt"/>
                <a:ea typeface="MS PGothic" panose="020B0600070205080204" pitchFamily="34" charset="-128"/>
              </a:rPr>
              <a:t>1.6 </a:t>
            </a:r>
            <a:r>
              <a:rPr lang="ja-JP" altLang="en-US" sz="1600">
                <a:solidFill>
                  <a:schemeClr val="accent3"/>
                </a:solidFill>
                <a:latin typeface="+mn-lt"/>
                <a:ea typeface="MS PGothic" panose="020B0600070205080204" pitchFamily="34" charset="-128"/>
              </a:rPr>
              <a:t>演習</a:t>
            </a:r>
            <a:r>
              <a:rPr lang="ja-JP" altLang="en-US" sz="1600">
                <a:solidFill>
                  <a:schemeClr val="tx1"/>
                </a:solidFill>
                <a:latin typeface="+mn-lt"/>
                <a:ea typeface="MS PGothic" panose="020B0600070205080204" pitchFamily="34" charset="-128"/>
              </a:rPr>
              <a:t>：</a:t>
            </a:r>
            <a:r>
              <a:rPr lang="en-US" altLang="ja-JP" sz="1600" dirty="0">
                <a:solidFill>
                  <a:schemeClr val="tx1"/>
                </a:solidFill>
                <a:latin typeface="+mn-lt"/>
                <a:ea typeface="MS PGothic" panose="020B0600070205080204" pitchFamily="34" charset="-128"/>
              </a:rPr>
              <a:t>CISO Packet Tracer</a:t>
            </a: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31783" y="4029263"/>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7" name="Footer Placeholder 6">
            <a:extLst>
              <a:ext uri="{FF2B5EF4-FFF2-40B4-BE49-F238E27FC236}">
                <a16:creationId xmlns:a16="http://schemas.microsoft.com/office/drawing/2014/main" id="{0DA3FC76-4D58-0280-3363-DB4A47398798}"/>
              </a:ext>
            </a:extLst>
          </p:cNvPr>
          <p:cNvSpPr>
            <a:spLocks noGrp="1"/>
          </p:cNvSpPr>
          <p:nvPr>
            <p:ph type="ftr" sz="quarter" idx="10"/>
          </p:nvPr>
        </p:nvSpPr>
        <p:spPr/>
        <p:txBody>
          <a:bodyPr/>
          <a:lstStyle/>
          <a:p>
            <a:fld id="{38CE1E95-9EB1-8444-B828-940A1FC7E835}" type="slidenum">
              <a:rPr lang="en-US" smtClean="0"/>
              <a:t>5</a:t>
            </a:fld>
            <a:endParaRPr lang="en-US" dirty="0"/>
          </a:p>
        </p:txBody>
      </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EEAFB-AE2C-D791-ADF5-A8662BF13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00621-9C57-B91F-67AA-76CF908DB8F9}"/>
              </a:ext>
            </a:extLst>
          </p:cNvPr>
          <p:cNvSpPr>
            <a:spLocks noGrp="1"/>
          </p:cNvSpPr>
          <p:nvPr>
            <p:ph type="title"/>
          </p:nvPr>
        </p:nvSpPr>
        <p:spPr/>
        <p:txBody>
          <a:bodyPr/>
          <a:lstStyle/>
          <a:p>
            <a:r>
              <a:rPr lang="en-US" b="0" i="0" dirty="0">
                <a:solidFill>
                  <a:schemeClr val="tx1"/>
                </a:solidFill>
                <a:effectLst/>
                <a:latin typeface="CiscoSans"/>
              </a:rPr>
              <a:t>Exploring Networking with Cisco Packet Tracer</a:t>
            </a:r>
            <a:endParaRPr lang="en-US" dirty="0">
              <a:solidFill>
                <a:schemeClr val="tx1"/>
              </a:solidFill>
            </a:endParaRPr>
          </a:p>
        </p:txBody>
      </p:sp>
      <p:sp>
        <p:nvSpPr>
          <p:cNvPr id="3" name="Footer Placeholder 2">
            <a:extLst>
              <a:ext uri="{FF2B5EF4-FFF2-40B4-BE49-F238E27FC236}">
                <a16:creationId xmlns:a16="http://schemas.microsoft.com/office/drawing/2014/main" id="{97DF07E4-7A4C-09DA-B274-4A162CD1D771}"/>
              </a:ext>
            </a:extLst>
          </p:cNvPr>
          <p:cNvSpPr>
            <a:spLocks noGrp="1"/>
          </p:cNvSpPr>
          <p:nvPr>
            <p:ph type="ftr" sz="quarter" idx="10"/>
          </p:nvPr>
        </p:nvSpPr>
        <p:spPr/>
        <p:txBody>
          <a:bodyPr/>
          <a:lstStyle/>
          <a:p>
            <a:fld id="{E54E2597-85CE-0D43-82AB-E53E2ED196FF}" type="slidenum">
              <a:rPr lang="en-US" smtClean="0"/>
              <a:t>50</a:t>
            </a:fld>
            <a:endParaRPr lang="en-US" dirty="0"/>
          </a:p>
        </p:txBody>
      </p:sp>
      <p:sp>
        <p:nvSpPr>
          <p:cNvPr id="6" name="TextBox 5">
            <a:extLst>
              <a:ext uri="{FF2B5EF4-FFF2-40B4-BE49-F238E27FC236}">
                <a16:creationId xmlns:a16="http://schemas.microsoft.com/office/drawing/2014/main" id="{6EFEB8DC-B377-3290-1A66-778067D21D34}"/>
              </a:ext>
            </a:extLst>
          </p:cNvPr>
          <p:cNvSpPr txBox="1"/>
          <p:nvPr/>
        </p:nvSpPr>
        <p:spPr>
          <a:xfrm>
            <a:off x="655162" y="1204944"/>
            <a:ext cx="8158900" cy="3662541"/>
          </a:xfrm>
          <a:prstGeom prst="rect">
            <a:avLst/>
          </a:prstGeom>
          <a:noFill/>
        </p:spPr>
        <p:txBody>
          <a:bodyPr wrap="square">
            <a:spAutoFit/>
          </a:bodyPr>
          <a:lstStyle/>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1.1.7 Video - Explore Device Configuration Using the CLI (Console)</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pPr>
            <a:endParaRPr lang="en-US" dirty="0">
              <a:solidFill>
                <a:schemeClr val="accent3"/>
              </a:solidFill>
              <a:latin typeface="MS PGothic" panose="020B0600070205080204" pitchFamily="34" charset="-128"/>
              <a:ea typeface="MS PGothic" panose="020B0600070205080204" pitchFamily="34" charset="-128"/>
            </a:endParaRPr>
          </a:p>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accent4"/>
                </a:solidFill>
                <a:effectLst/>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1.1.8 Packet Tracer - Explore Device Configuration Using the CLI (console)</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1.1.8packettracerexploredeviceconfigurationusingthecli(console).</a:t>
            </a:r>
            <a:r>
              <a:rPr lang="en-US" i="0" dirty="0" err="1">
                <a:solidFill>
                  <a:schemeClr val="tx1"/>
                </a:solidFill>
                <a:effectLst/>
                <a:latin typeface="MS PGothic" panose="020B0600070205080204" pitchFamily="34" charset="-128"/>
                <a:ea typeface="MS PGothic" panose="020B0600070205080204" pitchFamily="34" charset="-128"/>
              </a:rPr>
              <a:t>pka</a:t>
            </a:r>
            <a:endParaRPr lang="en-US" i="0" dirty="0">
              <a:solidFill>
                <a:schemeClr val="tx1"/>
              </a:solidFill>
              <a:effectLst/>
              <a:latin typeface="MS PGothic" panose="020B0600070205080204" pitchFamily="34" charset="-128"/>
              <a:ea typeface="MS PGothic" panose="020B0600070205080204" pitchFamily="34" charset="-128"/>
            </a:endParaRPr>
          </a:p>
          <a:p>
            <a:pPr marL="228600" marR="0" algn="l">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use terminal emulation software to connect to the console of a device for the purpose of updating the configuration.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to the Device Using a Console Connection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Copy Configuration Information to the Device</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Save the Updated Configuration to the Device</a:t>
            </a:r>
          </a:p>
          <a:p>
            <a:br>
              <a:rPr lang="en-US" dirty="0"/>
            </a:b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17196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Create a Cisco Packet Tracer Network</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51</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rPr>
              <a:t>2.1 Build a Home Network</a:t>
            </a:r>
          </a:p>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2.1.1 Video - Using .</a:t>
            </a:r>
            <a:r>
              <a:rPr lang="en-US" i="0" dirty="0" err="1">
                <a:solidFill>
                  <a:schemeClr val="tx1"/>
                </a:solidFill>
                <a:effectLst/>
                <a:latin typeface="MS PGothic" panose="020B0600070205080204" pitchFamily="34" charset="-128"/>
                <a:ea typeface="MS PGothic" panose="020B0600070205080204" pitchFamily="34" charset="-128"/>
                <a:hlinkClick r:id="rId3"/>
              </a:rPr>
              <a:t>pka</a:t>
            </a:r>
            <a:r>
              <a:rPr lang="en-US" i="0" dirty="0">
                <a:solidFill>
                  <a:schemeClr val="tx1"/>
                </a:solidFill>
                <a:effectLst/>
                <a:latin typeface="MS PGothic" panose="020B0600070205080204" pitchFamily="34" charset="-128"/>
                <a:ea typeface="MS PGothic" panose="020B0600070205080204" pitchFamily="34" charset="-128"/>
                <a:hlinkClick r:id="rId3"/>
              </a:rPr>
              <a:t> Activities</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2.1.2 Packet Tracer - Create a Simple Network</a:t>
            </a:r>
            <a:endParaRPr lang="en-US" i="0" dirty="0">
              <a:solidFill>
                <a:schemeClr val="accent4"/>
              </a:solidFill>
              <a:effectLst/>
              <a:latin typeface="MS PGothic" panose="020B0600070205080204" pitchFamily="34" charset="-128"/>
              <a:ea typeface="MS PGothic" panose="020B0600070205080204" pitchFamily="34" charset="-128"/>
            </a:endParaRPr>
          </a:p>
          <a:p>
            <a:pPr>
              <a:spcBef>
                <a:spcPts val="600"/>
              </a:spcBef>
              <a:spcAft>
                <a:spcPts val="600"/>
              </a:spcAft>
            </a:pP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tx1"/>
                </a:solidFill>
                <a:effectLst/>
                <a:latin typeface="MS PGothic" panose="020B0600070205080204" pitchFamily="34" charset="-128"/>
                <a:ea typeface="MS PGothic" panose="020B0600070205080204" pitchFamily="34" charset="-128"/>
              </a:rPr>
              <a:t>File: </a:t>
            </a:r>
            <a:r>
              <a:rPr lang="en-US" i="0" dirty="0">
                <a:solidFill>
                  <a:schemeClr val="tx1"/>
                </a:solidFill>
                <a:effectLst/>
                <a:latin typeface="MS PGothic" panose="020B0600070205080204" pitchFamily="34" charset="-128"/>
                <a:ea typeface="MS PGothic" panose="020B0600070205080204" pitchFamily="34" charset="-128"/>
              </a:rPr>
              <a:t>2.1.1_packet_tracer_create_a_simple_network.pka</a:t>
            </a:r>
          </a:p>
          <a:p>
            <a:pPr>
              <a:spcBef>
                <a:spcPts val="600"/>
              </a:spcBef>
              <a:spcAft>
                <a:spcPts val="600"/>
              </a:spcAft>
            </a:pPr>
            <a:r>
              <a:rPr lang="en-US" b="1" i="0" dirty="0">
                <a:solidFill>
                  <a:schemeClr val="tx1"/>
                </a:solidFill>
                <a:effectLst/>
                <a:latin typeface="MS PGothic" panose="020B0600070205080204" pitchFamily="34" charset="-128"/>
                <a:ea typeface="MS PGothic" panose="020B0600070205080204" pitchFamily="34" charset="-128"/>
              </a:rPr>
              <a:t>Objectives:</a:t>
            </a:r>
            <a:r>
              <a:rPr lang="en-US" b="1"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build a simple network in Packet Tracer in the Logical Workspace.</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Build a Simple Network</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Configure the End Devices and Verify Connectivity</a:t>
            </a:r>
            <a:br>
              <a:rPr lang="en-US" i="0" dirty="0">
                <a:solidFill>
                  <a:schemeClr val="tx1"/>
                </a:solidFill>
                <a:effectLst/>
                <a:latin typeface="MS PGothic" panose="020B0600070205080204" pitchFamily="34" charset="-128"/>
                <a:ea typeface="MS PGothic" panose="020B0600070205080204" pitchFamily="34" charset="-128"/>
              </a:rPr>
            </a:b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i="0" dirty="0">
                <a:solidFill>
                  <a:schemeClr val="tx1"/>
                </a:solidFill>
                <a:effectLst/>
                <a:latin typeface="MS PGothic" panose="020B0600070205080204" pitchFamily="34" charset="-128"/>
                <a:ea typeface="MS PGothic" panose="020B0600070205080204" pitchFamily="34" charset="-128"/>
                <a:hlinkClick r:id="rId6"/>
              </a:rPr>
              <a:t>2.1.3 Video - Advanced features of Cisco Packet Tracer</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95853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1954381"/>
          </a:xfrm>
          <a:prstGeom prst="rect">
            <a:avLst/>
          </a:prstGeom>
          <a:noFill/>
        </p:spPr>
        <p:txBody>
          <a:bodyPr wrap="square" rtlCol="0">
            <a:spAutoFit/>
          </a:bodyPr>
          <a:lstStyle/>
          <a:p>
            <a:pPr algn="l" fontAlgn="ctr">
              <a:spcAft>
                <a:spcPts val="600"/>
              </a:spcAft>
              <a:buClr>
                <a:schemeClr val="tx1"/>
              </a:buClr>
            </a:pPr>
            <a:r>
              <a:rPr lang="en-US" altLang="ja-JP" sz="1600" dirty="0">
                <a:solidFill>
                  <a:schemeClr val="tx1"/>
                </a:solidFill>
                <a:latin typeface="+mn-lt"/>
              </a:rPr>
              <a:t>Module 1: Communication in a Connected World </a:t>
            </a:r>
          </a:p>
          <a:p>
            <a:pPr algn="l" fontAlgn="ctr">
              <a:spcAft>
                <a:spcPts val="600"/>
              </a:spcAft>
              <a:buClr>
                <a:schemeClr val="tx1"/>
              </a:buClr>
            </a:pPr>
            <a:r>
              <a:rPr lang="en-US" sz="1600" b="0" i="0" dirty="0">
                <a:solidFill>
                  <a:schemeClr val="tx1"/>
                </a:solidFill>
                <a:effectLst/>
                <a:latin typeface="+mn-lt"/>
              </a:rPr>
              <a:t>Module Objective: Explain important concepts in network communication.</a:t>
            </a:r>
          </a:p>
          <a:p>
            <a:pPr algn="l" fontAlgn="ctr">
              <a:spcAft>
                <a:spcPts val="600"/>
              </a:spcAft>
              <a:buClr>
                <a:schemeClr val="tx1"/>
              </a:buClr>
            </a:pPr>
            <a:endParaRPr lang="en-US" sz="1600" b="0" i="0" dirty="0">
              <a:solidFill>
                <a:schemeClr val="tx1"/>
              </a:solidFill>
              <a:effectLst/>
              <a:latin typeface="+mn-lt"/>
            </a:endParaRP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Network Types: Explain the concept of a network.</a:t>
            </a: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Data Transmission: Describe the network data.</a:t>
            </a: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Bandwidth and Throughput: Explain the data transmission speed and capacity.</a:t>
            </a:r>
          </a:p>
        </p:txBody>
      </p:sp>
      <p:sp>
        <p:nvSpPr>
          <p:cNvPr id="2" name="Footer Placeholder 1">
            <a:extLst>
              <a:ext uri="{FF2B5EF4-FFF2-40B4-BE49-F238E27FC236}">
                <a16:creationId xmlns:a16="http://schemas.microsoft.com/office/drawing/2014/main" id="{A12A03AC-ABE3-A399-4547-42DA57B1443C}"/>
              </a:ext>
            </a:extLst>
          </p:cNvPr>
          <p:cNvSpPr>
            <a:spLocks noGrp="1"/>
          </p:cNvSpPr>
          <p:nvPr>
            <p:ph type="ftr" sz="quarter" idx="10"/>
          </p:nvPr>
        </p:nvSpPr>
        <p:spPr/>
        <p:txBody>
          <a:bodyPr/>
          <a:lstStyle/>
          <a:p>
            <a:fld id="{BA705091-67F0-9D4D-9712-E932F395D202}"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dirty="0"/>
              <a:t>2. </a:t>
            </a:r>
            <a:r>
              <a:rPr lang="en-US" dirty="0" err="1"/>
              <a:t>今日の授業の目標</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1954381"/>
          </a:xfrm>
          <a:prstGeom prst="rect">
            <a:avLst/>
          </a:prstGeom>
          <a:noFill/>
        </p:spPr>
        <p:txBody>
          <a:bodyPr wrap="square" rtlCol="0">
            <a:spAutoFit/>
          </a:bodyPr>
          <a:lstStyle/>
          <a:p>
            <a:pPr algn="l" fontAlgn="ctr">
              <a:spcAft>
                <a:spcPts val="600"/>
              </a:spcAft>
              <a:buClr>
                <a:schemeClr val="tx1"/>
              </a:buClr>
            </a:pPr>
            <a:r>
              <a:rPr lang="ja-JP" altLang="en-US" sz="1600">
                <a:solidFill>
                  <a:schemeClr val="tx1"/>
                </a:solidFill>
                <a:latin typeface="+mn-lt"/>
              </a:rPr>
              <a:t>モジュール </a:t>
            </a:r>
            <a:r>
              <a:rPr lang="en-US" altLang="ja-JP" sz="1600" dirty="0">
                <a:solidFill>
                  <a:schemeClr val="tx1"/>
                </a:solidFill>
                <a:latin typeface="+mn-lt"/>
              </a:rPr>
              <a:t>1: </a:t>
            </a:r>
            <a:r>
              <a:rPr lang="ja-JP" altLang="en-US" sz="1600">
                <a:solidFill>
                  <a:schemeClr val="tx1"/>
                </a:solidFill>
                <a:latin typeface="+mn-lt"/>
              </a:rPr>
              <a:t>ネットワークに接続された世界における通信</a:t>
            </a:r>
          </a:p>
          <a:p>
            <a:pPr algn="l" fontAlgn="ctr">
              <a:spcAft>
                <a:spcPts val="600"/>
              </a:spcAft>
              <a:buClr>
                <a:schemeClr val="tx1"/>
              </a:buClr>
            </a:pPr>
            <a:r>
              <a:rPr lang="ja-JP" altLang="en-US" sz="1600">
                <a:solidFill>
                  <a:schemeClr val="tx1"/>
                </a:solidFill>
                <a:latin typeface="+mn-lt"/>
              </a:rPr>
              <a:t>モジュールの目的</a:t>
            </a:r>
            <a:r>
              <a:rPr lang="en-US" altLang="ja-JP" sz="1600" dirty="0">
                <a:solidFill>
                  <a:schemeClr val="tx1"/>
                </a:solidFill>
                <a:latin typeface="+mn-lt"/>
              </a:rPr>
              <a:t>: </a:t>
            </a:r>
            <a:r>
              <a:rPr lang="ja-JP" altLang="en-US" sz="1600">
                <a:solidFill>
                  <a:schemeClr val="tx1"/>
                </a:solidFill>
                <a:latin typeface="+mn-lt"/>
              </a:rPr>
              <a:t>ネットワーク通信における重要な概念を説明する。</a:t>
            </a:r>
            <a:endParaRPr lang="en-US" altLang="ja-JP" sz="1600" dirty="0">
              <a:solidFill>
                <a:schemeClr val="tx1"/>
              </a:solidFill>
              <a:latin typeface="+mn-lt"/>
            </a:endParaRPr>
          </a:p>
          <a:p>
            <a:pPr algn="l" fontAlgn="ctr">
              <a:spcAft>
                <a:spcPts val="600"/>
              </a:spcAft>
              <a:buClr>
                <a:schemeClr val="tx1"/>
              </a:buClr>
            </a:pPr>
            <a:endParaRPr lang="en-US" sz="1600" b="0" i="0" dirty="0">
              <a:solidFill>
                <a:schemeClr val="tx1"/>
              </a:solidFill>
              <a:effectLst/>
              <a:latin typeface="+mn-lt"/>
            </a:endParaRP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ネットワークの種類</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ネットワークの種類と概念を説明する。</a:t>
            </a: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データ通信</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ネットワークで送信、受信されるデータについて説明する。</a:t>
            </a: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帯域幅とスループット</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データ通信の速度とデータ量について説明する。</a:t>
            </a:r>
            <a:endParaRPr lang="en-US" altLang="ja-JP" sz="1600" dirty="0">
              <a:solidFill>
                <a:schemeClr val="tx1"/>
              </a:solidFill>
              <a:latin typeface="+mn-lt"/>
              <a:ea typeface="MS PGothic" panose="020B0600070205080204" pitchFamily="34" charset="-128"/>
            </a:endParaRPr>
          </a:p>
        </p:txBody>
      </p:sp>
      <p:sp>
        <p:nvSpPr>
          <p:cNvPr id="3" name="Footer Placeholder 2">
            <a:extLst>
              <a:ext uri="{FF2B5EF4-FFF2-40B4-BE49-F238E27FC236}">
                <a16:creationId xmlns:a16="http://schemas.microsoft.com/office/drawing/2014/main" id="{BFBBC650-A328-DC02-CA41-CE6C27D4EFEF}"/>
              </a:ext>
            </a:extLst>
          </p:cNvPr>
          <p:cNvSpPr>
            <a:spLocks noGrp="1"/>
          </p:cNvSpPr>
          <p:nvPr>
            <p:ph type="ftr" sz="quarter" idx="10"/>
          </p:nvPr>
        </p:nvSpPr>
        <p:spPr/>
        <p:txBody>
          <a:bodyPr/>
          <a:lstStyle/>
          <a:p>
            <a:fld id="{F19D9DED-D849-5D47-8D77-3A0A10FEB14B}" type="slidenum">
              <a:rPr lang="en-US" smtClean="0"/>
              <a:t>7</a:t>
            </a:fld>
            <a:endParaRPr lang="en-US" dirty="0"/>
          </a:p>
        </p:txBody>
      </p:sp>
    </p:spTree>
    <p:extLst>
      <p:ext uri="{BB962C8B-B14F-4D97-AF65-F5344CB8AC3E}">
        <p14:creationId xmlns:p14="http://schemas.microsoft.com/office/powerpoint/2010/main" val="102592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5" y="1174613"/>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 Everything is Online</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E374D7B-5979-4B78-BC58-A5D15B32266E}"/>
              </a:ext>
            </a:extLst>
          </p:cNvPr>
          <p:cNvSpPr txBox="1"/>
          <p:nvPr/>
        </p:nvSpPr>
        <p:spPr>
          <a:xfrm>
            <a:off x="794327" y="1911927"/>
            <a:ext cx="7628948" cy="1785104"/>
          </a:xfrm>
          <a:prstGeom prst="rect">
            <a:avLst/>
          </a:prstGeom>
          <a:noFill/>
        </p:spPr>
        <p:txBody>
          <a:bodyPr wrap="square" rtlCol="0">
            <a:spAutoFit/>
          </a:bodyPr>
          <a:lstStyle/>
          <a:p>
            <a:pPr>
              <a:spcBef>
                <a:spcPts val="600"/>
              </a:spcBef>
              <a:spcAft>
                <a:spcPts val="600"/>
              </a:spcAft>
            </a:pPr>
            <a:r>
              <a:rPr lang="en-US" sz="1600" dirty="0">
                <a:solidFill>
                  <a:schemeClr val="tx1"/>
                </a:solidFill>
              </a:rPr>
              <a:t>Being ”</a:t>
            </a:r>
            <a:r>
              <a:rPr lang="en-US" sz="2000" dirty="0">
                <a:solidFill>
                  <a:schemeClr val="accent1"/>
                </a:solidFill>
              </a:rPr>
              <a:t>Online</a:t>
            </a:r>
            <a:r>
              <a:rPr lang="en-US" sz="1600" dirty="0">
                <a:solidFill>
                  <a:schemeClr val="tx1"/>
                </a:solidFill>
              </a:rPr>
              <a:t>" has become a seamless and almost unnoticed part of daily life. The expectation is that devices such as cell phones, tablets, laptops, and desktop computers are always connected to the internet. </a:t>
            </a:r>
          </a:p>
          <a:p>
            <a:pPr>
              <a:spcBef>
                <a:spcPts val="600"/>
              </a:spcBef>
              <a:spcAft>
                <a:spcPts val="600"/>
              </a:spcAft>
            </a:pPr>
            <a:r>
              <a:rPr lang="en-US" sz="1600" dirty="0">
                <a:solidFill>
                  <a:schemeClr val="tx1"/>
                </a:solidFill>
              </a:rPr>
              <a:t>This global network is used for various purposes, including social interaction, shopping, sharing pictures and experiences, and learning. The internet is so integrated into everyday life that it's often taken for granted.</a:t>
            </a:r>
          </a:p>
        </p:txBody>
      </p:sp>
      <p:sp>
        <p:nvSpPr>
          <p:cNvPr id="2" name="Footer Placeholder 1">
            <a:extLst>
              <a:ext uri="{FF2B5EF4-FFF2-40B4-BE49-F238E27FC236}">
                <a16:creationId xmlns:a16="http://schemas.microsoft.com/office/drawing/2014/main" id="{E93F8CEF-16C9-6E6B-7F99-70B955867A83}"/>
              </a:ext>
            </a:extLst>
          </p:cNvPr>
          <p:cNvSpPr>
            <a:spLocks noGrp="1"/>
          </p:cNvSpPr>
          <p:nvPr>
            <p:ph type="ftr" sz="quarter" idx="10"/>
          </p:nvPr>
        </p:nvSpPr>
        <p:spPr/>
        <p:txBody>
          <a:bodyPr/>
          <a:lstStyle/>
          <a:p>
            <a:fld id="{48EFD33B-59C0-B84F-B511-5736B957EFD0}" type="slidenum">
              <a:rPr lang="en-US" smtClean="0"/>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1.1. </a:t>
            </a:r>
            <a:r>
              <a:rPr lang="ja-JP" altLang="en-US">
                <a:hlinkClick r:id="rId3"/>
              </a:rPr>
              <a:t>ネットワークの種類</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5" y="1174613"/>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すべてがオンライン</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E374D7B-5979-4B78-BC58-A5D15B32266E}"/>
              </a:ext>
            </a:extLst>
          </p:cNvPr>
          <p:cNvSpPr txBox="1"/>
          <p:nvPr/>
        </p:nvSpPr>
        <p:spPr>
          <a:xfrm>
            <a:off x="794327" y="1911927"/>
            <a:ext cx="7628948" cy="1723549"/>
          </a:xfrm>
          <a:prstGeom prst="rect">
            <a:avLst/>
          </a:prstGeom>
          <a:noFill/>
        </p:spPr>
        <p:txBody>
          <a:bodyPr wrap="square" rtlCol="0">
            <a:spAutoFit/>
          </a:bodyPr>
          <a:lstStyle/>
          <a:p>
            <a:pPr>
              <a:spcBef>
                <a:spcPts val="600"/>
              </a:spcBef>
              <a:spcAft>
                <a:spcPts val="600"/>
              </a:spcAft>
            </a:pPr>
            <a:r>
              <a:rPr lang="ja-JP" altLang="en-US" sz="1600">
                <a:solidFill>
                  <a:schemeClr val="tx1"/>
                </a:solidFill>
              </a:rPr>
              <a:t>「</a:t>
            </a:r>
            <a:r>
              <a:rPr lang="ja-JP" altLang="en-US" sz="1600">
                <a:solidFill>
                  <a:schemeClr val="accent1"/>
                </a:solidFill>
              </a:rPr>
              <a:t>オンラインであること</a:t>
            </a:r>
            <a:r>
              <a:rPr lang="ja-JP" altLang="en-US" sz="1600">
                <a:solidFill>
                  <a:schemeClr val="tx1"/>
                </a:solidFill>
              </a:rPr>
              <a:t>」は日常生活の一部として、シームレスでほとんど意識されない存在になっています。携帯電話、タブレット、ノートパソコン、デスクトップコンピュータなどのデバイスが常にインターネットに接続されています。</a:t>
            </a:r>
          </a:p>
          <a:p>
            <a:pPr>
              <a:spcBef>
                <a:spcPts val="600"/>
              </a:spcBef>
              <a:spcAft>
                <a:spcPts val="600"/>
              </a:spcAft>
            </a:pPr>
            <a:r>
              <a:rPr lang="ja-JP" altLang="en-US" sz="1600">
                <a:solidFill>
                  <a:schemeClr val="tx1"/>
                </a:solidFill>
              </a:rPr>
              <a:t>このインターネットは、</a:t>
            </a:r>
            <a:r>
              <a:rPr lang="en-US" altLang="ja-JP" sz="1600" dirty="0">
                <a:solidFill>
                  <a:schemeClr val="tx1"/>
                </a:solidFill>
              </a:rPr>
              <a:t>Facebook</a:t>
            </a:r>
            <a:r>
              <a:rPr lang="ja-JP" altLang="en-US" sz="1600">
                <a:solidFill>
                  <a:schemeClr val="tx1"/>
                </a:solidFill>
              </a:rPr>
              <a:t>や</a:t>
            </a:r>
            <a:r>
              <a:rPr lang="en-US" altLang="ja-JP" sz="1600" dirty="0">
                <a:solidFill>
                  <a:schemeClr val="tx1"/>
                </a:solidFill>
              </a:rPr>
              <a:t>Instagram</a:t>
            </a:r>
            <a:r>
              <a:rPr lang="ja-JP" altLang="en-US" sz="1600">
                <a:solidFill>
                  <a:schemeClr val="tx1"/>
                </a:solidFill>
              </a:rPr>
              <a:t>といったソーシャルメディア、買い物、写真の共有、学習など、さまざまな目的で使用されます。インターネットは日常生活に深く入り込んでおり、当たり前のものと見なされています。</a:t>
            </a:r>
            <a:endParaRPr lang="en-US" sz="1600" dirty="0">
              <a:solidFill>
                <a:schemeClr val="tx1"/>
              </a:solidFill>
            </a:endParaRPr>
          </a:p>
        </p:txBody>
      </p:sp>
      <p:sp>
        <p:nvSpPr>
          <p:cNvPr id="3" name="Footer Placeholder 2">
            <a:extLst>
              <a:ext uri="{FF2B5EF4-FFF2-40B4-BE49-F238E27FC236}">
                <a16:creationId xmlns:a16="http://schemas.microsoft.com/office/drawing/2014/main" id="{4B1EF598-DB59-25CA-702A-69CDFDCD067E}"/>
              </a:ext>
            </a:extLst>
          </p:cNvPr>
          <p:cNvSpPr>
            <a:spLocks noGrp="1"/>
          </p:cNvSpPr>
          <p:nvPr>
            <p:ph type="ftr" sz="quarter" idx="10"/>
          </p:nvPr>
        </p:nvSpPr>
        <p:spPr/>
        <p:txBody>
          <a:bodyPr/>
          <a:lstStyle/>
          <a:p>
            <a:fld id="{F73ABBA3-75E3-B64E-9872-6AD5E9866A3A}" type="slidenum">
              <a:rPr lang="en-US" smtClean="0"/>
              <a:t>9</a:t>
            </a:fld>
            <a:endParaRPr lang="en-US" dirty="0"/>
          </a:p>
        </p:txBody>
      </p:sp>
    </p:spTree>
    <p:extLst>
      <p:ext uri="{BB962C8B-B14F-4D97-AF65-F5344CB8AC3E}">
        <p14:creationId xmlns:p14="http://schemas.microsoft.com/office/powerpoint/2010/main" val="1970969868"/>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2455</TotalTime>
  <Words>4048</Words>
  <Application>Microsoft Macintosh PowerPoint</Application>
  <PresentationFormat>On-screen Show (16:9)</PresentationFormat>
  <Paragraphs>465</Paragraphs>
  <Slides>51</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MS PGothic</vt:lpstr>
      <vt:lpstr>Raleway</vt:lpstr>
      <vt:lpstr>CiscoSans</vt:lpstr>
      <vt:lpstr>Oswald</vt:lpstr>
      <vt:lpstr>Wingdings</vt:lpstr>
      <vt:lpstr>Roboto</vt:lpstr>
      <vt:lpstr>Symbol</vt:lpstr>
      <vt:lpstr>CiscoSansTT</vt:lpstr>
      <vt:lpstr>Arial</vt:lpstr>
      <vt:lpstr>Software Development Bussines Plan by Slidesgo</vt:lpstr>
      <vt:lpstr>02 Networking Basics　 Module 1: Communication in a Connected World</vt:lpstr>
      <vt:lpstr>TABLE OF CONTENTS 2</vt:lpstr>
      <vt:lpstr>TABLE OF CONTENTS 2</vt:lpstr>
      <vt:lpstr>1. About Today’s Class  </vt:lpstr>
      <vt:lpstr>1. 今日の授業について  </vt:lpstr>
      <vt:lpstr>2. Today’s Goal  </vt:lpstr>
      <vt:lpstr>2. 今日の授業の目標  </vt:lpstr>
      <vt:lpstr>1.1. Network Types</vt:lpstr>
      <vt:lpstr>1.1. ネットワークの種類</vt:lpstr>
      <vt:lpstr>1.1. Network Types</vt:lpstr>
      <vt:lpstr>1.1. Network Types</vt:lpstr>
      <vt:lpstr>1.1. Network Types</vt:lpstr>
      <vt:lpstr>1.1. Network Types</vt:lpstr>
      <vt:lpstr>1.1. Network Types</vt:lpstr>
      <vt:lpstr>1.1. Network Types</vt:lpstr>
      <vt:lpstr>1.1. Network Types</vt:lpstr>
      <vt:lpstr>1.1. Network Types</vt:lpstr>
      <vt:lpstr>1.1. Network Types</vt:lpstr>
      <vt:lpstr>1.2. Data Transmission</vt:lpstr>
      <vt:lpstr>1.2. Data Transmission</vt:lpstr>
      <vt:lpstr>1.2. Data Transmission</vt:lpstr>
      <vt:lpstr>1.2. Data Transmission</vt:lpstr>
      <vt:lpstr>1.2. Data Transmission</vt:lpstr>
      <vt:lpstr>1.2. Data Transmission</vt:lpstr>
      <vt:lpstr>1.2. Data Transmission</vt:lpstr>
      <vt:lpstr>1.2. Data Transmission</vt:lpstr>
      <vt:lpstr>1.3. Bandwidth and Throughput</vt:lpstr>
      <vt:lpstr>1.3. 帯域幅とスループット</vt:lpstr>
      <vt:lpstr>1.3. Bandwidth and Throughput</vt:lpstr>
      <vt:lpstr>1.3. 帯域幅とスループット</vt:lpstr>
      <vt:lpstr>1.3. Bandwidth and Throughput</vt:lpstr>
      <vt:lpstr>1.3. Bandwidth and Throughput</vt:lpstr>
      <vt:lpstr>1.3. Bandwidth and Throughput</vt:lpstr>
      <vt:lpstr>1.4. Communications in a Connected World Summary</vt:lpstr>
      <vt:lpstr>1.4.接続された世界における通信のまとめ</vt:lpstr>
      <vt:lpstr>1.4.接続された世界における通信のまとめ</vt:lpstr>
      <vt:lpstr>1.4.接続された世界における通信のまとめ</vt:lpstr>
      <vt:lpstr>1.4. Communications in a Connected World Summary</vt:lpstr>
      <vt:lpstr>1.4.接続された世界における通信のまとめ</vt:lpstr>
      <vt:lpstr>1.4.接続された世界における通信のまとめ</vt:lpstr>
      <vt:lpstr>1.4. Communications in a Connected World Summary</vt:lpstr>
      <vt:lpstr>1.4. Communications in a Connected World Summary</vt:lpstr>
      <vt:lpstr>1.4. Communications in a Connected World Summary</vt:lpstr>
      <vt:lpstr>Check Test 2</vt:lpstr>
      <vt:lpstr>Questions and free discussion</vt:lpstr>
      <vt:lpstr>Reference</vt:lpstr>
      <vt:lpstr>Exercise</vt:lpstr>
      <vt:lpstr>Exploring Networking with Cisco Packet Tracer</vt:lpstr>
      <vt:lpstr>Exploring Networking with Cisco Packet Tracer</vt:lpstr>
      <vt:lpstr>Exploring Networking with Cisco Packet Tracer</vt:lpstr>
      <vt:lpstr>Create a Cisco Packet Tracer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45</cp:revision>
  <dcterms:modified xsi:type="dcterms:W3CDTF">2025-04-04T02:35:43Z</dcterms:modified>
</cp:coreProperties>
</file>