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56"/>
  </p:notesMasterIdLst>
  <p:sldIdLst>
    <p:sldId id="256" r:id="rId2"/>
    <p:sldId id="403" r:id="rId3"/>
    <p:sldId id="404" r:id="rId4"/>
    <p:sldId id="320" r:id="rId5"/>
    <p:sldId id="385" r:id="rId6"/>
    <p:sldId id="343" r:id="rId7"/>
    <p:sldId id="386" r:id="rId8"/>
    <p:sldId id="332" r:id="rId9"/>
    <p:sldId id="366" r:id="rId10"/>
    <p:sldId id="387" r:id="rId11"/>
    <p:sldId id="367" r:id="rId12"/>
    <p:sldId id="368" r:id="rId13"/>
    <p:sldId id="388" r:id="rId14"/>
    <p:sldId id="369" r:id="rId15"/>
    <p:sldId id="389" r:id="rId16"/>
    <p:sldId id="391" r:id="rId17"/>
    <p:sldId id="370" r:id="rId18"/>
    <p:sldId id="390" r:id="rId19"/>
    <p:sldId id="350" r:id="rId20"/>
    <p:sldId id="400" r:id="rId21"/>
    <p:sldId id="371" r:id="rId22"/>
    <p:sldId id="372" r:id="rId23"/>
    <p:sldId id="373" r:id="rId24"/>
    <p:sldId id="392" r:id="rId25"/>
    <p:sldId id="374" r:id="rId26"/>
    <p:sldId id="393" r:id="rId27"/>
    <p:sldId id="357" r:id="rId28"/>
    <p:sldId id="375" r:id="rId29"/>
    <p:sldId id="376" r:id="rId30"/>
    <p:sldId id="358" r:id="rId31"/>
    <p:sldId id="394" r:id="rId32"/>
    <p:sldId id="377" r:id="rId33"/>
    <p:sldId id="395" r:id="rId34"/>
    <p:sldId id="378" r:id="rId35"/>
    <p:sldId id="396" r:id="rId36"/>
    <p:sldId id="379" r:id="rId37"/>
    <p:sldId id="397" r:id="rId38"/>
    <p:sldId id="360" r:id="rId39"/>
    <p:sldId id="380" r:id="rId40"/>
    <p:sldId id="381" r:id="rId41"/>
    <p:sldId id="363" r:id="rId42"/>
    <p:sldId id="401" r:id="rId43"/>
    <p:sldId id="382" r:id="rId44"/>
    <p:sldId id="398" r:id="rId45"/>
    <p:sldId id="383" r:id="rId46"/>
    <p:sldId id="399" r:id="rId47"/>
    <p:sldId id="336" r:id="rId48"/>
    <p:sldId id="337" r:id="rId49"/>
    <p:sldId id="322" r:id="rId50"/>
    <p:sldId id="287" r:id="rId51"/>
    <p:sldId id="405" r:id="rId52"/>
    <p:sldId id="406" r:id="rId53"/>
    <p:sldId id="407" r:id="rId54"/>
    <p:sldId id="443" r:id="rId55"/>
  </p:sldIdLst>
  <p:sldSz cx="9144000" cy="5143500" type="screen16x9"/>
  <p:notesSz cx="6858000" cy="9144000"/>
  <p:embeddedFontLst>
    <p:embeddedFont>
      <p:font typeface="Oswald" pitchFamily="2" charset="77"/>
      <p:regular r:id="rId57"/>
      <p:bold r:id="rId58"/>
    </p:embeddedFont>
    <p:embeddedFont>
      <p:font typeface="Raleway" pitchFamily="2" charset="77"/>
      <p:regular r:id="rId59"/>
      <p:bold r:id="rId60"/>
      <p:italic r:id="rId61"/>
      <p:boldItalic r:id="rId62"/>
    </p:embeddedFont>
    <p:embeddedFont>
      <p:font typeface="Roboto" panose="02000000000000000000" pitchFamily="2"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Wb+ZAqhu+au0EzU74NA40g==" hashData="6AmLx2zZhFbmFZqKpYUHM+p4DF4p1LIfNOf725NhUo0H1oNUEh3ylAvx1tt8TXPcK3DXSy0B++n4JuM9FA33g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09"/>
    <p:restoredTop sz="96625"/>
  </p:normalViewPr>
  <p:slideViewPr>
    <p:cSldViewPr snapToGrid="0" showGuides="1">
      <p:cViewPr varScale="1">
        <p:scale>
          <a:sx n="129" d="100"/>
          <a:sy n="129" d="100"/>
        </p:scale>
        <p:origin x="208"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B449E79-B1F3-8785-AA8C-74F71070357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E314F61-B927-4E2B-8579-B14524ADD1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EC78BFB-ACA2-C9A3-C578-04A835178D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147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3F44F8E-BF48-4B31-86C4-44DE646D705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75BAC3B-F224-4E1D-87BE-E2B6DFA320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6E11C7D-9A2B-2973-5C4C-BDDE33E48A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3569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9F0926B-E90B-AD8C-0AFE-F0654C49024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BF40BA8-6EA7-4FBA-D1ED-FB324DCC3D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45478A45-8276-9C94-55CA-ED5D74BFC1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3373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9F0926B-E90B-AD8C-0AFE-F0654C49024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BF40BA8-6EA7-4FBA-D1ED-FB324DCC3D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45478A45-8276-9C94-55CA-ED5D74BFC1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74937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6387350-CA57-50D8-CFAA-DE4638968FC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FBBC686-C8B2-95F5-AC6F-E3AE411AE8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4D2ECDE-5C44-4A3F-BF50-1533370F7D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38981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6387350-CA57-50D8-CFAA-DE4638968FC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FBBC686-C8B2-95F5-AC6F-E3AE411AE8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4D2ECDE-5C44-4A3F-BF50-1533370F7D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9047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6387350-CA57-50D8-CFAA-DE4638968FC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FBBC686-C8B2-95F5-AC6F-E3AE411AE8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4D2ECDE-5C44-4A3F-BF50-1533370F7D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2772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64D4288-8FCF-5884-6C15-014E4E9B842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45780A4-B782-18F0-8D32-3D2734B536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10C617E-E522-A6B8-51DE-0B9B6434D3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152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64D4288-8FCF-5884-6C15-014E4E9B842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45780A4-B782-18F0-8D32-3D2734B536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10C617E-E522-A6B8-51DE-0B9B6434D3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5054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C511AB7-57AC-34C8-3A87-C5569661C22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690E87F-36B6-D15D-CEF0-7533C377B2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7AEF3EF-310F-AE16-4BB3-7D65F17091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68793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C511AB7-57AC-34C8-3A87-C5569661C22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690E87F-36B6-D15D-CEF0-7533C377B2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7AEF3EF-310F-AE16-4BB3-7D65F17091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50708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A40A9B3-1B5A-3FD7-616A-5E23B0A8740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4630956-473F-EE72-3E3F-14ADA67BE0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5AD621C-744A-E76C-40C0-4140E5C35F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55173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EDD7954-3ACF-5A2B-42B1-967664D9369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B495BB2-F554-8C49-7FE5-8203D42A04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90F2F55-502E-520C-3842-558DE37039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5501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C41B916-698C-9BF1-DF69-6849B106C57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787695F5-4003-273E-2FA0-E9A090F605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A5ADDBF-D0FF-3A41-8161-A34BB7149C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4089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C41B916-698C-9BF1-DF69-6849B106C57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787695F5-4003-273E-2FA0-E9A090F605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A5ADDBF-D0FF-3A41-8161-A34BB7149C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75394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5FBC1AA-4053-A43F-826E-B70C131FE52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0133D99-D47D-0C94-68F1-DB969A31A9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0B88608-5BBE-1BCA-528B-DE97DB9B0B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42803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5FBC1AA-4053-A43F-826E-B70C131FE52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0133D99-D47D-0C94-68F1-DB969A31A9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0B88608-5BBE-1BCA-528B-DE97DB9B0B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88312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CC53162-D972-9F1B-FEAA-9AB921E6042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C924EB8-C974-A21D-F55A-A8FBCBE2C9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4CB8AF2-FC13-920A-89F9-ED7287AE99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62369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11C50D1-7F5E-0BCA-5F35-A7A9146DD20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CC0CD8F-CAEA-6BE6-A8ED-4CFCFB93F9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4F1D8D6-539E-A49C-0594-044BB97CFE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54115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B357472-BE15-A6DC-94CA-CD99284B575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C5092F9-18B0-4254-E1D0-2902AD984A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FAB8FFE-F509-D039-6B99-CC6F057626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3533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6A57C4B-5320-8FE8-AB84-745D94636E9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7E097E3-7D81-16C7-6CBA-C18C72A7FE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636BB84-EB12-0B24-CCE0-FEBCDA7BCC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05437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6A57C4B-5320-8FE8-AB84-745D94636E9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7E097E3-7D81-16C7-6CBA-C18C72A7FE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636BB84-EB12-0B24-CCE0-FEBCDA7BCC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21809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4CA8DFC-4F9B-01A3-12BC-31E46379CBE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59EED5B-8D98-AEFF-64EF-1E1A46563C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880E560-6AE0-F25F-6B95-C1F510E72E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76459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4CA8DFC-4F9B-01A3-12BC-31E46379CBE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59EED5B-8D98-AEFF-64EF-1E1A46563C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880E560-6AE0-F25F-6B95-C1F510E72E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176778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1AA0AE6-FD91-2B9D-69FE-80ABC36DF53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F7E36C0-EEFC-E0A0-CB7F-39834C7852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BDEE73E-1E15-D05C-C5B6-A56D7F128A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471949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1AA0AE6-FD91-2B9D-69FE-80ABC36DF53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F7E36C0-EEFC-E0A0-CB7F-39834C7852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BDEE73E-1E15-D05C-C5B6-A56D7F128A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45792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08EB1B7-E8D8-B195-5F6C-BD8901234CA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75B915F-7828-F9C5-737B-3850F96E3B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3261999-D11A-1DBA-92B8-B46232C9A8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26145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08EB1B7-E8D8-B195-5F6C-BD8901234CA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75B915F-7828-F9C5-737B-3850F96E3B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3261999-D11A-1DBA-92B8-B46232C9A8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83861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12229BA-5465-6BCB-96FA-5E5454CD8E3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CFA593A-8F7C-43DB-AAC4-823C375B16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D96DA2C-1E16-1842-AD45-5F630A2DFC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46584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C6D2B43-6AEA-08C1-A364-DBAFBC1E7A6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DEEA02A-1B67-0691-9C9D-FB59634EAD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CF47180-D1EE-D8C0-81B2-3E7349FF3D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5543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F6B26A7-8C89-820F-99AF-8391D91A5D9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CB0853C-64E0-92EA-27DB-8D982D959F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7F797B-BD9C-3240-5545-55C3FBB2DA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5502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392583A-2EAE-7B56-A296-469E013BDEF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534861E-D51C-4BDD-3AC1-3ADE969548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032CB1A-3C00-B349-6365-4A187377E7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09034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392583A-2EAE-7B56-A296-469E013BDEF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534861E-D51C-4BDD-3AC1-3ADE969548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032CB1A-3C00-B349-6365-4A187377E7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33773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3611C4C-AEA0-0E9D-8836-302C38EFDFA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5381E8F-6FEF-9AE0-3339-4D7846EAEF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E2CA1A1-5220-EB93-5719-6F6F45CEC1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48882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3611C4C-AEA0-0E9D-8836-302C38EFDFA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5381E8F-6FEF-9AE0-3339-4D7846EAEF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E2CA1A1-5220-EB93-5719-6F6F45CEC1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350280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7FB5BD-5FEC-1245-D11C-A77224854B7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E7FFA56-ED06-176F-9B16-B4525FBA1B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08AE921-74AD-EA72-9FC3-C52878CB38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141317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7FB5BD-5FEC-1245-D11C-A77224854B7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E7FFA56-ED06-176F-9B16-B4525FBA1B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08AE921-74AD-EA72-9FC3-C52878CB38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99450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1CA969D-1FFB-6E00-5128-0D060E42CD7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98497C-CF20-EFE7-94DF-CD17226E7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BFE34-45A1-0CE1-D874-0FC4B202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8174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841007-D1EC-30B6-8552-9125C8CA07B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5DF0D5-076E-D00D-EF18-2A40F9C53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597A83-F625-F961-CB5B-0AB318078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3448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58014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1D893-A219-D4EC-E352-108CE42FE7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1C3C4C-A9C7-0344-1ABD-C295D44DE5C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18EA3CF-7D27-5129-317F-86B6196690C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35969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05223-2F2D-BCF0-D79E-8AE751EAFC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CAF239-EA3A-33FA-15EC-BB82DF470A8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A65FF0E-47AC-EF08-A213-3708F8833F7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34238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14942-CD3B-AB7C-12E6-9C5EB0DCC5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DD6E40-F8BF-067B-0FAB-D935DD0532C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0332DD7-DE40-AD38-7FF1-13A27F92E83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11436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1D893-A219-D4EC-E352-108CE42FE7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1C3C4C-A9C7-0344-1ABD-C295D44DE5C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18EA3CF-7D27-5129-317F-86B6196690C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3596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949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6610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B449E79-B1F3-8785-AA8C-74F71070357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E314F61-B927-4E2B-8579-B14524ADD1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EC78BFB-ACA2-C9A3-C578-04A835178D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0325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2" name="Footer Placeholder 2">
            <a:extLst>
              <a:ext uri="{FF2B5EF4-FFF2-40B4-BE49-F238E27FC236}">
                <a16:creationId xmlns:a16="http://schemas.microsoft.com/office/drawing/2014/main" id="{64B91CB9-0A0C-C6AA-2052-51BBC986D844}"/>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2">
            <a:extLst>
              <a:ext uri="{FF2B5EF4-FFF2-40B4-BE49-F238E27FC236}">
                <a16:creationId xmlns:a16="http://schemas.microsoft.com/office/drawing/2014/main" id="{D103D57C-4E1E-ACDB-31FE-18DF390EAE99}"/>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683424" y="430272"/>
            <a:ext cx="8213688" cy="51156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MS PGothic" panose="020B0600070205080204" pitchFamily="34" charset="-128"/>
                <a:ea typeface="MS PGothic" panose="020B0600070205080204" pitchFamily="34" charset="-128"/>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4B980AC-9B9D-9983-8FB2-3226BD073D95}"/>
              </a:ext>
            </a:extLst>
          </p:cNvPr>
          <p:cNvSpPr txBox="1"/>
          <p:nvPr userDrawn="1"/>
        </p:nvSpPr>
        <p:spPr>
          <a:xfrm>
            <a:off x="201168" y="192024"/>
            <a:ext cx="1261872" cy="307777"/>
          </a:xfrm>
          <a:prstGeom prst="rect">
            <a:avLst/>
          </a:prstGeom>
          <a:noFill/>
        </p:spPr>
        <p:txBody>
          <a:bodyPr wrap="square" rtlCol="0">
            <a:spAutoFit/>
          </a:bodyPr>
          <a:lstStyle/>
          <a:p>
            <a:r>
              <a:rPr lang="en-US" dirty="0">
                <a:solidFill>
                  <a:schemeClr val="accent2"/>
                </a:solidFill>
              </a:rPr>
              <a:t>Japanese</a:t>
            </a:r>
          </a:p>
        </p:txBody>
      </p:sp>
      <p:sp>
        <p:nvSpPr>
          <p:cNvPr id="3" name="Footer Placeholder 2">
            <a:extLst>
              <a:ext uri="{FF2B5EF4-FFF2-40B4-BE49-F238E27FC236}">
                <a16:creationId xmlns:a16="http://schemas.microsoft.com/office/drawing/2014/main" id="{6DD78236-1803-1EC9-D3D3-6C1F062807FB}"/>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a:t>
            </a:fld>
            <a:endParaRPr lang="en-US" dirty="0"/>
          </a:p>
        </p:txBody>
      </p:sp>
    </p:spTree>
    <p:extLst>
      <p:ext uri="{BB962C8B-B14F-4D97-AF65-F5344CB8AC3E}">
        <p14:creationId xmlns:p14="http://schemas.microsoft.com/office/powerpoint/2010/main" val="2408294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8830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extLst>
      <p:ext uri="{BB962C8B-B14F-4D97-AF65-F5344CB8AC3E}">
        <p14:creationId xmlns:p14="http://schemas.microsoft.com/office/powerpoint/2010/main" val="3150472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
        <p:nvSpPr>
          <p:cNvPr id="2" name="Footer Placeholder 2">
            <a:extLst>
              <a:ext uri="{FF2B5EF4-FFF2-40B4-BE49-F238E27FC236}">
                <a16:creationId xmlns:a16="http://schemas.microsoft.com/office/drawing/2014/main" id="{2D742BD8-9AE7-CC58-2F20-B1EE628E5C09}"/>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74" r:id="rId3"/>
    <p:sldLayoutId id="2147483658" r:id="rId4"/>
    <p:sldLayoutId id="2147483669" r:id="rId5"/>
    <p:sldLayoutId id="2147483670" r:id="rId6"/>
    <p:sldLayoutId id="2147483673" r:id="rId7"/>
    <p:sldLayoutId id="2147483675" r:id="rId8"/>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44cd85a3-0a30-5cf0-ba84-8bec372b1142"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4cd85a3-0a30-5cf0-ba84-8bec372b1142"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a82f41c-7304-5f22-8207-27987d416c76"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a82f41c-7304-5f22-8207-27987d416c76"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975b6cf-bab2-5f15-962e-7751c9f74bb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975b6cf-bab2-5f15-962e-7751c9f74bbe"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975b6cf-bab2-5f15-962e-7751c9f74bbe"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6ef64fc6-9c00-546b-91e8-fe0b64aa7886"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6ef64fc6-9c00-546b-91e8-fe0b64aa7886"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ebe09924-dd82-55a1-bc52-8222589bfcd0"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forms.gle/zGKeRdb17mDdguG58"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ebe09924-dd82-55a1-bc52-8222589bfcd0"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forms.gle/zGKeRdb17mDdguG58"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ebe09924-dd82-55a1-bc52-8222589bfcd0"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forms.gle/zGKeRdb17mDdguG58"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bca4d2e-c2b2-5b95-b866-f78b1dd85c95"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3e460932-0a22-5718-afc4-e4d4af0b28f7"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bca4d2e-c2b2-5b95-b866-f78b1dd85c95"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hyperlink" Target="https://skillsforall.com/launch?id=f393c38f-b410-4d2b-8275-70e144273519&amp;tab=curriculum&amp;view=1953bc39-7a2d-5b04-99ec-f23384e5d104"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bca4d2e-c2b2-5b95-b866-f78b1dd85c95"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6.jpg"/><Relationship Id="rId4" Type="http://schemas.openxmlformats.org/officeDocument/2006/relationships/hyperlink" Target="https://skillsforall.com/launch?id=f393c38f-b410-4d2b-8275-70e144273519&amp;tab=curriculum&amp;view=1953bc39-7a2d-5b04-99ec-f23384e5d104"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bca4d2e-c2b2-5b95-b866-f78b1dd85c95"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d0cdf5ee-c0b7-5ef8-99db-b04f5c6dba1d"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bca4d2e-c2b2-5b95-b866-f78b1dd85c95"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d0cdf5ee-c0b7-5ef8-99db-b04f5c6dba1d"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bca4d2e-c2b2-5b95-b866-f78b1dd85c95"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forms.gle/C4zoBdyrt51b5oADA"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bca4d2e-c2b2-5b95-b866-f78b1dd85c95"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forms.gle/C4zoBdyrt51b5oADA"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bca4d2e-c2b2-5b95-b866-f78b1dd85c95"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forms.gle/C4zoBdyrt51b5oAD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7effab-882c-5d66-a3c5-aeb139c04f7f"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hyperlink" Target="https://skillsforall.com/launch?id=f393c38f-b410-4d2b-8275-70e144273519&amp;tab=curriculum&amp;view=ea296c07-c03a-571f-b3d9-d454b396b6a5"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7effab-882c-5d66-a3c5-aeb139c04f7f"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7.jpg"/><Relationship Id="rId5" Type="http://schemas.openxmlformats.org/officeDocument/2006/relationships/hyperlink" Target="https://www.submarinecablemap.com/" TargetMode="External"/><Relationship Id="rId4" Type="http://schemas.openxmlformats.org/officeDocument/2006/relationships/hyperlink" Target="https://skillsforall.com/launch?id=f393c38f-b410-4d2b-8275-70e144273519&amp;tab=curriculum&amp;view=ea296c07-c03a-571f-b3d9-d454b396b6a5"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7effab-882c-5d66-a3c5-aeb139c04f7f"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hyperlink" Target="https://skillsforall.com/launch?id=f393c38f-b410-4d2b-8275-70e144273519&amp;tab=curriculum&amp;view=8d9b1904-ca50-5a95-9c75-0979d6840969"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7effab-882c-5d66-a3c5-aeb139c04f7f"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8.jpg"/><Relationship Id="rId4" Type="http://schemas.openxmlformats.org/officeDocument/2006/relationships/hyperlink" Target="https://skillsforall.com/launch?id=f393c38f-b410-4d2b-8275-70e144273519&amp;tab=curriculum&amp;view=8d9b1904-ca50-5a95-9c75-0979d6840969"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7effab-882c-5d66-a3c5-aeb139c04f7f"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hyperlink" Target="https://skillsforall.com/launch?id=f393c38f-b410-4d2b-8275-70e144273519&amp;tab=curriculum&amp;view=40e49418-a212-58f0-9ce0-8106c7dd2b10"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7effab-882c-5d66-a3c5-aeb139c04f7f"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9.jpg"/><Relationship Id="rId4" Type="http://schemas.openxmlformats.org/officeDocument/2006/relationships/hyperlink" Target="https://skillsforall.com/launch?id=f393c38f-b410-4d2b-8275-70e144273519&amp;tab=curriculum&amp;view=40e49418-a212-58f0-9ce0-8106c7dd2b10"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7effab-882c-5d66-a3c5-aeb139c04f7f"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1c8d608e-32be-5f06-bf98-2a712e14d6e3"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7effab-882c-5d66-a3c5-aeb139c04f7f"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9.jpg"/><Relationship Id="rId4" Type="http://schemas.openxmlformats.org/officeDocument/2006/relationships/hyperlink" Target="https://skillsforall.com/launch?id=f393c38f-b410-4d2b-8275-70e144273519&amp;tab=curriculum&amp;view=1c8d608e-32be-5f06-bf98-2a712e14d6e3"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7effab-882c-5d66-a3c5-aeb139c04f7f"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s://forms.gle/XDy3eVcdadiSG1yFA"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7effab-882c-5d66-a3c5-aeb139c04f7f"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https://forms.gle/XDy3eVcdadiSG1yFA"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7effab-882c-5d66-a3c5-aeb139c04f7f"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hyperlink" Target="https://forms.gle/XDy3eVcdadiSG1yFA"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e63b672d-c9c6-58cc-a111-3547bf24d41a"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e63b672d-c9c6-58cc-a111-3547bf24d41a"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e63b672d-c9c6-58cc-a111-3547bf24d41a"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e63b672d-c9c6-58cc-a111-3547bf24d41a"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e63b672d-c9c6-58cc-a111-3547bf24d41a"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e63b672d-c9c6-58cc-a111-3547bf24d41a"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forms.gle/1z8Pi38JEPLcLQH68"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457bfe3f-2594-5cbf-b883-137a1421bd5d"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79932ede-7bba-57ef-a312-ac4d72c37c84"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hyperlink" Target="https://www.netacad.com/launch?id=dc0847b7-e6fc-4597-bc31-38ddd6b07a2f&amp;tab=curriculum&amp;view=7e1b62eb-712f-5eb7-8e49-54c2430645f9"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hyperlink" Target="https://www.netacad.com/launch?id=dc0847b7-e6fc-4597-bc31-38ddd6b07a2f&amp;tab=curriculum&amp;view=b33556fe-582c-57eb-afb6-7aa819adb00e" TargetMode="External"/><Relationship Id="rId4" Type="http://schemas.openxmlformats.org/officeDocument/2006/relationships/hyperlink" Target="https://www.netacad.com/launch?id=dc0847b7-e6fc-4597-bc31-38ddd6b07a2f&amp;tab=curriculum&amp;view=08a087fa-3fb1-5204-9bcf-72de6ba708a6"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netacad.com/launch?id=dc0847b7-e6fc-4597-bc31-38ddd6b07a2f&amp;tab=curriculum&amp;view=1b2b9022-664b-57ce-a2b4-a6dcbcb03599"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netacad.com/launch?id=dc0847b7-e6fc-4597-bc31-38ddd6b07a2f&amp;tab=curriculum&amp;view=e8e74398-1bfe-59cd-a7e8-6d3c0f02afc1"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hyperlink" Target="https://www.netacad.com/launch?id=dc0847b7-e6fc-4597-bc31-38ddd6b07a2f&amp;tab=curriculum&amp;view=c820f527-e182-5346-877c-c3e62ce48dcc"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www.netacad.com/launch?id=ec0847b7-e6fc-4597-bc31-38ddd6b07a2f&amp;tab=curriculum&amp;view=33733520-9b1a-555e-b244-d2d44a5a6492"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hyperlink" Target="https://www.netacad.com/launch?id=ec0847b7-e6fc-4597-bc31-38ddd6b07a2f&amp;tab=curriculum&amp;view=78bd7728-9e4b-5e8b-9c0a-7df22b9ada72" TargetMode="External"/><Relationship Id="rId5" Type="http://schemas.openxmlformats.org/officeDocument/2006/relationships/hyperlink" Target="https://www.netacad.com/launch?id=ec0847b7-e6fc-4597-bc31-38ddd6b07a2f&amp;tab=curriculum&amp;view=e5513c71-2ff1-5010-a76c-06dc56d5ede6" TargetMode="External"/><Relationship Id="rId4" Type="http://schemas.openxmlformats.org/officeDocument/2006/relationships/hyperlink" Target="https://www.netacad.com/launch?id=dc0847b7-e6fc-4597-bc31-38ddd6b07a2f&amp;tab=curriculum&amp;view=b33556fe-582c-57eb-afb6-7aa819adb00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64a99fcf-92fd-5243-9bca-a64681689ec3"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4cd85a3-0a30-5cf0-ba84-8bec372b1142"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p:spPr>
        <p:txBody>
          <a:bodyPr spcFirstLastPara="1" wrap="square" lIns="91425" tIns="91425" rIns="91425" bIns="91425" anchor="b" anchorCtr="0">
            <a:noAutofit/>
          </a:bodyPr>
          <a:lstStyle/>
          <a:p>
            <a:r>
              <a:rPr lang="en-US" altLang="ja-JP" dirty="0">
                <a:solidFill>
                  <a:schemeClr val="accent1"/>
                </a:solidFill>
              </a:rPr>
              <a:t>03</a:t>
            </a:r>
            <a:br>
              <a:rPr lang="en-US" altLang="ja-JP" dirty="0"/>
            </a:br>
            <a:r>
              <a:rPr lang="en-US" altLang="ja-JP" sz="3600" dirty="0"/>
              <a:t>Networking Basics</a:t>
            </a:r>
            <a:r>
              <a:rPr lang="ja-JP" altLang="en-US" sz="3600"/>
              <a:t>　</a:t>
            </a:r>
            <a:br>
              <a:rPr lang="ja-JP" altLang="en-US" sz="3600"/>
            </a:br>
            <a:r>
              <a:rPr lang="en-US" altLang="ja-JP" sz="3600" dirty="0"/>
              <a:t>Module 2: Network Components, Types, and Connections</a:t>
            </a:r>
            <a:endParaRPr lang="en-US" sz="3600"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Footer Placeholder 1">
            <a:extLst>
              <a:ext uri="{FF2B5EF4-FFF2-40B4-BE49-F238E27FC236}">
                <a16:creationId xmlns:a16="http://schemas.microsoft.com/office/drawing/2014/main" id="{39960F9A-CBE6-E15E-E6F7-541C4DD328D4}"/>
              </a:ext>
            </a:extLst>
          </p:cNvPr>
          <p:cNvSpPr>
            <a:spLocks noGrp="1"/>
          </p:cNvSpPr>
          <p:nvPr>
            <p:ph type="ftr" sz="quarter" idx="10"/>
          </p:nvPr>
        </p:nvSpPr>
        <p:spPr/>
        <p:txBody>
          <a:bodyPr/>
          <a:lstStyle/>
          <a:p>
            <a:fld id="{F7F5A8ED-5E98-F646-BFB3-22C4DA4923CD}" type="slidenum">
              <a:rPr lang="en-US" smtClean="0"/>
              <a:t>1</a:t>
            </a:fld>
            <a:endParaRPr lang="en-US" dirty="0"/>
          </a:p>
        </p:txBody>
      </p:sp>
      <p:sp>
        <p:nvSpPr>
          <p:cNvPr id="5" name="Google Shape;478;p27">
            <a:extLst>
              <a:ext uri="{FF2B5EF4-FFF2-40B4-BE49-F238E27FC236}">
                <a16:creationId xmlns:a16="http://schemas.microsoft.com/office/drawing/2014/main" id="{C096B301-97C0-E9DB-9B33-75F0FC68C359}"/>
              </a:ext>
            </a:extLst>
          </p:cNvPr>
          <p:cNvSpPr txBox="1">
            <a:spLocks noGrp="1"/>
          </p:cNvSpPr>
          <p:nvPr>
            <p:ph type="subTitle" idx="1"/>
          </p:nvPr>
        </p:nvSpPr>
        <p:spPr>
          <a:xfrm>
            <a:off x="720000" y="3387618"/>
            <a:ext cx="4898338" cy="1285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Class code</a:t>
            </a:r>
            <a:r>
              <a:rPr lang="mn-MN" dirty="0">
                <a:latin typeface="+mn-lt"/>
              </a:rPr>
              <a:t>: </a:t>
            </a:r>
            <a:r>
              <a:rPr lang="en-US" dirty="0">
                <a:latin typeface="+mn-lt"/>
              </a:rPr>
              <a:t>KCS414 </a:t>
            </a:r>
          </a:p>
          <a:p>
            <a:pPr marL="0" lvl="0" indent="0" algn="l" rtl="0">
              <a:spcBef>
                <a:spcPts val="0"/>
              </a:spcBef>
              <a:spcAft>
                <a:spcPts val="0"/>
              </a:spcAft>
              <a:buNone/>
            </a:pPr>
            <a:r>
              <a:rPr lang="en-US" dirty="0">
                <a:latin typeface="+mn-lt"/>
              </a:rPr>
              <a:t>Year Offering: 2025, 2</a:t>
            </a:r>
            <a:r>
              <a:rPr lang="en-US" baseline="30000" dirty="0">
                <a:latin typeface="+mn-lt"/>
              </a:rPr>
              <a:t>nd</a:t>
            </a:r>
            <a:r>
              <a:rPr lang="en-US" dirty="0">
                <a:latin typeface="+mn-lt"/>
              </a:rPr>
              <a:t> Term</a:t>
            </a:r>
          </a:p>
          <a:p>
            <a:pPr marL="0" lvl="0" indent="0" algn="l" rtl="0">
              <a:spcBef>
                <a:spcPts val="0"/>
              </a:spcBef>
              <a:spcAft>
                <a:spcPts val="0"/>
              </a:spcAft>
              <a:buNone/>
            </a:pPr>
            <a:r>
              <a:rPr lang="en-US" dirty="0">
                <a:latin typeface="+mn-lt"/>
              </a:rPr>
              <a:t>Target Grade Level: 4th Grade</a:t>
            </a:r>
          </a:p>
          <a:p>
            <a:pPr marL="0" lvl="0" indent="0" algn="l" rtl="0">
              <a:spcBef>
                <a:spcPts val="0"/>
              </a:spcBef>
              <a:spcAft>
                <a:spcPts val="0"/>
              </a:spcAft>
              <a:buNone/>
            </a:pPr>
            <a:r>
              <a:rPr lang="en-US" dirty="0">
                <a:latin typeface="+mn-lt"/>
              </a:rPr>
              <a:t>Japanese Course </a:t>
            </a:r>
            <a:r>
              <a:rPr lang="en-US" altLang="ja-JP" dirty="0">
                <a:latin typeface="+mn-lt"/>
              </a:rPr>
              <a:t>Title: </a:t>
            </a:r>
            <a:r>
              <a:rPr lang="ja-JP" altLang="en-US">
                <a:latin typeface="+mn-ea"/>
                <a:ea typeface="+mn-ea"/>
              </a:rPr>
              <a:t>ネットワーク入門</a:t>
            </a:r>
            <a:r>
              <a:rPr lang="en-US" altLang="ja-JP" dirty="0">
                <a:latin typeface="+mn-ea"/>
                <a:ea typeface="+mn-ea"/>
              </a:rPr>
              <a:t>1,2</a:t>
            </a:r>
            <a:endParaRPr lang="ja-JP" altLang="en-US">
              <a:latin typeface="+mn-ea"/>
              <a:ea typeface="+mn-ea"/>
            </a:endParaRPr>
          </a:p>
          <a:p>
            <a:pPr marL="0" lvl="0" indent="0" algn="l" rtl="0">
              <a:spcBef>
                <a:spcPts val="0"/>
              </a:spcBef>
              <a:spcAft>
                <a:spcPts val="0"/>
              </a:spcAft>
              <a:buNone/>
            </a:pP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3" name="TextBox 2">
            <a:extLst>
              <a:ext uri="{FF2B5EF4-FFF2-40B4-BE49-F238E27FC236}">
                <a16:creationId xmlns:a16="http://schemas.microsoft.com/office/drawing/2014/main" id="{EA833120-E4BC-D039-EF5A-9FBA8F9F5C80}"/>
              </a:ext>
            </a:extLst>
          </p:cNvPr>
          <p:cNvSpPr txBox="1"/>
          <p:nvPr/>
        </p:nvSpPr>
        <p:spPr>
          <a:xfrm>
            <a:off x="746911" y="4753090"/>
            <a:ext cx="5300804" cy="276999"/>
          </a:xfrm>
          <a:prstGeom prst="rect">
            <a:avLst/>
          </a:prstGeom>
          <a:noFill/>
        </p:spPr>
        <p:txBody>
          <a:bodyPr wrap="square">
            <a:spAutoFit/>
          </a:body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a:t>
            </a:r>
            <a:r>
              <a:rPr lang="en-US" sz="1200" dirty="0" err="1">
                <a:solidFill>
                  <a:schemeClr val="tx1"/>
                </a:solidFill>
              </a:rPr>
              <a:t>marikotagawa@mail.com</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EE6E4E3-2C32-4101-AF92-4E957A697AA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CDC8D0E-57A8-485A-C85A-A73D96C96210}"/>
              </a:ext>
            </a:extLst>
          </p:cNvPr>
          <p:cNvSpPr txBox="1">
            <a:spLocks noGrp="1"/>
          </p:cNvSpPr>
          <p:nvPr>
            <p:ph type="title"/>
          </p:nvPr>
        </p:nvSpPr>
        <p:spPr/>
        <p:txBody>
          <a:bodyPr spcFirstLastPara="1" wrap="square" lIns="91425" tIns="91425" rIns="91425" bIns="91425" anchor="t" anchorCtr="0">
            <a:noAutofit/>
          </a:bodyPr>
          <a:lstStyle/>
          <a:p>
            <a:r>
              <a:rPr lang="en-US" altLang="ja-JP" dirty="0"/>
              <a:t>2.1 Clients and Servers</a:t>
            </a:r>
          </a:p>
        </p:txBody>
      </p:sp>
      <p:sp>
        <p:nvSpPr>
          <p:cNvPr id="2" name="Footer Placeholder 1">
            <a:extLst>
              <a:ext uri="{FF2B5EF4-FFF2-40B4-BE49-F238E27FC236}">
                <a16:creationId xmlns:a16="http://schemas.microsoft.com/office/drawing/2014/main" id="{5299DA98-A231-FD05-83D9-8C5E79F28073}"/>
              </a:ext>
            </a:extLst>
          </p:cNvPr>
          <p:cNvSpPr>
            <a:spLocks noGrp="1"/>
          </p:cNvSpPr>
          <p:nvPr>
            <p:ph type="ftr" sz="quarter" idx="10"/>
          </p:nvPr>
        </p:nvSpPr>
        <p:spPr/>
        <p:txBody>
          <a:bodyPr/>
          <a:lstStyle/>
          <a:p>
            <a:fld id="{CF5ACC43-22B4-AC40-A0FE-CF259B6CDA11}" type="slidenum">
              <a:rPr lang="en-US" smtClean="0"/>
              <a:t>10</a:t>
            </a:fld>
            <a:endParaRPr lang="en-US" dirty="0"/>
          </a:p>
        </p:txBody>
      </p:sp>
      <p:sp>
        <p:nvSpPr>
          <p:cNvPr id="4" name="TextBox 3">
            <a:extLst>
              <a:ext uri="{FF2B5EF4-FFF2-40B4-BE49-F238E27FC236}">
                <a16:creationId xmlns:a16="http://schemas.microsoft.com/office/drawing/2014/main" id="{C8147E5C-0064-5082-08C5-BD5AC6EC8AC1}"/>
              </a:ext>
            </a:extLst>
          </p:cNvPr>
          <p:cNvSpPr txBox="1"/>
          <p:nvPr/>
        </p:nvSpPr>
        <p:spPr>
          <a:xfrm>
            <a:off x="720725" y="1174613"/>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tx1"/>
                </a:solidFill>
                <a:effectLst/>
                <a:latin typeface="+mn-lt"/>
                <a:ea typeface="MS PGothic" panose="020B0600070205080204" pitchFamily="34" charset="-128"/>
                <a:hlinkClick r:id="rId3"/>
              </a:rPr>
              <a:t>2.1.2 </a:t>
            </a:r>
            <a:r>
              <a:rPr lang="ja-JP" altLang="en-US" sz="2000">
                <a:solidFill>
                  <a:schemeClr val="tx1"/>
                </a:solidFill>
                <a:latin typeface="+mn-lt"/>
                <a:ea typeface="MS PGothic" panose="020B0600070205080204" pitchFamily="34" charset="-128"/>
                <a:hlinkClick r:id="rId3"/>
              </a:rPr>
              <a:t>サーバとクライアントの役割</a:t>
            </a:r>
            <a:endParaRPr lang="en-US" altLang="ja-JP" sz="2000" b="0" i="0" u="none" strike="noStrike" dirty="0">
              <a:solidFill>
                <a:schemeClr val="tx1"/>
              </a:solidFill>
              <a:effectLst/>
              <a:latin typeface="+mn-lt"/>
              <a:ea typeface="MS PGothic" panose="020B0600070205080204" pitchFamily="34" charset="-128"/>
            </a:endParaRPr>
          </a:p>
        </p:txBody>
      </p:sp>
      <p:pic>
        <p:nvPicPr>
          <p:cNvPr id="3" name="Picture 2" descr="A cloud with text overlay&#10;&#10;Description automatically generated with medium confidence">
            <a:extLst>
              <a:ext uri="{FF2B5EF4-FFF2-40B4-BE49-F238E27FC236}">
                <a16:creationId xmlns:a16="http://schemas.microsoft.com/office/drawing/2014/main" id="{84FE15EB-C3A4-D9FE-7E5E-D6A6D02ECC37}"/>
              </a:ext>
            </a:extLst>
          </p:cNvPr>
          <p:cNvPicPr>
            <a:picLocks noChangeAspect="1"/>
          </p:cNvPicPr>
          <p:nvPr/>
        </p:nvPicPr>
        <p:blipFill>
          <a:blip r:embed="rId4"/>
          <a:stretch>
            <a:fillRect/>
          </a:stretch>
        </p:blipFill>
        <p:spPr>
          <a:xfrm>
            <a:off x="4572000" y="492942"/>
            <a:ext cx="2737415" cy="1335858"/>
          </a:xfrm>
          <a:prstGeom prst="rect">
            <a:avLst/>
          </a:prstGeom>
        </p:spPr>
      </p:pic>
      <p:sp>
        <p:nvSpPr>
          <p:cNvPr id="5" name="TextBox 4">
            <a:extLst>
              <a:ext uri="{FF2B5EF4-FFF2-40B4-BE49-F238E27FC236}">
                <a16:creationId xmlns:a16="http://schemas.microsoft.com/office/drawing/2014/main" id="{33A7523A-095F-AB3D-4AAD-E7D6327408B8}"/>
              </a:ext>
            </a:extLst>
          </p:cNvPr>
          <p:cNvSpPr txBox="1"/>
          <p:nvPr/>
        </p:nvSpPr>
        <p:spPr>
          <a:xfrm>
            <a:off x="720725" y="1937335"/>
            <a:ext cx="8155420" cy="2339102"/>
          </a:xfrm>
          <a:prstGeom prst="rect">
            <a:avLst/>
          </a:prstGeom>
          <a:noFill/>
        </p:spPr>
        <p:txBody>
          <a:bodyPr wrap="square" rtlCol="0">
            <a:spAutoFit/>
          </a:bodyPr>
          <a:lstStyle/>
          <a:p>
            <a:pPr>
              <a:spcAft>
                <a:spcPts val="600"/>
              </a:spcAft>
              <a:buClr>
                <a:schemeClr val="tx1"/>
              </a:buClr>
            </a:pPr>
            <a:r>
              <a:rPr lang="ja-JP" altLang="en-US" b="1">
                <a:solidFill>
                  <a:schemeClr val="accent1"/>
                </a:solidFill>
              </a:rPr>
              <a:t>サーバー</a:t>
            </a:r>
            <a:endParaRPr lang="en-US" altLang="ja-JP" b="1" dirty="0">
              <a:solidFill>
                <a:schemeClr val="accent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サーバーは、他のコンピュータ（ホスト）にサービスを提供する役割を持つコンピュータです。たとえば、ウェブページや電子メールを提供する場合、それぞれに対応したサーバーソフトウェア（例：ウェブサーバーやメールサーバー）が必要です。</a:t>
            </a:r>
            <a:endParaRPr lang="en-US" altLang="ja-JP" dirty="0">
              <a:solidFill>
                <a:schemeClr val="tx1"/>
              </a:solidFill>
            </a:endParaRPr>
          </a:p>
          <a:p>
            <a:pPr>
              <a:spcAft>
                <a:spcPts val="600"/>
              </a:spcAft>
              <a:buClr>
                <a:schemeClr val="tx1"/>
              </a:buClr>
            </a:pPr>
            <a:r>
              <a:rPr lang="ja-JP" altLang="en-US" b="1">
                <a:solidFill>
                  <a:schemeClr val="accent1"/>
                </a:solidFill>
              </a:rPr>
              <a:t>クライアント</a:t>
            </a:r>
            <a:endParaRPr lang="en-US" altLang="ja-JP" b="1" dirty="0">
              <a:solidFill>
                <a:schemeClr val="accent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クライアントは、サーバーに情報を要求し、その情報を表示できる役割を持つコンピュータです。</a:t>
            </a:r>
            <a:br>
              <a:rPr lang="ja-JP" altLang="en-US">
                <a:solidFill>
                  <a:schemeClr val="tx1"/>
                </a:solidFill>
              </a:rPr>
            </a:br>
            <a:r>
              <a:rPr lang="ja-JP" altLang="en-US">
                <a:solidFill>
                  <a:schemeClr val="tx1"/>
                </a:solidFill>
              </a:rPr>
              <a:t>クライアントソフトウェアの例として、ウェブブラウザー（</a:t>
            </a:r>
            <a:r>
              <a:rPr lang="en-US" altLang="ja-JP" dirty="0">
                <a:solidFill>
                  <a:schemeClr val="tx1"/>
                </a:solidFill>
              </a:rPr>
              <a:t>Edge, </a:t>
            </a:r>
            <a:r>
              <a:rPr lang="en-US" dirty="0" err="1">
                <a:solidFill>
                  <a:schemeClr val="tx1"/>
                </a:solidFill>
              </a:rPr>
              <a:t>Chrome、Safari、Firefox</a:t>
            </a:r>
            <a:r>
              <a:rPr lang="ja-JP" altLang="en-US">
                <a:solidFill>
                  <a:schemeClr val="tx1"/>
                </a:solidFill>
              </a:rPr>
              <a:t>など）があります。</a:t>
            </a:r>
          </a:p>
          <a:p>
            <a:pPr marL="285750" indent="-285750">
              <a:spcAft>
                <a:spcPts val="600"/>
              </a:spcAft>
              <a:buClr>
                <a:schemeClr val="tx1"/>
              </a:buClr>
              <a:buFont typeface="Arial" panose="020B0604020202020204" pitchFamily="34" charset="0"/>
              <a:buChar char="•"/>
            </a:pPr>
            <a:r>
              <a:rPr lang="ja-JP" altLang="en-US">
                <a:solidFill>
                  <a:schemeClr val="tx1"/>
                </a:solidFill>
              </a:rPr>
              <a:t>これにより、ネットワーク上でデータのやり取りやサービスの利用が可能になります。</a:t>
            </a:r>
          </a:p>
        </p:txBody>
      </p:sp>
    </p:spTree>
    <p:extLst>
      <p:ext uri="{BB962C8B-B14F-4D97-AF65-F5344CB8AC3E}">
        <p14:creationId xmlns:p14="http://schemas.microsoft.com/office/powerpoint/2010/main" val="3085900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113F1D8-A1EF-AC9E-0D09-3830FC48E95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02D9FA-16AE-F804-E4C3-3287CB28872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t>2.1 Clients and Servers</a:t>
            </a:r>
          </a:p>
        </p:txBody>
      </p:sp>
      <p:sp>
        <p:nvSpPr>
          <p:cNvPr id="4" name="TextBox 3">
            <a:extLst>
              <a:ext uri="{FF2B5EF4-FFF2-40B4-BE49-F238E27FC236}">
                <a16:creationId xmlns:a16="http://schemas.microsoft.com/office/drawing/2014/main" id="{77CD4EB5-5F4A-4069-F902-E30D12A506AF}"/>
              </a:ext>
            </a:extLst>
          </p:cNvPr>
          <p:cNvSpPr txBox="1"/>
          <p:nvPr/>
        </p:nvSpPr>
        <p:spPr>
          <a:xfrm>
            <a:off x="720725" y="1174613"/>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2.1.2 Client and Server Roles</a:t>
            </a:r>
            <a:endParaRPr lang="en-US" altLang="ja-JP" sz="2000" b="0" i="0" u="none" strike="noStrike" dirty="0">
              <a:solidFill>
                <a:schemeClr val="accent4"/>
              </a:solidFill>
              <a:effectLst/>
              <a:latin typeface="+mn-lt"/>
              <a:ea typeface="MS PGothic" panose="020B0600070205080204" pitchFamily="34" charset="-128"/>
            </a:endParaRPr>
          </a:p>
        </p:txBody>
      </p:sp>
      <p:pic>
        <p:nvPicPr>
          <p:cNvPr id="6" name="Picture 5">
            <a:extLst>
              <a:ext uri="{FF2B5EF4-FFF2-40B4-BE49-F238E27FC236}">
                <a16:creationId xmlns:a16="http://schemas.microsoft.com/office/drawing/2014/main" id="{12795C61-872F-3503-980C-12CAA24558A4}"/>
              </a:ext>
            </a:extLst>
          </p:cNvPr>
          <p:cNvPicPr>
            <a:picLocks noChangeAspect="1"/>
          </p:cNvPicPr>
          <p:nvPr/>
        </p:nvPicPr>
        <p:blipFill>
          <a:blip r:embed="rId4"/>
          <a:stretch>
            <a:fillRect/>
          </a:stretch>
        </p:blipFill>
        <p:spPr>
          <a:xfrm>
            <a:off x="720725" y="1864126"/>
            <a:ext cx="7772400" cy="2302089"/>
          </a:xfrm>
          <a:prstGeom prst="rect">
            <a:avLst/>
          </a:prstGeom>
        </p:spPr>
      </p:pic>
      <p:sp>
        <p:nvSpPr>
          <p:cNvPr id="2" name="Footer Placeholder 1">
            <a:extLst>
              <a:ext uri="{FF2B5EF4-FFF2-40B4-BE49-F238E27FC236}">
                <a16:creationId xmlns:a16="http://schemas.microsoft.com/office/drawing/2014/main" id="{AC76EB75-8B69-5175-B614-45D8F366E101}"/>
              </a:ext>
            </a:extLst>
          </p:cNvPr>
          <p:cNvSpPr>
            <a:spLocks noGrp="1"/>
          </p:cNvSpPr>
          <p:nvPr>
            <p:ph type="ftr" sz="quarter" idx="10"/>
          </p:nvPr>
        </p:nvSpPr>
        <p:spPr/>
        <p:txBody>
          <a:bodyPr/>
          <a:lstStyle/>
          <a:p>
            <a:fld id="{FBE2E902-FC14-5A42-8733-5CB6DD01F092}" type="slidenum">
              <a:rPr lang="en-US" smtClean="0"/>
              <a:t>11</a:t>
            </a:fld>
            <a:endParaRPr lang="en-US" dirty="0"/>
          </a:p>
        </p:txBody>
      </p:sp>
    </p:spTree>
    <p:extLst>
      <p:ext uri="{BB962C8B-B14F-4D97-AF65-F5344CB8AC3E}">
        <p14:creationId xmlns:p14="http://schemas.microsoft.com/office/powerpoint/2010/main" val="3724090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5738BEE-BA24-1911-1B9E-DC8F57C405E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0A962D0-B272-E9F5-E0CA-70E696722C70}"/>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t>2.1 Clients and Servers</a:t>
            </a:r>
          </a:p>
        </p:txBody>
      </p:sp>
      <p:sp>
        <p:nvSpPr>
          <p:cNvPr id="4" name="TextBox 3">
            <a:extLst>
              <a:ext uri="{FF2B5EF4-FFF2-40B4-BE49-F238E27FC236}">
                <a16:creationId xmlns:a16="http://schemas.microsoft.com/office/drawing/2014/main" id="{B9F03D46-7FB8-FB4F-915E-B13F6DE2D5A7}"/>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2.1.3 Peer-to-Peer Networks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EE7C1312-9BEC-DE1B-F044-0A9CD5D4D790}"/>
              </a:ext>
            </a:extLst>
          </p:cNvPr>
          <p:cNvSpPr txBox="1"/>
          <p:nvPr/>
        </p:nvSpPr>
        <p:spPr>
          <a:xfrm>
            <a:off x="719275" y="1524008"/>
            <a:ext cx="7704000" cy="3539430"/>
          </a:xfrm>
          <a:prstGeom prst="rect">
            <a:avLst/>
          </a:prstGeom>
          <a:noFill/>
        </p:spPr>
        <p:txBody>
          <a:bodyPr wrap="square" rtlCol="0">
            <a:spAutoFit/>
          </a:bodyPr>
          <a:lstStyle/>
          <a:p>
            <a:r>
              <a:rPr lang="en-US" altLang="ja-JP" sz="1400" b="0" i="0" u="none" strike="noStrike" dirty="0">
                <a:solidFill>
                  <a:schemeClr val="accent1"/>
                </a:solidFill>
                <a:effectLst/>
                <a:latin typeface="+mn-lt"/>
                <a:ea typeface="MS PGothic" panose="020B0600070205080204" pitchFamily="34" charset="-128"/>
              </a:rPr>
              <a:t>Peer-to-Peer</a:t>
            </a:r>
            <a:r>
              <a:rPr lang="en-US" altLang="ja-JP" dirty="0">
                <a:solidFill>
                  <a:schemeClr val="accent1"/>
                </a:solidFill>
                <a:latin typeface="+mn-lt"/>
                <a:ea typeface="MS PGothic" panose="020B0600070205080204" pitchFamily="34" charset="-128"/>
              </a:rPr>
              <a:t> </a:t>
            </a:r>
            <a:r>
              <a:rPr lang="en-US" altLang="ja-JP" sz="1400" b="0" i="0" u="none" strike="noStrike" dirty="0">
                <a:solidFill>
                  <a:schemeClr val="accent1"/>
                </a:solidFill>
                <a:effectLst/>
                <a:latin typeface="+mn-lt"/>
                <a:ea typeface="MS PGothic" panose="020B0600070205080204" pitchFamily="34" charset="-128"/>
              </a:rPr>
              <a:t>(</a:t>
            </a:r>
            <a:r>
              <a:rPr lang="en-US" dirty="0">
                <a:solidFill>
                  <a:schemeClr val="accent1"/>
                </a:solidFill>
                <a:latin typeface="+mn-lt"/>
              </a:rPr>
              <a:t>P2P) Network Concept: </a:t>
            </a:r>
            <a:r>
              <a:rPr lang="en-US" dirty="0">
                <a:solidFill>
                  <a:schemeClr val="tx1"/>
                </a:solidFill>
                <a:latin typeface="+mn-lt"/>
              </a:rPr>
              <a:t>In P2P networks, computers function as both servers and clients, potentially running both types of software simultaneously. The simplest P2P network involves two computers connected directly, either wired or wirelessly, allowing them to exchange data and services. For larger P2P networks with multiple PCs, a network device like a switch is needed for interconnection.</a:t>
            </a:r>
          </a:p>
          <a:p>
            <a:endParaRPr lang="en-US" dirty="0">
              <a:solidFill>
                <a:schemeClr val="tx1"/>
              </a:solidFill>
              <a:latin typeface="+mn-lt"/>
            </a:endParaRPr>
          </a:p>
          <a:p>
            <a:r>
              <a:rPr lang="en-US" dirty="0">
                <a:solidFill>
                  <a:schemeClr val="accent1"/>
                </a:solidFill>
                <a:latin typeface="+mn-lt"/>
              </a:rPr>
              <a:t>Advantages:</a:t>
            </a:r>
          </a:p>
          <a:p>
            <a:pPr marL="285750" lvl="1" indent="-285750">
              <a:buClr>
                <a:schemeClr val="tx1"/>
              </a:buClr>
              <a:buFont typeface="Arial" panose="020B0604020202020204" pitchFamily="34" charset="0"/>
              <a:buChar char="•"/>
            </a:pPr>
            <a:r>
              <a:rPr lang="en-US" dirty="0">
                <a:solidFill>
                  <a:schemeClr val="tx1"/>
                </a:solidFill>
                <a:latin typeface="+mn-lt"/>
              </a:rPr>
              <a:t>Easy to set up.</a:t>
            </a:r>
          </a:p>
          <a:p>
            <a:pPr marL="285750" lvl="1" indent="-285750">
              <a:buClr>
                <a:schemeClr val="tx1"/>
              </a:buClr>
              <a:buFont typeface="Arial" panose="020B0604020202020204" pitchFamily="34" charset="0"/>
              <a:buChar char="•"/>
            </a:pPr>
            <a:r>
              <a:rPr lang="en-US" dirty="0">
                <a:solidFill>
                  <a:schemeClr val="tx1"/>
                </a:solidFill>
                <a:latin typeface="+mn-lt"/>
              </a:rPr>
              <a:t>Less complex.</a:t>
            </a:r>
          </a:p>
          <a:p>
            <a:pPr marL="285750" lvl="1" indent="-285750">
              <a:buClr>
                <a:schemeClr val="tx1"/>
              </a:buClr>
              <a:buFont typeface="Arial" panose="020B0604020202020204" pitchFamily="34" charset="0"/>
              <a:buChar char="•"/>
            </a:pPr>
            <a:r>
              <a:rPr lang="en-US" dirty="0">
                <a:solidFill>
                  <a:schemeClr val="tx1"/>
                </a:solidFill>
                <a:latin typeface="+mn-lt"/>
              </a:rPr>
              <a:t>Lower cost as it may not require additional network devices or dedicated servers.</a:t>
            </a:r>
          </a:p>
          <a:p>
            <a:pPr marL="285750" lvl="1" indent="-285750">
              <a:buClr>
                <a:schemeClr val="tx1"/>
              </a:buClr>
              <a:buFont typeface="Arial" panose="020B0604020202020204" pitchFamily="34" charset="0"/>
              <a:buChar char="•"/>
            </a:pPr>
            <a:r>
              <a:rPr lang="en-US" dirty="0">
                <a:solidFill>
                  <a:schemeClr val="tx1"/>
                </a:solidFill>
                <a:latin typeface="+mn-lt"/>
              </a:rPr>
              <a:t>Suitable for simple tasks like file transfers and printer sharing.</a:t>
            </a:r>
          </a:p>
          <a:p>
            <a:r>
              <a:rPr lang="en-US" dirty="0">
                <a:solidFill>
                  <a:schemeClr val="accent1"/>
                </a:solidFill>
                <a:latin typeface="+mn-lt"/>
              </a:rPr>
              <a:t>Disadvantages:</a:t>
            </a:r>
          </a:p>
          <a:p>
            <a:pPr marL="285750" lvl="1" indent="-285750">
              <a:buClr>
                <a:schemeClr val="tx1"/>
              </a:buClr>
              <a:buFont typeface="Arial" panose="020B0604020202020204" pitchFamily="34" charset="0"/>
              <a:buChar char="•"/>
            </a:pPr>
            <a:r>
              <a:rPr lang="en-US" dirty="0">
                <a:solidFill>
                  <a:schemeClr val="tx1"/>
                </a:solidFill>
                <a:latin typeface="+mn-lt"/>
              </a:rPr>
              <a:t>Lack of centralized administration.</a:t>
            </a:r>
          </a:p>
          <a:p>
            <a:pPr marL="285750" lvl="1" indent="-285750">
              <a:buClr>
                <a:schemeClr val="tx1"/>
              </a:buClr>
              <a:buFont typeface="Arial" panose="020B0604020202020204" pitchFamily="34" charset="0"/>
              <a:buChar char="•"/>
            </a:pPr>
            <a:r>
              <a:rPr lang="en-US" dirty="0">
                <a:solidFill>
                  <a:schemeClr val="tx1"/>
                </a:solidFill>
                <a:latin typeface="+mn-lt"/>
              </a:rPr>
              <a:t>Lower security.</a:t>
            </a:r>
          </a:p>
          <a:p>
            <a:pPr marL="285750" lvl="1" indent="-285750">
              <a:buClr>
                <a:schemeClr val="tx1"/>
              </a:buClr>
              <a:buFont typeface="Arial" panose="020B0604020202020204" pitchFamily="34" charset="0"/>
              <a:buChar char="•"/>
            </a:pPr>
            <a:r>
              <a:rPr lang="en-US" dirty="0">
                <a:solidFill>
                  <a:schemeClr val="tx1"/>
                </a:solidFill>
                <a:latin typeface="+mn-lt"/>
              </a:rPr>
              <a:t>Not scalable.</a:t>
            </a:r>
          </a:p>
          <a:p>
            <a:pPr marL="285750" lvl="1" indent="-285750">
              <a:buClr>
                <a:schemeClr val="tx1"/>
              </a:buClr>
              <a:buFont typeface="Arial" panose="020B0604020202020204" pitchFamily="34" charset="0"/>
              <a:buChar char="•"/>
            </a:pPr>
            <a:r>
              <a:rPr lang="en-US" dirty="0">
                <a:solidFill>
                  <a:schemeClr val="tx1"/>
                </a:solidFill>
                <a:latin typeface="+mn-lt"/>
              </a:rPr>
              <a:t>Performance issues due to devices acting as both clients and servers.</a:t>
            </a:r>
          </a:p>
        </p:txBody>
      </p:sp>
      <p:sp>
        <p:nvSpPr>
          <p:cNvPr id="3" name="Footer Placeholder 2">
            <a:extLst>
              <a:ext uri="{FF2B5EF4-FFF2-40B4-BE49-F238E27FC236}">
                <a16:creationId xmlns:a16="http://schemas.microsoft.com/office/drawing/2014/main" id="{BB01F454-0FDE-462C-237E-E848FD39A777}"/>
              </a:ext>
            </a:extLst>
          </p:cNvPr>
          <p:cNvSpPr>
            <a:spLocks noGrp="1"/>
          </p:cNvSpPr>
          <p:nvPr>
            <p:ph type="ftr" sz="quarter" idx="10"/>
          </p:nvPr>
        </p:nvSpPr>
        <p:spPr/>
        <p:txBody>
          <a:bodyPr/>
          <a:lstStyle/>
          <a:p>
            <a:fld id="{09AE6698-553D-154E-9860-6C0C9B3D97DA}" type="slidenum">
              <a:rPr lang="en-US" smtClean="0"/>
              <a:t>12</a:t>
            </a:fld>
            <a:endParaRPr lang="en-US" dirty="0"/>
          </a:p>
        </p:txBody>
      </p:sp>
    </p:spTree>
    <p:extLst>
      <p:ext uri="{BB962C8B-B14F-4D97-AF65-F5344CB8AC3E}">
        <p14:creationId xmlns:p14="http://schemas.microsoft.com/office/powerpoint/2010/main" val="2315492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5738BEE-BA24-1911-1B9E-DC8F57C405E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0A962D0-B272-E9F5-E0CA-70E696722C70}"/>
              </a:ext>
            </a:extLst>
          </p:cNvPr>
          <p:cNvSpPr txBox="1">
            <a:spLocks noGrp="1"/>
          </p:cNvSpPr>
          <p:nvPr>
            <p:ph type="title"/>
          </p:nvPr>
        </p:nvSpPr>
        <p:spPr/>
        <p:txBody>
          <a:bodyPr spcFirstLastPara="1" wrap="square" lIns="91425" tIns="91425" rIns="91425" bIns="91425" anchor="t" anchorCtr="0">
            <a:noAutofit/>
          </a:bodyPr>
          <a:lstStyle/>
          <a:p>
            <a:r>
              <a:rPr lang="en-US" altLang="ja-JP" dirty="0"/>
              <a:t>2.1 Clients and Servers</a:t>
            </a:r>
          </a:p>
        </p:txBody>
      </p:sp>
      <p:sp>
        <p:nvSpPr>
          <p:cNvPr id="3" name="Footer Placeholder 2">
            <a:extLst>
              <a:ext uri="{FF2B5EF4-FFF2-40B4-BE49-F238E27FC236}">
                <a16:creationId xmlns:a16="http://schemas.microsoft.com/office/drawing/2014/main" id="{C5B31AD5-3312-50B4-DF1E-6B3076ADD150}"/>
              </a:ext>
            </a:extLst>
          </p:cNvPr>
          <p:cNvSpPr>
            <a:spLocks noGrp="1"/>
          </p:cNvSpPr>
          <p:nvPr>
            <p:ph type="ftr" sz="quarter" idx="10"/>
          </p:nvPr>
        </p:nvSpPr>
        <p:spPr/>
        <p:txBody>
          <a:bodyPr/>
          <a:lstStyle/>
          <a:p>
            <a:fld id="{771455B2-B533-8040-9AE8-8ACD82B3B476}" type="slidenum">
              <a:rPr lang="en-US" smtClean="0"/>
              <a:t>13</a:t>
            </a:fld>
            <a:endParaRPr lang="en-US" dirty="0"/>
          </a:p>
        </p:txBody>
      </p:sp>
      <p:sp>
        <p:nvSpPr>
          <p:cNvPr id="4" name="TextBox 3">
            <a:extLst>
              <a:ext uri="{FF2B5EF4-FFF2-40B4-BE49-F238E27FC236}">
                <a16:creationId xmlns:a16="http://schemas.microsoft.com/office/drawing/2014/main" id="{B9F03D46-7FB8-FB4F-915E-B13F6DE2D5A7}"/>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2.1.3 Peer-to-Peer Networks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EE7C1312-9BEC-DE1B-F044-0A9CD5D4D790}"/>
              </a:ext>
            </a:extLst>
          </p:cNvPr>
          <p:cNvSpPr txBox="1"/>
          <p:nvPr/>
        </p:nvSpPr>
        <p:spPr>
          <a:xfrm>
            <a:off x="643722" y="1609681"/>
            <a:ext cx="7857727" cy="3108543"/>
          </a:xfrm>
          <a:prstGeom prst="rect">
            <a:avLst/>
          </a:prstGeom>
          <a:noFill/>
        </p:spPr>
        <p:txBody>
          <a:bodyPr wrap="square" rtlCol="0">
            <a:spAutoFit/>
          </a:bodyPr>
          <a:lstStyle/>
          <a:p>
            <a:r>
              <a:rPr lang="en-US" altLang="ja-JP" sz="1400" b="0" i="0" u="none" strike="noStrike" dirty="0">
                <a:solidFill>
                  <a:schemeClr val="accent1"/>
                </a:solidFill>
                <a:effectLst/>
                <a:latin typeface="+mn-lt"/>
                <a:ea typeface="MS PGothic" panose="020B0600070205080204" pitchFamily="34" charset="-128"/>
              </a:rPr>
              <a:t>P2P</a:t>
            </a:r>
            <a:r>
              <a:rPr lang="ja-JP" altLang="en-US" sz="1400" b="0" i="0" u="none" strike="noStrike">
                <a:solidFill>
                  <a:schemeClr val="accent1"/>
                </a:solidFill>
                <a:effectLst/>
                <a:latin typeface="+mn-lt"/>
                <a:ea typeface="MS PGothic" panose="020B0600070205080204" pitchFamily="34" charset="-128"/>
              </a:rPr>
              <a:t>ネットワーク</a:t>
            </a:r>
            <a:r>
              <a:rPr lang="en-US" altLang="ja-JP" sz="1400" b="0" i="0" u="none" strike="noStrike" dirty="0">
                <a:solidFill>
                  <a:schemeClr val="accent1"/>
                </a:solidFill>
                <a:effectLst/>
                <a:latin typeface="+mn-lt"/>
                <a:ea typeface="MS PGothic" panose="020B0600070205080204" pitchFamily="34" charset="-128"/>
              </a:rPr>
              <a:t>: </a:t>
            </a:r>
            <a:r>
              <a:rPr lang="en-US" altLang="ja-JP" sz="1400" b="0" i="0" u="none" strike="noStrike" dirty="0">
                <a:solidFill>
                  <a:schemeClr val="tx1"/>
                </a:solidFill>
                <a:effectLst/>
                <a:latin typeface="+mn-lt"/>
                <a:ea typeface="MS PGothic" panose="020B0600070205080204" pitchFamily="34" charset="-128"/>
              </a:rPr>
              <a:t>P2P</a:t>
            </a:r>
            <a:r>
              <a:rPr lang="ja-JP" altLang="en-US" sz="1400" b="0" i="0" u="none" strike="noStrike">
                <a:solidFill>
                  <a:schemeClr val="tx1"/>
                </a:solidFill>
                <a:effectLst/>
                <a:latin typeface="+mn-lt"/>
                <a:ea typeface="MS PGothic" panose="020B0600070205080204" pitchFamily="34" charset="-128"/>
              </a:rPr>
              <a:t>ネットワークでは、１台のコンピューターはサーバーとクライアントの両方として機能し、同時に両方のタイプのソフトウェアを実行する。</a:t>
            </a:r>
            <a:endParaRPr lang="en-US" altLang="ja-JP" sz="1400" b="0" i="0" u="none" strike="noStrike" dirty="0">
              <a:solidFill>
                <a:schemeClr val="tx1"/>
              </a:solidFill>
              <a:effectLst/>
              <a:latin typeface="+mn-lt"/>
              <a:ea typeface="MS PGothic" panose="020B0600070205080204" pitchFamily="34" charset="-128"/>
            </a:endParaRPr>
          </a:p>
          <a:p>
            <a:endParaRPr lang="en-US" altLang="ja-JP" dirty="0">
              <a:solidFill>
                <a:schemeClr val="accent1"/>
              </a:solidFill>
              <a:latin typeface="+mn-lt"/>
            </a:endParaRPr>
          </a:p>
          <a:p>
            <a:r>
              <a:rPr lang="ja-JP" altLang="en-US">
                <a:solidFill>
                  <a:schemeClr val="accent1"/>
                </a:solidFill>
                <a:latin typeface="+mn-lt"/>
              </a:rPr>
              <a:t>利点：</a:t>
            </a:r>
          </a:p>
          <a:p>
            <a:r>
              <a:rPr lang="ja-JP" altLang="en-US">
                <a:solidFill>
                  <a:schemeClr val="tx1"/>
                </a:solidFill>
                <a:latin typeface="+mn-lt"/>
              </a:rPr>
              <a:t>設定が簡単。複雑さが少ない。</a:t>
            </a:r>
          </a:p>
          <a:p>
            <a:r>
              <a:rPr lang="ja-JP" altLang="en-US">
                <a:solidFill>
                  <a:schemeClr val="tx1"/>
                </a:solidFill>
                <a:latin typeface="+mn-lt"/>
              </a:rPr>
              <a:t>追加のネットワークデバイスや専用サーバーが不要な場合、コストが低くなる。</a:t>
            </a:r>
          </a:p>
          <a:p>
            <a:r>
              <a:rPr lang="ja-JP" altLang="en-US">
                <a:solidFill>
                  <a:schemeClr val="tx1"/>
                </a:solidFill>
                <a:latin typeface="+mn-lt"/>
              </a:rPr>
              <a:t>ファイル転送やプリンター共有のような単純なタスクに適しています。</a:t>
            </a:r>
          </a:p>
          <a:p>
            <a:endParaRPr lang="en-US" altLang="ja-JP" dirty="0">
              <a:solidFill>
                <a:schemeClr val="accent1"/>
              </a:solidFill>
              <a:latin typeface="+mn-lt"/>
            </a:endParaRPr>
          </a:p>
          <a:p>
            <a:r>
              <a:rPr lang="ja-JP" altLang="en-US">
                <a:solidFill>
                  <a:schemeClr val="accent1"/>
                </a:solidFill>
                <a:latin typeface="+mn-lt"/>
              </a:rPr>
              <a:t>欠点：</a:t>
            </a:r>
          </a:p>
          <a:p>
            <a:r>
              <a:rPr lang="ja-JP" altLang="en-US">
                <a:solidFill>
                  <a:schemeClr val="tx1"/>
                </a:solidFill>
                <a:latin typeface="+mn-lt"/>
              </a:rPr>
              <a:t>一元的な管理がない。</a:t>
            </a:r>
          </a:p>
          <a:p>
            <a:r>
              <a:rPr lang="ja-JP" altLang="en-US">
                <a:solidFill>
                  <a:schemeClr val="tx1"/>
                </a:solidFill>
                <a:latin typeface="+mn-lt"/>
              </a:rPr>
              <a:t>セキュリティが低い。</a:t>
            </a:r>
          </a:p>
          <a:p>
            <a:r>
              <a:rPr lang="ja-JP" altLang="en-US">
                <a:solidFill>
                  <a:schemeClr val="tx1"/>
                </a:solidFill>
                <a:latin typeface="+mn-lt"/>
              </a:rPr>
              <a:t>スケーラビリティがない。</a:t>
            </a:r>
          </a:p>
          <a:p>
            <a:r>
              <a:rPr lang="ja-JP" altLang="en-US">
                <a:solidFill>
                  <a:schemeClr val="tx1"/>
                </a:solidFill>
                <a:latin typeface="+mn-lt"/>
              </a:rPr>
              <a:t>デバイスがクライアントとサーバーの両方として機能するため、パフォーマンスの問題が発生する場合がある。</a:t>
            </a:r>
            <a:endParaRPr lang="en-US" dirty="0">
              <a:solidFill>
                <a:schemeClr val="tx1"/>
              </a:solidFill>
              <a:latin typeface="+mn-lt"/>
            </a:endParaRPr>
          </a:p>
        </p:txBody>
      </p:sp>
    </p:spTree>
    <p:extLst>
      <p:ext uri="{BB962C8B-B14F-4D97-AF65-F5344CB8AC3E}">
        <p14:creationId xmlns:p14="http://schemas.microsoft.com/office/powerpoint/2010/main" val="1727593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343CA6C-C0EC-C656-39F8-C3453DB7036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749B0DD-A77C-396F-EDFB-A00FD1154C19}"/>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t>2.1 Clients and Servers</a:t>
            </a:r>
          </a:p>
        </p:txBody>
      </p:sp>
      <p:sp>
        <p:nvSpPr>
          <p:cNvPr id="4" name="TextBox 3">
            <a:extLst>
              <a:ext uri="{FF2B5EF4-FFF2-40B4-BE49-F238E27FC236}">
                <a16:creationId xmlns:a16="http://schemas.microsoft.com/office/drawing/2014/main" id="{15C1E4CE-9FF4-43D3-82CA-69DA87CB4860}"/>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2.1.4 Peer-to-Peer Applications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97772B9B-7B10-2D15-5FEC-876B96CD4006}"/>
              </a:ext>
            </a:extLst>
          </p:cNvPr>
          <p:cNvSpPr txBox="1"/>
          <p:nvPr/>
        </p:nvSpPr>
        <p:spPr>
          <a:xfrm>
            <a:off x="720726" y="1645717"/>
            <a:ext cx="5033530" cy="2307447"/>
          </a:xfrm>
          <a:prstGeom prst="rect">
            <a:avLst/>
          </a:prstGeom>
          <a:noFill/>
        </p:spPr>
        <p:txBody>
          <a:bodyPr wrap="square" rtlCol="0">
            <a:spAutoFit/>
          </a:bodyPr>
          <a:lstStyle/>
          <a:p>
            <a:r>
              <a:rPr lang="en-US" altLang="ja-JP" sz="1400" b="0" i="0" u="none" strike="noStrike" dirty="0">
                <a:solidFill>
                  <a:schemeClr val="accent1"/>
                </a:solidFill>
                <a:effectLst/>
                <a:latin typeface="+mn-lt"/>
                <a:ea typeface="MS PGothic" panose="020B0600070205080204" pitchFamily="34" charset="-128"/>
              </a:rPr>
              <a:t>P2P Communication Model: </a:t>
            </a:r>
            <a:r>
              <a:rPr lang="en-US" altLang="ja-JP" sz="1400" b="0" i="0" u="none" strike="noStrike" dirty="0">
                <a:solidFill>
                  <a:schemeClr val="tx1"/>
                </a:solidFill>
                <a:effectLst/>
                <a:latin typeface="+mn-lt"/>
                <a:ea typeface="MS PGothic" panose="020B0600070205080204" pitchFamily="34" charset="-128"/>
              </a:rPr>
              <a:t>In a P2P application, each device functions as both a client and a server during the same communication. This means that every participant in the network can both request (client role) and provide (server role) resources or services.</a:t>
            </a:r>
          </a:p>
          <a:p>
            <a:endParaRPr lang="en-US" altLang="ja-JP" sz="1400" b="0" i="0" u="none" strike="noStrike" dirty="0">
              <a:solidFill>
                <a:schemeClr val="tx1"/>
              </a:solidFill>
              <a:effectLst/>
              <a:latin typeface="+mn-lt"/>
              <a:ea typeface="MS PGothic" panose="020B0600070205080204" pitchFamily="34" charset="-128"/>
            </a:endParaRPr>
          </a:p>
          <a:p>
            <a:r>
              <a:rPr lang="en-US" altLang="ja-JP" sz="1400" b="0" i="0" u="none" strike="noStrike" dirty="0">
                <a:solidFill>
                  <a:schemeClr val="accent1"/>
                </a:solidFill>
                <a:effectLst/>
                <a:latin typeface="+mn-lt"/>
                <a:ea typeface="MS PGothic" panose="020B0600070205080204" pitchFamily="34" charset="-128"/>
              </a:rPr>
              <a:t>Operational Requirements: </a:t>
            </a:r>
            <a:r>
              <a:rPr lang="en-US" altLang="ja-JP" sz="1400" b="0" i="0" u="none" strike="noStrike" dirty="0">
                <a:solidFill>
                  <a:schemeClr val="tx1"/>
                </a:solidFill>
                <a:effectLst/>
                <a:latin typeface="+mn-lt"/>
                <a:ea typeface="MS PGothic" panose="020B0600070205080204" pitchFamily="34" charset="-128"/>
              </a:rPr>
              <a:t>For a P2P application to work, each end device needs to have a user interface and also run a background service. This dual functionality enables the device to handle both roles effectively.</a:t>
            </a:r>
            <a:endParaRPr lang="en-US" dirty="0">
              <a:solidFill>
                <a:schemeClr val="tx1"/>
              </a:solidFill>
              <a:latin typeface="+mn-lt"/>
            </a:endParaRPr>
          </a:p>
        </p:txBody>
      </p:sp>
      <p:pic>
        <p:nvPicPr>
          <p:cNvPr id="5" name="Picture 4" descr="A chat box with text&#10;&#10;Description automatically generated with medium confidence">
            <a:extLst>
              <a:ext uri="{FF2B5EF4-FFF2-40B4-BE49-F238E27FC236}">
                <a16:creationId xmlns:a16="http://schemas.microsoft.com/office/drawing/2014/main" id="{B330232A-B21E-5187-3F46-3117BB9DFC8F}"/>
              </a:ext>
            </a:extLst>
          </p:cNvPr>
          <p:cNvPicPr>
            <a:picLocks noChangeAspect="1"/>
          </p:cNvPicPr>
          <p:nvPr/>
        </p:nvPicPr>
        <p:blipFill>
          <a:blip r:embed="rId4"/>
          <a:stretch>
            <a:fillRect/>
          </a:stretch>
        </p:blipFill>
        <p:spPr>
          <a:xfrm>
            <a:off x="5828145" y="1645717"/>
            <a:ext cx="3086741" cy="2024902"/>
          </a:xfrm>
          <a:prstGeom prst="rect">
            <a:avLst/>
          </a:prstGeom>
        </p:spPr>
      </p:pic>
      <p:sp>
        <p:nvSpPr>
          <p:cNvPr id="3" name="Footer Placeholder 2">
            <a:extLst>
              <a:ext uri="{FF2B5EF4-FFF2-40B4-BE49-F238E27FC236}">
                <a16:creationId xmlns:a16="http://schemas.microsoft.com/office/drawing/2014/main" id="{1120F302-7CB9-3274-4ADF-BDC38479AB58}"/>
              </a:ext>
            </a:extLst>
          </p:cNvPr>
          <p:cNvSpPr>
            <a:spLocks noGrp="1"/>
          </p:cNvSpPr>
          <p:nvPr>
            <p:ph type="ftr" sz="quarter" idx="10"/>
          </p:nvPr>
        </p:nvSpPr>
        <p:spPr/>
        <p:txBody>
          <a:bodyPr/>
          <a:lstStyle/>
          <a:p>
            <a:fld id="{AD40CC55-2AB7-BD45-9278-FBA1717D30E7}" type="slidenum">
              <a:rPr lang="en-US" smtClean="0"/>
              <a:t>14</a:t>
            </a:fld>
            <a:endParaRPr lang="en-US" dirty="0"/>
          </a:p>
        </p:txBody>
      </p:sp>
    </p:spTree>
    <p:extLst>
      <p:ext uri="{BB962C8B-B14F-4D97-AF65-F5344CB8AC3E}">
        <p14:creationId xmlns:p14="http://schemas.microsoft.com/office/powerpoint/2010/main" val="3757313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343CA6C-C0EC-C656-39F8-C3453DB7036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749B0DD-A77C-396F-EDFB-A00FD1154C19}"/>
              </a:ext>
            </a:extLst>
          </p:cNvPr>
          <p:cNvSpPr txBox="1">
            <a:spLocks noGrp="1"/>
          </p:cNvSpPr>
          <p:nvPr>
            <p:ph type="title"/>
          </p:nvPr>
        </p:nvSpPr>
        <p:spPr/>
        <p:txBody>
          <a:bodyPr spcFirstLastPara="1" wrap="square" lIns="91425" tIns="91425" rIns="91425" bIns="91425" anchor="t" anchorCtr="0">
            <a:noAutofit/>
          </a:bodyPr>
          <a:lstStyle/>
          <a:p>
            <a:r>
              <a:rPr lang="en-US" altLang="ja-JP" dirty="0"/>
              <a:t>2.1 Clients and Servers</a:t>
            </a:r>
          </a:p>
        </p:txBody>
      </p:sp>
      <p:sp>
        <p:nvSpPr>
          <p:cNvPr id="3" name="Footer Placeholder 2">
            <a:extLst>
              <a:ext uri="{FF2B5EF4-FFF2-40B4-BE49-F238E27FC236}">
                <a16:creationId xmlns:a16="http://schemas.microsoft.com/office/drawing/2014/main" id="{C1914E1F-D248-82FD-F038-25E8E024FFF8}"/>
              </a:ext>
            </a:extLst>
          </p:cNvPr>
          <p:cNvSpPr>
            <a:spLocks noGrp="1"/>
          </p:cNvSpPr>
          <p:nvPr>
            <p:ph type="ftr" sz="quarter" idx="10"/>
          </p:nvPr>
        </p:nvSpPr>
        <p:spPr/>
        <p:txBody>
          <a:bodyPr/>
          <a:lstStyle/>
          <a:p>
            <a:fld id="{A1BA3A0C-944A-1F48-B516-27DA9767DE5D}" type="slidenum">
              <a:rPr lang="en-US" smtClean="0"/>
              <a:t>15</a:t>
            </a:fld>
            <a:endParaRPr lang="en-US" dirty="0"/>
          </a:p>
        </p:txBody>
      </p:sp>
      <p:sp>
        <p:nvSpPr>
          <p:cNvPr id="4" name="TextBox 3">
            <a:extLst>
              <a:ext uri="{FF2B5EF4-FFF2-40B4-BE49-F238E27FC236}">
                <a16:creationId xmlns:a16="http://schemas.microsoft.com/office/drawing/2014/main" id="{15C1E4CE-9FF4-43D3-82CA-69DA87CB4860}"/>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2.1.4 Peer-to-Peer Applications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97772B9B-7B10-2D15-5FEC-876B96CD4006}"/>
              </a:ext>
            </a:extLst>
          </p:cNvPr>
          <p:cNvSpPr txBox="1"/>
          <p:nvPr/>
        </p:nvSpPr>
        <p:spPr>
          <a:xfrm>
            <a:off x="720726" y="1645717"/>
            <a:ext cx="5033530" cy="2031325"/>
          </a:xfrm>
          <a:prstGeom prst="rect">
            <a:avLst/>
          </a:prstGeom>
          <a:noFill/>
        </p:spPr>
        <p:txBody>
          <a:bodyPr wrap="square" rtlCol="0">
            <a:spAutoFit/>
          </a:bodyPr>
          <a:lstStyle/>
          <a:p>
            <a:r>
              <a:rPr lang="en-US" altLang="ja-JP" sz="1400" b="0" i="0" u="none" strike="noStrike" dirty="0">
                <a:solidFill>
                  <a:schemeClr val="accent1"/>
                </a:solidFill>
                <a:effectLst/>
                <a:latin typeface="+mn-lt"/>
                <a:ea typeface="MS PGothic" panose="020B0600070205080204" pitchFamily="34" charset="-128"/>
              </a:rPr>
              <a:t>P2P</a:t>
            </a:r>
            <a:r>
              <a:rPr lang="ja-JP" altLang="en-US" sz="1400" b="0" i="0" u="none" strike="noStrike">
                <a:solidFill>
                  <a:schemeClr val="accent1"/>
                </a:solidFill>
                <a:effectLst/>
                <a:latin typeface="+mn-lt"/>
                <a:ea typeface="MS PGothic" panose="020B0600070205080204" pitchFamily="34" charset="-128"/>
              </a:rPr>
              <a:t>コミュニケーションモデル： </a:t>
            </a:r>
            <a:r>
              <a:rPr lang="en-US" altLang="ja-JP" sz="1400" b="0" i="0" u="none" strike="noStrike" dirty="0">
                <a:solidFill>
                  <a:schemeClr val="tx1"/>
                </a:solidFill>
                <a:effectLst/>
                <a:latin typeface="+mn-lt"/>
                <a:ea typeface="MS PGothic" panose="020B0600070205080204" pitchFamily="34" charset="-128"/>
              </a:rPr>
              <a:t>P2P</a:t>
            </a:r>
            <a:r>
              <a:rPr lang="ja-JP" altLang="en-US" sz="1400" b="0" i="0" u="none" strike="noStrike">
                <a:solidFill>
                  <a:schemeClr val="tx1"/>
                </a:solidFill>
                <a:effectLst/>
                <a:latin typeface="+mn-lt"/>
                <a:ea typeface="MS PGothic" panose="020B0600070205080204" pitchFamily="34" charset="-128"/>
              </a:rPr>
              <a:t>アプリケーションでは、各デバイスは通信中にクライアントおよびサーバーの両方として機能します。これは、</a:t>
            </a:r>
            <a:r>
              <a:rPr lang="ja-JP" altLang="en-US">
                <a:solidFill>
                  <a:schemeClr val="tx1"/>
                </a:solidFill>
                <a:latin typeface="+mn-lt"/>
                <a:ea typeface="MS PGothic" panose="020B0600070205080204" pitchFamily="34" charset="-128"/>
              </a:rPr>
              <a:t>１つのデバイス（あるいはそのデバイスのユーザ）が</a:t>
            </a:r>
            <a:r>
              <a:rPr lang="ja-JP" altLang="en-US" sz="1400" b="0" i="0" u="none" strike="noStrike">
                <a:solidFill>
                  <a:schemeClr val="tx1"/>
                </a:solidFill>
                <a:effectLst/>
                <a:latin typeface="+mn-lt"/>
                <a:ea typeface="MS PGothic" panose="020B0600070205080204" pitchFamily="34" charset="-128"/>
              </a:rPr>
              <a:t>サービスを要求（クライアントの役割）し、提供（サーバーの役割）できることを意味します。</a:t>
            </a:r>
          </a:p>
          <a:p>
            <a:endParaRPr lang="ja-JP" altLang="en-US" sz="1400" b="0" i="0" u="none" strike="noStrike">
              <a:solidFill>
                <a:schemeClr val="tx1"/>
              </a:solidFill>
              <a:effectLst/>
              <a:latin typeface="+mn-lt"/>
              <a:ea typeface="MS PGothic" panose="020B0600070205080204" pitchFamily="34" charset="-128"/>
            </a:endParaRPr>
          </a:p>
          <a:p>
            <a:r>
              <a:rPr lang="en-US" altLang="ja-JP" sz="1400" b="0" i="0" u="none" strike="noStrike" dirty="0">
                <a:solidFill>
                  <a:schemeClr val="tx1"/>
                </a:solidFill>
                <a:effectLst/>
                <a:latin typeface="+mn-lt"/>
                <a:ea typeface="MS PGothic" panose="020B0600070205080204" pitchFamily="34" charset="-128"/>
              </a:rPr>
              <a:t>P2P</a:t>
            </a:r>
            <a:r>
              <a:rPr lang="ja-JP" altLang="en-US" sz="1400" b="0" i="0" u="none" strike="noStrike">
                <a:solidFill>
                  <a:schemeClr val="tx1"/>
                </a:solidFill>
                <a:effectLst/>
                <a:latin typeface="+mn-lt"/>
                <a:ea typeface="MS PGothic" panose="020B0600070205080204" pitchFamily="34" charset="-128"/>
              </a:rPr>
              <a:t>アプリケーションが機能するためには、各エンドデバイスにユーザーインターフェイスと</a:t>
            </a:r>
            <a:r>
              <a:rPr lang="ja-JP" altLang="en-US">
                <a:solidFill>
                  <a:schemeClr val="tx1"/>
                </a:solidFill>
                <a:latin typeface="+mn-lt"/>
                <a:ea typeface="MS PGothic" panose="020B0600070205080204" pitchFamily="34" charset="-128"/>
              </a:rPr>
              <a:t>サーバーの両方の機能が必要です。</a:t>
            </a:r>
            <a:endParaRPr lang="ja-JP" altLang="en-US" sz="1400" b="0" i="0" u="none" strike="noStrike">
              <a:solidFill>
                <a:schemeClr val="tx1"/>
              </a:solidFill>
              <a:effectLst/>
              <a:latin typeface="+mn-lt"/>
              <a:ea typeface="MS PGothic" panose="020B0600070205080204" pitchFamily="34" charset="-128"/>
            </a:endParaRPr>
          </a:p>
          <a:p>
            <a:endParaRPr lang="ja-JP" altLang="en-US" sz="1400" b="0" i="0" u="none" strike="noStrike" dirty="0">
              <a:solidFill>
                <a:schemeClr val="accent1"/>
              </a:solidFill>
              <a:effectLst/>
              <a:latin typeface="+mn-lt"/>
              <a:ea typeface="MS PGothic" panose="020B0600070205080204" pitchFamily="34" charset="-128"/>
            </a:endParaRPr>
          </a:p>
        </p:txBody>
      </p:sp>
      <p:pic>
        <p:nvPicPr>
          <p:cNvPr id="5" name="Picture 4" descr="A chat box with text&#10;&#10;Description automatically generated with medium confidence">
            <a:extLst>
              <a:ext uri="{FF2B5EF4-FFF2-40B4-BE49-F238E27FC236}">
                <a16:creationId xmlns:a16="http://schemas.microsoft.com/office/drawing/2014/main" id="{B330232A-B21E-5187-3F46-3117BB9DFC8F}"/>
              </a:ext>
            </a:extLst>
          </p:cNvPr>
          <p:cNvPicPr>
            <a:picLocks noChangeAspect="1"/>
          </p:cNvPicPr>
          <p:nvPr/>
        </p:nvPicPr>
        <p:blipFill>
          <a:blip r:embed="rId4"/>
          <a:stretch>
            <a:fillRect/>
          </a:stretch>
        </p:blipFill>
        <p:spPr>
          <a:xfrm>
            <a:off x="5828145" y="1645717"/>
            <a:ext cx="3086741" cy="2024902"/>
          </a:xfrm>
          <a:prstGeom prst="rect">
            <a:avLst/>
          </a:prstGeom>
        </p:spPr>
      </p:pic>
    </p:spTree>
    <p:extLst>
      <p:ext uri="{BB962C8B-B14F-4D97-AF65-F5344CB8AC3E}">
        <p14:creationId xmlns:p14="http://schemas.microsoft.com/office/powerpoint/2010/main" val="1481635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343CA6C-C0EC-C656-39F8-C3453DB7036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749B0DD-A77C-396F-EDFB-A00FD1154C19}"/>
              </a:ext>
            </a:extLst>
          </p:cNvPr>
          <p:cNvSpPr txBox="1">
            <a:spLocks noGrp="1"/>
          </p:cNvSpPr>
          <p:nvPr>
            <p:ph type="title"/>
          </p:nvPr>
        </p:nvSpPr>
        <p:spPr/>
        <p:txBody>
          <a:bodyPr spcFirstLastPara="1" wrap="square" lIns="91425" tIns="91425" rIns="91425" bIns="91425" anchor="t" anchorCtr="0">
            <a:noAutofit/>
          </a:bodyPr>
          <a:lstStyle/>
          <a:p>
            <a:r>
              <a:rPr lang="en-US" altLang="ja-JP" dirty="0"/>
              <a:t>2.1 Clients and Servers</a:t>
            </a:r>
          </a:p>
        </p:txBody>
      </p:sp>
      <p:sp>
        <p:nvSpPr>
          <p:cNvPr id="5" name="Footer Placeholder 4">
            <a:extLst>
              <a:ext uri="{FF2B5EF4-FFF2-40B4-BE49-F238E27FC236}">
                <a16:creationId xmlns:a16="http://schemas.microsoft.com/office/drawing/2014/main" id="{54CD8D4C-9D9F-EFF3-3D9E-A413E1539B54}"/>
              </a:ext>
            </a:extLst>
          </p:cNvPr>
          <p:cNvSpPr>
            <a:spLocks noGrp="1"/>
          </p:cNvSpPr>
          <p:nvPr>
            <p:ph type="ftr" sz="quarter" idx="10"/>
          </p:nvPr>
        </p:nvSpPr>
        <p:spPr/>
        <p:txBody>
          <a:bodyPr/>
          <a:lstStyle/>
          <a:p>
            <a:fld id="{DFE8256F-744D-6146-95AB-3623766784C3}" type="slidenum">
              <a:rPr lang="en-US" smtClean="0"/>
              <a:t>16</a:t>
            </a:fld>
            <a:endParaRPr lang="en-US" dirty="0"/>
          </a:p>
        </p:txBody>
      </p:sp>
      <p:sp>
        <p:nvSpPr>
          <p:cNvPr id="4" name="TextBox 3">
            <a:extLst>
              <a:ext uri="{FF2B5EF4-FFF2-40B4-BE49-F238E27FC236}">
                <a16:creationId xmlns:a16="http://schemas.microsoft.com/office/drawing/2014/main" id="{15C1E4CE-9FF4-43D3-82CA-69DA87CB4860}"/>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2.1.4 Peer-to-Peer Applications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97772B9B-7B10-2D15-5FEC-876B96CD4006}"/>
              </a:ext>
            </a:extLst>
          </p:cNvPr>
          <p:cNvSpPr txBox="1"/>
          <p:nvPr/>
        </p:nvSpPr>
        <p:spPr>
          <a:xfrm>
            <a:off x="782509" y="2016420"/>
            <a:ext cx="7681869" cy="2462213"/>
          </a:xfrm>
          <a:prstGeom prst="rect">
            <a:avLst/>
          </a:prstGeom>
          <a:noFill/>
        </p:spPr>
        <p:txBody>
          <a:bodyPr wrap="square" rtlCol="0">
            <a:spAutoFit/>
          </a:bodyPr>
          <a:lstStyle/>
          <a:p>
            <a:r>
              <a:rPr lang="ja-JP" altLang="en-US" sz="1400" b="0" i="0" u="none" strike="noStrike">
                <a:solidFill>
                  <a:schemeClr val="accent1"/>
                </a:solidFill>
                <a:effectLst/>
                <a:latin typeface="+mn-lt"/>
                <a:ea typeface="MS PGothic" panose="020B0600070205080204" pitchFamily="34" charset="-128"/>
              </a:rPr>
              <a:t>クライアント・サーバ型との違い</a:t>
            </a:r>
          </a:p>
          <a:p>
            <a:endParaRPr lang="ja-JP" altLang="en-US" sz="1400" b="0" i="0" u="none" strike="noStrike">
              <a:solidFill>
                <a:schemeClr val="tx1"/>
              </a:solidFill>
              <a:effectLst/>
              <a:latin typeface="+mn-lt"/>
              <a:ea typeface="MS PGothic" panose="020B0600070205080204" pitchFamily="34" charset="-128"/>
            </a:endParaRPr>
          </a:p>
          <a:p>
            <a:r>
              <a:rPr lang="ja-JP" altLang="en-US" sz="1400" b="0" i="0" u="none" strike="noStrike">
                <a:solidFill>
                  <a:schemeClr val="tx1"/>
                </a:solidFill>
                <a:effectLst/>
                <a:latin typeface="+mn-lt"/>
                <a:ea typeface="MS PGothic" panose="020B0600070205080204" pitchFamily="34" charset="-128"/>
              </a:rPr>
              <a:t>ネットワークの構成から</a:t>
            </a:r>
            <a:endParaRPr lang="en-US" altLang="ja-JP" sz="1400" b="0" i="0" u="none" strike="noStrike" dirty="0">
              <a:solidFill>
                <a:schemeClr val="tx1"/>
              </a:solidFill>
              <a:effectLst/>
              <a:latin typeface="+mn-lt"/>
              <a:ea typeface="MS PGothic" panose="020B0600070205080204" pitchFamily="34" charset="-128"/>
            </a:endParaRPr>
          </a:p>
          <a:p>
            <a:r>
              <a:rPr lang="ja-JP" altLang="en-US" sz="1400" b="0" i="0" u="none" strike="noStrike">
                <a:solidFill>
                  <a:schemeClr val="accent1"/>
                </a:solidFill>
                <a:effectLst/>
                <a:latin typeface="+mn-lt"/>
                <a:ea typeface="MS PGothic" panose="020B0600070205080204" pitchFamily="34" charset="-128"/>
              </a:rPr>
              <a:t>クライアント・サーバ型</a:t>
            </a:r>
            <a:r>
              <a:rPr lang="ja-JP" altLang="en-US" sz="1400" b="0" i="0" u="none" strike="noStrike">
                <a:solidFill>
                  <a:schemeClr val="tx1"/>
                </a:solidFill>
                <a:effectLst/>
                <a:latin typeface="+mn-lt"/>
                <a:ea typeface="MS PGothic" panose="020B0600070205080204" pitchFamily="34" charset="-128"/>
              </a:rPr>
              <a:t>では、サーバがデータ管理者となり、全ての情報を一極集中管理する形になってい</a:t>
            </a:r>
            <a:r>
              <a:rPr lang="ja-JP" altLang="en-US">
                <a:solidFill>
                  <a:schemeClr val="tx1"/>
                </a:solidFill>
                <a:latin typeface="+mn-lt"/>
                <a:ea typeface="MS PGothic" panose="020B0600070205080204" pitchFamily="34" charset="-128"/>
              </a:rPr>
              <a:t>る</a:t>
            </a:r>
            <a:r>
              <a:rPr lang="ja-JP" altLang="en-US" sz="1400" b="0" i="0" u="none" strike="noStrike">
                <a:solidFill>
                  <a:schemeClr val="tx1"/>
                </a:solidFill>
                <a:effectLst/>
                <a:latin typeface="+mn-lt"/>
                <a:ea typeface="MS PGothic" panose="020B0600070205080204" pitchFamily="34" charset="-128"/>
              </a:rPr>
              <a:t>。一箇所で全ての情報を管理しているため、サーバの負荷を分散することができず、サーバダウンしてしまうデメリットはあるが、データの所在が明確なためデータ紛失のリスクが少なく安全性が高い。</a:t>
            </a:r>
          </a:p>
          <a:p>
            <a:endParaRPr lang="ja-JP" altLang="en-US" sz="1400" b="0" i="0" u="none" strike="noStrike">
              <a:solidFill>
                <a:schemeClr val="tx1"/>
              </a:solidFill>
              <a:effectLst/>
              <a:latin typeface="+mn-lt"/>
              <a:ea typeface="MS PGothic" panose="020B0600070205080204" pitchFamily="34" charset="-128"/>
            </a:endParaRPr>
          </a:p>
          <a:p>
            <a:r>
              <a:rPr lang="en-US" altLang="ja-JP" sz="1400" b="0" i="0" u="none" strike="noStrike" dirty="0">
                <a:solidFill>
                  <a:schemeClr val="accent1"/>
                </a:solidFill>
                <a:effectLst/>
                <a:latin typeface="+mn-lt"/>
                <a:ea typeface="MS PGothic" panose="020B0600070205080204" pitchFamily="34" charset="-128"/>
              </a:rPr>
              <a:t>P2P</a:t>
            </a:r>
            <a:r>
              <a:rPr lang="ja-JP" altLang="en-US" sz="1400" b="0" i="0" u="none" strike="noStrike">
                <a:solidFill>
                  <a:schemeClr val="accent1"/>
                </a:solidFill>
                <a:effectLst/>
                <a:latin typeface="+mn-lt"/>
                <a:ea typeface="MS PGothic" panose="020B0600070205080204" pitchFamily="34" charset="-128"/>
              </a:rPr>
              <a:t>型</a:t>
            </a:r>
            <a:r>
              <a:rPr lang="ja-JP" altLang="en-US" sz="1400" b="0" i="0" u="none" strike="noStrike">
                <a:solidFill>
                  <a:schemeClr val="tx1"/>
                </a:solidFill>
                <a:effectLst/>
                <a:latin typeface="+mn-lt"/>
                <a:ea typeface="MS PGothic" panose="020B0600070205080204" pitchFamily="34" charset="-128"/>
              </a:rPr>
              <a:t>では、データを分散管理することでネットワーク上に負荷を分散させることができるため、処理速度が速くなる場合がある。データ分散型では、負荷を軽減することができるが、データ</a:t>
            </a:r>
            <a:r>
              <a:rPr lang="ja-JP" altLang="en-US">
                <a:solidFill>
                  <a:schemeClr val="tx1"/>
                </a:solidFill>
                <a:latin typeface="+mn-lt"/>
                <a:ea typeface="MS PGothic" panose="020B0600070205080204" pitchFamily="34" charset="-128"/>
              </a:rPr>
              <a:t>がどこにあるか</a:t>
            </a:r>
            <a:r>
              <a:rPr lang="ja-JP" altLang="en-US" sz="1400" b="0" i="0" u="none" strike="noStrike">
                <a:solidFill>
                  <a:schemeClr val="tx1"/>
                </a:solidFill>
                <a:effectLst/>
                <a:latin typeface="+mn-lt"/>
                <a:ea typeface="MS PGothic" panose="020B0600070205080204" pitchFamily="34" charset="-128"/>
              </a:rPr>
              <a:t>を把握しづらくなり、セキュリティが低くなる。</a:t>
            </a:r>
            <a:endParaRPr lang="ja-JP" altLang="en-US" sz="1400" b="0" i="0" u="none" strike="noStrike" dirty="0">
              <a:solidFill>
                <a:schemeClr val="tx1"/>
              </a:solidFill>
              <a:effectLst/>
              <a:latin typeface="+mn-lt"/>
              <a:ea typeface="MS PGothic" panose="020B0600070205080204" pitchFamily="34" charset="-128"/>
            </a:endParaRPr>
          </a:p>
        </p:txBody>
      </p:sp>
      <p:pic>
        <p:nvPicPr>
          <p:cNvPr id="3" name="Picture 2">
            <a:extLst>
              <a:ext uri="{FF2B5EF4-FFF2-40B4-BE49-F238E27FC236}">
                <a16:creationId xmlns:a16="http://schemas.microsoft.com/office/drawing/2014/main" id="{D8B002EF-9B01-B101-4D05-78C12C4A3652}"/>
              </a:ext>
            </a:extLst>
          </p:cNvPr>
          <p:cNvPicPr>
            <a:picLocks noChangeAspect="1"/>
          </p:cNvPicPr>
          <p:nvPr/>
        </p:nvPicPr>
        <p:blipFill>
          <a:blip r:embed="rId4"/>
          <a:stretch>
            <a:fillRect/>
          </a:stretch>
        </p:blipFill>
        <p:spPr>
          <a:xfrm>
            <a:off x="4770211" y="587827"/>
            <a:ext cx="3582957" cy="1614183"/>
          </a:xfrm>
          <a:prstGeom prst="rect">
            <a:avLst/>
          </a:prstGeom>
        </p:spPr>
      </p:pic>
    </p:spTree>
    <p:extLst>
      <p:ext uri="{BB962C8B-B14F-4D97-AF65-F5344CB8AC3E}">
        <p14:creationId xmlns:p14="http://schemas.microsoft.com/office/powerpoint/2010/main" val="3977383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91FC965-5CB2-3001-C34C-9D45AABB2E2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BB817C8-97A4-2930-D311-5BFD01CF4FE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t>2.1 Clients and Servers</a:t>
            </a:r>
          </a:p>
        </p:txBody>
      </p:sp>
      <p:sp>
        <p:nvSpPr>
          <p:cNvPr id="4" name="TextBox 3">
            <a:extLst>
              <a:ext uri="{FF2B5EF4-FFF2-40B4-BE49-F238E27FC236}">
                <a16:creationId xmlns:a16="http://schemas.microsoft.com/office/drawing/2014/main" id="{9626F7D9-64CB-91A2-DC55-AB94292EF84F}"/>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2.1.5 Multiple Roles in the Network</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BE2F6761-D685-F3DE-F71E-A42B0ED71AF1}"/>
              </a:ext>
            </a:extLst>
          </p:cNvPr>
          <p:cNvSpPr txBox="1"/>
          <p:nvPr/>
        </p:nvSpPr>
        <p:spPr>
          <a:xfrm>
            <a:off x="719275" y="1524008"/>
            <a:ext cx="5173525" cy="2546475"/>
          </a:xfrm>
          <a:prstGeom prst="rect">
            <a:avLst/>
          </a:prstGeom>
          <a:noFill/>
        </p:spPr>
        <p:txBody>
          <a:bodyPr wrap="square" rtlCol="0">
            <a:spAutoFit/>
          </a:bodyPr>
          <a:lstStyle/>
          <a:p>
            <a:r>
              <a:rPr lang="en-US" altLang="ja-JP" sz="1400" b="0" i="0" u="none" strike="noStrike" dirty="0">
                <a:solidFill>
                  <a:schemeClr val="accent1"/>
                </a:solidFill>
                <a:effectLst/>
                <a:latin typeface="+mn-lt"/>
                <a:ea typeface="MS PGothic" panose="020B0600070205080204" pitchFamily="34" charset="-128"/>
              </a:rPr>
              <a:t>Multiple Services: </a:t>
            </a:r>
            <a:r>
              <a:rPr lang="en-US" altLang="ja-JP" sz="1400" b="0" i="0" u="none" strike="noStrike" dirty="0">
                <a:solidFill>
                  <a:schemeClr val="tx1"/>
                </a:solidFill>
                <a:effectLst/>
                <a:latin typeface="+mn-lt"/>
                <a:ea typeface="MS PGothic" panose="020B0600070205080204" pitchFamily="34" charset="-128"/>
              </a:rPr>
              <a:t>A computer with server software can provide services simultaneously to one or many clients, as shown in the figure.</a:t>
            </a:r>
          </a:p>
          <a:p>
            <a:endParaRPr lang="en-US" altLang="ja-JP" sz="1400" b="0" i="0" u="none" strike="noStrike" dirty="0">
              <a:solidFill>
                <a:schemeClr val="tx1"/>
              </a:solidFill>
              <a:effectLst/>
              <a:latin typeface="+mn-lt"/>
              <a:ea typeface="MS PGothic" panose="020B0600070205080204" pitchFamily="34" charset="-128"/>
            </a:endParaRPr>
          </a:p>
          <a:p>
            <a:r>
              <a:rPr lang="en-US" altLang="ja-JP" sz="1400" b="0" i="0" u="none" strike="noStrike" dirty="0">
                <a:solidFill>
                  <a:schemeClr val="accent1"/>
                </a:solidFill>
                <a:effectLst/>
                <a:latin typeface="+mn-lt"/>
                <a:ea typeface="MS PGothic" panose="020B0600070205080204" pitchFamily="34" charset="-128"/>
              </a:rPr>
              <a:t>Versatility of a Single Computer:  </a:t>
            </a:r>
            <a:r>
              <a:rPr lang="en-US" altLang="ja-JP" sz="1400" b="0" i="0" u="none" strike="noStrike" dirty="0">
                <a:solidFill>
                  <a:schemeClr val="tx1"/>
                </a:solidFill>
                <a:effectLst/>
                <a:latin typeface="+mn-lt"/>
                <a:ea typeface="MS PGothic" panose="020B0600070205080204" pitchFamily="34" charset="-128"/>
              </a:rPr>
              <a:t>A single computer can run multiple types of server software. In a home or small business, it may be necessary for one computer to act as a file server, a web server, and an email server.</a:t>
            </a:r>
          </a:p>
          <a:p>
            <a:endParaRPr lang="en-US" altLang="ja-JP" sz="1400" b="0" i="0" u="none" strike="noStrike" dirty="0">
              <a:solidFill>
                <a:schemeClr val="tx1"/>
              </a:solidFill>
              <a:effectLst/>
              <a:latin typeface="+mn-lt"/>
              <a:ea typeface="MS PGothic" panose="020B0600070205080204" pitchFamily="34" charset="-128"/>
            </a:endParaRPr>
          </a:p>
          <a:p>
            <a:r>
              <a:rPr lang="en-US" altLang="ja-JP" sz="1400" b="0" i="0" u="none" strike="noStrike" dirty="0">
                <a:solidFill>
                  <a:schemeClr val="tx1"/>
                </a:solidFill>
                <a:effectLst/>
                <a:latin typeface="+mn-lt"/>
                <a:ea typeface="MS PGothic" panose="020B0600070205080204" pitchFamily="34" charset="-128"/>
              </a:rPr>
              <a:t>A single computer can also run multiple types of client software. There must be client software for every service required. </a:t>
            </a:r>
            <a:endParaRPr lang="en-US" dirty="0">
              <a:solidFill>
                <a:schemeClr val="tx1"/>
              </a:solidFill>
              <a:latin typeface="+mn-lt"/>
            </a:endParaRPr>
          </a:p>
        </p:txBody>
      </p:sp>
      <p:pic>
        <p:nvPicPr>
          <p:cNvPr id="3" name="Picture 2">
            <a:extLst>
              <a:ext uri="{FF2B5EF4-FFF2-40B4-BE49-F238E27FC236}">
                <a16:creationId xmlns:a16="http://schemas.microsoft.com/office/drawing/2014/main" id="{4CA1D51D-01FE-3745-6AA8-38A422A3DA49}"/>
              </a:ext>
            </a:extLst>
          </p:cNvPr>
          <p:cNvPicPr>
            <a:picLocks noChangeAspect="1"/>
          </p:cNvPicPr>
          <p:nvPr/>
        </p:nvPicPr>
        <p:blipFill>
          <a:blip r:embed="rId4"/>
          <a:stretch>
            <a:fillRect/>
          </a:stretch>
        </p:blipFill>
        <p:spPr>
          <a:xfrm>
            <a:off x="5791199" y="1550030"/>
            <a:ext cx="3247281" cy="2531024"/>
          </a:xfrm>
          <a:prstGeom prst="rect">
            <a:avLst/>
          </a:prstGeom>
        </p:spPr>
      </p:pic>
      <p:sp>
        <p:nvSpPr>
          <p:cNvPr id="5" name="Footer Placeholder 4">
            <a:extLst>
              <a:ext uri="{FF2B5EF4-FFF2-40B4-BE49-F238E27FC236}">
                <a16:creationId xmlns:a16="http://schemas.microsoft.com/office/drawing/2014/main" id="{FD35FB8D-03D1-4AB9-F308-EF0DE3680D4C}"/>
              </a:ext>
            </a:extLst>
          </p:cNvPr>
          <p:cNvSpPr>
            <a:spLocks noGrp="1"/>
          </p:cNvSpPr>
          <p:nvPr>
            <p:ph type="ftr" sz="quarter" idx="10"/>
          </p:nvPr>
        </p:nvSpPr>
        <p:spPr/>
        <p:txBody>
          <a:bodyPr/>
          <a:lstStyle/>
          <a:p>
            <a:fld id="{1447B17B-E508-3D44-BA2E-1D35B0C7DA9A}" type="slidenum">
              <a:rPr lang="en-US" smtClean="0"/>
              <a:t>17</a:t>
            </a:fld>
            <a:endParaRPr lang="en-US" dirty="0"/>
          </a:p>
        </p:txBody>
      </p:sp>
    </p:spTree>
    <p:extLst>
      <p:ext uri="{BB962C8B-B14F-4D97-AF65-F5344CB8AC3E}">
        <p14:creationId xmlns:p14="http://schemas.microsoft.com/office/powerpoint/2010/main" val="1026537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91FC965-5CB2-3001-C34C-9D45AABB2E2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BB817C8-97A4-2930-D311-5BFD01CF4FEC}"/>
              </a:ext>
            </a:extLst>
          </p:cNvPr>
          <p:cNvSpPr txBox="1">
            <a:spLocks noGrp="1"/>
          </p:cNvSpPr>
          <p:nvPr>
            <p:ph type="title"/>
          </p:nvPr>
        </p:nvSpPr>
        <p:spPr/>
        <p:txBody>
          <a:bodyPr spcFirstLastPara="1" wrap="square" lIns="91425" tIns="91425" rIns="91425" bIns="91425" anchor="t" anchorCtr="0">
            <a:noAutofit/>
          </a:bodyPr>
          <a:lstStyle/>
          <a:p>
            <a:r>
              <a:rPr lang="en-US" altLang="ja-JP" dirty="0"/>
              <a:t>2.1 Clients and Servers</a:t>
            </a:r>
          </a:p>
        </p:txBody>
      </p:sp>
      <p:sp>
        <p:nvSpPr>
          <p:cNvPr id="5" name="Footer Placeholder 4">
            <a:extLst>
              <a:ext uri="{FF2B5EF4-FFF2-40B4-BE49-F238E27FC236}">
                <a16:creationId xmlns:a16="http://schemas.microsoft.com/office/drawing/2014/main" id="{5666A89C-2499-B9A2-AAF9-18813E7CAA00}"/>
              </a:ext>
            </a:extLst>
          </p:cNvPr>
          <p:cNvSpPr>
            <a:spLocks noGrp="1"/>
          </p:cNvSpPr>
          <p:nvPr>
            <p:ph type="ftr" sz="quarter" idx="10"/>
          </p:nvPr>
        </p:nvSpPr>
        <p:spPr/>
        <p:txBody>
          <a:bodyPr/>
          <a:lstStyle/>
          <a:p>
            <a:fld id="{DEBB0E76-33AE-2F47-85B6-DB87B29191AB}" type="slidenum">
              <a:rPr lang="en-US" smtClean="0"/>
              <a:t>18</a:t>
            </a:fld>
            <a:endParaRPr lang="en-US" dirty="0"/>
          </a:p>
        </p:txBody>
      </p:sp>
      <p:sp>
        <p:nvSpPr>
          <p:cNvPr id="4" name="TextBox 3">
            <a:extLst>
              <a:ext uri="{FF2B5EF4-FFF2-40B4-BE49-F238E27FC236}">
                <a16:creationId xmlns:a16="http://schemas.microsoft.com/office/drawing/2014/main" id="{9626F7D9-64CB-91A2-DC55-AB94292EF84F}"/>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2.1.5 Multiple Roles in the Network</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BE2F6761-D685-F3DE-F71E-A42B0ED71AF1}"/>
              </a:ext>
            </a:extLst>
          </p:cNvPr>
          <p:cNvSpPr txBox="1"/>
          <p:nvPr/>
        </p:nvSpPr>
        <p:spPr>
          <a:xfrm>
            <a:off x="719275" y="1524008"/>
            <a:ext cx="5173525" cy="2462213"/>
          </a:xfrm>
          <a:prstGeom prst="rect">
            <a:avLst/>
          </a:prstGeom>
          <a:noFill/>
        </p:spPr>
        <p:txBody>
          <a:bodyPr wrap="square" rtlCol="0">
            <a:spAutoFit/>
          </a:bodyPr>
          <a:lstStyle/>
          <a:p>
            <a:r>
              <a:rPr lang="ja-JP" altLang="en-US" sz="1400" b="0" i="0" u="none" strike="noStrike">
                <a:solidFill>
                  <a:schemeClr val="accent1"/>
                </a:solidFill>
                <a:effectLst/>
                <a:latin typeface="+mn-lt"/>
                <a:ea typeface="MS PGothic" panose="020B0600070205080204" pitchFamily="34" charset="-128"/>
              </a:rPr>
              <a:t>複数のサービス： </a:t>
            </a:r>
            <a:r>
              <a:rPr lang="ja-JP" altLang="en-US" sz="1400" b="0" i="0" u="none" strike="noStrike">
                <a:solidFill>
                  <a:schemeClr val="tx1"/>
                </a:solidFill>
                <a:effectLst/>
                <a:latin typeface="+mn-lt"/>
                <a:ea typeface="MS PGothic" panose="020B0600070205080204" pitchFamily="34" charset="-128"/>
              </a:rPr>
              <a:t>サーバーソフトウェアを搭載したコンピューターは、図に示されているように、同時に</a:t>
            </a:r>
            <a:r>
              <a:rPr lang="en-US" altLang="ja-JP" sz="1400" b="0" i="0" u="none" strike="noStrike" dirty="0">
                <a:solidFill>
                  <a:schemeClr val="tx1"/>
                </a:solidFill>
                <a:effectLst/>
                <a:latin typeface="+mn-lt"/>
                <a:ea typeface="MS PGothic" panose="020B0600070205080204" pitchFamily="34" charset="-128"/>
              </a:rPr>
              <a:t>1</a:t>
            </a:r>
            <a:r>
              <a:rPr lang="ja-JP" altLang="en-US" sz="1400" b="0" i="0" u="none" strike="noStrike">
                <a:solidFill>
                  <a:schemeClr val="tx1"/>
                </a:solidFill>
                <a:effectLst/>
                <a:latin typeface="+mn-lt"/>
                <a:ea typeface="MS PGothic" panose="020B0600070205080204" pitchFamily="34" charset="-128"/>
              </a:rPr>
              <a:t>つまたは複数のクライアントにサービスを提供することができます。</a:t>
            </a:r>
          </a:p>
          <a:p>
            <a:endParaRPr lang="ja-JP" altLang="en-US" sz="1400" b="0" i="0" u="none" strike="noStrike">
              <a:solidFill>
                <a:schemeClr val="tx1"/>
              </a:solidFill>
              <a:effectLst/>
              <a:latin typeface="+mn-lt"/>
              <a:ea typeface="MS PGothic" panose="020B0600070205080204" pitchFamily="34" charset="-128"/>
            </a:endParaRPr>
          </a:p>
          <a:p>
            <a:r>
              <a:rPr lang="ja-JP" altLang="en-US" sz="1400" b="0" i="0" u="none" strike="noStrike">
                <a:solidFill>
                  <a:schemeClr val="accent1"/>
                </a:solidFill>
                <a:effectLst/>
                <a:latin typeface="+mn-lt"/>
                <a:ea typeface="MS PGothic" panose="020B0600070205080204" pitchFamily="34" charset="-128"/>
              </a:rPr>
              <a:t>単一コンピューターの多様性： </a:t>
            </a:r>
            <a:r>
              <a:rPr lang="en-US" altLang="ja-JP" sz="1400" b="0" i="0" u="none" strike="noStrike" dirty="0">
                <a:solidFill>
                  <a:schemeClr val="tx1"/>
                </a:solidFill>
                <a:effectLst/>
                <a:latin typeface="+mn-lt"/>
                <a:ea typeface="MS PGothic" panose="020B0600070205080204" pitchFamily="34" charset="-128"/>
              </a:rPr>
              <a:t>1</a:t>
            </a:r>
            <a:r>
              <a:rPr lang="ja-JP" altLang="en-US" sz="1400" b="0" i="0" u="none" strike="noStrike">
                <a:solidFill>
                  <a:schemeClr val="tx1"/>
                </a:solidFill>
                <a:effectLst/>
                <a:latin typeface="+mn-lt"/>
                <a:ea typeface="MS PGothic" panose="020B0600070205080204" pitchFamily="34" charset="-128"/>
              </a:rPr>
              <a:t>台のコンピューターで複数のサーバーソフトウェアを実行できます。家庭や小規模ビジネスでは、</a:t>
            </a:r>
            <a:r>
              <a:rPr lang="en-US" altLang="ja-JP" sz="1400" b="0" i="0" u="none" strike="noStrike" dirty="0">
                <a:solidFill>
                  <a:schemeClr val="tx1"/>
                </a:solidFill>
                <a:effectLst/>
                <a:latin typeface="+mn-lt"/>
                <a:ea typeface="MS PGothic" panose="020B0600070205080204" pitchFamily="34" charset="-128"/>
              </a:rPr>
              <a:t>1</a:t>
            </a:r>
            <a:r>
              <a:rPr lang="ja-JP" altLang="en-US" sz="1400" b="0" i="0" u="none" strike="noStrike">
                <a:solidFill>
                  <a:schemeClr val="tx1"/>
                </a:solidFill>
                <a:effectLst/>
                <a:latin typeface="+mn-lt"/>
                <a:ea typeface="MS PGothic" panose="020B0600070205080204" pitchFamily="34" charset="-128"/>
              </a:rPr>
              <a:t>台のコンピューターがファイルサーバー、ウェブサーバー、およびメールサーバーとして機能することがあるかもしれません。</a:t>
            </a:r>
          </a:p>
          <a:p>
            <a:endParaRPr lang="ja-JP" altLang="en-US" sz="1400" b="0" i="0" u="none" strike="noStrike">
              <a:solidFill>
                <a:schemeClr val="tx1"/>
              </a:solidFill>
              <a:effectLst/>
              <a:latin typeface="+mn-lt"/>
              <a:ea typeface="MS PGothic" panose="020B0600070205080204" pitchFamily="34" charset="-128"/>
            </a:endParaRPr>
          </a:p>
          <a:p>
            <a:r>
              <a:rPr lang="en-US" altLang="ja-JP" sz="1400" b="0" i="0" u="none" strike="noStrike" dirty="0">
                <a:solidFill>
                  <a:schemeClr val="tx1"/>
                </a:solidFill>
                <a:effectLst/>
                <a:latin typeface="+mn-lt"/>
                <a:ea typeface="MS PGothic" panose="020B0600070205080204" pitchFamily="34" charset="-128"/>
              </a:rPr>
              <a:t>1</a:t>
            </a:r>
            <a:r>
              <a:rPr lang="ja-JP" altLang="en-US" sz="1400" b="0" i="0" u="none" strike="noStrike">
                <a:solidFill>
                  <a:schemeClr val="tx1"/>
                </a:solidFill>
                <a:effectLst/>
                <a:latin typeface="+mn-lt"/>
                <a:ea typeface="MS PGothic" panose="020B0600070205080204" pitchFamily="34" charset="-128"/>
              </a:rPr>
              <a:t>台のコンピューターは複数のクライアントソフトウェアも実行できます。</a:t>
            </a:r>
            <a:endParaRPr lang="en-US" dirty="0">
              <a:solidFill>
                <a:schemeClr val="tx1"/>
              </a:solidFill>
              <a:latin typeface="+mn-lt"/>
            </a:endParaRPr>
          </a:p>
        </p:txBody>
      </p:sp>
      <p:pic>
        <p:nvPicPr>
          <p:cNvPr id="3" name="Picture 2">
            <a:extLst>
              <a:ext uri="{FF2B5EF4-FFF2-40B4-BE49-F238E27FC236}">
                <a16:creationId xmlns:a16="http://schemas.microsoft.com/office/drawing/2014/main" id="{D71C52C1-3ED2-85BA-1100-BFB8D6B16D03}"/>
              </a:ext>
            </a:extLst>
          </p:cNvPr>
          <p:cNvPicPr>
            <a:picLocks noChangeAspect="1"/>
          </p:cNvPicPr>
          <p:nvPr/>
        </p:nvPicPr>
        <p:blipFill>
          <a:blip r:embed="rId4"/>
          <a:stretch>
            <a:fillRect/>
          </a:stretch>
        </p:blipFill>
        <p:spPr>
          <a:xfrm>
            <a:off x="5860869" y="1548507"/>
            <a:ext cx="3119350" cy="2431310"/>
          </a:xfrm>
          <a:prstGeom prst="rect">
            <a:avLst/>
          </a:prstGeom>
        </p:spPr>
      </p:pic>
      <p:cxnSp>
        <p:nvCxnSpPr>
          <p:cNvPr id="7" name="Straight Arrow Connector 6">
            <a:extLst>
              <a:ext uri="{FF2B5EF4-FFF2-40B4-BE49-F238E27FC236}">
                <a16:creationId xmlns:a16="http://schemas.microsoft.com/office/drawing/2014/main" id="{5AE3D78E-654E-BF6D-73D7-FEBA64019239}"/>
              </a:ext>
            </a:extLst>
          </p:cNvPr>
          <p:cNvCxnSpPr>
            <a:cxnSpLocks/>
          </p:cNvCxnSpPr>
          <p:nvPr/>
        </p:nvCxnSpPr>
        <p:spPr>
          <a:xfrm>
            <a:off x="5572897" y="2002971"/>
            <a:ext cx="584063" cy="0"/>
          </a:xfrm>
          <a:prstGeom prst="straightConnector1">
            <a:avLst/>
          </a:prstGeom>
          <a:ln w="2540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9BC305F-6AA0-357B-0EB0-372302FE5D2C}"/>
              </a:ext>
            </a:extLst>
          </p:cNvPr>
          <p:cNvCxnSpPr>
            <a:cxnSpLocks/>
          </p:cNvCxnSpPr>
          <p:nvPr/>
        </p:nvCxnSpPr>
        <p:spPr>
          <a:xfrm>
            <a:off x="5745892" y="3608173"/>
            <a:ext cx="432486" cy="0"/>
          </a:xfrm>
          <a:prstGeom prst="straightConnector1">
            <a:avLst/>
          </a:prstGeom>
          <a:ln w="25400">
            <a:solidFill>
              <a:schemeClr val="accent1"/>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928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468C673-D607-7D38-7AF3-973DBCB050F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069CA67-11F4-8517-5FD4-14D45574AE49}"/>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t>2.1 Clients and Servers</a:t>
            </a:r>
          </a:p>
        </p:txBody>
      </p:sp>
      <p:sp>
        <p:nvSpPr>
          <p:cNvPr id="4" name="TextBox 3">
            <a:extLst>
              <a:ext uri="{FF2B5EF4-FFF2-40B4-BE49-F238E27FC236}">
                <a16:creationId xmlns:a16="http://schemas.microsoft.com/office/drawing/2014/main" id="{6851EAA7-4E15-875A-5865-C1640F1F5D81}"/>
              </a:ext>
            </a:extLst>
          </p:cNvPr>
          <p:cNvSpPr txBox="1"/>
          <p:nvPr/>
        </p:nvSpPr>
        <p:spPr>
          <a:xfrm>
            <a:off x="720725" y="1193086"/>
            <a:ext cx="7567598"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2.1.6 Quiz3_1 Check Your Understanding - Clients and Servers</a:t>
            </a:r>
            <a:endParaRPr lang="en-US" altLang="ja-JP" sz="2000" b="0" i="0" u="none" strike="noStrike" dirty="0">
              <a:solidFill>
                <a:schemeClr val="accent4"/>
              </a:solidFill>
              <a:effectLst/>
              <a:latin typeface="+mn-lt"/>
              <a:ea typeface="MS PGothic" panose="020B0600070205080204" pitchFamily="34" charset="-128"/>
            </a:endParaRPr>
          </a:p>
        </p:txBody>
      </p:sp>
      <p:sp>
        <p:nvSpPr>
          <p:cNvPr id="5" name="TextBox 4">
            <a:extLst>
              <a:ext uri="{FF2B5EF4-FFF2-40B4-BE49-F238E27FC236}">
                <a16:creationId xmlns:a16="http://schemas.microsoft.com/office/drawing/2014/main" id="{EB12C7FC-E90F-CDD4-8C6B-AB65624EA96A}"/>
              </a:ext>
            </a:extLst>
          </p:cNvPr>
          <p:cNvSpPr txBox="1"/>
          <p:nvPr/>
        </p:nvSpPr>
        <p:spPr>
          <a:xfrm>
            <a:off x="720000" y="1593196"/>
            <a:ext cx="8210551" cy="2554545"/>
          </a:xfrm>
          <a:prstGeom prst="rect">
            <a:avLst/>
          </a:prstGeom>
          <a:noFill/>
        </p:spPr>
        <p:txBody>
          <a:bodyPr wrap="square" rtlCol="0">
            <a:spAutoFit/>
          </a:bodyPr>
          <a:lstStyle/>
          <a:p>
            <a:pPr algn="l" fontAlgn="ctr"/>
            <a:r>
              <a:rPr lang="en-US" dirty="0">
                <a:solidFill>
                  <a:schemeClr val="tx1"/>
                </a:solidFill>
                <a:latin typeface="+mn-lt"/>
                <a:hlinkClick r:id="rId4"/>
              </a:rPr>
              <a:t>https://forms.gle/zGKeRdb17mDdguG58</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r>
              <a:rPr lang="en-US" i="0" dirty="0">
                <a:solidFill>
                  <a:schemeClr val="tx1"/>
                </a:solidFill>
                <a:effectLst/>
                <a:latin typeface="+mn-lt"/>
              </a:rPr>
              <a:t>A computer that has software installed to provide information such as email or web pages to other devices is known as a:</a:t>
            </a:r>
          </a:p>
          <a:p>
            <a:pPr marL="358775" lvl="1"/>
            <a:r>
              <a:rPr lang="ja-JP" altLang="en-US">
                <a:solidFill>
                  <a:schemeClr val="tx1"/>
                </a:solidFill>
                <a:latin typeface="+mn-lt"/>
              </a:rPr>
              <a:t>メールやウェブページなどの情報を他のデバイスに提供するためのソフトウェアがインストールされているコンピュータを次のように呼びますか？</a:t>
            </a:r>
            <a:endParaRPr lang="en-US" altLang="ja-JP" dirty="0">
              <a:solidFill>
                <a:schemeClr val="tx1"/>
              </a:solidFill>
              <a:latin typeface="+mn-lt"/>
            </a:endParaRPr>
          </a:p>
          <a:p>
            <a:pPr marL="358775" lvl="1"/>
            <a:endParaRPr lang="en-US"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client</a:t>
            </a:r>
          </a:p>
          <a:p>
            <a:pPr marL="644525" lvl="1" indent="-285750">
              <a:buClr>
                <a:schemeClr val="tx1"/>
              </a:buClr>
              <a:buFont typeface="Wingdings" pitchFamily="2" charset="2"/>
              <a:buChar char="q"/>
            </a:pPr>
            <a:r>
              <a:rPr lang="en-US" sz="1200" i="0" dirty="0">
                <a:solidFill>
                  <a:schemeClr val="tx1"/>
                </a:solidFill>
                <a:effectLst/>
                <a:latin typeface="+mn-lt"/>
              </a:rPr>
              <a:t>server</a:t>
            </a:r>
          </a:p>
          <a:p>
            <a:pPr marL="644525" lvl="1" indent="-285750">
              <a:buClr>
                <a:schemeClr val="tx1"/>
              </a:buClr>
              <a:buFont typeface="Wingdings" pitchFamily="2" charset="2"/>
              <a:buChar char="q"/>
            </a:pPr>
            <a:r>
              <a:rPr lang="en-US" sz="1200" i="0" dirty="0">
                <a:solidFill>
                  <a:schemeClr val="tx1"/>
                </a:solidFill>
                <a:effectLst/>
                <a:latin typeface="+mn-lt"/>
              </a:rPr>
              <a:t>smart phone</a:t>
            </a:r>
          </a:p>
          <a:p>
            <a:pPr marL="644525" lvl="1" indent="-285750">
              <a:buClr>
                <a:schemeClr val="tx1"/>
              </a:buClr>
              <a:buFont typeface="Wingdings" pitchFamily="2" charset="2"/>
              <a:buChar char="q"/>
            </a:pPr>
            <a:r>
              <a:rPr lang="en-US" sz="1200" i="0" dirty="0">
                <a:solidFill>
                  <a:schemeClr val="tx1"/>
                </a:solidFill>
                <a:effectLst/>
                <a:latin typeface="+mn-lt"/>
              </a:rPr>
              <a:t>smart host</a:t>
            </a:r>
            <a:endParaRPr lang="en-US" sz="1200" dirty="0">
              <a:solidFill>
                <a:schemeClr val="tx1"/>
              </a:solidFill>
              <a:latin typeface="+mn-lt"/>
            </a:endParaRPr>
          </a:p>
        </p:txBody>
      </p:sp>
      <p:grpSp>
        <p:nvGrpSpPr>
          <p:cNvPr id="2" name="Google Shape;10286;p77">
            <a:extLst>
              <a:ext uri="{FF2B5EF4-FFF2-40B4-BE49-F238E27FC236}">
                <a16:creationId xmlns:a16="http://schemas.microsoft.com/office/drawing/2014/main" id="{AA45B985-6F21-48D6-EFDA-96B3A2A12113}"/>
              </a:ext>
            </a:extLst>
          </p:cNvPr>
          <p:cNvGrpSpPr/>
          <p:nvPr/>
        </p:nvGrpSpPr>
        <p:grpSpPr>
          <a:xfrm>
            <a:off x="144000" y="385946"/>
            <a:ext cx="576000" cy="720000"/>
            <a:chOff x="-39783425" y="2337925"/>
            <a:chExt cx="275700" cy="318350"/>
          </a:xfrm>
          <a:solidFill>
            <a:schemeClr val="accent3"/>
          </a:solidFill>
        </p:grpSpPr>
        <p:sp>
          <p:nvSpPr>
            <p:cNvPr id="3" name="Google Shape;10287;p77">
              <a:extLst>
                <a:ext uri="{FF2B5EF4-FFF2-40B4-BE49-F238E27FC236}">
                  <a16:creationId xmlns:a16="http://schemas.microsoft.com/office/drawing/2014/main" id="{0355CC86-805E-93D3-D4D3-CA406BE9046E}"/>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D8CDB698-7BBF-3FF3-2959-1E913F2E5BA4}"/>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471FEB10-7480-9E0D-1D96-DB27154AE7EB}"/>
              </a:ext>
            </a:extLst>
          </p:cNvPr>
          <p:cNvSpPr>
            <a:spLocks noGrp="1"/>
          </p:cNvSpPr>
          <p:nvPr>
            <p:ph type="ftr" sz="quarter" idx="10"/>
          </p:nvPr>
        </p:nvSpPr>
        <p:spPr/>
        <p:txBody>
          <a:bodyPr/>
          <a:lstStyle/>
          <a:p>
            <a:fld id="{0BCAD928-D96D-EB4D-B922-4C6E8DB3A12C}" type="slidenum">
              <a:rPr lang="en-US" smtClean="0"/>
              <a:t>19</a:t>
            </a:fld>
            <a:endParaRPr lang="en-US" dirty="0"/>
          </a:p>
        </p:txBody>
      </p:sp>
    </p:spTree>
    <p:extLst>
      <p:ext uri="{BB962C8B-B14F-4D97-AF65-F5344CB8AC3E}">
        <p14:creationId xmlns:p14="http://schemas.microsoft.com/office/powerpoint/2010/main" val="2165748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5" name="Google Shape;675;p29"/>
          <p:cNvSpPr txBox="1">
            <a:spLocks noGrp="1"/>
          </p:cNvSpPr>
          <p:nvPr>
            <p:ph type="title" idx="2"/>
          </p:nvPr>
        </p:nvSpPr>
        <p:spPr>
          <a:xfrm>
            <a:off x="72795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01</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434405" y="1761326"/>
            <a:ext cx="1685108" cy="798994"/>
          </a:xfrm>
          <a:prstGeom prst="rect">
            <a:avLst/>
          </a:prstGeom>
        </p:spPr>
        <p:txBody>
          <a:bodyPr spcFirstLastPara="1" wrap="square" lIns="91425" tIns="91425" rIns="91425" bIns="91425" anchor="t" anchorCtr="0">
            <a:noAutofit/>
          </a:bodyPr>
          <a:lstStyle/>
          <a:p>
            <a:pPr marL="139700" indent="0" fontAlgn="ctr"/>
            <a:r>
              <a:rPr lang="mn-MN" sz="1400" b="0" i="0" u="none" strike="noStrike" cap="non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cs typeface="Arial"/>
                <a:sym typeface="Arial"/>
              </a:rPr>
              <a:t>CISCO Packet Tracer</a:t>
            </a:r>
            <a:r>
              <a:rPr lang="en-JP" sz="1400"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2114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04</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82254"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05</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4165" y="1761326"/>
            <a:ext cx="1474178" cy="612432"/>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Principles</a:t>
            </a:r>
            <a:endParaRPr lang="en-US" altLang="ja-JP" sz="1400" b="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79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06</a:t>
            </a: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838179" y="1761326"/>
            <a:ext cx="1844448" cy="612433"/>
          </a:xfrm>
        </p:spPr>
        <p:txBody>
          <a:bodyPr anchor="t"/>
          <a:lstStyle/>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Build a </a:t>
            </a:r>
          </a:p>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Home Network</a:t>
            </a: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1811207" y="3280634"/>
            <a:ext cx="158803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Internet Protocol</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05622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0637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211403"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lumMod val="85000"/>
                  </a:schemeClr>
                </a:solidFill>
                <a:highlight>
                  <a:srgbClr val="C0C0C0"/>
                </a:highlight>
              </a:rPr>
              <a:t>09</a:t>
            </a:r>
            <a:endParaRPr lang="en" dirty="0">
              <a:solidFill>
                <a:schemeClr val="bg1">
                  <a:lumMod val="85000"/>
                </a:schemeClr>
              </a:solidFill>
              <a:highlight>
                <a:srgbClr val="C0C0C0"/>
              </a:highlight>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924516" y="3280634"/>
            <a:ext cx="1671775" cy="573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中間試験</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75805" y="3280634"/>
            <a:ext cx="1402308"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Access Layer</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316521" y="3280634"/>
            <a:ext cx="1677714" cy="833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IPv4 and Network Segmentation</a:t>
            </a:r>
            <a:endPar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11" name="Google Shape;674;p29">
            <a:extLst>
              <a:ext uri="{FF2B5EF4-FFF2-40B4-BE49-F238E27FC236}">
                <a16:creationId xmlns:a16="http://schemas.microsoft.com/office/drawing/2014/main" id="{008AA466-8470-07F6-94BD-C2DA852E6601}"/>
              </a:ext>
            </a:extLst>
          </p:cNvPr>
          <p:cNvSpPr txBox="1">
            <a:spLocks noGrp="1"/>
          </p:cNvSpPr>
          <p:nvPr>
            <p:ph type="subTitle" idx="1"/>
          </p:nvPr>
        </p:nvSpPr>
        <p:spPr>
          <a:xfrm>
            <a:off x="1813915" y="1761326"/>
            <a:ext cx="1582615" cy="763826"/>
          </a:xfrm>
          <a:prstGeom prst="rect">
            <a:avLst/>
          </a:prstGeom>
        </p:spPr>
        <p:txBody>
          <a:bodyPr spcFirstLastPara="1" wrap="square" lIns="91425" tIns="91425" rIns="91425" bIns="91425" anchor="t" anchorCtr="0">
            <a:noAutofit/>
          </a:bodyPr>
          <a:lstStyle/>
          <a:p>
            <a:pPr marL="139700" indent="0"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in a Connected World</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2" name="Google Shape;678;p29">
            <a:extLst>
              <a:ext uri="{FF2B5EF4-FFF2-40B4-BE49-F238E27FC236}">
                <a16:creationId xmlns:a16="http://schemas.microsoft.com/office/drawing/2014/main" id="{4C818EE3-D81A-D253-5DF6-6B1F8429481B}"/>
              </a:ext>
            </a:extLst>
          </p:cNvPr>
          <p:cNvSpPr txBox="1">
            <a:spLocks noGrp="1"/>
          </p:cNvSpPr>
          <p:nvPr>
            <p:ph type="title" idx="5"/>
          </p:nvPr>
        </p:nvSpPr>
        <p:spPr>
          <a:xfrm>
            <a:off x="2056222"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02</a:t>
            </a:r>
            <a:endParaRPr dirty="0">
              <a:solidFill>
                <a:schemeClr val="bg1">
                  <a:lumMod val="85000"/>
                </a:schemeClr>
              </a:solidFill>
              <a:highlight>
                <a:srgbClr val="C0C0C0"/>
              </a:highlight>
            </a:endParaRPr>
          </a:p>
        </p:txBody>
      </p:sp>
      <p:sp>
        <p:nvSpPr>
          <p:cNvPr id="13" name="Footer Placeholder 4">
            <a:extLst>
              <a:ext uri="{FF2B5EF4-FFF2-40B4-BE49-F238E27FC236}">
                <a16:creationId xmlns:a16="http://schemas.microsoft.com/office/drawing/2014/main" id="{85C80984-C605-CB69-7DC6-52503261FE3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AF8372-C997-9D4D-B2FD-E4FE6D9F8A11}" type="slidenum">
              <a:rPr lang="en-US" smtClean="0">
                <a:solidFill>
                  <a:schemeClr val="tx1"/>
                </a:solidFill>
              </a:rPr>
              <a:pPr algn="r"/>
              <a:t>2</a:t>
            </a:fld>
            <a:endParaRPr lang="en-US" dirty="0">
              <a:solidFill>
                <a:schemeClr val="tx1"/>
              </a:solidFill>
            </a:endParaRPr>
          </a:p>
        </p:txBody>
      </p:sp>
      <p:sp>
        <p:nvSpPr>
          <p:cNvPr id="16" name="Google Shape;680;p29">
            <a:extLst>
              <a:ext uri="{FF2B5EF4-FFF2-40B4-BE49-F238E27FC236}">
                <a16:creationId xmlns:a16="http://schemas.microsoft.com/office/drawing/2014/main" id="{0CC78FBC-1A8B-DAEA-FF45-7C3E43E8340D}"/>
              </a:ext>
            </a:extLst>
          </p:cNvPr>
          <p:cNvSpPr txBox="1">
            <a:spLocks/>
          </p:cNvSpPr>
          <p:nvPr/>
        </p:nvSpPr>
        <p:spPr>
          <a:xfrm>
            <a:off x="3180688" y="1761326"/>
            <a:ext cx="1949380" cy="705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3"/>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a:solidFill>
                  <a:schemeClr val="tx1"/>
                </a:solidFill>
                <a:latin typeface="MS PGothic" panose="020B0600070205080204" pitchFamily="34" charset="-128"/>
                <a:ea typeface="MS PGothic" panose="020B0600070205080204" pitchFamily="34" charset="-128"/>
              </a:rPr>
              <a:t>Network Components,</a:t>
            </a:r>
          </a:p>
          <a:p>
            <a:pPr marL="136525" indent="3175" fontAlgn="ctr"/>
            <a:r>
              <a:rPr lang="en-US" altLang="ja-JP" sz="1400">
                <a:solidFill>
                  <a:schemeClr val="tx1"/>
                </a:solidFill>
                <a:latin typeface="MS PGothic" panose="020B0600070205080204" pitchFamily="34" charset="-128"/>
                <a:ea typeface="MS PGothic" panose="020B0600070205080204" pitchFamily="34" charset="-128"/>
              </a:rPr>
              <a:t> Types, and Connections</a:t>
            </a:r>
            <a:endParaRPr lang="ja-JP" altLang="en-US" sz="1400">
              <a:solidFill>
                <a:schemeClr val="tx1"/>
              </a:solidFill>
              <a:latin typeface="MS PGothic" panose="020B0600070205080204" pitchFamily="34" charset="-128"/>
              <a:ea typeface="MS PGothic" panose="020B0600070205080204" pitchFamily="34" charset="-128"/>
            </a:endParaRPr>
          </a:p>
        </p:txBody>
      </p:sp>
      <p:sp>
        <p:nvSpPr>
          <p:cNvPr id="18" name="Google Shape;681;p29">
            <a:extLst>
              <a:ext uri="{FF2B5EF4-FFF2-40B4-BE49-F238E27FC236}">
                <a16:creationId xmlns:a16="http://schemas.microsoft.com/office/drawing/2014/main" id="{270E55DA-6BDC-A2A4-2514-7FC0FE23C158}"/>
              </a:ext>
            </a:extLst>
          </p:cNvPr>
          <p:cNvSpPr txBox="1">
            <a:spLocks/>
          </p:cNvSpPr>
          <p:nvPr/>
        </p:nvSpPr>
        <p:spPr>
          <a:xfrm>
            <a:off x="3606378" y="1335432"/>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t>03</a:t>
            </a:r>
            <a:endParaRPr lang="en" dirty="0"/>
          </a:p>
        </p:txBody>
      </p:sp>
    </p:spTree>
    <p:extLst>
      <p:ext uri="{BB962C8B-B14F-4D97-AF65-F5344CB8AC3E}">
        <p14:creationId xmlns:p14="http://schemas.microsoft.com/office/powerpoint/2010/main" val="658962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468C673-D607-7D38-7AF3-973DBCB050F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069CA67-11F4-8517-5FD4-14D45574AE49}"/>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t>2.1 Clients and Servers</a:t>
            </a:r>
          </a:p>
        </p:txBody>
      </p:sp>
      <p:sp>
        <p:nvSpPr>
          <p:cNvPr id="4" name="TextBox 3">
            <a:extLst>
              <a:ext uri="{FF2B5EF4-FFF2-40B4-BE49-F238E27FC236}">
                <a16:creationId xmlns:a16="http://schemas.microsoft.com/office/drawing/2014/main" id="{6851EAA7-4E15-875A-5865-C1640F1F5D81}"/>
              </a:ext>
            </a:extLst>
          </p:cNvPr>
          <p:cNvSpPr txBox="1"/>
          <p:nvPr/>
        </p:nvSpPr>
        <p:spPr>
          <a:xfrm>
            <a:off x="720725" y="1193086"/>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2.1.6 Check Your Understanding - Clients and Servers</a:t>
            </a:r>
            <a:endParaRPr lang="en-US" altLang="ja-JP" sz="2000" b="0" i="0" u="none" strike="noStrike" dirty="0">
              <a:solidFill>
                <a:schemeClr val="accent4"/>
              </a:solidFill>
              <a:effectLst/>
              <a:latin typeface="+mn-lt"/>
              <a:ea typeface="MS PGothic" panose="020B0600070205080204" pitchFamily="34" charset="-128"/>
            </a:endParaRPr>
          </a:p>
        </p:txBody>
      </p:sp>
      <p:sp>
        <p:nvSpPr>
          <p:cNvPr id="5" name="TextBox 4">
            <a:extLst>
              <a:ext uri="{FF2B5EF4-FFF2-40B4-BE49-F238E27FC236}">
                <a16:creationId xmlns:a16="http://schemas.microsoft.com/office/drawing/2014/main" id="{EB12C7FC-E90F-CDD4-8C6B-AB65624EA96A}"/>
              </a:ext>
            </a:extLst>
          </p:cNvPr>
          <p:cNvSpPr txBox="1"/>
          <p:nvPr/>
        </p:nvSpPr>
        <p:spPr>
          <a:xfrm>
            <a:off x="720000" y="1593196"/>
            <a:ext cx="8210551" cy="2554545"/>
          </a:xfrm>
          <a:prstGeom prst="rect">
            <a:avLst/>
          </a:prstGeom>
          <a:noFill/>
        </p:spPr>
        <p:txBody>
          <a:bodyPr wrap="square" rtlCol="0">
            <a:spAutoFit/>
          </a:bodyPr>
          <a:lstStyle/>
          <a:p>
            <a:pPr algn="l" fontAlgn="ctr"/>
            <a:r>
              <a:rPr lang="en-US" i="0" dirty="0">
                <a:solidFill>
                  <a:schemeClr val="tx1"/>
                </a:solidFill>
                <a:effectLst/>
                <a:latin typeface="+mn-lt"/>
                <a:hlinkClick r:id="rId4"/>
              </a:rPr>
              <a:t>https://forms.gle/zGKeRdb17mDdguG58</a:t>
            </a:r>
            <a:endParaRPr lang="en-US" i="0" dirty="0">
              <a:solidFill>
                <a:schemeClr val="tx1"/>
              </a:solidFill>
              <a:effectLst/>
              <a:latin typeface="+mn-lt"/>
            </a:endParaRPr>
          </a:p>
          <a:p>
            <a:pPr algn="l" fontAlgn="ctr"/>
            <a:endParaRPr lang="en-US" i="0" dirty="0">
              <a:solidFill>
                <a:schemeClr val="tx1"/>
              </a:solidFill>
              <a:effectLst/>
              <a:latin typeface="+mn-lt"/>
            </a:endParaRPr>
          </a:p>
          <a:p>
            <a:pPr algn="l" fontAlgn="ctr"/>
            <a:r>
              <a:rPr lang="en-US" i="0" dirty="0">
                <a:solidFill>
                  <a:schemeClr val="tx1"/>
                </a:solidFill>
                <a:effectLst/>
                <a:latin typeface="+mn-lt"/>
              </a:rPr>
              <a:t>Question 2</a:t>
            </a:r>
          </a:p>
          <a:p>
            <a:pPr marL="358775" algn="l"/>
            <a:r>
              <a:rPr lang="en-US" i="0" dirty="0">
                <a:solidFill>
                  <a:schemeClr val="tx1"/>
                </a:solidFill>
                <a:effectLst/>
                <a:latin typeface="+mn-lt"/>
              </a:rPr>
              <a:t>A smart phone uses web browser software to request and display a web page. The smart phone is considered what type of computer?</a:t>
            </a:r>
          </a:p>
          <a:p>
            <a:pPr marL="358775" algn="l"/>
            <a:r>
              <a:rPr lang="ja-JP" altLang="en-US">
                <a:solidFill>
                  <a:schemeClr val="tx1"/>
                </a:solidFill>
                <a:latin typeface="+mn-ea"/>
                <a:ea typeface="+mn-ea"/>
              </a:rPr>
              <a:t>スマートフォンはウェブブラウザソフトウェアを使用してウェブページをリクエストし、表示します。スマートフォンはどの種類のコンピュータと見なされますか？</a:t>
            </a:r>
            <a:endParaRPr lang="en-US" altLang="ja-JP" dirty="0">
              <a:solidFill>
                <a:schemeClr val="tx1"/>
              </a:solidFill>
              <a:latin typeface="+mn-ea"/>
              <a:ea typeface="+mn-ea"/>
            </a:endParaRPr>
          </a:p>
          <a:p>
            <a:pPr marL="358775" algn="l"/>
            <a:endParaRPr lang="en-US" i="0" dirty="0">
              <a:solidFill>
                <a:schemeClr val="tx1"/>
              </a:solidFill>
              <a:effectLst/>
              <a:latin typeface="+mn-lt"/>
            </a:endParaRPr>
          </a:p>
          <a:p>
            <a:pPr marL="644525" indent="-285750" algn="l">
              <a:buClr>
                <a:schemeClr val="tx1"/>
              </a:buClr>
              <a:buFont typeface="Wingdings" pitchFamily="2" charset="2"/>
              <a:buChar char="q"/>
            </a:pPr>
            <a:r>
              <a:rPr lang="en-US" sz="1200" i="0" dirty="0">
                <a:solidFill>
                  <a:schemeClr val="tx1"/>
                </a:solidFill>
                <a:effectLst/>
                <a:latin typeface="+mn-lt"/>
              </a:rPr>
              <a:t>server</a:t>
            </a:r>
          </a:p>
          <a:p>
            <a:pPr marL="644525" indent="-285750" algn="l">
              <a:buClr>
                <a:schemeClr val="tx1"/>
              </a:buClr>
              <a:buFont typeface="Wingdings" pitchFamily="2" charset="2"/>
              <a:buChar char="q"/>
            </a:pPr>
            <a:r>
              <a:rPr lang="en-US" sz="1200" i="0" dirty="0">
                <a:solidFill>
                  <a:schemeClr val="tx1"/>
                </a:solidFill>
                <a:effectLst/>
                <a:latin typeface="+mn-lt"/>
              </a:rPr>
              <a:t>smart host</a:t>
            </a:r>
          </a:p>
          <a:p>
            <a:pPr marL="644525" indent="-285750" algn="l">
              <a:buClr>
                <a:schemeClr val="tx1"/>
              </a:buClr>
              <a:buFont typeface="Wingdings" pitchFamily="2" charset="2"/>
              <a:buChar char="q"/>
            </a:pPr>
            <a:r>
              <a:rPr lang="en-US" sz="1200" i="0" dirty="0">
                <a:solidFill>
                  <a:schemeClr val="tx1"/>
                </a:solidFill>
                <a:effectLst/>
                <a:latin typeface="+mn-lt"/>
              </a:rPr>
              <a:t>client</a:t>
            </a:r>
          </a:p>
          <a:p>
            <a:pPr marL="644525" indent="-285750" algn="l">
              <a:buClr>
                <a:schemeClr val="tx1"/>
              </a:buClr>
              <a:buFont typeface="Wingdings" pitchFamily="2" charset="2"/>
              <a:buChar char="q"/>
            </a:pPr>
            <a:r>
              <a:rPr lang="en-US" sz="1200" i="0" dirty="0">
                <a:solidFill>
                  <a:schemeClr val="tx1"/>
                </a:solidFill>
                <a:effectLst/>
                <a:latin typeface="+mn-lt"/>
              </a:rPr>
              <a:t>requester</a:t>
            </a:r>
          </a:p>
        </p:txBody>
      </p:sp>
      <p:grpSp>
        <p:nvGrpSpPr>
          <p:cNvPr id="2" name="Google Shape;10286;p77">
            <a:extLst>
              <a:ext uri="{FF2B5EF4-FFF2-40B4-BE49-F238E27FC236}">
                <a16:creationId xmlns:a16="http://schemas.microsoft.com/office/drawing/2014/main" id="{AA45B985-6F21-48D6-EFDA-96B3A2A12113}"/>
              </a:ext>
            </a:extLst>
          </p:cNvPr>
          <p:cNvGrpSpPr/>
          <p:nvPr/>
        </p:nvGrpSpPr>
        <p:grpSpPr>
          <a:xfrm>
            <a:off x="144000" y="385946"/>
            <a:ext cx="576000" cy="720000"/>
            <a:chOff x="-39783425" y="2337925"/>
            <a:chExt cx="275700" cy="318350"/>
          </a:xfrm>
          <a:solidFill>
            <a:schemeClr val="accent3"/>
          </a:solidFill>
        </p:grpSpPr>
        <p:sp>
          <p:nvSpPr>
            <p:cNvPr id="3" name="Google Shape;10287;p77">
              <a:extLst>
                <a:ext uri="{FF2B5EF4-FFF2-40B4-BE49-F238E27FC236}">
                  <a16:creationId xmlns:a16="http://schemas.microsoft.com/office/drawing/2014/main" id="{0355CC86-805E-93D3-D4D3-CA406BE9046E}"/>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D8CDB698-7BBF-3FF3-2959-1E913F2E5BA4}"/>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9CECEB71-D7BD-42D9-9FCC-D375BE44BFAB}"/>
              </a:ext>
            </a:extLst>
          </p:cNvPr>
          <p:cNvSpPr>
            <a:spLocks noGrp="1"/>
          </p:cNvSpPr>
          <p:nvPr>
            <p:ph type="ftr" sz="quarter" idx="10"/>
          </p:nvPr>
        </p:nvSpPr>
        <p:spPr/>
        <p:txBody>
          <a:bodyPr/>
          <a:lstStyle/>
          <a:p>
            <a:fld id="{8F624D5D-C44A-FF49-9442-4F0F392C4E7C}" type="slidenum">
              <a:rPr lang="en-US" smtClean="0"/>
              <a:t>20</a:t>
            </a:fld>
            <a:endParaRPr lang="en-US" dirty="0"/>
          </a:p>
        </p:txBody>
      </p:sp>
    </p:spTree>
    <p:extLst>
      <p:ext uri="{BB962C8B-B14F-4D97-AF65-F5344CB8AC3E}">
        <p14:creationId xmlns:p14="http://schemas.microsoft.com/office/powerpoint/2010/main" val="2142907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775455E-CD5F-B19C-E177-4F37CDE15F5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0C9FC8B-29F7-2DDB-0776-5EC2BB7CD62B}"/>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t>2.1 Clients and Servers</a:t>
            </a:r>
          </a:p>
        </p:txBody>
      </p:sp>
      <p:sp>
        <p:nvSpPr>
          <p:cNvPr id="4" name="TextBox 3">
            <a:extLst>
              <a:ext uri="{FF2B5EF4-FFF2-40B4-BE49-F238E27FC236}">
                <a16:creationId xmlns:a16="http://schemas.microsoft.com/office/drawing/2014/main" id="{3F2FCE11-2D67-5D5C-52B8-D7F033962251}"/>
              </a:ext>
            </a:extLst>
          </p:cNvPr>
          <p:cNvSpPr txBox="1"/>
          <p:nvPr/>
        </p:nvSpPr>
        <p:spPr>
          <a:xfrm>
            <a:off x="720725" y="1193086"/>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2.1.6 Check Your Understanding - Clients and Servers</a:t>
            </a:r>
            <a:endParaRPr lang="en-US" altLang="ja-JP" sz="2000" b="0" i="0" u="none" strike="noStrike" dirty="0">
              <a:solidFill>
                <a:schemeClr val="accent4"/>
              </a:solidFill>
              <a:effectLst/>
              <a:latin typeface="+mn-lt"/>
              <a:ea typeface="MS PGothic" panose="020B0600070205080204" pitchFamily="34" charset="-128"/>
            </a:endParaRPr>
          </a:p>
        </p:txBody>
      </p:sp>
      <p:sp>
        <p:nvSpPr>
          <p:cNvPr id="5" name="TextBox 4">
            <a:extLst>
              <a:ext uri="{FF2B5EF4-FFF2-40B4-BE49-F238E27FC236}">
                <a16:creationId xmlns:a16="http://schemas.microsoft.com/office/drawing/2014/main" id="{726DFEC0-CE5B-8833-1C37-5343DF7BEC12}"/>
              </a:ext>
            </a:extLst>
          </p:cNvPr>
          <p:cNvSpPr txBox="1"/>
          <p:nvPr/>
        </p:nvSpPr>
        <p:spPr>
          <a:xfrm>
            <a:off x="720000" y="1593196"/>
            <a:ext cx="8210551" cy="2554545"/>
          </a:xfrm>
          <a:prstGeom prst="rect">
            <a:avLst/>
          </a:prstGeom>
          <a:noFill/>
        </p:spPr>
        <p:txBody>
          <a:bodyPr wrap="square" rtlCol="0">
            <a:spAutoFit/>
          </a:bodyPr>
          <a:lstStyle/>
          <a:p>
            <a:pPr algn="l" fontAlgn="ctr"/>
            <a:r>
              <a:rPr lang="en-US" dirty="0">
                <a:solidFill>
                  <a:schemeClr val="tx1"/>
                </a:solidFill>
                <a:latin typeface="+mn-lt"/>
                <a:hlinkClick r:id="rId4"/>
              </a:rPr>
              <a:t>https://forms.gle/zGKeRdb17mDdguG58</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3</a:t>
            </a:r>
          </a:p>
          <a:p>
            <a:r>
              <a:rPr lang="en-US" i="0" dirty="0">
                <a:solidFill>
                  <a:schemeClr val="tx1"/>
                </a:solidFill>
                <a:effectLst/>
                <a:latin typeface="+mn-lt"/>
              </a:rPr>
              <a:t>A network where two computers are communicating with each other as both a client and as a server is known as a:</a:t>
            </a:r>
            <a:br>
              <a:rPr lang="en-US" i="0" dirty="0">
                <a:solidFill>
                  <a:schemeClr val="tx1"/>
                </a:solidFill>
                <a:effectLst/>
                <a:latin typeface="+mn-lt"/>
              </a:rPr>
            </a:br>
            <a:r>
              <a:rPr lang="en-US" dirty="0">
                <a:solidFill>
                  <a:schemeClr val="tx1"/>
                </a:solidFill>
                <a:latin typeface="+mn-lt"/>
              </a:rPr>
              <a:t>2</a:t>
            </a:r>
            <a:r>
              <a:rPr lang="ja-JP" altLang="en-US">
                <a:solidFill>
                  <a:schemeClr val="tx1"/>
                </a:solidFill>
                <a:latin typeface="+mn-lt"/>
              </a:rPr>
              <a:t>台のコンピュータがお互いにクライアントとしてもサーバーとしても通信しているネットワークはなんと呼ばれますか？</a:t>
            </a:r>
            <a:endParaRPr lang="en-US" i="0" dirty="0">
              <a:solidFill>
                <a:schemeClr val="tx1"/>
              </a:solidFill>
              <a:effectLst/>
              <a:latin typeface="+mn-lt"/>
            </a:endParaRPr>
          </a:p>
          <a:p>
            <a:pPr marL="358775" lvl="1"/>
            <a:endParaRPr lang="en-US" i="0" dirty="0">
              <a:solidFill>
                <a:schemeClr val="tx1"/>
              </a:solidFill>
              <a:effectLst/>
              <a:latin typeface="+mn-lt"/>
            </a:endParaRPr>
          </a:p>
          <a:p>
            <a:pPr marL="530225" lvl="1" indent="-171450">
              <a:buClr>
                <a:schemeClr val="tx1"/>
              </a:buClr>
              <a:buFont typeface="Wingdings" pitchFamily="2" charset="2"/>
              <a:buChar char="q"/>
            </a:pPr>
            <a:r>
              <a:rPr lang="en-US" sz="1200" i="0" dirty="0">
                <a:solidFill>
                  <a:schemeClr val="tx1"/>
                </a:solidFill>
                <a:effectLst/>
                <a:latin typeface="+mn-lt"/>
              </a:rPr>
              <a:t>peer-to-peer network</a:t>
            </a:r>
          </a:p>
          <a:p>
            <a:pPr marL="530225" lvl="1" indent="-171450">
              <a:buClr>
                <a:schemeClr val="tx1"/>
              </a:buClr>
              <a:buFont typeface="Wingdings" pitchFamily="2" charset="2"/>
              <a:buChar char="q"/>
            </a:pPr>
            <a:r>
              <a:rPr lang="en-US" sz="1200" i="0" dirty="0">
                <a:solidFill>
                  <a:schemeClr val="tx1"/>
                </a:solidFill>
                <a:effectLst/>
                <a:latin typeface="+mn-lt"/>
              </a:rPr>
              <a:t>client-to-server network</a:t>
            </a:r>
          </a:p>
          <a:p>
            <a:pPr marL="530225" lvl="1" indent="-171450">
              <a:buClr>
                <a:schemeClr val="tx1"/>
              </a:buClr>
              <a:buFont typeface="Wingdings" pitchFamily="2" charset="2"/>
              <a:buChar char="q"/>
            </a:pPr>
            <a:r>
              <a:rPr lang="en-US" sz="1200" i="0" dirty="0">
                <a:solidFill>
                  <a:schemeClr val="tx1"/>
                </a:solidFill>
                <a:effectLst/>
                <a:latin typeface="+mn-lt"/>
              </a:rPr>
              <a:t>client-to-client network</a:t>
            </a:r>
          </a:p>
          <a:p>
            <a:pPr marL="530225" lvl="1" indent="-171450">
              <a:buClr>
                <a:schemeClr val="tx1"/>
              </a:buClr>
              <a:buFont typeface="Wingdings" pitchFamily="2" charset="2"/>
              <a:buChar char="q"/>
            </a:pPr>
            <a:r>
              <a:rPr lang="en-US" sz="1200" i="0" dirty="0">
                <a:solidFill>
                  <a:schemeClr val="tx1"/>
                </a:solidFill>
                <a:effectLst/>
                <a:latin typeface="+mn-lt"/>
              </a:rPr>
              <a:t>server-to-server network</a:t>
            </a:r>
          </a:p>
        </p:txBody>
      </p:sp>
      <p:grpSp>
        <p:nvGrpSpPr>
          <p:cNvPr id="2" name="Google Shape;10286;p77">
            <a:extLst>
              <a:ext uri="{FF2B5EF4-FFF2-40B4-BE49-F238E27FC236}">
                <a16:creationId xmlns:a16="http://schemas.microsoft.com/office/drawing/2014/main" id="{5AF5C608-DA0C-62C0-121B-E4F671F68225}"/>
              </a:ext>
            </a:extLst>
          </p:cNvPr>
          <p:cNvGrpSpPr/>
          <p:nvPr/>
        </p:nvGrpSpPr>
        <p:grpSpPr>
          <a:xfrm>
            <a:off x="144000" y="385946"/>
            <a:ext cx="576000" cy="720000"/>
            <a:chOff x="-39783425" y="2337925"/>
            <a:chExt cx="275700" cy="318350"/>
          </a:xfrm>
          <a:solidFill>
            <a:schemeClr val="accent3"/>
          </a:solidFill>
        </p:grpSpPr>
        <p:sp>
          <p:nvSpPr>
            <p:cNvPr id="3" name="Google Shape;10287;p77">
              <a:extLst>
                <a:ext uri="{FF2B5EF4-FFF2-40B4-BE49-F238E27FC236}">
                  <a16:creationId xmlns:a16="http://schemas.microsoft.com/office/drawing/2014/main" id="{8147AB70-334E-A236-BA1E-DCF258FF9A54}"/>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D76C05F0-BD10-5F1D-01FA-D022F1E8800E}"/>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4CDD11E7-8FDE-B143-7DBC-4EAA24BEEB1A}"/>
              </a:ext>
            </a:extLst>
          </p:cNvPr>
          <p:cNvSpPr>
            <a:spLocks noGrp="1"/>
          </p:cNvSpPr>
          <p:nvPr>
            <p:ph type="ftr" sz="quarter" idx="10"/>
          </p:nvPr>
        </p:nvSpPr>
        <p:spPr/>
        <p:txBody>
          <a:bodyPr/>
          <a:lstStyle/>
          <a:p>
            <a:fld id="{096B0AA9-C95A-994E-B73D-1BCEE28B9AE9}" type="slidenum">
              <a:rPr lang="en-US" smtClean="0"/>
              <a:t>21</a:t>
            </a:fld>
            <a:endParaRPr lang="en-US" dirty="0"/>
          </a:p>
        </p:txBody>
      </p:sp>
    </p:spTree>
    <p:extLst>
      <p:ext uri="{BB962C8B-B14F-4D97-AF65-F5344CB8AC3E}">
        <p14:creationId xmlns:p14="http://schemas.microsoft.com/office/powerpoint/2010/main" val="291461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0847CA4-F870-98D3-9C9F-B486984FFC8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5606228-BBAA-4A22-786B-1B179F0764D4}"/>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2.2 Network Components</a:t>
            </a:r>
            <a:endParaRPr lang="en-US" altLang="ja-JP" dirty="0"/>
          </a:p>
        </p:txBody>
      </p:sp>
      <p:sp>
        <p:nvSpPr>
          <p:cNvPr id="3" name="Footer Placeholder 2">
            <a:extLst>
              <a:ext uri="{FF2B5EF4-FFF2-40B4-BE49-F238E27FC236}">
                <a16:creationId xmlns:a16="http://schemas.microsoft.com/office/drawing/2014/main" id="{5A2D4130-D44B-5972-DA1F-AC42D5236EB2}"/>
              </a:ext>
            </a:extLst>
          </p:cNvPr>
          <p:cNvSpPr>
            <a:spLocks noGrp="1"/>
          </p:cNvSpPr>
          <p:nvPr>
            <p:ph type="ftr" sz="quarter" idx="10"/>
          </p:nvPr>
        </p:nvSpPr>
        <p:spPr/>
        <p:txBody>
          <a:bodyPr/>
          <a:lstStyle/>
          <a:p>
            <a:fld id="{643F5686-BEC6-1141-B96B-B3F5CBBF18DA}" type="slidenum">
              <a:rPr lang="en-US" smtClean="0"/>
              <a:t>22</a:t>
            </a:fld>
            <a:endParaRPr lang="en-US" dirty="0"/>
          </a:p>
        </p:txBody>
      </p:sp>
      <p:sp>
        <p:nvSpPr>
          <p:cNvPr id="4" name="TextBox 3">
            <a:extLst>
              <a:ext uri="{FF2B5EF4-FFF2-40B4-BE49-F238E27FC236}">
                <a16:creationId xmlns:a16="http://schemas.microsoft.com/office/drawing/2014/main" id="{FFA43B64-AE58-A5BF-9817-5236E013D2F3}"/>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2.2.1 Video - Network Infrastructure Symbols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D28509D2-EA71-D45A-E06A-9B83F737C5F9}"/>
              </a:ext>
            </a:extLst>
          </p:cNvPr>
          <p:cNvSpPr txBox="1"/>
          <p:nvPr/>
        </p:nvSpPr>
        <p:spPr>
          <a:xfrm>
            <a:off x="554891" y="1727200"/>
            <a:ext cx="8144492" cy="3323987"/>
          </a:xfrm>
          <a:prstGeom prst="rect">
            <a:avLst/>
          </a:prstGeom>
          <a:noFill/>
        </p:spPr>
        <p:txBody>
          <a:bodyPr wrap="square" rtlCol="0">
            <a:spAutoFit/>
          </a:bodyPr>
          <a:lstStyle/>
          <a:p>
            <a:r>
              <a:rPr lang="ja-JP" altLang="en-US">
                <a:solidFill>
                  <a:schemeClr val="tx1"/>
                </a:solidFill>
              </a:rPr>
              <a:t>コースを通じて見ることになるさまざまなネットワーク機器を表すシンボルを見てみましょう。</a:t>
            </a:r>
            <a:br>
              <a:rPr lang="en-US" altLang="ja-JP" dirty="0">
                <a:solidFill>
                  <a:schemeClr val="tx1"/>
                </a:solidFill>
              </a:rPr>
            </a:br>
            <a:endParaRPr lang="en-US" altLang="ja-JP" dirty="0">
              <a:solidFill>
                <a:schemeClr val="tx1"/>
              </a:solidFill>
            </a:endParaRPr>
          </a:p>
          <a:p>
            <a:r>
              <a:rPr lang="ja-JP" altLang="en-US">
                <a:solidFill>
                  <a:schemeClr val="accent1"/>
                </a:solidFill>
              </a:rPr>
              <a:t>中間デバイス</a:t>
            </a:r>
            <a:r>
              <a:rPr lang="ja-JP" altLang="en-US">
                <a:solidFill>
                  <a:schemeClr val="tx1"/>
                </a:solidFill>
              </a:rPr>
              <a:t>の例：ルーター、ワイヤレスルーター、スイッチ、無線アクセスポイント。</a:t>
            </a:r>
            <a:endParaRPr lang="en-US" altLang="ja-JP" dirty="0">
              <a:solidFill>
                <a:schemeClr val="tx1"/>
              </a:solidFill>
            </a:endParaRPr>
          </a:p>
          <a:p>
            <a:endParaRPr lang="en-US" altLang="ja-JP" dirty="0">
              <a:solidFill>
                <a:schemeClr val="accent1"/>
              </a:solidFill>
            </a:endParaRPr>
          </a:p>
          <a:p>
            <a:r>
              <a:rPr lang="ja-JP" altLang="en-US">
                <a:solidFill>
                  <a:schemeClr val="accent1"/>
                </a:solidFill>
              </a:rPr>
              <a:t>エンドデバイス</a:t>
            </a:r>
            <a:r>
              <a:rPr lang="ja-JP" altLang="en-US">
                <a:solidFill>
                  <a:schemeClr val="tx1"/>
                </a:solidFill>
              </a:rPr>
              <a:t>の例：ラップトップ、プリンター、スマートフォン、</a:t>
            </a:r>
            <a:r>
              <a:rPr lang="en-US" dirty="0">
                <a:solidFill>
                  <a:schemeClr val="tx1"/>
                </a:solidFill>
              </a:rPr>
              <a:t>IP</a:t>
            </a:r>
            <a:r>
              <a:rPr lang="ja-JP" altLang="en-US">
                <a:solidFill>
                  <a:schemeClr val="tx1"/>
                </a:solidFill>
              </a:rPr>
              <a:t>電話などがあります。</a:t>
            </a:r>
          </a:p>
          <a:p>
            <a:endParaRPr lang="ja-JP" altLang="en-US">
              <a:solidFill>
                <a:schemeClr val="tx1"/>
              </a:solidFill>
            </a:endParaRPr>
          </a:p>
          <a:p>
            <a:r>
              <a:rPr lang="ja-JP" altLang="en-US">
                <a:solidFill>
                  <a:schemeClr val="accent1"/>
                </a:solidFill>
              </a:rPr>
              <a:t>ネットワークメディア</a:t>
            </a:r>
            <a:r>
              <a:rPr lang="ja-JP" altLang="en-US">
                <a:solidFill>
                  <a:schemeClr val="tx1"/>
                </a:solidFill>
              </a:rPr>
              <a:t>の例：</a:t>
            </a:r>
            <a:endParaRPr lang="en-US" altLang="ja-JP" dirty="0">
              <a:solidFill>
                <a:schemeClr val="tx1"/>
              </a:solidFill>
            </a:endParaRPr>
          </a:p>
          <a:p>
            <a:pPr marL="285750" indent="-285750">
              <a:buClr>
                <a:schemeClr val="tx1"/>
              </a:buClr>
              <a:buFont typeface="Arial" panose="020B0604020202020204" pitchFamily="34" charset="0"/>
              <a:buChar char="•"/>
            </a:pPr>
            <a:r>
              <a:rPr lang="en-US" dirty="0">
                <a:solidFill>
                  <a:schemeClr val="tx1"/>
                </a:solidFill>
              </a:rPr>
              <a:t>LAN (Local</a:t>
            </a:r>
            <a:r>
              <a:rPr lang="ja-JP" altLang="en-US">
                <a:solidFill>
                  <a:schemeClr val="tx1"/>
                </a:solidFill>
              </a:rPr>
              <a:t> </a:t>
            </a:r>
            <a:r>
              <a:rPr lang="en-US" altLang="ja-JP" dirty="0">
                <a:solidFill>
                  <a:schemeClr val="tx1"/>
                </a:solidFill>
              </a:rPr>
              <a:t>Area Network)</a:t>
            </a:r>
            <a:r>
              <a:rPr lang="ja-JP" altLang="en-US">
                <a:solidFill>
                  <a:schemeClr val="tx1"/>
                </a:solidFill>
              </a:rPr>
              <a:t>メディア、一般的に家庭やオフィス内で使われるローカルエリアネットワーク。</a:t>
            </a:r>
            <a:endParaRPr lang="en-US" altLang="ja-JP" dirty="0">
              <a:solidFill>
                <a:schemeClr val="tx1"/>
              </a:solidFill>
            </a:endParaRPr>
          </a:p>
          <a:p>
            <a:pPr marL="285750" indent="-285750">
              <a:buClr>
                <a:schemeClr val="tx1"/>
              </a:buClr>
              <a:buFont typeface="Arial" panose="020B0604020202020204" pitchFamily="34" charset="0"/>
              <a:buChar char="•"/>
            </a:pPr>
            <a:r>
              <a:rPr lang="en-US" dirty="0">
                <a:solidFill>
                  <a:schemeClr val="tx1"/>
                </a:solidFill>
              </a:rPr>
              <a:t>WAN</a:t>
            </a:r>
            <a:r>
              <a:rPr lang="ja-JP" altLang="en-US">
                <a:solidFill>
                  <a:schemeClr val="tx1"/>
                </a:solidFill>
              </a:rPr>
              <a:t>（</a:t>
            </a:r>
            <a:r>
              <a:rPr lang="en-US" altLang="ja-JP" dirty="0">
                <a:solidFill>
                  <a:schemeClr val="tx1"/>
                </a:solidFill>
              </a:rPr>
              <a:t>Wide Area Network</a:t>
            </a:r>
            <a:r>
              <a:rPr lang="ja-JP" altLang="en-US">
                <a:solidFill>
                  <a:schemeClr val="tx1"/>
                </a:solidFill>
              </a:rPr>
              <a:t>）メディア、主にインターネットサービスプロバイダーとの通信に使用される。</a:t>
            </a:r>
            <a:endParaRPr lang="en-US" altLang="ja-JP" dirty="0">
              <a:solidFill>
                <a:schemeClr val="tx1"/>
              </a:solidFill>
            </a:endParaRPr>
          </a:p>
          <a:p>
            <a:pPr marL="285750" indent="-285750">
              <a:buClr>
                <a:schemeClr val="tx1"/>
              </a:buClr>
              <a:buFont typeface="Arial" panose="020B0604020202020204" pitchFamily="34" charset="0"/>
              <a:buChar char="•"/>
            </a:pPr>
            <a:r>
              <a:rPr lang="ja-JP" altLang="en-US">
                <a:solidFill>
                  <a:schemeClr val="tx1"/>
                </a:solidFill>
              </a:rPr>
              <a:t>無線メディア</a:t>
            </a:r>
            <a:r>
              <a:rPr lang="en-US" altLang="ja-JP" dirty="0">
                <a:solidFill>
                  <a:schemeClr val="tx1"/>
                </a:solidFill>
              </a:rPr>
              <a:t>:</a:t>
            </a:r>
            <a:r>
              <a:rPr lang="ja-JP" altLang="en-US">
                <a:solidFill>
                  <a:schemeClr val="tx1"/>
                </a:solidFill>
              </a:rPr>
              <a:t>　ワイヤレスネットワークで使われる。</a:t>
            </a:r>
            <a:endParaRPr lang="en-US" altLang="ja-JP" dirty="0">
              <a:solidFill>
                <a:schemeClr val="tx1"/>
              </a:solidFill>
            </a:endParaRPr>
          </a:p>
          <a:p>
            <a:pPr marL="285750" indent="-285750">
              <a:buClr>
                <a:schemeClr val="tx1"/>
              </a:buClr>
              <a:buFont typeface="Arial" panose="020B0604020202020204" pitchFamily="34" charset="0"/>
              <a:buChar char="•"/>
            </a:pPr>
            <a:r>
              <a:rPr lang="ja-JP" altLang="en-US">
                <a:solidFill>
                  <a:schemeClr val="tx1"/>
                </a:solidFill>
              </a:rPr>
              <a:t>クラウド：インターネットを表すために使用されます。</a:t>
            </a:r>
            <a:br>
              <a:rPr lang="en-US" altLang="ja-JP" dirty="0">
                <a:solidFill>
                  <a:schemeClr val="tx1"/>
                </a:solidFill>
              </a:rPr>
            </a:br>
            <a:br>
              <a:rPr lang="en-US" altLang="ja-JP" dirty="0">
                <a:solidFill>
                  <a:schemeClr val="tx1"/>
                </a:solidFill>
              </a:rPr>
            </a:br>
            <a:r>
              <a:rPr lang="ja-JP" altLang="en-US">
                <a:solidFill>
                  <a:schemeClr val="tx1"/>
                </a:solidFill>
              </a:rPr>
              <a:t>これらのシンボルはこのコースでよく出てきますので覚えておいてください。</a:t>
            </a:r>
            <a:endParaRPr lang="en-US" dirty="0">
              <a:solidFill>
                <a:schemeClr val="tx1"/>
              </a:solidFill>
            </a:endParaRPr>
          </a:p>
        </p:txBody>
      </p:sp>
    </p:spTree>
    <p:extLst>
      <p:ext uri="{BB962C8B-B14F-4D97-AF65-F5344CB8AC3E}">
        <p14:creationId xmlns:p14="http://schemas.microsoft.com/office/powerpoint/2010/main" val="3631342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C773917-827E-B6AB-1AA8-F6C9D6AB77F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03D6BEB-5855-E178-9C98-B96593DF9ADA}"/>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2.2 Network Components</a:t>
            </a:r>
            <a:endParaRPr lang="en-US" altLang="ja-JP" dirty="0"/>
          </a:p>
        </p:txBody>
      </p:sp>
      <p:sp>
        <p:nvSpPr>
          <p:cNvPr id="4" name="TextBox 3">
            <a:extLst>
              <a:ext uri="{FF2B5EF4-FFF2-40B4-BE49-F238E27FC236}">
                <a16:creationId xmlns:a16="http://schemas.microsoft.com/office/drawing/2014/main" id="{2256B4D8-EC49-3CD0-6FFF-086AFD242625}"/>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2.2.2 Network Infrastructure</a:t>
            </a:r>
            <a:endParaRPr lang="en-US" altLang="ja-JP" sz="2000" b="0" i="0" u="none" strike="noStrike" dirty="0">
              <a:solidFill>
                <a:schemeClr val="accent4"/>
              </a:solidFill>
              <a:effectLst/>
              <a:latin typeface="+mn-lt"/>
              <a:ea typeface="MS PGothic" panose="020B0600070205080204" pitchFamily="34" charset="-128"/>
            </a:endParaRPr>
          </a:p>
        </p:txBody>
      </p:sp>
      <p:sp>
        <p:nvSpPr>
          <p:cNvPr id="5" name="TextBox 4">
            <a:extLst>
              <a:ext uri="{FF2B5EF4-FFF2-40B4-BE49-F238E27FC236}">
                <a16:creationId xmlns:a16="http://schemas.microsoft.com/office/drawing/2014/main" id="{96BA6B02-A55B-4797-C8BA-CB88EE58DE6E}"/>
              </a:ext>
            </a:extLst>
          </p:cNvPr>
          <p:cNvSpPr txBox="1"/>
          <p:nvPr/>
        </p:nvSpPr>
        <p:spPr>
          <a:xfrm>
            <a:off x="720000" y="1590350"/>
            <a:ext cx="4535492" cy="3477875"/>
          </a:xfrm>
          <a:prstGeom prst="rect">
            <a:avLst/>
          </a:prstGeom>
          <a:noFill/>
        </p:spPr>
        <p:txBody>
          <a:bodyPr wrap="square" rtlCol="0">
            <a:spAutoFit/>
          </a:bodyPr>
          <a:lstStyle/>
          <a:p>
            <a:r>
              <a:rPr lang="en-US" dirty="0">
                <a:solidFill>
                  <a:schemeClr val="tx1"/>
                </a:solidFill>
                <a:latin typeface="+mn-lt"/>
              </a:rPr>
              <a:t>The infrastructure consists of three main categories of hardware components:</a:t>
            </a:r>
          </a:p>
          <a:p>
            <a:endParaRPr lang="en-US" dirty="0">
              <a:solidFill>
                <a:schemeClr val="tx1"/>
              </a:solidFill>
              <a:latin typeface="+mn-lt"/>
            </a:endParaRPr>
          </a:p>
          <a:p>
            <a:pPr marL="285750" indent="-285750">
              <a:spcAft>
                <a:spcPts val="600"/>
              </a:spcAft>
              <a:buClr>
                <a:schemeClr val="tx1"/>
              </a:buClr>
              <a:buFont typeface="Arial" panose="020B0604020202020204" pitchFamily="34" charset="0"/>
              <a:buChar char="•"/>
            </a:pPr>
            <a:r>
              <a:rPr lang="en-US" dirty="0">
                <a:solidFill>
                  <a:schemeClr val="accent1"/>
                </a:solidFill>
                <a:latin typeface="+mn-lt"/>
              </a:rPr>
              <a:t>End Devices: </a:t>
            </a:r>
            <a:r>
              <a:rPr lang="en-US" dirty="0">
                <a:solidFill>
                  <a:schemeClr val="tx1"/>
                </a:solidFill>
                <a:latin typeface="+mn-lt"/>
              </a:rPr>
              <a:t>These are the devices at either end of the network communication. Examples include laptops, PCs, smartphones, etc.</a:t>
            </a:r>
          </a:p>
          <a:p>
            <a:pPr marL="285750" indent="-285750">
              <a:spcAft>
                <a:spcPts val="600"/>
              </a:spcAft>
              <a:buClr>
                <a:schemeClr val="tx1"/>
              </a:buClr>
              <a:buFont typeface="Arial" panose="020B0604020202020204" pitchFamily="34" charset="0"/>
              <a:buChar char="•"/>
            </a:pPr>
            <a:r>
              <a:rPr lang="en-US" dirty="0">
                <a:solidFill>
                  <a:schemeClr val="accent1"/>
                </a:solidFill>
                <a:latin typeface="+mn-lt"/>
              </a:rPr>
              <a:t>Intermediate Devices: </a:t>
            </a:r>
            <a:r>
              <a:rPr lang="en-US" dirty="0">
                <a:solidFill>
                  <a:schemeClr val="tx1"/>
                </a:solidFill>
                <a:latin typeface="+mn-lt"/>
              </a:rPr>
              <a:t>These devices connect the end devices and can route or switch data through the network. Examples are switches, routers, and wireless access points.</a:t>
            </a:r>
          </a:p>
          <a:p>
            <a:pPr marL="285750" indent="-285750">
              <a:spcAft>
                <a:spcPts val="600"/>
              </a:spcAft>
              <a:buClr>
                <a:schemeClr val="tx1"/>
              </a:buClr>
              <a:buFont typeface="Arial" panose="020B0604020202020204" pitchFamily="34" charset="0"/>
              <a:buChar char="•"/>
            </a:pPr>
            <a:r>
              <a:rPr lang="en-US" dirty="0">
                <a:solidFill>
                  <a:schemeClr val="accent1"/>
                </a:solidFill>
                <a:latin typeface="+mn-lt"/>
              </a:rPr>
              <a:t>Network Media: </a:t>
            </a:r>
            <a:r>
              <a:rPr lang="en-US" dirty="0">
                <a:solidFill>
                  <a:schemeClr val="tx1"/>
                </a:solidFill>
                <a:latin typeface="+mn-lt"/>
              </a:rPr>
              <a:t>This refers to the physical media used to connect devices. It includes both visible elements like cabling and less visible elements like wireless radio frequencies or infrared waves used in wireless communications.</a:t>
            </a:r>
          </a:p>
        </p:txBody>
      </p:sp>
      <p:pic>
        <p:nvPicPr>
          <p:cNvPr id="7" name="Picture 6" descr="Several computer devices with different symbols&#10;&#10;Description automatically generated with medium confidence">
            <a:extLst>
              <a:ext uri="{FF2B5EF4-FFF2-40B4-BE49-F238E27FC236}">
                <a16:creationId xmlns:a16="http://schemas.microsoft.com/office/drawing/2014/main" id="{E765C82E-3655-84C0-535A-1F6450FB3365}"/>
              </a:ext>
            </a:extLst>
          </p:cNvPr>
          <p:cNvPicPr>
            <a:picLocks noChangeAspect="1"/>
          </p:cNvPicPr>
          <p:nvPr/>
        </p:nvPicPr>
        <p:blipFill>
          <a:blip r:embed="rId5"/>
          <a:stretch>
            <a:fillRect/>
          </a:stretch>
        </p:blipFill>
        <p:spPr>
          <a:xfrm>
            <a:off x="5384799" y="1590350"/>
            <a:ext cx="3583215" cy="2568437"/>
          </a:xfrm>
          <a:prstGeom prst="rect">
            <a:avLst/>
          </a:prstGeom>
        </p:spPr>
      </p:pic>
      <p:sp>
        <p:nvSpPr>
          <p:cNvPr id="2" name="Footer Placeholder 1">
            <a:extLst>
              <a:ext uri="{FF2B5EF4-FFF2-40B4-BE49-F238E27FC236}">
                <a16:creationId xmlns:a16="http://schemas.microsoft.com/office/drawing/2014/main" id="{7875D629-769A-DF2E-3512-909ACE6912EE}"/>
              </a:ext>
            </a:extLst>
          </p:cNvPr>
          <p:cNvSpPr>
            <a:spLocks noGrp="1"/>
          </p:cNvSpPr>
          <p:nvPr>
            <p:ph type="ftr" sz="quarter" idx="10"/>
          </p:nvPr>
        </p:nvSpPr>
        <p:spPr/>
        <p:txBody>
          <a:bodyPr/>
          <a:lstStyle/>
          <a:p>
            <a:fld id="{3708ABCB-D597-2C4D-92F5-5515EAB2243D}" type="slidenum">
              <a:rPr lang="en-US" smtClean="0"/>
              <a:t>23</a:t>
            </a:fld>
            <a:endParaRPr lang="en-US" dirty="0"/>
          </a:p>
        </p:txBody>
      </p:sp>
    </p:spTree>
    <p:extLst>
      <p:ext uri="{BB962C8B-B14F-4D97-AF65-F5344CB8AC3E}">
        <p14:creationId xmlns:p14="http://schemas.microsoft.com/office/powerpoint/2010/main" val="3004617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C773917-827E-B6AB-1AA8-F6C9D6AB77F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03D6BEB-5855-E178-9C98-B96593DF9ADA}"/>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2.2 Network Components</a:t>
            </a:r>
            <a:endParaRPr lang="en-US" altLang="ja-JP" dirty="0"/>
          </a:p>
        </p:txBody>
      </p:sp>
      <p:sp>
        <p:nvSpPr>
          <p:cNvPr id="2" name="Footer Placeholder 1">
            <a:extLst>
              <a:ext uri="{FF2B5EF4-FFF2-40B4-BE49-F238E27FC236}">
                <a16:creationId xmlns:a16="http://schemas.microsoft.com/office/drawing/2014/main" id="{ECF8D29D-72A1-C2AE-9579-F2A06953AFC3}"/>
              </a:ext>
            </a:extLst>
          </p:cNvPr>
          <p:cNvSpPr>
            <a:spLocks noGrp="1"/>
          </p:cNvSpPr>
          <p:nvPr>
            <p:ph type="ftr" sz="quarter" idx="10"/>
          </p:nvPr>
        </p:nvSpPr>
        <p:spPr/>
        <p:txBody>
          <a:bodyPr/>
          <a:lstStyle/>
          <a:p>
            <a:fld id="{05413714-8FCB-7A4F-B1B9-F1A3BE4A3F9B}" type="slidenum">
              <a:rPr lang="en-US" smtClean="0"/>
              <a:t>24</a:t>
            </a:fld>
            <a:endParaRPr lang="en-US" dirty="0"/>
          </a:p>
        </p:txBody>
      </p:sp>
      <p:sp>
        <p:nvSpPr>
          <p:cNvPr id="4" name="TextBox 3">
            <a:extLst>
              <a:ext uri="{FF2B5EF4-FFF2-40B4-BE49-F238E27FC236}">
                <a16:creationId xmlns:a16="http://schemas.microsoft.com/office/drawing/2014/main" id="{2256B4D8-EC49-3CD0-6FFF-086AFD242625}"/>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2.2.2 Network Infrastructure</a:t>
            </a:r>
            <a:endParaRPr lang="en-US" altLang="ja-JP" sz="2000" b="0" i="0" u="none" strike="noStrike" dirty="0">
              <a:solidFill>
                <a:schemeClr val="accent4"/>
              </a:solidFill>
              <a:effectLst/>
              <a:latin typeface="+mn-lt"/>
              <a:ea typeface="MS PGothic" panose="020B0600070205080204" pitchFamily="34" charset="-128"/>
            </a:endParaRPr>
          </a:p>
        </p:txBody>
      </p:sp>
      <p:sp>
        <p:nvSpPr>
          <p:cNvPr id="5" name="TextBox 4">
            <a:extLst>
              <a:ext uri="{FF2B5EF4-FFF2-40B4-BE49-F238E27FC236}">
                <a16:creationId xmlns:a16="http://schemas.microsoft.com/office/drawing/2014/main" id="{96BA6B02-A55B-4797-C8BA-CB88EE58DE6E}"/>
              </a:ext>
            </a:extLst>
          </p:cNvPr>
          <p:cNvSpPr txBox="1"/>
          <p:nvPr/>
        </p:nvSpPr>
        <p:spPr>
          <a:xfrm>
            <a:off x="720000" y="1590350"/>
            <a:ext cx="4696062" cy="3570208"/>
          </a:xfrm>
          <a:prstGeom prst="rect">
            <a:avLst/>
          </a:prstGeom>
          <a:noFill/>
        </p:spPr>
        <p:txBody>
          <a:bodyPr wrap="square" rtlCol="0">
            <a:spAutoFit/>
          </a:bodyPr>
          <a:lstStyle/>
          <a:p>
            <a:pPr>
              <a:spcAft>
                <a:spcPts val="1200"/>
              </a:spcAft>
            </a:pPr>
            <a:r>
              <a:rPr lang="ja-JP" altLang="en-US">
                <a:solidFill>
                  <a:schemeClr val="tx1"/>
                </a:solidFill>
              </a:rPr>
              <a:t>インフラストラクチャは、以下の</a:t>
            </a:r>
            <a:r>
              <a:rPr lang="en-US" altLang="ja-JP" dirty="0">
                <a:solidFill>
                  <a:schemeClr val="tx1"/>
                </a:solidFill>
              </a:rPr>
              <a:t>3</a:t>
            </a:r>
            <a:r>
              <a:rPr lang="ja-JP" altLang="en-US">
                <a:solidFill>
                  <a:schemeClr val="tx1"/>
                </a:solidFill>
              </a:rPr>
              <a:t>つの主要なハードウェアコンポーネントカテゴリーから構成されます：</a:t>
            </a:r>
          </a:p>
          <a:p>
            <a:pPr>
              <a:spcAft>
                <a:spcPts val="1200"/>
              </a:spcAft>
            </a:pPr>
            <a:r>
              <a:rPr lang="ja-JP" altLang="en-US" b="1">
                <a:solidFill>
                  <a:schemeClr val="accent1"/>
                </a:solidFill>
              </a:rPr>
              <a:t>エンドデバイス：</a:t>
            </a:r>
            <a:r>
              <a:rPr lang="ja-JP" altLang="en-US">
                <a:solidFill>
                  <a:schemeClr val="tx1"/>
                </a:solidFill>
              </a:rPr>
              <a:t> これらはネットワーク通信の両端にあるデバイスです。例には、ラップトップ、</a:t>
            </a:r>
            <a:r>
              <a:rPr lang="en-US" dirty="0">
                <a:solidFill>
                  <a:schemeClr val="tx1"/>
                </a:solidFill>
              </a:rPr>
              <a:t>PC、</a:t>
            </a:r>
            <a:r>
              <a:rPr lang="ja-JP" altLang="en-US">
                <a:solidFill>
                  <a:schemeClr val="tx1"/>
                </a:solidFill>
              </a:rPr>
              <a:t>スマートフォンなどが含まれます。 </a:t>
            </a:r>
            <a:endParaRPr lang="en-US" altLang="ja-JP" dirty="0">
              <a:solidFill>
                <a:schemeClr val="tx1"/>
              </a:solidFill>
            </a:endParaRPr>
          </a:p>
          <a:p>
            <a:pPr>
              <a:spcAft>
                <a:spcPts val="1200"/>
              </a:spcAft>
            </a:pPr>
            <a:r>
              <a:rPr lang="ja-JP" altLang="en-US" b="1">
                <a:solidFill>
                  <a:schemeClr val="accent1"/>
                </a:solidFill>
              </a:rPr>
              <a:t>中間デバイス：</a:t>
            </a:r>
            <a:r>
              <a:rPr lang="ja-JP" altLang="en-US">
                <a:solidFill>
                  <a:schemeClr val="accent1"/>
                </a:solidFill>
              </a:rPr>
              <a:t> </a:t>
            </a:r>
            <a:r>
              <a:rPr lang="ja-JP" altLang="en-US">
                <a:solidFill>
                  <a:schemeClr val="tx1"/>
                </a:solidFill>
              </a:rPr>
              <a:t>これらのデバイスはエンドデバイスを接続し、ネットワークを通じてデータをルーティングまたはスイッチングすることができます。例としては、スイッチ、ルーター、無線アクセスポイントがあります。 </a:t>
            </a:r>
            <a:endParaRPr lang="en-US" altLang="ja-JP" dirty="0">
              <a:solidFill>
                <a:schemeClr val="tx1"/>
              </a:solidFill>
            </a:endParaRPr>
          </a:p>
          <a:p>
            <a:pPr>
              <a:spcAft>
                <a:spcPts val="1200"/>
              </a:spcAft>
            </a:pPr>
            <a:r>
              <a:rPr lang="ja-JP" altLang="en-US" b="1">
                <a:solidFill>
                  <a:schemeClr val="accent1"/>
                </a:solidFill>
              </a:rPr>
              <a:t>ネットワークメディア：</a:t>
            </a:r>
            <a:r>
              <a:rPr lang="ja-JP" altLang="en-US">
                <a:solidFill>
                  <a:schemeClr val="accent1"/>
                </a:solidFill>
              </a:rPr>
              <a:t> </a:t>
            </a:r>
            <a:r>
              <a:rPr lang="ja-JP" altLang="en-US">
                <a:solidFill>
                  <a:schemeClr val="tx1"/>
                </a:solidFill>
              </a:rPr>
              <a:t>これはデバイスを接続するために使用される物理メディアを指します。ネットワークケーブルのような目に見えるメディアと、無線通信で使用される無線周波数や赤外線波のような目に見えないメディアがあります。</a:t>
            </a:r>
          </a:p>
        </p:txBody>
      </p:sp>
      <p:pic>
        <p:nvPicPr>
          <p:cNvPr id="7" name="Picture 6" descr="Several computer devices with different symbols&#10;&#10;Description automatically generated with medium confidence">
            <a:extLst>
              <a:ext uri="{FF2B5EF4-FFF2-40B4-BE49-F238E27FC236}">
                <a16:creationId xmlns:a16="http://schemas.microsoft.com/office/drawing/2014/main" id="{E765C82E-3655-84C0-535A-1F6450FB3365}"/>
              </a:ext>
            </a:extLst>
          </p:cNvPr>
          <p:cNvPicPr>
            <a:picLocks noChangeAspect="1"/>
          </p:cNvPicPr>
          <p:nvPr/>
        </p:nvPicPr>
        <p:blipFill>
          <a:blip r:embed="rId5"/>
          <a:stretch>
            <a:fillRect/>
          </a:stretch>
        </p:blipFill>
        <p:spPr>
          <a:xfrm>
            <a:off x="5384799" y="1590350"/>
            <a:ext cx="3583215" cy="2568437"/>
          </a:xfrm>
          <a:prstGeom prst="rect">
            <a:avLst/>
          </a:prstGeom>
        </p:spPr>
      </p:pic>
    </p:spTree>
    <p:extLst>
      <p:ext uri="{BB962C8B-B14F-4D97-AF65-F5344CB8AC3E}">
        <p14:creationId xmlns:p14="http://schemas.microsoft.com/office/powerpoint/2010/main" val="2583770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702E11C-71FC-C490-7B47-C54443D22C1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1F51453-1098-01DF-2DC8-8D3892C50070}"/>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2.2 Network Components</a:t>
            </a:r>
            <a:endParaRPr lang="en-US" altLang="ja-JP" dirty="0"/>
          </a:p>
        </p:txBody>
      </p:sp>
      <p:sp>
        <p:nvSpPr>
          <p:cNvPr id="4" name="TextBox 3">
            <a:extLst>
              <a:ext uri="{FF2B5EF4-FFF2-40B4-BE49-F238E27FC236}">
                <a16:creationId xmlns:a16="http://schemas.microsoft.com/office/drawing/2014/main" id="{7A34B95C-3341-6754-C225-7618E1517F95}"/>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2.2.3 End Devices</a:t>
            </a:r>
            <a:endParaRPr lang="en-US" altLang="ja-JP" sz="2000" b="0" i="0" u="none" strike="noStrike" dirty="0">
              <a:solidFill>
                <a:schemeClr val="accent4"/>
              </a:solidFill>
              <a:effectLst/>
              <a:latin typeface="+mn-lt"/>
              <a:ea typeface="MS PGothic" panose="020B0600070205080204" pitchFamily="34" charset="-128"/>
            </a:endParaRPr>
          </a:p>
        </p:txBody>
      </p:sp>
      <p:sp>
        <p:nvSpPr>
          <p:cNvPr id="5" name="TextBox 4">
            <a:extLst>
              <a:ext uri="{FF2B5EF4-FFF2-40B4-BE49-F238E27FC236}">
                <a16:creationId xmlns:a16="http://schemas.microsoft.com/office/drawing/2014/main" id="{A4A3A90A-D919-EDC7-4089-AE429A5D80A1}"/>
              </a:ext>
            </a:extLst>
          </p:cNvPr>
          <p:cNvSpPr txBox="1"/>
          <p:nvPr/>
        </p:nvSpPr>
        <p:spPr>
          <a:xfrm>
            <a:off x="719999" y="1590350"/>
            <a:ext cx="7888291" cy="2462213"/>
          </a:xfrm>
          <a:prstGeom prst="rect">
            <a:avLst/>
          </a:prstGeom>
          <a:noFill/>
        </p:spPr>
        <p:txBody>
          <a:bodyPr wrap="square" rtlCol="0">
            <a:spAutoFit/>
          </a:bodyPr>
          <a:lstStyle/>
          <a:p>
            <a:r>
              <a:rPr lang="en-US" dirty="0">
                <a:solidFill>
                  <a:schemeClr val="tx1"/>
                </a:solidFill>
                <a:latin typeface="+mn-lt"/>
              </a:rPr>
              <a:t>Some examples of end devices:</a:t>
            </a:r>
          </a:p>
          <a:p>
            <a:endParaRPr lang="en-US" dirty="0">
              <a:solidFill>
                <a:schemeClr val="tx1"/>
              </a:solidFill>
              <a:latin typeface="+mn-lt"/>
            </a:endParaRPr>
          </a:p>
          <a:p>
            <a:pPr marL="285750" indent="-285750">
              <a:buClr>
                <a:schemeClr val="tx1"/>
              </a:buClr>
              <a:buFont typeface="Arial" panose="020B0604020202020204" pitchFamily="34" charset="0"/>
              <a:buChar char="•"/>
            </a:pPr>
            <a:r>
              <a:rPr lang="en-US" dirty="0">
                <a:solidFill>
                  <a:schemeClr val="tx1"/>
                </a:solidFill>
                <a:latin typeface="+mn-lt"/>
              </a:rPr>
              <a:t>Computers (workstations, laptops, file servers, web servers)</a:t>
            </a:r>
          </a:p>
          <a:p>
            <a:pPr marL="285750" indent="-285750">
              <a:buClr>
                <a:schemeClr val="tx1"/>
              </a:buClr>
              <a:buFont typeface="Arial" panose="020B0604020202020204" pitchFamily="34" charset="0"/>
              <a:buChar char="•"/>
            </a:pPr>
            <a:r>
              <a:rPr lang="en-US" dirty="0">
                <a:solidFill>
                  <a:schemeClr val="tx1"/>
                </a:solidFill>
                <a:latin typeface="+mn-lt"/>
              </a:rPr>
              <a:t>Network printers</a:t>
            </a:r>
          </a:p>
          <a:p>
            <a:pPr marL="285750" indent="-285750">
              <a:buClr>
                <a:schemeClr val="tx1"/>
              </a:buClr>
              <a:buFont typeface="Arial" panose="020B0604020202020204" pitchFamily="34" charset="0"/>
              <a:buChar char="•"/>
            </a:pPr>
            <a:r>
              <a:rPr lang="en-US" dirty="0">
                <a:solidFill>
                  <a:schemeClr val="tx1"/>
                </a:solidFill>
                <a:latin typeface="+mn-lt"/>
              </a:rPr>
              <a:t>Telephones and teleconferencing equipment</a:t>
            </a:r>
          </a:p>
          <a:p>
            <a:pPr marL="285750" indent="-285750">
              <a:buClr>
                <a:schemeClr val="tx1"/>
              </a:buClr>
              <a:buFont typeface="Arial" panose="020B0604020202020204" pitchFamily="34" charset="0"/>
              <a:buChar char="•"/>
            </a:pPr>
            <a:r>
              <a:rPr lang="en-US" dirty="0">
                <a:solidFill>
                  <a:schemeClr val="tx1"/>
                </a:solidFill>
                <a:latin typeface="+mn-lt"/>
              </a:rPr>
              <a:t>Security cameras</a:t>
            </a:r>
          </a:p>
          <a:p>
            <a:pPr marL="285750" indent="-285750">
              <a:buClr>
                <a:schemeClr val="tx1"/>
              </a:buClr>
              <a:buFont typeface="Arial" panose="020B0604020202020204" pitchFamily="34" charset="0"/>
              <a:buChar char="•"/>
            </a:pPr>
            <a:r>
              <a:rPr lang="en-US" dirty="0">
                <a:solidFill>
                  <a:schemeClr val="tx1"/>
                </a:solidFill>
                <a:latin typeface="+mn-lt"/>
              </a:rPr>
              <a:t>Mobile devices (such as smart phones, tablets, PDAs, and wireless debit/credit card readers and barcode scanners)</a:t>
            </a:r>
          </a:p>
          <a:p>
            <a:endParaRPr lang="en-US" dirty="0">
              <a:solidFill>
                <a:schemeClr val="tx1"/>
              </a:solidFill>
              <a:latin typeface="+mn-lt"/>
            </a:endParaRPr>
          </a:p>
          <a:p>
            <a:r>
              <a:rPr lang="en-US" dirty="0">
                <a:solidFill>
                  <a:schemeClr val="tx1"/>
                </a:solidFill>
                <a:latin typeface="+mn-lt"/>
              </a:rPr>
              <a:t>An end device (or host) is either the source or destination of a message transmitted over the network, as shown in the animation. </a:t>
            </a:r>
          </a:p>
        </p:txBody>
      </p:sp>
      <p:sp>
        <p:nvSpPr>
          <p:cNvPr id="2" name="Footer Placeholder 1">
            <a:extLst>
              <a:ext uri="{FF2B5EF4-FFF2-40B4-BE49-F238E27FC236}">
                <a16:creationId xmlns:a16="http://schemas.microsoft.com/office/drawing/2014/main" id="{6C75B61A-269D-274F-CC95-26A7CAC1BE3A}"/>
              </a:ext>
            </a:extLst>
          </p:cNvPr>
          <p:cNvSpPr>
            <a:spLocks noGrp="1"/>
          </p:cNvSpPr>
          <p:nvPr>
            <p:ph type="ftr" sz="quarter" idx="10"/>
          </p:nvPr>
        </p:nvSpPr>
        <p:spPr/>
        <p:txBody>
          <a:bodyPr/>
          <a:lstStyle/>
          <a:p>
            <a:fld id="{377CE5C9-770A-E848-BD38-6C2CFD149DEA}" type="slidenum">
              <a:rPr lang="en-US" smtClean="0"/>
              <a:t>25</a:t>
            </a:fld>
            <a:endParaRPr lang="en-US" dirty="0"/>
          </a:p>
        </p:txBody>
      </p:sp>
    </p:spTree>
    <p:extLst>
      <p:ext uri="{BB962C8B-B14F-4D97-AF65-F5344CB8AC3E}">
        <p14:creationId xmlns:p14="http://schemas.microsoft.com/office/powerpoint/2010/main" val="1784175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702E11C-71FC-C490-7B47-C54443D22C1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1F51453-1098-01DF-2DC8-8D3892C50070}"/>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2.2 Network Components</a:t>
            </a:r>
            <a:endParaRPr lang="en-US" altLang="ja-JP" dirty="0"/>
          </a:p>
        </p:txBody>
      </p:sp>
      <p:sp>
        <p:nvSpPr>
          <p:cNvPr id="2" name="Footer Placeholder 1">
            <a:extLst>
              <a:ext uri="{FF2B5EF4-FFF2-40B4-BE49-F238E27FC236}">
                <a16:creationId xmlns:a16="http://schemas.microsoft.com/office/drawing/2014/main" id="{CFC02B95-85EF-844C-2BAB-8D7ED1CED4C8}"/>
              </a:ext>
            </a:extLst>
          </p:cNvPr>
          <p:cNvSpPr>
            <a:spLocks noGrp="1"/>
          </p:cNvSpPr>
          <p:nvPr>
            <p:ph type="ftr" sz="quarter" idx="10"/>
          </p:nvPr>
        </p:nvSpPr>
        <p:spPr/>
        <p:txBody>
          <a:bodyPr/>
          <a:lstStyle/>
          <a:p>
            <a:fld id="{ACB08045-0F04-2345-B774-914703D2F522}" type="slidenum">
              <a:rPr lang="en-US" smtClean="0"/>
              <a:t>26</a:t>
            </a:fld>
            <a:endParaRPr lang="en-US" dirty="0"/>
          </a:p>
        </p:txBody>
      </p:sp>
      <p:sp>
        <p:nvSpPr>
          <p:cNvPr id="4" name="TextBox 3">
            <a:extLst>
              <a:ext uri="{FF2B5EF4-FFF2-40B4-BE49-F238E27FC236}">
                <a16:creationId xmlns:a16="http://schemas.microsoft.com/office/drawing/2014/main" id="{7A34B95C-3341-6754-C225-7618E1517F95}"/>
              </a:ext>
            </a:extLst>
          </p:cNvPr>
          <p:cNvSpPr txBox="1"/>
          <p:nvPr/>
        </p:nvSpPr>
        <p:spPr>
          <a:xfrm>
            <a:off x="720725" y="1073017"/>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2.2.3 End Devices</a:t>
            </a:r>
            <a:endParaRPr lang="en-US" altLang="ja-JP" sz="2000" b="0" i="0" u="none" strike="noStrike" dirty="0">
              <a:solidFill>
                <a:schemeClr val="accent4"/>
              </a:solidFill>
              <a:effectLst/>
              <a:latin typeface="+mn-lt"/>
              <a:ea typeface="MS PGothic" panose="020B0600070205080204" pitchFamily="34" charset="-128"/>
            </a:endParaRPr>
          </a:p>
        </p:txBody>
      </p:sp>
      <p:sp>
        <p:nvSpPr>
          <p:cNvPr id="5" name="TextBox 4">
            <a:extLst>
              <a:ext uri="{FF2B5EF4-FFF2-40B4-BE49-F238E27FC236}">
                <a16:creationId xmlns:a16="http://schemas.microsoft.com/office/drawing/2014/main" id="{A4A3A90A-D919-EDC7-4089-AE429A5D80A1}"/>
              </a:ext>
            </a:extLst>
          </p:cNvPr>
          <p:cNvSpPr txBox="1"/>
          <p:nvPr/>
        </p:nvSpPr>
        <p:spPr>
          <a:xfrm>
            <a:off x="719999" y="1590350"/>
            <a:ext cx="7888291" cy="2785378"/>
          </a:xfrm>
          <a:prstGeom prst="rect">
            <a:avLst/>
          </a:prstGeom>
          <a:noFill/>
        </p:spPr>
        <p:txBody>
          <a:bodyPr wrap="square" rtlCol="0">
            <a:spAutoFit/>
          </a:bodyPr>
          <a:lstStyle/>
          <a:p>
            <a:pPr>
              <a:spcAft>
                <a:spcPts val="600"/>
              </a:spcAft>
            </a:pPr>
            <a:r>
              <a:rPr lang="ja-JP" altLang="en-US">
                <a:solidFill>
                  <a:schemeClr val="tx1"/>
                </a:solidFill>
                <a:latin typeface="+mn-lt"/>
              </a:rPr>
              <a:t>エンドデバイスの例：</a:t>
            </a: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コンピュータ（ワークステーション、ラップトップ、ファイルサーバー、ウェブサーバー）</a:t>
            </a: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ネットワークプリンター</a:t>
            </a: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電話およびテレビ会議装置</a:t>
            </a: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セキュリティカメラ</a:t>
            </a: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モバイルデバイス（スマートフォン、タブレット</a:t>
            </a:r>
            <a:r>
              <a:rPr lang="en-US" dirty="0">
                <a:solidFill>
                  <a:schemeClr val="tx1"/>
                </a:solidFill>
                <a:latin typeface="+mn-lt"/>
              </a:rPr>
              <a:t>、</a:t>
            </a:r>
            <a:r>
              <a:rPr lang="ja-JP" altLang="en-US">
                <a:solidFill>
                  <a:schemeClr val="tx1"/>
                </a:solidFill>
                <a:latin typeface="+mn-lt"/>
              </a:rPr>
              <a:t>無線カードリーダー、バーコードスキャナーなど）</a:t>
            </a:r>
          </a:p>
          <a:p>
            <a:pPr>
              <a:spcAft>
                <a:spcPts val="600"/>
              </a:spcAft>
              <a:buClr>
                <a:schemeClr val="tx1"/>
              </a:buClr>
            </a:pPr>
            <a:endParaRPr lang="en-US" altLang="ja-JP" dirty="0">
              <a:solidFill>
                <a:schemeClr val="tx1"/>
              </a:solidFill>
              <a:latin typeface="+mn-lt"/>
            </a:endParaRPr>
          </a:p>
          <a:p>
            <a:pPr>
              <a:spcAft>
                <a:spcPts val="600"/>
              </a:spcAft>
              <a:buClr>
                <a:schemeClr val="tx1"/>
              </a:buClr>
            </a:pPr>
            <a:r>
              <a:rPr lang="ja-JP" altLang="en-US">
                <a:solidFill>
                  <a:schemeClr val="tx1"/>
                </a:solidFill>
                <a:latin typeface="+mn-lt"/>
              </a:rPr>
              <a:t>エンドデバイス（またはホスト）は、アニメーションで示されているように、ネットワークを介して伝達されるメッセージの送信元または宛先のいずれかです。</a:t>
            </a:r>
            <a:endParaRPr lang="en-US" dirty="0">
              <a:solidFill>
                <a:schemeClr val="tx1"/>
              </a:solidFill>
              <a:latin typeface="+mn-lt"/>
            </a:endParaRPr>
          </a:p>
        </p:txBody>
      </p:sp>
    </p:spTree>
    <p:extLst>
      <p:ext uri="{BB962C8B-B14F-4D97-AF65-F5344CB8AC3E}">
        <p14:creationId xmlns:p14="http://schemas.microsoft.com/office/powerpoint/2010/main" val="4285048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05CCACB-FFE5-5BAC-84F3-8F670B9FE1D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6F4CBB5-978F-247F-7CFE-AA420F145ABF}"/>
              </a:ext>
            </a:extLst>
          </p:cNvPr>
          <p:cNvSpPr txBox="1">
            <a:spLocks noGrp="1"/>
          </p:cNvSpPr>
          <p:nvPr>
            <p:ph type="title"/>
          </p:nvPr>
        </p:nvSpPr>
        <p:spPr>
          <a:xfrm>
            <a:off x="720000" y="433670"/>
            <a:ext cx="7704000" cy="572700"/>
          </a:xfrm>
        </p:spPr>
        <p:txBody>
          <a:bodyPr spcFirstLastPara="1" wrap="square" lIns="91425" tIns="91425" rIns="91425" bIns="91425" anchor="t" anchorCtr="0">
            <a:noAutofit/>
          </a:bodyPr>
          <a:lstStyle/>
          <a:p>
            <a:r>
              <a:rPr lang="en-US" altLang="ja-JP" dirty="0">
                <a:hlinkClick r:id="rId3"/>
              </a:rPr>
              <a:t>2.2 Network Components</a:t>
            </a:r>
            <a:endParaRPr lang="en-US" altLang="ja-JP" dirty="0"/>
          </a:p>
        </p:txBody>
      </p:sp>
      <p:sp>
        <p:nvSpPr>
          <p:cNvPr id="4" name="TextBox 3">
            <a:extLst>
              <a:ext uri="{FF2B5EF4-FFF2-40B4-BE49-F238E27FC236}">
                <a16:creationId xmlns:a16="http://schemas.microsoft.com/office/drawing/2014/main" id="{2D5A2E39-C26B-5616-983B-9A925E00F9CF}"/>
              </a:ext>
            </a:extLst>
          </p:cNvPr>
          <p:cNvSpPr txBox="1"/>
          <p:nvPr/>
        </p:nvSpPr>
        <p:spPr>
          <a:xfrm>
            <a:off x="720000" y="1006370"/>
            <a:ext cx="8209826"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2.2.4 Quiz3_2 Check Your Understanding - Network Components</a:t>
            </a:r>
          </a:p>
        </p:txBody>
      </p:sp>
      <p:sp>
        <p:nvSpPr>
          <p:cNvPr id="5" name="TextBox 4">
            <a:extLst>
              <a:ext uri="{FF2B5EF4-FFF2-40B4-BE49-F238E27FC236}">
                <a16:creationId xmlns:a16="http://schemas.microsoft.com/office/drawing/2014/main" id="{679DE164-61CE-A449-C9D2-560A906FA90B}"/>
              </a:ext>
            </a:extLst>
          </p:cNvPr>
          <p:cNvSpPr txBox="1"/>
          <p:nvPr/>
        </p:nvSpPr>
        <p:spPr>
          <a:xfrm>
            <a:off x="719999" y="1986974"/>
            <a:ext cx="7703275" cy="2031325"/>
          </a:xfrm>
          <a:prstGeom prst="rect">
            <a:avLst/>
          </a:prstGeom>
          <a:noFill/>
        </p:spPr>
        <p:txBody>
          <a:bodyPr wrap="square" rtlCol="0">
            <a:spAutoFit/>
          </a:bodyPr>
          <a:lstStyle/>
          <a:p>
            <a:pPr algn="l" fontAlgn="ctr"/>
            <a:r>
              <a:rPr lang="en-US" b="1" i="0" dirty="0">
                <a:solidFill>
                  <a:schemeClr val="tx1"/>
                </a:solidFill>
                <a:effectLst/>
                <a:latin typeface="+mn-lt"/>
              </a:rPr>
              <a:t>Question 1</a:t>
            </a:r>
          </a:p>
          <a:p>
            <a:pPr marL="358775" algn="l" fontAlgn="ctr"/>
            <a:r>
              <a:rPr lang="en-US" i="0" dirty="0" err="1">
                <a:solidFill>
                  <a:schemeClr val="tx1"/>
                </a:solidFill>
                <a:effectLst/>
                <a:latin typeface="+mn-lt"/>
              </a:rPr>
              <a:t>Marjani</a:t>
            </a:r>
            <a:r>
              <a:rPr lang="en-US" i="0" dirty="0">
                <a:solidFill>
                  <a:schemeClr val="tx1"/>
                </a:solidFill>
                <a:effectLst/>
                <a:latin typeface="+mn-lt"/>
              </a:rPr>
              <a:t> lives on a farm several kilometers outside of </a:t>
            </a:r>
            <a:r>
              <a:rPr lang="en-US" i="0" dirty="0" err="1">
                <a:solidFill>
                  <a:schemeClr val="tx1"/>
                </a:solidFill>
                <a:effectLst/>
                <a:latin typeface="+mn-lt"/>
              </a:rPr>
              <a:t>Msolwa</a:t>
            </a:r>
            <a:r>
              <a:rPr lang="en-US" i="0" dirty="0">
                <a:solidFill>
                  <a:schemeClr val="tx1"/>
                </a:solidFill>
                <a:effectLst/>
                <a:latin typeface="+mn-lt"/>
              </a:rPr>
              <a:t>, Tanzania. Which of the following end devices is she most likely to use to connect to the internet? (Choose two.)</a:t>
            </a:r>
          </a:p>
          <a:p>
            <a:pPr marL="358775" algn="l" fontAlgn="ctr"/>
            <a:r>
              <a:rPr lang="ja-JP" altLang="en-US" sz="1200">
                <a:solidFill>
                  <a:schemeClr val="tx1"/>
                </a:solidFill>
                <a:latin typeface="+mn-lt"/>
              </a:rPr>
              <a:t>マルジャニは、タンザニアのムソルワの郊外にある農場に住んでいます。彼女がインターネットに接続するために使用する可能性が高いエンドデバイスは次のうちどれですか？（</a:t>
            </a:r>
            <a:r>
              <a:rPr lang="en-US" altLang="ja-JP" sz="1200" dirty="0">
                <a:solidFill>
                  <a:schemeClr val="tx1"/>
                </a:solidFill>
                <a:latin typeface="+mn-lt"/>
              </a:rPr>
              <a:t>2</a:t>
            </a:r>
            <a:r>
              <a:rPr lang="ja-JP" altLang="en-US" sz="1200">
                <a:solidFill>
                  <a:schemeClr val="tx1"/>
                </a:solidFill>
                <a:latin typeface="+mn-lt"/>
              </a:rPr>
              <a:t>つ選んでください）</a:t>
            </a:r>
            <a:endParaRPr lang="en-US" sz="1200" i="0" dirty="0">
              <a:solidFill>
                <a:schemeClr val="tx1"/>
              </a:solidFill>
              <a:effectLst/>
              <a:latin typeface="+mn-lt"/>
            </a:endParaRPr>
          </a:p>
          <a:p>
            <a:pPr marL="358775" lvl="1">
              <a:buClr>
                <a:schemeClr val="tx1"/>
              </a:buClr>
              <a:buFont typeface="Wingdings" pitchFamily="2" charset="2"/>
              <a:buChar char="q"/>
            </a:pPr>
            <a:endParaRPr lang="en-US" sz="1200" i="0" dirty="0">
              <a:solidFill>
                <a:schemeClr val="tx1"/>
              </a:solidFill>
              <a:effectLst/>
              <a:latin typeface="+mn-lt"/>
            </a:endParaRPr>
          </a:p>
          <a:p>
            <a:pPr marL="358775" lvl="1">
              <a:buClr>
                <a:schemeClr val="tx1"/>
              </a:buClr>
              <a:buFont typeface="Wingdings" pitchFamily="2" charset="2"/>
              <a:buChar char="q"/>
            </a:pPr>
            <a:r>
              <a:rPr lang="en-US" sz="1200" i="0" dirty="0">
                <a:solidFill>
                  <a:schemeClr val="tx1"/>
                </a:solidFill>
                <a:effectLst/>
                <a:latin typeface="+mn-lt"/>
              </a:rPr>
              <a:t> network printer</a:t>
            </a:r>
          </a:p>
          <a:p>
            <a:pPr marL="358775" lvl="1">
              <a:buClr>
                <a:schemeClr val="tx1"/>
              </a:buClr>
              <a:buFont typeface="Wingdings" pitchFamily="2" charset="2"/>
              <a:buChar char="q"/>
            </a:pPr>
            <a:r>
              <a:rPr lang="en-US" sz="1200" i="0" dirty="0">
                <a:solidFill>
                  <a:schemeClr val="tx1"/>
                </a:solidFill>
                <a:effectLst/>
                <a:latin typeface="+mn-lt"/>
              </a:rPr>
              <a:t> wireless router</a:t>
            </a:r>
          </a:p>
          <a:p>
            <a:pPr marL="358775" lvl="1">
              <a:buClr>
                <a:schemeClr val="tx1"/>
              </a:buClr>
              <a:buFont typeface="Wingdings" pitchFamily="2" charset="2"/>
              <a:buChar char="q"/>
            </a:pPr>
            <a:r>
              <a:rPr lang="en-US" sz="1200" i="0" dirty="0">
                <a:solidFill>
                  <a:schemeClr val="tx1"/>
                </a:solidFill>
                <a:effectLst/>
                <a:latin typeface="+mn-lt"/>
              </a:rPr>
              <a:t> wireless tablet</a:t>
            </a:r>
          </a:p>
          <a:p>
            <a:pPr marL="358775" lvl="1">
              <a:buClr>
                <a:schemeClr val="tx1"/>
              </a:buClr>
              <a:buFont typeface="Wingdings" pitchFamily="2" charset="2"/>
              <a:buChar char="q"/>
            </a:pPr>
            <a:r>
              <a:rPr lang="en-US" sz="1200" i="0" dirty="0">
                <a:solidFill>
                  <a:schemeClr val="tx1"/>
                </a:solidFill>
                <a:effectLst/>
                <a:latin typeface="+mn-lt"/>
              </a:rPr>
              <a:t> smartphone</a:t>
            </a:r>
          </a:p>
        </p:txBody>
      </p:sp>
      <p:sp>
        <p:nvSpPr>
          <p:cNvPr id="3" name="TextBox 2">
            <a:extLst>
              <a:ext uri="{FF2B5EF4-FFF2-40B4-BE49-F238E27FC236}">
                <a16:creationId xmlns:a16="http://schemas.microsoft.com/office/drawing/2014/main" id="{5B384DEB-3B04-D62E-5DD9-7A701B09C444}"/>
              </a:ext>
            </a:extLst>
          </p:cNvPr>
          <p:cNvSpPr txBox="1"/>
          <p:nvPr/>
        </p:nvSpPr>
        <p:spPr>
          <a:xfrm>
            <a:off x="720725" y="1416308"/>
            <a:ext cx="5178056" cy="369332"/>
          </a:xfrm>
          <a:prstGeom prst="rect">
            <a:avLst/>
          </a:prstGeom>
          <a:noFill/>
        </p:spPr>
        <p:txBody>
          <a:bodyPr wrap="square" rtlCol="0">
            <a:spAutoFit/>
          </a:bodyPr>
          <a:lstStyle/>
          <a:p>
            <a:r>
              <a:rPr lang="en-US" sz="1800" dirty="0">
                <a:solidFill>
                  <a:schemeClr val="accent1"/>
                </a:solidFill>
                <a:hlinkClick r:id="rId4"/>
              </a:rPr>
              <a:t>https://forms.gle/C4zoBdyrt51b5oADA</a:t>
            </a:r>
            <a:endParaRPr lang="en-US" sz="1800" dirty="0">
              <a:solidFill>
                <a:schemeClr val="accent1"/>
              </a:solidFill>
            </a:endParaRPr>
          </a:p>
        </p:txBody>
      </p:sp>
      <p:grpSp>
        <p:nvGrpSpPr>
          <p:cNvPr id="2" name="Google Shape;10286;p77">
            <a:extLst>
              <a:ext uri="{FF2B5EF4-FFF2-40B4-BE49-F238E27FC236}">
                <a16:creationId xmlns:a16="http://schemas.microsoft.com/office/drawing/2014/main" id="{B8B7A53F-8B8D-B086-9F14-5241DEB083A0}"/>
              </a:ext>
            </a:extLst>
          </p:cNvPr>
          <p:cNvGrpSpPr/>
          <p:nvPr/>
        </p:nvGrpSpPr>
        <p:grpSpPr>
          <a:xfrm>
            <a:off x="144000" y="385946"/>
            <a:ext cx="576000" cy="720000"/>
            <a:chOff x="-39783425" y="2337925"/>
            <a:chExt cx="275700" cy="318350"/>
          </a:xfrm>
          <a:solidFill>
            <a:schemeClr val="accent3"/>
          </a:solidFill>
        </p:grpSpPr>
        <p:sp>
          <p:nvSpPr>
            <p:cNvPr id="6" name="Google Shape;10287;p77">
              <a:extLst>
                <a:ext uri="{FF2B5EF4-FFF2-40B4-BE49-F238E27FC236}">
                  <a16:creationId xmlns:a16="http://schemas.microsoft.com/office/drawing/2014/main" id="{B72157B8-D0AA-EFAE-ED57-5782A6FD2A35}"/>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 name="Google Shape;10288;p77">
              <a:extLst>
                <a:ext uri="{FF2B5EF4-FFF2-40B4-BE49-F238E27FC236}">
                  <a16:creationId xmlns:a16="http://schemas.microsoft.com/office/drawing/2014/main" id="{292BF0E0-0CD8-94F7-05B9-F9E050F93F20}"/>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8" name="Footer Placeholder 7">
            <a:extLst>
              <a:ext uri="{FF2B5EF4-FFF2-40B4-BE49-F238E27FC236}">
                <a16:creationId xmlns:a16="http://schemas.microsoft.com/office/drawing/2014/main" id="{81EBF22B-AE88-101E-0526-FD7053C4C668}"/>
              </a:ext>
            </a:extLst>
          </p:cNvPr>
          <p:cNvSpPr>
            <a:spLocks noGrp="1"/>
          </p:cNvSpPr>
          <p:nvPr>
            <p:ph type="ftr" sz="quarter" idx="10"/>
          </p:nvPr>
        </p:nvSpPr>
        <p:spPr/>
        <p:txBody>
          <a:bodyPr/>
          <a:lstStyle/>
          <a:p>
            <a:fld id="{3CC32944-4DC8-9C4E-95F0-3F0717D891E0}" type="slidenum">
              <a:rPr lang="en-US" smtClean="0"/>
              <a:t>27</a:t>
            </a:fld>
            <a:endParaRPr lang="en-US" dirty="0"/>
          </a:p>
        </p:txBody>
      </p:sp>
    </p:spTree>
    <p:extLst>
      <p:ext uri="{BB962C8B-B14F-4D97-AF65-F5344CB8AC3E}">
        <p14:creationId xmlns:p14="http://schemas.microsoft.com/office/powerpoint/2010/main" val="1280536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E375CF8-49AC-7A29-8037-BB1158D709F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E65E685-FD2C-804C-C9FE-3B9C00AE0321}"/>
              </a:ext>
            </a:extLst>
          </p:cNvPr>
          <p:cNvSpPr txBox="1">
            <a:spLocks noGrp="1"/>
          </p:cNvSpPr>
          <p:nvPr>
            <p:ph type="title"/>
          </p:nvPr>
        </p:nvSpPr>
        <p:spPr>
          <a:xfrm>
            <a:off x="720000" y="433670"/>
            <a:ext cx="7704000" cy="572700"/>
          </a:xfrm>
        </p:spPr>
        <p:txBody>
          <a:bodyPr spcFirstLastPara="1" wrap="square" lIns="91425" tIns="91425" rIns="91425" bIns="91425" anchor="t" anchorCtr="0">
            <a:noAutofit/>
          </a:bodyPr>
          <a:lstStyle/>
          <a:p>
            <a:r>
              <a:rPr lang="en-US" altLang="ja-JP" dirty="0">
                <a:hlinkClick r:id="rId3"/>
              </a:rPr>
              <a:t>2.2 Network Components</a:t>
            </a:r>
            <a:endParaRPr lang="en-US" altLang="ja-JP" dirty="0"/>
          </a:p>
        </p:txBody>
      </p:sp>
      <p:sp>
        <p:nvSpPr>
          <p:cNvPr id="4" name="TextBox 3">
            <a:extLst>
              <a:ext uri="{FF2B5EF4-FFF2-40B4-BE49-F238E27FC236}">
                <a16:creationId xmlns:a16="http://schemas.microsoft.com/office/drawing/2014/main" id="{FC6C5064-C32F-043B-D94C-A4671A771DFA}"/>
              </a:ext>
            </a:extLst>
          </p:cNvPr>
          <p:cNvSpPr txBox="1"/>
          <p:nvPr/>
        </p:nvSpPr>
        <p:spPr>
          <a:xfrm>
            <a:off x="720000" y="1006370"/>
            <a:ext cx="8209826"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2.2.4 Quiz3_2 Check Your Understanding - Network Components</a:t>
            </a:r>
          </a:p>
        </p:txBody>
      </p:sp>
      <p:sp>
        <p:nvSpPr>
          <p:cNvPr id="3" name="TextBox 2">
            <a:extLst>
              <a:ext uri="{FF2B5EF4-FFF2-40B4-BE49-F238E27FC236}">
                <a16:creationId xmlns:a16="http://schemas.microsoft.com/office/drawing/2014/main" id="{28C6C592-FA1B-4770-3A2A-D0D334DDA893}"/>
              </a:ext>
            </a:extLst>
          </p:cNvPr>
          <p:cNvSpPr txBox="1"/>
          <p:nvPr/>
        </p:nvSpPr>
        <p:spPr>
          <a:xfrm>
            <a:off x="720725" y="1416308"/>
            <a:ext cx="5178056" cy="369332"/>
          </a:xfrm>
          <a:prstGeom prst="rect">
            <a:avLst/>
          </a:prstGeom>
          <a:noFill/>
        </p:spPr>
        <p:txBody>
          <a:bodyPr wrap="square" rtlCol="0">
            <a:spAutoFit/>
          </a:bodyPr>
          <a:lstStyle/>
          <a:p>
            <a:r>
              <a:rPr lang="en-US" sz="1800" dirty="0">
                <a:solidFill>
                  <a:schemeClr val="accent1"/>
                </a:solidFill>
                <a:hlinkClick r:id="rId4"/>
              </a:rPr>
              <a:t>https://forms.gle/C4zoBdyrt51b5oADA</a:t>
            </a:r>
            <a:endParaRPr lang="en-US" sz="1800" dirty="0">
              <a:solidFill>
                <a:schemeClr val="accent1"/>
              </a:solidFill>
            </a:endParaRPr>
          </a:p>
        </p:txBody>
      </p:sp>
      <p:sp>
        <p:nvSpPr>
          <p:cNvPr id="2" name="TextBox 1">
            <a:extLst>
              <a:ext uri="{FF2B5EF4-FFF2-40B4-BE49-F238E27FC236}">
                <a16:creationId xmlns:a16="http://schemas.microsoft.com/office/drawing/2014/main" id="{C9F1B792-0C2F-4D5E-F65A-5D0F69164306}"/>
              </a:ext>
            </a:extLst>
          </p:cNvPr>
          <p:cNvSpPr txBox="1"/>
          <p:nvPr/>
        </p:nvSpPr>
        <p:spPr>
          <a:xfrm>
            <a:off x="720726" y="1979180"/>
            <a:ext cx="7703274" cy="3116238"/>
          </a:xfrm>
          <a:prstGeom prst="rect">
            <a:avLst/>
          </a:prstGeom>
          <a:noFill/>
        </p:spPr>
        <p:txBody>
          <a:bodyPr wrap="square" rtlCol="0">
            <a:spAutoFit/>
          </a:bodyPr>
          <a:lstStyle/>
          <a:p>
            <a:pPr algn="l" fontAlgn="ctr"/>
            <a:r>
              <a:rPr lang="en-US" b="1" i="0" dirty="0">
                <a:solidFill>
                  <a:schemeClr val="tx1"/>
                </a:solidFill>
                <a:effectLst/>
                <a:latin typeface="+mn-lt"/>
              </a:rPr>
              <a:t>Question 2</a:t>
            </a:r>
          </a:p>
          <a:p>
            <a:pPr marL="358775" algn="l"/>
            <a:r>
              <a:rPr lang="en-US" i="0" dirty="0" err="1">
                <a:solidFill>
                  <a:schemeClr val="tx1"/>
                </a:solidFill>
                <a:effectLst/>
                <a:latin typeface="+mn-lt"/>
              </a:rPr>
              <a:t>Eilert</a:t>
            </a:r>
            <a:r>
              <a:rPr lang="en-US" i="0" dirty="0">
                <a:solidFill>
                  <a:schemeClr val="tx1"/>
                </a:solidFill>
                <a:effectLst/>
                <a:latin typeface="+mn-lt"/>
              </a:rPr>
              <a:t> recently got a job with a computer support services company in his hometown of Falun, Sweden. A customer has asked for someone to come connect their home network to the internet. They only have a cable modem. Which of the following intermediary devices would </a:t>
            </a:r>
            <a:r>
              <a:rPr lang="en-US" i="0" dirty="0" err="1">
                <a:solidFill>
                  <a:schemeClr val="tx1"/>
                </a:solidFill>
                <a:effectLst/>
                <a:latin typeface="+mn-lt"/>
              </a:rPr>
              <a:t>Eilert</a:t>
            </a:r>
            <a:r>
              <a:rPr lang="en-US" i="0" dirty="0">
                <a:solidFill>
                  <a:schemeClr val="tx1"/>
                </a:solidFill>
                <a:effectLst/>
                <a:latin typeface="+mn-lt"/>
              </a:rPr>
              <a:t> most likely take with him to the job?</a:t>
            </a:r>
          </a:p>
          <a:p>
            <a:pPr marL="358775" algn="l"/>
            <a:r>
              <a:rPr lang="ja-JP" altLang="en-US">
                <a:solidFill>
                  <a:schemeClr val="tx1"/>
                </a:solidFill>
                <a:latin typeface="+mn-lt"/>
              </a:rPr>
              <a:t>エイレルトは最近、スウェーデンのあるコンピューターサポートサービス会社で仕事を始めました。顧客が、自宅のネットワークをインターネットに接続するために人を派遣するよう依頼しました。顧客の家はケーブルモデムしか持っていません。エイレルトが持っていく可能性が高い</a:t>
            </a:r>
            <a:r>
              <a:rPr lang="ja-JP" altLang="en-US" u="sng">
                <a:solidFill>
                  <a:schemeClr val="tx1"/>
                </a:solidFill>
                <a:latin typeface="+mn-lt"/>
              </a:rPr>
              <a:t>中間デバイス</a:t>
            </a:r>
            <a:r>
              <a:rPr lang="ja-JP" altLang="en-US">
                <a:solidFill>
                  <a:schemeClr val="tx1"/>
                </a:solidFill>
                <a:latin typeface="+mn-lt"/>
              </a:rPr>
              <a:t>は次のうちどれですか？</a:t>
            </a:r>
            <a:endParaRPr lang="en-US" i="0" dirty="0">
              <a:solidFill>
                <a:schemeClr val="tx1"/>
              </a:solidFill>
              <a:effectLst/>
              <a:latin typeface="+mn-lt"/>
            </a:endParaRPr>
          </a:p>
          <a:p>
            <a:pPr marL="644525" indent="-285750" algn="l">
              <a:buClr>
                <a:schemeClr val="tx1"/>
              </a:buClr>
              <a:buFont typeface="Wingdings" pitchFamily="2" charset="2"/>
              <a:buChar char="q"/>
            </a:pPr>
            <a:endParaRPr lang="en-US" sz="1050" dirty="0">
              <a:solidFill>
                <a:schemeClr val="tx1"/>
              </a:solidFill>
              <a:latin typeface="+mn-lt"/>
            </a:endParaRPr>
          </a:p>
          <a:p>
            <a:pPr marL="644525" indent="-285750" algn="l">
              <a:buClr>
                <a:schemeClr val="tx1"/>
              </a:buClr>
              <a:buFont typeface="Wingdings" pitchFamily="2" charset="2"/>
              <a:buChar char="q"/>
            </a:pPr>
            <a:r>
              <a:rPr lang="en-US" sz="1200" i="0" dirty="0">
                <a:solidFill>
                  <a:schemeClr val="tx1"/>
                </a:solidFill>
                <a:effectLst/>
                <a:latin typeface="+mn-lt"/>
              </a:rPr>
              <a:t>firewall appliance</a:t>
            </a:r>
          </a:p>
          <a:p>
            <a:pPr marL="644525" indent="-285750" algn="l">
              <a:buClr>
                <a:schemeClr val="tx1"/>
              </a:buClr>
              <a:buFont typeface="Wingdings" pitchFamily="2" charset="2"/>
              <a:buChar char="q"/>
            </a:pPr>
            <a:r>
              <a:rPr lang="en-US" sz="1200" i="0" dirty="0">
                <a:solidFill>
                  <a:schemeClr val="tx1"/>
                </a:solidFill>
                <a:effectLst/>
                <a:latin typeface="+mn-lt"/>
              </a:rPr>
              <a:t>multilayer switch</a:t>
            </a:r>
          </a:p>
          <a:p>
            <a:pPr marL="644525" indent="-285750" algn="l">
              <a:buClr>
                <a:schemeClr val="tx1"/>
              </a:buClr>
              <a:buFont typeface="Wingdings" pitchFamily="2" charset="2"/>
              <a:buChar char="q"/>
            </a:pPr>
            <a:r>
              <a:rPr lang="en-US" sz="1200" i="0" dirty="0">
                <a:solidFill>
                  <a:schemeClr val="tx1"/>
                </a:solidFill>
                <a:effectLst/>
                <a:latin typeface="+mn-lt"/>
              </a:rPr>
              <a:t>wireless router</a:t>
            </a:r>
          </a:p>
          <a:p>
            <a:pPr marL="644525" indent="-285750" algn="l">
              <a:buClr>
                <a:schemeClr val="tx1"/>
              </a:buClr>
              <a:buFont typeface="Wingdings" pitchFamily="2" charset="2"/>
              <a:buChar char="q"/>
            </a:pPr>
            <a:r>
              <a:rPr lang="en-US" sz="1200" i="0" dirty="0">
                <a:solidFill>
                  <a:schemeClr val="tx1"/>
                </a:solidFill>
                <a:effectLst/>
                <a:latin typeface="+mn-lt"/>
              </a:rPr>
              <a:t>desktop computer</a:t>
            </a:r>
          </a:p>
          <a:p>
            <a:pPr marL="644525" indent="-285750" algn="l">
              <a:buClr>
                <a:schemeClr val="tx1"/>
              </a:buClr>
              <a:buFont typeface="Wingdings" pitchFamily="2" charset="2"/>
              <a:buChar char="q"/>
            </a:pPr>
            <a:r>
              <a:rPr lang="en-US" sz="1200" i="0" dirty="0">
                <a:solidFill>
                  <a:schemeClr val="tx1"/>
                </a:solidFill>
                <a:effectLst/>
                <a:latin typeface="+mn-lt"/>
              </a:rPr>
              <a:t>LAN switch</a:t>
            </a:r>
          </a:p>
        </p:txBody>
      </p:sp>
      <p:grpSp>
        <p:nvGrpSpPr>
          <p:cNvPr id="5" name="Google Shape;10286;p77">
            <a:extLst>
              <a:ext uri="{FF2B5EF4-FFF2-40B4-BE49-F238E27FC236}">
                <a16:creationId xmlns:a16="http://schemas.microsoft.com/office/drawing/2014/main" id="{FFEC3F00-6E76-1B8C-5E3A-6FBC31817CFF}"/>
              </a:ext>
            </a:extLst>
          </p:cNvPr>
          <p:cNvGrpSpPr/>
          <p:nvPr/>
        </p:nvGrpSpPr>
        <p:grpSpPr>
          <a:xfrm>
            <a:off x="144000" y="385946"/>
            <a:ext cx="576000" cy="720000"/>
            <a:chOff x="-39783425" y="2337925"/>
            <a:chExt cx="275700" cy="318350"/>
          </a:xfrm>
          <a:solidFill>
            <a:schemeClr val="accent3"/>
          </a:solidFill>
        </p:grpSpPr>
        <p:sp>
          <p:nvSpPr>
            <p:cNvPr id="6" name="Google Shape;10287;p77">
              <a:extLst>
                <a:ext uri="{FF2B5EF4-FFF2-40B4-BE49-F238E27FC236}">
                  <a16:creationId xmlns:a16="http://schemas.microsoft.com/office/drawing/2014/main" id="{54B00C00-81A6-F823-E1E8-D1FB3B58857B}"/>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 name="Google Shape;10288;p77">
              <a:extLst>
                <a:ext uri="{FF2B5EF4-FFF2-40B4-BE49-F238E27FC236}">
                  <a16:creationId xmlns:a16="http://schemas.microsoft.com/office/drawing/2014/main" id="{E4DCBBA5-1505-E9E8-5AD2-43213958F485}"/>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8" name="Footer Placeholder 7">
            <a:extLst>
              <a:ext uri="{FF2B5EF4-FFF2-40B4-BE49-F238E27FC236}">
                <a16:creationId xmlns:a16="http://schemas.microsoft.com/office/drawing/2014/main" id="{58F9B588-FF14-9B16-630B-A10FCC8A9ADF}"/>
              </a:ext>
            </a:extLst>
          </p:cNvPr>
          <p:cNvSpPr>
            <a:spLocks noGrp="1"/>
          </p:cNvSpPr>
          <p:nvPr>
            <p:ph type="ftr" sz="quarter" idx="10"/>
          </p:nvPr>
        </p:nvSpPr>
        <p:spPr/>
        <p:txBody>
          <a:bodyPr/>
          <a:lstStyle/>
          <a:p>
            <a:fld id="{1F7E6271-584B-5342-84F1-2C005C831A16}" type="slidenum">
              <a:rPr lang="en-US" smtClean="0"/>
              <a:t>28</a:t>
            </a:fld>
            <a:endParaRPr lang="en-US" dirty="0"/>
          </a:p>
        </p:txBody>
      </p:sp>
    </p:spTree>
    <p:extLst>
      <p:ext uri="{BB962C8B-B14F-4D97-AF65-F5344CB8AC3E}">
        <p14:creationId xmlns:p14="http://schemas.microsoft.com/office/powerpoint/2010/main" val="2882061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17F6B64-DFF7-362D-0ABB-C35B12C72EC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930F57E-70B3-445B-015B-ACDD806D9948}"/>
              </a:ext>
            </a:extLst>
          </p:cNvPr>
          <p:cNvSpPr txBox="1">
            <a:spLocks noGrp="1"/>
          </p:cNvSpPr>
          <p:nvPr>
            <p:ph type="title"/>
          </p:nvPr>
        </p:nvSpPr>
        <p:spPr>
          <a:xfrm>
            <a:off x="720000" y="433670"/>
            <a:ext cx="7704000" cy="572700"/>
          </a:xfrm>
        </p:spPr>
        <p:txBody>
          <a:bodyPr spcFirstLastPara="1" wrap="square" lIns="91425" tIns="91425" rIns="91425" bIns="91425" anchor="t" anchorCtr="0">
            <a:noAutofit/>
          </a:bodyPr>
          <a:lstStyle/>
          <a:p>
            <a:r>
              <a:rPr lang="en-US" altLang="ja-JP" dirty="0">
                <a:hlinkClick r:id="rId3"/>
              </a:rPr>
              <a:t>2.2 Network Components</a:t>
            </a:r>
            <a:endParaRPr lang="en-US" altLang="ja-JP" dirty="0"/>
          </a:p>
        </p:txBody>
      </p:sp>
      <p:sp>
        <p:nvSpPr>
          <p:cNvPr id="4" name="TextBox 3">
            <a:extLst>
              <a:ext uri="{FF2B5EF4-FFF2-40B4-BE49-F238E27FC236}">
                <a16:creationId xmlns:a16="http://schemas.microsoft.com/office/drawing/2014/main" id="{2961F5EA-923C-009A-1635-7FD680998BBF}"/>
              </a:ext>
            </a:extLst>
          </p:cNvPr>
          <p:cNvSpPr txBox="1"/>
          <p:nvPr/>
        </p:nvSpPr>
        <p:spPr>
          <a:xfrm>
            <a:off x="720000" y="1006370"/>
            <a:ext cx="8209826"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2.2.4 Quiz3_2 Check Your Understanding - Network Components</a:t>
            </a:r>
          </a:p>
        </p:txBody>
      </p:sp>
      <p:sp>
        <p:nvSpPr>
          <p:cNvPr id="3" name="TextBox 2">
            <a:extLst>
              <a:ext uri="{FF2B5EF4-FFF2-40B4-BE49-F238E27FC236}">
                <a16:creationId xmlns:a16="http://schemas.microsoft.com/office/drawing/2014/main" id="{1596AD73-77F0-7AF5-E63E-CAD10E0E6F98}"/>
              </a:ext>
            </a:extLst>
          </p:cNvPr>
          <p:cNvSpPr txBox="1"/>
          <p:nvPr/>
        </p:nvSpPr>
        <p:spPr>
          <a:xfrm>
            <a:off x="720725" y="1416308"/>
            <a:ext cx="5178056" cy="369332"/>
          </a:xfrm>
          <a:prstGeom prst="rect">
            <a:avLst/>
          </a:prstGeom>
          <a:noFill/>
        </p:spPr>
        <p:txBody>
          <a:bodyPr wrap="square" rtlCol="0">
            <a:spAutoFit/>
          </a:bodyPr>
          <a:lstStyle/>
          <a:p>
            <a:r>
              <a:rPr lang="en-US" sz="1800" dirty="0">
                <a:solidFill>
                  <a:schemeClr val="accent1"/>
                </a:solidFill>
                <a:hlinkClick r:id="rId4"/>
              </a:rPr>
              <a:t>https://forms.gle/C4zoBdyrt51b5oADA</a:t>
            </a:r>
            <a:endParaRPr lang="en-US" sz="1800" dirty="0">
              <a:solidFill>
                <a:schemeClr val="accent1"/>
              </a:solidFill>
            </a:endParaRPr>
          </a:p>
        </p:txBody>
      </p:sp>
      <p:sp>
        <p:nvSpPr>
          <p:cNvPr id="2" name="TextBox 1">
            <a:extLst>
              <a:ext uri="{FF2B5EF4-FFF2-40B4-BE49-F238E27FC236}">
                <a16:creationId xmlns:a16="http://schemas.microsoft.com/office/drawing/2014/main" id="{5EFF2F5E-E917-62D9-C2A4-82A2AD221F6E}"/>
              </a:ext>
            </a:extLst>
          </p:cNvPr>
          <p:cNvSpPr txBox="1"/>
          <p:nvPr/>
        </p:nvSpPr>
        <p:spPr>
          <a:xfrm>
            <a:off x="720725" y="1858600"/>
            <a:ext cx="8232356" cy="3177793"/>
          </a:xfrm>
          <a:prstGeom prst="rect">
            <a:avLst/>
          </a:prstGeom>
          <a:noFill/>
        </p:spPr>
        <p:txBody>
          <a:bodyPr wrap="square" rtlCol="0">
            <a:spAutoFit/>
          </a:bodyPr>
          <a:lstStyle/>
          <a:p>
            <a:pPr algn="l" fontAlgn="ctr"/>
            <a:r>
              <a:rPr lang="en-US" b="1" i="0" dirty="0">
                <a:solidFill>
                  <a:schemeClr val="tx1"/>
                </a:solidFill>
                <a:effectLst/>
                <a:latin typeface="+mn-lt"/>
              </a:rPr>
              <a:t>Question 3</a:t>
            </a:r>
          </a:p>
          <a:p>
            <a:pPr marL="358775" algn="l"/>
            <a:r>
              <a:rPr lang="en-US" i="0" dirty="0" err="1">
                <a:solidFill>
                  <a:schemeClr val="tx1"/>
                </a:solidFill>
                <a:effectLst/>
                <a:latin typeface="+mn-lt"/>
              </a:rPr>
              <a:t>Rosalía</a:t>
            </a:r>
            <a:r>
              <a:rPr lang="en-US" i="0" dirty="0">
                <a:solidFill>
                  <a:schemeClr val="tx1"/>
                </a:solidFill>
                <a:effectLst/>
                <a:latin typeface="+mn-lt"/>
              </a:rPr>
              <a:t> works as a community health worker in Rio Claro, Brazil. Most of her time is spent making home visits to provide primary care to people in her community. However, she requires internet access to maintain her patient records and provide videoconferencing with a doctor, when needed. What end device and media type does </a:t>
            </a:r>
            <a:r>
              <a:rPr lang="en-US" i="0" dirty="0" err="1">
                <a:solidFill>
                  <a:schemeClr val="tx1"/>
                </a:solidFill>
                <a:effectLst/>
                <a:latin typeface="+mn-lt"/>
              </a:rPr>
              <a:t>Rosalía</a:t>
            </a:r>
            <a:r>
              <a:rPr lang="en-US" i="0" dirty="0">
                <a:solidFill>
                  <a:schemeClr val="tx1"/>
                </a:solidFill>
                <a:effectLst/>
                <a:latin typeface="+mn-lt"/>
              </a:rPr>
              <a:t> most likely use? (Choose two.)</a:t>
            </a:r>
          </a:p>
          <a:p>
            <a:pPr marL="358775"/>
            <a:endParaRPr lang="en-US" altLang="ja-JP" sz="1200" dirty="0">
              <a:solidFill>
                <a:schemeClr val="tx1"/>
              </a:solidFill>
              <a:latin typeface="+mn-lt"/>
            </a:endParaRPr>
          </a:p>
          <a:p>
            <a:pPr marL="358775"/>
            <a:r>
              <a:rPr lang="ja-JP" altLang="en-US" sz="1200">
                <a:solidFill>
                  <a:schemeClr val="tx1"/>
                </a:solidFill>
                <a:latin typeface="+mn-lt"/>
              </a:rPr>
              <a:t>ロザリアはブラジルで地域の看護師として働いています。彼女は患者の家庭を訪問してプライマリケアを提供しています。患者の記録の管理や、医師とのビデオ会議を行うためにインターネットアクセスが必要です。</a:t>
            </a:r>
            <a:endParaRPr lang="en-US" altLang="ja-JP" sz="1200" dirty="0">
              <a:solidFill>
                <a:schemeClr val="tx1"/>
              </a:solidFill>
              <a:latin typeface="+mn-lt"/>
            </a:endParaRPr>
          </a:p>
          <a:p>
            <a:pPr marL="358775"/>
            <a:r>
              <a:rPr lang="ja-JP" altLang="en-US" sz="1200">
                <a:solidFill>
                  <a:schemeClr val="tx1"/>
                </a:solidFill>
                <a:latin typeface="+mn-lt"/>
              </a:rPr>
              <a:t>ロザリアが使用する可能性が高いエンドデバイスとメディアタイプはどれですか？（</a:t>
            </a:r>
            <a:r>
              <a:rPr lang="en-US" altLang="ja-JP" sz="1200" dirty="0">
                <a:solidFill>
                  <a:schemeClr val="tx1"/>
                </a:solidFill>
                <a:latin typeface="+mn-lt"/>
              </a:rPr>
              <a:t>2</a:t>
            </a:r>
            <a:r>
              <a:rPr lang="ja-JP" altLang="en-US" sz="1200">
                <a:solidFill>
                  <a:schemeClr val="tx1"/>
                </a:solidFill>
                <a:latin typeface="+mn-lt"/>
              </a:rPr>
              <a:t>つ選んでください）</a:t>
            </a:r>
            <a:endParaRPr lang="en-US" sz="1200" i="0" dirty="0">
              <a:solidFill>
                <a:schemeClr val="tx1"/>
              </a:solidFill>
              <a:effectLst/>
              <a:latin typeface="+mn-lt"/>
            </a:endParaRPr>
          </a:p>
          <a:p>
            <a:pPr marL="358775" algn="l">
              <a:buClr>
                <a:schemeClr val="tx1"/>
              </a:buClr>
            </a:pPr>
            <a:endParaRPr lang="en-US" sz="1050" dirty="0">
              <a:solidFill>
                <a:schemeClr val="tx1"/>
              </a:solidFill>
              <a:latin typeface="+mn-lt"/>
            </a:endParaRPr>
          </a:p>
          <a:p>
            <a:pPr marL="644525" indent="-285750" algn="l">
              <a:buClr>
                <a:schemeClr val="tx1"/>
              </a:buClr>
              <a:buFont typeface="Wingdings" pitchFamily="2" charset="2"/>
              <a:buChar char="q"/>
            </a:pPr>
            <a:r>
              <a:rPr lang="en-US" sz="1200" i="0" dirty="0">
                <a:solidFill>
                  <a:schemeClr val="tx1"/>
                </a:solidFill>
                <a:effectLst/>
                <a:latin typeface="+mn-lt"/>
              </a:rPr>
              <a:t>wireless media</a:t>
            </a:r>
          </a:p>
          <a:p>
            <a:pPr marL="644525" indent="-285750" algn="l">
              <a:buClr>
                <a:schemeClr val="tx1"/>
              </a:buClr>
              <a:buFont typeface="Wingdings" pitchFamily="2" charset="2"/>
              <a:buChar char="q"/>
            </a:pPr>
            <a:r>
              <a:rPr lang="en-US" sz="1200" i="0" dirty="0">
                <a:solidFill>
                  <a:schemeClr val="tx1"/>
                </a:solidFill>
                <a:effectLst/>
                <a:latin typeface="+mn-lt"/>
              </a:rPr>
              <a:t>desktop computer</a:t>
            </a:r>
          </a:p>
          <a:p>
            <a:pPr marL="644525" indent="-285750" algn="l">
              <a:buClr>
                <a:schemeClr val="tx1"/>
              </a:buClr>
              <a:buFont typeface="Wingdings" pitchFamily="2" charset="2"/>
              <a:buChar char="q"/>
            </a:pPr>
            <a:r>
              <a:rPr lang="en-US" sz="1200" i="0" dirty="0">
                <a:solidFill>
                  <a:schemeClr val="tx1"/>
                </a:solidFill>
                <a:effectLst/>
                <a:latin typeface="+mn-lt"/>
              </a:rPr>
              <a:t>router</a:t>
            </a:r>
          </a:p>
          <a:p>
            <a:pPr marL="644525" indent="-285750" algn="l">
              <a:buClr>
                <a:schemeClr val="tx1"/>
              </a:buClr>
              <a:buFont typeface="Wingdings" pitchFamily="2" charset="2"/>
              <a:buChar char="q"/>
            </a:pPr>
            <a:r>
              <a:rPr lang="en-US" sz="1200" i="0" dirty="0">
                <a:solidFill>
                  <a:schemeClr val="tx1"/>
                </a:solidFill>
                <a:effectLst/>
                <a:latin typeface="+mn-lt"/>
              </a:rPr>
              <a:t>WAN media</a:t>
            </a:r>
          </a:p>
          <a:p>
            <a:pPr marL="644525" indent="-285750" algn="l">
              <a:buClr>
                <a:schemeClr val="tx1"/>
              </a:buClr>
              <a:buFont typeface="Wingdings" pitchFamily="2" charset="2"/>
              <a:buChar char="q"/>
            </a:pPr>
            <a:r>
              <a:rPr lang="en-US" sz="1200" i="0" dirty="0">
                <a:solidFill>
                  <a:schemeClr val="tx1"/>
                </a:solidFill>
                <a:effectLst/>
                <a:latin typeface="+mn-lt"/>
              </a:rPr>
              <a:t>LAN media</a:t>
            </a:r>
          </a:p>
          <a:p>
            <a:pPr marL="644525" indent="-285750" algn="l">
              <a:buClr>
                <a:schemeClr val="tx1"/>
              </a:buClr>
              <a:buFont typeface="Wingdings" pitchFamily="2" charset="2"/>
              <a:buChar char="q"/>
            </a:pPr>
            <a:r>
              <a:rPr lang="en-US" sz="1200" i="0" dirty="0">
                <a:solidFill>
                  <a:schemeClr val="tx1"/>
                </a:solidFill>
                <a:effectLst/>
                <a:latin typeface="+mn-lt"/>
              </a:rPr>
              <a:t>tablet</a:t>
            </a:r>
          </a:p>
        </p:txBody>
      </p:sp>
      <p:grpSp>
        <p:nvGrpSpPr>
          <p:cNvPr id="5" name="Google Shape;10286;p77">
            <a:extLst>
              <a:ext uri="{FF2B5EF4-FFF2-40B4-BE49-F238E27FC236}">
                <a16:creationId xmlns:a16="http://schemas.microsoft.com/office/drawing/2014/main" id="{CE104A08-04D3-FCC5-4821-6DE554686974}"/>
              </a:ext>
            </a:extLst>
          </p:cNvPr>
          <p:cNvGrpSpPr/>
          <p:nvPr/>
        </p:nvGrpSpPr>
        <p:grpSpPr>
          <a:xfrm>
            <a:off x="144000" y="385946"/>
            <a:ext cx="576000" cy="720000"/>
            <a:chOff x="-39783425" y="2337925"/>
            <a:chExt cx="275700" cy="318350"/>
          </a:xfrm>
          <a:solidFill>
            <a:schemeClr val="accent3"/>
          </a:solidFill>
        </p:grpSpPr>
        <p:sp>
          <p:nvSpPr>
            <p:cNvPr id="6" name="Google Shape;10287;p77">
              <a:extLst>
                <a:ext uri="{FF2B5EF4-FFF2-40B4-BE49-F238E27FC236}">
                  <a16:creationId xmlns:a16="http://schemas.microsoft.com/office/drawing/2014/main" id="{0DB1CA97-C538-7F95-BFC1-93F1FAC32C41}"/>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 name="Google Shape;10288;p77">
              <a:extLst>
                <a:ext uri="{FF2B5EF4-FFF2-40B4-BE49-F238E27FC236}">
                  <a16:creationId xmlns:a16="http://schemas.microsoft.com/office/drawing/2014/main" id="{8AF60C36-0E71-9806-9258-D7E65B9B0BF7}"/>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8" name="Footer Placeholder 7">
            <a:extLst>
              <a:ext uri="{FF2B5EF4-FFF2-40B4-BE49-F238E27FC236}">
                <a16:creationId xmlns:a16="http://schemas.microsoft.com/office/drawing/2014/main" id="{0150CB04-CF1A-6907-F4AD-A0F4478520F8}"/>
              </a:ext>
            </a:extLst>
          </p:cNvPr>
          <p:cNvSpPr>
            <a:spLocks noGrp="1"/>
          </p:cNvSpPr>
          <p:nvPr>
            <p:ph type="ftr" sz="quarter" idx="10"/>
          </p:nvPr>
        </p:nvSpPr>
        <p:spPr/>
        <p:txBody>
          <a:bodyPr/>
          <a:lstStyle/>
          <a:p>
            <a:fld id="{8CFC2B80-1FCE-4447-9FA1-CCCC1565F0F6}" type="slidenum">
              <a:rPr lang="en-US" smtClean="0"/>
              <a:t>29</a:t>
            </a:fld>
            <a:endParaRPr lang="en-US" dirty="0"/>
          </a:p>
        </p:txBody>
      </p:sp>
    </p:spTree>
    <p:extLst>
      <p:ext uri="{BB962C8B-B14F-4D97-AF65-F5344CB8AC3E}">
        <p14:creationId xmlns:p14="http://schemas.microsoft.com/office/powerpoint/2010/main" val="160440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275468" y="1865829"/>
            <a:ext cx="1731182" cy="838181"/>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Dynamic Addressing with DHCP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592059" y="1335432"/>
            <a:ext cx="1098000" cy="389700"/>
          </a:xfrm>
          <a:prstGeom prst="rect">
            <a:avLst/>
          </a:prstGeom>
        </p:spPr>
        <p:txBody>
          <a:bodyPr spcFirstLastPara="1" wrap="square" lIns="91425" tIns="91425" rIns="91425" bIns="91425" anchor="ctr" anchorCtr="0">
            <a:noAutofit/>
          </a:bodyPr>
          <a:lstStyle/>
          <a:p>
            <a:r>
              <a:rPr lang="en-US" dirty="0">
                <a:solidFill>
                  <a:schemeClr val="bg1">
                    <a:lumMod val="85000"/>
                  </a:schemeClr>
                </a:solidFill>
                <a:highlight>
                  <a:srgbClr val="C0C0C0"/>
                </a:highlight>
              </a:rPr>
              <a:t>10</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2024885" y="1865829"/>
            <a:ext cx="1731183" cy="550226"/>
          </a:xfrm>
          <a:prstGeom prst="rect">
            <a:avLst/>
          </a:prstGeom>
        </p:spPr>
        <p:txBody>
          <a:bodyPr spcFirstLastPara="1" wrap="square" lIns="91425" tIns="91425" rIns="91425" bIns="91425" anchor="t" anchorCtr="0">
            <a:noAutofit/>
          </a:body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Gateways to Other Networks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34147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11</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596986" y="1865829"/>
            <a:ext cx="1183864" cy="550226"/>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ARP Process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3991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12</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3594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13</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6003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14</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7638" y="1865829"/>
            <a:ext cx="1422796"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TCP and UDP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5920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15</a:t>
            </a:r>
            <a:endParaRPr dirty="0">
              <a:solidFill>
                <a:schemeClr val="bg1">
                  <a:lumMod val="85000"/>
                </a:schemeClr>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29"/>
            <a:ext cx="1617092" cy="550226"/>
          </a:xfrm>
        </p:spPr>
        <p:txBody>
          <a:bodyPr anchor="t"/>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Routing Between Networks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341476"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991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17</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427268"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Application Layer Services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2176685"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Network Testing Utilities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75127"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fontAlgn="ct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期末テスト</a:t>
            </a:r>
          </a:p>
        </p:txBody>
      </p:sp>
      <p:sp>
        <p:nvSpPr>
          <p:cNvPr id="2" name="Footer Placeholder 4">
            <a:extLst>
              <a:ext uri="{FF2B5EF4-FFF2-40B4-BE49-F238E27FC236}">
                <a16:creationId xmlns:a16="http://schemas.microsoft.com/office/drawing/2014/main" id="{F84E3556-0ACE-A69A-D488-4E8DDF888E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DEE01BB0-F1AB-EA49-8B4A-80AB857560FD}" type="slidenum">
              <a:rPr lang="en-US" smtClean="0">
                <a:solidFill>
                  <a:schemeClr val="tx1"/>
                </a:solidFill>
              </a:rPr>
              <a:pPr algn="r"/>
              <a:t>3</a:t>
            </a:fld>
            <a:endParaRPr lang="en-US" dirty="0">
              <a:solidFill>
                <a:schemeClr val="tx1"/>
              </a:solidFill>
            </a:endParaRPr>
          </a:p>
        </p:txBody>
      </p:sp>
    </p:spTree>
    <p:extLst>
      <p:ext uri="{BB962C8B-B14F-4D97-AF65-F5344CB8AC3E}">
        <p14:creationId xmlns:p14="http://schemas.microsoft.com/office/powerpoint/2010/main" val="2761483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EF494C6-E758-CBFB-94DB-A56660B36F2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44CAAB2-11B4-153A-F3DA-A6596B6215A9}"/>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2.3. ISP Connectivity Options</a:t>
            </a:r>
            <a:endParaRPr lang="en-US" altLang="ja-JP" dirty="0"/>
          </a:p>
        </p:txBody>
      </p:sp>
      <p:sp>
        <p:nvSpPr>
          <p:cNvPr id="4" name="TextBox 3">
            <a:extLst>
              <a:ext uri="{FF2B5EF4-FFF2-40B4-BE49-F238E27FC236}">
                <a16:creationId xmlns:a16="http://schemas.microsoft.com/office/drawing/2014/main" id="{B7149AB7-B40D-5448-3BE7-46585E807C7E}"/>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2.3.1 ISP Services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D3ED617D-EFEC-E148-3A6D-3E0CBA5AE2E6}"/>
              </a:ext>
            </a:extLst>
          </p:cNvPr>
          <p:cNvSpPr txBox="1"/>
          <p:nvPr/>
        </p:nvSpPr>
        <p:spPr>
          <a:xfrm>
            <a:off x="720001" y="1532782"/>
            <a:ext cx="5025018" cy="3539430"/>
          </a:xfrm>
          <a:prstGeom prst="rect">
            <a:avLst/>
          </a:prstGeom>
          <a:noFill/>
        </p:spPr>
        <p:txBody>
          <a:bodyPr wrap="square" rtlCol="0">
            <a:spAutoFit/>
          </a:bodyPr>
          <a:lstStyle/>
          <a:p>
            <a:r>
              <a:rPr lang="en-US" dirty="0">
                <a:solidFill>
                  <a:schemeClr val="accent1"/>
                </a:solidFill>
                <a:latin typeface="+mn-lt"/>
              </a:rPr>
              <a:t>An Internet Service Provider (ISP) </a:t>
            </a:r>
            <a:r>
              <a:rPr lang="en-US" dirty="0">
                <a:solidFill>
                  <a:schemeClr val="tx1"/>
                </a:solidFill>
                <a:latin typeface="+mn-lt"/>
              </a:rPr>
              <a:t>provides the link between the home network and the internet. </a:t>
            </a:r>
          </a:p>
          <a:p>
            <a:endParaRPr lang="en-US" dirty="0">
              <a:solidFill>
                <a:schemeClr val="tx1"/>
              </a:solidFill>
              <a:latin typeface="+mn-lt"/>
            </a:endParaRPr>
          </a:p>
          <a:p>
            <a:r>
              <a:rPr lang="en-US" dirty="0">
                <a:solidFill>
                  <a:schemeClr val="tx1"/>
                </a:solidFill>
                <a:latin typeface="+mn-lt"/>
              </a:rPr>
              <a:t>Many ISPs also offer additional services to their contract subscribers, as shown in the figure. These services can include email accounts, network storage, and website hosting and automated backup or security services.</a:t>
            </a:r>
          </a:p>
          <a:p>
            <a:endParaRPr lang="en-US" dirty="0">
              <a:solidFill>
                <a:schemeClr val="tx1"/>
              </a:solidFill>
              <a:latin typeface="+mn-lt"/>
            </a:endParaRPr>
          </a:p>
          <a:p>
            <a:r>
              <a:rPr lang="en-US" dirty="0">
                <a:solidFill>
                  <a:schemeClr val="accent1"/>
                </a:solidFill>
                <a:latin typeface="+mn-lt"/>
              </a:rPr>
              <a:t>Internet Backbone: </a:t>
            </a:r>
            <a:r>
              <a:rPr lang="en-US" dirty="0">
                <a:solidFill>
                  <a:schemeClr val="tx1"/>
                </a:solidFill>
                <a:latin typeface="+mn-lt"/>
              </a:rPr>
              <a:t>The internet backbone comprises high-speed data links that connect various service provider networks in major cities around the world. The backbone primarily uses fiber-optic cables, which are often installed underground to connect cities within continents and under the sea to interconnect continents, countries, and cities.</a:t>
            </a:r>
          </a:p>
          <a:p>
            <a:endParaRPr lang="en-US" dirty="0">
              <a:solidFill>
                <a:schemeClr val="tx1"/>
              </a:solidFill>
              <a:latin typeface="+mn-lt"/>
            </a:endParaRPr>
          </a:p>
          <a:p>
            <a:endParaRPr lang="en-US" dirty="0">
              <a:solidFill>
                <a:schemeClr val="tx1"/>
              </a:solidFill>
              <a:latin typeface="+mn-lt"/>
            </a:endParaRPr>
          </a:p>
        </p:txBody>
      </p:sp>
      <p:pic>
        <p:nvPicPr>
          <p:cNvPr id="5" name="Picture 4" descr="A diagram of a service&#10;&#10;Description automatically generated">
            <a:extLst>
              <a:ext uri="{FF2B5EF4-FFF2-40B4-BE49-F238E27FC236}">
                <a16:creationId xmlns:a16="http://schemas.microsoft.com/office/drawing/2014/main" id="{27CC8650-2FEC-3EE4-0C0C-9C18BFCB1567}"/>
              </a:ext>
            </a:extLst>
          </p:cNvPr>
          <p:cNvPicPr>
            <a:picLocks noChangeAspect="1"/>
          </p:cNvPicPr>
          <p:nvPr/>
        </p:nvPicPr>
        <p:blipFill>
          <a:blip r:embed="rId5"/>
          <a:stretch>
            <a:fillRect/>
          </a:stretch>
        </p:blipFill>
        <p:spPr>
          <a:xfrm>
            <a:off x="5993965" y="1532778"/>
            <a:ext cx="2864364" cy="2734422"/>
          </a:xfrm>
          <a:prstGeom prst="rect">
            <a:avLst/>
          </a:prstGeom>
        </p:spPr>
      </p:pic>
      <p:sp>
        <p:nvSpPr>
          <p:cNvPr id="3" name="Footer Placeholder 2">
            <a:extLst>
              <a:ext uri="{FF2B5EF4-FFF2-40B4-BE49-F238E27FC236}">
                <a16:creationId xmlns:a16="http://schemas.microsoft.com/office/drawing/2014/main" id="{A211DF2E-3DF3-62BD-D663-560B8B6E35E6}"/>
              </a:ext>
            </a:extLst>
          </p:cNvPr>
          <p:cNvSpPr>
            <a:spLocks noGrp="1"/>
          </p:cNvSpPr>
          <p:nvPr>
            <p:ph type="ftr" sz="quarter" idx="10"/>
          </p:nvPr>
        </p:nvSpPr>
        <p:spPr/>
        <p:txBody>
          <a:bodyPr/>
          <a:lstStyle/>
          <a:p>
            <a:fld id="{6BAA0048-0757-3E46-AEEE-3D5D0F76737A}" type="slidenum">
              <a:rPr lang="en-US" smtClean="0"/>
              <a:t>30</a:t>
            </a:fld>
            <a:endParaRPr lang="en-US" dirty="0"/>
          </a:p>
        </p:txBody>
      </p:sp>
    </p:spTree>
    <p:extLst>
      <p:ext uri="{BB962C8B-B14F-4D97-AF65-F5344CB8AC3E}">
        <p14:creationId xmlns:p14="http://schemas.microsoft.com/office/powerpoint/2010/main" val="1712773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EF494C6-E758-CBFB-94DB-A56660B36F2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44CAAB2-11B4-153A-F3DA-A6596B6215A9}"/>
              </a:ext>
            </a:extLst>
          </p:cNvPr>
          <p:cNvSpPr txBox="1">
            <a:spLocks noGrp="1"/>
          </p:cNvSpPr>
          <p:nvPr>
            <p:ph type="title"/>
          </p:nvPr>
        </p:nvSpPr>
        <p:spPr/>
        <p:txBody>
          <a:bodyPr spcFirstLastPara="1" wrap="square" lIns="91425" tIns="91425" rIns="91425" bIns="91425" anchor="t" anchorCtr="0">
            <a:noAutofit/>
          </a:bodyPr>
          <a:lstStyle/>
          <a:p>
            <a:r>
              <a:rPr lang="en-US" altLang="ja-JP" dirty="0">
                <a:latin typeface="+mn-ea"/>
                <a:ea typeface="+mn-ea"/>
                <a:hlinkClick r:id="rId3"/>
              </a:rPr>
              <a:t>2.3.ISP</a:t>
            </a:r>
            <a:r>
              <a:rPr lang="ja-JP" altLang="en-US">
                <a:latin typeface="+mn-ea"/>
                <a:ea typeface="+mn-ea"/>
                <a:hlinkClick r:id="rId3"/>
              </a:rPr>
              <a:t>接続オプション</a:t>
            </a:r>
            <a:endParaRPr lang="en-US" altLang="ja-JP" dirty="0">
              <a:latin typeface="+mn-ea"/>
              <a:ea typeface="+mn-ea"/>
            </a:endParaRPr>
          </a:p>
        </p:txBody>
      </p:sp>
      <p:sp>
        <p:nvSpPr>
          <p:cNvPr id="3" name="Footer Placeholder 2">
            <a:extLst>
              <a:ext uri="{FF2B5EF4-FFF2-40B4-BE49-F238E27FC236}">
                <a16:creationId xmlns:a16="http://schemas.microsoft.com/office/drawing/2014/main" id="{464AD9D4-D06A-0F4D-ACA0-50B9AEF83D2A}"/>
              </a:ext>
            </a:extLst>
          </p:cNvPr>
          <p:cNvSpPr>
            <a:spLocks noGrp="1"/>
          </p:cNvSpPr>
          <p:nvPr>
            <p:ph type="ftr" sz="quarter" idx="10"/>
          </p:nvPr>
        </p:nvSpPr>
        <p:spPr/>
        <p:txBody>
          <a:bodyPr/>
          <a:lstStyle/>
          <a:p>
            <a:fld id="{28B03450-D477-534B-94EB-89BBD37A7C24}" type="slidenum">
              <a:rPr lang="en-US" smtClean="0"/>
              <a:t>31</a:t>
            </a:fld>
            <a:endParaRPr lang="en-US" dirty="0"/>
          </a:p>
        </p:txBody>
      </p:sp>
      <p:sp>
        <p:nvSpPr>
          <p:cNvPr id="4" name="TextBox 3">
            <a:extLst>
              <a:ext uri="{FF2B5EF4-FFF2-40B4-BE49-F238E27FC236}">
                <a16:creationId xmlns:a16="http://schemas.microsoft.com/office/drawing/2014/main" id="{B7149AB7-B40D-5448-3BE7-46585E807C7E}"/>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2.3.1 ISP Services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D3ED617D-EFEC-E148-3A6D-3E0CBA5AE2E6}"/>
              </a:ext>
            </a:extLst>
          </p:cNvPr>
          <p:cNvSpPr txBox="1"/>
          <p:nvPr/>
        </p:nvSpPr>
        <p:spPr>
          <a:xfrm>
            <a:off x="720001" y="1532782"/>
            <a:ext cx="5025018" cy="3539430"/>
          </a:xfrm>
          <a:prstGeom prst="rect">
            <a:avLst/>
          </a:prstGeom>
          <a:noFill/>
        </p:spPr>
        <p:txBody>
          <a:bodyPr wrap="square" rtlCol="0">
            <a:spAutoFit/>
          </a:bodyPr>
          <a:lstStyle/>
          <a:p>
            <a:r>
              <a:rPr lang="ja-JP" altLang="en-US">
                <a:solidFill>
                  <a:schemeClr val="accent1"/>
                </a:solidFill>
                <a:latin typeface="+mn-lt"/>
              </a:rPr>
              <a:t>インターネットサービスプロバイダー（</a:t>
            </a:r>
            <a:r>
              <a:rPr lang="en-US" dirty="0">
                <a:solidFill>
                  <a:schemeClr val="accent1"/>
                </a:solidFill>
                <a:latin typeface="+mn-lt"/>
              </a:rPr>
              <a:t>ISP）</a:t>
            </a:r>
            <a:r>
              <a:rPr lang="ja-JP" altLang="en-US">
                <a:solidFill>
                  <a:schemeClr val="tx1"/>
                </a:solidFill>
                <a:latin typeface="+mn-lt"/>
              </a:rPr>
              <a:t>は、家庭のネットワークとインターネットとの間の接続を提供します。</a:t>
            </a:r>
          </a:p>
          <a:p>
            <a:endParaRPr lang="ja-JP" altLang="en-US">
              <a:solidFill>
                <a:schemeClr val="tx1"/>
              </a:solidFill>
              <a:latin typeface="+mn-lt"/>
            </a:endParaRPr>
          </a:p>
          <a:p>
            <a:r>
              <a:rPr lang="ja-JP" altLang="en-US">
                <a:solidFill>
                  <a:schemeClr val="tx1"/>
                </a:solidFill>
                <a:latin typeface="+mn-lt"/>
              </a:rPr>
              <a:t>多くの</a:t>
            </a:r>
            <a:r>
              <a:rPr lang="en-US" dirty="0">
                <a:solidFill>
                  <a:schemeClr val="tx1"/>
                </a:solidFill>
                <a:latin typeface="+mn-lt"/>
              </a:rPr>
              <a:t>ISP</a:t>
            </a:r>
            <a:r>
              <a:rPr lang="ja-JP" altLang="en-US">
                <a:solidFill>
                  <a:schemeClr val="tx1"/>
                </a:solidFill>
                <a:latin typeface="+mn-lt"/>
              </a:rPr>
              <a:t>は、図に示されているように、契約加入者に追加サービスを提供しています。これらのサービスには、電子メールアカウント、ネットワークストレージ、ウェブサイトのホスティング、自動バックアップやセキュリティサービスが含まれることがあります。</a:t>
            </a:r>
          </a:p>
          <a:p>
            <a:endParaRPr lang="ja-JP" altLang="en-US">
              <a:solidFill>
                <a:schemeClr val="tx1"/>
              </a:solidFill>
              <a:latin typeface="+mn-lt"/>
            </a:endParaRPr>
          </a:p>
          <a:p>
            <a:r>
              <a:rPr lang="ja-JP" altLang="en-US">
                <a:solidFill>
                  <a:schemeClr val="accent1"/>
                </a:solidFill>
                <a:latin typeface="+mn-lt"/>
              </a:rPr>
              <a:t>インターネットバックボーン</a:t>
            </a:r>
            <a:r>
              <a:rPr lang="ja-JP" altLang="en-US">
                <a:solidFill>
                  <a:schemeClr val="tx1"/>
                </a:solidFill>
                <a:latin typeface="+mn-lt"/>
              </a:rPr>
              <a:t>：インターネットバックボーンは、世界中のさまざまな</a:t>
            </a:r>
            <a:r>
              <a:rPr lang="en-US" altLang="ja-JP" dirty="0">
                <a:solidFill>
                  <a:schemeClr val="tx1"/>
                </a:solidFill>
                <a:latin typeface="+mn-lt"/>
              </a:rPr>
              <a:t>ISP</a:t>
            </a:r>
            <a:r>
              <a:rPr lang="ja-JP" altLang="en-US">
                <a:solidFill>
                  <a:schemeClr val="tx1"/>
                </a:solidFill>
                <a:latin typeface="+mn-lt"/>
              </a:rPr>
              <a:t>のネットワークを接続する高速データリンクで構成されています。バックボーンは主に光ケーブルを使用しており、しばしば大陸内の都市を地下で接続したり、海底ケーブルで接続したりして、大陸、国、都市間を相互接続します。</a:t>
            </a:r>
            <a:br>
              <a:rPr lang="en-US" altLang="ja-JP" dirty="0">
                <a:solidFill>
                  <a:schemeClr val="tx1"/>
                </a:solidFill>
                <a:latin typeface="+mn-lt"/>
              </a:rPr>
            </a:br>
            <a:r>
              <a:rPr lang="en-US" altLang="ja-JP" dirty="0">
                <a:solidFill>
                  <a:schemeClr val="tx1"/>
                </a:solidFill>
                <a:latin typeface="+mn-lt"/>
                <a:hlinkClick r:id="rId5"/>
              </a:rPr>
              <a:t>https://</a:t>
            </a:r>
            <a:r>
              <a:rPr lang="en-US" altLang="ja-JP" dirty="0" err="1">
                <a:solidFill>
                  <a:schemeClr val="tx1"/>
                </a:solidFill>
                <a:latin typeface="+mn-lt"/>
                <a:hlinkClick r:id="rId5"/>
              </a:rPr>
              <a:t>www.submarinecablemap.com</a:t>
            </a:r>
            <a:r>
              <a:rPr lang="en-US" altLang="ja-JP" dirty="0">
                <a:solidFill>
                  <a:schemeClr val="tx1"/>
                </a:solidFill>
                <a:latin typeface="+mn-lt"/>
                <a:hlinkClick r:id="rId5"/>
              </a:rPr>
              <a:t>/</a:t>
            </a:r>
            <a:endParaRPr lang="en-US" dirty="0">
              <a:solidFill>
                <a:schemeClr val="tx1"/>
              </a:solidFill>
              <a:latin typeface="+mn-lt"/>
            </a:endParaRPr>
          </a:p>
        </p:txBody>
      </p:sp>
      <p:pic>
        <p:nvPicPr>
          <p:cNvPr id="5" name="Picture 4" descr="A diagram of a service&#10;&#10;Description automatically generated">
            <a:extLst>
              <a:ext uri="{FF2B5EF4-FFF2-40B4-BE49-F238E27FC236}">
                <a16:creationId xmlns:a16="http://schemas.microsoft.com/office/drawing/2014/main" id="{27CC8650-2FEC-3EE4-0C0C-9C18BFCB1567}"/>
              </a:ext>
            </a:extLst>
          </p:cNvPr>
          <p:cNvPicPr>
            <a:picLocks noChangeAspect="1"/>
          </p:cNvPicPr>
          <p:nvPr/>
        </p:nvPicPr>
        <p:blipFill>
          <a:blip r:embed="rId6"/>
          <a:stretch>
            <a:fillRect/>
          </a:stretch>
        </p:blipFill>
        <p:spPr>
          <a:xfrm>
            <a:off x="5993965" y="1532778"/>
            <a:ext cx="2864364" cy="2734422"/>
          </a:xfrm>
          <a:prstGeom prst="rect">
            <a:avLst/>
          </a:prstGeom>
        </p:spPr>
      </p:pic>
    </p:spTree>
    <p:extLst>
      <p:ext uri="{BB962C8B-B14F-4D97-AF65-F5344CB8AC3E}">
        <p14:creationId xmlns:p14="http://schemas.microsoft.com/office/powerpoint/2010/main" val="1088712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052BE4E-5E33-52D5-F479-268673416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C22FBF7-9830-F101-6114-FE01E1467C5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2.3. ISP Connectivity Options</a:t>
            </a:r>
            <a:endParaRPr lang="en-US" altLang="ja-JP" dirty="0"/>
          </a:p>
        </p:txBody>
      </p:sp>
      <p:sp>
        <p:nvSpPr>
          <p:cNvPr id="4" name="TextBox 3">
            <a:extLst>
              <a:ext uri="{FF2B5EF4-FFF2-40B4-BE49-F238E27FC236}">
                <a16:creationId xmlns:a16="http://schemas.microsoft.com/office/drawing/2014/main" id="{532E630F-0FD1-3204-4C62-1D84E1F58CCF}"/>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 2.3.2 ISP Connections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05E044B7-72BB-B1C6-5488-47517BD78713}"/>
              </a:ext>
            </a:extLst>
          </p:cNvPr>
          <p:cNvSpPr txBox="1"/>
          <p:nvPr/>
        </p:nvSpPr>
        <p:spPr>
          <a:xfrm>
            <a:off x="720001" y="1532782"/>
            <a:ext cx="5025018" cy="2677656"/>
          </a:xfrm>
          <a:prstGeom prst="rect">
            <a:avLst/>
          </a:prstGeom>
          <a:noFill/>
        </p:spPr>
        <p:txBody>
          <a:bodyPr wrap="square" rtlCol="0">
            <a:spAutoFit/>
          </a:bodyPr>
          <a:lstStyle/>
          <a:p>
            <a:pPr marL="230400" indent="-230400" algn="l">
              <a:buClr>
                <a:schemeClr val="tx1"/>
              </a:buClr>
              <a:buFont typeface="Arial" panose="020B0604020202020204" pitchFamily="34" charset="0"/>
              <a:buChar char="•"/>
            </a:pPr>
            <a:r>
              <a:rPr lang="en-US" i="0" dirty="0">
                <a:solidFill>
                  <a:schemeClr val="accent1"/>
                </a:solidFill>
                <a:effectLst/>
                <a:latin typeface="+mn-lt"/>
              </a:rPr>
              <a:t>Simple ISP Connection: </a:t>
            </a:r>
            <a:r>
              <a:rPr lang="en-US" i="0" dirty="0">
                <a:solidFill>
                  <a:schemeClr val="tx1"/>
                </a:solidFill>
                <a:effectLst/>
                <a:latin typeface="+mn-lt"/>
              </a:rPr>
              <a:t>The top part of the figure shows a basic connection option involving a modem directly linking a computer to the ISP. </a:t>
            </a:r>
          </a:p>
          <a:p>
            <a:pPr marL="230400" indent="-230400" algn="l">
              <a:buClr>
                <a:schemeClr val="tx1"/>
              </a:buClr>
              <a:buFont typeface="Arial" panose="020B0604020202020204" pitchFamily="34" charset="0"/>
              <a:buChar char="•"/>
            </a:pPr>
            <a:endParaRPr lang="en-US" dirty="0">
              <a:solidFill>
                <a:schemeClr val="tx1"/>
              </a:solidFill>
              <a:latin typeface="+mn-lt"/>
            </a:endParaRPr>
          </a:p>
          <a:p>
            <a:pPr marL="230400" indent="-230400" algn="l">
              <a:buClr>
                <a:schemeClr val="tx1"/>
              </a:buClr>
              <a:buFont typeface="Arial" panose="020B0604020202020204" pitchFamily="34" charset="0"/>
              <a:buChar char="•"/>
            </a:pPr>
            <a:r>
              <a:rPr lang="en-US" dirty="0">
                <a:solidFill>
                  <a:schemeClr val="accent1"/>
                </a:solidFill>
                <a:latin typeface="+mn-lt"/>
              </a:rPr>
              <a:t>Secure ISP Connection with Router: </a:t>
            </a:r>
            <a:r>
              <a:rPr lang="en-US" i="0" dirty="0">
                <a:solidFill>
                  <a:schemeClr val="tx1"/>
                </a:solidFill>
                <a:effectLst/>
                <a:latin typeface="+mn-lt"/>
              </a:rPr>
              <a:t>bottom part of the figure, involves using a wireless integrated router to connect to the ISP. This router not only facilitates the connection but also includes a switch for wired hosts and a wireless access point (AP) for wireless hosts. Additionally, the router provides client IP addressing and security features for the internal network.</a:t>
            </a:r>
          </a:p>
          <a:p>
            <a:endParaRPr lang="en-US" dirty="0">
              <a:solidFill>
                <a:schemeClr val="tx1"/>
              </a:solidFill>
              <a:latin typeface="+mn-lt"/>
            </a:endParaRPr>
          </a:p>
        </p:txBody>
      </p:sp>
      <p:pic>
        <p:nvPicPr>
          <p:cNvPr id="6" name="Picture 5" descr="A diagram of a router&#10;&#10;Description automatically generated">
            <a:extLst>
              <a:ext uri="{FF2B5EF4-FFF2-40B4-BE49-F238E27FC236}">
                <a16:creationId xmlns:a16="http://schemas.microsoft.com/office/drawing/2014/main" id="{BE1D8B4E-8FD2-16B7-25FB-B9AC5D4C3BA4}"/>
              </a:ext>
            </a:extLst>
          </p:cNvPr>
          <p:cNvPicPr>
            <a:picLocks noChangeAspect="1"/>
          </p:cNvPicPr>
          <p:nvPr/>
        </p:nvPicPr>
        <p:blipFill>
          <a:blip r:embed="rId5"/>
          <a:stretch>
            <a:fillRect/>
          </a:stretch>
        </p:blipFill>
        <p:spPr>
          <a:xfrm>
            <a:off x="5922983" y="1662834"/>
            <a:ext cx="3041601" cy="1817832"/>
          </a:xfrm>
          <a:prstGeom prst="rect">
            <a:avLst/>
          </a:prstGeom>
        </p:spPr>
      </p:pic>
      <p:sp>
        <p:nvSpPr>
          <p:cNvPr id="3" name="Footer Placeholder 2">
            <a:extLst>
              <a:ext uri="{FF2B5EF4-FFF2-40B4-BE49-F238E27FC236}">
                <a16:creationId xmlns:a16="http://schemas.microsoft.com/office/drawing/2014/main" id="{0BC211BC-C3B4-50B9-61B1-76EDC85C7A5A}"/>
              </a:ext>
            </a:extLst>
          </p:cNvPr>
          <p:cNvSpPr>
            <a:spLocks noGrp="1"/>
          </p:cNvSpPr>
          <p:nvPr>
            <p:ph type="ftr" sz="quarter" idx="10"/>
          </p:nvPr>
        </p:nvSpPr>
        <p:spPr/>
        <p:txBody>
          <a:bodyPr/>
          <a:lstStyle/>
          <a:p>
            <a:fld id="{8A59C79D-AB1E-BB4E-8497-E0D0DACBA1B3}" type="slidenum">
              <a:rPr lang="en-US" smtClean="0"/>
              <a:t>32</a:t>
            </a:fld>
            <a:endParaRPr lang="en-US" dirty="0"/>
          </a:p>
        </p:txBody>
      </p:sp>
    </p:spTree>
    <p:extLst>
      <p:ext uri="{BB962C8B-B14F-4D97-AF65-F5344CB8AC3E}">
        <p14:creationId xmlns:p14="http://schemas.microsoft.com/office/powerpoint/2010/main" val="3843077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052BE4E-5E33-52D5-F479-268673416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C22FBF7-9830-F101-6114-FE01E1467C5F}"/>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2.3. ISP Connectivity Options</a:t>
            </a:r>
            <a:endParaRPr lang="en-US" altLang="ja-JP" dirty="0"/>
          </a:p>
        </p:txBody>
      </p:sp>
      <p:sp>
        <p:nvSpPr>
          <p:cNvPr id="3" name="Footer Placeholder 2">
            <a:extLst>
              <a:ext uri="{FF2B5EF4-FFF2-40B4-BE49-F238E27FC236}">
                <a16:creationId xmlns:a16="http://schemas.microsoft.com/office/drawing/2014/main" id="{A6E01678-0FBB-B9EF-8E6F-31B940838363}"/>
              </a:ext>
            </a:extLst>
          </p:cNvPr>
          <p:cNvSpPr>
            <a:spLocks noGrp="1"/>
          </p:cNvSpPr>
          <p:nvPr>
            <p:ph type="ftr" sz="quarter" idx="10"/>
          </p:nvPr>
        </p:nvSpPr>
        <p:spPr/>
        <p:txBody>
          <a:bodyPr/>
          <a:lstStyle/>
          <a:p>
            <a:fld id="{5758B30E-32B3-C448-82AF-7A8C0FE6690A}" type="slidenum">
              <a:rPr lang="en-US" smtClean="0"/>
              <a:t>33</a:t>
            </a:fld>
            <a:endParaRPr lang="en-US" dirty="0"/>
          </a:p>
        </p:txBody>
      </p:sp>
      <p:sp>
        <p:nvSpPr>
          <p:cNvPr id="4" name="TextBox 3">
            <a:extLst>
              <a:ext uri="{FF2B5EF4-FFF2-40B4-BE49-F238E27FC236}">
                <a16:creationId xmlns:a16="http://schemas.microsoft.com/office/drawing/2014/main" id="{532E630F-0FD1-3204-4C62-1D84E1F58CCF}"/>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 2.3.2 ISP Connections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05E044B7-72BB-B1C6-5488-47517BD78713}"/>
              </a:ext>
            </a:extLst>
          </p:cNvPr>
          <p:cNvSpPr txBox="1"/>
          <p:nvPr/>
        </p:nvSpPr>
        <p:spPr>
          <a:xfrm>
            <a:off x="720001" y="1532782"/>
            <a:ext cx="5025018" cy="2339102"/>
          </a:xfrm>
          <a:prstGeom prst="rect">
            <a:avLst/>
          </a:prstGeom>
          <a:noFill/>
        </p:spPr>
        <p:txBody>
          <a:bodyPr wrap="square" rtlCol="0">
            <a:spAutoFit/>
          </a:bodyPr>
          <a:lstStyle/>
          <a:p>
            <a:pPr marL="285750" indent="-285750">
              <a:spcAft>
                <a:spcPts val="1200"/>
              </a:spcAft>
              <a:buClr>
                <a:schemeClr val="tx1"/>
              </a:buClr>
              <a:buFont typeface="Arial" panose="020B0604020202020204" pitchFamily="34" charset="0"/>
              <a:buChar char="•"/>
            </a:pPr>
            <a:r>
              <a:rPr lang="ja-JP" altLang="en-US">
                <a:solidFill>
                  <a:schemeClr val="accent1"/>
                </a:solidFill>
                <a:latin typeface="+mn-lt"/>
              </a:rPr>
              <a:t>シンプルな</a:t>
            </a:r>
            <a:r>
              <a:rPr lang="en-US" dirty="0">
                <a:solidFill>
                  <a:schemeClr val="accent1"/>
                </a:solidFill>
                <a:latin typeface="+mn-lt"/>
              </a:rPr>
              <a:t>ISP</a:t>
            </a:r>
            <a:r>
              <a:rPr lang="ja-JP" altLang="en-US">
                <a:solidFill>
                  <a:schemeClr val="accent1"/>
                </a:solidFill>
                <a:latin typeface="+mn-lt"/>
              </a:rPr>
              <a:t>接続</a:t>
            </a:r>
            <a:r>
              <a:rPr lang="ja-JP" altLang="en-US">
                <a:solidFill>
                  <a:schemeClr val="tx1"/>
                </a:solidFill>
                <a:latin typeface="+mn-lt"/>
              </a:rPr>
              <a:t>： 図の上部は、モデムを使用してコンピューターを</a:t>
            </a:r>
            <a:r>
              <a:rPr lang="en-US" dirty="0">
                <a:solidFill>
                  <a:schemeClr val="tx1"/>
                </a:solidFill>
                <a:latin typeface="+mn-lt"/>
              </a:rPr>
              <a:t>ISP</a:t>
            </a:r>
            <a:r>
              <a:rPr lang="ja-JP" altLang="en-US">
                <a:solidFill>
                  <a:schemeClr val="tx1"/>
                </a:solidFill>
                <a:latin typeface="+mn-lt"/>
              </a:rPr>
              <a:t>に直接接続する基本的な接続オプションを示しています。</a:t>
            </a:r>
          </a:p>
          <a:p>
            <a:pPr marL="285750" indent="-285750">
              <a:spcAft>
                <a:spcPts val="1200"/>
              </a:spcAft>
              <a:buClr>
                <a:schemeClr val="tx1"/>
              </a:buClr>
              <a:buFont typeface="Arial" panose="020B0604020202020204" pitchFamily="34" charset="0"/>
              <a:buChar char="•"/>
            </a:pPr>
            <a:r>
              <a:rPr lang="ja-JP" altLang="en-US">
                <a:solidFill>
                  <a:schemeClr val="accent1"/>
                </a:solidFill>
                <a:latin typeface="+mn-lt"/>
              </a:rPr>
              <a:t>ルーターを使用した安全な</a:t>
            </a:r>
            <a:r>
              <a:rPr lang="en-US" dirty="0">
                <a:solidFill>
                  <a:schemeClr val="accent1"/>
                </a:solidFill>
                <a:latin typeface="+mn-lt"/>
              </a:rPr>
              <a:t>ISP</a:t>
            </a:r>
            <a:r>
              <a:rPr lang="ja-JP" altLang="en-US">
                <a:solidFill>
                  <a:schemeClr val="accent1"/>
                </a:solidFill>
                <a:latin typeface="+mn-lt"/>
              </a:rPr>
              <a:t>接続</a:t>
            </a:r>
            <a:r>
              <a:rPr lang="ja-JP" altLang="en-US">
                <a:solidFill>
                  <a:schemeClr val="tx1"/>
                </a:solidFill>
                <a:latin typeface="+mn-lt"/>
              </a:rPr>
              <a:t>： 図の下部は、無線ルーターを使用して</a:t>
            </a:r>
            <a:r>
              <a:rPr lang="en-US" dirty="0">
                <a:solidFill>
                  <a:schemeClr val="tx1"/>
                </a:solidFill>
                <a:latin typeface="+mn-lt"/>
              </a:rPr>
              <a:t>ISP</a:t>
            </a:r>
            <a:r>
              <a:rPr lang="ja-JP" altLang="en-US">
                <a:solidFill>
                  <a:schemeClr val="tx1"/>
                </a:solidFill>
                <a:latin typeface="+mn-lt"/>
              </a:rPr>
              <a:t>に接続するオプションです。このルーターは有線接続用のポートと無線接続用のワイヤレスアクセスポイント（</a:t>
            </a:r>
            <a:r>
              <a:rPr lang="en-US" dirty="0">
                <a:solidFill>
                  <a:schemeClr val="tx1"/>
                </a:solidFill>
                <a:latin typeface="+mn-lt"/>
              </a:rPr>
              <a:t>AP）</a:t>
            </a:r>
            <a:r>
              <a:rPr lang="ja-JP" altLang="en-US">
                <a:solidFill>
                  <a:schemeClr val="tx1"/>
                </a:solidFill>
                <a:latin typeface="+mn-lt"/>
              </a:rPr>
              <a:t>を持っています。ルーターは</a:t>
            </a:r>
            <a:r>
              <a:rPr lang="en-US" dirty="0">
                <a:solidFill>
                  <a:schemeClr val="tx1"/>
                </a:solidFill>
                <a:latin typeface="+mn-lt"/>
              </a:rPr>
              <a:t>IP</a:t>
            </a:r>
            <a:r>
              <a:rPr lang="ja-JP" altLang="en-US">
                <a:solidFill>
                  <a:schemeClr val="tx1"/>
                </a:solidFill>
                <a:latin typeface="+mn-lt"/>
              </a:rPr>
              <a:t>アドレスの設定機能とセキュリティ機能を提供します。</a:t>
            </a:r>
          </a:p>
          <a:p>
            <a:endParaRPr lang="ja-JP" altLang="en-US">
              <a:solidFill>
                <a:schemeClr val="tx1"/>
              </a:solidFill>
              <a:latin typeface="+mn-lt"/>
            </a:endParaRPr>
          </a:p>
        </p:txBody>
      </p:sp>
      <p:pic>
        <p:nvPicPr>
          <p:cNvPr id="6" name="Picture 5" descr="A diagram of a router&#10;&#10;Description automatically generated">
            <a:extLst>
              <a:ext uri="{FF2B5EF4-FFF2-40B4-BE49-F238E27FC236}">
                <a16:creationId xmlns:a16="http://schemas.microsoft.com/office/drawing/2014/main" id="{BE1D8B4E-8FD2-16B7-25FB-B9AC5D4C3BA4}"/>
              </a:ext>
            </a:extLst>
          </p:cNvPr>
          <p:cNvPicPr>
            <a:picLocks noChangeAspect="1"/>
          </p:cNvPicPr>
          <p:nvPr/>
        </p:nvPicPr>
        <p:blipFill>
          <a:blip r:embed="rId5"/>
          <a:stretch>
            <a:fillRect/>
          </a:stretch>
        </p:blipFill>
        <p:spPr>
          <a:xfrm>
            <a:off x="5922983" y="1662834"/>
            <a:ext cx="3041601" cy="1817832"/>
          </a:xfrm>
          <a:prstGeom prst="rect">
            <a:avLst/>
          </a:prstGeom>
        </p:spPr>
      </p:pic>
    </p:spTree>
    <p:extLst>
      <p:ext uri="{BB962C8B-B14F-4D97-AF65-F5344CB8AC3E}">
        <p14:creationId xmlns:p14="http://schemas.microsoft.com/office/powerpoint/2010/main" val="3335475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AF6F2F0-D077-B64F-5C74-D2D1532692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01D5DEA-1C00-630E-11BD-1B00D5DE0EB9}"/>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2.3. ISP Connectivity Options</a:t>
            </a:r>
            <a:endParaRPr lang="en-US" altLang="ja-JP" dirty="0"/>
          </a:p>
        </p:txBody>
      </p:sp>
      <p:sp>
        <p:nvSpPr>
          <p:cNvPr id="4" name="TextBox 3">
            <a:extLst>
              <a:ext uri="{FF2B5EF4-FFF2-40B4-BE49-F238E27FC236}">
                <a16:creationId xmlns:a16="http://schemas.microsoft.com/office/drawing/2014/main" id="{E8AE3A5A-F02C-2E47-9CAB-14621A0FDFE6}"/>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2.3.3 Cable and DSL Connections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AD63B0AD-2712-BF24-A892-CDCC9EA2E102}"/>
              </a:ext>
            </a:extLst>
          </p:cNvPr>
          <p:cNvSpPr txBox="1"/>
          <p:nvPr/>
        </p:nvSpPr>
        <p:spPr>
          <a:xfrm>
            <a:off x="720001" y="1532782"/>
            <a:ext cx="5025018" cy="2893100"/>
          </a:xfrm>
          <a:prstGeom prst="rect">
            <a:avLst/>
          </a:prstGeom>
          <a:noFill/>
        </p:spPr>
        <p:txBody>
          <a:bodyPr wrap="square" rtlCol="0">
            <a:spAutoFit/>
          </a:bodyPr>
          <a:lstStyle/>
          <a:p>
            <a:pPr algn="l"/>
            <a:r>
              <a:rPr lang="en-US" dirty="0">
                <a:solidFill>
                  <a:schemeClr val="tx1"/>
                </a:solidFill>
                <a:latin typeface="+mn-lt"/>
              </a:rPr>
              <a:t>T</a:t>
            </a:r>
            <a:r>
              <a:rPr lang="en-US" b="0" i="0" dirty="0">
                <a:solidFill>
                  <a:schemeClr val="tx1"/>
                </a:solidFill>
                <a:effectLst/>
                <a:latin typeface="+mn-lt"/>
              </a:rPr>
              <a:t>wo common types of internet connections for home and small office users</a:t>
            </a:r>
            <a:endParaRPr lang="en-US" dirty="0">
              <a:solidFill>
                <a:schemeClr val="tx1"/>
              </a:solidFill>
              <a:latin typeface="+mn-lt"/>
            </a:endParaRPr>
          </a:p>
          <a:p>
            <a:pPr algn="l"/>
            <a:r>
              <a:rPr lang="en-US" i="0" dirty="0">
                <a:solidFill>
                  <a:schemeClr val="accent1"/>
                </a:solidFill>
                <a:effectLst/>
                <a:latin typeface="+mn-lt"/>
              </a:rPr>
              <a:t>Cable Internet:</a:t>
            </a:r>
          </a:p>
          <a:p>
            <a:pPr marL="312738" indent="-285750">
              <a:buClr>
                <a:schemeClr val="tx1"/>
              </a:buClr>
              <a:buFont typeface="Arial" panose="020B0604020202020204" pitchFamily="34" charset="0"/>
              <a:buChar char="•"/>
            </a:pPr>
            <a:r>
              <a:rPr lang="en-US" b="0" i="0" dirty="0">
                <a:solidFill>
                  <a:schemeClr val="tx1"/>
                </a:solidFill>
                <a:effectLst/>
                <a:latin typeface="+mn-lt"/>
              </a:rPr>
              <a:t>Provided by cable television service providers.</a:t>
            </a:r>
          </a:p>
          <a:p>
            <a:pPr marL="312738" indent="-285750">
              <a:buClr>
                <a:schemeClr val="tx1"/>
              </a:buClr>
              <a:buFont typeface="Arial" panose="020B0604020202020204" pitchFamily="34" charset="0"/>
              <a:buChar char="•"/>
            </a:pPr>
            <a:r>
              <a:rPr lang="en-US" b="0" i="0" dirty="0">
                <a:solidFill>
                  <a:schemeClr val="tx1"/>
                </a:solidFill>
                <a:effectLst/>
                <a:latin typeface="+mn-lt"/>
              </a:rPr>
              <a:t>Internet data is transmitted over the same coaxial cable that delivers cable TV.</a:t>
            </a:r>
          </a:p>
          <a:p>
            <a:pPr marL="312738" indent="-285750">
              <a:buClr>
                <a:schemeClr val="tx1"/>
              </a:buClr>
              <a:buFont typeface="Arial" panose="020B0604020202020204" pitchFamily="34" charset="0"/>
              <a:buChar char="•"/>
            </a:pPr>
            <a:r>
              <a:rPr lang="en-US" b="0" i="0" dirty="0">
                <a:solidFill>
                  <a:schemeClr val="tx1"/>
                </a:solidFill>
                <a:effectLst/>
                <a:latin typeface="+mn-lt"/>
              </a:rPr>
              <a:t>Offers high bandwidth and an "always on" connection.</a:t>
            </a:r>
          </a:p>
          <a:p>
            <a:pPr algn="l">
              <a:buFont typeface="Arial" panose="020B0604020202020204" pitchFamily="34" charset="0"/>
              <a:buChar char="•"/>
            </a:pPr>
            <a:r>
              <a:rPr lang="en-US" i="0" dirty="0">
                <a:solidFill>
                  <a:schemeClr val="accent1"/>
                </a:solidFill>
                <a:effectLst/>
                <a:latin typeface="+mn-lt"/>
              </a:rPr>
              <a:t>DSL (Digital Subscriber Line):</a:t>
            </a:r>
          </a:p>
          <a:p>
            <a:pPr marL="358775" indent="-350838">
              <a:buClr>
                <a:schemeClr val="tx1"/>
              </a:buClr>
              <a:buFont typeface="Arial" panose="020B0604020202020204" pitchFamily="34" charset="0"/>
              <a:buChar char="•"/>
              <a:tabLst>
                <a:tab pos="303213" algn="l"/>
              </a:tabLst>
            </a:pPr>
            <a:r>
              <a:rPr lang="en-US" b="0" i="0" dirty="0">
                <a:solidFill>
                  <a:schemeClr val="tx1"/>
                </a:solidFill>
                <a:effectLst/>
                <a:latin typeface="+mn-lt"/>
              </a:rPr>
              <a:t>Offers high bandwidth .</a:t>
            </a:r>
          </a:p>
          <a:p>
            <a:pPr marL="358775" indent="-350838">
              <a:buClr>
                <a:schemeClr val="tx1"/>
              </a:buClr>
              <a:buFont typeface="Arial" panose="020B0604020202020204" pitchFamily="34" charset="0"/>
              <a:buChar char="•"/>
              <a:tabLst>
                <a:tab pos="303213" algn="l"/>
              </a:tabLst>
            </a:pPr>
            <a:r>
              <a:rPr lang="en-US" b="0" i="0" dirty="0">
                <a:solidFill>
                  <a:schemeClr val="tx1"/>
                </a:solidFill>
                <a:effectLst/>
                <a:latin typeface="+mn-lt"/>
              </a:rPr>
              <a:t>Uses a telephone line</a:t>
            </a:r>
          </a:p>
          <a:p>
            <a:pPr marL="358775" indent="-350838">
              <a:buClr>
                <a:schemeClr val="tx1"/>
              </a:buClr>
              <a:buFont typeface="Arial" panose="020B0604020202020204" pitchFamily="34" charset="0"/>
              <a:buChar char="•"/>
              <a:tabLst>
                <a:tab pos="303213" algn="l"/>
              </a:tabLst>
            </a:pPr>
            <a:r>
              <a:rPr lang="en-US" b="0" i="0" dirty="0">
                <a:solidFill>
                  <a:schemeClr val="tx1"/>
                </a:solidFill>
                <a:effectLst/>
                <a:latin typeface="+mn-lt"/>
              </a:rPr>
              <a:t>Requires a special high-speed modem to separate the DSL signal from the telephone signal.</a:t>
            </a:r>
          </a:p>
          <a:p>
            <a:endParaRPr lang="en-US" dirty="0">
              <a:solidFill>
                <a:schemeClr val="tx1"/>
              </a:solidFill>
              <a:latin typeface="+mn-lt"/>
            </a:endParaRPr>
          </a:p>
        </p:txBody>
      </p:sp>
      <p:pic>
        <p:nvPicPr>
          <p:cNvPr id="5" name="Picture 4" descr="A diagram of a communication system&#10;&#10;Description automatically generated">
            <a:extLst>
              <a:ext uri="{FF2B5EF4-FFF2-40B4-BE49-F238E27FC236}">
                <a16:creationId xmlns:a16="http://schemas.microsoft.com/office/drawing/2014/main" id="{EA301B74-97DA-9BE1-B33E-F5ABFF400135}"/>
              </a:ext>
            </a:extLst>
          </p:cNvPr>
          <p:cNvPicPr>
            <a:picLocks noChangeAspect="1"/>
          </p:cNvPicPr>
          <p:nvPr/>
        </p:nvPicPr>
        <p:blipFill>
          <a:blip r:embed="rId5"/>
          <a:stretch>
            <a:fillRect/>
          </a:stretch>
        </p:blipFill>
        <p:spPr>
          <a:xfrm>
            <a:off x="5759850" y="1597890"/>
            <a:ext cx="3319495" cy="2022817"/>
          </a:xfrm>
          <a:prstGeom prst="rect">
            <a:avLst/>
          </a:prstGeom>
        </p:spPr>
      </p:pic>
      <p:sp>
        <p:nvSpPr>
          <p:cNvPr id="3" name="Footer Placeholder 2">
            <a:extLst>
              <a:ext uri="{FF2B5EF4-FFF2-40B4-BE49-F238E27FC236}">
                <a16:creationId xmlns:a16="http://schemas.microsoft.com/office/drawing/2014/main" id="{809B1655-D9C0-9A7C-42A0-0BF34C1C7190}"/>
              </a:ext>
            </a:extLst>
          </p:cNvPr>
          <p:cNvSpPr>
            <a:spLocks noGrp="1"/>
          </p:cNvSpPr>
          <p:nvPr>
            <p:ph type="ftr" sz="quarter" idx="10"/>
          </p:nvPr>
        </p:nvSpPr>
        <p:spPr/>
        <p:txBody>
          <a:bodyPr/>
          <a:lstStyle/>
          <a:p>
            <a:fld id="{ECA24BBB-EDFE-0248-B80E-39F8E90CBEAF}" type="slidenum">
              <a:rPr lang="en-US" smtClean="0"/>
              <a:t>34</a:t>
            </a:fld>
            <a:endParaRPr lang="en-US" dirty="0"/>
          </a:p>
        </p:txBody>
      </p:sp>
    </p:spTree>
    <p:extLst>
      <p:ext uri="{BB962C8B-B14F-4D97-AF65-F5344CB8AC3E}">
        <p14:creationId xmlns:p14="http://schemas.microsoft.com/office/powerpoint/2010/main" val="28171828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AF6F2F0-D077-B64F-5C74-D2D1532692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01D5DEA-1C00-630E-11BD-1B00D5DE0EB9}"/>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2.3. ISP Connectivity Options</a:t>
            </a:r>
            <a:endParaRPr lang="en-US" altLang="ja-JP" dirty="0"/>
          </a:p>
        </p:txBody>
      </p:sp>
      <p:sp>
        <p:nvSpPr>
          <p:cNvPr id="3" name="Footer Placeholder 2">
            <a:extLst>
              <a:ext uri="{FF2B5EF4-FFF2-40B4-BE49-F238E27FC236}">
                <a16:creationId xmlns:a16="http://schemas.microsoft.com/office/drawing/2014/main" id="{E8C83EFF-E00B-0E3C-868A-D9DFDC79D2C5}"/>
              </a:ext>
            </a:extLst>
          </p:cNvPr>
          <p:cNvSpPr>
            <a:spLocks noGrp="1"/>
          </p:cNvSpPr>
          <p:nvPr>
            <p:ph type="ftr" sz="quarter" idx="10"/>
          </p:nvPr>
        </p:nvSpPr>
        <p:spPr/>
        <p:txBody>
          <a:bodyPr/>
          <a:lstStyle/>
          <a:p>
            <a:fld id="{06D1D39D-7E08-3349-91F5-488EAC3F485F}" type="slidenum">
              <a:rPr lang="en-US" smtClean="0"/>
              <a:t>35</a:t>
            </a:fld>
            <a:endParaRPr lang="en-US" dirty="0"/>
          </a:p>
        </p:txBody>
      </p:sp>
      <p:sp>
        <p:nvSpPr>
          <p:cNvPr id="4" name="TextBox 3">
            <a:extLst>
              <a:ext uri="{FF2B5EF4-FFF2-40B4-BE49-F238E27FC236}">
                <a16:creationId xmlns:a16="http://schemas.microsoft.com/office/drawing/2014/main" id="{E8AE3A5A-F02C-2E47-9CAB-14621A0FDFE6}"/>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2.3.3 Cable and DSL Connections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AD63B0AD-2712-BF24-A892-CDCC9EA2E102}"/>
              </a:ext>
            </a:extLst>
          </p:cNvPr>
          <p:cNvSpPr txBox="1"/>
          <p:nvPr/>
        </p:nvSpPr>
        <p:spPr>
          <a:xfrm>
            <a:off x="720001" y="1532782"/>
            <a:ext cx="5025018" cy="2893100"/>
          </a:xfrm>
          <a:prstGeom prst="rect">
            <a:avLst/>
          </a:prstGeom>
          <a:noFill/>
        </p:spPr>
        <p:txBody>
          <a:bodyPr wrap="square" rtlCol="0">
            <a:spAutoFit/>
          </a:bodyPr>
          <a:lstStyle/>
          <a:p>
            <a:r>
              <a:rPr lang="ja-JP" altLang="en-US">
                <a:solidFill>
                  <a:schemeClr val="tx1"/>
                </a:solidFill>
                <a:latin typeface="+mn-lt"/>
              </a:rPr>
              <a:t>家庭および小規模オフィスユーザー向けの一般的なインターネット接続の</a:t>
            </a:r>
            <a:r>
              <a:rPr lang="en-US" altLang="ja-JP" dirty="0">
                <a:solidFill>
                  <a:schemeClr val="tx1"/>
                </a:solidFill>
                <a:latin typeface="+mn-lt"/>
              </a:rPr>
              <a:t>2</a:t>
            </a:r>
            <a:r>
              <a:rPr lang="ja-JP" altLang="en-US">
                <a:solidFill>
                  <a:schemeClr val="tx1"/>
                </a:solidFill>
                <a:latin typeface="+mn-lt"/>
              </a:rPr>
              <a:t>種類</a:t>
            </a:r>
          </a:p>
          <a:p>
            <a:endParaRPr lang="ja-JP" altLang="en-US">
              <a:solidFill>
                <a:schemeClr val="tx1"/>
              </a:solidFill>
              <a:latin typeface="+mn-lt"/>
            </a:endParaRPr>
          </a:p>
          <a:p>
            <a:r>
              <a:rPr lang="en-US" altLang="ja-JP" dirty="0">
                <a:solidFill>
                  <a:schemeClr val="accent1"/>
                </a:solidFill>
                <a:latin typeface="+mn-lt"/>
              </a:rPr>
              <a:t>1. </a:t>
            </a:r>
            <a:r>
              <a:rPr lang="ja-JP" altLang="en-US">
                <a:solidFill>
                  <a:schemeClr val="accent1"/>
                </a:solidFill>
                <a:latin typeface="+mn-lt"/>
              </a:rPr>
              <a:t>ケーブルインターネット：</a:t>
            </a:r>
          </a:p>
          <a:p>
            <a:r>
              <a:rPr lang="ja-JP" altLang="en-US">
                <a:solidFill>
                  <a:schemeClr val="tx1"/>
                </a:solidFill>
                <a:latin typeface="+mn-lt"/>
              </a:rPr>
              <a:t>ケーブルテレビサービスプロバイダーによって提供されます。</a:t>
            </a:r>
          </a:p>
          <a:p>
            <a:r>
              <a:rPr lang="ja-JP" altLang="en-US">
                <a:solidFill>
                  <a:schemeClr val="tx1"/>
                </a:solidFill>
                <a:latin typeface="+mn-lt"/>
              </a:rPr>
              <a:t>インターネットデータは、ケーブルテレビを配信するのと同じ</a:t>
            </a:r>
            <a:r>
              <a:rPr lang="ja-JP" altLang="en-US">
                <a:solidFill>
                  <a:schemeClr val="accent1"/>
                </a:solidFill>
                <a:latin typeface="+mn-lt"/>
              </a:rPr>
              <a:t>同軸ケーブル</a:t>
            </a:r>
            <a:r>
              <a:rPr lang="ja-JP" altLang="en-US">
                <a:solidFill>
                  <a:schemeClr val="tx1"/>
                </a:solidFill>
                <a:latin typeface="+mn-lt"/>
              </a:rPr>
              <a:t>を介して送信されます。高速のインターネットサービスを提供します。</a:t>
            </a:r>
          </a:p>
          <a:p>
            <a:endParaRPr lang="en-US" dirty="0">
              <a:solidFill>
                <a:schemeClr val="tx1"/>
              </a:solidFill>
              <a:latin typeface="+mn-lt"/>
            </a:endParaRPr>
          </a:p>
          <a:p>
            <a:r>
              <a:rPr lang="en-US" dirty="0">
                <a:solidFill>
                  <a:schemeClr val="accent1"/>
                </a:solidFill>
                <a:latin typeface="+mn-lt"/>
              </a:rPr>
              <a:t>2. DSL（</a:t>
            </a:r>
            <a:r>
              <a:rPr lang="en-US" i="0" dirty="0">
                <a:solidFill>
                  <a:schemeClr val="accent1"/>
                </a:solidFill>
                <a:effectLst/>
                <a:latin typeface="+mn-lt"/>
              </a:rPr>
              <a:t> Digital Subscriber Line：</a:t>
            </a:r>
            <a:r>
              <a:rPr lang="ja-JP" altLang="en-US">
                <a:solidFill>
                  <a:schemeClr val="accent1"/>
                </a:solidFill>
                <a:latin typeface="+mn-lt"/>
              </a:rPr>
              <a:t>デジタル加入者線）：</a:t>
            </a:r>
          </a:p>
          <a:p>
            <a:r>
              <a:rPr lang="ja-JP" altLang="en-US">
                <a:solidFill>
                  <a:schemeClr val="tx1"/>
                </a:solidFill>
                <a:latin typeface="+mn-lt"/>
              </a:rPr>
              <a:t>電話会社が提供する電話線を使用します。</a:t>
            </a:r>
          </a:p>
          <a:p>
            <a:r>
              <a:rPr lang="en-US" dirty="0">
                <a:solidFill>
                  <a:schemeClr val="tx1"/>
                </a:solidFill>
                <a:latin typeface="+mn-lt"/>
              </a:rPr>
              <a:t>DSL</a:t>
            </a:r>
            <a:r>
              <a:rPr lang="ja-JP" altLang="en-US">
                <a:solidFill>
                  <a:schemeClr val="tx1"/>
                </a:solidFill>
                <a:latin typeface="+mn-lt"/>
              </a:rPr>
              <a:t>信号と電話信号を分離するモデムが必要です。高速のインターネットサービスを提供します。</a:t>
            </a:r>
          </a:p>
        </p:txBody>
      </p:sp>
      <p:pic>
        <p:nvPicPr>
          <p:cNvPr id="5" name="Picture 4" descr="A diagram of a communication system&#10;&#10;Description automatically generated">
            <a:extLst>
              <a:ext uri="{FF2B5EF4-FFF2-40B4-BE49-F238E27FC236}">
                <a16:creationId xmlns:a16="http://schemas.microsoft.com/office/drawing/2014/main" id="{EA301B74-97DA-9BE1-B33E-F5ABFF400135}"/>
              </a:ext>
            </a:extLst>
          </p:cNvPr>
          <p:cNvPicPr>
            <a:picLocks noChangeAspect="1"/>
          </p:cNvPicPr>
          <p:nvPr/>
        </p:nvPicPr>
        <p:blipFill>
          <a:blip r:embed="rId5"/>
          <a:stretch>
            <a:fillRect/>
          </a:stretch>
        </p:blipFill>
        <p:spPr>
          <a:xfrm>
            <a:off x="5759850" y="1597890"/>
            <a:ext cx="3319495" cy="2022817"/>
          </a:xfrm>
          <a:prstGeom prst="rect">
            <a:avLst/>
          </a:prstGeom>
        </p:spPr>
      </p:pic>
    </p:spTree>
    <p:extLst>
      <p:ext uri="{BB962C8B-B14F-4D97-AF65-F5344CB8AC3E}">
        <p14:creationId xmlns:p14="http://schemas.microsoft.com/office/powerpoint/2010/main" val="20912044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C2D5E87-3722-082D-8506-C29117A29ED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76582E0-D6D0-C7D2-0B73-3EA7037B22F5}"/>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2.3. ISP Connectivity Options</a:t>
            </a:r>
            <a:endParaRPr lang="en-US" altLang="ja-JP" dirty="0"/>
          </a:p>
        </p:txBody>
      </p:sp>
      <p:sp>
        <p:nvSpPr>
          <p:cNvPr id="4" name="TextBox 3">
            <a:extLst>
              <a:ext uri="{FF2B5EF4-FFF2-40B4-BE49-F238E27FC236}">
                <a16:creationId xmlns:a16="http://schemas.microsoft.com/office/drawing/2014/main" id="{5CEC446B-2B93-D85B-04B6-66BC2730ED4B}"/>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2.3.4 Additional Connectivity Options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C01AC095-AC21-CAE6-44D8-5BB0465FF70F}"/>
              </a:ext>
            </a:extLst>
          </p:cNvPr>
          <p:cNvSpPr txBox="1"/>
          <p:nvPr/>
        </p:nvSpPr>
        <p:spPr>
          <a:xfrm>
            <a:off x="720000" y="1634382"/>
            <a:ext cx="7795926" cy="1400383"/>
          </a:xfrm>
          <a:prstGeom prst="rect">
            <a:avLst/>
          </a:prstGeom>
          <a:noFill/>
        </p:spPr>
        <p:txBody>
          <a:bodyPr wrap="square" rtlCol="0">
            <a:spAutoFit/>
          </a:bodyPr>
          <a:lstStyle/>
          <a:p>
            <a:pPr marL="285750" indent="-285750" algn="l">
              <a:spcAft>
                <a:spcPts val="600"/>
              </a:spcAft>
              <a:buClr>
                <a:schemeClr val="tx1"/>
              </a:buClr>
              <a:buFont typeface="Arial" panose="020B0604020202020204" pitchFamily="34" charset="0"/>
              <a:buChar char="•"/>
            </a:pPr>
            <a:r>
              <a:rPr lang="en-US" i="0" dirty="0">
                <a:solidFill>
                  <a:schemeClr val="accent1"/>
                </a:solidFill>
                <a:effectLst/>
                <a:latin typeface="+mn-lt"/>
              </a:rPr>
              <a:t>Cellular: </a:t>
            </a:r>
            <a:r>
              <a:rPr lang="en-US" b="0" i="0" dirty="0">
                <a:solidFill>
                  <a:schemeClr val="tx1"/>
                </a:solidFill>
                <a:effectLst/>
                <a:latin typeface="+mn-lt"/>
              </a:rPr>
              <a:t>Cellular internet access uses a cell phone network to connect. </a:t>
            </a:r>
          </a:p>
          <a:p>
            <a:pPr marL="285750" indent="-285750" algn="l">
              <a:spcAft>
                <a:spcPts val="600"/>
              </a:spcAft>
              <a:buClr>
                <a:schemeClr val="tx1"/>
              </a:buClr>
              <a:buFont typeface="Arial" panose="020B0604020202020204" pitchFamily="34" charset="0"/>
              <a:buChar char="•"/>
            </a:pPr>
            <a:r>
              <a:rPr lang="en-US" i="0" dirty="0">
                <a:solidFill>
                  <a:schemeClr val="accent1"/>
                </a:solidFill>
                <a:effectLst/>
                <a:latin typeface="+mn-lt"/>
              </a:rPr>
              <a:t>Satellite: </a:t>
            </a:r>
            <a:r>
              <a:rPr lang="en-US" b="0" i="0" dirty="0">
                <a:solidFill>
                  <a:schemeClr val="tx1"/>
                </a:solidFill>
                <a:effectLst/>
                <a:latin typeface="+mn-lt"/>
              </a:rPr>
              <a:t>Satellite service is a good option for homes or offices that do not have access to DSL or cable. </a:t>
            </a:r>
            <a:endParaRPr lang="en-US" dirty="0">
              <a:solidFill>
                <a:schemeClr val="tx1"/>
              </a:solidFill>
              <a:latin typeface="+mn-lt"/>
            </a:endParaRPr>
          </a:p>
          <a:p>
            <a:pPr marL="285750" indent="-285750" algn="l">
              <a:spcAft>
                <a:spcPts val="600"/>
              </a:spcAft>
              <a:buClr>
                <a:schemeClr val="tx1"/>
              </a:buClr>
              <a:buFont typeface="Arial" panose="020B0604020202020204" pitchFamily="34" charset="0"/>
              <a:buChar char="•"/>
            </a:pPr>
            <a:r>
              <a:rPr lang="en-US" i="0" dirty="0">
                <a:solidFill>
                  <a:schemeClr val="accent1"/>
                </a:solidFill>
                <a:effectLst/>
                <a:latin typeface="+mn-lt"/>
              </a:rPr>
              <a:t>Dial-up Telephone: </a:t>
            </a:r>
            <a:r>
              <a:rPr lang="en-US" b="0" i="0" dirty="0">
                <a:solidFill>
                  <a:schemeClr val="tx1"/>
                </a:solidFill>
                <a:effectLst/>
                <a:latin typeface="+mn-lt"/>
              </a:rPr>
              <a:t>An inexpensive option that uses any phone line and a modem. </a:t>
            </a:r>
            <a:endParaRPr lang="en-US" i="0" dirty="0">
              <a:solidFill>
                <a:schemeClr val="tx1"/>
              </a:solidFill>
              <a:effectLst/>
              <a:latin typeface="+mn-lt"/>
            </a:endParaRPr>
          </a:p>
          <a:p>
            <a:pPr algn="l">
              <a:spcAft>
                <a:spcPts val="600"/>
              </a:spcAft>
              <a:buClr>
                <a:schemeClr val="tx1"/>
              </a:buClr>
            </a:pPr>
            <a:endParaRPr lang="en-US" i="0" dirty="0">
              <a:solidFill>
                <a:schemeClr val="tx1"/>
              </a:solidFill>
              <a:effectLst/>
              <a:latin typeface="+mn-lt"/>
            </a:endParaRPr>
          </a:p>
        </p:txBody>
      </p:sp>
      <p:sp>
        <p:nvSpPr>
          <p:cNvPr id="3" name="Footer Placeholder 2">
            <a:extLst>
              <a:ext uri="{FF2B5EF4-FFF2-40B4-BE49-F238E27FC236}">
                <a16:creationId xmlns:a16="http://schemas.microsoft.com/office/drawing/2014/main" id="{5292E5A4-ED5D-FF88-898D-D2646747616B}"/>
              </a:ext>
            </a:extLst>
          </p:cNvPr>
          <p:cNvSpPr>
            <a:spLocks noGrp="1"/>
          </p:cNvSpPr>
          <p:nvPr>
            <p:ph type="ftr" sz="quarter" idx="10"/>
          </p:nvPr>
        </p:nvSpPr>
        <p:spPr/>
        <p:txBody>
          <a:bodyPr/>
          <a:lstStyle/>
          <a:p>
            <a:fld id="{B6876540-5A01-0E43-B5B2-B10FC40646F1}" type="slidenum">
              <a:rPr lang="en-US" smtClean="0"/>
              <a:t>36</a:t>
            </a:fld>
            <a:endParaRPr lang="en-US" dirty="0"/>
          </a:p>
        </p:txBody>
      </p:sp>
    </p:spTree>
    <p:extLst>
      <p:ext uri="{BB962C8B-B14F-4D97-AF65-F5344CB8AC3E}">
        <p14:creationId xmlns:p14="http://schemas.microsoft.com/office/powerpoint/2010/main" val="4206433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C2D5E87-3722-082D-8506-C29117A29ED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76582E0-D6D0-C7D2-0B73-3EA7037B22F5}"/>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2.3. ISP Connectivity Options</a:t>
            </a:r>
            <a:endParaRPr lang="en-US" altLang="ja-JP" dirty="0"/>
          </a:p>
        </p:txBody>
      </p:sp>
      <p:sp>
        <p:nvSpPr>
          <p:cNvPr id="5" name="Footer Placeholder 4">
            <a:extLst>
              <a:ext uri="{FF2B5EF4-FFF2-40B4-BE49-F238E27FC236}">
                <a16:creationId xmlns:a16="http://schemas.microsoft.com/office/drawing/2014/main" id="{AAC22DDB-976D-D309-E5B6-0876E0407460}"/>
              </a:ext>
            </a:extLst>
          </p:cNvPr>
          <p:cNvSpPr>
            <a:spLocks noGrp="1"/>
          </p:cNvSpPr>
          <p:nvPr>
            <p:ph type="ftr" sz="quarter" idx="10"/>
          </p:nvPr>
        </p:nvSpPr>
        <p:spPr/>
        <p:txBody>
          <a:bodyPr/>
          <a:lstStyle/>
          <a:p>
            <a:fld id="{EF94614E-A6C4-DA41-A856-1E903C399F45}" type="slidenum">
              <a:rPr lang="en-US" smtClean="0"/>
              <a:t>37</a:t>
            </a:fld>
            <a:endParaRPr lang="en-US" dirty="0"/>
          </a:p>
        </p:txBody>
      </p:sp>
      <p:sp>
        <p:nvSpPr>
          <p:cNvPr id="4" name="TextBox 3">
            <a:extLst>
              <a:ext uri="{FF2B5EF4-FFF2-40B4-BE49-F238E27FC236}">
                <a16:creationId xmlns:a16="http://schemas.microsoft.com/office/drawing/2014/main" id="{5CEC446B-2B93-D85B-04B6-66BC2730ED4B}"/>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2.3.4 Additional Connectivity Options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C01AC095-AC21-CAE6-44D8-5BB0465FF70F}"/>
              </a:ext>
            </a:extLst>
          </p:cNvPr>
          <p:cNvSpPr txBox="1"/>
          <p:nvPr/>
        </p:nvSpPr>
        <p:spPr>
          <a:xfrm>
            <a:off x="719999" y="1634382"/>
            <a:ext cx="5198479" cy="2339102"/>
          </a:xfrm>
          <a:prstGeom prst="rect">
            <a:avLst/>
          </a:prstGeom>
          <a:noFill/>
        </p:spPr>
        <p:txBody>
          <a:bodyPr wrap="square" rtlCol="0">
            <a:spAutoFit/>
          </a:bodyPr>
          <a:lstStyle/>
          <a:p>
            <a:pPr marL="342900" indent="-342900" algn="l">
              <a:spcAft>
                <a:spcPts val="1200"/>
              </a:spcAft>
              <a:buClr>
                <a:schemeClr val="tx1"/>
              </a:buClr>
              <a:buFont typeface="+mj-lt"/>
              <a:buAutoNum type="arabicPeriod"/>
            </a:pPr>
            <a:r>
              <a:rPr lang="ja-JP" altLang="en-US" i="0">
                <a:solidFill>
                  <a:schemeClr val="accent1"/>
                </a:solidFill>
                <a:effectLst/>
                <a:latin typeface="+mn-lt"/>
              </a:rPr>
              <a:t>セルラー：</a:t>
            </a:r>
            <a:r>
              <a:rPr lang="ja-JP" altLang="en-US" i="0">
                <a:solidFill>
                  <a:schemeClr val="tx1"/>
                </a:solidFill>
                <a:effectLst/>
                <a:latin typeface="+mn-lt"/>
              </a:rPr>
              <a:t> セルラーインターネット接続は携帯電話のネットワークを使用して接続します。携帯電話の電波が届く場所ならどこでもセルラーインターネットにアクセスできます。</a:t>
            </a:r>
          </a:p>
          <a:p>
            <a:pPr marL="342900" indent="-342900" algn="l">
              <a:spcAft>
                <a:spcPts val="1200"/>
              </a:spcAft>
              <a:buClr>
                <a:schemeClr val="tx1"/>
              </a:buClr>
              <a:buFont typeface="+mj-lt"/>
              <a:buAutoNum type="arabicPeriod"/>
            </a:pPr>
            <a:r>
              <a:rPr lang="ja-JP" altLang="en-US" i="0">
                <a:solidFill>
                  <a:schemeClr val="accent1"/>
                </a:solidFill>
                <a:effectLst/>
                <a:latin typeface="+mn-lt"/>
              </a:rPr>
              <a:t>衛星：</a:t>
            </a:r>
            <a:r>
              <a:rPr lang="ja-JP" altLang="en-US" i="0">
                <a:solidFill>
                  <a:schemeClr val="tx1"/>
                </a:solidFill>
                <a:effectLst/>
                <a:latin typeface="+mn-lt"/>
              </a:rPr>
              <a:t> 衛星サービスは、</a:t>
            </a:r>
            <a:r>
              <a:rPr lang="en-US" i="0" dirty="0">
                <a:solidFill>
                  <a:schemeClr val="tx1"/>
                </a:solidFill>
                <a:effectLst/>
                <a:latin typeface="+mn-lt"/>
              </a:rPr>
              <a:t>DSL</a:t>
            </a:r>
            <a:r>
              <a:rPr lang="ja-JP" altLang="en-US" i="0">
                <a:solidFill>
                  <a:schemeClr val="tx1"/>
                </a:solidFill>
                <a:effectLst/>
                <a:latin typeface="+mn-lt"/>
              </a:rPr>
              <a:t>やケーブルにアクセスできない場所に適したオプションです。</a:t>
            </a:r>
            <a:r>
              <a:rPr lang="ja-JP" altLang="en-US">
                <a:solidFill>
                  <a:schemeClr val="tx1"/>
                </a:solidFill>
                <a:latin typeface="+mn-lt"/>
              </a:rPr>
              <a:t>（</a:t>
            </a:r>
            <a:r>
              <a:rPr lang="ja-JP" altLang="en-US" i="0">
                <a:solidFill>
                  <a:schemeClr val="tx1"/>
                </a:solidFill>
                <a:effectLst/>
                <a:latin typeface="+mn-lt"/>
              </a:rPr>
              <a:t>船上や草原）</a:t>
            </a:r>
          </a:p>
          <a:p>
            <a:pPr marL="342900" indent="-342900" algn="l">
              <a:spcAft>
                <a:spcPts val="1200"/>
              </a:spcAft>
              <a:buClr>
                <a:schemeClr val="tx1"/>
              </a:buClr>
              <a:buFont typeface="+mj-lt"/>
              <a:buAutoNum type="arabicPeriod"/>
            </a:pPr>
            <a:r>
              <a:rPr lang="ja-JP" altLang="en-US" i="0">
                <a:solidFill>
                  <a:schemeClr val="accent1"/>
                </a:solidFill>
                <a:effectLst/>
                <a:latin typeface="+mn-lt"/>
              </a:rPr>
              <a:t>ダイヤルアップ電話： </a:t>
            </a:r>
            <a:r>
              <a:rPr lang="ja-JP" altLang="en-US" i="0">
                <a:solidFill>
                  <a:schemeClr val="tx1"/>
                </a:solidFill>
                <a:effectLst/>
                <a:latin typeface="+mn-lt"/>
              </a:rPr>
              <a:t>どの電話回線でも使用できるモデムを使った安価なオプションです。</a:t>
            </a:r>
            <a:r>
              <a:rPr lang="ja-JP" altLang="en-US" i="0" u="sng">
                <a:solidFill>
                  <a:schemeClr val="tx1"/>
                </a:solidFill>
                <a:effectLst/>
                <a:latin typeface="+mn-lt"/>
              </a:rPr>
              <a:t>常時接続ではない。速度が遅く現在は使うことは少ないです</a:t>
            </a:r>
            <a:r>
              <a:rPr lang="ja-JP" altLang="en-US" i="0">
                <a:solidFill>
                  <a:schemeClr val="tx1"/>
                </a:solidFill>
                <a:effectLst/>
                <a:latin typeface="+mn-lt"/>
              </a:rPr>
              <a:t>。</a:t>
            </a:r>
            <a:endParaRPr lang="en-US" i="0" dirty="0">
              <a:solidFill>
                <a:schemeClr val="tx1"/>
              </a:solidFill>
              <a:effectLst/>
              <a:latin typeface="+mn-lt"/>
            </a:endParaRPr>
          </a:p>
        </p:txBody>
      </p:sp>
      <p:pic>
        <p:nvPicPr>
          <p:cNvPr id="3" name="Picture 2" descr="A diagram of a communication system&#10;&#10;Description automatically generated">
            <a:extLst>
              <a:ext uri="{FF2B5EF4-FFF2-40B4-BE49-F238E27FC236}">
                <a16:creationId xmlns:a16="http://schemas.microsoft.com/office/drawing/2014/main" id="{7243ECC0-4FBD-9C5B-EF3B-66B3F7E8ED88}"/>
              </a:ext>
            </a:extLst>
          </p:cNvPr>
          <p:cNvPicPr>
            <a:picLocks noChangeAspect="1"/>
          </p:cNvPicPr>
          <p:nvPr/>
        </p:nvPicPr>
        <p:blipFill>
          <a:blip r:embed="rId5"/>
          <a:stretch>
            <a:fillRect/>
          </a:stretch>
        </p:blipFill>
        <p:spPr>
          <a:xfrm>
            <a:off x="6029011" y="1679091"/>
            <a:ext cx="2929753" cy="1785318"/>
          </a:xfrm>
          <a:prstGeom prst="rect">
            <a:avLst/>
          </a:prstGeom>
        </p:spPr>
      </p:pic>
    </p:spTree>
    <p:extLst>
      <p:ext uri="{BB962C8B-B14F-4D97-AF65-F5344CB8AC3E}">
        <p14:creationId xmlns:p14="http://schemas.microsoft.com/office/powerpoint/2010/main" val="3983836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D852487-12A9-6933-6B30-55FCDC3293F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657D883-0C23-F7F7-5F10-2A6ED1B5AEC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2.3. ISP Connectivity Options</a:t>
            </a:r>
            <a:endParaRPr lang="en-US" altLang="ja-JP" dirty="0"/>
          </a:p>
        </p:txBody>
      </p:sp>
      <p:sp>
        <p:nvSpPr>
          <p:cNvPr id="4" name="TextBox 3">
            <a:extLst>
              <a:ext uri="{FF2B5EF4-FFF2-40B4-BE49-F238E27FC236}">
                <a16:creationId xmlns:a16="http://schemas.microsoft.com/office/drawing/2014/main" id="{760E5BA5-0927-EECA-6E10-02434384C7F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2.3.5 Quiz3_3 Check Your Understanding - ISP Connectivity Options</a:t>
            </a:r>
          </a:p>
        </p:txBody>
      </p:sp>
      <p:sp>
        <p:nvSpPr>
          <p:cNvPr id="3" name="TextBox 2">
            <a:extLst>
              <a:ext uri="{FF2B5EF4-FFF2-40B4-BE49-F238E27FC236}">
                <a16:creationId xmlns:a16="http://schemas.microsoft.com/office/drawing/2014/main" id="{EA9F8B84-F22B-8184-5C91-108024B8D984}"/>
              </a:ext>
            </a:extLst>
          </p:cNvPr>
          <p:cNvSpPr txBox="1"/>
          <p:nvPr/>
        </p:nvSpPr>
        <p:spPr>
          <a:xfrm>
            <a:off x="720000" y="1542840"/>
            <a:ext cx="8210550" cy="2769989"/>
          </a:xfrm>
          <a:prstGeom prst="rect">
            <a:avLst/>
          </a:prstGeom>
          <a:noFill/>
        </p:spPr>
        <p:txBody>
          <a:bodyPr wrap="square" rtlCol="0">
            <a:spAutoFit/>
          </a:bodyPr>
          <a:lstStyle/>
          <a:p>
            <a:pPr algn="l" fontAlgn="ctr"/>
            <a:r>
              <a:rPr lang="en-US" dirty="0">
                <a:solidFill>
                  <a:schemeClr val="accent1"/>
                </a:solidFill>
                <a:latin typeface="+mn-lt"/>
                <a:hlinkClick r:id="rId4"/>
              </a:rPr>
              <a:t>https://forms.gle/XDy3eVcdadiSG1yFA</a:t>
            </a:r>
            <a:endParaRPr lang="en-US" dirty="0">
              <a:solidFill>
                <a:schemeClr val="accent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1</a:t>
            </a:r>
          </a:p>
          <a:p>
            <a:pPr marL="317500" algn="l" fontAlgn="ctr"/>
            <a:r>
              <a:rPr lang="en-US" i="0" dirty="0">
                <a:solidFill>
                  <a:schemeClr val="tx1"/>
                </a:solidFill>
                <a:effectLst/>
                <a:latin typeface="+mn-lt"/>
              </a:rPr>
              <a:t>What is a service that provides an internet data signal on the same network that delivers broadcast television and phone service?</a:t>
            </a:r>
          </a:p>
          <a:p>
            <a:pPr marL="317500" algn="l" fontAlgn="ctr"/>
            <a:r>
              <a:rPr lang="ja-JP" altLang="en-US">
                <a:solidFill>
                  <a:schemeClr val="tx1"/>
                </a:solidFill>
                <a:latin typeface="+mn-lt"/>
              </a:rPr>
              <a:t>ケーブルテレビを提供するのと同じネットワーク上で、インターネットデータ信号を提供するサービスは何ですか？</a:t>
            </a:r>
            <a:endParaRPr lang="en-US" i="0" dirty="0">
              <a:solidFill>
                <a:schemeClr val="tx1"/>
              </a:solidFill>
              <a:effectLst/>
              <a:latin typeface="+mn-lt"/>
            </a:endParaRPr>
          </a:p>
          <a:p>
            <a:pPr marL="317500" algn="l" fontAlgn="ctr"/>
            <a:endParaRPr lang="en-US" i="0" dirty="0">
              <a:solidFill>
                <a:schemeClr val="tx1"/>
              </a:solidFill>
              <a:effectLst/>
              <a:latin typeface="+mn-lt"/>
            </a:endParaRPr>
          </a:p>
          <a:p>
            <a:pPr marL="603250" indent="-285750" algn="l" fontAlgn="ctr">
              <a:buClr>
                <a:schemeClr val="tx1"/>
              </a:buClr>
              <a:buFont typeface="Wingdings" pitchFamily="2" charset="2"/>
              <a:buChar char="q"/>
            </a:pPr>
            <a:r>
              <a:rPr lang="en-US" sz="1200" i="0" dirty="0">
                <a:solidFill>
                  <a:schemeClr val="tx1"/>
                </a:solidFill>
                <a:effectLst/>
                <a:latin typeface="+mn-lt"/>
              </a:rPr>
              <a:t>Cable internet</a:t>
            </a:r>
          </a:p>
          <a:p>
            <a:pPr marL="603250" indent="-285750" algn="l" fontAlgn="ctr">
              <a:buClr>
                <a:schemeClr val="tx1"/>
              </a:buClr>
              <a:buFont typeface="Wingdings" pitchFamily="2" charset="2"/>
              <a:buChar char="q"/>
            </a:pPr>
            <a:r>
              <a:rPr lang="en-US" sz="1200" i="0" dirty="0">
                <a:solidFill>
                  <a:schemeClr val="tx1"/>
                </a:solidFill>
                <a:effectLst/>
                <a:latin typeface="+mn-lt"/>
              </a:rPr>
              <a:t>Digital Subscriber Line (DSL)</a:t>
            </a:r>
          </a:p>
          <a:p>
            <a:pPr marL="603250" indent="-285750" algn="l" fontAlgn="ctr">
              <a:buClr>
                <a:schemeClr val="tx1"/>
              </a:buClr>
              <a:buFont typeface="Wingdings" pitchFamily="2" charset="2"/>
              <a:buChar char="q"/>
            </a:pPr>
            <a:r>
              <a:rPr lang="en-US" sz="1200" i="0" dirty="0">
                <a:solidFill>
                  <a:schemeClr val="tx1"/>
                </a:solidFill>
                <a:effectLst/>
                <a:latin typeface="+mn-lt"/>
              </a:rPr>
              <a:t>Cellular data plan</a:t>
            </a:r>
          </a:p>
          <a:p>
            <a:pPr marL="603250" indent="-285750" algn="l" fontAlgn="ctr">
              <a:buClr>
                <a:schemeClr val="tx1"/>
              </a:buClr>
              <a:buFont typeface="Wingdings" pitchFamily="2" charset="2"/>
              <a:buChar char="q"/>
            </a:pPr>
            <a:r>
              <a:rPr lang="en-US" sz="1200" i="0" dirty="0">
                <a:solidFill>
                  <a:schemeClr val="tx1"/>
                </a:solidFill>
                <a:effectLst/>
                <a:latin typeface="+mn-lt"/>
              </a:rPr>
              <a:t>Guest access</a:t>
            </a:r>
          </a:p>
          <a:p>
            <a:pPr marL="317500" algn="l" fontAlgn="ctr">
              <a:buClr>
                <a:schemeClr val="tx1"/>
              </a:buClr>
            </a:pPr>
            <a:endParaRPr lang="en-US" dirty="0">
              <a:solidFill>
                <a:schemeClr val="tx1"/>
              </a:solidFill>
              <a:latin typeface="+mn-lt"/>
            </a:endParaRPr>
          </a:p>
        </p:txBody>
      </p:sp>
      <p:grpSp>
        <p:nvGrpSpPr>
          <p:cNvPr id="2" name="Google Shape;10286;p77">
            <a:extLst>
              <a:ext uri="{FF2B5EF4-FFF2-40B4-BE49-F238E27FC236}">
                <a16:creationId xmlns:a16="http://schemas.microsoft.com/office/drawing/2014/main" id="{ED9DA645-8720-6B20-EBD7-1C0FA0E2F036}"/>
              </a:ext>
            </a:extLst>
          </p:cNvPr>
          <p:cNvGrpSpPr/>
          <p:nvPr/>
        </p:nvGrpSpPr>
        <p:grpSpPr>
          <a:xfrm>
            <a:off x="144000" y="385946"/>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2FA48CBC-E495-8ED9-5E11-E8566F445809}"/>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678FB4BF-5D94-F47D-7CF0-8C49B7937CD7}"/>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D96EA3DA-E80A-FEC4-F88B-B954581C5C8C}"/>
              </a:ext>
            </a:extLst>
          </p:cNvPr>
          <p:cNvSpPr>
            <a:spLocks noGrp="1"/>
          </p:cNvSpPr>
          <p:nvPr>
            <p:ph type="ftr" sz="quarter" idx="10"/>
          </p:nvPr>
        </p:nvSpPr>
        <p:spPr/>
        <p:txBody>
          <a:bodyPr/>
          <a:lstStyle/>
          <a:p>
            <a:fld id="{7662BD57-BD60-D34F-ABEC-9259A464404B}" type="slidenum">
              <a:rPr lang="en-US" smtClean="0"/>
              <a:t>38</a:t>
            </a:fld>
            <a:endParaRPr lang="en-US" dirty="0"/>
          </a:p>
        </p:txBody>
      </p:sp>
    </p:spTree>
    <p:extLst>
      <p:ext uri="{BB962C8B-B14F-4D97-AF65-F5344CB8AC3E}">
        <p14:creationId xmlns:p14="http://schemas.microsoft.com/office/powerpoint/2010/main" val="33869801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FB80A79-723A-5910-C046-4E8ECB022B3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934E0CD-CE5D-16DA-99CB-233E5C2EE667}"/>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2.3. ISP Connectivity Options</a:t>
            </a:r>
            <a:endParaRPr lang="en-US" altLang="ja-JP" dirty="0"/>
          </a:p>
        </p:txBody>
      </p:sp>
      <p:sp>
        <p:nvSpPr>
          <p:cNvPr id="4" name="TextBox 3">
            <a:extLst>
              <a:ext uri="{FF2B5EF4-FFF2-40B4-BE49-F238E27FC236}">
                <a16:creationId xmlns:a16="http://schemas.microsoft.com/office/drawing/2014/main" id="{1E52120B-123E-DE7F-6DC5-F5F8AE89925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2.3.5 Quiz3_3 Check Your Understanding - ISP Connectivity Options</a:t>
            </a:r>
          </a:p>
        </p:txBody>
      </p:sp>
      <p:sp>
        <p:nvSpPr>
          <p:cNvPr id="3" name="TextBox 2">
            <a:extLst>
              <a:ext uri="{FF2B5EF4-FFF2-40B4-BE49-F238E27FC236}">
                <a16:creationId xmlns:a16="http://schemas.microsoft.com/office/drawing/2014/main" id="{FCEA0412-A274-C03E-ADC0-E8E24606724E}"/>
              </a:ext>
            </a:extLst>
          </p:cNvPr>
          <p:cNvSpPr txBox="1"/>
          <p:nvPr/>
        </p:nvSpPr>
        <p:spPr>
          <a:xfrm>
            <a:off x="720000" y="1542840"/>
            <a:ext cx="8210550" cy="2339102"/>
          </a:xfrm>
          <a:prstGeom prst="rect">
            <a:avLst/>
          </a:prstGeom>
          <a:noFill/>
        </p:spPr>
        <p:txBody>
          <a:bodyPr wrap="square" rtlCol="0">
            <a:spAutoFit/>
          </a:bodyPr>
          <a:lstStyle/>
          <a:p>
            <a:pPr algn="l" fontAlgn="ctr"/>
            <a:r>
              <a:rPr lang="en-US" dirty="0">
                <a:solidFill>
                  <a:schemeClr val="tx1"/>
                </a:solidFill>
                <a:latin typeface="+mn-lt"/>
                <a:hlinkClick r:id="rId4"/>
              </a:rPr>
              <a:t>https://forms.gle/XDy3eVcdadiSG1yFA</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2</a:t>
            </a:r>
          </a:p>
          <a:p>
            <a:pPr marL="317500" algn="l" fontAlgn="ctr"/>
            <a:r>
              <a:rPr lang="en-US" i="0" dirty="0">
                <a:solidFill>
                  <a:schemeClr val="tx1"/>
                </a:solidFill>
                <a:effectLst/>
                <a:latin typeface="+mn-lt"/>
              </a:rPr>
              <a:t>What is a service that provides high bandwidth, always on, connection using existing land-line telephone wires?</a:t>
            </a:r>
          </a:p>
          <a:p>
            <a:pPr marL="317500" algn="l" fontAlgn="ctr"/>
            <a:r>
              <a:rPr lang="ja-JP" altLang="en-US">
                <a:solidFill>
                  <a:schemeClr val="tx1"/>
                </a:solidFill>
                <a:latin typeface="+mn-lt"/>
              </a:rPr>
              <a:t>既存の電話回線を使用して、高速インターネットサービスを提供するのはどれですか？</a:t>
            </a:r>
            <a:endParaRPr lang="en-US" i="0" dirty="0">
              <a:solidFill>
                <a:schemeClr val="tx1"/>
              </a:solidFill>
              <a:effectLst/>
              <a:latin typeface="+mn-lt"/>
            </a:endParaRPr>
          </a:p>
          <a:p>
            <a:pPr marL="317500" algn="l" fontAlgn="ctr"/>
            <a:endParaRPr lang="en-US" i="0" dirty="0">
              <a:solidFill>
                <a:schemeClr val="tx1"/>
              </a:solidFill>
              <a:effectLst/>
              <a:latin typeface="+mn-lt"/>
            </a:endParaRPr>
          </a:p>
          <a:p>
            <a:pPr marL="603250" indent="-285750" algn="l" fontAlgn="ctr">
              <a:buClr>
                <a:schemeClr val="tx1"/>
              </a:buClr>
              <a:buFont typeface="Wingdings" pitchFamily="2" charset="2"/>
              <a:buChar char="q"/>
            </a:pPr>
            <a:r>
              <a:rPr lang="en-US" sz="1200" i="0" dirty="0">
                <a:solidFill>
                  <a:schemeClr val="tx1"/>
                </a:solidFill>
                <a:effectLst/>
                <a:latin typeface="+mn-lt"/>
              </a:rPr>
              <a:t>Cellular data plan</a:t>
            </a:r>
          </a:p>
          <a:p>
            <a:pPr marL="603250" indent="-285750" algn="l" fontAlgn="ctr">
              <a:buClr>
                <a:schemeClr val="tx1"/>
              </a:buClr>
              <a:buFont typeface="Wingdings" pitchFamily="2" charset="2"/>
              <a:buChar char="q"/>
            </a:pPr>
            <a:r>
              <a:rPr lang="en-US" sz="1200" i="0" dirty="0">
                <a:solidFill>
                  <a:schemeClr val="tx1"/>
                </a:solidFill>
                <a:effectLst/>
                <a:latin typeface="+mn-lt"/>
              </a:rPr>
              <a:t>Digital Subscriber Line (DSL)</a:t>
            </a:r>
          </a:p>
          <a:p>
            <a:pPr marL="603250" indent="-285750" algn="l" fontAlgn="ctr">
              <a:buClr>
                <a:schemeClr val="tx1"/>
              </a:buClr>
              <a:buFont typeface="Wingdings" pitchFamily="2" charset="2"/>
              <a:buChar char="q"/>
            </a:pPr>
            <a:r>
              <a:rPr lang="en-US" sz="1200" i="0" dirty="0">
                <a:solidFill>
                  <a:schemeClr val="tx1"/>
                </a:solidFill>
                <a:effectLst/>
                <a:latin typeface="+mn-lt"/>
              </a:rPr>
              <a:t>Cable internet</a:t>
            </a:r>
          </a:p>
          <a:p>
            <a:pPr marL="603250" indent="-285750" algn="l" fontAlgn="ctr">
              <a:buClr>
                <a:schemeClr val="tx1"/>
              </a:buClr>
              <a:buFont typeface="Wingdings" pitchFamily="2" charset="2"/>
              <a:buChar char="q"/>
            </a:pPr>
            <a:r>
              <a:rPr lang="en-US" sz="1200" i="0" dirty="0">
                <a:solidFill>
                  <a:schemeClr val="tx1"/>
                </a:solidFill>
                <a:effectLst/>
                <a:latin typeface="+mn-lt"/>
              </a:rPr>
              <a:t>Guest access</a:t>
            </a:r>
          </a:p>
        </p:txBody>
      </p:sp>
      <p:grpSp>
        <p:nvGrpSpPr>
          <p:cNvPr id="2" name="Google Shape;10286;p77">
            <a:extLst>
              <a:ext uri="{FF2B5EF4-FFF2-40B4-BE49-F238E27FC236}">
                <a16:creationId xmlns:a16="http://schemas.microsoft.com/office/drawing/2014/main" id="{56C5F1FD-30C1-A2E5-13EC-DB17A98EC45F}"/>
              </a:ext>
            </a:extLst>
          </p:cNvPr>
          <p:cNvGrpSpPr/>
          <p:nvPr/>
        </p:nvGrpSpPr>
        <p:grpSpPr>
          <a:xfrm>
            <a:off x="144000" y="385946"/>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B529BD50-74EA-5EAB-C941-D23F7B42875E}"/>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744BD829-7A03-99F8-19DC-4C7C50C3C7B5}"/>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8AB5246F-3E95-A797-7D9B-F4EFA9168644}"/>
              </a:ext>
            </a:extLst>
          </p:cNvPr>
          <p:cNvSpPr>
            <a:spLocks noGrp="1"/>
          </p:cNvSpPr>
          <p:nvPr>
            <p:ph type="ftr" sz="quarter" idx="10"/>
          </p:nvPr>
        </p:nvSpPr>
        <p:spPr/>
        <p:txBody>
          <a:bodyPr/>
          <a:lstStyle/>
          <a:p>
            <a:fld id="{6CEA66F9-35AA-2041-902D-1AE1B5B9EE50}" type="slidenum">
              <a:rPr lang="en-US" smtClean="0"/>
              <a:t>39</a:t>
            </a:fld>
            <a:endParaRPr lang="en-US" dirty="0"/>
          </a:p>
        </p:txBody>
      </p:sp>
    </p:spTree>
    <p:extLst>
      <p:ext uri="{BB962C8B-B14F-4D97-AF65-F5344CB8AC3E}">
        <p14:creationId xmlns:p14="http://schemas.microsoft.com/office/powerpoint/2010/main" val="3582837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000" y="1432363"/>
            <a:ext cx="8128000" cy="2477601"/>
          </a:xfrm>
          <a:prstGeom prst="rect">
            <a:avLst/>
          </a:prstGeom>
          <a:noFill/>
        </p:spPr>
        <p:txBody>
          <a:bodyPr wrap="square" rtlCol="0">
            <a:spAutoFit/>
          </a:bodyPr>
          <a:lstStyle/>
          <a:p>
            <a:pPr algn="l" fontAlgn="ctr">
              <a:spcAft>
                <a:spcPts val="1200"/>
              </a:spcAft>
              <a:buClr>
                <a:schemeClr val="tx1"/>
              </a:buClr>
            </a:pPr>
            <a:r>
              <a:rPr lang="en-US" sz="2400" i="0" dirty="0">
                <a:solidFill>
                  <a:schemeClr val="tx1"/>
                </a:solidFill>
                <a:effectLst/>
                <a:latin typeface="+mn-lt"/>
              </a:rPr>
              <a:t>Module 2: Network Components, Types, and Connections </a:t>
            </a:r>
          </a:p>
          <a:p>
            <a:pPr algn="l" fontAlgn="ctr">
              <a:spcAft>
                <a:spcPts val="600"/>
              </a:spcAft>
              <a:buClr>
                <a:schemeClr val="tx1"/>
              </a:buClr>
            </a:pPr>
            <a:r>
              <a:rPr lang="en-US" sz="1600" i="0" dirty="0">
                <a:solidFill>
                  <a:schemeClr val="tx1"/>
                </a:solidFill>
                <a:effectLst/>
                <a:latin typeface="+mn-lt"/>
              </a:rPr>
              <a:t>2.0. Introduction</a:t>
            </a:r>
          </a:p>
          <a:p>
            <a:pPr algn="l" fontAlgn="ctr">
              <a:spcAft>
                <a:spcPts val="600"/>
              </a:spcAft>
              <a:buClr>
                <a:schemeClr val="tx1"/>
              </a:buClr>
            </a:pPr>
            <a:r>
              <a:rPr lang="en-US" sz="1600" i="0" dirty="0">
                <a:solidFill>
                  <a:schemeClr val="tx1"/>
                </a:solidFill>
                <a:effectLst/>
                <a:latin typeface="+mn-lt"/>
              </a:rPr>
              <a:t>2.1. Clients and Servers</a:t>
            </a:r>
          </a:p>
          <a:p>
            <a:pPr algn="l" fontAlgn="ctr">
              <a:spcAft>
                <a:spcPts val="600"/>
              </a:spcAft>
              <a:buClr>
                <a:schemeClr val="tx1"/>
              </a:buClr>
            </a:pPr>
            <a:r>
              <a:rPr lang="en-US" sz="1600" i="0" dirty="0">
                <a:solidFill>
                  <a:schemeClr val="tx1"/>
                </a:solidFill>
                <a:effectLst/>
                <a:latin typeface="+mn-lt"/>
              </a:rPr>
              <a:t>2.2. Network Components</a:t>
            </a:r>
          </a:p>
          <a:p>
            <a:pPr algn="l" fontAlgn="ctr">
              <a:spcAft>
                <a:spcPts val="600"/>
              </a:spcAft>
              <a:buClr>
                <a:schemeClr val="tx1"/>
              </a:buClr>
            </a:pPr>
            <a:r>
              <a:rPr lang="en-US" sz="1600" i="0" dirty="0">
                <a:solidFill>
                  <a:schemeClr val="tx1"/>
                </a:solidFill>
                <a:effectLst/>
                <a:latin typeface="+mn-lt"/>
              </a:rPr>
              <a:t>2.3. ISP Connectivity Options</a:t>
            </a:r>
          </a:p>
          <a:p>
            <a:pPr algn="l" fontAlgn="ctr">
              <a:spcAft>
                <a:spcPts val="600"/>
              </a:spcAft>
              <a:buClr>
                <a:schemeClr val="tx1"/>
              </a:buClr>
            </a:pPr>
            <a:r>
              <a:rPr lang="en-US" sz="1600" i="0" dirty="0">
                <a:solidFill>
                  <a:schemeClr val="tx1"/>
                </a:solidFill>
                <a:effectLst/>
                <a:latin typeface="+mn-lt"/>
              </a:rPr>
              <a:t>2.4. Network Components, Types, and Connections Summary</a:t>
            </a:r>
          </a:p>
          <a:p>
            <a:pPr algn="l" fontAlgn="ctr">
              <a:spcAft>
                <a:spcPts val="600"/>
              </a:spcAft>
              <a:buClr>
                <a:schemeClr val="tx1"/>
              </a:buClr>
            </a:pPr>
            <a:r>
              <a:rPr lang="en-US" altLang="ja-JP" sz="1600" u="none" strike="noStrike" dirty="0">
                <a:solidFill>
                  <a:schemeClr val="tx1"/>
                </a:solidFill>
                <a:latin typeface="+mn-lt"/>
                <a:ea typeface="MS PGothic" panose="020B0600070205080204" pitchFamily="34" charset="-128"/>
              </a:rPr>
              <a:t>       Check Test 3</a:t>
            </a:r>
            <a:endParaRPr lang="ja-JP" altLang="en-US" sz="1600" i="0" u="none" strike="noStrike">
              <a:solidFill>
                <a:schemeClr val="tx1"/>
              </a:solidFill>
              <a:effectLst/>
              <a:latin typeface="+mn-lt"/>
              <a:ea typeface="MS PGothic" panose="020B0600070205080204" pitchFamily="34" charset="-128"/>
            </a:endParaRPr>
          </a:p>
        </p:txBody>
      </p:sp>
      <p:grpSp>
        <p:nvGrpSpPr>
          <p:cNvPr id="6" name="Group 5">
            <a:extLst>
              <a:ext uri="{FF2B5EF4-FFF2-40B4-BE49-F238E27FC236}">
                <a16:creationId xmlns:a16="http://schemas.microsoft.com/office/drawing/2014/main" id="{1B12BBE7-F763-5547-EF99-0947AFDADC6D}"/>
              </a:ext>
            </a:extLst>
          </p:cNvPr>
          <p:cNvGrpSpPr/>
          <p:nvPr/>
        </p:nvGrpSpPr>
        <p:grpSpPr>
          <a:xfrm>
            <a:off x="807434" y="3535139"/>
            <a:ext cx="324609" cy="374825"/>
            <a:chOff x="1129134" y="2919416"/>
            <a:chExt cx="324609" cy="374825"/>
          </a:xfrm>
        </p:grpSpPr>
        <p:sp>
          <p:nvSpPr>
            <p:cNvPr id="7" name="Google Shape;10287;p77">
              <a:extLst>
                <a:ext uri="{FF2B5EF4-FFF2-40B4-BE49-F238E27FC236}">
                  <a16:creationId xmlns:a16="http://schemas.microsoft.com/office/drawing/2014/main" id="{F1C49698-4635-D6A2-894A-85DED5793722}"/>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 name="Google Shape;10288;p77">
              <a:extLst>
                <a:ext uri="{FF2B5EF4-FFF2-40B4-BE49-F238E27FC236}">
                  <a16:creationId xmlns:a16="http://schemas.microsoft.com/office/drawing/2014/main" id="{0961986B-BC79-C34D-7F7A-F7D3C04C08D5}"/>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2" name="Footer Placeholder 1">
            <a:extLst>
              <a:ext uri="{FF2B5EF4-FFF2-40B4-BE49-F238E27FC236}">
                <a16:creationId xmlns:a16="http://schemas.microsoft.com/office/drawing/2014/main" id="{AB02BEFE-D11F-39D0-464B-481F5467DEED}"/>
              </a:ext>
            </a:extLst>
          </p:cNvPr>
          <p:cNvSpPr>
            <a:spLocks noGrp="1"/>
          </p:cNvSpPr>
          <p:nvPr>
            <p:ph type="ftr" sz="quarter" idx="10"/>
          </p:nvPr>
        </p:nvSpPr>
        <p:spPr/>
        <p:txBody>
          <a:bodyPr/>
          <a:lstStyle/>
          <a:p>
            <a:fld id="{A1C41AF0-4023-A649-A665-F3D802CB237A}" type="slidenum">
              <a:rPr lang="en-US"/>
              <a:t>4</a:t>
            </a:fld>
            <a:endParaRPr lang="en-US" dirty="0"/>
          </a:p>
        </p:txBody>
      </p:sp>
    </p:spTree>
    <p:extLst>
      <p:ext uri="{BB962C8B-B14F-4D97-AF65-F5344CB8AC3E}">
        <p14:creationId xmlns:p14="http://schemas.microsoft.com/office/powerpoint/2010/main" val="4194758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0D7AFCB-FD0D-1F43-3BE5-6DC2E61ECE7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A0FB973-F8EF-B061-F500-E3AD9E538B43}"/>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2.3. ISP Connectivity Options</a:t>
            </a:r>
            <a:endParaRPr lang="en-US" altLang="ja-JP" dirty="0"/>
          </a:p>
        </p:txBody>
      </p:sp>
      <p:sp>
        <p:nvSpPr>
          <p:cNvPr id="4" name="TextBox 3">
            <a:extLst>
              <a:ext uri="{FF2B5EF4-FFF2-40B4-BE49-F238E27FC236}">
                <a16:creationId xmlns:a16="http://schemas.microsoft.com/office/drawing/2014/main" id="{BF0641A4-AB9F-B465-9BD3-70AA5BCB03C9}"/>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2.3.5 Quiz3_3 Check Your Understanding - ISP Connectivity Options</a:t>
            </a:r>
          </a:p>
        </p:txBody>
      </p:sp>
      <p:sp>
        <p:nvSpPr>
          <p:cNvPr id="3" name="TextBox 2">
            <a:extLst>
              <a:ext uri="{FF2B5EF4-FFF2-40B4-BE49-F238E27FC236}">
                <a16:creationId xmlns:a16="http://schemas.microsoft.com/office/drawing/2014/main" id="{580CED71-22CC-A90A-C2EC-092510624B05}"/>
              </a:ext>
            </a:extLst>
          </p:cNvPr>
          <p:cNvSpPr txBox="1"/>
          <p:nvPr/>
        </p:nvSpPr>
        <p:spPr>
          <a:xfrm>
            <a:off x="720000" y="1542840"/>
            <a:ext cx="8210550" cy="2123658"/>
          </a:xfrm>
          <a:prstGeom prst="rect">
            <a:avLst/>
          </a:prstGeom>
          <a:noFill/>
        </p:spPr>
        <p:txBody>
          <a:bodyPr wrap="square" rtlCol="0">
            <a:spAutoFit/>
          </a:bodyPr>
          <a:lstStyle/>
          <a:p>
            <a:pPr algn="l" fontAlgn="ctr"/>
            <a:r>
              <a:rPr lang="en-US" dirty="0">
                <a:solidFill>
                  <a:schemeClr val="tx1"/>
                </a:solidFill>
                <a:latin typeface="+mn-lt"/>
                <a:hlinkClick r:id="rId4"/>
              </a:rPr>
              <a:t>https://forms.gle/XDy3eVcdadiSG1yFA</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3</a:t>
            </a:r>
          </a:p>
          <a:p>
            <a:pPr marL="317500" algn="l" fontAlgn="ctr"/>
            <a:r>
              <a:rPr lang="en-US" i="0" dirty="0">
                <a:solidFill>
                  <a:schemeClr val="tx1"/>
                </a:solidFill>
                <a:effectLst/>
                <a:latin typeface="+mn-lt"/>
              </a:rPr>
              <a:t>What is an internet service that uses mobile phone networks to transmit data?</a:t>
            </a:r>
          </a:p>
          <a:p>
            <a:pPr marL="317500" algn="l" fontAlgn="ctr"/>
            <a:r>
              <a:rPr lang="ja-JP" altLang="en-US">
                <a:solidFill>
                  <a:schemeClr val="tx1"/>
                </a:solidFill>
                <a:latin typeface="+mn-lt"/>
              </a:rPr>
              <a:t>携帯電話ネットワークを使用するインターネットサービスはどれですか？</a:t>
            </a:r>
            <a:endParaRPr lang="en-US" i="0" dirty="0">
              <a:solidFill>
                <a:schemeClr val="tx1"/>
              </a:solidFill>
              <a:effectLst/>
              <a:latin typeface="+mn-lt"/>
            </a:endParaRPr>
          </a:p>
          <a:p>
            <a:pPr marL="317500" algn="l" fontAlgn="ctr"/>
            <a:endParaRPr lang="en-US" i="0" dirty="0">
              <a:solidFill>
                <a:schemeClr val="tx1"/>
              </a:solidFill>
              <a:effectLst/>
              <a:latin typeface="+mn-lt"/>
            </a:endParaRPr>
          </a:p>
          <a:p>
            <a:pPr marL="603250" indent="-285750" algn="l" fontAlgn="ctr">
              <a:buClr>
                <a:schemeClr val="tx1"/>
              </a:buClr>
              <a:buFont typeface="Wingdings" pitchFamily="2" charset="2"/>
              <a:buChar char="q"/>
            </a:pPr>
            <a:r>
              <a:rPr lang="en-US" sz="1200" i="0" dirty="0">
                <a:solidFill>
                  <a:schemeClr val="tx1"/>
                </a:solidFill>
                <a:effectLst/>
                <a:latin typeface="+mn-lt"/>
              </a:rPr>
              <a:t>Cellular data plan</a:t>
            </a:r>
          </a:p>
          <a:p>
            <a:pPr marL="603250" indent="-285750" algn="l" fontAlgn="ctr">
              <a:buClr>
                <a:schemeClr val="tx1"/>
              </a:buClr>
              <a:buFont typeface="Wingdings" pitchFamily="2" charset="2"/>
              <a:buChar char="q"/>
            </a:pPr>
            <a:r>
              <a:rPr lang="en-US" sz="1200" i="0" dirty="0">
                <a:solidFill>
                  <a:schemeClr val="tx1"/>
                </a:solidFill>
                <a:effectLst/>
                <a:latin typeface="+mn-lt"/>
              </a:rPr>
              <a:t>Cable internet</a:t>
            </a:r>
          </a:p>
          <a:p>
            <a:pPr marL="603250" indent="-285750" algn="l" fontAlgn="ctr">
              <a:buClr>
                <a:schemeClr val="tx1"/>
              </a:buClr>
              <a:buFont typeface="Wingdings" pitchFamily="2" charset="2"/>
              <a:buChar char="q"/>
            </a:pPr>
            <a:r>
              <a:rPr lang="en-US" sz="1200" i="0" dirty="0">
                <a:solidFill>
                  <a:schemeClr val="tx1"/>
                </a:solidFill>
                <a:effectLst/>
                <a:latin typeface="+mn-lt"/>
              </a:rPr>
              <a:t>Digital Subscriber Line (DSL)</a:t>
            </a:r>
          </a:p>
          <a:p>
            <a:pPr marL="603250" indent="-285750" algn="l" fontAlgn="ctr">
              <a:buClr>
                <a:schemeClr val="tx1"/>
              </a:buClr>
              <a:buFont typeface="Wingdings" pitchFamily="2" charset="2"/>
              <a:buChar char="q"/>
            </a:pPr>
            <a:r>
              <a:rPr lang="en-US" sz="1200" i="0" dirty="0">
                <a:solidFill>
                  <a:schemeClr val="tx1"/>
                </a:solidFill>
                <a:effectLst/>
                <a:latin typeface="+mn-lt"/>
              </a:rPr>
              <a:t>Guest access</a:t>
            </a:r>
          </a:p>
        </p:txBody>
      </p:sp>
      <p:grpSp>
        <p:nvGrpSpPr>
          <p:cNvPr id="2" name="Google Shape;10286;p77">
            <a:extLst>
              <a:ext uri="{FF2B5EF4-FFF2-40B4-BE49-F238E27FC236}">
                <a16:creationId xmlns:a16="http://schemas.microsoft.com/office/drawing/2014/main" id="{98C266A6-FC1F-8AF5-491F-660F2C2A9C0E}"/>
              </a:ext>
            </a:extLst>
          </p:cNvPr>
          <p:cNvGrpSpPr/>
          <p:nvPr/>
        </p:nvGrpSpPr>
        <p:grpSpPr>
          <a:xfrm>
            <a:off x="144000" y="385946"/>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8186EA6B-CA32-6791-157C-B1224B2F25D5}"/>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EAED5FC0-5B7E-588E-F55D-26B8C4C92D1D}"/>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6CF85B15-F02C-A94B-EB08-9E6BEAC0C7AB}"/>
              </a:ext>
            </a:extLst>
          </p:cNvPr>
          <p:cNvSpPr>
            <a:spLocks noGrp="1"/>
          </p:cNvSpPr>
          <p:nvPr>
            <p:ph type="ftr" sz="quarter" idx="10"/>
          </p:nvPr>
        </p:nvSpPr>
        <p:spPr/>
        <p:txBody>
          <a:bodyPr/>
          <a:lstStyle/>
          <a:p>
            <a:fld id="{317BCC1D-3DDF-4340-9EEE-2CC0348B7D04}" type="slidenum">
              <a:rPr lang="en-US" smtClean="0"/>
              <a:t>40</a:t>
            </a:fld>
            <a:endParaRPr lang="en-US" dirty="0"/>
          </a:p>
        </p:txBody>
      </p:sp>
    </p:spTree>
    <p:extLst>
      <p:ext uri="{BB962C8B-B14F-4D97-AF65-F5344CB8AC3E}">
        <p14:creationId xmlns:p14="http://schemas.microsoft.com/office/powerpoint/2010/main" val="29410002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246EE82-783C-2F1E-C4D1-DA5F451504B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463EE42C-BCC7-8715-318F-AA8450701B61}"/>
              </a:ext>
            </a:extLst>
          </p:cNvPr>
          <p:cNvSpPr txBox="1">
            <a:spLocks noGrp="1"/>
          </p:cNvSpPr>
          <p:nvPr>
            <p:ph type="title"/>
          </p:nvPr>
        </p:nvSpPr>
        <p:spPr>
          <a:xfrm>
            <a:off x="719999" y="540000"/>
            <a:ext cx="8359345" cy="572700"/>
          </a:xfrm>
        </p:spPr>
        <p:txBody>
          <a:bodyPr spcFirstLastPara="1" wrap="square" lIns="91425" tIns="91425" rIns="91425" bIns="91425" anchor="t" anchorCtr="0">
            <a:noAutofit/>
          </a:bodyPr>
          <a:lstStyle/>
          <a:p>
            <a:r>
              <a:rPr lang="en-US" altLang="ja-JP" dirty="0">
                <a:hlinkClick r:id="rId3"/>
              </a:rPr>
              <a:t>2.4. Network Components, Types, and Connections Summary</a:t>
            </a:r>
            <a:endParaRPr lang="en-US" altLang="ja-JP" dirty="0"/>
          </a:p>
        </p:txBody>
      </p:sp>
      <p:sp>
        <p:nvSpPr>
          <p:cNvPr id="3" name="TextBox 2">
            <a:extLst>
              <a:ext uri="{FF2B5EF4-FFF2-40B4-BE49-F238E27FC236}">
                <a16:creationId xmlns:a16="http://schemas.microsoft.com/office/drawing/2014/main" id="{CF2FFF04-8E9B-BBCD-B624-544313DDCDCE}"/>
              </a:ext>
            </a:extLst>
          </p:cNvPr>
          <p:cNvSpPr txBox="1"/>
          <p:nvPr/>
        </p:nvSpPr>
        <p:spPr>
          <a:xfrm>
            <a:off x="645572" y="1245129"/>
            <a:ext cx="8210550" cy="2985433"/>
          </a:xfrm>
          <a:prstGeom prst="rect">
            <a:avLst/>
          </a:prstGeom>
          <a:noFill/>
        </p:spPr>
        <p:txBody>
          <a:bodyPr wrap="square" rtlCol="0">
            <a:spAutoFit/>
          </a:bodyPr>
          <a:lstStyle/>
          <a:p>
            <a:pPr algn="l" fontAlgn="ctr"/>
            <a:r>
              <a:rPr lang="en-US" sz="2000" i="0" dirty="0">
                <a:solidFill>
                  <a:schemeClr val="accent1"/>
                </a:solidFill>
                <a:effectLst/>
                <a:latin typeface="+mn-lt"/>
              </a:rPr>
              <a:t>Clients and Servers</a:t>
            </a:r>
          </a:p>
          <a:p>
            <a:pPr marL="285750" indent="-285750" algn="l" fontAlgn="ctr">
              <a:buClr>
                <a:schemeClr val="tx1"/>
              </a:buClr>
              <a:buFont typeface="Arial" panose="020B0604020202020204" pitchFamily="34" charset="0"/>
              <a:buChar char="•"/>
            </a:pPr>
            <a:r>
              <a:rPr lang="en-US" i="0" dirty="0">
                <a:solidFill>
                  <a:schemeClr val="tx1"/>
                </a:solidFill>
                <a:effectLst/>
                <a:latin typeface="+mn-lt"/>
              </a:rPr>
              <a:t>All computers connected to a network that participate directly in network communication are classified as hosts. Hosts can send and receive messages on the network. In modern networks, computer hosts can act as a client, a server, or both. The software installed on the computer determines which role the computer plays.</a:t>
            </a:r>
          </a:p>
          <a:p>
            <a:pPr marL="285750" indent="-285750" algn="l" fontAlgn="ctr">
              <a:buClr>
                <a:schemeClr val="tx1"/>
              </a:buClr>
              <a:buFont typeface="Arial" panose="020B0604020202020204" pitchFamily="34" charset="0"/>
              <a:buChar char="•"/>
            </a:pPr>
            <a:r>
              <a:rPr lang="en-US" i="0" dirty="0">
                <a:solidFill>
                  <a:schemeClr val="tx1"/>
                </a:solidFill>
                <a:effectLst/>
                <a:latin typeface="+mn-lt"/>
              </a:rPr>
              <a:t>Client and server software usually run on separate computers, but it is also possible for one computer to run both client and server software at the same time. In small businesses and homes, many computers function as the servers and clients on the network. This type of network is called a P2P network. In larger businesses, because of the potential for high amounts of network traffic, it is often necessary to have dedicated servers to support the number of service requests. P2P networks are easy to set up, less complex, lower in cost, and can be used for simple tasks such as transferring files and sharing printers. However, there is no centralized administration. They have less security, are not scalable, and can perform slower.</a:t>
            </a:r>
          </a:p>
        </p:txBody>
      </p:sp>
      <p:sp>
        <p:nvSpPr>
          <p:cNvPr id="2" name="Footer Placeholder 1">
            <a:extLst>
              <a:ext uri="{FF2B5EF4-FFF2-40B4-BE49-F238E27FC236}">
                <a16:creationId xmlns:a16="http://schemas.microsoft.com/office/drawing/2014/main" id="{9EE0035D-78AA-CAC0-CBB8-85C1435B1EF3}"/>
              </a:ext>
            </a:extLst>
          </p:cNvPr>
          <p:cNvSpPr>
            <a:spLocks noGrp="1"/>
          </p:cNvSpPr>
          <p:nvPr>
            <p:ph type="ftr" sz="quarter" idx="10"/>
          </p:nvPr>
        </p:nvSpPr>
        <p:spPr/>
        <p:txBody>
          <a:bodyPr/>
          <a:lstStyle/>
          <a:p>
            <a:fld id="{99E83484-EA8A-2348-8C08-3690A0DE0A1C}" type="slidenum">
              <a:rPr lang="en-US" smtClean="0"/>
              <a:t>41</a:t>
            </a:fld>
            <a:endParaRPr lang="en-US" dirty="0"/>
          </a:p>
        </p:txBody>
      </p:sp>
    </p:spTree>
    <p:extLst>
      <p:ext uri="{BB962C8B-B14F-4D97-AF65-F5344CB8AC3E}">
        <p14:creationId xmlns:p14="http://schemas.microsoft.com/office/powerpoint/2010/main" val="2681472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246EE82-783C-2F1E-C4D1-DA5F451504B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463EE42C-BCC7-8715-318F-AA8450701B61}"/>
              </a:ext>
            </a:extLst>
          </p:cNvPr>
          <p:cNvSpPr txBox="1">
            <a:spLocks noGrp="1"/>
          </p:cNvSpPr>
          <p:nvPr>
            <p:ph type="title"/>
          </p:nvPr>
        </p:nvSpPr>
        <p:spPr/>
        <p:txBody>
          <a:bodyPr spcFirstLastPara="1" wrap="square" lIns="91425" tIns="91425" rIns="91425" bIns="91425" anchor="t" anchorCtr="0">
            <a:noAutofit/>
          </a:bodyPr>
          <a:lstStyle/>
          <a:p>
            <a:r>
              <a:rPr lang="en-US" altLang="ja-JP" sz="2400" dirty="0">
                <a:hlinkClick r:id="rId3"/>
              </a:rPr>
              <a:t>2.4. Network Components, Types, and Connections Summary</a:t>
            </a:r>
            <a:endParaRPr lang="en-US" altLang="ja-JP" sz="2400" dirty="0"/>
          </a:p>
        </p:txBody>
      </p:sp>
      <p:sp>
        <p:nvSpPr>
          <p:cNvPr id="2" name="Footer Placeholder 1">
            <a:extLst>
              <a:ext uri="{FF2B5EF4-FFF2-40B4-BE49-F238E27FC236}">
                <a16:creationId xmlns:a16="http://schemas.microsoft.com/office/drawing/2014/main" id="{AFE288EA-2F24-7474-88FF-EC218AB2901C}"/>
              </a:ext>
            </a:extLst>
          </p:cNvPr>
          <p:cNvSpPr>
            <a:spLocks noGrp="1"/>
          </p:cNvSpPr>
          <p:nvPr>
            <p:ph type="ftr" sz="quarter" idx="10"/>
          </p:nvPr>
        </p:nvSpPr>
        <p:spPr/>
        <p:txBody>
          <a:bodyPr/>
          <a:lstStyle/>
          <a:p>
            <a:fld id="{682F1E77-9F33-BF43-9E3D-E478CDB99A48}" type="slidenum">
              <a:rPr lang="en-US" smtClean="0"/>
              <a:t>42</a:t>
            </a:fld>
            <a:endParaRPr lang="en-US" dirty="0"/>
          </a:p>
        </p:txBody>
      </p:sp>
      <p:sp>
        <p:nvSpPr>
          <p:cNvPr id="3" name="TextBox 2">
            <a:extLst>
              <a:ext uri="{FF2B5EF4-FFF2-40B4-BE49-F238E27FC236}">
                <a16:creationId xmlns:a16="http://schemas.microsoft.com/office/drawing/2014/main" id="{CF2FFF04-8E9B-BBCD-B624-544313DDCDCE}"/>
              </a:ext>
            </a:extLst>
          </p:cNvPr>
          <p:cNvSpPr txBox="1"/>
          <p:nvPr/>
        </p:nvSpPr>
        <p:spPr>
          <a:xfrm>
            <a:off x="645571" y="1245129"/>
            <a:ext cx="8196425" cy="3862596"/>
          </a:xfrm>
          <a:prstGeom prst="rect">
            <a:avLst/>
          </a:prstGeom>
          <a:noFill/>
        </p:spPr>
        <p:txBody>
          <a:bodyPr wrap="square" rtlCol="0">
            <a:spAutoFit/>
          </a:bodyPr>
          <a:lstStyle/>
          <a:p>
            <a:pPr>
              <a:spcBef>
                <a:spcPts val="600"/>
              </a:spcBef>
              <a:spcAft>
                <a:spcPts val="600"/>
              </a:spcAft>
            </a:pPr>
            <a:r>
              <a:rPr lang="ja-JP" altLang="en-US" b="1">
                <a:solidFill>
                  <a:schemeClr val="accent1"/>
                </a:solidFill>
              </a:rPr>
              <a:t>クライアントとサーバー</a:t>
            </a:r>
            <a:endParaRPr lang="en-US" altLang="ja-JP" b="1" dirty="0">
              <a:solidFill>
                <a:schemeClr val="accent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ネットワークに接続され、すべてのコンピュータはホストと呼ばれます。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ホストはネットワーク上でメッセージを送受信できます。現代のネットワークでは、コンピュータホストはクライアント、サーバー、またはその両方として機能できます。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コンピュータにインストールされているソフトウェアが、そのコンピュータの役割を決定します。</a:t>
            </a:r>
          </a:p>
          <a:p>
            <a:pPr marL="285750" indent="-285750">
              <a:spcAft>
                <a:spcPts val="600"/>
              </a:spcAft>
              <a:buClr>
                <a:schemeClr val="tx1"/>
              </a:buClr>
              <a:buFont typeface="Arial" panose="020B0604020202020204" pitchFamily="34" charset="0"/>
              <a:buChar char="•"/>
            </a:pPr>
            <a:r>
              <a:rPr lang="ja-JP" altLang="en-US">
                <a:solidFill>
                  <a:schemeClr val="tx1"/>
                </a:solidFill>
              </a:rPr>
              <a:t>通常、クライアントとサーバーのソフトウェアは別々のコンピュータ上で実行されますが、</a:t>
            </a:r>
            <a:r>
              <a:rPr lang="en-US" altLang="ja-JP" dirty="0">
                <a:solidFill>
                  <a:schemeClr val="tx1"/>
                </a:solidFill>
              </a:rPr>
              <a:t>1</a:t>
            </a:r>
            <a:r>
              <a:rPr lang="ja-JP" altLang="en-US">
                <a:solidFill>
                  <a:schemeClr val="tx1"/>
                </a:solidFill>
              </a:rPr>
              <a:t>台のコンピュータでクライアントソフトウェアとサーバーソフトウェアの両方を同時に実行することも可能です。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小規模な企業や家庭では、１つのコンピュータがサーバーおよびクライアントの両方として機能します。このタイプのネットワークは</a:t>
            </a:r>
            <a:r>
              <a:rPr lang="en-US" dirty="0">
                <a:solidFill>
                  <a:schemeClr val="accent1"/>
                </a:solidFill>
              </a:rPr>
              <a:t>P2P</a:t>
            </a:r>
            <a:r>
              <a:rPr lang="ja-JP" altLang="en-US">
                <a:solidFill>
                  <a:schemeClr val="accent1"/>
                </a:solidFill>
              </a:rPr>
              <a:t>ネットワーク</a:t>
            </a:r>
            <a:r>
              <a:rPr lang="ja-JP" altLang="en-US">
                <a:solidFill>
                  <a:schemeClr val="tx1"/>
                </a:solidFill>
              </a:rPr>
              <a:t>と呼ばれます。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大規模な企業では、ネットワークトラフィックが多くなる可能性があるため、専用のサーバーが必要になります。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en-US" dirty="0">
                <a:solidFill>
                  <a:schemeClr val="tx1"/>
                </a:solidFill>
              </a:rPr>
              <a:t>P2P</a:t>
            </a:r>
            <a:r>
              <a:rPr lang="ja-JP" altLang="en-US">
                <a:solidFill>
                  <a:schemeClr val="tx1"/>
                </a:solidFill>
              </a:rPr>
              <a:t>ネットワークは、設定が簡単で、コストも低く、ファイルの転送やプリンターの共有などの単純なタスクに使用できます。しかし、中央管理がなく、セキュリティが低く、拡張性がなく、パフォーマンスが低下する場合があります。</a:t>
            </a:r>
          </a:p>
        </p:txBody>
      </p:sp>
    </p:spTree>
    <p:extLst>
      <p:ext uri="{BB962C8B-B14F-4D97-AF65-F5344CB8AC3E}">
        <p14:creationId xmlns:p14="http://schemas.microsoft.com/office/powerpoint/2010/main" val="34979194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F5EDB00-342B-FC91-F776-F9190799A2D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0E219E6-7DD9-A275-75CD-81F0F6BF0275}"/>
              </a:ext>
            </a:extLst>
          </p:cNvPr>
          <p:cNvSpPr txBox="1">
            <a:spLocks noGrp="1"/>
          </p:cNvSpPr>
          <p:nvPr>
            <p:ph type="title"/>
          </p:nvPr>
        </p:nvSpPr>
        <p:spPr>
          <a:xfrm>
            <a:off x="719999" y="540000"/>
            <a:ext cx="8359345" cy="572700"/>
          </a:xfrm>
        </p:spPr>
        <p:txBody>
          <a:bodyPr spcFirstLastPara="1" wrap="square" lIns="91425" tIns="91425" rIns="91425" bIns="91425" anchor="t" anchorCtr="0">
            <a:noAutofit/>
          </a:bodyPr>
          <a:lstStyle/>
          <a:p>
            <a:r>
              <a:rPr lang="en-US" altLang="ja-JP" dirty="0">
                <a:hlinkClick r:id="rId3"/>
              </a:rPr>
              <a:t>2.4. Network Components, Types, and Connections Summary</a:t>
            </a:r>
            <a:endParaRPr lang="en-US" altLang="ja-JP" dirty="0"/>
          </a:p>
        </p:txBody>
      </p:sp>
      <p:sp>
        <p:nvSpPr>
          <p:cNvPr id="3" name="TextBox 2">
            <a:extLst>
              <a:ext uri="{FF2B5EF4-FFF2-40B4-BE49-F238E27FC236}">
                <a16:creationId xmlns:a16="http://schemas.microsoft.com/office/drawing/2014/main" id="{10BB6588-0E2E-F719-093C-688EBBBE7568}"/>
              </a:ext>
            </a:extLst>
          </p:cNvPr>
          <p:cNvSpPr txBox="1"/>
          <p:nvPr/>
        </p:nvSpPr>
        <p:spPr>
          <a:xfrm>
            <a:off x="645572" y="1245129"/>
            <a:ext cx="8210550" cy="3631763"/>
          </a:xfrm>
          <a:prstGeom prst="rect">
            <a:avLst/>
          </a:prstGeom>
          <a:noFill/>
        </p:spPr>
        <p:txBody>
          <a:bodyPr wrap="square" rtlCol="0">
            <a:spAutoFit/>
          </a:bodyPr>
          <a:lstStyle/>
          <a:p>
            <a:pPr algn="l" fontAlgn="ctr"/>
            <a:r>
              <a:rPr lang="en-US" sz="2000" i="0" dirty="0">
                <a:solidFill>
                  <a:schemeClr val="accent1"/>
                </a:solidFill>
                <a:effectLst/>
                <a:latin typeface="+mn-lt"/>
              </a:rPr>
              <a:t>Network Components</a:t>
            </a:r>
          </a:p>
          <a:p>
            <a:pPr algn="l" fontAlgn="ctr"/>
            <a:r>
              <a:rPr lang="en-US" i="0" dirty="0">
                <a:solidFill>
                  <a:schemeClr val="tx1"/>
                </a:solidFill>
                <a:effectLst/>
                <a:latin typeface="+mn-lt"/>
              </a:rPr>
              <a:t>There are symbols that represent various types of networking equipment. The network infrastructure is the platform that supports the network. It provides the stable and reliable channel over which our communications can occur. The network infrastructure contains three categories of hardware components: end devices, intermediate devices, and network media. Hardware is often the visible components of the network platform such as a laptop, PC, switch, router, wireless access point, or the cabling used to connect the devices. Components that are not visible include wireless media.</a:t>
            </a:r>
          </a:p>
          <a:p>
            <a:pPr algn="l" fontAlgn="ctr"/>
            <a:r>
              <a:rPr lang="en-US" i="0" dirty="0">
                <a:solidFill>
                  <a:schemeClr val="tx1"/>
                </a:solidFill>
                <a:effectLst/>
                <a:latin typeface="+mn-lt"/>
              </a:rPr>
              <a:t>End devices, or hosts, form the interface between users and the underlying communication network. Some examples of end devices include:</a:t>
            </a:r>
          </a:p>
          <a:p>
            <a:pPr algn="l" fontAlgn="ctr"/>
            <a:endParaRPr lang="en-US" i="0" dirty="0">
              <a:solidFill>
                <a:schemeClr val="tx1"/>
              </a:solidFill>
              <a:effectLst/>
              <a:latin typeface="+mn-lt"/>
            </a:endParaRPr>
          </a:p>
          <a:p>
            <a:pPr marL="285750" indent="-285750" algn="l" fontAlgn="ctr">
              <a:buClr>
                <a:schemeClr val="tx1"/>
              </a:buClr>
              <a:buFont typeface="Arial" panose="020B0604020202020204" pitchFamily="34" charset="0"/>
              <a:buChar char="•"/>
            </a:pPr>
            <a:r>
              <a:rPr lang="en-US" i="0" dirty="0">
                <a:solidFill>
                  <a:schemeClr val="tx1"/>
                </a:solidFill>
                <a:effectLst/>
                <a:latin typeface="+mn-lt"/>
              </a:rPr>
              <a:t>Computers (workstations, laptops, file servers, web servers)</a:t>
            </a:r>
          </a:p>
          <a:p>
            <a:pPr marL="285750" indent="-285750" algn="l" fontAlgn="ctr">
              <a:buClr>
                <a:schemeClr val="tx1"/>
              </a:buClr>
              <a:buFont typeface="Arial" panose="020B0604020202020204" pitchFamily="34" charset="0"/>
              <a:buChar char="•"/>
            </a:pPr>
            <a:r>
              <a:rPr lang="en-US" i="0" dirty="0">
                <a:solidFill>
                  <a:schemeClr val="tx1"/>
                </a:solidFill>
                <a:effectLst/>
                <a:latin typeface="+mn-lt"/>
              </a:rPr>
              <a:t>Network printers</a:t>
            </a:r>
          </a:p>
          <a:p>
            <a:pPr marL="285750" indent="-285750" algn="l" fontAlgn="ctr">
              <a:buClr>
                <a:schemeClr val="tx1"/>
              </a:buClr>
              <a:buFont typeface="Arial" panose="020B0604020202020204" pitchFamily="34" charset="0"/>
              <a:buChar char="•"/>
            </a:pPr>
            <a:r>
              <a:rPr lang="en-US" i="0" dirty="0">
                <a:solidFill>
                  <a:schemeClr val="tx1"/>
                </a:solidFill>
                <a:effectLst/>
                <a:latin typeface="+mn-lt"/>
              </a:rPr>
              <a:t>Telephones and teleconferencing equipment</a:t>
            </a:r>
          </a:p>
          <a:p>
            <a:pPr marL="285750" indent="-285750" algn="l" fontAlgn="ctr">
              <a:buClr>
                <a:schemeClr val="tx1"/>
              </a:buClr>
              <a:buFont typeface="Arial" panose="020B0604020202020204" pitchFamily="34" charset="0"/>
              <a:buChar char="•"/>
            </a:pPr>
            <a:r>
              <a:rPr lang="en-US" i="0" dirty="0">
                <a:solidFill>
                  <a:schemeClr val="tx1"/>
                </a:solidFill>
                <a:effectLst/>
                <a:latin typeface="+mn-lt"/>
              </a:rPr>
              <a:t>Security cameras</a:t>
            </a:r>
          </a:p>
          <a:p>
            <a:pPr marL="285750" indent="-285750" algn="l" fontAlgn="ctr">
              <a:buClr>
                <a:schemeClr val="tx1"/>
              </a:buClr>
              <a:buFont typeface="Arial" panose="020B0604020202020204" pitchFamily="34" charset="0"/>
              <a:buChar char="•"/>
            </a:pPr>
            <a:r>
              <a:rPr lang="en-US" i="0" dirty="0">
                <a:solidFill>
                  <a:schemeClr val="tx1"/>
                </a:solidFill>
                <a:effectLst/>
                <a:latin typeface="+mn-lt"/>
              </a:rPr>
              <a:t>Mobile devices (such as smartphones, tablets, PDAs, and wireless debit/credit card readers and barcode scanners)</a:t>
            </a:r>
          </a:p>
        </p:txBody>
      </p:sp>
      <p:sp>
        <p:nvSpPr>
          <p:cNvPr id="2" name="Footer Placeholder 1">
            <a:extLst>
              <a:ext uri="{FF2B5EF4-FFF2-40B4-BE49-F238E27FC236}">
                <a16:creationId xmlns:a16="http://schemas.microsoft.com/office/drawing/2014/main" id="{F97CFA9F-3A05-71E5-E837-CACF0CB659A1}"/>
              </a:ext>
            </a:extLst>
          </p:cNvPr>
          <p:cNvSpPr>
            <a:spLocks noGrp="1"/>
          </p:cNvSpPr>
          <p:nvPr>
            <p:ph type="ftr" sz="quarter" idx="10"/>
          </p:nvPr>
        </p:nvSpPr>
        <p:spPr/>
        <p:txBody>
          <a:bodyPr/>
          <a:lstStyle/>
          <a:p>
            <a:fld id="{9E767F26-E17D-CC4E-A63B-1A811DD21A6C}" type="slidenum">
              <a:rPr lang="en-US" smtClean="0"/>
              <a:t>43</a:t>
            </a:fld>
            <a:endParaRPr lang="en-US" dirty="0"/>
          </a:p>
        </p:txBody>
      </p:sp>
    </p:spTree>
    <p:extLst>
      <p:ext uri="{BB962C8B-B14F-4D97-AF65-F5344CB8AC3E}">
        <p14:creationId xmlns:p14="http://schemas.microsoft.com/office/powerpoint/2010/main" val="31812772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F5EDB00-342B-FC91-F776-F9190799A2D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0E219E6-7DD9-A275-75CD-81F0F6BF0275}"/>
              </a:ext>
            </a:extLst>
          </p:cNvPr>
          <p:cNvSpPr txBox="1">
            <a:spLocks noGrp="1"/>
          </p:cNvSpPr>
          <p:nvPr>
            <p:ph type="title"/>
          </p:nvPr>
        </p:nvSpPr>
        <p:spPr/>
        <p:txBody>
          <a:bodyPr spcFirstLastPara="1" wrap="square" lIns="91425" tIns="91425" rIns="91425" bIns="91425" anchor="t" anchorCtr="0">
            <a:noAutofit/>
          </a:bodyPr>
          <a:lstStyle/>
          <a:p>
            <a:r>
              <a:rPr lang="en-US" altLang="ja-JP" sz="2400" dirty="0">
                <a:latin typeface="+mn-lt"/>
                <a:hlinkClick r:id="rId3"/>
              </a:rPr>
              <a:t>2.4.</a:t>
            </a:r>
            <a:r>
              <a:rPr lang="ja-JP" altLang="en-US" sz="2400">
                <a:solidFill>
                  <a:schemeClr val="tx1"/>
                </a:solidFill>
                <a:latin typeface="+mn-lt"/>
                <a:ea typeface="+mn-ea"/>
                <a:hlinkClick r:id="rId3"/>
              </a:rPr>
              <a:t>ネットワークの構成要素、種類、および接続方法のまとめ</a:t>
            </a:r>
            <a:br>
              <a:rPr lang="en-US" altLang="ja-JP" sz="2800" dirty="0">
                <a:solidFill>
                  <a:schemeClr val="tx1"/>
                </a:solidFill>
                <a:latin typeface="+mn-lt"/>
                <a:ea typeface="+mn-ea"/>
              </a:rPr>
            </a:br>
            <a:endParaRPr lang="en-US" altLang="ja-JP" dirty="0"/>
          </a:p>
        </p:txBody>
      </p:sp>
      <p:sp>
        <p:nvSpPr>
          <p:cNvPr id="2" name="Footer Placeholder 1">
            <a:extLst>
              <a:ext uri="{FF2B5EF4-FFF2-40B4-BE49-F238E27FC236}">
                <a16:creationId xmlns:a16="http://schemas.microsoft.com/office/drawing/2014/main" id="{893FE9B7-0A18-1A48-06A5-83D21C2842CD}"/>
              </a:ext>
            </a:extLst>
          </p:cNvPr>
          <p:cNvSpPr>
            <a:spLocks noGrp="1"/>
          </p:cNvSpPr>
          <p:nvPr>
            <p:ph type="ftr" sz="quarter" idx="10"/>
          </p:nvPr>
        </p:nvSpPr>
        <p:spPr/>
        <p:txBody>
          <a:bodyPr/>
          <a:lstStyle/>
          <a:p>
            <a:fld id="{1E00AB92-C77B-9E49-8224-3A15A3B7CE70}" type="slidenum">
              <a:rPr lang="en-US" smtClean="0"/>
              <a:t>44</a:t>
            </a:fld>
            <a:endParaRPr lang="en-US" dirty="0"/>
          </a:p>
        </p:txBody>
      </p:sp>
      <p:sp>
        <p:nvSpPr>
          <p:cNvPr id="3" name="TextBox 2">
            <a:extLst>
              <a:ext uri="{FF2B5EF4-FFF2-40B4-BE49-F238E27FC236}">
                <a16:creationId xmlns:a16="http://schemas.microsoft.com/office/drawing/2014/main" id="{10BB6588-0E2E-F719-093C-688EBBBE7568}"/>
              </a:ext>
            </a:extLst>
          </p:cNvPr>
          <p:cNvSpPr txBox="1"/>
          <p:nvPr/>
        </p:nvSpPr>
        <p:spPr>
          <a:xfrm>
            <a:off x="645572" y="1245129"/>
            <a:ext cx="8210550" cy="3801041"/>
          </a:xfrm>
          <a:prstGeom prst="rect">
            <a:avLst/>
          </a:prstGeom>
          <a:noFill/>
        </p:spPr>
        <p:txBody>
          <a:bodyPr wrap="square" rtlCol="0">
            <a:spAutoFit/>
          </a:bodyPr>
          <a:lstStyle/>
          <a:p>
            <a:pPr algn="l" fontAlgn="ctr">
              <a:spcAft>
                <a:spcPts val="600"/>
              </a:spcAft>
            </a:pPr>
            <a:r>
              <a:rPr lang="ja-JP" altLang="en-US" i="0">
                <a:solidFill>
                  <a:schemeClr val="accent1"/>
                </a:solidFill>
                <a:effectLst/>
                <a:latin typeface="+mn-lt"/>
              </a:rPr>
              <a:t>ネットワークの構成要素</a:t>
            </a:r>
          </a:p>
          <a:p>
            <a:pPr fontAlgn="ctr">
              <a:spcAft>
                <a:spcPts val="600"/>
              </a:spcAft>
            </a:pPr>
            <a:r>
              <a:rPr lang="ja-JP" altLang="en-US" i="0">
                <a:solidFill>
                  <a:schemeClr val="tx1"/>
                </a:solidFill>
                <a:effectLst/>
                <a:latin typeface="+mn-lt"/>
              </a:rPr>
              <a:t>ネットワークインフラには、</a:t>
            </a:r>
            <a:r>
              <a:rPr lang="en-US" altLang="ja-JP" i="0" dirty="0">
                <a:solidFill>
                  <a:schemeClr val="tx1"/>
                </a:solidFill>
                <a:effectLst/>
                <a:latin typeface="+mn-lt"/>
              </a:rPr>
              <a:t>3</a:t>
            </a:r>
            <a:r>
              <a:rPr lang="ja-JP" altLang="en-US" i="0">
                <a:solidFill>
                  <a:schemeClr val="tx1"/>
                </a:solidFill>
                <a:effectLst/>
                <a:latin typeface="+mn-lt"/>
              </a:rPr>
              <a:t>つのハードウェアタイプがあります。</a:t>
            </a:r>
            <a:endParaRPr lang="en-US" altLang="ja-JP" i="0" dirty="0">
              <a:solidFill>
                <a:schemeClr val="tx1"/>
              </a:solidFill>
              <a:effectLst/>
              <a:latin typeface="+mn-lt"/>
            </a:endParaRPr>
          </a:p>
          <a:p>
            <a:pPr marL="285750" lvl="1" indent="-285750" fontAlgn="ctr">
              <a:buClr>
                <a:schemeClr val="accent1"/>
              </a:buClr>
              <a:buFont typeface="+mj-lt"/>
              <a:buAutoNum type="arabicPeriod"/>
            </a:pPr>
            <a:r>
              <a:rPr lang="ja-JP" altLang="en-US" i="0">
                <a:solidFill>
                  <a:schemeClr val="accent1"/>
                </a:solidFill>
                <a:effectLst/>
                <a:latin typeface="+mn-lt"/>
              </a:rPr>
              <a:t>エンドデバイス</a:t>
            </a:r>
            <a:endParaRPr lang="en-US" altLang="ja-JP" i="0" dirty="0">
              <a:solidFill>
                <a:schemeClr val="accent1"/>
              </a:solidFill>
              <a:effectLst/>
              <a:latin typeface="+mn-lt"/>
            </a:endParaRPr>
          </a:p>
          <a:p>
            <a:pPr marL="285750" lvl="1" indent="-285750" fontAlgn="ctr">
              <a:buClr>
                <a:schemeClr val="accent1"/>
              </a:buClr>
              <a:buFont typeface="+mj-lt"/>
              <a:buAutoNum type="arabicPeriod"/>
            </a:pPr>
            <a:r>
              <a:rPr lang="ja-JP" altLang="en-US" i="0">
                <a:solidFill>
                  <a:schemeClr val="accent1"/>
                </a:solidFill>
                <a:effectLst/>
                <a:latin typeface="+mn-lt"/>
              </a:rPr>
              <a:t>中間デバイス</a:t>
            </a:r>
            <a:endParaRPr lang="en-US" altLang="ja-JP" i="0" dirty="0">
              <a:solidFill>
                <a:schemeClr val="accent1"/>
              </a:solidFill>
              <a:effectLst/>
              <a:latin typeface="+mn-lt"/>
            </a:endParaRPr>
          </a:p>
          <a:p>
            <a:pPr marL="285750" lvl="1" indent="-285750" fontAlgn="ctr">
              <a:buClr>
                <a:schemeClr val="accent1"/>
              </a:buClr>
              <a:buFont typeface="+mj-lt"/>
              <a:buAutoNum type="arabicPeriod"/>
            </a:pPr>
            <a:r>
              <a:rPr lang="ja-JP" altLang="en-US" i="0">
                <a:solidFill>
                  <a:schemeClr val="accent1"/>
                </a:solidFill>
                <a:effectLst/>
                <a:latin typeface="+mn-lt"/>
              </a:rPr>
              <a:t>ネットワークメディア</a:t>
            </a:r>
            <a:endParaRPr lang="en-US" altLang="ja-JP" i="0" dirty="0">
              <a:solidFill>
                <a:schemeClr val="accent1"/>
              </a:solidFill>
              <a:effectLst/>
              <a:latin typeface="+mn-lt"/>
            </a:endParaRPr>
          </a:p>
          <a:p>
            <a:pPr algn="l" fontAlgn="ctr">
              <a:spcAft>
                <a:spcPts val="600"/>
              </a:spcAft>
            </a:pPr>
            <a:endParaRPr lang="en-US" altLang="ja-JP" i="0" dirty="0">
              <a:solidFill>
                <a:schemeClr val="tx1"/>
              </a:solidFill>
              <a:effectLst/>
              <a:latin typeface="+mn-lt"/>
            </a:endParaRPr>
          </a:p>
          <a:p>
            <a:pPr algn="l" fontAlgn="ctr">
              <a:spcAft>
                <a:spcPts val="600"/>
              </a:spcAft>
            </a:pPr>
            <a:r>
              <a:rPr lang="ja-JP" altLang="en-US" i="0">
                <a:solidFill>
                  <a:schemeClr val="tx1"/>
                </a:solidFill>
                <a:effectLst/>
                <a:latin typeface="+mn-lt"/>
              </a:rPr>
              <a:t>エンドデバイスの例：</a:t>
            </a:r>
          </a:p>
          <a:p>
            <a:pPr marL="285750" indent="-285750" algn="l" fontAlgn="ctr">
              <a:spcAft>
                <a:spcPts val="600"/>
              </a:spcAft>
              <a:buClr>
                <a:schemeClr val="tx1"/>
              </a:buClr>
              <a:buFont typeface="Arial" panose="020B0604020202020204" pitchFamily="34" charset="0"/>
              <a:buChar char="•"/>
            </a:pPr>
            <a:r>
              <a:rPr lang="ja-JP" altLang="en-US" i="0">
                <a:solidFill>
                  <a:schemeClr val="tx1"/>
                </a:solidFill>
                <a:effectLst/>
                <a:latin typeface="+mn-lt"/>
              </a:rPr>
              <a:t>コンピュータ（ワークステーション、ラップトップ、ファイルサーバー、ウェブサーバー）</a:t>
            </a:r>
          </a:p>
          <a:p>
            <a:pPr marL="285750" indent="-285750" algn="l" fontAlgn="ctr">
              <a:spcAft>
                <a:spcPts val="600"/>
              </a:spcAft>
              <a:buClr>
                <a:schemeClr val="tx1"/>
              </a:buClr>
              <a:buFont typeface="Arial" panose="020B0604020202020204" pitchFamily="34" charset="0"/>
              <a:buChar char="•"/>
            </a:pPr>
            <a:r>
              <a:rPr lang="ja-JP" altLang="en-US" i="0">
                <a:solidFill>
                  <a:schemeClr val="tx1"/>
                </a:solidFill>
                <a:effectLst/>
                <a:latin typeface="+mn-lt"/>
              </a:rPr>
              <a:t>ネットワークプリンター</a:t>
            </a:r>
          </a:p>
          <a:p>
            <a:pPr marL="285750" indent="-285750" algn="l" fontAlgn="ctr">
              <a:spcAft>
                <a:spcPts val="600"/>
              </a:spcAft>
              <a:buClr>
                <a:schemeClr val="tx1"/>
              </a:buClr>
              <a:buFont typeface="Arial" panose="020B0604020202020204" pitchFamily="34" charset="0"/>
              <a:buChar char="•"/>
            </a:pPr>
            <a:r>
              <a:rPr lang="ja-JP" altLang="en-US" i="0">
                <a:solidFill>
                  <a:schemeClr val="tx1"/>
                </a:solidFill>
                <a:effectLst/>
                <a:latin typeface="+mn-lt"/>
              </a:rPr>
              <a:t>電話およびテレビ会議装置</a:t>
            </a:r>
          </a:p>
          <a:p>
            <a:pPr marL="285750" indent="-285750" algn="l" fontAlgn="ctr">
              <a:spcAft>
                <a:spcPts val="600"/>
              </a:spcAft>
              <a:buClr>
                <a:schemeClr val="tx1"/>
              </a:buClr>
              <a:buFont typeface="Arial" panose="020B0604020202020204" pitchFamily="34" charset="0"/>
              <a:buChar char="•"/>
            </a:pPr>
            <a:r>
              <a:rPr lang="ja-JP" altLang="en-US" i="0">
                <a:solidFill>
                  <a:schemeClr val="tx1"/>
                </a:solidFill>
                <a:effectLst/>
                <a:latin typeface="+mn-lt"/>
              </a:rPr>
              <a:t>セキュリティカメラ</a:t>
            </a:r>
          </a:p>
          <a:p>
            <a:pPr marL="285750" indent="-285750" algn="l" fontAlgn="ctr">
              <a:spcAft>
                <a:spcPts val="600"/>
              </a:spcAft>
              <a:buClr>
                <a:schemeClr val="tx1"/>
              </a:buClr>
              <a:buFont typeface="Arial" panose="020B0604020202020204" pitchFamily="34" charset="0"/>
              <a:buChar char="•"/>
            </a:pPr>
            <a:r>
              <a:rPr lang="ja-JP" altLang="en-US" i="0">
                <a:solidFill>
                  <a:schemeClr val="tx1"/>
                </a:solidFill>
                <a:effectLst/>
                <a:latin typeface="+mn-lt"/>
              </a:rPr>
              <a:t>モバイルデバイス（スマートフォン、タブレット、</a:t>
            </a:r>
            <a:r>
              <a:rPr lang="en-US" i="0" dirty="0">
                <a:solidFill>
                  <a:schemeClr val="tx1"/>
                </a:solidFill>
                <a:effectLst/>
                <a:latin typeface="+mn-lt"/>
              </a:rPr>
              <a:t>PDA、</a:t>
            </a:r>
            <a:r>
              <a:rPr lang="ja-JP" altLang="en-US" i="0">
                <a:solidFill>
                  <a:schemeClr val="tx1"/>
                </a:solidFill>
                <a:effectLst/>
                <a:latin typeface="+mn-lt"/>
              </a:rPr>
              <a:t>無線カードリーダー、バーコードスキャナー）</a:t>
            </a:r>
          </a:p>
          <a:p>
            <a:pPr algn="l" fontAlgn="ctr"/>
            <a:endParaRPr lang="en-US" i="0" dirty="0">
              <a:solidFill>
                <a:schemeClr val="tx1"/>
              </a:solidFill>
              <a:effectLst/>
              <a:latin typeface="+mn-lt"/>
            </a:endParaRPr>
          </a:p>
        </p:txBody>
      </p:sp>
    </p:spTree>
    <p:extLst>
      <p:ext uri="{BB962C8B-B14F-4D97-AF65-F5344CB8AC3E}">
        <p14:creationId xmlns:p14="http://schemas.microsoft.com/office/powerpoint/2010/main" val="23916151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4A68C64-A94F-3211-078D-675E15E57B3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85FF0D8-921F-C1B4-E0AE-A61C8B656F9A}"/>
              </a:ext>
            </a:extLst>
          </p:cNvPr>
          <p:cNvSpPr txBox="1">
            <a:spLocks noGrp="1"/>
          </p:cNvSpPr>
          <p:nvPr>
            <p:ph type="title"/>
          </p:nvPr>
        </p:nvSpPr>
        <p:spPr>
          <a:xfrm>
            <a:off x="719999" y="540000"/>
            <a:ext cx="8359345" cy="572700"/>
          </a:xfrm>
        </p:spPr>
        <p:txBody>
          <a:bodyPr spcFirstLastPara="1" wrap="square" lIns="91425" tIns="91425" rIns="91425" bIns="91425" anchor="t" anchorCtr="0">
            <a:noAutofit/>
          </a:bodyPr>
          <a:lstStyle/>
          <a:p>
            <a:r>
              <a:rPr lang="en-US" altLang="ja-JP" dirty="0">
                <a:hlinkClick r:id="rId3"/>
              </a:rPr>
              <a:t>2.4. Network Components, Types, and Connections Summary</a:t>
            </a:r>
            <a:endParaRPr lang="en-US" altLang="ja-JP" dirty="0"/>
          </a:p>
        </p:txBody>
      </p:sp>
      <p:sp>
        <p:nvSpPr>
          <p:cNvPr id="3" name="TextBox 2">
            <a:extLst>
              <a:ext uri="{FF2B5EF4-FFF2-40B4-BE49-F238E27FC236}">
                <a16:creationId xmlns:a16="http://schemas.microsoft.com/office/drawing/2014/main" id="{3FB5A192-C2D3-6D34-E63A-896B134DA656}"/>
              </a:ext>
            </a:extLst>
          </p:cNvPr>
          <p:cNvSpPr txBox="1"/>
          <p:nvPr/>
        </p:nvSpPr>
        <p:spPr>
          <a:xfrm>
            <a:off x="645572" y="1245129"/>
            <a:ext cx="8210550" cy="3847207"/>
          </a:xfrm>
          <a:prstGeom prst="rect">
            <a:avLst/>
          </a:prstGeom>
          <a:noFill/>
        </p:spPr>
        <p:txBody>
          <a:bodyPr wrap="square" rtlCol="0">
            <a:spAutoFit/>
          </a:bodyPr>
          <a:lstStyle/>
          <a:p>
            <a:pPr algn="l" fontAlgn="ctr"/>
            <a:r>
              <a:rPr lang="en-US" sz="2000" i="0" dirty="0">
                <a:solidFill>
                  <a:schemeClr val="accent1"/>
                </a:solidFill>
                <a:effectLst/>
                <a:latin typeface="+mn-lt"/>
              </a:rPr>
              <a:t>ISP Connectivity Options</a:t>
            </a:r>
          </a:p>
          <a:p>
            <a:pPr algn="l" fontAlgn="ctr"/>
            <a:r>
              <a:rPr lang="en-US" i="0" dirty="0">
                <a:solidFill>
                  <a:schemeClr val="tx1"/>
                </a:solidFill>
                <a:effectLst/>
                <a:latin typeface="+mn-lt"/>
              </a:rPr>
              <a:t>An ISP provides the link between the home network and the internet. An ISP can be the local cable provider, a landline telephone service provider, the cellular network that provides your smartphone service, or an independent provider who leases bandwidth on the physical network infrastructure of another company. Each ISP connects to other ISPs to form a network of links that interconnect users all over the world. ISPs are connected in a hierarchical manner that ensures that internet traffic generally takes the shortest path from the source to the destination.</a:t>
            </a:r>
          </a:p>
          <a:p>
            <a:pPr algn="l" fontAlgn="ctr"/>
            <a:endParaRPr lang="en-US" i="0" dirty="0">
              <a:solidFill>
                <a:schemeClr val="tx1"/>
              </a:solidFill>
              <a:effectLst/>
              <a:latin typeface="+mn-lt"/>
            </a:endParaRPr>
          </a:p>
          <a:p>
            <a:pPr algn="l" fontAlgn="ctr"/>
            <a:r>
              <a:rPr lang="en-US" i="0" dirty="0">
                <a:solidFill>
                  <a:schemeClr val="tx1"/>
                </a:solidFill>
                <a:effectLst/>
                <a:latin typeface="+mn-lt"/>
              </a:rPr>
              <a:t>The interconnection of ISPs that forms the backbone of the internet is a complex web of fiber-optic cables with expensive networking switches and routers that direct the flow of information between source and destination hosts.</a:t>
            </a:r>
          </a:p>
          <a:p>
            <a:pPr algn="l" fontAlgn="ctr"/>
            <a:endParaRPr lang="en-US" i="0" dirty="0">
              <a:solidFill>
                <a:schemeClr val="tx1"/>
              </a:solidFill>
              <a:effectLst/>
              <a:latin typeface="+mn-lt"/>
            </a:endParaRPr>
          </a:p>
          <a:p>
            <a:pPr algn="l" fontAlgn="ctr"/>
            <a:r>
              <a:rPr lang="en-US" i="0" dirty="0">
                <a:solidFill>
                  <a:schemeClr val="tx1"/>
                </a:solidFill>
                <a:effectLst/>
                <a:latin typeface="+mn-lt"/>
              </a:rPr>
              <a:t>For a home user, connecting to the ISP is a fairly uncomplicated process. This is the most common connection option. It consists of using a wireless integrated router to connect to the ISP. The router includes a switch to connect wired hosts and a wireless AP to connect wireless hosts. The router also provides client IP addressing information and security for inside hosts. The two most common methods are cable and DSL. Other options include cellular, satellite, and dial-up telephone.</a:t>
            </a:r>
          </a:p>
        </p:txBody>
      </p:sp>
      <p:sp>
        <p:nvSpPr>
          <p:cNvPr id="2" name="Footer Placeholder 1">
            <a:extLst>
              <a:ext uri="{FF2B5EF4-FFF2-40B4-BE49-F238E27FC236}">
                <a16:creationId xmlns:a16="http://schemas.microsoft.com/office/drawing/2014/main" id="{77851908-B783-7406-B1A9-B8881029269D}"/>
              </a:ext>
            </a:extLst>
          </p:cNvPr>
          <p:cNvSpPr>
            <a:spLocks noGrp="1"/>
          </p:cNvSpPr>
          <p:nvPr>
            <p:ph type="ftr" sz="quarter" idx="10"/>
          </p:nvPr>
        </p:nvSpPr>
        <p:spPr/>
        <p:txBody>
          <a:bodyPr/>
          <a:lstStyle/>
          <a:p>
            <a:fld id="{F0715211-F8A1-CC4F-A4BC-0FA2ECB5A7D0}" type="slidenum">
              <a:rPr lang="en-US" smtClean="0"/>
              <a:t>45</a:t>
            </a:fld>
            <a:endParaRPr lang="en-US" dirty="0"/>
          </a:p>
        </p:txBody>
      </p:sp>
    </p:spTree>
    <p:extLst>
      <p:ext uri="{BB962C8B-B14F-4D97-AF65-F5344CB8AC3E}">
        <p14:creationId xmlns:p14="http://schemas.microsoft.com/office/powerpoint/2010/main" val="6331367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4A68C64-A94F-3211-078D-675E15E57B3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85FF0D8-921F-C1B4-E0AE-A61C8B656F9A}"/>
              </a:ext>
            </a:extLst>
          </p:cNvPr>
          <p:cNvSpPr txBox="1">
            <a:spLocks noGrp="1"/>
          </p:cNvSpPr>
          <p:nvPr>
            <p:ph type="title"/>
          </p:nvPr>
        </p:nvSpPr>
        <p:spPr/>
        <p:txBody>
          <a:bodyPr spcFirstLastPara="1" wrap="square" lIns="91425" tIns="91425" rIns="91425" bIns="91425" anchor="t" anchorCtr="0">
            <a:noAutofit/>
          </a:bodyPr>
          <a:lstStyle/>
          <a:p>
            <a:r>
              <a:rPr lang="en-US" altLang="ja-JP" sz="2400" dirty="0">
                <a:hlinkClick r:id="rId3"/>
              </a:rPr>
              <a:t>2.4. Network Components, Types, and Connections Summary</a:t>
            </a:r>
            <a:endParaRPr lang="en-US" altLang="ja-JP" sz="2400" dirty="0"/>
          </a:p>
        </p:txBody>
      </p:sp>
      <p:sp>
        <p:nvSpPr>
          <p:cNvPr id="2" name="Footer Placeholder 1">
            <a:extLst>
              <a:ext uri="{FF2B5EF4-FFF2-40B4-BE49-F238E27FC236}">
                <a16:creationId xmlns:a16="http://schemas.microsoft.com/office/drawing/2014/main" id="{E33726A7-DF6B-C72E-B24B-81ACFFDB8BE0}"/>
              </a:ext>
            </a:extLst>
          </p:cNvPr>
          <p:cNvSpPr>
            <a:spLocks noGrp="1"/>
          </p:cNvSpPr>
          <p:nvPr>
            <p:ph type="ftr" sz="quarter" idx="10"/>
          </p:nvPr>
        </p:nvSpPr>
        <p:spPr/>
        <p:txBody>
          <a:bodyPr/>
          <a:lstStyle/>
          <a:p>
            <a:fld id="{A3CA1F27-F62F-4241-8A16-6ADC8172D499}" type="slidenum">
              <a:rPr lang="en-US" smtClean="0"/>
              <a:t>46</a:t>
            </a:fld>
            <a:endParaRPr lang="en-US" dirty="0"/>
          </a:p>
        </p:txBody>
      </p:sp>
      <p:sp>
        <p:nvSpPr>
          <p:cNvPr id="3" name="TextBox 2">
            <a:extLst>
              <a:ext uri="{FF2B5EF4-FFF2-40B4-BE49-F238E27FC236}">
                <a16:creationId xmlns:a16="http://schemas.microsoft.com/office/drawing/2014/main" id="{3FB5A192-C2D3-6D34-E63A-896B134DA656}"/>
              </a:ext>
            </a:extLst>
          </p:cNvPr>
          <p:cNvSpPr txBox="1"/>
          <p:nvPr/>
        </p:nvSpPr>
        <p:spPr>
          <a:xfrm>
            <a:off x="637621" y="1372349"/>
            <a:ext cx="8210550" cy="2893100"/>
          </a:xfrm>
          <a:prstGeom prst="rect">
            <a:avLst/>
          </a:prstGeom>
          <a:noFill/>
        </p:spPr>
        <p:txBody>
          <a:bodyPr wrap="square" rtlCol="0">
            <a:spAutoFit/>
          </a:bodyPr>
          <a:lstStyle/>
          <a:p>
            <a:pPr algn="l" fontAlgn="ctr">
              <a:spcAft>
                <a:spcPts val="1200"/>
              </a:spcAft>
            </a:pPr>
            <a:r>
              <a:rPr lang="en-US" sz="2000" i="0" dirty="0">
                <a:solidFill>
                  <a:schemeClr val="accent1"/>
                </a:solidFill>
                <a:effectLst/>
                <a:latin typeface="+mn-lt"/>
              </a:rPr>
              <a:t>ISP （Internet Service Provider) </a:t>
            </a:r>
            <a:r>
              <a:rPr lang="en-US" sz="2000" dirty="0" err="1">
                <a:solidFill>
                  <a:schemeClr val="accent1"/>
                </a:solidFill>
                <a:latin typeface="+mn-lt"/>
              </a:rPr>
              <a:t>接続オプション</a:t>
            </a:r>
            <a:endParaRPr lang="en-US" sz="2000" i="0" dirty="0">
              <a:solidFill>
                <a:schemeClr val="accent1"/>
              </a:solidFill>
              <a:effectLst/>
              <a:latin typeface="+mn-lt"/>
            </a:endParaRPr>
          </a:p>
          <a:p>
            <a:pPr marL="285750" indent="-285750" algn="l" fontAlgn="ctr">
              <a:spcAft>
                <a:spcPts val="1200"/>
              </a:spcAft>
              <a:buClr>
                <a:schemeClr val="tx1"/>
              </a:buClr>
              <a:buFont typeface="Arial" panose="020B0604020202020204" pitchFamily="34" charset="0"/>
              <a:buChar char="•"/>
            </a:pPr>
            <a:r>
              <a:rPr lang="en-US" i="0" dirty="0">
                <a:solidFill>
                  <a:schemeClr val="tx1"/>
                </a:solidFill>
                <a:effectLst/>
                <a:latin typeface="+mn-lt"/>
              </a:rPr>
              <a:t>ISP</a:t>
            </a:r>
            <a:r>
              <a:rPr lang="ja-JP" altLang="en-US" i="0">
                <a:solidFill>
                  <a:schemeClr val="tx1"/>
                </a:solidFill>
                <a:effectLst/>
                <a:latin typeface="+mn-lt"/>
              </a:rPr>
              <a:t>は、</a:t>
            </a:r>
            <a:r>
              <a:rPr lang="ja-JP" altLang="en-US">
                <a:solidFill>
                  <a:schemeClr val="tx1"/>
                </a:solidFill>
                <a:latin typeface="+mn-lt"/>
              </a:rPr>
              <a:t>ホーム</a:t>
            </a:r>
            <a:r>
              <a:rPr lang="ja-JP" altLang="en-US" i="0">
                <a:solidFill>
                  <a:schemeClr val="tx1"/>
                </a:solidFill>
                <a:effectLst/>
                <a:latin typeface="+mn-lt"/>
              </a:rPr>
              <a:t>ネットワークとインターネットを接続するサービスを提供します。</a:t>
            </a:r>
            <a:r>
              <a:rPr lang="en-US" i="0" dirty="0">
                <a:solidFill>
                  <a:schemeClr val="tx1"/>
                </a:solidFill>
                <a:effectLst/>
                <a:latin typeface="+mn-lt"/>
              </a:rPr>
              <a:t>ISP</a:t>
            </a:r>
            <a:r>
              <a:rPr lang="ja-JP" altLang="en-US" i="0">
                <a:solidFill>
                  <a:schemeClr val="tx1"/>
                </a:solidFill>
                <a:effectLst/>
                <a:latin typeface="+mn-lt"/>
              </a:rPr>
              <a:t>は、地域のケーブルプロバイダー、電話サービスプロバイダー、携帯電話ネットワークプロバイダーなどです。</a:t>
            </a:r>
            <a:endParaRPr lang="en-US" altLang="ja-JP" i="0" dirty="0">
              <a:solidFill>
                <a:schemeClr val="tx1"/>
              </a:solidFill>
              <a:effectLst/>
              <a:latin typeface="+mn-lt"/>
            </a:endParaRPr>
          </a:p>
          <a:p>
            <a:pPr marL="285750" indent="-285750" algn="l" fontAlgn="ctr">
              <a:spcAft>
                <a:spcPts val="1200"/>
              </a:spcAft>
              <a:buClr>
                <a:schemeClr val="tx1"/>
              </a:buClr>
              <a:buFont typeface="Arial" panose="020B0604020202020204" pitchFamily="34" charset="0"/>
              <a:buChar char="•"/>
            </a:pPr>
            <a:r>
              <a:rPr lang="ja-JP" altLang="en-US" i="0">
                <a:solidFill>
                  <a:schemeClr val="tx1"/>
                </a:solidFill>
                <a:effectLst/>
                <a:latin typeface="+mn-lt"/>
              </a:rPr>
              <a:t>各</a:t>
            </a:r>
            <a:r>
              <a:rPr lang="en-US" i="0" dirty="0">
                <a:solidFill>
                  <a:schemeClr val="tx1"/>
                </a:solidFill>
                <a:effectLst/>
                <a:latin typeface="+mn-lt"/>
              </a:rPr>
              <a:t>ISP</a:t>
            </a:r>
            <a:r>
              <a:rPr lang="ja-JP" altLang="en-US" i="0">
                <a:solidFill>
                  <a:schemeClr val="tx1"/>
                </a:solidFill>
                <a:effectLst/>
                <a:latin typeface="+mn-lt"/>
              </a:rPr>
              <a:t>は他の</a:t>
            </a:r>
            <a:r>
              <a:rPr lang="en-US" i="0" dirty="0">
                <a:solidFill>
                  <a:schemeClr val="tx1"/>
                </a:solidFill>
                <a:effectLst/>
                <a:latin typeface="+mn-lt"/>
              </a:rPr>
              <a:t>ISP</a:t>
            </a:r>
            <a:r>
              <a:rPr lang="ja-JP" altLang="en-US" i="0">
                <a:solidFill>
                  <a:schemeClr val="tx1"/>
                </a:solidFill>
                <a:effectLst/>
                <a:latin typeface="+mn-lt"/>
              </a:rPr>
              <a:t>と接続して、世界中のユーザーを相互接続するネットワークを形成します。</a:t>
            </a:r>
          </a:p>
          <a:p>
            <a:pPr marL="285750" indent="-285750" algn="l" fontAlgn="ctr">
              <a:spcAft>
                <a:spcPts val="1200"/>
              </a:spcAft>
              <a:buClr>
                <a:schemeClr val="tx1"/>
              </a:buClr>
              <a:buFont typeface="Arial" panose="020B0604020202020204" pitchFamily="34" charset="0"/>
              <a:buChar char="•"/>
            </a:pPr>
            <a:r>
              <a:rPr lang="ja-JP" altLang="en-US" i="0">
                <a:solidFill>
                  <a:schemeClr val="tx1"/>
                </a:solidFill>
                <a:effectLst/>
                <a:latin typeface="+mn-lt"/>
              </a:rPr>
              <a:t>インターネットのバックボーンを形成する</a:t>
            </a:r>
            <a:r>
              <a:rPr lang="en-US" i="0" dirty="0">
                <a:solidFill>
                  <a:schemeClr val="tx1"/>
                </a:solidFill>
                <a:effectLst/>
                <a:latin typeface="+mn-lt"/>
              </a:rPr>
              <a:t>ISP</a:t>
            </a:r>
            <a:r>
              <a:rPr lang="ja-JP" altLang="en-US" i="0">
                <a:solidFill>
                  <a:schemeClr val="tx1"/>
                </a:solidFill>
                <a:effectLst/>
                <a:latin typeface="+mn-lt"/>
              </a:rPr>
              <a:t>の相互接続は、光ファイバーケーブル網です。</a:t>
            </a:r>
          </a:p>
          <a:p>
            <a:pPr marL="285750" indent="-285750" algn="l" fontAlgn="ctr">
              <a:spcAft>
                <a:spcPts val="1200"/>
              </a:spcAft>
              <a:buClr>
                <a:schemeClr val="tx1"/>
              </a:buClr>
              <a:buFont typeface="Arial" panose="020B0604020202020204" pitchFamily="34" charset="0"/>
              <a:buChar char="•"/>
            </a:pPr>
            <a:r>
              <a:rPr lang="ja-JP" altLang="en-US" i="0">
                <a:solidFill>
                  <a:schemeClr val="tx1"/>
                </a:solidFill>
                <a:effectLst/>
                <a:latin typeface="+mn-lt"/>
              </a:rPr>
              <a:t>家庭ユーザーにとって、</a:t>
            </a:r>
            <a:r>
              <a:rPr lang="en-US" i="0" dirty="0">
                <a:solidFill>
                  <a:schemeClr val="tx1"/>
                </a:solidFill>
                <a:effectLst/>
                <a:latin typeface="+mn-lt"/>
              </a:rPr>
              <a:t>ISP</a:t>
            </a:r>
            <a:r>
              <a:rPr lang="ja-JP" altLang="en-US" i="0">
                <a:solidFill>
                  <a:schemeClr val="tx1"/>
                </a:solidFill>
                <a:effectLst/>
                <a:latin typeface="+mn-lt"/>
              </a:rPr>
              <a:t>に接続することは比較的簡単なプロセスです。</a:t>
            </a:r>
            <a:endParaRPr lang="en-US" altLang="ja-JP" i="0" dirty="0">
              <a:solidFill>
                <a:schemeClr val="tx1"/>
              </a:solidFill>
              <a:effectLst/>
              <a:latin typeface="+mn-lt"/>
            </a:endParaRPr>
          </a:p>
          <a:p>
            <a:pPr marL="285750" indent="-285750" algn="l" fontAlgn="ctr">
              <a:spcAft>
                <a:spcPts val="1200"/>
              </a:spcAft>
              <a:buClr>
                <a:schemeClr val="tx1"/>
              </a:buClr>
              <a:buFont typeface="Arial" panose="020B0604020202020204" pitchFamily="34" charset="0"/>
              <a:buChar char="•"/>
            </a:pPr>
            <a:r>
              <a:rPr lang="ja-JP" altLang="en-US" i="0">
                <a:solidFill>
                  <a:schemeClr val="tx1"/>
                </a:solidFill>
                <a:effectLst/>
                <a:latin typeface="+mn-lt"/>
              </a:rPr>
              <a:t>最も一般的な方法は、</a:t>
            </a:r>
            <a:r>
              <a:rPr lang="ja-JP" altLang="en-US" i="0">
                <a:solidFill>
                  <a:schemeClr val="accent1"/>
                </a:solidFill>
                <a:effectLst/>
                <a:latin typeface="+mn-lt"/>
              </a:rPr>
              <a:t>ケーブル接続</a:t>
            </a:r>
            <a:r>
              <a:rPr lang="ja-JP" altLang="en-US" i="0">
                <a:solidFill>
                  <a:schemeClr val="tx1"/>
                </a:solidFill>
                <a:effectLst/>
                <a:latin typeface="+mn-lt"/>
              </a:rPr>
              <a:t>と</a:t>
            </a:r>
            <a:r>
              <a:rPr lang="en-US" i="0" dirty="0">
                <a:solidFill>
                  <a:schemeClr val="accent1"/>
                </a:solidFill>
                <a:effectLst/>
                <a:latin typeface="+mn-lt"/>
              </a:rPr>
              <a:t>DSL</a:t>
            </a:r>
            <a:r>
              <a:rPr lang="ja-JP" altLang="en-US" i="0">
                <a:solidFill>
                  <a:schemeClr val="tx1"/>
                </a:solidFill>
                <a:effectLst/>
                <a:latin typeface="+mn-lt"/>
              </a:rPr>
              <a:t>です。他のオプションとしては、セルラー、衛星、ダイヤルアップ電話接続などがあります。</a:t>
            </a:r>
            <a:endParaRPr lang="en-US" i="0" dirty="0">
              <a:solidFill>
                <a:schemeClr val="tx1"/>
              </a:solidFill>
              <a:effectLst/>
              <a:latin typeface="+mn-lt"/>
            </a:endParaRPr>
          </a:p>
        </p:txBody>
      </p:sp>
    </p:spTree>
    <p:extLst>
      <p:ext uri="{BB962C8B-B14F-4D97-AF65-F5344CB8AC3E}">
        <p14:creationId xmlns:p14="http://schemas.microsoft.com/office/powerpoint/2010/main" val="14718629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151C2C3-7F80-6D78-30FE-16DD2AE541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2FB31B6-CFD7-8201-9436-897C2A1CBD3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Questions and free discussion</a:t>
            </a:r>
          </a:p>
        </p:txBody>
      </p:sp>
      <p:sp>
        <p:nvSpPr>
          <p:cNvPr id="2" name="TextBox 1">
            <a:extLst>
              <a:ext uri="{FF2B5EF4-FFF2-40B4-BE49-F238E27FC236}">
                <a16:creationId xmlns:a16="http://schemas.microsoft.com/office/drawing/2014/main" id="{8732EECF-5371-2E46-0C09-CD2071697B4E}"/>
              </a:ext>
            </a:extLst>
          </p:cNvPr>
          <p:cNvSpPr txBox="1"/>
          <p:nvPr/>
        </p:nvSpPr>
        <p:spPr>
          <a:xfrm>
            <a:off x="720000" y="1717670"/>
            <a:ext cx="8055413" cy="1708160"/>
          </a:xfrm>
          <a:prstGeom prst="rect">
            <a:avLst/>
          </a:prstGeom>
          <a:noFill/>
        </p:spPr>
        <p:txBody>
          <a:bodyPr wrap="square" rtlCol="0">
            <a:spAutoFit/>
          </a:bodyPr>
          <a:lstStyle/>
          <a:p>
            <a:pPr>
              <a:spcBef>
                <a:spcPts val="600"/>
              </a:spcBef>
              <a:spcAft>
                <a:spcPts val="600"/>
              </a:spcAft>
              <a:buClr>
                <a:schemeClr val="tx1"/>
              </a:buClr>
            </a:pPr>
            <a:r>
              <a:rPr lang="en-US" sz="4000" i="0" dirty="0">
                <a:solidFill>
                  <a:schemeClr val="accent2"/>
                </a:solidFill>
                <a:effectLst/>
                <a:latin typeface="+mn-lt"/>
              </a:rPr>
              <a:t>Do you have any questions or anything you want to discuss?</a:t>
            </a:r>
          </a:p>
          <a:p>
            <a:pPr algn="l"/>
            <a:endParaRPr lang="en-US" sz="2000" i="0" dirty="0">
              <a:solidFill>
                <a:schemeClr val="tx1"/>
              </a:solidFill>
              <a:effectLst/>
              <a:latin typeface="+mn-lt"/>
            </a:endParaRPr>
          </a:p>
        </p:txBody>
      </p:sp>
      <p:sp>
        <p:nvSpPr>
          <p:cNvPr id="3" name="Footer Placeholder 2">
            <a:extLst>
              <a:ext uri="{FF2B5EF4-FFF2-40B4-BE49-F238E27FC236}">
                <a16:creationId xmlns:a16="http://schemas.microsoft.com/office/drawing/2014/main" id="{901FE8DD-FB39-4112-ECE6-5615F251238C}"/>
              </a:ext>
            </a:extLst>
          </p:cNvPr>
          <p:cNvSpPr>
            <a:spLocks noGrp="1"/>
          </p:cNvSpPr>
          <p:nvPr>
            <p:ph type="ftr" sz="quarter" idx="10"/>
          </p:nvPr>
        </p:nvSpPr>
        <p:spPr/>
        <p:txBody>
          <a:bodyPr/>
          <a:lstStyle/>
          <a:p>
            <a:fld id="{4C318D97-0D0A-5347-B36B-2D7C4B60782B}" type="slidenum">
              <a:rPr lang="en-US" smtClean="0"/>
              <a:t>47</a:t>
            </a:fld>
            <a:endParaRPr lang="en-US" dirty="0"/>
          </a:p>
        </p:txBody>
      </p:sp>
    </p:spTree>
    <p:extLst>
      <p:ext uri="{BB962C8B-B14F-4D97-AF65-F5344CB8AC3E}">
        <p14:creationId xmlns:p14="http://schemas.microsoft.com/office/powerpoint/2010/main" val="19780556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5DF18F-73D4-6109-FBAB-90A2797644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992236-307E-2075-37DC-35293226653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Check Test 3</a:t>
            </a:r>
          </a:p>
        </p:txBody>
      </p:sp>
      <p:sp>
        <p:nvSpPr>
          <p:cNvPr id="2" name="Google Shape;968;p43">
            <a:extLst>
              <a:ext uri="{FF2B5EF4-FFF2-40B4-BE49-F238E27FC236}">
                <a16:creationId xmlns:a16="http://schemas.microsoft.com/office/drawing/2014/main" id="{9EA2523A-56CD-3A1A-92CA-B873168FDCD3}"/>
              </a:ext>
            </a:extLst>
          </p:cNvPr>
          <p:cNvSpPr txBox="1">
            <a:spLocks/>
          </p:cNvSpPr>
          <p:nvPr/>
        </p:nvSpPr>
        <p:spPr>
          <a:xfrm>
            <a:off x="1062595" y="1340850"/>
            <a:ext cx="7850495" cy="24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fontAlgn="ctr">
              <a:spcAft>
                <a:spcPts val="600"/>
              </a:spcAft>
              <a:buClr>
                <a:schemeClr val="tx1"/>
              </a:buClr>
            </a:pPr>
            <a:r>
              <a:rPr lang="en-US" sz="2800" i="0" dirty="0">
                <a:solidFill>
                  <a:schemeClr val="accent2"/>
                </a:solidFill>
                <a:effectLst/>
                <a:latin typeface="+mn-lt"/>
              </a:rPr>
              <a:t>Network Components, Types, and Connections Quiz</a:t>
            </a:r>
          </a:p>
          <a:p>
            <a:pPr algn="l" fontAlgn="ctr">
              <a:spcAft>
                <a:spcPts val="600"/>
              </a:spcAft>
              <a:buClr>
                <a:schemeClr val="tx1"/>
              </a:buClr>
            </a:pPr>
            <a:endParaRPr lang="en-US" sz="2000" dirty="0">
              <a:solidFill>
                <a:schemeClr val="accent2"/>
              </a:solidFill>
              <a:latin typeface="+mn-lt"/>
            </a:endParaRPr>
          </a:p>
          <a:p>
            <a:r>
              <a:rPr lang="en-US" sz="2000" dirty="0">
                <a:solidFill>
                  <a:schemeClr val="tx1"/>
                </a:solidFill>
                <a:latin typeface="+mn-lt"/>
                <a:hlinkClick r:id="rId3"/>
              </a:rPr>
              <a:t>https://forms.gle/1z8Pi38JEPLcLQH68</a:t>
            </a:r>
            <a:endParaRPr lang="en-US" sz="2000" dirty="0">
              <a:solidFill>
                <a:schemeClr val="tx1"/>
              </a:solidFill>
              <a:latin typeface="+mn-lt"/>
            </a:endParaRPr>
          </a:p>
        </p:txBody>
      </p:sp>
      <p:grpSp>
        <p:nvGrpSpPr>
          <p:cNvPr id="3" name="Google Shape;10286;p77">
            <a:extLst>
              <a:ext uri="{FF2B5EF4-FFF2-40B4-BE49-F238E27FC236}">
                <a16:creationId xmlns:a16="http://schemas.microsoft.com/office/drawing/2014/main" id="{9292D9B2-356C-1680-01D5-9A244E731D48}"/>
              </a:ext>
            </a:extLst>
          </p:cNvPr>
          <p:cNvGrpSpPr/>
          <p:nvPr/>
        </p:nvGrpSpPr>
        <p:grpSpPr>
          <a:xfrm>
            <a:off x="144000" y="392700"/>
            <a:ext cx="576000" cy="720000"/>
            <a:chOff x="-39783425" y="2337925"/>
            <a:chExt cx="275700" cy="318350"/>
          </a:xfrm>
          <a:solidFill>
            <a:schemeClr val="accent3"/>
          </a:solidFill>
        </p:grpSpPr>
        <p:sp>
          <p:nvSpPr>
            <p:cNvPr id="4" name="Google Shape;10287;p77">
              <a:extLst>
                <a:ext uri="{FF2B5EF4-FFF2-40B4-BE49-F238E27FC236}">
                  <a16:creationId xmlns:a16="http://schemas.microsoft.com/office/drawing/2014/main" id="{82698D2E-C98A-C594-408B-7814AA855D80}"/>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Google Shape;10288;p77">
              <a:extLst>
                <a:ext uri="{FF2B5EF4-FFF2-40B4-BE49-F238E27FC236}">
                  <a16:creationId xmlns:a16="http://schemas.microsoft.com/office/drawing/2014/main" id="{787B2C50-5FDB-FE0D-A47A-D5E51E6BED93}"/>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6" name="Footer Placeholder 5">
            <a:extLst>
              <a:ext uri="{FF2B5EF4-FFF2-40B4-BE49-F238E27FC236}">
                <a16:creationId xmlns:a16="http://schemas.microsoft.com/office/drawing/2014/main" id="{425C0171-F012-91A1-229A-4DEB030297A6}"/>
              </a:ext>
            </a:extLst>
          </p:cNvPr>
          <p:cNvSpPr>
            <a:spLocks noGrp="1"/>
          </p:cNvSpPr>
          <p:nvPr>
            <p:ph type="ftr" sz="quarter" idx="10"/>
          </p:nvPr>
        </p:nvSpPr>
        <p:spPr/>
        <p:txBody>
          <a:bodyPr/>
          <a:lstStyle/>
          <a:p>
            <a:fld id="{59099717-D713-AF41-9E7C-FCB854BBDA8B}" type="slidenum">
              <a:rPr lang="en-US" smtClean="0"/>
              <a:t>48</a:t>
            </a:fld>
            <a:endParaRPr lang="en-US" dirty="0"/>
          </a:p>
        </p:txBody>
      </p:sp>
    </p:spTree>
    <p:extLst>
      <p:ext uri="{BB962C8B-B14F-4D97-AF65-F5344CB8AC3E}">
        <p14:creationId xmlns:p14="http://schemas.microsoft.com/office/powerpoint/2010/main" val="2398678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a:xfrm>
            <a:off x="720000" y="540000"/>
            <a:ext cx="7704000" cy="572700"/>
          </a:xfrm>
        </p:spPr>
        <p:txBody>
          <a:bodyPr/>
          <a:lstStyle/>
          <a:p>
            <a:r>
              <a:rPr lang="en-US" dirty="0"/>
              <a:t>Reference</a:t>
            </a: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2369880"/>
          </a:xfrm>
          <a:prstGeom prst="rect">
            <a:avLst/>
          </a:prstGeom>
          <a:noFill/>
        </p:spPr>
        <p:txBody>
          <a:bodyPr wrap="square">
            <a:spAutoFit/>
          </a:bodyPr>
          <a:lstStyle/>
          <a:p>
            <a:pPr marL="230400" indent="-230400">
              <a:spcAft>
                <a:spcPts val="1200"/>
              </a:spcAft>
              <a:buClr>
                <a:schemeClr val="tx1"/>
              </a:buClr>
              <a:buFont typeface="Arial" panose="020B0604020202020204" pitchFamily="34" charset="0"/>
              <a:buChar char="•"/>
            </a:pPr>
            <a:r>
              <a:rPr lang="en-US" dirty="0">
                <a:solidFill>
                  <a:schemeClr val="tx1"/>
                </a:solidFill>
                <a:latin typeface="+mn-lt"/>
              </a:rPr>
              <a:t>CISCO Network Academy</a:t>
            </a:r>
            <a:r>
              <a:rPr lang="ja-JP" altLang="en-US">
                <a:solidFill>
                  <a:schemeClr val="tx1"/>
                </a:solidFill>
                <a:latin typeface="+mn-lt"/>
              </a:rPr>
              <a:t>　</a:t>
            </a:r>
            <a:endParaRPr lang="en-US" altLang="ja-JP" dirty="0">
              <a:solidFill>
                <a:schemeClr val="tx1"/>
              </a:solidFill>
              <a:latin typeface="+mn-lt"/>
            </a:endParaRPr>
          </a:p>
          <a:p>
            <a:pPr marL="230400" lvl="1" indent="-590400">
              <a:spcAft>
                <a:spcPts val="1200"/>
              </a:spcAft>
              <a:buClr>
                <a:schemeClr val="tx1"/>
              </a:buClr>
            </a:pPr>
            <a:r>
              <a:rPr lang="en-US" b="0" i="0" dirty="0">
                <a:solidFill>
                  <a:schemeClr val="tx1"/>
                </a:solidFill>
                <a:effectLst/>
                <a:latin typeface="+mn-lt"/>
              </a:rPr>
              <a:t>Networking Basics - Module 2: Network Components, Types, and Connections</a:t>
            </a:r>
          </a:p>
          <a:p>
            <a:pPr marL="230400" lvl="1" indent="-590400">
              <a:spcAft>
                <a:spcPts val="1200"/>
              </a:spcAft>
            </a:pPr>
            <a:r>
              <a:rPr lang="en-US" dirty="0">
                <a:solidFill>
                  <a:schemeClr val="tx1"/>
                </a:solidFill>
                <a:latin typeface="+mn-lt"/>
                <a:hlinkClick r:id="rId3"/>
              </a:rPr>
              <a:t>https://</a:t>
            </a:r>
            <a:r>
              <a:rPr lang="en-US" dirty="0" err="1">
                <a:solidFill>
                  <a:schemeClr val="tx1"/>
                </a:solidFill>
                <a:latin typeface="+mn-lt"/>
                <a:hlinkClick r:id="rId3"/>
              </a:rPr>
              <a:t>www.netacad.com</a:t>
            </a:r>
            <a:r>
              <a:rPr lang="en-US" dirty="0">
                <a:solidFill>
                  <a:schemeClr val="tx1"/>
                </a:solidFill>
                <a:latin typeface="+mn-lt"/>
                <a:hlinkClick r:id="rId3"/>
              </a:rPr>
              <a:t>/</a:t>
            </a:r>
            <a:r>
              <a:rPr lang="en-US" dirty="0" err="1">
                <a:solidFill>
                  <a:schemeClr val="tx1"/>
                </a:solidFill>
                <a:latin typeface="+mn-lt"/>
                <a:hlinkClick r:id="rId3"/>
              </a:rPr>
              <a:t>launch?id</a:t>
            </a:r>
            <a:r>
              <a:rPr lang="en-US" dirty="0">
                <a:solidFill>
                  <a:schemeClr val="tx1"/>
                </a:solidFill>
                <a:latin typeface="+mn-lt"/>
                <a:hlinkClick r:id="rId3"/>
              </a:rPr>
              <a:t>=f393c38f-b410-4d2b-8275-70e144273519&amp;tab=</a:t>
            </a:r>
            <a:r>
              <a:rPr lang="en-US" dirty="0" err="1">
                <a:solidFill>
                  <a:schemeClr val="tx1"/>
                </a:solidFill>
                <a:latin typeface="+mn-lt"/>
                <a:hlinkClick r:id="rId3"/>
              </a:rPr>
              <a:t>curriculum&amp;view</a:t>
            </a:r>
            <a:r>
              <a:rPr lang="en-US" dirty="0">
                <a:solidFill>
                  <a:schemeClr val="tx1"/>
                </a:solidFill>
                <a:latin typeface="+mn-lt"/>
                <a:hlinkClick r:id="rId3"/>
              </a:rPr>
              <a:t>=457bfe3f-2594-5cbf-b883-137a1421bd5d</a:t>
            </a:r>
            <a:endParaRPr lang="en-US" dirty="0">
              <a:solidFill>
                <a:schemeClr val="tx1"/>
              </a:solidFill>
              <a:latin typeface="+mn-lt"/>
            </a:endParaRPr>
          </a:p>
          <a:p>
            <a:pPr marL="230400" indent="-230400">
              <a:spcAft>
                <a:spcPts val="1200"/>
              </a:spcAft>
              <a:buClr>
                <a:schemeClr val="tx1"/>
              </a:buClr>
              <a:buFont typeface="Arial" panose="020B0604020202020204" pitchFamily="34" charset="0"/>
              <a:buChar char="•"/>
            </a:pPr>
            <a:r>
              <a:rPr lang="en-US" altLang="ja-JP" dirty="0">
                <a:solidFill>
                  <a:schemeClr val="tx1"/>
                </a:solidFill>
                <a:latin typeface="+mn-lt"/>
              </a:rPr>
              <a:t>Textbook</a:t>
            </a:r>
            <a:r>
              <a:rPr lang="ja-JP" altLang="en-US">
                <a:solidFill>
                  <a:schemeClr val="tx1"/>
                </a:solidFill>
                <a:latin typeface="+mn-lt"/>
              </a:rPr>
              <a:t>：</a:t>
            </a:r>
          </a:p>
          <a:p>
            <a:pPr marL="230400" indent="-230400">
              <a:spcAft>
                <a:spcPts val="1200"/>
              </a:spcAft>
            </a:pPr>
            <a:r>
              <a:rPr lang="ja-JP" altLang="en-US">
                <a:solidFill>
                  <a:schemeClr val="tx1"/>
                </a:solidFill>
                <a:latin typeface="+mn-lt"/>
              </a:rPr>
              <a:t>「図解入門　</a:t>
            </a:r>
            <a:r>
              <a:rPr lang="en-US" altLang="ja-JP" dirty="0">
                <a:solidFill>
                  <a:schemeClr val="tx1"/>
                </a:solidFill>
                <a:latin typeface="+mn-lt"/>
              </a:rPr>
              <a:t>TCP/IP</a:t>
            </a:r>
            <a:r>
              <a:rPr lang="ja-JP" altLang="en-US">
                <a:solidFill>
                  <a:schemeClr val="tx1"/>
                </a:solidFill>
                <a:latin typeface="+mn-lt"/>
              </a:rPr>
              <a:t>」みやたひろし　</a:t>
            </a:r>
            <a:endParaRPr lang="en-US" dirty="0">
              <a:solidFill>
                <a:schemeClr val="tx1"/>
              </a:solidFill>
              <a:latin typeface="+mn-lt"/>
            </a:endParaRPr>
          </a:p>
          <a:p>
            <a:endParaRPr lang="en-US" dirty="0">
              <a:solidFill>
                <a:schemeClr val="tx1"/>
              </a:solidFill>
              <a:latin typeface="+mn-lt"/>
            </a:endParaRPr>
          </a:p>
        </p:txBody>
      </p:sp>
      <p:sp>
        <p:nvSpPr>
          <p:cNvPr id="3" name="Footer Placeholder 2">
            <a:extLst>
              <a:ext uri="{FF2B5EF4-FFF2-40B4-BE49-F238E27FC236}">
                <a16:creationId xmlns:a16="http://schemas.microsoft.com/office/drawing/2014/main" id="{4B5EB029-1062-C6C0-D032-4B555EDCF901}"/>
              </a:ext>
            </a:extLst>
          </p:cNvPr>
          <p:cNvSpPr>
            <a:spLocks noGrp="1"/>
          </p:cNvSpPr>
          <p:nvPr>
            <p:ph type="ftr" sz="quarter" idx="10"/>
          </p:nvPr>
        </p:nvSpPr>
        <p:spPr/>
        <p:txBody>
          <a:bodyPr/>
          <a:lstStyle/>
          <a:p>
            <a:fld id="{E9D41E48-871F-394A-AD82-9AFE829FC9C4}" type="slidenum">
              <a:rPr lang="en-US" smtClean="0"/>
              <a:t>49</a:t>
            </a:fld>
            <a:endParaRPr lang="en-US" dirty="0"/>
          </a:p>
        </p:txBody>
      </p:sp>
    </p:spTree>
    <p:extLst>
      <p:ext uri="{BB962C8B-B14F-4D97-AF65-F5344CB8AC3E}">
        <p14:creationId xmlns:p14="http://schemas.microsoft.com/office/powerpoint/2010/main" val="706267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683424" y="430272"/>
            <a:ext cx="8213688" cy="511560"/>
          </a:xfrm>
        </p:spPr>
        <p:txBody>
          <a:bodyPr spcFirstLastPara="1" wrap="square" lIns="91425" tIns="91425" rIns="91425" bIns="91425" anchor="t" anchorCtr="0">
            <a:noAutofit/>
          </a:bodyPr>
          <a:lstStyle/>
          <a:p>
            <a:r>
              <a:rPr lang="en-US" dirty="0"/>
              <a:t>1. </a:t>
            </a:r>
            <a:r>
              <a:rPr lang="en-US" dirty="0" err="1"/>
              <a:t>今日の授業について</a:t>
            </a:r>
            <a:br>
              <a:rPr lang="en-US" dirty="0"/>
            </a:br>
            <a:br>
              <a:rPr lang="en-US" dirty="0"/>
            </a:br>
            <a:endParaRPr lang="en-US" dirty="0"/>
          </a:p>
        </p:txBody>
      </p:sp>
      <p:sp>
        <p:nvSpPr>
          <p:cNvPr id="6" name="Footer Placeholder 5">
            <a:extLst>
              <a:ext uri="{FF2B5EF4-FFF2-40B4-BE49-F238E27FC236}">
                <a16:creationId xmlns:a16="http://schemas.microsoft.com/office/drawing/2014/main" id="{DFA0D657-1994-51BD-A904-D8538F46A229}"/>
              </a:ext>
            </a:extLst>
          </p:cNvPr>
          <p:cNvSpPr>
            <a:spLocks noGrp="1"/>
          </p:cNvSpPr>
          <p:nvPr>
            <p:ph type="ftr" sz="quarter" idx="10"/>
          </p:nvPr>
        </p:nvSpPr>
        <p:spPr>
          <a:xfrm>
            <a:off x="5331575" y="4758950"/>
            <a:ext cx="3086100" cy="274637"/>
          </a:xfrm>
        </p:spPr>
        <p:txBody>
          <a:bodyPr/>
          <a:lstStyle/>
          <a:p>
            <a:fld id="{FFEF38CE-6773-A244-B751-CF1AD3614C26}" type="slidenum">
              <a:rPr lang="en-US" smtClean="0"/>
              <a:pPr/>
              <a:t>5</a:t>
            </a:fld>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4" y="1460938"/>
            <a:ext cx="8423276" cy="2800767"/>
          </a:xfrm>
          <a:prstGeom prst="rect">
            <a:avLst/>
          </a:prstGeom>
          <a:noFill/>
        </p:spPr>
        <p:txBody>
          <a:bodyPr wrap="square" rtlCol="0">
            <a:spAutoFit/>
          </a:bodyPr>
          <a:lstStyle/>
          <a:p>
            <a:pPr algn="l" fontAlgn="ctr">
              <a:spcAft>
                <a:spcPts val="1200"/>
              </a:spcAft>
              <a:buClr>
                <a:schemeClr val="tx1"/>
              </a:buClr>
            </a:pPr>
            <a:r>
              <a:rPr lang="en-US" sz="2400" i="0" dirty="0">
                <a:solidFill>
                  <a:schemeClr val="tx1"/>
                </a:solidFill>
                <a:effectLst/>
                <a:latin typeface="+mn-lt"/>
                <a:ea typeface="+mn-ea"/>
                <a:hlinkClick r:id="rId3"/>
              </a:rPr>
              <a:t>Module 2: </a:t>
            </a:r>
            <a:r>
              <a:rPr lang="ja-JP" altLang="en-US" sz="2400">
                <a:solidFill>
                  <a:schemeClr val="tx1"/>
                </a:solidFill>
                <a:latin typeface="+mn-lt"/>
                <a:ea typeface="+mn-ea"/>
                <a:hlinkClick r:id="rId3"/>
              </a:rPr>
              <a:t>ネットワークの構成要素、種類、および接続方法</a:t>
            </a:r>
            <a:endParaRPr lang="en-US" sz="2400" i="0" dirty="0">
              <a:solidFill>
                <a:schemeClr val="tx1"/>
              </a:solidFill>
              <a:effectLst/>
              <a:latin typeface="+mn-lt"/>
              <a:ea typeface="+mn-ea"/>
            </a:endParaRPr>
          </a:p>
          <a:p>
            <a:pPr algn="l" fontAlgn="ctr">
              <a:spcAft>
                <a:spcPts val="600"/>
              </a:spcAft>
              <a:buClr>
                <a:schemeClr val="tx1"/>
              </a:buClr>
            </a:pPr>
            <a:r>
              <a:rPr lang="en-US" sz="1600" i="0" dirty="0">
                <a:solidFill>
                  <a:schemeClr val="tx1"/>
                </a:solidFill>
                <a:effectLst/>
                <a:latin typeface="+mn-lt"/>
              </a:rPr>
              <a:t>2.0.</a:t>
            </a:r>
            <a:r>
              <a:rPr lang="ja-JP" altLang="en-US" sz="1600" i="0">
                <a:solidFill>
                  <a:schemeClr val="tx1"/>
                </a:solidFill>
                <a:effectLst/>
                <a:latin typeface="+mn-lt"/>
              </a:rPr>
              <a:t>イントロダクション</a:t>
            </a:r>
            <a:endParaRPr lang="en-US" altLang="ja-JP" sz="1600" i="0" dirty="0">
              <a:solidFill>
                <a:schemeClr val="tx1"/>
              </a:solidFill>
              <a:effectLst/>
              <a:latin typeface="+mn-lt"/>
            </a:endParaRPr>
          </a:p>
          <a:p>
            <a:pPr algn="l" fontAlgn="ctr">
              <a:spcAft>
                <a:spcPts val="600"/>
              </a:spcAft>
              <a:buClr>
                <a:schemeClr val="tx1"/>
              </a:buClr>
            </a:pPr>
            <a:r>
              <a:rPr lang="en-US" sz="1600" i="0" dirty="0">
                <a:solidFill>
                  <a:schemeClr val="tx1"/>
                </a:solidFill>
                <a:effectLst/>
                <a:latin typeface="+mn-lt"/>
              </a:rPr>
              <a:t>2.1. </a:t>
            </a:r>
            <a:r>
              <a:rPr lang="en-US" sz="1600" i="0" dirty="0" err="1">
                <a:solidFill>
                  <a:schemeClr val="tx1"/>
                </a:solidFill>
                <a:effectLst/>
                <a:latin typeface="+mn-lt"/>
              </a:rPr>
              <a:t>クライアント・サーバ</a:t>
            </a:r>
            <a:endParaRPr lang="en-US" sz="1600" i="0" dirty="0">
              <a:solidFill>
                <a:schemeClr val="tx1"/>
              </a:solidFill>
              <a:effectLst/>
              <a:latin typeface="+mn-lt"/>
            </a:endParaRPr>
          </a:p>
          <a:p>
            <a:pPr algn="l" fontAlgn="ctr">
              <a:spcAft>
                <a:spcPts val="600"/>
              </a:spcAft>
              <a:buClr>
                <a:schemeClr val="tx1"/>
              </a:buClr>
            </a:pPr>
            <a:r>
              <a:rPr lang="en-US" sz="1600" i="0" dirty="0">
                <a:solidFill>
                  <a:schemeClr val="tx1"/>
                </a:solidFill>
                <a:effectLst/>
                <a:latin typeface="+mn-lt"/>
              </a:rPr>
              <a:t>2.2. </a:t>
            </a:r>
            <a:r>
              <a:rPr lang="en-US" sz="1600" dirty="0" err="1">
                <a:solidFill>
                  <a:schemeClr val="tx1"/>
                </a:solidFill>
                <a:latin typeface="+mn-lt"/>
              </a:rPr>
              <a:t>ネットワーク構成要素</a:t>
            </a:r>
            <a:endParaRPr lang="en-US" sz="1600" dirty="0">
              <a:solidFill>
                <a:schemeClr val="tx1"/>
              </a:solidFill>
              <a:latin typeface="+mn-lt"/>
            </a:endParaRPr>
          </a:p>
          <a:p>
            <a:pPr algn="l" fontAlgn="ctr">
              <a:spcAft>
                <a:spcPts val="600"/>
              </a:spcAft>
              <a:buClr>
                <a:schemeClr val="tx1"/>
              </a:buClr>
            </a:pPr>
            <a:r>
              <a:rPr lang="en-US" sz="1600" i="0" dirty="0">
                <a:solidFill>
                  <a:schemeClr val="tx1"/>
                </a:solidFill>
                <a:effectLst/>
                <a:latin typeface="+mn-lt"/>
              </a:rPr>
              <a:t>2.3. ISP （</a:t>
            </a:r>
            <a:r>
              <a:rPr lang="en-US" sz="1600" i="0" dirty="0" err="1">
                <a:solidFill>
                  <a:schemeClr val="tx1"/>
                </a:solidFill>
                <a:effectLst/>
                <a:latin typeface="+mn-lt"/>
              </a:rPr>
              <a:t>インターネットサービスプロバイダ）接続オプション</a:t>
            </a:r>
            <a:endParaRPr lang="en-US" sz="1600" i="0" dirty="0">
              <a:solidFill>
                <a:schemeClr val="tx1"/>
              </a:solidFill>
              <a:effectLst/>
              <a:latin typeface="+mn-lt"/>
            </a:endParaRPr>
          </a:p>
          <a:p>
            <a:pPr algn="l" fontAlgn="ctr">
              <a:spcAft>
                <a:spcPts val="600"/>
              </a:spcAft>
              <a:buClr>
                <a:schemeClr val="tx1"/>
              </a:buClr>
            </a:pPr>
            <a:r>
              <a:rPr lang="en-US" sz="1600" i="0" dirty="0">
                <a:solidFill>
                  <a:schemeClr val="tx1"/>
                </a:solidFill>
                <a:effectLst/>
                <a:latin typeface="+mn-lt"/>
              </a:rPr>
              <a:t>2.4.</a:t>
            </a:r>
            <a:r>
              <a:rPr lang="ja-JP" altLang="en-US" sz="1600">
                <a:solidFill>
                  <a:schemeClr val="tx1"/>
                </a:solidFill>
                <a:latin typeface="+mn-lt"/>
                <a:ea typeface="+mn-ea"/>
              </a:rPr>
              <a:t>ネットワークの構成要素、種類、および接続方法のまとめ</a:t>
            </a:r>
            <a:endParaRPr lang="en-US" altLang="ja-JP" sz="1600" dirty="0">
              <a:solidFill>
                <a:schemeClr val="tx1"/>
              </a:solidFill>
              <a:latin typeface="+mn-lt"/>
              <a:ea typeface="+mn-ea"/>
            </a:endParaRPr>
          </a:p>
          <a:p>
            <a:pPr algn="l" fontAlgn="ctr">
              <a:spcAft>
                <a:spcPts val="600"/>
              </a:spcAft>
              <a:buClr>
                <a:schemeClr val="tx1"/>
              </a:buClr>
            </a:pPr>
            <a:r>
              <a:rPr lang="en-US" sz="1600" i="0" dirty="0">
                <a:solidFill>
                  <a:schemeClr val="tx1"/>
                </a:solidFill>
                <a:effectLst/>
                <a:latin typeface="+mn-lt"/>
              </a:rPr>
              <a:t>2.5. </a:t>
            </a:r>
            <a:r>
              <a:rPr lang="ja-JP" altLang="en-US" sz="1600" i="0">
                <a:solidFill>
                  <a:schemeClr val="tx1"/>
                </a:solidFill>
                <a:effectLst/>
                <a:latin typeface="+mn-lt"/>
                <a:ea typeface="MS PGothic" panose="020B0600070205080204" pitchFamily="34" charset="-128"/>
              </a:rPr>
              <a:t>確認テスト</a:t>
            </a:r>
            <a:r>
              <a:rPr lang="en-US" altLang="ja-JP" sz="1600" i="0" dirty="0">
                <a:solidFill>
                  <a:schemeClr val="tx1"/>
                </a:solidFill>
                <a:effectLst/>
                <a:latin typeface="+mn-lt"/>
                <a:ea typeface="MS PGothic" panose="020B0600070205080204" pitchFamily="34" charset="-128"/>
              </a:rPr>
              <a:t>3</a:t>
            </a:r>
          </a:p>
          <a:p>
            <a:pPr algn="l" fontAlgn="ctr">
              <a:spcAft>
                <a:spcPts val="600"/>
              </a:spcAft>
              <a:buClr>
                <a:schemeClr val="tx1"/>
              </a:buClr>
            </a:pPr>
            <a:r>
              <a:rPr lang="ja-JP" altLang="en-US" sz="1600">
                <a:solidFill>
                  <a:schemeClr val="accent3"/>
                </a:solidFill>
                <a:latin typeface="+mn-lt"/>
                <a:ea typeface="MS PGothic" panose="020B0600070205080204" pitchFamily="34" charset="-128"/>
              </a:rPr>
              <a:t>演習：</a:t>
            </a:r>
            <a:r>
              <a:rPr lang="en-US" altLang="ja-JP" sz="1600" dirty="0">
                <a:solidFill>
                  <a:schemeClr val="tx1"/>
                </a:solidFill>
                <a:latin typeface="+mn-lt"/>
                <a:ea typeface="MS PGothic" panose="020B0600070205080204" pitchFamily="34" charset="-128"/>
              </a:rPr>
              <a:t>CISCO Packet Tracer</a:t>
            </a:r>
            <a:endParaRPr lang="ja-JP" altLang="en-US" sz="1600" i="0" u="none" strike="noStrike">
              <a:solidFill>
                <a:schemeClr val="tx1"/>
              </a:solidFill>
              <a:effectLst/>
              <a:latin typeface="+mn-lt"/>
              <a:ea typeface="MS PGothic" panose="020B0600070205080204" pitchFamily="34" charset="-128"/>
            </a:endParaRPr>
          </a:p>
        </p:txBody>
      </p:sp>
      <p:grpSp>
        <p:nvGrpSpPr>
          <p:cNvPr id="2" name="Group 1">
            <a:extLst>
              <a:ext uri="{FF2B5EF4-FFF2-40B4-BE49-F238E27FC236}">
                <a16:creationId xmlns:a16="http://schemas.microsoft.com/office/drawing/2014/main" id="{47801AE6-BC37-D54C-381C-4927BC98C34D}"/>
              </a:ext>
            </a:extLst>
          </p:cNvPr>
          <p:cNvGrpSpPr/>
          <p:nvPr/>
        </p:nvGrpSpPr>
        <p:grpSpPr>
          <a:xfrm>
            <a:off x="270202" y="3498809"/>
            <a:ext cx="324609" cy="374825"/>
            <a:chOff x="1129134" y="2919416"/>
            <a:chExt cx="324609" cy="374825"/>
          </a:xfrm>
        </p:grpSpPr>
        <p:sp>
          <p:nvSpPr>
            <p:cNvPr id="3" name="Google Shape;10287;p77">
              <a:extLst>
                <a:ext uri="{FF2B5EF4-FFF2-40B4-BE49-F238E27FC236}">
                  <a16:creationId xmlns:a16="http://schemas.microsoft.com/office/drawing/2014/main" id="{EC9FBC30-B75E-01EA-17D7-E111DCA10276}"/>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96C5ABD8-0992-8D53-E9AE-458AF3A2ACE0}"/>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Tree>
    <p:extLst>
      <p:ext uri="{BB962C8B-B14F-4D97-AF65-F5344CB8AC3E}">
        <p14:creationId xmlns:p14="http://schemas.microsoft.com/office/powerpoint/2010/main" val="4188571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grpSp>
        <p:nvGrpSpPr>
          <p:cNvPr id="1473" name="Google Shape;1473;p58"/>
          <p:cNvGrpSpPr/>
          <p:nvPr/>
        </p:nvGrpSpPr>
        <p:grpSpPr>
          <a:xfrm>
            <a:off x="6293268" y="1146387"/>
            <a:ext cx="2850726" cy="2850726"/>
            <a:chOff x="1435250" y="482750"/>
            <a:chExt cx="4729925" cy="4729925"/>
          </a:xfrm>
        </p:grpSpPr>
        <p:sp>
          <p:nvSpPr>
            <p:cNvPr id="1474" name="Google Shape;1474;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p:cNvGrpSpPr/>
          <p:nvPr/>
        </p:nvGrpSpPr>
        <p:grpSpPr>
          <a:xfrm>
            <a:off x="2598300" y="1013625"/>
            <a:ext cx="95400" cy="3116250"/>
            <a:chOff x="4524300" y="1013625"/>
            <a:chExt cx="95400" cy="3116250"/>
          </a:xfrm>
        </p:grpSpPr>
        <p:sp>
          <p:nvSpPr>
            <p:cNvPr id="1506" name="Google Shape;1506;p5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D5BF834-A64D-F87A-8D4F-BF34CAB38F6A}"/>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4">
            <a:extLst>
              <a:ext uri="{FF2B5EF4-FFF2-40B4-BE49-F238E27FC236}">
                <a16:creationId xmlns:a16="http://schemas.microsoft.com/office/drawing/2014/main" id="{9C1FB516-0B4D-2451-E968-9950280EE8A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50</a:t>
            </a:fld>
            <a:endParaRPr lang="en-US" dirty="0">
              <a:solidFill>
                <a:schemeClr val="tx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65CBC-F7AC-CC2C-4C41-3569C6CA81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09E06-18B8-3C6D-7DA2-D8E770825F3C}"/>
              </a:ext>
            </a:extLst>
          </p:cNvPr>
          <p:cNvSpPr>
            <a:spLocks noGrp="1"/>
          </p:cNvSpPr>
          <p:nvPr>
            <p:ph type="title"/>
          </p:nvPr>
        </p:nvSpPr>
        <p:spPr>
          <a:xfrm>
            <a:off x="720000" y="540000"/>
            <a:ext cx="7704000" cy="572700"/>
          </a:xfrm>
        </p:spPr>
        <p:txBody>
          <a:bodyPr/>
          <a:lstStyle/>
          <a:p>
            <a:r>
              <a:rPr lang="en-US" dirty="0"/>
              <a:t>Exploring Networking with Cisco Packet Tracer</a:t>
            </a:r>
          </a:p>
        </p:txBody>
      </p:sp>
      <p:sp>
        <p:nvSpPr>
          <p:cNvPr id="3" name="Footer Placeholder 2">
            <a:extLst>
              <a:ext uri="{FF2B5EF4-FFF2-40B4-BE49-F238E27FC236}">
                <a16:creationId xmlns:a16="http://schemas.microsoft.com/office/drawing/2014/main" id="{D5F5A1FC-4F90-6CBE-7B2F-C1486D02918A}"/>
              </a:ext>
            </a:extLst>
          </p:cNvPr>
          <p:cNvSpPr>
            <a:spLocks noGrp="1"/>
          </p:cNvSpPr>
          <p:nvPr>
            <p:ph type="ftr" sz="quarter" idx="10"/>
          </p:nvPr>
        </p:nvSpPr>
        <p:spPr>
          <a:xfrm>
            <a:off x="5331575" y="4758950"/>
            <a:ext cx="3086100" cy="274637"/>
          </a:xfrm>
        </p:spPr>
        <p:txBody>
          <a:bodyPr/>
          <a:lstStyle/>
          <a:p>
            <a:fld id="{E54E2597-85CE-0D43-82AB-E53E2ED196FF}" type="slidenum">
              <a:rPr lang="en-US" smtClean="0"/>
              <a:pPr/>
              <a:t>51</a:t>
            </a:fld>
            <a:endParaRPr lang="en-US" dirty="0"/>
          </a:p>
        </p:txBody>
      </p:sp>
      <p:sp>
        <p:nvSpPr>
          <p:cNvPr id="6" name="TextBox 5">
            <a:extLst>
              <a:ext uri="{FF2B5EF4-FFF2-40B4-BE49-F238E27FC236}">
                <a16:creationId xmlns:a16="http://schemas.microsoft.com/office/drawing/2014/main" id="{A77EFFE9-E25A-A991-B68E-1271307AE5FB}"/>
              </a:ext>
            </a:extLst>
          </p:cNvPr>
          <p:cNvSpPr txBox="1"/>
          <p:nvPr/>
        </p:nvSpPr>
        <p:spPr>
          <a:xfrm>
            <a:off x="655162" y="1204944"/>
            <a:ext cx="8158900" cy="3801041"/>
          </a:xfrm>
          <a:prstGeom prst="rect">
            <a:avLst/>
          </a:prstGeom>
          <a:noFill/>
        </p:spPr>
        <p:txBody>
          <a:bodyPr wrap="square">
            <a:spAutoFit/>
          </a:bodyPr>
          <a:lstStyle/>
          <a:p>
            <a:pPr algn="l">
              <a:spcAft>
                <a:spcPts val="600"/>
              </a:spcAft>
            </a:pPr>
            <a:r>
              <a:rPr lang="en-US" i="0" dirty="0">
                <a:solidFill>
                  <a:srgbClr val="FFFFFF"/>
                </a:solidFill>
                <a:effectLst/>
                <a:latin typeface="MS PGothic" panose="020B0600070205080204" pitchFamily="34" charset="-128"/>
                <a:ea typeface="MS PGothic" panose="020B0600070205080204" pitchFamily="34" charset="-128"/>
                <a:hlinkClick r:id="rId3"/>
              </a:rPr>
              <a:t>1.1 Connect Devices using Wireless Technologies</a:t>
            </a:r>
            <a:endParaRPr lang="en-US" i="0" dirty="0">
              <a:solidFill>
                <a:srgbClr val="FFFFFF"/>
              </a:solidFill>
              <a:effectLst/>
              <a:latin typeface="MS PGothic" panose="020B0600070205080204" pitchFamily="34" charset="-128"/>
              <a:ea typeface="MS PGothic" panose="020B0600070205080204" pitchFamily="34" charset="-128"/>
            </a:endParaRPr>
          </a:p>
          <a:p>
            <a:pPr algn="l">
              <a:spcAft>
                <a:spcPts val="600"/>
              </a:spcAft>
            </a:pPr>
            <a:r>
              <a:rPr lang="en-US" i="0" dirty="0">
                <a:solidFill>
                  <a:srgbClr val="000000"/>
                </a:solidFill>
                <a:effectLst/>
                <a:latin typeface="MS PGothic" panose="020B0600070205080204" pitchFamily="34" charset="-128"/>
                <a:ea typeface="MS PGothic" panose="020B0600070205080204" pitchFamily="34" charset="-128"/>
                <a:hlinkClick r:id="rId3"/>
              </a:rPr>
              <a:t>1.1.1 Video - Topology Overview</a:t>
            </a:r>
            <a:endParaRPr lang="en-US" i="0" dirty="0">
              <a:solidFill>
                <a:srgbClr val="FFFFFF"/>
              </a:solidFill>
              <a:effectLst/>
              <a:latin typeface="MS PGothic" panose="020B0600070205080204" pitchFamily="34" charset="-128"/>
              <a:ea typeface="MS PGothic" panose="020B0600070205080204" pitchFamily="34" charset="-128"/>
            </a:endParaRPr>
          </a:p>
          <a:p>
            <a:pPr>
              <a:spcAft>
                <a:spcPts val="600"/>
              </a:spcAft>
            </a:pPr>
            <a:r>
              <a:rPr lang="en-US" i="0" dirty="0">
                <a:solidFill>
                  <a:srgbClr val="000000"/>
                </a:solidFill>
                <a:effectLst/>
                <a:latin typeface="MS PGothic" panose="020B0600070205080204" pitchFamily="34" charset="-128"/>
                <a:ea typeface="MS PGothic" panose="020B0600070205080204" pitchFamily="34" charset="-128"/>
                <a:hlinkClick r:id="rId4"/>
              </a:rPr>
              <a:t>1.1.3 Video - Structured Cabling in the Physical Workspace and Cabling Devices in a Rack</a:t>
            </a:r>
            <a:endParaRPr lang="en-US" i="0" dirty="0">
              <a:solidFill>
                <a:srgbClr val="000000"/>
              </a:solidFill>
              <a:effectLst/>
              <a:latin typeface="MS PGothic" panose="020B0600070205080204" pitchFamily="34" charset="-128"/>
              <a:ea typeface="MS PGothic" panose="020B0600070205080204" pitchFamily="34" charset="-128"/>
            </a:endParaRPr>
          </a:p>
          <a:p>
            <a:pPr>
              <a:spcBef>
                <a:spcPts val="600"/>
              </a:spcBef>
            </a:pPr>
            <a:r>
              <a:rPr lang="en-US" dirty="0">
                <a:solidFill>
                  <a:schemeClr val="accent3"/>
                </a:solidFill>
                <a:latin typeface="MS PGothic" panose="020B0600070205080204" pitchFamily="34" charset="-128"/>
                <a:ea typeface="MS PGothic" panose="020B0600070205080204" pitchFamily="34" charset="-128"/>
                <a:hlinkClick r:id="rId5">
                  <a:extLst>
                    <a:ext uri="{A12FA001-AC4F-418D-AE19-62706E023703}">
                      <ahyp:hlinkClr xmlns:ahyp="http://schemas.microsoft.com/office/drawing/2018/hyperlinkcolor" val="tx"/>
                    </a:ext>
                  </a:extLst>
                </a:hlinkClick>
              </a:rPr>
              <a:t>Exercise: </a:t>
            </a:r>
          </a:p>
          <a:p>
            <a:pPr>
              <a:spcBef>
                <a:spcPts val="600"/>
              </a:spcBef>
            </a:pPr>
            <a:r>
              <a:rPr lang="en-US" i="0" dirty="0">
                <a:solidFill>
                  <a:schemeClr val="accent4"/>
                </a:solidFill>
                <a:effectLst/>
                <a:latin typeface="MS PGothic" panose="020B0600070205080204" pitchFamily="34" charset="-128"/>
                <a:ea typeface="MS PGothic" panose="020B0600070205080204" pitchFamily="34" charset="-128"/>
                <a:hlinkClick r:id="rId5">
                  <a:extLst>
                    <a:ext uri="{A12FA001-AC4F-418D-AE19-62706E023703}">
                      <ahyp:hlinkClr xmlns:ahyp="http://schemas.microsoft.com/office/drawing/2018/hyperlinkcolor" val="tx"/>
                    </a:ext>
                  </a:extLst>
                </a:hlinkClick>
              </a:rPr>
              <a:t>1.1.4 Packet Tracer - Create Realistic Structured Cabling in the Physical Workspace and Cabling Devices in a Rack</a:t>
            </a:r>
            <a:br>
              <a:rPr lang="en-US" i="0" dirty="0">
                <a:solidFill>
                  <a:srgbClr val="000000"/>
                </a:solidFill>
                <a:effectLst/>
                <a:latin typeface="MS PGothic" panose="020B0600070205080204" pitchFamily="34" charset="-128"/>
                <a:ea typeface="MS PGothic" panose="020B0600070205080204" pitchFamily="34" charset="-128"/>
              </a:rPr>
            </a:br>
            <a:br>
              <a:rPr lang="en-US" i="0" dirty="0">
                <a:solidFill>
                  <a:srgbClr val="000000"/>
                </a:solidFill>
                <a:effectLst/>
                <a:latin typeface="MS PGothic" panose="020B0600070205080204" pitchFamily="34" charset="-128"/>
                <a:ea typeface="MS PGothic" panose="020B0600070205080204" pitchFamily="34" charset="-128"/>
              </a:rPr>
            </a:br>
            <a:r>
              <a:rPr lang="en-US" i="0" dirty="0">
                <a:solidFill>
                  <a:schemeClr val="tx1"/>
                </a:solidFill>
                <a:effectLst/>
                <a:latin typeface="MS PGothic" panose="020B0600070205080204" pitchFamily="34" charset="-128"/>
                <a:ea typeface="MS PGothic" panose="020B0600070205080204" pitchFamily="34" charset="-128"/>
              </a:rPr>
              <a:t>File: 1.1.4packet-tracer-create-realistic-structured-cablinginthe-physical-workspaceand-cabling-devices-ina-rack.pka</a:t>
            </a:r>
            <a:endParaRPr lang="en-US" dirty="0">
              <a:solidFill>
                <a:schemeClr val="tx1"/>
              </a:solidFill>
              <a:latin typeface="MS PGothic" panose="020B0600070205080204" pitchFamily="34" charset="-128"/>
              <a:ea typeface="MS PGothic" panose="020B0600070205080204" pitchFamily="34" charset="-128"/>
            </a:endParaRPr>
          </a:p>
          <a:p>
            <a:pPr marL="228600" marR="0" indent="-228600" algn="l">
              <a:spcBef>
                <a:spcPts val="600"/>
              </a:spcBef>
            </a:pPr>
            <a:r>
              <a:rPr lang="en-US" i="0" dirty="0">
                <a:solidFill>
                  <a:schemeClr val="tx1"/>
                </a:solidFill>
                <a:effectLst/>
                <a:latin typeface="MS PGothic" panose="020B0600070205080204" pitchFamily="34" charset="-128"/>
                <a:ea typeface="MS PGothic" panose="020B0600070205080204" pitchFamily="34" charset="-128"/>
              </a:rPr>
              <a:t>Objectives:</a:t>
            </a:r>
            <a:r>
              <a:rPr lang="en-US" dirty="0">
                <a:solidFill>
                  <a:schemeClr val="tx1"/>
                </a:solidFill>
                <a:latin typeface="MS PGothic" panose="020B0600070205080204" pitchFamily="34" charset="-128"/>
                <a:ea typeface="MS PGothic" panose="020B0600070205080204" pitchFamily="34" charset="-128"/>
              </a:rPr>
              <a:t> </a:t>
            </a:r>
            <a:r>
              <a:rPr lang="en-US" i="0" dirty="0">
                <a:solidFill>
                  <a:schemeClr val="tx1"/>
                </a:solidFill>
                <a:effectLst/>
                <a:latin typeface="MS PGothic" panose="020B0600070205080204" pitchFamily="34" charset="-128"/>
                <a:ea typeface="MS PGothic" panose="020B0600070205080204" pitchFamily="34" charset="-128"/>
              </a:rPr>
              <a:t>In this activity, you will install a patch panel and a wall mount. You will then use these to connect network devices in the office to the equipment in the wiring closet.</a:t>
            </a:r>
          </a:p>
          <a:p>
            <a:pPr marL="514350" marR="0" indent="-285750" algn="l">
              <a:spcBef>
                <a:spcPts val="600"/>
              </a:spcBef>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1: Install a Patch Panel in the Wiring Closet</a:t>
            </a:r>
          </a:p>
          <a:p>
            <a:pPr marL="514350" marR="0" indent="-285750" algn="l">
              <a:spcBef>
                <a:spcPts val="600"/>
              </a:spcBef>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2: Attach a Wall Mount in the Office</a:t>
            </a:r>
          </a:p>
          <a:p>
            <a:pPr marL="514350" marR="0" indent="-285750" algn="l">
              <a:spcBef>
                <a:spcPts val="600"/>
              </a:spcBef>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3: Connect an Additional Wall Mount and Cables</a:t>
            </a:r>
          </a:p>
        </p:txBody>
      </p:sp>
    </p:spTree>
    <p:extLst>
      <p:ext uri="{BB962C8B-B14F-4D97-AF65-F5344CB8AC3E}">
        <p14:creationId xmlns:p14="http://schemas.microsoft.com/office/powerpoint/2010/main" val="33046550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88641-542F-B7D0-3F7B-6BB846B07E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7D0FC2-94B0-47A7-2BAE-174A4F32D304}"/>
              </a:ext>
            </a:extLst>
          </p:cNvPr>
          <p:cNvSpPr>
            <a:spLocks noGrp="1"/>
          </p:cNvSpPr>
          <p:nvPr>
            <p:ph type="title"/>
          </p:nvPr>
        </p:nvSpPr>
        <p:spPr>
          <a:xfrm>
            <a:off x="720000" y="540000"/>
            <a:ext cx="7704000" cy="572700"/>
          </a:xfrm>
        </p:spPr>
        <p:txBody>
          <a:bodyPr/>
          <a:lstStyle/>
          <a:p>
            <a:r>
              <a:rPr lang="en-US" dirty="0"/>
              <a:t>Exploring Networking with Cisco Packet Tracer</a:t>
            </a:r>
          </a:p>
        </p:txBody>
      </p:sp>
      <p:sp>
        <p:nvSpPr>
          <p:cNvPr id="3" name="Footer Placeholder 2">
            <a:extLst>
              <a:ext uri="{FF2B5EF4-FFF2-40B4-BE49-F238E27FC236}">
                <a16:creationId xmlns:a16="http://schemas.microsoft.com/office/drawing/2014/main" id="{D072A7F7-D88E-454E-74F3-036069F001D0}"/>
              </a:ext>
            </a:extLst>
          </p:cNvPr>
          <p:cNvSpPr>
            <a:spLocks noGrp="1"/>
          </p:cNvSpPr>
          <p:nvPr>
            <p:ph type="ftr" sz="quarter" idx="10"/>
          </p:nvPr>
        </p:nvSpPr>
        <p:spPr>
          <a:xfrm>
            <a:off x="5331575" y="4758950"/>
            <a:ext cx="3086100" cy="274637"/>
          </a:xfrm>
        </p:spPr>
        <p:txBody>
          <a:bodyPr/>
          <a:lstStyle/>
          <a:p>
            <a:fld id="{E54E2597-85CE-0D43-82AB-E53E2ED196FF}" type="slidenum">
              <a:rPr lang="en-US" smtClean="0"/>
              <a:pPr/>
              <a:t>52</a:t>
            </a:fld>
            <a:endParaRPr lang="en-US" dirty="0"/>
          </a:p>
        </p:txBody>
      </p:sp>
      <p:sp>
        <p:nvSpPr>
          <p:cNvPr id="6" name="TextBox 5">
            <a:extLst>
              <a:ext uri="{FF2B5EF4-FFF2-40B4-BE49-F238E27FC236}">
                <a16:creationId xmlns:a16="http://schemas.microsoft.com/office/drawing/2014/main" id="{2E1DD8DC-F33F-11B0-3255-0C43EEFCA664}"/>
              </a:ext>
            </a:extLst>
          </p:cNvPr>
          <p:cNvSpPr txBox="1"/>
          <p:nvPr/>
        </p:nvSpPr>
        <p:spPr>
          <a:xfrm>
            <a:off x="655162" y="1204944"/>
            <a:ext cx="8158900" cy="2416046"/>
          </a:xfrm>
          <a:prstGeom prst="rect">
            <a:avLst/>
          </a:prstGeom>
          <a:noFill/>
        </p:spPr>
        <p:txBody>
          <a:bodyPr wrap="square">
            <a:spAutoFit/>
          </a:bodyPr>
          <a:lstStyle/>
          <a:p>
            <a:pPr>
              <a:spcBef>
                <a:spcPts val="600"/>
              </a:spcBef>
              <a:spcAft>
                <a:spcPts val="600"/>
              </a:spcAft>
            </a:pPr>
            <a:r>
              <a:rPr lang="en-US" i="0" dirty="0">
                <a:solidFill>
                  <a:schemeClr val="accent3"/>
                </a:solidFill>
                <a:effectLst/>
                <a:latin typeface="MS PGothic" panose="020B0600070205080204" pitchFamily="34" charset="-128"/>
                <a:ea typeface="MS PGothic" panose="020B0600070205080204" pitchFamily="34" charset="-128"/>
              </a:rPr>
              <a:t>Exercise</a:t>
            </a:r>
            <a:br>
              <a:rPr lang="en-US" i="0" dirty="0">
                <a:solidFill>
                  <a:srgbClr val="000000"/>
                </a:solidFill>
                <a:effectLst/>
                <a:latin typeface="MS PGothic" panose="020B0600070205080204" pitchFamily="34" charset="-128"/>
                <a:ea typeface="MS PGothic" panose="020B0600070205080204" pitchFamily="34" charset="-128"/>
              </a:rPr>
            </a:br>
            <a:r>
              <a:rPr lang="en-US" b="1" i="0" dirty="0">
                <a:solidFill>
                  <a:schemeClr val="accent4"/>
                </a:solidFill>
                <a:effectLst/>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1.1.6 Packet Tracer - Connect Devices using Wireless Technologies</a:t>
            </a:r>
            <a:br>
              <a:rPr lang="en-US" i="0" dirty="0">
                <a:solidFill>
                  <a:srgbClr val="000000"/>
                </a:solidFill>
                <a:effectLst/>
                <a:latin typeface="MS PGothic" panose="020B0600070205080204" pitchFamily="34" charset="-128"/>
                <a:ea typeface="MS PGothic" panose="020B0600070205080204" pitchFamily="34" charset="-128"/>
              </a:rPr>
            </a:br>
            <a:br>
              <a:rPr lang="en-US" i="0" dirty="0">
                <a:solidFill>
                  <a:srgbClr val="000000"/>
                </a:solidFill>
                <a:effectLst/>
                <a:latin typeface="MS PGothic" panose="020B0600070205080204" pitchFamily="34" charset="-128"/>
                <a:ea typeface="MS PGothic" panose="020B0600070205080204" pitchFamily="34" charset="-128"/>
              </a:rPr>
            </a:br>
            <a:r>
              <a:rPr lang="en-US" i="0" dirty="0">
                <a:solidFill>
                  <a:schemeClr val="tx1"/>
                </a:solidFill>
                <a:effectLst/>
                <a:latin typeface="MS PGothic" panose="020B0600070205080204" pitchFamily="34" charset="-128"/>
                <a:ea typeface="MS PGothic" panose="020B0600070205080204" pitchFamily="34" charset="-128"/>
              </a:rPr>
              <a:t>File: 1.1.6packet-tracer-connect-devicesusing-wireless-technologies.pka</a:t>
            </a:r>
          </a:p>
          <a:p>
            <a:pPr>
              <a:spcBef>
                <a:spcPts val="600"/>
              </a:spcBef>
              <a:spcAft>
                <a:spcPts val="600"/>
              </a:spcAft>
            </a:pPr>
            <a:r>
              <a:rPr lang="en-US" i="0" dirty="0">
                <a:solidFill>
                  <a:schemeClr val="tx1"/>
                </a:solidFill>
                <a:effectLst/>
                <a:latin typeface="MS PGothic" panose="020B0600070205080204" pitchFamily="34" charset="-128"/>
                <a:ea typeface="MS PGothic" panose="020B0600070205080204" pitchFamily="34" charset="-128"/>
              </a:rPr>
              <a:t>Objectives:</a:t>
            </a:r>
            <a:r>
              <a:rPr lang="en-US" dirty="0">
                <a:solidFill>
                  <a:schemeClr val="tx1"/>
                </a:solidFill>
                <a:latin typeface="MS PGothic" panose="020B0600070205080204" pitchFamily="34" charset="-128"/>
                <a:ea typeface="MS PGothic" panose="020B0600070205080204" pitchFamily="34" charset="-128"/>
              </a:rPr>
              <a:t> </a:t>
            </a:r>
            <a:r>
              <a:rPr lang="en-US" i="0" dirty="0">
                <a:solidFill>
                  <a:schemeClr val="tx1"/>
                </a:solidFill>
                <a:effectLst/>
                <a:latin typeface="MS PGothic" panose="020B0600070205080204" pitchFamily="34" charset="-128"/>
                <a:ea typeface="MS PGothic" panose="020B0600070205080204" pitchFamily="34" charset="-128"/>
              </a:rPr>
              <a:t>In this Packet Tracer activity, you will use different wireless technologies to connect end devices in an office. The activity is performed in the Packet Tracer Physical Mode only.</a:t>
            </a:r>
          </a:p>
          <a:p>
            <a:pPr marL="28575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1: Connect a Laptop to the Office WLAN</a:t>
            </a:r>
          </a:p>
          <a:p>
            <a:pPr marL="28575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2: Connect Devices with Bluetooth Technology</a:t>
            </a:r>
          </a:p>
          <a:p>
            <a:pPr marL="28575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3: Tether a Laptop to use a Cellular Network via the Smartphone</a:t>
            </a:r>
          </a:p>
        </p:txBody>
      </p:sp>
    </p:spTree>
    <p:extLst>
      <p:ext uri="{BB962C8B-B14F-4D97-AF65-F5344CB8AC3E}">
        <p14:creationId xmlns:p14="http://schemas.microsoft.com/office/powerpoint/2010/main" val="22857552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EEAFB-AE2C-D791-ADF5-A8662BF13E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700621-9C57-B91F-67AA-76CF908DB8F9}"/>
              </a:ext>
            </a:extLst>
          </p:cNvPr>
          <p:cNvSpPr>
            <a:spLocks noGrp="1"/>
          </p:cNvSpPr>
          <p:nvPr>
            <p:ph type="title"/>
          </p:nvPr>
        </p:nvSpPr>
        <p:spPr>
          <a:xfrm>
            <a:off x="720000" y="540000"/>
            <a:ext cx="7704000" cy="572700"/>
          </a:xfrm>
        </p:spPr>
        <p:txBody>
          <a:bodyPr/>
          <a:lstStyle/>
          <a:p>
            <a:r>
              <a:rPr lang="en-US" dirty="0"/>
              <a:t>Exploring Networking with Cisco Packet Tracer</a:t>
            </a:r>
          </a:p>
        </p:txBody>
      </p:sp>
      <p:sp>
        <p:nvSpPr>
          <p:cNvPr id="3" name="Footer Placeholder 2">
            <a:extLst>
              <a:ext uri="{FF2B5EF4-FFF2-40B4-BE49-F238E27FC236}">
                <a16:creationId xmlns:a16="http://schemas.microsoft.com/office/drawing/2014/main" id="{97DF07E4-7A4C-09DA-B274-4A162CD1D771}"/>
              </a:ext>
            </a:extLst>
          </p:cNvPr>
          <p:cNvSpPr>
            <a:spLocks noGrp="1"/>
          </p:cNvSpPr>
          <p:nvPr>
            <p:ph type="ftr" sz="quarter" idx="10"/>
          </p:nvPr>
        </p:nvSpPr>
        <p:spPr>
          <a:xfrm>
            <a:off x="5331575" y="4758950"/>
            <a:ext cx="3086100" cy="274637"/>
          </a:xfrm>
        </p:spPr>
        <p:txBody>
          <a:bodyPr/>
          <a:lstStyle/>
          <a:p>
            <a:fld id="{E54E2597-85CE-0D43-82AB-E53E2ED196FF}" type="slidenum">
              <a:rPr lang="en-US" smtClean="0"/>
              <a:pPr/>
              <a:t>53</a:t>
            </a:fld>
            <a:endParaRPr lang="en-US" dirty="0"/>
          </a:p>
        </p:txBody>
      </p:sp>
      <p:sp>
        <p:nvSpPr>
          <p:cNvPr id="6" name="TextBox 5">
            <a:extLst>
              <a:ext uri="{FF2B5EF4-FFF2-40B4-BE49-F238E27FC236}">
                <a16:creationId xmlns:a16="http://schemas.microsoft.com/office/drawing/2014/main" id="{6EFEB8DC-B377-3290-1A66-778067D21D34}"/>
              </a:ext>
            </a:extLst>
          </p:cNvPr>
          <p:cNvSpPr txBox="1"/>
          <p:nvPr/>
        </p:nvSpPr>
        <p:spPr>
          <a:xfrm>
            <a:off x="655162" y="1204944"/>
            <a:ext cx="8158900" cy="3662541"/>
          </a:xfrm>
          <a:prstGeom prst="rect">
            <a:avLst/>
          </a:prstGeom>
          <a:noFill/>
        </p:spPr>
        <p:txBody>
          <a:bodyPr wrap="square">
            <a:spAutoFit/>
          </a:bodyPr>
          <a:lstStyle/>
          <a:p>
            <a:pPr>
              <a:spcBef>
                <a:spcPts val="600"/>
              </a:spcBef>
              <a:spcAft>
                <a:spcPts val="600"/>
              </a:spcAft>
            </a:pPr>
            <a:r>
              <a:rPr lang="en-US" i="0" dirty="0">
                <a:solidFill>
                  <a:schemeClr val="tx1"/>
                </a:solidFill>
                <a:effectLst/>
                <a:latin typeface="MS PGothic" panose="020B0600070205080204" pitchFamily="34" charset="-128"/>
                <a:ea typeface="MS PGothic" panose="020B0600070205080204" pitchFamily="34" charset="-128"/>
                <a:hlinkClick r:id="rId3"/>
              </a:rPr>
              <a:t>1.1.7 Video - Explore Device Configuration Using the CLI (Console)</a:t>
            </a:r>
            <a:endParaRPr lang="en-US" i="0" dirty="0">
              <a:solidFill>
                <a:schemeClr val="tx1"/>
              </a:solidFill>
              <a:effectLst/>
              <a:latin typeface="MS PGothic" panose="020B0600070205080204" pitchFamily="34" charset="-128"/>
              <a:ea typeface="MS PGothic" panose="020B0600070205080204" pitchFamily="34" charset="-128"/>
            </a:endParaRPr>
          </a:p>
          <a:p>
            <a:pPr>
              <a:spcBef>
                <a:spcPts val="600"/>
              </a:spcBef>
              <a:spcAft>
                <a:spcPts val="600"/>
              </a:spcAft>
            </a:pPr>
            <a:endParaRPr lang="en-US" dirty="0">
              <a:solidFill>
                <a:schemeClr val="accent3"/>
              </a:solidFill>
              <a:latin typeface="MS PGothic" panose="020B0600070205080204" pitchFamily="34" charset="-128"/>
              <a:ea typeface="MS PGothic" panose="020B0600070205080204" pitchFamily="34" charset="-128"/>
            </a:endParaRPr>
          </a:p>
          <a:p>
            <a:pPr>
              <a:spcBef>
                <a:spcPts val="600"/>
              </a:spcBef>
              <a:spcAft>
                <a:spcPts val="600"/>
              </a:spcAft>
            </a:pPr>
            <a:r>
              <a:rPr lang="en-US" i="0" dirty="0">
                <a:solidFill>
                  <a:schemeClr val="accent3"/>
                </a:solidFill>
                <a:effectLst/>
                <a:latin typeface="MS PGothic" panose="020B0600070205080204" pitchFamily="34" charset="-128"/>
                <a:ea typeface="MS PGothic" panose="020B0600070205080204" pitchFamily="34" charset="-128"/>
              </a:rPr>
              <a:t>Exercise</a:t>
            </a:r>
            <a:br>
              <a:rPr lang="en-US" i="0" dirty="0">
                <a:solidFill>
                  <a:srgbClr val="000000"/>
                </a:solidFill>
                <a:effectLst/>
                <a:latin typeface="MS PGothic" panose="020B0600070205080204" pitchFamily="34" charset="-128"/>
                <a:ea typeface="MS PGothic" panose="020B0600070205080204" pitchFamily="34" charset="-128"/>
              </a:rPr>
            </a:br>
            <a:r>
              <a:rPr lang="en-US" i="0" dirty="0">
                <a:solidFill>
                  <a:schemeClr val="accent4"/>
                </a:solidFill>
                <a:effectLst/>
                <a:latin typeface="MS PGothic" panose="020B0600070205080204" pitchFamily="34" charset="-128"/>
                <a:ea typeface="MS PGothic" panose="020B0600070205080204" pitchFamily="34" charset="-128"/>
                <a:hlinkClick r:id="rId4">
                  <a:extLst>
                    <a:ext uri="{A12FA001-AC4F-418D-AE19-62706E023703}">
                      <ahyp:hlinkClr xmlns:ahyp="http://schemas.microsoft.com/office/drawing/2018/hyperlinkcolor" val="tx"/>
                    </a:ext>
                  </a:extLst>
                </a:hlinkClick>
              </a:rPr>
              <a:t>1.1.8 Packet Tracer - Explore Device Configuration Using the CLI (console)</a:t>
            </a:r>
            <a:br>
              <a:rPr lang="en-US" i="0" dirty="0">
                <a:solidFill>
                  <a:srgbClr val="000000"/>
                </a:solidFill>
                <a:effectLst/>
                <a:latin typeface="MS PGothic" panose="020B0600070205080204" pitchFamily="34" charset="-128"/>
                <a:ea typeface="MS PGothic" panose="020B0600070205080204" pitchFamily="34" charset="-128"/>
              </a:rPr>
            </a:br>
            <a:br>
              <a:rPr lang="en-US" i="0" dirty="0">
                <a:solidFill>
                  <a:srgbClr val="000000"/>
                </a:solidFill>
                <a:effectLst/>
                <a:latin typeface="MS PGothic" panose="020B0600070205080204" pitchFamily="34" charset="-128"/>
                <a:ea typeface="MS PGothic" panose="020B0600070205080204" pitchFamily="34" charset="-128"/>
              </a:rPr>
            </a:br>
            <a:r>
              <a:rPr lang="en-US" i="0" dirty="0">
                <a:solidFill>
                  <a:schemeClr val="tx1"/>
                </a:solidFill>
                <a:effectLst/>
                <a:latin typeface="MS PGothic" panose="020B0600070205080204" pitchFamily="34" charset="-128"/>
                <a:ea typeface="MS PGothic" panose="020B0600070205080204" pitchFamily="34" charset="-128"/>
              </a:rPr>
              <a:t>File: 1.1.8packettracerexploredeviceconfigurationusingthecli(console).</a:t>
            </a:r>
            <a:r>
              <a:rPr lang="en-US" i="0" dirty="0" err="1">
                <a:solidFill>
                  <a:schemeClr val="tx1"/>
                </a:solidFill>
                <a:effectLst/>
                <a:latin typeface="MS PGothic" panose="020B0600070205080204" pitchFamily="34" charset="-128"/>
                <a:ea typeface="MS PGothic" panose="020B0600070205080204" pitchFamily="34" charset="-128"/>
              </a:rPr>
              <a:t>pka</a:t>
            </a:r>
            <a:endParaRPr lang="en-US" i="0" dirty="0">
              <a:solidFill>
                <a:schemeClr val="tx1"/>
              </a:solidFill>
              <a:effectLst/>
              <a:latin typeface="MS PGothic" panose="020B0600070205080204" pitchFamily="34" charset="-128"/>
              <a:ea typeface="MS PGothic" panose="020B0600070205080204" pitchFamily="34" charset="-128"/>
            </a:endParaRPr>
          </a:p>
          <a:p>
            <a:pPr marL="228600" marR="0" algn="l">
              <a:spcBef>
                <a:spcPts val="600"/>
              </a:spcBef>
              <a:spcAft>
                <a:spcPts val="600"/>
              </a:spcAft>
            </a:pPr>
            <a:r>
              <a:rPr lang="en-US" i="0" dirty="0">
                <a:solidFill>
                  <a:schemeClr val="tx1"/>
                </a:solidFill>
                <a:effectLst/>
                <a:latin typeface="MS PGothic" panose="020B0600070205080204" pitchFamily="34" charset="-128"/>
                <a:ea typeface="MS PGothic" panose="020B0600070205080204" pitchFamily="34" charset="-128"/>
              </a:rPr>
              <a:t>Objectives:</a:t>
            </a:r>
            <a:r>
              <a:rPr lang="en-US" dirty="0">
                <a:solidFill>
                  <a:schemeClr val="tx1"/>
                </a:solidFill>
                <a:latin typeface="MS PGothic" panose="020B0600070205080204" pitchFamily="34" charset="-128"/>
                <a:ea typeface="MS PGothic" panose="020B0600070205080204" pitchFamily="34" charset="-128"/>
              </a:rPr>
              <a:t> </a:t>
            </a:r>
            <a:r>
              <a:rPr lang="en-US" i="0" dirty="0">
                <a:solidFill>
                  <a:schemeClr val="tx1"/>
                </a:solidFill>
                <a:effectLst/>
                <a:latin typeface="MS PGothic" panose="020B0600070205080204" pitchFamily="34" charset="-128"/>
                <a:ea typeface="MS PGothic" panose="020B0600070205080204" pitchFamily="34" charset="-128"/>
              </a:rPr>
              <a:t>In this activity, you will use terminal emulation software to connect to the console of a device for the purpose of updating the configuration.</a:t>
            </a:r>
          </a:p>
          <a:p>
            <a:pPr marL="514350" marR="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1: Connect to the Device Using a Console Connection</a:t>
            </a:r>
          </a:p>
          <a:p>
            <a:pPr marL="514350" marR="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2: Copy Configuration Information to the Device</a:t>
            </a:r>
          </a:p>
          <a:p>
            <a:pPr marL="514350" marR="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3: Save the Updated Configuration to the Device</a:t>
            </a:r>
          </a:p>
          <a:p>
            <a:br>
              <a:rPr lang="en-US" dirty="0"/>
            </a:br>
            <a:endParaRPr lang="en-US" i="0" dirty="0">
              <a:solidFill>
                <a:schemeClr val="tx1"/>
              </a:solidFill>
              <a:effectLst/>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3171965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65CBC-F7AC-CC2C-4C41-3569C6CA81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09E06-18B8-3C6D-7DA2-D8E770825F3C}"/>
              </a:ext>
            </a:extLst>
          </p:cNvPr>
          <p:cNvSpPr>
            <a:spLocks noGrp="1"/>
          </p:cNvSpPr>
          <p:nvPr>
            <p:ph type="title"/>
          </p:nvPr>
        </p:nvSpPr>
        <p:spPr>
          <a:xfrm>
            <a:off x="720000" y="540000"/>
            <a:ext cx="7704000" cy="572700"/>
          </a:xfrm>
        </p:spPr>
        <p:txBody>
          <a:bodyPr/>
          <a:lstStyle/>
          <a:p>
            <a:r>
              <a:rPr lang="en-US" dirty="0"/>
              <a:t>Create a Cisco Packet Tracer Network</a:t>
            </a:r>
          </a:p>
        </p:txBody>
      </p:sp>
      <p:sp>
        <p:nvSpPr>
          <p:cNvPr id="3" name="Footer Placeholder 2">
            <a:extLst>
              <a:ext uri="{FF2B5EF4-FFF2-40B4-BE49-F238E27FC236}">
                <a16:creationId xmlns:a16="http://schemas.microsoft.com/office/drawing/2014/main" id="{D5F5A1FC-4F90-6CBE-7B2F-C1486D02918A}"/>
              </a:ext>
            </a:extLst>
          </p:cNvPr>
          <p:cNvSpPr>
            <a:spLocks noGrp="1"/>
          </p:cNvSpPr>
          <p:nvPr>
            <p:ph type="ftr" sz="quarter" idx="4294967295"/>
          </p:nvPr>
        </p:nvSpPr>
        <p:spPr>
          <a:xfrm>
            <a:off x="6057900" y="4759325"/>
            <a:ext cx="3086100" cy="274638"/>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54</a:t>
            </a:fld>
            <a:endParaRPr lang="en-US" dirty="0"/>
          </a:p>
        </p:txBody>
      </p:sp>
      <p:sp>
        <p:nvSpPr>
          <p:cNvPr id="6" name="TextBox 5">
            <a:extLst>
              <a:ext uri="{FF2B5EF4-FFF2-40B4-BE49-F238E27FC236}">
                <a16:creationId xmlns:a16="http://schemas.microsoft.com/office/drawing/2014/main" id="{A77EFFE9-E25A-A991-B68E-1271307AE5FB}"/>
              </a:ext>
            </a:extLst>
          </p:cNvPr>
          <p:cNvSpPr txBox="1"/>
          <p:nvPr/>
        </p:nvSpPr>
        <p:spPr>
          <a:xfrm>
            <a:off x="655162" y="1204944"/>
            <a:ext cx="8158900" cy="3831818"/>
          </a:xfrm>
          <a:prstGeom prst="rect">
            <a:avLst/>
          </a:prstGeom>
          <a:noFill/>
        </p:spPr>
        <p:txBody>
          <a:bodyPr wrap="square">
            <a:spAutoFit/>
          </a:bodyPr>
          <a:lstStyle/>
          <a:p>
            <a:pPr algn="l">
              <a:spcAft>
                <a:spcPts val="600"/>
              </a:spcAft>
            </a:pPr>
            <a:r>
              <a:rPr lang="en-US" i="0" dirty="0">
                <a:solidFill>
                  <a:schemeClr val="tx1"/>
                </a:solidFill>
                <a:effectLst/>
                <a:latin typeface="MS PGothic" panose="020B0600070205080204" pitchFamily="34" charset="-128"/>
                <a:ea typeface="MS PGothic" panose="020B0600070205080204" pitchFamily="34" charset="-128"/>
              </a:rPr>
              <a:t>2.1 Build a Home Network</a:t>
            </a:r>
          </a:p>
          <a:p>
            <a:pPr algn="l">
              <a:spcAft>
                <a:spcPts val="600"/>
              </a:spcAft>
            </a:pPr>
            <a:r>
              <a:rPr lang="en-US" i="0" dirty="0">
                <a:solidFill>
                  <a:schemeClr val="tx1"/>
                </a:solidFill>
                <a:effectLst/>
                <a:latin typeface="MS PGothic" panose="020B0600070205080204" pitchFamily="34" charset="-128"/>
                <a:ea typeface="MS PGothic" panose="020B0600070205080204" pitchFamily="34" charset="-128"/>
                <a:hlinkClick r:id="rId3"/>
              </a:rPr>
              <a:t>2.1.1 Video - Using .</a:t>
            </a:r>
            <a:r>
              <a:rPr lang="en-US" i="0" dirty="0" err="1">
                <a:solidFill>
                  <a:schemeClr val="tx1"/>
                </a:solidFill>
                <a:effectLst/>
                <a:latin typeface="MS PGothic" panose="020B0600070205080204" pitchFamily="34" charset="-128"/>
                <a:ea typeface="MS PGothic" panose="020B0600070205080204" pitchFamily="34" charset="-128"/>
                <a:hlinkClick r:id="rId3"/>
              </a:rPr>
              <a:t>pka</a:t>
            </a:r>
            <a:r>
              <a:rPr lang="en-US" i="0" dirty="0">
                <a:solidFill>
                  <a:schemeClr val="tx1"/>
                </a:solidFill>
                <a:effectLst/>
                <a:latin typeface="MS PGothic" panose="020B0600070205080204" pitchFamily="34" charset="-128"/>
                <a:ea typeface="MS PGothic" panose="020B0600070205080204" pitchFamily="34" charset="-128"/>
                <a:hlinkClick r:id="rId3"/>
              </a:rPr>
              <a:t> Activities</a:t>
            </a:r>
            <a:endParaRPr lang="en-US" i="0" dirty="0">
              <a:solidFill>
                <a:schemeClr val="tx1"/>
              </a:solidFill>
              <a:effectLst/>
              <a:latin typeface="MS PGothic" panose="020B0600070205080204" pitchFamily="34" charset="-128"/>
              <a:ea typeface="MS PGothic" panose="020B0600070205080204" pitchFamily="34" charset="-128"/>
            </a:endParaRPr>
          </a:p>
          <a:p>
            <a:pPr>
              <a:spcBef>
                <a:spcPts val="600"/>
              </a:spcBef>
            </a:pPr>
            <a:r>
              <a:rPr lang="en-US" dirty="0">
                <a:solidFill>
                  <a:schemeClr val="accent3"/>
                </a:solidFill>
                <a:latin typeface="MS PGothic" panose="020B0600070205080204" pitchFamily="34" charset="-128"/>
                <a:ea typeface="MS PGothic" panose="020B0600070205080204" pitchFamily="34" charset="-128"/>
                <a:hlinkClick r:id="rId4">
                  <a:extLst>
                    <a:ext uri="{A12FA001-AC4F-418D-AE19-62706E023703}">
                      <ahyp:hlinkClr xmlns:ahyp="http://schemas.microsoft.com/office/drawing/2018/hyperlinkcolor" val="tx"/>
                    </a:ext>
                  </a:extLst>
                </a:hlinkClick>
              </a:rPr>
              <a:t>Exercise: </a:t>
            </a:r>
          </a:p>
          <a:p>
            <a:pPr>
              <a:spcBef>
                <a:spcPts val="600"/>
              </a:spcBef>
            </a:pPr>
            <a:r>
              <a:rPr lang="en-US" i="0" dirty="0">
                <a:solidFill>
                  <a:schemeClr val="accent4"/>
                </a:solidFill>
                <a:effectLst/>
                <a:latin typeface="MS PGothic" panose="020B0600070205080204" pitchFamily="34" charset="-128"/>
                <a:ea typeface="MS PGothic" panose="020B0600070205080204" pitchFamily="34" charset="-128"/>
                <a:hlinkClick r:id="rId5">
                  <a:extLst>
                    <a:ext uri="{A12FA001-AC4F-418D-AE19-62706E023703}">
                      <ahyp:hlinkClr xmlns:ahyp="http://schemas.microsoft.com/office/drawing/2018/hyperlinkcolor" val="tx"/>
                    </a:ext>
                  </a:extLst>
                </a:hlinkClick>
              </a:rPr>
              <a:t>2.1.2 Packet Tracer - Create a Simple Network</a:t>
            </a:r>
            <a:endParaRPr lang="en-US" i="0" dirty="0">
              <a:solidFill>
                <a:schemeClr val="accent4"/>
              </a:solidFill>
              <a:effectLst/>
              <a:latin typeface="MS PGothic" panose="020B0600070205080204" pitchFamily="34" charset="-128"/>
              <a:ea typeface="MS PGothic" panose="020B0600070205080204" pitchFamily="34" charset="-128"/>
            </a:endParaRPr>
          </a:p>
          <a:p>
            <a:pPr>
              <a:spcBef>
                <a:spcPts val="600"/>
              </a:spcBef>
              <a:spcAft>
                <a:spcPts val="600"/>
              </a:spcAft>
            </a:pPr>
            <a:br>
              <a:rPr lang="en-US" i="0" dirty="0">
                <a:solidFill>
                  <a:srgbClr val="000000"/>
                </a:solidFill>
                <a:effectLst/>
                <a:latin typeface="MS PGothic" panose="020B0600070205080204" pitchFamily="34" charset="-128"/>
                <a:ea typeface="MS PGothic" panose="020B0600070205080204" pitchFamily="34" charset="-128"/>
              </a:rPr>
            </a:br>
            <a:r>
              <a:rPr lang="en-US" b="1" i="0" dirty="0">
                <a:solidFill>
                  <a:schemeClr val="tx1"/>
                </a:solidFill>
                <a:effectLst/>
                <a:latin typeface="MS PGothic" panose="020B0600070205080204" pitchFamily="34" charset="-128"/>
                <a:ea typeface="MS PGothic" panose="020B0600070205080204" pitchFamily="34" charset="-128"/>
              </a:rPr>
              <a:t>File: </a:t>
            </a:r>
            <a:r>
              <a:rPr lang="en-US" i="0" dirty="0">
                <a:solidFill>
                  <a:schemeClr val="tx1"/>
                </a:solidFill>
                <a:effectLst/>
                <a:latin typeface="MS PGothic" panose="020B0600070205080204" pitchFamily="34" charset="-128"/>
                <a:ea typeface="MS PGothic" panose="020B0600070205080204" pitchFamily="34" charset="-128"/>
              </a:rPr>
              <a:t>2.1.1_packet_tracer_create_a_simple_network.pka</a:t>
            </a:r>
          </a:p>
          <a:p>
            <a:pPr>
              <a:spcBef>
                <a:spcPts val="600"/>
              </a:spcBef>
              <a:spcAft>
                <a:spcPts val="600"/>
              </a:spcAft>
            </a:pPr>
            <a:r>
              <a:rPr lang="en-US" b="1" i="0" dirty="0">
                <a:solidFill>
                  <a:schemeClr val="tx1"/>
                </a:solidFill>
                <a:effectLst/>
                <a:latin typeface="MS PGothic" panose="020B0600070205080204" pitchFamily="34" charset="-128"/>
                <a:ea typeface="MS PGothic" panose="020B0600070205080204" pitchFamily="34" charset="-128"/>
              </a:rPr>
              <a:t>Objectives:</a:t>
            </a:r>
            <a:r>
              <a:rPr lang="en-US" b="1" dirty="0">
                <a:solidFill>
                  <a:schemeClr val="tx1"/>
                </a:solidFill>
                <a:latin typeface="MS PGothic" panose="020B0600070205080204" pitchFamily="34" charset="-128"/>
                <a:ea typeface="MS PGothic" panose="020B0600070205080204" pitchFamily="34" charset="-128"/>
              </a:rPr>
              <a:t> </a:t>
            </a:r>
            <a:r>
              <a:rPr lang="en-US" i="0" dirty="0">
                <a:solidFill>
                  <a:schemeClr val="tx1"/>
                </a:solidFill>
                <a:effectLst/>
                <a:latin typeface="MS PGothic" panose="020B0600070205080204" pitchFamily="34" charset="-128"/>
                <a:ea typeface="MS PGothic" panose="020B0600070205080204" pitchFamily="34" charset="-128"/>
              </a:rPr>
              <a:t>In this activity, you will build a simple network in Packet Tracer in the Logical Workspace.</a:t>
            </a:r>
          </a:p>
          <a:p>
            <a:pPr marL="285750" indent="-285750">
              <a:spcBef>
                <a:spcPts val="600"/>
              </a:spcBef>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1: Build a Simple Network</a:t>
            </a:r>
          </a:p>
          <a:p>
            <a:pPr marL="285750" indent="-285750">
              <a:spcBef>
                <a:spcPts val="600"/>
              </a:spcBef>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2: Configure the End Devices and Verify Connectivity</a:t>
            </a:r>
            <a:br>
              <a:rPr lang="en-US" i="0" dirty="0">
                <a:solidFill>
                  <a:schemeClr val="tx1"/>
                </a:solidFill>
                <a:effectLst/>
                <a:latin typeface="MS PGothic" panose="020B0600070205080204" pitchFamily="34" charset="-128"/>
                <a:ea typeface="MS PGothic" panose="020B0600070205080204" pitchFamily="34" charset="-128"/>
              </a:rPr>
            </a:br>
            <a:endParaRPr lang="en-US" i="0" dirty="0">
              <a:solidFill>
                <a:schemeClr val="tx1"/>
              </a:solidFill>
              <a:effectLst/>
              <a:latin typeface="MS PGothic" panose="020B0600070205080204" pitchFamily="34" charset="-128"/>
              <a:ea typeface="MS PGothic" panose="020B0600070205080204" pitchFamily="34" charset="-128"/>
            </a:endParaRPr>
          </a:p>
          <a:p>
            <a:pPr>
              <a:spcBef>
                <a:spcPts val="600"/>
              </a:spcBef>
              <a:spcAft>
                <a:spcPts val="600"/>
              </a:spcAft>
              <a:buClr>
                <a:schemeClr val="tx1"/>
              </a:buClr>
            </a:pPr>
            <a:r>
              <a:rPr lang="en-US" i="0" dirty="0">
                <a:solidFill>
                  <a:schemeClr val="tx1"/>
                </a:solidFill>
                <a:effectLst/>
                <a:latin typeface="MS PGothic" panose="020B0600070205080204" pitchFamily="34" charset="-128"/>
                <a:ea typeface="MS PGothic" panose="020B0600070205080204" pitchFamily="34" charset="-128"/>
                <a:hlinkClick r:id="rId6"/>
              </a:rPr>
              <a:t>2.1.3 Video - Advanced features of Cisco Packet Tracer</a:t>
            </a:r>
            <a:endParaRPr lang="en-US" i="0" dirty="0">
              <a:solidFill>
                <a:schemeClr val="tx1"/>
              </a:solidFill>
              <a:effectLst/>
              <a:latin typeface="MS PGothic" panose="020B0600070205080204" pitchFamily="34" charset="-128"/>
              <a:ea typeface="MS PGothic" panose="020B0600070205080204" pitchFamily="34" charset="-128"/>
            </a:endParaRPr>
          </a:p>
          <a:p>
            <a:pPr>
              <a:spcBef>
                <a:spcPts val="600"/>
              </a:spcBef>
            </a:pPr>
            <a:endParaRPr lang="en-US" i="0" dirty="0">
              <a:solidFill>
                <a:schemeClr val="tx1"/>
              </a:solidFill>
              <a:effectLst/>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363266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460938"/>
            <a:ext cx="7782144" cy="1954381"/>
          </a:xfrm>
          <a:prstGeom prst="rect">
            <a:avLst/>
          </a:prstGeom>
          <a:noFill/>
        </p:spPr>
        <p:txBody>
          <a:bodyPr wrap="square" rtlCol="0">
            <a:spAutoFit/>
          </a:bodyPr>
          <a:lstStyle/>
          <a:p>
            <a:pPr algn="l" fontAlgn="ctr">
              <a:spcAft>
                <a:spcPts val="600"/>
              </a:spcAft>
              <a:buClr>
                <a:schemeClr val="tx1"/>
              </a:buClr>
            </a:pPr>
            <a:r>
              <a:rPr lang="en-US" altLang="ja-JP" sz="1600" dirty="0">
                <a:solidFill>
                  <a:schemeClr val="tx1"/>
                </a:solidFill>
                <a:latin typeface="+mn-lt"/>
              </a:rPr>
              <a:t>Module 2: Network Components, Types, and Connections </a:t>
            </a:r>
          </a:p>
          <a:p>
            <a:pPr algn="l" fontAlgn="ctr">
              <a:spcAft>
                <a:spcPts val="600"/>
              </a:spcAft>
              <a:buClr>
                <a:schemeClr val="tx1"/>
              </a:buClr>
            </a:pPr>
            <a:r>
              <a:rPr lang="en-US" sz="1600" b="0" i="0" dirty="0">
                <a:solidFill>
                  <a:schemeClr val="tx1"/>
                </a:solidFill>
                <a:effectLst/>
                <a:latin typeface="+mn-lt"/>
              </a:rPr>
              <a:t>Module Objective:</a:t>
            </a:r>
            <a:r>
              <a:rPr lang="en-US" sz="1600" dirty="0">
                <a:solidFill>
                  <a:schemeClr val="tx1"/>
                </a:solidFill>
                <a:latin typeface="+mn-lt"/>
              </a:rPr>
              <a:t> </a:t>
            </a:r>
            <a:r>
              <a:rPr lang="en-US" sz="1600" b="0" i="0" dirty="0">
                <a:solidFill>
                  <a:schemeClr val="tx1"/>
                </a:solidFill>
                <a:effectLst/>
                <a:latin typeface="+mn-lt"/>
              </a:rPr>
              <a:t>Explain network types, components, and connections. </a:t>
            </a:r>
          </a:p>
          <a:p>
            <a:pPr algn="l" fontAlgn="ctr">
              <a:spcAft>
                <a:spcPts val="600"/>
              </a:spcAft>
              <a:buClr>
                <a:schemeClr val="tx1"/>
              </a:buClr>
            </a:pPr>
            <a:endParaRPr lang="en-US" altLang="ja-JP" sz="1600" dirty="0">
              <a:solidFill>
                <a:schemeClr val="tx1"/>
              </a:solidFill>
              <a:latin typeface="+mn-lt"/>
              <a:ea typeface="MS PGothic" panose="020B0600070205080204" pitchFamily="34" charset="-128"/>
            </a:endParaRP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Clients and Servers: Explain the roles of clients and servers in a network.</a:t>
            </a: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Network Components: Explain the roles of network interface devices.</a:t>
            </a: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ISP Connectivity Options: Describe ISP connectivity options.</a:t>
            </a:r>
          </a:p>
        </p:txBody>
      </p:sp>
      <p:sp>
        <p:nvSpPr>
          <p:cNvPr id="2" name="Footer Placeholder 1">
            <a:extLst>
              <a:ext uri="{FF2B5EF4-FFF2-40B4-BE49-F238E27FC236}">
                <a16:creationId xmlns:a16="http://schemas.microsoft.com/office/drawing/2014/main" id="{86DCCB5D-B135-6BFF-21A4-EDB98BC698E4}"/>
              </a:ext>
            </a:extLst>
          </p:cNvPr>
          <p:cNvSpPr>
            <a:spLocks noGrp="1"/>
          </p:cNvSpPr>
          <p:nvPr>
            <p:ph type="ftr" sz="quarter" idx="10"/>
          </p:nvPr>
        </p:nvSpPr>
        <p:spPr/>
        <p:txBody>
          <a:bodyPr/>
          <a:lstStyle/>
          <a:p>
            <a:fld id="{09EF3D3F-B443-3045-8C58-789F239D77D1}" type="slidenum">
              <a:rPr lang="en-US" smtClean="0"/>
              <a:t>6</a:t>
            </a:fld>
            <a:endParaRPr lang="en-US" dirty="0"/>
          </a:p>
        </p:txBody>
      </p:sp>
    </p:spTree>
    <p:extLst>
      <p:ext uri="{BB962C8B-B14F-4D97-AF65-F5344CB8AC3E}">
        <p14:creationId xmlns:p14="http://schemas.microsoft.com/office/powerpoint/2010/main" val="324351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2. </a:t>
            </a:r>
            <a:r>
              <a:rPr lang="en-US" dirty="0" err="1">
                <a:latin typeface="MS PGothic" panose="020B0600070205080204" pitchFamily="34" charset="-128"/>
                <a:ea typeface="MS PGothic" panose="020B0600070205080204" pitchFamily="34" charset="-128"/>
              </a:rPr>
              <a:t>今日の授業の目標</a:t>
            </a:r>
            <a:br>
              <a:rPr lang="en-US" dirty="0"/>
            </a:br>
            <a:br>
              <a:rPr lang="en-US" dirty="0"/>
            </a:br>
            <a:endParaRPr lang="en-US" dirty="0"/>
          </a:p>
        </p:txBody>
      </p:sp>
      <p:sp>
        <p:nvSpPr>
          <p:cNvPr id="2" name="Footer Placeholder 1">
            <a:extLst>
              <a:ext uri="{FF2B5EF4-FFF2-40B4-BE49-F238E27FC236}">
                <a16:creationId xmlns:a16="http://schemas.microsoft.com/office/drawing/2014/main" id="{487CA38B-10AC-EE4B-0CE5-CFE59295C9F1}"/>
              </a:ext>
            </a:extLst>
          </p:cNvPr>
          <p:cNvSpPr>
            <a:spLocks noGrp="1"/>
          </p:cNvSpPr>
          <p:nvPr>
            <p:ph type="ftr" sz="quarter" idx="10"/>
          </p:nvPr>
        </p:nvSpPr>
        <p:spPr/>
        <p:txBody>
          <a:bodyPr/>
          <a:lstStyle/>
          <a:p>
            <a:fld id="{9FF51A88-537F-C642-AC39-53E137D1A9DF}" type="slidenum">
              <a:rPr lang="en-US" smtClean="0"/>
              <a:t>7</a:t>
            </a:fld>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460938"/>
            <a:ext cx="7782144" cy="2693045"/>
          </a:xfrm>
          <a:prstGeom prst="rect">
            <a:avLst/>
          </a:prstGeom>
          <a:noFill/>
        </p:spPr>
        <p:txBody>
          <a:bodyPr wrap="square" rtlCol="0">
            <a:spAutoFit/>
          </a:bodyPr>
          <a:lstStyle/>
          <a:p>
            <a:pPr algn="l" fontAlgn="ctr">
              <a:spcAft>
                <a:spcPts val="600"/>
              </a:spcAft>
              <a:buClr>
                <a:schemeClr val="tx1"/>
              </a:buClr>
            </a:pPr>
            <a:r>
              <a:rPr lang="ja-JP" altLang="en-US" sz="1600">
                <a:solidFill>
                  <a:schemeClr val="tx1"/>
                </a:solidFill>
                <a:latin typeface="+mn-lt"/>
              </a:rPr>
              <a:t>モジュール</a:t>
            </a:r>
            <a:r>
              <a:rPr lang="en-US" altLang="ja-JP" sz="1600" dirty="0">
                <a:solidFill>
                  <a:schemeClr val="tx1"/>
                </a:solidFill>
                <a:latin typeface="+mn-lt"/>
              </a:rPr>
              <a:t>2</a:t>
            </a:r>
            <a:r>
              <a:rPr lang="ja-JP" altLang="en-US" sz="1600">
                <a:solidFill>
                  <a:schemeClr val="tx1"/>
                </a:solidFill>
                <a:latin typeface="+mn-lt"/>
              </a:rPr>
              <a:t>：ネットワークの構成要素、種類、および接続</a:t>
            </a:r>
          </a:p>
          <a:p>
            <a:pPr algn="l" fontAlgn="ctr">
              <a:spcAft>
                <a:spcPts val="600"/>
              </a:spcAft>
              <a:buClr>
                <a:schemeClr val="tx1"/>
              </a:buClr>
            </a:pPr>
            <a:r>
              <a:rPr lang="ja-JP" altLang="en-US" sz="1600">
                <a:solidFill>
                  <a:schemeClr val="tx1"/>
                </a:solidFill>
                <a:latin typeface="+mn-lt"/>
              </a:rPr>
              <a:t>モジュールの目的：ネットワークの種類、構成要素、および接続について説明ができるようになる。</a:t>
            </a:r>
            <a:endParaRPr lang="en-US" altLang="ja-JP" sz="1600" dirty="0">
              <a:solidFill>
                <a:schemeClr val="tx1"/>
              </a:solidFill>
              <a:latin typeface="+mn-lt"/>
            </a:endParaRPr>
          </a:p>
          <a:p>
            <a:pPr algn="l" fontAlgn="ctr">
              <a:spcAft>
                <a:spcPts val="600"/>
              </a:spcAft>
              <a:buClr>
                <a:schemeClr val="tx1"/>
              </a:buClr>
            </a:pPr>
            <a:endParaRPr lang="en-US" sz="1600" b="0" i="0" dirty="0">
              <a:solidFill>
                <a:schemeClr val="tx1"/>
              </a:solidFill>
              <a:effectLst/>
              <a:latin typeface="+mn-lt"/>
            </a:endParaRPr>
          </a:p>
          <a:p>
            <a:pPr marL="342900" indent="-342900" algn="l" fontAlgn="ctr">
              <a:spcAft>
                <a:spcPts val="600"/>
              </a:spcAft>
              <a:buClr>
                <a:schemeClr val="tx1"/>
              </a:buClr>
              <a:buAutoNum type="arabicPeriod"/>
            </a:pPr>
            <a:r>
              <a:rPr lang="ja-JP" altLang="en-US" sz="1600">
                <a:solidFill>
                  <a:schemeClr val="tx1"/>
                </a:solidFill>
                <a:latin typeface="+mn-lt"/>
                <a:ea typeface="MS PGothic" panose="020B0600070205080204" pitchFamily="34" charset="-128"/>
              </a:rPr>
              <a:t>クライアントとサーバー： ネットワーク内でのクライアントとサーバーの役割について説明する。</a:t>
            </a:r>
          </a:p>
          <a:p>
            <a:pPr marL="342900" indent="-342900" algn="l" fontAlgn="ctr">
              <a:spcAft>
                <a:spcPts val="600"/>
              </a:spcAft>
              <a:buClr>
                <a:schemeClr val="tx1"/>
              </a:buClr>
              <a:buAutoNum type="arabicPeriod"/>
            </a:pPr>
            <a:r>
              <a:rPr lang="ja-JP" altLang="en-US" sz="1600">
                <a:solidFill>
                  <a:schemeClr val="tx1"/>
                </a:solidFill>
                <a:latin typeface="+mn-lt"/>
                <a:ea typeface="MS PGothic" panose="020B0600070205080204" pitchFamily="34" charset="-128"/>
              </a:rPr>
              <a:t>ネットワーク構成要素： ネットワーク機器の役割について説明する。</a:t>
            </a:r>
          </a:p>
          <a:p>
            <a:pPr marL="342900" indent="-342900" algn="l" fontAlgn="ctr">
              <a:spcAft>
                <a:spcPts val="600"/>
              </a:spcAft>
              <a:buClr>
                <a:schemeClr val="tx1"/>
              </a:buClr>
              <a:buAutoNum type="arabicPeriod"/>
            </a:pPr>
            <a:r>
              <a:rPr lang="en-US" altLang="ja-JP" sz="1600" dirty="0">
                <a:solidFill>
                  <a:schemeClr val="tx1"/>
                </a:solidFill>
                <a:latin typeface="+mn-lt"/>
                <a:ea typeface="MS PGothic" panose="020B0600070205080204" pitchFamily="34" charset="-128"/>
              </a:rPr>
              <a:t>ISP</a:t>
            </a:r>
            <a:r>
              <a:rPr lang="ja-JP" altLang="en-US" sz="1600">
                <a:solidFill>
                  <a:schemeClr val="tx1"/>
                </a:solidFill>
                <a:latin typeface="+mn-lt"/>
                <a:ea typeface="MS PGothic" panose="020B0600070205080204" pitchFamily="34" charset="-128"/>
              </a:rPr>
              <a:t>接続オプション： インターネットサービスプロバイダーの接続オプションについて説明する。</a:t>
            </a:r>
            <a:endParaRPr lang="en-US" altLang="ja-JP" sz="1600" dirty="0">
              <a:solidFill>
                <a:schemeClr val="tx1"/>
              </a:solidFill>
              <a:latin typeface="+mn-lt"/>
              <a:ea typeface="MS PGothic" panose="020B0600070205080204" pitchFamily="34" charset="-128"/>
            </a:endParaRPr>
          </a:p>
        </p:txBody>
      </p:sp>
    </p:spTree>
    <p:extLst>
      <p:ext uri="{BB962C8B-B14F-4D97-AF65-F5344CB8AC3E}">
        <p14:creationId xmlns:p14="http://schemas.microsoft.com/office/powerpoint/2010/main" val="1025921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p:txBody>
          <a:bodyPr spcFirstLastPara="1" wrap="square" lIns="91425" tIns="91425" rIns="91425" bIns="91425" anchor="t" anchorCtr="0">
            <a:noAutofit/>
          </a:bodyPr>
          <a:lstStyle/>
          <a:p>
            <a:r>
              <a:rPr lang="en-US" altLang="ja-JP" dirty="0"/>
              <a:t>2.1 Clients and Servers</a:t>
            </a:r>
          </a:p>
        </p:txBody>
      </p:sp>
      <p:sp>
        <p:nvSpPr>
          <p:cNvPr id="3" name="Footer Placeholder 2">
            <a:extLst>
              <a:ext uri="{FF2B5EF4-FFF2-40B4-BE49-F238E27FC236}">
                <a16:creationId xmlns:a16="http://schemas.microsoft.com/office/drawing/2014/main" id="{15AB8777-3FE6-CDFE-349D-9EF7D840C9C7}"/>
              </a:ext>
            </a:extLst>
          </p:cNvPr>
          <p:cNvSpPr>
            <a:spLocks noGrp="1"/>
          </p:cNvSpPr>
          <p:nvPr>
            <p:ph type="ftr" sz="quarter" idx="10"/>
          </p:nvPr>
        </p:nvSpPr>
        <p:spPr/>
        <p:txBody>
          <a:bodyPr/>
          <a:lstStyle/>
          <a:p>
            <a:fld id="{8818E212-7E4F-0D46-82E7-CAA1714EF53F}" type="slidenum">
              <a:rPr lang="en-US" smtClean="0"/>
              <a:t>8</a:t>
            </a:fld>
            <a:endParaRPr lang="en-US"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5" y="1174613"/>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2.1.1 Video - Clients and Servers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0E256847-A7D7-4392-0636-676EB907D1B8}"/>
              </a:ext>
            </a:extLst>
          </p:cNvPr>
          <p:cNvSpPr txBox="1"/>
          <p:nvPr/>
        </p:nvSpPr>
        <p:spPr>
          <a:xfrm>
            <a:off x="687977" y="1650236"/>
            <a:ext cx="7950926" cy="3431709"/>
          </a:xfrm>
          <a:prstGeom prst="rect">
            <a:avLst/>
          </a:prstGeom>
          <a:noFill/>
        </p:spPr>
        <p:txBody>
          <a:bodyPr wrap="square" rtlCol="0">
            <a:spAutoFit/>
          </a:bodyPr>
          <a:lstStyle/>
          <a:p>
            <a:pPr>
              <a:spcAft>
                <a:spcPts val="600"/>
              </a:spcAft>
              <a:buClr>
                <a:schemeClr val="tx1"/>
              </a:buClr>
            </a:pPr>
            <a:r>
              <a:rPr lang="ja-JP" altLang="en-US" b="1">
                <a:solidFill>
                  <a:schemeClr val="accent1"/>
                </a:solidFill>
              </a:rPr>
              <a:t>クライアントとサーバーの基本</a:t>
            </a:r>
            <a:endParaRPr lang="ja-JP" altLang="en-US">
              <a:solidFill>
                <a:schemeClr val="accent1"/>
              </a:solidFill>
            </a:endParaRPr>
          </a:p>
          <a:p>
            <a:pPr marL="342900" indent="-342900">
              <a:spcAft>
                <a:spcPts val="600"/>
              </a:spcAft>
              <a:buClr>
                <a:schemeClr val="tx1"/>
              </a:buClr>
              <a:buFont typeface="Arial" panose="020B0604020202020204" pitchFamily="34" charset="0"/>
              <a:buChar char="•"/>
            </a:pPr>
            <a:r>
              <a:rPr lang="ja-JP" altLang="en-US">
                <a:solidFill>
                  <a:schemeClr val="tx1"/>
                </a:solidFill>
              </a:rPr>
              <a:t>コンピュータは、</a:t>
            </a:r>
            <a:r>
              <a:rPr lang="ja-JP" altLang="en-US" b="1">
                <a:solidFill>
                  <a:schemeClr val="tx1"/>
                </a:solidFill>
              </a:rPr>
              <a:t>サーバー</a:t>
            </a:r>
            <a:r>
              <a:rPr lang="ja-JP" altLang="en-US">
                <a:solidFill>
                  <a:schemeClr val="tx1"/>
                </a:solidFill>
              </a:rPr>
              <a:t>として動作することも、</a:t>
            </a:r>
            <a:r>
              <a:rPr lang="ja-JP" altLang="en-US" b="1">
                <a:solidFill>
                  <a:schemeClr val="tx1"/>
                </a:solidFill>
              </a:rPr>
              <a:t>クライアント</a:t>
            </a:r>
            <a:r>
              <a:rPr lang="ja-JP" altLang="en-US">
                <a:solidFill>
                  <a:schemeClr val="tx1"/>
                </a:solidFill>
              </a:rPr>
              <a:t>として動作することもできます。</a:t>
            </a:r>
          </a:p>
          <a:p>
            <a:pPr marL="342900" indent="-342900">
              <a:spcAft>
                <a:spcPts val="600"/>
              </a:spcAft>
              <a:buClr>
                <a:schemeClr val="tx1"/>
              </a:buClr>
              <a:buFont typeface="Arial" panose="020B0604020202020204" pitchFamily="34" charset="0"/>
              <a:buChar char="•"/>
            </a:pPr>
            <a:r>
              <a:rPr lang="ja-JP" altLang="en-US">
                <a:solidFill>
                  <a:schemeClr val="tx1"/>
                </a:solidFill>
              </a:rPr>
              <a:t>サーバーには、クライアントにサービスを提供するためのソフトウェアがインストールされています。</a:t>
            </a:r>
            <a:endParaRPr lang="en-US" altLang="ja-JP" dirty="0">
              <a:solidFill>
                <a:schemeClr val="tx1"/>
              </a:solidFill>
            </a:endParaRPr>
          </a:p>
          <a:p>
            <a:pPr marL="702000" lvl="1" indent="-342900">
              <a:spcAft>
                <a:spcPts val="600"/>
              </a:spcAft>
              <a:buClr>
                <a:schemeClr val="tx1"/>
              </a:buClr>
              <a:buFont typeface="Arial" panose="020B0604020202020204" pitchFamily="34" charset="0"/>
              <a:buChar char="•"/>
            </a:pPr>
            <a:r>
              <a:rPr lang="ja-JP" altLang="en-US">
                <a:solidFill>
                  <a:schemeClr val="tx1"/>
                </a:solidFill>
              </a:rPr>
              <a:t>サーバーの例</a:t>
            </a:r>
            <a:r>
              <a:rPr lang="en-US" altLang="ja-JP" dirty="0">
                <a:solidFill>
                  <a:schemeClr val="tx1"/>
                </a:solidFill>
              </a:rPr>
              <a:t>: </a:t>
            </a:r>
            <a:r>
              <a:rPr lang="ja-JP" altLang="en-US">
                <a:solidFill>
                  <a:schemeClr val="tx1"/>
                </a:solidFill>
              </a:rPr>
              <a:t>メールサーバーやウェブサーバー</a:t>
            </a:r>
          </a:p>
          <a:p>
            <a:pPr marL="342900" indent="-342900">
              <a:spcAft>
                <a:spcPts val="600"/>
              </a:spcAft>
              <a:buClr>
                <a:schemeClr val="tx1"/>
              </a:buClr>
              <a:buFont typeface="Arial" panose="020B0604020202020204" pitchFamily="34" charset="0"/>
              <a:buChar char="•"/>
            </a:pPr>
            <a:r>
              <a:rPr lang="ja-JP" altLang="en-US">
                <a:solidFill>
                  <a:schemeClr val="tx1"/>
                </a:solidFill>
              </a:rPr>
              <a:t>クライアントは、サーバーに情報をリクエストして、それを利用するためのソフトウェアが入っています。</a:t>
            </a:r>
          </a:p>
          <a:p>
            <a:pPr marL="702000" lvl="1" indent="-342900">
              <a:spcAft>
                <a:spcPts val="600"/>
              </a:spcAft>
              <a:buClr>
                <a:schemeClr val="tx1"/>
              </a:buClr>
              <a:buFont typeface="Arial" panose="020B0604020202020204" pitchFamily="34" charset="0"/>
              <a:buChar char="•"/>
            </a:pPr>
            <a:r>
              <a:rPr lang="ja-JP" altLang="en-US" b="1">
                <a:solidFill>
                  <a:schemeClr val="tx1"/>
                </a:solidFill>
              </a:rPr>
              <a:t>クライアントの例</a:t>
            </a:r>
            <a:r>
              <a:rPr lang="en-US" altLang="ja-JP" b="1" dirty="0">
                <a:solidFill>
                  <a:schemeClr val="tx1"/>
                </a:solidFill>
              </a:rPr>
              <a:t>: </a:t>
            </a:r>
          </a:p>
          <a:p>
            <a:pPr marL="702000" lvl="1" indent="-342900">
              <a:spcAft>
                <a:spcPts val="600"/>
              </a:spcAft>
              <a:buClr>
                <a:schemeClr val="tx1"/>
              </a:buClr>
              <a:buFont typeface="Arial" panose="020B0604020202020204" pitchFamily="34" charset="0"/>
              <a:buChar char="•"/>
            </a:pPr>
            <a:r>
              <a:rPr lang="ja-JP" altLang="en-US">
                <a:solidFill>
                  <a:schemeClr val="tx1"/>
                </a:solidFill>
              </a:rPr>
              <a:t>ウェブブラウザー（</a:t>
            </a:r>
            <a:r>
              <a:rPr lang="en-US" dirty="0">
                <a:solidFill>
                  <a:schemeClr val="tx1"/>
                </a:solidFill>
              </a:rPr>
              <a:t>Chrome, Edge, Safari</a:t>
            </a:r>
            <a:r>
              <a:rPr lang="ja-JP" altLang="en-US">
                <a:solidFill>
                  <a:schemeClr val="tx1"/>
                </a:solidFill>
              </a:rPr>
              <a:t>など）はクライアントの例で、サーバーからウェブページ情報を取得します。</a:t>
            </a:r>
          </a:p>
          <a:p>
            <a:pPr marL="702000" lvl="1" indent="-342900">
              <a:spcAft>
                <a:spcPts val="600"/>
              </a:spcAft>
              <a:buClr>
                <a:schemeClr val="tx1"/>
              </a:buClr>
              <a:buFont typeface="Arial" panose="020B0604020202020204" pitchFamily="34" charset="0"/>
              <a:buChar char="•"/>
            </a:pPr>
            <a:r>
              <a:rPr lang="ja-JP" altLang="en-US">
                <a:solidFill>
                  <a:schemeClr val="tx1"/>
                </a:solidFill>
              </a:rPr>
              <a:t>メールソフト（例</a:t>
            </a:r>
            <a:r>
              <a:rPr lang="en-US" altLang="ja-JP" dirty="0">
                <a:solidFill>
                  <a:schemeClr val="tx1"/>
                </a:solidFill>
              </a:rPr>
              <a:t>: </a:t>
            </a:r>
            <a:r>
              <a:rPr lang="en-US" dirty="0">
                <a:solidFill>
                  <a:schemeClr val="tx1"/>
                </a:solidFill>
              </a:rPr>
              <a:t>Microsoft Outlook）</a:t>
            </a:r>
            <a:r>
              <a:rPr lang="ja-JP" altLang="en-US">
                <a:solidFill>
                  <a:schemeClr val="tx1"/>
                </a:solidFill>
              </a:rPr>
              <a:t>は、メールサーバーに接続してメールを送受信します。</a:t>
            </a:r>
          </a:p>
        </p:txBody>
      </p:sp>
    </p:spTree>
    <p:extLst>
      <p:ext uri="{BB962C8B-B14F-4D97-AF65-F5344CB8AC3E}">
        <p14:creationId xmlns:p14="http://schemas.microsoft.com/office/powerpoint/2010/main" val="116766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EE6E4E3-2C32-4101-AF92-4E957A697AA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CDC8D0E-57A8-485A-C85A-A73D96C96210}"/>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t>2.1 Clients and Servers</a:t>
            </a:r>
          </a:p>
        </p:txBody>
      </p:sp>
      <p:sp>
        <p:nvSpPr>
          <p:cNvPr id="4" name="TextBox 3">
            <a:extLst>
              <a:ext uri="{FF2B5EF4-FFF2-40B4-BE49-F238E27FC236}">
                <a16:creationId xmlns:a16="http://schemas.microsoft.com/office/drawing/2014/main" id="{C8147E5C-0064-5082-08C5-BD5AC6EC8AC1}"/>
              </a:ext>
            </a:extLst>
          </p:cNvPr>
          <p:cNvSpPr txBox="1"/>
          <p:nvPr/>
        </p:nvSpPr>
        <p:spPr>
          <a:xfrm>
            <a:off x="720725" y="1174613"/>
            <a:ext cx="7200000"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2.1.2 Client and Server Roles</a:t>
            </a:r>
            <a:endParaRPr lang="en-US" altLang="ja-JP" sz="2000" b="0" i="0" u="none" strike="noStrike" dirty="0">
              <a:solidFill>
                <a:schemeClr val="accent4"/>
              </a:solidFill>
              <a:effectLst/>
              <a:latin typeface="+mn-lt"/>
              <a:ea typeface="MS PGothic" panose="020B0600070205080204" pitchFamily="34" charset="-128"/>
            </a:endParaRPr>
          </a:p>
        </p:txBody>
      </p:sp>
      <p:pic>
        <p:nvPicPr>
          <p:cNvPr id="3" name="Picture 2" descr="A cloud with text overlay&#10;&#10;Description automatically generated with medium confidence">
            <a:extLst>
              <a:ext uri="{FF2B5EF4-FFF2-40B4-BE49-F238E27FC236}">
                <a16:creationId xmlns:a16="http://schemas.microsoft.com/office/drawing/2014/main" id="{84FE15EB-C3A4-D9FE-7E5E-D6A6D02ECC37}"/>
              </a:ext>
            </a:extLst>
          </p:cNvPr>
          <p:cNvPicPr>
            <a:picLocks noChangeAspect="1"/>
          </p:cNvPicPr>
          <p:nvPr/>
        </p:nvPicPr>
        <p:blipFill>
          <a:blip r:embed="rId4"/>
          <a:stretch>
            <a:fillRect/>
          </a:stretch>
        </p:blipFill>
        <p:spPr>
          <a:xfrm>
            <a:off x="4572000" y="492942"/>
            <a:ext cx="2737415" cy="1335858"/>
          </a:xfrm>
          <a:prstGeom prst="rect">
            <a:avLst/>
          </a:prstGeom>
        </p:spPr>
      </p:pic>
      <p:sp>
        <p:nvSpPr>
          <p:cNvPr id="5" name="TextBox 4">
            <a:extLst>
              <a:ext uri="{FF2B5EF4-FFF2-40B4-BE49-F238E27FC236}">
                <a16:creationId xmlns:a16="http://schemas.microsoft.com/office/drawing/2014/main" id="{33A7523A-095F-AB3D-4AAD-E7D6327408B8}"/>
              </a:ext>
            </a:extLst>
          </p:cNvPr>
          <p:cNvSpPr txBox="1"/>
          <p:nvPr/>
        </p:nvSpPr>
        <p:spPr>
          <a:xfrm>
            <a:off x="720725" y="1937335"/>
            <a:ext cx="8155420" cy="1815882"/>
          </a:xfrm>
          <a:prstGeom prst="rect">
            <a:avLst/>
          </a:prstGeom>
          <a:noFill/>
        </p:spPr>
        <p:txBody>
          <a:bodyPr wrap="square" rtlCol="0">
            <a:spAutoFit/>
          </a:bodyPr>
          <a:lstStyle/>
          <a:p>
            <a:r>
              <a:rPr lang="en-US" dirty="0">
                <a:solidFill>
                  <a:schemeClr val="accent1"/>
                </a:solidFill>
                <a:latin typeface="+mn-lt"/>
              </a:rPr>
              <a:t>Servers: </a:t>
            </a:r>
            <a:r>
              <a:rPr lang="en-US" dirty="0">
                <a:solidFill>
                  <a:schemeClr val="tx1"/>
                </a:solidFill>
                <a:latin typeface="+mn-lt"/>
              </a:rPr>
              <a:t>Servers are hosts equipped with specific software that allows them to provide services to other network hosts. Different services, like email or web pages, require different types of server software. For instance, a host must have web server software to offer web services. The online destinations accessed by users are hosted on servers located across the global internet network.</a:t>
            </a:r>
          </a:p>
          <a:p>
            <a:endParaRPr lang="en-US" dirty="0">
              <a:solidFill>
                <a:schemeClr val="tx1"/>
              </a:solidFill>
              <a:latin typeface="+mn-lt"/>
            </a:endParaRPr>
          </a:p>
          <a:p>
            <a:r>
              <a:rPr lang="en-US" dirty="0">
                <a:solidFill>
                  <a:schemeClr val="accent1"/>
                </a:solidFill>
                <a:latin typeface="+mn-lt"/>
              </a:rPr>
              <a:t>Clients: </a:t>
            </a:r>
            <a:r>
              <a:rPr lang="en-US" dirty="0">
                <a:solidFill>
                  <a:schemeClr val="tx1"/>
                </a:solidFill>
                <a:latin typeface="+mn-lt"/>
              </a:rPr>
              <a:t>Client computers are hosts that have software enabling them to request and display information from servers. Examples of client software include web browsers like Internet Explorer, Safari, Mozilla Firefox, or Chrome.</a:t>
            </a:r>
          </a:p>
        </p:txBody>
      </p:sp>
      <p:sp>
        <p:nvSpPr>
          <p:cNvPr id="2" name="Footer Placeholder 1">
            <a:extLst>
              <a:ext uri="{FF2B5EF4-FFF2-40B4-BE49-F238E27FC236}">
                <a16:creationId xmlns:a16="http://schemas.microsoft.com/office/drawing/2014/main" id="{0B98AE77-B453-C4A9-C183-D9160F694596}"/>
              </a:ext>
            </a:extLst>
          </p:cNvPr>
          <p:cNvSpPr>
            <a:spLocks noGrp="1"/>
          </p:cNvSpPr>
          <p:nvPr>
            <p:ph type="ftr" sz="quarter" idx="10"/>
          </p:nvPr>
        </p:nvSpPr>
        <p:spPr/>
        <p:txBody>
          <a:bodyPr/>
          <a:lstStyle/>
          <a:p>
            <a:fld id="{DA1B281B-353E-DC40-8878-A42FCB788181}" type="slidenum">
              <a:rPr lang="en-US" smtClean="0"/>
              <a:t>9</a:t>
            </a:fld>
            <a:endParaRPr lang="en-US" dirty="0"/>
          </a:p>
        </p:txBody>
      </p:sp>
    </p:spTree>
    <p:extLst>
      <p:ext uri="{BB962C8B-B14F-4D97-AF65-F5344CB8AC3E}">
        <p14:creationId xmlns:p14="http://schemas.microsoft.com/office/powerpoint/2010/main" val="4076334474"/>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3317</TotalTime>
  <Words>5345</Words>
  <Application>Microsoft Macintosh PowerPoint</Application>
  <PresentationFormat>On-screen Show (16:9)</PresentationFormat>
  <Paragraphs>521</Paragraphs>
  <Slides>54</Slides>
  <Notes>54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MS PGothic</vt:lpstr>
      <vt:lpstr>Raleway</vt:lpstr>
      <vt:lpstr>Oswald</vt:lpstr>
      <vt:lpstr>Wingdings</vt:lpstr>
      <vt:lpstr>Roboto</vt:lpstr>
      <vt:lpstr>Arial</vt:lpstr>
      <vt:lpstr>Software Development Bussines Plan by Slidesgo</vt:lpstr>
      <vt:lpstr>03 Networking Basics　 Module 2: Network Components, Types, and Connections</vt:lpstr>
      <vt:lpstr>TABLE OF CONTENTS 2</vt:lpstr>
      <vt:lpstr>TABLE OF CONTENTS 2</vt:lpstr>
      <vt:lpstr>1. About Today’s Class  </vt:lpstr>
      <vt:lpstr>1. 今日の授業について  </vt:lpstr>
      <vt:lpstr>2. Today’s Goal  </vt:lpstr>
      <vt:lpstr>2. 今日の授業の目標  </vt:lpstr>
      <vt:lpstr>2.1 Clients and Servers</vt:lpstr>
      <vt:lpstr>2.1 Clients and Servers</vt:lpstr>
      <vt:lpstr>2.1 Clients and Servers</vt:lpstr>
      <vt:lpstr>2.1 Clients and Servers</vt:lpstr>
      <vt:lpstr>2.1 Clients and Servers</vt:lpstr>
      <vt:lpstr>2.1 Clients and Servers</vt:lpstr>
      <vt:lpstr>2.1 Clients and Servers</vt:lpstr>
      <vt:lpstr>2.1 Clients and Servers</vt:lpstr>
      <vt:lpstr>2.1 Clients and Servers</vt:lpstr>
      <vt:lpstr>2.1 Clients and Servers</vt:lpstr>
      <vt:lpstr>2.1 Clients and Servers</vt:lpstr>
      <vt:lpstr>2.1 Clients and Servers</vt:lpstr>
      <vt:lpstr>2.1 Clients and Servers</vt:lpstr>
      <vt:lpstr>2.1 Clients and Servers</vt:lpstr>
      <vt:lpstr>2.2 Network Components</vt:lpstr>
      <vt:lpstr>2.2 Network Components</vt:lpstr>
      <vt:lpstr>2.2 Network Components</vt:lpstr>
      <vt:lpstr>2.2 Network Components</vt:lpstr>
      <vt:lpstr>2.2 Network Components</vt:lpstr>
      <vt:lpstr>2.2 Network Components</vt:lpstr>
      <vt:lpstr>2.2 Network Components</vt:lpstr>
      <vt:lpstr>2.2 Network Components</vt:lpstr>
      <vt:lpstr>2.3. ISP Connectivity Options</vt:lpstr>
      <vt:lpstr>2.3.ISP接続オプション</vt:lpstr>
      <vt:lpstr>2.3. ISP Connectivity Options</vt:lpstr>
      <vt:lpstr>2.3. ISP Connectivity Options</vt:lpstr>
      <vt:lpstr>2.3. ISP Connectivity Options</vt:lpstr>
      <vt:lpstr>2.3. ISP Connectivity Options</vt:lpstr>
      <vt:lpstr>2.3. ISP Connectivity Options</vt:lpstr>
      <vt:lpstr>2.3. ISP Connectivity Options</vt:lpstr>
      <vt:lpstr>2.3. ISP Connectivity Options</vt:lpstr>
      <vt:lpstr>2.3. ISP Connectivity Options</vt:lpstr>
      <vt:lpstr>2.3. ISP Connectivity Options</vt:lpstr>
      <vt:lpstr>2.4. Network Components, Types, and Connections Summary</vt:lpstr>
      <vt:lpstr>2.4. Network Components, Types, and Connections Summary</vt:lpstr>
      <vt:lpstr>2.4. Network Components, Types, and Connections Summary</vt:lpstr>
      <vt:lpstr>2.4.ネットワークの構成要素、種類、および接続方法のまとめ </vt:lpstr>
      <vt:lpstr>2.4. Network Components, Types, and Connections Summary</vt:lpstr>
      <vt:lpstr>2.4. Network Components, Types, and Connections Summary</vt:lpstr>
      <vt:lpstr>Questions and free discussion</vt:lpstr>
      <vt:lpstr>Check Test 3</vt:lpstr>
      <vt:lpstr>Reference</vt:lpstr>
      <vt:lpstr>Exercise</vt:lpstr>
      <vt:lpstr>Exploring Networking with Cisco Packet Tracer</vt:lpstr>
      <vt:lpstr>Exploring Networking with Cisco Packet Tracer</vt:lpstr>
      <vt:lpstr>Exploring Networking with Cisco Packet Tracer</vt:lpstr>
      <vt:lpstr>Create a Cisco Packet Tracer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60</cp:revision>
  <cp:lastPrinted>2025-02-03T05:44:54Z</cp:lastPrinted>
  <dcterms:modified xsi:type="dcterms:W3CDTF">2025-04-04T02:36:15Z</dcterms:modified>
</cp:coreProperties>
</file>