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6"/>
  </p:notesMasterIdLst>
  <p:sldIdLst>
    <p:sldId id="257" r:id="rId3"/>
    <p:sldId id="380" r:id="rId4"/>
    <p:sldId id="381" r:id="rId5"/>
    <p:sldId id="405" r:id="rId6"/>
    <p:sldId id="432" r:id="rId7"/>
    <p:sldId id="433" r:id="rId8"/>
    <p:sldId id="478" r:id="rId9"/>
    <p:sldId id="479" r:id="rId10"/>
    <p:sldId id="476" r:id="rId11"/>
    <p:sldId id="388" r:id="rId12"/>
    <p:sldId id="475" r:id="rId13"/>
    <p:sldId id="480" r:id="rId14"/>
    <p:sldId id="477" r:id="rId1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81+CFYEVZsprwUKAqpJUUA==" hashData="Mmx6CA+L9lu5ELY90OJouc6HwjSNQpHpVzsfF8CjDcxZM3A8YDgRLeEVqVRObChmogkwqsuWMj2uKsrNo0k4wg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3"/>
    <p:restoredTop sz="94303"/>
  </p:normalViewPr>
  <p:slideViewPr>
    <p:cSldViewPr snapToGrid="0" showGuides="1">
      <p:cViewPr varScale="1">
        <p:scale>
          <a:sx n="56" d="100"/>
          <a:sy n="56" d="100"/>
        </p:scale>
        <p:origin x="216" y="1016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2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848F2-8671-6224-D575-25AE7AA4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023D3-EBA0-59A7-3218-8926CC1E6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A3F999-A985-3688-B27E-7855E6EB3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2D374-F895-C070-349B-3B73BE50C2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33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E9548-A234-878A-C6B2-4DD856C87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3E16D-81A2-844E-50F5-F3398B9DC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87913-1B1E-D4BD-6995-03E4D8CE22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4740A0-C5EB-EA88-B533-CEA724109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9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8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99B4-4E54-8112-2C24-DDBA8A477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13768-3B0F-CA1B-8F9B-5A1BB240D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04323-DC39-757F-7A4F-4AB226993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33385-E4E3-C1F7-24E0-05D0AE9D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40C8E-2257-C3F6-0B1F-8F47B02D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10850-C0B4-FE2E-89DE-50159D712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463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A827-6905-0381-952E-AC2CEAED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DE9BE-29AF-FD4B-B330-114C2CD2C0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6D8F7-C9D0-7EA0-1B77-EAEE2FF6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84B21-1911-24F5-FC58-8A6ED02AC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190ED-9F0A-AB88-3511-63EFE7A6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1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06A3D8-F15A-BCCB-4748-9F74BD4732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E48CF-1551-4609-FD18-A4277F3BC4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ACDE9-34AF-3D15-3ED5-0AE760A6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A941-6922-7C61-8B19-32331033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775EC-EB55-0730-72A2-53C7E308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3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2CC49-8724-0093-1B16-956EFB83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09686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ass Title and Goa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E84C-06EB-E56E-2556-375350980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1666-3210-E5F3-3AB8-58A52C886B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48636"/>
            <a:ext cx="9144000" cy="2657292"/>
          </a:xfrm>
        </p:spPr>
        <p:txBody>
          <a:bodyPr>
            <a:normAutofit/>
          </a:bodyPr>
          <a:lstStyle>
            <a:lvl1pPr marL="457200" indent="-4572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  <a:defRPr sz="2800"/>
            </a:lvl1pPr>
            <a:lvl2pPr marL="720000" indent="-34290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Text</a:t>
            </a:r>
          </a:p>
          <a:p>
            <a:pPr lvl="1"/>
            <a:r>
              <a:rPr lang="en-US" dirty="0"/>
              <a:t>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Text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01532-C2A2-4B37-1B12-42A04E408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B90A5-AEFA-EFFD-1F5D-93C82AD04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2FE8878-BD8D-577C-7F04-19AD19CFF2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200" b="1" u="sng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7997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02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1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F675-985F-3BF0-E82B-3ED4AB8CA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532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2614-93DC-1DC3-D8B1-02B6C1B85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35092-C0C6-D188-29E6-4836A0B3A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A0DD7-9014-0AFC-2AB9-A3E00EBFA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E154C-B2C7-9427-49DE-10271D8E8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040B74-BB4E-784B-C371-D84F73AB0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CA3F9-F549-7C40-30D0-F0BB6A63F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22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F538A-85C8-CB03-BC32-9244E7AE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4CF05-9C24-5F74-1FA9-2EFB6F5F9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B5FC6-28BC-B4A0-FC1A-86FDB5B7C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5F7BF-54D1-3DF2-C5B9-02F84166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39F42-FB88-301E-EABF-075E18CA9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17E5DE-D049-F32F-4B66-0CD49BCD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711CC-87EA-8DFF-6B05-BEAA84D2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98EF7D-AC3B-71D9-66BF-5D3F28542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9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64EC-BFF0-31D4-7F48-0BB814A4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EA6FF-B0BC-640C-DA88-5F79BDB01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A0E57-32E5-CE1F-22FD-373F5A70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1A5929-79DB-CD0B-54F3-63DC1078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6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FF323-A3FF-DF00-0420-2771B7D1A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BCA74-7E85-0AE4-01C0-C03D7F1C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940DAF-42AA-BB06-5EBA-6B242B0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1F0FF-1ABD-3704-0E5E-B3138534F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69ABA-B9C5-F277-DB70-D0EDDE7F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7B1002-7236-3D9E-F78B-139C45F2D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374F2-06C8-93A4-7F9C-84A240D0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358E6-8B10-31AF-00DE-93C0CC252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5B215-BBC1-F39B-ACED-70C6A8D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6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952ABE-0F4F-0ACD-5046-705C93368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787D0-3C1F-8E9A-E48D-FCE139F80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59D29-C9C0-F063-A20D-1627125DB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C0916-3BA0-DF73-4051-1E70F6E3F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6CD72-93B4-57A6-BE55-ACA368A10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406D3-84CC-3143-BBC5-6919C133A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38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8" r:id="rId2"/>
    <p:sldLayoutId id="2147483650" r:id="rId3"/>
    <p:sldLayoutId id="2147483699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  <p:sldLayoutId id="2147483701" r:id="rId9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esa0121mesa@gmail.com" TargetMode="Externa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ab_animation&amp;lang=en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ab_animation&amp;lang=en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orms.gle/6y3PpTJore1m2Lcw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lang=en&amp;chapter=lab_create_a_pict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programarcadegames.com/index.php?chapter=lab_create_a_picture&amp;lang=en" TargetMode="Externa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orms.gle/ESYNVNNSaTsr6xJa8" TargetMode="Externa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36051F-D61E-86BD-6D6C-3004B2E88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4873801"/>
              </p:ext>
            </p:extLst>
          </p:nvPr>
        </p:nvGraphicFramePr>
        <p:xfrm>
          <a:off x="827871" y="983485"/>
          <a:ext cx="10676944" cy="967509"/>
        </p:xfrm>
        <a:graphic>
          <a:graphicData uri="http://schemas.openxmlformats.org/drawingml/2006/table">
            <a:tbl>
              <a:tblPr firstRow="1" firstCol="1" bandRow="1">
                <a:noFill/>
                <a:tableStyleId>{2D5ABB26-0587-4C30-8999-92F81FD0307C}</a:tableStyleId>
              </a:tblPr>
              <a:tblGrid>
                <a:gridCol w="2669236">
                  <a:extLst>
                    <a:ext uri="{9D8B030D-6E8A-4147-A177-3AD203B41FA5}">
                      <a16:colId xmlns:a16="http://schemas.microsoft.com/office/drawing/2014/main" val="3927143556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3685736620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2369456464"/>
                    </a:ext>
                  </a:extLst>
                </a:gridCol>
                <a:gridCol w="2669236">
                  <a:extLst>
                    <a:ext uri="{9D8B030D-6E8A-4147-A177-3AD203B41FA5}">
                      <a16:colId xmlns:a16="http://schemas.microsoft.com/office/drawing/2014/main" val="1076506861"/>
                    </a:ext>
                  </a:extLst>
                </a:gridCol>
              </a:tblGrid>
              <a:tr h="487241"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421249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 Code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Course</a:t>
                      </a:r>
                      <a:r>
                        <a:rPr lang="ja-JP" altLang="en-US" sz="1600" b="0" u="none" strike="noStrike" cap="none" spc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　</a:t>
                      </a: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Name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b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Credits</a:t>
                      </a:r>
                      <a:endParaRPr lang="en-US" sz="16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0" marR="140416" marT="0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noFill/>
                      <a:prstDash val="soli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081612"/>
                  </a:ext>
                </a:extLst>
              </a:tr>
              <a:tr h="2327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V.ITD215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Programming Experiments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JP" sz="1600" b="0" kern="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JP" sz="1600" b="0" kern="100" cap="none" spc="0" dirty="0">
                        <a:solidFill>
                          <a:schemeClr val="tx1"/>
                        </a:solidFill>
                        <a:effectLst/>
                        <a:latin typeface="+mn-lt"/>
                        <a:ea typeface="Yu Gothic" panose="020B0400000000000000" pitchFamily="34" charset="-128"/>
                        <a:cs typeface="Cordia New" panose="020B0304020202020204" pitchFamily="34" charset="-34"/>
                      </a:endParaRPr>
                    </a:p>
                  </a:txBody>
                  <a:tcPr marL="0" marR="140416" marT="56167" marB="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19067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990E8F8E-8BE0-6DC3-F898-42CD3832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5" y="268225"/>
            <a:ext cx="8757259" cy="5726176"/>
          </a:xfrm>
        </p:spPr>
        <p:txBody>
          <a:bodyPr anchor="b"/>
          <a:lstStyle/>
          <a:p>
            <a:r>
              <a:rPr lang="en-US" sz="4800" dirty="0">
                <a:solidFill>
                  <a:schemeClr val="accent3"/>
                </a:solidFill>
              </a:rPr>
              <a:t>Programming Experiments With Python And Pygame #7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978EA-2700-C50C-0DFF-E69AD3BAF2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FEC50A3-C73C-694C-96DE-0E6A2FC2AB9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44F803-87FA-6085-075D-2AC27F58708F}"/>
              </a:ext>
            </a:extLst>
          </p:cNvPr>
          <p:cNvSpPr txBox="1">
            <a:spLocks/>
          </p:cNvSpPr>
          <p:nvPr/>
        </p:nvSpPr>
        <p:spPr>
          <a:xfrm>
            <a:off x="382251" y="6281434"/>
            <a:ext cx="4549513" cy="404179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JP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Prepared by </a:t>
            </a:r>
            <a:r>
              <a:rPr lang="en-US" sz="1800" dirty="0">
                <a:hlinkClick r:id="rId2"/>
              </a:rPr>
              <a:t>Mariko Tagawa</a:t>
            </a:r>
            <a:r>
              <a:rPr lang="en-US" sz="1800" dirty="0"/>
              <a:t>, JICA volunteer</a:t>
            </a:r>
          </a:p>
        </p:txBody>
      </p:sp>
    </p:spTree>
    <p:extLst>
      <p:ext uri="{BB962C8B-B14F-4D97-AF65-F5344CB8AC3E}">
        <p14:creationId xmlns:p14="http://schemas.microsoft.com/office/powerpoint/2010/main" val="2508224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6868E-6583-5C9E-C5A4-15276E07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7FD7B-565A-09A2-139E-4E1DB30A2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6, Class 11 (2025/02/28):  </a:t>
            </a:r>
            <a:br>
              <a:rPr lang="en-US" dirty="0"/>
            </a:br>
            <a:r>
              <a:rPr lang="en-US" dirty="0">
                <a:hlinkClick r:id="rId2"/>
              </a:rPr>
              <a:t>Lab 8: Animation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EA548-FECB-5EC1-466E-1847C7BDB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48063"/>
            <a:ext cx="9144000" cy="27642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Lab8: Animation</a:t>
            </a:r>
          </a:p>
          <a:p>
            <a:pPr lvl="1"/>
            <a:r>
              <a:rPr lang="en-US" sz="2400" dirty="0"/>
              <a:t>Modify the prior Create-a-Picture lab5 or start a new one.</a:t>
            </a:r>
          </a:p>
          <a:p>
            <a:pPr lvl="1"/>
            <a:r>
              <a:rPr lang="en-US" sz="2400" dirty="0"/>
              <a:t>Animate the image. </a:t>
            </a:r>
            <a:endParaRPr lang="en-US" sz="26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0DDAC-D4BA-4AB4-AF81-090941C924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/>
              <a:t>Goals/Tasks: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5AED0-02F2-410C-9DEE-3635427B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7C610-56B8-5CBF-F97F-7145E0BEE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FE30182-FC15-BD0F-51C5-F6578B1AC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8: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C9223D-D3D0-D927-F31E-0B9E6E7A1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03767"/>
            <a:ext cx="11001499" cy="4973196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Write a program to create an Animation</a:t>
            </a:r>
          </a:p>
          <a:p>
            <a:pPr marL="0" indent="0">
              <a:buNone/>
            </a:pPr>
            <a:r>
              <a:rPr lang="en-US" dirty="0"/>
              <a:t>Refer to the online course:</a:t>
            </a:r>
            <a:br>
              <a:rPr lang="en-US" dirty="0"/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http://programarcadegames.com/index.php?chapter=lab_animation&amp;lang=en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Modify the prior Create-a-Picture lab5 or start a new one.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Animate the image. Try one or more of the following: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Move an item across the screen.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Move an item back and forth.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Move up/down/diagonally.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Move in circles.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Have a person wave his/her arms.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cs typeface="Arial" panose="020B0604020202020204" pitchFamily="34" charset="0"/>
              </a:rPr>
              <a:t>Create a stoplight that changes colors.</a:t>
            </a:r>
            <a:endParaRPr lang="en-US" sz="2000" dirty="0"/>
          </a:p>
          <a:p>
            <a:r>
              <a:rPr lang="en-US" dirty="0"/>
              <a:t>Save your program as </a:t>
            </a:r>
            <a:r>
              <a:rPr lang="en-US" b="1" dirty="0"/>
              <a:t>lab8_&lt;your name&gt;.</a:t>
            </a:r>
            <a:r>
              <a:rPr lang="en-US" b="1" dirty="0" err="1"/>
              <a:t>py</a:t>
            </a:r>
            <a:r>
              <a:rPr lang="en-US" b="1" dirty="0"/>
              <a:t> </a:t>
            </a:r>
          </a:p>
          <a:p>
            <a:r>
              <a:rPr lang="en-US" dirty="0"/>
              <a:t>Upload the file to the Teams Folder</a:t>
            </a: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31FB2-AE5C-FDB7-211E-FF1BD88C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93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A9100-CFD4-31ED-B5F0-95AA16F64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6AF6C57-8663-93C1-34E3-B9016A46B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8: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334E53D-11E5-17EC-0356-8EB2AAB04F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6" y="930633"/>
            <a:ext cx="11595265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with template files.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pygame_base_template.py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simple_graphics_demo.py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animating_snow.py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This is an example to animate snowmen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75D76-568F-E0AF-058B-EEC09079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0209EF-283C-1D38-9FB0-093FCA5B6E8D}"/>
              </a:ext>
            </a:extLst>
          </p:cNvPr>
          <p:cNvSpPr txBox="1"/>
          <p:nvPr/>
        </p:nvSpPr>
        <p:spPr>
          <a:xfrm>
            <a:off x="719764" y="3443439"/>
            <a:ext cx="6353299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# x-change  increases in the while loop by 5</a:t>
            </a:r>
            <a:endParaRPr lang="en-US" sz="1400" dirty="0"/>
          </a:p>
          <a:p>
            <a:pPr marL="0" indent="0">
              <a:buNone/>
            </a:pPr>
            <a:r>
              <a:rPr lang="en-US" sz="1400" dirty="0" err="1"/>
              <a:t>x_change</a:t>
            </a:r>
            <a:r>
              <a:rPr lang="en-US" sz="1400" dirty="0"/>
              <a:t> += 5 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for </a:t>
            </a:r>
            <a:r>
              <a:rPr lang="en-US" sz="1400" dirty="0" err="1"/>
              <a:t>i</a:t>
            </a:r>
            <a:r>
              <a:rPr lang="en-US" sz="1400" dirty="0"/>
              <a:t> in range(5):</a:t>
            </a:r>
          </a:p>
          <a:p>
            <a:pPr marL="0" indent="0">
              <a:buNone/>
            </a:pPr>
            <a:r>
              <a:rPr lang="en-US" sz="1400" dirty="0"/>
              <a:t>     for j in range(5):</a:t>
            </a:r>
          </a:p>
          <a:p>
            <a:pPr marL="0" indent="0">
              <a:buNone/>
            </a:pPr>
            <a:r>
              <a:rPr lang="en-US" sz="1400" dirty="0"/>
              <a:t>          if j %2:</a:t>
            </a:r>
          </a:p>
          <a:p>
            <a:pPr marL="0" indent="0">
              <a:buNone/>
            </a:pPr>
            <a:r>
              <a:rPr lang="en-US" sz="1400" dirty="0"/>
              <a:t>               color = WHITE</a:t>
            </a:r>
          </a:p>
          <a:p>
            <a:pPr marL="0" indent="0">
              <a:buNone/>
            </a:pPr>
            <a:r>
              <a:rPr lang="en-US" sz="1400" dirty="0"/>
              <a:t>          else:</a:t>
            </a:r>
          </a:p>
          <a:p>
            <a:pPr marL="0" indent="0">
              <a:buNone/>
            </a:pPr>
            <a:r>
              <a:rPr lang="en-US" sz="1400" dirty="0"/>
              <a:t>                color = PINK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pygame.draw.circle</a:t>
            </a:r>
            <a:r>
              <a:rPr lang="en-US" sz="1400" dirty="0"/>
              <a:t>(screen, color, [</a:t>
            </a:r>
            <a:r>
              <a:rPr lang="en-US" sz="1400" dirty="0" err="1"/>
              <a:t>i</a:t>
            </a:r>
            <a:r>
              <a:rPr lang="en-US" sz="1400" dirty="0"/>
              <a:t>*200 + </a:t>
            </a:r>
            <a:r>
              <a:rPr lang="en-US" sz="1400" dirty="0" err="1"/>
              <a:t>x_change</a:t>
            </a:r>
            <a:r>
              <a:rPr lang="en-US" sz="1400" dirty="0"/>
              <a:t>, j*200], 20)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pygame.draw.circle</a:t>
            </a:r>
            <a:r>
              <a:rPr lang="en-US" sz="1400" dirty="0"/>
              <a:t>(screen, color, [</a:t>
            </a:r>
            <a:r>
              <a:rPr lang="en-US" sz="1400" dirty="0" err="1"/>
              <a:t>i</a:t>
            </a:r>
            <a:r>
              <a:rPr lang="en-US" sz="1400" dirty="0"/>
              <a:t>*200 + </a:t>
            </a:r>
            <a:r>
              <a:rPr lang="en-US" sz="1400" dirty="0" err="1"/>
              <a:t>x_change</a:t>
            </a:r>
            <a:r>
              <a:rPr lang="en-US" sz="1400" dirty="0"/>
              <a:t>, j*200+50], 40)</a:t>
            </a:r>
            <a:endParaRPr lang="en-US" sz="1400" dirty="0">
              <a:solidFill>
                <a:srgbClr val="92D050"/>
              </a:solidFill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92D050"/>
                </a:solidFill>
              </a:rPr>
              <a:t>#when the most </a:t>
            </a:r>
            <a:r>
              <a:rPr lang="en-US" sz="1400" dirty="0" err="1">
                <a:solidFill>
                  <a:srgbClr val="92D050"/>
                </a:solidFill>
              </a:rPr>
              <a:t>righ</a:t>
            </a:r>
            <a:r>
              <a:rPr lang="en-US" sz="1400" dirty="0">
                <a:solidFill>
                  <a:srgbClr val="92D050"/>
                </a:solidFill>
              </a:rPr>
              <a:t> snowman reached the right-side edge, initialize  </a:t>
            </a:r>
            <a:r>
              <a:rPr lang="en-US" sz="1400" dirty="0" err="1">
                <a:solidFill>
                  <a:srgbClr val="92D050"/>
                </a:solidFill>
              </a:rPr>
              <a:t>x_change</a:t>
            </a:r>
            <a:r>
              <a:rPr lang="en-US" sz="1400" dirty="0">
                <a:solidFill>
                  <a:srgbClr val="92D05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1400" dirty="0"/>
              <a:t>            if </a:t>
            </a:r>
            <a:r>
              <a:rPr lang="en-US" sz="1400" dirty="0" err="1"/>
              <a:t>i</a:t>
            </a:r>
            <a:r>
              <a:rPr lang="en-US" sz="1400" dirty="0"/>
              <a:t> == 3 and (</a:t>
            </a:r>
            <a:r>
              <a:rPr lang="en-US" sz="1400" dirty="0" err="1"/>
              <a:t>i</a:t>
            </a:r>
            <a:r>
              <a:rPr lang="en-US" sz="1400" dirty="0"/>
              <a:t>*200 + </a:t>
            </a:r>
            <a:r>
              <a:rPr lang="en-US" sz="1400" dirty="0" err="1"/>
              <a:t>x_change</a:t>
            </a:r>
            <a:r>
              <a:rPr lang="en-US" sz="1400" dirty="0"/>
              <a:t>) &gt; 800:</a:t>
            </a:r>
          </a:p>
          <a:p>
            <a:pPr marL="0" indent="0">
              <a:buNone/>
            </a:pPr>
            <a:r>
              <a:rPr lang="en-US" sz="1400" dirty="0"/>
              <a:t>                </a:t>
            </a:r>
            <a:r>
              <a:rPr lang="en-US" sz="1400" dirty="0" err="1"/>
              <a:t>x_change</a:t>
            </a:r>
            <a:r>
              <a:rPr lang="en-US" sz="1400" dirty="0"/>
              <a:t> = 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65E811-9E00-C0E0-ABD9-D837710F5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03" y="1336633"/>
            <a:ext cx="4305831" cy="44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0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E4A5E-BBCE-1426-EFD0-8F350CA37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1378-E810-AF57-9AAE-6FAA801F9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38ADC-F076-C303-2355-F5AEF63028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https://forms.gle/6y3PpTJore1m2Lcw8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A132A-4520-E0A7-B777-A8257145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60FD52F4-67AE-8B13-FF16-E34BAB6A1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348" y="4152898"/>
            <a:ext cx="2169585" cy="2169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51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AD11C808-992B-9719-FBB7-ED9FB2E7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215500-541B-9EA6-5AC7-3474045FF3FC}"/>
              </a:ext>
            </a:extLst>
          </p:cNvPr>
          <p:cNvGraphicFramePr>
            <a:graphicFrameLocks noGrp="1"/>
          </p:cNvGraphicFramePr>
          <p:nvPr/>
        </p:nvGraphicFramePr>
        <p:xfrm>
          <a:off x="292354" y="871538"/>
          <a:ext cx="11522925" cy="5838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2925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684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15089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163902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578411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Introduction to Pygame and Its Capabilities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Understand what Pygame is and its role in graphical programming.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install and set up the Pygame library in Python.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Run and analyze a simple Pygame program to create a blank window.</a:t>
                      </a:r>
                    </a:p>
                    <a:p>
                      <a:pPr marL="284400" indent="-284400">
                        <a:buSzPct val="100000"/>
                        <a:buFont typeface="Arial" panose="020B0604020202020204" pitchFamily="34" charset="0"/>
                        <a:buChar char="•"/>
                      </a:pP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720918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Printing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Comments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Variables</a:t>
                      </a:r>
                    </a:p>
                    <a:p>
                      <a:pPr marL="678560" lvl="2" indent="-285750">
                        <a:buSzPct val="100000"/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Operators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468601538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1 - Create a Custom Calculator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1: Custom Calculators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Lab1: Create a Custom Calculator</a:t>
                      </a:r>
                    </a:p>
                    <a:p>
                      <a:pPr marL="67720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Create a program to calculate your target time for completing a full marathon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440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Basic Comparisons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Indentation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Using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And/Or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Boolean Variables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Else and Else If</a:t>
                      </a:r>
                    </a:p>
                    <a:p>
                      <a:pPr marL="67720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Text Comparisons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021142880"/>
                  </a:ext>
                </a:extLst>
              </a:tr>
              <a:tr h="42178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3 - Quiz Games and If Statements</a:t>
                      </a:r>
                    </a:p>
                    <a:p>
                      <a:pPr algn="l" rtl="0" fontAlgn="t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3: Create a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Quiz and create your own Quiz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if, </a:t>
                      </a:r>
                      <a:r>
                        <a:rPr lang="en-US" sz="14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elif</a:t>
                      </a: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, else 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1490910727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984524-815D-C1BA-FBB8-DE6D9112057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981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32C95-A5F6-8126-B6E3-DF9EBD477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59B35BB-0607-6CD4-B829-CF3087DB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403754-7518-C2C5-644E-2766D097D3AF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51527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3465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0000" marR="90000" marT="36000" marB="36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Review Python basics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 Loop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while Loops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Random Numbers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4056779860"/>
                  </a:ext>
                </a:extLst>
              </a:tr>
              <a:tr h="620505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Chapter 4: Random Numbers and Loops</a:t>
                      </a:r>
                    </a:p>
                    <a:p>
                      <a:pPr marL="0" indent="0" algn="l" rtl="0" fontAlgn="t">
                        <a:buFont typeface="Arial" panose="020B0604020202020204" pitchFamily="34" charset="0"/>
                        <a:buNone/>
                      </a:pP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Lab 4: Game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Lab 4: Create a Game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Refer to a Sample game and create your own game.</a:t>
                      </a:r>
                    </a:p>
                    <a:p>
                      <a:pPr marL="678556" lvl="1" indent="-285750" algn="l" rtl="0" fontAlgn="t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Use loop, if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713073686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5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Chapter 5: Introduction to Graphics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Learn how to draw basic shapes like rectangles, polygons, and text using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354425932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u="none" strike="noStrike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Introduction to Animation</a:t>
                      </a:r>
                    </a:p>
                  </a:txBody>
                  <a:tcPr marL="90000" marR="90000" marT="36000" marB="36000"/>
                </a:tc>
                <a:tc>
                  <a:txBody>
                    <a:bodyPr/>
                    <a:lstStyle/>
                    <a:p>
                      <a:pPr marL="280800" indent="-28080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Understand the basics of animation using Python and Pygame.</a:t>
                      </a:r>
                    </a:p>
                  </a:txBody>
                  <a:tcPr marL="90000" marR="90000" marT="36000" marB="36000"/>
                </a:tc>
                <a:extLst>
                  <a:ext uri="{0D108BD9-81ED-4DB2-BD59-A6C34878D82A}">
                    <a16:rowId xmlns:a16="http://schemas.microsoft.com/office/drawing/2014/main" val="2784557172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5: Create a Picture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Lab5: Create a Picture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colors.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multiple types of graphic functions (circles, rectangles, lines, etc.)</a:t>
                      </a:r>
                    </a:p>
                    <a:p>
                      <a:pPr marL="678556" lvl="1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You must use a while or for loop to create a repeating pattern. 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624225308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 8: Animation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marR="0" lvl="0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Lab8: Animation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Modify the prior Create-a-Picture lab5 or start a new one.</a:t>
                      </a:r>
                    </a:p>
                    <a:p>
                      <a:pPr marL="678556" marR="0" lvl="1" indent="-285750" algn="l" defTabSz="78561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Animate the image.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1140884369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F3754A-872F-FCF5-4D87-DD14245B8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06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4709-82C8-DAD5-E803-A38D07E25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2C8B32F-5294-4353-2A19-10209E47F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dbl" dirty="0"/>
              <a:t>Course schedule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298FC1-41F8-A436-955F-462BC728CE39}"/>
              </a:ext>
            </a:extLst>
          </p:cNvPr>
          <p:cNvGraphicFramePr>
            <a:graphicFrameLocks noGrp="1"/>
          </p:cNvGraphicFramePr>
          <p:nvPr/>
        </p:nvGraphicFramePr>
        <p:xfrm>
          <a:off x="280416" y="712388"/>
          <a:ext cx="11520000" cy="235122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70796905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397909029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756283660"/>
                    </a:ext>
                  </a:extLst>
                </a:gridCol>
                <a:gridCol w="7200000">
                  <a:extLst>
                    <a:ext uri="{9D8B030D-6E8A-4147-A177-3AD203B41FA5}">
                      <a16:colId xmlns:a16="http://schemas.microsoft.com/office/drawing/2014/main" val="145516613"/>
                    </a:ext>
                  </a:extLst>
                </a:gridCol>
              </a:tblGrid>
              <a:tr h="20980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Week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72000" marT="36000" marB="3600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JP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r>
                        <a:rPr lang="en-JP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  <a:endParaRPr lang="en-JP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Title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Goal of the class or Tasks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/>
                </a:tc>
                <a:extLst>
                  <a:ext uri="{0D108BD9-81ED-4DB2-BD59-A6C34878D82A}">
                    <a16:rowId xmlns:a16="http://schemas.microsoft.com/office/drawing/2014/main" val="67495326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10:</a:t>
                      </a:r>
                      <a:b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Controlling an object with the mouse and keyboard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Learn how to control an object with the mouse or keyboard on the screen.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Files: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move_mouse.py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+mn-lt"/>
                        </a:rPr>
                        <a:t>move_keyboard.py</a:t>
                      </a:r>
                      <a:endParaRPr lang="en-US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</a:rPr>
                        <a:t>Exercise7: Modify sample programs.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62387650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endParaRPr lang="en-JP" sz="14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Chapter 11: Bitmapped Graphics and Sound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use bitmapped graphics (images)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Learn how to add sound to your games.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Exercise8. Use images and sound.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957967543"/>
                  </a:ext>
                </a:extLst>
              </a:tr>
              <a:tr h="688623">
                <a:tc>
                  <a:txBody>
                    <a:bodyPr/>
                    <a:lstStyle/>
                    <a:p>
                      <a:pPr algn="l" fontAlgn="b"/>
                      <a:r>
                        <a:rPr lang="en-JP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8, 9</a:t>
                      </a:r>
                    </a:p>
                  </a:txBody>
                  <a:tcPr marL="90000" marR="6287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14,15</a:t>
                      </a:r>
                    </a:p>
                    <a:p>
                      <a:pPr algn="l" rtl="0" fontAlgn="b"/>
                      <a:r>
                        <a:rPr lang="en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,16</a:t>
                      </a:r>
                    </a:p>
                  </a:txBody>
                  <a:tcPr marL="90000" marR="9525" marT="3600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85616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Lab: Designing Your Own Animation/Game</a:t>
                      </a:r>
                    </a:p>
                    <a:p>
                      <a:pPr algn="l" rtl="0" fontAlgn="t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Presentations and Showcase</a:t>
                      </a:r>
                    </a:p>
                  </a:txBody>
                  <a:tcPr marL="90000" marR="9525" marT="36000" marB="0"/>
                </a:tc>
                <a:tc>
                  <a:txBody>
                    <a:bodyPr/>
                    <a:lstStyle/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Use the knowledge from previous classes to create your own animation or game.</a:t>
                      </a:r>
                    </a:p>
                    <a:p>
                      <a:pPr marL="285750" indent="-285750" algn="l" rtl="0" fontAlgn="b">
                        <a:buClr>
                          <a:srgbClr val="000000"/>
                        </a:buClr>
                        <a:buSzPts val="1200"/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Present your completed animation or game to the class.</a:t>
                      </a:r>
                    </a:p>
                  </a:txBody>
                  <a:tcPr marL="90000" marR="9525" marT="36000" marB="0"/>
                </a:tc>
                <a:extLst>
                  <a:ext uri="{0D108BD9-81ED-4DB2-BD59-A6C34878D82A}">
                    <a16:rowId xmlns:a16="http://schemas.microsoft.com/office/drawing/2014/main" val="203704220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9D58D6-5DA0-4F79-8143-94CA5A7AD5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328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8CAAE-48A0-E7D7-FED7-63B70BD8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34601-0865-EF97-0534-91BB44DD5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9858"/>
            <a:ext cx="9144000" cy="200320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Week 6, Class 10: </a:t>
            </a:r>
            <a:br>
              <a:rPr lang="en-US" dirty="0"/>
            </a:br>
            <a:r>
              <a:rPr lang="en-US" dirty="0"/>
              <a:t>(2025/02/26):</a:t>
            </a:r>
            <a:br>
              <a:rPr lang="en-US" dirty="0"/>
            </a:br>
            <a:r>
              <a:rPr lang="en-US" sz="4000" dirty="0">
                <a:hlinkClick r:id="rId2"/>
              </a:rPr>
              <a:t>Lab 5: Create a Picture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D0CBC-59A0-9B78-C21C-66B8C5A45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48636"/>
            <a:ext cx="9579429" cy="2657292"/>
          </a:xfrm>
        </p:spPr>
        <p:txBody>
          <a:bodyPr>
            <a:normAutofit/>
          </a:bodyPr>
          <a:lstStyle/>
          <a:p>
            <a:pPr marL="151351" indent="0">
              <a:buSzPct val="100000"/>
              <a:buNone/>
            </a:pPr>
            <a:r>
              <a:rPr lang="en-US" dirty="0"/>
              <a:t>Lab5: Create a Picture</a:t>
            </a:r>
          </a:p>
          <a:p>
            <a:pPr marL="673606" lvl="1" indent="-280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use multiple colors.</a:t>
            </a:r>
          </a:p>
          <a:p>
            <a:pPr marL="673606" lvl="1" indent="-280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use multiple types of graphic functions (circles, rectangles, lines, etc.)</a:t>
            </a:r>
          </a:p>
          <a:p>
            <a:pPr marL="673606" lvl="1" indent="-2808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must use a while or for loop to create a repeating pattern.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90AD0-FA7E-23A2-3282-D845C4D762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2964305"/>
            <a:ext cx="9144000" cy="573088"/>
          </a:xfrm>
        </p:spPr>
        <p:txBody>
          <a:bodyPr>
            <a:normAutofit/>
          </a:bodyPr>
          <a:lstStyle/>
          <a:p>
            <a:r>
              <a:rPr lang="en-US" dirty="0"/>
              <a:t>Goals/Tasks: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EB60-EC62-4D2C-349F-3416DFC04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4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6AB7A-0208-3552-BA18-CE1610085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4B74A69-16CC-11DD-F57C-13D37769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134AC9-F079-4CC5-3348-E11284D1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48" y="942509"/>
            <a:ext cx="10515600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Task: Draw a pretty picture. 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dirty="0"/>
              <a:t>Refer to the online course: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http://programarcadegames.com/index.php?chapter=lab_create_a_picture&amp;lang=en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You must use multiple colors.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You must use multiple types of graphic functions (circles, rectangles, lines, etc.)</a:t>
            </a:r>
          </a:p>
          <a:p>
            <a:pPr>
              <a:spcAft>
                <a:spcPts val="600"/>
              </a:spcAft>
            </a:pPr>
            <a:r>
              <a:rPr lang="en-US" dirty="0">
                <a:cs typeface="Arial" panose="020B0604020202020204" pitchFamily="34" charset="0"/>
              </a:rPr>
              <a:t>You must use a while or for loop to create a repeating pattern. </a:t>
            </a:r>
          </a:p>
          <a:p>
            <a:pPr>
              <a:spcAft>
                <a:spcPts val="600"/>
              </a:spcAft>
            </a:pPr>
            <a:r>
              <a:rPr lang="en-US" dirty="0"/>
              <a:t>Use templates if you need.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pygame_base_template.py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simple_graphics_demo.py</a:t>
            </a:r>
            <a:endParaRPr lang="en-US" dirty="0"/>
          </a:p>
          <a:p>
            <a:r>
              <a:rPr lang="en-US" dirty="0"/>
              <a:t>Save your program as </a:t>
            </a:r>
            <a:r>
              <a:rPr lang="en-US" b="1" dirty="0"/>
              <a:t>lab5_&lt;your name&gt;.</a:t>
            </a:r>
            <a:r>
              <a:rPr lang="en-US" b="1" dirty="0" err="1"/>
              <a:t>py</a:t>
            </a:r>
            <a:r>
              <a:rPr lang="en-US" b="1" dirty="0"/>
              <a:t> </a:t>
            </a:r>
          </a:p>
          <a:p>
            <a:r>
              <a:rPr lang="en-US" dirty="0"/>
              <a:t>Upload the file to the Teams Folder</a:t>
            </a: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7525A4-28A7-9FA8-BCD6-BD77DBE80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5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4437E-4FB5-AC99-C4D7-12552D93C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20101E2-F20E-492A-3056-E0DB7CAD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AFD5D3F-0DEE-1A87-DBE7-FD9ED279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823" y="1085013"/>
            <a:ext cx="10515600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with template files.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pygame_base_template.py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simple_graphics_demo.py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This is an example to draw a snowman and snowflake using </a:t>
            </a:r>
            <a:r>
              <a:rPr lang="en-US" dirty="0" err="1"/>
              <a:t>pygame.draw.circle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D1F6E6-6182-35D4-3824-C4DF30557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B3326B-FE7F-A0EC-A54F-D73067E989D8}"/>
              </a:ext>
            </a:extLst>
          </p:cNvPr>
          <p:cNvSpPr txBox="1"/>
          <p:nvPr/>
        </p:nvSpPr>
        <p:spPr>
          <a:xfrm>
            <a:off x="736271" y="3681351"/>
            <a:ext cx="5308270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2D050"/>
                </a:solidFill>
              </a:rPr>
              <a:t># Draw 2 circles and make a snowman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pygame.draw.circle</a:t>
            </a:r>
            <a:r>
              <a:rPr lang="en-US" sz="1400" dirty="0"/>
              <a:t>(screen, WHITE, [400, 600], 200)</a:t>
            </a:r>
          </a:p>
          <a:p>
            <a:pPr marL="0" indent="0">
              <a:buNone/>
            </a:pPr>
            <a:r>
              <a:rPr lang="en-US" sz="1400" dirty="0"/>
              <a:t>    </a:t>
            </a:r>
            <a:r>
              <a:rPr lang="en-US" sz="1400" dirty="0" err="1"/>
              <a:t>pygame.draw.circle</a:t>
            </a:r>
            <a:r>
              <a:rPr lang="en-US" sz="1400" dirty="0"/>
              <a:t>(screen, WHITE, [400, 350], 100)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solidFill>
                  <a:srgbClr val="92D050"/>
                </a:solidFill>
              </a:rPr>
              <a:t># Draw snowflake</a:t>
            </a:r>
          </a:p>
          <a:p>
            <a:pPr marL="0" indent="0">
              <a:buNone/>
            </a:pPr>
            <a:r>
              <a:rPr lang="en-US" sz="1400" dirty="0"/>
              <a:t>    for </a:t>
            </a:r>
            <a:r>
              <a:rPr lang="en-US" sz="1400" dirty="0" err="1"/>
              <a:t>i</a:t>
            </a:r>
            <a:r>
              <a:rPr lang="en-US" sz="1400" dirty="0"/>
              <a:t> in range(10):</a:t>
            </a:r>
          </a:p>
          <a:p>
            <a:pPr marL="0" indent="0">
              <a:buNone/>
            </a:pPr>
            <a:r>
              <a:rPr lang="en-US" sz="1400" dirty="0"/>
              <a:t>        x = </a:t>
            </a:r>
            <a:r>
              <a:rPr lang="en-US" sz="1400" dirty="0" err="1"/>
              <a:t>random.randrange</a:t>
            </a:r>
            <a:r>
              <a:rPr lang="en-US" sz="1400" dirty="0"/>
              <a:t>(0,800)</a:t>
            </a:r>
          </a:p>
          <a:p>
            <a:pPr marL="0" indent="0">
              <a:buNone/>
            </a:pPr>
            <a:r>
              <a:rPr lang="en-US" sz="1400" dirty="0"/>
              <a:t>        y = </a:t>
            </a:r>
            <a:r>
              <a:rPr lang="en-US" sz="1400" dirty="0" err="1"/>
              <a:t>random.randrange</a:t>
            </a:r>
            <a:r>
              <a:rPr lang="en-US" sz="1400" dirty="0"/>
              <a:t>(0,800)</a:t>
            </a:r>
          </a:p>
          <a:p>
            <a:pPr marL="0" indent="0">
              <a:buNone/>
            </a:pPr>
            <a:r>
              <a:rPr lang="en-US" sz="1400" dirty="0"/>
              <a:t>        </a:t>
            </a:r>
            <a:r>
              <a:rPr lang="en-US" sz="1400" dirty="0" err="1"/>
              <a:t>pygame.draw.circle</a:t>
            </a:r>
            <a:r>
              <a:rPr lang="en-US" sz="1400" dirty="0"/>
              <a:t>(screen, WHITE, [x, y], 10)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EC5B56-9CA8-18B5-BD8C-328C3D3C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445" y="3277589"/>
            <a:ext cx="3055841" cy="315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28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76C16-7F32-BF60-716A-38B5F441D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65BF6AD-2DC9-E357-B06F-71CC1B05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r>
              <a:rPr lang="en-US" dirty="0"/>
              <a:t>Lab 5: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24A9C0-C82D-8B53-B9B1-81D342E60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196" y="930633"/>
            <a:ext cx="11595265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Hints: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with template files.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pygame_base_template.py</a:t>
            </a:r>
            <a:endParaRPr lang="en-US" dirty="0">
              <a:cs typeface="Arial" panose="020B0604020202020204" pitchFamily="34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cs typeface="Arial" panose="020B0604020202020204" pitchFamily="34" charset="0"/>
              </a:rPr>
              <a:t>simple_graphics_demo.py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This is an example to draw many snowmen 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pygame.draw.circle</a:t>
            </a:r>
            <a:r>
              <a:rPr lang="en-US" dirty="0"/>
              <a:t>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A314BB-A4E2-1711-4859-86ADB6B7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2FE729-8E9C-DB4E-349C-DD59CE1BAB84}"/>
              </a:ext>
            </a:extLst>
          </p:cNvPr>
          <p:cNvSpPr txBox="1"/>
          <p:nvPr/>
        </p:nvSpPr>
        <p:spPr>
          <a:xfrm>
            <a:off x="665019" y="3700268"/>
            <a:ext cx="5308270" cy="22467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92D050"/>
                </a:solidFill>
              </a:rPr>
              <a:t># Draw 2 circles and make a snowman</a:t>
            </a:r>
          </a:p>
          <a:p>
            <a:pPr marL="0" indent="0">
              <a:buNone/>
            </a:pPr>
            <a:r>
              <a:rPr lang="en-US" sz="1400" dirty="0"/>
              <a:t>    for </a:t>
            </a:r>
            <a:r>
              <a:rPr lang="en-US" sz="1400" dirty="0" err="1"/>
              <a:t>i</a:t>
            </a:r>
            <a:r>
              <a:rPr lang="en-US" sz="1400" dirty="0"/>
              <a:t> in range(5):</a:t>
            </a:r>
          </a:p>
          <a:p>
            <a:pPr marL="0" indent="0">
              <a:buNone/>
            </a:pPr>
            <a:r>
              <a:rPr lang="en-US" sz="1400" dirty="0"/>
              <a:t>        for j in range(5):</a:t>
            </a:r>
          </a:p>
          <a:p>
            <a:pPr marL="0" indent="0">
              <a:buNone/>
            </a:pPr>
            <a:r>
              <a:rPr lang="en-US" sz="1400" dirty="0"/>
              <a:t>            if j %2:</a:t>
            </a:r>
          </a:p>
          <a:p>
            <a:pPr marL="0" indent="0">
              <a:buNone/>
            </a:pPr>
            <a:r>
              <a:rPr lang="en-US" sz="1400" dirty="0"/>
              <a:t>                color = WHITE</a:t>
            </a:r>
          </a:p>
          <a:p>
            <a:pPr marL="0" indent="0">
              <a:buNone/>
            </a:pPr>
            <a:r>
              <a:rPr lang="en-US" sz="1400" dirty="0"/>
              <a:t>            else:</a:t>
            </a:r>
          </a:p>
          <a:p>
            <a:pPr marL="0" indent="0">
              <a:buNone/>
            </a:pPr>
            <a:r>
              <a:rPr lang="en-US" sz="1400" dirty="0"/>
              <a:t>                color = PINK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pygame.draw.circle</a:t>
            </a:r>
            <a:r>
              <a:rPr lang="en-US" sz="1400" dirty="0"/>
              <a:t>(screen, color, [</a:t>
            </a:r>
            <a:r>
              <a:rPr lang="en-US" sz="1400" dirty="0" err="1"/>
              <a:t>i</a:t>
            </a:r>
            <a:r>
              <a:rPr lang="en-US" sz="1400" dirty="0"/>
              <a:t>*200, j*200], 20)</a:t>
            </a:r>
          </a:p>
          <a:p>
            <a:pPr marL="0" indent="0">
              <a:buNone/>
            </a:pPr>
            <a:r>
              <a:rPr lang="en-US" sz="1400" dirty="0"/>
              <a:t>            </a:t>
            </a:r>
            <a:r>
              <a:rPr lang="en-US" sz="1400" dirty="0" err="1"/>
              <a:t>pygame.draw.circle</a:t>
            </a:r>
            <a:r>
              <a:rPr lang="en-US" sz="1400" dirty="0"/>
              <a:t>(screen, color, [</a:t>
            </a:r>
            <a:r>
              <a:rPr lang="en-US" sz="1400" dirty="0" err="1"/>
              <a:t>i</a:t>
            </a:r>
            <a:r>
              <a:rPr lang="en-US" sz="1400" dirty="0"/>
              <a:t>*200, j*200+50], 40)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481AE-2B3E-656B-C964-CD421CE43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203" y="1336633"/>
            <a:ext cx="4305831" cy="444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565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BF818-0C02-E1A3-C312-B8DF9B602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B3A0-9523-C65D-C76A-73E6B5068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Attendance Check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DB8CA-B40C-3A62-E57D-F98285936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Please submit the following form at the end of the class. This is today's attendance check.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https://forms.gle/ESYNVNNSaTsr6xJa8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5CA77-42E8-CF62-BD5C-996B2318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37F9C979-DB19-015F-D8C2-4AE0479D5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7166" y="4229101"/>
            <a:ext cx="21971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88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5912</TotalTime>
  <Words>1358</Words>
  <Application>Microsoft Macintosh PowerPoint</Application>
  <PresentationFormat>Widescreen</PresentationFormat>
  <Paragraphs>230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.AppleSystemUIFont</vt:lpstr>
      <vt:lpstr>HelvNeue Light for IBM</vt:lpstr>
      <vt:lpstr>Aptos</vt:lpstr>
      <vt:lpstr>Aptos Display</vt:lpstr>
      <vt:lpstr>Arial</vt:lpstr>
      <vt:lpstr>Nunito Light</vt:lpstr>
      <vt:lpstr>Wingdings</vt:lpstr>
      <vt:lpstr>Office Theme</vt:lpstr>
      <vt:lpstr>Master template</vt:lpstr>
      <vt:lpstr>Programming Experiments With Python And Pygame #7</vt:lpstr>
      <vt:lpstr>Course schedule</vt:lpstr>
      <vt:lpstr>Course schedule</vt:lpstr>
      <vt:lpstr>Course schedule</vt:lpstr>
      <vt:lpstr>Week 6, Class 10:  (2025/02/26): Lab 5: Create a Picture</vt:lpstr>
      <vt:lpstr>Lab 5:</vt:lpstr>
      <vt:lpstr>Lab 5:</vt:lpstr>
      <vt:lpstr>Lab 5:</vt:lpstr>
      <vt:lpstr>Attendance Check 10</vt:lpstr>
      <vt:lpstr>Week 6, Class 11 (2025/02/28):   Lab 8: Animation</vt:lpstr>
      <vt:lpstr>Lab 8:</vt:lpstr>
      <vt:lpstr>Lab 8:</vt:lpstr>
      <vt:lpstr>Attendance Check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75</cp:revision>
  <dcterms:created xsi:type="dcterms:W3CDTF">2024-12-13T03:05:07Z</dcterms:created>
  <dcterms:modified xsi:type="dcterms:W3CDTF">2025-04-14T06:59:19Z</dcterms:modified>
</cp:coreProperties>
</file>