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315" r:id="rId3"/>
    <p:sldId id="324" r:id="rId4"/>
    <p:sldId id="320" r:id="rId5"/>
    <p:sldId id="328" r:id="rId6"/>
    <p:sldId id="327" r:id="rId7"/>
    <p:sldId id="329" r:id="rId8"/>
    <p:sldId id="418" r:id="rId9"/>
    <p:sldId id="419" r:id="rId10"/>
    <p:sldId id="404" r:id="rId11"/>
    <p:sldId id="420" r:id="rId12"/>
    <p:sldId id="421" r:id="rId13"/>
    <p:sldId id="423" r:id="rId14"/>
    <p:sldId id="422" r:id="rId15"/>
    <p:sldId id="424" r:id="rId16"/>
    <p:sldId id="373" r:id="rId17"/>
    <p:sldId id="335" r:id="rId18"/>
    <p:sldId id="417" r:id="rId19"/>
    <p:sldId id="322" r:id="rId20"/>
  </p:sldIdLst>
  <p:sldSz cx="9144000" cy="5143500" type="screen16x9"/>
  <p:notesSz cx="6858000" cy="9144000"/>
  <p:embeddedFontLst>
    <p:embeddedFont>
      <p:font typeface="Oswald" pitchFamily="2" charset="77"/>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IyVYRj0KXztVOWw/TmsSQA==" hashData="9HqiojP6++9NDm5c9BuzvEjxCN+cOGhHLddI2X4Lp4OdHpCUVIhKn+M7NtrYlO68jnRu/N3gjDdkx+uirHdm3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76"/>
    <p:restoredTop sz="82851"/>
  </p:normalViewPr>
  <p:slideViewPr>
    <p:cSldViewPr snapToGrid="0" showGuides="1">
      <p:cViewPr varScale="1">
        <p:scale>
          <a:sx n="124" d="100"/>
          <a:sy n="124" d="100"/>
        </p:scale>
        <p:origin x="1512" y="168"/>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4804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1618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414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4249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7974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489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3754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mdMjHGEJV72Ho9MVA"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Rqs3RFauGsdHxq7i7"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XZ8wuHmhAsEHEmNq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12/Not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1/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411786"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14</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10</a:t>
            </a:r>
            <a:r>
              <a:rPr lang="ja-JP" altLang="en-US" sz="4800">
                <a:latin typeface="MS PGothic" panose="020B0600070205080204" pitchFamily="34" charset="-128"/>
                <a:ea typeface="MS PGothic" panose="020B0600070205080204" pitchFamily="34" charset="-128"/>
              </a:rPr>
              <a:t>章 ソフトウェアシステムの検証と動作確認</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50344" y="4631920"/>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0478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/mdMjHGEJV72Ho9MVA</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10-1</a:t>
            </a:r>
          </a:p>
        </p:txBody>
      </p:sp>
    </p:spTree>
    <p:extLst>
      <p:ext uri="{BB962C8B-B14F-4D97-AF65-F5344CB8AC3E}">
        <p14:creationId xmlns:p14="http://schemas.microsoft.com/office/powerpoint/2010/main" val="245383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3631763"/>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ソフトウェアテストの役割と限界</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動的テスト：プログラムの動作を確認</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開発全期間の</a:t>
            </a:r>
            <a:r>
              <a:rPr lang="en-JP" altLang="ja-JP" dirty="0">
                <a:solidFill>
                  <a:schemeClr val="tx1"/>
                </a:solidFill>
                <a:latin typeface="MS PGothic" panose="020B0600070205080204" pitchFamily="34" charset="-128"/>
                <a:ea typeface="MS PGothic" panose="020B0600070205080204" pitchFamily="34" charset="-128"/>
              </a:rPr>
              <a:t>30%</a:t>
            </a:r>
            <a:r>
              <a:rPr lang="ja-JP" altLang="en-JP">
                <a:solidFill>
                  <a:schemeClr val="tx1"/>
                </a:solidFill>
                <a:latin typeface="MS PGothic" panose="020B0600070205080204" pitchFamily="34" charset="-128"/>
                <a:ea typeface="MS PGothic" panose="020B0600070205080204" pitchFamily="34" charset="-128"/>
              </a:rPr>
              <a:t>を</a:t>
            </a:r>
            <a:r>
              <a:rPr lang="ja-JP" altLang="en-US">
                <a:solidFill>
                  <a:schemeClr val="tx1"/>
                </a:solidFill>
                <a:latin typeface="MS PGothic" panose="020B0600070205080204" pitchFamily="34" charset="-128"/>
                <a:ea typeface="MS PGothic" panose="020B0600070205080204" pitchFamily="34" charset="-128"/>
              </a:rPr>
              <a:t>テスト作業に充てるのが理想的</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テストで全くバグがないことの保証はできない</a:t>
            </a:r>
          </a:p>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テストの種類と方法</a:t>
            </a:r>
            <a:endParaRPr lang="en-US" altLang="ja-JP" dirty="0">
              <a:solidFill>
                <a:schemeClr val="tx1"/>
              </a:solidFill>
              <a:latin typeface="MS PGothic" panose="020B0600070205080204" pitchFamily="34" charset="-128"/>
              <a:ea typeface="MS PGothic" panose="020B0600070205080204" pitchFamily="34" charset="-128"/>
            </a:endParaRPr>
          </a:p>
          <a:p>
            <a:pPr marL="585788" lvl="1" indent="-223838">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テスト時期による区分</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単体テスト</a:t>
            </a:r>
            <a:r>
              <a:rPr lang="ja-JP" altLang="en-US">
                <a:solidFill>
                  <a:schemeClr val="tx1"/>
                </a:solidFill>
                <a:latin typeface="MS PGothic" panose="020B0600070205080204" pitchFamily="34" charset="-128"/>
                <a:ea typeface="MS PGothic" panose="020B0600070205080204" pitchFamily="34" charset="-128"/>
              </a:rPr>
              <a:t>：モジュール等の機能テスト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結合テスト</a:t>
            </a:r>
            <a:r>
              <a:rPr lang="ja-JP" altLang="en-US">
                <a:solidFill>
                  <a:schemeClr val="tx1"/>
                </a:solidFill>
                <a:latin typeface="MS PGothic" panose="020B0600070205080204" pitchFamily="34" charset="-128"/>
                <a:ea typeface="MS PGothic" panose="020B0600070205080204" pitchFamily="34" charset="-128"/>
              </a:rPr>
              <a:t>；複数のモジュールを結合して機能テスト</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システムテスト</a:t>
            </a:r>
            <a:r>
              <a:rPr lang="ja-JP" altLang="en-US">
                <a:solidFill>
                  <a:schemeClr val="tx1"/>
                </a:solidFill>
                <a:latin typeface="MS PGothic" panose="020B0600070205080204" pitchFamily="34" charset="-128"/>
                <a:ea typeface="MS PGothic" panose="020B0600070205080204" pitchFamily="34" charset="-128"/>
              </a:rPr>
              <a:t>：システム全体のテスト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受入れテスト</a:t>
            </a:r>
            <a:r>
              <a:rPr lang="ja-JP" altLang="en-US">
                <a:solidFill>
                  <a:schemeClr val="tx1"/>
                </a:solidFill>
                <a:latin typeface="MS PGothic" panose="020B0600070205080204" pitchFamily="34" charset="-128"/>
                <a:ea typeface="MS PGothic" panose="020B0600070205080204" pitchFamily="34" charset="-128"/>
              </a:rPr>
              <a:t>：顧客の立ち合い。顧客と一緒にテスト</a:t>
            </a:r>
          </a:p>
        </p:txBody>
      </p:sp>
      <p:pic>
        <p:nvPicPr>
          <p:cNvPr id="3" name="Picture 2" descr="A diagram of a company&#10;&#10;Description automatically generated">
            <a:extLst>
              <a:ext uri="{FF2B5EF4-FFF2-40B4-BE49-F238E27FC236}">
                <a16:creationId xmlns:a16="http://schemas.microsoft.com/office/drawing/2014/main" id="{30AAF1E6-329C-76F5-C4ED-75FE251B9E83}"/>
              </a:ext>
            </a:extLst>
          </p:cNvPr>
          <p:cNvPicPr>
            <a:picLocks noChangeAspect="1"/>
          </p:cNvPicPr>
          <p:nvPr/>
        </p:nvPicPr>
        <p:blipFill>
          <a:blip r:embed="rId3"/>
          <a:stretch>
            <a:fillRect/>
          </a:stretch>
        </p:blipFill>
        <p:spPr>
          <a:xfrm>
            <a:off x="6265686" y="2571750"/>
            <a:ext cx="2737270" cy="1907535"/>
          </a:xfrm>
          <a:prstGeom prst="rect">
            <a:avLst/>
          </a:prstGeom>
        </p:spPr>
      </p:pic>
    </p:spTree>
    <p:extLst>
      <p:ext uri="{BB962C8B-B14F-4D97-AF65-F5344CB8AC3E}">
        <p14:creationId xmlns:p14="http://schemas.microsoft.com/office/powerpoint/2010/main" val="348239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215991"/>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テストの種類と方法</a:t>
            </a:r>
            <a:endParaRPr lang="en-US" altLang="ja-JP" dirty="0">
              <a:solidFill>
                <a:schemeClr val="tx1"/>
              </a:solidFill>
              <a:latin typeface="MS PGothic" panose="020B0600070205080204" pitchFamily="34" charset="-128"/>
              <a:ea typeface="MS PGothic" panose="020B0600070205080204" pitchFamily="34" charset="-128"/>
            </a:endParaRPr>
          </a:p>
          <a:p>
            <a:pPr marL="704850" lvl="1"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テスト方法による区分</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ホワイトボックステスト</a:t>
            </a:r>
            <a:r>
              <a:rPr lang="ja-JP" altLang="en-US">
                <a:solidFill>
                  <a:schemeClr val="tx1"/>
                </a:solidFill>
                <a:latin typeface="MS PGothic" panose="020B0600070205080204" pitchFamily="34" charset="-128"/>
                <a:ea typeface="MS PGothic" panose="020B0600070205080204" pitchFamily="34" charset="-128"/>
              </a:rPr>
              <a:t>；内部構造やロジックの正しさを確認。単体テスト等。</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ブラックボックステスト</a:t>
            </a:r>
            <a:r>
              <a:rPr lang="ja-JP" altLang="en-US">
                <a:solidFill>
                  <a:schemeClr val="tx1"/>
                </a:solidFill>
                <a:latin typeface="MS PGothic" panose="020B0600070205080204" pitchFamily="34" charset="-128"/>
                <a:ea typeface="MS PGothic" panose="020B0600070205080204" pitchFamily="34" charset="-128"/>
              </a:rPr>
              <a:t>：内部構造はテスト対象とせず、入力に対して正しい結果が出力されるかを確認。結合テスト。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状態遷移テスト</a:t>
            </a:r>
            <a:r>
              <a:rPr lang="ja-JP" altLang="en-US">
                <a:solidFill>
                  <a:schemeClr val="tx1"/>
                </a:solidFill>
                <a:latin typeface="MS PGothic" panose="020B0600070205080204" pitchFamily="34" charset="-128"/>
                <a:ea typeface="MS PGothic" panose="020B0600070205080204" pitchFamily="34" charset="-128"/>
              </a:rPr>
              <a:t>：イベントを発生させて、状態が適切に遷移するかを確認。状態遷移が無限ループやデッドロックにならないことを確認。</a:t>
            </a:r>
          </a:p>
        </p:txBody>
      </p:sp>
    </p:spTree>
    <p:extLst>
      <p:ext uri="{BB962C8B-B14F-4D97-AF65-F5344CB8AC3E}">
        <p14:creationId xmlns:p14="http://schemas.microsoft.com/office/powerpoint/2010/main" val="414797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369880"/>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テストの手順</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テスト仕様書作成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テスト環境準備</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テスト結果の分析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リグレッションテスト（回帰テスト）：　テストで不具合が見つかった後、プログラムを修正した後、プログラムの他の部分に影響がないかを確認する。</a:t>
            </a:r>
          </a:p>
        </p:txBody>
      </p:sp>
    </p:spTree>
    <p:extLst>
      <p:ext uri="{BB962C8B-B14F-4D97-AF65-F5344CB8AC3E}">
        <p14:creationId xmlns:p14="http://schemas.microsoft.com/office/powerpoint/2010/main" val="102213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154436"/>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テスト項目の作成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ブラックボックステストのテスト項目作成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同値分割法：　有効値、無効値の代表値をテスト。</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限界値、境界値分析：</a:t>
            </a:r>
            <a:r>
              <a:rPr lang="en-US" altLang="ja-JP" dirty="0">
                <a:solidFill>
                  <a:schemeClr val="tx1"/>
                </a:solidFill>
                <a:latin typeface="MS PGothic" panose="020B0600070205080204" pitchFamily="34" charset="-128"/>
                <a:ea typeface="MS PGothic" panose="020B0600070205080204" pitchFamily="34" charset="-128"/>
              </a:rPr>
              <a:t>0, 1, 256, 257</a:t>
            </a:r>
            <a:r>
              <a:rPr lang="ja-JP" altLang="en-US">
                <a:solidFill>
                  <a:schemeClr val="tx1"/>
                </a:solidFill>
                <a:latin typeface="MS PGothic" panose="020B0600070205080204" pitchFamily="34" charset="-128"/>
                <a:ea typeface="MS PGothic" panose="020B0600070205080204" pitchFamily="34" charset="-128"/>
              </a:rPr>
              <a:t>といった境界値をテスト。</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デシジョンテーブル：表を作って入力値の組み合わせをテスト</a:t>
            </a:r>
            <a:endParaRPr lang="en-US" altLang="ja-JP" dirty="0">
              <a:solidFill>
                <a:schemeClr val="tx1"/>
              </a:solidFill>
              <a:latin typeface="MS PGothic" panose="020B0600070205080204" pitchFamily="34" charset="-128"/>
              <a:ea typeface="MS PGothic" panose="020B0600070205080204" pitchFamily="34" charset="-128"/>
            </a:endParaRPr>
          </a:p>
          <a:p>
            <a:pPr marL="319087"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number of numbers&#10;&#10;Description automatically generated with medium confidence">
            <a:extLst>
              <a:ext uri="{FF2B5EF4-FFF2-40B4-BE49-F238E27FC236}">
                <a16:creationId xmlns:a16="http://schemas.microsoft.com/office/drawing/2014/main" id="{6FBAFC20-570C-1516-DCC0-68FFC29EC17F}"/>
              </a:ext>
            </a:extLst>
          </p:cNvPr>
          <p:cNvPicPr>
            <a:picLocks noChangeAspect="1"/>
          </p:cNvPicPr>
          <p:nvPr/>
        </p:nvPicPr>
        <p:blipFill>
          <a:blip r:embed="rId3"/>
          <a:stretch>
            <a:fillRect/>
          </a:stretch>
        </p:blipFill>
        <p:spPr>
          <a:xfrm>
            <a:off x="1639914" y="2873278"/>
            <a:ext cx="1813291" cy="2147319"/>
          </a:xfrm>
          <a:prstGeom prst="rect">
            <a:avLst/>
          </a:prstGeom>
        </p:spPr>
      </p:pic>
      <p:pic>
        <p:nvPicPr>
          <p:cNvPr id="10" name="Picture 9" descr="A table with a number on it&#10;&#10;Description automatically generated">
            <a:extLst>
              <a:ext uri="{FF2B5EF4-FFF2-40B4-BE49-F238E27FC236}">
                <a16:creationId xmlns:a16="http://schemas.microsoft.com/office/drawing/2014/main" id="{21433CB6-0964-8949-B6B5-B75C37FB7421}"/>
              </a:ext>
            </a:extLst>
          </p:cNvPr>
          <p:cNvPicPr>
            <a:picLocks noChangeAspect="1"/>
          </p:cNvPicPr>
          <p:nvPr/>
        </p:nvPicPr>
        <p:blipFill>
          <a:blip r:embed="rId4"/>
          <a:stretch>
            <a:fillRect/>
          </a:stretch>
        </p:blipFill>
        <p:spPr>
          <a:xfrm>
            <a:off x="3840479" y="2873278"/>
            <a:ext cx="4485062" cy="1623165"/>
          </a:xfrm>
          <a:prstGeom prst="rect">
            <a:avLst/>
          </a:prstGeom>
        </p:spPr>
      </p:pic>
    </p:spTree>
    <p:extLst>
      <p:ext uri="{BB962C8B-B14F-4D97-AF65-F5344CB8AC3E}">
        <p14:creationId xmlns:p14="http://schemas.microsoft.com/office/powerpoint/2010/main" val="196174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1785104"/>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テスト項目の作成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ホワイトボックステストのテスト項目作成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命令テスト</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分岐テスト</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条件テスト</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8" name="Picture 7" descr="A diagram of different types of chemical processes&#10;&#10;Description automatically generated with medium confidence">
            <a:extLst>
              <a:ext uri="{FF2B5EF4-FFF2-40B4-BE49-F238E27FC236}">
                <a16:creationId xmlns:a16="http://schemas.microsoft.com/office/drawing/2014/main" id="{1D618FBF-78D3-032A-2CBD-7D00CF1D85EC}"/>
              </a:ext>
            </a:extLst>
          </p:cNvPr>
          <p:cNvPicPr>
            <a:picLocks noChangeAspect="1"/>
          </p:cNvPicPr>
          <p:nvPr/>
        </p:nvPicPr>
        <p:blipFill>
          <a:blip r:embed="rId3"/>
          <a:stretch>
            <a:fillRect/>
          </a:stretch>
        </p:blipFill>
        <p:spPr>
          <a:xfrm>
            <a:off x="4572000" y="2311019"/>
            <a:ext cx="4011121" cy="2257806"/>
          </a:xfrm>
          <a:prstGeom prst="rect">
            <a:avLst/>
          </a:prstGeom>
        </p:spPr>
      </p:pic>
    </p:spTree>
    <p:extLst>
      <p:ext uri="{BB962C8B-B14F-4D97-AF65-F5344CB8AC3E}">
        <p14:creationId xmlns:p14="http://schemas.microsoft.com/office/powerpoint/2010/main" val="217502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0585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/Rqs3RFauGsdHxq7i7</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10-2</a:t>
            </a:r>
          </a:p>
        </p:txBody>
      </p:sp>
    </p:spTree>
    <p:extLst>
      <p:ext uri="{BB962C8B-B14F-4D97-AF65-F5344CB8AC3E}">
        <p14:creationId xmlns:p14="http://schemas.microsoft.com/office/powerpoint/2010/main" val="26857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6719916" cy="2962349"/>
          </a:xfrm>
          <a:prstGeom prst="rect">
            <a:avLst/>
          </a:prstGeom>
          <a:noFill/>
        </p:spPr>
        <p:txBody>
          <a:bodyPr wrap="square" rtlCol="0">
            <a:spAutoFit/>
          </a:bodyPr>
          <a:lstStyle/>
          <a:p>
            <a:r>
              <a:rPr lang="en-US" sz="1800" dirty="0">
                <a:latin typeface="MS PGothic" panose="020B0600070205080204" pitchFamily="34" charset="-128"/>
                <a:ea typeface="MS PGothic" panose="020B0600070205080204" pitchFamily="34" charset="-128"/>
                <a:hlinkClick r:id="rId3"/>
              </a:rPr>
              <a:t>https://forms.gle/XZ8wuHmhAsEHEmNq9</a:t>
            </a:r>
            <a:endParaRPr lang="en-US" sz="1800" dirty="0">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乗車運賃計算システムの仕様は以下です。</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テスト項目を作成してください。</a:t>
            </a:r>
            <a:endParaRPr lang="en-US" altLang="ja-JP" b="0" i="0" dirty="0">
              <a:solidFill>
                <a:schemeClr val="tx1"/>
              </a:solidFill>
              <a:effectLst/>
              <a:latin typeface="MS PGothic" panose="020B0600070205080204" pitchFamily="34" charset="-128"/>
              <a:ea typeface="MS PGothic" panose="020B0600070205080204" pitchFamily="34" charset="-128"/>
            </a:endParaRPr>
          </a:p>
          <a:p>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「乗客の年齢」、「乗車年月日」を入力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「乗車区間」入力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指定された区間の乗車料金を計算する。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60</a:t>
            </a:r>
            <a:r>
              <a:rPr lang="ja-JP" altLang="en-US" b="0" i="0">
                <a:solidFill>
                  <a:schemeClr val="tx1"/>
                </a:solidFill>
                <a:effectLst/>
                <a:latin typeface="MS PGothic" panose="020B0600070205080204" pitchFamily="34" charset="-128"/>
                <a:ea typeface="MS PGothic" panose="020B0600070205080204" pitchFamily="34" charset="-128"/>
              </a:rPr>
              <a:t>歳以上の乗客はシニア割引を計算する。上記乗車料金に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0.9</a:t>
            </a:r>
            <a:r>
              <a:rPr lang="ja-JP" altLang="en-US" b="0" i="0">
                <a:solidFill>
                  <a:schemeClr val="tx1"/>
                </a:solidFill>
                <a:effectLst/>
                <a:latin typeface="MS PGothic" panose="020B0600070205080204" pitchFamily="34" charset="-128"/>
                <a:ea typeface="MS PGothic" panose="020B0600070205080204" pitchFamily="34" charset="-128"/>
              </a:rPr>
              <a:t>をかける。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12</a:t>
            </a:r>
            <a:r>
              <a:rPr lang="ja-JP" altLang="en-US" b="0" i="0">
                <a:solidFill>
                  <a:schemeClr val="tx1"/>
                </a:solidFill>
                <a:effectLst/>
                <a:latin typeface="MS PGothic" panose="020B0600070205080204" pitchFamily="34" charset="-128"/>
                <a:ea typeface="MS PGothic" panose="020B0600070205080204" pitchFamily="34" charset="-128"/>
              </a:rPr>
              <a:t>歳未満は子供利割引を計算する。上記乗車料金に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0.7</a:t>
            </a:r>
            <a:r>
              <a:rPr lang="ja-JP" altLang="en-US" b="0" i="0">
                <a:solidFill>
                  <a:schemeClr val="tx1"/>
                </a:solidFill>
                <a:effectLst/>
                <a:latin typeface="MS PGothic" panose="020B0600070205080204" pitchFamily="34" charset="-128"/>
                <a:ea typeface="MS PGothic" panose="020B0600070205080204" pitchFamily="34" charset="-128"/>
              </a:rPr>
              <a:t>をかける。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毎月</a:t>
            </a:r>
            <a:r>
              <a:rPr lang="ja-JP" altLang="en-JP" b="0" i="0">
                <a:solidFill>
                  <a:schemeClr val="tx1"/>
                </a:solidFill>
                <a:effectLst/>
                <a:latin typeface="MS PGothic" panose="020B0600070205080204" pitchFamily="34" charset="-128"/>
                <a:ea typeface="MS PGothic" panose="020B0600070205080204" pitchFamily="34" charset="-128"/>
              </a:rPr>
              <a:t>５、１５、</a:t>
            </a:r>
            <a:r>
              <a:rPr lang="en-JP" altLang="ja-JP" b="0" i="0" dirty="0">
                <a:solidFill>
                  <a:schemeClr val="tx1"/>
                </a:solidFill>
                <a:effectLst/>
                <a:latin typeface="MS PGothic" panose="020B0600070205080204" pitchFamily="34" charset="-128"/>
                <a:ea typeface="MS PGothic" panose="020B0600070205080204" pitchFamily="34" charset="-128"/>
              </a:rPr>
              <a:t>25</a:t>
            </a:r>
            <a:r>
              <a:rPr lang="ja-JP" altLang="en-JP" b="0" i="0">
                <a:solidFill>
                  <a:schemeClr val="tx1"/>
                </a:solidFill>
                <a:effectLst/>
                <a:latin typeface="MS PGothic" panose="020B0600070205080204" pitchFamily="34" charset="-128"/>
                <a:ea typeface="MS PGothic" panose="020B0600070205080204" pitchFamily="34" charset="-128"/>
              </a:rPr>
              <a:t>日</a:t>
            </a:r>
            <a:r>
              <a:rPr lang="ja-JP" altLang="en-US" b="0" i="0">
                <a:solidFill>
                  <a:schemeClr val="tx1"/>
                </a:solidFill>
                <a:effectLst/>
                <a:latin typeface="MS PGothic" panose="020B0600070205080204" pitchFamily="34" charset="-128"/>
                <a:ea typeface="MS PGothic" panose="020B0600070205080204" pitchFamily="34" charset="-128"/>
              </a:rPr>
              <a:t>は感謝デーとして乗車料金を半額にする。</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最終料金を表示する。　</a:t>
            </a:r>
          </a:p>
          <a:p>
            <a:pPr marL="228600" indent="-228600">
              <a:buFont typeface="+mj-lt"/>
              <a:buAutoNum type="arabicPeriod"/>
            </a:pPr>
            <a:endParaRPr lang="en-US" sz="105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err="1">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rgbClr val="CEF3F5"/>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https://onct.oita-ct.ac.jp/seigyo/nishimura_hp/coursework/2019/SystemEngineering/12/Note.html</a:t>
            </a:r>
            <a:endParaRPr lang="en-US" dirty="0">
              <a:solidFill>
                <a:schemeClr val="tx1"/>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MS PGothic" panose="020B0600070205080204" pitchFamily="34" charset="-128"/>
                <a:ea typeface="MS PGothic" panose="020B0600070205080204" pitchFamily="34" charset="-128"/>
              </a:rPr>
              <a:t>14</a:t>
            </a:r>
            <a:endParaRPr dirty="0">
              <a:solidFill>
                <a:schemeClr val="accent2"/>
              </a:solidFill>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10</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accent2"/>
              </a:solidFill>
              <a:effectLs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11</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66DE34CC-A640-EBCF-3E02-62EA31D60517}"/>
              </a:ext>
            </a:extLst>
          </p:cNvPr>
          <p:cNvPicPr>
            <a:picLocks noChangeAspect="1"/>
          </p:cNvPicPr>
          <p:nvPr/>
        </p:nvPicPr>
        <p:blipFill>
          <a:blip r:embed="rId3"/>
          <a:stretch>
            <a:fillRect/>
          </a:stretch>
        </p:blipFill>
        <p:spPr>
          <a:xfrm>
            <a:off x="965648" y="1258944"/>
            <a:ext cx="5524778" cy="2570778"/>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10</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ソフトウェアシステムの検証と動作確認</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ビジネスとして開発されるソフトウェアシステムは企業にとっては製品であり、利用者にとっては商品である。ソフトウェアシステムが製品あるいは商品である以上、その品質は確かなものでなければならない。システム開発の現場では、開発したシステムの品質を確認するためにシステムの検証や動作確認が行われ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第１０章ではソフトウェアシステムの静的側面ならびに動的側面からの検証方法を中心に説明する。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第９章で示した乗車運賃計算システムの仕様を参考にして、テスト項目を作成する。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この乗車運転計算システムの設計として、乗客の年齢をもとにして計算するモジュールの単体テストを計画、実施する。</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10</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ソフトウェアシステムの検証と動作確認</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10.1 </a:t>
            </a:r>
            <a:r>
              <a:rPr lang="ja-JP" altLang="en-US" sz="2000">
                <a:solidFill>
                  <a:schemeClr val="tx1"/>
                </a:solidFill>
                <a:latin typeface="MS PGothic" panose="020B0600070205080204" pitchFamily="34" charset="-128"/>
                <a:ea typeface="MS PGothic" panose="020B0600070205080204" pitchFamily="34" charset="-128"/>
              </a:rPr>
              <a:t>ソフトウェアの検証・動作確認の基本的な考え方</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6" y="1721195"/>
            <a:ext cx="5009720" cy="2893100"/>
          </a:xfrm>
          <a:prstGeom prst="rect">
            <a:avLst/>
          </a:prstGeom>
          <a:noFill/>
        </p:spPr>
        <p:txBody>
          <a:bodyPr wrap="square">
            <a:spAutoFit/>
          </a:bodyPr>
          <a:lstStyle/>
          <a:p>
            <a:pPr marL="342900"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検証の考え方 </a:t>
            </a:r>
            <a:endParaRPr lang="en-US" altLang="ja-JP" dirty="0">
              <a:solidFill>
                <a:schemeClr val="tx1"/>
              </a:solidFill>
              <a:latin typeface="MS PGothic" panose="020B0600070205080204" pitchFamily="34" charset="-128"/>
              <a:ea typeface="MS PGothic" panose="020B0600070205080204" pitchFamily="34" charset="-128"/>
            </a:endParaRPr>
          </a:p>
          <a:p>
            <a:pPr marL="361950" lvl="1" indent="-4286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検証の対象：プログラム、仕様書／設計書／ドキュメント</a:t>
            </a:r>
            <a:endParaRPr lang="en-US" altLang="ja-JP" dirty="0">
              <a:solidFill>
                <a:schemeClr val="tx1"/>
              </a:solidFill>
              <a:latin typeface="MS PGothic" panose="020B0600070205080204" pitchFamily="34" charset="-128"/>
              <a:ea typeface="MS PGothic" panose="020B0600070205080204" pitchFamily="34" charset="-128"/>
            </a:endParaRPr>
          </a:p>
          <a:p>
            <a:pPr marL="585788" lvl="2" indent="-1809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論理的に正しいか</a:t>
            </a:r>
            <a:endParaRPr lang="en-US" altLang="ja-JP" dirty="0">
              <a:solidFill>
                <a:schemeClr val="tx1"/>
              </a:solidFill>
              <a:latin typeface="MS PGothic" panose="020B0600070205080204" pitchFamily="34" charset="-128"/>
              <a:ea typeface="MS PGothic" panose="020B0600070205080204" pitchFamily="34" charset="-128"/>
            </a:endParaRPr>
          </a:p>
          <a:p>
            <a:pPr marL="585788" lvl="2" indent="-1809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ユーザの要件に合っているか</a:t>
            </a:r>
          </a:p>
          <a:p>
            <a:pPr marL="404813" lvl="2">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266700" indent="-257175">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検証の方法</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動的検証： 対象を動かしてテスト</a:t>
            </a:r>
          </a:p>
          <a:p>
            <a:pPr marL="533400" lvl="1" indent="-17145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静的検証： 対象をレビュー</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close-up of a diagram&#10;&#10;Description automatically generated">
            <a:extLst>
              <a:ext uri="{FF2B5EF4-FFF2-40B4-BE49-F238E27FC236}">
                <a16:creationId xmlns:a16="http://schemas.microsoft.com/office/drawing/2014/main" id="{A2670C52-93F7-B668-923A-79B6791B5FBE}"/>
              </a:ext>
            </a:extLst>
          </p:cNvPr>
          <p:cNvPicPr>
            <a:picLocks noChangeAspect="1"/>
          </p:cNvPicPr>
          <p:nvPr/>
        </p:nvPicPr>
        <p:blipFill>
          <a:blip r:embed="rId3"/>
          <a:stretch>
            <a:fillRect/>
          </a:stretch>
        </p:blipFill>
        <p:spPr>
          <a:xfrm>
            <a:off x="5325736" y="3327919"/>
            <a:ext cx="3151991" cy="1571923"/>
          </a:xfrm>
          <a:prstGeom prst="rect">
            <a:avLst/>
          </a:prstGeom>
        </p:spPr>
      </p:pic>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560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10.2 </a:t>
            </a:r>
            <a:r>
              <a:rPr lang="ja-JP" altLang="en-US" sz="2000">
                <a:solidFill>
                  <a:schemeClr val="tx1"/>
                </a:solidFill>
                <a:latin typeface="MS PGothic" panose="020B0600070205080204" pitchFamily="34" charset="-128"/>
                <a:ea typeface="MS PGothic" panose="020B0600070205080204" pitchFamily="34" charset="-128"/>
              </a:rPr>
              <a:t>ソフトウェアレビュー</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936506"/>
            <a:ext cx="6870793" cy="2508379"/>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静的検証の種類</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ソフトウェアレビュー</a:t>
            </a:r>
          </a:p>
          <a:p>
            <a:pPr marL="533400" lvl="1" indent="-1714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プログラム解析</a:t>
            </a:r>
          </a:p>
          <a:p>
            <a:pPr marL="533400" lvl="1" indent="-171450">
              <a:spcAft>
                <a:spcPts val="12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仕様検証</a:t>
            </a:r>
            <a:endParaRPr lang="en-US" altLang="ja-JP" dirty="0">
              <a:solidFill>
                <a:schemeClr val="tx1"/>
              </a:solidFill>
              <a:latin typeface="MS PGothic" panose="020B0600070205080204" pitchFamily="34" charset="-128"/>
              <a:ea typeface="MS PGothic" panose="020B0600070205080204" pitchFamily="34" charset="-128"/>
            </a:endParaRPr>
          </a:p>
          <a:p>
            <a:pPr marL="361950" indent="-352425">
              <a:spcAft>
                <a:spcPts val="12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ソフトウェアレビューの種類</a:t>
            </a:r>
            <a:endParaRPr lang="en-US" altLang="ja-JP" dirty="0">
              <a:solidFill>
                <a:schemeClr val="tx1"/>
              </a:solidFill>
              <a:latin typeface="MS PGothic" panose="020B0600070205080204" pitchFamily="34" charset="-128"/>
              <a:ea typeface="MS PGothic" panose="020B0600070205080204" pitchFamily="34" charset="-128"/>
            </a:endParaRPr>
          </a:p>
          <a:p>
            <a:pPr marL="585788" lvl="1" indent="-2667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目的による分類</a:t>
            </a:r>
          </a:p>
          <a:p>
            <a:pPr marL="585788" lvl="3" indent="-52388">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テクニカルレビュー</a:t>
            </a:r>
            <a:r>
              <a:rPr lang="ja-JP" altLang="en-US">
                <a:solidFill>
                  <a:schemeClr val="tx1"/>
                </a:solidFill>
                <a:latin typeface="MS PGothic" panose="020B0600070205080204" pitchFamily="34" charset="-128"/>
                <a:ea typeface="MS PGothic" panose="020B0600070205080204" pitchFamily="34" charset="-128"/>
              </a:rPr>
              <a:t>：エンジニアが中心になって技術的な面のレビュ</a:t>
            </a:r>
          </a:p>
          <a:p>
            <a:pPr marL="585788" lvl="3" indent="-52388">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マネジメントレビュー</a:t>
            </a:r>
            <a:r>
              <a:rPr lang="ja-JP" altLang="en-US">
                <a:solidFill>
                  <a:schemeClr val="tx1"/>
                </a:solidFill>
                <a:latin typeface="MS PGothic" panose="020B0600070205080204" pitchFamily="34" charset="-128"/>
                <a:ea typeface="MS PGothic" panose="020B0600070205080204" pitchFamily="34" charset="-128"/>
              </a:rPr>
              <a:t>：プロジェクトマネジャが中心になってレビュー</a:t>
            </a:r>
          </a:p>
        </p:txBody>
      </p:sp>
    </p:spTree>
    <p:extLst>
      <p:ext uri="{BB962C8B-B14F-4D97-AF65-F5344CB8AC3E}">
        <p14:creationId xmlns:p14="http://schemas.microsoft.com/office/powerpoint/2010/main" val="380825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10.2 </a:t>
            </a:r>
            <a:r>
              <a:rPr lang="ja-JP" altLang="en-US" sz="2000">
                <a:solidFill>
                  <a:schemeClr val="tx1"/>
                </a:solidFill>
                <a:latin typeface="MS PGothic" panose="020B0600070205080204" pitchFamily="34" charset="-128"/>
                <a:ea typeface="MS PGothic" panose="020B0600070205080204" pitchFamily="34" charset="-128"/>
              </a:rPr>
              <a:t>ソフトウェアレビュー</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3385542"/>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ソフトウェアレビューの種類</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実施時期による分類</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要件レビュー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設計レビュー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コードレビュー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テスト仕様</a:t>
            </a:r>
            <a:r>
              <a:rPr lang="ja-JP" altLang="en-JP">
                <a:solidFill>
                  <a:schemeClr val="tx1"/>
                </a:solidFill>
                <a:latin typeface="MS PGothic" panose="020B0600070205080204" pitchFamily="34" charset="-128"/>
                <a:ea typeface="MS PGothic" panose="020B0600070205080204" pitchFamily="34" charset="-128"/>
              </a:rPr>
              <a:t>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テスト結果レビュー</a:t>
            </a:r>
            <a:endParaRPr lang="en-US" altLang="ja-JP" dirty="0">
              <a:solidFill>
                <a:schemeClr val="tx1"/>
              </a:solidFill>
              <a:latin typeface="MS PGothic" panose="020B0600070205080204" pitchFamily="34" charset="-128"/>
              <a:ea typeface="MS PGothic" panose="020B0600070205080204" pitchFamily="34" charset="-128"/>
            </a:endParaRPr>
          </a:p>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レビューの技法</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ウォークスルー：　仕様書、設計書、ソースコードを机上でレビュー</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12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フォーマルインスペクション：事前にチェックして問題点をリストアップし、その問題点について確認、修正方法を検討する方法</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3559649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2882</TotalTime>
  <Words>916</Words>
  <Application>Microsoft Macintosh PowerPoint</Application>
  <PresentationFormat>On-screen Show (16:9)</PresentationFormat>
  <Paragraphs>145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vt:lpstr>
      <vt:lpstr>MS PGothic</vt:lpstr>
      <vt:lpstr>Oswald</vt:lpstr>
      <vt:lpstr>Software Development Bussines Plan by Slidesgo</vt:lpstr>
      <vt:lpstr>14 第10章 ソフトウェアシステムの検証と動作確認</vt:lpstr>
      <vt:lpstr>01</vt:lpstr>
      <vt:lpstr>10</vt:lpstr>
      <vt:lpstr>1. 今日の授業について  </vt:lpstr>
      <vt:lpstr>第10章 ソフトウェアシステムの検証と動作確認</vt:lpstr>
      <vt:lpstr>2. 今日の学習目標</vt:lpstr>
      <vt:lpstr>第10章 ソフトウェアシステムの検証と動作確認</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 </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68</cp:revision>
  <cp:lastPrinted>2025-04-18T02:09:55Z</cp:lastPrinted>
  <dcterms:modified xsi:type="dcterms:W3CDTF">2025-04-18T02:10:18Z</dcterms:modified>
</cp:coreProperties>
</file>