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0"/>
  </p:notesMasterIdLst>
  <p:sldIdLst>
    <p:sldId id="256" r:id="rId2"/>
    <p:sldId id="315" r:id="rId3"/>
    <p:sldId id="324" r:id="rId4"/>
    <p:sldId id="320" r:id="rId5"/>
    <p:sldId id="328" r:id="rId6"/>
    <p:sldId id="327" r:id="rId7"/>
    <p:sldId id="329" r:id="rId8"/>
    <p:sldId id="418" r:id="rId9"/>
    <p:sldId id="420" r:id="rId10"/>
    <p:sldId id="419" r:id="rId11"/>
    <p:sldId id="404" r:id="rId12"/>
    <p:sldId id="409" r:id="rId13"/>
    <p:sldId id="421" r:id="rId14"/>
    <p:sldId id="422" r:id="rId15"/>
    <p:sldId id="373" r:id="rId16"/>
    <p:sldId id="335" r:id="rId17"/>
    <p:sldId id="417" r:id="rId18"/>
    <p:sldId id="322" r:id="rId19"/>
  </p:sldIdLst>
  <p:sldSz cx="9144000" cy="5143500" type="screen16x9"/>
  <p:notesSz cx="6858000" cy="9144000"/>
  <p:embeddedFontLst>
    <p:embeddedFont>
      <p:font typeface="Oswald" pitchFamily="2" charset="77"/>
      <p:regular r:id="rId21"/>
      <p:bold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FOLHWluFlz0NrBwsXDsFDw==" hashData="QsfAqUOBKQrrMEYvRQfQtBzHDPWe2wfgPy11W91KYs2KsanOxsEBl45vbh+WrtD6mlsjRbn0N0pTdmw+S2cAHA=="/>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01"/>
    <p:restoredTop sz="82927"/>
  </p:normalViewPr>
  <p:slideViewPr>
    <p:cSldViewPr snapToGrid="0" showGuides="1">
      <p:cViewPr varScale="1">
        <p:scale>
          <a:sx n="124" d="100"/>
          <a:sy n="124" d="100"/>
        </p:scale>
        <p:origin x="1640" y="176"/>
      </p:cViewPr>
      <p:guideLst/>
    </p:cSldViewPr>
  </p:slideViewPr>
  <p:notesTextViewPr>
    <p:cViewPr>
      <p:scale>
        <a:sx n="1" d="1"/>
        <a:sy n="1" d="1"/>
      </p:scale>
      <p:origin x="0" y="0"/>
    </p:cViewPr>
  </p:notesTextViewPr>
  <p:notesViewPr>
    <p:cSldViewPr snapToGrid="0" showGuides="1">
      <p:cViewPr varScale="1">
        <p:scale>
          <a:sx n="86" d="100"/>
          <a:sy n="86" d="100"/>
        </p:scale>
        <p:origin x="2928" y="21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4087671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52308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939533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469728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6546224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8729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488627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394285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1789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301881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243945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341045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4293295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2235000" y="1340850"/>
            <a:ext cx="4674000" cy="246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66" name="Google Shape;66;p8"/>
          <p:cNvGrpSpPr/>
          <p:nvPr/>
        </p:nvGrpSpPr>
        <p:grpSpPr>
          <a:xfrm>
            <a:off x="-77" y="3784091"/>
            <a:ext cx="2423582" cy="1357541"/>
            <a:chOff x="-77" y="3784091"/>
            <a:chExt cx="2423582" cy="1357541"/>
          </a:xfrm>
        </p:grpSpPr>
        <p:sp>
          <p:nvSpPr>
            <p:cNvPr id="67" name="Google Shape;67;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8"/>
          <p:cNvGrpSpPr/>
          <p:nvPr/>
        </p:nvGrpSpPr>
        <p:grpSpPr>
          <a:xfrm rot="10800000">
            <a:off x="6720423" y="-9"/>
            <a:ext cx="2423582" cy="1357541"/>
            <a:chOff x="-77" y="3784091"/>
            <a:chExt cx="2423582" cy="1357541"/>
          </a:xfrm>
        </p:grpSpPr>
        <p:sp>
          <p:nvSpPr>
            <p:cNvPr id="73" name="Google Shape;73;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06163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0CF2C-AC79-A4FD-4CAD-5160B262946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96087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2" name="Text Placeholder 1">
            <a:extLst>
              <a:ext uri="{FF2B5EF4-FFF2-40B4-BE49-F238E27FC236}">
                <a16:creationId xmlns:a16="http://schemas.microsoft.com/office/drawing/2014/main" id="{3DAC0BA1-9C44-1244-00E5-27C63D96E84B}"/>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6" r:id="rId4"/>
    <p:sldLayoutId id="2147483669" r:id="rId5"/>
    <p:sldLayoutId id="2147483670" r:id="rId6"/>
    <p:sldLayoutId id="2147483673" r:id="rId7"/>
    <p:sldLayoutId id="214748367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1pPr>
      <a:lvl2pPr marL="180000" marR="0" lvl="1"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2pPr>
      <a:lvl3pPr marL="360000" marR="0" lvl="2"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3pPr>
      <a:lvl4pPr marL="540000" marR="0" lvl="3"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4pPr>
      <a:lvl5pPr marL="720000" marR="0" lvl="4"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mesa0121mes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hyperlink" Target="https://forms.gle/SHW1TnDuSsM77Xbz6"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forms.gle/YshoUKb2DhG4EZQg6"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forms.gle/SznmbjxckXN5RLdZA"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onct.oita-ct.ac.jp/seigyo/nishimura_hp/coursework/2019/SystemEngineering/01/Note.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onct.oita-ct.ac.jp/seigyo/nishimura_hp/coursework/2019/SystemEngineering/13/Note.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262312" cy="2406000"/>
          </a:xfrm>
          <a:prstGeom prst="rect">
            <a:avLst/>
          </a:prstGeom>
        </p:spPr>
        <p:txBody>
          <a:bodyPr spcFirstLastPara="1" wrap="square" lIns="91425" tIns="91425" rIns="91425" bIns="91425" anchor="b" anchorCtr="0">
            <a:noAutofit/>
          </a:bodyPr>
          <a:lstStyle/>
          <a:p>
            <a:r>
              <a:rPr lang="en-US" altLang="ja-JP" dirty="0">
                <a:solidFill>
                  <a:schemeClr val="accent1"/>
                </a:solidFill>
                <a:latin typeface="MS PGothic" panose="020B0600070205080204" pitchFamily="34" charset="-128"/>
                <a:ea typeface="MS PGothic" panose="020B0600070205080204" pitchFamily="34" charset="-128"/>
              </a:rPr>
              <a:t>14</a:t>
            </a:r>
            <a:br>
              <a:rPr lang="en-US" altLang="ja-JP" dirty="0">
                <a:latin typeface="MS PGothic" panose="020B0600070205080204" pitchFamily="34" charset="-128"/>
                <a:ea typeface="MS PGothic" panose="020B0600070205080204" pitchFamily="34" charset="-128"/>
              </a:rPr>
            </a:br>
            <a:r>
              <a:rPr lang="ja-JP" altLang="en-US" sz="4800">
                <a:latin typeface="MS PGothic" panose="020B0600070205080204" pitchFamily="34" charset="-128"/>
                <a:ea typeface="MS PGothic" panose="020B0600070205080204" pitchFamily="34" charset="-128"/>
              </a:rPr>
              <a:t>第</a:t>
            </a:r>
            <a:r>
              <a:rPr lang="en-US" altLang="ja-JP" sz="4800" dirty="0">
                <a:latin typeface="MS PGothic" panose="020B0600070205080204" pitchFamily="34" charset="-128"/>
                <a:ea typeface="MS PGothic" panose="020B0600070205080204" pitchFamily="34" charset="-128"/>
              </a:rPr>
              <a:t>11</a:t>
            </a:r>
            <a:r>
              <a:rPr lang="ja-JP" altLang="en-US" sz="4800">
                <a:latin typeface="MS PGothic" panose="020B0600070205080204" pitchFamily="34" charset="-128"/>
                <a:ea typeface="MS PGothic" panose="020B0600070205080204" pitchFamily="34" charset="-128"/>
              </a:rPr>
              <a:t>章 開発管理と開発環境</a:t>
            </a:r>
            <a:endParaRPr lang="en-US" dirty="0">
              <a:latin typeface="MS PGothic" panose="020B0600070205080204" pitchFamily="34" charset="-128"/>
              <a:ea typeface="MS PGothic" panose="020B0600070205080204" pitchFamily="34" charset="-128"/>
            </a:endParaRPr>
          </a:p>
        </p:txBody>
      </p:sp>
      <p:sp>
        <p:nvSpPr>
          <p:cNvPr id="478" name="Google Shape;478;p27"/>
          <p:cNvSpPr txBox="1">
            <a:spLocks noGrp="1"/>
          </p:cNvSpPr>
          <p:nvPr>
            <p:ph type="subTitle" idx="1"/>
          </p:nvPr>
        </p:nvSpPr>
        <p:spPr>
          <a:xfrm>
            <a:off x="720000" y="3387619"/>
            <a:ext cx="4898338" cy="9591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1"/>
                </a:solidFill>
                <a:latin typeface="MS PGothic" panose="020B0600070205080204" pitchFamily="34" charset="-128"/>
                <a:ea typeface="MS PGothic" panose="020B0600070205080204" pitchFamily="34" charset="-128"/>
              </a:rPr>
              <a:t>Year Offering: 2023, 2</a:t>
            </a:r>
            <a:r>
              <a:rPr lang="en-US" baseline="30000" dirty="0">
                <a:solidFill>
                  <a:schemeClr val="tx1"/>
                </a:solidFill>
                <a:latin typeface="MS PGothic" panose="020B0600070205080204" pitchFamily="34" charset="-128"/>
                <a:ea typeface="MS PGothic" panose="020B0600070205080204" pitchFamily="34" charset="-128"/>
              </a:rPr>
              <a:t>nd</a:t>
            </a:r>
            <a:r>
              <a:rPr lang="en-US" dirty="0">
                <a:solidFill>
                  <a:schemeClr val="tx1"/>
                </a:solidFill>
                <a:latin typeface="MS PGothic" panose="020B0600070205080204" pitchFamily="34" charset="-128"/>
                <a:ea typeface="MS PGothic" panose="020B0600070205080204" pitchFamily="34" charset="-128"/>
              </a:rPr>
              <a:t> Semester</a:t>
            </a:r>
          </a:p>
          <a:p>
            <a:pPr marL="0" lvl="0" indent="0" algn="l" rtl="0">
              <a:spcBef>
                <a:spcPts val="0"/>
              </a:spcBef>
              <a:spcAft>
                <a:spcPts val="0"/>
              </a:spcAft>
              <a:buNone/>
            </a:pPr>
            <a:r>
              <a:rPr lang="en-US" dirty="0">
                <a:solidFill>
                  <a:schemeClr val="tx1"/>
                </a:solidFill>
                <a:latin typeface="MS PGothic" panose="020B0600070205080204" pitchFamily="34" charset="-128"/>
                <a:ea typeface="MS PGothic" panose="020B0600070205080204" pitchFamily="34" charset="-128"/>
              </a:rPr>
              <a:t>Target Grade Level: 3</a:t>
            </a:r>
            <a:r>
              <a:rPr lang="en-US" baseline="30000" dirty="0">
                <a:solidFill>
                  <a:schemeClr val="tx1"/>
                </a:solidFill>
                <a:latin typeface="MS PGothic" panose="020B0600070205080204" pitchFamily="34" charset="-128"/>
                <a:ea typeface="MS PGothic" panose="020B0600070205080204" pitchFamily="34" charset="-128"/>
              </a:rPr>
              <a:t>rd</a:t>
            </a:r>
            <a:r>
              <a:rPr lang="en-US" dirty="0">
                <a:solidFill>
                  <a:schemeClr val="tx1"/>
                </a:solidFill>
                <a:latin typeface="MS PGothic" panose="020B0600070205080204" pitchFamily="34" charset="-128"/>
                <a:ea typeface="MS PGothic" panose="020B0600070205080204" pitchFamily="34" charset="-128"/>
              </a:rPr>
              <a:t> Grade</a:t>
            </a:r>
          </a:p>
          <a:p>
            <a:pPr marL="0" lvl="0" indent="0" algn="l" rtl="0">
              <a:spcBef>
                <a:spcPts val="0"/>
              </a:spcBef>
              <a:spcAft>
                <a:spcPts val="0"/>
              </a:spcAft>
              <a:buNone/>
            </a:pPr>
            <a:r>
              <a:rPr lang="en-US" altLang="ja-JP" dirty="0">
                <a:solidFill>
                  <a:schemeClr val="tx1"/>
                </a:solidFill>
                <a:latin typeface="MS PGothic" panose="020B0600070205080204" pitchFamily="34" charset="-128"/>
                <a:ea typeface="MS PGothic" panose="020B0600070205080204" pitchFamily="34" charset="-128"/>
              </a:rPr>
              <a:t>Date: 2024/mm/dd</a:t>
            </a:r>
            <a:endParaRPr lang="ja-JP" altLang="en-US">
              <a:solidFill>
                <a:schemeClr val="tx1"/>
              </a:solidFill>
              <a:latin typeface="MS PGothic" panose="020B0600070205080204" pitchFamily="34" charset="-128"/>
              <a:ea typeface="MS PGothic" panose="020B0600070205080204" pitchFamily="34" charset="-128"/>
            </a:endParaRPr>
          </a:p>
          <a:p>
            <a:pPr marL="0" lvl="0" indent="0" algn="l" rtl="0">
              <a:spcBef>
                <a:spcPts val="0"/>
              </a:spcBef>
              <a:spcAft>
                <a:spcPts val="0"/>
              </a:spcAft>
              <a:buNone/>
            </a:pPr>
            <a:endParaRPr lang="ja-JP" altLang="en-US" dirty="0">
              <a:latin typeface="+mn-lt"/>
            </a:endParaRPr>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3D59FD4A-A9A9-0220-DB9B-846449534D3F}"/>
              </a:ext>
            </a:extLst>
          </p:cNvPr>
          <p:cNvSpPr txBox="1"/>
          <p:nvPr/>
        </p:nvSpPr>
        <p:spPr>
          <a:xfrm>
            <a:off x="781167" y="4621646"/>
            <a:ext cx="5300804" cy="276999"/>
          </a:xfrm>
          <a:prstGeom prst="rect">
            <a:avLst/>
          </a:prstGeom>
          <a:noFill/>
        </p:spPr>
        <p:txBody>
          <a:bodyPr wrap="square">
            <a:sp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dirty="0">
                <a:solidFill>
                  <a:schemeClr val="tx1"/>
                </a:solidFill>
              </a:rPr>
              <a:t>Created by </a:t>
            </a:r>
            <a:r>
              <a:rPr lang="en-US" sz="1200" dirty="0">
                <a:solidFill>
                  <a:schemeClr val="tx1"/>
                </a:solidFill>
                <a:hlinkClick r:id="rId3">
                  <a:extLst>
                    <a:ext uri="{A12FA001-AC4F-418D-AE19-62706E023703}">
                      <ahyp:hlinkClr xmlns:ahyp="http://schemas.microsoft.com/office/drawing/2018/hyperlinkcolor" val="tx"/>
                    </a:ext>
                  </a:extLst>
                </a:hlinkClick>
              </a:rPr>
              <a:t>Mariko Tagawa</a:t>
            </a:r>
            <a:r>
              <a:rPr lang="en-US" sz="1200" dirty="0">
                <a:solidFill>
                  <a:schemeClr val="tx1"/>
                </a:solidFill>
              </a:rPr>
              <a:t> (</a:t>
            </a:r>
            <a:r>
              <a:rPr lang="en-US" sz="1200" dirty="0" err="1">
                <a:solidFill>
                  <a:schemeClr val="tx1"/>
                </a:solidFill>
              </a:rPr>
              <a:t>marikotagawa@gmail.com</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63896" y="610495"/>
            <a:ext cx="7704000" cy="489534"/>
          </a:xfrm>
          <a:prstGeom prst="rect">
            <a:avLst/>
          </a:prstGeom>
          <a:noFill/>
        </p:spPr>
        <p:txBody>
          <a:bodyPr wrap="square" tIns="90000" bIns="90000">
            <a:spAutoFit/>
          </a:bodyPr>
          <a:lstStyle/>
          <a:p>
            <a:pPr>
              <a:spcBef>
                <a:spcPts val="600"/>
              </a:spcBef>
              <a:spcAft>
                <a:spcPts val="600"/>
              </a:spcAft>
              <a:buClr>
                <a:schemeClr val="tx1"/>
              </a:buClr>
            </a:pPr>
            <a:r>
              <a:rPr lang="en-US" altLang="ja-JP" sz="2000" dirty="0">
                <a:solidFill>
                  <a:schemeClr val="tx1"/>
                </a:solidFill>
                <a:latin typeface="MS PGothic" panose="020B0600070205080204" pitchFamily="34" charset="-128"/>
                <a:ea typeface="MS PGothic" panose="020B0600070205080204" pitchFamily="34" charset="-128"/>
              </a:rPr>
              <a:t>11.3 </a:t>
            </a:r>
            <a:r>
              <a:rPr lang="ja-JP" altLang="en-US" sz="2000">
                <a:solidFill>
                  <a:schemeClr val="tx1"/>
                </a:solidFill>
                <a:latin typeface="MS PGothic" panose="020B0600070205080204" pitchFamily="34" charset="-128"/>
                <a:ea typeface="MS PGothic" panose="020B0600070205080204" pitchFamily="34" charset="-128"/>
              </a:rPr>
              <a:t>コミュニケーション</a:t>
            </a:r>
          </a:p>
        </p:txBody>
      </p:sp>
      <p:sp>
        <p:nvSpPr>
          <p:cNvPr id="6" name="TextBox 5">
            <a:extLst>
              <a:ext uri="{FF2B5EF4-FFF2-40B4-BE49-F238E27FC236}">
                <a16:creationId xmlns:a16="http://schemas.microsoft.com/office/drawing/2014/main" id="{738C9C83-D4C4-C52C-1080-68B1E1F595C9}"/>
              </a:ext>
            </a:extLst>
          </p:cNvPr>
          <p:cNvSpPr txBox="1"/>
          <p:nvPr/>
        </p:nvSpPr>
        <p:spPr>
          <a:xfrm>
            <a:off x="1272745" y="1133365"/>
            <a:ext cx="7150530" cy="3262432"/>
          </a:xfrm>
          <a:prstGeom prst="rect">
            <a:avLst/>
          </a:prstGeom>
          <a:noFill/>
        </p:spPr>
        <p:txBody>
          <a:bodyPr wrap="square">
            <a:spAutoFit/>
          </a:bodyPr>
          <a:lstStyle/>
          <a:p>
            <a:pPr marL="342900"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コミュニケーションとは</a:t>
            </a:r>
            <a:endParaRPr lang="en-US" altLang="ja-JP" dirty="0">
              <a:solidFill>
                <a:schemeClr val="tx1"/>
              </a:solidFill>
              <a:latin typeface="MS PGothic" panose="020B0600070205080204" pitchFamily="34" charset="-128"/>
              <a:ea typeface="MS PGothic" panose="020B0600070205080204" pitchFamily="34" charset="-128"/>
            </a:endParaRPr>
          </a:p>
          <a:p>
            <a:pPr marL="536575" lvl="1" indent="-225425">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チームでのソフトウェア開発ではコミュニケーションが極めて重要</a:t>
            </a:r>
          </a:p>
          <a:p>
            <a:pPr marL="342900"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会話によるコミュニケーション</a:t>
            </a:r>
            <a:endParaRPr lang="en-US" altLang="ja-JP" dirty="0">
              <a:solidFill>
                <a:schemeClr val="tx1"/>
              </a:solidFill>
              <a:latin typeface="MS PGothic" panose="020B0600070205080204" pitchFamily="34" charset="-128"/>
              <a:ea typeface="MS PGothic" panose="020B0600070205080204" pitchFamily="34" charset="-128"/>
            </a:endParaRPr>
          </a:p>
          <a:p>
            <a:pPr marL="536575" lvl="2" indent="-1714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コミュニケーションの基本。</a:t>
            </a:r>
            <a:endParaRPr lang="en-US" altLang="ja-JP" dirty="0">
              <a:solidFill>
                <a:schemeClr val="tx1"/>
              </a:solidFill>
              <a:latin typeface="MS PGothic" panose="020B0600070205080204" pitchFamily="34" charset="-128"/>
              <a:ea typeface="MS PGothic" panose="020B0600070205080204" pitchFamily="34" charset="-128"/>
            </a:endParaRPr>
          </a:p>
          <a:p>
            <a:pPr marL="536575" lvl="2" indent="-1714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コミュニケーションの内容を記録に残すことが大切</a:t>
            </a:r>
          </a:p>
          <a:p>
            <a:pPr marL="342900"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文書によるコミュニケーション</a:t>
            </a:r>
            <a:endParaRPr lang="en-US" altLang="ja-JP" dirty="0">
              <a:solidFill>
                <a:schemeClr val="tx1"/>
              </a:solidFill>
              <a:latin typeface="MS PGothic" panose="020B0600070205080204" pitchFamily="34" charset="-128"/>
              <a:ea typeface="MS PGothic" panose="020B0600070205080204" pitchFamily="34" charset="-128"/>
            </a:endParaRPr>
          </a:p>
          <a:p>
            <a:pPr marL="536575" lvl="1" indent="-225425">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曖昧な表現を避ける。文書が作成された日時、誰が作成したかを明記する。</a:t>
            </a:r>
          </a:p>
          <a:p>
            <a:pPr marL="342900"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チャットによるコミュニケーション</a:t>
            </a:r>
          </a:p>
          <a:p>
            <a:pPr marL="650875" lvl="1"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ツール：</a:t>
            </a:r>
            <a:r>
              <a:rPr lang="en-US" altLang="ja-JP" dirty="0">
                <a:solidFill>
                  <a:schemeClr val="tx1"/>
                </a:solidFill>
                <a:latin typeface="MS PGothic" panose="020B0600070205080204" pitchFamily="34" charset="-128"/>
                <a:ea typeface="MS PGothic" panose="020B0600070205080204" pitchFamily="34" charset="-128"/>
              </a:rPr>
              <a:t>slack</a:t>
            </a:r>
            <a:r>
              <a:rPr lang="ja-JP" altLang="en-US">
                <a:solidFill>
                  <a:schemeClr val="tx1"/>
                </a:solidFill>
                <a:latin typeface="MS PGothic" panose="020B0600070205080204" pitchFamily="34" charset="-128"/>
                <a:ea typeface="MS PGothic" panose="020B0600070205080204" pitchFamily="34" charset="-128"/>
              </a:rPr>
              <a:t>や</a:t>
            </a:r>
            <a:r>
              <a:rPr lang="en-US" altLang="ja-JP" dirty="0" err="1">
                <a:solidFill>
                  <a:schemeClr val="tx1"/>
                </a:solidFill>
                <a:latin typeface="MS PGothic" panose="020B0600070205080204" pitchFamily="34" charset="-128"/>
                <a:ea typeface="MS PGothic" panose="020B0600070205080204" pitchFamily="34" charset="-128"/>
              </a:rPr>
              <a:t>chatwork</a:t>
            </a:r>
            <a:r>
              <a:rPr lang="ja-JP" altLang="en-US">
                <a:solidFill>
                  <a:schemeClr val="tx1"/>
                </a:solidFill>
                <a:latin typeface="MS PGothic" panose="020B0600070205080204" pitchFamily="34" charset="-128"/>
                <a:ea typeface="MS PGothic" panose="020B0600070205080204" pitchFamily="34" charset="-128"/>
              </a:rPr>
              <a:t>、その他</a:t>
            </a: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8" name="Picture 7" descr="A screenshot of a computer&#10;&#10;Description automatically generated">
            <a:extLst>
              <a:ext uri="{FF2B5EF4-FFF2-40B4-BE49-F238E27FC236}">
                <a16:creationId xmlns:a16="http://schemas.microsoft.com/office/drawing/2014/main" id="{7AF45750-A7A4-7951-9F86-5BBFBDBE6458}"/>
              </a:ext>
            </a:extLst>
          </p:cNvPr>
          <p:cNvPicPr>
            <a:picLocks noChangeAspect="1"/>
          </p:cNvPicPr>
          <p:nvPr/>
        </p:nvPicPr>
        <p:blipFill>
          <a:blip r:embed="rId3"/>
          <a:stretch>
            <a:fillRect/>
          </a:stretch>
        </p:blipFill>
        <p:spPr>
          <a:xfrm>
            <a:off x="6939985" y="3635263"/>
            <a:ext cx="1862539" cy="1236726"/>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52BB0EB9-D902-322C-AD5F-E5D2ADFE4A40}"/>
              </a:ext>
            </a:extLst>
          </p:cNvPr>
          <p:cNvPicPr>
            <a:picLocks noChangeAspect="1"/>
          </p:cNvPicPr>
          <p:nvPr/>
        </p:nvPicPr>
        <p:blipFill>
          <a:blip r:embed="rId4"/>
          <a:stretch>
            <a:fillRect/>
          </a:stretch>
        </p:blipFill>
        <p:spPr>
          <a:xfrm>
            <a:off x="4848010" y="3751328"/>
            <a:ext cx="1843429" cy="1150300"/>
          </a:xfrm>
          <a:prstGeom prst="rect">
            <a:avLst/>
          </a:prstGeom>
        </p:spPr>
      </p:pic>
    </p:spTree>
    <p:extLst>
      <p:ext uri="{BB962C8B-B14F-4D97-AF65-F5344CB8AC3E}">
        <p14:creationId xmlns:p14="http://schemas.microsoft.com/office/powerpoint/2010/main" val="2581370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43"/>
          <p:cNvSpPr txBox="1">
            <a:spLocks noGrp="1"/>
          </p:cNvSpPr>
          <p:nvPr>
            <p:ph type="title"/>
          </p:nvPr>
        </p:nvSpPr>
        <p:spPr>
          <a:xfrm>
            <a:off x="1854479" y="1340850"/>
            <a:ext cx="5435042" cy="246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0" dirty="0" err="1">
                <a:solidFill>
                  <a:schemeClr val="accent1"/>
                </a:solidFill>
                <a:latin typeface="MS PGothic" panose="020B0600070205080204" pitchFamily="34" charset="-128"/>
                <a:ea typeface="MS PGothic" panose="020B0600070205080204" pitchFamily="34" charset="-128"/>
              </a:rPr>
              <a:t>Q</a:t>
            </a:r>
            <a:r>
              <a:rPr lang="en-US" sz="8000" dirty="0" err="1">
                <a:solidFill>
                  <a:schemeClr val="accent2"/>
                </a:solidFill>
                <a:latin typeface="MS PGothic" panose="020B0600070205080204" pitchFamily="34" charset="-128"/>
                <a:ea typeface="MS PGothic" panose="020B0600070205080204" pitchFamily="34" charset="-128"/>
              </a:rPr>
              <a:t>U</a:t>
            </a:r>
            <a:r>
              <a:rPr lang="en-US" sz="8000" dirty="0" err="1">
                <a:solidFill>
                  <a:schemeClr val="accent3"/>
                </a:solidFill>
                <a:latin typeface="MS PGothic" panose="020B0600070205080204" pitchFamily="34" charset="-128"/>
                <a:ea typeface="MS PGothic" panose="020B0600070205080204" pitchFamily="34" charset="-128"/>
              </a:rPr>
              <a:t>I</a:t>
            </a:r>
            <a:r>
              <a:rPr lang="en-US" sz="8000" dirty="0" err="1">
                <a:solidFill>
                  <a:schemeClr val="accent4"/>
                </a:solidFill>
                <a:latin typeface="MS PGothic" panose="020B0600070205080204" pitchFamily="34" charset="-128"/>
                <a:ea typeface="MS PGothic" panose="020B0600070205080204" pitchFamily="34" charset="-128"/>
              </a:rPr>
              <a:t>Z</a:t>
            </a:r>
            <a:r>
              <a:rPr lang="en-US" sz="6600" dirty="0" err="1">
                <a:solidFill>
                  <a:schemeClr val="accent1"/>
                </a:solidFill>
                <a:latin typeface="MS PGothic" panose="020B0600070205080204" pitchFamily="34" charset="-128"/>
                <a:ea typeface="MS PGothic" panose="020B0600070205080204" pitchFamily="34" charset="-128"/>
              </a:rPr>
              <a:t>で</a:t>
            </a:r>
            <a:r>
              <a:rPr lang="en-US" sz="6600" dirty="0" err="1">
                <a:solidFill>
                  <a:schemeClr val="accent2"/>
                </a:solidFill>
                <a:latin typeface="MS PGothic" panose="020B0600070205080204" pitchFamily="34" charset="-128"/>
                <a:ea typeface="MS PGothic" panose="020B0600070205080204" pitchFamily="34" charset="-128"/>
              </a:rPr>
              <a:t>確</a:t>
            </a:r>
            <a:r>
              <a:rPr lang="en-US" sz="6600" dirty="0" err="1">
                <a:solidFill>
                  <a:schemeClr val="accent3"/>
                </a:solidFill>
                <a:latin typeface="MS PGothic" panose="020B0600070205080204" pitchFamily="34" charset="-128"/>
                <a:ea typeface="MS PGothic" panose="020B0600070205080204" pitchFamily="34" charset="-128"/>
              </a:rPr>
              <a:t>認</a:t>
            </a:r>
            <a:endParaRPr sz="6600" dirty="0">
              <a:solidFill>
                <a:schemeClr val="accent6"/>
              </a:solidFill>
              <a:latin typeface="MS PGothic" panose="020B0600070205080204" pitchFamily="34" charset="-128"/>
              <a:ea typeface="MS PGothic" panose="020B0600070205080204" pitchFamily="34" charset="-128"/>
            </a:endParaRPr>
          </a:p>
        </p:txBody>
      </p:sp>
      <p:sp>
        <p:nvSpPr>
          <p:cNvPr id="2" name="Google Shape;924;p40">
            <a:extLst>
              <a:ext uri="{FF2B5EF4-FFF2-40B4-BE49-F238E27FC236}">
                <a16:creationId xmlns:a16="http://schemas.microsoft.com/office/drawing/2014/main" id="{1A82E895-E474-5617-4DF4-F34257A245A6}"/>
              </a:ext>
            </a:extLst>
          </p:cNvPr>
          <p:cNvSpPr txBox="1">
            <a:spLocks/>
          </p:cNvSpPr>
          <p:nvPr/>
        </p:nvSpPr>
        <p:spPr>
          <a:xfrm>
            <a:off x="2222803" y="3296767"/>
            <a:ext cx="5066718" cy="6064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US" sz="2000" dirty="0">
                <a:solidFill>
                  <a:schemeClr val="tx1"/>
                </a:solidFill>
                <a:latin typeface="MS PGothic" panose="020B0600070205080204" pitchFamily="34" charset="-128"/>
                <a:ea typeface="MS PGothic" panose="020B0600070205080204" pitchFamily="34" charset="-128"/>
                <a:hlinkClick r:id="rId3"/>
              </a:rPr>
              <a:t>https://forms.gle/SHW1TnDuSsM77Xbz6</a:t>
            </a:r>
            <a:endParaRPr lang="en-US" sz="2000" dirty="0">
              <a:solidFill>
                <a:schemeClr val="tx1"/>
              </a:solidFill>
              <a:latin typeface="MS PGothic" panose="020B0600070205080204" pitchFamily="34" charset="-128"/>
              <a:ea typeface="MS PGothic" panose="020B0600070205080204" pitchFamily="34" charset="-128"/>
            </a:endParaRPr>
          </a:p>
          <a:p>
            <a:pPr marL="139700"/>
            <a:endParaRPr lang="en-US" sz="2000" dirty="0">
              <a:solidFill>
                <a:schemeClr val="tx1"/>
              </a:solidFill>
              <a:latin typeface="MS PGothic" panose="020B0600070205080204" pitchFamily="34" charset="-128"/>
              <a:ea typeface="MS PGothic" panose="020B0600070205080204" pitchFamily="34" charset="-128"/>
            </a:endParaRPr>
          </a:p>
        </p:txBody>
      </p:sp>
      <p:sp>
        <p:nvSpPr>
          <p:cNvPr id="3" name="TextBox 2">
            <a:extLst>
              <a:ext uri="{FF2B5EF4-FFF2-40B4-BE49-F238E27FC236}">
                <a16:creationId xmlns:a16="http://schemas.microsoft.com/office/drawing/2014/main" id="{1079F168-BD3B-C930-E11B-78E7E72FA47B}"/>
              </a:ext>
            </a:extLst>
          </p:cNvPr>
          <p:cNvSpPr txBox="1"/>
          <p:nvPr/>
        </p:nvSpPr>
        <p:spPr>
          <a:xfrm>
            <a:off x="720725" y="641444"/>
            <a:ext cx="1308569" cy="307777"/>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Quiz 11-1</a:t>
            </a:r>
          </a:p>
        </p:txBody>
      </p:sp>
    </p:spTree>
    <p:extLst>
      <p:ext uri="{BB962C8B-B14F-4D97-AF65-F5344CB8AC3E}">
        <p14:creationId xmlns:p14="http://schemas.microsoft.com/office/powerpoint/2010/main" val="2453837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63896" y="592841"/>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11.4 </a:t>
            </a:r>
            <a:r>
              <a:rPr lang="ja-JP" altLang="en-US" sz="2000">
                <a:solidFill>
                  <a:schemeClr val="tx1"/>
                </a:solidFill>
                <a:latin typeface="MS PGothic" panose="020B0600070205080204" pitchFamily="34" charset="-128"/>
                <a:ea typeface="MS PGothic" panose="020B0600070205080204" pitchFamily="34" charset="-128"/>
              </a:rPr>
              <a:t>成果物管理と構成管理</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BA2C79E2-10ED-7BAF-E682-26235693A96D}"/>
              </a:ext>
            </a:extLst>
          </p:cNvPr>
          <p:cNvSpPr txBox="1"/>
          <p:nvPr/>
        </p:nvSpPr>
        <p:spPr>
          <a:xfrm>
            <a:off x="1003222" y="1102072"/>
            <a:ext cx="7013986" cy="3754874"/>
          </a:xfrm>
          <a:prstGeom prst="rect">
            <a:avLst/>
          </a:prstGeom>
          <a:noFill/>
        </p:spPr>
        <p:txBody>
          <a:bodyPr wrap="square">
            <a:spAutoFit/>
          </a:bodyPr>
          <a:lstStyle/>
          <a:p>
            <a:pPr marL="342900" lvl="1"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成果物管理の基本的な考え方</a:t>
            </a:r>
            <a:endParaRPr lang="en-US" altLang="ja-JP" dirty="0">
              <a:solidFill>
                <a:schemeClr val="tx1"/>
              </a:solidFill>
              <a:latin typeface="MS PGothic" panose="020B0600070205080204" pitchFamily="34" charset="-128"/>
              <a:ea typeface="MS PGothic" panose="020B0600070205080204" pitchFamily="34" charset="-128"/>
            </a:endParaRPr>
          </a:p>
          <a:p>
            <a:pPr marL="536575" lvl="2" indent="-225425">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プロジェクトの</a:t>
            </a:r>
            <a:r>
              <a:rPr lang="ja-JP" altLang="en-US">
                <a:solidFill>
                  <a:schemeClr val="accent1"/>
                </a:solidFill>
                <a:latin typeface="MS PGothic" panose="020B0600070205080204" pitchFamily="34" charset="-128"/>
                <a:ea typeface="MS PGothic" panose="020B0600070205080204" pitchFamily="34" charset="-128"/>
              </a:rPr>
              <a:t>成果物</a:t>
            </a:r>
            <a:r>
              <a:rPr lang="ja-JP" altLang="en-US">
                <a:solidFill>
                  <a:schemeClr val="tx1"/>
                </a:solidFill>
                <a:latin typeface="MS PGothic" panose="020B0600070205080204" pitchFamily="34" charset="-128"/>
                <a:ea typeface="MS PGothic" panose="020B0600070205080204" pitchFamily="34" charset="-128"/>
              </a:rPr>
              <a:t>とは：プロジェクトの各工程で作成されるアウトプットです。内容はさまざまで、各種仕様書や設計書、ドキュメントなど。</a:t>
            </a:r>
            <a:endParaRPr lang="en-US" altLang="ja-JP" dirty="0">
              <a:solidFill>
                <a:schemeClr val="tx1"/>
              </a:solidFill>
              <a:latin typeface="MS PGothic" panose="020B0600070205080204" pitchFamily="34" charset="-128"/>
              <a:ea typeface="MS PGothic" panose="020B0600070205080204" pitchFamily="34" charset="-128"/>
            </a:endParaRPr>
          </a:p>
          <a:p>
            <a:pPr marL="536575" lvl="2" indent="-225425">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プロジェクト管理の１つとして、成果物を明確に定義する。</a:t>
            </a:r>
            <a:endParaRPr lang="en-US" altLang="ja-JP" dirty="0">
              <a:solidFill>
                <a:schemeClr val="tx1"/>
              </a:solidFill>
              <a:latin typeface="MS PGothic" panose="020B0600070205080204" pitchFamily="34" charset="-128"/>
              <a:ea typeface="MS PGothic" panose="020B0600070205080204" pitchFamily="34" charset="-128"/>
            </a:endParaRPr>
          </a:p>
          <a:p>
            <a:pPr marL="536575" lvl="2" indent="-225425">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成果物である設計書やプログラムのプロジェクトとして管理し、共有フォルダで保管するなどルールを明確にしておく。</a:t>
            </a:r>
            <a:endParaRPr lang="en-US" altLang="ja-JP" dirty="0">
              <a:solidFill>
                <a:schemeClr val="tx1"/>
              </a:solidFill>
              <a:latin typeface="MS PGothic" panose="020B0600070205080204" pitchFamily="34" charset="-128"/>
              <a:ea typeface="MS PGothic" panose="020B0600070205080204" pitchFamily="34" charset="-128"/>
            </a:endParaRPr>
          </a:p>
          <a:p>
            <a:pPr marL="342900" lvl="1" indent="-342900">
              <a:spcBef>
                <a:spcPts val="600"/>
              </a:spcBef>
              <a:spcAft>
                <a:spcPts val="600"/>
              </a:spcAft>
              <a:buClr>
                <a:schemeClr val="tx1"/>
              </a:buClr>
              <a:buFont typeface="+mj-lt"/>
              <a:buAutoNum type="arabicPeriod" startAt="2"/>
            </a:pPr>
            <a:r>
              <a:rPr lang="ja-JP" altLang="en-US">
                <a:solidFill>
                  <a:schemeClr val="tx1"/>
                </a:solidFill>
                <a:latin typeface="MS PGothic" panose="020B0600070205080204" pitchFamily="34" charset="-128"/>
                <a:ea typeface="MS PGothic" panose="020B0600070205080204" pitchFamily="34" charset="-128"/>
              </a:rPr>
              <a:t>構成管理の基本的な考え方</a:t>
            </a:r>
          </a:p>
          <a:p>
            <a:pPr marL="536575" lvl="3" indent="-225425">
              <a:spcBef>
                <a:spcPts val="600"/>
              </a:spcBef>
              <a:spcAft>
                <a:spcPts val="600"/>
              </a:spcAft>
              <a:buClr>
                <a:schemeClr val="tx1"/>
              </a:buClr>
              <a:buFont typeface="Arial" panose="020B0604020202020204" pitchFamily="34" charset="0"/>
              <a:buChar char="•"/>
            </a:pPr>
            <a:r>
              <a:rPr lang="ja-JP" altLang="en-US">
                <a:solidFill>
                  <a:schemeClr val="accent1"/>
                </a:solidFill>
                <a:latin typeface="MS PGothic" panose="020B0600070205080204" pitchFamily="34" charset="-128"/>
                <a:ea typeface="MS PGothic" panose="020B0600070205080204" pitchFamily="34" charset="-128"/>
              </a:rPr>
              <a:t>構成管理</a:t>
            </a:r>
            <a:r>
              <a:rPr lang="ja-JP" altLang="en-US">
                <a:solidFill>
                  <a:schemeClr val="tx1"/>
                </a:solidFill>
                <a:latin typeface="MS PGothic" panose="020B0600070205080204" pitchFamily="34" charset="-128"/>
                <a:ea typeface="MS PGothic" panose="020B0600070205080204" pitchFamily="34" charset="-128"/>
              </a:rPr>
              <a:t>：ソフトウェアを構成する仕様書、設計書、プログラム</a:t>
            </a:r>
            <a:r>
              <a:rPr lang="en-US" altLang="ja-JP" dirty="0">
                <a:solidFill>
                  <a:schemeClr val="tx1"/>
                </a:solidFill>
                <a:latin typeface="MS PGothic" panose="020B0600070205080204" pitchFamily="34" charset="-128"/>
                <a:ea typeface="MS PGothic" panose="020B0600070205080204" pitchFamily="34" charset="-128"/>
              </a:rPr>
              <a:t>k</a:t>
            </a:r>
            <a:r>
              <a:rPr lang="ja-JP" altLang="en-US">
                <a:solidFill>
                  <a:schemeClr val="tx1"/>
                </a:solidFill>
                <a:latin typeface="MS PGothic" panose="020B0600070205080204" pitchFamily="34" charset="-128"/>
                <a:ea typeface="MS PGothic" panose="020B0600070205080204" pitchFamily="34" charset="-128"/>
              </a:rPr>
              <a:t>テストデータ、テスト仕様書、マニュアルなどのバージョンを管理すること。</a:t>
            </a:r>
            <a:endParaRPr lang="en-US" altLang="ja-JP" dirty="0">
              <a:solidFill>
                <a:schemeClr val="tx1"/>
              </a:solidFill>
              <a:latin typeface="MS PGothic" panose="020B0600070205080204" pitchFamily="34" charset="-128"/>
              <a:ea typeface="MS PGothic" panose="020B0600070205080204" pitchFamily="34" charset="-128"/>
            </a:endParaRPr>
          </a:p>
          <a:p>
            <a:pPr marL="536575" lvl="3" indent="-225425">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構成管理ツールを使う</a:t>
            </a:r>
            <a:endParaRPr lang="en-US" altLang="ja-JP" dirty="0">
              <a:solidFill>
                <a:schemeClr val="tx1"/>
              </a:solidFill>
              <a:latin typeface="MS PGothic" panose="020B0600070205080204" pitchFamily="34" charset="-128"/>
              <a:ea typeface="MS PGothic" panose="020B0600070205080204" pitchFamily="34" charset="-128"/>
            </a:endParaRPr>
          </a:p>
          <a:p>
            <a:pPr marL="536575" lvl="3" indent="-225425">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機能が古いバージョンやバグのあるバーションを顧客に引き渡すようなミスをしないためにも構成管理は重要</a:t>
            </a:r>
          </a:p>
        </p:txBody>
      </p:sp>
    </p:spTree>
    <p:extLst>
      <p:ext uri="{BB962C8B-B14F-4D97-AF65-F5344CB8AC3E}">
        <p14:creationId xmlns:p14="http://schemas.microsoft.com/office/powerpoint/2010/main" val="1581574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63896" y="592841"/>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11.6 </a:t>
            </a:r>
            <a:r>
              <a:rPr lang="ja-JP" altLang="en-US" sz="2000">
                <a:solidFill>
                  <a:schemeClr val="tx1"/>
                </a:solidFill>
                <a:latin typeface="MS PGothic" panose="020B0600070205080204" pitchFamily="34" charset="-128"/>
                <a:ea typeface="MS PGothic" panose="020B0600070205080204" pitchFamily="34" charset="-128"/>
              </a:rPr>
              <a:t>ソフトウェア開発と開発環境の関係</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BA2C79E2-10ED-7BAF-E682-26235693A96D}"/>
              </a:ext>
            </a:extLst>
          </p:cNvPr>
          <p:cNvSpPr txBox="1"/>
          <p:nvPr/>
        </p:nvSpPr>
        <p:spPr>
          <a:xfrm>
            <a:off x="1003222" y="1102072"/>
            <a:ext cx="7013986" cy="2369880"/>
          </a:xfrm>
          <a:prstGeom prst="rect">
            <a:avLst/>
          </a:prstGeom>
          <a:noFill/>
        </p:spPr>
        <p:txBody>
          <a:bodyPr wrap="square">
            <a:spAutoFit/>
          </a:bodyPr>
          <a:lstStyle/>
          <a:p>
            <a:pPr marL="342900" lvl="1"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ソフトウェア開発の本質</a:t>
            </a:r>
          </a:p>
          <a:p>
            <a:pPr marL="536575" lvl="2" indent="-225425">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第３章で説明したウォータフォール型の開発手法では、上流の設計情報が下流の実装設計に伝わっていく。</a:t>
            </a:r>
            <a:endParaRPr lang="en-US" altLang="ja-JP" dirty="0">
              <a:solidFill>
                <a:schemeClr val="tx1"/>
              </a:solidFill>
              <a:latin typeface="MS PGothic" panose="020B0600070205080204" pitchFamily="34" charset="-128"/>
              <a:ea typeface="MS PGothic" panose="020B0600070205080204" pitchFamily="34" charset="-128"/>
            </a:endParaRPr>
          </a:p>
          <a:p>
            <a:pPr marL="352425" indent="-342900">
              <a:spcBef>
                <a:spcPts val="600"/>
              </a:spcBef>
              <a:spcAft>
                <a:spcPts val="600"/>
              </a:spcAft>
              <a:buClr>
                <a:schemeClr val="tx1"/>
              </a:buClr>
              <a:buFont typeface="+mj-lt"/>
              <a:buAutoNum type="arabicPeriod" startAt="2"/>
            </a:pPr>
            <a:r>
              <a:rPr lang="ja-JP" altLang="en-US">
                <a:solidFill>
                  <a:schemeClr val="tx1"/>
                </a:solidFill>
                <a:latin typeface="MS PGothic" panose="020B0600070205080204" pitchFamily="34" charset="-128"/>
                <a:ea typeface="MS PGothic" panose="020B0600070205080204" pitchFamily="34" charset="-128"/>
              </a:rPr>
              <a:t>ソフトウェア開発と開発支援ツールの関係</a:t>
            </a:r>
          </a:p>
          <a:p>
            <a:pPr marL="536575" lvl="2" indent="-225425">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開発支援ツールは開発技術者の作業を支援をするツール</a:t>
            </a:r>
          </a:p>
          <a:p>
            <a:pPr marL="536575" lvl="2" indent="-225425">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開発支援ツールだけで自動設計、自動開発は難しい</a:t>
            </a:r>
            <a:endParaRPr lang="en-US" altLang="ja-JP" dirty="0">
              <a:solidFill>
                <a:schemeClr val="tx1"/>
              </a:solidFill>
              <a:latin typeface="MS PGothic" panose="020B0600070205080204" pitchFamily="34" charset="-128"/>
              <a:ea typeface="MS PGothic" panose="020B0600070205080204" pitchFamily="34" charset="-128"/>
            </a:endParaRPr>
          </a:p>
          <a:p>
            <a:pPr marL="536575" lvl="2" indent="-225425">
              <a:spcBef>
                <a:spcPts val="600"/>
              </a:spcBef>
              <a:spcAft>
                <a:spcPts val="600"/>
              </a:spcAft>
              <a:buClr>
                <a:schemeClr val="tx1"/>
              </a:buClr>
              <a:buFont typeface="Arial" panose="020B0604020202020204" pitchFamily="34" charset="0"/>
              <a:buChar char="•"/>
            </a:pPr>
            <a:endParaRPr lang="ja-JP" altLang="en-US">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673580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63896" y="592841"/>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11.7 </a:t>
            </a:r>
            <a:r>
              <a:rPr lang="ja-JP" altLang="en-US" sz="2000">
                <a:solidFill>
                  <a:schemeClr val="tx1"/>
                </a:solidFill>
                <a:latin typeface="MS PGothic" panose="020B0600070205080204" pitchFamily="34" charset="-128"/>
                <a:ea typeface="MS PGothic" panose="020B0600070205080204" pitchFamily="34" charset="-128"/>
              </a:rPr>
              <a:t>開発支援ツールの導入方法</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BA2C79E2-10ED-7BAF-E682-26235693A96D}"/>
              </a:ext>
            </a:extLst>
          </p:cNvPr>
          <p:cNvSpPr txBox="1"/>
          <p:nvPr/>
        </p:nvSpPr>
        <p:spPr>
          <a:xfrm>
            <a:off x="1003222" y="1102072"/>
            <a:ext cx="7013986" cy="1785104"/>
          </a:xfrm>
          <a:prstGeom prst="rect">
            <a:avLst/>
          </a:prstGeom>
          <a:noFill/>
        </p:spPr>
        <p:txBody>
          <a:bodyPr wrap="square">
            <a:spAutoFit/>
          </a:bodyPr>
          <a:lstStyle/>
          <a:p>
            <a:pPr marL="342900" lvl="1" indent="-342900">
              <a:spcBef>
                <a:spcPts val="600"/>
              </a:spcBef>
              <a:spcAft>
                <a:spcPts val="600"/>
              </a:spcAft>
              <a:buClr>
                <a:schemeClr val="tx1"/>
              </a:buClr>
              <a:buFont typeface="+mj-lt"/>
              <a:buAutoNum type="arabicPeriod"/>
            </a:pPr>
            <a:r>
              <a:rPr lang="en-US" altLang="ja-JP" dirty="0">
                <a:solidFill>
                  <a:schemeClr val="tx1"/>
                </a:solidFill>
                <a:latin typeface="MS PGothic" panose="020B0600070205080204" pitchFamily="34" charset="-128"/>
                <a:ea typeface="MS PGothic" panose="020B0600070205080204" pitchFamily="34" charset="-128"/>
              </a:rPr>
              <a:t>.</a:t>
            </a:r>
            <a:r>
              <a:rPr lang="ja-JP" altLang="en-US">
                <a:solidFill>
                  <a:schemeClr val="tx1"/>
                </a:solidFill>
                <a:latin typeface="MS PGothic" panose="020B0600070205080204" pitchFamily="34" charset="-128"/>
                <a:ea typeface="MS PGothic" panose="020B0600070205080204" pitchFamily="34" charset="-128"/>
              </a:rPr>
              <a:t>ツール導入</a:t>
            </a:r>
            <a:endParaRPr lang="en-US" altLang="ja-JP" dirty="0">
              <a:solidFill>
                <a:schemeClr val="tx1"/>
              </a:solidFill>
              <a:latin typeface="MS PGothic" panose="020B0600070205080204" pitchFamily="34" charset="-128"/>
              <a:ea typeface="MS PGothic" panose="020B0600070205080204" pitchFamily="34" charset="-128"/>
            </a:endParaRPr>
          </a:p>
          <a:p>
            <a:pPr marL="536575" lvl="2" indent="-171450">
              <a:spcBef>
                <a:spcPts val="600"/>
              </a:spcBef>
              <a:spcAft>
                <a:spcPts val="600"/>
              </a:spcAft>
              <a:buClr>
                <a:schemeClr val="tx1"/>
              </a:buClr>
              <a:buFont typeface="Arial" panose="020B0604020202020204" pitchFamily="34" charset="0"/>
              <a:buChar char="•"/>
              <a:tabLst>
                <a:tab pos="439738" algn="l"/>
              </a:tabLst>
            </a:pPr>
            <a:r>
              <a:rPr lang="ja-JP" altLang="en-US">
                <a:solidFill>
                  <a:schemeClr val="tx1"/>
                </a:solidFill>
                <a:latin typeface="MS PGothic" panose="020B0600070205080204" pitchFamily="34" charset="-128"/>
                <a:ea typeface="MS PGothic" panose="020B0600070205080204" pitchFamily="34" charset="-128"/>
              </a:rPr>
              <a:t>ソフトウェア開発の効率化のために開発環境や開発支援ツールの活用をする</a:t>
            </a:r>
            <a:endParaRPr lang="en-US" altLang="ja-JP" dirty="0">
              <a:solidFill>
                <a:schemeClr val="tx1"/>
              </a:solidFill>
              <a:latin typeface="MS PGothic" panose="020B0600070205080204" pitchFamily="34" charset="-128"/>
              <a:ea typeface="MS PGothic" panose="020B0600070205080204" pitchFamily="34" charset="-128"/>
            </a:endParaRPr>
          </a:p>
          <a:p>
            <a:pPr marL="342900" lvl="1"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ツール導入の手順</a:t>
            </a:r>
            <a:endParaRPr lang="en-US" altLang="ja-JP" dirty="0">
              <a:solidFill>
                <a:schemeClr val="tx1"/>
              </a:solidFill>
              <a:latin typeface="MS PGothic" panose="020B0600070205080204" pitchFamily="34" charset="-128"/>
              <a:ea typeface="MS PGothic" panose="020B0600070205080204" pitchFamily="34" charset="-128"/>
            </a:endParaRPr>
          </a:p>
          <a:p>
            <a:pPr marL="666750" lvl="2" indent="-301625">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新しいツールには勉強の時間が必要</a:t>
            </a:r>
            <a:endParaRPr lang="en-US" altLang="ja-JP" dirty="0">
              <a:solidFill>
                <a:schemeClr val="tx1"/>
              </a:solidFill>
              <a:latin typeface="MS PGothic" panose="020B0600070205080204" pitchFamily="34" charset="-128"/>
              <a:ea typeface="MS PGothic" panose="020B0600070205080204" pitchFamily="34" charset="-128"/>
            </a:endParaRPr>
          </a:p>
          <a:p>
            <a:pPr marL="666750" lvl="2" indent="-301625">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ツール導入の目的、ゴールを定める</a:t>
            </a:r>
          </a:p>
        </p:txBody>
      </p:sp>
    </p:spTree>
    <p:extLst>
      <p:ext uri="{BB962C8B-B14F-4D97-AF65-F5344CB8AC3E}">
        <p14:creationId xmlns:p14="http://schemas.microsoft.com/office/powerpoint/2010/main" val="653618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43"/>
          <p:cNvSpPr txBox="1">
            <a:spLocks noGrp="1"/>
          </p:cNvSpPr>
          <p:nvPr>
            <p:ph type="title"/>
          </p:nvPr>
        </p:nvSpPr>
        <p:spPr>
          <a:xfrm>
            <a:off x="1854479" y="1340850"/>
            <a:ext cx="5435042" cy="195591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0" dirty="0" err="1">
                <a:solidFill>
                  <a:schemeClr val="accent1"/>
                </a:solidFill>
                <a:latin typeface="MS PGothic" panose="020B0600070205080204" pitchFamily="34" charset="-128"/>
                <a:ea typeface="MS PGothic" panose="020B0600070205080204" pitchFamily="34" charset="-128"/>
              </a:rPr>
              <a:t>Q</a:t>
            </a:r>
            <a:r>
              <a:rPr lang="en-US" sz="8000" dirty="0" err="1">
                <a:solidFill>
                  <a:schemeClr val="accent2"/>
                </a:solidFill>
                <a:latin typeface="MS PGothic" panose="020B0600070205080204" pitchFamily="34" charset="-128"/>
                <a:ea typeface="MS PGothic" panose="020B0600070205080204" pitchFamily="34" charset="-128"/>
              </a:rPr>
              <a:t>U</a:t>
            </a:r>
            <a:r>
              <a:rPr lang="en-US" sz="8000" dirty="0" err="1">
                <a:solidFill>
                  <a:schemeClr val="accent3"/>
                </a:solidFill>
                <a:latin typeface="MS PGothic" panose="020B0600070205080204" pitchFamily="34" charset="-128"/>
                <a:ea typeface="MS PGothic" panose="020B0600070205080204" pitchFamily="34" charset="-128"/>
              </a:rPr>
              <a:t>I</a:t>
            </a:r>
            <a:r>
              <a:rPr lang="en-US" sz="8000" dirty="0" err="1">
                <a:solidFill>
                  <a:schemeClr val="accent4"/>
                </a:solidFill>
                <a:latin typeface="MS PGothic" panose="020B0600070205080204" pitchFamily="34" charset="-128"/>
                <a:ea typeface="MS PGothic" panose="020B0600070205080204" pitchFamily="34" charset="-128"/>
              </a:rPr>
              <a:t>Z</a:t>
            </a:r>
            <a:r>
              <a:rPr lang="en-US" sz="6600" dirty="0" err="1">
                <a:solidFill>
                  <a:schemeClr val="accent1"/>
                </a:solidFill>
                <a:latin typeface="MS PGothic" panose="020B0600070205080204" pitchFamily="34" charset="-128"/>
                <a:ea typeface="MS PGothic" panose="020B0600070205080204" pitchFamily="34" charset="-128"/>
              </a:rPr>
              <a:t>で</a:t>
            </a:r>
            <a:r>
              <a:rPr lang="en-US" sz="6600" dirty="0" err="1">
                <a:solidFill>
                  <a:schemeClr val="accent2"/>
                </a:solidFill>
                <a:latin typeface="MS PGothic" panose="020B0600070205080204" pitchFamily="34" charset="-128"/>
                <a:ea typeface="MS PGothic" panose="020B0600070205080204" pitchFamily="34" charset="-128"/>
              </a:rPr>
              <a:t>確</a:t>
            </a:r>
            <a:r>
              <a:rPr lang="en-US" sz="6600" dirty="0" err="1">
                <a:solidFill>
                  <a:schemeClr val="accent3"/>
                </a:solidFill>
                <a:latin typeface="MS PGothic" panose="020B0600070205080204" pitchFamily="34" charset="-128"/>
                <a:ea typeface="MS PGothic" panose="020B0600070205080204" pitchFamily="34" charset="-128"/>
              </a:rPr>
              <a:t>認</a:t>
            </a:r>
            <a:endParaRPr sz="6600" dirty="0">
              <a:solidFill>
                <a:schemeClr val="accent6"/>
              </a:solidFill>
              <a:latin typeface="MS PGothic" panose="020B0600070205080204" pitchFamily="34" charset="-128"/>
              <a:ea typeface="MS PGothic" panose="020B0600070205080204" pitchFamily="34" charset="-128"/>
            </a:endParaRPr>
          </a:p>
        </p:txBody>
      </p:sp>
      <p:sp>
        <p:nvSpPr>
          <p:cNvPr id="2" name="Google Shape;924;p40">
            <a:extLst>
              <a:ext uri="{FF2B5EF4-FFF2-40B4-BE49-F238E27FC236}">
                <a16:creationId xmlns:a16="http://schemas.microsoft.com/office/drawing/2014/main" id="{1A82E895-E474-5617-4DF4-F34257A245A6}"/>
              </a:ext>
            </a:extLst>
          </p:cNvPr>
          <p:cNvSpPr txBox="1">
            <a:spLocks/>
          </p:cNvSpPr>
          <p:nvPr/>
        </p:nvSpPr>
        <p:spPr>
          <a:xfrm>
            <a:off x="2222803" y="3296767"/>
            <a:ext cx="5066718" cy="6064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US" sz="2000" dirty="0">
                <a:solidFill>
                  <a:schemeClr val="tx1"/>
                </a:solidFill>
                <a:latin typeface="MS PGothic" panose="020B0600070205080204" pitchFamily="34" charset="-128"/>
                <a:ea typeface="MS PGothic" panose="020B0600070205080204" pitchFamily="34" charset="-128"/>
                <a:hlinkClick r:id="rId3"/>
              </a:rPr>
              <a:t>https://forms.gle/YshoUKb2DhG4EZQg6</a:t>
            </a:r>
            <a:endParaRPr lang="en-US" sz="2000" dirty="0">
              <a:solidFill>
                <a:schemeClr val="tx1"/>
              </a:solidFill>
              <a:latin typeface="MS PGothic" panose="020B0600070205080204" pitchFamily="34" charset="-128"/>
              <a:ea typeface="MS PGothic" panose="020B0600070205080204" pitchFamily="34" charset="-128"/>
            </a:endParaRPr>
          </a:p>
          <a:p>
            <a:pPr marL="139700"/>
            <a:endParaRPr lang="en-US" sz="2000" dirty="0">
              <a:solidFill>
                <a:schemeClr val="tx1"/>
              </a:solidFill>
              <a:latin typeface="MS PGothic" panose="020B0600070205080204" pitchFamily="34" charset="-128"/>
              <a:ea typeface="MS PGothic" panose="020B0600070205080204" pitchFamily="34" charset="-128"/>
            </a:endParaRPr>
          </a:p>
        </p:txBody>
      </p:sp>
      <p:sp>
        <p:nvSpPr>
          <p:cNvPr id="3" name="TextBox 2">
            <a:extLst>
              <a:ext uri="{FF2B5EF4-FFF2-40B4-BE49-F238E27FC236}">
                <a16:creationId xmlns:a16="http://schemas.microsoft.com/office/drawing/2014/main" id="{1079F168-BD3B-C930-E11B-78E7E72FA47B}"/>
              </a:ext>
            </a:extLst>
          </p:cNvPr>
          <p:cNvSpPr txBox="1"/>
          <p:nvPr/>
        </p:nvSpPr>
        <p:spPr>
          <a:xfrm>
            <a:off x="720725" y="641444"/>
            <a:ext cx="1308569" cy="307777"/>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Quiz 11-2</a:t>
            </a:r>
          </a:p>
        </p:txBody>
      </p:sp>
    </p:spTree>
    <p:extLst>
      <p:ext uri="{BB962C8B-B14F-4D97-AF65-F5344CB8AC3E}">
        <p14:creationId xmlns:p14="http://schemas.microsoft.com/office/powerpoint/2010/main" val="268576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0" y="1349582"/>
            <a:ext cx="8134705" cy="267997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spcAft>
                <a:spcPts val="600"/>
              </a:spcAft>
              <a:buClr>
                <a:schemeClr val="bg1"/>
              </a:buClr>
            </a:pPr>
            <a:r>
              <a:rPr lang="ja-JP" altLang="en-US" sz="2000">
                <a:solidFill>
                  <a:schemeClr val="tx1"/>
                </a:solidFill>
                <a:latin typeface="MS PGothic" panose="020B0600070205080204" pitchFamily="34" charset="-128"/>
                <a:ea typeface="MS PGothic" panose="020B0600070205080204" pitchFamily="34" charset="-128"/>
              </a:rPr>
              <a:t>今日の授業についての質問や各自の意見など</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1AFEE913-6563-670C-A79E-299C5ED502EE}"/>
              </a:ext>
            </a:extLst>
          </p:cNvPr>
          <p:cNvSpPr>
            <a:spLocks noGrp="1"/>
          </p:cNvSpPr>
          <p:nvPr>
            <p:ph type="title"/>
          </p:nvPr>
        </p:nvSpPr>
        <p:spPr/>
        <p:txBody>
          <a:bodyPr/>
          <a:lstStyle/>
          <a:p>
            <a:r>
              <a:rPr lang="en-US" dirty="0">
                <a:solidFill>
                  <a:schemeClr val="tx1"/>
                </a:solidFill>
                <a:latin typeface="MS PGothic" panose="020B0600070205080204" pitchFamily="34" charset="-128"/>
                <a:ea typeface="MS PGothic" panose="020B0600070205080204" pitchFamily="34" charset="-128"/>
              </a:rPr>
              <a:t>5. </a:t>
            </a:r>
            <a:r>
              <a:rPr lang="en-JP" dirty="0">
                <a:solidFill>
                  <a:schemeClr val="tx1"/>
                </a:solidFill>
                <a:latin typeface="MS PGothic" panose="020B0600070205080204" pitchFamily="34" charset="-128"/>
                <a:ea typeface="MS PGothic" panose="020B0600070205080204" pitchFamily="34" charset="-128"/>
              </a:rPr>
              <a:t>質問やディスカッション</a:t>
            </a:r>
            <a:br>
              <a:rPr lang="en-JP" dirty="0">
                <a:solidFill>
                  <a:schemeClr val="tx1"/>
                </a:solidFill>
                <a:latin typeface="MS PGothic" panose="020B0600070205080204" pitchFamily="34" charset="-128"/>
                <a:ea typeface="MS PGothic" panose="020B0600070205080204" pitchFamily="34" charset="-128"/>
              </a:rPr>
            </a:br>
            <a:endParaRPr lang="en-US"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663835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2" name="Title 1">
            <a:extLst>
              <a:ext uri="{FF2B5EF4-FFF2-40B4-BE49-F238E27FC236}">
                <a16:creationId xmlns:a16="http://schemas.microsoft.com/office/drawing/2014/main" id="{1AFEE913-6563-670C-A79E-299C5ED502EE}"/>
              </a:ext>
            </a:extLst>
          </p:cNvPr>
          <p:cNvSpPr>
            <a:spLocks noGrp="1"/>
          </p:cNvSpPr>
          <p:nvPr>
            <p:ph type="title"/>
          </p:nvPr>
        </p:nvSpPr>
        <p:spPr>
          <a:xfrm>
            <a:off x="680329" y="95626"/>
            <a:ext cx="7704000" cy="1123574"/>
          </a:xfrm>
        </p:spPr>
        <p:txBody>
          <a:bodyPr/>
          <a:lstStyle/>
          <a:p>
            <a:r>
              <a:rPr lang="en-US" dirty="0">
                <a:latin typeface="MS PGothic" panose="020B0600070205080204" pitchFamily="34" charset="-128"/>
                <a:ea typeface="MS PGothic" panose="020B0600070205080204" pitchFamily="34" charset="-128"/>
              </a:rPr>
              <a:t>6.</a:t>
            </a:r>
            <a:r>
              <a:rPr lang="ja-JP" altLang="en-US">
                <a:latin typeface="MS PGothic" panose="020B0600070205080204" pitchFamily="34" charset="-128"/>
                <a:ea typeface="MS PGothic" panose="020B0600070205080204" pitchFamily="34" charset="-128"/>
              </a:rPr>
              <a:t> </a:t>
            </a:r>
            <a:r>
              <a:rPr lang="en-US" dirty="0" err="1">
                <a:latin typeface="MS PGothic" panose="020B0600070205080204" pitchFamily="34" charset="-128"/>
                <a:ea typeface="MS PGothic" panose="020B0600070205080204" pitchFamily="34" charset="-128"/>
              </a:rPr>
              <a:t>確認テスト</a:t>
            </a:r>
            <a:br>
              <a:rPr lang="en-US" dirty="0">
                <a:latin typeface="MS PGothic" panose="020B0600070205080204" pitchFamily="34" charset="-128"/>
                <a:ea typeface="MS PGothic" panose="020B0600070205080204" pitchFamily="34" charset="-128"/>
              </a:rPr>
            </a:br>
            <a:endParaRPr lang="en-US" sz="1400" dirty="0">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FE014225-C675-4385-0DB4-2B066828DF3A}"/>
              </a:ext>
            </a:extLst>
          </p:cNvPr>
          <p:cNvSpPr txBox="1"/>
          <p:nvPr/>
        </p:nvSpPr>
        <p:spPr>
          <a:xfrm>
            <a:off x="759671" y="957815"/>
            <a:ext cx="7437272" cy="1292662"/>
          </a:xfrm>
          <a:prstGeom prst="rect">
            <a:avLst/>
          </a:prstGeom>
          <a:noFill/>
        </p:spPr>
        <p:txBody>
          <a:bodyPr wrap="square" rtlCol="0">
            <a:spAutoFit/>
          </a:bodyPr>
          <a:lstStyle/>
          <a:p>
            <a:r>
              <a:rPr lang="en-US" altLang="ja-JP" sz="1800" b="0" i="0" dirty="0">
                <a:solidFill>
                  <a:schemeClr val="tx1"/>
                </a:solidFill>
                <a:effectLst/>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rPr>
              <a:t>https://forms.gle/SznmbjxckXN5RLdZA</a:t>
            </a:r>
            <a:endParaRPr lang="en-US" altLang="ja-JP" sz="1800" b="0" i="0" dirty="0">
              <a:solidFill>
                <a:schemeClr val="tx1"/>
              </a:solidFill>
              <a:effectLst/>
              <a:latin typeface="MS PGothic" panose="020B0600070205080204" pitchFamily="34" charset="-128"/>
              <a:ea typeface="MS PGothic" panose="020B0600070205080204" pitchFamily="34" charset="-128"/>
            </a:endParaRPr>
          </a:p>
          <a:p>
            <a:endParaRPr lang="en-US" altLang="ja-JP" sz="1800" b="0" i="0" dirty="0">
              <a:solidFill>
                <a:schemeClr val="tx1"/>
              </a:solidFill>
              <a:effectLst/>
              <a:latin typeface="MS PGothic" panose="020B0600070205080204" pitchFamily="34" charset="-128"/>
              <a:ea typeface="MS PGothic" panose="020B0600070205080204" pitchFamily="34" charset="-128"/>
            </a:endParaRPr>
          </a:p>
          <a:p>
            <a:pPr marL="342900" indent="-342900">
              <a:buClr>
                <a:schemeClr val="tx1"/>
              </a:buClr>
              <a:buFont typeface="+mj-lt"/>
              <a:buAutoNum type="arabicPeriod"/>
            </a:pPr>
            <a:r>
              <a:rPr lang="ja-JP" altLang="en-US" b="0" i="0">
                <a:solidFill>
                  <a:schemeClr val="tx1"/>
                </a:solidFill>
                <a:effectLst/>
                <a:latin typeface="MS PGothic" panose="020B0600070205080204" pitchFamily="34" charset="-128"/>
                <a:ea typeface="MS PGothic" panose="020B0600070205080204" pitchFamily="34" charset="-128"/>
              </a:rPr>
              <a:t>開発管理とほぼ同じ意味の言葉はどれですか？</a:t>
            </a:r>
            <a:endParaRPr lang="en-US" altLang="ja-JP" b="0" i="0" dirty="0">
              <a:solidFill>
                <a:schemeClr val="tx1"/>
              </a:solidFill>
              <a:effectLst/>
              <a:latin typeface="MS PGothic" panose="020B0600070205080204" pitchFamily="34" charset="-128"/>
              <a:ea typeface="MS PGothic" panose="020B0600070205080204" pitchFamily="34" charset="-128"/>
            </a:endParaRPr>
          </a:p>
          <a:p>
            <a:pPr marL="228600" indent="-228600">
              <a:buClr>
                <a:schemeClr val="tx1"/>
              </a:buClr>
              <a:buFont typeface="+mj-lt"/>
              <a:buAutoNum type="arabicPeriod"/>
            </a:pPr>
            <a:endParaRPr lang="en-US" dirty="0">
              <a:solidFill>
                <a:schemeClr val="tx1"/>
              </a:solidFill>
              <a:latin typeface="MS PGothic" panose="020B0600070205080204" pitchFamily="34" charset="-128"/>
              <a:ea typeface="MS PGothic" panose="020B0600070205080204" pitchFamily="34" charset="-128"/>
            </a:endParaRPr>
          </a:p>
          <a:p>
            <a:pPr marL="228600" indent="-228600">
              <a:buClr>
                <a:schemeClr val="tx1"/>
              </a:buClr>
              <a:buFont typeface="+mj-lt"/>
              <a:buAutoNum type="arabicPeriod"/>
            </a:pPr>
            <a:r>
              <a:rPr lang="en-US" b="0" i="0" dirty="0" err="1">
                <a:solidFill>
                  <a:schemeClr val="tx1"/>
                </a:solidFill>
                <a:effectLst/>
                <a:latin typeface="MS PGothic" panose="020B0600070205080204" pitchFamily="34" charset="-128"/>
                <a:ea typeface="MS PGothic" panose="020B0600070205080204" pitchFamily="34" charset="-128"/>
              </a:rPr>
              <a:t>PMBOK（Project</a:t>
            </a:r>
            <a:r>
              <a:rPr lang="en-US" b="0" i="0" dirty="0">
                <a:solidFill>
                  <a:schemeClr val="tx1"/>
                </a:solidFill>
                <a:effectLst/>
                <a:latin typeface="MS PGothic" panose="020B0600070205080204" pitchFamily="34" charset="-128"/>
                <a:ea typeface="MS PGothic" panose="020B0600070205080204" pitchFamily="34" charset="-128"/>
              </a:rPr>
              <a:t> Management Body Of Knowledge)</a:t>
            </a:r>
            <a:r>
              <a:rPr lang="ja-JP" altLang="en-US" b="0" i="0">
                <a:solidFill>
                  <a:schemeClr val="tx1"/>
                </a:solidFill>
                <a:effectLst/>
                <a:latin typeface="MS PGothic" panose="020B0600070205080204" pitchFamily="34" charset="-128"/>
                <a:ea typeface="MS PGothic" panose="020B0600070205080204" pitchFamily="34" charset="-128"/>
              </a:rPr>
              <a:t>の説明で正しいものを選択してください。 </a:t>
            </a:r>
            <a:endParaRPr lang="en-US"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640678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p:txBody>
          <a:bodyPr/>
          <a:lstStyle/>
          <a:p>
            <a:r>
              <a:rPr lang="en-US" dirty="0" err="1">
                <a:solidFill>
                  <a:schemeClr val="tx1"/>
                </a:solidFill>
                <a:latin typeface="MS PGothic" panose="020B0600070205080204" pitchFamily="34" charset="-128"/>
                <a:ea typeface="MS PGothic" panose="020B0600070205080204" pitchFamily="34" charset="-128"/>
              </a:rPr>
              <a:t>今日の授業の参考</a:t>
            </a:r>
            <a:endParaRPr lang="en-US"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1169551"/>
          </a:xfrm>
          <a:prstGeom prst="rect">
            <a:avLst/>
          </a:prstGeom>
          <a:noFill/>
        </p:spPr>
        <p:txBody>
          <a:bodyPr wrap="square">
            <a:spAutoFit/>
          </a:bodyPr>
          <a:lstStyle/>
          <a:p>
            <a:r>
              <a:rPr lang="en-US" dirty="0">
                <a:solidFill>
                  <a:srgbClr val="CEF3F5"/>
                </a:solidFill>
                <a:latin typeface="MS PGothic" panose="020B0600070205080204" pitchFamily="34" charset="-128"/>
                <a:ea typeface="MS PGothic" panose="020B0600070205080204" pitchFamily="34" charset="-128"/>
              </a:rPr>
              <a:t>大分工業高専、西村先生の授業ノート</a:t>
            </a:r>
            <a:endParaRPr lang="en-US" dirty="0">
              <a:solidFill>
                <a:schemeClr val="tx1"/>
              </a:solidFill>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endParaRPr>
          </a:p>
          <a:p>
            <a:r>
              <a:rPr lang="en-US" altLang="ja-JP" dirty="0">
                <a:solidFill>
                  <a:schemeClr val="tx1"/>
                </a:solidFill>
                <a:latin typeface="MS PGothic" panose="020B0600070205080204" pitchFamily="34" charset="-128"/>
                <a:ea typeface="MS PGothic" panose="020B0600070205080204" pitchFamily="34" charset="-128"/>
                <a:hlinkClick r:id="rId4"/>
              </a:rPr>
              <a:t>https://onct.oita-ct.ac.jp/seigyo/nishimura_hp/coursework/2019/SystemEngineering/13/Note.html</a:t>
            </a:r>
            <a:endParaRPr lang="en-US" altLang="ja-JP" dirty="0">
              <a:solidFill>
                <a:schemeClr val="tx1"/>
              </a:solidFill>
              <a:latin typeface="MS PGothic" panose="020B0600070205080204" pitchFamily="34" charset="-128"/>
              <a:ea typeface="MS PGothic" panose="020B0600070205080204" pitchFamily="34" charset="-128"/>
            </a:endParaRPr>
          </a:p>
          <a:p>
            <a:endParaRPr lang="en-US" altLang="ja-JP" dirty="0">
              <a:solidFill>
                <a:schemeClr val="tx1"/>
              </a:solidFill>
              <a:latin typeface="MS PGothic" panose="020B0600070205080204" pitchFamily="34" charset="-128"/>
              <a:ea typeface="MS PGothic" panose="020B0600070205080204" pitchFamily="34" charset="-128"/>
            </a:endParaRPr>
          </a:p>
          <a:p>
            <a:r>
              <a:rPr lang="ja-JP" altLang="en-US">
                <a:solidFill>
                  <a:schemeClr val="tx1"/>
                </a:solidFill>
                <a:latin typeface="MS PGothic" panose="020B0600070205080204" pitchFamily="34" charset="-128"/>
                <a:ea typeface="MS PGothic" panose="020B0600070205080204" pitchFamily="34" charset="-128"/>
              </a:rPr>
              <a:t>教科書（図はすべてこちらより引用）：</a:t>
            </a:r>
          </a:p>
          <a:p>
            <a:r>
              <a:rPr lang="ja-JP" altLang="en-US">
                <a:solidFill>
                  <a:schemeClr val="tx1"/>
                </a:solidFill>
                <a:latin typeface="MS PGothic" panose="020B0600070205080204" pitchFamily="34" charset="-128"/>
                <a:ea typeface="MS PGothic" panose="020B0600070205080204" pitchFamily="34" charset="-128"/>
              </a:rPr>
              <a:t>　平山雅之 他</a:t>
            </a:r>
            <a:r>
              <a:rPr lang="en-US" altLang="ja-JP" dirty="0">
                <a:solidFill>
                  <a:schemeClr val="tx1"/>
                </a:solidFill>
                <a:latin typeface="MS PGothic" panose="020B0600070205080204" pitchFamily="34" charset="-128"/>
                <a:ea typeface="MS PGothic" panose="020B0600070205080204" pitchFamily="34" charset="-128"/>
              </a:rPr>
              <a:t>,</a:t>
            </a:r>
            <a:r>
              <a:rPr lang="ja-JP" altLang="en-US">
                <a:solidFill>
                  <a:schemeClr val="tx1"/>
                </a:solidFill>
                <a:latin typeface="MS PGothic" panose="020B0600070205080204" pitchFamily="34" charset="-128"/>
                <a:ea typeface="MS PGothic" panose="020B0600070205080204" pitchFamily="34" charset="-128"/>
              </a:rPr>
              <a:t>「ソフトウェア工学」</a:t>
            </a:r>
            <a:r>
              <a:rPr lang="en-US" altLang="ja-JP" dirty="0">
                <a:solidFill>
                  <a:schemeClr val="tx1"/>
                </a:solidFill>
                <a:latin typeface="MS PGothic" panose="020B0600070205080204" pitchFamily="34" charset="-128"/>
                <a:ea typeface="MS PGothic" panose="020B0600070205080204" pitchFamily="34" charset="-128"/>
              </a:rPr>
              <a:t>, </a:t>
            </a:r>
            <a:r>
              <a:rPr lang="ja-JP" altLang="en-US">
                <a:solidFill>
                  <a:schemeClr val="tx1"/>
                </a:solidFill>
                <a:latin typeface="MS PGothic" panose="020B0600070205080204" pitchFamily="34" charset="-128"/>
                <a:ea typeface="MS PGothic" panose="020B0600070205080204" pitchFamily="34" charset="-128"/>
              </a:rPr>
              <a:t>オーム社</a:t>
            </a:r>
            <a:endParaRPr lang="en-US"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706267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4" name="Google Shape;674;p29"/>
          <p:cNvSpPr txBox="1">
            <a:spLocks noGrp="1"/>
          </p:cNvSpPr>
          <p:nvPr>
            <p:ph type="subTitle" idx="1"/>
          </p:nvPr>
        </p:nvSpPr>
        <p:spPr>
          <a:xfrm>
            <a:off x="579066" y="1865830"/>
            <a:ext cx="1427583" cy="572700"/>
          </a:xfrm>
          <a:prstGeom prst="rect">
            <a:avLst/>
          </a:prstGeom>
        </p:spPr>
        <p:txBody>
          <a:bodyPr spcFirstLastPara="1" wrap="square" lIns="91425" tIns="91425" rIns="91425" bIns="91425" anchor="b" anchorCtr="0">
            <a:noAutofit/>
          </a:bodyPr>
          <a:lstStyle/>
          <a:p>
            <a:pPr marL="139700" indent="0"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74385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01</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77" name="Google Shape;677;p29"/>
          <p:cNvSpPr txBox="1">
            <a:spLocks noGrp="1"/>
          </p:cNvSpPr>
          <p:nvPr>
            <p:ph type="subTitle" idx="4"/>
          </p:nvPr>
        </p:nvSpPr>
        <p:spPr>
          <a:xfrm>
            <a:off x="1983601" y="1865830"/>
            <a:ext cx="1427583" cy="550226"/>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2</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ソフトウェア開発の流れ</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19306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02</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0" name="Google Shape;680;p29"/>
          <p:cNvSpPr txBox="1">
            <a:spLocks noGrp="1"/>
          </p:cNvSpPr>
          <p:nvPr>
            <p:ph type="subTitle" idx="7"/>
          </p:nvPr>
        </p:nvSpPr>
        <p:spPr>
          <a:xfrm>
            <a:off x="3388136" y="1865830"/>
            <a:ext cx="1538506" cy="557059"/>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3</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ソフトウェアシステムの構成</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42280"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03</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4" name="Google Shape;684;p29"/>
          <p:cNvSpPr txBox="1">
            <a:spLocks noGrp="1"/>
          </p:cNvSpPr>
          <p:nvPr>
            <p:ph type="title" idx="14"/>
          </p:nvPr>
        </p:nvSpPr>
        <p:spPr>
          <a:xfrm>
            <a:off x="5091491"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04</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7" name="Google Shape;687;p29"/>
          <p:cNvSpPr txBox="1">
            <a:spLocks noGrp="1"/>
          </p:cNvSpPr>
          <p:nvPr>
            <p:ph type="title" idx="17"/>
          </p:nvPr>
        </p:nvSpPr>
        <p:spPr>
          <a:xfrm>
            <a:off x="65407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05</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9" name="Google Shape;689;p29"/>
          <p:cNvSpPr txBox="1">
            <a:spLocks noGrp="1"/>
          </p:cNvSpPr>
          <p:nvPr>
            <p:ph type="subTitle" idx="19"/>
          </p:nvPr>
        </p:nvSpPr>
        <p:spPr>
          <a:xfrm>
            <a:off x="6611731" y="1895088"/>
            <a:ext cx="955944" cy="520676"/>
          </a:xfrm>
          <a:prstGeom prst="rect">
            <a:avLst/>
          </a:prstGeom>
        </p:spPr>
        <p:txBody>
          <a:bodyPr spcFirstLastPara="1" wrap="square" lIns="91425" tIns="91425" rIns="91425" bIns="91425" anchor="t"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演習</a:t>
            </a:r>
            <a:endPar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0000"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06</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03594" y="1865830"/>
            <a:ext cx="1617092" cy="550226"/>
          </a:xfrm>
        </p:spPr>
        <p:txBody>
          <a:bodyPr/>
          <a:lstStyle/>
          <a:p>
            <a:pPr marL="136525" indent="3175" algn="l"/>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4</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要求の獲得・分析と</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要件</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定義</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2165481" y="3298339"/>
            <a:ext cx="1588031" cy="5502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6</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ソフトウェア設計 </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 </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設計の概念</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177164"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432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091491"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solidFill>
                <a:highlight>
                  <a:srgbClr val="C0C0C0"/>
                </a:highlight>
                <a:latin typeface="MS PGothic" panose="020B0600070205080204" pitchFamily="34" charset="-128"/>
                <a:ea typeface="MS PGothic" panose="020B0600070205080204" pitchFamily="34" charset="-128"/>
              </a:rPr>
              <a:t>09</a:t>
            </a:r>
            <a:endParaRPr lang="en"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851899" y="3298339"/>
            <a:ext cx="1323940"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中間試験</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691952" y="3298339"/>
            <a:ext cx="1402308"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第</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5</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章 システム設計</a:t>
            </a: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3824733" y="3298339"/>
            <a:ext cx="955944"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演習</a:t>
            </a:r>
            <a:endParaRPr lang="en-US" altLang="ja-JP" sz="1200"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9" name="Title 8">
            <a:extLst>
              <a:ext uri="{FF2B5EF4-FFF2-40B4-BE49-F238E27FC236}">
                <a16:creationId xmlns:a16="http://schemas.microsoft.com/office/drawing/2014/main" id="{F0528F9E-30BE-A68E-A7DF-C77006ED3B95}"/>
              </a:ext>
            </a:extLst>
          </p:cNvPr>
          <p:cNvSpPr>
            <a:spLocks noGrp="1"/>
          </p:cNvSpPr>
          <p:nvPr>
            <p:ph type="title"/>
          </p:nvPr>
        </p:nvSpPr>
        <p:spPr/>
        <p:txBody>
          <a:bodyPr/>
          <a:lstStyle/>
          <a:p>
            <a:r>
              <a:rPr lang="en-US" dirty="0" err="1">
                <a:latin typeface="MS PGothic" panose="020B0600070205080204" pitchFamily="34" charset="-128"/>
                <a:ea typeface="MS PGothic" panose="020B0600070205080204" pitchFamily="34" charset="-128"/>
              </a:rPr>
              <a:t>今日の授業</a:t>
            </a:r>
            <a:br>
              <a:rPr lang="en-US" dirty="0">
                <a:latin typeface="MS PGothic" panose="020B0600070205080204" pitchFamily="34" charset="-128"/>
                <a:ea typeface="MS PGothic" panose="020B0600070205080204" pitchFamily="34" charset="-128"/>
              </a:rPr>
            </a:br>
            <a:endParaRPr lang="en-US" dirty="0"/>
          </a:p>
        </p:txBody>
      </p:sp>
    </p:spTree>
    <p:extLst>
      <p:ext uri="{BB962C8B-B14F-4D97-AF65-F5344CB8AC3E}">
        <p14:creationId xmlns:p14="http://schemas.microsoft.com/office/powerpoint/2010/main" val="2143002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4" name="Google Shape;674;p29"/>
          <p:cNvSpPr txBox="1">
            <a:spLocks noGrp="1"/>
          </p:cNvSpPr>
          <p:nvPr>
            <p:ph type="subTitle" idx="1"/>
          </p:nvPr>
        </p:nvSpPr>
        <p:spPr>
          <a:xfrm>
            <a:off x="275468" y="1865830"/>
            <a:ext cx="1731182" cy="572700"/>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7</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ソフトウェア設計 </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 </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全体構造の設計</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743858" y="1335432"/>
            <a:ext cx="1098000" cy="389700"/>
          </a:xfrm>
          <a:prstGeom prst="rect">
            <a:avLst/>
          </a:prstGeom>
        </p:spPr>
        <p:txBody>
          <a:bodyPr spcFirstLastPara="1" wrap="square" lIns="91425" tIns="91425" rIns="91425" bIns="91425" anchor="ctr" anchorCtr="0">
            <a:noAutofit/>
          </a:bodyPr>
          <a:lstStyle/>
          <a:p>
            <a:r>
              <a:rPr lang="en-US" dirty="0">
                <a:solidFill>
                  <a:schemeClr val="bg1"/>
                </a:solidFill>
                <a:highlight>
                  <a:srgbClr val="C0C0C0"/>
                </a:highlight>
                <a:latin typeface="MS PGothic" panose="020B0600070205080204" pitchFamily="34" charset="-128"/>
                <a:ea typeface="MS PGothic" panose="020B0600070205080204" pitchFamily="34" charset="-128"/>
              </a:rPr>
              <a:t>10</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77" name="Google Shape;677;p29"/>
          <p:cNvSpPr txBox="1">
            <a:spLocks noGrp="1"/>
          </p:cNvSpPr>
          <p:nvPr>
            <p:ph type="subTitle" idx="4"/>
          </p:nvPr>
        </p:nvSpPr>
        <p:spPr>
          <a:xfrm>
            <a:off x="2024885" y="1865830"/>
            <a:ext cx="1731183" cy="550226"/>
          </a:xfrm>
          <a:prstGeom prst="rect">
            <a:avLst/>
          </a:prstGeom>
        </p:spPr>
        <p:txBody>
          <a:bodyPr spcFirstLastPara="1" wrap="square" lIns="91425" tIns="91425" rIns="91425" bIns="91425" anchor="b" anchorCtr="0">
            <a:noAutofit/>
          </a:body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第</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8</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章 ソフトウェア設計 </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構成要素の設計</a:t>
            </a:r>
          </a:p>
        </p:txBody>
      </p:sp>
      <p:sp>
        <p:nvSpPr>
          <p:cNvPr id="678" name="Google Shape;678;p29"/>
          <p:cNvSpPr txBox="1">
            <a:spLocks noGrp="1"/>
          </p:cNvSpPr>
          <p:nvPr>
            <p:ph type="title" idx="5"/>
          </p:nvPr>
        </p:nvSpPr>
        <p:spPr>
          <a:xfrm>
            <a:off x="219306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11</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0" name="Google Shape;680;p29"/>
          <p:cNvSpPr txBox="1">
            <a:spLocks noGrp="1"/>
          </p:cNvSpPr>
          <p:nvPr>
            <p:ph type="subTitle" idx="7"/>
          </p:nvPr>
        </p:nvSpPr>
        <p:spPr>
          <a:xfrm>
            <a:off x="3774303" y="1865830"/>
            <a:ext cx="1183864" cy="389701"/>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演習</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42280"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12</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4" name="Google Shape;684;p29"/>
          <p:cNvSpPr txBox="1">
            <a:spLocks noGrp="1"/>
          </p:cNvSpPr>
          <p:nvPr>
            <p:ph type="title" idx="14"/>
          </p:nvPr>
        </p:nvSpPr>
        <p:spPr>
          <a:xfrm>
            <a:off x="5091491"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13</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7" name="Google Shape;687;p29"/>
          <p:cNvSpPr txBox="1">
            <a:spLocks noGrp="1"/>
          </p:cNvSpPr>
          <p:nvPr>
            <p:ph type="title" idx="17"/>
          </p:nvPr>
        </p:nvSpPr>
        <p:spPr>
          <a:xfrm>
            <a:off x="65407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latin typeface="MS PGothic" panose="020B0600070205080204" pitchFamily="34" charset="-128"/>
                <a:ea typeface="MS PGothic" panose="020B0600070205080204" pitchFamily="34" charset="-128"/>
              </a:rPr>
              <a:t>14</a:t>
            </a:r>
            <a:endParaRPr dirty="0">
              <a:solidFill>
                <a:schemeClr val="accent2"/>
              </a:solidFill>
              <a:latin typeface="MS PGothic" panose="020B0600070205080204" pitchFamily="34" charset="-128"/>
              <a:ea typeface="MS PGothic" panose="020B0600070205080204" pitchFamily="34" charset="-128"/>
            </a:endParaRPr>
          </a:p>
        </p:txBody>
      </p:sp>
      <p:sp>
        <p:nvSpPr>
          <p:cNvPr id="689" name="Google Shape;689;p29"/>
          <p:cNvSpPr txBox="1">
            <a:spLocks noGrp="1"/>
          </p:cNvSpPr>
          <p:nvPr>
            <p:ph type="subTitle" idx="19"/>
          </p:nvPr>
        </p:nvSpPr>
        <p:spPr>
          <a:xfrm>
            <a:off x="6611730" y="1865830"/>
            <a:ext cx="2138731" cy="940710"/>
          </a:xfrm>
          <a:prstGeom prst="rect">
            <a:avLst/>
          </a:prstGeom>
        </p:spPr>
        <p:txBody>
          <a:bodyPr spcFirstLastPara="1" wrap="square" lIns="91425" tIns="91425" rIns="91425" bIns="91425" anchor="t" anchorCtr="0">
            <a:noAutofit/>
          </a:bodyPr>
          <a:lstStyle/>
          <a:p>
            <a:pPr marL="136525" indent="3175" algn="l" fontAlgn="ctr"/>
            <a:r>
              <a:rPr lang="ja-JP" altLang="en-US" sz="1200" b="0" u="none" strike="noStrike">
                <a:solidFill>
                  <a:schemeClr val="accent2"/>
                </a:solidFill>
                <a:effectLst/>
                <a:latin typeface="MS PGothic" panose="020B0600070205080204" pitchFamily="34" charset="-128"/>
                <a:ea typeface="MS PGothic" panose="020B0600070205080204" pitchFamily="34" charset="-128"/>
              </a:rPr>
              <a:t>第</a:t>
            </a:r>
            <a:r>
              <a:rPr lang="en-US" altLang="ja-JP" sz="1200" b="0" u="none" strike="noStrike" dirty="0">
                <a:solidFill>
                  <a:schemeClr val="accent2"/>
                </a:solidFill>
                <a:effectLst/>
                <a:latin typeface="MS PGothic" panose="020B0600070205080204" pitchFamily="34" charset="-128"/>
                <a:ea typeface="MS PGothic" panose="020B0600070205080204" pitchFamily="34" charset="-128"/>
              </a:rPr>
              <a:t>10</a:t>
            </a:r>
            <a:r>
              <a:rPr lang="ja-JP" altLang="en-US" sz="1200" b="0" u="none" strike="noStrike">
                <a:solidFill>
                  <a:schemeClr val="accent2"/>
                </a:solidFill>
                <a:effectLst/>
                <a:latin typeface="MS PGothic" panose="020B0600070205080204" pitchFamily="34" charset="-128"/>
                <a:ea typeface="MS PGothic" panose="020B0600070205080204" pitchFamily="34" charset="-128"/>
              </a:rPr>
              <a:t>章 ソフトウェアシステムの検証と動作確認</a:t>
            </a:r>
            <a:endParaRPr lang="en-US" altLang="ja-JP" sz="1200" b="0" u="none" strike="noStrike" dirty="0">
              <a:solidFill>
                <a:schemeClr val="accent2"/>
              </a:solidFill>
              <a:effectLst/>
              <a:latin typeface="MS PGothic" panose="020B0600070205080204" pitchFamily="34" charset="-128"/>
              <a:ea typeface="MS PGothic" panose="020B0600070205080204" pitchFamily="34" charset="-128"/>
            </a:endParaRPr>
          </a:p>
          <a:p>
            <a:pPr marL="136525" indent="3175" algn="l" fontAlgn="ctr"/>
            <a:r>
              <a:rPr lang="ja-JP" altLang="en-US" sz="1200" b="0" u="none" strike="noStrike">
                <a:solidFill>
                  <a:schemeClr val="accent2"/>
                </a:solidFill>
                <a:effectLst/>
                <a:latin typeface="MS PGothic" panose="020B0600070205080204" pitchFamily="34" charset="-128"/>
                <a:ea typeface="MS PGothic" panose="020B0600070205080204" pitchFamily="34" charset="-128"/>
              </a:rPr>
              <a:t>第</a:t>
            </a:r>
            <a:r>
              <a:rPr lang="en-US" altLang="ja-JP" sz="1200" b="0" u="none" strike="noStrike" dirty="0">
                <a:solidFill>
                  <a:schemeClr val="accent2"/>
                </a:solidFill>
                <a:effectLst/>
                <a:latin typeface="MS PGothic" panose="020B0600070205080204" pitchFamily="34" charset="-128"/>
                <a:ea typeface="MS PGothic" panose="020B0600070205080204" pitchFamily="34" charset="-128"/>
              </a:rPr>
              <a:t>11</a:t>
            </a:r>
            <a:r>
              <a:rPr lang="ja-JP" altLang="en-US" sz="1200" b="0" u="none" strike="noStrike">
                <a:solidFill>
                  <a:schemeClr val="accent2"/>
                </a:solidFill>
                <a:effectLst/>
                <a:latin typeface="MS PGothic" panose="020B0600070205080204" pitchFamily="34" charset="-128"/>
                <a:ea typeface="MS PGothic" panose="020B0600070205080204" pitchFamily="34" charset="-128"/>
              </a:rPr>
              <a:t>章 開発管理と開発環境</a:t>
            </a:r>
            <a:endParaRPr lang="ja-JP" altLang="en-US" sz="1200" b="0" i="0" u="none" strike="noStrike">
              <a:solidFill>
                <a:schemeClr val="accent2"/>
              </a:solidFill>
              <a:effectLs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0000"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15</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30"/>
            <a:ext cx="1617092" cy="550226"/>
          </a:xfrm>
        </p:spPr>
        <p:txBody>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9</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プログラムの設計と実装</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177164"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432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17</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091491"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18</a:t>
            </a: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851899" y="3274744"/>
            <a:ext cx="1323940"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期末試験</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5520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1</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198743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2</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1966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3</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9" name="Title 8">
            <a:extLst>
              <a:ext uri="{FF2B5EF4-FFF2-40B4-BE49-F238E27FC236}">
                <a16:creationId xmlns:a16="http://schemas.microsoft.com/office/drawing/2014/main" id="{FA4E6F32-6896-CF31-203C-CF31BEEF4A64}"/>
              </a:ext>
            </a:extLst>
          </p:cNvPr>
          <p:cNvSpPr>
            <a:spLocks noGrp="1"/>
          </p:cNvSpPr>
          <p:nvPr>
            <p:ph type="title"/>
          </p:nvPr>
        </p:nvSpPr>
        <p:spPr/>
        <p:txBody>
          <a:bodyPr/>
          <a:lstStyle/>
          <a:p>
            <a:r>
              <a:rPr lang="en-US" dirty="0" err="1">
                <a:latin typeface="MS PGothic" panose="020B0600070205080204" pitchFamily="34" charset="-128"/>
                <a:ea typeface="MS PGothic" panose="020B0600070205080204" pitchFamily="34" charset="-128"/>
              </a:rPr>
              <a:t>今日の授業</a:t>
            </a:r>
            <a:endParaRPr lang="en-US" dirty="0"/>
          </a:p>
        </p:txBody>
      </p:sp>
    </p:spTree>
    <p:extLst>
      <p:ext uri="{BB962C8B-B14F-4D97-AF65-F5344CB8AC3E}">
        <p14:creationId xmlns:p14="http://schemas.microsoft.com/office/powerpoint/2010/main" val="1492828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sz="2800" b="1" i="0" dirty="0">
                <a:solidFill>
                  <a:schemeClr val="tx1"/>
                </a:solidFill>
                <a:effectLst/>
                <a:latin typeface="MS PGothic" panose="020B0600070205080204" pitchFamily="34" charset="-128"/>
                <a:ea typeface="MS PGothic" panose="020B0600070205080204" pitchFamily="34" charset="-128"/>
              </a:rPr>
              <a:t>1. </a:t>
            </a:r>
            <a:r>
              <a:rPr lang="en-US" sz="2800" b="1" i="0" dirty="0" err="1">
                <a:solidFill>
                  <a:schemeClr val="tx1"/>
                </a:solidFill>
                <a:effectLst/>
                <a:latin typeface="MS PGothic" panose="020B0600070205080204" pitchFamily="34" charset="-128"/>
                <a:ea typeface="MS PGothic" panose="020B0600070205080204" pitchFamily="34" charset="-128"/>
              </a:rPr>
              <a:t>今日の授業について</a:t>
            </a:r>
            <a:br>
              <a:rPr lang="en-US" sz="2800" b="1" i="0" dirty="0">
                <a:solidFill>
                  <a:schemeClr val="bg1"/>
                </a:solidFill>
                <a:effectLst/>
                <a:latin typeface="MS PGothic" panose="020B0600070205080204" pitchFamily="34" charset="-128"/>
                <a:ea typeface="MS PGothic" panose="020B0600070205080204" pitchFamily="34" charset="-128"/>
              </a:rPr>
            </a:br>
            <a:br>
              <a:rPr lang="en-JP" dirty="0">
                <a:solidFill>
                  <a:schemeClr val="tx1"/>
                </a:solidFill>
                <a:latin typeface="MS PGothic" panose="020B0600070205080204" pitchFamily="34" charset="-128"/>
                <a:ea typeface="MS PGothic" panose="020B0600070205080204" pitchFamily="34" charset="-128"/>
              </a:rPr>
            </a:br>
            <a:endParaRPr dirty="0">
              <a:latin typeface="MS PGothic" panose="020B0600070205080204" pitchFamily="34" charset="-128"/>
              <a:ea typeface="MS PGothic" panose="020B0600070205080204" pitchFamily="34" charset="-128"/>
            </a:endParaRPr>
          </a:p>
        </p:txBody>
      </p:sp>
      <p:pic>
        <p:nvPicPr>
          <p:cNvPr id="4" name="Picture 3" descr="A close-up of a document&#10;&#10;Description automatically generated">
            <a:extLst>
              <a:ext uri="{FF2B5EF4-FFF2-40B4-BE49-F238E27FC236}">
                <a16:creationId xmlns:a16="http://schemas.microsoft.com/office/drawing/2014/main" id="{F6EE7975-1E38-5EF3-AEF4-3BAC0E483F09}"/>
              </a:ext>
            </a:extLst>
          </p:cNvPr>
          <p:cNvPicPr>
            <a:picLocks noChangeAspect="1"/>
          </p:cNvPicPr>
          <p:nvPr/>
        </p:nvPicPr>
        <p:blipFill>
          <a:blip r:embed="rId3"/>
          <a:stretch>
            <a:fillRect/>
          </a:stretch>
        </p:blipFill>
        <p:spPr>
          <a:xfrm>
            <a:off x="980663" y="1279039"/>
            <a:ext cx="6364169" cy="3289786"/>
          </a:xfrm>
          <a:prstGeom prst="rect">
            <a:avLst/>
          </a:prstGeom>
        </p:spPr>
      </p:pic>
    </p:spTree>
    <p:extLst>
      <p:ext uri="{BB962C8B-B14F-4D97-AF65-F5344CB8AC3E}">
        <p14:creationId xmlns:p14="http://schemas.microsoft.com/office/powerpoint/2010/main" val="419475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ja-JP" altLang="en-US" sz="2800" b="0" u="none" strike="noStrike">
                <a:solidFill>
                  <a:schemeClr val="tx1"/>
                </a:solidFill>
                <a:effectLst/>
                <a:latin typeface="MS PGothic" panose="020B0600070205080204" pitchFamily="34" charset="-128"/>
                <a:ea typeface="MS PGothic" panose="020B0600070205080204" pitchFamily="34" charset="-128"/>
              </a:rPr>
              <a:t>第</a:t>
            </a:r>
            <a:r>
              <a:rPr lang="en-US" altLang="ja-JP" sz="2800" b="0" u="none" strike="noStrike" dirty="0">
                <a:solidFill>
                  <a:schemeClr val="tx1"/>
                </a:solidFill>
                <a:effectLst/>
                <a:latin typeface="MS PGothic" panose="020B0600070205080204" pitchFamily="34" charset="-128"/>
                <a:ea typeface="MS PGothic" panose="020B0600070205080204" pitchFamily="34" charset="-128"/>
              </a:rPr>
              <a:t>11</a:t>
            </a:r>
            <a:r>
              <a:rPr lang="ja-JP" altLang="en-US" sz="2800" b="0" u="none" strike="noStrike">
                <a:solidFill>
                  <a:schemeClr val="tx1"/>
                </a:solidFill>
                <a:effectLst/>
                <a:latin typeface="MS PGothic" panose="020B0600070205080204" pitchFamily="34" charset="-128"/>
                <a:ea typeface="MS PGothic" panose="020B0600070205080204" pitchFamily="34" charset="-128"/>
              </a:rPr>
              <a:t>章 開発管理と開発環境</a:t>
            </a:r>
            <a:endParaRPr dirty="0"/>
          </a:p>
        </p:txBody>
      </p:sp>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725" y="1350764"/>
            <a:ext cx="7702550" cy="321806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2000" dirty="0">
                <a:solidFill>
                  <a:schemeClr val="tx1"/>
                </a:solidFill>
                <a:latin typeface="MS PGothic" panose="020B0600070205080204" pitchFamily="34" charset="-128"/>
                <a:ea typeface="MS PGothic" panose="020B0600070205080204" pitchFamily="34" charset="-128"/>
              </a:rPr>
              <a:t>ビジネスとしてのソフトウェアは、プロジェクトやチームによって開発られる場合が多い。このような場合、チーム内の開発を円滑に進めるために開発管理と開発環境を整備しなければならない。</a:t>
            </a:r>
          </a:p>
          <a:p>
            <a:pPr>
              <a:buClr>
                <a:schemeClr val="dk1"/>
              </a:buClr>
              <a:buSzPts val="1100"/>
            </a:pPr>
            <a:r>
              <a:rPr lang="en-US" sz="2000" dirty="0">
                <a:solidFill>
                  <a:schemeClr val="tx1"/>
                </a:solidFill>
                <a:latin typeface="MS PGothic" panose="020B0600070205080204" pitchFamily="34" charset="-128"/>
                <a:ea typeface="MS PGothic" panose="020B0600070205080204" pitchFamily="34" charset="-128"/>
              </a:rPr>
              <a:t>第１１章では、開発の基盤となる開発管理と開発環境について説明する。</a:t>
            </a:r>
          </a:p>
        </p:txBody>
      </p:sp>
    </p:spTree>
    <p:extLst>
      <p:ext uri="{BB962C8B-B14F-4D97-AF65-F5344CB8AC3E}">
        <p14:creationId xmlns:p14="http://schemas.microsoft.com/office/powerpoint/2010/main" val="538912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altLang="ja-JP" sz="2800" dirty="0">
                <a:solidFill>
                  <a:schemeClr val="tx1"/>
                </a:solidFill>
                <a:latin typeface="MS PGothic" panose="020B0600070205080204" pitchFamily="34" charset="-128"/>
                <a:ea typeface="MS PGothic" panose="020B0600070205080204" pitchFamily="34" charset="-128"/>
                <a:sym typeface="Oswald"/>
              </a:rPr>
              <a:t>2. </a:t>
            </a:r>
            <a:r>
              <a:rPr lang="ja-JP" altLang="en-US" sz="2800">
                <a:solidFill>
                  <a:schemeClr val="tx1"/>
                </a:solidFill>
                <a:latin typeface="MS PGothic" panose="020B0600070205080204" pitchFamily="34" charset="-128"/>
                <a:ea typeface="MS PGothic" panose="020B0600070205080204" pitchFamily="34" charset="-128"/>
                <a:sym typeface="Oswald"/>
              </a:rPr>
              <a:t>今日の学習目標</a:t>
            </a:r>
            <a:endParaRPr dirty="0">
              <a:latin typeface="MS PGothic" panose="020B0600070205080204" pitchFamily="34" charset="-128"/>
              <a:ea typeface="MS PGothic" panose="020B0600070205080204" pitchFamily="34" charset="-128"/>
            </a:endParaRPr>
          </a:p>
        </p:txBody>
      </p:sp>
      <p:sp>
        <p:nvSpPr>
          <p:cNvPr id="2" name="Google Shape;963;p42">
            <a:extLst>
              <a:ext uri="{FF2B5EF4-FFF2-40B4-BE49-F238E27FC236}">
                <a16:creationId xmlns:a16="http://schemas.microsoft.com/office/drawing/2014/main" id="{4921024E-621B-D5EF-5C43-4161BA6B2F16}"/>
              </a:ext>
            </a:extLst>
          </p:cNvPr>
          <p:cNvSpPr txBox="1">
            <a:spLocks/>
          </p:cNvSpPr>
          <p:nvPr/>
        </p:nvSpPr>
        <p:spPr>
          <a:xfrm>
            <a:off x="720001" y="1112700"/>
            <a:ext cx="7704000" cy="334925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938">
              <a:spcBef>
                <a:spcPts val="600"/>
              </a:spcBef>
              <a:spcAft>
                <a:spcPts val="1200"/>
              </a:spcAft>
            </a:pPr>
            <a:r>
              <a:rPr lang="ja-JP" altLang="en-US" sz="1800">
                <a:solidFill>
                  <a:schemeClr val="tx1"/>
                </a:solidFill>
                <a:latin typeface="MS PGothic" panose="020B0600070205080204" pitchFamily="34" charset="-128"/>
                <a:ea typeface="MS PGothic" panose="020B0600070205080204" pitchFamily="34" charset="-128"/>
              </a:rPr>
              <a:t>今日の授業の後で、以下のことができるようになってください。</a:t>
            </a:r>
            <a:endParaRPr lang="en-US" altLang="ja-JP" sz="1800" dirty="0">
              <a:solidFill>
                <a:schemeClr val="tx1"/>
              </a:solidFill>
              <a:latin typeface="MS PGothic" panose="020B0600070205080204" pitchFamily="34" charset="-128"/>
              <a:ea typeface="MS PGothic" panose="020B0600070205080204" pitchFamily="34" charset="-128"/>
            </a:endParaRPr>
          </a:p>
          <a:p>
            <a:pPr marL="7938">
              <a:spcBef>
                <a:spcPts val="600"/>
              </a:spcBef>
              <a:spcAft>
                <a:spcPts val="1200"/>
              </a:spcAft>
            </a:pPr>
            <a:r>
              <a:rPr lang="ja-JP" altLang="en-US" sz="1800" b="0" u="none" strike="noStrike">
                <a:solidFill>
                  <a:schemeClr val="tx1"/>
                </a:solidFill>
                <a:effectLst/>
                <a:latin typeface="MS PGothic" panose="020B0600070205080204" pitchFamily="34" charset="-128"/>
                <a:ea typeface="MS PGothic" panose="020B0600070205080204" pitchFamily="34" charset="-128"/>
              </a:rPr>
              <a:t>開発管理と開発環境について理解し、説明できるようになる。</a:t>
            </a:r>
            <a:endParaRPr lang="en-US" sz="1800" dirty="0">
              <a:latin typeface="MS PGothic" panose="020B0600070205080204" pitchFamily="34" charset="-128"/>
              <a:ea typeface="MS PGothic" panose="020B0600070205080204" pitchFamily="34" charset="-128"/>
            </a:endParaRPr>
          </a:p>
          <a:p>
            <a:pPr marL="342900" indent="-342900">
              <a:spcBef>
                <a:spcPts val="600"/>
              </a:spcBef>
              <a:spcAft>
                <a:spcPts val="600"/>
              </a:spcAft>
              <a:buClr>
                <a:schemeClr val="tx1"/>
              </a:buClr>
              <a:buFont typeface="+mj-lt"/>
              <a:buAutoNum type="arabicPeriod"/>
            </a:pPr>
            <a:endParaRPr lang="en-US" altLang="ja-JP"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994032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pPr algn="l"/>
            <a:r>
              <a:rPr lang="ja-JP" altLang="en-US" sz="2800" b="0" u="none" strike="noStrike">
                <a:solidFill>
                  <a:schemeClr val="tx1"/>
                </a:solidFill>
                <a:effectLst/>
                <a:latin typeface="MS PGothic" panose="020B0600070205080204" pitchFamily="34" charset="-128"/>
                <a:ea typeface="MS PGothic" panose="020B0600070205080204" pitchFamily="34" charset="-128"/>
              </a:rPr>
              <a:t>第</a:t>
            </a:r>
            <a:r>
              <a:rPr lang="en-US" altLang="ja-JP" sz="2800" b="0" u="none" strike="noStrike" dirty="0">
                <a:solidFill>
                  <a:schemeClr val="tx1"/>
                </a:solidFill>
                <a:effectLst/>
                <a:latin typeface="MS PGothic" panose="020B0600070205080204" pitchFamily="34" charset="-128"/>
                <a:ea typeface="MS PGothic" panose="020B0600070205080204" pitchFamily="34" charset="-128"/>
              </a:rPr>
              <a:t>11</a:t>
            </a:r>
            <a:r>
              <a:rPr lang="ja-JP" altLang="en-US" sz="2800" b="0" u="none" strike="noStrike">
                <a:solidFill>
                  <a:schemeClr val="tx1"/>
                </a:solidFill>
                <a:effectLst/>
                <a:latin typeface="MS PGothic" panose="020B0600070205080204" pitchFamily="34" charset="-128"/>
                <a:ea typeface="MS PGothic" panose="020B0600070205080204" pitchFamily="34" charset="-128"/>
              </a:rPr>
              <a:t>章 開発管理と開発環境</a:t>
            </a:r>
            <a:endParaRPr lang="ja-JP" altLang="en-US" b="1" i="0">
              <a:solidFill>
                <a:schemeClr val="tx1"/>
              </a:solidFill>
              <a:effectLst/>
              <a:latin typeface="MS PGothic" panose="020B0600070205080204" pitchFamily="34" charset="-128"/>
              <a:ea typeface="MS PGothic" panose="020B0600070205080204" pitchFamily="34" charset="-128"/>
            </a:endParaRPr>
          </a:p>
        </p:txBody>
      </p:sp>
      <p:sp>
        <p:nvSpPr>
          <p:cNvPr id="14" name="TextBox 13">
            <a:extLst>
              <a:ext uri="{FF2B5EF4-FFF2-40B4-BE49-F238E27FC236}">
                <a16:creationId xmlns:a16="http://schemas.microsoft.com/office/drawing/2014/main" id="{E8C7C3A5-2F8F-0A02-64FB-D4753FCC9129}"/>
              </a:ext>
            </a:extLst>
          </p:cNvPr>
          <p:cNvSpPr txBox="1"/>
          <p:nvPr/>
        </p:nvSpPr>
        <p:spPr>
          <a:xfrm>
            <a:off x="763896" y="1198325"/>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11.1 </a:t>
            </a:r>
            <a:r>
              <a:rPr lang="ja-JP" altLang="en-US" sz="2000">
                <a:solidFill>
                  <a:schemeClr val="tx1"/>
                </a:solidFill>
                <a:latin typeface="MS PGothic" panose="020B0600070205080204" pitchFamily="34" charset="-128"/>
                <a:ea typeface="MS PGothic" panose="020B0600070205080204" pitchFamily="34" charset="-128"/>
              </a:rPr>
              <a:t>ソフトウェア開発管理の役割</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6" name="TextBox 5">
            <a:extLst>
              <a:ext uri="{FF2B5EF4-FFF2-40B4-BE49-F238E27FC236}">
                <a16:creationId xmlns:a16="http://schemas.microsoft.com/office/drawing/2014/main" id="{738C9C83-D4C4-C52C-1080-68B1E1F595C9}"/>
              </a:ext>
            </a:extLst>
          </p:cNvPr>
          <p:cNvSpPr txBox="1"/>
          <p:nvPr/>
        </p:nvSpPr>
        <p:spPr>
          <a:xfrm>
            <a:off x="1272745" y="1721195"/>
            <a:ext cx="5933597" cy="892552"/>
          </a:xfrm>
          <a:prstGeom prst="rect">
            <a:avLst/>
          </a:prstGeom>
          <a:noFill/>
        </p:spPr>
        <p:txBody>
          <a:bodyPr wrap="square">
            <a:spAutoFit/>
          </a:bodyPr>
          <a:lstStyle/>
          <a:p>
            <a:pPr>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開発管理</a:t>
            </a:r>
            <a:r>
              <a:rPr lang="en-US" altLang="ja-JP" dirty="0">
                <a:solidFill>
                  <a:schemeClr val="tx1"/>
                </a:solidFill>
                <a:latin typeface="MS PGothic" panose="020B0600070205080204" pitchFamily="34" charset="-128"/>
                <a:ea typeface="MS PGothic" panose="020B0600070205080204" pitchFamily="34" charset="-128"/>
              </a:rPr>
              <a:t> = </a:t>
            </a:r>
            <a:r>
              <a:rPr lang="ja-JP" altLang="en-US">
                <a:solidFill>
                  <a:schemeClr val="accent1"/>
                </a:solidFill>
                <a:latin typeface="MS PGothic" panose="020B0600070205080204" pitchFamily="34" charset="-128"/>
                <a:ea typeface="MS PGothic" panose="020B0600070205080204" pitchFamily="34" charset="-128"/>
              </a:rPr>
              <a:t>プロジェクトマネジメント</a:t>
            </a:r>
            <a:endParaRPr lang="en-US" altLang="ja-JP" dirty="0">
              <a:solidFill>
                <a:schemeClr val="accent1"/>
              </a:solidFill>
              <a:latin typeface="MS PGothic" panose="020B0600070205080204" pitchFamily="34" charset="-128"/>
              <a:ea typeface="MS PGothic" panose="020B0600070205080204" pitchFamily="34" charset="-128"/>
            </a:endParaRPr>
          </a:p>
          <a:p>
            <a:pPr>
              <a:spcBef>
                <a:spcPts val="600"/>
              </a:spcBef>
              <a:spcAft>
                <a:spcPts val="600"/>
              </a:spcAft>
              <a:buClr>
                <a:schemeClr val="tx1"/>
              </a:buClr>
            </a:pPr>
            <a:r>
              <a:rPr lang="en-JP" altLang="ja-JP" dirty="0">
                <a:solidFill>
                  <a:schemeClr val="accent1"/>
                </a:solidFill>
                <a:latin typeface="MS PGothic" panose="020B0600070205080204" pitchFamily="34" charset="-128"/>
                <a:ea typeface="MS PGothic" panose="020B0600070205080204" pitchFamily="34" charset="-128"/>
              </a:rPr>
              <a:t>PMBOK</a:t>
            </a:r>
            <a:r>
              <a:rPr lang="ja-JP" altLang="en-JP">
                <a:solidFill>
                  <a:schemeClr val="tx1"/>
                </a:solidFill>
                <a:latin typeface="MS PGothic" panose="020B0600070205080204" pitchFamily="34" charset="-128"/>
                <a:ea typeface="MS PGothic" panose="020B0600070205080204" pitchFamily="34" charset="-128"/>
              </a:rPr>
              <a:t>（</a:t>
            </a:r>
            <a:r>
              <a:rPr lang="en-US" altLang="ja-JP" dirty="0">
                <a:solidFill>
                  <a:schemeClr val="tx1"/>
                </a:solidFill>
                <a:latin typeface="MS PGothic" panose="020B0600070205080204" pitchFamily="34" charset="-128"/>
                <a:ea typeface="MS PGothic" panose="020B0600070205080204" pitchFamily="34" charset="-128"/>
              </a:rPr>
              <a:t>Project Management Body Of Knowledge) = </a:t>
            </a:r>
            <a:r>
              <a:rPr lang="ja-JP" altLang="en-US">
                <a:solidFill>
                  <a:schemeClr val="tx1"/>
                </a:solidFill>
                <a:latin typeface="MS PGothic" panose="020B0600070205080204" pitchFamily="34" charset="-128"/>
                <a:ea typeface="MS PGothic" panose="020B0600070205080204" pitchFamily="34" charset="-128"/>
              </a:rPr>
              <a:t>プロジェクトマネジメントの世界基準をまとめたガイドライン</a:t>
            </a:r>
            <a:endParaRPr lang="en-US" altLang="ja-JP"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4110139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63896" y="610495"/>
            <a:ext cx="7704000" cy="489534"/>
          </a:xfrm>
          <a:prstGeom prst="rect">
            <a:avLst/>
          </a:prstGeom>
          <a:noFill/>
        </p:spPr>
        <p:txBody>
          <a:bodyPr wrap="square" tIns="90000" bIns="90000">
            <a:spAutoFit/>
          </a:bodyPr>
          <a:lstStyle/>
          <a:p>
            <a:pPr>
              <a:spcBef>
                <a:spcPts val="600"/>
              </a:spcBef>
              <a:spcAft>
                <a:spcPts val="600"/>
              </a:spcAft>
              <a:buClr>
                <a:schemeClr val="tx1"/>
              </a:buClr>
            </a:pPr>
            <a:r>
              <a:rPr lang="en-US" altLang="ja-JP" sz="2000" dirty="0">
                <a:solidFill>
                  <a:schemeClr val="tx1"/>
                </a:solidFill>
                <a:latin typeface="MS PGothic" panose="020B0600070205080204" pitchFamily="34" charset="-128"/>
                <a:ea typeface="MS PGothic" panose="020B0600070205080204" pitchFamily="34" charset="-128"/>
              </a:rPr>
              <a:t>11.2 </a:t>
            </a:r>
            <a:r>
              <a:rPr lang="ja-JP" altLang="en-US" sz="2000">
                <a:solidFill>
                  <a:schemeClr val="tx1"/>
                </a:solidFill>
                <a:latin typeface="MS PGothic" panose="020B0600070205080204" pitchFamily="34" charset="-128"/>
                <a:ea typeface="MS PGothic" panose="020B0600070205080204" pitchFamily="34" charset="-128"/>
              </a:rPr>
              <a:t>時間管理</a:t>
            </a:r>
          </a:p>
        </p:txBody>
      </p:sp>
      <p:sp>
        <p:nvSpPr>
          <p:cNvPr id="6" name="TextBox 5">
            <a:extLst>
              <a:ext uri="{FF2B5EF4-FFF2-40B4-BE49-F238E27FC236}">
                <a16:creationId xmlns:a16="http://schemas.microsoft.com/office/drawing/2014/main" id="{738C9C83-D4C4-C52C-1080-68B1E1F595C9}"/>
              </a:ext>
            </a:extLst>
          </p:cNvPr>
          <p:cNvSpPr txBox="1"/>
          <p:nvPr/>
        </p:nvSpPr>
        <p:spPr>
          <a:xfrm>
            <a:off x="1272745" y="1133365"/>
            <a:ext cx="7150530" cy="2862322"/>
          </a:xfrm>
          <a:prstGeom prst="rect">
            <a:avLst/>
          </a:prstGeom>
          <a:noFill/>
        </p:spPr>
        <p:txBody>
          <a:bodyPr wrap="square">
            <a:spAutoFit/>
          </a:bodyPr>
          <a:lstStyle/>
          <a:p>
            <a:pPr marL="342900"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時間管理の基本的な考え方</a:t>
            </a:r>
            <a:endParaRPr lang="en-US" altLang="ja-JP" dirty="0">
              <a:solidFill>
                <a:schemeClr val="tx1"/>
              </a:solidFill>
              <a:latin typeface="MS PGothic" panose="020B0600070205080204" pitchFamily="34" charset="-128"/>
              <a:ea typeface="MS PGothic" panose="020B0600070205080204" pitchFamily="34" charset="-128"/>
            </a:endParaRPr>
          </a:p>
          <a:p>
            <a:pPr marL="311150" lvl="1">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プロジェクトの完了日を意識するだけでは不十分</a:t>
            </a:r>
            <a:endParaRPr lang="en-US" altLang="ja-JP" dirty="0">
              <a:solidFill>
                <a:schemeClr val="tx1"/>
              </a:solidFill>
              <a:latin typeface="MS PGothic" panose="020B0600070205080204" pitchFamily="34" charset="-128"/>
              <a:ea typeface="MS PGothic" panose="020B0600070205080204" pitchFamily="34" charset="-128"/>
            </a:endParaRPr>
          </a:p>
          <a:p>
            <a:pPr marL="311150" lvl="1">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開発の各プロセスがスケジュール通りに進んでいるか、開発の全工程を管理する必要がある。</a:t>
            </a:r>
            <a:endParaRPr lang="en-US" altLang="ja-JP" dirty="0">
              <a:solidFill>
                <a:schemeClr val="tx1"/>
              </a:solidFill>
              <a:latin typeface="MS PGothic" panose="020B0600070205080204" pitchFamily="34" charset="-128"/>
              <a:ea typeface="MS PGothic" panose="020B0600070205080204" pitchFamily="34" charset="-128"/>
            </a:endParaRPr>
          </a:p>
          <a:p>
            <a:pPr marL="342900"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開発スケジュール</a:t>
            </a:r>
            <a:endParaRPr lang="en-US" altLang="ja-JP" dirty="0">
              <a:solidFill>
                <a:schemeClr val="tx1"/>
              </a:solidFill>
              <a:latin typeface="MS PGothic" panose="020B0600070205080204" pitchFamily="34" charset="-128"/>
              <a:ea typeface="MS PGothic" panose="020B0600070205080204" pitchFamily="34" charset="-128"/>
            </a:endParaRPr>
          </a:p>
          <a:p>
            <a:pPr marL="596900" lvl="1" indent="-285750">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ガントチャートで</a:t>
            </a:r>
            <a:endParaRPr lang="en-US" altLang="ja-JP" dirty="0">
              <a:solidFill>
                <a:schemeClr val="tx1"/>
              </a:solidFill>
              <a:latin typeface="MS PGothic" panose="020B0600070205080204" pitchFamily="34" charset="-128"/>
              <a:ea typeface="MS PGothic" panose="020B0600070205080204" pitchFamily="34" charset="-128"/>
            </a:endParaRPr>
          </a:p>
          <a:p>
            <a:pPr marL="596900" lvl="1" indent="-285750">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何を </a:t>
            </a:r>
            <a:r>
              <a:rPr lang="en-US" altLang="ja-JP" dirty="0">
                <a:solidFill>
                  <a:schemeClr val="tx1"/>
                </a:solidFill>
                <a:latin typeface="MS PGothic" panose="020B0600070205080204" pitchFamily="34" charset="-128"/>
                <a:ea typeface="MS PGothic" panose="020B0600070205080204" pitchFamily="34" charset="-128"/>
              </a:rPr>
              <a:t>/ </a:t>
            </a:r>
            <a:r>
              <a:rPr lang="ja-JP" altLang="en-US">
                <a:solidFill>
                  <a:schemeClr val="tx1"/>
                </a:solidFill>
                <a:latin typeface="MS PGothic" panose="020B0600070205080204" pitchFamily="34" charset="-128"/>
                <a:ea typeface="MS PGothic" panose="020B0600070205080204" pitchFamily="34" charset="-128"/>
              </a:rPr>
              <a:t>いつ </a:t>
            </a:r>
            <a:r>
              <a:rPr lang="en-US" altLang="ja-JP" dirty="0">
                <a:solidFill>
                  <a:schemeClr val="tx1"/>
                </a:solidFill>
                <a:latin typeface="MS PGothic" panose="020B0600070205080204" pitchFamily="34" charset="-128"/>
                <a:ea typeface="MS PGothic" panose="020B0600070205080204" pitchFamily="34" charset="-128"/>
              </a:rPr>
              <a:t>/ </a:t>
            </a:r>
            <a:r>
              <a:rPr lang="ja-JP" altLang="en-US">
                <a:solidFill>
                  <a:schemeClr val="tx1"/>
                </a:solidFill>
                <a:latin typeface="MS PGothic" panose="020B0600070205080204" pitchFamily="34" charset="-128"/>
                <a:ea typeface="MS PGothic" panose="020B0600070205080204" pitchFamily="34" charset="-128"/>
              </a:rPr>
              <a:t>誰がを明確化する。</a:t>
            </a:r>
            <a:endParaRPr lang="en-US" altLang="ja-JP" dirty="0">
              <a:solidFill>
                <a:schemeClr val="tx1"/>
              </a:solidFill>
              <a:latin typeface="MS PGothic" panose="020B0600070205080204" pitchFamily="34" charset="-128"/>
              <a:ea typeface="MS PGothic" panose="020B0600070205080204" pitchFamily="34" charset="-128"/>
            </a:endParaRPr>
          </a:p>
          <a:p>
            <a:pPr marL="342900"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進捗の確認と報告</a:t>
            </a:r>
          </a:p>
          <a:p>
            <a:pPr marL="536575" lvl="1" indent="-225425">
              <a:spcAft>
                <a:spcPts val="600"/>
              </a:spcAft>
              <a:buClr>
                <a:schemeClr val="tx1"/>
              </a:buClr>
            </a:pPr>
            <a:r>
              <a:rPr lang="ja-JP" altLang="en-US">
                <a:solidFill>
                  <a:schemeClr val="accent1"/>
                </a:solidFill>
                <a:latin typeface="MS PGothic" panose="020B0600070205080204" pitchFamily="34" charset="-128"/>
                <a:ea typeface="MS PGothic" panose="020B0600070205080204" pitchFamily="34" charset="-128"/>
              </a:rPr>
              <a:t>進捗管理：</a:t>
            </a:r>
            <a:r>
              <a:rPr lang="ja-JP" altLang="en-US">
                <a:solidFill>
                  <a:schemeClr val="tx1"/>
                </a:solidFill>
                <a:latin typeface="MS PGothic" panose="020B0600070205080204" pitchFamily="34" charset="-128"/>
                <a:ea typeface="MS PGothic" panose="020B0600070205080204" pitchFamily="34" charset="-128"/>
              </a:rPr>
              <a:t>プロジェクトマネージャ</a:t>
            </a:r>
            <a:r>
              <a:rPr lang="ja-JP" altLang="en-JP">
                <a:solidFill>
                  <a:schemeClr val="tx1"/>
                </a:solidFill>
                <a:latin typeface="MS PGothic" panose="020B0600070205080204" pitchFamily="34" charset="-128"/>
                <a:ea typeface="MS PGothic" panose="020B0600070205080204" pitchFamily="34" charset="-128"/>
              </a:rPr>
              <a:t>（</a:t>
            </a:r>
            <a:r>
              <a:rPr lang="en-JP" altLang="ja-JP" dirty="0">
                <a:solidFill>
                  <a:schemeClr val="tx1"/>
                </a:solidFill>
                <a:latin typeface="MS PGothic" panose="020B0600070205080204" pitchFamily="34" charset="-128"/>
                <a:ea typeface="MS PGothic" panose="020B0600070205080204" pitchFamily="34" charset="-128"/>
              </a:rPr>
              <a:t>PM)</a:t>
            </a:r>
            <a:r>
              <a:rPr lang="ja-JP" altLang="en-US">
                <a:solidFill>
                  <a:schemeClr val="tx1"/>
                </a:solidFill>
                <a:latin typeface="MS PGothic" panose="020B0600070205080204" pitchFamily="34" charset="-128"/>
                <a:ea typeface="MS PGothic" panose="020B0600070205080204" pitchFamily="34" charset="-128"/>
              </a:rPr>
              <a:t>が作業の進捗を確認</a:t>
            </a:r>
            <a:endParaRPr lang="ja-JP" altLang="en-US">
              <a:solidFill>
                <a:schemeClr val="accent1"/>
              </a:solidFill>
              <a:latin typeface="MS PGothic" panose="020B0600070205080204" pitchFamily="34" charset="-128"/>
              <a:ea typeface="MS PGothic" panose="020B0600070205080204" pitchFamily="34" charset="-128"/>
            </a:endParaRPr>
          </a:p>
          <a:p>
            <a:pPr marL="536575" lvl="1" indent="-225425">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自分の作業が遅れそうなら</a:t>
            </a:r>
            <a:r>
              <a:rPr lang="en-US" altLang="ja-JP" dirty="0">
                <a:solidFill>
                  <a:schemeClr val="tx1"/>
                </a:solidFill>
                <a:latin typeface="MS PGothic" panose="020B0600070205080204" pitchFamily="34" charset="-128"/>
                <a:ea typeface="MS PGothic" panose="020B0600070205080204" pitchFamily="34" charset="-128"/>
              </a:rPr>
              <a:t>PM</a:t>
            </a:r>
            <a:r>
              <a:rPr lang="ja-JP" altLang="en-US">
                <a:solidFill>
                  <a:schemeClr val="tx1"/>
                </a:solidFill>
                <a:latin typeface="MS PGothic" panose="020B0600070205080204" pitchFamily="34" charset="-128"/>
                <a:ea typeface="MS PGothic" panose="020B0600070205080204" pitchFamily="34" charset="-128"/>
              </a:rPr>
              <a:t>やチームリーダーに報告する</a:t>
            </a:r>
          </a:p>
        </p:txBody>
      </p:sp>
      <p:pic>
        <p:nvPicPr>
          <p:cNvPr id="5" name="Picture 4" descr="A diagram of a project&#10;&#10;Description automatically generated">
            <a:extLst>
              <a:ext uri="{FF2B5EF4-FFF2-40B4-BE49-F238E27FC236}">
                <a16:creationId xmlns:a16="http://schemas.microsoft.com/office/drawing/2014/main" id="{CEA85629-41A5-9A5C-E5CE-175BCBD86CB6}"/>
              </a:ext>
            </a:extLst>
          </p:cNvPr>
          <p:cNvPicPr>
            <a:picLocks noChangeAspect="1"/>
          </p:cNvPicPr>
          <p:nvPr/>
        </p:nvPicPr>
        <p:blipFill>
          <a:blip r:embed="rId3"/>
          <a:stretch>
            <a:fillRect/>
          </a:stretch>
        </p:blipFill>
        <p:spPr>
          <a:xfrm>
            <a:off x="6172407" y="2571750"/>
            <a:ext cx="2704284" cy="1804663"/>
          </a:xfrm>
          <a:prstGeom prst="rect">
            <a:avLst/>
          </a:prstGeom>
        </p:spPr>
      </p:pic>
    </p:spTree>
    <p:extLst>
      <p:ext uri="{BB962C8B-B14F-4D97-AF65-F5344CB8AC3E}">
        <p14:creationId xmlns:p14="http://schemas.microsoft.com/office/powerpoint/2010/main" val="909637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63896" y="610495"/>
            <a:ext cx="7704000" cy="489534"/>
          </a:xfrm>
          <a:prstGeom prst="rect">
            <a:avLst/>
          </a:prstGeom>
          <a:noFill/>
        </p:spPr>
        <p:txBody>
          <a:bodyPr wrap="square" tIns="90000" bIns="90000">
            <a:spAutoFit/>
          </a:bodyPr>
          <a:lstStyle/>
          <a:p>
            <a:pPr>
              <a:spcBef>
                <a:spcPts val="600"/>
              </a:spcBef>
              <a:spcAft>
                <a:spcPts val="600"/>
              </a:spcAft>
              <a:buClr>
                <a:schemeClr val="tx1"/>
              </a:buClr>
            </a:pPr>
            <a:r>
              <a:rPr lang="en-US" altLang="ja-JP" sz="2000" dirty="0">
                <a:solidFill>
                  <a:schemeClr val="tx1"/>
                </a:solidFill>
                <a:latin typeface="MS PGothic" panose="020B0600070205080204" pitchFamily="34" charset="-128"/>
                <a:ea typeface="MS PGothic" panose="020B0600070205080204" pitchFamily="34" charset="-128"/>
              </a:rPr>
              <a:t>11.2 </a:t>
            </a:r>
            <a:r>
              <a:rPr lang="ja-JP" altLang="en-US" sz="2000">
                <a:solidFill>
                  <a:schemeClr val="tx1"/>
                </a:solidFill>
                <a:latin typeface="MS PGothic" panose="020B0600070205080204" pitchFamily="34" charset="-128"/>
                <a:ea typeface="MS PGothic" panose="020B0600070205080204" pitchFamily="34" charset="-128"/>
              </a:rPr>
              <a:t>時間管理</a:t>
            </a:r>
          </a:p>
        </p:txBody>
      </p:sp>
      <p:sp>
        <p:nvSpPr>
          <p:cNvPr id="6" name="TextBox 5">
            <a:extLst>
              <a:ext uri="{FF2B5EF4-FFF2-40B4-BE49-F238E27FC236}">
                <a16:creationId xmlns:a16="http://schemas.microsoft.com/office/drawing/2014/main" id="{738C9C83-D4C4-C52C-1080-68B1E1F595C9}"/>
              </a:ext>
            </a:extLst>
          </p:cNvPr>
          <p:cNvSpPr txBox="1"/>
          <p:nvPr/>
        </p:nvSpPr>
        <p:spPr>
          <a:xfrm>
            <a:off x="1272745" y="1133365"/>
            <a:ext cx="7150530" cy="677108"/>
          </a:xfrm>
          <a:prstGeom prst="rect">
            <a:avLst/>
          </a:prstGeom>
          <a:noFill/>
        </p:spPr>
        <p:txBody>
          <a:bodyPr wrap="square">
            <a:spAutoFit/>
          </a:bodyPr>
          <a:lstStyle/>
          <a:p>
            <a:pPr marL="342900" indent="-342900">
              <a:spcBef>
                <a:spcPts val="600"/>
              </a:spcBef>
              <a:spcAft>
                <a:spcPts val="600"/>
              </a:spcAft>
              <a:buClr>
                <a:schemeClr val="tx1"/>
              </a:buClr>
              <a:buFont typeface="+mj-lt"/>
              <a:buAutoNum type="arabicPeriod" startAt="4"/>
            </a:pPr>
            <a:r>
              <a:rPr lang="ja-JP" altLang="en-US">
                <a:solidFill>
                  <a:schemeClr val="tx1"/>
                </a:solidFill>
                <a:latin typeface="MS PGothic" panose="020B0600070205080204" pitchFamily="34" charset="-128"/>
                <a:ea typeface="MS PGothic" panose="020B0600070205080204" pitchFamily="34" charset="-128"/>
              </a:rPr>
              <a:t>作業の効率化</a:t>
            </a:r>
            <a:endParaRPr lang="en-US" altLang="ja-JP" dirty="0">
              <a:solidFill>
                <a:schemeClr val="tx1"/>
              </a:solidFill>
              <a:latin typeface="MS PGothic" panose="020B0600070205080204" pitchFamily="34" charset="-128"/>
              <a:ea typeface="MS PGothic" panose="020B0600070205080204" pitchFamily="34" charset="-128"/>
            </a:endParaRPr>
          </a:p>
          <a:p>
            <a:pPr marL="596900" lvl="1"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第２章で説明した</a:t>
            </a:r>
            <a:r>
              <a:rPr lang="en-US" altLang="ja-JP" dirty="0">
                <a:solidFill>
                  <a:schemeClr val="tx1"/>
                </a:solidFill>
                <a:latin typeface="MS PGothic" panose="020B0600070205080204" pitchFamily="34" charset="-128"/>
                <a:ea typeface="MS PGothic" panose="020B0600070205080204" pitchFamily="34" charset="-128"/>
              </a:rPr>
              <a:t>WBS</a:t>
            </a:r>
            <a:r>
              <a:rPr lang="ja-JP" altLang="en-US">
                <a:solidFill>
                  <a:schemeClr val="tx1"/>
                </a:solidFill>
                <a:latin typeface="MS PGothic" panose="020B0600070205080204" pitchFamily="34" charset="-128"/>
                <a:ea typeface="MS PGothic" panose="020B0600070205080204" pitchFamily="34" charset="-128"/>
              </a:rPr>
              <a:t>や</a:t>
            </a:r>
            <a:r>
              <a:rPr lang="en-US" altLang="ja-JP" dirty="0">
                <a:solidFill>
                  <a:schemeClr val="tx1"/>
                </a:solidFill>
                <a:latin typeface="MS PGothic" panose="020B0600070205080204" pitchFamily="34" charset="-128"/>
                <a:ea typeface="MS PGothic" panose="020B0600070205080204" pitchFamily="34" charset="-128"/>
              </a:rPr>
              <a:t>PERT</a:t>
            </a:r>
            <a:r>
              <a:rPr lang="ja-JP" altLang="en-US">
                <a:solidFill>
                  <a:schemeClr val="tx1"/>
                </a:solidFill>
                <a:latin typeface="MS PGothic" panose="020B0600070205080204" pitchFamily="34" charset="-128"/>
                <a:ea typeface="MS PGothic" panose="020B0600070205080204" pitchFamily="34" charset="-128"/>
              </a:rPr>
              <a:t>を使って効率的なスケジュールを作成</a:t>
            </a: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3" name="Picture 2" descr="A diagram of a diagram of a diagram&#10;&#10;Description automatically generated">
            <a:extLst>
              <a:ext uri="{FF2B5EF4-FFF2-40B4-BE49-F238E27FC236}">
                <a16:creationId xmlns:a16="http://schemas.microsoft.com/office/drawing/2014/main" id="{C11055D3-67EE-3B38-B338-A2A0C43BD933}"/>
              </a:ext>
            </a:extLst>
          </p:cNvPr>
          <p:cNvPicPr>
            <a:picLocks noChangeAspect="1"/>
          </p:cNvPicPr>
          <p:nvPr/>
        </p:nvPicPr>
        <p:blipFill>
          <a:blip r:embed="rId3"/>
          <a:stretch>
            <a:fillRect/>
          </a:stretch>
        </p:blipFill>
        <p:spPr>
          <a:xfrm>
            <a:off x="1730829" y="1977642"/>
            <a:ext cx="3856502" cy="2884941"/>
          </a:xfrm>
          <a:prstGeom prst="rect">
            <a:avLst/>
          </a:prstGeom>
        </p:spPr>
      </p:pic>
    </p:spTree>
    <p:extLst>
      <p:ext uri="{BB962C8B-B14F-4D97-AF65-F5344CB8AC3E}">
        <p14:creationId xmlns:p14="http://schemas.microsoft.com/office/powerpoint/2010/main" val="4247428464"/>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2833</TotalTime>
  <Words>832</Words>
  <Application>Microsoft Macintosh PowerPoint</Application>
  <PresentationFormat>On-screen Show (16:9)</PresentationFormat>
  <Paragraphs>119</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Roboto</vt:lpstr>
      <vt:lpstr>Arial</vt:lpstr>
      <vt:lpstr>Oswald</vt:lpstr>
      <vt:lpstr>MS PGothic</vt:lpstr>
      <vt:lpstr>Software Development Bussines Plan by Slidesgo</vt:lpstr>
      <vt:lpstr>14 第11章 開発管理と開発環境</vt:lpstr>
      <vt:lpstr>01</vt:lpstr>
      <vt:lpstr>10</vt:lpstr>
      <vt:lpstr>1. 今日の授業について  </vt:lpstr>
      <vt:lpstr>第11章 開発管理と開発環境</vt:lpstr>
      <vt:lpstr>2. 今日の学習目標</vt:lpstr>
      <vt:lpstr>第11章 開発管理と開発環境</vt:lpstr>
      <vt:lpstr>PowerPoint Presentation</vt:lpstr>
      <vt:lpstr>PowerPoint Presentation</vt:lpstr>
      <vt:lpstr>PowerPoint Presentation</vt:lpstr>
      <vt:lpstr>QUIZで確認</vt:lpstr>
      <vt:lpstr>PowerPoint Presentation</vt:lpstr>
      <vt:lpstr>PowerPoint Presentation</vt:lpstr>
      <vt:lpstr>PowerPoint Presentation</vt:lpstr>
      <vt:lpstr>QUIZで確認</vt:lpstr>
      <vt:lpstr>5. 質問やディスカッション </vt:lpstr>
      <vt:lpstr>6. 確認テスト </vt:lpstr>
      <vt:lpstr>今日の授業の参考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67</cp:revision>
  <dcterms:modified xsi:type="dcterms:W3CDTF">2025-04-18T02:10:55Z</dcterms:modified>
</cp:coreProperties>
</file>