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15" r:id="rId3"/>
    <p:sldId id="324" r:id="rId4"/>
    <p:sldId id="329" r:id="rId5"/>
    <p:sldId id="426" r:id="rId6"/>
    <p:sldId id="424" r:id="rId7"/>
    <p:sldId id="425" r:id="rId8"/>
    <p:sldId id="427" r:id="rId9"/>
    <p:sldId id="429" r:id="rId10"/>
    <p:sldId id="430" r:id="rId11"/>
    <p:sldId id="431" r:id="rId12"/>
    <p:sldId id="404" r:id="rId13"/>
    <p:sldId id="322" r:id="rId14"/>
  </p:sldIdLst>
  <p:sldSz cx="9144000" cy="5143500" type="screen16x9"/>
  <p:notesSz cx="6858000" cy="9144000"/>
  <p:embeddedFontLst>
    <p:embeddedFont>
      <p:font typeface="Oswald" pitchFamily="2" charset="77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dErc0Rh5mzdp45lJaF39tQ==" hashData="RBTJYHz66hLnmlimurJKfVkvO9YyNiaMa6P1aj3+f+fos4BGmsaaSqGCmYsf1jtwj/8Z5UrCEcbdz372dAtIL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/>
    <p:restoredTop sz="82927"/>
  </p:normalViewPr>
  <p:slideViewPr>
    <p:cSldViewPr snapToGrid="0" showGuides="1">
      <p:cViewPr varScale="1">
        <p:scale>
          <a:sx n="124" d="100"/>
          <a:sy n="124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928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293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774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30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1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394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948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8810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293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212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918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616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CF2C-AC79-A4FD-4CAD-5160B262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608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AC0BA1-9C44-1244-00E5-27C63D96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6" r:id="rId4"/>
    <p:sldLayoutId id="2147483669" r:id="rId5"/>
    <p:sldLayoutId id="2147483670" r:id="rId6"/>
    <p:sldLayoutId id="2147483673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180000" marR="0" lvl="1" algn="l" rtl="0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360000" marR="0" lvl="2" algn="l" rtl="0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540000" marR="0" lvl="3" algn="l" rtl="0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720000" marR="0" lvl="4" algn="l" rtl="0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sa0121mes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17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18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7WhLXf3cqfZxa1Co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ct.oita-ct.ac.jp/seigyo/nishimura_hp/coursework/2019/SystemEngineering/14/Not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07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08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09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ja/git-tutorial/intro/1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262312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16 </a:t>
            </a:r>
            <a:r>
              <a:rPr lang="ja-JP" altLang="en-US" sz="48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48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</a:t>
            </a:r>
            <a:endParaRPr lang="en-US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4898338" cy="959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Year Offering: 2023, 2</a:t>
            </a:r>
            <a:r>
              <a:rPr lang="en-US" baseline="300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nd</a:t>
            </a:r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Semester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Target Grade Level: 3</a:t>
            </a:r>
            <a:r>
              <a:rPr lang="en-US" baseline="300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rd</a:t>
            </a:r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Date: 2024/mm/dd</a:t>
            </a:r>
            <a:endParaRPr lang="ja-JP" altLang="en-US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>
              <a:latin typeface="+mn-lt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9FD4A-A9A9-0220-DB9B-846449534D3F}"/>
              </a:ext>
            </a:extLst>
          </p:cNvPr>
          <p:cNvSpPr txBox="1"/>
          <p:nvPr/>
        </p:nvSpPr>
        <p:spPr>
          <a:xfrm>
            <a:off x="740070" y="4508631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Mariko Tagawa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marikotagawa@gmail.com</a:t>
            </a:r>
            <a:r>
              <a:rPr lang="en-US" sz="1200" dirty="0">
                <a:solidFill>
                  <a:schemeClr val="tx1"/>
                </a:solidFill>
              </a:rPr>
              <a:t>),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F50F9-42AE-0855-E6AF-FF3F034C29D4}"/>
              </a:ext>
            </a:extLst>
          </p:cNvPr>
          <p:cNvSpPr txBox="1"/>
          <p:nvPr/>
        </p:nvSpPr>
        <p:spPr>
          <a:xfrm>
            <a:off x="786142" y="1208820"/>
            <a:ext cx="3619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変更履歴のマージ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858D4-3E32-2FF7-D8B3-519D9954013C}"/>
              </a:ext>
            </a:extLst>
          </p:cNvPr>
          <p:cNvSpPr txBox="1"/>
          <p:nvPr/>
        </p:nvSpPr>
        <p:spPr>
          <a:xfrm>
            <a:off x="5042766" y="1717097"/>
            <a:ext cx="383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他</a:t>
            </a:r>
            <a:r>
              <a:rPr lang="ja-JP" altLang="en-US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の人が</a:t>
            </a:r>
            <a:r>
              <a:rPr lang="en-US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push</a:t>
            </a:r>
            <a:r>
              <a:rPr lang="ja-JP" altLang="en-US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をしてリモートリポジトリを更新した場合は、自分の</a:t>
            </a:r>
            <a:r>
              <a:rPr lang="en-US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push</a:t>
            </a:r>
            <a:r>
              <a:rPr lang="ja-JP" altLang="en-US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が拒否される。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B0B70-6BA5-D1EF-AB65-E14768895B93}"/>
              </a:ext>
            </a:extLst>
          </p:cNvPr>
          <p:cNvSpPr txBox="1"/>
          <p:nvPr/>
        </p:nvSpPr>
        <p:spPr>
          <a:xfrm>
            <a:off x="4516004" y="789534"/>
            <a:ext cx="4434031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Merge(</a:t>
            </a:r>
            <a:r>
              <a:rPr lang="ja-JP" altLang="en-US" sz="120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マージ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): Git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が変更箇所を自動的に統合してくれる。</a:t>
            </a:r>
            <a:endParaRPr lang="en-US" altLang="ja-JP" sz="12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l"/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自動では統合出来ない場合もある。手動で統合する。</a:t>
            </a:r>
            <a:endParaRPr lang="ja-JP" altLang="en-US" sz="12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A5907-98CC-A455-6639-4FA14EC713CB}"/>
              </a:ext>
            </a:extLst>
          </p:cNvPr>
          <p:cNvSpPr txBox="1"/>
          <p:nvPr/>
        </p:nvSpPr>
        <p:spPr>
          <a:xfrm>
            <a:off x="5042764" y="3486075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リモートリポジトリからPullを実行してからpushを実行する</a:t>
            </a:r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F1AC3-0DE6-73EB-D651-BD8514149A4F}"/>
              </a:ext>
            </a:extLst>
          </p:cNvPr>
          <p:cNvSpPr txBox="1"/>
          <p:nvPr/>
        </p:nvSpPr>
        <p:spPr>
          <a:xfrm>
            <a:off x="5042766" y="2416940"/>
            <a:ext cx="383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他の人の更新を上書きしないため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5" name="Picture 4" descr="A close-up of a timeline&#10;&#10;Description automatically generated">
            <a:extLst>
              <a:ext uri="{FF2B5EF4-FFF2-40B4-BE49-F238E27FC236}">
                <a16:creationId xmlns:a16="http://schemas.microsoft.com/office/drawing/2014/main" id="{C30AC0F2-2DDD-0572-B245-32CDCD7B2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82" y="1646616"/>
            <a:ext cx="3606800" cy="1612900"/>
          </a:xfrm>
          <a:prstGeom prst="rect">
            <a:avLst/>
          </a:prstGeom>
        </p:spPr>
      </p:pic>
      <p:pic>
        <p:nvPicPr>
          <p:cNvPr id="10" name="Picture 9" descr="A diagram of a timeline&#10;&#10;Description automatically generated">
            <a:extLst>
              <a:ext uri="{FF2B5EF4-FFF2-40B4-BE49-F238E27FC236}">
                <a16:creationId xmlns:a16="http://schemas.microsoft.com/office/drawing/2014/main" id="{5D86EB42-08F8-6ADD-F606-6D8C4BB1F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04" y="3400013"/>
            <a:ext cx="36068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9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F50F9-42AE-0855-E6AF-FF3F034C29D4}"/>
              </a:ext>
            </a:extLst>
          </p:cNvPr>
          <p:cNvSpPr txBox="1"/>
          <p:nvPr/>
        </p:nvSpPr>
        <p:spPr>
          <a:xfrm>
            <a:off x="786142" y="1208820"/>
            <a:ext cx="3619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競合の解決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858D4-3E32-2FF7-D8B3-519D9954013C}"/>
              </a:ext>
            </a:extLst>
          </p:cNvPr>
          <p:cNvSpPr txBox="1"/>
          <p:nvPr/>
        </p:nvSpPr>
        <p:spPr>
          <a:xfrm>
            <a:off x="849314" y="3229620"/>
            <a:ext cx="716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競合が発生した箇所を修正して、ローカルリポジトリからリモートリポジトリにpushする</a:t>
            </a:r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B0B70-6BA5-D1EF-AB65-E14768895B93}"/>
              </a:ext>
            </a:extLst>
          </p:cNvPr>
          <p:cNvSpPr txBox="1"/>
          <p:nvPr/>
        </p:nvSpPr>
        <p:spPr>
          <a:xfrm>
            <a:off x="4516004" y="789534"/>
            <a:ext cx="4434031" cy="276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自動では統合出来ない場合もある。手動で修正する。</a:t>
            </a:r>
            <a:endParaRPr lang="ja-JP" altLang="en-US" sz="12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D2A894-D5C2-7EFA-DF66-740AD67FE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14" y="1612718"/>
            <a:ext cx="1797049" cy="125095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94CB429-91A2-B03A-156C-B94C3084D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168" y="1608283"/>
            <a:ext cx="1797049" cy="1255385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FE13568C-299C-51E7-D8E1-1829675404C0}"/>
              </a:ext>
            </a:extLst>
          </p:cNvPr>
          <p:cNvSpPr/>
          <p:nvPr/>
        </p:nvSpPr>
        <p:spPr>
          <a:xfrm>
            <a:off x="2993592" y="2069196"/>
            <a:ext cx="443346" cy="3335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1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3"/>
          <p:cNvSpPr txBox="1">
            <a:spLocks noGrp="1"/>
          </p:cNvSpPr>
          <p:nvPr>
            <p:ph type="title"/>
          </p:nvPr>
        </p:nvSpPr>
        <p:spPr>
          <a:xfrm>
            <a:off x="1854479" y="1340850"/>
            <a:ext cx="5435042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err="1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Q</a:t>
            </a:r>
            <a:r>
              <a:rPr lang="en-US" sz="8000" dirty="0" err="1">
                <a:solidFill>
                  <a:schemeClr val="accent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U</a:t>
            </a:r>
            <a:r>
              <a:rPr lang="en-US" sz="8000" dirty="0" err="1">
                <a:solidFill>
                  <a:schemeClr val="accent3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</a:t>
            </a:r>
            <a:r>
              <a:rPr lang="en-US" sz="8000" dirty="0" err="1">
                <a:solidFill>
                  <a:schemeClr val="accent4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Z</a:t>
            </a:r>
            <a:r>
              <a:rPr lang="en-US" sz="6600" dirty="0" err="1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で</a:t>
            </a:r>
            <a:r>
              <a:rPr lang="en-US" sz="6600" dirty="0" err="1">
                <a:solidFill>
                  <a:schemeClr val="accent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確</a:t>
            </a:r>
            <a:r>
              <a:rPr lang="en-US" sz="6600" dirty="0" err="1">
                <a:solidFill>
                  <a:schemeClr val="accent3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認</a:t>
            </a:r>
            <a:endParaRPr sz="6600" dirty="0">
              <a:solidFill>
                <a:schemeClr val="accent6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" name="Google Shape;924;p40">
            <a:extLst>
              <a:ext uri="{FF2B5EF4-FFF2-40B4-BE49-F238E27FC236}">
                <a16:creationId xmlns:a16="http://schemas.microsoft.com/office/drawing/2014/main" id="{1A82E895-E474-5617-4DF4-F34257A245A6}"/>
              </a:ext>
            </a:extLst>
          </p:cNvPr>
          <p:cNvSpPr txBox="1">
            <a:spLocks/>
          </p:cNvSpPr>
          <p:nvPr/>
        </p:nvSpPr>
        <p:spPr>
          <a:xfrm>
            <a:off x="2222803" y="3296767"/>
            <a:ext cx="5066718" cy="606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 sz="20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https://forms.gle/7WhLXf3cqfZxa1Co9</a:t>
            </a:r>
            <a:endParaRPr lang="en-US" sz="20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39700"/>
            <a:endParaRPr lang="en-US" sz="20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9F168-BD3B-C930-E11B-78E7E72FA47B}"/>
              </a:ext>
            </a:extLst>
          </p:cNvPr>
          <p:cNvSpPr txBox="1"/>
          <p:nvPr/>
        </p:nvSpPr>
        <p:spPr>
          <a:xfrm>
            <a:off x="720725" y="641444"/>
            <a:ext cx="130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Quiz Git_1-2</a:t>
            </a:r>
          </a:p>
        </p:txBody>
      </p:sp>
    </p:spTree>
    <p:extLst>
      <p:ext uri="{BB962C8B-B14F-4D97-AF65-F5344CB8AC3E}">
        <p14:creationId xmlns:p14="http://schemas.microsoft.com/office/powerpoint/2010/main" val="2453837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FA-2506-A1BE-E45E-4E59A3BF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今日の授業の参考</a:t>
            </a:r>
            <a:endParaRPr lang="en-US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84A80-3E86-B5D3-F80A-2DB5F1F14050}"/>
              </a:ext>
            </a:extLst>
          </p:cNvPr>
          <p:cNvSpPr txBox="1"/>
          <p:nvPr/>
        </p:nvSpPr>
        <p:spPr>
          <a:xfrm>
            <a:off x="719999" y="1459467"/>
            <a:ext cx="77032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EF3F5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大分工業高専、西村先生の授業ノート</a:t>
            </a:r>
            <a:endParaRPr lang="en-US" dirty="0">
              <a:solidFill>
                <a:srgbClr val="CEF3F5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https://onct.oita-ct.ac.jp/seigyo/nishimura_hp/coursework/2019/SystemEngineering/14/Note.html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教科書（図はすべてこちらより引用）：</a:t>
            </a:r>
          </a:p>
          <a:p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平山雅之 他</a:t>
            </a:r>
            <a:r>
              <a:rPr lang="en-US" altLang="ja-JP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</a:t>
            </a: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「ソフトウェア工学」</a:t>
            </a:r>
            <a:r>
              <a:rPr lang="en-US" altLang="ja-JP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</a:t>
            </a: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オーム社</a:t>
            </a:r>
            <a:endParaRPr lang="en-US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2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579066" y="1865830"/>
            <a:ext cx="142758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ソフトウェアシステム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4385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01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1983601" y="1865830"/>
            <a:ext cx="1427583" cy="550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2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ソフトウェア開発の流れ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19306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02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388136" y="1865830"/>
            <a:ext cx="1538506" cy="5570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3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ソフトウェアシステムの構成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42280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03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091491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04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5407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05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611731" y="1895088"/>
            <a:ext cx="955944" cy="520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演習</a:t>
            </a:r>
            <a:endParaRPr lang="en-US" altLang="ja-JP" sz="1200" b="0" u="none" strike="noStrike" dirty="0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0000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06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03594" y="1865830"/>
            <a:ext cx="1617092" cy="550226"/>
          </a:xfrm>
        </p:spPr>
        <p:txBody>
          <a:bodyPr/>
          <a:lstStyle/>
          <a:p>
            <a:pPr marL="136525" indent="3175" algn="l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4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要求の獲得・分析と</a:t>
            </a:r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要件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定義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2165481" y="3298339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6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ソフトウェア設計 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- 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設計の概念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177164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432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091491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09</a:t>
            </a:r>
            <a:endParaRPr lang="en"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851899" y="3298339"/>
            <a:ext cx="132394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691952" y="3298339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5</a:t>
            </a:r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システム設計</a:t>
            </a: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824733" y="3298339"/>
            <a:ext cx="955944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演習</a:t>
            </a:r>
            <a:endParaRPr lang="en-US" altLang="ja-JP" sz="1200"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528F9E-30BE-A68E-A7DF-C77006ED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</a:t>
            </a:r>
            <a:b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0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30"/>
            <a:ext cx="173118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7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ソフトウェア設計 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- 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全体構造の設計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4385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30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8</a:t>
            </a:r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ソフトウェア設計 </a:t>
            </a:r>
            <a:r>
              <a:rPr lang="en-US" altLang="ja-JP" sz="1200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- </a:t>
            </a:r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構成要素の設計</a:t>
            </a: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19306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11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774303" y="1865830"/>
            <a:ext cx="1183864" cy="389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演習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42280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12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091491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13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5407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14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611730" y="1865830"/>
            <a:ext cx="2138731" cy="940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ソフトウェアシステムの検証と動作確認</a:t>
            </a:r>
            <a:endParaRPr lang="en-US" altLang="ja-JP" sz="1200" b="0" u="none" strike="noStrike" dirty="0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11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開発管理と開発環境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0000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15</a:t>
            </a:r>
            <a:endParaRPr dirty="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30"/>
            <a:ext cx="1617092" cy="550226"/>
          </a:xfrm>
        </p:spPr>
        <p:txBody>
          <a:bodyPr/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9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章 プログラムの設計と実装</a:t>
            </a:r>
            <a:endParaRPr lang="ja-JP" altLang="en-US" sz="1200" b="0" i="0" u="none" strike="noStrike">
              <a:solidFill>
                <a:schemeClr val="bg1"/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177164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4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432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17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091491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18</a:t>
            </a: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851899" y="3274744"/>
            <a:ext cx="132394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期末試験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55209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1200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1</a:t>
            </a:r>
            <a:endParaRPr lang="ja-JP" altLang="en-US" sz="120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1987439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accent4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1200" dirty="0">
                <a:solidFill>
                  <a:schemeClr val="accent4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</a:t>
            </a:r>
            <a:endParaRPr lang="ja-JP" altLang="en-US" sz="1200">
              <a:solidFill>
                <a:schemeClr val="accent4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19669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1200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3</a:t>
            </a:r>
            <a:endParaRPr lang="ja-JP" altLang="en-US" sz="120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A4E6F32-6896-CF31-203C-CF31BEEF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53DFC-4D54-E0AA-561B-55A4355CE41E}"/>
              </a:ext>
            </a:extLst>
          </p:cNvPr>
          <p:cNvSpPr txBox="1"/>
          <p:nvPr/>
        </p:nvSpPr>
        <p:spPr>
          <a:xfrm>
            <a:off x="720725" y="1107800"/>
            <a:ext cx="6621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新しいローカルリポジトリを作成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FA4B20-6224-FDB8-AD16-86ABD6E5E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51141"/>
              </p:ext>
            </p:extLst>
          </p:nvPr>
        </p:nvGraphicFramePr>
        <p:xfrm>
          <a:off x="720725" y="1486542"/>
          <a:ext cx="3971348" cy="944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47854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mkdir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test_repo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cd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test_repo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touch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test.txt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touch test2.txt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664E04-9C11-BB85-7C1B-04DA18715490}"/>
              </a:ext>
            </a:extLst>
          </p:cNvPr>
          <p:cNvSpPr txBox="1"/>
          <p:nvPr/>
        </p:nvSpPr>
        <p:spPr>
          <a:xfrm>
            <a:off x="4885309" y="1466249"/>
            <a:ext cx="33805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test_repo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ディレクトリ作成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test_repo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ディレクトリに移動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ファイルtest.txt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test2.txtを作成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BFBDB7-7D54-09A3-D868-E208A0BB8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57514"/>
              </p:ext>
            </p:extLst>
          </p:nvPr>
        </p:nvGraphicFramePr>
        <p:xfrm>
          <a:off x="720725" y="2589086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init</a:t>
                      </a:r>
                      <a:endParaRPr lang="en-US" sz="14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2D0509-E308-EC6B-9A44-F4AB17441DED}"/>
              </a:ext>
            </a:extLst>
          </p:cNvPr>
          <p:cNvSpPr txBox="1"/>
          <p:nvPr/>
        </p:nvSpPr>
        <p:spPr>
          <a:xfrm>
            <a:off x="4885309" y="2568793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を初期化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CECD508-D901-160B-8067-E2EC4A36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94287"/>
              </p:ext>
            </p:extLst>
          </p:nvPr>
        </p:nvGraphicFramePr>
        <p:xfrm>
          <a:off x="720725" y="3093549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add 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AFCC3A5-5CC7-10C0-FFEB-60A102F1884C}"/>
              </a:ext>
            </a:extLst>
          </p:cNvPr>
          <p:cNvSpPr txBox="1"/>
          <p:nvPr/>
        </p:nvSpPr>
        <p:spPr>
          <a:xfrm>
            <a:off x="4885309" y="3051379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ファイルを</a:t>
            </a: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に追加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CFE7832-658B-8D46-1035-4784F47B6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53290"/>
              </p:ext>
            </p:extLst>
          </p:nvPr>
        </p:nvGraphicFramePr>
        <p:xfrm>
          <a:off x="720725" y="3598012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status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D43A55C-3833-6316-71B1-478442781509}"/>
              </a:ext>
            </a:extLst>
          </p:cNvPr>
          <p:cNvSpPr txBox="1"/>
          <p:nvPr/>
        </p:nvSpPr>
        <p:spPr>
          <a:xfrm>
            <a:off x="4885309" y="3617037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の状態をチェック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13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810D4-81B4-79EB-C91E-7454564669B2}"/>
              </a:ext>
            </a:extLst>
          </p:cNvPr>
          <p:cNvSpPr txBox="1"/>
          <p:nvPr/>
        </p:nvSpPr>
        <p:spPr>
          <a:xfrm>
            <a:off x="720725" y="1107800"/>
            <a:ext cx="6621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ファイルをコミットする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059B-FE2B-7179-EF97-26CDF049111C}"/>
              </a:ext>
            </a:extLst>
          </p:cNvPr>
          <p:cNvSpPr txBox="1"/>
          <p:nvPr/>
        </p:nvSpPr>
        <p:spPr>
          <a:xfrm>
            <a:off x="4885309" y="1595711"/>
            <a:ext cx="338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コマンドでコメントを追加して</a:t>
            </a: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ファイルを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コミット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8CDB-BB5C-FAAD-18BE-7F5024AA7820}"/>
              </a:ext>
            </a:extLst>
          </p:cNvPr>
          <p:cNvSpPr txBox="1"/>
          <p:nvPr/>
        </p:nvSpPr>
        <p:spPr>
          <a:xfrm>
            <a:off x="4885309" y="2338383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の状態をチェック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7F509-B809-09DE-5A9F-C73A2CDA8E34}"/>
              </a:ext>
            </a:extLst>
          </p:cNvPr>
          <p:cNvSpPr txBox="1"/>
          <p:nvPr/>
        </p:nvSpPr>
        <p:spPr>
          <a:xfrm>
            <a:off x="4883858" y="2887501"/>
            <a:ext cx="338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コミットした内容を一覧表示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CB4AE7E-F6DD-7002-1600-AA32440B9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60672"/>
              </p:ext>
            </p:extLst>
          </p:nvPr>
        </p:nvGraphicFramePr>
        <p:xfrm>
          <a:off x="720725" y="1646993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commit -a -m "This is the 1st version"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F7DEACE-9AC1-D85F-D78C-14F16EAE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02996"/>
              </p:ext>
            </p:extLst>
          </p:nvPr>
        </p:nvGraphicFramePr>
        <p:xfrm>
          <a:off x="720725" y="2243414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status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1357ECC-5921-7B94-08BF-21D39B310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99786"/>
              </p:ext>
            </p:extLst>
          </p:nvPr>
        </p:nvGraphicFramePr>
        <p:xfrm>
          <a:off x="720725" y="2868811"/>
          <a:ext cx="3971348" cy="304800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log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7B76971-39FA-297C-8324-450894E38888}"/>
              </a:ext>
            </a:extLst>
          </p:cNvPr>
          <p:cNvSpPr txBox="1"/>
          <p:nvPr/>
        </p:nvSpPr>
        <p:spPr>
          <a:xfrm>
            <a:off x="4572000" y="710130"/>
            <a:ext cx="4304145" cy="276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b="0" i="0" dirty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commit (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コミット</a:t>
            </a:r>
            <a:r>
              <a:rPr lang="en-US" altLang="ja-JP" sz="12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を実行すると、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変更が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リポジトリに記録されます。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214807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のデモ２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5FBFFD-7A99-F459-BEDD-AB4CF2E2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25" y="1625401"/>
            <a:ext cx="5100637" cy="3162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438EF7-C1EF-FF4C-D97E-21F36BF1E252}"/>
              </a:ext>
            </a:extLst>
          </p:cNvPr>
          <p:cNvSpPr txBox="1"/>
          <p:nvPr/>
        </p:nvSpPr>
        <p:spPr>
          <a:xfrm>
            <a:off x="720725" y="1153982"/>
            <a:ext cx="6621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4"/>
              </a:rPr>
              <a:t>https://github.com</a:t>
            </a: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にログインをしてリモートリポジトリを作成。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36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のデモ３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F50F9-42AE-0855-E6AF-FF3F034C29D4}"/>
              </a:ext>
            </a:extLst>
          </p:cNvPr>
          <p:cNvSpPr txBox="1"/>
          <p:nvPr/>
        </p:nvSpPr>
        <p:spPr>
          <a:xfrm>
            <a:off x="786141" y="1208820"/>
            <a:ext cx="6621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リモートリポジトリにプッシュする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5" name="Picture 4" descr="A computer with a push button&#10;&#10;Description automatically generated">
            <a:extLst>
              <a:ext uri="{FF2B5EF4-FFF2-40B4-BE49-F238E27FC236}">
                <a16:creationId xmlns:a16="http://schemas.microsoft.com/office/drawing/2014/main" id="{78A8E913-B815-6B1E-5712-3FF74E0D6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695" y="577147"/>
            <a:ext cx="2743778" cy="107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052876-F038-47D5-F8FF-DB614C751A4B}"/>
              </a:ext>
            </a:extLst>
          </p:cNvPr>
          <p:cNvSpPr txBox="1"/>
          <p:nvPr/>
        </p:nvSpPr>
        <p:spPr>
          <a:xfrm>
            <a:off x="4884583" y="2473225"/>
            <a:ext cx="3971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リモート</a:t>
            </a: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を”origin”という名前で登録</a:t>
            </a: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（”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origin”という名前がデフォルト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）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BFC3A6-0BFC-7455-A37B-FD8AED080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43782"/>
              </p:ext>
            </p:extLst>
          </p:nvPr>
        </p:nvGraphicFramePr>
        <p:xfrm>
          <a:off x="721450" y="2044459"/>
          <a:ext cx="5776913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5776913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remote add origin https://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github.com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MarikoTagawa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test_repo.git</a:t>
                      </a:r>
                      <a:endParaRPr lang="en-US" sz="14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A05E93-07F9-7560-B558-C82EBE0FA3A9}"/>
              </a:ext>
            </a:extLst>
          </p:cNvPr>
          <p:cNvSpPr txBox="1"/>
          <p:nvPr/>
        </p:nvSpPr>
        <p:spPr>
          <a:xfrm>
            <a:off x="4885309" y="3197800"/>
            <a:ext cx="397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現在のブランチを</a:t>
            </a:r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“main”</a:t>
            </a: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という名前に設定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43ACE1-0972-30CD-6156-035B18457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46331"/>
              </p:ext>
            </p:extLst>
          </p:nvPr>
        </p:nvGraphicFramePr>
        <p:xfrm>
          <a:off x="720725" y="3249082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branch -M 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1DEFF03-DBDC-0F06-918F-4529CE6EDE30}"/>
              </a:ext>
            </a:extLst>
          </p:cNvPr>
          <p:cNvSpPr txBox="1"/>
          <p:nvPr/>
        </p:nvSpPr>
        <p:spPr>
          <a:xfrm>
            <a:off x="4914470" y="3787507"/>
            <a:ext cx="364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ローカル</a:t>
            </a: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のmainというブランチをリモート</a:t>
            </a:r>
            <a:r>
              <a:rPr lang="ja-JP" altLang="en-US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リポジトリ</a:t>
            </a:r>
            <a:r>
              <a:rPr lang="en-US" sz="1400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にpush</a:t>
            </a:r>
            <a:r>
              <a:rPr lang="en-US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89A3354-84AC-8314-B66C-2392FFCF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90971"/>
              </p:ext>
            </p:extLst>
          </p:nvPr>
        </p:nvGraphicFramePr>
        <p:xfrm>
          <a:off x="749886" y="3838789"/>
          <a:ext cx="3971348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push -u origin 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A9ED9C-8458-DEFB-CC9C-317B4D3A3D21}"/>
              </a:ext>
            </a:extLst>
          </p:cNvPr>
          <p:cNvSpPr txBox="1"/>
          <p:nvPr/>
        </p:nvSpPr>
        <p:spPr>
          <a:xfrm>
            <a:off x="3802856" y="560127"/>
            <a:ext cx="229314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b="0" i="0" dirty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Push (</a:t>
            </a:r>
            <a:r>
              <a:rPr lang="ja-JP" altLang="en-US" sz="1200" b="0" i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プッシュ</a:t>
            </a:r>
            <a:r>
              <a:rPr lang="en-US" altLang="ja-JP" sz="1200" b="0" i="0" dirty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): 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ローカルリポジトリ内の変更履歴を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リモートリポジトリに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アップロード。</a:t>
            </a:r>
          </a:p>
        </p:txBody>
      </p:sp>
    </p:spTree>
    <p:extLst>
      <p:ext uri="{BB962C8B-B14F-4D97-AF65-F5344CB8AC3E}">
        <p14:creationId xmlns:p14="http://schemas.microsoft.com/office/powerpoint/2010/main" val="109265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38EF7-C1EF-FF4C-D97E-21F36BF1E252}"/>
              </a:ext>
            </a:extLst>
          </p:cNvPr>
          <p:cNvSpPr txBox="1"/>
          <p:nvPr/>
        </p:nvSpPr>
        <p:spPr>
          <a:xfrm>
            <a:off x="795377" y="1117036"/>
            <a:ext cx="6621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リモートリポジトリに</a:t>
            </a:r>
            <a:r>
              <a:rPr lang="en-US" altLang="ja-JP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test.txt</a:t>
            </a:r>
            <a:r>
              <a:rPr lang="en-US" altLang="ja-JP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, test2.txt</a:t>
            </a: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が入っていることを確認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ECA40FB-F950-66AF-628E-6B06AEDD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68" y="1559141"/>
            <a:ext cx="7461664" cy="30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FBDDA-4360-E013-31A9-01F3C68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Git のデモ5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F50F9-42AE-0855-E6AF-FF3F034C29D4}"/>
              </a:ext>
            </a:extLst>
          </p:cNvPr>
          <p:cNvSpPr txBox="1"/>
          <p:nvPr/>
        </p:nvSpPr>
        <p:spPr>
          <a:xfrm>
            <a:off x="786142" y="1208820"/>
            <a:ext cx="3619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hlinkClick r:id="rId3"/>
              </a:rPr>
              <a:t>リモートリポジトリからプルする</a:t>
            </a:r>
            <a:endParaRPr lang="en-US" altLang="ja-JP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2479D8-4CAC-F38F-60BB-96450809F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15887"/>
              </p:ext>
            </p:extLst>
          </p:nvPr>
        </p:nvGraphicFramePr>
        <p:xfrm>
          <a:off x="878183" y="3985691"/>
          <a:ext cx="4552800" cy="317702"/>
        </p:xfrm>
        <a:graphic>
          <a:graphicData uri="http://schemas.openxmlformats.org/drawingml/2006/table">
            <a:tbl>
              <a:tblPr firstRow="1" bandRow="1">
                <a:tableStyleId>{D9606735-FB23-46DC-8E69-3DB70196E911}</a:tableStyleId>
              </a:tblPr>
              <a:tblGrid>
                <a:gridCol w="4552800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3177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git pull https://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github.com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MarikoTagawa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test_repo.git</a:t>
                      </a:r>
                      <a:endParaRPr lang="en-US" sz="140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2858D4-3E32-2FF7-D8B3-519D9954013C}"/>
              </a:ext>
            </a:extLst>
          </p:cNvPr>
          <p:cNvSpPr txBox="1"/>
          <p:nvPr/>
        </p:nvSpPr>
        <p:spPr>
          <a:xfrm>
            <a:off x="5042766" y="1717097"/>
            <a:ext cx="383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ローカルリポジトリのtest.txtの内容確認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B0B70-6BA5-D1EF-AB65-E14768895B93}"/>
              </a:ext>
            </a:extLst>
          </p:cNvPr>
          <p:cNvSpPr txBox="1"/>
          <p:nvPr/>
        </p:nvSpPr>
        <p:spPr>
          <a:xfrm>
            <a:off x="4516004" y="789534"/>
            <a:ext cx="4434031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1200" dirty="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</a:t>
            </a:r>
            <a:r>
              <a:rPr lang="en-US" altLang="ja-JP" sz="1200" b="0" i="0" dirty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ull</a:t>
            </a:r>
            <a:r>
              <a:rPr lang="ja-JP" altLang="en-JP" sz="1200" b="0" i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（</a:t>
            </a:r>
            <a:r>
              <a:rPr lang="ja-JP" altLang="en-US" sz="1200" b="0" i="0">
                <a:solidFill>
                  <a:schemeClr val="accent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プル</a:t>
            </a:r>
            <a:r>
              <a:rPr lang="ja-JP" altLang="en-US" sz="1200">
                <a:solidFill>
                  <a:schemeClr val="accent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）　：　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リモートリポジトリからローカルリポジトリを更新する。</a:t>
            </a:r>
          </a:p>
          <a:p>
            <a:pPr algn="l"/>
            <a:r>
              <a:rPr lang="en-US" altLang="ja-JP" sz="1200" b="0" i="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Pull</a:t>
            </a:r>
            <a:r>
              <a:rPr lang="ja-JP" altLang="en-US" sz="1200" b="0" i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を実行すると、リモートリポジトリから最新の変更履歴をダウンロードして、ローカルリポジトリにその内容を取り込む。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A8F910-7A32-B903-F9F7-DCF4D818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176083"/>
              </p:ext>
            </p:extLst>
          </p:nvPr>
        </p:nvGraphicFramePr>
        <p:xfrm>
          <a:off x="878182" y="1748262"/>
          <a:ext cx="3971348" cy="47854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47854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cat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test.txt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8EA5907-98CC-A455-6639-4FA14EC713CB}"/>
              </a:ext>
            </a:extLst>
          </p:cNvPr>
          <p:cNvSpPr txBox="1"/>
          <p:nvPr/>
        </p:nvSpPr>
        <p:spPr>
          <a:xfrm>
            <a:off x="5569526" y="4003311"/>
            <a:ext cx="33805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リモートリポジトリからPullを実行</a:t>
            </a:r>
            <a:endParaRPr lang="en-US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クローンされたリポジトリの内容を確認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E1C696-B5F0-5A8C-B37D-E5020AE1B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82" y="2318262"/>
            <a:ext cx="2659345" cy="14785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2F1AC3-0DE6-73EB-D651-BD8514149A4F}"/>
              </a:ext>
            </a:extLst>
          </p:cNvPr>
          <p:cNvSpPr txBox="1"/>
          <p:nvPr/>
        </p:nvSpPr>
        <p:spPr>
          <a:xfrm>
            <a:off x="5042766" y="2416940"/>
            <a:ext cx="383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リモートリポジトリのtest.txtの内容を更新</a:t>
            </a:r>
            <a:endParaRPr lang="en-US" sz="14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CCCBB3-1B12-9D16-2ADA-39C6CC23F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79854"/>
              </p:ext>
            </p:extLst>
          </p:nvPr>
        </p:nvGraphicFramePr>
        <p:xfrm>
          <a:off x="878182" y="4403523"/>
          <a:ext cx="3971348" cy="7315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971348">
                  <a:extLst>
                    <a:ext uri="{9D8B030D-6E8A-4147-A177-3AD203B41FA5}">
                      <a16:colId xmlns:a16="http://schemas.microsoft.com/office/drawing/2014/main" val="3716350520"/>
                    </a:ext>
                  </a:extLst>
                </a:gridCol>
              </a:tblGrid>
              <a:tr h="478542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$ cat </a:t>
                      </a:r>
                      <a:r>
                        <a:rPr lang="en-US" sz="1050" b="0" dirty="0" err="1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test.txt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12345</a:t>
                      </a: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678910</a:t>
                      </a:r>
                    </a:p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111213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61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005506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646</Words>
  <Application>Microsoft Macintosh PowerPoint</Application>
  <PresentationFormat>On-screen Show (16:9)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Roboto</vt:lpstr>
      <vt:lpstr>MS PGothic</vt:lpstr>
      <vt:lpstr>Oswald</vt:lpstr>
      <vt:lpstr>Software Development Bussines Plan by Slidesgo</vt:lpstr>
      <vt:lpstr>16 ソースコードのバージョン管理 2</vt:lpstr>
      <vt:lpstr>01</vt:lpstr>
      <vt:lpstr>10</vt:lpstr>
      <vt:lpstr>Git のデモ１</vt:lpstr>
      <vt:lpstr>Git のデモ１</vt:lpstr>
      <vt:lpstr>Git のデモ２</vt:lpstr>
      <vt:lpstr>Git のデモ３</vt:lpstr>
      <vt:lpstr>Git のデモ3</vt:lpstr>
      <vt:lpstr>Git のデモ5</vt:lpstr>
      <vt:lpstr>Git のデモ6</vt:lpstr>
      <vt:lpstr>Git のデモ6</vt:lpstr>
      <vt:lpstr>QUIZで確認</vt:lpstr>
      <vt:lpstr>今日の授業の参考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78</cp:revision>
  <dcterms:modified xsi:type="dcterms:W3CDTF">2025-04-18T02:12:22Z</dcterms:modified>
</cp:coreProperties>
</file>