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315" r:id="rId4"/>
    <p:sldId id="324" r:id="rId5"/>
    <p:sldId id="264" r:id="rId6"/>
    <p:sldId id="313" r:id="rId7"/>
    <p:sldId id="314" r:id="rId8"/>
    <p:sldId id="320" r:id="rId9"/>
    <p:sldId id="323" r:id="rId10"/>
  </p:sldIdLst>
  <p:sldSz cx="9144000" cy="5143500" type="screen16x9"/>
  <p:notesSz cx="6858000" cy="9144000"/>
  <p:embeddedFontLst>
    <p:embeddedFont>
      <p:font typeface="Oswald" pitchFamily="2" charset="77"/>
      <p:regular r:id="rId12"/>
      <p:bold r:id="rId13"/>
    </p:embeddedFont>
    <p:embeddedFont>
      <p:font typeface="Raleway" pitchFamily="2" charset="77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modifyVerifier cryptProviderType="rsaAES" cryptAlgorithmClass="hash" cryptAlgorithmType="typeAny" cryptAlgorithmSid="14" spinCount="100000" saltData="KRx1EluNYCG1h/UAgZV6/A==" hashData="q0D/mIMME7Mfa8TYQfFhnPIkjt0fYJ+MEEghss5694l75SuGplr75zPZmDfAR6EzF3woBODiEIXV1ZuuuJP4V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606735-FB23-46DC-8E69-3DB70196E911}">
  <a:tblStyle styleId="{D9606735-FB23-46DC-8E69-3DB70196E9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/>
    <p:restoredTop sz="94588"/>
  </p:normalViewPr>
  <p:slideViewPr>
    <p:cSldViewPr snapToGrid="0" showGuides="1">
      <p:cViewPr varScale="1">
        <p:scale>
          <a:sx n="143" d="100"/>
          <a:sy n="143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439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7172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8c1997cbfd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8c1997cbfd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989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8c1997cbfd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8c1997cbfd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380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994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8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6" r:id="rId5"/>
    <p:sldLayoutId id="2147483669" r:id="rId6"/>
    <p:sldLayoutId id="2147483670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sa0121mes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System Analysis and Design</a:t>
            </a:r>
            <a:endParaRPr lang="en-US"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4898338" cy="959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Year Offering: 2023, 2</a:t>
            </a:r>
            <a:r>
              <a:rPr lang="en-US" baseline="30000" dirty="0">
                <a:latin typeface="+mn-lt"/>
              </a:rPr>
              <a:t>nd</a:t>
            </a:r>
            <a:r>
              <a:rPr lang="en-US" dirty="0">
                <a:latin typeface="+mn-lt"/>
              </a:rPr>
              <a:t> Semester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Target Grade Level: 3</a:t>
            </a:r>
            <a:r>
              <a:rPr lang="en-US" baseline="30000" dirty="0">
                <a:latin typeface="+mn-lt"/>
              </a:rPr>
              <a:t>rd</a:t>
            </a:r>
            <a:r>
              <a:rPr lang="en-US" dirty="0">
                <a:latin typeface="+mn-lt"/>
              </a:rPr>
              <a:t> Grade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Japanese Course </a:t>
            </a:r>
            <a:r>
              <a:rPr lang="en-US" altLang="ja-JP" dirty="0">
                <a:latin typeface="+mn-lt"/>
              </a:rPr>
              <a:t>Title: </a:t>
            </a:r>
            <a:r>
              <a:rPr lang="ja-JP" altLang="en-US">
                <a:latin typeface="+mn-ea"/>
                <a:ea typeface="+mn-ea"/>
              </a:rPr>
              <a:t>ソフトウェア工学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 dirty="0">
              <a:latin typeface="+mn-lt"/>
            </a:endParaRPr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B8CFD6-649A-9360-F5B1-C89841FD1D5F}"/>
              </a:ext>
            </a:extLst>
          </p:cNvPr>
          <p:cNvSpPr txBox="1"/>
          <p:nvPr/>
        </p:nvSpPr>
        <p:spPr>
          <a:xfrm>
            <a:off x="732878" y="4706188"/>
            <a:ext cx="53008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Created by </a:t>
            </a:r>
            <a:r>
              <a:rPr lang="en-US" sz="1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Mariko Tagawa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sz="1200" dirty="0" err="1">
                <a:solidFill>
                  <a:schemeClr val="tx1"/>
                </a:solidFill>
              </a:rPr>
              <a:t>marikotagawa@gmail.com</a:t>
            </a:r>
            <a:r>
              <a:rPr lang="en-US" sz="1200" dirty="0">
                <a:solidFill>
                  <a:schemeClr val="tx1"/>
                </a:solidFill>
              </a:rPr>
              <a:t>), JICA volunteer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1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720000" y="1389602"/>
            <a:ext cx="7703275" cy="974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Course Overview</a:t>
            </a:r>
            <a:r>
              <a:rPr lang="ja-JP" altLang="en-US" sz="4000"/>
              <a:t>　</a:t>
            </a:r>
            <a:endParaRPr lang="en-US" altLang="ja-JP" sz="4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授業の概要</a:t>
            </a:r>
            <a:endParaRPr lang="en" sz="2400" dirty="0"/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2646363" y="2585027"/>
            <a:ext cx="4641384" cy="16824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457200" algn="l">
              <a:buFont typeface="Arial" panose="020B0604020202020204" pitchFamily="34" charset="0"/>
              <a:buChar char="•"/>
            </a:pPr>
            <a:r>
              <a:rPr lang="en" sz="2800" dirty="0"/>
              <a:t>Course Plan</a:t>
            </a:r>
            <a:endParaRPr lang="en" sz="28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8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800" dirty="0"/>
              <a:t>Course Objectives</a:t>
            </a:r>
            <a:endParaRPr sz="2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2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579066" y="1865830"/>
            <a:ext cx="1427583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9700" indent="0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1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章 ソフトウェアシステム</a:t>
            </a:r>
            <a:endParaRPr lang="ja-JP" altLang="en-US" sz="1200" b="0" i="0" u="none" strike="noStrike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74385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1983601" y="1865830"/>
            <a:ext cx="1427583" cy="5502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2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章 ソフトウェア開発の流れ</a:t>
            </a:r>
            <a:endParaRPr lang="ja-JP" altLang="en-US" sz="1200" b="0" i="0" u="none" strike="noStrike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2193069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3388136" y="1865830"/>
            <a:ext cx="1538506" cy="55705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3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章 ソフトウェアシステムの構成</a:t>
            </a:r>
            <a:endParaRPr lang="ja-JP" altLang="en-US" sz="1200" b="0" i="0" u="none" strike="noStrike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3642280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5091491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6540703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611731" y="1895088"/>
            <a:ext cx="955944" cy="520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演習</a:t>
            </a:r>
            <a:endParaRPr lang="en-US" altLang="ja-JP" sz="1200" b="0" u="none" strike="noStrike" dirty="0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720000" y="275374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BEBC47-03BE-A24A-5E97-438BB3F415B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903594" y="1865830"/>
            <a:ext cx="1617092" cy="550226"/>
          </a:xfrm>
        </p:spPr>
        <p:txBody>
          <a:bodyPr/>
          <a:lstStyle/>
          <a:p>
            <a:pPr marL="136525" indent="3175" algn="l"/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4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章 要求の獲得・分析と</a:t>
            </a:r>
            <a:r>
              <a:rPr lang="ja-JP" altLang="en-US" sz="12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要件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定義</a:t>
            </a:r>
            <a:endParaRPr lang="ja-JP" altLang="en-US" sz="1200" b="0" i="0" u="none" strike="noStrike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4" name="Google Shape;689;p29">
            <a:extLst>
              <a:ext uri="{FF2B5EF4-FFF2-40B4-BE49-F238E27FC236}">
                <a16:creationId xmlns:a16="http://schemas.microsoft.com/office/drawing/2014/main" id="{91E4DB07-025B-D26D-9425-62709194C71F}"/>
              </a:ext>
            </a:extLst>
          </p:cNvPr>
          <p:cNvSpPr txBox="1">
            <a:spLocks/>
          </p:cNvSpPr>
          <p:nvPr/>
        </p:nvSpPr>
        <p:spPr>
          <a:xfrm>
            <a:off x="2165481" y="3298339"/>
            <a:ext cx="1588031" cy="55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6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章 ソフトウェア設計 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- 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設計の概念</a:t>
            </a:r>
            <a:endParaRPr lang="ja-JP" altLang="en-US" sz="1200" b="0" i="0" u="none" strike="noStrike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Google Shape;690;p29">
            <a:extLst>
              <a:ext uri="{FF2B5EF4-FFF2-40B4-BE49-F238E27FC236}">
                <a16:creationId xmlns:a16="http://schemas.microsoft.com/office/drawing/2014/main" id="{6A552CD9-EAF0-4260-8ADB-F975DE332EEE}"/>
              </a:ext>
            </a:extLst>
          </p:cNvPr>
          <p:cNvSpPr txBox="1">
            <a:spLocks/>
          </p:cNvSpPr>
          <p:nvPr/>
        </p:nvSpPr>
        <p:spPr>
          <a:xfrm>
            <a:off x="2177164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accent1"/>
                </a:solidFill>
              </a:rPr>
              <a:t>07</a:t>
            </a:r>
          </a:p>
        </p:txBody>
      </p:sp>
      <p:sp>
        <p:nvSpPr>
          <p:cNvPr id="17" name="Google Shape;690;p29">
            <a:extLst>
              <a:ext uri="{FF2B5EF4-FFF2-40B4-BE49-F238E27FC236}">
                <a16:creationId xmlns:a16="http://schemas.microsoft.com/office/drawing/2014/main" id="{8CC333DC-FE10-22E1-BD25-468CBB8EFE8B}"/>
              </a:ext>
            </a:extLst>
          </p:cNvPr>
          <p:cNvSpPr txBox="1">
            <a:spLocks/>
          </p:cNvSpPr>
          <p:nvPr/>
        </p:nvSpPr>
        <p:spPr>
          <a:xfrm>
            <a:off x="3634328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accent3"/>
                </a:solidFill>
              </a:rPr>
              <a:t>08</a:t>
            </a:r>
          </a:p>
        </p:txBody>
      </p:sp>
      <p:sp>
        <p:nvSpPr>
          <p:cNvPr id="2" name="Google Shape;675;p29">
            <a:extLst>
              <a:ext uri="{FF2B5EF4-FFF2-40B4-BE49-F238E27FC236}">
                <a16:creationId xmlns:a16="http://schemas.microsoft.com/office/drawing/2014/main" id="{D891D603-87EA-5634-BC49-A32DBC0539A0}"/>
              </a:ext>
            </a:extLst>
          </p:cNvPr>
          <p:cNvSpPr txBox="1">
            <a:spLocks/>
          </p:cNvSpPr>
          <p:nvPr/>
        </p:nvSpPr>
        <p:spPr>
          <a:xfrm>
            <a:off x="5091491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/>
              <a:t>09</a:t>
            </a:r>
            <a:endParaRPr lang="en" dirty="0"/>
          </a:p>
        </p:txBody>
      </p:sp>
      <p:sp>
        <p:nvSpPr>
          <p:cNvPr id="3" name="Google Shape;689;p29">
            <a:extLst>
              <a:ext uri="{FF2B5EF4-FFF2-40B4-BE49-F238E27FC236}">
                <a16:creationId xmlns:a16="http://schemas.microsoft.com/office/drawing/2014/main" id="{8EB6CD7C-48F3-AC45-57B2-DA1F1615163F}"/>
              </a:ext>
            </a:extLst>
          </p:cNvPr>
          <p:cNvSpPr txBox="1">
            <a:spLocks/>
          </p:cNvSpPr>
          <p:nvPr/>
        </p:nvSpPr>
        <p:spPr>
          <a:xfrm>
            <a:off x="4851899" y="3298339"/>
            <a:ext cx="132394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ja-JP" altLang="en-US" sz="12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中間試験</a:t>
            </a:r>
          </a:p>
        </p:txBody>
      </p:sp>
      <p:sp>
        <p:nvSpPr>
          <p:cNvPr id="5" name="Google Shape;689;p29">
            <a:extLst>
              <a:ext uri="{FF2B5EF4-FFF2-40B4-BE49-F238E27FC236}">
                <a16:creationId xmlns:a16="http://schemas.microsoft.com/office/drawing/2014/main" id="{24DD1435-2843-CAC9-28E3-AB66E4801411}"/>
              </a:ext>
            </a:extLst>
          </p:cNvPr>
          <p:cNvSpPr txBox="1">
            <a:spLocks/>
          </p:cNvSpPr>
          <p:nvPr/>
        </p:nvSpPr>
        <p:spPr>
          <a:xfrm>
            <a:off x="691952" y="3298339"/>
            <a:ext cx="1402308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algn="l" fontAlgn="ctr"/>
            <a:r>
              <a:rPr lang="ja-JP" altLang="en-US" sz="12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5</a:t>
            </a:r>
            <a:r>
              <a:rPr lang="ja-JP" altLang="en-US" sz="12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章 システム設計</a:t>
            </a:r>
          </a:p>
        </p:txBody>
      </p:sp>
      <p:sp>
        <p:nvSpPr>
          <p:cNvPr id="6" name="Google Shape;689;p29">
            <a:extLst>
              <a:ext uri="{FF2B5EF4-FFF2-40B4-BE49-F238E27FC236}">
                <a16:creationId xmlns:a16="http://schemas.microsoft.com/office/drawing/2014/main" id="{A69D39C1-69DF-8D13-8E6E-31A97CCF7894}"/>
              </a:ext>
            </a:extLst>
          </p:cNvPr>
          <p:cNvSpPr txBox="1">
            <a:spLocks/>
          </p:cNvSpPr>
          <p:nvPr/>
        </p:nvSpPr>
        <p:spPr>
          <a:xfrm>
            <a:off x="3824733" y="3298339"/>
            <a:ext cx="955944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algn="l" fontAlgn="ctr"/>
            <a:r>
              <a:rPr lang="ja-JP" altLang="en-US" sz="12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演習</a:t>
            </a:r>
            <a:endParaRPr lang="en-US" altLang="ja-JP" sz="1200"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300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2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275468" y="1865830"/>
            <a:ext cx="1731182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7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章 ソフトウェア設計 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- 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全体構造の設計</a:t>
            </a:r>
            <a:endParaRPr lang="ja-JP" altLang="en-US" sz="1200" b="0" i="0" u="none" strike="noStrike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74385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10</a:t>
            </a:r>
            <a:endParaRPr dirty="0"/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2024885" y="1865830"/>
            <a:ext cx="1731183" cy="5502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6525" indent="3175" algn="l" fontAlgn="ctr"/>
            <a:r>
              <a:rPr lang="ja-JP" altLang="en-US" sz="12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8</a:t>
            </a:r>
            <a:r>
              <a:rPr lang="ja-JP" altLang="en-US" sz="12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章 ソフトウェア設計 </a:t>
            </a:r>
            <a:r>
              <a:rPr lang="en-US" altLang="ja-JP" sz="12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- </a:t>
            </a:r>
            <a:r>
              <a:rPr lang="ja-JP" altLang="en-US" sz="12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構成要素の設計</a:t>
            </a: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2193069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</a:t>
            </a:r>
            <a:endParaRPr dirty="0"/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3774303" y="1865830"/>
            <a:ext cx="1183864" cy="3897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演習</a:t>
            </a:r>
            <a:endParaRPr lang="ja-JP" altLang="en-US" sz="1200" b="0" i="0" u="none" strike="noStrike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3642280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</a:t>
            </a:r>
            <a:endParaRPr dirty="0"/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5091491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13</a:t>
            </a:r>
            <a:endParaRPr dirty="0"/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6540703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14</a:t>
            </a:r>
            <a:endParaRPr dirty="0"/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611730" y="1865830"/>
            <a:ext cx="2138731" cy="940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10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章 ソフトウェアシステムの検証と動作確認</a:t>
            </a:r>
            <a:endParaRPr lang="en-US" altLang="ja-JP" sz="1200" b="0" u="none" strike="noStrike" dirty="0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11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章 開発管理と開発環境</a:t>
            </a:r>
            <a:endParaRPr lang="ja-JP" altLang="en-US" sz="1200" b="0" i="0" u="none" strike="noStrike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720000" y="275374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15</a:t>
            </a:r>
            <a:endParaRPr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BEBC47-03BE-A24A-5E97-438BB3F415B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976402" y="1865830"/>
            <a:ext cx="1617092" cy="550226"/>
          </a:xfrm>
        </p:spPr>
        <p:txBody>
          <a:bodyPr/>
          <a:lstStyle/>
          <a:p>
            <a:pPr marL="136525" indent="3175" algn="l" fontAlgn="ctr"/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第</a:t>
            </a:r>
            <a:r>
              <a:rPr lang="en-US" altLang="ja-JP" sz="1200" b="0" u="none" strike="noStrike" dirty="0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9</a:t>
            </a:r>
            <a:r>
              <a:rPr lang="ja-JP" altLang="en-US" sz="1200" b="0" u="none" strike="noStrike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章 プログラムの設計と実装</a:t>
            </a:r>
            <a:endParaRPr lang="ja-JP" altLang="en-US" sz="1200" b="0" i="0" u="none" strike="noStrike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Google Shape;690;p29">
            <a:extLst>
              <a:ext uri="{FF2B5EF4-FFF2-40B4-BE49-F238E27FC236}">
                <a16:creationId xmlns:a16="http://schemas.microsoft.com/office/drawing/2014/main" id="{6A552CD9-EAF0-4260-8ADB-F975DE332EEE}"/>
              </a:ext>
            </a:extLst>
          </p:cNvPr>
          <p:cNvSpPr txBox="1">
            <a:spLocks/>
          </p:cNvSpPr>
          <p:nvPr/>
        </p:nvSpPr>
        <p:spPr>
          <a:xfrm>
            <a:off x="2177164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accent1"/>
                </a:solidFill>
              </a:rPr>
              <a:t>16</a:t>
            </a:r>
          </a:p>
        </p:txBody>
      </p:sp>
      <p:sp>
        <p:nvSpPr>
          <p:cNvPr id="17" name="Google Shape;690;p29">
            <a:extLst>
              <a:ext uri="{FF2B5EF4-FFF2-40B4-BE49-F238E27FC236}">
                <a16:creationId xmlns:a16="http://schemas.microsoft.com/office/drawing/2014/main" id="{8CC333DC-FE10-22E1-BD25-468CBB8EFE8B}"/>
              </a:ext>
            </a:extLst>
          </p:cNvPr>
          <p:cNvSpPr txBox="1">
            <a:spLocks/>
          </p:cNvSpPr>
          <p:nvPr/>
        </p:nvSpPr>
        <p:spPr>
          <a:xfrm>
            <a:off x="3634328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accent3"/>
                </a:solidFill>
              </a:rPr>
              <a:t>17</a:t>
            </a:r>
          </a:p>
        </p:txBody>
      </p:sp>
      <p:sp>
        <p:nvSpPr>
          <p:cNvPr id="2" name="Google Shape;675;p29">
            <a:extLst>
              <a:ext uri="{FF2B5EF4-FFF2-40B4-BE49-F238E27FC236}">
                <a16:creationId xmlns:a16="http://schemas.microsoft.com/office/drawing/2014/main" id="{D891D603-87EA-5634-BC49-A32DBC0539A0}"/>
              </a:ext>
            </a:extLst>
          </p:cNvPr>
          <p:cNvSpPr txBox="1">
            <a:spLocks/>
          </p:cNvSpPr>
          <p:nvPr/>
        </p:nvSpPr>
        <p:spPr>
          <a:xfrm>
            <a:off x="5091491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/>
              <a:t>18</a:t>
            </a:r>
          </a:p>
        </p:txBody>
      </p:sp>
      <p:sp>
        <p:nvSpPr>
          <p:cNvPr id="3" name="Google Shape;689;p29">
            <a:extLst>
              <a:ext uri="{FF2B5EF4-FFF2-40B4-BE49-F238E27FC236}">
                <a16:creationId xmlns:a16="http://schemas.microsoft.com/office/drawing/2014/main" id="{8EB6CD7C-48F3-AC45-57B2-DA1F1615163F}"/>
              </a:ext>
            </a:extLst>
          </p:cNvPr>
          <p:cNvSpPr txBox="1">
            <a:spLocks/>
          </p:cNvSpPr>
          <p:nvPr/>
        </p:nvSpPr>
        <p:spPr>
          <a:xfrm>
            <a:off x="4851899" y="3274744"/>
            <a:ext cx="132394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ja-JP" altLang="en-US" sz="12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期末試験</a:t>
            </a:r>
          </a:p>
        </p:txBody>
      </p:sp>
      <p:sp>
        <p:nvSpPr>
          <p:cNvPr id="5" name="Google Shape;689;p29">
            <a:extLst>
              <a:ext uri="{FF2B5EF4-FFF2-40B4-BE49-F238E27FC236}">
                <a16:creationId xmlns:a16="http://schemas.microsoft.com/office/drawing/2014/main" id="{24DD1435-2843-CAC9-28E3-AB66E4801411}"/>
              </a:ext>
            </a:extLst>
          </p:cNvPr>
          <p:cNvSpPr txBox="1">
            <a:spLocks/>
          </p:cNvSpPr>
          <p:nvPr/>
        </p:nvSpPr>
        <p:spPr>
          <a:xfrm>
            <a:off x="555209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algn="l" fontAlgn="ctr"/>
            <a:r>
              <a:rPr lang="ja-JP" altLang="en-US" sz="12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ソースコードのバージョン管理</a:t>
            </a:r>
            <a:r>
              <a:rPr lang="en-US" altLang="ja-JP" sz="12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1</a:t>
            </a:r>
            <a:endParaRPr lang="ja-JP" altLang="en-US" sz="12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Google Shape;689;p29">
            <a:extLst>
              <a:ext uri="{FF2B5EF4-FFF2-40B4-BE49-F238E27FC236}">
                <a16:creationId xmlns:a16="http://schemas.microsoft.com/office/drawing/2014/main" id="{C0F8A4CE-41BB-11B8-32B0-25D5A99590AF}"/>
              </a:ext>
            </a:extLst>
          </p:cNvPr>
          <p:cNvSpPr txBox="1">
            <a:spLocks/>
          </p:cNvSpPr>
          <p:nvPr/>
        </p:nvSpPr>
        <p:spPr>
          <a:xfrm>
            <a:off x="1987439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algn="l" fontAlgn="ctr"/>
            <a:r>
              <a:rPr lang="ja-JP" altLang="en-US" sz="12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ソースコードのバージョン管理</a:t>
            </a:r>
            <a:r>
              <a:rPr lang="en-US" altLang="ja-JP" sz="12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2</a:t>
            </a:r>
            <a:endParaRPr lang="ja-JP" altLang="en-US" sz="12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Google Shape;689;p29">
            <a:extLst>
              <a:ext uri="{FF2B5EF4-FFF2-40B4-BE49-F238E27FC236}">
                <a16:creationId xmlns:a16="http://schemas.microsoft.com/office/drawing/2014/main" id="{6FA91A88-BDB5-D014-B263-AF602018768F}"/>
              </a:ext>
            </a:extLst>
          </p:cNvPr>
          <p:cNvSpPr txBox="1">
            <a:spLocks/>
          </p:cNvSpPr>
          <p:nvPr/>
        </p:nvSpPr>
        <p:spPr>
          <a:xfrm>
            <a:off x="3419669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algn="l" fontAlgn="ctr"/>
            <a:r>
              <a:rPr lang="ja-JP" altLang="en-US" sz="12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ソースコードのバージョン管理</a:t>
            </a:r>
            <a:r>
              <a:rPr lang="en-US" altLang="ja-JP" sz="12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 3</a:t>
            </a:r>
            <a:endParaRPr lang="ja-JP" altLang="en-US" sz="12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282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</a:t>
            </a:r>
            <a:endParaRPr dirty="0"/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16899" y="2744525"/>
            <a:ext cx="2921649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OVERVIEW</a:t>
            </a:r>
            <a:br>
              <a:rPr lang="en" dirty="0"/>
            </a:br>
            <a:r>
              <a:rPr lang="en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授業の概要</a:t>
            </a:r>
            <a:endParaRPr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pSp>
        <p:nvGrpSpPr>
          <p:cNvPr id="806" name="Google Shape;806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07" name="Google Shape;807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Course Plan </a:t>
            </a:r>
            <a:r>
              <a:rPr lang="en-US" dirty="0"/>
              <a:t>1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CD37E4-76D5-7B23-8CDA-5CEB7B266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543329"/>
              </p:ext>
            </p:extLst>
          </p:nvPr>
        </p:nvGraphicFramePr>
        <p:xfrm>
          <a:off x="793559" y="1187202"/>
          <a:ext cx="8107845" cy="3697238"/>
        </p:xfrm>
        <a:graphic>
          <a:graphicData uri="http://schemas.openxmlformats.org/drawingml/2006/table">
            <a:tbl>
              <a:tblPr>
                <a:tableStyleId>{D9606735-FB23-46DC-8E69-3DB70196E911}</a:tableStyleId>
              </a:tblPr>
              <a:tblGrid>
                <a:gridCol w="550609">
                  <a:extLst>
                    <a:ext uri="{9D8B030D-6E8A-4147-A177-3AD203B41FA5}">
                      <a16:colId xmlns:a16="http://schemas.microsoft.com/office/drawing/2014/main" val="2290938747"/>
                    </a:ext>
                  </a:extLst>
                </a:gridCol>
                <a:gridCol w="539496">
                  <a:extLst>
                    <a:ext uri="{9D8B030D-6E8A-4147-A177-3AD203B41FA5}">
                      <a16:colId xmlns:a16="http://schemas.microsoft.com/office/drawing/2014/main" val="2737301632"/>
                    </a:ext>
                  </a:extLst>
                </a:gridCol>
                <a:gridCol w="2980944">
                  <a:extLst>
                    <a:ext uri="{9D8B030D-6E8A-4147-A177-3AD203B41FA5}">
                      <a16:colId xmlns:a16="http://schemas.microsoft.com/office/drawing/2014/main" val="3067858891"/>
                    </a:ext>
                  </a:extLst>
                </a:gridCol>
                <a:gridCol w="4036796">
                  <a:extLst>
                    <a:ext uri="{9D8B030D-6E8A-4147-A177-3AD203B41FA5}">
                      <a16:colId xmlns:a16="http://schemas.microsoft.com/office/drawing/2014/main" val="42364361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JP" sz="1200" b="1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Week</a:t>
                      </a:r>
                      <a:endParaRPr lang="en-US" sz="1200" b="1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授業内容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週ごとの到達目標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74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第</a:t>
                      </a: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章 ソフトウェアシステム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ソフトウェア工学の必要性を理解する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4047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第</a:t>
                      </a:r>
                      <a:r>
                        <a:rPr lang="en-US" altLang="ja-JP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章 ソフトウェア開発の流れ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ソフトウェア開発プロセスの概要を把握する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4647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第</a:t>
                      </a:r>
                      <a:r>
                        <a:rPr lang="en-US" altLang="ja-JP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3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章 ソフトウェアシステムの構成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一般的なシステムのアーキテクチャを理解する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249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3rd Q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4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第</a:t>
                      </a:r>
                      <a:r>
                        <a:rPr lang="en-US" altLang="ja-JP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4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章 要求の獲得・分析と要件定義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要件定義書が作成できるようになる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0083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演習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現在作成しているシステムの要件定義書を作成する。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2387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6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第</a:t>
                      </a:r>
                      <a:r>
                        <a:rPr lang="en-US" altLang="ja-JP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5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章 システム設計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システム設計工程の必要性と具体的な作業内容を理解する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552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第</a:t>
                      </a:r>
                      <a:r>
                        <a:rPr lang="en-US" altLang="ja-JP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6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章 ソフトウェア設計 </a:t>
                      </a:r>
                      <a:r>
                        <a:rPr lang="en-US" altLang="ja-JP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- 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設計の概念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外部設計と内部設計について理解する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4535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t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8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演習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現在作成しているシステムの外部設計書、内部設計書を作成する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807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t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9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中間試験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第１章</a:t>
                      </a: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〜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第６章までの内容を理解している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7286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1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Course Plan 2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CD37E4-76D5-7B23-8CDA-5CEB7B266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395087"/>
              </p:ext>
            </p:extLst>
          </p:nvPr>
        </p:nvGraphicFramePr>
        <p:xfrm>
          <a:off x="793558" y="1187203"/>
          <a:ext cx="8101060" cy="3693045"/>
        </p:xfrm>
        <a:graphic>
          <a:graphicData uri="http://schemas.openxmlformats.org/drawingml/2006/table">
            <a:tbl>
              <a:tblPr>
                <a:tableStyleId>{D9606735-FB23-46DC-8E69-3DB70196E911}</a:tableStyleId>
              </a:tblPr>
              <a:tblGrid>
                <a:gridCol w="584624">
                  <a:extLst>
                    <a:ext uri="{9D8B030D-6E8A-4147-A177-3AD203B41FA5}">
                      <a16:colId xmlns:a16="http://schemas.microsoft.com/office/drawing/2014/main" val="2290938747"/>
                    </a:ext>
                  </a:extLst>
                </a:gridCol>
                <a:gridCol w="572825">
                  <a:extLst>
                    <a:ext uri="{9D8B030D-6E8A-4147-A177-3AD203B41FA5}">
                      <a16:colId xmlns:a16="http://schemas.microsoft.com/office/drawing/2014/main" val="2737301632"/>
                    </a:ext>
                  </a:extLst>
                </a:gridCol>
                <a:gridCol w="3165099">
                  <a:extLst>
                    <a:ext uri="{9D8B030D-6E8A-4147-A177-3AD203B41FA5}">
                      <a16:colId xmlns:a16="http://schemas.microsoft.com/office/drawing/2014/main" val="3067858891"/>
                    </a:ext>
                  </a:extLst>
                </a:gridCol>
                <a:gridCol w="3778512">
                  <a:extLst>
                    <a:ext uri="{9D8B030D-6E8A-4147-A177-3AD203B41FA5}">
                      <a16:colId xmlns:a16="http://schemas.microsoft.com/office/drawing/2014/main" val="42364361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bg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1" i="0" u="none" strike="noStrike" dirty="0">
                        <a:solidFill>
                          <a:schemeClr val="bg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Week</a:t>
                      </a:r>
                      <a:endParaRPr lang="en-US" sz="1200" b="1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授業内容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週ごとの到達目標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74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10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第</a:t>
                      </a: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7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章 ソフトウェア設計 </a:t>
                      </a: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- 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全体構造の設計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特定のパラダイムに基づいた設計について理解する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0373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11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第</a:t>
                      </a:r>
                      <a:r>
                        <a:rPr lang="en-US" altLang="ja-JP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8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章 ソフトウェア設計 </a:t>
                      </a:r>
                      <a:r>
                        <a:rPr lang="en-US" altLang="ja-JP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- 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構成要素の設計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処理フローやデータ設計などの詳細設計ができるようになる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4047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12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演習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現在作成しているシステムの設計図を書く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4647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13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第</a:t>
                      </a:r>
                      <a:r>
                        <a:rPr lang="en-US" altLang="ja-JP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9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章 プログラムの設計と実装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コーディングに際して注意すべき点を理解する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249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r>
                        <a:rPr lang="en-US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4th Q</a:t>
                      </a:r>
                    </a:p>
                    <a:p>
                      <a:pPr algn="l" fontAlgn="b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14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第</a:t>
                      </a:r>
                      <a:r>
                        <a:rPr lang="en-US" altLang="ja-JP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10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章 ソフトウェアシステムの検証と動作確認</a:t>
                      </a:r>
                      <a:b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</a:b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第</a:t>
                      </a:r>
                      <a:r>
                        <a:rPr lang="en-US" altLang="ja-JP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11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章 開発管理と開発環境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検証手法の選択肢を理解する</a:t>
                      </a:r>
                      <a:b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</a:b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ソフトウェアの開発環境について注意すべき点を理解する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0083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15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ソースコードのバージョン管理</a:t>
                      </a:r>
                      <a:r>
                        <a:rPr lang="en-US" altLang="ja-JP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バージョン管理の必要性と実際のツールについて理解する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2387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16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ソースコードのバージョン管理</a:t>
                      </a: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バージョン管理を実際に使う演習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552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17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ソースコードのバージョン管理</a:t>
                      </a:r>
                      <a:r>
                        <a:rPr lang="en-US" altLang="ja-JP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バージョン管理を実際に使う演習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4535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18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期末試験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第７章</a:t>
                      </a: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〜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第</a:t>
                      </a: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11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章までの内容を理解している。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197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14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52"/>
          <p:cNvSpPr/>
          <p:nvPr/>
        </p:nvSpPr>
        <p:spPr>
          <a:xfrm>
            <a:off x="720724" y="3496369"/>
            <a:ext cx="1477993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0" name="Google Shape;1300;p52"/>
          <p:cNvSpPr/>
          <p:nvPr/>
        </p:nvSpPr>
        <p:spPr>
          <a:xfrm>
            <a:off x="720724" y="2349288"/>
            <a:ext cx="1477993" cy="44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2" name="Google Shape;1302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JP" dirty="0"/>
              <a:t>Course </a:t>
            </a:r>
            <a:r>
              <a:rPr lang="en-JP" dirty="0">
                <a:solidFill>
                  <a:schemeClr val="tx1"/>
                </a:solidFill>
              </a:rPr>
              <a:t>Objectives</a:t>
            </a:r>
            <a:br>
              <a:rPr lang="en-JP" dirty="0">
                <a:solidFill>
                  <a:schemeClr val="tx1"/>
                </a:solidFill>
              </a:rPr>
            </a:br>
            <a:r>
              <a:rPr 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この授業を受講して、皆さんができるようになること。</a:t>
            </a:r>
            <a:br>
              <a:rPr lang="en-US" sz="2800" dirty="0">
                <a:latin typeface="MS PGothic" panose="020B0600070205080204" pitchFamily="34" charset="-128"/>
                <a:ea typeface="MS PGothic" panose="020B0600070205080204" pitchFamily="34" charset="-128"/>
                <a:sym typeface="Roboto"/>
              </a:rPr>
            </a:br>
            <a:endParaRPr dirty="0"/>
          </a:p>
        </p:txBody>
      </p:sp>
      <p:sp>
        <p:nvSpPr>
          <p:cNvPr id="1303" name="Google Shape;1303;p52"/>
          <p:cNvSpPr txBox="1">
            <a:spLocks noGrp="1"/>
          </p:cNvSpPr>
          <p:nvPr>
            <p:ph type="subTitle" idx="4294967295"/>
          </p:nvPr>
        </p:nvSpPr>
        <p:spPr>
          <a:xfrm>
            <a:off x="839173" y="2376950"/>
            <a:ext cx="1239791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Oswald"/>
                <a:sym typeface="Oswald"/>
              </a:rPr>
              <a:t>目標1</a:t>
            </a:r>
            <a:endParaRPr sz="2000" dirty="0">
              <a:solidFill>
                <a:schemeClr val="lt1"/>
              </a:solidFill>
              <a:latin typeface="MS PGothic" panose="020B0600070205080204" pitchFamily="34" charset="-128"/>
              <a:ea typeface="MS PGothic" panose="020B0600070205080204" pitchFamily="34" charset="-128"/>
              <a:cs typeface="Oswald"/>
              <a:sym typeface="Oswald"/>
            </a:endParaRPr>
          </a:p>
        </p:txBody>
      </p:sp>
      <p:sp>
        <p:nvSpPr>
          <p:cNvPr id="1304" name="Google Shape;1304;p52"/>
          <p:cNvSpPr txBox="1">
            <a:spLocks noGrp="1"/>
          </p:cNvSpPr>
          <p:nvPr>
            <p:ph type="subTitle" idx="4294967295"/>
          </p:nvPr>
        </p:nvSpPr>
        <p:spPr>
          <a:xfrm>
            <a:off x="839173" y="3524011"/>
            <a:ext cx="1239791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lt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Oswald"/>
                <a:sym typeface="Oswald"/>
              </a:rPr>
              <a:t>目標</a:t>
            </a:r>
            <a:r>
              <a:rPr lang="en" sz="2000" dirty="0">
                <a:solidFill>
                  <a:schemeClr val="lt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Oswald"/>
                <a:sym typeface="Oswald"/>
              </a:rPr>
              <a:t> 2</a:t>
            </a:r>
            <a:endParaRPr sz="2000" dirty="0">
              <a:solidFill>
                <a:schemeClr val="lt1"/>
              </a:solidFill>
              <a:latin typeface="MS PGothic" panose="020B0600070205080204" pitchFamily="34" charset="-128"/>
              <a:ea typeface="MS PGothic" panose="020B0600070205080204" pitchFamily="34" charset="-128"/>
              <a:cs typeface="Oswald"/>
              <a:sym typeface="Oswald"/>
            </a:endParaRPr>
          </a:p>
        </p:txBody>
      </p:sp>
      <p:sp>
        <p:nvSpPr>
          <p:cNvPr id="1307" name="Google Shape;1307;p52"/>
          <p:cNvSpPr/>
          <p:nvPr/>
        </p:nvSpPr>
        <p:spPr>
          <a:xfrm>
            <a:off x="2646363" y="2087392"/>
            <a:ext cx="5777637" cy="96871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152400" lvl="0" algn="l" rtl="0"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ja-JP" altLang="en-US" sz="20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Roboto"/>
              </a:rPr>
              <a:t>ソフトウェア開発プロセス全体について理解して説明できる。</a:t>
            </a:r>
            <a:endParaRPr lang="en-US" altLang="ja-JP" sz="2000"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  <a:sym typeface="Roboto"/>
            </a:endParaRPr>
          </a:p>
        </p:txBody>
      </p:sp>
      <p:sp>
        <p:nvSpPr>
          <p:cNvPr id="10" name="Google Shape;1307;p52">
            <a:extLst>
              <a:ext uri="{FF2B5EF4-FFF2-40B4-BE49-F238E27FC236}">
                <a16:creationId xmlns:a16="http://schemas.microsoft.com/office/drawing/2014/main" id="{DB81F476-C43D-57CD-8307-9AF50BAE11BB}"/>
              </a:ext>
            </a:extLst>
          </p:cNvPr>
          <p:cNvSpPr/>
          <p:nvPr/>
        </p:nvSpPr>
        <p:spPr>
          <a:xfrm>
            <a:off x="2646363" y="3234503"/>
            <a:ext cx="5777637" cy="968715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txBody>
          <a:bodyPr spcFirstLastPara="1" wrap="square" lIns="270000" tIns="91425" rIns="274300" bIns="91425" anchor="ctr" anchorCtr="0">
            <a:noAutofit/>
          </a:bodyPr>
          <a:lstStyle/>
          <a:p>
            <a:pPr marL="152400" lvl="0" algn="l" rtl="0">
              <a:spcAft>
                <a:spcPts val="0"/>
              </a:spcAft>
              <a:buClr>
                <a:schemeClr val="dk1"/>
              </a:buClr>
              <a:buSzPts val="1200"/>
            </a:pPr>
            <a:r>
              <a:rPr lang="ja-JP" altLang="en-US" sz="20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Roboto"/>
              </a:rPr>
              <a:t>ソフトウェア開発における各工程について、その目的と手法を説明できる</a:t>
            </a:r>
            <a:r>
              <a:rPr lang="ja-JP" altLang="en-US" sz="20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。</a:t>
            </a:r>
            <a:endParaRPr lang="en-US" altLang="ja-JP" sz="2000"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4758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授業の進め方</a:t>
            </a:r>
            <a:endParaRPr dirty="0"/>
          </a:p>
        </p:txBody>
      </p:sp>
      <p:grpSp>
        <p:nvGrpSpPr>
          <p:cNvPr id="1520" name="Google Shape;1520;p59"/>
          <p:cNvGrpSpPr/>
          <p:nvPr/>
        </p:nvGrpSpPr>
        <p:grpSpPr>
          <a:xfrm>
            <a:off x="3723277" y="2468494"/>
            <a:ext cx="503592" cy="503592"/>
            <a:chOff x="3969644" y="2440153"/>
            <a:chExt cx="225900" cy="225900"/>
          </a:xfrm>
        </p:grpSpPr>
        <p:sp>
          <p:nvSpPr>
            <p:cNvPr id="1521" name="Google Shape;1521;p59"/>
            <p:cNvSpPr/>
            <p:nvPr/>
          </p:nvSpPr>
          <p:spPr>
            <a:xfrm>
              <a:off x="3969644" y="2440153"/>
              <a:ext cx="225900" cy="225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9"/>
            <p:cNvSpPr/>
            <p:nvPr/>
          </p:nvSpPr>
          <p:spPr>
            <a:xfrm>
              <a:off x="3998471" y="2468982"/>
              <a:ext cx="1683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59"/>
          <p:cNvGrpSpPr/>
          <p:nvPr/>
        </p:nvGrpSpPr>
        <p:grpSpPr>
          <a:xfrm>
            <a:off x="5123580" y="2468572"/>
            <a:ext cx="502930" cy="502930"/>
            <a:chOff x="4426818" y="2440153"/>
            <a:chExt cx="225600" cy="225600"/>
          </a:xfrm>
        </p:grpSpPr>
        <p:sp>
          <p:nvSpPr>
            <p:cNvPr id="1524" name="Google Shape;1524;p59"/>
            <p:cNvSpPr/>
            <p:nvPr/>
          </p:nvSpPr>
          <p:spPr>
            <a:xfrm>
              <a:off x="4426818" y="2440153"/>
              <a:ext cx="225600" cy="225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9"/>
            <p:cNvSpPr/>
            <p:nvPr/>
          </p:nvSpPr>
          <p:spPr>
            <a:xfrm>
              <a:off x="4455644" y="2468982"/>
              <a:ext cx="168000" cy="16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6" name="Google Shape;1526;p59"/>
          <p:cNvGrpSpPr/>
          <p:nvPr/>
        </p:nvGrpSpPr>
        <p:grpSpPr>
          <a:xfrm>
            <a:off x="6523741" y="2468572"/>
            <a:ext cx="502930" cy="502930"/>
            <a:chOff x="4883984" y="2440153"/>
            <a:chExt cx="225600" cy="225600"/>
          </a:xfrm>
        </p:grpSpPr>
        <p:sp>
          <p:nvSpPr>
            <p:cNvPr id="1518" name="Google Shape;1518;p59"/>
            <p:cNvSpPr/>
            <p:nvPr/>
          </p:nvSpPr>
          <p:spPr>
            <a:xfrm>
              <a:off x="4883984" y="2440153"/>
              <a:ext cx="225600" cy="225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9"/>
            <p:cNvSpPr/>
            <p:nvPr/>
          </p:nvSpPr>
          <p:spPr>
            <a:xfrm>
              <a:off x="4912810" y="2468982"/>
              <a:ext cx="168000" cy="16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8" name="Google Shape;1528;p59"/>
          <p:cNvGrpSpPr/>
          <p:nvPr/>
        </p:nvGrpSpPr>
        <p:grpSpPr>
          <a:xfrm>
            <a:off x="2323304" y="2468725"/>
            <a:ext cx="503031" cy="503222"/>
            <a:chOff x="2182679" y="2292572"/>
            <a:chExt cx="792300" cy="792600"/>
          </a:xfrm>
        </p:grpSpPr>
        <p:sp>
          <p:nvSpPr>
            <p:cNvPr id="1529" name="Google Shape;1529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1" name="Google Shape;1531;p59"/>
          <p:cNvGrpSpPr/>
          <p:nvPr/>
        </p:nvGrpSpPr>
        <p:grpSpPr>
          <a:xfrm>
            <a:off x="924091" y="2468725"/>
            <a:ext cx="503031" cy="503222"/>
            <a:chOff x="2182679" y="2292572"/>
            <a:chExt cx="792300" cy="792600"/>
          </a:xfrm>
        </p:grpSpPr>
        <p:sp>
          <p:nvSpPr>
            <p:cNvPr id="1517" name="Google Shape;1517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3" name="Google Shape;1533;p59"/>
          <p:cNvSpPr txBox="1">
            <a:spLocks noGrp="1"/>
          </p:cNvSpPr>
          <p:nvPr>
            <p:ph type="subTitle" idx="4294967295"/>
          </p:nvPr>
        </p:nvSpPr>
        <p:spPr>
          <a:xfrm>
            <a:off x="4539184" y="1395486"/>
            <a:ext cx="1665000" cy="69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Oswald"/>
                <a:sym typeface="Oswald"/>
              </a:rPr>
              <a:t>Quiz</a:t>
            </a:r>
            <a:r>
              <a:rPr lang="ja-JP" altLang="en-US" sz="1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Oswald"/>
                <a:sym typeface="Oswald"/>
              </a:rPr>
              <a:t>で確認</a:t>
            </a:r>
            <a:endParaRPr lang="en-US" altLang="ja-JP" sz="1400"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  <a:cs typeface="Oswald"/>
              <a:sym typeface="Oswald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授業の途中に</a:t>
            </a:r>
            <a:r>
              <a:rPr lang="en-US" altLang="ja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Quiz</a:t>
            </a: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で理解を確認　（</a:t>
            </a:r>
            <a:r>
              <a:rPr lang="en-US" altLang="ja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5-10</a:t>
            </a: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分</a:t>
            </a:r>
            <a:r>
              <a:rPr lang="en-US" altLang="ja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)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1535" name="Google Shape;1535;p59"/>
          <p:cNvSpPr txBox="1">
            <a:spLocks noGrp="1"/>
          </p:cNvSpPr>
          <p:nvPr>
            <p:ph type="subTitle" idx="4294967295"/>
          </p:nvPr>
        </p:nvSpPr>
        <p:spPr>
          <a:xfrm>
            <a:off x="5923975" y="3302063"/>
            <a:ext cx="1665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P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授業の最後に質問やディスカッション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JP"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今日の授業で勉強したことについて質問やフリートーク (5-10分)</a:t>
            </a:r>
            <a:endParaRPr sz="12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36" name="Google Shape;1536;p59"/>
          <p:cNvSpPr txBox="1">
            <a:spLocks noGrp="1"/>
          </p:cNvSpPr>
          <p:nvPr>
            <p:ph type="subTitle" idx="4294967295"/>
          </p:nvPr>
        </p:nvSpPr>
        <p:spPr>
          <a:xfrm>
            <a:off x="240632" y="3291970"/>
            <a:ext cx="1785852" cy="1380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dirty="0" err="1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今日の授業について</a:t>
            </a:r>
            <a:endParaRPr lang="en-US" sz="1400" b="1" i="0" dirty="0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ja-JP" altLang="en-US" sz="1200"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今日の授業の内容の説明　（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1-2</a:t>
            </a:r>
            <a:r>
              <a:rPr lang="ja-JP" altLang="en-US" sz="1200">
                <a:latin typeface="MS PGothic" panose="020B0600070205080204" pitchFamily="34" charset="-128"/>
                <a:ea typeface="MS PGothic" panose="020B0600070205080204" pitchFamily="34" charset="-128"/>
              </a:rPr>
              <a:t>分）</a:t>
            </a:r>
          </a:p>
          <a:p>
            <a:pPr marL="0" indent="0" algn="ctr">
              <a:buNone/>
            </a:pP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7" name="Google Shape;1537;p59"/>
          <p:cNvSpPr txBox="1">
            <a:spLocks noGrp="1"/>
          </p:cNvSpPr>
          <p:nvPr>
            <p:ph type="subTitle" idx="4294967295"/>
          </p:nvPr>
        </p:nvSpPr>
        <p:spPr>
          <a:xfrm>
            <a:off x="1727334" y="1112700"/>
            <a:ext cx="1665000" cy="10733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Oswald"/>
                <a:sym typeface="Oswald"/>
              </a:rPr>
              <a:t>今日の学習目標</a:t>
            </a: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algn="ctr">
              <a:spcBef>
                <a:spcPts val="600"/>
              </a:spcBef>
              <a:buSzPts val="1100"/>
              <a:buNone/>
            </a:pPr>
            <a:r>
              <a:rPr lang="ja-JP" altLang="en-US" sz="1200"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今日の授業が終わった時に習得しておくべきこと　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(1-2</a:t>
            </a:r>
            <a:r>
              <a:rPr lang="ja-JP" altLang="en-US" sz="1200">
                <a:latin typeface="MS PGothic" panose="020B0600070205080204" pitchFamily="34" charset="-128"/>
                <a:ea typeface="MS PGothic" panose="020B0600070205080204" pitchFamily="34" charset="-128"/>
              </a:rPr>
              <a:t>分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  <a:endParaRPr lang="ja-JP" altLang="en-US" sz="12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38" name="Google Shape;1538;p59"/>
          <p:cNvSpPr txBox="1">
            <a:spLocks noGrp="1"/>
          </p:cNvSpPr>
          <p:nvPr>
            <p:ph type="title" idx="4294967295"/>
          </p:nvPr>
        </p:nvSpPr>
        <p:spPr>
          <a:xfrm>
            <a:off x="812784" y="3057151"/>
            <a:ext cx="675900" cy="3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1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539" name="Google Shape;1539;p59"/>
          <p:cNvSpPr txBox="1">
            <a:spLocks noGrp="1"/>
          </p:cNvSpPr>
          <p:nvPr>
            <p:ph type="title" idx="4294967295"/>
          </p:nvPr>
        </p:nvSpPr>
        <p:spPr>
          <a:xfrm>
            <a:off x="3584034" y="3057151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3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1540" name="Google Shape;1540;p59"/>
          <p:cNvSpPr txBox="1">
            <a:spLocks noGrp="1"/>
          </p:cNvSpPr>
          <p:nvPr>
            <p:ph type="title" idx="4294967295"/>
          </p:nvPr>
        </p:nvSpPr>
        <p:spPr>
          <a:xfrm>
            <a:off x="6365359" y="3067251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</a:rPr>
              <a:t>5</a:t>
            </a:r>
            <a:endParaRPr sz="1800" dirty="0">
              <a:solidFill>
                <a:schemeClr val="accent5"/>
              </a:solidFill>
            </a:endParaRPr>
          </a:p>
        </p:txBody>
      </p:sp>
      <p:sp>
        <p:nvSpPr>
          <p:cNvPr id="1541" name="Google Shape;1541;p59"/>
          <p:cNvSpPr txBox="1">
            <a:spLocks noGrp="1"/>
          </p:cNvSpPr>
          <p:nvPr>
            <p:ph type="title" idx="4294967295"/>
          </p:nvPr>
        </p:nvSpPr>
        <p:spPr>
          <a:xfrm>
            <a:off x="2168609" y="2031336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2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542" name="Google Shape;1542;p59"/>
          <p:cNvSpPr txBox="1">
            <a:spLocks noGrp="1"/>
          </p:cNvSpPr>
          <p:nvPr>
            <p:ph type="title" idx="4294967295"/>
          </p:nvPr>
        </p:nvSpPr>
        <p:spPr>
          <a:xfrm>
            <a:off x="4980484" y="2031336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</a:rPr>
              <a:t>4</a:t>
            </a:r>
            <a:endParaRPr sz="1800" dirty="0">
              <a:solidFill>
                <a:schemeClr val="accent4"/>
              </a:solidFill>
            </a:endParaRPr>
          </a:p>
        </p:txBody>
      </p:sp>
      <p:grpSp>
        <p:nvGrpSpPr>
          <p:cNvPr id="3" name="Google Shape;1528;p59">
            <a:extLst>
              <a:ext uri="{FF2B5EF4-FFF2-40B4-BE49-F238E27FC236}">
                <a16:creationId xmlns:a16="http://schemas.microsoft.com/office/drawing/2014/main" id="{99775121-6FA0-B10E-70A3-91B50ECFD9FF}"/>
              </a:ext>
            </a:extLst>
          </p:cNvPr>
          <p:cNvGrpSpPr/>
          <p:nvPr/>
        </p:nvGrpSpPr>
        <p:grpSpPr>
          <a:xfrm>
            <a:off x="7919107" y="2487742"/>
            <a:ext cx="503031" cy="503222"/>
            <a:chOff x="2182679" y="2292572"/>
            <a:chExt cx="792300" cy="792600"/>
          </a:xfrm>
        </p:grpSpPr>
        <p:sp>
          <p:nvSpPr>
            <p:cNvPr id="4" name="Google Shape;1529;p59">
              <a:extLst>
                <a:ext uri="{FF2B5EF4-FFF2-40B4-BE49-F238E27FC236}">
                  <a16:creationId xmlns:a16="http://schemas.microsoft.com/office/drawing/2014/main" id="{912048EE-DF71-3C8B-52C5-D19BFD1C40EE}"/>
                </a:ext>
              </a:extLst>
            </p:cNvPr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30;p59">
              <a:extLst>
                <a:ext uri="{FF2B5EF4-FFF2-40B4-BE49-F238E27FC236}">
                  <a16:creationId xmlns:a16="http://schemas.microsoft.com/office/drawing/2014/main" id="{04B53809-BE5A-7AAC-2ECB-6B33FC97BC39}"/>
                </a:ext>
              </a:extLst>
            </p:cNvPr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537;p59">
            <a:extLst>
              <a:ext uri="{FF2B5EF4-FFF2-40B4-BE49-F238E27FC236}">
                <a16:creationId xmlns:a16="http://schemas.microsoft.com/office/drawing/2014/main" id="{402EA019-B440-D512-AE03-B042426D80C0}"/>
              </a:ext>
            </a:extLst>
          </p:cNvPr>
          <p:cNvSpPr txBox="1">
            <a:spLocks/>
          </p:cNvSpPr>
          <p:nvPr/>
        </p:nvSpPr>
        <p:spPr>
          <a:xfrm>
            <a:off x="7323137" y="1131717"/>
            <a:ext cx="1665000" cy="107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ja-JP" altLang="en-US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確認テスト</a:t>
            </a: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algn="ctr">
              <a:spcBef>
                <a:spcPts val="600"/>
              </a:spcBef>
              <a:buSzPts val="1100"/>
              <a:buFont typeface="Roboto"/>
              <a:buNone/>
            </a:pPr>
            <a:r>
              <a:rPr lang="ja-JP" altLang="en-US" sz="1200"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今日の授業で勉強したことをテストで確認　</a:t>
            </a:r>
            <a:endParaRPr lang="en-US" altLang="ja-JP" sz="1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algn="ctr">
              <a:spcBef>
                <a:spcPts val="600"/>
              </a:spcBef>
              <a:buSzPts val="1100"/>
              <a:buFont typeface="Roboto"/>
              <a:buNone/>
            </a:pP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(5-10</a:t>
            </a:r>
            <a:r>
              <a:rPr lang="ja-JP" altLang="en-US" sz="1200">
                <a:latin typeface="MS PGothic" panose="020B0600070205080204" pitchFamily="34" charset="-128"/>
                <a:ea typeface="MS PGothic" panose="020B0600070205080204" pitchFamily="34" charset="-128"/>
              </a:rPr>
              <a:t>分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  <a:endParaRPr lang="ja-JP" altLang="en-US" sz="12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Google Shape;1541;p59">
            <a:extLst>
              <a:ext uri="{FF2B5EF4-FFF2-40B4-BE49-F238E27FC236}">
                <a16:creationId xmlns:a16="http://schemas.microsoft.com/office/drawing/2014/main" id="{CEB6152F-604E-920D-85DF-1B5F8BBE8D1E}"/>
              </a:ext>
            </a:extLst>
          </p:cNvPr>
          <p:cNvSpPr txBox="1">
            <a:spLocks/>
          </p:cNvSpPr>
          <p:nvPr/>
        </p:nvSpPr>
        <p:spPr>
          <a:xfrm>
            <a:off x="7764412" y="2050353"/>
            <a:ext cx="7824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chemeClr val="accent2"/>
                </a:solidFill>
              </a:rPr>
              <a:t>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4769FA-C40F-224C-FE03-1FAF4E5608F4}"/>
              </a:ext>
            </a:extLst>
          </p:cNvPr>
          <p:cNvCxnSpPr>
            <a:cxnSpLocks/>
          </p:cNvCxnSpPr>
          <p:nvPr/>
        </p:nvCxnSpPr>
        <p:spPr>
          <a:xfrm>
            <a:off x="1427122" y="2720739"/>
            <a:ext cx="896182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2EC9D7-7C96-F418-7D51-5AAC082D048B}"/>
              </a:ext>
            </a:extLst>
          </p:cNvPr>
          <p:cNvCxnSpPr>
            <a:cxnSpLocks/>
          </p:cNvCxnSpPr>
          <p:nvPr/>
        </p:nvCxnSpPr>
        <p:spPr>
          <a:xfrm>
            <a:off x="2826335" y="2720739"/>
            <a:ext cx="896182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44E763-F9A6-4714-AA1A-EE7E0775D1F0}"/>
              </a:ext>
            </a:extLst>
          </p:cNvPr>
          <p:cNvCxnSpPr>
            <a:cxnSpLocks/>
          </p:cNvCxnSpPr>
          <p:nvPr/>
        </p:nvCxnSpPr>
        <p:spPr>
          <a:xfrm>
            <a:off x="4227398" y="2721724"/>
            <a:ext cx="896182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F7CAD2-78BB-73A6-4B6F-F651C295CFE0}"/>
              </a:ext>
            </a:extLst>
          </p:cNvPr>
          <p:cNvCxnSpPr>
            <a:cxnSpLocks/>
          </p:cNvCxnSpPr>
          <p:nvPr/>
        </p:nvCxnSpPr>
        <p:spPr>
          <a:xfrm>
            <a:off x="5627559" y="2720739"/>
            <a:ext cx="896182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21DD6C-211A-ED4D-4CFD-C9137455E999}"/>
              </a:ext>
            </a:extLst>
          </p:cNvPr>
          <p:cNvCxnSpPr>
            <a:cxnSpLocks/>
          </p:cNvCxnSpPr>
          <p:nvPr/>
        </p:nvCxnSpPr>
        <p:spPr>
          <a:xfrm>
            <a:off x="7022925" y="2727769"/>
            <a:ext cx="896182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533;p59">
            <a:extLst>
              <a:ext uri="{FF2B5EF4-FFF2-40B4-BE49-F238E27FC236}">
                <a16:creationId xmlns:a16="http://schemas.microsoft.com/office/drawing/2014/main" id="{15BC1421-24DD-CE98-4A34-2CD57BC4525D}"/>
              </a:ext>
            </a:extLst>
          </p:cNvPr>
          <p:cNvSpPr txBox="1">
            <a:spLocks/>
          </p:cNvSpPr>
          <p:nvPr/>
        </p:nvSpPr>
        <p:spPr>
          <a:xfrm>
            <a:off x="3142573" y="3442597"/>
            <a:ext cx="1665000" cy="6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ja-JP" altLang="en-US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Oswald"/>
                <a:sym typeface="Oswald"/>
              </a:rPr>
              <a:t>授業</a:t>
            </a:r>
          </a:p>
          <a:p>
            <a:pPr marL="0" indent="0" algn="ctr">
              <a:spcBef>
                <a:spcPts val="600"/>
              </a:spcBef>
              <a:buFont typeface="Roboto"/>
              <a:buNone/>
            </a:pP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教科書を中心に学習　（６０分</a:t>
            </a:r>
            <a:r>
              <a:rPr lang="en-US" altLang="ja-JP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)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495670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652</Words>
  <Application>Microsoft Macintosh PowerPoint</Application>
  <PresentationFormat>On-screen Show (16:9)</PresentationFormat>
  <Paragraphs>156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Roboto</vt:lpstr>
      <vt:lpstr>Raleway</vt:lpstr>
      <vt:lpstr>Oswald</vt:lpstr>
      <vt:lpstr>Arial</vt:lpstr>
      <vt:lpstr>MS PGothic</vt:lpstr>
      <vt:lpstr>Software Development Bussines Plan by Slidesgo</vt:lpstr>
      <vt:lpstr>System Analysis and Design</vt:lpstr>
      <vt:lpstr>TABLE OF CONTENTS 1</vt:lpstr>
      <vt:lpstr>TABLE OF CONTENTS 2</vt:lpstr>
      <vt:lpstr>TABLE OF CONTENTS 2</vt:lpstr>
      <vt:lpstr>00</vt:lpstr>
      <vt:lpstr>Course Plan 1</vt:lpstr>
      <vt:lpstr>Course Plan 2</vt:lpstr>
      <vt:lpstr>Course Objectives この授業を受講して、皆さんができるようになること。 </vt:lpstr>
      <vt:lpstr>授業の進め方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and Design</dc:title>
  <cp:lastModifiedBy>MARIKO TAGAWA</cp:lastModifiedBy>
  <cp:revision>11</cp:revision>
  <dcterms:modified xsi:type="dcterms:W3CDTF">2025-04-18T02:04:13Z</dcterms:modified>
</cp:coreProperties>
</file>