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7"/>
  </p:notesMasterIdLst>
  <p:sldIdLst>
    <p:sldId id="256" r:id="rId2"/>
    <p:sldId id="315" r:id="rId3"/>
    <p:sldId id="324" r:id="rId4"/>
    <p:sldId id="320" r:id="rId5"/>
    <p:sldId id="328" r:id="rId6"/>
    <p:sldId id="327" r:id="rId7"/>
    <p:sldId id="329" r:id="rId8"/>
    <p:sldId id="330" r:id="rId9"/>
    <p:sldId id="331" r:id="rId10"/>
    <p:sldId id="332" r:id="rId11"/>
    <p:sldId id="272" r:id="rId12"/>
    <p:sldId id="333" r:id="rId13"/>
    <p:sldId id="336" r:id="rId14"/>
    <p:sldId id="334" r:id="rId15"/>
    <p:sldId id="337" r:id="rId16"/>
    <p:sldId id="338" r:id="rId17"/>
    <p:sldId id="339" r:id="rId18"/>
    <p:sldId id="340" r:id="rId19"/>
    <p:sldId id="341" r:id="rId20"/>
    <p:sldId id="342" r:id="rId21"/>
    <p:sldId id="343" r:id="rId22"/>
    <p:sldId id="345" r:id="rId23"/>
    <p:sldId id="335" r:id="rId24"/>
    <p:sldId id="344" r:id="rId25"/>
    <p:sldId id="322" r:id="rId26"/>
  </p:sldIdLst>
  <p:sldSz cx="9144000" cy="5143500" type="screen16x9"/>
  <p:notesSz cx="6858000" cy="9144000"/>
  <p:embeddedFontLst>
    <p:embeddedFont>
      <p:font typeface="Oswald" pitchFamily="2" charset="77"/>
      <p:regular r:id="rId28"/>
      <p:bold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oZp+AgpyM7rapVMCs1opMg==" hashData="S+IYQxgxlHZpVlEBa1eo4NylTCZh0aNJRptXX0haVaEbX5U7JCJhlHmUkrS6DNg1zrp6NJ9vq4S81QRQ+3xt5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25"/>
    <p:restoredTop sz="67683"/>
  </p:normalViewPr>
  <p:slideViewPr>
    <p:cSldViewPr snapToGrid="0" showGuides="1">
      <p:cViewPr varScale="1">
        <p:scale>
          <a:sx n="99" d="100"/>
          <a:sy n="99" d="100"/>
        </p:scale>
        <p:origin x="9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83940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727462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70272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84337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240101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769395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045618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583238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31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326394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44616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858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Tx/>
              <a:buNone/>
            </a:pPr>
            <a:r>
              <a:rPr lang="en-US" sz="1100" b="0" i="0" dirty="0">
                <a:solidFill>
                  <a:srgbClr val="374151"/>
                </a:solidFill>
                <a:effectLst/>
                <a:latin typeface="+mn-ea"/>
                <a:ea typeface="+mn-ea"/>
              </a:rPr>
              <a:t>“</a:t>
            </a:r>
            <a:r>
              <a:rPr lang="ja-JP" altLang="en-US" sz="1100" b="0" i="0">
                <a:solidFill>
                  <a:srgbClr val="374151"/>
                </a:solidFill>
                <a:effectLst/>
                <a:latin typeface="+mn-ea"/>
                <a:ea typeface="+mn-ea"/>
              </a:rPr>
              <a:t>システム工学</a:t>
            </a:r>
            <a:r>
              <a:rPr lang="en-US" altLang="ja-JP" sz="1100" b="0" i="0" dirty="0">
                <a:solidFill>
                  <a:srgbClr val="374151"/>
                </a:solidFill>
                <a:effectLst/>
                <a:latin typeface="+mn-ea"/>
                <a:ea typeface="+mn-ea"/>
              </a:rPr>
              <a:t>”</a:t>
            </a:r>
            <a:r>
              <a:rPr lang="ja-JP" altLang="en-US" sz="1100" b="0" i="0">
                <a:solidFill>
                  <a:srgbClr val="374151"/>
                </a:solidFill>
                <a:effectLst/>
                <a:latin typeface="+mn-ea"/>
                <a:ea typeface="+mn-ea"/>
              </a:rPr>
              <a:t>（ソフトウェア工学）とは、複雑なシステムの設計、統合、そしてそのライフサイクルを通じた管理に焦点を当てた分野です。</a:t>
            </a:r>
            <a:endParaRPr lang="en-US" altLang="ja-JP" sz="1100" b="0" i="0" dirty="0">
              <a:solidFill>
                <a:srgbClr val="374151"/>
              </a:solidFill>
              <a:effectLst/>
              <a:latin typeface="+mn-ea"/>
              <a:ea typeface="+mn-ea"/>
            </a:endParaRPr>
          </a:p>
          <a:p>
            <a:pPr marL="158750" indent="0" algn="l">
              <a:buFontTx/>
              <a:buNone/>
            </a:pPr>
            <a:r>
              <a:rPr lang="en-US" sz="1100" b="0" i="0" dirty="0">
                <a:solidFill>
                  <a:srgbClr val="374151"/>
                </a:solidFill>
                <a:effectLst/>
                <a:latin typeface="+mn-ea"/>
                <a:ea typeface="+mn-ea"/>
              </a:rPr>
              <a:t>System </a:t>
            </a:r>
            <a:r>
              <a:rPr lang="en-US" sz="1800" b="0" i="0" dirty="0">
                <a:solidFill>
                  <a:srgbClr val="0F0F0F"/>
                </a:solidFill>
                <a:effectLst/>
                <a:latin typeface="+mn-ea"/>
                <a:ea typeface="+mn-ea"/>
              </a:rPr>
              <a:t>Analysis and Design</a:t>
            </a:r>
            <a:r>
              <a:rPr lang="ja-JP" altLang="en-US" sz="1100" b="0" i="0">
                <a:solidFill>
                  <a:srgbClr val="374151"/>
                </a:solidFill>
                <a:effectLst/>
                <a:latin typeface="+mn-ea"/>
                <a:ea typeface="+mn-ea"/>
              </a:rPr>
              <a:t>のコンテキストにおいては、この分野は</a:t>
            </a:r>
            <a:r>
              <a:rPr lang="en-US" sz="1100" b="0" i="0" dirty="0">
                <a:solidFill>
                  <a:srgbClr val="374151"/>
                </a:solidFill>
                <a:effectLst/>
                <a:latin typeface="+mn-ea"/>
                <a:ea typeface="+mn-ea"/>
              </a:rPr>
              <a:t>IT</a:t>
            </a:r>
            <a:r>
              <a:rPr lang="ja-JP" altLang="en-US" sz="1100" b="0" i="0">
                <a:solidFill>
                  <a:srgbClr val="374151"/>
                </a:solidFill>
                <a:effectLst/>
                <a:latin typeface="+mn-ea"/>
                <a:ea typeface="+mn-ea"/>
              </a:rPr>
              <a:t>システム、すなわちソフトウェア、ハードウェア、プロセス、そしてユーザーを含むシステムの全体の理解、定義、モデリングに対する包括的かつ学際的なアプローチを取ります。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JP" dirty="0">
                <a:latin typeface="MS PGothic" panose="020B0600070205080204" pitchFamily="34" charset="-128"/>
                <a:ea typeface="MS PGothic" panose="020B0600070205080204" pitchFamily="34" charset="-128"/>
              </a:rPr>
              <a:t>情報システム：</a:t>
            </a:r>
            <a:r>
              <a:rPr lang="en-US" b="0" i="0" dirty="0">
                <a:solidFill>
                  <a:srgbClr val="202124"/>
                </a:solidFill>
                <a:effectLst/>
                <a:latin typeface="MS PGothic" panose="020B0600070205080204" pitchFamily="34" charset="-128"/>
                <a:ea typeface="MS PGothic" panose="020B0600070205080204" pitchFamily="34" charset="-128"/>
              </a:rPr>
              <a:t>Information Technology</a:t>
            </a:r>
            <a:r>
              <a:rPr lang="ja-JP" altLang="en-US" b="0" i="0">
                <a:solidFill>
                  <a:srgbClr val="202124"/>
                </a:solidFill>
                <a:effectLst/>
                <a:latin typeface="MS PGothic" panose="020B0600070205080204" pitchFamily="34" charset="-128"/>
                <a:ea typeface="MS PGothic" panose="020B0600070205080204" pitchFamily="34" charset="-128"/>
              </a:rPr>
              <a:t>　</a:t>
            </a:r>
            <a:r>
              <a:rPr lang="ja-JP" altLang="en-JP" b="0" i="0">
                <a:solidFill>
                  <a:srgbClr val="202124"/>
                </a:solidFill>
                <a:effectLst/>
                <a:latin typeface="MS PGothic" panose="020B0600070205080204" pitchFamily="34" charset="-128"/>
                <a:ea typeface="MS PGothic" panose="020B0600070205080204" pitchFamily="34" charset="-128"/>
              </a:rPr>
              <a:t>（</a:t>
            </a:r>
            <a:r>
              <a:rPr lang="en-JP" altLang="ja-JP" b="0" i="0" dirty="0">
                <a:solidFill>
                  <a:srgbClr val="202124"/>
                </a:solidFill>
                <a:effectLst/>
                <a:latin typeface="MS PGothic" panose="020B0600070205080204" pitchFamily="34" charset="-128"/>
                <a:ea typeface="MS PGothic" panose="020B0600070205080204" pitchFamily="34" charset="-128"/>
              </a:rPr>
              <a:t>IT)</a:t>
            </a:r>
            <a:endParaRPr lang="en-US" b="0" i="0" dirty="0">
              <a:solidFill>
                <a:srgbClr val="202124"/>
              </a:solidFill>
              <a:effectLst/>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b="0" i="0" dirty="0" err="1">
                <a:solidFill>
                  <a:srgbClr val="202124"/>
                </a:solidFill>
                <a:effectLst/>
                <a:latin typeface="MS PGothic" panose="020B0600070205080204" pitchFamily="34" charset="-128"/>
                <a:ea typeface="MS PGothic" panose="020B0600070205080204" pitchFamily="34" charset="-128"/>
              </a:rPr>
              <a:t>組み込みシステム：Enbedded</a:t>
            </a:r>
            <a:r>
              <a:rPr lang="en-US" b="0" i="0" dirty="0">
                <a:solidFill>
                  <a:srgbClr val="202124"/>
                </a:solidFill>
                <a:effectLst/>
                <a:latin typeface="MS PGothic" panose="020B0600070205080204" pitchFamily="34" charset="-128"/>
                <a:ea typeface="MS PGothic" panose="020B0600070205080204" pitchFamily="34" charset="-128"/>
              </a:rPr>
              <a:t> Technology</a:t>
            </a:r>
            <a:r>
              <a:rPr lang="ja-JP" altLang="en-US" b="0" i="0">
                <a:solidFill>
                  <a:srgbClr val="202124"/>
                </a:solidFill>
                <a:effectLst/>
                <a:latin typeface="MS PGothic" panose="020B0600070205080204" pitchFamily="34" charset="-128"/>
                <a:ea typeface="MS PGothic" panose="020B0600070205080204" pitchFamily="34" charset="-128"/>
              </a:rPr>
              <a:t>　</a:t>
            </a:r>
            <a:r>
              <a:rPr lang="ja-JP" altLang="en-JP" b="0" i="0">
                <a:solidFill>
                  <a:srgbClr val="202124"/>
                </a:solidFill>
                <a:effectLst/>
                <a:latin typeface="MS PGothic" panose="020B0600070205080204" pitchFamily="34" charset="-128"/>
                <a:ea typeface="MS PGothic" panose="020B0600070205080204" pitchFamily="34" charset="-128"/>
              </a:rPr>
              <a:t>（</a:t>
            </a:r>
            <a:r>
              <a:rPr lang="en-JP" altLang="ja-JP" b="0" i="0" dirty="0">
                <a:solidFill>
                  <a:srgbClr val="202124"/>
                </a:solidFill>
                <a:effectLst/>
                <a:latin typeface="MS PGothic" panose="020B0600070205080204" pitchFamily="34" charset="-128"/>
                <a:ea typeface="MS PGothic" panose="020B0600070205080204" pitchFamily="34" charset="-128"/>
              </a:rPr>
              <a:t>ET)</a:t>
            </a:r>
            <a:r>
              <a:rPr lang="ja-JP" altLang="en-US" b="0" i="0">
                <a:solidFill>
                  <a:srgbClr val="202124"/>
                </a:solidFill>
                <a:effectLst/>
                <a:latin typeface="MS PGothic" panose="020B0600070205080204" pitchFamily="34" charset="-128"/>
                <a:ea typeface="MS PGothic" panose="020B0600070205080204" pitchFamily="34" charset="-128"/>
              </a:rPr>
              <a:t>　</a:t>
            </a:r>
            <a:r>
              <a:rPr lang="ja-JP" altLang="en-US" b="0" i="0">
                <a:solidFill>
                  <a:srgbClr val="0D224D"/>
                </a:solidFill>
                <a:effectLst/>
                <a:latin typeface="MS PGothic" panose="020B0600070205080204" pitchFamily="34" charset="-128"/>
                <a:ea typeface="MS PGothic" panose="020B0600070205080204" pitchFamily="34" charset="-128"/>
              </a:rPr>
              <a:t>機器に組み込まれ、それを制御するコンピュータシステム</a:t>
            </a:r>
            <a:endParaRPr lang="en-US" altLang="ja-JP" b="0" i="0" dirty="0">
              <a:solidFill>
                <a:srgbClr val="0D224D"/>
              </a:solidFill>
              <a:effectLst/>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en-US" b="0" i="0" dirty="0">
              <a:solidFill>
                <a:srgbClr val="0D224D"/>
              </a:solidFill>
              <a:effectLst/>
              <a:latin typeface="MS PGothic" panose="020B0600070205080204" pitchFamily="34" charset="-128"/>
              <a:ea typeface="MS PGothic" panose="020B0600070205080204" pitchFamily="34" charset="-128"/>
            </a:endParaRPr>
          </a:p>
          <a:p>
            <a:pPr algn="l"/>
            <a:r>
              <a:rPr lang="ja-JP" altLang="en-US" b="0" i="0">
                <a:solidFill>
                  <a:srgbClr val="0D224D"/>
                </a:solidFill>
                <a:effectLst/>
                <a:latin typeface="MS PGothic" panose="020B0600070205080204" pitchFamily="34" charset="-128"/>
                <a:ea typeface="MS PGothic" panose="020B0600070205080204" pitchFamily="34" charset="-128"/>
              </a:rPr>
              <a:t>組込みシステムの例</a:t>
            </a:r>
            <a:br>
              <a:rPr lang="en-US" altLang="ja-JP" b="0" i="0" dirty="0">
                <a:solidFill>
                  <a:srgbClr val="0D224D"/>
                </a:solidFill>
                <a:effectLst/>
                <a:latin typeface="MS PGothic" panose="020B0600070205080204" pitchFamily="34" charset="-128"/>
                <a:ea typeface="MS PGothic" panose="020B0600070205080204" pitchFamily="34" charset="-128"/>
              </a:rPr>
            </a:br>
            <a:r>
              <a:rPr lang="ja-JP" altLang="en-US" b="0" i="0">
                <a:solidFill>
                  <a:srgbClr val="0D224D"/>
                </a:solidFill>
                <a:effectLst/>
                <a:latin typeface="MS PGothic" panose="020B0600070205080204" pitchFamily="34" charset="-128"/>
                <a:ea typeface="MS PGothic" panose="020B0600070205080204" pitchFamily="34" charset="-128"/>
              </a:rPr>
              <a:t>通信機器</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スマートフォン、タブレット端末等</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a:t>
            </a:r>
            <a:br>
              <a:rPr lang="ja-JP" altLang="en-US" b="0" i="0">
                <a:solidFill>
                  <a:srgbClr val="0D224D"/>
                </a:solidFill>
                <a:effectLst/>
                <a:latin typeface="MS PGothic" panose="020B0600070205080204" pitchFamily="34" charset="-128"/>
                <a:ea typeface="MS PGothic" panose="020B0600070205080204" pitchFamily="34" charset="-128"/>
              </a:rPr>
            </a:br>
            <a:r>
              <a:rPr lang="ja-JP" altLang="en-US" b="0" i="0">
                <a:solidFill>
                  <a:srgbClr val="0D224D"/>
                </a:solidFill>
                <a:effectLst/>
                <a:latin typeface="MS PGothic" panose="020B0600070205080204" pitchFamily="34" charset="-128"/>
                <a:ea typeface="MS PGothic" panose="020B0600070205080204" pitchFamily="34" charset="-128"/>
              </a:rPr>
              <a:t>家電機器</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エアコン、電子レンジ、洗濯機等</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a:t>
            </a:r>
            <a:r>
              <a:rPr lang="en-US" b="0" i="0" dirty="0">
                <a:solidFill>
                  <a:srgbClr val="0D224D"/>
                </a:solidFill>
                <a:effectLst/>
                <a:latin typeface="MS PGothic" panose="020B0600070205080204" pitchFamily="34" charset="-128"/>
                <a:ea typeface="MS PGothic" panose="020B0600070205080204" pitchFamily="34" charset="-128"/>
              </a:rPr>
              <a:t>AV</a:t>
            </a:r>
            <a:r>
              <a:rPr lang="ja-JP" altLang="en-US" b="0" i="0">
                <a:solidFill>
                  <a:srgbClr val="0D224D"/>
                </a:solidFill>
                <a:effectLst/>
                <a:latin typeface="MS PGothic" panose="020B0600070205080204" pitchFamily="34" charset="-128"/>
                <a:ea typeface="MS PGothic" panose="020B0600070205080204" pitchFamily="34" charset="-128"/>
              </a:rPr>
              <a:t>機器</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テレビ、ビデオデッキ、チューナー等</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a:t>
            </a:r>
            <a:r>
              <a:rPr lang="en-US" b="0" i="0" dirty="0">
                <a:solidFill>
                  <a:srgbClr val="0D224D"/>
                </a:solidFill>
                <a:effectLst/>
                <a:latin typeface="MS PGothic" panose="020B0600070205080204" pitchFamily="34" charset="-128"/>
                <a:ea typeface="MS PGothic" panose="020B0600070205080204" pitchFamily="34" charset="-128"/>
              </a:rPr>
              <a:t>OA</a:t>
            </a:r>
            <a:r>
              <a:rPr lang="ja-JP" altLang="en-US" b="0" i="0">
                <a:solidFill>
                  <a:srgbClr val="0D224D"/>
                </a:solidFill>
                <a:effectLst/>
                <a:latin typeface="MS PGothic" panose="020B0600070205080204" pitchFamily="34" charset="-128"/>
                <a:ea typeface="MS PGothic" panose="020B0600070205080204" pitchFamily="34" charset="-128"/>
              </a:rPr>
              <a:t>機器</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プリンタ、複合機等</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、娯楽機器</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ゲーム機等</a:t>
            </a:r>
            <a:r>
              <a:rPr lang="en-US" altLang="ja-JP" b="0" i="0" dirty="0">
                <a:solidFill>
                  <a:srgbClr val="0D224D"/>
                </a:solidFill>
                <a:effectLst/>
                <a:latin typeface="MS PGothic" panose="020B0600070205080204" pitchFamily="34" charset="-128"/>
                <a:ea typeface="MS PGothic" panose="020B0600070205080204" pitchFamily="34" charset="-128"/>
              </a:rPr>
              <a:t>)</a:t>
            </a:r>
          </a:p>
          <a:p>
            <a:pPr algn="l"/>
            <a:r>
              <a:rPr lang="ja-JP" altLang="en-US" b="0" i="0">
                <a:solidFill>
                  <a:srgbClr val="0D224D"/>
                </a:solidFill>
                <a:effectLst/>
                <a:latin typeface="MS PGothic" panose="020B0600070205080204" pitchFamily="34" charset="-128"/>
                <a:ea typeface="MS PGothic" panose="020B0600070205080204" pitchFamily="34" charset="-128"/>
              </a:rPr>
              <a:t>　自動販売機、自動券売機、自動改札機、移動手段</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自動車、飛行機等</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、エレベータ、医療機器</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レントゲン、</a:t>
            </a:r>
            <a:r>
              <a:rPr lang="en-US" b="0" i="0" dirty="0">
                <a:solidFill>
                  <a:srgbClr val="0D224D"/>
                </a:solidFill>
                <a:effectLst/>
                <a:latin typeface="MS PGothic" panose="020B0600070205080204" pitchFamily="34" charset="-128"/>
                <a:ea typeface="MS PGothic" panose="020B0600070205080204" pitchFamily="34" charset="-128"/>
              </a:rPr>
              <a:t>MR</a:t>
            </a:r>
            <a:r>
              <a:rPr lang="ja-JP" altLang="en-US" b="0" i="0">
                <a:solidFill>
                  <a:srgbClr val="0D224D"/>
                </a:solidFill>
                <a:effectLst/>
                <a:latin typeface="MS PGothic" panose="020B0600070205080204" pitchFamily="34" charset="-128"/>
                <a:ea typeface="MS PGothic" panose="020B0600070205080204" pitchFamily="34" charset="-128"/>
              </a:rPr>
              <a:t>等</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、測定機器</a:t>
            </a:r>
            <a:r>
              <a:rPr lang="en-US" altLang="ja-JP" b="0" i="0" dirty="0">
                <a:solidFill>
                  <a:srgbClr val="0D224D"/>
                </a:solidFill>
                <a:effectLst/>
                <a:latin typeface="MS PGothic" panose="020B0600070205080204" pitchFamily="34" charset="-128"/>
                <a:ea typeface="MS PGothic" panose="020B0600070205080204" pitchFamily="34" charset="-128"/>
              </a:rPr>
              <a:t>(</a:t>
            </a:r>
            <a:r>
              <a:rPr lang="ja-JP" altLang="en-US" b="0" i="0">
                <a:solidFill>
                  <a:srgbClr val="0D224D"/>
                </a:solidFill>
                <a:effectLst/>
                <a:latin typeface="MS PGothic" panose="020B0600070205080204" pitchFamily="34" charset="-128"/>
                <a:ea typeface="MS PGothic" panose="020B0600070205080204" pitchFamily="34" charset="-128"/>
              </a:rPr>
              <a:t>電力メータ等）。　</a:t>
            </a:r>
          </a:p>
          <a:p>
            <a:pPr algn="l"/>
            <a:r>
              <a:rPr lang="ja-JP" altLang="en-US" b="0" i="0">
                <a:solidFill>
                  <a:srgbClr val="0D224D"/>
                </a:solidFill>
                <a:effectLst/>
                <a:latin typeface="MS PGothic" panose="020B0600070205080204" pitchFamily="34" charset="-128"/>
                <a:ea typeface="MS PGothic" panose="020B0600070205080204" pitchFamily="34" charset="-128"/>
              </a:rPr>
              <a:t>　ロボットの制御もそうです。製造業の工業用ロボットだけではなく、介護ロボット等、これから広がる分野です。</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143558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75173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318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orms.gle/ZrRH5YwLPMPWDNdm8"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orms.gle/PMCcKbCjH8eX8x1C8"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forms.gle/pYX8tiq3mEnoxyjz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solidFill>
                  <a:schemeClr val="accent1"/>
                </a:solidFill>
                <a:latin typeface="MS PGothic" panose="020B0600070205080204" pitchFamily="34" charset="-128"/>
                <a:ea typeface="MS PGothic" panose="020B0600070205080204" pitchFamily="34" charset="-128"/>
              </a:rPr>
              <a:t>01</a:t>
            </a:r>
            <a:br>
              <a:rPr lang="en-US" altLang="ja-JP" dirty="0">
                <a:latin typeface="MS PGothic" panose="020B0600070205080204" pitchFamily="34" charset="-128"/>
                <a:ea typeface="MS PGothic" panose="020B0600070205080204" pitchFamily="34" charset="-128"/>
              </a:rPr>
            </a:br>
            <a:r>
              <a:rPr lang="ja-JP" altLang="en-US">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1</a:t>
            </a:r>
            <a:r>
              <a:rPr lang="ja-JP" altLang="en-US">
                <a:latin typeface="MS PGothic" panose="020B0600070205080204" pitchFamily="34" charset="-128"/>
                <a:ea typeface="MS PGothic" panose="020B0600070205080204" pitchFamily="34" charset="-128"/>
              </a:rPr>
              <a:t>章 ソフトウェアシステム</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Year Offering: 2023, 2</a:t>
            </a:r>
            <a:r>
              <a:rPr lang="en-US" baseline="30000" dirty="0">
                <a:latin typeface="+mn-lt"/>
              </a:rPr>
              <a:t>nd</a:t>
            </a:r>
            <a:r>
              <a:rPr lang="en-US" dirty="0">
                <a:latin typeface="+mn-lt"/>
              </a:rPr>
              <a:t> Semester</a:t>
            </a:r>
          </a:p>
          <a:p>
            <a:pPr marL="0" lvl="0" indent="0" algn="l" rtl="0">
              <a:spcBef>
                <a:spcPts val="0"/>
              </a:spcBef>
              <a:spcAft>
                <a:spcPts val="0"/>
              </a:spcAft>
              <a:buNone/>
            </a:pPr>
            <a:r>
              <a:rPr lang="en-US" dirty="0">
                <a:latin typeface="+mn-lt"/>
              </a:rPr>
              <a:t>Target Grade Level: 3</a:t>
            </a:r>
            <a:r>
              <a:rPr lang="en-US" baseline="30000" dirty="0">
                <a:latin typeface="+mn-lt"/>
              </a:rPr>
              <a:t>rd</a:t>
            </a:r>
            <a:r>
              <a:rPr lang="en-US" dirty="0">
                <a:latin typeface="+mn-lt"/>
              </a:rPr>
              <a:t> Grade</a:t>
            </a:r>
          </a:p>
          <a:p>
            <a:pPr marL="0" lvl="0" indent="0" algn="l" rtl="0">
              <a:spcBef>
                <a:spcPts val="0"/>
              </a:spcBef>
              <a:spcAft>
                <a:spcPts val="0"/>
              </a:spcAft>
              <a:buNone/>
            </a:pPr>
            <a:r>
              <a:rPr lang="en-US" altLang="ja-JP" dirty="0">
                <a:latin typeface="+mn-lt"/>
              </a:rPr>
              <a:t>Date</a:t>
            </a:r>
            <a:r>
              <a:rPr lang="en-US" altLang="ja-JP">
                <a:latin typeface="+mn-lt"/>
              </a:rPr>
              <a:t>: 2024/01/30</a:t>
            </a: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BD7D7EB-E879-FBCD-71F5-648CD71618B8}"/>
              </a:ext>
            </a:extLst>
          </p:cNvPr>
          <p:cNvSpPr txBox="1"/>
          <p:nvPr/>
        </p:nvSpPr>
        <p:spPr>
          <a:xfrm>
            <a:off x="732878" y="4706188"/>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9" name="TextBox 8">
            <a:extLst>
              <a:ext uri="{FF2B5EF4-FFF2-40B4-BE49-F238E27FC236}">
                <a16:creationId xmlns:a16="http://schemas.microsoft.com/office/drawing/2014/main" id="{DCA128AB-2820-8704-DF53-0BBB5B1C8ED9}"/>
              </a:ext>
            </a:extLst>
          </p:cNvPr>
          <p:cNvSpPr txBox="1"/>
          <p:nvPr/>
        </p:nvSpPr>
        <p:spPr>
          <a:xfrm>
            <a:off x="720725" y="2053409"/>
            <a:ext cx="7702550" cy="671292"/>
          </a:xfrm>
          <a:prstGeom prst="rect">
            <a:avLst/>
          </a:prstGeom>
          <a:solidFill>
            <a:schemeClr val="accent2"/>
          </a:solidFill>
          <a:ln w="38100">
            <a:solidFill>
              <a:schemeClr val="accent2"/>
            </a:solidFill>
          </a:ln>
          <a:effectLst/>
        </p:spPr>
        <p:txBody>
          <a:bodyPr wrap="square" lIns="180000" tIns="180000" rIns="180000" bIns="180000" rtlCol="0">
            <a:spAutoFit/>
          </a:bodyPr>
          <a:lstStyle/>
          <a:p>
            <a:pPr algn="ctr">
              <a:buClr>
                <a:schemeClr val="tx1"/>
              </a:buClr>
            </a:pPr>
            <a:r>
              <a:rPr lang="ja-JP" altLang="en-US" sz="2000">
                <a:solidFill>
                  <a:schemeClr val="tx1"/>
                </a:solidFill>
                <a:latin typeface="MS PGothic" panose="020B0600070205080204" pitchFamily="34" charset="-128"/>
                <a:ea typeface="MS PGothic" panose="020B0600070205080204" pitchFamily="34" charset="-128"/>
              </a:rPr>
              <a:t>ステークホルダを意識してよいシステムを作りましょう。</a:t>
            </a:r>
            <a:endParaRPr lang="ja-JP" altLang="en-US" sz="2000" b="0" i="0">
              <a:solidFill>
                <a:schemeClr val="tx1"/>
              </a:solidFill>
              <a:effectLst/>
              <a:latin typeface="MS PGothic" panose="020B0600070205080204" pitchFamily="34" charset="-128"/>
              <a:ea typeface="MS PGothic" panose="020B0600070205080204" pitchFamily="34" charset="-128"/>
            </a:endParaRPr>
          </a:p>
        </p:txBody>
      </p:sp>
      <p:sp>
        <p:nvSpPr>
          <p:cNvPr id="5" name="Title 4">
            <a:extLst>
              <a:ext uri="{FF2B5EF4-FFF2-40B4-BE49-F238E27FC236}">
                <a16:creationId xmlns:a16="http://schemas.microsoft.com/office/drawing/2014/main" id="{8C4DD24D-1F9A-F84D-20C0-FBB8C80EEE2B}"/>
              </a:ext>
            </a:extLst>
          </p:cNvPr>
          <p:cNvSpPr>
            <a:spLocks noGrp="1"/>
          </p:cNvSpPr>
          <p:nvPr>
            <p:ph type="title"/>
          </p:nvPr>
        </p:nvSpPr>
        <p:spPr/>
        <p:txBody>
          <a:bodyPr/>
          <a:lstStyle/>
          <a:p>
            <a:pPr>
              <a:spcAft>
                <a:spcPts val="600"/>
              </a:spcAft>
            </a:pPr>
            <a:r>
              <a:rPr lang="en-US" altLang="ja-JP" sz="2000" b="1" i="0" dirty="0">
                <a:solidFill>
                  <a:schemeClr val="tx1"/>
                </a:solidFill>
                <a:effectLst/>
                <a:latin typeface="MS PGothic" panose="020B0600070205080204" pitchFamily="34" charset="-128"/>
                <a:ea typeface="MS PGothic" panose="020B0600070205080204" pitchFamily="34" charset="-128"/>
              </a:rPr>
              <a:t>1.2 </a:t>
            </a:r>
            <a:r>
              <a:rPr lang="ja-JP" altLang="en-US" sz="2000" b="1" i="0">
                <a:solidFill>
                  <a:schemeClr val="tx1"/>
                </a:solidFill>
                <a:effectLst/>
                <a:latin typeface="MS PGothic" panose="020B0600070205080204" pitchFamily="34" charset="-128"/>
                <a:ea typeface="MS PGothic" panose="020B0600070205080204" pitchFamily="34" charset="-128"/>
              </a:rPr>
              <a:t>ソフトウェアシステムの作られ方</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en-US" altLang="ja-JP" sz="1400" b="0" i="0" dirty="0">
                <a:solidFill>
                  <a:schemeClr val="tx1"/>
                </a:solidFill>
                <a:effectLst/>
                <a:latin typeface="MS PGothic" panose="020B0600070205080204" pitchFamily="34" charset="-128"/>
                <a:ea typeface="MS PGothic" panose="020B0600070205080204" pitchFamily="34" charset="-128"/>
              </a:rPr>
              <a:t>2. </a:t>
            </a:r>
            <a:r>
              <a:rPr lang="ja-JP" altLang="en-US" sz="1400" b="0" i="0">
                <a:solidFill>
                  <a:schemeClr val="tx1"/>
                </a:solidFill>
                <a:effectLst/>
                <a:latin typeface="MS PGothic" panose="020B0600070205080204" pitchFamily="34" charset="-128"/>
                <a:ea typeface="MS PGothic" panose="020B0600070205080204" pitchFamily="34" charset="-128"/>
              </a:rPr>
              <a:t>ステークホルダとシステムの形態</a:t>
            </a:r>
            <a:endParaRPr lang="en-US" sz="1400" dirty="0"/>
          </a:p>
        </p:txBody>
      </p:sp>
    </p:spTree>
    <p:extLst>
      <p:ext uri="{BB962C8B-B14F-4D97-AF65-F5344CB8AC3E}">
        <p14:creationId xmlns:p14="http://schemas.microsoft.com/office/powerpoint/2010/main" val="182106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3"/>
              </a:solidFill>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/ZrRH5YwLPMPWDNdm8</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rPr>
              <a:t>Quiz 1ー1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859168" y="1131376"/>
            <a:ext cx="8134705" cy="343744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ts val="600"/>
              </a:spcBef>
              <a:spcAft>
                <a:spcPts val="600"/>
              </a:spcAft>
              <a:buClr>
                <a:schemeClr val="tx1"/>
              </a:buClr>
              <a:buFont typeface="+mj-lt"/>
              <a:buAutoNum type="arabicPeriod"/>
            </a:pPr>
            <a:r>
              <a:rPr lang="ja-JP" altLang="en-US" sz="1800" b="1" i="0">
                <a:solidFill>
                  <a:schemeClr val="tx1"/>
                </a:solidFill>
                <a:effectLst/>
                <a:latin typeface="MS PGothic" panose="020B0600070205080204" pitchFamily="34" charset="-128"/>
                <a:ea typeface="MS PGothic" panose="020B0600070205080204" pitchFamily="34" charset="-128"/>
              </a:rPr>
              <a:t>システムの概要</a:t>
            </a:r>
            <a:endParaRPr lang="en-US" altLang="ja-JP" sz="1800" b="1" i="0" dirty="0">
              <a:solidFill>
                <a:schemeClr val="tx1"/>
              </a:solidFill>
              <a:effectLst/>
              <a:latin typeface="MS PGothic" panose="020B0600070205080204" pitchFamily="34" charset="-128"/>
              <a:ea typeface="MS PGothic" panose="020B0600070205080204" pitchFamily="34" charset="-128"/>
            </a:endParaRPr>
          </a:p>
          <a:p>
            <a:pPr marL="641350" lvl="4" indent="-285750">
              <a:buClr>
                <a:schemeClr val="tx1"/>
              </a:buClr>
              <a:buFont typeface="Arial" panose="020B0604020202020204" pitchFamily="34" charset="0"/>
              <a:buChar char="•"/>
            </a:pPr>
            <a:r>
              <a:rPr lang="ja-JP" altLang="en-US" b="1">
                <a:solidFill>
                  <a:schemeClr val="tx1"/>
                </a:solidFill>
                <a:latin typeface="MS PGothic" panose="020B0600070205080204" pitchFamily="34" charset="-128"/>
                <a:ea typeface="MS PGothic" panose="020B0600070205080204" pitchFamily="34" charset="-128"/>
              </a:rPr>
              <a:t>歯科医院内で利用される歯科診療支援システム</a:t>
            </a:r>
            <a:endParaRPr lang="en-US" altLang="ja-JP" b="1"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AutoNum type="arabicPeriod"/>
            </a:pPr>
            <a:r>
              <a:rPr lang="ja-JP" altLang="en-US" sz="1800" b="1">
                <a:solidFill>
                  <a:schemeClr val="tx1"/>
                </a:solidFill>
                <a:latin typeface="MS PGothic" panose="020B0600070205080204" pitchFamily="34" charset="-128"/>
                <a:ea typeface="MS PGothic" panose="020B0600070205080204" pitchFamily="34" charset="-128"/>
              </a:rPr>
              <a:t>システムの利用者と主な機能</a:t>
            </a:r>
            <a:endParaRPr lang="en-US" altLang="ja-JP" sz="1800" b="1" dirty="0">
              <a:solidFill>
                <a:schemeClr val="tx1"/>
              </a:solidFill>
              <a:latin typeface="MS PGothic" panose="020B0600070205080204" pitchFamily="34" charset="-128"/>
              <a:ea typeface="MS PGothic" panose="020B0600070205080204" pitchFamily="34" charset="-128"/>
            </a:endParaRPr>
          </a:p>
          <a:p>
            <a:pPr marL="541338" indent="-217488">
              <a:buClr>
                <a:schemeClr val="tx1"/>
              </a:buClr>
              <a:buFont typeface="Arial" panose="020B0604020202020204" pitchFamily="34" charset="0"/>
              <a:buChar char="•"/>
            </a:pPr>
            <a:r>
              <a:rPr lang="ja-JP" altLang="en-US" b="1">
                <a:solidFill>
                  <a:schemeClr val="tx1"/>
                </a:solidFill>
                <a:latin typeface="MS PGothic" panose="020B0600070205080204" pitchFamily="34" charset="-128"/>
                <a:ea typeface="MS PGothic" panose="020B0600070205080204" pitchFamily="34" charset="-128"/>
              </a:rPr>
              <a:t>歯科医師</a:t>
            </a:r>
            <a:endParaRPr lang="en-US" altLang="ja-JP" b="1" dirty="0">
              <a:solidFill>
                <a:schemeClr val="tx1"/>
              </a:solidFill>
              <a:latin typeface="MS PGothic" panose="020B0600070205080204" pitchFamily="34" charset="-128"/>
              <a:ea typeface="MS PGothic" panose="020B0600070205080204" pitchFamily="34" charset="-128"/>
            </a:endParaRPr>
          </a:p>
          <a:p>
            <a:pPr marL="541338" indent="-217488">
              <a:buClr>
                <a:schemeClr val="tx1"/>
              </a:buClr>
              <a:buFont typeface="Arial" panose="020B0604020202020204" pitchFamily="34" charset="0"/>
              <a:buChar char="•"/>
            </a:pPr>
            <a:r>
              <a:rPr lang="ja-JP" altLang="en-US" b="1">
                <a:solidFill>
                  <a:schemeClr val="tx1"/>
                </a:solidFill>
                <a:latin typeface="MS PGothic" panose="020B0600070205080204" pitchFamily="34" charset="-128"/>
                <a:ea typeface="MS PGothic" panose="020B0600070205080204" pitchFamily="34" charset="-128"/>
              </a:rPr>
              <a:t>歯科衛生士</a:t>
            </a:r>
            <a:endParaRPr lang="en-US" altLang="ja-JP" b="1" dirty="0">
              <a:solidFill>
                <a:schemeClr val="tx1"/>
              </a:solidFill>
              <a:latin typeface="MS PGothic" panose="020B0600070205080204" pitchFamily="34" charset="-128"/>
              <a:ea typeface="MS PGothic" panose="020B0600070205080204" pitchFamily="34" charset="-128"/>
            </a:endParaRPr>
          </a:p>
          <a:p>
            <a:pPr marL="541338" indent="-217488">
              <a:buClr>
                <a:schemeClr val="tx1"/>
              </a:buClr>
              <a:buFont typeface="Arial" panose="020B0604020202020204" pitchFamily="34" charset="0"/>
              <a:buChar char="•"/>
            </a:pPr>
            <a:r>
              <a:rPr lang="ja-JP" altLang="en-US" b="1">
                <a:solidFill>
                  <a:schemeClr val="tx1"/>
                </a:solidFill>
                <a:latin typeface="MS PGothic" panose="020B0600070205080204" pitchFamily="34" charset="-128"/>
                <a:ea typeface="MS PGothic" panose="020B0600070205080204" pitchFamily="34" charset="-128"/>
              </a:rPr>
              <a:t>受付</a:t>
            </a:r>
            <a:endParaRPr lang="en-US" altLang="ja-JP" dirty="0">
              <a:solidFill>
                <a:schemeClr val="bg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3.</a:t>
            </a:r>
            <a:r>
              <a:rPr lang="ja-JP" altLang="en-US">
                <a:solidFill>
                  <a:schemeClr val="tx1"/>
                </a:solidFill>
                <a:latin typeface="MS PGothic" panose="020B0600070205080204" pitchFamily="34" charset="-128"/>
                <a:ea typeface="MS PGothic" panose="020B0600070205080204" pitchFamily="34" charset="-128"/>
              </a:rPr>
              <a:t> システム構成</a:t>
            </a:r>
            <a:endParaRPr lang="en-US" altLang="ja-JP"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4.</a:t>
            </a:r>
            <a:r>
              <a:rPr lang="ja-JP" altLang="en-US">
                <a:solidFill>
                  <a:schemeClr val="tx1"/>
                </a:solidFill>
                <a:latin typeface="MS PGothic" panose="020B0600070205080204" pitchFamily="34" charset="-128"/>
                <a:ea typeface="MS PGothic" panose="020B0600070205080204" pitchFamily="34" charset="-128"/>
              </a:rPr>
              <a:t> システムの動作</a:t>
            </a:r>
          </a:p>
          <a:p>
            <a:pPr>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5. </a:t>
            </a:r>
            <a:r>
              <a:rPr lang="ja-JP" altLang="en-US">
                <a:solidFill>
                  <a:schemeClr val="tx1"/>
                </a:solidFill>
                <a:latin typeface="MS PGothic" panose="020B0600070205080204" pitchFamily="34" charset="-128"/>
                <a:ea typeface="MS PGothic" panose="020B0600070205080204" pitchFamily="34" charset="-128"/>
              </a:rPr>
              <a:t>システムに求められる性能</a:t>
            </a:r>
          </a:p>
          <a:p>
            <a:pPr>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6. </a:t>
            </a:r>
            <a:r>
              <a:rPr lang="ja-JP" altLang="en-US">
                <a:solidFill>
                  <a:schemeClr val="tx1"/>
                </a:solidFill>
                <a:latin typeface="MS PGothic" panose="020B0600070205080204" pitchFamily="34" charset="-128"/>
                <a:ea typeface="MS PGothic" panose="020B0600070205080204" pitchFamily="34" charset="-128"/>
              </a:rPr>
              <a:t>システムの運用と保守</a:t>
            </a:r>
          </a:p>
          <a:p>
            <a:pPr>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7. </a:t>
            </a:r>
            <a:r>
              <a:rPr lang="ja-JP" altLang="en-US">
                <a:solidFill>
                  <a:schemeClr val="tx1"/>
                </a:solidFill>
                <a:latin typeface="MS PGothic" panose="020B0600070205080204" pitchFamily="34" charset="-128"/>
                <a:ea typeface="MS PGothic" panose="020B0600070205080204" pitchFamily="34" charset="-128"/>
              </a:rPr>
              <a:t>システム開発の過程</a:t>
            </a:r>
            <a:endParaRPr lang="en-US" altLang="ja-JP"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5C420271-A8CC-FFAE-CF95-05FB07655114}"/>
              </a:ext>
            </a:extLst>
          </p:cNvPr>
          <p:cNvSpPr txBox="1"/>
          <p:nvPr/>
        </p:nvSpPr>
        <p:spPr>
          <a:xfrm>
            <a:off x="2950485" y="2557956"/>
            <a:ext cx="3952069" cy="307777"/>
          </a:xfrm>
          <a:prstGeom prst="rect">
            <a:avLst/>
          </a:prstGeom>
          <a:noFill/>
        </p:spPr>
        <p:txBody>
          <a:bodyPr wrap="square" rtlCol="0">
            <a:spAutoFit/>
          </a:bodyPr>
          <a:lstStyle/>
          <a:p>
            <a:r>
              <a:rPr lang="en-US" dirty="0" err="1">
                <a:solidFill>
                  <a:schemeClr val="tx1"/>
                </a:solidFill>
                <a:latin typeface="MS PGothic" panose="020B0600070205080204" pitchFamily="34" charset="-128"/>
                <a:ea typeface="MS PGothic" panose="020B0600070205080204" pitchFamily="34" charset="-128"/>
              </a:rPr>
              <a:t>それそれの業務の円滑化が目的のシステム</a:t>
            </a:r>
            <a:endParaRPr lang="en-US" dirty="0">
              <a:solidFill>
                <a:schemeClr val="tx1"/>
              </a:solidFill>
              <a:latin typeface="MS PGothic" panose="020B0600070205080204" pitchFamily="34" charset="-128"/>
              <a:ea typeface="MS PGothic" panose="020B0600070205080204" pitchFamily="34" charset="-128"/>
            </a:endParaRPr>
          </a:p>
        </p:txBody>
      </p:sp>
      <p:sp>
        <p:nvSpPr>
          <p:cNvPr id="5" name="Arc 4">
            <a:extLst>
              <a:ext uri="{FF2B5EF4-FFF2-40B4-BE49-F238E27FC236}">
                <a16:creationId xmlns:a16="http://schemas.microsoft.com/office/drawing/2014/main" id="{3B1A045D-14B8-216A-44AF-F8BD822D6504}"/>
              </a:ext>
            </a:extLst>
          </p:cNvPr>
          <p:cNvSpPr/>
          <p:nvPr/>
        </p:nvSpPr>
        <p:spPr>
          <a:xfrm>
            <a:off x="2495227" y="2434938"/>
            <a:ext cx="406858" cy="666345"/>
          </a:xfrm>
          <a:prstGeom prst="arc">
            <a:avLst>
              <a:gd name="adj1" fmla="val 16200000"/>
              <a:gd name="adj2" fmla="val 5537434"/>
            </a:avLst>
          </a:prstGeom>
          <a:ln w="38100">
            <a:solidFill>
              <a:schemeClr val="tx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 name="Title 5">
            <a:extLst>
              <a:ext uri="{FF2B5EF4-FFF2-40B4-BE49-F238E27FC236}">
                <a16:creationId xmlns:a16="http://schemas.microsoft.com/office/drawing/2014/main" id="{D54A6A3E-931C-774B-F83A-DAD1A4EC11B2}"/>
              </a:ext>
            </a:extLst>
          </p:cNvPr>
          <p:cNvSpPr>
            <a:spLocks noGrp="1"/>
          </p:cNvSpPr>
          <p:nvPr>
            <p:ph type="title"/>
          </p:nvPr>
        </p:nvSpPr>
        <p:spPr>
          <a:xfrm>
            <a:off x="720000" y="539999"/>
            <a:ext cx="7704000" cy="770185"/>
          </a:xfrm>
        </p:spPr>
        <p:txBody>
          <a:bodyPr/>
          <a:lstStyle/>
          <a:p>
            <a:pPr>
              <a:spcAft>
                <a:spcPts val="12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spTree>
    <p:extLst>
      <p:ext uri="{BB962C8B-B14F-4D97-AF65-F5344CB8AC3E}">
        <p14:creationId xmlns:p14="http://schemas.microsoft.com/office/powerpoint/2010/main" val="3746236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1" y="1112701"/>
            <a:ext cx="4752752"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3.</a:t>
            </a:r>
            <a:r>
              <a:rPr lang="ja-JP" altLang="en-US" sz="1800">
                <a:solidFill>
                  <a:schemeClr val="tx1"/>
                </a:solidFill>
                <a:latin typeface="MS PGothic" panose="020B0600070205080204" pitchFamily="34" charset="-128"/>
                <a:ea typeface="MS PGothic" panose="020B0600070205080204" pitchFamily="34" charset="-128"/>
              </a:rPr>
              <a:t> システム構成</a:t>
            </a:r>
            <a:endParaRPr lang="en-US" altLang="ja-JP" sz="1800"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12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pic>
        <p:nvPicPr>
          <p:cNvPr id="5" name="Picture 4" descr="A diagram of a computer&#10;&#10;Description automatically generated">
            <a:extLst>
              <a:ext uri="{FF2B5EF4-FFF2-40B4-BE49-F238E27FC236}">
                <a16:creationId xmlns:a16="http://schemas.microsoft.com/office/drawing/2014/main" id="{F7B1A0CF-196F-2002-CED1-2137881097AC}"/>
              </a:ext>
            </a:extLst>
          </p:cNvPr>
          <p:cNvPicPr>
            <a:picLocks noChangeAspect="1"/>
          </p:cNvPicPr>
          <p:nvPr/>
        </p:nvPicPr>
        <p:blipFill>
          <a:blip r:embed="rId3"/>
          <a:stretch>
            <a:fillRect/>
          </a:stretch>
        </p:blipFill>
        <p:spPr>
          <a:xfrm>
            <a:off x="720725" y="1685400"/>
            <a:ext cx="3960457" cy="2673967"/>
          </a:xfrm>
          <a:prstGeom prst="rect">
            <a:avLst/>
          </a:prstGeom>
        </p:spPr>
      </p:pic>
      <p:sp>
        <p:nvSpPr>
          <p:cNvPr id="6" name="TextBox 5">
            <a:extLst>
              <a:ext uri="{FF2B5EF4-FFF2-40B4-BE49-F238E27FC236}">
                <a16:creationId xmlns:a16="http://schemas.microsoft.com/office/drawing/2014/main" id="{3B9231EF-D4A9-8471-52F1-9CC3BC9C7F3A}"/>
              </a:ext>
            </a:extLst>
          </p:cNvPr>
          <p:cNvSpPr txBox="1"/>
          <p:nvPr/>
        </p:nvSpPr>
        <p:spPr>
          <a:xfrm>
            <a:off x="4662014" y="1399051"/>
            <a:ext cx="4236326" cy="3077766"/>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en-US" dirty="0">
                <a:solidFill>
                  <a:schemeClr val="tx1"/>
                </a:solidFill>
                <a:latin typeface="MS PGothic" panose="020B0600070205080204" pitchFamily="34" charset="-128"/>
                <a:ea typeface="MS PGothic" panose="020B0600070205080204" pitchFamily="34" charset="-128"/>
              </a:rPr>
              <a:t>受け付内に設置される受付向けシステム（サーバ）と診察室内に設置される診察室向けシステム（クライアント）という２つの計算機をネットワーク接続する構成。</a:t>
            </a:r>
          </a:p>
          <a:p>
            <a:pPr marL="285750" indent="-285750">
              <a:spcBef>
                <a:spcPts val="600"/>
              </a:spcBef>
              <a:spcAft>
                <a:spcPts val="600"/>
              </a:spcAft>
              <a:buClr>
                <a:schemeClr val="tx1"/>
              </a:buClr>
              <a:buFont typeface="Arial" panose="020B0604020202020204" pitchFamily="34" charset="0"/>
              <a:buChar char="•"/>
            </a:pPr>
            <a:r>
              <a:rPr lang="en-US" dirty="0">
                <a:solidFill>
                  <a:schemeClr val="tx1"/>
                </a:solidFill>
                <a:latin typeface="MS PGothic" panose="020B0600070205080204" pitchFamily="34" charset="-128"/>
                <a:ea typeface="MS PGothic" panose="020B0600070205080204" pitchFamily="34" charset="-128"/>
              </a:rPr>
              <a:t>サーバ、クライアントシステムはどちらもPCを利用する。</a:t>
            </a:r>
          </a:p>
          <a:p>
            <a:pPr marL="285750" indent="-285750">
              <a:spcBef>
                <a:spcPts val="600"/>
              </a:spcBef>
              <a:spcAft>
                <a:spcPts val="600"/>
              </a:spcAft>
              <a:buClr>
                <a:schemeClr val="tx1"/>
              </a:buClr>
              <a:buFont typeface="Arial" panose="020B0604020202020204" pitchFamily="34" charset="0"/>
              <a:buChar char="•"/>
            </a:pPr>
            <a:r>
              <a:rPr lang="en-US" dirty="0" err="1">
                <a:solidFill>
                  <a:schemeClr val="tx1"/>
                </a:solidFill>
                <a:latin typeface="MS PGothic" panose="020B0600070205080204" pitchFamily="34" charset="-128"/>
                <a:ea typeface="MS PGothic" panose="020B0600070205080204" pitchFamily="34" charset="-128"/>
              </a:rPr>
              <a:t>データはサーバ内のデータベースに格納される</a:t>
            </a:r>
            <a:r>
              <a:rPr lang="en-US" dirty="0">
                <a:solidFill>
                  <a:schemeClr val="tx1"/>
                </a:solidFill>
                <a:latin typeface="MS PGothic" panose="020B0600070205080204" pitchFamily="34" charset="-128"/>
                <a:ea typeface="MS PGothic" panose="020B0600070205080204" pitchFamily="34" charset="-128"/>
              </a:rPr>
              <a:t>。</a:t>
            </a:r>
          </a:p>
          <a:p>
            <a:pPr marL="285750" indent="-285750">
              <a:spcBef>
                <a:spcPts val="600"/>
              </a:spcBef>
              <a:spcAft>
                <a:spcPts val="600"/>
              </a:spcAft>
              <a:buClr>
                <a:schemeClr val="tx1"/>
              </a:buClr>
              <a:buFont typeface="Arial" panose="020B0604020202020204" pitchFamily="34" charset="0"/>
              <a:buChar char="•"/>
            </a:pPr>
            <a:r>
              <a:rPr lang="en-US" dirty="0" err="1">
                <a:solidFill>
                  <a:schemeClr val="tx1"/>
                </a:solidFill>
                <a:latin typeface="MS PGothic" panose="020B0600070205080204" pitchFamily="34" charset="-128"/>
                <a:ea typeface="MS PGothic" panose="020B0600070205080204" pitchFamily="34" charset="-128"/>
              </a:rPr>
              <a:t>クライアントは歯科用レントゲン装置に接続され、撮影画像が取り込める</a:t>
            </a:r>
            <a:r>
              <a:rPr lang="en-US" dirty="0">
                <a:solidFill>
                  <a:schemeClr val="tx1"/>
                </a:solidFill>
                <a:latin typeface="MS PGothic" panose="020B0600070205080204" pitchFamily="34" charset="-128"/>
                <a:ea typeface="MS PGothic" panose="020B0600070205080204" pitchFamily="34" charset="-128"/>
              </a:rPr>
              <a:t>。</a:t>
            </a:r>
          </a:p>
          <a:p>
            <a:pPr marL="285750" indent="-285750">
              <a:spcBef>
                <a:spcPts val="600"/>
              </a:spcBef>
              <a:spcAft>
                <a:spcPts val="600"/>
              </a:spcAft>
              <a:buClr>
                <a:schemeClr val="tx1"/>
              </a:buClr>
              <a:buFont typeface="Arial" panose="020B0604020202020204" pitchFamily="34" charset="0"/>
              <a:buChar char="•"/>
            </a:pPr>
            <a:r>
              <a:rPr lang="en-US" dirty="0" err="1">
                <a:solidFill>
                  <a:schemeClr val="tx1"/>
                </a:solidFill>
                <a:latin typeface="MS PGothic" panose="020B0600070205080204" pitchFamily="34" charset="-128"/>
                <a:ea typeface="MS PGothic" panose="020B0600070205080204" pitchFamily="34" charset="-128"/>
              </a:rPr>
              <a:t>サーバはオプションにより、保険証読み取り装置などの外部機器との接続もできる</a:t>
            </a:r>
            <a:r>
              <a:rPr lang="en-US" dirty="0">
                <a:solidFill>
                  <a:schemeClr val="tx1"/>
                </a:solidFill>
                <a:latin typeface="MS PGothic" panose="020B0600070205080204" pitchFamily="34" charset="-128"/>
                <a:ea typeface="MS PGothic" panose="020B0600070205080204" pitchFamily="34" charset="-128"/>
              </a:rPr>
              <a:t>。</a:t>
            </a:r>
          </a:p>
        </p:txBody>
      </p:sp>
    </p:spTree>
    <p:extLst>
      <p:ext uri="{BB962C8B-B14F-4D97-AF65-F5344CB8AC3E}">
        <p14:creationId xmlns:p14="http://schemas.microsoft.com/office/powerpoint/2010/main" val="89650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700"/>
            <a:ext cx="8134705" cy="6751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4.</a:t>
            </a:r>
            <a:r>
              <a:rPr lang="ja-JP" altLang="en-US" sz="1800">
                <a:solidFill>
                  <a:schemeClr val="tx1"/>
                </a:solidFill>
                <a:latin typeface="MS PGothic" panose="020B0600070205080204" pitchFamily="34" charset="-128"/>
                <a:ea typeface="MS PGothic" panose="020B0600070205080204" pitchFamily="34" charset="-128"/>
              </a:rPr>
              <a:t> システムの動作</a:t>
            </a:r>
          </a:p>
          <a:p>
            <a:pPr>
              <a:spcBef>
                <a:spcPts val="600"/>
              </a:spcBef>
              <a:spcAft>
                <a:spcPts val="600"/>
              </a:spcAft>
              <a:buClr>
                <a:schemeClr val="tx1"/>
              </a:buClr>
            </a:pP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pic>
        <p:nvPicPr>
          <p:cNvPr id="8" name="Picture 7" descr="A close-up of a computer screen&#10;&#10;Description automatically generated">
            <a:extLst>
              <a:ext uri="{FF2B5EF4-FFF2-40B4-BE49-F238E27FC236}">
                <a16:creationId xmlns:a16="http://schemas.microsoft.com/office/drawing/2014/main" id="{B1B1ADE5-FE72-D03E-D000-911607E5C84A}"/>
              </a:ext>
            </a:extLst>
          </p:cNvPr>
          <p:cNvPicPr>
            <a:picLocks noChangeAspect="1"/>
          </p:cNvPicPr>
          <p:nvPr/>
        </p:nvPicPr>
        <p:blipFill>
          <a:blip r:embed="rId3"/>
          <a:stretch>
            <a:fillRect/>
          </a:stretch>
        </p:blipFill>
        <p:spPr>
          <a:xfrm>
            <a:off x="720726" y="1685400"/>
            <a:ext cx="3776186" cy="2599997"/>
          </a:xfrm>
          <a:prstGeom prst="rect">
            <a:avLst/>
          </a:prstGeom>
        </p:spPr>
      </p:pic>
      <p:sp>
        <p:nvSpPr>
          <p:cNvPr id="9" name="TextBox 8">
            <a:extLst>
              <a:ext uri="{FF2B5EF4-FFF2-40B4-BE49-F238E27FC236}">
                <a16:creationId xmlns:a16="http://schemas.microsoft.com/office/drawing/2014/main" id="{003085C5-B36B-580D-D5EF-9C4988AF8BEF}"/>
              </a:ext>
            </a:extLst>
          </p:cNvPr>
          <p:cNvSpPr txBox="1"/>
          <p:nvPr/>
        </p:nvSpPr>
        <p:spPr>
          <a:xfrm>
            <a:off x="4885899" y="540000"/>
            <a:ext cx="3968806" cy="4247317"/>
          </a:xfrm>
          <a:prstGeom prst="rect">
            <a:avLst/>
          </a:prstGeom>
          <a:noFill/>
        </p:spPr>
        <p:txBody>
          <a:bodyPr wrap="square" rtlCol="0">
            <a:spAutoFit/>
          </a:bodyPr>
          <a:lstStyle/>
          <a:p>
            <a:pPr marL="342900" indent="-342900">
              <a:spcBef>
                <a:spcPts val="600"/>
              </a:spcBef>
              <a:spcAft>
                <a:spcPts val="600"/>
              </a:spcAft>
              <a:buClr>
                <a:schemeClr val="tx1"/>
              </a:buClr>
              <a:buAutoNum type="arabicPeriod"/>
            </a:pPr>
            <a:r>
              <a:rPr lang="en-US" dirty="0" err="1">
                <a:solidFill>
                  <a:schemeClr val="tx1"/>
                </a:solidFill>
              </a:rPr>
              <a:t>患者が来院</a:t>
            </a:r>
            <a:endParaRPr lang="en-US" dirty="0">
              <a:solidFill>
                <a:schemeClr val="tx1"/>
              </a:solidFill>
            </a:endParaRPr>
          </a:p>
          <a:p>
            <a:pPr marL="342900" indent="-342900">
              <a:spcBef>
                <a:spcPts val="600"/>
              </a:spcBef>
              <a:spcAft>
                <a:spcPts val="600"/>
              </a:spcAft>
              <a:buClr>
                <a:schemeClr val="tx1"/>
              </a:buClr>
              <a:buAutoNum type="arabicPeriod"/>
            </a:pPr>
            <a:r>
              <a:rPr lang="en-US" dirty="0" err="1">
                <a:solidFill>
                  <a:schemeClr val="tx1"/>
                </a:solidFill>
              </a:rPr>
              <a:t>保険証を読み取り装置で読み取り、患者登録画面で確認してサーバへ登録する</a:t>
            </a:r>
            <a:r>
              <a:rPr lang="en-US" dirty="0">
                <a:solidFill>
                  <a:schemeClr val="tx1"/>
                </a:solidFill>
              </a:rPr>
              <a:t>。</a:t>
            </a:r>
          </a:p>
          <a:p>
            <a:pPr marL="342900" indent="-342900">
              <a:spcBef>
                <a:spcPts val="600"/>
              </a:spcBef>
              <a:spcAft>
                <a:spcPts val="600"/>
              </a:spcAft>
              <a:buClr>
                <a:schemeClr val="tx1"/>
              </a:buClr>
              <a:buAutoNum type="arabicPeriod"/>
            </a:pPr>
            <a:r>
              <a:rPr lang="en-US" dirty="0" err="1">
                <a:solidFill>
                  <a:schemeClr val="tx1"/>
                </a:solidFill>
              </a:rPr>
              <a:t>再来院の患者の場合は登録済みの情報を確認する</a:t>
            </a:r>
            <a:r>
              <a:rPr lang="en-US" dirty="0">
                <a:solidFill>
                  <a:schemeClr val="tx1"/>
                </a:solidFill>
              </a:rPr>
              <a:t>。</a:t>
            </a:r>
          </a:p>
          <a:p>
            <a:pPr marL="342900" indent="-342900">
              <a:spcBef>
                <a:spcPts val="600"/>
              </a:spcBef>
              <a:spcAft>
                <a:spcPts val="600"/>
              </a:spcAft>
              <a:buClr>
                <a:schemeClr val="tx1"/>
              </a:buClr>
              <a:buAutoNum type="arabicPeriod"/>
            </a:pPr>
            <a:r>
              <a:rPr lang="en-US" dirty="0" err="1">
                <a:solidFill>
                  <a:schemeClr val="tx1"/>
                </a:solidFill>
              </a:rPr>
              <a:t>新規の患者は自分で症状をタブレットから入力する</a:t>
            </a:r>
            <a:r>
              <a:rPr lang="en-US" dirty="0">
                <a:solidFill>
                  <a:schemeClr val="tx1"/>
                </a:solidFill>
              </a:rPr>
              <a:t>。</a:t>
            </a:r>
          </a:p>
          <a:p>
            <a:pPr marL="342900" indent="-342900">
              <a:spcBef>
                <a:spcPts val="600"/>
              </a:spcBef>
              <a:spcAft>
                <a:spcPts val="600"/>
              </a:spcAft>
              <a:buClr>
                <a:schemeClr val="tx1"/>
              </a:buClr>
              <a:buAutoNum type="arabicPeriod"/>
            </a:pPr>
            <a:r>
              <a:rPr lang="en-US" dirty="0" err="1">
                <a:solidFill>
                  <a:schemeClr val="tx1"/>
                </a:solidFill>
              </a:rPr>
              <a:t>受付が終わると患者は待ち行列に入れられる</a:t>
            </a:r>
            <a:r>
              <a:rPr lang="en-US" dirty="0">
                <a:solidFill>
                  <a:schemeClr val="tx1"/>
                </a:solidFill>
              </a:rPr>
              <a:t>。</a:t>
            </a:r>
          </a:p>
          <a:p>
            <a:pPr marL="342900" indent="-342900">
              <a:spcBef>
                <a:spcPts val="600"/>
              </a:spcBef>
              <a:spcAft>
                <a:spcPts val="600"/>
              </a:spcAft>
              <a:buClr>
                <a:schemeClr val="tx1"/>
              </a:buClr>
              <a:buAutoNum type="arabicPeriod"/>
            </a:pPr>
            <a:r>
              <a:rPr lang="en-US" dirty="0">
                <a:solidFill>
                  <a:schemeClr val="tx1"/>
                </a:solidFill>
              </a:rPr>
              <a:t>図1.7に示すように、待合室で待っている患者の一覧情報やその日に来院が予定されている患者の予約時間、その時点での各患者の待ち時間が画面に表示される。</a:t>
            </a:r>
          </a:p>
          <a:p>
            <a:pPr marL="342900" indent="-342900">
              <a:spcBef>
                <a:spcPts val="600"/>
              </a:spcBef>
              <a:spcAft>
                <a:spcPts val="600"/>
              </a:spcAft>
              <a:buClr>
                <a:schemeClr val="tx1"/>
              </a:buClr>
              <a:buAutoNum type="arabicPeriod"/>
            </a:pPr>
            <a:r>
              <a:rPr lang="en-US" dirty="0" err="1">
                <a:solidFill>
                  <a:schemeClr val="tx1"/>
                </a:solidFill>
              </a:rPr>
              <a:t>この情報は診察室のクライアントシステムで見ることができる</a:t>
            </a:r>
            <a:endParaRPr lang="en-US" dirty="0">
              <a:solidFill>
                <a:schemeClr val="tx1"/>
              </a:solidFill>
            </a:endParaRPr>
          </a:p>
        </p:txBody>
      </p:sp>
    </p:spTree>
    <p:extLst>
      <p:ext uri="{BB962C8B-B14F-4D97-AF65-F5344CB8AC3E}">
        <p14:creationId xmlns:p14="http://schemas.microsoft.com/office/powerpoint/2010/main" val="4201737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700"/>
            <a:ext cx="8134705" cy="6751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4.</a:t>
            </a:r>
            <a:r>
              <a:rPr lang="ja-JP" altLang="en-US" sz="1800">
                <a:solidFill>
                  <a:schemeClr val="tx1"/>
                </a:solidFill>
                <a:latin typeface="MS PGothic" panose="020B0600070205080204" pitchFamily="34" charset="-128"/>
                <a:ea typeface="MS PGothic" panose="020B0600070205080204" pitchFamily="34" charset="-128"/>
              </a:rPr>
              <a:t> システムの動作（続き）</a:t>
            </a:r>
          </a:p>
          <a:p>
            <a:pPr>
              <a:spcBef>
                <a:spcPts val="600"/>
              </a:spcBef>
              <a:spcAft>
                <a:spcPts val="600"/>
              </a:spcAft>
              <a:buClr>
                <a:schemeClr val="tx1"/>
              </a:buClr>
            </a:pP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sp>
        <p:nvSpPr>
          <p:cNvPr id="9" name="TextBox 8">
            <a:extLst>
              <a:ext uri="{FF2B5EF4-FFF2-40B4-BE49-F238E27FC236}">
                <a16:creationId xmlns:a16="http://schemas.microsoft.com/office/drawing/2014/main" id="{003085C5-B36B-580D-D5EF-9C4988AF8BEF}"/>
              </a:ext>
            </a:extLst>
          </p:cNvPr>
          <p:cNvSpPr txBox="1"/>
          <p:nvPr/>
        </p:nvSpPr>
        <p:spPr>
          <a:xfrm>
            <a:off x="4787352" y="1450278"/>
            <a:ext cx="4132580" cy="3216265"/>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startAt="8"/>
            </a:pPr>
            <a:r>
              <a:rPr lang="en-US" dirty="0" err="1">
                <a:solidFill>
                  <a:schemeClr val="tx1"/>
                </a:solidFill>
              </a:rPr>
              <a:t>歯科医師は患者の電子カルテを確認したり、記入したりできる</a:t>
            </a:r>
            <a:r>
              <a:rPr lang="en-US" dirty="0">
                <a:solidFill>
                  <a:schemeClr val="tx1"/>
                </a:solidFill>
              </a:rPr>
              <a:t>。</a:t>
            </a:r>
          </a:p>
          <a:p>
            <a:pPr marL="342900" indent="-342900">
              <a:spcBef>
                <a:spcPts val="600"/>
              </a:spcBef>
              <a:spcAft>
                <a:spcPts val="600"/>
              </a:spcAft>
              <a:buClr>
                <a:schemeClr val="tx1"/>
              </a:buClr>
              <a:buFont typeface="+mj-lt"/>
              <a:buAutoNum type="arabicPeriod" startAt="8"/>
            </a:pPr>
            <a:r>
              <a:rPr lang="en-US" dirty="0">
                <a:solidFill>
                  <a:schemeClr val="tx1"/>
                </a:solidFill>
              </a:rPr>
              <a:t>図1.8のようにデンタルチャートを表示し、どの歯に問題があり、どこを治療したかを記録する。</a:t>
            </a:r>
          </a:p>
          <a:p>
            <a:pPr marL="342900" indent="-342900">
              <a:spcBef>
                <a:spcPts val="600"/>
              </a:spcBef>
              <a:spcAft>
                <a:spcPts val="600"/>
              </a:spcAft>
              <a:buClr>
                <a:schemeClr val="tx1"/>
              </a:buClr>
              <a:buFont typeface="+mj-lt"/>
              <a:buAutoNum type="arabicPeriod" startAt="8"/>
            </a:pPr>
            <a:r>
              <a:rPr lang="en-US" dirty="0" err="1">
                <a:solidFill>
                  <a:schemeClr val="tx1"/>
                </a:solidFill>
              </a:rPr>
              <a:t>電子カルテには次回の来院時の治療予定を入力し、受付システムで患者が来院予約をする際に、おおよその診察金額を提示する</a:t>
            </a:r>
            <a:r>
              <a:rPr lang="en-US" dirty="0">
                <a:solidFill>
                  <a:schemeClr val="tx1"/>
                </a:solidFill>
              </a:rPr>
              <a:t>。</a:t>
            </a:r>
          </a:p>
          <a:p>
            <a:pPr marL="342900" indent="-342900">
              <a:spcBef>
                <a:spcPts val="600"/>
              </a:spcBef>
              <a:spcAft>
                <a:spcPts val="600"/>
              </a:spcAft>
              <a:buClr>
                <a:schemeClr val="tx1"/>
              </a:buClr>
              <a:buFont typeface="+mj-lt"/>
              <a:buAutoNum type="arabicPeriod" startAt="8"/>
            </a:pPr>
            <a:r>
              <a:rPr lang="en-US" dirty="0" err="1">
                <a:solidFill>
                  <a:schemeClr val="tx1"/>
                </a:solidFill>
              </a:rPr>
              <a:t>歯科衛生士が歯科医師の指示にしたがって口腔衛生指導を行い、タブレットからカルテに記入する</a:t>
            </a:r>
            <a:r>
              <a:rPr lang="en-US" dirty="0">
                <a:solidFill>
                  <a:schemeClr val="tx1"/>
                </a:solidFill>
              </a:rPr>
              <a:t>。</a:t>
            </a:r>
          </a:p>
          <a:p>
            <a:pPr marL="342900" indent="-342900">
              <a:buAutoNum type="arabicPeriod"/>
            </a:pPr>
            <a:endParaRPr lang="en-US" dirty="0">
              <a:solidFill>
                <a:schemeClr val="tx1"/>
              </a:solidFill>
            </a:endParaRPr>
          </a:p>
        </p:txBody>
      </p:sp>
      <p:pic>
        <p:nvPicPr>
          <p:cNvPr id="5" name="Picture 4" descr="A computer screen with text and images&#10;&#10;Description automatically generated">
            <a:extLst>
              <a:ext uri="{FF2B5EF4-FFF2-40B4-BE49-F238E27FC236}">
                <a16:creationId xmlns:a16="http://schemas.microsoft.com/office/drawing/2014/main" id="{B685FB6B-389B-FFAE-A26A-85142AC0C8AF}"/>
              </a:ext>
            </a:extLst>
          </p:cNvPr>
          <p:cNvPicPr>
            <a:picLocks noChangeAspect="1"/>
          </p:cNvPicPr>
          <p:nvPr/>
        </p:nvPicPr>
        <p:blipFill>
          <a:blip r:embed="rId3"/>
          <a:stretch>
            <a:fillRect/>
          </a:stretch>
        </p:blipFill>
        <p:spPr>
          <a:xfrm>
            <a:off x="789543" y="1822384"/>
            <a:ext cx="3759742" cy="2463014"/>
          </a:xfrm>
          <a:prstGeom prst="rect">
            <a:avLst/>
          </a:prstGeom>
        </p:spPr>
      </p:pic>
    </p:spTree>
    <p:extLst>
      <p:ext uri="{BB962C8B-B14F-4D97-AF65-F5344CB8AC3E}">
        <p14:creationId xmlns:p14="http://schemas.microsoft.com/office/powerpoint/2010/main" val="317221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700"/>
            <a:ext cx="8134705" cy="6751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4.</a:t>
            </a:r>
            <a:r>
              <a:rPr lang="ja-JP" altLang="en-US" sz="1800">
                <a:solidFill>
                  <a:schemeClr val="tx1"/>
                </a:solidFill>
                <a:latin typeface="MS PGothic" panose="020B0600070205080204" pitchFamily="34" charset="-128"/>
                <a:ea typeface="MS PGothic" panose="020B0600070205080204" pitchFamily="34" charset="-128"/>
              </a:rPr>
              <a:t> システムの動作（続き）</a:t>
            </a:r>
          </a:p>
          <a:p>
            <a:pPr>
              <a:spcBef>
                <a:spcPts val="600"/>
              </a:spcBef>
              <a:spcAft>
                <a:spcPts val="600"/>
              </a:spcAft>
              <a:buClr>
                <a:schemeClr val="tx1"/>
              </a:buClr>
            </a:pP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sp>
        <p:nvSpPr>
          <p:cNvPr id="9" name="TextBox 8">
            <a:extLst>
              <a:ext uri="{FF2B5EF4-FFF2-40B4-BE49-F238E27FC236}">
                <a16:creationId xmlns:a16="http://schemas.microsoft.com/office/drawing/2014/main" id="{003085C5-B36B-580D-D5EF-9C4988AF8BEF}"/>
              </a:ext>
            </a:extLst>
          </p:cNvPr>
          <p:cNvSpPr txBox="1"/>
          <p:nvPr/>
        </p:nvSpPr>
        <p:spPr>
          <a:xfrm>
            <a:off x="4571999" y="1444921"/>
            <a:ext cx="4282705" cy="1831271"/>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startAt="12"/>
            </a:pPr>
            <a:r>
              <a:rPr lang="en-US" dirty="0" err="1">
                <a:solidFill>
                  <a:schemeClr val="tx1"/>
                </a:solidFill>
              </a:rPr>
              <a:t>診療が終わると患者は待合室で次回来院予約を行い、会計を行う</a:t>
            </a:r>
            <a:r>
              <a:rPr lang="en-US" dirty="0">
                <a:solidFill>
                  <a:schemeClr val="tx1"/>
                </a:solidFill>
              </a:rPr>
              <a:t>。</a:t>
            </a:r>
          </a:p>
          <a:p>
            <a:pPr marL="342900" indent="-342900">
              <a:spcBef>
                <a:spcPts val="600"/>
              </a:spcBef>
              <a:spcAft>
                <a:spcPts val="600"/>
              </a:spcAft>
              <a:buClr>
                <a:schemeClr val="tx1"/>
              </a:buClr>
              <a:buFont typeface="+mj-lt"/>
              <a:buAutoNum type="arabicPeriod" startAt="12"/>
            </a:pPr>
            <a:r>
              <a:rPr lang="en-US" dirty="0">
                <a:solidFill>
                  <a:schemeClr val="tx1"/>
                </a:solidFill>
              </a:rPr>
              <a:t>受付はサーバを利用して、予約を確認したり、図1.9に示すように診察内容やそれを元にした会計処理を行う。診察明細書や領収書などをプリントアウトし患者に渡す。</a:t>
            </a:r>
          </a:p>
          <a:p>
            <a:pPr marL="342900" indent="-342900">
              <a:buAutoNum type="arabicPeriod"/>
            </a:pPr>
            <a:endParaRPr lang="en-US" dirty="0">
              <a:solidFill>
                <a:schemeClr val="tx1"/>
              </a:solidFill>
            </a:endParaRPr>
          </a:p>
        </p:txBody>
      </p:sp>
      <p:pic>
        <p:nvPicPr>
          <p:cNvPr id="6" name="Picture 5" descr="Several papers with text and numbers&#10;&#10;Description automatically generated with medium confidence">
            <a:extLst>
              <a:ext uri="{FF2B5EF4-FFF2-40B4-BE49-F238E27FC236}">
                <a16:creationId xmlns:a16="http://schemas.microsoft.com/office/drawing/2014/main" id="{AB4F464C-66BD-5A51-70E8-B1E5B360DAC0}"/>
              </a:ext>
            </a:extLst>
          </p:cNvPr>
          <p:cNvPicPr>
            <a:picLocks noChangeAspect="1"/>
          </p:cNvPicPr>
          <p:nvPr/>
        </p:nvPicPr>
        <p:blipFill>
          <a:blip r:embed="rId3"/>
          <a:stretch>
            <a:fillRect/>
          </a:stretch>
        </p:blipFill>
        <p:spPr>
          <a:xfrm>
            <a:off x="827278" y="1731561"/>
            <a:ext cx="2360986" cy="3055393"/>
          </a:xfrm>
          <a:prstGeom prst="rect">
            <a:avLst/>
          </a:prstGeom>
        </p:spPr>
      </p:pic>
    </p:spTree>
    <p:extLst>
      <p:ext uri="{BB962C8B-B14F-4D97-AF65-F5344CB8AC3E}">
        <p14:creationId xmlns:p14="http://schemas.microsoft.com/office/powerpoint/2010/main" val="120845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700"/>
            <a:ext cx="8134705" cy="6751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5. </a:t>
            </a:r>
            <a:r>
              <a:rPr lang="ja-JP" altLang="en-US" sz="1800">
                <a:solidFill>
                  <a:schemeClr val="tx1"/>
                </a:solidFill>
                <a:latin typeface="MS PGothic" panose="020B0600070205080204" pitchFamily="34" charset="-128"/>
                <a:ea typeface="MS PGothic" panose="020B0600070205080204" pitchFamily="34" charset="-128"/>
              </a:rPr>
              <a:t>システムに求められる性能</a:t>
            </a:r>
          </a:p>
          <a:p>
            <a:pPr>
              <a:spcBef>
                <a:spcPts val="600"/>
              </a:spcBef>
              <a:spcAft>
                <a:spcPts val="600"/>
              </a:spcAft>
              <a:buClr>
                <a:schemeClr val="tx1"/>
              </a:buClr>
            </a:pP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sp>
        <p:nvSpPr>
          <p:cNvPr id="9" name="TextBox 8">
            <a:extLst>
              <a:ext uri="{FF2B5EF4-FFF2-40B4-BE49-F238E27FC236}">
                <a16:creationId xmlns:a16="http://schemas.microsoft.com/office/drawing/2014/main" id="{003085C5-B36B-580D-D5EF-9C4988AF8BEF}"/>
              </a:ext>
            </a:extLst>
          </p:cNvPr>
          <p:cNvSpPr txBox="1"/>
          <p:nvPr/>
        </p:nvSpPr>
        <p:spPr>
          <a:xfrm>
            <a:off x="720000" y="1908945"/>
            <a:ext cx="7703275" cy="2277547"/>
          </a:xfrm>
          <a:prstGeom prst="rect">
            <a:avLst/>
          </a:prstGeom>
          <a:noFill/>
        </p:spPr>
        <p:txBody>
          <a:bodyPr wrap="square" rtlCol="0">
            <a:spAutoFit/>
          </a:bodyPr>
          <a:lstStyle/>
          <a:p>
            <a:pPr marL="342900" indent="-342900">
              <a:spcBef>
                <a:spcPts val="600"/>
              </a:spcBef>
              <a:spcAft>
                <a:spcPts val="600"/>
              </a:spcAft>
              <a:buClr>
                <a:schemeClr val="tx1"/>
              </a:buClr>
              <a:buAutoNum type="arabicPeriod"/>
            </a:pPr>
            <a:r>
              <a:rPr lang="en-US" dirty="0">
                <a:solidFill>
                  <a:schemeClr val="tx1"/>
                </a:solidFill>
              </a:rPr>
              <a:t>歯科医院の患者数は3000名程度である。システム内のデータサイズは電子カルテなどを含めて２GB程度が必要となる。</a:t>
            </a:r>
          </a:p>
          <a:p>
            <a:pPr marL="342900" indent="-342900">
              <a:spcBef>
                <a:spcPts val="600"/>
              </a:spcBef>
              <a:spcAft>
                <a:spcPts val="600"/>
              </a:spcAft>
              <a:buClr>
                <a:schemeClr val="tx1"/>
              </a:buClr>
              <a:buAutoNum type="arabicPeriod"/>
            </a:pPr>
            <a:r>
              <a:rPr lang="en-US" dirty="0">
                <a:solidFill>
                  <a:schemeClr val="tx1"/>
                </a:solidFill>
              </a:rPr>
              <a:t>システムの処理速度は医師が診療や治療の途中でカルテ情報を参照したり、記入をするために、数ミリ秒程度の比較的早い応答時間が必須となる。</a:t>
            </a:r>
          </a:p>
          <a:p>
            <a:pPr marL="342900" indent="-342900">
              <a:spcBef>
                <a:spcPts val="600"/>
              </a:spcBef>
              <a:spcAft>
                <a:spcPts val="600"/>
              </a:spcAft>
              <a:buClr>
                <a:schemeClr val="tx1"/>
              </a:buClr>
              <a:buAutoNum type="arabicPeriod"/>
            </a:pPr>
            <a:r>
              <a:rPr lang="en-US" dirty="0" err="1">
                <a:solidFill>
                  <a:schemeClr val="tx1"/>
                </a:solidFill>
              </a:rPr>
              <a:t>システムで取り扱う患者情報や診療情報は誤りが許されず、個人情報面からシステムのセキュリティも重視される</a:t>
            </a:r>
            <a:r>
              <a:rPr lang="en-US" dirty="0">
                <a:solidFill>
                  <a:schemeClr val="tx1"/>
                </a:solidFill>
              </a:rPr>
              <a:t>。</a:t>
            </a:r>
          </a:p>
          <a:p>
            <a:pPr marL="342900" indent="-342900">
              <a:spcBef>
                <a:spcPts val="600"/>
              </a:spcBef>
              <a:spcAft>
                <a:spcPts val="600"/>
              </a:spcAft>
              <a:buClr>
                <a:schemeClr val="tx1"/>
              </a:buClr>
              <a:buAutoNum type="arabicPeriod"/>
            </a:pPr>
            <a:r>
              <a:rPr lang="en-US" dirty="0">
                <a:solidFill>
                  <a:schemeClr val="tx1"/>
                </a:solidFill>
              </a:rPr>
              <a:t>システムは歯科医師や歯科衛生士、受付などシステムに不慣れた利用者が利用するため、ユーザインターフェースは使いやすく、誤操作防止などの工夫が求められる。</a:t>
            </a:r>
          </a:p>
        </p:txBody>
      </p:sp>
    </p:spTree>
    <p:extLst>
      <p:ext uri="{BB962C8B-B14F-4D97-AF65-F5344CB8AC3E}">
        <p14:creationId xmlns:p14="http://schemas.microsoft.com/office/powerpoint/2010/main" val="266905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700"/>
            <a:ext cx="8134705" cy="6751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6. </a:t>
            </a:r>
            <a:r>
              <a:rPr lang="ja-JP" altLang="en-US" sz="1800">
                <a:solidFill>
                  <a:schemeClr val="tx1"/>
                </a:solidFill>
                <a:latin typeface="MS PGothic" panose="020B0600070205080204" pitchFamily="34" charset="-128"/>
                <a:ea typeface="MS PGothic" panose="020B0600070205080204" pitchFamily="34" charset="-128"/>
              </a:rPr>
              <a:t>システムの運用と保守</a:t>
            </a:r>
          </a:p>
          <a:p>
            <a:pPr>
              <a:spcBef>
                <a:spcPts val="600"/>
              </a:spcBef>
              <a:spcAft>
                <a:spcPts val="600"/>
              </a:spcAft>
              <a:buClr>
                <a:schemeClr val="tx1"/>
              </a:buClr>
            </a:pP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sp>
        <p:nvSpPr>
          <p:cNvPr id="9" name="TextBox 8">
            <a:extLst>
              <a:ext uri="{FF2B5EF4-FFF2-40B4-BE49-F238E27FC236}">
                <a16:creationId xmlns:a16="http://schemas.microsoft.com/office/drawing/2014/main" id="{003085C5-B36B-580D-D5EF-9C4988AF8BEF}"/>
              </a:ext>
            </a:extLst>
          </p:cNvPr>
          <p:cNvSpPr txBox="1"/>
          <p:nvPr/>
        </p:nvSpPr>
        <p:spPr>
          <a:xfrm>
            <a:off x="720000" y="1908945"/>
            <a:ext cx="7703275" cy="892552"/>
          </a:xfrm>
          <a:prstGeom prst="rect">
            <a:avLst/>
          </a:prstGeom>
          <a:noFill/>
        </p:spPr>
        <p:txBody>
          <a:bodyPr wrap="square" rtlCol="0">
            <a:spAutoFit/>
          </a:bodyPr>
          <a:lstStyle/>
          <a:p>
            <a:pPr marL="342900" indent="-342900">
              <a:spcBef>
                <a:spcPts val="600"/>
              </a:spcBef>
              <a:spcAft>
                <a:spcPts val="600"/>
              </a:spcAft>
              <a:buClr>
                <a:schemeClr val="tx1"/>
              </a:buClr>
              <a:buAutoNum type="arabicPeriod"/>
            </a:pPr>
            <a:r>
              <a:rPr lang="en-US" dirty="0">
                <a:solidFill>
                  <a:schemeClr val="tx1"/>
                </a:solidFill>
              </a:rPr>
              <a:t>多くの情報システムでは、システム導入後の運用や保守が重視される。</a:t>
            </a:r>
          </a:p>
          <a:p>
            <a:pPr marL="342900" indent="-342900">
              <a:spcBef>
                <a:spcPts val="600"/>
              </a:spcBef>
              <a:spcAft>
                <a:spcPts val="600"/>
              </a:spcAft>
              <a:buClr>
                <a:schemeClr val="tx1"/>
              </a:buClr>
              <a:buAutoNum type="arabicPeriod"/>
            </a:pPr>
            <a:r>
              <a:rPr lang="en-US" dirty="0">
                <a:solidFill>
                  <a:schemeClr val="tx1"/>
                </a:solidFill>
              </a:rPr>
              <a:t>歯科診療支援システムの場合にも、会計処理などが更新される。更新のためのデータはネットワークを介して、リモートメンテナンス方式が採用される場合が多い。</a:t>
            </a:r>
          </a:p>
        </p:txBody>
      </p:sp>
    </p:spTree>
    <p:extLst>
      <p:ext uri="{BB962C8B-B14F-4D97-AF65-F5344CB8AC3E}">
        <p14:creationId xmlns:p14="http://schemas.microsoft.com/office/powerpoint/2010/main" val="4195561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700"/>
            <a:ext cx="8134705" cy="48490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7. </a:t>
            </a:r>
            <a:r>
              <a:rPr lang="ja-JP" altLang="en-US" sz="1800">
                <a:solidFill>
                  <a:schemeClr val="tx1"/>
                </a:solidFill>
                <a:latin typeface="MS PGothic" panose="020B0600070205080204" pitchFamily="34" charset="-128"/>
                <a:ea typeface="MS PGothic" panose="020B0600070205080204" pitchFamily="34" charset="-128"/>
              </a:rPr>
              <a:t>システム開発の過程</a:t>
            </a: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sp>
        <p:nvSpPr>
          <p:cNvPr id="9" name="TextBox 8">
            <a:extLst>
              <a:ext uri="{FF2B5EF4-FFF2-40B4-BE49-F238E27FC236}">
                <a16:creationId xmlns:a16="http://schemas.microsoft.com/office/drawing/2014/main" id="{003085C5-B36B-580D-D5EF-9C4988AF8BEF}"/>
              </a:ext>
            </a:extLst>
          </p:cNvPr>
          <p:cNvSpPr txBox="1"/>
          <p:nvPr/>
        </p:nvSpPr>
        <p:spPr>
          <a:xfrm>
            <a:off x="4572000" y="1597603"/>
            <a:ext cx="4453302" cy="3200876"/>
          </a:xfrm>
          <a:prstGeom prst="rect">
            <a:avLst/>
          </a:prstGeom>
          <a:noFill/>
        </p:spPr>
        <p:txBody>
          <a:bodyPr wrap="square" rtlCol="0">
            <a:spAutoFit/>
          </a:bodyPr>
          <a:lstStyle/>
          <a:p>
            <a:pPr marL="342900" indent="-342900">
              <a:spcBef>
                <a:spcPts val="600"/>
              </a:spcBef>
              <a:spcAft>
                <a:spcPts val="600"/>
              </a:spcAft>
              <a:buClr>
                <a:schemeClr val="tx1"/>
              </a:buClr>
              <a:buFont typeface="Arial" panose="020B0604020202020204" pitchFamily="34" charset="0"/>
              <a:buChar char="•"/>
            </a:pPr>
            <a:r>
              <a:rPr lang="en-US" dirty="0">
                <a:solidFill>
                  <a:schemeClr val="tx1"/>
                </a:solidFill>
              </a:rPr>
              <a:t>歯科診療支援システムは開発から10年が経過しても、先進的なシステムなっている。初期のシステムでは初歩的な電子カルテ機能を中心に設計されたが、その後、顧客である歯科医師からの要望を取り入れ、歯科業務の総合支援システムへと発展した。</a:t>
            </a:r>
          </a:p>
          <a:p>
            <a:pPr marL="342900" indent="-342900">
              <a:spcBef>
                <a:spcPts val="600"/>
              </a:spcBef>
              <a:spcAft>
                <a:spcPts val="600"/>
              </a:spcAft>
              <a:buClr>
                <a:schemeClr val="tx1"/>
              </a:buClr>
              <a:buFont typeface="Arial" panose="020B0604020202020204" pitchFamily="34" charset="0"/>
              <a:buChar char="•"/>
            </a:pPr>
            <a:r>
              <a:rPr lang="en-US" dirty="0">
                <a:solidFill>
                  <a:schemeClr val="tx1"/>
                </a:solidFill>
              </a:rPr>
              <a:t>図1.10に示すように何段階かのバージョンアップを繰り返すことで機能を充実させていく開発形態は</a:t>
            </a:r>
            <a:r>
              <a:rPr lang="en-US" b="1" u="sng" dirty="0">
                <a:solidFill>
                  <a:schemeClr val="tx1"/>
                </a:solidFill>
              </a:rPr>
              <a:t>進化型開発</a:t>
            </a:r>
            <a:r>
              <a:rPr lang="en-US" dirty="0">
                <a:solidFill>
                  <a:schemeClr val="tx1"/>
                </a:solidFill>
              </a:rPr>
              <a:t>と呼ばれている。</a:t>
            </a:r>
          </a:p>
          <a:p>
            <a:pPr marL="342900" indent="-342900">
              <a:spcBef>
                <a:spcPts val="600"/>
              </a:spcBef>
              <a:spcAft>
                <a:spcPts val="600"/>
              </a:spcAft>
              <a:buClr>
                <a:schemeClr val="tx1"/>
              </a:buClr>
              <a:buFont typeface="Arial" panose="020B0604020202020204" pitchFamily="34" charset="0"/>
              <a:buChar char="•"/>
            </a:pPr>
            <a:r>
              <a:rPr lang="en-US" dirty="0">
                <a:solidFill>
                  <a:schemeClr val="tx1"/>
                </a:solidFill>
              </a:rPr>
              <a:t>システム開発の過程では４</a:t>
            </a:r>
            <a:r>
              <a:rPr lang="en-US" altLang="ja-JP" dirty="0">
                <a:solidFill>
                  <a:schemeClr val="tx1"/>
                </a:solidFill>
              </a:rPr>
              <a:t>.</a:t>
            </a:r>
            <a:r>
              <a:rPr lang="ja-JP" altLang="en-US">
                <a:solidFill>
                  <a:schemeClr val="tx1"/>
                </a:solidFill>
              </a:rPr>
              <a:t>の</a:t>
            </a:r>
            <a:r>
              <a:rPr lang="en-US" dirty="0">
                <a:solidFill>
                  <a:schemeClr val="tx1"/>
                </a:solidFill>
              </a:rPr>
              <a:t>システム機能動作だけでなく、5.6.で示したシステムに求められる性能や運用、保守面なども考慮して、ソフトウェア工学技術を活用して開発が進められた。</a:t>
            </a:r>
          </a:p>
        </p:txBody>
      </p:sp>
      <p:pic>
        <p:nvPicPr>
          <p:cNvPr id="4" name="Picture 3" descr="A diagram of a company&#10;&#10;Description automatically generated with medium confidence">
            <a:extLst>
              <a:ext uri="{FF2B5EF4-FFF2-40B4-BE49-F238E27FC236}">
                <a16:creationId xmlns:a16="http://schemas.microsoft.com/office/drawing/2014/main" id="{5C5E5E37-5491-261F-9EF0-C0CA91D0105A}"/>
              </a:ext>
            </a:extLst>
          </p:cNvPr>
          <p:cNvPicPr>
            <a:picLocks noChangeAspect="1"/>
          </p:cNvPicPr>
          <p:nvPr/>
        </p:nvPicPr>
        <p:blipFill>
          <a:blip r:embed="rId3"/>
          <a:stretch>
            <a:fillRect/>
          </a:stretch>
        </p:blipFill>
        <p:spPr>
          <a:xfrm>
            <a:off x="771232" y="1685401"/>
            <a:ext cx="3341981" cy="1972199"/>
          </a:xfrm>
          <a:prstGeom prst="rect">
            <a:avLst/>
          </a:prstGeom>
        </p:spPr>
      </p:pic>
      <p:sp>
        <p:nvSpPr>
          <p:cNvPr id="5" name="TextBox 4">
            <a:extLst>
              <a:ext uri="{FF2B5EF4-FFF2-40B4-BE49-F238E27FC236}">
                <a16:creationId xmlns:a16="http://schemas.microsoft.com/office/drawing/2014/main" id="{91E89484-8BB3-F1CA-C0EF-4D093AA17183}"/>
              </a:ext>
            </a:extLst>
          </p:cNvPr>
          <p:cNvSpPr txBox="1"/>
          <p:nvPr/>
        </p:nvSpPr>
        <p:spPr>
          <a:xfrm>
            <a:off x="381050" y="3876911"/>
            <a:ext cx="3851275" cy="307777"/>
          </a:xfrm>
          <a:prstGeom prst="rect">
            <a:avLst/>
          </a:prstGeom>
          <a:noFill/>
        </p:spPr>
        <p:txBody>
          <a:bodyPr wrap="square" rtlCol="0">
            <a:spAutoFit/>
          </a:bodyPr>
          <a:lstStyle/>
          <a:p>
            <a:pPr marL="363537" lvl="2">
              <a:spcBef>
                <a:spcPts val="600"/>
              </a:spcBef>
              <a:spcAft>
                <a:spcPts val="600"/>
              </a:spcAft>
              <a:buClr>
                <a:schemeClr val="tx1"/>
              </a:buClr>
            </a:pPr>
            <a:r>
              <a:rPr lang="ja-JP" altLang="en-US">
                <a:solidFill>
                  <a:schemeClr val="tx1"/>
                </a:solidFill>
              </a:rPr>
              <a:t>進化型開発でアップデートを続けている</a:t>
            </a:r>
            <a:endParaRPr lang="en-US" dirty="0">
              <a:solidFill>
                <a:schemeClr val="tx1"/>
              </a:solidFill>
            </a:endParaRPr>
          </a:p>
        </p:txBody>
      </p:sp>
    </p:spTree>
    <p:extLst>
      <p:ext uri="{BB962C8B-B14F-4D97-AF65-F5344CB8AC3E}">
        <p14:creationId xmlns:p14="http://schemas.microsoft.com/office/powerpoint/2010/main" val="215868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effectLst/>
                <a:latin typeface="MS PGothic" panose="020B0600070205080204" pitchFamily="34" charset="-128"/>
                <a:ea typeface="MS PGothic" panose="020B0600070205080204" pitchFamily="34" charset="-128"/>
              </a:rPr>
              <a:t>第</a:t>
            </a:r>
            <a:r>
              <a:rPr lang="en-US" altLang="ja-JP" sz="1200" b="0" u="none" strike="noStrike" dirty="0">
                <a:effectLst/>
                <a:latin typeface="MS PGothic" panose="020B0600070205080204" pitchFamily="34" charset="-128"/>
                <a:ea typeface="MS PGothic" panose="020B0600070205080204" pitchFamily="34" charset="-128"/>
              </a:rPr>
              <a:t>1</a:t>
            </a:r>
            <a:r>
              <a:rPr lang="ja-JP" altLang="en-US" sz="1200" b="0" u="none" strike="noStrike">
                <a:effectLst/>
                <a:latin typeface="MS PGothic" panose="020B0600070205080204" pitchFamily="34" charset="-128"/>
                <a:ea typeface="MS PGothic" panose="020B0600070205080204" pitchFamily="34" charset="-128"/>
              </a:rPr>
              <a:t>章 ソフトウェアシステム</a:t>
            </a:r>
            <a:endParaRPr lang="ja-JP" altLang="en-US" sz="1200" b="0" i="0" u="none" strike="noStrike">
              <a:effectLs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S PGothic" panose="020B0600070205080204" pitchFamily="34" charset="-128"/>
                <a:ea typeface="MS PGothic" panose="020B0600070205080204" pitchFamily="34" charset="-128"/>
              </a:rPr>
              <a:t>01</a:t>
            </a:r>
            <a:endParaRPr dirty="0">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031222"/>
            <a:ext cx="8134705"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rPr>
              <a:t>7. </a:t>
            </a:r>
            <a:r>
              <a:rPr lang="ja-JP" altLang="en-US" sz="1800">
                <a:solidFill>
                  <a:schemeClr val="tx1"/>
                </a:solidFill>
                <a:latin typeface="MS PGothic" panose="020B0600070205080204" pitchFamily="34" charset="-128"/>
                <a:ea typeface="MS PGothic" panose="020B0600070205080204" pitchFamily="34" charset="-128"/>
              </a:rPr>
              <a:t>システム開発の過程（続き）</a:t>
            </a: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1.3 </a:t>
            </a:r>
            <a:r>
              <a:rPr lang="ja-JP" altLang="en-US" sz="2000" i="0">
                <a:solidFill>
                  <a:schemeClr val="tx1"/>
                </a:solidFill>
                <a:effectLst/>
                <a:latin typeface="MS PGothic" panose="020B0600070205080204" pitchFamily="34" charset="-128"/>
                <a:ea typeface="MS PGothic" panose="020B0600070205080204" pitchFamily="34" charset="-128"/>
              </a:rPr>
              <a:t>典型的な情報システム</a:t>
            </a:r>
            <a:br>
              <a:rPr lang="en-US" altLang="ja-JP" sz="1400" b="1" i="0" dirty="0">
                <a:solidFill>
                  <a:schemeClr val="tx1"/>
                </a:solidFill>
                <a:effectLst/>
                <a:latin typeface="MS PGothic" panose="020B0600070205080204" pitchFamily="34" charset="-128"/>
                <a:ea typeface="MS PGothic" panose="020B0600070205080204" pitchFamily="34" charset="-128"/>
              </a:rPr>
            </a:br>
            <a:r>
              <a:rPr lang="ja-JP" altLang="en-US" sz="1400" b="1">
                <a:solidFill>
                  <a:schemeClr val="tx1"/>
                </a:solidFill>
                <a:latin typeface="MS PGothic" panose="020B0600070205080204" pitchFamily="34" charset="-128"/>
                <a:ea typeface="MS PGothic" panose="020B0600070205080204" pitchFamily="34" charset="-128"/>
              </a:rPr>
              <a:t>医療関連業務を支援するシステムを例に紹介する。</a:t>
            </a:r>
            <a:endParaRPr lang="en-US" sz="1400" dirty="0"/>
          </a:p>
        </p:txBody>
      </p:sp>
      <p:sp>
        <p:nvSpPr>
          <p:cNvPr id="9" name="TextBox 8">
            <a:extLst>
              <a:ext uri="{FF2B5EF4-FFF2-40B4-BE49-F238E27FC236}">
                <a16:creationId xmlns:a16="http://schemas.microsoft.com/office/drawing/2014/main" id="{003085C5-B36B-580D-D5EF-9C4988AF8BEF}"/>
              </a:ext>
            </a:extLst>
          </p:cNvPr>
          <p:cNvSpPr txBox="1"/>
          <p:nvPr/>
        </p:nvSpPr>
        <p:spPr>
          <a:xfrm>
            <a:off x="720725" y="1522443"/>
            <a:ext cx="7703275" cy="3754874"/>
          </a:xfrm>
          <a:prstGeom prst="rect">
            <a:avLst/>
          </a:prstGeom>
          <a:noFill/>
        </p:spPr>
        <p:txBody>
          <a:bodyPr wrap="square" rtlCol="0">
            <a:spAutoFit/>
          </a:bodyPr>
          <a:lstStyle/>
          <a:p>
            <a:pPr marL="342900" indent="-342900">
              <a:spcBef>
                <a:spcPts val="600"/>
              </a:spcBef>
              <a:spcAft>
                <a:spcPts val="600"/>
              </a:spcAft>
              <a:buClr>
                <a:schemeClr val="tx1"/>
              </a:buClr>
              <a:buFont typeface="Arial" panose="020B0604020202020204" pitchFamily="34" charset="0"/>
              <a:buChar char="•"/>
            </a:pPr>
            <a:r>
              <a:rPr lang="en-US" dirty="0">
                <a:solidFill>
                  <a:schemeClr val="tx1"/>
                </a:solidFill>
              </a:rPr>
              <a:t>開発形態は少人数チームが開発を主導するアジャイル開発（後の授業で説明）の形態がとられている。システムの実装面では、利用者が使いやすい画面を中心にした構成となっている。</a:t>
            </a:r>
          </a:p>
          <a:p>
            <a:pPr marL="342900" indent="-342900">
              <a:spcBef>
                <a:spcPts val="600"/>
              </a:spcBef>
              <a:spcAft>
                <a:spcPts val="600"/>
              </a:spcAft>
              <a:buClr>
                <a:schemeClr val="tx1"/>
              </a:buClr>
              <a:buFont typeface="Arial" panose="020B0604020202020204" pitchFamily="34" charset="0"/>
              <a:buChar char="•"/>
            </a:pPr>
            <a:r>
              <a:rPr lang="en-US" dirty="0" err="1">
                <a:solidFill>
                  <a:schemeClr val="tx1"/>
                </a:solidFill>
              </a:rPr>
              <a:t>開発言語はC#を利用している</a:t>
            </a:r>
            <a:endParaRPr lang="en-US" dirty="0">
              <a:solidFill>
                <a:schemeClr val="tx1"/>
              </a:solidFill>
            </a:endParaRPr>
          </a:p>
          <a:p>
            <a:pPr marL="342900" indent="-342900">
              <a:spcBef>
                <a:spcPts val="600"/>
              </a:spcBef>
              <a:spcAft>
                <a:spcPts val="600"/>
              </a:spcAft>
              <a:buClr>
                <a:schemeClr val="tx1"/>
              </a:buClr>
              <a:buFont typeface="Arial" panose="020B0604020202020204" pitchFamily="34" charset="0"/>
              <a:buChar char="•"/>
            </a:pPr>
            <a:r>
              <a:rPr lang="en-US" dirty="0" err="1">
                <a:solidFill>
                  <a:schemeClr val="tx1"/>
                </a:solidFill>
              </a:rPr>
              <a:t>設計、開発の流れ</a:t>
            </a:r>
            <a:endParaRPr lang="en-US" dirty="0">
              <a:solidFill>
                <a:schemeClr val="tx1"/>
              </a:solidFill>
            </a:endParaRPr>
          </a:p>
          <a:p>
            <a:pPr marL="706437" lvl="2" indent="-342900">
              <a:spcBef>
                <a:spcPts val="600"/>
              </a:spcBef>
              <a:spcAft>
                <a:spcPts val="600"/>
              </a:spcAft>
              <a:buClr>
                <a:schemeClr val="tx1"/>
              </a:buClr>
              <a:buFont typeface="+mj-lt"/>
              <a:buAutoNum type="arabicPeriod"/>
            </a:pPr>
            <a:r>
              <a:rPr lang="en-US" dirty="0" err="1">
                <a:solidFill>
                  <a:schemeClr val="tx1"/>
                </a:solidFill>
              </a:rPr>
              <a:t>患者、歯科医師、歯科衛生士、受付などのステークホルダの特定</a:t>
            </a:r>
            <a:endParaRPr lang="en-US" dirty="0">
              <a:solidFill>
                <a:schemeClr val="tx1"/>
              </a:solidFill>
            </a:endParaRPr>
          </a:p>
          <a:p>
            <a:pPr marL="706437" lvl="2" indent="-342900">
              <a:spcBef>
                <a:spcPts val="600"/>
              </a:spcBef>
              <a:spcAft>
                <a:spcPts val="600"/>
              </a:spcAft>
              <a:buClr>
                <a:schemeClr val="tx1"/>
              </a:buClr>
              <a:buFont typeface="+mj-lt"/>
              <a:buAutoNum type="arabicPeriod"/>
            </a:pPr>
            <a:r>
              <a:rPr lang="en-US" dirty="0" err="1">
                <a:solidFill>
                  <a:schemeClr val="tx1"/>
                </a:solidFill>
              </a:rPr>
              <a:t>歯科医院の業務分析、各ステークホルダの役割の定義</a:t>
            </a:r>
            <a:endParaRPr lang="en-US" dirty="0">
              <a:solidFill>
                <a:schemeClr val="tx1"/>
              </a:solidFill>
            </a:endParaRPr>
          </a:p>
          <a:p>
            <a:pPr marL="706437" lvl="2" indent="-342900">
              <a:spcBef>
                <a:spcPts val="600"/>
              </a:spcBef>
              <a:spcAft>
                <a:spcPts val="600"/>
              </a:spcAft>
              <a:buClr>
                <a:schemeClr val="tx1"/>
              </a:buClr>
              <a:buFont typeface="+mj-lt"/>
              <a:buAutoNum type="arabicPeriod"/>
            </a:pPr>
            <a:r>
              <a:rPr lang="en-US" dirty="0" err="1">
                <a:solidFill>
                  <a:schemeClr val="tx1"/>
                </a:solidFill>
              </a:rPr>
              <a:t>各ステークホルダが役割を効果的に果たせるように支援する機能を定義</a:t>
            </a:r>
            <a:endParaRPr lang="en-US" dirty="0">
              <a:solidFill>
                <a:schemeClr val="tx1"/>
              </a:solidFill>
            </a:endParaRPr>
          </a:p>
          <a:p>
            <a:pPr marL="706437" lvl="2" indent="-342900">
              <a:spcBef>
                <a:spcPts val="600"/>
              </a:spcBef>
              <a:spcAft>
                <a:spcPts val="600"/>
              </a:spcAft>
              <a:buClr>
                <a:schemeClr val="tx1"/>
              </a:buClr>
              <a:buFont typeface="+mj-lt"/>
              <a:buAutoNum type="arabicPeriod"/>
            </a:pPr>
            <a:r>
              <a:rPr lang="en-US" dirty="0" err="1">
                <a:solidFill>
                  <a:schemeClr val="tx1"/>
                </a:solidFill>
              </a:rPr>
              <a:t>各ステークホルダが期待する効果が得られることを確認</a:t>
            </a:r>
            <a:endParaRPr lang="en-US" dirty="0">
              <a:solidFill>
                <a:schemeClr val="tx1"/>
              </a:solidFill>
            </a:endParaRPr>
          </a:p>
          <a:p>
            <a:pPr marL="363537" lvl="2">
              <a:spcBef>
                <a:spcPts val="600"/>
              </a:spcBef>
              <a:spcAft>
                <a:spcPts val="600"/>
              </a:spcAft>
              <a:buClr>
                <a:schemeClr val="tx1"/>
              </a:buClr>
            </a:pPr>
            <a:r>
              <a:rPr lang="en-US" dirty="0">
                <a:solidFill>
                  <a:schemeClr val="tx1"/>
                </a:solidFill>
              </a:rPr>
              <a:t>以上のような開発の流れを確実に進めるために、</a:t>
            </a:r>
            <a:r>
              <a:rPr lang="en-US" u="sng" dirty="0">
                <a:solidFill>
                  <a:schemeClr val="tx1"/>
                </a:solidFill>
              </a:rPr>
              <a:t>ソフトウェア工学的アプローチが必要</a:t>
            </a:r>
            <a:r>
              <a:rPr lang="en-US" dirty="0">
                <a:solidFill>
                  <a:schemeClr val="tx1"/>
                </a:solidFill>
              </a:rPr>
              <a:t>であり、そこで扱われる情報を可視化する必要がある。そのために図（後の授業で説明）を利用してシステムの構造や動作を定義する。</a:t>
            </a:r>
          </a:p>
        </p:txBody>
      </p:sp>
    </p:spTree>
    <p:extLst>
      <p:ext uri="{BB962C8B-B14F-4D97-AF65-F5344CB8AC3E}">
        <p14:creationId xmlns:p14="http://schemas.microsoft.com/office/powerpoint/2010/main" val="3919031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56941" y="2558099"/>
            <a:ext cx="7666334" cy="1459051"/>
          </a:xfrm>
          <a:prstGeom prst="rect">
            <a:avLst/>
          </a:prstGeom>
          <a:ln w="38100">
            <a:solidFill>
              <a:schemeClr val="accent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spcBef>
                <a:spcPts val="600"/>
              </a:spcBef>
              <a:spcAft>
                <a:spcPts val="600"/>
              </a:spcAft>
              <a:buClr>
                <a:schemeClr val="tx1"/>
              </a:buClr>
            </a:pPr>
            <a:r>
              <a:rPr lang="en-US" sz="2000" b="0" i="0" dirty="0">
                <a:solidFill>
                  <a:schemeClr val="tx1"/>
                </a:solidFill>
                <a:effectLst/>
                <a:latin typeface="MS PGothic" panose="020B0600070205080204" pitchFamily="34" charset="-128"/>
                <a:ea typeface="MS PGothic" panose="020B0600070205080204" pitchFamily="34" charset="-128"/>
              </a:rPr>
              <a:t>ソフトウェア開発における３つの要素：</a:t>
            </a:r>
            <a:endParaRPr lang="en-US" sz="2000" dirty="0">
              <a:solidFill>
                <a:schemeClr val="tx1"/>
              </a:solidFill>
              <a:latin typeface="MS PGothic" panose="020B0600070205080204" pitchFamily="34" charset="-128"/>
              <a:ea typeface="MS PGothic" panose="020B0600070205080204" pitchFamily="34" charset="-128"/>
            </a:endParaRPr>
          </a:p>
          <a:p>
            <a:pPr marL="342900" indent="-342900" algn="l">
              <a:buClr>
                <a:schemeClr val="tx1"/>
              </a:buClr>
              <a:buFont typeface="Arial" panose="020B0604020202020204" pitchFamily="34" charset="0"/>
              <a:buChar char="•"/>
            </a:pPr>
            <a:r>
              <a:rPr lang="en-US" sz="1800" b="0" i="0" dirty="0">
                <a:solidFill>
                  <a:schemeClr val="tx1"/>
                </a:solidFill>
                <a:effectLst/>
                <a:latin typeface="MS PGothic" panose="020B0600070205080204" pitchFamily="34" charset="-128"/>
                <a:ea typeface="MS PGothic" panose="020B0600070205080204" pitchFamily="34" charset="-128"/>
              </a:rPr>
              <a:t>Q(Quality): </a:t>
            </a:r>
            <a:r>
              <a:rPr lang="ja-JP" altLang="en-US" sz="1800" b="0" i="0">
                <a:solidFill>
                  <a:schemeClr val="tx1"/>
                </a:solidFill>
                <a:effectLst/>
                <a:latin typeface="MS PGothic" panose="020B0600070205080204" pitchFamily="34" charset="-128"/>
                <a:ea typeface="MS PGothic" panose="020B0600070205080204" pitchFamily="34" charset="-128"/>
              </a:rPr>
              <a:t>品質</a:t>
            </a:r>
          </a:p>
          <a:p>
            <a:pPr marL="342900" indent="-342900" algn="l">
              <a:buClr>
                <a:schemeClr val="tx1"/>
              </a:buClr>
              <a:buFont typeface="Arial" panose="020B0604020202020204" pitchFamily="34" charset="0"/>
              <a:buChar char="•"/>
            </a:pPr>
            <a:r>
              <a:rPr lang="en-US" sz="1800" b="0" i="0" dirty="0">
                <a:solidFill>
                  <a:schemeClr val="tx1"/>
                </a:solidFill>
                <a:effectLst/>
                <a:latin typeface="MS PGothic" panose="020B0600070205080204" pitchFamily="34" charset="-128"/>
                <a:ea typeface="MS PGothic" panose="020B0600070205080204" pitchFamily="34" charset="-128"/>
              </a:rPr>
              <a:t>C(Cost): </a:t>
            </a:r>
            <a:r>
              <a:rPr lang="ja-JP" altLang="en-US" sz="1800" b="0" i="0">
                <a:solidFill>
                  <a:schemeClr val="tx1"/>
                </a:solidFill>
                <a:effectLst/>
                <a:latin typeface="MS PGothic" panose="020B0600070205080204" pitchFamily="34" charset="-128"/>
                <a:ea typeface="MS PGothic" panose="020B0600070205080204" pitchFamily="34" charset="-128"/>
              </a:rPr>
              <a:t>コスト</a:t>
            </a:r>
          </a:p>
          <a:p>
            <a:pPr marL="342900" indent="-342900" algn="l">
              <a:buClr>
                <a:schemeClr val="tx1"/>
              </a:buClr>
              <a:buFont typeface="Arial" panose="020B0604020202020204" pitchFamily="34" charset="0"/>
              <a:buChar char="•"/>
            </a:pPr>
            <a:r>
              <a:rPr lang="en-US" sz="1800" b="0" i="0" dirty="0">
                <a:solidFill>
                  <a:schemeClr val="tx1"/>
                </a:solidFill>
                <a:effectLst/>
                <a:latin typeface="MS PGothic" panose="020B0600070205080204" pitchFamily="34" charset="-128"/>
                <a:ea typeface="MS PGothic" panose="020B0600070205080204" pitchFamily="34" charset="-128"/>
              </a:rPr>
              <a:t>D(Delivery): </a:t>
            </a:r>
            <a:r>
              <a:rPr lang="ja-JP" altLang="en-US" sz="1800" b="0" i="0">
                <a:solidFill>
                  <a:schemeClr val="tx1"/>
                </a:solidFill>
                <a:effectLst/>
                <a:latin typeface="MS PGothic" panose="020B0600070205080204" pitchFamily="34" charset="-128"/>
                <a:ea typeface="MS PGothic" panose="020B0600070205080204" pitchFamily="34" charset="-128"/>
              </a:rPr>
              <a:t>納期</a:t>
            </a:r>
            <a:endParaRPr lang="en-US" altLang="ja-JP" sz="18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C2E51500-1351-441C-10E9-5875D516B082}"/>
              </a:ext>
            </a:extLst>
          </p:cNvPr>
          <p:cNvSpPr>
            <a:spLocks noGrp="1"/>
          </p:cNvSpPr>
          <p:nvPr>
            <p:ph type="title"/>
          </p:nvPr>
        </p:nvSpPr>
        <p:spPr/>
        <p:txBody>
          <a:bodyPr/>
          <a:lstStyle/>
          <a:p>
            <a:pPr>
              <a:spcAft>
                <a:spcPts val="600"/>
              </a:spcAft>
            </a:pPr>
            <a:r>
              <a:rPr lang="en-US" altLang="ja-JP" sz="2000" i="0" dirty="0">
                <a:solidFill>
                  <a:schemeClr val="tx1"/>
                </a:solidFill>
                <a:effectLst/>
                <a:latin typeface="MS PGothic" panose="020B0600070205080204" pitchFamily="34" charset="-128"/>
                <a:ea typeface="MS PGothic" panose="020B0600070205080204" pitchFamily="34" charset="-128"/>
              </a:rPr>
              <a:t>1.4 </a:t>
            </a:r>
            <a:r>
              <a:rPr lang="ja-JP" altLang="en-US" sz="2000" i="0">
                <a:solidFill>
                  <a:schemeClr val="tx1"/>
                </a:solidFill>
                <a:effectLst/>
                <a:latin typeface="MS PGothic" panose="020B0600070205080204" pitchFamily="34" charset="-128"/>
                <a:ea typeface="MS PGothic" panose="020B0600070205080204" pitchFamily="34" charset="-128"/>
              </a:rPr>
              <a:t>ソフトウェア工学の役割</a:t>
            </a:r>
            <a:br>
              <a:rPr lang="en-US" altLang="ja-JP" sz="2000" i="0" dirty="0">
                <a:solidFill>
                  <a:schemeClr val="tx1"/>
                </a:solidFill>
                <a:effectLst/>
                <a:latin typeface="MS PGothic" panose="020B0600070205080204" pitchFamily="34" charset="-128"/>
                <a:ea typeface="MS PGothic" panose="020B0600070205080204" pitchFamily="34" charset="-128"/>
              </a:rPr>
            </a:br>
            <a:endParaRPr lang="en-US" sz="2000" dirty="0"/>
          </a:p>
        </p:txBody>
      </p:sp>
      <p:sp>
        <p:nvSpPr>
          <p:cNvPr id="7" name="TextBox 6">
            <a:extLst>
              <a:ext uri="{FF2B5EF4-FFF2-40B4-BE49-F238E27FC236}">
                <a16:creationId xmlns:a16="http://schemas.microsoft.com/office/drawing/2014/main" id="{01F3A0C4-989C-5F2A-DCD8-06CEC8503E87}"/>
              </a:ext>
            </a:extLst>
          </p:cNvPr>
          <p:cNvSpPr txBox="1"/>
          <p:nvPr/>
        </p:nvSpPr>
        <p:spPr>
          <a:xfrm>
            <a:off x="756940" y="4233179"/>
            <a:ext cx="7666333" cy="671292"/>
          </a:xfrm>
          <a:prstGeom prst="rect">
            <a:avLst/>
          </a:prstGeom>
          <a:solidFill>
            <a:schemeClr val="accent2"/>
          </a:solidFill>
          <a:ln>
            <a:solidFill>
              <a:schemeClr val="accent1"/>
            </a:solidFill>
          </a:ln>
        </p:spPr>
        <p:txBody>
          <a:bodyPr wrap="square" lIns="180000" tIns="180000" rIns="180000" bIns="180000">
            <a:spAutoFit/>
          </a:bodyPr>
          <a:lstStyle/>
          <a:p>
            <a:pPr algn="ctr">
              <a:spcBef>
                <a:spcPts val="1200"/>
              </a:spcBef>
              <a:spcAft>
                <a:spcPts val="600"/>
              </a:spcAft>
              <a:buClr>
                <a:schemeClr val="tx1"/>
              </a:buClr>
            </a:pPr>
            <a:r>
              <a:rPr lang="ja-JP" altLang="en-US" sz="2000">
                <a:solidFill>
                  <a:schemeClr val="tx1"/>
                </a:solidFill>
                <a:latin typeface="MS PGothic" panose="020B0600070205080204" pitchFamily="34" charset="-128"/>
                <a:ea typeface="MS PGothic" panose="020B0600070205080204" pitchFamily="34" charset="-128"/>
              </a:rPr>
              <a:t>大規模なソフトウェア開発ほど、ソフトウェア工学が必要</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8" name="Google Shape;963;p42">
            <a:extLst>
              <a:ext uri="{FF2B5EF4-FFF2-40B4-BE49-F238E27FC236}">
                <a16:creationId xmlns:a16="http://schemas.microsoft.com/office/drawing/2014/main" id="{C26A6E8A-7983-26FB-10EC-3B734261C977}"/>
              </a:ext>
            </a:extLst>
          </p:cNvPr>
          <p:cNvSpPr txBox="1">
            <a:spLocks/>
          </p:cNvSpPr>
          <p:nvPr/>
        </p:nvSpPr>
        <p:spPr>
          <a:xfrm>
            <a:off x="756941" y="1112700"/>
            <a:ext cx="7666334" cy="1262544"/>
          </a:xfrm>
          <a:prstGeom prst="rect">
            <a:avLst/>
          </a:prstGeom>
          <a:ln w="38100">
            <a:solidFill>
              <a:schemeClr val="accent2"/>
            </a:solidFill>
          </a:ln>
        </p:spPr>
        <p:txBody>
          <a:bodyPr spcFirstLastPara="1" wrap="square" lIns="180000" tIns="180000" rIns="180000" bIns="1800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spcBef>
                <a:spcPts val="600"/>
              </a:spcBef>
              <a:spcAft>
                <a:spcPts val="600"/>
              </a:spcAft>
              <a:buClr>
                <a:schemeClr val="tx1"/>
              </a:buClr>
            </a:pPr>
            <a:r>
              <a:rPr lang="ja-JP" altLang="en-US" sz="2000" b="0" i="0">
                <a:solidFill>
                  <a:schemeClr val="tx1"/>
                </a:solidFill>
                <a:effectLst/>
                <a:latin typeface="MS PGothic" panose="020B0600070205080204" pitchFamily="34" charset="-128"/>
                <a:ea typeface="MS PGothic" panose="020B0600070205080204" pitchFamily="34" charset="-128"/>
              </a:rPr>
              <a:t>ソフトウェア工学とは：</a:t>
            </a:r>
            <a:endParaRPr lang="en-US" altLang="ja-JP" sz="2000" b="0" i="0" dirty="0">
              <a:solidFill>
                <a:schemeClr val="tx1"/>
              </a:solidFill>
              <a:effectLst/>
              <a:latin typeface="MS PGothic" panose="020B0600070205080204" pitchFamily="34" charset="-128"/>
              <a:ea typeface="MS PGothic" panose="020B0600070205080204" pitchFamily="34" charset="-128"/>
            </a:endParaRPr>
          </a:p>
          <a:p>
            <a:pPr algn="l">
              <a:spcBef>
                <a:spcPts val="600"/>
              </a:spcBef>
              <a:spcAft>
                <a:spcPts val="1200"/>
              </a:spcAft>
              <a:buClr>
                <a:schemeClr val="tx1"/>
              </a:buClr>
            </a:pPr>
            <a:r>
              <a:rPr lang="ja-JP" altLang="en-US" sz="1600" b="0" i="0">
                <a:solidFill>
                  <a:schemeClr val="tx1"/>
                </a:solidFill>
                <a:effectLst/>
                <a:latin typeface="MS PGothic" panose="020B0600070205080204" pitchFamily="34" charset="-128"/>
                <a:ea typeface="MS PGothic" panose="020B0600070205080204" pitchFamily="34" charset="-128"/>
              </a:rPr>
              <a:t>ソフトウェア開発における３つの要素のバランスをとりつつ、利用者の安心や信頼につながるソフトウェア製品を生み出すための技術。</a:t>
            </a:r>
            <a:endParaRPr lang="en-US" altLang="ja-JP" sz="200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746619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8000" dirty="0">
              <a:solidFill>
                <a:schemeClr val="accent6"/>
              </a:solidFill>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/PMCcKbCjH8eX8x1C8</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rPr>
              <a:t>Quiz 1ー2</a:t>
            </a:r>
          </a:p>
        </p:txBody>
      </p:sp>
    </p:spTree>
    <p:extLst>
      <p:ext uri="{BB962C8B-B14F-4D97-AF65-F5344CB8AC3E}">
        <p14:creationId xmlns:p14="http://schemas.microsoft.com/office/powerpoint/2010/main" val="1257996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endParaRPr>
          </a:p>
        </p:txBody>
      </p:sp>
    </p:spTree>
    <p:extLst>
      <p:ext uri="{BB962C8B-B14F-4D97-AF65-F5344CB8AC3E}">
        <p14:creationId xmlns:p14="http://schemas.microsoft.com/office/powerpoint/2010/main" val="2663835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700"/>
            <a:ext cx="8134705" cy="356719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en-US" altLang="ja-JP" sz="2000" dirty="0">
                <a:solidFill>
                  <a:schemeClr val="tx1"/>
                </a:solidFill>
                <a:latin typeface="MS PGothic" panose="020B0600070205080204" pitchFamily="34" charset="-128"/>
                <a:ea typeface="MS PGothic" panose="020B0600070205080204" pitchFamily="34" charset="-128"/>
                <a:hlinkClick r:id="rId3"/>
              </a:rPr>
              <a:t>https://forms.gle/pYX8tiq3mEnoxyjz9</a:t>
            </a:r>
            <a:endParaRPr lang="en-US" altLang="ja-JP" sz="2000"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bg1"/>
              </a:buClr>
            </a:pPr>
            <a:endParaRPr lang="en-US" altLang="ja-JP" sz="2000" dirty="0">
              <a:solidFill>
                <a:schemeClr val="tx1"/>
              </a:solidFill>
              <a:latin typeface="MS PGothic" panose="020B0600070205080204" pitchFamily="34" charset="-128"/>
              <a:ea typeface="MS PGothic" panose="020B0600070205080204" pitchFamily="34" charset="-128"/>
            </a:endParaRPr>
          </a:p>
          <a:p>
            <a:pPr marL="457200"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ソフトウェア工学について正しい説明を選択してください。</a:t>
            </a:r>
          </a:p>
          <a:p>
            <a:pPr marL="457200"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ソフトウェアシステムの２つの形態の名前と役割の組み合わせで正しいものを選択してください。</a:t>
            </a:r>
          </a:p>
          <a:p>
            <a:pPr marL="457200"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ソフトウェアシステムの開発、運用に関わる３つの利害関係者（ステークホルダ）のうち、システムベンダーの役割として正しいものを選択してください。</a:t>
            </a:r>
          </a:p>
          <a:p>
            <a:pPr marL="457200"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授業中に紹介した歯科医院診療支援システムについて、正しく説明しているものを選択してください。</a:t>
            </a:r>
            <a:endParaRPr lang="en-US" altLang="ja-JP" sz="18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1155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815882"/>
          </a:xfrm>
          <a:prstGeom prst="rect">
            <a:avLst/>
          </a:prstGeom>
          <a:noFill/>
        </p:spPr>
        <p:txBody>
          <a:bodyPr wrap="square">
            <a:spAutoFit/>
          </a:bodyPr>
          <a:lstStyle/>
          <a:p>
            <a:r>
              <a:rPr lang="en-US" dirty="0">
                <a:solidFill>
                  <a:srgbClr val="CEF3F5"/>
                </a:solidFill>
                <a:hlinkClick r:id="rId3">
                  <a:extLst>
                    <a:ext uri="{A12FA001-AC4F-418D-AE19-62706E023703}">
                      <ahyp:hlinkClr xmlns:ahyp="http://schemas.microsoft.com/office/drawing/2018/hyperlinkcolor" val="tx"/>
                    </a:ext>
                  </a:extLst>
                </a:hlinkClick>
              </a:rPr>
              <a:t>大分工業高専、西村先生の授業ノート</a:t>
            </a:r>
          </a:p>
          <a:p>
            <a:endParaRPr lang="en-US" dirty="0">
              <a:solidFill>
                <a:schemeClr val="tx1"/>
              </a:solidFill>
              <a:hlinkClick r:id="rId3">
                <a:extLst>
                  <a:ext uri="{A12FA001-AC4F-418D-AE19-62706E023703}">
                    <ahyp:hlinkClr xmlns:ahyp="http://schemas.microsoft.com/office/drawing/2018/hyperlinkcolor" val="tx"/>
                  </a:ext>
                </a:extLst>
              </a:hlinkClick>
            </a:endParaRPr>
          </a:p>
          <a:p>
            <a:r>
              <a:rPr lang="en-US" dirty="0">
                <a:solidFill>
                  <a:srgbClr val="CEF3F5"/>
                </a:solidFill>
                <a:hlinkClick r:id="rId3">
                  <a:extLst>
                    <a:ext uri="{A12FA001-AC4F-418D-AE19-62706E023703}">
                      <ahyp:hlinkClr xmlns:ahyp="http://schemas.microsoft.com/office/drawing/2018/hyperlinkcolor" val="tx"/>
                    </a:ext>
                  </a:extLst>
                </a:hlinkClick>
              </a:rPr>
              <a:t>https://onct.oita-ct.ac.jp/seigyo/nishimura_hp/coursework/2019/SystemEngineering/01/Note.</a:t>
            </a:r>
            <a:r>
              <a:rPr lang="en-US" dirty="0">
                <a:solidFill>
                  <a:schemeClr val="tx1"/>
                </a:solidFill>
                <a:hlinkClick r:id="rId3">
                  <a:extLst>
                    <a:ext uri="{A12FA001-AC4F-418D-AE19-62706E023703}">
                      <ahyp:hlinkClr xmlns:ahyp="http://schemas.microsoft.com/office/drawing/2018/hyperlinkcolor" val="tx"/>
                    </a:ext>
                  </a:extLst>
                </a:hlinkClick>
              </a:rPr>
              <a:t>html</a:t>
            </a:r>
            <a:endParaRPr lang="en-US" dirty="0">
              <a:solidFill>
                <a:schemeClr val="tx1"/>
              </a:solidFill>
            </a:endParaRPr>
          </a:p>
          <a:p>
            <a:endParaRPr lang="en-US" dirty="0">
              <a:solidFill>
                <a:schemeClr val="tx1"/>
              </a:solidFill>
            </a:endParaRPr>
          </a:p>
          <a:p>
            <a:r>
              <a:rPr lang="ja-JP" altLang="en-US">
                <a:solidFill>
                  <a:schemeClr val="tx1"/>
                </a:solidFill>
              </a:rPr>
              <a:t>教科書（図はすべてこちらより引用）：</a:t>
            </a:r>
          </a:p>
          <a:p>
            <a:r>
              <a:rPr lang="ja-JP" altLang="en-US">
                <a:solidFill>
                  <a:schemeClr val="tx1"/>
                </a:solidFill>
              </a:rPr>
              <a:t>平山雅之 他</a:t>
            </a:r>
            <a:r>
              <a:rPr lang="en-US" altLang="ja-JP" dirty="0">
                <a:solidFill>
                  <a:schemeClr val="tx1"/>
                </a:solidFill>
              </a:rPr>
              <a:t>,</a:t>
            </a:r>
            <a:r>
              <a:rPr lang="ja-JP" altLang="en-US">
                <a:solidFill>
                  <a:schemeClr val="tx1"/>
                </a:solidFill>
              </a:rPr>
              <a:t>「ソフトウェア工学」</a:t>
            </a:r>
            <a:r>
              <a:rPr lang="en-US" altLang="ja-JP" dirty="0">
                <a:solidFill>
                  <a:schemeClr val="tx1"/>
                </a:solidFill>
              </a:rPr>
              <a:t>, </a:t>
            </a:r>
            <a:r>
              <a:rPr lang="ja-JP" altLang="en-US">
                <a:solidFill>
                  <a:schemeClr val="tx1"/>
                </a:solidFill>
              </a:rPr>
              <a:t>オーム社</a:t>
            </a:r>
            <a:endParaRPr lang="en-US" dirty="0">
              <a:solidFill>
                <a:schemeClr val="tx1"/>
              </a:solidFill>
            </a:endParaRPr>
          </a:p>
          <a:p>
            <a:endParaRPr lang="en-US" dirty="0">
              <a:solidFill>
                <a:schemeClr val="bg1"/>
              </a:solidFill>
            </a:endParaRPr>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rPr>
            </a:br>
            <a:endParaRPr dirty="0"/>
          </a:p>
        </p:txBody>
      </p:sp>
      <p:pic>
        <p:nvPicPr>
          <p:cNvPr id="3" name="Picture 2" descr="A white paper with black text&#10;&#10;Description automatically generated">
            <a:extLst>
              <a:ext uri="{FF2B5EF4-FFF2-40B4-BE49-F238E27FC236}">
                <a16:creationId xmlns:a16="http://schemas.microsoft.com/office/drawing/2014/main" id="{30E708FD-748B-5510-4C8D-3585B637806D}"/>
              </a:ext>
            </a:extLst>
          </p:cNvPr>
          <p:cNvPicPr>
            <a:picLocks noChangeAspect="1"/>
          </p:cNvPicPr>
          <p:nvPr/>
        </p:nvPicPr>
        <p:blipFill>
          <a:blip r:embed="rId3"/>
          <a:stretch>
            <a:fillRect/>
          </a:stretch>
        </p:blipFill>
        <p:spPr>
          <a:xfrm>
            <a:off x="720725" y="1358948"/>
            <a:ext cx="7442200" cy="30734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b="1" i="0">
                <a:solidFill>
                  <a:schemeClr val="tx1"/>
                </a:solidFill>
                <a:effectLst/>
                <a:latin typeface="MS PGothic" panose="020B0600070205080204" pitchFamily="34" charset="-128"/>
                <a:ea typeface="MS PGothic" panose="020B0600070205080204" pitchFamily="34" charset="-128"/>
              </a:rPr>
              <a:t>第</a:t>
            </a:r>
            <a:r>
              <a:rPr lang="en-US" altLang="ja-JP" b="1" i="0" dirty="0">
                <a:solidFill>
                  <a:schemeClr val="tx1"/>
                </a:solidFill>
                <a:effectLst/>
                <a:latin typeface="MS PGothic" panose="020B0600070205080204" pitchFamily="34" charset="-128"/>
                <a:ea typeface="MS PGothic" panose="020B0600070205080204" pitchFamily="34" charset="-128"/>
              </a:rPr>
              <a:t>1</a:t>
            </a:r>
            <a:r>
              <a:rPr lang="ja-JP" altLang="en-US" b="1" i="0">
                <a:solidFill>
                  <a:schemeClr val="tx1"/>
                </a:solidFill>
                <a:effectLst/>
                <a:latin typeface="MS PGothic" panose="020B0600070205080204" pitchFamily="34" charset="-128"/>
                <a:ea typeface="MS PGothic" panose="020B0600070205080204" pitchFamily="34" charset="-128"/>
              </a:rPr>
              <a:t>章 ソフトウェアシステム</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ja-JP" altLang="en-US" sz="2000">
                <a:solidFill>
                  <a:schemeClr val="bg1"/>
                </a:solidFill>
                <a:latin typeface="MS PGothic" panose="020B0600070205080204" pitchFamily="34" charset="-128"/>
                <a:ea typeface="MS PGothic" panose="020B0600070205080204" pitchFamily="34" charset="-128"/>
              </a:rPr>
              <a:t>ソフトウェア工学とはソフトウェアシステムを開発するための技術である。</a:t>
            </a:r>
            <a:endParaRPr lang="en-US" altLang="ja-JP" sz="2000" dirty="0">
              <a:solidFill>
                <a:schemeClr val="bg1"/>
              </a:solidFill>
              <a:latin typeface="MS PGothic" panose="020B0600070205080204" pitchFamily="34" charset="-128"/>
              <a:ea typeface="MS PGothic" panose="020B0600070205080204" pitchFamily="34" charset="-128"/>
            </a:endParaRPr>
          </a:p>
          <a:p>
            <a:pPr>
              <a:buClr>
                <a:schemeClr val="dk1"/>
              </a:buClr>
              <a:buSzPts val="1100"/>
            </a:pPr>
            <a:r>
              <a:rPr lang="ja-JP" altLang="en-US" sz="2000">
                <a:solidFill>
                  <a:schemeClr val="bg1"/>
                </a:solidFill>
                <a:latin typeface="MS PGothic" panose="020B0600070205080204" pitchFamily="34" charset="-128"/>
                <a:ea typeface="MS PGothic" panose="020B0600070205080204" pitchFamily="34" charset="-128"/>
              </a:rPr>
              <a:t>ソフトウェア工学を正しく理解し、使いこなすためには、ソフトウェア工学が対象とするソフトウェアシステムとはどのようなものかを理解しておく必要がある。</a:t>
            </a:r>
            <a:endParaRPr lang="en-US" altLang="ja-JP" sz="2000" dirty="0">
              <a:solidFill>
                <a:schemeClr val="bg1"/>
              </a:solidFill>
              <a:latin typeface="MS PGothic" panose="020B0600070205080204" pitchFamily="34" charset="-128"/>
              <a:ea typeface="MS PGothic" panose="020B0600070205080204" pitchFamily="34" charset="-128"/>
            </a:endParaRPr>
          </a:p>
          <a:p>
            <a:pPr>
              <a:buClr>
                <a:schemeClr val="dk1"/>
              </a:buClr>
              <a:buSzPts val="1100"/>
            </a:pPr>
            <a:r>
              <a:rPr lang="ja-JP" altLang="en-US" sz="2000">
                <a:solidFill>
                  <a:schemeClr val="bg1"/>
                </a:solidFill>
                <a:latin typeface="MS PGothic" panose="020B0600070205080204" pitchFamily="34" charset="-128"/>
                <a:ea typeface="MS PGothic" panose="020B0600070205080204" pitchFamily="34" charset="-128"/>
              </a:rPr>
              <a:t>第１章ではソフトウェアシステムの目的や社会的な役割の紹介や、その開発にはどのような人たちが参加するかの説明を通して、ソフトウェア工学が対象とするソフトウェアシステムへの理解を深めて欲しい。</a:t>
            </a: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cs typeface="Oswald"/>
                <a:sym typeface="Oswald"/>
              </a:rPr>
              <a:t>2. </a:t>
            </a:r>
            <a:r>
              <a:rPr lang="ja-JP" altLang="en-US" sz="2800">
                <a:solidFill>
                  <a:schemeClr val="tx1"/>
                </a:solidFill>
                <a:latin typeface="MS PGothic" panose="020B0600070205080204" pitchFamily="34" charset="-128"/>
                <a:ea typeface="MS PGothic" panose="020B0600070205080204" pitchFamily="34" charset="-128"/>
                <a:cs typeface="Oswald"/>
                <a:sym typeface="Oswald"/>
              </a:rPr>
              <a:t>今日の学習目標</a:t>
            </a:r>
            <a:endParaRPr dirty="0"/>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0" y="1248931"/>
            <a:ext cx="7703275" cy="335456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spcBef>
                <a:spcPts val="600"/>
              </a:spcBef>
              <a:spcAft>
                <a:spcPts val="1200"/>
              </a:spcAft>
            </a:pPr>
            <a:r>
              <a:rPr lang="ja-JP" altLang="en-US" sz="2000">
                <a:solidFill>
                  <a:schemeClr val="tx1"/>
                </a:solidFill>
                <a:latin typeface="MS PGothic" panose="020B0600070205080204" pitchFamily="34" charset="-128"/>
                <a:ea typeface="MS PGothic" panose="020B0600070205080204" pitchFamily="34" charset="-128"/>
              </a:rPr>
              <a:t>今日の授業の後で、以下のことが説明できるようになってください。</a:t>
            </a:r>
            <a:endParaRPr lang="en-US" altLang="ja-JP" sz="2000" dirty="0">
              <a:solidFill>
                <a:schemeClr val="tx1"/>
              </a:solidFill>
              <a:latin typeface="MS PGothic" panose="020B0600070205080204" pitchFamily="34" charset="-128"/>
              <a:ea typeface="MS PGothic" panose="020B0600070205080204" pitchFamily="34" charset="-128"/>
            </a:endParaRPr>
          </a:p>
          <a:p>
            <a:pPr>
              <a:buClr>
                <a:schemeClr val="dk1"/>
              </a:buClr>
              <a:buSzPts val="1100"/>
            </a:pPr>
            <a:endParaRPr lang="en-US" sz="2000" dirty="0">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bg1"/>
              </a:buClr>
              <a:buFont typeface="Arial" panose="020B0604020202020204" pitchFamily="34" charset="0"/>
              <a:buChar char="•"/>
            </a:pPr>
            <a:r>
              <a:rPr lang="ja-JP" altLang="en-US" sz="2000">
                <a:solidFill>
                  <a:schemeClr val="bg1"/>
                </a:solidFill>
                <a:latin typeface="MS PGothic" panose="020B0600070205080204" pitchFamily="34" charset="-128"/>
                <a:ea typeface="MS PGothic" panose="020B0600070205080204" pitchFamily="34" charset="-128"/>
              </a:rPr>
              <a:t>ソフトウェア工学はなぜ必要か。</a:t>
            </a:r>
            <a:endParaRPr lang="en-US" altLang="ja-JP" sz="2000" dirty="0">
              <a:solidFill>
                <a:schemeClr val="bg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bg1"/>
              </a:buClr>
              <a:buFont typeface="Arial" panose="020B0604020202020204" pitchFamily="34" charset="0"/>
              <a:buChar char="•"/>
            </a:pPr>
            <a:r>
              <a:rPr lang="ja-JP" altLang="en-US" sz="2000">
                <a:solidFill>
                  <a:schemeClr val="bg1"/>
                </a:solidFill>
                <a:latin typeface="MS PGothic" panose="020B0600070205080204" pitchFamily="34" charset="-128"/>
                <a:ea typeface="MS PGothic" panose="020B0600070205080204" pitchFamily="34" charset="-128"/>
              </a:rPr>
              <a:t>ソフトウェアシステムの２つの形態の名前と役割。</a:t>
            </a:r>
            <a:endParaRPr lang="en-US" altLang="ja-JP" sz="2000" dirty="0">
              <a:solidFill>
                <a:schemeClr val="bg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bg1"/>
              </a:buClr>
              <a:buFont typeface="Arial" panose="020B0604020202020204" pitchFamily="34" charset="0"/>
              <a:buChar char="•"/>
            </a:pPr>
            <a:r>
              <a:rPr lang="ja-JP" altLang="en-US" sz="2000">
                <a:solidFill>
                  <a:schemeClr val="bg1"/>
                </a:solidFill>
                <a:latin typeface="MS PGothic" panose="020B0600070205080204" pitchFamily="34" charset="-128"/>
                <a:ea typeface="MS PGothic" panose="020B0600070205080204" pitchFamily="34" charset="-128"/>
              </a:rPr>
              <a:t>ソフトウェアシステムの開発、運用に関わる３つの利害関係者（ステークホルダ）とそれぞれの役割。</a:t>
            </a:r>
            <a:endParaRPr lang="en-US" altLang="ja-JP" sz="2000" dirty="0">
              <a:solidFill>
                <a:schemeClr val="bg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bg1"/>
              </a:buClr>
              <a:buFont typeface="Arial" panose="020B0604020202020204" pitchFamily="34" charset="0"/>
              <a:buChar char="•"/>
            </a:pPr>
            <a:r>
              <a:rPr lang="ja-JP" altLang="en-US" sz="2000">
                <a:solidFill>
                  <a:schemeClr val="bg1"/>
                </a:solidFill>
                <a:latin typeface="MS PGothic" panose="020B0600070205080204" pitchFamily="34" charset="-128"/>
                <a:ea typeface="MS PGothic" panose="020B0600070205080204" pitchFamily="34" charset="-128"/>
              </a:rPr>
              <a:t>授業中に紹介する診療支援システムについて、システムの目的、役割を説明する。</a:t>
            </a: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b="1" i="0">
                <a:solidFill>
                  <a:schemeClr val="tx1"/>
                </a:solidFill>
                <a:effectLst/>
                <a:latin typeface="MS PGothic" panose="020B0600070205080204" pitchFamily="34" charset="-128"/>
                <a:ea typeface="MS PGothic" panose="020B0600070205080204" pitchFamily="34" charset="-128"/>
              </a:rPr>
              <a:t>第</a:t>
            </a:r>
            <a:r>
              <a:rPr lang="en-US" altLang="ja-JP" b="1" i="0" dirty="0">
                <a:solidFill>
                  <a:schemeClr val="tx1"/>
                </a:solidFill>
                <a:effectLst/>
                <a:latin typeface="MS PGothic" panose="020B0600070205080204" pitchFamily="34" charset="-128"/>
                <a:ea typeface="MS PGothic" panose="020B0600070205080204" pitchFamily="34" charset="-128"/>
              </a:rPr>
              <a:t>1</a:t>
            </a:r>
            <a:r>
              <a:rPr lang="ja-JP" altLang="en-US" b="1" i="0">
                <a:solidFill>
                  <a:schemeClr val="tx1"/>
                </a:solidFill>
                <a:effectLst/>
                <a:latin typeface="MS PGothic" panose="020B0600070205080204" pitchFamily="34" charset="-128"/>
                <a:ea typeface="MS PGothic" panose="020B0600070205080204" pitchFamily="34" charset="-128"/>
              </a:rPr>
              <a:t>章 ソフトウェアシステム</a:t>
            </a:r>
          </a:p>
        </p:txBody>
      </p:sp>
      <p:sp>
        <p:nvSpPr>
          <p:cNvPr id="2" name="TextBox 1">
            <a:extLst>
              <a:ext uri="{FF2B5EF4-FFF2-40B4-BE49-F238E27FC236}">
                <a16:creationId xmlns:a16="http://schemas.microsoft.com/office/drawing/2014/main" id="{A81A1B97-4265-840A-4AB7-8360A2133CE8}"/>
              </a:ext>
            </a:extLst>
          </p:cNvPr>
          <p:cNvSpPr txBox="1"/>
          <p:nvPr/>
        </p:nvSpPr>
        <p:spPr>
          <a:xfrm>
            <a:off x="5226024" y="1203981"/>
            <a:ext cx="3197976" cy="397201"/>
          </a:xfrm>
          <a:prstGeom prst="rect">
            <a:avLst/>
          </a:prstGeom>
          <a:noFill/>
        </p:spPr>
        <p:txBody>
          <a:bodyPr wrap="square" tIns="90000" bIns="90000" rtlCol="0">
            <a:spAutoFit/>
          </a:bodyPr>
          <a:lstStyle/>
          <a:p>
            <a:pPr>
              <a:spcBef>
                <a:spcPts val="600"/>
              </a:spcBef>
              <a:spcAft>
                <a:spcPts val="600"/>
              </a:spcAft>
            </a:pPr>
            <a:r>
              <a:rPr lang="ja-JP" altLang="en-US" sz="1400">
                <a:solidFill>
                  <a:schemeClr val="tx1"/>
                </a:solidFill>
                <a:latin typeface="MS PGothic" panose="020B0600070205080204" pitchFamily="34" charset="-128"/>
                <a:ea typeface="MS PGothic" panose="020B0600070205080204" pitchFamily="34" charset="-128"/>
              </a:rPr>
              <a:t>ソフトウェアシステムの２つの形態</a:t>
            </a:r>
            <a:endParaRPr lang="ja-JP" altLang="en-US" b="0" i="0">
              <a:solidFill>
                <a:schemeClr val="tx1"/>
              </a:solidFill>
              <a:effectLst/>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7DF137A7-A2AC-0604-0EDE-D7998FC5B52B}"/>
              </a:ext>
            </a:extLst>
          </p:cNvPr>
          <p:cNvSpPr txBox="1"/>
          <p:nvPr/>
        </p:nvSpPr>
        <p:spPr>
          <a:xfrm>
            <a:off x="5207986" y="3876833"/>
            <a:ext cx="3275462" cy="523220"/>
          </a:xfrm>
          <a:prstGeom prst="rect">
            <a:avLst/>
          </a:prstGeom>
          <a:noFill/>
        </p:spPr>
        <p:txBody>
          <a:bodyPr wrap="square" rtlCol="0">
            <a:spAutoFit/>
          </a:bodyPr>
          <a:lstStyle/>
          <a:p>
            <a:r>
              <a:rPr lang="ja-JP" altLang="en-US">
                <a:solidFill>
                  <a:schemeClr val="tx1"/>
                </a:solidFill>
                <a:latin typeface="MS PGothic" panose="020B0600070205080204" pitchFamily="34" charset="-128"/>
                <a:ea typeface="MS PGothic" panose="020B0600070205080204" pitchFamily="34" charset="-128"/>
              </a:rPr>
              <a:t>本授業は組込みシステムでなく、主に情報システムの勉強をします。</a:t>
            </a:r>
            <a:endParaRPr lang="en-US" dirty="0">
              <a:solidFill>
                <a:schemeClr val="tx1"/>
              </a:solidFill>
              <a:latin typeface="MS PGothic" panose="020B0600070205080204" pitchFamily="34" charset="-128"/>
              <a:ea typeface="MS PGothic" panose="020B0600070205080204" pitchFamily="34" charset="-128"/>
            </a:endParaRPr>
          </a:p>
        </p:txBody>
      </p:sp>
      <p:pic>
        <p:nvPicPr>
          <p:cNvPr id="10" name="Picture 9" descr="A white paper with black text&#10;&#10;Description automatically generated">
            <a:extLst>
              <a:ext uri="{FF2B5EF4-FFF2-40B4-BE49-F238E27FC236}">
                <a16:creationId xmlns:a16="http://schemas.microsoft.com/office/drawing/2014/main" id="{B8898676-8BCA-DDF5-79AE-0BD001FE3478}"/>
              </a:ext>
            </a:extLst>
          </p:cNvPr>
          <p:cNvPicPr>
            <a:picLocks noChangeAspect="1"/>
          </p:cNvPicPr>
          <p:nvPr/>
        </p:nvPicPr>
        <p:blipFill>
          <a:blip r:embed="rId3"/>
          <a:stretch>
            <a:fillRect/>
          </a:stretch>
        </p:blipFill>
        <p:spPr>
          <a:xfrm>
            <a:off x="763896" y="1730105"/>
            <a:ext cx="3835400" cy="2755900"/>
          </a:xfrm>
          <a:prstGeom prst="rect">
            <a:avLst/>
          </a:prstGeom>
        </p:spPr>
      </p:pic>
      <p:sp>
        <p:nvSpPr>
          <p:cNvPr id="11" name="TextBox 10">
            <a:extLst>
              <a:ext uri="{FF2B5EF4-FFF2-40B4-BE49-F238E27FC236}">
                <a16:creationId xmlns:a16="http://schemas.microsoft.com/office/drawing/2014/main" id="{81BFA2CA-D81E-9F48-FB60-9DD8D861FFEC}"/>
              </a:ext>
            </a:extLst>
          </p:cNvPr>
          <p:cNvSpPr txBox="1"/>
          <p:nvPr/>
        </p:nvSpPr>
        <p:spPr>
          <a:xfrm>
            <a:off x="5254379" y="1808222"/>
            <a:ext cx="3169621" cy="794403"/>
          </a:xfrm>
          <a:prstGeom prst="rect">
            <a:avLst/>
          </a:prstGeom>
          <a:noFill/>
          <a:ln w="38100">
            <a:solidFill>
              <a:schemeClr val="accent2"/>
            </a:solidFill>
          </a:ln>
        </p:spPr>
        <p:txBody>
          <a:bodyPr wrap="square" lIns="180000" tIns="180000" rIns="180000" bIns="180000" rtlCol="0">
            <a:spAutoFit/>
          </a:bodyPr>
          <a:lstStyle/>
          <a:p>
            <a:r>
              <a:rPr lang="ja-JP" altLang="en-US" b="0" i="0">
                <a:solidFill>
                  <a:schemeClr val="tx1"/>
                </a:solidFill>
                <a:effectLst/>
                <a:latin typeface="MS PGothic" panose="020B0600070205080204" pitchFamily="34" charset="-128"/>
                <a:ea typeface="MS PGothic" panose="020B0600070205080204" pitchFamily="34" charset="-128"/>
              </a:rPr>
              <a:t>情報システム： </a:t>
            </a:r>
            <a:endParaRPr lang="en-US" altLang="ja-JP" b="0" i="0" dirty="0">
              <a:solidFill>
                <a:schemeClr val="tx1"/>
              </a:solidFill>
              <a:effectLst/>
              <a:latin typeface="MS PGothic" panose="020B0600070205080204" pitchFamily="34" charset="-128"/>
              <a:ea typeface="MS PGothic" panose="020B0600070205080204" pitchFamily="34" charset="-128"/>
            </a:endParaRPr>
          </a:p>
          <a:p>
            <a:r>
              <a:rPr lang="ja-JP" altLang="en-US" b="0" i="0">
                <a:solidFill>
                  <a:schemeClr val="tx1"/>
                </a:solidFill>
                <a:effectLst/>
                <a:latin typeface="MS PGothic" panose="020B0600070205080204" pitchFamily="34" charset="-128"/>
                <a:ea typeface="MS PGothic" panose="020B0600070205080204" pitchFamily="34" charset="-128"/>
              </a:rPr>
              <a:t>企業等で使われる、情報を加工する。</a:t>
            </a:r>
          </a:p>
        </p:txBody>
      </p:sp>
      <p:sp>
        <p:nvSpPr>
          <p:cNvPr id="12" name="TextBox 11">
            <a:extLst>
              <a:ext uri="{FF2B5EF4-FFF2-40B4-BE49-F238E27FC236}">
                <a16:creationId xmlns:a16="http://schemas.microsoft.com/office/drawing/2014/main" id="{17CDF841-28FE-F643-A73E-478E383D97F4}"/>
              </a:ext>
            </a:extLst>
          </p:cNvPr>
          <p:cNvSpPr txBox="1"/>
          <p:nvPr/>
        </p:nvSpPr>
        <p:spPr>
          <a:xfrm>
            <a:off x="5267434" y="2834630"/>
            <a:ext cx="3156566" cy="794403"/>
          </a:xfrm>
          <a:prstGeom prst="rect">
            <a:avLst/>
          </a:prstGeom>
          <a:noFill/>
          <a:ln w="38100">
            <a:solidFill>
              <a:schemeClr val="accent2"/>
            </a:solidFill>
          </a:ln>
        </p:spPr>
        <p:txBody>
          <a:bodyPr wrap="square" lIns="180000" tIns="180000" rIns="180000" bIns="180000" rtlCol="0">
            <a:spAutoFit/>
          </a:bodyPr>
          <a:lstStyle/>
          <a:p>
            <a:r>
              <a:rPr lang="ja-JP" altLang="en-US" b="0" i="0">
                <a:solidFill>
                  <a:schemeClr val="tx1"/>
                </a:solidFill>
                <a:effectLst/>
                <a:latin typeface="MS PGothic" panose="020B0600070205080204" pitchFamily="34" charset="-128"/>
                <a:ea typeface="MS PGothic" panose="020B0600070205080204" pitchFamily="34" charset="-128"/>
              </a:rPr>
              <a:t>組込みシステム：</a:t>
            </a:r>
            <a:endParaRPr lang="en-US" altLang="ja-JP" b="0" i="0" dirty="0">
              <a:solidFill>
                <a:schemeClr val="tx1"/>
              </a:solidFill>
              <a:effectLst/>
              <a:latin typeface="MS PGothic" panose="020B0600070205080204" pitchFamily="34" charset="-128"/>
              <a:ea typeface="MS PGothic" panose="020B0600070205080204" pitchFamily="34" charset="-128"/>
            </a:endParaRPr>
          </a:p>
          <a:p>
            <a:r>
              <a:rPr lang="ja-JP" altLang="en-US" b="0" i="0">
                <a:solidFill>
                  <a:schemeClr val="tx1"/>
                </a:solidFill>
                <a:effectLst/>
                <a:latin typeface="MS PGothic" panose="020B0600070205080204" pitchFamily="34" charset="-128"/>
                <a:ea typeface="MS PGothic" panose="020B0600070205080204" pitchFamily="34" charset="-128"/>
              </a:rPr>
              <a:t>製品に組み込まれ、それを制御する。</a:t>
            </a: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4285776" cy="489534"/>
          </a:xfrm>
          <a:prstGeom prst="rect">
            <a:avLst/>
          </a:prstGeom>
          <a:noFill/>
        </p:spPr>
        <p:txBody>
          <a:bodyPr wrap="square" tIns="90000" bIns="90000">
            <a:spAutoFit/>
          </a:bodyPr>
          <a:lstStyle/>
          <a:p>
            <a:r>
              <a:rPr lang="en-US" sz="2000" dirty="0">
                <a:solidFill>
                  <a:schemeClr val="tx1"/>
                </a:solidFill>
                <a:latin typeface="MS PGothic" panose="020B0600070205080204" pitchFamily="34" charset="-128"/>
                <a:ea typeface="MS PGothic" panose="020B0600070205080204" pitchFamily="34" charset="-128"/>
              </a:rPr>
              <a:t>1.1 ソフトウェアシステムの目的と役割</a:t>
            </a:r>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pic>
        <p:nvPicPr>
          <p:cNvPr id="18" name="Picture 17" descr="A diagram of a diagram&#10;&#10;Description automatically generated">
            <a:extLst>
              <a:ext uri="{FF2B5EF4-FFF2-40B4-BE49-F238E27FC236}">
                <a16:creationId xmlns:a16="http://schemas.microsoft.com/office/drawing/2014/main" id="{CEB1078F-17F8-423A-C787-6149E10EDA0B}"/>
              </a:ext>
            </a:extLst>
          </p:cNvPr>
          <p:cNvPicPr>
            <a:picLocks noChangeAspect="1"/>
          </p:cNvPicPr>
          <p:nvPr/>
        </p:nvPicPr>
        <p:blipFill>
          <a:blip r:embed="rId3"/>
          <a:stretch>
            <a:fillRect/>
          </a:stretch>
        </p:blipFill>
        <p:spPr>
          <a:xfrm>
            <a:off x="720725" y="1589826"/>
            <a:ext cx="3851275" cy="1816100"/>
          </a:xfrm>
          <a:prstGeom prst="rect">
            <a:avLst/>
          </a:prstGeom>
        </p:spPr>
      </p:pic>
      <p:sp>
        <p:nvSpPr>
          <p:cNvPr id="20" name="TextBox 19">
            <a:extLst>
              <a:ext uri="{FF2B5EF4-FFF2-40B4-BE49-F238E27FC236}">
                <a16:creationId xmlns:a16="http://schemas.microsoft.com/office/drawing/2014/main" id="{00CB80F6-EE2C-E636-06D6-08191C599EEB}"/>
              </a:ext>
            </a:extLst>
          </p:cNvPr>
          <p:cNvSpPr txBox="1"/>
          <p:nvPr/>
        </p:nvSpPr>
        <p:spPr>
          <a:xfrm>
            <a:off x="5147813" y="1589826"/>
            <a:ext cx="3275462" cy="1384995"/>
          </a:xfrm>
          <a:prstGeom prst="rect">
            <a:avLst/>
          </a:prstGeom>
          <a:noFill/>
          <a:ln w="38100">
            <a:solidFill>
              <a:schemeClr val="accent2"/>
            </a:solidFill>
          </a:ln>
        </p:spPr>
        <p:txBody>
          <a:bodyPr wrap="square" rtlCol="0">
            <a:spAutoFit/>
          </a:bodyPr>
          <a:lstStyle/>
          <a:p>
            <a:pPr>
              <a:buClr>
                <a:schemeClr val="tx1"/>
              </a:buClr>
            </a:pPr>
            <a:r>
              <a:rPr lang="en-US" altLang="ja-JP" b="1" i="0" dirty="0">
                <a:solidFill>
                  <a:schemeClr val="tx1"/>
                </a:solidFill>
                <a:effectLst/>
                <a:latin typeface="MS PGothic" panose="020B0600070205080204" pitchFamily="34" charset="-128"/>
                <a:ea typeface="MS PGothic" panose="020B0600070205080204" pitchFamily="34" charset="-128"/>
              </a:rPr>
              <a:t>1. </a:t>
            </a:r>
            <a:r>
              <a:rPr lang="ja-JP" altLang="en-US" b="1" i="0">
                <a:solidFill>
                  <a:schemeClr val="tx1"/>
                </a:solidFill>
                <a:effectLst/>
                <a:latin typeface="MS PGothic" panose="020B0600070205080204" pitchFamily="34" charset="-128"/>
                <a:ea typeface="MS PGothic" panose="020B0600070205080204" pitchFamily="34" charset="-128"/>
              </a:rPr>
              <a:t>システムベンダ</a:t>
            </a:r>
            <a:endParaRPr lang="en-US" altLang="ja-JP" b="1" i="0" dirty="0">
              <a:solidFill>
                <a:schemeClr val="tx1"/>
              </a:solidFill>
              <a:effectLst/>
              <a:latin typeface="MS PGothic" panose="020B0600070205080204" pitchFamily="34" charset="-128"/>
              <a:ea typeface="MS PGothic" panose="020B0600070205080204" pitchFamily="34" charset="-128"/>
            </a:endParaRPr>
          </a:p>
          <a:p>
            <a:pPr marL="539750" lvl="6" indent="-176213">
              <a:buClr>
                <a:schemeClr val="tx1"/>
              </a:buClr>
              <a:buFont typeface="Arial" panose="020B0604020202020204" pitchFamily="34" charset="0"/>
              <a:buChar char="•"/>
            </a:pPr>
            <a:r>
              <a:rPr lang="ja-JP" altLang="en-US" b="0" i="0">
                <a:solidFill>
                  <a:schemeClr val="tx1"/>
                </a:solidFill>
                <a:effectLst/>
                <a:latin typeface="MS PGothic" panose="020B0600070205080204" pitchFamily="34" charset="-128"/>
                <a:ea typeface="MS PGothic" panose="020B0600070205080204" pitchFamily="34" charset="-128"/>
              </a:rPr>
              <a:t>システムエンジニア</a:t>
            </a:r>
          </a:p>
          <a:p>
            <a:pPr marL="539750" lvl="8" indent="-176213">
              <a:buClr>
                <a:schemeClr val="tx1"/>
              </a:buClr>
              <a:buFont typeface="Arial" panose="020B0604020202020204" pitchFamily="34" charset="0"/>
              <a:buChar char="•"/>
            </a:pPr>
            <a:r>
              <a:rPr lang="ja-JP" altLang="en-US" b="0" i="0">
                <a:solidFill>
                  <a:schemeClr val="tx1"/>
                </a:solidFill>
                <a:effectLst/>
                <a:latin typeface="MS PGothic" panose="020B0600070205080204" pitchFamily="34" charset="-128"/>
                <a:ea typeface="MS PGothic" panose="020B0600070205080204" pitchFamily="34" charset="-128"/>
              </a:rPr>
              <a:t>プログラマ</a:t>
            </a:r>
          </a:p>
          <a:p>
            <a:pPr marL="539750" lvl="8" indent="-176213">
              <a:buClr>
                <a:schemeClr val="tx1"/>
              </a:buClr>
              <a:buFont typeface="Arial" panose="020B0604020202020204" pitchFamily="34" charset="0"/>
              <a:buChar char="•"/>
            </a:pPr>
            <a:r>
              <a:rPr lang="ja-JP" altLang="en-US" b="0" i="0">
                <a:solidFill>
                  <a:schemeClr val="tx1"/>
                </a:solidFill>
                <a:effectLst/>
                <a:latin typeface="MS PGothic" panose="020B0600070205080204" pitchFamily="34" charset="-128"/>
                <a:ea typeface="MS PGothic" panose="020B0600070205080204" pitchFamily="34" charset="-128"/>
              </a:rPr>
              <a:t>プロジェクトマネージャ</a:t>
            </a:r>
          </a:p>
          <a:p>
            <a:pPr marL="539750" lvl="8" indent="-176213">
              <a:buClr>
                <a:schemeClr val="tx1"/>
              </a:buClr>
              <a:buFont typeface="Arial" panose="020B0604020202020204" pitchFamily="34" charset="0"/>
              <a:buChar char="•"/>
            </a:pPr>
            <a:r>
              <a:rPr lang="ja-JP" altLang="en-US" b="0" i="0">
                <a:solidFill>
                  <a:schemeClr val="tx1"/>
                </a:solidFill>
                <a:effectLst/>
                <a:latin typeface="MS PGothic" panose="020B0600070205080204" pitchFamily="34" charset="-128"/>
                <a:ea typeface="MS PGothic" panose="020B0600070205080204" pitchFamily="34" charset="-128"/>
              </a:rPr>
              <a:t>品質保証担当</a:t>
            </a:r>
            <a:endParaRPr lang="en-US" altLang="ja-JP" dirty="0">
              <a:solidFill>
                <a:schemeClr val="tx1"/>
              </a:solidFill>
              <a:latin typeface="MS PGothic" panose="020B0600070205080204" pitchFamily="34" charset="-128"/>
              <a:ea typeface="MS PGothic" panose="020B0600070205080204" pitchFamily="34" charset="-128"/>
            </a:endParaRPr>
          </a:p>
          <a:p>
            <a:pPr marL="539750" lvl="8" indent="-176213">
              <a:buClr>
                <a:schemeClr val="tx1"/>
              </a:buClr>
              <a:buFont typeface="Arial" panose="020B0604020202020204" pitchFamily="34" charset="0"/>
              <a:buChar char="•"/>
            </a:pPr>
            <a:r>
              <a:rPr lang="ja-JP" altLang="en-US" b="0" i="0">
                <a:solidFill>
                  <a:schemeClr val="tx1"/>
                </a:solidFill>
                <a:effectLst/>
                <a:latin typeface="MS PGothic" panose="020B0600070205080204" pitchFamily="34" charset="-128"/>
                <a:ea typeface="MS PGothic" panose="020B0600070205080204" pitchFamily="34" charset="-128"/>
              </a:rPr>
              <a:t>システムインテグレータ</a:t>
            </a:r>
          </a:p>
        </p:txBody>
      </p:sp>
      <p:sp>
        <p:nvSpPr>
          <p:cNvPr id="21" name="TextBox 20">
            <a:extLst>
              <a:ext uri="{FF2B5EF4-FFF2-40B4-BE49-F238E27FC236}">
                <a16:creationId xmlns:a16="http://schemas.microsoft.com/office/drawing/2014/main" id="{E58D0DAC-5A16-3E02-6F00-92714A690EA5}"/>
              </a:ext>
            </a:extLst>
          </p:cNvPr>
          <p:cNvSpPr txBox="1"/>
          <p:nvPr/>
        </p:nvSpPr>
        <p:spPr>
          <a:xfrm>
            <a:off x="5147813" y="3282059"/>
            <a:ext cx="3275462" cy="738664"/>
          </a:xfrm>
          <a:prstGeom prst="rect">
            <a:avLst/>
          </a:prstGeom>
          <a:noFill/>
          <a:ln w="38100">
            <a:solidFill>
              <a:schemeClr val="accent2"/>
            </a:solidFill>
          </a:ln>
        </p:spPr>
        <p:txBody>
          <a:bodyPr wrap="square" rtlCol="0">
            <a:spAutoFit/>
          </a:bodyPr>
          <a:lstStyle/>
          <a:p>
            <a:r>
              <a:rPr lang="en-US" altLang="ja-JP" b="1" dirty="0">
                <a:solidFill>
                  <a:schemeClr val="tx1"/>
                </a:solidFill>
                <a:latin typeface="MS PGothic" panose="020B0600070205080204" pitchFamily="34" charset="-128"/>
                <a:ea typeface="MS PGothic" panose="020B0600070205080204" pitchFamily="34" charset="-128"/>
              </a:rPr>
              <a:t>2. </a:t>
            </a:r>
            <a:r>
              <a:rPr lang="ja-JP" altLang="en-US" b="1" i="0">
                <a:solidFill>
                  <a:schemeClr val="tx1"/>
                </a:solidFill>
                <a:effectLst/>
                <a:latin typeface="MS PGothic" panose="020B0600070205080204" pitchFamily="34" charset="-128"/>
                <a:ea typeface="MS PGothic" panose="020B0600070205080204" pitchFamily="34" charset="-128"/>
              </a:rPr>
              <a:t>ユーザ</a:t>
            </a:r>
          </a:p>
          <a:p>
            <a:pPr marL="539750" lvl="2" indent="-215900">
              <a:buClr>
                <a:schemeClr val="tx1"/>
              </a:buClr>
              <a:buFont typeface="Arial" panose="020B0604020202020204" pitchFamily="34" charset="0"/>
              <a:buChar char="•"/>
            </a:pPr>
            <a:r>
              <a:rPr lang="ja-JP" altLang="en-US" b="0" i="0">
                <a:solidFill>
                  <a:schemeClr val="tx1"/>
                </a:solidFill>
                <a:effectLst/>
                <a:latin typeface="MS PGothic" panose="020B0600070205080204" pitchFamily="34" charset="-128"/>
                <a:ea typeface="MS PGothic" panose="020B0600070205080204" pitchFamily="34" charset="-128"/>
              </a:rPr>
              <a:t>企業の情報システム担当</a:t>
            </a:r>
          </a:p>
          <a:p>
            <a:pPr marL="539750" lvl="2" indent="-215900">
              <a:buClr>
                <a:schemeClr val="tx1"/>
              </a:buClr>
              <a:buFont typeface="Arial" panose="020B0604020202020204" pitchFamily="34" charset="0"/>
              <a:buChar char="•"/>
            </a:pPr>
            <a:r>
              <a:rPr lang="ja-JP" altLang="en-US" b="0" i="0">
                <a:solidFill>
                  <a:schemeClr val="tx1"/>
                </a:solidFill>
                <a:effectLst/>
                <a:latin typeface="MS PGothic" panose="020B0600070205080204" pitchFamily="34" charset="-128"/>
                <a:ea typeface="MS PGothic" panose="020B0600070205080204" pitchFamily="34" charset="-128"/>
              </a:rPr>
              <a:t>運用・保守担当</a:t>
            </a:r>
          </a:p>
        </p:txBody>
      </p:sp>
      <p:sp>
        <p:nvSpPr>
          <p:cNvPr id="22" name="TextBox 21">
            <a:extLst>
              <a:ext uri="{FF2B5EF4-FFF2-40B4-BE49-F238E27FC236}">
                <a16:creationId xmlns:a16="http://schemas.microsoft.com/office/drawing/2014/main" id="{339DD67F-072B-473B-EFDB-0EB8DE1CA604}"/>
              </a:ext>
            </a:extLst>
          </p:cNvPr>
          <p:cNvSpPr txBox="1"/>
          <p:nvPr/>
        </p:nvSpPr>
        <p:spPr>
          <a:xfrm>
            <a:off x="5147813" y="4327961"/>
            <a:ext cx="3275462" cy="523220"/>
          </a:xfrm>
          <a:prstGeom prst="rect">
            <a:avLst/>
          </a:prstGeom>
          <a:noFill/>
          <a:ln w="38100">
            <a:solidFill>
              <a:schemeClr val="accent2"/>
            </a:solidFill>
          </a:ln>
        </p:spPr>
        <p:txBody>
          <a:bodyPr wrap="square" rtlCol="0">
            <a:spAutoFit/>
          </a:bodyPr>
          <a:lstStyle/>
          <a:p>
            <a:r>
              <a:rPr lang="en-US" altLang="ja-JP" b="1" dirty="0">
                <a:solidFill>
                  <a:schemeClr val="tx1"/>
                </a:solidFill>
                <a:latin typeface="MS PGothic" panose="020B0600070205080204" pitchFamily="34" charset="-128"/>
                <a:ea typeface="MS PGothic" panose="020B0600070205080204" pitchFamily="34" charset="-128"/>
              </a:rPr>
              <a:t>3. </a:t>
            </a:r>
            <a:r>
              <a:rPr lang="ja-JP" altLang="en-US" b="1" i="0">
                <a:solidFill>
                  <a:schemeClr val="tx1"/>
                </a:solidFill>
                <a:effectLst/>
                <a:latin typeface="MS PGothic" panose="020B0600070205080204" pitchFamily="34" charset="-128"/>
                <a:ea typeface="MS PGothic" panose="020B0600070205080204" pitchFamily="34" charset="-128"/>
              </a:rPr>
              <a:t>エンドユーザ</a:t>
            </a:r>
          </a:p>
          <a:p>
            <a:pPr marL="539750" indent="-176213"/>
            <a:r>
              <a:rPr lang="ja-JP" altLang="en-US" b="0" i="0">
                <a:solidFill>
                  <a:schemeClr val="tx1"/>
                </a:solidFill>
                <a:effectLst/>
                <a:latin typeface="MS PGothic" panose="020B0600070205080204" pitchFamily="34" charset="-128"/>
                <a:ea typeface="MS PGothic" panose="020B0600070205080204" pitchFamily="34" charset="-128"/>
              </a:rPr>
              <a:t>ユーザ＝エンドユーザの場合もあり</a:t>
            </a:r>
          </a:p>
        </p:txBody>
      </p:sp>
      <p:sp>
        <p:nvSpPr>
          <p:cNvPr id="24" name="Title 4">
            <a:extLst>
              <a:ext uri="{FF2B5EF4-FFF2-40B4-BE49-F238E27FC236}">
                <a16:creationId xmlns:a16="http://schemas.microsoft.com/office/drawing/2014/main" id="{7D8CF478-BDB7-8B33-C1FA-6AAF7863B4A1}"/>
              </a:ext>
            </a:extLst>
          </p:cNvPr>
          <p:cNvSpPr>
            <a:spLocks noGrp="1"/>
          </p:cNvSpPr>
          <p:nvPr>
            <p:ph type="title"/>
          </p:nvPr>
        </p:nvSpPr>
        <p:spPr>
          <a:xfrm>
            <a:off x="720000" y="540000"/>
            <a:ext cx="7704000" cy="572700"/>
          </a:xfrm>
        </p:spPr>
        <p:txBody>
          <a:bodyPr/>
          <a:lstStyle/>
          <a:p>
            <a:r>
              <a:rPr lang="en-US" altLang="ja-JP" sz="2000" dirty="0">
                <a:latin typeface="MS PGothic" panose="020B0600070205080204" pitchFamily="34" charset="-128"/>
                <a:ea typeface="MS PGothic" panose="020B0600070205080204" pitchFamily="34" charset="-128"/>
              </a:rPr>
              <a:t>1.2 </a:t>
            </a:r>
            <a:r>
              <a:rPr lang="ja-JP" altLang="en-US" sz="2000">
                <a:latin typeface="MS PGothic" panose="020B0600070205080204" pitchFamily="34" charset="-128"/>
                <a:ea typeface="MS PGothic" panose="020B0600070205080204" pitchFamily="34" charset="-128"/>
              </a:rPr>
              <a:t>ソフトウェアシステムの作られ方</a:t>
            </a:r>
            <a:br>
              <a:rPr lang="en-US" altLang="ja-JP" sz="1400" dirty="0">
                <a:latin typeface="MS PGothic" panose="020B0600070205080204" pitchFamily="34" charset="-128"/>
                <a:ea typeface="MS PGothic" panose="020B0600070205080204" pitchFamily="34" charset="-128"/>
              </a:rPr>
            </a:br>
            <a:r>
              <a:rPr lang="en-US" altLang="ja-JP" sz="1400" dirty="0">
                <a:latin typeface="MS PGothic" panose="020B0600070205080204" pitchFamily="34" charset="-128"/>
                <a:ea typeface="MS PGothic" panose="020B0600070205080204" pitchFamily="34" charset="-128"/>
              </a:rPr>
              <a:t>1. </a:t>
            </a:r>
            <a:r>
              <a:rPr lang="ja-JP" altLang="en-US" sz="1400">
                <a:latin typeface="MS PGothic" panose="020B0600070205080204" pitchFamily="34" charset="-128"/>
                <a:ea typeface="MS PGothic" panose="020B0600070205080204" pitchFamily="34" charset="-128"/>
              </a:rPr>
              <a:t>システムのステークホルダ（システム開発に関わる利害関係者）</a:t>
            </a:r>
            <a:br>
              <a:rPr lang="ja-JP" altLang="en-US" sz="1400">
                <a:latin typeface="MS PGothic" panose="020B0600070205080204" pitchFamily="34" charset="-128"/>
                <a:ea typeface="MS PGothic" panose="020B0600070205080204" pitchFamily="34" charset="-128"/>
              </a:rPr>
            </a:br>
            <a:br>
              <a:rPr lang="en-US" altLang="ja-JP" sz="1400" dirty="0">
                <a:latin typeface="MS PGothic" panose="020B0600070205080204" pitchFamily="34" charset="-128"/>
                <a:ea typeface="MS PGothic" panose="020B0600070205080204" pitchFamily="34" charset="-128"/>
              </a:rPr>
            </a:br>
            <a:br>
              <a:rPr lang="ja-JP" altLang="en-US" sz="1400">
                <a:latin typeface="MS PGothic" panose="020B0600070205080204" pitchFamily="34" charset="-128"/>
                <a:ea typeface="MS PGothic" panose="020B0600070205080204" pitchFamily="34" charset="-128"/>
              </a:rPr>
            </a:br>
            <a:endParaRPr lang="en-US" sz="1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09680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9" name="TextBox 8">
            <a:extLst>
              <a:ext uri="{FF2B5EF4-FFF2-40B4-BE49-F238E27FC236}">
                <a16:creationId xmlns:a16="http://schemas.microsoft.com/office/drawing/2014/main" id="{DCA128AB-2820-8704-DF53-0BBB5B1C8ED9}"/>
              </a:ext>
            </a:extLst>
          </p:cNvPr>
          <p:cNvSpPr txBox="1"/>
          <p:nvPr/>
        </p:nvSpPr>
        <p:spPr>
          <a:xfrm>
            <a:off x="5147813" y="1398164"/>
            <a:ext cx="3275462" cy="1009846"/>
          </a:xfrm>
          <a:prstGeom prst="rect">
            <a:avLst/>
          </a:prstGeom>
          <a:noFill/>
          <a:ln w="38100">
            <a:solidFill>
              <a:schemeClr val="accent2"/>
            </a:solidFill>
          </a:ln>
        </p:spPr>
        <p:txBody>
          <a:bodyPr wrap="square" lIns="180000" tIns="180000" rIns="180000" bIns="180000" rtlCol="0">
            <a:spAutoFit/>
          </a:bodyPr>
          <a:lstStyle/>
          <a:p>
            <a:pPr>
              <a:buClr>
                <a:schemeClr val="tx1"/>
              </a:buClr>
            </a:pPr>
            <a:r>
              <a:rPr lang="ja-JP" altLang="en-US">
                <a:solidFill>
                  <a:schemeClr val="tx1"/>
                </a:solidFill>
                <a:latin typeface="MS PGothic" panose="020B0600070205080204" pitchFamily="34" charset="-128"/>
                <a:ea typeface="MS PGothic" panose="020B0600070205080204" pitchFamily="34" charset="-128"/>
              </a:rPr>
              <a:t>図</a:t>
            </a:r>
            <a:r>
              <a:rPr lang="en-US" altLang="ja-JP" dirty="0">
                <a:solidFill>
                  <a:schemeClr val="tx1"/>
                </a:solidFill>
                <a:latin typeface="MS PGothic" panose="020B0600070205080204" pitchFamily="34" charset="-128"/>
                <a:ea typeface="MS PGothic" panose="020B0600070205080204" pitchFamily="34" charset="-128"/>
              </a:rPr>
              <a:t>1−5</a:t>
            </a:r>
            <a:r>
              <a:rPr lang="ja-JP" altLang="en-US">
                <a:solidFill>
                  <a:schemeClr val="tx1"/>
                </a:solidFill>
                <a:latin typeface="MS PGothic" panose="020B0600070205080204" pitchFamily="34" charset="-128"/>
                <a:ea typeface="MS PGothic" panose="020B0600070205080204" pitchFamily="34" charset="-128"/>
              </a:rPr>
              <a:t> （ａ）</a:t>
            </a:r>
            <a:endParaRPr lang="en-US" altLang="ja-JP" b="0" i="0" dirty="0">
              <a:solidFill>
                <a:schemeClr val="tx1"/>
              </a:solidFill>
              <a:effectLst/>
              <a:latin typeface="MS PGothic" panose="020B0600070205080204" pitchFamily="34" charset="-128"/>
              <a:ea typeface="MS PGothic" panose="020B0600070205080204" pitchFamily="34" charset="-128"/>
            </a:endParaRPr>
          </a:p>
          <a:p>
            <a:pPr>
              <a:buClr>
                <a:schemeClr val="tx1"/>
              </a:buClr>
            </a:pPr>
            <a:r>
              <a:rPr lang="ja-JP" altLang="en-US" b="0" i="0">
                <a:solidFill>
                  <a:schemeClr val="tx1"/>
                </a:solidFill>
                <a:effectLst/>
                <a:latin typeface="MS PGothic" panose="020B0600070205080204" pitchFamily="34" charset="-128"/>
                <a:ea typeface="MS PGothic" panose="020B0600070205080204" pitchFamily="34" charset="-128"/>
              </a:rPr>
              <a:t>（１）自給自足型のシステム</a:t>
            </a:r>
          </a:p>
          <a:p>
            <a:pPr>
              <a:buClr>
                <a:schemeClr val="tx1"/>
              </a:buClr>
            </a:pPr>
            <a:r>
              <a:rPr lang="ja-JP" altLang="en-US" b="0" i="0">
                <a:solidFill>
                  <a:schemeClr val="tx1"/>
                </a:solidFill>
                <a:effectLst/>
                <a:latin typeface="MS PGothic" panose="020B0600070205080204" pitchFamily="34" charset="-128"/>
                <a:ea typeface="MS PGothic" panose="020B0600070205080204" pitchFamily="34" charset="-128"/>
              </a:rPr>
              <a:t>（２）自社内開発システム</a:t>
            </a:r>
          </a:p>
        </p:txBody>
      </p:sp>
      <p:sp>
        <p:nvSpPr>
          <p:cNvPr id="14" name="TextBox 13">
            <a:extLst>
              <a:ext uri="{FF2B5EF4-FFF2-40B4-BE49-F238E27FC236}">
                <a16:creationId xmlns:a16="http://schemas.microsoft.com/office/drawing/2014/main" id="{CDA05BC2-2AD5-25F3-77C4-B45F47A6BEE1}"/>
              </a:ext>
            </a:extLst>
          </p:cNvPr>
          <p:cNvSpPr txBox="1"/>
          <p:nvPr/>
        </p:nvSpPr>
        <p:spPr>
          <a:xfrm>
            <a:off x="5147813" y="2571750"/>
            <a:ext cx="3275462" cy="794403"/>
          </a:xfrm>
          <a:prstGeom prst="rect">
            <a:avLst/>
          </a:prstGeom>
          <a:noFill/>
          <a:ln w="38100">
            <a:solidFill>
              <a:schemeClr val="accent2"/>
            </a:solidFill>
          </a:ln>
        </p:spPr>
        <p:txBody>
          <a:bodyPr wrap="square" lIns="180000" tIns="180000" rIns="180000" bIns="180000" rtlCol="0">
            <a:spAutoFit/>
          </a:bodyPr>
          <a:lstStyle/>
          <a:p>
            <a:pPr>
              <a:buClr>
                <a:schemeClr val="tx1"/>
              </a:buClr>
            </a:pPr>
            <a:r>
              <a:rPr lang="ja-JP" altLang="en-US">
                <a:solidFill>
                  <a:schemeClr val="tx1"/>
                </a:solidFill>
                <a:latin typeface="MS PGothic" panose="020B0600070205080204" pitchFamily="34" charset="-128"/>
                <a:ea typeface="MS PGothic" panose="020B0600070205080204" pitchFamily="34" charset="-128"/>
              </a:rPr>
              <a:t>図</a:t>
            </a:r>
            <a:r>
              <a:rPr lang="en-US" altLang="ja-JP" dirty="0">
                <a:solidFill>
                  <a:schemeClr val="tx1"/>
                </a:solidFill>
                <a:latin typeface="MS PGothic" panose="020B0600070205080204" pitchFamily="34" charset="-128"/>
                <a:ea typeface="MS PGothic" panose="020B0600070205080204" pitchFamily="34" charset="-128"/>
              </a:rPr>
              <a:t>1−5</a:t>
            </a:r>
            <a:r>
              <a:rPr lang="ja-JP" altLang="en-US">
                <a:solidFill>
                  <a:schemeClr val="tx1"/>
                </a:solidFill>
                <a:latin typeface="MS PGothic" panose="020B0600070205080204" pitchFamily="34" charset="-128"/>
                <a:ea typeface="MS PGothic" panose="020B0600070205080204" pitchFamily="34" charset="-128"/>
              </a:rPr>
              <a:t> （</a:t>
            </a:r>
            <a:r>
              <a:rPr lang="en-US" altLang="ja-JP" dirty="0">
                <a:solidFill>
                  <a:schemeClr val="tx1"/>
                </a:solidFill>
                <a:latin typeface="MS PGothic" panose="020B0600070205080204" pitchFamily="34" charset="-128"/>
                <a:ea typeface="MS PGothic" panose="020B0600070205080204" pitchFamily="34" charset="-128"/>
              </a:rPr>
              <a:t>b</a:t>
            </a:r>
            <a:r>
              <a:rPr lang="ja-JP" altLang="en-US">
                <a:solidFill>
                  <a:schemeClr val="tx1"/>
                </a:solidFill>
                <a:latin typeface="MS PGothic" panose="020B0600070205080204" pitchFamily="34" charset="-128"/>
                <a:ea typeface="MS PGothic" panose="020B0600070205080204" pitchFamily="34" charset="-128"/>
              </a:rPr>
              <a:t>）</a:t>
            </a:r>
            <a:endParaRPr lang="en-US" altLang="ja-JP" b="0" i="0" dirty="0">
              <a:solidFill>
                <a:schemeClr val="tx1"/>
              </a:solidFill>
              <a:effectLst/>
              <a:latin typeface="MS PGothic" panose="020B0600070205080204" pitchFamily="34" charset="-128"/>
              <a:ea typeface="MS PGothic" panose="020B0600070205080204" pitchFamily="34" charset="-128"/>
            </a:endParaRPr>
          </a:p>
          <a:p>
            <a:pPr>
              <a:buClr>
                <a:schemeClr val="tx1"/>
              </a:buClr>
            </a:pPr>
            <a:r>
              <a:rPr lang="ja-JP" altLang="en-US" b="0" i="0">
                <a:solidFill>
                  <a:schemeClr val="tx1"/>
                </a:solidFill>
                <a:effectLst/>
                <a:latin typeface="MS PGothic" panose="020B0600070205080204" pitchFamily="34" charset="-128"/>
                <a:ea typeface="MS PGothic" panose="020B0600070205080204" pitchFamily="34" charset="-128"/>
              </a:rPr>
              <a:t>（</a:t>
            </a:r>
            <a:r>
              <a:rPr lang="en-US" altLang="ja-JP" b="0" i="0" dirty="0">
                <a:solidFill>
                  <a:schemeClr val="tx1"/>
                </a:solidFill>
                <a:effectLst/>
                <a:latin typeface="MS PGothic" panose="020B0600070205080204" pitchFamily="34" charset="-128"/>
                <a:ea typeface="MS PGothic" panose="020B0600070205080204" pitchFamily="34" charset="-128"/>
              </a:rPr>
              <a:t>3</a:t>
            </a:r>
            <a:r>
              <a:rPr lang="ja-JP" altLang="en-US" b="0" i="0">
                <a:solidFill>
                  <a:schemeClr val="tx1"/>
                </a:solidFill>
                <a:effectLst/>
                <a:latin typeface="MS PGothic" panose="020B0600070205080204" pitchFamily="34" charset="-128"/>
                <a:ea typeface="MS PGothic" panose="020B0600070205080204" pitchFamily="34" charset="-128"/>
              </a:rPr>
              <a:t>）企業内業務システム</a:t>
            </a:r>
          </a:p>
        </p:txBody>
      </p:sp>
      <p:sp>
        <p:nvSpPr>
          <p:cNvPr id="15" name="TextBox 14">
            <a:extLst>
              <a:ext uri="{FF2B5EF4-FFF2-40B4-BE49-F238E27FC236}">
                <a16:creationId xmlns:a16="http://schemas.microsoft.com/office/drawing/2014/main" id="{86E215ED-EEA5-F06B-6480-00843BD59CBB}"/>
              </a:ext>
            </a:extLst>
          </p:cNvPr>
          <p:cNvSpPr txBox="1"/>
          <p:nvPr/>
        </p:nvSpPr>
        <p:spPr>
          <a:xfrm>
            <a:off x="5147813" y="3529892"/>
            <a:ext cx="3275462" cy="1009846"/>
          </a:xfrm>
          <a:prstGeom prst="rect">
            <a:avLst/>
          </a:prstGeom>
          <a:noFill/>
          <a:ln w="38100">
            <a:solidFill>
              <a:schemeClr val="accent2"/>
            </a:solidFill>
          </a:ln>
        </p:spPr>
        <p:txBody>
          <a:bodyPr wrap="square" lIns="180000" tIns="180000" rIns="180000" bIns="180000" rtlCol="0">
            <a:spAutoFit/>
          </a:bodyPr>
          <a:lstStyle/>
          <a:p>
            <a:pPr>
              <a:buClr>
                <a:schemeClr val="tx1"/>
              </a:buClr>
            </a:pPr>
            <a:r>
              <a:rPr lang="ja-JP" altLang="en-US">
                <a:solidFill>
                  <a:schemeClr val="tx1"/>
                </a:solidFill>
                <a:latin typeface="MS PGothic" panose="020B0600070205080204" pitchFamily="34" charset="-128"/>
                <a:ea typeface="MS PGothic" panose="020B0600070205080204" pitchFamily="34" charset="-128"/>
              </a:rPr>
              <a:t>図</a:t>
            </a:r>
            <a:r>
              <a:rPr lang="en-US" altLang="ja-JP" dirty="0">
                <a:solidFill>
                  <a:schemeClr val="tx1"/>
                </a:solidFill>
                <a:latin typeface="MS PGothic" panose="020B0600070205080204" pitchFamily="34" charset="-128"/>
                <a:ea typeface="MS PGothic" panose="020B0600070205080204" pitchFamily="34" charset="-128"/>
              </a:rPr>
              <a:t>1−5</a:t>
            </a:r>
            <a:r>
              <a:rPr lang="ja-JP" altLang="en-US">
                <a:solidFill>
                  <a:schemeClr val="tx1"/>
                </a:solidFill>
                <a:latin typeface="MS PGothic" panose="020B0600070205080204" pitchFamily="34" charset="-128"/>
                <a:ea typeface="MS PGothic" panose="020B0600070205080204" pitchFamily="34" charset="-128"/>
              </a:rPr>
              <a:t> （</a:t>
            </a:r>
            <a:r>
              <a:rPr lang="en-US" altLang="ja-JP" dirty="0">
                <a:solidFill>
                  <a:schemeClr val="tx1"/>
                </a:solidFill>
                <a:latin typeface="MS PGothic" panose="020B0600070205080204" pitchFamily="34" charset="-128"/>
                <a:ea typeface="MS PGothic" panose="020B0600070205080204" pitchFamily="34" charset="-128"/>
              </a:rPr>
              <a:t>c</a:t>
            </a:r>
            <a:r>
              <a:rPr lang="ja-JP" altLang="en-US">
                <a:solidFill>
                  <a:schemeClr val="tx1"/>
                </a:solidFill>
                <a:latin typeface="MS PGothic" panose="020B0600070205080204" pitchFamily="34" charset="-128"/>
                <a:ea typeface="MS PGothic" panose="020B0600070205080204" pitchFamily="34" charset="-128"/>
              </a:rPr>
              <a:t>）</a:t>
            </a:r>
            <a:endParaRPr lang="en-US" altLang="ja-JP" b="0" i="0" dirty="0">
              <a:solidFill>
                <a:schemeClr val="tx1"/>
              </a:solidFill>
              <a:effectLst/>
              <a:latin typeface="MS PGothic" panose="020B0600070205080204" pitchFamily="34" charset="-128"/>
              <a:ea typeface="MS PGothic" panose="020B0600070205080204" pitchFamily="34" charset="-128"/>
            </a:endParaRPr>
          </a:p>
          <a:p>
            <a:pPr>
              <a:buClr>
                <a:schemeClr val="tx1"/>
              </a:buClr>
            </a:pPr>
            <a:r>
              <a:rPr lang="ja-JP" altLang="en-US" b="0" i="0">
                <a:solidFill>
                  <a:schemeClr val="tx1"/>
                </a:solidFill>
                <a:effectLst/>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4</a:t>
            </a:r>
            <a:r>
              <a:rPr lang="ja-JP" altLang="en-US" b="0" i="0">
                <a:solidFill>
                  <a:schemeClr val="tx1"/>
                </a:solidFill>
                <a:effectLst/>
                <a:latin typeface="MS PGothic" panose="020B0600070205080204" pitchFamily="34" charset="-128"/>
                <a:ea typeface="MS PGothic" panose="020B0600070205080204" pitchFamily="34" charset="-128"/>
              </a:rPr>
              <a:t>）企業が運用するシステムを一般者が利用する場合</a:t>
            </a:r>
          </a:p>
        </p:txBody>
      </p:sp>
      <p:pic>
        <p:nvPicPr>
          <p:cNvPr id="4" name="Picture 3">
            <a:extLst>
              <a:ext uri="{FF2B5EF4-FFF2-40B4-BE49-F238E27FC236}">
                <a16:creationId xmlns:a16="http://schemas.microsoft.com/office/drawing/2014/main" id="{22529072-744F-BA40-845C-586D3AF9E743}"/>
              </a:ext>
            </a:extLst>
          </p:cNvPr>
          <p:cNvPicPr>
            <a:picLocks noChangeAspect="1"/>
          </p:cNvPicPr>
          <p:nvPr/>
        </p:nvPicPr>
        <p:blipFill>
          <a:blip r:embed="rId3"/>
          <a:stretch>
            <a:fillRect/>
          </a:stretch>
        </p:blipFill>
        <p:spPr>
          <a:xfrm>
            <a:off x="720726" y="1456578"/>
            <a:ext cx="3864778" cy="2815171"/>
          </a:xfrm>
          <a:prstGeom prst="rect">
            <a:avLst/>
          </a:prstGeom>
        </p:spPr>
      </p:pic>
      <p:sp>
        <p:nvSpPr>
          <p:cNvPr id="5" name="Title 4">
            <a:extLst>
              <a:ext uri="{FF2B5EF4-FFF2-40B4-BE49-F238E27FC236}">
                <a16:creationId xmlns:a16="http://schemas.microsoft.com/office/drawing/2014/main" id="{D00DB365-CE1C-F7EC-6098-0B48D2872F90}"/>
              </a:ext>
            </a:extLst>
          </p:cNvPr>
          <p:cNvSpPr>
            <a:spLocks noGrp="1"/>
          </p:cNvSpPr>
          <p:nvPr>
            <p:ph type="title"/>
          </p:nvPr>
        </p:nvSpPr>
        <p:spPr>
          <a:xfrm>
            <a:off x="720000" y="540000"/>
            <a:ext cx="7704000" cy="572700"/>
          </a:xfrm>
        </p:spPr>
        <p:txBody>
          <a:bodyPr/>
          <a:lstStyle/>
          <a:p>
            <a:pPr>
              <a:spcAft>
                <a:spcPts val="600"/>
              </a:spcAft>
            </a:pPr>
            <a:r>
              <a:rPr lang="en-US" altLang="ja-JP" sz="2000" b="1" i="0" dirty="0">
                <a:solidFill>
                  <a:schemeClr val="tx1"/>
                </a:solidFill>
                <a:effectLst/>
                <a:latin typeface="MS PGothic" panose="020B0600070205080204" pitchFamily="34" charset="-128"/>
                <a:ea typeface="MS PGothic" panose="020B0600070205080204" pitchFamily="34" charset="-128"/>
              </a:rPr>
              <a:t>1.2 </a:t>
            </a:r>
            <a:r>
              <a:rPr lang="ja-JP" altLang="en-US" sz="2000" b="1" i="0">
                <a:solidFill>
                  <a:schemeClr val="tx1"/>
                </a:solidFill>
                <a:effectLst/>
                <a:latin typeface="MS PGothic" panose="020B0600070205080204" pitchFamily="34" charset="-128"/>
                <a:ea typeface="MS PGothic" panose="020B0600070205080204" pitchFamily="34" charset="-128"/>
              </a:rPr>
              <a:t>ソフトウェアシステムの作られ方</a:t>
            </a:r>
            <a:br>
              <a:rPr lang="en-US" altLang="ja-JP" sz="1400" dirty="0">
                <a:solidFill>
                  <a:schemeClr val="bg1"/>
                </a:solidFill>
                <a:latin typeface="MS PGothic" panose="020B0600070205080204" pitchFamily="34" charset="-128"/>
                <a:ea typeface="MS PGothic" panose="020B0600070205080204" pitchFamily="34" charset="-128"/>
              </a:rPr>
            </a:br>
            <a:r>
              <a:rPr lang="en-US" altLang="ja-JP" sz="1400" dirty="0">
                <a:latin typeface="MS PGothic" panose="020B0600070205080204" pitchFamily="34" charset="-128"/>
                <a:ea typeface="MS PGothic" panose="020B0600070205080204" pitchFamily="34" charset="-128"/>
              </a:rPr>
              <a:t>2. </a:t>
            </a:r>
            <a:r>
              <a:rPr lang="ja-JP" altLang="en-US" sz="1400">
                <a:latin typeface="MS PGothic" panose="020B0600070205080204" pitchFamily="34" charset="-128"/>
                <a:ea typeface="MS PGothic" panose="020B0600070205080204" pitchFamily="34" charset="-128"/>
              </a:rPr>
              <a:t>ステークホルダとシステムの形態</a:t>
            </a:r>
            <a:br>
              <a:rPr lang="en-US" altLang="ja-JP" sz="1400" dirty="0">
                <a:latin typeface="MS PGothic" panose="020B0600070205080204" pitchFamily="34" charset="-128"/>
                <a:ea typeface="MS PGothic" panose="020B0600070205080204" pitchFamily="34" charset="-128"/>
              </a:rPr>
            </a:br>
            <a:endParaRPr lang="en-US" sz="1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92128226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TotalTime>
  <Words>1525</Words>
  <Application>Microsoft Macintosh PowerPoint</Application>
  <PresentationFormat>On-screen Show (16:9)</PresentationFormat>
  <Paragraphs>189</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Roboto</vt:lpstr>
      <vt:lpstr>Oswald</vt:lpstr>
      <vt:lpstr>Arial</vt:lpstr>
      <vt:lpstr>MS PGothic</vt:lpstr>
      <vt:lpstr>Software Development Bussines Plan by Slidesgo</vt:lpstr>
      <vt:lpstr>01 第1章 ソフトウェアシステム</vt:lpstr>
      <vt:lpstr>01</vt:lpstr>
      <vt:lpstr>10</vt:lpstr>
      <vt:lpstr>1. 今日の授業について  </vt:lpstr>
      <vt:lpstr>第1章 ソフトウェアシステム</vt:lpstr>
      <vt:lpstr>2. 今日の学習目標</vt:lpstr>
      <vt:lpstr>第1章 ソフトウェアシステム</vt:lpstr>
      <vt:lpstr>1.2 ソフトウェアシステムの作られ方 1. システムのステークホルダ（システム開発に関わる利害関係者）   </vt:lpstr>
      <vt:lpstr>1.2 ソフトウェアシステムの作られ方 2. ステークホルダとシステムの形態 </vt:lpstr>
      <vt:lpstr>1.2 ソフトウェアシステムの作られ方 2. ステークホルダとシステムの形態</vt:lpstr>
      <vt:lpstr>QUIZで確認</vt:lpstr>
      <vt:lpstr>1.3 典型的な情報システム 医療関連業務を支援するシステムを例に紹介する。</vt:lpstr>
      <vt:lpstr>1.3 典型的な情報システム 医療関連業務を支援するシステムを例に紹介する。</vt:lpstr>
      <vt:lpstr>1.3 典型的な情報システム 医療関連業務を支援するシステムを例に紹介する。</vt:lpstr>
      <vt:lpstr>1.3 典型的な情報システム 医療関連業務を支援するシステムを例に紹介する。</vt:lpstr>
      <vt:lpstr>1.3 典型的な情報システム 医療関連業務を支援するシステムを例に紹介する。</vt:lpstr>
      <vt:lpstr>1.3 典型的な情報システム 医療関連業務を支援するシステムを例に紹介する。</vt:lpstr>
      <vt:lpstr>1.3 典型的な情報システム 医療関連業務を支援するシステムを例に紹介する。</vt:lpstr>
      <vt:lpstr>1.3 典型的な情報システム 医療関連業務を支援するシステムを例に紹介する。</vt:lpstr>
      <vt:lpstr>1.3 典型的な情報システム 医療関連業務を支援するシステムを例に紹介する。</vt:lpstr>
      <vt:lpstr>1.4 ソフトウェア工学の役割 </vt:lpstr>
      <vt:lpstr>QUIZで確認</vt:lpstr>
      <vt:lpstr>5. 質問やディスカッション </vt:lpstr>
      <vt:lpstr>6. 確認テスト</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37</cp:revision>
  <dcterms:modified xsi:type="dcterms:W3CDTF">2025-04-18T02:03:26Z</dcterms:modified>
</cp:coreProperties>
</file>