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8"/>
  </p:notesMasterIdLst>
  <p:sldIdLst>
    <p:sldId id="256" r:id="rId2"/>
    <p:sldId id="315" r:id="rId3"/>
    <p:sldId id="324" r:id="rId4"/>
    <p:sldId id="320" r:id="rId5"/>
    <p:sldId id="328" r:id="rId6"/>
    <p:sldId id="327" r:id="rId7"/>
    <p:sldId id="329" r:id="rId8"/>
    <p:sldId id="345" r:id="rId9"/>
    <p:sldId id="346" r:id="rId10"/>
    <p:sldId id="347" r:id="rId11"/>
    <p:sldId id="348" r:id="rId12"/>
    <p:sldId id="349" r:id="rId13"/>
    <p:sldId id="350" r:id="rId14"/>
    <p:sldId id="351" r:id="rId15"/>
    <p:sldId id="352" r:id="rId16"/>
    <p:sldId id="359" r:id="rId17"/>
    <p:sldId id="272" r:id="rId18"/>
    <p:sldId id="355" r:id="rId19"/>
    <p:sldId id="354" r:id="rId20"/>
    <p:sldId id="356" r:id="rId21"/>
    <p:sldId id="357" r:id="rId22"/>
    <p:sldId id="358" r:id="rId23"/>
    <p:sldId id="335" r:id="rId24"/>
    <p:sldId id="344" r:id="rId25"/>
    <p:sldId id="360" r:id="rId26"/>
    <p:sldId id="322" r:id="rId27"/>
  </p:sldIdLst>
  <p:sldSz cx="9144000" cy="5143500" type="screen16x9"/>
  <p:notesSz cx="6858000" cy="9144000"/>
  <p:embeddedFontLst>
    <p:embeddedFont>
      <p:font typeface="Oswald" pitchFamily="2" charset="77"/>
      <p:regular r:id="rId29"/>
      <p:bold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wO9o/0JKLALDg0XcV5FmCg==" hashData="/D+E4K45iRNWqOcXkuCSdYiIXoIy9GxA5SyVAy1T3DnpPKImXGXPZSVcysLJYMLSF5MkAsJ+jstGh+TtTwZWlQ=="/>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606735-FB23-46DC-8E69-3DB70196E911}">
  <a:tblStyle styleId="{D9606735-FB23-46DC-8E69-3DB70196E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83"/>
    <p:restoredTop sz="94749"/>
  </p:normalViewPr>
  <p:slideViewPr>
    <p:cSldViewPr snapToGrid="0" showGuides="1">
      <p:cViewPr varScale="1">
        <p:scale>
          <a:sx n="143" d="100"/>
          <a:sy n="143" d="100"/>
        </p:scale>
        <p:origin x="928" y="192"/>
      </p:cViewPr>
      <p:guideLst/>
    </p:cSldViewPr>
  </p:slideViewPr>
  <p:notesTextViewPr>
    <p:cViewPr>
      <p:scale>
        <a:sx n="1" d="1"/>
        <a:sy n="1" d="1"/>
      </p:scale>
      <p:origin x="0" y="0"/>
    </p:cViewPr>
  </p:notesTextViewPr>
  <p:notesViewPr>
    <p:cSldViewPr snapToGrid="0" showGuides="1">
      <p:cViewPr varScale="1">
        <p:scale>
          <a:sx n="86" d="100"/>
          <a:sy n="86" d="100"/>
        </p:scale>
        <p:origin x="2928" y="21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857016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511795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ja-JP" dirty="0">
                <a:latin typeface="MS PGothic" panose="020B0600070205080204" pitchFamily="34" charset="-128"/>
                <a:ea typeface="MS PGothic" panose="020B0600070205080204" pitchFamily="34" charset="-128"/>
              </a:rPr>
              <a:t>1.</a:t>
            </a:r>
            <a:r>
              <a:rPr lang="ja-JP" altLang="en-US">
                <a:latin typeface="MS PGothic" panose="020B0600070205080204" pitchFamily="34" charset="-128"/>
                <a:ea typeface="MS PGothic" panose="020B0600070205080204" pitchFamily="34" charset="-128"/>
              </a:rPr>
              <a:t>要件定義（要求定義）</a:t>
            </a:r>
          </a:p>
          <a:p>
            <a:pPr marL="0" lvl="0" indent="0" algn="l" rtl="0">
              <a:spcBef>
                <a:spcPts val="0"/>
              </a:spcBef>
              <a:spcAft>
                <a:spcPts val="0"/>
              </a:spcAft>
              <a:buNone/>
            </a:pPr>
            <a:r>
              <a:rPr lang="ja-JP" altLang="en-US">
                <a:latin typeface="MS PGothic" panose="020B0600070205080204" pitchFamily="34" charset="-128"/>
                <a:ea typeface="MS PGothic" panose="020B0600070205080204" pitchFamily="34" charset="-128"/>
              </a:rPr>
              <a:t>要件定義は開発するシステム全体の機能を、クライアントと話し合って具体化する段階です。 整理した情報をもとに、どのような機能を搭載するのかを決めて、認識に違いがないか確認をします。 この段階で認識に違いがあると、後になって手直しが発生するので、ウォーターフォールモデルにおいて重要な手順です。</a:t>
            </a:r>
          </a:p>
          <a:p>
            <a:pPr marL="0" lvl="0" indent="0" algn="l" rtl="0">
              <a:spcBef>
                <a:spcPts val="0"/>
              </a:spcBef>
              <a:spcAft>
                <a:spcPts val="0"/>
              </a:spcAft>
              <a:buNone/>
            </a:pPr>
            <a:endParaRPr lang="ja-JP" altLang="en-US">
              <a:latin typeface="MS PGothic" panose="020B0600070205080204" pitchFamily="34" charset="-128"/>
              <a:ea typeface="MS PGothic" panose="020B0600070205080204" pitchFamily="34" charset="-128"/>
            </a:endParaRPr>
          </a:p>
          <a:p>
            <a:pPr marL="0" lvl="0" indent="0" algn="l" rtl="0">
              <a:spcBef>
                <a:spcPts val="0"/>
              </a:spcBef>
              <a:spcAft>
                <a:spcPts val="0"/>
              </a:spcAft>
              <a:buNone/>
            </a:pPr>
            <a:r>
              <a:rPr lang="en-US" altLang="ja-JP" dirty="0">
                <a:latin typeface="MS PGothic" panose="020B0600070205080204" pitchFamily="34" charset="-128"/>
                <a:ea typeface="MS PGothic" panose="020B0600070205080204" pitchFamily="34" charset="-128"/>
              </a:rPr>
              <a:t>2.</a:t>
            </a:r>
            <a:r>
              <a:rPr lang="ja-JP" altLang="en-US">
                <a:latin typeface="MS PGothic" panose="020B0600070205080204" pitchFamily="34" charset="-128"/>
                <a:ea typeface="MS PGothic" panose="020B0600070205080204" pitchFamily="34" charset="-128"/>
              </a:rPr>
              <a:t>外部設計（概要設計）</a:t>
            </a:r>
          </a:p>
          <a:p>
            <a:pPr marL="0" lvl="0" indent="0" algn="l" rtl="0">
              <a:spcBef>
                <a:spcPts val="0"/>
              </a:spcBef>
              <a:spcAft>
                <a:spcPts val="0"/>
              </a:spcAft>
              <a:buNone/>
            </a:pPr>
            <a:r>
              <a:rPr lang="ja-JP" altLang="en-US">
                <a:latin typeface="MS PGothic" panose="020B0600070205080204" pitchFamily="34" charset="-128"/>
                <a:ea typeface="MS PGothic" panose="020B0600070205080204" pitchFamily="34" charset="-128"/>
              </a:rPr>
              <a:t>外部設計は</a:t>
            </a:r>
            <a:r>
              <a:rPr lang="en-US" dirty="0">
                <a:latin typeface="MS PGothic" panose="020B0600070205080204" pitchFamily="34" charset="-128"/>
                <a:ea typeface="MS PGothic" panose="020B0600070205080204" pitchFamily="34" charset="-128"/>
              </a:rPr>
              <a:t>UI</a:t>
            </a:r>
            <a:r>
              <a:rPr lang="ja-JP" altLang="en-US">
                <a:latin typeface="MS PGothic" panose="020B0600070205080204" pitchFamily="34" charset="-128"/>
                <a:ea typeface="MS PGothic" panose="020B0600070205080204" pitchFamily="34" charset="-128"/>
              </a:rPr>
              <a:t>のようなユーザーが実際に利用する部分の設計を行う段階で、基本設計や概要設計とも呼ばれます。 どのような機能を作成し、どのようなハードウェアやミドルウェアを組み合わせる必要があるのか、しっかりと洗い出しましょう。 操作画面や帳票などのサンプルを作成して、クライアントに見てもらって問題がないか、しっかりと確認を行います。</a:t>
            </a:r>
          </a:p>
          <a:p>
            <a:pPr marL="0" lvl="0" indent="0" algn="l" rtl="0">
              <a:spcBef>
                <a:spcPts val="0"/>
              </a:spcBef>
              <a:spcAft>
                <a:spcPts val="0"/>
              </a:spcAft>
              <a:buNone/>
            </a:pPr>
            <a:endParaRPr lang="ja-JP" altLang="en-US">
              <a:latin typeface="MS PGothic" panose="020B0600070205080204" pitchFamily="34" charset="-128"/>
              <a:ea typeface="MS PGothic" panose="020B0600070205080204" pitchFamily="34" charset="-128"/>
            </a:endParaRPr>
          </a:p>
          <a:p>
            <a:pPr marL="0" lvl="0" indent="0" algn="l" rtl="0">
              <a:spcBef>
                <a:spcPts val="0"/>
              </a:spcBef>
              <a:spcAft>
                <a:spcPts val="0"/>
              </a:spcAft>
              <a:buNone/>
            </a:pPr>
            <a:r>
              <a:rPr lang="en-US" altLang="ja-JP" dirty="0">
                <a:latin typeface="MS PGothic" panose="020B0600070205080204" pitchFamily="34" charset="-128"/>
                <a:ea typeface="MS PGothic" panose="020B0600070205080204" pitchFamily="34" charset="-128"/>
              </a:rPr>
              <a:t>3.</a:t>
            </a:r>
            <a:r>
              <a:rPr lang="ja-JP" altLang="en-US">
                <a:latin typeface="MS PGothic" panose="020B0600070205080204" pitchFamily="34" charset="-128"/>
                <a:ea typeface="MS PGothic" panose="020B0600070205080204" pitchFamily="34" charset="-128"/>
              </a:rPr>
              <a:t>内部設計（詳細設計）</a:t>
            </a:r>
          </a:p>
          <a:p>
            <a:pPr marL="0" lvl="0" indent="0" algn="l" rtl="0">
              <a:spcBef>
                <a:spcPts val="0"/>
              </a:spcBef>
              <a:spcAft>
                <a:spcPts val="0"/>
              </a:spcAft>
              <a:buNone/>
            </a:pPr>
            <a:r>
              <a:rPr lang="ja-JP" altLang="en-US">
                <a:latin typeface="MS PGothic" panose="020B0600070205080204" pitchFamily="34" charset="-128"/>
                <a:ea typeface="MS PGothic" panose="020B0600070205080204" pitchFamily="34" charset="-128"/>
              </a:rPr>
              <a:t>外部設計で決めた事項に基づいて、より詳細な機能を詰めていく段階が内部設計です。 通常ユーザーが目にすることはない、開発者や内部者に向けたプログラム面での設計を行っていきます。 基本設計の段階で見えていない要件や不完全なものがあれば、この段階で修正を行い仕様を確定しなければなりません。</a:t>
            </a:r>
          </a:p>
          <a:p>
            <a:pPr marL="0" lvl="0" indent="0" algn="l" rtl="0">
              <a:spcBef>
                <a:spcPts val="0"/>
              </a:spcBef>
              <a:spcAft>
                <a:spcPts val="0"/>
              </a:spcAft>
              <a:buNone/>
            </a:pPr>
            <a:endParaRPr lang="ja-JP" altLang="en-US">
              <a:latin typeface="MS PGothic" panose="020B0600070205080204" pitchFamily="34" charset="-128"/>
              <a:ea typeface="MS PGothic" panose="020B0600070205080204" pitchFamily="34" charset="-128"/>
            </a:endParaRPr>
          </a:p>
          <a:p>
            <a:pPr marL="0" lvl="0" indent="0" algn="l" rtl="0">
              <a:spcBef>
                <a:spcPts val="0"/>
              </a:spcBef>
              <a:spcAft>
                <a:spcPts val="0"/>
              </a:spcAft>
              <a:buNone/>
            </a:pPr>
            <a:r>
              <a:rPr lang="en-US" altLang="ja-JP" dirty="0">
                <a:latin typeface="MS PGothic" panose="020B0600070205080204" pitchFamily="34" charset="-128"/>
                <a:ea typeface="MS PGothic" panose="020B0600070205080204" pitchFamily="34" charset="-128"/>
              </a:rPr>
              <a:t>4.</a:t>
            </a:r>
            <a:r>
              <a:rPr lang="ja-JP" altLang="en-US">
                <a:latin typeface="MS PGothic" panose="020B0600070205080204" pitchFamily="34" charset="-128"/>
                <a:ea typeface="MS PGothic" panose="020B0600070205080204" pitchFamily="34" charset="-128"/>
              </a:rPr>
              <a:t>プログラミング（実装）</a:t>
            </a:r>
          </a:p>
          <a:p>
            <a:pPr marL="0" lvl="0" indent="0" algn="l" rtl="0">
              <a:spcBef>
                <a:spcPts val="0"/>
              </a:spcBef>
              <a:spcAft>
                <a:spcPts val="0"/>
              </a:spcAft>
              <a:buNone/>
            </a:pPr>
            <a:r>
              <a:rPr lang="ja-JP" altLang="en-US">
                <a:latin typeface="MS PGothic" panose="020B0600070205080204" pitchFamily="34" charset="-128"/>
                <a:ea typeface="MS PGothic" panose="020B0600070205080204" pitchFamily="34" charset="-128"/>
              </a:rPr>
              <a:t>上流工程での設計が完了後、設計書をもとにプログラミングを行っていきます。 プログラマーやエンジニアが設計書に沿って機能の実装を行っていき、基本的には共通部の作成が優先です。 たいていのケースでは、プログラミングとテストを同時並行で行っていきます。</a:t>
            </a:r>
          </a:p>
          <a:p>
            <a:pPr marL="0" lvl="0" indent="0" algn="l" rtl="0">
              <a:spcBef>
                <a:spcPts val="0"/>
              </a:spcBef>
              <a:spcAft>
                <a:spcPts val="0"/>
              </a:spcAft>
              <a:buNone/>
            </a:pPr>
            <a:endParaRPr lang="ja-JP" altLang="en-US">
              <a:latin typeface="MS PGothic" panose="020B0600070205080204" pitchFamily="34" charset="-128"/>
              <a:ea typeface="MS PGothic" panose="020B0600070205080204" pitchFamily="34" charset="-128"/>
            </a:endParaRPr>
          </a:p>
          <a:p>
            <a:pPr marL="0" lvl="0" indent="0" algn="l" rtl="0">
              <a:spcBef>
                <a:spcPts val="0"/>
              </a:spcBef>
              <a:spcAft>
                <a:spcPts val="0"/>
              </a:spcAft>
              <a:buNone/>
            </a:pPr>
            <a:r>
              <a:rPr lang="en-US" altLang="ja-JP" dirty="0">
                <a:latin typeface="MS PGothic" panose="020B0600070205080204" pitchFamily="34" charset="-128"/>
                <a:ea typeface="MS PGothic" panose="020B0600070205080204" pitchFamily="34" charset="-128"/>
              </a:rPr>
              <a:t>5.</a:t>
            </a:r>
            <a:r>
              <a:rPr lang="ja-JP" altLang="en-US">
                <a:latin typeface="MS PGothic" panose="020B0600070205080204" pitchFamily="34" charset="-128"/>
                <a:ea typeface="MS PGothic" panose="020B0600070205080204" pitchFamily="34" charset="-128"/>
              </a:rPr>
              <a:t>テスト</a:t>
            </a:r>
          </a:p>
          <a:p>
            <a:pPr marL="0" lvl="0" indent="0" algn="l" rtl="0">
              <a:spcBef>
                <a:spcPts val="0"/>
              </a:spcBef>
              <a:spcAft>
                <a:spcPts val="0"/>
              </a:spcAft>
              <a:buNone/>
            </a:pPr>
            <a:r>
              <a:rPr lang="ja-JP" altLang="en-US">
                <a:latin typeface="MS PGothic" panose="020B0600070205080204" pitchFamily="34" charset="-128"/>
                <a:ea typeface="MS PGothic" panose="020B0600070205080204" pitchFamily="34" charset="-128"/>
              </a:rPr>
              <a:t>プログラミングしたシステムが正常に機能するのかどうか、運用前に確認を行う段階です。 テストには大きく分けて、次の</a:t>
            </a:r>
            <a:r>
              <a:rPr lang="en-US" altLang="ja-JP" dirty="0">
                <a:latin typeface="MS PGothic" panose="020B0600070205080204" pitchFamily="34" charset="-128"/>
                <a:ea typeface="MS PGothic" panose="020B0600070205080204" pitchFamily="34" charset="-128"/>
              </a:rPr>
              <a:t>4</a:t>
            </a:r>
            <a:r>
              <a:rPr lang="ja-JP" altLang="en-US">
                <a:latin typeface="MS PGothic" panose="020B0600070205080204" pitchFamily="34" charset="-128"/>
                <a:ea typeface="MS PGothic" panose="020B0600070205080204" pitchFamily="34" charset="-128"/>
              </a:rPr>
              <a:t>種類があります。</a:t>
            </a:r>
          </a:p>
          <a:p>
            <a:pPr marL="0" lvl="0" indent="0" algn="l" rtl="0">
              <a:spcBef>
                <a:spcPts val="0"/>
              </a:spcBef>
              <a:spcAft>
                <a:spcPts val="0"/>
              </a:spcAft>
              <a:buNone/>
            </a:pPr>
            <a:endParaRPr lang="ja-JP" altLang="en-US">
              <a:latin typeface="MS PGothic" panose="020B0600070205080204" pitchFamily="34" charset="-128"/>
              <a:ea typeface="MS PGothic" panose="020B0600070205080204" pitchFamily="34" charset="-128"/>
            </a:endParaRPr>
          </a:p>
          <a:p>
            <a:pPr marL="0" lvl="0" indent="0" algn="l" rtl="0">
              <a:spcBef>
                <a:spcPts val="0"/>
              </a:spcBef>
              <a:spcAft>
                <a:spcPts val="0"/>
              </a:spcAft>
              <a:buNone/>
            </a:pPr>
            <a:r>
              <a:rPr lang="ja-JP" altLang="en-US">
                <a:latin typeface="MS PGothic" panose="020B0600070205080204" pitchFamily="34" charset="-128"/>
                <a:ea typeface="MS PGothic" panose="020B0600070205080204" pitchFamily="34" charset="-128"/>
              </a:rPr>
              <a:t>単体テスト</a:t>
            </a:r>
          </a:p>
          <a:p>
            <a:pPr marL="0" lvl="0" indent="0" algn="l" rtl="0">
              <a:spcBef>
                <a:spcPts val="0"/>
              </a:spcBef>
              <a:spcAft>
                <a:spcPts val="0"/>
              </a:spcAft>
              <a:buNone/>
            </a:pPr>
            <a:r>
              <a:rPr lang="ja-JP" altLang="en-US">
                <a:latin typeface="MS PGothic" panose="020B0600070205080204" pitchFamily="34" charset="-128"/>
                <a:ea typeface="MS PGothic" panose="020B0600070205080204" pitchFamily="34" charset="-128"/>
              </a:rPr>
              <a:t>結合テスト</a:t>
            </a:r>
          </a:p>
          <a:p>
            <a:pPr marL="0" lvl="0" indent="0" algn="l" rtl="0">
              <a:spcBef>
                <a:spcPts val="0"/>
              </a:spcBef>
              <a:spcAft>
                <a:spcPts val="0"/>
              </a:spcAft>
              <a:buNone/>
            </a:pPr>
            <a:r>
              <a:rPr lang="ja-JP" altLang="en-US">
                <a:latin typeface="MS PGothic" panose="020B0600070205080204" pitchFamily="34" charset="-128"/>
                <a:ea typeface="MS PGothic" panose="020B0600070205080204" pitchFamily="34" charset="-128"/>
              </a:rPr>
              <a:t>総合テスト</a:t>
            </a:r>
          </a:p>
          <a:p>
            <a:pPr marL="0" lvl="0" indent="0" algn="l" rtl="0">
              <a:spcBef>
                <a:spcPts val="0"/>
              </a:spcBef>
              <a:spcAft>
                <a:spcPts val="0"/>
              </a:spcAft>
              <a:buNone/>
            </a:pPr>
            <a:r>
              <a:rPr lang="ja-JP" altLang="en-US">
                <a:latin typeface="MS PGothic" panose="020B0600070205080204" pitchFamily="34" charset="-128"/>
                <a:ea typeface="MS PGothic" panose="020B0600070205080204" pitchFamily="34" charset="-128"/>
              </a:rPr>
              <a:t>運用テスト</a:t>
            </a:r>
          </a:p>
          <a:p>
            <a:pPr marL="0" lvl="0" indent="0" algn="l" rtl="0">
              <a:spcBef>
                <a:spcPts val="0"/>
              </a:spcBef>
              <a:spcAft>
                <a:spcPts val="0"/>
              </a:spcAft>
              <a:buNone/>
            </a:pPr>
            <a:r>
              <a:rPr lang="ja-JP" altLang="en-US">
                <a:latin typeface="MS PGothic" panose="020B0600070205080204" pitchFamily="34" charset="-128"/>
                <a:ea typeface="MS PGothic" panose="020B0600070205080204" pitchFamily="34" charset="-128"/>
              </a:rPr>
              <a:t>アジャイル型開発はテストまで何度も繰り返しますが、ウォーターフォール型の場合はテストをしっかりと行って後戻りしないようにするのが重要です。 次にそれぞれのテストについて解説をしますので、ご覧ください。</a:t>
            </a:r>
          </a:p>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6141968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429664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7864311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400299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532267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4712504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MS PGothic" panose="020B0600070205080204" pitchFamily="34" charset="-128"/>
                <a:ea typeface="MS PGothic" panose="020B0600070205080204" pitchFamily="34" charset="-128"/>
              </a:rPr>
              <a:t>WBS (work breakdown structure) </a:t>
            </a:r>
            <a:r>
              <a:rPr lang="ja-JP" altLang="en-US" sz="1200">
                <a:latin typeface="MS PGothic" panose="020B0600070205080204" pitchFamily="34" charset="-128"/>
                <a:ea typeface="MS PGothic" panose="020B0600070205080204" pitchFamily="34" charset="-128"/>
              </a:rPr>
              <a:t>は、プロジェクトを階層的に整理する手法です。 日本語では作業分解構成図や作業分解図とも呼ばれ、その言葉通り、作業 </a:t>
            </a:r>
            <a:r>
              <a:rPr lang="en-US" altLang="ja-JP" sz="1200" dirty="0">
                <a:latin typeface="MS PGothic" panose="020B0600070205080204" pitchFamily="34" charset="-128"/>
                <a:ea typeface="MS PGothic" panose="020B0600070205080204" pitchFamily="34" charset="-128"/>
              </a:rPr>
              <a:t>(</a:t>
            </a:r>
            <a:r>
              <a:rPr lang="en-US" sz="1200" dirty="0">
                <a:latin typeface="MS PGothic" panose="020B0600070205080204" pitchFamily="34" charset="-128"/>
                <a:ea typeface="MS PGothic" panose="020B0600070205080204" pitchFamily="34" charset="-128"/>
              </a:rPr>
              <a:t>Work) </a:t>
            </a:r>
            <a:r>
              <a:rPr lang="ja-JP" altLang="en-US" sz="1200">
                <a:latin typeface="MS PGothic" panose="020B0600070205080204" pitchFamily="34" charset="-128"/>
                <a:ea typeface="MS PGothic" panose="020B0600070205080204" pitchFamily="34" charset="-128"/>
              </a:rPr>
              <a:t>を分解 </a:t>
            </a:r>
            <a:r>
              <a:rPr lang="en-US" altLang="ja-JP" sz="1200" dirty="0">
                <a:latin typeface="MS PGothic" panose="020B0600070205080204" pitchFamily="34" charset="-128"/>
                <a:ea typeface="MS PGothic" panose="020B0600070205080204" pitchFamily="34" charset="-128"/>
              </a:rPr>
              <a:t>(</a:t>
            </a:r>
            <a:r>
              <a:rPr lang="en-US" sz="1200" dirty="0">
                <a:latin typeface="MS PGothic" panose="020B0600070205080204" pitchFamily="34" charset="-128"/>
                <a:ea typeface="MS PGothic" panose="020B0600070205080204" pitchFamily="34" charset="-128"/>
              </a:rPr>
              <a:t>Breakdown) </a:t>
            </a:r>
            <a:r>
              <a:rPr lang="ja-JP" altLang="en-US" sz="1200">
                <a:latin typeface="MS PGothic" panose="020B0600070205080204" pitchFamily="34" charset="-128"/>
                <a:ea typeface="MS PGothic" panose="020B0600070205080204" pitchFamily="34" charset="-128"/>
              </a:rPr>
              <a:t>して構造化 </a:t>
            </a:r>
            <a:r>
              <a:rPr lang="en-US" altLang="ja-JP" sz="1200" dirty="0">
                <a:latin typeface="MS PGothic" panose="020B0600070205080204" pitchFamily="34" charset="-128"/>
                <a:ea typeface="MS PGothic" panose="020B0600070205080204" pitchFamily="34" charset="-128"/>
              </a:rPr>
              <a:t>(</a:t>
            </a:r>
            <a:r>
              <a:rPr lang="en-US" sz="1200" dirty="0">
                <a:latin typeface="MS PGothic" panose="020B0600070205080204" pitchFamily="34" charset="-128"/>
                <a:ea typeface="MS PGothic" panose="020B0600070205080204" pitchFamily="34" charset="-128"/>
              </a:rPr>
              <a:t>Structure) </a:t>
            </a:r>
            <a:r>
              <a:rPr lang="ja-JP" altLang="en-US" sz="1200">
                <a:latin typeface="MS PGothic" panose="020B0600070205080204" pitchFamily="34" charset="-128"/>
                <a:ea typeface="MS PGothic" panose="020B0600070205080204" pitchFamily="34" charset="-128"/>
              </a:rPr>
              <a:t>していきます</a:t>
            </a:r>
            <a:endParaRPr lang="en-US" altLang="ja-JP" sz="1200" dirty="0">
              <a:latin typeface="MS PGothic" panose="020B0600070205080204" pitchFamily="34" charset="-128"/>
              <a:ea typeface="MS PGothic" panose="020B0600070205080204" pitchFamily="34" charset="-128"/>
            </a:endParaRPr>
          </a:p>
          <a:p>
            <a:pPr marL="0" lvl="0" indent="0" algn="l" rtl="0">
              <a:spcBef>
                <a:spcPts val="0"/>
              </a:spcBef>
              <a:spcAft>
                <a:spcPts val="0"/>
              </a:spcAft>
              <a:buNone/>
            </a:pPr>
            <a:endParaRPr lang="en-US" sz="1200" dirty="0">
              <a:latin typeface="MS PGothic" panose="020B0600070205080204" pitchFamily="34" charset="-128"/>
              <a:ea typeface="MS PGothic" panose="020B0600070205080204" pitchFamily="34" charset="-128"/>
            </a:endParaRPr>
          </a:p>
          <a:p>
            <a:pPr algn="l" fontAlgn="base"/>
            <a:r>
              <a:rPr lang="ja-JP" altLang="en-US" sz="1200" b="1" i="0">
                <a:solidFill>
                  <a:srgbClr val="000000"/>
                </a:solidFill>
                <a:effectLst/>
                <a:latin typeface="MS PGothic" panose="020B0600070205080204" pitchFamily="34" charset="-128"/>
                <a:ea typeface="MS PGothic" panose="020B0600070205080204" pitchFamily="34" charset="-128"/>
              </a:rPr>
              <a:t>機能要件</a:t>
            </a:r>
          </a:p>
          <a:p>
            <a:pPr algn="l" fontAlgn="base"/>
            <a:r>
              <a:rPr lang="ja-JP" altLang="en-US" sz="1200" b="0" i="0">
                <a:solidFill>
                  <a:srgbClr val="000000"/>
                </a:solidFill>
                <a:effectLst/>
                <a:latin typeface="MS PGothic" panose="020B0600070205080204" pitchFamily="34" charset="-128"/>
                <a:ea typeface="MS PGothic" panose="020B0600070205080204" pitchFamily="34" charset="-128"/>
              </a:rPr>
              <a:t>機能要件とは、顧客が求めている具体的な機能を指しており、システム実装により何を実現できるのか、などを記載します。例えば、データおよびシステムの種類・構造や、システムが処理できる内容などが該当し、開発プロジェクトの要となる部分となっています。</a:t>
            </a:r>
          </a:p>
          <a:p>
            <a:pPr algn="l" fontAlgn="base"/>
            <a:r>
              <a:rPr lang="ja-JP" altLang="en-US" sz="1200" b="1" i="0">
                <a:solidFill>
                  <a:srgbClr val="000000"/>
                </a:solidFill>
                <a:effectLst/>
                <a:latin typeface="MS PGothic" panose="020B0600070205080204" pitchFamily="34" charset="-128"/>
                <a:ea typeface="MS PGothic" panose="020B0600070205080204" pitchFamily="34" charset="-128"/>
              </a:rPr>
              <a:t>非機能要件</a:t>
            </a:r>
          </a:p>
          <a:p>
            <a:pPr algn="l" fontAlgn="base"/>
            <a:r>
              <a:rPr lang="ja-JP" altLang="en-US" sz="1200" b="0" i="0">
                <a:solidFill>
                  <a:srgbClr val="000000"/>
                </a:solidFill>
                <a:effectLst/>
                <a:latin typeface="MS PGothic" panose="020B0600070205080204" pitchFamily="34" charset="-128"/>
                <a:ea typeface="MS PGothic" panose="020B0600070205080204" pitchFamily="34" charset="-128"/>
              </a:rPr>
              <a:t>非機能要件とは、顧客が機能面以外で求めている要件のことです。例えば、システムの性能やセキュリティの保守などが挙げられます。非機能用件は機能要件と比較して抽象的であるケースが多いため、初期段階で細かく詰めておくことが大切です。</a:t>
            </a:r>
          </a:p>
          <a:p>
            <a:br>
              <a:rPr lang="ja-JP" altLang="en-US" sz="2000"/>
            </a:br>
            <a:endParaRPr sz="120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4231095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439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MS PGothic" panose="020B0600070205080204" pitchFamily="34" charset="-128"/>
                <a:ea typeface="MS PGothic" panose="020B0600070205080204" pitchFamily="34" charset="-128"/>
              </a:rPr>
              <a:t>WBS (work breakdown structure) </a:t>
            </a:r>
            <a:r>
              <a:rPr lang="ja-JP" altLang="en-US" sz="1200">
                <a:latin typeface="MS PGothic" panose="020B0600070205080204" pitchFamily="34" charset="-128"/>
                <a:ea typeface="MS PGothic" panose="020B0600070205080204" pitchFamily="34" charset="-128"/>
              </a:rPr>
              <a:t>は、プロジェクトを階層的に整理する手法です。 日本語では作業分解構成図や作業分解図とも呼ばれ、その言葉通り、作業 </a:t>
            </a:r>
            <a:r>
              <a:rPr lang="en-US" altLang="ja-JP" sz="1200" dirty="0">
                <a:latin typeface="MS PGothic" panose="020B0600070205080204" pitchFamily="34" charset="-128"/>
                <a:ea typeface="MS PGothic" panose="020B0600070205080204" pitchFamily="34" charset="-128"/>
              </a:rPr>
              <a:t>(</a:t>
            </a:r>
            <a:r>
              <a:rPr lang="en-US" sz="1200" dirty="0">
                <a:latin typeface="MS PGothic" panose="020B0600070205080204" pitchFamily="34" charset="-128"/>
                <a:ea typeface="MS PGothic" panose="020B0600070205080204" pitchFamily="34" charset="-128"/>
              </a:rPr>
              <a:t>Work) </a:t>
            </a:r>
            <a:r>
              <a:rPr lang="ja-JP" altLang="en-US" sz="1200">
                <a:latin typeface="MS PGothic" panose="020B0600070205080204" pitchFamily="34" charset="-128"/>
                <a:ea typeface="MS PGothic" panose="020B0600070205080204" pitchFamily="34" charset="-128"/>
              </a:rPr>
              <a:t>を分解 </a:t>
            </a:r>
            <a:r>
              <a:rPr lang="en-US" altLang="ja-JP" sz="1200" dirty="0">
                <a:latin typeface="MS PGothic" panose="020B0600070205080204" pitchFamily="34" charset="-128"/>
                <a:ea typeface="MS PGothic" panose="020B0600070205080204" pitchFamily="34" charset="-128"/>
              </a:rPr>
              <a:t>(</a:t>
            </a:r>
            <a:r>
              <a:rPr lang="en-US" sz="1200" dirty="0">
                <a:latin typeface="MS PGothic" panose="020B0600070205080204" pitchFamily="34" charset="-128"/>
                <a:ea typeface="MS PGothic" panose="020B0600070205080204" pitchFamily="34" charset="-128"/>
              </a:rPr>
              <a:t>Breakdown) </a:t>
            </a:r>
            <a:r>
              <a:rPr lang="ja-JP" altLang="en-US" sz="1200">
                <a:latin typeface="MS PGothic" panose="020B0600070205080204" pitchFamily="34" charset="-128"/>
                <a:ea typeface="MS PGothic" panose="020B0600070205080204" pitchFamily="34" charset="-128"/>
              </a:rPr>
              <a:t>して構造化 </a:t>
            </a:r>
            <a:r>
              <a:rPr lang="en-US" altLang="ja-JP" sz="1200" dirty="0">
                <a:latin typeface="MS PGothic" panose="020B0600070205080204" pitchFamily="34" charset="-128"/>
                <a:ea typeface="MS PGothic" panose="020B0600070205080204" pitchFamily="34" charset="-128"/>
              </a:rPr>
              <a:t>(</a:t>
            </a:r>
            <a:r>
              <a:rPr lang="en-US" sz="1200" dirty="0">
                <a:latin typeface="MS PGothic" panose="020B0600070205080204" pitchFamily="34" charset="-128"/>
                <a:ea typeface="MS PGothic" panose="020B0600070205080204" pitchFamily="34" charset="-128"/>
              </a:rPr>
              <a:t>Structure) </a:t>
            </a:r>
            <a:r>
              <a:rPr lang="ja-JP" altLang="en-US" sz="1200">
                <a:latin typeface="MS PGothic" panose="020B0600070205080204" pitchFamily="34" charset="-128"/>
                <a:ea typeface="MS PGothic" panose="020B0600070205080204" pitchFamily="34" charset="-128"/>
              </a:rPr>
              <a:t>していきます</a:t>
            </a:r>
            <a:endParaRPr lang="en-US" altLang="ja-JP" sz="1200" dirty="0">
              <a:latin typeface="MS PGothic" panose="020B0600070205080204" pitchFamily="34" charset="-128"/>
              <a:ea typeface="MS PGothic" panose="020B0600070205080204" pitchFamily="34" charset="-128"/>
            </a:endParaRPr>
          </a:p>
          <a:p>
            <a:pPr marL="0" lvl="0" indent="0" algn="l" rtl="0">
              <a:spcBef>
                <a:spcPts val="0"/>
              </a:spcBef>
              <a:spcAft>
                <a:spcPts val="0"/>
              </a:spcAft>
              <a:buNone/>
            </a:pPr>
            <a:endParaRPr lang="en-US" sz="1200" dirty="0">
              <a:latin typeface="MS PGothic" panose="020B0600070205080204" pitchFamily="34" charset="-128"/>
              <a:ea typeface="MS PGothic" panose="020B0600070205080204" pitchFamily="34" charset="-128"/>
            </a:endParaRPr>
          </a:p>
          <a:p>
            <a:pPr algn="l" fontAlgn="base"/>
            <a:r>
              <a:rPr lang="ja-JP" altLang="en-US" sz="1200" b="1" i="0">
                <a:solidFill>
                  <a:srgbClr val="000000"/>
                </a:solidFill>
                <a:effectLst/>
                <a:latin typeface="MS PGothic" panose="020B0600070205080204" pitchFamily="34" charset="-128"/>
                <a:ea typeface="MS PGothic" panose="020B0600070205080204" pitchFamily="34" charset="-128"/>
              </a:rPr>
              <a:t>機能要件</a:t>
            </a:r>
          </a:p>
          <a:p>
            <a:pPr algn="l" fontAlgn="base"/>
            <a:r>
              <a:rPr lang="ja-JP" altLang="en-US" sz="1200" b="0" i="0">
                <a:solidFill>
                  <a:srgbClr val="000000"/>
                </a:solidFill>
                <a:effectLst/>
                <a:latin typeface="MS PGothic" panose="020B0600070205080204" pitchFamily="34" charset="-128"/>
                <a:ea typeface="MS PGothic" panose="020B0600070205080204" pitchFamily="34" charset="-128"/>
              </a:rPr>
              <a:t>機能要件とは、顧客が求めている具体的な機能を指しており、システム実装により何を実現できるのか、などを記載します。例えば、データおよびシステムの種類・構造や、システムが処理できる内容などが該当し、開発プロジェクトの要となる部分となっています。</a:t>
            </a:r>
          </a:p>
          <a:p>
            <a:pPr algn="l" fontAlgn="base"/>
            <a:r>
              <a:rPr lang="ja-JP" altLang="en-US" sz="1200" b="1" i="0">
                <a:solidFill>
                  <a:srgbClr val="000000"/>
                </a:solidFill>
                <a:effectLst/>
                <a:latin typeface="MS PGothic" panose="020B0600070205080204" pitchFamily="34" charset="-128"/>
                <a:ea typeface="MS PGothic" panose="020B0600070205080204" pitchFamily="34" charset="-128"/>
              </a:rPr>
              <a:t>非機能要件</a:t>
            </a:r>
          </a:p>
          <a:p>
            <a:pPr algn="l" fontAlgn="base"/>
            <a:r>
              <a:rPr lang="ja-JP" altLang="en-US" sz="1200" b="0" i="0">
                <a:solidFill>
                  <a:srgbClr val="000000"/>
                </a:solidFill>
                <a:effectLst/>
                <a:latin typeface="MS PGothic" panose="020B0600070205080204" pitchFamily="34" charset="-128"/>
                <a:ea typeface="MS PGothic" panose="020B0600070205080204" pitchFamily="34" charset="-128"/>
              </a:rPr>
              <a:t>非機能要件とは、顧客が機能面以外で求めている要件のことです。例えば、システムの性能やセキュリティの保守などが挙げられます。非機能用件は機能要件と比較して抽象的であるケースが多いため、初期段階で細かく詰めておくことが大切です。</a:t>
            </a:r>
          </a:p>
          <a:p>
            <a:br>
              <a:rPr lang="ja-JP" altLang="en-US" sz="2000"/>
            </a:br>
            <a:endParaRPr sz="120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20520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MS PGothic" panose="020B0600070205080204" pitchFamily="34" charset="-128"/>
                <a:ea typeface="MS PGothic" panose="020B0600070205080204" pitchFamily="34" charset="-128"/>
              </a:rPr>
              <a:t>WBS (work breakdown structure) </a:t>
            </a:r>
            <a:r>
              <a:rPr lang="ja-JP" altLang="en-US" sz="1200">
                <a:latin typeface="MS PGothic" panose="020B0600070205080204" pitchFamily="34" charset="-128"/>
                <a:ea typeface="MS PGothic" panose="020B0600070205080204" pitchFamily="34" charset="-128"/>
              </a:rPr>
              <a:t>は、プロジェクトを階層的に整理する手法です。 日本語では作業分解構成図や作業分解図とも呼ばれ、その言葉通り、作業 </a:t>
            </a:r>
            <a:r>
              <a:rPr lang="en-US" altLang="ja-JP" sz="1200" dirty="0">
                <a:latin typeface="MS PGothic" panose="020B0600070205080204" pitchFamily="34" charset="-128"/>
                <a:ea typeface="MS PGothic" panose="020B0600070205080204" pitchFamily="34" charset="-128"/>
              </a:rPr>
              <a:t>(</a:t>
            </a:r>
            <a:r>
              <a:rPr lang="en-US" sz="1200" dirty="0">
                <a:latin typeface="MS PGothic" panose="020B0600070205080204" pitchFamily="34" charset="-128"/>
                <a:ea typeface="MS PGothic" panose="020B0600070205080204" pitchFamily="34" charset="-128"/>
              </a:rPr>
              <a:t>Work) </a:t>
            </a:r>
            <a:r>
              <a:rPr lang="ja-JP" altLang="en-US" sz="1200">
                <a:latin typeface="MS PGothic" panose="020B0600070205080204" pitchFamily="34" charset="-128"/>
                <a:ea typeface="MS PGothic" panose="020B0600070205080204" pitchFamily="34" charset="-128"/>
              </a:rPr>
              <a:t>を分解 </a:t>
            </a:r>
            <a:r>
              <a:rPr lang="en-US" altLang="ja-JP" sz="1200" dirty="0">
                <a:latin typeface="MS PGothic" panose="020B0600070205080204" pitchFamily="34" charset="-128"/>
                <a:ea typeface="MS PGothic" panose="020B0600070205080204" pitchFamily="34" charset="-128"/>
              </a:rPr>
              <a:t>(</a:t>
            </a:r>
            <a:r>
              <a:rPr lang="en-US" sz="1200" dirty="0">
                <a:latin typeface="MS PGothic" panose="020B0600070205080204" pitchFamily="34" charset="-128"/>
                <a:ea typeface="MS PGothic" panose="020B0600070205080204" pitchFamily="34" charset="-128"/>
              </a:rPr>
              <a:t>Breakdown) </a:t>
            </a:r>
            <a:r>
              <a:rPr lang="ja-JP" altLang="en-US" sz="1200">
                <a:latin typeface="MS PGothic" panose="020B0600070205080204" pitchFamily="34" charset="-128"/>
                <a:ea typeface="MS PGothic" panose="020B0600070205080204" pitchFamily="34" charset="-128"/>
              </a:rPr>
              <a:t>して構造化 </a:t>
            </a:r>
            <a:r>
              <a:rPr lang="en-US" altLang="ja-JP" sz="1200" dirty="0">
                <a:latin typeface="MS PGothic" panose="020B0600070205080204" pitchFamily="34" charset="-128"/>
                <a:ea typeface="MS PGothic" panose="020B0600070205080204" pitchFamily="34" charset="-128"/>
              </a:rPr>
              <a:t>(</a:t>
            </a:r>
            <a:r>
              <a:rPr lang="en-US" sz="1200" dirty="0">
                <a:latin typeface="MS PGothic" panose="020B0600070205080204" pitchFamily="34" charset="-128"/>
                <a:ea typeface="MS PGothic" panose="020B0600070205080204" pitchFamily="34" charset="-128"/>
              </a:rPr>
              <a:t>Structure) </a:t>
            </a:r>
            <a:r>
              <a:rPr lang="ja-JP" altLang="en-US" sz="1200">
                <a:latin typeface="MS PGothic" panose="020B0600070205080204" pitchFamily="34" charset="-128"/>
                <a:ea typeface="MS PGothic" panose="020B0600070205080204" pitchFamily="34" charset="-128"/>
              </a:rPr>
              <a:t>していきます</a:t>
            </a:r>
            <a:endParaRPr lang="en-US" altLang="ja-JP" sz="1200" dirty="0">
              <a:latin typeface="MS PGothic" panose="020B0600070205080204" pitchFamily="34" charset="-128"/>
              <a:ea typeface="MS PGothic" panose="020B0600070205080204" pitchFamily="34" charset="-128"/>
            </a:endParaRPr>
          </a:p>
          <a:p>
            <a:pPr marL="0" lvl="0" indent="0" algn="l" rtl="0">
              <a:spcBef>
                <a:spcPts val="0"/>
              </a:spcBef>
              <a:spcAft>
                <a:spcPts val="0"/>
              </a:spcAft>
              <a:buNone/>
            </a:pPr>
            <a:endParaRPr lang="en-US" sz="1200" dirty="0">
              <a:latin typeface="MS PGothic" panose="020B0600070205080204" pitchFamily="34" charset="-128"/>
              <a:ea typeface="MS PGothic" panose="020B0600070205080204" pitchFamily="34" charset="-128"/>
            </a:endParaRPr>
          </a:p>
          <a:p>
            <a:pPr algn="l" fontAlgn="base"/>
            <a:r>
              <a:rPr lang="ja-JP" altLang="en-US" sz="1200" b="1" i="0">
                <a:solidFill>
                  <a:srgbClr val="000000"/>
                </a:solidFill>
                <a:effectLst/>
                <a:latin typeface="MS PGothic" panose="020B0600070205080204" pitchFamily="34" charset="-128"/>
                <a:ea typeface="MS PGothic" panose="020B0600070205080204" pitchFamily="34" charset="-128"/>
              </a:rPr>
              <a:t>機能要件</a:t>
            </a:r>
          </a:p>
          <a:p>
            <a:pPr algn="l" fontAlgn="base"/>
            <a:r>
              <a:rPr lang="ja-JP" altLang="en-US" sz="1200" b="0" i="0">
                <a:solidFill>
                  <a:srgbClr val="000000"/>
                </a:solidFill>
                <a:effectLst/>
                <a:latin typeface="MS PGothic" panose="020B0600070205080204" pitchFamily="34" charset="-128"/>
                <a:ea typeface="MS PGothic" panose="020B0600070205080204" pitchFamily="34" charset="-128"/>
              </a:rPr>
              <a:t>機能要件とは、顧客が求めている具体的な機能を指しており、システム実装により何を実現できるのか、などを記載します。例えば、データおよびシステムの種類・構造や、システムが処理できる内容などが該当し、開発プロジェクトの要となる部分となっています。</a:t>
            </a:r>
          </a:p>
          <a:p>
            <a:pPr algn="l" fontAlgn="base"/>
            <a:r>
              <a:rPr lang="ja-JP" altLang="en-US" sz="1200" b="1" i="0">
                <a:solidFill>
                  <a:srgbClr val="000000"/>
                </a:solidFill>
                <a:effectLst/>
                <a:latin typeface="MS PGothic" panose="020B0600070205080204" pitchFamily="34" charset="-128"/>
                <a:ea typeface="MS PGothic" panose="020B0600070205080204" pitchFamily="34" charset="-128"/>
              </a:rPr>
              <a:t>非機能要件</a:t>
            </a:r>
          </a:p>
          <a:p>
            <a:pPr algn="l" fontAlgn="base"/>
            <a:r>
              <a:rPr lang="ja-JP" altLang="en-US" sz="1200" b="0" i="0">
                <a:solidFill>
                  <a:srgbClr val="000000"/>
                </a:solidFill>
                <a:effectLst/>
                <a:latin typeface="MS PGothic" panose="020B0600070205080204" pitchFamily="34" charset="-128"/>
                <a:ea typeface="MS PGothic" panose="020B0600070205080204" pitchFamily="34" charset="-128"/>
              </a:rPr>
              <a:t>非機能要件とは、顧客が機能面以外で求めている要件のことです。例えば、システムの性能やセキュリティの保守などが挙げられます。非機能用件は機能要件と比較して抽象的であるケースが多いため、初期段階で細かく詰めておくことが大切です。</a:t>
            </a:r>
          </a:p>
          <a:p>
            <a:br>
              <a:rPr lang="ja-JP" altLang="en-US" sz="2000"/>
            </a:br>
            <a:endParaRPr sz="120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0622932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144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4886274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4166123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5497654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018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172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1994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31789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FontTx/>
              <a:buNone/>
            </a:pPr>
            <a:r>
              <a:rPr lang="en-US" sz="1100" b="0" i="0" dirty="0">
                <a:solidFill>
                  <a:srgbClr val="374151"/>
                </a:solidFill>
                <a:effectLst/>
                <a:latin typeface="+mn-ea"/>
                <a:ea typeface="+mn-ea"/>
              </a:rPr>
              <a:t>“</a:t>
            </a:r>
            <a:r>
              <a:rPr lang="ja-JP" altLang="en-US" sz="1100" b="0" i="0">
                <a:solidFill>
                  <a:srgbClr val="374151"/>
                </a:solidFill>
                <a:effectLst/>
                <a:latin typeface="+mn-ea"/>
                <a:ea typeface="+mn-ea"/>
              </a:rPr>
              <a:t>システム工学</a:t>
            </a:r>
            <a:r>
              <a:rPr lang="en-US" altLang="ja-JP" sz="1100" b="0" i="0" dirty="0">
                <a:solidFill>
                  <a:srgbClr val="374151"/>
                </a:solidFill>
                <a:effectLst/>
                <a:latin typeface="+mn-ea"/>
                <a:ea typeface="+mn-ea"/>
              </a:rPr>
              <a:t>”</a:t>
            </a:r>
            <a:r>
              <a:rPr lang="ja-JP" altLang="en-US" sz="1100" b="0" i="0">
                <a:solidFill>
                  <a:srgbClr val="374151"/>
                </a:solidFill>
                <a:effectLst/>
                <a:latin typeface="+mn-ea"/>
                <a:ea typeface="+mn-ea"/>
              </a:rPr>
              <a:t>（ソフトウェア工学）とは、複雑なシステムの設計、統合、そしてそのライフサイクルを通じた管理に焦点を当てた分野です。</a:t>
            </a:r>
            <a:endParaRPr lang="en-US" altLang="ja-JP" sz="1100" b="0" i="0" dirty="0">
              <a:solidFill>
                <a:srgbClr val="374151"/>
              </a:solidFill>
              <a:effectLst/>
              <a:latin typeface="+mn-ea"/>
              <a:ea typeface="+mn-ea"/>
            </a:endParaRPr>
          </a:p>
          <a:p>
            <a:pPr marL="158750" indent="0" algn="l">
              <a:buFontTx/>
              <a:buNone/>
            </a:pPr>
            <a:r>
              <a:rPr lang="en-US" sz="1100" b="0" i="0" dirty="0">
                <a:solidFill>
                  <a:srgbClr val="374151"/>
                </a:solidFill>
                <a:effectLst/>
                <a:latin typeface="+mn-ea"/>
                <a:ea typeface="+mn-ea"/>
              </a:rPr>
              <a:t>System </a:t>
            </a:r>
            <a:r>
              <a:rPr lang="en-US" sz="1800" b="0" i="0" dirty="0">
                <a:solidFill>
                  <a:srgbClr val="0F0F0F"/>
                </a:solidFill>
                <a:effectLst/>
                <a:latin typeface="+mn-ea"/>
                <a:ea typeface="+mn-ea"/>
              </a:rPr>
              <a:t>Analysis and Design</a:t>
            </a:r>
            <a:r>
              <a:rPr lang="ja-JP" altLang="en-US" sz="1100" b="0" i="0">
                <a:solidFill>
                  <a:srgbClr val="374151"/>
                </a:solidFill>
                <a:effectLst/>
                <a:latin typeface="+mn-ea"/>
                <a:ea typeface="+mn-ea"/>
              </a:rPr>
              <a:t>のコンテキストにおいては、この分野は</a:t>
            </a:r>
            <a:r>
              <a:rPr lang="en-US" sz="1100" b="0" i="0" dirty="0">
                <a:solidFill>
                  <a:srgbClr val="374151"/>
                </a:solidFill>
                <a:effectLst/>
                <a:latin typeface="+mn-ea"/>
                <a:ea typeface="+mn-ea"/>
              </a:rPr>
              <a:t>IT</a:t>
            </a:r>
            <a:r>
              <a:rPr lang="ja-JP" altLang="en-US" sz="1100" b="0" i="0">
                <a:solidFill>
                  <a:srgbClr val="374151"/>
                </a:solidFill>
                <a:effectLst/>
                <a:latin typeface="+mn-ea"/>
                <a:ea typeface="+mn-ea"/>
              </a:rPr>
              <a:t>システム、すなわちソフトウェア、ハードウェア、プロセス、そしてユーザーを含むシステムの全体の理解、定義、モデリングに対する包括的かつ学際的なアプローチを取ります。</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301881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243945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158373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948809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2235000" y="1340850"/>
            <a:ext cx="4674000" cy="246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66" name="Google Shape;66;p8"/>
          <p:cNvGrpSpPr/>
          <p:nvPr/>
        </p:nvGrpSpPr>
        <p:grpSpPr>
          <a:xfrm>
            <a:off x="-77" y="3784091"/>
            <a:ext cx="2423582" cy="1357541"/>
            <a:chOff x="-77" y="3784091"/>
            <a:chExt cx="2423582" cy="1357541"/>
          </a:xfrm>
        </p:grpSpPr>
        <p:sp>
          <p:nvSpPr>
            <p:cNvPr id="67" name="Google Shape;67;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8"/>
          <p:cNvGrpSpPr/>
          <p:nvPr/>
        </p:nvGrpSpPr>
        <p:grpSpPr>
          <a:xfrm rot="10800000">
            <a:off x="6720423" y="-9"/>
            <a:ext cx="2423582" cy="1357541"/>
            <a:chOff x="-77" y="3784091"/>
            <a:chExt cx="2423582" cy="1357541"/>
          </a:xfrm>
        </p:grpSpPr>
        <p:sp>
          <p:nvSpPr>
            <p:cNvPr id="73" name="Google Shape;73;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06163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dirty="0"/>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66" r:id="rId4"/>
    <p:sldLayoutId id="2147483669" r:id="rId5"/>
    <p:sldLayoutId id="2147483670" r:id="rId6"/>
    <p:sldLayoutId id="214748367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mesa0121mesa@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forms.gle/xdpEanjeai1mHAJG7"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2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forms.gle/wLFVfMpB27TqJtpi8"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forms.gle/bcyH9gJ2kgs7ytqv9"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onct.oita-ct.ac.jp/seigyo/nishimura_hp/coursework/2019/SystemEngineering/01/Note.html"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onct.oita-ct.ac.jp/seigyo/nishimura_hp/coursework/2019/SystemEngineering/02/Note.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262312" cy="240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ja-JP" dirty="0">
                <a:solidFill>
                  <a:schemeClr val="accent1"/>
                </a:solidFill>
                <a:latin typeface="MS PGothic" panose="020B0600070205080204" pitchFamily="34" charset="-128"/>
                <a:ea typeface="MS PGothic" panose="020B0600070205080204" pitchFamily="34" charset="-128"/>
              </a:rPr>
              <a:t>02</a:t>
            </a:r>
            <a:br>
              <a:rPr lang="en-US" altLang="ja-JP" dirty="0">
                <a:latin typeface="MS PGothic" panose="020B0600070205080204" pitchFamily="34" charset="-128"/>
                <a:ea typeface="MS PGothic" panose="020B0600070205080204" pitchFamily="34" charset="-128"/>
              </a:rPr>
            </a:br>
            <a:r>
              <a:rPr lang="ja-JP" altLang="en-US">
                <a:latin typeface="MS PGothic" panose="020B0600070205080204" pitchFamily="34" charset="-128"/>
                <a:ea typeface="MS PGothic" panose="020B0600070205080204" pitchFamily="34" charset="-128"/>
              </a:rPr>
              <a:t>第</a:t>
            </a:r>
            <a:r>
              <a:rPr lang="en-US" altLang="ja-JP" dirty="0">
                <a:latin typeface="MS PGothic" panose="020B0600070205080204" pitchFamily="34" charset="-128"/>
                <a:ea typeface="MS PGothic" panose="020B0600070205080204" pitchFamily="34" charset="-128"/>
              </a:rPr>
              <a:t>2</a:t>
            </a:r>
            <a:r>
              <a:rPr lang="ja-JP" altLang="en-US">
                <a:latin typeface="MS PGothic" panose="020B0600070205080204" pitchFamily="34" charset="-128"/>
                <a:ea typeface="MS PGothic" panose="020B0600070205080204" pitchFamily="34" charset="-128"/>
              </a:rPr>
              <a:t>章 ソフトウェア開発の流れ</a:t>
            </a:r>
            <a:endParaRPr lang="en-US" dirty="0">
              <a:latin typeface="MS PGothic" panose="020B0600070205080204" pitchFamily="34" charset="-128"/>
              <a:ea typeface="MS PGothic" panose="020B0600070205080204" pitchFamily="34" charset="-128"/>
            </a:endParaRPr>
          </a:p>
        </p:txBody>
      </p:sp>
      <p:sp>
        <p:nvSpPr>
          <p:cNvPr id="478" name="Google Shape;478;p27"/>
          <p:cNvSpPr txBox="1">
            <a:spLocks noGrp="1"/>
          </p:cNvSpPr>
          <p:nvPr>
            <p:ph type="subTitle" idx="1"/>
          </p:nvPr>
        </p:nvSpPr>
        <p:spPr>
          <a:xfrm>
            <a:off x="720000" y="3387619"/>
            <a:ext cx="4898338" cy="9591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Year Offering: 2023, 2</a:t>
            </a:r>
            <a:r>
              <a:rPr lang="en-US" baseline="30000" dirty="0">
                <a:latin typeface="+mn-lt"/>
              </a:rPr>
              <a:t>nd</a:t>
            </a:r>
            <a:r>
              <a:rPr lang="en-US" dirty="0">
                <a:latin typeface="+mn-lt"/>
              </a:rPr>
              <a:t> Semester</a:t>
            </a:r>
          </a:p>
          <a:p>
            <a:pPr marL="0" lvl="0" indent="0" algn="l" rtl="0">
              <a:spcBef>
                <a:spcPts val="0"/>
              </a:spcBef>
              <a:spcAft>
                <a:spcPts val="0"/>
              </a:spcAft>
              <a:buNone/>
            </a:pPr>
            <a:r>
              <a:rPr lang="en-US" dirty="0">
                <a:latin typeface="+mn-lt"/>
              </a:rPr>
              <a:t>Target Grade Level: 3</a:t>
            </a:r>
            <a:r>
              <a:rPr lang="en-US" baseline="30000" dirty="0">
                <a:latin typeface="+mn-lt"/>
              </a:rPr>
              <a:t>rd</a:t>
            </a:r>
            <a:r>
              <a:rPr lang="en-US" dirty="0">
                <a:latin typeface="+mn-lt"/>
              </a:rPr>
              <a:t> Grade</a:t>
            </a:r>
          </a:p>
          <a:p>
            <a:pPr marL="0" lvl="0" indent="0" algn="l" rtl="0">
              <a:spcBef>
                <a:spcPts val="0"/>
              </a:spcBef>
              <a:spcAft>
                <a:spcPts val="0"/>
              </a:spcAft>
              <a:buNone/>
            </a:pPr>
            <a:r>
              <a:rPr lang="en-US" altLang="ja-JP" dirty="0">
                <a:latin typeface="+mn-lt"/>
              </a:rPr>
              <a:t>Date: 2024/02/06</a:t>
            </a:r>
            <a:endParaRPr lang="ja-JP" altLang="en-US">
              <a:latin typeface="+mn-lt"/>
            </a:endParaRPr>
          </a:p>
          <a:p>
            <a:pPr marL="0" lvl="0" indent="0" algn="l" rtl="0">
              <a:spcBef>
                <a:spcPts val="0"/>
              </a:spcBef>
              <a:spcAft>
                <a:spcPts val="0"/>
              </a:spcAft>
              <a:buNone/>
            </a:pPr>
            <a:endParaRPr lang="ja-JP" altLang="en-US" dirty="0">
              <a:latin typeface="+mn-lt"/>
            </a:endParaRPr>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C881143B-E54C-0CE0-0C5E-DBDFBBA87EC5}"/>
              </a:ext>
            </a:extLst>
          </p:cNvPr>
          <p:cNvSpPr txBox="1"/>
          <p:nvPr/>
        </p:nvSpPr>
        <p:spPr>
          <a:xfrm>
            <a:off x="732878" y="4706188"/>
            <a:ext cx="5300804" cy="276999"/>
          </a:xfrm>
          <a:prstGeom prst="rect">
            <a:avLst/>
          </a:prstGeom>
          <a:noFill/>
        </p:spPr>
        <p:txBody>
          <a:bodyPr wrap="square">
            <a:sp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dirty="0">
                <a:solidFill>
                  <a:schemeClr val="tx1"/>
                </a:solidFill>
              </a:rPr>
              <a:t>Created by </a:t>
            </a:r>
            <a:r>
              <a:rPr lang="en-US" sz="1200" dirty="0">
                <a:solidFill>
                  <a:schemeClr val="tx1"/>
                </a:solidFill>
                <a:hlinkClick r:id="rId3">
                  <a:extLst>
                    <a:ext uri="{A12FA001-AC4F-418D-AE19-62706E023703}">
                      <ahyp:hlinkClr xmlns:ahyp="http://schemas.microsoft.com/office/drawing/2018/hyperlinkcolor" val="tx"/>
                    </a:ext>
                  </a:extLst>
                </a:hlinkClick>
              </a:rPr>
              <a:t>Mariko Tagawa</a:t>
            </a:r>
            <a:r>
              <a:rPr lang="en-US" sz="1200" dirty="0">
                <a:solidFill>
                  <a:schemeClr val="tx1"/>
                </a:solidFill>
              </a:rPr>
              <a:t> (</a:t>
            </a:r>
            <a:r>
              <a:rPr lang="en-US" sz="1200" dirty="0" err="1">
                <a:solidFill>
                  <a:schemeClr val="tx1"/>
                </a:solidFill>
              </a:rPr>
              <a:t>marikotagawa@gmail.com</a:t>
            </a:r>
            <a:r>
              <a:rPr lang="en-US" sz="1200" dirty="0">
                <a:solidFill>
                  <a:schemeClr val="tx1"/>
                </a:solidFill>
              </a:rPr>
              <a:t>), JICA volunteer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pPr>
              <a:spcAft>
                <a:spcPts val="600"/>
              </a:spcAft>
            </a:pPr>
            <a:r>
              <a:rPr lang="en-US" altLang="ja-JP" sz="2000" dirty="0">
                <a:solidFill>
                  <a:schemeClr val="tx1"/>
                </a:solidFill>
                <a:latin typeface="MS PGothic" panose="020B0600070205080204" pitchFamily="34" charset="-128"/>
                <a:ea typeface="MS PGothic" panose="020B0600070205080204" pitchFamily="34" charset="-128"/>
              </a:rPr>
              <a:t>2.2 </a:t>
            </a:r>
            <a:r>
              <a:rPr lang="ja-JP" altLang="en-US" sz="2000">
                <a:solidFill>
                  <a:schemeClr val="tx1"/>
                </a:solidFill>
                <a:latin typeface="MS PGothic" panose="020B0600070205080204" pitchFamily="34" charset="-128"/>
                <a:ea typeface="MS PGothic" panose="020B0600070205080204" pitchFamily="34" charset="-128"/>
              </a:rPr>
              <a:t>開発プロセス</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FB6A2BAF-08C4-E647-12F0-0B75A9298013}"/>
              </a:ext>
            </a:extLst>
          </p:cNvPr>
          <p:cNvSpPr txBox="1"/>
          <p:nvPr/>
        </p:nvSpPr>
        <p:spPr>
          <a:xfrm>
            <a:off x="864000" y="958811"/>
            <a:ext cx="2635200" cy="307777"/>
          </a:xfrm>
          <a:prstGeom prst="rect">
            <a:avLst/>
          </a:prstGeom>
          <a:noFill/>
        </p:spPr>
        <p:txBody>
          <a:bodyPr wrap="square">
            <a:spAutoFit/>
          </a:bodyPr>
          <a:lstStyle/>
          <a:p>
            <a:pPr marL="342900" indent="-342900">
              <a:buClr>
                <a:schemeClr val="tx1"/>
              </a:buClr>
              <a:buFont typeface="+mj-lt"/>
              <a:buAutoNum type="arabicPeriod" startAt="2"/>
            </a:pPr>
            <a:r>
              <a:rPr lang="ja-JP" altLang="en-US">
                <a:solidFill>
                  <a:schemeClr val="tx1"/>
                </a:solidFill>
                <a:latin typeface="MS PGothic" panose="020B0600070205080204" pitchFamily="34" charset="-128"/>
                <a:ea typeface="MS PGothic" panose="020B0600070205080204" pitchFamily="34" charset="-128"/>
              </a:rPr>
              <a:t>プロセスの構造と階層化</a:t>
            </a:r>
            <a:endParaRPr lang="en-US" altLang="ja-JP" dirty="0">
              <a:solidFill>
                <a:schemeClr val="tx1"/>
              </a:solidFill>
              <a:latin typeface="MS PGothic" panose="020B0600070205080204" pitchFamily="34" charset="-128"/>
              <a:ea typeface="MS PGothic" panose="020B0600070205080204" pitchFamily="34" charset="-128"/>
            </a:endParaRPr>
          </a:p>
        </p:txBody>
      </p:sp>
      <p:pic>
        <p:nvPicPr>
          <p:cNvPr id="6" name="Picture 5" descr="A diagram of a diagram&#10;&#10;Description automatically generated">
            <a:extLst>
              <a:ext uri="{FF2B5EF4-FFF2-40B4-BE49-F238E27FC236}">
                <a16:creationId xmlns:a16="http://schemas.microsoft.com/office/drawing/2014/main" id="{E1DF50D3-20B0-B346-27AA-DA0A6A072573}"/>
              </a:ext>
            </a:extLst>
          </p:cNvPr>
          <p:cNvPicPr>
            <a:picLocks noChangeAspect="1"/>
          </p:cNvPicPr>
          <p:nvPr/>
        </p:nvPicPr>
        <p:blipFill>
          <a:blip r:embed="rId3"/>
          <a:stretch>
            <a:fillRect/>
          </a:stretch>
        </p:blipFill>
        <p:spPr>
          <a:xfrm>
            <a:off x="1052145" y="1418320"/>
            <a:ext cx="3519855" cy="3185180"/>
          </a:xfrm>
          <a:prstGeom prst="rect">
            <a:avLst/>
          </a:prstGeom>
        </p:spPr>
      </p:pic>
    </p:spTree>
    <p:extLst>
      <p:ext uri="{BB962C8B-B14F-4D97-AF65-F5344CB8AC3E}">
        <p14:creationId xmlns:p14="http://schemas.microsoft.com/office/powerpoint/2010/main" val="2421459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pPr>
              <a:spcAft>
                <a:spcPts val="600"/>
              </a:spcAft>
            </a:pPr>
            <a:r>
              <a:rPr lang="en-US" altLang="ja-JP" sz="2000" dirty="0">
                <a:solidFill>
                  <a:schemeClr val="tx1"/>
                </a:solidFill>
                <a:latin typeface="MS PGothic" panose="020B0600070205080204" pitchFamily="34" charset="-128"/>
                <a:ea typeface="MS PGothic" panose="020B0600070205080204" pitchFamily="34" charset="-128"/>
              </a:rPr>
              <a:t>2.2 </a:t>
            </a:r>
            <a:r>
              <a:rPr lang="ja-JP" altLang="en-US" sz="2000">
                <a:solidFill>
                  <a:schemeClr val="tx1"/>
                </a:solidFill>
                <a:latin typeface="MS PGothic" panose="020B0600070205080204" pitchFamily="34" charset="-128"/>
                <a:ea typeface="MS PGothic" panose="020B0600070205080204" pitchFamily="34" charset="-128"/>
              </a:rPr>
              <a:t>開発プロセス</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FB6A2BAF-08C4-E647-12F0-0B75A9298013}"/>
              </a:ext>
            </a:extLst>
          </p:cNvPr>
          <p:cNvSpPr txBox="1"/>
          <p:nvPr/>
        </p:nvSpPr>
        <p:spPr>
          <a:xfrm>
            <a:off x="864000" y="958811"/>
            <a:ext cx="2635200" cy="307777"/>
          </a:xfrm>
          <a:prstGeom prst="rect">
            <a:avLst/>
          </a:prstGeom>
          <a:noFill/>
        </p:spPr>
        <p:txBody>
          <a:bodyPr wrap="square">
            <a:spAutoFit/>
          </a:bodyPr>
          <a:lstStyle/>
          <a:p>
            <a:pPr>
              <a:buClr>
                <a:schemeClr val="tx1"/>
              </a:buClr>
            </a:pPr>
            <a:r>
              <a:rPr lang="en-US" altLang="ja-JP" dirty="0">
                <a:solidFill>
                  <a:schemeClr val="tx1"/>
                </a:solidFill>
                <a:latin typeface="MS PGothic" panose="020B0600070205080204" pitchFamily="34" charset="-128"/>
                <a:ea typeface="MS PGothic" panose="020B0600070205080204" pitchFamily="34" charset="-128"/>
              </a:rPr>
              <a:t>3. </a:t>
            </a:r>
            <a:r>
              <a:rPr lang="ja-JP" altLang="en-US">
                <a:solidFill>
                  <a:schemeClr val="tx1"/>
                </a:solidFill>
                <a:latin typeface="MS PGothic" panose="020B0600070205080204" pitchFamily="34" charset="-128"/>
                <a:ea typeface="MS PGothic" panose="020B0600070205080204" pitchFamily="34" charset="-128"/>
              </a:rPr>
              <a:t>プロセスの定義と入出力</a:t>
            </a:r>
            <a:endParaRPr lang="en-US" altLang="ja-JP" dirty="0">
              <a:solidFill>
                <a:schemeClr val="tx1"/>
              </a:solidFill>
              <a:latin typeface="MS PGothic" panose="020B0600070205080204" pitchFamily="34" charset="-128"/>
              <a:ea typeface="MS PGothic" panose="020B0600070205080204" pitchFamily="34" charset="-128"/>
            </a:endParaRPr>
          </a:p>
        </p:txBody>
      </p:sp>
      <p:pic>
        <p:nvPicPr>
          <p:cNvPr id="17" name="Picture 16" descr="A diagram of a diagram&#10;&#10;Description automatically generated">
            <a:extLst>
              <a:ext uri="{FF2B5EF4-FFF2-40B4-BE49-F238E27FC236}">
                <a16:creationId xmlns:a16="http://schemas.microsoft.com/office/drawing/2014/main" id="{C7621D8F-F5E7-5411-A982-302B21693CDE}"/>
              </a:ext>
            </a:extLst>
          </p:cNvPr>
          <p:cNvPicPr>
            <a:picLocks noChangeAspect="1"/>
          </p:cNvPicPr>
          <p:nvPr/>
        </p:nvPicPr>
        <p:blipFill>
          <a:blip r:embed="rId3"/>
          <a:stretch>
            <a:fillRect/>
          </a:stretch>
        </p:blipFill>
        <p:spPr>
          <a:xfrm>
            <a:off x="1317096" y="1681205"/>
            <a:ext cx="3886200" cy="3213100"/>
          </a:xfrm>
          <a:prstGeom prst="rect">
            <a:avLst/>
          </a:prstGeom>
        </p:spPr>
      </p:pic>
      <p:sp>
        <p:nvSpPr>
          <p:cNvPr id="18" name="TextBox 17">
            <a:extLst>
              <a:ext uri="{FF2B5EF4-FFF2-40B4-BE49-F238E27FC236}">
                <a16:creationId xmlns:a16="http://schemas.microsoft.com/office/drawing/2014/main" id="{6BCFFB82-76BA-3F75-D316-050DF38A6D39}"/>
              </a:ext>
            </a:extLst>
          </p:cNvPr>
          <p:cNvSpPr txBox="1"/>
          <p:nvPr/>
        </p:nvSpPr>
        <p:spPr>
          <a:xfrm>
            <a:off x="1285696" y="1320008"/>
            <a:ext cx="2442104" cy="307777"/>
          </a:xfrm>
          <a:prstGeom prst="rect">
            <a:avLst/>
          </a:prstGeom>
          <a:no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入力</a:t>
            </a:r>
            <a:r>
              <a:rPr lang="ja-JP" altLang="en-US">
                <a:solidFill>
                  <a:schemeClr val="tx1"/>
                </a:solidFill>
                <a:latin typeface="MS PGothic" panose="020B0600070205080204" pitchFamily="34" charset="-128"/>
                <a:ea typeface="MS PGothic" panose="020B0600070205080204" pitchFamily="34" charset="-128"/>
              </a:rPr>
              <a:t>　→ プロセス　→ 出力</a:t>
            </a:r>
            <a:endParaRPr lang="en-US"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244860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altLang="ja-JP" sz="2000" dirty="0">
                <a:solidFill>
                  <a:schemeClr val="tx1"/>
                </a:solidFill>
                <a:latin typeface="MS PGothic" panose="020B0600070205080204" pitchFamily="34" charset="-128"/>
                <a:ea typeface="MS PGothic" panose="020B0600070205080204" pitchFamily="34" charset="-128"/>
              </a:rPr>
              <a:t>2.3 </a:t>
            </a:r>
            <a:r>
              <a:rPr lang="ja-JP" altLang="en-US" sz="2000">
                <a:solidFill>
                  <a:schemeClr val="tx1"/>
                </a:solidFill>
                <a:latin typeface="MS PGothic" panose="020B0600070205080204" pitchFamily="34" charset="-128"/>
                <a:ea typeface="MS PGothic" panose="020B0600070205080204" pitchFamily="34" charset="-128"/>
              </a:rPr>
              <a:t>標準的なプロセスモデル</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FB6A2BAF-08C4-E647-12F0-0B75A9298013}"/>
              </a:ext>
            </a:extLst>
          </p:cNvPr>
          <p:cNvSpPr txBox="1"/>
          <p:nvPr/>
        </p:nvSpPr>
        <p:spPr>
          <a:xfrm>
            <a:off x="863999" y="958811"/>
            <a:ext cx="3420133" cy="307777"/>
          </a:xfrm>
          <a:prstGeom prst="rect">
            <a:avLst/>
          </a:prstGeom>
          <a:noFill/>
        </p:spPr>
        <p:txBody>
          <a:bodyPr wrap="square">
            <a:spAutoFit/>
          </a:bodyPr>
          <a:lstStyle/>
          <a:p>
            <a:pPr>
              <a:buClr>
                <a:schemeClr val="tx1"/>
              </a:buClr>
            </a:pPr>
            <a:r>
              <a:rPr lang="en-US" altLang="ja-JP" dirty="0">
                <a:solidFill>
                  <a:schemeClr val="tx1"/>
                </a:solidFill>
                <a:latin typeface="MS PGothic" panose="020B0600070205080204" pitchFamily="34" charset="-128"/>
                <a:ea typeface="MS PGothic" panose="020B0600070205080204" pitchFamily="34" charset="-128"/>
              </a:rPr>
              <a:t>1. </a:t>
            </a:r>
            <a:r>
              <a:rPr lang="ja-JP" altLang="en-US">
                <a:solidFill>
                  <a:schemeClr val="tx1"/>
                </a:solidFill>
                <a:latin typeface="MS PGothic" panose="020B0600070205080204" pitchFamily="34" charset="-128"/>
                <a:ea typeface="MS PGothic" panose="020B0600070205080204" pitchFamily="34" charset="-128"/>
              </a:rPr>
              <a:t>ウォーターフォールプロセスモデル</a:t>
            </a:r>
            <a:endParaRPr lang="en-US" altLang="ja-JP" dirty="0">
              <a:solidFill>
                <a:schemeClr val="tx1"/>
              </a:solidFill>
              <a:latin typeface="MS PGothic" panose="020B0600070205080204" pitchFamily="34" charset="-128"/>
              <a:ea typeface="MS PGothic" panose="020B0600070205080204" pitchFamily="34" charset="-128"/>
            </a:endParaRPr>
          </a:p>
        </p:txBody>
      </p:sp>
      <p:pic>
        <p:nvPicPr>
          <p:cNvPr id="3" name="Picture 2" descr="A diagram of a company&#10;&#10;Description automatically generated">
            <a:extLst>
              <a:ext uri="{FF2B5EF4-FFF2-40B4-BE49-F238E27FC236}">
                <a16:creationId xmlns:a16="http://schemas.microsoft.com/office/drawing/2014/main" id="{A7C3EDDE-4392-C82E-20D6-CD3FD51303CA}"/>
              </a:ext>
            </a:extLst>
          </p:cNvPr>
          <p:cNvPicPr>
            <a:picLocks noChangeAspect="1"/>
          </p:cNvPicPr>
          <p:nvPr/>
        </p:nvPicPr>
        <p:blipFill>
          <a:blip r:embed="rId3"/>
          <a:stretch>
            <a:fillRect/>
          </a:stretch>
        </p:blipFill>
        <p:spPr>
          <a:xfrm>
            <a:off x="1684337" y="1408946"/>
            <a:ext cx="4813301" cy="3154248"/>
          </a:xfrm>
          <a:prstGeom prst="rect">
            <a:avLst/>
          </a:prstGeom>
        </p:spPr>
      </p:pic>
      <p:sp>
        <p:nvSpPr>
          <p:cNvPr id="5" name="Process 4">
            <a:extLst>
              <a:ext uri="{FF2B5EF4-FFF2-40B4-BE49-F238E27FC236}">
                <a16:creationId xmlns:a16="http://schemas.microsoft.com/office/drawing/2014/main" id="{6CC7101D-DB4C-C880-997F-422026E5814F}"/>
              </a:ext>
            </a:extLst>
          </p:cNvPr>
          <p:cNvSpPr/>
          <p:nvPr/>
        </p:nvSpPr>
        <p:spPr>
          <a:xfrm>
            <a:off x="1778000" y="3412067"/>
            <a:ext cx="2607733" cy="880533"/>
          </a:xfrm>
          <a:prstGeom prst="flowChartProcess">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ounded Rectangular Callout 5">
            <a:extLst>
              <a:ext uri="{FF2B5EF4-FFF2-40B4-BE49-F238E27FC236}">
                <a16:creationId xmlns:a16="http://schemas.microsoft.com/office/drawing/2014/main" id="{F68EC4CF-ADBF-016A-0CBC-651A472E9113}"/>
              </a:ext>
            </a:extLst>
          </p:cNvPr>
          <p:cNvSpPr/>
          <p:nvPr/>
        </p:nvSpPr>
        <p:spPr>
          <a:xfrm>
            <a:off x="4859870" y="243754"/>
            <a:ext cx="3708001" cy="1165192"/>
          </a:xfrm>
          <a:prstGeom prst="wedgeRoundRectCallout">
            <a:avLst>
              <a:gd name="adj1" fmla="val -88415"/>
              <a:gd name="adj2" fmla="val 7785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err="1">
                <a:latin typeface="MS PGothic" panose="020B0600070205080204" pitchFamily="34" charset="-128"/>
                <a:ea typeface="MS PGothic" panose="020B0600070205080204" pitchFamily="34" charset="-128"/>
              </a:rPr>
              <a:t>デメリット：後戻りが難しい。開発の後半での変更が難しい</a:t>
            </a:r>
            <a:r>
              <a:rPr lang="en-US" dirty="0">
                <a:latin typeface="MS PGothic" panose="020B0600070205080204" pitchFamily="34" charset="-128"/>
                <a:ea typeface="MS PGothic" panose="020B0600070205080204" pitchFamily="34" charset="-128"/>
              </a:rPr>
              <a:t>。</a:t>
            </a:r>
          </a:p>
          <a:p>
            <a:r>
              <a:rPr lang="en-US" dirty="0" err="1">
                <a:latin typeface="MS PGothic" panose="020B0600070205080204" pitchFamily="34" charset="-128"/>
                <a:ea typeface="MS PGothic" panose="020B0600070205080204" pitchFamily="34" charset="-128"/>
              </a:rPr>
              <a:t>開発の初期段階に仕様が全て明確なっている必要がある</a:t>
            </a:r>
            <a:r>
              <a:rPr lang="en-US" dirty="0">
                <a:latin typeface="MS PGothic" panose="020B0600070205080204" pitchFamily="34" charset="-128"/>
                <a:ea typeface="MS PGothic" panose="020B0600070205080204" pitchFamily="34" charset="-128"/>
              </a:rPr>
              <a:t>。</a:t>
            </a:r>
          </a:p>
        </p:txBody>
      </p:sp>
    </p:spTree>
    <p:extLst>
      <p:ext uri="{BB962C8B-B14F-4D97-AF65-F5344CB8AC3E}">
        <p14:creationId xmlns:p14="http://schemas.microsoft.com/office/powerpoint/2010/main" val="1227743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pic>
        <p:nvPicPr>
          <p:cNvPr id="7" name="Picture 6" descr="A diagram of a company&#10;&#10;Description automatically generated">
            <a:extLst>
              <a:ext uri="{FF2B5EF4-FFF2-40B4-BE49-F238E27FC236}">
                <a16:creationId xmlns:a16="http://schemas.microsoft.com/office/drawing/2014/main" id="{37870991-96B4-00DB-17A7-BE1F5EFE4C77}"/>
              </a:ext>
            </a:extLst>
          </p:cNvPr>
          <p:cNvPicPr>
            <a:picLocks noChangeAspect="1"/>
          </p:cNvPicPr>
          <p:nvPr/>
        </p:nvPicPr>
        <p:blipFill>
          <a:blip r:embed="rId3"/>
          <a:stretch>
            <a:fillRect/>
          </a:stretch>
        </p:blipFill>
        <p:spPr>
          <a:xfrm>
            <a:off x="2116666" y="1377621"/>
            <a:ext cx="4910667" cy="3537912"/>
          </a:xfrm>
          <a:prstGeom prst="rect">
            <a:avLst/>
          </a:prstGeom>
        </p:spPr>
      </p:pic>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altLang="ja-JP" sz="2000" dirty="0">
                <a:solidFill>
                  <a:schemeClr val="tx1"/>
                </a:solidFill>
                <a:latin typeface="MS PGothic" panose="020B0600070205080204" pitchFamily="34" charset="-128"/>
                <a:ea typeface="MS PGothic" panose="020B0600070205080204" pitchFamily="34" charset="-128"/>
              </a:rPr>
              <a:t>2.3 </a:t>
            </a:r>
            <a:r>
              <a:rPr lang="ja-JP" altLang="en-US" sz="2000">
                <a:solidFill>
                  <a:schemeClr val="tx1"/>
                </a:solidFill>
                <a:latin typeface="MS PGothic" panose="020B0600070205080204" pitchFamily="34" charset="-128"/>
                <a:ea typeface="MS PGothic" panose="020B0600070205080204" pitchFamily="34" charset="-128"/>
              </a:rPr>
              <a:t>標準的なプロセスモデル</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FB6A2BAF-08C4-E647-12F0-0B75A9298013}"/>
              </a:ext>
            </a:extLst>
          </p:cNvPr>
          <p:cNvSpPr txBox="1"/>
          <p:nvPr/>
        </p:nvSpPr>
        <p:spPr>
          <a:xfrm>
            <a:off x="863999" y="958811"/>
            <a:ext cx="3420133" cy="307777"/>
          </a:xfrm>
          <a:prstGeom prst="rect">
            <a:avLst/>
          </a:prstGeom>
          <a:noFill/>
        </p:spPr>
        <p:txBody>
          <a:bodyPr wrap="square">
            <a:spAutoFit/>
          </a:bodyPr>
          <a:lstStyle/>
          <a:p>
            <a:pPr>
              <a:buClr>
                <a:schemeClr val="tx1"/>
              </a:buClr>
            </a:pPr>
            <a:r>
              <a:rPr lang="en-US" altLang="ja-JP" dirty="0">
                <a:solidFill>
                  <a:schemeClr val="tx1"/>
                </a:solidFill>
                <a:latin typeface="MS PGothic" panose="020B0600070205080204" pitchFamily="34" charset="-128"/>
                <a:ea typeface="MS PGothic" panose="020B0600070205080204" pitchFamily="34" charset="-128"/>
              </a:rPr>
              <a:t>2. </a:t>
            </a:r>
            <a:r>
              <a:rPr lang="ja-JP" altLang="en-US">
                <a:solidFill>
                  <a:schemeClr val="tx1"/>
                </a:solidFill>
                <a:latin typeface="MS PGothic" panose="020B0600070205080204" pitchFamily="34" charset="-128"/>
                <a:ea typeface="MS PGothic" panose="020B0600070205080204" pitchFamily="34" charset="-128"/>
              </a:rPr>
              <a:t>スパイラル型プロセスモデル</a:t>
            </a:r>
            <a:endParaRPr lang="ja-JP" altLang="en-US" dirty="0">
              <a:solidFill>
                <a:schemeClr val="tx1"/>
              </a:solidFill>
              <a:latin typeface="MS PGothic" panose="020B0600070205080204" pitchFamily="34" charset="-128"/>
              <a:ea typeface="MS PGothic" panose="020B0600070205080204" pitchFamily="34" charset="-128"/>
            </a:endParaRPr>
          </a:p>
        </p:txBody>
      </p:sp>
      <p:sp>
        <p:nvSpPr>
          <p:cNvPr id="6" name="Rounded Rectangular Callout 5">
            <a:extLst>
              <a:ext uri="{FF2B5EF4-FFF2-40B4-BE49-F238E27FC236}">
                <a16:creationId xmlns:a16="http://schemas.microsoft.com/office/drawing/2014/main" id="{F68EC4CF-ADBF-016A-0CBC-651A472E9113}"/>
              </a:ext>
            </a:extLst>
          </p:cNvPr>
          <p:cNvSpPr/>
          <p:nvPr/>
        </p:nvSpPr>
        <p:spPr>
          <a:xfrm>
            <a:off x="6894591" y="504240"/>
            <a:ext cx="2249409" cy="1226136"/>
          </a:xfrm>
          <a:prstGeom prst="wedgeRoundRectCallout">
            <a:avLst>
              <a:gd name="adj1" fmla="val -44689"/>
              <a:gd name="adj2" fmla="val 71273"/>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latin typeface="MS PGothic" panose="020B0600070205080204" pitchFamily="34" charset="-128"/>
                <a:ea typeface="MS PGothic" panose="020B0600070205080204" pitchFamily="34" charset="-128"/>
              </a:rPr>
              <a:t>開発の初期段階にシステム全体が決まっていないシステムの開発に適している</a:t>
            </a:r>
            <a:r>
              <a:rPr lang="en-US" dirty="0">
                <a:latin typeface="MS PGothic" panose="020B0600070205080204" pitchFamily="34" charset="-128"/>
                <a:ea typeface="MS PGothic" panose="020B0600070205080204" pitchFamily="34" charset="-128"/>
              </a:rPr>
              <a:t>。</a:t>
            </a:r>
          </a:p>
        </p:txBody>
      </p:sp>
      <p:sp>
        <p:nvSpPr>
          <p:cNvPr id="5" name="Rounded Rectangular Callout 4">
            <a:extLst>
              <a:ext uri="{FF2B5EF4-FFF2-40B4-BE49-F238E27FC236}">
                <a16:creationId xmlns:a16="http://schemas.microsoft.com/office/drawing/2014/main" id="{A3CAD615-0FC6-1C5C-1BCF-4B702AD2822B}"/>
              </a:ext>
            </a:extLst>
          </p:cNvPr>
          <p:cNvSpPr/>
          <p:nvPr/>
        </p:nvSpPr>
        <p:spPr>
          <a:xfrm>
            <a:off x="3975434" y="504240"/>
            <a:ext cx="2696102" cy="817865"/>
          </a:xfrm>
          <a:prstGeom prst="wedgeRoundRectCallout">
            <a:avLst>
              <a:gd name="adj1" fmla="val -59884"/>
              <a:gd name="adj2" fmla="val 124476"/>
              <a:gd name="adj3" fmla="val 16667"/>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latin typeface="MS PGothic" panose="020B0600070205080204" pitchFamily="34" charset="-128"/>
                <a:ea typeface="MS PGothic" panose="020B0600070205080204" pitchFamily="34" charset="-128"/>
              </a:rPr>
              <a:t>システムをサブシステムに分けて開発し、最終的にシステム全体を完成させる</a:t>
            </a:r>
            <a:r>
              <a:rPr lang="en-US" dirty="0">
                <a:latin typeface="MS PGothic" panose="020B0600070205080204" pitchFamily="34" charset="-128"/>
                <a:ea typeface="MS PGothic" panose="020B0600070205080204" pitchFamily="34" charset="-128"/>
              </a:rPr>
              <a:t>。</a:t>
            </a:r>
          </a:p>
        </p:txBody>
      </p:sp>
      <p:sp>
        <p:nvSpPr>
          <p:cNvPr id="2" name="Rounded Rectangular Callout 1">
            <a:extLst>
              <a:ext uri="{FF2B5EF4-FFF2-40B4-BE49-F238E27FC236}">
                <a16:creationId xmlns:a16="http://schemas.microsoft.com/office/drawing/2014/main" id="{F5237AFC-D57E-3BF1-E1E1-10C35E3C2C8E}"/>
              </a:ext>
            </a:extLst>
          </p:cNvPr>
          <p:cNvSpPr/>
          <p:nvPr/>
        </p:nvSpPr>
        <p:spPr>
          <a:xfrm>
            <a:off x="7140911" y="2186989"/>
            <a:ext cx="1756767" cy="1226136"/>
          </a:xfrm>
          <a:prstGeom prst="wedgeRoundRectCallout">
            <a:avLst>
              <a:gd name="adj1" fmla="val 28917"/>
              <a:gd name="adj2" fmla="val 49594"/>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latin typeface="MS PGothic" panose="020B0600070205080204" pitchFamily="34" charset="-128"/>
                <a:ea typeface="MS PGothic" panose="020B0600070205080204" pitchFamily="34" charset="-128"/>
              </a:rPr>
              <a:t>現在主流になっているアジャイル開発（後述）と似ている</a:t>
            </a:r>
            <a:r>
              <a:rPr lang="en-US" dirty="0">
                <a:latin typeface="MS PGothic" panose="020B0600070205080204" pitchFamily="34" charset="-128"/>
                <a:ea typeface="MS PGothic" panose="020B0600070205080204" pitchFamily="34" charset="-128"/>
              </a:rPr>
              <a:t>。</a:t>
            </a:r>
          </a:p>
        </p:txBody>
      </p:sp>
    </p:spTree>
    <p:extLst>
      <p:ext uri="{BB962C8B-B14F-4D97-AF65-F5344CB8AC3E}">
        <p14:creationId xmlns:p14="http://schemas.microsoft.com/office/powerpoint/2010/main" val="643492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altLang="ja-JP" sz="2000" dirty="0">
                <a:solidFill>
                  <a:schemeClr val="tx1"/>
                </a:solidFill>
                <a:latin typeface="MS PGothic" panose="020B0600070205080204" pitchFamily="34" charset="-128"/>
                <a:ea typeface="MS PGothic" panose="020B0600070205080204" pitchFamily="34" charset="-128"/>
              </a:rPr>
              <a:t>2.3 </a:t>
            </a:r>
            <a:r>
              <a:rPr lang="ja-JP" altLang="en-US" sz="2000">
                <a:solidFill>
                  <a:schemeClr val="tx1"/>
                </a:solidFill>
                <a:latin typeface="MS PGothic" panose="020B0600070205080204" pitchFamily="34" charset="-128"/>
                <a:ea typeface="MS PGothic" panose="020B0600070205080204" pitchFamily="34" charset="-128"/>
              </a:rPr>
              <a:t>標準的なプロセスモデル</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FB6A2BAF-08C4-E647-12F0-0B75A9298013}"/>
              </a:ext>
            </a:extLst>
          </p:cNvPr>
          <p:cNvSpPr txBox="1"/>
          <p:nvPr/>
        </p:nvSpPr>
        <p:spPr>
          <a:xfrm>
            <a:off x="863999" y="958811"/>
            <a:ext cx="3420133" cy="307777"/>
          </a:xfrm>
          <a:prstGeom prst="rect">
            <a:avLst/>
          </a:prstGeom>
          <a:noFill/>
        </p:spPr>
        <p:txBody>
          <a:bodyPr wrap="square">
            <a:spAutoFit/>
          </a:bodyPr>
          <a:lstStyle/>
          <a:p>
            <a:pPr algn="l"/>
            <a:r>
              <a:rPr lang="en-US" b="1" i="0" dirty="0">
                <a:solidFill>
                  <a:schemeClr val="tx1"/>
                </a:solidFill>
                <a:effectLst/>
                <a:latin typeface="MS PGothic" panose="020B0600070205080204" pitchFamily="34" charset="-128"/>
                <a:ea typeface="MS PGothic" panose="020B0600070205080204" pitchFamily="34" charset="-128"/>
              </a:rPr>
              <a:t>3. V</a:t>
            </a:r>
            <a:r>
              <a:rPr lang="ja-JP" altLang="en-US" b="1" i="0">
                <a:solidFill>
                  <a:schemeClr val="tx1"/>
                </a:solidFill>
                <a:effectLst/>
                <a:latin typeface="MS PGothic" panose="020B0600070205080204" pitchFamily="34" charset="-128"/>
                <a:ea typeface="MS PGothic" panose="020B0600070205080204" pitchFamily="34" charset="-128"/>
              </a:rPr>
              <a:t>字型開発プロセスモデル</a:t>
            </a:r>
          </a:p>
        </p:txBody>
      </p:sp>
      <p:pic>
        <p:nvPicPr>
          <p:cNvPr id="3" name="Picture 2" descr="A diagram of a company&#10;&#10;Description automatically generated">
            <a:extLst>
              <a:ext uri="{FF2B5EF4-FFF2-40B4-BE49-F238E27FC236}">
                <a16:creationId xmlns:a16="http://schemas.microsoft.com/office/drawing/2014/main" id="{246C5F72-9D17-CBD6-6D3A-106ED867F4ED}"/>
              </a:ext>
            </a:extLst>
          </p:cNvPr>
          <p:cNvPicPr>
            <a:picLocks noChangeAspect="1"/>
          </p:cNvPicPr>
          <p:nvPr/>
        </p:nvPicPr>
        <p:blipFill>
          <a:blip r:embed="rId3"/>
          <a:stretch>
            <a:fillRect/>
          </a:stretch>
        </p:blipFill>
        <p:spPr>
          <a:xfrm>
            <a:off x="992716" y="1420283"/>
            <a:ext cx="5092700" cy="3403600"/>
          </a:xfrm>
          <a:prstGeom prst="rect">
            <a:avLst/>
          </a:prstGeom>
        </p:spPr>
      </p:pic>
      <p:sp>
        <p:nvSpPr>
          <p:cNvPr id="6" name="Rounded Rectangular Callout 5">
            <a:extLst>
              <a:ext uri="{FF2B5EF4-FFF2-40B4-BE49-F238E27FC236}">
                <a16:creationId xmlns:a16="http://schemas.microsoft.com/office/drawing/2014/main" id="{F68EC4CF-ADBF-016A-0CBC-651A472E9113}"/>
              </a:ext>
            </a:extLst>
          </p:cNvPr>
          <p:cNvSpPr/>
          <p:nvPr/>
        </p:nvSpPr>
        <p:spPr>
          <a:xfrm>
            <a:off x="3801536" y="382155"/>
            <a:ext cx="2696102" cy="730544"/>
          </a:xfrm>
          <a:prstGeom prst="wedgeRoundRectCallout">
            <a:avLst>
              <a:gd name="adj1" fmla="val -53034"/>
              <a:gd name="adj2" fmla="val 135072"/>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a:solidFill>
                  <a:schemeClr val="bg1"/>
                </a:solidFill>
                <a:latin typeface="MS PGothic" panose="020B0600070205080204" pitchFamily="34" charset="-128"/>
                <a:ea typeface="MS PGothic" panose="020B0600070205080204" pitchFamily="34" charset="-128"/>
              </a:rPr>
              <a:t>ウォーターフォールモデルと同じだが、設計とテストの対応が明確</a:t>
            </a:r>
            <a:endParaRPr lang="en-US" dirty="0">
              <a:solidFill>
                <a:schemeClr val="bg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4019319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altLang="ja-JP" sz="2000" dirty="0">
                <a:solidFill>
                  <a:schemeClr val="tx1"/>
                </a:solidFill>
                <a:latin typeface="MS PGothic" panose="020B0600070205080204" pitchFamily="34" charset="-128"/>
                <a:ea typeface="MS PGothic" panose="020B0600070205080204" pitchFamily="34" charset="-128"/>
              </a:rPr>
              <a:t>2.3 </a:t>
            </a:r>
            <a:r>
              <a:rPr lang="ja-JP" altLang="en-US" sz="2000">
                <a:solidFill>
                  <a:schemeClr val="tx1"/>
                </a:solidFill>
                <a:latin typeface="MS PGothic" panose="020B0600070205080204" pitchFamily="34" charset="-128"/>
                <a:ea typeface="MS PGothic" panose="020B0600070205080204" pitchFamily="34" charset="-128"/>
              </a:rPr>
              <a:t>標準的なプロセスモデル</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FB6A2BAF-08C4-E647-12F0-0B75A9298013}"/>
              </a:ext>
            </a:extLst>
          </p:cNvPr>
          <p:cNvSpPr txBox="1"/>
          <p:nvPr/>
        </p:nvSpPr>
        <p:spPr>
          <a:xfrm>
            <a:off x="863998" y="1112700"/>
            <a:ext cx="7559277" cy="3200876"/>
          </a:xfrm>
          <a:prstGeom prst="rect">
            <a:avLst/>
          </a:prstGeom>
          <a:noFill/>
        </p:spPr>
        <p:txBody>
          <a:bodyPr wrap="square">
            <a:spAutoFit/>
          </a:bodyPr>
          <a:lstStyle/>
          <a:p>
            <a:pPr algn="l">
              <a:spcAft>
                <a:spcPts val="1200"/>
              </a:spcAft>
            </a:pPr>
            <a:r>
              <a:rPr lang="en-US" altLang="ja-JP" sz="2000" b="1" i="0" dirty="0">
                <a:solidFill>
                  <a:schemeClr val="tx1"/>
                </a:solidFill>
                <a:effectLst/>
                <a:latin typeface="MS PGothic" panose="020B0600070205080204" pitchFamily="34" charset="-128"/>
                <a:ea typeface="MS PGothic" panose="020B0600070205080204" pitchFamily="34" charset="-128"/>
              </a:rPr>
              <a:t>4. </a:t>
            </a:r>
            <a:r>
              <a:rPr lang="ja-JP" altLang="en-US" sz="2000" b="1" i="0">
                <a:solidFill>
                  <a:schemeClr val="tx1"/>
                </a:solidFill>
                <a:effectLst/>
                <a:latin typeface="MS PGothic" panose="020B0600070205080204" pitchFamily="34" charset="-128"/>
                <a:ea typeface="MS PGothic" panose="020B0600070205080204" pitchFamily="34" charset="-128"/>
              </a:rPr>
              <a:t>プロトタイピングモデル</a:t>
            </a:r>
            <a:endParaRPr lang="en-US" altLang="ja-JP" sz="2000" b="1" i="0" dirty="0">
              <a:solidFill>
                <a:schemeClr val="tx1"/>
              </a:solidFill>
              <a:effectLst/>
              <a:latin typeface="MS PGothic" panose="020B0600070205080204" pitchFamily="34" charset="-128"/>
              <a:ea typeface="MS PGothic" panose="020B0600070205080204" pitchFamily="34" charset="-128"/>
            </a:endParaRPr>
          </a:p>
          <a:p>
            <a:pPr>
              <a:spcAft>
                <a:spcPts val="1200"/>
              </a:spcAft>
            </a:pPr>
            <a:r>
              <a:rPr lang="en-US" dirty="0" err="1">
                <a:solidFill>
                  <a:schemeClr val="bg1"/>
                </a:solidFill>
                <a:latin typeface="MS PGothic" panose="020B0600070205080204" pitchFamily="34" charset="-128"/>
                <a:ea typeface="MS PGothic" panose="020B0600070205080204" pitchFamily="34" charset="-128"/>
              </a:rPr>
              <a:t>仕様が曖昧で要求定義が明確でない場合や技術的に課題があるときに、システムの一部の機能を試作する方式</a:t>
            </a:r>
            <a:r>
              <a:rPr lang="en-US" dirty="0">
                <a:solidFill>
                  <a:schemeClr val="bg1"/>
                </a:solidFill>
                <a:latin typeface="MS PGothic" panose="020B0600070205080204" pitchFamily="34" charset="-128"/>
                <a:ea typeface="MS PGothic" panose="020B0600070205080204" pitchFamily="34" charset="-128"/>
              </a:rPr>
              <a:t>。</a:t>
            </a:r>
          </a:p>
          <a:p>
            <a:pPr>
              <a:spcAft>
                <a:spcPts val="1200"/>
              </a:spcAft>
            </a:pPr>
            <a:endParaRPr lang="en-US" dirty="0">
              <a:solidFill>
                <a:schemeClr val="bg1"/>
              </a:solidFill>
              <a:latin typeface="MS PGothic" panose="020B0600070205080204" pitchFamily="34" charset="-128"/>
              <a:ea typeface="MS PGothic" panose="020B0600070205080204" pitchFamily="34" charset="-128"/>
            </a:endParaRPr>
          </a:p>
          <a:p>
            <a:pPr>
              <a:spcAft>
                <a:spcPts val="1200"/>
              </a:spcAft>
            </a:pPr>
            <a:r>
              <a:rPr lang="en-US" sz="2000" b="1" dirty="0">
                <a:solidFill>
                  <a:schemeClr val="tx1"/>
                </a:solidFill>
                <a:latin typeface="MS PGothic" panose="020B0600070205080204" pitchFamily="34" charset="-128"/>
                <a:ea typeface="MS PGothic" panose="020B0600070205080204" pitchFamily="34" charset="-128"/>
              </a:rPr>
              <a:t>5. </a:t>
            </a:r>
            <a:r>
              <a:rPr lang="en-US" sz="2000" b="1" dirty="0" err="1">
                <a:solidFill>
                  <a:schemeClr val="tx1"/>
                </a:solidFill>
                <a:latin typeface="MS PGothic" panose="020B0600070205080204" pitchFamily="34" charset="-128"/>
                <a:ea typeface="MS PGothic" panose="020B0600070205080204" pitchFamily="34" charset="-128"/>
              </a:rPr>
              <a:t>アジャイル開発</a:t>
            </a:r>
            <a:endParaRPr lang="en-US" sz="2000" b="1" dirty="0">
              <a:solidFill>
                <a:schemeClr val="tx1"/>
              </a:solidFill>
              <a:latin typeface="MS PGothic" panose="020B0600070205080204" pitchFamily="34" charset="-128"/>
              <a:ea typeface="MS PGothic" panose="020B0600070205080204" pitchFamily="34" charset="-128"/>
            </a:endParaRPr>
          </a:p>
          <a:p>
            <a:r>
              <a:rPr lang="en-US" dirty="0">
                <a:solidFill>
                  <a:schemeClr val="bg1"/>
                </a:solidFill>
                <a:latin typeface="MS PGothic" panose="020B0600070205080204" pitchFamily="34" charset="-128"/>
                <a:ea typeface="MS PGothic" panose="020B0600070205080204" pitchFamily="34" charset="-128"/>
              </a:rPr>
              <a:t>現在主流になっているシステムやソフトウェアの開発手法の1つで、</a:t>
            </a:r>
          </a:p>
          <a:p>
            <a:r>
              <a:rPr lang="en-US" dirty="0">
                <a:solidFill>
                  <a:schemeClr val="bg1"/>
                </a:solidFill>
                <a:latin typeface="MS PGothic" panose="020B0600070205080204" pitchFamily="34" charset="-128"/>
                <a:ea typeface="MS PGothic" panose="020B0600070205080204" pitchFamily="34" charset="-128"/>
              </a:rPr>
              <a:t>「</a:t>
            </a:r>
            <a:r>
              <a:rPr lang="en-US" dirty="0" err="1">
                <a:solidFill>
                  <a:schemeClr val="bg1"/>
                </a:solidFill>
                <a:latin typeface="MS PGothic" panose="020B0600070205080204" pitchFamily="34" charset="-128"/>
                <a:ea typeface="MS PGothic" panose="020B0600070205080204" pitchFamily="34" charset="-128"/>
              </a:rPr>
              <a:t>計画</a:t>
            </a:r>
            <a:r>
              <a:rPr lang="en-US" dirty="0">
                <a:solidFill>
                  <a:schemeClr val="bg1"/>
                </a:solidFill>
                <a:latin typeface="MS PGothic" panose="020B0600070205080204" pitchFamily="34" charset="-128"/>
                <a:ea typeface="MS PGothic" panose="020B0600070205080204" pitchFamily="34" charset="-128"/>
              </a:rPr>
              <a:t>」→「</a:t>
            </a:r>
            <a:r>
              <a:rPr lang="en-US" dirty="0" err="1">
                <a:solidFill>
                  <a:schemeClr val="bg1"/>
                </a:solidFill>
                <a:latin typeface="MS PGothic" panose="020B0600070205080204" pitchFamily="34" charset="-128"/>
                <a:ea typeface="MS PGothic" panose="020B0600070205080204" pitchFamily="34" charset="-128"/>
              </a:rPr>
              <a:t>設計</a:t>
            </a:r>
            <a:r>
              <a:rPr lang="en-US" dirty="0">
                <a:solidFill>
                  <a:schemeClr val="bg1"/>
                </a:solidFill>
                <a:latin typeface="MS PGothic" panose="020B0600070205080204" pitchFamily="34" charset="-128"/>
                <a:ea typeface="MS PGothic" panose="020B0600070205080204" pitchFamily="34" charset="-128"/>
              </a:rPr>
              <a:t>」→「</a:t>
            </a:r>
            <a:r>
              <a:rPr lang="en-US" dirty="0" err="1">
                <a:solidFill>
                  <a:schemeClr val="bg1"/>
                </a:solidFill>
                <a:latin typeface="MS PGothic" panose="020B0600070205080204" pitchFamily="34" charset="-128"/>
                <a:ea typeface="MS PGothic" panose="020B0600070205080204" pitchFamily="34" charset="-128"/>
              </a:rPr>
              <a:t>実装</a:t>
            </a:r>
            <a:r>
              <a:rPr lang="en-US" dirty="0">
                <a:solidFill>
                  <a:schemeClr val="bg1"/>
                </a:solidFill>
                <a:latin typeface="MS PGothic" panose="020B0600070205080204" pitchFamily="34" charset="-128"/>
                <a:ea typeface="MS PGothic" panose="020B0600070205080204" pitchFamily="34" charset="-128"/>
              </a:rPr>
              <a:t>」→「</a:t>
            </a:r>
            <a:r>
              <a:rPr lang="en-US" dirty="0" err="1">
                <a:solidFill>
                  <a:schemeClr val="bg1"/>
                </a:solidFill>
                <a:latin typeface="MS PGothic" panose="020B0600070205080204" pitchFamily="34" charset="-128"/>
                <a:ea typeface="MS PGothic" panose="020B0600070205080204" pitchFamily="34" charset="-128"/>
              </a:rPr>
              <a:t>テスト」といった開発工程を機能単位の小さいサイクルで繰り返すのが最大の特徴です</a:t>
            </a:r>
            <a:r>
              <a:rPr lang="en-US" dirty="0">
                <a:solidFill>
                  <a:schemeClr val="bg1"/>
                </a:solidFill>
                <a:latin typeface="MS PGothic" panose="020B0600070205080204" pitchFamily="34" charset="-128"/>
                <a:ea typeface="MS PGothic" panose="020B0600070205080204" pitchFamily="34" charset="-128"/>
              </a:rPr>
              <a:t>。</a:t>
            </a:r>
          </a:p>
          <a:p>
            <a:pPr>
              <a:spcAft>
                <a:spcPts val="1200"/>
              </a:spcAft>
            </a:pPr>
            <a:endParaRPr lang="en-US" dirty="0">
              <a:solidFill>
                <a:schemeClr val="bg1"/>
              </a:solidFill>
              <a:latin typeface="MS PGothic" panose="020B0600070205080204" pitchFamily="34" charset="-128"/>
              <a:ea typeface="MS PGothic" panose="020B0600070205080204" pitchFamily="34" charset="-128"/>
            </a:endParaRPr>
          </a:p>
          <a:p>
            <a:pPr algn="l"/>
            <a:endParaRPr lang="ja-JP" altLang="en-US" b="1" i="0">
              <a:solidFill>
                <a:schemeClr val="tx1"/>
              </a:solidFill>
              <a:effectLst/>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881664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altLang="ja-JP" sz="2000" dirty="0">
                <a:solidFill>
                  <a:schemeClr val="tx1"/>
                </a:solidFill>
                <a:latin typeface="MS PGothic" panose="020B0600070205080204" pitchFamily="34" charset="-128"/>
                <a:ea typeface="MS PGothic" panose="020B0600070205080204" pitchFamily="34" charset="-128"/>
              </a:rPr>
              <a:t>2.3 </a:t>
            </a:r>
            <a:r>
              <a:rPr lang="ja-JP" altLang="en-US" sz="2000">
                <a:solidFill>
                  <a:schemeClr val="tx1"/>
                </a:solidFill>
                <a:latin typeface="MS PGothic" panose="020B0600070205080204" pitchFamily="34" charset="-128"/>
                <a:ea typeface="MS PGothic" panose="020B0600070205080204" pitchFamily="34" charset="-128"/>
              </a:rPr>
              <a:t>標準的なプロセスモデル</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FB6A2BAF-08C4-E647-12F0-0B75A9298013}"/>
              </a:ext>
            </a:extLst>
          </p:cNvPr>
          <p:cNvSpPr txBox="1"/>
          <p:nvPr/>
        </p:nvSpPr>
        <p:spPr>
          <a:xfrm>
            <a:off x="863998" y="1112700"/>
            <a:ext cx="7559277" cy="400110"/>
          </a:xfrm>
          <a:prstGeom prst="rect">
            <a:avLst/>
          </a:prstGeom>
          <a:noFill/>
        </p:spPr>
        <p:txBody>
          <a:bodyPr wrap="square">
            <a:spAutoFit/>
          </a:bodyPr>
          <a:lstStyle/>
          <a:p>
            <a:pPr algn="just" fontAlgn="base"/>
            <a:r>
              <a:rPr lang="ja-JP" altLang="en-US" sz="2000" b="1" i="0">
                <a:solidFill>
                  <a:schemeClr val="tx1"/>
                </a:solidFill>
                <a:effectLst/>
                <a:latin typeface="MS PGothic" panose="020B0600070205080204" pitchFamily="34" charset="-128"/>
                <a:ea typeface="MS PGothic" panose="020B0600070205080204" pitchFamily="34" charset="-128"/>
              </a:rPr>
              <a:t>アジャイル開発とウォーターフォール開発の違い</a:t>
            </a:r>
          </a:p>
        </p:txBody>
      </p:sp>
      <p:graphicFrame>
        <p:nvGraphicFramePr>
          <p:cNvPr id="5" name="Table 4">
            <a:extLst>
              <a:ext uri="{FF2B5EF4-FFF2-40B4-BE49-F238E27FC236}">
                <a16:creationId xmlns:a16="http://schemas.microsoft.com/office/drawing/2014/main" id="{531C4D84-7191-274C-1740-E15279C93713}"/>
              </a:ext>
            </a:extLst>
          </p:cNvPr>
          <p:cNvGraphicFramePr>
            <a:graphicFrameLocks/>
          </p:cNvGraphicFramePr>
          <p:nvPr>
            <p:extLst>
              <p:ext uri="{D42A27DB-BD31-4B8C-83A1-F6EECF244321}">
                <p14:modId xmlns:p14="http://schemas.microsoft.com/office/powerpoint/2010/main" val="2804794963"/>
              </p:ext>
            </p:extLst>
          </p:nvPr>
        </p:nvGraphicFramePr>
        <p:xfrm>
          <a:off x="93294" y="1874627"/>
          <a:ext cx="4478706" cy="1788160"/>
        </p:xfrm>
        <a:graphic>
          <a:graphicData uri="http://schemas.openxmlformats.org/drawingml/2006/table">
            <a:tbl>
              <a:tblPr firstRow="1" bandRow="1">
                <a:tableStyleId>{D9606735-FB23-46DC-8E69-3DB70196E911}</a:tableStyleId>
              </a:tblPr>
              <a:tblGrid>
                <a:gridCol w="799841">
                  <a:extLst>
                    <a:ext uri="{9D8B030D-6E8A-4147-A177-3AD203B41FA5}">
                      <a16:colId xmlns:a16="http://schemas.microsoft.com/office/drawing/2014/main" val="1566740909"/>
                    </a:ext>
                  </a:extLst>
                </a:gridCol>
                <a:gridCol w="3678865">
                  <a:extLst>
                    <a:ext uri="{9D8B030D-6E8A-4147-A177-3AD203B41FA5}">
                      <a16:colId xmlns:a16="http://schemas.microsoft.com/office/drawing/2014/main" val="1504668608"/>
                    </a:ext>
                  </a:extLst>
                </a:gridCol>
              </a:tblGrid>
              <a:tr h="283269">
                <a:tc>
                  <a:txBody>
                    <a:bodyPr/>
                    <a:lstStyle/>
                    <a:p>
                      <a:r>
                        <a:rPr lang="en-US" sz="1200" dirty="0">
                          <a:solidFill>
                            <a:schemeClr val="tx1"/>
                          </a:solidFill>
                          <a:latin typeface="MS PGothic" panose="020B0600070205080204" pitchFamily="34" charset="-128"/>
                          <a:ea typeface="MS PGothic" panose="020B0600070205080204" pitchFamily="34" charset="-128"/>
                        </a:rPr>
                        <a:t>Waterfall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7802852"/>
                  </a:ext>
                </a:extLst>
              </a:tr>
              <a:tr h="370840">
                <a:tc>
                  <a:txBody>
                    <a:bodyPr/>
                    <a:lstStyle/>
                    <a:p>
                      <a:r>
                        <a:rPr lang="en-US" sz="1200" dirty="0" err="1">
                          <a:solidFill>
                            <a:schemeClr val="tx1"/>
                          </a:solidFill>
                          <a:latin typeface="MS PGothic" panose="020B0600070205080204" pitchFamily="34" charset="-128"/>
                          <a:ea typeface="MS PGothic" panose="020B0600070205080204" pitchFamily="34" charset="-128"/>
                        </a:rPr>
                        <a:t>要件定義</a:t>
                      </a:r>
                      <a:endParaRPr lang="en-US" sz="1200" dirty="0">
                        <a:solidFill>
                          <a:schemeClr val="tx1"/>
                        </a:solidFill>
                        <a:latin typeface="MS PGothic" panose="020B0600070205080204" pitchFamily="34" charset="-128"/>
                        <a:ea typeface="MS PGothic" panose="020B060007020508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3696568"/>
                  </a:ext>
                </a:extLst>
              </a:tr>
              <a:tr h="370840">
                <a:tc>
                  <a:txBody>
                    <a:bodyPr/>
                    <a:lstStyle/>
                    <a:p>
                      <a:r>
                        <a:rPr lang="en-US" sz="1200" dirty="0" err="1">
                          <a:solidFill>
                            <a:schemeClr val="tx1"/>
                          </a:solidFill>
                          <a:latin typeface="MS PGothic" panose="020B0600070205080204" pitchFamily="34" charset="-128"/>
                          <a:ea typeface="MS PGothic" panose="020B0600070205080204" pitchFamily="34" charset="-128"/>
                        </a:rPr>
                        <a:t>設計</a:t>
                      </a:r>
                      <a:endParaRPr lang="en-US" sz="1200" dirty="0">
                        <a:solidFill>
                          <a:schemeClr val="tx1"/>
                        </a:solidFill>
                        <a:latin typeface="MS PGothic" panose="020B0600070205080204" pitchFamily="34" charset="-128"/>
                        <a:ea typeface="MS PGothic" panose="020B060007020508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1036709"/>
                  </a:ext>
                </a:extLst>
              </a:tr>
              <a:tr h="370840">
                <a:tc>
                  <a:txBody>
                    <a:bodyPr/>
                    <a:lstStyle/>
                    <a:p>
                      <a:r>
                        <a:rPr lang="en-US" sz="1200" dirty="0" err="1">
                          <a:solidFill>
                            <a:schemeClr val="tx1"/>
                          </a:solidFill>
                          <a:latin typeface="MS PGothic" panose="020B0600070205080204" pitchFamily="34" charset="-128"/>
                          <a:ea typeface="MS PGothic" panose="020B0600070205080204" pitchFamily="34" charset="-128"/>
                        </a:rPr>
                        <a:t>開発</a:t>
                      </a:r>
                      <a:endParaRPr lang="en-US" sz="1200" dirty="0">
                        <a:solidFill>
                          <a:schemeClr val="tx1"/>
                        </a:solidFill>
                        <a:latin typeface="MS PGothic" panose="020B0600070205080204" pitchFamily="34" charset="-128"/>
                        <a:ea typeface="MS PGothic" panose="020B060007020508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9211342"/>
                  </a:ext>
                </a:extLst>
              </a:tr>
              <a:tr h="370840">
                <a:tc>
                  <a:txBody>
                    <a:bodyPr/>
                    <a:lstStyle/>
                    <a:p>
                      <a:r>
                        <a:rPr lang="en-US" sz="1200" dirty="0" err="1">
                          <a:solidFill>
                            <a:schemeClr val="tx1"/>
                          </a:solidFill>
                          <a:latin typeface="MS PGothic" panose="020B0600070205080204" pitchFamily="34" charset="-128"/>
                          <a:ea typeface="MS PGothic" panose="020B0600070205080204" pitchFamily="34" charset="-128"/>
                        </a:rPr>
                        <a:t>テスト</a:t>
                      </a:r>
                      <a:endParaRPr lang="en-US" sz="1200" dirty="0">
                        <a:solidFill>
                          <a:schemeClr val="tx1"/>
                        </a:solidFill>
                        <a:latin typeface="MS PGothic" panose="020B0600070205080204" pitchFamily="34" charset="-128"/>
                        <a:ea typeface="MS PGothic" panose="020B060007020508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635"/>
                  </a:ext>
                </a:extLst>
              </a:tr>
            </a:tbl>
          </a:graphicData>
        </a:graphic>
      </p:graphicFrame>
      <p:grpSp>
        <p:nvGrpSpPr>
          <p:cNvPr id="17" name="Group 16">
            <a:extLst>
              <a:ext uri="{FF2B5EF4-FFF2-40B4-BE49-F238E27FC236}">
                <a16:creationId xmlns:a16="http://schemas.microsoft.com/office/drawing/2014/main" id="{F07CBE41-807C-31AA-46F8-307583ED42C2}"/>
              </a:ext>
            </a:extLst>
          </p:cNvPr>
          <p:cNvGrpSpPr/>
          <p:nvPr/>
        </p:nvGrpSpPr>
        <p:grpSpPr>
          <a:xfrm>
            <a:off x="925032" y="2274737"/>
            <a:ext cx="3530012" cy="1330598"/>
            <a:chOff x="925032" y="2274737"/>
            <a:chExt cx="3530012" cy="1330598"/>
          </a:xfrm>
        </p:grpSpPr>
        <p:sp>
          <p:nvSpPr>
            <p:cNvPr id="6" name="Pentagon 5">
              <a:extLst>
                <a:ext uri="{FF2B5EF4-FFF2-40B4-BE49-F238E27FC236}">
                  <a16:creationId xmlns:a16="http://schemas.microsoft.com/office/drawing/2014/main" id="{868146A7-DDD4-EA3E-A1D9-9C67D798CC8D}"/>
                </a:ext>
              </a:extLst>
            </p:cNvPr>
            <p:cNvSpPr>
              <a:spLocks/>
            </p:cNvSpPr>
            <p:nvPr/>
          </p:nvSpPr>
          <p:spPr>
            <a:xfrm flipV="1">
              <a:off x="925032" y="2274737"/>
              <a:ext cx="882503" cy="202019"/>
            </a:xfrm>
            <a:prstGeom prst="homePlate">
              <a:avLst/>
            </a:prstGeom>
            <a:solidFill>
              <a:srgbClr val="FF0000"/>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7" name="Pentagon 6">
              <a:extLst>
                <a:ext uri="{FF2B5EF4-FFF2-40B4-BE49-F238E27FC236}">
                  <a16:creationId xmlns:a16="http://schemas.microsoft.com/office/drawing/2014/main" id="{B3C00264-ECC2-FEE2-7716-5E02A2968FAE}"/>
                </a:ext>
              </a:extLst>
            </p:cNvPr>
            <p:cNvSpPr>
              <a:spLocks/>
            </p:cNvSpPr>
            <p:nvPr/>
          </p:nvSpPr>
          <p:spPr>
            <a:xfrm flipV="1">
              <a:off x="1807535" y="2656236"/>
              <a:ext cx="882503" cy="202019"/>
            </a:xfrm>
            <a:prstGeom prst="homePlate">
              <a:avLst/>
            </a:prstGeom>
            <a:solidFill>
              <a:srgbClr val="FFC000"/>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8" name="Pentagon 7">
              <a:extLst>
                <a:ext uri="{FF2B5EF4-FFF2-40B4-BE49-F238E27FC236}">
                  <a16:creationId xmlns:a16="http://schemas.microsoft.com/office/drawing/2014/main" id="{535A9BD0-FDD9-5F93-D979-F78D48CBAA3F}"/>
                </a:ext>
              </a:extLst>
            </p:cNvPr>
            <p:cNvSpPr>
              <a:spLocks/>
            </p:cNvSpPr>
            <p:nvPr/>
          </p:nvSpPr>
          <p:spPr>
            <a:xfrm>
              <a:off x="2690038" y="3020872"/>
              <a:ext cx="882503" cy="202019"/>
            </a:xfrm>
            <a:prstGeom prst="homePlate">
              <a:avLst/>
            </a:prstGeom>
            <a:solidFill>
              <a:srgbClr val="FFFF00"/>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9" name="Pentagon 8">
              <a:extLst>
                <a:ext uri="{FF2B5EF4-FFF2-40B4-BE49-F238E27FC236}">
                  <a16:creationId xmlns:a16="http://schemas.microsoft.com/office/drawing/2014/main" id="{4784B0AE-5324-D683-65E4-58901EA121F6}"/>
                </a:ext>
              </a:extLst>
            </p:cNvPr>
            <p:cNvSpPr>
              <a:spLocks/>
            </p:cNvSpPr>
            <p:nvPr/>
          </p:nvSpPr>
          <p:spPr>
            <a:xfrm>
              <a:off x="3572541" y="3403316"/>
              <a:ext cx="882503" cy="202019"/>
            </a:xfrm>
            <a:prstGeom prst="homePlate">
              <a:avLst/>
            </a:prstGeom>
            <a:solidFill>
              <a:srgbClr val="00B0F0"/>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MS PGothic" panose="020B0600070205080204" pitchFamily="34" charset="-128"/>
                <a:ea typeface="MS PGothic" panose="020B0600070205080204" pitchFamily="34" charset="-128"/>
              </a:endParaRPr>
            </a:p>
          </p:txBody>
        </p:sp>
      </p:grpSp>
      <p:graphicFrame>
        <p:nvGraphicFramePr>
          <p:cNvPr id="11" name="Table 10">
            <a:extLst>
              <a:ext uri="{FF2B5EF4-FFF2-40B4-BE49-F238E27FC236}">
                <a16:creationId xmlns:a16="http://schemas.microsoft.com/office/drawing/2014/main" id="{FC9D9B9C-A8DE-7727-3F34-AA4BB2031F4B}"/>
              </a:ext>
            </a:extLst>
          </p:cNvPr>
          <p:cNvGraphicFramePr/>
          <p:nvPr>
            <p:extLst>
              <p:ext uri="{D42A27DB-BD31-4B8C-83A1-F6EECF244321}">
                <p14:modId xmlns:p14="http://schemas.microsoft.com/office/powerpoint/2010/main" val="662984640"/>
              </p:ext>
            </p:extLst>
          </p:nvPr>
        </p:nvGraphicFramePr>
        <p:xfrm>
          <a:off x="4812435" y="1874627"/>
          <a:ext cx="4056835" cy="1874520"/>
        </p:xfrm>
        <a:graphic>
          <a:graphicData uri="http://schemas.openxmlformats.org/drawingml/2006/table">
            <a:tbl>
              <a:tblPr firstRow="1" bandRow="1">
                <a:tableStyleId>{D9606735-FB23-46DC-8E69-3DB70196E911}</a:tableStyleId>
              </a:tblPr>
              <a:tblGrid>
                <a:gridCol w="669865">
                  <a:extLst>
                    <a:ext uri="{9D8B030D-6E8A-4147-A177-3AD203B41FA5}">
                      <a16:colId xmlns:a16="http://schemas.microsoft.com/office/drawing/2014/main" val="1566740909"/>
                    </a:ext>
                  </a:extLst>
                </a:gridCol>
                <a:gridCol w="3386970">
                  <a:extLst>
                    <a:ext uri="{9D8B030D-6E8A-4147-A177-3AD203B41FA5}">
                      <a16:colId xmlns:a16="http://schemas.microsoft.com/office/drawing/2014/main" val="1504668608"/>
                    </a:ext>
                  </a:extLst>
                </a:gridCol>
              </a:tblGrid>
              <a:tr h="280222">
                <a:tc>
                  <a:txBody>
                    <a:bodyPr/>
                    <a:lstStyle/>
                    <a:p>
                      <a:r>
                        <a:rPr lang="en-US" sz="1200" dirty="0">
                          <a:solidFill>
                            <a:schemeClr val="tx1"/>
                          </a:solidFill>
                          <a:latin typeface="MS PGothic" panose="020B0600070205080204" pitchFamily="34" charset="-128"/>
                          <a:ea typeface="MS PGothic" panose="020B0600070205080204" pitchFamily="34" charset="-128"/>
                        </a:rPr>
                        <a:t>Agile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7802852"/>
                  </a:ext>
                </a:extLst>
              </a:tr>
              <a:tr h="370840">
                <a:tc>
                  <a:txBody>
                    <a:bodyPr/>
                    <a:lstStyle/>
                    <a:p>
                      <a:r>
                        <a:rPr lang="en-US" sz="1200" dirty="0" err="1">
                          <a:solidFill>
                            <a:schemeClr val="tx1"/>
                          </a:solidFill>
                          <a:latin typeface="MS PGothic" panose="020B0600070205080204" pitchFamily="34" charset="-128"/>
                          <a:ea typeface="MS PGothic" panose="020B0600070205080204" pitchFamily="34" charset="-128"/>
                        </a:rPr>
                        <a:t>要件定義</a:t>
                      </a:r>
                      <a:endParaRPr lang="en-US" sz="1200" dirty="0">
                        <a:solidFill>
                          <a:schemeClr val="tx1"/>
                        </a:solidFill>
                        <a:latin typeface="MS PGothic" panose="020B0600070205080204" pitchFamily="34" charset="-128"/>
                        <a:ea typeface="MS PGothic" panose="020B060007020508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3696568"/>
                  </a:ext>
                </a:extLst>
              </a:tr>
              <a:tr h="370840">
                <a:tc>
                  <a:txBody>
                    <a:bodyPr/>
                    <a:lstStyle/>
                    <a:p>
                      <a:r>
                        <a:rPr lang="en-US" sz="1200" dirty="0" err="1">
                          <a:solidFill>
                            <a:schemeClr val="tx1"/>
                          </a:solidFill>
                          <a:latin typeface="MS PGothic" panose="020B0600070205080204" pitchFamily="34" charset="-128"/>
                          <a:ea typeface="MS PGothic" panose="020B0600070205080204" pitchFamily="34" charset="-128"/>
                        </a:rPr>
                        <a:t>設計</a:t>
                      </a:r>
                      <a:endParaRPr lang="en-US" sz="1200" dirty="0">
                        <a:solidFill>
                          <a:schemeClr val="tx1"/>
                        </a:solidFill>
                        <a:latin typeface="MS PGothic" panose="020B0600070205080204" pitchFamily="34" charset="-128"/>
                        <a:ea typeface="MS PGothic" panose="020B060007020508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1036709"/>
                  </a:ext>
                </a:extLst>
              </a:tr>
              <a:tr h="370840">
                <a:tc>
                  <a:txBody>
                    <a:bodyPr/>
                    <a:lstStyle/>
                    <a:p>
                      <a:r>
                        <a:rPr lang="en-US" sz="1200" dirty="0" err="1">
                          <a:solidFill>
                            <a:schemeClr val="tx1"/>
                          </a:solidFill>
                          <a:latin typeface="MS PGothic" panose="020B0600070205080204" pitchFamily="34" charset="-128"/>
                          <a:ea typeface="MS PGothic" panose="020B0600070205080204" pitchFamily="34" charset="-128"/>
                        </a:rPr>
                        <a:t>開発</a:t>
                      </a:r>
                      <a:endParaRPr lang="en-US" sz="1200" dirty="0">
                        <a:solidFill>
                          <a:schemeClr val="tx1"/>
                        </a:solidFill>
                        <a:latin typeface="MS PGothic" panose="020B0600070205080204" pitchFamily="34" charset="-128"/>
                        <a:ea typeface="MS PGothic" panose="020B060007020508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9211342"/>
                  </a:ext>
                </a:extLst>
              </a:tr>
              <a:tr h="370840">
                <a:tc>
                  <a:txBody>
                    <a:bodyPr/>
                    <a:lstStyle/>
                    <a:p>
                      <a:r>
                        <a:rPr lang="en-US" sz="1200" dirty="0" err="1">
                          <a:solidFill>
                            <a:schemeClr val="tx1"/>
                          </a:solidFill>
                          <a:latin typeface="MS PGothic" panose="020B0600070205080204" pitchFamily="34" charset="-128"/>
                          <a:ea typeface="MS PGothic" panose="020B0600070205080204" pitchFamily="34" charset="-128"/>
                        </a:rPr>
                        <a:t>テスト</a:t>
                      </a:r>
                      <a:endParaRPr lang="en-US" sz="1200" dirty="0">
                        <a:solidFill>
                          <a:schemeClr val="tx1"/>
                        </a:solidFill>
                        <a:latin typeface="MS PGothic" panose="020B0600070205080204" pitchFamily="34" charset="-128"/>
                        <a:ea typeface="MS PGothic" panose="020B060007020508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635"/>
                  </a:ext>
                </a:extLst>
              </a:tr>
            </a:tbl>
          </a:graphicData>
        </a:graphic>
      </p:graphicFrame>
      <p:grpSp>
        <p:nvGrpSpPr>
          <p:cNvPr id="52" name="Group 51">
            <a:extLst>
              <a:ext uri="{FF2B5EF4-FFF2-40B4-BE49-F238E27FC236}">
                <a16:creationId xmlns:a16="http://schemas.microsoft.com/office/drawing/2014/main" id="{C2FD3C8A-F568-1C7D-9836-F3CDD00D2021}"/>
              </a:ext>
            </a:extLst>
          </p:cNvPr>
          <p:cNvGrpSpPr/>
          <p:nvPr/>
        </p:nvGrpSpPr>
        <p:grpSpPr>
          <a:xfrm>
            <a:off x="5541899" y="2295914"/>
            <a:ext cx="3103196" cy="1362711"/>
            <a:chOff x="5541899" y="2295914"/>
            <a:chExt cx="3103196" cy="1362711"/>
          </a:xfrm>
        </p:grpSpPr>
        <p:sp>
          <p:nvSpPr>
            <p:cNvPr id="13" name="Pentagon 12">
              <a:extLst>
                <a:ext uri="{FF2B5EF4-FFF2-40B4-BE49-F238E27FC236}">
                  <a16:creationId xmlns:a16="http://schemas.microsoft.com/office/drawing/2014/main" id="{897B7323-B358-0009-4A44-09A973076B7C}"/>
                </a:ext>
              </a:extLst>
            </p:cNvPr>
            <p:cNvSpPr/>
            <p:nvPr/>
          </p:nvSpPr>
          <p:spPr>
            <a:xfrm flipV="1">
              <a:off x="5541899" y="2295914"/>
              <a:ext cx="361826" cy="202019"/>
            </a:xfrm>
            <a:prstGeom prst="homePlat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14" name="Pentagon 13">
              <a:extLst>
                <a:ext uri="{FF2B5EF4-FFF2-40B4-BE49-F238E27FC236}">
                  <a16:creationId xmlns:a16="http://schemas.microsoft.com/office/drawing/2014/main" id="{4E923BBB-81EC-ADF2-58E2-CB7DDDCCE9B6}"/>
                </a:ext>
              </a:extLst>
            </p:cNvPr>
            <p:cNvSpPr/>
            <p:nvPr/>
          </p:nvSpPr>
          <p:spPr>
            <a:xfrm flipV="1">
              <a:off x="5903725" y="2708742"/>
              <a:ext cx="265560" cy="202019"/>
            </a:xfrm>
            <a:prstGeom prst="homePlat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15" name="Pentagon 14">
              <a:extLst>
                <a:ext uri="{FF2B5EF4-FFF2-40B4-BE49-F238E27FC236}">
                  <a16:creationId xmlns:a16="http://schemas.microsoft.com/office/drawing/2014/main" id="{92668AE9-C9F4-C64B-0926-39C9B64A0110}"/>
                </a:ext>
              </a:extLst>
            </p:cNvPr>
            <p:cNvSpPr/>
            <p:nvPr/>
          </p:nvSpPr>
          <p:spPr>
            <a:xfrm>
              <a:off x="6163276" y="3070559"/>
              <a:ext cx="251999" cy="202019"/>
            </a:xfrm>
            <a:prstGeom prst="homePlate">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16" name="Pentagon 15">
              <a:extLst>
                <a:ext uri="{FF2B5EF4-FFF2-40B4-BE49-F238E27FC236}">
                  <a16:creationId xmlns:a16="http://schemas.microsoft.com/office/drawing/2014/main" id="{25CB7348-1411-B006-3556-2E50E447C0DD}"/>
                </a:ext>
              </a:extLst>
            </p:cNvPr>
            <p:cNvSpPr/>
            <p:nvPr/>
          </p:nvSpPr>
          <p:spPr>
            <a:xfrm>
              <a:off x="6426269" y="3456606"/>
              <a:ext cx="251999" cy="202019"/>
            </a:xfrm>
            <a:prstGeom prst="homePlat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MS PGothic" panose="020B0600070205080204" pitchFamily="34" charset="-128"/>
                <a:ea typeface="MS PGothic" panose="020B0600070205080204" pitchFamily="34" charset="-128"/>
              </a:endParaRPr>
            </a:p>
          </p:txBody>
        </p:sp>
        <p:sp>
          <p:nvSpPr>
            <p:cNvPr id="18" name="Pentagon 17">
              <a:extLst>
                <a:ext uri="{FF2B5EF4-FFF2-40B4-BE49-F238E27FC236}">
                  <a16:creationId xmlns:a16="http://schemas.microsoft.com/office/drawing/2014/main" id="{56C0BA96-A514-FDD0-66C7-4E5228F1222F}"/>
                </a:ext>
              </a:extLst>
            </p:cNvPr>
            <p:cNvSpPr/>
            <p:nvPr/>
          </p:nvSpPr>
          <p:spPr>
            <a:xfrm flipV="1">
              <a:off x="5897716" y="2295915"/>
              <a:ext cx="265560" cy="202019"/>
            </a:xfrm>
            <a:prstGeom prst="homePlat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19" name="Pentagon 18">
              <a:extLst>
                <a:ext uri="{FF2B5EF4-FFF2-40B4-BE49-F238E27FC236}">
                  <a16:creationId xmlns:a16="http://schemas.microsoft.com/office/drawing/2014/main" id="{6B18A90E-D7DF-5E7D-F7CD-D9ACFD400236}"/>
                </a:ext>
              </a:extLst>
            </p:cNvPr>
            <p:cNvSpPr/>
            <p:nvPr/>
          </p:nvSpPr>
          <p:spPr>
            <a:xfrm flipV="1">
              <a:off x="6163276" y="2295915"/>
              <a:ext cx="265560" cy="202019"/>
            </a:xfrm>
            <a:prstGeom prst="homePlat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20" name="Pentagon 19">
              <a:extLst>
                <a:ext uri="{FF2B5EF4-FFF2-40B4-BE49-F238E27FC236}">
                  <a16:creationId xmlns:a16="http://schemas.microsoft.com/office/drawing/2014/main" id="{807DE886-38BB-87C7-D5F7-9DD038774FD3}"/>
                </a:ext>
              </a:extLst>
            </p:cNvPr>
            <p:cNvSpPr/>
            <p:nvPr/>
          </p:nvSpPr>
          <p:spPr>
            <a:xfrm flipV="1">
              <a:off x="6426269" y="2295915"/>
              <a:ext cx="265560" cy="202019"/>
            </a:xfrm>
            <a:prstGeom prst="homePlat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21" name="Pentagon 20">
              <a:extLst>
                <a:ext uri="{FF2B5EF4-FFF2-40B4-BE49-F238E27FC236}">
                  <a16:creationId xmlns:a16="http://schemas.microsoft.com/office/drawing/2014/main" id="{3E081511-0079-4CFD-8AE6-06E257A175D8}"/>
                </a:ext>
              </a:extLst>
            </p:cNvPr>
            <p:cNvSpPr/>
            <p:nvPr/>
          </p:nvSpPr>
          <p:spPr>
            <a:xfrm flipV="1">
              <a:off x="6694396" y="2295915"/>
              <a:ext cx="265560" cy="202019"/>
            </a:xfrm>
            <a:prstGeom prst="homePlat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atin typeface="MS PGothic" panose="020B0600070205080204" pitchFamily="34" charset="-128"/>
                <a:ea typeface="MS PGothic" panose="020B0600070205080204" pitchFamily="34" charset="-128"/>
              </a:endParaRPr>
            </a:p>
          </p:txBody>
        </p:sp>
        <p:sp>
          <p:nvSpPr>
            <p:cNvPr id="22" name="Pentagon 21">
              <a:extLst>
                <a:ext uri="{FF2B5EF4-FFF2-40B4-BE49-F238E27FC236}">
                  <a16:creationId xmlns:a16="http://schemas.microsoft.com/office/drawing/2014/main" id="{9E8C2FCE-30AE-B930-9C5B-D78D994218C8}"/>
                </a:ext>
              </a:extLst>
            </p:cNvPr>
            <p:cNvSpPr/>
            <p:nvPr/>
          </p:nvSpPr>
          <p:spPr>
            <a:xfrm flipV="1">
              <a:off x="6963683" y="2295915"/>
              <a:ext cx="265560" cy="202019"/>
            </a:xfrm>
            <a:prstGeom prst="homePlat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23" name="Pentagon 22">
              <a:extLst>
                <a:ext uri="{FF2B5EF4-FFF2-40B4-BE49-F238E27FC236}">
                  <a16:creationId xmlns:a16="http://schemas.microsoft.com/office/drawing/2014/main" id="{A44CA581-C5C5-D256-1698-5D0A7804EC18}"/>
                </a:ext>
              </a:extLst>
            </p:cNvPr>
            <p:cNvSpPr/>
            <p:nvPr/>
          </p:nvSpPr>
          <p:spPr>
            <a:xfrm flipV="1">
              <a:off x="7231810" y="2295915"/>
              <a:ext cx="265560" cy="202019"/>
            </a:xfrm>
            <a:prstGeom prst="homePlat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24" name="Pentagon 23">
              <a:extLst>
                <a:ext uri="{FF2B5EF4-FFF2-40B4-BE49-F238E27FC236}">
                  <a16:creationId xmlns:a16="http://schemas.microsoft.com/office/drawing/2014/main" id="{6B7D02CD-6065-9084-C325-9E2BA07A1658}"/>
                </a:ext>
              </a:extLst>
            </p:cNvPr>
            <p:cNvSpPr/>
            <p:nvPr/>
          </p:nvSpPr>
          <p:spPr>
            <a:xfrm flipV="1">
              <a:off x="7497370" y="2295915"/>
              <a:ext cx="265560" cy="202019"/>
            </a:xfrm>
            <a:prstGeom prst="homePlat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25" name="Pentagon 24">
              <a:extLst>
                <a:ext uri="{FF2B5EF4-FFF2-40B4-BE49-F238E27FC236}">
                  <a16:creationId xmlns:a16="http://schemas.microsoft.com/office/drawing/2014/main" id="{F21F98E5-06BE-6E09-D450-881A401BF288}"/>
                </a:ext>
              </a:extLst>
            </p:cNvPr>
            <p:cNvSpPr/>
            <p:nvPr/>
          </p:nvSpPr>
          <p:spPr>
            <a:xfrm flipV="1">
              <a:off x="7760363" y="2295915"/>
              <a:ext cx="265560" cy="202019"/>
            </a:xfrm>
            <a:prstGeom prst="homePlat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26" name="Pentagon 25">
              <a:extLst>
                <a:ext uri="{FF2B5EF4-FFF2-40B4-BE49-F238E27FC236}">
                  <a16:creationId xmlns:a16="http://schemas.microsoft.com/office/drawing/2014/main" id="{2A665256-253A-04DE-A977-62DE7B78E241}"/>
                </a:ext>
              </a:extLst>
            </p:cNvPr>
            <p:cNvSpPr/>
            <p:nvPr/>
          </p:nvSpPr>
          <p:spPr>
            <a:xfrm flipV="1">
              <a:off x="8028490" y="2295915"/>
              <a:ext cx="265560" cy="202019"/>
            </a:xfrm>
            <a:prstGeom prst="homePlat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latin typeface="MS PGothic" panose="020B0600070205080204" pitchFamily="34" charset="-128"/>
                <a:ea typeface="MS PGothic" panose="020B0600070205080204" pitchFamily="34" charset="-128"/>
              </a:endParaRPr>
            </a:p>
          </p:txBody>
        </p:sp>
        <p:sp>
          <p:nvSpPr>
            <p:cNvPr id="27" name="Pentagon 26">
              <a:extLst>
                <a:ext uri="{FF2B5EF4-FFF2-40B4-BE49-F238E27FC236}">
                  <a16:creationId xmlns:a16="http://schemas.microsoft.com/office/drawing/2014/main" id="{A3BDA8BE-5AC0-AA5B-241C-460E1EEBEAD7}"/>
                </a:ext>
              </a:extLst>
            </p:cNvPr>
            <p:cNvSpPr/>
            <p:nvPr/>
          </p:nvSpPr>
          <p:spPr>
            <a:xfrm flipV="1">
              <a:off x="8297777" y="2295915"/>
              <a:ext cx="265560" cy="202019"/>
            </a:xfrm>
            <a:prstGeom prst="homePlat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28" name="Pentagon 27">
              <a:extLst>
                <a:ext uri="{FF2B5EF4-FFF2-40B4-BE49-F238E27FC236}">
                  <a16:creationId xmlns:a16="http://schemas.microsoft.com/office/drawing/2014/main" id="{45149667-71AD-DF55-ED99-5B56391B37F0}"/>
                </a:ext>
              </a:extLst>
            </p:cNvPr>
            <p:cNvSpPr/>
            <p:nvPr/>
          </p:nvSpPr>
          <p:spPr>
            <a:xfrm flipV="1">
              <a:off x="6180629" y="2708742"/>
              <a:ext cx="265560" cy="202019"/>
            </a:xfrm>
            <a:prstGeom prst="homePlat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29" name="Pentagon 28">
              <a:extLst>
                <a:ext uri="{FF2B5EF4-FFF2-40B4-BE49-F238E27FC236}">
                  <a16:creationId xmlns:a16="http://schemas.microsoft.com/office/drawing/2014/main" id="{2E72857B-1AE6-89D8-E3EE-CE70B5BC9A79}"/>
                </a:ext>
              </a:extLst>
            </p:cNvPr>
            <p:cNvSpPr/>
            <p:nvPr/>
          </p:nvSpPr>
          <p:spPr>
            <a:xfrm flipV="1">
              <a:off x="6457533" y="2708742"/>
              <a:ext cx="265560" cy="202019"/>
            </a:xfrm>
            <a:prstGeom prst="homePlat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30" name="Pentagon 29">
              <a:extLst>
                <a:ext uri="{FF2B5EF4-FFF2-40B4-BE49-F238E27FC236}">
                  <a16:creationId xmlns:a16="http://schemas.microsoft.com/office/drawing/2014/main" id="{15E71B0E-8DE8-096B-F5AB-070B8BD71DAC}"/>
                </a:ext>
              </a:extLst>
            </p:cNvPr>
            <p:cNvSpPr/>
            <p:nvPr/>
          </p:nvSpPr>
          <p:spPr>
            <a:xfrm flipV="1">
              <a:off x="6734437" y="2708742"/>
              <a:ext cx="265560" cy="202019"/>
            </a:xfrm>
            <a:prstGeom prst="homePlat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31" name="Pentagon 30">
              <a:extLst>
                <a:ext uri="{FF2B5EF4-FFF2-40B4-BE49-F238E27FC236}">
                  <a16:creationId xmlns:a16="http://schemas.microsoft.com/office/drawing/2014/main" id="{A047AC3A-441B-A8F9-65F0-7B3250376B85}"/>
                </a:ext>
              </a:extLst>
            </p:cNvPr>
            <p:cNvSpPr/>
            <p:nvPr/>
          </p:nvSpPr>
          <p:spPr>
            <a:xfrm flipV="1">
              <a:off x="6995015" y="2708742"/>
              <a:ext cx="265560" cy="202019"/>
            </a:xfrm>
            <a:prstGeom prst="homePlat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32" name="Pentagon 31">
              <a:extLst>
                <a:ext uri="{FF2B5EF4-FFF2-40B4-BE49-F238E27FC236}">
                  <a16:creationId xmlns:a16="http://schemas.microsoft.com/office/drawing/2014/main" id="{E8A472DE-6F80-5801-74E7-3853E49F8FFE}"/>
                </a:ext>
              </a:extLst>
            </p:cNvPr>
            <p:cNvSpPr/>
            <p:nvPr/>
          </p:nvSpPr>
          <p:spPr>
            <a:xfrm flipV="1">
              <a:off x="7271919" y="2708742"/>
              <a:ext cx="265560" cy="202019"/>
            </a:xfrm>
            <a:prstGeom prst="homePlat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33" name="Pentagon 32">
              <a:extLst>
                <a:ext uri="{FF2B5EF4-FFF2-40B4-BE49-F238E27FC236}">
                  <a16:creationId xmlns:a16="http://schemas.microsoft.com/office/drawing/2014/main" id="{CCDBCF99-96C6-194C-B61B-482DA7065CAD}"/>
                </a:ext>
              </a:extLst>
            </p:cNvPr>
            <p:cNvSpPr/>
            <p:nvPr/>
          </p:nvSpPr>
          <p:spPr>
            <a:xfrm flipV="1">
              <a:off x="7548823" y="2708742"/>
              <a:ext cx="265560" cy="202019"/>
            </a:xfrm>
            <a:prstGeom prst="homePlat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34" name="Pentagon 33">
              <a:extLst>
                <a:ext uri="{FF2B5EF4-FFF2-40B4-BE49-F238E27FC236}">
                  <a16:creationId xmlns:a16="http://schemas.microsoft.com/office/drawing/2014/main" id="{511BB3FD-CAFA-9568-3172-6D7B6DF2C237}"/>
                </a:ext>
              </a:extLst>
            </p:cNvPr>
            <p:cNvSpPr/>
            <p:nvPr/>
          </p:nvSpPr>
          <p:spPr>
            <a:xfrm flipV="1">
              <a:off x="7825727" y="2708742"/>
              <a:ext cx="265560" cy="202019"/>
            </a:xfrm>
            <a:prstGeom prst="homePlat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35" name="Pentagon 34">
              <a:extLst>
                <a:ext uri="{FF2B5EF4-FFF2-40B4-BE49-F238E27FC236}">
                  <a16:creationId xmlns:a16="http://schemas.microsoft.com/office/drawing/2014/main" id="{2286FB14-62B9-9685-C66F-9A1AE56DB86F}"/>
                </a:ext>
              </a:extLst>
            </p:cNvPr>
            <p:cNvSpPr/>
            <p:nvPr/>
          </p:nvSpPr>
          <p:spPr>
            <a:xfrm flipV="1">
              <a:off x="8102631" y="2708742"/>
              <a:ext cx="265560" cy="202019"/>
            </a:xfrm>
            <a:prstGeom prst="homePlat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36" name="Pentagon 35">
              <a:extLst>
                <a:ext uri="{FF2B5EF4-FFF2-40B4-BE49-F238E27FC236}">
                  <a16:creationId xmlns:a16="http://schemas.microsoft.com/office/drawing/2014/main" id="{3782BD40-25CA-F682-5024-7C162A2BECB0}"/>
                </a:ext>
              </a:extLst>
            </p:cNvPr>
            <p:cNvSpPr/>
            <p:nvPr/>
          </p:nvSpPr>
          <p:spPr>
            <a:xfrm flipV="1">
              <a:off x="8379535" y="2708742"/>
              <a:ext cx="265560" cy="202019"/>
            </a:xfrm>
            <a:prstGeom prst="homePlat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37" name="Pentagon 36">
              <a:extLst>
                <a:ext uri="{FF2B5EF4-FFF2-40B4-BE49-F238E27FC236}">
                  <a16:creationId xmlns:a16="http://schemas.microsoft.com/office/drawing/2014/main" id="{0D64F9AE-8778-11ED-CE3B-527065CA5D98}"/>
                </a:ext>
              </a:extLst>
            </p:cNvPr>
            <p:cNvSpPr/>
            <p:nvPr/>
          </p:nvSpPr>
          <p:spPr>
            <a:xfrm flipV="1">
              <a:off x="6426269" y="3070559"/>
              <a:ext cx="265560" cy="202019"/>
            </a:xfrm>
            <a:prstGeom prst="homePlate">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38" name="Pentagon 37">
              <a:extLst>
                <a:ext uri="{FF2B5EF4-FFF2-40B4-BE49-F238E27FC236}">
                  <a16:creationId xmlns:a16="http://schemas.microsoft.com/office/drawing/2014/main" id="{544617AB-D0F0-8FB2-7BC1-952201FD69D8}"/>
                </a:ext>
              </a:extLst>
            </p:cNvPr>
            <p:cNvSpPr/>
            <p:nvPr/>
          </p:nvSpPr>
          <p:spPr>
            <a:xfrm flipV="1">
              <a:off x="6703173" y="3070559"/>
              <a:ext cx="265560" cy="202019"/>
            </a:xfrm>
            <a:prstGeom prst="homePlate">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39" name="Pentagon 38">
              <a:extLst>
                <a:ext uri="{FF2B5EF4-FFF2-40B4-BE49-F238E27FC236}">
                  <a16:creationId xmlns:a16="http://schemas.microsoft.com/office/drawing/2014/main" id="{04AD65A5-7361-7298-BEE4-C1D0460D34E7}"/>
                </a:ext>
              </a:extLst>
            </p:cNvPr>
            <p:cNvSpPr/>
            <p:nvPr/>
          </p:nvSpPr>
          <p:spPr>
            <a:xfrm flipV="1">
              <a:off x="6963751" y="3070559"/>
              <a:ext cx="265560" cy="202019"/>
            </a:xfrm>
            <a:prstGeom prst="homePlate">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40" name="Pentagon 39">
              <a:extLst>
                <a:ext uri="{FF2B5EF4-FFF2-40B4-BE49-F238E27FC236}">
                  <a16:creationId xmlns:a16="http://schemas.microsoft.com/office/drawing/2014/main" id="{3E424AB3-5172-E7DF-2292-CCDF29A3831F}"/>
                </a:ext>
              </a:extLst>
            </p:cNvPr>
            <p:cNvSpPr/>
            <p:nvPr/>
          </p:nvSpPr>
          <p:spPr>
            <a:xfrm flipV="1">
              <a:off x="7240655" y="3070559"/>
              <a:ext cx="265560" cy="202019"/>
            </a:xfrm>
            <a:prstGeom prst="homePlate">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41" name="Pentagon 40">
              <a:extLst>
                <a:ext uri="{FF2B5EF4-FFF2-40B4-BE49-F238E27FC236}">
                  <a16:creationId xmlns:a16="http://schemas.microsoft.com/office/drawing/2014/main" id="{1B6CABFE-AC8A-F593-4F98-DCE91F5894E5}"/>
                </a:ext>
              </a:extLst>
            </p:cNvPr>
            <p:cNvSpPr/>
            <p:nvPr/>
          </p:nvSpPr>
          <p:spPr>
            <a:xfrm flipV="1">
              <a:off x="7517559" y="3070559"/>
              <a:ext cx="265560" cy="202019"/>
            </a:xfrm>
            <a:prstGeom prst="homePlate">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42" name="Pentagon 41">
              <a:extLst>
                <a:ext uri="{FF2B5EF4-FFF2-40B4-BE49-F238E27FC236}">
                  <a16:creationId xmlns:a16="http://schemas.microsoft.com/office/drawing/2014/main" id="{72BB8765-19F8-8D2F-F4C7-5C5CB1308D13}"/>
                </a:ext>
              </a:extLst>
            </p:cNvPr>
            <p:cNvSpPr/>
            <p:nvPr/>
          </p:nvSpPr>
          <p:spPr>
            <a:xfrm flipV="1">
              <a:off x="7794463" y="3070559"/>
              <a:ext cx="265560" cy="202019"/>
            </a:xfrm>
            <a:prstGeom prst="homePlate">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43" name="Pentagon 42">
              <a:extLst>
                <a:ext uri="{FF2B5EF4-FFF2-40B4-BE49-F238E27FC236}">
                  <a16:creationId xmlns:a16="http://schemas.microsoft.com/office/drawing/2014/main" id="{1D1ED915-2090-AC3B-D3CB-56FD35691066}"/>
                </a:ext>
              </a:extLst>
            </p:cNvPr>
            <p:cNvSpPr/>
            <p:nvPr/>
          </p:nvSpPr>
          <p:spPr>
            <a:xfrm flipV="1">
              <a:off x="8071367" y="3070559"/>
              <a:ext cx="265560" cy="202019"/>
            </a:xfrm>
            <a:prstGeom prst="homePlate">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44" name="Pentagon 43">
              <a:extLst>
                <a:ext uri="{FF2B5EF4-FFF2-40B4-BE49-F238E27FC236}">
                  <a16:creationId xmlns:a16="http://schemas.microsoft.com/office/drawing/2014/main" id="{D00B005B-F930-7347-5879-CCFDE8735F6C}"/>
                </a:ext>
              </a:extLst>
            </p:cNvPr>
            <p:cNvSpPr/>
            <p:nvPr/>
          </p:nvSpPr>
          <p:spPr>
            <a:xfrm flipV="1">
              <a:off x="8348271" y="3070559"/>
              <a:ext cx="265560" cy="202019"/>
            </a:xfrm>
            <a:prstGeom prst="homePlate">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45" name="Pentagon 44">
              <a:extLst>
                <a:ext uri="{FF2B5EF4-FFF2-40B4-BE49-F238E27FC236}">
                  <a16:creationId xmlns:a16="http://schemas.microsoft.com/office/drawing/2014/main" id="{75E668D4-7D1E-568A-A9F4-C8FB264AC3EC}"/>
                </a:ext>
              </a:extLst>
            </p:cNvPr>
            <p:cNvSpPr/>
            <p:nvPr/>
          </p:nvSpPr>
          <p:spPr>
            <a:xfrm flipV="1">
              <a:off x="6685660" y="3456606"/>
              <a:ext cx="265560" cy="202019"/>
            </a:xfrm>
            <a:prstGeom prst="homePlat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46" name="Pentagon 45">
              <a:extLst>
                <a:ext uri="{FF2B5EF4-FFF2-40B4-BE49-F238E27FC236}">
                  <a16:creationId xmlns:a16="http://schemas.microsoft.com/office/drawing/2014/main" id="{A896C8D5-A027-0AAB-819B-45062CE2C2C8}"/>
                </a:ext>
              </a:extLst>
            </p:cNvPr>
            <p:cNvSpPr/>
            <p:nvPr/>
          </p:nvSpPr>
          <p:spPr>
            <a:xfrm flipV="1">
              <a:off x="6946238" y="3456606"/>
              <a:ext cx="265560" cy="202019"/>
            </a:xfrm>
            <a:prstGeom prst="homePlat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47" name="Pentagon 46">
              <a:extLst>
                <a:ext uri="{FF2B5EF4-FFF2-40B4-BE49-F238E27FC236}">
                  <a16:creationId xmlns:a16="http://schemas.microsoft.com/office/drawing/2014/main" id="{813BB0FD-7BC9-B765-FF4A-B55F01CD9D38}"/>
                </a:ext>
              </a:extLst>
            </p:cNvPr>
            <p:cNvSpPr/>
            <p:nvPr/>
          </p:nvSpPr>
          <p:spPr>
            <a:xfrm flipV="1">
              <a:off x="7223142" y="3456606"/>
              <a:ext cx="265560" cy="202019"/>
            </a:xfrm>
            <a:prstGeom prst="homePlat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48" name="Pentagon 47">
              <a:extLst>
                <a:ext uri="{FF2B5EF4-FFF2-40B4-BE49-F238E27FC236}">
                  <a16:creationId xmlns:a16="http://schemas.microsoft.com/office/drawing/2014/main" id="{383B829D-F86A-12E9-BC32-E7C70BB3455F}"/>
                </a:ext>
              </a:extLst>
            </p:cNvPr>
            <p:cNvSpPr/>
            <p:nvPr/>
          </p:nvSpPr>
          <p:spPr>
            <a:xfrm flipV="1">
              <a:off x="7500046" y="3456606"/>
              <a:ext cx="265560" cy="202019"/>
            </a:xfrm>
            <a:prstGeom prst="homePlat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49" name="Pentagon 48">
              <a:extLst>
                <a:ext uri="{FF2B5EF4-FFF2-40B4-BE49-F238E27FC236}">
                  <a16:creationId xmlns:a16="http://schemas.microsoft.com/office/drawing/2014/main" id="{834B86BE-E681-99F4-393F-24C099DA088C}"/>
                </a:ext>
              </a:extLst>
            </p:cNvPr>
            <p:cNvSpPr/>
            <p:nvPr/>
          </p:nvSpPr>
          <p:spPr>
            <a:xfrm flipV="1">
              <a:off x="7776950" y="3456606"/>
              <a:ext cx="265560" cy="202019"/>
            </a:xfrm>
            <a:prstGeom prst="homePlat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50" name="Pentagon 49">
              <a:extLst>
                <a:ext uri="{FF2B5EF4-FFF2-40B4-BE49-F238E27FC236}">
                  <a16:creationId xmlns:a16="http://schemas.microsoft.com/office/drawing/2014/main" id="{4165DCFE-7E82-C097-B87A-5AFF5DA7DFCE}"/>
                </a:ext>
              </a:extLst>
            </p:cNvPr>
            <p:cNvSpPr/>
            <p:nvPr/>
          </p:nvSpPr>
          <p:spPr>
            <a:xfrm flipV="1">
              <a:off x="8053854" y="3456606"/>
              <a:ext cx="265560" cy="202019"/>
            </a:xfrm>
            <a:prstGeom prst="homePlat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sp>
          <p:nvSpPr>
            <p:cNvPr id="51" name="Pentagon 50">
              <a:extLst>
                <a:ext uri="{FF2B5EF4-FFF2-40B4-BE49-F238E27FC236}">
                  <a16:creationId xmlns:a16="http://schemas.microsoft.com/office/drawing/2014/main" id="{4E76F242-934B-8113-65BB-AE5E7859109C}"/>
                </a:ext>
              </a:extLst>
            </p:cNvPr>
            <p:cNvSpPr/>
            <p:nvPr/>
          </p:nvSpPr>
          <p:spPr>
            <a:xfrm flipV="1">
              <a:off x="8330758" y="3456606"/>
              <a:ext cx="265560" cy="202019"/>
            </a:xfrm>
            <a:prstGeom prst="homePlate">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S PGothic" panose="020B0600070205080204" pitchFamily="34" charset="-128"/>
                <a:ea typeface="MS PGothic" panose="020B0600070205080204" pitchFamily="34" charset="-128"/>
              </a:endParaRPr>
            </a:p>
          </p:txBody>
        </p:sp>
      </p:grpSp>
    </p:spTree>
    <p:extLst>
      <p:ext uri="{BB962C8B-B14F-4D97-AF65-F5344CB8AC3E}">
        <p14:creationId xmlns:p14="http://schemas.microsoft.com/office/powerpoint/2010/main" val="1890363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43"/>
          <p:cNvSpPr txBox="1">
            <a:spLocks noGrp="1"/>
          </p:cNvSpPr>
          <p:nvPr>
            <p:ph type="title"/>
          </p:nvPr>
        </p:nvSpPr>
        <p:spPr>
          <a:xfrm>
            <a:off x="1854479" y="1340850"/>
            <a:ext cx="5435042" cy="195591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8000" dirty="0" err="1">
                <a:solidFill>
                  <a:schemeClr val="accent1"/>
                </a:solidFill>
                <a:latin typeface="MS PGothic" panose="020B0600070205080204" pitchFamily="34" charset="-128"/>
                <a:ea typeface="MS PGothic" panose="020B0600070205080204" pitchFamily="34" charset="-128"/>
              </a:rPr>
              <a:t>Q</a:t>
            </a:r>
            <a:r>
              <a:rPr lang="en-US" sz="8000" dirty="0" err="1">
                <a:solidFill>
                  <a:schemeClr val="accent2"/>
                </a:solidFill>
                <a:latin typeface="MS PGothic" panose="020B0600070205080204" pitchFamily="34" charset="-128"/>
                <a:ea typeface="MS PGothic" panose="020B0600070205080204" pitchFamily="34" charset="-128"/>
              </a:rPr>
              <a:t>U</a:t>
            </a:r>
            <a:r>
              <a:rPr lang="en-US" sz="8000" dirty="0" err="1">
                <a:solidFill>
                  <a:schemeClr val="accent3"/>
                </a:solidFill>
                <a:latin typeface="MS PGothic" panose="020B0600070205080204" pitchFamily="34" charset="-128"/>
                <a:ea typeface="MS PGothic" panose="020B0600070205080204" pitchFamily="34" charset="-128"/>
              </a:rPr>
              <a:t>I</a:t>
            </a:r>
            <a:r>
              <a:rPr lang="en-US" sz="8000" dirty="0" err="1">
                <a:solidFill>
                  <a:schemeClr val="accent4"/>
                </a:solidFill>
                <a:latin typeface="MS PGothic" panose="020B0600070205080204" pitchFamily="34" charset="-128"/>
                <a:ea typeface="MS PGothic" panose="020B0600070205080204" pitchFamily="34" charset="-128"/>
              </a:rPr>
              <a:t>Z</a:t>
            </a:r>
            <a:r>
              <a:rPr lang="en-US" sz="6600" dirty="0" err="1">
                <a:solidFill>
                  <a:schemeClr val="accent1"/>
                </a:solidFill>
                <a:latin typeface="MS PGothic" panose="020B0600070205080204" pitchFamily="34" charset="-128"/>
                <a:ea typeface="MS PGothic" panose="020B0600070205080204" pitchFamily="34" charset="-128"/>
              </a:rPr>
              <a:t>で</a:t>
            </a:r>
            <a:r>
              <a:rPr lang="en-US" sz="6600" dirty="0" err="1">
                <a:solidFill>
                  <a:schemeClr val="accent2"/>
                </a:solidFill>
                <a:latin typeface="MS PGothic" panose="020B0600070205080204" pitchFamily="34" charset="-128"/>
                <a:ea typeface="MS PGothic" panose="020B0600070205080204" pitchFamily="34" charset="-128"/>
              </a:rPr>
              <a:t>確</a:t>
            </a:r>
            <a:r>
              <a:rPr lang="en-US" sz="6600" dirty="0" err="1">
                <a:solidFill>
                  <a:schemeClr val="accent3"/>
                </a:solidFill>
                <a:latin typeface="MS PGothic" panose="020B0600070205080204" pitchFamily="34" charset="-128"/>
                <a:ea typeface="MS PGothic" panose="020B0600070205080204" pitchFamily="34" charset="-128"/>
              </a:rPr>
              <a:t>認</a:t>
            </a:r>
            <a:endParaRPr sz="8000" dirty="0">
              <a:solidFill>
                <a:schemeClr val="accent6"/>
              </a:solidFill>
            </a:endParaRPr>
          </a:p>
        </p:txBody>
      </p:sp>
      <p:sp>
        <p:nvSpPr>
          <p:cNvPr id="2" name="Google Shape;924;p40">
            <a:extLst>
              <a:ext uri="{FF2B5EF4-FFF2-40B4-BE49-F238E27FC236}">
                <a16:creationId xmlns:a16="http://schemas.microsoft.com/office/drawing/2014/main" id="{1A82E895-E474-5617-4DF4-F34257A245A6}"/>
              </a:ext>
            </a:extLst>
          </p:cNvPr>
          <p:cNvSpPr txBox="1">
            <a:spLocks/>
          </p:cNvSpPr>
          <p:nvPr/>
        </p:nvSpPr>
        <p:spPr>
          <a:xfrm>
            <a:off x="2222803" y="3296767"/>
            <a:ext cx="5066718" cy="6064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US" sz="2000" dirty="0">
                <a:solidFill>
                  <a:schemeClr val="tx1"/>
                </a:solidFill>
                <a:latin typeface="MS PGothic" panose="020B0600070205080204" pitchFamily="34" charset="-128"/>
                <a:ea typeface="MS PGothic" panose="020B0600070205080204" pitchFamily="34" charset="-128"/>
                <a:hlinkClick r:id="rId3"/>
              </a:rPr>
              <a:t>https://</a:t>
            </a:r>
            <a:r>
              <a:rPr lang="en-US" sz="2000" dirty="0" err="1">
                <a:solidFill>
                  <a:schemeClr val="tx1"/>
                </a:solidFill>
                <a:latin typeface="MS PGothic" panose="020B0600070205080204" pitchFamily="34" charset="-128"/>
                <a:ea typeface="MS PGothic" panose="020B0600070205080204" pitchFamily="34" charset="-128"/>
                <a:hlinkClick r:id="rId3"/>
              </a:rPr>
              <a:t>forms.gle</a:t>
            </a:r>
            <a:r>
              <a:rPr lang="en-US" sz="2000" dirty="0">
                <a:solidFill>
                  <a:schemeClr val="tx1"/>
                </a:solidFill>
                <a:latin typeface="MS PGothic" panose="020B0600070205080204" pitchFamily="34" charset="-128"/>
                <a:ea typeface="MS PGothic" panose="020B0600070205080204" pitchFamily="34" charset="-128"/>
                <a:hlinkClick r:id="rId3"/>
              </a:rPr>
              <a:t>/xdpEanjeai1mHAJG7</a:t>
            </a:r>
            <a:endParaRPr lang="en-US" sz="2000" dirty="0">
              <a:solidFill>
                <a:schemeClr val="tx1"/>
              </a:solidFill>
              <a:latin typeface="MS PGothic" panose="020B0600070205080204" pitchFamily="34" charset="-128"/>
              <a:ea typeface="MS PGothic" panose="020B0600070205080204" pitchFamily="34" charset="-128"/>
            </a:endParaRPr>
          </a:p>
        </p:txBody>
      </p:sp>
      <p:sp>
        <p:nvSpPr>
          <p:cNvPr id="3" name="TextBox 2">
            <a:extLst>
              <a:ext uri="{FF2B5EF4-FFF2-40B4-BE49-F238E27FC236}">
                <a16:creationId xmlns:a16="http://schemas.microsoft.com/office/drawing/2014/main" id="{1079F168-BD3B-C930-E11B-78E7E72FA47B}"/>
              </a:ext>
            </a:extLst>
          </p:cNvPr>
          <p:cNvSpPr txBox="1"/>
          <p:nvPr/>
        </p:nvSpPr>
        <p:spPr>
          <a:xfrm>
            <a:off x="720725" y="641444"/>
            <a:ext cx="1308569" cy="307777"/>
          </a:xfrm>
          <a:prstGeom prst="rect">
            <a:avLst/>
          </a:prstGeom>
          <a:noFill/>
        </p:spPr>
        <p:txBody>
          <a:bodyPr wrap="square" rtlCol="0">
            <a:spAutoFit/>
          </a:bodyPr>
          <a:lstStyle/>
          <a:p>
            <a:r>
              <a:rPr lang="en-US" dirty="0">
                <a:solidFill>
                  <a:schemeClr val="tx1"/>
                </a:solidFill>
              </a:rPr>
              <a:t>Quiz 2-1</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40000"/>
            <a:ext cx="7704000" cy="430671"/>
          </a:xfrm>
          <a:prstGeom prst="rect">
            <a:avLst/>
          </a:prstGeom>
        </p:spPr>
        <p:txBody>
          <a:bodyPr spcFirstLastPara="1" wrap="square" lIns="91425" tIns="91425" rIns="91425" bIns="91425" anchor="t" anchorCtr="0">
            <a:noAutofit/>
          </a:bodyPr>
          <a:lstStyle/>
          <a:p>
            <a:r>
              <a:rPr lang="en-US" altLang="ja-JP" sz="2000" dirty="0">
                <a:solidFill>
                  <a:schemeClr val="tx1"/>
                </a:solidFill>
                <a:latin typeface="MS PGothic" panose="020B0600070205080204" pitchFamily="34" charset="-128"/>
                <a:ea typeface="MS PGothic" panose="020B0600070205080204" pitchFamily="34" charset="-128"/>
              </a:rPr>
              <a:t>2.5 </a:t>
            </a:r>
            <a:r>
              <a:rPr lang="ja-JP" altLang="en-US" sz="2000">
                <a:solidFill>
                  <a:schemeClr val="tx1"/>
                </a:solidFill>
                <a:latin typeface="MS PGothic" panose="020B0600070205080204" pitchFamily="34" charset="-128"/>
                <a:ea typeface="MS PGothic" panose="020B0600070205080204" pitchFamily="34" charset="-128"/>
              </a:rPr>
              <a:t>開発プロセスの検討</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FB6A2BAF-08C4-E647-12F0-0B75A9298013}"/>
              </a:ext>
            </a:extLst>
          </p:cNvPr>
          <p:cNvSpPr txBox="1"/>
          <p:nvPr/>
        </p:nvSpPr>
        <p:spPr>
          <a:xfrm>
            <a:off x="720725" y="1226097"/>
            <a:ext cx="7702550" cy="2616101"/>
          </a:xfrm>
          <a:prstGeom prst="rect">
            <a:avLst/>
          </a:prstGeom>
          <a:noFill/>
        </p:spPr>
        <p:txBody>
          <a:bodyPr wrap="square">
            <a:spAutoFit/>
          </a:bodyPr>
          <a:lstStyle/>
          <a:p>
            <a:pPr marL="342900" indent="-342900" algn="l">
              <a:spcBef>
                <a:spcPts val="600"/>
              </a:spcBef>
              <a:spcAft>
                <a:spcPts val="600"/>
              </a:spcAft>
              <a:buClr>
                <a:schemeClr val="tx1"/>
              </a:buClr>
              <a:buFont typeface="+mj-lt"/>
              <a:buAutoNum type="arabicPeriod"/>
            </a:pPr>
            <a:r>
              <a:rPr lang="ja-JP" altLang="en-US" sz="2000" b="1" i="0">
                <a:solidFill>
                  <a:schemeClr val="tx1"/>
                </a:solidFill>
                <a:effectLst/>
                <a:latin typeface="MS PGothic" panose="020B0600070205080204" pitchFamily="34" charset="-128"/>
                <a:ea typeface="MS PGothic" panose="020B0600070205080204" pitchFamily="34" charset="-128"/>
              </a:rPr>
              <a:t>プロセス検討の基本</a:t>
            </a:r>
          </a:p>
          <a:p>
            <a:pPr marL="320675" lvl="1">
              <a:spcAft>
                <a:spcPts val="600"/>
              </a:spcAft>
              <a:buClr>
                <a:schemeClr val="tx1"/>
              </a:buClr>
            </a:pPr>
            <a:r>
              <a:rPr lang="ja-JP" altLang="en-US" b="1">
                <a:solidFill>
                  <a:schemeClr val="tx1"/>
                </a:solidFill>
                <a:latin typeface="MS PGothic" panose="020B0600070205080204" pitchFamily="34" charset="-128"/>
                <a:ea typeface="MS PGothic" panose="020B0600070205080204" pitchFamily="34" charset="-128"/>
              </a:rPr>
              <a:t>システムの規模、機能、特徴</a:t>
            </a:r>
            <a:endParaRPr lang="en-US" altLang="ja-JP" b="1" dirty="0">
              <a:solidFill>
                <a:schemeClr val="tx1"/>
              </a:solidFill>
              <a:latin typeface="MS PGothic" panose="020B0600070205080204" pitchFamily="34" charset="-128"/>
              <a:ea typeface="MS PGothic" panose="020B0600070205080204" pitchFamily="34" charset="-128"/>
            </a:endParaRPr>
          </a:p>
          <a:p>
            <a:pPr marL="320675" lvl="1">
              <a:spcAft>
                <a:spcPts val="600"/>
              </a:spcAft>
              <a:buClr>
                <a:schemeClr val="tx1"/>
              </a:buClr>
            </a:pPr>
            <a:r>
              <a:rPr lang="ja-JP" altLang="en-US" b="1" i="0">
                <a:solidFill>
                  <a:schemeClr val="tx1"/>
                </a:solidFill>
                <a:effectLst/>
                <a:latin typeface="MS PGothic" panose="020B0600070205080204" pitchFamily="34" charset="-128"/>
                <a:ea typeface="MS PGothic" panose="020B0600070205080204" pitchFamily="34" charset="-128"/>
              </a:rPr>
              <a:t>既存のソフトウェアが使えるか？</a:t>
            </a:r>
            <a:endParaRPr lang="en-US" altLang="ja-JP" b="1" i="0" dirty="0">
              <a:solidFill>
                <a:schemeClr val="tx1"/>
              </a:solidFill>
              <a:effectLst/>
              <a:latin typeface="MS PGothic" panose="020B0600070205080204" pitchFamily="34" charset="-128"/>
              <a:ea typeface="MS PGothic" panose="020B0600070205080204" pitchFamily="34" charset="-128"/>
            </a:endParaRPr>
          </a:p>
          <a:p>
            <a:pPr marL="320675" lvl="1">
              <a:spcAft>
                <a:spcPts val="600"/>
              </a:spcAft>
              <a:buClr>
                <a:schemeClr val="tx1"/>
              </a:buClr>
            </a:pPr>
            <a:r>
              <a:rPr lang="ja-JP" altLang="en-US" b="1">
                <a:solidFill>
                  <a:schemeClr val="tx1"/>
                </a:solidFill>
                <a:latin typeface="MS PGothic" panose="020B0600070205080204" pitchFamily="34" charset="-128"/>
                <a:ea typeface="MS PGothic" panose="020B0600070205080204" pitchFamily="34" charset="-128"/>
              </a:rPr>
              <a:t>開発メンバーの経験、スキル</a:t>
            </a:r>
            <a:endParaRPr lang="en-US" altLang="ja-JP" b="1" dirty="0">
              <a:solidFill>
                <a:schemeClr val="tx1"/>
              </a:solidFill>
              <a:latin typeface="MS PGothic" panose="020B0600070205080204" pitchFamily="34" charset="-128"/>
              <a:ea typeface="MS PGothic" panose="020B0600070205080204" pitchFamily="34" charset="-128"/>
            </a:endParaRPr>
          </a:p>
          <a:p>
            <a:pPr marL="320675" lvl="1">
              <a:spcAft>
                <a:spcPts val="600"/>
              </a:spcAft>
              <a:buClr>
                <a:schemeClr val="tx1"/>
              </a:buClr>
            </a:pPr>
            <a:endParaRPr lang="en-US" altLang="ja-JP" b="1" dirty="0">
              <a:solidFill>
                <a:schemeClr val="tx1"/>
              </a:solidFill>
              <a:latin typeface="MS PGothic" panose="020B0600070205080204" pitchFamily="34" charset="-128"/>
              <a:ea typeface="MS PGothic" panose="020B0600070205080204" pitchFamily="34" charset="-128"/>
            </a:endParaRPr>
          </a:p>
          <a:p>
            <a:pPr marL="320675" indent="-307975">
              <a:spcBef>
                <a:spcPts val="600"/>
              </a:spcBef>
              <a:spcAft>
                <a:spcPts val="600"/>
              </a:spcAft>
              <a:buClr>
                <a:schemeClr val="tx1"/>
              </a:buClr>
              <a:buFont typeface="+mj-lt"/>
              <a:buAutoNum type="arabicPeriod"/>
              <a:tabLst>
                <a:tab pos="265113" algn="l"/>
              </a:tabLst>
            </a:pPr>
            <a:r>
              <a:rPr lang="ja-JP" altLang="en-US" sz="2000" b="1" i="0">
                <a:solidFill>
                  <a:schemeClr val="tx1"/>
                </a:solidFill>
                <a:effectLst/>
                <a:latin typeface="MS PGothic" panose="020B0600070205080204" pitchFamily="34" charset="-128"/>
                <a:ea typeface="MS PGothic" panose="020B0600070205080204" pitchFamily="34" charset="-128"/>
              </a:rPr>
              <a:t>プロセスの不確定性</a:t>
            </a:r>
          </a:p>
          <a:p>
            <a:pPr marL="704850" lvl="1" indent="-342900">
              <a:spcAft>
                <a:spcPts val="600"/>
              </a:spcAft>
              <a:buClr>
                <a:schemeClr val="tx1"/>
              </a:buClr>
              <a:buFont typeface="+mj-lt"/>
              <a:buAutoNum type="arabicParenR"/>
            </a:pPr>
            <a:r>
              <a:rPr lang="ja-JP" altLang="en-US" b="1" i="0">
                <a:solidFill>
                  <a:schemeClr val="tx1"/>
                </a:solidFill>
                <a:effectLst/>
                <a:latin typeface="MS PGothic" panose="020B0600070205080204" pitchFamily="34" charset="-128"/>
                <a:ea typeface="MS PGothic" panose="020B0600070205080204" pitchFamily="34" charset="-128"/>
              </a:rPr>
              <a:t>ウォーターフォール： 大規模向き</a:t>
            </a:r>
          </a:p>
          <a:p>
            <a:pPr marL="704850" lvl="1" indent="-342900">
              <a:spcAft>
                <a:spcPts val="600"/>
              </a:spcAft>
              <a:buClr>
                <a:schemeClr val="tx1"/>
              </a:buClr>
              <a:buFont typeface="+mj-lt"/>
              <a:buAutoNum type="arabicParenR"/>
            </a:pPr>
            <a:r>
              <a:rPr lang="ja-JP" altLang="en-US" b="1" i="0">
                <a:solidFill>
                  <a:schemeClr val="accent1"/>
                </a:solidFill>
                <a:effectLst/>
                <a:latin typeface="MS PGothic" panose="020B0600070205080204" pitchFamily="34" charset="-128"/>
                <a:ea typeface="MS PGothic" panose="020B0600070205080204" pitchFamily="34" charset="-128"/>
              </a:rPr>
              <a:t>アジャイル開発</a:t>
            </a:r>
            <a:r>
              <a:rPr lang="ja-JP" altLang="en-US" b="1" i="0">
                <a:solidFill>
                  <a:schemeClr val="tx1"/>
                </a:solidFill>
                <a:effectLst/>
                <a:latin typeface="MS PGothic" panose="020B0600070205080204" pitchFamily="34" charset="-128"/>
                <a:ea typeface="MS PGothic" panose="020B0600070205080204" pitchFamily="34" charset="-128"/>
              </a:rPr>
              <a:t>：　プロセス不確定性の高いシステム開発</a:t>
            </a:r>
          </a:p>
        </p:txBody>
      </p:sp>
      <p:sp>
        <p:nvSpPr>
          <p:cNvPr id="3" name="TextBox 2">
            <a:extLst>
              <a:ext uri="{FF2B5EF4-FFF2-40B4-BE49-F238E27FC236}">
                <a16:creationId xmlns:a16="http://schemas.microsoft.com/office/drawing/2014/main" id="{94526394-E3A7-F830-19EF-2067713D234F}"/>
              </a:ext>
            </a:extLst>
          </p:cNvPr>
          <p:cNvSpPr txBox="1"/>
          <p:nvPr/>
        </p:nvSpPr>
        <p:spPr>
          <a:xfrm>
            <a:off x="1454726" y="3917403"/>
            <a:ext cx="6719456" cy="830997"/>
          </a:xfrm>
          <a:prstGeom prst="rect">
            <a:avLst/>
          </a:prstGeom>
          <a:noFill/>
        </p:spPr>
        <p:txBody>
          <a:bodyPr wrap="square">
            <a:spAutoFit/>
          </a:bodyPr>
          <a:lstStyle/>
          <a:p>
            <a:r>
              <a:rPr lang="en-US" sz="1200" dirty="0">
                <a:solidFill>
                  <a:schemeClr val="tx1"/>
                </a:solidFill>
                <a:latin typeface="MS PGothic" panose="020B0600070205080204" pitchFamily="34" charset="-128"/>
                <a:ea typeface="MS PGothic" panose="020B0600070205080204" pitchFamily="34" charset="-128"/>
              </a:rPr>
              <a:t>アジャイル開発は、現在主流になっているシステムやソフトウェアの開発手法の1つで、</a:t>
            </a:r>
          </a:p>
          <a:p>
            <a:r>
              <a:rPr lang="en-US" sz="1200" dirty="0">
                <a:solidFill>
                  <a:schemeClr val="tx1"/>
                </a:solidFill>
                <a:latin typeface="MS PGothic" panose="020B0600070205080204" pitchFamily="34" charset="-128"/>
                <a:ea typeface="MS PGothic" panose="020B0600070205080204" pitchFamily="34" charset="-128"/>
              </a:rPr>
              <a:t>「</a:t>
            </a:r>
            <a:r>
              <a:rPr lang="en-US" sz="1200" dirty="0" err="1">
                <a:solidFill>
                  <a:schemeClr val="tx1"/>
                </a:solidFill>
                <a:latin typeface="MS PGothic" panose="020B0600070205080204" pitchFamily="34" charset="-128"/>
                <a:ea typeface="MS PGothic" panose="020B0600070205080204" pitchFamily="34" charset="-128"/>
              </a:rPr>
              <a:t>計画</a:t>
            </a:r>
            <a:r>
              <a:rPr lang="en-US" sz="1200" dirty="0">
                <a:solidFill>
                  <a:schemeClr val="tx1"/>
                </a:solidFill>
                <a:latin typeface="MS PGothic" panose="020B0600070205080204" pitchFamily="34" charset="-128"/>
                <a:ea typeface="MS PGothic" panose="020B0600070205080204" pitchFamily="34" charset="-128"/>
              </a:rPr>
              <a:t>」→「</a:t>
            </a:r>
            <a:r>
              <a:rPr lang="en-US" sz="1200" dirty="0" err="1">
                <a:solidFill>
                  <a:schemeClr val="tx1"/>
                </a:solidFill>
                <a:latin typeface="MS PGothic" panose="020B0600070205080204" pitchFamily="34" charset="-128"/>
                <a:ea typeface="MS PGothic" panose="020B0600070205080204" pitchFamily="34" charset="-128"/>
              </a:rPr>
              <a:t>設計</a:t>
            </a:r>
            <a:r>
              <a:rPr lang="en-US" sz="1200" dirty="0">
                <a:solidFill>
                  <a:schemeClr val="tx1"/>
                </a:solidFill>
                <a:latin typeface="MS PGothic" panose="020B0600070205080204" pitchFamily="34" charset="-128"/>
                <a:ea typeface="MS PGothic" panose="020B0600070205080204" pitchFamily="34" charset="-128"/>
              </a:rPr>
              <a:t>」→「</a:t>
            </a:r>
            <a:r>
              <a:rPr lang="en-US" sz="1200" dirty="0" err="1">
                <a:solidFill>
                  <a:schemeClr val="tx1"/>
                </a:solidFill>
                <a:latin typeface="MS PGothic" panose="020B0600070205080204" pitchFamily="34" charset="-128"/>
                <a:ea typeface="MS PGothic" panose="020B0600070205080204" pitchFamily="34" charset="-128"/>
              </a:rPr>
              <a:t>実装</a:t>
            </a:r>
            <a:r>
              <a:rPr lang="en-US" sz="1200" dirty="0">
                <a:solidFill>
                  <a:schemeClr val="tx1"/>
                </a:solidFill>
                <a:latin typeface="MS PGothic" panose="020B0600070205080204" pitchFamily="34" charset="-128"/>
                <a:ea typeface="MS PGothic" panose="020B0600070205080204" pitchFamily="34" charset="-128"/>
              </a:rPr>
              <a:t>」→「</a:t>
            </a:r>
            <a:r>
              <a:rPr lang="en-US" sz="1200" dirty="0" err="1">
                <a:solidFill>
                  <a:schemeClr val="tx1"/>
                </a:solidFill>
                <a:latin typeface="MS PGothic" panose="020B0600070205080204" pitchFamily="34" charset="-128"/>
                <a:ea typeface="MS PGothic" panose="020B0600070205080204" pitchFamily="34" charset="-128"/>
              </a:rPr>
              <a:t>テスト」といった開発工程を機能単位の小さいサイクルで繰り返すのが最大の特徴です</a:t>
            </a:r>
            <a:r>
              <a:rPr lang="en-US" sz="1200" dirty="0">
                <a:solidFill>
                  <a:schemeClr val="tx1"/>
                </a:solidFill>
                <a:latin typeface="MS PGothic" panose="020B0600070205080204" pitchFamily="34" charset="-128"/>
                <a:ea typeface="MS PGothic" panose="020B0600070205080204" pitchFamily="34" charset="-128"/>
              </a:rPr>
              <a:t>。</a:t>
            </a:r>
          </a:p>
          <a:p>
            <a:r>
              <a:rPr lang="en-US" sz="1200" dirty="0" err="1">
                <a:solidFill>
                  <a:schemeClr val="tx1"/>
                </a:solidFill>
                <a:latin typeface="MS PGothic" panose="020B0600070205080204" pitchFamily="34" charset="-128"/>
                <a:ea typeface="MS PGothic" panose="020B0600070205080204" pitchFamily="34" charset="-128"/>
              </a:rPr>
              <a:t>要件に変更があるものという前提で進めるので仕様変更に強いことが特徴です</a:t>
            </a:r>
            <a:r>
              <a:rPr lang="en-US" sz="1200" dirty="0">
                <a:solidFill>
                  <a:schemeClr val="tx1"/>
                </a:solidFill>
                <a:latin typeface="MS PGothic" panose="020B0600070205080204" pitchFamily="34" charset="-128"/>
                <a:ea typeface="MS PGothic" panose="020B0600070205080204" pitchFamily="34" charset="-128"/>
              </a:rPr>
              <a:t>。</a:t>
            </a:r>
          </a:p>
        </p:txBody>
      </p:sp>
    </p:spTree>
    <p:extLst>
      <p:ext uri="{BB962C8B-B14F-4D97-AF65-F5344CB8AC3E}">
        <p14:creationId xmlns:p14="http://schemas.microsoft.com/office/powerpoint/2010/main" val="2197461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40000"/>
            <a:ext cx="7704000" cy="430671"/>
          </a:xfrm>
          <a:prstGeom prst="rect">
            <a:avLst/>
          </a:prstGeom>
        </p:spPr>
        <p:txBody>
          <a:bodyPr spcFirstLastPara="1" wrap="square" lIns="91425" tIns="91425" rIns="91425" bIns="91425" anchor="t" anchorCtr="0">
            <a:noAutofit/>
          </a:bodyPr>
          <a:lstStyle/>
          <a:p>
            <a:r>
              <a:rPr lang="en-US" altLang="ja-JP" sz="2000" dirty="0">
                <a:solidFill>
                  <a:schemeClr val="tx1"/>
                </a:solidFill>
                <a:latin typeface="MS PGothic" panose="020B0600070205080204" pitchFamily="34" charset="-128"/>
                <a:ea typeface="MS PGothic" panose="020B0600070205080204" pitchFamily="34" charset="-128"/>
              </a:rPr>
              <a:t>2.6 </a:t>
            </a:r>
            <a:r>
              <a:rPr lang="ja-JP" altLang="en-US" sz="2000">
                <a:solidFill>
                  <a:schemeClr val="tx1"/>
                </a:solidFill>
                <a:latin typeface="MS PGothic" panose="020B0600070205080204" pitchFamily="34" charset="-128"/>
                <a:ea typeface="MS PGothic" panose="020B0600070205080204" pitchFamily="34" charset="-128"/>
              </a:rPr>
              <a:t>工程設計</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FB6A2BAF-08C4-E647-12F0-0B75A9298013}"/>
              </a:ext>
            </a:extLst>
          </p:cNvPr>
          <p:cNvSpPr txBox="1"/>
          <p:nvPr/>
        </p:nvSpPr>
        <p:spPr>
          <a:xfrm>
            <a:off x="721450" y="970671"/>
            <a:ext cx="7702550" cy="830997"/>
          </a:xfrm>
          <a:prstGeom prst="rect">
            <a:avLst/>
          </a:prstGeom>
          <a:noFill/>
        </p:spPr>
        <p:txBody>
          <a:bodyPr wrap="square">
            <a:spAutoFit/>
          </a:bodyPr>
          <a:lstStyle/>
          <a:p>
            <a:pPr marL="342900" indent="-342900" algn="l">
              <a:spcBef>
                <a:spcPts val="600"/>
              </a:spcBef>
              <a:spcAft>
                <a:spcPts val="600"/>
              </a:spcAft>
              <a:buClr>
                <a:schemeClr val="tx1"/>
              </a:buClr>
              <a:buFont typeface="+mj-lt"/>
              <a:buAutoNum type="arabicPeriod"/>
            </a:pPr>
            <a:r>
              <a:rPr lang="en-US" altLang="ja-JP" b="1" i="0" dirty="0">
                <a:solidFill>
                  <a:schemeClr val="accent1"/>
                </a:solidFill>
                <a:effectLst/>
                <a:latin typeface="MS PGothic" panose="020B0600070205080204" pitchFamily="34" charset="-128"/>
                <a:ea typeface="MS PGothic" panose="020B0600070205080204" pitchFamily="34" charset="-128"/>
              </a:rPr>
              <a:t>WBS</a:t>
            </a:r>
            <a:r>
              <a:rPr lang="en-US" altLang="ja-JP" b="1" i="0" dirty="0">
                <a:solidFill>
                  <a:schemeClr val="tx1"/>
                </a:solidFill>
                <a:effectLst/>
                <a:latin typeface="MS PGothic" panose="020B0600070205080204" pitchFamily="34" charset="-128"/>
                <a:ea typeface="MS PGothic" panose="020B0600070205080204" pitchFamily="34" charset="-128"/>
              </a:rPr>
              <a:t> (Work Breakdown Structure)</a:t>
            </a:r>
          </a:p>
          <a:p>
            <a:pPr algn="l">
              <a:spcBef>
                <a:spcPts val="600"/>
              </a:spcBef>
              <a:spcAft>
                <a:spcPts val="600"/>
              </a:spcAft>
              <a:buClr>
                <a:schemeClr val="tx1"/>
              </a:buClr>
            </a:pPr>
            <a:r>
              <a:rPr lang="ja-JP" altLang="en-US" sz="1200" b="1">
                <a:solidFill>
                  <a:schemeClr val="tx1"/>
                </a:solidFill>
                <a:latin typeface="MS PGothic" panose="020B0600070205080204" pitchFamily="34" charset="-128"/>
                <a:ea typeface="MS PGothic" panose="020B0600070205080204" pitchFamily="34" charset="-128"/>
              </a:rPr>
              <a:t>開発に必要なすべての作業を洗い出し、</a:t>
            </a:r>
            <a:r>
              <a:rPr lang="en-US" altLang="ja-JP" sz="1200" b="1" dirty="0">
                <a:solidFill>
                  <a:schemeClr val="tx1"/>
                </a:solidFill>
                <a:latin typeface="MS PGothic" panose="020B0600070205080204" pitchFamily="34" charset="-128"/>
                <a:ea typeface="MS PGothic" panose="020B0600070205080204" pitchFamily="34" charset="-128"/>
              </a:rPr>
              <a:t>WBS</a:t>
            </a:r>
            <a:r>
              <a:rPr lang="ja-JP" altLang="en-US" sz="1200" b="1">
                <a:solidFill>
                  <a:schemeClr val="tx1"/>
                </a:solidFill>
                <a:latin typeface="MS PGothic" panose="020B0600070205080204" pitchFamily="34" charset="-128"/>
                <a:ea typeface="MS PGothic" panose="020B0600070205080204" pitchFamily="34" charset="-128"/>
              </a:rPr>
              <a:t>に記載し、作業の担当者、作業に必要な工数、作業開始</a:t>
            </a:r>
            <a:r>
              <a:rPr lang="en-US" altLang="ja-JP" sz="1200" b="1" dirty="0">
                <a:solidFill>
                  <a:schemeClr val="tx1"/>
                </a:solidFill>
                <a:latin typeface="MS PGothic" panose="020B0600070205080204" pitchFamily="34" charset="-128"/>
                <a:ea typeface="MS PGothic" panose="020B0600070205080204" pitchFamily="34" charset="-128"/>
              </a:rPr>
              <a:t>/</a:t>
            </a:r>
            <a:r>
              <a:rPr lang="ja-JP" altLang="en-US" sz="1200" b="1">
                <a:solidFill>
                  <a:schemeClr val="tx1"/>
                </a:solidFill>
                <a:latin typeface="MS PGothic" panose="020B0600070205080204" pitchFamily="34" charset="-128"/>
                <a:ea typeface="MS PGothic" panose="020B0600070205080204" pitchFamily="34" charset="-128"/>
              </a:rPr>
              <a:t>終了予定日を記入して、開発の工数を見積もる。</a:t>
            </a:r>
            <a:endParaRPr lang="en-US" altLang="ja-JP" sz="1200" b="1" i="0" dirty="0">
              <a:solidFill>
                <a:schemeClr val="tx1"/>
              </a:solidFill>
              <a:effectLst/>
              <a:latin typeface="MS PGothic" panose="020B0600070205080204" pitchFamily="34" charset="-128"/>
              <a:ea typeface="MS PGothic" panose="020B0600070205080204" pitchFamily="34" charset="-128"/>
            </a:endParaRPr>
          </a:p>
        </p:txBody>
      </p:sp>
      <p:pic>
        <p:nvPicPr>
          <p:cNvPr id="3" name="Picture 2" descr="A white sheet with black text&#10;&#10;Description automatically generated">
            <a:extLst>
              <a:ext uri="{FF2B5EF4-FFF2-40B4-BE49-F238E27FC236}">
                <a16:creationId xmlns:a16="http://schemas.microsoft.com/office/drawing/2014/main" id="{50C6E93E-390A-B7E1-0278-F2172A43A394}"/>
              </a:ext>
            </a:extLst>
          </p:cNvPr>
          <p:cNvPicPr>
            <a:picLocks noChangeAspect="1"/>
          </p:cNvPicPr>
          <p:nvPr/>
        </p:nvPicPr>
        <p:blipFill>
          <a:blip r:embed="rId3"/>
          <a:stretch>
            <a:fillRect/>
          </a:stretch>
        </p:blipFill>
        <p:spPr>
          <a:xfrm>
            <a:off x="720725" y="1900383"/>
            <a:ext cx="6350000" cy="2882900"/>
          </a:xfrm>
          <a:prstGeom prst="rect">
            <a:avLst/>
          </a:prstGeom>
        </p:spPr>
      </p:pic>
    </p:spTree>
    <p:extLst>
      <p:ext uri="{BB962C8B-B14F-4D97-AF65-F5344CB8AC3E}">
        <p14:creationId xmlns:p14="http://schemas.microsoft.com/office/powerpoint/2010/main" val="1692825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4" name="Google Shape;674;p29"/>
          <p:cNvSpPr txBox="1">
            <a:spLocks noGrp="1"/>
          </p:cNvSpPr>
          <p:nvPr>
            <p:ph type="subTitle" idx="1"/>
          </p:nvPr>
        </p:nvSpPr>
        <p:spPr>
          <a:xfrm>
            <a:off x="579066" y="1865830"/>
            <a:ext cx="1427583" cy="572700"/>
          </a:xfrm>
          <a:prstGeom prst="rect">
            <a:avLst/>
          </a:prstGeom>
        </p:spPr>
        <p:txBody>
          <a:bodyPr spcFirstLastPara="1" wrap="square" lIns="91425" tIns="91425" rIns="91425" bIns="91425" anchor="b" anchorCtr="0">
            <a:noAutofit/>
          </a:bodyPr>
          <a:lstStyle/>
          <a:p>
            <a:pPr marL="139700" indent="0"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1</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74385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01</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77" name="Google Shape;677;p29"/>
          <p:cNvSpPr txBox="1">
            <a:spLocks noGrp="1"/>
          </p:cNvSpPr>
          <p:nvPr>
            <p:ph type="subTitle" idx="4"/>
          </p:nvPr>
        </p:nvSpPr>
        <p:spPr>
          <a:xfrm>
            <a:off x="1983601" y="1865830"/>
            <a:ext cx="1427583" cy="550226"/>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effectLst/>
                <a:latin typeface="MS PGothic" panose="020B0600070205080204" pitchFamily="34" charset="-128"/>
                <a:ea typeface="MS PGothic" panose="020B0600070205080204" pitchFamily="34" charset="-128"/>
              </a:rPr>
              <a:t>第</a:t>
            </a:r>
            <a:r>
              <a:rPr lang="en-US" altLang="ja-JP" sz="1200" b="0" u="none" strike="noStrike" dirty="0">
                <a:effectLst/>
                <a:latin typeface="MS PGothic" panose="020B0600070205080204" pitchFamily="34" charset="-128"/>
                <a:ea typeface="MS PGothic" panose="020B0600070205080204" pitchFamily="34" charset="-128"/>
              </a:rPr>
              <a:t>2</a:t>
            </a:r>
            <a:r>
              <a:rPr lang="ja-JP" altLang="en-US" sz="1200" b="0" u="none" strike="noStrike">
                <a:effectLst/>
                <a:latin typeface="MS PGothic" panose="020B0600070205080204" pitchFamily="34" charset="-128"/>
                <a:ea typeface="MS PGothic" panose="020B0600070205080204" pitchFamily="34" charset="-128"/>
              </a:rPr>
              <a:t>章 ソフトウェア開発の流れ</a:t>
            </a:r>
            <a:endParaRPr lang="ja-JP" altLang="en-US" sz="1200" b="0" i="0" u="none" strike="noStrike">
              <a:effectLs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19306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S PGothic" panose="020B0600070205080204" pitchFamily="34" charset="-128"/>
                <a:ea typeface="MS PGothic" panose="020B0600070205080204" pitchFamily="34" charset="-128"/>
              </a:rPr>
              <a:t>02</a:t>
            </a:r>
            <a:endParaRPr dirty="0">
              <a:latin typeface="MS PGothic" panose="020B0600070205080204" pitchFamily="34" charset="-128"/>
              <a:ea typeface="MS PGothic" panose="020B0600070205080204" pitchFamily="34" charset="-128"/>
            </a:endParaRPr>
          </a:p>
        </p:txBody>
      </p:sp>
      <p:sp>
        <p:nvSpPr>
          <p:cNvPr id="680" name="Google Shape;680;p29"/>
          <p:cNvSpPr txBox="1">
            <a:spLocks noGrp="1"/>
          </p:cNvSpPr>
          <p:nvPr>
            <p:ph type="subTitle" idx="7"/>
          </p:nvPr>
        </p:nvSpPr>
        <p:spPr>
          <a:xfrm>
            <a:off x="3388136" y="1865830"/>
            <a:ext cx="1538506" cy="557059"/>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3</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ソフトウェアシステムの構成</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42280"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03</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4" name="Google Shape;684;p29"/>
          <p:cNvSpPr txBox="1">
            <a:spLocks noGrp="1"/>
          </p:cNvSpPr>
          <p:nvPr>
            <p:ph type="title" idx="14"/>
          </p:nvPr>
        </p:nvSpPr>
        <p:spPr>
          <a:xfrm>
            <a:off x="5091491"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04</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7" name="Google Shape;687;p29"/>
          <p:cNvSpPr txBox="1">
            <a:spLocks noGrp="1"/>
          </p:cNvSpPr>
          <p:nvPr>
            <p:ph type="title" idx="17"/>
          </p:nvPr>
        </p:nvSpPr>
        <p:spPr>
          <a:xfrm>
            <a:off x="65407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05</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9" name="Google Shape;689;p29"/>
          <p:cNvSpPr txBox="1">
            <a:spLocks noGrp="1"/>
          </p:cNvSpPr>
          <p:nvPr>
            <p:ph type="subTitle" idx="19"/>
          </p:nvPr>
        </p:nvSpPr>
        <p:spPr>
          <a:xfrm>
            <a:off x="6611731" y="1895088"/>
            <a:ext cx="955944" cy="520676"/>
          </a:xfrm>
          <a:prstGeom prst="rect">
            <a:avLst/>
          </a:prstGeom>
        </p:spPr>
        <p:txBody>
          <a:bodyPr spcFirstLastPara="1" wrap="square" lIns="91425" tIns="91425" rIns="91425" bIns="91425" anchor="t"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演習</a:t>
            </a:r>
            <a:endPar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0000"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06</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03594" y="1865830"/>
            <a:ext cx="1617092" cy="550226"/>
          </a:xfrm>
        </p:spPr>
        <p:txBody>
          <a:bodyPr/>
          <a:lstStyle/>
          <a:p>
            <a:pPr marL="136525" indent="3175" algn="l"/>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4</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要求の獲得・分析と</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要件</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定義</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4" name="Google Shape;689;p29">
            <a:extLst>
              <a:ext uri="{FF2B5EF4-FFF2-40B4-BE49-F238E27FC236}">
                <a16:creationId xmlns:a16="http://schemas.microsoft.com/office/drawing/2014/main" id="{91E4DB07-025B-D26D-9425-62709194C71F}"/>
              </a:ext>
            </a:extLst>
          </p:cNvPr>
          <p:cNvSpPr txBox="1">
            <a:spLocks/>
          </p:cNvSpPr>
          <p:nvPr/>
        </p:nvSpPr>
        <p:spPr>
          <a:xfrm>
            <a:off x="2165481" y="3298339"/>
            <a:ext cx="1588031" cy="5502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6</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ソフトウェア設計 </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 </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設計の概念</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177164"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07</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432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08</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091491"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solidFill>
                  <a:schemeClr val="bg1"/>
                </a:solidFill>
                <a:highlight>
                  <a:srgbClr val="C0C0C0"/>
                </a:highlight>
                <a:latin typeface="MS PGothic" panose="020B0600070205080204" pitchFamily="34" charset="-128"/>
                <a:ea typeface="MS PGothic" panose="020B0600070205080204" pitchFamily="34" charset="-128"/>
              </a:rPr>
              <a:t>09</a:t>
            </a:r>
            <a:endParaRPr lang="en"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851899" y="3298339"/>
            <a:ext cx="1323940" cy="3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中間試験</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691952" y="3298339"/>
            <a:ext cx="1402308"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第</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5</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章 システム設計</a:t>
            </a:r>
          </a:p>
        </p:txBody>
      </p:sp>
      <p:sp>
        <p:nvSpPr>
          <p:cNvPr id="6" name="Google Shape;689;p29">
            <a:extLst>
              <a:ext uri="{FF2B5EF4-FFF2-40B4-BE49-F238E27FC236}">
                <a16:creationId xmlns:a16="http://schemas.microsoft.com/office/drawing/2014/main" id="{A69D39C1-69DF-8D13-8E6E-31A97CCF7894}"/>
              </a:ext>
            </a:extLst>
          </p:cNvPr>
          <p:cNvSpPr txBox="1">
            <a:spLocks/>
          </p:cNvSpPr>
          <p:nvPr/>
        </p:nvSpPr>
        <p:spPr>
          <a:xfrm>
            <a:off x="3824733" y="3298339"/>
            <a:ext cx="955944"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演習</a:t>
            </a:r>
            <a:endParaRPr lang="en-US" altLang="ja-JP" sz="1200"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9" name="Title 8">
            <a:extLst>
              <a:ext uri="{FF2B5EF4-FFF2-40B4-BE49-F238E27FC236}">
                <a16:creationId xmlns:a16="http://schemas.microsoft.com/office/drawing/2014/main" id="{F0528F9E-30BE-A68E-A7DF-C77006ED3B95}"/>
              </a:ext>
            </a:extLst>
          </p:cNvPr>
          <p:cNvSpPr>
            <a:spLocks noGrp="1"/>
          </p:cNvSpPr>
          <p:nvPr>
            <p:ph type="title"/>
          </p:nvPr>
        </p:nvSpPr>
        <p:spPr/>
        <p:txBody>
          <a:bodyPr/>
          <a:lstStyle/>
          <a:p>
            <a:r>
              <a:rPr lang="en-US" dirty="0" err="1">
                <a:latin typeface="MS PGothic" panose="020B0600070205080204" pitchFamily="34" charset="-128"/>
                <a:ea typeface="MS PGothic" panose="020B0600070205080204" pitchFamily="34" charset="-128"/>
              </a:rPr>
              <a:t>今日の授業</a:t>
            </a:r>
            <a:br>
              <a:rPr lang="en-US" dirty="0">
                <a:latin typeface="MS PGothic" panose="020B0600070205080204" pitchFamily="34" charset="-128"/>
                <a:ea typeface="MS PGothic" panose="020B0600070205080204" pitchFamily="34" charset="-128"/>
              </a:rPr>
            </a:br>
            <a:endParaRPr lang="en-US" dirty="0"/>
          </a:p>
        </p:txBody>
      </p:sp>
    </p:spTree>
    <p:extLst>
      <p:ext uri="{BB962C8B-B14F-4D97-AF65-F5344CB8AC3E}">
        <p14:creationId xmlns:p14="http://schemas.microsoft.com/office/powerpoint/2010/main" val="2143002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40000"/>
            <a:ext cx="7704000" cy="430671"/>
          </a:xfrm>
          <a:prstGeom prst="rect">
            <a:avLst/>
          </a:prstGeom>
        </p:spPr>
        <p:txBody>
          <a:bodyPr spcFirstLastPara="1" wrap="square" lIns="91425" tIns="91425" rIns="91425" bIns="91425" anchor="t" anchorCtr="0">
            <a:noAutofit/>
          </a:bodyPr>
          <a:lstStyle/>
          <a:p>
            <a:r>
              <a:rPr lang="en-US" altLang="ja-JP" sz="2000" dirty="0">
                <a:solidFill>
                  <a:schemeClr val="tx1"/>
                </a:solidFill>
                <a:latin typeface="MS PGothic" panose="020B0600070205080204" pitchFamily="34" charset="-128"/>
                <a:ea typeface="MS PGothic" panose="020B0600070205080204" pitchFamily="34" charset="-128"/>
              </a:rPr>
              <a:t>2.6 </a:t>
            </a:r>
            <a:r>
              <a:rPr lang="ja-JP" altLang="en-US" sz="2000">
                <a:solidFill>
                  <a:schemeClr val="tx1"/>
                </a:solidFill>
                <a:latin typeface="MS PGothic" panose="020B0600070205080204" pitchFamily="34" charset="-128"/>
                <a:ea typeface="MS PGothic" panose="020B0600070205080204" pitchFamily="34" charset="-128"/>
              </a:rPr>
              <a:t>工程設計</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FB6A2BAF-08C4-E647-12F0-0B75A9298013}"/>
              </a:ext>
            </a:extLst>
          </p:cNvPr>
          <p:cNvSpPr txBox="1"/>
          <p:nvPr/>
        </p:nvSpPr>
        <p:spPr>
          <a:xfrm>
            <a:off x="721450" y="970671"/>
            <a:ext cx="7702550" cy="646331"/>
          </a:xfrm>
          <a:prstGeom prst="rect">
            <a:avLst/>
          </a:prstGeom>
          <a:noFill/>
        </p:spPr>
        <p:txBody>
          <a:bodyPr wrap="square">
            <a:spAutoFit/>
          </a:bodyPr>
          <a:lstStyle/>
          <a:p>
            <a:pPr algn="l">
              <a:spcBef>
                <a:spcPts val="600"/>
              </a:spcBef>
              <a:spcAft>
                <a:spcPts val="600"/>
              </a:spcAft>
              <a:buClr>
                <a:schemeClr val="tx1"/>
              </a:buClr>
            </a:pPr>
            <a:r>
              <a:rPr lang="en-US" altLang="ja-JP" i="0" dirty="0">
                <a:solidFill>
                  <a:schemeClr val="tx1"/>
                </a:solidFill>
                <a:effectLst/>
                <a:latin typeface="MS PGothic" panose="020B0600070205080204" pitchFamily="34" charset="-128"/>
                <a:ea typeface="MS PGothic" panose="020B0600070205080204" pitchFamily="34" charset="-128"/>
              </a:rPr>
              <a:t>2. </a:t>
            </a:r>
            <a:r>
              <a:rPr lang="en-US" altLang="ja-JP" i="0" dirty="0">
                <a:solidFill>
                  <a:schemeClr val="accent1"/>
                </a:solidFill>
                <a:effectLst/>
                <a:latin typeface="MS PGothic" panose="020B0600070205080204" pitchFamily="34" charset="-128"/>
                <a:ea typeface="MS PGothic" panose="020B0600070205080204" pitchFamily="34" charset="-128"/>
              </a:rPr>
              <a:t>PERT</a:t>
            </a:r>
            <a:r>
              <a:rPr lang="en-US" altLang="ja-JP" i="0" dirty="0">
                <a:solidFill>
                  <a:schemeClr val="tx1"/>
                </a:solidFill>
                <a:effectLst/>
                <a:latin typeface="MS PGothic" panose="020B0600070205080204" pitchFamily="34" charset="-128"/>
                <a:ea typeface="MS PGothic" panose="020B0600070205080204" pitchFamily="34" charset="-128"/>
              </a:rPr>
              <a:t> (Program Evaluation and</a:t>
            </a:r>
            <a:r>
              <a:rPr lang="en-US" altLang="ja-JP" dirty="0">
                <a:solidFill>
                  <a:schemeClr val="tx1"/>
                </a:solidFill>
                <a:latin typeface="MS PGothic" panose="020B0600070205080204" pitchFamily="34" charset="-128"/>
                <a:ea typeface="MS PGothic" panose="020B0600070205080204" pitchFamily="34" charset="-128"/>
              </a:rPr>
              <a:t> Review</a:t>
            </a:r>
            <a:r>
              <a:rPr lang="en-US" altLang="ja-JP" i="0" dirty="0">
                <a:solidFill>
                  <a:schemeClr val="tx1"/>
                </a:solidFill>
                <a:effectLst/>
                <a:latin typeface="MS PGothic" panose="020B0600070205080204" pitchFamily="34" charset="-128"/>
                <a:ea typeface="MS PGothic" panose="020B0600070205080204" pitchFamily="34" charset="-128"/>
              </a:rPr>
              <a:t> Technique) </a:t>
            </a:r>
          </a:p>
          <a:p>
            <a:pPr algn="l">
              <a:spcBef>
                <a:spcPts val="600"/>
              </a:spcBef>
              <a:spcAft>
                <a:spcPts val="600"/>
              </a:spcAft>
              <a:buClr>
                <a:schemeClr val="tx1"/>
              </a:buClr>
            </a:pPr>
            <a:r>
              <a:rPr lang="ja-JP" altLang="en-US" sz="1200" i="0">
                <a:solidFill>
                  <a:schemeClr val="tx1"/>
                </a:solidFill>
                <a:effectLst/>
                <a:latin typeface="MS PGothic" panose="020B0600070205080204" pitchFamily="34" charset="-128"/>
                <a:ea typeface="MS PGothic" panose="020B0600070205080204" pitchFamily="34" charset="-128"/>
              </a:rPr>
              <a:t>作業をどのような順序で実施するとプロジェクト全体が最短で終了するかを検討、評価、決定する手法。</a:t>
            </a:r>
            <a:endParaRPr lang="en-US" altLang="ja-JP" sz="1200" i="0" dirty="0">
              <a:solidFill>
                <a:schemeClr val="tx1"/>
              </a:solidFill>
              <a:effectLst/>
              <a:latin typeface="MS PGothic" panose="020B0600070205080204" pitchFamily="34" charset="-128"/>
              <a:ea typeface="MS PGothic" panose="020B0600070205080204" pitchFamily="34" charset="-128"/>
            </a:endParaRPr>
          </a:p>
        </p:txBody>
      </p:sp>
      <p:pic>
        <p:nvPicPr>
          <p:cNvPr id="5" name="Picture 4" descr="A diagram of a cooking process&#10;&#10;Description automatically generated">
            <a:extLst>
              <a:ext uri="{FF2B5EF4-FFF2-40B4-BE49-F238E27FC236}">
                <a16:creationId xmlns:a16="http://schemas.microsoft.com/office/drawing/2014/main" id="{A1DFF5BD-4F39-9391-004C-DD31FE3FA0EB}"/>
              </a:ext>
            </a:extLst>
          </p:cNvPr>
          <p:cNvPicPr>
            <a:picLocks noChangeAspect="1"/>
          </p:cNvPicPr>
          <p:nvPr/>
        </p:nvPicPr>
        <p:blipFill>
          <a:blip r:embed="rId3"/>
          <a:stretch>
            <a:fillRect/>
          </a:stretch>
        </p:blipFill>
        <p:spPr>
          <a:xfrm>
            <a:off x="720726" y="1775429"/>
            <a:ext cx="3652154" cy="2739115"/>
          </a:xfrm>
          <a:prstGeom prst="rect">
            <a:avLst/>
          </a:prstGeom>
        </p:spPr>
      </p:pic>
      <p:pic>
        <p:nvPicPr>
          <p:cNvPr id="7" name="Picture 6" descr="A diagram of a train&#10;&#10;Description automatically generated">
            <a:extLst>
              <a:ext uri="{FF2B5EF4-FFF2-40B4-BE49-F238E27FC236}">
                <a16:creationId xmlns:a16="http://schemas.microsoft.com/office/drawing/2014/main" id="{0B485B39-C087-D481-E9A2-E6B453D5061C}"/>
              </a:ext>
            </a:extLst>
          </p:cNvPr>
          <p:cNvPicPr>
            <a:picLocks noChangeAspect="1"/>
          </p:cNvPicPr>
          <p:nvPr/>
        </p:nvPicPr>
        <p:blipFill>
          <a:blip r:embed="rId4"/>
          <a:stretch>
            <a:fillRect/>
          </a:stretch>
        </p:blipFill>
        <p:spPr>
          <a:xfrm>
            <a:off x="4571999" y="1775428"/>
            <a:ext cx="4034997" cy="1597499"/>
          </a:xfrm>
          <a:prstGeom prst="rect">
            <a:avLst/>
          </a:prstGeom>
        </p:spPr>
      </p:pic>
    </p:spTree>
    <p:extLst>
      <p:ext uri="{BB962C8B-B14F-4D97-AF65-F5344CB8AC3E}">
        <p14:creationId xmlns:p14="http://schemas.microsoft.com/office/powerpoint/2010/main" val="847210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40000"/>
            <a:ext cx="7704000" cy="430671"/>
          </a:xfrm>
          <a:prstGeom prst="rect">
            <a:avLst/>
          </a:prstGeom>
        </p:spPr>
        <p:txBody>
          <a:bodyPr spcFirstLastPara="1" wrap="square" lIns="91425" tIns="91425" rIns="91425" bIns="91425" anchor="t" anchorCtr="0">
            <a:noAutofit/>
          </a:bodyPr>
          <a:lstStyle/>
          <a:p>
            <a:r>
              <a:rPr lang="en-US" altLang="ja-JP" sz="2000" dirty="0">
                <a:solidFill>
                  <a:schemeClr val="tx1"/>
                </a:solidFill>
                <a:latin typeface="MS PGothic" panose="020B0600070205080204" pitchFamily="34" charset="-128"/>
                <a:ea typeface="MS PGothic" panose="020B0600070205080204" pitchFamily="34" charset="-128"/>
              </a:rPr>
              <a:t>2.7 </a:t>
            </a:r>
            <a:r>
              <a:rPr lang="ja-JP" altLang="en-US" sz="2000">
                <a:solidFill>
                  <a:schemeClr val="tx1"/>
                </a:solidFill>
                <a:latin typeface="MS PGothic" panose="020B0600070205080204" pitchFamily="34" charset="-128"/>
                <a:ea typeface="MS PGothic" panose="020B0600070205080204" pitchFamily="34" charset="-128"/>
              </a:rPr>
              <a:t>開発スケジュール</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FB6A2BAF-08C4-E647-12F0-0B75A9298013}"/>
              </a:ext>
            </a:extLst>
          </p:cNvPr>
          <p:cNvSpPr txBox="1"/>
          <p:nvPr/>
        </p:nvSpPr>
        <p:spPr>
          <a:xfrm>
            <a:off x="721450" y="970671"/>
            <a:ext cx="7702550" cy="276999"/>
          </a:xfrm>
          <a:prstGeom prst="rect">
            <a:avLst/>
          </a:prstGeom>
          <a:noFill/>
        </p:spPr>
        <p:txBody>
          <a:bodyPr wrap="square">
            <a:spAutoFit/>
          </a:bodyPr>
          <a:lstStyle/>
          <a:p>
            <a:pPr algn="l">
              <a:spcBef>
                <a:spcPts val="600"/>
              </a:spcBef>
              <a:spcAft>
                <a:spcPts val="600"/>
              </a:spcAft>
              <a:buClr>
                <a:schemeClr val="tx1"/>
              </a:buClr>
            </a:pPr>
            <a:r>
              <a:rPr lang="en-US" altLang="ja-JP" sz="1200" i="0" dirty="0">
                <a:solidFill>
                  <a:schemeClr val="tx1"/>
                </a:solidFill>
                <a:effectLst/>
                <a:latin typeface="MS PGothic" panose="020B0600070205080204" pitchFamily="34" charset="-128"/>
                <a:ea typeface="MS PGothic" panose="020B0600070205080204" pitchFamily="34" charset="-128"/>
              </a:rPr>
              <a:t>WBS</a:t>
            </a:r>
            <a:r>
              <a:rPr lang="ja-JP" altLang="en-JP" sz="1200" i="0">
                <a:solidFill>
                  <a:schemeClr val="tx1"/>
                </a:solidFill>
                <a:effectLst/>
                <a:latin typeface="MS PGothic" panose="020B0600070205080204" pitchFamily="34" charset="-128"/>
                <a:ea typeface="MS PGothic" panose="020B0600070205080204" pitchFamily="34" charset="-128"/>
              </a:rPr>
              <a:t>、</a:t>
            </a:r>
            <a:r>
              <a:rPr lang="en-JP" altLang="ja-JP" sz="1200" i="0" dirty="0">
                <a:solidFill>
                  <a:schemeClr val="tx1"/>
                </a:solidFill>
                <a:effectLst/>
                <a:latin typeface="MS PGothic" panose="020B0600070205080204" pitchFamily="34" charset="-128"/>
                <a:ea typeface="MS PGothic" panose="020B0600070205080204" pitchFamily="34" charset="-128"/>
              </a:rPr>
              <a:t>PERT</a:t>
            </a:r>
            <a:r>
              <a:rPr lang="ja-JP" altLang="en-US" sz="1200" i="0">
                <a:solidFill>
                  <a:schemeClr val="tx1"/>
                </a:solidFill>
                <a:effectLst/>
                <a:latin typeface="MS PGothic" panose="020B0600070205080204" pitchFamily="34" charset="-128"/>
                <a:ea typeface="MS PGothic" panose="020B0600070205080204" pitchFamily="34" charset="-128"/>
              </a:rPr>
              <a:t>の検討結果を基に、開発スケジュールを作成する。</a:t>
            </a:r>
            <a:r>
              <a:rPr lang="ja-JP" altLang="en-US" sz="1200" i="0">
                <a:solidFill>
                  <a:schemeClr val="accent1"/>
                </a:solidFill>
                <a:effectLst/>
                <a:latin typeface="MS PGothic" panose="020B0600070205080204" pitchFamily="34" charset="-128"/>
                <a:ea typeface="MS PGothic" panose="020B0600070205080204" pitchFamily="34" charset="-128"/>
              </a:rPr>
              <a:t>ガントチャート</a:t>
            </a:r>
            <a:r>
              <a:rPr lang="ja-JP" altLang="en-US" sz="1200" i="0">
                <a:solidFill>
                  <a:schemeClr val="tx1"/>
                </a:solidFill>
                <a:effectLst/>
                <a:latin typeface="MS PGothic" panose="020B0600070205080204" pitchFamily="34" charset="-128"/>
                <a:ea typeface="MS PGothic" panose="020B0600070205080204" pitchFamily="34" charset="-128"/>
              </a:rPr>
              <a:t>と呼ばれる線で表記する。</a:t>
            </a:r>
            <a:endParaRPr lang="en-US" altLang="ja-JP" sz="1200" i="0" dirty="0">
              <a:solidFill>
                <a:schemeClr val="tx1"/>
              </a:solidFill>
              <a:effectLst/>
              <a:latin typeface="MS PGothic" panose="020B0600070205080204" pitchFamily="34" charset="-128"/>
              <a:ea typeface="MS PGothic" panose="020B0600070205080204" pitchFamily="34" charset="-128"/>
            </a:endParaRPr>
          </a:p>
        </p:txBody>
      </p:sp>
      <p:pic>
        <p:nvPicPr>
          <p:cNvPr id="3" name="Picture 2" descr="A diagram with text and numbers&#10;&#10;Description automatically generated with medium confidence">
            <a:extLst>
              <a:ext uri="{FF2B5EF4-FFF2-40B4-BE49-F238E27FC236}">
                <a16:creationId xmlns:a16="http://schemas.microsoft.com/office/drawing/2014/main" id="{39C75D5E-2E71-39A4-232B-F1326F01CB2A}"/>
              </a:ext>
            </a:extLst>
          </p:cNvPr>
          <p:cNvPicPr>
            <a:picLocks noChangeAspect="1"/>
          </p:cNvPicPr>
          <p:nvPr/>
        </p:nvPicPr>
        <p:blipFill>
          <a:blip r:embed="rId3"/>
          <a:stretch>
            <a:fillRect/>
          </a:stretch>
        </p:blipFill>
        <p:spPr>
          <a:xfrm>
            <a:off x="720725" y="1401342"/>
            <a:ext cx="4929158" cy="3322058"/>
          </a:xfrm>
          <a:prstGeom prst="rect">
            <a:avLst/>
          </a:prstGeom>
        </p:spPr>
      </p:pic>
    </p:spTree>
    <p:extLst>
      <p:ext uri="{BB962C8B-B14F-4D97-AF65-F5344CB8AC3E}">
        <p14:creationId xmlns:p14="http://schemas.microsoft.com/office/powerpoint/2010/main" val="531168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43"/>
          <p:cNvSpPr txBox="1">
            <a:spLocks noGrp="1"/>
          </p:cNvSpPr>
          <p:nvPr>
            <p:ph type="title"/>
          </p:nvPr>
        </p:nvSpPr>
        <p:spPr>
          <a:xfrm>
            <a:off x="1854479" y="1340850"/>
            <a:ext cx="5435042" cy="195591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8000" dirty="0" err="1">
                <a:solidFill>
                  <a:schemeClr val="accent1"/>
                </a:solidFill>
                <a:latin typeface="MS PGothic" panose="020B0600070205080204" pitchFamily="34" charset="-128"/>
                <a:ea typeface="MS PGothic" panose="020B0600070205080204" pitchFamily="34" charset="-128"/>
              </a:rPr>
              <a:t>Q</a:t>
            </a:r>
            <a:r>
              <a:rPr lang="en-US" sz="8000" dirty="0" err="1">
                <a:solidFill>
                  <a:schemeClr val="accent2"/>
                </a:solidFill>
                <a:latin typeface="MS PGothic" panose="020B0600070205080204" pitchFamily="34" charset="-128"/>
                <a:ea typeface="MS PGothic" panose="020B0600070205080204" pitchFamily="34" charset="-128"/>
              </a:rPr>
              <a:t>U</a:t>
            </a:r>
            <a:r>
              <a:rPr lang="en-US" sz="8000" dirty="0" err="1">
                <a:solidFill>
                  <a:schemeClr val="accent3"/>
                </a:solidFill>
                <a:latin typeface="MS PGothic" panose="020B0600070205080204" pitchFamily="34" charset="-128"/>
                <a:ea typeface="MS PGothic" panose="020B0600070205080204" pitchFamily="34" charset="-128"/>
              </a:rPr>
              <a:t>I</a:t>
            </a:r>
            <a:r>
              <a:rPr lang="en-US" sz="8000" dirty="0" err="1">
                <a:solidFill>
                  <a:schemeClr val="accent4"/>
                </a:solidFill>
                <a:latin typeface="MS PGothic" panose="020B0600070205080204" pitchFamily="34" charset="-128"/>
                <a:ea typeface="MS PGothic" panose="020B0600070205080204" pitchFamily="34" charset="-128"/>
              </a:rPr>
              <a:t>Z</a:t>
            </a:r>
            <a:r>
              <a:rPr lang="en-US" sz="6600" dirty="0" err="1">
                <a:solidFill>
                  <a:schemeClr val="accent1"/>
                </a:solidFill>
                <a:latin typeface="MS PGothic" panose="020B0600070205080204" pitchFamily="34" charset="-128"/>
                <a:ea typeface="MS PGothic" panose="020B0600070205080204" pitchFamily="34" charset="-128"/>
              </a:rPr>
              <a:t>で</a:t>
            </a:r>
            <a:r>
              <a:rPr lang="en-US" sz="6600" dirty="0" err="1">
                <a:solidFill>
                  <a:schemeClr val="accent2"/>
                </a:solidFill>
                <a:latin typeface="MS PGothic" panose="020B0600070205080204" pitchFamily="34" charset="-128"/>
                <a:ea typeface="MS PGothic" panose="020B0600070205080204" pitchFamily="34" charset="-128"/>
              </a:rPr>
              <a:t>確</a:t>
            </a:r>
            <a:r>
              <a:rPr lang="en-US" sz="6600" dirty="0" err="1">
                <a:solidFill>
                  <a:schemeClr val="accent3"/>
                </a:solidFill>
                <a:latin typeface="MS PGothic" panose="020B0600070205080204" pitchFamily="34" charset="-128"/>
                <a:ea typeface="MS PGothic" panose="020B0600070205080204" pitchFamily="34" charset="-128"/>
              </a:rPr>
              <a:t>認</a:t>
            </a:r>
            <a:endParaRPr sz="8000" dirty="0">
              <a:solidFill>
                <a:schemeClr val="accent6"/>
              </a:solidFill>
            </a:endParaRPr>
          </a:p>
        </p:txBody>
      </p:sp>
      <p:sp>
        <p:nvSpPr>
          <p:cNvPr id="2" name="Google Shape;924;p40">
            <a:extLst>
              <a:ext uri="{FF2B5EF4-FFF2-40B4-BE49-F238E27FC236}">
                <a16:creationId xmlns:a16="http://schemas.microsoft.com/office/drawing/2014/main" id="{1A82E895-E474-5617-4DF4-F34257A245A6}"/>
              </a:ext>
            </a:extLst>
          </p:cNvPr>
          <p:cNvSpPr txBox="1">
            <a:spLocks/>
          </p:cNvSpPr>
          <p:nvPr/>
        </p:nvSpPr>
        <p:spPr>
          <a:xfrm>
            <a:off x="2222803" y="3296767"/>
            <a:ext cx="5066718" cy="6064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US" sz="2000" dirty="0">
                <a:solidFill>
                  <a:schemeClr val="tx1"/>
                </a:solidFill>
                <a:latin typeface="MS PGothic" panose="020B0600070205080204" pitchFamily="34" charset="-128"/>
                <a:ea typeface="MS PGothic" panose="020B0600070205080204" pitchFamily="34" charset="-128"/>
                <a:hlinkClick r:id="rId3"/>
              </a:rPr>
              <a:t>https://</a:t>
            </a:r>
            <a:r>
              <a:rPr lang="en-US" sz="2000" dirty="0" err="1">
                <a:solidFill>
                  <a:schemeClr val="tx1"/>
                </a:solidFill>
                <a:latin typeface="MS PGothic" panose="020B0600070205080204" pitchFamily="34" charset="-128"/>
                <a:ea typeface="MS PGothic" panose="020B0600070205080204" pitchFamily="34" charset="-128"/>
                <a:hlinkClick r:id="rId3"/>
              </a:rPr>
              <a:t>forms.gle</a:t>
            </a:r>
            <a:r>
              <a:rPr lang="en-US" sz="2000" dirty="0">
                <a:solidFill>
                  <a:schemeClr val="tx1"/>
                </a:solidFill>
                <a:latin typeface="MS PGothic" panose="020B0600070205080204" pitchFamily="34" charset="-128"/>
                <a:ea typeface="MS PGothic" panose="020B0600070205080204" pitchFamily="34" charset="-128"/>
                <a:hlinkClick r:id="rId3"/>
              </a:rPr>
              <a:t>/wLFVfMpB27TqJtpi8</a:t>
            </a:r>
            <a:endParaRPr lang="en-US" sz="2000" dirty="0">
              <a:solidFill>
                <a:schemeClr val="tx1"/>
              </a:solidFill>
              <a:latin typeface="MS PGothic" panose="020B0600070205080204" pitchFamily="34" charset="-128"/>
              <a:ea typeface="MS PGothic" panose="020B0600070205080204" pitchFamily="34" charset="-128"/>
            </a:endParaRPr>
          </a:p>
        </p:txBody>
      </p:sp>
      <p:sp>
        <p:nvSpPr>
          <p:cNvPr id="3" name="TextBox 2">
            <a:extLst>
              <a:ext uri="{FF2B5EF4-FFF2-40B4-BE49-F238E27FC236}">
                <a16:creationId xmlns:a16="http://schemas.microsoft.com/office/drawing/2014/main" id="{1079F168-BD3B-C930-E11B-78E7E72FA47B}"/>
              </a:ext>
            </a:extLst>
          </p:cNvPr>
          <p:cNvSpPr txBox="1"/>
          <p:nvPr/>
        </p:nvSpPr>
        <p:spPr>
          <a:xfrm>
            <a:off x="720725" y="641444"/>
            <a:ext cx="1308569" cy="307777"/>
          </a:xfrm>
          <a:prstGeom prst="rect">
            <a:avLst/>
          </a:prstGeom>
          <a:noFill/>
        </p:spPr>
        <p:txBody>
          <a:bodyPr wrap="square" rtlCol="0">
            <a:spAutoFit/>
          </a:bodyPr>
          <a:lstStyle/>
          <a:p>
            <a:r>
              <a:rPr lang="en-US" dirty="0">
                <a:solidFill>
                  <a:schemeClr val="tx1"/>
                </a:solidFill>
              </a:rPr>
              <a:t>Quiz 2-2</a:t>
            </a:r>
          </a:p>
        </p:txBody>
      </p:sp>
    </p:spTree>
    <p:extLst>
      <p:ext uri="{BB962C8B-B14F-4D97-AF65-F5344CB8AC3E}">
        <p14:creationId xmlns:p14="http://schemas.microsoft.com/office/powerpoint/2010/main" val="4111484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000" y="1349582"/>
            <a:ext cx="8134705" cy="267997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spcAft>
                <a:spcPts val="600"/>
              </a:spcAft>
              <a:buClr>
                <a:schemeClr val="bg1"/>
              </a:buClr>
            </a:pPr>
            <a:r>
              <a:rPr lang="ja-JP" altLang="en-US" sz="2000">
                <a:solidFill>
                  <a:schemeClr val="tx1"/>
                </a:solidFill>
                <a:latin typeface="MS PGothic" panose="020B0600070205080204" pitchFamily="34" charset="-128"/>
                <a:ea typeface="MS PGothic" panose="020B0600070205080204" pitchFamily="34" charset="-128"/>
              </a:rPr>
              <a:t>今日の授業についての質問や各自の意見など</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2" name="Title 1">
            <a:extLst>
              <a:ext uri="{FF2B5EF4-FFF2-40B4-BE49-F238E27FC236}">
                <a16:creationId xmlns:a16="http://schemas.microsoft.com/office/drawing/2014/main" id="{1AFEE913-6563-670C-A79E-299C5ED502EE}"/>
              </a:ext>
            </a:extLst>
          </p:cNvPr>
          <p:cNvSpPr>
            <a:spLocks noGrp="1"/>
          </p:cNvSpPr>
          <p:nvPr>
            <p:ph type="title"/>
          </p:nvPr>
        </p:nvSpPr>
        <p:spPr/>
        <p:txBody>
          <a:bodyPr/>
          <a:lstStyle/>
          <a:p>
            <a:r>
              <a:rPr lang="en-US" dirty="0">
                <a:solidFill>
                  <a:schemeClr val="tx1"/>
                </a:solidFill>
              </a:rPr>
              <a:t>5. </a:t>
            </a:r>
            <a:r>
              <a:rPr lang="en-JP" dirty="0">
                <a:solidFill>
                  <a:schemeClr val="tx1"/>
                </a:solidFill>
                <a:latin typeface="MS PGothic" panose="020B0600070205080204" pitchFamily="34" charset="-128"/>
                <a:ea typeface="MS PGothic" panose="020B0600070205080204" pitchFamily="34" charset="-128"/>
              </a:rPr>
              <a:t>質問やディスカッション</a:t>
            </a:r>
            <a:br>
              <a:rPr lang="en-JP" dirty="0">
                <a:solidFill>
                  <a:schemeClr val="tx1"/>
                </a:solidFill>
                <a:latin typeface="MS PGothic" panose="020B0600070205080204" pitchFamily="34" charset="-128"/>
                <a:ea typeface="MS PGothic" panose="020B0600070205080204" pitchFamily="34" charset="-128"/>
              </a:rPr>
            </a:br>
            <a:endParaRPr lang="en-US" dirty="0">
              <a:solidFill>
                <a:schemeClr val="tx1"/>
              </a:solidFill>
            </a:endParaRPr>
          </a:p>
        </p:txBody>
      </p:sp>
    </p:spTree>
    <p:extLst>
      <p:ext uri="{BB962C8B-B14F-4D97-AF65-F5344CB8AC3E}">
        <p14:creationId xmlns:p14="http://schemas.microsoft.com/office/powerpoint/2010/main" val="2663835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000" y="1112699"/>
            <a:ext cx="8134705" cy="36902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spcAft>
                <a:spcPts val="600"/>
              </a:spcAft>
              <a:buClr>
                <a:schemeClr val="bg1"/>
              </a:buClr>
            </a:pPr>
            <a:r>
              <a:rPr lang="en-US" altLang="ja-JP" sz="2000" dirty="0">
                <a:solidFill>
                  <a:schemeClr val="tx1"/>
                </a:solidFill>
                <a:latin typeface="MS PGothic" panose="020B0600070205080204" pitchFamily="34" charset="-128"/>
                <a:ea typeface="MS PGothic" panose="020B0600070205080204" pitchFamily="34" charset="-128"/>
                <a:hlinkClick r:id="rId3"/>
              </a:rPr>
              <a:t>https://forms.gle/bcyH9gJ2kgs7ytqv9</a:t>
            </a:r>
            <a:endParaRPr lang="en-US" altLang="ja-JP" sz="2000" dirty="0">
              <a:solidFill>
                <a:schemeClr val="tx1"/>
              </a:solidFill>
              <a:latin typeface="MS PGothic" panose="020B0600070205080204" pitchFamily="34" charset="-128"/>
              <a:ea typeface="MS PGothic" panose="020B0600070205080204" pitchFamily="34" charset="-128"/>
            </a:endParaRPr>
          </a:p>
          <a:p>
            <a:pPr>
              <a:spcBef>
                <a:spcPts val="600"/>
              </a:spcBef>
              <a:spcAft>
                <a:spcPts val="600"/>
              </a:spcAft>
              <a:buClr>
                <a:schemeClr val="bg1"/>
              </a:buClr>
            </a:pPr>
            <a:r>
              <a:rPr lang="ja-JP" altLang="en-US" sz="2000">
                <a:solidFill>
                  <a:schemeClr val="tx1"/>
                </a:solidFill>
                <a:latin typeface="MS PGothic" panose="020B0600070205080204" pitchFamily="34" charset="-128"/>
                <a:ea typeface="MS PGothic" panose="020B0600070205080204" pitchFamily="34" charset="-128"/>
              </a:rPr>
              <a:t>歯科医院業務支援システムの開発を委託された。ウォータフォールプロセスモデルで開発を進める場合に、以下の設問に答えてください。どのような開発フェーズが必要か</a:t>
            </a:r>
            <a:endParaRPr lang="en-US" altLang="ja-JP" sz="2000" dirty="0">
              <a:solidFill>
                <a:schemeClr val="tx1"/>
              </a:solidFill>
              <a:latin typeface="MS PGothic" panose="020B0600070205080204" pitchFamily="34" charset="-128"/>
              <a:ea typeface="MS PGothic" panose="020B0600070205080204" pitchFamily="34" charset="-128"/>
            </a:endParaRPr>
          </a:p>
          <a:p>
            <a:pPr marL="817562" lvl="1" indent="-457200">
              <a:spcBef>
                <a:spcPts val="600"/>
              </a:spcBef>
              <a:spcAft>
                <a:spcPts val="600"/>
              </a:spcAft>
              <a:buClr>
                <a:schemeClr val="tx1"/>
              </a:buClr>
              <a:buFont typeface="+mj-lt"/>
              <a:buAutoNum type="arabicPeriod"/>
            </a:pPr>
            <a:r>
              <a:rPr lang="ja-JP" altLang="en-US" sz="1800">
                <a:solidFill>
                  <a:schemeClr val="tx1"/>
                </a:solidFill>
                <a:latin typeface="MS PGothic" panose="020B0600070205080204" pitchFamily="34" charset="-128"/>
                <a:ea typeface="MS PGothic" panose="020B0600070205080204" pitchFamily="34" charset="-128"/>
              </a:rPr>
              <a:t>ウォータフォールプロセスモデルの各プロセスの正しい順番を選択してください。</a:t>
            </a:r>
          </a:p>
          <a:p>
            <a:pPr marL="817562" lvl="1" indent="-457200">
              <a:spcBef>
                <a:spcPts val="600"/>
              </a:spcBef>
              <a:spcAft>
                <a:spcPts val="600"/>
              </a:spcAft>
              <a:buClr>
                <a:schemeClr val="tx1"/>
              </a:buClr>
              <a:buFont typeface="+mj-lt"/>
              <a:buAutoNum type="arabicPeriod"/>
            </a:pPr>
            <a:r>
              <a:rPr lang="ja-JP" altLang="en-US" sz="1800">
                <a:solidFill>
                  <a:schemeClr val="tx1"/>
                </a:solidFill>
                <a:latin typeface="MS PGothic" panose="020B0600070205080204" pitchFamily="34" charset="-128"/>
                <a:ea typeface="MS PGothic" panose="020B0600070205080204" pitchFamily="34" charset="-128"/>
              </a:rPr>
              <a:t>ウォータフォールプロセスモデルで実装フェーズに関わるステークホルダをすべて選択してください。</a:t>
            </a:r>
          </a:p>
          <a:p>
            <a:pPr marL="817562" lvl="1" indent="-457200">
              <a:spcBef>
                <a:spcPts val="600"/>
              </a:spcBef>
              <a:spcAft>
                <a:spcPts val="600"/>
              </a:spcAft>
              <a:buClr>
                <a:schemeClr val="tx1"/>
              </a:buClr>
              <a:buFont typeface="+mj-lt"/>
              <a:buAutoNum type="arabicPeriod"/>
            </a:pPr>
            <a:r>
              <a:rPr lang="ja-JP" altLang="en-US" sz="1800">
                <a:solidFill>
                  <a:schemeClr val="tx1"/>
                </a:solidFill>
                <a:latin typeface="MS PGothic" panose="020B0600070205080204" pitchFamily="34" charset="-128"/>
                <a:ea typeface="MS PGothic" panose="020B0600070205080204" pitchFamily="34" charset="-128"/>
              </a:rPr>
              <a:t>それぞれのステークホルダの役割の説明で正しいものを選択してください。</a:t>
            </a:r>
            <a:endParaRPr lang="en-US" altLang="ja-JP" sz="1800" dirty="0">
              <a:solidFill>
                <a:schemeClr val="tx1"/>
              </a:solidFill>
              <a:latin typeface="MS PGothic" panose="020B0600070205080204" pitchFamily="34" charset="-128"/>
              <a:ea typeface="MS PGothic" panose="020B0600070205080204" pitchFamily="34" charset="-128"/>
            </a:endParaRPr>
          </a:p>
        </p:txBody>
      </p:sp>
      <p:sp>
        <p:nvSpPr>
          <p:cNvPr id="2" name="Title 1">
            <a:extLst>
              <a:ext uri="{FF2B5EF4-FFF2-40B4-BE49-F238E27FC236}">
                <a16:creationId xmlns:a16="http://schemas.microsoft.com/office/drawing/2014/main" id="{1AFEE913-6563-670C-A79E-299C5ED502EE}"/>
              </a:ext>
            </a:extLst>
          </p:cNvPr>
          <p:cNvSpPr>
            <a:spLocks noGrp="1"/>
          </p:cNvSpPr>
          <p:nvPr>
            <p:ph type="title"/>
          </p:nvPr>
        </p:nvSpPr>
        <p:spPr/>
        <p:txBody>
          <a:bodyPr/>
          <a:lstStyle/>
          <a:p>
            <a:r>
              <a:rPr lang="en-US" dirty="0">
                <a:latin typeface="MS PGothic" panose="020B0600070205080204" pitchFamily="34" charset="-128"/>
                <a:ea typeface="MS PGothic" panose="020B0600070205080204" pitchFamily="34" charset="-128"/>
              </a:rPr>
              <a:t>6.</a:t>
            </a:r>
            <a:r>
              <a:rPr lang="ja-JP" altLang="en-US">
                <a:latin typeface="MS PGothic" panose="020B0600070205080204" pitchFamily="34" charset="-128"/>
                <a:ea typeface="MS PGothic" panose="020B0600070205080204" pitchFamily="34" charset="-128"/>
              </a:rPr>
              <a:t> </a:t>
            </a:r>
            <a:r>
              <a:rPr lang="en-US" dirty="0" err="1">
                <a:latin typeface="MS PGothic" panose="020B0600070205080204" pitchFamily="34" charset="-128"/>
                <a:ea typeface="MS PGothic" panose="020B0600070205080204" pitchFamily="34" charset="-128"/>
              </a:rPr>
              <a:t>確認テスト</a:t>
            </a:r>
            <a:endParaRPr lang="en-US"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401155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2" name="Title 1">
            <a:extLst>
              <a:ext uri="{FF2B5EF4-FFF2-40B4-BE49-F238E27FC236}">
                <a16:creationId xmlns:a16="http://schemas.microsoft.com/office/drawing/2014/main" id="{1AFEE913-6563-670C-A79E-299C5ED502EE}"/>
              </a:ext>
            </a:extLst>
          </p:cNvPr>
          <p:cNvSpPr>
            <a:spLocks noGrp="1"/>
          </p:cNvSpPr>
          <p:nvPr>
            <p:ph type="title"/>
          </p:nvPr>
        </p:nvSpPr>
        <p:spPr/>
        <p:txBody>
          <a:bodyPr/>
          <a:lstStyle/>
          <a:p>
            <a:r>
              <a:rPr lang="en-US" dirty="0">
                <a:latin typeface="MS PGothic" panose="020B0600070205080204" pitchFamily="34" charset="-128"/>
                <a:ea typeface="MS PGothic" panose="020B0600070205080204" pitchFamily="34" charset="-128"/>
              </a:rPr>
              <a:t>6.</a:t>
            </a:r>
            <a:r>
              <a:rPr lang="ja-JP" altLang="en-US">
                <a:latin typeface="MS PGothic" panose="020B0600070205080204" pitchFamily="34" charset="-128"/>
                <a:ea typeface="MS PGothic" panose="020B0600070205080204" pitchFamily="34" charset="-128"/>
              </a:rPr>
              <a:t> </a:t>
            </a:r>
            <a:r>
              <a:rPr lang="en-US" dirty="0" err="1">
                <a:latin typeface="MS PGothic" panose="020B0600070205080204" pitchFamily="34" charset="-128"/>
                <a:ea typeface="MS PGothic" panose="020B0600070205080204" pitchFamily="34" charset="-128"/>
              </a:rPr>
              <a:t>確認テスト</a:t>
            </a:r>
            <a:endParaRPr lang="en-US" dirty="0">
              <a:latin typeface="MS PGothic" panose="020B0600070205080204" pitchFamily="34" charset="-128"/>
              <a:ea typeface="MS PGothic" panose="020B0600070205080204" pitchFamily="34" charset="-128"/>
            </a:endParaRPr>
          </a:p>
        </p:txBody>
      </p:sp>
      <p:grpSp>
        <p:nvGrpSpPr>
          <p:cNvPr id="19" name="Group 18">
            <a:extLst>
              <a:ext uri="{FF2B5EF4-FFF2-40B4-BE49-F238E27FC236}">
                <a16:creationId xmlns:a16="http://schemas.microsoft.com/office/drawing/2014/main" id="{21FE01E5-8033-EF11-7E31-925776AA0E08}"/>
              </a:ext>
            </a:extLst>
          </p:cNvPr>
          <p:cNvGrpSpPr/>
          <p:nvPr/>
        </p:nvGrpSpPr>
        <p:grpSpPr>
          <a:xfrm>
            <a:off x="138545" y="1385454"/>
            <a:ext cx="8604109" cy="3588943"/>
            <a:chOff x="138545" y="1385454"/>
            <a:chExt cx="8604109" cy="3588943"/>
          </a:xfrm>
        </p:grpSpPr>
        <p:sp>
          <p:nvSpPr>
            <p:cNvPr id="6" name="TextBox 5">
              <a:extLst>
                <a:ext uri="{FF2B5EF4-FFF2-40B4-BE49-F238E27FC236}">
                  <a16:creationId xmlns:a16="http://schemas.microsoft.com/office/drawing/2014/main" id="{3F931E1C-91BD-B447-0E4D-33828D393937}"/>
                </a:ext>
              </a:extLst>
            </p:cNvPr>
            <p:cNvSpPr txBox="1"/>
            <p:nvPr/>
          </p:nvSpPr>
          <p:spPr>
            <a:xfrm>
              <a:off x="138545" y="1385454"/>
              <a:ext cx="969818" cy="307777"/>
            </a:xfrm>
            <a:prstGeom prst="rect">
              <a:avLst/>
            </a:prstGeom>
            <a:noFill/>
          </p:spPr>
          <p:txBody>
            <a:bodyPr wrap="square" rtlCol="0">
              <a:spAutoFit/>
            </a:bodyPr>
            <a:lstStyle/>
            <a:p>
              <a:r>
                <a:rPr lang="en-US" dirty="0" err="1">
                  <a:solidFill>
                    <a:schemeClr val="tx1"/>
                  </a:solidFill>
                  <a:latin typeface="MS PGothic" panose="020B0600070205080204" pitchFamily="34" charset="-128"/>
                  <a:ea typeface="MS PGothic" panose="020B0600070205080204" pitchFamily="34" charset="-128"/>
                </a:rPr>
                <a:t>顧客要求</a:t>
              </a:r>
              <a:endParaRPr lang="en-US" dirty="0">
                <a:solidFill>
                  <a:schemeClr val="tx1"/>
                </a:solidFill>
                <a:latin typeface="MS PGothic" panose="020B0600070205080204" pitchFamily="34" charset="-128"/>
                <a:ea typeface="MS PGothic" panose="020B0600070205080204" pitchFamily="34" charset="-128"/>
              </a:endParaRPr>
            </a:p>
          </p:txBody>
        </p:sp>
        <p:cxnSp>
          <p:nvCxnSpPr>
            <p:cNvPr id="13" name="Straight Connector 12">
              <a:extLst>
                <a:ext uri="{FF2B5EF4-FFF2-40B4-BE49-F238E27FC236}">
                  <a16:creationId xmlns:a16="http://schemas.microsoft.com/office/drawing/2014/main" id="{DCA1D8CE-336A-6732-36C6-EAE339247321}"/>
                </a:ext>
              </a:extLst>
            </p:cNvPr>
            <p:cNvCxnSpPr>
              <a:cxnSpLocks/>
            </p:cNvCxnSpPr>
            <p:nvPr/>
          </p:nvCxnSpPr>
          <p:spPr>
            <a:xfrm>
              <a:off x="1648690" y="1693231"/>
              <a:ext cx="6234983" cy="2910268"/>
            </a:xfrm>
            <a:prstGeom prst="line">
              <a:avLst/>
            </a:prstGeom>
            <a:ln w="1270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Process 4">
              <a:extLst>
                <a:ext uri="{FF2B5EF4-FFF2-40B4-BE49-F238E27FC236}">
                  <a16:creationId xmlns:a16="http://schemas.microsoft.com/office/drawing/2014/main" id="{5F496681-FF09-20AF-517D-E00A78327867}"/>
                </a:ext>
              </a:extLst>
            </p:cNvPr>
            <p:cNvSpPr/>
            <p:nvPr/>
          </p:nvSpPr>
          <p:spPr>
            <a:xfrm>
              <a:off x="1108363" y="1385454"/>
              <a:ext cx="1080654" cy="484909"/>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①</a:t>
              </a:r>
            </a:p>
          </p:txBody>
        </p:sp>
        <p:sp>
          <p:nvSpPr>
            <p:cNvPr id="7" name="Process 6">
              <a:extLst>
                <a:ext uri="{FF2B5EF4-FFF2-40B4-BE49-F238E27FC236}">
                  <a16:creationId xmlns:a16="http://schemas.microsoft.com/office/drawing/2014/main" id="{D2871569-A5D5-91EA-B778-12C4AC9AA0AA}"/>
                </a:ext>
              </a:extLst>
            </p:cNvPr>
            <p:cNvSpPr/>
            <p:nvPr/>
          </p:nvSpPr>
          <p:spPr>
            <a:xfrm>
              <a:off x="2382982" y="2018004"/>
              <a:ext cx="1080654" cy="484909"/>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②</a:t>
              </a:r>
            </a:p>
          </p:txBody>
        </p:sp>
        <p:sp>
          <p:nvSpPr>
            <p:cNvPr id="8" name="Process 7">
              <a:extLst>
                <a:ext uri="{FF2B5EF4-FFF2-40B4-BE49-F238E27FC236}">
                  <a16:creationId xmlns:a16="http://schemas.microsoft.com/office/drawing/2014/main" id="{13FDB163-6499-6D7A-E56E-68415967B1D8}"/>
                </a:ext>
              </a:extLst>
            </p:cNvPr>
            <p:cNvSpPr/>
            <p:nvPr/>
          </p:nvSpPr>
          <p:spPr>
            <a:xfrm>
              <a:off x="3650747" y="2652900"/>
              <a:ext cx="1080654" cy="484909"/>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③</a:t>
              </a:r>
            </a:p>
          </p:txBody>
        </p:sp>
        <p:sp>
          <p:nvSpPr>
            <p:cNvPr id="9" name="Process 8">
              <a:extLst>
                <a:ext uri="{FF2B5EF4-FFF2-40B4-BE49-F238E27FC236}">
                  <a16:creationId xmlns:a16="http://schemas.microsoft.com/office/drawing/2014/main" id="{B9D28FCA-68F2-4B08-2D95-DB21C1599B7B}"/>
                </a:ext>
              </a:extLst>
            </p:cNvPr>
            <p:cNvSpPr/>
            <p:nvPr/>
          </p:nvSpPr>
          <p:spPr>
            <a:xfrm>
              <a:off x="4928393" y="3226132"/>
              <a:ext cx="1080654" cy="484909"/>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④</a:t>
              </a:r>
            </a:p>
          </p:txBody>
        </p:sp>
        <p:sp>
          <p:nvSpPr>
            <p:cNvPr id="10" name="Process 9">
              <a:extLst>
                <a:ext uri="{FF2B5EF4-FFF2-40B4-BE49-F238E27FC236}">
                  <a16:creationId xmlns:a16="http://schemas.microsoft.com/office/drawing/2014/main" id="{766B9B33-4CEC-2093-6DFA-9CEC0DFA0983}"/>
                </a:ext>
              </a:extLst>
            </p:cNvPr>
            <p:cNvSpPr/>
            <p:nvPr/>
          </p:nvSpPr>
          <p:spPr>
            <a:xfrm>
              <a:off x="6193131" y="3803751"/>
              <a:ext cx="1080654" cy="484909"/>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⑤</a:t>
              </a:r>
            </a:p>
          </p:txBody>
        </p:sp>
        <p:sp>
          <p:nvSpPr>
            <p:cNvPr id="11" name="Process 10">
              <a:extLst>
                <a:ext uri="{FF2B5EF4-FFF2-40B4-BE49-F238E27FC236}">
                  <a16:creationId xmlns:a16="http://schemas.microsoft.com/office/drawing/2014/main" id="{9303DCDE-1829-2125-7F94-94DAEEC4328A}"/>
                </a:ext>
              </a:extLst>
            </p:cNvPr>
            <p:cNvSpPr/>
            <p:nvPr/>
          </p:nvSpPr>
          <p:spPr>
            <a:xfrm>
              <a:off x="7662000" y="4489488"/>
              <a:ext cx="1080654" cy="484909"/>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⑥</a:t>
              </a:r>
            </a:p>
          </p:txBody>
        </p:sp>
      </p:grpSp>
    </p:spTree>
    <p:extLst>
      <p:ext uri="{BB962C8B-B14F-4D97-AF65-F5344CB8AC3E}">
        <p14:creationId xmlns:p14="http://schemas.microsoft.com/office/powerpoint/2010/main" val="11671437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CBFA-2506-A1BE-E45E-4E59A3BFFADA}"/>
              </a:ext>
            </a:extLst>
          </p:cNvPr>
          <p:cNvSpPr>
            <a:spLocks noGrp="1"/>
          </p:cNvSpPr>
          <p:nvPr>
            <p:ph type="title"/>
          </p:nvPr>
        </p:nvSpPr>
        <p:spPr/>
        <p:txBody>
          <a:bodyPr/>
          <a:lstStyle/>
          <a:p>
            <a:r>
              <a:rPr lang="en-US" dirty="0" err="1">
                <a:solidFill>
                  <a:schemeClr val="tx1"/>
                </a:solidFill>
                <a:latin typeface="MS PGothic" panose="020B0600070205080204" pitchFamily="34" charset="-128"/>
                <a:ea typeface="MS PGothic" panose="020B0600070205080204" pitchFamily="34" charset="-128"/>
              </a:rPr>
              <a:t>今日の授業の参考</a:t>
            </a:r>
            <a:endParaRPr lang="en-US"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93C84A80-3E86-B5D3-F80A-2DB5F1F14050}"/>
              </a:ext>
            </a:extLst>
          </p:cNvPr>
          <p:cNvSpPr txBox="1"/>
          <p:nvPr/>
        </p:nvSpPr>
        <p:spPr>
          <a:xfrm>
            <a:off x="719999" y="1459467"/>
            <a:ext cx="7703275" cy="1169551"/>
          </a:xfrm>
          <a:prstGeom prst="rect">
            <a:avLst/>
          </a:prstGeom>
          <a:noFill/>
        </p:spPr>
        <p:txBody>
          <a:bodyPr wrap="square">
            <a:spAutoFit/>
          </a:bodyPr>
          <a:lstStyle/>
          <a:p>
            <a:r>
              <a:rPr lang="en-US" dirty="0">
                <a:solidFill>
                  <a:srgbClr val="CEF3F5"/>
                </a:solidFill>
                <a:latin typeface="MS PGothic" panose="020B0600070205080204" pitchFamily="34" charset="-128"/>
                <a:ea typeface="MS PGothic" panose="020B0600070205080204" pitchFamily="34" charset="-128"/>
                <a:hlinkClick r:id="rId3">
                  <a:extLst>
                    <a:ext uri="{A12FA001-AC4F-418D-AE19-62706E023703}">
                      <ahyp:hlinkClr xmlns:ahyp="http://schemas.microsoft.com/office/drawing/2018/hyperlinkcolor" val="tx"/>
                    </a:ext>
                  </a:extLst>
                </a:hlinkClick>
              </a:rPr>
              <a:t>大分工業高専、西村先生の授業ノート</a:t>
            </a:r>
            <a:endParaRPr lang="en-US" dirty="0">
              <a:solidFill>
                <a:schemeClr val="tx1"/>
              </a:solidFill>
              <a:latin typeface="MS PGothic" panose="020B0600070205080204" pitchFamily="34" charset="-128"/>
              <a:ea typeface="MS PGothic" panose="020B0600070205080204" pitchFamily="34" charset="-128"/>
              <a:hlinkClick r:id="rId3">
                <a:extLst>
                  <a:ext uri="{A12FA001-AC4F-418D-AE19-62706E023703}">
                    <ahyp:hlinkClr xmlns:ahyp="http://schemas.microsoft.com/office/drawing/2018/hyperlinkcolor" val="tx"/>
                  </a:ext>
                </a:extLst>
              </a:hlinkClick>
            </a:endParaRPr>
          </a:p>
          <a:p>
            <a:r>
              <a:rPr lang="en-US" dirty="0">
                <a:solidFill>
                  <a:srgbClr val="CEF3F5"/>
                </a:solidFill>
                <a:latin typeface="MS PGothic" panose="020B0600070205080204" pitchFamily="34" charset="-128"/>
                <a:ea typeface="MS PGothic" panose="020B0600070205080204" pitchFamily="34" charset="-128"/>
                <a:hlinkClick r:id="rId4"/>
              </a:rPr>
              <a:t>https://</a:t>
            </a:r>
            <a:r>
              <a:rPr lang="en-US" dirty="0" err="1">
                <a:solidFill>
                  <a:srgbClr val="CEF3F5"/>
                </a:solidFill>
                <a:latin typeface="MS PGothic" panose="020B0600070205080204" pitchFamily="34" charset="-128"/>
                <a:ea typeface="MS PGothic" panose="020B0600070205080204" pitchFamily="34" charset="-128"/>
                <a:hlinkClick r:id="rId4"/>
              </a:rPr>
              <a:t>onct.oita-ct.ac.jp</a:t>
            </a:r>
            <a:r>
              <a:rPr lang="en-US" dirty="0">
                <a:solidFill>
                  <a:srgbClr val="CEF3F5"/>
                </a:solidFill>
                <a:latin typeface="MS PGothic" panose="020B0600070205080204" pitchFamily="34" charset="-128"/>
                <a:ea typeface="MS PGothic" panose="020B0600070205080204" pitchFamily="34" charset="-128"/>
                <a:hlinkClick r:id="rId4"/>
              </a:rPr>
              <a:t>/</a:t>
            </a:r>
            <a:r>
              <a:rPr lang="en-US" dirty="0" err="1">
                <a:solidFill>
                  <a:srgbClr val="CEF3F5"/>
                </a:solidFill>
                <a:latin typeface="MS PGothic" panose="020B0600070205080204" pitchFamily="34" charset="-128"/>
                <a:ea typeface="MS PGothic" panose="020B0600070205080204" pitchFamily="34" charset="-128"/>
                <a:hlinkClick r:id="rId4"/>
              </a:rPr>
              <a:t>seigyo</a:t>
            </a:r>
            <a:r>
              <a:rPr lang="en-US" dirty="0">
                <a:solidFill>
                  <a:srgbClr val="CEF3F5"/>
                </a:solidFill>
                <a:latin typeface="MS PGothic" panose="020B0600070205080204" pitchFamily="34" charset="-128"/>
                <a:ea typeface="MS PGothic" panose="020B0600070205080204" pitchFamily="34" charset="-128"/>
                <a:hlinkClick r:id="rId4"/>
              </a:rPr>
              <a:t>/</a:t>
            </a:r>
            <a:r>
              <a:rPr lang="en-US" dirty="0" err="1">
                <a:solidFill>
                  <a:srgbClr val="CEF3F5"/>
                </a:solidFill>
                <a:latin typeface="MS PGothic" panose="020B0600070205080204" pitchFamily="34" charset="-128"/>
                <a:ea typeface="MS PGothic" panose="020B0600070205080204" pitchFamily="34" charset="-128"/>
                <a:hlinkClick r:id="rId4"/>
              </a:rPr>
              <a:t>nishimura_hp</a:t>
            </a:r>
            <a:r>
              <a:rPr lang="en-US" dirty="0">
                <a:solidFill>
                  <a:srgbClr val="CEF3F5"/>
                </a:solidFill>
                <a:latin typeface="MS PGothic" panose="020B0600070205080204" pitchFamily="34" charset="-128"/>
                <a:ea typeface="MS PGothic" panose="020B0600070205080204" pitchFamily="34" charset="-128"/>
                <a:hlinkClick r:id="rId4"/>
              </a:rPr>
              <a:t>/coursework/2019/</a:t>
            </a:r>
            <a:r>
              <a:rPr lang="en-US" dirty="0" err="1">
                <a:solidFill>
                  <a:srgbClr val="CEF3F5"/>
                </a:solidFill>
                <a:latin typeface="MS PGothic" panose="020B0600070205080204" pitchFamily="34" charset="-128"/>
                <a:ea typeface="MS PGothic" panose="020B0600070205080204" pitchFamily="34" charset="-128"/>
                <a:hlinkClick r:id="rId4"/>
              </a:rPr>
              <a:t>SystemEngineering</a:t>
            </a:r>
            <a:r>
              <a:rPr lang="en-US" dirty="0">
                <a:solidFill>
                  <a:srgbClr val="CEF3F5"/>
                </a:solidFill>
                <a:latin typeface="MS PGothic" panose="020B0600070205080204" pitchFamily="34" charset="-128"/>
                <a:ea typeface="MS PGothic" panose="020B0600070205080204" pitchFamily="34" charset="-128"/>
                <a:hlinkClick r:id="rId4"/>
              </a:rPr>
              <a:t>/02/</a:t>
            </a:r>
            <a:r>
              <a:rPr lang="en-US" dirty="0" err="1">
                <a:solidFill>
                  <a:srgbClr val="CEF3F5"/>
                </a:solidFill>
                <a:latin typeface="MS PGothic" panose="020B0600070205080204" pitchFamily="34" charset="-128"/>
                <a:ea typeface="MS PGothic" panose="020B0600070205080204" pitchFamily="34" charset="-128"/>
                <a:hlinkClick r:id="rId4"/>
              </a:rPr>
              <a:t>Note.html</a:t>
            </a:r>
            <a:endParaRPr lang="en-US" dirty="0">
              <a:solidFill>
                <a:schemeClr val="tx1"/>
              </a:solidFill>
              <a:latin typeface="MS PGothic" panose="020B0600070205080204" pitchFamily="34" charset="-128"/>
              <a:ea typeface="MS PGothic" panose="020B0600070205080204" pitchFamily="34" charset="-128"/>
            </a:endParaRPr>
          </a:p>
          <a:p>
            <a:endParaRPr lang="en-US" altLang="ja-JP" dirty="0">
              <a:solidFill>
                <a:schemeClr val="tx1"/>
              </a:solidFill>
              <a:latin typeface="MS PGothic" panose="020B0600070205080204" pitchFamily="34" charset="-128"/>
              <a:ea typeface="MS PGothic" panose="020B0600070205080204" pitchFamily="34" charset="-128"/>
            </a:endParaRPr>
          </a:p>
          <a:p>
            <a:r>
              <a:rPr lang="ja-JP" altLang="en-US">
                <a:solidFill>
                  <a:schemeClr val="tx1"/>
                </a:solidFill>
                <a:latin typeface="MS PGothic" panose="020B0600070205080204" pitchFamily="34" charset="-128"/>
                <a:ea typeface="MS PGothic" panose="020B0600070205080204" pitchFamily="34" charset="-128"/>
              </a:rPr>
              <a:t>教科書（図はすべてこちらより引用）：</a:t>
            </a:r>
          </a:p>
          <a:p>
            <a:r>
              <a:rPr lang="ja-JP" altLang="en-US">
                <a:solidFill>
                  <a:schemeClr val="tx1"/>
                </a:solidFill>
                <a:latin typeface="MS PGothic" panose="020B0600070205080204" pitchFamily="34" charset="-128"/>
                <a:ea typeface="MS PGothic" panose="020B0600070205080204" pitchFamily="34" charset="-128"/>
              </a:rPr>
              <a:t>　平山雅之 他</a:t>
            </a:r>
            <a:r>
              <a:rPr lang="en-US" altLang="ja-JP" dirty="0">
                <a:solidFill>
                  <a:schemeClr val="tx1"/>
                </a:solidFill>
                <a:latin typeface="MS PGothic" panose="020B0600070205080204" pitchFamily="34" charset="-128"/>
                <a:ea typeface="MS PGothic" panose="020B0600070205080204" pitchFamily="34" charset="-128"/>
              </a:rPr>
              <a:t>,</a:t>
            </a:r>
            <a:r>
              <a:rPr lang="ja-JP" altLang="en-US">
                <a:solidFill>
                  <a:schemeClr val="tx1"/>
                </a:solidFill>
                <a:latin typeface="MS PGothic" panose="020B0600070205080204" pitchFamily="34" charset="-128"/>
                <a:ea typeface="MS PGothic" panose="020B0600070205080204" pitchFamily="34" charset="-128"/>
              </a:rPr>
              <a:t>「ソフトウェア工学」</a:t>
            </a:r>
            <a:r>
              <a:rPr lang="en-US" altLang="ja-JP" dirty="0">
                <a:solidFill>
                  <a:schemeClr val="tx1"/>
                </a:solidFill>
                <a:latin typeface="MS PGothic" panose="020B0600070205080204" pitchFamily="34" charset="-128"/>
                <a:ea typeface="MS PGothic" panose="020B0600070205080204" pitchFamily="34" charset="-128"/>
              </a:rPr>
              <a:t>, </a:t>
            </a:r>
            <a:r>
              <a:rPr lang="ja-JP" altLang="en-US">
                <a:solidFill>
                  <a:schemeClr val="tx1"/>
                </a:solidFill>
                <a:latin typeface="MS PGothic" panose="020B0600070205080204" pitchFamily="34" charset="-128"/>
                <a:ea typeface="MS PGothic" panose="020B0600070205080204" pitchFamily="34" charset="-128"/>
              </a:rPr>
              <a:t>オーム社</a:t>
            </a:r>
            <a:endParaRPr lang="en-US"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706267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4" name="Google Shape;674;p29"/>
          <p:cNvSpPr txBox="1">
            <a:spLocks noGrp="1"/>
          </p:cNvSpPr>
          <p:nvPr>
            <p:ph type="subTitle" idx="1"/>
          </p:nvPr>
        </p:nvSpPr>
        <p:spPr>
          <a:xfrm>
            <a:off x="275468" y="1865830"/>
            <a:ext cx="1731182" cy="572700"/>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7</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ソフトウェア設計 </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 </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全体構造の設計</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743858" y="1335432"/>
            <a:ext cx="1098000" cy="389700"/>
          </a:xfrm>
          <a:prstGeom prst="rect">
            <a:avLst/>
          </a:prstGeom>
        </p:spPr>
        <p:txBody>
          <a:bodyPr spcFirstLastPara="1" wrap="square" lIns="91425" tIns="91425" rIns="91425" bIns="91425" anchor="ctr" anchorCtr="0">
            <a:noAutofit/>
          </a:bodyPr>
          <a:lstStyle/>
          <a:p>
            <a:r>
              <a:rPr lang="en-US" dirty="0">
                <a:solidFill>
                  <a:schemeClr val="bg1"/>
                </a:solidFill>
                <a:highlight>
                  <a:srgbClr val="C0C0C0"/>
                </a:highlight>
                <a:latin typeface="MS PGothic" panose="020B0600070205080204" pitchFamily="34" charset="-128"/>
                <a:ea typeface="MS PGothic" panose="020B0600070205080204" pitchFamily="34" charset="-128"/>
              </a:rPr>
              <a:t>10</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77" name="Google Shape;677;p29"/>
          <p:cNvSpPr txBox="1">
            <a:spLocks noGrp="1"/>
          </p:cNvSpPr>
          <p:nvPr>
            <p:ph type="subTitle" idx="4"/>
          </p:nvPr>
        </p:nvSpPr>
        <p:spPr>
          <a:xfrm>
            <a:off x="2024885" y="1865830"/>
            <a:ext cx="1731183" cy="550226"/>
          </a:xfrm>
          <a:prstGeom prst="rect">
            <a:avLst/>
          </a:prstGeom>
        </p:spPr>
        <p:txBody>
          <a:bodyPr spcFirstLastPara="1" wrap="square" lIns="91425" tIns="91425" rIns="91425" bIns="91425" anchor="b" anchorCtr="0">
            <a:noAutofit/>
          </a:body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第</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8</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章 ソフトウェア設計 </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構成要素の設計</a:t>
            </a:r>
          </a:p>
        </p:txBody>
      </p:sp>
      <p:sp>
        <p:nvSpPr>
          <p:cNvPr id="678" name="Google Shape;678;p29"/>
          <p:cNvSpPr txBox="1">
            <a:spLocks noGrp="1"/>
          </p:cNvSpPr>
          <p:nvPr>
            <p:ph type="title" idx="5"/>
          </p:nvPr>
        </p:nvSpPr>
        <p:spPr>
          <a:xfrm>
            <a:off x="219306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11</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0" name="Google Shape;680;p29"/>
          <p:cNvSpPr txBox="1">
            <a:spLocks noGrp="1"/>
          </p:cNvSpPr>
          <p:nvPr>
            <p:ph type="subTitle" idx="7"/>
          </p:nvPr>
        </p:nvSpPr>
        <p:spPr>
          <a:xfrm>
            <a:off x="3774303" y="1865830"/>
            <a:ext cx="1183864" cy="389701"/>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演習</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42280"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12</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4" name="Google Shape;684;p29"/>
          <p:cNvSpPr txBox="1">
            <a:spLocks noGrp="1"/>
          </p:cNvSpPr>
          <p:nvPr>
            <p:ph type="title" idx="14"/>
          </p:nvPr>
        </p:nvSpPr>
        <p:spPr>
          <a:xfrm>
            <a:off x="5091491"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13</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7" name="Google Shape;687;p29"/>
          <p:cNvSpPr txBox="1">
            <a:spLocks noGrp="1"/>
          </p:cNvSpPr>
          <p:nvPr>
            <p:ph type="title" idx="17"/>
          </p:nvPr>
        </p:nvSpPr>
        <p:spPr>
          <a:xfrm>
            <a:off x="65407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14</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9" name="Google Shape;689;p29"/>
          <p:cNvSpPr txBox="1">
            <a:spLocks noGrp="1"/>
          </p:cNvSpPr>
          <p:nvPr>
            <p:ph type="subTitle" idx="19"/>
          </p:nvPr>
        </p:nvSpPr>
        <p:spPr>
          <a:xfrm>
            <a:off x="6611730" y="1865830"/>
            <a:ext cx="2138731" cy="940710"/>
          </a:xfrm>
          <a:prstGeom prst="rect">
            <a:avLst/>
          </a:prstGeom>
        </p:spPr>
        <p:txBody>
          <a:bodyPr spcFirstLastPara="1" wrap="square" lIns="91425" tIns="91425" rIns="91425" bIns="91425" anchor="t"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10</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ソフトウェアシステムの検証と動作確認</a:t>
            </a:r>
            <a:endPar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endParaRPr>
          </a:p>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11</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開発管理と開発環境</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0000"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15</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76402" y="1865830"/>
            <a:ext cx="1617092" cy="550226"/>
          </a:xfrm>
        </p:spPr>
        <p:txBody>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9</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プログラムの設計と実装</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177164"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16</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432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17</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091491"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18</a:t>
            </a: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851899" y="3274744"/>
            <a:ext cx="1323940" cy="3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期末試験</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55520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1</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4" name="Google Shape;689;p29">
            <a:extLst>
              <a:ext uri="{FF2B5EF4-FFF2-40B4-BE49-F238E27FC236}">
                <a16:creationId xmlns:a16="http://schemas.microsoft.com/office/drawing/2014/main" id="{C0F8A4CE-41BB-11B8-32B0-25D5A99590AF}"/>
              </a:ext>
            </a:extLst>
          </p:cNvPr>
          <p:cNvSpPr txBox="1">
            <a:spLocks/>
          </p:cNvSpPr>
          <p:nvPr/>
        </p:nvSpPr>
        <p:spPr>
          <a:xfrm>
            <a:off x="198743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2</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8" name="Google Shape;689;p29">
            <a:extLst>
              <a:ext uri="{FF2B5EF4-FFF2-40B4-BE49-F238E27FC236}">
                <a16:creationId xmlns:a16="http://schemas.microsoft.com/office/drawing/2014/main" id="{6FA91A88-BDB5-D014-B263-AF602018768F}"/>
              </a:ext>
            </a:extLst>
          </p:cNvPr>
          <p:cNvSpPr txBox="1">
            <a:spLocks/>
          </p:cNvSpPr>
          <p:nvPr/>
        </p:nvSpPr>
        <p:spPr>
          <a:xfrm>
            <a:off x="341966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3</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9" name="Title 8">
            <a:extLst>
              <a:ext uri="{FF2B5EF4-FFF2-40B4-BE49-F238E27FC236}">
                <a16:creationId xmlns:a16="http://schemas.microsoft.com/office/drawing/2014/main" id="{FA4E6F32-6896-CF31-203C-CF31BEEF4A64}"/>
              </a:ext>
            </a:extLst>
          </p:cNvPr>
          <p:cNvSpPr>
            <a:spLocks noGrp="1"/>
          </p:cNvSpPr>
          <p:nvPr>
            <p:ph type="title"/>
          </p:nvPr>
        </p:nvSpPr>
        <p:spPr/>
        <p:txBody>
          <a:bodyPr/>
          <a:lstStyle/>
          <a:p>
            <a:r>
              <a:rPr lang="en-US" dirty="0" err="1">
                <a:latin typeface="MS PGothic" panose="020B0600070205080204" pitchFamily="34" charset="-128"/>
                <a:ea typeface="MS PGothic" panose="020B0600070205080204" pitchFamily="34" charset="-128"/>
              </a:rPr>
              <a:t>今日の授業</a:t>
            </a:r>
            <a:endParaRPr lang="en-US" dirty="0"/>
          </a:p>
        </p:txBody>
      </p:sp>
    </p:spTree>
    <p:extLst>
      <p:ext uri="{BB962C8B-B14F-4D97-AF65-F5344CB8AC3E}">
        <p14:creationId xmlns:p14="http://schemas.microsoft.com/office/powerpoint/2010/main" val="1492828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sz="2800" b="1" i="0" dirty="0">
                <a:solidFill>
                  <a:schemeClr val="tx1"/>
                </a:solidFill>
                <a:effectLst/>
                <a:latin typeface="MS PGothic" panose="020B0600070205080204" pitchFamily="34" charset="-128"/>
                <a:ea typeface="MS PGothic" panose="020B0600070205080204" pitchFamily="34" charset="-128"/>
              </a:rPr>
              <a:t>1. </a:t>
            </a:r>
            <a:r>
              <a:rPr lang="en-US" sz="2800" b="1" i="0" dirty="0" err="1">
                <a:solidFill>
                  <a:schemeClr val="tx1"/>
                </a:solidFill>
                <a:effectLst/>
                <a:latin typeface="MS PGothic" panose="020B0600070205080204" pitchFamily="34" charset="-128"/>
                <a:ea typeface="MS PGothic" panose="020B0600070205080204" pitchFamily="34" charset="-128"/>
              </a:rPr>
              <a:t>今日の授業について</a:t>
            </a:r>
            <a:br>
              <a:rPr lang="en-US" sz="2800" b="1" i="0" dirty="0">
                <a:solidFill>
                  <a:schemeClr val="bg1"/>
                </a:solidFill>
                <a:effectLst/>
                <a:latin typeface="MS PGothic" panose="020B0600070205080204" pitchFamily="34" charset="-128"/>
                <a:ea typeface="MS PGothic" panose="020B0600070205080204" pitchFamily="34" charset="-128"/>
              </a:rPr>
            </a:br>
            <a:br>
              <a:rPr lang="en-JP" dirty="0">
                <a:solidFill>
                  <a:schemeClr val="tx1"/>
                </a:solidFill>
              </a:rPr>
            </a:br>
            <a:endParaRPr dirty="0"/>
          </a:p>
        </p:txBody>
      </p:sp>
      <p:pic>
        <p:nvPicPr>
          <p:cNvPr id="4" name="Picture 3" descr="A list of black and white text&#10;&#10;Description automatically generated">
            <a:extLst>
              <a:ext uri="{FF2B5EF4-FFF2-40B4-BE49-F238E27FC236}">
                <a16:creationId xmlns:a16="http://schemas.microsoft.com/office/drawing/2014/main" id="{4DB88B5E-4DB7-4402-1AC0-85017B9CD14F}"/>
              </a:ext>
            </a:extLst>
          </p:cNvPr>
          <p:cNvPicPr>
            <a:picLocks noChangeAspect="1"/>
          </p:cNvPicPr>
          <p:nvPr/>
        </p:nvPicPr>
        <p:blipFill>
          <a:blip r:embed="rId3"/>
          <a:stretch>
            <a:fillRect/>
          </a:stretch>
        </p:blipFill>
        <p:spPr>
          <a:xfrm>
            <a:off x="720725" y="1419225"/>
            <a:ext cx="5524500" cy="3149600"/>
          </a:xfrm>
          <a:prstGeom prst="rect">
            <a:avLst/>
          </a:prstGeom>
        </p:spPr>
      </p:pic>
    </p:spTree>
    <p:extLst>
      <p:ext uri="{BB962C8B-B14F-4D97-AF65-F5344CB8AC3E}">
        <p14:creationId xmlns:p14="http://schemas.microsoft.com/office/powerpoint/2010/main" val="4194758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ja-JP" altLang="en-US" b="1" i="0">
                <a:solidFill>
                  <a:schemeClr val="tx1"/>
                </a:solidFill>
                <a:effectLst/>
                <a:latin typeface="MS PGothic" panose="020B0600070205080204" pitchFamily="34" charset="-128"/>
                <a:ea typeface="MS PGothic" panose="020B0600070205080204" pitchFamily="34" charset="-128"/>
              </a:rPr>
              <a:t>第</a:t>
            </a:r>
            <a:r>
              <a:rPr lang="en-US" altLang="ja-JP" b="1" i="0" dirty="0">
                <a:solidFill>
                  <a:schemeClr val="tx1"/>
                </a:solidFill>
                <a:effectLst/>
                <a:latin typeface="MS PGothic" panose="020B0600070205080204" pitchFamily="34" charset="-128"/>
                <a:ea typeface="MS PGothic" panose="020B0600070205080204" pitchFamily="34" charset="-128"/>
              </a:rPr>
              <a:t>2</a:t>
            </a:r>
            <a:r>
              <a:rPr lang="ja-JP" altLang="en-US" b="1" i="0">
                <a:solidFill>
                  <a:schemeClr val="tx1"/>
                </a:solidFill>
                <a:effectLst/>
                <a:latin typeface="MS PGothic" panose="020B0600070205080204" pitchFamily="34" charset="-128"/>
                <a:ea typeface="MS PGothic" panose="020B0600070205080204" pitchFamily="34" charset="-128"/>
              </a:rPr>
              <a:t>章</a:t>
            </a:r>
            <a:r>
              <a:rPr lang="ja-JP" altLang="en-US">
                <a:latin typeface="MS PGothic" panose="020B0600070205080204" pitchFamily="34" charset="-128"/>
                <a:ea typeface="MS PGothic" panose="020B0600070205080204" pitchFamily="34" charset="-128"/>
              </a:rPr>
              <a:t> ソフトウェア開発の流れ</a:t>
            </a:r>
            <a:endParaRPr dirty="0"/>
          </a:p>
        </p:txBody>
      </p:sp>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725" y="1350764"/>
            <a:ext cx="7702550" cy="321806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2000" dirty="0">
                <a:solidFill>
                  <a:schemeClr val="tx1"/>
                </a:solidFill>
                <a:latin typeface="MS PGothic" panose="020B0600070205080204" pitchFamily="34" charset="-128"/>
                <a:ea typeface="MS PGothic" panose="020B0600070205080204" pitchFamily="34" charset="-128"/>
              </a:rPr>
              <a:t>企業や技術者が責任をもって製品を世の中に出すためには、開発過程において様々な作業を順序立てて実施することが必要である。</a:t>
            </a:r>
          </a:p>
          <a:p>
            <a:pPr>
              <a:buClr>
                <a:schemeClr val="dk1"/>
              </a:buClr>
              <a:buSzPts val="1100"/>
            </a:pPr>
            <a:r>
              <a:rPr lang="en-US" sz="2000" dirty="0" err="1">
                <a:solidFill>
                  <a:schemeClr val="tx1"/>
                </a:solidFill>
                <a:latin typeface="MS PGothic" panose="020B0600070205080204" pitchFamily="34" charset="-128"/>
                <a:ea typeface="MS PGothic" panose="020B0600070205080204" pitchFamily="34" charset="-128"/>
              </a:rPr>
              <a:t>ソフトウェアシステムの開発においても、この原則は同じである</a:t>
            </a:r>
            <a:r>
              <a:rPr lang="en-US" sz="2000" dirty="0">
                <a:solidFill>
                  <a:schemeClr val="tx1"/>
                </a:solidFill>
                <a:latin typeface="MS PGothic" panose="020B0600070205080204" pitchFamily="34" charset="-128"/>
                <a:ea typeface="MS PGothic" panose="020B0600070205080204" pitchFamily="34" charset="-128"/>
              </a:rPr>
              <a:t>。</a:t>
            </a:r>
          </a:p>
          <a:p>
            <a:pPr>
              <a:buClr>
                <a:schemeClr val="dk1"/>
              </a:buClr>
              <a:buSzPts val="1100"/>
            </a:pPr>
            <a:r>
              <a:rPr lang="en-US" sz="2000" dirty="0">
                <a:solidFill>
                  <a:schemeClr val="tx1"/>
                </a:solidFill>
                <a:latin typeface="MS PGothic" panose="020B0600070205080204" pitchFamily="34" charset="-128"/>
                <a:ea typeface="MS PGothic" panose="020B0600070205080204" pitchFamily="34" charset="-128"/>
              </a:rPr>
              <a:t>第２章ではソフトウェア開発に必要な作業とその実施順序について、開発プロセスの概念を中心に説明する。</a:t>
            </a:r>
          </a:p>
          <a:p>
            <a:pPr>
              <a:spcBef>
                <a:spcPts val="600"/>
              </a:spcBef>
              <a:spcAft>
                <a:spcPts val="600"/>
              </a:spcAft>
            </a:pPr>
            <a:endParaRPr lang="en-US" altLang="ja-JP" sz="2000"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538912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altLang="ja-JP" sz="2800" dirty="0">
                <a:solidFill>
                  <a:schemeClr val="tx1"/>
                </a:solidFill>
                <a:latin typeface="MS PGothic" panose="020B0600070205080204" pitchFamily="34" charset="-128"/>
                <a:ea typeface="MS PGothic" panose="020B0600070205080204" pitchFamily="34" charset="-128"/>
                <a:cs typeface="Oswald"/>
                <a:sym typeface="Oswald"/>
              </a:rPr>
              <a:t>2. </a:t>
            </a:r>
            <a:r>
              <a:rPr lang="ja-JP" altLang="en-US" sz="2800">
                <a:solidFill>
                  <a:schemeClr val="tx1"/>
                </a:solidFill>
                <a:latin typeface="MS PGothic" panose="020B0600070205080204" pitchFamily="34" charset="-128"/>
                <a:ea typeface="MS PGothic" panose="020B0600070205080204" pitchFamily="34" charset="-128"/>
                <a:cs typeface="Oswald"/>
                <a:sym typeface="Oswald"/>
              </a:rPr>
              <a:t>今日の学習目標</a:t>
            </a:r>
            <a:endParaRPr dirty="0"/>
          </a:p>
        </p:txBody>
      </p:sp>
      <p:sp>
        <p:nvSpPr>
          <p:cNvPr id="2" name="Google Shape;963;p42">
            <a:extLst>
              <a:ext uri="{FF2B5EF4-FFF2-40B4-BE49-F238E27FC236}">
                <a16:creationId xmlns:a16="http://schemas.microsoft.com/office/drawing/2014/main" id="{4921024E-621B-D5EF-5C43-4161BA6B2F16}"/>
              </a:ext>
            </a:extLst>
          </p:cNvPr>
          <p:cNvSpPr txBox="1">
            <a:spLocks/>
          </p:cNvSpPr>
          <p:nvPr/>
        </p:nvSpPr>
        <p:spPr>
          <a:xfrm>
            <a:off x="720000" y="1039868"/>
            <a:ext cx="8123749" cy="37777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52400">
              <a:spcBef>
                <a:spcPts val="600"/>
              </a:spcBef>
              <a:spcAft>
                <a:spcPts val="1200"/>
              </a:spcAft>
            </a:pPr>
            <a:r>
              <a:rPr lang="ja-JP" altLang="en-US" sz="2000">
                <a:solidFill>
                  <a:schemeClr val="tx1"/>
                </a:solidFill>
                <a:latin typeface="MS PGothic" panose="020B0600070205080204" pitchFamily="34" charset="-128"/>
                <a:ea typeface="MS PGothic" panose="020B0600070205080204" pitchFamily="34" charset="-128"/>
              </a:rPr>
              <a:t>今日の授業の後で、以下のことが説明できるようになってください。</a:t>
            </a:r>
            <a:endParaRPr lang="en-US" sz="2000" dirty="0">
              <a:latin typeface="MS PGothic" panose="020B0600070205080204" pitchFamily="34" charset="-128"/>
              <a:ea typeface="MS PGothic" panose="020B0600070205080204" pitchFamily="34" charset="-128"/>
            </a:endParaRPr>
          </a:p>
          <a:p>
            <a:pPr>
              <a:spcBef>
                <a:spcPts val="600"/>
              </a:spcBef>
              <a:spcAft>
                <a:spcPts val="600"/>
              </a:spcAft>
              <a:buClr>
                <a:schemeClr val="bg1"/>
              </a:buClr>
            </a:pPr>
            <a:r>
              <a:rPr lang="ja-JP" altLang="en-US" sz="2000">
                <a:solidFill>
                  <a:schemeClr val="bg1"/>
                </a:solidFill>
                <a:latin typeface="MS PGothic" panose="020B0600070205080204" pitchFamily="34" charset="-128"/>
                <a:ea typeface="MS PGothic" panose="020B0600070205080204" pitchFamily="34" charset="-128"/>
              </a:rPr>
              <a:t>ある歯科医院から歯科医院業務支援システムの開発を委託された。 </a:t>
            </a:r>
            <a:endParaRPr lang="en-US" altLang="ja-JP" sz="2000" dirty="0">
              <a:solidFill>
                <a:schemeClr val="bg1"/>
              </a:solidFill>
              <a:latin typeface="MS PGothic" panose="020B0600070205080204" pitchFamily="34" charset="-128"/>
              <a:ea typeface="MS PGothic" panose="020B0600070205080204" pitchFamily="34" charset="-128"/>
            </a:endParaRPr>
          </a:p>
          <a:p>
            <a:pPr marL="457200" indent="-457200">
              <a:spcBef>
                <a:spcPts val="600"/>
              </a:spcBef>
              <a:spcAft>
                <a:spcPts val="600"/>
              </a:spcAft>
              <a:buClr>
                <a:schemeClr val="bg1"/>
              </a:buClr>
              <a:buFont typeface="+mj-lt"/>
              <a:buAutoNum type="arabicParenR"/>
            </a:pPr>
            <a:r>
              <a:rPr lang="ja-JP" altLang="en-US" sz="2000">
                <a:solidFill>
                  <a:schemeClr val="bg1"/>
                </a:solidFill>
                <a:latin typeface="MS PGothic" panose="020B0600070205080204" pitchFamily="34" charset="-128"/>
                <a:ea typeface="MS PGothic" panose="020B0600070205080204" pitchFamily="34" charset="-128"/>
              </a:rPr>
              <a:t>システム開発にはどのような開発フェーズが必要か？</a:t>
            </a:r>
            <a:endParaRPr lang="en-US" altLang="ja-JP" sz="2000" dirty="0">
              <a:solidFill>
                <a:schemeClr val="bg1"/>
              </a:solidFill>
              <a:latin typeface="MS PGothic" panose="020B0600070205080204" pitchFamily="34" charset="-128"/>
              <a:ea typeface="MS PGothic" panose="020B0600070205080204" pitchFamily="34" charset="-128"/>
            </a:endParaRPr>
          </a:p>
          <a:p>
            <a:pPr marL="457200" indent="-457200">
              <a:spcBef>
                <a:spcPts val="600"/>
              </a:spcBef>
              <a:spcAft>
                <a:spcPts val="600"/>
              </a:spcAft>
              <a:buClr>
                <a:schemeClr val="bg1"/>
              </a:buClr>
              <a:buFont typeface="+mj-lt"/>
              <a:buAutoNum type="arabicParenR"/>
            </a:pPr>
            <a:r>
              <a:rPr lang="ja-JP" altLang="en-US" sz="2000">
                <a:solidFill>
                  <a:schemeClr val="bg1"/>
                </a:solidFill>
                <a:latin typeface="MS PGothic" panose="020B0600070205080204" pitchFamily="34" charset="-128"/>
                <a:ea typeface="MS PGothic" panose="020B0600070205080204" pitchFamily="34" charset="-128"/>
              </a:rPr>
              <a:t>開発フェーズを進める上で、どのようなステークホルダが関係するか？</a:t>
            </a:r>
            <a:endParaRPr lang="en-US" altLang="ja-JP" sz="2000" dirty="0">
              <a:solidFill>
                <a:schemeClr val="bg1"/>
              </a:solidFill>
              <a:latin typeface="MS PGothic" panose="020B0600070205080204" pitchFamily="34" charset="-128"/>
              <a:ea typeface="MS PGothic" panose="020B0600070205080204" pitchFamily="34" charset="-128"/>
            </a:endParaRPr>
          </a:p>
          <a:p>
            <a:pPr marL="457200" indent="-457200">
              <a:spcBef>
                <a:spcPts val="600"/>
              </a:spcBef>
              <a:spcAft>
                <a:spcPts val="600"/>
              </a:spcAft>
              <a:buClr>
                <a:schemeClr val="bg1"/>
              </a:buClr>
              <a:buFont typeface="+mj-lt"/>
              <a:buAutoNum type="arabicParenR"/>
            </a:pPr>
            <a:r>
              <a:rPr lang="ja-JP" altLang="en-US" sz="2000">
                <a:solidFill>
                  <a:schemeClr val="bg1"/>
                </a:solidFill>
                <a:latin typeface="MS PGothic" panose="020B0600070205080204" pitchFamily="34" charset="-128"/>
                <a:ea typeface="MS PGothic" panose="020B0600070205080204" pitchFamily="34" charset="-128"/>
              </a:rPr>
              <a:t>ステークホルダはどの開発フェーズでどのような役割をするか。</a:t>
            </a:r>
            <a:endParaRPr lang="en-US" altLang="ja-JP" sz="2000" dirty="0">
              <a:solidFill>
                <a:schemeClr val="bg1"/>
              </a:solidFill>
              <a:latin typeface="MS PGothic" panose="020B0600070205080204" pitchFamily="34" charset="-128"/>
              <a:ea typeface="MS PGothic" panose="020B0600070205080204" pitchFamily="34" charset="-128"/>
            </a:endParaRPr>
          </a:p>
          <a:p>
            <a:pPr>
              <a:spcBef>
                <a:spcPts val="1200"/>
              </a:spcBef>
              <a:spcAft>
                <a:spcPts val="600"/>
              </a:spcAft>
              <a:buClr>
                <a:schemeClr val="bg1"/>
              </a:buClr>
            </a:pPr>
            <a:endParaRPr lang="en-US" altLang="ja-JP" sz="2000" dirty="0">
              <a:solidFill>
                <a:schemeClr val="bg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994032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pPr algn="l"/>
            <a:r>
              <a:rPr lang="ja-JP" altLang="en-US" b="1" i="0">
                <a:solidFill>
                  <a:schemeClr val="tx1"/>
                </a:solidFill>
                <a:effectLst/>
                <a:latin typeface="MS PGothic" panose="020B0600070205080204" pitchFamily="34" charset="-128"/>
                <a:ea typeface="MS PGothic" panose="020B0600070205080204" pitchFamily="34" charset="-128"/>
              </a:rPr>
              <a:t>第</a:t>
            </a:r>
            <a:r>
              <a:rPr lang="en-US" altLang="ja-JP" b="1" i="0" dirty="0">
                <a:solidFill>
                  <a:schemeClr val="tx1"/>
                </a:solidFill>
                <a:effectLst/>
                <a:latin typeface="MS PGothic" panose="020B0600070205080204" pitchFamily="34" charset="-128"/>
                <a:ea typeface="MS PGothic" panose="020B0600070205080204" pitchFamily="34" charset="-128"/>
              </a:rPr>
              <a:t>2</a:t>
            </a:r>
            <a:r>
              <a:rPr lang="ja-JP" altLang="en-US" b="1" i="0">
                <a:solidFill>
                  <a:schemeClr val="tx1"/>
                </a:solidFill>
                <a:effectLst/>
                <a:latin typeface="MS PGothic" panose="020B0600070205080204" pitchFamily="34" charset="-128"/>
                <a:ea typeface="MS PGothic" panose="020B0600070205080204" pitchFamily="34" charset="-128"/>
              </a:rPr>
              <a:t>章</a:t>
            </a:r>
            <a:r>
              <a:rPr lang="ja-JP" altLang="en-US">
                <a:latin typeface="MS PGothic" panose="020B0600070205080204" pitchFamily="34" charset="-128"/>
                <a:ea typeface="MS PGothic" panose="020B0600070205080204" pitchFamily="34" charset="-128"/>
              </a:rPr>
              <a:t> ソフトウェア開発の流れ</a:t>
            </a:r>
            <a:endParaRPr lang="ja-JP" altLang="en-US" b="1" i="0">
              <a:solidFill>
                <a:schemeClr val="tx1"/>
              </a:solidFill>
              <a:effectLst/>
              <a:latin typeface="MS PGothic" panose="020B0600070205080204" pitchFamily="34" charset="-128"/>
              <a:ea typeface="MS PGothic" panose="020B0600070205080204" pitchFamily="34" charset="-128"/>
            </a:endParaRPr>
          </a:p>
        </p:txBody>
      </p:sp>
      <p:sp>
        <p:nvSpPr>
          <p:cNvPr id="14" name="TextBox 13">
            <a:extLst>
              <a:ext uri="{FF2B5EF4-FFF2-40B4-BE49-F238E27FC236}">
                <a16:creationId xmlns:a16="http://schemas.microsoft.com/office/drawing/2014/main" id="{E8C7C3A5-2F8F-0A02-64FB-D4753FCC9129}"/>
              </a:ext>
            </a:extLst>
          </p:cNvPr>
          <p:cNvSpPr txBox="1"/>
          <p:nvPr/>
        </p:nvSpPr>
        <p:spPr>
          <a:xfrm>
            <a:off x="763896" y="1198325"/>
            <a:ext cx="3835400" cy="781922"/>
          </a:xfrm>
          <a:prstGeom prst="rect">
            <a:avLst/>
          </a:prstGeom>
          <a:noFill/>
        </p:spPr>
        <p:txBody>
          <a:bodyPr wrap="square" tIns="90000" bIns="90000">
            <a:spAutoFit/>
          </a:bodyPr>
          <a:lstStyle/>
          <a:p>
            <a:pPr>
              <a:spcAft>
                <a:spcPts val="600"/>
              </a:spcAft>
            </a:pPr>
            <a:r>
              <a:rPr lang="en-US" altLang="ja-JP" sz="2000" dirty="0">
                <a:solidFill>
                  <a:schemeClr val="tx1"/>
                </a:solidFill>
                <a:latin typeface="MS PGothic" panose="020B0600070205080204" pitchFamily="34" charset="-128"/>
                <a:ea typeface="MS PGothic" panose="020B0600070205080204" pitchFamily="34" charset="-128"/>
              </a:rPr>
              <a:t>2.1 </a:t>
            </a:r>
            <a:r>
              <a:rPr lang="ja-JP" altLang="en-US" sz="2000">
                <a:solidFill>
                  <a:schemeClr val="tx1"/>
                </a:solidFill>
                <a:latin typeface="MS PGothic" panose="020B0600070205080204" pitchFamily="34" charset="-128"/>
                <a:ea typeface="MS PGothic" panose="020B0600070205080204" pitchFamily="34" charset="-128"/>
              </a:rPr>
              <a:t>開発フェーズ</a:t>
            </a:r>
            <a:endParaRPr lang="en-US" altLang="ja-JP" sz="2000" dirty="0">
              <a:solidFill>
                <a:schemeClr val="tx1"/>
              </a:solidFill>
              <a:latin typeface="MS PGothic" panose="020B0600070205080204" pitchFamily="34" charset="-128"/>
              <a:ea typeface="MS PGothic" panose="020B0600070205080204" pitchFamily="34" charset="-128"/>
            </a:endParaRPr>
          </a:p>
          <a:p>
            <a:pPr lvl="1"/>
            <a:r>
              <a:rPr lang="en-US" altLang="ja-JP" dirty="0">
                <a:solidFill>
                  <a:schemeClr val="tx1"/>
                </a:solidFill>
                <a:latin typeface="MS PGothic" panose="020B0600070205080204" pitchFamily="34" charset="-128"/>
                <a:ea typeface="MS PGothic" panose="020B0600070205080204" pitchFamily="34" charset="-128"/>
              </a:rPr>
              <a:t>  1. </a:t>
            </a:r>
            <a:r>
              <a:rPr lang="ja-JP" altLang="en-US">
                <a:solidFill>
                  <a:schemeClr val="tx1"/>
                </a:solidFill>
                <a:latin typeface="MS PGothic" panose="020B0600070205080204" pitchFamily="34" charset="-128"/>
                <a:ea typeface="MS PGothic" panose="020B0600070205080204" pitchFamily="34" charset="-128"/>
              </a:rPr>
              <a:t>開発の大きな流れ</a:t>
            </a:r>
          </a:p>
        </p:txBody>
      </p:sp>
      <p:sp>
        <p:nvSpPr>
          <p:cNvPr id="3" name="TextBox 2">
            <a:extLst>
              <a:ext uri="{FF2B5EF4-FFF2-40B4-BE49-F238E27FC236}">
                <a16:creationId xmlns:a16="http://schemas.microsoft.com/office/drawing/2014/main" id="{9DB460B0-0B91-24B3-FF3A-5029A73DAEDF}"/>
              </a:ext>
            </a:extLst>
          </p:cNvPr>
          <p:cNvSpPr txBox="1"/>
          <p:nvPr/>
        </p:nvSpPr>
        <p:spPr>
          <a:xfrm>
            <a:off x="2681595" y="3367512"/>
            <a:ext cx="3541405" cy="525098"/>
          </a:xfrm>
          <a:prstGeom prst="rect">
            <a:avLst/>
          </a:prstGeom>
          <a:noFill/>
          <a:ln w="38100">
            <a:solidFill>
              <a:schemeClr val="accent2"/>
            </a:solidFill>
          </a:ln>
        </p:spPr>
        <p:txBody>
          <a:bodyPr wrap="square" lIns="180000" tIns="180000" rIns="180000" bIns="180000" rtlCol="0">
            <a:spAutoFit/>
          </a:bodyPr>
          <a:lstStyle/>
          <a:p>
            <a:pPr>
              <a:spcBef>
                <a:spcPts val="1200"/>
              </a:spcBef>
              <a:spcAft>
                <a:spcPts val="1200"/>
              </a:spcAft>
            </a:pPr>
            <a:r>
              <a:rPr lang="en-US" altLang="ja-JP" sz="1050" dirty="0">
                <a:solidFill>
                  <a:schemeClr val="tx1"/>
                </a:solidFill>
                <a:latin typeface="MS PGothic" panose="020B0600070205080204" pitchFamily="34" charset="-128"/>
                <a:ea typeface="MS PGothic" panose="020B0600070205080204" pitchFamily="34" charset="-128"/>
              </a:rPr>
              <a:t>(</a:t>
            </a:r>
            <a:r>
              <a:rPr lang="en-US" sz="1050" dirty="0">
                <a:solidFill>
                  <a:schemeClr val="tx1"/>
                </a:solidFill>
                <a:latin typeface="MS PGothic" panose="020B0600070205080204" pitchFamily="34" charset="-128"/>
                <a:ea typeface="MS PGothic" panose="020B0600070205080204" pitchFamily="34" charset="-128"/>
              </a:rPr>
              <a:t>要求獲得</a:t>
            </a:r>
            <a:r>
              <a:rPr lang="en-US" altLang="ja-JP" sz="1050" dirty="0">
                <a:solidFill>
                  <a:schemeClr val="tx1"/>
                </a:solidFill>
                <a:latin typeface="MS PGothic" panose="020B0600070205080204" pitchFamily="34" charset="-128"/>
                <a:ea typeface="MS PGothic" panose="020B0600070205080204" pitchFamily="34" charset="-128"/>
              </a:rPr>
              <a:t>) </a:t>
            </a:r>
            <a:r>
              <a:rPr lang="ja-JP" altLang="en-US" sz="1050">
                <a:solidFill>
                  <a:schemeClr val="tx1"/>
                </a:solidFill>
                <a:latin typeface="MS PGothic" panose="020B0600070205080204" pitchFamily="34" charset="-128"/>
                <a:ea typeface="MS PGothic" panose="020B0600070205080204" pitchFamily="34" charset="-128"/>
              </a:rPr>
              <a:t>→ </a:t>
            </a:r>
            <a:r>
              <a:rPr lang="en-US" altLang="ja-JP" sz="1050" dirty="0">
                <a:solidFill>
                  <a:schemeClr val="tx1"/>
                </a:solidFill>
                <a:latin typeface="MS PGothic" panose="020B0600070205080204" pitchFamily="34" charset="-128"/>
                <a:ea typeface="MS PGothic" panose="020B0600070205080204" pitchFamily="34" charset="-128"/>
              </a:rPr>
              <a:t>(</a:t>
            </a:r>
            <a:r>
              <a:rPr lang="ja-JP" altLang="en-US" sz="1050">
                <a:solidFill>
                  <a:schemeClr val="tx1"/>
                </a:solidFill>
                <a:latin typeface="MS PGothic" panose="020B0600070205080204" pitchFamily="34" charset="-128"/>
                <a:ea typeface="MS PGothic" panose="020B0600070205080204" pitchFamily="34" charset="-128"/>
              </a:rPr>
              <a:t>企画提案</a:t>
            </a:r>
            <a:r>
              <a:rPr lang="en-US" altLang="ja-JP" sz="1050" dirty="0">
                <a:solidFill>
                  <a:schemeClr val="tx1"/>
                </a:solidFill>
                <a:latin typeface="MS PGothic" panose="020B0600070205080204" pitchFamily="34" charset="-128"/>
                <a:ea typeface="MS PGothic" panose="020B0600070205080204" pitchFamily="34" charset="-128"/>
              </a:rPr>
              <a:t>) </a:t>
            </a:r>
            <a:r>
              <a:rPr lang="ja-JP" altLang="en-US" sz="1050">
                <a:solidFill>
                  <a:schemeClr val="tx1"/>
                </a:solidFill>
                <a:latin typeface="MS PGothic" panose="020B0600070205080204" pitchFamily="34" charset="-128"/>
                <a:ea typeface="MS PGothic" panose="020B0600070205080204" pitchFamily="34" charset="-128"/>
              </a:rPr>
              <a:t>→ </a:t>
            </a:r>
            <a:r>
              <a:rPr lang="en-US" altLang="ja-JP" sz="1050" dirty="0">
                <a:solidFill>
                  <a:schemeClr val="tx1"/>
                </a:solidFill>
                <a:latin typeface="MS PGothic" panose="020B0600070205080204" pitchFamily="34" charset="-128"/>
                <a:ea typeface="MS PGothic" panose="020B0600070205080204" pitchFamily="34" charset="-128"/>
              </a:rPr>
              <a:t>(</a:t>
            </a:r>
            <a:r>
              <a:rPr lang="ja-JP" altLang="en-US" sz="1050">
                <a:solidFill>
                  <a:schemeClr val="tx1"/>
                </a:solidFill>
                <a:latin typeface="MS PGothic" panose="020B0600070205080204" pitchFamily="34" charset="-128"/>
                <a:ea typeface="MS PGothic" panose="020B0600070205080204" pitchFamily="34" charset="-128"/>
              </a:rPr>
              <a:t>開発</a:t>
            </a:r>
            <a:r>
              <a:rPr lang="en-US" altLang="ja-JP" sz="1050" dirty="0">
                <a:solidFill>
                  <a:schemeClr val="tx1"/>
                </a:solidFill>
                <a:latin typeface="MS PGothic" panose="020B0600070205080204" pitchFamily="34" charset="-128"/>
                <a:ea typeface="MS PGothic" panose="020B0600070205080204" pitchFamily="34" charset="-128"/>
              </a:rPr>
              <a:t>) </a:t>
            </a:r>
            <a:r>
              <a:rPr lang="ja-JP" altLang="en-US" sz="1050">
                <a:solidFill>
                  <a:schemeClr val="tx1"/>
                </a:solidFill>
                <a:latin typeface="MS PGothic" panose="020B0600070205080204" pitchFamily="34" charset="-128"/>
                <a:ea typeface="MS PGothic" panose="020B0600070205080204" pitchFamily="34" charset="-128"/>
              </a:rPr>
              <a:t>→ </a:t>
            </a:r>
            <a:r>
              <a:rPr lang="en-US" altLang="ja-JP" sz="1050" dirty="0">
                <a:solidFill>
                  <a:schemeClr val="tx1"/>
                </a:solidFill>
                <a:latin typeface="MS PGothic" panose="020B0600070205080204" pitchFamily="34" charset="-128"/>
                <a:ea typeface="MS PGothic" panose="020B0600070205080204" pitchFamily="34" charset="-128"/>
              </a:rPr>
              <a:t>(</a:t>
            </a:r>
            <a:r>
              <a:rPr lang="ja-JP" altLang="en-US" sz="1050">
                <a:solidFill>
                  <a:schemeClr val="tx1"/>
                </a:solidFill>
                <a:latin typeface="MS PGothic" panose="020B0600070205080204" pitchFamily="34" charset="-128"/>
                <a:ea typeface="MS PGothic" panose="020B0600070205080204" pitchFamily="34" charset="-128"/>
              </a:rPr>
              <a:t>運用</a:t>
            </a:r>
            <a:r>
              <a:rPr lang="en-US" altLang="ja-JP" sz="1050" dirty="0">
                <a:solidFill>
                  <a:schemeClr val="tx1"/>
                </a:solidFill>
                <a:latin typeface="MS PGothic" panose="020B0600070205080204" pitchFamily="34" charset="-128"/>
                <a:ea typeface="MS PGothic" panose="020B0600070205080204" pitchFamily="34" charset="-128"/>
              </a:rPr>
              <a:t>) </a:t>
            </a:r>
            <a:r>
              <a:rPr lang="ja-JP" altLang="en-US" sz="1050">
                <a:solidFill>
                  <a:schemeClr val="tx1"/>
                </a:solidFill>
                <a:latin typeface="MS PGothic" panose="020B0600070205080204" pitchFamily="34" charset="-128"/>
                <a:ea typeface="MS PGothic" panose="020B0600070205080204" pitchFamily="34" charset="-128"/>
              </a:rPr>
              <a:t>→ </a:t>
            </a:r>
            <a:r>
              <a:rPr lang="en-US" altLang="ja-JP" sz="1050" dirty="0">
                <a:solidFill>
                  <a:schemeClr val="tx1"/>
                </a:solidFill>
                <a:latin typeface="MS PGothic" panose="020B0600070205080204" pitchFamily="34" charset="-128"/>
                <a:ea typeface="MS PGothic" panose="020B0600070205080204" pitchFamily="34" charset="-128"/>
              </a:rPr>
              <a:t>(</a:t>
            </a:r>
            <a:r>
              <a:rPr lang="ja-JP" altLang="en-US" sz="1050">
                <a:solidFill>
                  <a:schemeClr val="tx1"/>
                </a:solidFill>
                <a:latin typeface="MS PGothic" panose="020B0600070205080204" pitchFamily="34" charset="-128"/>
                <a:ea typeface="MS PGothic" panose="020B0600070205080204" pitchFamily="34" charset="-128"/>
              </a:rPr>
              <a:t>保守</a:t>
            </a:r>
            <a:r>
              <a:rPr lang="en-US" altLang="ja-JP" sz="1050" dirty="0">
                <a:solidFill>
                  <a:schemeClr val="tx1"/>
                </a:solidFill>
                <a:latin typeface="MS PGothic" panose="020B0600070205080204" pitchFamily="34" charset="-128"/>
                <a:ea typeface="MS PGothic" panose="020B0600070205080204" pitchFamily="34" charset="-128"/>
              </a:rPr>
              <a:t>)</a:t>
            </a:r>
            <a:endParaRPr lang="ja-JP" altLang="en-US" sz="1050">
              <a:solidFill>
                <a:schemeClr val="tx1"/>
              </a:solidFill>
              <a:latin typeface="MS PGothic" panose="020B0600070205080204" pitchFamily="34" charset="-128"/>
              <a:ea typeface="MS PGothic" panose="020B0600070205080204" pitchFamily="34" charset="-128"/>
            </a:endParaRPr>
          </a:p>
        </p:txBody>
      </p:sp>
      <p:sp>
        <p:nvSpPr>
          <p:cNvPr id="5" name="TextBox 4">
            <a:extLst>
              <a:ext uri="{FF2B5EF4-FFF2-40B4-BE49-F238E27FC236}">
                <a16:creationId xmlns:a16="http://schemas.microsoft.com/office/drawing/2014/main" id="{379B0E1E-666B-4C49-7EA4-DE7B84476ECF}"/>
              </a:ext>
            </a:extLst>
          </p:cNvPr>
          <p:cNvSpPr txBox="1"/>
          <p:nvPr/>
        </p:nvSpPr>
        <p:spPr>
          <a:xfrm>
            <a:off x="1381788" y="2632178"/>
            <a:ext cx="6380423" cy="584775"/>
          </a:xfrm>
          <a:prstGeom prst="rect">
            <a:avLst/>
          </a:prstGeom>
          <a:noFill/>
        </p:spPr>
        <p:txBody>
          <a:bodyPr wrap="square" rtlCol="0">
            <a:spAutoFit/>
          </a:bodyPr>
          <a:lstStyle/>
          <a:p>
            <a:r>
              <a:rPr lang="en-US" sz="1600" dirty="0" err="1">
                <a:solidFill>
                  <a:schemeClr val="tx1"/>
                </a:solidFill>
              </a:rPr>
              <a:t>既存システムの場合は追加機能を開発して、システムを拡張する</a:t>
            </a:r>
            <a:r>
              <a:rPr lang="en-US" sz="1600" dirty="0">
                <a:solidFill>
                  <a:schemeClr val="tx1"/>
                </a:solidFill>
              </a:rPr>
              <a:t>。「</a:t>
            </a:r>
            <a:r>
              <a:rPr lang="en-US" sz="1600" b="1" dirty="0" err="1">
                <a:solidFill>
                  <a:schemeClr val="tx1"/>
                </a:solidFill>
              </a:rPr>
              <a:t>進化型開発</a:t>
            </a:r>
            <a:r>
              <a:rPr lang="en-US" sz="1600" dirty="0">
                <a:solidFill>
                  <a:schemeClr val="tx1"/>
                </a:solidFill>
              </a:rPr>
              <a:t>」</a:t>
            </a:r>
          </a:p>
        </p:txBody>
      </p:sp>
      <p:sp>
        <p:nvSpPr>
          <p:cNvPr id="9" name="Curved Up Arrow 8">
            <a:extLst>
              <a:ext uri="{FF2B5EF4-FFF2-40B4-BE49-F238E27FC236}">
                <a16:creationId xmlns:a16="http://schemas.microsoft.com/office/drawing/2014/main" id="{F5AF05CF-9FC5-90B5-9525-9308E29DA30A}"/>
              </a:ext>
            </a:extLst>
          </p:cNvPr>
          <p:cNvSpPr/>
          <p:nvPr/>
        </p:nvSpPr>
        <p:spPr>
          <a:xfrm flipH="1">
            <a:off x="2641158" y="3945175"/>
            <a:ext cx="3576637" cy="506383"/>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C0EBEEAA-AF91-8469-65E2-4291F53660C4}"/>
              </a:ext>
            </a:extLst>
          </p:cNvPr>
          <p:cNvSpPr txBox="1"/>
          <p:nvPr/>
        </p:nvSpPr>
        <p:spPr>
          <a:xfrm>
            <a:off x="720725" y="1952685"/>
            <a:ext cx="1126865" cy="369332"/>
          </a:xfrm>
          <a:prstGeom prst="rect">
            <a:avLst/>
          </a:prstGeom>
          <a:noFill/>
          <a:ln w="38100">
            <a:solidFill>
              <a:schemeClr val="accent2"/>
            </a:solidFill>
          </a:ln>
        </p:spPr>
        <p:txBody>
          <a:bodyPr wrap="square" rtlCol="0">
            <a:spAutoFit/>
          </a:bodyPr>
          <a:lstStyle/>
          <a:p>
            <a:r>
              <a:rPr lang="en-US" sz="1800" dirty="0">
                <a:solidFill>
                  <a:schemeClr val="tx1"/>
                </a:solidFill>
                <a:latin typeface="MS PGothic" panose="020B0600070205080204" pitchFamily="34" charset="-128"/>
                <a:ea typeface="MS PGothic" panose="020B0600070205080204" pitchFamily="34" charset="-128"/>
              </a:rPr>
              <a:t>要求獲得</a:t>
            </a:r>
          </a:p>
        </p:txBody>
      </p:sp>
      <p:sp>
        <p:nvSpPr>
          <p:cNvPr id="15" name="TextBox 14">
            <a:extLst>
              <a:ext uri="{FF2B5EF4-FFF2-40B4-BE49-F238E27FC236}">
                <a16:creationId xmlns:a16="http://schemas.microsoft.com/office/drawing/2014/main" id="{4C3965A5-4B84-B022-C42B-299F6BA48B3C}"/>
              </a:ext>
            </a:extLst>
          </p:cNvPr>
          <p:cNvSpPr txBox="1"/>
          <p:nvPr/>
        </p:nvSpPr>
        <p:spPr>
          <a:xfrm>
            <a:off x="2212073" y="1952685"/>
            <a:ext cx="1112792" cy="369332"/>
          </a:xfrm>
          <a:prstGeom prst="rect">
            <a:avLst/>
          </a:prstGeom>
          <a:noFill/>
          <a:ln w="38100">
            <a:solidFill>
              <a:schemeClr val="accent2"/>
            </a:solidFill>
          </a:ln>
        </p:spPr>
        <p:txBody>
          <a:bodyPr wrap="square" rtlCol="0">
            <a:spAutoFit/>
          </a:bodyPr>
          <a:lstStyle/>
          <a:p>
            <a:r>
              <a:rPr lang="ja-JP" altLang="en-US" sz="1800">
                <a:solidFill>
                  <a:schemeClr val="tx1"/>
                </a:solidFill>
                <a:latin typeface="MS PGothic" panose="020B0600070205080204" pitchFamily="34" charset="-128"/>
                <a:ea typeface="MS PGothic" panose="020B0600070205080204" pitchFamily="34" charset="-128"/>
              </a:rPr>
              <a:t>企画提案</a:t>
            </a:r>
            <a:endParaRPr lang="en-US" sz="1800" dirty="0">
              <a:solidFill>
                <a:schemeClr val="tx1"/>
              </a:solidFill>
              <a:latin typeface="MS PGothic" panose="020B0600070205080204" pitchFamily="34" charset="-128"/>
              <a:ea typeface="MS PGothic" panose="020B0600070205080204" pitchFamily="34" charset="-128"/>
            </a:endParaRPr>
          </a:p>
        </p:txBody>
      </p:sp>
      <p:sp>
        <p:nvSpPr>
          <p:cNvPr id="16" name="TextBox 15">
            <a:extLst>
              <a:ext uri="{FF2B5EF4-FFF2-40B4-BE49-F238E27FC236}">
                <a16:creationId xmlns:a16="http://schemas.microsoft.com/office/drawing/2014/main" id="{8BC698F9-E69D-FB6A-AF17-2F7B66FE30C5}"/>
              </a:ext>
            </a:extLst>
          </p:cNvPr>
          <p:cNvSpPr txBox="1"/>
          <p:nvPr/>
        </p:nvSpPr>
        <p:spPr>
          <a:xfrm>
            <a:off x="3756521" y="1960461"/>
            <a:ext cx="1482230" cy="369332"/>
          </a:xfrm>
          <a:prstGeom prst="rect">
            <a:avLst/>
          </a:prstGeom>
          <a:noFill/>
          <a:ln w="38100">
            <a:solidFill>
              <a:schemeClr val="accent2"/>
            </a:solidFill>
          </a:ln>
        </p:spPr>
        <p:txBody>
          <a:bodyPr wrap="square" rtlCol="0">
            <a:spAutoFit/>
          </a:bodyPr>
          <a:lstStyle/>
          <a:p>
            <a:r>
              <a:rPr lang="ja-JP" altLang="en-US" sz="1800">
                <a:solidFill>
                  <a:schemeClr val="tx1"/>
                </a:solidFill>
                <a:latin typeface="MS PGothic" panose="020B0600070205080204" pitchFamily="34" charset="-128"/>
                <a:ea typeface="MS PGothic" panose="020B0600070205080204" pitchFamily="34" charset="-128"/>
              </a:rPr>
              <a:t>システム開発</a:t>
            </a:r>
            <a:endParaRPr lang="en-US" sz="1800" dirty="0">
              <a:solidFill>
                <a:schemeClr val="tx1"/>
              </a:solidFill>
              <a:latin typeface="MS PGothic" panose="020B0600070205080204" pitchFamily="34" charset="-128"/>
              <a:ea typeface="MS PGothic" panose="020B0600070205080204" pitchFamily="34" charset="-128"/>
            </a:endParaRPr>
          </a:p>
        </p:txBody>
      </p:sp>
      <p:sp>
        <p:nvSpPr>
          <p:cNvPr id="17" name="TextBox 16">
            <a:extLst>
              <a:ext uri="{FF2B5EF4-FFF2-40B4-BE49-F238E27FC236}">
                <a16:creationId xmlns:a16="http://schemas.microsoft.com/office/drawing/2014/main" id="{C39D5AB6-11B0-5482-0320-34D097C16235}"/>
              </a:ext>
            </a:extLst>
          </p:cNvPr>
          <p:cNvSpPr txBox="1"/>
          <p:nvPr/>
        </p:nvSpPr>
        <p:spPr>
          <a:xfrm>
            <a:off x="5685003" y="1952685"/>
            <a:ext cx="1482231" cy="369332"/>
          </a:xfrm>
          <a:prstGeom prst="rect">
            <a:avLst/>
          </a:prstGeom>
          <a:noFill/>
          <a:ln w="38100">
            <a:solidFill>
              <a:schemeClr val="accent2"/>
            </a:solidFill>
          </a:ln>
        </p:spPr>
        <p:txBody>
          <a:bodyPr wrap="square" rtlCol="0">
            <a:spAutoFit/>
          </a:bodyPr>
          <a:lstStyle/>
          <a:p>
            <a:r>
              <a:rPr lang="ja-JP" altLang="en-US" sz="1800">
                <a:solidFill>
                  <a:schemeClr val="tx1"/>
                </a:solidFill>
                <a:latin typeface="MS PGothic" panose="020B0600070205080204" pitchFamily="34" charset="-128"/>
                <a:ea typeface="MS PGothic" panose="020B0600070205080204" pitchFamily="34" charset="-128"/>
              </a:rPr>
              <a:t>システム運用</a:t>
            </a:r>
            <a:endParaRPr lang="en-US" sz="1800" dirty="0">
              <a:solidFill>
                <a:schemeClr val="tx1"/>
              </a:solidFill>
              <a:latin typeface="MS PGothic" panose="020B0600070205080204" pitchFamily="34" charset="-128"/>
              <a:ea typeface="MS PGothic" panose="020B0600070205080204" pitchFamily="34" charset="-128"/>
            </a:endParaRPr>
          </a:p>
        </p:txBody>
      </p:sp>
      <p:sp>
        <p:nvSpPr>
          <p:cNvPr id="18" name="TextBox 17">
            <a:extLst>
              <a:ext uri="{FF2B5EF4-FFF2-40B4-BE49-F238E27FC236}">
                <a16:creationId xmlns:a16="http://schemas.microsoft.com/office/drawing/2014/main" id="{BA9833F6-4792-CB51-4C6C-65BB260F6690}"/>
              </a:ext>
            </a:extLst>
          </p:cNvPr>
          <p:cNvSpPr txBox="1"/>
          <p:nvPr/>
        </p:nvSpPr>
        <p:spPr>
          <a:xfrm>
            <a:off x="7546437" y="1952685"/>
            <a:ext cx="1482231" cy="369332"/>
          </a:xfrm>
          <a:prstGeom prst="rect">
            <a:avLst/>
          </a:prstGeom>
          <a:noFill/>
          <a:ln w="38100">
            <a:solidFill>
              <a:schemeClr val="accent2"/>
            </a:solidFill>
          </a:ln>
        </p:spPr>
        <p:txBody>
          <a:bodyPr wrap="square" rtlCol="0">
            <a:spAutoFit/>
          </a:bodyPr>
          <a:lstStyle/>
          <a:p>
            <a:r>
              <a:rPr lang="ja-JP" altLang="en-US" sz="1800">
                <a:solidFill>
                  <a:schemeClr val="tx1"/>
                </a:solidFill>
                <a:latin typeface="MS PGothic" panose="020B0600070205080204" pitchFamily="34" charset="-128"/>
                <a:ea typeface="MS PGothic" panose="020B0600070205080204" pitchFamily="34" charset="-128"/>
              </a:rPr>
              <a:t>システム保守</a:t>
            </a:r>
            <a:endParaRPr lang="en-US" sz="1800" dirty="0">
              <a:solidFill>
                <a:schemeClr val="tx1"/>
              </a:solidFill>
              <a:latin typeface="MS PGothic" panose="020B0600070205080204" pitchFamily="34" charset="-128"/>
              <a:ea typeface="MS PGothic" panose="020B0600070205080204" pitchFamily="34" charset="-128"/>
            </a:endParaRPr>
          </a:p>
        </p:txBody>
      </p:sp>
      <p:cxnSp>
        <p:nvCxnSpPr>
          <p:cNvPr id="20" name="Straight Arrow Connector 19">
            <a:extLst>
              <a:ext uri="{FF2B5EF4-FFF2-40B4-BE49-F238E27FC236}">
                <a16:creationId xmlns:a16="http://schemas.microsoft.com/office/drawing/2014/main" id="{980C771B-B530-D450-17F1-6995D4834250}"/>
              </a:ext>
            </a:extLst>
          </p:cNvPr>
          <p:cNvCxnSpPr>
            <a:cxnSpLocks/>
          </p:cNvCxnSpPr>
          <p:nvPr/>
        </p:nvCxnSpPr>
        <p:spPr>
          <a:xfrm flipV="1">
            <a:off x="1905000" y="2137351"/>
            <a:ext cx="278498" cy="777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21E4873-6EB1-84AF-8454-8DB084F06DD3}"/>
              </a:ext>
            </a:extLst>
          </p:cNvPr>
          <p:cNvCxnSpPr>
            <a:cxnSpLocks/>
          </p:cNvCxnSpPr>
          <p:nvPr/>
        </p:nvCxnSpPr>
        <p:spPr>
          <a:xfrm flipV="1">
            <a:off x="3408742" y="2145127"/>
            <a:ext cx="278498" cy="777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A35724B-B21C-4740-BD9E-63AAF38C0B5D}"/>
              </a:ext>
            </a:extLst>
          </p:cNvPr>
          <p:cNvCxnSpPr>
            <a:cxnSpLocks/>
          </p:cNvCxnSpPr>
          <p:nvPr/>
        </p:nvCxnSpPr>
        <p:spPr>
          <a:xfrm flipV="1">
            <a:off x="5337672" y="2129575"/>
            <a:ext cx="278498" cy="777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97FC9E5-03CE-94FB-81F5-DA37DFE18728}"/>
              </a:ext>
            </a:extLst>
          </p:cNvPr>
          <p:cNvCxnSpPr>
            <a:cxnSpLocks/>
          </p:cNvCxnSpPr>
          <p:nvPr/>
        </p:nvCxnSpPr>
        <p:spPr>
          <a:xfrm flipV="1">
            <a:off x="7236067" y="2145127"/>
            <a:ext cx="258738" cy="777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0139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pPr>
              <a:spcAft>
                <a:spcPts val="600"/>
              </a:spcAft>
            </a:pPr>
            <a:r>
              <a:rPr lang="en-US" altLang="ja-JP" sz="2000" dirty="0">
                <a:solidFill>
                  <a:schemeClr val="tx1"/>
                </a:solidFill>
                <a:latin typeface="MS PGothic" panose="020B0600070205080204" pitchFamily="34" charset="-128"/>
                <a:ea typeface="MS PGothic" panose="020B0600070205080204" pitchFamily="34" charset="-128"/>
              </a:rPr>
              <a:t>2.1 </a:t>
            </a:r>
            <a:r>
              <a:rPr lang="ja-JP" altLang="en-US" sz="2000">
                <a:solidFill>
                  <a:schemeClr val="tx1"/>
                </a:solidFill>
                <a:latin typeface="MS PGothic" panose="020B0600070205080204" pitchFamily="34" charset="-128"/>
                <a:ea typeface="MS PGothic" panose="020B0600070205080204" pitchFamily="34" charset="-128"/>
              </a:rPr>
              <a:t>開発フェーズ</a:t>
            </a:r>
            <a:br>
              <a:rPr lang="en-US" altLang="ja-JP" sz="1400" dirty="0">
                <a:solidFill>
                  <a:schemeClr val="tx1"/>
                </a:solidFill>
                <a:latin typeface="MS PGothic" panose="020B0600070205080204" pitchFamily="34" charset="-128"/>
                <a:ea typeface="MS PGothic" panose="020B0600070205080204" pitchFamily="34" charset="-128"/>
              </a:rPr>
            </a:br>
            <a:r>
              <a:rPr lang="ja-JP" altLang="en-US" sz="1400">
                <a:solidFill>
                  <a:schemeClr val="tx1"/>
                </a:solidFill>
                <a:latin typeface="MS PGothic" panose="020B0600070205080204" pitchFamily="34" charset="-128"/>
                <a:ea typeface="MS PGothic" panose="020B0600070205080204" pitchFamily="34" charset="-128"/>
              </a:rPr>
              <a:t>　</a:t>
            </a:r>
            <a:r>
              <a:rPr lang="en-US" altLang="ja-JP" sz="1400" dirty="0">
                <a:solidFill>
                  <a:schemeClr val="tx1"/>
                </a:solidFill>
                <a:latin typeface="MS PGothic" panose="020B0600070205080204" pitchFamily="34" charset="-128"/>
                <a:ea typeface="MS PGothic" panose="020B0600070205080204" pitchFamily="34" charset="-128"/>
              </a:rPr>
              <a:t>2. </a:t>
            </a:r>
            <a:r>
              <a:rPr lang="ja-JP" altLang="en-US" sz="1400">
                <a:solidFill>
                  <a:schemeClr val="tx1"/>
                </a:solidFill>
                <a:latin typeface="MS PGothic" panose="020B0600070205080204" pitchFamily="34" charset="-128"/>
                <a:ea typeface="MS PGothic" panose="020B0600070205080204" pitchFamily="34" charset="-128"/>
              </a:rPr>
              <a:t>開発フェーズとステークホルダの関係</a:t>
            </a:r>
            <a:endParaRPr lang="ja-JP" altLang="en-US" sz="1400" b="1" i="0">
              <a:solidFill>
                <a:schemeClr val="tx1"/>
              </a:solidFill>
              <a:effectLst/>
              <a:latin typeface="MS PGothic" panose="020B0600070205080204" pitchFamily="34" charset="-128"/>
              <a:ea typeface="MS PGothic" panose="020B0600070205080204" pitchFamily="34" charset="-128"/>
            </a:endParaRPr>
          </a:p>
        </p:txBody>
      </p:sp>
      <p:sp>
        <p:nvSpPr>
          <p:cNvPr id="7" name="TextBox 6">
            <a:extLst>
              <a:ext uri="{FF2B5EF4-FFF2-40B4-BE49-F238E27FC236}">
                <a16:creationId xmlns:a16="http://schemas.microsoft.com/office/drawing/2014/main" id="{DB07B0E5-18B4-9949-3C7D-CF5998E15FF7}"/>
              </a:ext>
            </a:extLst>
          </p:cNvPr>
          <p:cNvSpPr txBox="1"/>
          <p:nvPr/>
        </p:nvSpPr>
        <p:spPr>
          <a:xfrm>
            <a:off x="919132" y="1253946"/>
            <a:ext cx="1126865" cy="369332"/>
          </a:xfrm>
          <a:prstGeom prst="rect">
            <a:avLst/>
          </a:prstGeom>
          <a:noFill/>
          <a:ln w="38100">
            <a:solidFill>
              <a:schemeClr val="accent2"/>
            </a:solidFill>
          </a:ln>
        </p:spPr>
        <p:txBody>
          <a:bodyPr wrap="square" rtlCol="0">
            <a:spAutoFit/>
          </a:bodyPr>
          <a:lstStyle/>
          <a:p>
            <a:pPr algn="ctr"/>
            <a:r>
              <a:rPr lang="en-US" sz="1800" dirty="0">
                <a:solidFill>
                  <a:schemeClr val="tx1"/>
                </a:solidFill>
                <a:latin typeface="MS PGothic" panose="020B0600070205080204" pitchFamily="34" charset="-128"/>
                <a:ea typeface="MS PGothic" panose="020B0600070205080204" pitchFamily="34" charset="-128"/>
              </a:rPr>
              <a:t>要件定義</a:t>
            </a:r>
          </a:p>
        </p:txBody>
      </p:sp>
      <p:cxnSp>
        <p:nvCxnSpPr>
          <p:cNvPr id="13" name="Straight Arrow Connector 12">
            <a:extLst>
              <a:ext uri="{FF2B5EF4-FFF2-40B4-BE49-F238E27FC236}">
                <a16:creationId xmlns:a16="http://schemas.microsoft.com/office/drawing/2014/main" id="{4C6E0280-C745-1AEE-10B8-1EB7502508F1}"/>
              </a:ext>
            </a:extLst>
          </p:cNvPr>
          <p:cNvCxnSpPr>
            <a:cxnSpLocks/>
          </p:cNvCxnSpPr>
          <p:nvPr/>
        </p:nvCxnSpPr>
        <p:spPr>
          <a:xfrm flipV="1">
            <a:off x="2103407" y="1438612"/>
            <a:ext cx="278498" cy="777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2C55E6A-2ADE-CA0C-4951-EB50C0C21CE4}"/>
              </a:ext>
            </a:extLst>
          </p:cNvPr>
          <p:cNvCxnSpPr>
            <a:cxnSpLocks/>
          </p:cNvCxnSpPr>
          <p:nvPr/>
        </p:nvCxnSpPr>
        <p:spPr>
          <a:xfrm flipV="1">
            <a:off x="3607149" y="1446388"/>
            <a:ext cx="278498" cy="777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F50F40E-5A4B-A929-9157-61C853D22E80}"/>
              </a:ext>
            </a:extLst>
          </p:cNvPr>
          <p:cNvCxnSpPr>
            <a:cxnSpLocks/>
          </p:cNvCxnSpPr>
          <p:nvPr/>
        </p:nvCxnSpPr>
        <p:spPr>
          <a:xfrm flipV="1">
            <a:off x="5148733" y="1446388"/>
            <a:ext cx="278498" cy="777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6268657-C729-E329-7C87-E9243CF50311}"/>
              </a:ext>
            </a:extLst>
          </p:cNvPr>
          <p:cNvSpPr txBox="1"/>
          <p:nvPr/>
        </p:nvSpPr>
        <p:spPr>
          <a:xfrm>
            <a:off x="2438991" y="1253946"/>
            <a:ext cx="1126865" cy="369332"/>
          </a:xfrm>
          <a:prstGeom prst="rect">
            <a:avLst/>
          </a:prstGeom>
          <a:noFill/>
          <a:ln w="38100">
            <a:solidFill>
              <a:schemeClr val="accent2"/>
            </a:solidFill>
          </a:ln>
        </p:spPr>
        <p:txBody>
          <a:bodyPr wrap="square" rtlCol="0">
            <a:spAutoFit/>
          </a:bodyPr>
          <a:lstStyle/>
          <a:p>
            <a:pPr algn="ctr"/>
            <a:r>
              <a:rPr lang="ja-JP" altLang="en-US" sz="1800">
                <a:solidFill>
                  <a:schemeClr val="tx1"/>
                </a:solidFill>
                <a:latin typeface="MS PGothic" panose="020B0600070205080204" pitchFamily="34" charset="-128"/>
                <a:ea typeface="MS PGothic" panose="020B0600070205080204" pitchFamily="34" charset="-128"/>
              </a:rPr>
              <a:t>設計</a:t>
            </a:r>
            <a:endParaRPr lang="en-US" sz="1800" dirty="0">
              <a:solidFill>
                <a:schemeClr val="tx1"/>
              </a:solidFill>
              <a:latin typeface="MS PGothic" panose="020B0600070205080204" pitchFamily="34" charset="-128"/>
              <a:ea typeface="MS PGothic" panose="020B0600070205080204" pitchFamily="34" charset="-128"/>
            </a:endParaRPr>
          </a:p>
        </p:txBody>
      </p:sp>
      <p:sp>
        <p:nvSpPr>
          <p:cNvPr id="19" name="TextBox 18">
            <a:extLst>
              <a:ext uri="{FF2B5EF4-FFF2-40B4-BE49-F238E27FC236}">
                <a16:creationId xmlns:a16="http://schemas.microsoft.com/office/drawing/2014/main" id="{721CFC66-530D-4106-1CC4-CC9B74DDA688}"/>
              </a:ext>
            </a:extLst>
          </p:cNvPr>
          <p:cNvSpPr txBox="1"/>
          <p:nvPr/>
        </p:nvSpPr>
        <p:spPr>
          <a:xfrm>
            <a:off x="3933111" y="1253946"/>
            <a:ext cx="1126865" cy="369332"/>
          </a:xfrm>
          <a:prstGeom prst="rect">
            <a:avLst/>
          </a:prstGeom>
          <a:noFill/>
          <a:ln w="38100">
            <a:solidFill>
              <a:schemeClr val="accent2"/>
            </a:solidFill>
          </a:ln>
        </p:spPr>
        <p:txBody>
          <a:bodyPr wrap="square" rtlCol="0">
            <a:spAutoFit/>
          </a:bodyPr>
          <a:lstStyle/>
          <a:p>
            <a:pPr algn="ctr"/>
            <a:r>
              <a:rPr lang="ja-JP" altLang="en-US" sz="1800">
                <a:solidFill>
                  <a:schemeClr val="tx1"/>
                </a:solidFill>
                <a:latin typeface="MS PGothic" panose="020B0600070205080204" pitchFamily="34" charset="-128"/>
                <a:ea typeface="MS PGothic" panose="020B0600070205080204" pitchFamily="34" charset="-128"/>
              </a:rPr>
              <a:t>実装</a:t>
            </a:r>
            <a:endParaRPr lang="en-US" sz="1800" dirty="0">
              <a:solidFill>
                <a:schemeClr val="tx1"/>
              </a:solidFill>
              <a:latin typeface="MS PGothic" panose="020B0600070205080204" pitchFamily="34" charset="-128"/>
              <a:ea typeface="MS PGothic" panose="020B0600070205080204" pitchFamily="34" charset="-128"/>
            </a:endParaRPr>
          </a:p>
        </p:txBody>
      </p:sp>
      <p:sp>
        <p:nvSpPr>
          <p:cNvPr id="20" name="TextBox 19">
            <a:extLst>
              <a:ext uri="{FF2B5EF4-FFF2-40B4-BE49-F238E27FC236}">
                <a16:creationId xmlns:a16="http://schemas.microsoft.com/office/drawing/2014/main" id="{FB247721-3BB4-4B0D-9DC9-A1C317C901E8}"/>
              </a:ext>
            </a:extLst>
          </p:cNvPr>
          <p:cNvSpPr txBox="1"/>
          <p:nvPr/>
        </p:nvSpPr>
        <p:spPr>
          <a:xfrm>
            <a:off x="5515988" y="1253946"/>
            <a:ext cx="1126865" cy="369332"/>
          </a:xfrm>
          <a:prstGeom prst="rect">
            <a:avLst/>
          </a:prstGeom>
          <a:noFill/>
          <a:ln w="38100">
            <a:solidFill>
              <a:schemeClr val="accent2"/>
            </a:solidFill>
          </a:ln>
        </p:spPr>
        <p:txBody>
          <a:bodyPr wrap="square" rtlCol="0">
            <a:spAutoFit/>
          </a:bodyPr>
          <a:lstStyle/>
          <a:p>
            <a:pPr algn="ctr"/>
            <a:r>
              <a:rPr lang="ja-JP" altLang="en-US" sz="1800">
                <a:solidFill>
                  <a:schemeClr val="tx1"/>
                </a:solidFill>
                <a:latin typeface="MS PGothic" panose="020B0600070205080204" pitchFamily="34" charset="-128"/>
                <a:ea typeface="MS PGothic" panose="020B0600070205080204" pitchFamily="34" charset="-128"/>
              </a:rPr>
              <a:t>テスト</a:t>
            </a:r>
            <a:endParaRPr lang="en-US" sz="1800" dirty="0">
              <a:solidFill>
                <a:schemeClr val="tx1"/>
              </a:solidFill>
              <a:latin typeface="MS PGothic" panose="020B0600070205080204" pitchFamily="34" charset="-128"/>
              <a:ea typeface="MS PGothic" panose="020B0600070205080204" pitchFamily="34" charset="-128"/>
            </a:endParaRPr>
          </a:p>
        </p:txBody>
      </p:sp>
      <p:graphicFrame>
        <p:nvGraphicFramePr>
          <p:cNvPr id="23" name="Google Shape;1121;p47">
            <a:extLst>
              <a:ext uri="{FF2B5EF4-FFF2-40B4-BE49-F238E27FC236}">
                <a16:creationId xmlns:a16="http://schemas.microsoft.com/office/drawing/2014/main" id="{A9EF41CC-522D-BD51-E0D8-9388210979A8}"/>
              </a:ext>
            </a:extLst>
          </p:cNvPr>
          <p:cNvGraphicFramePr/>
          <p:nvPr>
            <p:extLst>
              <p:ext uri="{D42A27DB-BD31-4B8C-83A1-F6EECF244321}">
                <p14:modId xmlns:p14="http://schemas.microsoft.com/office/powerpoint/2010/main" val="2047416023"/>
              </p:ext>
            </p:extLst>
          </p:nvPr>
        </p:nvGraphicFramePr>
        <p:xfrm>
          <a:off x="847771" y="1949190"/>
          <a:ext cx="7560000" cy="2224650"/>
        </p:xfrm>
        <a:graphic>
          <a:graphicData uri="http://schemas.openxmlformats.org/drawingml/2006/table">
            <a:tbl>
              <a:tblPr>
                <a:noFill/>
                <a:tableStyleId>{D9606735-FB23-46DC-8E69-3DB70196E911}</a:tableStyleId>
              </a:tblPr>
              <a:tblGrid>
                <a:gridCol w="1080000">
                  <a:extLst>
                    <a:ext uri="{9D8B030D-6E8A-4147-A177-3AD203B41FA5}">
                      <a16:colId xmlns:a16="http://schemas.microsoft.com/office/drawing/2014/main" val="20000"/>
                    </a:ext>
                  </a:extLst>
                </a:gridCol>
                <a:gridCol w="1080000">
                  <a:extLst>
                    <a:ext uri="{9D8B030D-6E8A-4147-A177-3AD203B41FA5}">
                      <a16:colId xmlns:a16="http://schemas.microsoft.com/office/drawing/2014/main" val="20001"/>
                    </a:ext>
                  </a:extLst>
                </a:gridCol>
                <a:gridCol w="1080000">
                  <a:extLst>
                    <a:ext uri="{9D8B030D-6E8A-4147-A177-3AD203B41FA5}">
                      <a16:colId xmlns:a16="http://schemas.microsoft.com/office/drawing/2014/main" val="20002"/>
                    </a:ext>
                  </a:extLst>
                </a:gridCol>
                <a:gridCol w="1080000">
                  <a:extLst>
                    <a:ext uri="{9D8B030D-6E8A-4147-A177-3AD203B41FA5}">
                      <a16:colId xmlns:a16="http://schemas.microsoft.com/office/drawing/2014/main" val="20003"/>
                    </a:ext>
                  </a:extLst>
                </a:gridCol>
                <a:gridCol w="1080000">
                  <a:extLst>
                    <a:ext uri="{9D8B030D-6E8A-4147-A177-3AD203B41FA5}">
                      <a16:colId xmlns:a16="http://schemas.microsoft.com/office/drawing/2014/main" val="20004"/>
                    </a:ext>
                  </a:extLst>
                </a:gridCol>
                <a:gridCol w="1080000">
                  <a:extLst>
                    <a:ext uri="{9D8B030D-6E8A-4147-A177-3AD203B41FA5}">
                      <a16:colId xmlns:a16="http://schemas.microsoft.com/office/drawing/2014/main" val="3190308593"/>
                    </a:ext>
                  </a:extLst>
                </a:gridCol>
                <a:gridCol w="1080000">
                  <a:extLst>
                    <a:ext uri="{9D8B030D-6E8A-4147-A177-3AD203B41FA5}">
                      <a16:colId xmlns:a16="http://schemas.microsoft.com/office/drawing/2014/main" val="990108693"/>
                    </a:ext>
                  </a:extLst>
                </a:gridCol>
              </a:tblGrid>
              <a:tr h="396000">
                <a:tc>
                  <a:txBody>
                    <a:bodyPr/>
                    <a:lstStyle/>
                    <a:p>
                      <a:pPr marL="0" lvl="0" indent="0" algn="l" rtl="0">
                        <a:spcBef>
                          <a:spcPts val="0"/>
                        </a:spcBef>
                        <a:spcAft>
                          <a:spcPts val="0"/>
                        </a:spcAft>
                        <a:buNone/>
                      </a:pPr>
                      <a:endParaRPr sz="1000" dirty="0">
                        <a:latin typeface="MS PGothic" panose="020B0600070205080204" pitchFamily="34" charset="-128"/>
                        <a:ea typeface="MS PGothic" panose="020B0600070205080204" pitchFamily="34" charset="-128"/>
                      </a:endParaRPr>
                    </a:p>
                  </a:txBody>
                  <a:tcPr marL="91425" marR="91425" marT="91425" marB="91425">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solidFill>
                        <a:schemeClr val="accent6">
                          <a:alpha val="0"/>
                        </a:schemeClr>
                      </a:solidFill>
                      <a:prstDash val="solid"/>
                      <a:round/>
                      <a:headEnd type="none" w="sm" len="sm"/>
                      <a:tailEnd type="none" w="sm" len="sm"/>
                    </a:lnB>
                  </a:tcPr>
                </a:tc>
                <a:tc>
                  <a:txBody>
                    <a:bodyPr/>
                    <a:lstStyle/>
                    <a:p>
                      <a:pPr marL="0" lvl="0" indent="0" algn="r" rtl="0">
                        <a:spcBef>
                          <a:spcPts val="0"/>
                        </a:spcBef>
                        <a:spcAft>
                          <a:spcPts val="0"/>
                        </a:spcAft>
                        <a:buNone/>
                      </a:pPr>
                      <a:r>
                        <a:rPr lang="en-JP" sz="1000" dirty="0">
                          <a:solidFill>
                            <a:schemeClr val="accent1"/>
                          </a:solidFill>
                          <a:latin typeface="MS PGothic" panose="020B0600070205080204" pitchFamily="34" charset="-128"/>
                          <a:ea typeface="MS PGothic" panose="020B0600070205080204" pitchFamily="34" charset="-128"/>
                          <a:cs typeface="Oswald"/>
                          <a:sym typeface="Oswald"/>
                        </a:rPr>
                        <a:t>ユーザ</a:t>
                      </a:r>
                      <a:endParaRPr sz="1000" dirty="0">
                        <a:solidFill>
                          <a:schemeClr val="accent1"/>
                        </a:solidFill>
                        <a:latin typeface="MS PGothic" panose="020B0600070205080204" pitchFamily="34" charset="-128"/>
                        <a:ea typeface="MS PGothic" panose="020B0600070205080204" pitchFamily="34" charset="-128"/>
                        <a:cs typeface="Oswald"/>
                        <a:sym typeface="Oswald"/>
                      </a:endParaRPr>
                    </a:p>
                  </a:txBody>
                  <a:tcPr marL="91425" marR="91425" marT="91425" marB="91425">
                    <a:lnL w="12700" cap="flat" cmpd="sng" algn="ctr">
                      <a:solidFill>
                        <a:schemeClr val="tx1"/>
                      </a:solidFill>
                      <a:prstDash val="solid"/>
                      <a:round/>
                      <a:headEnd type="none" w="med" len="med"/>
                      <a:tailEnd type="none" w="med" len="med"/>
                    </a:lnL>
                    <a:lnR w="9525" cap="flat" cmpd="sng">
                      <a:solidFill>
                        <a:schemeClr val="lt1">
                          <a:alpha val="0"/>
                        </a:schemeClr>
                      </a:solidFill>
                      <a:prstDash val="solid"/>
                      <a:round/>
                      <a:headEnd type="none" w="sm" len="sm"/>
                      <a:tailEnd type="none" w="sm" len="sm"/>
                    </a:lnR>
                    <a:lnT w="28575" cap="flat" cmpd="sng" algn="ctr">
                      <a:solidFill>
                        <a:schemeClr val="tx1"/>
                      </a:solidFill>
                      <a:prstDash val="solid"/>
                      <a:round/>
                      <a:headEnd type="none" w="med" len="med"/>
                      <a:tailEnd type="none" w="med" len="med"/>
                    </a:lnT>
                    <a:lnB w="19050" cap="flat" cmpd="sng">
                      <a:solidFill>
                        <a:schemeClr val="dk1"/>
                      </a:solidFill>
                      <a:prstDash val="solid"/>
                      <a:round/>
                      <a:headEnd type="none" w="sm" len="sm"/>
                      <a:tailEnd type="none" w="sm" len="sm"/>
                    </a:lnB>
                  </a:tcPr>
                </a:tc>
                <a:tc>
                  <a:txBody>
                    <a:bodyPr/>
                    <a:lstStyle/>
                    <a:p>
                      <a:pPr marL="0" lvl="0" indent="0" algn="r" rtl="0">
                        <a:spcBef>
                          <a:spcPts val="0"/>
                        </a:spcBef>
                        <a:spcAft>
                          <a:spcPts val="0"/>
                        </a:spcAft>
                        <a:buNone/>
                      </a:pPr>
                      <a:endParaRPr sz="1000" dirty="0">
                        <a:solidFill>
                          <a:schemeClr val="accent2"/>
                        </a:solidFill>
                        <a:latin typeface="MS PGothic" panose="020B0600070205080204" pitchFamily="34" charset="-128"/>
                        <a:ea typeface="MS PGothic" panose="020B0600070205080204" pitchFamily="34" charset="-128"/>
                        <a:cs typeface="Oswald"/>
                        <a:sym typeface="Oswald"/>
                      </a:endParaRPr>
                    </a:p>
                  </a:txBody>
                  <a:tcPr marL="91425" marR="91425" marT="91425" marB="91425">
                    <a:lnL w="9525" cap="flat" cmpd="sng">
                      <a:solidFill>
                        <a:schemeClr val="lt1">
                          <a:alpha val="0"/>
                        </a:schemeClr>
                      </a:solidFill>
                      <a:prstDash val="solid"/>
                      <a:round/>
                      <a:headEnd type="none" w="sm" len="sm"/>
                      <a:tailEnd type="none" w="sm" len="sm"/>
                    </a:lnL>
                    <a:lnR w="12700" cap="flat" cmpd="sng" algn="ctr">
                      <a:solidFill>
                        <a:schemeClr val="bg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000" dirty="0">
                        <a:solidFill>
                          <a:schemeClr val="accent6"/>
                        </a:solidFill>
                        <a:latin typeface="MS PGothic" panose="020B0600070205080204" pitchFamily="34" charset="-128"/>
                        <a:ea typeface="MS PGothic" panose="020B0600070205080204" pitchFamily="34" charset="-128"/>
                        <a:cs typeface="Oswald"/>
                        <a:sym typeface="Oswald"/>
                      </a:endParaRPr>
                    </a:p>
                  </a:txBody>
                  <a:tcPr marL="91425" marR="91425" marT="91425" marB="91425">
                    <a:lnL w="12700" cap="flat" cmpd="sng" algn="ctr">
                      <a:solidFill>
                        <a:schemeClr val="bg1"/>
                      </a:solidFill>
                      <a:prstDash val="solid"/>
                      <a:round/>
                      <a:headEnd type="none" w="med" len="med"/>
                      <a:tailEnd type="none" w="med" len="med"/>
                    </a:lnL>
                    <a:lnR w="9525" cap="flat" cmpd="sng">
                      <a:solidFill>
                        <a:schemeClr val="lt1">
                          <a:alpha val="0"/>
                        </a:schemeClr>
                      </a:solidFill>
                      <a:prstDash val="solid"/>
                      <a:round/>
                      <a:headEnd type="none" w="sm" len="sm"/>
                      <a:tailEnd type="none" w="sm" len="sm"/>
                    </a:lnR>
                    <a:lnT w="28575" cap="flat" cmpd="sng" algn="ctr">
                      <a:solidFill>
                        <a:schemeClr val="tx1"/>
                      </a:solidFill>
                      <a:prstDash val="solid"/>
                      <a:round/>
                      <a:headEnd type="none" w="med" len="med"/>
                      <a:tailEnd type="none" w="med" len="med"/>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JP" sz="1000" dirty="0">
                          <a:solidFill>
                            <a:schemeClr val="accent4"/>
                          </a:solidFill>
                          <a:latin typeface="MS PGothic" panose="020B0600070205080204" pitchFamily="34" charset="-128"/>
                          <a:ea typeface="MS PGothic" panose="020B0600070205080204" pitchFamily="34" charset="-128"/>
                          <a:cs typeface="Oswald"/>
                          <a:sym typeface="Oswald"/>
                        </a:rPr>
                        <a:t>ベンダ</a:t>
                      </a:r>
                      <a:endParaRPr sz="1000" dirty="0">
                        <a:solidFill>
                          <a:schemeClr val="accent4"/>
                        </a:solidFill>
                        <a:latin typeface="MS PGothic" panose="020B0600070205080204" pitchFamily="34" charset="-128"/>
                        <a:ea typeface="MS PGothic" panose="020B0600070205080204" pitchFamily="34" charset="-128"/>
                        <a:cs typeface="Oswald"/>
                        <a:sym typeface="Oswald"/>
                      </a:endParaRPr>
                    </a:p>
                  </a:txBody>
                  <a:tcPr marL="91425" marR="91425" marT="91425" marB="91425">
                    <a:lnL w="9525" cap="flat" cmpd="sng">
                      <a:solidFill>
                        <a:schemeClr val="lt1">
                          <a:alpha val="0"/>
                        </a:schemeClr>
                      </a:solidFill>
                      <a:prstDash val="solid"/>
                      <a:round/>
                      <a:headEnd type="none" w="sm" len="sm"/>
                      <a:tailEnd type="none" w="sm" len="sm"/>
                    </a:lnL>
                    <a:lnR w="9525" cap="flat" cmpd="sng" algn="ctr">
                      <a:solidFill>
                        <a:schemeClr val="lt1">
                          <a:alpha val="0"/>
                        </a:schemeClr>
                      </a:solidFill>
                      <a:prstDash val="solid"/>
                      <a:round/>
                      <a:headEnd type="none" w="sm" len="sm"/>
                      <a:tailEnd type="none" w="sm" len="sm"/>
                    </a:lnR>
                    <a:lnT w="28575" cap="flat" cmpd="sng" algn="ctr">
                      <a:solidFill>
                        <a:schemeClr val="tx1"/>
                      </a:solidFill>
                      <a:prstDash val="solid"/>
                      <a:round/>
                      <a:headEnd type="none" w="med" len="med"/>
                      <a:tailEnd type="none" w="med" len="med"/>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000" dirty="0">
                        <a:solidFill>
                          <a:schemeClr val="accent4"/>
                        </a:solidFill>
                        <a:latin typeface="MS PGothic" panose="020B0600070205080204" pitchFamily="34" charset="-128"/>
                        <a:ea typeface="MS PGothic" panose="020B0600070205080204" pitchFamily="34" charset="-128"/>
                        <a:cs typeface="Oswald"/>
                        <a:sym typeface="Oswald"/>
                      </a:endParaRPr>
                    </a:p>
                  </a:txBody>
                  <a:tcPr marL="91425" marR="91425" marT="91425" marB="91425">
                    <a:lnL w="9525" cap="flat" cmpd="sng">
                      <a:solidFill>
                        <a:schemeClr val="lt1">
                          <a:alpha val="0"/>
                        </a:schemeClr>
                      </a:solidFill>
                      <a:prstDash val="solid"/>
                      <a:round/>
                      <a:headEnd type="none" w="sm" len="sm"/>
                      <a:tailEnd type="none" w="sm" len="sm"/>
                    </a:lnL>
                    <a:lnR w="9525" cap="flat" cmpd="sng" algn="ctr">
                      <a:solidFill>
                        <a:schemeClr val="lt1">
                          <a:alpha val="0"/>
                        </a:schemeClr>
                      </a:solidFill>
                      <a:prstDash val="solid"/>
                      <a:round/>
                      <a:headEnd type="none" w="sm" len="sm"/>
                      <a:tailEnd type="none" w="sm" len="sm"/>
                    </a:lnR>
                    <a:lnT w="28575" cap="flat" cmpd="sng" algn="ctr">
                      <a:solidFill>
                        <a:schemeClr val="tx1"/>
                      </a:solidFill>
                      <a:prstDash val="solid"/>
                      <a:round/>
                      <a:headEnd type="none" w="med" len="med"/>
                      <a:tailEnd type="none" w="med" len="med"/>
                    </a:lnT>
                    <a:lnB w="19050"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000" dirty="0">
                        <a:solidFill>
                          <a:schemeClr val="accent4"/>
                        </a:solidFill>
                        <a:latin typeface="MS PGothic" panose="020B0600070205080204" pitchFamily="34" charset="-128"/>
                        <a:ea typeface="MS PGothic" panose="020B0600070205080204" pitchFamily="34" charset="-128"/>
                        <a:cs typeface="Oswald"/>
                        <a:sym typeface="Oswald"/>
                      </a:endParaRPr>
                    </a:p>
                  </a:txBody>
                  <a:tcPr marL="91425" marR="91425" marT="91425" marB="91425">
                    <a:lnL w="9525" cap="flat" cmpd="sng">
                      <a:solidFill>
                        <a:schemeClr val="lt1">
                          <a:alpha val="0"/>
                        </a:schemeClr>
                      </a:solidFill>
                      <a:prstDash val="solid"/>
                      <a:round/>
                      <a:headEnd type="none" w="sm" len="sm"/>
                      <a:tailEnd type="none" w="sm" len="sm"/>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96000">
                <a:tc>
                  <a:txBody>
                    <a:bodyPr/>
                    <a:lstStyle/>
                    <a:p>
                      <a:pPr marL="0" lvl="0" indent="0" algn="l" rtl="0">
                        <a:spcBef>
                          <a:spcPts val="0"/>
                        </a:spcBef>
                        <a:spcAft>
                          <a:spcPts val="0"/>
                        </a:spcAft>
                        <a:buNone/>
                      </a:pPr>
                      <a:endParaRPr sz="1000" dirty="0">
                        <a:latin typeface="MS PGothic" panose="020B0600070205080204" pitchFamily="34" charset="-128"/>
                        <a:ea typeface="MS PGothic" panose="020B0600070205080204" pitchFamily="34" charset="-128"/>
                      </a:endParaRPr>
                    </a:p>
                  </a:txBody>
                  <a:tcPr marL="91425" marR="91425" marT="91425" marB="91425">
                    <a:lnL w="28575" cap="flat" cmpd="sng" algn="ctr">
                      <a:solidFill>
                        <a:schemeClr val="tx1"/>
                      </a:solidFill>
                      <a:prstDash val="solid"/>
                      <a:round/>
                      <a:headEnd type="none" w="med" len="med"/>
                      <a:tailEnd type="none" w="med" len="med"/>
                    </a:lnL>
                    <a:lnR w="19050" cap="flat" cmpd="sng">
                      <a:solidFill>
                        <a:schemeClr val="dk1"/>
                      </a:solidFill>
                      <a:prstDash val="solid"/>
                      <a:round/>
                      <a:headEnd type="none" w="sm" len="sm"/>
                      <a:tailEnd type="none" w="sm" len="sm"/>
                    </a:lnR>
                    <a:lnT w="19050" cap="flat" cmpd="sng">
                      <a:solidFill>
                        <a:schemeClr val="accent6">
                          <a:alpha val="0"/>
                        </a:schemeClr>
                      </a:solidFill>
                      <a:prstDash val="solid"/>
                      <a:round/>
                      <a:headEnd type="none" w="sm" len="sm"/>
                      <a:tailEnd type="none" w="sm" len="sm"/>
                    </a:lnT>
                    <a:lnB w="28575"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JP" sz="1000" dirty="0">
                          <a:solidFill>
                            <a:schemeClr val="dk1"/>
                          </a:solidFill>
                          <a:latin typeface="MS PGothic" panose="020B0600070205080204" pitchFamily="34" charset="-128"/>
                          <a:ea typeface="MS PGothic" panose="020B0600070205080204" pitchFamily="34" charset="-128"/>
                        </a:rPr>
                        <a:t>エンドユーザ</a:t>
                      </a:r>
                      <a:endParaRPr sz="1000" dirty="0">
                        <a:solidFill>
                          <a:schemeClr val="dk1"/>
                        </a:solidFill>
                        <a:latin typeface="MS PGothic" panose="020B0600070205080204" pitchFamily="34" charset="-128"/>
                        <a:ea typeface="MS PGothic" panose="020B0600070205080204" pitchFamily="34" charset="-128"/>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28575"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JP" sz="1000" dirty="0">
                          <a:solidFill>
                            <a:schemeClr val="dk1"/>
                          </a:solidFill>
                          <a:latin typeface="MS PGothic" panose="020B0600070205080204" pitchFamily="34" charset="-128"/>
                          <a:ea typeface="MS PGothic" panose="020B0600070205080204" pitchFamily="34" charset="-128"/>
                        </a:rPr>
                        <a:t>ユーザ</a:t>
                      </a:r>
                      <a:endParaRPr sz="1000" dirty="0">
                        <a:solidFill>
                          <a:schemeClr val="dk1"/>
                        </a:solidFill>
                        <a:latin typeface="MS PGothic" panose="020B0600070205080204" pitchFamily="34" charset="-128"/>
                        <a:ea typeface="MS PGothic" panose="020B0600070205080204" pitchFamily="34" charset="-128"/>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28575"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JP" sz="1000" dirty="0">
                          <a:solidFill>
                            <a:schemeClr val="dk1"/>
                          </a:solidFill>
                          <a:latin typeface="MS PGothic" panose="020B0600070205080204" pitchFamily="34" charset="-128"/>
                          <a:ea typeface="MS PGothic" panose="020B0600070205080204" pitchFamily="34" charset="-128"/>
                        </a:rPr>
                        <a:t>システムエンジニア</a:t>
                      </a:r>
                      <a:endParaRPr sz="1000" dirty="0">
                        <a:solidFill>
                          <a:schemeClr val="dk1"/>
                        </a:solidFill>
                        <a:latin typeface="MS PGothic" panose="020B0600070205080204" pitchFamily="34" charset="-128"/>
                        <a:ea typeface="MS PGothic" panose="020B0600070205080204" pitchFamily="34" charset="-128"/>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28575"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JP" sz="1000" dirty="0">
                          <a:solidFill>
                            <a:schemeClr val="dk1"/>
                          </a:solidFill>
                          <a:latin typeface="MS PGothic" panose="020B0600070205080204" pitchFamily="34" charset="-128"/>
                          <a:ea typeface="MS PGothic" panose="020B0600070205080204" pitchFamily="34" charset="-128"/>
                        </a:rPr>
                        <a:t>プログラムエンジニア</a:t>
                      </a:r>
                      <a:endParaRPr sz="1000" dirty="0">
                        <a:solidFill>
                          <a:schemeClr val="dk1"/>
                        </a:solidFill>
                        <a:latin typeface="MS PGothic" panose="020B0600070205080204" pitchFamily="34" charset="-128"/>
                        <a:ea typeface="MS PGothic" panose="020B0600070205080204" pitchFamily="34" charset="-128"/>
                      </a:endParaRPr>
                    </a:p>
                  </a:txBody>
                  <a:tcPr marL="91425" marR="91425" marT="91425" marB="91425">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28575"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JP" sz="1000" dirty="0">
                          <a:solidFill>
                            <a:schemeClr val="dk1"/>
                          </a:solidFill>
                          <a:latin typeface="MS PGothic" panose="020B0600070205080204" pitchFamily="34" charset="-128"/>
                          <a:ea typeface="MS PGothic" panose="020B0600070205080204" pitchFamily="34" charset="-128"/>
                        </a:rPr>
                        <a:t>テスト担当者</a:t>
                      </a:r>
                      <a:endParaRPr sz="1000" dirty="0">
                        <a:solidFill>
                          <a:schemeClr val="dk1"/>
                        </a:solidFill>
                        <a:latin typeface="MS PGothic" panose="020B0600070205080204" pitchFamily="34" charset="-128"/>
                        <a:ea typeface="MS PGothic" panose="020B0600070205080204" pitchFamily="34" charset="-128"/>
                      </a:endParaRPr>
                    </a:p>
                  </a:txBody>
                  <a:tcPr marL="91425" marR="91425" marT="91425" marB="91425">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28575" cap="flat" cmpd="sng" algn="ctr">
                      <a:solidFill>
                        <a:schemeClr val="tx1"/>
                      </a:solidFill>
                      <a:prstDash val="solid"/>
                      <a:round/>
                      <a:headEnd type="none" w="med" len="med"/>
                      <a:tailEnd type="none" w="med" len="med"/>
                    </a:lnB>
                  </a:tcPr>
                </a:tc>
                <a:tc>
                  <a:txBody>
                    <a:bodyPr/>
                    <a:lstStyle/>
                    <a:p>
                      <a:pPr marL="0" lvl="0" indent="0" algn="ctr" rtl="0">
                        <a:spcBef>
                          <a:spcPts val="0"/>
                        </a:spcBef>
                        <a:spcAft>
                          <a:spcPts val="0"/>
                        </a:spcAft>
                        <a:buNone/>
                      </a:pPr>
                      <a:r>
                        <a:rPr lang="en-JP" sz="1000" dirty="0">
                          <a:solidFill>
                            <a:schemeClr val="dk1"/>
                          </a:solidFill>
                          <a:latin typeface="MS PGothic" panose="020B0600070205080204" pitchFamily="34" charset="-128"/>
                          <a:ea typeface="MS PGothic" panose="020B0600070205080204" pitchFamily="34" charset="-128"/>
                        </a:rPr>
                        <a:t>品質保証担当者</a:t>
                      </a:r>
                      <a:endParaRPr sz="1000" dirty="0">
                        <a:solidFill>
                          <a:schemeClr val="dk1"/>
                        </a:solidFill>
                        <a:latin typeface="MS PGothic" panose="020B0600070205080204" pitchFamily="34" charset="-128"/>
                        <a:ea typeface="MS PGothic" panose="020B0600070205080204" pitchFamily="34" charset="-128"/>
                      </a:endParaRPr>
                    </a:p>
                  </a:txBody>
                  <a:tcPr marL="91425" marR="91425" marT="91425" marB="91425">
                    <a:lnL w="19050" cap="flat" cmpd="sng">
                      <a:solidFill>
                        <a:schemeClr val="dk1"/>
                      </a:solidFill>
                      <a:prstDash val="solid"/>
                      <a:round/>
                      <a:headEnd type="none" w="sm" len="sm"/>
                      <a:tailEnd type="none" w="sm" len="sm"/>
                    </a:lnL>
                    <a:lnR w="28575" cap="flat" cmpd="sng" algn="ctr">
                      <a:solidFill>
                        <a:schemeClr val="tx1"/>
                      </a:solidFill>
                      <a:prstDash val="solid"/>
                      <a:round/>
                      <a:headEnd type="none" w="med" len="med"/>
                      <a:tailEnd type="none" w="med" len="med"/>
                    </a:lnR>
                    <a:lnT w="19050" cap="flat" cmpd="sng" algn="ctr">
                      <a:solidFill>
                        <a:schemeClr val="dk1"/>
                      </a:solidFill>
                      <a:prstDash val="solid"/>
                      <a:round/>
                      <a:headEnd type="none" w="sm" len="sm"/>
                      <a:tailEnd type="none" w="sm" len="sm"/>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sz="1000" dirty="0" err="1">
                          <a:solidFill>
                            <a:schemeClr val="tx1"/>
                          </a:solidFill>
                          <a:latin typeface="MS PGothic" panose="020B0600070205080204" pitchFamily="34" charset="-128"/>
                          <a:ea typeface="MS PGothic" panose="020B0600070205080204" pitchFamily="34" charset="-128"/>
                          <a:cs typeface="Oswald"/>
                          <a:sym typeface="Oswald"/>
                        </a:rPr>
                        <a:t>要件定義</a:t>
                      </a:r>
                      <a:endParaRPr sz="1000" dirty="0">
                        <a:solidFill>
                          <a:schemeClr val="tx1"/>
                        </a:solidFill>
                        <a:latin typeface="MS PGothic" panose="020B0600070205080204" pitchFamily="34" charset="-128"/>
                        <a:ea typeface="MS PGothic" panose="020B0600070205080204" pitchFamily="34" charset="-128"/>
                        <a:cs typeface="Oswald"/>
                        <a:sym typeface="Oswald"/>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28575" cap="flat" cmpd="sng" algn="ctr">
                      <a:solidFill>
                        <a:schemeClr val="tx1"/>
                      </a:solidFill>
                      <a:prstDash val="solid"/>
                      <a:round/>
                      <a:headEnd type="none" w="med" len="med"/>
                      <a:tailEnd type="none" w="med" len="med"/>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JP" sz="1000" dirty="0">
                          <a:solidFill>
                            <a:schemeClr val="tx1"/>
                          </a:solidFill>
                          <a:latin typeface="MS PGothic" panose="020B0600070205080204" pitchFamily="34" charset="-128"/>
                          <a:ea typeface="MS PGothic" panose="020B0600070205080204" pitchFamily="34" charset="-128"/>
                        </a:rPr>
                        <a:t>△</a:t>
                      </a:r>
                      <a:endParaRPr sz="1000" dirty="0">
                        <a:solidFill>
                          <a:schemeClr val="tx1"/>
                        </a:solidFill>
                        <a:latin typeface="MS PGothic" panose="020B0600070205080204" pitchFamily="34" charset="-128"/>
                        <a:ea typeface="MS PGothic" panose="020B0600070205080204" pitchFamily="34" charset="-128"/>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28575" cap="flat" cmpd="sng" algn="ctr">
                      <a:solidFill>
                        <a:schemeClr val="tx1"/>
                      </a:solidFill>
                      <a:prstDash val="solid"/>
                      <a:round/>
                      <a:headEnd type="none" w="med" len="med"/>
                      <a:tailEnd type="none" w="med" len="med"/>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JP" sz="1000" dirty="0">
                          <a:solidFill>
                            <a:schemeClr val="tx1"/>
                          </a:solidFill>
                          <a:latin typeface="MS PGothic" panose="020B0600070205080204" pitchFamily="34" charset="-128"/>
                          <a:ea typeface="MS PGothic" panose="020B0600070205080204" pitchFamily="34" charset="-128"/>
                        </a:rPr>
                        <a:t>◎</a:t>
                      </a:r>
                      <a:endParaRPr sz="1000" dirty="0">
                        <a:solidFill>
                          <a:schemeClr val="tx1"/>
                        </a:solidFill>
                        <a:latin typeface="MS PGothic" panose="020B0600070205080204" pitchFamily="34" charset="-128"/>
                        <a:ea typeface="MS PGothic" panose="020B0600070205080204" pitchFamily="34" charset="-128"/>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28575" cap="flat" cmpd="sng" algn="ctr">
                      <a:solidFill>
                        <a:schemeClr val="tx1"/>
                      </a:solidFill>
                      <a:prstDash val="solid"/>
                      <a:round/>
                      <a:headEnd type="none" w="med" len="med"/>
                      <a:tailEnd type="none" w="med" len="med"/>
                    </a:lnT>
                    <a:lnB w="19050"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JP" sz="1000" dirty="0">
                          <a:solidFill>
                            <a:schemeClr val="tx1"/>
                          </a:solidFill>
                          <a:latin typeface="MS PGothic" panose="020B0600070205080204" pitchFamily="34" charset="-128"/>
                          <a:ea typeface="MS PGothic" panose="020B0600070205080204" pitchFamily="34" charset="-128"/>
                        </a:rPr>
                        <a:t>◎</a:t>
                      </a: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28575" cap="flat" cmpd="sng" algn="ctr">
                      <a:solidFill>
                        <a:schemeClr val="tx1"/>
                      </a:solidFill>
                      <a:prstDash val="solid"/>
                      <a:round/>
                      <a:headEnd type="none" w="med" len="med"/>
                      <a:tailEnd type="none" w="med" len="med"/>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000" dirty="0">
                        <a:solidFill>
                          <a:schemeClr val="tx1"/>
                        </a:solidFill>
                        <a:latin typeface="MS PGothic" panose="020B0600070205080204" pitchFamily="34" charset="-128"/>
                        <a:ea typeface="MS PGothic" panose="020B0600070205080204" pitchFamily="34" charset="-128"/>
                      </a:endParaRPr>
                    </a:p>
                  </a:txBody>
                  <a:tcPr marL="91425" marR="91425" marT="91425" marB="91425">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28575" cap="flat" cmpd="sng" algn="ctr">
                      <a:solidFill>
                        <a:schemeClr val="tx1"/>
                      </a:solidFill>
                      <a:prstDash val="solid"/>
                      <a:round/>
                      <a:headEnd type="none" w="med" len="med"/>
                      <a:tailEnd type="none" w="med" len="med"/>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000" dirty="0">
                        <a:solidFill>
                          <a:schemeClr val="tx1"/>
                        </a:solidFill>
                        <a:latin typeface="MS PGothic" panose="020B0600070205080204" pitchFamily="34" charset="-128"/>
                        <a:ea typeface="MS PGothic" panose="020B0600070205080204" pitchFamily="34" charset="-128"/>
                      </a:endParaRPr>
                    </a:p>
                  </a:txBody>
                  <a:tcPr marL="91425" marR="91425" marT="91425" marB="91425">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28575" cap="flat" cmpd="sng" algn="ctr">
                      <a:solidFill>
                        <a:schemeClr val="tx1"/>
                      </a:solidFill>
                      <a:prstDash val="solid"/>
                      <a:round/>
                      <a:headEnd type="none" w="med" len="med"/>
                      <a:tailEnd type="none" w="med" len="med"/>
                    </a:lnT>
                    <a:lnB w="19050" cap="flat" cmpd="sng" algn="ctr">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JP" sz="1000" dirty="0">
                          <a:solidFill>
                            <a:schemeClr val="tx1"/>
                          </a:solidFill>
                          <a:latin typeface="MS PGothic" panose="020B0600070205080204" pitchFamily="34" charset="-128"/>
                          <a:ea typeface="MS PGothic" panose="020B0600070205080204" pitchFamily="34" charset="-128"/>
                        </a:rPr>
                        <a:t>△</a:t>
                      </a: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28575" cap="flat" cmpd="sng" algn="ctr">
                      <a:solidFill>
                        <a:schemeClr val="tx1"/>
                      </a:solidFill>
                      <a:prstDash val="solid"/>
                      <a:round/>
                      <a:headEnd type="none" w="med" len="med"/>
                      <a:tailEnd type="none" w="med" len="med"/>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JP" sz="1000" dirty="0">
                          <a:solidFill>
                            <a:schemeClr val="tx1"/>
                          </a:solidFill>
                          <a:latin typeface="MS PGothic" panose="020B0600070205080204" pitchFamily="34" charset="-128"/>
                          <a:ea typeface="MS PGothic" panose="020B0600070205080204" pitchFamily="34" charset="-128"/>
                        </a:rPr>
                        <a:t>設計</a:t>
                      </a:r>
                      <a:endParaRPr sz="1000" dirty="0">
                        <a:solidFill>
                          <a:schemeClr val="tx1"/>
                        </a:solidFill>
                        <a:latin typeface="MS PGothic" panose="020B0600070205080204" pitchFamily="34" charset="-128"/>
                        <a:ea typeface="MS PGothic" panose="020B0600070205080204" pitchFamily="34" charset="-128"/>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000">
                        <a:solidFill>
                          <a:schemeClr val="tx1"/>
                        </a:solidFill>
                        <a:latin typeface="MS PGothic" panose="020B0600070205080204" pitchFamily="34" charset="-128"/>
                        <a:ea typeface="MS PGothic" panose="020B0600070205080204" pitchFamily="34" charset="-128"/>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JP" sz="1000" dirty="0">
                          <a:solidFill>
                            <a:schemeClr val="tx1"/>
                          </a:solidFill>
                          <a:latin typeface="MS PGothic" panose="020B0600070205080204" pitchFamily="34" charset="-128"/>
                          <a:ea typeface="MS PGothic" panose="020B0600070205080204" pitchFamily="34" charset="-128"/>
                        </a:rPr>
                        <a:t>△</a:t>
                      </a: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JP" sz="1000" dirty="0">
                          <a:solidFill>
                            <a:schemeClr val="tx1"/>
                          </a:solidFill>
                          <a:latin typeface="MS PGothic" panose="020B0600070205080204" pitchFamily="34" charset="-128"/>
                          <a:ea typeface="MS PGothic" panose="020B0600070205080204" pitchFamily="34" charset="-128"/>
                        </a:rPr>
                        <a:t>◎</a:t>
                      </a: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JP" sz="1000" dirty="0">
                          <a:solidFill>
                            <a:schemeClr val="tx1"/>
                          </a:solidFill>
                          <a:latin typeface="MS PGothic" panose="020B0600070205080204" pitchFamily="34" charset="-128"/>
                          <a:ea typeface="MS PGothic" panose="020B0600070205080204" pitchFamily="34" charset="-128"/>
                        </a:rPr>
                        <a:t>◎</a:t>
                      </a:r>
                    </a:p>
                  </a:txBody>
                  <a:tcPr marL="91425" marR="91425" marT="91425" marB="91425">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JP" sz="1000" dirty="0">
                          <a:solidFill>
                            <a:schemeClr val="tx1"/>
                          </a:solidFill>
                          <a:latin typeface="MS PGothic" panose="020B0600070205080204" pitchFamily="34" charset="-128"/>
                          <a:ea typeface="MS PGothic" panose="020B0600070205080204" pitchFamily="34" charset="-128"/>
                        </a:rPr>
                        <a:t>△</a:t>
                      </a:r>
                    </a:p>
                  </a:txBody>
                  <a:tcPr marL="91425" marR="91425" marT="91425" marB="91425">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JP" sz="1000" dirty="0">
                          <a:solidFill>
                            <a:schemeClr val="tx1"/>
                          </a:solidFill>
                          <a:latin typeface="MS PGothic" panose="020B0600070205080204" pitchFamily="34" charset="-128"/>
                          <a:ea typeface="MS PGothic" panose="020B0600070205080204" pitchFamily="34" charset="-128"/>
                        </a:rPr>
                        <a:t>△</a:t>
                      </a: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 sz="1000" dirty="0" err="1">
                          <a:solidFill>
                            <a:schemeClr val="tx1"/>
                          </a:solidFill>
                          <a:latin typeface="MS PGothic" panose="020B0600070205080204" pitchFamily="34" charset="-128"/>
                          <a:ea typeface="MS PGothic" panose="020B0600070205080204" pitchFamily="34" charset="-128"/>
                          <a:cs typeface="Oswald"/>
                          <a:sym typeface="Oswald"/>
                        </a:rPr>
                        <a:t>実装</a:t>
                      </a:r>
                      <a:endParaRPr sz="1000" dirty="0">
                        <a:solidFill>
                          <a:schemeClr val="tx1"/>
                        </a:solidFill>
                        <a:latin typeface="MS PGothic" panose="020B0600070205080204" pitchFamily="34" charset="-128"/>
                        <a:ea typeface="MS PGothic" panose="020B0600070205080204" pitchFamily="34" charset="-128"/>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000" dirty="0">
                        <a:solidFill>
                          <a:schemeClr val="tx1"/>
                        </a:solidFill>
                        <a:latin typeface="MS PGothic" panose="020B0600070205080204" pitchFamily="34" charset="-128"/>
                        <a:ea typeface="MS PGothic" panose="020B0600070205080204" pitchFamily="34" charset="-128"/>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000" dirty="0">
                        <a:solidFill>
                          <a:schemeClr val="tx1"/>
                        </a:solidFill>
                        <a:latin typeface="MS PGothic" panose="020B0600070205080204" pitchFamily="34" charset="-128"/>
                        <a:ea typeface="MS PGothic" panose="020B0600070205080204" pitchFamily="34" charset="-128"/>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JP" sz="1000" dirty="0">
                          <a:solidFill>
                            <a:schemeClr val="tx1"/>
                          </a:solidFill>
                          <a:latin typeface="MS PGothic" panose="020B0600070205080204" pitchFamily="34" charset="-128"/>
                          <a:ea typeface="MS PGothic" panose="020B0600070205080204" pitchFamily="34" charset="-128"/>
                        </a:rPr>
                        <a:t>◯</a:t>
                      </a:r>
                      <a:endParaRPr sz="1000" dirty="0">
                        <a:solidFill>
                          <a:schemeClr val="tx1"/>
                        </a:solidFill>
                        <a:latin typeface="MS PGothic" panose="020B0600070205080204" pitchFamily="34" charset="-128"/>
                        <a:ea typeface="MS PGothic" panose="020B0600070205080204" pitchFamily="34" charset="-128"/>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JP" sz="1000" dirty="0">
                          <a:solidFill>
                            <a:schemeClr val="tx1"/>
                          </a:solidFill>
                          <a:latin typeface="MS PGothic" panose="020B0600070205080204" pitchFamily="34" charset="-128"/>
                          <a:ea typeface="MS PGothic" panose="020B0600070205080204" pitchFamily="34" charset="-128"/>
                        </a:rPr>
                        <a:t>◎</a:t>
                      </a:r>
                    </a:p>
                  </a:txBody>
                  <a:tcPr marL="91425" marR="91425" marT="91425" marB="91425">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JP" sz="1000" dirty="0">
                          <a:solidFill>
                            <a:schemeClr val="tx1"/>
                          </a:solidFill>
                          <a:latin typeface="MS PGothic" panose="020B0600070205080204" pitchFamily="34" charset="-128"/>
                          <a:ea typeface="MS PGothic" panose="020B0600070205080204" pitchFamily="34" charset="-128"/>
                        </a:rPr>
                        <a:t>△</a:t>
                      </a:r>
                    </a:p>
                  </a:txBody>
                  <a:tcPr marL="91425" marR="91425" marT="91425" marB="91425">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JP" sz="1000" dirty="0">
                          <a:solidFill>
                            <a:schemeClr val="tx1"/>
                          </a:solidFill>
                          <a:latin typeface="MS PGothic" panose="020B0600070205080204" pitchFamily="34" charset="-128"/>
                          <a:ea typeface="MS PGothic" panose="020B0600070205080204" pitchFamily="34" charset="-128"/>
                        </a:rPr>
                        <a:t>△</a:t>
                      </a: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en-JP" sz="1000" dirty="0">
                          <a:solidFill>
                            <a:schemeClr val="tx1"/>
                          </a:solidFill>
                          <a:latin typeface="MS PGothic" panose="020B0600070205080204" pitchFamily="34" charset="-128"/>
                          <a:ea typeface="MS PGothic" panose="020B0600070205080204" pitchFamily="34" charset="-128"/>
                        </a:rPr>
                        <a:t>テスト</a:t>
                      </a:r>
                      <a:endParaRPr sz="1000" dirty="0">
                        <a:solidFill>
                          <a:schemeClr val="tx1"/>
                        </a:solidFill>
                        <a:latin typeface="MS PGothic" panose="020B0600070205080204" pitchFamily="34" charset="-128"/>
                        <a:ea typeface="MS PGothic" panose="020B0600070205080204" pitchFamily="34" charset="-128"/>
                      </a:endParaRPr>
                    </a:p>
                  </a:txBody>
                  <a:tcPr marL="91425" marR="91425" marT="91425" marB="91425" anchor="ctr">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000" dirty="0">
                        <a:solidFill>
                          <a:schemeClr val="tx1"/>
                        </a:solidFill>
                        <a:latin typeface="MS PGothic" panose="020B0600070205080204" pitchFamily="34" charset="-128"/>
                        <a:ea typeface="MS PGothic" panose="020B0600070205080204" pitchFamily="34" charset="-128"/>
                      </a:endParaRPr>
                    </a:p>
                  </a:txBody>
                  <a:tcPr marL="91425" marR="91425" marT="91425" marB="91425">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JP" sz="1000" dirty="0">
                          <a:solidFill>
                            <a:schemeClr val="tx1"/>
                          </a:solidFill>
                          <a:latin typeface="MS PGothic" panose="020B0600070205080204" pitchFamily="34" charset="-128"/>
                          <a:ea typeface="MS PGothic" panose="020B0600070205080204" pitchFamily="34" charset="-128"/>
                        </a:rPr>
                        <a:t>◯</a:t>
                      </a:r>
                    </a:p>
                  </a:txBody>
                  <a:tcPr marL="91425" marR="91425" marT="91425" marB="91425">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JP" sz="1000" dirty="0">
                          <a:solidFill>
                            <a:schemeClr val="tx1"/>
                          </a:solidFill>
                          <a:latin typeface="MS PGothic" panose="020B0600070205080204" pitchFamily="34" charset="-128"/>
                          <a:ea typeface="MS PGothic" panose="020B0600070205080204" pitchFamily="34" charset="-128"/>
                        </a:rPr>
                        <a:t>◯</a:t>
                      </a:r>
                    </a:p>
                  </a:txBody>
                  <a:tcPr marL="91425" marR="91425" marT="91425" marB="91425">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JP" sz="1000" dirty="0">
                          <a:solidFill>
                            <a:schemeClr val="tx1"/>
                          </a:solidFill>
                          <a:latin typeface="MS PGothic" panose="020B0600070205080204" pitchFamily="34" charset="-128"/>
                          <a:ea typeface="MS PGothic" panose="020B0600070205080204" pitchFamily="34" charset="-128"/>
                        </a:rPr>
                        <a:t>◯</a:t>
                      </a:r>
                    </a:p>
                  </a:txBody>
                  <a:tcPr marL="91425" marR="91425" marT="91425" marB="91425">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JP" sz="1000" dirty="0">
                          <a:solidFill>
                            <a:schemeClr val="tx1"/>
                          </a:solidFill>
                          <a:latin typeface="MS PGothic" panose="020B0600070205080204" pitchFamily="34" charset="-128"/>
                          <a:ea typeface="MS PGothic" panose="020B0600070205080204" pitchFamily="34" charset="-128"/>
                        </a:rPr>
                        <a:t>◎</a:t>
                      </a:r>
                    </a:p>
                  </a:txBody>
                  <a:tcPr marL="91425" marR="91425" marT="91425" marB="91425">
                    <a:lnL w="19050" cap="flat" cmpd="sng" algn="ctr">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JP" sz="1000" dirty="0">
                          <a:solidFill>
                            <a:schemeClr val="tx1"/>
                          </a:solidFill>
                          <a:latin typeface="MS PGothic" panose="020B0600070205080204" pitchFamily="34" charset="-128"/>
                          <a:ea typeface="MS PGothic" panose="020B0600070205080204" pitchFamily="34" charset="-128"/>
                        </a:rPr>
                        <a:t>◯</a:t>
                      </a:r>
                    </a:p>
                  </a:txBody>
                  <a:tcPr marL="91425" marR="91425" marT="91425" marB="91425">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370638741"/>
                  </a:ext>
                </a:extLst>
              </a:tr>
            </a:tbl>
          </a:graphicData>
        </a:graphic>
      </p:graphicFrame>
    </p:spTree>
    <p:extLst>
      <p:ext uri="{BB962C8B-B14F-4D97-AF65-F5344CB8AC3E}">
        <p14:creationId xmlns:p14="http://schemas.microsoft.com/office/powerpoint/2010/main" val="4277537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pPr>
              <a:spcAft>
                <a:spcPts val="600"/>
              </a:spcAft>
            </a:pPr>
            <a:r>
              <a:rPr lang="en-US" altLang="ja-JP" sz="2000" dirty="0">
                <a:solidFill>
                  <a:schemeClr val="tx1"/>
                </a:solidFill>
                <a:latin typeface="MS PGothic" panose="020B0600070205080204" pitchFamily="34" charset="-128"/>
                <a:ea typeface="MS PGothic" panose="020B0600070205080204" pitchFamily="34" charset="-128"/>
              </a:rPr>
              <a:t>2.2 </a:t>
            </a:r>
            <a:r>
              <a:rPr lang="ja-JP" altLang="en-US" sz="2000">
                <a:solidFill>
                  <a:schemeClr val="tx1"/>
                </a:solidFill>
                <a:latin typeface="MS PGothic" panose="020B0600070205080204" pitchFamily="34" charset="-128"/>
                <a:ea typeface="MS PGothic" panose="020B0600070205080204" pitchFamily="34" charset="-128"/>
              </a:rPr>
              <a:t>開発プロセス</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FB6A2BAF-08C4-E647-12F0-0B75A9298013}"/>
              </a:ext>
            </a:extLst>
          </p:cNvPr>
          <p:cNvSpPr txBox="1"/>
          <p:nvPr/>
        </p:nvSpPr>
        <p:spPr>
          <a:xfrm>
            <a:off x="849600" y="914501"/>
            <a:ext cx="4917600" cy="954107"/>
          </a:xfrm>
          <a:prstGeom prst="rect">
            <a:avLst/>
          </a:prstGeom>
          <a:noFill/>
        </p:spPr>
        <p:txBody>
          <a:bodyPr wrap="square">
            <a:spAutoFit/>
          </a:bodyPr>
          <a:lstStyle/>
          <a:p>
            <a:pPr marL="342900" indent="-342900">
              <a:buClr>
                <a:schemeClr val="tx1"/>
              </a:buClr>
              <a:buAutoNum type="arabicPeriod"/>
            </a:pPr>
            <a:r>
              <a:rPr lang="ja-JP" altLang="en-US">
                <a:solidFill>
                  <a:schemeClr val="tx1"/>
                </a:solidFill>
                <a:latin typeface="MS PGothic" panose="020B0600070205080204" pitchFamily="34" charset="-128"/>
                <a:ea typeface="MS PGothic" panose="020B0600070205080204" pitchFamily="34" charset="-128"/>
              </a:rPr>
              <a:t>開発プロセスとは</a:t>
            </a:r>
            <a:endParaRPr lang="en-US" altLang="ja-JP" dirty="0">
              <a:solidFill>
                <a:schemeClr val="tx1"/>
              </a:solidFill>
              <a:latin typeface="MS PGothic" panose="020B0600070205080204" pitchFamily="34" charset="-128"/>
              <a:ea typeface="MS PGothic" panose="020B0600070205080204" pitchFamily="34" charset="-128"/>
            </a:endParaRPr>
          </a:p>
          <a:p>
            <a:pPr lvl="1">
              <a:buClr>
                <a:schemeClr val="tx1"/>
              </a:buClr>
            </a:pPr>
            <a:r>
              <a:rPr lang="en-US" altLang="ja-JP" dirty="0">
                <a:solidFill>
                  <a:schemeClr val="tx1"/>
                </a:solidFill>
                <a:latin typeface="MS PGothic" panose="020B0600070205080204" pitchFamily="34" charset="-128"/>
                <a:ea typeface="MS PGothic" panose="020B0600070205080204" pitchFamily="34" charset="-128"/>
              </a:rPr>
              <a:t>      </a:t>
            </a:r>
          </a:p>
          <a:p>
            <a:pPr lvl="1">
              <a:buClr>
                <a:schemeClr val="tx1"/>
              </a:buClr>
            </a:pPr>
            <a:r>
              <a:rPr lang="ja-JP" altLang="en-US">
                <a:solidFill>
                  <a:schemeClr val="tx1"/>
                </a:solidFill>
                <a:latin typeface="MS PGothic" panose="020B0600070205080204" pitchFamily="34" charset="-128"/>
                <a:ea typeface="MS PGothic" panose="020B0600070205080204" pitchFamily="34" charset="-128"/>
              </a:rPr>
              <a:t>　　　</a:t>
            </a:r>
            <a:r>
              <a:rPr lang="ja-JP" altLang="en-US">
                <a:solidFill>
                  <a:schemeClr val="accent1"/>
                </a:solidFill>
                <a:latin typeface="MS PGothic" panose="020B0600070205080204" pitchFamily="34" charset="-128"/>
                <a:ea typeface="MS PGothic" panose="020B0600070205080204" pitchFamily="34" charset="-128"/>
              </a:rPr>
              <a:t>プロセス</a:t>
            </a:r>
            <a:r>
              <a:rPr lang="en-US" altLang="ja-JP" dirty="0">
                <a:solidFill>
                  <a:schemeClr val="tx1"/>
                </a:solidFill>
                <a:latin typeface="MS PGothic" panose="020B0600070205080204" pitchFamily="34" charset="-128"/>
                <a:ea typeface="MS PGothic" panose="020B0600070205080204" pitchFamily="34" charset="-128"/>
              </a:rPr>
              <a:t> =</a:t>
            </a:r>
            <a:r>
              <a:rPr lang="ja-JP" altLang="en-US">
                <a:solidFill>
                  <a:schemeClr val="tx1"/>
                </a:solidFill>
                <a:latin typeface="MS PGothic" panose="020B0600070205080204" pitchFamily="34" charset="-128"/>
                <a:ea typeface="MS PGothic" panose="020B0600070205080204" pitchFamily="34" charset="-128"/>
              </a:rPr>
              <a:t> 複数の作業の集まり</a:t>
            </a:r>
            <a:endParaRPr lang="en-US" altLang="ja-JP" dirty="0">
              <a:solidFill>
                <a:schemeClr val="tx1"/>
              </a:solidFill>
              <a:latin typeface="MS PGothic" panose="020B0600070205080204" pitchFamily="34" charset="-128"/>
              <a:ea typeface="MS PGothic" panose="020B0600070205080204" pitchFamily="34" charset="-128"/>
            </a:endParaRPr>
          </a:p>
          <a:p>
            <a:pPr lvl="1">
              <a:buClr>
                <a:schemeClr val="tx1"/>
              </a:buClr>
            </a:pPr>
            <a:r>
              <a:rPr lang="ja-JP" altLang="en-US">
                <a:solidFill>
                  <a:schemeClr val="tx1"/>
                </a:solidFill>
                <a:latin typeface="MS PGothic" panose="020B0600070205080204" pitchFamily="34" charset="-128"/>
                <a:ea typeface="MS PGothic" panose="020B0600070205080204" pitchFamily="34" charset="-128"/>
              </a:rPr>
              <a:t>　　　作業</a:t>
            </a:r>
            <a:r>
              <a:rPr lang="en-US" altLang="ja-JP" dirty="0">
                <a:solidFill>
                  <a:schemeClr val="tx1"/>
                </a:solidFill>
                <a:latin typeface="MS PGothic" panose="020B0600070205080204" pitchFamily="34" charset="-128"/>
                <a:ea typeface="MS PGothic" panose="020B0600070205080204" pitchFamily="34" charset="-128"/>
              </a:rPr>
              <a:t> = </a:t>
            </a:r>
            <a:r>
              <a:rPr lang="ja-JP" altLang="en-US">
                <a:solidFill>
                  <a:schemeClr val="tx1"/>
                </a:solidFill>
                <a:latin typeface="MS PGothic" panose="020B0600070205080204" pitchFamily="34" charset="-128"/>
                <a:ea typeface="MS PGothic" panose="020B0600070205080204" pitchFamily="34" charset="-128"/>
              </a:rPr>
              <a:t>プラクティス、タスク、アクティビティ</a:t>
            </a:r>
            <a:endParaRPr lang="en-US" altLang="ja-JP" dirty="0">
              <a:solidFill>
                <a:schemeClr val="tx1"/>
              </a:solidFill>
              <a:latin typeface="MS PGothic" panose="020B0600070205080204" pitchFamily="34" charset="-128"/>
              <a:ea typeface="MS PGothic" panose="020B0600070205080204" pitchFamily="34" charset="-128"/>
            </a:endParaRPr>
          </a:p>
        </p:txBody>
      </p:sp>
      <p:pic>
        <p:nvPicPr>
          <p:cNvPr id="13" name="Picture 12" descr="A diagram of a diagram&#10;&#10;Description automatically generated">
            <a:extLst>
              <a:ext uri="{FF2B5EF4-FFF2-40B4-BE49-F238E27FC236}">
                <a16:creationId xmlns:a16="http://schemas.microsoft.com/office/drawing/2014/main" id="{98AF1F29-014A-18AC-4331-73A294573344}"/>
              </a:ext>
            </a:extLst>
          </p:cNvPr>
          <p:cNvPicPr>
            <a:picLocks noChangeAspect="1"/>
          </p:cNvPicPr>
          <p:nvPr/>
        </p:nvPicPr>
        <p:blipFill>
          <a:blip r:embed="rId3"/>
          <a:stretch>
            <a:fillRect/>
          </a:stretch>
        </p:blipFill>
        <p:spPr>
          <a:xfrm>
            <a:off x="1276188" y="1922968"/>
            <a:ext cx="3243309" cy="2645857"/>
          </a:xfrm>
          <a:prstGeom prst="rect">
            <a:avLst/>
          </a:prstGeom>
        </p:spPr>
      </p:pic>
    </p:spTree>
    <p:extLst>
      <p:ext uri="{BB962C8B-B14F-4D97-AF65-F5344CB8AC3E}">
        <p14:creationId xmlns:p14="http://schemas.microsoft.com/office/powerpoint/2010/main" val="2732136077"/>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1409</TotalTime>
  <Words>1905</Words>
  <Application>Microsoft Macintosh PowerPoint</Application>
  <PresentationFormat>On-screen Show (16:9)</PresentationFormat>
  <Paragraphs>232</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Roboto</vt:lpstr>
      <vt:lpstr>Oswald</vt:lpstr>
      <vt:lpstr>Arial</vt:lpstr>
      <vt:lpstr>MS PGothic</vt:lpstr>
      <vt:lpstr>Software Development Bussines Plan by Slidesgo</vt:lpstr>
      <vt:lpstr>02 第2章 ソフトウェア開発の流れ</vt:lpstr>
      <vt:lpstr>01</vt:lpstr>
      <vt:lpstr>10</vt:lpstr>
      <vt:lpstr>1. 今日の授業について  </vt:lpstr>
      <vt:lpstr>第2章 ソフトウェア開発の流れ</vt:lpstr>
      <vt:lpstr>2. 今日の学習目標</vt:lpstr>
      <vt:lpstr>第2章 ソフトウェア開発の流れ</vt:lpstr>
      <vt:lpstr>2.1 開発フェーズ 　2. 開発フェーズとステークホルダの関係</vt:lpstr>
      <vt:lpstr>2.2 開発プロセス</vt:lpstr>
      <vt:lpstr>2.2 開発プロセス</vt:lpstr>
      <vt:lpstr>2.2 開発プロセス</vt:lpstr>
      <vt:lpstr>2.3 標準的なプロセスモデル</vt:lpstr>
      <vt:lpstr>2.3 標準的なプロセスモデル</vt:lpstr>
      <vt:lpstr>2.3 標準的なプロセスモデル</vt:lpstr>
      <vt:lpstr>2.3 標準的なプロセスモデル</vt:lpstr>
      <vt:lpstr>2.3 標準的なプロセスモデル</vt:lpstr>
      <vt:lpstr>QUIZで確認</vt:lpstr>
      <vt:lpstr>2.5 開発プロセスの検討</vt:lpstr>
      <vt:lpstr>2.6 工程設計</vt:lpstr>
      <vt:lpstr>2.6 工程設計</vt:lpstr>
      <vt:lpstr>2.7 開発スケジュール</vt:lpstr>
      <vt:lpstr>QUIZで確認</vt:lpstr>
      <vt:lpstr>5. 質問やディスカッション </vt:lpstr>
      <vt:lpstr>6. 確認テスト</vt:lpstr>
      <vt:lpstr>6. 確認テスト</vt:lpstr>
      <vt:lpstr>今日の授業の参考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MARIKO TAGAWA</cp:lastModifiedBy>
  <cp:revision>40</cp:revision>
  <dcterms:modified xsi:type="dcterms:W3CDTF">2025-04-18T02:05:22Z</dcterms:modified>
</cp:coreProperties>
</file>