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1"/>
  </p:notesMasterIdLst>
  <p:sldIdLst>
    <p:sldId id="256" r:id="rId2"/>
    <p:sldId id="315" r:id="rId3"/>
    <p:sldId id="324" r:id="rId4"/>
    <p:sldId id="320" r:id="rId5"/>
    <p:sldId id="328" r:id="rId6"/>
    <p:sldId id="327" r:id="rId7"/>
    <p:sldId id="329" r:id="rId8"/>
    <p:sldId id="345" r:id="rId9"/>
    <p:sldId id="359" r:id="rId10"/>
    <p:sldId id="360" r:id="rId11"/>
    <p:sldId id="358" r:id="rId12"/>
    <p:sldId id="361" r:id="rId13"/>
    <p:sldId id="276" r:id="rId14"/>
    <p:sldId id="364" r:id="rId15"/>
    <p:sldId id="362" r:id="rId16"/>
    <p:sldId id="363" r:id="rId17"/>
    <p:sldId id="335" r:id="rId18"/>
    <p:sldId id="344" r:id="rId19"/>
    <p:sldId id="322" r:id="rId20"/>
  </p:sldIdLst>
  <p:sldSz cx="9144000" cy="5143500" type="screen16x9"/>
  <p:notesSz cx="6858000" cy="9144000"/>
  <p:embeddedFontLst>
    <p:embeddedFont>
      <p:font typeface="Oswald" pitchFamily="2" charset="77"/>
      <p:regular r:id="rId22"/>
      <p:bold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FR1BDTVrSBCDqfwqI1Qxcg==" hashData="i509r21+vb4PmGUVg/uFKtFTdyWGjcvFpSxdfgKKMytCvzrh1km/Ro0vqk6X1XxO2KjytRgd2x1xLuAfpSBDWg=="/>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80"/>
    <p:restoredTop sz="94825"/>
  </p:normalViewPr>
  <p:slideViewPr>
    <p:cSldViewPr snapToGrid="0" showGuides="1">
      <p:cViewPr varScale="1">
        <p:scale>
          <a:sx n="143" d="100"/>
          <a:sy n="143" d="100"/>
        </p:scale>
        <p:origin x="1152" y="192"/>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320419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4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580626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8c1997cbfd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8c1997cbfd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1809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4485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553142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Tx/>
              <a:buNone/>
            </a:pPr>
            <a:r>
              <a:rPr lang="en-US" sz="1100" b="0" i="0" dirty="0">
                <a:solidFill>
                  <a:srgbClr val="374151"/>
                </a:solidFill>
                <a:effectLst/>
                <a:latin typeface="+mn-ea"/>
                <a:ea typeface="+mn-ea"/>
              </a:rPr>
              <a:t>“</a:t>
            </a:r>
            <a:r>
              <a:rPr lang="ja-JP" altLang="en-US" sz="1100" b="0" i="0">
                <a:solidFill>
                  <a:srgbClr val="374151"/>
                </a:solidFill>
                <a:effectLst/>
                <a:latin typeface="+mn-ea"/>
                <a:ea typeface="+mn-ea"/>
              </a:rPr>
              <a:t>システム工学</a:t>
            </a:r>
            <a:r>
              <a:rPr lang="en-US" altLang="ja-JP" sz="1100" b="0" i="0" dirty="0">
                <a:solidFill>
                  <a:srgbClr val="374151"/>
                </a:solidFill>
                <a:effectLst/>
                <a:latin typeface="+mn-ea"/>
                <a:ea typeface="+mn-ea"/>
              </a:rPr>
              <a:t>”</a:t>
            </a:r>
            <a:r>
              <a:rPr lang="ja-JP" altLang="en-US" sz="1100" b="0" i="0">
                <a:solidFill>
                  <a:srgbClr val="374151"/>
                </a:solidFill>
                <a:effectLst/>
                <a:latin typeface="+mn-ea"/>
                <a:ea typeface="+mn-ea"/>
              </a:rPr>
              <a:t>（ソフトウェア工学）とは、複雑なシステムの設計、統合、そしてそのライフサイクルを通じた管理に焦点を当てた分野です。</a:t>
            </a:r>
            <a:endParaRPr lang="en-US" altLang="ja-JP" sz="1100" b="0" i="0" dirty="0">
              <a:solidFill>
                <a:srgbClr val="374151"/>
              </a:solidFill>
              <a:effectLst/>
              <a:latin typeface="+mn-ea"/>
              <a:ea typeface="+mn-ea"/>
            </a:endParaRPr>
          </a:p>
          <a:p>
            <a:pPr marL="158750" indent="0" algn="l">
              <a:buFontTx/>
              <a:buNone/>
            </a:pPr>
            <a:r>
              <a:rPr lang="en-US" sz="1100" b="0" i="0" dirty="0">
                <a:solidFill>
                  <a:srgbClr val="374151"/>
                </a:solidFill>
                <a:effectLst/>
                <a:latin typeface="+mn-ea"/>
                <a:ea typeface="+mn-ea"/>
              </a:rPr>
              <a:t>System </a:t>
            </a:r>
            <a:r>
              <a:rPr lang="en-US" sz="1800" b="0" i="0" dirty="0">
                <a:solidFill>
                  <a:srgbClr val="0F0F0F"/>
                </a:solidFill>
                <a:effectLst/>
                <a:latin typeface="+mn-ea"/>
                <a:ea typeface="+mn-ea"/>
              </a:rPr>
              <a:t>Analysis and Design</a:t>
            </a:r>
            <a:r>
              <a:rPr lang="ja-JP" altLang="en-US" sz="1100" b="0" i="0">
                <a:solidFill>
                  <a:srgbClr val="374151"/>
                </a:solidFill>
                <a:effectLst/>
                <a:latin typeface="+mn-ea"/>
                <a:ea typeface="+mn-ea"/>
              </a:rPr>
              <a:t>のコンテキストにおいては、この分野は</a:t>
            </a:r>
            <a:r>
              <a:rPr lang="en-US" sz="1100" b="0" i="0" dirty="0">
                <a:solidFill>
                  <a:srgbClr val="374151"/>
                </a:solidFill>
                <a:effectLst/>
                <a:latin typeface="+mn-ea"/>
                <a:ea typeface="+mn-ea"/>
              </a:rPr>
              <a:t>IT</a:t>
            </a:r>
            <a:r>
              <a:rPr lang="ja-JP" altLang="en-US" sz="1100" b="0" i="0">
                <a:solidFill>
                  <a:srgbClr val="374151"/>
                </a:solidFill>
                <a:effectLst/>
                <a:latin typeface="+mn-ea"/>
                <a:ea typeface="+mn-ea"/>
              </a:rPr>
              <a:t>システム、すなわちソフトウェア、ハードウェア、プロセス、そしてユーザーを含むシステムの全体の理解、定義、モデリングに対する包括的かつ学際的なアプローチを取ります。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158373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01904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4853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 id="214748367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orms.gle/p1g9hMqCpMrdC9Eq5"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forms.gle/kwDY8wWpyKTXbWFD8"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orms.gle/eNWRJfbTvDvwwUsB9"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onct.oita-ct.ac.jp/seigyo/nishimura_hp/coursework/2019/SystemEngineering/03/Not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solidFill>
                  <a:schemeClr val="accent1"/>
                </a:solidFill>
                <a:latin typeface="MS PGothic" panose="020B0600070205080204" pitchFamily="34" charset="-128"/>
                <a:ea typeface="MS PGothic" panose="020B0600070205080204" pitchFamily="34" charset="-128"/>
              </a:rPr>
              <a:t>03</a:t>
            </a:r>
            <a:br>
              <a:rPr lang="en-US" altLang="ja-JP" dirty="0">
                <a:latin typeface="MS PGothic" panose="020B0600070205080204" pitchFamily="34" charset="-128"/>
                <a:ea typeface="MS PGothic" panose="020B0600070205080204" pitchFamily="34" charset="-128"/>
              </a:rPr>
            </a:br>
            <a:r>
              <a:rPr lang="ja-JP" altLang="en-US">
                <a:latin typeface="MS PGothic" panose="020B0600070205080204" pitchFamily="34" charset="-128"/>
                <a:ea typeface="MS PGothic" panose="020B0600070205080204" pitchFamily="34" charset="-128"/>
              </a:rPr>
              <a:t>第</a:t>
            </a:r>
            <a:r>
              <a:rPr lang="en-US" altLang="ja-JP" dirty="0">
                <a:latin typeface="MS PGothic" panose="020B0600070205080204" pitchFamily="34" charset="-128"/>
                <a:ea typeface="MS PGothic" panose="020B0600070205080204" pitchFamily="34" charset="-128"/>
              </a:rPr>
              <a:t>3</a:t>
            </a:r>
            <a:r>
              <a:rPr lang="ja-JP" altLang="en-US">
                <a:latin typeface="MS PGothic" panose="020B0600070205080204" pitchFamily="34" charset="-128"/>
                <a:ea typeface="MS PGothic" panose="020B0600070205080204" pitchFamily="34" charset="-128"/>
              </a:rPr>
              <a:t>章 ソフトウェアシステムの構成</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S PGothic" panose="020B0600070205080204" pitchFamily="34" charset="-128"/>
                <a:ea typeface="MS PGothic" panose="020B0600070205080204" pitchFamily="34" charset="-128"/>
              </a:rPr>
              <a:t>Year Offering: 2023, 2</a:t>
            </a:r>
            <a:r>
              <a:rPr lang="en-US" baseline="30000" dirty="0">
                <a:latin typeface="MS PGothic" panose="020B0600070205080204" pitchFamily="34" charset="-128"/>
                <a:ea typeface="MS PGothic" panose="020B0600070205080204" pitchFamily="34" charset="-128"/>
              </a:rPr>
              <a:t>nd</a:t>
            </a:r>
            <a:r>
              <a:rPr lang="en-US" dirty="0">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latin typeface="MS PGothic" panose="020B0600070205080204" pitchFamily="34" charset="-128"/>
                <a:ea typeface="MS PGothic" panose="020B0600070205080204" pitchFamily="34" charset="-128"/>
              </a:rPr>
              <a:t>Target Grade Level: 3</a:t>
            </a:r>
            <a:r>
              <a:rPr lang="en-US" baseline="30000" dirty="0">
                <a:latin typeface="MS PGothic" panose="020B0600070205080204" pitchFamily="34" charset="-128"/>
                <a:ea typeface="MS PGothic" panose="020B0600070205080204" pitchFamily="34" charset="-128"/>
              </a:rPr>
              <a:t>rd</a:t>
            </a:r>
            <a:r>
              <a:rPr lang="en-US" dirty="0">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latin typeface="MS PGothic" panose="020B0600070205080204" pitchFamily="34" charset="-128"/>
                <a:ea typeface="MS PGothic" panose="020B0600070205080204" pitchFamily="34" charset="-128"/>
              </a:rPr>
              <a:t>Date: 2024/2/13</a:t>
            </a:r>
            <a:endParaRPr lang="ja-JP" altLang="en-US">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S PGothic" panose="020B0600070205080204" pitchFamily="34" charset="-128"/>
              <a:ea typeface="MS PGothic" panose="020B0600070205080204" pitchFamily="34" charset="-128"/>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6DC777B-7607-ECFD-988A-B1CDD4FEEF36}"/>
              </a:ext>
            </a:extLst>
          </p:cNvPr>
          <p:cNvSpPr txBox="1"/>
          <p:nvPr/>
        </p:nvSpPr>
        <p:spPr>
          <a:xfrm>
            <a:off x="732878" y="4706188"/>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3.2 </a:t>
            </a:r>
            <a:r>
              <a:rPr lang="ja-JP" altLang="en-US" sz="2000">
                <a:solidFill>
                  <a:schemeClr val="tx1"/>
                </a:solidFill>
                <a:latin typeface="MS PGothic" panose="020B0600070205080204" pitchFamily="34" charset="-128"/>
                <a:ea typeface="MS PGothic" panose="020B0600070205080204" pitchFamily="34" charset="-128"/>
              </a:rPr>
              <a:t>典型的なシステムアーキテクチャ（</a:t>
            </a:r>
            <a:r>
              <a:rPr lang="en-US" altLang="ja-JP" sz="2000" dirty="0">
                <a:solidFill>
                  <a:schemeClr val="tx1"/>
                </a:solidFill>
                <a:latin typeface="MS PGothic" panose="020B0600070205080204" pitchFamily="34" charset="-128"/>
                <a:ea typeface="MS PGothic" panose="020B0600070205080204" pitchFamily="34" charset="-128"/>
              </a:rPr>
              <a:t>HW</a:t>
            </a:r>
            <a:r>
              <a:rPr lang="ja-JP" altLang="en-US" sz="2000">
                <a:solidFill>
                  <a:schemeClr val="tx1"/>
                </a:solidFill>
                <a:latin typeface="MS PGothic" panose="020B0600070205080204" pitchFamily="34" charset="-128"/>
                <a:ea typeface="MS PGothic" panose="020B0600070205080204" pitchFamily="34" charset="-128"/>
              </a:rPr>
              <a:t>アーキテクチャ）</a:t>
            </a:r>
            <a:br>
              <a:rPr lang="en-US" altLang="ja-JP" sz="2000" dirty="0">
                <a:solidFill>
                  <a:schemeClr val="tx1"/>
                </a:solidFill>
                <a:latin typeface="MS PGothic" panose="020B0600070205080204" pitchFamily="34" charset="-128"/>
                <a:ea typeface="MS PGothic" panose="020B0600070205080204" pitchFamily="34" charset="-128"/>
              </a:rPr>
            </a:br>
            <a:r>
              <a:rPr lang="ja-JP" altLang="en-US" sz="1400">
                <a:solidFill>
                  <a:schemeClr val="tx1"/>
                </a:solidFill>
                <a:latin typeface="MS PGothic" panose="020B0600070205080204" pitchFamily="34" charset="-128"/>
                <a:ea typeface="MS PGothic" panose="020B0600070205080204" pitchFamily="34" charset="-128"/>
              </a:rPr>
              <a:t>　</a:t>
            </a:r>
            <a:r>
              <a:rPr lang="en-US" altLang="ja-JP" sz="1400" dirty="0">
                <a:solidFill>
                  <a:schemeClr val="tx1"/>
                </a:solidFill>
                <a:latin typeface="MS PGothic" panose="020B0600070205080204" pitchFamily="34" charset="-128"/>
                <a:ea typeface="MS PGothic" panose="020B0600070205080204" pitchFamily="34" charset="-128"/>
              </a:rPr>
              <a:t>3. </a:t>
            </a:r>
            <a:r>
              <a:rPr lang="ja-JP" altLang="en-US" sz="1400">
                <a:solidFill>
                  <a:schemeClr val="tx1"/>
                </a:solidFill>
                <a:latin typeface="MS PGothic" panose="020B0600070205080204" pitchFamily="34" charset="-128"/>
                <a:ea typeface="MS PGothic" panose="020B0600070205080204" pitchFamily="34" charset="-128"/>
              </a:rPr>
              <a:t>クライアントサーバシステム</a:t>
            </a:r>
            <a:br>
              <a:rPr lang="ja-JP" altLang="en-US" sz="1400">
                <a:solidFill>
                  <a:schemeClr val="tx1"/>
                </a:solidFill>
                <a:latin typeface="MS PGothic" panose="020B0600070205080204" pitchFamily="34" charset="-128"/>
                <a:ea typeface="MS PGothic" panose="020B0600070205080204" pitchFamily="34" charset="-128"/>
              </a:rPr>
            </a:b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6" name="Rounded Rectangular Callout 5">
            <a:extLst>
              <a:ext uri="{FF2B5EF4-FFF2-40B4-BE49-F238E27FC236}">
                <a16:creationId xmlns:a16="http://schemas.microsoft.com/office/drawing/2014/main" id="{7E40BFBE-A646-2057-2122-727D291044CF}"/>
              </a:ext>
            </a:extLst>
          </p:cNvPr>
          <p:cNvSpPr/>
          <p:nvPr/>
        </p:nvSpPr>
        <p:spPr>
          <a:xfrm>
            <a:off x="5560976" y="3085394"/>
            <a:ext cx="2996119" cy="1229333"/>
          </a:xfrm>
          <a:prstGeom prst="wedgeRoundRectCallout">
            <a:avLst>
              <a:gd name="adj1" fmla="val -65315"/>
              <a:gd name="adj2" fmla="val -2691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latin typeface="MS PGothic" panose="020B0600070205080204" pitchFamily="34" charset="-128"/>
                <a:ea typeface="MS PGothic" panose="020B0600070205080204" pitchFamily="34" charset="-128"/>
              </a:rPr>
              <a:t>長所： 負荷バランス</a:t>
            </a:r>
          </a:p>
          <a:p>
            <a:pPr algn="ctr"/>
            <a:r>
              <a:rPr lang="ja-JP" altLang="en-US">
                <a:latin typeface="MS PGothic" panose="020B0600070205080204" pitchFamily="34" charset="-128"/>
                <a:ea typeface="MS PGothic" panose="020B0600070205080204" pitchFamily="34" charset="-128"/>
              </a:rPr>
              <a:t>短所： セキュリティが弱い</a:t>
            </a:r>
            <a:endParaRPr lang="en-US" dirty="0">
              <a:latin typeface="MS PGothic" panose="020B0600070205080204" pitchFamily="34" charset="-128"/>
              <a:ea typeface="MS PGothic" panose="020B0600070205080204" pitchFamily="34" charset="-128"/>
            </a:endParaRPr>
          </a:p>
        </p:txBody>
      </p:sp>
      <p:pic>
        <p:nvPicPr>
          <p:cNvPr id="3" name="Picture 2" descr="A diagram of a computer network&#10;&#10;Description automatically generated">
            <a:extLst>
              <a:ext uri="{FF2B5EF4-FFF2-40B4-BE49-F238E27FC236}">
                <a16:creationId xmlns:a16="http://schemas.microsoft.com/office/drawing/2014/main" id="{792609E5-B1A8-E378-C32E-27560AB21059}"/>
              </a:ext>
            </a:extLst>
          </p:cNvPr>
          <p:cNvPicPr>
            <a:picLocks noChangeAspect="1"/>
          </p:cNvPicPr>
          <p:nvPr/>
        </p:nvPicPr>
        <p:blipFill>
          <a:blip r:embed="rId3"/>
          <a:stretch>
            <a:fillRect/>
          </a:stretch>
        </p:blipFill>
        <p:spPr>
          <a:xfrm>
            <a:off x="720725" y="1412709"/>
            <a:ext cx="4419600" cy="2832100"/>
          </a:xfrm>
          <a:prstGeom prst="rect">
            <a:avLst/>
          </a:prstGeom>
        </p:spPr>
      </p:pic>
      <p:sp>
        <p:nvSpPr>
          <p:cNvPr id="4" name="Rounded Rectangular Callout 3">
            <a:extLst>
              <a:ext uri="{FF2B5EF4-FFF2-40B4-BE49-F238E27FC236}">
                <a16:creationId xmlns:a16="http://schemas.microsoft.com/office/drawing/2014/main" id="{C824D836-A3E6-E53B-7D01-73FCF94DFDF5}"/>
              </a:ext>
            </a:extLst>
          </p:cNvPr>
          <p:cNvSpPr/>
          <p:nvPr/>
        </p:nvSpPr>
        <p:spPr>
          <a:xfrm>
            <a:off x="5452899" y="1176708"/>
            <a:ext cx="2996119" cy="1229333"/>
          </a:xfrm>
          <a:prstGeom prst="wedgeRoundRectCallout">
            <a:avLst>
              <a:gd name="adj1" fmla="val -49800"/>
              <a:gd name="adj2" fmla="val 2312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latin typeface="MS PGothic" panose="020B0600070205080204" pitchFamily="34" charset="-128"/>
                <a:ea typeface="MS PGothic" panose="020B0600070205080204" pitchFamily="34" charset="-128"/>
              </a:rPr>
              <a:t>２階層クライアントサーバ方式</a:t>
            </a:r>
            <a:endParaRPr lang="en-US" altLang="ja-JP" dirty="0">
              <a:latin typeface="MS PGothic" panose="020B0600070205080204" pitchFamily="34" charset="-128"/>
              <a:ea typeface="MS PGothic" panose="020B0600070205080204" pitchFamily="34" charset="-128"/>
            </a:endParaRPr>
          </a:p>
          <a:p>
            <a:pPr algn="ctr"/>
            <a:r>
              <a:rPr lang="ja-JP" altLang="en-US">
                <a:latin typeface="MS PGothic" panose="020B0600070205080204" pitchFamily="34" charset="-128"/>
                <a:ea typeface="MS PGothic" panose="020B0600070205080204" pitchFamily="34" charset="-128"/>
              </a:rPr>
              <a:t>３階層クライアントサーバ方式</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851152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8000" dirty="0">
              <a:solidFill>
                <a:schemeClr val="accent3"/>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/p1g9hMqCpMrdC9Eq5</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3-1</a:t>
            </a:r>
          </a:p>
        </p:txBody>
      </p:sp>
    </p:spTree>
    <p:extLst>
      <p:ext uri="{BB962C8B-B14F-4D97-AF65-F5344CB8AC3E}">
        <p14:creationId xmlns:p14="http://schemas.microsoft.com/office/powerpoint/2010/main" val="411148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3.2 </a:t>
            </a:r>
            <a:r>
              <a:rPr lang="ja-JP" altLang="en-US" sz="2000">
                <a:solidFill>
                  <a:schemeClr val="tx1"/>
                </a:solidFill>
                <a:latin typeface="MS PGothic" panose="020B0600070205080204" pitchFamily="34" charset="-128"/>
                <a:ea typeface="MS PGothic" panose="020B0600070205080204" pitchFamily="34" charset="-128"/>
              </a:rPr>
              <a:t>典型的なシステムアーキテクチャ（</a:t>
            </a:r>
            <a:r>
              <a:rPr lang="en-US" altLang="ja-JP" sz="2000" dirty="0">
                <a:solidFill>
                  <a:schemeClr val="tx1"/>
                </a:solidFill>
                <a:latin typeface="MS PGothic" panose="020B0600070205080204" pitchFamily="34" charset="-128"/>
                <a:ea typeface="MS PGothic" panose="020B0600070205080204" pitchFamily="34" charset="-128"/>
              </a:rPr>
              <a:t>HW</a:t>
            </a:r>
            <a:r>
              <a:rPr lang="ja-JP" altLang="en-US" sz="2000">
                <a:solidFill>
                  <a:schemeClr val="tx1"/>
                </a:solidFill>
                <a:latin typeface="MS PGothic" panose="020B0600070205080204" pitchFamily="34" charset="-128"/>
                <a:ea typeface="MS PGothic" panose="020B0600070205080204" pitchFamily="34" charset="-128"/>
              </a:rPr>
              <a:t>アーキテクチャ）</a:t>
            </a:r>
            <a:br>
              <a:rPr lang="en-US" altLang="ja-JP" sz="2000" dirty="0">
                <a:solidFill>
                  <a:schemeClr val="tx1"/>
                </a:solidFill>
                <a:latin typeface="MS PGothic" panose="020B0600070205080204" pitchFamily="34" charset="-128"/>
                <a:ea typeface="MS PGothic" panose="020B0600070205080204" pitchFamily="34" charset="-128"/>
              </a:rPr>
            </a:br>
            <a:r>
              <a:rPr lang="ja-JP" altLang="en-US" sz="1400">
                <a:solidFill>
                  <a:schemeClr val="tx1"/>
                </a:solidFill>
                <a:latin typeface="MS PGothic" panose="020B0600070205080204" pitchFamily="34" charset="-128"/>
                <a:ea typeface="MS PGothic" panose="020B0600070205080204" pitchFamily="34" charset="-128"/>
              </a:rPr>
              <a:t>　</a:t>
            </a:r>
            <a:r>
              <a:rPr lang="en-US" altLang="ja-JP" sz="1400" dirty="0">
                <a:solidFill>
                  <a:schemeClr val="tx1"/>
                </a:solidFill>
                <a:latin typeface="MS PGothic" panose="020B0600070205080204" pitchFamily="34" charset="-128"/>
                <a:ea typeface="MS PGothic" panose="020B0600070205080204" pitchFamily="34" charset="-128"/>
              </a:rPr>
              <a:t>4. </a:t>
            </a:r>
            <a:r>
              <a:rPr lang="ja-JP" altLang="en-US" sz="1400">
                <a:solidFill>
                  <a:schemeClr val="tx1"/>
                </a:solidFill>
                <a:latin typeface="MS PGothic" panose="020B0600070205080204" pitchFamily="34" charset="-128"/>
                <a:ea typeface="MS PGothic" panose="020B0600070205080204" pitchFamily="34" charset="-128"/>
              </a:rPr>
              <a:t>クラウドシステム</a:t>
            </a:r>
            <a:br>
              <a:rPr lang="ja-JP" altLang="en-US" sz="1400">
                <a:solidFill>
                  <a:schemeClr val="tx1"/>
                </a:solidFill>
                <a:latin typeface="MS PGothic" panose="020B0600070205080204" pitchFamily="34" charset="-128"/>
                <a:ea typeface="MS PGothic" panose="020B0600070205080204" pitchFamily="34" charset="-128"/>
              </a:rPr>
            </a:b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4" name="Rounded Rectangular Callout 3">
            <a:extLst>
              <a:ext uri="{FF2B5EF4-FFF2-40B4-BE49-F238E27FC236}">
                <a16:creationId xmlns:a16="http://schemas.microsoft.com/office/drawing/2014/main" id="{C824D836-A3E6-E53B-7D01-73FCF94DFDF5}"/>
              </a:ext>
            </a:extLst>
          </p:cNvPr>
          <p:cNvSpPr/>
          <p:nvPr/>
        </p:nvSpPr>
        <p:spPr>
          <a:xfrm>
            <a:off x="4868985" y="1406769"/>
            <a:ext cx="3985846" cy="2469661"/>
          </a:xfrm>
          <a:prstGeom prst="wedgeRoundRectCallout">
            <a:avLst>
              <a:gd name="adj1" fmla="val -67726"/>
              <a:gd name="adj2" fmla="val 1660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spcAft>
                <a:spcPts val="600"/>
              </a:spcAft>
              <a:buClrTx/>
              <a:buFont typeface="Arial" panose="020B0604020202020204" pitchFamily="34" charset="0"/>
              <a:buChar char="•"/>
            </a:pPr>
            <a:r>
              <a:rPr lang="ja-JP" altLang="en-US">
                <a:latin typeface="MS PGothic" panose="020B0600070205080204" pitchFamily="34" charset="-128"/>
                <a:ea typeface="MS PGothic" panose="020B0600070205080204" pitchFamily="34" charset="-128"/>
              </a:rPr>
              <a:t>パブリッククラウドシステム</a:t>
            </a:r>
            <a:r>
              <a:rPr lang="en-US" altLang="ja-JP" dirty="0">
                <a:latin typeface="MS PGothic" panose="020B0600070205080204" pitchFamily="34" charset="-128"/>
                <a:ea typeface="MS PGothic" panose="020B0600070205080204" pitchFamily="34" charset="-128"/>
              </a:rPr>
              <a:t>: </a:t>
            </a:r>
            <a:r>
              <a:rPr lang="ja-JP" altLang="en-US">
                <a:latin typeface="MS PGothic" panose="020B0600070205080204" pitchFamily="34" charset="-128"/>
                <a:ea typeface="MS PGothic" panose="020B0600070205080204" pitchFamily="34" charset="-128"/>
              </a:rPr>
              <a:t>不特定多数の人が使うクラウドシステム</a:t>
            </a:r>
            <a:endParaRPr lang="en-US" altLang="ja-JP" dirty="0">
              <a:latin typeface="MS PGothic" panose="020B0600070205080204" pitchFamily="34" charset="-128"/>
              <a:ea typeface="MS PGothic" panose="020B0600070205080204" pitchFamily="34" charset="-128"/>
            </a:endParaRPr>
          </a:p>
          <a:p>
            <a:pPr marL="285750" lvl="1" indent="-285750">
              <a:buClrTx/>
              <a:buFont typeface="Arial" panose="020B0604020202020204" pitchFamily="34" charset="0"/>
              <a:buChar char="•"/>
            </a:pPr>
            <a:r>
              <a:rPr lang="ja-JP" altLang="en-US" sz="1200">
                <a:latin typeface="MS PGothic" panose="020B0600070205080204" pitchFamily="34" charset="-128"/>
                <a:ea typeface="MS PGothic" panose="020B0600070205080204" pitchFamily="34" charset="-128"/>
              </a:rPr>
              <a:t>長所：システム管理をプロバイダにまかせられる</a:t>
            </a:r>
            <a:endParaRPr lang="en-US" altLang="ja-JP" sz="1200" dirty="0">
              <a:latin typeface="MS PGothic" panose="020B0600070205080204" pitchFamily="34" charset="-128"/>
              <a:ea typeface="MS PGothic" panose="020B0600070205080204" pitchFamily="34" charset="-128"/>
            </a:endParaRPr>
          </a:p>
          <a:p>
            <a:pPr marL="285750" lvl="1" indent="-285750">
              <a:buClrTx/>
              <a:buFont typeface="Arial" panose="020B0604020202020204" pitchFamily="34" charset="0"/>
              <a:buChar char="•"/>
            </a:pPr>
            <a:r>
              <a:rPr lang="ja-JP" altLang="en-US" sz="1200">
                <a:latin typeface="MS PGothic" panose="020B0600070205080204" pitchFamily="34" charset="-128"/>
                <a:ea typeface="MS PGothic" panose="020B0600070205080204" pitchFamily="34" charset="-128"/>
              </a:rPr>
              <a:t>短所：自由度が小さい</a:t>
            </a:r>
            <a:endParaRPr lang="en-US" altLang="ja-JP" sz="1200" dirty="0">
              <a:latin typeface="MS PGothic" panose="020B0600070205080204" pitchFamily="34" charset="-128"/>
              <a:ea typeface="MS PGothic" panose="020B0600070205080204" pitchFamily="34" charset="-128"/>
            </a:endParaRPr>
          </a:p>
          <a:p>
            <a:pPr>
              <a:buClrTx/>
            </a:pPr>
            <a:endParaRPr lang="en-US" altLang="ja-JP" dirty="0">
              <a:latin typeface="MS PGothic" panose="020B0600070205080204" pitchFamily="34" charset="-128"/>
              <a:ea typeface="MS PGothic" panose="020B0600070205080204" pitchFamily="34" charset="-128"/>
            </a:endParaRPr>
          </a:p>
          <a:p>
            <a:pPr marL="285750" indent="-285750">
              <a:spcAft>
                <a:spcPts val="600"/>
              </a:spcAft>
              <a:buClrTx/>
              <a:buFont typeface="Arial" panose="020B0604020202020204" pitchFamily="34" charset="0"/>
              <a:buChar char="•"/>
            </a:pPr>
            <a:r>
              <a:rPr lang="ja-JP" altLang="en-US">
                <a:latin typeface="MS PGothic" panose="020B0600070205080204" pitchFamily="34" charset="-128"/>
                <a:ea typeface="MS PGothic" panose="020B0600070205080204" pitchFamily="34" charset="-128"/>
              </a:rPr>
              <a:t>プライベートクラウドシステム：特定の企業専用のクラウドシステム</a:t>
            </a:r>
            <a:endParaRPr lang="en-US" altLang="ja-JP" dirty="0">
              <a:latin typeface="MS PGothic" panose="020B0600070205080204" pitchFamily="34" charset="-128"/>
              <a:ea typeface="MS PGothic" panose="020B0600070205080204" pitchFamily="34" charset="-128"/>
            </a:endParaRPr>
          </a:p>
          <a:p>
            <a:pPr marL="285750" lvl="1" indent="-285750">
              <a:buClrTx/>
              <a:buFont typeface="Arial" panose="020B0604020202020204" pitchFamily="34" charset="0"/>
              <a:buChar char="•"/>
            </a:pPr>
            <a:r>
              <a:rPr lang="ja-JP" altLang="en-US" sz="1200">
                <a:latin typeface="MS PGothic" panose="020B0600070205080204" pitchFamily="34" charset="-128"/>
                <a:ea typeface="MS PGothic" panose="020B0600070205080204" pitchFamily="34" charset="-128"/>
              </a:rPr>
              <a:t>長所：セキュリティが強い</a:t>
            </a:r>
            <a:endParaRPr lang="en-US" altLang="ja-JP" sz="1200" dirty="0">
              <a:latin typeface="MS PGothic" panose="020B0600070205080204" pitchFamily="34" charset="-128"/>
              <a:ea typeface="MS PGothic" panose="020B0600070205080204" pitchFamily="34" charset="-128"/>
            </a:endParaRPr>
          </a:p>
          <a:p>
            <a:pPr marL="285750" lvl="1" indent="-285750">
              <a:buClrTx/>
              <a:buFont typeface="Arial" panose="020B0604020202020204" pitchFamily="34" charset="0"/>
              <a:buChar char="•"/>
            </a:pPr>
            <a:r>
              <a:rPr lang="ja-JP" altLang="en-US" sz="1200">
                <a:latin typeface="MS PGothic" panose="020B0600070205080204" pitchFamily="34" charset="-128"/>
                <a:ea typeface="MS PGothic" panose="020B0600070205080204" pitchFamily="34" charset="-128"/>
              </a:rPr>
              <a:t>短所：コストが高い</a:t>
            </a:r>
            <a:endParaRPr lang="en-US" dirty="0">
              <a:latin typeface="MS PGothic" panose="020B0600070205080204" pitchFamily="34" charset="-128"/>
              <a:ea typeface="MS PGothic" panose="020B0600070205080204" pitchFamily="34" charset="-128"/>
            </a:endParaRPr>
          </a:p>
        </p:txBody>
      </p:sp>
      <p:pic>
        <p:nvPicPr>
          <p:cNvPr id="5" name="Picture 4" descr="A group of devices with text&#10;&#10;Description automatically generated">
            <a:extLst>
              <a:ext uri="{FF2B5EF4-FFF2-40B4-BE49-F238E27FC236}">
                <a16:creationId xmlns:a16="http://schemas.microsoft.com/office/drawing/2014/main" id="{C3760D01-5AD4-1473-C5C1-97B1DDBE51F6}"/>
              </a:ext>
            </a:extLst>
          </p:cNvPr>
          <p:cNvPicPr>
            <a:picLocks noChangeAspect="1"/>
          </p:cNvPicPr>
          <p:nvPr/>
        </p:nvPicPr>
        <p:blipFill>
          <a:blip r:embed="rId3"/>
          <a:stretch>
            <a:fillRect/>
          </a:stretch>
        </p:blipFill>
        <p:spPr>
          <a:xfrm>
            <a:off x="795628" y="1249860"/>
            <a:ext cx="3403600" cy="3581400"/>
          </a:xfrm>
          <a:prstGeom prst="rect">
            <a:avLst/>
          </a:prstGeom>
        </p:spPr>
      </p:pic>
    </p:spTree>
    <p:extLst>
      <p:ext uri="{BB962C8B-B14F-4D97-AF65-F5344CB8AC3E}">
        <p14:creationId xmlns:p14="http://schemas.microsoft.com/office/powerpoint/2010/main" val="1852290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47"/>
          <p:cNvSpPr txBox="1">
            <a:spLocks noGrp="1"/>
          </p:cNvSpPr>
          <p:nvPr>
            <p:ph type="title"/>
          </p:nvPr>
        </p:nvSpPr>
        <p:spPr>
          <a:xfrm>
            <a:off x="720000" y="45519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None/>
            </a:pPr>
            <a:r>
              <a:rPr lang="en-US" altLang="ja-JP" sz="2000" dirty="0">
                <a:solidFill>
                  <a:schemeClr val="tx1"/>
                </a:solidFill>
                <a:latin typeface="MS PGothic" panose="020B0600070205080204" pitchFamily="34" charset="-128"/>
                <a:ea typeface="MS PGothic" panose="020B0600070205080204" pitchFamily="34" charset="-128"/>
              </a:rPr>
              <a:t>3.2 </a:t>
            </a:r>
            <a:r>
              <a:rPr lang="ja-JP" altLang="en-US" sz="2000">
                <a:solidFill>
                  <a:schemeClr val="tx1"/>
                </a:solidFill>
                <a:latin typeface="MS PGothic" panose="020B0600070205080204" pitchFamily="34" charset="-128"/>
                <a:ea typeface="MS PGothic" panose="020B0600070205080204" pitchFamily="34" charset="-128"/>
              </a:rPr>
              <a:t>典型的なシステムアーキテクチャ（</a:t>
            </a:r>
            <a:r>
              <a:rPr lang="en-US" altLang="ja-JP" sz="2000" dirty="0">
                <a:solidFill>
                  <a:schemeClr val="tx1"/>
                </a:solidFill>
                <a:latin typeface="MS PGothic" panose="020B0600070205080204" pitchFamily="34" charset="-128"/>
                <a:ea typeface="MS PGothic" panose="020B0600070205080204" pitchFamily="34" charset="-128"/>
              </a:rPr>
              <a:t>HW</a:t>
            </a:r>
            <a:r>
              <a:rPr lang="ja-JP" altLang="en-US" sz="2000">
                <a:solidFill>
                  <a:schemeClr val="tx1"/>
                </a:solidFill>
                <a:latin typeface="MS PGothic" panose="020B0600070205080204" pitchFamily="34" charset="-128"/>
                <a:ea typeface="MS PGothic" panose="020B0600070205080204" pitchFamily="34" charset="-128"/>
              </a:rPr>
              <a:t>アーキテクチャ）</a:t>
            </a:r>
            <a:br>
              <a:rPr lang="en-US" altLang="ja-JP" sz="2000" dirty="0">
                <a:solidFill>
                  <a:schemeClr val="tx1"/>
                </a:solidFill>
                <a:latin typeface="MS PGothic" panose="020B0600070205080204" pitchFamily="34" charset="-128"/>
                <a:ea typeface="MS PGothic" panose="020B0600070205080204" pitchFamily="34" charset="-128"/>
              </a:rPr>
            </a:br>
            <a:r>
              <a:rPr lang="ja-JP" altLang="en-US" sz="1400">
                <a:solidFill>
                  <a:schemeClr val="tx1"/>
                </a:solidFill>
                <a:latin typeface="MS PGothic" panose="020B0600070205080204" pitchFamily="34" charset="-128"/>
                <a:ea typeface="MS PGothic" panose="020B0600070205080204" pitchFamily="34" charset="-128"/>
              </a:rPr>
              <a:t>　</a:t>
            </a:r>
            <a:r>
              <a:rPr lang="en-US" altLang="ja-JP" sz="1400" dirty="0">
                <a:solidFill>
                  <a:schemeClr val="tx1"/>
                </a:solidFill>
                <a:latin typeface="MS PGothic" panose="020B0600070205080204" pitchFamily="34" charset="-128"/>
                <a:ea typeface="MS PGothic" panose="020B0600070205080204" pitchFamily="34" charset="-128"/>
              </a:rPr>
              <a:t>4. </a:t>
            </a:r>
            <a:r>
              <a:rPr lang="ja-JP" altLang="en-US" sz="1400">
                <a:solidFill>
                  <a:schemeClr val="tx1"/>
                </a:solidFill>
                <a:latin typeface="MS PGothic" panose="020B0600070205080204" pitchFamily="34" charset="-128"/>
                <a:ea typeface="MS PGothic" panose="020B0600070205080204" pitchFamily="34" charset="-128"/>
              </a:rPr>
              <a:t>クラウドシステム</a:t>
            </a:r>
            <a:br>
              <a:rPr lang="ja-JP" altLang="en-US" sz="2800">
                <a:solidFill>
                  <a:schemeClr val="tx1"/>
                </a:solidFill>
                <a:latin typeface="MS PGothic" panose="020B0600070205080204" pitchFamily="34" charset="-128"/>
                <a:ea typeface="MS PGothic" panose="020B0600070205080204" pitchFamily="34" charset="-128"/>
              </a:rPr>
            </a:br>
            <a:endParaRPr dirty="0"/>
          </a:p>
        </p:txBody>
      </p:sp>
      <p:graphicFrame>
        <p:nvGraphicFramePr>
          <p:cNvPr id="1121" name="Google Shape;1121;p47"/>
          <p:cNvGraphicFramePr/>
          <p:nvPr>
            <p:extLst>
              <p:ext uri="{D42A27DB-BD31-4B8C-83A1-F6EECF244321}">
                <p14:modId xmlns:p14="http://schemas.microsoft.com/office/powerpoint/2010/main" val="1959063027"/>
              </p:ext>
            </p:extLst>
          </p:nvPr>
        </p:nvGraphicFramePr>
        <p:xfrm>
          <a:off x="507403" y="1189723"/>
          <a:ext cx="6468379" cy="3609760"/>
        </p:xfrm>
        <a:graphic>
          <a:graphicData uri="http://schemas.openxmlformats.org/drawingml/2006/table">
            <a:tbl>
              <a:tblPr>
                <a:noFill/>
                <a:tableStyleId>{D9606735-FB23-46DC-8E69-3DB70196E911}</a:tableStyleId>
              </a:tblPr>
              <a:tblGrid>
                <a:gridCol w="1428379">
                  <a:extLst>
                    <a:ext uri="{9D8B030D-6E8A-4147-A177-3AD203B41FA5}">
                      <a16:colId xmlns:a16="http://schemas.microsoft.com/office/drawing/2014/main" val="20000"/>
                    </a:ext>
                  </a:extLst>
                </a:gridCol>
                <a:gridCol w="1260000">
                  <a:extLst>
                    <a:ext uri="{9D8B030D-6E8A-4147-A177-3AD203B41FA5}">
                      <a16:colId xmlns:a16="http://schemas.microsoft.com/office/drawing/2014/main" val="91076779"/>
                    </a:ext>
                  </a:extLst>
                </a:gridCol>
                <a:gridCol w="1260000">
                  <a:extLst>
                    <a:ext uri="{9D8B030D-6E8A-4147-A177-3AD203B41FA5}">
                      <a16:colId xmlns:a16="http://schemas.microsoft.com/office/drawing/2014/main" val="20001"/>
                    </a:ext>
                  </a:extLst>
                </a:gridCol>
                <a:gridCol w="1260000">
                  <a:extLst>
                    <a:ext uri="{9D8B030D-6E8A-4147-A177-3AD203B41FA5}">
                      <a16:colId xmlns:a16="http://schemas.microsoft.com/office/drawing/2014/main" val="20002"/>
                    </a:ext>
                  </a:extLst>
                </a:gridCol>
                <a:gridCol w="1260000">
                  <a:extLst>
                    <a:ext uri="{9D8B030D-6E8A-4147-A177-3AD203B41FA5}">
                      <a16:colId xmlns:a16="http://schemas.microsoft.com/office/drawing/2014/main" val="20003"/>
                    </a:ext>
                  </a:extLst>
                </a:gridCol>
              </a:tblGrid>
              <a:tr h="396000">
                <a:tc>
                  <a:txBody>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a:txBody>
                  <a:tcPr marL="91425" marR="91425" marT="91425" marB="91425">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solidFill>
                        <a:schemeClr val="accent6">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4"/>
                          </a:solidFill>
                          <a:latin typeface="Oswald"/>
                          <a:ea typeface="Oswald"/>
                          <a:cs typeface="Oswald"/>
                          <a:sym typeface="Oswald"/>
                        </a:rPr>
                        <a:t>On-</a:t>
                      </a:r>
                      <a:r>
                        <a:rPr lang="en-US" dirty="0" err="1">
                          <a:solidFill>
                            <a:schemeClr val="accent4"/>
                          </a:solidFill>
                          <a:latin typeface="Oswald"/>
                          <a:ea typeface="Oswald"/>
                          <a:cs typeface="Oswald"/>
                          <a:sym typeface="Oswald"/>
                        </a:rPr>
                        <a:t>Premis</a:t>
                      </a:r>
                      <a:endParaRPr dirty="0">
                        <a:solidFill>
                          <a:schemeClr val="accent4"/>
                        </a:solidFill>
                        <a:latin typeface="Oswald"/>
                        <a:ea typeface="Oswald"/>
                        <a:cs typeface="Oswald"/>
                        <a:sym typeface="Oswald"/>
                      </a:endParaRPr>
                    </a:p>
                  </a:txBody>
                  <a:tcPr marL="91425" marR="91425" marT="91425" marB="91425">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1"/>
                          </a:solidFill>
                          <a:latin typeface="Oswald"/>
                          <a:ea typeface="Oswald"/>
                          <a:cs typeface="Oswald"/>
                          <a:sym typeface="Oswald"/>
                        </a:rPr>
                        <a:t>IaaS</a:t>
                      </a:r>
                      <a:endParaRPr dirty="0">
                        <a:solidFill>
                          <a:schemeClr val="accent1"/>
                        </a:solidFill>
                        <a:latin typeface="Oswald"/>
                        <a:ea typeface="Oswald"/>
                        <a:cs typeface="Oswald"/>
                        <a:sym typeface="Oswald"/>
                      </a:endParaRPr>
                    </a:p>
                  </a:txBody>
                  <a:tcPr marL="91425" marR="91425" marT="91425" marB="91425">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accent2"/>
                          </a:solidFill>
                          <a:latin typeface="Oswald"/>
                          <a:ea typeface="Oswald"/>
                          <a:cs typeface="Oswald"/>
                          <a:sym typeface="Oswald"/>
                        </a:rPr>
                        <a:t>PaaS</a:t>
                      </a:r>
                      <a:endParaRPr dirty="0">
                        <a:solidFill>
                          <a:schemeClr val="accent2"/>
                        </a:solidFill>
                        <a:latin typeface="Oswald"/>
                        <a:ea typeface="Oswald"/>
                        <a:cs typeface="Oswald"/>
                        <a:sym typeface="Oswald"/>
                      </a:endParaRPr>
                    </a:p>
                  </a:txBody>
                  <a:tcPr marL="91425" marR="91425" marT="91425" marB="91425">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accent6"/>
                          </a:solidFill>
                          <a:latin typeface="Oswald"/>
                          <a:ea typeface="Oswald"/>
                          <a:cs typeface="Oswald"/>
                          <a:sym typeface="Oswald"/>
                        </a:rPr>
                        <a:t>SaaS</a:t>
                      </a:r>
                      <a:endParaRPr dirty="0">
                        <a:solidFill>
                          <a:schemeClr val="accent6"/>
                        </a:solidFill>
                        <a:latin typeface="Oswald"/>
                        <a:ea typeface="Oswald"/>
                        <a:cs typeface="Oswald"/>
                        <a:sym typeface="Oswald"/>
                      </a:endParaRPr>
                    </a:p>
                  </a:txBody>
                  <a:tcPr marL="91425" marR="91425" marT="91425" marB="91425">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30800">
                <a:tc>
                  <a:txBody>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a:txBody>
                  <a:tcPr marL="91425" marR="91425" marT="91425" marB="91425">
                    <a:lnL w="28575" cap="flat" cmpd="sng" algn="ctr">
                      <a:solidFill>
                        <a:schemeClr val="tx1"/>
                      </a:solidFill>
                      <a:prstDash val="solid"/>
                      <a:round/>
                      <a:headEnd type="none" w="med" len="med"/>
                      <a:tailEnd type="none" w="med" len="med"/>
                    </a:lnL>
                    <a:lnR w="19050" cap="flat" cmpd="sng">
                      <a:solidFill>
                        <a:schemeClr val="dk1"/>
                      </a:solidFill>
                      <a:prstDash val="solid"/>
                      <a:round/>
                      <a:headEnd type="none" w="sm" len="sm"/>
                      <a:tailEnd type="none" w="sm" len="sm"/>
                    </a:lnR>
                    <a:lnT w="19050" cap="flat" cmpd="sng">
                      <a:solidFill>
                        <a:schemeClr val="accent6">
                          <a:alpha val="0"/>
                        </a:schemeClr>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sz="1200" dirty="0" err="1">
                          <a:solidFill>
                            <a:schemeClr val="accent4"/>
                          </a:solidFill>
                          <a:latin typeface="MS PGothic" panose="020B0600070205080204" pitchFamily="34" charset="-128"/>
                          <a:ea typeface="MS PGothic" panose="020B0600070205080204" pitchFamily="34" charset="-128"/>
                        </a:rPr>
                        <a:t>利用者が全てを準備して管理</a:t>
                      </a:r>
                      <a:endParaRPr sz="1200" dirty="0">
                        <a:solidFill>
                          <a:schemeClr val="accent4"/>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sz="1200" dirty="0">
                          <a:solidFill>
                            <a:schemeClr val="accent1"/>
                          </a:solidFill>
                          <a:latin typeface="MS PGothic" panose="020B0600070205080204" pitchFamily="34" charset="-128"/>
                          <a:ea typeface="MS PGothic" panose="020B0600070205080204" pitchFamily="34" charset="-128"/>
                        </a:rPr>
                        <a:t>Infrastructure as a Service</a:t>
                      </a:r>
                      <a:endParaRPr sz="1200" dirty="0">
                        <a:solidFill>
                          <a:schemeClr val="accent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sz="1200" dirty="0">
                          <a:solidFill>
                            <a:schemeClr val="accent2"/>
                          </a:solidFill>
                          <a:latin typeface="MS PGothic" panose="020B0600070205080204" pitchFamily="34" charset="-128"/>
                          <a:ea typeface="MS PGothic" panose="020B0600070205080204" pitchFamily="34" charset="-128"/>
                        </a:rPr>
                        <a:t>Platform as a Service</a:t>
                      </a:r>
                      <a:endParaRPr sz="1200" dirty="0">
                        <a:solidFill>
                          <a:schemeClr val="accent2"/>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sz="1200" dirty="0">
                          <a:solidFill>
                            <a:schemeClr val="accent6"/>
                          </a:solidFill>
                          <a:latin typeface="MS PGothic" panose="020B0600070205080204" pitchFamily="34" charset="-128"/>
                          <a:ea typeface="MS PGothic" panose="020B0600070205080204" pitchFamily="34" charset="-128"/>
                        </a:rPr>
                        <a:t>Software as a Service</a:t>
                      </a:r>
                      <a:endParaRPr sz="1200" dirty="0">
                        <a:solidFill>
                          <a:schemeClr val="accent6"/>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28575" cap="flat" cmpd="sng" algn="ctr">
                      <a:solidFill>
                        <a:schemeClr val="tx1"/>
                      </a:solidFill>
                      <a:prstDash val="solid"/>
                      <a:round/>
                      <a:headEnd type="none" w="med" len="med"/>
                      <a:tailEnd type="none" w="med" len="med"/>
                    </a:lnR>
                    <a:lnT w="19050" cap="flat" cmpd="sng">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6550">
                <a:tc>
                  <a:txBody>
                    <a:bodyPr/>
                    <a:lstStyle/>
                    <a:p>
                      <a:pPr marL="0" lvl="0" indent="0" algn="l" rtl="0">
                        <a:spcBef>
                          <a:spcPts val="0"/>
                        </a:spcBef>
                        <a:spcAft>
                          <a:spcPts val="0"/>
                        </a:spcAft>
                        <a:buNone/>
                      </a:pPr>
                      <a:r>
                        <a:rPr lang="en" sz="1200" dirty="0" err="1">
                          <a:solidFill>
                            <a:schemeClr val="bg1"/>
                          </a:solidFill>
                          <a:latin typeface="MS PGothic" panose="020B0600070205080204" pitchFamily="34" charset="-128"/>
                          <a:ea typeface="MS PGothic" panose="020B0600070205080204" pitchFamily="34" charset="-128"/>
                          <a:cs typeface="Oswald"/>
                          <a:sym typeface="Oswald"/>
                        </a:rPr>
                        <a:t>アプリケーション</a:t>
                      </a:r>
                      <a:endParaRPr sz="1200" dirty="0">
                        <a:solidFill>
                          <a:schemeClr val="bg1"/>
                        </a:solidFill>
                        <a:latin typeface="MS PGothic" panose="020B0600070205080204" pitchFamily="34" charset="-128"/>
                        <a:ea typeface="MS PGothic" panose="020B0600070205080204" pitchFamily="34" charset="-128"/>
                        <a:cs typeface="Oswald"/>
                        <a:sym typeface="Oswal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96550">
                <a:tc>
                  <a:txBody>
                    <a:bodyPr/>
                    <a:lstStyle/>
                    <a:p>
                      <a:pPr marL="0" lvl="0" indent="0" algn="l" rtl="0">
                        <a:spcBef>
                          <a:spcPts val="0"/>
                        </a:spcBef>
                        <a:spcAft>
                          <a:spcPts val="0"/>
                        </a:spcAft>
                        <a:buNone/>
                      </a:pPr>
                      <a:r>
                        <a:rPr lang="en" sz="1200" dirty="0" err="1">
                          <a:solidFill>
                            <a:schemeClr val="bg1"/>
                          </a:solidFill>
                          <a:latin typeface="MS PGothic" panose="020B0600070205080204" pitchFamily="34" charset="-128"/>
                          <a:ea typeface="MS PGothic" panose="020B0600070205080204" pitchFamily="34" charset="-128"/>
                          <a:cs typeface="Oswald"/>
                          <a:sym typeface="Oswald"/>
                        </a:rPr>
                        <a:t>ミドルウェア</a:t>
                      </a:r>
                      <a:endParaRPr sz="1200" dirty="0">
                        <a:solidFill>
                          <a:schemeClr val="bg1"/>
                        </a:solidFill>
                        <a:latin typeface="MS PGothic" panose="020B0600070205080204" pitchFamily="34" charset="-128"/>
                        <a:ea typeface="MS PGothic" panose="020B0600070205080204" pitchFamily="34" charset="-128"/>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96550">
                <a:tc>
                  <a:txBody>
                    <a:bodyPr/>
                    <a:lstStyle/>
                    <a:p>
                      <a:pPr marL="0" lvl="0" indent="0" algn="l" rtl="0">
                        <a:spcBef>
                          <a:spcPts val="0"/>
                        </a:spcBef>
                        <a:spcAft>
                          <a:spcPts val="0"/>
                        </a:spcAft>
                        <a:buNone/>
                      </a:pPr>
                      <a:r>
                        <a:rPr lang="en" sz="1200" dirty="0">
                          <a:solidFill>
                            <a:schemeClr val="bg1"/>
                          </a:solidFill>
                          <a:latin typeface="MS PGothic" panose="020B0600070205080204" pitchFamily="34" charset="-128"/>
                          <a:ea typeface="MS PGothic" panose="020B0600070205080204" pitchFamily="34" charset="-128"/>
                          <a:cs typeface="Oswald"/>
                          <a:sym typeface="Oswald"/>
                        </a:rPr>
                        <a:t>OS</a:t>
                      </a:r>
                      <a:endParaRPr sz="1200" dirty="0">
                        <a:solidFill>
                          <a:schemeClr val="bg1"/>
                        </a:solidFill>
                        <a:latin typeface="MS PGothic" panose="020B0600070205080204" pitchFamily="34" charset="-128"/>
                        <a:ea typeface="MS PGothic" panose="020B0600070205080204" pitchFamily="34" charset="-128"/>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96550">
                <a:tc>
                  <a:txBody>
                    <a:bodyPr/>
                    <a:lstStyle/>
                    <a:p>
                      <a:pPr marL="0" lvl="0" indent="0" algn="l" rtl="0">
                        <a:spcBef>
                          <a:spcPts val="0"/>
                        </a:spcBef>
                        <a:spcAft>
                          <a:spcPts val="0"/>
                        </a:spcAft>
                        <a:buNone/>
                      </a:pPr>
                      <a:r>
                        <a:rPr lang="en-JP" sz="1200" dirty="0">
                          <a:solidFill>
                            <a:schemeClr val="bg1"/>
                          </a:solidFill>
                          <a:latin typeface="MS PGothic" panose="020B0600070205080204" pitchFamily="34" charset="-128"/>
                          <a:ea typeface="MS PGothic" panose="020B0600070205080204" pitchFamily="34" charset="-128"/>
                        </a:rPr>
                        <a:t>ハードウェア</a:t>
                      </a:r>
                      <a:endParaRPr sz="1200" dirty="0">
                        <a:solidFill>
                          <a:schemeClr val="bg1"/>
                        </a:solidFill>
                        <a:latin typeface="MS PGothic" panose="020B0600070205080204" pitchFamily="34" charset="-128"/>
                        <a:ea typeface="MS PGothic" panose="020B0600070205080204" pitchFamily="34" charset="-128"/>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597133961"/>
                  </a:ext>
                </a:extLst>
              </a:tr>
              <a:tr h="496550">
                <a:tc>
                  <a:txBody>
                    <a:bodyPr/>
                    <a:lstStyle/>
                    <a:p>
                      <a:pPr marL="0" lvl="0" indent="0" algn="l" rtl="0">
                        <a:spcBef>
                          <a:spcPts val="0"/>
                        </a:spcBef>
                        <a:spcAft>
                          <a:spcPts val="0"/>
                        </a:spcAft>
                        <a:buNone/>
                      </a:pPr>
                      <a:r>
                        <a:rPr lang="en-JP" sz="1200" dirty="0">
                          <a:solidFill>
                            <a:schemeClr val="bg1"/>
                          </a:solidFill>
                          <a:latin typeface="MS PGothic" panose="020B0600070205080204" pitchFamily="34" charset="-128"/>
                          <a:ea typeface="MS PGothic" panose="020B0600070205080204" pitchFamily="34" charset="-128"/>
                        </a:rPr>
                        <a:t>サービスの例</a:t>
                      </a:r>
                      <a:endParaRPr sz="1200" dirty="0">
                        <a:solidFill>
                          <a:schemeClr val="bg1"/>
                        </a:solidFill>
                        <a:latin typeface="MS PGothic" panose="020B0600070205080204" pitchFamily="34" charset="-128"/>
                        <a:ea typeface="MS PGothic" panose="020B0600070205080204" pitchFamily="34" charset="-128"/>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446278060"/>
                  </a:ext>
                </a:extLst>
              </a:tr>
            </a:tbl>
          </a:graphicData>
        </a:graphic>
      </p:graphicFrame>
      <p:pic>
        <p:nvPicPr>
          <p:cNvPr id="18" name="Picture 17">
            <a:extLst>
              <a:ext uri="{FF2B5EF4-FFF2-40B4-BE49-F238E27FC236}">
                <a16:creationId xmlns:a16="http://schemas.microsoft.com/office/drawing/2014/main" id="{74AC18AE-C5B6-8942-163C-FEB4ECB07F60}"/>
              </a:ext>
            </a:extLst>
          </p:cNvPr>
          <p:cNvPicPr>
            <a:picLocks noChangeAspect="1"/>
          </p:cNvPicPr>
          <p:nvPr/>
        </p:nvPicPr>
        <p:blipFill>
          <a:blip r:embed="rId3"/>
          <a:stretch>
            <a:fillRect/>
          </a:stretch>
        </p:blipFill>
        <p:spPr>
          <a:xfrm>
            <a:off x="3764573" y="3869327"/>
            <a:ext cx="317500" cy="304800"/>
          </a:xfrm>
          <a:prstGeom prst="rect">
            <a:avLst/>
          </a:prstGeom>
        </p:spPr>
      </p:pic>
      <p:pic>
        <p:nvPicPr>
          <p:cNvPr id="19" name="Picture 18">
            <a:extLst>
              <a:ext uri="{FF2B5EF4-FFF2-40B4-BE49-F238E27FC236}">
                <a16:creationId xmlns:a16="http://schemas.microsoft.com/office/drawing/2014/main" id="{971C283C-2D4E-62AE-9B8B-C877FF4CBAEA}"/>
              </a:ext>
            </a:extLst>
          </p:cNvPr>
          <p:cNvPicPr>
            <a:picLocks noChangeAspect="1"/>
          </p:cNvPicPr>
          <p:nvPr/>
        </p:nvPicPr>
        <p:blipFill>
          <a:blip r:embed="rId3"/>
          <a:stretch>
            <a:fillRect/>
          </a:stretch>
        </p:blipFill>
        <p:spPr>
          <a:xfrm>
            <a:off x="5054574" y="3869327"/>
            <a:ext cx="317500" cy="304800"/>
          </a:xfrm>
          <a:prstGeom prst="rect">
            <a:avLst/>
          </a:prstGeom>
        </p:spPr>
      </p:pic>
      <p:pic>
        <p:nvPicPr>
          <p:cNvPr id="20" name="Picture 19">
            <a:extLst>
              <a:ext uri="{FF2B5EF4-FFF2-40B4-BE49-F238E27FC236}">
                <a16:creationId xmlns:a16="http://schemas.microsoft.com/office/drawing/2014/main" id="{7480A0BC-2203-50D2-F2AA-47F82903ED79}"/>
              </a:ext>
            </a:extLst>
          </p:cNvPr>
          <p:cNvPicPr>
            <a:picLocks noChangeAspect="1"/>
          </p:cNvPicPr>
          <p:nvPr/>
        </p:nvPicPr>
        <p:blipFill>
          <a:blip r:embed="rId3"/>
          <a:stretch>
            <a:fillRect/>
          </a:stretch>
        </p:blipFill>
        <p:spPr>
          <a:xfrm>
            <a:off x="5054574" y="3395651"/>
            <a:ext cx="317500" cy="304800"/>
          </a:xfrm>
          <a:prstGeom prst="rect">
            <a:avLst/>
          </a:prstGeom>
        </p:spPr>
      </p:pic>
      <p:pic>
        <p:nvPicPr>
          <p:cNvPr id="21" name="Picture 20">
            <a:extLst>
              <a:ext uri="{FF2B5EF4-FFF2-40B4-BE49-F238E27FC236}">
                <a16:creationId xmlns:a16="http://schemas.microsoft.com/office/drawing/2014/main" id="{1896E80F-913E-5E43-5FEA-1DE879853F38}"/>
              </a:ext>
            </a:extLst>
          </p:cNvPr>
          <p:cNvPicPr>
            <a:picLocks noChangeAspect="1"/>
          </p:cNvPicPr>
          <p:nvPr/>
        </p:nvPicPr>
        <p:blipFill>
          <a:blip r:embed="rId3"/>
          <a:stretch>
            <a:fillRect/>
          </a:stretch>
        </p:blipFill>
        <p:spPr>
          <a:xfrm>
            <a:off x="5046294" y="2905933"/>
            <a:ext cx="317500" cy="304800"/>
          </a:xfrm>
          <a:prstGeom prst="rect">
            <a:avLst/>
          </a:prstGeom>
        </p:spPr>
      </p:pic>
      <p:pic>
        <p:nvPicPr>
          <p:cNvPr id="25" name="Picture 24">
            <a:extLst>
              <a:ext uri="{FF2B5EF4-FFF2-40B4-BE49-F238E27FC236}">
                <a16:creationId xmlns:a16="http://schemas.microsoft.com/office/drawing/2014/main" id="{14E83B62-CE09-7EFF-1AEB-955D654035A7}"/>
              </a:ext>
            </a:extLst>
          </p:cNvPr>
          <p:cNvPicPr>
            <a:picLocks noChangeAspect="1"/>
          </p:cNvPicPr>
          <p:nvPr/>
        </p:nvPicPr>
        <p:blipFill>
          <a:blip r:embed="rId3"/>
          <a:stretch>
            <a:fillRect/>
          </a:stretch>
        </p:blipFill>
        <p:spPr>
          <a:xfrm>
            <a:off x="6162051" y="3895878"/>
            <a:ext cx="317500" cy="304800"/>
          </a:xfrm>
          <a:prstGeom prst="rect">
            <a:avLst/>
          </a:prstGeom>
        </p:spPr>
      </p:pic>
      <p:pic>
        <p:nvPicPr>
          <p:cNvPr id="26" name="Picture 25">
            <a:extLst>
              <a:ext uri="{FF2B5EF4-FFF2-40B4-BE49-F238E27FC236}">
                <a16:creationId xmlns:a16="http://schemas.microsoft.com/office/drawing/2014/main" id="{9D9C10CB-DC88-8C4D-674D-1C1C96FEE511}"/>
              </a:ext>
            </a:extLst>
          </p:cNvPr>
          <p:cNvPicPr>
            <a:picLocks noChangeAspect="1"/>
          </p:cNvPicPr>
          <p:nvPr/>
        </p:nvPicPr>
        <p:blipFill>
          <a:blip r:embed="rId3"/>
          <a:stretch>
            <a:fillRect/>
          </a:stretch>
        </p:blipFill>
        <p:spPr>
          <a:xfrm>
            <a:off x="6162051" y="3422202"/>
            <a:ext cx="317500" cy="304800"/>
          </a:xfrm>
          <a:prstGeom prst="rect">
            <a:avLst/>
          </a:prstGeom>
        </p:spPr>
      </p:pic>
      <p:pic>
        <p:nvPicPr>
          <p:cNvPr id="27" name="Picture 26">
            <a:extLst>
              <a:ext uri="{FF2B5EF4-FFF2-40B4-BE49-F238E27FC236}">
                <a16:creationId xmlns:a16="http://schemas.microsoft.com/office/drawing/2014/main" id="{75DF5BEC-31D8-1260-E343-C0B6F1B05444}"/>
              </a:ext>
            </a:extLst>
          </p:cNvPr>
          <p:cNvPicPr>
            <a:picLocks noChangeAspect="1"/>
          </p:cNvPicPr>
          <p:nvPr/>
        </p:nvPicPr>
        <p:blipFill>
          <a:blip r:embed="rId3"/>
          <a:stretch>
            <a:fillRect/>
          </a:stretch>
        </p:blipFill>
        <p:spPr>
          <a:xfrm>
            <a:off x="6153771" y="2932484"/>
            <a:ext cx="317500" cy="304800"/>
          </a:xfrm>
          <a:prstGeom prst="rect">
            <a:avLst/>
          </a:prstGeom>
        </p:spPr>
      </p:pic>
      <p:pic>
        <p:nvPicPr>
          <p:cNvPr id="28" name="Picture 27">
            <a:extLst>
              <a:ext uri="{FF2B5EF4-FFF2-40B4-BE49-F238E27FC236}">
                <a16:creationId xmlns:a16="http://schemas.microsoft.com/office/drawing/2014/main" id="{C58CFBB5-2C26-EE45-68BD-C7DC93AD04AF}"/>
              </a:ext>
            </a:extLst>
          </p:cNvPr>
          <p:cNvPicPr>
            <a:picLocks noChangeAspect="1"/>
          </p:cNvPicPr>
          <p:nvPr/>
        </p:nvPicPr>
        <p:blipFill>
          <a:blip r:embed="rId4"/>
          <a:stretch>
            <a:fillRect/>
          </a:stretch>
        </p:blipFill>
        <p:spPr>
          <a:xfrm>
            <a:off x="3764573" y="3398757"/>
            <a:ext cx="317500" cy="304800"/>
          </a:xfrm>
          <a:prstGeom prst="rect">
            <a:avLst/>
          </a:prstGeom>
        </p:spPr>
      </p:pic>
      <p:pic>
        <p:nvPicPr>
          <p:cNvPr id="29" name="Picture 28">
            <a:extLst>
              <a:ext uri="{FF2B5EF4-FFF2-40B4-BE49-F238E27FC236}">
                <a16:creationId xmlns:a16="http://schemas.microsoft.com/office/drawing/2014/main" id="{D4A07952-3EF4-BE5A-DAAE-BF08456E942B}"/>
              </a:ext>
            </a:extLst>
          </p:cNvPr>
          <p:cNvPicPr>
            <a:picLocks noChangeAspect="1"/>
          </p:cNvPicPr>
          <p:nvPr/>
        </p:nvPicPr>
        <p:blipFill>
          <a:blip r:embed="rId4"/>
          <a:stretch>
            <a:fillRect/>
          </a:stretch>
        </p:blipFill>
        <p:spPr>
          <a:xfrm>
            <a:off x="3764573" y="2888700"/>
            <a:ext cx="317500" cy="304800"/>
          </a:xfrm>
          <a:prstGeom prst="rect">
            <a:avLst/>
          </a:prstGeom>
        </p:spPr>
      </p:pic>
      <p:pic>
        <p:nvPicPr>
          <p:cNvPr id="30" name="Picture 29">
            <a:extLst>
              <a:ext uri="{FF2B5EF4-FFF2-40B4-BE49-F238E27FC236}">
                <a16:creationId xmlns:a16="http://schemas.microsoft.com/office/drawing/2014/main" id="{E149E456-7F8C-4B0B-101B-5DB8408B0EE9}"/>
              </a:ext>
            </a:extLst>
          </p:cNvPr>
          <p:cNvPicPr>
            <a:picLocks noChangeAspect="1"/>
          </p:cNvPicPr>
          <p:nvPr/>
        </p:nvPicPr>
        <p:blipFill>
          <a:blip r:embed="rId4"/>
          <a:stretch>
            <a:fillRect/>
          </a:stretch>
        </p:blipFill>
        <p:spPr>
          <a:xfrm>
            <a:off x="3764573" y="2422839"/>
            <a:ext cx="317500" cy="304800"/>
          </a:xfrm>
          <a:prstGeom prst="rect">
            <a:avLst/>
          </a:prstGeom>
        </p:spPr>
      </p:pic>
      <p:pic>
        <p:nvPicPr>
          <p:cNvPr id="31" name="Picture 30">
            <a:extLst>
              <a:ext uri="{FF2B5EF4-FFF2-40B4-BE49-F238E27FC236}">
                <a16:creationId xmlns:a16="http://schemas.microsoft.com/office/drawing/2014/main" id="{44F6BC3F-6DFC-23EB-A558-78FDBC42978F}"/>
              </a:ext>
            </a:extLst>
          </p:cNvPr>
          <p:cNvPicPr>
            <a:picLocks noChangeAspect="1"/>
          </p:cNvPicPr>
          <p:nvPr/>
        </p:nvPicPr>
        <p:blipFill>
          <a:blip r:embed="rId4"/>
          <a:stretch>
            <a:fillRect/>
          </a:stretch>
        </p:blipFill>
        <p:spPr>
          <a:xfrm>
            <a:off x="5007217" y="2407278"/>
            <a:ext cx="317500" cy="304800"/>
          </a:xfrm>
          <a:prstGeom prst="rect">
            <a:avLst/>
          </a:prstGeom>
        </p:spPr>
      </p:pic>
      <p:pic>
        <p:nvPicPr>
          <p:cNvPr id="32" name="Picture 31">
            <a:extLst>
              <a:ext uri="{FF2B5EF4-FFF2-40B4-BE49-F238E27FC236}">
                <a16:creationId xmlns:a16="http://schemas.microsoft.com/office/drawing/2014/main" id="{F4045AB7-2CEC-1BDF-428A-FFDA225A6CFB}"/>
              </a:ext>
            </a:extLst>
          </p:cNvPr>
          <p:cNvPicPr>
            <a:picLocks noChangeAspect="1"/>
          </p:cNvPicPr>
          <p:nvPr/>
        </p:nvPicPr>
        <p:blipFill>
          <a:blip r:embed="rId3"/>
          <a:stretch>
            <a:fillRect/>
          </a:stretch>
        </p:blipFill>
        <p:spPr>
          <a:xfrm>
            <a:off x="6129272" y="2419350"/>
            <a:ext cx="317500" cy="304800"/>
          </a:xfrm>
          <a:prstGeom prst="rect">
            <a:avLst/>
          </a:prstGeom>
        </p:spPr>
      </p:pic>
      <p:pic>
        <p:nvPicPr>
          <p:cNvPr id="33" name="Picture 32">
            <a:extLst>
              <a:ext uri="{FF2B5EF4-FFF2-40B4-BE49-F238E27FC236}">
                <a16:creationId xmlns:a16="http://schemas.microsoft.com/office/drawing/2014/main" id="{8867996E-A0F7-920F-B480-B7878B531633}"/>
              </a:ext>
            </a:extLst>
          </p:cNvPr>
          <p:cNvPicPr>
            <a:picLocks noChangeAspect="1"/>
          </p:cNvPicPr>
          <p:nvPr/>
        </p:nvPicPr>
        <p:blipFill>
          <a:blip r:embed="rId3"/>
          <a:stretch>
            <a:fillRect/>
          </a:stretch>
        </p:blipFill>
        <p:spPr>
          <a:xfrm>
            <a:off x="7124569" y="2619023"/>
            <a:ext cx="317500" cy="304800"/>
          </a:xfrm>
          <a:prstGeom prst="rect">
            <a:avLst/>
          </a:prstGeom>
        </p:spPr>
      </p:pic>
      <p:sp>
        <p:nvSpPr>
          <p:cNvPr id="34" name="TextBox 33">
            <a:extLst>
              <a:ext uri="{FF2B5EF4-FFF2-40B4-BE49-F238E27FC236}">
                <a16:creationId xmlns:a16="http://schemas.microsoft.com/office/drawing/2014/main" id="{4BCBB6B0-BB94-BFFD-860B-24249009E7F9}"/>
              </a:ext>
            </a:extLst>
          </p:cNvPr>
          <p:cNvSpPr txBox="1"/>
          <p:nvPr/>
        </p:nvSpPr>
        <p:spPr>
          <a:xfrm>
            <a:off x="7480294" y="2583613"/>
            <a:ext cx="1468321" cy="461665"/>
          </a:xfrm>
          <a:prstGeom prst="rect">
            <a:avLst/>
          </a:prstGeom>
          <a:noFill/>
        </p:spPr>
        <p:txBody>
          <a:bodyPr wrap="square" rtlCol="0">
            <a:spAutoFit/>
          </a:bodyPr>
          <a:lstStyle/>
          <a:p>
            <a:r>
              <a:rPr lang="en-US" sz="1200" dirty="0" err="1">
                <a:solidFill>
                  <a:schemeClr val="tx1"/>
                </a:solidFill>
                <a:latin typeface="MS PGothic" panose="020B0600070205080204" pitchFamily="34" charset="-128"/>
                <a:ea typeface="MS PGothic" panose="020B0600070205080204" pitchFamily="34" charset="-128"/>
              </a:rPr>
              <a:t>サービスプロバイダが提供</a:t>
            </a:r>
            <a:endParaRPr lang="en-US" sz="1200" dirty="0">
              <a:solidFill>
                <a:schemeClr val="tx1"/>
              </a:solidFill>
              <a:latin typeface="MS PGothic" panose="020B0600070205080204" pitchFamily="34" charset="-128"/>
              <a:ea typeface="MS PGothic" panose="020B0600070205080204" pitchFamily="34" charset="-128"/>
            </a:endParaRPr>
          </a:p>
        </p:txBody>
      </p:sp>
      <p:pic>
        <p:nvPicPr>
          <p:cNvPr id="35" name="Picture 34">
            <a:extLst>
              <a:ext uri="{FF2B5EF4-FFF2-40B4-BE49-F238E27FC236}">
                <a16:creationId xmlns:a16="http://schemas.microsoft.com/office/drawing/2014/main" id="{15F7D79A-6BCD-AD92-612D-FD5D29B37FA0}"/>
              </a:ext>
            </a:extLst>
          </p:cNvPr>
          <p:cNvPicPr>
            <a:picLocks noChangeAspect="1"/>
          </p:cNvPicPr>
          <p:nvPr/>
        </p:nvPicPr>
        <p:blipFill>
          <a:blip r:embed="rId4"/>
          <a:stretch>
            <a:fillRect/>
          </a:stretch>
        </p:blipFill>
        <p:spPr>
          <a:xfrm>
            <a:off x="7181894" y="3193500"/>
            <a:ext cx="317500" cy="304800"/>
          </a:xfrm>
          <a:prstGeom prst="rect">
            <a:avLst/>
          </a:prstGeom>
        </p:spPr>
      </p:pic>
      <p:sp>
        <p:nvSpPr>
          <p:cNvPr id="36" name="TextBox 35">
            <a:extLst>
              <a:ext uri="{FF2B5EF4-FFF2-40B4-BE49-F238E27FC236}">
                <a16:creationId xmlns:a16="http://schemas.microsoft.com/office/drawing/2014/main" id="{CA7C6739-43E9-C0ED-C592-EEAAA57B29C9}"/>
              </a:ext>
            </a:extLst>
          </p:cNvPr>
          <p:cNvSpPr txBox="1"/>
          <p:nvPr/>
        </p:nvSpPr>
        <p:spPr>
          <a:xfrm>
            <a:off x="7624801" y="3193500"/>
            <a:ext cx="1468321" cy="276999"/>
          </a:xfrm>
          <a:prstGeom prst="rect">
            <a:avLst/>
          </a:prstGeom>
          <a:noFill/>
        </p:spPr>
        <p:txBody>
          <a:bodyPr wrap="square" rtlCol="0">
            <a:spAutoFit/>
          </a:bodyPr>
          <a:lstStyle/>
          <a:p>
            <a:r>
              <a:rPr lang="en-US" sz="1200" dirty="0" err="1">
                <a:solidFill>
                  <a:schemeClr val="tx1"/>
                </a:solidFill>
                <a:latin typeface="MS PGothic" panose="020B0600070205080204" pitchFamily="34" charset="-128"/>
                <a:ea typeface="MS PGothic" panose="020B0600070205080204" pitchFamily="34" charset="-128"/>
              </a:rPr>
              <a:t>利用者が準備</a:t>
            </a:r>
            <a:endParaRPr lang="en-US" sz="1200" dirty="0">
              <a:solidFill>
                <a:schemeClr val="tx1"/>
              </a:solidFill>
              <a:latin typeface="MS PGothic" panose="020B0600070205080204" pitchFamily="34" charset="-128"/>
              <a:ea typeface="MS PGothic" panose="020B0600070205080204" pitchFamily="34" charset="-128"/>
            </a:endParaRPr>
          </a:p>
        </p:txBody>
      </p:sp>
      <p:sp>
        <p:nvSpPr>
          <p:cNvPr id="38" name="TextBox 37">
            <a:extLst>
              <a:ext uri="{FF2B5EF4-FFF2-40B4-BE49-F238E27FC236}">
                <a16:creationId xmlns:a16="http://schemas.microsoft.com/office/drawing/2014/main" id="{2C3107DE-1F9B-9555-87A3-77D3EF13CC1B}"/>
              </a:ext>
            </a:extLst>
          </p:cNvPr>
          <p:cNvSpPr txBox="1"/>
          <p:nvPr/>
        </p:nvSpPr>
        <p:spPr>
          <a:xfrm>
            <a:off x="4372429" y="928160"/>
            <a:ext cx="2000193" cy="276999"/>
          </a:xfrm>
          <a:prstGeom prst="rect">
            <a:avLst/>
          </a:prstGeom>
          <a:noFill/>
        </p:spPr>
        <p:txBody>
          <a:bodyPr wrap="square">
            <a:spAutoFit/>
          </a:bodyPr>
          <a:lstStyle/>
          <a:p>
            <a:r>
              <a:rPr lang="ja-JP" altLang="en-US" sz="1200">
                <a:solidFill>
                  <a:schemeClr val="tx1"/>
                </a:solidFill>
                <a:latin typeface="MS PGothic" panose="020B0600070205080204" pitchFamily="34" charset="-128"/>
                <a:ea typeface="MS PGothic" panose="020B0600070205080204" pitchFamily="34" charset="-128"/>
              </a:rPr>
              <a:t>クラウドサービスの形態</a:t>
            </a:r>
            <a:endParaRPr lang="en-US" sz="1200" dirty="0"/>
          </a:p>
        </p:txBody>
      </p:sp>
      <p:pic>
        <p:nvPicPr>
          <p:cNvPr id="40" name="Picture 39">
            <a:extLst>
              <a:ext uri="{FF2B5EF4-FFF2-40B4-BE49-F238E27FC236}">
                <a16:creationId xmlns:a16="http://schemas.microsoft.com/office/drawing/2014/main" id="{583B42B9-AC7E-9A34-1F98-C5B24D678206}"/>
              </a:ext>
            </a:extLst>
          </p:cNvPr>
          <p:cNvPicPr>
            <a:picLocks noChangeAspect="1"/>
          </p:cNvPicPr>
          <p:nvPr/>
        </p:nvPicPr>
        <p:blipFill>
          <a:blip r:embed="rId5"/>
          <a:stretch>
            <a:fillRect/>
          </a:stretch>
        </p:blipFill>
        <p:spPr>
          <a:xfrm>
            <a:off x="3344880" y="4319558"/>
            <a:ext cx="1227120" cy="433101"/>
          </a:xfrm>
          <a:prstGeom prst="rect">
            <a:avLst/>
          </a:prstGeom>
        </p:spPr>
      </p:pic>
      <p:pic>
        <p:nvPicPr>
          <p:cNvPr id="41" name="Picture 40">
            <a:extLst>
              <a:ext uri="{FF2B5EF4-FFF2-40B4-BE49-F238E27FC236}">
                <a16:creationId xmlns:a16="http://schemas.microsoft.com/office/drawing/2014/main" id="{18435118-D9F9-11FE-F73D-AC16AF317CF8}"/>
              </a:ext>
            </a:extLst>
          </p:cNvPr>
          <p:cNvPicPr>
            <a:picLocks noChangeAspect="1"/>
          </p:cNvPicPr>
          <p:nvPr/>
        </p:nvPicPr>
        <p:blipFill>
          <a:blip r:embed="rId6"/>
          <a:stretch>
            <a:fillRect/>
          </a:stretch>
        </p:blipFill>
        <p:spPr>
          <a:xfrm>
            <a:off x="4630369" y="4335957"/>
            <a:ext cx="1071196" cy="359462"/>
          </a:xfrm>
          <a:prstGeom prst="rect">
            <a:avLst/>
          </a:prstGeom>
        </p:spPr>
      </p:pic>
      <p:pic>
        <p:nvPicPr>
          <p:cNvPr id="42" name="Picture 41">
            <a:extLst>
              <a:ext uri="{FF2B5EF4-FFF2-40B4-BE49-F238E27FC236}">
                <a16:creationId xmlns:a16="http://schemas.microsoft.com/office/drawing/2014/main" id="{D347DA12-A4E9-DD54-C5DA-A17DEE11A9B8}"/>
              </a:ext>
            </a:extLst>
          </p:cNvPr>
          <p:cNvPicPr>
            <a:picLocks noChangeAspect="1"/>
          </p:cNvPicPr>
          <p:nvPr/>
        </p:nvPicPr>
        <p:blipFill>
          <a:blip r:embed="rId7"/>
          <a:stretch>
            <a:fillRect/>
          </a:stretch>
        </p:blipFill>
        <p:spPr>
          <a:xfrm>
            <a:off x="5762987" y="4319558"/>
            <a:ext cx="1150742" cy="396282"/>
          </a:xfrm>
          <a:prstGeom prst="rect">
            <a:avLst/>
          </a:prstGeom>
        </p:spPr>
      </p:pic>
      <p:pic>
        <p:nvPicPr>
          <p:cNvPr id="43" name="Picture 42">
            <a:extLst>
              <a:ext uri="{FF2B5EF4-FFF2-40B4-BE49-F238E27FC236}">
                <a16:creationId xmlns:a16="http://schemas.microsoft.com/office/drawing/2014/main" id="{58C779BA-4097-C62A-5AF0-C68A80DEBAFA}"/>
              </a:ext>
            </a:extLst>
          </p:cNvPr>
          <p:cNvPicPr>
            <a:picLocks noChangeAspect="1"/>
          </p:cNvPicPr>
          <p:nvPr/>
        </p:nvPicPr>
        <p:blipFill>
          <a:blip r:embed="rId4"/>
          <a:stretch>
            <a:fillRect/>
          </a:stretch>
        </p:blipFill>
        <p:spPr>
          <a:xfrm>
            <a:off x="2474572" y="3407131"/>
            <a:ext cx="317500" cy="304800"/>
          </a:xfrm>
          <a:prstGeom prst="rect">
            <a:avLst/>
          </a:prstGeom>
        </p:spPr>
      </p:pic>
      <p:pic>
        <p:nvPicPr>
          <p:cNvPr id="44" name="Picture 43">
            <a:extLst>
              <a:ext uri="{FF2B5EF4-FFF2-40B4-BE49-F238E27FC236}">
                <a16:creationId xmlns:a16="http://schemas.microsoft.com/office/drawing/2014/main" id="{DBF8E09E-9693-E1B4-0715-A3C205588AF9}"/>
              </a:ext>
            </a:extLst>
          </p:cNvPr>
          <p:cNvPicPr>
            <a:picLocks noChangeAspect="1"/>
          </p:cNvPicPr>
          <p:nvPr/>
        </p:nvPicPr>
        <p:blipFill>
          <a:blip r:embed="rId4"/>
          <a:stretch>
            <a:fillRect/>
          </a:stretch>
        </p:blipFill>
        <p:spPr>
          <a:xfrm>
            <a:off x="2474572" y="2897074"/>
            <a:ext cx="317500" cy="304800"/>
          </a:xfrm>
          <a:prstGeom prst="rect">
            <a:avLst/>
          </a:prstGeom>
        </p:spPr>
      </p:pic>
      <p:pic>
        <p:nvPicPr>
          <p:cNvPr id="45" name="Picture 44">
            <a:extLst>
              <a:ext uri="{FF2B5EF4-FFF2-40B4-BE49-F238E27FC236}">
                <a16:creationId xmlns:a16="http://schemas.microsoft.com/office/drawing/2014/main" id="{2048134B-2454-26C9-1677-C6EF31CDBECD}"/>
              </a:ext>
            </a:extLst>
          </p:cNvPr>
          <p:cNvPicPr>
            <a:picLocks noChangeAspect="1"/>
          </p:cNvPicPr>
          <p:nvPr/>
        </p:nvPicPr>
        <p:blipFill>
          <a:blip r:embed="rId4"/>
          <a:stretch>
            <a:fillRect/>
          </a:stretch>
        </p:blipFill>
        <p:spPr>
          <a:xfrm>
            <a:off x="2474572" y="2431213"/>
            <a:ext cx="317500" cy="304800"/>
          </a:xfrm>
          <a:prstGeom prst="rect">
            <a:avLst/>
          </a:prstGeom>
        </p:spPr>
      </p:pic>
      <p:pic>
        <p:nvPicPr>
          <p:cNvPr id="46" name="Picture 45">
            <a:extLst>
              <a:ext uri="{FF2B5EF4-FFF2-40B4-BE49-F238E27FC236}">
                <a16:creationId xmlns:a16="http://schemas.microsoft.com/office/drawing/2014/main" id="{72DF3CF7-3E1C-9B7A-1310-8FC460DB653C}"/>
              </a:ext>
            </a:extLst>
          </p:cNvPr>
          <p:cNvPicPr>
            <a:picLocks noChangeAspect="1"/>
          </p:cNvPicPr>
          <p:nvPr/>
        </p:nvPicPr>
        <p:blipFill>
          <a:blip r:embed="rId4"/>
          <a:stretch>
            <a:fillRect/>
          </a:stretch>
        </p:blipFill>
        <p:spPr>
          <a:xfrm>
            <a:off x="2485979" y="3917188"/>
            <a:ext cx="317500" cy="304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80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/kwDY8wWpyKTXbWFD8</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3-2</a:t>
            </a:r>
          </a:p>
        </p:txBody>
      </p:sp>
    </p:spTree>
    <p:extLst>
      <p:ext uri="{BB962C8B-B14F-4D97-AF65-F5344CB8AC3E}">
        <p14:creationId xmlns:p14="http://schemas.microsoft.com/office/powerpoint/2010/main" val="3089983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3.4 </a:t>
            </a:r>
            <a:r>
              <a:rPr lang="ja-JP" altLang="en-US" sz="2000">
                <a:solidFill>
                  <a:schemeClr val="tx1"/>
                </a:solidFill>
                <a:latin typeface="MS PGothic" panose="020B0600070205080204" pitchFamily="34" charset="-128"/>
                <a:ea typeface="MS PGothic" panose="020B0600070205080204" pitchFamily="34" charset="-128"/>
              </a:rPr>
              <a:t>ソフトウェアの構成</a:t>
            </a:r>
            <a:br>
              <a:rPr lang="en-US" altLang="ja-JP" sz="1400" dirty="0">
                <a:solidFill>
                  <a:schemeClr val="tx1"/>
                </a:solidFill>
                <a:latin typeface="MS PGothic" panose="020B0600070205080204" pitchFamily="34" charset="-128"/>
                <a:ea typeface="MS PGothic" panose="020B0600070205080204" pitchFamily="34" charset="-128"/>
              </a:rPr>
            </a:br>
            <a:r>
              <a:rPr lang="ja-JP" altLang="en-US" sz="1400">
                <a:solidFill>
                  <a:schemeClr val="tx1"/>
                </a:solidFill>
                <a:latin typeface="MS PGothic" panose="020B0600070205080204" pitchFamily="34" charset="-128"/>
                <a:ea typeface="MS PGothic" panose="020B0600070205080204" pitchFamily="34" charset="-128"/>
              </a:rPr>
              <a:t>　</a:t>
            </a:r>
            <a:r>
              <a:rPr lang="en-US" altLang="ja-JP" sz="1400" dirty="0">
                <a:solidFill>
                  <a:schemeClr val="tx1"/>
                </a:solidFill>
                <a:latin typeface="MS PGothic" panose="020B0600070205080204" pitchFamily="34" charset="-128"/>
                <a:ea typeface="MS PGothic" panose="020B0600070205080204" pitchFamily="34" charset="-128"/>
              </a:rPr>
              <a:t>1. </a:t>
            </a:r>
            <a:r>
              <a:rPr lang="ja-JP" altLang="en-US" sz="1400">
                <a:solidFill>
                  <a:schemeClr val="tx1"/>
                </a:solidFill>
                <a:latin typeface="MS PGothic" panose="020B0600070205080204" pitchFamily="34" charset="-128"/>
                <a:ea typeface="MS PGothic" panose="020B0600070205080204" pitchFamily="34" charset="-128"/>
              </a:rPr>
              <a:t>ソフトウェアの構造</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pic>
        <p:nvPicPr>
          <p:cNvPr id="3" name="Picture 2" descr="A diagram of a diagram&#10;&#10;Description automatically generated">
            <a:extLst>
              <a:ext uri="{FF2B5EF4-FFF2-40B4-BE49-F238E27FC236}">
                <a16:creationId xmlns:a16="http://schemas.microsoft.com/office/drawing/2014/main" id="{52CDCFD4-DE85-6355-4BCC-FF33551085F4}"/>
              </a:ext>
            </a:extLst>
          </p:cNvPr>
          <p:cNvPicPr>
            <a:picLocks noChangeAspect="1"/>
          </p:cNvPicPr>
          <p:nvPr/>
        </p:nvPicPr>
        <p:blipFill>
          <a:blip r:embed="rId3"/>
          <a:stretch>
            <a:fillRect/>
          </a:stretch>
        </p:blipFill>
        <p:spPr>
          <a:xfrm>
            <a:off x="955186" y="1251439"/>
            <a:ext cx="2997200" cy="2984500"/>
          </a:xfrm>
          <a:prstGeom prst="rect">
            <a:avLst/>
          </a:prstGeom>
        </p:spPr>
      </p:pic>
      <p:sp>
        <p:nvSpPr>
          <p:cNvPr id="6" name="Rounded Rectangular Callout 5">
            <a:extLst>
              <a:ext uri="{FF2B5EF4-FFF2-40B4-BE49-F238E27FC236}">
                <a16:creationId xmlns:a16="http://schemas.microsoft.com/office/drawing/2014/main" id="{B7DE056B-ED88-7116-3A7A-DA5927CFF952}"/>
              </a:ext>
            </a:extLst>
          </p:cNvPr>
          <p:cNvSpPr/>
          <p:nvPr/>
        </p:nvSpPr>
        <p:spPr>
          <a:xfrm>
            <a:off x="4697046" y="1251440"/>
            <a:ext cx="3985846" cy="1601176"/>
          </a:xfrm>
          <a:prstGeom prst="wedgeRoundRectCallout">
            <a:avLst>
              <a:gd name="adj1" fmla="val -67726"/>
              <a:gd name="adj2" fmla="val 1660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600"/>
              </a:spcAft>
              <a:buClrTx/>
            </a:pPr>
            <a:r>
              <a:rPr lang="ja-JP" altLang="en-US">
                <a:latin typeface="MS PGothic" panose="020B0600070205080204" pitchFamily="34" charset="-128"/>
                <a:ea typeface="MS PGothic" panose="020B0600070205080204" pitchFamily="34" charset="-128"/>
              </a:rPr>
              <a:t>ソフトウェア構造：一般的に３層から構成される</a:t>
            </a:r>
            <a:endParaRPr lang="en-US" altLang="ja-JP" dirty="0">
              <a:latin typeface="MS PGothic" panose="020B0600070205080204" pitchFamily="34" charset="-128"/>
              <a:ea typeface="MS PGothic" panose="020B0600070205080204" pitchFamily="34" charset="-128"/>
            </a:endParaRPr>
          </a:p>
          <a:p>
            <a:pPr marL="171450" lvl="1" indent="-171450">
              <a:spcAft>
                <a:spcPts val="600"/>
              </a:spcAft>
              <a:buClrTx/>
              <a:buFont typeface="Arial" panose="020B0604020202020204" pitchFamily="34" charset="0"/>
              <a:buChar char="•"/>
            </a:pPr>
            <a:r>
              <a:rPr lang="ja-JP" altLang="en-US" sz="1200">
                <a:latin typeface="MS PGothic" panose="020B0600070205080204" pitchFamily="34" charset="-128"/>
                <a:ea typeface="MS PGothic" panose="020B0600070205080204" pitchFamily="34" charset="-128"/>
              </a:rPr>
              <a:t>アプリケーション</a:t>
            </a:r>
            <a:endParaRPr lang="en-US" altLang="ja-JP" sz="1200" dirty="0">
              <a:latin typeface="MS PGothic" panose="020B0600070205080204" pitchFamily="34" charset="-128"/>
              <a:ea typeface="MS PGothic" panose="020B0600070205080204" pitchFamily="34" charset="-128"/>
            </a:endParaRPr>
          </a:p>
          <a:p>
            <a:pPr marL="171450" lvl="1" indent="-171450">
              <a:spcAft>
                <a:spcPts val="600"/>
              </a:spcAft>
              <a:buClrTx/>
              <a:buFont typeface="Arial" panose="020B0604020202020204" pitchFamily="34" charset="0"/>
              <a:buChar char="•"/>
            </a:pPr>
            <a:r>
              <a:rPr lang="ja-JP" altLang="en-US" sz="1200">
                <a:latin typeface="MS PGothic" panose="020B0600070205080204" pitchFamily="34" charset="-128"/>
                <a:ea typeface="MS PGothic" panose="020B0600070205080204" pitchFamily="34" charset="-128"/>
              </a:rPr>
              <a:t>ミドルウェア　</a:t>
            </a:r>
            <a:r>
              <a:rPr lang="ja-JP" altLang="en-JP" sz="1200">
                <a:latin typeface="MS PGothic" panose="020B0600070205080204" pitchFamily="34" charset="-128"/>
                <a:ea typeface="MS PGothic" panose="020B0600070205080204" pitchFamily="34" charset="-128"/>
              </a:rPr>
              <a:t>（</a:t>
            </a:r>
            <a:r>
              <a:rPr lang="en-JP" altLang="ja-JP" sz="1200" dirty="0">
                <a:latin typeface="MS PGothic" panose="020B0600070205080204" pitchFamily="34" charset="-128"/>
                <a:ea typeface="MS PGothic" panose="020B0600070205080204" pitchFamily="34" charset="-128"/>
              </a:rPr>
              <a:t>MW)</a:t>
            </a:r>
            <a:r>
              <a:rPr lang="ja-JP" altLang="en-US" sz="1200">
                <a:latin typeface="MS PGothic" panose="020B0600070205080204" pitchFamily="34" charset="-128"/>
                <a:ea typeface="MS PGothic" panose="020B0600070205080204" pitchFamily="34" charset="-128"/>
              </a:rPr>
              <a:t>　</a:t>
            </a:r>
            <a:endParaRPr lang="en-US" altLang="ja-JP" sz="1200" dirty="0">
              <a:latin typeface="MS PGothic" panose="020B0600070205080204" pitchFamily="34" charset="-128"/>
              <a:ea typeface="MS PGothic" panose="020B0600070205080204" pitchFamily="34" charset="-128"/>
            </a:endParaRPr>
          </a:p>
          <a:p>
            <a:pPr marL="171450" lvl="1" indent="-171450">
              <a:spcAft>
                <a:spcPts val="600"/>
              </a:spcAft>
              <a:buClrTx/>
              <a:buFont typeface="Arial" panose="020B0604020202020204" pitchFamily="34" charset="0"/>
              <a:buChar char="•"/>
            </a:pPr>
            <a:r>
              <a:rPr lang="ja-JP" altLang="en-US" sz="1200">
                <a:latin typeface="MS PGothic" panose="020B0600070205080204" pitchFamily="34" charset="-128"/>
                <a:ea typeface="MS PGothic" panose="020B0600070205080204" pitchFamily="34" charset="-128"/>
              </a:rPr>
              <a:t>オーペレーティングシステム（</a:t>
            </a:r>
            <a:r>
              <a:rPr lang="en-US" altLang="ja-JP" sz="1200" dirty="0">
                <a:latin typeface="MS PGothic" panose="020B0600070205080204" pitchFamily="34" charset="-128"/>
                <a:ea typeface="MS PGothic" panose="020B0600070205080204" pitchFamily="34" charset="-128"/>
              </a:rPr>
              <a:t>OS)</a:t>
            </a:r>
            <a:endParaRPr lang="en-US"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50993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3.4 </a:t>
            </a:r>
            <a:r>
              <a:rPr lang="ja-JP" altLang="en-US" sz="2000">
                <a:solidFill>
                  <a:schemeClr val="tx1"/>
                </a:solidFill>
                <a:latin typeface="MS PGothic" panose="020B0600070205080204" pitchFamily="34" charset="-128"/>
                <a:ea typeface="MS PGothic" panose="020B0600070205080204" pitchFamily="34" charset="-128"/>
              </a:rPr>
              <a:t>ソフトウェアの構成</a:t>
            </a:r>
            <a:endParaRPr lang="ja-JP" altLang="en-US" sz="2000" b="1" i="0">
              <a:solidFill>
                <a:schemeClr val="tx1"/>
              </a:solidFill>
              <a:effectLst/>
              <a:latin typeface="MS PGothic" panose="020B0600070205080204" pitchFamily="34" charset="-128"/>
              <a:ea typeface="MS PGothic" panose="020B0600070205080204" pitchFamily="34" charset="-128"/>
            </a:endParaRPr>
          </a:p>
        </p:txBody>
      </p:sp>
      <p:sp>
        <p:nvSpPr>
          <p:cNvPr id="2" name="TextBox 1">
            <a:extLst>
              <a:ext uri="{FF2B5EF4-FFF2-40B4-BE49-F238E27FC236}">
                <a16:creationId xmlns:a16="http://schemas.microsoft.com/office/drawing/2014/main" id="{CD3064A4-FF25-3AB2-4CB2-5BF4B84C08D7}"/>
              </a:ext>
            </a:extLst>
          </p:cNvPr>
          <p:cNvSpPr txBox="1"/>
          <p:nvPr/>
        </p:nvSpPr>
        <p:spPr>
          <a:xfrm>
            <a:off x="1023814" y="1297354"/>
            <a:ext cx="7400186" cy="3046988"/>
          </a:xfrm>
          <a:prstGeom prst="rect">
            <a:avLst/>
          </a:prstGeom>
          <a:noFill/>
        </p:spPr>
        <p:txBody>
          <a:bodyPr wrap="square" rtlCol="0">
            <a:spAutoFit/>
          </a:bodyPr>
          <a:lstStyle/>
          <a:p>
            <a:r>
              <a:rPr lang="en-US" altLang="ja-JP" sz="1400" dirty="0">
                <a:solidFill>
                  <a:schemeClr val="tx1"/>
                </a:solidFill>
                <a:latin typeface="MS PGothic" panose="020B0600070205080204" pitchFamily="34" charset="-128"/>
                <a:ea typeface="MS PGothic" panose="020B0600070205080204" pitchFamily="34" charset="-128"/>
              </a:rPr>
              <a:t>2. </a:t>
            </a:r>
            <a:r>
              <a:rPr lang="ja-JP" altLang="en-US" sz="1400">
                <a:solidFill>
                  <a:schemeClr val="tx1"/>
                </a:solidFill>
                <a:latin typeface="MS PGothic" panose="020B0600070205080204" pitchFamily="34" charset="-128"/>
                <a:ea typeface="MS PGothic" panose="020B0600070205080204" pitchFamily="34" charset="-128"/>
              </a:rPr>
              <a:t>オペレーティングシステム</a:t>
            </a:r>
            <a:endParaRPr lang="en-US" altLang="ja-JP" sz="1400" dirty="0">
              <a:solidFill>
                <a:schemeClr val="tx1"/>
              </a:solidFill>
              <a:latin typeface="MS PGothic" panose="020B0600070205080204" pitchFamily="34" charset="-128"/>
              <a:ea typeface="MS PGothic" panose="020B0600070205080204" pitchFamily="34" charset="-128"/>
            </a:endParaRPr>
          </a:p>
          <a:p>
            <a:endParaRPr lang="en-US" altLang="ja-JP" sz="1400" dirty="0">
              <a:solidFill>
                <a:schemeClr val="tx1"/>
              </a:solidFill>
              <a:latin typeface="MS PGothic" panose="020B0600070205080204" pitchFamily="34" charset="-128"/>
              <a:ea typeface="MS PGothic" panose="020B0600070205080204" pitchFamily="34" charset="-128"/>
            </a:endParaRPr>
          </a:p>
          <a:p>
            <a:pPr marL="357188" lvl="2" indent="-179388"/>
            <a:r>
              <a:rPr lang="en-US" sz="1200" dirty="0" err="1">
                <a:solidFill>
                  <a:schemeClr val="tx1"/>
                </a:solidFill>
                <a:latin typeface="MS PGothic" panose="020B0600070205080204" pitchFamily="34" charset="-128"/>
                <a:ea typeface="MS PGothic" panose="020B0600070205080204" pitchFamily="34" charset="-128"/>
              </a:rPr>
              <a:t>ハードウェアの動作を制御して基本動作を実現するソフトウェア</a:t>
            </a:r>
            <a:endParaRPr lang="en-US" sz="1200" dirty="0">
              <a:solidFill>
                <a:schemeClr val="tx1"/>
              </a:solidFill>
              <a:latin typeface="MS PGothic" panose="020B0600070205080204" pitchFamily="34" charset="-128"/>
              <a:ea typeface="MS PGothic" panose="020B0600070205080204" pitchFamily="34" charset="-128"/>
            </a:endParaRPr>
          </a:p>
          <a:p>
            <a:pPr marL="357188" lvl="2" indent="-179388"/>
            <a:endParaRPr lang="en-US" sz="1200" dirty="0">
              <a:solidFill>
                <a:schemeClr val="tx1"/>
              </a:solidFill>
              <a:latin typeface="MS PGothic" panose="020B0600070205080204" pitchFamily="34" charset="-128"/>
              <a:ea typeface="MS PGothic" panose="020B0600070205080204" pitchFamily="34" charset="-128"/>
            </a:endParaRPr>
          </a:p>
          <a:p>
            <a:pPr marL="357188" lvl="2" indent="-179388">
              <a:buClr>
                <a:schemeClr val="tx1"/>
              </a:buClr>
              <a:buFont typeface="Arial" panose="020B0604020202020204" pitchFamily="34" charset="0"/>
              <a:buChar char="•"/>
            </a:pPr>
            <a:r>
              <a:rPr lang="en-US" sz="1200" dirty="0" err="1">
                <a:solidFill>
                  <a:schemeClr val="tx1"/>
                </a:solidFill>
                <a:latin typeface="MS PGothic" panose="020B0600070205080204" pitchFamily="34" charset="-128"/>
                <a:ea typeface="MS PGothic" panose="020B0600070205080204" pitchFamily="34" charset="-128"/>
              </a:rPr>
              <a:t>サーバ</a:t>
            </a:r>
            <a:r>
              <a:rPr lang="en-US" sz="1200" dirty="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Linux、Windows</a:t>
            </a:r>
            <a:r>
              <a:rPr lang="en-US" sz="1200" dirty="0">
                <a:solidFill>
                  <a:schemeClr val="tx1"/>
                </a:solidFill>
                <a:latin typeface="MS PGothic" panose="020B0600070205080204" pitchFamily="34" charset="-128"/>
                <a:ea typeface="MS PGothic" panose="020B0600070205080204" pitchFamily="34" charset="-128"/>
              </a:rPr>
              <a:t> Server</a:t>
            </a:r>
            <a:r>
              <a:rPr lang="ja-JP" altLang="en-US" sz="120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など</a:t>
            </a:r>
            <a:endParaRPr lang="en-US" sz="1200" dirty="0">
              <a:solidFill>
                <a:schemeClr val="tx1"/>
              </a:solidFill>
              <a:latin typeface="MS PGothic" panose="020B0600070205080204" pitchFamily="34" charset="-128"/>
              <a:ea typeface="MS PGothic" panose="020B0600070205080204" pitchFamily="34" charset="-128"/>
            </a:endParaRPr>
          </a:p>
          <a:p>
            <a:pPr marL="357188" lvl="2" indent="-179388">
              <a:buClr>
                <a:schemeClr val="tx1"/>
              </a:buClr>
              <a:buFont typeface="Arial" panose="020B0604020202020204" pitchFamily="34" charset="0"/>
              <a:buChar char="•"/>
            </a:pPr>
            <a:r>
              <a:rPr lang="en-US" sz="1200" dirty="0" err="1">
                <a:solidFill>
                  <a:schemeClr val="tx1"/>
                </a:solidFill>
                <a:latin typeface="MS PGothic" panose="020B0600070205080204" pitchFamily="34" charset="-128"/>
                <a:ea typeface="MS PGothic" panose="020B0600070205080204" pitchFamily="34" charset="-128"/>
              </a:rPr>
              <a:t>クライアント</a:t>
            </a:r>
            <a:r>
              <a:rPr lang="en-US" sz="1200" dirty="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Windows、MacOS</a:t>
            </a:r>
            <a:r>
              <a:rPr lang="ja-JP" altLang="en-US" sz="120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など</a:t>
            </a:r>
            <a:endParaRPr lang="en-US" sz="1200" dirty="0">
              <a:solidFill>
                <a:schemeClr val="tx1"/>
              </a:solidFill>
              <a:latin typeface="MS PGothic" panose="020B0600070205080204" pitchFamily="34" charset="-128"/>
              <a:ea typeface="MS PGothic" panose="020B0600070205080204" pitchFamily="34" charset="-128"/>
            </a:endParaRPr>
          </a:p>
          <a:p>
            <a:pPr marL="357188" lvl="2" indent="-179388">
              <a:buClr>
                <a:schemeClr val="tx1"/>
              </a:buClr>
              <a:buFont typeface="Arial" panose="020B0604020202020204" pitchFamily="34" charset="0"/>
              <a:buChar char="•"/>
            </a:pPr>
            <a:endParaRPr lang="en-US" sz="1200" dirty="0">
              <a:solidFill>
                <a:schemeClr val="tx1"/>
              </a:solidFill>
              <a:latin typeface="MS PGothic" panose="020B0600070205080204" pitchFamily="34" charset="-128"/>
              <a:ea typeface="MS PGothic" panose="020B0600070205080204" pitchFamily="34" charset="-128"/>
            </a:endParaRPr>
          </a:p>
          <a:p>
            <a:pPr marL="357188" lvl="2" indent="-179388">
              <a:buClr>
                <a:schemeClr val="tx1"/>
              </a:buClr>
              <a:buFont typeface="Arial" panose="020B0604020202020204" pitchFamily="34" charset="0"/>
              <a:buChar char="•"/>
            </a:pPr>
            <a:endParaRPr lang="en-US" sz="1200" dirty="0">
              <a:solidFill>
                <a:schemeClr val="tx1"/>
              </a:solidFill>
              <a:latin typeface="MS PGothic" panose="020B0600070205080204" pitchFamily="34" charset="-128"/>
              <a:ea typeface="MS PGothic" panose="020B0600070205080204" pitchFamily="34" charset="-128"/>
            </a:endParaRPr>
          </a:p>
          <a:p>
            <a:pPr marL="6350">
              <a:buClr>
                <a:schemeClr val="tx1"/>
              </a:buClr>
            </a:pPr>
            <a:r>
              <a:rPr lang="en-US" altLang="ja-JP" dirty="0">
                <a:solidFill>
                  <a:schemeClr val="tx1"/>
                </a:solidFill>
                <a:latin typeface="MS PGothic" panose="020B0600070205080204" pitchFamily="34" charset="-128"/>
                <a:ea typeface="MS PGothic" panose="020B0600070205080204" pitchFamily="34" charset="-128"/>
              </a:rPr>
              <a:t>3. </a:t>
            </a:r>
            <a:r>
              <a:rPr lang="ja-JP" altLang="en-US">
                <a:solidFill>
                  <a:schemeClr val="tx1"/>
                </a:solidFill>
                <a:latin typeface="MS PGothic" panose="020B0600070205080204" pitchFamily="34" charset="-128"/>
                <a:ea typeface="MS PGothic" panose="020B0600070205080204" pitchFamily="34" charset="-128"/>
              </a:rPr>
              <a:t>ミドルウェアとセキュリティ</a:t>
            </a:r>
            <a:endParaRPr lang="en-US" altLang="ja-JP" dirty="0">
              <a:solidFill>
                <a:schemeClr val="tx1"/>
              </a:solidFill>
              <a:latin typeface="MS PGothic" panose="020B0600070205080204" pitchFamily="34" charset="-128"/>
              <a:ea typeface="MS PGothic" panose="020B0600070205080204" pitchFamily="34" charset="-128"/>
            </a:endParaRPr>
          </a:p>
          <a:p>
            <a:pPr marL="6350">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a:p>
            <a:pPr marL="357188" indent="-217488">
              <a:buClr>
                <a:schemeClr val="tx1"/>
              </a:buClr>
            </a:pPr>
            <a:r>
              <a:rPr lang="en-US" sz="1200" dirty="0" err="1">
                <a:solidFill>
                  <a:schemeClr val="tx1"/>
                </a:solidFill>
                <a:latin typeface="MS PGothic" panose="020B0600070205080204" pitchFamily="34" charset="-128"/>
                <a:ea typeface="MS PGothic" panose="020B0600070205080204" pitchFamily="34" charset="-128"/>
              </a:rPr>
              <a:t>様々なアプリケーションを動作させる際に共通的に利用されるソフトウェア</a:t>
            </a:r>
            <a:endParaRPr lang="en-US" sz="1200" dirty="0">
              <a:solidFill>
                <a:schemeClr val="tx1"/>
              </a:solidFill>
              <a:latin typeface="MS PGothic" panose="020B0600070205080204" pitchFamily="34" charset="-128"/>
              <a:ea typeface="MS PGothic" panose="020B0600070205080204" pitchFamily="34" charset="-128"/>
            </a:endParaRPr>
          </a:p>
          <a:p>
            <a:pPr marL="6350">
              <a:buClr>
                <a:schemeClr val="tx1"/>
              </a:buClr>
            </a:pPr>
            <a:r>
              <a:rPr lang="en-US" altLang="ja-JP" dirty="0">
                <a:solidFill>
                  <a:schemeClr val="tx1"/>
                </a:solidFill>
                <a:latin typeface="MS PGothic" panose="020B0600070205080204" pitchFamily="34" charset="-128"/>
                <a:ea typeface="MS PGothic" panose="020B0600070205080204" pitchFamily="34" charset="-128"/>
              </a:rPr>
              <a:t>	</a:t>
            </a:r>
          </a:p>
          <a:p>
            <a:pPr marL="357188" lvl="2" indent="-179388">
              <a:buClr>
                <a:schemeClr val="tx1"/>
              </a:buClr>
              <a:buFont typeface="Arial" panose="020B0604020202020204" pitchFamily="34" charset="0"/>
              <a:buChar char="•"/>
            </a:pPr>
            <a:r>
              <a:rPr lang="en-US" sz="1200" dirty="0" err="1">
                <a:solidFill>
                  <a:schemeClr val="tx1"/>
                </a:solidFill>
                <a:latin typeface="MS PGothic" panose="020B0600070205080204" pitchFamily="34" charset="-128"/>
                <a:ea typeface="MS PGothic" panose="020B0600070205080204" pitchFamily="34" charset="-128"/>
              </a:rPr>
              <a:t>データベース、通信管理、運用管理</a:t>
            </a:r>
            <a:endParaRPr lang="en-US" sz="1200" dirty="0">
              <a:solidFill>
                <a:schemeClr val="tx1"/>
              </a:solidFill>
              <a:latin typeface="MS PGothic" panose="020B0600070205080204" pitchFamily="34" charset="-128"/>
              <a:ea typeface="MS PGothic" panose="020B0600070205080204" pitchFamily="34" charset="-128"/>
            </a:endParaRPr>
          </a:p>
          <a:p>
            <a:pPr marL="357188" lvl="2" indent="-179388">
              <a:buClr>
                <a:schemeClr val="tx1"/>
              </a:buClr>
              <a:buFont typeface="Arial" panose="020B0604020202020204" pitchFamily="34" charset="0"/>
              <a:buChar char="•"/>
            </a:pPr>
            <a:r>
              <a:rPr lang="en-US" sz="1200" dirty="0" err="1">
                <a:solidFill>
                  <a:schemeClr val="tx1"/>
                </a:solidFill>
                <a:latin typeface="MS PGothic" panose="020B0600070205080204" pitchFamily="34" charset="-128"/>
                <a:ea typeface="MS PGothic" panose="020B0600070205080204" pitchFamily="34" charset="-128"/>
              </a:rPr>
              <a:t>セキュリティ機能：暗号化処理、パスワード管理</a:t>
            </a:r>
            <a:endParaRPr lang="en-US" sz="1200" dirty="0">
              <a:solidFill>
                <a:schemeClr val="tx1"/>
              </a:solidFill>
              <a:latin typeface="MS PGothic" panose="020B0600070205080204" pitchFamily="34" charset="-128"/>
              <a:ea typeface="MS PGothic" panose="020B0600070205080204" pitchFamily="34" charset="-128"/>
            </a:endParaRPr>
          </a:p>
          <a:p>
            <a:pPr marL="6350">
              <a:buClr>
                <a:schemeClr val="tx1"/>
              </a:buClr>
            </a:pP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723702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699"/>
            <a:ext cx="8134705" cy="36902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en-US" altLang="ja-JP" sz="2000" dirty="0">
                <a:solidFill>
                  <a:schemeClr val="tx1"/>
                </a:solidFill>
                <a:latin typeface="MS PGothic" panose="020B0600070205080204" pitchFamily="34" charset="-128"/>
                <a:ea typeface="MS PGothic" panose="020B0600070205080204" pitchFamily="34" charset="-128"/>
                <a:hlinkClick r:id="rId3"/>
              </a:rPr>
              <a:t>https://forms.gle/eNWRJfbTvDvwwUsB9</a:t>
            </a:r>
            <a:endParaRPr lang="en-US" altLang="ja-JP" sz="2000"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bg1"/>
              </a:buClr>
            </a:pPr>
            <a:endParaRPr lang="en-US" altLang="ja-JP" sz="2000" dirty="0">
              <a:solidFill>
                <a:schemeClr val="tx1"/>
              </a:solidFill>
              <a:latin typeface="MS PGothic" panose="020B0600070205080204" pitchFamily="34" charset="-128"/>
              <a:ea typeface="MS PGothic" panose="020B0600070205080204" pitchFamily="34" charset="-128"/>
            </a:endParaRP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第</a:t>
            </a:r>
            <a:r>
              <a:rPr lang="en-US" altLang="ja-JP" sz="1800" dirty="0">
                <a:solidFill>
                  <a:schemeClr val="tx1"/>
                </a:solidFill>
                <a:latin typeface="MS PGothic" panose="020B0600070205080204" pitchFamily="34" charset="-128"/>
                <a:ea typeface="MS PGothic" panose="020B0600070205080204" pitchFamily="34" charset="-128"/>
              </a:rPr>
              <a:t>1</a:t>
            </a:r>
            <a:r>
              <a:rPr lang="ja-JP" altLang="en-US" sz="1800">
                <a:solidFill>
                  <a:schemeClr val="tx1"/>
                </a:solidFill>
                <a:latin typeface="MS PGothic" panose="020B0600070205080204" pitchFamily="34" charset="-128"/>
                <a:ea typeface="MS PGothic" panose="020B0600070205080204" pitchFamily="34" charset="-128"/>
              </a:rPr>
              <a:t>章で紹介した歯科医院業務支援システムは２階層のクライアントサーバ方式を採用している。このシステムを改良してデータベースの機能を強化する場合、どのようなシステムアーキテクチャを採用するのがいいか。</a:t>
            </a: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企業がパブリッククラウドサービスを導入する長所として正しいものを選んでください。</a:t>
            </a:r>
            <a:endParaRPr lang="en-US" altLang="ja-JP" sz="18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01155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altLang="ja-JP" dirty="0">
                <a:solidFill>
                  <a:schemeClr val="tx1"/>
                </a:solidFill>
                <a:latin typeface="MS PGothic" panose="020B0600070205080204" pitchFamily="34" charset="-128"/>
                <a:ea typeface="MS PGothic" panose="020B0600070205080204" pitchFamily="34" charset="-128"/>
                <a:hlinkClick r:id="rId4"/>
              </a:rPr>
              <a:t>https://onct.oita-ct.ac.jp/seigyo/nishimura_hp/coursework/2019/SystemEngineering/03/Note.html</a:t>
            </a:r>
            <a:endParaRPr lang="en-US" altLang="ja-JP" dirty="0">
              <a:solidFill>
                <a:schemeClr val="tx1"/>
              </a:solidFill>
              <a:latin typeface="MS PGothic" panose="020B0600070205080204" pitchFamily="34" charset="-128"/>
              <a:ea typeface="MS PGothic" panose="020B0600070205080204" pitchFamily="34" charset="-128"/>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effectLst/>
                <a:latin typeface="MS PGothic" panose="020B0600070205080204" pitchFamily="34" charset="-128"/>
                <a:ea typeface="MS PGothic" panose="020B0600070205080204" pitchFamily="34" charset="-128"/>
              </a:rPr>
              <a:t>第</a:t>
            </a:r>
            <a:r>
              <a:rPr lang="en-US" altLang="ja-JP" sz="1200" b="0" u="none" strike="noStrike" dirty="0">
                <a:effectLst/>
                <a:latin typeface="MS PGothic" panose="020B0600070205080204" pitchFamily="34" charset="-128"/>
                <a:ea typeface="MS PGothic" panose="020B0600070205080204" pitchFamily="34" charset="-128"/>
              </a:rPr>
              <a:t>3</a:t>
            </a:r>
            <a:r>
              <a:rPr lang="ja-JP" altLang="en-US" sz="1200" b="0" u="none" strike="noStrike">
                <a:effectLst/>
                <a:latin typeface="MS PGothic" panose="020B0600070205080204" pitchFamily="34" charset="-128"/>
                <a:ea typeface="MS PGothic" panose="020B0600070205080204" pitchFamily="34" charset="-128"/>
              </a:rPr>
              <a:t>章 ソフトウェアシステムの構成</a:t>
            </a:r>
            <a:endParaRPr lang="ja-JP" altLang="en-US" sz="1200" b="0" i="0" u="none" strike="noStrike">
              <a:effectLs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S PGothic" panose="020B0600070205080204" pitchFamily="34" charset="-128"/>
                <a:ea typeface="MS PGothic" panose="020B0600070205080204" pitchFamily="34" charset="-128"/>
              </a:rPr>
              <a:t>03</a:t>
            </a:r>
            <a:endParaRPr dirty="0">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rPr>
            </a:br>
            <a:endParaRPr dirty="0"/>
          </a:p>
        </p:txBody>
      </p:sp>
      <p:pic>
        <p:nvPicPr>
          <p:cNvPr id="3" name="Picture 2" descr="A white paper with black text&#10;&#10;Description automatically generated">
            <a:extLst>
              <a:ext uri="{FF2B5EF4-FFF2-40B4-BE49-F238E27FC236}">
                <a16:creationId xmlns:a16="http://schemas.microsoft.com/office/drawing/2014/main" id="{DC98A205-E2C7-36F8-3DF0-692E4A9A4187}"/>
              </a:ext>
            </a:extLst>
          </p:cNvPr>
          <p:cNvPicPr>
            <a:picLocks noChangeAspect="1"/>
          </p:cNvPicPr>
          <p:nvPr/>
        </p:nvPicPr>
        <p:blipFill>
          <a:blip r:embed="rId3"/>
          <a:stretch>
            <a:fillRect/>
          </a:stretch>
        </p:blipFill>
        <p:spPr>
          <a:xfrm>
            <a:off x="1043178" y="1449070"/>
            <a:ext cx="5444598" cy="2510282"/>
          </a:xfrm>
          <a:prstGeom prst="rect">
            <a:avLst/>
          </a:prstGeom>
        </p:spPr>
      </p:pic>
      <p:cxnSp>
        <p:nvCxnSpPr>
          <p:cNvPr id="6" name="Straight Connector 5">
            <a:extLst>
              <a:ext uri="{FF2B5EF4-FFF2-40B4-BE49-F238E27FC236}">
                <a16:creationId xmlns:a16="http://schemas.microsoft.com/office/drawing/2014/main" id="{5EE283A3-C245-54F7-A726-378E1C549DCF}"/>
              </a:ext>
            </a:extLst>
          </p:cNvPr>
          <p:cNvCxnSpPr/>
          <p:nvPr/>
        </p:nvCxnSpPr>
        <p:spPr>
          <a:xfrm>
            <a:off x="1805354" y="3118338"/>
            <a:ext cx="441569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b="1" i="0">
                <a:solidFill>
                  <a:schemeClr val="tx1"/>
                </a:solidFill>
                <a:effectLst/>
                <a:latin typeface="MS PGothic" panose="020B0600070205080204" pitchFamily="34" charset="-128"/>
                <a:ea typeface="MS PGothic" panose="020B0600070205080204" pitchFamily="34" charset="-128"/>
              </a:rPr>
              <a:t>第</a:t>
            </a:r>
            <a:r>
              <a:rPr lang="en-US" altLang="ja-JP" b="1" i="0" dirty="0">
                <a:solidFill>
                  <a:schemeClr val="tx1"/>
                </a:solidFill>
                <a:effectLst/>
                <a:latin typeface="MS PGothic" panose="020B0600070205080204" pitchFamily="34" charset="-128"/>
                <a:ea typeface="MS PGothic" panose="020B0600070205080204" pitchFamily="34" charset="-128"/>
              </a:rPr>
              <a:t>3</a:t>
            </a:r>
            <a:r>
              <a:rPr lang="ja-JP" altLang="en-US" b="1" i="0">
                <a:solidFill>
                  <a:schemeClr val="tx1"/>
                </a:solidFill>
                <a:effectLst/>
                <a:latin typeface="MS PGothic" panose="020B0600070205080204" pitchFamily="34" charset="-128"/>
                <a:ea typeface="MS PGothic" panose="020B0600070205080204" pitchFamily="34" charset="-128"/>
              </a:rPr>
              <a:t>章 ソフトウェアシステムの構成</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ソフトウェアやシステムの構造はアーキテクチャと呼ばれる。</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第３章では、まず情報システムで採用される典型的なアーキテクチャを紹介する。</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また、それらについて、システム構成要素や外部システムを繋ぐ方法や、システム内で動作するソフトウェアの基本的な構成についても説明する。</a:t>
            </a:r>
            <a:endParaRPr lang="en-US" sz="2000" dirty="0">
              <a:latin typeface="MS PGothic" panose="020B0600070205080204" pitchFamily="34" charset="-128"/>
              <a:ea typeface="MS PGothic" panose="020B0600070205080204" pitchFamily="34" charset="-128"/>
            </a:endParaRPr>
          </a:p>
          <a:p>
            <a:pPr>
              <a:spcBef>
                <a:spcPts val="600"/>
              </a:spcBef>
              <a:spcAft>
                <a:spcPts val="600"/>
              </a:spcAft>
            </a:pP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cs typeface="Oswald"/>
                <a:sym typeface="Oswald"/>
              </a:rPr>
              <a:t>2. </a:t>
            </a:r>
            <a:r>
              <a:rPr lang="ja-JP" altLang="en-US" sz="2800">
                <a:solidFill>
                  <a:schemeClr val="tx1"/>
                </a:solidFill>
                <a:latin typeface="MS PGothic" panose="020B0600070205080204" pitchFamily="34" charset="-128"/>
                <a:ea typeface="MS PGothic" panose="020B0600070205080204" pitchFamily="34" charset="-128"/>
                <a:cs typeface="Oswald"/>
                <a:sym typeface="Oswald"/>
              </a:rPr>
              <a:t>今日の学習目標</a:t>
            </a:r>
            <a:endParaRPr dirty="0"/>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0" y="1039868"/>
            <a:ext cx="8123749" cy="37777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spcBef>
                <a:spcPts val="600"/>
              </a:spcBef>
              <a:spcAft>
                <a:spcPts val="1200"/>
              </a:spcAft>
            </a:pPr>
            <a:r>
              <a:rPr lang="ja-JP" altLang="en-US" sz="2000">
                <a:solidFill>
                  <a:schemeClr val="tx1"/>
                </a:solidFill>
                <a:latin typeface="MS PGothic" panose="020B0600070205080204" pitchFamily="34" charset="-128"/>
                <a:ea typeface="MS PGothic" panose="020B0600070205080204" pitchFamily="34" charset="-128"/>
              </a:rPr>
              <a:t>今日の授業の後で、以下のことが説明できるようになってください。</a:t>
            </a:r>
            <a:endParaRPr lang="en-US" sz="2000" dirty="0">
              <a:latin typeface="MS PGothic" panose="020B0600070205080204" pitchFamily="34" charset="-128"/>
              <a:ea typeface="MS PGothic" panose="020B0600070205080204" pitchFamily="34" charset="-128"/>
            </a:endParaRPr>
          </a:p>
          <a:p>
            <a:pPr marL="457200" indent="-457200">
              <a:spcBef>
                <a:spcPts val="600"/>
              </a:spcBef>
              <a:spcAft>
                <a:spcPts val="600"/>
              </a:spcAft>
              <a:buClr>
                <a:schemeClr val="bg1"/>
              </a:buClr>
              <a:buAutoNum type="arabicPeriod"/>
            </a:pPr>
            <a:r>
              <a:rPr lang="ja-JP" altLang="en-US" sz="2000">
                <a:solidFill>
                  <a:schemeClr val="bg1"/>
                </a:solidFill>
                <a:latin typeface="MS PGothic" panose="020B0600070205080204" pitchFamily="34" charset="-128"/>
                <a:ea typeface="MS PGothic" panose="020B0600070205080204" pitchFamily="34" charset="-128"/>
              </a:rPr>
              <a:t>第</a:t>
            </a:r>
            <a:r>
              <a:rPr lang="en-US" altLang="ja-JP" sz="2000" dirty="0">
                <a:solidFill>
                  <a:schemeClr val="bg1"/>
                </a:solidFill>
                <a:latin typeface="MS PGothic" panose="020B0600070205080204" pitchFamily="34" charset="-128"/>
                <a:ea typeface="MS PGothic" panose="020B0600070205080204" pitchFamily="34" charset="-128"/>
              </a:rPr>
              <a:t>1</a:t>
            </a:r>
            <a:r>
              <a:rPr lang="ja-JP" altLang="en-US" sz="2000">
                <a:solidFill>
                  <a:schemeClr val="bg1"/>
                </a:solidFill>
                <a:latin typeface="MS PGothic" panose="020B0600070205080204" pitchFamily="34" charset="-128"/>
                <a:ea typeface="MS PGothic" panose="020B0600070205080204" pitchFamily="34" charset="-128"/>
              </a:rPr>
              <a:t>章で紹介した歯科医院業務支援システムは２階層のクライアントサーバ方式を採用している。このシステムを改良する場合、どのようなシステム形態にするのがいいかを考えて説明できる。</a:t>
            </a:r>
            <a:endParaRPr lang="en-US" altLang="ja-JP" sz="2000" dirty="0">
              <a:solidFill>
                <a:schemeClr val="bg1"/>
              </a:solidFill>
              <a:latin typeface="MS PGothic" panose="020B0600070205080204" pitchFamily="34" charset="-128"/>
              <a:ea typeface="MS PGothic" panose="020B0600070205080204" pitchFamily="34" charset="-128"/>
            </a:endParaRPr>
          </a:p>
          <a:p>
            <a:pPr marL="457200" indent="-457200">
              <a:spcBef>
                <a:spcPts val="600"/>
              </a:spcBef>
              <a:spcAft>
                <a:spcPts val="600"/>
              </a:spcAft>
              <a:buClr>
                <a:schemeClr val="bg1"/>
              </a:buClr>
              <a:buAutoNum type="arabicPeriod"/>
            </a:pPr>
            <a:r>
              <a:rPr lang="ja-JP" altLang="en-US" sz="2000">
                <a:solidFill>
                  <a:schemeClr val="bg1"/>
                </a:solidFill>
                <a:latin typeface="MS PGothic" panose="020B0600070205080204" pitchFamily="34" charset="-128"/>
                <a:ea typeface="MS PGothic" panose="020B0600070205080204" pitchFamily="34" charset="-128"/>
              </a:rPr>
              <a:t>システムにクラウドサービスを導入する場合の長所、短所、および注意すべき事項を説明できる。</a:t>
            </a:r>
            <a:endParaRPr lang="en-US" altLang="ja-JP" sz="2000" dirty="0">
              <a:solidFill>
                <a:schemeClr val="bg1"/>
              </a:solidFill>
              <a:latin typeface="MS PGothic" panose="020B0600070205080204" pitchFamily="34" charset="-128"/>
              <a:ea typeface="MS PGothic" panose="020B0600070205080204" pitchFamily="34" charset="-128"/>
            </a:endParaRPr>
          </a:p>
          <a:p>
            <a:pPr>
              <a:spcBef>
                <a:spcPts val="1200"/>
              </a:spcBef>
              <a:spcAft>
                <a:spcPts val="600"/>
              </a:spcAft>
              <a:buClr>
                <a:schemeClr val="bg1"/>
              </a:buClr>
            </a:pP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b="1" i="0">
                <a:solidFill>
                  <a:schemeClr val="tx1"/>
                </a:solidFill>
                <a:effectLst/>
                <a:latin typeface="MS PGothic" panose="020B0600070205080204" pitchFamily="34" charset="-128"/>
                <a:ea typeface="MS PGothic" panose="020B0600070205080204" pitchFamily="34" charset="-128"/>
              </a:rPr>
              <a:t>第</a:t>
            </a:r>
            <a:r>
              <a:rPr lang="en-US" altLang="ja-JP" b="1" i="0" dirty="0">
                <a:solidFill>
                  <a:schemeClr val="tx1"/>
                </a:solidFill>
                <a:effectLst/>
                <a:latin typeface="MS PGothic" panose="020B0600070205080204" pitchFamily="34" charset="-128"/>
                <a:ea typeface="MS PGothic" panose="020B0600070205080204" pitchFamily="34" charset="-128"/>
              </a:rPr>
              <a:t>3</a:t>
            </a:r>
            <a:r>
              <a:rPr lang="ja-JP" altLang="en-US" b="1" i="0">
                <a:solidFill>
                  <a:schemeClr val="tx1"/>
                </a:solidFill>
                <a:effectLst/>
                <a:latin typeface="MS PGothic" panose="020B0600070205080204" pitchFamily="34" charset="-128"/>
                <a:ea typeface="MS PGothic" panose="020B0600070205080204" pitchFamily="34" charset="-128"/>
              </a:rPr>
              <a:t>章 ソフトウェアシステムの構成</a:t>
            </a: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3835400" cy="781922"/>
          </a:xfrm>
          <a:prstGeom prst="rect">
            <a:avLst/>
          </a:prstGeom>
          <a:noFill/>
        </p:spPr>
        <p:txBody>
          <a:bodyPr wrap="square" tIns="90000" bIns="90000">
            <a:sp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3.1 </a:t>
            </a:r>
            <a:r>
              <a:rPr lang="ja-JP" altLang="en-US" sz="2000">
                <a:solidFill>
                  <a:schemeClr val="tx1"/>
                </a:solidFill>
                <a:latin typeface="MS PGothic" panose="020B0600070205080204" pitchFamily="34" charset="-128"/>
                <a:ea typeface="MS PGothic" panose="020B0600070205080204" pitchFamily="34" charset="-128"/>
              </a:rPr>
              <a:t>システムのアーキテクチャ</a:t>
            </a:r>
            <a:endParaRPr lang="en-US" altLang="ja-JP" sz="2000" dirty="0">
              <a:solidFill>
                <a:schemeClr val="tx1"/>
              </a:solidFill>
              <a:latin typeface="MS PGothic" panose="020B0600070205080204" pitchFamily="34" charset="-128"/>
              <a:ea typeface="MS PGothic" panose="020B0600070205080204" pitchFamily="34" charset="-128"/>
            </a:endParaRPr>
          </a:p>
          <a:p>
            <a:r>
              <a:rPr lang="en-US" altLang="ja-JP" dirty="0">
                <a:solidFill>
                  <a:schemeClr val="tx1"/>
                </a:solidFill>
                <a:latin typeface="MS PGothic" panose="020B0600070205080204" pitchFamily="34" charset="-128"/>
                <a:ea typeface="MS PGothic" panose="020B0600070205080204" pitchFamily="34" charset="-128"/>
              </a:rPr>
              <a:t>  1. </a:t>
            </a:r>
            <a:r>
              <a:rPr lang="ja-JP" altLang="en-US">
                <a:solidFill>
                  <a:schemeClr val="tx1"/>
                </a:solidFill>
                <a:latin typeface="MS PGothic" panose="020B0600070205080204" pitchFamily="34" charset="-128"/>
                <a:ea typeface="MS PGothic" panose="020B0600070205080204" pitchFamily="34" charset="-128"/>
              </a:rPr>
              <a:t>システムアーキテクチャとは</a:t>
            </a:r>
          </a:p>
        </p:txBody>
      </p:sp>
      <p:sp>
        <p:nvSpPr>
          <p:cNvPr id="2" name="Alternate Process 1">
            <a:extLst>
              <a:ext uri="{FF2B5EF4-FFF2-40B4-BE49-F238E27FC236}">
                <a16:creationId xmlns:a16="http://schemas.microsoft.com/office/drawing/2014/main" id="{33D2F70A-2CC6-1C87-85D7-7A51DDB41BF6}"/>
              </a:ext>
            </a:extLst>
          </p:cNvPr>
          <p:cNvSpPr/>
          <p:nvPr/>
        </p:nvSpPr>
        <p:spPr>
          <a:xfrm>
            <a:off x="1930940" y="1994581"/>
            <a:ext cx="5282119" cy="998302"/>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Clr>
                <a:schemeClr val="bg1"/>
              </a:buClr>
              <a:buFont typeface="+mj-lt"/>
              <a:buAutoNum type="arabicParenR"/>
            </a:pPr>
            <a:r>
              <a:rPr lang="en-US" sz="2000" dirty="0" err="1">
                <a:latin typeface="MS PGothic" panose="020B0600070205080204" pitchFamily="34" charset="-128"/>
                <a:ea typeface="MS PGothic" panose="020B0600070205080204" pitchFamily="34" charset="-128"/>
              </a:rPr>
              <a:t>システムの構成</a:t>
            </a:r>
            <a:r>
              <a:rPr lang="en-US" sz="2000" dirty="0">
                <a:latin typeface="MS PGothic" panose="020B0600070205080204" pitchFamily="34" charset="-128"/>
                <a:ea typeface="MS PGothic" panose="020B0600070205080204" pitchFamily="34" charset="-128"/>
              </a:rPr>
              <a:t> (HW)</a:t>
            </a:r>
          </a:p>
          <a:p>
            <a:pPr marL="457200" indent="-457200" algn="ctr">
              <a:buClr>
                <a:schemeClr val="bg1"/>
              </a:buClr>
              <a:buAutoNum type="arabicParenR"/>
            </a:pPr>
            <a:r>
              <a:rPr lang="en-US" sz="2000" dirty="0" err="1">
                <a:latin typeface="MS PGothic" panose="020B0600070205080204" pitchFamily="34" charset="-128"/>
                <a:ea typeface="MS PGothic" panose="020B0600070205080204" pitchFamily="34" charset="-128"/>
              </a:rPr>
              <a:t>システムの機能</a:t>
            </a:r>
            <a:r>
              <a:rPr lang="en-US" sz="2000" dirty="0">
                <a:latin typeface="MS PGothic" panose="020B0600070205080204" pitchFamily="34" charset="-128"/>
                <a:ea typeface="MS PGothic" panose="020B0600070205080204" pitchFamily="34" charset="-128"/>
              </a:rPr>
              <a:t> (SW)</a:t>
            </a:r>
          </a:p>
        </p:txBody>
      </p: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3.2 </a:t>
            </a:r>
            <a:r>
              <a:rPr lang="ja-JP" altLang="en-US" sz="2000">
                <a:solidFill>
                  <a:schemeClr val="tx1"/>
                </a:solidFill>
                <a:latin typeface="MS PGothic" panose="020B0600070205080204" pitchFamily="34" charset="-128"/>
                <a:ea typeface="MS PGothic" panose="020B0600070205080204" pitchFamily="34" charset="-128"/>
              </a:rPr>
              <a:t>典型的なシステムアーキテクチャ（</a:t>
            </a:r>
            <a:r>
              <a:rPr lang="en-US" altLang="ja-JP" sz="2000" dirty="0">
                <a:solidFill>
                  <a:schemeClr val="tx1"/>
                </a:solidFill>
                <a:latin typeface="MS PGothic" panose="020B0600070205080204" pitchFamily="34" charset="-128"/>
                <a:ea typeface="MS PGothic" panose="020B0600070205080204" pitchFamily="34" charset="-128"/>
              </a:rPr>
              <a:t>HW</a:t>
            </a:r>
            <a:r>
              <a:rPr lang="ja-JP" altLang="en-US" sz="2000">
                <a:solidFill>
                  <a:schemeClr val="tx1"/>
                </a:solidFill>
                <a:latin typeface="MS PGothic" panose="020B0600070205080204" pitchFamily="34" charset="-128"/>
                <a:ea typeface="MS PGothic" panose="020B0600070205080204" pitchFamily="34" charset="-128"/>
              </a:rPr>
              <a:t>アーキテクチャ）</a:t>
            </a:r>
            <a:br>
              <a:rPr lang="en-US" altLang="ja-JP" sz="1400" dirty="0">
                <a:solidFill>
                  <a:schemeClr val="tx1"/>
                </a:solidFill>
                <a:latin typeface="MS PGothic" panose="020B0600070205080204" pitchFamily="34" charset="-128"/>
                <a:ea typeface="MS PGothic" panose="020B0600070205080204" pitchFamily="34" charset="-128"/>
              </a:rPr>
            </a:br>
            <a:r>
              <a:rPr lang="ja-JP" altLang="en-US" sz="1400">
                <a:solidFill>
                  <a:schemeClr val="tx1"/>
                </a:solidFill>
                <a:latin typeface="MS PGothic" panose="020B0600070205080204" pitchFamily="34" charset="-128"/>
                <a:ea typeface="MS PGothic" panose="020B0600070205080204" pitchFamily="34" charset="-128"/>
              </a:rPr>
              <a:t>　</a:t>
            </a:r>
            <a:r>
              <a:rPr lang="en-US" altLang="ja-JP" sz="1400" dirty="0">
                <a:solidFill>
                  <a:schemeClr val="tx1"/>
                </a:solidFill>
                <a:latin typeface="MS PGothic" panose="020B0600070205080204" pitchFamily="34" charset="-128"/>
                <a:ea typeface="MS PGothic" panose="020B0600070205080204" pitchFamily="34" charset="-128"/>
              </a:rPr>
              <a:t>1. </a:t>
            </a:r>
            <a:r>
              <a:rPr lang="ja-JP" altLang="en-US" sz="1400">
                <a:solidFill>
                  <a:schemeClr val="tx1"/>
                </a:solidFill>
                <a:latin typeface="MS PGothic" panose="020B0600070205080204" pitchFamily="34" charset="-128"/>
                <a:ea typeface="MS PGothic" panose="020B0600070205080204" pitchFamily="34" charset="-128"/>
              </a:rPr>
              <a:t>集中型システム</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pic>
        <p:nvPicPr>
          <p:cNvPr id="3" name="Picture 2" descr="A diagram of a diagram&#10;&#10;Description automatically generated">
            <a:extLst>
              <a:ext uri="{FF2B5EF4-FFF2-40B4-BE49-F238E27FC236}">
                <a16:creationId xmlns:a16="http://schemas.microsoft.com/office/drawing/2014/main" id="{CD753E45-3151-578E-2516-D1A0CBE76DD2}"/>
              </a:ext>
            </a:extLst>
          </p:cNvPr>
          <p:cNvPicPr>
            <a:picLocks noChangeAspect="1"/>
          </p:cNvPicPr>
          <p:nvPr/>
        </p:nvPicPr>
        <p:blipFill>
          <a:blip r:embed="rId3"/>
          <a:stretch>
            <a:fillRect/>
          </a:stretch>
        </p:blipFill>
        <p:spPr>
          <a:xfrm>
            <a:off x="983980" y="1448746"/>
            <a:ext cx="3187700" cy="2032000"/>
          </a:xfrm>
          <a:prstGeom prst="rect">
            <a:avLst/>
          </a:prstGeom>
        </p:spPr>
      </p:pic>
      <p:sp>
        <p:nvSpPr>
          <p:cNvPr id="4" name="Rounded Rectangular Callout 3">
            <a:extLst>
              <a:ext uri="{FF2B5EF4-FFF2-40B4-BE49-F238E27FC236}">
                <a16:creationId xmlns:a16="http://schemas.microsoft.com/office/drawing/2014/main" id="{C824D836-A3E6-E53B-7D01-73FCF94DFDF5}"/>
              </a:ext>
            </a:extLst>
          </p:cNvPr>
          <p:cNvSpPr/>
          <p:nvPr/>
        </p:nvSpPr>
        <p:spPr>
          <a:xfrm>
            <a:off x="4951379" y="1342417"/>
            <a:ext cx="2996119" cy="1229333"/>
          </a:xfrm>
          <a:prstGeom prst="wedgeRoundRectCallout">
            <a:avLst>
              <a:gd name="adj1" fmla="val -69210"/>
              <a:gd name="adj2" fmla="val 2847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latin typeface="MS PGothic" panose="020B0600070205080204" pitchFamily="34" charset="-128"/>
                <a:ea typeface="MS PGothic" panose="020B0600070205080204" pitchFamily="34" charset="-128"/>
              </a:rPr>
              <a:t>長所： テータの一貫性</a:t>
            </a:r>
          </a:p>
          <a:p>
            <a:pPr algn="ctr"/>
            <a:r>
              <a:rPr lang="ja-JP" altLang="en-US">
                <a:latin typeface="MS PGothic" panose="020B0600070205080204" pitchFamily="34" charset="-128"/>
                <a:ea typeface="MS PGothic" panose="020B0600070205080204" pitchFamily="34" charset="-128"/>
              </a:rPr>
              <a:t>短所： 負荷集中に弱い</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277537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3.2 </a:t>
            </a:r>
            <a:r>
              <a:rPr lang="ja-JP" altLang="en-US" sz="2000">
                <a:solidFill>
                  <a:schemeClr val="tx1"/>
                </a:solidFill>
                <a:latin typeface="MS PGothic" panose="020B0600070205080204" pitchFamily="34" charset="-128"/>
                <a:ea typeface="MS PGothic" panose="020B0600070205080204" pitchFamily="34" charset="-128"/>
              </a:rPr>
              <a:t>典型的なシステムアーキテクチャ（</a:t>
            </a:r>
            <a:r>
              <a:rPr lang="en-US" altLang="ja-JP" sz="2000" dirty="0">
                <a:solidFill>
                  <a:schemeClr val="tx1"/>
                </a:solidFill>
                <a:latin typeface="MS PGothic" panose="020B0600070205080204" pitchFamily="34" charset="-128"/>
                <a:ea typeface="MS PGothic" panose="020B0600070205080204" pitchFamily="34" charset="-128"/>
              </a:rPr>
              <a:t>HW</a:t>
            </a:r>
            <a:r>
              <a:rPr lang="ja-JP" altLang="en-US" sz="2000">
                <a:solidFill>
                  <a:schemeClr val="tx1"/>
                </a:solidFill>
                <a:latin typeface="MS PGothic" panose="020B0600070205080204" pitchFamily="34" charset="-128"/>
                <a:ea typeface="MS PGothic" panose="020B0600070205080204" pitchFamily="34" charset="-128"/>
              </a:rPr>
              <a:t>アーキテクチャ）</a:t>
            </a:r>
            <a:br>
              <a:rPr lang="en-US" altLang="ja-JP" sz="2000" dirty="0">
                <a:solidFill>
                  <a:schemeClr val="tx1"/>
                </a:solidFill>
                <a:latin typeface="MS PGothic" panose="020B0600070205080204" pitchFamily="34" charset="-128"/>
                <a:ea typeface="MS PGothic" panose="020B0600070205080204" pitchFamily="34" charset="-128"/>
              </a:rPr>
            </a:br>
            <a:r>
              <a:rPr lang="ja-JP" altLang="en-US" sz="1400">
                <a:solidFill>
                  <a:schemeClr val="tx1"/>
                </a:solidFill>
                <a:latin typeface="MS PGothic" panose="020B0600070205080204" pitchFamily="34" charset="-128"/>
                <a:ea typeface="MS PGothic" panose="020B0600070205080204" pitchFamily="34" charset="-128"/>
              </a:rPr>
              <a:t>　</a:t>
            </a:r>
            <a:r>
              <a:rPr lang="en-US" altLang="ja-JP" sz="1400" dirty="0">
                <a:solidFill>
                  <a:schemeClr val="tx1"/>
                </a:solidFill>
                <a:latin typeface="MS PGothic" panose="020B0600070205080204" pitchFamily="34" charset="-128"/>
                <a:ea typeface="MS PGothic" panose="020B0600070205080204" pitchFamily="34" charset="-128"/>
              </a:rPr>
              <a:t>2. </a:t>
            </a:r>
            <a:r>
              <a:rPr lang="ja-JP" altLang="en-US" sz="1400">
                <a:solidFill>
                  <a:schemeClr val="tx1"/>
                </a:solidFill>
                <a:latin typeface="MS PGothic" panose="020B0600070205080204" pitchFamily="34" charset="-128"/>
                <a:ea typeface="MS PGothic" panose="020B0600070205080204" pitchFamily="34" charset="-128"/>
              </a:rPr>
              <a:t>分散処理システム</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pic>
        <p:nvPicPr>
          <p:cNvPr id="5" name="Picture 4" descr="A diagram of a company&#10;&#10;Description automatically generated">
            <a:extLst>
              <a:ext uri="{FF2B5EF4-FFF2-40B4-BE49-F238E27FC236}">
                <a16:creationId xmlns:a16="http://schemas.microsoft.com/office/drawing/2014/main" id="{02C87DBE-E296-3DCA-A218-004646F4BD3C}"/>
              </a:ext>
            </a:extLst>
          </p:cNvPr>
          <p:cNvPicPr>
            <a:picLocks noChangeAspect="1"/>
          </p:cNvPicPr>
          <p:nvPr/>
        </p:nvPicPr>
        <p:blipFill>
          <a:blip r:embed="rId3"/>
          <a:stretch>
            <a:fillRect/>
          </a:stretch>
        </p:blipFill>
        <p:spPr>
          <a:xfrm>
            <a:off x="919263" y="1224605"/>
            <a:ext cx="5029200" cy="2908300"/>
          </a:xfrm>
          <a:prstGeom prst="rect">
            <a:avLst/>
          </a:prstGeom>
        </p:spPr>
      </p:pic>
      <p:sp>
        <p:nvSpPr>
          <p:cNvPr id="6" name="Rounded Rectangular Callout 5">
            <a:extLst>
              <a:ext uri="{FF2B5EF4-FFF2-40B4-BE49-F238E27FC236}">
                <a16:creationId xmlns:a16="http://schemas.microsoft.com/office/drawing/2014/main" id="{7E40BFBE-A646-2057-2122-727D291044CF}"/>
              </a:ext>
            </a:extLst>
          </p:cNvPr>
          <p:cNvSpPr/>
          <p:nvPr/>
        </p:nvSpPr>
        <p:spPr>
          <a:xfrm>
            <a:off x="6147881" y="3630143"/>
            <a:ext cx="2701044" cy="1229333"/>
          </a:xfrm>
          <a:prstGeom prst="wedgeRoundRectCallout">
            <a:avLst>
              <a:gd name="adj1" fmla="val -65295"/>
              <a:gd name="adj2" fmla="val -2914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latin typeface="MS PGothic" panose="020B0600070205080204" pitchFamily="34" charset="-128"/>
                <a:ea typeface="MS PGothic" panose="020B0600070205080204" pitchFamily="34" charset="-128"/>
              </a:rPr>
              <a:t>長所： 拡張が容易</a:t>
            </a:r>
          </a:p>
          <a:p>
            <a:pPr algn="ctr"/>
            <a:r>
              <a:rPr lang="ja-JP" altLang="en-US">
                <a:latin typeface="MS PGothic" panose="020B0600070205080204" pitchFamily="34" charset="-128"/>
                <a:ea typeface="MS PGothic" panose="020B0600070205080204" pitchFamily="34" charset="-128"/>
              </a:rPr>
              <a:t>短所： セキュリティが弱い</a:t>
            </a:r>
            <a:endParaRPr lang="en-US" dirty="0">
              <a:latin typeface="MS PGothic" panose="020B0600070205080204" pitchFamily="34" charset="-128"/>
              <a:ea typeface="MS PGothic" panose="020B0600070205080204" pitchFamily="34" charset="-128"/>
            </a:endParaRPr>
          </a:p>
        </p:txBody>
      </p:sp>
      <p:sp>
        <p:nvSpPr>
          <p:cNvPr id="4" name="Rounded Rectangular Callout 3">
            <a:extLst>
              <a:ext uri="{FF2B5EF4-FFF2-40B4-BE49-F238E27FC236}">
                <a16:creationId xmlns:a16="http://schemas.microsoft.com/office/drawing/2014/main" id="{C824D836-A3E6-E53B-7D01-73FCF94DFDF5}"/>
              </a:ext>
            </a:extLst>
          </p:cNvPr>
          <p:cNvSpPr/>
          <p:nvPr/>
        </p:nvSpPr>
        <p:spPr>
          <a:xfrm>
            <a:off x="6147881" y="1112699"/>
            <a:ext cx="2276119" cy="679525"/>
          </a:xfrm>
          <a:prstGeom prst="wedgeRoundRectCallout">
            <a:avLst>
              <a:gd name="adj1" fmla="val -67928"/>
              <a:gd name="adj2" fmla="val 3720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latin typeface="MS PGothic" panose="020B0600070205080204" pitchFamily="34" charset="-128"/>
                <a:ea typeface="MS PGothic" panose="020B0600070205080204" pitchFamily="34" charset="-128"/>
              </a:rPr>
              <a:t>負荷分散と機能分散</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701077963"/>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1673</TotalTime>
  <Words>809</Words>
  <Application>Microsoft Macintosh PowerPoint</Application>
  <PresentationFormat>On-screen Show (16:9)</PresentationFormat>
  <Paragraphs>136</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Roboto</vt:lpstr>
      <vt:lpstr>Oswald</vt:lpstr>
      <vt:lpstr>Arial</vt:lpstr>
      <vt:lpstr>MS PGothic</vt:lpstr>
      <vt:lpstr>Software Development Bussines Plan by Slidesgo</vt:lpstr>
      <vt:lpstr>03 第3章 ソフトウェアシステムの構成</vt:lpstr>
      <vt:lpstr>01</vt:lpstr>
      <vt:lpstr>10</vt:lpstr>
      <vt:lpstr>1. 今日の授業について  </vt:lpstr>
      <vt:lpstr>第3章 ソフトウェアシステムの構成</vt:lpstr>
      <vt:lpstr>2. 今日の学習目標</vt:lpstr>
      <vt:lpstr>第3章 ソフトウェアシステムの構成</vt:lpstr>
      <vt:lpstr>3.2 典型的なシステムアーキテクチャ（HWアーキテクチャ） 　1. 集中型システム</vt:lpstr>
      <vt:lpstr>3.2 典型的なシステムアーキテクチャ（HWアーキテクチャ） 　2. 分散処理システム</vt:lpstr>
      <vt:lpstr>3.2 典型的なシステムアーキテクチャ（HWアーキテクチャ） 　3. クライアントサーバシステム </vt:lpstr>
      <vt:lpstr>QUIZで確認</vt:lpstr>
      <vt:lpstr>3.2 典型的なシステムアーキテクチャ（HWアーキテクチャ） 　4. クラウドシステム </vt:lpstr>
      <vt:lpstr>3.2 典型的なシステムアーキテクチャ（HWアーキテクチャ） 　4. クラウドシステム </vt:lpstr>
      <vt:lpstr>QUIZで確認</vt:lpstr>
      <vt:lpstr>3.4 ソフトウェアの構成 　1. ソフトウェアの構造</vt:lpstr>
      <vt:lpstr>3.4 ソフトウェアの構成</vt:lpstr>
      <vt:lpstr>5. 質問やディスカッション </vt:lpstr>
      <vt:lpstr>6. 確認テスト</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42</cp:revision>
  <dcterms:modified xsi:type="dcterms:W3CDTF">2025-04-18T02:06:03Z</dcterms:modified>
</cp:coreProperties>
</file>