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9"/>
  </p:notesMasterIdLst>
  <p:sldIdLst>
    <p:sldId id="256" r:id="rId2"/>
    <p:sldId id="315" r:id="rId3"/>
    <p:sldId id="324" r:id="rId4"/>
    <p:sldId id="320" r:id="rId5"/>
    <p:sldId id="328" r:id="rId6"/>
    <p:sldId id="327" r:id="rId7"/>
    <p:sldId id="329" r:id="rId8"/>
    <p:sldId id="379" r:id="rId9"/>
    <p:sldId id="380" r:id="rId10"/>
    <p:sldId id="383" r:id="rId11"/>
    <p:sldId id="381" r:id="rId12"/>
    <p:sldId id="358" r:id="rId13"/>
    <p:sldId id="382" r:id="rId14"/>
    <p:sldId id="384" r:id="rId15"/>
    <p:sldId id="335" r:id="rId16"/>
    <p:sldId id="344" r:id="rId17"/>
    <p:sldId id="322" r:id="rId18"/>
  </p:sldIdLst>
  <p:sldSz cx="9144000" cy="5143500" type="screen16x9"/>
  <p:notesSz cx="6858000" cy="9144000"/>
  <p:embeddedFontLst>
    <p:embeddedFont>
      <p:font typeface="Oswald" pitchFamily="2" charset="77"/>
      <p:regular r:id="rId20"/>
      <p:bold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ko8W4ptNhNyGSfLnTKjv5A==" hashData="QkjldGjKoTLfKnUsa9Apm0k/AQHrO56i8iqi+mdhNN9S4PMjpYGada1GjAqvQHLg+GQppopAk8tVmkcpbJh1FQ=="/>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81"/>
    <p:restoredTop sz="95719"/>
  </p:normalViewPr>
  <p:slideViewPr>
    <p:cSldViewPr snapToGrid="0" showGuides="1">
      <p:cViewPr varScale="1">
        <p:scale>
          <a:sx n="144" d="100"/>
          <a:sy n="144" d="100"/>
        </p:scale>
        <p:origin x="992" y="192"/>
      </p:cViewPr>
      <p:guideLst/>
    </p:cSldViewPr>
  </p:slideViewPr>
  <p:notesTextViewPr>
    <p:cViewPr>
      <p:scale>
        <a:sx n="1" d="1"/>
        <a:sy n="1" d="1"/>
      </p:scale>
      <p:origin x="0" y="0"/>
    </p:cViewPr>
  </p:notesTextViewPr>
  <p:notesViewPr>
    <p:cSldViewPr snapToGrid="0" showGuides="1">
      <p:cViewPr varScale="1">
        <p:scale>
          <a:sx n="86" d="100"/>
          <a:sy n="86" d="100"/>
        </p:scale>
        <p:origin x="2928" y="21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120507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832681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14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122390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439753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488627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416612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1789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301881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243945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83651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63420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2235000" y="1340850"/>
            <a:ext cx="4674000" cy="246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66" name="Google Shape;66;p8"/>
          <p:cNvGrpSpPr/>
          <p:nvPr/>
        </p:nvGrpSpPr>
        <p:grpSpPr>
          <a:xfrm>
            <a:off x="-77" y="3784091"/>
            <a:ext cx="2423582" cy="1357541"/>
            <a:chOff x="-77" y="3784091"/>
            <a:chExt cx="2423582" cy="1357541"/>
          </a:xfrm>
        </p:grpSpPr>
        <p:sp>
          <p:nvSpPr>
            <p:cNvPr id="67" name="Google Shape;67;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8"/>
          <p:cNvGrpSpPr/>
          <p:nvPr/>
        </p:nvGrpSpPr>
        <p:grpSpPr>
          <a:xfrm rot="10800000">
            <a:off x="6720423" y="-9"/>
            <a:ext cx="2423582" cy="1357541"/>
            <a:chOff x="-77" y="3784091"/>
            <a:chExt cx="2423582" cy="1357541"/>
          </a:xfrm>
        </p:grpSpPr>
        <p:sp>
          <p:nvSpPr>
            <p:cNvPr id="73" name="Google Shape;73;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06163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0CF2C-AC79-A4FD-4CAD-5160B262946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96087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2" name="Text Placeholder 1">
            <a:extLst>
              <a:ext uri="{FF2B5EF4-FFF2-40B4-BE49-F238E27FC236}">
                <a16:creationId xmlns:a16="http://schemas.microsoft.com/office/drawing/2014/main" id="{3DAC0BA1-9C44-1244-00E5-27C63D96E84B}"/>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6" r:id="rId4"/>
    <p:sldLayoutId id="2147483669" r:id="rId5"/>
    <p:sldLayoutId id="2147483670" r:id="rId6"/>
    <p:sldLayoutId id="2147483673" r:id="rId7"/>
    <p:sldLayoutId id="214748367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1pPr>
      <a:lvl2pPr marL="180000" marR="0" lvl="1"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2pPr>
      <a:lvl3pPr marL="360000" marR="0" lvl="2"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3pPr>
      <a:lvl4pPr marL="540000" marR="0" lvl="3"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4pPr>
      <a:lvl5pPr marL="720000" marR="0" lvl="4"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mesa0121mes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forms.gle/DVPSp8BFrAbMnh7F6"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forms.gle/kCzkmRuCWrfuN8719"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onct.oita-ct.ac.jp/seigyo/nishimura_hp/coursework/2019/SystemEngineering/01/Note.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s://onct.oita-ct.ac.jp/seigyo/nishimura_hp/coursework/2019/SystemEngineering/04/Note.html" TargetMode="External"/><Relationship Id="rId4" Type="http://schemas.openxmlformats.org/officeDocument/2006/relationships/hyperlink" Target="https://onct.oita-ct.ac.jp/seigyo/nishimura_hp/coursework/2019/SystemEngineering/06/Note.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262312" cy="2406000"/>
          </a:xfrm>
          <a:prstGeom prst="rect">
            <a:avLst/>
          </a:prstGeom>
        </p:spPr>
        <p:txBody>
          <a:bodyPr spcFirstLastPara="1" wrap="square" lIns="91425" tIns="91425" rIns="91425" bIns="91425" anchor="b" anchorCtr="0">
            <a:noAutofit/>
          </a:bodyPr>
          <a:lstStyle/>
          <a:p>
            <a:r>
              <a:rPr lang="en-US" altLang="ja-JP" dirty="0">
                <a:solidFill>
                  <a:schemeClr val="accent1"/>
                </a:solidFill>
                <a:latin typeface="MS PGothic" panose="020B0600070205080204" pitchFamily="34" charset="-128"/>
                <a:ea typeface="MS PGothic" panose="020B0600070205080204" pitchFamily="34" charset="-128"/>
              </a:rPr>
              <a:t>07</a:t>
            </a:r>
            <a:br>
              <a:rPr lang="en-US" altLang="ja-JP" dirty="0">
                <a:latin typeface="MS PGothic" panose="020B0600070205080204" pitchFamily="34" charset="-128"/>
                <a:ea typeface="MS PGothic" panose="020B0600070205080204" pitchFamily="34" charset="-128"/>
              </a:rPr>
            </a:br>
            <a:r>
              <a:rPr lang="ja-JP" altLang="en-US" sz="4800" b="0" u="none" strike="noStrike">
                <a:solidFill>
                  <a:schemeClr val="tx1"/>
                </a:solidFill>
                <a:effectLst/>
                <a:latin typeface="MS PGothic" panose="020B0600070205080204" pitchFamily="34" charset="-128"/>
                <a:ea typeface="MS PGothic" panose="020B0600070205080204" pitchFamily="34" charset="-128"/>
              </a:rPr>
              <a:t>第</a:t>
            </a:r>
            <a:r>
              <a:rPr lang="en-US" altLang="ja-JP" sz="4800" b="0" u="none" strike="noStrike" dirty="0">
                <a:solidFill>
                  <a:schemeClr val="tx1"/>
                </a:solidFill>
                <a:effectLst/>
                <a:latin typeface="MS PGothic" panose="020B0600070205080204" pitchFamily="34" charset="-128"/>
                <a:ea typeface="MS PGothic" panose="020B0600070205080204" pitchFamily="34" charset="-128"/>
              </a:rPr>
              <a:t>6</a:t>
            </a:r>
            <a:r>
              <a:rPr lang="ja-JP" altLang="en-US" sz="4800" b="0" u="none" strike="noStrike">
                <a:solidFill>
                  <a:schemeClr val="tx1"/>
                </a:solidFill>
                <a:effectLst/>
                <a:latin typeface="MS PGothic" panose="020B0600070205080204" pitchFamily="34" charset="-128"/>
                <a:ea typeface="MS PGothic" panose="020B0600070205080204" pitchFamily="34" charset="-128"/>
              </a:rPr>
              <a:t>章 ソフトウェア設計 </a:t>
            </a:r>
            <a:r>
              <a:rPr lang="en-US" altLang="ja-JP" sz="4800" b="0" u="none" strike="noStrike" dirty="0">
                <a:solidFill>
                  <a:schemeClr val="tx1"/>
                </a:solidFill>
                <a:effectLst/>
                <a:latin typeface="MS PGothic" panose="020B0600070205080204" pitchFamily="34" charset="-128"/>
                <a:ea typeface="MS PGothic" panose="020B0600070205080204" pitchFamily="34" charset="-128"/>
              </a:rPr>
              <a:t>- </a:t>
            </a:r>
            <a:r>
              <a:rPr lang="ja-JP" altLang="en-US" sz="4800" b="0" u="none" strike="noStrike">
                <a:solidFill>
                  <a:schemeClr val="tx1"/>
                </a:solidFill>
                <a:effectLst/>
                <a:latin typeface="MS PGothic" panose="020B0600070205080204" pitchFamily="34" charset="-128"/>
                <a:ea typeface="MS PGothic" panose="020B0600070205080204" pitchFamily="34" charset="-128"/>
              </a:rPr>
              <a:t>設計の概念</a:t>
            </a:r>
            <a:endParaRPr lang="en-US" dirty="0">
              <a:latin typeface="MS PGothic" panose="020B0600070205080204" pitchFamily="34" charset="-128"/>
              <a:ea typeface="MS PGothic" panose="020B0600070205080204" pitchFamily="34" charset="-128"/>
            </a:endParaRPr>
          </a:p>
        </p:txBody>
      </p:sp>
      <p:sp>
        <p:nvSpPr>
          <p:cNvPr id="478" name="Google Shape;478;p27"/>
          <p:cNvSpPr txBox="1">
            <a:spLocks noGrp="1"/>
          </p:cNvSpPr>
          <p:nvPr>
            <p:ph type="subTitle" idx="1"/>
          </p:nvPr>
        </p:nvSpPr>
        <p:spPr>
          <a:xfrm>
            <a:off x="720000" y="3387619"/>
            <a:ext cx="4898338" cy="9591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1"/>
                </a:solidFill>
                <a:latin typeface="MS PGothic" panose="020B0600070205080204" pitchFamily="34" charset="-128"/>
                <a:ea typeface="MS PGothic" panose="020B0600070205080204" pitchFamily="34" charset="-128"/>
              </a:rPr>
              <a:t>Year Offering: 2023, 2</a:t>
            </a:r>
            <a:r>
              <a:rPr lang="en-US" baseline="30000" dirty="0">
                <a:solidFill>
                  <a:schemeClr val="tx1"/>
                </a:solidFill>
                <a:latin typeface="MS PGothic" panose="020B0600070205080204" pitchFamily="34" charset="-128"/>
                <a:ea typeface="MS PGothic" panose="020B0600070205080204" pitchFamily="34" charset="-128"/>
              </a:rPr>
              <a:t>nd</a:t>
            </a:r>
            <a:r>
              <a:rPr lang="en-US" dirty="0">
                <a:solidFill>
                  <a:schemeClr val="tx1"/>
                </a:solidFill>
                <a:latin typeface="MS PGothic" panose="020B0600070205080204" pitchFamily="34" charset="-128"/>
                <a:ea typeface="MS PGothic" panose="020B0600070205080204" pitchFamily="34" charset="-128"/>
              </a:rPr>
              <a:t> Semester</a:t>
            </a:r>
          </a:p>
          <a:p>
            <a:pPr marL="0" lvl="0" indent="0" algn="l" rtl="0">
              <a:spcBef>
                <a:spcPts val="0"/>
              </a:spcBef>
              <a:spcAft>
                <a:spcPts val="0"/>
              </a:spcAft>
              <a:buNone/>
            </a:pPr>
            <a:r>
              <a:rPr lang="en-US" dirty="0">
                <a:solidFill>
                  <a:schemeClr val="tx1"/>
                </a:solidFill>
                <a:latin typeface="MS PGothic" panose="020B0600070205080204" pitchFamily="34" charset="-128"/>
                <a:ea typeface="MS PGothic" panose="020B0600070205080204" pitchFamily="34" charset="-128"/>
              </a:rPr>
              <a:t>Target Grade Level: 3</a:t>
            </a:r>
            <a:r>
              <a:rPr lang="en-US" baseline="30000" dirty="0">
                <a:solidFill>
                  <a:schemeClr val="tx1"/>
                </a:solidFill>
                <a:latin typeface="MS PGothic" panose="020B0600070205080204" pitchFamily="34" charset="-128"/>
                <a:ea typeface="MS PGothic" panose="020B0600070205080204" pitchFamily="34" charset="-128"/>
              </a:rPr>
              <a:t>rd</a:t>
            </a:r>
            <a:r>
              <a:rPr lang="en-US" dirty="0">
                <a:solidFill>
                  <a:schemeClr val="tx1"/>
                </a:solidFill>
                <a:latin typeface="MS PGothic" panose="020B0600070205080204" pitchFamily="34" charset="-128"/>
                <a:ea typeface="MS PGothic" panose="020B0600070205080204" pitchFamily="34" charset="-128"/>
              </a:rPr>
              <a:t> Grade</a:t>
            </a:r>
          </a:p>
          <a:p>
            <a:pPr marL="0" lvl="0" indent="0" algn="l" rtl="0">
              <a:spcBef>
                <a:spcPts val="0"/>
              </a:spcBef>
              <a:spcAft>
                <a:spcPts val="0"/>
              </a:spcAft>
              <a:buNone/>
            </a:pPr>
            <a:r>
              <a:rPr lang="en-US" altLang="ja-JP" dirty="0">
                <a:solidFill>
                  <a:schemeClr val="tx1"/>
                </a:solidFill>
                <a:latin typeface="MS PGothic" panose="020B0600070205080204" pitchFamily="34" charset="-128"/>
                <a:ea typeface="MS PGothic" panose="020B0600070205080204" pitchFamily="34" charset="-128"/>
              </a:rPr>
              <a:t>Date: 2024/3/12</a:t>
            </a:r>
            <a:endParaRPr lang="ja-JP" altLang="en-US">
              <a:solidFill>
                <a:schemeClr val="tx1"/>
              </a:solidFill>
              <a:latin typeface="MS PGothic" panose="020B0600070205080204" pitchFamily="34" charset="-128"/>
              <a:ea typeface="MS PGothic" panose="020B0600070205080204" pitchFamily="34" charset="-128"/>
            </a:endParaRPr>
          </a:p>
          <a:p>
            <a:pPr marL="0" lvl="0" indent="0" algn="l" rtl="0">
              <a:spcBef>
                <a:spcPts val="0"/>
              </a:spcBef>
              <a:spcAft>
                <a:spcPts val="0"/>
              </a:spcAft>
              <a:buNone/>
            </a:pPr>
            <a:endParaRPr lang="ja-JP" altLang="en-US" dirty="0">
              <a:latin typeface="+mn-lt"/>
            </a:endParaRPr>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3D59FD4A-A9A9-0220-DB9B-846449534D3F}"/>
              </a:ext>
            </a:extLst>
          </p:cNvPr>
          <p:cNvSpPr txBox="1"/>
          <p:nvPr/>
        </p:nvSpPr>
        <p:spPr>
          <a:xfrm>
            <a:off x="740868" y="4652669"/>
            <a:ext cx="5300804" cy="276999"/>
          </a:xfrm>
          <a:prstGeom prst="rect">
            <a:avLst/>
          </a:prstGeom>
          <a:noFill/>
        </p:spPr>
        <p:txBody>
          <a:bodyPr wrap="square">
            <a:sp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dirty="0">
                <a:solidFill>
                  <a:schemeClr val="tx1"/>
                </a:solidFill>
              </a:rPr>
              <a:t>Created by </a:t>
            </a:r>
            <a:r>
              <a:rPr lang="en-US" sz="1200" dirty="0">
                <a:solidFill>
                  <a:schemeClr val="tx1"/>
                </a:solidFill>
                <a:hlinkClick r:id="rId3">
                  <a:extLst>
                    <a:ext uri="{A12FA001-AC4F-418D-AE19-62706E023703}">
                      <ahyp:hlinkClr xmlns:ahyp="http://schemas.microsoft.com/office/drawing/2018/hyperlinkcolor" val="tx"/>
                    </a:ext>
                  </a:extLst>
                </a:hlinkClick>
              </a:rPr>
              <a:t>Mariko Tagawa</a:t>
            </a:r>
            <a:r>
              <a:rPr lang="en-US" sz="1200" dirty="0">
                <a:solidFill>
                  <a:schemeClr val="tx1"/>
                </a:solidFill>
              </a:rPr>
              <a:t> (</a:t>
            </a:r>
            <a:r>
              <a:rPr lang="en-US" sz="1200" dirty="0" err="1">
                <a:solidFill>
                  <a:schemeClr val="tx1"/>
                </a:solidFill>
              </a:rPr>
              <a:t>marikotagawa@gmail.com</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20725" y="547228"/>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6.4 </a:t>
            </a:r>
            <a:r>
              <a:rPr lang="ja-JP" altLang="en-US" sz="2000">
                <a:solidFill>
                  <a:schemeClr val="tx1"/>
                </a:solidFill>
                <a:latin typeface="MS PGothic" panose="020B0600070205080204" pitchFamily="34" charset="-128"/>
                <a:ea typeface="MS PGothic" panose="020B0600070205080204" pitchFamily="34" charset="-128"/>
              </a:rPr>
              <a:t>外部設計と内部設計</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7" name="TextBox 6">
            <a:extLst>
              <a:ext uri="{FF2B5EF4-FFF2-40B4-BE49-F238E27FC236}">
                <a16:creationId xmlns:a16="http://schemas.microsoft.com/office/drawing/2014/main" id="{E530BBCD-A68B-82AF-9E05-A470BBA80C7E}"/>
              </a:ext>
            </a:extLst>
          </p:cNvPr>
          <p:cNvSpPr txBox="1"/>
          <p:nvPr/>
        </p:nvSpPr>
        <p:spPr>
          <a:xfrm>
            <a:off x="719275" y="1183283"/>
            <a:ext cx="7704000" cy="1785104"/>
          </a:xfrm>
          <a:prstGeom prst="rect">
            <a:avLst/>
          </a:prstGeom>
          <a:noFill/>
        </p:spPr>
        <p:txBody>
          <a:bodyPr wrap="square" rtlCol="0">
            <a:spAutoFit/>
          </a:bodyPr>
          <a:lstStyle/>
          <a:p>
            <a:pPr marL="342900"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外部設計</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「外部設計」：顧客（利用者）の視点を中心に、ソフトウェアの構成を決定する。</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ユーザインターフェース、外部とのインターフェースなどを決定する。</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外部設計書を作成し、顧客に確認をとる。</a:t>
            </a:r>
            <a:endParaRPr lang="en-US" altLang="ja-JP" dirty="0">
              <a:solidFill>
                <a:schemeClr val="tx1"/>
              </a:solidFill>
              <a:latin typeface="MS PGothic" panose="020B0600070205080204" pitchFamily="34" charset="-128"/>
              <a:ea typeface="MS PGothic" panose="020B0600070205080204" pitchFamily="34" charset="-128"/>
            </a:endParaRPr>
          </a:p>
          <a:p>
            <a:pPr marL="342900" indent="-342900">
              <a:spcBef>
                <a:spcPts val="600"/>
              </a:spcBef>
              <a:spcAft>
                <a:spcPts val="600"/>
              </a:spcAft>
              <a:buClr>
                <a:schemeClr val="tx1"/>
              </a:buClr>
              <a:buFont typeface="+mj-lt"/>
              <a:buAutoNum type="arabicPeriod"/>
            </a:pP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4" name="Picture 3" descr="A close-up of a document&#10;&#10;Description automatically generated">
            <a:extLst>
              <a:ext uri="{FF2B5EF4-FFF2-40B4-BE49-F238E27FC236}">
                <a16:creationId xmlns:a16="http://schemas.microsoft.com/office/drawing/2014/main" id="{ED5550F8-16BF-DAA4-182E-D419EEA8A0DD}"/>
              </a:ext>
            </a:extLst>
          </p:cNvPr>
          <p:cNvPicPr>
            <a:picLocks noChangeAspect="1"/>
          </p:cNvPicPr>
          <p:nvPr/>
        </p:nvPicPr>
        <p:blipFill>
          <a:blip r:embed="rId3"/>
          <a:stretch>
            <a:fillRect/>
          </a:stretch>
        </p:blipFill>
        <p:spPr>
          <a:xfrm>
            <a:off x="4572000" y="2296889"/>
            <a:ext cx="2192331" cy="2622028"/>
          </a:xfrm>
          <a:prstGeom prst="rect">
            <a:avLst/>
          </a:prstGeom>
        </p:spPr>
      </p:pic>
    </p:spTree>
    <p:extLst>
      <p:ext uri="{BB962C8B-B14F-4D97-AF65-F5344CB8AC3E}">
        <p14:creationId xmlns:p14="http://schemas.microsoft.com/office/powerpoint/2010/main" val="2645405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20725" y="547228"/>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6.4 </a:t>
            </a:r>
            <a:r>
              <a:rPr lang="ja-JP" altLang="en-US" sz="2000">
                <a:solidFill>
                  <a:schemeClr val="tx1"/>
                </a:solidFill>
                <a:latin typeface="MS PGothic" panose="020B0600070205080204" pitchFamily="34" charset="-128"/>
                <a:ea typeface="MS PGothic" panose="020B0600070205080204" pitchFamily="34" charset="-128"/>
              </a:rPr>
              <a:t>外部設計と内部設計</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7" name="TextBox 6">
            <a:extLst>
              <a:ext uri="{FF2B5EF4-FFF2-40B4-BE49-F238E27FC236}">
                <a16:creationId xmlns:a16="http://schemas.microsoft.com/office/drawing/2014/main" id="{E530BBCD-A68B-82AF-9E05-A470BBA80C7E}"/>
              </a:ext>
            </a:extLst>
          </p:cNvPr>
          <p:cNvSpPr txBox="1"/>
          <p:nvPr/>
        </p:nvSpPr>
        <p:spPr>
          <a:xfrm>
            <a:off x="719275" y="1183283"/>
            <a:ext cx="7372102" cy="1415772"/>
          </a:xfrm>
          <a:prstGeom prst="rect">
            <a:avLst/>
          </a:prstGeom>
          <a:noFill/>
        </p:spPr>
        <p:txBody>
          <a:bodyPr wrap="square" rtlCol="0">
            <a:spAutoFit/>
          </a:bodyPr>
          <a:lstStyle/>
          <a:p>
            <a:pPr marL="342900" indent="-342900">
              <a:spcBef>
                <a:spcPts val="600"/>
              </a:spcBef>
              <a:spcAft>
                <a:spcPts val="600"/>
              </a:spcAft>
              <a:buClr>
                <a:schemeClr val="tx1"/>
              </a:buClr>
              <a:buFont typeface="+mj-lt"/>
              <a:buAutoNum type="arabicPeriod" startAt="2"/>
            </a:pPr>
            <a:r>
              <a:rPr lang="ja-JP" altLang="en-US">
                <a:solidFill>
                  <a:schemeClr val="tx1"/>
                </a:solidFill>
                <a:latin typeface="MS PGothic" panose="020B0600070205080204" pitchFamily="34" charset="-128"/>
                <a:ea typeface="MS PGothic" panose="020B0600070205080204" pitchFamily="34" charset="-128"/>
              </a:rPr>
              <a:t>内部設計</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「内部設計」：ソフトウェア開発者の視点で、ソフトウェアの構成を決定する。</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モジュールへの分割、データ構造などを詳細かつ具体的に決定する。</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内部設計書を作成する。</a:t>
            </a: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6" name="Picture 5" descr="A close-up of a paper&#10;&#10;Description automatically generated">
            <a:extLst>
              <a:ext uri="{FF2B5EF4-FFF2-40B4-BE49-F238E27FC236}">
                <a16:creationId xmlns:a16="http://schemas.microsoft.com/office/drawing/2014/main" id="{8961E74F-A009-E9B6-D44E-D655D9EE96D6}"/>
              </a:ext>
            </a:extLst>
          </p:cNvPr>
          <p:cNvPicPr>
            <a:picLocks noChangeAspect="1"/>
          </p:cNvPicPr>
          <p:nvPr/>
        </p:nvPicPr>
        <p:blipFill>
          <a:blip r:embed="rId3"/>
          <a:stretch>
            <a:fillRect/>
          </a:stretch>
        </p:blipFill>
        <p:spPr>
          <a:xfrm>
            <a:off x="4067822" y="2284068"/>
            <a:ext cx="2429816" cy="2633921"/>
          </a:xfrm>
          <a:prstGeom prst="rect">
            <a:avLst/>
          </a:prstGeom>
        </p:spPr>
      </p:pic>
    </p:spTree>
    <p:extLst>
      <p:ext uri="{BB962C8B-B14F-4D97-AF65-F5344CB8AC3E}">
        <p14:creationId xmlns:p14="http://schemas.microsoft.com/office/powerpoint/2010/main" val="2556634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43"/>
          <p:cNvSpPr txBox="1">
            <a:spLocks noGrp="1"/>
          </p:cNvSpPr>
          <p:nvPr>
            <p:ph type="title"/>
          </p:nvPr>
        </p:nvSpPr>
        <p:spPr>
          <a:xfrm>
            <a:off x="1854479" y="1340850"/>
            <a:ext cx="5435042" cy="246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err="1">
                <a:solidFill>
                  <a:schemeClr val="accent1"/>
                </a:solidFill>
                <a:latin typeface="MS PGothic" panose="020B0600070205080204" pitchFamily="34" charset="-128"/>
                <a:ea typeface="MS PGothic" panose="020B0600070205080204" pitchFamily="34" charset="-128"/>
              </a:rPr>
              <a:t>Q</a:t>
            </a:r>
            <a:r>
              <a:rPr lang="en-US" sz="8000" dirty="0" err="1">
                <a:solidFill>
                  <a:schemeClr val="accent2"/>
                </a:solidFill>
                <a:latin typeface="MS PGothic" panose="020B0600070205080204" pitchFamily="34" charset="-128"/>
                <a:ea typeface="MS PGothic" panose="020B0600070205080204" pitchFamily="34" charset="-128"/>
              </a:rPr>
              <a:t>U</a:t>
            </a:r>
            <a:r>
              <a:rPr lang="en-US" sz="8000" dirty="0" err="1">
                <a:solidFill>
                  <a:schemeClr val="accent3"/>
                </a:solidFill>
                <a:latin typeface="MS PGothic" panose="020B0600070205080204" pitchFamily="34" charset="-128"/>
                <a:ea typeface="MS PGothic" panose="020B0600070205080204" pitchFamily="34" charset="-128"/>
              </a:rPr>
              <a:t>I</a:t>
            </a:r>
            <a:r>
              <a:rPr lang="en-US" sz="8000" dirty="0" err="1">
                <a:solidFill>
                  <a:schemeClr val="accent4"/>
                </a:solidFill>
                <a:latin typeface="MS PGothic" panose="020B0600070205080204" pitchFamily="34" charset="-128"/>
                <a:ea typeface="MS PGothic" panose="020B0600070205080204" pitchFamily="34" charset="-128"/>
              </a:rPr>
              <a:t>Z</a:t>
            </a:r>
            <a:r>
              <a:rPr lang="en-US" sz="6600" dirty="0" err="1">
                <a:solidFill>
                  <a:schemeClr val="accent1"/>
                </a:solidFill>
                <a:latin typeface="MS PGothic" panose="020B0600070205080204" pitchFamily="34" charset="-128"/>
                <a:ea typeface="MS PGothic" panose="020B0600070205080204" pitchFamily="34" charset="-128"/>
              </a:rPr>
              <a:t>で</a:t>
            </a:r>
            <a:r>
              <a:rPr lang="en-US" sz="6600" dirty="0" err="1">
                <a:solidFill>
                  <a:schemeClr val="accent2"/>
                </a:solidFill>
                <a:latin typeface="MS PGothic" panose="020B0600070205080204" pitchFamily="34" charset="-128"/>
                <a:ea typeface="MS PGothic" panose="020B0600070205080204" pitchFamily="34" charset="-128"/>
              </a:rPr>
              <a:t>確</a:t>
            </a:r>
            <a:r>
              <a:rPr lang="en-US" sz="6600" dirty="0" err="1">
                <a:solidFill>
                  <a:schemeClr val="accent3"/>
                </a:solidFill>
                <a:latin typeface="MS PGothic" panose="020B0600070205080204" pitchFamily="34" charset="-128"/>
                <a:ea typeface="MS PGothic" panose="020B0600070205080204" pitchFamily="34" charset="-128"/>
              </a:rPr>
              <a:t>認</a:t>
            </a:r>
            <a:endParaRPr sz="6600" dirty="0">
              <a:solidFill>
                <a:schemeClr val="accent6"/>
              </a:solidFill>
              <a:latin typeface="MS PGothic" panose="020B0600070205080204" pitchFamily="34" charset="-128"/>
              <a:ea typeface="MS PGothic" panose="020B0600070205080204" pitchFamily="34" charset="-128"/>
            </a:endParaRPr>
          </a:p>
        </p:txBody>
      </p:sp>
      <p:sp>
        <p:nvSpPr>
          <p:cNvPr id="2" name="Google Shape;924;p40">
            <a:extLst>
              <a:ext uri="{FF2B5EF4-FFF2-40B4-BE49-F238E27FC236}">
                <a16:creationId xmlns:a16="http://schemas.microsoft.com/office/drawing/2014/main" id="{1A82E895-E474-5617-4DF4-F34257A245A6}"/>
              </a:ext>
            </a:extLst>
          </p:cNvPr>
          <p:cNvSpPr txBox="1">
            <a:spLocks/>
          </p:cNvSpPr>
          <p:nvPr/>
        </p:nvSpPr>
        <p:spPr>
          <a:xfrm>
            <a:off x="2222803" y="3296767"/>
            <a:ext cx="5066718" cy="6064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US" sz="2000" dirty="0">
                <a:solidFill>
                  <a:schemeClr val="tx1"/>
                </a:solidFill>
                <a:latin typeface="MS PGothic" panose="020B0600070205080204" pitchFamily="34" charset="-128"/>
                <a:ea typeface="MS PGothic" panose="020B0600070205080204" pitchFamily="34" charset="-128"/>
                <a:hlinkClick r:id="rId3"/>
              </a:rPr>
              <a:t>https://</a:t>
            </a:r>
            <a:r>
              <a:rPr lang="en-US" sz="2000" dirty="0" err="1">
                <a:solidFill>
                  <a:schemeClr val="tx1"/>
                </a:solidFill>
                <a:latin typeface="MS PGothic" panose="020B0600070205080204" pitchFamily="34" charset="-128"/>
                <a:ea typeface="MS PGothic" panose="020B0600070205080204" pitchFamily="34" charset="-128"/>
                <a:hlinkClick r:id="rId3"/>
              </a:rPr>
              <a:t>forms.gle</a:t>
            </a:r>
            <a:r>
              <a:rPr lang="en-US" sz="2000" dirty="0">
                <a:solidFill>
                  <a:schemeClr val="tx1"/>
                </a:solidFill>
                <a:latin typeface="MS PGothic" panose="020B0600070205080204" pitchFamily="34" charset="-128"/>
                <a:ea typeface="MS PGothic" panose="020B0600070205080204" pitchFamily="34" charset="-128"/>
                <a:hlinkClick r:id="rId3"/>
              </a:rPr>
              <a:t>/DVPSp8BFrAbMnh7F6</a:t>
            </a:r>
            <a:endParaRPr lang="en-US" sz="2000" dirty="0">
              <a:solidFill>
                <a:schemeClr val="tx1"/>
              </a:solidFill>
              <a:latin typeface="MS PGothic" panose="020B0600070205080204" pitchFamily="34" charset="-128"/>
              <a:ea typeface="MS PGothic" panose="020B0600070205080204" pitchFamily="34" charset="-128"/>
            </a:endParaRPr>
          </a:p>
        </p:txBody>
      </p:sp>
      <p:sp>
        <p:nvSpPr>
          <p:cNvPr id="3" name="TextBox 2">
            <a:extLst>
              <a:ext uri="{FF2B5EF4-FFF2-40B4-BE49-F238E27FC236}">
                <a16:creationId xmlns:a16="http://schemas.microsoft.com/office/drawing/2014/main" id="{1079F168-BD3B-C930-E11B-78E7E72FA47B}"/>
              </a:ext>
            </a:extLst>
          </p:cNvPr>
          <p:cNvSpPr txBox="1"/>
          <p:nvPr/>
        </p:nvSpPr>
        <p:spPr>
          <a:xfrm>
            <a:off x="720725" y="641444"/>
            <a:ext cx="1308569" cy="307777"/>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Quiz 6-1</a:t>
            </a:r>
          </a:p>
        </p:txBody>
      </p:sp>
    </p:spTree>
    <p:extLst>
      <p:ext uri="{BB962C8B-B14F-4D97-AF65-F5344CB8AC3E}">
        <p14:creationId xmlns:p14="http://schemas.microsoft.com/office/powerpoint/2010/main" val="4111484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20725" y="547228"/>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6.5 </a:t>
            </a:r>
            <a:r>
              <a:rPr lang="ja-JP" altLang="en-US" sz="2000">
                <a:solidFill>
                  <a:schemeClr val="tx1"/>
                </a:solidFill>
                <a:latin typeface="MS PGothic" panose="020B0600070205080204" pitchFamily="34" charset="-128"/>
                <a:ea typeface="MS PGothic" panose="020B0600070205080204" pitchFamily="34" charset="-128"/>
              </a:rPr>
              <a:t>ソフトウェアの構造</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7" name="TextBox 6">
            <a:extLst>
              <a:ext uri="{FF2B5EF4-FFF2-40B4-BE49-F238E27FC236}">
                <a16:creationId xmlns:a16="http://schemas.microsoft.com/office/drawing/2014/main" id="{E530BBCD-A68B-82AF-9E05-A470BBA80C7E}"/>
              </a:ext>
            </a:extLst>
          </p:cNvPr>
          <p:cNvSpPr txBox="1"/>
          <p:nvPr/>
        </p:nvSpPr>
        <p:spPr>
          <a:xfrm>
            <a:off x="719275" y="1183283"/>
            <a:ext cx="7704000" cy="1631216"/>
          </a:xfrm>
          <a:prstGeom prst="rect">
            <a:avLst/>
          </a:prstGeom>
          <a:noFill/>
        </p:spPr>
        <p:txBody>
          <a:bodyPr wrap="square" rtlCol="0">
            <a:spAutoFit/>
          </a:bodyPr>
          <a:lstStyle/>
          <a:p>
            <a:pPr marL="342900"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ソフトウェアの構造</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静的構造</a:t>
            </a:r>
            <a:r>
              <a:rPr lang="en-US" altLang="ja-JP" dirty="0">
                <a:solidFill>
                  <a:schemeClr val="tx1"/>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動的構造</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「静的構造」：ソフトウェアの構成やモジュール。時間が経過しても変化しない構造。</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「動的構造」：静的構成要素がソフトウェアが動作する中で呼び出されたり、データを引き渡したりして機能が実行されることにより、時間とともに関係が変化する構造。</a:t>
            </a: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3" name="Picture 2" descr="A diagram of a computer system&#10;&#10;Description automatically generated">
            <a:extLst>
              <a:ext uri="{FF2B5EF4-FFF2-40B4-BE49-F238E27FC236}">
                <a16:creationId xmlns:a16="http://schemas.microsoft.com/office/drawing/2014/main" id="{4B8C9DCB-695D-10EA-0F0F-5EB0C46A54F4}"/>
              </a:ext>
            </a:extLst>
          </p:cNvPr>
          <p:cNvPicPr>
            <a:picLocks noChangeAspect="1"/>
          </p:cNvPicPr>
          <p:nvPr/>
        </p:nvPicPr>
        <p:blipFill>
          <a:blip r:embed="rId3"/>
          <a:stretch>
            <a:fillRect/>
          </a:stretch>
        </p:blipFill>
        <p:spPr>
          <a:xfrm>
            <a:off x="1416623" y="2884764"/>
            <a:ext cx="2920336" cy="2150906"/>
          </a:xfrm>
          <a:prstGeom prst="rect">
            <a:avLst/>
          </a:prstGeom>
        </p:spPr>
      </p:pic>
      <p:pic>
        <p:nvPicPr>
          <p:cNvPr id="5" name="Picture 4" descr="A diagram of a diagram&#10;&#10;Description automatically generated">
            <a:extLst>
              <a:ext uri="{FF2B5EF4-FFF2-40B4-BE49-F238E27FC236}">
                <a16:creationId xmlns:a16="http://schemas.microsoft.com/office/drawing/2014/main" id="{6B080B29-33C0-7536-89A2-B6AA07855C2B}"/>
              </a:ext>
            </a:extLst>
          </p:cNvPr>
          <p:cNvPicPr>
            <a:picLocks noChangeAspect="1"/>
          </p:cNvPicPr>
          <p:nvPr/>
        </p:nvPicPr>
        <p:blipFill>
          <a:blip r:embed="rId4"/>
          <a:stretch>
            <a:fillRect/>
          </a:stretch>
        </p:blipFill>
        <p:spPr>
          <a:xfrm>
            <a:off x="4927980" y="2884764"/>
            <a:ext cx="2486448" cy="2150906"/>
          </a:xfrm>
          <a:prstGeom prst="rect">
            <a:avLst/>
          </a:prstGeom>
        </p:spPr>
      </p:pic>
    </p:spTree>
    <p:extLst>
      <p:ext uri="{BB962C8B-B14F-4D97-AF65-F5344CB8AC3E}">
        <p14:creationId xmlns:p14="http://schemas.microsoft.com/office/powerpoint/2010/main" val="4078069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20725" y="547228"/>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6.5 </a:t>
            </a:r>
            <a:r>
              <a:rPr lang="ja-JP" altLang="en-US" sz="2000">
                <a:solidFill>
                  <a:schemeClr val="tx1"/>
                </a:solidFill>
                <a:latin typeface="MS PGothic" panose="020B0600070205080204" pitchFamily="34" charset="-128"/>
                <a:ea typeface="MS PGothic" panose="020B0600070205080204" pitchFamily="34" charset="-128"/>
              </a:rPr>
              <a:t>ソフトウェアの構造</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7" name="TextBox 6">
            <a:extLst>
              <a:ext uri="{FF2B5EF4-FFF2-40B4-BE49-F238E27FC236}">
                <a16:creationId xmlns:a16="http://schemas.microsoft.com/office/drawing/2014/main" id="{E530BBCD-A68B-82AF-9E05-A470BBA80C7E}"/>
              </a:ext>
            </a:extLst>
          </p:cNvPr>
          <p:cNvSpPr txBox="1"/>
          <p:nvPr/>
        </p:nvSpPr>
        <p:spPr>
          <a:xfrm>
            <a:off x="719275" y="1183283"/>
            <a:ext cx="7704000" cy="1046440"/>
          </a:xfrm>
          <a:prstGeom prst="rect">
            <a:avLst/>
          </a:prstGeom>
          <a:noFill/>
        </p:spPr>
        <p:txBody>
          <a:bodyPr wrap="square" rtlCol="0">
            <a:spAutoFit/>
          </a:bodyPr>
          <a:lstStyle/>
          <a:p>
            <a:pPr marL="342900" indent="-342900">
              <a:spcBef>
                <a:spcPts val="600"/>
              </a:spcBef>
              <a:spcAft>
                <a:spcPts val="600"/>
              </a:spcAft>
              <a:buClr>
                <a:schemeClr val="tx1"/>
              </a:buClr>
              <a:buFont typeface="+mj-lt"/>
              <a:buAutoNum type="arabicPeriod" startAt="2"/>
            </a:pPr>
            <a:r>
              <a:rPr lang="ja-JP" altLang="en-US">
                <a:solidFill>
                  <a:schemeClr val="tx1"/>
                </a:solidFill>
                <a:latin typeface="MS PGothic" panose="020B0600070205080204" pitchFamily="34" charset="-128"/>
                <a:ea typeface="MS PGothic" panose="020B0600070205080204" pitchFamily="34" charset="-128"/>
              </a:rPr>
              <a:t>ソフトウェア・アーキテクチャ</a:t>
            </a:r>
            <a:endParaRPr lang="en-US" altLang="ja-JP" dirty="0">
              <a:solidFill>
                <a:schemeClr val="tx1"/>
              </a:solidFill>
              <a:latin typeface="MS PGothic" panose="020B0600070205080204" pitchFamily="34" charset="-128"/>
              <a:ea typeface="MS PGothic" panose="020B0600070205080204" pitchFamily="34" charset="-128"/>
            </a:endParaRPr>
          </a:p>
          <a:p>
            <a:pPr marL="641350" indent="-282575">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ソフトウェアアーキテクチャ：　ソフトウェア全体の構造。静的構造、</a:t>
            </a:r>
            <a:r>
              <a:rPr lang="en-US" altLang="ja-JP" dirty="0">
                <a:solidFill>
                  <a:schemeClr val="tx1"/>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動的構造、両方を含む。</a:t>
            </a:r>
            <a:endParaRPr lang="en-US" altLang="ja-JP" dirty="0">
              <a:solidFill>
                <a:schemeClr val="tx1"/>
              </a:solidFill>
              <a:latin typeface="MS PGothic" panose="020B0600070205080204" pitchFamily="34" charset="-128"/>
              <a:ea typeface="MS PGothic" panose="020B0600070205080204" pitchFamily="34" charset="-128"/>
            </a:endParaRPr>
          </a:p>
          <a:p>
            <a:pPr marL="358775" lvl="2">
              <a:spcBef>
                <a:spcPts val="600"/>
              </a:spcBef>
              <a:spcAft>
                <a:spcPts val="600"/>
              </a:spcAft>
              <a:buClr>
                <a:schemeClr val="tx1"/>
              </a:buClr>
            </a:pPr>
            <a:endParaRPr lang="en-US" altLang="ja-JP" dirty="0">
              <a:solidFill>
                <a:schemeClr val="tx1"/>
              </a:solidFill>
              <a:latin typeface="MS PGothic" panose="020B0600070205080204" pitchFamily="34" charset="-128"/>
              <a:ea typeface="MS PGothic" panose="020B0600070205080204" pitchFamily="34" charset="-128"/>
            </a:endParaRPr>
          </a:p>
        </p:txBody>
      </p:sp>
      <p:sp>
        <p:nvSpPr>
          <p:cNvPr id="2" name="Alternate Process 1">
            <a:extLst>
              <a:ext uri="{FF2B5EF4-FFF2-40B4-BE49-F238E27FC236}">
                <a16:creationId xmlns:a16="http://schemas.microsoft.com/office/drawing/2014/main" id="{CBD45A7B-D230-E51B-DF0D-6DED64ED6E7D}"/>
              </a:ext>
            </a:extLst>
          </p:cNvPr>
          <p:cNvSpPr/>
          <p:nvPr/>
        </p:nvSpPr>
        <p:spPr>
          <a:xfrm>
            <a:off x="914400" y="2571750"/>
            <a:ext cx="6783572" cy="1649376"/>
          </a:xfrm>
          <a:prstGeom prst="flowChartAlternateProcess">
            <a:avLst/>
          </a:prstGeom>
          <a:noFill/>
          <a:ln w="381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err="1">
                <a:solidFill>
                  <a:schemeClr val="accent3"/>
                </a:solidFill>
                <a:latin typeface="MS PGothic" panose="020B0600070205080204" pitchFamily="34" charset="-128"/>
                <a:ea typeface="MS PGothic" panose="020B0600070205080204" pitchFamily="34" charset="-128"/>
              </a:rPr>
              <a:t>ソフトウェア設計では、静的構造と動的構造を考える</a:t>
            </a:r>
            <a:endParaRPr lang="en-US" sz="3200" dirty="0">
              <a:solidFill>
                <a:schemeClr val="accent3"/>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748548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349582"/>
            <a:ext cx="8134705" cy="267997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spcAft>
                <a:spcPts val="600"/>
              </a:spcAft>
              <a:buClr>
                <a:schemeClr val="bg1"/>
              </a:buClr>
            </a:pPr>
            <a:r>
              <a:rPr lang="ja-JP" altLang="en-US" sz="2000">
                <a:solidFill>
                  <a:schemeClr val="tx1"/>
                </a:solidFill>
                <a:latin typeface="MS PGothic" panose="020B0600070205080204" pitchFamily="34" charset="-128"/>
                <a:ea typeface="MS PGothic" panose="020B0600070205080204" pitchFamily="34" charset="-128"/>
              </a:rPr>
              <a:t>今日の授業についての質問や各自の意見など</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p:txBody>
          <a:bodyPr/>
          <a:lstStyle/>
          <a:p>
            <a:r>
              <a:rPr lang="en-US" dirty="0">
                <a:solidFill>
                  <a:schemeClr val="tx1"/>
                </a:solidFill>
                <a:latin typeface="MS PGothic" panose="020B0600070205080204" pitchFamily="34" charset="-128"/>
                <a:ea typeface="MS PGothic" panose="020B0600070205080204" pitchFamily="34" charset="-128"/>
              </a:rPr>
              <a:t>5. </a:t>
            </a:r>
            <a:r>
              <a:rPr lang="en-JP" dirty="0">
                <a:solidFill>
                  <a:schemeClr val="tx1"/>
                </a:solidFill>
                <a:latin typeface="MS PGothic" panose="020B0600070205080204" pitchFamily="34" charset="-128"/>
                <a:ea typeface="MS PGothic" panose="020B0600070205080204" pitchFamily="34" charset="-128"/>
              </a:rPr>
              <a:t>質問やディスカッション</a:t>
            </a:r>
            <a:br>
              <a:rPr lang="en-JP" dirty="0">
                <a:solidFill>
                  <a:schemeClr val="tx1"/>
                </a:solidFill>
                <a:latin typeface="MS PGothic" panose="020B0600070205080204" pitchFamily="34" charset="-128"/>
                <a:ea typeface="MS PGothic" panose="020B0600070205080204" pitchFamily="34" charset="-128"/>
              </a:rPr>
            </a:br>
            <a:endParaRPr lang="en-US"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663835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112699"/>
            <a:ext cx="8134705" cy="36902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60362" lvl="1">
              <a:spcBef>
                <a:spcPts val="600"/>
              </a:spcBef>
              <a:spcAft>
                <a:spcPts val="600"/>
              </a:spcAft>
              <a:buClr>
                <a:schemeClr val="tx1"/>
              </a:buClr>
            </a:pPr>
            <a:r>
              <a:rPr lang="en-US" altLang="ja-JP" sz="1800" dirty="0">
                <a:solidFill>
                  <a:schemeClr val="tx1"/>
                </a:solidFill>
                <a:latin typeface="MS PGothic" panose="020B0600070205080204" pitchFamily="34" charset="-128"/>
                <a:ea typeface="MS PGothic" panose="020B0600070205080204" pitchFamily="34" charset="-128"/>
                <a:hlinkClick r:id="rId3"/>
              </a:rPr>
              <a:t>https://forms.gle/kCzkmRuCWrfuN8719</a:t>
            </a:r>
            <a:endParaRPr lang="en-US" altLang="ja-JP" sz="1800" dirty="0">
              <a:solidFill>
                <a:schemeClr val="tx1"/>
              </a:solidFill>
              <a:latin typeface="MS PGothic" panose="020B0600070205080204" pitchFamily="34" charset="-128"/>
              <a:ea typeface="MS PGothic" panose="020B0600070205080204" pitchFamily="34" charset="-128"/>
            </a:endParaRPr>
          </a:p>
          <a:p>
            <a:pPr marL="360362" lvl="1">
              <a:spcBef>
                <a:spcPts val="600"/>
              </a:spcBef>
              <a:spcAft>
                <a:spcPts val="600"/>
              </a:spcAft>
              <a:buClr>
                <a:schemeClr val="tx1"/>
              </a:buClr>
            </a:pPr>
            <a:r>
              <a:rPr lang="ja-JP" altLang="en-US" sz="1600" b="0" i="0">
                <a:solidFill>
                  <a:schemeClr val="tx1"/>
                </a:solidFill>
                <a:effectLst/>
                <a:latin typeface="MS PGothic" panose="020B0600070205080204" pitchFamily="34" charset="-128"/>
                <a:ea typeface="MS PGothic" panose="020B0600070205080204" pitchFamily="34" charset="-128"/>
              </a:rPr>
              <a:t>第１章で紹介した歯科医院診療支援システムにおいて、ソフトウェア設計をしています。以下の問いに答えてください。</a:t>
            </a:r>
          </a:p>
          <a:p>
            <a:pPr marL="360362" lvl="1">
              <a:spcBef>
                <a:spcPts val="600"/>
              </a:spcBef>
              <a:spcAft>
                <a:spcPts val="600"/>
              </a:spcAft>
              <a:buClr>
                <a:schemeClr val="tx1"/>
              </a:buClr>
            </a:pPr>
            <a:endParaRPr lang="en-US" altLang="ja-JP" sz="1600" b="0" i="0" dirty="0">
              <a:solidFill>
                <a:schemeClr val="tx1"/>
              </a:solidFill>
              <a:effectLst/>
              <a:latin typeface="MS PGothic" panose="020B0600070205080204" pitchFamily="34" charset="-128"/>
              <a:ea typeface="MS PGothic" panose="020B0600070205080204" pitchFamily="34" charset="-128"/>
            </a:endParaRPr>
          </a:p>
          <a:p>
            <a:pPr marL="817562" lvl="1" indent="-457200">
              <a:spcBef>
                <a:spcPts val="600"/>
              </a:spcBef>
              <a:spcAft>
                <a:spcPts val="600"/>
              </a:spcAft>
              <a:buClr>
                <a:schemeClr val="tx1"/>
              </a:buClr>
              <a:buFont typeface="+mj-lt"/>
              <a:buAutoNum type="arabicPeriod"/>
            </a:pPr>
            <a:r>
              <a:rPr lang="ja-JP" altLang="en-US" b="0" i="0">
                <a:solidFill>
                  <a:schemeClr val="bg1"/>
                </a:solidFill>
                <a:effectLst/>
                <a:latin typeface="MS PGothic" panose="020B0600070205080204" pitchFamily="34" charset="-128"/>
                <a:ea typeface="MS PGothic" panose="020B0600070205080204" pitchFamily="34" charset="-128"/>
              </a:rPr>
              <a:t>外部設計書に含めるべき項目はどれですか。全て選択してください。</a:t>
            </a:r>
            <a:endParaRPr lang="en-US" altLang="ja-JP" b="0" i="0" dirty="0">
              <a:solidFill>
                <a:schemeClr val="bg1"/>
              </a:solidFill>
              <a:effectLst/>
              <a:latin typeface="MS PGothic" panose="020B0600070205080204" pitchFamily="34" charset="-128"/>
              <a:ea typeface="MS PGothic" panose="020B0600070205080204" pitchFamily="34" charset="-128"/>
            </a:endParaRPr>
          </a:p>
          <a:p>
            <a:pPr marL="817562" lvl="1" indent="-457200">
              <a:spcBef>
                <a:spcPts val="600"/>
              </a:spcBef>
              <a:spcAft>
                <a:spcPts val="600"/>
              </a:spcAft>
              <a:buClr>
                <a:schemeClr val="tx1"/>
              </a:buClr>
              <a:buFont typeface="+mj-lt"/>
              <a:buAutoNum type="arabicPeriod"/>
            </a:pPr>
            <a:r>
              <a:rPr lang="ja-JP" altLang="en-US" b="0" i="0">
                <a:solidFill>
                  <a:schemeClr val="bg1"/>
                </a:solidFill>
                <a:effectLst/>
                <a:latin typeface="MS PGothic" panose="020B0600070205080204" pitchFamily="34" charset="-128"/>
                <a:ea typeface="MS PGothic" panose="020B0600070205080204" pitchFamily="34" charset="-128"/>
              </a:rPr>
              <a:t>ソフトウェア設計書のうち、顧客に説明をして確認をするのはどの設計書ですか？</a:t>
            </a:r>
            <a:endParaRPr lang="en-US" altLang="ja-JP" dirty="0">
              <a:solidFill>
                <a:schemeClr val="bg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p:txBody>
          <a:bodyPr/>
          <a:lstStyle/>
          <a:p>
            <a:r>
              <a:rPr lang="en-US" dirty="0">
                <a:latin typeface="MS PGothic" panose="020B0600070205080204" pitchFamily="34" charset="-128"/>
                <a:ea typeface="MS PGothic" panose="020B0600070205080204" pitchFamily="34" charset="-128"/>
              </a:rPr>
              <a:t>6.</a:t>
            </a:r>
            <a:r>
              <a:rPr lang="ja-JP" altLang="en-US">
                <a:latin typeface="MS PGothic" panose="020B0600070205080204" pitchFamily="34" charset="-128"/>
                <a:ea typeface="MS PGothic" panose="020B0600070205080204" pitchFamily="34" charset="-128"/>
              </a:rPr>
              <a:t> </a:t>
            </a:r>
            <a:r>
              <a:rPr lang="en-US" dirty="0" err="1">
                <a:latin typeface="MS PGothic" panose="020B0600070205080204" pitchFamily="34" charset="-128"/>
                <a:ea typeface="MS PGothic" panose="020B0600070205080204" pitchFamily="34" charset="-128"/>
              </a:rPr>
              <a:t>確認テスト</a:t>
            </a:r>
            <a:endParaRPr lang="en-US"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401155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p:txBody>
          <a:bodyPr/>
          <a:lstStyle/>
          <a:p>
            <a:r>
              <a:rPr lang="en-US" dirty="0" err="1">
                <a:solidFill>
                  <a:schemeClr val="tx1"/>
                </a:solidFill>
                <a:latin typeface="MS PGothic" panose="020B0600070205080204" pitchFamily="34" charset="-128"/>
                <a:ea typeface="MS PGothic" panose="020B0600070205080204" pitchFamily="34" charset="-128"/>
              </a:rPr>
              <a:t>今日の授業の参考</a:t>
            </a:r>
            <a:endParaRPr lang="en-US"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1169551"/>
          </a:xfrm>
          <a:prstGeom prst="rect">
            <a:avLst/>
          </a:prstGeom>
          <a:noFill/>
        </p:spPr>
        <p:txBody>
          <a:bodyPr wrap="square">
            <a:spAutoFit/>
          </a:bodyPr>
          <a:lstStyle/>
          <a:p>
            <a:r>
              <a:rPr lang="en-US" dirty="0">
                <a:solidFill>
                  <a:srgbClr val="CEF3F5"/>
                </a:solidFill>
                <a:latin typeface="MS PGothic" panose="020B0600070205080204" pitchFamily="34" charset="-128"/>
                <a:ea typeface="MS PGothic" panose="020B0600070205080204" pitchFamily="34" charset="-128"/>
              </a:rPr>
              <a:t>大分工業高専、西村先生の授業ノート</a:t>
            </a:r>
            <a:endParaRPr lang="en-US" dirty="0">
              <a:solidFill>
                <a:schemeClr val="tx1"/>
              </a:solid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endParaRPr>
          </a:p>
          <a:p>
            <a:r>
              <a:rPr lang="en-US" altLang="ja-JP" dirty="0">
                <a:solidFill>
                  <a:schemeClr val="tx1"/>
                </a:solidFill>
                <a:latin typeface="MS PGothic" panose="020B0600070205080204" pitchFamily="34" charset="-128"/>
                <a:ea typeface="MS PGothic" panose="020B0600070205080204" pitchFamily="34" charset="-128"/>
                <a:hlinkClick r:id="rId4"/>
              </a:rPr>
              <a:t>https://onct.oita-ct.ac.jp/seigyo/nishimura_hp/coursework/2019/SystemEngineering/06/Note.html</a:t>
            </a:r>
            <a:endParaRPr lang="en-US" altLang="ja-JP" dirty="0">
              <a:solidFill>
                <a:schemeClr val="tx1"/>
              </a:solidFill>
              <a:latin typeface="MS PGothic" panose="020B0600070205080204" pitchFamily="34" charset="-128"/>
              <a:ea typeface="MS PGothic" panose="020B0600070205080204" pitchFamily="34" charset="-128"/>
              <a:hlinkClick r:id="rId5"/>
            </a:endParaRPr>
          </a:p>
          <a:p>
            <a:endParaRPr lang="en-US" altLang="ja-JP" dirty="0">
              <a:solidFill>
                <a:schemeClr val="tx1"/>
              </a:solidFill>
              <a:latin typeface="MS PGothic" panose="020B0600070205080204" pitchFamily="34" charset="-128"/>
              <a:ea typeface="MS PGothic" panose="020B0600070205080204" pitchFamily="34" charset="-128"/>
            </a:endParaRPr>
          </a:p>
          <a:p>
            <a:r>
              <a:rPr lang="ja-JP" altLang="en-US">
                <a:solidFill>
                  <a:schemeClr val="tx1"/>
                </a:solidFill>
                <a:latin typeface="MS PGothic" panose="020B0600070205080204" pitchFamily="34" charset="-128"/>
                <a:ea typeface="MS PGothic" panose="020B0600070205080204" pitchFamily="34" charset="-128"/>
              </a:rPr>
              <a:t>教科書（図はすべてこちらより引用）：</a:t>
            </a:r>
          </a:p>
          <a:p>
            <a:r>
              <a:rPr lang="ja-JP" altLang="en-US">
                <a:solidFill>
                  <a:schemeClr val="tx1"/>
                </a:solidFill>
                <a:latin typeface="MS PGothic" panose="020B0600070205080204" pitchFamily="34" charset="-128"/>
                <a:ea typeface="MS PGothic" panose="020B0600070205080204" pitchFamily="34" charset="-128"/>
              </a:rPr>
              <a:t>　平山雅之 他</a:t>
            </a:r>
            <a:r>
              <a:rPr lang="en-US" altLang="ja-JP" dirty="0">
                <a:solidFill>
                  <a:schemeClr val="tx1"/>
                </a:solidFill>
                <a:latin typeface="MS PGothic" panose="020B0600070205080204" pitchFamily="34" charset="-128"/>
                <a:ea typeface="MS PGothic" panose="020B0600070205080204" pitchFamily="34" charset="-128"/>
              </a:rPr>
              <a:t>,</a:t>
            </a:r>
            <a:r>
              <a:rPr lang="ja-JP" altLang="en-US">
                <a:solidFill>
                  <a:schemeClr val="tx1"/>
                </a:solidFill>
                <a:latin typeface="MS PGothic" panose="020B0600070205080204" pitchFamily="34" charset="-128"/>
                <a:ea typeface="MS PGothic" panose="020B0600070205080204" pitchFamily="34" charset="-128"/>
              </a:rPr>
              <a:t>「ソフトウェア工学」</a:t>
            </a:r>
            <a:r>
              <a:rPr lang="en-US" altLang="ja-JP" dirty="0">
                <a:solidFill>
                  <a:schemeClr val="tx1"/>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オーム社</a:t>
            </a:r>
            <a:endParaRPr lang="en-US"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70626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4" name="Google Shape;674;p29"/>
          <p:cNvSpPr txBox="1">
            <a:spLocks noGrp="1"/>
          </p:cNvSpPr>
          <p:nvPr>
            <p:ph type="subTitle" idx="1"/>
          </p:nvPr>
        </p:nvSpPr>
        <p:spPr>
          <a:xfrm>
            <a:off x="579066" y="1865830"/>
            <a:ext cx="1427583" cy="572700"/>
          </a:xfrm>
          <a:prstGeom prst="rect">
            <a:avLst/>
          </a:prstGeom>
        </p:spPr>
        <p:txBody>
          <a:bodyPr spcFirstLastPara="1" wrap="square" lIns="91425" tIns="91425" rIns="91425" bIns="91425" anchor="b" anchorCtr="0">
            <a:noAutofit/>
          </a:bodyPr>
          <a:lstStyle/>
          <a:p>
            <a:pPr marL="139700" indent="0"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74385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01</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77" name="Google Shape;677;p29"/>
          <p:cNvSpPr txBox="1">
            <a:spLocks noGrp="1"/>
          </p:cNvSpPr>
          <p:nvPr>
            <p:ph type="subTitle" idx="4"/>
          </p:nvPr>
        </p:nvSpPr>
        <p:spPr>
          <a:xfrm>
            <a:off x="1983601" y="1865830"/>
            <a:ext cx="1427583" cy="550226"/>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2</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ソフトウェア開発の流れ</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19306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02</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0" name="Google Shape;680;p29"/>
          <p:cNvSpPr txBox="1">
            <a:spLocks noGrp="1"/>
          </p:cNvSpPr>
          <p:nvPr>
            <p:ph type="subTitle" idx="7"/>
          </p:nvPr>
        </p:nvSpPr>
        <p:spPr>
          <a:xfrm>
            <a:off x="3388136" y="1865830"/>
            <a:ext cx="1538506" cy="557059"/>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3</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ソフトウェアシステムの構成</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42280"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03</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4" name="Google Shape;684;p29"/>
          <p:cNvSpPr txBox="1">
            <a:spLocks noGrp="1"/>
          </p:cNvSpPr>
          <p:nvPr>
            <p:ph type="title" idx="14"/>
          </p:nvPr>
        </p:nvSpPr>
        <p:spPr>
          <a:xfrm>
            <a:off x="5091491"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04</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7" name="Google Shape;687;p29"/>
          <p:cNvSpPr txBox="1">
            <a:spLocks noGrp="1"/>
          </p:cNvSpPr>
          <p:nvPr>
            <p:ph type="title" idx="17"/>
          </p:nvPr>
        </p:nvSpPr>
        <p:spPr>
          <a:xfrm>
            <a:off x="65407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05</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9" name="Google Shape;689;p29"/>
          <p:cNvSpPr txBox="1">
            <a:spLocks noGrp="1"/>
          </p:cNvSpPr>
          <p:nvPr>
            <p:ph type="subTitle" idx="19"/>
          </p:nvPr>
        </p:nvSpPr>
        <p:spPr>
          <a:xfrm>
            <a:off x="6611731" y="1895088"/>
            <a:ext cx="955944" cy="520676"/>
          </a:xfrm>
          <a:prstGeom prst="rect">
            <a:avLst/>
          </a:prstGeom>
        </p:spPr>
        <p:txBody>
          <a:bodyPr spcFirstLastPara="1" wrap="square" lIns="91425" tIns="91425" rIns="91425" bIns="91425" anchor="t"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演習</a:t>
            </a:r>
            <a:endPar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0000"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06</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03594" y="1865830"/>
            <a:ext cx="1617092" cy="550226"/>
          </a:xfrm>
        </p:spPr>
        <p:txBody>
          <a:bodyPr/>
          <a:lstStyle/>
          <a:p>
            <a:pPr marL="136525" indent="3175" algn="l"/>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4</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要求の獲得・分析と</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要件</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定義</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2165481" y="3298339"/>
            <a:ext cx="1588031" cy="5502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b="0" u="none" strike="noStrike">
                <a:solidFill>
                  <a:schemeClr val="accent1"/>
                </a:solidFill>
                <a:effectLst/>
                <a:latin typeface="MS PGothic" panose="020B0600070205080204" pitchFamily="34" charset="-128"/>
                <a:ea typeface="MS PGothic" panose="020B0600070205080204" pitchFamily="34" charset="-128"/>
              </a:rPr>
              <a:t>第</a:t>
            </a:r>
            <a:r>
              <a:rPr lang="en-US" altLang="ja-JP" sz="1200" b="0" u="none" strike="noStrike" dirty="0">
                <a:solidFill>
                  <a:schemeClr val="accent1"/>
                </a:solidFill>
                <a:effectLst/>
                <a:latin typeface="MS PGothic" panose="020B0600070205080204" pitchFamily="34" charset="-128"/>
                <a:ea typeface="MS PGothic" panose="020B0600070205080204" pitchFamily="34" charset="-128"/>
              </a:rPr>
              <a:t>6</a:t>
            </a:r>
            <a:r>
              <a:rPr lang="ja-JP" altLang="en-US" sz="1200" b="0" u="none" strike="noStrike">
                <a:solidFill>
                  <a:schemeClr val="accent1"/>
                </a:solidFill>
                <a:effectLst/>
                <a:latin typeface="MS PGothic" panose="020B0600070205080204" pitchFamily="34" charset="-128"/>
                <a:ea typeface="MS PGothic" panose="020B0600070205080204" pitchFamily="34" charset="-128"/>
              </a:rPr>
              <a:t>章 ソフトウェア設計 </a:t>
            </a:r>
            <a:r>
              <a:rPr lang="en-US" altLang="ja-JP" sz="1200" b="0" u="none" strike="noStrike" dirty="0">
                <a:solidFill>
                  <a:schemeClr val="accent1"/>
                </a:solidFill>
                <a:effectLst/>
                <a:latin typeface="MS PGothic" panose="020B0600070205080204" pitchFamily="34" charset="-128"/>
                <a:ea typeface="MS PGothic" panose="020B0600070205080204" pitchFamily="34" charset="-128"/>
              </a:rPr>
              <a:t>- </a:t>
            </a:r>
            <a:r>
              <a:rPr lang="ja-JP" altLang="en-US" sz="1200" b="0" u="none" strike="noStrike">
                <a:solidFill>
                  <a:schemeClr val="accent1"/>
                </a:solidFill>
                <a:effectLst/>
                <a:latin typeface="MS PGothic" panose="020B0600070205080204" pitchFamily="34" charset="-128"/>
                <a:ea typeface="MS PGothic" panose="020B0600070205080204" pitchFamily="34" charset="-128"/>
              </a:rPr>
              <a:t>設計の概念</a:t>
            </a:r>
            <a:endParaRPr lang="ja-JP" altLang="en-US" sz="1200" b="0" i="0" u="none" strike="noStrike">
              <a:solidFill>
                <a:schemeClr val="accent1"/>
              </a:solidFill>
              <a:effectLs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177164"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accent1"/>
                </a:solidFill>
                <a:latin typeface="MS PGothic" panose="020B0600070205080204" pitchFamily="34" charset="-128"/>
                <a:ea typeface="MS PGothic" panose="020B0600070205080204" pitchFamily="34" charset="-128"/>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432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091491"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solidFill>
                <a:highlight>
                  <a:srgbClr val="C0C0C0"/>
                </a:highlight>
                <a:latin typeface="MS PGothic" panose="020B0600070205080204" pitchFamily="34" charset="-128"/>
                <a:ea typeface="MS PGothic" panose="020B0600070205080204" pitchFamily="34" charset="-128"/>
              </a:rPr>
              <a:t>09</a:t>
            </a:r>
            <a:endParaRPr lang="en"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851899" y="3298339"/>
            <a:ext cx="1323940"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中間試験</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691952" y="3298339"/>
            <a:ext cx="1402308"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第</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5</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章 システム設計</a:t>
            </a: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3824733" y="3298339"/>
            <a:ext cx="955944"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演習</a:t>
            </a:r>
            <a:endParaRPr lang="en-US" altLang="ja-JP" sz="1200"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9" name="Title 8">
            <a:extLst>
              <a:ext uri="{FF2B5EF4-FFF2-40B4-BE49-F238E27FC236}">
                <a16:creationId xmlns:a16="http://schemas.microsoft.com/office/drawing/2014/main" id="{F0528F9E-30BE-A68E-A7DF-C77006ED3B95}"/>
              </a:ext>
            </a:extLst>
          </p:cNvPr>
          <p:cNvSpPr>
            <a:spLocks noGrp="1"/>
          </p:cNvSpPr>
          <p:nvPr>
            <p:ph type="title"/>
          </p:nvPr>
        </p:nvSpPr>
        <p:spPr/>
        <p:txBody>
          <a:bodyPr/>
          <a:lstStyle/>
          <a:p>
            <a:r>
              <a:rPr lang="en-US" dirty="0" err="1">
                <a:latin typeface="MS PGothic" panose="020B0600070205080204" pitchFamily="34" charset="-128"/>
                <a:ea typeface="MS PGothic" panose="020B0600070205080204" pitchFamily="34" charset="-128"/>
              </a:rPr>
              <a:t>今日の授業</a:t>
            </a:r>
            <a:br>
              <a:rPr lang="en-US" dirty="0">
                <a:latin typeface="MS PGothic" panose="020B0600070205080204" pitchFamily="34" charset="-128"/>
                <a:ea typeface="MS PGothic" panose="020B0600070205080204" pitchFamily="34" charset="-128"/>
              </a:rPr>
            </a:br>
            <a:endParaRPr lang="en-US" dirty="0"/>
          </a:p>
        </p:txBody>
      </p:sp>
    </p:spTree>
    <p:extLst>
      <p:ext uri="{BB962C8B-B14F-4D97-AF65-F5344CB8AC3E}">
        <p14:creationId xmlns:p14="http://schemas.microsoft.com/office/powerpoint/2010/main" val="2143002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4" name="Google Shape;674;p29"/>
          <p:cNvSpPr txBox="1">
            <a:spLocks noGrp="1"/>
          </p:cNvSpPr>
          <p:nvPr>
            <p:ph type="subTitle" idx="1"/>
          </p:nvPr>
        </p:nvSpPr>
        <p:spPr>
          <a:xfrm>
            <a:off x="275468" y="1865830"/>
            <a:ext cx="1731182" cy="572700"/>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7</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ソフトウェア設計 </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 </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全体構造の設計</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743858" y="1335432"/>
            <a:ext cx="1098000" cy="389700"/>
          </a:xfrm>
          <a:prstGeom prst="rect">
            <a:avLst/>
          </a:prstGeom>
        </p:spPr>
        <p:txBody>
          <a:bodyPr spcFirstLastPara="1" wrap="square" lIns="91425" tIns="91425" rIns="91425" bIns="91425" anchor="ctr" anchorCtr="0">
            <a:noAutofit/>
          </a:bodyPr>
          <a:lstStyle/>
          <a:p>
            <a:r>
              <a:rPr lang="en-US" dirty="0">
                <a:solidFill>
                  <a:schemeClr val="bg1"/>
                </a:solidFill>
                <a:highlight>
                  <a:srgbClr val="C0C0C0"/>
                </a:highlight>
              </a:rPr>
              <a:t>10</a:t>
            </a:r>
            <a:endParaRPr dirty="0">
              <a:solidFill>
                <a:schemeClr val="bg1"/>
              </a:solidFill>
              <a:highlight>
                <a:srgbClr val="C0C0C0"/>
              </a:highlight>
            </a:endParaRPr>
          </a:p>
        </p:txBody>
      </p:sp>
      <p:sp>
        <p:nvSpPr>
          <p:cNvPr id="677" name="Google Shape;677;p29"/>
          <p:cNvSpPr txBox="1">
            <a:spLocks noGrp="1"/>
          </p:cNvSpPr>
          <p:nvPr>
            <p:ph type="subTitle" idx="4"/>
          </p:nvPr>
        </p:nvSpPr>
        <p:spPr>
          <a:xfrm>
            <a:off x="2024885" y="1865830"/>
            <a:ext cx="1731183" cy="550226"/>
          </a:xfrm>
          <a:prstGeom prst="rect">
            <a:avLst/>
          </a:prstGeom>
        </p:spPr>
        <p:txBody>
          <a:bodyPr spcFirstLastPara="1" wrap="square" lIns="91425" tIns="91425" rIns="91425" bIns="91425" anchor="b" anchorCtr="0">
            <a:noAutofit/>
          </a:body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第</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8</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章 ソフトウェア設計 </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構成要素の設計</a:t>
            </a:r>
          </a:p>
        </p:txBody>
      </p:sp>
      <p:sp>
        <p:nvSpPr>
          <p:cNvPr id="678" name="Google Shape;678;p29"/>
          <p:cNvSpPr txBox="1">
            <a:spLocks noGrp="1"/>
          </p:cNvSpPr>
          <p:nvPr>
            <p:ph type="title" idx="5"/>
          </p:nvPr>
        </p:nvSpPr>
        <p:spPr>
          <a:xfrm>
            <a:off x="219306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rPr>
              <a:t>11</a:t>
            </a:r>
            <a:endParaRPr dirty="0">
              <a:solidFill>
                <a:schemeClr val="bg1"/>
              </a:solidFill>
              <a:highlight>
                <a:srgbClr val="C0C0C0"/>
              </a:highlight>
            </a:endParaRPr>
          </a:p>
        </p:txBody>
      </p:sp>
      <p:sp>
        <p:nvSpPr>
          <p:cNvPr id="680" name="Google Shape;680;p29"/>
          <p:cNvSpPr txBox="1">
            <a:spLocks noGrp="1"/>
          </p:cNvSpPr>
          <p:nvPr>
            <p:ph type="subTitle" idx="7"/>
          </p:nvPr>
        </p:nvSpPr>
        <p:spPr>
          <a:xfrm>
            <a:off x="3774303" y="1865830"/>
            <a:ext cx="1183864" cy="389701"/>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演習</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42280"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rPr>
              <a:t>12</a:t>
            </a:r>
            <a:endParaRPr dirty="0">
              <a:solidFill>
                <a:schemeClr val="bg1"/>
              </a:solidFill>
              <a:highlight>
                <a:srgbClr val="C0C0C0"/>
              </a:highlight>
            </a:endParaRPr>
          </a:p>
        </p:txBody>
      </p:sp>
      <p:sp>
        <p:nvSpPr>
          <p:cNvPr id="684" name="Google Shape;684;p29"/>
          <p:cNvSpPr txBox="1">
            <a:spLocks noGrp="1"/>
          </p:cNvSpPr>
          <p:nvPr>
            <p:ph type="title" idx="14"/>
          </p:nvPr>
        </p:nvSpPr>
        <p:spPr>
          <a:xfrm>
            <a:off x="5091491"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rPr>
              <a:t>13</a:t>
            </a:r>
            <a:endParaRPr dirty="0">
              <a:solidFill>
                <a:schemeClr val="bg1"/>
              </a:solidFill>
              <a:highlight>
                <a:srgbClr val="C0C0C0"/>
              </a:highlight>
            </a:endParaRPr>
          </a:p>
        </p:txBody>
      </p:sp>
      <p:sp>
        <p:nvSpPr>
          <p:cNvPr id="687" name="Google Shape;687;p29"/>
          <p:cNvSpPr txBox="1">
            <a:spLocks noGrp="1"/>
          </p:cNvSpPr>
          <p:nvPr>
            <p:ph type="title" idx="17"/>
          </p:nvPr>
        </p:nvSpPr>
        <p:spPr>
          <a:xfrm>
            <a:off x="65407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rPr>
              <a:t>14</a:t>
            </a:r>
            <a:endParaRPr dirty="0">
              <a:solidFill>
                <a:schemeClr val="bg1"/>
              </a:solidFill>
              <a:highlight>
                <a:srgbClr val="C0C0C0"/>
              </a:highlight>
            </a:endParaRPr>
          </a:p>
        </p:txBody>
      </p:sp>
      <p:sp>
        <p:nvSpPr>
          <p:cNvPr id="689" name="Google Shape;689;p29"/>
          <p:cNvSpPr txBox="1">
            <a:spLocks noGrp="1"/>
          </p:cNvSpPr>
          <p:nvPr>
            <p:ph type="subTitle" idx="19"/>
          </p:nvPr>
        </p:nvSpPr>
        <p:spPr>
          <a:xfrm>
            <a:off x="6611730" y="1865830"/>
            <a:ext cx="2138731" cy="940710"/>
          </a:xfrm>
          <a:prstGeom prst="rect">
            <a:avLst/>
          </a:prstGeom>
        </p:spPr>
        <p:txBody>
          <a:bodyPr spcFirstLastPara="1" wrap="square" lIns="91425" tIns="91425" rIns="91425" bIns="91425" anchor="t"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10</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ソフトウェアシステムの検証と動作確認</a:t>
            </a:r>
            <a:endPar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endParaRPr>
          </a:p>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11</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開発管理と開発環境</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0000"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rPr>
              <a:t>15</a:t>
            </a:r>
            <a:endParaRPr dirty="0">
              <a:solidFill>
                <a:schemeClr val="bg1"/>
              </a:solidFill>
              <a:highlight>
                <a:srgbClr val="C0C0C0"/>
              </a:highlight>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30"/>
            <a:ext cx="1617092" cy="550226"/>
          </a:xfrm>
        </p:spPr>
        <p:txBody>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9</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プログラムの設計と実装</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177164"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432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rPr>
              <a:t>17</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091491"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rPr>
              <a:t>18</a:t>
            </a: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851899" y="3274744"/>
            <a:ext cx="1323940"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期末試験</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5520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1</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198743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2</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1966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3</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492828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sz="2800" b="1" i="0" dirty="0">
                <a:solidFill>
                  <a:schemeClr val="tx1"/>
                </a:solidFill>
                <a:effectLst/>
                <a:latin typeface="MS PGothic" panose="020B0600070205080204" pitchFamily="34" charset="-128"/>
                <a:ea typeface="MS PGothic" panose="020B0600070205080204" pitchFamily="34" charset="-128"/>
              </a:rPr>
              <a:t>1. </a:t>
            </a:r>
            <a:r>
              <a:rPr lang="en-US" sz="2800" b="1" i="0" dirty="0" err="1">
                <a:solidFill>
                  <a:schemeClr val="tx1"/>
                </a:solidFill>
                <a:effectLst/>
                <a:latin typeface="MS PGothic" panose="020B0600070205080204" pitchFamily="34" charset="-128"/>
                <a:ea typeface="MS PGothic" panose="020B0600070205080204" pitchFamily="34" charset="-128"/>
              </a:rPr>
              <a:t>今日の授業について</a:t>
            </a:r>
            <a:br>
              <a:rPr lang="en-US" sz="2800" b="1" i="0" dirty="0">
                <a:solidFill>
                  <a:schemeClr val="bg1"/>
                </a:solidFill>
                <a:effectLst/>
                <a:latin typeface="MS PGothic" panose="020B0600070205080204" pitchFamily="34" charset="-128"/>
                <a:ea typeface="MS PGothic" panose="020B0600070205080204" pitchFamily="34" charset="-128"/>
              </a:rPr>
            </a:br>
            <a:br>
              <a:rPr lang="en-JP" dirty="0">
                <a:solidFill>
                  <a:schemeClr val="tx1"/>
                </a:solidFill>
                <a:latin typeface="MS PGothic" panose="020B0600070205080204" pitchFamily="34" charset="-128"/>
                <a:ea typeface="MS PGothic" panose="020B0600070205080204" pitchFamily="34" charset="-128"/>
              </a:rPr>
            </a:br>
            <a:endParaRPr dirty="0">
              <a:latin typeface="MS PGothic" panose="020B0600070205080204" pitchFamily="34" charset="-128"/>
              <a:ea typeface="MS PGothic" panose="020B0600070205080204" pitchFamily="34" charset="-128"/>
            </a:endParaRPr>
          </a:p>
        </p:txBody>
      </p:sp>
      <p:pic>
        <p:nvPicPr>
          <p:cNvPr id="4" name="Picture 3" descr="A white paper with black text&#10;&#10;Description automatically generated">
            <a:extLst>
              <a:ext uri="{FF2B5EF4-FFF2-40B4-BE49-F238E27FC236}">
                <a16:creationId xmlns:a16="http://schemas.microsoft.com/office/drawing/2014/main" id="{3D61143B-87B3-7A70-AB51-9526A40D255A}"/>
              </a:ext>
            </a:extLst>
          </p:cNvPr>
          <p:cNvPicPr>
            <a:picLocks noChangeAspect="1"/>
          </p:cNvPicPr>
          <p:nvPr/>
        </p:nvPicPr>
        <p:blipFill>
          <a:blip r:embed="rId3"/>
          <a:stretch>
            <a:fillRect/>
          </a:stretch>
        </p:blipFill>
        <p:spPr>
          <a:xfrm>
            <a:off x="720725" y="1304925"/>
            <a:ext cx="5715000" cy="3263900"/>
          </a:xfrm>
          <a:prstGeom prst="rect">
            <a:avLst/>
          </a:prstGeom>
        </p:spPr>
      </p:pic>
    </p:spTree>
    <p:extLst>
      <p:ext uri="{BB962C8B-B14F-4D97-AF65-F5344CB8AC3E}">
        <p14:creationId xmlns:p14="http://schemas.microsoft.com/office/powerpoint/2010/main" val="419475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ja-JP" altLang="en-US" sz="2800" b="0" u="none" strike="noStrike">
                <a:solidFill>
                  <a:schemeClr val="tx1"/>
                </a:solidFill>
                <a:effectLst/>
                <a:latin typeface="MS PGothic" panose="020B0600070205080204" pitchFamily="34" charset="-128"/>
                <a:ea typeface="MS PGothic" panose="020B0600070205080204" pitchFamily="34" charset="-128"/>
              </a:rPr>
              <a:t>第</a:t>
            </a:r>
            <a:r>
              <a:rPr lang="en-US" altLang="ja-JP" sz="2800" b="0" u="none" strike="noStrike" dirty="0">
                <a:solidFill>
                  <a:schemeClr val="tx1"/>
                </a:solidFill>
                <a:effectLst/>
                <a:latin typeface="MS PGothic" panose="020B0600070205080204" pitchFamily="34" charset="-128"/>
                <a:ea typeface="MS PGothic" panose="020B0600070205080204" pitchFamily="34" charset="-128"/>
              </a:rPr>
              <a:t>6</a:t>
            </a:r>
            <a:r>
              <a:rPr lang="ja-JP" altLang="en-US" sz="2800" b="0" u="none" strike="noStrike">
                <a:solidFill>
                  <a:schemeClr val="tx1"/>
                </a:solidFill>
                <a:effectLst/>
                <a:latin typeface="MS PGothic" panose="020B0600070205080204" pitchFamily="34" charset="-128"/>
                <a:ea typeface="MS PGothic" panose="020B0600070205080204" pitchFamily="34" charset="-128"/>
              </a:rPr>
              <a:t>章 ソフトウェア設計 </a:t>
            </a:r>
            <a:r>
              <a:rPr lang="en-US" altLang="ja-JP" sz="2800" b="0" u="none" strike="noStrike" dirty="0">
                <a:solidFill>
                  <a:schemeClr val="tx1"/>
                </a:solidFill>
                <a:effectLst/>
                <a:latin typeface="MS PGothic" panose="020B0600070205080204" pitchFamily="34" charset="-128"/>
                <a:ea typeface="MS PGothic" panose="020B0600070205080204" pitchFamily="34" charset="-128"/>
              </a:rPr>
              <a:t>- </a:t>
            </a:r>
            <a:r>
              <a:rPr lang="ja-JP" altLang="en-US" sz="2800" b="0" u="none" strike="noStrike">
                <a:solidFill>
                  <a:schemeClr val="tx1"/>
                </a:solidFill>
                <a:effectLst/>
                <a:latin typeface="MS PGothic" panose="020B0600070205080204" pitchFamily="34" charset="-128"/>
                <a:ea typeface="MS PGothic" panose="020B0600070205080204" pitchFamily="34" charset="-128"/>
              </a:rPr>
              <a:t>設計の概念</a:t>
            </a:r>
            <a:endParaRPr dirty="0"/>
          </a:p>
        </p:txBody>
      </p:sp>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725" y="1350764"/>
            <a:ext cx="7702550" cy="321806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2000" dirty="0">
                <a:solidFill>
                  <a:schemeClr val="tx1"/>
                </a:solidFill>
                <a:latin typeface="MS PGothic" panose="020B0600070205080204" pitchFamily="34" charset="-128"/>
                <a:ea typeface="MS PGothic" panose="020B0600070205080204" pitchFamily="34" charset="-128"/>
              </a:rPr>
              <a:t>ソフトウェア設計とは、システム設計によって明確になったソフトウェアシステムの全体像をもとに、システム内で動作するソフトウェアの実現方法を検討し決定する作業である。</a:t>
            </a:r>
          </a:p>
          <a:p>
            <a:pPr>
              <a:buClr>
                <a:schemeClr val="dk1"/>
              </a:buClr>
              <a:buSzPts val="1100"/>
            </a:pPr>
            <a:r>
              <a:rPr lang="en-US" sz="2000" dirty="0">
                <a:solidFill>
                  <a:schemeClr val="tx1"/>
                </a:solidFill>
                <a:latin typeface="MS PGothic" panose="020B0600070205080204" pitchFamily="34" charset="-128"/>
                <a:ea typeface="MS PGothic" panose="020B0600070205080204" pitchFamily="34" charset="-128"/>
              </a:rPr>
              <a:t>第６章ではまず、ソフトウェア設計の位置付けと概念を整理し、その中心となるソフトウェアアーキテクチャについて説明する。</a:t>
            </a:r>
          </a:p>
          <a:p>
            <a:pPr>
              <a:buClr>
                <a:schemeClr val="dk1"/>
              </a:buClr>
              <a:buSzPts val="1100"/>
            </a:pPr>
            <a:endParaRPr lang="en-US" sz="2000" dirty="0">
              <a:latin typeface="MS PGothic" panose="020B0600070205080204" pitchFamily="34" charset="-128"/>
              <a:ea typeface="MS PGothic" panose="020B0600070205080204" pitchFamily="34" charset="-128"/>
            </a:endParaRPr>
          </a:p>
          <a:p>
            <a:pPr>
              <a:spcBef>
                <a:spcPts val="600"/>
              </a:spcBef>
              <a:spcAft>
                <a:spcPts val="600"/>
              </a:spcAft>
            </a:pPr>
            <a:endParaRPr lang="en-US" altLang="ja-JP" sz="2000" dirty="0">
              <a:solidFill>
                <a:schemeClr val="bg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538912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altLang="ja-JP" sz="2800" dirty="0">
                <a:solidFill>
                  <a:schemeClr val="tx1"/>
                </a:solidFill>
                <a:latin typeface="MS PGothic" panose="020B0600070205080204" pitchFamily="34" charset="-128"/>
                <a:ea typeface="MS PGothic" panose="020B0600070205080204" pitchFamily="34" charset="-128"/>
                <a:sym typeface="Oswald"/>
              </a:rPr>
              <a:t>2. </a:t>
            </a:r>
            <a:r>
              <a:rPr lang="ja-JP" altLang="en-US" sz="2800">
                <a:solidFill>
                  <a:schemeClr val="tx1"/>
                </a:solidFill>
                <a:latin typeface="MS PGothic" panose="020B0600070205080204" pitchFamily="34" charset="-128"/>
                <a:ea typeface="MS PGothic" panose="020B0600070205080204" pitchFamily="34" charset="-128"/>
                <a:sym typeface="Oswald"/>
              </a:rPr>
              <a:t>今日の学習目標</a:t>
            </a:r>
            <a:endParaRPr dirty="0">
              <a:latin typeface="MS PGothic" panose="020B0600070205080204" pitchFamily="34" charset="-128"/>
              <a:ea typeface="MS PGothic" panose="020B0600070205080204" pitchFamily="34" charset="-128"/>
            </a:endParaRPr>
          </a:p>
        </p:txBody>
      </p:sp>
      <p:sp>
        <p:nvSpPr>
          <p:cNvPr id="2" name="Google Shape;963;p42">
            <a:extLst>
              <a:ext uri="{FF2B5EF4-FFF2-40B4-BE49-F238E27FC236}">
                <a16:creationId xmlns:a16="http://schemas.microsoft.com/office/drawing/2014/main" id="{4921024E-621B-D5EF-5C43-4161BA6B2F16}"/>
              </a:ext>
            </a:extLst>
          </p:cNvPr>
          <p:cNvSpPr txBox="1">
            <a:spLocks/>
          </p:cNvSpPr>
          <p:nvPr/>
        </p:nvSpPr>
        <p:spPr>
          <a:xfrm>
            <a:off x="720001" y="1112700"/>
            <a:ext cx="7704000" cy="334925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938">
              <a:spcBef>
                <a:spcPts val="600"/>
              </a:spcBef>
              <a:spcAft>
                <a:spcPts val="1200"/>
              </a:spcAft>
            </a:pPr>
            <a:r>
              <a:rPr lang="ja-JP" altLang="en-US" sz="1800">
                <a:solidFill>
                  <a:schemeClr val="tx1"/>
                </a:solidFill>
                <a:latin typeface="MS PGothic" panose="020B0600070205080204" pitchFamily="34" charset="-128"/>
                <a:ea typeface="MS PGothic" panose="020B0600070205080204" pitchFamily="34" charset="-128"/>
              </a:rPr>
              <a:t>今日の授業の後で、以下のことができるようになってください。</a:t>
            </a:r>
            <a:endParaRPr lang="en-US" sz="1800" dirty="0">
              <a:latin typeface="MS PGothic" panose="020B0600070205080204" pitchFamily="34" charset="-128"/>
              <a:ea typeface="MS PGothic" panose="020B0600070205080204" pitchFamily="34" charset="-128"/>
            </a:endParaRPr>
          </a:p>
          <a:p>
            <a:pPr marL="342900" indent="-342900">
              <a:spcBef>
                <a:spcPts val="600"/>
              </a:spcBef>
              <a:spcAft>
                <a:spcPts val="600"/>
              </a:spcAft>
              <a:buClr>
                <a:schemeClr val="tx1"/>
              </a:buClr>
              <a:buFont typeface="+mj-lt"/>
              <a:buAutoNum type="arabicPeriod"/>
            </a:pPr>
            <a:r>
              <a:rPr lang="ja-JP" altLang="en-US" sz="1800">
                <a:solidFill>
                  <a:schemeClr val="tx1"/>
                </a:solidFill>
                <a:latin typeface="MS PGothic" panose="020B0600070205080204" pitchFamily="34" charset="-128"/>
                <a:ea typeface="MS PGothic" panose="020B0600070205080204" pitchFamily="34" charset="-128"/>
              </a:rPr>
              <a:t>第１章で紹介した歯科医院診療支援システムにおいて、外部設計書、内部設計書に記載する項目を説明できる。</a:t>
            </a:r>
            <a:endParaRPr lang="en-US" altLang="ja-JP" sz="1800"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994032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pPr algn="l"/>
            <a:r>
              <a:rPr lang="ja-JP" altLang="en-US" sz="2800" b="0" u="none" strike="noStrike">
                <a:solidFill>
                  <a:schemeClr val="tx1"/>
                </a:solidFill>
                <a:effectLst/>
                <a:latin typeface="MS PGothic" panose="020B0600070205080204" pitchFamily="34" charset="-128"/>
                <a:ea typeface="MS PGothic" panose="020B0600070205080204" pitchFamily="34" charset="-128"/>
              </a:rPr>
              <a:t>第</a:t>
            </a:r>
            <a:r>
              <a:rPr lang="en-US" altLang="ja-JP" sz="2800" b="0" u="none" strike="noStrike" dirty="0">
                <a:solidFill>
                  <a:schemeClr val="tx1"/>
                </a:solidFill>
                <a:effectLst/>
                <a:latin typeface="MS PGothic" panose="020B0600070205080204" pitchFamily="34" charset="-128"/>
                <a:ea typeface="MS PGothic" panose="020B0600070205080204" pitchFamily="34" charset="-128"/>
              </a:rPr>
              <a:t>6</a:t>
            </a:r>
            <a:r>
              <a:rPr lang="ja-JP" altLang="en-US" sz="2800" b="0" u="none" strike="noStrike">
                <a:solidFill>
                  <a:schemeClr val="tx1"/>
                </a:solidFill>
                <a:effectLst/>
                <a:latin typeface="MS PGothic" panose="020B0600070205080204" pitchFamily="34" charset="-128"/>
                <a:ea typeface="MS PGothic" panose="020B0600070205080204" pitchFamily="34" charset="-128"/>
              </a:rPr>
              <a:t>章 ソフトウェア設計 </a:t>
            </a:r>
            <a:r>
              <a:rPr lang="en-US" altLang="ja-JP" sz="2800" b="0" u="none" strike="noStrike" dirty="0">
                <a:solidFill>
                  <a:schemeClr val="tx1"/>
                </a:solidFill>
                <a:effectLst/>
                <a:latin typeface="MS PGothic" panose="020B0600070205080204" pitchFamily="34" charset="-128"/>
                <a:ea typeface="MS PGothic" panose="020B0600070205080204" pitchFamily="34" charset="-128"/>
              </a:rPr>
              <a:t>- </a:t>
            </a:r>
            <a:r>
              <a:rPr lang="ja-JP" altLang="en-US" sz="2800" b="0" u="none" strike="noStrike">
                <a:solidFill>
                  <a:schemeClr val="tx1"/>
                </a:solidFill>
                <a:effectLst/>
                <a:latin typeface="MS PGothic" panose="020B0600070205080204" pitchFamily="34" charset="-128"/>
                <a:ea typeface="MS PGothic" panose="020B0600070205080204" pitchFamily="34" charset="-128"/>
              </a:rPr>
              <a:t>設計の概念</a:t>
            </a:r>
            <a:endParaRPr lang="ja-JP" altLang="en-US" b="1" i="0">
              <a:solidFill>
                <a:schemeClr val="tx1"/>
              </a:solidFill>
              <a:effectLst/>
              <a:latin typeface="MS PGothic" panose="020B0600070205080204" pitchFamily="34" charset="-128"/>
              <a:ea typeface="MS PGothic" panose="020B0600070205080204" pitchFamily="34" charset="-128"/>
            </a:endParaRPr>
          </a:p>
        </p:txBody>
      </p:sp>
      <p:sp>
        <p:nvSpPr>
          <p:cNvPr id="14" name="TextBox 13">
            <a:extLst>
              <a:ext uri="{FF2B5EF4-FFF2-40B4-BE49-F238E27FC236}">
                <a16:creationId xmlns:a16="http://schemas.microsoft.com/office/drawing/2014/main" id="{E8C7C3A5-2F8F-0A02-64FB-D4753FCC9129}"/>
              </a:ext>
            </a:extLst>
          </p:cNvPr>
          <p:cNvSpPr txBox="1"/>
          <p:nvPr/>
        </p:nvSpPr>
        <p:spPr>
          <a:xfrm>
            <a:off x="763896" y="1198325"/>
            <a:ext cx="7704000" cy="1228198"/>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6.1 </a:t>
            </a:r>
            <a:r>
              <a:rPr lang="ja-JP" altLang="en-US" sz="2000">
                <a:solidFill>
                  <a:schemeClr val="tx1"/>
                </a:solidFill>
                <a:latin typeface="MS PGothic" panose="020B0600070205080204" pitchFamily="34" charset="-128"/>
                <a:ea typeface="MS PGothic" panose="020B0600070205080204" pitchFamily="34" charset="-128"/>
              </a:rPr>
              <a:t>ソフトウェア設計の位置づけ</a:t>
            </a:r>
            <a:endParaRPr lang="en-US" altLang="ja-JP" sz="2000" dirty="0">
              <a:solidFill>
                <a:schemeClr val="tx1"/>
              </a:solidFill>
              <a:latin typeface="MS PGothic" panose="020B0600070205080204" pitchFamily="34" charset="-128"/>
              <a:ea typeface="MS PGothic" panose="020B0600070205080204" pitchFamily="34" charset="-128"/>
            </a:endParaRPr>
          </a:p>
          <a:p>
            <a:pPr>
              <a:spcAft>
                <a:spcPts val="1200"/>
              </a:spcAft>
            </a:pPr>
            <a:r>
              <a:rPr lang="ja-JP" altLang="en-US">
                <a:solidFill>
                  <a:schemeClr val="tx1"/>
                </a:solidFill>
                <a:latin typeface="MS PGothic" panose="020B0600070205080204" pitchFamily="34" charset="-128"/>
                <a:ea typeface="MS PGothic" panose="020B0600070205080204" pitchFamily="34" charset="-128"/>
              </a:rPr>
              <a:t>システム要件定義</a:t>
            </a:r>
            <a:r>
              <a:rPr lang="en-US" altLang="ja-JP" dirty="0">
                <a:solidFill>
                  <a:schemeClr val="tx1"/>
                </a:solidFill>
                <a:latin typeface="MS PGothic" panose="020B0600070205080204" pitchFamily="34" charset="-128"/>
                <a:ea typeface="MS PGothic" panose="020B0600070205080204" pitchFamily="34" charset="-128"/>
              </a:rPr>
              <a:t> -&gt; </a:t>
            </a:r>
            <a:r>
              <a:rPr lang="ja-JP" altLang="en-US">
                <a:solidFill>
                  <a:schemeClr val="tx1"/>
                </a:solidFill>
                <a:latin typeface="MS PGothic" panose="020B0600070205080204" pitchFamily="34" charset="-128"/>
                <a:ea typeface="MS PGothic" panose="020B0600070205080204" pitchFamily="34" charset="-128"/>
              </a:rPr>
              <a:t>システム設計</a:t>
            </a:r>
            <a:r>
              <a:rPr lang="en-US" altLang="ja-JP" dirty="0">
                <a:solidFill>
                  <a:schemeClr val="tx1"/>
                </a:solidFill>
                <a:latin typeface="MS PGothic" panose="020B0600070205080204" pitchFamily="34" charset="-128"/>
                <a:ea typeface="MS PGothic" panose="020B0600070205080204" pitchFamily="34" charset="-128"/>
              </a:rPr>
              <a:t> -&gt; </a:t>
            </a:r>
          </a:p>
          <a:p>
            <a:pPr>
              <a:spcAft>
                <a:spcPts val="1200"/>
              </a:spcAft>
            </a:pPr>
            <a:r>
              <a:rPr lang="en-US" altLang="ja-JP" dirty="0">
                <a:solidFill>
                  <a:schemeClr val="tx1"/>
                </a:solidFill>
                <a:latin typeface="MS PGothic" panose="020B0600070205080204" pitchFamily="34" charset="-128"/>
                <a:ea typeface="MS PGothic" panose="020B0600070205080204" pitchFamily="34" charset="-128"/>
              </a:rPr>
              <a:t>-&gt; </a:t>
            </a:r>
            <a:r>
              <a:rPr lang="ja-JP" altLang="en-US">
                <a:solidFill>
                  <a:schemeClr val="tx1"/>
                </a:solidFill>
                <a:latin typeface="MS PGothic" panose="020B0600070205080204" pitchFamily="34" charset="-128"/>
                <a:ea typeface="MS PGothic" panose="020B0600070205080204" pitchFamily="34" charset="-128"/>
              </a:rPr>
              <a:t>ソフトウェア要件定義</a:t>
            </a:r>
            <a:r>
              <a:rPr lang="en-US" altLang="ja-JP" dirty="0">
                <a:solidFill>
                  <a:schemeClr val="tx1"/>
                </a:solidFill>
                <a:latin typeface="MS PGothic" panose="020B0600070205080204" pitchFamily="34" charset="-128"/>
                <a:ea typeface="MS PGothic" panose="020B0600070205080204" pitchFamily="34" charset="-128"/>
              </a:rPr>
              <a:t> -&gt; </a:t>
            </a:r>
            <a:r>
              <a:rPr lang="ja-JP" altLang="en-US">
                <a:solidFill>
                  <a:schemeClr val="tx1"/>
                </a:solidFill>
                <a:latin typeface="MS PGothic" panose="020B0600070205080204" pitchFamily="34" charset="-128"/>
                <a:ea typeface="MS PGothic" panose="020B0600070205080204" pitchFamily="34" charset="-128"/>
              </a:rPr>
              <a:t>ソフトウェア設計</a:t>
            </a: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3" name="Picture 2" descr="A screenshot of a diagram&#10;&#10;Description automatically generated">
            <a:extLst>
              <a:ext uri="{FF2B5EF4-FFF2-40B4-BE49-F238E27FC236}">
                <a16:creationId xmlns:a16="http://schemas.microsoft.com/office/drawing/2014/main" id="{6CBFAE72-7017-55FF-4EBF-3CFDAB144808}"/>
              </a:ext>
            </a:extLst>
          </p:cNvPr>
          <p:cNvPicPr>
            <a:picLocks noChangeAspect="1"/>
          </p:cNvPicPr>
          <p:nvPr/>
        </p:nvPicPr>
        <p:blipFill>
          <a:blip r:embed="rId3"/>
          <a:stretch>
            <a:fillRect/>
          </a:stretch>
        </p:blipFill>
        <p:spPr>
          <a:xfrm>
            <a:off x="4615895" y="1112700"/>
            <a:ext cx="3067651" cy="3614748"/>
          </a:xfrm>
          <a:prstGeom prst="rect">
            <a:avLst/>
          </a:prstGeom>
        </p:spPr>
      </p:pic>
    </p:spTree>
    <p:extLst>
      <p:ext uri="{BB962C8B-B14F-4D97-AF65-F5344CB8AC3E}">
        <p14:creationId xmlns:p14="http://schemas.microsoft.com/office/powerpoint/2010/main" val="4110139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20725" y="547228"/>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6.2 </a:t>
            </a:r>
            <a:r>
              <a:rPr lang="ja-JP" altLang="en-US" sz="2000">
                <a:solidFill>
                  <a:schemeClr val="tx1"/>
                </a:solidFill>
                <a:latin typeface="MS PGothic" panose="020B0600070205080204" pitchFamily="34" charset="-128"/>
                <a:ea typeface="MS PGothic" panose="020B0600070205080204" pitchFamily="34" charset="-128"/>
              </a:rPr>
              <a:t>ソフトウェアの要件定義</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7" name="TextBox 6">
            <a:extLst>
              <a:ext uri="{FF2B5EF4-FFF2-40B4-BE49-F238E27FC236}">
                <a16:creationId xmlns:a16="http://schemas.microsoft.com/office/drawing/2014/main" id="{E530BBCD-A68B-82AF-9E05-A470BBA80C7E}"/>
              </a:ext>
            </a:extLst>
          </p:cNvPr>
          <p:cNvSpPr txBox="1"/>
          <p:nvPr/>
        </p:nvSpPr>
        <p:spPr>
          <a:xfrm>
            <a:off x="719275" y="1183283"/>
            <a:ext cx="7704000" cy="3262432"/>
          </a:xfrm>
          <a:prstGeom prst="rect">
            <a:avLst/>
          </a:prstGeom>
          <a:noFill/>
        </p:spPr>
        <p:txBody>
          <a:bodyPr wrap="square" rtlCol="0">
            <a:spAutoFit/>
          </a:bodyPr>
          <a:lstStyle/>
          <a:p>
            <a:pPr marL="342900"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ソフトウェア要件定義の位置づけ</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システム設計書をもとにソフトウェアの要件定義をおこなう。</a:t>
            </a:r>
            <a:endParaRPr lang="en-US" altLang="ja-JP" dirty="0">
              <a:solidFill>
                <a:schemeClr val="tx1"/>
              </a:solidFill>
              <a:latin typeface="MS PGothic" panose="020B0600070205080204" pitchFamily="34" charset="-128"/>
              <a:ea typeface="MS PGothic" panose="020B0600070205080204" pitchFamily="34" charset="-128"/>
            </a:endParaRPr>
          </a:p>
          <a:p>
            <a:pPr marL="342900"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ソフトウェア要件定義の方法と表現</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以下のような項目を考慮してシステム設計書をおもとにソフトウェア要件定義をおこなう。</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Bef>
                <a:spcPts val="600"/>
              </a:spcBef>
              <a:spcAft>
                <a:spcPts val="600"/>
              </a:spcAft>
              <a:buClr>
                <a:schemeClr val="tx1"/>
              </a:buClr>
              <a:buFont typeface="Courier New" panose="02070309020205020404" pitchFamily="49" charset="0"/>
              <a:buChar char="o"/>
            </a:pPr>
            <a:r>
              <a:rPr lang="ja-JP" altLang="en-US">
                <a:solidFill>
                  <a:schemeClr val="tx1"/>
                </a:solidFill>
                <a:latin typeface="MS PGothic" panose="020B0600070205080204" pitchFamily="34" charset="-128"/>
                <a:ea typeface="MS PGothic" panose="020B0600070205080204" pitchFamily="34" charset="-128"/>
              </a:rPr>
              <a:t>サービスの前提条件</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Bef>
                <a:spcPts val="600"/>
              </a:spcBef>
              <a:spcAft>
                <a:spcPts val="600"/>
              </a:spcAft>
              <a:buClr>
                <a:schemeClr val="tx1"/>
              </a:buClr>
              <a:buFont typeface="Courier New" panose="02070309020205020404" pitchFamily="49" charset="0"/>
              <a:buChar char="o"/>
            </a:pPr>
            <a:r>
              <a:rPr lang="ja-JP" altLang="en-US">
                <a:solidFill>
                  <a:schemeClr val="tx1"/>
                </a:solidFill>
                <a:latin typeface="MS PGothic" panose="020B0600070205080204" pitchFamily="34" charset="-128"/>
                <a:ea typeface="MS PGothic" panose="020B0600070205080204" pitchFamily="34" charset="-128"/>
              </a:rPr>
              <a:t>ソフトウェアで実現する機能要件、非機能要件</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Bef>
                <a:spcPts val="600"/>
              </a:spcBef>
              <a:spcAft>
                <a:spcPts val="600"/>
              </a:spcAft>
              <a:buClr>
                <a:schemeClr val="tx1"/>
              </a:buClr>
              <a:buFont typeface="Courier New" panose="02070309020205020404" pitchFamily="49" charset="0"/>
              <a:buChar char="o"/>
            </a:pPr>
            <a:r>
              <a:rPr lang="ja-JP" altLang="en-US">
                <a:solidFill>
                  <a:schemeClr val="tx1"/>
                </a:solidFill>
                <a:latin typeface="MS PGothic" panose="020B0600070205080204" pitchFamily="34" charset="-128"/>
                <a:ea typeface="MS PGothic" panose="020B0600070205080204" pitchFamily="34" charset="-128"/>
              </a:rPr>
              <a:t>ソフトウェアの制約条件</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Bef>
                <a:spcPts val="600"/>
              </a:spcBef>
              <a:spcAft>
                <a:spcPts val="600"/>
              </a:spcAft>
              <a:buClr>
                <a:schemeClr val="tx1"/>
              </a:buClr>
              <a:buFont typeface="Courier New" panose="02070309020205020404" pitchFamily="49" charset="0"/>
              <a:buChar char="o"/>
            </a:pPr>
            <a:r>
              <a:rPr lang="ja-JP" altLang="en-US">
                <a:solidFill>
                  <a:schemeClr val="tx1"/>
                </a:solidFill>
                <a:latin typeface="MS PGothic" panose="020B0600070205080204" pitchFamily="34" charset="-128"/>
                <a:ea typeface="MS PGothic" panose="020B0600070205080204" pitchFamily="34" charset="-128"/>
              </a:rPr>
              <a:t>ソフトウェアの利用者、動作環境</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Bef>
                <a:spcPts val="600"/>
              </a:spcBef>
              <a:spcAft>
                <a:spcPts val="600"/>
              </a:spcAft>
              <a:buClr>
                <a:schemeClr val="tx1"/>
              </a:buClr>
              <a:buFont typeface="Courier New" panose="02070309020205020404" pitchFamily="49" charset="0"/>
              <a:buChar char="o"/>
            </a:pPr>
            <a:r>
              <a:rPr lang="ja-JP" altLang="en-US">
                <a:solidFill>
                  <a:schemeClr val="tx1"/>
                </a:solidFill>
                <a:latin typeface="MS PGothic" panose="020B0600070205080204" pitchFamily="34" charset="-128"/>
                <a:ea typeface="MS PGothic" panose="020B0600070205080204" pitchFamily="34" charset="-128"/>
              </a:rPr>
              <a:t>信頼性、安全性、セキュリティ</a:t>
            </a:r>
            <a:endParaRPr lang="en-US" altLang="ja-JP"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798293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20725" y="547228"/>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6.3 </a:t>
            </a:r>
            <a:r>
              <a:rPr lang="ja-JP" altLang="en-US" sz="2000">
                <a:solidFill>
                  <a:schemeClr val="tx1"/>
                </a:solidFill>
                <a:latin typeface="MS PGothic" panose="020B0600070205080204" pitchFamily="34" charset="-128"/>
                <a:ea typeface="MS PGothic" panose="020B0600070205080204" pitchFamily="34" charset="-128"/>
              </a:rPr>
              <a:t>ソフトウェア設計の視点</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7" name="TextBox 6">
            <a:extLst>
              <a:ext uri="{FF2B5EF4-FFF2-40B4-BE49-F238E27FC236}">
                <a16:creationId xmlns:a16="http://schemas.microsoft.com/office/drawing/2014/main" id="{E530BBCD-A68B-82AF-9E05-A470BBA80C7E}"/>
              </a:ext>
            </a:extLst>
          </p:cNvPr>
          <p:cNvSpPr txBox="1"/>
          <p:nvPr/>
        </p:nvSpPr>
        <p:spPr>
          <a:xfrm>
            <a:off x="719274" y="1110223"/>
            <a:ext cx="8176247" cy="1631216"/>
          </a:xfrm>
          <a:prstGeom prst="rect">
            <a:avLst/>
          </a:prstGeom>
          <a:noFill/>
        </p:spPr>
        <p:txBody>
          <a:bodyPr wrap="square" rtlCol="0">
            <a:spAutoFit/>
          </a:bodyPr>
          <a:lstStyle/>
          <a:p>
            <a:pPr>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ソフトウェア設計：ソフトウェア要件定義書をもとにソフトウェアの具体的な構成や構造を考える。</a:t>
            </a:r>
            <a:endParaRPr lang="en-US" altLang="ja-JP" dirty="0">
              <a:solidFill>
                <a:schemeClr val="tx1"/>
              </a:solidFill>
              <a:latin typeface="MS PGothic" panose="020B0600070205080204" pitchFamily="34" charset="-128"/>
              <a:ea typeface="MS PGothic" panose="020B0600070205080204" pitchFamily="34" charset="-128"/>
            </a:endParaRPr>
          </a:p>
          <a:p>
            <a:pPr marL="804863" lvl="3" indent="-179388">
              <a:spcBef>
                <a:spcPts val="600"/>
              </a:spcBef>
              <a:spcAft>
                <a:spcPts val="600"/>
              </a:spcAft>
              <a:buClr>
                <a:schemeClr val="tx1"/>
              </a:buClr>
              <a:buFont typeface="Arial" panose="020B0604020202020204" pitchFamily="34" charset="0"/>
              <a:buChar char="•"/>
            </a:pPr>
            <a:r>
              <a:rPr lang="ja-JP" altLang="en-US">
                <a:solidFill>
                  <a:schemeClr val="accent3"/>
                </a:solidFill>
                <a:latin typeface="MS PGothic" panose="020B0600070205080204" pitchFamily="34" charset="-128"/>
                <a:ea typeface="MS PGothic" panose="020B0600070205080204" pitchFamily="34" charset="-128"/>
              </a:rPr>
              <a:t>外部設計：</a:t>
            </a:r>
            <a:r>
              <a:rPr lang="ja-JP" altLang="en-US">
                <a:solidFill>
                  <a:schemeClr val="tx1"/>
                </a:solidFill>
                <a:latin typeface="MS PGothic" panose="020B0600070205080204" pitchFamily="34" charset="-128"/>
                <a:ea typeface="MS PGothic" panose="020B0600070205080204" pitchFamily="34" charset="-128"/>
              </a:rPr>
              <a:t>顧客</a:t>
            </a:r>
            <a:r>
              <a:rPr lang="ja-JP" altLang="en-JP">
                <a:solidFill>
                  <a:schemeClr val="tx1"/>
                </a:solidFill>
                <a:latin typeface="MS PGothic" panose="020B0600070205080204" pitchFamily="34" charset="-128"/>
                <a:ea typeface="MS PGothic" panose="020B0600070205080204" pitchFamily="34" charset="-128"/>
              </a:rPr>
              <a:t>の</a:t>
            </a:r>
            <a:r>
              <a:rPr lang="ja-JP" altLang="en-US">
                <a:solidFill>
                  <a:schemeClr val="tx1"/>
                </a:solidFill>
                <a:latin typeface="MS PGothic" panose="020B0600070205080204" pitchFamily="34" charset="-128"/>
                <a:ea typeface="MS PGothic" panose="020B0600070205080204" pitchFamily="34" charset="-128"/>
              </a:rPr>
              <a:t>視点、外部仕様書　→ 顧客による確認</a:t>
            </a:r>
            <a:endParaRPr lang="en-US" altLang="ja-JP" dirty="0">
              <a:solidFill>
                <a:schemeClr val="tx1"/>
              </a:solidFill>
              <a:latin typeface="MS PGothic" panose="020B0600070205080204" pitchFamily="34" charset="-128"/>
              <a:ea typeface="MS PGothic" panose="020B0600070205080204" pitchFamily="34" charset="-128"/>
            </a:endParaRPr>
          </a:p>
          <a:p>
            <a:pPr marL="804863" lvl="3" indent="-179388">
              <a:spcBef>
                <a:spcPts val="600"/>
              </a:spcBef>
              <a:spcAft>
                <a:spcPts val="600"/>
              </a:spcAft>
              <a:buClr>
                <a:schemeClr val="tx1"/>
              </a:buClr>
              <a:buFont typeface="Arial" panose="020B0604020202020204" pitchFamily="34" charset="0"/>
              <a:buChar char="•"/>
            </a:pPr>
            <a:r>
              <a:rPr lang="ja-JP" altLang="en-US">
                <a:solidFill>
                  <a:schemeClr val="accent3"/>
                </a:solidFill>
                <a:latin typeface="MS PGothic" panose="020B0600070205080204" pitchFamily="34" charset="-128"/>
                <a:ea typeface="MS PGothic" panose="020B0600070205080204" pitchFamily="34" charset="-128"/>
              </a:rPr>
              <a:t>内部設計：</a:t>
            </a:r>
            <a:r>
              <a:rPr lang="ja-JP" altLang="en-US">
                <a:solidFill>
                  <a:schemeClr val="tx1"/>
                </a:solidFill>
                <a:latin typeface="MS PGothic" panose="020B0600070205080204" pitchFamily="34" charset="-128"/>
                <a:ea typeface="MS PGothic" panose="020B0600070205080204" pitchFamily="34" charset="-128"/>
              </a:rPr>
              <a:t>技術者の視点、内部仕様書</a:t>
            </a:r>
            <a:endParaRPr lang="en-US" altLang="ja-JP" dirty="0">
              <a:solidFill>
                <a:schemeClr val="tx1"/>
              </a:solidFill>
              <a:latin typeface="MS PGothic" panose="020B0600070205080204" pitchFamily="34" charset="-128"/>
              <a:ea typeface="MS PGothic" panose="020B0600070205080204" pitchFamily="34" charset="-128"/>
            </a:endParaRPr>
          </a:p>
          <a:p>
            <a:pPr marL="9525">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外部設計と内部設計の大きな違いは、顧客から見える部分を設計するか、見えない部分を設計するかという点です。</a:t>
            </a: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3" name="Picture 2" descr="A diagram of a diagram with arrows&#10;&#10;Description automatically generated">
            <a:extLst>
              <a:ext uri="{FF2B5EF4-FFF2-40B4-BE49-F238E27FC236}">
                <a16:creationId xmlns:a16="http://schemas.microsoft.com/office/drawing/2014/main" id="{179E02B3-4D68-ACB5-8369-26E9846C3438}"/>
              </a:ext>
            </a:extLst>
          </p:cNvPr>
          <p:cNvPicPr>
            <a:picLocks noChangeAspect="1"/>
          </p:cNvPicPr>
          <p:nvPr/>
        </p:nvPicPr>
        <p:blipFill>
          <a:blip r:embed="rId3"/>
          <a:stretch>
            <a:fillRect/>
          </a:stretch>
        </p:blipFill>
        <p:spPr>
          <a:xfrm>
            <a:off x="1644275" y="2646653"/>
            <a:ext cx="4385488" cy="2496847"/>
          </a:xfrm>
          <a:prstGeom prst="rect">
            <a:avLst/>
          </a:prstGeom>
        </p:spPr>
      </p:pic>
    </p:spTree>
    <p:extLst>
      <p:ext uri="{BB962C8B-B14F-4D97-AF65-F5344CB8AC3E}">
        <p14:creationId xmlns:p14="http://schemas.microsoft.com/office/powerpoint/2010/main" val="4081137882"/>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2148</TotalTime>
  <Words>765</Words>
  <Application>Microsoft Macintosh PowerPoint</Application>
  <PresentationFormat>On-screen Show (16:9)</PresentationFormat>
  <Paragraphs>105</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MS PGothic</vt:lpstr>
      <vt:lpstr>Courier New</vt:lpstr>
      <vt:lpstr>Roboto</vt:lpstr>
      <vt:lpstr>Arial</vt:lpstr>
      <vt:lpstr>Oswald</vt:lpstr>
      <vt:lpstr>Software Development Bussines Plan by Slidesgo</vt:lpstr>
      <vt:lpstr>07 第6章 ソフトウェア設計 - 設計の概念</vt:lpstr>
      <vt:lpstr>01</vt:lpstr>
      <vt:lpstr>10</vt:lpstr>
      <vt:lpstr>1. 今日の授業について  </vt:lpstr>
      <vt:lpstr>第6章 ソフトウェア設計 - 設計の概念</vt:lpstr>
      <vt:lpstr>2. 今日の学習目標</vt:lpstr>
      <vt:lpstr>第6章 ソフトウェア設計 - 設計の概念</vt:lpstr>
      <vt:lpstr>PowerPoint Presentation</vt:lpstr>
      <vt:lpstr>PowerPoint Presentation</vt:lpstr>
      <vt:lpstr>PowerPoint Presentation</vt:lpstr>
      <vt:lpstr>PowerPoint Presentation</vt:lpstr>
      <vt:lpstr>QUIZで確認</vt:lpstr>
      <vt:lpstr>PowerPoint Presentation</vt:lpstr>
      <vt:lpstr>PowerPoint Presentation</vt:lpstr>
      <vt:lpstr>5. 質問やディスカッション </vt:lpstr>
      <vt:lpstr>6. 確認テスト</vt:lpstr>
      <vt:lpstr>今日の授業の参考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55</cp:revision>
  <cp:lastPrinted>2024-03-11T05:14:14Z</cp:lastPrinted>
  <dcterms:modified xsi:type="dcterms:W3CDTF">2025-04-18T02:07:55Z</dcterms:modified>
</cp:coreProperties>
</file>