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380" r:id="rId3"/>
    <p:sldId id="381" r:id="rId4"/>
    <p:sldId id="405" r:id="rId5"/>
    <p:sldId id="499" r:id="rId6"/>
    <p:sldId id="504" r:id="rId7"/>
    <p:sldId id="505" r:id="rId8"/>
    <p:sldId id="503" r:id="rId9"/>
    <p:sldId id="506" r:id="rId10"/>
    <p:sldId id="497" r:id="rId11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+MNUNntb1f13ylKC4jrcg==" hashData="IC6MNSHJkmmQJyGWHvYIZ23NuLwBwPEZgBU8PtzZOO3i0AmsHrsIlp4/Ao+dKU0wywH+9cC4ddC38sg9EJaBdA=="/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0"/>
    <p:restoredTop sz="94362"/>
  </p:normalViewPr>
  <p:slideViewPr>
    <p:cSldViewPr snapToGrid="0" showGuides="1">
      <p:cViewPr varScale="1">
        <p:scale>
          <a:sx n="97" d="100"/>
          <a:sy n="97" d="100"/>
        </p:scale>
        <p:origin x="768" y="208"/>
      </p:cViewPr>
      <p:guideLst>
        <p:guide orient="horz" pos="222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1D560-B0C3-EC4E-8F83-FFD03185AA9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689ED-EBD8-094E-8274-C50E3E4A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48F2-8671-6224-D575-25AE7AA4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023D3-EBA0-59A7-3218-8926CC1E6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3F999-A985-3688-B27E-7855E6EB3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D374-F895-C070-349B-3B73BE50C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9548-A234-878A-C6B2-4DD856C87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3E16D-81A2-844E-50F5-F3398B9DC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87913-1B1E-D4BD-6995-03E4D8CE2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740A0-C5EB-EA88-B533-CEA724109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8EBD8FE-3AD4-0BFF-F214-9E1B3C9B5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DFEC50A3-C73C-694C-96DE-0E6A2FC2AB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 hasCustomPrompt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000"/>
            </a:lvl2pPr>
            <a:lvl3pPr marL="1485991" lvl="2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■"/>
              <a:defRPr sz="2000"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endParaRPr lang="en-US" sz="2000" dirty="0"/>
          </a:p>
          <a:p>
            <a:pPr lvl="2"/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9BAC0CE-C45C-81E3-EDA7-7E045A32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7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47650" y="1535492"/>
            <a:ext cx="11639550" cy="5001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6839" lvl="0" indent="-195987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ct val="100000"/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400"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94003B0-B48D-2E4A-3221-F2C4C774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sz="2800"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34BCFEDD-7DAF-02E8-D5E9-47C49F8D2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522415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0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1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46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91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686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6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B5A18-8937-CDEA-3F12-905FF035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10055" y="63702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9CA87-BF84-3D4E-AF2C-FBA3021F06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2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1" r:id="rId4"/>
    <p:sldLayoutId id="2147483679" r:id="rId5"/>
    <p:sldLayoutId id="2147483691" r:id="rId6"/>
    <p:sldLayoutId id="2147483692" r:id="rId7"/>
    <p:sldLayoutId id="2147483700" r:id="rId8"/>
    <p:sldLayoutId id="2147483698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5pPr>
      <a:lvl6pPr marL="3928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6pPr>
      <a:lvl7pPr marL="7856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7pPr>
      <a:lvl8pPr marL="117842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8pPr>
      <a:lvl9pPr marL="15712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85751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71503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81088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70279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715803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6pPr>
      <a:lvl7pPr marL="2108612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7pPr>
      <a:lvl8pPr marL="2501419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8pPr>
      <a:lvl9pPr marL="2894227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1pPr>
      <a:lvl2pPr marL="39280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2pPr>
      <a:lvl3pPr marL="78561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178422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4pPr>
      <a:lvl5pPr marL="1571229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5pPr>
      <a:lvl6pPr marL="1964037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6pPr>
      <a:lvl7pPr marL="2356844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7pPr>
      <a:lvl8pPr marL="2749651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8pPr>
      <a:lvl9pPr marL="3142458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0">
          <p15:clr>
            <a:srgbClr val="F26B43"/>
          </p15:clr>
        </p15:guide>
        <p15:guide id="2" pos="156">
          <p15:clr>
            <a:srgbClr val="F26B43"/>
          </p15:clr>
        </p15:guide>
        <p15:guide id="3" pos="6084">
          <p15:clr>
            <a:srgbClr val="F26B43"/>
          </p15:clr>
        </p15:guide>
        <p15:guide id="4" orient="horz" pos="3776">
          <p15:clr>
            <a:srgbClr val="F26B43"/>
          </p15:clr>
        </p15:guide>
        <p15:guide id="5" orient="horz" pos="4118">
          <p15:clr>
            <a:srgbClr val="F26B43"/>
          </p15:clr>
        </p15:guide>
        <p15:guide id="6" pos="3120">
          <p15:clr>
            <a:srgbClr val="F26B43"/>
          </p15:clr>
        </p15:guide>
        <p15:guide id="7" pos="2964">
          <p15:clr>
            <a:srgbClr val="F26B43"/>
          </p15:clr>
        </p15:guide>
        <p15:guide id="8" pos="1560">
          <p15:clr>
            <a:srgbClr val="F26B43"/>
          </p15:clr>
        </p15:guide>
        <p15:guide id="9" pos="3276">
          <p15:clr>
            <a:srgbClr val="F26B43"/>
          </p15:clr>
        </p15:guide>
        <p15:guide id="10" pos="1404">
          <p15:clr>
            <a:srgbClr val="F26B43"/>
          </p15:clr>
        </p15:guide>
        <p15:guide id="11" pos="1716">
          <p15:clr>
            <a:srgbClr val="F26B43"/>
          </p15:clr>
        </p15:guide>
        <p15:guide id="12" pos="4680">
          <p15:clr>
            <a:srgbClr val="F26B43"/>
          </p15:clr>
        </p15:guide>
        <p15:guide id="13" pos="4524">
          <p15:clr>
            <a:srgbClr val="F26B43"/>
          </p15:clr>
        </p15:guide>
        <p15:guide id="14" pos="4836">
          <p15:clr>
            <a:srgbClr val="F26B43"/>
          </p15:clr>
        </p15:guide>
        <p15:guide id="15" orient="horz" pos="549">
          <p15:clr>
            <a:srgbClr val="F26B43"/>
          </p15:clr>
        </p15:guide>
        <p15:guide id="17" orient="horz" pos="1083">
          <p15:clr>
            <a:srgbClr val="F26B43"/>
          </p15:clr>
        </p15:guide>
        <p15:guide id="18" orient="horz" pos="2160">
          <p15:clr>
            <a:srgbClr val="F26B43"/>
          </p15:clr>
        </p15:guide>
        <p15:guide id="19" orient="horz" pos="1621">
          <p15:clr>
            <a:srgbClr val="F26B43"/>
          </p15:clr>
        </p15:guide>
        <p15:guide id="20" orient="horz" pos="2696">
          <p15:clr>
            <a:srgbClr val="F26B43"/>
          </p15:clr>
        </p15:guide>
        <p15:guide id="21" orient="horz" pos="3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sa0121mes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orms.gle/8E8VbPX6B5oS5UCK9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orms.gle/SUjvhY5HGbuxNw5w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36051F-D61E-86BD-6D6C-3004B2E88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73801"/>
              </p:ext>
            </p:extLst>
          </p:nvPr>
        </p:nvGraphicFramePr>
        <p:xfrm>
          <a:off x="827871" y="983485"/>
          <a:ext cx="10676944" cy="967509"/>
        </p:xfrm>
        <a:graphic>
          <a:graphicData uri="http://schemas.openxmlformats.org/drawingml/2006/table">
            <a:tbl>
              <a:tblPr firstRow="1" firstCol="1" bandRow="1">
                <a:noFill/>
                <a:tableStyleId>{2D5ABB26-0587-4C30-8999-92F81FD0307C}</a:tableStyleId>
              </a:tblPr>
              <a:tblGrid>
                <a:gridCol w="2669236">
                  <a:extLst>
                    <a:ext uri="{9D8B030D-6E8A-4147-A177-3AD203B41FA5}">
                      <a16:colId xmlns:a16="http://schemas.microsoft.com/office/drawing/2014/main" val="3927143556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3685736620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2369456464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1076506861"/>
                    </a:ext>
                  </a:extLst>
                </a:gridCol>
              </a:tblGrid>
              <a:tr h="487241"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4212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 Code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</a:t>
                      </a:r>
                      <a:r>
                        <a:rPr lang="ja-JP" altLang="en-US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　</a:t>
                      </a: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Credits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081612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V.ITD215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Programming Experiments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19067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90E8F8E-8BE0-6DC3-F898-42CD3832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5"/>
            <a:ext cx="8571485" cy="5726176"/>
          </a:xfrm>
        </p:spPr>
        <p:txBody>
          <a:bodyPr anchor="b"/>
          <a:lstStyle/>
          <a:p>
            <a:r>
              <a:rPr lang="en-US" sz="4800" dirty="0">
                <a:solidFill>
                  <a:schemeClr val="accent3"/>
                </a:solidFill>
              </a:rPr>
              <a:t>Programming Experiments With Python And Pygame #10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2978EA-2700-C50C-0DFF-E69AD3BAF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EC50A3-C73C-694C-96DE-0E6A2FC2AB9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B92512-2000-83F4-E0A7-630BB372A7E4}"/>
              </a:ext>
            </a:extLst>
          </p:cNvPr>
          <p:cNvSpPr txBox="1">
            <a:spLocks/>
          </p:cNvSpPr>
          <p:nvPr/>
        </p:nvSpPr>
        <p:spPr>
          <a:xfrm>
            <a:off x="382251" y="6281434"/>
            <a:ext cx="4549513" cy="40417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Prepared by </a:t>
            </a:r>
            <a:r>
              <a:rPr lang="en-US" sz="1800" dirty="0">
                <a:hlinkClick r:id="rId2"/>
              </a:rPr>
              <a:t>Mariko Tagawa</a:t>
            </a:r>
            <a:r>
              <a:rPr lang="en-US" sz="1800" dirty="0"/>
              <a:t>, JICA volunteer</a:t>
            </a:r>
          </a:p>
        </p:txBody>
      </p:sp>
    </p:spTree>
    <p:extLst>
      <p:ext uri="{BB962C8B-B14F-4D97-AF65-F5344CB8AC3E}">
        <p14:creationId xmlns:p14="http://schemas.microsoft.com/office/powerpoint/2010/main" val="250822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C0C39-2E23-C226-E33C-BA91F1C27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532E-E58A-0CF7-EE94-7DD446A1F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Attendance Check 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B39E-04BA-7B52-63C7-2321E26B9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https://forms.gle/8E8VbPX6B5oS5UCK9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A40B1-634F-63C5-5B36-40BDA8DF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66406D3-84CC-3143-BBC5-6919C133A667}" type="slidenum">
              <a:rPr lang="en-US" sz="1200" smtClean="0"/>
              <a:pPr algn="r"/>
              <a:t>10</a:t>
            </a:fld>
            <a:endParaRPr lang="en-US" sz="1200" dirty="0"/>
          </a:p>
        </p:txBody>
      </p:sp>
      <p:pic>
        <p:nvPicPr>
          <p:cNvPr id="7" name="Picture 6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BD0BD977-385D-FE6B-35CC-E374D88AE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0" y="4110567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2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11C808-992B-9719-FBB7-ED9FB2E7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84524-815D-C1BA-FBB8-DE6D91120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15500-541B-9EA6-5AC7-3474045FF3FC}"/>
              </a:ext>
            </a:extLst>
          </p:cNvPr>
          <p:cNvGraphicFramePr>
            <a:graphicFrameLocks noGrp="1"/>
          </p:cNvGraphicFramePr>
          <p:nvPr/>
        </p:nvGraphicFramePr>
        <p:xfrm>
          <a:off x="292354" y="871538"/>
          <a:ext cx="11522925" cy="583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2925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1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163902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578411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Introduction to Pygame and Its Capabilities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Understand what Pygame is and its role in graphical programming.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install and set up the Pygame library in Python.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 and analyze a simple Pygame program to create a blank window.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Comments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Operators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468601538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1: Custom Calculators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Lab1: Create a Custom Calculator</a:t>
                      </a:r>
                    </a:p>
                    <a:p>
                      <a:pPr marL="67720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a program to calculate your target time for completing a full marathon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 Comparisons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Indentation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Using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And/Or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Boolean Variables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Else and Else If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 Comparisons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021142880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Quiz and create your own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if,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elif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else 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149091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98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32C95-A5F6-8126-B6E3-DF9EBD47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9B35BB-0607-6CD4-B829-CF3087DB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3754A-872F-FCF5-4D87-DD14245B8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403754-7518-C2C5-644E-2766D097D3AF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51527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346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 Loop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while Loops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 Numbers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</a:p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Lab 4: Game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4: Create a Game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game and create your own game.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loop, if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5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Chapter 5: Introduction to Graphics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 how to draw basic shapes like rectangles, polygons, and text using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Introduction to Animation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Understand the basics of animation using Python and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78455717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5: Create a Picture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Lab5: Create a Picture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colors.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types of graphic functions (circles, rectangles, lines, etc.)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a while or for loop to create a repeating pattern. 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624225308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8: Animation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Lab8: Animation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Modify the prior Create-a-Picture lab5 or start a new one.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Animate the image.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14088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06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94709-82C8-DAD5-E803-A38D07E25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2C8B32F-5294-4353-2A19-10209E47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D58D6-5DA0-4F79-8143-94CA5A7AD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298FC1-41F8-A436-955F-462BC728C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96021"/>
              </p:ext>
            </p:extLst>
          </p:nvPr>
        </p:nvGraphicFramePr>
        <p:xfrm>
          <a:off x="280416" y="712388"/>
          <a:ext cx="11520000" cy="23512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209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10:</a:t>
                      </a:r>
                      <a:b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Controlling an object with the mouse and keyboard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Learn how to control an object with the mouse or keyboard on the screen.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Files: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move_mouse.py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move_keyboard.py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Exercise7: Modify sample programs.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62387650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11: Bitmapped Graphics and Sound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use bitmapped graphics (images)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add sound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Exercise8: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Use images and sound.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5796754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8, 9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14,15</a:t>
                      </a:r>
                    </a:p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,16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Lab: Designing Your Own Animation/Game</a:t>
                      </a: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Presentations and Showcase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 the knowledge from previous classes to create your own animation or game.</a:t>
                      </a:r>
                    </a:p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 your completed animation or game to the class.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037042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32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18341-5D74-AE2D-657B-2698CDB6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629E7-8CED-E53C-B12E-0A05DEEE3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n-MN" sz="2800" dirty="0"/>
              <a:t>Сорил-1/ тоглоом хийж хураалгах /</a:t>
            </a:r>
          </a:p>
          <a:p>
            <a:pPr marL="608551" indent="-457200">
              <a:buSzPct val="100000"/>
              <a:buFont typeface="Arial" panose="020B0604020202020204" pitchFamily="34" charset="0"/>
              <a:buChar char="•"/>
            </a:pPr>
            <a:r>
              <a:rPr lang="mn-MN" sz="2800" dirty="0"/>
              <a:t>3-р сарын 26-нд оюутан бүр хийсэн тоглоомоо хураалгана. </a:t>
            </a:r>
          </a:p>
          <a:p>
            <a:pPr marL="608551" indent="-457200">
              <a:buSzPct val="100000"/>
              <a:buFont typeface="Arial" panose="020B0604020202020204" pitchFamily="34" charset="0"/>
              <a:buChar char="•"/>
            </a:pPr>
            <a:r>
              <a:rPr lang="mn-MN" sz="2800" dirty="0"/>
              <a:t>3-р сарын 28-нд хийсэн ажлын тайлан /тоглоом/  тавина. </a:t>
            </a:r>
            <a:endParaRPr lang="en-US" sz="2800" dirty="0"/>
          </a:p>
          <a:p>
            <a:pPr lvl="2"/>
            <a:endParaRPr lang="en-US" dirty="0"/>
          </a:p>
          <a:p>
            <a:pPr lvl="1"/>
            <a:r>
              <a:rPr lang="en-US" sz="2800" dirty="0"/>
              <a:t>Mid-Term Project Design Sheet</a:t>
            </a:r>
          </a:p>
          <a:p>
            <a:pPr lvl="1"/>
            <a:r>
              <a:rPr lang="en-US" sz="2800" dirty="0">
                <a:hlinkClick r:id="rId2"/>
              </a:rPr>
              <a:t>https://forms.gle/SUjvhY5HGbuxNw5w7</a:t>
            </a:r>
            <a:endParaRPr lang="en-US" sz="2800" dirty="0"/>
          </a:p>
          <a:p>
            <a:pPr lvl="2"/>
            <a:endParaRPr lang="en-US" dirty="0"/>
          </a:p>
          <a:p>
            <a:pPr lvl="2"/>
            <a:endParaRPr lang="mn-MN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C68AFCF6-8688-9790-5F3C-8D0C7850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Сорил-1/ тоглоом хийж хураалгах 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5EA3A-1FCB-2CB5-918D-E26FCDBD5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F95BD2B4-2212-3FAE-A53E-8379B522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505" y="4222255"/>
            <a:ext cx="2371116" cy="23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053F-5F50-A2A0-6C1A-A356B6B86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317" y="1448325"/>
            <a:ext cx="11248350" cy="5257275"/>
          </a:xfrm>
        </p:spPr>
        <p:txBody>
          <a:bodyPr/>
          <a:lstStyle/>
          <a:p>
            <a:pPr marL="514350" indent="-514350"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chemeClr val="accent3"/>
                </a:solidFill>
              </a:rPr>
              <a:t>Short &amp; Simple</a:t>
            </a:r>
          </a:p>
          <a:p>
            <a:pPr lvl="1"/>
            <a:r>
              <a:rPr lang="en-US" dirty="0"/>
              <a:t>Think of an efficient algorithm and write concise code.</a:t>
            </a:r>
            <a:endParaRPr lang="en-US" sz="2000" dirty="0"/>
          </a:p>
          <a:p>
            <a:pPr marL="514350" indent="-514350"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chemeClr val="accent3"/>
                </a:solidFill>
              </a:rPr>
              <a:t>Easy to Read</a:t>
            </a:r>
          </a:p>
          <a:p>
            <a:pPr lvl="1"/>
            <a:r>
              <a:rPr lang="en-US" sz="2000" dirty="0"/>
              <a:t>Use clear, descriptive variable names. (e.g., </a:t>
            </a:r>
            <a:r>
              <a:rPr lang="en-US" sz="2000" dirty="0" err="1"/>
              <a:t>total_score</a:t>
            </a:r>
            <a:r>
              <a:rPr lang="en-US" sz="2000" dirty="0"/>
              <a:t>, </a:t>
            </a:r>
            <a:r>
              <a:rPr lang="en-US" sz="2000" dirty="0" err="1"/>
              <a:t>first_name</a:t>
            </a:r>
            <a:r>
              <a:rPr lang="en-US" sz="2000" dirty="0"/>
              <a:t>, </a:t>
            </a:r>
            <a:r>
              <a:rPr lang="en-US" sz="2000" dirty="0" err="1"/>
              <a:t>kilometers_driven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Follow proper indentation.</a:t>
            </a:r>
          </a:p>
          <a:p>
            <a:pPr marL="514350" indent="-514350"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chemeClr val="accent3"/>
                </a:solidFill>
              </a:rPr>
              <a:t>Bug-Free</a:t>
            </a:r>
          </a:p>
          <a:p>
            <a:pPr lvl="1"/>
            <a:r>
              <a:rPr lang="en-US" sz="2000" dirty="0"/>
              <a:t>Test your code thoroughly to prevent errors.</a:t>
            </a:r>
          </a:p>
          <a:p>
            <a:pPr marL="514350" indent="-514350"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chemeClr val="accent3"/>
                </a:solidFill>
              </a:rPr>
              <a:t>Well-Organized</a:t>
            </a:r>
          </a:p>
          <a:p>
            <a:pPr marL="993600" lvl="1" indent="-324000">
              <a:buSzPct val="100000"/>
            </a:pPr>
            <a:r>
              <a:rPr lang="en-US" dirty="0"/>
              <a:t>Add helpful comments</a:t>
            </a:r>
            <a:endParaRPr lang="en-US" dirty="0">
              <a:solidFill>
                <a:schemeClr val="accent3"/>
              </a:solidFill>
            </a:endParaRPr>
          </a:p>
          <a:p>
            <a:pPr marL="514350" indent="-514350"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chemeClr val="accent3"/>
                </a:solidFill>
              </a:rPr>
              <a:t>Reusable</a:t>
            </a:r>
          </a:p>
          <a:p>
            <a:pPr lvl="1"/>
            <a:r>
              <a:rPr lang="en-US" sz="2000" dirty="0"/>
              <a:t>Write code that can be reused or easily modified for other projects.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7CF79-8591-03E6-A2CB-4EA9A3F1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Makes a Good Program?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379E3-D51F-4941-0BE9-D4D575878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95385-3166-A84C-2B76-9382506D2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A42A-1538-EC4E-2F1E-79A61BB0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104" y="1346729"/>
            <a:ext cx="10677525" cy="2327804"/>
          </a:xfrm>
        </p:spPr>
        <p:txBody>
          <a:bodyPr/>
          <a:lstStyle/>
          <a:p>
            <a:pPr marL="665701" indent="-514350"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schemeClr val="accent3"/>
                </a:solidFill>
              </a:rPr>
              <a:t>Exiting Logic Properly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break</a:t>
            </a:r>
            <a:r>
              <a:rPr lang="en-US" dirty="0"/>
              <a:t> → to exit loops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return</a:t>
            </a:r>
            <a:r>
              <a:rPr lang="en-US" dirty="0"/>
              <a:t> → to exit functions</a:t>
            </a:r>
          </a:p>
          <a:p>
            <a:pPr lvl="1">
              <a:spcBef>
                <a:spcPts val="0"/>
              </a:spcBef>
            </a:pPr>
            <a:r>
              <a:rPr lang="en-US" b="1" dirty="0" err="1"/>
              <a:t>sys.exit</a:t>
            </a:r>
            <a:r>
              <a:rPr lang="en-US" b="1" dirty="0"/>
              <a:t>() </a:t>
            </a:r>
            <a:r>
              <a:rPr lang="en-US" dirty="0"/>
              <a:t>→ to exit the whole program</a:t>
            </a:r>
          </a:p>
          <a:p>
            <a:pPr marL="665701" indent="-514350"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schemeClr val="accent3"/>
                </a:solidFill>
              </a:rPr>
              <a:t>Exception Handling 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happens if something goes wrong during runtime?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03818-9BE7-4866-B7F9-396697C3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500"/>
            <a:ext cx="11582400" cy="1204913"/>
          </a:xfrm>
        </p:spPr>
        <p:txBody>
          <a:bodyPr/>
          <a:lstStyle/>
          <a:p>
            <a:r>
              <a:rPr lang="en-US" dirty="0"/>
              <a:t>2. Important Concepts Not Fully Covered in Class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A5D6A-FC6E-5681-0B0F-FB8AC8DDC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B5994F-3567-250F-EE52-A3BE0D3143E3}"/>
              </a:ext>
            </a:extLst>
          </p:cNvPr>
          <p:cNvSpPr txBox="1"/>
          <p:nvPr/>
        </p:nvSpPr>
        <p:spPr>
          <a:xfrm>
            <a:off x="1762159" y="3702937"/>
            <a:ext cx="3149600" cy="95410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try:</a:t>
            </a:r>
          </a:p>
          <a:p>
            <a:pPr algn="l"/>
            <a:r>
              <a:rPr lang="en-US" sz="1400" i="1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   # code</a:t>
            </a:r>
          </a:p>
          <a:p>
            <a:pPr algn="l"/>
            <a:r>
              <a:rPr lang="en-US" sz="1400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Except 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SomeError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: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   </a:t>
            </a:r>
            <a:r>
              <a:rPr lang="en-US" sz="1400" i="1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# handle error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668323-F066-31D1-92BE-70F795A79C79}"/>
              </a:ext>
            </a:extLst>
          </p:cNvPr>
          <p:cNvSpPr txBox="1">
            <a:spLocks/>
          </p:cNvSpPr>
          <p:nvPr/>
        </p:nvSpPr>
        <p:spPr>
          <a:xfrm>
            <a:off x="731837" y="4834996"/>
            <a:ext cx="10677525" cy="151500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51351" lvl="0" indent="0" algn="l" rtl="0" eaLnBrk="1" fontAlgn="base" hangingPunct="1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Clr>
                <a:schemeClr val="tx1"/>
              </a:buClr>
              <a:buSzPts val="1400"/>
              <a:buFont typeface="Nunito Light"/>
              <a:buNone/>
              <a:defRPr sz="2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  <a:lvl2pPr marL="990661" lvl="1" indent="-34398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ts val="1400"/>
              <a:buFont typeface="Nunito Light"/>
              <a:buChar char="○"/>
              <a:tabLst/>
              <a:defRPr sz="20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2pPr>
            <a:lvl3pPr marL="1485991" lvl="2" indent="-34398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ts val="1400"/>
              <a:buFont typeface="Nunito Light"/>
              <a:buChar char="■"/>
              <a:tabLst/>
              <a:defRPr sz="20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3pPr>
            <a:lvl4pPr marL="1981322" lvl="3" indent="-34398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Nunito Light"/>
              <a:buChar char="●"/>
              <a:tabLst/>
              <a:defRPr sz="1517" baseline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4pPr>
            <a:lvl5pPr marL="2476652" lvl="4" indent="-34398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Nunito Light"/>
              <a:buChar char="○"/>
              <a:tabLst/>
              <a:defRPr sz="1517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5pPr>
            <a:lvl6pPr marL="2971983" lvl="5" indent="-34398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Font typeface="Nunito Light"/>
              <a:buChar char="■"/>
              <a:defRPr sz="1375">
                <a:solidFill>
                  <a:schemeClr val="bg1"/>
                </a:solidFill>
                <a:latin typeface="Arial" charset="0"/>
              </a:defRPr>
            </a:lvl6pPr>
            <a:lvl7pPr marL="3467313" lvl="6" indent="-34398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Font typeface="Nunito Light"/>
              <a:buChar char="●"/>
              <a:defRPr sz="1375">
                <a:solidFill>
                  <a:schemeClr val="bg1"/>
                </a:solidFill>
                <a:latin typeface="Arial" charset="0"/>
              </a:defRPr>
            </a:lvl7pPr>
            <a:lvl8pPr marL="3962644" lvl="7" indent="-34398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Font typeface="Nunito Light"/>
              <a:buChar char="○"/>
              <a:defRPr sz="1375">
                <a:solidFill>
                  <a:schemeClr val="bg1"/>
                </a:solidFill>
                <a:latin typeface="Arial" charset="0"/>
              </a:defRPr>
            </a:lvl8pPr>
            <a:lvl9pPr marL="4457974" lvl="8" indent="-34398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Font typeface="Nunito Light"/>
              <a:buChar char="■"/>
              <a:defRPr sz="1375">
                <a:solidFill>
                  <a:schemeClr val="bg1"/>
                </a:solidFill>
                <a:latin typeface="Arial" charset="0"/>
              </a:defRPr>
            </a:lvl9pPr>
          </a:lstStyle>
          <a:p>
            <a:pPr marL="608551" indent="-457200">
              <a:buClr>
                <a:schemeClr val="accent3"/>
              </a:buClr>
              <a:buSzPct val="100000"/>
              <a:buFont typeface="+mj-lt"/>
              <a:buAutoNum type="arabicPeriod" startAt="3"/>
            </a:pPr>
            <a:r>
              <a:rPr lang="en-US" sz="2400" b="1" dirty="0">
                <a:solidFill>
                  <a:schemeClr val="accent3"/>
                </a:solidFill>
              </a:rPr>
              <a:t>Error Handling &amp; Debugging</a:t>
            </a:r>
          </a:p>
          <a:p>
            <a:pPr lvl="1"/>
            <a:r>
              <a:rPr lang="en-US" dirty="0"/>
              <a:t>Think about unexpected input, unexpected operations and others.</a:t>
            </a:r>
          </a:p>
          <a:p>
            <a:pPr lvl="1"/>
            <a:r>
              <a:rPr lang="en-US" dirty="0"/>
              <a:t>Use print statements or debugging tools to find bugs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7D41AD34-81AC-37FE-ABCD-97A7FDF061F0}"/>
              </a:ext>
            </a:extLst>
          </p:cNvPr>
          <p:cNvSpPr/>
          <p:nvPr/>
        </p:nvSpPr>
        <p:spPr bwMode="auto">
          <a:xfrm>
            <a:off x="8415867" y="914399"/>
            <a:ext cx="3657600" cy="2099734"/>
          </a:xfrm>
          <a:prstGeom prst="wedgeRoundRectCallout">
            <a:avLst>
              <a:gd name="adj1" fmla="val -63378"/>
              <a:gd name="adj2" fmla="val 32973"/>
              <a:gd name="adj3" fmla="val 16667"/>
            </a:avLst>
          </a:prstGeom>
          <a:noFill/>
          <a:ln w="2540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accent3"/>
                </a:solidFill>
              </a:rPr>
              <a:t>These are essential in real-world programming!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chemeClr val="accent3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accent3"/>
                </a:solidFill>
              </a:rPr>
              <a:t>Keep learning </a:t>
            </a:r>
            <a:r>
              <a:rPr lang="en-JP" sz="2800" dirty="0">
                <a:solidFill>
                  <a:schemeClr val="accent3"/>
                </a:solidFill>
              </a:rPr>
              <a:t>😊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402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3A663-DB98-BCC6-74C4-00A886FA5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9BB2ECF-05D6-1E88-4D6C-CE2D74C6D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90" y="524933"/>
            <a:ext cx="11243935" cy="26077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2A72E5-11A3-2F4A-AAC0-4DC05E73FEDF}"/>
              </a:ext>
            </a:extLst>
          </p:cNvPr>
          <p:cNvSpPr txBox="1"/>
          <p:nvPr/>
        </p:nvSpPr>
        <p:spPr>
          <a:xfrm>
            <a:off x="694266" y="3279971"/>
            <a:ext cx="108881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JP" sz="2000" b="1" dirty="0"/>
              <a:t>❌ </a:t>
            </a:r>
            <a:r>
              <a:rPr lang="en-US" sz="2000" b="1" dirty="0"/>
              <a:t>Avoid using quit() or exit() in scripts</a:t>
            </a:r>
          </a:p>
          <a:p>
            <a:pPr marL="720000" indent="-457200">
              <a:buFont typeface="Arial" panose="020B0604020202020204" pitchFamily="34" charset="0"/>
              <a:buChar char="•"/>
            </a:pPr>
            <a:r>
              <a:rPr lang="en-US" sz="2000" dirty="0"/>
              <a:t>quit() and exit() are for </a:t>
            </a:r>
            <a:r>
              <a:rPr lang="en-US" sz="2000" b="1" dirty="0"/>
              <a:t>interactive use only</a:t>
            </a:r>
            <a:r>
              <a:rPr lang="en-US" sz="2000" dirty="0"/>
              <a:t> (like in the Python shell).</a:t>
            </a:r>
          </a:p>
          <a:p>
            <a:pPr marL="720000" indent="-457200">
              <a:buFont typeface="Arial" panose="020B0604020202020204" pitchFamily="34" charset="0"/>
              <a:buChar char="•"/>
            </a:pPr>
            <a:r>
              <a:rPr lang="en-US" sz="2000" dirty="0"/>
              <a:t>They are not recommended in real programs—they may not work as expected in some environments (like IDLE).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62957A2B-E0FF-6194-7468-A00DFBAE19CE}"/>
              </a:ext>
            </a:extLst>
          </p:cNvPr>
          <p:cNvSpPr txBox="1">
            <a:spLocks/>
          </p:cNvSpPr>
          <p:nvPr/>
        </p:nvSpPr>
        <p:spPr>
          <a:xfrm>
            <a:off x="9448800" y="6383338"/>
            <a:ext cx="2438400" cy="222250"/>
          </a:xfrm>
          <a:prstGeom prst="rect">
            <a:avLst/>
          </a:prstGeom>
        </p:spPr>
        <p:txBody>
          <a:bodyPr/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66406D3-84CC-3143-BBC5-6919C133A667}" type="slidenum">
              <a:rPr lang="en-US" sz="1200" smtClean="0"/>
              <a:pPr algn="r"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349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D64ED-184F-35E7-5FB5-14DF2114D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551" indent="-457200"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schemeClr val="accent3"/>
                </a:solidFill>
              </a:rPr>
              <a:t>What your program does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– Is it a game? An animation? What’s the goal or purpose? </a:t>
            </a:r>
          </a:p>
          <a:p>
            <a:pPr marL="608551" indent="-457200"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schemeClr val="accent3"/>
                </a:solidFill>
              </a:rPr>
              <a:t>How to use or play it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– Show or explain how users interact with your program. </a:t>
            </a:r>
          </a:p>
          <a:p>
            <a:pPr marL="608551" indent="-457200"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schemeClr val="accent3"/>
                </a:solidFill>
              </a:rPr>
              <a:t>What features you’re proud of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– Highlight any creative or technical features you implemented (e.g., cool graphics, smart code, sounds, animations, etc.). </a:t>
            </a:r>
          </a:p>
          <a:p>
            <a:pPr marL="608551" indent="-457200"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schemeClr val="accent3"/>
                </a:solidFill>
              </a:rPr>
              <a:t>Any challenges you overcame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– Briefly mention anything that was difficult and how you solved it. </a:t>
            </a:r>
          </a:p>
          <a:p>
            <a:pPr marL="608551" indent="-457200">
              <a:buSzPct val="100000"/>
              <a:buFont typeface="+mj-lt"/>
              <a:buAutoNum type="arabicPeriod"/>
            </a:pPr>
            <a:r>
              <a:rPr lang="en-US" sz="2400" dirty="0"/>
              <a:t>(if you want) </a:t>
            </a:r>
            <a:r>
              <a:rPr lang="en-US" sz="2400" b="1" dirty="0">
                <a:solidFill>
                  <a:schemeClr val="accent3"/>
                </a:solidFill>
              </a:rPr>
              <a:t>What you would add or improve next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– Ideas for future versions.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5CB93C-3E1D-5EC2-98B6-B966C6E2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Give a short presentation about your work in front of the 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D34D21-A142-4313-BE92-0D06EFF9D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8174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template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_LargeFormat" id="{CC4FD61C-3CA5-9041-836B-A45EC6AB72BE}" vid="{3AAF6989-1A45-9147-9F63-92E6D8499C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7263</TotalTime>
  <Words>927</Words>
  <Application>Microsoft Macintosh PowerPoint</Application>
  <PresentationFormat>Widescreen</PresentationFormat>
  <Paragraphs>175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.AppleSystemUIFont</vt:lpstr>
      <vt:lpstr>HelvNeue Light for IBM</vt:lpstr>
      <vt:lpstr>Aptos</vt:lpstr>
      <vt:lpstr>Arial</vt:lpstr>
      <vt:lpstr>Nunito Light</vt:lpstr>
      <vt:lpstr>Wingdings</vt:lpstr>
      <vt:lpstr>Master template</vt:lpstr>
      <vt:lpstr>Programming Experiments With Python And Pygame #10</vt:lpstr>
      <vt:lpstr>Course schedule</vt:lpstr>
      <vt:lpstr>Course schedule</vt:lpstr>
      <vt:lpstr>Course schedule</vt:lpstr>
      <vt:lpstr>Сорил-1/ тоглоом хийж хураалгах /</vt:lpstr>
      <vt:lpstr>1. What Makes a Good Program?</vt:lpstr>
      <vt:lpstr>2. Important Concepts Not Fully Covered in Class</vt:lpstr>
      <vt:lpstr>PowerPoint Presentation</vt:lpstr>
      <vt:lpstr>3. Give a short presentation about your work in front of the class</vt:lpstr>
      <vt:lpstr>Attendance Check 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MARIKO TAGAWA</dc:creator>
  <cp:lastModifiedBy>MARIKO TAGAWA</cp:lastModifiedBy>
  <cp:revision>92</cp:revision>
  <cp:lastPrinted>2025-03-27T17:16:40Z</cp:lastPrinted>
  <dcterms:created xsi:type="dcterms:W3CDTF">2024-12-13T03:05:07Z</dcterms:created>
  <dcterms:modified xsi:type="dcterms:W3CDTF">2025-04-14T07:01:27Z</dcterms:modified>
</cp:coreProperties>
</file>