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8"/>
  </p:notesMasterIdLst>
  <p:sldIdLst>
    <p:sldId id="256" r:id="rId2"/>
    <p:sldId id="370" r:id="rId3"/>
    <p:sldId id="371" r:id="rId4"/>
    <p:sldId id="320" r:id="rId5"/>
    <p:sldId id="423" r:id="rId6"/>
    <p:sldId id="425" r:id="rId7"/>
    <p:sldId id="429" r:id="rId8"/>
    <p:sldId id="343" r:id="rId9"/>
    <p:sldId id="424" r:id="rId10"/>
    <p:sldId id="426" r:id="rId11"/>
    <p:sldId id="332" r:id="rId12"/>
    <p:sldId id="414" r:id="rId13"/>
    <p:sldId id="427" r:id="rId14"/>
    <p:sldId id="385" r:id="rId15"/>
    <p:sldId id="428" r:id="rId16"/>
    <p:sldId id="416" r:id="rId17"/>
    <p:sldId id="437" r:id="rId18"/>
    <p:sldId id="415" r:id="rId19"/>
    <p:sldId id="430" r:id="rId20"/>
    <p:sldId id="417" r:id="rId21"/>
    <p:sldId id="431" r:id="rId22"/>
    <p:sldId id="432" r:id="rId23"/>
    <p:sldId id="403" r:id="rId24"/>
    <p:sldId id="433" r:id="rId25"/>
    <p:sldId id="418" r:id="rId26"/>
    <p:sldId id="411" r:id="rId27"/>
    <p:sldId id="434" r:id="rId28"/>
    <p:sldId id="420" r:id="rId29"/>
    <p:sldId id="447" r:id="rId30"/>
    <p:sldId id="419" r:id="rId31"/>
    <p:sldId id="436" r:id="rId32"/>
    <p:sldId id="336" r:id="rId33"/>
    <p:sldId id="337" r:id="rId34"/>
    <p:sldId id="322" r:id="rId35"/>
    <p:sldId id="287" r:id="rId36"/>
    <p:sldId id="443" r:id="rId37"/>
  </p:sldIdLst>
  <p:sldSz cx="9144000" cy="5143500" type="screen16x9"/>
  <p:notesSz cx="6858000" cy="9144000"/>
  <p:embeddedFontLst>
    <p:embeddedFont>
      <p:font typeface="Oswald" pitchFamily="2" charset="77"/>
      <p:regular r:id="rId39"/>
      <p:bold r:id="rId40"/>
    </p:embeddedFont>
    <p:embeddedFont>
      <p:font typeface="Raleway" pitchFamily="2" charset="77"/>
      <p:regular r:id="rId41"/>
      <p:bold r:id="rId42"/>
      <p:italic r:id="rId43"/>
      <p:boldItalic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udceTmUtBkjF2MIfzgMniA==" hashData="19RKfSBtF4BQWu+KsEs5tgcjRu05mw2LgsVU525+q2256Wi0dD2g7QJb2/x1SjfiZlniazlNEwRLo3MpDosRRA=="/>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08"/>
    <p:restoredTop sz="96695"/>
  </p:normalViewPr>
  <p:slideViewPr>
    <p:cSldViewPr snapToGrid="0" showGuides="1">
      <p:cViewPr varScale="1">
        <p:scale>
          <a:sx n="152" d="100"/>
          <a:sy n="152" d="100"/>
        </p:scale>
        <p:origin x="384" y="176"/>
      </p:cViewPr>
      <p:guideLst/>
    </p:cSldViewPr>
  </p:slideViewPr>
  <p:notesTextViewPr>
    <p:cViewPr>
      <p:scale>
        <a:sx n="1" d="1"/>
        <a:sy n="1" d="1"/>
      </p:scale>
      <p:origin x="0" y="0"/>
    </p:cViewPr>
  </p:notesTextViewPr>
  <p:notesViewPr>
    <p:cSldViewPr snapToGrid="0">
      <p:cViewPr varScale="1">
        <p:scale>
          <a:sx n="108" d="100"/>
          <a:sy n="108" d="100"/>
        </p:scale>
        <p:origin x="4336"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5355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B47A3C3-84CA-8F83-4D2C-39227C783D9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96D5732-A24E-2712-9300-34A6A8D354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9384D76-EE09-F5D5-511D-684F79EA8D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7153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B47A3C3-84CA-8F83-4D2C-39227C783D9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96D5732-A24E-2712-9300-34A6A8D354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9384D76-EE09-F5D5-511D-684F79EA8D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2697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E5E9A6-67FC-6DF0-057B-64CC0C84D9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BA2AB2-F1CE-91F7-E2E4-0D06C277D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3C30295-E138-0C28-3C91-197B05104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6344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E5E9A6-67FC-6DF0-057B-64CC0C84D9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BA2AB2-F1CE-91F7-E2E4-0D06C277D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3C30295-E138-0C28-3C91-197B05104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6138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90B1D7D-D3BB-D181-378C-8E15400CAEE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9349559-26A7-7A76-F95C-1C1159F280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82D5E11-A899-4D6E-8584-5FC5DF61A0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6502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7758CC2-AA8B-C830-8A3E-F0BDF27B692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528A2EF-72D9-4F2F-7DAB-C08336B52B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9C295EE-9C05-9643-98C3-824DEAAA6A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9107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4554A5A-3BD5-D873-EC95-0EF89B641E8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BB47DA5-A1CB-36C3-B114-59954EB9AA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C97C47E-C5F1-03E2-5EA5-BCF0DE7DE4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6393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4554A5A-3BD5-D873-EC95-0EF89B641E8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BB47DA5-A1CB-36C3-B114-59954EB9AA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C97C47E-C5F1-03E2-5EA5-BCF0DE7DE4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このビデオでは、イーサネットスイッチがどのように動作するかを見ていきます。イーサネットスイッチは</a:t>
            </a:r>
            <a:r>
              <a:rPr lang="en-US" dirty="0"/>
              <a:t>OSI</a:t>
            </a:r>
            <a:r>
              <a:rPr lang="ja-JP" altLang="en-US"/>
              <a:t>モデルの第</a:t>
            </a:r>
            <a:r>
              <a:rPr lang="en-US" altLang="ja-JP" dirty="0"/>
              <a:t>2</a:t>
            </a:r>
            <a:r>
              <a:rPr lang="ja-JP" altLang="en-US"/>
              <a:t>層であるデータリンク層で動作します。これは、イーサネットフレームのイーサネットヘッダー情報、つまり第</a:t>
            </a:r>
            <a:r>
              <a:rPr lang="en-US" altLang="ja-JP" dirty="0"/>
              <a:t>2</a:t>
            </a:r>
            <a:r>
              <a:rPr lang="ja-JP" altLang="en-US"/>
              <a:t>層の情報に基づいて転送の判断を行うためです。イーサネットスイッチには</a:t>
            </a:r>
            <a:r>
              <a:rPr lang="en-US" dirty="0"/>
              <a:t>MAC</a:t>
            </a:r>
            <a:r>
              <a:rPr lang="ja-JP" altLang="en-US"/>
              <a:t>アドレステーブルがあります。この例では、</a:t>
            </a:r>
            <a:r>
              <a:rPr lang="en-US" dirty="0"/>
              <a:t>MAC</a:t>
            </a:r>
            <a:r>
              <a:rPr lang="ja-JP" altLang="en-US"/>
              <a:t>アドレステーブルはすでに完全に埋められています。後のビデオで</a:t>
            </a:r>
            <a:r>
              <a:rPr lang="en-US" dirty="0"/>
              <a:t>MAC</a:t>
            </a:r>
            <a:r>
              <a:rPr lang="ja-JP" altLang="en-US"/>
              <a:t>アドレステーブルがどのように構築されるかを学びますが、ここではスイッチがこの情報をどのように使用するかを見てみましょう。ここには</a:t>
            </a:r>
            <a:r>
              <a:rPr lang="en-US" altLang="ja-JP" dirty="0"/>
              <a:t>4</a:t>
            </a:r>
            <a:r>
              <a:rPr lang="ja-JP" altLang="en-US"/>
              <a:t>つのホスト、</a:t>
            </a:r>
            <a:r>
              <a:rPr lang="en-US" dirty="0"/>
              <a:t>h1</a:t>
            </a:r>
            <a:r>
              <a:rPr lang="ja-JP" altLang="en-US"/>
              <a:t>から</a:t>
            </a:r>
            <a:r>
              <a:rPr lang="en-US" dirty="0"/>
              <a:t>h4</a:t>
            </a:r>
            <a:r>
              <a:rPr lang="ja-JP" altLang="en-US"/>
              <a:t>があります。各ホストには、例えばホスト</a:t>
            </a:r>
            <a:r>
              <a:rPr lang="en-US" altLang="ja-JP" dirty="0"/>
              <a:t>1</a:t>
            </a:r>
            <a:r>
              <a:rPr lang="ja-JP" altLang="en-US"/>
              <a:t>の</a:t>
            </a:r>
            <a:r>
              <a:rPr lang="en-US" dirty="0"/>
              <a:t>AAA</a:t>
            </a:r>
            <a:r>
              <a:rPr lang="ja-JP" altLang="en-US"/>
              <a:t>のような略式の</a:t>
            </a:r>
            <a:r>
              <a:rPr lang="en-US" dirty="0"/>
              <a:t>MAC</a:t>
            </a:r>
            <a:r>
              <a:rPr lang="ja-JP" altLang="en-US"/>
              <a:t>アドレスを付けています。これは、そのホストのイーサネット</a:t>
            </a:r>
            <a:r>
              <a:rPr lang="en-US" dirty="0"/>
              <a:t>NIC</a:t>
            </a:r>
            <a:r>
              <a:rPr lang="ja-JP" altLang="en-US"/>
              <a:t>の</a:t>
            </a:r>
            <a:r>
              <a:rPr lang="en-US" dirty="0"/>
              <a:t>MAC</a:t>
            </a:r>
            <a:r>
              <a:rPr lang="ja-JP" altLang="en-US"/>
              <a:t>アドレスです。もし</a:t>
            </a:r>
            <a:r>
              <a:rPr lang="en-US" dirty="0"/>
              <a:t>h1</a:t>
            </a:r>
            <a:r>
              <a:rPr lang="ja-JP" altLang="en-US"/>
              <a:t>が</a:t>
            </a:r>
            <a:r>
              <a:rPr lang="en-US" dirty="0"/>
              <a:t>h4</a:t>
            </a:r>
            <a:r>
              <a:rPr lang="ja-JP" altLang="en-US"/>
              <a:t>にイーサネットフレームを送信する場合、そのフレームは自分自身の</a:t>
            </a:r>
            <a:r>
              <a:rPr lang="en-US" dirty="0"/>
              <a:t>MAC</a:t>
            </a:r>
            <a:r>
              <a:rPr lang="ja-JP" altLang="en-US"/>
              <a:t>アドレスをソース</a:t>
            </a:r>
            <a:r>
              <a:rPr lang="en-US" dirty="0"/>
              <a:t>MAC</a:t>
            </a:r>
            <a:r>
              <a:rPr lang="ja-JP" altLang="en-US"/>
              <a:t>アドレスとして持ちます。つまり、ソース</a:t>
            </a:r>
            <a:r>
              <a:rPr lang="en-US" dirty="0"/>
              <a:t>MAC</a:t>
            </a:r>
            <a:r>
              <a:rPr lang="ja-JP" altLang="en-US"/>
              <a:t>アドレスには</a:t>
            </a:r>
            <a:r>
              <a:rPr lang="en-US" dirty="0"/>
              <a:t>AA、AA、h1</a:t>
            </a:r>
            <a:r>
              <a:rPr lang="ja-JP" altLang="en-US"/>
              <a:t>の</a:t>
            </a:r>
            <a:r>
              <a:rPr lang="en-US" dirty="0"/>
              <a:t>MAC</a:t>
            </a:r>
            <a:r>
              <a:rPr lang="ja-JP" altLang="en-US"/>
              <a:t>アドレスを入れます。そして、宛先</a:t>
            </a:r>
            <a:r>
              <a:rPr lang="en-US" dirty="0"/>
              <a:t>MAC</a:t>
            </a:r>
            <a:r>
              <a:rPr lang="ja-JP" altLang="en-US"/>
              <a:t>アドレスは</a:t>
            </a:r>
            <a:r>
              <a:rPr lang="en-US" dirty="0"/>
              <a:t>h4</a:t>
            </a:r>
            <a:r>
              <a:rPr lang="ja-JP" altLang="en-US"/>
              <a:t>の</a:t>
            </a:r>
            <a:r>
              <a:rPr lang="en-US" dirty="0"/>
              <a:t>MAC</a:t>
            </a:r>
            <a:r>
              <a:rPr lang="ja-JP" altLang="en-US"/>
              <a:t>アドレスである</a:t>
            </a:r>
            <a:r>
              <a:rPr lang="en-US" dirty="0" err="1"/>
              <a:t>dd、dd</a:t>
            </a:r>
            <a:r>
              <a:rPr lang="ja-JP" altLang="en-US"/>
              <a:t>になります。これらはすべて略式の</a:t>
            </a:r>
            <a:r>
              <a:rPr lang="en-US" dirty="0"/>
              <a:t>MAC</a:t>
            </a:r>
            <a:r>
              <a:rPr lang="ja-JP" altLang="en-US"/>
              <a:t>アドレスです。</a:t>
            </a:r>
            <a:r>
              <a:rPr lang="en-US" dirty="0"/>
              <a:t>h1</a:t>
            </a:r>
            <a:r>
              <a:rPr lang="ja-JP" altLang="en-US"/>
              <a:t>がこのイーサネットフレームを送信すると、それがスイッチのイーサネットポート、</a:t>
            </a:r>
            <a:r>
              <a:rPr lang="en-US" dirty="0"/>
              <a:t>Fast Ethernet 01</a:t>
            </a:r>
            <a:r>
              <a:rPr lang="ja-JP" altLang="en-US"/>
              <a:t>で受信されます。このスイッチがどのようにテーブルを構築するかは後で学びますが、情報を転送するには、まずイーサネットフレームの宛先</a:t>
            </a:r>
            <a:r>
              <a:rPr lang="en-US" dirty="0"/>
              <a:t>MAC</a:t>
            </a:r>
            <a:r>
              <a:rPr lang="ja-JP" altLang="en-US"/>
              <a:t>アドレスを確認します。宛先</a:t>
            </a:r>
            <a:r>
              <a:rPr lang="en-US" dirty="0"/>
              <a:t>MAC</a:t>
            </a:r>
            <a:r>
              <a:rPr lang="ja-JP" altLang="en-US"/>
              <a:t>アドレスは</a:t>
            </a:r>
            <a:r>
              <a:rPr lang="en-US" dirty="0" err="1"/>
              <a:t>dddd</a:t>
            </a:r>
            <a:r>
              <a:rPr lang="ja-JP" altLang="en-US"/>
              <a:t>です。スイッチは</a:t>
            </a:r>
            <a:r>
              <a:rPr lang="en-US" dirty="0"/>
              <a:t>MAC</a:t>
            </a:r>
            <a:r>
              <a:rPr lang="ja-JP" altLang="en-US"/>
              <a:t>アドレステーブルでこの</a:t>
            </a:r>
            <a:r>
              <a:rPr lang="en-US" dirty="0"/>
              <a:t>MAC</a:t>
            </a:r>
            <a:r>
              <a:rPr lang="ja-JP" altLang="en-US"/>
              <a:t>アドレスを検索し、</a:t>
            </a:r>
            <a:r>
              <a:rPr lang="en-US" dirty="0"/>
              <a:t>FA、</a:t>
            </a:r>
            <a:r>
              <a:rPr lang="ja-JP" altLang="en-US"/>
              <a:t>つまり</a:t>
            </a:r>
            <a:r>
              <a:rPr lang="en-US" dirty="0"/>
              <a:t>Fast Ethernet 04</a:t>
            </a:r>
            <a:r>
              <a:rPr lang="ja-JP" altLang="en-US"/>
              <a:t>ポートにあることを確認します。したがって、スイッチはこのフレームを</a:t>
            </a:r>
            <a:r>
              <a:rPr lang="en-US" dirty="0"/>
              <a:t>Fast Ethernet 04</a:t>
            </a:r>
            <a:r>
              <a:rPr lang="ja-JP" altLang="en-US"/>
              <a:t>ポートのみに転送します。</a:t>
            </a:r>
            <a:endParaRPr dirty="0"/>
          </a:p>
        </p:txBody>
      </p:sp>
    </p:spTree>
    <p:extLst>
      <p:ext uri="{BB962C8B-B14F-4D97-AF65-F5344CB8AC3E}">
        <p14:creationId xmlns:p14="http://schemas.microsoft.com/office/powerpoint/2010/main" val="2602485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1643193-2650-E684-015E-51BBB03857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44AD165-B4CB-EDA2-A9BF-E1F797EAA3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2892E94-5CAC-E4D7-C984-52F6840779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7965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1643193-2650-E684-015E-51BBB03857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44AD165-B4CB-EDA2-A9BF-E1F797EAA3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2892E94-5CAC-E4D7-C984-52F684077940}"/>
              </a:ext>
            </a:extLst>
          </p:cNvPr>
          <p:cNvSpPr txBox="1">
            <a:spLocks noGrp="1"/>
          </p:cNvSpPr>
          <p:nvPr>
            <p:ph type="body" idx="1"/>
          </p:nvPr>
        </p:nvSpPr>
        <p:spPr>
          <a:xfrm>
            <a:off x="146304" y="4343400"/>
            <a:ext cx="6711696" cy="4114800"/>
          </a:xfrm>
          <a:prstGeom prst="rect">
            <a:avLst/>
          </a:prstGeom>
        </p:spPr>
        <p:txBody>
          <a:bodyPr spcFirstLastPara="1" wrap="square" lIns="91425" tIns="91425" rIns="91425" bIns="91425" anchor="t" anchorCtr="0">
            <a:noAutofit/>
          </a:bodyPr>
          <a:lstStyle/>
          <a:p>
            <a:r>
              <a:rPr lang="ja-JP" altLang="en-US" sz="1000"/>
              <a:t>このビデオでは、スイッチがどのようにして</a:t>
            </a:r>
            <a:r>
              <a:rPr lang="en-US" sz="1000" dirty="0"/>
              <a:t>MAC</a:t>
            </a:r>
            <a:r>
              <a:rPr lang="ja-JP" altLang="en-US" sz="1000"/>
              <a:t>アドレステーブルを構築するかを見ていきます。もう一度確認しますが、スイッチはレイヤー</a:t>
            </a:r>
            <a:r>
              <a:rPr lang="en-US" altLang="ja-JP" sz="1000" dirty="0"/>
              <a:t>2</a:t>
            </a:r>
            <a:r>
              <a:rPr lang="ja-JP" altLang="en-US" sz="1000"/>
              <a:t>の情報、つまりこの場合はイーサネットフレームのイーサネットヘッダー情報に基づいて転送の判断を行います。それでは、このスイッチが</a:t>
            </a:r>
            <a:r>
              <a:rPr lang="en-US" altLang="ja-JP" sz="1000" dirty="0"/>
              <a:t>4</a:t>
            </a:r>
            <a:r>
              <a:rPr lang="ja-JP" altLang="en-US" sz="1000"/>
              <a:t>つのホストに対してどのように</a:t>
            </a:r>
            <a:r>
              <a:rPr lang="en-US" sz="1000" dirty="0"/>
              <a:t>MAC</a:t>
            </a:r>
            <a:r>
              <a:rPr lang="ja-JP" altLang="en-US" sz="1000"/>
              <a:t>アドレステーブルを構築するかを見てみましょう。私は</a:t>
            </a:r>
            <a:r>
              <a:rPr lang="en-US" sz="1000" dirty="0"/>
              <a:t>MAC</a:t>
            </a:r>
            <a:r>
              <a:rPr lang="ja-JP" altLang="en-US" sz="1000"/>
              <a:t>アドレスを簡略化して、</a:t>
            </a:r>
            <a:r>
              <a:rPr lang="en-US" sz="1000" dirty="0" err="1"/>
              <a:t>aaa</a:t>
            </a:r>
            <a:r>
              <a:rPr lang="ja-JP" altLang="en-US" sz="1000"/>
              <a:t>から</a:t>
            </a:r>
            <a:r>
              <a:rPr lang="en-US" sz="1000" dirty="0" err="1"/>
              <a:t>dddd</a:t>
            </a:r>
            <a:r>
              <a:rPr lang="ja-JP" altLang="en-US" sz="1000"/>
              <a:t>まで割り当てています。ここで、</a:t>
            </a:r>
            <a:r>
              <a:rPr lang="en-US" sz="1000" dirty="0"/>
              <a:t>h1</a:t>
            </a:r>
            <a:r>
              <a:rPr lang="ja-JP" altLang="en-US" sz="1000"/>
              <a:t>が</a:t>
            </a:r>
            <a:r>
              <a:rPr lang="en-US" sz="1000" dirty="0"/>
              <a:t>h4</a:t>
            </a:r>
            <a:r>
              <a:rPr lang="ja-JP" altLang="en-US" sz="1000"/>
              <a:t>にイーサネットフレームを送信しようとしているので、ソース</a:t>
            </a:r>
            <a:r>
              <a:rPr lang="en-US" sz="1000" dirty="0"/>
              <a:t>MAC</a:t>
            </a:r>
            <a:r>
              <a:rPr lang="ja-JP" altLang="en-US" sz="1000"/>
              <a:t>アドレスは</a:t>
            </a:r>
            <a:r>
              <a:rPr lang="en-US" sz="1000" dirty="0"/>
              <a:t>h1</a:t>
            </a:r>
            <a:r>
              <a:rPr lang="ja-JP" altLang="en-US" sz="1000"/>
              <a:t>のイーサネット</a:t>
            </a:r>
            <a:r>
              <a:rPr lang="en-US" sz="1000" dirty="0"/>
              <a:t>NIC</a:t>
            </a:r>
            <a:r>
              <a:rPr lang="ja-JP" altLang="en-US" sz="1000"/>
              <a:t>の</a:t>
            </a:r>
            <a:r>
              <a:rPr lang="en-US" sz="1000" dirty="0"/>
              <a:t>MAC</a:t>
            </a:r>
            <a:r>
              <a:rPr lang="ja-JP" altLang="en-US" sz="1000"/>
              <a:t>アドレスである</a:t>
            </a:r>
            <a:r>
              <a:rPr lang="en-US" sz="1000" dirty="0"/>
              <a:t>AAA</a:t>
            </a:r>
            <a:r>
              <a:rPr lang="ja-JP" altLang="en-US" sz="1000"/>
              <a:t>となり、宛先</a:t>
            </a:r>
            <a:r>
              <a:rPr lang="en-US" sz="1000" dirty="0"/>
              <a:t>MAC</a:t>
            </a:r>
            <a:r>
              <a:rPr lang="ja-JP" altLang="en-US" sz="1000"/>
              <a:t>アドレスは</a:t>
            </a:r>
            <a:r>
              <a:rPr lang="en-US" sz="1000" dirty="0"/>
              <a:t>h4</a:t>
            </a:r>
            <a:r>
              <a:rPr lang="ja-JP" altLang="en-US" sz="1000"/>
              <a:t>のイーサネット</a:t>
            </a:r>
            <a:r>
              <a:rPr lang="en-US" sz="1000" dirty="0"/>
              <a:t>NIC</a:t>
            </a:r>
            <a:r>
              <a:rPr lang="ja-JP" altLang="en-US" sz="1000"/>
              <a:t>の</a:t>
            </a:r>
            <a:r>
              <a:rPr lang="en-US" sz="1000" dirty="0"/>
              <a:t>MAC</a:t>
            </a:r>
            <a:r>
              <a:rPr lang="ja-JP" altLang="en-US" sz="1000"/>
              <a:t>アドレスである</a:t>
            </a:r>
            <a:r>
              <a:rPr lang="en-US" sz="1000" dirty="0"/>
              <a:t>DDD</a:t>
            </a:r>
            <a:r>
              <a:rPr lang="ja-JP" altLang="en-US" sz="1000"/>
              <a:t>になります。</a:t>
            </a:r>
            <a:r>
              <a:rPr lang="en-US" sz="1000" dirty="0"/>
              <a:t>h1</a:t>
            </a:r>
            <a:r>
              <a:rPr lang="ja-JP" altLang="en-US" sz="1000"/>
              <a:t>がこのフレームをイーサネットスイッチに送信すると、スイッチはフレームを受信し、最初にソース</a:t>
            </a:r>
            <a:r>
              <a:rPr lang="en-US" sz="1000" dirty="0"/>
              <a:t>MAC</a:t>
            </a:r>
            <a:r>
              <a:rPr lang="ja-JP" altLang="en-US" sz="1000"/>
              <a:t>アドレスを確認して「何か学んだか？」と考えます。つまり、スイッチは</a:t>
            </a:r>
            <a:r>
              <a:rPr lang="en-US" sz="1000" dirty="0"/>
              <a:t>Fast Ethernet 01</a:t>
            </a:r>
            <a:r>
              <a:rPr lang="ja-JP" altLang="en-US" sz="1000"/>
              <a:t>ポートにソース</a:t>
            </a:r>
            <a:r>
              <a:rPr lang="en-US" sz="1000" dirty="0"/>
              <a:t>MAC</a:t>
            </a:r>
            <a:r>
              <a:rPr lang="ja-JP" altLang="en-US" sz="1000"/>
              <a:t>アドレス</a:t>
            </a:r>
            <a:r>
              <a:rPr lang="en-US" sz="1000" dirty="0"/>
              <a:t>AAA</a:t>
            </a:r>
            <a:r>
              <a:rPr lang="ja-JP" altLang="en-US" sz="1000"/>
              <a:t>があるかを確認します。テーブルに存在しない場合、スイッチはこのソース</a:t>
            </a:r>
            <a:r>
              <a:rPr lang="en-US" sz="1000" dirty="0"/>
              <a:t>MAC</a:t>
            </a:r>
            <a:r>
              <a:rPr lang="ja-JP" altLang="en-US" sz="1000"/>
              <a:t>アドレスを</a:t>
            </a:r>
            <a:r>
              <a:rPr lang="en-US" sz="1000" dirty="0"/>
              <a:t>Fast Ethernet 01</a:t>
            </a:r>
            <a:r>
              <a:rPr lang="ja-JP" altLang="en-US" sz="1000"/>
              <a:t>ポートに追加します。</a:t>
            </a:r>
          </a:p>
          <a:p>
            <a:r>
              <a:rPr lang="ja-JP" altLang="en-US" sz="1000"/>
              <a:t>これが、スイッチがテーブルを構築する方法です。次に、フレームを転送する準備が整います。スイッチは今度は宛先</a:t>
            </a:r>
            <a:r>
              <a:rPr lang="en-US" sz="1000" dirty="0"/>
              <a:t>MAC</a:t>
            </a:r>
            <a:r>
              <a:rPr lang="ja-JP" altLang="en-US" sz="1000"/>
              <a:t>アドレスを確認し、それがテーブルに存在するかを確認します。この例では、宛先</a:t>
            </a:r>
            <a:r>
              <a:rPr lang="en-US" sz="1000" dirty="0"/>
              <a:t>MAC</a:t>
            </a:r>
            <a:r>
              <a:rPr lang="ja-JP" altLang="en-US" sz="1000"/>
              <a:t>アドレス</a:t>
            </a:r>
            <a:r>
              <a:rPr lang="en-US" sz="1000" dirty="0" err="1"/>
              <a:t>ddd</a:t>
            </a:r>
            <a:r>
              <a:rPr lang="ja-JP" altLang="en-US" sz="1000"/>
              <a:t>はテーブルに存在しないため、これを「未知のユニキャスト」と呼びます。スイッチはどこに送信すべきかが分からないため、すべてのポートに送信します（受信ポートを除く）。そのため、すべてのデバイスがこのイーサネットフレームを受信します。</a:t>
            </a:r>
            <a:r>
              <a:rPr lang="en-US" sz="1000" dirty="0"/>
              <a:t>h2</a:t>
            </a:r>
            <a:r>
              <a:rPr lang="ja-JP" altLang="en-US" sz="1000"/>
              <a:t>がフレームを受信した場合、イーサネットカードが自分の</a:t>
            </a:r>
            <a:r>
              <a:rPr lang="en-US" sz="1000" dirty="0"/>
              <a:t>MAC</a:t>
            </a:r>
            <a:r>
              <a:rPr lang="ja-JP" altLang="en-US" sz="1000"/>
              <a:t>アドレスを宛先</a:t>
            </a:r>
            <a:r>
              <a:rPr lang="en-US" sz="1000" dirty="0"/>
              <a:t>MAC</a:t>
            </a:r>
            <a:r>
              <a:rPr lang="ja-JP" altLang="en-US" sz="1000"/>
              <a:t>アドレスと比較し、一致しない場合はフレームを無視します。</a:t>
            </a:r>
            <a:r>
              <a:rPr lang="en-US" sz="1000" dirty="0"/>
              <a:t>h3</a:t>
            </a:r>
            <a:r>
              <a:rPr lang="ja-JP" altLang="en-US" sz="1000"/>
              <a:t>も同様に、自分の</a:t>
            </a:r>
            <a:r>
              <a:rPr lang="en-US" sz="1000" dirty="0"/>
              <a:t>MAC</a:t>
            </a:r>
            <a:r>
              <a:rPr lang="ja-JP" altLang="en-US" sz="1000"/>
              <a:t>アドレスが一致しないためフレームを無視します。</a:t>
            </a:r>
            <a:r>
              <a:rPr lang="en-US" sz="1000" dirty="0"/>
              <a:t>h4</a:t>
            </a:r>
            <a:r>
              <a:rPr lang="ja-JP" altLang="en-US" sz="1000"/>
              <a:t>がフレームを受信すると、イーサネットカードは「これは私の</a:t>
            </a:r>
            <a:r>
              <a:rPr lang="en-US" sz="1000" dirty="0"/>
              <a:t>MAC</a:t>
            </a:r>
            <a:r>
              <a:rPr lang="ja-JP" altLang="en-US" sz="1000"/>
              <a:t>アドレスだ」と確認し、フレームを受信します。</a:t>
            </a:r>
          </a:p>
          <a:p>
            <a:r>
              <a:rPr lang="ja-JP" altLang="en-US" sz="1000"/>
              <a:t>次に、</a:t>
            </a:r>
            <a:r>
              <a:rPr lang="en-US" sz="1000" dirty="0"/>
              <a:t>h4</a:t>
            </a:r>
            <a:r>
              <a:rPr lang="ja-JP" altLang="en-US" sz="1000"/>
              <a:t>が</a:t>
            </a:r>
            <a:r>
              <a:rPr lang="en-US" sz="1000" dirty="0"/>
              <a:t>h1</a:t>
            </a:r>
            <a:r>
              <a:rPr lang="ja-JP" altLang="en-US" sz="1000"/>
              <a:t>にイーサネットフレームを送信する場合の動作を見てみましょう。この場合、</a:t>
            </a:r>
            <a:r>
              <a:rPr lang="en-US" sz="1000" dirty="0"/>
              <a:t>h4</a:t>
            </a:r>
            <a:r>
              <a:rPr lang="ja-JP" altLang="en-US" sz="1000"/>
              <a:t>がソースで、</a:t>
            </a:r>
            <a:r>
              <a:rPr lang="en-US" sz="1000" dirty="0"/>
              <a:t>h1</a:t>
            </a:r>
            <a:r>
              <a:rPr lang="ja-JP" altLang="en-US" sz="1000"/>
              <a:t>が宛先となります。</a:t>
            </a:r>
          </a:p>
          <a:p>
            <a:r>
              <a:rPr lang="ja-JP" altLang="en-US" sz="1000"/>
              <a:t>ここで、スイッチの</a:t>
            </a:r>
            <a:r>
              <a:rPr lang="en-US" sz="1000" dirty="0"/>
              <a:t>MAC</a:t>
            </a:r>
            <a:r>
              <a:rPr lang="ja-JP" altLang="en-US" sz="1000"/>
              <a:t>アドレステーブルがどのようになっているかを確認します。</a:t>
            </a:r>
            <a:r>
              <a:rPr lang="en-US" sz="1000" dirty="0"/>
              <a:t>h4</a:t>
            </a:r>
            <a:r>
              <a:rPr lang="ja-JP" altLang="en-US" sz="1000"/>
              <a:t>がフレームを送信し、それが</a:t>
            </a:r>
            <a:r>
              <a:rPr lang="en-US" sz="1000" dirty="0"/>
              <a:t>Fast Ethernet 04</a:t>
            </a:r>
            <a:r>
              <a:rPr lang="ja-JP" altLang="en-US" sz="1000"/>
              <a:t>ポートでスイッチに受信されます。スイッチはまずソース</a:t>
            </a:r>
            <a:r>
              <a:rPr lang="en-US" sz="1000" dirty="0"/>
              <a:t>MAC</a:t>
            </a:r>
            <a:r>
              <a:rPr lang="ja-JP" altLang="en-US" sz="1000"/>
              <a:t>アドレスを確認し、新しい情報があるかを調べます。</a:t>
            </a:r>
            <a:r>
              <a:rPr lang="en-US" sz="1000" dirty="0"/>
              <a:t>Fast Ethernet 04</a:t>
            </a:r>
            <a:r>
              <a:rPr lang="ja-JP" altLang="en-US" sz="1000"/>
              <a:t>ポートで受信したソース</a:t>
            </a:r>
            <a:r>
              <a:rPr lang="en-US" sz="1000" dirty="0"/>
              <a:t>MAC</a:t>
            </a:r>
            <a:r>
              <a:rPr lang="ja-JP" altLang="en-US" sz="1000"/>
              <a:t>アドレスがテーブルにない場合、スイッチはこの</a:t>
            </a:r>
            <a:r>
              <a:rPr lang="en-US" sz="1000" dirty="0"/>
              <a:t>MAC</a:t>
            </a:r>
            <a:r>
              <a:rPr lang="ja-JP" altLang="en-US" sz="1000"/>
              <a:t>アドレスを追加します。次に、宛先</a:t>
            </a:r>
            <a:r>
              <a:rPr lang="en-US" sz="1000" dirty="0"/>
              <a:t>MAC</a:t>
            </a:r>
            <a:r>
              <a:rPr lang="ja-JP" altLang="en-US" sz="1000"/>
              <a:t>アドレスがどこにあるかを確認します。今回は、宛先</a:t>
            </a:r>
            <a:r>
              <a:rPr lang="en-US" sz="1000" dirty="0"/>
              <a:t>MAC</a:t>
            </a:r>
            <a:r>
              <a:rPr lang="ja-JP" altLang="en-US" sz="1000"/>
              <a:t>アドレスが</a:t>
            </a:r>
            <a:r>
              <a:rPr lang="en-US" sz="1000" dirty="0"/>
              <a:t>Fast Ethernet 01</a:t>
            </a:r>
            <a:r>
              <a:rPr lang="ja-JP" altLang="en-US" sz="1000"/>
              <a:t>ポートにあることを知っているため、フレームをそのポートにのみ送信します。</a:t>
            </a:r>
          </a:p>
          <a:p>
            <a:r>
              <a:rPr lang="ja-JP" altLang="en-US" sz="1000"/>
              <a:t>これで、スイッチがどのようにして</a:t>
            </a:r>
            <a:r>
              <a:rPr lang="en-US" sz="1000" dirty="0"/>
              <a:t>MAC</a:t>
            </a:r>
            <a:r>
              <a:rPr lang="ja-JP" altLang="en-US" sz="1000"/>
              <a:t>アドレステーブルを構築し、フレームを特定のポートに転送するかが分かりました。最後に、もう一度</a:t>
            </a:r>
            <a:r>
              <a:rPr lang="en-US" sz="1000" dirty="0"/>
              <a:t>h1</a:t>
            </a:r>
            <a:r>
              <a:rPr lang="ja-JP" altLang="en-US" sz="1000"/>
              <a:t>から</a:t>
            </a:r>
            <a:r>
              <a:rPr lang="en-US" sz="1000" dirty="0"/>
              <a:t>h4</a:t>
            </a:r>
            <a:r>
              <a:rPr lang="ja-JP" altLang="en-US" sz="1000"/>
              <a:t>にフレームを送信する例を見てみましょう。</a:t>
            </a:r>
          </a:p>
          <a:p>
            <a:r>
              <a:rPr lang="en-US" sz="1000" dirty="0"/>
              <a:t>h1</a:t>
            </a:r>
            <a:r>
              <a:rPr lang="ja-JP" altLang="en-US" sz="1000"/>
              <a:t>が再度</a:t>
            </a:r>
            <a:r>
              <a:rPr lang="en-US" sz="1000" dirty="0"/>
              <a:t>h4</a:t>
            </a:r>
            <a:r>
              <a:rPr lang="ja-JP" altLang="en-US" sz="1000"/>
              <a:t>にフレームを送信する場合、ソース</a:t>
            </a:r>
            <a:r>
              <a:rPr lang="en-US" sz="1000" dirty="0"/>
              <a:t>MAC</a:t>
            </a:r>
            <a:r>
              <a:rPr lang="ja-JP" altLang="en-US" sz="1000"/>
              <a:t>アドレスは</a:t>
            </a:r>
            <a:r>
              <a:rPr lang="en-US" sz="1000" dirty="0"/>
              <a:t>AAA</a:t>
            </a:r>
            <a:r>
              <a:rPr lang="ja-JP" altLang="en-US" sz="1000"/>
              <a:t>で、宛先</a:t>
            </a:r>
            <a:r>
              <a:rPr lang="en-US" sz="1000" dirty="0"/>
              <a:t>MAC</a:t>
            </a:r>
            <a:r>
              <a:rPr lang="ja-JP" altLang="en-US" sz="1000"/>
              <a:t>アドレスは</a:t>
            </a:r>
            <a:r>
              <a:rPr lang="en-US" sz="1000" dirty="0"/>
              <a:t>DDD</a:t>
            </a:r>
            <a:r>
              <a:rPr lang="ja-JP" altLang="en-US" sz="1000"/>
              <a:t>です。スイッチはフレームを受信し、ソース</a:t>
            </a:r>
            <a:r>
              <a:rPr lang="en-US" sz="1000" dirty="0"/>
              <a:t>MAC</a:t>
            </a:r>
            <a:r>
              <a:rPr lang="ja-JP" altLang="en-US" sz="1000"/>
              <a:t>アドレスを確認して「これは以前に学習したものだ」と認識します。スイッチはこの情報を通常</a:t>
            </a:r>
            <a:r>
              <a:rPr lang="en-US" altLang="ja-JP" sz="1000" dirty="0"/>
              <a:t>5</a:t>
            </a:r>
            <a:r>
              <a:rPr lang="ja-JP" altLang="en-US" sz="1000"/>
              <a:t>分間保持します。次に、宛先</a:t>
            </a:r>
            <a:r>
              <a:rPr lang="en-US" sz="1000" dirty="0"/>
              <a:t>MAC</a:t>
            </a:r>
            <a:r>
              <a:rPr lang="ja-JP" altLang="en-US" sz="1000"/>
              <a:t>アドレスを確認し、今回は</a:t>
            </a:r>
            <a:r>
              <a:rPr lang="en-US" sz="1000" dirty="0"/>
              <a:t>Fast Ethernet 04</a:t>
            </a:r>
            <a:r>
              <a:rPr lang="ja-JP" altLang="en-US" sz="1000"/>
              <a:t>ポートにあることを知っているため、フレームをすべてのポートに送信する代わりに、特定のポートにのみ送信します。</a:t>
            </a:r>
          </a:p>
          <a:p>
            <a:pPr marL="0" lvl="0" indent="0" algn="l" rtl="0">
              <a:spcBef>
                <a:spcPts val="0"/>
              </a:spcBef>
              <a:spcAft>
                <a:spcPts val="0"/>
              </a:spcAft>
              <a:buNone/>
            </a:pPr>
            <a:endParaRPr sz="1000" dirty="0"/>
          </a:p>
        </p:txBody>
      </p:sp>
    </p:spTree>
    <p:extLst>
      <p:ext uri="{BB962C8B-B14F-4D97-AF65-F5344CB8AC3E}">
        <p14:creationId xmlns:p14="http://schemas.microsoft.com/office/powerpoint/2010/main" val="1943156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1643193-2650-E684-015E-51BBB03857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44AD165-B4CB-EDA2-A9BF-E1F797EAA3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2892E94-5CAC-E4D7-C984-52F684077940}"/>
              </a:ext>
            </a:extLst>
          </p:cNvPr>
          <p:cNvSpPr txBox="1">
            <a:spLocks noGrp="1"/>
          </p:cNvSpPr>
          <p:nvPr>
            <p:ph type="body" idx="1"/>
          </p:nvPr>
        </p:nvSpPr>
        <p:spPr>
          <a:xfrm>
            <a:off x="146304" y="4343400"/>
            <a:ext cx="6711696" cy="4114800"/>
          </a:xfrm>
          <a:prstGeom prst="rect">
            <a:avLst/>
          </a:prstGeom>
        </p:spPr>
        <p:txBody>
          <a:bodyPr spcFirstLastPara="1" wrap="square" lIns="91425" tIns="91425" rIns="91425" bIns="91425" anchor="t" anchorCtr="0">
            <a:noAutofit/>
          </a:bodyPr>
          <a:lstStyle/>
          <a:p>
            <a:r>
              <a:rPr lang="ja-JP" altLang="en-US" sz="1000"/>
              <a:t>このビデオでは、スイッチがどのようにして</a:t>
            </a:r>
            <a:r>
              <a:rPr lang="en-US" sz="1000" dirty="0"/>
              <a:t>MAC</a:t>
            </a:r>
            <a:r>
              <a:rPr lang="ja-JP" altLang="en-US" sz="1000"/>
              <a:t>アドレステーブルを構築するかを見ていきます。もう一度確認しますが、スイッチはレイヤー</a:t>
            </a:r>
            <a:r>
              <a:rPr lang="en-US" altLang="ja-JP" sz="1000" dirty="0"/>
              <a:t>2</a:t>
            </a:r>
            <a:r>
              <a:rPr lang="ja-JP" altLang="en-US" sz="1000"/>
              <a:t>の情報、つまりこの場合はイーサネットフレームのイーサネットヘッダー情報に基づいて転送の判断を行います。それでは、このスイッチが</a:t>
            </a:r>
            <a:r>
              <a:rPr lang="en-US" altLang="ja-JP" sz="1000" dirty="0"/>
              <a:t>4</a:t>
            </a:r>
            <a:r>
              <a:rPr lang="ja-JP" altLang="en-US" sz="1000"/>
              <a:t>つのホストに対してどのように</a:t>
            </a:r>
            <a:r>
              <a:rPr lang="en-US" sz="1000" dirty="0"/>
              <a:t>MAC</a:t>
            </a:r>
            <a:r>
              <a:rPr lang="ja-JP" altLang="en-US" sz="1000"/>
              <a:t>アドレステーブルを構築するかを見てみましょう。私は</a:t>
            </a:r>
            <a:r>
              <a:rPr lang="en-US" sz="1000" dirty="0"/>
              <a:t>MAC</a:t>
            </a:r>
            <a:r>
              <a:rPr lang="ja-JP" altLang="en-US" sz="1000"/>
              <a:t>アドレスを簡略化して、</a:t>
            </a:r>
            <a:r>
              <a:rPr lang="en-US" sz="1000" dirty="0" err="1"/>
              <a:t>aaa</a:t>
            </a:r>
            <a:r>
              <a:rPr lang="ja-JP" altLang="en-US" sz="1000"/>
              <a:t>から</a:t>
            </a:r>
            <a:r>
              <a:rPr lang="en-US" sz="1000" dirty="0" err="1"/>
              <a:t>dddd</a:t>
            </a:r>
            <a:r>
              <a:rPr lang="ja-JP" altLang="en-US" sz="1000"/>
              <a:t>まで割り当てています。ここで、</a:t>
            </a:r>
            <a:r>
              <a:rPr lang="en-US" sz="1000" dirty="0"/>
              <a:t>h1</a:t>
            </a:r>
            <a:r>
              <a:rPr lang="ja-JP" altLang="en-US" sz="1000"/>
              <a:t>が</a:t>
            </a:r>
            <a:r>
              <a:rPr lang="en-US" sz="1000" dirty="0"/>
              <a:t>h4</a:t>
            </a:r>
            <a:r>
              <a:rPr lang="ja-JP" altLang="en-US" sz="1000"/>
              <a:t>にイーサネットフレームを送信しようとしているので、ソース</a:t>
            </a:r>
            <a:r>
              <a:rPr lang="en-US" sz="1000" dirty="0"/>
              <a:t>MAC</a:t>
            </a:r>
            <a:r>
              <a:rPr lang="ja-JP" altLang="en-US" sz="1000"/>
              <a:t>アドレスは</a:t>
            </a:r>
            <a:r>
              <a:rPr lang="en-US" sz="1000" dirty="0"/>
              <a:t>h1</a:t>
            </a:r>
            <a:r>
              <a:rPr lang="ja-JP" altLang="en-US" sz="1000"/>
              <a:t>のイーサネット</a:t>
            </a:r>
            <a:r>
              <a:rPr lang="en-US" sz="1000" dirty="0"/>
              <a:t>NIC</a:t>
            </a:r>
            <a:r>
              <a:rPr lang="ja-JP" altLang="en-US" sz="1000"/>
              <a:t>の</a:t>
            </a:r>
            <a:r>
              <a:rPr lang="en-US" sz="1000" dirty="0"/>
              <a:t>MAC</a:t>
            </a:r>
            <a:r>
              <a:rPr lang="ja-JP" altLang="en-US" sz="1000"/>
              <a:t>アドレスである</a:t>
            </a:r>
            <a:r>
              <a:rPr lang="en-US" sz="1000" dirty="0"/>
              <a:t>AAA</a:t>
            </a:r>
            <a:r>
              <a:rPr lang="ja-JP" altLang="en-US" sz="1000"/>
              <a:t>となり、宛先</a:t>
            </a:r>
            <a:r>
              <a:rPr lang="en-US" sz="1000" dirty="0"/>
              <a:t>MAC</a:t>
            </a:r>
            <a:r>
              <a:rPr lang="ja-JP" altLang="en-US" sz="1000"/>
              <a:t>アドレスは</a:t>
            </a:r>
            <a:r>
              <a:rPr lang="en-US" sz="1000" dirty="0"/>
              <a:t>h4</a:t>
            </a:r>
            <a:r>
              <a:rPr lang="ja-JP" altLang="en-US" sz="1000"/>
              <a:t>のイーサネット</a:t>
            </a:r>
            <a:r>
              <a:rPr lang="en-US" sz="1000" dirty="0"/>
              <a:t>NIC</a:t>
            </a:r>
            <a:r>
              <a:rPr lang="ja-JP" altLang="en-US" sz="1000"/>
              <a:t>の</a:t>
            </a:r>
            <a:r>
              <a:rPr lang="en-US" sz="1000" dirty="0"/>
              <a:t>MAC</a:t>
            </a:r>
            <a:r>
              <a:rPr lang="ja-JP" altLang="en-US" sz="1000"/>
              <a:t>アドレスである</a:t>
            </a:r>
            <a:r>
              <a:rPr lang="en-US" sz="1000" dirty="0"/>
              <a:t>DDD</a:t>
            </a:r>
            <a:r>
              <a:rPr lang="ja-JP" altLang="en-US" sz="1000"/>
              <a:t>になります。</a:t>
            </a:r>
            <a:r>
              <a:rPr lang="en-US" sz="1000" dirty="0"/>
              <a:t>h1</a:t>
            </a:r>
            <a:r>
              <a:rPr lang="ja-JP" altLang="en-US" sz="1000"/>
              <a:t>がこのフレームをイーサネットスイッチに送信すると、スイッチはフレームを受信し、最初にソース</a:t>
            </a:r>
            <a:r>
              <a:rPr lang="en-US" sz="1000" dirty="0"/>
              <a:t>MAC</a:t>
            </a:r>
            <a:r>
              <a:rPr lang="ja-JP" altLang="en-US" sz="1000"/>
              <a:t>アドレスを確認して「何か学んだか？」と考えます。つまり、スイッチは</a:t>
            </a:r>
            <a:r>
              <a:rPr lang="en-US" sz="1000" dirty="0"/>
              <a:t>Fast Ethernet 01</a:t>
            </a:r>
            <a:r>
              <a:rPr lang="ja-JP" altLang="en-US" sz="1000"/>
              <a:t>ポートにソース</a:t>
            </a:r>
            <a:r>
              <a:rPr lang="en-US" sz="1000" dirty="0"/>
              <a:t>MAC</a:t>
            </a:r>
            <a:r>
              <a:rPr lang="ja-JP" altLang="en-US" sz="1000"/>
              <a:t>アドレス</a:t>
            </a:r>
            <a:r>
              <a:rPr lang="en-US" sz="1000" dirty="0"/>
              <a:t>AAA</a:t>
            </a:r>
            <a:r>
              <a:rPr lang="ja-JP" altLang="en-US" sz="1000"/>
              <a:t>があるかを確認します。テーブルに存在しない場合、スイッチはこのソース</a:t>
            </a:r>
            <a:r>
              <a:rPr lang="en-US" sz="1000" dirty="0"/>
              <a:t>MAC</a:t>
            </a:r>
            <a:r>
              <a:rPr lang="ja-JP" altLang="en-US" sz="1000"/>
              <a:t>アドレスを</a:t>
            </a:r>
            <a:r>
              <a:rPr lang="en-US" sz="1000" dirty="0"/>
              <a:t>Fast Ethernet 01</a:t>
            </a:r>
            <a:r>
              <a:rPr lang="ja-JP" altLang="en-US" sz="1000"/>
              <a:t>ポートに追加します。</a:t>
            </a:r>
          </a:p>
          <a:p>
            <a:r>
              <a:rPr lang="ja-JP" altLang="en-US" sz="1000"/>
              <a:t>これが、スイッチがテーブルを構築する方法です。次に、フレームを転送する準備が整います。スイッチは今度は宛先</a:t>
            </a:r>
            <a:r>
              <a:rPr lang="en-US" sz="1000" dirty="0"/>
              <a:t>MAC</a:t>
            </a:r>
            <a:r>
              <a:rPr lang="ja-JP" altLang="en-US" sz="1000"/>
              <a:t>アドレスを確認し、それがテーブルに存在するかを確認します。この例では、宛先</a:t>
            </a:r>
            <a:r>
              <a:rPr lang="en-US" sz="1000" dirty="0"/>
              <a:t>MAC</a:t>
            </a:r>
            <a:r>
              <a:rPr lang="ja-JP" altLang="en-US" sz="1000"/>
              <a:t>アドレス</a:t>
            </a:r>
            <a:r>
              <a:rPr lang="en-US" sz="1000" dirty="0" err="1"/>
              <a:t>ddd</a:t>
            </a:r>
            <a:r>
              <a:rPr lang="ja-JP" altLang="en-US" sz="1000"/>
              <a:t>はテーブルに存在しないため、これを「未知のユニキャスト」と呼びます。スイッチはどこに送信すべきかが分からないため、すべてのポートに送信します（受信ポートを除く）。そのため、すべてのデバイスがこのイーサネットフレームを受信します。</a:t>
            </a:r>
            <a:r>
              <a:rPr lang="en-US" sz="1000" dirty="0"/>
              <a:t>h2</a:t>
            </a:r>
            <a:r>
              <a:rPr lang="ja-JP" altLang="en-US" sz="1000"/>
              <a:t>がフレームを受信した場合、イーサネットカードが自分の</a:t>
            </a:r>
            <a:r>
              <a:rPr lang="en-US" sz="1000" dirty="0"/>
              <a:t>MAC</a:t>
            </a:r>
            <a:r>
              <a:rPr lang="ja-JP" altLang="en-US" sz="1000"/>
              <a:t>アドレスを宛先</a:t>
            </a:r>
            <a:r>
              <a:rPr lang="en-US" sz="1000" dirty="0"/>
              <a:t>MAC</a:t>
            </a:r>
            <a:r>
              <a:rPr lang="ja-JP" altLang="en-US" sz="1000"/>
              <a:t>アドレスと比較し、一致しない場合はフレームを無視します。</a:t>
            </a:r>
            <a:r>
              <a:rPr lang="en-US" sz="1000" dirty="0"/>
              <a:t>h3</a:t>
            </a:r>
            <a:r>
              <a:rPr lang="ja-JP" altLang="en-US" sz="1000"/>
              <a:t>も同様に、自分の</a:t>
            </a:r>
            <a:r>
              <a:rPr lang="en-US" sz="1000" dirty="0"/>
              <a:t>MAC</a:t>
            </a:r>
            <a:r>
              <a:rPr lang="ja-JP" altLang="en-US" sz="1000"/>
              <a:t>アドレスが一致しないためフレームを無視します。</a:t>
            </a:r>
            <a:r>
              <a:rPr lang="en-US" sz="1000" dirty="0"/>
              <a:t>h4</a:t>
            </a:r>
            <a:r>
              <a:rPr lang="ja-JP" altLang="en-US" sz="1000"/>
              <a:t>がフレームを受信すると、イーサネットカードは「これは私の</a:t>
            </a:r>
            <a:r>
              <a:rPr lang="en-US" sz="1000" dirty="0"/>
              <a:t>MAC</a:t>
            </a:r>
            <a:r>
              <a:rPr lang="ja-JP" altLang="en-US" sz="1000"/>
              <a:t>アドレスだ」と確認し、フレームを受信します。</a:t>
            </a:r>
          </a:p>
          <a:p>
            <a:r>
              <a:rPr lang="ja-JP" altLang="en-US" sz="1000"/>
              <a:t>次に、</a:t>
            </a:r>
            <a:r>
              <a:rPr lang="en-US" sz="1000" dirty="0"/>
              <a:t>h4</a:t>
            </a:r>
            <a:r>
              <a:rPr lang="ja-JP" altLang="en-US" sz="1000"/>
              <a:t>が</a:t>
            </a:r>
            <a:r>
              <a:rPr lang="en-US" sz="1000" dirty="0"/>
              <a:t>h1</a:t>
            </a:r>
            <a:r>
              <a:rPr lang="ja-JP" altLang="en-US" sz="1000"/>
              <a:t>にイーサネットフレームを送信する場合の動作を見てみましょう。この場合、</a:t>
            </a:r>
            <a:r>
              <a:rPr lang="en-US" sz="1000" dirty="0"/>
              <a:t>h4</a:t>
            </a:r>
            <a:r>
              <a:rPr lang="ja-JP" altLang="en-US" sz="1000"/>
              <a:t>がソースで、</a:t>
            </a:r>
            <a:r>
              <a:rPr lang="en-US" sz="1000" dirty="0"/>
              <a:t>h1</a:t>
            </a:r>
            <a:r>
              <a:rPr lang="ja-JP" altLang="en-US" sz="1000"/>
              <a:t>が宛先となります。</a:t>
            </a:r>
          </a:p>
          <a:p>
            <a:r>
              <a:rPr lang="ja-JP" altLang="en-US" sz="1000"/>
              <a:t>ここで、スイッチの</a:t>
            </a:r>
            <a:r>
              <a:rPr lang="en-US" sz="1000" dirty="0"/>
              <a:t>MAC</a:t>
            </a:r>
            <a:r>
              <a:rPr lang="ja-JP" altLang="en-US" sz="1000"/>
              <a:t>アドレステーブルがどのようになっているかを確認します。</a:t>
            </a:r>
            <a:r>
              <a:rPr lang="en-US" sz="1000" dirty="0"/>
              <a:t>h4</a:t>
            </a:r>
            <a:r>
              <a:rPr lang="ja-JP" altLang="en-US" sz="1000"/>
              <a:t>がフレームを送信し、それが</a:t>
            </a:r>
            <a:r>
              <a:rPr lang="en-US" sz="1000" dirty="0"/>
              <a:t>Fast Ethernet 04</a:t>
            </a:r>
            <a:r>
              <a:rPr lang="ja-JP" altLang="en-US" sz="1000"/>
              <a:t>ポートでスイッチに受信されます。スイッチはまずソース</a:t>
            </a:r>
            <a:r>
              <a:rPr lang="en-US" sz="1000" dirty="0"/>
              <a:t>MAC</a:t>
            </a:r>
            <a:r>
              <a:rPr lang="ja-JP" altLang="en-US" sz="1000"/>
              <a:t>アドレスを確認し、新しい情報があるかを調べます。</a:t>
            </a:r>
            <a:r>
              <a:rPr lang="en-US" sz="1000" dirty="0"/>
              <a:t>Fast Ethernet 04</a:t>
            </a:r>
            <a:r>
              <a:rPr lang="ja-JP" altLang="en-US" sz="1000"/>
              <a:t>ポートで受信したソース</a:t>
            </a:r>
            <a:r>
              <a:rPr lang="en-US" sz="1000" dirty="0"/>
              <a:t>MAC</a:t>
            </a:r>
            <a:r>
              <a:rPr lang="ja-JP" altLang="en-US" sz="1000"/>
              <a:t>アドレスがテーブルにない場合、スイッチはこの</a:t>
            </a:r>
            <a:r>
              <a:rPr lang="en-US" sz="1000" dirty="0"/>
              <a:t>MAC</a:t>
            </a:r>
            <a:r>
              <a:rPr lang="ja-JP" altLang="en-US" sz="1000"/>
              <a:t>アドレスを追加します。次に、宛先</a:t>
            </a:r>
            <a:r>
              <a:rPr lang="en-US" sz="1000" dirty="0"/>
              <a:t>MAC</a:t>
            </a:r>
            <a:r>
              <a:rPr lang="ja-JP" altLang="en-US" sz="1000"/>
              <a:t>アドレスがどこにあるかを確認します。今回は、宛先</a:t>
            </a:r>
            <a:r>
              <a:rPr lang="en-US" sz="1000" dirty="0"/>
              <a:t>MAC</a:t>
            </a:r>
            <a:r>
              <a:rPr lang="ja-JP" altLang="en-US" sz="1000"/>
              <a:t>アドレスが</a:t>
            </a:r>
            <a:r>
              <a:rPr lang="en-US" sz="1000" dirty="0"/>
              <a:t>Fast Ethernet 01</a:t>
            </a:r>
            <a:r>
              <a:rPr lang="ja-JP" altLang="en-US" sz="1000"/>
              <a:t>ポートにあることを知っているため、フレームをそのポートにのみ送信します。</a:t>
            </a:r>
          </a:p>
          <a:p>
            <a:r>
              <a:rPr lang="ja-JP" altLang="en-US" sz="1000"/>
              <a:t>これで、スイッチがどのようにして</a:t>
            </a:r>
            <a:r>
              <a:rPr lang="en-US" sz="1000" dirty="0"/>
              <a:t>MAC</a:t>
            </a:r>
            <a:r>
              <a:rPr lang="ja-JP" altLang="en-US" sz="1000"/>
              <a:t>アドレステーブルを構築し、フレームを特定のポートに転送するかが分かりました。最後に、もう一度</a:t>
            </a:r>
            <a:r>
              <a:rPr lang="en-US" sz="1000" dirty="0"/>
              <a:t>h1</a:t>
            </a:r>
            <a:r>
              <a:rPr lang="ja-JP" altLang="en-US" sz="1000"/>
              <a:t>から</a:t>
            </a:r>
            <a:r>
              <a:rPr lang="en-US" sz="1000" dirty="0"/>
              <a:t>h4</a:t>
            </a:r>
            <a:r>
              <a:rPr lang="ja-JP" altLang="en-US" sz="1000"/>
              <a:t>にフレームを送信する例を見てみましょう。</a:t>
            </a:r>
          </a:p>
          <a:p>
            <a:r>
              <a:rPr lang="en-US" sz="1000" dirty="0"/>
              <a:t>h1</a:t>
            </a:r>
            <a:r>
              <a:rPr lang="ja-JP" altLang="en-US" sz="1000"/>
              <a:t>が再度</a:t>
            </a:r>
            <a:r>
              <a:rPr lang="en-US" sz="1000" dirty="0"/>
              <a:t>h4</a:t>
            </a:r>
            <a:r>
              <a:rPr lang="ja-JP" altLang="en-US" sz="1000"/>
              <a:t>にフレームを送信する場合、ソース</a:t>
            </a:r>
            <a:r>
              <a:rPr lang="en-US" sz="1000" dirty="0"/>
              <a:t>MAC</a:t>
            </a:r>
            <a:r>
              <a:rPr lang="ja-JP" altLang="en-US" sz="1000"/>
              <a:t>アドレスは</a:t>
            </a:r>
            <a:r>
              <a:rPr lang="en-US" sz="1000" dirty="0"/>
              <a:t>AAA</a:t>
            </a:r>
            <a:r>
              <a:rPr lang="ja-JP" altLang="en-US" sz="1000"/>
              <a:t>で、宛先</a:t>
            </a:r>
            <a:r>
              <a:rPr lang="en-US" sz="1000" dirty="0"/>
              <a:t>MAC</a:t>
            </a:r>
            <a:r>
              <a:rPr lang="ja-JP" altLang="en-US" sz="1000"/>
              <a:t>アドレスは</a:t>
            </a:r>
            <a:r>
              <a:rPr lang="en-US" sz="1000" dirty="0"/>
              <a:t>DDD</a:t>
            </a:r>
            <a:r>
              <a:rPr lang="ja-JP" altLang="en-US" sz="1000"/>
              <a:t>です。スイッチはフレームを受信し、ソース</a:t>
            </a:r>
            <a:r>
              <a:rPr lang="en-US" sz="1000" dirty="0"/>
              <a:t>MAC</a:t>
            </a:r>
            <a:r>
              <a:rPr lang="ja-JP" altLang="en-US" sz="1000"/>
              <a:t>アドレスを確認して「これは以前に学習したものだ」と認識します。スイッチはこの情報を通常</a:t>
            </a:r>
            <a:r>
              <a:rPr lang="en-US" altLang="ja-JP" sz="1000" dirty="0"/>
              <a:t>5</a:t>
            </a:r>
            <a:r>
              <a:rPr lang="ja-JP" altLang="en-US" sz="1000"/>
              <a:t>分間保持します。次に、宛先</a:t>
            </a:r>
            <a:r>
              <a:rPr lang="en-US" sz="1000" dirty="0"/>
              <a:t>MAC</a:t>
            </a:r>
            <a:r>
              <a:rPr lang="ja-JP" altLang="en-US" sz="1000"/>
              <a:t>アドレスを確認し、今回は</a:t>
            </a:r>
            <a:r>
              <a:rPr lang="en-US" sz="1000" dirty="0"/>
              <a:t>Fast Ethernet 04</a:t>
            </a:r>
            <a:r>
              <a:rPr lang="ja-JP" altLang="en-US" sz="1000"/>
              <a:t>ポートにあることを知っているため、フレームをすべてのポートに送信する代わりに、特定のポートにのみ送信します。</a:t>
            </a:r>
          </a:p>
          <a:p>
            <a:pPr marL="0" lvl="0" indent="0" algn="l" rtl="0">
              <a:spcBef>
                <a:spcPts val="0"/>
              </a:spcBef>
              <a:spcAft>
                <a:spcPts val="0"/>
              </a:spcAft>
              <a:buNone/>
            </a:pPr>
            <a:endParaRPr sz="1000" dirty="0"/>
          </a:p>
        </p:txBody>
      </p:sp>
    </p:spTree>
    <p:extLst>
      <p:ext uri="{BB962C8B-B14F-4D97-AF65-F5344CB8AC3E}">
        <p14:creationId xmlns:p14="http://schemas.microsoft.com/office/powerpoint/2010/main" val="1739912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56A0E55-022C-C20C-BFB3-63F13C4A737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2A54D69-8911-A415-284F-DA00CB8270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1B963BD-D6C0-EEE2-A5FD-AF2AF81509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9563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56A0E55-022C-C20C-BFB3-63F13C4A737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2A54D69-8911-A415-284F-DA00CB8270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1B963BD-D6C0-EEE2-A5FD-AF2AF81509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7726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63F217F-F251-2488-C98B-568A9913499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586C4F9-44F7-A44F-6624-AEE8CC5492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4B14D65-BB1D-2455-845B-55851190C0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44509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3A9C7A3-449A-E1EF-451C-E5A6AFFD363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BBF51F9-A85F-38A6-2058-303564C883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AD23681-F277-A02E-82EF-EC3BDA5DD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4476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3A9C7A3-449A-E1EF-451C-E5A6AFFD363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BBF51F9-A85F-38A6-2058-303564C883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AD23681-F277-A02E-82EF-EC3BDA5DD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0565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A9D0802-BC66-019D-DD32-F43CBAD7049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35B9594-2EDF-C47B-1EB9-1F97D1CD5B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01A3B90-78BE-365D-EA0C-0F5E6C3D62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42101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87B25B2-496C-5A9B-A285-2E55EBFDEEF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D77236B-E879-FBE2-E8A8-EA9DE529E8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D1ED5D2-4917-D120-EDC4-F1259A373E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7146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34FFE29-BCD9-4EDB-8A3D-4074FFCC2E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615F27E-16D1-244B-E4C8-925F8478A0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A7251F0-E015-0AE5-E32E-255CA28517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1354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34FFE29-BCD9-4EDB-8A3D-4074FFCC2E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615F27E-16D1-244B-E4C8-925F8478A0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A7251F0-E015-0AE5-E32E-255CA28517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34737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7427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901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3325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715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3" name="Footer Placeholder 1">
            <a:extLst>
              <a:ext uri="{FF2B5EF4-FFF2-40B4-BE49-F238E27FC236}">
                <a16:creationId xmlns:a16="http://schemas.microsoft.com/office/drawing/2014/main" id="{3C2805C8-7714-C0A5-B505-74B5F748FDD4}"/>
              </a:ext>
            </a:extLst>
          </p:cNvPr>
          <p:cNvSpPr>
            <a:spLocks noGrp="1"/>
          </p:cNvSpPr>
          <p:nvPr>
            <p:ph type="ftr" sz="quarter" idx="22"/>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050A5E92-5505-52D8-409B-FAD97CA25BD3}"/>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391360"/>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1">
            <a:extLst>
              <a:ext uri="{FF2B5EF4-FFF2-40B4-BE49-F238E27FC236}">
                <a16:creationId xmlns:a16="http://schemas.microsoft.com/office/drawing/2014/main" id="{5A52C802-C9B6-FD9C-76F4-8A13E8AC5CF9}"/>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299868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FC34C172-9DA8-9360-B033-221C7D35990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C748CC85-7601-6D14-03DA-FC16564323B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48B140F1-4EE1-4C13-E0D0-F7C914A2BCC8}"/>
              </a:ext>
            </a:extLst>
          </p:cNvPr>
          <p:cNvSpPr>
            <a:spLocks noGrp="1"/>
          </p:cNvSpPr>
          <p:nvPr>
            <p:ph type="ftr" sz="quarter" idx="22"/>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236318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269231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029E73F4-BD96-D0A0-BEDA-D79585E34159}"/>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4" r:id="rId3"/>
    <p:sldLayoutId id="2147483658"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en.wikipedia.org/wiki/Ethernet_frame" TargetMode="External"/><Relationship Id="rId5" Type="http://schemas.openxmlformats.org/officeDocument/2006/relationships/image" Target="../media/image3.png"/><Relationship Id="rId4" Type="http://schemas.openxmlformats.org/officeDocument/2006/relationships/hyperlink" Target="https://skillsforall.com/launch?id=f393c38f-b410-4d2b-8275-70e144273519&amp;tab=curriculum&amp;view=5b3d79c1-d992-54c9-8aa4-3256a6fb2519"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d5503a46-5b7c-5639-b742-7b849ace9087"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en.wikipedia.org/wiki/Ethernet_frame" TargetMode="External"/><Relationship Id="rId5" Type="http://schemas.openxmlformats.org/officeDocument/2006/relationships/image" Target="../media/image3.png"/><Relationship Id="rId4" Type="http://schemas.openxmlformats.org/officeDocument/2006/relationships/hyperlink" Target="https://www.netacad.com/launch?id=f393c38f-b410-4d2b-8275-70e144273519&amp;tab=curriculum&amp;view=5b3d79c1-d992-54c9-8aa4-3256a6fb2519"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81f48a0b-129e-5830-b613-b7c0c0af5517"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81f48a0b-129e-5830-b613-b7c0c0af551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netacad.com/launch?id=f393c38f-b410-4d2b-8275-70e144273519&amp;tab=curriculum&amp;view=d5503a46-5b7c-5639-b742-7b849ace9087"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forms.gle/6e3GvXiP3ksT7NkK9" TargetMode="External"/><Relationship Id="rId4" Type="http://schemas.openxmlformats.org/officeDocument/2006/relationships/hyperlink" Target="https://skillsforall.com/launch?id=f393c38f-b410-4d2b-8275-70e144273519&amp;tab=curriculum&amp;view=de8381d7-3bd0-55d0-b326-81465f605cac"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forms.gle/6e3GvXiP3ksT7NkK9" TargetMode="External"/><Relationship Id="rId4" Type="http://schemas.openxmlformats.org/officeDocument/2006/relationships/hyperlink" Target="https://skillsforall.com/launch?id=f393c38f-b410-4d2b-8275-70e144273519&amp;tab=curriculum&amp;view=de8381d7-3bd0-55d0-b326-81465f605cac"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forms.gle/6e3GvXiP3ksT7NkK9" TargetMode="External"/><Relationship Id="rId4" Type="http://schemas.openxmlformats.org/officeDocument/2006/relationships/hyperlink" Target="https://skillsforall.com/launch?id=f393c38f-b410-4d2b-8275-70e144273519&amp;tab=curriculum&amp;view=de8381d7-3bd0-55d0-b326-81465f605ca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forms.gle/6e3GvXiP3ksT7NkK9" TargetMode="External"/><Relationship Id="rId4" Type="http://schemas.openxmlformats.org/officeDocument/2006/relationships/hyperlink" Target="https://skillsforall.com/launch?id=f393c38f-b410-4d2b-8275-70e144273519&amp;tab=curriculum&amp;view=de8381d7-3bd0-55d0-b326-81465f605ca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c800ea7-865f-5e0c-a706-6df169ed761c"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e6139158-f5c6-52c2-8ff9-0da3791cc576"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fc800ea7-865f-5e0c-a706-6df169ed761c"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en.wikipedia.org/wiki/Network_switch" TargetMode="External"/><Relationship Id="rId4" Type="http://schemas.openxmlformats.org/officeDocument/2006/relationships/hyperlink" Target="https://skillsforall.com/launch?id=f393c38f-b410-4d2b-8275-70e144273519&amp;tab=curriculum&amp;view=e6139158-f5c6-52c2-8ff9-0da3791cc57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c800ea7-865f-5e0c-a706-6df169ed761c"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a8532581-472c-5a81-8434-c6c97db88915"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8532581-472c-5a81-8434-c6c97db88915"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fc800ea7-865f-5e0c-a706-6df169ed761c"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8532581-472c-5a81-8434-c6c97db88915"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hyperlink" Target="https://www.netacad.com/launch?id=f393c38f-b410-4d2b-8275-70e144273519&amp;tab=curriculum&amp;view=fc800ea7-865f-5e0c-a706-6df169ed761c"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c800ea7-865f-5e0c-a706-6df169ed761c"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forms.gle/43XfkWSDFHH31pHM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c800ea7-865f-5e0c-a706-6df169ed761c"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forms.gle/43XfkWSDFHH31pHM9"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c800ea7-865f-5e0c-a706-6df169ed761c"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43XfkWSDFHH31pHM9"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2360d4-7539-5741-8442-90e9413d7f89"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1cb5c5db-951d-539a-9fca-f2f27bde8af6"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forms.gle/K7YQ96tHdxULNCZr5"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5503a46-5b7c-5639-b742-7b849ace9087"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hyperlink" Target="https://www.netacad.com/launch?id=ec0847b7-e6fc-4597-bc31-38ddd6b07a2f&amp;tab=curriculum&amp;view=33733520-9b1a-555e-b244-d2d44a5a6492"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www.netacad.com/launch?id=ec0847b7-e6fc-4597-bc31-38ddd6b07a2f&amp;tab=curriculum&amp;view=78bd7728-9e4b-5e8b-9c0a-7df22b9ada72" TargetMode="External"/><Relationship Id="rId5" Type="http://schemas.openxmlformats.org/officeDocument/2006/relationships/hyperlink" Target="https://www.netacad.com/launch?id=ec0847b7-e6fc-4597-bc31-38ddd6b07a2f&amp;tab=curriculum&amp;view=e5513c71-2ff1-5010-a76c-06dc56d5ede6"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447387fb-cb8d-5b8a-9b26-0a62f080004d"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776c7230-272f-5e77-87ca-2597c15b133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06</a:t>
            </a:r>
            <a:br>
              <a:rPr lang="en-US" altLang="ja-JP" dirty="0"/>
            </a:br>
            <a:r>
              <a:rPr lang="en-US" altLang="ja-JP" sz="3600" dirty="0"/>
              <a:t>Networking Basics</a:t>
            </a:r>
            <a:r>
              <a:rPr lang="ja-JP" altLang="en-US" sz="3600"/>
              <a:t>　</a:t>
            </a:r>
            <a:br>
              <a:rPr lang="ja-JP" altLang="en-US" sz="3600"/>
            </a:br>
            <a:r>
              <a:rPr lang="en-US" altLang="ja-JP" sz="3600" dirty="0"/>
              <a:t>Module 7: The Access Layer</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0C35F01E-C419-A5AB-8A1F-B36DA138A549}"/>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5" name="Footer Placeholder 4">
            <a:extLst>
              <a:ext uri="{FF2B5EF4-FFF2-40B4-BE49-F238E27FC236}">
                <a16:creationId xmlns:a16="http://schemas.microsoft.com/office/drawing/2014/main" id="{5B86056A-77D3-3C9D-763D-CB214BC4013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a:t>
            </a:fld>
            <a:endParaRPr lang="en-US" dirty="0">
              <a:solidFill>
                <a:schemeClr val="tx1"/>
              </a:solidFill>
            </a:endParaRPr>
          </a:p>
        </p:txBody>
      </p:sp>
      <p:sp>
        <p:nvSpPr>
          <p:cNvPr id="3" name="TextBox 1">
            <a:extLst>
              <a:ext uri="{FF2B5EF4-FFF2-40B4-BE49-F238E27FC236}">
                <a16:creationId xmlns:a16="http://schemas.microsoft.com/office/drawing/2014/main" id="{50410F85-8A6A-08D6-F54D-BAFA02DB2BC8}"/>
              </a:ext>
            </a:extLst>
          </p:cNvPr>
          <p:cNvSpPr txBox="1"/>
          <p:nvPr/>
        </p:nvSpPr>
        <p:spPr>
          <a:xfrm>
            <a:off x="596137" y="4715057"/>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7.1. Encapsulation and the Ethernet Frame</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7.1.1 Video - The Fields of the Ethernet Frame</a:t>
            </a:r>
            <a:endParaRPr lang="en-US" altLang="ja-JP" sz="2000" dirty="0">
              <a:solidFill>
                <a:schemeClr val="accent4"/>
              </a:solidFill>
              <a:latin typeface="+mn-lt"/>
              <a:ea typeface="MS PGothic" panose="020B0600070205080204" pitchFamily="34" charset="-128"/>
            </a:endParaRPr>
          </a:p>
        </p:txBody>
      </p:sp>
      <p:pic>
        <p:nvPicPr>
          <p:cNvPr id="2" name="Picture 1">
            <a:extLst>
              <a:ext uri="{FF2B5EF4-FFF2-40B4-BE49-F238E27FC236}">
                <a16:creationId xmlns:a16="http://schemas.microsoft.com/office/drawing/2014/main" id="{FD354A19-AA77-4F00-7779-0AFE1C782C0A}"/>
              </a:ext>
            </a:extLst>
          </p:cNvPr>
          <p:cNvPicPr>
            <a:picLocks noChangeAspect="1"/>
          </p:cNvPicPr>
          <p:nvPr/>
        </p:nvPicPr>
        <p:blipFill>
          <a:blip r:embed="rId5"/>
          <a:stretch>
            <a:fillRect/>
          </a:stretch>
        </p:blipFill>
        <p:spPr>
          <a:xfrm>
            <a:off x="933012" y="3097926"/>
            <a:ext cx="4442658" cy="1749004"/>
          </a:xfrm>
          <a:prstGeom prst="rect">
            <a:avLst/>
          </a:prstGeom>
        </p:spPr>
      </p:pic>
      <p:graphicFrame>
        <p:nvGraphicFramePr>
          <p:cNvPr id="3" name="Table 2">
            <a:extLst>
              <a:ext uri="{FF2B5EF4-FFF2-40B4-BE49-F238E27FC236}">
                <a16:creationId xmlns:a16="http://schemas.microsoft.com/office/drawing/2014/main" id="{5A0AEDE0-14FD-9FAA-DF77-09F7F9DD13FD}"/>
              </a:ext>
            </a:extLst>
          </p:cNvPr>
          <p:cNvGraphicFramePr>
            <a:graphicFrameLocks noGrp="1"/>
          </p:cNvGraphicFramePr>
          <p:nvPr/>
        </p:nvGraphicFramePr>
        <p:xfrm>
          <a:off x="945756" y="1923642"/>
          <a:ext cx="6322792" cy="1061139"/>
        </p:xfrm>
        <a:graphic>
          <a:graphicData uri="http://schemas.openxmlformats.org/drawingml/2006/table">
            <a:tbl>
              <a:tblPr firstRow="1" bandRow="1">
                <a:tableStyleId>{D9606735-FB23-46DC-8E69-3DB70196E911}</a:tableStyleId>
              </a:tblPr>
              <a:tblGrid>
                <a:gridCol w="903256">
                  <a:extLst>
                    <a:ext uri="{9D8B030D-6E8A-4147-A177-3AD203B41FA5}">
                      <a16:colId xmlns:a16="http://schemas.microsoft.com/office/drawing/2014/main" val="3331210883"/>
                    </a:ext>
                  </a:extLst>
                </a:gridCol>
                <a:gridCol w="903256">
                  <a:extLst>
                    <a:ext uri="{9D8B030D-6E8A-4147-A177-3AD203B41FA5}">
                      <a16:colId xmlns:a16="http://schemas.microsoft.com/office/drawing/2014/main" val="2081304145"/>
                    </a:ext>
                  </a:extLst>
                </a:gridCol>
                <a:gridCol w="903256">
                  <a:extLst>
                    <a:ext uri="{9D8B030D-6E8A-4147-A177-3AD203B41FA5}">
                      <a16:colId xmlns:a16="http://schemas.microsoft.com/office/drawing/2014/main" val="3303927880"/>
                    </a:ext>
                  </a:extLst>
                </a:gridCol>
                <a:gridCol w="903256">
                  <a:extLst>
                    <a:ext uri="{9D8B030D-6E8A-4147-A177-3AD203B41FA5}">
                      <a16:colId xmlns:a16="http://schemas.microsoft.com/office/drawing/2014/main" val="46120976"/>
                    </a:ext>
                  </a:extLst>
                </a:gridCol>
                <a:gridCol w="903256">
                  <a:extLst>
                    <a:ext uri="{9D8B030D-6E8A-4147-A177-3AD203B41FA5}">
                      <a16:colId xmlns:a16="http://schemas.microsoft.com/office/drawing/2014/main" val="2306582509"/>
                    </a:ext>
                  </a:extLst>
                </a:gridCol>
                <a:gridCol w="903256">
                  <a:extLst>
                    <a:ext uri="{9D8B030D-6E8A-4147-A177-3AD203B41FA5}">
                      <a16:colId xmlns:a16="http://schemas.microsoft.com/office/drawing/2014/main" val="453584773"/>
                    </a:ext>
                  </a:extLst>
                </a:gridCol>
                <a:gridCol w="903256">
                  <a:extLst>
                    <a:ext uri="{9D8B030D-6E8A-4147-A177-3AD203B41FA5}">
                      <a16:colId xmlns:a16="http://schemas.microsoft.com/office/drawing/2014/main" val="3392392004"/>
                    </a:ext>
                  </a:extLst>
                </a:gridCol>
              </a:tblGrid>
              <a:tr h="0">
                <a:tc>
                  <a:txBody>
                    <a:bodyPr/>
                    <a:lstStyle/>
                    <a:p>
                      <a:r>
                        <a:rPr lang="en-US" sz="1050" b="0" u="none" dirty="0">
                          <a:solidFill>
                            <a:schemeClr val="tx1"/>
                          </a:solidFill>
                          <a:latin typeface="+mn-lt"/>
                        </a:rPr>
                        <a:t>Preamble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Start frame delimiter (SFD)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MAC 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MAC 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Ethertype</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Payload</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Frame check sequence(FCS)</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711648"/>
                  </a:ext>
                </a:extLst>
              </a:tr>
              <a:tr h="329619">
                <a:tc>
                  <a:txBody>
                    <a:bodyPr/>
                    <a:lstStyle/>
                    <a:p>
                      <a:r>
                        <a:rPr lang="en-US" sz="1050" b="0" u="none" dirty="0">
                          <a:solidFill>
                            <a:schemeClr val="tx1"/>
                          </a:solidFill>
                          <a:latin typeface="+mn-lt"/>
                        </a:rPr>
                        <a:t>7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JP" sz="1050" b="0" i="0" u="none" strike="noStrike" cap="none" dirty="0">
                          <a:solidFill>
                            <a:schemeClr val="tx1"/>
                          </a:solidFill>
                          <a:effectLst/>
                          <a:latin typeface="Arial"/>
                          <a:ea typeface="Arial"/>
                          <a:cs typeface="Arial"/>
                          <a:sym typeface="Arial"/>
                        </a:rPr>
                        <a:t>46–1500</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738414"/>
                  </a:ext>
                </a:extLst>
              </a:tr>
            </a:tbl>
          </a:graphicData>
        </a:graphic>
      </p:graphicFrame>
      <p:sp>
        <p:nvSpPr>
          <p:cNvPr id="6" name="TextBox 5">
            <a:extLst>
              <a:ext uri="{FF2B5EF4-FFF2-40B4-BE49-F238E27FC236}">
                <a16:creationId xmlns:a16="http://schemas.microsoft.com/office/drawing/2014/main" id="{0554B116-0EAA-3D44-F8A7-E015F816FBE6}"/>
              </a:ext>
            </a:extLst>
          </p:cNvPr>
          <p:cNvSpPr txBox="1"/>
          <p:nvPr/>
        </p:nvSpPr>
        <p:spPr>
          <a:xfrm>
            <a:off x="861780" y="1646643"/>
            <a:ext cx="1784583" cy="276999"/>
          </a:xfrm>
          <a:prstGeom prst="rect">
            <a:avLst/>
          </a:prstGeom>
          <a:noFill/>
        </p:spPr>
        <p:txBody>
          <a:bodyPr wrap="square" rtlCol="0">
            <a:spAutoFit/>
          </a:bodyPr>
          <a:lstStyle/>
          <a:p>
            <a:r>
              <a:rPr lang="en-US" sz="1200" dirty="0">
                <a:solidFill>
                  <a:schemeClr val="tx1"/>
                </a:solidFill>
                <a:hlinkClick r:id="rId6"/>
              </a:rPr>
              <a:t>Ethernet Frame</a:t>
            </a:r>
            <a:endParaRPr lang="en-US" sz="1200" dirty="0">
              <a:solidFill>
                <a:schemeClr val="tx1"/>
              </a:solidFill>
            </a:endParaRPr>
          </a:p>
        </p:txBody>
      </p:sp>
      <p:sp>
        <p:nvSpPr>
          <p:cNvPr id="5" name="Footer Placeholder 4">
            <a:extLst>
              <a:ext uri="{FF2B5EF4-FFF2-40B4-BE49-F238E27FC236}">
                <a16:creationId xmlns:a16="http://schemas.microsoft.com/office/drawing/2014/main" id="{AA56D80C-42BF-9C9B-6954-61EC9126ED1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10</a:t>
            </a:fld>
            <a:endParaRPr lang="en-US" dirty="0">
              <a:solidFill>
                <a:schemeClr val="tx1"/>
              </a:solidFill>
            </a:endParaRPr>
          </a:p>
        </p:txBody>
      </p:sp>
    </p:spTree>
    <p:extLst>
      <p:ext uri="{BB962C8B-B14F-4D97-AF65-F5344CB8AC3E}">
        <p14:creationId xmlns:p14="http://schemas.microsoft.com/office/powerpoint/2010/main" val="2727901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accent4"/>
                </a:solidFill>
                <a:latin typeface="+mn-ea"/>
                <a:ea typeface="+mn-ea"/>
                <a:hlinkClick r:id="rId3">
                  <a:extLst>
                    <a:ext uri="{A12FA001-AC4F-418D-AE19-62706E023703}">
                      <ahyp:hlinkClr xmlns:ahyp="http://schemas.microsoft.com/office/drawing/2018/hyperlinkcolor" val="tx"/>
                    </a:ext>
                  </a:extLst>
                </a:hlinkClick>
              </a:rPr>
              <a:t>7.1.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カプセル化とイーサネットフレーム</a:t>
            </a:r>
            <a:endParaRPr lang="en-US" dirty="0">
              <a:solidFill>
                <a:schemeClr val="accent4"/>
              </a:solidFill>
              <a:latin typeface="+mn-ea"/>
              <a:ea typeface="+mn-ea"/>
            </a:endParaRPr>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7.1.1 Video - The Fields of the Ethernet Frame</a:t>
            </a:r>
            <a:endParaRPr lang="en-US" altLang="ja-JP" sz="2000" dirty="0">
              <a:solidFill>
                <a:schemeClr val="accent4"/>
              </a:solidFill>
              <a:latin typeface="+mn-lt"/>
              <a:ea typeface="MS PGothic" panose="020B0600070205080204" pitchFamily="34" charset="-128"/>
            </a:endParaRPr>
          </a:p>
        </p:txBody>
      </p:sp>
      <p:pic>
        <p:nvPicPr>
          <p:cNvPr id="2" name="Picture 1">
            <a:extLst>
              <a:ext uri="{FF2B5EF4-FFF2-40B4-BE49-F238E27FC236}">
                <a16:creationId xmlns:a16="http://schemas.microsoft.com/office/drawing/2014/main" id="{FD354A19-AA77-4F00-7779-0AFE1C782C0A}"/>
              </a:ext>
            </a:extLst>
          </p:cNvPr>
          <p:cNvPicPr>
            <a:picLocks noChangeAspect="1"/>
          </p:cNvPicPr>
          <p:nvPr/>
        </p:nvPicPr>
        <p:blipFill>
          <a:blip r:embed="rId5"/>
          <a:stretch>
            <a:fillRect/>
          </a:stretch>
        </p:blipFill>
        <p:spPr>
          <a:xfrm>
            <a:off x="176736" y="3187359"/>
            <a:ext cx="4442658" cy="1749004"/>
          </a:xfrm>
          <a:prstGeom prst="rect">
            <a:avLst/>
          </a:prstGeom>
        </p:spPr>
      </p:pic>
      <p:graphicFrame>
        <p:nvGraphicFramePr>
          <p:cNvPr id="3" name="Table 2">
            <a:extLst>
              <a:ext uri="{FF2B5EF4-FFF2-40B4-BE49-F238E27FC236}">
                <a16:creationId xmlns:a16="http://schemas.microsoft.com/office/drawing/2014/main" id="{5A0AEDE0-14FD-9FAA-DF77-09F7F9DD13FD}"/>
              </a:ext>
            </a:extLst>
          </p:cNvPr>
          <p:cNvGraphicFramePr>
            <a:graphicFrameLocks noGrp="1"/>
          </p:cNvGraphicFramePr>
          <p:nvPr>
            <p:extLst>
              <p:ext uri="{D42A27DB-BD31-4B8C-83A1-F6EECF244321}">
                <p14:modId xmlns:p14="http://schemas.microsoft.com/office/powerpoint/2010/main" val="4163022244"/>
              </p:ext>
            </p:extLst>
          </p:nvPr>
        </p:nvGraphicFramePr>
        <p:xfrm>
          <a:off x="945756" y="1923642"/>
          <a:ext cx="6322792" cy="1120140"/>
        </p:xfrm>
        <a:graphic>
          <a:graphicData uri="http://schemas.openxmlformats.org/drawingml/2006/table">
            <a:tbl>
              <a:tblPr firstRow="1" bandRow="1">
                <a:tableStyleId>{D9606735-FB23-46DC-8E69-3DB70196E911}</a:tableStyleId>
              </a:tblPr>
              <a:tblGrid>
                <a:gridCol w="903256">
                  <a:extLst>
                    <a:ext uri="{9D8B030D-6E8A-4147-A177-3AD203B41FA5}">
                      <a16:colId xmlns:a16="http://schemas.microsoft.com/office/drawing/2014/main" val="3331210883"/>
                    </a:ext>
                  </a:extLst>
                </a:gridCol>
                <a:gridCol w="903256">
                  <a:extLst>
                    <a:ext uri="{9D8B030D-6E8A-4147-A177-3AD203B41FA5}">
                      <a16:colId xmlns:a16="http://schemas.microsoft.com/office/drawing/2014/main" val="2081304145"/>
                    </a:ext>
                  </a:extLst>
                </a:gridCol>
                <a:gridCol w="903256">
                  <a:extLst>
                    <a:ext uri="{9D8B030D-6E8A-4147-A177-3AD203B41FA5}">
                      <a16:colId xmlns:a16="http://schemas.microsoft.com/office/drawing/2014/main" val="3303927880"/>
                    </a:ext>
                  </a:extLst>
                </a:gridCol>
                <a:gridCol w="903256">
                  <a:extLst>
                    <a:ext uri="{9D8B030D-6E8A-4147-A177-3AD203B41FA5}">
                      <a16:colId xmlns:a16="http://schemas.microsoft.com/office/drawing/2014/main" val="46120976"/>
                    </a:ext>
                  </a:extLst>
                </a:gridCol>
                <a:gridCol w="903256">
                  <a:extLst>
                    <a:ext uri="{9D8B030D-6E8A-4147-A177-3AD203B41FA5}">
                      <a16:colId xmlns:a16="http://schemas.microsoft.com/office/drawing/2014/main" val="2306582509"/>
                    </a:ext>
                  </a:extLst>
                </a:gridCol>
                <a:gridCol w="903256">
                  <a:extLst>
                    <a:ext uri="{9D8B030D-6E8A-4147-A177-3AD203B41FA5}">
                      <a16:colId xmlns:a16="http://schemas.microsoft.com/office/drawing/2014/main" val="453584773"/>
                    </a:ext>
                  </a:extLst>
                </a:gridCol>
                <a:gridCol w="903256">
                  <a:extLst>
                    <a:ext uri="{9D8B030D-6E8A-4147-A177-3AD203B41FA5}">
                      <a16:colId xmlns:a16="http://schemas.microsoft.com/office/drawing/2014/main" val="3392392004"/>
                    </a:ext>
                  </a:extLst>
                </a:gridCol>
              </a:tblGrid>
              <a:tr h="0">
                <a:tc>
                  <a:txBody>
                    <a:bodyPr/>
                    <a:lstStyle/>
                    <a:p>
                      <a:r>
                        <a:rPr lang="en-US" sz="1050" b="0" u="none" dirty="0">
                          <a:solidFill>
                            <a:schemeClr val="tx1"/>
                          </a:solidFill>
                          <a:latin typeface="+mn-lt"/>
                        </a:rPr>
                        <a:t>Preamble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Start frame delimiter (SFD)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accent1"/>
                          </a:solidFill>
                          <a:latin typeface="+mn-lt"/>
                        </a:rPr>
                        <a:t>MAC </a:t>
                      </a:r>
                      <a:r>
                        <a:rPr lang="en-US" sz="1050" b="0" u="none" dirty="0">
                          <a:solidFill>
                            <a:schemeClr val="tx1"/>
                          </a:solidFill>
                          <a:latin typeface="+mn-lt"/>
                        </a:rPr>
                        <a:t>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accent1"/>
                          </a:solidFill>
                          <a:latin typeface="+mn-lt"/>
                        </a:rPr>
                        <a:t>MAC</a:t>
                      </a:r>
                      <a:r>
                        <a:rPr lang="en-US" sz="1050" b="0" u="none" dirty="0">
                          <a:solidFill>
                            <a:schemeClr val="tx1"/>
                          </a:solidFill>
                          <a:latin typeface="+mn-lt"/>
                        </a:rPr>
                        <a:t> 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Ethertype</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Payload</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i="0" u="none" strike="noStrike" cap="none" dirty="0">
                          <a:solidFill>
                            <a:schemeClr val="tx1"/>
                          </a:solidFill>
                          <a:effectLst/>
                          <a:latin typeface="+mn-lt"/>
                          <a:ea typeface="Arial"/>
                          <a:cs typeface="Arial"/>
                          <a:sym typeface="Arial"/>
                        </a:rPr>
                        <a:t>Frame check sequence(FCS)</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711648"/>
                  </a:ext>
                </a:extLst>
              </a:tr>
              <a:tr h="329619">
                <a:tc>
                  <a:txBody>
                    <a:bodyPr/>
                    <a:lstStyle/>
                    <a:p>
                      <a:r>
                        <a:rPr lang="en-US" sz="1050" b="0" u="none" dirty="0">
                          <a:solidFill>
                            <a:schemeClr val="tx1"/>
                          </a:solidFill>
                          <a:latin typeface="+mn-lt"/>
                        </a:rPr>
                        <a:t>7 (byte)</a:t>
                      </a:r>
                    </a:p>
                    <a:p>
                      <a:r>
                        <a:rPr lang="en-US" sz="900" b="0" u="none" dirty="0">
                          <a:solidFill>
                            <a:schemeClr val="tx1"/>
                          </a:solidFill>
                          <a:latin typeface="+mn-lt"/>
                        </a:rPr>
                        <a:t>* 1byte = 8bit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JP" sz="1050" b="0" i="0" u="none" strike="noStrike" cap="none" dirty="0">
                          <a:solidFill>
                            <a:schemeClr val="tx1"/>
                          </a:solidFill>
                          <a:effectLst/>
                          <a:latin typeface="Arial"/>
                          <a:ea typeface="Arial"/>
                          <a:cs typeface="Arial"/>
                          <a:sym typeface="Arial"/>
                        </a:rPr>
                        <a:t>46–1500</a:t>
                      </a:r>
                      <a:endParaRPr lang="en-US" sz="1050" b="0" u="none"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0" u="none" dirty="0">
                          <a:solidFill>
                            <a:schemeClr val="tx1"/>
                          </a:solidFill>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738414"/>
                  </a:ext>
                </a:extLst>
              </a:tr>
            </a:tbl>
          </a:graphicData>
        </a:graphic>
      </p:graphicFrame>
      <p:sp>
        <p:nvSpPr>
          <p:cNvPr id="6" name="TextBox 5">
            <a:extLst>
              <a:ext uri="{FF2B5EF4-FFF2-40B4-BE49-F238E27FC236}">
                <a16:creationId xmlns:a16="http://schemas.microsoft.com/office/drawing/2014/main" id="{0554B116-0EAA-3D44-F8A7-E015F816FBE6}"/>
              </a:ext>
            </a:extLst>
          </p:cNvPr>
          <p:cNvSpPr txBox="1"/>
          <p:nvPr/>
        </p:nvSpPr>
        <p:spPr>
          <a:xfrm>
            <a:off x="861780" y="1646643"/>
            <a:ext cx="6028118" cy="276999"/>
          </a:xfrm>
          <a:prstGeom prst="rect">
            <a:avLst/>
          </a:prstGeom>
          <a:noFill/>
        </p:spPr>
        <p:txBody>
          <a:bodyPr wrap="square" rtlCol="0">
            <a:spAutoFit/>
          </a:bodyPr>
          <a:lstStyle/>
          <a:p>
            <a:r>
              <a:rPr lang="en-US" sz="1200" dirty="0">
                <a:solidFill>
                  <a:schemeClr val="tx1"/>
                </a:solidFill>
                <a:hlinkClick r:id="rId6"/>
              </a:rPr>
              <a:t>Ethernet Frame</a:t>
            </a:r>
            <a:r>
              <a:rPr lang="ja-JP" altLang="en-US" sz="1200">
                <a:solidFill>
                  <a:schemeClr val="tx1"/>
                </a:solidFill>
              </a:rPr>
              <a:t>　</a:t>
            </a:r>
            <a:r>
              <a:rPr lang="ja-JP" altLang="en-US" sz="1200">
                <a:solidFill>
                  <a:schemeClr val="accent1"/>
                </a:solidFill>
              </a:rPr>
              <a:t>イーサーネットフレーム</a:t>
            </a:r>
            <a:r>
              <a:rPr lang="ja-JP" altLang="en-US" sz="1200">
                <a:solidFill>
                  <a:schemeClr val="tx1"/>
                </a:solidFill>
              </a:rPr>
              <a:t>：</a:t>
            </a:r>
            <a:r>
              <a:rPr lang="ja-JP" altLang="en-JP" sz="1200">
                <a:solidFill>
                  <a:schemeClr val="tx1"/>
                </a:solidFill>
              </a:rPr>
              <a:t>有線</a:t>
            </a:r>
            <a:r>
              <a:rPr lang="en-JP" altLang="ja-JP" sz="1200" dirty="0">
                <a:solidFill>
                  <a:schemeClr val="tx1"/>
                </a:solidFill>
              </a:rPr>
              <a:t>LAN</a:t>
            </a:r>
            <a:r>
              <a:rPr lang="ja-JP" altLang="en-US" sz="1200">
                <a:solidFill>
                  <a:schemeClr val="tx1"/>
                </a:solidFill>
              </a:rPr>
              <a:t>で通信されるデータの形式</a:t>
            </a:r>
            <a:endParaRPr lang="en-US" sz="1200" dirty="0">
              <a:solidFill>
                <a:schemeClr val="tx1"/>
              </a:solidFill>
            </a:endParaRPr>
          </a:p>
        </p:txBody>
      </p:sp>
      <p:sp>
        <p:nvSpPr>
          <p:cNvPr id="5" name="TextBox 4">
            <a:extLst>
              <a:ext uri="{FF2B5EF4-FFF2-40B4-BE49-F238E27FC236}">
                <a16:creationId xmlns:a16="http://schemas.microsoft.com/office/drawing/2014/main" id="{9E62120E-0FCD-1CCF-1D3F-9E18319BFFB7}"/>
              </a:ext>
            </a:extLst>
          </p:cNvPr>
          <p:cNvSpPr txBox="1"/>
          <p:nvPr/>
        </p:nvSpPr>
        <p:spPr>
          <a:xfrm>
            <a:off x="4645820" y="3125463"/>
            <a:ext cx="4415884" cy="1815882"/>
          </a:xfrm>
          <a:prstGeom prst="rect">
            <a:avLst/>
          </a:prstGeom>
          <a:noFill/>
        </p:spPr>
        <p:txBody>
          <a:bodyPr wrap="square" rtlCol="0">
            <a:spAutoFit/>
          </a:bodyPr>
          <a:lstStyle/>
          <a:p>
            <a:r>
              <a:rPr lang="en-US" sz="1600" dirty="0">
                <a:solidFill>
                  <a:schemeClr val="accent1"/>
                </a:solidFill>
              </a:rPr>
              <a:t>MAC</a:t>
            </a:r>
            <a:r>
              <a:rPr lang="ja-JP" altLang="en-US" sz="1600">
                <a:solidFill>
                  <a:schemeClr val="accent1"/>
                </a:solidFill>
              </a:rPr>
              <a:t>アドレス</a:t>
            </a:r>
            <a:r>
              <a:rPr lang="ja-JP" altLang="en-US" sz="1600">
                <a:solidFill>
                  <a:schemeClr val="tx1"/>
                </a:solidFill>
              </a:rPr>
              <a:t>（マック・アドレス、</a:t>
            </a:r>
            <a:r>
              <a:rPr lang="en-US" sz="1600" dirty="0">
                <a:solidFill>
                  <a:schemeClr val="tx1"/>
                </a:solidFill>
              </a:rPr>
              <a:t>Media Access Control </a:t>
            </a:r>
            <a:r>
              <a:rPr lang="en-US" sz="1600" dirty="0" err="1">
                <a:solidFill>
                  <a:schemeClr val="tx1"/>
                </a:solidFill>
              </a:rPr>
              <a:t>address）は</a:t>
            </a:r>
            <a:r>
              <a:rPr lang="ja-JP" altLang="en-US" sz="1600">
                <a:solidFill>
                  <a:schemeClr val="tx1"/>
                </a:solidFill>
              </a:rPr>
              <a:t>ネットワークに接続されるデバイス（パソコン、スマートフォン、プリンターなど）に割り当てられた固有の識別番号。</a:t>
            </a:r>
            <a:endParaRPr lang="en-US" altLang="ja-JP" sz="1600" dirty="0">
              <a:solidFill>
                <a:schemeClr val="tx1"/>
              </a:solidFill>
            </a:endParaRPr>
          </a:p>
          <a:p>
            <a:r>
              <a:rPr lang="ja-JP" altLang="en-US" sz="1600">
                <a:solidFill>
                  <a:schemeClr val="tx1"/>
                </a:solidFill>
              </a:rPr>
              <a:t>通常、デバイスの</a:t>
            </a:r>
            <a:r>
              <a:rPr lang="ja-JP" altLang="en-US" sz="1600">
                <a:solidFill>
                  <a:schemeClr val="accent1"/>
                </a:solidFill>
              </a:rPr>
              <a:t>ネットワークカード（</a:t>
            </a:r>
            <a:r>
              <a:rPr lang="en-US" sz="1600" dirty="0">
                <a:solidFill>
                  <a:schemeClr val="accent1"/>
                </a:solidFill>
              </a:rPr>
              <a:t>NIC）</a:t>
            </a:r>
            <a:r>
              <a:rPr lang="ja-JP" altLang="en-US" sz="1600">
                <a:solidFill>
                  <a:schemeClr val="tx1"/>
                </a:solidFill>
              </a:rPr>
              <a:t>に組み込まれている。</a:t>
            </a:r>
            <a:endParaRPr lang="en-US" sz="1600" dirty="0">
              <a:solidFill>
                <a:schemeClr val="tx1"/>
              </a:solidFill>
            </a:endParaRPr>
          </a:p>
        </p:txBody>
      </p:sp>
      <p:sp>
        <p:nvSpPr>
          <p:cNvPr id="7" name="Footer Placeholder 4">
            <a:extLst>
              <a:ext uri="{FF2B5EF4-FFF2-40B4-BE49-F238E27FC236}">
                <a16:creationId xmlns:a16="http://schemas.microsoft.com/office/drawing/2014/main" id="{8E95A03F-AC2F-4A72-BF88-1B57CB2D911F}"/>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11</a:t>
            </a:fld>
            <a:endParaRPr lang="en-US" dirty="0">
              <a:solidFill>
                <a:schemeClr val="tx1"/>
              </a:solidFill>
            </a:endParaRPr>
          </a:p>
        </p:txBody>
      </p:sp>
    </p:spTree>
    <p:extLst>
      <p:ext uri="{BB962C8B-B14F-4D97-AF65-F5344CB8AC3E}">
        <p14:creationId xmlns:p14="http://schemas.microsoft.com/office/powerpoint/2010/main" val="116766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6A14732-8B75-666E-3E9F-9D059C4F51D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B7B81F8-BC73-F7B1-A8B6-AD51C85FA5D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7.1. Encapsulation and the Ethernet Frame</a:t>
            </a:r>
            <a:endParaRPr lang="en-US" dirty="0"/>
          </a:p>
        </p:txBody>
      </p:sp>
      <p:sp>
        <p:nvSpPr>
          <p:cNvPr id="4" name="TextBox 3">
            <a:extLst>
              <a:ext uri="{FF2B5EF4-FFF2-40B4-BE49-F238E27FC236}">
                <a16:creationId xmlns:a16="http://schemas.microsoft.com/office/drawing/2014/main" id="{BDF3F597-4961-09FB-07F7-F603B55D3E3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7.1.2 Encapsulation</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5C032005-F66B-7468-A1A7-82C0DCF3AE93}"/>
              </a:ext>
            </a:extLst>
          </p:cNvPr>
          <p:cNvSpPr txBox="1"/>
          <p:nvPr/>
        </p:nvSpPr>
        <p:spPr>
          <a:xfrm>
            <a:off x="802433" y="1716833"/>
            <a:ext cx="6867330" cy="1846659"/>
          </a:xfrm>
          <a:prstGeom prst="rect">
            <a:avLst/>
          </a:prstGeom>
          <a:noFill/>
        </p:spPr>
        <p:txBody>
          <a:bodyPr wrap="square" rtlCol="0">
            <a:spAutoFit/>
          </a:bodyPr>
          <a:lstStyle/>
          <a:p>
            <a:pPr algn="l">
              <a:spcAft>
                <a:spcPts val="1200"/>
              </a:spcAft>
            </a:pPr>
            <a:r>
              <a:rPr lang="en-US" i="0" dirty="0">
                <a:solidFill>
                  <a:schemeClr val="accent1"/>
                </a:solidFill>
                <a:effectLst/>
                <a:latin typeface="+mn-lt"/>
              </a:rPr>
              <a:t>Encapsulation:</a:t>
            </a:r>
          </a:p>
          <a:p>
            <a:pPr marL="46038" lvl="1" algn="l">
              <a:spcAft>
                <a:spcPts val="1200"/>
              </a:spcAft>
            </a:pPr>
            <a:r>
              <a:rPr lang="en-US" i="0" dirty="0">
                <a:solidFill>
                  <a:schemeClr val="tx1"/>
                </a:solidFill>
                <a:effectLst/>
                <a:latin typeface="+mn-lt"/>
              </a:rPr>
              <a:t>The process of embedding a message (like a letter) inside another format (like an envelope) for network transmission.</a:t>
            </a:r>
          </a:p>
          <a:p>
            <a:pPr algn="l">
              <a:spcAft>
                <a:spcPts val="1200"/>
              </a:spcAft>
            </a:pPr>
            <a:r>
              <a:rPr lang="en-US" i="0" dirty="0">
                <a:solidFill>
                  <a:schemeClr val="accent1"/>
                </a:solidFill>
                <a:effectLst/>
                <a:latin typeface="+mn-lt"/>
              </a:rPr>
              <a:t>De-encapsulation</a:t>
            </a:r>
            <a:r>
              <a:rPr lang="en-US" i="0" dirty="0">
                <a:solidFill>
                  <a:schemeClr val="tx1"/>
                </a:solidFill>
                <a:effectLst/>
                <a:latin typeface="+mn-lt"/>
              </a:rPr>
              <a:t>:</a:t>
            </a:r>
          </a:p>
          <a:p>
            <a:pPr marL="46038" lvl="1" algn="l">
              <a:spcAft>
                <a:spcPts val="1200"/>
              </a:spcAft>
            </a:pPr>
            <a:r>
              <a:rPr lang="en-US" i="0" dirty="0">
                <a:solidFill>
                  <a:schemeClr val="tx1"/>
                </a:solidFill>
                <a:effectLst/>
                <a:latin typeface="+mn-lt"/>
              </a:rPr>
              <a:t>The reverse of encapsulation, where the recipient extracts the original message from its encapsulated format.</a:t>
            </a:r>
          </a:p>
        </p:txBody>
      </p:sp>
      <p:sp>
        <p:nvSpPr>
          <p:cNvPr id="2" name="Footer Placeholder 4">
            <a:extLst>
              <a:ext uri="{FF2B5EF4-FFF2-40B4-BE49-F238E27FC236}">
                <a16:creationId xmlns:a16="http://schemas.microsoft.com/office/drawing/2014/main" id="{29E7DF4A-F9DE-526D-D0DC-633280E8504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12</a:t>
            </a:fld>
            <a:endParaRPr lang="en-US" dirty="0">
              <a:solidFill>
                <a:schemeClr val="tx1"/>
              </a:solidFill>
            </a:endParaRPr>
          </a:p>
        </p:txBody>
      </p:sp>
    </p:spTree>
    <p:extLst>
      <p:ext uri="{BB962C8B-B14F-4D97-AF65-F5344CB8AC3E}">
        <p14:creationId xmlns:p14="http://schemas.microsoft.com/office/powerpoint/2010/main" val="1904273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6A14732-8B75-666E-3E9F-9D059C4F51D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DF3F597-4961-09FB-07F7-F603B55D3E3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7.1.2 Encapsulation</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5C032005-F66B-7468-A1A7-82C0DCF3AE93}"/>
              </a:ext>
            </a:extLst>
          </p:cNvPr>
          <p:cNvSpPr txBox="1"/>
          <p:nvPr/>
        </p:nvSpPr>
        <p:spPr>
          <a:xfrm>
            <a:off x="645043" y="1780629"/>
            <a:ext cx="3622158" cy="2554545"/>
          </a:xfrm>
          <a:prstGeom prst="rect">
            <a:avLst/>
          </a:prstGeom>
          <a:noFill/>
        </p:spPr>
        <p:txBody>
          <a:bodyPr wrap="square" rtlCol="0">
            <a:spAutoFit/>
          </a:bodyPr>
          <a:lstStyle/>
          <a:p>
            <a:r>
              <a:rPr lang="ja-JP" altLang="en-US" sz="1600" b="1">
                <a:solidFill>
                  <a:schemeClr val="accent1"/>
                </a:solidFill>
                <a:latin typeface="+mn-lt"/>
              </a:rPr>
              <a:t>カプセル化</a:t>
            </a:r>
            <a:r>
              <a:rPr lang="en-US" altLang="ja-JP" sz="1600" b="1" dirty="0">
                <a:solidFill>
                  <a:schemeClr val="accent1"/>
                </a:solidFill>
                <a:latin typeface="+mn-lt"/>
              </a:rPr>
              <a:t> (</a:t>
            </a:r>
            <a:r>
              <a:rPr lang="en-US" sz="1600" b="1" i="0" dirty="0">
                <a:solidFill>
                  <a:schemeClr val="accent1"/>
                </a:solidFill>
                <a:effectLst/>
                <a:latin typeface="+mn-lt"/>
              </a:rPr>
              <a:t>Encapsulation)</a:t>
            </a:r>
            <a:endParaRPr lang="ja-JP" altLang="en-US" sz="1600" b="1">
              <a:solidFill>
                <a:schemeClr val="accent1"/>
              </a:solidFill>
              <a:latin typeface="+mn-lt"/>
            </a:endParaRPr>
          </a:p>
          <a:p>
            <a:r>
              <a:rPr lang="ja-JP" altLang="en-US" sz="1600">
                <a:solidFill>
                  <a:schemeClr val="tx1"/>
                </a:solidFill>
                <a:latin typeface="+mn-lt"/>
              </a:rPr>
              <a:t>メッセージ（データ＝手紙のようなもの）を別の形式（封筒のようなもの）に包んで、ネットワークで送信する方法。</a:t>
            </a:r>
          </a:p>
          <a:p>
            <a:pPr algn="l"/>
            <a:endParaRPr lang="en-US" altLang="ja-JP" sz="1600" i="0" dirty="0">
              <a:solidFill>
                <a:schemeClr val="tx1"/>
              </a:solidFill>
              <a:effectLst/>
              <a:latin typeface="+mn-lt"/>
            </a:endParaRPr>
          </a:p>
          <a:p>
            <a:r>
              <a:rPr lang="ja-JP" altLang="en-US" sz="1600" b="1">
                <a:solidFill>
                  <a:schemeClr val="accent1"/>
                </a:solidFill>
                <a:latin typeface="+mn-lt"/>
              </a:rPr>
              <a:t>非カプセル化 </a:t>
            </a:r>
            <a:r>
              <a:rPr lang="en-US" altLang="ja-JP" sz="1600" b="1" dirty="0">
                <a:solidFill>
                  <a:schemeClr val="accent1"/>
                </a:solidFill>
                <a:latin typeface="+mn-lt"/>
              </a:rPr>
              <a:t>(</a:t>
            </a:r>
            <a:r>
              <a:rPr lang="en-US" sz="1600" b="1" dirty="0">
                <a:solidFill>
                  <a:schemeClr val="accent1"/>
                </a:solidFill>
                <a:latin typeface="+mn-lt"/>
              </a:rPr>
              <a:t>De-encapsulation)</a:t>
            </a:r>
          </a:p>
          <a:p>
            <a:r>
              <a:rPr lang="ja-JP" altLang="en-US" sz="1600">
                <a:solidFill>
                  <a:schemeClr val="tx1"/>
                </a:solidFill>
                <a:latin typeface="+mn-lt"/>
              </a:rPr>
              <a:t>カプセル化されたメッセージ（データ）を受信した相手が、元のデータを取り出す方法。</a:t>
            </a:r>
          </a:p>
        </p:txBody>
      </p:sp>
      <p:sp>
        <p:nvSpPr>
          <p:cNvPr id="5" name="Google Shape;1302;p52">
            <a:extLst>
              <a:ext uri="{FF2B5EF4-FFF2-40B4-BE49-F238E27FC236}">
                <a16:creationId xmlns:a16="http://schemas.microsoft.com/office/drawing/2014/main" id="{E39F741B-21FC-2087-5F7A-325BF163891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altLang="ja-JP" dirty="0">
                <a:solidFill>
                  <a:schemeClr val="accent4"/>
                </a:solidFill>
                <a:latin typeface="+mn-ea"/>
                <a:ea typeface="+mn-ea"/>
                <a:hlinkClick r:id="rId4">
                  <a:extLst>
                    <a:ext uri="{A12FA001-AC4F-418D-AE19-62706E023703}">
                      <ahyp:hlinkClr xmlns:ahyp="http://schemas.microsoft.com/office/drawing/2018/hyperlinkcolor" val="tx"/>
                    </a:ext>
                  </a:extLst>
                </a:hlinkClick>
              </a:rPr>
              <a:t>7.1. </a:t>
            </a:r>
            <a:r>
              <a:rPr lang="ja-JP" altLang="en-US">
                <a:solidFill>
                  <a:schemeClr val="accent4"/>
                </a:solidFill>
                <a:latin typeface="+mn-ea"/>
                <a:ea typeface="+mn-ea"/>
                <a:hlinkClick r:id="rId4">
                  <a:extLst>
                    <a:ext uri="{A12FA001-AC4F-418D-AE19-62706E023703}">
                      <ahyp:hlinkClr xmlns:ahyp="http://schemas.microsoft.com/office/drawing/2018/hyperlinkcolor" val="tx"/>
                    </a:ext>
                  </a:extLst>
                </a:hlinkClick>
              </a:rPr>
              <a:t>カプセル化とイーサネットフレーム</a:t>
            </a:r>
            <a:endParaRPr lang="en-US" dirty="0">
              <a:solidFill>
                <a:schemeClr val="accent4"/>
              </a:solidFill>
              <a:latin typeface="+mn-ea"/>
              <a:ea typeface="+mn-ea"/>
            </a:endParaRPr>
          </a:p>
        </p:txBody>
      </p:sp>
      <p:pic>
        <p:nvPicPr>
          <p:cNvPr id="9" name="Picture 8">
            <a:extLst>
              <a:ext uri="{FF2B5EF4-FFF2-40B4-BE49-F238E27FC236}">
                <a16:creationId xmlns:a16="http://schemas.microsoft.com/office/drawing/2014/main" id="{19C40E8F-24F6-C6C6-8AFB-E7D2DF002CDD}"/>
              </a:ext>
            </a:extLst>
          </p:cNvPr>
          <p:cNvPicPr>
            <a:picLocks noChangeAspect="1"/>
          </p:cNvPicPr>
          <p:nvPr/>
        </p:nvPicPr>
        <p:blipFill>
          <a:blip r:embed="rId5"/>
          <a:stretch>
            <a:fillRect/>
          </a:stretch>
        </p:blipFill>
        <p:spPr>
          <a:xfrm>
            <a:off x="4317839" y="1177177"/>
            <a:ext cx="4712337" cy="3638096"/>
          </a:xfrm>
          <a:prstGeom prst="rect">
            <a:avLst/>
          </a:prstGeom>
        </p:spPr>
      </p:pic>
      <p:sp>
        <p:nvSpPr>
          <p:cNvPr id="2" name="Footer Placeholder 4">
            <a:extLst>
              <a:ext uri="{FF2B5EF4-FFF2-40B4-BE49-F238E27FC236}">
                <a16:creationId xmlns:a16="http://schemas.microsoft.com/office/drawing/2014/main" id="{A330560B-BD6E-6856-96F5-8D635145DF1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13</a:t>
            </a:fld>
            <a:endParaRPr lang="en-US" dirty="0">
              <a:solidFill>
                <a:schemeClr val="tx1"/>
              </a:solidFill>
            </a:endParaRPr>
          </a:p>
        </p:txBody>
      </p:sp>
    </p:spTree>
    <p:extLst>
      <p:ext uri="{BB962C8B-B14F-4D97-AF65-F5344CB8AC3E}">
        <p14:creationId xmlns:p14="http://schemas.microsoft.com/office/powerpoint/2010/main" val="77971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60AF6D4-7AE2-C399-4129-BDC8F21D991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FD13FD1-8CDC-48DE-52EA-4C6BB61D4D80}"/>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7.1. Encapsulation and the Ethernet Frame</a:t>
            </a:r>
            <a:endParaRPr lang="en-US" altLang="ja-JP" dirty="0"/>
          </a:p>
        </p:txBody>
      </p:sp>
      <p:sp>
        <p:nvSpPr>
          <p:cNvPr id="4" name="TextBox 3">
            <a:extLst>
              <a:ext uri="{FF2B5EF4-FFF2-40B4-BE49-F238E27FC236}">
                <a16:creationId xmlns:a16="http://schemas.microsoft.com/office/drawing/2014/main" id="{BEAAAE37-BF8A-D400-5F9A-1BBFFEE381CB}"/>
              </a:ext>
            </a:extLst>
          </p:cNvPr>
          <p:cNvSpPr txBox="1"/>
          <p:nvPr/>
        </p:nvSpPr>
        <p:spPr>
          <a:xfrm>
            <a:off x="597160" y="765305"/>
            <a:ext cx="8546116" cy="369332"/>
          </a:xfrm>
          <a:prstGeom prst="rect">
            <a:avLst/>
          </a:prstGeom>
          <a:noFill/>
        </p:spPr>
        <p:txBody>
          <a:bodyPr wrap="square" rtlCol="0">
            <a:spAutoFit/>
          </a:bodyPr>
          <a:lstStyle/>
          <a:p>
            <a:pPr algn="l" fontAlgn="ctr">
              <a:spcAft>
                <a:spcPts val="600"/>
              </a:spcAft>
              <a:buClr>
                <a:schemeClr val="tx1"/>
              </a:buClr>
            </a:pPr>
            <a:r>
              <a:rPr lang="en-US" altLang="ja-JP" sz="18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7.1.3 Quiz6_1 Check Your Understanding - Encapsulation and the Ethernet Frame</a:t>
            </a:r>
            <a:endParaRPr lang="en-US" altLang="ja-JP" sz="18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5F4DD15-1DCA-F43B-D609-D63C42E49581}"/>
              </a:ext>
            </a:extLst>
          </p:cNvPr>
          <p:cNvSpPr txBox="1"/>
          <p:nvPr/>
        </p:nvSpPr>
        <p:spPr>
          <a:xfrm>
            <a:off x="669247" y="1343807"/>
            <a:ext cx="8210551" cy="2739211"/>
          </a:xfrm>
          <a:prstGeom prst="rect">
            <a:avLst/>
          </a:prstGeom>
          <a:noFill/>
        </p:spPr>
        <p:txBody>
          <a:bodyPr wrap="square" rtlCol="0">
            <a:spAutoFit/>
          </a:bodyPr>
          <a:lstStyle/>
          <a:p>
            <a:pPr algn="l" fontAlgn="ctr"/>
            <a:r>
              <a:rPr lang="en-US" dirty="0">
                <a:solidFill>
                  <a:schemeClr val="tx1"/>
                </a:solidFill>
                <a:latin typeface="+mn-lt"/>
                <a:hlinkClick r:id="rId5"/>
              </a:rPr>
              <a:t>https://forms.gle/6e3GvXiP3ksT7NkK9</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The process of prepending protocol information with information from another protocol is called:</a:t>
            </a:r>
          </a:p>
          <a:p>
            <a:pPr marL="358775" lvl="1">
              <a:spcAft>
                <a:spcPts val="600"/>
              </a:spcAft>
            </a:pPr>
            <a:r>
              <a:rPr lang="en-US" dirty="0" err="1">
                <a:solidFill>
                  <a:schemeClr val="tx1"/>
                </a:solidFill>
                <a:latin typeface="+mn-lt"/>
              </a:rPr>
              <a:t>送信のために必要なヘッダーなどの</a:t>
            </a:r>
            <a:r>
              <a:rPr lang="ja-JP" altLang="en-US">
                <a:solidFill>
                  <a:schemeClr val="tx1"/>
                </a:solidFill>
                <a:latin typeface="+mn-lt"/>
              </a:rPr>
              <a:t>情報を付加するプロセスは、なんと呼ばれますか？</a:t>
            </a:r>
            <a:endParaRPr lang="en-US"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encoding</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framing</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Packetizing</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Encapsulation</a:t>
            </a:r>
          </a:p>
          <a:p>
            <a:pPr marL="644525" lvl="1" indent="-285750">
              <a:buClr>
                <a:schemeClr val="tx1"/>
              </a:buClr>
              <a:buFont typeface="Wingdings" pitchFamily="2" charset="2"/>
              <a:buChar char="q"/>
            </a:pP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C2F08B79-3CA3-3304-115D-6F7E130B7D1C}"/>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01AB784-0C09-9720-EBB9-AC51452F367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2F9809DB-EF65-7D69-9F44-B5AECE7E2BD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DB2B2341-1CA7-372D-D084-B96F8BCA2AE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14</a:t>
            </a:fld>
            <a:endParaRPr lang="en-US" dirty="0">
              <a:solidFill>
                <a:schemeClr val="tx1"/>
              </a:solidFill>
            </a:endParaRPr>
          </a:p>
        </p:txBody>
      </p:sp>
    </p:spTree>
    <p:extLst>
      <p:ext uri="{BB962C8B-B14F-4D97-AF65-F5344CB8AC3E}">
        <p14:creationId xmlns:p14="http://schemas.microsoft.com/office/powerpoint/2010/main" val="14113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60AF6D4-7AE2-C399-4129-BDC8F21D991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FD13FD1-8CDC-48DE-52EA-4C6BB61D4D80}"/>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7.1. Encapsulation and the Ethernet Frame</a:t>
            </a:r>
            <a:endParaRPr lang="en-US" altLang="ja-JP" dirty="0"/>
          </a:p>
        </p:txBody>
      </p:sp>
      <p:sp>
        <p:nvSpPr>
          <p:cNvPr id="4" name="TextBox 3">
            <a:extLst>
              <a:ext uri="{FF2B5EF4-FFF2-40B4-BE49-F238E27FC236}">
                <a16:creationId xmlns:a16="http://schemas.microsoft.com/office/drawing/2014/main" id="{BEAAAE37-BF8A-D400-5F9A-1BBFFEE381CB}"/>
              </a:ext>
            </a:extLst>
          </p:cNvPr>
          <p:cNvSpPr txBox="1"/>
          <p:nvPr/>
        </p:nvSpPr>
        <p:spPr>
          <a:xfrm>
            <a:off x="597160" y="765305"/>
            <a:ext cx="8546116" cy="369332"/>
          </a:xfrm>
          <a:prstGeom prst="rect">
            <a:avLst/>
          </a:prstGeom>
          <a:noFill/>
        </p:spPr>
        <p:txBody>
          <a:bodyPr wrap="square" rtlCol="0">
            <a:spAutoFit/>
          </a:bodyPr>
          <a:lstStyle/>
          <a:p>
            <a:pPr algn="l" fontAlgn="ctr">
              <a:spcAft>
                <a:spcPts val="600"/>
              </a:spcAft>
              <a:buClr>
                <a:schemeClr val="tx1"/>
              </a:buClr>
            </a:pPr>
            <a:r>
              <a:rPr lang="en-US" altLang="ja-JP" sz="18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7.1.3 Quiz6_1 Check Your Understanding - Encapsulation and the Ethernet Frame</a:t>
            </a:r>
            <a:endParaRPr lang="en-US" altLang="ja-JP" sz="18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5F4DD15-1DCA-F43B-D609-D63C42E49581}"/>
              </a:ext>
            </a:extLst>
          </p:cNvPr>
          <p:cNvSpPr txBox="1"/>
          <p:nvPr/>
        </p:nvSpPr>
        <p:spPr>
          <a:xfrm>
            <a:off x="614383" y="1206647"/>
            <a:ext cx="8210551" cy="4108817"/>
          </a:xfrm>
          <a:prstGeom prst="rect">
            <a:avLst/>
          </a:prstGeom>
          <a:noFill/>
        </p:spPr>
        <p:txBody>
          <a:bodyPr wrap="square" rtlCol="0">
            <a:spAutoFit/>
          </a:bodyPr>
          <a:lstStyle/>
          <a:p>
            <a:pPr algn="l" fontAlgn="ctr"/>
            <a:r>
              <a:rPr lang="en-US" i="0" dirty="0">
                <a:solidFill>
                  <a:schemeClr val="tx1"/>
                </a:solidFill>
                <a:effectLst/>
                <a:latin typeface="+mn-lt"/>
                <a:hlinkClick r:id="rId5"/>
              </a:rPr>
              <a:t>https://forms.gle/6e3GvXiP3ksT7NkK9</a:t>
            </a:r>
            <a:endParaRPr lang="en-US" i="0" dirty="0">
              <a:solidFill>
                <a:schemeClr val="tx1"/>
              </a:solidFill>
              <a:effectLst/>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When an Ethernet frame is sent out an interface, the destination MAC address indicates:</a:t>
            </a:r>
          </a:p>
          <a:p>
            <a:pPr marL="358775" lvl="1">
              <a:spcAft>
                <a:spcPts val="600"/>
              </a:spcAft>
            </a:pPr>
            <a:r>
              <a:rPr lang="ja-JP" altLang="en-US" sz="1200" i="0">
                <a:solidFill>
                  <a:schemeClr val="tx1"/>
                </a:solidFill>
                <a:effectLst/>
                <a:latin typeface="+mn-lt"/>
              </a:rPr>
              <a:t>イーサネットフレーム</a:t>
            </a:r>
            <a:r>
              <a:rPr lang="ja-JP" altLang="en-US" sz="1200">
                <a:solidFill>
                  <a:schemeClr val="tx1"/>
                </a:solidFill>
                <a:latin typeface="+mn-lt"/>
              </a:rPr>
              <a:t>が</a:t>
            </a:r>
            <a:r>
              <a:rPr lang="ja-JP" altLang="en-US" sz="1200" i="0">
                <a:solidFill>
                  <a:schemeClr val="tx1"/>
                </a:solidFill>
                <a:effectLst/>
                <a:latin typeface="+mn-lt"/>
              </a:rPr>
              <a:t>送信されるとき、宛先</a:t>
            </a:r>
            <a:r>
              <a:rPr lang="en-US" sz="1200" i="0" dirty="0">
                <a:solidFill>
                  <a:schemeClr val="tx1"/>
                </a:solidFill>
                <a:effectLst/>
                <a:latin typeface="+mn-lt"/>
              </a:rPr>
              <a:t>MAC</a:t>
            </a:r>
            <a:r>
              <a:rPr lang="ja-JP" altLang="en-US" sz="1200" i="0">
                <a:solidFill>
                  <a:schemeClr val="tx1"/>
                </a:solidFill>
                <a:effectLst/>
                <a:latin typeface="+mn-lt"/>
              </a:rPr>
              <a:t>アドレスは以下のどれを意味しますか？</a:t>
            </a:r>
            <a:endParaRPr lang="en-US" sz="1200"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The MAC address of the router.</a:t>
            </a:r>
          </a:p>
          <a:p>
            <a:pPr marL="358775" lvl="1">
              <a:buClr>
                <a:schemeClr val="tx1"/>
              </a:buClr>
            </a:pPr>
            <a:r>
              <a:rPr lang="ja-JP" altLang="en-US" sz="1200">
                <a:solidFill>
                  <a:schemeClr val="tx1"/>
                </a:solidFill>
                <a:latin typeface="+mn-lt"/>
              </a:rPr>
              <a:t>　</a:t>
            </a:r>
            <a:r>
              <a:rPr lang="ja-JP" altLang="en-US" sz="1050" dirty="0">
                <a:solidFill>
                  <a:schemeClr val="tx1"/>
                </a:solidFill>
                <a:latin typeface="+mn-lt"/>
              </a:rPr>
              <a:t>　</a:t>
            </a:r>
            <a:r>
              <a:rPr lang="en-US" sz="1050" dirty="0" err="1">
                <a:solidFill>
                  <a:schemeClr val="tx1"/>
                </a:solidFill>
                <a:latin typeface="+mn-lt"/>
              </a:rPr>
              <a:t>ルータのMACアドレス</a:t>
            </a:r>
            <a:br>
              <a:rPr lang="en-US" sz="1200" dirty="0">
                <a:solidFill>
                  <a:schemeClr val="tx1"/>
                </a:solidFill>
                <a:latin typeface="+mn-lt"/>
              </a:rPr>
            </a:b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The MAC address of the NIC card of a device, which is on this network or another network, that will receive the Ethernet frame.</a:t>
            </a:r>
            <a:br>
              <a:rPr lang="en-US" sz="1200" i="0" dirty="0">
                <a:solidFill>
                  <a:schemeClr val="tx1"/>
                </a:solidFill>
                <a:effectLst/>
                <a:latin typeface="+mn-lt"/>
              </a:rPr>
            </a:br>
            <a:r>
              <a:rPr lang="en-US" sz="1050" i="0" dirty="0">
                <a:solidFill>
                  <a:schemeClr val="tx1"/>
                </a:solidFill>
                <a:effectLst/>
                <a:latin typeface="+mn-lt"/>
              </a:rPr>
              <a:t>イーサーネットフレームを受信するデバイスのNICのMACアドレス。このデバイスは送信側と同じネットワークあるいは別のネットワーク上にある。</a:t>
            </a:r>
            <a:br>
              <a:rPr lang="en-US" sz="1050" i="0" dirty="0">
                <a:solidFill>
                  <a:schemeClr val="tx1"/>
                </a:solidFill>
                <a:effectLst/>
                <a:latin typeface="+mn-lt"/>
              </a:rPr>
            </a:br>
            <a:endParaRPr lang="en-US" sz="105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The MAC address of the NIC card that sent the Ethernet frame.</a:t>
            </a:r>
            <a:br>
              <a:rPr lang="en-US" sz="1200" i="0" dirty="0">
                <a:solidFill>
                  <a:schemeClr val="tx1"/>
                </a:solidFill>
                <a:effectLst/>
                <a:latin typeface="+mn-lt"/>
              </a:rPr>
            </a:br>
            <a:r>
              <a:rPr lang="en-US" sz="1050" i="0" dirty="0" err="1">
                <a:solidFill>
                  <a:schemeClr val="tx1"/>
                </a:solidFill>
                <a:effectLst/>
                <a:latin typeface="+mn-lt"/>
              </a:rPr>
              <a:t>イーサーネットフレームを送信する</a:t>
            </a:r>
            <a:r>
              <a:rPr lang="en-US" sz="1050" i="0" dirty="0">
                <a:solidFill>
                  <a:schemeClr val="tx1"/>
                </a:solidFill>
                <a:effectLst/>
                <a:latin typeface="+mn-lt"/>
              </a:rPr>
              <a:t> </a:t>
            </a:r>
            <a:r>
              <a:rPr lang="en-US" sz="1050" i="0" dirty="0" err="1">
                <a:solidFill>
                  <a:schemeClr val="tx1"/>
                </a:solidFill>
                <a:effectLst/>
                <a:latin typeface="+mn-lt"/>
              </a:rPr>
              <a:t>NICのMACアドレス</a:t>
            </a:r>
            <a:r>
              <a:rPr lang="en-US" sz="1050" i="0" dirty="0">
                <a:solidFill>
                  <a:schemeClr val="tx1"/>
                </a:solidFill>
                <a:effectLst/>
                <a:latin typeface="+mn-lt"/>
              </a:rPr>
              <a:t>。</a:t>
            </a:r>
            <a:br>
              <a:rPr lang="en-US" sz="1050" i="0" dirty="0">
                <a:solidFill>
                  <a:schemeClr val="tx1"/>
                </a:solidFill>
                <a:effectLst/>
                <a:latin typeface="+mn-lt"/>
              </a:rPr>
            </a:br>
            <a:endParaRPr lang="en-US" sz="105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The MAC address of the device, which is on this network, that will receive the Ethernet frame.</a:t>
            </a:r>
            <a:br>
              <a:rPr lang="en-US" sz="1200" i="0" dirty="0">
                <a:solidFill>
                  <a:schemeClr val="tx1"/>
                </a:solidFill>
                <a:effectLst/>
                <a:latin typeface="+mn-lt"/>
              </a:rPr>
            </a:br>
            <a:r>
              <a:rPr lang="ja-JP" altLang="en-US" sz="1050" i="0">
                <a:solidFill>
                  <a:schemeClr val="tx1"/>
                </a:solidFill>
                <a:effectLst/>
                <a:latin typeface="+mn-lt"/>
              </a:rPr>
              <a:t>イーサネットフレームを受信するデバイスの</a:t>
            </a:r>
            <a:r>
              <a:rPr lang="en-US" sz="1050" i="0" dirty="0">
                <a:solidFill>
                  <a:schemeClr val="tx1"/>
                </a:solidFill>
                <a:effectLst/>
                <a:latin typeface="+mn-lt"/>
              </a:rPr>
              <a:t>MAC</a:t>
            </a:r>
            <a:r>
              <a:rPr lang="ja-JP" altLang="en-US" sz="1050" i="0">
                <a:solidFill>
                  <a:schemeClr val="tx1"/>
                </a:solidFill>
                <a:effectLst/>
                <a:latin typeface="+mn-lt"/>
              </a:rPr>
              <a:t>アドレス。このデバイスは</a:t>
            </a:r>
            <a:r>
              <a:rPr lang="en-US" sz="1050" i="0" dirty="0" err="1">
                <a:solidFill>
                  <a:schemeClr val="tx1"/>
                </a:solidFill>
                <a:effectLst/>
                <a:latin typeface="+mn-lt"/>
              </a:rPr>
              <a:t>送信側と同じ</a:t>
            </a:r>
            <a:r>
              <a:rPr lang="ja-JP" altLang="en-US" sz="1050" i="0">
                <a:solidFill>
                  <a:schemeClr val="tx1"/>
                </a:solidFill>
                <a:effectLst/>
                <a:latin typeface="+mn-lt"/>
              </a:rPr>
              <a:t>ネットワーク上にある。</a:t>
            </a:r>
            <a:endParaRPr lang="en-US" sz="1050" i="0" dirty="0">
              <a:solidFill>
                <a:schemeClr val="tx1"/>
              </a:solidFill>
              <a:effectLst/>
              <a:latin typeface="+mn-lt"/>
            </a:endParaRPr>
          </a:p>
          <a:p>
            <a:pPr marL="644525" lvl="1" indent="-285750">
              <a:buClr>
                <a:schemeClr val="tx1"/>
              </a:buClr>
              <a:buFont typeface="Wingdings" pitchFamily="2" charset="2"/>
              <a:buChar char="q"/>
            </a:pPr>
            <a:endParaRPr lang="en-US" sz="1200" i="0" dirty="0">
              <a:solidFill>
                <a:schemeClr val="tx1"/>
              </a:solidFill>
              <a:effectLst/>
              <a:latin typeface="+mn-lt"/>
            </a:endParaRPr>
          </a:p>
          <a:p>
            <a:pPr marL="644525" lvl="1" indent="-285750">
              <a:buClr>
                <a:schemeClr val="tx1"/>
              </a:buClr>
              <a:buFont typeface="Wingdings" pitchFamily="2" charset="2"/>
              <a:buChar char="q"/>
            </a:pP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C2F08B79-3CA3-3304-115D-6F7E130B7D1C}"/>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01AB784-0C09-9720-EBB9-AC51452F367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2F9809DB-EF65-7D69-9F44-B5AECE7E2BD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7F1378EF-1915-1D94-A9B0-A895BDDD1D4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15</a:t>
            </a:fld>
            <a:endParaRPr lang="en-US" dirty="0">
              <a:solidFill>
                <a:schemeClr val="tx1"/>
              </a:solidFill>
            </a:endParaRPr>
          </a:p>
        </p:txBody>
      </p:sp>
    </p:spTree>
    <p:extLst>
      <p:ext uri="{BB962C8B-B14F-4D97-AF65-F5344CB8AC3E}">
        <p14:creationId xmlns:p14="http://schemas.microsoft.com/office/powerpoint/2010/main" val="3015431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E1323DC-113B-1B90-5B5E-5709E3B13A8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2855678-95A9-7CFA-CBC8-D68D440D1959}"/>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7.1. Encapsulation and the Ethernet Frame</a:t>
            </a:r>
            <a:endParaRPr lang="en-US" altLang="ja-JP" dirty="0"/>
          </a:p>
        </p:txBody>
      </p:sp>
      <p:sp>
        <p:nvSpPr>
          <p:cNvPr id="4" name="TextBox 3">
            <a:extLst>
              <a:ext uri="{FF2B5EF4-FFF2-40B4-BE49-F238E27FC236}">
                <a16:creationId xmlns:a16="http://schemas.microsoft.com/office/drawing/2014/main" id="{BFEB4FA7-2C66-7780-F6A8-0A8CFDC521AE}"/>
              </a:ext>
            </a:extLst>
          </p:cNvPr>
          <p:cNvSpPr txBox="1"/>
          <p:nvPr/>
        </p:nvSpPr>
        <p:spPr>
          <a:xfrm>
            <a:off x="597160" y="765305"/>
            <a:ext cx="8546116" cy="369332"/>
          </a:xfrm>
          <a:prstGeom prst="rect">
            <a:avLst/>
          </a:prstGeom>
          <a:noFill/>
        </p:spPr>
        <p:txBody>
          <a:bodyPr wrap="square" rtlCol="0">
            <a:spAutoFit/>
          </a:bodyPr>
          <a:lstStyle/>
          <a:p>
            <a:pPr algn="l" fontAlgn="ctr">
              <a:spcAft>
                <a:spcPts val="600"/>
              </a:spcAft>
              <a:buClr>
                <a:schemeClr val="tx1"/>
              </a:buClr>
            </a:pPr>
            <a:r>
              <a:rPr lang="en-US" altLang="ja-JP" sz="18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7.1.3 Quiz6_1 Check Your Understanding - Encapsulation and the Ethernet Frame</a:t>
            </a:r>
            <a:endParaRPr lang="en-US" altLang="ja-JP" sz="18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475342C-146A-601A-6C69-35F9A093DD0E}"/>
              </a:ext>
            </a:extLst>
          </p:cNvPr>
          <p:cNvSpPr txBox="1"/>
          <p:nvPr/>
        </p:nvSpPr>
        <p:spPr>
          <a:xfrm>
            <a:off x="720000" y="1244853"/>
            <a:ext cx="8210551" cy="3185487"/>
          </a:xfrm>
          <a:prstGeom prst="rect">
            <a:avLst/>
          </a:prstGeom>
          <a:noFill/>
        </p:spPr>
        <p:txBody>
          <a:bodyPr wrap="square" rtlCol="0">
            <a:spAutoFit/>
          </a:bodyPr>
          <a:lstStyle/>
          <a:p>
            <a:pPr algn="l" fontAlgn="ctr"/>
            <a:endParaRPr lang="en-US" dirty="0">
              <a:solidFill>
                <a:schemeClr val="tx1"/>
              </a:solidFill>
              <a:latin typeface="+mn-lt"/>
            </a:endParaRPr>
          </a:p>
          <a:p>
            <a:pPr algn="l" fontAlgn="ctr"/>
            <a:r>
              <a:rPr lang="en-US" i="0" dirty="0">
                <a:solidFill>
                  <a:schemeClr val="tx1"/>
                </a:solidFill>
                <a:effectLst/>
                <a:latin typeface="+mn-lt"/>
                <a:hlinkClick r:id="rId5"/>
              </a:rPr>
              <a:t>https://forms.gle/6e3GvXiP3ksT7NkK9</a:t>
            </a:r>
            <a:endParaRPr lang="en-US" i="0" dirty="0">
              <a:solidFill>
                <a:schemeClr val="tx1"/>
              </a:solidFill>
              <a:effectLst/>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3</a:t>
            </a:r>
          </a:p>
          <a:p>
            <a:pPr marL="358775" lvl="1">
              <a:spcAft>
                <a:spcPts val="600"/>
              </a:spcAft>
            </a:pPr>
            <a:r>
              <a:rPr lang="en-US" i="0" dirty="0">
                <a:solidFill>
                  <a:schemeClr val="tx1"/>
                </a:solidFill>
                <a:effectLst/>
                <a:latin typeface="+mn-lt"/>
              </a:rPr>
              <a:t>Which Ethernet frame field indicates the beginning of an Ethernet frame?</a:t>
            </a:r>
          </a:p>
          <a:p>
            <a:pPr marL="358775" lvl="1">
              <a:spcAft>
                <a:spcPts val="600"/>
              </a:spcAft>
            </a:pPr>
            <a:r>
              <a:rPr lang="ja-JP" altLang="en-US" sz="1200" i="0">
                <a:solidFill>
                  <a:schemeClr val="tx1"/>
                </a:solidFill>
                <a:effectLst/>
                <a:latin typeface="+mn-lt"/>
              </a:rPr>
              <a:t>イーサネットフレームのどのフィールドがイーサネットフレームの開始を示しますか？</a:t>
            </a: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Preamble and SFD</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Destination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FCS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Type/Length</a:t>
            </a:r>
          </a:p>
          <a:p>
            <a:pPr marL="358775" lvl="1">
              <a:buClr>
                <a:schemeClr val="tx1"/>
              </a:buClr>
            </a:pPr>
            <a:endParaRPr lang="en-US" sz="1200" i="0" dirty="0">
              <a:solidFill>
                <a:schemeClr val="tx1"/>
              </a:solidFill>
              <a:effectLst/>
              <a:latin typeface="+mn-lt"/>
            </a:endParaRPr>
          </a:p>
          <a:p>
            <a:pPr marL="644525" lvl="1" indent="-285750">
              <a:buClr>
                <a:schemeClr val="tx1"/>
              </a:buClr>
              <a:buFont typeface="Wingdings" pitchFamily="2" charset="2"/>
              <a:buChar char="q"/>
            </a:pP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D0889DCF-FB6E-8948-B528-21C542ED21FC}"/>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D13473F-3A14-934F-6A86-3B9EA10325F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2368ED97-72EC-CF28-74BB-41F27C95F3F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1F7D4303-951C-E767-492E-38A772A877D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16</a:t>
            </a:fld>
            <a:endParaRPr lang="en-US" dirty="0">
              <a:solidFill>
                <a:schemeClr val="tx1"/>
              </a:solidFill>
            </a:endParaRPr>
          </a:p>
        </p:txBody>
      </p:sp>
    </p:spTree>
    <p:extLst>
      <p:ext uri="{BB962C8B-B14F-4D97-AF65-F5344CB8AC3E}">
        <p14:creationId xmlns:p14="http://schemas.microsoft.com/office/powerpoint/2010/main" val="1878722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F907158-009D-0C8F-BE2E-ADD5CF73CBB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7815B35-3E26-75B6-F908-51BB43A4A6DC}"/>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7.1. Encapsulation and the Ethernet Frame</a:t>
            </a:r>
            <a:endParaRPr lang="en-US" altLang="ja-JP" dirty="0"/>
          </a:p>
        </p:txBody>
      </p:sp>
      <p:sp>
        <p:nvSpPr>
          <p:cNvPr id="4" name="TextBox 3">
            <a:extLst>
              <a:ext uri="{FF2B5EF4-FFF2-40B4-BE49-F238E27FC236}">
                <a16:creationId xmlns:a16="http://schemas.microsoft.com/office/drawing/2014/main" id="{74E5155C-67C9-D5EE-172C-4880F7A91267}"/>
              </a:ext>
            </a:extLst>
          </p:cNvPr>
          <p:cNvSpPr txBox="1"/>
          <p:nvPr/>
        </p:nvSpPr>
        <p:spPr>
          <a:xfrm>
            <a:off x="597160" y="765305"/>
            <a:ext cx="8546116" cy="369332"/>
          </a:xfrm>
          <a:prstGeom prst="rect">
            <a:avLst/>
          </a:prstGeom>
          <a:noFill/>
        </p:spPr>
        <p:txBody>
          <a:bodyPr wrap="square" rtlCol="0">
            <a:spAutoFit/>
          </a:bodyPr>
          <a:lstStyle/>
          <a:p>
            <a:pPr algn="l" fontAlgn="ctr">
              <a:spcAft>
                <a:spcPts val="600"/>
              </a:spcAft>
              <a:buClr>
                <a:schemeClr val="tx1"/>
              </a:buClr>
            </a:pPr>
            <a:r>
              <a:rPr lang="en-US" altLang="ja-JP" sz="18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7.1.3 Quiz6_1 Check Your Understanding - Encapsulation and the Ethernet Frame</a:t>
            </a:r>
            <a:endParaRPr lang="en-US" altLang="ja-JP" sz="18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9C28CC7-F389-38C1-C39A-64720204DD27}"/>
              </a:ext>
            </a:extLst>
          </p:cNvPr>
          <p:cNvSpPr txBox="1"/>
          <p:nvPr/>
        </p:nvSpPr>
        <p:spPr>
          <a:xfrm>
            <a:off x="720725" y="1306730"/>
            <a:ext cx="8210551" cy="3000821"/>
          </a:xfrm>
          <a:prstGeom prst="rect">
            <a:avLst/>
          </a:prstGeom>
          <a:noFill/>
        </p:spPr>
        <p:txBody>
          <a:bodyPr wrap="square" rtlCol="0">
            <a:spAutoFit/>
          </a:bodyPr>
          <a:lstStyle/>
          <a:p>
            <a:pPr algn="l" fontAlgn="ctr"/>
            <a:r>
              <a:rPr lang="en-US" i="0" dirty="0">
                <a:solidFill>
                  <a:schemeClr val="tx1"/>
                </a:solidFill>
                <a:effectLst/>
                <a:latin typeface="+mn-lt"/>
                <a:hlinkClick r:id="rId5"/>
              </a:rPr>
              <a:t>https://forms.gle/6e3GvXiP3ksT7NkK9</a:t>
            </a:r>
            <a:endParaRPr lang="en-US" i="0" dirty="0">
              <a:solidFill>
                <a:schemeClr val="tx1"/>
              </a:solidFill>
              <a:effectLst/>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4</a:t>
            </a:r>
          </a:p>
          <a:p>
            <a:pPr marL="358775" lvl="1">
              <a:spcAft>
                <a:spcPts val="600"/>
              </a:spcAft>
            </a:pPr>
            <a:r>
              <a:rPr lang="en-US" i="0" dirty="0">
                <a:solidFill>
                  <a:schemeClr val="tx1"/>
                </a:solidFill>
                <a:effectLst/>
                <a:latin typeface="+mn-lt"/>
              </a:rPr>
              <a:t>The Ethernet protocol is at what layer of the OSI Model?</a:t>
            </a:r>
          </a:p>
          <a:p>
            <a:pPr marL="358775" lvl="1">
              <a:spcAft>
                <a:spcPts val="600"/>
              </a:spcAft>
            </a:pPr>
            <a:r>
              <a:rPr lang="ja-JP" altLang="en-US" i="0">
                <a:solidFill>
                  <a:schemeClr val="tx1"/>
                </a:solidFill>
                <a:effectLst/>
                <a:latin typeface="+mn-lt"/>
              </a:rPr>
              <a:t>イーサネットプロトコルは</a:t>
            </a:r>
            <a:r>
              <a:rPr lang="en-US" i="0" dirty="0">
                <a:solidFill>
                  <a:schemeClr val="tx1"/>
                </a:solidFill>
                <a:effectLst/>
                <a:latin typeface="+mn-lt"/>
              </a:rPr>
              <a:t>OSI</a:t>
            </a:r>
            <a:r>
              <a:rPr lang="ja-JP" altLang="en-US" i="0">
                <a:solidFill>
                  <a:schemeClr val="tx1"/>
                </a:solidFill>
                <a:effectLst/>
                <a:latin typeface="+mn-lt"/>
              </a:rPr>
              <a:t>モデルのどの層にありますか？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Layer 3 Network</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Layer 2 Data Link</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Layer 4 Transport</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Layer 1 Physical</a:t>
            </a:r>
          </a:p>
          <a:p>
            <a:pPr marL="644525" lvl="1" indent="-285750">
              <a:buClr>
                <a:schemeClr val="tx1"/>
              </a:buClr>
              <a:buFont typeface="Wingdings" pitchFamily="2" charset="2"/>
              <a:buChar char="q"/>
            </a:pPr>
            <a:endParaRPr lang="en-US" sz="1200" i="0" dirty="0">
              <a:solidFill>
                <a:schemeClr val="tx1"/>
              </a:solidFill>
              <a:effectLst/>
              <a:latin typeface="+mn-lt"/>
            </a:endParaRPr>
          </a:p>
          <a:p>
            <a:pPr marL="644525" lvl="1" indent="-285750">
              <a:buClr>
                <a:schemeClr val="tx1"/>
              </a:buClr>
              <a:buFont typeface="Wingdings" pitchFamily="2" charset="2"/>
              <a:buChar char="q"/>
            </a:pP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A3769A7B-3012-78E6-D17E-E4B978C36788}"/>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57A15488-B5EA-3760-D929-421DE1B238D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CFD2467B-A553-0BAA-26EB-66B846BE3378}"/>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5707EF49-CACF-CDE3-3FB8-0E3EE15DA39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17</a:t>
            </a:fld>
            <a:endParaRPr lang="en-US" dirty="0">
              <a:solidFill>
                <a:schemeClr val="tx1"/>
              </a:solidFill>
            </a:endParaRPr>
          </a:p>
        </p:txBody>
      </p:sp>
    </p:spTree>
    <p:extLst>
      <p:ext uri="{BB962C8B-B14F-4D97-AF65-F5344CB8AC3E}">
        <p14:creationId xmlns:p14="http://schemas.microsoft.com/office/powerpoint/2010/main" val="79209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17CC92F-D944-4D32-BD07-40C38F90101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0CB5903-5D39-3D61-20FF-190DD241BFD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7.2. The Access Layer</a:t>
            </a:r>
            <a:endParaRPr lang="en-US" dirty="0"/>
          </a:p>
        </p:txBody>
      </p:sp>
      <p:sp>
        <p:nvSpPr>
          <p:cNvPr id="4" name="TextBox 3">
            <a:extLst>
              <a:ext uri="{FF2B5EF4-FFF2-40B4-BE49-F238E27FC236}">
                <a16:creationId xmlns:a16="http://schemas.microsoft.com/office/drawing/2014/main" id="{83614C7B-C234-5840-7203-92F5A67B2D38}"/>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7.2.1 Video - Ethernet Switches</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9D46A77C-80E2-32A6-6CE7-E1E9F69B33FC}"/>
              </a:ext>
            </a:extLst>
          </p:cNvPr>
          <p:cNvSpPr txBox="1"/>
          <p:nvPr/>
        </p:nvSpPr>
        <p:spPr>
          <a:xfrm>
            <a:off x="802433" y="1716833"/>
            <a:ext cx="7620842" cy="1600438"/>
          </a:xfrm>
          <a:prstGeom prst="rect">
            <a:avLst/>
          </a:prstGeom>
          <a:noFill/>
        </p:spPr>
        <p:txBody>
          <a:bodyPr wrap="square" rtlCol="0">
            <a:spAutoFit/>
          </a:bodyPr>
          <a:lstStyle/>
          <a:p>
            <a:pPr algn="l">
              <a:buFont typeface="Arial" panose="020B0604020202020204" pitchFamily="34" charset="0"/>
              <a:buChar char="•"/>
            </a:pPr>
            <a:r>
              <a:rPr lang="en-US" b="1" i="0" dirty="0">
                <a:solidFill>
                  <a:schemeClr val="accent1"/>
                </a:solidFill>
                <a:effectLst/>
                <a:latin typeface="+mn-lt"/>
              </a:rPr>
              <a:t>Ethernet Switch:</a:t>
            </a:r>
            <a:r>
              <a:rPr lang="en-US" i="0" dirty="0">
                <a:solidFill>
                  <a:schemeClr val="tx1"/>
                </a:solidFill>
                <a:effectLst/>
                <a:latin typeface="+mn-lt"/>
              </a:rPr>
              <a:t> = Layer 2 (OSI) switch, processing messages between hosts.</a:t>
            </a:r>
          </a:p>
          <a:p>
            <a:pPr algn="l">
              <a:buFont typeface="Arial" panose="020B0604020202020204" pitchFamily="34" charset="0"/>
              <a:buChar char="•"/>
            </a:pPr>
            <a:endParaRPr lang="en-US" b="1" i="0" dirty="0">
              <a:solidFill>
                <a:schemeClr val="accent1"/>
              </a:solidFill>
              <a:effectLst/>
              <a:latin typeface="+mn-lt"/>
            </a:endParaRPr>
          </a:p>
          <a:p>
            <a:pPr algn="l">
              <a:buFont typeface="Arial" panose="020B0604020202020204" pitchFamily="34" charset="0"/>
              <a:buChar char="•"/>
            </a:pPr>
            <a:r>
              <a:rPr lang="en-US" b="1" i="0" dirty="0">
                <a:solidFill>
                  <a:schemeClr val="accent1"/>
                </a:solidFill>
                <a:effectLst/>
                <a:latin typeface="+mn-lt"/>
              </a:rPr>
              <a:t>MAC Address Table: </a:t>
            </a:r>
            <a:r>
              <a:rPr lang="en-US" i="0" dirty="0">
                <a:solidFill>
                  <a:schemeClr val="tx1"/>
                </a:solidFill>
                <a:effectLst/>
                <a:latin typeface="+mn-lt"/>
              </a:rPr>
              <a:t>Contains a list of all active ports and the corresponding host MAC (Media Access Control) ) addresses.</a:t>
            </a:r>
          </a:p>
          <a:p>
            <a:pPr algn="l">
              <a:buFont typeface="Arial" panose="020B0604020202020204" pitchFamily="34" charset="0"/>
              <a:buChar char="•"/>
            </a:pPr>
            <a:endParaRPr lang="en-US" b="1" i="0" dirty="0">
              <a:solidFill>
                <a:schemeClr val="accent1"/>
              </a:solidFill>
              <a:effectLst/>
              <a:latin typeface="+mn-lt"/>
            </a:endParaRPr>
          </a:p>
          <a:p>
            <a:pPr algn="l">
              <a:buFont typeface="Arial" panose="020B0604020202020204" pitchFamily="34" charset="0"/>
              <a:buChar char="•"/>
            </a:pPr>
            <a:r>
              <a:rPr lang="en-US" b="1" i="0" dirty="0">
                <a:solidFill>
                  <a:schemeClr val="accent1"/>
                </a:solidFill>
                <a:effectLst/>
                <a:latin typeface="+mn-lt"/>
              </a:rPr>
              <a:t>Message Routing</a:t>
            </a:r>
            <a:r>
              <a:rPr lang="en-US" i="0" dirty="0">
                <a:solidFill>
                  <a:schemeClr val="tx1"/>
                </a:solidFill>
                <a:effectLst/>
                <a:latin typeface="+mn-lt"/>
              </a:rPr>
              <a:t>: Ethernet Switch checks the destination MAC address in the table and builds a temporary circuit between source and destination ports for message transmission.</a:t>
            </a:r>
          </a:p>
        </p:txBody>
      </p:sp>
      <p:sp>
        <p:nvSpPr>
          <p:cNvPr id="2" name="Footer Placeholder 4">
            <a:extLst>
              <a:ext uri="{FF2B5EF4-FFF2-40B4-BE49-F238E27FC236}">
                <a16:creationId xmlns:a16="http://schemas.microsoft.com/office/drawing/2014/main" id="{25807EB1-F805-5350-02A4-1C78FC4BA93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18</a:t>
            </a:fld>
            <a:endParaRPr lang="en-US" dirty="0">
              <a:solidFill>
                <a:schemeClr val="tx1"/>
              </a:solidFill>
            </a:endParaRPr>
          </a:p>
        </p:txBody>
      </p:sp>
    </p:spTree>
    <p:extLst>
      <p:ext uri="{BB962C8B-B14F-4D97-AF65-F5344CB8AC3E}">
        <p14:creationId xmlns:p14="http://schemas.microsoft.com/office/powerpoint/2010/main" val="288693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17CC92F-D944-4D32-BD07-40C38F90101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0CB5903-5D39-3D61-20FF-190DD241BFDA}"/>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tx1"/>
                </a:solidFill>
                <a:latin typeface="+mn-ea"/>
                <a:ea typeface="+mn-ea"/>
                <a:hlinkClick r:id="rId3">
                  <a:extLst>
                    <a:ext uri="{A12FA001-AC4F-418D-AE19-62706E023703}">
                      <ahyp:hlinkClr xmlns:ahyp="http://schemas.microsoft.com/office/drawing/2018/hyperlinkcolor" val="tx"/>
                    </a:ext>
                  </a:extLst>
                </a:hlinkClick>
              </a:rPr>
              <a:t>7.2. </a:t>
            </a:r>
            <a:r>
              <a:rPr lang="ja-JP" altLang="en-US">
                <a:solidFill>
                  <a:schemeClr val="tx1"/>
                </a:solidFill>
                <a:latin typeface="+mn-ea"/>
                <a:ea typeface="+mn-ea"/>
                <a:hlinkClick r:id="rId3">
                  <a:extLst>
                    <a:ext uri="{A12FA001-AC4F-418D-AE19-62706E023703}">
                      <ahyp:hlinkClr xmlns:ahyp="http://schemas.microsoft.com/office/drawing/2018/hyperlinkcolor" val="tx"/>
                    </a:ext>
                  </a:extLst>
                </a:hlinkClick>
              </a:rPr>
              <a:t>アクセスレイヤー（データリンク層）</a:t>
            </a:r>
            <a:endParaRPr lang="en-US" dirty="0">
              <a:solidFill>
                <a:schemeClr val="tx1"/>
              </a:solidFill>
              <a:latin typeface="+mn-ea"/>
              <a:ea typeface="+mn-ea"/>
            </a:endParaRPr>
          </a:p>
        </p:txBody>
      </p:sp>
      <p:sp>
        <p:nvSpPr>
          <p:cNvPr id="4" name="TextBox 3">
            <a:extLst>
              <a:ext uri="{FF2B5EF4-FFF2-40B4-BE49-F238E27FC236}">
                <a16:creationId xmlns:a16="http://schemas.microsoft.com/office/drawing/2014/main" id="{83614C7B-C234-5840-7203-92F5A67B2D38}"/>
              </a:ext>
            </a:extLst>
          </p:cNvPr>
          <p:cNvSpPr txBox="1"/>
          <p:nvPr/>
        </p:nvSpPr>
        <p:spPr>
          <a:xfrm>
            <a:off x="6252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7.2.1 Video - Ethernet Switches</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9D46A77C-80E2-32A6-6CE7-E1E9F69B33FC}"/>
              </a:ext>
            </a:extLst>
          </p:cNvPr>
          <p:cNvSpPr txBox="1"/>
          <p:nvPr/>
        </p:nvSpPr>
        <p:spPr>
          <a:xfrm>
            <a:off x="625224" y="1735527"/>
            <a:ext cx="7620842" cy="2339102"/>
          </a:xfrm>
          <a:prstGeom prst="rect">
            <a:avLst/>
          </a:prstGeom>
          <a:noFill/>
        </p:spPr>
        <p:txBody>
          <a:bodyPr wrap="square" rtlCol="0">
            <a:spAutoFit/>
          </a:bodyPr>
          <a:lstStyle/>
          <a:p>
            <a:pPr marL="285750" indent="-285750" algn="l">
              <a:spcAft>
                <a:spcPts val="600"/>
              </a:spcAft>
              <a:buClr>
                <a:schemeClr val="tx1"/>
              </a:buClr>
              <a:buFont typeface="Arial" panose="020B0604020202020204" pitchFamily="34" charset="0"/>
              <a:buChar char="•"/>
            </a:pPr>
            <a:r>
              <a:rPr lang="ja-JP" altLang="en-US" i="0">
                <a:solidFill>
                  <a:schemeClr val="tx1"/>
                </a:solidFill>
                <a:effectLst/>
                <a:latin typeface="+mn-lt"/>
              </a:rPr>
              <a:t>このビデオでは、</a:t>
            </a:r>
            <a:r>
              <a:rPr lang="ja-JP" altLang="en-US" i="0">
                <a:solidFill>
                  <a:schemeClr val="tx1"/>
                </a:solidFill>
                <a:effectLst/>
                <a:latin typeface="+mn-lt"/>
                <a:hlinkClick r:id="rId5"/>
              </a:rPr>
              <a:t>イーサネットスイッチ</a:t>
            </a:r>
            <a:r>
              <a:rPr lang="ja-JP" altLang="en-US" i="0">
                <a:solidFill>
                  <a:schemeClr val="tx1"/>
                </a:solidFill>
                <a:effectLst/>
                <a:latin typeface="+mn-lt"/>
              </a:rPr>
              <a:t>がどのように</a:t>
            </a:r>
            <a:r>
              <a:rPr lang="ja-JP" altLang="en-US">
                <a:solidFill>
                  <a:schemeClr val="tx1"/>
                </a:solidFill>
                <a:latin typeface="+mn-lt"/>
              </a:rPr>
              <a:t>データを送信する宛先を見つけてデータを送信</a:t>
            </a:r>
            <a:r>
              <a:rPr lang="ja-JP" altLang="en-US" i="0">
                <a:solidFill>
                  <a:schemeClr val="tx1"/>
                </a:solidFill>
                <a:effectLst/>
                <a:latin typeface="+mn-lt"/>
              </a:rPr>
              <a:t>するかを見ていきます。</a:t>
            </a:r>
            <a:endParaRPr lang="en-US" altLang="ja-JP" i="0" dirty="0">
              <a:solidFill>
                <a:schemeClr val="tx1"/>
              </a:solidFill>
              <a:effectLst/>
              <a:latin typeface="+mn-lt"/>
            </a:endParaRPr>
          </a:p>
          <a:p>
            <a:pPr marL="285750" indent="-285750" algn="l">
              <a:spcAft>
                <a:spcPts val="600"/>
              </a:spcAft>
              <a:buClr>
                <a:schemeClr val="tx1"/>
              </a:buClr>
              <a:buFont typeface="Arial" panose="020B0604020202020204" pitchFamily="34" charset="0"/>
              <a:buChar char="•"/>
            </a:pPr>
            <a:r>
              <a:rPr lang="ja-JP" altLang="en-US" i="0">
                <a:solidFill>
                  <a:schemeClr val="accent1"/>
                </a:solidFill>
                <a:effectLst/>
                <a:latin typeface="+mn-lt"/>
                <a:hlinkClick r:id="rId5">
                  <a:extLst>
                    <a:ext uri="{A12FA001-AC4F-418D-AE19-62706E023703}">
                      <ahyp:hlinkClr xmlns:ahyp="http://schemas.microsoft.com/office/drawing/2018/hyperlinkcolor" val="tx"/>
                    </a:ext>
                  </a:extLst>
                </a:hlinkClick>
              </a:rPr>
              <a:t>イーサネットスイッチ</a:t>
            </a:r>
            <a:r>
              <a:rPr lang="en-US" altLang="ja-JP" i="0" dirty="0">
                <a:solidFill>
                  <a:schemeClr val="accent1"/>
                </a:solidFill>
                <a:effectLst/>
                <a:latin typeface="+mn-lt"/>
              </a:rPr>
              <a:t>: </a:t>
            </a:r>
            <a:r>
              <a:rPr lang="ja-JP" altLang="en-US" i="0">
                <a:solidFill>
                  <a:schemeClr val="accent1"/>
                </a:solidFill>
                <a:effectLst/>
                <a:latin typeface="+mn-lt"/>
              </a:rPr>
              <a:t>レイヤー</a:t>
            </a:r>
            <a:r>
              <a:rPr lang="en-US" altLang="ja-JP" i="0" dirty="0">
                <a:solidFill>
                  <a:schemeClr val="accent1"/>
                </a:solidFill>
                <a:effectLst/>
                <a:latin typeface="+mn-lt"/>
              </a:rPr>
              <a:t>2</a:t>
            </a:r>
            <a:r>
              <a:rPr lang="ja-JP" altLang="en-US" i="0">
                <a:solidFill>
                  <a:schemeClr val="accent1"/>
                </a:solidFill>
                <a:effectLst/>
                <a:latin typeface="+mn-lt"/>
              </a:rPr>
              <a:t>スイッチ</a:t>
            </a:r>
            <a:r>
              <a:rPr lang="ja-JP" altLang="en-US" i="0">
                <a:solidFill>
                  <a:schemeClr val="tx1"/>
                </a:solidFill>
                <a:effectLst/>
                <a:latin typeface="+mn-lt"/>
              </a:rPr>
              <a:t>とも呼ばれる。</a:t>
            </a:r>
            <a:r>
              <a:rPr lang="ja-JP" altLang="en-US" u="sng">
                <a:solidFill>
                  <a:schemeClr val="tx1"/>
                </a:solidFill>
                <a:latin typeface="+mn-lt"/>
              </a:rPr>
              <a:t>同じネットワーク上</a:t>
            </a:r>
            <a:r>
              <a:rPr lang="ja-JP" altLang="en-US">
                <a:solidFill>
                  <a:schemeClr val="tx1"/>
                </a:solidFill>
                <a:latin typeface="+mn-lt"/>
              </a:rPr>
              <a:t>の複数のデバイス（コンピュータやプリンターなど）を接続するためのネットワーク機器。</a:t>
            </a:r>
            <a:endParaRPr lang="en-US" altLang="ja-JP" dirty="0">
              <a:solidFill>
                <a:schemeClr val="tx1"/>
              </a:solidFill>
              <a:latin typeface="+mn-lt"/>
            </a:endParaRPr>
          </a:p>
          <a:p>
            <a:pPr marL="285750" indent="-285750" algn="l">
              <a:spcAft>
                <a:spcPts val="600"/>
              </a:spcAft>
              <a:buClr>
                <a:schemeClr val="tx1"/>
              </a:buClr>
              <a:buFont typeface="Arial" panose="020B0604020202020204" pitchFamily="34" charset="0"/>
              <a:buChar char="•"/>
            </a:pPr>
            <a:r>
              <a:rPr lang="ja-JP" altLang="en-US" i="0">
                <a:solidFill>
                  <a:schemeClr val="tx1"/>
                </a:solidFill>
                <a:effectLst/>
                <a:latin typeface="+mn-lt"/>
              </a:rPr>
              <a:t>イーサネットスイッチは</a:t>
            </a:r>
            <a:r>
              <a:rPr lang="en-US" altLang="ja-JP" i="0" dirty="0">
                <a:solidFill>
                  <a:schemeClr val="tx1"/>
                </a:solidFill>
                <a:effectLst/>
                <a:latin typeface="+mn-lt"/>
              </a:rPr>
              <a:t>MAC</a:t>
            </a:r>
            <a:r>
              <a:rPr lang="ja-JP" altLang="en-US" i="0">
                <a:solidFill>
                  <a:schemeClr val="tx1"/>
                </a:solidFill>
                <a:effectLst/>
                <a:latin typeface="+mn-lt"/>
              </a:rPr>
              <a:t>アドレステーブルを持っています。</a:t>
            </a:r>
            <a:endParaRPr lang="en-US" altLang="ja-JP" i="0" dirty="0">
              <a:solidFill>
                <a:schemeClr val="tx1"/>
              </a:solidFill>
              <a:effectLst/>
              <a:latin typeface="+mn-lt"/>
            </a:endParaRPr>
          </a:p>
          <a:p>
            <a:pPr marL="285750" indent="-285750" algn="l">
              <a:spcAft>
                <a:spcPts val="600"/>
              </a:spcAft>
              <a:buClr>
                <a:schemeClr val="tx1"/>
              </a:buClr>
              <a:buFont typeface="Arial" panose="020B0604020202020204" pitchFamily="34" charset="0"/>
              <a:buChar char="•"/>
            </a:pPr>
            <a:r>
              <a:rPr lang="en-US" i="0" dirty="0">
                <a:solidFill>
                  <a:schemeClr val="accent1"/>
                </a:solidFill>
                <a:effectLst/>
                <a:latin typeface="+mn-lt"/>
              </a:rPr>
              <a:t>MAC</a:t>
            </a:r>
            <a:r>
              <a:rPr lang="ja-JP" altLang="en-US" i="0">
                <a:solidFill>
                  <a:schemeClr val="accent1"/>
                </a:solidFill>
                <a:effectLst/>
                <a:latin typeface="+mn-lt"/>
              </a:rPr>
              <a:t>アドレステーブル</a:t>
            </a:r>
            <a:r>
              <a:rPr lang="en-US" altLang="ja-JP" i="0" dirty="0">
                <a:solidFill>
                  <a:schemeClr val="accent1"/>
                </a:solidFill>
                <a:effectLst/>
                <a:latin typeface="+mn-lt"/>
              </a:rPr>
              <a:t>: </a:t>
            </a:r>
            <a:r>
              <a:rPr lang="ja-JP" altLang="en-US" i="0">
                <a:solidFill>
                  <a:schemeClr val="tx1"/>
                </a:solidFill>
                <a:effectLst/>
                <a:latin typeface="+mn-lt"/>
              </a:rPr>
              <a:t>スイッチのポートに接続されているすべてのアクティブなデバイスの</a:t>
            </a:r>
            <a:r>
              <a:rPr lang="en-US" i="0" dirty="0">
                <a:solidFill>
                  <a:schemeClr val="tx1"/>
                </a:solidFill>
                <a:effectLst/>
                <a:latin typeface="+mn-lt"/>
              </a:rPr>
              <a:t>MAC（</a:t>
            </a:r>
            <a:r>
              <a:rPr lang="ja-JP" altLang="en-US" i="0">
                <a:solidFill>
                  <a:schemeClr val="tx1"/>
                </a:solidFill>
                <a:effectLst/>
                <a:latin typeface="+mn-lt"/>
              </a:rPr>
              <a:t>メディアアクセスコントロール）アドレス（</a:t>
            </a:r>
            <a:r>
              <a:rPr lang="en-US" altLang="ja-JP" i="0" dirty="0">
                <a:solidFill>
                  <a:schemeClr val="tx1"/>
                </a:solidFill>
                <a:effectLst/>
                <a:latin typeface="+mn-lt"/>
              </a:rPr>
              <a:t>NIC</a:t>
            </a:r>
            <a:r>
              <a:rPr lang="ja-JP" altLang="en-US" i="0">
                <a:solidFill>
                  <a:schemeClr val="tx1"/>
                </a:solidFill>
                <a:effectLst/>
                <a:latin typeface="+mn-lt"/>
              </a:rPr>
              <a:t>に割り当てられる）のリスト。</a:t>
            </a:r>
          </a:p>
          <a:p>
            <a:pPr marL="285750" indent="-285750" algn="l">
              <a:spcAft>
                <a:spcPts val="600"/>
              </a:spcAft>
              <a:buClr>
                <a:schemeClr val="tx1"/>
              </a:buClr>
              <a:buFont typeface="Arial" panose="020B0604020202020204" pitchFamily="34" charset="0"/>
              <a:buChar char="•"/>
            </a:pPr>
            <a:r>
              <a:rPr lang="ja-JP" altLang="en-US" i="0">
                <a:solidFill>
                  <a:schemeClr val="accent1"/>
                </a:solidFill>
                <a:effectLst/>
                <a:latin typeface="+mn-lt"/>
              </a:rPr>
              <a:t>メッセージのルーティング</a:t>
            </a:r>
            <a:r>
              <a:rPr lang="en-US" altLang="ja-JP" i="0" dirty="0">
                <a:solidFill>
                  <a:schemeClr val="accent1"/>
                </a:solidFill>
                <a:effectLst/>
                <a:latin typeface="+mn-lt"/>
              </a:rPr>
              <a:t>: </a:t>
            </a:r>
            <a:r>
              <a:rPr lang="ja-JP" altLang="en-US" i="0">
                <a:solidFill>
                  <a:schemeClr val="tx1"/>
                </a:solidFill>
                <a:effectLst/>
                <a:latin typeface="+mn-lt"/>
              </a:rPr>
              <a:t>イーサネットスイッチはテーブル内の宛先</a:t>
            </a:r>
            <a:r>
              <a:rPr lang="en-US" i="0" dirty="0">
                <a:solidFill>
                  <a:schemeClr val="tx1"/>
                </a:solidFill>
                <a:effectLst/>
                <a:latin typeface="+mn-lt"/>
              </a:rPr>
              <a:t>MAC</a:t>
            </a:r>
            <a:r>
              <a:rPr lang="ja-JP" altLang="en-US" i="0">
                <a:solidFill>
                  <a:schemeClr val="tx1"/>
                </a:solidFill>
                <a:effectLst/>
                <a:latin typeface="+mn-lt"/>
              </a:rPr>
              <a:t>アドレスを確認し、送信元ポートと宛先ポート間に一時的な回路を作ってデータを送信します。</a:t>
            </a:r>
            <a:endParaRPr lang="en-US" i="0" dirty="0">
              <a:solidFill>
                <a:schemeClr val="tx1"/>
              </a:solidFill>
              <a:effectLst/>
              <a:latin typeface="+mn-lt"/>
            </a:endParaRPr>
          </a:p>
        </p:txBody>
      </p:sp>
      <p:sp>
        <p:nvSpPr>
          <p:cNvPr id="2" name="Footer Placeholder 4">
            <a:extLst>
              <a:ext uri="{FF2B5EF4-FFF2-40B4-BE49-F238E27FC236}">
                <a16:creationId xmlns:a16="http://schemas.microsoft.com/office/drawing/2014/main" id="{D15FF43F-B783-E168-9DEC-A18AFA5445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19</a:t>
            </a:fld>
            <a:endParaRPr lang="en-US" dirty="0">
              <a:solidFill>
                <a:schemeClr val="tx1"/>
              </a:solidFill>
            </a:endParaRPr>
          </a:p>
        </p:txBody>
      </p:sp>
    </p:spTree>
    <p:extLst>
      <p:ext uri="{BB962C8B-B14F-4D97-AF65-F5344CB8AC3E}">
        <p14:creationId xmlns:p14="http://schemas.microsoft.com/office/powerpoint/2010/main" val="4056977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The Access Layer</a:t>
            </a:r>
            <a:endParaRPr lang="ja-JP" altLang="en-US" sz="1400">
              <a:solidFill>
                <a:schemeClr val="accent3"/>
              </a:solidFill>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EE7F752-2BF9-A833-DA3B-6DFE62763FA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2979FE1-8FED-8145-67B8-CD421A99D98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7.2. The Access Layer</a:t>
            </a:r>
            <a:endParaRPr lang="en-US" dirty="0"/>
          </a:p>
        </p:txBody>
      </p:sp>
      <p:sp>
        <p:nvSpPr>
          <p:cNvPr id="4" name="TextBox 3">
            <a:extLst>
              <a:ext uri="{FF2B5EF4-FFF2-40B4-BE49-F238E27FC236}">
                <a16:creationId xmlns:a16="http://schemas.microsoft.com/office/drawing/2014/main" id="{BC900C57-0681-C7B4-F03D-A826631911D2}"/>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7.2.2 Video - MAC Address Tables</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700255C7-1635-FD80-25C4-345F851BFD22}"/>
              </a:ext>
            </a:extLst>
          </p:cNvPr>
          <p:cNvSpPr txBox="1"/>
          <p:nvPr/>
        </p:nvSpPr>
        <p:spPr>
          <a:xfrm>
            <a:off x="802433" y="1716833"/>
            <a:ext cx="6867330" cy="1169551"/>
          </a:xfrm>
          <a:prstGeom prst="rect">
            <a:avLst/>
          </a:prstGeom>
          <a:noFill/>
        </p:spPr>
        <p:txBody>
          <a:bodyPr wrap="square" rtlCol="0">
            <a:spAutoFit/>
          </a:bodyPr>
          <a:lstStyle/>
          <a:p>
            <a:pPr algn="l">
              <a:buFont typeface="Arial" panose="020B0604020202020204" pitchFamily="34" charset="0"/>
              <a:buChar char="•"/>
            </a:pPr>
            <a:r>
              <a:rPr lang="en-US" b="1" i="0" dirty="0">
                <a:solidFill>
                  <a:schemeClr val="accent1"/>
                </a:solidFill>
                <a:effectLst/>
                <a:latin typeface="+mn-lt"/>
              </a:rPr>
              <a:t>MAC Address Table: </a:t>
            </a:r>
            <a:r>
              <a:rPr lang="en-US" i="0" dirty="0">
                <a:solidFill>
                  <a:schemeClr val="tx1"/>
                </a:solidFill>
                <a:effectLst/>
                <a:latin typeface="+mn-lt"/>
              </a:rPr>
              <a:t>Contains a list of all active ports and the corresponding host MAC addresses.</a:t>
            </a:r>
          </a:p>
          <a:p>
            <a:pPr algn="l"/>
            <a:endParaRPr lang="en-US" i="0" dirty="0">
              <a:solidFill>
                <a:schemeClr val="tx1"/>
              </a:solidFill>
              <a:effectLst/>
              <a:latin typeface="+mn-lt"/>
            </a:endParaRPr>
          </a:p>
          <a:p>
            <a:pPr algn="l">
              <a:buFont typeface="Arial" panose="020B0604020202020204" pitchFamily="34" charset="0"/>
              <a:buChar char="•"/>
            </a:pPr>
            <a:r>
              <a:rPr lang="en-US" b="1" i="0" dirty="0">
                <a:solidFill>
                  <a:schemeClr val="accent1"/>
                </a:solidFill>
                <a:effectLst/>
                <a:latin typeface="+mn-lt"/>
              </a:rPr>
              <a:t>Building MAC Address Table: </a:t>
            </a:r>
            <a:r>
              <a:rPr lang="en-US" i="0" dirty="0">
                <a:solidFill>
                  <a:schemeClr val="tx1"/>
                </a:solidFill>
                <a:effectLst/>
                <a:latin typeface="+mn-lt"/>
              </a:rPr>
              <a:t>Ethernet</a:t>
            </a:r>
            <a:r>
              <a:rPr lang="en-US" b="1" i="0" dirty="0">
                <a:solidFill>
                  <a:schemeClr val="accent1"/>
                </a:solidFill>
                <a:effectLst/>
                <a:latin typeface="+mn-lt"/>
              </a:rPr>
              <a:t> </a:t>
            </a:r>
            <a:r>
              <a:rPr lang="en-US" i="0" dirty="0">
                <a:solidFill>
                  <a:schemeClr val="tx1"/>
                </a:solidFill>
                <a:effectLst/>
                <a:latin typeface="+mn-lt"/>
              </a:rPr>
              <a:t>Switch learns and updates MAC addresses by examining the source MAC address of frames sent between hosts.</a:t>
            </a:r>
          </a:p>
        </p:txBody>
      </p:sp>
      <p:sp>
        <p:nvSpPr>
          <p:cNvPr id="2" name="Footer Placeholder 4">
            <a:extLst>
              <a:ext uri="{FF2B5EF4-FFF2-40B4-BE49-F238E27FC236}">
                <a16:creationId xmlns:a16="http://schemas.microsoft.com/office/drawing/2014/main" id="{A7448ADD-7CCB-6B91-B07A-17860C76AE0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20</a:t>
            </a:fld>
            <a:endParaRPr lang="en-US" dirty="0">
              <a:solidFill>
                <a:schemeClr val="tx1"/>
              </a:solidFill>
            </a:endParaRPr>
          </a:p>
        </p:txBody>
      </p:sp>
    </p:spTree>
    <p:extLst>
      <p:ext uri="{BB962C8B-B14F-4D97-AF65-F5344CB8AC3E}">
        <p14:creationId xmlns:p14="http://schemas.microsoft.com/office/powerpoint/2010/main" val="959823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EE7F752-2BF9-A833-DA3B-6DFE62763FA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C900C57-0681-C7B4-F03D-A826631911D2}"/>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7.2.2 Video - MAC Address Tables</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700255C7-1635-FD80-25C4-345F851BFD22}"/>
              </a:ext>
            </a:extLst>
          </p:cNvPr>
          <p:cNvSpPr txBox="1"/>
          <p:nvPr/>
        </p:nvSpPr>
        <p:spPr>
          <a:xfrm>
            <a:off x="802432" y="1716833"/>
            <a:ext cx="8093475" cy="3354765"/>
          </a:xfrm>
          <a:prstGeom prst="rect">
            <a:avLst/>
          </a:prstGeom>
          <a:noFill/>
        </p:spPr>
        <p:txBody>
          <a:bodyPr wrap="square" rtlCol="0">
            <a:spAutoFit/>
          </a:bodyPr>
          <a:lstStyle/>
          <a:p>
            <a:pPr algn="l">
              <a:spcAft>
                <a:spcPts val="600"/>
              </a:spcAft>
              <a:buClr>
                <a:schemeClr val="tx1"/>
              </a:buClr>
            </a:pPr>
            <a:r>
              <a:rPr lang="ja-JP" altLang="en-US" i="0">
                <a:solidFill>
                  <a:schemeClr val="tx1"/>
                </a:solidFill>
                <a:effectLst/>
                <a:latin typeface="+mn-lt"/>
              </a:rPr>
              <a:t>このビデオでは、スイッチがどのようにして</a:t>
            </a:r>
            <a:r>
              <a:rPr lang="en-US" i="0" dirty="0">
                <a:solidFill>
                  <a:schemeClr val="tx1"/>
                </a:solidFill>
                <a:effectLst/>
                <a:latin typeface="+mn-lt"/>
              </a:rPr>
              <a:t>MAC</a:t>
            </a:r>
            <a:r>
              <a:rPr lang="ja-JP" altLang="en-US" i="0">
                <a:solidFill>
                  <a:schemeClr val="tx1"/>
                </a:solidFill>
                <a:effectLst/>
                <a:latin typeface="+mn-lt"/>
              </a:rPr>
              <a:t>アドレステーブルを構築するかを見ていきます。</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スイッチがイーサネットフレームを受信すると、ソース</a:t>
            </a:r>
            <a:r>
              <a:rPr lang="en-US" altLang="ja-JP" i="0" dirty="0">
                <a:solidFill>
                  <a:schemeClr val="tx1"/>
                </a:solidFill>
                <a:effectLst/>
                <a:latin typeface="+mn-lt"/>
              </a:rPr>
              <a:t>MAC</a:t>
            </a:r>
            <a:r>
              <a:rPr lang="ja-JP" altLang="en-US" i="0">
                <a:solidFill>
                  <a:schemeClr val="tx1"/>
                </a:solidFill>
                <a:effectLst/>
                <a:latin typeface="+mn-lt"/>
              </a:rPr>
              <a:t>アドレスと</a:t>
            </a:r>
            <a:r>
              <a:rPr lang="en-US" altLang="ja-JP" i="0" dirty="0">
                <a:solidFill>
                  <a:schemeClr val="tx1"/>
                </a:solidFill>
                <a:effectLst/>
                <a:latin typeface="+mn-lt"/>
              </a:rPr>
              <a:t>MAC</a:t>
            </a:r>
            <a:r>
              <a:rPr lang="ja-JP" altLang="en-US" i="0">
                <a:solidFill>
                  <a:schemeClr val="tx1"/>
                </a:solidFill>
                <a:effectLst/>
                <a:latin typeface="+mn-lt"/>
              </a:rPr>
              <a:t>アドレステーブルと</a:t>
            </a:r>
            <a:r>
              <a:rPr lang="ja-JP" altLang="en-US">
                <a:solidFill>
                  <a:schemeClr val="tx1"/>
                </a:solidFill>
                <a:latin typeface="+mn-lt"/>
              </a:rPr>
              <a:t>比較します</a:t>
            </a:r>
            <a:r>
              <a:rPr lang="ja-JP" altLang="en-US" i="0">
                <a:solidFill>
                  <a:schemeClr val="tx1"/>
                </a:solidFill>
                <a:effectLst/>
                <a:latin typeface="+mn-lt"/>
              </a:rPr>
              <a:t>。</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ソース</a:t>
            </a:r>
            <a:r>
              <a:rPr lang="en-US" altLang="ja-JP" i="0" dirty="0">
                <a:solidFill>
                  <a:schemeClr val="tx1"/>
                </a:solidFill>
                <a:effectLst/>
                <a:latin typeface="+mn-lt"/>
              </a:rPr>
              <a:t>MAC</a:t>
            </a:r>
            <a:r>
              <a:rPr lang="ja-JP" altLang="en-US" i="0">
                <a:solidFill>
                  <a:schemeClr val="tx1"/>
                </a:solidFill>
                <a:effectLst/>
                <a:latin typeface="+mn-lt"/>
              </a:rPr>
              <a:t>アドレスがテーブルにない場合、スイッチはそれをテーブルに追加し、どのポートにどの</a:t>
            </a:r>
            <a:r>
              <a:rPr lang="en-US" altLang="ja-JP" i="0" dirty="0">
                <a:solidFill>
                  <a:schemeClr val="tx1"/>
                </a:solidFill>
                <a:effectLst/>
                <a:latin typeface="+mn-lt"/>
              </a:rPr>
              <a:t>MAC</a:t>
            </a:r>
            <a:r>
              <a:rPr lang="ja-JP" altLang="en-US" i="0">
                <a:solidFill>
                  <a:schemeClr val="tx1"/>
                </a:solidFill>
                <a:effectLst/>
                <a:latin typeface="+mn-lt"/>
              </a:rPr>
              <a:t>アドレスのデバイスが接続されているかがリストに追加されます。</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宛先</a:t>
            </a:r>
            <a:r>
              <a:rPr lang="en-US" altLang="ja-JP" i="0" dirty="0">
                <a:solidFill>
                  <a:schemeClr val="tx1"/>
                </a:solidFill>
                <a:effectLst/>
                <a:latin typeface="+mn-lt"/>
              </a:rPr>
              <a:t>MAC</a:t>
            </a:r>
            <a:r>
              <a:rPr lang="ja-JP" altLang="en-US" i="0">
                <a:solidFill>
                  <a:schemeClr val="tx1"/>
                </a:solidFill>
                <a:effectLst/>
                <a:latin typeface="+mn-lt"/>
              </a:rPr>
              <a:t>アドレスがテーブルにない場合、スイッチはどこに送信すべきかが分からないため、すべてのポートに送信します（受信ポートを除く）</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すべてのデバイスがこのイーサネットフレームを受信します。それぞれのデバイスは自分の</a:t>
            </a:r>
            <a:r>
              <a:rPr lang="en-US" altLang="ja-JP" i="0" dirty="0">
                <a:solidFill>
                  <a:schemeClr val="tx1"/>
                </a:solidFill>
                <a:effectLst/>
                <a:latin typeface="+mn-lt"/>
              </a:rPr>
              <a:t>MAC</a:t>
            </a:r>
            <a:r>
              <a:rPr lang="ja-JP" altLang="en-US" i="0">
                <a:solidFill>
                  <a:schemeClr val="tx1"/>
                </a:solidFill>
                <a:effectLst/>
                <a:latin typeface="+mn-lt"/>
              </a:rPr>
              <a:t>アドレスと宛先</a:t>
            </a:r>
            <a:r>
              <a:rPr lang="en-US" altLang="ja-JP" i="0" dirty="0">
                <a:solidFill>
                  <a:schemeClr val="tx1"/>
                </a:solidFill>
                <a:effectLst/>
                <a:latin typeface="+mn-lt"/>
              </a:rPr>
              <a:t>MAC</a:t>
            </a:r>
            <a:r>
              <a:rPr lang="ja-JP" altLang="en-US" i="0">
                <a:solidFill>
                  <a:schemeClr val="tx1"/>
                </a:solidFill>
                <a:effectLst/>
                <a:latin typeface="+mn-lt"/>
              </a:rPr>
              <a:t>アドレスと比較し、一致しない場合はフレームを無視します。</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自分の</a:t>
            </a:r>
            <a:r>
              <a:rPr lang="en-US" altLang="ja-JP" i="0" dirty="0">
                <a:solidFill>
                  <a:schemeClr val="tx1"/>
                </a:solidFill>
                <a:effectLst/>
                <a:latin typeface="+mn-lt"/>
              </a:rPr>
              <a:t>MAC</a:t>
            </a:r>
            <a:r>
              <a:rPr lang="ja-JP" altLang="en-US" i="0">
                <a:solidFill>
                  <a:schemeClr val="tx1"/>
                </a:solidFill>
                <a:effectLst/>
                <a:latin typeface="+mn-lt"/>
              </a:rPr>
              <a:t>アドレスと一致した場合は、「これは私の</a:t>
            </a:r>
            <a:r>
              <a:rPr lang="en-US" altLang="ja-JP" i="0" dirty="0">
                <a:solidFill>
                  <a:schemeClr val="tx1"/>
                </a:solidFill>
                <a:effectLst/>
                <a:latin typeface="+mn-lt"/>
              </a:rPr>
              <a:t>MAC</a:t>
            </a:r>
            <a:r>
              <a:rPr lang="ja-JP" altLang="en-US" i="0">
                <a:solidFill>
                  <a:schemeClr val="tx1"/>
                </a:solidFill>
                <a:effectLst/>
                <a:latin typeface="+mn-lt"/>
              </a:rPr>
              <a:t>アドレスだ」と確認し、フレームを受信します。</a:t>
            </a:r>
            <a:endParaRPr lang="en-US" altLang="ja-JP" i="0" dirty="0">
              <a:solidFill>
                <a:schemeClr val="tx1"/>
              </a:solidFill>
              <a:effectLst/>
              <a:latin typeface="+mn-lt"/>
            </a:endParaRPr>
          </a:p>
          <a:p>
            <a:pPr marL="342900" indent="-342900" algn="l">
              <a:spcAft>
                <a:spcPts val="600"/>
              </a:spcAft>
              <a:buClr>
                <a:schemeClr val="tx1"/>
              </a:buClr>
              <a:buFont typeface="+mj-lt"/>
              <a:buAutoNum type="arabicPeriod"/>
            </a:pPr>
            <a:r>
              <a:rPr lang="ja-JP" altLang="en-US" i="0">
                <a:solidFill>
                  <a:schemeClr val="tx1"/>
                </a:solidFill>
                <a:effectLst/>
                <a:latin typeface="+mn-lt"/>
              </a:rPr>
              <a:t>宛先</a:t>
            </a:r>
            <a:r>
              <a:rPr lang="en-US" altLang="ja-JP" i="0" dirty="0">
                <a:solidFill>
                  <a:schemeClr val="tx1"/>
                </a:solidFill>
                <a:effectLst/>
                <a:latin typeface="+mn-lt"/>
              </a:rPr>
              <a:t>MAC</a:t>
            </a:r>
            <a:r>
              <a:rPr lang="ja-JP" altLang="en-US" i="0">
                <a:solidFill>
                  <a:schemeClr val="tx1"/>
                </a:solidFill>
                <a:effectLst/>
                <a:latin typeface="+mn-lt"/>
              </a:rPr>
              <a:t>アドレスがすでにテーブルにある場合、スイッチはそのポートにのみフレームを送信します。</a:t>
            </a:r>
            <a:endParaRPr lang="en-US" altLang="ja-JP" i="0" dirty="0">
              <a:solidFill>
                <a:schemeClr val="tx1"/>
              </a:solidFill>
              <a:effectLst/>
              <a:latin typeface="+mn-lt"/>
            </a:endParaRPr>
          </a:p>
        </p:txBody>
      </p:sp>
      <p:sp>
        <p:nvSpPr>
          <p:cNvPr id="6" name="Google Shape;1302;p52">
            <a:extLst>
              <a:ext uri="{FF2B5EF4-FFF2-40B4-BE49-F238E27FC236}">
                <a16:creationId xmlns:a16="http://schemas.microsoft.com/office/drawing/2014/main" id="{83FA73E3-C9A2-8577-90AD-CB02E8794E13}"/>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tx1"/>
                </a:solidFill>
                <a:latin typeface="+mn-ea"/>
                <a:ea typeface="+mn-ea"/>
                <a:hlinkClick r:id="rId4">
                  <a:extLst>
                    <a:ext uri="{A12FA001-AC4F-418D-AE19-62706E023703}">
                      <ahyp:hlinkClr xmlns:ahyp="http://schemas.microsoft.com/office/drawing/2018/hyperlinkcolor" val="tx"/>
                    </a:ext>
                  </a:extLst>
                </a:hlinkClick>
              </a:rPr>
              <a:t>7.2. </a:t>
            </a:r>
            <a:r>
              <a:rPr lang="ja-JP" altLang="en-US">
                <a:solidFill>
                  <a:schemeClr val="tx1"/>
                </a:solidFill>
                <a:latin typeface="+mn-ea"/>
                <a:ea typeface="+mn-ea"/>
                <a:hlinkClick r:id="rId4">
                  <a:extLst>
                    <a:ext uri="{A12FA001-AC4F-418D-AE19-62706E023703}">
                      <ahyp:hlinkClr xmlns:ahyp="http://schemas.microsoft.com/office/drawing/2018/hyperlinkcolor" val="tx"/>
                    </a:ext>
                  </a:extLst>
                </a:hlinkClick>
              </a:rPr>
              <a:t>アクセスレイヤー（データリンク層）</a:t>
            </a:r>
            <a:endParaRPr lang="en-US" dirty="0">
              <a:solidFill>
                <a:schemeClr val="tx1"/>
              </a:solidFill>
              <a:latin typeface="+mn-ea"/>
              <a:ea typeface="+mn-ea"/>
            </a:endParaRPr>
          </a:p>
        </p:txBody>
      </p:sp>
      <p:sp>
        <p:nvSpPr>
          <p:cNvPr id="2" name="Footer Placeholder 4">
            <a:extLst>
              <a:ext uri="{FF2B5EF4-FFF2-40B4-BE49-F238E27FC236}">
                <a16:creationId xmlns:a16="http://schemas.microsoft.com/office/drawing/2014/main" id="{348AD9E2-C1FD-EF12-AEF1-29C5FC9FBD2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21</a:t>
            </a:fld>
            <a:endParaRPr lang="en-US" dirty="0">
              <a:solidFill>
                <a:schemeClr val="tx1"/>
              </a:solidFill>
            </a:endParaRPr>
          </a:p>
        </p:txBody>
      </p:sp>
    </p:spTree>
    <p:extLst>
      <p:ext uri="{BB962C8B-B14F-4D97-AF65-F5344CB8AC3E}">
        <p14:creationId xmlns:p14="http://schemas.microsoft.com/office/powerpoint/2010/main" val="3137842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EE7F752-2BF9-A833-DA3B-6DFE62763FA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C900C57-0681-C7B4-F03D-A826631911D2}"/>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7.2.2 Video - MAC Address Tables</a:t>
            </a:r>
            <a:endParaRPr lang="en-US" altLang="ja-JP" sz="2000" dirty="0">
              <a:solidFill>
                <a:schemeClr val="accent4"/>
              </a:solidFill>
              <a:latin typeface="+mn-lt"/>
              <a:ea typeface="MS PGothic" panose="020B0600070205080204" pitchFamily="34" charset="-128"/>
            </a:endParaRPr>
          </a:p>
        </p:txBody>
      </p:sp>
      <p:sp>
        <p:nvSpPr>
          <p:cNvPr id="6" name="Google Shape;1302;p52">
            <a:extLst>
              <a:ext uri="{FF2B5EF4-FFF2-40B4-BE49-F238E27FC236}">
                <a16:creationId xmlns:a16="http://schemas.microsoft.com/office/drawing/2014/main" id="{83FA73E3-C9A2-8577-90AD-CB02E8794E13}"/>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tx1"/>
                </a:solidFill>
                <a:latin typeface="+mn-ea"/>
                <a:ea typeface="+mn-ea"/>
                <a:hlinkClick r:id="rId4">
                  <a:extLst>
                    <a:ext uri="{A12FA001-AC4F-418D-AE19-62706E023703}">
                      <ahyp:hlinkClr xmlns:ahyp="http://schemas.microsoft.com/office/drawing/2018/hyperlinkcolor" val="tx"/>
                    </a:ext>
                  </a:extLst>
                </a:hlinkClick>
              </a:rPr>
              <a:t>7.2. </a:t>
            </a:r>
            <a:r>
              <a:rPr lang="ja-JP" altLang="en-US">
                <a:solidFill>
                  <a:schemeClr val="tx1"/>
                </a:solidFill>
                <a:latin typeface="+mn-ea"/>
                <a:ea typeface="+mn-ea"/>
                <a:hlinkClick r:id="rId4">
                  <a:extLst>
                    <a:ext uri="{A12FA001-AC4F-418D-AE19-62706E023703}">
                      <ahyp:hlinkClr xmlns:ahyp="http://schemas.microsoft.com/office/drawing/2018/hyperlinkcolor" val="tx"/>
                    </a:ext>
                  </a:extLst>
                </a:hlinkClick>
              </a:rPr>
              <a:t>アクセスレイヤー（データリンク層）</a:t>
            </a:r>
            <a:endParaRPr lang="en-US" dirty="0">
              <a:solidFill>
                <a:schemeClr val="tx1"/>
              </a:solidFill>
              <a:latin typeface="+mn-ea"/>
              <a:ea typeface="+mn-ea"/>
            </a:endParaRPr>
          </a:p>
        </p:txBody>
      </p:sp>
      <p:pic>
        <p:nvPicPr>
          <p:cNvPr id="2" name="Picture 1" descr="A close-up of a computer code&#10;&#10;Description automatically generated">
            <a:extLst>
              <a:ext uri="{FF2B5EF4-FFF2-40B4-BE49-F238E27FC236}">
                <a16:creationId xmlns:a16="http://schemas.microsoft.com/office/drawing/2014/main" id="{EB49B75B-2626-4540-62C4-4624DFF9A7A5}"/>
              </a:ext>
            </a:extLst>
          </p:cNvPr>
          <p:cNvPicPr>
            <a:picLocks noChangeAspect="1"/>
          </p:cNvPicPr>
          <p:nvPr/>
        </p:nvPicPr>
        <p:blipFill>
          <a:blip r:embed="rId5"/>
          <a:stretch>
            <a:fillRect/>
          </a:stretch>
        </p:blipFill>
        <p:spPr>
          <a:xfrm>
            <a:off x="768475" y="1675545"/>
            <a:ext cx="2916194" cy="1730698"/>
          </a:xfrm>
          <a:prstGeom prst="rect">
            <a:avLst/>
          </a:prstGeom>
        </p:spPr>
      </p:pic>
      <p:sp>
        <p:nvSpPr>
          <p:cNvPr id="3" name="TextBox 2">
            <a:extLst>
              <a:ext uri="{FF2B5EF4-FFF2-40B4-BE49-F238E27FC236}">
                <a16:creationId xmlns:a16="http://schemas.microsoft.com/office/drawing/2014/main" id="{264E171D-50AD-8E71-2523-006CABB17C1A}"/>
              </a:ext>
            </a:extLst>
          </p:cNvPr>
          <p:cNvSpPr txBox="1"/>
          <p:nvPr/>
        </p:nvSpPr>
        <p:spPr>
          <a:xfrm>
            <a:off x="3699996" y="1663157"/>
            <a:ext cx="5287020" cy="2046714"/>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en-US" dirty="0" err="1">
                <a:solidFill>
                  <a:schemeClr val="accent1"/>
                </a:solidFill>
              </a:rPr>
              <a:t>Macアドレス</a:t>
            </a:r>
            <a:r>
              <a:rPr lang="en-US" dirty="0">
                <a:solidFill>
                  <a:schemeClr val="accent1"/>
                </a:solidFill>
              </a:rPr>
              <a:t> </a:t>
            </a:r>
            <a:r>
              <a:rPr lang="en-US" dirty="0" err="1">
                <a:solidFill>
                  <a:schemeClr val="tx1"/>
                </a:solidFill>
              </a:rPr>
              <a:t>はイーサネットワークに接続しているデバイスのIDです</a:t>
            </a:r>
            <a:r>
              <a:rPr lang="en-US" dirty="0">
                <a:solidFill>
                  <a:schemeClr val="tx1"/>
                </a:solidFill>
              </a:rPr>
              <a:t>。</a:t>
            </a:r>
          </a:p>
          <a:p>
            <a:pPr marL="285750" indent="-285750">
              <a:spcAft>
                <a:spcPts val="600"/>
              </a:spcAft>
              <a:buClr>
                <a:schemeClr val="tx1"/>
              </a:buClr>
              <a:buFont typeface="Arial" panose="020B0604020202020204" pitchFamily="34" charset="0"/>
              <a:buChar char="•"/>
            </a:pPr>
            <a:r>
              <a:rPr lang="en-US" dirty="0" err="1">
                <a:solidFill>
                  <a:schemeClr val="tx1"/>
                </a:solidFill>
              </a:rPr>
              <a:t>すべてのデーバイスのIDは異なっていて、世界中で同じIDはありません</a:t>
            </a:r>
            <a:r>
              <a:rPr lang="en-US" dirty="0">
                <a:solidFill>
                  <a:schemeClr val="tx1"/>
                </a:solidFill>
              </a:rPr>
              <a:t>。</a:t>
            </a:r>
          </a:p>
          <a:p>
            <a:pPr marL="285750" indent="-285750">
              <a:spcAft>
                <a:spcPts val="600"/>
              </a:spcAft>
              <a:buClr>
                <a:schemeClr val="tx1"/>
              </a:buClr>
              <a:buFont typeface="Arial" panose="020B0604020202020204" pitchFamily="34" charset="0"/>
              <a:buChar char="•"/>
            </a:pPr>
            <a:r>
              <a:rPr lang="en-US" dirty="0">
                <a:solidFill>
                  <a:schemeClr val="accent1"/>
                </a:solidFill>
              </a:rPr>
              <a:t>6バイト（48ビット）</a:t>
            </a:r>
            <a:r>
              <a:rPr lang="en-US" dirty="0">
                <a:solidFill>
                  <a:schemeClr val="tx1"/>
                </a:solidFill>
              </a:rPr>
              <a:t>で構成されています。”00-0c-29-ce-90-e4”や”00:0c:29:ce:90:e4”のように16進数で表記されます。</a:t>
            </a:r>
          </a:p>
          <a:p>
            <a:pPr marL="285750" indent="-285750">
              <a:spcAft>
                <a:spcPts val="600"/>
              </a:spcAft>
              <a:buClr>
                <a:schemeClr val="tx1"/>
              </a:buClr>
              <a:buFont typeface="Arial" panose="020B0604020202020204" pitchFamily="34" charset="0"/>
              <a:buChar char="•"/>
            </a:pPr>
            <a:r>
              <a:rPr lang="en-US" dirty="0" err="1">
                <a:solidFill>
                  <a:schemeClr val="tx1"/>
                </a:solidFill>
              </a:rPr>
              <a:t>一般的にデバイスのNIC（ネットワークインターフェースカード）のROMに書き込まれています</a:t>
            </a:r>
            <a:r>
              <a:rPr lang="en-US" dirty="0">
                <a:solidFill>
                  <a:schemeClr val="tx1"/>
                </a:solidFill>
              </a:rPr>
              <a:t>。</a:t>
            </a:r>
          </a:p>
        </p:txBody>
      </p:sp>
      <p:pic>
        <p:nvPicPr>
          <p:cNvPr id="5" name="Picture 4">
            <a:extLst>
              <a:ext uri="{FF2B5EF4-FFF2-40B4-BE49-F238E27FC236}">
                <a16:creationId xmlns:a16="http://schemas.microsoft.com/office/drawing/2014/main" id="{E31BEEB7-B2D4-0A6A-7A9C-40D6C560B9E2}"/>
              </a:ext>
            </a:extLst>
          </p:cNvPr>
          <p:cNvPicPr>
            <a:picLocks noChangeAspect="1"/>
          </p:cNvPicPr>
          <p:nvPr/>
        </p:nvPicPr>
        <p:blipFill>
          <a:blip r:embed="rId6"/>
          <a:stretch>
            <a:fillRect/>
          </a:stretch>
        </p:blipFill>
        <p:spPr>
          <a:xfrm>
            <a:off x="776896" y="3442307"/>
            <a:ext cx="2682421" cy="1640939"/>
          </a:xfrm>
          <a:prstGeom prst="rect">
            <a:avLst/>
          </a:prstGeom>
        </p:spPr>
      </p:pic>
      <p:sp>
        <p:nvSpPr>
          <p:cNvPr id="9" name="TextBox 8">
            <a:extLst>
              <a:ext uri="{FF2B5EF4-FFF2-40B4-BE49-F238E27FC236}">
                <a16:creationId xmlns:a16="http://schemas.microsoft.com/office/drawing/2014/main" id="{59D8B1ED-387F-8B84-9554-72B53F351A44}"/>
              </a:ext>
            </a:extLst>
          </p:cNvPr>
          <p:cNvSpPr txBox="1"/>
          <p:nvPr/>
        </p:nvSpPr>
        <p:spPr>
          <a:xfrm>
            <a:off x="3699996" y="3664982"/>
            <a:ext cx="5287020" cy="1031051"/>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en-US" i="0" dirty="0">
                <a:solidFill>
                  <a:schemeClr val="accent1"/>
                </a:solidFill>
                <a:effectLst/>
                <a:latin typeface="+mn-lt"/>
              </a:rPr>
              <a:t>MAC</a:t>
            </a:r>
            <a:r>
              <a:rPr lang="ja-JP" altLang="en-US" i="0">
                <a:solidFill>
                  <a:schemeClr val="accent1"/>
                </a:solidFill>
                <a:effectLst/>
                <a:latin typeface="+mn-lt"/>
              </a:rPr>
              <a:t>アドレステーブル</a:t>
            </a:r>
            <a:r>
              <a:rPr lang="en-US" altLang="ja-JP" i="0" dirty="0">
                <a:solidFill>
                  <a:schemeClr val="accent1"/>
                </a:solidFill>
                <a:effectLst/>
                <a:latin typeface="+mn-lt"/>
              </a:rPr>
              <a:t>:</a:t>
            </a:r>
            <a:r>
              <a:rPr lang="ja-JP" altLang="en-US" i="0">
                <a:solidFill>
                  <a:schemeClr val="tx1"/>
                </a:solidFill>
                <a:effectLst/>
                <a:latin typeface="+mn-lt"/>
              </a:rPr>
              <a:t>イーサネットスイッチ</a:t>
            </a:r>
            <a:r>
              <a:rPr lang="ja-JP" altLang="en-US">
                <a:solidFill>
                  <a:schemeClr val="tx1"/>
                </a:solidFill>
                <a:latin typeface="+mn-lt"/>
              </a:rPr>
              <a:t>が持っている、</a:t>
            </a:r>
            <a:r>
              <a:rPr lang="ja-JP" altLang="en-US" i="0">
                <a:solidFill>
                  <a:schemeClr val="tx1"/>
                </a:solidFill>
                <a:effectLst/>
                <a:latin typeface="+mn-lt"/>
              </a:rPr>
              <a:t>スイッチのポートに接続されているデバイスの</a:t>
            </a:r>
            <a:r>
              <a:rPr lang="en-US" i="0" dirty="0">
                <a:solidFill>
                  <a:schemeClr val="tx1"/>
                </a:solidFill>
                <a:effectLst/>
                <a:latin typeface="+mn-lt"/>
              </a:rPr>
              <a:t>MAC</a:t>
            </a:r>
            <a:r>
              <a:rPr lang="ja-JP" altLang="en-US" i="0">
                <a:solidFill>
                  <a:schemeClr val="tx1"/>
                </a:solidFill>
                <a:effectLst/>
                <a:latin typeface="+mn-lt"/>
              </a:rPr>
              <a:t>アドレスのリスト。</a:t>
            </a:r>
            <a:endParaRPr lang="en-US" altLang="ja-JP" i="0" dirty="0">
              <a:solidFill>
                <a:schemeClr val="tx1"/>
              </a:solidFill>
              <a:effectLst/>
              <a:latin typeface="+mn-lt"/>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ポートと</a:t>
            </a:r>
            <a:r>
              <a:rPr lang="en-US" altLang="ja-JP" dirty="0">
                <a:solidFill>
                  <a:schemeClr val="tx1"/>
                </a:solidFill>
                <a:latin typeface="+mn-lt"/>
              </a:rPr>
              <a:t>MAC</a:t>
            </a:r>
            <a:r>
              <a:rPr lang="ja-JP" altLang="en-US">
                <a:solidFill>
                  <a:schemeClr val="tx1"/>
                </a:solidFill>
                <a:latin typeface="+mn-lt"/>
              </a:rPr>
              <a:t>アドレスが対になっています。</a:t>
            </a:r>
            <a:endParaRPr lang="ja-JP" altLang="en-US" i="0">
              <a:solidFill>
                <a:schemeClr val="tx1"/>
              </a:solidFill>
              <a:effectLst/>
              <a:latin typeface="+mn-lt"/>
            </a:endParaRPr>
          </a:p>
        </p:txBody>
      </p:sp>
      <p:sp>
        <p:nvSpPr>
          <p:cNvPr id="7" name="Footer Placeholder 4">
            <a:extLst>
              <a:ext uri="{FF2B5EF4-FFF2-40B4-BE49-F238E27FC236}">
                <a16:creationId xmlns:a16="http://schemas.microsoft.com/office/drawing/2014/main" id="{F9E20B8D-2D6F-EDB1-364C-ED4E33BD62C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22</a:t>
            </a:fld>
            <a:endParaRPr lang="en-US" dirty="0">
              <a:solidFill>
                <a:schemeClr val="tx1"/>
              </a:solidFill>
            </a:endParaRPr>
          </a:p>
        </p:txBody>
      </p:sp>
    </p:spTree>
    <p:extLst>
      <p:ext uri="{BB962C8B-B14F-4D97-AF65-F5344CB8AC3E}">
        <p14:creationId xmlns:p14="http://schemas.microsoft.com/office/powerpoint/2010/main" val="1692532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31CEEE5-4372-703E-B418-75C568AC14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E30B87B-29C1-6677-333F-81E50307148F}"/>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7.2. The Access Layer</a:t>
            </a:r>
            <a:endParaRPr lang="en-US" altLang="ja-JP" dirty="0"/>
          </a:p>
        </p:txBody>
      </p:sp>
      <p:sp>
        <p:nvSpPr>
          <p:cNvPr id="4" name="TextBox 3">
            <a:extLst>
              <a:ext uri="{FF2B5EF4-FFF2-40B4-BE49-F238E27FC236}">
                <a16:creationId xmlns:a16="http://schemas.microsoft.com/office/drawing/2014/main" id="{4507A381-1AFF-E058-AE1C-5A0D0C47DCCE}"/>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7.2.3 Quiz6_2</a:t>
            </a:r>
            <a:r>
              <a:rPr lang="ja-JP" altLang="en-US" sz="2000" b="0" i="0" u="none" strike="noStrike">
                <a:solidFill>
                  <a:schemeClr val="accent4"/>
                </a:solidFill>
                <a:effectLst/>
                <a:latin typeface="+mn-lt"/>
                <a:ea typeface="MS PGothic" panose="020B0600070205080204" pitchFamily="34" charset="-128"/>
              </a:rPr>
              <a:t>　</a:t>
            </a:r>
            <a:r>
              <a:rPr lang="en-US" altLang="ja-JP" sz="2000" b="0" i="0" u="none" strike="noStrike" dirty="0">
                <a:solidFill>
                  <a:schemeClr val="accent4"/>
                </a:solidFill>
                <a:effectLst/>
                <a:latin typeface="+mn-lt"/>
                <a:ea typeface="MS PGothic" panose="020B0600070205080204" pitchFamily="34" charset="-128"/>
              </a:rPr>
              <a:t>Check Your Understanding - The Access Layer</a:t>
            </a:r>
          </a:p>
        </p:txBody>
      </p:sp>
      <p:sp>
        <p:nvSpPr>
          <p:cNvPr id="2" name="TextBox 1">
            <a:extLst>
              <a:ext uri="{FF2B5EF4-FFF2-40B4-BE49-F238E27FC236}">
                <a16:creationId xmlns:a16="http://schemas.microsoft.com/office/drawing/2014/main" id="{AB2DC532-BC4D-35A3-2CD8-4C9671AC1299}"/>
              </a:ext>
            </a:extLst>
          </p:cNvPr>
          <p:cNvSpPr txBox="1"/>
          <p:nvPr/>
        </p:nvSpPr>
        <p:spPr>
          <a:xfrm>
            <a:off x="720000" y="1244853"/>
            <a:ext cx="7908361" cy="3216265"/>
          </a:xfrm>
          <a:prstGeom prst="rect">
            <a:avLst/>
          </a:prstGeom>
          <a:noFill/>
        </p:spPr>
        <p:txBody>
          <a:bodyPr wrap="square" rtlCol="0">
            <a:spAutoFit/>
          </a:bodyPr>
          <a:lstStyle/>
          <a:p>
            <a:pPr algn="l" fontAlgn="ctr"/>
            <a:r>
              <a:rPr lang="en-US" dirty="0">
                <a:solidFill>
                  <a:schemeClr val="tx1"/>
                </a:solidFill>
                <a:latin typeface="+mn-lt"/>
                <a:hlinkClick r:id="rId4"/>
              </a:rPr>
              <a:t>https://forms.gle/43XfkWSDFHH31pHM9</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Question1</a:t>
            </a:r>
          </a:p>
          <a:p>
            <a:pPr marL="358775" lvl="1">
              <a:spcAft>
                <a:spcPts val="600"/>
              </a:spcAft>
            </a:pPr>
            <a:r>
              <a:rPr lang="en-US" i="0" dirty="0">
                <a:solidFill>
                  <a:schemeClr val="tx1"/>
                </a:solidFill>
                <a:effectLst/>
                <a:latin typeface="+mn-lt"/>
              </a:rPr>
              <a:t>Ethernet switches make their forwarding decision based on what field of the Ethernet frame?</a:t>
            </a:r>
            <a:br>
              <a:rPr lang="en-US" i="0" dirty="0">
                <a:solidFill>
                  <a:schemeClr val="tx1"/>
                </a:solidFill>
                <a:effectLst/>
                <a:latin typeface="+mn-lt"/>
              </a:rPr>
            </a:br>
            <a:r>
              <a:rPr lang="ja-JP" altLang="en-US" i="0">
                <a:solidFill>
                  <a:schemeClr val="tx1"/>
                </a:solidFill>
                <a:effectLst/>
                <a:latin typeface="+mn-lt"/>
              </a:rPr>
              <a:t>イーサネットスイッチは、イーサネットフレームのどのフィールドに基づいて、どこにデータを送るかを判断しますか？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FCS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Destination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SFD (Start Frame Delimiter)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Source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Type/Length</a:t>
            </a:r>
          </a:p>
          <a:p>
            <a:pPr marL="358775" lvl="1">
              <a:buClr>
                <a:schemeClr val="tx1"/>
              </a:buClr>
            </a:pPr>
            <a:endParaRPr lang="en-US" sz="1200" dirty="0">
              <a:solidFill>
                <a:schemeClr val="tx1"/>
              </a:solidFill>
              <a:latin typeface="+mn-lt"/>
            </a:endParaRPr>
          </a:p>
        </p:txBody>
      </p:sp>
      <p:grpSp>
        <p:nvGrpSpPr>
          <p:cNvPr id="3" name="Google Shape;10286;p77">
            <a:extLst>
              <a:ext uri="{FF2B5EF4-FFF2-40B4-BE49-F238E27FC236}">
                <a16:creationId xmlns:a16="http://schemas.microsoft.com/office/drawing/2014/main" id="{8A0A39C1-86BA-D014-C034-625E10F3BCF8}"/>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E67AFD0-2853-97A8-E97C-017A19555E94}"/>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F73DD8DA-3872-2B5F-D9C5-F62AA44C27FE}"/>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4F68902D-D338-41C2-6159-9166009A5D2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23</a:t>
            </a:fld>
            <a:endParaRPr lang="en-US" dirty="0">
              <a:solidFill>
                <a:schemeClr val="tx1"/>
              </a:solidFill>
            </a:endParaRPr>
          </a:p>
        </p:txBody>
      </p:sp>
    </p:spTree>
    <p:extLst>
      <p:ext uri="{BB962C8B-B14F-4D97-AF65-F5344CB8AC3E}">
        <p14:creationId xmlns:p14="http://schemas.microsoft.com/office/powerpoint/2010/main" val="1404041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31CEEE5-4372-703E-B418-75C568AC14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E30B87B-29C1-6677-333F-81E50307148F}"/>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7.2. The Access Layer</a:t>
            </a:r>
            <a:endParaRPr lang="en-US" altLang="ja-JP" dirty="0"/>
          </a:p>
        </p:txBody>
      </p:sp>
      <p:sp>
        <p:nvSpPr>
          <p:cNvPr id="4" name="TextBox 3">
            <a:extLst>
              <a:ext uri="{FF2B5EF4-FFF2-40B4-BE49-F238E27FC236}">
                <a16:creationId xmlns:a16="http://schemas.microsoft.com/office/drawing/2014/main" id="{4507A381-1AFF-E058-AE1C-5A0D0C47DCCE}"/>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7.2.3 Check Your Understanding - The Access Layer</a:t>
            </a:r>
          </a:p>
        </p:txBody>
      </p:sp>
      <p:sp>
        <p:nvSpPr>
          <p:cNvPr id="2" name="TextBox 1">
            <a:extLst>
              <a:ext uri="{FF2B5EF4-FFF2-40B4-BE49-F238E27FC236}">
                <a16:creationId xmlns:a16="http://schemas.microsoft.com/office/drawing/2014/main" id="{AB2DC532-BC4D-35A3-2CD8-4C9671AC1299}"/>
              </a:ext>
            </a:extLst>
          </p:cNvPr>
          <p:cNvSpPr txBox="1"/>
          <p:nvPr/>
        </p:nvSpPr>
        <p:spPr>
          <a:xfrm>
            <a:off x="720001" y="1244853"/>
            <a:ext cx="8272746" cy="3247043"/>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https://forms.gle/43XfkWSDFHH31pHM9</a:t>
            </a: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Question2</a:t>
            </a:r>
          </a:p>
          <a:p>
            <a:pPr marL="358775" lvl="1">
              <a:spcAft>
                <a:spcPts val="600"/>
              </a:spcAft>
            </a:pPr>
            <a:r>
              <a:rPr lang="en-US" i="0" dirty="0">
                <a:solidFill>
                  <a:schemeClr val="tx1"/>
                </a:solidFill>
                <a:effectLst/>
                <a:latin typeface="+mn-lt"/>
              </a:rPr>
              <a:t>Ethernet switches add entries to their MAC address table based on what field of the Ethernet frame?</a:t>
            </a:r>
          </a:p>
          <a:p>
            <a:pPr marL="358775" lvl="1">
              <a:spcAft>
                <a:spcPts val="600"/>
              </a:spcAft>
            </a:pPr>
            <a:r>
              <a:rPr lang="ja-JP" altLang="en-US" i="0">
                <a:solidFill>
                  <a:schemeClr val="tx1"/>
                </a:solidFill>
                <a:effectLst/>
                <a:latin typeface="+mn-lt"/>
              </a:rPr>
              <a:t>イーサネットスイッチは、イーサネットフレームのどのフィールドに基づいて</a:t>
            </a:r>
            <a:r>
              <a:rPr lang="en-US" i="0" dirty="0">
                <a:solidFill>
                  <a:schemeClr val="tx1"/>
                </a:solidFill>
                <a:effectLst/>
                <a:latin typeface="+mn-lt"/>
              </a:rPr>
              <a:t>MAC</a:t>
            </a:r>
            <a:r>
              <a:rPr lang="ja-JP" altLang="en-US" i="0">
                <a:solidFill>
                  <a:schemeClr val="tx1"/>
                </a:solidFill>
                <a:effectLst/>
                <a:latin typeface="+mn-lt"/>
              </a:rPr>
              <a:t>アドレステーブルに</a:t>
            </a:r>
            <a:r>
              <a:rPr lang="en-US" altLang="ja-JP" i="0" dirty="0">
                <a:solidFill>
                  <a:schemeClr val="tx1"/>
                </a:solidFill>
                <a:effectLst/>
                <a:latin typeface="+mn-lt"/>
              </a:rPr>
              <a:t>MAC</a:t>
            </a:r>
            <a:r>
              <a:rPr lang="ja-JP" altLang="en-US" i="0">
                <a:solidFill>
                  <a:schemeClr val="tx1"/>
                </a:solidFill>
                <a:effectLst/>
                <a:latin typeface="+mn-lt"/>
              </a:rPr>
              <a:t>アドレスを追加しますか？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Type/Length</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source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FCS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SFD (Start Frame Delimiter)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destination MAC address</a:t>
            </a:r>
          </a:p>
        </p:txBody>
      </p:sp>
      <p:grpSp>
        <p:nvGrpSpPr>
          <p:cNvPr id="3" name="Google Shape;10286;p77">
            <a:extLst>
              <a:ext uri="{FF2B5EF4-FFF2-40B4-BE49-F238E27FC236}">
                <a16:creationId xmlns:a16="http://schemas.microsoft.com/office/drawing/2014/main" id="{8A0A39C1-86BA-D014-C034-625E10F3BCF8}"/>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E67AFD0-2853-97A8-E97C-017A19555E94}"/>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F73DD8DA-3872-2B5F-D9C5-F62AA44C27FE}"/>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C7E788E5-F81D-4C96-2BC2-7DD97B082578}"/>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24</a:t>
            </a:fld>
            <a:endParaRPr lang="en-US" dirty="0">
              <a:solidFill>
                <a:schemeClr val="tx1"/>
              </a:solidFill>
            </a:endParaRPr>
          </a:p>
        </p:txBody>
      </p:sp>
    </p:spTree>
    <p:extLst>
      <p:ext uri="{BB962C8B-B14F-4D97-AF65-F5344CB8AC3E}">
        <p14:creationId xmlns:p14="http://schemas.microsoft.com/office/powerpoint/2010/main" val="2554304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A3F95A5-56F0-2407-9597-B242CF1D3A8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D498183-A53D-C2AB-35B6-B25A94B5E9EF}"/>
              </a:ext>
            </a:extLst>
          </p:cNvPr>
          <p:cNvSpPr txBox="1">
            <a:spLocks noGrp="1"/>
          </p:cNvSpPr>
          <p:nvPr>
            <p:ph type="title"/>
          </p:nvPr>
        </p:nvSpPr>
        <p:spPr>
          <a:xfrm>
            <a:off x="720000" y="557298"/>
            <a:ext cx="7704000" cy="572700"/>
          </a:xfrm>
        </p:spPr>
        <p:txBody>
          <a:bodyPr spcFirstLastPara="1" wrap="square" lIns="91425" tIns="91425" rIns="91425" bIns="91425" anchor="t" anchorCtr="0">
            <a:noAutofit/>
          </a:bodyPr>
          <a:lstStyle/>
          <a:p>
            <a:r>
              <a:rPr lang="en-US" dirty="0">
                <a:hlinkClick r:id="rId3"/>
              </a:rPr>
              <a:t>7.2. The Access Layer</a:t>
            </a:r>
            <a:endParaRPr lang="en-US" altLang="ja-JP" dirty="0"/>
          </a:p>
        </p:txBody>
      </p:sp>
      <p:sp>
        <p:nvSpPr>
          <p:cNvPr id="4" name="TextBox 3">
            <a:extLst>
              <a:ext uri="{FF2B5EF4-FFF2-40B4-BE49-F238E27FC236}">
                <a16:creationId xmlns:a16="http://schemas.microsoft.com/office/drawing/2014/main" id="{45B6BF0A-0B17-496B-ABF2-564D4CBA5E2C}"/>
              </a:ext>
            </a:extLst>
          </p:cNvPr>
          <p:cNvSpPr txBox="1"/>
          <p:nvPr/>
        </p:nvSpPr>
        <p:spPr>
          <a:xfrm>
            <a:off x="720000" y="1148366"/>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7.2.3 Check Your Understanding - The Access Layer</a:t>
            </a:r>
          </a:p>
        </p:txBody>
      </p:sp>
      <p:sp>
        <p:nvSpPr>
          <p:cNvPr id="2" name="TextBox 1">
            <a:extLst>
              <a:ext uri="{FF2B5EF4-FFF2-40B4-BE49-F238E27FC236}">
                <a16:creationId xmlns:a16="http://schemas.microsoft.com/office/drawing/2014/main" id="{C8B786C8-810A-618E-E694-D823533A1401}"/>
              </a:ext>
            </a:extLst>
          </p:cNvPr>
          <p:cNvSpPr txBox="1"/>
          <p:nvPr/>
        </p:nvSpPr>
        <p:spPr>
          <a:xfrm>
            <a:off x="720725" y="1497285"/>
            <a:ext cx="8423275" cy="3893374"/>
          </a:xfrm>
          <a:prstGeom prst="rect">
            <a:avLst/>
          </a:prstGeom>
          <a:noFill/>
        </p:spPr>
        <p:txBody>
          <a:bodyPr wrap="square" rtlCol="0">
            <a:spAutoFit/>
          </a:bodyPr>
          <a:lstStyle/>
          <a:p>
            <a:pPr algn="l" fontAlgn="ctr"/>
            <a:r>
              <a:rPr lang="en-US" dirty="0">
                <a:solidFill>
                  <a:schemeClr val="tx1"/>
                </a:solidFill>
                <a:latin typeface="+mn-lt"/>
                <a:hlinkClick r:id="rId4"/>
              </a:rPr>
              <a:t>https://forms.gle/43XfkWSDFHH31pHM9</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Question3</a:t>
            </a:r>
          </a:p>
          <a:p>
            <a:pPr marL="358775" lvl="1">
              <a:spcAft>
                <a:spcPts val="600"/>
              </a:spcAft>
            </a:pPr>
            <a:r>
              <a:rPr lang="en-US" i="0" dirty="0">
                <a:solidFill>
                  <a:schemeClr val="tx1"/>
                </a:solidFill>
                <a:effectLst/>
                <a:latin typeface="+mn-lt"/>
              </a:rPr>
              <a:t>When a switch receives an Ethernet frame and the destination MAC address of that frame is not in its MAC address table, the switch will:</a:t>
            </a:r>
          </a:p>
          <a:p>
            <a:pPr marL="358775" lvl="1">
              <a:spcAft>
                <a:spcPts val="600"/>
              </a:spcAft>
            </a:pPr>
            <a:r>
              <a:rPr lang="ja-JP" altLang="en-US" sz="1200" i="0">
                <a:solidFill>
                  <a:schemeClr val="tx1"/>
                </a:solidFill>
                <a:effectLst/>
                <a:latin typeface="+mn-lt"/>
              </a:rPr>
              <a:t>スイッチがイーサネットフレームを受信し、そのフレームの宛先</a:t>
            </a:r>
            <a:r>
              <a:rPr lang="en-US" sz="1200" i="0" dirty="0">
                <a:solidFill>
                  <a:schemeClr val="tx1"/>
                </a:solidFill>
                <a:effectLst/>
                <a:latin typeface="+mn-lt"/>
              </a:rPr>
              <a:t>MAC</a:t>
            </a:r>
            <a:r>
              <a:rPr lang="ja-JP" altLang="en-US" sz="1200" i="0">
                <a:solidFill>
                  <a:schemeClr val="tx1"/>
                </a:solidFill>
                <a:effectLst/>
                <a:latin typeface="+mn-lt"/>
              </a:rPr>
              <a:t>アドレスが</a:t>
            </a:r>
            <a:r>
              <a:rPr lang="en-US" sz="1200" i="0" dirty="0">
                <a:solidFill>
                  <a:schemeClr val="tx1"/>
                </a:solidFill>
                <a:effectLst/>
                <a:latin typeface="+mn-lt"/>
              </a:rPr>
              <a:t>MAC</a:t>
            </a:r>
            <a:r>
              <a:rPr lang="ja-JP" altLang="en-US" sz="1200" i="0">
                <a:solidFill>
                  <a:schemeClr val="tx1"/>
                </a:solidFill>
                <a:effectLst/>
                <a:latin typeface="+mn-lt"/>
              </a:rPr>
              <a:t>アドレステーブルにない場合、スイッチは</a:t>
            </a:r>
            <a:r>
              <a:rPr lang="ja-JP" altLang="en-US" sz="1200">
                <a:solidFill>
                  <a:schemeClr val="tx1"/>
                </a:solidFill>
                <a:latin typeface="+mn-lt"/>
              </a:rPr>
              <a:t>どうしますか？</a:t>
            </a:r>
            <a:endParaRPr lang="en-US" sz="1200"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Add the Source MAC address to the table.</a:t>
            </a:r>
            <a:br>
              <a:rPr lang="en-US" sz="1200" i="0" dirty="0">
                <a:solidFill>
                  <a:schemeClr val="tx1"/>
                </a:solidFill>
                <a:effectLst/>
                <a:latin typeface="+mn-lt"/>
              </a:rPr>
            </a:br>
            <a:r>
              <a:rPr lang="en-US" sz="1050" i="0" dirty="0" err="1">
                <a:solidFill>
                  <a:schemeClr val="tx1"/>
                </a:solidFill>
                <a:effectLst/>
                <a:latin typeface="+mn-lt"/>
              </a:rPr>
              <a:t>ソースMACアドレスをテーブルに追加する</a:t>
            </a:r>
            <a:r>
              <a:rPr lang="en-US" sz="1050" i="0" dirty="0">
                <a:solidFill>
                  <a:schemeClr val="tx1"/>
                </a:solidFill>
                <a:effectLst/>
                <a:latin typeface="+mn-lt"/>
              </a:rPr>
              <a:t>。</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Add the Destination MAC address to the table.</a:t>
            </a:r>
            <a:br>
              <a:rPr lang="en-US" sz="1200" i="0" dirty="0">
                <a:solidFill>
                  <a:schemeClr val="tx1"/>
                </a:solidFill>
                <a:effectLst/>
                <a:latin typeface="+mn-lt"/>
              </a:rPr>
            </a:br>
            <a:r>
              <a:rPr lang="en-US" sz="1050" i="0" dirty="0" err="1">
                <a:solidFill>
                  <a:schemeClr val="tx1"/>
                </a:solidFill>
                <a:effectLst/>
                <a:latin typeface="+mn-lt"/>
              </a:rPr>
              <a:t>宛先MACアドレスをテーブルに追加する</a:t>
            </a:r>
            <a:r>
              <a:rPr lang="en-US" sz="1050" i="0" dirty="0">
                <a:solidFill>
                  <a:schemeClr val="tx1"/>
                </a:solidFill>
                <a:effectLst/>
                <a:latin typeface="+mn-lt"/>
              </a:rPr>
              <a:t>。</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Drop the frame.</a:t>
            </a:r>
            <a:br>
              <a:rPr lang="en-US" sz="1200" i="0" dirty="0">
                <a:solidFill>
                  <a:schemeClr val="tx1"/>
                </a:solidFill>
                <a:effectLst/>
                <a:latin typeface="+mn-lt"/>
              </a:rPr>
            </a:br>
            <a:r>
              <a:rPr lang="en-US" sz="1050" i="0" dirty="0" err="1">
                <a:solidFill>
                  <a:schemeClr val="tx1"/>
                </a:solidFill>
                <a:effectLst/>
                <a:latin typeface="+mn-lt"/>
              </a:rPr>
              <a:t>フレームを無視する</a:t>
            </a:r>
            <a:r>
              <a:rPr lang="en-US" sz="1050" i="0" dirty="0">
                <a:solidFill>
                  <a:schemeClr val="tx1"/>
                </a:solidFill>
                <a:effectLst/>
                <a:latin typeface="+mn-lt"/>
              </a:rPr>
              <a:t>。</a:t>
            </a:r>
          </a:p>
          <a:p>
            <a:pPr marL="644525" lvl="1" indent="-285750">
              <a:buClr>
                <a:schemeClr val="tx1"/>
              </a:buClr>
              <a:buFont typeface="Wingdings" pitchFamily="2" charset="2"/>
              <a:buChar char="q"/>
            </a:pPr>
            <a:r>
              <a:rPr lang="en-US" sz="1200" i="0" dirty="0">
                <a:solidFill>
                  <a:schemeClr val="tx1"/>
                </a:solidFill>
                <a:effectLst/>
                <a:latin typeface="+mn-lt"/>
              </a:rPr>
              <a:t>Forward the frame out all ports except in the incoming port.</a:t>
            </a:r>
            <a:br>
              <a:rPr lang="en-US" sz="1200" i="0" dirty="0">
                <a:solidFill>
                  <a:schemeClr val="tx1"/>
                </a:solidFill>
                <a:effectLst/>
                <a:latin typeface="+mn-lt"/>
              </a:rPr>
            </a:br>
            <a:r>
              <a:rPr lang="en-US" sz="1050" i="0" dirty="0" err="1">
                <a:solidFill>
                  <a:schemeClr val="tx1"/>
                </a:solidFill>
                <a:effectLst/>
                <a:latin typeface="+mn-lt"/>
              </a:rPr>
              <a:t>すべてのポート（受信ポート以外）にフレームを送信する</a:t>
            </a:r>
            <a:r>
              <a:rPr lang="en-US" sz="1050" i="0" dirty="0">
                <a:solidFill>
                  <a:schemeClr val="tx1"/>
                </a:solidFill>
                <a:effectLst/>
                <a:latin typeface="+mn-lt"/>
              </a:rPr>
              <a:t>。</a:t>
            </a:r>
            <a:endParaRPr lang="en-US" sz="1050" dirty="0">
              <a:solidFill>
                <a:schemeClr val="tx1"/>
              </a:solidFill>
              <a:latin typeface="+mn-lt"/>
            </a:endParaRPr>
          </a:p>
          <a:p>
            <a:pPr algn="l" fontAlgn="ctr"/>
            <a:endParaRPr lang="en-US" i="0" dirty="0">
              <a:solidFill>
                <a:schemeClr val="tx1"/>
              </a:solidFill>
              <a:effectLst/>
              <a:latin typeface="+mn-lt"/>
            </a:endParaRPr>
          </a:p>
          <a:p>
            <a:pPr algn="l" fontAlgn="ct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DB552D88-D720-723A-6BD5-8C0363E7E302}"/>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3EB33170-598F-44F1-637B-EEEE59F14F68}"/>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C79A5581-4654-78BC-95B3-A68B3C948BF4}"/>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C6C4154A-57DD-5C6B-1F63-0F4A544112F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25</a:t>
            </a:fld>
            <a:endParaRPr lang="en-US" dirty="0">
              <a:solidFill>
                <a:schemeClr val="tx1"/>
              </a:solidFill>
            </a:endParaRPr>
          </a:p>
        </p:txBody>
      </p:sp>
    </p:spTree>
    <p:extLst>
      <p:ext uri="{BB962C8B-B14F-4D97-AF65-F5344CB8AC3E}">
        <p14:creationId xmlns:p14="http://schemas.microsoft.com/office/powerpoint/2010/main" val="3553804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7D592DC-E627-B37F-9F86-E508A8102E8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E5CA0B3-F971-ED59-4FAF-966FD577509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27EC7A76-E9ED-89EF-7527-D691E63ED0B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ADF391BB-17D7-921F-5A70-5127F743A017}"/>
              </a:ext>
            </a:extLst>
          </p:cNvPr>
          <p:cNvSpPr txBox="1"/>
          <p:nvPr/>
        </p:nvSpPr>
        <p:spPr>
          <a:xfrm>
            <a:off x="720000" y="1542840"/>
            <a:ext cx="8210550" cy="2769989"/>
          </a:xfrm>
          <a:prstGeom prst="rect">
            <a:avLst/>
          </a:prstGeom>
          <a:noFill/>
        </p:spPr>
        <p:txBody>
          <a:bodyPr wrap="square" rtlCol="0">
            <a:spAutoFit/>
          </a:bodyPr>
          <a:lstStyle/>
          <a:p>
            <a:pPr algn="l" fontAlgn="ctr"/>
            <a:r>
              <a:rPr lang="en-US" sz="2000" dirty="0">
                <a:solidFill>
                  <a:schemeClr val="accent1"/>
                </a:solidFill>
                <a:latin typeface="+mn-lt"/>
              </a:rPr>
              <a:t>Encapsulation and the Ethernet Frame</a:t>
            </a:r>
          </a:p>
          <a:p>
            <a:pPr algn="l" fontAlgn="ctr"/>
            <a:r>
              <a:rPr lang="en-US" dirty="0">
                <a:solidFill>
                  <a:schemeClr val="tx1"/>
                </a:solidFill>
                <a:latin typeface="+mn-lt"/>
              </a:rPr>
              <a:t>The process of placing one message format inside another message format is called encapsulation. De-encapsulation occurs when the process is reversed by the recipient and the letter is removed from the envelope. Just as a letter is encapsulated in an envelope for delivery, so computer messages are encapsulated. A message that is sent over a computer network follows specific format rules for it to be delivered and processed.</a:t>
            </a:r>
          </a:p>
          <a:p>
            <a:pPr algn="l" fontAlgn="ctr"/>
            <a:endParaRPr lang="en-US" dirty="0">
              <a:solidFill>
                <a:schemeClr val="tx1"/>
              </a:solidFill>
              <a:latin typeface="+mn-lt"/>
            </a:endParaRPr>
          </a:p>
          <a:p>
            <a:pPr algn="l" fontAlgn="ctr"/>
            <a:r>
              <a:rPr lang="en-US" dirty="0">
                <a:solidFill>
                  <a:schemeClr val="tx1"/>
                </a:solidFill>
                <a:latin typeface="+mn-lt"/>
              </a:rPr>
              <a:t>The Ethernet protocol standards define many aspects of network communication including frame format, frame size, timing, and encoding. The format for Ethernet frames specifies the location of the destination and source MAC addresses, and additional information including preamble for sequencing and timing, start of frame delimiter, length and type of frame, and frame check sequence to detect transmission errors.</a:t>
            </a:r>
            <a:r>
              <a:rPr lang="en-US" b="0" i="0" dirty="0">
                <a:solidFill>
                  <a:schemeClr val="tx1"/>
                </a:solidFill>
                <a:effectLst/>
                <a:latin typeface="+mn-lt"/>
              </a:rPr>
              <a:t>.</a:t>
            </a:r>
          </a:p>
        </p:txBody>
      </p:sp>
      <p:sp>
        <p:nvSpPr>
          <p:cNvPr id="2" name="Footer Placeholder 4">
            <a:extLst>
              <a:ext uri="{FF2B5EF4-FFF2-40B4-BE49-F238E27FC236}">
                <a16:creationId xmlns:a16="http://schemas.microsoft.com/office/drawing/2014/main" id="{9DBEFC23-6ADE-14D1-7DED-D21E872961B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26</a:t>
            </a:fld>
            <a:endParaRPr lang="en-US" dirty="0">
              <a:solidFill>
                <a:schemeClr val="tx1"/>
              </a:solidFill>
            </a:endParaRPr>
          </a:p>
        </p:txBody>
      </p:sp>
    </p:spTree>
    <p:extLst>
      <p:ext uri="{BB962C8B-B14F-4D97-AF65-F5344CB8AC3E}">
        <p14:creationId xmlns:p14="http://schemas.microsoft.com/office/powerpoint/2010/main" val="462436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7D592DC-E627-B37F-9F86-E508A8102E8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E5CA0B3-F971-ED59-4FAF-966FD5775094}"/>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27EC7A76-E9ED-89EF-7527-D691E63ED0B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ADF391BB-17D7-921F-5A70-5127F743A017}"/>
              </a:ext>
            </a:extLst>
          </p:cNvPr>
          <p:cNvSpPr txBox="1"/>
          <p:nvPr/>
        </p:nvSpPr>
        <p:spPr>
          <a:xfrm>
            <a:off x="720000" y="1542840"/>
            <a:ext cx="8210550" cy="3062377"/>
          </a:xfrm>
          <a:prstGeom prst="rect">
            <a:avLst/>
          </a:prstGeom>
          <a:noFill/>
        </p:spPr>
        <p:txBody>
          <a:bodyPr wrap="square" rtlCol="0">
            <a:spAutoFit/>
          </a:bodyPr>
          <a:lstStyle/>
          <a:p>
            <a:pPr algn="l" fontAlgn="ctr">
              <a:spcAft>
                <a:spcPts val="600"/>
              </a:spcAft>
              <a:buClr>
                <a:schemeClr val="tx1"/>
              </a:buClr>
            </a:pPr>
            <a:r>
              <a:rPr lang="ja-JP" altLang="en-US">
                <a:solidFill>
                  <a:schemeClr val="accent1"/>
                </a:solidFill>
                <a:latin typeface="+mn-lt"/>
              </a:rPr>
              <a:t>カプセル化とイーサネットフレーム</a:t>
            </a:r>
          </a:p>
          <a:p>
            <a:pPr marL="342900" indent="-342900">
              <a:spcBef>
                <a:spcPts val="600"/>
              </a:spcBef>
              <a:spcAft>
                <a:spcPts val="600"/>
              </a:spcAft>
              <a:buClr>
                <a:schemeClr val="tx1"/>
              </a:buClr>
              <a:buFont typeface="+mj-lt"/>
              <a:buAutoNum type="arabicPeriod"/>
            </a:pPr>
            <a:r>
              <a:rPr lang="ja-JP" altLang="en-US">
                <a:solidFill>
                  <a:schemeClr val="tx1"/>
                </a:solidFill>
                <a:latin typeface="+mn-lt"/>
              </a:rPr>
              <a:t>カプセル化と非カプセル化</a:t>
            </a:r>
          </a:p>
          <a:p>
            <a:pPr marL="702000" lvl="1" indent="-342900">
              <a:buClr>
                <a:schemeClr val="tx1"/>
              </a:buClr>
              <a:buFont typeface="Arial" panose="020B0604020202020204" pitchFamily="34" charset="0"/>
              <a:buChar char="•"/>
            </a:pPr>
            <a:r>
              <a:rPr lang="ja-JP" altLang="en-US">
                <a:solidFill>
                  <a:schemeClr val="accent1"/>
                </a:solidFill>
                <a:latin typeface="+mn-lt"/>
              </a:rPr>
              <a:t>カプセル化</a:t>
            </a:r>
            <a:r>
              <a:rPr lang="en-US" altLang="ja-JP" dirty="0">
                <a:solidFill>
                  <a:schemeClr val="accent1"/>
                </a:solidFill>
                <a:latin typeface="+mn-lt"/>
              </a:rPr>
              <a:t>: </a:t>
            </a:r>
            <a:r>
              <a:rPr lang="ja-JP" altLang="en-US">
                <a:solidFill>
                  <a:schemeClr val="tx1"/>
                </a:solidFill>
                <a:latin typeface="+mn-lt"/>
              </a:rPr>
              <a:t>メッセージを別の形式（ふうとう）に入れて送信します。</a:t>
            </a:r>
          </a:p>
          <a:p>
            <a:pPr marL="702000" lvl="1" indent="-342900">
              <a:buClr>
                <a:schemeClr val="tx1"/>
              </a:buClr>
              <a:buFont typeface="Arial" panose="020B0604020202020204" pitchFamily="34" charset="0"/>
              <a:buChar char="•"/>
            </a:pPr>
            <a:r>
              <a:rPr lang="ja-JP" altLang="en-US">
                <a:solidFill>
                  <a:schemeClr val="accent1"/>
                </a:solidFill>
                <a:latin typeface="+mn-lt"/>
              </a:rPr>
              <a:t>非カプセル化</a:t>
            </a:r>
            <a:r>
              <a:rPr lang="en-US" altLang="ja-JP" dirty="0">
                <a:solidFill>
                  <a:schemeClr val="accent1"/>
                </a:solidFill>
                <a:latin typeface="+mn-lt"/>
              </a:rPr>
              <a:t>: </a:t>
            </a:r>
            <a:r>
              <a:rPr lang="ja-JP" altLang="en-US">
                <a:solidFill>
                  <a:schemeClr val="tx1"/>
                </a:solidFill>
                <a:latin typeface="+mn-lt"/>
              </a:rPr>
              <a:t>受信者がメッセージを取り出すプロセスです（ふうとうから手紙を取り出すイメージ）。</a:t>
            </a:r>
          </a:p>
          <a:p>
            <a:pPr marL="342900" indent="-342900">
              <a:spcBef>
                <a:spcPts val="600"/>
              </a:spcBef>
              <a:spcAft>
                <a:spcPts val="600"/>
              </a:spcAft>
              <a:buClr>
                <a:schemeClr val="tx1"/>
              </a:buClr>
              <a:buFont typeface="+mj-lt"/>
              <a:buAutoNum type="arabicPeriod"/>
            </a:pPr>
            <a:r>
              <a:rPr lang="ja-JP" altLang="en-US">
                <a:solidFill>
                  <a:schemeClr val="tx1"/>
                </a:solidFill>
                <a:latin typeface="+mn-lt"/>
              </a:rPr>
              <a:t>イーサネットフレーム</a:t>
            </a:r>
          </a:p>
          <a:p>
            <a:pPr marL="702000" lvl="1" indent="-342900">
              <a:buClr>
                <a:schemeClr val="tx1"/>
              </a:buClr>
              <a:buFont typeface="Arial" panose="020B0604020202020204" pitchFamily="34" charset="0"/>
              <a:buChar char="•"/>
            </a:pPr>
            <a:r>
              <a:rPr lang="ja-JP" altLang="en-US">
                <a:solidFill>
                  <a:schemeClr val="tx1"/>
                </a:solidFill>
                <a:latin typeface="+mn-lt"/>
              </a:rPr>
              <a:t>イーサネットプロトコルでは、ネットワーク通信のルールが決められています。</a:t>
            </a:r>
          </a:p>
          <a:p>
            <a:pPr marL="702000" lvl="1" indent="-342900">
              <a:buClr>
                <a:schemeClr val="tx1"/>
              </a:buClr>
              <a:buFont typeface="Arial" panose="020B0604020202020204" pitchFamily="34" charset="0"/>
              <a:buChar char="•"/>
            </a:pPr>
            <a:r>
              <a:rPr lang="ja-JP" altLang="en-US">
                <a:solidFill>
                  <a:schemeClr val="tx1"/>
                </a:solidFill>
                <a:latin typeface="+mn-lt"/>
              </a:rPr>
              <a:t>フレームには以下が含まれます</a:t>
            </a:r>
            <a:r>
              <a:rPr lang="en-US" altLang="ja-JP" dirty="0">
                <a:solidFill>
                  <a:schemeClr val="tx1"/>
                </a:solidFill>
                <a:latin typeface="+mn-lt"/>
              </a:rPr>
              <a:t>:</a:t>
            </a:r>
          </a:p>
          <a:p>
            <a:pPr marL="1062000" lvl="2" indent="-342900">
              <a:buClr>
                <a:schemeClr val="tx1"/>
              </a:buClr>
              <a:buFont typeface="Arial" panose="020B0604020202020204" pitchFamily="34" charset="0"/>
              <a:buChar char="•"/>
            </a:pPr>
            <a:r>
              <a:rPr lang="ja-JP" altLang="en-US">
                <a:solidFill>
                  <a:schemeClr val="tx1"/>
                </a:solidFill>
                <a:latin typeface="+mn-lt"/>
              </a:rPr>
              <a:t>宛先と送信元の</a:t>
            </a:r>
            <a:r>
              <a:rPr lang="en-US" dirty="0">
                <a:solidFill>
                  <a:schemeClr val="tx1"/>
                </a:solidFill>
                <a:latin typeface="+mn-lt"/>
              </a:rPr>
              <a:t>MAC</a:t>
            </a:r>
            <a:r>
              <a:rPr lang="ja-JP" altLang="en-US">
                <a:solidFill>
                  <a:schemeClr val="tx1"/>
                </a:solidFill>
                <a:latin typeface="+mn-lt"/>
              </a:rPr>
              <a:t>アドレス</a:t>
            </a:r>
          </a:p>
          <a:p>
            <a:pPr marL="1062000" lvl="2" indent="-342900">
              <a:buClr>
                <a:schemeClr val="tx1"/>
              </a:buClr>
              <a:buFont typeface="Arial" panose="020B0604020202020204" pitchFamily="34" charset="0"/>
              <a:buChar char="•"/>
            </a:pPr>
            <a:r>
              <a:rPr lang="ja-JP" altLang="en-US">
                <a:solidFill>
                  <a:schemeClr val="tx1"/>
                </a:solidFill>
                <a:latin typeface="+mn-lt"/>
              </a:rPr>
              <a:t>送信</a:t>
            </a:r>
            <a:r>
              <a:rPr lang="ja-JP" altLang="en-JP">
                <a:solidFill>
                  <a:schemeClr val="tx1"/>
                </a:solidFill>
                <a:latin typeface="+mn-lt"/>
              </a:rPr>
              <a:t>す</a:t>
            </a:r>
            <a:r>
              <a:rPr lang="en-JP" altLang="ja-JP" dirty="0">
                <a:solidFill>
                  <a:schemeClr val="tx1"/>
                </a:solidFill>
                <a:latin typeface="+mn-lt"/>
              </a:rPr>
              <a:t>j</a:t>
            </a:r>
            <a:r>
              <a:rPr lang="ja-JP" altLang="en-JP">
                <a:solidFill>
                  <a:schemeClr val="tx1"/>
                </a:solidFill>
                <a:latin typeface="+mn-lt"/>
              </a:rPr>
              <a:t>る</a:t>
            </a:r>
            <a:r>
              <a:rPr lang="ja-JP" altLang="en-US">
                <a:solidFill>
                  <a:schemeClr val="tx1"/>
                </a:solidFill>
                <a:latin typeface="+mn-lt"/>
              </a:rPr>
              <a:t>タイミング情報（プリアンブルなど）</a:t>
            </a:r>
          </a:p>
          <a:p>
            <a:pPr marL="1062000" lvl="2" indent="-342900">
              <a:buClr>
                <a:schemeClr val="tx1"/>
              </a:buClr>
              <a:buFont typeface="Arial" panose="020B0604020202020204" pitchFamily="34" charset="0"/>
              <a:buChar char="•"/>
            </a:pPr>
            <a:r>
              <a:rPr lang="ja-JP" altLang="en-US">
                <a:solidFill>
                  <a:schemeClr val="tx1"/>
                </a:solidFill>
                <a:latin typeface="+mn-lt"/>
              </a:rPr>
              <a:t>フレームの長さとタイプ</a:t>
            </a:r>
          </a:p>
          <a:p>
            <a:pPr marL="1062000" lvl="2" indent="-342900">
              <a:buClr>
                <a:schemeClr val="tx1"/>
              </a:buClr>
              <a:buFont typeface="Arial" panose="020B0604020202020204" pitchFamily="34" charset="0"/>
              <a:buChar char="•"/>
            </a:pPr>
            <a:r>
              <a:rPr lang="ja-JP" altLang="en-US">
                <a:solidFill>
                  <a:schemeClr val="tx1"/>
                </a:solidFill>
                <a:latin typeface="+mn-lt"/>
              </a:rPr>
              <a:t>送信エラーを検出する仕組み（フレームチェックシーケンス）</a:t>
            </a:r>
          </a:p>
        </p:txBody>
      </p:sp>
      <p:sp>
        <p:nvSpPr>
          <p:cNvPr id="2" name="Footer Placeholder 4">
            <a:extLst>
              <a:ext uri="{FF2B5EF4-FFF2-40B4-BE49-F238E27FC236}">
                <a16:creationId xmlns:a16="http://schemas.microsoft.com/office/drawing/2014/main" id="{0148E669-F7E3-2BC9-D0AC-65BBB19E03DE}"/>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27</a:t>
            </a:fld>
            <a:endParaRPr lang="en-US" dirty="0">
              <a:solidFill>
                <a:schemeClr val="tx1"/>
              </a:solidFill>
            </a:endParaRPr>
          </a:p>
        </p:txBody>
      </p:sp>
    </p:spTree>
    <p:extLst>
      <p:ext uri="{BB962C8B-B14F-4D97-AF65-F5344CB8AC3E}">
        <p14:creationId xmlns:p14="http://schemas.microsoft.com/office/powerpoint/2010/main" val="3846772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017D6D8-AD16-EBC2-A577-979648DDB814}"/>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9B0A4E7-709D-7D48-4FE5-EF755BA7ADA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2C15280B-B950-D0B4-B3BA-027092E32049}"/>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A2A17962-774E-96C8-4AA4-692D707BE04E}"/>
              </a:ext>
            </a:extLst>
          </p:cNvPr>
          <p:cNvSpPr txBox="1"/>
          <p:nvPr/>
        </p:nvSpPr>
        <p:spPr>
          <a:xfrm>
            <a:off x="720000" y="1542840"/>
            <a:ext cx="8210550" cy="2308324"/>
          </a:xfrm>
          <a:prstGeom prst="rect">
            <a:avLst/>
          </a:prstGeom>
          <a:noFill/>
        </p:spPr>
        <p:txBody>
          <a:bodyPr wrap="square" rtlCol="0">
            <a:spAutoFit/>
          </a:bodyPr>
          <a:lstStyle/>
          <a:p>
            <a:pPr algn="l" fontAlgn="ctr"/>
            <a:r>
              <a:rPr lang="en-US" sz="2000" dirty="0">
                <a:solidFill>
                  <a:schemeClr val="accent1"/>
                </a:solidFill>
                <a:latin typeface="+mn-lt"/>
              </a:rPr>
              <a:t>The Access Layer </a:t>
            </a:r>
          </a:p>
          <a:p>
            <a:pPr algn="l" fontAlgn="ctr"/>
            <a:r>
              <a:rPr lang="en-US" dirty="0">
                <a:solidFill>
                  <a:schemeClr val="tx1"/>
                </a:solidFill>
                <a:latin typeface="+mn-lt"/>
              </a:rPr>
              <a:t>The access layer is the part of the network in which people gain access to other hosts and to shared files and printers. The access layer provides the first line of networking devices that connect hosts to the wired Ethernet network. Within an Ethernet network, each host can connect directly to an access layer networking device using an Ethernet cable. Ethernet hubs contain multiple ports that are used to connect hosts to the network. Only one message can be sent through an Ethernet hub at a time. Two or more messages sent at the same time will cause a collision. Because excessive retransmissions can clog up the network and slow down network traffic, hubs are now considered obsolete and have been replaced by Ethernet switches.</a:t>
            </a:r>
          </a:p>
          <a:p>
            <a:pPr algn="l" fontAlgn="ctr"/>
            <a:endParaRPr lang="en-US" sz="1200" dirty="0">
              <a:solidFill>
                <a:schemeClr val="tx1"/>
              </a:solidFill>
              <a:latin typeface="+mn-lt"/>
            </a:endParaRPr>
          </a:p>
        </p:txBody>
      </p:sp>
      <p:sp>
        <p:nvSpPr>
          <p:cNvPr id="2" name="Footer Placeholder 4">
            <a:extLst>
              <a:ext uri="{FF2B5EF4-FFF2-40B4-BE49-F238E27FC236}">
                <a16:creationId xmlns:a16="http://schemas.microsoft.com/office/drawing/2014/main" id="{914C9EBD-5FC8-9AAF-7A6E-2168A26F008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28</a:t>
            </a:fld>
            <a:endParaRPr lang="en-US" dirty="0">
              <a:solidFill>
                <a:schemeClr val="tx1"/>
              </a:solidFill>
            </a:endParaRPr>
          </a:p>
        </p:txBody>
      </p:sp>
    </p:spTree>
    <p:extLst>
      <p:ext uri="{BB962C8B-B14F-4D97-AF65-F5344CB8AC3E}">
        <p14:creationId xmlns:p14="http://schemas.microsoft.com/office/powerpoint/2010/main" val="4181220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48D5E22-A57F-C19A-560C-B18AF516E51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8ADDD2A-C011-7EC7-4EDF-0B5CA063BEC7}"/>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16534D83-1A9E-96C0-CC0D-310826E5389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E63BC855-BA5C-6BC8-EE81-2B1AD31E92D3}"/>
              </a:ext>
            </a:extLst>
          </p:cNvPr>
          <p:cNvSpPr txBox="1"/>
          <p:nvPr/>
        </p:nvSpPr>
        <p:spPr>
          <a:xfrm>
            <a:off x="720001" y="1542840"/>
            <a:ext cx="5242649" cy="3293209"/>
          </a:xfrm>
          <a:prstGeom prst="rect">
            <a:avLst/>
          </a:prstGeom>
          <a:noFill/>
        </p:spPr>
        <p:txBody>
          <a:bodyPr wrap="square" rtlCol="0">
            <a:spAutoFit/>
          </a:bodyPr>
          <a:lstStyle/>
          <a:p>
            <a:pPr algn="l" fontAlgn="ctr">
              <a:spcAft>
                <a:spcPts val="600"/>
              </a:spcAft>
            </a:pPr>
            <a:r>
              <a:rPr lang="ja-JP" altLang="en-US">
                <a:solidFill>
                  <a:schemeClr val="accent1"/>
                </a:solidFill>
                <a:latin typeface="+mn-lt"/>
              </a:rPr>
              <a:t>アクセスレイヤー（データリンクレイヤー）</a:t>
            </a:r>
          </a:p>
          <a:p>
            <a:pPr>
              <a:spcAft>
                <a:spcPts val="600"/>
              </a:spcAft>
            </a:pPr>
            <a:r>
              <a:rPr lang="ja-JP" altLang="en-US" b="1">
                <a:solidFill>
                  <a:schemeClr val="tx1"/>
                </a:solidFill>
                <a:latin typeface="+mn-lt"/>
              </a:rPr>
              <a:t>アクセスレイヤーとは、</a:t>
            </a:r>
            <a:endParaRPr lang="ja-JP" altLang="en-US">
              <a:solidFill>
                <a:schemeClr val="tx1"/>
              </a:solidFill>
              <a:latin typeface="+mn-lt"/>
            </a:endParaRP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n-lt"/>
              </a:rPr>
              <a:t>OSI</a:t>
            </a:r>
            <a:r>
              <a:rPr lang="ja-JP" altLang="en-US">
                <a:solidFill>
                  <a:schemeClr val="tx1"/>
                </a:solidFill>
                <a:latin typeface="+mn-lt"/>
              </a:rPr>
              <a:t>モデルの</a:t>
            </a:r>
            <a:r>
              <a:rPr lang="en-US" altLang="ja-JP" dirty="0">
                <a:solidFill>
                  <a:schemeClr val="tx1"/>
                </a:solidFill>
                <a:latin typeface="+mn-lt"/>
              </a:rPr>
              <a:t>Layer2</a:t>
            </a:r>
            <a:r>
              <a:rPr lang="ja-JP" altLang="en-US">
                <a:solidFill>
                  <a:schemeClr val="tx1"/>
                </a:solidFill>
                <a:latin typeface="+mn-lt"/>
              </a:rPr>
              <a:t>、レイヤー２、</a:t>
            </a:r>
            <a:r>
              <a:rPr lang="en-US" altLang="ja-JP" dirty="0">
                <a:solidFill>
                  <a:schemeClr val="tx1"/>
                </a:solidFill>
                <a:latin typeface="+mn-lt"/>
              </a:rPr>
              <a:t>L2</a:t>
            </a:r>
            <a:r>
              <a:rPr lang="ja-JP" altLang="en-US">
                <a:solidFill>
                  <a:schemeClr val="tx1"/>
                </a:solidFill>
                <a:latin typeface="+mn-lt"/>
              </a:rPr>
              <a:t>などいろいろな呼び名があります。</a:t>
            </a:r>
            <a:endParaRPr lang="en-US" altLang="ja-JP" dirty="0">
              <a:solidFill>
                <a:schemeClr val="tx1"/>
              </a:solidFill>
              <a:latin typeface="+mn-lt"/>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他のコンピュータ等に接続するネットワークのしくみです。</a:t>
            </a:r>
            <a:endParaRPr lang="en-US" altLang="ja-JP" dirty="0">
              <a:solidFill>
                <a:schemeClr val="tx1"/>
              </a:solidFill>
              <a:latin typeface="+mn-lt"/>
            </a:endParaRPr>
          </a:p>
          <a:p>
            <a:pPr>
              <a:spcAft>
                <a:spcPts val="600"/>
              </a:spcAft>
            </a:pPr>
            <a:endParaRPr lang="en-US" altLang="ja-JP" b="1" dirty="0">
              <a:solidFill>
                <a:schemeClr val="tx1"/>
              </a:solidFill>
              <a:latin typeface="+mn-lt"/>
            </a:endParaRPr>
          </a:p>
          <a:p>
            <a:pPr>
              <a:spcAft>
                <a:spcPts val="600"/>
              </a:spcAft>
            </a:pPr>
            <a:r>
              <a:rPr lang="ja-JP" altLang="en-US" b="1">
                <a:solidFill>
                  <a:schemeClr val="tx1"/>
                </a:solidFill>
                <a:latin typeface="+mn-lt"/>
              </a:rPr>
              <a:t>イーサネットハブ</a:t>
            </a:r>
            <a:endParaRPr lang="ja-JP" altLang="en-US">
              <a:solidFill>
                <a:schemeClr val="tx1"/>
              </a:solidFill>
              <a:latin typeface="+mn-lt"/>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複数のポートを持ち、ホストをネットワークに接続するデバイスです。</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ただし、ハブは現在では使われなくり、イーサネットスイッチに置き換わりました。</a:t>
            </a:r>
          </a:p>
          <a:p>
            <a:pPr marL="285750" indent="-285750">
              <a:spcAft>
                <a:spcPts val="600"/>
              </a:spcAft>
              <a:buClr>
                <a:schemeClr val="tx1"/>
              </a:buClr>
              <a:buFont typeface="Arial" panose="020B0604020202020204" pitchFamily="34" charset="0"/>
              <a:buChar char="•"/>
            </a:pPr>
            <a:endParaRPr lang="en-US" altLang="ja-JP" dirty="0">
              <a:solidFill>
                <a:schemeClr val="tx1"/>
              </a:solidFill>
              <a:latin typeface="+mn-lt"/>
            </a:endParaRPr>
          </a:p>
        </p:txBody>
      </p:sp>
      <p:sp>
        <p:nvSpPr>
          <p:cNvPr id="2" name="Footer Placeholder 4">
            <a:extLst>
              <a:ext uri="{FF2B5EF4-FFF2-40B4-BE49-F238E27FC236}">
                <a16:creationId xmlns:a16="http://schemas.microsoft.com/office/drawing/2014/main" id="{395E8A6A-9328-095F-2637-4F6408504FA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29</a:t>
            </a:fld>
            <a:endParaRPr lang="en-US" dirty="0">
              <a:solidFill>
                <a:schemeClr val="tx1"/>
              </a:solidFill>
            </a:endParaRPr>
          </a:p>
        </p:txBody>
      </p:sp>
      <p:pic>
        <p:nvPicPr>
          <p:cNvPr id="5" name="Picture 4">
            <a:extLst>
              <a:ext uri="{FF2B5EF4-FFF2-40B4-BE49-F238E27FC236}">
                <a16:creationId xmlns:a16="http://schemas.microsoft.com/office/drawing/2014/main" id="{4DF47634-F344-7097-3E92-343F932A82FD}"/>
              </a:ext>
            </a:extLst>
          </p:cNvPr>
          <p:cNvPicPr>
            <a:picLocks noChangeAspect="1"/>
          </p:cNvPicPr>
          <p:nvPr/>
        </p:nvPicPr>
        <p:blipFill>
          <a:blip r:embed="rId5"/>
          <a:stretch>
            <a:fillRect/>
          </a:stretch>
        </p:blipFill>
        <p:spPr>
          <a:xfrm>
            <a:off x="6003157" y="3314700"/>
            <a:ext cx="2893194" cy="1436395"/>
          </a:xfrm>
          <a:prstGeom prst="rect">
            <a:avLst/>
          </a:prstGeom>
        </p:spPr>
      </p:pic>
      <p:pic>
        <p:nvPicPr>
          <p:cNvPr id="8" name="Picture 7">
            <a:extLst>
              <a:ext uri="{FF2B5EF4-FFF2-40B4-BE49-F238E27FC236}">
                <a16:creationId xmlns:a16="http://schemas.microsoft.com/office/drawing/2014/main" id="{32EEB09C-ABB8-0109-BED0-E3BBDA626FBA}"/>
              </a:ext>
            </a:extLst>
          </p:cNvPr>
          <p:cNvPicPr>
            <a:picLocks noChangeAspect="1"/>
          </p:cNvPicPr>
          <p:nvPr/>
        </p:nvPicPr>
        <p:blipFill>
          <a:blip r:embed="rId6"/>
          <a:stretch>
            <a:fillRect/>
          </a:stretch>
        </p:blipFill>
        <p:spPr>
          <a:xfrm>
            <a:off x="5968112" y="1076324"/>
            <a:ext cx="2941791" cy="2000251"/>
          </a:xfrm>
          <a:prstGeom prst="rect">
            <a:avLst/>
          </a:prstGeom>
        </p:spPr>
      </p:pic>
    </p:spTree>
    <p:extLst>
      <p:ext uri="{BB962C8B-B14F-4D97-AF65-F5344CB8AC3E}">
        <p14:creationId xmlns:p14="http://schemas.microsoft.com/office/powerpoint/2010/main" val="333584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D576E47-C359-7AE7-E6DF-679FE13E1FC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D057D88-0F84-EF33-1FD8-A02DAB31E3B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8130D95D-02F7-DDC4-A3C9-5AF4FE77C8FF}"/>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618D4A58-D378-BA4D-879E-7F8068394B07}"/>
              </a:ext>
            </a:extLst>
          </p:cNvPr>
          <p:cNvSpPr txBox="1"/>
          <p:nvPr/>
        </p:nvSpPr>
        <p:spPr>
          <a:xfrm>
            <a:off x="720000" y="1542840"/>
            <a:ext cx="8210550" cy="3108543"/>
          </a:xfrm>
          <a:prstGeom prst="rect">
            <a:avLst/>
          </a:prstGeom>
          <a:noFill/>
        </p:spPr>
        <p:txBody>
          <a:bodyPr wrap="square" rtlCol="0">
            <a:spAutoFit/>
          </a:bodyPr>
          <a:lstStyle/>
          <a:p>
            <a:pPr algn="l" fontAlgn="ctr"/>
            <a:endParaRPr lang="en-US" dirty="0">
              <a:solidFill>
                <a:schemeClr val="tx1"/>
              </a:solidFill>
              <a:latin typeface="+mn-lt"/>
            </a:endParaRPr>
          </a:p>
          <a:p>
            <a:pPr algn="l" fontAlgn="ctr"/>
            <a:r>
              <a:rPr lang="en-US" dirty="0">
                <a:solidFill>
                  <a:schemeClr val="tx1"/>
                </a:solidFill>
                <a:latin typeface="+mn-lt"/>
              </a:rPr>
              <a:t>An </a:t>
            </a:r>
            <a:r>
              <a:rPr lang="en-US" dirty="0">
                <a:solidFill>
                  <a:schemeClr val="accent1"/>
                </a:solidFill>
                <a:latin typeface="+mn-lt"/>
              </a:rPr>
              <a:t>Ethernet switch </a:t>
            </a:r>
            <a:r>
              <a:rPr lang="en-US" dirty="0">
                <a:solidFill>
                  <a:schemeClr val="tx1"/>
                </a:solidFill>
                <a:latin typeface="+mn-lt"/>
              </a:rPr>
              <a:t>is a device that is used at Layer 2. When a host sends a message to another host connected to the same switched network, the switch accepts and decodes the frames to read the MAC address portion of the message. A table on the switch, called a MAC address table, contains a list of all the active ports and the host MAC addresses that are attached to them. When a message is sent between hosts, the switch checks to see if the destination MAC address is in the table. If it is, the switch builds a temporary connection, called a circuit, between the source and destination ports. Ethernet switches also allow for sending and receiving frames over the same Ethernet cable simultaneously. This improves the performance of the network by eliminating collisions.</a:t>
            </a:r>
          </a:p>
          <a:p>
            <a:pPr algn="l" fontAlgn="ctr"/>
            <a:endParaRPr lang="en-US" dirty="0">
              <a:solidFill>
                <a:schemeClr val="tx1"/>
              </a:solidFill>
              <a:latin typeface="+mn-lt"/>
            </a:endParaRPr>
          </a:p>
          <a:p>
            <a:pPr algn="l" fontAlgn="ctr"/>
            <a:r>
              <a:rPr lang="en-US" dirty="0">
                <a:solidFill>
                  <a:schemeClr val="tx1"/>
                </a:solidFill>
                <a:latin typeface="+mn-lt"/>
              </a:rPr>
              <a:t>A switch builds the MAC address table by examining the source MAC address of each frame that is sent between hosts. When a new host sends a message or responds to a flooded message, the switch immediately learns its MAC address and the port to which it is connected. The table is dynamically updated each time a new source MAC address is read by the switch.</a:t>
            </a:r>
            <a:endParaRPr lang="en-US" b="0" i="0" dirty="0">
              <a:solidFill>
                <a:schemeClr val="tx1"/>
              </a:solidFill>
              <a:effectLst/>
              <a:latin typeface="+mn-lt"/>
            </a:endParaRPr>
          </a:p>
        </p:txBody>
      </p:sp>
      <p:sp>
        <p:nvSpPr>
          <p:cNvPr id="2" name="Footer Placeholder 4">
            <a:extLst>
              <a:ext uri="{FF2B5EF4-FFF2-40B4-BE49-F238E27FC236}">
                <a16:creationId xmlns:a16="http://schemas.microsoft.com/office/drawing/2014/main" id="{171F8BAB-A0DF-0A7B-6781-BC138A14871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30</a:t>
            </a:fld>
            <a:endParaRPr lang="en-US" dirty="0">
              <a:solidFill>
                <a:schemeClr val="tx1"/>
              </a:solidFill>
            </a:endParaRPr>
          </a:p>
        </p:txBody>
      </p:sp>
    </p:spTree>
    <p:extLst>
      <p:ext uri="{BB962C8B-B14F-4D97-AF65-F5344CB8AC3E}">
        <p14:creationId xmlns:p14="http://schemas.microsoft.com/office/powerpoint/2010/main" val="2809236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D576E47-C359-7AE7-E6DF-679FE13E1FC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D057D88-0F84-EF33-1FD8-A02DAB31E3BC}"/>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7.3. The Access Layer Summary</a:t>
            </a:r>
            <a:endParaRPr lang="en-US" altLang="ja-JP" dirty="0"/>
          </a:p>
        </p:txBody>
      </p:sp>
      <p:sp>
        <p:nvSpPr>
          <p:cNvPr id="4" name="TextBox 3">
            <a:extLst>
              <a:ext uri="{FF2B5EF4-FFF2-40B4-BE49-F238E27FC236}">
                <a16:creationId xmlns:a16="http://schemas.microsoft.com/office/drawing/2014/main" id="{8130D95D-02F7-DDC4-A3C9-5AF4FE77C8FF}"/>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7.3.1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618D4A58-D378-BA4D-879E-7F8068394B07}"/>
              </a:ext>
            </a:extLst>
          </p:cNvPr>
          <p:cNvSpPr txBox="1"/>
          <p:nvPr/>
        </p:nvSpPr>
        <p:spPr>
          <a:xfrm>
            <a:off x="720000" y="1542840"/>
            <a:ext cx="8210550" cy="3570208"/>
          </a:xfrm>
          <a:prstGeom prst="rect">
            <a:avLst/>
          </a:prstGeom>
          <a:noFill/>
        </p:spPr>
        <p:txBody>
          <a:bodyPr wrap="square" rtlCol="0">
            <a:spAutoFit/>
          </a:bodyPr>
          <a:lstStyle/>
          <a:p>
            <a:pPr>
              <a:buClr>
                <a:schemeClr val="tx1"/>
              </a:buClr>
            </a:pPr>
            <a:r>
              <a:rPr lang="ja-JP" altLang="en-US" b="1">
                <a:solidFill>
                  <a:schemeClr val="tx1"/>
                </a:solidFill>
                <a:latin typeface="+mn-lt"/>
              </a:rPr>
              <a:t>アクセスレイヤーの続き</a:t>
            </a:r>
            <a:endParaRPr lang="ja-JP" altLang="en-US">
              <a:solidFill>
                <a:schemeClr val="tx1"/>
              </a:solidFill>
              <a:latin typeface="+mn-lt"/>
            </a:endParaRPr>
          </a:p>
          <a:p>
            <a:pPr marL="342900" indent="-342900">
              <a:spcBef>
                <a:spcPts val="600"/>
              </a:spcBef>
              <a:spcAft>
                <a:spcPts val="600"/>
              </a:spcAft>
              <a:buClr>
                <a:schemeClr val="tx1"/>
              </a:buClr>
              <a:buFont typeface="+mj-lt"/>
              <a:buAutoNum type="arabicPeriod"/>
            </a:pPr>
            <a:r>
              <a:rPr lang="ja-JP" altLang="en-US" b="1">
                <a:solidFill>
                  <a:schemeClr val="accent1"/>
                </a:solidFill>
                <a:latin typeface="+mn-lt"/>
              </a:rPr>
              <a:t>イーサネットスイッチ</a:t>
            </a:r>
            <a:r>
              <a:rPr lang="ja-JP" altLang="en-US" b="1">
                <a:solidFill>
                  <a:schemeClr val="tx1"/>
                </a:solidFill>
                <a:latin typeface="+mn-lt"/>
              </a:rPr>
              <a:t>の役割</a:t>
            </a:r>
            <a:endParaRPr lang="ja-JP" altLang="en-US">
              <a:solidFill>
                <a:schemeClr val="tx1"/>
              </a:solidFill>
              <a:latin typeface="+mn-lt"/>
            </a:endParaRPr>
          </a:p>
          <a:p>
            <a:pPr marL="800100" lvl="1" indent="-342900">
              <a:buClr>
                <a:schemeClr val="tx1"/>
              </a:buClr>
              <a:buFont typeface="Arial" panose="020B0604020202020204" pitchFamily="34" charset="0"/>
              <a:buChar char="•"/>
            </a:pPr>
            <a:r>
              <a:rPr lang="ja-JP" altLang="en-US">
                <a:solidFill>
                  <a:schemeClr val="tx1"/>
                </a:solidFill>
                <a:latin typeface="+mn-lt"/>
              </a:rPr>
              <a:t>スイッチは</a:t>
            </a:r>
            <a:r>
              <a:rPr lang="ja-JP" altLang="en-US">
                <a:solidFill>
                  <a:schemeClr val="accent1"/>
                </a:solidFill>
                <a:latin typeface="+mn-lt"/>
              </a:rPr>
              <a:t>レイヤー</a:t>
            </a:r>
            <a:r>
              <a:rPr lang="en-US" altLang="ja-JP" dirty="0">
                <a:solidFill>
                  <a:schemeClr val="accent1"/>
                </a:solidFill>
                <a:latin typeface="+mn-lt"/>
              </a:rPr>
              <a:t>2</a:t>
            </a:r>
            <a:r>
              <a:rPr lang="ja-JP" altLang="en-US">
                <a:solidFill>
                  <a:schemeClr val="tx1"/>
                </a:solidFill>
                <a:latin typeface="+mn-lt"/>
              </a:rPr>
              <a:t>で動作し、データ（フレーム）を受信して</a:t>
            </a:r>
            <a:r>
              <a:rPr lang="en-US" dirty="0">
                <a:solidFill>
                  <a:schemeClr val="tx1"/>
                </a:solidFill>
                <a:latin typeface="+mn-lt"/>
              </a:rPr>
              <a:t>MAC</a:t>
            </a:r>
            <a:r>
              <a:rPr lang="ja-JP" altLang="en-US">
                <a:solidFill>
                  <a:schemeClr val="tx1"/>
                </a:solidFill>
                <a:latin typeface="+mn-lt"/>
              </a:rPr>
              <a:t>アドレスを読み取ります。</a:t>
            </a:r>
          </a:p>
          <a:p>
            <a:pPr marL="800100" lvl="1" indent="-342900">
              <a:buClr>
                <a:schemeClr val="tx1"/>
              </a:buClr>
              <a:buFont typeface="Arial" panose="020B0604020202020204" pitchFamily="34" charset="0"/>
              <a:buChar char="•"/>
            </a:pPr>
            <a:r>
              <a:rPr lang="ja-JP" altLang="en-US">
                <a:solidFill>
                  <a:schemeClr val="tx1"/>
                </a:solidFill>
                <a:latin typeface="+mn-lt"/>
              </a:rPr>
              <a:t>スイッチ内の</a:t>
            </a:r>
            <a:r>
              <a:rPr lang="en-US" b="1" dirty="0">
                <a:solidFill>
                  <a:schemeClr val="accent1"/>
                </a:solidFill>
                <a:latin typeface="+mn-lt"/>
              </a:rPr>
              <a:t>MAC</a:t>
            </a:r>
            <a:r>
              <a:rPr lang="ja-JP" altLang="en-US" b="1">
                <a:solidFill>
                  <a:schemeClr val="accent1"/>
                </a:solidFill>
                <a:latin typeface="+mn-lt"/>
              </a:rPr>
              <a:t>アドレステーブル</a:t>
            </a:r>
            <a:r>
              <a:rPr lang="ja-JP" altLang="en-US">
                <a:solidFill>
                  <a:schemeClr val="tx1"/>
                </a:solidFill>
                <a:latin typeface="+mn-lt"/>
              </a:rPr>
              <a:t>には、スイッチのポートに接続されたデバイスの</a:t>
            </a:r>
            <a:r>
              <a:rPr lang="en-US" dirty="0">
                <a:solidFill>
                  <a:schemeClr val="tx1"/>
                </a:solidFill>
                <a:latin typeface="+mn-lt"/>
              </a:rPr>
              <a:t>MAC</a:t>
            </a:r>
            <a:r>
              <a:rPr lang="ja-JP" altLang="en-US">
                <a:solidFill>
                  <a:schemeClr val="tx1"/>
                </a:solidFill>
                <a:latin typeface="+mn-lt"/>
              </a:rPr>
              <a:t>アドレスが記録されています。</a:t>
            </a:r>
          </a:p>
          <a:p>
            <a:pPr marL="342900" indent="-342900">
              <a:spcBef>
                <a:spcPts val="600"/>
              </a:spcBef>
              <a:spcAft>
                <a:spcPts val="600"/>
              </a:spcAft>
              <a:buClr>
                <a:schemeClr val="tx1"/>
              </a:buClr>
              <a:buFont typeface="+mj-lt"/>
              <a:buAutoNum type="arabicPeriod"/>
            </a:pPr>
            <a:r>
              <a:rPr lang="ja-JP" altLang="en-US" b="1">
                <a:solidFill>
                  <a:schemeClr val="tx1"/>
                </a:solidFill>
                <a:latin typeface="+mn-lt"/>
              </a:rPr>
              <a:t>フレームの送信方法</a:t>
            </a:r>
            <a:endParaRPr lang="ja-JP" altLang="en-US">
              <a:solidFill>
                <a:schemeClr val="tx1"/>
              </a:solidFill>
              <a:latin typeface="+mn-lt"/>
            </a:endParaRPr>
          </a:p>
          <a:p>
            <a:pPr marL="800100" lvl="1" indent="-342900">
              <a:buClr>
                <a:schemeClr val="tx1"/>
              </a:buClr>
              <a:buFont typeface="Arial" panose="020B0604020202020204" pitchFamily="34" charset="0"/>
              <a:buChar char="•"/>
            </a:pPr>
            <a:r>
              <a:rPr lang="ja-JP" altLang="en-US">
                <a:solidFill>
                  <a:schemeClr val="tx1"/>
                </a:solidFill>
                <a:latin typeface="+mn-lt"/>
              </a:rPr>
              <a:t>スイッチは宛先の</a:t>
            </a:r>
            <a:r>
              <a:rPr lang="en-US" dirty="0">
                <a:solidFill>
                  <a:schemeClr val="tx1"/>
                </a:solidFill>
                <a:latin typeface="+mn-lt"/>
              </a:rPr>
              <a:t>MAC</a:t>
            </a:r>
            <a:r>
              <a:rPr lang="ja-JP" altLang="en-US">
                <a:solidFill>
                  <a:schemeClr val="tx1"/>
                </a:solidFill>
                <a:latin typeface="+mn-lt"/>
              </a:rPr>
              <a:t>アドレスを確認し、一時的な接続（サーキット）を作成してデータを送信します。</a:t>
            </a:r>
          </a:p>
          <a:p>
            <a:pPr marL="800100" lvl="1" indent="-342900">
              <a:buClr>
                <a:schemeClr val="tx1"/>
              </a:buClr>
              <a:buFont typeface="Arial" panose="020B0604020202020204" pitchFamily="34" charset="0"/>
              <a:buChar char="•"/>
            </a:pPr>
            <a:r>
              <a:rPr lang="ja-JP" altLang="en-US">
                <a:solidFill>
                  <a:schemeClr val="tx1"/>
                </a:solidFill>
                <a:latin typeface="+mn-lt"/>
              </a:rPr>
              <a:t>同時にデータを送受信できるため、ネットワークの性能が向上します。</a:t>
            </a:r>
          </a:p>
          <a:p>
            <a:pPr marL="342900" indent="-342900">
              <a:spcBef>
                <a:spcPts val="600"/>
              </a:spcBef>
              <a:spcAft>
                <a:spcPts val="600"/>
              </a:spcAft>
              <a:buClr>
                <a:schemeClr val="tx1"/>
              </a:buClr>
              <a:buFont typeface="+mj-lt"/>
              <a:buAutoNum type="arabicPeriod"/>
            </a:pPr>
            <a:r>
              <a:rPr lang="en-US" b="1" dirty="0">
                <a:solidFill>
                  <a:schemeClr val="tx1"/>
                </a:solidFill>
                <a:latin typeface="+mn-lt"/>
              </a:rPr>
              <a:t>MAC</a:t>
            </a:r>
            <a:r>
              <a:rPr lang="ja-JP" altLang="en-US" b="1">
                <a:solidFill>
                  <a:schemeClr val="tx1"/>
                </a:solidFill>
                <a:latin typeface="+mn-lt"/>
              </a:rPr>
              <a:t>アドレステーブルの更新</a:t>
            </a:r>
            <a:endParaRPr lang="ja-JP" altLang="en-US">
              <a:solidFill>
                <a:schemeClr val="tx1"/>
              </a:solidFill>
              <a:latin typeface="+mn-lt"/>
            </a:endParaRPr>
          </a:p>
          <a:p>
            <a:pPr marL="800100" lvl="1" indent="-342900">
              <a:buClr>
                <a:schemeClr val="tx1"/>
              </a:buClr>
              <a:buFont typeface="Arial" panose="020B0604020202020204" pitchFamily="34" charset="0"/>
              <a:buChar char="•"/>
            </a:pPr>
            <a:r>
              <a:rPr lang="ja-JP" altLang="en-US">
                <a:solidFill>
                  <a:schemeClr val="tx1"/>
                </a:solidFill>
                <a:latin typeface="+mn-lt"/>
              </a:rPr>
              <a:t>スイッチは新しい</a:t>
            </a:r>
            <a:r>
              <a:rPr lang="en-US" dirty="0">
                <a:solidFill>
                  <a:schemeClr val="tx1"/>
                </a:solidFill>
                <a:latin typeface="+mn-lt"/>
              </a:rPr>
              <a:t>MAC</a:t>
            </a:r>
            <a:r>
              <a:rPr lang="ja-JP" altLang="en-US">
                <a:solidFill>
                  <a:schemeClr val="tx1"/>
                </a:solidFill>
                <a:latin typeface="+mn-lt"/>
              </a:rPr>
              <a:t>アドレスを受け取り、アドレステーブルを更新します。</a:t>
            </a:r>
          </a:p>
          <a:p>
            <a:pPr marL="800100" lvl="1" indent="-342900">
              <a:buClr>
                <a:schemeClr val="tx1"/>
              </a:buClr>
              <a:buFont typeface="Arial" panose="020B0604020202020204" pitchFamily="34" charset="0"/>
              <a:buChar char="•"/>
            </a:pPr>
            <a:r>
              <a:rPr lang="ja-JP" altLang="en-US">
                <a:solidFill>
                  <a:schemeClr val="tx1"/>
                </a:solidFill>
                <a:latin typeface="+mn-lt"/>
              </a:rPr>
              <a:t>新しいデバイスがデータを送信するたびに、その送信元の</a:t>
            </a:r>
            <a:r>
              <a:rPr lang="en-US" dirty="0">
                <a:solidFill>
                  <a:schemeClr val="tx1"/>
                </a:solidFill>
                <a:latin typeface="+mn-lt"/>
              </a:rPr>
              <a:t>MAC</a:t>
            </a:r>
            <a:r>
              <a:rPr lang="ja-JP" altLang="en-US">
                <a:solidFill>
                  <a:schemeClr val="tx1"/>
                </a:solidFill>
                <a:latin typeface="+mn-lt"/>
              </a:rPr>
              <a:t>アドレスと接続ポートをテーブルに記録します。</a:t>
            </a:r>
          </a:p>
        </p:txBody>
      </p:sp>
      <p:sp>
        <p:nvSpPr>
          <p:cNvPr id="2" name="Footer Placeholder 4">
            <a:extLst>
              <a:ext uri="{FF2B5EF4-FFF2-40B4-BE49-F238E27FC236}">
                <a16:creationId xmlns:a16="http://schemas.microsoft.com/office/drawing/2014/main" id="{52EE26EC-434F-D5AF-A8FE-B2D471B1BACE}"/>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31</a:t>
            </a:fld>
            <a:endParaRPr lang="en-US" dirty="0">
              <a:solidFill>
                <a:schemeClr val="tx1"/>
              </a:solidFill>
            </a:endParaRPr>
          </a:p>
        </p:txBody>
      </p:sp>
    </p:spTree>
    <p:extLst>
      <p:ext uri="{BB962C8B-B14F-4D97-AF65-F5344CB8AC3E}">
        <p14:creationId xmlns:p14="http://schemas.microsoft.com/office/powerpoint/2010/main" val="2948381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4">
            <a:extLst>
              <a:ext uri="{FF2B5EF4-FFF2-40B4-BE49-F238E27FC236}">
                <a16:creationId xmlns:a16="http://schemas.microsoft.com/office/drawing/2014/main" id="{0769A8B2-CA5E-D052-F46E-80D1817D691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32</a:t>
            </a:fld>
            <a:endParaRPr lang="en-US" dirty="0">
              <a:solidFill>
                <a:schemeClr val="tx1"/>
              </a:solidFill>
            </a:endParaRPr>
          </a:p>
        </p:txBody>
      </p:sp>
    </p:spTree>
    <p:extLst>
      <p:ext uri="{BB962C8B-B14F-4D97-AF65-F5344CB8AC3E}">
        <p14:creationId xmlns:p14="http://schemas.microsoft.com/office/powerpoint/2010/main" val="1978055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6</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The Access Layer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https://forms.gle/K7YQ96tHdxULNCZr5</a:t>
            </a:r>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9E3A9295-71B7-937B-0AB8-CBF2805D73AE}"/>
              </a:ext>
            </a:extLst>
          </p:cNvPr>
          <p:cNvGrpSpPr/>
          <p:nvPr/>
        </p:nvGrpSpPr>
        <p:grpSpPr>
          <a:xfrm>
            <a:off x="144000" y="311850"/>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5C5DF4D9-FE27-7FFB-3FE4-7BF64BFBC581}"/>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648C85CE-D994-2C6D-6258-7B9A464C8A0B}"/>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4">
            <a:extLst>
              <a:ext uri="{FF2B5EF4-FFF2-40B4-BE49-F238E27FC236}">
                <a16:creationId xmlns:a16="http://schemas.microsoft.com/office/drawing/2014/main" id="{416E6C58-45E2-D81F-EB35-FC8EB4DEA91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33</a:t>
            </a:fld>
            <a:endParaRPr lang="en-US" dirty="0">
              <a:solidFill>
                <a:schemeClr val="tx1"/>
              </a:solidFill>
            </a:endParaRPr>
          </a:p>
        </p:txBody>
      </p:sp>
    </p:spTree>
    <p:extLst>
      <p:ext uri="{BB962C8B-B14F-4D97-AF65-F5344CB8AC3E}">
        <p14:creationId xmlns:p14="http://schemas.microsoft.com/office/powerpoint/2010/main" val="2398678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815882"/>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altLang="ja-JP" sz="1400" dirty="0">
                <a:solidFill>
                  <a:schemeClr val="tx1"/>
                </a:solidFill>
                <a:latin typeface="+mn-lt"/>
              </a:rPr>
              <a:t>Module 7: The Access Layer</a:t>
            </a:r>
            <a:endParaRPr lang="en-US" b="0" i="0" dirty="0">
              <a:solidFill>
                <a:schemeClr val="tx1"/>
              </a:solidFill>
              <a:effectLst/>
              <a:latin typeface="+mn-lt"/>
            </a:endParaRPr>
          </a:p>
          <a:p>
            <a:pPr marL="187325" indent="-44450"/>
            <a:r>
              <a:rPr lang="en-US" dirty="0">
                <a:solidFill>
                  <a:schemeClr val="tx1"/>
                </a:solidFill>
                <a:latin typeface="+mn-lt"/>
                <a:hlinkClick r:id="rId3"/>
              </a:rPr>
              <a:t>https://skillsforall.com/launch?id=f393c38f-b410-4d2b-8275-70e144273519&amp;tab=curriculum&amp;view</a:t>
            </a:r>
            <a:r>
              <a:rPr lang="en-US">
                <a:solidFill>
                  <a:schemeClr val="tx1"/>
                </a:solidFill>
                <a:latin typeface="+mn-lt"/>
                <a:hlinkClick r:id="rId3"/>
              </a:rPr>
              <a:t>=d5503a46-5b7c-5639-b742-7b849ace9087</a:t>
            </a:r>
            <a:endParaRPr lang="en-US">
              <a:solidFill>
                <a:schemeClr val="tx1"/>
              </a:solidFill>
              <a:latin typeface="+mn-lt"/>
            </a:endParaRPr>
          </a:p>
          <a:p>
            <a:pPr marL="187325" indent="-44450"/>
            <a:endParaRPr lang="en-US" dirty="0">
              <a:solidFill>
                <a:schemeClr val="tx1"/>
              </a:solidFill>
              <a:latin typeface="+mn-lt"/>
            </a:endParaRPr>
          </a:p>
          <a:p>
            <a:pPr marL="285750" indent="-285750">
              <a:buClr>
                <a:schemeClr val="tx1"/>
              </a:buClr>
              <a:buFont typeface="Arial" panose="020B0604020202020204" pitchFamily="34" charset="0"/>
              <a:buChar char="•"/>
            </a:pPr>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4">
            <a:extLst>
              <a:ext uri="{FF2B5EF4-FFF2-40B4-BE49-F238E27FC236}">
                <a16:creationId xmlns:a16="http://schemas.microsoft.com/office/drawing/2014/main" id="{F3F73580-C9A2-822E-DA22-01574D00239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34</a:t>
            </a:fld>
            <a:endParaRPr lang="en-US" dirty="0">
              <a:solidFill>
                <a:schemeClr val="tx1"/>
              </a:solidFill>
            </a:endParaRPr>
          </a:p>
        </p:txBody>
      </p:sp>
    </p:spTree>
    <p:extLst>
      <p:ext uri="{BB962C8B-B14F-4D97-AF65-F5344CB8AC3E}">
        <p14:creationId xmlns:p14="http://schemas.microsoft.com/office/powerpoint/2010/main" val="706267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9C1FB516-0B4D-2451-E968-9950280EE8A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35</a:t>
            </a:fld>
            <a:endParaRPr lang="en-US"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a:xfrm>
            <a:off x="720000" y="540000"/>
            <a:ext cx="7704000" cy="572700"/>
          </a:xfrm>
        </p:spPr>
        <p:txBody>
          <a:bodyPr/>
          <a:lstStyle/>
          <a:p>
            <a:r>
              <a:rPr lang="en-US" dirty="0"/>
              <a:t>Create a Cisco Packet Tracer Network</a:t>
            </a: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4294967295"/>
          </p:nvPr>
        </p:nvSpPr>
        <p:spPr>
          <a:xfrm>
            <a:off x="6057900" y="4759325"/>
            <a:ext cx="3086100" cy="274638"/>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36</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31818"/>
          </a:xfrm>
          <a:prstGeom prst="rect">
            <a:avLst/>
          </a:prstGeom>
          <a:noFill/>
        </p:spPr>
        <p:txBody>
          <a:bodyPr wrap="square">
            <a:spAutoFit/>
          </a:bodyPr>
          <a:lstStyle/>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rPr>
              <a:t>2.1 Build a Home Network</a:t>
            </a:r>
          </a:p>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hlinkClick r:id="rId3"/>
              </a:rPr>
              <a:t>2.1.1 Video - Using .</a:t>
            </a:r>
            <a:r>
              <a:rPr lang="en-US" i="0" dirty="0" err="1">
                <a:solidFill>
                  <a:schemeClr val="tx1"/>
                </a:solidFill>
                <a:effectLst/>
                <a:latin typeface="MS PGothic" panose="020B0600070205080204" pitchFamily="34" charset="-128"/>
                <a:ea typeface="MS PGothic" panose="020B0600070205080204" pitchFamily="34" charset="-128"/>
                <a:hlinkClick r:id="rId3"/>
              </a:rPr>
              <a:t>pka</a:t>
            </a:r>
            <a:r>
              <a:rPr lang="en-US" i="0" dirty="0">
                <a:solidFill>
                  <a:schemeClr val="tx1"/>
                </a:solidFill>
                <a:effectLst/>
                <a:latin typeface="MS PGothic" panose="020B0600070205080204" pitchFamily="34" charset="-128"/>
                <a:ea typeface="MS PGothic" panose="020B0600070205080204" pitchFamily="34" charset="-128"/>
                <a:hlinkClick r:id="rId3"/>
              </a:rPr>
              <a:t> Activities</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r>
              <a:rPr lang="en-US" dirty="0">
                <a:solidFill>
                  <a:schemeClr val="accent3"/>
                </a:solidFill>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rPr>
              <a:t>Exercise: </a:t>
            </a:r>
          </a:p>
          <a:p>
            <a:pPr>
              <a:spcBef>
                <a:spcPts val="600"/>
              </a:spcBef>
            </a:pPr>
            <a:r>
              <a:rPr lang="en-US" i="0" dirty="0">
                <a:solidFill>
                  <a:schemeClr val="accent4"/>
                </a:solidFill>
                <a:effectLst/>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2.1.2 Packet Tracer - Create a Simple Network</a:t>
            </a:r>
            <a:endParaRPr lang="en-US" i="0" dirty="0">
              <a:solidFill>
                <a:schemeClr val="accent4"/>
              </a:solidFill>
              <a:effectLst/>
              <a:latin typeface="MS PGothic" panose="020B0600070205080204" pitchFamily="34" charset="-128"/>
              <a:ea typeface="MS PGothic" panose="020B0600070205080204" pitchFamily="34" charset="-128"/>
            </a:endParaRPr>
          </a:p>
          <a:p>
            <a:pPr>
              <a:spcBef>
                <a:spcPts val="600"/>
              </a:spcBef>
              <a:spcAft>
                <a:spcPts val="600"/>
              </a:spcAft>
            </a:pPr>
            <a:br>
              <a:rPr lang="en-US" i="0" dirty="0">
                <a:solidFill>
                  <a:srgbClr val="000000"/>
                </a:solidFill>
                <a:effectLst/>
                <a:latin typeface="MS PGothic" panose="020B0600070205080204" pitchFamily="34" charset="-128"/>
                <a:ea typeface="MS PGothic" panose="020B0600070205080204" pitchFamily="34" charset="-128"/>
              </a:rPr>
            </a:br>
            <a:r>
              <a:rPr lang="en-US" b="1" i="0" dirty="0">
                <a:solidFill>
                  <a:schemeClr val="tx1"/>
                </a:solidFill>
                <a:effectLst/>
                <a:latin typeface="MS PGothic" panose="020B0600070205080204" pitchFamily="34" charset="-128"/>
                <a:ea typeface="MS PGothic" panose="020B0600070205080204" pitchFamily="34" charset="-128"/>
              </a:rPr>
              <a:t>File: </a:t>
            </a:r>
            <a:r>
              <a:rPr lang="en-US" i="0" dirty="0">
                <a:solidFill>
                  <a:schemeClr val="tx1"/>
                </a:solidFill>
                <a:effectLst/>
                <a:latin typeface="MS PGothic" panose="020B0600070205080204" pitchFamily="34" charset="-128"/>
                <a:ea typeface="MS PGothic" panose="020B0600070205080204" pitchFamily="34" charset="-128"/>
              </a:rPr>
              <a:t>2.1.1_packet_tracer_create_a_simple_network.pka</a:t>
            </a:r>
          </a:p>
          <a:p>
            <a:pPr>
              <a:spcBef>
                <a:spcPts val="600"/>
              </a:spcBef>
              <a:spcAft>
                <a:spcPts val="600"/>
              </a:spcAft>
            </a:pPr>
            <a:r>
              <a:rPr lang="en-US" b="1" i="0" dirty="0">
                <a:solidFill>
                  <a:schemeClr val="tx1"/>
                </a:solidFill>
                <a:effectLst/>
                <a:latin typeface="MS PGothic" panose="020B0600070205080204" pitchFamily="34" charset="-128"/>
                <a:ea typeface="MS PGothic" panose="020B0600070205080204" pitchFamily="34" charset="-128"/>
              </a:rPr>
              <a:t>Objectives:</a:t>
            </a:r>
            <a:r>
              <a:rPr lang="en-US" b="1"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build a simple network in Packet Tracer in the Logical Workspace.</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Build a Simple Network</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Configure the End Devices and Verify Connectivity</a:t>
            </a:r>
            <a:br>
              <a:rPr lang="en-US" i="0" dirty="0">
                <a:solidFill>
                  <a:schemeClr val="tx1"/>
                </a:solidFill>
                <a:effectLst/>
                <a:latin typeface="MS PGothic" panose="020B0600070205080204" pitchFamily="34" charset="-128"/>
                <a:ea typeface="MS PGothic" panose="020B0600070205080204" pitchFamily="34" charset="-128"/>
              </a:rPr>
            </a:b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en-US" i="0" dirty="0">
                <a:solidFill>
                  <a:schemeClr val="tx1"/>
                </a:solidFill>
                <a:effectLst/>
                <a:latin typeface="MS PGothic" panose="020B0600070205080204" pitchFamily="34" charset="-128"/>
                <a:ea typeface="MS PGothic" panose="020B0600070205080204" pitchFamily="34" charset="-128"/>
                <a:hlinkClick r:id="rId6"/>
              </a:rPr>
              <a:t>2.1.3 Video - Advanced features of Cisco Packet Tracer</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endParaRPr lang="en-US" i="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0465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523768"/>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rPr>
              <a:t>Module 7: The Access Layer </a:t>
            </a:r>
          </a:p>
          <a:p>
            <a:pPr algn="l" fontAlgn="ctr">
              <a:spcBef>
                <a:spcPts val="600"/>
              </a:spcBef>
              <a:spcAft>
                <a:spcPts val="600"/>
              </a:spcAft>
              <a:buClr>
                <a:schemeClr val="tx1"/>
              </a:buClr>
            </a:pPr>
            <a:r>
              <a:rPr lang="en-US" sz="1600" i="0" dirty="0">
                <a:solidFill>
                  <a:schemeClr val="tx1"/>
                </a:solidFill>
                <a:effectLst/>
                <a:latin typeface="+mn-lt"/>
              </a:rPr>
              <a:t>7.0. Introduction</a:t>
            </a:r>
          </a:p>
          <a:p>
            <a:pPr algn="l" fontAlgn="ctr">
              <a:spcBef>
                <a:spcPts val="600"/>
              </a:spcBef>
              <a:spcAft>
                <a:spcPts val="600"/>
              </a:spcAft>
              <a:buClr>
                <a:schemeClr val="tx1"/>
              </a:buClr>
            </a:pPr>
            <a:r>
              <a:rPr lang="en-US" sz="1600" i="0" dirty="0">
                <a:solidFill>
                  <a:schemeClr val="tx1"/>
                </a:solidFill>
                <a:effectLst/>
                <a:latin typeface="+mn-lt"/>
              </a:rPr>
              <a:t>7.1. Encapsulation and the Ethernet Frame</a:t>
            </a:r>
          </a:p>
          <a:p>
            <a:pPr algn="l" fontAlgn="ctr">
              <a:spcBef>
                <a:spcPts val="600"/>
              </a:spcBef>
              <a:spcAft>
                <a:spcPts val="600"/>
              </a:spcAft>
              <a:buClr>
                <a:schemeClr val="tx1"/>
              </a:buClr>
            </a:pPr>
            <a:r>
              <a:rPr lang="en-US" sz="1600" i="0" dirty="0">
                <a:solidFill>
                  <a:schemeClr val="tx1"/>
                </a:solidFill>
                <a:effectLst/>
                <a:latin typeface="+mn-lt"/>
              </a:rPr>
              <a:t>7.2. The Access Layer</a:t>
            </a:r>
          </a:p>
          <a:p>
            <a:pPr algn="l" fontAlgn="ctr">
              <a:spcBef>
                <a:spcPts val="600"/>
              </a:spcBef>
              <a:spcAft>
                <a:spcPts val="600"/>
              </a:spcAft>
              <a:buClr>
                <a:schemeClr val="tx1"/>
              </a:buClr>
            </a:pPr>
            <a:r>
              <a:rPr lang="en-US" sz="1600" i="0" dirty="0">
                <a:solidFill>
                  <a:schemeClr val="tx1"/>
                </a:solidFill>
                <a:effectLst/>
                <a:latin typeface="+mn-lt"/>
              </a:rPr>
              <a:t>7.3. The Access Layer Summary </a:t>
            </a:r>
          </a:p>
          <a:p>
            <a:pPr algn="l" fontAlgn="ctr">
              <a:spcBef>
                <a:spcPts val="600"/>
              </a:spcBef>
              <a:spcAft>
                <a:spcPts val="600"/>
              </a:spcAft>
              <a:buClr>
                <a:schemeClr val="tx1"/>
              </a:buClr>
            </a:pPr>
            <a:r>
              <a:rPr lang="en-US" sz="1600" dirty="0">
                <a:solidFill>
                  <a:schemeClr val="tx1"/>
                </a:solidFill>
                <a:latin typeface="+mn-lt"/>
              </a:rPr>
              <a:t>       Check Test 6</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039718AB-0C15-82E3-8454-7ED2D9BAC6A6}"/>
              </a:ext>
            </a:extLst>
          </p:cNvPr>
          <p:cNvGrpSpPr/>
          <p:nvPr/>
        </p:nvGrpSpPr>
        <p:grpSpPr>
          <a:xfrm>
            <a:off x="851713" y="3261643"/>
            <a:ext cx="324609" cy="374825"/>
            <a:chOff x="1129134" y="2919416"/>
            <a:chExt cx="324609" cy="374825"/>
          </a:xfrm>
        </p:grpSpPr>
        <p:sp>
          <p:nvSpPr>
            <p:cNvPr id="3" name="Google Shape;10287;p77">
              <a:extLst>
                <a:ext uri="{FF2B5EF4-FFF2-40B4-BE49-F238E27FC236}">
                  <a16:creationId xmlns:a16="http://schemas.microsoft.com/office/drawing/2014/main" id="{2A2C44F2-15C0-0911-96A4-601782B2D3C8}"/>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673D2B20-D585-8511-748E-5EFC06908EFF}"/>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4">
            <a:extLst>
              <a:ext uri="{FF2B5EF4-FFF2-40B4-BE49-F238E27FC236}">
                <a16:creationId xmlns:a16="http://schemas.microsoft.com/office/drawing/2014/main" id="{0FC9C24D-74BD-3908-EB9F-E90C7CACD08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a:t>
            </a:fld>
            <a:endParaRPr lang="en-US" dirty="0">
              <a:solidFill>
                <a:schemeClr val="tx1"/>
              </a:solidFill>
            </a:endParaRPr>
          </a:p>
        </p:txBody>
      </p:sp>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4" name="TextBox 3">
            <a:extLst>
              <a:ext uri="{FF2B5EF4-FFF2-40B4-BE49-F238E27FC236}">
                <a16:creationId xmlns:a16="http://schemas.microsoft.com/office/drawing/2014/main" id="{9FAE00C8-5E4C-0887-CE8F-B0EA6976A1D0}"/>
              </a:ext>
            </a:extLst>
          </p:cNvPr>
          <p:cNvSpPr txBox="1"/>
          <p:nvPr/>
        </p:nvSpPr>
        <p:spPr>
          <a:xfrm>
            <a:off x="719999" y="1313422"/>
            <a:ext cx="8100616" cy="3724096"/>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7: </a:t>
            </a:r>
            <a:r>
              <a:rPr lang="en-US" sz="2800" dirty="0" err="1">
                <a:solidFill>
                  <a:schemeClr val="tx1"/>
                </a:solidFill>
                <a:latin typeface="+mn-lt"/>
                <a:hlinkClick r:id="rId3"/>
              </a:rPr>
              <a:t>アクセスレイヤ</a:t>
            </a:r>
            <a:r>
              <a:rPr lang="en-US" sz="2800" dirty="0">
                <a:solidFill>
                  <a:schemeClr val="tx1"/>
                </a:solidFill>
                <a:latin typeface="+mn-lt"/>
                <a:hlinkClick r:id="rId3"/>
              </a:rPr>
              <a:t>ー（</a:t>
            </a:r>
            <a:r>
              <a:rPr lang="en-US" sz="2800" dirty="0" err="1">
                <a:solidFill>
                  <a:schemeClr val="tx1"/>
                </a:solidFill>
                <a:latin typeface="+mn-lt"/>
                <a:hlinkClick r:id="rId3"/>
              </a:rPr>
              <a:t>データリンク層</a:t>
            </a:r>
            <a:r>
              <a:rPr lang="en-US" sz="2800" dirty="0">
                <a:solidFill>
                  <a:schemeClr val="tx1"/>
                </a:solidFill>
                <a:latin typeface="+mn-lt"/>
                <a:hlinkClick r:id="rId3"/>
              </a:rPr>
              <a:t>）</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7.0. </a:t>
            </a:r>
            <a:r>
              <a:rPr lang="en-US" sz="1600" dirty="0" err="1">
                <a:solidFill>
                  <a:schemeClr val="tx1"/>
                </a:solidFill>
                <a:latin typeface="+mn-lt"/>
              </a:rPr>
              <a:t>イントロダクション</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7.1. </a:t>
            </a:r>
            <a:r>
              <a:rPr lang="ja-JP" altLang="en-US" sz="1600" i="0">
                <a:solidFill>
                  <a:schemeClr val="tx1"/>
                </a:solidFill>
                <a:effectLst/>
                <a:latin typeface="+mn-lt"/>
              </a:rPr>
              <a:t>カプセル化とイーサネットフレーム</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7.2. </a:t>
            </a:r>
            <a:r>
              <a:rPr lang="ja-JP" altLang="en-US" sz="1600" i="0">
                <a:solidFill>
                  <a:schemeClr val="tx1"/>
                </a:solidFill>
                <a:effectLst/>
                <a:latin typeface="+mn-lt"/>
              </a:rPr>
              <a:t>アクセスレイヤー</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7.3. </a:t>
            </a:r>
            <a:r>
              <a:rPr lang="en-US" sz="1600" i="0" dirty="0" err="1">
                <a:solidFill>
                  <a:schemeClr val="tx1"/>
                </a:solidFill>
                <a:effectLst/>
                <a:latin typeface="+mn-lt"/>
              </a:rPr>
              <a:t>アクセスレイヤーのまとめ</a:t>
            </a:r>
            <a:r>
              <a:rPr lang="en-US" sz="1600" i="0" dirty="0">
                <a:solidFill>
                  <a:schemeClr val="tx1"/>
                </a:solidFill>
                <a:effectLst/>
                <a:latin typeface="+mn-lt"/>
              </a:rPr>
              <a:t> </a:t>
            </a:r>
            <a:endParaRPr lang="en-US" sz="1600" dirty="0">
              <a:solidFill>
                <a:schemeClr val="tx1"/>
              </a:solidFill>
              <a:latin typeface="+mn-lt"/>
            </a:endParaRPr>
          </a:p>
          <a:p>
            <a:pPr algn="l" fontAlgn="ctr">
              <a:spcBef>
                <a:spcPts val="600"/>
              </a:spcBef>
              <a:spcAft>
                <a:spcPts val="600"/>
              </a:spcAft>
              <a:buClr>
                <a:schemeClr val="tx1"/>
              </a:buClr>
            </a:pPr>
            <a:r>
              <a:rPr lang="en-US" altLang="ja-JP" sz="1600" dirty="0">
                <a:solidFill>
                  <a:schemeClr val="tx1"/>
                </a:solidFill>
                <a:latin typeface="+mn-lt"/>
              </a:rPr>
              <a:t>7.4. </a:t>
            </a:r>
            <a:r>
              <a:rPr lang="ja-JP" altLang="en-US" sz="1600">
                <a:solidFill>
                  <a:schemeClr val="tx1"/>
                </a:solidFill>
                <a:latin typeface="+mn-lt"/>
              </a:rPr>
              <a:t>確認テスト </a:t>
            </a:r>
            <a:r>
              <a:rPr lang="en-US" altLang="ja-JP" sz="1600" dirty="0">
                <a:solidFill>
                  <a:schemeClr val="tx1"/>
                </a:solidFill>
                <a:latin typeface="+mn-lt"/>
              </a:rPr>
              <a:t>6</a:t>
            </a:r>
          </a:p>
          <a:p>
            <a:pPr algn="l" fontAlgn="ctr">
              <a:spcBef>
                <a:spcPts val="600"/>
              </a:spcBef>
              <a:spcAft>
                <a:spcPts val="600"/>
              </a:spcAft>
              <a:buClr>
                <a:schemeClr val="tx1"/>
              </a:buClr>
            </a:pPr>
            <a:r>
              <a:rPr lang="ja-JP" altLang="en-US" sz="1600">
                <a:solidFill>
                  <a:schemeClr val="accent3"/>
                </a:solidFill>
                <a:latin typeface="+mn-lt"/>
              </a:rPr>
              <a:t>演習</a:t>
            </a:r>
            <a:r>
              <a:rPr lang="ja-JP" altLang="en-US" sz="1600">
                <a:solidFill>
                  <a:schemeClr val="tx1"/>
                </a:solidFill>
                <a:latin typeface="+mn-lt"/>
              </a:rPr>
              <a:t>：</a:t>
            </a:r>
            <a:r>
              <a:rPr lang="en-US" altLang="ja-JP" sz="1600" dirty="0">
                <a:solidFill>
                  <a:schemeClr val="tx1"/>
                </a:solidFill>
                <a:latin typeface="+mn-lt"/>
              </a:rPr>
              <a:t>CISCO Network Tracer</a:t>
            </a:r>
          </a:p>
          <a:p>
            <a:pPr algn="l" fontAlgn="ctr">
              <a:spcBef>
                <a:spcPts val="600"/>
              </a:spcBef>
              <a:spcAft>
                <a:spcPts val="600"/>
              </a:spcAft>
              <a:buClr>
                <a:schemeClr val="tx1"/>
              </a:buClr>
            </a:pPr>
            <a:r>
              <a:rPr lang="en-US" sz="1600" i="0" dirty="0">
                <a:solidFill>
                  <a:schemeClr val="accent3"/>
                </a:solidFill>
                <a:effectLst/>
                <a:latin typeface="+mn-lt"/>
              </a:rPr>
              <a:t>自習</a:t>
            </a:r>
            <a:r>
              <a:rPr lang="en-US" sz="1600" i="0" dirty="0">
                <a:solidFill>
                  <a:schemeClr val="tx1"/>
                </a:solidFill>
                <a:effectLst/>
                <a:latin typeface="+mn-lt"/>
              </a:rPr>
              <a:t>：</a:t>
            </a:r>
            <a:r>
              <a:rPr lang="en-US" sz="1600" i="0" dirty="0">
                <a:solidFill>
                  <a:schemeClr val="tx1"/>
                </a:solidFill>
                <a:effectLst/>
                <a:latin typeface="+mn-lt"/>
                <a:hlinkClick r:id="rId4"/>
              </a:rPr>
              <a:t>Module6: Network Media</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err="1">
                <a:solidFill>
                  <a:schemeClr val="tx1"/>
                </a:solidFill>
                <a:effectLst/>
                <a:latin typeface="+mn-lt"/>
              </a:rPr>
              <a:t>中間テストについて説明</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039718AB-0C15-82E3-8454-7ED2D9BAC6A6}"/>
              </a:ext>
            </a:extLst>
          </p:cNvPr>
          <p:cNvGrpSpPr/>
          <p:nvPr/>
        </p:nvGrpSpPr>
        <p:grpSpPr>
          <a:xfrm>
            <a:off x="297542" y="3419971"/>
            <a:ext cx="324609" cy="374825"/>
            <a:chOff x="1129134" y="2919416"/>
            <a:chExt cx="324609" cy="374825"/>
          </a:xfrm>
        </p:grpSpPr>
        <p:sp>
          <p:nvSpPr>
            <p:cNvPr id="3" name="Google Shape;10287;p77">
              <a:extLst>
                <a:ext uri="{FF2B5EF4-FFF2-40B4-BE49-F238E27FC236}">
                  <a16:creationId xmlns:a16="http://schemas.microsoft.com/office/drawing/2014/main" id="{2A2C44F2-15C0-0911-96A4-601782B2D3C8}"/>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673D2B20-D585-8511-748E-5EFC06908EFF}"/>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8" name="Google Shape;1302;p52">
            <a:extLst>
              <a:ext uri="{FF2B5EF4-FFF2-40B4-BE49-F238E27FC236}">
                <a16:creationId xmlns:a16="http://schemas.microsoft.com/office/drawing/2014/main" id="{64709071-9924-A1A2-CC0F-10AD2286B2A6}"/>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p>
        </p:txBody>
      </p:sp>
      <p:sp>
        <p:nvSpPr>
          <p:cNvPr id="6" name="Footer Placeholder 4">
            <a:extLst>
              <a:ext uri="{FF2B5EF4-FFF2-40B4-BE49-F238E27FC236}">
                <a16:creationId xmlns:a16="http://schemas.microsoft.com/office/drawing/2014/main" id="{CE1DE849-0BDF-E134-296C-08E2C1F6C5C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a:t>
            </a:fld>
            <a:endParaRPr lang="en-US" dirty="0">
              <a:solidFill>
                <a:schemeClr val="tx1"/>
              </a:solidFill>
            </a:endParaRPr>
          </a:p>
        </p:txBody>
      </p:sp>
    </p:spTree>
    <p:extLst>
      <p:ext uri="{BB962C8B-B14F-4D97-AF65-F5344CB8AC3E}">
        <p14:creationId xmlns:p14="http://schemas.microsoft.com/office/powerpoint/2010/main" val="104851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4" name="TextBox 3">
            <a:extLst>
              <a:ext uri="{FF2B5EF4-FFF2-40B4-BE49-F238E27FC236}">
                <a16:creationId xmlns:a16="http://schemas.microsoft.com/office/drawing/2014/main" id="{9FAE00C8-5E4C-0887-CE8F-B0EA6976A1D0}"/>
              </a:ext>
            </a:extLst>
          </p:cNvPr>
          <p:cNvSpPr txBox="1"/>
          <p:nvPr/>
        </p:nvSpPr>
        <p:spPr>
          <a:xfrm>
            <a:off x="720000" y="1313422"/>
            <a:ext cx="7877590" cy="923330"/>
          </a:xfrm>
          <a:prstGeom prst="rect">
            <a:avLst/>
          </a:prstGeom>
          <a:noFill/>
        </p:spPr>
        <p:txBody>
          <a:bodyPr wrap="square" rtlCol="0">
            <a:spAutoFit/>
          </a:bodyPr>
          <a:lstStyle/>
          <a:p>
            <a:pPr algn="l" fontAlgn="ctr">
              <a:spcBef>
                <a:spcPts val="600"/>
              </a:spcBef>
              <a:spcAft>
                <a:spcPts val="600"/>
              </a:spcAft>
              <a:buClr>
                <a:schemeClr val="tx1"/>
              </a:buClr>
            </a:pPr>
            <a:r>
              <a:rPr lang="en-US" sz="1800" dirty="0">
                <a:solidFill>
                  <a:schemeClr val="accent1"/>
                </a:solidFill>
                <a:latin typeface="+mn-lt"/>
              </a:rPr>
              <a:t>アクセスレイヤー</a:t>
            </a:r>
            <a:r>
              <a:rPr lang="en-US" sz="1800" dirty="0">
                <a:solidFill>
                  <a:schemeClr val="tx1"/>
                </a:solidFill>
                <a:latin typeface="+mn-lt"/>
              </a:rPr>
              <a:t>とはOSIモデルの</a:t>
            </a:r>
            <a:r>
              <a:rPr lang="en-US" sz="1800" dirty="0">
                <a:solidFill>
                  <a:schemeClr val="accent1"/>
                </a:solidFill>
                <a:latin typeface="+mn-lt"/>
              </a:rPr>
              <a:t>第２層、 データリンク層</a:t>
            </a:r>
            <a:r>
              <a:rPr lang="en-US" sz="1800" dirty="0">
                <a:solidFill>
                  <a:schemeClr val="tx1"/>
                </a:solidFill>
                <a:latin typeface="+mn-lt"/>
              </a:rPr>
              <a:t>のこと。</a:t>
            </a:r>
            <a:r>
              <a:rPr lang="en-US" sz="1800" dirty="0">
                <a:solidFill>
                  <a:schemeClr val="accent1"/>
                </a:solidFill>
                <a:latin typeface="+mn-lt"/>
              </a:rPr>
              <a:t>レイヤー２</a:t>
            </a:r>
            <a:r>
              <a:rPr lang="en-US" sz="1800" dirty="0">
                <a:solidFill>
                  <a:schemeClr val="tx1"/>
                </a:solidFill>
                <a:latin typeface="+mn-lt"/>
              </a:rPr>
              <a:t>とか</a:t>
            </a:r>
            <a:r>
              <a:rPr lang="en-US" sz="1800" dirty="0">
                <a:solidFill>
                  <a:schemeClr val="accent1"/>
                </a:solidFill>
                <a:latin typeface="+mn-lt"/>
              </a:rPr>
              <a:t>L2</a:t>
            </a:r>
            <a:r>
              <a:rPr lang="en-US" sz="1800" dirty="0">
                <a:solidFill>
                  <a:schemeClr val="tx1"/>
                </a:solidFill>
                <a:latin typeface="+mn-lt"/>
              </a:rPr>
              <a:t>と呼ばれる。データリンクレイヤーでは、ネットワーク上のデータのことを</a:t>
            </a:r>
            <a:r>
              <a:rPr lang="en-US" sz="1800" dirty="0">
                <a:solidFill>
                  <a:schemeClr val="accent1"/>
                </a:solidFill>
                <a:latin typeface="+mn-lt"/>
              </a:rPr>
              <a:t>フレーム</a:t>
            </a:r>
            <a:r>
              <a:rPr lang="en-US" sz="1800" dirty="0">
                <a:solidFill>
                  <a:schemeClr val="tx1"/>
                </a:solidFill>
                <a:latin typeface="+mn-lt"/>
              </a:rPr>
              <a:t>と呼ぶ。</a:t>
            </a:r>
          </a:p>
        </p:txBody>
      </p:sp>
      <p:sp>
        <p:nvSpPr>
          <p:cNvPr id="8" name="Google Shape;1302;p52">
            <a:extLst>
              <a:ext uri="{FF2B5EF4-FFF2-40B4-BE49-F238E27FC236}">
                <a16:creationId xmlns:a16="http://schemas.microsoft.com/office/drawing/2014/main" id="{64709071-9924-A1A2-CC0F-10AD2286B2A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p>
        </p:txBody>
      </p:sp>
      <p:pic>
        <p:nvPicPr>
          <p:cNvPr id="18" name="Picture 17">
            <a:extLst>
              <a:ext uri="{FF2B5EF4-FFF2-40B4-BE49-F238E27FC236}">
                <a16:creationId xmlns:a16="http://schemas.microsoft.com/office/drawing/2014/main" id="{571CA650-20BC-591F-5A99-E7B643FE6C8E}"/>
              </a:ext>
            </a:extLst>
          </p:cNvPr>
          <p:cNvPicPr>
            <a:picLocks noChangeAspect="1"/>
          </p:cNvPicPr>
          <p:nvPr/>
        </p:nvPicPr>
        <p:blipFill>
          <a:blip r:embed="rId3"/>
          <a:stretch>
            <a:fillRect/>
          </a:stretch>
        </p:blipFill>
        <p:spPr>
          <a:xfrm>
            <a:off x="630417" y="2239069"/>
            <a:ext cx="3813994" cy="2593299"/>
          </a:xfrm>
          <a:prstGeom prst="rect">
            <a:avLst/>
          </a:prstGeom>
        </p:spPr>
      </p:pic>
      <p:pic>
        <p:nvPicPr>
          <p:cNvPr id="19" name="Picture 18">
            <a:extLst>
              <a:ext uri="{FF2B5EF4-FFF2-40B4-BE49-F238E27FC236}">
                <a16:creationId xmlns:a16="http://schemas.microsoft.com/office/drawing/2014/main" id="{75EEBD3E-26B2-6DB5-2665-4628C140043E}"/>
              </a:ext>
            </a:extLst>
          </p:cNvPr>
          <p:cNvPicPr>
            <a:picLocks noChangeAspect="1"/>
          </p:cNvPicPr>
          <p:nvPr/>
        </p:nvPicPr>
        <p:blipFill>
          <a:blip r:embed="rId4"/>
          <a:stretch>
            <a:fillRect/>
          </a:stretch>
        </p:blipFill>
        <p:spPr>
          <a:xfrm>
            <a:off x="4812953" y="2224891"/>
            <a:ext cx="3374722" cy="2605409"/>
          </a:xfrm>
          <a:prstGeom prst="rect">
            <a:avLst/>
          </a:prstGeom>
        </p:spPr>
      </p:pic>
      <p:sp>
        <p:nvSpPr>
          <p:cNvPr id="2" name="Footer Placeholder 4">
            <a:extLst>
              <a:ext uri="{FF2B5EF4-FFF2-40B4-BE49-F238E27FC236}">
                <a16:creationId xmlns:a16="http://schemas.microsoft.com/office/drawing/2014/main" id="{651E9897-8ED4-4A75-EAC6-48F5A2A327CE}"/>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6</a:t>
            </a:fld>
            <a:endParaRPr lang="en-US" dirty="0">
              <a:solidFill>
                <a:schemeClr val="tx1"/>
              </a:solidFill>
            </a:endParaRPr>
          </a:p>
        </p:txBody>
      </p:sp>
    </p:spTree>
    <p:extLst>
      <p:ext uri="{BB962C8B-B14F-4D97-AF65-F5344CB8AC3E}">
        <p14:creationId xmlns:p14="http://schemas.microsoft.com/office/powerpoint/2010/main" val="25889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4" name="TextBox 3">
            <a:extLst>
              <a:ext uri="{FF2B5EF4-FFF2-40B4-BE49-F238E27FC236}">
                <a16:creationId xmlns:a16="http://schemas.microsoft.com/office/drawing/2014/main" id="{9FAE00C8-5E4C-0887-CE8F-B0EA6976A1D0}"/>
              </a:ext>
            </a:extLst>
          </p:cNvPr>
          <p:cNvSpPr txBox="1"/>
          <p:nvPr/>
        </p:nvSpPr>
        <p:spPr>
          <a:xfrm>
            <a:off x="720000" y="1167118"/>
            <a:ext cx="7877590" cy="338554"/>
          </a:xfrm>
          <a:prstGeom prst="rect">
            <a:avLst/>
          </a:prstGeom>
          <a:noFill/>
        </p:spPr>
        <p:txBody>
          <a:bodyPr wrap="square" rtlCol="0">
            <a:spAutoFit/>
          </a:bodyPr>
          <a:lstStyle/>
          <a:p>
            <a:pPr algn="l" fontAlgn="ctr">
              <a:spcBef>
                <a:spcPts val="600"/>
              </a:spcBef>
              <a:spcAft>
                <a:spcPts val="600"/>
              </a:spcAft>
              <a:buClr>
                <a:schemeClr val="tx1"/>
              </a:buClr>
            </a:pPr>
            <a:r>
              <a:rPr lang="en-US" sz="1600" dirty="0">
                <a:solidFill>
                  <a:schemeClr val="tx1"/>
                </a:solidFill>
                <a:latin typeface="+mn-lt"/>
              </a:rPr>
              <a:t>復習：OSIモデルの第２層： データリンク層と第３層：ネットワーク層の違い</a:t>
            </a:r>
          </a:p>
        </p:txBody>
      </p:sp>
      <p:sp>
        <p:nvSpPr>
          <p:cNvPr id="8" name="Google Shape;1302;p52">
            <a:extLst>
              <a:ext uri="{FF2B5EF4-FFF2-40B4-BE49-F238E27FC236}">
                <a16:creationId xmlns:a16="http://schemas.microsoft.com/office/drawing/2014/main" id="{64709071-9924-A1A2-CC0F-10AD2286B2A6}"/>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p>
        </p:txBody>
      </p:sp>
      <p:pic>
        <p:nvPicPr>
          <p:cNvPr id="3" name="Picture 2">
            <a:extLst>
              <a:ext uri="{FF2B5EF4-FFF2-40B4-BE49-F238E27FC236}">
                <a16:creationId xmlns:a16="http://schemas.microsoft.com/office/drawing/2014/main" id="{907E5D0C-1F49-0F8F-D2A6-872726F86001}"/>
              </a:ext>
            </a:extLst>
          </p:cNvPr>
          <p:cNvPicPr>
            <a:picLocks noChangeAspect="1"/>
          </p:cNvPicPr>
          <p:nvPr/>
        </p:nvPicPr>
        <p:blipFill>
          <a:blip r:embed="rId3"/>
          <a:stretch>
            <a:fillRect/>
          </a:stretch>
        </p:blipFill>
        <p:spPr>
          <a:xfrm>
            <a:off x="5025207" y="1775206"/>
            <a:ext cx="3813994" cy="2593299"/>
          </a:xfrm>
          <a:prstGeom prst="rect">
            <a:avLst/>
          </a:prstGeom>
        </p:spPr>
      </p:pic>
      <p:sp>
        <p:nvSpPr>
          <p:cNvPr id="5" name="TextBox 4">
            <a:extLst>
              <a:ext uri="{FF2B5EF4-FFF2-40B4-BE49-F238E27FC236}">
                <a16:creationId xmlns:a16="http://schemas.microsoft.com/office/drawing/2014/main" id="{0839D051-F3C9-C9F9-1127-D40D1E47DAEA}"/>
              </a:ext>
            </a:extLst>
          </p:cNvPr>
          <p:cNvSpPr txBox="1"/>
          <p:nvPr/>
        </p:nvSpPr>
        <p:spPr>
          <a:xfrm>
            <a:off x="687571" y="1654143"/>
            <a:ext cx="4167964" cy="1723549"/>
          </a:xfrm>
          <a:prstGeom prst="rect">
            <a:avLst/>
          </a:prstGeom>
          <a:noFill/>
        </p:spPr>
        <p:txBody>
          <a:bodyPr wrap="square" rtlCol="0">
            <a:spAutoFit/>
          </a:bodyPr>
          <a:lstStyle/>
          <a:p>
            <a:pPr>
              <a:spcAft>
                <a:spcPts val="1200"/>
              </a:spcAft>
            </a:pPr>
            <a:r>
              <a:rPr lang="ja-JP" altLang="en-US" sz="1600">
                <a:solidFill>
                  <a:schemeClr val="accent1"/>
                </a:solidFill>
                <a:latin typeface="+mn-lt"/>
              </a:rPr>
              <a:t>ネットワーク層（</a:t>
            </a:r>
            <a:r>
              <a:rPr lang="en-US" altLang="ja-JP" sz="1600" dirty="0">
                <a:solidFill>
                  <a:schemeClr val="accent1"/>
                </a:solidFill>
                <a:latin typeface="+mn-lt"/>
              </a:rPr>
              <a:t>L3</a:t>
            </a:r>
            <a:r>
              <a:rPr lang="ja-JP" altLang="en-US" sz="1600">
                <a:solidFill>
                  <a:schemeClr val="accent1"/>
                </a:solidFill>
                <a:latin typeface="+mn-lt"/>
              </a:rPr>
              <a:t>）</a:t>
            </a:r>
            <a:r>
              <a:rPr lang="en-US" altLang="ja-JP" sz="1600" dirty="0">
                <a:solidFill>
                  <a:schemeClr val="accent1"/>
                </a:solidFill>
                <a:latin typeface="+mn-lt"/>
              </a:rPr>
              <a:t>: </a:t>
            </a:r>
            <a:r>
              <a:rPr lang="en-US" sz="1600" dirty="0">
                <a:solidFill>
                  <a:schemeClr val="tx1"/>
                </a:solidFill>
                <a:latin typeface="+mn-lt"/>
              </a:rPr>
              <a:t>IP</a:t>
            </a:r>
            <a:r>
              <a:rPr lang="ja-JP" altLang="en-US" sz="1600">
                <a:solidFill>
                  <a:schemeClr val="tx1"/>
                </a:solidFill>
                <a:latin typeface="+mn-lt"/>
              </a:rPr>
              <a:t>アドレスとパケットを使用して、</a:t>
            </a:r>
            <a:r>
              <a:rPr lang="ja-JP" altLang="en-US" sz="1600" u="sng">
                <a:solidFill>
                  <a:schemeClr val="tx1"/>
                </a:solidFill>
                <a:latin typeface="+mn-lt"/>
              </a:rPr>
              <a:t>異なるネットワーク間</a:t>
            </a:r>
            <a:r>
              <a:rPr lang="ja-JP" altLang="en-US" sz="1600">
                <a:solidFill>
                  <a:schemeClr val="tx1"/>
                </a:solidFill>
                <a:latin typeface="+mn-lt"/>
              </a:rPr>
              <a:t>の長距離通信を管する。</a:t>
            </a:r>
            <a:endParaRPr lang="en-US" altLang="ja-JP" sz="1600" dirty="0">
              <a:solidFill>
                <a:schemeClr val="tx1"/>
              </a:solidFill>
              <a:latin typeface="+mn-lt"/>
            </a:endParaRPr>
          </a:p>
          <a:p>
            <a:pPr>
              <a:spcAft>
                <a:spcPts val="1200"/>
              </a:spcAft>
            </a:pPr>
            <a:r>
              <a:rPr lang="ja-JP" altLang="en-US" sz="1600">
                <a:solidFill>
                  <a:schemeClr val="accent1"/>
                </a:solidFill>
                <a:latin typeface="+mn-lt"/>
              </a:rPr>
              <a:t>データリンク層</a:t>
            </a:r>
            <a:r>
              <a:rPr lang="ja-JP" altLang="en-JP" sz="1600">
                <a:solidFill>
                  <a:schemeClr val="accent1"/>
                </a:solidFill>
                <a:latin typeface="+mn-lt"/>
              </a:rPr>
              <a:t>（</a:t>
            </a:r>
            <a:r>
              <a:rPr lang="en-JP" altLang="ja-JP" sz="1600" dirty="0">
                <a:solidFill>
                  <a:schemeClr val="accent1"/>
                </a:solidFill>
                <a:latin typeface="+mn-lt"/>
              </a:rPr>
              <a:t>L2)</a:t>
            </a:r>
            <a:r>
              <a:rPr lang="en-US" altLang="ja-JP" sz="1600" dirty="0">
                <a:solidFill>
                  <a:schemeClr val="accent1"/>
                </a:solidFill>
                <a:latin typeface="+mn-lt"/>
              </a:rPr>
              <a:t>: </a:t>
            </a:r>
            <a:r>
              <a:rPr lang="en-US" sz="1600" dirty="0">
                <a:solidFill>
                  <a:schemeClr val="tx1"/>
                </a:solidFill>
                <a:latin typeface="+mn-lt"/>
              </a:rPr>
              <a:t>MAC</a:t>
            </a:r>
            <a:r>
              <a:rPr lang="ja-JP" altLang="en-US" sz="1600">
                <a:solidFill>
                  <a:schemeClr val="tx1"/>
                </a:solidFill>
                <a:latin typeface="+mn-lt"/>
              </a:rPr>
              <a:t>アドレスとフレームを使用して、</a:t>
            </a:r>
            <a:r>
              <a:rPr lang="ja-JP" altLang="en-US" sz="1600" u="sng">
                <a:solidFill>
                  <a:schemeClr val="tx1"/>
                </a:solidFill>
                <a:latin typeface="+mn-lt"/>
              </a:rPr>
              <a:t>同じネットワーク内でのローカル通信</a:t>
            </a:r>
            <a:r>
              <a:rPr lang="ja-JP" altLang="en-US" sz="1600">
                <a:solidFill>
                  <a:schemeClr val="tx1"/>
                </a:solidFill>
                <a:latin typeface="+mn-lt"/>
              </a:rPr>
              <a:t>を処理する。</a:t>
            </a:r>
          </a:p>
        </p:txBody>
      </p:sp>
      <p:sp>
        <p:nvSpPr>
          <p:cNvPr id="6" name="Rounded Rectangular Callout 5">
            <a:extLst>
              <a:ext uri="{FF2B5EF4-FFF2-40B4-BE49-F238E27FC236}">
                <a16:creationId xmlns:a16="http://schemas.microsoft.com/office/drawing/2014/main" id="{6C249F12-6B8A-7C5F-3276-26DC458A5215}"/>
              </a:ext>
            </a:extLst>
          </p:cNvPr>
          <p:cNvSpPr/>
          <p:nvPr/>
        </p:nvSpPr>
        <p:spPr>
          <a:xfrm>
            <a:off x="1960687" y="3662755"/>
            <a:ext cx="2700670" cy="1197935"/>
          </a:xfrm>
          <a:prstGeom prst="wedgeRoundRectCallout">
            <a:avLst>
              <a:gd name="adj1" fmla="val -50481"/>
              <a:gd name="adj2" fmla="val -83062"/>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t>今日の授業は</a:t>
            </a:r>
            <a:endParaRPr lang="en-US" sz="2000" dirty="0"/>
          </a:p>
          <a:p>
            <a:pPr algn="ctr"/>
            <a:r>
              <a:rPr lang="en-US" sz="2000" dirty="0" err="1">
                <a:solidFill>
                  <a:schemeClr val="accent3"/>
                </a:solidFill>
              </a:rPr>
              <a:t>データリンク層</a:t>
            </a:r>
            <a:endParaRPr lang="en-US" sz="2000" dirty="0">
              <a:solidFill>
                <a:schemeClr val="accent3"/>
              </a:solidFill>
            </a:endParaRPr>
          </a:p>
          <a:p>
            <a:pPr algn="ctr"/>
            <a:r>
              <a:rPr lang="en-US" sz="2000" dirty="0" err="1">
                <a:solidFill>
                  <a:schemeClr val="bg1"/>
                </a:solidFill>
              </a:rPr>
              <a:t>について</a:t>
            </a:r>
            <a:endParaRPr lang="en-US" sz="2000" dirty="0">
              <a:solidFill>
                <a:schemeClr val="bg1"/>
              </a:solidFill>
            </a:endParaRPr>
          </a:p>
        </p:txBody>
      </p:sp>
      <p:sp>
        <p:nvSpPr>
          <p:cNvPr id="2" name="Footer Placeholder 4">
            <a:extLst>
              <a:ext uri="{FF2B5EF4-FFF2-40B4-BE49-F238E27FC236}">
                <a16:creationId xmlns:a16="http://schemas.microsoft.com/office/drawing/2014/main" id="{013D5590-0F4F-DF31-D1E1-6D680C42E31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7</a:t>
            </a:fld>
            <a:endParaRPr lang="en-US" dirty="0">
              <a:solidFill>
                <a:schemeClr val="tx1"/>
              </a:solidFill>
            </a:endParaRPr>
          </a:p>
        </p:txBody>
      </p:sp>
    </p:spTree>
    <p:extLst>
      <p:ext uri="{BB962C8B-B14F-4D97-AF65-F5344CB8AC3E}">
        <p14:creationId xmlns:p14="http://schemas.microsoft.com/office/powerpoint/2010/main" val="11236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123658"/>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7: : The Access Layer</a:t>
            </a:r>
          </a:p>
          <a:p>
            <a:pPr algn="l" fontAlgn="ctr">
              <a:spcAft>
                <a:spcPts val="600"/>
              </a:spcAft>
              <a:buClr>
                <a:schemeClr val="tx1"/>
              </a:buClr>
            </a:pPr>
            <a:r>
              <a:rPr lang="en-US" sz="1600" b="0" i="0" dirty="0">
                <a:solidFill>
                  <a:schemeClr val="tx1"/>
                </a:solidFill>
                <a:effectLst/>
                <a:latin typeface="+mn-lt"/>
              </a:rPr>
              <a:t>Module Objective: Explain how communication occurs on Ethernet networks.</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Encapsulation and Ethernet Frame:  Explain the process of encapsulation and Ethernet framing.</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The Access Layer: Explain how to improve network communication at the access layer.</a:t>
            </a:r>
          </a:p>
        </p:txBody>
      </p:sp>
      <p:sp>
        <p:nvSpPr>
          <p:cNvPr id="2" name="Footer Placeholder 4">
            <a:extLst>
              <a:ext uri="{FF2B5EF4-FFF2-40B4-BE49-F238E27FC236}">
                <a16:creationId xmlns:a16="http://schemas.microsoft.com/office/drawing/2014/main" id="{5998DD43-ADDA-088C-88A1-FA471F08C4E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8</a:t>
            </a:fld>
            <a:endParaRPr lang="en-US" dirty="0">
              <a:solidFill>
                <a:schemeClr val="tx1"/>
              </a:solidFill>
            </a:endParaRPr>
          </a:p>
        </p:txBody>
      </p:sp>
    </p:spTree>
    <p:extLst>
      <p:ext uri="{BB962C8B-B14F-4D97-AF65-F5344CB8AC3E}">
        <p14:creationId xmlns:p14="http://schemas.microsoft.com/office/powerpoint/2010/main" val="324351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214479E-55A0-EA57-AA9E-8DB7ED441AD8}"/>
              </a:ext>
            </a:extLst>
          </p:cNvPr>
          <p:cNvSpPr txBox="1"/>
          <p:nvPr/>
        </p:nvSpPr>
        <p:spPr>
          <a:xfrm>
            <a:off x="754178" y="1714865"/>
            <a:ext cx="8188144" cy="2369880"/>
          </a:xfrm>
          <a:prstGeom prst="rect">
            <a:avLst/>
          </a:prstGeom>
          <a:noFill/>
        </p:spPr>
        <p:txBody>
          <a:bodyPr wrap="square" rtlCol="0">
            <a:spAutoFit/>
          </a:bodyPr>
          <a:lstStyle/>
          <a:p>
            <a:pPr fontAlgn="ctr">
              <a:spcAft>
                <a:spcPts val="600"/>
              </a:spcAft>
              <a:buClr>
                <a:schemeClr val="tx1"/>
              </a:buClr>
            </a:pPr>
            <a:r>
              <a:rPr lang="en-US" sz="1600" b="0" i="0" dirty="0">
                <a:solidFill>
                  <a:schemeClr val="tx1"/>
                </a:solidFill>
                <a:effectLst/>
                <a:latin typeface="+mn-lt"/>
              </a:rPr>
              <a:t>Module 7: : </a:t>
            </a:r>
            <a:r>
              <a:rPr lang="en-US" sz="1600" b="0" i="0" dirty="0" err="1">
                <a:solidFill>
                  <a:schemeClr val="tx1"/>
                </a:solidFill>
                <a:effectLst/>
                <a:latin typeface="+mn-lt"/>
              </a:rPr>
              <a:t>アクセスレイヤ</a:t>
            </a:r>
            <a:r>
              <a:rPr lang="en-US" sz="1600" b="0" i="0" dirty="0">
                <a:solidFill>
                  <a:schemeClr val="tx1"/>
                </a:solidFill>
                <a:effectLst/>
                <a:latin typeface="+mn-lt"/>
              </a:rPr>
              <a:t>ー</a:t>
            </a:r>
            <a:r>
              <a:rPr lang="en-US" sz="1600" dirty="0">
                <a:solidFill>
                  <a:schemeClr val="tx1"/>
                </a:solidFill>
                <a:latin typeface="+mn-lt"/>
              </a:rPr>
              <a:t>（</a:t>
            </a:r>
            <a:r>
              <a:rPr lang="en-US" sz="1600" dirty="0" err="1">
                <a:solidFill>
                  <a:schemeClr val="tx1"/>
                </a:solidFill>
                <a:latin typeface="+mn-lt"/>
              </a:rPr>
              <a:t>データリンク層</a:t>
            </a:r>
            <a:r>
              <a:rPr lang="en-US" sz="1600" dirty="0">
                <a:solidFill>
                  <a:schemeClr val="tx1"/>
                </a:solidFill>
                <a:latin typeface="+mn-lt"/>
              </a:rPr>
              <a:t>）</a:t>
            </a:r>
            <a:endParaRPr lang="en-US" sz="1600" b="0" i="0" dirty="0">
              <a:solidFill>
                <a:schemeClr val="tx1"/>
              </a:solidFill>
              <a:effectLst/>
              <a:latin typeface="+mn-lt"/>
            </a:endParaRPr>
          </a:p>
          <a:p>
            <a:pPr algn="l" fontAlgn="ctr">
              <a:spcAft>
                <a:spcPts val="6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ja-JP" altLang="en-US" sz="1600" b="0" i="0">
                <a:solidFill>
                  <a:schemeClr val="tx1"/>
                </a:solidFill>
                <a:effectLst/>
                <a:latin typeface="+mn-lt"/>
              </a:rPr>
              <a:t>イーサネットネットワーク</a:t>
            </a:r>
            <a:r>
              <a:rPr lang="ja-JP" altLang="en-JP" sz="1600" b="0" i="0">
                <a:solidFill>
                  <a:schemeClr val="tx1"/>
                </a:solidFill>
                <a:effectLst/>
                <a:latin typeface="+mn-lt"/>
              </a:rPr>
              <a:t>（</a:t>
            </a:r>
            <a:r>
              <a:rPr lang="ja-JP" altLang="en-US" sz="1600" b="0" i="0">
                <a:solidFill>
                  <a:schemeClr val="tx1"/>
                </a:solidFill>
                <a:effectLst/>
                <a:latin typeface="+mn-lt"/>
              </a:rPr>
              <a:t>有線</a:t>
            </a:r>
            <a:r>
              <a:rPr lang="en-US" altLang="ja-JP" sz="1600" b="0" i="0" dirty="0">
                <a:solidFill>
                  <a:schemeClr val="tx1"/>
                </a:solidFill>
                <a:effectLst/>
                <a:latin typeface="+mn-lt"/>
              </a:rPr>
              <a:t>LAN</a:t>
            </a:r>
            <a:r>
              <a:rPr lang="ja-JP" altLang="en-US" sz="1600" b="0" i="0">
                <a:solidFill>
                  <a:schemeClr val="tx1"/>
                </a:solidFill>
                <a:effectLst/>
                <a:latin typeface="+mn-lt"/>
              </a:rPr>
              <a:t>）で通信がどのように行われるかを説明する。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ja-JP" altLang="en-US" sz="1600" b="0" i="0">
                <a:solidFill>
                  <a:schemeClr val="accent1"/>
                </a:solidFill>
                <a:effectLst/>
                <a:latin typeface="+mn-lt"/>
              </a:rPr>
              <a:t>カプセル化</a:t>
            </a:r>
            <a:r>
              <a:rPr lang="ja-JP" altLang="en-US" sz="1600" b="0" i="0">
                <a:solidFill>
                  <a:schemeClr val="tx1"/>
                </a:solidFill>
                <a:effectLst/>
                <a:latin typeface="+mn-lt"/>
              </a:rPr>
              <a:t>と</a:t>
            </a:r>
            <a:r>
              <a:rPr lang="ja-JP" altLang="en-US" sz="1600" b="0" i="0">
                <a:solidFill>
                  <a:schemeClr val="accent1"/>
                </a:solidFill>
                <a:effectLst/>
                <a:latin typeface="+mn-lt"/>
              </a:rPr>
              <a:t>イーサネットフレーム</a:t>
            </a:r>
            <a:r>
              <a:rPr lang="en-US" altLang="ja-JP" sz="1600" b="0" i="0" dirty="0">
                <a:solidFill>
                  <a:schemeClr val="accent1"/>
                </a:solidFill>
                <a:effectLst/>
                <a:latin typeface="+mn-lt"/>
              </a:rPr>
              <a:t>: </a:t>
            </a:r>
            <a:r>
              <a:rPr lang="ja-JP" altLang="en-US" sz="1600" b="0" i="0">
                <a:solidFill>
                  <a:schemeClr val="tx1"/>
                </a:solidFill>
                <a:effectLst/>
                <a:latin typeface="+mn-lt"/>
              </a:rPr>
              <a:t>カプセル化のプロセスとイーサネットフレームについて説明する。</a:t>
            </a:r>
          </a:p>
          <a:p>
            <a:pPr algn="l" fontAlgn="ctr">
              <a:spcAft>
                <a:spcPts val="600"/>
              </a:spcAft>
              <a:buClr>
                <a:schemeClr val="tx1"/>
              </a:buClr>
            </a:pPr>
            <a:r>
              <a:rPr lang="ja-JP" altLang="en-US" sz="1600" b="0" i="0">
                <a:solidFill>
                  <a:schemeClr val="accent1"/>
                </a:solidFill>
                <a:effectLst/>
                <a:latin typeface="+mn-lt"/>
              </a:rPr>
              <a:t>アクセスレイヤー</a:t>
            </a:r>
            <a:r>
              <a:rPr lang="en-US" altLang="ja-JP" sz="1600" b="0" i="0" dirty="0">
                <a:solidFill>
                  <a:schemeClr val="accent1"/>
                </a:solidFill>
                <a:effectLst/>
                <a:latin typeface="+mn-lt"/>
              </a:rPr>
              <a:t>: </a:t>
            </a:r>
            <a:r>
              <a:rPr lang="ja-JP" altLang="en-US" sz="1600" b="0" i="0">
                <a:solidFill>
                  <a:schemeClr val="tx1"/>
                </a:solidFill>
                <a:effectLst/>
                <a:latin typeface="+mn-lt"/>
              </a:rPr>
              <a:t>アクセスレイヤー（</a:t>
            </a:r>
            <a:r>
              <a:rPr lang="ja-JP" altLang="en-US" sz="1600">
                <a:solidFill>
                  <a:schemeClr val="tx1"/>
                </a:solidFill>
                <a:latin typeface="+mn-lt"/>
              </a:rPr>
              <a:t>データリンク層）</a:t>
            </a:r>
            <a:r>
              <a:rPr lang="ja-JP" altLang="en-US" sz="1600" b="0" i="0">
                <a:solidFill>
                  <a:schemeClr val="tx1"/>
                </a:solidFill>
                <a:effectLst/>
                <a:latin typeface="+mn-lt"/>
              </a:rPr>
              <a:t>でのネットワーク通信</a:t>
            </a:r>
            <a:r>
              <a:rPr lang="ja-JP" altLang="en-US" sz="1600">
                <a:solidFill>
                  <a:schemeClr val="tx1"/>
                </a:solidFill>
                <a:latin typeface="+mn-lt"/>
              </a:rPr>
              <a:t>のパフォーマンスを</a:t>
            </a:r>
            <a:r>
              <a:rPr lang="ja-JP" altLang="en-US" sz="1600" b="0" i="0">
                <a:solidFill>
                  <a:schemeClr val="tx1"/>
                </a:solidFill>
                <a:effectLst/>
                <a:latin typeface="+mn-lt"/>
              </a:rPr>
              <a:t>向上させる方法を説明する。</a:t>
            </a:r>
            <a:endParaRPr lang="en-US" altLang="ja-JP" sz="1600" dirty="0">
              <a:solidFill>
                <a:schemeClr val="tx1"/>
              </a:solidFill>
              <a:latin typeface="+mn-lt"/>
              <a:ea typeface="MS PGothic" panose="020B0600070205080204" pitchFamily="34" charset="-128"/>
            </a:endParaRPr>
          </a:p>
        </p:txBody>
      </p:sp>
      <p:sp>
        <p:nvSpPr>
          <p:cNvPr id="5" name="Google Shape;1302;p52">
            <a:extLst>
              <a:ext uri="{FF2B5EF4-FFF2-40B4-BE49-F238E27FC236}">
                <a16:creationId xmlns:a16="http://schemas.microsoft.com/office/drawing/2014/main" id="{43F8F9B0-FDFB-4635-6648-DE52B5730A84}"/>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br>
              <a:rPr lang="en-US" dirty="0"/>
            </a:br>
            <a:endParaRPr lang="en-US" dirty="0"/>
          </a:p>
        </p:txBody>
      </p:sp>
      <p:sp>
        <p:nvSpPr>
          <p:cNvPr id="2" name="Footer Placeholder 4">
            <a:extLst>
              <a:ext uri="{FF2B5EF4-FFF2-40B4-BE49-F238E27FC236}">
                <a16:creationId xmlns:a16="http://schemas.microsoft.com/office/drawing/2014/main" id="{2164CDA7-1702-F795-E3D0-6053AD8CB55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9</a:t>
            </a:fld>
            <a:endParaRPr lang="en-US" dirty="0">
              <a:solidFill>
                <a:schemeClr val="tx1"/>
              </a:solidFill>
            </a:endParaRPr>
          </a:p>
        </p:txBody>
      </p:sp>
    </p:spTree>
    <p:extLst>
      <p:ext uri="{BB962C8B-B14F-4D97-AF65-F5344CB8AC3E}">
        <p14:creationId xmlns:p14="http://schemas.microsoft.com/office/powerpoint/2010/main" val="4216249399"/>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5237</TotalTime>
  <Words>4778</Words>
  <Application>Microsoft Macintosh PowerPoint</Application>
  <PresentationFormat>On-screen Show (16:9)</PresentationFormat>
  <Paragraphs>379</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Roboto</vt:lpstr>
      <vt:lpstr>MS PGothic</vt:lpstr>
      <vt:lpstr>Raleway</vt:lpstr>
      <vt:lpstr>Oswald</vt:lpstr>
      <vt:lpstr>Wingdings</vt:lpstr>
      <vt:lpstr>Arial</vt:lpstr>
      <vt:lpstr>Software Development Bussines Plan by Slidesgo</vt:lpstr>
      <vt:lpstr>06 Networking Basics　 Module 7: The Access Layer</vt:lpstr>
      <vt:lpstr>TABLE OF CONTENTS 2</vt:lpstr>
      <vt:lpstr>TABLE OF CONTENTS 2</vt:lpstr>
      <vt:lpstr>1. About Today’s Class  </vt:lpstr>
      <vt:lpstr>1. 今日の授業について</vt:lpstr>
      <vt:lpstr>1. 今日の授業について</vt:lpstr>
      <vt:lpstr>1. 今日の授業について</vt:lpstr>
      <vt:lpstr>2. Today’s Goal  </vt:lpstr>
      <vt:lpstr>2. 今日の授業の目標 </vt:lpstr>
      <vt:lpstr>7.1. Encapsulation and the Ethernet Frame</vt:lpstr>
      <vt:lpstr>7.1. カプセル化とイーサネットフレーム</vt:lpstr>
      <vt:lpstr>7.1. Encapsulation and the Ethernet Frame</vt:lpstr>
      <vt:lpstr>7.1. カプセル化とイーサネットフレーム</vt:lpstr>
      <vt:lpstr>7.1. Encapsulation and the Ethernet Frame</vt:lpstr>
      <vt:lpstr>7.1. Encapsulation and the Ethernet Frame</vt:lpstr>
      <vt:lpstr>7.1. Encapsulation and the Ethernet Frame</vt:lpstr>
      <vt:lpstr>7.1. Encapsulation and the Ethernet Frame</vt:lpstr>
      <vt:lpstr>7.2. The Access Layer</vt:lpstr>
      <vt:lpstr>7.2. アクセスレイヤー（データリンク層）</vt:lpstr>
      <vt:lpstr>7.2. The Access Layer</vt:lpstr>
      <vt:lpstr>7.2. アクセスレイヤー（データリンク層）</vt:lpstr>
      <vt:lpstr>7.2. アクセスレイヤー（データリンク層）</vt:lpstr>
      <vt:lpstr>7.2. The Access Layer</vt:lpstr>
      <vt:lpstr>7.2. The Access Layer</vt:lpstr>
      <vt:lpstr>7.2. The Access Layer</vt:lpstr>
      <vt:lpstr>7.3. The Access Layer Summary</vt:lpstr>
      <vt:lpstr>7.3. The Access Layer Summary</vt:lpstr>
      <vt:lpstr>7.3. The Access Layer Summary</vt:lpstr>
      <vt:lpstr>7.3. The Access Layer Summary</vt:lpstr>
      <vt:lpstr>7.3. The Access Layer Summary</vt:lpstr>
      <vt:lpstr>7.3. The Access Layer Summary</vt:lpstr>
      <vt:lpstr>Questions and free discussion</vt:lpstr>
      <vt:lpstr>Check Test 6</vt:lpstr>
      <vt:lpstr>Reference</vt:lpstr>
      <vt:lpstr>Exercise</vt:lpstr>
      <vt:lpstr>Create a Cisco Packet Tracer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72</cp:revision>
  <cp:lastPrinted>2025-03-05T02:30:20Z</cp:lastPrinted>
  <dcterms:modified xsi:type="dcterms:W3CDTF">2025-04-10T00:45:21Z</dcterms:modified>
</cp:coreProperties>
</file>