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370" r:id="rId3"/>
    <p:sldId id="371" r:id="rId4"/>
    <p:sldId id="320" r:id="rId5"/>
    <p:sldId id="426" r:id="rId6"/>
    <p:sldId id="429" r:id="rId7"/>
    <p:sldId id="343" r:id="rId8"/>
    <p:sldId id="427" r:id="rId9"/>
    <p:sldId id="332" r:id="rId10"/>
    <p:sldId id="428" r:id="rId11"/>
    <p:sldId id="417" r:id="rId12"/>
    <p:sldId id="430" r:id="rId13"/>
    <p:sldId id="287" r:id="rId14"/>
    <p:sldId id="418" r:id="rId15"/>
    <p:sldId id="431" r:id="rId16"/>
    <p:sldId id="414" r:id="rId17"/>
    <p:sldId id="432" r:id="rId18"/>
    <p:sldId id="420" r:id="rId19"/>
    <p:sldId id="433" r:id="rId20"/>
    <p:sldId id="436" r:id="rId21"/>
    <p:sldId id="434" r:id="rId22"/>
    <p:sldId id="435" r:id="rId23"/>
    <p:sldId id="437" r:id="rId24"/>
    <p:sldId id="438" r:id="rId25"/>
    <p:sldId id="439" r:id="rId26"/>
    <p:sldId id="406" r:id="rId27"/>
    <p:sldId id="440" r:id="rId28"/>
    <p:sldId id="423" r:id="rId29"/>
    <p:sldId id="441" r:id="rId30"/>
    <p:sldId id="336" r:id="rId31"/>
    <p:sldId id="337" r:id="rId32"/>
    <p:sldId id="322" r:id="rId33"/>
    <p:sldId id="448" r:id="rId34"/>
    <p:sldId id="447" r:id="rId35"/>
    <p:sldId id="449" r:id="rId36"/>
  </p:sldIdLst>
  <p:sldSz cx="9144000" cy="5143500" type="screen16x9"/>
  <p:notesSz cx="6858000" cy="9144000"/>
  <p:embeddedFontLst>
    <p:embeddedFont>
      <p:font typeface="Oswald" pitchFamily="2" charset="77"/>
      <p:regular r:id="rId38"/>
      <p:bold r:id="rId39"/>
    </p:embeddedFont>
    <p:embeddedFont>
      <p:font typeface="Raleway" pitchFamily="2" charset="77"/>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gB+W3cus5KqWiGNwKKdcw==" hashData="yJtnTGWiiYZNfQ12vBLtCkKtQw72Z1LfsofD+z8wCYyf+0gKRIrWfKYTPr+ZJSGHPE7t3mUDt3nWioMNdTM5h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5725"/>
  </p:normalViewPr>
  <p:slideViewPr>
    <p:cSldViewPr snapToGrid="0" showGuides="1">
      <p:cViewPr varScale="1">
        <p:scale>
          <a:sx n="144" d="100"/>
          <a:sy n="144" d="100"/>
        </p:scale>
        <p:origin x="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E853EEF-E0B0-9A15-685F-3385344CE10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224BD-494F-D3BD-E68F-9A748E244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AE46F5-E52E-61E0-7AAA-59D14990B1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8279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EEBB10B-72D4-A192-4938-D870AF1D3F9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F0A743F-1E63-1E68-E33B-0AB006A14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C669B34-9C71-8038-1D69-7FE5EB00A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46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8021CF-2225-37C0-10D9-264B667853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AFB35D-D312-D0C8-11B1-15B4B85D75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F3BCA8-DAA3-D38D-0352-3FFBE3251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8.1.2 </a:t>
            </a:r>
            <a:r>
              <a:rPr lang="ja-JP" altLang="en-US"/>
              <a:t>オクテットとドット区切り</a:t>
            </a:r>
            <a:r>
              <a:rPr lang="en-US" altLang="ja-JP" dirty="0"/>
              <a:t>10</a:t>
            </a:r>
            <a:r>
              <a:rPr lang="ja-JP" altLang="en-US"/>
              <a:t>進表記</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IPv4</a:t>
            </a:r>
            <a:r>
              <a:rPr lang="ja-JP" altLang="en-US"/>
              <a:t>アドレスは</a:t>
            </a:r>
            <a:r>
              <a:rPr lang="en-US" altLang="ja-JP" dirty="0"/>
              <a:t>32</a:t>
            </a:r>
            <a:r>
              <a:rPr lang="ja-JP" altLang="en-US"/>
              <a:t>ビットの長さがあります。以下に、</a:t>
            </a:r>
            <a:r>
              <a:rPr lang="en-US" altLang="ja-JP" dirty="0"/>
              <a:t>2</a:t>
            </a:r>
            <a:r>
              <a:rPr lang="ja-JP" altLang="en-US"/>
              <a:t>進数で表した</a:t>
            </a:r>
            <a:r>
              <a:rPr lang="en-US" dirty="0"/>
              <a:t>IPv4</a:t>
            </a:r>
            <a:r>
              <a:rPr lang="ja-JP" altLang="en-US"/>
              <a:t>アドレスを示します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このアドレスが非常に読みづらいことに気づくでしょう。</a:t>
            </a:r>
            <a:r>
              <a:rPr lang="en-US" altLang="ja-JP" dirty="0"/>
              <a:t>32</a:t>
            </a:r>
            <a:r>
              <a:rPr lang="ja-JP" altLang="en-US"/>
              <a:t>ビットの一連の数字でデバイスを設定しなければならないと想像してください！ そのため、</a:t>
            </a:r>
            <a:r>
              <a:rPr lang="en-US" altLang="ja-JP" dirty="0"/>
              <a:t>32</a:t>
            </a:r>
            <a:r>
              <a:rPr lang="ja-JP" altLang="en-US"/>
              <a:t>ビットは、オクテットと呼ばれる</a:t>
            </a:r>
            <a:r>
              <a:rPr lang="en-US" altLang="ja-JP" dirty="0"/>
              <a:t>8</a:t>
            </a:r>
            <a:r>
              <a:rPr lang="ja-JP" altLang="en-US"/>
              <a:t>ビットずつの</a:t>
            </a:r>
            <a:r>
              <a:rPr lang="en-US" altLang="ja-JP" dirty="0"/>
              <a:t>4</a:t>
            </a:r>
            <a:r>
              <a:rPr lang="ja-JP" altLang="en-US"/>
              <a:t>つのバイトに分けられます。次のようになります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少し読みやすくなりましたが、まだ難しいですね。そこで、各オクテットを</a:t>
            </a:r>
            <a:r>
              <a:rPr lang="en-US" altLang="ja-JP" dirty="0"/>
              <a:t>10</a:t>
            </a:r>
            <a:r>
              <a:rPr lang="ja-JP" altLang="en-US"/>
              <a:t>進数に変換し、小数点またはピリオドで区切ります。上記の</a:t>
            </a:r>
            <a:r>
              <a:rPr lang="en-US" altLang="ja-JP" dirty="0"/>
              <a:t>2</a:t>
            </a:r>
            <a:r>
              <a:rPr lang="ja-JP" altLang="en-US"/>
              <a:t>進数の</a:t>
            </a:r>
            <a:r>
              <a:rPr lang="en-US" dirty="0"/>
              <a:t>IPv4</a:t>
            </a:r>
            <a:r>
              <a:rPr lang="ja-JP" altLang="en-US"/>
              <a:t>は、このようなドット区切り</a:t>
            </a:r>
            <a:r>
              <a:rPr lang="en-US" altLang="ja-JP" dirty="0"/>
              <a:t>10</a:t>
            </a:r>
            <a:r>
              <a:rPr lang="ja-JP" altLang="en-US"/>
              <a:t>進表記になります</a:t>
            </a:r>
            <a:r>
              <a:rPr lang="en-US" altLang="ja-JP" dirty="0"/>
              <a:t>: 209.165.200.1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注意</a:t>
            </a:r>
            <a:r>
              <a:rPr lang="en-US" altLang="ja-JP" dirty="0"/>
              <a:t>: </a:t>
            </a:r>
            <a:r>
              <a:rPr lang="ja-JP" altLang="en-US"/>
              <a:t>今は、</a:t>
            </a:r>
            <a:r>
              <a:rPr lang="en-US" altLang="ja-JP" dirty="0"/>
              <a:t>2</a:t>
            </a:r>
            <a:r>
              <a:rPr lang="ja-JP" altLang="en-US"/>
              <a:t>進数と</a:t>
            </a:r>
            <a:r>
              <a:rPr lang="en-US" altLang="ja-JP" dirty="0"/>
              <a:t>10</a:t>
            </a:r>
            <a:r>
              <a:rPr lang="ja-JP" altLang="en-US"/>
              <a:t>進数の間の変換方法を知る必要はありません。</a:t>
            </a:r>
            <a:endParaRPr dirty="0"/>
          </a:p>
        </p:txBody>
      </p:sp>
    </p:spTree>
    <p:extLst>
      <p:ext uri="{BB962C8B-B14F-4D97-AF65-F5344CB8AC3E}">
        <p14:creationId xmlns:p14="http://schemas.microsoft.com/office/powerpoint/2010/main" val="205937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CF87093-4983-B2EA-9AAF-A925314860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396B11-580D-AD92-752F-78CB2A40F0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EFF027-98DA-2B79-9949-150D72FC2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1782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B9E172-FD94-8215-4752-2C5CC4E1B5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B4D73D9-803A-78F9-B48C-F3FEBD6409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EB519-5171-CC43-D304-452A69480F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b="1"/>
              <a:t>パート</a:t>
            </a:r>
            <a:r>
              <a:rPr lang="en-US" altLang="ja-JP" b="1" dirty="0"/>
              <a:t>1: </a:t>
            </a:r>
            <a:r>
              <a:rPr lang="en-US" b="1" dirty="0"/>
              <a:t>Web</a:t>
            </a:r>
            <a:r>
              <a:rPr lang="ja-JP" altLang="en-US" b="1"/>
              <a:t>サーバーへの接続を確認する</a:t>
            </a:r>
            <a:endParaRPr lang="ja-JP" altLang="en-US"/>
          </a:p>
          <a:p>
            <a:r>
              <a:rPr lang="en-US" dirty="0"/>
              <a:t>a. </a:t>
            </a:r>
            <a:r>
              <a:rPr lang="ja-JP" altLang="en-US"/>
              <a:t>ソースホストのコマンドプロンプトウィンドウを開きます。</a:t>
            </a:r>
            <a:r>
              <a:rPr lang="en-US" dirty="0"/>
              <a:t>PC0</a:t>
            </a:r>
            <a:r>
              <a:rPr lang="ja-JP" altLang="en-US"/>
              <a:t>を選択します。</a:t>
            </a:r>
          </a:p>
          <a:p>
            <a:r>
              <a:rPr lang="en-US" dirty="0"/>
              <a:t>b. </a:t>
            </a:r>
            <a:r>
              <a:rPr lang="ja-JP" altLang="en-US"/>
              <a:t>デスクトップタブ </a:t>
            </a:r>
            <a:r>
              <a:rPr lang="en-US" altLang="ja-JP" dirty="0"/>
              <a:t>&gt; </a:t>
            </a:r>
            <a:r>
              <a:rPr lang="ja-JP" altLang="en-US"/>
              <a:t>コマンドプロンプトを選択します。</a:t>
            </a:r>
          </a:p>
          <a:p>
            <a:r>
              <a:rPr lang="en-US" dirty="0"/>
              <a:t>c. Web</a:t>
            </a:r>
            <a:r>
              <a:rPr lang="ja-JP" altLang="en-US"/>
              <a:t>サーバーへの接続を確認します。コマンドプロンプトで、</a:t>
            </a:r>
            <a:r>
              <a:rPr lang="en-US" dirty="0"/>
              <a:t>ping 172.33.100.50 </a:t>
            </a:r>
            <a:r>
              <a:rPr lang="ja-JP" altLang="en-US"/>
              <a:t>と入力して、</a:t>
            </a:r>
            <a:r>
              <a:rPr lang="en-US" dirty="0"/>
              <a:t>Web</a:t>
            </a:r>
            <a:r>
              <a:rPr lang="ja-JP" altLang="en-US"/>
              <a:t>サーバーの</a:t>
            </a:r>
            <a:r>
              <a:rPr lang="en-US" dirty="0"/>
              <a:t>IP</a:t>
            </a:r>
            <a:r>
              <a:rPr lang="ja-JP" altLang="en-US"/>
              <a:t>アドレスに</a:t>
            </a:r>
            <a:r>
              <a:rPr lang="en-US" dirty="0"/>
              <a:t>ping</a:t>
            </a:r>
            <a:r>
              <a:rPr lang="ja-JP" altLang="en-US"/>
              <a:t>を送信します。</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PC&gt; ping 172.33.100.50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32</a:t>
            </a:r>
            <a:r>
              <a:rPr lang="ja-JP" altLang="en-US"/>
              <a:t>バイトのデータで</a:t>
            </a:r>
            <a:r>
              <a:rPr lang="en-US" altLang="ja-JP" dirty="0"/>
              <a:t>172.33.100.50</a:t>
            </a:r>
            <a:r>
              <a:rPr lang="ja-JP" altLang="en-US"/>
              <a:t>に</a:t>
            </a:r>
            <a:r>
              <a:rPr lang="en-US" dirty="0"/>
              <a:t>ping</a:t>
            </a:r>
            <a:r>
              <a:rPr lang="ja-JP" altLang="en-US"/>
              <a:t>を送信しています</a:t>
            </a:r>
            <a:r>
              <a:rPr lang="en-US" altLang="ja-JP" dirty="0"/>
              <a:t>:</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en-US" altLang="ja-JP"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172.33.100.50</a:t>
            </a:r>
            <a:r>
              <a:rPr lang="ja-JP" altLang="en-US"/>
              <a:t>に対する</a:t>
            </a:r>
            <a:r>
              <a:rPr lang="en-US" dirty="0"/>
              <a:t>Ping</a:t>
            </a:r>
            <a:r>
              <a:rPr lang="ja-JP" altLang="en-US"/>
              <a:t>統計</a:t>
            </a:r>
            <a:r>
              <a:rPr lang="en-US" altLang="ja-JP" dirty="0"/>
              <a:t>:  </a:t>
            </a:r>
          </a:p>
          <a:p>
            <a:pPr marL="0" lvl="0" indent="0" algn="l" rtl="0">
              <a:spcBef>
                <a:spcPts val="0"/>
              </a:spcBef>
              <a:spcAft>
                <a:spcPts val="0"/>
              </a:spcAft>
              <a:buNone/>
            </a:pPr>
            <a:r>
              <a:rPr lang="ja-JP" altLang="en-US"/>
              <a:t>パケット</a:t>
            </a:r>
            <a:r>
              <a:rPr lang="en-US" altLang="ja-JP" dirty="0"/>
              <a:t>: </a:t>
            </a:r>
            <a:r>
              <a:rPr lang="ja-JP" altLang="en-US"/>
              <a:t>送信 </a:t>
            </a:r>
            <a:r>
              <a:rPr lang="en-US" altLang="ja-JP" dirty="0"/>
              <a:t>= 4, </a:t>
            </a:r>
            <a:r>
              <a:rPr lang="ja-JP" altLang="en-US"/>
              <a:t>受信 </a:t>
            </a:r>
            <a:r>
              <a:rPr lang="en-US" altLang="ja-JP" dirty="0"/>
              <a:t>= 3, </a:t>
            </a:r>
            <a:r>
              <a:rPr lang="ja-JP" altLang="en-US"/>
              <a:t>ロスト </a:t>
            </a:r>
            <a:r>
              <a:rPr lang="en-US" altLang="ja-JP" dirty="0"/>
              <a:t>= 1 (25% </a:t>
            </a:r>
            <a:r>
              <a:rPr lang="ja-JP" altLang="en-US"/>
              <a:t>ロス</a:t>
            </a:r>
            <a:r>
              <a:rPr lang="en-US" altLang="ja-JP" dirty="0"/>
              <a:t>)  </a:t>
            </a:r>
          </a:p>
          <a:p>
            <a:pPr marL="0" lvl="0" indent="0" algn="l" rtl="0">
              <a:spcBef>
                <a:spcPts val="0"/>
              </a:spcBef>
              <a:spcAft>
                <a:spcPts val="0"/>
              </a:spcAft>
              <a:buNone/>
            </a:pPr>
            <a:r>
              <a:rPr lang="ja-JP" altLang="en-US"/>
              <a:t>おおよその往復時間 </a:t>
            </a:r>
            <a:r>
              <a:rPr lang="en-US" altLang="ja-JP" dirty="0"/>
              <a:t>(</a:t>
            </a:r>
            <a:r>
              <a:rPr lang="ja-JP" altLang="en-US"/>
              <a:t>ミリ秒単位</a:t>
            </a:r>
            <a:r>
              <a:rPr lang="en-US" altLang="ja-JP" dirty="0"/>
              <a:t>):  </a:t>
            </a:r>
          </a:p>
          <a:p>
            <a:pPr marL="0" lvl="0" indent="0" algn="l" rtl="0">
              <a:spcBef>
                <a:spcPts val="0"/>
              </a:spcBef>
              <a:spcAft>
                <a:spcPts val="0"/>
              </a:spcAft>
              <a:buNone/>
            </a:pPr>
            <a:r>
              <a:rPr lang="ja-JP" altLang="en-US"/>
              <a:t>最小 </a:t>
            </a:r>
            <a:r>
              <a:rPr lang="en-US" altLang="ja-JP" dirty="0"/>
              <a:t>= 0</a:t>
            </a:r>
            <a:r>
              <a:rPr lang="en-US" dirty="0"/>
              <a:t>ms, </a:t>
            </a:r>
            <a:r>
              <a:rPr lang="ja-JP" altLang="en-US"/>
              <a:t>最大 </a:t>
            </a:r>
            <a:r>
              <a:rPr lang="en-US" altLang="ja-JP" dirty="0"/>
              <a:t>= 0</a:t>
            </a:r>
            <a:r>
              <a:rPr lang="en-US" dirty="0"/>
              <a:t>ms, </a:t>
            </a:r>
            <a:r>
              <a:rPr lang="ja-JP" altLang="en-US"/>
              <a:t>平均 </a:t>
            </a:r>
            <a:r>
              <a:rPr lang="en-US" altLang="ja-JP" dirty="0"/>
              <a:t>= 0</a:t>
            </a:r>
            <a:r>
              <a:rPr lang="en-US" dirty="0"/>
              <a:t>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JP" dirty="0"/>
          </a:p>
          <a:p>
            <a:r>
              <a:rPr lang="ja-JP" altLang="en-US"/>
              <a:t>クライアントから宛先の</a:t>
            </a:r>
            <a:r>
              <a:rPr lang="en-US" dirty="0"/>
              <a:t>Web</a:t>
            </a:r>
            <a:r>
              <a:rPr lang="ja-JP" altLang="en-US"/>
              <a:t>サーバーへの接続が確認されると、応答が返ってきます。デバイスがロードされ、</a:t>
            </a:r>
            <a:r>
              <a:rPr lang="en-US" dirty="0"/>
              <a:t>ARP</a:t>
            </a:r>
            <a:r>
              <a:rPr lang="ja-JP" altLang="en-US"/>
              <a:t>が実行される間、応答がタイムアウトする場合があります。</a:t>
            </a:r>
          </a:p>
          <a:p>
            <a:r>
              <a:rPr lang="en-US" dirty="0"/>
              <a:t>d. </a:t>
            </a:r>
            <a:r>
              <a:rPr lang="ja-JP" altLang="en-US"/>
              <a:t>コマンドプロンプトウィンドウのみを閉じるには、コマンドプロンプトウィンドウ内の「</a:t>
            </a:r>
            <a:r>
              <a:rPr lang="en-US" dirty="0"/>
              <a:t>x」</a:t>
            </a:r>
            <a:r>
              <a:rPr lang="ja-JP" altLang="en-US"/>
              <a:t>を選択します。</a:t>
            </a:r>
            <a:r>
              <a:rPr lang="en-US" dirty="0"/>
              <a:t>PC0</a:t>
            </a:r>
            <a:r>
              <a:rPr lang="ja-JP" altLang="en-US"/>
              <a:t>の設定ウィンドウは開いたままにしておきます。</a:t>
            </a:r>
          </a:p>
          <a:p>
            <a:r>
              <a:rPr lang="ja-JP" altLang="en-US" b="1"/>
              <a:t>パート</a:t>
            </a:r>
            <a:r>
              <a:rPr lang="en-US" altLang="ja-JP" b="1" dirty="0"/>
              <a:t>2: </a:t>
            </a:r>
            <a:r>
              <a:rPr lang="en-US" b="1" dirty="0"/>
              <a:t>Web</a:t>
            </a:r>
            <a:r>
              <a:rPr lang="ja-JP" altLang="en-US" b="1"/>
              <a:t>クライアントを介して</a:t>
            </a:r>
            <a:r>
              <a:rPr lang="en-US" b="1" dirty="0"/>
              <a:t>Web</a:t>
            </a:r>
            <a:r>
              <a:rPr lang="ja-JP" altLang="en-US" b="1"/>
              <a:t>サーバーに接続する</a:t>
            </a:r>
            <a:endParaRPr lang="ja-JP" altLang="en-US"/>
          </a:p>
          <a:p>
            <a:r>
              <a:rPr lang="en-US" dirty="0"/>
              <a:t>a. PC0</a:t>
            </a:r>
            <a:r>
              <a:rPr lang="ja-JP" altLang="en-US"/>
              <a:t>のデスクトップタブで、</a:t>
            </a:r>
            <a:r>
              <a:rPr lang="en-US" dirty="0"/>
              <a:t>Web</a:t>
            </a:r>
            <a:r>
              <a:rPr lang="ja-JP" altLang="en-US"/>
              <a:t>ブラウザを選択します。</a:t>
            </a:r>
          </a:p>
          <a:p>
            <a:r>
              <a:rPr lang="en-US" dirty="0"/>
              <a:t>b. URL</a:t>
            </a:r>
            <a:r>
              <a:rPr lang="ja-JP" altLang="en-US"/>
              <a:t>に「</a:t>
            </a:r>
            <a:r>
              <a:rPr lang="en-US" altLang="ja-JP" dirty="0"/>
              <a:t>172.33.100.50</a:t>
            </a:r>
            <a:r>
              <a:rPr lang="ja-JP" altLang="en-US"/>
              <a:t>」と入力し、「</a:t>
            </a:r>
            <a:r>
              <a:rPr lang="en-US" dirty="0"/>
              <a:t>Go」</a:t>
            </a:r>
            <a:r>
              <a:rPr lang="ja-JP" altLang="en-US"/>
              <a:t>をクリックします。</a:t>
            </a:r>
            <a:r>
              <a:rPr lang="en-US" dirty="0"/>
              <a:t>Web</a:t>
            </a:r>
            <a:r>
              <a:rPr lang="ja-JP" altLang="en-US"/>
              <a:t>クライアントは</a:t>
            </a:r>
            <a:r>
              <a:rPr lang="en-US" dirty="0"/>
              <a:t>IP</a:t>
            </a:r>
            <a:r>
              <a:rPr lang="ja-JP" altLang="en-US"/>
              <a:t>アドレスを介して</a:t>
            </a:r>
            <a:r>
              <a:rPr lang="en-US" dirty="0"/>
              <a:t>Web</a:t>
            </a:r>
            <a:r>
              <a:rPr lang="ja-JP" altLang="en-US"/>
              <a:t>サーバーに接続し、</a:t>
            </a:r>
            <a:r>
              <a:rPr lang="en-US" dirty="0"/>
              <a:t>Web</a:t>
            </a:r>
            <a:r>
              <a:rPr lang="ja-JP" altLang="en-US"/>
              <a:t>ページを開きます。</a:t>
            </a:r>
          </a:p>
          <a:p>
            <a:r>
              <a:rPr lang="en-US" b="1" dirty="0"/>
              <a:t>Web</a:t>
            </a:r>
            <a:r>
              <a:rPr lang="ja-JP" altLang="en-US" b="1"/>
              <a:t>ページの読み込みが完了した後にどのようなメッセージが表示されましたか？</a:t>
            </a: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85657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8CF65B-ED0F-ACD9-27F0-710ADE47D4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CA9D20-215C-9DF4-2EE7-A10B97CD1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FB835E-0DEC-EF13-3113-08B5AD7CEC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このレッスンでは、複数のネットワーク環境で</a:t>
            </a:r>
            <a:r>
              <a:rPr lang="en-US" dirty="0"/>
              <a:t>IP</a:t>
            </a:r>
            <a:r>
              <a:rPr lang="ja-JP" altLang="en-US"/>
              <a:t>アドレッシングがどのように機能するかについて説明します。もともと、</a:t>
            </a:r>
            <a:r>
              <a:rPr lang="en-US" dirty="0"/>
              <a:t>IP</a:t>
            </a:r>
            <a:r>
              <a:rPr lang="ja-JP" altLang="en-US"/>
              <a:t>アドレッシングについて話したときには、通信していたすべてのデバイスが同じローカルネットワーク上にありました。では、</a:t>
            </a:r>
            <a:r>
              <a:rPr lang="en-US" dirty="0"/>
              <a:t>IP</a:t>
            </a:r>
            <a:r>
              <a:rPr lang="ja-JP" altLang="en-US"/>
              <a:t>はどのようにしてデバイスが別のネットワーク上にあることを認識するのでしょうか？ ここで、分割されたネットワークを見てみましょう。ネットワーク管理部門、経理部門、営業部門があります。これらの各部門は、それぞれのローカルエリアネットワークに固有の</a:t>
            </a:r>
            <a:r>
              <a:rPr lang="en-US" dirty="0"/>
              <a:t>IP</a:t>
            </a:r>
            <a:r>
              <a:rPr lang="ja-JP" altLang="en-US"/>
              <a:t>アドレッシング構造を持っています。では、</a:t>
            </a:r>
            <a:r>
              <a:rPr lang="en-US" dirty="0"/>
              <a:t>IP</a:t>
            </a:r>
            <a:r>
              <a:rPr lang="ja-JP" altLang="en-US"/>
              <a:t>アドレスのどの部分がネットワーク間の違いを示しているのでしょうか。基本的に、すべての</a:t>
            </a:r>
            <a:r>
              <a:rPr lang="en-US" dirty="0"/>
              <a:t>IP</a:t>
            </a:r>
            <a:r>
              <a:rPr lang="ja-JP" altLang="en-US"/>
              <a:t>アドレスには構造があり、その構造にはネットワーク要素が含まれています。ここにネットワークアドレスを取ると、それはネットワーク部分とホスト部分を持っています。</a:t>
            </a:r>
          </a:p>
          <a:p>
            <a:r>
              <a:rPr lang="ja-JP" altLang="en-US"/>
              <a:t>営業部門のローカルネットワーク内のすべてのデバイスは、</a:t>
            </a:r>
            <a:r>
              <a:rPr lang="en-US" dirty="0"/>
              <a:t>IP</a:t>
            </a:r>
            <a:r>
              <a:rPr lang="ja-JP" altLang="en-US"/>
              <a:t>アドレスの最初の</a:t>
            </a:r>
            <a:r>
              <a:rPr lang="en-US" altLang="ja-JP" dirty="0"/>
              <a:t>3</a:t>
            </a:r>
            <a:r>
              <a:rPr lang="ja-JP" altLang="en-US"/>
              <a:t>つのオクテットを同じにしなければなりません。なぜなら、このネットワークは「</a:t>
            </a:r>
            <a:r>
              <a:rPr lang="en-US" altLang="ja-JP" dirty="0"/>
              <a:t>192.168.3</a:t>
            </a:r>
            <a:r>
              <a:rPr lang="ja-JP" altLang="en-US"/>
              <a:t>」で表されているからです。最後のオクテットであるホスト番号は一意でなければなりません。つまり、ここにあるコンピュータは「</a:t>
            </a:r>
            <a:r>
              <a:rPr lang="en-US" altLang="ja-JP" dirty="0"/>
              <a:t>192.168.3.10</a:t>
            </a:r>
            <a:r>
              <a:rPr lang="ja-JP" altLang="en-US"/>
              <a:t>」というアドレスを持っています。同じネットワーク上の他のデバイスが同じ</a:t>
            </a:r>
            <a:r>
              <a:rPr lang="en-US" dirty="0"/>
              <a:t>IP</a:t>
            </a:r>
            <a:r>
              <a:rPr lang="ja-JP" altLang="en-US"/>
              <a:t>アドレスを持つことはできません。なぜなら、ホスト部分は一意である必要があるからです。ローカルネットワーク内では、ネットワーク部分は同じでなければならず、ホスト部分は一意でなければなりません。次のネットワークに移動すると、ネットワーク部分が異なることがわかります。</a:t>
            </a:r>
          </a:p>
          <a:p>
            <a:r>
              <a:rPr lang="ja-JP" altLang="en-US"/>
              <a:t>こちらでは「</a:t>
            </a:r>
            <a:r>
              <a:rPr lang="en-US" altLang="ja-JP" dirty="0"/>
              <a:t>192.168.3</a:t>
            </a:r>
            <a:r>
              <a:rPr lang="ja-JP" altLang="en-US"/>
              <a:t>」のネットワークでしたが、こちらでは「</a:t>
            </a:r>
            <a:r>
              <a:rPr lang="en-US" altLang="ja-JP" dirty="0"/>
              <a:t>192.168.2</a:t>
            </a:r>
            <a:r>
              <a:rPr lang="ja-JP" altLang="en-US"/>
              <a:t>」のネットワークです。ネットワーク管理部門に来ると、私は「</a:t>
            </a:r>
            <a:r>
              <a:rPr lang="en-US" altLang="ja-JP" dirty="0"/>
              <a:t>192.168.1</a:t>
            </a:r>
            <a:r>
              <a:rPr lang="ja-JP" altLang="en-US"/>
              <a:t>」ネットワークにいます。非常に重要なのは、</a:t>
            </a:r>
            <a:r>
              <a:rPr lang="en-US" dirty="0"/>
              <a:t>IP</a:t>
            </a:r>
            <a:r>
              <a:rPr lang="ja-JP" altLang="en-US"/>
              <a:t>アドレスのネットワーク部分がローカルエリアネットワークに割り当てられたものと一致していない場合、通信ができないということです。もしこちらのコンピュータを持ってきて、</a:t>
            </a:r>
            <a:r>
              <a:rPr lang="en-US" dirty="0"/>
              <a:t>IP</a:t>
            </a:r>
            <a:r>
              <a:rPr lang="ja-JP" altLang="en-US"/>
              <a:t>アドレスを変更せずに移動させた場合、</a:t>
            </a:r>
            <a:r>
              <a:rPr lang="en-US" dirty="0"/>
              <a:t>IP</a:t>
            </a:r>
            <a:r>
              <a:rPr lang="ja-JP" altLang="en-US"/>
              <a:t>ネットワーク上で通信できません。</a:t>
            </a:r>
          </a:p>
          <a:p>
            <a:r>
              <a:rPr lang="ja-JP" altLang="en-US"/>
              <a:t>要するに、</a:t>
            </a:r>
            <a:r>
              <a:rPr lang="en-US" dirty="0"/>
              <a:t>IP</a:t>
            </a:r>
            <a:r>
              <a:rPr lang="ja-JP" altLang="en-US"/>
              <a:t>ネットワークを構成するには、アドレスのネットワーク部分がローカルエリアネットワーク内のすべてのコンピュータで同じでなければならないということです。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3997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2F5671F-BF3A-C59F-7172-F8D6989733A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07C686-B585-8A29-8DB5-22EF1161F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AA468EB-E840-EEA8-C495-08815B324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0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4F764A-D114-C0B7-62AE-98CB3E0AFFF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6F44CA6-AA07-94EA-A7EE-960E883DBD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E431D1F-5ED5-89C3-11B3-00F82FC15F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317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AE34227-ADC3-9510-686B-CD5F55DFFD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253B4F5-7545-DF61-AC94-EAA797CBE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95C71C-B463-805B-2494-866E568C66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482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9C98BA4-8C8E-ACA0-322A-110BCFA4E8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F267BE-E09D-B0CA-C72C-E5FA1FF9CB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E2D105F-A65B-D444-B489-3CAB6233D4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495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5EBF4AB-60F5-AB8F-0529-224A1CF8BFC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F64D020-17D8-CC0F-50F3-8E5541E2F7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C25782-EA18-B0CB-B021-672292F43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138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AADB23-968B-C479-1D1C-197D6DF824D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E4AC251-466C-A265-8506-D54856D2CD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76F8136-67E2-3D82-0E96-3D206EDB79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082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61443BA-FDC0-5D9F-50C1-414AC18A673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07E961-A72D-9D39-434C-CD89D8F97A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ADC510A-FE3C-A641-1B84-0683092D0B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27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F51A56-865E-27E9-457E-1A29EFAA66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A993E38-B487-B4DE-DC73-90F375FFC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30A836-209A-52ED-9014-796EDB626B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474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1CF94F-2304-25FA-63F0-0C02127499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1F7C831-67CD-6971-C4CE-F070A71E0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EE3127-2846-9D5E-74C7-F9BC51233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290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329436-862F-9FEA-3780-F2DC7CA62C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6D844E1-C857-4415-A460-C0F9780CF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C997C-5747-5269-B5A5-188800D89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14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C3E57-3AF7-7695-01BD-534ECCAEF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66D34-3954-AFE5-4C82-6B4053CE731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160050-C182-E757-CEFC-FB70E1530C1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F7103C8-5596-DC89-95F9-151668D55C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4A9B3A-F4CB-F20E-D659-489B41F90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9BDDAB3-FD27-9A53-8CF6-A3C31AD22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2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D2057E7-42DE-F9E0-E50E-2B717DCFEA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5FB4B3-805D-26CD-3D5A-A48B2A86FE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C8FE4ED-CB95-B4FF-5EE2-C398439685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46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79744D59-D1D4-A3B9-76BB-83F36D3B77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5AB0C1-5A12-59B2-8105-B7285B25676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4" name="Footer Placeholder 1">
            <a:extLst>
              <a:ext uri="{FF2B5EF4-FFF2-40B4-BE49-F238E27FC236}">
                <a16:creationId xmlns:a16="http://schemas.microsoft.com/office/drawing/2014/main" id="{320EF4DE-1302-816C-D408-F5B21A2D3DBA}"/>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104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14D68CA-A791-B904-ECAC-4B56AF9E64A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72F45264-D38B-3242-5105-6854F006E05E}"/>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31536790-29CF-FE1B-C353-44F2E2554B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3183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BFADD185-B89E-7077-2827-FF89370DFD82}"/>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48878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28C6913E-2EB8-4C77-332F-12BEE99A46B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ae716c-ee0c-5f98-8ac1-58bc65d3ba6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Network_interface_controller#/media/File:Network_card.jpg" TargetMode="External"/><Relationship Id="rId4" Type="http://schemas.openxmlformats.org/officeDocument/2006/relationships/hyperlink" Target="https://skillsforall.com/launch?id=f393c38f-b410-4d2b-8275-70e144273519&amp;tab=curriculum&amp;view=b2b11cdf-3814-5819-ade0-6bbd95dee98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66c106f-8dcd-5d62-8c54-d710de946ab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66c106f-8dcd-5d62-8c54-d710de946ab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625e72f-a820-5d17-9596-d5c2ea2f7f2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625e72f-a820-5d17-9596-d5c2ea2f7f2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df0916f-0db5-5826-8bb6-dcb01f2559d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83a86e0-4e6f-5c7c-b8c5-4dd7668a3ab8"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df0916f-0db5-5826-8bb6-dcb01f2559d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0fde628f-fca3-5768-a7e8-44e826764bd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dqsHXWVnRRATRHpt7"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1349c382-f81c-5613-8d1e-1b7bae96a11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5354e3ad-979d-54b3-bb92-582de33a56b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8cdce2b-7b4b-5249-8c27-9d82d8fb538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b467c2f-7024-5114-abc3-f904eeef5d3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s.com/jp/blog/layer-2-switch-vs-layer-3-switch-what-is-the-difference-9858.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2b11cdf-3814-5819-ade0-6bbd95dee9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a:t>
            </a:r>
            <a:br>
              <a:rPr lang="en-US" altLang="ja-JP" dirty="0"/>
            </a:br>
            <a:r>
              <a:rPr lang="en-US" altLang="ja-JP" sz="3600" dirty="0"/>
              <a:t>Networking Basics</a:t>
            </a:r>
            <a:r>
              <a:rPr lang="ja-JP" altLang="en-US" sz="3600"/>
              <a:t>　</a:t>
            </a:r>
            <a:br>
              <a:rPr lang="ja-JP" altLang="en-US" sz="3600"/>
            </a:br>
            <a:r>
              <a:rPr lang="en-US" altLang="ja-JP" sz="3600" dirty="0"/>
              <a:t>Module 8: The Internet Protocol</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A0EEFC3B-4A3D-A552-AA97-6367B9AD9F7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5">
            <a:extLst>
              <a:ext uri="{FF2B5EF4-FFF2-40B4-BE49-F238E27FC236}">
                <a16:creationId xmlns:a16="http://schemas.microsoft.com/office/drawing/2014/main" id="{10E75C27-0FCD-CA00-BB15-F4D633C3053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a:t>
            </a:fld>
            <a:endParaRPr lang="en-US" dirty="0"/>
          </a:p>
        </p:txBody>
      </p:sp>
      <p:sp>
        <p:nvSpPr>
          <p:cNvPr id="2" name="TextBox 1">
            <a:extLst>
              <a:ext uri="{FF2B5EF4-FFF2-40B4-BE49-F238E27FC236}">
                <a16:creationId xmlns:a16="http://schemas.microsoft.com/office/drawing/2014/main" id="{0FB34BD3-7560-4E09-3024-2DC4CA84FA3D}"/>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0C3D32-D62C-CE0C-BBB1-76B23E8064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3D19EF-7C51-0747-B501-BCF0A1CC4B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3"/>
              </a:rPr>
              <a:t>8.1. IPv4</a:t>
            </a:r>
            <a:r>
              <a:rPr lang="ja-JP" altLang="en-US">
                <a:latin typeface="+mn-ea"/>
                <a:ea typeface="+mn-ea"/>
                <a:hlinkClick r:id="rId3"/>
              </a:rPr>
              <a:t>アドレスの目的</a:t>
            </a:r>
            <a:endParaRPr lang="en-US" dirty="0">
              <a:latin typeface="+mn-ea"/>
              <a:ea typeface="+mn-ea"/>
            </a:endParaRPr>
          </a:p>
        </p:txBody>
      </p:sp>
      <p:sp>
        <p:nvSpPr>
          <p:cNvPr id="4" name="TextBox 3">
            <a:extLst>
              <a:ext uri="{FF2B5EF4-FFF2-40B4-BE49-F238E27FC236}">
                <a16:creationId xmlns:a16="http://schemas.microsoft.com/office/drawing/2014/main" id="{3E50427F-001B-7791-9665-D28A4D4211F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5F11B7C5-67C9-CC24-C7DB-5233A3EBC6E0}"/>
              </a:ext>
            </a:extLst>
          </p:cNvPr>
          <p:cNvSpPr txBox="1"/>
          <p:nvPr/>
        </p:nvSpPr>
        <p:spPr>
          <a:xfrm>
            <a:off x="720725" y="1729409"/>
            <a:ext cx="8221052" cy="1846659"/>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コンピュータがインターネットや</a:t>
            </a:r>
            <a:r>
              <a:rPr lang="en-US" i="0" dirty="0">
                <a:solidFill>
                  <a:schemeClr val="tx1"/>
                </a:solidFill>
                <a:effectLst/>
                <a:latin typeface="+mn-lt"/>
              </a:rPr>
              <a:t>LAN</a:t>
            </a:r>
            <a:r>
              <a:rPr lang="ja-JP" altLang="en-US" i="0">
                <a:solidFill>
                  <a:schemeClr val="tx1"/>
                </a:solidFill>
                <a:effectLst/>
                <a:latin typeface="+mn-lt"/>
              </a:rPr>
              <a:t>にアクセスするには、</a:t>
            </a:r>
            <a:r>
              <a:rPr lang="en-US" i="0" dirty="0">
                <a:solidFill>
                  <a:schemeClr val="accent1"/>
                </a:solidFill>
                <a:effectLst/>
                <a:latin typeface="+mn-lt"/>
              </a:rPr>
              <a:t>IP </a:t>
            </a:r>
            <a:r>
              <a:rPr lang="ja-JP" altLang="en-US" i="0">
                <a:solidFill>
                  <a:schemeClr val="accent1"/>
                </a:solidFill>
                <a:effectLst/>
                <a:latin typeface="+mn-lt"/>
              </a:rPr>
              <a:t>アドレス</a:t>
            </a:r>
            <a:r>
              <a:rPr lang="ja-JP" altLang="en-US" i="0">
                <a:solidFill>
                  <a:schemeClr val="tx1"/>
                </a:solidFill>
                <a:effectLst/>
                <a:latin typeface="+mn-lt"/>
              </a:rPr>
              <a:t>が必要です。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err="1">
                <a:solidFill>
                  <a:schemeClr val="tx1"/>
                </a:solidFill>
                <a:effectLst/>
                <a:latin typeface="+mn-lt"/>
              </a:rPr>
              <a:t>インターネットの世界では、IP</a:t>
            </a:r>
            <a:r>
              <a:rPr lang="ja-JP" altLang="en-US" i="0">
                <a:solidFill>
                  <a:schemeClr val="tx1"/>
                </a:solidFill>
                <a:effectLst/>
                <a:latin typeface="+mn-lt"/>
              </a:rPr>
              <a:t>アドレスは</a:t>
            </a:r>
            <a:r>
              <a:rPr lang="ja-JP" altLang="en-US">
                <a:solidFill>
                  <a:schemeClr val="tx1"/>
                </a:solidFill>
              </a:rPr>
              <a:t>世界中で１つだけで、同じ</a:t>
            </a:r>
            <a:r>
              <a:rPr lang="en-US" altLang="ja-JP" dirty="0">
                <a:solidFill>
                  <a:schemeClr val="tx1"/>
                </a:solidFill>
              </a:rPr>
              <a:t>IP</a:t>
            </a:r>
            <a:r>
              <a:rPr lang="ja-JP" altLang="en-US">
                <a:solidFill>
                  <a:schemeClr val="tx1"/>
                </a:solidFill>
              </a:rPr>
              <a:t>アドレスはありません。</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IPv4</a:t>
            </a:r>
            <a:r>
              <a:rPr lang="ja-JP" altLang="en-US" i="0">
                <a:solidFill>
                  <a:schemeClr val="tx1"/>
                </a:solidFill>
                <a:effectLst/>
                <a:latin typeface="+mn-lt"/>
              </a:rPr>
              <a:t>アドレスは</a:t>
            </a:r>
            <a:r>
              <a:rPr lang="ja-JP" altLang="en-US" i="0">
                <a:solidFill>
                  <a:schemeClr val="accent1"/>
                </a:solidFill>
                <a:effectLst/>
                <a:latin typeface="+mn-lt"/>
                <a:hlinkClick r:id="rId5"/>
              </a:rPr>
              <a:t>ネットワークインターフェース</a:t>
            </a:r>
            <a:r>
              <a:rPr lang="ja-JP" altLang="en-US">
                <a:solidFill>
                  <a:schemeClr val="accent1"/>
                </a:solidFill>
                <a:latin typeface="+mn-lt"/>
                <a:hlinkClick r:id="rId5"/>
              </a:rPr>
              <a:t>カード</a:t>
            </a:r>
            <a:r>
              <a:rPr lang="ja-JP" altLang="en-JP" i="0">
                <a:solidFill>
                  <a:schemeClr val="accent1"/>
                </a:solidFill>
                <a:effectLst/>
                <a:latin typeface="+mn-lt"/>
              </a:rPr>
              <a:t>（</a:t>
            </a:r>
            <a:r>
              <a:rPr lang="en-JP" altLang="ja-JP" i="0" dirty="0">
                <a:solidFill>
                  <a:schemeClr val="accent1"/>
                </a:solidFill>
                <a:effectLst/>
                <a:latin typeface="+mn-lt"/>
              </a:rPr>
              <a:t>NIC)</a:t>
            </a:r>
            <a:r>
              <a:rPr lang="ja-JP" altLang="en-US" i="0">
                <a:solidFill>
                  <a:schemeClr val="tx1"/>
                </a:solidFill>
                <a:effectLst/>
                <a:latin typeface="+mn-lt"/>
              </a:rPr>
              <a:t>に割り当てられ、通信の際に送信元と宛先の識別に使われます。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インターネット上で送信されるすべての</a:t>
            </a:r>
            <a:r>
              <a:rPr lang="ja-JP" altLang="en-US">
                <a:solidFill>
                  <a:schemeClr val="accent1"/>
                </a:solidFill>
                <a:latin typeface="+mn-lt"/>
              </a:rPr>
              <a:t>パケット</a:t>
            </a:r>
            <a:r>
              <a:rPr lang="ja-JP" altLang="en-US">
                <a:solidFill>
                  <a:schemeClr val="tx1"/>
                </a:solidFill>
                <a:latin typeface="+mn-lt"/>
              </a:rPr>
              <a:t>には、</a:t>
            </a:r>
            <a:r>
              <a:rPr lang="ja-JP" altLang="en-US">
                <a:solidFill>
                  <a:schemeClr val="accent1"/>
                </a:solidFill>
                <a:latin typeface="+mn-lt"/>
              </a:rPr>
              <a:t>送信元</a:t>
            </a:r>
            <a:r>
              <a:rPr lang="ja-JP" altLang="en-US">
                <a:solidFill>
                  <a:schemeClr val="tx1"/>
                </a:solidFill>
                <a:latin typeface="+mn-lt"/>
              </a:rPr>
              <a:t>と</a:t>
            </a:r>
            <a:r>
              <a:rPr lang="ja-JP" altLang="en-US">
                <a:solidFill>
                  <a:schemeClr val="accent1"/>
                </a:solidFill>
                <a:latin typeface="+mn-lt"/>
              </a:rPr>
              <a:t>宛先</a:t>
            </a:r>
            <a:r>
              <a:rPr lang="ja-JP" altLang="en-US">
                <a:solidFill>
                  <a:schemeClr val="tx1"/>
                </a:solidFill>
                <a:latin typeface="+mn-lt"/>
              </a:rPr>
              <a:t>の</a:t>
            </a:r>
            <a:r>
              <a:rPr lang="en-US" dirty="0">
                <a:solidFill>
                  <a:schemeClr val="accent1"/>
                </a:solidFill>
                <a:latin typeface="+mn-lt"/>
              </a:rPr>
              <a:t>IP</a:t>
            </a:r>
            <a:r>
              <a:rPr lang="ja-JP" altLang="en-US">
                <a:solidFill>
                  <a:schemeClr val="accent1"/>
                </a:solidFill>
                <a:latin typeface="+mn-lt"/>
              </a:rPr>
              <a:t>アドレスが含まれて</a:t>
            </a:r>
            <a:r>
              <a:rPr lang="ja-JP" altLang="en-US">
                <a:solidFill>
                  <a:schemeClr val="tx1"/>
                </a:solidFill>
                <a:latin typeface="+mn-lt"/>
              </a:rPr>
              <a:t>います。</a:t>
            </a:r>
            <a:endParaRPr lang="en-US" altLang="ja-JP" dirty="0">
              <a:solidFill>
                <a:schemeClr val="tx1"/>
              </a:solidFill>
              <a:latin typeface="+mn-lt"/>
            </a:endParaRPr>
          </a:p>
        </p:txBody>
      </p:sp>
      <p:sp>
        <p:nvSpPr>
          <p:cNvPr id="2" name="Footer Placeholder 5">
            <a:extLst>
              <a:ext uri="{FF2B5EF4-FFF2-40B4-BE49-F238E27FC236}">
                <a16:creationId xmlns:a16="http://schemas.microsoft.com/office/drawing/2014/main" id="{5E7F2750-D4A7-EEB7-1BBC-69D5CE8AF04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10</a:t>
            </a:fld>
            <a:endParaRPr lang="en-US" dirty="0"/>
          </a:p>
        </p:txBody>
      </p:sp>
    </p:spTree>
    <p:extLst>
      <p:ext uri="{BB962C8B-B14F-4D97-AF65-F5344CB8AC3E}">
        <p14:creationId xmlns:p14="http://schemas.microsoft.com/office/powerpoint/2010/main" val="71841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73BF5D0-C032-4666-DC9C-6920758559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028C7D-B9C5-E889-28BA-5653C2A85AA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4345C256-1A27-B997-CF96-B41034C91D3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8.1.2 Octets and Dotted-Decimal Notation</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FB30744B-549F-2FE8-ADE2-C74712E0D9EF}"/>
              </a:ext>
            </a:extLst>
          </p:cNvPr>
          <p:cNvSpPr txBox="1"/>
          <p:nvPr/>
        </p:nvSpPr>
        <p:spPr>
          <a:xfrm>
            <a:off x="720725" y="1729409"/>
            <a:ext cx="8204614" cy="2139047"/>
          </a:xfrm>
          <a:prstGeom prst="rect">
            <a:avLst/>
          </a:prstGeom>
          <a:noFill/>
        </p:spPr>
        <p:txBody>
          <a:bodyPr wrap="square" rtlCol="0">
            <a:spAutoFit/>
          </a:bodyPr>
          <a:lstStyle/>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Length: </a:t>
            </a:r>
            <a:r>
              <a:rPr lang="en-US" i="0" dirty="0">
                <a:solidFill>
                  <a:schemeClr val="tx1"/>
                </a:solidFill>
                <a:effectLst/>
                <a:latin typeface="+mn-lt"/>
              </a:rPr>
              <a:t>32 bits in total.(8bits = 1 byte, 32bits = 4 bytes)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Binary Format Challenge: </a:t>
            </a:r>
            <a:r>
              <a:rPr lang="en-US" i="0" dirty="0">
                <a:solidFill>
                  <a:schemeClr val="tx1"/>
                </a:solidFill>
                <a:effectLst/>
                <a:latin typeface="+mn-lt"/>
              </a:rPr>
              <a:t>Direct binary representation </a:t>
            </a:r>
            <a:br>
              <a:rPr lang="en-US" i="0" dirty="0">
                <a:solidFill>
                  <a:schemeClr val="tx1"/>
                </a:solidFill>
                <a:effectLst/>
                <a:latin typeface="+mn-lt"/>
              </a:rPr>
            </a:br>
            <a:r>
              <a:rPr lang="en-US" i="0" dirty="0">
                <a:solidFill>
                  <a:schemeClr val="tx1"/>
                </a:solidFill>
                <a:effectLst/>
                <a:latin typeface="+mn-lt"/>
              </a:rPr>
              <a:t>(e.g., 11010001.10100101.11001000.00000001) is hard to read.</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Octets Grouping: </a:t>
            </a:r>
            <a:r>
              <a:rPr lang="en-US" i="0" dirty="0">
                <a:solidFill>
                  <a:schemeClr val="tx1"/>
                </a:solidFill>
                <a:effectLst/>
                <a:latin typeface="+mn-lt"/>
              </a:rPr>
              <a:t>32-bit address divided into four 8-bit bytes or octets.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Dotted-Decimal Conversion: </a:t>
            </a:r>
            <a:r>
              <a:rPr lang="en-US" i="0" dirty="0">
                <a:solidFill>
                  <a:schemeClr val="tx1"/>
                </a:solidFill>
                <a:effectLst/>
                <a:latin typeface="+mn-lt"/>
              </a:rPr>
              <a:t>Binary octets are converted to decimal for readability, resulting in a format like 209.165.200.1.</a:t>
            </a:r>
          </a:p>
          <a:p>
            <a:pPr>
              <a:buClr>
                <a:schemeClr val="tx1"/>
              </a:buClr>
            </a:pP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C21306F0-4747-87D2-7BD6-9FA9BEA99BE2}"/>
              </a:ext>
            </a:extLst>
          </p:cNvPr>
          <p:cNvPicPr>
            <a:picLocks noChangeAspect="1"/>
          </p:cNvPicPr>
          <p:nvPr/>
        </p:nvPicPr>
        <p:blipFill>
          <a:blip r:embed="rId5"/>
          <a:stretch>
            <a:fillRect/>
          </a:stretch>
        </p:blipFill>
        <p:spPr>
          <a:xfrm>
            <a:off x="993913" y="3632902"/>
            <a:ext cx="3845890" cy="1364413"/>
          </a:xfrm>
          <a:prstGeom prst="rect">
            <a:avLst/>
          </a:prstGeom>
        </p:spPr>
      </p:pic>
      <p:sp>
        <p:nvSpPr>
          <p:cNvPr id="2" name="Footer Placeholder 5">
            <a:extLst>
              <a:ext uri="{FF2B5EF4-FFF2-40B4-BE49-F238E27FC236}">
                <a16:creationId xmlns:a16="http://schemas.microsoft.com/office/drawing/2014/main" id="{0CAC5A98-46C4-8099-9EC7-0006990E899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11</a:t>
            </a:fld>
            <a:endParaRPr lang="en-US" dirty="0"/>
          </a:p>
        </p:txBody>
      </p:sp>
    </p:spTree>
    <p:extLst>
      <p:ext uri="{BB962C8B-B14F-4D97-AF65-F5344CB8AC3E}">
        <p14:creationId xmlns:p14="http://schemas.microsoft.com/office/powerpoint/2010/main" val="27744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E1F8FC-88AB-FF92-EAD0-9370E7218A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B2C543-A0C0-727A-0891-40CBBD250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rPr>
              <a:t>8.1.2 </a:t>
            </a:r>
            <a:r>
              <a:rPr lang="ja-JP" altLang="en-US" sz="2000">
                <a:solidFill>
                  <a:schemeClr val="accent4"/>
                </a:solidFill>
                <a:latin typeface="+mn-lt"/>
                <a:ea typeface="MS PGothic" panose="020B0600070205080204" pitchFamily="34" charset="-128"/>
                <a:hlinkClick r:id="rId3"/>
              </a:rPr>
              <a:t>オクテットとドット区切り</a:t>
            </a:r>
            <a:r>
              <a:rPr lang="en-US" altLang="ja-JP" sz="2000" dirty="0">
                <a:solidFill>
                  <a:schemeClr val="accent4"/>
                </a:solidFill>
                <a:latin typeface="+mn-lt"/>
                <a:ea typeface="MS PGothic" panose="020B0600070205080204" pitchFamily="34" charset="-128"/>
                <a:hlinkClick r:id="rId3"/>
              </a:rPr>
              <a:t>10</a:t>
            </a:r>
            <a:r>
              <a:rPr lang="ja-JP" altLang="en-US" sz="2000">
                <a:solidFill>
                  <a:schemeClr val="accent4"/>
                </a:solidFill>
                <a:latin typeface="+mn-lt"/>
                <a:ea typeface="MS PGothic" panose="020B0600070205080204" pitchFamily="34" charset="-128"/>
                <a:hlinkClick r:id="rId3"/>
              </a:rPr>
              <a:t>進表記</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0CB8FA0-2EFD-7A21-3EBD-969C28B56248}"/>
              </a:ext>
            </a:extLst>
          </p:cNvPr>
          <p:cNvSpPr txBox="1"/>
          <p:nvPr/>
        </p:nvSpPr>
        <p:spPr>
          <a:xfrm>
            <a:off x="720725" y="1729409"/>
            <a:ext cx="8204614" cy="1615827"/>
          </a:xfrm>
          <a:prstGeom prst="rect">
            <a:avLst/>
          </a:prstGeom>
          <a:noFill/>
        </p:spPr>
        <p:txBody>
          <a:bodyPr wrap="square" rtlCol="0">
            <a:spAutoFit/>
          </a:bodyPr>
          <a:lstStyle/>
          <a:p>
            <a:pPr marL="185738" indent="-185738" algn="l">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アドレスの長さ</a:t>
            </a:r>
            <a:r>
              <a:rPr lang="en-US" altLang="ja-JP" i="0" dirty="0">
                <a:solidFill>
                  <a:schemeClr val="accent1"/>
                </a:solidFill>
                <a:effectLst/>
                <a:latin typeface="+mn-lt"/>
              </a:rPr>
              <a:t>: </a:t>
            </a:r>
            <a:r>
              <a:rPr lang="ja-JP" altLang="en-US" i="0">
                <a:solidFill>
                  <a:schemeClr val="tx1"/>
                </a:solidFill>
                <a:effectLst/>
                <a:latin typeface="+mn-lt"/>
              </a:rPr>
              <a:t>合計</a:t>
            </a:r>
            <a:r>
              <a:rPr lang="en-US" altLang="ja-JP" i="0" dirty="0">
                <a:solidFill>
                  <a:schemeClr val="tx1"/>
                </a:solidFill>
                <a:effectLst/>
                <a:latin typeface="+mn-lt"/>
              </a:rPr>
              <a:t>32</a:t>
            </a:r>
            <a:r>
              <a:rPr lang="ja-JP" altLang="en-US" i="0">
                <a:solidFill>
                  <a:schemeClr val="tx1"/>
                </a:solidFill>
                <a:effectLst/>
                <a:latin typeface="+mn-lt"/>
              </a:rPr>
              <a:t>ビット（</a:t>
            </a:r>
            <a:r>
              <a:rPr lang="en-US" altLang="ja-JP" i="0" dirty="0">
                <a:solidFill>
                  <a:schemeClr val="tx1"/>
                </a:solidFill>
                <a:effectLst/>
                <a:latin typeface="+mn-lt"/>
              </a:rPr>
              <a:t>8</a:t>
            </a:r>
            <a:r>
              <a:rPr lang="ja-JP" altLang="en-US" i="0">
                <a:solidFill>
                  <a:schemeClr val="tx1"/>
                </a:solidFill>
                <a:effectLst/>
                <a:latin typeface="+mn-lt"/>
              </a:rPr>
              <a:t>ビット </a:t>
            </a:r>
            <a:r>
              <a:rPr lang="en-US" altLang="ja-JP" i="0" dirty="0">
                <a:solidFill>
                  <a:schemeClr val="tx1"/>
                </a:solidFill>
                <a:effectLst/>
                <a:latin typeface="+mn-lt"/>
              </a:rPr>
              <a:t>= 1</a:t>
            </a:r>
            <a:r>
              <a:rPr lang="ja-JP" altLang="en-US" i="0">
                <a:solidFill>
                  <a:schemeClr val="tx1"/>
                </a:solidFill>
                <a:effectLst/>
                <a:latin typeface="+mn-lt"/>
              </a:rPr>
              <a:t>バイト、</a:t>
            </a:r>
            <a:r>
              <a:rPr lang="en-US" altLang="ja-JP" i="0" dirty="0">
                <a:solidFill>
                  <a:schemeClr val="tx1"/>
                </a:solidFill>
                <a:effectLst/>
                <a:latin typeface="+mn-lt"/>
              </a:rPr>
              <a:t>32</a:t>
            </a:r>
            <a:r>
              <a:rPr lang="ja-JP" altLang="en-US" i="0">
                <a:solidFill>
                  <a:schemeClr val="tx1"/>
                </a:solidFill>
                <a:effectLst/>
                <a:latin typeface="+mn-lt"/>
              </a:rPr>
              <a:t>ビット </a:t>
            </a:r>
            <a:r>
              <a:rPr lang="en-US" altLang="ja-JP" i="0" dirty="0">
                <a:solidFill>
                  <a:schemeClr val="tx1"/>
                </a:solidFill>
                <a:effectLst/>
                <a:latin typeface="+mn-lt"/>
              </a:rPr>
              <a:t>= 4</a:t>
            </a:r>
            <a:r>
              <a:rPr lang="ja-JP" altLang="en-US" i="0">
                <a:solidFill>
                  <a:schemeClr val="tx1"/>
                </a:solidFill>
                <a:effectLst/>
                <a:latin typeface="+mn-lt"/>
              </a:rPr>
              <a:t>バイト）</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en-US" altLang="ja-JP" i="0" dirty="0">
                <a:solidFill>
                  <a:schemeClr val="accent1"/>
                </a:solidFill>
                <a:effectLst/>
                <a:latin typeface="+mn-lt"/>
              </a:rPr>
              <a:t>2</a:t>
            </a:r>
            <a:r>
              <a:rPr lang="ja-JP" altLang="en-US" i="0">
                <a:solidFill>
                  <a:schemeClr val="accent1"/>
                </a:solidFill>
                <a:effectLst/>
                <a:latin typeface="+mn-lt"/>
              </a:rPr>
              <a:t>進数表記の課題</a:t>
            </a:r>
            <a:r>
              <a:rPr lang="en-US" altLang="ja-JP" i="0" dirty="0">
                <a:solidFill>
                  <a:schemeClr val="accent1"/>
                </a:solidFill>
                <a:effectLst/>
                <a:latin typeface="+mn-lt"/>
              </a:rPr>
              <a:t>: </a:t>
            </a:r>
            <a:r>
              <a:rPr lang="ja-JP" altLang="en-US" i="0">
                <a:solidFill>
                  <a:schemeClr val="tx1"/>
                </a:solidFill>
                <a:effectLst/>
                <a:latin typeface="+mn-lt"/>
              </a:rPr>
              <a:t>直接的な</a:t>
            </a:r>
            <a:r>
              <a:rPr lang="en-US" altLang="ja-JP" i="0" dirty="0">
                <a:solidFill>
                  <a:schemeClr val="tx1"/>
                </a:solidFill>
                <a:effectLst/>
                <a:latin typeface="+mn-lt"/>
              </a:rPr>
              <a:t>2</a:t>
            </a:r>
            <a:r>
              <a:rPr lang="ja-JP" altLang="en-US" i="0">
                <a:solidFill>
                  <a:schemeClr val="tx1"/>
                </a:solidFill>
                <a:effectLst/>
                <a:latin typeface="+mn-lt"/>
              </a:rPr>
              <a:t>進数表記は読みづらい。</a:t>
            </a:r>
            <a:br>
              <a:rPr lang="en-US" altLang="ja-JP" i="0" dirty="0">
                <a:solidFill>
                  <a:schemeClr val="tx1"/>
                </a:solidFill>
                <a:effectLst/>
                <a:latin typeface="+mn-lt"/>
              </a:rPr>
            </a:br>
            <a:r>
              <a:rPr lang="ja-JP" altLang="en-US" i="0">
                <a:solidFill>
                  <a:schemeClr val="tx1"/>
                </a:solidFill>
                <a:effectLst/>
                <a:latin typeface="+mn-lt"/>
              </a:rPr>
              <a:t>例</a:t>
            </a:r>
            <a:r>
              <a:rPr lang="en-US" altLang="ja-JP" i="0" dirty="0">
                <a:solidFill>
                  <a:schemeClr val="tx1"/>
                </a:solidFill>
                <a:effectLst/>
                <a:latin typeface="+mn-lt"/>
              </a:rPr>
              <a:t>: 11010001.10100101.11001000.00000001</a:t>
            </a: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オクテットのグループ化</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ビットのアドレスは、</a:t>
            </a:r>
            <a:r>
              <a:rPr lang="en-US" altLang="ja-JP" i="0" dirty="0">
                <a:solidFill>
                  <a:schemeClr val="tx1"/>
                </a:solidFill>
                <a:effectLst/>
                <a:latin typeface="+mn-lt"/>
              </a:rPr>
              <a:t>4</a:t>
            </a:r>
            <a:r>
              <a:rPr lang="ja-JP" altLang="en-US" i="0">
                <a:solidFill>
                  <a:schemeClr val="tx1"/>
                </a:solidFill>
                <a:effectLst/>
                <a:latin typeface="+mn-lt"/>
              </a:rPr>
              <a:t>つの</a:t>
            </a:r>
            <a:r>
              <a:rPr lang="en-US" altLang="ja-JP" i="0" dirty="0">
                <a:solidFill>
                  <a:schemeClr val="tx1"/>
                </a:solidFill>
                <a:effectLst/>
                <a:latin typeface="+mn-lt"/>
              </a:rPr>
              <a:t>8</a:t>
            </a:r>
            <a:r>
              <a:rPr lang="ja-JP" altLang="en-US" i="0">
                <a:solidFill>
                  <a:schemeClr val="tx1"/>
                </a:solidFill>
                <a:effectLst/>
                <a:latin typeface="+mn-lt"/>
              </a:rPr>
              <a:t>ビット（オクテット）に分けられる。</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ドット区切り</a:t>
            </a:r>
            <a:r>
              <a:rPr lang="en-US" altLang="ja-JP" i="0" dirty="0">
                <a:solidFill>
                  <a:schemeClr val="accent1"/>
                </a:solidFill>
                <a:effectLst/>
                <a:latin typeface="+mn-lt"/>
              </a:rPr>
              <a:t>10</a:t>
            </a:r>
            <a:r>
              <a:rPr lang="ja-JP" altLang="en-US" i="0">
                <a:solidFill>
                  <a:schemeClr val="accent1"/>
                </a:solidFill>
                <a:effectLst/>
                <a:latin typeface="+mn-lt"/>
              </a:rPr>
              <a:t>進変換</a:t>
            </a:r>
            <a:r>
              <a:rPr lang="en-US" altLang="ja-JP" i="0" dirty="0">
                <a:solidFill>
                  <a:schemeClr val="accent1"/>
                </a:solidFill>
                <a:effectLst/>
                <a:latin typeface="+mn-lt"/>
              </a:rPr>
              <a:t>: </a:t>
            </a:r>
            <a:r>
              <a:rPr lang="ja-JP" altLang="en-US" i="0">
                <a:solidFill>
                  <a:schemeClr val="tx1"/>
                </a:solidFill>
                <a:effectLst/>
                <a:latin typeface="+mn-lt"/>
              </a:rPr>
              <a:t>読みやすさのため、</a:t>
            </a:r>
            <a:r>
              <a:rPr lang="en-US" altLang="ja-JP" i="0" dirty="0">
                <a:solidFill>
                  <a:schemeClr val="tx1"/>
                </a:solidFill>
                <a:effectLst/>
                <a:latin typeface="+mn-lt"/>
              </a:rPr>
              <a:t>2</a:t>
            </a:r>
            <a:r>
              <a:rPr lang="ja-JP" altLang="en-US" i="0">
                <a:solidFill>
                  <a:schemeClr val="tx1"/>
                </a:solidFill>
                <a:effectLst/>
                <a:latin typeface="+mn-lt"/>
              </a:rPr>
              <a:t>進数のオクテットは</a:t>
            </a:r>
            <a:r>
              <a:rPr lang="en-US" altLang="ja-JP" i="0" dirty="0">
                <a:solidFill>
                  <a:schemeClr val="tx1"/>
                </a:solidFill>
                <a:effectLst/>
                <a:latin typeface="+mn-lt"/>
              </a:rPr>
              <a:t>10</a:t>
            </a:r>
            <a:r>
              <a:rPr lang="ja-JP" altLang="en-US" i="0">
                <a:solidFill>
                  <a:schemeClr val="tx1"/>
                </a:solidFill>
                <a:effectLst/>
                <a:latin typeface="+mn-lt"/>
              </a:rPr>
              <a:t>進数に変換され</a:t>
            </a:r>
            <a:r>
              <a:rPr lang="en-US" altLang="ja-JP" i="0" dirty="0">
                <a:solidFill>
                  <a:schemeClr val="accent1"/>
                </a:solidFill>
                <a:effectLst/>
                <a:latin typeface="+mn-lt"/>
              </a:rPr>
              <a:t>192.168.100.1</a:t>
            </a:r>
            <a:r>
              <a:rPr lang="ja-JP" altLang="en-US" i="0">
                <a:solidFill>
                  <a:schemeClr val="tx1"/>
                </a:solidFill>
                <a:effectLst/>
                <a:latin typeface="+mn-lt"/>
              </a:rPr>
              <a:t>のような形式になる。</a:t>
            </a: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D530B27A-FE3F-C0BF-25D6-1F37AFCAF318}"/>
              </a:ext>
            </a:extLst>
          </p:cNvPr>
          <p:cNvPicPr>
            <a:picLocks noChangeAspect="1"/>
          </p:cNvPicPr>
          <p:nvPr/>
        </p:nvPicPr>
        <p:blipFill>
          <a:blip r:embed="rId4"/>
          <a:stretch>
            <a:fillRect/>
          </a:stretch>
        </p:blipFill>
        <p:spPr>
          <a:xfrm>
            <a:off x="726110" y="3608020"/>
            <a:ext cx="3845890" cy="1364413"/>
          </a:xfrm>
          <a:prstGeom prst="rect">
            <a:avLst/>
          </a:prstGeom>
        </p:spPr>
      </p:pic>
      <p:sp>
        <p:nvSpPr>
          <p:cNvPr id="5" name="Google Shape;1302;p52">
            <a:extLst>
              <a:ext uri="{FF2B5EF4-FFF2-40B4-BE49-F238E27FC236}">
                <a16:creationId xmlns:a16="http://schemas.microsoft.com/office/drawing/2014/main" id="{31156AB5-2DDA-002A-BFCC-46944BEAC2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8" name="Rounded Rectangular Callout 7">
            <a:extLst>
              <a:ext uri="{FF2B5EF4-FFF2-40B4-BE49-F238E27FC236}">
                <a16:creationId xmlns:a16="http://schemas.microsoft.com/office/drawing/2014/main" id="{89CE27A9-5E38-D7E3-E628-FB8BA01AEA2E}"/>
              </a:ext>
            </a:extLst>
          </p:cNvPr>
          <p:cNvSpPr/>
          <p:nvPr/>
        </p:nvSpPr>
        <p:spPr>
          <a:xfrm>
            <a:off x="4795935" y="3582956"/>
            <a:ext cx="3850433" cy="702906"/>
          </a:xfrm>
          <a:prstGeom prst="wedgeRoundRectCallout">
            <a:avLst>
              <a:gd name="adj1" fmla="val -35696"/>
              <a:gd name="adj2" fmla="val 72235"/>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chemeClr val="accent3"/>
                </a:solidFill>
              </a:rPr>
              <a:t>オクテット</a:t>
            </a:r>
            <a:r>
              <a:rPr lang="ja-JP" altLang="en-US">
                <a:solidFill>
                  <a:schemeClr val="bg1"/>
                </a:solidFill>
              </a:rPr>
              <a:t>は、</a:t>
            </a:r>
            <a:r>
              <a:rPr lang="en-US" altLang="ja-JP" dirty="0">
                <a:solidFill>
                  <a:schemeClr val="bg1"/>
                </a:solidFill>
              </a:rPr>
              <a:t>8</a:t>
            </a:r>
            <a:r>
              <a:rPr lang="ja-JP" altLang="en-US">
                <a:solidFill>
                  <a:schemeClr val="bg1"/>
                </a:solidFill>
              </a:rPr>
              <a:t>ビット（</a:t>
            </a:r>
            <a:r>
              <a:rPr lang="en-US" altLang="ja-JP" dirty="0">
                <a:solidFill>
                  <a:schemeClr val="bg1"/>
                </a:solidFill>
              </a:rPr>
              <a:t>1</a:t>
            </a:r>
            <a:r>
              <a:rPr lang="ja-JP" altLang="en-US">
                <a:solidFill>
                  <a:schemeClr val="bg1"/>
                </a:solidFill>
              </a:rPr>
              <a:t>バイト）で構成されたデータの単位を指します。</a:t>
            </a:r>
          </a:p>
        </p:txBody>
      </p:sp>
      <p:sp>
        <p:nvSpPr>
          <p:cNvPr id="2" name="Footer Placeholder 5">
            <a:extLst>
              <a:ext uri="{FF2B5EF4-FFF2-40B4-BE49-F238E27FC236}">
                <a16:creationId xmlns:a16="http://schemas.microsoft.com/office/drawing/2014/main" id="{56F40A98-EBED-4B7B-BB40-1AB07860B6C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12</a:t>
            </a:fld>
            <a:endParaRPr lang="en-US" dirty="0"/>
          </a:p>
        </p:txBody>
      </p:sp>
    </p:spTree>
    <p:extLst>
      <p:ext uri="{BB962C8B-B14F-4D97-AF65-F5344CB8AC3E}">
        <p14:creationId xmlns:p14="http://schemas.microsoft.com/office/powerpoint/2010/main" val="135733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5">
            <a:extLst>
              <a:ext uri="{FF2B5EF4-FFF2-40B4-BE49-F238E27FC236}">
                <a16:creationId xmlns:a16="http://schemas.microsoft.com/office/drawing/2014/main" id="{89E5A96F-03B3-6A93-865C-8D0970788C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78B8353-9537-2BF6-23DC-74F6B24D342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E789C2-984F-AF76-DFDB-4D2F80DC3DF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FBE9EBF4-8C2E-86F7-8AE2-8FED8A9251B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D34D520-8C51-4B15-6C06-BFF7A12D11FD}"/>
              </a:ext>
            </a:extLst>
          </p:cNvPr>
          <p:cNvSpPr txBox="1"/>
          <p:nvPr/>
        </p:nvSpPr>
        <p:spPr>
          <a:xfrm>
            <a:off x="788504" y="1838266"/>
            <a:ext cx="7558571" cy="2323713"/>
          </a:xfrm>
          <a:prstGeom prst="rect">
            <a:avLst/>
          </a:prstGeom>
          <a:noFill/>
        </p:spPr>
        <p:txBody>
          <a:bodyPr wrap="square" rtlCol="0">
            <a:spAutoFit/>
          </a:bodyPr>
          <a:lstStyle/>
          <a:p>
            <a:pPr marL="0" marR="0" indent="0" algn="l">
              <a:spcBef>
                <a:spcPts val="1200"/>
              </a:spcBef>
              <a:spcAft>
                <a:spcPts val="600"/>
              </a:spcAft>
            </a:pPr>
            <a:r>
              <a:rPr lang="en-US" sz="1600" b="1" i="0" dirty="0">
                <a:solidFill>
                  <a:schemeClr val="tx1"/>
                </a:solidFill>
                <a:effectLst/>
                <a:latin typeface="+mn-lt"/>
              </a:rPr>
              <a:t>File: </a:t>
            </a:r>
            <a:r>
              <a:rPr lang="en-US" sz="1600" i="0" dirty="0">
                <a:solidFill>
                  <a:schemeClr val="tx1"/>
                </a:solidFill>
                <a:effectLst/>
                <a:latin typeface="+mn-lt"/>
              </a:rPr>
              <a:t>8.1.3-packet-tracer-connect-to-a-web-server.pka</a:t>
            </a:r>
            <a:br>
              <a:rPr lang="en-US" sz="1600" i="0" dirty="0">
                <a:solidFill>
                  <a:schemeClr val="tx1"/>
                </a:solidFill>
                <a:effectLst/>
                <a:latin typeface="+mn-lt"/>
              </a:rPr>
            </a:br>
            <a:br>
              <a:rPr lang="en-US" sz="1600" i="0" dirty="0">
                <a:solidFill>
                  <a:schemeClr val="tx1"/>
                </a:solidFill>
                <a:effectLst/>
                <a:latin typeface="+mn-lt"/>
              </a:rPr>
            </a:br>
            <a:r>
              <a:rPr lang="en-US" sz="1600" b="1" i="0" dirty="0">
                <a:solidFill>
                  <a:schemeClr val="tx1"/>
                </a:solidFill>
                <a:effectLst/>
                <a:latin typeface="+mn-lt"/>
              </a:rPr>
              <a:t>Objectives: </a:t>
            </a:r>
            <a:r>
              <a:rPr lang="en-US" sz="1600" i="0" dirty="0">
                <a:solidFill>
                  <a:schemeClr val="tx1"/>
                </a:solidFill>
                <a:effectLst/>
                <a:latin typeface="+mn-lt"/>
              </a:rPr>
              <a:t>Observe how packets are sent across the Internet using IP addresses.</a:t>
            </a:r>
          </a:p>
          <a:p>
            <a:endParaRPr lang="en-US" sz="1600" dirty="0">
              <a:solidFill>
                <a:schemeClr val="tx1"/>
              </a:solidFill>
              <a:latin typeface="+mn-lt"/>
            </a:endParaRPr>
          </a:p>
          <a:p>
            <a:pPr marL="285750" indent="-285750">
              <a:buClr>
                <a:schemeClr val="tx1"/>
              </a:buClr>
              <a:buFont typeface="Arial" panose="020B0604020202020204" pitchFamily="34" charset="0"/>
              <a:buChar char="•"/>
            </a:pPr>
            <a:r>
              <a:rPr lang="en-US" sz="1600" i="0" dirty="0">
                <a:solidFill>
                  <a:schemeClr val="tx1"/>
                </a:solidFill>
                <a:effectLst/>
                <a:latin typeface="+mn-lt"/>
              </a:rPr>
              <a:t>Part 1: Verify connectivity to the web server</a:t>
            </a:r>
          </a:p>
          <a:p>
            <a:pPr marL="285750" indent="-285750">
              <a:buClr>
                <a:schemeClr val="tx1"/>
              </a:buClr>
              <a:buFont typeface="Arial" panose="020B0604020202020204" pitchFamily="34" charset="0"/>
              <a:buChar char="•"/>
            </a:pPr>
            <a:r>
              <a:rPr lang="en-US" sz="1600" i="0" dirty="0">
                <a:solidFill>
                  <a:schemeClr val="tx1"/>
                </a:solidFill>
                <a:effectLst/>
                <a:latin typeface="+mn-lt"/>
              </a:rPr>
              <a:t>Part 2: Connect to the Web Server via the web client</a:t>
            </a:r>
          </a:p>
          <a:p>
            <a:pPr marL="285750" indent="-285750">
              <a:buFont typeface="Arial" panose="020B0604020202020204" pitchFamily="34" charset="0"/>
              <a:buChar char="•"/>
            </a:pPr>
            <a:endParaRPr lang="en-US" i="0" dirty="0">
              <a:solidFill>
                <a:schemeClr val="tx1"/>
              </a:solidFill>
              <a:effectLst/>
              <a:latin typeface="+mn-lt"/>
            </a:endParaRPr>
          </a:p>
          <a:p>
            <a:pPr marL="285750" indent="-285750">
              <a:buFont typeface="Arial" panose="020B0604020202020204" pitchFamily="34" charset="0"/>
              <a:buChar char="•"/>
            </a:pPr>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8A309F91-4105-0E83-448A-011AB5B97E4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14</a:t>
            </a:fld>
            <a:endParaRPr lang="en-US" dirty="0"/>
          </a:p>
        </p:txBody>
      </p:sp>
    </p:spTree>
    <p:extLst>
      <p:ext uri="{BB962C8B-B14F-4D97-AF65-F5344CB8AC3E}">
        <p14:creationId xmlns:p14="http://schemas.microsoft.com/office/powerpoint/2010/main" val="76786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6CE76F-F684-63CF-9AB3-76DF2FA90F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20186D-AE69-B383-4E1E-C9681BEF201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A2F75D9-7B48-B5B1-83E9-CE0AC373A41E}"/>
              </a:ext>
            </a:extLst>
          </p:cNvPr>
          <p:cNvSpPr txBox="1"/>
          <p:nvPr/>
        </p:nvSpPr>
        <p:spPr>
          <a:xfrm>
            <a:off x="864704" y="1906691"/>
            <a:ext cx="7558571" cy="1477328"/>
          </a:xfrm>
          <a:prstGeom prst="rect">
            <a:avLst/>
          </a:prstGeom>
          <a:noFill/>
        </p:spPr>
        <p:txBody>
          <a:bodyPr wrap="square" rtlCol="0">
            <a:spAutoFit/>
          </a:bodyPr>
          <a:lstStyle/>
          <a:p>
            <a:pPr marL="0" marR="0" indent="0" algn="l">
              <a:spcBef>
                <a:spcPts val="1200"/>
              </a:spcBef>
              <a:spcAft>
                <a:spcPts val="600"/>
              </a:spcAft>
            </a:pPr>
            <a:r>
              <a:rPr lang="en-US" sz="1400" b="1" i="0" dirty="0">
                <a:solidFill>
                  <a:schemeClr val="tx1"/>
                </a:solidFill>
                <a:effectLst/>
                <a:latin typeface="+mn-lt"/>
              </a:rPr>
              <a:t>File: </a:t>
            </a:r>
            <a:r>
              <a:rPr lang="en-US" sz="1400" i="0" dirty="0">
                <a:solidFill>
                  <a:schemeClr val="tx1"/>
                </a:solidFill>
                <a:effectLst/>
                <a:latin typeface="+mn-lt"/>
              </a:rPr>
              <a:t>8.1.3-packet-tracer-connect-to-a-web-server.pka</a:t>
            </a:r>
          </a:p>
          <a:p>
            <a:pPr marL="0" marR="0" indent="0" algn="l">
              <a:spcBef>
                <a:spcPts val="1200"/>
              </a:spcBef>
              <a:spcAft>
                <a:spcPts val="600"/>
              </a:spcAft>
            </a:pPr>
            <a:r>
              <a:rPr lang="ja-JP" altLang="en-US" i="0">
                <a:solidFill>
                  <a:schemeClr val="tx1"/>
                </a:solidFill>
                <a:effectLst/>
                <a:latin typeface="+mn-lt"/>
              </a:rPr>
              <a:t>目的</a:t>
            </a:r>
            <a:r>
              <a:rPr lang="en-US" altLang="ja-JP" i="0" dirty="0">
                <a:solidFill>
                  <a:schemeClr val="tx1"/>
                </a:solidFill>
                <a:effectLst/>
                <a:latin typeface="+mn-lt"/>
              </a:rPr>
              <a:t>: </a:t>
            </a:r>
            <a:r>
              <a:rPr lang="en-US" i="0" dirty="0">
                <a:solidFill>
                  <a:schemeClr val="tx1"/>
                </a:solidFill>
                <a:effectLst/>
                <a:latin typeface="+mn-lt"/>
              </a:rPr>
              <a:t>IP</a:t>
            </a:r>
            <a:r>
              <a:rPr lang="ja-JP" altLang="en-US" i="0">
                <a:solidFill>
                  <a:schemeClr val="tx1"/>
                </a:solidFill>
                <a:effectLst/>
                <a:latin typeface="+mn-lt"/>
              </a:rPr>
              <a:t>アドレスを使用して、パケットがインターネットをどのように送信されるかを観察する。</a:t>
            </a:r>
            <a:endParaRPr lang="en-US" dirty="0">
              <a:solidFill>
                <a:schemeClr val="tx1"/>
              </a:solidFill>
              <a:latin typeface="+mn-lt"/>
            </a:endParaRP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1: </a:t>
            </a:r>
            <a:r>
              <a:rPr lang="en-US" i="0" dirty="0">
                <a:solidFill>
                  <a:schemeClr val="tx1"/>
                </a:solidFill>
                <a:effectLst/>
                <a:latin typeface="+mn-lt"/>
              </a:rPr>
              <a:t>Web</a:t>
            </a:r>
            <a:r>
              <a:rPr lang="ja-JP" altLang="en-US" i="0">
                <a:solidFill>
                  <a:schemeClr val="tx1"/>
                </a:solidFill>
                <a:effectLst/>
                <a:latin typeface="+mn-lt"/>
              </a:rPr>
              <a:t>サーバーへの接続を確認する</a:t>
            </a: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2: </a:t>
            </a:r>
            <a:r>
              <a:rPr lang="en-US" i="0" dirty="0">
                <a:solidFill>
                  <a:schemeClr val="tx1"/>
                </a:solidFill>
                <a:effectLst/>
                <a:latin typeface="+mn-lt"/>
              </a:rPr>
              <a:t>Web</a:t>
            </a:r>
            <a:r>
              <a:rPr lang="ja-JP" altLang="en-US" i="0">
                <a:solidFill>
                  <a:schemeClr val="tx1"/>
                </a:solidFill>
                <a:effectLst/>
                <a:latin typeface="+mn-lt"/>
              </a:rPr>
              <a:t>クライアントを介して</a:t>
            </a:r>
            <a:r>
              <a:rPr lang="en-US" i="0" dirty="0">
                <a:solidFill>
                  <a:schemeClr val="tx1"/>
                </a:solidFill>
                <a:effectLst/>
                <a:latin typeface="+mn-lt"/>
              </a:rPr>
              <a:t>Web</a:t>
            </a:r>
            <a:r>
              <a:rPr lang="ja-JP" altLang="en-US" i="0">
                <a:solidFill>
                  <a:schemeClr val="tx1"/>
                </a:solidFill>
                <a:effectLst/>
                <a:latin typeface="+mn-lt"/>
              </a:rPr>
              <a:t>サーバーに接続する</a:t>
            </a:r>
            <a:endParaRPr lang="en-US" i="0" dirty="0">
              <a:solidFill>
                <a:schemeClr val="tx1"/>
              </a:solidFill>
              <a:effectLst/>
              <a:latin typeface="+mn-lt"/>
            </a:endParaRPr>
          </a:p>
        </p:txBody>
      </p:sp>
      <p:pic>
        <p:nvPicPr>
          <p:cNvPr id="3" name="Picture 2">
            <a:extLst>
              <a:ext uri="{FF2B5EF4-FFF2-40B4-BE49-F238E27FC236}">
                <a16:creationId xmlns:a16="http://schemas.microsoft.com/office/drawing/2014/main" id="{17B10818-7698-231C-91C4-BC2B48EC463A}"/>
              </a:ext>
            </a:extLst>
          </p:cNvPr>
          <p:cNvPicPr>
            <a:picLocks noChangeAspect="1"/>
          </p:cNvPicPr>
          <p:nvPr/>
        </p:nvPicPr>
        <p:blipFill>
          <a:blip r:embed="rId4"/>
          <a:stretch>
            <a:fillRect/>
          </a:stretch>
        </p:blipFill>
        <p:spPr>
          <a:xfrm>
            <a:off x="2513054" y="3585049"/>
            <a:ext cx="3944828" cy="1468018"/>
          </a:xfrm>
          <a:prstGeom prst="rect">
            <a:avLst/>
          </a:prstGeom>
        </p:spPr>
      </p:pic>
      <p:sp>
        <p:nvSpPr>
          <p:cNvPr id="7" name="Google Shape;1302;p52">
            <a:extLst>
              <a:ext uri="{FF2B5EF4-FFF2-40B4-BE49-F238E27FC236}">
                <a16:creationId xmlns:a16="http://schemas.microsoft.com/office/drawing/2014/main" id="{910A235D-9F31-0C73-7A8B-930DC907E9EE}"/>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5" name="Footer Placeholder 5">
            <a:extLst>
              <a:ext uri="{FF2B5EF4-FFF2-40B4-BE49-F238E27FC236}">
                <a16:creationId xmlns:a16="http://schemas.microsoft.com/office/drawing/2014/main" id="{45579131-5F8F-44C2-30A1-94A5D3858A1C}"/>
              </a:ext>
            </a:extLst>
          </p:cNvPr>
          <p:cNvSpPr>
            <a:spLocks noGrp="1"/>
          </p:cNvSpPr>
          <p:nvPr>
            <p:ph type="ftr" sz="quarter" idx="3"/>
          </p:nvPr>
        </p:nvSpPr>
        <p:spPr/>
        <p:txBody>
          <a:bodyPr/>
          <a:lstStyle/>
          <a:p>
            <a:fld id="{002338F8-86C8-4040-99C3-9426B1422096}" type="slidenum">
              <a:rPr lang="en-US" smtClean="0"/>
              <a:t>15</a:t>
            </a:fld>
            <a:endParaRPr lang="en-US" dirty="0"/>
          </a:p>
        </p:txBody>
      </p:sp>
    </p:spTree>
    <p:extLst>
      <p:ext uri="{BB962C8B-B14F-4D97-AF65-F5344CB8AC3E}">
        <p14:creationId xmlns:p14="http://schemas.microsoft.com/office/powerpoint/2010/main" val="396326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EF3EBE0B-FB6B-D414-1CC9-19931D2ABF14}"/>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16</a:t>
            </a:fld>
            <a:endParaRPr lang="en-US" dirty="0"/>
          </a:p>
        </p:txBody>
      </p:sp>
    </p:spTree>
    <p:extLst>
      <p:ext uri="{BB962C8B-B14F-4D97-AF65-F5344CB8AC3E}">
        <p14:creationId xmlns:p14="http://schemas.microsoft.com/office/powerpoint/2010/main" val="190427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6FE382-9FD6-3D18-13C5-43B866F42F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CAD49FF-9770-A8A8-23A8-D3F0EB28A6CD}"/>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3"/>
              </a:rPr>
              <a:t>8.2. IPv4</a:t>
            </a:r>
            <a:r>
              <a:rPr lang="ja-JP" altLang="en-US">
                <a:latin typeface="+mn-ea"/>
                <a:ea typeface="+mn-ea"/>
                <a:hlinkClick r:id="rId3"/>
              </a:rPr>
              <a:t>アドレスの構造</a:t>
            </a:r>
            <a:endParaRPr lang="en-US" dirty="0">
              <a:latin typeface="+mn-ea"/>
              <a:ea typeface="+mn-ea"/>
            </a:endParaRPr>
          </a:p>
        </p:txBody>
      </p:sp>
      <p:sp>
        <p:nvSpPr>
          <p:cNvPr id="3" name="Footer Placeholder 5">
            <a:extLst>
              <a:ext uri="{FF2B5EF4-FFF2-40B4-BE49-F238E27FC236}">
                <a16:creationId xmlns:a16="http://schemas.microsoft.com/office/drawing/2014/main" id="{85467768-1ABE-F102-36DD-73D9604D8546}"/>
              </a:ext>
            </a:extLst>
          </p:cNvPr>
          <p:cNvSpPr>
            <a:spLocks noGrp="1"/>
          </p:cNvSpPr>
          <p:nvPr>
            <p:ph type="ftr" sz="quarter" idx="3"/>
          </p:nvPr>
        </p:nvSpPr>
        <p:spPr/>
        <p:txBody>
          <a:bodyPr/>
          <a:lstStyle/>
          <a:p>
            <a:fld id="{002338F8-86C8-4040-99C3-9426B1422096}" type="slidenum">
              <a:rPr lang="en-US" smtClean="0"/>
              <a:t>17</a:t>
            </a:fld>
            <a:endParaRPr lang="en-US" dirty="0"/>
          </a:p>
        </p:txBody>
      </p:sp>
      <p:sp>
        <p:nvSpPr>
          <p:cNvPr id="4" name="TextBox 3">
            <a:extLst>
              <a:ext uri="{FF2B5EF4-FFF2-40B4-BE49-F238E27FC236}">
                <a16:creationId xmlns:a16="http://schemas.microsoft.com/office/drawing/2014/main" id="{4342624C-7B41-5766-E9B8-E8F50B5301C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B0E621D-EB1C-7B55-689D-5A9B896DC8A5}"/>
              </a:ext>
            </a:extLst>
          </p:cNvPr>
          <p:cNvSpPr txBox="1"/>
          <p:nvPr/>
        </p:nvSpPr>
        <p:spPr>
          <a:xfrm>
            <a:off x="696190" y="1640722"/>
            <a:ext cx="6041242" cy="1107996"/>
          </a:xfrm>
          <a:prstGeom prst="rect">
            <a:avLst/>
          </a:prstGeom>
          <a:noFill/>
        </p:spPr>
        <p:txBody>
          <a:bodyPr wrap="square" rtlCol="0">
            <a:spAutoFit/>
          </a:bodyPr>
          <a:lstStyle/>
          <a:p>
            <a:pPr>
              <a:spcAft>
                <a:spcPts val="600"/>
              </a:spcAft>
            </a:pPr>
            <a:r>
              <a:rPr lang="en-US" b="1" dirty="0">
                <a:solidFill>
                  <a:schemeClr val="tx1"/>
                </a:solidFill>
                <a:latin typeface="+mn-lt"/>
              </a:rPr>
              <a:t>IP</a:t>
            </a:r>
            <a:r>
              <a:rPr lang="ja-JP" altLang="en-US" b="1">
                <a:solidFill>
                  <a:schemeClr val="tx1"/>
                </a:solidFill>
                <a:latin typeface="+mn-lt"/>
              </a:rPr>
              <a:t>アドレスの仕組み</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アドレスには</a:t>
            </a:r>
            <a:r>
              <a:rPr lang="en-US" altLang="ja-JP" dirty="0">
                <a:solidFill>
                  <a:schemeClr val="tx1"/>
                </a:solidFill>
                <a:latin typeface="+mn-lt"/>
              </a:rPr>
              <a:t>2</a:t>
            </a:r>
            <a:r>
              <a:rPr lang="ja-JP" altLang="en-US">
                <a:solidFill>
                  <a:schemeClr val="tx1"/>
                </a:solidFill>
                <a:latin typeface="+mn-lt"/>
              </a:rPr>
              <a:t>つの部分があります</a:t>
            </a:r>
            <a:r>
              <a:rPr lang="en-US" altLang="ja-JP" dirty="0">
                <a:solidFill>
                  <a:schemeClr val="tx1"/>
                </a:solidFill>
                <a:latin typeface="+mn-lt"/>
              </a:rPr>
              <a:t>:</a:t>
            </a:r>
          </a:p>
          <a:p>
            <a:pPr marL="742950" lvl="1" indent="-285750">
              <a:buClr>
                <a:schemeClr val="tx1"/>
              </a:buClr>
              <a:buFont typeface="Arial" panose="020B0604020202020204" pitchFamily="34" charset="0"/>
              <a:buChar char="•"/>
            </a:pPr>
            <a:r>
              <a:rPr lang="ja-JP" altLang="en-US" b="1">
                <a:solidFill>
                  <a:schemeClr val="accent3"/>
                </a:solidFill>
                <a:latin typeface="+mn-lt"/>
              </a:rPr>
              <a:t>ネットワーク部分</a:t>
            </a:r>
            <a:r>
              <a:rPr lang="en-US" altLang="ja-JP" dirty="0">
                <a:solidFill>
                  <a:schemeClr val="tx1"/>
                </a:solidFill>
                <a:latin typeface="+mn-lt"/>
              </a:rPr>
              <a:t>: </a:t>
            </a:r>
            <a:r>
              <a:rPr lang="ja-JP" altLang="en-US">
                <a:solidFill>
                  <a:schemeClr val="tx1"/>
                </a:solidFill>
                <a:latin typeface="+mn-lt"/>
              </a:rPr>
              <a:t>所属するネットワークを示します。</a:t>
            </a:r>
          </a:p>
          <a:p>
            <a:pPr marL="742950" lvl="1" indent="-285750">
              <a:buClr>
                <a:schemeClr val="tx1"/>
              </a:buClr>
              <a:buFont typeface="Arial" panose="020B0604020202020204" pitchFamily="34" charset="0"/>
              <a:buChar char="•"/>
            </a:pPr>
            <a:r>
              <a:rPr lang="ja-JP" altLang="en-US" b="1">
                <a:solidFill>
                  <a:schemeClr val="accent4"/>
                </a:solidFill>
                <a:latin typeface="+mn-lt"/>
              </a:rPr>
              <a:t>ホスト部分</a:t>
            </a:r>
            <a:r>
              <a:rPr lang="en-US" altLang="ja-JP" dirty="0">
                <a:solidFill>
                  <a:schemeClr val="tx1"/>
                </a:solidFill>
                <a:latin typeface="+mn-lt"/>
              </a:rPr>
              <a:t>: </a:t>
            </a:r>
            <a:r>
              <a:rPr lang="ja-JP" altLang="en-US">
                <a:solidFill>
                  <a:schemeClr val="tx1"/>
                </a:solidFill>
                <a:latin typeface="+mn-lt"/>
              </a:rPr>
              <a:t>個々のデバイスを区別します。</a:t>
            </a:r>
          </a:p>
        </p:txBody>
      </p:sp>
      <p:pic>
        <p:nvPicPr>
          <p:cNvPr id="5" name="Picture 4">
            <a:extLst>
              <a:ext uri="{FF2B5EF4-FFF2-40B4-BE49-F238E27FC236}">
                <a16:creationId xmlns:a16="http://schemas.microsoft.com/office/drawing/2014/main" id="{D42E0B4E-CF04-1267-EBA2-30B7F4BB77C3}"/>
              </a:ext>
            </a:extLst>
          </p:cNvPr>
          <p:cNvPicPr>
            <a:picLocks noChangeAspect="1"/>
          </p:cNvPicPr>
          <p:nvPr/>
        </p:nvPicPr>
        <p:blipFill>
          <a:blip r:embed="rId5"/>
          <a:stretch>
            <a:fillRect/>
          </a:stretch>
        </p:blipFill>
        <p:spPr>
          <a:xfrm>
            <a:off x="7088448" y="1135949"/>
            <a:ext cx="1896084" cy="861138"/>
          </a:xfrm>
          <a:prstGeom prst="rect">
            <a:avLst/>
          </a:prstGeom>
        </p:spPr>
      </p:pic>
      <p:sp>
        <p:nvSpPr>
          <p:cNvPr id="11" name="TextBox 10">
            <a:extLst>
              <a:ext uri="{FF2B5EF4-FFF2-40B4-BE49-F238E27FC236}">
                <a16:creationId xmlns:a16="http://schemas.microsoft.com/office/drawing/2014/main" id="{1A5D0CD4-925A-9122-1B3A-F909BA9CDBB1}"/>
              </a:ext>
            </a:extLst>
          </p:cNvPr>
          <p:cNvSpPr txBox="1"/>
          <p:nvPr/>
        </p:nvSpPr>
        <p:spPr>
          <a:xfrm>
            <a:off x="987135" y="2763982"/>
            <a:ext cx="6047510" cy="1154162"/>
          </a:xfrm>
          <a:prstGeom prst="rect">
            <a:avLst/>
          </a:prstGeom>
          <a:noFill/>
          <a:ln w="25400" cap="rnd">
            <a:solidFill>
              <a:schemeClr val="accent3"/>
            </a:solidFill>
          </a:ln>
        </p:spPr>
        <p:txBody>
          <a:bodyPr wrap="square" rtlCol="0">
            <a:spAutoFit/>
          </a:bodyPr>
          <a:lstStyle/>
          <a:p>
            <a:pPr>
              <a:spcBef>
                <a:spcPts val="600"/>
              </a:spcBef>
              <a:spcAft>
                <a:spcPts val="600"/>
              </a:spcAft>
            </a:pPr>
            <a:r>
              <a:rPr lang="ja-JP" altLang="en-US" b="1">
                <a:solidFill>
                  <a:schemeClr val="tx1"/>
                </a:solidFill>
                <a:latin typeface="+mn-lt"/>
              </a:rPr>
              <a:t>同じネットワークの例：</a:t>
            </a:r>
            <a:r>
              <a:rPr lang="ja-JP" altLang="en-US">
                <a:solidFill>
                  <a:schemeClr val="tx1"/>
                </a:solidFill>
                <a:latin typeface="+mn-lt"/>
              </a:rPr>
              <a:t>同じネットワーク内のデバイスは、最初の</a:t>
            </a:r>
            <a:r>
              <a:rPr lang="en-US" altLang="ja-JP" dirty="0">
                <a:solidFill>
                  <a:schemeClr val="tx1"/>
                </a:solidFill>
                <a:latin typeface="+mn-lt"/>
              </a:rPr>
              <a:t>3</a:t>
            </a:r>
            <a:r>
              <a:rPr lang="ja-JP" altLang="en-US">
                <a:solidFill>
                  <a:schemeClr val="tx1"/>
                </a:solidFill>
                <a:latin typeface="+mn-lt"/>
              </a:rPr>
              <a:t>つの数字（オクテット）が同じで、最後の数字（ホスト部分）が異なります。</a:t>
            </a:r>
          </a:p>
          <a:p>
            <a:pPr marL="457200" lvl="1"/>
            <a:r>
              <a:rPr lang="en-US" sz="1200" dirty="0">
                <a:solidFill>
                  <a:schemeClr val="tx1"/>
                </a:solidFill>
                <a:latin typeface="+mn-lt"/>
              </a:rPr>
              <a:t>Sales PC1: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10</a:t>
            </a:r>
          </a:p>
          <a:p>
            <a:pPr marL="457200" lvl="1"/>
            <a:r>
              <a:rPr lang="en-US" sz="1200" dirty="0">
                <a:solidFill>
                  <a:schemeClr val="tx1"/>
                </a:solidFill>
                <a:latin typeface="+mn-lt"/>
              </a:rPr>
              <a:t>Sales PC2: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11</a:t>
            </a:r>
          </a:p>
          <a:p>
            <a:pPr marL="457200" lvl="1"/>
            <a:r>
              <a:rPr lang="en-US" sz="1200" dirty="0">
                <a:solidFill>
                  <a:schemeClr val="tx1"/>
                </a:solidFill>
                <a:latin typeface="+mn-lt"/>
              </a:rPr>
              <a:t>Sales PC3: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12</a:t>
            </a:r>
          </a:p>
        </p:txBody>
      </p:sp>
      <p:sp>
        <p:nvSpPr>
          <p:cNvPr id="14" name="TextBox 13">
            <a:extLst>
              <a:ext uri="{FF2B5EF4-FFF2-40B4-BE49-F238E27FC236}">
                <a16:creationId xmlns:a16="http://schemas.microsoft.com/office/drawing/2014/main" id="{6EFB9730-10E8-653D-95C4-61A393FC0C4D}"/>
              </a:ext>
            </a:extLst>
          </p:cNvPr>
          <p:cNvSpPr txBox="1"/>
          <p:nvPr/>
        </p:nvSpPr>
        <p:spPr>
          <a:xfrm>
            <a:off x="997525" y="4093247"/>
            <a:ext cx="6037119" cy="938719"/>
          </a:xfrm>
          <a:prstGeom prst="rect">
            <a:avLst/>
          </a:prstGeom>
          <a:noFill/>
          <a:ln w="25400" cap="rnd">
            <a:solidFill>
              <a:schemeClr val="accent3"/>
            </a:solidFill>
            <a:round/>
          </a:ln>
        </p:spPr>
        <p:txBody>
          <a:bodyPr wrap="square" rtlCol="0">
            <a:spAutoFit/>
          </a:bodyPr>
          <a:lstStyle/>
          <a:p>
            <a:pPr>
              <a:spcBef>
                <a:spcPts val="600"/>
              </a:spcBef>
              <a:spcAft>
                <a:spcPts val="600"/>
              </a:spcAft>
            </a:pPr>
            <a:r>
              <a:rPr lang="ja-JP" altLang="en-US" b="1">
                <a:solidFill>
                  <a:schemeClr val="tx1"/>
                </a:solidFill>
                <a:latin typeface="+mn-lt"/>
              </a:rPr>
              <a:t>異なるネットワークの例</a:t>
            </a:r>
            <a:r>
              <a:rPr lang="en-US" altLang="ja-JP" b="1" dirty="0">
                <a:solidFill>
                  <a:schemeClr val="tx1"/>
                </a:solidFill>
                <a:latin typeface="+mn-lt"/>
              </a:rPr>
              <a:t>: </a:t>
            </a:r>
            <a:r>
              <a:rPr lang="ja-JP" altLang="en-US">
                <a:solidFill>
                  <a:schemeClr val="tx1"/>
                </a:solidFill>
                <a:latin typeface="+mn-lt"/>
              </a:rPr>
              <a:t>部門ごとにネットワーク部分が異なります</a:t>
            </a:r>
            <a:r>
              <a:rPr lang="en-US" altLang="ja-JP" dirty="0">
                <a:solidFill>
                  <a:schemeClr val="tx1"/>
                </a:solidFill>
                <a:latin typeface="+mn-lt"/>
              </a:rPr>
              <a:t>:</a:t>
            </a:r>
          </a:p>
          <a:p>
            <a:pPr marL="457200" lvl="1"/>
            <a:r>
              <a:rPr lang="en-US" sz="1200" dirty="0">
                <a:solidFill>
                  <a:schemeClr val="tx1"/>
                </a:solidFill>
                <a:latin typeface="+mn-lt"/>
              </a:rPr>
              <a:t>Sales: </a:t>
            </a:r>
            <a:r>
              <a:rPr lang="ja-JP" altLang="en-US" sz="1200">
                <a:solidFill>
                  <a:schemeClr val="tx1"/>
                </a:solidFill>
                <a:latin typeface="+mn-lt"/>
              </a:rPr>
              <a:t>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Account: </a:t>
            </a:r>
            <a:r>
              <a:rPr lang="en-US" sz="1200" dirty="0">
                <a:solidFill>
                  <a:schemeClr val="accent3"/>
                </a:solidFill>
                <a:latin typeface="+mn-lt"/>
              </a:rPr>
              <a:t>192.168.2</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IT: </a:t>
            </a:r>
            <a:r>
              <a:rPr lang="ja-JP" altLang="en-US" sz="1200">
                <a:solidFill>
                  <a:schemeClr val="tx1"/>
                </a:solidFill>
                <a:latin typeface="+mn-lt"/>
              </a:rPr>
              <a:t>　　　</a:t>
            </a:r>
            <a:r>
              <a:rPr lang="en-US" sz="1200" dirty="0">
                <a:solidFill>
                  <a:schemeClr val="accent3"/>
                </a:solidFill>
                <a:latin typeface="+mn-lt"/>
              </a:rPr>
              <a:t>192.168.1</a:t>
            </a:r>
            <a:r>
              <a:rPr lang="en-US" sz="1200" dirty="0">
                <a:solidFill>
                  <a:schemeClr val="tx1"/>
                </a:solidFill>
                <a:latin typeface="+mn-lt"/>
              </a:rPr>
              <a:t>.</a:t>
            </a:r>
            <a:r>
              <a:rPr lang="en-US" sz="1200" dirty="0">
                <a:solidFill>
                  <a:schemeClr val="accent4"/>
                </a:solidFill>
                <a:latin typeface="+mn-lt"/>
              </a:rPr>
              <a:t>xxx</a:t>
            </a:r>
          </a:p>
        </p:txBody>
      </p:sp>
      <p:sp>
        <p:nvSpPr>
          <p:cNvPr id="6" name="Rounded Rectangular Callout 5">
            <a:extLst>
              <a:ext uri="{FF2B5EF4-FFF2-40B4-BE49-F238E27FC236}">
                <a16:creationId xmlns:a16="http://schemas.microsoft.com/office/drawing/2014/main" id="{C12C1CAE-5CD3-E15A-1A22-F109DDF57460}"/>
              </a:ext>
            </a:extLst>
          </p:cNvPr>
          <p:cNvSpPr/>
          <p:nvPr/>
        </p:nvSpPr>
        <p:spPr>
          <a:xfrm>
            <a:off x="6930737" y="2867890"/>
            <a:ext cx="2107045" cy="1287896"/>
          </a:xfrm>
          <a:prstGeom prst="wedgeRoundRectCallout">
            <a:avLst>
              <a:gd name="adj1" fmla="val -214276"/>
              <a:gd name="adj2" fmla="val 18870"/>
              <a:gd name="adj3" fmla="val 16667"/>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b="1">
                <a:solidFill>
                  <a:schemeClr val="bg2"/>
                </a:solidFill>
              </a:rPr>
              <a:t>重要なポイント</a:t>
            </a:r>
            <a:endParaRPr lang="ja-JP" altLang="en-US" sz="1200">
              <a:solidFill>
                <a:schemeClr val="bg2"/>
              </a:solidFill>
            </a:endParaRPr>
          </a:p>
          <a:p>
            <a:r>
              <a:rPr lang="ja-JP" altLang="en-US" sz="1200">
                <a:solidFill>
                  <a:schemeClr val="bg2"/>
                </a:solidFill>
              </a:rPr>
              <a:t>同じネットワーク内のすべてのデバイスは、ネットワーク部分が同じで、ホスト部分が異なります。</a:t>
            </a:r>
          </a:p>
        </p:txBody>
      </p:sp>
    </p:spTree>
    <p:extLst>
      <p:ext uri="{BB962C8B-B14F-4D97-AF65-F5344CB8AC3E}">
        <p14:creationId xmlns:p14="http://schemas.microsoft.com/office/powerpoint/2010/main" val="55768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692497"/>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8.2.2 Networks and Hosts</a:t>
            </a:r>
            <a:endParaRPr lang="en-US" b="1" i="0" dirty="0">
              <a:solidFill>
                <a:schemeClr val="tx1"/>
              </a:solidFill>
              <a:effectLst/>
              <a:latin typeface="+mn-lt"/>
            </a:endParaRP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Structure: </a:t>
            </a:r>
            <a:r>
              <a:rPr lang="en-US" i="0" dirty="0">
                <a:solidFill>
                  <a:schemeClr val="tx1"/>
                </a:solidFill>
                <a:effectLst/>
                <a:latin typeface="+mn-lt"/>
              </a:rPr>
              <a:t>32-bit, hierarchical, comprising network and host parts.</a:t>
            </a:r>
          </a:p>
        </p:txBody>
      </p:sp>
      <p:pic>
        <p:nvPicPr>
          <p:cNvPr id="5" name="Picture 4" descr="A diagram of a cloud network&#10;&#10;Description automatically generated">
            <a:extLst>
              <a:ext uri="{FF2B5EF4-FFF2-40B4-BE49-F238E27FC236}">
                <a16:creationId xmlns:a16="http://schemas.microsoft.com/office/drawing/2014/main" id="{27FAC910-F557-8907-5438-B361B5B853AC}"/>
              </a:ext>
            </a:extLst>
          </p:cNvPr>
          <p:cNvPicPr>
            <a:picLocks noChangeAspect="1"/>
          </p:cNvPicPr>
          <p:nvPr/>
        </p:nvPicPr>
        <p:blipFill>
          <a:blip r:embed="rId5"/>
          <a:stretch>
            <a:fillRect/>
          </a:stretch>
        </p:blipFill>
        <p:spPr>
          <a:xfrm>
            <a:off x="5149058" y="1868132"/>
            <a:ext cx="3886558" cy="2000501"/>
          </a:xfrm>
          <a:prstGeom prst="rect">
            <a:avLst/>
          </a:prstGeom>
        </p:spPr>
      </p:pic>
      <p:sp>
        <p:nvSpPr>
          <p:cNvPr id="3" name="TextBox 2">
            <a:extLst>
              <a:ext uri="{FF2B5EF4-FFF2-40B4-BE49-F238E27FC236}">
                <a16:creationId xmlns:a16="http://schemas.microsoft.com/office/drawing/2014/main" id="{6A602771-B343-81FA-5A2B-644C3ABA9D19}"/>
              </a:ext>
            </a:extLst>
          </p:cNvPr>
          <p:cNvSpPr txBox="1"/>
          <p:nvPr/>
        </p:nvSpPr>
        <p:spPr>
          <a:xfrm>
            <a:off x="957029" y="3868633"/>
            <a:ext cx="7899294" cy="1400383"/>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Communication Within Networks: </a:t>
            </a:r>
            <a:r>
              <a:rPr lang="en-US" i="0" dirty="0">
                <a:solidFill>
                  <a:schemeClr val="tx1"/>
                </a:solidFill>
                <a:effectLst/>
                <a:latin typeface="+mn-lt"/>
              </a:rPr>
              <a:t>Hosts with the same network number communicate internally; different network numbers require routing for interaction.</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Physical vs. Logical Networks: </a:t>
            </a:r>
            <a:r>
              <a:rPr lang="en-US" b="0" i="0" dirty="0">
                <a:solidFill>
                  <a:schemeClr val="tx1"/>
                </a:solidFill>
                <a:effectLst/>
                <a:latin typeface="+mn-lt"/>
              </a:rPr>
              <a:t>One physical network can encompass multiple logical IPv4 networks.</a:t>
            </a:r>
            <a:endParaRPr lang="en-US" i="0" dirty="0">
              <a:solidFill>
                <a:schemeClr val="tx1"/>
              </a:solidFill>
              <a:effectLst/>
              <a:latin typeface="+mn-lt"/>
            </a:endParaRPr>
          </a:p>
          <a:p>
            <a:endParaRPr lang="en-US" dirty="0"/>
          </a:p>
        </p:txBody>
      </p:sp>
      <p:sp>
        <p:nvSpPr>
          <p:cNvPr id="6" name="TextBox 5">
            <a:extLst>
              <a:ext uri="{FF2B5EF4-FFF2-40B4-BE49-F238E27FC236}">
                <a16:creationId xmlns:a16="http://schemas.microsoft.com/office/drawing/2014/main" id="{7AB9AA69-876B-D0A9-2695-900DFB1B74AA}"/>
              </a:ext>
            </a:extLst>
          </p:cNvPr>
          <p:cNvSpPr txBox="1"/>
          <p:nvPr/>
        </p:nvSpPr>
        <p:spPr>
          <a:xfrm>
            <a:off x="957029" y="1883474"/>
            <a:ext cx="4362604" cy="1908215"/>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Network and Host Parts: </a:t>
            </a:r>
            <a:r>
              <a:rPr lang="en-US" i="0" dirty="0">
                <a:solidFill>
                  <a:schemeClr val="tx1"/>
                </a:solidFill>
                <a:effectLst/>
                <a:latin typeface="+mn-lt"/>
              </a:rPr>
              <a:t>Illustrated in the figure, network portion (blue), host portion (red).</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Subnet Mask Usage: </a:t>
            </a:r>
            <a:r>
              <a:rPr lang="en-US" i="0" dirty="0">
                <a:solidFill>
                  <a:schemeClr val="tx1"/>
                </a:solidFill>
                <a:effectLst/>
                <a:latin typeface="+mn-lt"/>
              </a:rPr>
              <a:t>Identifies the network, example mask: 255.255.255.0.</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Address Example: Host IPv4 address (192.168.5.11); first three octets are the network, last octet identifies the host.</a:t>
            </a:r>
            <a:endParaRPr lang="en-US" dirty="0">
              <a:solidFill>
                <a:schemeClr val="tx1"/>
              </a:solidFill>
              <a:latin typeface="+mn-lt"/>
            </a:endParaRPr>
          </a:p>
        </p:txBody>
      </p:sp>
      <p:sp>
        <p:nvSpPr>
          <p:cNvPr id="4" name="Footer Placeholder 5">
            <a:extLst>
              <a:ext uri="{FF2B5EF4-FFF2-40B4-BE49-F238E27FC236}">
                <a16:creationId xmlns:a16="http://schemas.microsoft.com/office/drawing/2014/main" id="{863043CE-BAF8-7718-0AC4-B8DE9753342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18</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D41CA8-3037-3CD5-37F7-CA4F03F4EB0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D2DB849-C146-4A4F-3DD4-E7C1AD0CC62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07B7A350-0044-7996-55CA-7547B371F2E6}"/>
              </a:ext>
            </a:extLst>
          </p:cNvPr>
          <p:cNvSpPr>
            <a:spLocks noGrp="1"/>
          </p:cNvSpPr>
          <p:nvPr>
            <p:ph type="ftr" sz="quarter" idx="3"/>
          </p:nvPr>
        </p:nvSpPr>
        <p:spPr/>
        <p:txBody>
          <a:bodyPr/>
          <a:lstStyle/>
          <a:p>
            <a:fld id="{002338F8-86C8-4040-99C3-9426B1422096}" type="slidenum">
              <a:rPr lang="en-US" smtClean="0"/>
              <a:t>19</a:t>
            </a:fld>
            <a:endParaRPr lang="en-US" dirty="0"/>
          </a:p>
        </p:txBody>
      </p:sp>
      <p:sp>
        <p:nvSpPr>
          <p:cNvPr id="2" name="TextBox 1">
            <a:extLst>
              <a:ext uri="{FF2B5EF4-FFF2-40B4-BE49-F238E27FC236}">
                <a16:creationId xmlns:a16="http://schemas.microsoft.com/office/drawing/2014/main" id="{17E9520E-2A95-D406-19DD-263AC87E5681}"/>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5" name="Picture 4" descr="A diagram of a cloud network&#10;&#10;Description automatically generated">
            <a:extLst>
              <a:ext uri="{FF2B5EF4-FFF2-40B4-BE49-F238E27FC236}">
                <a16:creationId xmlns:a16="http://schemas.microsoft.com/office/drawing/2014/main" id="{8152A7B5-96F7-76C6-5BEB-56E4966F5282}"/>
              </a:ext>
            </a:extLst>
          </p:cNvPr>
          <p:cNvPicPr>
            <a:picLocks noChangeAspect="1"/>
          </p:cNvPicPr>
          <p:nvPr/>
        </p:nvPicPr>
        <p:blipFill>
          <a:blip r:embed="rId5"/>
          <a:stretch>
            <a:fillRect/>
          </a:stretch>
        </p:blipFill>
        <p:spPr>
          <a:xfrm>
            <a:off x="5040351" y="269790"/>
            <a:ext cx="3886558" cy="2000501"/>
          </a:xfrm>
          <a:prstGeom prst="rect">
            <a:avLst/>
          </a:prstGeom>
        </p:spPr>
      </p:pic>
      <p:sp>
        <p:nvSpPr>
          <p:cNvPr id="6" name="TextBox 5">
            <a:extLst>
              <a:ext uri="{FF2B5EF4-FFF2-40B4-BE49-F238E27FC236}">
                <a16:creationId xmlns:a16="http://schemas.microsoft.com/office/drawing/2014/main" id="{B6BB27FD-9606-0D79-DF55-DBA58276532A}"/>
              </a:ext>
            </a:extLst>
          </p:cNvPr>
          <p:cNvSpPr txBox="1"/>
          <p:nvPr/>
        </p:nvSpPr>
        <p:spPr>
          <a:xfrm>
            <a:off x="720725" y="2296687"/>
            <a:ext cx="8222553" cy="2215991"/>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アドレス構造</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ビット、ネットワーク部分とホスト部分から構成される。</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ネットワーク部とホスト部</a:t>
            </a:r>
            <a:r>
              <a:rPr lang="en-US" altLang="ja-JP" i="0" dirty="0">
                <a:solidFill>
                  <a:schemeClr val="accent1"/>
                </a:solidFill>
                <a:effectLst/>
                <a:latin typeface="+mn-lt"/>
              </a:rPr>
              <a:t>: </a:t>
            </a:r>
            <a:r>
              <a:rPr lang="ja-JP" altLang="en-US" i="0">
                <a:solidFill>
                  <a:schemeClr val="tx1"/>
                </a:solidFill>
                <a:effectLst/>
                <a:latin typeface="+mn-lt"/>
              </a:rPr>
              <a:t>図で示されているように、ネットワーク部（青）、ホスト部（赤）。</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サブネットマスクの使用</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を識別するために使用される。例</a:t>
            </a:r>
            <a:r>
              <a:rPr lang="en-US" altLang="ja-JP" i="0" dirty="0">
                <a:solidFill>
                  <a:schemeClr val="tx1"/>
                </a:solidFill>
                <a:effectLst/>
                <a:latin typeface="+mn-lt"/>
              </a:rPr>
              <a:t>: </a:t>
            </a:r>
            <a:r>
              <a:rPr lang="ja-JP" altLang="en-US" i="0">
                <a:solidFill>
                  <a:schemeClr val="tx1"/>
                </a:solidFill>
                <a:effectLst/>
                <a:latin typeface="+mn-lt"/>
              </a:rPr>
              <a:t>マスク </a:t>
            </a:r>
            <a:r>
              <a:rPr lang="en-US" altLang="ja-JP" i="0" dirty="0">
                <a:solidFill>
                  <a:schemeClr val="tx1"/>
                </a:solidFill>
                <a:effectLst/>
                <a:latin typeface="+mn-lt"/>
              </a:rPr>
              <a:t>255.255.255.0</a:t>
            </a:r>
            <a:r>
              <a:rPr lang="ja-JP" altLang="en-US" i="0">
                <a:solidFill>
                  <a:schemeClr val="tx1"/>
                </a:solidFill>
                <a:effectLst/>
                <a:latin typeface="+mn-lt"/>
              </a:rPr>
              <a:t>。</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アドレスの例</a:t>
            </a:r>
            <a:r>
              <a:rPr lang="en-US" altLang="ja-JP" i="0" dirty="0">
                <a:solidFill>
                  <a:schemeClr val="accent1"/>
                </a:solidFill>
                <a:effectLst/>
                <a:latin typeface="+mn-lt"/>
              </a:rPr>
              <a:t>: </a:t>
            </a:r>
            <a:r>
              <a:rPr lang="en-US" altLang="ja-JP" i="0" dirty="0">
                <a:solidFill>
                  <a:srgbClr val="0070C0"/>
                </a:solidFill>
                <a:effectLst/>
                <a:latin typeface="+mn-lt"/>
              </a:rPr>
              <a:t>192.168.18.</a:t>
            </a:r>
            <a:r>
              <a:rPr lang="en-US" altLang="ja-JP" i="0" dirty="0">
                <a:solidFill>
                  <a:srgbClr val="FF0000"/>
                </a:solidFill>
                <a:effectLst/>
                <a:latin typeface="+mn-lt"/>
              </a:rPr>
              <a:t>11</a:t>
            </a:r>
            <a:r>
              <a:rPr lang="ja-JP" altLang="en-US" i="0">
                <a:solidFill>
                  <a:schemeClr val="tx1"/>
                </a:solidFill>
                <a:effectLst/>
                <a:latin typeface="+mn-lt"/>
              </a:rPr>
              <a:t>。最初の</a:t>
            </a:r>
            <a:r>
              <a:rPr lang="en-US" altLang="ja-JP" i="0" dirty="0">
                <a:solidFill>
                  <a:schemeClr val="tx1"/>
                </a:solidFill>
                <a:effectLst/>
                <a:latin typeface="+mn-lt"/>
              </a:rPr>
              <a:t>3</a:t>
            </a:r>
            <a:r>
              <a:rPr lang="ja-JP" altLang="en-US" i="0">
                <a:solidFill>
                  <a:schemeClr val="tx1"/>
                </a:solidFill>
                <a:effectLst/>
                <a:latin typeface="+mn-lt"/>
              </a:rPr>
              <a:t>つのオクテットがネットワーク部分、最後のオクテットがホストを示す。</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ネットワーク内での通信</a:t>
            </a:r>
            <a:r>
              <a:rPr lang="en-US" altLang="ja-JP" i="0" dirty="0">
                <a:solidFill>
                  <a:schemeClr val="accent1"/>
                </a:solidFill>
                <a:effectLst/>
                <a:latin typeface="+mn-lt"/>
              </a:rPr>
              <a:t>: </a:t>
            </a:r>
            <a:r>
              <a:rPr lang="ja-JP" altLang="en-US" i="0">
                <a:solidFill>
                  <a:schemeClr val="tx1"/>
                </a:solidFill>
                <a:effectLst/>
                <a:latin typeface="+mn-lt"/>
              </a:rPr>
              <a:t>同じネットワーク番号を持つホストは</a:t>
            </a:r>
            <a:r>
              <a:rPr lang="ja-JP" altLang="en-US" i="0" u="sng">
                <a:solidFill>
                  <a:schemeClr val="tx1"/>
                </a:solidFill>
                <a:effectLst/>
                <a:latin typeface="+mn-lt"/>
              </a:rPr>
              <a:t>内部で通信でき</a:t>
            </a:r>
            <a:r>
              <a:rPr lang="ja-JP" altLang="en-US" i="0">
                <a:solidFill>
                  <a:schemeClr val="tx1"/>
                </a:solidFill>
                <a:effectLst/>
                <a:latin typeface="+mn-lt"/>
              </a:rPr>
              <a:t>、異なるネットワーク番号の場合は</a:t>
            </a:r>
            <a:r>
              <a:rPr lang="ja-JP" altLang="en-US" i="0" u="sng">
                <a:solidFill>
                  <a:schemeClr val="tx1"/>
                </a:solidFill>
                <a:effectLst/>
                <a:latin typeface="+mn-lt"/>
              </a:rPr>
              <a:t>ルーティング</a:t>
            </a:r>
            <a:r>
              <a:rPr lang="ja-JP" altLang="en-US" i="0">
                <a:solidFill>
                  <a:schemeClr val="tx1"/>
                </a:solidFill>
                <a:effectLst/>
                <a:latin typeface="+mn-lt"/>
              </a:rPr>
              <a:t>が必要。</a:t>
            </a:r>
          </a:p>
        </p:txBody>
      </p:sp>
      <p:sp>
        <p:nvSpPr>
          <p:cNvPr id="7" name="Curved Down Arrow 6">
            <a:extLst>
              <a:ext uri="{FF2B5EF4-FFF2-40B4-BE49-F238E27FC236}">
                <a16:creationId xmlns:a16="http://schemas.microsoft.com/office/drawing/2014/main" id="{FFC35F29-C87E-2C9C-C347-AFB5E37CE570}"/>
              </a:ext>
            </a:extLst>
          </p:cNvPr>
          <p:cNvSpPr/>
          <p:nvPr/>
        </p:nvSpPr>
        <p:spPr>
          <a:xfrm>
            <a:off x="6222380" y="869795"/>
            <a:ext cx="1672683" cy="59473"/>
          </a:xfrm>
          <a:prstGeom prst="curved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a:extLst>
              <a:ext uri="{FF2B5EF4-FFF2-40B4-BE49-F238E27FC236}">
                <a16:creationId xmlns:a16="http://schemas.microsoft.com/office/drawing/2014/main" id="{E691896C-0909-FAFA-556D-BF154C1AB50F}"/>
              </a:ext>
            </a:extLst>
          </p:cNvPr>
          <p:cNvSpPr/>
          <p:nvPr/>
        </p:nvSpPr>
        <p:spPr>
          <a:xfrm flipH="1">
            <a:off x="6252117" y="996176"/>
            <a:ext cx="1613210" cy="104078"/>
          </a:xfrm>
          <a:prstGeom prst="curved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4" name="Rounded Rectangular Callout 3">
            <a:extLst>
              <a:ext uri="{FF2B5EF4-FFF2-40B4-BE49-F238E27FC236}">
                <a16:creationId xmlns:a16="http://schemas.microsoft.com/office/drawing/2014/main" id="{20EF38EF-89BF-5894-46DF-3D85E5E2966D}"/>
              </a:ext>
            </a:extLst>
          </p:cNvPr>
          <p:cNvSpPr/>
          <p:nvPr/>
        </p:nvSpPr>
        <p:spPr>
          <a:xfrm>
            <a:off x="5449229" y="4408449"/>
            <a:ext cx="2126166" cy="579863"/>
          </a:xfrm>
          <a:prstGeom prst="wedgeRoundRectCallout">
            <a:avLst>
              <a:gd name="adj1" fmla="val -7072"/>
              <a:gd name="adj2" fmla="val -8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前回学習した、データリンク層での通信</a:t>
            </a:r>
            <a:r>
              <a:rPr lang="en-US" sz="1200" dirty="0">
                <a:solidFill>
                  <a:schemeClr val="bg1"/>
                </a:solidFill>
              </a:rPr>
              <a:t>。</a:t>
            </a:r>
          </a:p>
          <a:p>
            <a:pPr algn="ctr"/>
            <a:r>
              <a:rPr lang="en-US" sz="1200" dirty="0" err="1">
                <a:solidFill>
                  <a:schemeClr val="bg1"/>
                </a:solidFill>
              </a:rPr>
              <a:t>MACアドレスを使用</a:t>
            </a:r>
            <a:r>
              <a:rPr lang="en-US" sz="1200" dirty="0">
                <a:solidFill>
                  <a:schemeClr val="bg1"/>
                </a:solidFill>
              </a:rPr>
              <a:t>。</a:t>
            </a:r>
          </a:p>
        </p:txBody>
      </p:sp>
    </p:spTree>
    <p:extLst>
      <p:ext uri="{BB962C8B-B14F-4D97-AF65-F5344CB8AC3E}">
        <p14:creationId xmlns:p14="http://schemas.microsoft.com/office/powerpoint/2010/main" val="262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2D14225-5D89-76B0-C4EA-AB9F8EB8F77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31243-29E6-CEDD-46DB-5AFA9BBFAEA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CFCCB75F-8409-BE9E-C782-1C4B737CC680}"/>
              </a:ext>
            </a:extLst>
          </p:cNvPr>
          <p:cNvSpPr>
            <a:spLocks noGrp="1"/>
          </p:cNvSpPr>
          <p:nvPr>
            <p:ph type="ftr" sz="quarter" idx="3"/>
          </p:nvPr>
        </p:nvSpPr>
        <p:spPr/>
        <p:txBody>
          <a:bodyPr/>
          <a:lstStyle/>
          <a:p>
            <a:fld id="{002338F8-86C8-4040-99C3-9426B1422096}" type="slidenum">
              <a:rPr lang="en-US" smtClean="0"/>
              <a:t>20</a:t>
            </a:fld>
            <a:endParaRPr lang="en-US" dirty="0"/>
          </a:p>
        </p:txBody>
      </p:sp>
      <p:sp>
        <p:nvSpPr>
          <p:cNvPr id="2" name="TextBox 1">
            <a:extLst>
              <a:ext uri="{FF2B5EF4-FFF2-40B4-BE49-F238E27FC236}">
                <a16:creationId xmlns:a16="http://schemas.microsoft.com/office/drawing/2014/main" id="{9E1A80F4-61C2-0B91-83F0-1ABD998F88C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11" name="Picture 10">
            <a:extLst>
              <a:ext uri="{FF2B5EF4-FFF2-40B4-BE49-F238E27FC236}">
                <a16:creationId xmlns:a16="http://schemas.microsoft.com/office/drawing/2014/main" id="{D8C8EBF3-25A2-4259-FFDB-B56F5A20A657}"/>
              </a:ext>
            </a:extLst>
          </p:cNvPr>
          <p:cNvPicPr>
            <a:picLocks noChangeAspect="1"/>
          </p:cNvPicPr>
          <p:nvPr/>
        </p:nvPicPr>
        <p:blipFill>
          <a:blip r:embed="rId5"/>
          <a:stretch>
            <a:fillRect/>
          </a:stretch>
        </p:blipFill>
        <p:spPr>
          <a:xfrm>
            <a:off x="786116" y="3556309"/>
            <a:ext cx="3785884" cy="1341354"/>
          </a:xfrm>
          <a:prstGeom prst="rect">
            <a:avLst/>
          </a:prstGeom>
        </p:spPr>
      </p:pic>
      <p:sp>
        <p:nvSpPr>
          <p:cNvPr id="12" name="TextBox 11">
            <a:extLst>
              <a:ext uri="{FF2B5EF4-FFF2-40B4-BE49-F238E27FC236}">
                <a16:creationId xmlns:a16="http://schemas.microsoft.com/office/drawing/2014/main" id="{573B36E9-8E83-4978-4DB3-5BAD94FC4A27}"/>
              </a:ext>
            </a:extLst>
          </p:cNvPr>
          <p:cNvSpPr txBox="1"/>
          <p:nvPr/>
        </p:nvSpPr>
        <p:spPr>
          <a:xfrm>
            <a:off x="4745663" y="2007500"/>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192.168.100</a:t>
            </a:r>
            <a:r>
              <a:rPr lang="en-US" altLang="ja-JP" dirty="0">
                <a:solidFill>
                  <a:schemeClr val="tx1"/>
                </a:solidFill>
              </a:rPr>
              <a:t>.</a:t>
            </a:r>
            <a:r>
              <a:rPr lang="en-US" dirty="0">
                <a:solidFill>
                  <a:schemeClr val="tx1"/>
                </a:solidFill>
              </a:rPr>
              <a:t>0</a:t>
            </a: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255.255.255.0</a:t>
            </a:r>
            <a:endParaRPr lang="en-US" dirty="0">
              <a:solidFill>
                <a:schemeClr val="accent3"/>
              </a:solidFill>
            </a:endParaRPr>
          </a:p>
        </p:txBody>
      </p:sp>
      <p:sp>
        <p:nvSpPr>
          <p:cNvPr id="13" name="TextBox 12">
            <a:extLst>
              <a:ext uri="{FF2B5EF4-FFF2-40B4-BE49-F238E27FC236}">
                <a16:creationId xmlns:a16="http://schemas.microsoft.com/office/drawing/2014/main" id="{F018BDBB-1BAF-5FA3-F7BB-195C019C14C2}"/>
              </a:ext>
            </a:extLst>
          </p:cNvPr>
          <p:cNvSpPr txBox="1"/>
          <p:nvPr/>
        </p:nvSpPr>
        <p:spPr>
          <a:xfrm>
            <a:off x="4745663" y="3556309"/>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127</a:t>
            </a:r>
            <a:r>
              <a:rPr lang="en-US" altLang="ja-JP" dirty="0">
                <a:solidFill>
                  <a:schemeClr val="tx1"/>
                </a:solidFill>
              </a:rPr>
              <a:t>.0.0.0</a:t>
            </a:r>
            <a:endParaRPr lang="en-US" dirty="0">
              <a:solidFill>
                <a:schemeClr val="tx1"/>
              </a:solidFill>
            </a:endParaRP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255.0.0.0</a:t>
            </a:r>
            <a:endParaRPr lang="en-US" dirty="0">
              <a:solidFill>
                <a:schemeClr val="accent3"/>
              </a:solidFill>
            </a:endParaRPr>
          </a:p>
        </p:txBody>
      </p:sp>
      <p:pic>
        <p:nvPicPr>
          <p:cNvPr id="14" name="Picture 13">
            <a:extLst>
              <a:ext uri="{FF2B5EF4-FFF2-40B4-BE49-F238E27FC236}">
                <a16:creationId xmlns:a16="http://schemas.microsoft.com/office/drawing/2014/main" id="{48CA405A-8510-79D5-8176-10B49655C118}"/>
              </a:ext>
            </a:extLst>
          </p:cNvPr>
          <p:cNvPicPr>
            <a:picLocks noChangeAspect="1"/>
          </p:cNvPicPr>
          <p:nvPr/>
        </p:nvPicPr>
        <p:blipFill>
          <a:blip r:embed="rId6"/>
          <a:stretch>
            <a:fillRect/>
          </a:stretch>
        </p:blipFill>
        <p:spPr>
          <a:xfrm>
            <a:off x="786116" y="2007500"/>
            <a:ext cx="3756985" cy="1256908"/>
          </a:xfrm>
          <a:prstGeom prst="rect">
            <a:avLst/>
          </a:prstGeom>
        </p:spPr>
      </p:pic>
      <p:sp>
        <p:nvSpPr>
          <p:cNvPr id="15" name="TextBox 14">
            <a:extLst>
              <a:ext uri="{FF2B5EF4-FFF2-40B4-BE49-F238E27FC236}">
                <a16:creationId xmlns:a16="http://schemas.microsoft.com/office/drawing/2014/main" id="{92EB4024-2E87-FBB5-B824-5B67BA1F79B9}"/>
              </a:ext>
            </a:extLst>
          </p:cNvPr>
          <p:cNvSpPr txBox="1"/>
          <p:nvPr/>
        </p:nvSpPr>
        <p:spPr>
          <a:xfrm>
            <a:off x="720725" y="1552353"/>
            <a:ext cx="6273209" cy="307777"/>
          </a:xfrm>
          <a:prstGeom prst="rect">
            <a:avLst/>
          </a:prstGeom>
          <a:noFill/>
        </p:spPr>
        <p:txBody>
          <a:bodyPr wrap="square" rtlCol="0">
            <a:spAutoFit/>
          </a:bodyPr>
          <a:lstStyle/>
          <a:p>
            <a:r>
              <a:rPr lang="ja-JP" altLang="en-US" i="0">
                <a:solidFill>
                  <a:schemeClr val="accent1"/>
                </a:solidFill>
                <a:effectLst/>
                <a:latin typeface="+mn-lt"/>
              </a:rPr>
              <a:t>サブネットマスク</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 </a:t>
            </a:r>
            <a:r>
              <a:rPr lang="en-US" dirty="0"/>
              <a:t>：</a:t>
            </a:r>
          </a:p>
        </p:txBody>
      </p:sp>
    </p:spTree>
    <p:extLst>
      <p:ext uri="{BB962C8B-B14F-4D97-AF65-F5344CB8AC3E}">
        <p14:creationId xmlns:p14="http://schemas.microsoft.com/office/powerpoint/2010/main" val="306611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025F4B7-8ABD-81CD-0CED-BC13946330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70EE26-0F62-2544-64FD-BFB28718B6C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7B2AF100-0386-BD3F-A569-36A63368D612}"/>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20AEF39-1492-E551-18CE-136EAD14989C}"/>
              </a:ext>
            </a:extLst>
          </p:cNvPr>
          <p:cNvSpPr txBox="1"/>
          <p:nvPr/>
        </p:nvSpPr>
        <p:spPr>
          <a:xfrm>
            <a:off x="720000" y="1244853"/>
            <a:ext cx="8210551" cy="2908489"/>
          </a:xfrm>
          <a:prstGeom prst="rect">
            <a:avLst/>
          </a:prstGeom>
          <a:noFill/>
        </p:spPr>
        <p:txBody>
          <a:bodyPr wrap="square" rtlCol="0">
            <a:spAutoFit/>
          </a:bodyPr>
          <a:lstStyle/>
          <a:p>
            <a:pPr algn="l" fontAlgn="ctr"/>
            <a:r>
              <a:rPr lang="en-US" dirty="0">
                <a:solidFill>
                  <a:schemeClr val="tx1"/>
                </a:solidFill>
                <a:latin typeface="+mn-lt"/>
                <a:hlinkClick r:id="rId4"/>
              </a:rPr>
              <a:t>https://forms.gle/KcjKQpQRGW1nR9c58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Host-A has the IPv4 address and subnet mask 10.5.4.100 255.255.255.0.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10.5.4.100</a:t>
            </a:r>
          </a:p>
        </p:txBody>
      </p:sp>
      <p:grpSp>
        <p:nvGrpSpPr>
          <p:cNvPr id="3" name="Google Shape;10286;p77">
            <a:extLst>
              <a:ext uri="{FF2B5EF4-FFF2-40B4-BE49-F238E27FC236}">
                <a16:creationId xmlns:a16="http://schemas.microsoft.com/office/drawing/2014/main" id="{69B403C8-389F-BA62-3B20-E94ED537CB0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D951AD4-66DE-5206-B399-E8FD09A0E82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9B855B8-503F-7990-3089-EE3E2929DCC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2CB92AF5-2C36-3ADF-8B31-B9E7037748B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21</a:t>
            </a:fld>
            <a:endParaRPr lang="en-US" dirty="0"/>
          </a:p>
        </p:txBody>
      </p:sp>
    </p:spTree>
    <p:extLst>
      <p:ext uri="{BB962C8B-B14F-4D97-AF65-F5344CB8AC3E}">
        <p14:creationId xmlns:p14="http://schemas.microsoft.com/office/powerpoint/2010/main" val="257256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0D1C40-F028-68F1-9FD2-C052B81342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43E05B-C72D-6332-9D77-DB47C91DC814}"/>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6740B22D-11DD-439B-4075-C6F33CA14D79}"/>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802A4C-0923-0382-3F16-A45243D2EB2F}"/>
              </a:ext>
            </a:extLst>
          </p:cNvPr>
          <p:cNvSpPr txBox="1"/>
          <p:nvPr/>
        </p:nvSpPr>
        <p:spPr>
          <a:xfrm>
            <a:off x="720000" y="1244853"/>
            <a:ext cx="8210551" cy="2985433"/>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Host-A has the IPv4 address and subnet mask 172.16.4.100, 255.255.0.0.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172.16.4.0</a:t>
            </a:r>
          </a:p>
        </p:txBody>
      </p:sp>
      <p:grpSp>
        <p:nvGrpSpPr>
          <p:cNvPr id="3" name="Google Shape;10286;p77">
            <a:extLst>
              <a:ext uri="{FF2B5EF4-FFF2-40B4-BE49-F238E27FC236}">
                <a16:creationId xmlns:a16="http://schemas.microsoft.com/office/drawing/2014/main" id="{D2DDF791-9853-9999-1741-E895C12B69B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D6B6CF8-8BA9-16B0-4E82-1BF4D8C64E0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FDE8616-5541-58D4-42FF-00948B0621C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CBD84B7B-096E-95F0-AB32-3BD4A3D4478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22</a:t>
            </a:fld>
            <a:endParaRPr lang="en-US" dirty="0"/>
          </a:p>
        </p:txBody>
      </p:sp>
    </p:spTree>
    <p:extLst>
      <p:ext uri="{BB962C8B-B14F-4D97-AF65-F5344CB8AC3E}">
        <p14:creationId xmlns:p14="http://schemas.microsoft.com/office/powerpoint/2010/main" val="78321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7BF5A8-6069-B308-05DF-ABF55674C0A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0C0B209-1B9B-EF7A-B0E2-17D1D9FAC696}"/>
              </a:ext>
            </a:extLst>
          </p:cNvPr>
          <p:cNvSpPr txBox="1">
            <a:spLocks noGrp="1"/>
          </p:cNvSpPr>
          <p:nvPr>
            <p:ph type="title"/>
          </p:nvPr>
        </p:nvSpPr>
        <p:spPr>
          <a:xfrm>
            <a:off x="731838"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3EBF4E30-41B6-DABE-DE45-DE6D86712D94}"/>
              </a:ext>
            </a:extLst>
          </p:cNvPr>
          <p:cNvSpPr txBox="1"/>
          <p:nvPr/>
        </p:nvSpPr>
        <p:spPr>
          <a:xfrm>
            <a:off x="731838" y="765305"/>
            <a:ext cx="783569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FA6043-A66F-452C-0663-2028FAC3D8DD}"/>
              </a:ext>
            </a:extLst>
          </p:cNvPr>
          <p:cNvSpPr txBox="1"/>
          <p:nvPr/>
        </p:nvSpPr>
        <p:spPr>
          <a:xfrm>
            <a:off x="710334" y="1288028"/>
            <a:ext cx="8210551" cy="3462486"/>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the IPv4 address and subnet mask 10.5.4.100, 255.255.255.0.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10.5.100.4</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10.0.0.98</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10.5.0.1</a:t>
            </a:r>
          </a:p>
        </p:txBody>
      </p:sp>
      <p:grpSp>
        <p:nvGrpSpPr>
          <p:cNvPr id="3" name="Google Shape;10286;p77">
            <a:extLst>
              <a:ext uri="{FF2B5EF4-FFF2-40B4-BE49-F238E27FC236}">
                <a16:creationId xmlns:a16="http://schemas.microsoft.com/office/drawing/2014/main" id="{528C9DDD-49A9-876B-CBA6-86ACB9B6BAD7}"/>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D27ECF1-7F6C-16C2-6879-27C3C91B6FE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51365E0-435A-900C-B8B4-B9025DAF0BD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4CED6BE2-478F-387F-11CA-A0869A43034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23</a:t>
            </a:fld>
            <a:endParaRPr lang="en-US" dirty="0"/>
          </a:p>
        </p:txBody>
      </p:sp>
    </p:spTree>
    <p:extLst>
      <p:ext uri="{BB962C8B-B14F-4D97-AF65-F5344CB8AC3E}">
        <p14:creationId xmlns:p14="http://schemas.microsoft.com/office/powerpoint/2010/main" val="45133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E8C26F8-180D-1AFE-C896-86B971766F1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D66643-61DC-FD1D-FFD4-D3401D0E45A0}"/>
              </a:ext>
            </a:extLst>
          </p:cNvPr>
          <p:cNvSpPr txBox="1">
            <a:spLocks noGrp="1"/>
          </p:cNvSpPr>
          <p:nvPr>
            <p:ph type="title"/>
          </p:nvPr>
        </p:nvSpPr>
        <p:spPr>
          <a:xfrm>
            <a:off x="717656"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122E3FBE-10B2-852D-5309-A84C05481DB2}"/>
              </a:ext>
            </a:extLst>
          </p:cNvPr>
          <p:cNvSpPr txBox="1"/>
          <p:nvPr/>
        </p:nvSpPr>
        <p:spPr>
          <a:xfrm>
            <a:off x="717656"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FA36327D-115B-1A44-2F7D-ACF3090D7D42}"/>
              </a:ext>
            </a:extLst>
          </p:cNvPr>
          <p:cNvSpPr txBox="1"/>
          <p:nvPr/>
        </p:nvSpPr>
        <p:spPr>
          <a:xfrm>
            <a:off x="710335" y="1306877"/>
            <a:ext cx="8210551" cy="3693319"/>
          </a:xfrm>
          <a:prstGeom prst="rect">
            <a:avLst/>
          </a:prstGeom>
          <a:noFill/>
        </p:spPr>
        <p:txBody>
          <a:bodyPr wrap="square" rtlCol="0">
            <a:spAutoFit/>
          </a:bodyPr>
          <a:lstStyle/>
          <a:p>
            <a:pPr marL="9525">
              <a:spcAft>
                <a:spcPts val="600"/>
              </a:spcAft>
              <a:buClr>
                <a:schemeClr val="tx1"/>
              </a:buClr>
            </a:pP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marL="9525">
              <a:spcAft>
                <a:spcPts val="600"/>
              </a:spcAft>
              <a:buClr>
                <a:schemeClr val="tx1"/>
              </a:buClr>
            </a:pPr>
            <a:endParaRPr lang="en-US" dirty="0">
              <a:solidFill>
                <a:schemeClr val="tx1"/>
              </a:solidFill>
              <a:latin typeface="+mn-lt"/>
            </a:endParaRPr>
          </a:p>
          <a:p>
            <a:pPr marL="9525">
              <a:spcAft>
                <a:spcPts val="600"/>
              </a:spcAft>
              <a:buClr>
                <a:schemeClr val="tx1"/>
              </a:buClr>
            </a:pPr>
            <a:r>
              <a:rPr lang="en-US" i="0" dirty="0">
                <a:solidFill>
                  <a:schemeClr val="tx1"/>
                </a:solidFill>
                <a:effectLst/>
                <a:latin typeface="+mn-lt"/>
              </a:rPr>
              <a:t>Question </a:t>
            </a:r>
            <a:r>
              <a:rPr lang="en-US" dirty="0">
                <a:solidFill>
                  <a:schemeClr val="tx1"/>
                </a:solidFill>
                <a:latin typeface="+mn-lt"/>
              </a:rPr>
              <a:t>4</a:t>
            </a:r>
            <a:endParaRPr lang="en-US" i="0" dirty="0">
              <a:solidFill>
                <a:schemeClr val="tx1"/>
              </a:solidFill>
              <a:effectLst/>
              <a:latin typeface="+mn-lt"/>
            </a:endParaRPr>
          </a:p>
          <a:p>
            <a:pPr marL="358775" lvl="1">
              <a:spcAft>
                <a:spcPts val="600"/>
              </a:spcAft>
            </a:pPr>
            <a:r>
              <a:rPr lang="en-US" i="0" dirty="0">
                <a:solidFill>
                  <a:schemeClr val="tx1"/>
                </a:solidFill>
                <a:effectLst/>
                <a:latin typeface="+mn-lt"/>
              </a:rPr>
              <a:t>Host-A has the IPv4 address and subnet mask 172.16.4.100 255.255.0.0.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172.18.4.1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172.16.4.99</a:t>
            </a:r>
          </a:p>
        </p:txBody>
      </p:sp>
      <p:grpSp>
        <p:nvGrpSpPr>
          <p:cNvPr id="3" name="Google Shape;10286;p77">
            <a:extLst>
              <a:ext uri="{FF2B5EF4-FFF2-40B4-BE49-F238E27FC236}">
                <a16:creationId xmlns:a16="http://schemas.microsoft.com/office/drawing/2014/main" id="{A384F189-81B0-1366-5193-7F69DF6D64C9}"/>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D834736-5E6E-D582-7B3A-F63624C1421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923807E-919E-2274-62E9-1AA3983D967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5">
            <a:extLst>
              <a:ext uri="{FF2B5EF4-FFF2-40B4-BE49-F238E27FC236}">
                <a16:creationId xmlns:a16="http://schemas.microsoft.com/office/drawing/2014/main" id="{53DD2455-FA47-98B9-A8C2-A81DCEF86DF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24</a:t>
            </a:fld>
            <a:endParaRPr lang="en-US" dirty="0"/>
          </a:p>
        </p:txBody>
      </p:sp>
    </p:spTree>
    <p:extLst>
      <p:ext uri="{BB962C8B-B14F-4D97-AF65-F5344CB8AC3E}">
        <p14:creationId xmlns:p14="http://schemas.microsoft.com/office/powerpoint/2010/main" val="2754125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AAC90F-CE51-0DA6-9F17-E97C75A3CED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61F17E5-1CCC-F29A-A59B-2B05491B1E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AED103C5-14FD-A30B-D21A-D51BD3B6A587}"/>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DC8FF03-DF2C-CE0B-09A9-A04901993428}"/>
              </a:ext>
            </a:extLst>
          </p:cNvPr>
          <p:cNvSpPr txBox="1"/>
          <p:nvPr/>
        </p:nvSpPr>
        <p:spPr>
          <a:xfrm>
            <a:off x="647989" y="1274047"/>
            <a:ext cx="7997247" cy="3724096"/>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Host-A has the IPv4 address and subnet mask 192.168.1.50 255.255.255.0. Which of the following IPv4 addresses would be on the same network as Host-A? (Choose all that apply)</a:t>
            </a:r>
          </a:p>
          <a:p>
            <a:pPr marL="358775" lvl="1">
              <a:spcAft>
                <a:spcPts val="600"/>
              </a:spcAft>
            </a:pPr>
            <a:r>
              <a:rPr lang="en-US" dirty="0">
                <a:solidFill>
                  <a:schemeClr val="tx1"/>
                </a:solidFill>
                <a:latin typeface="+mn-lt"/>
              </a:rPr>
              <a:t>Host-A</a:t>
            </a:r>
            <a:r>
              <a:rPr lang="ja-JP" altLang="en-US">
                <a:solidFill>
                  <a:schemeClr val="tx1"/>
                </a:solidFill>
                <a:latin typeface="+mn-lt"/>
              </a:rPr>
              <a:t>は</a:t>
            </a:r>
            <a:r>
              <a:rPr lang="en-US" dirty="0">
                <a:solidFill>
                  <a:schemeClr val="tx1"/>
                </a:solidFill>
                <a:latin typeface="+mn-lt"/>
              </a:rPr>
              <a:t>IPv4</a:t>
            </a:r>
            <a:r>
              <a:rPr lang="ja-JP" altLang="en-US">
                <a:solidFill>
                  <a:schemeClr val="tx1"/>
                </a:solidFill>
                <a:latin typeface="+mn-lt"/>
              </a:rPr>
              <a:t>アドレス</a:t>
            </a:r>
            <a:r>
              <a:rPr lang="en-US" altLang="ja-JP" dirty="0">
                <a:solidFill>
                  <a:schemeClr val="tx1"/>
                </a:solidFill>
                <a:latin typeface="+mn-lt"/>
              </a:rPr>
              <a:t>(192.168.1.50)</a:t>
            </a:r>
            <a:r>
              <a:rPr lang="ja-JP" altLang="en-US">
                <a:solidFill>
                  <a:schemeClr val="tx1"/>
                </a:solidFill>
                <a:latin typeface="+mn-lt"/>
              </a:rPr>
              <a:t>とサブネットマスク</a:t>
            </a:r>
            <a:r>
              <a:rPr lang="en-US" altLang="ja-JP" dirty="0">
                <a:solidFill>
                  <a:schemeClr val="tx1"/>
                </a:solidFill>
                <a:latin typeface="+mn-lt"/>
              </a:rPr>
              <a:t>(255.255.255.0)</a:t>
            </a:r>
            <a:r>
              <a:rPr lang="ja-JP" altLang="en-US">
                <a:solidFill>
                  <a:schemeClr val="tx1"/>
                </a:solidFill>
                <a:latin typeface="+mn-lt"/>
              </a:rPr>
              <a:t>を持っています。以下の</a:t>
            </a:r>
            <a:r>
              <a:rPr lang="en-US" dirty="0">
                <a:solidFill>
                  <a:schemeClr val="tx1"/>
                </a:solidFill>
                <a:latin typeface="+mn-lt"/>
              </a:rPr>
              <a:t>IPv4</a:t>
            </a:r>
            <a:r>
              <a:rPr lang="ja-JP" altLang="en-US">
                <a:solidFill>
                  <a:schemeClr val="tx1"/>
                </a:solidFill>
                <a:latin typeface="+mn-lt"/>
              </a:rPr>
              <a:t>アドレスのうち、</a:t>
            </a:r>
            <a:r>
              <a:rPr lang="en-US" dirty="0">
                <a:solidFill>
                  <a:schemeClr val="tx1"/>
                </a:solidFill>
                <a:latin typeface="+mn-lt"/>
              </a:rPr>
              <a:t>Host-A</a:t>
            </a:r>
            <a:r>
              <a:rPr lang="ja-JP" altLang="en-US">
                <a:solidFill>
                  <a:schemeClr val="tx1"/>
                </a:solidFill>
                <a:latin typeface="+mn-lt"/>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192.168.2.1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a:t>
            </a:r>
            <a:endParaRPr lang="en-US" sz="1200" dirty="0">
              <a:solidFill>
                <a:schemeClr val="tx1"/>
              </a:solidFill>
              <a:latin typeface="+mn-lt"/>
            </a:endParaRPr>
          </a:p>
          <a:p>
            <a:pPr marL="9525">
              <a:buClr>
                <a:schemeClr val="tx1"/>
              </a:buClr>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5E0A0917-095F-8595-F989-2947FDD8266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00C21B4-097D-AA66-1EFB-62353EFA30C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92B15EA-4C6A-D1A4-AAC0-103A3D96211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1EE64FE9-B9FB-61D5-B1B5-3B182ADFD149}"/>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25</a:t>
            </a:fld>
            <a:endParaRPr lang="en-US" dirty="0"/>
          </a:p>
        </p:txBody>
      </p:sp>
    </p:spTree>
    <p:extLst>
      <p:ext uri="{BB962C8B-B14F-4D97-AF65-F5344CB8AC3E}">
        <p14:creationId xmlns:p14="http://schemas.microsoft.com/office/powerpoint/2010/main" val="29236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7702551" cy="2939266"/>
          </a:xfrm>
          <a:prstGeom prst="rect">
            <a:avLst/>
          </a:prstGeom>
          <a:noFill/>
        </p:spPr>
        <p:txBody>
          <a:bodyPr wrap="square" rtlCol="0">
            <a:spAutoFit/>
          </a:bodyPr>
          <a:lstStyle/>
          <a:p>
            <a:pPr algn="l">
              <a:spcAft>
                <a:spcPts val="600"/>
              </a:spcAft>
              <a:buClr>
                <a:schemeClr val="tx1"/>
              </a:buClr>
            </a:pPr>
            <a:r>
              <a:rPr lang="en-US" sz="2000" i="0" dirty="0">
                <a:solidFill>
                  <a:schemeClr val="accent1"/>
                </a:solidFill>
                <a:effectLst/>
                <a:latin typeface="+mn-lt"/>
              </a:rPr>
              <a:t>Purpose of the IPv4 Address</a:t>
            </a: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The IPv4 address is a logical network address that identifies a particular host. It must be properly configured and unique within the LAN, for local communication. It must also be properly configured and unique in the world, for remote communication.</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An IPv4 address is assigned to the network interface connection for a host. This connection is usually a NIC installed in the device.</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Every packet sent across the internet has a source and destination IPv4 address. This information is required by networking devices to ensure the information gets to the destination and any replies are returned to the source.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52F14066-343A-0334-542F-9EDF7DDFCFAA}"/>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26</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2CD1C9B-7B80-C4E9-E11B-A5E824FA71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626C8F-AEAF-907C-4702-159AB53729E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EA1004A4-8CDC-41C3-C1FD-8FFDB7F27F83}"/>
              </a:ext>
            </a:extLst>
          </p:cNvPr>
          <p:cNvSpPr>
            <a:spLocks noGrp="1"/>
          </p:cNvSpPr>
          <p:nvPr>
            <p:ph type="ftr" sz="quarter" idx="3"/>
          </p:nvPr>
        </p:nvSpPr>
        <p:spPr/>
        <p:txBody>
          <a:bodyPr/>
          <a:lstStyle/>
          <a:p>
            <a:fld id="{002338F8-86C8-4040-99C3-9426B1422096}" type="slidenum">
              <a:rPr lang="en-US" smtClean="0"/>
              <a:t>27</a:t>
            </a:fld>
            <a:endParaRPr lang="en-US" dirty="0"/>
          </a:p>
        </p:txBody>
      </p:sp>
      <p:sp>
        <p:nvSpPr>
          <p:cNvPr id="4" name="TextBox 3">
            <a:extLst>
              <a:ext uri="{FF2B5EF4-FFF2-40B4-BE49-F238E27FC236}">
                <a16:creationId xmlns:a16="http://schemas.microsoft.com/office/drawing/2014/main" id="{4629EF7A-2531-48D5-627F-CA4365B84242}"/>
              </a:ext>
            </a:extLst>
          </p:cNvPr>
          <p:cNvSpPr txBox="1"/>
          <p:nvPr/>
        </p:nvSpPr>
        <p:spPr>
          <a:xfrm>
            <a:off x="720724" y="1174613"/>
            <a:ext cx="7702551" cy="3370153"/>
          </a:xfrm>
          <a:prstGeom prst="rect">
            <a:avLst/>
          </a:prstGeom>
          <a:noFill/>
        </p:spPr>
        <p:txBody>
          <a:bodyPr wrap="square" rtlCol="0">
            <a:spAutoFit/>
          </a:bodyPr>
          <a:lstStyle/>
          <a:p>
            <a:pPr>
              <a:spcAft>
                <a:spcPts val="600"/>
              </a:spcAft>
            </a:pPr>
            <a:r>
              <a:rPr lang="en-US" b="1" dirty="0">
                <a:solidFill>
                  <a:schemeClr val="accent1"/>
                </a:solidFill>
                <a:latin typeface="+mn-lt"/>
              </a:rPr>
              <a:t>IPv4</a:t>
            </a:r>
            <a:r>
              <a:rPr lang="ja-JP" altLang="en-US" b="1">
                <a:solidFill>
                  <a:schemeClr val="accent1"/>
                </a:solidFill>
                <a:latin typeface="+mn-lt"/>
              </a:rPr>
              <a:t>アドレスの目的</a:t>
            </a:r>
            <a:endParaRPr lang="ja-JP" altLang="en-US">
              <a:solidFill>
                <a:schemeClr val="accent1"/>
              </a:solidFill>
              <a:latin typeface="+mn-lt"/>
            </a:endParaRPr>
          </a:p>
          <a:p>
            <a:pPr marL="342900" indent="-342900">
              <a:spcAft>
                <a:spcPts val="600"/>
              </a:spcAft>
              <a:buClr>
                <a:schemeClr val="tx1"/>
              </a:buClr>
              <a:buFont typeface="+mj-lt"/>
              <a:buAutoNum type="arabicPeriod"/>
            </a:pPr>
            <a:r>
              <a:rPr lang="en-US" b="1" dirty="0">
                <a:solidFill>
                  <a:schemeClr val="tx1"/>
                </a:solidFill>
                <a:latin typeface="+mn-lt"/>
              </a:rPr>
              <a:t>IPv4</a:t>
            </a:r>
            <a:r>
              <a:rPr lang="ja-JP" altLang="en-US" b="1">
                <a:solidFill>
                  <a:schemeClr val="tx1"/>
                </a:solidFill>
                <a:latin typeface="+mn-lt"/>
              </a:rPr>
              <a:t>アドレスとは？</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コンピュータを識別するためのネットワークアドレスです。</a:t>
            </a: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ローカル通信</a:t>
            </a:r>
            <a:r>
              <a:rPr lang="en-US" altLang="ja-JP" dirty="0">
                <a:solidFill>
                  <a:schemeClr val="tx1"/>
                </a:solidFill>
                <a:latin typeface="+mn-lt"/>
              </a:rPr>
              <a:t>: </a:t>
            </a:r>
            <a:r>
              <a:rPr lang="en-US" dirty="0">
                <a:solidFill>
                  <a:schemeClr val="tx1"/>
                </a:solidFill>
                <a:latin typeface="+mn-lt"/>
              </a:rPr>
              <a:t>LAN</a:t>
            </a:r>
            <a:r>
              <a:rPr lang="ja-JP" altLang="en-US">
                <a:solidFill>
                  <a:schemeClr val="tx1"/>
                </a:solidFill>
                <a:latin typeface="+mn-lt"/>
              </a:rPr>
              <a:t>内で</a:t>
            </a:r>
            <a:r>
              <a:rPr lang="en-US" altLang="ja-JP" dirty="0">
                <a:solidFill>
                  <a:schemeClr val="tx1"/>
                </a:solidFill>
                <a:latin typeface="+mn-lt"/>
              </a:rPr>
              <a:t>IP</a:t>
            </a:r>
            <a:r>
              <a:rPr lang="ja-JP" altLang="en-US">
                <a:solidFill>
                  <a:schemeClr val="tx1"/>
                </a:solidFill>
                <a:latin typeface="+mn-lt"/>
              </a:rPr>
              <a:t>アドレスはユニークです（</a:t>
            </a:r>
            <a:r>
              <a:rPr lang="en-US" altLang="ja-JP" dirty="0">
                <a:solidFill>
                  <a:schemeClr val="tx1"/>
                </a:solidFill>
                <a:latin typeface="+mn-lt"/>
              </a:rPr>
              <a:t>LAN</a:t>
            </a:r>
            <a:r>
              <a:rPr lang="ja-JP" altLang="en-US">
                <a:solidFill>
                  <a:schemeClr val="tx1"/>
                </a:solidFill>
                <a:latin typeface="+mn-lt"/>
              </a:rPr>
              <a:t>内で、同じ</a:t>
            </a:r>
            <a:r>
              <a:rPr lang="en-US" altLang="ja-JP" dirty="0">
                <a:solidFill>
                  <a:schemeClr val="tx1"/>
                </a:solidFill>
                <a:latin typeface="+mn-lt"/>
              </a:rPr>
              <a:t>IP</a:t>
            </a:r>
            <a:r>
              <a:rPr lang="ja-JP" altLang="en-US">
                <a:solidFill>
                  <a:schemeClr val="tx1"/>
                </a:solidFill>
                <a:latin typeface="+mn-lt"/>
              </a:rPr>
              <a:t>アドレスはない）。</a:t>
            </a:r>
            <a:endParaRPr lang="en-US" altLang="ja-JP" dirty="0">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リモート通信</a:t>
            </a:r>
            <a:r>
              <a:rPr lang="en-US" altLang="ja-JP" dirty="0">
                <a:solidFill>
                  <a:schemeClr val="tx1"/>
                </a:solidFill>
                <a:latin typeface="+mn-lt"/>
              </a:rPr>
              <a:t>: </a:t>
            </a:r>
            <a:r>
              <a:rPr lang="ja-JP" altLang="en-US">
                <a:solidFill>
                  <a:schemeClr val="tx1"/>
                </a:solidFill>
                <a:latin typeface="+mn-lt"/>
              </a:rPr>
              <a:t>インターネット全体で</a:t>
            </a:r>
            <a:r>
              <a:rPr lang="en-US" altLang="ja-JP" dirty="0">
                <a:solidFill>
                  <a:schemeClr val="tx1"/>
                </a:solidFill>
                <a:latin typeface="+mn-lt"/>
              </a:rPr>
              <a:t>IP</a:t>
            </a:r>
            <a:r>
              <a:rPr lang="ja-JP" altLang="en-US">
                <a:solidFill>
                  <a:schemeClr val="tx1"/>
                </a:solidFill>
                <a:latin typeface="+mn-lt"/>
              </a:rPr>
              <a:t>アドレスはユニークである必要があります。</a:t>
            </a:r>
          </a:p>
          <a:p>
            <a:pPr marL="342900" indent="-342900">
              <a:spcAft>
                <a:spcPts val="600"/>
              </a:spcAft>
              <a:buClr>
                <a:schemeClr val="tx1"/>
              </a:buClr>
              <a:buFont typeface="+mj-lt"/>
              <a:buAutoNum type="arabicPeriod"/>
            </a:pPr>
            <a:r>
              <a:rPr lang="ja-JP" altLang="en-US" b="1">
                <a:solidFill>
                  <a:schemeClr val="tx1"/>
                </a:solidFill>
                <a:latin typeface="+mn-lt"/>
              </a:rPr>
              <a:t>どこに割り当てられる？</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アドレスは、デバイスの</a:t>
            </a:r>
            <a:r>
              <a:rPr lang="en-US" dirty="0">
                <a:solidFill>
                  <a:schemeClr val="tx1"/>
                </a:solidFill>
                <a:latin typeface="+mn-lt"/>
              </a:rPr>
              <a:t>NIC（</a:t>
            </a:r>
            <a:r>
              <a:rPr lang="ja-JP" altLang="en-US">
                <a:solidFill>
                  <a:schemeClr val="tx1"/>
                </a:solidFill>
                <a:latin typeface="+mn-lt"/>
              </a:rPr>
              <a:t>ネットワークインターフェースカード）に割り当てられます。</a:t>
            </a:r>
          </a:p>
          <a:p>
            <a:pPr marL="342900" indent="-342900">
              <a:spcAft>
                <a:spcPts val="600"/>
              </a:spcAft>
              <a:buClr>
                <a:schemeClr val="tx1"/>
              </a:buClr>
              <a:buFont typeface="+mj-lt"/>
              <a:buAutoNum type="arabicPeriod"/>
            </a:pPr>
            <a:r>
              <a:rPr lang="ja-JP" altLang="en-US" b="1">
                <a:solidFill>
                  <a:schemeClr val="tx1"/>
                </a:solidFill>
                <a:latin typeface="+mn-lt"/>
              </a:rPr>
              <a:t>送信元と宛先</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すべてのパケットには、送信元と宛先の</a:t>
            </a:r>
            <a:r>
              <a:rPr lang="en-US" dirty="0">
                <a:solidFill>
                  <a:schemeClr val="tx1"/>
                </a:solidFill>
                <a:latin typeface="+mn-lt"/>
              </a:rPr>
              <a:t>IPv4</a:t>
            </a:r>
            <a:r>
              <a:rPr lang="ja-JP" altLang="en-US">
                <a:solidFill>
                  <a:schemeClr val="tx1"/>
                </a:solidFill>
                <a:latin typeface="+mn-lt"/>
              </a:rPr>
              <a:t>アドレスが含まれています。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この情報を使ってネットワークデバイスは、データを正しく送信します。</a:t>
            </a:r>
            <a:endParaRPr lang="en-US" altLang="ja-JP" dirty="0">
              <a:solidFill>
                <a:schemeClr val="tx1"/>
              </a:solidFill>
              <a:latin typeface="+mn-lt"/>
            </a:endParaRPr>
          </a:p>
        </p:txBody>
      </p:sp>
    </p:spTree>
    <p:extLst>
      <p:ext uri="{BB962C8B-B14F-4D97-AF65-F5344CB8AC3E}">
        <p14:creationId xmlns:p14="http://schemas.microsoft.com/office/powerpoint/2010/main" val="24337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0720A7-1A9F-7BE7-F46F-2044201A32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C966C3-33D0-5340-0E81-5604AFF6C78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7476A9AC-4186-A4D2-520C-D44A41C539F9}"/>
              </a:ext>
            </a:extLst>
          </p:cNvPr>
          <p:cNvSpPr txBox="1"/>
          <p:nvPr/>
        </p:nvSpPr>
        <p:spPr>
          <a:xfrm>
            <a:off x="720725" y="1174613"/>
            <a:ext cx="7703276" cy="2569934"/>
          </a:xfrm>
          <a:prstGeom prst="rect">
            <a:avLst/>
          </a:prstGeom>
          <a:noFill/>
        </p:spPr>
        <p:txBody>
          <a:bodyPr wrap="square" rtlCol="0">
            <a:spAutoFit/>
          </a:bodyPr>
          <a:lstStyle/>
          <a:p>
            <a:pPr>
              <a:spcAft>
                <a:spcPts val="600"/>
              </a:spcAft>
            </a:pPr>
            <a:r>
              <a:rPr lang="en-US" sz="2000" dirty="0">
                <a:solidFill>
                  <a:schemeClr val="accent1"/>
                </a:solidFill>
                <a:effectLst/>
                <a:latin typeface="+mn-lt"/>
              </a:rPr>
              <a:t>The IPv4 Address Structure</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The logical 32-bit IPv4 address is hierarchical and is made up of two parts, the network, and the host. As an example, there is a host with an IPv4 address 192.168.5.11 with a subnet mask of 255.255.255.0. The first three octets, (192.168.5), identify the network portion of the address, and the last octet, (11) identifies the host. This is known as hierarchical addressing because the network portion indicates the network on which each unique host address is located.</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Routers only need to know how to reach each network, rather than needing to know the location of each individual host. With IPv4 addressing, multiple logical networks can exist on one physical network if the network portion of the logical network host addresses is different.</a:t>
            </a:r>
          </a:p>
        </p:txBody>
      </p:sp>
      <p:sp>
        <p:nvSpPr>
          <p:cNvPr id="2" name="Footer Placeholder 5">
            <a:extLst>
              <a:ext uri="{FF2B5EF4-FFF2-40B4-BE49-F238E27FC236}">
                <a16:creationId xmlns:a16="http://schemas.microsoft.com/office/drawing/2014/main" id="{29D69B75-160A-66A4-4207-E359E758AF2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28</a:t>
            </a:fld>
            <a:endParaRPr lang="en-US" dirty="0"/>
          </a:p>
        </p:txBody>
      </p:sp>
    </p:spTree>
    <p:extLst>
      <p:ext uri="{BB962C8B-B14F-4D97-AF65-F5344CB8AC3E}">
        <p14:creationId xmlns:p14="http://schemas.microsoft.com/office/powerpoint/2010/main" val="53750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D4AD8A3-EDF0-3DC7-06AD-D11D01A8003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4FBD54-285E-4E1F-A865-46748C46921E}"/>
              </a:ext>
            </a:extLst>
          </p:cNvPr>
          <p:cNvSpPr txBox="1"/>
          <p:nvPr/>
        </p:nvSpPr>
        <p:spPr>
          <a:xfrm>
            <a:off x="720725" y="1174613"/>
            <a:ext cx="8246630" cy="3077766"/>
          </a:xfrm>
          <a:prstGeom prst="rect">
            <a:avLst/>
          </a:prstGeom>
          <a:noFill/>
        </p:spPr>
        <p:txBody>
          <a:bodyPr wrap="square" rtlCol="0">
            <a:spAutoFit/>
          </a:bodyPr>
          <a:lstStyle/>
          <a:p>
            <a:pPr>
              <a:spcAft>
                <a:spcPts val="600"/>
              </a:spcAft>
            </a:pPr>
            <a:r>
              <a:rPr lang="en-US" dirty="0">
                <a:solidFill>
                  <a:schemeClr val="accent1"/>
                </a:solidFill>
                <a:latin typeface="+mn-lt"/>
              </a:rPr>
              <a:t>IPv4</a:t>
            </a:r>
            <a:r>
              <a:rPr lang="ja-JP" altLang="en-US">
                <a:solidFill>
                  <a:schemeClr val="accent1"/>
                </a:solidFill>
                <a:latin typeface="+mn-lt"/>
              </a:rPr>
              <a:t>アドレスの構造</a:t>
            </a:r>
            <a:endParaRPr lang="en-US" altLang="ja-JP" dirty="0">
              <a:solidFill>
                <a:schemeClr val="accent1"/>
              </a:solidFill>
              <a:latin typeface="+mn-lt"/>
            </a:endParaRPr>
          </a:p>
          <a:p>
            <a:pPr marL="342900" indent="-342900">
              <a:spcAft>
                <a:spcPts val="600"/>
              </a:spcAft>
              <a:buClr>
                <a:schemeClr val="tx1"/>
              </a:buClr>
              <a:buFont typeface="+mj-lt"/>
              <a:buAutoNum type="arabicPeriod"/>
            </a:pPr>
            <a:r>
              <a:rPr lang="en-US" altLang="ja-JP" b="1" dirty="0">
                <a:solidFill>
                  <a:schemeClr val="tx1"/>
                </a:solidFill>
                <a:latin typeface="+mn-lt"/>
              </a:rPr>
              <a:t>IP </a:t>
            </a:r>
            <a:r>
              <a:rPr lang="ja-JP" altLang="en-US" b="1">
                <a:solidFill>
                  <a:schemeClr val="tx1"/>
                </a:solidFill>
                <a:latin typeface="+mn-lt"/>
              </a:rPr>
              <a:t>アドレスのしくみ</a:t>
            </a:r>
            <a:endParaRPr lang="en-US" altLang="ja-JP" b="1" dirty="0">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a:t>
            </a:r>
            <a:r>
              <a:rPr lang="en-US" altLang="ja-JP" dirty="0">
                <a:solidFill>
                  <a:schemeClr val="accent1"/>
                </a:solidFill>
                <a:latin typeface="+mn-lt"/>
              </a:rPr>
              <a:t>32</a:t>
            </a:r>
            <a:r>
              <a:rPr lang="ja-JP" altLang="en-US">
                <a:solidFill>
                  <a:schemeClr val="accent1"/>
                </a:solidFill>
                <a:latin typeface="+mn-lt"/>
              </a:rPr>
              <a:t>ビット</a:t>
            </a:r>
            <a:r>
              <a:rPr lang="ja-JP" altLang="en-US">
                <a:solidFill>
                  <a:schemeClr val="tx1"/>
                </a:solidFill>
                <a:latin typeface="+mn-lt"/>
              </a:rPr>
              <a:t>で構成され、</a:t>
            </a:r>
            <a:r>
              <a:rPr lang="ja-JP" altLang="en-US" b="1">
                <a:solidFill>
                  <a:schemeClr val="accent1"/>
                </a:solidFill>
                <a:latin typeface="+mn-lt"/>
              </a:rPr>
              <a:t>ネットワーク部分</a:t>
            </a:r>
            <a:r>
              <a:rPr lang="ja-JP" altLang="en-US">
                <a:solidFill>
                  <a:schemeClr val="tx1"/>
                </a:solidFill>
                <a:latin typeface="+mn-lt"/>
              </a:rPr>
              <a:t>と</a:t>
            </a:r>
            <a:r>
              <a:rPr lang="ja-JP" altLang="en-US" b="1">
                <a:solidFill>
                  <a:schemeClr val="accent1"/>
                </a:solidFill>
                <a:latin typeface="+mn-lt"/>
              </a:rPr>
              <a:t>ホスト部分</a:t>
            </a:r>
            <a:r>
              <a:rPr lang="ja-JP" altLang="en-US">
                <a:solidFill>
                  <a:schemeClr val="tx1"/>
                </a:solidFill>
                <a:latin typeface="+mn-lt"/>
              </a:rPr>
              <a:t>に分かれています。</a:t>
            </a: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192.168.5.11 (</a:t>
            </a:r>
            <a:r>
              <a:rPr lang="ja-JP" altLang="en-US">
                <a:solidFill>
                  <a:schemeClr val="tx1"/>
                </a:solidFill>
                <a:latin typeface="+mn-lt"/>
              </a:rPr>
              <a:t>サブネットマスク</a:t>
            </a:r>
            <a:r>
              <a:rPr lang="en-US" altLang="ja-JP" dirty="0">
                <a:solidFill>
                  <a:schemeClr val="tx1"/>
                </a:solidFill>
                <a:latin typeface="+mn-lt"/>
              </a:rPr>
              <a:t>: 255.255.255.0)</a:t>
            </a:r>
          </a:p>
          <a:p>
            <a:pPr marL="644400" lvl="2" indent="-285750">
              <a:buClr>
                <a:schemeClr val="tx1"/>
              </a:buClr>
              <a:buFont typeface="Arial" panose="020B0604020202020204" pitchFamily="34" charset="0"/>
              <a:buChar char="•"/>
            </a:pPr>
            <a:r>
              <a:rPr lang="ja-JP" altLang="en-US" b="1">
                <a:solidFill>
                  <a:schemeClr val="tx1"/>
                </a:solidFill>
                <a:latin typeface="+mn-lt"/>
              </a:rPr>
              <a:t>ネットワーク部分</a:t>
            </a:r>
            <a:r>
              <a:rPr lang="en-US" altLang="ja-JP" dirty="0">
                <a:solidFill>
                  <a:schemeClr val="tx1"/>
                </a:solidFill>
                <a:latin typeface="+mn-lt"/>
              </a:rPr>
              <a:t>: 192.168.5</a:t>
            </a:r>
          </a:p>
          <a:p>
            <a:pPr marL="644400" lvl="2" indent="-285750">
              <a:buClr>
                <a:schemeClr val="tx1"/>
              </a:buClr>
              <a:buFont typeface="Arial" panose="020B0604020202020204" pitchFamily="34" charset="0"/>
              <a:buChar char="•"/>
            </a:pPr>
            <a:r>
              <a:rPr lang="ja-JP" altLang="en-US" b="1">
                <a:solidFill>
                  <a:schemeClr val="tx1"/>
                </a:solidFill>
                <a:latin typeface="+mn-lt"/>
              </a:rPr>
              <a:t>ホスト部分</a:t>
            </a:r>
            <a:r>
              <a:rPr lang="en-US" altLang="ja-JP" dirty="0">
                <a:solidFill>
                  <a:schemeClr val="tx1"/>
                </a:solidFill>
                <a:latin typeface="+mn-lt"/>
              </a:rPr>
              <a:t>: 11</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階層型アドレッシング</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ネットワーク部分が「どのネットワークに属しているか」を示し、ホスト部分が「ネットワーク内のデバイス」を識別します。</a:t>
            </a:r>
          </a:p>
          <a:p>
            <a:pPr marL="342000" indent="-342900">
              <a:spcAft>
                <a:spcPts val="600"/>
              </a:spcAft>
              <a:buClr>
                <a:schemeClr val="tx1"/>
              </a:buClr>
              <a:buFont typeface="+mj-lt"/>
              <a:buAutoNum type="arabicPeriod"/>
            </a:pPr>
            <a:r>
              <a:rPr lang="ja-JP" altLang="en-US" b="1">
                <a:solidFill>
                  <a:schemeClr val="tx1"/>
                </a:solidFill>
                <a:latin typeface="+mn-lt"/>
              </a:rPr>
              <a:t>複数の論理ネットワーク</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つの物理ネットワーク上に複数の論理ネットワークを構築できます。</a:t>
            </a:r>
          </a:p>
        </p:txBody>
      </p:sp>
      <p:sp>
        <p:nvSpPr>
          <p:cNvPr id="7" name="Google Shape;1302;p52">
            <a:extLst>
              <a:ext uri="{FF2B5EF4-FFF2-40B4-BE49-F238E27FC236}">
                <a16:creationId xmlns:a16="http://schemas.microsoft.com/office/drawing/2014/main" id="{94A764FF-8965-2E60-AA9C-E4220DB6CC6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C20D33B2-E1F6-627B-893F-BF6C34A772D3}"/>
              </a:ext>
            </a:extLst>
          </p:cNvPr>
          <p:cNvSpPr>
            <a:spLocks noGrp="1"/>
          </p:cNvSpPr>
          <p:nvPr>
            <p:ph type="ftr" sz="quarter" idx="3"/>
          </p:nvPr>
        </p:nvSpPr>
        <p:spPr/>
        <p:txBody>
          <a:bodyPr/>
          <a:lstStyle/>
          <a:p>
            <a:fld id="{002338F8-86C8-4040-99C3-9426B1422096}" type="slidenum">
              <a:rPr lang="en-US" smtClean="0"/>
              <a:t>29</a:t>
            </a:fld>
            <a:endParaRPr lang="en-US" dirty="0"/>
          </a:p>
        </p:txBody>
      </p:sp>
    </p:spTree>
    <p:extLst>
      <p:ext uri="{BB962C8B-B14F-4D97-AF65-F5344CB8AC3E}">
        <p14:creationId xmlns:p14="http://schemas.microsoft.com/office/powerpoint/2010/main" val="244202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5">
            <a:extLst>
              <a:ext uri="{FF2B5EF4-FFF2-40B4-BE49-F238E27FC236}">
                <a16:creationId xmlns:a16="http://schemas.microsoft.com/office/drawing/2014/main" id="{94733D49-B995-FDB2-B509-C7B2AEC83C3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30</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7</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Internet Protocol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https://forms.gle/dqsHXWVnRRATRHpt7</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4CA5C86-F3D9-1E32-9C4E-B3D911717E1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31</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600438"/>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8: The Internet Protocol</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=48cdce2b-7b4b-5249-8c27-9d82d8fb5389</a:t>
            </a:r>
            <a:endParaRPr lang="en-US">
              <a:solidFill>
                <a:schemeClr val="tx1"/>
              </a:solidFill>
              <a:latin typeface="+mn-lt"/>
            </a:endParaRPr>
          </a:p>
          <a:p>
            <a:pPr marL="187325" indent="-44450"/>
            <a:r>
              <a:rPr lang="en-US" altLang="ja-JP">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39184C59-BC14-E3AA-EC9B-293D3DE350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32</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34</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2.1.2 Video - Create and Connect a Packet Tracer IoT Thing</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2.1.3 Packet Tracer - Create Your Own IoT Thing</a:t>
            </a:r>
            <a:endParaRPr lang="en-US" sz="1600" b="1"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2.1.3-packet-tracer-create-your-own-iot-thing.pka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create a new IoT Thing, a security camera, and save the new Thing in Packet Tracer.</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Create Your Own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Save Your New Thing</a:t>
            </a:r>
          </a:p>
        </p:txBody>
      </p:sp>
    </p:spTree>
    <p:extLst>
      <p:ext uri="{BB962C8B-B14F-4D97-AF65-F5344CB8AC3E}">
        <p14:creationId xmlns:p14="http://schemas.microsoft.com/office/powerpoint/2010/main" val="1346913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DA184-7188-AFED-8A7D-06BF45170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4E9A5-F6F3-7074-F823-49A8D80F794F}"/>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B931F764-D0A6-86EF-CE61-D743BFF1C01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35</a:t>
            </a:fld>
            <a:endParaRPr lang="en-US" dirty="0"/>
          </a:p>
        </p:txBody>
      </p:sp>
      <p:sp>
        <p:nvSpPr>
          <p:cNvPr id="6" name="TextBox 5">
            <a:extLst>
              <a:ext uri="{FF2B5EF4-FFF2-40B4-BE49-F238E27FC236}">
                <a16:creationId xmlns:a16="http://schemas.microsoft.com/office/drawing/2014/main" id="{58935DCE-EDDC-6213-DDB1-EA9233277232}"/>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rPr>
              <a:t>2.1.5 Video - Reviewing and Modifying Scripts</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2.1.6 Packet Tracer - Modify an Existing Script for an IoT Thing</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2.1.6-packet-tracer-modify-an-existing-script-for-an-iot-thing.pka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modify the security camera IoT device created in the previous activity.</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Modify Your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Test Your Modified Thing</a:t>
            </a:r>
          </a:p>
        </p:txBody>
      </p:sp>
    </p:spTree>
    <p:extLst>
      <p:ext uri="{BB962C8B-B14F-4D97-AF65-F5344CB8AC3E}">
        <p14:creationId xmlns:p14="http://schemas.microsoft.com/office/powerpoint/2010/main" val="270751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The Internet Protocol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8.0. Introduction</a:t>
            </a:r>
          </a:p>
          <a:p>
            <a:pPr algn="l" fontAlgn="ctr">
              <a:spcBef>
                <a:spcPts val="600"/>
              </a:spcBef>
              <a:spcAft>
                <a:spcPts val="600"/>
              </a:spcAft>
              <a:buClr>
                <a:schemeClr val="tx1"/>
              </a:buClr>
            </a:pPr>
            <a:r>
              <a:rPr lang="en-US" sz="1600" i="0" dirty="0">
                <a:solidFill>
                  <a:schemeClr val="tx1"/>
                </a:solidFill>
                <a:effectLst/>
                <a:latin typeface="+mn-lt"/>
              </a:rPr>
              <a:t>8.1. Purpose of an IPv4 Address</a:t>
            </a:r>
          </a:p>
          <a:p>
            <a:pPr algn="l" fontAlgn="ctr">
              <a:spcBef>
                <a:spcPts val="600"/>
              </a:spcBef>
              <a:spcAft>
                <a:spcPts val="600"/>
              </a:spcAft>
              <a:buClr>
                <a:schemeClr val="tx1"/>
              </a:buClr>
            </a:pPr>
            <a:r>
              <a:rPr lang="en-US" sz="1600" i="0" dirty="0">
                <a:solidFill>
                  <a:schemeClr val="tx1"/>
                </a:solidFill>
                <a:effectLst/>
                <a:latin typeface="+mn-lt"/>
              </a:rPr>
              <a:t>8.2. The IPv4 Address Structure</a:t>
            </a:r>
          </a:p>
          <a:p>
            <a:pPr algn="l" fontAlgn="ctr">
              <a:spcBef>
                <a:spcPts val="600"/>
              </a:spcBef>
              <a:spcAft>
                <a:spcPts val="600"/>
              </a:spcAft>
              <a:buClr>
                <a:schemeClr val="tx1"/>
              </a:buClr>
            </a:pPr>
            <a:r>
              <a:rPr lang="en-US" sz="1600" i="0" dirty="0">
                <a:solidFill>
                  <a:schemeClr val="tx1"/>
                </a:solidFill>
                <a:effectLst/>
                <a:latin typeface="+mn-lt"/>
              </a:rPr>
              <a:t>8.3. The Internet Protocol Summary </a:t>
            </a:r>
          </a:p>
          <a:p>
            <a:pPr algn="l" fontAlgn="ctr">
              <a:spcBef>
                <a:spcPts val="600"/>
              </a:spcBef>
              <a:spcAft>
                <a:spcPts val="600"/>
              </a:spcAft>
              <a:buClr>
                <a:schemeClr val="tx1"/>
              </a:buClr>
            </a:pPr>
            <a:r>
              <a:rPr lang="en-US" sz="1600" dirty="0">
                <a:solidFill>
                  <a:schemeClr val="tx1"/>
                </a:solidFill>
                <a:latin typeface="+mn-lt"/>
              </a:rPr>
              <a:t>       Check Test 7</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805777" y="3261643"/>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75D83E4-8093-0EC8-937F-5BFD55977A91}"/>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6222118-C8CE-DD58-ACD1-3FD6C7D83F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90B7E1-F9D6-3F8A-A5CE-2D84AB5A5772}"/>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a:t>
            </a:r>
            <a:r>
              <a:rPr lang="ja-JP" altLang="en-US" sz="2800" i="0">
                <a:solidFill>
                  <a:schemeClr val="tx1"/>
                </a:solidFill>
                <a:effectLst/>
                <a:latin typeface="+mn-lt"/>
                <a:hlinkClick r:id="rId3"/>
              </a:rPr>
              <a:t>インターネットプロトコル</a:t>
            </a:r>
            <a:endParaRPr lang="en-US" sz="28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8.0.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8.1. </a:t>
            </a:r>
            <a:r>
              <a:rPr lang="en-US" sz="1600" i="0" dirty="0">
                <a:solidFill>
                  <a:schemeClr val="tx1"/>
                </a:solidFill>
                <a:effectLst/>
                <a:latin typeface="+mn-lt"/>
              </a:rPr>
              <a:t>IPv4</a:t>
            </a:r>
            <a:r>
              <a:rPr lang="ja-JP" altLang="en-US" sz="1600" i="0">
                <a:solidFill>
                  <a:schemeClr val="tx1"/>
                </a:solidFill>
                <a:effectLst/>
                <a:latin typeface="+mn-lt"/>
              </a:rPr>
              <a:t>アドレスの目的</a:t>
            </a:r>
            <a:endParaRPr lang="en-US" altLang="ja-JP" sz="1600" i="0" dirty="0">
              <a:solidFill>
                <a:schemeClr val="tx1"/>
              </a:solidFill>
              <a:effectLst/>
              <a:latin typeface="+mn-lt"/>
            </a:endParaRPr>
          </a:p>
          <a:p>
            <a:pPr algn="l" fontAlgn="ctr">
              <a:spcBef>
                <a:spcPts val="600"/>
              </a:spcBef>
              <a:spcAft>
                <a:spcPts val="600"/>
              </a:spcAft>
              <a:buClr>
                <a:schemeClr val="tx1"/>
              </a:buClr>
            </a:pPr>
            <a:r>
              <a:rPr lang="ja-JP" altLang="en-US" sz="1600" i="0">
                <a:solidFill>
                  <a:schemeClr val="accent3"/>
                </a:solidFill>
                <a:effectLst/>
                <a:latin typeface="+mn-lt"/>
              </a:rPr>
              <a:t>演習</a:t>
            </a:r>
            <a:r>
              <a:rPr lang="ja-JP" altLang="en-US" sz="1600" i="0">
                <a:solidFill>
                  <a:schemeClr val="tx1"/>
                </a:solidFill>
                <a:effectLst/>
                <a:latin typeface="+mn-lt"/>
              </a:rPr>
              <a:t>：</a:t>
            </a:r>
            <a:r>
              <a:rPr lang="en-US" altLang="ja-JP" sz="1600" i="0" dirty="0">
                <a:solidFill>
                  <a:schemeClr val="tx1"/>
                </a:solidFill>
                <a:effectLst/>
                <a:latin typeface="+mn-lt"/>
              </a:rPr>
              <a:t>CISCO </a:t>
            </a:r>
            <a:r>
              <a:rPr lang="en-US" altLang="ja-JP" sz="1600" dirty="0">
                <a:solidFill>
                  <a:schemeClr val="tx1"/>
                </a:solidFill>
                <a:latin typeface="+mn-lt"/>
                <a:ea typeface="MS PGothic" panose="020B0600070205080204" pitchFamily="34" charset="-128"/>
              </a:rPr>
              <a:t>Packet Tracer - Connect to a Web Server </a:t>
            </a:r>
          </a:p>
          <a:p>
            <a:pPr algn="l" fontAlgn="ctr">
              <a:spcBef>
                <a:spcPts val="600"/>
              </a:spcBef>
              <a:spcAft>
                <a:spcPts val="600"/>
              </a:spcAft>
              <a:buClr>
                <a:schemeClr val="tx1"/>
              </a:buClr>
            </a:pPr>
            <a:r>
              <a:rPr lang="en-US" altLang="ja-JP" sz="1600" i="0" dirty="0">
                <a:solidFill>
                  <a:schemeClr val="tx1"/>
                </a:solidFill>
                <a:effectLst/>
                <a:latin typeface="+mn-lt"/>
              </a:rPr>
              <a:t>8.2. </a:t>
            </a:r>
            <a:r>
              <a:rPr lang="en-US" sz="1600" i="0" dirty="0">
                <a:solidFill>
                  <a:schemeClr val="tx1"/>
                </a:solidFill>
                <a:effectLst/>
                <a:latin typeface="+mn-lt"/>
              </a:rPr>
              <a:t>IPv4</a:t>
            </a:r>
            <a:r>
              <a:rPr lang="ja-JP" altLang="en-US" sz="1600" i="0">
                <a:solidFill>
                  <a:schemeClr val="tx1"/>
                </a:solidFill>
                <a:effectLst/>
                <a:latin typeface="+mn-lt"/>
              </a:rPr>
              <a:t>アドレスの構造</a:t>
            </a:r>
          </a:p>
          <a:p>
            <a:pPr algn="l" fontAlgn="ctr">
              <a:spcBef>
                <a:spcPts val="600"/>
              </a:spcBef>
              <a:spcAft>
                <a:spcPts val="600"/>
              </a:spcAft>
              <a:buClr>
                <a:schemeClr val="tx1"/>
              </a:buClr>
            </a:pPr>
            <a:r>
              <a:rPr lang="en-US" altLang="ja-JP" sz="1600" i="0" dirty="0">
                <a:solidFill>
                  <a:schemeClr val="tx1"/>
                </a:solidFill>
                <a:effectLst/>
                <a:latin typeface="+mn-lt"/>
              </a:rPr>
              <a:t>8.3. </a:t>
            </a:r>
            <a:r>
              <a:rPr lang="ja-JP" altLang="en-US" sz="1600" i="0">
                <a:solidFill>
                  <a:schemeClr val="tx1"/>
                </a:solidFill>
                <a:effectLst/>
                <a:latin typeface="+mn-lt"/>
              </a:rPr>
              <a:t>インターネットプロトコルの概要</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altLang="ja-JP" sz="1600" dirty="0">
                <a:solidFill>
                  <a:schemeClr val="tx1"/>
                </a:solidFill>
                <a:latin typeface="+mn-lt"/>
              </a:rPr>
              <a:t>8.4. </a:t>
            </a:r>
            <a:r>
              <a:rPr lang="ja-JP" altLang="en-US" sz="1600" i="0">
                <a:solidFill>
                  <a:schemeClr val="tx1"/>
                </a:solidFill>
                <a:effectLst/>
                <a:latin typeface="+mn-lt"/>
              </a:rPr>
              <a:t>チェックテスト</a:t>
            </a:r>
            <a:r>
              <a:rPr lang="en-US" altLang="ja-JP" sz="1600" i="0" dirty="0">
                <a:solidFill>
                  <a:schemeClr val="tx1"/>
                </a:solidFill>
                <a:effectLst/>
                <a:latin typeface="+mn-lt"/>
              </a:rPr>
              <a:t>7</a:t>
            </a:r>
          </a:p>
          <a:p>
            <a:pPr algn="l" fontAlgn="ctr">
              <a:spcBef>
                <a:spcPts val="600"/>
              </a:spcBef>
              <a:spcAft>
                <a:spcPts val="600"/>
              </a:spcAft>
              <a:buClr>
                <a:schemeClr val="tx1"/>
              </a:buClr>
            </a:pPr>
            <a:r>
              <a:rPr lang="en-US" sz="1600" dirty="0">
                <a:solidFill>
                  <a:schemeClr val="accent3"/>
                </a:solidFill>
                <a:latin typeface="+mn-lt"/>
              </a:rPr>
              <a:t> 演習</a:t>
            </a:r>
            <a:r>
              <a:rPr lang="en-US" sz="1600" dirty="0">
                <a:solidFill>
                  <a:schemeClr val="tx1"/>
                </a:solidFill>
                <a:latin typeface="+mn-lt"/>
              </a:rPr>
              <a:t>： Create IoT Thing in Packet Tracer</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2B3589B-E06F-162E-CAF6-0BF3F00F4022}"/>
              </a:ext>
            </a:extLst>
          </p:cNvPr>
          <p:cNvGrpSpPr/>
          <p:nvPr/>
        </p:nvGrpSpPr>
        <p:grpSpPr>
          <a:xfrm>
            <a:off x="269992" y="3625501"/>
            <a:ext cx="324609" cy="374825"/>
            <a:chOff x="1129134" y="2919416"/>
            <a:chExt cx="324609" cy="374825"/>
          </a:xfrm>
        </p:grpSpPr>
        <p:sp>
          <p:nvSpPr>
            <p:cNvPr id="3" name="Google Shape;10287;p77">
              <a:extLst>
                <a:ext uri="{FF2B5EF4-FFF2-40B4-BE49-F238E27FC236}">
                  <a16:creationId xmlns:a16="http://schemas.microsoft.com/office/drawing/2014/main" id="{EFCF6D78-AA75-D0DD-28C3-9B2584673CD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A67BA5AD-0621-CBFA-A0C3-1103F97FF864}"/>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F1B6765E-0140-336B-31C3-9052C6987EA0}"/>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5">
            <a:extLst>
              <a:ext uri="{FF2B5EF4-FFF2-40B4-BE49-F238E27FC236}">
                <a16:creationId xmlns:a16="http://schemas.microsoft.com/office/drawing/2014/main" id="{13C775C1-29EE-BCE1-57AB-8555DB90127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5</a:t>
            </a:fld>
            <a:endParaRPr lang="en-US" dirty="0"/>
          </a:p>
        </p:txBody>
      </p:sp>
      <p:sp>
        <p:nvSpPr>
          <p:cNvPr id="7" name="Rounded Rectangular Callout 6">
            <a:extLst>
              <a:ext uri="{FF2B5EF4-FFF2-40B4-BE49-F238E27FC236}">
                <a16:creationId xmlns:a16="http://schemas.microsoft.com/office/drawing/2014/main" id="{D140930D-06E4-9C06-5378-79E8BC8D3E02}"/>
              </a:ext>
            </a:extLst>
          </p:cNvPr>
          <p:cNvSpPr/>
          <p:nvPr/>
        </p:nvSpPr>
        <p:spPr>
          <a:xfrm>
            <a:off x="5175681" y="3080551"/>
            <a:ext cx="3411271" cy="1155117"/>
          </a:xfrm>
          <a:prstGeom prst="wedgeRoundRectCallout">
            <a:avLst>
              <a:gd name="adj1" fmla="val -76058"/>
              <a:gd name="adj2" fmla="val 25687"/>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Module10：</a:t>
            </a:r>
          </a:p>
          <a:p>
            <a:pPr algn="ctr"/>
            <a:r>
              <a:rPr lang="en-US" altLang="ja-JP" sz="2000" b="0" i="0" u="none" strike="noStrike" dirty="0">
                <a:solidFill>
                  <a:schemeClr val="tx1"/>
                </a:solidFill>
                <a:effectLst/>
                <a:ea typeface="+mn-ea"/>
                <a:hlinkClick r:id="rId4"/>
              </a:rPr>
              <a:t>IPv6 Addressing Formats and Rules </a:t>
            </a:r>
            <a:endParaRPr lang="en-US" altLang="ja-JP" sz="2000" b="0" i="0" u="none" strike="noStrike" dirty="0">
              <a:solidFill>
                <a:schemeClr val="tx1"/>
              </a:solidFill>
              <a:effectLst/>
              <a:ea typeface="+mn-ea"/>
            </a:endParaRPr>
          </a:p>
        </p:txBody>
      </p:sp>
    </p:spTree>
    <p:extLst>
      <p:ext uri="{BB962C8B-B14F-4D97-AF65-F5344CB8AC3E}">
        <p14:creationId xmlns:p14="http://schemas.microsoft.com/office/powerpoint/2010/main" val="20457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892552"/>
          </a:xfrm>
          <a:prstGeom prst="rect">
            <a:avLst/>
          </a:prstGeom>
          <a:noFill/>
        </p:spPr>
        <p:txBody>
          <a:bodyPr wrap="square" rtlCol="0">
            <a:spAutoFit/>
          </a:bodyPr>
          <a:lstStyle/>
          <a:p>
            <a:pPr algn="l" fontAlgn="ctr">
              <a:spcBef>
                <a:spcPts val="600"/>
              </a:spcBef>
              <a:spcAft>
                <a:spcPts val="600"/>
              </a:spcAft>
              <a:buClr>
                <a:schemeClr val="tx1"/>
              </a:buClr>
            </a:pPr>
            <a:r>
              <a:rPr lang="en-US" dirty="0">
                <a:solidFill>
                  <a:schemeClr val="tx1"/>
                </a:solidFill>
                <a:latin typeface="+mn-lt"/>
              </a:rPr>
              <a:t>今日の授業はOSIモデルの</a:t>
            </a:r>
            <a:r>
              <a:rPr lang="en-US" dirty="0">
                <a:solidFill>
                  <a:schemeClr val="accent1"/>
                </a:solidFill>
                <a:latin typeface="+mn-lt"/>
              </a:rPr>
              <a:t>第３層、 </a:t>
            </a:r>
            <a:r>
              <a:rPr lang="en-US" dirty="0" err="1">
                <a:solidFill>
                  <a:schemeClr val="accent1"/>
                </a:solidFill>
                <a:latin typeface="+mn-lt"/>
              </a:rPr>
              <a:t>ネットワーク層</a:t>
            </a:r>
            <a:r>
              <a:rPr lang="en-US" dirty="0" err="1">
                <a:solidFill>
                  <a:schemeClr val="tx1"/>
                </a:solidFill>
                <a:latin typeface="+mn-lt"/>
              </a:rPr>
              <a:t>で使用されるプロトコルです</a:t>
            </a:r>
            <a:r>
              <a:rPr lang="en-US" dirty="0">
                <a:solidFill>
                  <a:schemeClr val="tx1"/>
                </a:solidFill>
                <a:latin typeface="+mn-lt"/>
              </a:rPr>
              <a:t>。</a:t>
            </a:r>
          </a:p>
          <a:p>
            <a:pPr fontAlgn="ctr">
              <a:spcBef>
                <a:spcPts val="600"/>
              </a:spcBef>
              <a:spcAft>
                <a:spcPts val="600"/>
              </a:spcAft>
              <a:buClr>
                <a:schemeClr val="tx1"/>
              </a:buClr>
            </a:pPr>
            <a:r>
              <a:rPr lang="ja-JP" altLang="en-US">
                <a:solidFill>
                  <a:schemeClr val="tx1"/>
                </a:solidFill>
              </a:rPr>
              <a:t>前の授業では</a:t>
            </a:r>
            <a:r>
              <a:rPr lang="ja-JP" altLang="en-US" u="sng">
                <a:solidFill>
                  <a:schemeClr val="tx1"/>
                </a:solidFill>
                <a:hlinkClick r:id="rId3"/>
              </a:rPr>
              <a:t>同じネットワーク上</a:t>
            </a:r>
            <a:r>
              <a:rPr lang="ja-JP" altLang="en-US">
                <a:solidFill>
                  <a:schemeClr val="tx1"/>
                </a:solidFill>
              </a:rPr>
              <a:t>の通信について説明をしました。今日の授業は</a:t>
            </a:r>
            <a:r>
              <a:rPr lang="ja-JP" altLang="en-US" u="sng">
                <a:solidFill>
                  <a:schemeClr val="tx1"/>
                </a:solidFill>
                <a:hlinkClick r:id="rId3"/>
              </a:rPr>
              <a:t>異なるネットワーク間の通信</a:t>
            </a:r>
            <a:r>
              <a:rPr lang="ja-JP" altLang="en-US">
                <a:solidFill>
                  <a:schemeClr val="tx1"/>
                </a:solidFill>
              </a:rPr>
              <a:t>について勉強します。</a:t>
            </a:r>
            <a:endParaRPr lang="en-US" dirty="0">
              <a:solidFill>
                <a:schemeClr val="tx1"/>
              </a:solidFill>
              <a:latin typeface="+mn-lt"/>
            </a:endParaRP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2" name="TextBox 1">
            <a:extLst>
              <a:ext uri="{FF2B5EF4-FFF2-40B4-BE49-F238E27FC236}">
                <a16:creationId xmlns:a16="http://schemas.microsoft.com/office/drawing/2014/main" id="{9C6B5D32-A425-B38B-CCC5-ED801BCBA6B5}"/>
              </a:ext>
            </a:extLst>
          </p:cNvPr>
          <p:cNvSpPr txBox="1"/>
          <p:nvPr/>
        </p:nvSpPr>
        <p:spPr>
          <a:xfrm>
            <a:off x="720724" y="2277686"/>
            <a:ext cx="3959341" cy="2031325"/>
          </a:xfrm>
          <a:prstGeom prst="rect">
            <a:avLst/>
          </a:prstGeom>
          <a:noFill/>
        </p:spPr>
        <p:txBody>
          <a:bodyPr wrap="square" rtlCol="0">
            <a:spAutoFit/>
          </a:bodyPr>
          <a:lstStyle/>
          <a:p>
            <a:r>
              <a:rPr lang="en-US" dirty="0">
                <a:solidFill>
                  <a:schemeClr val="tx1"/>
                </a:solidFill>
              </a:rPr>
              <a:t>ネットワーク層で使用されるプロトコルには</a:t>
            </a:r>
            <a:r>
              <a:rPr lang="en-US" dirty="0">
                <a:solidFill>
                  <a:schemeClr val="accent1"/>
                </a:solidFill>
              </a:rPr>
              <a:t>IPv4</a:t>
            </a:r>
            <a:r>
              <a:rPr lang="en-US" dirty="0">
                <a:solidFill>
                  <a:schemeClr val="tx1"/>
                </a:solidFill>
              </a:rPr>
              <a:t>と</a:t>
            </a:r>
            <a:r>
              <a:rPr lang="en-US" dirty="0">
                <a:solidFill>
                  <a:schemeClr val="accent1"/>
                </a:solidFill>
              </a:rPr>
              <a:t>IPv6</a:t>
            </a:r>
            <a:r>
              <a:rPr lang="en-US" dirty="0">
                <a:solidFill>
                  <a:schemeClr val="tx1"/>
                </a:solidFill>
              </a:rPr>
              <a:t>という2つのバージョンがあります。この授業では</a:t>
            </a:r>
            <a:r>
              <a:rPr lang="en-US" dirty="0">
                <a:solidFill>
                  <a:schemeClr val="accent1"/>
                </a:solidFill>
              </a:rPr>
              <a:t>IPv4</a:t>
            </a:r>
            <a:r>
              <a:rPr lang="en-US" dirty="0">
                <a:solidFill>
                  <a:schemeClr val="tx1"/>
                </a:solidFill>
              </a:rPr>
              <a:t>について勉強します。</a:t>
            </a:r>
          </a:p>
          <a:p>
            <a:endParaRPr lang="en-US" dirty="0">
              <a:solidFill>
                <a:schemeClr val="tx1"/>
              </a:solidFill>
              <a:latin typeface="+mn-lt"/>
            </a:endParaRPr>
          </a:p>
          <a:p>
            <a:r>
              <a:rPr lang="en-US" dirty="0">
                <a:solidFill>
                  <a:schemeClr val="tx1"/>
                </a:solidFill>
                <a:latin typeface="+mn-lt"/>
              </a:rPr>
              <a:t>この授業では、</a:t>
            </a:r>
            <a:r>
              <a:rPr lang="en-US" dirty="0">
                <a:solidFill>
                  <a:schemeClr val="accent1"/>
                </a:solidFill>
                <a:latin typeface="+mn-lt"/>
              </a:rPr>
              <a:t>v4</a:t>
            </a:r>
            <a:r>
              <a:rPr lang="en-US" dirty="0">
                <a:solidFill>
                  <a:schemeClr val="bg1"/>
                </a:solidFill>
                <a:latin typeface="+mn-lt"/>
              </a:rPr>
              <a:t>を省略して、</a:t>
            </a:r>
            <a:r>
              <a:rPr lang="en-US" dirty="0">
                <a:solidFill>
                  <a:schemeClr val="accent1"/>
                </a:solidFill>
                <a:latin typeface="+mn-lt"/>
              </a:rPr>
              <a:t>IPアドレス</a:t>
            </a:r>
            <a:r>
              <a:rPr lang="en-US" dirty="0">
                <a:solidFill>
                  <a:schemeClr val="bg1"/>
                </a:solidFill>
                <a:latin typeface="+mn-lt"/>
              </a:rPr>
              <a:t>と呼びます。</a:t>
            </a:r>
          </a:p>
          <a:p>
            <a:endParaRPr lang="en-US" dirty="0">
              <a:solidFill>
                <a:schemeClr val="bg1"/>
              </a:solidFill>
              <a:latin typeface="+mn-lt"/>
            </a:endParaRPr>
          </a:p>
          <a:p>
            <a:r>
              <a:rPr lang="en-US" dirty="0" err="1">
                <a:solidFill>
                  <a:schemeClr val="bg1"/>
                </a:solidFill>
                <a:latin typeface="+mn-lt"/>
              </a:rPr>
              <a:t>ネットワーク層で通信するデータを</a:t>
            </a:r>
            <a:r>
              <a:rPr lang="en-US" dirty="0" err="1">
                <a:solidFill>
                  <a:schemeClr val="accent1"/>
                </a:solidFill>
                <a:latin typeface="+mn-lt"/>
              </a:rPr>
              <a:t>パケット</a:t>
            </a:r>
            <a:r>
              <a:rPr lang="en-US" dirty="0" err="1">
                <a:solidFill>
                  <a:schemeClr val="bg1"/>
                </a:solidFill>
                <a:latin typeface="+mn-lt"/>
              </a:rPr>
              <a:t>と呼びます</a:t>
            </a:r>
            <a:r>
              <a:rPr lang="en-US" dirty="0">
                <a:solidFill>
                  <a:schemeClr val="bg1"/>
                </a:solidFill>
                <a:latin typeface="+mn-lt"/>
              </a:rPr>
              <a:t>。</a:t>
            </a:r>
          </a:p>
        </p:txBody>
      </p:sp>
      <p:grpSp>
        <p:nvGrpSpPr>
          <p:cNvPr id="7" name="Group 6">
            <a:extLst>
              <a:ext uri="{FF2B5EF4-FFF2-40B4-BE49-F238E27FC236}">
                <a16:creationId xmlns:a16="http://schemas.microsoft.com/office/drawing/2014/main" id="{CF31B9D6-715A-8FAE-E530-C54AFCC4994B}"/>
              </a:ext>
            </a:extLst>
          </p:cNvPr>
          <p:cNvGrpSpPr/>
          <p:nvPr/>
        </p:nvGrpSpPr>
        <p:grpSpPr>
          <a:xfrm>
            <a:off x="4876800" y="2109033"/>
            <a:ext cx="3755335" cy="2863287"/>
            <a:chOff x="4876800" y="2109033"/>
            <a:chExt cx="3755335" cy="2863287"/>
          </a:xfrm>
        </p:grpSpPr>
        <p:pic>
          <p:nvPicPr>
            <p:cNvPr id="3" name="Picture 2">
              <a:extLst>
                <a:ext uri="{FF2B5EF4-FFF2-40B4-BE49-F238E27FC236}">
                  <a16:creationId xmlns:a16="http://schemas.microsoft.com/office/drawing/2014/main" id="{D76F8578-8E28-7B24-4E07-183B89A07060}"/>
                </a:ext>
              </a:extLst>
            </p:cNvPr>
            <p:cNvPicPr>
              <a:picLocks noChangeAspect="1"/>
            </p:cNvPicPr>
            <p:nvPr/>
          </p:nvPicPr>
          <p:blipFill>
            <a:blip r:embed="rId4"/>
            <a:stretch>
              <a:fillRect/>
            </a:stretch>
          </p:blipFill>
          <p:spPr>
            <a:xfrm>
              <a:off x="4876800" y="2109033"/>
              <a:ext cx="3755335" cy="2863287"/>
            </a:xfrm>
            <a:prstGeom prst="rect">
              <a:avLst/>
            </a:prstGeom>
          </p:spPr>
        </p:pic>
        <p:sp>
          <p:nvSpPr>
            <p:cNvPr id="5" name="Rectangle 4">
              <a:extLst>
                <a:ext uri="{FF2B5EF4-FFF2-40B4-BE49-F238E27FC236}">
                  <a16:creationId xmlns:a16="http://schemas.microsoft.com/office/drawing/2014/main" id="{0E7CE2E0-8BDE-6963-60EC-7172F57681AB}"/>
                </a:ext>
              </a:extLst>
            </p:cNvPr>
            <p:cNvSpPr/>
            <p:nvPr/>
          </p:nvSpPr>
          <p:spPr>
            <a:xfrm>
              <a:off x="4937642" y="3501908"/>
              <a:ext cx="3612630" cy="4259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6AC9610-E813-6ABB-F435-A8230FA7E31A}"/>
                </a:ext>
              </a:extLst>
            </p:cNvPr>
            <p:cNvSpPr/>
            <p:nvPr/>
          </p:nvSpPr>
          <p:spPr>
            <a:xfrm>
              <a:off x="6350000" y="3817257"/>
              <a:ext cx="232229" cy="1233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Internet Protocol</a:t>
            </a:r>
          </a:p>
          <a:p>
            <a:pPr algn="l" fontAlgn="ctr">
              <a:spcAft>
                <a:spcPts val="600"/>
              </a:spcAft>
              <a:buClr>
                <a:schemeClr val="tx1"/>
              </a:buClr>
            </a:pPr>
            <a:r>
              <a:rPr lang="en-US" sz="1600" b="0" i="0" dirty="0">
                <a:solidFill>
                  <a:schemeClr val="tx1"/>
                </a:solidFill>
                <a:effectLst/>
                <a:latin typeface="+mn-lt"/>
              </a:rPr>
              <a:t>Module Objective: Explain the features of an IP address.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Purpose of an IPv4 Address: Explain the purpose of an IPv4 Address.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IPv4 Address Structure: Explain how IPv4 Addresses subnets are used together</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 </a:t>
            </a:r>
            <a:r>
              <a:rPr lang="en-US" altLang="ja-JP" sz="1600" dirty="0">
                <a:solidFill>
                  <a:schemeClr val="tx1"/>
                </a:solidFill>
                <a:latin typeface="+mn-lt"/>
                <a:ea typeface="MS PGothic" panose="020B0600070205080204" pitchFamily="34" charset="-128"/>
              </a:rPr>
              <a:t>Packet Tracer - Connect to a Web Server</a:t>
            </a:r>
          </a:p>
        </p:txBody>
      </p:sp>
      <p:sp>
        <p:nvSpPr>
          <p:cNvPr id="2" name="Google Shape;10055;p76">
            <a:extLst>
              <a:ext uri="{FF2B5EF4-FFF2-40B4-BE49-F238E27FC236}">
                <a16:creationId xmlns:a16="http://schemas.microsoft.com/office/drawing/2014/main" id="{74B86638-1818-35F3-CA54-8C51CE707EAA}"/>
              </a:ext>
            </a:extLst>
          </p:cNvPr>
          <p:cNvSpPr/>
          <p:nvPr/>
        </p:nvSpPr>
        <p:spPr>
          <a:xfrm>
            <a:off x="1139536" y="273077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Footer Placeholder 5">
            <a:extLst>
              <a:ext uri="{FF2B5EF4-FFF2-40B4-BE49-F238E27FC236}">
                <a16:creationId xmlns:a16="http://schemas.microsoft.com/office/drawing/2014/main" id="{FB442CA1-1774-9EFF-4CEB-5C7A1085F7B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7</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8BC228-0861-C78D-1488-D7FCC20C87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B48CA5C-10AD-6113-8A17-9441C93B73F8}"/>
              </a:ext>
            </a:extLst>
          </p:cNvPr>
          <p:cNvSpPr txBox="1"/>
          <p:nvPr/>
        </p:nvSpPr>
        <p:spPr>
          <a:xfrm>
            <a:off x="720725" y="1218208"/>
            <a:ext cx="8188144" cy="163121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8 </a:t>
            </a:r>
            <a:r>
              <a:rPr lang="en-US" altLang="ja-JP" sz="1600" b="0" i="0" dirty="0">
                <a:solidFill>
                  <a:schemeClr val="tx1"/>
                </a:solidFill>
                <a:effectLst/>
                <a:latin typeface="+mn-lt"/>
              </a:rPr>
              <a:t>: </a:t>
            </a:r>
            <a:r>
              <a:rPr lang="ja-JP" altLang="en-US" sz="1600" b="0" i="0">
                <a:solidFill>
                  <a:schemeClr val="tx1"/>
                </a:solidFill>
                <a:effectLst/>
                <a:latin typeface="+mn-lt"/>
              </a:rPr>
              <a:t>インターネットプロトコル</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IP</a:t>
            </a:r>
            <a:r>
              <a:rPr lang="ja-JP" altLang="en-US" sz="1600" b="0" i="0">
                <a:solidFill>
                  <a:schemeClr val="tx1"/>
                </a:solidFill>
                <a:effectLst/>
                <a:latin typeface="+mn-lt"/>
              </a:rPr>
              <a:t>アドレスの機能を説明する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アドレスの目的</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アドレスの目的を説明する</a:t>
            </a: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アドレスの構造</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アドレスとサブネットがどのように使用されるかを説明する</a:t>
            </a:r>
          </a:p>
        </p:txBody>
      </p:sp>
      <p:sp>
        <p:nvSpPr>
          <p:cNvPr id="6" name="Google Shape;1302;p52">
            <a:extLst>
              <a:ext uri="{FF2B5EF4-FFF2-40B4-BE49-F238E27FC236}">
                <a16:creationId xmlns:a16="http://schemas.microsoft.com/office/drawing/2014/main" id="{42CE78BC-2EE6-5457-AAEE-6B74C7216067}"/>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3" name="Footer Placeholder 5">
            <a:extLst>
              <a:ext uri="{FF2B5EF4-FFF2-40B4-BE49-F238E27FC236}">
                <a16:creationId xmlns:a16="http://schemas.microsoft.com/office/drawing/2014/main" id="{EB02CE45-0160-3F28-4E31-BFB49F54E9ED}"/>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8</a:t>
            </a:fld>
            <a:endParaRPr lang="en-US" dirty="0"/>
          </a:p>
        </p:txBody>
      </p:sp>
    </p:spTree>
    <p:extLst>
      <p:ext uri="{BB962C8B-B14F-4D97-AF65-F5344CB8AC3E}">
        <p14:creationId xmlns:p14="http://schemas.microsoft.com/office/powerpoint/2010/main" val="374626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D4F2F604-9DC8-9256-3063-156D2B945AD0}"/>
              </a:ext>
            </a:extLst>
          </p:cNvPr>
          <p:cNvSpPr txBox="1"/>
          <p:nvPr/>
        </p:nvSpPr>
        <p:spPr>
          <a:xfrm>
            <a:off x="720725" y="1729409"/>
            <a:ext cx="7702550" cy="2292935"/>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Essential: </a:t>
            </a:r>
            <a:r>
              <a:rPr lang="en-US" i="0" dirty="0">
                <a:solidFill>
                  <a:schemeClr val="tx1"/>
                </a:solidFill>
                <a:effectLst/>
                <a:latin typeface="+mn-lt"/>
              </a:rPr>
              <a:t>Necessary for internet access and LAN participation.</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Unique Identification: </a:t>
            </a:r>
            <a:r>
              <a:rPr lang="en-US" i="0" dirty="0">
                <a:solidFill>
                  <a:schemeClr val="tx1"/>
                </a:solidFill>
                <a:effectLst/>
                <a:latin typeface="+mn-lt"/>
              </a:rPr>
              <a:t>Logical address for identifying hosts within LAN and globally.</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Assigned to Network Interfaces: </a:t>
            </a:r>
            <a:r>
              <a:rPr lang="en-US" i="0" dirty="0">
                <a:solidFill>
                  <a:schemeClr val="tx1"/>
                </a:solidFill>
                <a:effectLst/>
                <a:latin typeface="+mn-lt"/>
              </a:rPr>
              <a:t>Typically to a Network Interface Card (NIC) in devices.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Multiple NICs: </a:t>
            </a:r>
            <a:r>
              <a:rPr lang="en-US" i="0" dirty="0">
                <a:solidFill>
                  <a:schemeClr val="tx1"/>
                </a:solidFill>
                <a:effectLst/>
                <a:latin typeface="+mn-lt"/>
              </a:rPr>
              <a:t>Servers may have several NICs, each with a distinct IPv4 address.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Routing: </a:t>
            </a:r>
            <a:r>
              <a:rPr lang="en-US" i="0" dirty="0">
                <a:solidFill>
                  <a:schemeClr val="tx1"/>
                </a:solidFill>
                <a:effectLst/>
                <a:latin typeface="+mn-lt"/>
              </a:rPr>
              <a:t>Every internet packet has a source and destination IPv4 address for proper routing and response management.</a:t>
            </a:r>
          </a:p>
          <a:p>
            <a:endParaRPr lang="en-US" dirty="0">
              <a:solidFill>
                <a:schemeClr val="tx1"/>
              </a:solidFill>
              <a:latin typeface="+mn-lt"/>
            </a:endParaRPr>
          </a:p>
        </p:txBody>
      </p:sp>
      <p:sp>
        <p:nvSpPr>
          <p:cNvPr id="2" name="Footer Placeholder 5">
            <a:extLst>
              <a:ext uri="{FF2B5EF4-FFF2-40B4-BE49-F238E27FC236}">
                <a16:creationId xmlns:a16="http://schemas.microsoft.com/office/drawing/2014/main" id="{49A8FEA4-0ECB-3AD5-6A90-73C674AE263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9</a:t>
            </a:fld>
            <a:endParaRPr lang="en-US" dirty="0"/>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5407</TotalTime>
  <Words>3442</Words>
  <Application>Microsoft Macintosh PowerPoint</Application>
  <PresentationFormat>On-screen Show (16:9)</PresentationFormat>
  <Paragraphs>368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MS PGothic</vt:lpstr>
      <vt:lpstr>Raleway</vt:lpstr>
      <vt:lpstr>Oswald</vt:lpstr>
      <vt:lpstr>Wingdings</vt:lpstr>
      <vt:lpstr>Roboto</vt:lpstr>
      <vt:lpstr>Arial</vt:lpstr>
      <vt:lpstr>Software Development Bussines Plan by Slidesgo</vt:lpstr>
      <vt:lpstr>07 Networking Basics　 Module 8: The Internet Protocol</vt:lpstr>
      <vt:lpstr>TABLE OF CONTENTS 2</vt:lpstr>
      <vt:lpstr>TABLE OF CONTENTS 2</vt:lpstr>
      <vt:lpstr>1. About Today’s Class  </vt:lpstr>
      <vt:lpstr>1. 今日の授業について</vt:lpstr>
      <vt:lpstr>1. 今日の授業について</vt:lpstr>
      <vt:lpstr>2. Today’s Goal  </vt:lpstr>
      <vt:lpstr>2. 今日の授業の目標</vt:lpstr>
      <vt:lpstr>8.1. Purpose of an IPv4 Address</vt:lpstr>
      <vt:lpstr>8.1. IPv4アドレスの目的</vt:lpstr>
      <vt:lpstr>8.1. Purpose of an IPv4 Address</vt:lpstr>
      <vt:lpstr>8.1. IPv4アドレスの目的</vt:lpstr>
      <vt:lpstr>Exercise</vt:lpstr>
      <vt:lpstr>8.1. Purpose of an IPv4 Address</vt:lpstr>
      <vt:lpstr>8.1. IPv4アドレスの目的</vt:lpstr>
      <vt:lpstr>8.2. The IPv4 Address Structure</vt:lpstr>
      <vt:lpstr>8.2. IPv4アドレスの構造</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8.3. The Internet Protocol Summary</vt:lpstr>
      <vt:lpstr>8.3. インターネットプロトコルのまとめ</vt:lpstr>
      <vt:lpstr>8.3. The Internet Protocol Summary</vt:lpstr>
      <vt:lpstr>8.3. インターネットプロトコルのまとめ</vt:lpstr>
      <vt:lpstr>Questions and free discussion</vt:lpstr>
      <vt:lpstr>Check Test 7</vt:lpstr>
      <vt:lpstr>Reference</vt:lpstr>
      <vt:lpstr>Exercise</vt:lpstr>
      <vt:lpstr>2.1 Create IoT Thing in Packet Tracer</vt:lpstr>
      <vt:lpstr>2.1 Create IoT Thing in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80</cp:revision>
  <cp:lastPrinted>2025-03-10T04:45:15Z</cp:lastPrinted>
  <dcterms:modified xsi:type="dcterms:W3CDTF">2025-04-04T02:38:01Z</dcterms:modified>
</cp:coreProperties>
</file>