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29"/>
  </p:notesMasterIdLst>
  <p:sldIdLst>
    <p:sldId id="256" r:id="rId2"/>
    <p:sldId id="370" r:id="rId3"/>
    <p:sldId id="371" r:id="rId4"/>
    <p:sldId id="320" r:id="rId5"/>
    <p:sldId id="448" r:id="rId6"/>
    <p:sldId id="343" r:id="rId7"/>
    <p:sldId id="449" r:id="rId8"/>
    <p:sldId id="332" r:id="rId9"/>
    <p:sldId id="450" r:id="rId10"/>
    <p:sldId id="460" r:id="rId11"/>
    <p:sldId id="443" r:id="rId12"/>
    <p:sldId id="451" r:id="rId13"/>
    <p:sldId id="435" r:id="rId14"/>
    <p:sldId id="452" r:id="rId15"/>
    <p:sldId id="444" r:id="rId16"/>
    <p:sldId id="420" r:id="rId17"/>
    <p:sldId id="455" r:id="rId18"/>
    <p:sldId id="457" r:id="rId19"/>
    <p:sldId id="456" r:id="rId20"/>
    <p:sldId id="446" r:id="rId21"/>
    <p:sldId id="458" r:id="rId22"/>
    <p:sldId id="406" r:id="rId23"/>
    <p:sldId id="447" r:id="rId24"/>
    <p:sldId id="459" r:id="rId25"/>
    <p:sldId id="336" r:id="rId26"/>
    <p:sldId id="337" r:id="rId27"/>
    <p:sldId id="322" r:id="rId28"/>
  </p:sldIdLst>
  <p:sldSz cx="9144000" cy="5143500" type="screen16x9"/>
  <p:notesSz cx="6858000" cy="9144000"/>
  <p:embeddedFontLst>
    <p:embeddedFont>
      <p:font typeface="Meiryo UI" panose="020B0604030504040204" pitchFamily="34" charset="-128"/>
      <p:regular r:id="rId30"/>
      <p:bold r:id="rId31"/>
      <p:italic r:id="rId32"/>
      <p:boldItalic r:id="rId33"/>
    </p:embeddedFont>
    <p:embeddedFont>
      <p:font typeface="Oswald" pitchFamily="2" charset="77"/>
      <p:regular r:id="rId34"/>
      <p:bold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14+EChQv8wHvU/se3JTDA==" hashData="7JUwyIKGNAJdM/e7jgyAGc24BSKn60UsEEta6a2f+Pr91vCqnZ8iuavbDK1/beKIyu9Yl/eJIJMbQNRpJ0N27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81"/>
    <p:restoredTop sz="86257"/>
  </p:normalViewPr>
  <p:slideViewPr>
    <p:cSldViewPr snapToGrid="0" showGuides="1">
      <p:cViewPr varScale="1">
        <p:scale>
          <a:sx n="94" d="100"/>
          <a:sy n="94" d="100"/>
        </p:scale>
        <p:origin x="200" y="9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5D9B81-9AA1-FE19-40DF-905157EF750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195721-DF81-88C5-B4BF-848AB5B1A9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865EE-2799-E6BE-AAD3-A6069BD58B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605819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EFCA2EF-0EB9-13F6-D327-98EFFAA13DC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29A173-2B58-CE14-69A3-62F3EE94A4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FCA392C-E0A0-0CBB-C4DA-47C0EA9E7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38134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89A0C6E-8E0F-4F32-ADCA-5F18A646F32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F172FA-5446-5EB8-6A4B-779BD3A2CB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99ACF0C-6194-3F39-B937-D323E44CA0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911103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B56E88-55DA-A95C-4910-6FC101CFC8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D02421-1F99-CBB3-609C-22E7C80177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F1CCD4-BF13-9C32-5294-3739BA3A0B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07602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504E6BF-C461-2A61-0670-74516F643A6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D7B1EBC-A258-4051-B4A8-F11659FE57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23E6E7B-524D-5B1F-3058-3CAF27265F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1538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051DA0-E9F3-9CE5-C929-0124B5911F4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1E67310-F2C0-23D4-4854-A1337CE8A9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AB84561-3087-2C67-5B41-B1EDC884B5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848963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F023EDC-635E-AD23-92BA-CDE4E86C35A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F4805E1-59E8-9160-5AE9-B9801C1746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45F83A-32BC-BD73-2584-9ED9E0C75A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5712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EA9C79D-2127-9C59-ACE1-903FD0ABBDB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A0ECB73-C72A-3267-D71D-DC699F4F52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C0A5BBA-C05C-EB2C-0D71-273D2E56B8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721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0969A1D-B18B-E616-2E84-28DF6971014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66D5A52-0005-5DEA-D0CF-28C1583B34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25DF176-1029-FBDC-D2B3-C6E20571C8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529336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DE906A8-FEE1-AEF9-8B99-E090C73BEBE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D02FB2E-423D-2DC3-24DC-D7FA3541A1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5C89EC1-B9ED-DEBF-BBEC-E64F1F6E4F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03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06E6187-B05B-1702-E48E-1F333F1896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065CBD8-68E0-E61D-3520-9F672666C2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1BD274C-3B01-89AC-BA39-47CD582C73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69446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C86ACD8-5442-DF74-8744-62F719D9D27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F8F07A9-0486-476C-7313-FB9BDDCB7B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44C4BB9-96E4-652A-B174-DCF85BC564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63871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4EB0161-E0C1-7AC0-12EC-CD7E52A9A6D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F058E7C-E806-29F7-36A4-6C6CBDB984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DAC3B90-1609-1C17-E71D-4D253978DD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47259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4B568FF-CC31-2C8D-65A2-AD7F1703E59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E8B1798-61DD-ECB8-6CEC-E0D70A5840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8868E9-B96E-A9DB-E53B-C955D0941E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b="1" dirty="0"/>
              <a:t>IPv4</a:t>
            </a:r>
            <a:r>
              <a:rPr lang="ja-JP" altLang="en-US" b="1"/>
              <a:t>の問題</a:t>
            </a:r>
          </a:p>
          <a:p>
            <a:r>
              <a:rPr lang="en-US" dirty="0"/>
              <a:t>IPv4</a:t>
            </a:r>
            <a:r>
              <a:rPr lang="ja-JP" altLang="en-US"/>
              <a:t>アドレス空間の枯渇が、</a:t>
            </a:r>
            <a:r>
              <a:rPr lang="en-US" dirty="0"/>
              <a:t>IPv6</a:t>
            </a:r>
            <a:r>
              <a:rPr lang="ja-JP" altLang="en-US"/>
              <a:t>への移行の主な要因となっています。</a:t>
            </a:r>
            <a:r>
              <a:rPr lang="en-US" dirty="0"/>
              <a:t>IPv6</a:t>
            </a:r>
            <a:r>
              <a:rPr lang="ja-JP" altLang="en-US"/>
              <a:t>は</a:t>
            </a:r>
            <a:r>
              <a:rPr lang="en-US" altLang="ja-JP" dirty="0"/>
              <a:t>128</a:t>
            </a:r>
            <a:r>
              <a:rPr lang="ja-JP" altLang="en-US"/>
              <a:t>ビットの大きなアドレス空間を持ち、</a:t>
            </a:r>
            <a:r>
              <a:rPr lang="en-US" altLang="ja-JP" dirty="0"/>
              <a:t>340</a:t>
            </a:r>
            <a:r>
              <a:rPr lang="ja-JP" altLang="en-US"/>
              <a:t>澗ものアドレスが利用可能です。</a:t>
            </a:r>
            <a:r>
              <a:rPr lang="en-US" dirty="0"/>
              <a:t>IETF</a:t>
            </a:r>
            <a:r>
              <a:rPr lang="ja-JP" altLang="en-US"/>
              <a:t>が</a:t>
            </a:r>
            <a:r>
              <a:rPr lang="en-US" dirty="0"/>
              <a:t>IPv4</a:t>
            </a:r>
            <a:r>
              <a:rPr lang="ja-JP" altLang="en-US"/>
              <a:t>の後継を開発し始めたとき、この機会を利用して</a:t>
            </a:r>
            <a:r>
              <a:rPr lang="en-US" dirty="0"/>
              <a:t>IPv4</a:t>
            </a:r>
            <a:r>
              <a:rPr lang="ja-JP" altLang="en-US"/>
              <a:t>の制限を修正し、機能拡張を盛り込みました。例として、</a:t>
            </a:r>
            <a:r>
              <a:rPr lang="en-US" dirty="0"/>
              <a:t>ICMPv6</a:t>
            </a:r>
            <a:r>
              <a:rPr lang="ja-JP" altLang="en-US"/>
              <a:t>が挙げられます。</a:t>
            </a:r>
            <a:r>
              <a:rPr lang="en-US" dirty="0"/>
              <a:t>ICMPv6</a:t>
            </a:r>
            <a:r>
              <a:rPr lang="ja-JP" altLang="en-US"/>
              <a:t>には、</a:t>
            </a:r>
            <a:r>
              <a:rPr lang="en-US" dirty="0"/>
              <a:t>ICMPv4</a:t>
            </a:r>
            <a:r>
              <a:rPr lang="ja-JP" altLang="en-US"/>
              <a:t>にはないアドレス解決とアドレス自動設定機能が含まれています。</a:t>
            </a:r>
          </a:p>
          <a:p>
            <a:r>
              <a:rPr lang="en-US" dirty="0"/>
              <a:t>IPv4</a:t>
            </a:r>
            <a:r>
              <a:rPr lang="ja-JP" altLang="en-US"/>
              <a:t>と</a:t>
            </a:r>
            <a:r>
              <a:rPr lang="en-US" dirty="0"/>
              <a:t>IPv6</a:t>
            </a:r>
            <a:r>
              <a:rPr lang="ja-JP" altLang="en-US"/>
              <a:t>は共存しており、</a:t>
            </a:r>
            <a:r>
              <a:rPr lang="en-US" dirty="0"/>
              <a:t>IPv6</a:t>
            </a:r>
            <a:r>
              <a:rPr lang="ja-JP" altLang="en-US"/>
              <a:t>のみへの移行には数年かかると予測されています。</a:t>
            </a:r>
            <a:r>
              <a:rPr lang="en-US" dirty="0"/>
              <a:t>IETF</a:t>
            </a:r>
            <a:r>
              <a:rPr lang="ja-JP" altLang="en-US"/>
              <a:t>は、ネットワーク管理者が</a:t>
            </a:r>
            <a:r>
              <a:rPr lang="en-US" dirty="0"/>
              <a:t>IPv6</a:t>
            </a:r>
            <a:r>
              <a:rPr lang="ja-JP" altLang="en-US"/>
              <a:t>に移行するためのプロトコルやツールをいくつか作成しました。移行技術はデュアルスタック、トンネリング、トランスレーションの</a:t>
            </a:r>
            <a:r>
              <a:rPr lang="en-US" altLang="ja-JP" dirty="0"/>
              <a:t>3</a:t>
            </a:r>
            <a:r>
              <a:rPr lang="ja-JP" altLang="en-US"/>
              <a:t>つのカテゴリに分けられます。デュアルスタックデバイスは、</a:t>
            </a:r>
            <a:r>
              <a:rPr lang="en-US" dirty="0"/>
              <a:t>IPv4</a:t>
            </a:r>
            <a:r>
              <a:rPr lang="ja-JP" altLang="en-US"/>
              <a:t>と</a:t>
            </a:r>
            <a:r>
              <a:rPr lang="en-US" dirty="0"/>
              <a:t>IPv6</a:t>
            </a:r>
            <a:r>
              <a:rPr lang="ja-JP" altLang="en-US"/>
              <a:t>のプロトコルスタックを同時に実行します。トンネリングは、</a:t>
            </a:r>
            <a:r>
              <a:rPr lang="en-US" dirty="0"/>
              <a:t>IPv6</a:t>
            </a:r>
            <a:r>
              <a:rPr lang="ja-JP" altLang="en-US"/>
              <a:t>パケットを</a:t>
            </a:r>
            <a:r>
              <a:rPr lang="en-US" dirty="0"/>
              <a:t>IPv4</a:t>
            </a:r>
            <a:r>
              <a:rPr lang="ja-JP" altLang="en-US"/>
              <a:t>ネットワーク上で転送する方法であり、</a:t>
            </a:r>
            <a:r>
              <a:rPr lang="en-US" dirty="0"/>
              <a:t>IPv6</a:t>
            </a:r>
            <a:r>
              <a:rPr lang="ja-JP" altLang="en-US"/>
              <a:t>パケットは他のデータと同様に</a:t>
            </a:r>
            <a:r>
              <a:rPr lang="en-US" dirty="0"/>
              <a:t>IPv4</a:t>
            </a:r>
            <a:r>
              <a:rPr lang="ja-JP" altLang="en-US"/>
              <a:t>パケット内にカプセル化されます。</a:t>
            </a:r>
            <a:r>
              <a:rPr lang="en-US" dirty="0"/>
              <a:t>NAT64</a:t>
            </a:r>
            <a:r>
              <a:rPr lang="ja-JP" altLang="en-US"/>
              <a:t>は、</a:t>
            </a:r>
            <a:r>
              <a:rPr lang="en-US" dirty="0"/>
              <a:t>IPv6</a:t>
            </a:r>
            <a:r>
              <a:rPr lang="ja-JP" altLang="en-US"/>
              <a:t>対応デバイスが</a:t>
            </a:r>
            <a:r>
              <a:rPr lang="en-US" dirty="0"/>
              <a:t>IPv4</a:t>
            </a:r>
            <a:r>
              <a:rPr lang="ja-JP" altLang="en-US"/>
              <a:t>対応デバイスと通信できるようにするための翻訳技術であり、</a:t>
            </a:r>
            <a:r>
              <a:rPr lang="en-US" dirty="0"/>
              <a:t>IPv4</a:t>
            </a:r>
            <a:r>
              <a:rPr lang="ja-JP" altLang="en-US"/>
              <a:t>の</a:t>
            </a:r>
            <a:r>
              <a:rPr lang="en-US" dirty="0"/>
              <a:t>NAT</a:t>
            </a:r>
            <a:r>
              <a:rPr lang="ja-JP" altLang="en-US"/>
              <a:t>と同様の技術です。</a:t>
            </a:r>
            <a:r>
              <a:rPr lang="en-US" dirty="0"/>
              <a:t>IPv6</a:t>
            </a:r>
            <a:r>
              <a:rPr lang="ja-JP" altLang="en-US"/>
              <a:t>パケットを</a:t>
            </a:r>
            <a:r>
              <a:rPr lang="en-US" dirty="0"/>
              <a:t>IPv4</a:t>
            </a:r>
            <a:r>
              <a:rPr lang="ja-JP" altLang="en-US"/>
              <a:t>パケットに変換し、逆に</a:t>
            </a:r>
            <a:r>
              <a:rPr lang="en-US" dirty="0"/>
              <a:t>IPv4</a:t>
            </a:r>
            <a:r>
              <a:rPr lang="ja-JP" altLang="en-US"/>
              <a:t>パケットを</a:t>
            </a:r>
            <a:r>
              <a:rPr lang="en-US" dirty="0"/>
              <a:t>IPv6</a:t>
            </a:r>
            <a:r>
              <a:rPr lang="ja-JP" altLang="en-US"/>
              <a:t>パケットに変換します。</a:t>
            </a:r>
            <a:endParaRPr lang="en-US" altLang="ja-JP" dirty="0"/>
          </a:p>
          <a:p>
            <a:endParaRPr lang="en-US" altLang="ja-JP" dirty="0"/>
          </a:p>
          <a:p>
            <a:endParaRPr lang="en-US" dirty="0"/>
          </a:p>
          <a:p>
            <a:r>
              <a:rPr lang="en-US" b="1" dirty="0"/>
              <a:t>Translation:</a:t>
            </a:r>
          </a:p>
          <a:p>
            <a:r>
              <a:rPr lang="en-US" b="1" dirty="0"/>
              <a:t>IPv6</a:t>
            </a:r>
            <a:r>
              <a:rPr lang="ja-JP" altLang="en-US" b="1"/>
              <a:t>アドレッシング</a:t>
            </a:r>
          </a:p>
          <a:p>
            <a:r>
              <a:rPr lang="en-US" dirty="0"/>
              <a:t>IPv6</a:t>
            </a:r>
            <a:r>
              <a:rPr lang="ja-JP" altLang="en-US"/>
              <a:t>アドレスは</a:t>
            </a:r>
            <a:r>
              <a:rPr lang="en-US" altLang="ja-JP" dirty="0"/>
              <a:t>128</a:t>
            </a:r>
            <a:r>
              <a:rPr lang="ja-JP" altLang="en-US"/>
              <a:t>ビットの長さで、</a:t>
            </a:r>
            <a:r>
              <a:rPr lang="en-US" altLang="ja-JP" dirty="0"/>
              <a:t>16</a:t>
            </a:r>
            <a:r>
              <a:rPr lang="ja-JP" altLang="en-US"/>
              <a:t>進数の文字列として書かれます。</a:t>
            </a:r>
            <a:r>
              <a:rPr lang="en-US" altLang="ja-JP" dirty="0"/>
              <a:t>4</a:t>
            </a:r>
            <a:r>
              <a:rPr lang="ja-JP" altLang="en-US"/>
              <a:t>ビットごとに</a:t>
            </a:r>
            <a:r>
              <a:rPr lang="en-US" altLang="ja-JP" dirty="0"/>
              <a:t>1</a:t>
            </a:r>
            <a:r>
              <a:rPr lang="ja-JP" altLang="en-US"/>
              <a:t>つの</a:t>
            </a:r>
            <a:r>
              <a:rPr lang="en-US" altLang="ja-JP" dirty="0"/>
              <a:t>16</a:t>
            </a:r>
            <a:r>
              <a:rPr lang="ja-JP" altLang="en-US"/>
              <a:t>進数で表され、合計で</a:t>
            </a:r>
            <a:r>
              <a:rPr lang="en-US" altLang="ja-JP" dirty="0"/>
              <a:t>32</a:t>
            </a:r>
            <a:r>
              <a:rPr lang="ja-JP" altLang="en-US"/>
              <a:t>桁の</a:t>
            </a:r>
            <a:r>
              <a:rPr lang="en-US" altLang="ja-JP" dirty="0"/>
              <a:t>16</a:t>
            </a:r>
            <a:r>
              <a:rPr lang="ja-JP" altLang="en-US"/>
              <a:t>進数となります。</a:t>
            </a:r>
            <a:r>
              <a:rPr lang="en-US" dirty="0"/>
              <a:t>IPv6</a:t>
            </a:r>
            <a:r>
              <a:rPr lang="ja-JP" altLang="en-US"/>
              <a:t>アドレスは大文字と小文字を区別せず、どちらでも記述できます。</a:t>
            </a:r>
            <a:r>
              <a:rPr lang="en-US" dirty="0"/>
              <a:t>IPv6</a:t>
            </a:r>
            <a:r>
              <a:rPr lang="ja-JP" altLang="en-US"/>
              <a:t>では「ヘクステット」という用語が使用され、これは</a:t>
            </a:r>
            <a:r>
              <a:rPr lang="en-US" altLang="ja-JP" dirty="0"/>
              <a:t>16</a:t>
            </a:r>
            <a:r>
              <a:rPr lang="ja-JP" altLang="en-US"/>
              <a:t>ビット、つまり</a:t>
            </a:r>
            <a:r>
              <a:rPr lang="en-US" altLang="ja-JP" dirty="0"/>
              <a:t>4</a:t>
            </a:r>
            <a:r>
              <a:rPr lang="ja-JP" altLang="en-US"/>
              <a:t>つの</a:t>
            </a:r>
            <a:r>
              <a:rPr lang="en-US" altLang="ja-JP" dirty="0"/>
              <a:t>16</a:t>
            </a:r>
            <a:r>
              <a:rPr lang="ja-JP" altLang="en-US"/>
              <a:t>進数の値を指します。各「</a:t>
            </a:r>
            <a:r>
              <a:rPr lang="en-US" dirty="0"/>
              <a:t>x」</a:t>
            </a:r>
            <a:r>
              <a:rPr lang="ja-JP" altLang="en-US"/>
              <a:t>は</a:t>
            </a:r>
            <a:r>
              <a:rPr lang="en-US" altLang="ja-JP" dirty="0"/>
              <a:t>16</a:t>
            </a:r>
            <a:r>
              <a:rPr lang="ja-JP" altLang="en-US"/>
              <a:t>ビットまたは</a:t>
            </a:r>
            <a:r>
              <a:rPr lang="en-US" altLang="ja-JP" dirty="0"/>
              <a:t>4</a:t>
            </a:r>
            <a:r>
              <a:rPr lang="ja-JP" altLang="en-US"/>
              <a:t>桁の</a:t>
            </a:r>
            <a:r>
              <a:rPr lang="en-US" altLang="ja-JP" dirty="0"/>
              <a:t>16</a:t>
            </a:r>
            <a:r>
              <a:rPr lang="ja-JP" altLang="en-US"/>
              <a:t>進数で表される単一のヘクステットです。推奨形式では、</a:t>
            </a:r>
            <a:r>
              <a:rPr lang="en-US" dirty="0"/>
              <a:t>IPv6</a:t>
            </a:r>
            <a:r>
              <a:rPr lang="ja-JP" altLang="en-US"/>
              <a:t>アドレスをすべての</a:t>
            </a:r>
            <a:r>
              <a:rPr lang="en-US" altLang="ja-JP" dirty="0"/>
              <a:t>32</a:t>
            </a:r>
            <a:r>
              <a:rPr lang="ja-JP" altLang="en-US"/>
              <a:t>桁の</a:t>
            </a:r>
            <a:r>
              <a:rPr lang="en-US" altLang="ja-JP" dirty="0"/>
              <a:t>16</a:t>
            </a:r>
            <a:r>
              <a:rPr lang="ja-JP" altLang="en-US"/>
              <a:t>進数で記述します。例</a:t>
            </a:r>
            <a:r>
              <a:rPr lang="en-US" altLang="ja-JP" dirty="0"/>
              <a:t>: </a:t>
            </a:r>
            <a:r>
              <a:rPr lang="en-US" dirty="0"/>
              <a:t>fe80:0000:0000:0000:0123:4567:89ab</a:t>
            </a:r>
          </a:p>
          <a:p>
            <a:r>
              <a:rPr lang="en-US" dirty="0"/>
              <a:t>。IPv6</a:t>
            </a:r>
            <a:r>
              <a:rPr lang="ja-JP" altLang="en-US"/>
              <a:t>アドレスを短縮するための</a:t>
            </a:r>
            <a:r>
              <a:rPr lang="en-US" altLang="ja-JP" dirty="0"/>
              <a:t>2</a:t>
            </a:r>
            <a:r>
              <a:rPr lang="ja-JP" altLang="en-US"/>
              <a:t>つのルールがあります。</a:t>
            </a:r>
          </a:p>
          <a:p>
            <a:r>
              <a:rPr lang="ja-JP" altLang="en-US" b="1"/>
              <a:t>ルール</a:t>
            </a:r>
            <a:r>
              <a:rPr lang="en-US" altLang="ja-JP" b="1" dirty="0"/>
              <a:t>1 – </a:t>
            </a:r>
            <a:r>
              <a:rPr lang="ja-JP" altLang="en-US" b="1"/>
              <a:t>先頭のゼロを省略</a:t>
            </a:r>
            <a:br>
              <a:rPr lang="ja-JP" altLang="en-US"/>
            </a:br>
            <a:r>
              <a:rPr lang="ja-JP" altLang="en-US"/>
              <a:t>先頭のゼロのみを省略でき、末尾のゼロは省略できません。</a:t>
            </a:r>
          </a:p>
          <a:p>
            <a:pPr>
              <a:buFont typeface="Arial" panose="020B0604020202020204" pitchFamily="34" charset="0"/>
              <a:buChar char="•"/>
            </a:pPr>
            <a:r>
              <a:rPr lang="en-US" altLang="ja-JP" dirty="0"/>
              <a:t>01</a:t>
            </a:r>
            <a:r>
              <a:rPr lang="en-US" dirty="0"/>
              <a:t>ab </a:t>
            </a:r>
            <a:r>
              <a:rPr lang="ja-JP" altLang="en-US"/>
              <a:t>は </a:t>
            </a:r>
            <a:r>
              <a:rPr lang="en-US" altLang="ja-JP" dirty="0"/>
              <a:t>1</a:t>
            </a:r>
            <a:r>
              <a:rPr lang="en-US" dirty="0"/>
              <a:t>ab </a:t>
            </a:r>
            <a:r>
              <a:rPr lang="ja-JP" altLang="en-US"/>
              <a:t>に短縮</a:t>
            </a:r>
          </a:p>
          <a:p>
            <a:pPr>
              <a:buFont typeface="Arial" panose="020B0604020202020204" pitchFamily="34" charset="0"/>
              <a:buChar char="•"/>
            </a:pPr>
            <a:r>
              <a:rPr lang="en-US" altLang="ja-JP" dirty="0"/>
              <a:t>09</a:t>
            </a:r>
            <a:r>
              <a:rPr lang="en-US" dirty="0"/>
              <a:t>f0 </a:t>
            </a:r>
            <a:r>
              <a:rPr lang="ja-JP" altLang="en-US"/>
              <a:t>は </a:t>
            </a:r>
            <a:r>
              <a:rPr lang="en-US" altLang="ja-JP" dirty="0"/>
              <a:t>9</a:t>
            </a:r>
            <a:r>
              <a:rPr lang="en-US" dirty="0"/>
              <a:t>f0 </a:t>
            </a:r>
            <a:r>
              <a:rPr lang="ja-JP" altLang="en-US"/>
              <a:t>に短縮</a:t>
            </a:r>
          </a:p>
          <a:p>
            <a:pPr>
              <a:buFont typeface="Arial" panose="020B0604020202020204" pitchFamily="34" charset="0"/>
              <a:buChar char="•"/>
            </a:pPr>
            <a:r>
              <a:rPr lang="en-US" altLang="ja-JP" dirty="0"/>
              <a:t>0</a:t>
            </a:r>
            <a:r>
              <a:rPr lang="en-US" dirty="0"/>
              <a:t>a00 </a:t>
            </a:r>
            <a:r>
              <a:rPr lang="ja-JP" altLang="en-US"/>
              <a:t>は </a:t>
            </a:r>
            <a:r>
              <a:rPr lang="en-US" dirty="0"/>
              <a:t>a00 </a:t>
            </a:r>
            <a:r>
              <a:rPr lang="ja-JP" altLang="en-US"/>
              <a:t>に短縮</a:t>
            </a:r>
          </a:p>
          <a:p>
            <a:pPr>
              <a:buFont typeface="Arial" panose="020B0604020202020204" pitchFamily="34" charset="0"/>
              <a:buChar char="•"/>
            </a:pPr>
            <a:r>
              <a:rPr lang="en-US" altLang="ja-JP" dirty="0"/>
              <a:t>00</a:t>
            </a:r>
            <a:r>
              <a:rPr lang="en-US" dirty="0"/>
              <a:t>ab </a:t>
            </a:r>
            <a:r>
              <a:rPr lang="ja-JP" altLang="en-US"/>
              <a:t>は </a:t>
            </a:r>
            <a:r>
              <a:rPr lang="en-US" dirty="0"/>
              <a:t>ab </a:t>
            </a:r>
            <a:r>
              <a:rPr lang="ja-JP" altLang="en-US"/>
              <a:t>に短縮</a:t>
            </a:r>
          </a:p>
          <a:p>
            <a:r>
              <a:rPr lang="ja-JP" altLang="en-US" b="1"/>
              <a:t>ルール</a:t>
            </a:r>
            <a:r>
              <a:rPr lang="en-US" altLang="ja-JP" b="1" dirty="0"/>
              <a:t>2 – </a:t>
            </a:r>
            <a:r>
              <a:rPr lang="ja-JP" altLang="en-US" b="1"/>
              <a:t>ダブルコロン </a:t>
            </a:r>
            <a:r>
              <a:rPr lang="en-US" altLang="ja-JP" b="1" dirty="0"/>
              <a:t>(::)</a:t>
            </a:r>
            <a:br>
              <a:rPr lang="ja-JP" altLang="en-US"/>
            </a:br>
            <a:r>
              <a:rPr lang="ja-JP" altLang="en-US"/>
              <a:t>ダブルコロン </a:t>
            </a:r>
            <a:r>
              <a:rPr lang="en-US" altLang="ja-JP" dirty="0"/>
              <a:t>(::) </a:t>
            </a:r>
            <a:r>
              <a:rPr lang="ja-JP" altLang="en-US"/>
              <a:t>は、すべてがゼロで構成される連続する</a:t>
            </a:r>
            <a:r>
              <a:rPr lang="en-US" altLang="ja-JP" dirty="0"/>
              <a:t>1</a:t>
            </a:r>
            <a:r>
              <a:rPr lang="ja-JP" altLang="en-US"/>
              <a:t>つ以上の</a:t>
            </a:r>
            <a:r>
              <a:rPr lang="en-US" altLang="ja-JP" dirty="0"/>
              <a:t>16</a:t>
            </a:r>
            <a:r>
              <a:rPr lang="ja-JP" altLang="en-US"/>
              <a:t>ビットのヘクステットを置き換えることができます。例えば、</a:t>
            </a:r>
            <a:r>
              <a:rPr lang="en-US" altLang="ja-JP" dirty="0"/>
              <a:t>2001:</a:t>
            </a:r>
            <a:r>
              <a:rPr lang="en-US" dirty="0"/>
              <a:t>db8:cafe:1:0:0:0:1（</a:t>
            </a:r>
            <a:r>
              <a:rPr lang="ja-JP" altLang="en-US"/>
              <a:t>先頭のゼロを省略）は、</a:t>
            </a:r>
            <a:r>
              <a:rPr lang="en-US" altLang="ja-JP" dirty="0"/>
              <a:t>2001:</a:t>
            </a:r>
            <a:r>
              <a:rPr lang="en-US" dirty="0"/>
              <a:t>db8:cafe:1::1 </a:t>
            </a:r>
            <a:r>
              <a:rPr lang="ja-JP" altLang="en-US"/>
              <a:t>と表現できます。ダブルコロン </a:t>
            </a:r>
            <a:r>
              <a:rPr lang="en-US" altLang="ja-JP" dirty="0"/>
              <a:t>(::) </a:t>
            </a:r>
            <a:r>
              <a:rPr lang="ja-JP" altLang="en-US"/>
              <a:t>は</a:t>
            </a:r>
            <a:r>
              <a:rPr lang="en-US" altLang="ja-JP" dirty="0"/>
              <a:t>3</a:t>
            </a:r>
            <a:r>
              <a:rPr lang="ja-JP" altLang="en-US"/>
              <a:t>つの</a:t>
            </a:r>
            <a:r>
              <a:rPr lang="en-US" altLang="ja-JP" dirty="0"/>
              <a:t>0</a:t>
            </a:r>
            <a:r>
              <a:rPr lang="ja-JP" altLang="en-US"/>
              <a:t>ヘクステット（</a:t>
            </a:r>
            <a:r>
              <a:rPr lang="en-US" altLang="ja-JP" dirty="0"/>
              <a:t>0:0:0</a:t>
            </a:r>
            <a:r>
              <a:rPr lang="ja-JP" altLang="en-US"/>
              <a:t>）の代わりに使用されています。ダブルコロン </a:t>
            </a:r>
            <a:r>
              <a:rPr lang="en-US" altLang="ja-JP" dirty="0"/>
              <a:t>(::) </a:t>
            </a:r>
            <a:r>
              <a:rPr lang="ja-JP" altLang="en-US"/>
              <a:t>はアドレス内で</a:t>
            </a:r>
            <a:r>
              <a:rPr lang="en-US" altLang="ja-JP" dirty="0"/>
              <a:t>1</a:t>
            </a:r>
            <a:r>
              <a:rPr lang="ja-JP" altLang="en-US"/>
              <a:t>回しか使用できません。複数のゼロの連続文字列がある場合、最も長い文字列にダブルコロン </a:t>
            </a:r>
            <a:r>
              <a:rPr lang="en-US" altLang="ja-JP" dirty="0"/>
              <a:t>(::) </a:t>
            </a:r>
            <a:r>
              <a:rPr lang="ja-JP" altLang="en-US"/>
              <a:t>を使用するのが最適です。文字列の長さが等しい場合は、最初のゼロの文字列で使用します。</a:t>
            </a:r>
          </a:p>
          <a:p>
            <a:r>
              <a:rPr lang="en-US" b="1" dirty="0"/>
              <a:t>Summary:</a:t>
            </a:r>
          </a:p>
          <a:p>
            <a:pPr>
              <a:buFont typeface="Arial" panose="020B0604020202020204" pitchFamily="34" charset="0"/>
              <a:buChar char="•"/>
            </a:pPr>
            <a:r>
              <a:rPr lang="en-US" dirty="0"/>
              <a:t>IPv6</a:t>
            </a:r>
            <a:r>
              <a:rPr lang="ja-JP" altLang="en-US"/>
              <a:t>アドレスは</a:t>
            </a:r>
            <a:r>
              <a:rPr lang="en-US" altLang="ja-JP" dirty="0"/>
              <a:t>128</a:t>
            </a:r>
            <a:r>
              <a:rPr lang="ja-JP" altLang="en-US"/>
              <a:t>ビット、</a:t>
            </a:r>
            <a:r>
              <a:rPr lang="en-US" altLang="ja-JP" dirty="0"/>
              <a:t>16</a:t>
            </a:r>
            <a:r>
              <a:rPr lang="ja-JP" altLang="en-US"/>
              <a:t>進数で表記され、</a:t>
            </a:r>
            <a:r>
              <a:rPr lang="en-US" altLang="ja-JP" dirty="0"/>
              <a:t>32</a:t>
            </a:r>
            <a:r>
              <a:rPr lang="ja-JP" altLang="en-US"/>
              <a:t>桁の</a:t>
            </a:r>
            <a:r>
              <a:rPr lang="en-US" altLang="ja-JP" dirty="0"/>
              <a:t>16</a:t>
            </a:r>
            <a:r>
              <a:rPr lang="ja-JP" altLang="en-US"/>
              <a:t>進数で構成されます。</a:t>
            </a:r>
          </a:p>
          <a:p>
            <a:pPr>
              <a:buFont typeface="Arial" panose="020B0604020202020204" pitchFamily="34" charset="0"/>
              <a:buChar char="•"/>
            </a:pPr>
            <a:r>
              <a:rPr lang="ja-JP" altLang="en-US"/>
              <a:t>「ヘクステット」は</a:t>
            </a:r>
            <a:r>
              <a:rPr lang="en-US" altLang="ja-JP" dirty="0"/>
              <a:t>16</a:t>
            </a:r>
            <a:r>
              <a:rPr lang="ja-JP" altLang="en-US"/>
              <a:t>ビット（</a:t>
            </a:r>
            <a:r>
              <a:rPr lang="en-US" altLang="ja-JP" dirty="0"/>
              <a:t>4</a:t>
            </a:r>
            <a:r>
              <a:rPr lang="ja-JP" altLang="en-US"/>
              <a:t>桁の</a:t>
            </a:r>
            <a:r>
              <a:rPr lang="en-US" altLang="ja-JP" dirty="0"/>
              <a:t>16</a:t>
            </a:r>
            <a:r>
              <a:rPr lang="ja-JP" altLang="en-US"/>
              <a:t>進数）で、各</a:t>
            </a:r>
            <a:r>
              <a:rPr lang="en-US" dirty="0"/>
              <a:t>IPv6</a:t>
            </a:r>
            <a:r>
              <a:rPr lang="ja-JP" altLang="en-US"/>
              <a:t>アドレスの部分を指します。</a:t>
            </a:r>
          </a:p>
          <a:p>
            <a:pPr>
              <a:buFont typeface="Arial" panose="020B0604020202020204" pitchFamily="34" charset="0"/>
              <a:buChar char="•"/>
            </a:pPr>
            <a:r>
              <a:rPr lang="ja-JP" altLang="en-US"/>
              <a:t>推奨形式は</a:t>
            </a:r>
            <a:r>
              <a:rPr lang="en-US" altLang="ja-JP" dirty="0"/>
              <a:t>32</a:t>
            </a:r>
            <a:r>
              <a:rPr lang="ja-JP" altLang="en-US"/>
              <a:t>桁全てを記載するものですが、</a:t>
            </a:r>
            <a:r>
              <a:rPr lang="en-US" altLang="ja-JP" b="1" dirty="0"/>
              <a:t>2</a:t>
            </a:r>
            <a:r>
              <a:rPr lang="ja-JP" altLang="en-US" b="1"/>
              <a:t>つの短縮ルール</a:t>
            </a:r>
            <a:r>
              <a:rPr lang="ja-JP" altLang="en-US"/>
              <a:t>が存在します：</a:t>
            </a:r>
          </a:p>
          <a:p>
            <a:pPr marL="742950" lvl="1" indent="-285750">
              <a:buFont typeface="Arial" panose="020B0604020202020204" pitchFamily="34" charset="0"/>
              <a:buChar char="•"/>
            </a:pPr>
            <a:r>
              <a:rPr lang="ja-JP" altLang="en-US" b="1"/>
              <a:t>ルール</a:t>
            </a:r>
            <a:r>
              <a:rPr lang="en-US" altLang="ja-JP" b="1" dirty="0"/>
              <a:t>1</a:t>
            </a:r>
            <a:r>
              <a:rPr lang="en-US" altLang="ja-JP" dirty="0"/>
              <a:t>: </a:t>
            </a:r>
            <a:r>
              <a:rPr lang="ja-JP" altLang="en-US"/>
              <a:t>先頭のゼロは省略可。</a:t>
            </a:r>
          </a:p>
          <a:p>
            <a:pPr marL="742950" lvl="1" indent="-285750">
              <a:buFont typeface="Arial" panose="020B0604020202020204" pitchFamily="34" charset="0"/>
              <a:buChar char="•"/>
            </a:pPr>
            <a:r>
              <a:rPr lang="ja-JP" altLang="en-US" b="1"/>
              <a:t>ルール</a:t>
            </a:r>
            <a:r>
              <a:rPr lang="en-US" altLang="ja-JP" b="1" dirty="0"/>
              <a:t>2</a:t>
            </a:r>
            <a:r>
              <a:rPr lang="en-US" altLang="ja-JP" dirty="0"/>
              <a:t>: </a:t>
            </a:r>
            <a:r>
              <a:rPr lang="ja-JP" altLang="en-US"/>
              <a:t>ダブルコロン </a:t>
            </a:r>
            <a:r>
              <a:rPr lang="en-US" altLang="ja-JP" dirty="0"/>
              <a:t>(::) </a:t>
            </a:r>
            <a:r>
              <a:rPr lang="ja-JP" altLang="en-US"/>
              <a:t>で連続するゼロの文字列を</a:t>
            </a:r>
            <a:r>
              <a:rPr lang="en-US" altLang="ja-JP" dirty="0"/>
              <a:t>1</a:t>
            </a:r>
            <a:r>
              <a:rPr lang="ja-JP" altLang="en-US"/>
              <a:t>回だけ置き換える。</a:t>
            </a:r>
          </a:p>
          <a:p>
            <a:endParaRPr lang="ja-JP" altLang="en-US"/>
          </a:p>
          <a:p>
            <a:pPr marL="0" lvl="0" indent="0" algn="l" rtl="0">
              <a:spcBef>
                <a:spcPts val="0"/>
              </a:spcBef>
              <a:spcAft>
                <a:spcPts val="0"/>
              </a:spcAft>
              <a:buNone/>
            </a:pPr>
            <a:endParaRPr dirty="0"/>
          </a:p>
        </p:txBody>
      </p:sp>
    </p:spTree>
    <p:extLst>
      <p:ext uri="{BB962C8B-B14F-4D97-AF65-F5344CB8AC3E}">
        <p14:creationId xmlns:p14="http://schemas.microsoft.com/office/powerpoint/2010/main" val="35326067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8A24A7B-B0AE-78B1-3B35-ADBDE67403D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1932A5E-49E3-A19D-CAE9-566747DBC0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036E4A3-A1AC-0E3B-D3CD-26591589D8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867934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E4A0D25-9C14-B147-9A10-1FF22BCD53A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846CF8F-D044-840C-D518-F677FC8D91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FC56946-2282-2C33-8019-0DA4C5679B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2689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801A2FC-86A4-D340-CC9E-B5C0BCC185D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EF1A271-0FB3-F122-708B-0A21C0E71D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4F31B-56FC-53CF-C485-61B37272AB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88882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9787AEB2-FED5-D778-B103-B72DC4A3A6A2}"/>
              </a:ext>
            </a:extLst>
          </p:cNvPr>
          <p:cNvSpPr>
            <a:spLocks noGrp="1"/>
          </p:cNvSpPr>
          <p:nvPr>
            <p:ph type="ftr" sz="quarter" idx="3"/>
          </p:nvPr>
        </p:nvSpPr>
        <p:spPr>
          <a:xfrm>
            <a:off x="5364825" y="4767262"/>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A7EA43BE-6350-6D44-D043-4628D3787C2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1880CF67-48F9-F2D7-EF40-019A247CD137}"/>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FEDF4320-25CB-7535-2793-2A3D90F1CE7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29F1D150-ABD1-5193-6342-8D09D4376388}"/>
              </a:ext>
            </a:extLst>
          </p:cNvPr>
          <p:cNvSpPr>
            <a:spLocks noGrp="1"/>
          </p:cNvSpPr>
          <p:nvPr>
            <p:ph type="ftr" sz="quarter" idx="22"/>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extLst>
      <p:ext uri="{BB962C8B-B14F-4D97-AF65-F5344CB8AC3E}">
        <p14:creationId xmlns:p14="http://schemas.microsoft.com/office/powerpoint/2010/main" val="6694333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8265FFC4-E495-76E9-8F5B-A1BDE4E7A3D0}"/>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D5A37644-E05C-CB47-9F13-25B730FCC76E}"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netacad.com/launch?id=f393c38f-b410-4d2b-8275-70e144273519&amp;tab=curriculum&amp;view=d08610e1-3567-558c-9016-b512ad2881b9"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ce5679a2-ffbc-5f49-b9ba-7586f67a2cff"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ce5679a2-ffbc-5f49-b9ba-7586f67a2cf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s://forms.gle/yKbG4S7Bs4BC7f827" TargetMode="External"/><Relationship Id="rId4" Type="http://schemas.openxmlformats.org/officeDocument/2006/relationships/hyperlink" Target="https://skillsforall.com/launch?id=f393c38f-b410-4d2b-8275-70e144273519&amp;tab=curriculum&amp;view=1ba81e2a-9aa9-58ea-8f13-eb66065607a9"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s://forms.gle/yKbG4S7Bs4BC7f827" TargetMode="External"/><Relationship Id="rId4" Type="http://schemas.openxmlformats.org/officeDocument/2006/relationships/hyperlink" Target="https://skillsforall.com/launch?id=f393c38f-b410-4d2b-8275-70e144273519&amp;tab=curriculum&amp;view=1ba81e2a-9aa9-58ea-8f13-eb66065607a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forms.gle/yKbG4S7Bs4BC7f827" TargetMode="External"/><Relationship Id="rId4" Type="http://schemas.openxmlformats.org/officeDocument/2006/relationships/hyperlink" Target="https://skillsforall.com/launch?id=f393c38f-b410-4d2b-8275-70e144273519&amp;tab=curriculum&amp;view=1ba81e2a-9aa9-58ea-8f13-eb66065607a9"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skillsforall.com/launch?id=f393c38f-b410-4d2b-8275-70e144273519&amp;tab=curriculum&amp;view=73a41b65-b5a6-53b1-aa1f-21906bb82989" TargetMode="External"/><Relationship Id="rId5" Type="http://schemas.openxmlformats.org/officeDocument/2006/relationships/hyperlink" Target="https://skillsforall.com/launch?id=f393c38f-b410-4d2b-8275-70e144273519&amp;tab=curriculum&amp;view=13da013d-38e1-544b-89fb-4191f937971a" TargetMode="External"/><Relationship Id="rId4" Type="http://schemas.openxmlformats.org/officeDocument/2006/relationships/hyperlink" Target="https://skillsforall.com/launch?id=f393c38f-b410-4d2b-8275-70e144273519&amp;tab=curriculum&amp;view=3973846f-8b1b-5f58-a73f-077c6ac30c81"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3973846f-8b1b-5f58-a73f-077c6ac30c81"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07_13-14-QuizAnswer_NetworkBasics2023%202nd%20Semester.pptx" TargetMode="External"/><Relationship Id="rId5" Type="http://schemas.openxmlformats.org/officeDocument/2006/relationships/image" Target="../media/image2.png"/><Relationship Id="rId4" Type="http://schemas.openxmlformats.org/officeDocument/2006/relationships/hyperlink" Target="https://www.netacad.com/launch?id=f393c38f-b410-4d2b-8275-70e144273519&amp;tab=curriculum&amp;view=13da013d-38e1-544b-89fb-4191f937971a"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3a41b65-b5a6-53b1-aa1f-21906bb82989"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ed5d64c5-d41d-5ad4-ba49-43f510c087b6"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a794f4-a8bd-5c19-8f95-8bd9937dc570"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www.netacad.com/launch?id=f393c38f-b410-4d2b-8275-70e144273519&amp;tab=curriculum&amp;view=6c729f6b-24e4-58ac-8d5d-74eb53111745" TargetMode="External"/><Relationship Id="rId4" Type="http://schemas.openxmlformats.org/officeDocument/2006/relationships/hyperlink" Target="https://www.netacad.com/launch?id=f393c38f-b410-4d2b-8275-70e144273519&amp;tab=curriculum&amp;view=ed5d64c5-d41d-5ad4-ba49-43f510c087b6"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7156376-7d8f-58c8-a8b1-bdbd45fce739"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7156376-7d8f-58c8-a8b1-bdbd45fce739"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7156376-7d8f-58c8-a8b1-bdbd45fce73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forms.gle/UXSqZkrLtH9vyHqu8"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e3781f76-61da-57a5-b3a8-85fd675e7b14"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b467c2f-7024-5114-abc3-f904eeef5d3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2b467c2f-7024-5114-abc3-f904eeef5d36"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2b467c2f-7024-5114-abc3-f904eeef5d36"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d08610e1-3567-558c-9016-b512ad2881b9"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2487dac-73a4-5690-a4e7-eb8f3956d20f"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d08610e1-3567-558c-9016-b512ad2881b9"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07-2</a:t>
            </a:r>
            <a:br>
              <a:rPr lang="en-US" altLang="ja-JP" dirty="0"/>
            </a:br>
            <a:r>
              <a:rPr lang="en-US" altLang="ja-JP" sz="3600" dirty="0"/>
              <a:t>Networking Basics</a:t>
            </a:r>
            <a:r>
              <a:rPr lang="ja-JP" altLang="en-US" sz="3600"/>
              <a:t>　</a:t>
            </a:r>
            <a:br>
              <a:rPr lang="ja-JP" altLang="en-US" sz="3600"/>
            </a:br>
            <a:r>
              <a:rPr lang="en-US" altLang="ja-JP" sz="3600" dirty="0"/>
              <a:t>Module 10: IPv6 Addressing Formats and Rules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3E8D0098-0CFE-6AC8-0EA7-97D7635055A6}"/>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2" name="Footer Placeholder 1">
            <a:extLst>
              <a:ext uri="{FF2B5EF4-FFF2-40B4-BE49-F238E27FC236}">
                <a16:creationId xmlns:a16="http://schemas.microsoft.com/office/drawing/2014/main" id="{9158BFA2-6CB8-80B6-903D-D88626E3C6AE}"/>
              </a:ext>
            </a:extLst>
          </p:cNvPr>
          <p:cNvSpPr>
            <a:spLocks noGrp="1"/>
          </p:cNvSpPr>
          <p:nvPr>
            <p:ph type="ftr" sz="quarter" idx="3"/>
          </p:nvPr>
        </p:nvSpPr>
        <p:spPr/>
        <p:txBody>
          <a:bodyPr/>
          <a:lstStyle/>
          <a:p>
            <a:fld id="{4B51F2E6-DD03-4147-89C9-CCDC14747D76}" type="slidenum">
              <a:rPr lang="en-US" smtClean="0"/>
              <a:t>1</a:t>
            </a:fld>
            <a:endParaRPr lang="en-US" dirty="0"/>
          </a:p>
        </p:txBody>
      </p:sp>
      <p:sp>
        <p:nvSpPr>
          <p:cNvPr id="5" name="TextBox 1">
            <a:extLst>
              <a:ext uri="{FF2B5EF4-FFF2-40B4-BE49-F238E27FC236}">
                <a16:creationId xmlns:a16="http://schemas.microsoft.com/office/drawing/2014/main" id="{50410F85-8A6A-08D6-F54D-BAFA02DB2BC8}"/>
              </a:ext>
            </a:extLst>
          </p:cNvPr>
          <p:cNvSpPr txBox="1"/>
          <p:nvPr/>
        </p:nvSpPr>
        <p:spPr>
          <a:xfrm>
            <a:off x="699085" y="4699373"/>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rPr>
              <a:t>Mariko Tagawa </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40BF04B-9917-1E9C-81BB-A74E8F0869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856FFBC-2BFE-B183-3B19-19DA07DCE85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9D189702-6679-2F16-8295-A9CF1FC1ACEC}"/>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10.1.1 The Need for IPv6</a:t>
            </a:r>
            <a:endParaRPr lang="en-US" altLang="ja-JP" sz="2000" dirty="0">
              <a:solidFill>
                <a:schemeClr val="accent4"/>
              </a:solidFill>
              <a:latin typeface="+mn-lt"/>
              <a:ea typeface="MS PGothic" panose="020B0600070205080204" pitchFamily="34" charset="-128"/>
            </a:endParaRPr>
          </a:p>
        </p:txBody>
      </p:sp>
      <p:pic>
        <p:nvPicPr>
          <p:cNvPr id="3" name="Picture 2">
            <a:extLst>
              <a:ext uri="{FF2B5EF4-FFF2-40B4-BE49-F238E27FC236}">
                <a16:creationId xmlns:a16="http://schemas.microsoft.com/office/drawing/2014/main" id="{651D5A64-7AC9-D2A7-85BB-06B66ED2B05F}"/>
              </a:ext>
            </a:extLst>
          </p:cNvPr>
          <p:cNvPicPr>
            <a:picLocks noChangeAspect="1"/>
          </p:cNvPicPr>
          <p:nvPr/>
        </p:nvPicPr>
        <p:blipFill>
          <a:blip r:embed="rId5"/>
          <a:stretch>
            <a:fillRect/>
          </a:stretch>
        </p:blipFill>
        <p:spPr>
          <a:xfrm>
            <a:off x="720725" y="1867662"/>
            <a:ext cx="6362700" cy="1828800"/>
          </a:xfrm>
          <a:prstGeom prst="rect">
            <a:avLst/>
          </a:prstGeom>
        </p:spPr>
      </p:pic>
      <p:sp>
        <p:nvSpPr>
          <p:cNvPr id="2" name="Footer Placeholder 1">
            <a:extLst>
              <a:ext uri="{FF2B5EF4-FFF2-40B4-BE49-F238E27FC236}">
                <a16:creationId xmlns:a16="http://schemas.microsoft.com/office/drawing/2014/main" id="{65A87D25-2139-EF67-243E-19B41B96628B}"/>
              </a:ext>
            </a:extLst>
          </p:cNvPr>
          <p:cNvSpPr>
            <a:spLocks noGrp="1"/>
          </p:cNvSpPr>
          <p:nvPr>
            <p:ph type="ftr" sz="quarter" idx="3"/>
          </p:nvPr>
        </p:nvSpPr>
        <p:spPr/>
        <p:txBody>
          <a:bodyPr/>
          <a:lstStyle/>
          <a:p>
            <a:fld id="{33396C29-16DC-3E44-801D-F4C482C4D82F}" type="slidenum">
              <a:rPr lang="en-US" smtClean="0"/>
              <a:t>10</a:t>
            </a:fld>
            <a:endParaRPr lang="en-US" dirty="0"/>
          </a:p>
        </p:txBody>
      </p:sp>
    </p:spTree>
    <p:extLst>
      <p:ext uri="{BB962C8B-B14F-4D97-AF65-F5344CB8AC3E}">
        <p14:creationId xmlns:p14="http://schemas.microsoft.com/office/powerpoint/2010/main" val="4264357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314FFC5-8F7A-6478-98A9-1CC4B4B03C5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9251BFE-EC1A-9BAC-F8EC-A3E52EFA933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3BE61B87-4D6D-3121-E46B-14572A6833F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10.1.2 IPv4 and IPv6 Coexistence</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D04CDB4-CBC2-8B52-992A-C7C8091A61F3}"/>
              </a:ext>
            </a:extLst>
          </p:cNvPr>
          <p:cNvSpPr txBox="1"/>
          <p:nvPr/>
        </p:nvSpPr>
        <p:spPr>
          <a:xfrm>
            <a:off x="720724" y="1646643"/>
            <a:ext cx="8347861" cy="3216265"/>
          </a:xfrm>
          <a:prstGeom prst="rect">
            <a:avLst/>
          </a:prstGeom>
          <a:noFill/>
        </p:spPr>
        <p:txBody>
          <a:bodyPr wrap="square" rtlCol="0">
            <a:spAutoFit/>
          </a:bodyPr>
          <a:lstStyle/>
          <a:p>
            <a:pPr>
              <a:spcBef>
                <a:spcPts val="600"/>
              </a:spcBef>
              <a:buClr>
                <a:schemeClr val="tx1"/>
              </a:buClr>
            </a:pPr>
            <a:r>
              <a:rPr lang="en-US" dirty="0">
                <a:solidFill>
                  <a:schemeClr val="tx1"/>
                </a:solidFill>
                <a:latin typeface="+mn-lt"/>
              </a:rPr>
              <a:t>Both IPv4 and IPv6 will coexist in the near future and the transition will take several years. </a:t>
            </a:r>
          </a:p>
          <a:p>
            <a:pPr>
              <a:spcBef>
                <a:spcPts val="600"/>
              </a:spcBef>
              <a:buClr>
                <a:schemeClr val="tx1"/>
              </a:buClr>
            </a:pPr>
            <a:r>
              <a:rPr lang="en-US" dirty="0">
                <a:solidFill>
                  <a:schemeClr val="tx1"/>
                </a:solidFill>
                <a:latin typeface="+mn-lt"/>
              </a:rPr>
              <a:t>The migration techniques can be divided into three categories:</a:t>
            </a:r>
          </a:p>
          <a:p>
            <a:pPr>
              <a:spcBef>
                <a:spcPts val="600"/>
              </a:spcBef>
              <a:buClr>
                <a:schemeClr val="tx1"/>
              </a:buClr>
            </a:pPr>
            <a:endParaRPr lang="en-US" dirty="0">
              <a:solidFill>
                <a:schemeClr val="tx1"/>
              </a:solidFill>
              <a:latin typeface="+mn-lt"/>
            </a:endParaRPr>
          </a:p>
          <a:p>
            <a:pPr marL="228600" indent="-228600">
              <a:spcBef>
                <a:spcPts val="600"/>
              </a:spcBef>
              <a:spcAft>
                <a:spcPts val="600"/>
              </a:spcAft>
              <a:buClr>
                <a:schemeClr val="tx1"/>
              </a:buClr>
              <a:buFont typeface="+mj-lt"/>
              <a:buAutoNum type="arabicPeriod"/>
            </a:pPr>
            <a:r>
              <a:rPr lang="en-US" dirty="0">
                <a:solidFill>
                  <a:schemeClr val="accent1"/>
                </a:solidFill>
                <a:latin typeface="+mn-lt"/>
              </a:rPr>
              <a:t>Dual stack </a:t>
            </a:r>
            <a:r>
              <a:rPr lang="en-US" dirty="0">
                <a:solidFill>
                  <a:schemeClr val="tx1"/>
                </a:solidFill>
                <a:latin typeface="+mn-lt"/>
              </a:rPr>
              <a:t>allows IPv4 and IPv6 to coexist on the same network segment. Dual stack devices run both IPv4 and IPv6 protocol stacks simultaneously. Known as native IPv6, this means the customer network has an IPv6 connection to their ISP and is able to access content found on the internet over IPv6.</a:t>
            </a:r>
          </a:p>
          <a:p>
            <a:pPr marL="228600" indent="-228600">
              <a:spcBef>
                <a:spcPts val="600"/>
              </a:spcBef>
              <a:spcAft>
                <a:spcPts val="600"/>
              </a:spcAft>
              <a:buClr>
                <a:schemeClr val="tx1"/>
              </a:buClr>
              <a:buFont typeface="+mj-lt"/>
              <a:buAutoNum type="arabicPeriod"/>
            </a:pPr>
            <a:r>
              <a:rPr lang="en-US" dirty="0">
                <a:solidFill>
                  <a:schemeClr val="accent1"/>
                </a:solidFill>
                <a:latin typeface="+mn-lt"/>
              </a:rPr>
              <a:t>Tunneling</a:t>
            </a:r>
            <a:r>
              <a:rPr lang="en-US" dirty="0">
                <a:solidFill>
                  <a:schemeClr val="tx1"/>
                </a:solidFill>
                <a:latin typeface="+mn-lt"/>
              </a:rPr>
              <a:t> is a method of transporting an IPv6 packet over an IPv4 network. The IPv6 packet is encapsulated inside an IPv4 packet, similar to other types of data.</a:t>
            </a:r>
          </a:p>
          <a:p>
            <a:pPr marL="228600" indent="-228600">
              <a:spcBef>
                <a:spcPts val="600"/>
              </a:spcBef>
              <a:spcAft>
                <a:spcPts val="600"/>
              </a:spcAft>
              <a:buClr>
                <a:schemeClr val="tx1"/>
              </a:buClr>
              <a:buFont typeface="+mj-lt"/>
              <a:buAutoNum type="arabicPeriod"/>
            </a:pPr>
            <a:r>
              <a:rPr lang="en-US" dirty="0">
                <a:solidFill>
                  <a:schemeClr val="tx1"/>
                </a:solidFill>
                <a:latin typeface="+mn-lt"/>
              </a:rPr>
              <a:t>Network Address </a:t>
            </a:r>
            <a:r>
              <a:rPr lang="en-US" dirty="0">
                <a:solidFill>
                  <a:schemeClr val="accent1"/>
                </a:solidFill>
                <a:latin typeface="+mn-lt"/>
              </a:rPr>
              <a:t>Translation </a:t>
            </a:r>
            <a:r>
              <a:rPr lang="en-US" dirty="0">
                <a:solidFill>
                  <a:schemeClr val="tx1"/>
                </a:solidFill>
                <a:latin typeface="+mn-lt"/>
              </a:rPr>
              <a:t>64 (NAT64) allows IPv6-enabled devices to communicate with IPv4-enabled devices using a translation technique similar to NAT for IPv4. An IPv6 packet is translated to an IPv4 packet and an IPv4 packet is translated to an IPv6 packet.</a:t>
            </a:r>
          </a:p>
        </p:txBody>
      </p:sp>
      <p:sp>
        <p:nvSpPr>
          <p:cNvPr id="3" name="Footer Placeholder 2">
            <a:extLst>
              <a:ext uri="{FF2B5EF4-FFF2-40B4-BE49-F238E27FC236}">
                <a16:creationId xmlns:a16="http://schemas.microsoft.com/office/drawing/2014/main" id="{C0D734CE-79A1-704C-2216-62DF72CFE0A7}"/>
              </a:ext>
            </a:extLst>
          </p:cNvPr>
          <p:cNvSpPr>
            <a:spLocks noGrp="1"/>
          </p:cNvSpPr>
          <p:nvPr>
            <p:ph type="ftr" sz="quarter" idx="3"/>
          </p:nvPr>
        </p:nvSpPr>
        <p:spPr/>
        <p:txBody>
          <a:bodyPr/>
          <a:lstStyle/>
          <a:p>
            <a:fld id="{7734A648-ABA8-E748-8A18-9E46E839B0BD}" type="slidenum">
              <a:rPr lang="en-US" smtClean="0"/>
              <a:t>11</a:t>
            </a:fld>
            <a:endParaRPr lang="en-US" dirty="0"/>
          </a:p>
        </p:txBody>
      </p:sp>
    </p:spTree>
    <p:extLst>
      <p:ext uri="{BB962C8B-B14F-4D97-AF65-F5344CB8AC3E}">
        <p14:creationId xmlns:p14="http://schemas.microsoft.com/office/powerpoint/2010/main" val="38851214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370A77D-77CE-D6CC-0156-91C7FF1B4DB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40AF699-8BBF-AF9F-0AD7-9B1B065DDB4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1A9A7D19-07DE-039D-DF73-53EC19E87985}"/>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rPr>
              <a:t>10.1.2 IPv4</a:t>
            </a:r>
            <a:r>
              <a:rPr lang="ja-JP" altLang="en-US" sz="2000">
                <a:solidFill>
                  <a:schemeClr val="accent4"/>
                </a:solidFill>
                <a:latin typeface="+mn-lt"/>
                <a:ea typeface="MS PGothic" panose="020B0600070205080204" pitchFamily="34" charset="-128"/>
                <a:hlinkClick r:id="rId4"/>
              </a:rPr>
              <a:t>と</a:t>
            </a:r>
            <a:r>
              <a:rPr lang="en-US" altLang="ja-JP" sz="2000" dirty="0">
                <a:solidFill>
                  <a:schemeClr val="accent4"/>
                </a:solidFill>
                <a:latin typeface="+mn-lt"/>
                <a:ea typeface="MS PGothic" panose="020B0600070205080204" pitchFamily="34" charset="-128"/>
                <a:hlinkClick r:id="rId4"/>
              </a:rPr>
              <a:t>IPv6</a:t>
            </a:r>
            <a:r>
              <a:rPr lang="ja-JP" altLang="en-US" sz="2000">
                <a:solidFill>
                  <a:schemeClr val="accent4"/>
                </a:solidFill>
                <a:latin typeface="+mn-lt"/>
                <a:ea typeface="MS PGothic" panose="020B0600070205080204" pitchFamily="34" charset="-128"/>
                <a:hlinkClick r:id="rId4"/>
              </a:rPr>
              <a:t>の共存</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E74B3D66-19F2-DEFB-BC13-D42EC324169E}"/>
              </a:ext>
            </a:extLst>
          </p:cNvPr>
          <p:cNvSpPr txBox="1"/>
          <p:nvPr/>
        </p:nvSpPr>
        <p:spPr>
          <a:xfrm>
            <a:off x="720725" y="1646643"/>
            <a:ext cx="8130668" cy="3216265"/>
          </a:xfrm>
          <a:prstGeom prst="rect">
            <a:avLst/>
          </a:prstGeom>
          <a:noFill/>
        </p:spPr>
        <p:txBody>
          <a:bodyPr wrap="square" rtlCol="0">
            <a:spAutoFit/>
          </a:bodyPr>
          <a:lstStyle/>
          <a:p>
            <a:pPr>
              <a:spcBef>
                <a:spcPts val="600"/>
              </a:spcBef>
              <a:buClr>
                <a:schemeClr val="tx1"/>
              </a:buClr>
            </a:pPr>
            <a:r>
              <a:rPr lang="en-US" dirty="0">
                <a:solidFill>
                  <a:schemeClr val="tx1"/>
                </a:solidFill>
                <a:latin typeface="+mn-lt"/>
              </a:rPr>
              <a:t>IPv4</a:t>
            </a:r>
            <a:r>
              <a:rPr lang="ja-JP" altLang="en-US">
                <a:solidFill>
                  <a:schemeClr val="tx1"/>
                </a:solidFill>
                <a:latin typeface="+mn-lt"/>
              </a:rPr>
              <a:t>から</a:t>
            </a:r>
            <a:r>
              <a:rPr lang="en-US" dirty="0">
                <a:solidFill>
                  <a:schemeClr val="tx1"/>
                </a:solidFill>
                <a:latin typeface="+mn-lt"/>
              </a:rPr>
              <a:t>IPv6</a:t>
            </a:r>
            <a:r>
              <a:rPr lang="ja-JP" altLang="en-US">
                <a:solidFill>
                  <a:schemeClr val="tx1"/>
                </a:solidFill>
                <a:latin typeface="+mn-lt"/>
              </a:rPr>
              <a:t>に移行する期間は、両方のプロトコルが同時に使われます。</a:t>
            </a:r>
          </a:p>
          <a:p>
            <a:pPr>
              <a:spcBef>
                <a:spcPts val="600"/>
              </a:spcBef>
              <a:buClr>
                <a:schemeClr val="tx1"/>
              </a:buClr>
            </a:pPr>
            <a:r>
              <a:rPr lang="en-US" altLang="ja-JP" dirty="0">
                <a:solidFill>
                  <a:schemeClr val="tx1"/>
                </a:solidFill>
                <a:latin typeface="+mn-lt"/>
              </a:rPr>
              <a:t>IPv4</a:t>
            </a:r>
            <a:r>
              <a:rPr lang="ja-JP" altLang="en-US">
                <a:solidFill>
                  <a:schemeClr val="tx1"/>
                </a:solidFill>
                <a:latin typeface="+mn-lt"/>
              </a:rPr>
              <a:t>と</a:t>
            </a:r>
            <a:r>
              <a:rPr lang="en-US" altLang="ja-JP" dirty="0">
                <a:solidFill>
                  <a:schemeClr val="tx1"/>
                </a:solidFill>
                <a:latin typeface="+mn-lt"/>
              </a:rPr>
              <a:t>IPv6</a:t>
            </a:r>
            <a:r>
              <a:rPr lang="ja-JP" altLang="en-US">
                <a:solidFill>
                  <a:schemeClr val="tx1"/>
                </a:solidFill>
                <a:latin typeface="+mn-lt"/>
              </a:rPr>
              <a:t>の共存には</a:t>
            </a:r>
            <a:r>
              <a:rPr lang="en-US" altLang="ja-JP" dirty="0">
                <a:solidFill>
                  <a:schemeClr val="tx1"/>
                </a:solidFill>
                <a:latin typeface="+mn-lt"/>
              </a:rPr>
              <a:t>3</a:t>
            </a:r>
            <a:r>
              <a:rPr lang="ja-JP" altLang="en-US">
                <a:solidFill>
                  <a:schemeClr val="tx1"/>
                </a:solidFill>
                <a:latin typeface="+mn-lt"/>
              </a:rPr>
              <a:t>つの技術があります。</a:t>
            </a:r>
            <a:endParaRPr lang="en-US" altLang="ja-JP" dirty="0">
              <a:solidFill>
                <a:schemeClr val="tx1"/>
              </a:solidFill>
              <a:latin typeface="+mn-lt"/>
            </a:endParaRPr>
          </a:p>
          <a:p>
            <a:pPr marL="342900" indent="-342900">
              <a:spcBef>
                <a:spcPts val="600"/>
              </a:spcBef>
              <a:buClr>
                <a:schemeClr val="tx1"/>
              </a:buClr>
              <a:buFont typeface="+mj-lt"/>
              <a:buAutoNum type="arabicPeriod"/>
            </a:pPr>
            <a:r>
              <a:rPr lang="ja-JP" altLang="en-US">
                <a:solidFill>
                  <a:schemeClr val="accent1"/>
                </a:solidFill>
                <a:latin typeface="+mn-lt"/>
              </a:rPr>
              <a:t>デュアルスタック：</a:t>
            </a:r>
            <a:r>
              <a:rPr lang="en-US" dirty="0">
                <a:solidFill>
                  <a:schemeClr val="tx1"/>
                </a:solidFill>
                <a:latin typeface="+mn-lt"/>
              </a:rPr>
              <a:t>IPv4</a:t>
            </a:r>
            <a:r>
              <a:rPr lang="ja-JP" altLang="en-US">
                <a:solidFill>
                  <a:schemeClr val="tx1"/>
                </a:solidFill>
                <a:latin typeface="+mn-lt"/>
              </a:rPr>
              <a:t>と</a:t>
            </a:r>
            <a:r>
              <a:rPr lang="en-US" dirty="0">
                <a:solidFill>
                  <a:schemeClr val="tx1"/>
                </a:solidFill>
                <a:latin typeface="+mn-lt"/>
              </a:rPr>
              <a:t>IPv6</a:t>
            </a:r>
            <a:r>
              <a:rPr lang="ja-JP" altLang="en-US">
                <a:solidFill>
                  <a:schemeClr val="tx1"/>
                </a:solidFill>
                <a:latin typeface="+mn-lt"/>
              </a:rPr>
              <a:t>を同じネットワークで同時に動かす方法</a:t>
            </a:r>
          </a:p>
          <a:p>
            <a:pPr marL="702000" lvl="1" indent="-342900">
              <a:buClr>
                <a:schemeClr val="tx1"/>
              </a:buClr>
              <a:buFont typeface="Arial" panose="020B0604020202020204" pitchFamily="34" charset="0"/>
              <a:buChar char="•"/>
            </a:pPr>
            <a:r>
              <a:rPr lang="en-US" altLang="ja-JP" dirty="0">
                <a:solidFill>
                  <a:schemeClr val="tx1"/>
                </a:solidFill>
                <a:latin typeface="+mn-lt"/>
              </a:rPr>
              <a:t>1</a:t>
            </a:r>
            <a:r>
              <a:rPr lang="ja-JP" altLang="en-US">
                <a:solidFill>
                  <a:schemeClr val="tx1"/>
                </a:solidFill>
                <a:latin typeface="+mn-lt"/>
              </a:rPr>
              <a:t>つのデバイスが</a:t>
            </a:r>
            <a:r>
              <a:rPr lang="en-US" dirty="0">
                <a:solidFill>
                  <a:schemeClr val="tx1"/>
                </a:solidFill>
                <a:latin typeface="+mn-lt"/>
              </a:rPr>
              <a:t>IPv4</a:t>
            </a:r>
            <a:r>
              <a:rPr lang="ja-JP" altLang="en-US">
                <a:solidFill>
                  <a:schemeClr val="tx1"/>
                </a:solidFill>
                <a:latin typeface="+mn-lt"/>
              </a:rPr>
              <a:t>と</a:t>
            </a:r>
            <a:r>
              <a:rPr lang="en-US" dirty="0">
                <a:solidFill>
                  <a:schemeClr val="tx1"/>
                </a:solidFill>
                <a:latin typeface="+mn-lt"/>
              </a:rPr>
              <a:t>IPv6</a:t>
            </a:r>
            <a:r>
              <a:rPr lang="ja-JP" altLang="en-US">
                <a:solidFill>
                  <a:schemeClr val="tx1"/>
                </a:solidFill>
                <a:latin typeface="+mn-lt"/>
              </a:rPr>
              <a:t>の両方をサポートする。</a:t>
            </a:r>
          </a:p>
          <a:p>
            <a:pPr marL="702000" lvl="1" indent="-342900">
              <a:buClr>
                <a:schemeClr val="tx1"/>
              </a:buClr>
              <a:buFont typeface="Arial" panose="020B0604020202020204" pitchFamily="34" charset="0"/>
              <a:buChar char="•"/>
            </a:pPr>
            <a:r>
              <a:rPr lang="ja-JP" altLang="en-US">
                <a:solidFill>
                  <a:schemeClr val="tx1"/>
                </a:solidFill>
                <a:latin typeface="+mn-lt"/>
              </a:rPr>
              <a:t>同じネットワーク上で</a:t>
            </a:r>
            <a:r>
              <a:rPr lang="en-US" dirty="0">
                <a:solidFill>
                  <a:schemeClr val="tx1"/>
                </a:solidFill>
                <a:latin typeface="+mn-lt"/>
              </a:rPr>
              <a:t>IPv4</a:t>
            </a:r>
            <a:r>
              <a:rPr lang="ja-JP" altLang="en-US">
                <a:solidFill>
                  <a:schemeClr val="tx1"/>
                </a:solidFill>
                <a:latin typeface="+mn-lt"/>
              </a:rPr>
              <a:t>と</a:t>
            </a:r>
            <a:r>
              <a:rPr lang="en-US" dirty="0">
                <a:solidFill>
                  <a:schemeClr val="tx1"/>
                </a:solidFill>
                <a:latin typeface="+mn-lt"/>
              </a:rPr>
              <a:t>IPv6</a:t>
            </a:r>
            <a:r>
              <a:rPr lang="ja-JP" altLang="en-US">
                <a:solidFill>
                  <a:schemeClr val="tx1"/>
                </a:solidFill>
                <a:latin typeface="+mn-lt"/>
              </a:rPr>
              <a:t>を同時に使える。</a:t>
            </a:r>
          </a:p>
          <a:p>
            <a:pPr marL="702000" lvl="1" indent="-342900">
              <a:buClr>
                <a:schemeClr val="tx1"/>
              </a:buClr>
              <a:buFont typeface="Arial" panose="020B0604020202020204" pitchFamily="34" charset="0"/>
              <a:buChar char="•"/>
            </a:pPr>
            <a:r>
              <a:rPr lang="ja-JP" altLang="en-US">
                <a:solidFill>
                  <a:schemeClr val="tx1"/>
                </a:solidFill>
                <a:latin typeface="+mn-lt"/>
              </a:rPr>
              <a:t>インターネット上の</a:t>
            </a:r>
            <a:r>
              <a:rPr lang="en-US" dirty="0">
                <a:solidFill>
                  <a:schemeClr val="tx1"/>
                </a:solidFill>
                <a:latin typeface="+mn-lt"/>
              </a:rPr>
              <a:t>IPv6</a:t>
            </a:r>
            <a:r>
              <a:rPr lang="ja-JP" altLang="en-US">
                <a:solidFill>
                  <a:schemeClr val="tx1"/>
                </a:solidFill>
                <a:latin typeface="+mn-lt"/>
              </a:rPr>
              <a:t>コンテンツにアクセス可能。</a:t>
            </a:r>
            <a:endParaRPr lang="en-US" altLang="ja-JP" dirty="0">
              <a:solidFill>
                <a:schemeClr val="tx1"/>
              </a:solidFill>
              <a:latin typeface="+mn-lt"/>
            </a:endParaRPr>
          </a:p>
          <a:p>
            <a:pPr marL="342900" indent="-342900">
              <a:spcBef>
                <a:spcPts val="1200"/>
              </a:spcBef>
              <a:buClr>
                <a:schemeClr val="tx1"/>
              </a:buClr>
              <a:buFont typeface="+mj-lt"/>
              <a:buAutoNum type="arabicPeriod"/>
            </a:pPr>
            <a:r>
              <a:rPr lang="ja-JP" altLang="en-US">
                <a:solidFill>
                  <a:schemeClr val="accent1"/>
                </a:solidFill>
                <a:latin typeface="+mn-lt"/>
              </a:rPr>
              <a:t>トンネリング：</a:t>
            </a:r>
            <a:r>
              <a:rPr lang="en-US" altLang="ja-JP" dirty="0">
                <a:solidFill>
                  <a:schemeClr val="tx1"/>
                </a:solidFill>
                <a:latin typeface="+mn-lt"/>
              </a:rPr>
              <a:t>IPv6</a:t>
            </a:r>
            <a:r>
              <a:rPr lang="ja-JP" altLang="en-US">
                <a:solidFill>
                  <a:schemeClr val="tx1"/>
                </a:solidFill>
                <a:latin typeface="+mn-lt"/>
              </a:rPr>
              <a:t>のデータを</a:t>
            </a:r>
            <a:r>
              <a:rPr lang="en-US" altLang="ja-JP" dirty="0">
                <a:solidFill>
                  <a:schemeClr val="tx1"/>
                </a:solidFill>
                <a:latin typeface="+mn-lt"/>
              </a:rPr>
              <a:t>IPv4</a:t>
            </a:r>
            <a:r>
              <a:rPr lang="ja-JP" altLang="en-US">
                <a:solidFill>
                  <a:schemeClr val="tx1"/>
                </a:solidFill>
                <a:latin typeface="+mn-lt"/>
              </a:rPr>
              <a:t>のネットワークで送る方法</a:t>
            </a:r>
            <a:endParaRPr lang="en-US" altLang="ja-JP" dirty="0">
              <a:solidFill>
                <a:schemeClr val="tx1"/>
              </a:solidFill>
              <a:latin typeface="+mn-lt"/>
            </a:endParaRPr>
          </a:p>
          <a:p>
            <a:pPr marL="702000" lvl="1" indent="-342900">
              <a:buClr>
                <a:schemeClr val="tx1"/>
              </a:buClr>
              <a:buFont typeface="Arial" panose="020B0604020202020204" pitchFamily="34" charset="0"/>
              <a:buChar char="•"/>
            </a:pPr>
            <a:r>
              <a:rPr lang="en-US" altLang="ja-JP" dirty="0">
                <a:solidFill>
                  <a:schemeClr val="tx1"/>
                </a:solidFill>
                <a:latin typeface="+mn-lt"/>
              </a:rPr>
              <a:t>IPv6</a:t>
            </a:r>
            <a:r>
              <a:rPr lang="ja-JP" altLang="en-US">
                <a:solidFill>
                  <a:schemeClr val="tx1"/>
                </a:solidFill>
                <a:latin typeface="+mn-lt"/>
              </a:rPr>
              <a:t>のデータを、</a:t>
            </a:r>
            <a:r>
              <a:rPr lang="en-US" altLang="ja-JP" dirty="0">
                <a:solidFill>
                  <a:schemeClr val="tx1"/>
                </a:solidFill>
                <a:latin typeface="+mn-lt"/>
              </a:rPr>
              <a:t>IPv4</a:t>
            </a:r>
            <a:r>
              <a:rPr lang="ja-JP" altLang="en-US">
                <a:solidFill>
                  <a:schemeClr val="tx1"/>
                </a:solidFill>
                <a:latin typeface="+mn-lt"/>
              </a:rPr>
              <a:t>のパケットの中に入れて送信する（カプセル化）。</a:t>
            </a:r>
          </a:p>
          <a:p>
            <a:pPr marL="702000" lvl="1" indent="-342900">
              <a:buClr>
                <a:schemeClr val="tx1"/>
              </a:buClr>
              <a:buFont typeface="Arial" panose="020B0604020202020204" pitchFamily="34" charset="0"/>
              <a:buChar char="•"/>
            </a:pPr>
            <a:r>
              <a:rPr lang="en-US" altLang="ja-JP" dirty="0">
                <a:solidFill>
                  <a:schemeClr val="tx1"/>
                </a:solidFill>
                <a:latin typeface="+mn-lt"/>
              </a:rPr>
              <a:t>IPv4</a:t>
            </a:r>
            <a:r>
              <a:rPr lang="ja-JP" altLang="en-US">
                <a:solidFill>
                  <a:schemeClr val="tx1"/>
                </a:solidFill>
                <a:latin typeface="+mn-lt"/>
              </a:rPr>
              <a:t>しか対応していないネットワークでも、</a:t>
            </a:r>
            <a:r>
              <a:rPr lang="en-US" altLang="ja-JP" dirty="0">
                <a:solidFill>
                  <a:schemeClr val="tx1"/>
                </a:solidFill>
                <a:latin typeface="+mn-lt"/>
              </a:rPr>
              <a:t>IPv6</a:t>
            </a:r>
            <a:r>
              <a:rPr lang="ja-JP" altLang="en-US">
                <a:solidFill>
                  <a:schemeClr val="tx1"/>
                </a:solidFill>
                <a:latin typeface="+mn-lt"/>
              </a:rPr>
              <a:t>の通信が可能になる。</a:t>
            </a:r>
            <a:endParaRPr lang="en-US" altLang="ja-JP" dirty="0">
              <a:solidFill>
                <a:schemeClr val="tx1"/>
              </a:solidFill>
              <a:latin typeface="+mn-lt"/>
            </a:endParaRPr>
          </a:p>
          <a:p>
            <a:pPr marL="228600" indent="-228600">
              <a:spcBef>
                <a:spcPts val="1200"/>
              </a:spcBef>
              <a:spcAft>
                <a:spcPts val="600"/>
              </a:spcAft>
              <a:buClr>
                <a:schemeClr val="tx1"/>
              </a:buClr>
              <a:buFont typeface="+mj-lt"/>
              <a:buAutoNum type="arabicPeriod"/>
            </a:pPr>
            <a:r>
              <a:rPr lang="ja-JP" altLang="en-US">
                <a:solidFill>
                  <a:schemeClr val="accent1"/>
                </a:solidFill>
                <a:latin typeface="+mn-lt"/>
              </a:rPr>
              <a:t>ネットワークアドレス変換</a:t>
            </a:r>
            <a:r>
              <a:rPr lang="en-US" altLang="ja-JP" dirty="0">
                <a:solidFill>
                  <a:schemeClr val="accent1"/>
                </a:solidFill>
                <a:latin typeface="+mn-lt"/>
              </a:rPr>
              <a:t>64</a:t>
            </a:r>
            <a:r>
              <a:rPr lang="ja-JP" altLang="en-US">
                <a:solidFill>
                  <a:schemeClr val="accent1"/>
                </a:solidFill>
                <a:latin typeface="+mn-lt"/>
              </a:rPr>
              <a:t>（</a:t>
            </a:r>
            <a:r>
              <a:rPr lang="en-US" dirty="0">
                <a:solidFill>
                  <a:schemeClr val="accent1"/>
                </a:solidFill>
                <a:latin typeface="+mn-lt"/>
              </a:rPr>
              <a:t>NAT64）：</a:t>
            </a:r>
            <a:r>
              <a:rPr lang="en-US" dirty="0">
                <a:solidFill>
                  <a:schemeClr val="tx1"/>
                </a:solidFill>
                <a:latin typeface="+mn-lt"/>
              </a:rPr>
              <a:t>IPv6</a:t>
            </a:r>
            <a:r>
              <a:rPr lang="ja-JP" altLang="en-US">
                <a:solidFill>
                  <a:schemeClr val="tx1"/>
                </a:solidFill>
                <a:latin typeface="+mn-lt"/>
              </a:rPr>
              <a:t>のデバイスと</a:t>
            </a:r>
            <a:r>
              <a:rPr lang="en-US" dirty="0">
                <a:solidFill>
                  <a:schemeClr val="tx1"/>
                </a:solidFill>
                <a:latin typeface="+mn-lt"/>
              </a:rPr>
              <a:t>IPv4</a:t>
            </a:r>
            <a:r>
              <a:rPr lang="ja-JP" altLang="en-US">
                <a:solidFill>
                  <a:schemeClr val="tx1"/>
                </a:solidFill>
                <a:latin typeface="+mn-lt"/>
              </a:rPr>
              <a:t>のデバイスが通信できるようにする変換する方法</a:t>
            </a:r>
          </a:p>
          <a:p>
            <a:pPr marL="644400" lvl="1" indent="-285750">
              <a:buClr>
                <a:schemeClr val="tx1"/>
              </a:buClr>
              <a:buFont typeface="Arial" panose="020B0604020202020204" pitchFamily="34" charset="0"/>
              <a:buChar char="•"/>
            </a:pPr>
            <a:r>
              <a:rPr lang="en-US" dirty="0">
                <a:solidFill>
                  <a:schemeClr val="tx1"/>
                </a:solidFill>
                <a:latin typeface="+mn-lt"/>
              </a:rPr>
              <a:t>IPv6</a:t>
            </a:r>
            <a:r>
              <a:rPr lang="ja-JP" altLang="en-US">
                <a:solidFill>
                  <a:schemeClr val="tx1"/>
                </a:solidFill>
                <a:latin typeface="+mn-lt"/>
              </a:rPr>
              <a:t>のパケットを</a:t>
            </a:r>
            <a:r>
              <a:rPr lang="en-US" dirty="0">
                <a:solidFill>
                  <a:schemeClr val="tx1"/>
                </a:solidFill>
                <a:latin typeface="+mn-lt"/>
              </a:rPr>
              <a:t>IPv4</a:t>
            </a:r>
            <a:r>
              <a:rPr lang="ja-JP" altLang="en-US">
                <a:solidFill>
                  <a:schemeClr val="tx1"/>
                </a:solidFill>
                <a:latin typeface="+mn-lt"/>
              </a:rPr>
              <a:t>のパケットに変換する。</a:t>
            </a:r>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F2097A11-682B-324A-08AE-4243A61CC567}"/>
              </a:ext>
            </a:extLst>
          </p:cNvPr>
          <p:cNvSpPr>
            <a:spLocks noGrp="1"/>
          </p:cNvSpPr>
          <p:nvPr>
            <p:ph type="ftr" sz="quarter" idx="3"/>
          </p:nvPr>
        </p:nvSpPr>
        <p:spPr/>
        <p:txBody>
          <a:bodyPr/>
          <a:lstStyle/>
          <a:p>
            <a:fld id="{CFDDBC1E-AF7D-9B4C-91B7-63FDD883BB22}" type="slidenum">
              <a:rPr lang="en-US" smtClean="0"/>
              <a:t>12</a:t>
            </a:fld>
            <a:endParaRPr lang="en-US" dirty="0"/>
          </a:p>
        </p:txBody>
      </p:sp>
    </p:spTree>
    <p:extLst>
      <p:ext uri="{BB962C8B-B14F-4D97-AF65-F5344CB8AC3E}">
        <p14:creationId xmlns:p14="http://schemas.microsoft.com/office/powerpoint/2010/main" val="3921969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EA40B51-DEE0-FC66-CFC8-EEED388FE00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16C143-DE3C-D76F-278E-166680E613B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D30AEE82-A6C5-7642-4D90-7F0E80CF712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10.1.3 Check Your Understanding - IPv4 Issues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EA3FE7AE-9F9B-525E-C5AC-848931506124}"/>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9D7151F3-4FEA-D6B5-4FE9-7CFD5C3F7E6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824862A4-EB6C-EF89-D8D3-BA54B88CDEAA}"/>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EC322914-1AA0-B748-E425-E79760DEC1C0}"/>
              </a:ext>
            </a:extLst>
          </p:cNvPr>
          <p:cNvSpPr txBox="1"/>
          <p:nvPr/>
        </p:nvSpPr>
        <p:spPr>
          <a:xfrm>
            <a:off x="720000" y="1780338"/>
            <a:ext cx="8519693" cy="2108269"/>
          </a:xfrm>
          <a:prstGeom prst="rect">
            <a:avLst/>
          </a:prstGeom>
          <a:noFill/>
        </p:spPr>
        <p:txBody>
          <a:bodyPr wrap="square" rtlCol="0">
            <a:spAutoFit/>
          </a:bodyPr>
          <a:lstStyle/>
          <a:p>
            <a:pPr fontAlgn="ctr"/>
            <a:r>
              <a:rPr lang="en-US" dirty="0">
                <a:solidFill>
                  <a:schemeClr val="tx1"/>
                </a:solidFill>
                <a:latin typeface="+mn-lt"/>
                <a:hlinkClick r:id="rId5"/>
              </a:rPr>
              <a:t>https://forms.gle/yKbG4S7Bs4BC7f827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What is the most important motivating factor for moving to IPv6?</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better security with IPv6</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depletion of IPv4 addresses</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IPv6 addresses that are easier to work with</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better performance with IPv6</a:t>
            </a:r>
          </a:p>
        </p:txBody>
      </p:sp>
      <p:sp>
        <p:nvSpPr>
          <p:cNvPr id="2" name="Footer Placeholder 1">
            <a:extLst>
              <a:ext uri="{FF2B5EF4-FFF2-40B4-BE49-F238E27FC236}">
                <a16:creationId xmlns:a16="http://schemas.microsoft.com/office/drawing/2014/main" id="{F01CA369-C28F-9A0B-A9C7-80EFB8A64B87}"/>
              </a:ext>
            </a:extLst>
          </p:cNvPr>
          <p:cNvSpPr>
            <a:spLocks noGrp="1"/>
          </p:cNvSpPr>
          <p:nvPr>
            <p:ph type="ftr" sz="quarter" idx="3"/>
          </p:nvPr>
        </p:nvSpPr>
        <p:spPr/>
        <p:txBody>
          <a:bodyPr/>
          <a:lstStyle/>
          <a:p>
            <a:fld id="{40CE2CBD-4990-F243-9AB9-B5FB2E3A680A}" type="slidenum">
              <a:rPr lang="en-US" smtClean="0"/>
              <a:t>13</a:t>
            </a:fld>
            <a:endParaRPr lang="en-US" dirty="0"/>
          </a:p>
        </p:txBody>
      </p:sp>
    </p:spTree>
    <p:extLst>
      <p:ext uri="{BB962C8B-B14F-4D97-AF65-F5344CB8AC3E}">
        <p14:creationId xmlns:p14="http://schemas.microsoft.com/office/powerpoint/2010/main" val="2237243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1C54F37-A308-60AF-2619-130EC47D6F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5235E92-9DF3-8C8C-02B0-AF743DC45A3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52A92C80-5B71-5412-092C-99675BFAF03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10.1.3 Check Your Understanding - IPv4 Issues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13BAB2E5-9741-1CAC-5B66-EEDBFFF116C5}"/>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0120DD57-EBB0-8594-70A0-DF7F56DE32F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4B14202-4C02-6CFA-66A9-FA0DE82E3B1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EDDBBAD2-069D-4B9A-019D-546DF97A0DD3}"/>
              </a:ext>
            </a:extLst>
          </p:cNvPr>
          <p:cNvSpPr txBox="1"/>
          <p:nvPr/>
        </p:nvSpPr>
        <p:spPr>
          <a:xfrm>
            <a:off x="720000" y="1780338"/>
            <a:ext cx="8519693" cy="1800493"/>
          </a:xfrm>
          <a:prstGeom prst="rect">
            <a:avLst/>
          </a:prstGeom>
          <a:noFill/>
        </p:spPr>
        <p:txBody>
          <a:bodyPr wrap="square" rtlCol="0">
            <a:spAutoFit/>
          </a:bodyPr>
          <a:lstStyle/>
          <a:p>
            <a:pPr fontAlgn="ctr"/>
            <a:r>
              <a:rPr lang="en-US" dirty="0">
                <a:solidFill>
                  <a:schemeClr val="tx1"/>
                </a:solidFill>
                <a:latin typeface="+mn-lt"/>
                <a:hlinkClick r:id="rId5"/>
              </a:rPr>
              <a:t>https://forms.gle/yKbG4S7Bs4BC7f827</a:t>
            </a:r>
            <a:endParaRPr lang="en-US" dirty="0">
              <a:solidFill>
                <a:schemeClr val="tx1"/>
              </a:solidFill>
              <a:latin typeface="+mn-lt"/>
            </a:endParaRPr>
          </a:p>
          <a:p>
            <a:pPr fontAlgn="ctr"/>
            <a:endParaRPr lang="en-US" i="0" dirty="0">
              <a:solidFill>
                <a:schemeClr val="tx1"/>
              </a:solidFill>
              <a:effectLst/>
              <a:latin typeface="+mn-lt"/>
            </a:endParaRPr>
          </a:p>
          <a:p>
            <a:pPr algn="l" fontAlgn="ctr"/>
            <a:r>
              <a:rPr lang="en-US" i="0" dirty="0">
                <a:solidFill>
                  <a:schemeClr val="tx1"/>
                </a:solidFill>
                <a:effectLst/>
                <a:latin typeface="+mn-lt"/>
              </a:rPr>
              <a:t>Question 2</a:t>
            </a:r>
          </a:p>
          <a:p>
            <a:pPr marL="358775" lvl="1"/>
            <a:r>
              <a:rPr lang="en-US" i="0" dirty="0">
                <a:solidFill>
                  <a:schemeClr val="tx1"/>
                </a:solidFill>
                <a:effectLst/>
                <a:latin typeface="+mn-lt"/>
              </a:rPr>
              <a:t>True or False: 4 out of 5 RIRs no longer have enough IPv4 addresses to allocate to customers on a regular basis.</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True</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False</a:t>
            </a:r>
          </a:p>
        </p:txBody>
      </p:sp>
      <p:sp>
        <p:nvSpPr>
          <p:cNvPr id="2" name="Footer Placeholder 1">
            <a:extLst>
              <a:ext uri="{FF2B5EF4-FFF2-40B4-BE49-F238E27FC236}">
                <a16:creationId xmlns:a16="http://schemas.microsoft.com/office/drawing/2014/main" id="{241D85C1-6276-B204-3CF8-AB92A5FFDA62}"/>
              </a:ext>
            </a:extLst>
          </p:cNvPr>
          <p:cNvSpPr>
            <a:spLocks noGrp="1"/>
          </p:cNvSpPr>
          <p:nvPr>
            <p:ph type="ftr" sz="quarter" idx="3"/>
          </p:nvPr>
        </p:nvSpPr>
        <p:spPr/>
        <p:txBody>
          <a:bodyPr/>
          <a:lstStyle/>
          <a:p>
            <a:fld id="{9E1E79D1-29DD-6546-8168-9D8043B29B15}" type="slidenum">
              <a:rPr lang="en-US" smtClean="0"/>
              <a:t>14</a:t>
            </a:fld>
            <a:endParaRPr lang="en-US" dirty="0"/>
          </a:p>
        </p:txBody>
      </p:sp>
    </p:spTree>
    <p:extLst>
      <p:ext uri="{BB962C8B-B14F-4D97-AF65-F5344CB8AC3E}">
        <p14:creationId xmlns:p14="http://schemas.microsoft.com/office/powerpoint/2010/main" val="1741724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BE972E5-E537-F8B3-10A1-E4BE8BC44B5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71CD095-03B4-3259-AD23-7D48AD19C4D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72433C9F-0447-DF56-B9F9-6CDA2C81147C}"/>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10.1.3 Check Your Understanding - IPv4 Issues</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400C5D02-65FB-87AF-0DDE-408F35443161}"/>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14526502-C49A-180D-6DE3-245750A4D54F}"/>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F7940E7D-C88C-CBAA-0D5F-2C86C4E995D8}"/>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10" name="TextBox 9">
            <a:extLst>
              <a:ext uri="{FF2B5EF4-FFF2-40B4-BE49-F238E27FC236}">
                <a16:creationId xmlns:a16="http://schemas.microsoft.com/office/drawing/2014/main" id="{F34F089A-165A-22FD-A394-9B614364C897}"/>
              </a:ext>
            </a:extLst>
          </p:cNvPr>
          <p:cNvSpPr txBox="1"/>
          <p:nvPr/>
        </p:nvSpPr>
        <p:spPr>
          <a:xfrm>
            <a:off x="720000" y="1780338"/>
            <a:ext cx="8519693" cy="2369880"/>
          </a:xfrm>
          <a:prstGeom prst="rect">
            <a:avLst/>
          </a:prstGeom>
          <a:noFill/>
        </p:spPr>
        <p:txBody>
          <a:bodyPr wrap="square" rtlCol="0">
            <a:spAutoFit/>
          </a:bodyPr>
          <a:lstStyle/>
          <a:p>
            <a:pPr fontAlgn="ctr"/>
            <a:r>
              <a:rPr lang="en-US" dirty="0">
                <a:solidFill>
                  <a:schemeClr val="tx1"/>
                </a:solidFill>
                <a:latin typeface="+mn-lt"/>
                <a:hlinkClick r:id="rId5"/>
              </a:rPr>
              <a:t>https://forms.gle/yKbG4S7Bs4BC7f827</a:t>
            </a:r>
            <a:endParaRPr lang="en-US" dirty="0">
              <a:solidFill>
                <a:schemeClr val="tx1"/>
              </a:solidFill>
              <a:latin typeface="+mn-lt"/>
            </a:endParaRPr>
          </a:p>
          <a:p>
            <a:pPr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r>
              <a:rPr lang="en-US" i="0" dirty="0">
                <a:solidFill>
                  <a:schemeClr val="tx1"/>
                </a:solidFill>
                <a:effectLst/>
                <a:latin typeface="+mn-lt"/>
              </a:rPr>
              <a:t>Which of the following techniques use native IPv6 connectivity?</a:t>
            </a:r>
          </a:p>
          <a:p>
            <a:pPr marL="358775" lvl="1"/>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dual stack</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tunneling</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translation</a:t>
            </a:r>
          </a:p>
          <a:p>
            <a:pPr marL="644525" lvl="1" indent="-285750">
              <a:spcAft>
                <a:spcPts val="600"/>
              </a:spcAft>
              <a:buClr>
                <a:schemeClr val="tx1"/>
              </a:buClr>
              <a:buFont typeface="Wingdings" pitchFamily="2" charset="2"/>
              <a:buChar char="q"/>
            </a:pPr>
            <a:r>
              <a:rPr lang="en-US" sz="1200" i="0" dirty="0">
                <a:solidFill>
                  <a:schemeClr val="tx1"/>
                </a:solidFill>
                <a:effectLst/>
                <a:latin typeface="+mn-lt"/>
              </a:rPr>
              <a:t>all of the above</a:t>
            </a:r>
          </a:p>
          <a:p>
            <a:pPr marL="644525" lvl="1" indent="-285750">
              <a:buClr>
                <a:schemeClr val="tx1"/>
              </a:buClr>
              <a:buFont typeface="Wingdings" pitchFamily="2" charset="2"/>
              <a:buChar char="q"/>
            </a:pPr>
            <a:endParaRPr lang="en-US" sz="1200" dirty="0">
              <a:solidFill>
                <a:schemeClr val="tx1"/>
              </a:solidFill>
              <a:latin typeface="+mn-lt"/>
            </a:endParaRPr>
          </a:p>
        </p:txBody>
      </p:sp>
      <p:sp>
        <p:nvSpPr>
          <p:cNvPr id="2" name="Footer Placeholder 1">
            <a:extLst>
              <a:ext uri="{FF2B5EF4-FFF2-40B4-BE49-F238E27FC236}">
                <a16:creationId xmlns:a16="http://schemas.microsoft.com/office/drawing/2014/main" id="{D2B60C0F-418E-8196-0691-6FF3629392AF}"/>
              </a:ext>
            </a:extLst>
          </p:cNvPr>
          <p:cNvSpPr>
            <a:spLocks noGrp="1"/>
          </p:cNvSpPr>
          <p:nvPr>
            <p:ph type="ftr" sz="quarter" idx="3"/>
          </p:nvPr>
        </p:nvSpPr>
        <p:spPr/>
        <p:txBody>
          <a:bodyPr/>
          <a:lstStyle/>
          <a:p>
            <a:fld id="{81B71C48-616A-824D-8463-0E5AD9C4B21C}" type="slidenum">
              <a:rPr lang="en-US" smtClean="0"/>
              <a:t>15</a:t>
            </a:fld>
            <a:endParaRPr lang="en-US" dirty="0"/>
          </a:p>
        </p:txBody>
      </p:sp>
    </p:spTree>
    <p:extLst>
      <p:ext uri="{BB962C8B-B14F-4D97-AF65-F5344CB8AC3E}">
        <p14:creationId xmlns:p14="http://schemas.microsoft.com/office/powerpoint/2010/main" val="4019675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AAA8F1-C419-461E-F0FD-AD546F9EF30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15333F-3A96-C6E9-C385-B7E8CE8209B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B3F8B7FA-8D9F-B747-0F7B-477EA499D506}"/>
              </a:ext>
            </a:extLst>
          </p:cNvPr>
          <p:cNvSpPr txBox="1"/>
          <p:nvPr/>
        </p:nvSpPr>
        <p:spPr>
          <a:xfrm>
            <a:off x="957029" y="1112838"/>
            <a:ext cx="8048267" cy="1015663"/>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10.2.1 Hexadecimal Number System</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10.2.2 IPv6 Addressing Formats</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hlinkClick r:id="rId6">
                  <a:extLst>
                    <a:ext uri="{A12FA001-AC4F-418D-AE19-62706E023703}">
                      <ahyp:hlinkClr xmlns:ahyp="http://schemas.microsoft.com/office/drawing/2018/hyperlinkcolor" val="tx"/>
                    </a:ext>
                  </a:extLst>
                </a:hlinkClick>
              </a:rPr>
              <a:t>10.2.3 Video - IPv6 Formatting Rules</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AF52AD29-6202-17A9-A138-74499DC2B480}"/>
              </a:ext>
            </a:extLst>
          </p:cNvPr>
          <p:cNvSpPr txBox="1"/>
          <p:nvPr/>
        </p:nvSpPr>
        <p:spPr>
          <a:xfrm>
            <a:off x="720725" y="2109809"/>
            <a:ext cx="7702550" cy="2939266"/>
          </a:xfrm>
          <a:prstGeom prst="rect">
            <a:avLst/>
          </a:prstGeom>
          <a:noFill/>
        </p:spPr>
        <p:txBody>
          <a:bodyPr wrap="square" rtlCol="0">
            <a:spAutoFit/>
          </a:bodyPr>
          <a:lstStyle/>
          <a:p>
            <a:pPr>
              <a:spcAft>
                <a:spcPts val="600"/>
              </a:spcAft>
            </a:pPr>
            <a:r>
              <a:rPr lang="en-US" dirty="0">
                <a:solidFill>
                  <a:schemeClr val="accent1"/>
                </a:solidFill>
              </a:rPr>
              <a:t>Hexadecimal in IPv6:</a:t>
            </a:r>
            <a:endParaRPr lang="en-US" dirty="0">
              <a:solidFill>
                <a:schemeClr val="tx1"/>
              </a:solidFill>
            </a:endParaRPr>
          </a:p>
          <a:p>
            <a:pPr marL="285750" lvl="1" indent="-285750">
              <a:spcAft>
                <a:spcPts val="600"/>
              </a:spcAft>
              <a:buClr>
                <a:schemeClr val="tx1"/>
              </a:buClr>
              <a:buFont typeface="Arial" panose="020B0604020202020204" pitchFamily="34" charset="0"/>
              <a:buChar char="•"/>
            </a:pPr>
            <a:r>
              <a:rPr lang="en-US" dirty="0">
                <a:solidFill>
                  <a:schemeClr val="tx1"/>
                </a:solidFill>
              </a:rPr>
              <a:t>IPv6 addresses use hexadecimal numbers (base sixteen).</a:t>
            </a:r>
          </a:p>
          <a:p>
            <a:pPr marL="285750" lvl="1" indent="-285750">
              <a:spcAft>
                <a:spcPts val="600"/>
              </a:spcAft>
              <a:buClr>
                <a:schemeClr val="tx1"/>
              </a:buClr>
              <a:buFont typeface="Arial" panose="020B0604020202020204" pitchFamily="34" charset="0"/>
              <a:buChar char="•"/>
            </a:pPr>
            <a:r>
              <a:rPr lang="en-US" dirty="0">
                <a:solidFill>
                  <a:schemeClr val="tx1"/>
                </a:solidFill>
              </a:rPr>
              <a:t>Digits include 0-9 and letters A-F.</a:t>
            </a:r>
          </a:p>
          <a:p>
            <a:pPr>
              <a:spcAft>
                <a:spcPts val="600"/>
              </a:spcAft>
              <a:buClr>
                <a:schemeClr val="tx1"/>
              </a:buClr>
            </a:pPr>
            <a:r>
              <a:rPr lang="en-US" dirty="0" err="1">
                <a:solidFill>
                  <a:schemeClr val="accent1"/>
                </a:solidFill>
              </a:rPr>
              <a:t>Hextets</a:t>
            </a:r>
            <a:r>
              <a:rPr lang="en-US" dirty="0">
                <a:solidFill>
                  <a:schemeClr val="accent1"/>
                </a:solidFill>
              </a:rPr>
              <a:t> Representation:</a:t>
            </a:r>
            <a:endParaRPr lang="en-US"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IPv6 uses </a:t>
            </a:r>
            <a:r>
              <a:rPr lang="en-US" dirty="0" err="1">
                <a:solidFill>
                  <a:schemeClr val="tx1"/>
                </a:solidFill>
              </a:rPr>
              <a:t>hextets</a:t>
            </a:r>
            <a:r>
              <a:rPr lang="en-US" dirty="0">
                <a:solidFill>
                  <a:schemeClr val="tx1"/>
                </a:solidFill>
              </a:rPr>
              <a:t> for readability, representing massive addresses more compactly.</a:t>
            </a:r>
          </a:p>
          <a:p>
            <a:pPr>
              <a:spcAft>
                <a:spcPts val="600"/>
              </a:spcAft>
              <a:buClr>
                <a:schemeClr val="tx1"/>
              </a:buClr>
            </a:pPr>
            <a:r>
              <a:rPr lang="en-US" dirty="0">
                <a:solidFill>
                  <a:schemeClr val="accent1"/>
                </a:solidFill>
              </a:rPr>
              <a:t>IPv6 Addressing Formats:</a:t>
            </a:r>
            <a:endParaRPr lang="en-US" dirty="0">
              <a:solidFill>
                <a:schemeClr val="tx1"/>
              </a:solidFill>
            </a:endParaRPr>
          </a:p>
          <a:p>
            <a:pPr marL="285750" lvl="1" indent="-285750">
              <a:spcAft>
                <a:spcPts val="600"/>
              </a:spcAft>
              <a:buClr>
                <a:schemeClr val="tx1"/>
              </a:buClr>
              <a:buFont typeface="Arial" panose="020B0604020202020204" pitchFamily="34" charset="0"/>
              <a:buChar char="•"/>
            </a:pPr>
            <a:r>
              <a:rPr lang="en-US" dirty="0">
                <a:solidFill>
                  <a:schemeClr val="tx1"/>
                </a:solidFill>
              </a:rPr>
              <a:t>IPv6 addresses are 128 bits long, larger than IPv4.</a:t>
            </a:r>
          </a:p>
          <a:p>
            <a:pPr marL="285750" lvl="1" indent="-285750">
              <a:spcAft>
                <a:spcPts val="600"/>
              </a:spcAft>
              <a:buClr>
                <a:schemeClr val="tx1"/>
              </a:buClr>
              <a:buFont typeface="Arial" panose="020B0604020202020204" pitchFamily="34" charset="0"/>
              <a:buChar char="•"/>
            </a:pPr>
            <a:r>
              <a:rPr lang="en-US" dirty="0">
                <a:solidFill>
                  <a:schemeClr val="tx1"/>
                </a:solidFill>
              </a:rPr>
              <a:t>Address Representation: Written as a string of hexadecimal values.</a:t>
            </a:r>
          </a:p>
          <a:p>
            <a:pPr marL="285750" lvl="1" indent="-285750">
              <a:spcAft>
                <a:spcPts val="600"/>
              </a:spcAft>
              <a:buClr>
                <a:schemeClr val="tx1"/>
              </a:buClr>
              <a:buFont typeface="Arial" panose="020B0604020202020204" pitchFamily="34" charset="0"/>
              <a:buChar char="•"/>
            </a:pPr>
            <a:r>
              <a:rPr lang="en-US" dirty="0">
                <a:solidFill>
                  <a:schemeClr val="tx1"/>
                </a:solidFill>
              </a:rPr>
              <a:t>Format: 32 hexadecimal values, representing every four bits.</a:t>
            </a:r>
          </a:p>
          <a:p>
            <a:pPr marL="285750" lvl="1" indent="-285750">
              <a:spcAft>
                <a:spcPts val="600"/>
              </a:spcAft>
              <a:buClr>
                <a:schemeClr val="tx1"/>
              </a:buClr>
              <a:buFont typeface="Arial" panose="020B0604020202020204" pitchFamily="34" charset="0"/>
              <a:buChar char="•"/>
            </a:pPr>
            <a:r>
              <a:rPr lang="en-US" dirty="0">
                <a:solidFill>
                  <a:schemeClr val="tx1"/>
                </a:solidFill>
              </a:rPr>
              <a:t>Case Sensitivity: IPv6 addresses can be written in both lowercase and uppercase.</a:t>
            </a:r>
          </a:p>
        </p:txBody>
      </p:sp>
      <p:sp>
        <p:nvSpPr>
          <p:cNvPr id="4" name="Footer Placeholder 3">
            <a:extLst>
              <a:ext uri="{FF2B5EF4-FFF2-40B4-BE49-F238E27FC236}">
                <a16:creationId xmlns:a16="http://schemas.microsoft.com/office/drawing/2014/main" id="{A7B0A83B-C5D0-FE80-4AFC-9E2B47A7B3C4}"/>
              </a:ext>
            </a:extLst>
          </p:cNvPr>
          <p:cNvSpPr>
            <a:spLocks noGrp="1"/>
          </p:cNvSpPr>
          <p:nvPr>
            <p:ph type="ftr" sz="quarter" idx="3"/>
          </p:nvPr>
        </p:nvSpPr>
        <p:spPr/>
        <p:txBody>
          <a:bodyPr/>
          <a:lstStyle/>
          <a:p>
            <a:fld id="{9EDBFC81-9917-2043-ADE3-4EEE8EA18901}" type="slidenum">
              <a:rPr lang="en-US" smtClean="0"/>
              <a:t>16</a:t>
            </a:fld>
            <a:endParaRPr lang="en-US" dirty="0"/>
          </a:p>
        </p:txBody>
      </p:sp>
    </p:spTree>
    <p:extLst>
      <p:ext uri="{BB962C8B-B14F-4D97-AF65-F5344CB8AC3E}">
        <p14:creationId xmlns:p14="http://schemas.microsoft.com/office/powerpoint/2010/main" val="1681768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1FF57C2-40C3-83D6-1FC7-F955EA3CB3B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4648D13-E8C6-583D-64EE-0F2795BACA3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D0E0BCB9-4794-5E00-E01D-C88EE629622A}"/>
              </a:ext>
            </a:extLst>
          </p:cNvPr>
          <p:cNvSpPr txBox="1"/>
          <p:nvPr/>
        </p:nvSpPr>
        <p:spPr>
          <a:xfrm>
            <a:off x="957029"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10.2.1  16</a:t>
            </a:r>
            <a:r>
              <a:rPr lang="ja-JP" altLang="en-US" sz="2000">
                <a:solidFill>
                  <a:schemeClr val="accent4"/>
                </a:solidFill>
                <a:latin typeface="+mn-lt"/>
                <a:ea typeface="MS PGothic" panose="020B0600070205080204" pitchFamily="34" charset="-128"/>
                <a:hlinkClick r:id="rId4"/>
              </a:rPr>
              <a:t>進数の数値システム</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445A23E0-B5FD-F0A2-F819-C34FF37B37EF}"/>
              </a:ext>
            </a:extLst>
          </p:cNvPr>
          <p:cNvSpPr txBox="1"/>
          <p:nvPr/>
        </p:nvSpPr>
        <p:spPr>
          <a:xfrm>
            <a:off x="720725" y="2109809"/>
            <a:ext cx="7702550" cy="1169551"/>
          </a:xfrm>
          <a:prstGeom prst="rect">
            <a:avLst/>
          </a:prstGeom>
          <a:noFill/>
        </p:spPr>
        <p:txBody>
          <a:bodyPr wrap="square" rtlCol="0">
            <a:spAutoFit/>
          </a:bodyPr>
          <a:lstStyle/>
          <a:p>
            <a:pPr>
              <a:spcAft>
                <a:spcPts val="600"/>
              </a:spcAft>
            </a:pPr>
            <a:r>
              <a:rPr lang="en-US" sz="2000" dirty="0">
                <a:solidFill>
                  <a:schemeClr val="accent1"/>
                </a:solidFill>
                <a:latin typeface="+mn-lt"/>
                <a:ea typeface="Meiryo UI" panose="020B0604030504040204" pitchFamily="34" charset="-128"/>
              </a:rPr>
              <a:t>IPv6</a:t>
            </a:r>
            <a:r>
              <a:rPr lang="ja-JP" altLang="en-US" sz="2000">
                <a:solidFill>
                  <a:schemeClr val="accent1"/>
                </a:solidFill>
                <a:latin typeface="+mn-lt"/>
                <a:ea typeface="Meiryo UI" panose="020B0604030504040204" pitchFamily="34" charset="-128"/>
              </a:rPr>
              <a:t>における</a:t>
            </a:r>
            <a:r>
              <a:rPr lang="en-US" altLang="ja-JP" sz="2000" dirty="0">
                <a:solidFill>
                  <a:schemeClr val="accent1"/>
                </a:solidFill>
                <a:latin typeface="+mn-lt"/>
                <a:ea typeface="Meiryo UI" panose="020B0604030504040204" pitchFamily="34" charset="-128"/>
              </a:rPr>
              <a:t>16</a:t>
            </a:r>
            <a:r>
              <a:rPr lang="ja-JP" altLang="en-US" sz="2000">
                <a:solidFill>
                  <a:schemeClr val="accent1"/>
                </a:solidFill>
                <a:latin typeface="+mn-lt"/>
                <a:ea typeface="Meiryo UI" panose="020B0604030504040204" pitchFamily="34" charset="-128"/>
              </a:rPr>
              <a:t>進数</a:t>
            </a:r>
            <a:r>
              <a:rPr lang="en-US" altLang="ja-JP" sz="2000" dirty="0">
                <a:solidFill>
                  <a:schemeClr val="accent1"/>
                </a:solidFill>
                <a:latin typeface="+mn-lt"/>
                <a:ea typeface="Meiryo UI" panose="020B0604030504040204" pitchFamily="34" charset="-128"/>
              </a:rPr>
              <a:t>:</a:t>
            </a:r>
          </a:p>
          <a:p>
            <a:pPr marL="285750" indent="-285750">
              <a:spcAft>
                <a:spcPts val="600"/>
              </a:spcAft>
              <a:buClr>
                <a:schemeClr val="tx1"/>
              </a:buClr>
              <a:buFont typeface="Arial" panose="020B0604020202020204" pitchFamily="34" charset="0"/>
              <a:buChar char="•"/>
            </a:pPr>
            <a:r>
              <a:rPr lang="en-US" sz="2000" dirty="0">
                <a:solidFill>
                  <a:schemeClr val="tx1"/>
                </a:solidFill>
                <a:latin typeface="+mn-lt"/>
                <a:ea typeface="Meiryo UI" panose="020B0604030504040204" pitchFamily="34" charset="-128"/>
              </a:rPr>
              <a:t>IPv6</a:t>
            </a:r>
            <a:r>
              <a:rPr lang="ja-JP" altLang="en-US" sz="2000">
                <a:solidFill>
                  <a:schemeClr val="tx1"/>
                </a:solidFill>
                <a:latin typeface="+mn-lt"/>
                <a:ea typeface="Meiryo UI" panose="020B0604030504040204" pitchFamily="34" charset="-128"/>
              </a:rPr>
              <a:t>アドレスは</a:t>
            </a:r>
            <a:r>
              <a:rPr lang="en-US" altLang="ja-JP" sz="2000" dirty="0">
                <a:solidFill>
                  <a:schemeClr val="tx1"/>
                </a:solidFill>
                <a:latin typeface="+mn-lt"/>
                <a:ea typeface="Meiryo UI" panose="020B0604030504040204" pitchFamily="34" charset="-128"/>
              </a:rPr>
              <a:t>16</a:t>
            </a:r>
            <a:r>
              <a:rPr lang="ja-JP" altLang="en-US" sz="2000">
                <a:solidFill>
                  <a:schemeClr val="tx1"/>
                </a:solidFill>
                <a:latin typeface="+mn-lt"/>
                <a:ea typeface="Meiryo UI" panose="020B0604030504040204" pitchFamily="34" charset="-128"/>
              </a:rPr>
              <a:t>進数を使用します。</a:t>
            </a:r>
            <a:endParaRPr lang="en-US" altLang="ja-JP" sz="2000" dirty="0">
              <a:solidFill>
                <a:schemeClr val="tx1"/>
              </a:solidFill>
              <a:latin typeface="+mn-lt"/>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sz="2000" dirty="0">
                <a:solidFill>
                  <a:schemeClr val="tx1"/>
                </a:solidFill>
                <a:latin typeface="+mn-lt"/>
                <a:ea typeface="Meiryo UI" panose="020B0604030504040204" pitchFamily="34" charset="-128"/>
              </a:rPr>
              <a:t>0 1 2 3 4 5 6 7 8 9 A B C D E F</a:t>
            </a:r>
          </a:p>
        </p:txBody>
      </p:sp>
      <p:sp>
        <p:nvSpPr>
          <p:cNvPr id="4" name="Footer Placeholder 3">
            <a:extLst>
              <a:ext uri="{FF2B5EF4-FFF2-40B4-BE49-F238E27FC236}">
                <a16:creationId xmlns:a16="http://schemas.microsoft.com/office/drawing/2014/main" id="{9AAA9481-E2B8-4956-2AB3-54526C0BD5D1}"/>
              </a:ext>
            </a:extLst>
          </p:cNvPr>
          <p:cNvSpPr>
            <a:spLocks noGrp="1"/>
          </p:cNvSpPr>
          <p:nvPr>
            <p:ph type="ftr" sz="quarter" idx="3"/>
          </p:nvPr>
        </p:nvSpPr>
        <p:spPr/>
        <p:txBody>
          <a:bodyPr/>
          <a:lstStyle/>
          <a:p>
            <a:fld id="{67D02EE1-6E08-3747-92F4-CACECA1B89D1}" type="slidenum">
              <a:rPr lang="en-US" smtClean="0"/>
              <a:t>17</a:t>
            </a:fld>
            <a:endParaRPr lang="en-US" dirty="0"/>
          </a:p>
        </p:txBody>
      </p:sp>
    </p:spTree>
    <p:extLst>
      <p:ext uri="{BB962C8B-B14F-4D97-AF65-F5344CB8AC3E}">
        <p14:creationId xmlns:p14="http://schemas.microsoft.com/office/powerpoint/2010/main" val="3808014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B177F76-81CD-8184-0F42-BAED7A5AB12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169B657-3832-EF2F-946D-F22048CCA60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4DB0AA30-1074-5442-2BC0-45CB31D5FBCB}"/>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 10.2.2 IPv6</a:t>
            </a:r>
            <a:r>
              <a:rPr lang="ja-JP" altLang="en-US" sz="2000">
                <a:solidFill>
                  <a:schemeClr val="accent4"/>
                </a:solidFill>
                <a:latin typeface="+mn-lt"/>
                <a:ea typeface="MS PGothic" panose="020B0600070205080204" pitchFamily="34" charset="-128"/>
                <a:hlinkClick r:id="rId4"/>
              </a:rPr>
              <a:t>アドレスの形式</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34B6B560-9A7B-8A80-27CC-F59F4306716E}"/>
              </a:ext>
            </a:extLst>
          </p:cNvPr>
          <p:cNvSpPr txBox="1"/>
          <p:nvPr/>
        </p:nvSpPr>
        <p:spPr>
          <a:xfrm>
            <a:off x="720725" y="1581821"/>
            <a:ext cx="7547102" cy="1477328"/>
          </a:xfrm>
          <a:prstGeom prst="rect">
            <a:avLst/>
          </a:prstGeom>
          <a:noFill/>
        </p:spPr>
        <p:txBody>
          <a:bodyPr wrap="square" rtlCol="0">
            <a:spAutoFit/>
          </a:bodyPr>
          <a:lstStyle/>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アドレスは</a:t>
            </a:r>
            <a:r>
              <a:rPr lang="en-US" altLang="ja-JP" dirty="0">
                <a:solidFill>
                  <a:schemeClr val="accent1"/>
                </a:solidFill>
                <a:latin typeface="Meiryo UI" panose="020B0604030504040204" pitchFamily="34" charset="-128"/>
                <a:ea typeface="Meiryo UI" panose="020B0604030504040204" pitchFamily="34" charset="-128"/>
              </a:rPr>
              <a:t>128</a:t>
            </a:r>
            <a:r>
              <a:rPr lang="ja-JP" altLang="en-US">
                <a:solidFill>
                  <a:schemeClr val="accent1"/>
                </a:solidFill>
                <a:latin typeface="Meiryo UI" panose="020B0604030504040204" pitchFamily="34" charset="-128"/>
                <a:ea typeface="Meiryo UI" panose="020B0604030504040204" pitchFamily="34" charset="-128"/>
              </a:rPr>
              <a:t>ビット</a:t>
            </a:r>
            <a:r>
              <a:rPr lang="ja-JP" altLang="en-US">
                <a:solidFill>
                  <a:schemeClr val="tx1"/>
                </a:solidFill>
                <a:latin typeface="Meiryo UI" panose="020B0604030504040204" pitchFamily="34" charset="-128"/>
                <a:ea typeface="Meiryo UI" panose="020B0604030504040204" pitchFamily="34" charset="-128"/>
              </a:rPr>
              <a:t>の長さで、</a:t>
            </a:r>
            <a:r>
              <a:rPr lang="en-US" altLang="ja-JP" dirty="0">
                <a:solidFill>
                  <a:schemeClr val="accent1"/>
                </a:solidFill>
                <a:latin typeface="Meiryo UI" panose="020B0604030504040204" pitchFamily="34" charset="-128"/>
                <a:ea typeface="Meiryo UI" panose="020B0604030504040204" pitchFamily="34" charset="-128"/>
              </a:rPr>
              <a:t>16</a:t>
            </a:r>
            <a:r>
              <a:rPr lang="ja-JP" altLang="en-US">
                <a:solidFill>
                  <a:schemeClr val="accent1"/>
                </a:solidFill>
                <a:latin typeface="Meiryo UI" panose="020B0604030504040204" pitchFamily="34" charset="-128"/>
                <a:ea typeface="Meiryo UI" panose="020B0604030504040204" pitchFamily="34" charset="-128"/>
              </a:rPr>
              <a:t>進数の文字列</a:t>
            </a:r>
            <a:r>
              <a:rPr lang="ja-JP" altLang="en-US">
                <a:solidFill>
                  <a:schemeClr val="tx1"/>
                </a:solidFill>
                <a:latin typeface="Meiryo UI" panose="020B0604030504040204" pitchFamily="34" charset="-128"/>
                <a:ea typeface="Meiryo UI" panose="020B0604030504040204" pitchFamily="34" charset="-128"/>
              </a:rPr>
              <a:t>として書かれます。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eiryo UI" panose="020B0604030504040204" pitchFamily="34" charset="-128"/>
                <a:ea typeface="Meiryo UI" panose="020B0604030504040204" pitchFamily="34" charset="-128"/>
              </a:rPr>
              <a:t>4</a:t>
            </a:r>
            <a:r>
              <a:rPr lang="ja-JP" altLang="en-US">
                <a:solidFill>
                  <a:schemeClr val="tx1"/>
                </a:solidFill>
                <a:latin typeface="Meiryo UI" panose="020B0604030504040204" pitchFamily="34" charset="-128"/>
                <a:ea typeface="Meiryo UI" panose="020B0604030504040204" pitchFamily="34" charset="-128"/>
              </a:rPr>
              <a:t>ビットごとに</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つの</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進数の数字で表され、合計で</a:t>
            </a:r>
            <a:r>
              <a:rPr lang="en-US" altLang="ja-JP" dirty="0">
                <a:solidFill>
                  <a:schemeClr val="accent1"/>
                </a:solidFill>
                <a:latin typeface="Meiryo UI" panose="020B0604030504040204" pitchFamily="34" charset="-128"/>
                <a:ea typeface="Meiryo UI" panose="020B0604030504040204" pitchFamily="34" charset="-128"/>
              </a:rPr>
              <a:t>32</a:t>
            </a:r>
            <a:r>
              <a:rPr lang="ja-JP" altLang="en-US">
                <a:solidFill>
                  <a:schemeClr val="accent1"/>
                </a:solidFill>
                <a:latin typeface="Meiryo UI" panose="020B0604030504040204" pitchFamily="34" charset="-128"/>
                <a:ea typeface="Meiryo UI" panose="020B0604030504040204" pitchFamily="34" charset="-128"/>
              </a:rPr>
              <a:t>の</a:t>
            </a:r>
            <a:r>
              <a:rPr lang="en-US" altLang="ja-JP" dirty="0">
                <a:solidFill>
                  <a:schemeClr val="accent1"/>
                </a:solidFill>
                <a:latin typeface="Meiryo UI" panose="020B0604030504040204" pitchFamily="34" charset="-128"/>
                <a:ea typeface="Meiryo UI" panose="020B0604030504040204" pitchFamily="34" charset="-128"/>
              </a:rPr>
              <a:t>16</a:t>
            </a:r>
            <a:r>
              <a:rPr lang="ja-JP" altLang="en-US">
                <a:solidFill>
                  <a:schemeClr val="accent1"/>
                </a:solidFill>
                <a:latin typeface="Meiryo UI" panose="020B0604030504040204" pitchFamily="34" charset="-128"/>
                <a:ea typeface="Meiryo UI" panose="020B0604030504040204" pitchFamily="34" charset="-128"/>
              </a:rPr>
              <a:t>進数値</a:t>
            </a:r>
            <a:r>
              <a:rPr lang="ja-JP" altLang="en-US">
                <a:solidFill>
                  <a:schemeClr val="tx1"/>
                </a:solidFill>
                <a:latin typeface="Meiryo UI" panose="020B0604030504040204" pitchFamily="34" charset="-128"/>
                <a:ea typeface="Meiryo UI" panose="020B0604030504040204" pitchFamily="34" charset="-128"/>
              </a:rPr>
              <a:t>になります。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アドレスは大文字・小文字を区別せず、どちらでも記述できます。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において、「</a:t>
            </a:r>
            <a:r>
              <a:rPr lang="en-US" dirty="0" err="1">
                <a:solidFill>
                  <a:schemeClr val="accent1"/>
                </a:solidFill>
                <a:latin typeface="Meiryo UI" panose="020B0604030504040204" pitchFamily="34" charset="-128"/>
                <a:ea typeface="Meiryo UI" panose="020B0604030504040204" pitchFamily="34" charset="-128"/>
              </a:rPr>
              <a:t>hextet</a:t>
            </a:r>
            <a:r>
              <a:rPr lang="en-US" dirty="0">
                <a:solidFill>
                  <a:schemeClr val="accent1"/>
                </a:solidFill>
                <a:latin typeface="Meiryo UI" panose="020B0604030504040204" pitchFamily="34" charset="-128"/>
                <a:ea typeface="Meiryo UI" panose="020B0604030504040204" pitchFamily="34" charset="-128"/>
              </a:rPr>
              <a:t>: </a:t>
            </a:r>
            <a:r>
              <a:rPr lang="ja-JP" altLang="en-US">
                <a:solidFill>
                  <a:schemeClr val="accent1"/>
                </a:solidFill>
                <a:latin typeface="Meiryo UI" panose="020B0604030504040204" pitchFamily="34" charset="-128"/>
                <a:ea typeface="Meiryo UI" panose="020B0604030504040204" pitchFamily="34" charset="-128"/>
              </a:rPr>
              <a:t>ヘクステット</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ビット</a:t>
            </a:r>
            <a:r>
              <a:rPr lang="en-US" altLang="ja-JP" dirty="0">
                <a:solidFill>
                  <a:schemeClr val="tx1"/>
                </a:solidFill>
                <a:latin typeface="Meiryo UI" panose="020B0604030504040204" pitchFamily="34" charset="-128"/>
                <a:ea typeface="Meiryo UI" panose="020B0604030504040204" pitchFamily="34" charset="-128"/>
              </a:rPr>
              <a:t>(4</a:t>
            </a:r>
            <a:r>
              <a:rPr lang="ja-JP" altLang="en-US">
                <a:solidFill>
                  <a:schemeClr val="tx1"/>
                </a:solidFill>
                <a:latin typeface="Meiryo UI" panose="020B0604030504040204" pitchFamily="34" charset="-128"/>
                <a:ea typeface="Meiryo UI" panose="020B0604030504040204" pitchFamily="34" charset="-128"/>
              </a:rPr>
              <a:t>つの</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進数</a:t>
            </a:r>
            <a:r>
              <a:rPr lang="en-US" altLang="ja-JP" dirty="0">
                <a:solidFill>
                  <a:schemeClr val="tx1"/>
                </a:solidFill>
                <a:latin typeface="Meiryo UI" panose="020B0604030504040204" pitchFamily="34" charset="-128"/>
                <a:ea typeface="Meiryo UI" panose="020B0604030504040204" pitchFamily="34" charset="-128"/>
              </a:rPr>
              <a:t>)</a:t>
            </a:r>
            <a:r>
              <a:rPr lang="ja-JP" altLang="en-US">
                <a:solidFill>
                  <a:schemeClr val="tx1"/>
                </a:solidFill>
                <a:latin typeface="Meiryo UI" panose="020B0604030504040204" pitchFamily="34" charset="-128"/>
                <a:ea typeface="Meiryo UI" panose="020B0604030504040204" pitchFamily="34" charset="-128"/>
              </a:rPr>
              <a:t>表す。</a:t>
            </a:r>
            <a:endParaRPr lang="en-US" altLang="ja-JP"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x」</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つのヘクステットであり、</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ビットまたは</a:t>
            </a:r>
            <a:r>
              <a:rPr lang="en-US" altLang="ja-JP" dirty="0">
                <a:solidFill>
                  <a:schemeClr val="tx1"/>
                </a:solidFill>
                <a:latin typeface="Meiryo UI" panose="020B0604030504040204" pitchFamily="34" charset="-128"/>
                <a:ea typeface="Meiryo UI" panose="020B0604030504040204" pitchFamily="34" charset="-128"/>
              </a:rPr>
              <a:t>4</a:t>
            </a:r>
            <a:r>
              <a:rPr lang="ja-JP" altLang="en-US">
                <a:solidFill>
                  <a:schemeClr val="tx1"/>
                </a:solidFill>
                <a:latin typeface="Meiryo UI" panose="020B0604030504040204" pitchFamily="34" charset="-128"/>
                <a:ea typeface="Meiryo UI" panose="020B0604030504040204" pitchFamily="34" charset="-128"/>
              </a:rPr>
              <a:t>桁の</a:t>
            </a:r>
            <a:r>
              <a:rPr lang="en-US" altLang="ja-JP" dirty="0">
                <a:solidFill>
                  <a:schemeClr val="tx1"/>
                </a:solidFill>
                <a:latin typeface="Meiryo UI" panose="020B0604030504040204" pitchFamily="34" charset="-128"/>
                <a:ea typeface="Meiryo UI" panose="020B0604030504040204" pitchFamily="34" charset="-128"/>
              </a:rPr>
              <a:t>16</a:t>
            </a:r>
            <a:r>
              <a:rPr lang="ja-JP" altLang="en-US">
                <a:solidFill>
                  <a:schemeClr val="tx1"/>
                </a:solidFill>
                <a:latin typeface="Meiryo UI" panose="020B0604030504040204" pitchFamily="34" charset="-128"/>
                <a:ea typeface="Meiryo UI" panose="020B0604030504040204" pitchFamily="34" charset="-128"/>
              </a:rPr>
              <a:t>進数です。</a:t>
            </a:r>
            <a:endParaRPr lang="en-US" dirty="0">
              <a:solidFill>
                <a:schemeClr val="tx1"/>
              </a:solidFill>
              <a:latin typeface="Meiryo UI" panose="020B0604030504040204" pitchFamily="34" charset="-128"/>
              <a:ea typeface="Meiryo UI" panose="020B0604030504040204" pitchFamily="34" charset="-128"/>
            </a:endParaRPr>
          </a:p>
        </p:txBody>
      </p:sp>
      <p:pic>
        <p:nvPicPr>
          <p:cNvPr id="4" name="Picture 3">
            <a:extLst>
              <a:ext uri="{FF2B5EF4-FFF2-40B4-BE49-F238E27FC236}">
                <a16:creationId xmlns:a16="http://schemas.microsoft.com/office/drawing/2014/main" id="{02B65D21-4304-8856-4FFB-FE3C391F1B78}"/>
              </a:ext>
            </a:extLst>
          </p:cNvPr>
          <p:cNvPicPr>
            <a:picLocks noChangeAspect="1"/>
          </p:cNvPicPr>
          <p:nvPr/>
        </p:nvPicPr>
        <p:blipFill>
          <a:blip r:embed="rId5"/>
          <a:stretch>
            <a:fillRect/>
          </a:stretch>
        </p:blipFill>
        <p:spPr>
          <a:xfrm>
            <a:off x="873712" y="3079944"/>
            <a:ext cx="3319272" cy="2145749"/>
          </a:xfrm>
          <a:prstGeom prst="rect">
            <a:avLst/>
          </a:prstGeom>
        </p:spPr>
      </p:pic>
      <p:sp>
        <p:nvSpPr>
          <p:cNvPr id="6" name="Rounded Rectangular Callout 5">
            <a:extLst>
              <a:ext uri="{FF2B5EF4-FFF2-40B4-BE49-F238E27FC236}">
                <a16:creationId xmlns:a16="http://schemas.microsoft.com/office/drawing/2014/main" id="{23296FE0-9CDC-0F88-716B-94CB5E736C01}"/>
              </a:ext>
            </a:extLst>
          </p:cNvPr>
          <p:cNvSpPr/>
          <p:nvPr/>
        </p:nvSpPr>
        <p:spPr>
          <a:xfrm>
            <a:off x="6681543" y="393808"/>
            <a:ext cx="1951961" cy="962869"/>
          </a:xfrm>
          <a:prstGeom prst="wedgeRoundRectCallout">
            <a:avLst>
              <a:gd name="adj1" fmla="val -24930"/>
              <a:gd name="adj2" fmla="val 78604"/>
              <a:gd name="adj3" fmla="val 1666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IPv４ Address</a:t>
            </a:r>
          </a:p>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Octet： </a:t>
            </a:r>
            <a:r>
              <a:rPr lang="en-US"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オクテット</a:t>
            </a:r>
          </a:p>
          <a:p>
            <a:pPr algn="ctr"/>
            <a:r>
              <a:rPr lang="en-US" altLang="ja-JP"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8</a:t>
            </a:r>
            <a:r>
              <a:rPr lang="ja-JP" altLang="en-US">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ビット</a:t>
            </a:r>
            <a:endParaRPr lang="en-US" dirty="0">
              <a:solidFill>
                <a:schemeClr val="accent3"/>
              </a:solidFill>
              <a:latin typeface="Meiryo UI" panose="020B0604030504040204" pitchFamily="34" charset="-128"/>
              <a:ea typeface="Meiryo UI" panose="020B0604030504040204" pitchFamily="34" charset="-128"/>
            </a:endParaRPr>
          </a:p>
        </p:txBody>
      </p:sp>
      <p:sp>
        <p:nvSpPr>
          <p:cNvPr id="7" name="TextBox 6">
            <a:extLst>
              <a:ext uri="{FF2B5EF4-FFF2-40B4-BE49-F238E27FC236}">
                <a16:creationId xmlns:a16="http://schemas.microsoft.com/office/drawing/2014/main" id="{6F76F1D1-014E-D527-DB5B-0B12A1CAF5CD}"/>
              </a:ext>
            </a:extLst>
          </p:cNvPr>
          <p:cNvSpPr txBox="1"/>
          <p:nvPr/>
        </p:nvSpPr>
        <p:spPr>
          <a:xfrm>
            <a:off x="4233672" y="3399274"/>
            <a:ext cx="4910327" cy="1169551"/>
          </a:xfrm>
          <a:prstGeom prst="rect">
            <a:avLst/>
          </a:prstGeom>
          <a:noFill/>
        </p:spPr>
        <p:txBody>
          <a:bodyPr wrap="square" rtlCol="0">
            <a:spAutoFit/>
          </a:bodyPr>
          <a:lstStyle/>
          <a:p>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アドレスフォーマット「</a:t>
            </a:r>
            <a:r>
              <a:rPr lang="en-US" dirty="0" err="1">
                <a:solidFill>
                  <a:schemeClr val="accent1"/>
                </a:solidFill>
                <a:latin typeface="Meiryo UI" panose="020B0604030504040204" pitchFamily="34" charset="-128"/>
                <a:ea typeface="Meiryo UI" panose="020B0604030504040204" pitchFamily="34" charset="-128"/>
              </a:rPr>
              <a:t>x:x:x:x:x:x:x:x</a:t>
            </a:r>
            <a:r>
              <a:rPr lang="en-US" dirty="0">
                <a:solidFill>
                  <a:schemeClr val="tx1"/>
                </a:solidFill>
                <a:latin typeface="Meiryo UI" panose="020B0604030504040204" pitchFamily="34" charset="-128"/>
                <a:ea typeface="Meiryo UI" panose="020B0604030504040204" pitchFamily="34" charset="-128"/>
              </a:rPr>
              <a:t>」</a:t>
            </a:r>
          </a:p>
          <a:p>
            <a:br>
              <a:rPr lang="en-US" dirty="0">
                <a:solidFill>
                  <a:schemeClr val="tx1"/>
                </a:solidFill>
                <a:latin typeface="Meiryo UI" panose="020B0604030504040204" pitchFamily="34" charset="-128"/>
                <a:ea typeface="Meiryo UI" panose="020B0604030504040204" pitchFamily="34" charset="-128"/>
              </a:rPr>
            </a:br>
            <a:r>
              <a:rPr lang="en-US" dirty="0">
                <a:solidFill>
                  <a:schemeClr val="tx1"/>
                </a:solidFill>
                <a:latin typeface="Meiryo UI" panose="020B0604030504040204" pitchFamily="34" charset="-128"/>
                <a:ea typeface="Meiryo UI" panose="020B0604030504040204" pitchFamily="34" charset="-128"/>
              </a:rPr>
              <a:t>(ex)</a:t>
            </a:r>
            <a:br>
              <a:rPr lang="en-US" dirty="0">
                <a:solidFill>
                  <a:schemeClr val="tx1"/>
                </a:solidFill>
                <a:latin typeface="Meiryo UI" panose="020B0604030504040204" pitchFamily="34" charset="-128"/>
                <a:ea typeface="Meiryo UI" panose="020B0604030504040204" pitchFamily="34" charset="-128"/>
              </a:rPr>
            </a:br>
            <a:r>
              <a:rPr lang="en-US" dirty="0">
                <a:solidFill>
                  <a:schemeClr val="tx1"/>
                </a:solidFill>
                <a:latin typeface="Meiryo UI" panose="020B0604030504040204" pitchFamily="34" charset="-128"/>
                <a:ea typeface="Meiryo UI" panose="020B0604030504040204" pitchFamily="34" charset="-128"/>
              </a:rPr>
              <a:t>fe80 : ef80 : 307e : 4378 : b87d : 8492 : fe80 : ef80 </a:t>
            </a:r>
          </a:p>
          <a:p>
            <a:r>
              <a:rPr lang="en-US" sz="1300" dirty="0">
                <a:solidFill>
                  <a:schemeClr val="tx1"/>
                </a:solidFill>
                <a:latin typeface="Meiryo UI" panose="020B0604030504040204" pitchFamily="34" charset="-128"/>
                <a:ea typeface="Meiryo UI" panose="020B0604030504040204" pitchFamily="34" charset="-128"/>
              </a:rPr>
              <a:t>FE80 : EF80 : 307E : 4378 : B87D : 8492 : FE80 : EF80 </a:t>
            </a:r>
          </a:p>
        </p:txBody>
      </p:sp>
      <p:sp>
        <p:nvSpPr>
          <p:cNvPr id="5" name="Footer Placeholder 4">
            <a:extLst>
              <a:ext uri="{FF2B5EF4-FFF2-40B4-BE49-F238E27FC236}">
                <a16:creationId xmlns:a16="http://schemas.microsoft.com/office/drawing/2014/main" id="{6D0E59AC-3594-F441-6FCB-5ECC80EEFAE0}"/>
              </a:ext>
            </a:extLst>
          </p:cNvPr>
          <p:cNvSpPr>
            <a:spLocks noGrp="1"/>
          </p:cNvSpPr>
          <p:nvPr>
            <p:ph type="ftr" sz="quarter" idx="3"/>
          </p:nvPr>
        </p:nvSpPr>
        <p:spPr/>
        <p:txBody>
          <a:bodyPr/>
          <a:lstStyle/>
          <a:p>
            <a:fld id="{6A8BEAAB-A95E-D046-BC5F-0DBFDD4A809F}" type="slidenum">
              <a:rPr lang="en-US" smtClean="0"/>
              <a:t>18</a:t>
            </a:fld>
            <a:endParaRPr lang="en-US" dirty="0"/>
          </a:p>
        </p:txBody>
      </p:sp>
      <p:sp>
        <p:nvSpPr>
          <p:cNvPr id="8" name="Rounded Rectangular Callout 7">
            <a:extLst>
              <a:ext uri="{FF2B5EF4-FFF2-40B4-BE49-F238E27FC236}">
                <a16:creationId xmlns:a16="http://schemas.microsoft.com/office/drawing/2014/main" id="{683C690E-A365-A627-57AC-0120C16FD017}"/>
              </a:ext>
            </a:extLst>
          </p:cNvPr>
          <p:cNvSpPr/>
          <p:nvPr/>
        </p:nvSpPr>
        <p:spPr>
          <a:xfrm>
            <a:off x="6716985" y="1864645"/>
            <a:ext cx="1951961" cy="962869"/>
          </a:xfrm>
          <a:prstGeom prst="wedgeRoundRectCallout">
            <a:avLst>
              <a:gd name="adj1" fmla="val -24930"/>
              <a:gd name="adj2" fmla="val 78604"/>
              <a:gd name="adj3" fmla="val 16667"/>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IPv6 Address</a:t>
            </a:r>
          </a:p>
          <a:p>
            <a:pPr algn="ctr"/>
            <a:r>
              <a:rPr lang="en-US" i="0" dirty="0">
                <a:solidFill>
                  <a:schemeClr val="accent3"/>
                </a:solidFill>
                <a:effectLst/>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Hextet： </a:t>
            </a:r>
            <a:r>
              <a:rPr lang="en-US"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ヘクステット</a:t>
            </a:r>
          </a:p>
          <a:p>
            <a:pPr algn="ctr"/>
            <a:r>
              <a:rPr lang="en-US" altLang="ja-JP" dirty="0">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16</a:t>
            </a:r>
            <a:r>
              <a:rPr lang="ja-JP" altLang="en-US">
                <a:solidFill>
                  <a:schemeClr val="accent3"/>
                </a:solidFill>
                <a:latin typeface="Meiryo UI" panose="020B0604030504040204" pitchFamily="34" charset="-128"/>
                <a:ea typeface="Meiryo UI" panose="020B0604030504040204" pitchFamily="34" charset="-128"/>
                <a:hlinkClick r:id="rId6">
                  <a:extLst>
                    <a:ext uri="{A12FA001-AC4F-418D-AE19-62706E023703}">
                      <ahyp:hlinkClr xmlns:ahyp="http://schemas.microsoft.com/office/drawing/2018/hyperlinkcolor" val="tx"/>
                    </a:ext>
                  </a:extLst>
                </a:hlinkClick>
              </a:rPr>
              <a:t>ビット</a:t>
            </a:r>
            <a:endParaRPr lang="en-US" dirty="0">
              <a:solidFill>
                <a:schemeClr val="accent3"/>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3027876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A8CA35B-F4E9-92ED-0043-5E332D16A89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A18E5DA-12BD-7AEA-D654-0D9F1578823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4B6E67E0-BFA9-DF08-66E1-57E226B59394}"/>
              </a:ext>
            </a:extLst>
          </p:cNvPr>
          <p:cNvSpPr txBox="1"/>
          <p:nvPr/>
        </p:nvSpPr>
        <p:spPr>
          <a:xfrm>
            <a:off x="720725" y="1112838"/>
            <a:ext cx="8048267" cy="400110"/>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10.2.3 Video - IPv6 Formatting Rules</a:t>
            </a:r>
            <a:endParaRPr lang="en-US" altLang="ja-JP" sz="2000" dirty="0">
              <a:solidFill>
                <a:schemeClr val="accent4"/>
              </a:solidFill>
              <a:latin typeface="+mn-lt"/>
              <a:ea typeface="MS PGothic" panose="020B0600070205080204" pitchFamily="34" charset="-128"/>
            </a:endParaRPr>
          </a:p>
        </p:txBody>
      </p:sp>
      <p:sp>
        <p:nvSpPr>
          <p:cNvPr id="11" name="TextBox 10">
            <a:extLst>
              <a:ext uri="{FF2B5EF4-FFF2-40B4-BE49-F238E27FC236}">
                <a16:creationId xmlns:a16="http://schemas.microsoft.com/office/drawing/2014/main" id="{46853B53-078B-BC68-3446-8F4CDE923CF2}"/>
              </a:ext>
            </a:extLst>
          </p:cNvPr>
          <p:cNvSpPr txBox="1"/>
          <p:nvPr/>
        </p:nvSpPr>
        <p:spPr>
          <a:xfrm>
            <a:off x="720725" y="1706503"/>
            <a:ext cx="7518019" cy="3154710"/>
          </a:xfrm>
          <a:prstGeom prst="rect">
            <a:avLst/>
          </a:prstGeom>
          <a:noFill/>
        </p:spPr>
        <p:txBody>
          <a:bodyPr wrap="square">
            <a:spAutoFit/>
          </a:bodyPr>
          <a:lstStyle/>
          <a:p>
            <a:pPr>
              <a:spcAft>
                <a:spcPts val="600"/>
              </a:spcAft>
              <a:buClr>
                <a:schemeClr val="tx1"/>
              </a:buClr>
            </a:pPr>
            <a:r>
              <a:rPr lang="ja-JP" altLang="en-US">
                <a:solidFill>
                  <a:schemeClr val="tx1"/>
                </a:solidFill>
                <a:latin typeface="Meiryo UI" panose="020B0604030504040204" pitchFamily="34" charset="-128"/>
                <a:ea typeface="Meiryo UI" panose="020B0604030504040204" pitchFamily="34" charset="-128"/>
              </a:rPr>
              <a:t>このビデオでは</a:t>
            </a:r>
            <a:r>
              <a:rPr lang="en-US" altLang="ja-JP"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の記述方式について、以下の２つのルールを説明します。</a:t>
            </a:r>
            <a:endParaRPr lang="en-US" altLang="ja-JP" dirty="0">
              <a:solidFill>
                <a:schemeClr val="tx1"/>
              </a:solidFill>
              <a:latin typeface="Meiryo UI" panose="020B0604030504040204" pitchFamily="34" charset="-128"/>
              <a:ea typeface="Meiryo UI" panose="020B0604030504040204" pitchFamily="34" charset="-128"/>
            </a:endParaRPr>
          </a:p>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先頭のゼロを省略</a:t>
            </a:r>
            <a:endParaRPr lang="en-US" altLang="ja-JP" dirty="0">
              <a:solidFill>
                <a:schemeClr val="accent1"/>
              </a:solidFill>
              <a:latin typeface="Meiryo UI" panose="020B0604030504040204" pitchFamily="34" charset="-128"/>
              <a:ea typeface="Meiryo UI" panose="020B0604030504040204" pitchFamily="34" charset="-128"/>
            </a:endParaRP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すべての先頭のゼロを省略。（例：「</a:t>
            </a:r>
            <a:r>
              <a:rPr lang="en-US" altLang="ja-JP" dirty="0">
                <a:solidFill>
                  <a:schemeClr val="tx1"/>
                </a:solidFill>
                <a:latin typeface="Meiryo UI" panose="020B0604030504040204" pitchFamily="34" charset="-128"/>
                <a:ea typeface="Meiryo UI" panose="020B0604030504040204" pitchFamily="34" charset="-128"/>
              </a:rPr>
              <a:t>01ab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1ab</a:t>
            </a:r>
            <a:r>
              <a:rPr lang="ja-JP" altLang="en-US">
                <a:solidFill>
                  <a:schemeClr val="tx1"/>
                </a:solidFill>
                <a:latin typeface="Meiryo UI" panose="020B0604030504040204" pitchFamily="34" charset="-128"/>
                <a:ea typeface="Meiryo UI" panose="020B0604030504040204" pitchFamily="34" charset="-128"/>
              </a:rPr>
              <a:t>」）</a:t>
            </a: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先頭のゼロのみが対象</a:t>
            </a:r>
            <a:br>
              <a:rPr lang="en-US" altLang="ja-JP" dirty="0">
                <a:solidFill>
                  <a:schemeClr val="tx1"/>
                </a:solidFill>
                <a:latin typeface="Meiryo UI" panose="020B0604030504040204" pitchFamily="34" charset="-128"/>
                <a:ea typeface="Meiryo UI" panose="020B0604030504040204" pitchFamily="34" charset="-128"/>
              </a:rPr>
            </a:b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00ab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」になるが、「</a:t>
            </a:r>
            <a:r>
              <a:rPr lang="en-US" altLang="ja-JP" dirty="0">
                <a:solidFill>
                  <a:schemeClr val="tx1"/>
                </a:solidFill>
                <a:latin typeface="Meiryo UI" panose="020B0604030504040204" pitchFamily="34" charset="-128"/>
                <a:ea typeface="Meiryo UI" panose="020B0604030504040204" pitchFamily="34" charset="-128"/>
              </a:rPr>
              <a:t>ab0</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」にならない）。</a:t>
            </a:r>
            <a:endParaRPr lang="en-US" altLang="ja-JP" dirty="0">
              <a:solidFill>
                <a:schemeClr val="tx1"/>
              </a:solidFill>
              <a:latin typeface="Meiryo UI" panose="020B0604030504040204" pitchFamily="34" charset="-128"/>
              <a:ea typeface="Meiryo UI" panose="020B0604030504040204" pitchFamily="34" charset="-128"/>
            </a:endParaRPr>
          </a:p>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ダブルコロン</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a:t>
            </a:r>
            <a:r>
              <a:rPr lang="en-US" altLang="ja-JP" dirty="0">
                <a:solidFill>
                  <a:schemeClr val="tx1"/>
                </a:solidFill>
                <a:latin typeface="Meiryo UI" panose="020B0604030504040204" pitchFamily="34" charset="-128"/>
                <a:ea typeface="Meiryo UI" panose="020B0604030504040204" pitchFamily="34" charset="-128"/>
              </a:rPr>
              <a:t>::</a:t>
            </a:r>
            <a:r>
              <a:rPr lang="ja-JP" altLang="en-US">
                <a:solidFill>
                  <a:schemeClr val="tx1"/>
                </a:solidFill>
                <a:latin typeface="Meiryo UI" panose="020B0604030504040204" pitchFamily="34" charset="-128"/>
                <a:ea typeface="Meiryo UI" panose="020B0604030504040204" pitchFamily="34" charset="-128"/>
              </a:rPr>
              <a:t>）は、連続する</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つ以上のゼロの文字列を置き換えます。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0:0:0</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になります。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ダブルコロンはアドレス内で</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回しか使用できません。</a:t>
            </a:r>
          </a:p>
          <a:p>
            <a:pPr>
              <a:spcAft>
                <a:spcPts val="600"/>
              </a:spcAft>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ja-JP" altLang="en-US">
                <a:solidFill>
                  <a:schemeClr val="tx1"/>
                </a:solidFill>
                <a:latin typeface="Meiryo UI" panose="020B0604030504040204" pitchFamily="34" charset="-128"/>
                <a:ea typeface="Meiryo UI" panose="020B0604030504040204" pitchFamily="34" charset="-128"/>
              </a:rPr>
              <a:t>これらのルールを組み合わせると、</a:t>
            </a: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アドレスを大幅に短縮できます。</a:t>
            </a:r>
            <a:endParaRPr lang="en-US" dirty="0">
              <a:solidFill>
                <a:schemeClr val="tx1"/>
              </a:solidFill>
              <a:latin typeface="Meiryo UI" panose="020B0604030504040204" pitchFamily="34" charset="-128"/>
              <a:ea typeface="Meiryo UI" panose="020B0604030504040204" pitchFamily="34" charset="-128"/>
            </a:endParaRPr>
          </a:p>
        </p:txBody>
      </p:sp>
      <p:sp>
        <p:nvSpPr>
          <p:cNvPr id="3" name="Footer Placeholder 2">
            <a:extLst>
              <a:ext uri="{FF2B5EF4-FFF2-40B4-BE49-F238E27FC236}">
                <a16:creationId xmlns:a16="http://schemas.microsoft.com/office/drawing/2014/main" id="{3E889753-2BCC-6E58-7573-65C6B96026A2}"/>
              </a:ext>
            </a:extLst>
          </p:cNvPr>
          <p:cNvSpPr>
            <a:spLocks noGrp="1"/>
          </p:cNvSpPr>
          <p:nvPr>
            <p:ph type="ftr" sz="quarter" idx="3"/>
          </p:nvPr>
        </p:nvSpPr>
        <p:spPr/>
        <p:txBody>
          <a:bodyPr/>
          <a:lstStyle/>
          <a:p>
            <a:fld id="{EBEEE551-5227-1142-8D56-D33F7CC91871}" type="slidenum">
              <a:rPr lang="en-US" smtClean="0"/>
              <a:t>19</a:t>
            </a:fld>
            <a:endParaRPr lang="en-US" dirty="0"/>
          </a:p>
        </p:txBody>
      </p:sp>
    </p:spTree>
    <p:extLst>
      <p:ext uri="{BB962C8B-B14F-4D97-AF65-F5344CB8AC3E}">
        <p14:creationId xmlns:p14="http://schemas.microsoft.com/office/powerpoint/2010/main" val="1335343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accent3"/>
              </a:solidFill>
              <a:effectLs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5212147"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681717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6530285"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4922290"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
        <p:nvSpPr>
          <p:cNvPr id="8" name="Google Shape;689;p29">
            <a:extLst>
              <a:ext uri="{FF2B5EF4-FFF2-40B4-BE49-F238E27FC236}">
                <a16:creationId xmlns:a16="http://schemas.microsoft.com/office/drawing/2014/main" id="{26457CB7-3CB9-EC61-084D-628C39F4EB8E}"/>
              </a:ext>
            </a:extLst>
          </p:cNvPr>
          <p:cNvSpPr txBox="1">
            <a:spLocks/>
          </p:cNvSpPr>
          <p:nvPr/>
        </p:nvSpPr>
        <p:spPr>
          <a:xfrm>
            <a:off x="3167939" y="3291785"/>
            <a:ext cx="170886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en-US" altLang="ja-JP" sz="1400" b="0" i="0" u="none" strike="noStrike" dirty="0">
                <a:solidFill>
                  <a:schemeClr val="accent3"/>
                </a:solidFill>
                <a:effectLst/>
                <a:latin typeface="+mn-ea"/>
                <a:ea typeface="+mn-ea"/>
              </a:rPr>
              <a:t>IPv6 Addressing Formats and Rules </a:t>
            </a:r>
          </a:p>
        </p:txBody>
      </p:sp>
      <p:sp>
        <p:nvSpPr>
          <p:cNvPr id="9" name="Google Shape;690;p29">
            <a:extLst>
              <a:ext uri="{FF2B5EF4-FFF2-40B4-BE49-F238E27FC236}">
                <a16:creationId xmlns:a16="http://schemas.microsoft.com/office/drawing/2014/main" id="{1E94AA00-97E5-BFDC-A5AA-4A9FF13330B6}"/>
              </a:ext>
            </a:extLst>
          </p:cNvPr>
          <p:cNvSpPr txBox="1">
            <a:spLocks/>
          </p:cNvSpPr>
          <p:nvPr/>
        </p:nvSpPr>
        <p:spPr>
          <a:xfrm>
            <a:off x="3412954" y="2764894"/>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accent3"/>
                </a:solidFill>
              </a:rPr>
              <a:t>07-2</a:t>
            </a: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50702DC-CDE9-F073-5C96-1ED1CA82E27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DAC16AE-1EDD-7369-56E3-F46C772B2A0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A65A324D-0E38-7588-3770-9C2CD8C2BAED}"/>
              </a:ext>
            </a:extLst>
          </p:cNvPr>
          <p:cNvSpPr txBox="1"/>
          <p:nvPr/>
        </p:nvSpPr>
        <p:spPr>
          <a:xfrm>
            <a:off x="957029" y="1112838"/>
            <a:ext cx="8048267" cy="707886"/>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10.2.4 Rule 1 – Omit Leading Zeros</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rPr>
              <a:t>10.2.5 Rule 2- Double Colon</a:t>
            </a:r>
          </a:p>
        </p:txBody>
      </p:sp>
      <p:sp>
        <p:nvSpPr>
          <p:cNvPr id="3" name="TextBox 2">
            <a:extLst>
              <a:ext uri="{FF2B5EF4-FFF2-40B4-BE49-F238E27FC236}">
                <a16:creationId xmlns:a16="http://schemas.microsoft.com/office/drawing/2014/main" id="{CF88372E-6480-E2CB-FDD3-C05FBCC0C0FF}"/>
              </a:ext>
            </a:extLst>
          </p:cNvPr>
          <p:cNvSpPr txBox="1"/>
          <p:nvPr/>
        </p:nvSpPr>
        <p:spPr>
          <a:xfrm>
            <a:off x="720725" y="1820724"/>
            <a:ext cx="8197032" cy="3231654"/>
          </a:xfrm>
          <a:prstGeom prst="rect">
            <a:avLst/>
          </a:prstGeom>
          <a:noFill/>
        </p:spPr>
        <p:txBody>
          <a:bodyPr wrap="square" rtlCol="0">
            <a:spAutoFit/>
          </a:bodyPr>
          <a:lstStyle/>
          <a:p>
            <a:pPr>
              <a:spcAft>
                <a:spcPts val="600"/>
              </a:spcAft>
            </a:pPr>
            <a:r>
              <a:rPr lang="en-US" dirty="0">
                <a:solidFill>
                  <a:schemeClr val="accent1"/>
                </a:solidFill>
              </a:rPr>
              <a:t>IPv6 Notation Rule 1 - Omit Leading Zeros:</a:t>
            </a:r>
          </a:p>
          <a:p>
            <a:pPr marL="285750" lvl="1" indent="-285750">
              <a:spcAft>
                <a:spcPts val="600"/>
              </a:spcAft>
              <a:buClr>
                <a:schemeClr val="tx1"/>
              </a:buClr>
              <a:buFont typeface="Arial" panose="020B0604020202020204" pitchFamily="34" charset="0"/>
              <a:buChar char="•"/>
            </a:pPr>
            <a:r>
              <a:rPr lang="en-US" dirty="0">
                <a:solidFill>
                  <a:schemeClr val="tx1"/>
                </a:solidFill>
              </a:rPr>
              <a:t>In any </a:t>
            </a:r>
            <a:r>
              <a:rPr lang="en-US" dirty="0" err="1">
                <a:solidFill>
                  <a:schemeClr val="tx1"/>
                </a:solidFill>
              </a:rPr>
              <a:t>hextet</a:t>
            </a:r>
            <a:r>
              <a:rPr lang="en-US" dirty="0">
                <a:solidFill>
                  <a:schemeClr val="tx1"/>
                </a:solidFill>
              </a:rPr>
              <a:t>, omit all leading zeros (e.g., "01ab" becomes "1ab").</a:t>
            </a:r>
          </a:p>
          <a:p>
            <a:pPr marL="285750" lvl="1" indent="-285750">
              <a:spcAft>
                <a:spcPts val="600"/>
              </a:spcAft>
              <a:buClr>
                <a:schemeClr val="tx1"/>
              </a:buClr>
              <a:buFont typeface="Arial" panose="020B0604020202020204" pitchFamily="34" charset="0"/>
              <a:buChar char="•"/>
            </a:pPr>
            <a:r>
              <a:rPr lang="en-US" dirty="0">
                <a:solidFill>
                  <a:schemeClr val="tx1"/>
                </a:solidFill>
              </a:rPr>
              <a:t>Only applies to leading zeros to avoid ambiguity (e.g., "00ab" becomes "ab", not "00ab").</a:t>
            </a:r>
          </a:p>
          <a:p>
            <a:pPr>
              <a:spcAft>
                <a:spcPts val="600"/>
              </a:spcAft>
              <a:buClr>
                <a:schemeClr val="tx1"/>
              </a:buClr>
            </a:pPr>
            <a:r>
              <a:rPr lang="en-US" dirty="0">
                <a:solidFill>
                  <a:schemeClr val="accent1"/>
                </a:solidFill>
              </a:rPr>
              <a:t>IPv6 Notation Rule 2 - Double Colon:</a:t>
            </a:r>
          </a:p>
          <a:p>
            <a:pPr marL="285750" lvl="1" indent="-285750">
              <a:spcAft>
                <a:spcPts val="600"/>
              </a:spcAft>
              <a:buClr>
                <a:schemeClr val="tx1"/>
              </a:buClr>
              <a:buFont typeface="Arial" panose="020B0604020202020204" pitchFamily="34" charset="0"/>
              <a:buChar char="•"/>
            </a:pPr>
            <a:r>
              <a:rPr lang="en-US" dirty="0">
                <a:solidFill>
                  <a:schemeClr val="tx1"/>
                </a:solidFill>
              </a:rPr>
              <a:t>A double colon (::) replaces a contiguous string of one or more all-zero </a:t>
            </a:r>
            <a:r>
              <a:rPr lang="en-US" dirty="0" err="1">
                <a:solidFill>
                  <a:schemeClr val="tx1"/>
                </a:solidFill>
              </a:rPr>
              <a:t>hextets</a:t>
            </a:r>
            <a:r>
              <a:rPr lang="en-US" dirty="0">
                <a:solidFill>
                  <a:schemeClr val="tx1"/>
                </a:solidFill>
              </a:rPr>
              <a:t>.</a:t>
            </a:r>
          </a:p>
          <a:p>
            <a:pPr marL="285750" lvl="1" indent="-285750">
              <a:spcAft>
                <a:spcPts val="600"/>
              </a:spcAft>
              <a:buClr>
                <a:schemeClr val="tx1"/>
              </a:buClr>
              <a:buFont typeface="Arial" panose="020B0604020202020204" pitchFamily="34" charset="0"/>
              <a:buChar char="•"/>
            </a:pPr>
            <a:r>
              <a:rPr lang="en-US" dirty="0">
                <a:solidFill>
                  <a:schemeClr val="tx1"/>
                </a:solidFill>
              </a:rPr>
              <a:t>Example: "2001:db8:cafe:1:0:0:0:1" becomes "2001:db8:cafe:1::1".</a:t>
            </a:r>
          </a:p>
          <a:p>
            <a:pPr marL="285750" lvl="1" indent="-285750">
              <a:spcAft>
                <a:spcPts val="600"/>
              </a:spcAft>
              <a:buClr>
                <a:schemeClr val="tx1"/>
              </a:buClr>
              <a:buFont typeface="Arial" panose="020B0604020202020204" pitchFamily="34" charset="0"/>
              <a:buChar char="•"/>
            </a:pPr>
            <a:r>
              <a:rPr lang="en-US" dirty="0">
                <a:solidFill>
                  <a:schemeClr val="tx1"/>
                </a:solidFill>
              </a:rPr>
              <a:t>Restriction: </a:t>
            </a:r>
            <a:r>
              <a:rPr lang="en-US" u="sng" dirty="0">
                <a:solidFill>
                  <a:schemeClr val="tx1"/>
                </a:solidFill>
              </a:rPr>
              <a:t>Double colon can only be used once </a:t>
            </a:r>
            <a:r>
              <a:rPr lang="en-US" dirty="0">
                <a:solidFill>
                  <a:schemeClr val="tx1"/>
                </a:solidFill>
              </a:rPr>
              <a:t>in an address to avoid multiple interpretations.</a:t>
            </a:r>
          </a:p>
          <a:p>
            <a:pPr>
              <a:spcAft>
                <a:spcPts val="600"/>
              </a:spcAft>
              <a:buClr>
                <a:schemeClr val="tx1"/>
              </a:buClr>
            </a:pPr>
            <a:r>
              <a:rPr lang="en-US" dirty="0">
                <a:solidFill>
                  <a:schemeClr val="tx1"/>
                </a:solidFill>
              </a:rPr>
              <a:t>Compressed Format: Combining these rules can significantly shorten the IPv6 address.</a:t>
            </a:r>
          </a:p>
          <a:p>
            <a:pPr>
              <a:spcAft>
                <a:spcPts val="600"/>
              </a:spcAft>
              <a:buClr>
                <a:schemeClr val="tx1"/>
              </a:buClr>
            </a:pPr>
            <a:r>
              <a:rPr lang="en-US" dirty="0">
                <a:solidFill>
                  <a:schemeClr val="accent1"/>
                </a:solidFill>
              </a:rPr>
              <a:t>Incorrect Use of Double Colon:</a:t>
            </a:r>
            <a:endParaRPr lang="en-US" sz="900" dirty="0">
              <a:solidFill>
                <a:schemeClr val="tx1"/>
              </a:solidFill>
            </a:endParaRPr>
          </a:p>
          <a:p>
            <a:pPr marL="285750" lvl="1" indent="-285750">
              <a:spcAft>
                <a:spcPts val="600"/>
              </a:spcAft>
              <a:buClr>
                <a:schemeClr val="tx1"/>
              </a:buClr>
              <a:buFont typeface="Arial" panose="020B0604020202020204" pitchFamily="34" charset="0"/>
              <a:buChar char="•"/>
            </a:pPr>
            <a:r>
              <a:rPr lang="en-US" dirty="0">
                <a:solidFill>
                  <a:schemeClr val="tx1"/>
                </a:solidFill>
              </a:rPr>
              <a:t>Example of Error: Using double colon twice (e.g., "2001:db8::</a:t>
            </a:r>
            <a:r>
              <a:rPr lang="en-US" dirty="0" err="1">
                <a:solidFill>
                  <a:schemeClr val="tx1"/>
                </a:solidFill>
              </a:rPr>
              <a:t>abcd</a:t>
            </a:r>
            <a:r>
              <a:rPr lang="en-US" dirty="0">
                <a:solidFill>
                  <a:schemeClr val="tx1"/>
                </a:solidFill>
              </a:rPr>
              <a:t>::1234").</a:t>
            </a:r>
          </a:p>
          <a:p>
            <a:pPr marL="285750" lvl="1" indent="-285750">
              <a:spcAft>
                <a:spcPts val="600"/>
              </a:spcAft>
              <a:buClr>
                <a:schemeClr val="tx1"/>
              </a:buClr>
              <a:buFont typeface="Arial" panose="020B0604020202020204" pitchFamily="34" charset="0"/>
              <a:buChar char="•"/>
            </a:pPr>
            <a:r>
              <a:rPr lang="en-US" dirty="0">
                <a:solidFill>
                  <a:schemeClr val="tx1"/>
                </a:solidFill>
              </a:rPr>
              <a:t>Leads to multiple possible expansions, causing ambiguity.</a:t>
            </a:r>
            <a:endParaRPr lang="en-US" sz="900" dirty="0">
              <a:solidFill>
                <a:schemeClr val="tx1"/>
              </a:solidFill>
            </a:endParaRPr>
          </a:p>
        </p:txBody>
      </p:sp>
      <p:sp>
        <p:nvSpPr>
          <p:cNvPr id="4" name="Footer Placeholder 3">
            <a:extLst>
              <a:ext uri="{FF2B5EF4-FFF2-40B4-BE49-F238E27FC236}">
                <a16:creationId xmlns:a16="http://schemas.microsoft.com/office/drawing/2014/main" id="{8094CAB1-824A-6556-78A3-BC2EE56C546F}"/>
              </a:ext>
            </a:extLst>
          </p:cNvPr>
          <p:cNvSpPr>
            <a:spLocks noGrp="1"/>
          </p:cNvSpPr>
          <p:nvPr>
            <p:ph type="ftr" sz="quarter" idx="3"/>
          </p:nvPr>
        </p:nvSpPr>
        <p:spPr/>
        <p:txBody>
          <a:bodyPr/>
          <a:lstStyle/>
          <a:p>
            <a:fld id="{4352072C-7B8F-6E43-9FAA-43C4CBD7B056}" type="slidenum">
              <a:rPr lang="en-US" smtClean="0"/>
              <a:t>20</a:t>
            </a:fld>
            <a:endParaRPr lang="en-US" dirty="0"/>
          </a:p>
        </p:txBody>
      </p:sp>
    </p:spTree>
    <p:extLst>
      <p:ext uri="{BB962C8B-B14F-4D97-AF65-F5344CB8AC3E}">
        <p14:creationId xmlns:p14="http://schemas.microsoft.com/office/powerpoint/2010/main" val="3282709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05E61FA-4744-F694-1D26-1CA076DBF29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3DCD82E-A3EB-555C-AB73-5C9905CB084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10.2. IPv6 Addressing</a:t>
            </a:r>
            <a:endParaRPr lang="en-US" dirty="0"/>
          </a:p>
        </p:txBody>
      </p:sp>
      <p:sp>
        <p:nvSpPr>
          <p:cNvPr id="2" name="TextBox 1">
            <a:extLst>
              <a:ext uri="{FF2B5EF4-FFF2-40B4-BE49-F238E27FC236}">
                <a16:creationId xmlns:a16="http://schemas.microsoft.com/office/drawing/2014/main" id="{8C552B79-816C-4D9C-C886-8BFA34D7479A}"/>
              </a:ext>
            </a:extLst>
          </p:cNvPr>
          <p:cNvSpPr txBox="1"/>
          <p:nvPr/>
        </p:nvSpPr>
        <p:spPr>
          <a:xfrm>
            <a:off x="720725" y="1112838"/>
            <a:ext cx="8048267" cy="707886"/>
          </a:xfrm>
          <a:prstGeom prst="rect">
            <a:avLst/>
          </a:prstGeom>
          <a:noFill/>
        </p:spPr>
        <p:txBody>
          <a:bodyPr wrap="square" rtlCol="0">
            <a:spAutoFit/>
          </a:bodyPr>
          <a:lstStyle/>
          <a:p>
            <a:r>
              <a:rPr lang="en-US" altLang="ja-JP" sz="2000" dirty="0">
                <a:solidFill>
                  <a:schemeClr val="accent4"/>
                </a:solidFill>
                <a:latin typeface="+mn-lt"/>
                <a:ea typeface="MS PGothic" panose="020B0600070205080204" pitchFamily="34" charset="-128"/>
                <a:hlinkClick r:id="rId4"/>
              </a:rPr>
              <a:t>10.2.4 Rule1 – </a:t>
            </a:r>
            <a:r>
              <a:rPr lang="ja-JP" altLang="en-US" sz="2000">
                <a:solidFill>
                  <a:schemeClr val="accent4"/>
                </a:solidFill>
                <a:latin typeface="+mn-lt"/>
                <a:ea typeface="MS PGothic" panose="020B0600070205080204" pitchFamily="34" charset="-128"/>
                <a:hlinkClick r:id="rId4"/>
              </a:rPr>
              <a:t>先頭のゼロを省略</a:t>
            </a:r>
            <a:endParaRPr lang="en-US" altLang="ja-JP" sz="2000" dirty="0">
              <a:solidFill>
                <a:schemeClr val="accent4"/>
              </a:solidFill>
              <a:latin typeface="+mn-lt"/>
              <a:ea typeface="MS PGothic" panose="020B0600070205080204" pitchFamily="34" charset="-128"/>
            </a:endParaRPr>
          </a:p>
          <a:p>
            <a:r>
              <a:rPr lang="en-US" altLang="ja-JP" sz="2000" dirty="0">
                <a:solidFill>
                  <a:schemeClr val="accent4"/>
                </a:solidFill>
                <a:latin typeface="+mn-lt"/>
                <a:ea typeface="MS PGothic" panose="020B0600070205080204" pitchFamily="34" charset="-128"/>
                <a:hlinkClick r:id="rId5"/>
              </a:rPr>
              <a:t>10.2.5 Rule2- </a:t>
            </a:r>
            <a:r>
              <a:rPr lang="ja-JP" altLang="en-US" sz="2000">
                <a:solidFill>
                  <a:schemeClr val="accent4"/>
                </a:solidFill>
                <a:latin typeface="+mn-lt"/>
                <a:ea typeface="MS PGothic" panose="020B0600070205080204" pitchFamily="34" charset="-128"/>
                <a:hlinkClick r:id="rId5"/>
              </a:rPr>
              <a:t>ダブルコロン</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97931E88-DCCC-B7F3-623A-BD905B860961}"/>
              </a:ext>
            </a:extLst>
          </p:cNvPr>
          <p:cNvSpPr txBox="1"/>
          <p:nvPr/>
        </p:nvSpPr>
        <p:spPr>
          <a:xfrm>
            <a:off x="720725" y="1875588"/>
            <a:ext cx="8197032" cy="2862322"/>
          </a:xfrm>
          <a:prstGeom prst="rect">
            <a:avLst/>
          </a:prstGeom>
          <a:noFill/>
        </p:spPr>
        <p:txBody>
          <a:bodyPr wrap="square" rtlCol="0">
            <a:spAutoFit/>
          </a:bodyPr>
          <a:lstStyle/>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先頭のゼロを省略</a:t>
            </a:r>
            <a:endParaRPr lang="en-US" altLang="ja-JP" dirty="0">
              <a:solidFill>
                <a:schemeClr val="accent1"/>
              </a:solidFill>
              <a:latin typeface="Meiryo UI" panose="020B0604030504040204" pitchFamily="34" charset="-128"/>
              <a:ea typeface="Meiryo UI" panose="020B0604030504040204" pitchFamily="34" charset="-128"/>
            </a:endParaRP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すべての先頭のゼロを省略。（例：「</a:t>
            </a:r>
            <a:r>
              <a:rPr lang="en-US" altLang="ja-JP" dirty="0">
                <a:solidFill>
                  <a:schemeClr val="tx1"/>
                </a:solidFill>
                <a:latin typeface="Meiryo UI" panose="020B0604030504040204" pitchFamily="34" charset="-128"/>
                <a:ea typeface="Meiryo UI" panose="020B0604030504040204" pitchFamily="34" charset="-128"/>
              </a:rPr>
              <a:t>01ab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1ab</a:t>
            </a:r>
            <a:r>
              <a:rPr lang="ja-JP" altLang="en-US">
                <a:solidFill>
                  <a:schemeClr val="tx1"/>
                </a:solidFill>
                <a:latin typeface="Meiryo UI" panose="020B0604030504040204" pitchFamily="34" charset="-128"/>
                <a:ea typeface="Meiryo UI" panose="020B0604030504040204" pitchFamily="34" charset="-128"/>
              </a:rPr>
              <a:t>」）</a:t>
            </a:r>
          </a:p>
          <a:p>
            <a:pPr marL="360000" lvl="1" indent="-1926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先頭のゼロのみが対象</a:t>
            </a:r>
            <a:br>
              <a:rPr lang="en-US" altLang="ja-JP" dirty="0">
                <a:solidFill>
                  <a:schemeClr val="tx1"/>
                </a:solidFill>
                <a:latin typeface="Meiryo UI" panose="020B0604030504040204" pitchFamily="34" charset="-128"/>
                <a:ea typeface="Meiryo UI" panose="020B0604030504040204" pitchFamily="34" charset="-128"/>
              </a:rPr>
            </a:b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00ab</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」になるが、「</a:t>
            </a:r>
            <a:r>
              <a:rPr lang="en-US" altLang="ja-JP" dirty="0">
                <a:solidFill>
                  <a:schemeClr val="tx1"/>
                </a:solidFill>
                <a:latin typeface="Meiryo UI" panose="020B0604030504040204" pitchFamily="34" charset="-128"/>
                <a:ea typeface="Meiryo UI" panose="020B0604030504040204" pitchFamily="34" charset="-128"/>
              </a:rPr>
              <a:t>ab0</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ab</a:t>
            </a:r>
            <a:r>
              <a:rPr lang="ja-JP" altLang="en-US">
                <a:solidFill>
                  <a:schemeClr val="tx1"/>
                </a:solidFill>
                <a:latin typeface="Meiryo UI" panose="020B0604030504040204" pitchFamily="34" charset="-128"/>
                <a:ea typeface="Meiryo UI" panose="020B0604030504040204" pitchFamily="34" charset="-128"/>
              </a:rPr>
              <a:t>」にならない）。</a:t>
            </a:r>
            <a:endParaRPr lang="en-US" altLang="ja-JP" dirty="0">
              <a:solidFill>
                <a:schemeClr val="tx1"/>
              </a:solidFill>
              <a:latin typeface="Meiryo UI" panose="020B0604030504040204" pitchFamily="34" charset="-128"/>
              <a:ea typeface="Meiryo UI" panose="020B0604030504040204" pitchFamily="34" charset="-128"/>
            </a:endParaRPr>
          </a:p>
          <a:p>
            <a:pPr marL="228600" indent="-228600">
              <a:spcAft>
                <a:spcPts val="600"/>
              </a:spcAft>
              <a:buClr>
                <a:schemeClr val="tx1"/>
              </a:buClr>
              <a:buFont typeface="+mj-lt"/>
              <a:buAutoNum type="arabicPeriod"/>
            </a:pPr>
            <a:r>
              <a:rPr lang="ja-JP" altLang="en-US">
                <a:solidFill>
                  <a:schemeClr val="accent1"/>
                </a:solidFill>
                <a:latin typeface="Meiryo UI" panose="020B0604030504040204" pitchFamily="34" charset="-128"/>
                <a:ea typeface="Meiryo UI" panose="020B0604030504040204" pitchFamily="34" charset="-128"/>
              </a:rPr>
              <a:t>ダブルコロン</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a:t>
            </a:r>
            <a:r>
              <a:rPr lang="en-US" altLang="ja-JP" dirty="0">
                <a:solidFill>
                  <a:schemeClr val="tx1"/>
                </a:solidFill>
                <a:latin typeface="Meiryo UI" panose="020B0604030504040204" pitchFamily="34" charset="-128"/>
                <a:ea typeface="Meiryo UI" panose="020B0604030504040204" pitchFamily="34" charset="-128"/>
              </a:rPr>
              <a:t>::</a:t>
            </a:r>
            <a:r>
              <a:rPr lang="ja-JP" altLang="en-US">
                <a:solidFill>
                  <a:schemeClr val="tx1"/>
                </a:solidFill>
                <a:latin typeface="Meiryo UI" panose="020B0604030504040204" pitchFamily="34" charset="-128"/>
                <a:ea typeface="Meiryo UI" panose="020B0604030504040204" pitchFamily="34" charset="-128"/>
              </a:rPr>
              <a:t>）は、連続する</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つ以上のゼロの文字列を置き換えます。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例：「</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0:0:0</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は「</a:t>
            </a:r>
            <a:r>
              <a:rPr lang="en-US" altLang="ja-JP" dirty="0">
                <a:solidFill>
                  <a:schemeClr val="tx1"/>
                </a:solidFill>
                <a:latin typeface="Meiryo UI" panose="020B0604030504040204" pitchFamily="34" charset="-128"/>
                <a:ea typeface="Meiryo UI" panose="020B0604030504040204" pitchFamily="34" charset="-128"/>
              </a:rPr>
              <a:t>2001:</a:t>
            </a:r>
            <a:r>
              <a:rPr lang="en-US" dirty="0">
                <a:solidFill>
                  <a:schemeClr val="tx1"/>
                </a:solidFill>
                <a:latin typeface="Meiryo UI" panose="020B0604030504040204" pitchFamily="34" charset="-128"/>
                <a:ea typeface="Meiryo UI" panose="020B0604030504040204" pitchFamily="34" charset="-128"/>
              </a:rPr>
              <a:t>db8:cafe:1</a:t>
            </a:r>
            <a:r>
              <a:rPr lang="en-US" dirty="0">
                <a:solidFill>
                  <a:schemeClr val="accent1"/>
                </a:solidFill>
                <a:latin typeface="Meiryo UI" panose="020B0604030504040204" pitchFamily="34" charset="-128"/>
                <a:ea typeface="Meiryo UI" panose="020B0604030504040204" pitchFamily="34" charset="-128"/>
              </a:rPr>
              <a:t>::</a:t>
            </a:r>
            <a:r>
              <a:rPr lang="en-US"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になります。</a:t>
            </a:r>
          </a:p>
          <a:p>
            <a:pPr marL="360000" indent="-194400">
              <a:spcAft>
                <a:spcPts val="600"/>
              </a:spcAft>
              <a:buClr>
                <a:schemeClr val="tx1"/>
              </a:buClr>
              <a:buFont typeface="Arial" panose="020B0604020202020204" pitchFamily="34" charset="0"/>
              <a:buChar char="•"/>
            </a:pPr>
            <a:r>
              <a:rPr lang="ja-JP" altLang="en-US">
                <a:solidFill>
                  <a:schemeClr val="tx1"/>
                </a:solidFill>
                <a:latin typeface="Meiryo UI" panose="020B0604030504040204" pitchFamily="34" charset="-128"/>
                <a:ea typeface="Meiryo UI" panose="020B0604030504040204" pitchFamily="34" charset="-128"/>
              </a:rPr>
              <a:t>ダブルコロンはアドレス内で</a:t>
            </a:r>
            <a:r>
              <a:rPr lang="en-US" altLang="ja-JP" dirty="0">
                <a:solidFill>
                  <a:schemeClr val="tx1"/>
                </a:solidFill>
                <a:latin typeface="Meiryo UI" panose="020B0604030504040204" pitchFamily="34" charset="-128"/>
                <a:ea typeface="Meiryo UI" panose="020B0604030504040204" pitchFamily="34" charset="-128"/>
              </a:rPr>
              <a:t>1</a:t>
            </a:r>
            <a:r>
              <a:rPr lang="ja-JP" altLang="en-US">
                <a:solidFill>
                  <a:schemeClr val="tx1"/>
                </a:solidFill>
                <a:latin typeface="Meiryo UI" panose="020B0604030504040204" pitchFamily="34" charset="-128"/>
                <a:ea typeface="Meiryo UI" panose="020B0604030504040204" pitchFamily="34" charset="-128"/>
              </a:rPr>
              <a:t>回しか使用できません。</a:t>
            </a:r>
          </a:p>
          <a:p>
            <a:pPr>
              <a:spcAft>
                <a:spcPts val="600"/>
              </a:spcAft>
            </a:pPr>
            <a:endParaRPr lang="en-US" altLang="ja-JP" dirty="0">
              <a:solidFill>
                <a:schemeClr val="tx1"/>
              </a:solidFill>
              <a:latin typeface="Meiryo UI" panose="020B0604030504040204" pitchFamily="34" charset="-128"/>
              <a:ea typeface="Meiryo UI" panose="020B0604030504040204" pitchFamily="34" charset="-128"/>
            </a:endParaRPr>
          </a:p>
          <a:p>
            <a:pPr>
              <a:spcAft>
                <a:spcPts val="600"/>
              </a:spcAft>
            </a:pPr>
            <a:r>
              <a:rPr lang="ja-JP" altLang="en-US">
                <a:solidFill>
                  <a:schemeClr val="tx1"/>
                </a:solidFill>
                <a:latin typeface="Meiryo UI" panose="020B0604030504040204" pitchFamily="34" charset="-128"/>
                <a:ea typeface="Meiryo UI" panose="020B0604030504040204" pitchFamily="34" charset="-128"/>
              </a:rPr>
              <a:t>これらのルールを組み合わせると、</a:t>
            </a:r>
            <a:r>
              <a:rPr lang="en-US" dirty="0">
                <a:solidFill>
                  <a:schemeClr val="tx1"/>
                </a:solidFill>
                <a:latin typeface="Meiryo UI" panose="020B0604030504040204" pitchFamily="34" charset="-128"/>
                <a:ea typeface="Meiryo UI" panose="020B0604030504040204" pitchFamily="34" charset="-128"/>
              </a:rPr>
              <a:t>IPv6</a:t>
            </a:r>
            <a:r>
              <a:rPr lang="ja-JP" altLang="en-US">
                <a:solidFill>
                  <a:schemeClr val="tx1"/>
                </a:solidFill>
                <a:latin typeface="Meiryo UI" panose="020B0604030504040204" pitchFamily="34" charset="-128"/>
                <a:ea typeface="Meiryo UI" panose="020B0604030504040204" pitchFamily="34" charset="-128"/>
              </a:rPr>
              <a:t>アドレスを大幅に短縮できます。</a:t>
            </a:r>
            <a:endParaRPr lang="en-US" dirty="0">
              <a:solidFill>
                <a:schemeClr val="tx1"/>
              </a:solidFill>
              <a:latin typeface="Meiryo UI" panose="020B0604030504040204" pitchFamily="34" charset="-128"/>
              <a:ea typeface="Meiryo UI" panose="020B0604030504040204" pitchFamily="34" charset="-128"/>
            </a:endParaRPr>
          </a:p>
        </p:txBody>
      </p:sp>
      <p:sp>
        <p:nvSpPr>
          <p:cNvPr id="4" name="Footer Placeholder 3">
            <a:extLst>
              <a:ext uri="{FF2B5EF4-FFF2-40B4-BE49-F238E27FC236}">
                <a16:creationId xmlns:a16="http://schemas.microsoft.com/office/drawing/2014/main" id="{7FFDD653-83EC-F1AC-9B67-8D3B448AA028}"/>
              </a:ext>
            </a:extLst>
          </p:cNvPr>
          <p:cNvSpPr>
            <a:spLocks noGrp="1"/>
          </p:cNvSpPr>
          <p:nvPr>
            <p:ph type="ftr" sz="quarter" idx="3"/>
          </p:nvPr>
        </p:nvSpPr>
        <p:spPr/>
        <p:txBody>
          <a:bodyPr/>
          <a:lstStyle/>
          <a:p>
            <a:fld id="{F69C635C-76A1-0041-8023-2DD83B034D21}" type="slidenum">
              <a:rPr lang="en-US" smtClean="0"/>
              <a:t>21</a:t>
            </a:fld>
            <a:endParaRPr lang="en-US" dirty="0"/>
          </a:p>
        </p:txBody>
      </p:sp>
    </p:spTree>
    <p:extLst>
      <p:ext uri="{BB962C8B-B14F-4D97-AF65-F5344CB8AC3E}">
        <p14:creationId xmlns:p14="http://schemas.microsoft.com/office/powerpoint/2010/main" val="2305411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10.3. IPv6 Addressing Formats and Rules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724" y="1174613"/>
            <a:ext cx="8231890" cy="3816429"/>
          </a:xfrm>
          <a:prstGeom prst="rect">
            <a:avLst/>
          </a:prstGeom>
          <a:noFill/>
        </p:spPr>
        <p:txBody>
          <a:bodyPr wrap="square" rtlCol="0">
            <a:spAutoFit/>
          </a:bodyPr>
          <a:lstStyle/>
          <a:p>
            <a:pPr algn="l">
              <a:spcAft>
                <a:spcPts val="600"/>
              </a:spcAft>
              <a:buClr>
                <a:schemeClr val="tx1"/>
              </a:buClr>
            </a:pPr>
            <a:r>
              <a:rPr lang="en-US" i="0" dirty="0">
                <a:solidFill>
                  <a:schemeClr val="accent1"/>
                </a:solidFill>
                <a:effectLst/>
                <a:latin typeface="+mn-lt"/>
              </a:rPr>
              <a:t>IPv4 Issues</a:t>
            </a: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The depletion of IPv4 address space has been the motivating factor for moving to IPv6. IPv6 has a larger 128-bit address space, providing 340 undecillion possible addresses. When the IETF began its development of a successor to IPv4, it used this opportunity to fix the limitations of IPv4 and include enhancements. One example is ICMPv6, which includes address resolution and address autoconfiguration not found in ICMPv4.</a:t>
            </a:r>
          </a:p>
          <a:p>
            <a:pPr marL="285750" lvl="1" indent="-285750">
              <a:spcAft>
                <a:spcPts val="600"/>
              </a:spcAft>
              <a:buClr>
                <a:schemeClr val="tx1"/>
              </a:buClr>
              <a:buFont typeface="Arial" panose="020B0604020202020204" pitchFamily="34" charset="0"/>
              <a:buChar char="•"/>
            </a:pPr>
            <a:endParaRPr lang="en-US" i="0" dirty="0">
              <a:solidFill>
                <a:schemeClr val="tx1"/>
              </a:solidFill>
              <a:effectLst/>
              <a:latin typeface="+mn-lt"/>
            </a:endParaRPr>
          </a:p>
          <a:p>
            <a:pPr marL="285750" lvl="1" indent="-285750">
              <a:spcAft>
                <a:spcPts val="600"/>
              </a:spcAft>
              <a:buClr>
                <a:schemeClr val="tx1"/>
              </a:buClr>
              <a:buFont typeface="Arial" panose="020B0604020202020204" pitchFamily="34" charset="0"/>
              <a:buChar char="•"/>
            </a:pPr>
            <a:r>
              <a:rPr lang="en-US" i="0" dirty="0">
                <a:solidFill>
                  <a:schemeClr val="tx1"/>
                </a:solidFill>
                <a:effectLst/>
                <a:latin typeface="+mn-lt"/>
              </a:rPr>
              <a:t>Both IPv4 and IPv6 coexist and the transition to only IPv6 will take several years. The IETF has created various protocols and tools to help network administrators migrate their networks to IPv6. The migration techniques can be divided into three categories: Dual Stack, Tunneling, and Translation. Dual stack devices run both IPv4 and IPv6 protocol stacks simultaneously. Tunneling is a method of transporting an IPv6 packet over an IPv4 network. The IPv6 packet is encapsulated inside an IPv4 packet, similar to other types of data. NAT64 allows IPv6-enabled devices to communicate with IPv4-enabled devices using a translation technique similar to NAT for IPv4. An IPv6 packet is translated to an IPv4 packet and an IPv4 packet is translated to an IPv6 packet.</a:t>
            </a:r>
          </a:p>
          <a:p>
            <a:pPr marL="171450" lvl="1" indent="-171450">
              <a:spcAft>
                <a:spcPts val="600"/>
              </a:spcAft>
              <a:buClr>
                <a:schemeClr val="tx1"/>
              </a:buClr>
              <a:buFont typeface="Arial" panose="020B0604020202020204" pitchFamily="34" charset="0"/>
              <a:buChar char="•"/>
            </a:pPr>
            <a:endParaRPr lang="en-US" sz="1200" i="0" dirty="0">
              <a:solidFill>
                <a:schemeClr val="tx1"/>
              </a:solidFill>
              <a:effectLst/>
              <a:latin typeface="+mn-lt"/>
            </a:endParaRPr>
          </a:p>
        </p:txBody>
      </p:sp>
      <p:sp>
        <p:nvSpPr>
          <p:cNvPr id="2" name="Footer Placeholder 1">
            <a:extLst>
              <a:ext uri="{FF2B5EF4-FFF2-40B4-BE49-F238E27FC236}">
                <a16:creationId xmlns:a16="http://schemas.microsoft.com/office/drawing/2014/main" id="{8168A00C-B45B-7D0F-279D-77AC60B56609}"/>
              </a:ext>
            </a:extLst>
          </p:cNvPr>
          <p:cNvSpPr>
            <a:spLocks noGrp="1"/>
          </p:cNvSpPr>
          <p:nvPr>
            <p:ph type="ftr" sz="quarter" idx="3"/>
          </p:nvPr>
        </p:nvSpPr>
        <p:spPr/>
        <p:txBody>
          <a:bodyPr/>
          <a:lstStyle/>
          <a:p>
            <a:fld id="{DF49AA79-2A68-0949-AF9D-9BBD6972A8EE}" type="slidenum">
              <a:rPr lang="en-US" smtClean="0"/>
              <a:t>22</a:t>
            </a:fld>
            <a:endParaRPr lang="en-US" dirty="0"/>
          </a:p>
        </p:txBody>
      </p:sp>
    </p:spTree>
    <p:extLst>
      <p:ext uri="{BB962C8B-B14F-4D97-AF65-F5344CB8AC3E}">
        <p14:creationId xmlns:p14="http://schemas.microsoft.com/office/powerpoint/2010/main" val="1586786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BDE0F95-390A-48FE-B5EA-A2F5F257499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D5A3840-55B9-BCE5-F91E-018FD633422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10.3. IPv6 Addressing Formats and Rules Summary</a:t>
            </a:r>
            <a:endParaRPr lang="en-US" altLang="ja-JP" dirty="0"/>
          </a:p>
        </p:txBody>
      </p:sp>
      <p:sp>
        <p:nvSpPr>
          <p:cNvPr id="4" name="TextBox 3">
            <a:extLst>
              <a:ext uri="{FF2B5EF4-FFF2-40B4-BE49-F238E27FC236}">
                <a16:creationId xmlns:a16="http://schemas.microsoft.com/office/drawing/2014/main" id="{AB89E44F-D0F7-230E-811A-43D2B65CBA6F}"/>
              </a:ext>
            </a:extLst>
          </p:cNvPr>
          <p:cNvSpPr txBox="1"/>
          <p:nvPr/>
        </p:nvSpPr>
        <p:spPr>
          <a:xfrm>
            <a:off x="720724" y="1174613"/>
            <a:ext cx="8231890" cy="3908762"/>
          </a:xfrm>
          <a:prstGeom prst="rect">
            <a:avLst/>
          </a:prstGeom>
          <a:noFill/>
        </p:spPr>
        <p:txBody>
          <a:bodyPr wrap="square" rtlCol="0">
            <a:spAutoFit/>
          </a:bodyPr>
          <a:lstStyle/>
          <a:p>
            <a:pPr lvl="1">
              <a:spcAft>
                <a:spcPts val="600"/>
              </a:spcAft>
              <a:buClr>
                <a:schemeClr val="tx1"/>
              </a:buClr>
            </a:pPr>
            <a:r>
              <a:rPr lang="en-US" sz="1200" i="0" dirty="0">
                <a:solidFill>
                  <a:schemeClr val="accent1"/>
                </a:solidFill>
                <a:effectLst/>
                <a:latin typeface="+mn-lt"/>
              </a:rPr>
              <a:t>IPv6 Addressing</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IPv6 addresses are 128 bits in length and written as a string of hexadecimal values. Every four bits is represented by a single hexadecimal digit; for a total of 32 hexadecimal values. IPv6 addresses are not case-sensitive and can be written in either lowercase or uppercase. In IPv6, a </a:t>
            </a:r>
            <a:r>
              <a:rPr lang="en-US" sz="1200" i="0" dirty="0" err="1">
                <a:solidFill>
                  <a:schemeClr val="tx1"/>
                </a:solidFill>
                <a:effectLst/>
                <a:latin typeface="+mn-lt"/>
              </a:rPr>
              <a:t>hextet</a:t>
            </a:r>
            <a:r>
              <a:rPr lang="en-US" sz="1200" i="0" dirty="0">
                <a:solidFill>
                  <a:schemeClr val="tx1"/>
                </a:solidFill>
                <a:effectLst/>
                <a:latin typeface="+mn-lt"/>
              </a:rPr>
              <a:t> that refers to a segment of 16 bits, or four hexadecimal values. Each “x” is a single </a:t>
            </a:r>
            <a:r>
              <a:rPr lang="en-US" sz="1200" i="0" dirty="0" err="1">
                <a:solidFill>
                  <a:schemeClr val="tx1"/>
                </a:solidFill>
                <a:effectLst/>
                <a:latin typeface="+mn-lt"/>
              </a:rPr>
              <a:t>hextet</a:t>
            </a:r>
            <a:r>
              <a:rPr lang="en-US" sz="1200" i="0" dirty="0">
                <a:solidFill>
                  <a:schemeClr val="tx1"/>
                </a:solidFill>
                <a:effectLst/>
                <a:latin typeface="+mn-lt"/>
              </a:rPr>
              <a:t>, which is 16 bits or four hexadecimal digits. Preferred format means that you write IPv6 address using all 32 hexadecimal digits. Here is one example - fe80:0000:0000:0000:0123:4567:89ab:cdef.</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There are two rules that help to reduce the number of digits needed to represent an IPv6 address.</a:t>
            </a:r>
          </a:p>
          <a:p>
            <a:pPr lvl="1">
              <a:spcAft>
                <a:spcPts val="600"/>
              </a:spcAft>
              <a:buClr>
                <a:schemeClr val="tx1"/>
              </a:buClr>
            </a:pPr>
            <a:r>
              <a:rPr lang="en-US" sz="1200" i="0" dirty="0">
                <a:solidFill>
                  <a:schemeClr val="accent1"/>
                </a:solidFill>
                <a:effectLst/>
                <a:latin typeface="+mn-lt"/>
              </a:rPr>
              <a:t>Rule 1 – Omit Leading Zeros. You can only omit leading zeros, not trailing zeros.</a:t>
            </a:r>
            <a:endParaRPr lang="en-US" sz="1200" i="0" dirty="0">
              <a:solidFill>
                <a:schemeClr val="tx1"/>
              </a:solidFill>
              <a:effectLst/>
              <a:latin typeface="+mn-lt"/>
            </a:endParaRPr>
          </a:p>
          <a:p>
            <a:pPr marL="171450" lvl="1" indent="-171450">
              <a:buClr>
                <a:schemeClr val="tx1"/>
              </a:buClr>
              <a:buFont typeface="Arial" panose="020B0604020202020204" pitchFamily="34" charset="0"/>
              <a:buChar char="•"/>
            </a:pPr>
            <a:r>
              <a:rPr lang="en-US" sz="1200" i="0" dirty="0">
                <a:solidFill>
                  <a:schemeClr val="tx1"/>
                </a:solidFill>
                <a:effectLst/>
                <a:latin typeface="+mn-lt"/>
              </a:rPr>
              <a:t>01ab can be represented as 1ab</a:t>
            </a:r>
          </a:p>
          <a:p>
            <a:pPr marL="171450" lvl="1" indent="-171450">
              <a:buClr>
                <a:schemeClr val="tx1"/>
              </a:buClr>
              <a:buFont typeface="Arial" panose="020B0604020202020204" pitchFamily="34" charset="0"/>
              <a:buChar char="•"/>
            </a:pPr>
            <a:r>
              <a:rPr lang="en-US" sz="1200" i="0" dirty="0">
                <a:solidFill>
                  <a:schemeClr val="tx1"/>
                </a:solidFill>
                <a:effectLst/>
                <a:latin typeface="+mn-lt"/>
              </a:rPr>
              <a:t>09f0 can be represented as 9f0</a:t>
            </a:r>
          </a:p>
          <a:p>
            <a:pPr marL="171450" lvl="1" indent="-171450">
              <a:buClr>
                <a:schemeClr val="tx1"/>
              </a:buClr>
              <a:buFont typeface="Arial" panose="020B0604020202020204" pitchFamily="34" charset="0"/>
              <a:buChar char="•"/>
            </a:pPr>
            <a:r>
              <a:rPr lang="en-US" sz="1200" i="0" dirty="0">
                <a:solidFill>
                  <a:schemeClr val="tx1"/>
                </a:solidFill>
                <a:effectLst/>
                <a:latin typeface="+mn-lt"/>
              </a:rPr>
              <a:t>0a00 can be represented as a00</a:t>
            </a:r>
          </a:p>
          <a:p>
            <a:pPr marL="171450" lvl="1" indent="-171450">
              <a:buClr>
                <a:schemeClr val="tx1"/>
              </a:buClr>
              <a:buFont typeface="Arial" panose="020B0604020202020204" pitchFamily="34" charset="0"/>
              <a:buChar char="•"/>
            </a:pPr>
            <a:r>
              <a:rPr lang="en-US" sz="1200" i="0" dirty="0">
                <a:solidFill>
                  <a:schemeClr val="tx1"/>
                </a:solidFill>
                <a:effectLst/>
                <a:latin typeface="+mn-lt"/>
              </a:rPr>
              <a:t>00ab can be represented as ab</a:t>
            </a:r>
          </a:p>
          <a:p>
            <a:pPr marL="171450" lvl="1" indent="-171450">
              <a:buClr>
                <a:schemeClr val="tx1"/>
              </a:buClr>
              <a:buFont typeface="Arial" panose="020B0604020202020204" pitchFamily="34" charset="0"/>
              <a:buChar char="•"/>
            </a:pPr>
            <a:endParaRPr lang="en-US" sz="1200" i="0" dirty="0">
              <a:solidFill>
                <a:schemeClr val="tx1"/>
              </a:solidFill>
              <a:effectLst/>
              <a:latin typeface="+mn-lt"/>
            </a:endParaRPr>
          </a:p>
          <a:p>
            <a:pPr lvl="1">
              <a:spcAft>
                <a:spcPts val="600"/>
              </a:spcAft>
              <a:buClr>
                <a:schemeClr val="tx1"/>
              </a:buClr>
            </a:pPr>
            <a:r>
              <a:rPr lang="en-US" sz="1200" i="0" dirty="0">
                <a:solidFill>
                  <a:schemeClr val="accent1"/>
                </a:solidFill>
                <a:effectLst/>
                <a:latin typeface="+mn-lt"/>
              </a:rPr>
              <a:t>Rule 2 – Double Colon. </a:t>
            </a:r>
            <a:r>
              <a:rPr lang="en-US" sz="1200" i="0" dirty="0">
                <a:solidFill>
                  <a:schemeClr val="tx1"/>
                </a:solidFill>
                <a:effectLst/>
                <a:latin typeface="+mn-lt"/>
              </a:rPr>
              <a:t>A double colon (::) can replace any single, contiguous string of one or more 16-bit </a:t>
            </a:r>
            <a:r>
              <a:rPr lang="en-US" sz="1200" i="0" dirty="0" err="1">
                <a:solidFill>
                  <a:schemeClr val="tx1"/>
                </a:solidFill>
                <a:effectLst/>
                <a:latin typeface="+mn-lt"/>
              </a:rPr>
              <a:t>hextets</a:t>
            </a:r>
            <a:r>
              <a:rPr lang="en-US" sz="1200" i="0" dirty="0">
                <a:solidFill>
                  <a:schemeClr val="tx1"/>
                </a:solidFill>
                <a:effectLst/>
                <a:latin typeface="+mn-lt"/>
              </a:rPr>
              <a:t> consisting of all zeros. For example, 2001:db8:cafe:1:0:0:0:1 (leading 0s omitted) could be represented as 2001:db8:cafe:1::1. The double colon (::) is used in place of the three all-0 </a:t>
            </a:r>
            <a:r>
              <a:rPr lang="en-US" sz="1200" i="0" dirty="0" err="1">
                <a:solidFill>
                  <a:schemeClr val="tx1"/>
                </a:solidFill>
                <a:effectLst/>
                <a:latin typeface="+mn-lt"/>
              </a:rPr>
              <a:t>hextets</a:t>
            </a:r>
            <a:r>
              <a:rPr lang="en-US" sz="1200" i="0" dirty="0">
                <a:solidFill>
                  <a:schemeClr val="tx1"/>
                </a:solidFill>
                <a:effectLst/>
                <a:latin typeface="+mn-lt"/>
              </a:rPr>
              <a:t> (0:0:0). The double colon (::) can only be used once within an address, otherwise there would be more than one possible resulting address. If an address has more than one contiguous string of all-0 </a:t>
            </a:r>
            <a:r>
              <a:rPr lang="en-US" sz="1200" i="0" dirty="0" err="1">
                <a:solidFill>
                  <a:schemeClr val="tx1"/>
                </a:solidFill>
                <a:effectLst/>
                <a:latin typeface="+mn-lt"/>
              </a:rPr>
              <a:t>hextets</a:t>
            </a:r>
            <a:r>
              <a:rPr lang="en-US" sz="1200" i="0" dirty="0">
                <a:solidFill>
                  <a:schemeClr val="tx1"/>
                </a:solidFill>
                <a:effectLst/>
                <a:latin typeface="+mn-lt"/>
              </a:rPr>
              <a:t>, best practice is to use the double colon (::) on the longest string. If the strings are equal, the first string should use the double colon (::).</a:t>
            </a:r>
          </a:p>
        </p:txBody>
      </p:sp>
      <p:sp>
        <p:nvSpPr>
          <p:cNvPr id="2" name="Footer Placeholder 1">
            <a:extLst>
              <a:ext uri="{FF2B5EF4-FFF2-40B4-BE49-F238E27FC236}">
                <a16:creationId xmlns:a16="http://schemas.microsoft.com/office/drawing/2014/main" id="{5D25A65E-A3E0-33BE-EDFB-F26BC2B331A7}"/>
              </a:ext>
            </a:extLst>
          </p:cNvPr>
          <p:cNvSpPr>
            <a:spLocks noGrp="1"/>
          </p:cNvSpPr>
          <p:nvPr>
            <p:ph type="ftr" sz="quarter" idx="3"/>
          </p:nvPr>
        </p:nvSpPr>
        <p:spPr/>
        <p:txBody>
          <a:bodyPr/>
          <a:lstStyle/>
          <a:p>
            <a:fld id="{1A01373A-2718-B34E-8250-12CB6ACBAACA}" type="slidenum">
              <a:rPr lang="en-US" smtClean="0"/>
              <a:t>23</a:t>
            </a:fld>
            <a:endParaRPr lang="en-US" dirty="0"/>
          </a:p>
        </p:txBody>
      </p:sp>
    </p:spTree>
    <p:extLst>
      <p:ext uri="{BB962C8B-B14F-4D97-AF65-F5344CB8AC3E}">
        <p14:creationId xmlns:p14="http://schemas.microsoft.com/office/powerpoint/2010/main" val="4016489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B59248B-089C-3773-0704-F9E38A2EDD4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27D7D7C-7F0A-E439-BE63-E4ED66EFD17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10.3. IPv6 Addressing Formats and Rules Summary</a:t>
            </a:r>
            <a:endParaRPr lang="en-US" altLang="ja-JP" dirty="0"/>
          </a:p>
        </p:txBody>
      </p:sp>
      <p:sp>
        <p:nvSpPr>
          <p:cNvPr id="4" name="TextBox 3">
            <a:extLst>
              <a:ext uri="{FF2B5EF4-FFF2-40B4-BE49-F238E27FC236}">
                <a16:creationId xmlns:a16="http://schemas.microsoft.com/office/drawing/2014/main" id="{AB121C39-799D-BC50-C57C-F869C150BF35}"/>
              </a:ext>
            </a:extLst>
          </p:cNvPr>
          <p:cNvSpPr txBox="1"/>
          <p:nvPr/>
        </p:nvSpPr>
        <p:spPr>
          <a:xfrm>
            <a:off x="720724" y="1173182"/>
            <a:ext cx="8231890" cy="3970318"/>
          </a:xfrm>
          <a:prstGeom prst="rect">
            <a:avLst/>
          </a:prstGeom>
          <a:noFill/>
        </p:spPr>
        <p:txBody>
          <a:bodyPr wrap="square" rtlCol="0">
            <a:spAutoFit/>
          </a:bodyPr>
          <a:lstStyle/>
          <a:p>
            <a:r>
              <a:rPr lang="en-US" sz="2000" dirty="0">
                <a:solidFill>
                  <a:schemeClr val="accent1"/>
                </a:solidFill>
                <a:latin typeface="Meiryo UI" panose="020B0604030504040204" pitchFamily="34" charset="-128"/>
                <a:ea typeface="Meiryo UI" panose="020B0604030504040204" pitchFamily="34" charset="-128"/>
              </a:rPr>
              <a:t>IPv4</a:t>
            </a:r>
            <a:r>
              <a:rPr lang="ja-JP" altLang="en-US" sz="2000">
                <a:solidFill>
                  <a:schemeClr val="accent1"/>
                </a:solidFill>
                <a:latin typeface="Meiryo UI" panose="020B0604030504040204" pitchFamily="34" charset="-128"/>
                <a:ea typeface="Meiryo UI" panose="020B0604030504040204" pitchFamily="34" charset="-128"/>
              </a:rPr>
              <a:t>の問題</a:t>
            </a:r>
          </a:p>
          <a:p>
            <a:pPr marL="285750" lvl="1"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IPv4</a:t>
            </a:r>
            <a:r>
              <a:rPr lang="ja-JP" altLang="en-US" sz="1800">
                <a:solidFill>
                  <a:schemeClr val="tx1"/>
                </a:solidFill>
                <a:latin typeface="Meiryo UI" panose="020B0604030504040204" pitchFamily="34" charset="-128"/>
                <a:ea typeface="Meiryo UI" panose="020B0604030504040204" pitchFamily="34" charset="-128"/>
              </a:rPr>
              <a:t>アドレスの不足が</a:t>
            </a: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への移行の要因。</a:t>
            </a:r>
            <a:endParaRPr lang="en-US" altLang="ja-JP" sz="1800"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は</a:t>
            </a:r>
            <a:r>
              <a:rPr lang="en-US" altLang="ja-JP" sz="1800" dirty="0">
                <a:solidFill>
                  <a:schemeClr val="accent1"/>
                </a:solidFill>
                <a:latin typeface="Meiryo UI" panose="020B0604030504040204" pitchFamily="34" charset="-128"/>
                <a:ea typeface="Meiryo UI" panose="020B0604030504040204" pitchFamily="34" charset="-128"/>
              </a:rPr>
              <a:t>128</a:t>
            </a:r>
            <a:r>
              <a:rPr lang="ja-JP" altLang="en-US" sz="1800">
                <a:solidFill>
                  <a:schemeClr val="accent1"/>
                </a:solidFill>
                <a:latin typeface="Meiryo UI" panose="020B0604030504040204" pitchFamily="34" charset="-128"/>
                <a:ea typeface="Meiryo UI" panose="020B0604030504040204" pitchFamily="34" charset="-128"/>
              </a:rPr>
              <a:t>ビット</a:t>
            </a:r>
            <a:r>
              <a:rPr lang="ja-JP" altLang="en-US" sz="1800">
                <a:solidFill>
                  <a:schemeClr val="tx1"/>
                </a:solidFill>
                <a:latin typeface="Meiryo UI" panose="020B0604030504040204" pitchFamily="34" charset="-128"/>
                <a:ea typeface="Meiryo UI" panose="020B0604030504040204" pitchFamily="34" charset="-128"/>
              </a:rPr>
              <a:t>の大容量アドレス空間で、</a:t>
            </a:r>
            <a:r>
              <a:rPr lang="en-US" altLang="ja-JP" sz="1800" dirty="0">
                <a:solidFill>
                  <a:schemeClr val="bg1"/>
                </a:solidFill>
                <a:latin typeface="Meiryo UI" panose="020B0604030504040204" pitchFamily="34" charset="-128"/>
                <a:ea typeface="Meiryo UI" panose="020B0604030504040204" pitchFamily="34" charset="-128"/>
              </a:rPr>
              <a:t>340</a:t>
            </a:r>
            <a:r>
              <a:rPr lang="ja-JP" altLang="en-US" sz="1800">
                <a:solidFill>
                  <a:schemeClr val="bg1"/>
                </a:solidFill>
                <a:latin typeface="Meiryo UI" panose="020B0604030504040204" pitchFamily="34" charset="-128"/>
                <a:ea typeface="Meiryo UI" panose="020B0604030504040204" pitchFamily="34" charset="-128"/>
              </a:rPr>
              <a:t>デシリオン</a:t>
            </a:r>
            <a:r>
              <a:rPr lang="ja-JP" altLang="en-US" sz="1800">
                <a:solidFill>
                  <a:schemeClr val="tx1"/>
                </a:solidFill>
                <a:latin typeface="Meiryo UI" panose="020B0604030504040204" pitchFamily="34" charset="-128"/>
                <a:ea typeface="Meiryo UI" panose="020B0604030504040204" pitchFamily="34" charset="-128"/>
              </a:rPr>
              <a:t>のアドレスを提供。</a:t>
            </a:r>
            <a:endParaRPr lang="en-US" altLang="ja-JP" sz="1800"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IPv4</a:t>
            </a:r>
            <a:r>
              <a:rPr lang="ja-JP" altLang="en-US" sz="1800">
                <a:solidFill>
                  <a:schemeClr val="tx1"/>
                </a:solidFill>
                <a:latin typeface="Meiryo UI" panose="020B0604030504040204" pitchFamily="34" charset="-128"/>
                <a:ea typeface="Meiryo UI" panose="020B0604030504040204" pitchFamily="34" charset="-128"/>
              </a:rPr>
              <a:t>と</a:t>
            </a: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の共存が続き、完全な移行には数年を要する。</a:t>
            </a:r>
            <a:endParaRPr lang="en-US" altLang="ja-JP" sz="1800" dirty="0">
              <a:solidFill>
                <a:schemeClr val="tx1"/>
              </a:solidFill>
              <a:latin typeface="Meiryo UI" panose="020B0604030504040204" pitchFamily="34" charset="-128"/>
              <a:ea typeface="Meiryo UI" panose="020B0604030504040204" pitchFamily="34" charset="-128"/>
            </a:endParaRPr>
          </a:p>
          <a:p>
            <a:pPr marL="285750" lvl="1" indent="-285750">
              <a:spcAft>
                <a:spcPts val="600"/>
              </a:spcAft>
              <a:buClr>
                <a:schemeClr val="tx1"/>
              </a:buClr>
              <a:buFont typeface="Arial" panose="020B0604020202020204" pitchFamily="34" charset="0"/>
              <a:buChar char="•"/>
            </a:pPr>
            <a:r>
              <a:rPr lang="ja-JP" altLang="en-US" sz="1800">
                <a:solidFill>
                  <a:schemeClr val="tx1"/>
                </a:solidFill>
                <a:latin typeface="Meiryo UI" panose="020B0604030504040204" pitchFamily="34" charset="-128"/>
                <a:ea typeface="Meiryo UI" panose="020B0604030504040204" pitchFamily="34" charset="-128"/>
              </a:rPr>
              <a:t>移行技術はデュアルスタック、トンネリング、トランスレーションに分かれる。</a:t>
            </a:r>
            <a:endParaRPr lang="en-US" sz="1800" dirty="0">
              <a:solidFill>
                <a:schemeClr val="tx1"/>
              </a:solidFill>
              <a:latin typeface="Meiryo UI" panose="020B0604030504040204" pitchFamily="34" charset="-128"/>
              <a:ea typeface="Meiryo UI" panose="020B0604030504040204" pitchFamily="34" charset="-128"/>
            </a:endParaRPr>
          </a:p>
          <a:p>
            <a:pPr lvl="1">
              <a:spcBef>
                <a:spcPts val="600"/>
              </a:spcBef>
              <a:spcAft>
                <a:spcPts val="600"/>
              </a:spcAft>
              <a:buClr>
                <a:schemeClr val="tx1"/>
              </a:buClr>
            </a:pPr>
            <a:r>
              <a:rPr lang="en-US" sz="2000" dirty="0">
                <a:solidFill>
                  <a:schemeClr val="accent1"/>
                </a:solidFill>
                <a:latin typeface="Meiryo UI" panose="020B0604030504040204" pitchFamily="34" charset="-128"/>
                <a:ea typeface="Meiryo UI" panose="020B0604030504040204" pitchFamily="34" charset="-128"/>
              </a:rPr>
              <a:t>IPv6アドレスの表記</a:t>
            </a:r>
            <a:endParaRPr lang="en-US" sz="2000" i="0" dirty="0">
              <a:solidFill>
                <a:schemeClr val="accent1"/>
              </a:solidFill>
              <a:effectLst/>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sz="1800" dirty="0">
                <a:solidFill>
                  <a:schemeClr val="tx1"/>
                </a:solidFill>
                <a:latin typeface="Meiryo UI" panose="020B0604030504040204" pitchFamily="34" charset="-128"/>
                <a:ea typeface="Meiryo UI" panose="020B0604030504040204" pitchFamily="34" charset="-128"/>
              </a:rPr>
              <a:t>IPv6</a:t>
            </a:r>
            <a:r>
              <a:rPr lang="ja-JP" altLang="en-US" sz="1800">
                <a:solidFill>
                  <a:schemeClr val="tx1"/>
                </a:solidFill>
                <a:latin typeface="Meiryo UI" panose="020B0604030504040204" pitchFamily="34" charset="-128"/>
                <a:ea typeface="Meiryo UI" panose="020B0604030504040204" pitchFamily="34" charset="-128"/>
              </a:rPr>
              <a:t>アドレスは</a:t>
            </a:r>
            <a:r>
              <a:rPr lang="en-US" altLang="ja-JP" sz="1800" dirty="0">
                <a:solidFill>
                  <a:schemeClr val="accent1"/>
                </a:solidFill>
                <a:latin typeface="Meiryo UI" panose="020B0604030504040204" pitchFamily="34" charset="-128"/>
                <a:ea typeface="Meiryo UI" panose="020B0604030504040204" pitchFamily="34" charset="-128"/>
              </a:rPr>
              <a:t>128</a:t>
            </a:r>
            <a:r>
              <a:rPr lang="ja-JP" altLang="en-US" sz="1800">
                <a:solidFill>
                  <a:schemeClr val="accent1"/>
                </a:solidFill>
                <a:latin typeface="Meiryo UI" panose="020B0604030504040204" pitchFamily="34" charset="-128"/>
                <a:ea typeface="Meiryo UI" panose="020B0604030504040204" pitchFamily="34" charset="-128"/>
              </a:rPr>
              <a:t>ビット</a:t>
            </a:r>
            <a:endParaRPr lang="en-US" altLang="ja-JP" sz="1800"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sz="1800" dirty="0">
                <a:solidFill>
                  <a:schemeClr val="accent1"/>
                </a:solidFill>
                <a:latin typeface="Meiryo UI" panose="020B0604030504040204" pitchFamily="34" charset="-128"/>
                <a:ea typeface="Meiryo UI" panose="020B0604030504040204" pitchFamily="34" charset="-128"/>
              </a:rPr>
              <a:t>16</a:t>
            </a:r>
            <a:r>
              <a:rPr lang="ja-JP" altLang="en-US" sz="1800">
                <a:solidFill>
                  <a:schemeClr val="accent1"/>
                </a:solidFill>
                <a:latin typeface="Meiryo UI" panose="020B0604030504040204" pitchFamily="34" charset="-128"/>
                <a:ea typeface="Meiryo UI" panose="020B0604030504040204" pitchFamily="34" charset="-128"/>
              </a:rPr>
              <a:t>進数</a:t>
            </a:r>
            <a:r>
              <a:rPr lang="ja-JP" altLang="en-US" sz="1800">
                <a:solidFill>
                  <a:schemeClr val="tx1"/>
                </a:solidFill>
                <a:latin typeface="Meiryo UI" panose="020B0604030504040204" pitchFamily="34" charset="-128"/>
                <a:ea typeface="Meiryo UI" panose="020B0604030504040204" pitchFamily="34" charset="-128"/>
              </a:rPr>
              <a:t>で表記され、</a:t>
            </a:r>
            <a:r>
              <a:rPr lang="en-US" altLang="ja-JP" sz="1800" dirty="0">
                <a:solidFill>
                  <a:schemeClr val="tx1"/>
                </a:solidFill>
                <a:latin typeface="Meiryo UI" panose="020B0604030504040204" pitchFamily="34" charset="-128"/>
                <a:ea typeface="Meiryo UI" panose="020B0604030504040204" pitchFamily="34" charset="-128"/>
              </a:rPr>
              <a:t>32</a:t>
            </a:r>
            <a:r>
              <a:rPr lang="ja-JP" altLang="en-US" sz="1800">
                <a:solidFill>
                  <a:schemeClr val="tx1"/>
                </a:solidFill>
                <a:latin typeface="Meiryo UI" panose="020B0604030504040204" pitchFamily="34" charset="-128"/>
                <a:ea typeface="Meiryo UI" panose="020B0604030504040204" pitchFamily="34" charset="-128"/>
              </a:rPr>
              <a:t>桁の</a:t>
            </a:r>
            <a:r>
              <a:rPr lang="en-US" altLang="ja-JP" sz="1800" dirty="0">
                <a:solidFill>
                  <a:schemeClr val="tx1"/>
                </a:solidFill>
                <a:latin typeface="Meiryo UI" panose="020B0604030504040204" pitchFamily="34" charset="-128"/>
                <a:ea typeface="Meiryo UI" panose="020B0604030504040204" pitchFamily="34" charset="-128"/>
              </a:rPr>
              <a:t>16</a:t>
            </a:r>
            <a:r>
              <a:rPr lang="ja-JP" altLang="en-US" sz="1800">
                <a:solidFill>
                  <a:schemeClr val="tx1"/>
                </a:solidFill>
                <a:latin typeface="Meiryo UI" panose="020B0604030504040204" pitchFamily="34" charset="-128"/>
                <a:ea typeface="Meiryo UI" panose="020B0604030504040204" pitchFamily="34" charset="-128"/>
              </a:rPr>
              <a:t>進数で構成される。</a:t>
            </a:r>
            <a:endParaRPr lang="en-US" altLang="ja-JP" sz="1800"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en-US" altLang="ja-JP" sz="1800" dirty="0">
                <a:solidFill>
                  <a:schemeClr val="tx1"/>
                </a:solidFill>
                <a:latin typeface="Meiryo UI" panose="020B0604030504040204" pitchFamily="34" charset="-128"/>
                <a:ea typeface="Meiryo UI" panose="020B0604030504040204" pitchFamily="34" charset="-128"/>
              </a:rPr>
              <a:t>2</a:t>
            </a:r>
            <a:r>
              <a:rPr lang="ja-JP" altLang="en-US" sz="1800">
                <a:solidFill>
                  <a:schemeClr val="tx1"/>
                </a:solidFill>
                <a:latin typeface="Meiryo UI" panose="020B0604030504040204" pitchFamily="34" charset="-128"/>
                <a:ea typeface="Meiryo UI" panose="020B0604030504040204" pitchFamily="34" charset="-128"/>
              </a:rPr>
              <a:t>つの短縮ルールが存在：</a:t>
            </a:r>
            <a:endParaRPr lang="en-US" altLang="ja-JP" sz="1800" dirty="0">
              <a:solidFill>
                <a:schemeClr val="tx1"/>
              </a:solidFill>
              <a:latin typeface="Meiryo UI" panose="020B0604030504040204" pitchFamily="34" charset="-128"/>
              <a:ea typeface="Meiryo UI" panose="020B0604030504040204" pitchFamily="34" charset="-128"/>
            </a:endParaRPr>
          </a:p>
          <a:p>
            <a:pPr marL="630000" lvl="2" indent="-270000">
              <a:buClr>
                <a:schemeClr val="tx1"/>
              </a:buClr>
              <a:buFont typeface="+mj-lt"/>
              <a:buAutoNum type="arabicPeriod"/>
            </a:pPr>
            <a:r>
              <a:rPr lang="ja-JP" altLang="en-US" sz="1600">
                <a:solidFill>
                  <a:schemeClr val="tx1"/>
                </a:solidFill>
                <a:latin typeface="Meiryo UI" panose="020B0604030504040204" pitchFamily="34" charset="-128"/>
                <a:ea typeface="Meiryo UI" panose="020B0604030504040204" pitchFamily="34" charset="-128"/>
              </a:rPr>
              <a:t>先頭のゼロは省略可。</a:t>
            </a:r>
          </a:p>
          <a:p>
            <a:pPr marL="630000" lvl="2" indent="-270000">
              <a:buClr>
                <a:schemeClr val="tx1"/>
              </a:buClr>
              <a:buFont typeface="+mj-lt"/>
              <a:buAutoNum type="arabicPeriod"/>
            </a:pPr>
            <a:r>
              <a:rPr lang="ja-JP" altLang="en-US" sz="1600">
                <a:solidFill>
                  <a:schemeClr val="tx1"/>
                </a:solidFill>
                <a:latin typeface="Meiryo UI" panose="020B0604030504040204" pitchFamily="34" charset="-128"/>
                <a:ea typeface="Meiryo UI" panose="020B0604030504040204" pitchFamily="34" charset="-128"/>
              </a:rPr>
              <a:t>ダブルコロン </a:t>
            </a:r>
            <a:r>
              <a:rPr lang="en-US" altLang="ja-JP" sz="1600" dirty="0">
                <a:solidFill>
                  <a:schemeClr val="tx1"/>
                </a:solidFill>
                <a:latin typeface="Meiryo UI" panose="020B0604030504040204" pitchFamily="34" charset="-128"/>
                <a:ea typeface="Meiryo UI" panose="020B0604030504040204" pitchFamily="34" charset="-128"/>
              </a:rPr>
              <a:t>(::) </a:t>
            </a:r>
            <a:r>
              <a:rPr lang="ja-JP" altLang="en-US" sz="1600">
                <a:solidFill>
                  <a:schemeClr val="tx1"/>
                </a:solidFill>
                <a:latin typeface="Meiryo UI" panose="020B0604030504040204" pitchFamily="34" charset="-128"/>
                <a:ea typeface="Meiryo UI" panose="020B0604030504040204" pitchFamily="34" charset="-128"/>
              </a:rPr>
              <a:t>で連続するゼロの文字列を</a:t>
            </a:r>
            <a:r>
              <a:rPr lang="en-US" altLang="ja-JP" sz="1600" dirty="0">
                <a:solidFill>
                  <a:schemeClr val="tx1"/>
                </a:solidFill>
                <a:latin typeface="Meiryo UI" panose="020B0604030504040204" pitchFamily="34" charset="-128"/>
                <a:ea typeface="Meiryo UI" panose="020B0604030504040204" pitchFamily="34" charset="-128"/>
              </a:rPr>
              <a:t>1</a:t>
            </a:r>
            <a:r>
              <a:rPr lang="ja-JP" altLang="en-US" sz="1600">
                <a:solidFill>
                  <a:schemeClr val="tx1"/>
                </a:solidFill>
                <a:latin typeface="Meiryo UI" panose="020B0604030504040204" pitchFamily="34" charset="-128"/>
                <a:ea typeface="Meiryo UI" panose="020B0604030504040204" pitchFamily="34" charset="-128"/>
              </a:rPr>
              <a:t>回だけ置き換える。</a:t>
            </a:r>
          </a:p>
        </p:txBody>
      </p:sp>
      <p:sp>
        <p:nvSpPr>
          <p:cNvPr id="2" name="Footer Placeholder 1">
            <a:extLst>
              <a:ext uri="{FF2B5EF4-FFF2-40B4-BE49-F238E27FC236}">
                <a16:creationId xmlns:a16="http://schemas.microsoft.com/office/drawing/2014/main" id="{D44B8D72-38B4-C260-D8C1-CF9D70F6F910}"/>
              </a:ext>
            </a:extLst>
          </p:cNvPr>
          <p:cNvSpPr>
            <a:spLocks noGrp="1"/>
          </p:cNvSpPr>
          <p:nvPr>
            <p:ph type="ftr" sz="quarter" idx="3"/>
          </p:nvPr>
        </p:nvSpPr>
        <p:spPr/>
        <p:txBody>
          <a:bodyPr/>
          <a:lstStyle/>
          <a:p>
            <a:fld id="{BD79782D-D7C4-9F4D-9441-45187DB7E7B6}" type="slidenum">
              <a:rPr lang="en-US" smtClean="0"/>
              <a:t>24</a:t>
            </a:fld>
            <a:endParaRPr lang="en-US" dirty="0"/>
          </a:p>
        </p:txBody>
      </p:sp>
    </p:spTree>
    <p:extLst>
      <p:ext uri="{BB962C8B-B14F-4D97-AF65-F5344CB8AC3E}">
        <p14:creationId xmlns:p14="http://schemas.microsoft.com/office/powerpoint/2010/main" val="369351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2">
            <a:extLst>
              <a:ext uri="{FF2B5EF4-FFF2-40B4-BE49-F238E27FC236}">
                <a16:creationId xmlns:a16="http://schemas.microsoft.com/office/drawing/2014/main" id="{D97EE0C4-66DB-C3AB-1439-9796D8E53C6D}"/>
              </a:ext>
            </a:extLst>
          </p:cNvPr>
          <p:cNvSpPr>
            <a:spLocks noGrp="1"/>
          </p:cNvSpPr>
          <p:nvPr>
            <p:ph type="ftr" sz="quarter" idx="3"/>
          </p:nvPr>
        </p:nvSpPr>
        <p:spPr/>
        <p:txBody>
          <a:bodyPr/>
          <a:lstStyle/>
          <a:p>
            <a:fld id="{D4A64117-7166-EC40-BD57-E15AB83D03C6}" type="slidenum">
              <a:rPr lang="en-US" smtClean="0"/>
              <a:t>25</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9</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IPv6 Addressing Formats and Rules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https://forms.gle/UXSqZkrLtH9vyHqu8</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FFCCBDAD-6490-0228-41FE-D40D3C80BEE1}"/>
              </a:ext>
            </a:extLst>
          </p:cNvPr>
          <p:cNvSpPr>
            <a:spLocks noGrp="1"/>
          </p:cNvSpPr>
          <p:nvPr>
            <p:ph type="ftr" sz="quarter" idx="3"/>
          </p:nvPr>
        </p:nvSpPr>
        <p:spPr/>
        <p:txBody>
          <a:bodyPr/>
          <a:lstStyle/>
          <a:p>
            <a:fld id="{C0C2B91F-DA88-1B4F-9F34-07631810D5DF}" type="slidenum">
              <a:rPr lang="en-US" smtClean="0"/>
              <a:t>26</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rPr>
              <a:t>Module 10: IPv6 Addressing Formats and Rules </a:t>
            </a:r>
          </a:p>
          <a:p>
            <a:pPr marL="187325" indent="-44450"/>
            <a:endParaRPr lang="en-US" dirty="0">
              <a:solidFill>
                <a:schemeClr val="tx1"/>
              </a:solidFill>
              <a:latin typeface="+mn-lt"/>
              <a:hlinkClick r:id="rId3"/>
            </a:endParaRPr>
          </a:p>
          <a:p>
            <a:pPr marL="187325" indent="-44450"/>
            <a:r>
              <a:rPr lang="en-US" dirty="0">
                <a:solidFill>
                  <a:schemeClr val="tx1"/>
                </a:solidFill>
                <a:latin typeface="+mn-lt"/>
                <a:hlinkClick r:id="rId4"/>
              </a:rPr>
              <a:t>https://skillsforall.com/launch?id=f393c38f-b410-4d2b-8275-70e144273519&amp;tab=curriculum&amp;view</a:t>
            </a:r>
            <a:r>
              <a:rPr lang="en-US">
                <a:solidFill>
                  <a:schemeClr val="tx1"/>
                </a:solidFill>
                <a:latin typeface="+mn-lt"/>
                <a:hlinkClick r:id="rId4"/>
              </a:rPr>
              <a:t>=2b467c2f-7024-5114-abc3-f904eeef5d36</a:t>
            </a:r>
            <a:endParaRPr lang="en-US">
              <a:solidFill>
                <a:schemeClr val="tx1"/>
              </a:solidFill>
              <a:latin typeface="+mn-lt"/>
            </a:endParaRPr>
          </a:p>
          <a:p>
            <a:pPr marL="187325" indent="-44450"/>
            <a:r>
              <a:rPr lang="en-US">
                <a:solidFill>
                  <a:schemeClr val="tx1"/>
                </a:solidFill>
                <a:latin typeface="+mn-lt"/>
              </a:rPr>
              <a:t> </a:t>
            </a:r>
            <a:endParaRPr lang="en-US" dirty="0">
              <a:solidFill>
                <a:schemeClr val="tx1"/>
              </a:solidFill>
              <a:latin typeface="+mn-lt"/>
            </a:endParaRP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8A5E3AE3-0E7A-8986-AD97-D1F48BC59153}"/>
              </a:ext>
            </a:extLst>
          </p:cNvPr>
          <p:cNvSpPr>
            <a:spLocks noGrp="1"/>
          </p:cNvSpPr>
          <p:nvPr>
            <p:ph type="ftr" sz="quarter" idx="3"/>
          </p:nvPr>
        </p:nvSpPr>
        <p:spPr/>
        <p:txBody>
          <a:bodyPr/>
          <a:lstStyle/>
          <a:p>
            <a:fld id="{02E14A77-4E22-A44A-AF5C-506B04E68AD8}" type="slidenum">
              <a:rPr lang="en-US" smtClean="0"/>
              <a:t>27</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10: IPv6 Addressing Formats and Rules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10.0. Introduction</a:t>
            </a:r>
          </a:p>
          <a:p>
            <a:pPr algn="l" fontAlgn="ctr">
              <a:spcBef>
                <a:spcPts val="600"/>
              </a:spcBef>
              <a:spcAft>
                <a:spcPts val="600"/>
              </a:spcAft>
              <a:buClr>
                <a:schemeClr val="tx1"/>
              </a:buClr>
            </a:pPr>
            <a:r>
              <a:rPr lang="en-US" sz="1600" i="0" dirty="0">
                <a:solidFill>
                  <a:schemeClr val="tx1"/>
                </a:solidFill>
                <a:effectLst/>
                <a:latin typeface="+mn-lt"/>
              </a:rPr>
              <a:t>10.1. IPv4 Issues</a:t>
            </a:r>
          </a:p>
          <a:p>
            <a:pPr algn="l" fontAlgn="ctr">
              <a:spcBef>
                <a:spcPts val="600"/>
              </a:spcBef>
              <a:spcAft>
                <a:spcPts val="600"/>
              </a:spcAft>
              <a:buClr>
                <a:schemeClr val="tx1"/>
              </a:buClr>
            </a:pPr>
            <a:r>
              <a:rPr lang="en-US" sz="1600" i="0" dirty="0">
                <a:solidFill>
                  <a:schemeClr val="tx1"/>
                </a:solidFill>
                <a:effectLst/>
                <a:latin typeface="+mn-lt"/>
              </a:rPr>
              <a:t>10.2. IPv6 Addressing</a:t>
            </a:r>
          </a:p>
          <a:p>
            <a:pPr algn="l" fontAlgn="ctr">
              <a:spcBef>
                <a:spcPts val="600"/>
              </a:spcBef>
              <a:spcAft>
                <a:spcPts val="600"/>
              </a:spcAft>
              <a:buClr>
                <a:schemeClr val="tx1"/>
              </a:buClr>
            </a:pPr>
            <a:r>
              <a:rPr lang="en-US" sz="1600" i="0" dirty="0">
                <a:solidFill>
                  <a:schemeClr val="tx1"/>
                </a:solidFill>
                <a:effectLst/>
                <a:latin typeface="+mn-lt"/>
              </a:rPr>
              <a:t>10.3. IPv6 Addressing Formats and Rules Summary</a:t>
            </a:r>
          </a:p>
          <a:p>
            <a:pPr algn="l" fontAlgn="ctr">
              <a:spcBef>
                <a:spcPts val="600"/>
              </a:spcBef>
              <a:spcAft>
                <a:spcPts val="600"/>
              </a:spcAft>
              <a:buClr>
                <a:schemeClr val="tx1"/>
              </a:buClr>
            </a:pPr>
            <a:r>
              <a:rPr lang="en-US" sz="1600" dirty="0">
                <a:solidFill>
                  <a:schemeClr val="tx1"/>
                </a:solidFill>
                <a:latin typeface="+mn-lt"/>
              </a:rPr>
              <a:t>       Check Test 9</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02E695E4-A090-3AC9-D357-D82B0019E5A1}"/>
              </a:ext>
            </a:extLst>
          </p:cNvPr>
          <p:cNvGrpSpPr/>
          <p:nvPr/>
        </p:nvGrpSpPr>
        <p:grpSpPr>
          <a:xfrm>
            <a:off x="720725" y="3260570"/>
            <a:ext cx="324609" cy="374825"/>
            <a:chOff x="1129134" y="2919416"/>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22941222-31C1-A083-7A54-64DD158B64C1}"/>
              </a:ext>
            </a:extLst>
          </p:cNvPr>
          <p:cNvSpPr>
            <a:spLocks noGrp="1"/>
          </p:cNvSpPr>
          <p:nvPr>
            <p:ph type="ftr" sz="quarter" idx="3"/>
          </p:nvPr>
        </p:nvSpPr>
        <p:spPr/>
        <p:txBody>
          <a:bodyPr/>
          <a:lstStyle/>
          <a:p>
            <a:fld id="{D61C5B67-DA30-EF47-AD2F-5A4A0BC9531E}" type="slidenum">
              <a:rPr lang="en-US" smtClean="0"/>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519575D-3817-F290-F355-7B3E2ECB15D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D290FC4-6D02-C27D-5FFC-EAB99635A7C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1B00A504-3ED6-26E3-70AE-168CA84CD42E}"/>
              </a:ext>
            </a:extLst>
          </p:cNvPr>
          <p:cNvSpPr txBox="1"/>
          <p:nvPr/>
        </p:nvSpPr>
        <p:spPr>
          <a:xfrm>
            <a:off x="720725" y="1112700"/>
            <a:ext cx="7782144" cy="2523768"/>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10: IPv6 Addressing Formats and Rules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10.0. </a:t>
            </a:r>
            <a:r>
              <a:rPr lang="en-US" sz="1600" dirty="0" err="1">
                <a:solidFill>
                  <a:schemeClr val="tx1"/>
                </a:solidFill>
                <a:latin typeface="+mn-lt"/>
              </a:rPr>
              <a:t>イントロダクション</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10.1. IPv4</a:t>
            </a:r>
            <a:r>
              <a:rPr lang="ja-JP" altLang="en-US" sz="1600" i="0">
                <a:solidFill>
                  <a:schemeClr val="tx1"/>
                </a:solidFill>
                <a:effectLst/>
                <a:latin typeface="+mn-lt"/>
              </a:rPr>
              <a:t>の問題</a:t>
            </a:r>
          </a:p>
          <a:p>
            <a:pPr algn="l" fontAlgn="ctr">
              <a:spcBef>
                <a:spcPts val="600"/>
              </a:spcBef>
              <a:spcAft>
                <a:spcPts val="600"/>
              </a:spcAft>
              <a:buClr>
                <a:schemeClr val="tx1"/>
              </a:buClr>
            </a:pPr>
            <a:r>
              <a:rPr lang="en-US" altLang="ja-JP" sz="1600" i="0" dirty="0">
                <a:solidFill>
                  <a:schemeClr val="tx1"/>
                </a:solidFill>
                <a:effectLst/>
                <a:latin typeface="+mn-lt"/>
              </a:rPr>
              <a:t>10.2. </a:t>
            </a:r>
            <a:r>
              <a:rPr lang="en-US" sz="1600" i="0" dirty="0">
                <a:solidFill>
                  <a:schemeClr val="tx1"/>
                </a:solidFill>
                <a:effectLst/>
                <a:latin typeface="+mn-lt"/>
              </a:rPr>
              <a:t>IPv6</a:t>
            </a:r>
            <a:r>
              <a:rPr lang="ja-JP" altLang="en-US" sz="1600" i="0">
                <a:solidFill>
                  <a:schemeClr val="tx1"/>
                </a:solidFill>
                <a:effectLst/>
                <a:latin typeface="+mn-lt"/>
              </a:rPr>
              <a:t>アドレス</a:t>
            </a:r>
          </a:p>
          <a:p>
            <a:pPr algn="l" fontAlgn="ctr">
              <a:spcBef>
                <a:spcPts val="600"/>
              </a:spcBef>
              <a:spcAft>
                <a:spcPts val="600"/>
              </a:spcAft>
              <a:buClr>
                <a:schemeClr val="tx1"/>
              </a:buClr>
            </a:pPr>
            <a:r>
              <a:rPr lang="en-US" altLang="ja-JP" sz="1600" i="0" dirty="0">
                <a:solidFill>
                  <a:schemeClr val="tx1"/>
                </a:solidFill>
                <a:effectLst/>
                <a:latin typeface="+mn-lt"/>
              </a:rPr>
              <a:t>10.3. </a:t>
            </a:r>
            <a:r>
              <a:rPr lang="en-US" sz="1600" i="0" dirty="0">
                <a:solidFill>
                  <a:schemeClr val="tx1"/>
                </a:solidFill>
                <a:effectLst/>
                <a:latin typeface="+mn-lt"/>
              </a:rPr>
              <a:t>IPv6</a:t>
            </a:r>
            <a:r>
              <a:rPr lang="ja-JP" altLang="en-US" sz="1600" i="0">
                <a:solidFill>
                  <a:schemeClr val="tx1"/>
                </a:solidFill>
                <a:effectLst/>
                <a:latin typeface="+mn-lt"/>
              </a:rPr>
              <a:t>アドレスの形式とルールの概要</a:t>
            </a:r>
          </a:p>
          <a:p>
            <a:pPr algn="l" fontAlgn="ctr">
              <a:spcBef>
                <a:spcPts val="600"/>
              </a:spcBef>
              <a:spcAft>
                <a:spcPts val="600"/>
              </a:spcAft>
              <a:buClr>
                <a:schemeClr val="tx1"/>
              </a:buClr>
            </a:pPr>
            <a:r>
              <a:rPr lang="en-US" altLang="ja-JP" sz="1600" i="0" dirty="0">
                <a:solidFill>
                  <a:schemeClr val="tx1"/>
                </a:solidFill>
                <a:effectLst/>
                <a:latin typeface="+mn-lt"/>
              </a:rPr>
              <a:t>10.4. </a:t>
            </a:r>
            <a:r>
              <a:rPr lang="ja-JP" altLang="en-US" sz="1600" i="0">
                <a:solidFill>
                  <a:schemeClr val="tx1"/>
                </a:solidFill>
                <a:effectLst/>
                <a:latin typeface="+mn-lt"/>
              </a:rPr>
              <a:t>確認テスト</a:t>
            </a:r>
            <a:r>
              <a:rPr lang="en-US" altLang="ja-JP" sz="1600" i="0" dirty="0">
                <a:solidFill>
                  <a:schemeClr val="tx1"/>
                </a:solidFill>
                <a:effectLst/>
                <a:latin typeface="+mn-lt"/>
              </a:rPr>
              <a:t>9</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A1EEA7BC-676D-ECFC-34DB-1D94C04ECB14}"/>
              </a:ext>
            </a:extLst>
          </p:cNvPr>
          <p:cNvGrpSpPr/>
          <p:nvPr/>
        </p:nvGrpSpPr>
        <p:grpSpPr>
          <a:xfrm>
            <a:off x="431356" y="3260570"/>
            <a:ext cx="324609" cy="374825"/>
            <a:chOff x="1129134" y="2919416"/>
            <a:chExt cx="324609" cy="374825"/>
          </a:xfrm>
        </p:grpSpPr>
        <p:sp>
          <p:nvSpPr>
            <p:cNvPr id="3" name="Google Shape;10287;p77">
              <a:extLst>
                <a:ext uri="{FF2B5EF4-FFF2-40B4-BE49-F238E27FC236}">
                  <a16:creationId xmlns:a16="http://schemas.microsoft.com/office/drawing/2014/main" id="{9ABF44C4-357E-2E0B-7635-9051FA7370FB}"/>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79545F41-C593-A306-8561-F8DF7A8C9E45}"/>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EC995245-043A-3E6D-39DE-20CA41254F74}"/>
              </a:ext>
            </a:extLst>
          </p:cNvPr>
          <p:cNvSpPr>
            <a:spLocks noGrp="1"/>
          </p:cNvSpPr>
          <p:nvPr>
            <p:ph type="ftr" sz="quarter" idx="3"/>
          </p:nvPr>
        </p:nvSpPr>
        <p:spPr/>
        <p:txBody>
          <a:bodyPr/>
          <a:lstStyle/>
          <a:p>
            <a:fld id="{EDD3717F-38E6-154A-813F-39A6741E7292}" type="slidenum">
              <a:rPr lang="en-US" smtClean="0"/>
              <a:t>5</a:t>
            </a:fld>
            <a:endParaRPr lang="en-US" dirty="0"/>
          </a:p>
        </p:txBody>
      </p:sp>
    </p:spTree>
    <p:extLst>
      <p:ext uri="{BB962C8B-B14F-4D97-AF65-F5344CB8AC3E}">
        <p14:creationId xmlns:p14="http://schemas.microsoft.com/office/powerpoint/2010/main" val="2182366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446824"/>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IPv6 Addressing Formats and Rules</a:t>
            </a:r>
          </a:p>
          <a:p>
            <a:pPr algn="l" fontAlgn="ctr">
              <a:spcAft>
                <a:spcPts val="600"/>
              </a:spcAft>
              <a:buClr>
                <a:schemeClr val="tx1"/>
              </a:buClr>
            </a:pPr>
            <a:r>
              <a:rPr lang="en-US" sz="1600" b="0" i="0" dirty="0">
                <a:solidFill>
                  <a:schemeClr val="tx1"/>
                </a:solidFill>
                <a:effectLst/>
                <a:latin typeface="+mn-lt"/>
              </a:rPr>
              <a:t>Module Objective: Explain the features of IPv6 addressing.</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fontAlgn="ctr">
              <a:spcAft>
                <a:spcPts val="600"/>
              </a:spcAft>
              <a:buClr>
                <a:schemeClr val="tx1"/>
              </a:buClr>
              <a:buFont typeface="Arial" panose="020B0604020202020204" pitchFamily="34" charset="0"/>
              <a:buChar char="•"/>
            </a:pPr>
            <a:r>
              <a:rPr lang="en-US" dirty="0">
                <a:solidFill>
                  <a:schemeClr val="accent1"/>
                </a:solidFill>
                <a:effectLst/>
                <a:latin typeface="+mn-lt"/>
              </a:rPr>
              <a:t>IPv4 </a:t>
            </a:r>
            <a:r>
              <a:rPr lang="en-US" dirty="0">
                <a:solidFill>
                  <a:schemeClr val="accent1"/>
                </a:solidFill>
                <a:latin typeface="+mn-lt"/>
              </a:rPr>
              <a:t>Issue:</a:t>
            </a:r>
            <a:endParaRPr lang="en-US" dirty="0">
              <a:solidFill>
                <a:schemeClr val="accent1"/>
              </a:solidFill>
              <a:effectLst/>
              <a:latin typeface="+mn-lt"/>
            </a:endParaRPr>
          </a:p>
          <a:p>
            <a:pPr marL="314325" fontAlgn="ctr">
              <a:spcAft>
                <a:spcPts val="600"/>
              </a:spcAft>
              <a:buClr>
                <a:schemeClr val="tx1"/>
              </a:buClr>
              <a:tabLst>
                <a:tab pos="166688" algn="l"/>
              </a:tabLst>
            </a:pPr>
            <a:r>
              <a:rPr lang="en-US" dirty="0">
                <a:solidFill>
                  <a:schemeClr val="tx1"/>
                </a:solidFill>
                <a:effectLst/>
                <a:latin typeface="+mn-lt"/>
              </a:rPr>
              <a:t>Explain the need for IPv6 addressing.</a:t>
            </a:r>
          </a:p>
          <a:p>
            <a:pPr marL="342900" indent="-342900" fontAlgn="ctr">
              <a:spcAft>
                <a:spcPts val="600"/>
              </a:spcAft>
              <a:buClr>
                <a:schemeClr val="tx1"/>
              </a:buClr>
              <a:buFont typeface="Arial" panose="020B0604020202020204" pitchFamily="34" charset="0"/>
              <a:buChar char="•"/>
            </a:pPr>
            <a:r>
              <a:rPr lang="en-US" dirty="0">
                <a:solidFill>
                  <a:schemeClr val="accent1"/>
                </a:solidFill>
                <a:effectLst/>
                <a:latin typeface="+mn-lt"/>
              </a:rPr>
              <a:t>IPv6 Addressing:</a:t>
            </a:r>
          </a:p>
          <a:p>
            <a:pPr marL="314325" lvl="1" fontAlgn="ctr">
              <a:spcAft>
                <a:spcPts val="600"/>
              </a:spcAft>
              <a:buClr>
                <a:schemeClr val="tx1"/>
              </a:buClr>
            </a:pPr>
            <a:r>
              <a:rPr lang="en-US" dirty="0">
                <a:solidFill>
                  <a:schemeClr val="tx1"/>
                </a:solidFill>
                <a:effectLst/>
                <a:latin typeface="+mn-lt"/>
              </a:rPr>
              <a:t>Explain how to represent IPv6 addresses. </a:t>
            </a:r>
          </a:p>
          <a:p>
            <a:pPr fontAlgn="ctr">
              <a:spcAft>
                <a:spcPts val="600"/>
              </a:spcAft>
              <a:buClr>
                <a:schemeClr val="tx1"/>
              </a:buClr>
            </a:pPr>
            <a:endParaRPr lang="en-US" dirty="0">
              <a:solidFill>
                <a:schemeClr val="tx1"/>
              </a:solidFill>
              <a:effectLst/>
              <a:latin typeface="+mn-lt"/>
            </a:endParaRPr>
          </a:p>
        </p:txBody>
      </p:sp>
      <p:sp>
        <p:nvSpPr>
          <p:cNvPr id="2" name="Footer Placeholder 1">
            <a:extLst>
              <a:ext uri="{FF2B5EF4-FFF2-40B4-BE49-F238E27FC236}">
                <a16:creationId xmlns:a16="http://schemas.microsoft.com/office/drawing/2014/main" id="{95E35AB4-ADCD-255A-8DB0-5FB2D885D9DC}"/>
              </a:ext>
            </a:extLst>
          </p:cNvPr>
          <p:cNvSpPr>
            <a:spLocks noGrp="1"/>
          </p:cNvSpPr>
          <p:nvPr>
            <p:ph type="ftr" sz="quarter" idx="3"/>
          </p:nvPr>
        </p:nvSpPr>
        <p:spPr/>
        <p:txBody>
          <a:bodyPr/>
          <a:lstStyle/>
          <a:p>
            <a:fld id="{41D87A39-1FA3-8149-8EAE-190D46B328D2}"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9728EED-9B5A-F1F4-915D-CAE7ECB04FD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92F3E22-0CE5-FC27-E8FF-FEC221CB95C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37545B8B-9FD9-ABFC-E481-69ABAED8FE61}"/>
              </a:ext>
            </a:extLst>
          </p:cNvPr>
          <p:cNvSpPr txBox="1"/>
          <p:nvPr/>
        </p:nvSpPr>
        <p:spPr>
          <a:xfrm>
            <a:off x="720725" y="1112700"/>
            <a:ext cx="8188144" cy="1954381"/>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IPv6 Addressing Formats and Rules</a:t>
            </a:r>
          </a:p>
          <a:p>
            <a:pPr algn="l" fontAlgn="ctr">
              <a:spcAft>
                <a:spcPts val="600"/>
              </a:spcAft>
              <a:buClr>
                <a:schemeClr val="tx1"/>
              </a:buClr>
            </a:pPr>
            <a:r>
              <a:rPr lang="ja-JP" altLang="en-US" sz="1600" b="0" i="0">
                <a:solidFill>
                  <a:schemeClr val="tx1"/>
                </a:solidFill>
                <a:effectLst/>
                <a:latin typeface="+mn-lt"/>
              </a:rPr>
              <a:t>モジュールの目的：</a:t>
            </a:r>
            <a:r>
              <a:rPr lang="en-US" sz="1600" b="0" i="0" dirty="0">
                <a:solidFill>
                  <a:schemeClr val="tx1"/>
                </a:solidFill>
                <a:effectLst/>
                <a:latin typeface="+mn-lt"/>
              </a:rPr>
              <a:t>IPv6</a:t>
            </a:r>
            <a:r>
              <a:rPr lang="ja-JP" altLang="en-US" sz="1600" b="0" i="0">
                <a:solidFill>
                  <a:schemeClr val="tx1"/>
                </a:solidFill>
                <a:effectLst/>
                <a:latin typeface="+mn-lt"/>
              </a:rPr>
              <a:t>アドレスの特徴を説明する。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en-US" sz="1600" b="0" i="0" dirty="0">
                <a:solidFill>
                  <a:schemeClr val="accent1"/>
                </a:solidFill>
                <a:effectLst/>
                <a:latin typeface="+mn-lt"/>
              </a:rPr>
              <a:t>IPv4</a:t>
            </a:r>
            <a:r>
              <a:rPr lang="ja-JP" altLang="en-US" sz="1600" b="0" i="0">
                <a:solidFill>
                  <a:schemeClr val="accent1"/>
                </a:solidFill>
                <a:effectLst/>
                <a:latin typeface="+mn-lt"/>
              </a:rPr>
              <a:t>の問題</a:t>
            </a:r>
            <a:r>
              <a:rPr lang="ja-JP" altLang="en-US" sz="1600" b="0" i="0">
                <a:solidFill>
                  <a:schemeClr val="tx1"/>
                </a:solidFill>
                <a:effectLst/>
                <a:latin typeface="+mn-lt"/>
              </a:rPr>
              <a:t>：</a:t>
            </a:r>
            <a:r>
              <a:rPr lang="en-US" sz="1600" b="0" i="0" dirty="0">
                <a:solidFill>
                  <a:schemeClr val="tx1"/>
                </a:solidFill>
                <a:effectLst/>
                <a:latin typeface="+mn-lt"/>
              </a:rPr>
              <a:t>IPv6</a:t>
            </a:r>
            <a:r>
              <a:rPr lang="ja-JP" altLang="en-US" sz="1600" b="0" i="0">
                <a:solidFill>
                  <a:schemeClr val="tx1"/>
                </a:solidFill>
                <a:effectLst/>
                <a:latin typeface="+mn-lt"/>
              </a:rPr>
              <a:t>アドレスの必要性を説明する。</a:t>
            </a:r>
          </a:p>
          <a:p>
            <a:pPr algn="l" fontAlgn="ctr">
              <a:spcAft>
                <a:spcPts val="600"/>
              </a:spcAft>
              <a:buClr>
                <a:schemeClr val="tx1"/>
              </a:buClr>
            </a:pPr>
            <a:endParaRPr lang="ja-JP" altLang="en-US" sz="1600" b="0" i="0">
              <a:solidFill>
                <a:schemeClr val="tx1"/>
              </a:solidFill>
              <a:effectLst/>
              <a:latin typeface="+mn-lt"/>
            </a:endParaRPr>
          </a:p>
          <a:p>
            <a:pPr algn="l" fontAlgn="ctr">
              <a:spcAft>
                <a:spcPts val="600"/>
              </a:spcAft>
              <a:buClr>
                <a:schemeClr val="tx1"/>
              </a:buClr>
            </a:pPr>
            <a:r>
              <a:rPr lang="en-US" sz="1600" b="0" i="0" dirty="0">
                <a:solidFill>
                  <a:schemeClr val="accent1"/>
                </a:solidFill>
                <a:effectLst/>
                <a:latin typeface="+mn-lt"/>
              </a:rPr>
              <a:t>IPv6</a:t>
            </a:r>
            <a:r>
              <a:rPr lang="ja-JP" altLang="en-US" sz="1600" b="0" i="0">
                <a:solidFill>
                  <a:schemeClr val="accent1"/>
                </a:solidFill>
                <a:effectLst/>
                <a:latin typeface="+mn-lt"/>
              </a:rPr>
              <a:t>アドレス表記：</a:t>
            </a:r>
            <a:r>
              <a:rPr lang="en-US" sz="1600" b="0" i="0" dirty="0">
                <a:solidFill>
                  <a:schemeClr val="tx1"/>
                </a:solidFill>
                <a:effectLst/>
                <a:latin typeface="+mn-lt"/>
              </a:rPr>
              <a:t>IPv6</a:t>
            </a:r>
            <a:r>
              <a:rPr lang="ja-JP" altLang="en-US" sz="1600" b="0" i="0">
                <a:solidFill>
                  <a:schemeClr val="tx1"/>
                </a:solidFill>
                <a:effectLst/>
                <a:latin typeface="+mn-lt"/>
              </a:rPr>
              <a:t>アドレスの表記方法を説明する。</a:t>
            </a:r>
            <a:endParaRPr lang="en-US" dirty="0">
              <a:solidFill>
                <a:schemeClr val="tx1"/>
              </a:solidFill>
              <a:effectLst/>
              <a:latin typeface="+mn-lt"/>
            </a:endParaRPr>
          </a:p>
        </p:txBody>
      </p:sp>
      <p:sp>
        <p:nvSpPr>
          <p:cNvPr id="2" name="Footer Placeholder 1">
            <a:extLst>
              <a:ext uri="{FF2B5EF4-FFF2-40B4-BE49-F238E27FC236}">
                <a16:creationId xmlns:a16="http://schemas.microsoft.com/office/drawing/2014/main" id="{4128BC90-FAB5-A0B6-A2D1-695D11FD346E}"/>
              </a:ext>
            </a:extLst>
          </p:cNvPr>
          <p:cNvSpPr>
            <a:spLocks noGrp="1"/>
          </p:cNvSpPr>
          <p:nvPr>
            <p:ph type="ftr" sz="quarter" idx="3"/>
          </p:nvPr>
        </p:nvSpPr>
        <p:spPr/>
        <p:txBody>
          <a:bodyPr/>
          <a:lstStyle/>
          <a:p>
            <a:fld id="{26BEE305-E7AF-DE46-BF27-CF40D52F2922}" type="slidenum">
              <a:rPr lang="en-US" smtClean="0"/>
              <a:t>7</a:t>
            </a:fld>
            <a:endParaRPr lang="en-US" dirty="0"/>
          </a:p>
        </p:txBody>
      </p:sp>
    </p:spTree>
    <p:extLst>
      <p:ext uri="{BB962C8B-B14F-4D97-AF65-F5344CB8AC3E}">
        <p14:creationId xmlns:p14="http://schemas.microsoft.com/office/powerpoint/2010/main" val="3629037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10.1.1 The Need for IPv6</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720724" y="1646643"/>
            <a:ext cx="8347861" cy="3216265"/>
          </a:xfrm>
          <a:prstGeom prst="rect">
            <a:avLst/>
          </a:prstGeom>
          <a:noFill/>
        </p:spPr>
        <p:txBody>
          <a:bodyPr wrap="square" rtlCol="0">
            <a:spAutoFit/>
          </a:bodyPr>
          <a:lstStyle/>
          <a:p>
            <a:pPr>
              <a:spcBef>
                <a:spcPts val="600"/>
              </a:spcBef>
              <a:buClr>
                <a:schemeClr val="tx1"/>
              </a:buClr>
            </a:pPr>
            <a:r>
              <a:rPr lang="en-US" dirty="0">
                <a:solidFill>
                  <a:schemeClr val="accent1"/>
                </a:solidFill>
                <a:latin typeface="+mn-lt"/>
              </a:rPr>
              <a:t>IPv4 Address Depletion:</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Problem: IPv4 is running out of addresses due to global internet growth.</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Theoretical Maximum: </a:t>
            </a:r>
            <a:r>
              <a:rPr lang="en-US" sz="1200" dirty="0">
                <a:solidFill>
                  <a:schemeClr val="accent1"/>
                </a:solidFill>
                <a:latin typeface="+mn-lt"/>
              </a:rPr>
              <a:t>4.3 billion </a:t>
            </a:r>
            <a:r>
              <a:rPr lang="en-US" sz="1200" dirty="0">
                <a:solidFill>
                  <a:schemeClr val="tx1"/>
                </a:solidFill>
                <a:latin typeface="+mn-lt"/>
              </a:rPr>
              <a:t>addresses.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NAT Issues: Creates latency and hinders peer-to-peer communications.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Insufficient for Global Growth: Cannot accommodate increasing internet usage.</a:t>
            </a:r>
          </a:p>
          <a:p>
            <a:pPr>
              <a:spcBef>
                <a:spcPts val="600"/>
              </a:spcBef>
              <a:buClr>
                <a:schemeClr val="tx1"/>
              </a:buClr>
            </a:pPr>
            <a:r>
              <a:rPr lang="en-US" dirty="0">
                <a:solidFill>
                  <a:schemeClr val="accent1"/>
                </a:solidFill>
                <a:latin typeface="+mn-lt"/>
              </a:rPr>
              <a:t>IPv6 Introduction:</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Purpose: Succeed IPv4 with larger address space and enhanced features.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Address Size: 128-bit, offering </a:t>
            </a:r>
            <a:r>
              <a:rPr lang="en-US" sz="1200" dirty="0">
                <a:solidFill>
                  <a:schemeClr val="accent1"/>
                </a:solidFill>
                <a:latin typeface="+mn-lt"/>
              </a:rPr>
              <a:t>340 undecillion </a:t>
            </a:r>
            <a:r>
              <a:rPr lang="en-US" sz="1200" dirty="0">
                <a:solidFill>
                  <a:schemeClr val="tx1"/>
                </a:solidFill>
                <a:latin typeface="+mn-lt"/>
              </a:rPr>
              <a:t>possible addresses.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ISPs and Content Providers: Major companies like YouTube, Facebook, and Netflix have transitioned to IPv6.</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Internal Transition: Companies like Microsoft, Facebook, and LinkedIn moving towards IPv6-only networks.</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ISP Deployment: Significant deployment rates by ISPs like Comcast and British Sky Broadcasting.</a:t>
            </a:r>
          </a:p>
          <a:p>
            <a:pPr marL="285750" indent="-285750">
              <a:spcBef>
                <a:spcPts val="600"/>
              </a:spcBef>
              <a:buClr>
                <a:schemeClr val="tx1"/>
              </a:buClr>
              <a:buFont typeface="Arial" panose="020B0604020202020204" pitchFamily="34" charset="0"/>
              <a:buChar char="•"/>
            </a:pPr>
            <a:r>
              <a:rPr lang="en-US" sz="1200" dirty="0">
                <a:solidFill>
                  <a:schemeClr val="tx1"/>
                </a:solidFill>
                <a:latin typeface="+mn-lt"/>
              </a:rPr>
              <a:t>Evolving Internet: Beyond traditional uses to include a vast array of internet-connected devices.</a:t>
            </a:r>
          </a:p>
        </p:txBody>
      </p:sp>
      <p:sp>
        <p:nvSpPr>
          <p:cNvPr id="3" name="Footer Placeholder 2">
            <a:extLst>
              <a:ext uri="{FF2B5EF4-FFF2-40B4-BE49-F238E27FC236}">
                <a16:creationId xmlns:a16="http://schemas.microsoft.com/office/drawing/2014/main" id="{31D51856-5ACF-946D-0D4B-BE7AD7495F5E}"/>
              </a:ext>
            </a:extLst>
          </p:cNvPr>
          <p:cNvSpPr>
            <a:spLocks noGrp="1"/>
          </p:cNvSpPr>
          <p:nvPr>
            <p:ph type="ftr" sz="quarter" idx="3"/>
          </p:nvPr>
        </p:nvSpPr>
        <p:spPr/>
        <p:txBody>
          <a:bodyPr/>
          <a:lstStyle/>
          <a:p>
            <a:fld id="{53089583-BCAE-7840-89DB-EC8A269AC796}" type="slidenum">
              <a:rPr lang="en-US" smtClean="0"/>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1488694-1D82-880A-F4F4-DCAFBED10AC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E5ABE9B-77F9-1AFD-307F-220C17C396A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10.1. IPv4 Issues</a:t>
            </a:r>
            <a:endParaRPr lang="en-US" dirty="0"/>
          </a:p>
        </p:txBody>
      </p:sp>
      <p:sp>
        <p:nvSpPr>
          <p:cNvPr id="4" name="TextBox 3">
            <a:extLst>
              <a:ext uri="{FF2B5EF4-FFF2-40B4-BE49-F238E27FC236}">
                <a16:creationId xmlns:a16="http://schemas.microsoft.com/office/drawing/2014/main" id="{AC7E25DD-0510-F8C3-C4DD-8639B8ED0C9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10.1.1 The Need for IPv6</a:t>
            </a:r>
            <a:endParaRPr lang="en-US" altLang="ja-JP" sz="2000" dirty="0">
              <a:solidFill>
                <a:schemeClr val="accent4"/>
              </a:solidFill>
              <a:latin typeface="+mn-lt"/>
              <a:ea typeface="MS PGothic" panose="020B0600070205080204" pitchFamily="34" charset="-128"/>
            </a:endParaRPr>
          </a:p>
        </p:txBody>
      </p:sp>
      <p:sp>
        <p:nvSpPr>
          <p:cNvPr id="3" name="Footer Placeholder 2">
            <a:extLst>
              <a:ext uri="{FF2B5EF4-FFF2-40B4-BE49-F238E27FC236}">
                <a16:creationId xmlns:a16="http://schemas.microsoft.com/office/drawing/2014/main" id="{A13F6869-69B9-75A2-D883-B8917E0AF014}"/>
              </a:ext>
            </a:extLst>
          </p:cNvPr>
          <p:cNvSpPr>
            <a:spLocks noGrp="1"/>
          </p:cNvSpPr>
          <p:nvPr>
            <p:ph type="ftr" sz="quarter" idx="3"/>
          </p:nvPr>
        </p:nvSpPr>
        <p:spPr/>
        <p:txBody>
          <a:bodyPr/>
          <a:lstStyle/>
          <a:p>
            <a:fld id="{E207D39B-3CC6-1C40-98B3-8ECB105E6E07}" type="slidenum">
              <a:rPr lang="en-US" smtClean="0"/>
              <a:t>9</a:t>
            </a:fld>
            <a:endParaRPr lang="en-US" dirty="0"/>
          </a:p>
        </p:txBody>
      </p:sp>
      <p:sp>
        <p:nvSpPr>
          <p:cNvPr id="5" name="TextBox 4">
            <a:extLst>
              <a:ext uri="{FF2B5EF4-FFF2-40B4-BE49-F238E27FC236}">
                <a16:creationId xmlns:a16="http://schemas.microsoft.com/office/drawing/2014/main" id="{7B1176A2-16CD-D1F3-5086-689CF001F1A8}"/>
              </a:ext>
            </a:extLst>
          </p:cNvPr>
          <p:cNvSpPr txBox="1"/>
          <p:nvPr/>
        </p:nvSpPr>
        <p:spPr>
          <a:xfrm>
            <a:off x="619431" y="1681315"/>
            <a:ext cx="8259098" cy="3154710"/>
          </a:xfrm>
          <a:prstGeom prst="rect">
            <a:avLst/>
          </a:prstGeom>
          <a:noFill/>
        </p:spPr>
        <p:txBody>
          <a:bodyPr wrap="square" rtlCol="0">
            <a:spAutoFit/>
          </a:bodyPr>
          <a:lstStyle/>
          <a:p>
            <a:pPr>
              <a:spcAft>
                <a:spcPts val="600"/>
              </a:spcAft>
            </a:pPr>
            <a:r>
              <a:rPr lang="en-US" dirty="0">
                <a:solidFill>
                  <a:schemeClr val="accent1"/>
                </a:solidFill>
              </a:rPr>
              <a:t>IPv4</a:t>
            </a:r>
            <a:r>
              <a:rPr lang="ja-JP" altLang="en-US">
                <a:solidFill>
                  <a:schemeClr val="accent1"/>
                </a:solidFill>
              </a:rPr>
              <a:t>アドレスの不足：</a:t>
            </a:r>
          </a:p>
          <a:p>
            <a:pPr marL="285750" indent="-285750">
              <a:spcAft>
                <a:spcPts val="600"/>
              </a:spcAft>
              <a:buClr>
                <a:schemeClr val="tx1"/>
              </a:buClr>
              <a:buFont typeface="Arial" panose="020B0604020202020204" pitchFamily="34" charset="0"/>
              <a:buChar char="•"/>
            </a:pPr>
            <a:r>
              <a:rPr lang="ja-JP" altLang="en-US">
                <a:solidFill>
                  <a:schemeClr val="tx1"/>
                </a:solidFill>
              </a:rPr>
              <a:t>問題点：世界的なインターネットの成長により、</a:t>
            </a:r>
            <a:r>
              <a:rPr lang="en-US" dirty="0">
                <a:solidFill>
                  <a:schemeClr val="tx1"/>
                </a:solidFill>
              </a:rPr>
              <a:t>IPv4</a:t>
            </a:r>
            <a:r>
              <a:rPr lang="ja-JP" altLang="en-US">
                <a:solidFill>
                  <a:schemeClr val="tx1"/>
                </a:solidFill>
              </a:rPr>
              <a:t>アドレスが不足している。</a:t>
            </a:r>
          </a:p>
          <a:p>
            <a:pPr marL="285750" indent="-285750">
              <a:spcAft>
                <a:spcPts val="600"/>
              </a:spcAft>
              <a:buClr>
                <a:schemeClr val="tx1"/>
              </a:buClr>
              <a:buFont typeface="Arial" panose="020B0604020202020204" pitchFamily="34" charset="0"/>
              <a:buChar char="•"/>
            </a:pPr>
            <a:r>
              <a:rPr lang="ja-JP" altLang="en-US">
                <a:solidFill>
                  <a:schemeClr val="tx1"/>
                </a:solidFill>
              </a:rPr>
              <a:t>理論的最大数：</a:t>
            </a:r>
            <a:r>
              <a:rPr lang="en-US" altLang="ja-JP" dirty="0">
                <a:solidFill>
                  <a:schemeClr val="accent1"/>
                </a:solidFill>
              </a:rPr>
              <a:t>4.3</a:t>
            </a:r>
            <a:r>
              <a:rPr lang="ja-JP" altLang="en-US">
                <a:solidFill>
                  <a:schemeClr val="accent1"/>
                </a:solidFill>
              </a:rPr>
              <a:t>ビリオン</a:t>
            </a:r>
            <a:r>
              <a:rPr lang="en-US" altLang="ja-JP" dirty="0">
                <a:solidFill>
                  <a:schemeClr val="accent1"/>
                </a:solidFill>
              </a:rPr>
              <a:t>(4,300,000,000)</a:t>
            </a:r>
            <a:r>
              <a:rPr lang="ja-JP" altLang="en-US">
                <a:solidFill>
                  <a:schemeClr val="accent1"/>
                </a:solidFill>
              </a:rPr>
              <a:t>アドレス</a:t>
            </a:r>
            <a:r>
              <a:rPr lang="ja-JP" altLang="en-US">
                <a:solidFill>
                  <a:schemeClr val="tx1"/>
                </a:solidFill>
              </a:rPr>
              <a:t>。</a:t>
            </a:r>
          </a:p>
          <a:p>
            <a:pPr marL="285750" indent="-285750">
              <a:spcAft>
                <a:spcPts val="600"/>
              </a:spcAft>
              <a:buClr>
                <a:schemeClr val="tx1"/>
              </a:buClr>
              <a:buFont typeface="Arial" panose="020B0604020202020204" pitchFamily="34" charset="0"/>
              <a:buChar char="•"/>
            </a:pPr>
            <a:r>
              <a:rPr lang="en-US" dirty="0">
                <a:solidFill>
                  <a:schemeClr val="tx1"/>
                </a:solidFill>
              </a:rPr>
              <a:t>NAT</a:t>
            </a:r>
            <a:r>
              <a:rPr lang="ja-JP" altLang="en-US">
                <a:solidFill>
                  <a:schemeClr val="tx1"/>
                </a:solidFill>
              </a:rPr>
              <a:t>の問題：アドレス不足の対応としてプライベート</a:t>
            </a:r>
            <a:r>
              <a:rPr lang="en-US" dirty="0">
                <a:solidFill>
                  <a:schemeClr val="tx1"/>
                </a:solidFill>
              </a:rPr>
              <a:t>IP</a:t>
            </a:r>
            <a:r>
              <a:rPr lang="ja-JP" altLang="en-US">
                <a:solidFill>
                  <a:schemeClr val="tx1"/>
                </a:solidFill>
              </a:rPr>
              <a:t>アドレスを導入したが、</a:t>
            </a:r>
            <a:r>
              <a:rPr lang="en-US" dirty="0" err="1">
                <a:solidFill>
                  <a:schemeClr val="tx1"/>
                </a:solidFill>
              </a:rPr>
              <a:t>NAT（Network</a:t>
            </a:r>
            <a:r>
              <a:rPr lang="en-US" dirty="0">
                <a:solidFill>
                  <a:schemeClr val="tx1"/>
                </a:solidFill>
              </a:rPr>
              <a:t> Address Translation)</a:t>
            </a:r>
            <a:r>
              <a:rPr lang="ja-JP" altLang="en-US">
                <a:solidFill>
                  <a:schemeClr val="tx1"/>
                </a:solidFill>
              </a:rPr>
              <a:t>が必要となり、遅延が発生</a:t>
            </a:r>
          </a:p>
          <a:p>
            <a:pPr>
              <a:spcBef>
                <a:spcPts val="600"/>
              </a:spcBef>
              <a:spcAft>
                <a:spcPts val="600"/>
              </a:spcAft>
            </a:pPr>
            <a:r>
              <a:rPr lang="en-US" dirty="0">
                <a:solidFill>
                  <a:schemeClr val="accent1"/>
                </a:solidFill>
              </a:rPr>
              <a:t>IPv6</a:t>
            </a:r>
            <a:r>
              <a:rPr lang="ja-JP" altLang="en-US">
                <a:solidFill>
                  <a:schemeClr val="accent1"/>
                </a:solidFill>
              </a:rPr>
              <a:t>の導入</a:t>
            </a:r>
            <a:r>
              <a:rPr lang="ja-JP" altLang="en-US">
                <a:solidFill>
                  <a:schemeClr val="tx1"/>
                </a:solidFill>
              </a:rPr>
              <a:t>：</a:t>
            </a:r>
          </a:p>
          <a:p>
            <a:pPr marL="285750" indent="-285750">
              <a:spcAft>
                <a:spcPts val="600"/>
              </a:spcAft>
              <a:buClr>
                <a:schemeClr val="tx1"/>
              </a:buClr>
              <a:buFont typeface="Arial" panose="020B0604020202020204" pitchFamily="34" charset="0"/>
              <a:buChar char="•"/>
            </a:pPr>
            <a:r>
              <a:rPr lang="ja-JP" altLang="en-US">
                <a:solidFill>
                  <a:schemeClr val="tx1"/>
                </a:solidFill>
              </a:rPr>
              <a:t>目的：</a:t>
            </a:r>
            <a:r>
              <a:rPr lang="en-US" dirty="0">
                <a:solidFill>
                  <a:schemeClr val="tx1"/>
                </a:solidFill>
              </a:rPr>
              <a:t>IPv4</a:t>
            </a:r>
            <a:r>
              <a:rPr lang="ja-JP" altLang="en-US">
                <a:solidFill>
                  <a:schemeClr val="tx1"/>
                </a:solidFill>
              </a:rPr>
              <a:t>の後継として、より大きなアドレス数と拡張機能を提供。</a:t>
            </a:r>
          </a:p>
          <a:p>
            <a:pPr marL="285750" indent="-285750">
              <a:spcAft>
                <a:spcPts val="600"/>
              </a:spcAft>
              <a:buClr>
                <a:schemeClr val="tx1"/>
              </a:buClr>
              <a:buFont typeface="Arial" panose="020B0604020202020204" pitchFamily="34" charset="0"/>
              <a:buChar char="•"/>
            </a:pPr>
            <a:r>
              <a:rPr lang="ja-JP" altLang="en-US">
                <a:solidFill>
                  <a:schemeClr val="tx1"/>
                </a:solidFill>
              </a:rPr>
              <a:t>アドレスサイズ：</a:t>
            </a:r>
            <a:r>
              <a:rPr lang="en-US" altLang="ja-JP" dirty="0">
                <a:solidFill>
                  <a:schemeClr val="tx1"/>
                </a:solidFill>
              </a:rPr>
              <a:t>128</a:t>
            </a:r>
            <a:r>
              <a:rPr lang="ja-JP" altLang="en-US">
                <a:solidFill>
                  <a:schemeClr val="tx1"/>
                </a:solidFill>
              </a:rPr>
              <a:t>ビットで、</a:t>
            </a:r>
            <a:r>
              <a:rPr lang="en-US" altLang="ja-JP" dirty="0">
                <a:solidFill>
                  <a:schemeClr val="accent1"/>
                </a:solidFill>
              </a:rPr>
              <a:t>340</a:t>
            </a:r>
            <a:r>
              <a:rPr lang="ja-JP" altLang="en-US">
                <a:solidFill>
                  <a:schemeClr val="accent1"/>
                </a:solidFill>
              </a:rPr>
              <a:t>デシリオン（ </a:t>
            </a:r>
            <a:r>
              <a:rPr lang="en-US" altLang="ja-JP" dirty="0">
                <a:solidFill>
                  <a:schemeClr val="accent1"/>
                </a:solidFill>
              </a:rPr>
              <a:t>340,000,000,000,000,000,000,000,000,000,000,000,000 </a:t>
            </a:r>
            <a:r>
              <a:rPr lang="ja-JP" altLang="en-US">
                <a:solidFill>
                  <a:schemeClr val="accent1"/>
                </a:solidFill>
              </a:rPr>
              <a:t>）</a:t>
            </a:r>
            <a:r>
              <a:rPr lang="ja-JP" altLang="en-US">
                <a:solidFill>
                  <a:schemeClr val="tx1"/>
                </a:solidFill>
              </a:rPr>
              <a:t>のアドレスを提供。</a:t>
            </a:r>
          </a:p>
          <a:p>
            <a:pPr marL="285750" indent="-285750">
              <a:spcAft>
                <a:spcPts val="600"/>
              </a:spcAft>
              <a:buClr>
                <a:schemeClr val="tx1"/>
              </a:buClr>
              <a:buFont typeface="Arial" panose="020B0604020202020204" pitchFamily="34" charset="0"/>
              <a:buChar char="•"/>
            </a:pPr>
            <a:r>
              <a:rPr lang="en-US" dirty="0" err="1">
                <a:solidFill>
                  <a:schemeClr val="tx1"/>
                </a:solidFill>
              </a:rPr>
              <a:t>YouTube、Facebook、Netflix</a:t>
            </a:r>
            <a:r>
              <a:rPr lang="ja-JP" altLang="en-US">
                <a:solidFill>
                  <a:schemeClr val="tx1"/>
                </a:solidFill>
              </a:rPr>
              <a:t>などの大手企業が</a:t>
            </a:r>
            <a:r>
              <a:rPr lang="en-US" dirty="0">
                <a:solidFill>
                  <a:schemeClr val="tx1"/>
                </a:solidFill>
              </a:rPr>
              <a:t>IPv6</a:t>
            </a:r>
            <a:r>
              <a:rPr lang="ja-JP" altLang="en-US">
                <a:solidFill>
                  <a:schemeClr val="tx1"/>
                </a:solidFill>
              </a:rPr>
              <a:t>に移行済み。</a:t>
            </a:r>
          </a:p>
          <a:p>
            <a:pPr marL="285750" indent="-285750">
              <a:spcAft>
                <a:spcPts val="600"/>
              </a:spcAft>
              <a:buClr>
                <a:schemeClr val="tx1"/>
              </a:buClr>
              <a:buFont typeface="Arial" panose="020B0604020202020204" pitchFamily="34" charset="0"/>
              <a:buChar char="•"/>
            </a:pPr>
            <a:r>
              <a:rPr lang="en-US" dirty="0" err="1">
                <a:solidFill>
                  <a:schemeClr val="tx1"/>
                </a:solidFill>
              </a:rPr>
              <a:t>Microsoft、Facebook、LinkedIn</a:t>
            </a:r>
            <a:r>
              <a:rPr lang="ja-JP" altLang="en-US">
                <a:solidFill>
                  <a:schemeClr val="tx1"/>
                </a:solidFill>
              </a:rPr>
              <a:t>などが</a:t>
            </a:r>
            <a:r>
              <a:rPr lang="en-US" dirty="0">
                <a:solidFill>
                  <a:schemeClr val="tx1"/>
                </a:solidFill>
              </a:rPr>
              <a:t>IPv6</a:t>
            </a:r>
            <a:r>
              <a:rPr lang="ja-JP" altLang="en-US">
                <a:solidFill>
                  <a:schemeClr val="tx1"/>
                </a:solidFill>
              </a:rPr>
              <a:t>専用ネットワークへの移行を進めている。</a:t>
            </a:r>
          </a:p>
        </p:txBody>
      </p:sp>
      <p:sp>
        <p:nvSpPr>
          <p:cNvPr id="2" name="Rounded Rectangular Callout 1">
            <a:extLst>
              <a:ext uri="{FF2B5EF4-FFF2-40B4-BE49-F238E27FC236}">
                <a16:creationId xmlns:a16="http://schemas.microsoft.com/office/drawing/2014/main" id="{FC978558-0F79-AAA6-32CF-419098360D29}"/>
              </a:ext>
            </a:extLst>
          </p:cNvPr>
          <p:cNvSpPr/>
          <p:nvPr/>
        </p:nvSpPr>
        <p:spPr>
          <a:xfrm>
            <a:off x="5963478" y="149088"/>
            <a:ext cx="3071192" cy="1490870"/>
          </a:xfrm>
          <a:prstGeom prst="wedgeRoundRectCallout">
            <a:avLst>
              <a:gd name="adj1" fmla="val 30001"/>
              <a:gd name="adj2" fmla="val 115777"/>
              <a:gd name="adj3" fmla="val 16667"/>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accent3"/>
                </a:solidFill>
              </a:rPr>
              <a:t>NAT:Network</a:t>
            </a:r>
            <a:r>
              <a:rPr lang="en-US" dirty="0">
                <a:solidFill>
                  <a:schemeClr val="accent3"/>
                </a:solidFill>
              </a:rPr>
              <a:t> Address Translation</a:t>
            </a:r>
            <a:br>
              <a:rPr lang="en-US" dirty="0">
                <a:solidFill>
                  <a:schemeClr val="accent3"/>
                </a:solidFill>
              </a:rPr>
            </a:br>
            <a:endParaRPr lang="en-US" dirty="0">
              <a:solidFill>
                <a:schemeClr val="accent3"/>
              </a:solidFill>
            </a:endParaRPr>
          </a:p>
          <a:p>
            <a:pPr algn="ctr"/>
            <a:r>
              <a:rPr lang="en-US" dirty="0" err="1">
                <a:solidFill>
                  <a:schemeClr val="accent3"/>
                </a:solidFill>
              </a:rPr>
              <a:t>後の授業で勉強する</a:t>
            </a:r>
            <a:r>
              <a:rPr lang="en-US" dirty="0">
                <a:solidFill>
                  <a:schemeClr val="accent3"/>
                </a:solidFill>
              </a:rPr>
              <a:t>。</a:t>
            </a:r>
          </a:p>
          <a:p>
            <a:pPr algn="ctr"/>
            <a:r>
              <a:rPr lang="en-US" dirty="0" err="1">
                <a:solidFill>
                  <a:schemeClr val="accent3"/>
                </a:solidFill>
              </a:rPr>
              <a:t>インターネットで使われるグローバスIPアドレスをプライベートIPアドレスに変換する</a:t>
            </a:r>
            <a:r>
              <a:rPr lang="en-US" dirty="0">
                <a:solidFill>
                  <a:schemeClr val="accent3"/>
                </a:solidFill>
              </a:rPr>
              <a:t>。</a:t>
            </a:r>
          </a:p>
        </p:txBody>
      </p:sp>
    </p:spTree>
    <p:extLst>
      <p:ext uri="{BB962C8B-B14F-4D97-AF65-F5344CB8AC3E}">
        <p14:creationId xmlns:p14="http://schemas.microsoft.com/office/powerpoint/2010/main" val="394808166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8675</TotalTime>
  <Words>3308</Words>
  <Application>Microsoft Macintosh PowerPoint</Application>
  <PresentationFormat>On-screen Show (16:9)</PresentationFormat>
  <Paragraphs>320</Paragraphs>
  <Slides>27</Slides>
  <Notes>27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Wingdings</vt:lpstr>
      <vt:lpstr>Arial</vt:lpstr>
      <vt:lpstr>Meiryo UI</vt:lpstr>
      <vt:lpstr>Roboto</vt:lpstr>
      <vt:lpstr>MS PGothic</vt:lpstr>
      <vt:lpstr>Oswald</vt:lpstr>
      <vt:lpstr>Software Development Bussines Plan by Slidesgo</vt:lpstr>
      <vt:lpstr>07-2 Networking Basics　 Module 10: IPv6 Addressing Formats and Rules</vt:lpstr>
      <vt:lpstr>TABLE OF CONTENTS 2</vt:lpstr>
      <vt:lpstr>TABLE OF CONTENTS 2</vt:lpstr>
      <vt:lpstr>1. About Today’s Class  </vt:lpstr>
      <vt:lpstr>1. About Today’s Class  </vt:lpstr>
      <vt:lpstr>2. Today’s Goal  </vt:lpstr>
      <vt:lpstr>2. Today’s Goal  </vt:lpstr>
      <vt:lpstr>10.1. IPv4 Issues</vt:lpstr>
      <vt:lpstr>10.1. IPv4 Issues</vt:lpstr>
      <vt:lpstr>10.1. IPv4 Issues</vt:lpstr>
      <vt:lpstr>10.1. IPv4 Issues</vt:lpstr>
      <vt:lpstr>10.1. IPv4 Issues</vt:lpstr>
      <vt:lpstr>10.1. IPv4 Issues</vt:lpstr>
      <vt:lpstr>10.1. IPv4 Issues</vt:lpstr>
      <vt:lpstr>10.1. IPv4 Issues</vt:lpstr>
      <vt:lpstr>10.2. IPv6 Addressing</vt:lpstr>
      <vt:lpstr>10.2. IPv6 Addressing</vt:lpstr>
      <vt:lpstr>10.2. IPv6 Addressing</vt:lpstr>
      <vt:lpstr>10.2. IPv6 Addressing</vt:lpstr>
      <vt:lpstr>10.2. IPv6 Addressing</vt:lpstr>
      <vt:lpstr>10.2. IPv6 Addressing</vt:lpstr>
      <vt:lpstr>10.3. IPv6 Addressing Formats and Rules Summary</vt:lpstr>
      <vt:lpstr>10.3. IPv6 Addressing Formats and Rules Summary</vt:lpstr>
      <vt:lpstr>10.3. IPv6 Addressing Formats and Rules Summary</vt:lpstr>
      <vt:lpstr>Questions and free discussion</vt:lpstr>
      <vt:lpstr>Check Test 9</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87</cp:revision>
  <cp:lastPrinted>2025-04-03T04:44:30Z</cp:lastPrinted>
  <dcterms:modified xsi:type="dcterms:W3CDTF">2025-07-24T09:30:15Z</dcterms:modified>
</cp:coreProperties>
</file>