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9"/>
  </p:notesMasterIdLst>
  <p:sldIdLst>
    <p:sldId id="256" r:id="rId2"/>
    <p:sldId id="370" r:id="rId3"/>
    <p:sldId id="371" r:id="rId4"/>
    <p:sldId id="320" r:id="rId5"/>
    <p:sldId id="445" r:id="rId6"/>
    <p:sldId id="343" r:id="rId7"/>
    <p:sldId id="447" r:id="rId8"/>
    <p:sldId id="332" r:id="rId9"/>
    <p:sldId id="449" r:id="rId10"/>
    <p:sldId id="450" r:id="rId11"/>
    <p:sldId id="471" r:id="rId12"/>
    <p:sldId id="482" r:id="rId13"/>
    <p:sldId id="425" r:id="rId14"/>
    <p:sldId id="452" r:id="rId15"/>
    <p:sldId id="453" r:id="rId16"/>
    <p:sldId id="426" r:id="rId17"/>
    <p:sldId id="454" r:id="rId18"/>
    <p:sldId id="427" r:id="rId19"/>
    <p:sldId id="428" r:id="rId20"/>
    <p:sldId id="429" r:id="rId21"/>
    <p:sldId id="455" r:id="rId22"/>
    <p:sldId id="431" r:id="rId23"/>
    <p:sldId id="456" r:id="rId24"/>
    <p:sldId id="457" r:id="rId25"/>
    <p:sldId id="432" r:id="rId26"/>
    <p:sldId id="458" r:id="rId27"/>
    <p:sldId id="433" r:id="rId28"/>
    <p:sldId id="459" r:id="rId29"/>
    <p:sldId id="434" r:id="rId30"/>
    <p:sldId id="460" r:id="rId31"/>
    <p:sldId id="418" r:id="rId32"/>
    <p:sldId id="435" r:id="rId33"/>
    <p:sldId id="436" r:id="rId34"/>
    <p:sldId id="461" r:id="rId35"/>
    <p:sldId id="420" r:id="rId36"/>
    <p:sldId id="462" r:id="rId37"/>
    <p:sldId id="437" r:id="rId38"/>
    <p:sldId id="483" r:id="rId39"/>
    <p:sldId id="438" r:id="rId40"/>
    <p:sldId id="464" r:id="rId41"/>
    <p:sldId id="439" r:id="rId42"/>
    <p:sldId id="465" r:id="rId43"/>
    <p:sldId id="440" r:id="rId44"/>
    <p:sldId id="466" r:id="rId45"/>
    <p:sldId id="421" r:id="rId46"/>
    <p:sldId id="467" r:id="rId47"/>
    <p:sldId id="406" r:id="rId48"/>
    <p:sldId id="441" r:id="rId49"/>
    <p:sldId id="442" r:id="rId50"/>
    <p:sldId id="468" r:id="rId51"/>
    <p:sldId id="469" r:id="rId52"/>
    <p:sldId id="470" r:id="rId53"/>
    <p:sldId id="336" r:id="rId54"/>
    <p:sldId id="337" r:id="rId55"/>
    <p:sldId id="322" r:id="rId56"/>
    <p:sldId id="448" r:id="rId57"/>
    <p:sldId id="486" r:id="rId58"/>
  </p:sldIdLst>
  <p:sldSz cx="9144000" cy="5143500" type="screen16x9"/>
  <p:notesSz cx="6858000" cy="9144000"/>
  <p:embeddedFontLst>
    <p:embeddedFont>
      <p:font typeface="Oswald" pitchFamily="2" charset="77"/>
      <p:regular r:id="rId60"/>
      <p:bold r:id="rId61"/>
    </p:embeddedFont>
    <p:embeddedFont>
      <p:font typeface="Raleway" pitchFamily="2" charset="77"/>
      <p:regular r:id="rId62"/>
      <p:bold r:id="rId63"/>
      <p:italic r:id="rId64"/>
      <p:boldItalic r:id="rId65"/>
    </p:embeddedFont>
    <p:embeddedFont>
      <p:font typeface="Roboto" panose="02000000000000000000" pitchFamily="2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Egs/pSanJJwzulyV0F8jHQ==" hashData="rFGL4AUGj3V9Dn4PAa3doYWI+e6Wm2Aax0Obz/QBLCKuS6vYfYU5hPms03979Ys0lUOfsB5ESVTK66I/QPk13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1736"/>
  </p:normalViewPr>
  <p:slideViewPr>
    <p:cSldViewPr snapToGrid="0" showGuides="1">
      <p:cViewPr varScale="1">
        <p:scale>
          <a:sx n="134" d="100"/>
          <a:sy n="134" d="100"/>
        </p:scale>
        <p:origin x="2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6360CFD-F2DF-B5ED-ECC1-69BCD000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95CE4D4-691A-4CA0-0290-35E3C84E40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A463499-308B-D5B2-D12D-9F950C6AC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59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CBA58C1-2D80-E1D8-C5C6-E74BC127F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B1E92DF-FBCD-471A-1850-9FBC389D2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A428727-11B0-DEBF-3128-1142E63FB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このビデオでは、ブロードキャスト通信について見ていきます。ここでは、送信元の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172.16.4.1</a:t>
            </a:r>
            <a:r>
              <a:rPr lang="ja-JP" altLang="en-US"/>
              <a:t>、宛先の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255.255.255.255</a:t>
            </a:r>
            <a:r>
              <a:rPr lang="ja-JP" altLang="en-US"/>
              <a:t>のパケットがあります。この</a:t>
            </a:r>
            <a:r>
              <a:rPr lang="en-US" altLang="ja-JP" dirty="0"/>
              <a:t>255.255.255.255</a:t>
            </a:r>
            <a:r>
              <a:rPr lang="ja-JP" altLang="en-US"/>
              <a:t>というのは特別なアドレスで、ネットワーク上のすべてのデバイスを宛先とすることを意味しています。これをブロードキャストと呼びます。ここでパケットが送信元の</a:t>
            </a:r>
            <a:r>
              <a:rPr lang="en-US" altLang="ja-JP" dirty="0"/>
              <a:t>172.16.4.1</a:t>
            </a:r>
            <a:r>
              <a:rPr lang="ja-JP" altLang="en-US"/>
              <a:t>から出発し、イーサネットスイッチがそのパケットを、受信したポート以外のすべてのポートにブロードキャストしたのがわかります。これにより、ネットワーク上のすべてのデバイスがそのパケットを受信しました。このルーターがブロードキャストを受信すると、そのパケットは他のネットワークには転送されませんが、ブロードキャストはネットワーク上のすべてのデバイスが</a:t>
            </a:r>
            <a:r>
              <a:rPr lang="en-US" dirty="0"/>
              <a:t>IPv4</a:t>
            </a:r>
            <a:r>
              <a:rPr lang="ja-JP" altLang="en-US"/>
              <a:t>パケットを受信するということを意味しています。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リミテッドブロードキャスト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宛先：ローカルのネットワークセグメント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・同じローカルのネットワークセグメントに接続されているすべてのコンピュータに対するブロードキャストになる。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・ネットワーク階層モデルで言えば、同一の物理層（第</a:t>
            </a:r>
            <a:r>
              <a:rPr lang="en-US" altLang="ja-JP" b="0" dirty="0">
                <a:effectLst/>
              </a:rPr>
              <a:t>2</a:t>
            </a:r>
            <a:r>
              <a:rPr lang="ja-JP" altLang="en-US" b="0">
                <a:effectLst/>
              </a:rPr>
              <a:t>層）媒体に接続されているすべてのコンピュータに対するブロードキャストになる。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・ネットワークアドレスには関係なく、現在接続されている（イーサネットなどの）ネットワークセグメント上のすべてのコンピュータを対象とする。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・ルータを介したほかのネットワークへは伝播しない。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・ローカルネットワークセグメント上に複数のネットワークアドレスが存在している場合は、それらすべてが対象となる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ディレクティッドブロードキャスト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宛先：指定されたネットワークアドレス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・指定されたネットワークアドレスを持つすべてのコンピュータに対するブロードキャストになる。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・ネットワーク階層モデルで言えば、ネットワーク層（第</a:t>
            </a:r>
            <a:r>
              <a:rPr lang="en-US" altLang="ja-JP" b="0" dirty="0">
                <a:effectLst/>
              </a:rPr>
              <a:t>3</a:t>
            </a:r>
            <a:r>
              <a:rPr lang="ja-JP" altLang="en-US" b="0">
                <a:effectLst/>
              </a:rPr>
              <a:t>層）レベルで同じネットワークアドレスを持つコンピュータ全体に対するブロードキャストになる。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指定されたネットワークアドレスがローカルのネットワークセグメントではなく、ルータを介してつながっている先にあるならば、そこのネットワークセグメントまでルータによってパケットが運ばれ（ブロードキャストのルーティングが許可されている場合のみ）、さらにルータによってそこでブロードキャストされる。ローカルではブロードキャストされない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・ローカルネットワークセグメント上に複数のネットワークアドレスが存在している場合は、指定されたネットワークアドレスを持つコンピュータのみが対象となる。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00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FFA1F24-0637-0BA0-382F-DA8192E7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A08D29E-E3C4-B98E-6529-2CEC415DD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F52DBB0-B021-6943-8A0E-F437E4C2A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このビデオでは、ブロードキャスト通信について見ていきます。ここでは、送信元の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172.16.4.1</a:t>
            </a:r>
            <a:r>
              <a:rPr lang="ja-JP" altLang="en-US"/>
              <a:t>、宛先の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255.255.255.255</a:t>
            </a:r>
            <a:r>
              <a:rPr lang="ja-JP" altLang="en-US"/>
              <a:t>のパケットがあります。この</a:t>
            </a:r>
            <a:r>
              <a:rPr lang="en-US" altLang="ja-JP" dirty="0"/>
              <a:t>255.255.255.255</a:t>
            </a:r>
            <a:r>
              <a:rPr lang="ja-JP" altLang="en-US"/>
              <a:t>というのは特別なアドレスで、ネットワーク上のすべてのデバイスを宛先とすることを意味しています。これをブロードキャストと呼びます。ここでパケットが送信元の</a:t>
            </a:r>
            <a:r>
              <a:rPr lang="en-US" altLang="ja-JP" dirty="0"/>
              <a:t>172.16.4.1</a:t>
            </a:r>
            <a:r>
              <a:rPr lang="ja-JP" altLang="en-US"/>
              <a:t>から出発し、イーサネットスイッチがそのパケットを、受信したポート以外のすべてのポートにブロードキャストしたのがわかります。これにより、ネットワーク上のすべてのデバイスがそのパケットを受信しました。このルーターがブロードキャストを受信すると、そのパケットは他のネットワークには転送されませんが、ブロードキャストはネットワーク上のすべてのデバイスが</a:t>
            </a:r>
            <a:r>
              <a:rPr lang="en-US" dirty="0"/>
              <a:t>IPv4</a:t>
            </a:r>
            <a:r>
              <a:rPr lang="ja-JP" altLang="en-US"/>
              <a:t>パケットを受信するということを意味しています。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83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5B75015-FC64-E01B-40F3-D2C7C4D7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5E03BF5-A139-6B0F-2766-CB6860961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6EC08CD-4B3A-3ECB-A075-2762142A6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986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DD0D722-859E-9BAF-166A-536842B4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7E9C932-3980-5418-7D71-16169A255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440E73E-AD92-9D7E-6705-EC03574CD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ja-JP" altLang="en-US"/>
              <a:t>マルチキャスト送信は、</a:t>
            </a:r>
            <a:r>
              <a:rPr lang="en-US" altLang="ja-JP" dirty="0"/>
              <a:t>1</a:t>
            </a:r>
            <a:r>
              <a:rPr lang="ja-JP" altLang="en-US"/>
              <a:t>台のデバイスから選択されたグループのデバイスにパケットを送信するために使用されます。</a:t>
            </a:r>
            <a:r>
              <a:rPr lang="en-US" dirty="0"/>
              <a:t>IPv4</a:t>
            </a:r>
            <a:r>
              <a:rPr lang="ja-JP" altLang="en-US"/>
              <a:t>マルチキャストアドレスの範囲は、</a:t>
            </a:r>
            <a:r>
              <a:rPr lang="en-US" altLang="ja-JP" dirty="0"/>
              <a:t>224.0.0.0</a:t>
            </a:r>
            <a:r>
              <a:rPr lang="ja-JP" altLang="en-US"/>
              <a:t>から</a:t>
            </a:r>
            <a:r>
              <a:rPr lang="en-US" altLang="ja-JP" dirty="0"/>
              <a:t>239.255.255.255</a:t>
            </a:r>
            <a:r>
              <a:rPr lang="ja-JP" altLang="en-US"/>
              <a:t>です。このアニメーションでは、</a:t>
            </a:r>
            <a:r>
              <a:rPr lang="en-US" altLang="ja-JP" dirty="0"/>
              <a:t>172.16.4.1</a:t>
            </a:r>
            <a:r>
              <a:rPr lang="ja-JP" altLang="en-US"/>
              <a:t>からマルチキャストグループに属する</a:t>
            </a:r>
            <a:r>
              <a:rPr lang="en-US" altLang="ja-JP" dirty="0"/>
              <a:t>2</a:t>
            </a:r>
            <a:r>
              <a:rPr lang="ja-JP" altLang="en-US"/>
              <a:t>台のホストにパケットが送信されます。このパケットが対象としているのは、</a:t>
            </a:r>
            <a:r>
              <a:rPr lang="en-US" altLang="ja-JP" dirty="0"/>
              <a:t>172.16.4.3</a:t>
            </a:r>
            <a:r>
              <a:rPr lang="ja-JP" altLang="en-US"/>
              <a:t>と</a:t>
            </a:r>
            <a:r>
              <a:rPr lang="en-US" altLang="ja-JP" dirty="0"/>
              <a:t>172.16.4.4</a:t>
            </a:r>
            <a:r>
              <a:rPr lang="ja-JP" altLang="en-US"/>
              <a:t>だけです。パケットは</a:t>
            </a:r>
            <a:r>
              <a:rPr lang="en-US" altLang="ja-JP" dirty="0"/>
              <a:t>172.16.4.1</a:t>
            </a:r>
            <a:r>
              <a:rPr lang="ja-JP" altLang="en-US"/>
              <a:t>から送信され、ネットワーク上の複数のデバイスに受信されますが、実際にこのパケットを処理するのは、マルチキャストグループのメンバーである</a:t>
            </a:r>
            <a:r>
              <a:rPr lang="en-US" altLang="ja-JP" dirty="0"/>
              <a:t>4.3</a:t>
            </a:r>
            <a:r>
              <a:rPr lang="ja-JP" altLang="en-US"/>
              <a:t>と</a:t>
            </a:r>
            <a:r>
              <a:rPr lang="en-US" altLang="ja-JP" dirty="0"/>
              <a:t>4.4</a:t>
            </a:r>
            <a:r>
              <a:rPr lang="ja-JP" altLang="en-US"/>
              <a:t>だけです。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22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303FD30-3CDA-7A8F-927A-E81B8AA4F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DB89E0D-8D57-B5C1-1DE3-3AD11062C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8508294-0EAF-E698-C886-C6C0B3CBE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80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24B8B14-3049-0D3B-032C-B8428425D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72B80F1-2E75-56C4-BFE1-F4792F33B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B0B503A-0023-EF2E-8878-5E1C1624A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45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EEFC798-C5EE-CF94-EEED-3C89F439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0AEFE6B-8FDC-8E34-A9E3-2C7DA68F9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CF47740-EE48-20CE-E119-129693855A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70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0524EB0-1FEE-E54B-D40F-9218D1DC3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71E6F0A-63DB-F1DF-74A0-E2C208A1A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9C13E74-6815-FAF2-C526-7C1495D80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7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ECF3863-6D18-9FB5-CE32-A93431350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D750DFF-5F19-A418-7969-F65DC3126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58D0366-A619-C7F5-F49E-47BB22374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70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D1C726-57F5-BE05-3191-27CDD2C1A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0B79EE4-E4E3-1100-486F-54D2ADDF5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DE9889D-D655-6DAF-FBF6-765471FA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326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C8209B1-4667-EACD-DFAB-2500D2E5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BCB9569-DFFF-9BE5-9020-789DF7B74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D80C4F7-4E6A-7B7A-5199-F0638F450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81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FE8A963-996E-49E9-6C51-64EF307EA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109EBF9-EC7A-AB6C-462A-890087DF9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DA7916-2DAA-9A26-815F-4175DC455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63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11B2FAC-006A-E70B-9263-D52CEE84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8E2550D-DFDE-29BC-537C-B745D5414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7C7317A-57B5-B16A-E231-BB391C617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875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8587F26-5FDE-AC11-8337-FD337283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DE07DF4-2E1E-F8EC-E811-500B147A31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845D372-B336-EB01-FCC1-D137CE83F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095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65A5C9A-16BD-DF21-DAC5-8BC97FE02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9D5F349-A406-330D-BBB3-487341D3D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380968C-31CD-D11C-5810-D6830F4A2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183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C86CF20-29EE-A4EC-341D-2249FAD2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0E71BE1-60AD-0ED3-0130-0033B38D9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0F723D0-E4F3-A6E8-5048-E81C7FA7B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3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ACF5E4C-3A29-564E-FC73-D80ACE6D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76C132C-0408-0944-1A80-8347EBA20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F740B5E-F288-9C49-2D1F-19C4A0DB1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204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7D70F3B-4D58-4D0C-6841-AA3169E37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C1B3AF2-2F96-2774-F6A7-0C4E3D3E8A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F19BBF0-DE47-881E-A8BA-C9BC9BDBC2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00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413CFA8-EC33-D398-782C-A9C413FA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ECDF41D-F259-D839-B845-93C15189C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C22F087-4696-2E94-954F-FDC2DAB73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3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30A74C3-8396-1724-FDD4-F9C13A96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30D4C06-9DD8-C75A-753C-386159A84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E0DC3E5-E855-1A73-6FDF-10567E58D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55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CF87093-4983-B2EA-9AAF-A92531486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C396B11-580D-AD92-752F-78CB2A40F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CEFF027-98DA-2B79-9949-150D72FC2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782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DB56E88-55DA-A95C-4910-6FC101CF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DD02421-1F99-CBB3-609C-22E7C8017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8F1CCD4-BF13-9C32-5294-3739BA3A0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760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951C19A-B767-59DB-F06D-61D33A72B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B63CBF7-5B6D-F3AA-635C-DACE83BE0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9947A0-1EAF-328A-038D-6EAA7AEFD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108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477ABE4-3F86-2E5C-47B9-F513A073E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891BA0EC-3C64-7D5C-897B-F999489FE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4E1F7C4-04F1-363E-5A9E-4F22F70A0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675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F023EDC-635E-AD23-92BA-CDE4E86C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F4805E1-59E8-9160-5AE9-B9801C1746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45F83A-32BC-BD73-2584-9ED9E0C75A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126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FE8F988-2C5A-D189-806B-B5D35FF4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DEE8AC9-654F-9967-3477-F4197CF77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71BB0D9-725D-DC36-70CA-45E1EC31F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90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63180F5-B22B-3901-3CED-B50C8797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84521D08-08D8-A5C1-6389-F25670FCF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E070BAE-BBC3-9423-D37C-4A04DCFE2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429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A173F25-611A-DD78-9228-C37EA038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AAC83CE-923A-8DB5-0716-8A83F9FAD6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A1FDDBF-321E-3FF8-B968-CEFB75239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0231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E3A6E7D-FAAB-E394-2A78-96283DF1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A9EBB9B-6E16-833A-5DF4-8FE727161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4215E80-6DF2-100A-27D6-4040D7DFF5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7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9555DB3-E9F4-A7B0-4E83-B9329505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3A0ABC3-9EDC-B799-F812-ADF5858C9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D3BC3E4-ABF5-E708-6B89-6491B3DCC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790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3706868-2DD4-9951-C0FF-6BEFA557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56893F0-8051-4092-F4A2-98BE13D41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933EA7A-2208-083F-FBB4-3352422D9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83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819BA38-F240-5FD1-4B84-07A5BBA4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2AE2400-57C4-EA0A-C6CF-9E218F1A3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E7DB1D6-5D38-A6D1-18EC-6141D7B2C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2728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2B18D69-6E36-7F52-7210-E591BC0C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163F854-5367-3202-FD6A-861A9119B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B5BABF4-4C5D-3B5F-B250-BD3E7925E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200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1103A9A-306A-3F09-FA7A-545B5A4E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FEC845A-68A2-3465-8F29-01A5BCBB1F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363F2F8-B601-7FFE-5EAC-5F1329A8D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053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96E951B-3DA2-5442-6740-B06EC09A3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A58B31F-8C2D-AA78-85B7-88FDB51E1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E3780D2-F646-414C-5555-C68E8CA5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230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B945D19-9017-666E-2602-94785ABF0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470BE95-86BC-2060-23F7-9551B7F46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7DCFC44-F0DE-4405-CBCC-140D43D60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3215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9F5D0BD-E2F4-886E-A897-BE1BD78B1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D369DBD-2896-B832-5F03-086903147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7477FFF-D4B2-F960-3E90-60E3E9320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98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365C8D3-945E-86CF-A003-C49CA0EFB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C720978-4BF0-B74F-C7F5-BAF234E24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FA6CEBC-302A-DD22-117B-7DF098306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364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BAC4A5-3B6C-7418-F60B-7269DFB12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8D4A2E5-812F-043D-CF53-7C06A0169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B15F9A9-51CF-B375-4D74-0208F35F5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5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52E4240-D600-5C0C-8D0D-850ED175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6BDEAE-515E-D52B-60BB-99A5C9322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BCE0846-85BD-B226-A8C7-2C1A5DB1A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745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75A8D5C-A7F5-1027-DBA0-B7D59721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D967016-83BB-EC31-BE05-2A540C5B7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831E53C-5C23-458C-EC60-57708E683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2835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7273E9B-B6EA-019F-2C8D-C5909BB1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C449253-01B6-F210-7E74-2E6F5E087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A0D6821-D734-8378-BBD4-93D69AEC9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433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AAA748D-C43B-1EBA-693C-57AF45BF2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D6241C9-4B87-A5BC-C08E-79D54A639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A72C319-82B3-7E0B-94EE-FDE826209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0212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9CA53A7B-5BA9-67ED-10EA-D49204929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853C9C08-CB4D-B7CC-EB2B-14F4D4EED6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E1FCF6D0-704C-911B-7603-E8932EE49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775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B0128-0DC9-C7E1-1CEC-4DB1EE73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D675BE-DB23-E3EB-E378-F2D6CE689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7E819-1DD8-2791-B855-DCEAE7529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0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2D28B8-9C50-4279-F8D7-13CC5D92F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51E1771-373C-4D48-6769-C3E1A217C4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1D83D23-C6C7-0B79-99A6-227911DAD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4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D8DE051-361E-D479-D2A7-F41AFDD2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A361BC1-0002-2817-666F-148933D99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7308B90-9B05-2E35-8426-D3746B9F0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このビデオでは、ユニキャスト</a:t>
            </a:r>
            <a:r>
              <a:rPr lang="en-US" dirty="0"/>
              <a:t>IP</a:t>
            </a:r>
            <a:r>
              <a:rPr lang="ja-JP" altLang="en-US"/>
              <a:t>送信について見ていきます。ここでは、ホスト「</a:t>
            </a:r>
            <a:r>
              <a:rPr lang="en-US" altLang="ja-JP" dirty="0"/>
              <a:t>172.16.4.1</a:t>
            </a:r>
            <a:r>
              <a:rPr lang="ja-JP" altLang="en-US"/>
              <a:t>」がユニキャストパケットを送信します。これは、宛先</a:t>
            </a:r>
            <a:r>
              <a:rPr lang="en-US" dirty="0"/>
              <a:t>IP</a:t>
            </a:r>
            <a:r>
              <a:rPr lang="ja-JP" altLang="en-US"/>
              <a:t>アドレスが</a:t>
            </a:r>
            <a:r>
              <a:rPr lang="en-US" altLang="ja-JP" dirty="0"/>
              <a:t>1</a:t>
            </a:r>
            <a:r>
              <a:rPr lang="ja-JP" altLang="en-US"/>
              <a:t>つのデバイスを対象とするパケットです。宛先</a:t>
            </a:r>
            <a:r>
              <a:rPr lang="en-US" dirty="0"/>
              <a:t>IP</a:t>
            </a:r>
            <a:r>
              <a:rPr lang="ja-JP" altLang="en-US"/>
              <a:t>アドレス「</a:t>
            </a:r>
            <a:r>
              <a:rPr lang="en-US" altLang="ja-JP" dirty="0"/>
              <a:t>172.16.4.253</a:t>
            </a:r>
            <a:r>
              <a:rPr lang="ja-JP" altLang="en-US"/>
              <a:t>」のプリンターに送信されます。送信元</a:t>
            </a:r>
            <a:r>
              <a:rPr lang="en-US" dirty="0"/>
              <a:t>IP</a:t>
            </a:r>
            <a:r>
              <a:rPr lang="ja-JP" altLang="en-US"/>
              <a:t>アドレスは「</a:t>
            </a:r>
            <a:r>
              <a:rPr lang="en-US" altLang="ja-JP" dirty="0"/>
              <a:t>172.16.4.1</a:t>
            </a:r>
            <a:r>
              <a:rPr lang="ja-JP" altLang="en-US"/>
              <a:t>」で、パケットの宛先</a:t>
            </a:r>
            <a:r>
              <a:rPr lang="en-US" dirty="0"/>
              <a:t>IP</a:t>
            </a:r>
            <a:r>
              <a:rPr lang="ja-JP" altLang="en-US"/>
              <a:t>アドレスは「</a:t>
            </a:r>
            <a:r>
              <a:rPr lang="en-US" altLang="ja-JP" dirty="0"/>
              <a:t>172.16.4.253</a:t>
            </a:r>
            <a:r>
              <a:rPr lang="ja-JP" altLang="en-US"/>
              <a:t>」です。このように、パケットは</a:t>
            </a:r>
            <a:r>
              <a:rPr lang="en-US" altLang="ja-JP" dirty="0"/>
              <a:t>1</a:t>
            </a:r>
            <a:r>
              <a:rPr lang="ja-JP" altLang="en-US"/>
              <a:t>つのデバイスから</a:t>
            </a:r>
            <a:r>
              <a:rPr lang="en-US" altLang="ja-JP" dirty="0"/>
              <a:t>1</a:t>
            </a:r>
            <a:r>
              <a:rPr lang="ja-JP" altLang="en-US"/>
              <a:t>つのデバイスへ送信されていることがわかります。この場合、プリンターが宛先です。ちなみに、送信元</a:t>
            </a:r>
            <a:r>
              <a:rPr lang="en-US" dirty="0"/>
              <a:t>IP</a:t>
            </a:r>
            <a:r>
              <a:rPr lang="ja-JP" altLang="en-US"/>
              <a:t>アドレスはユニキャストしか存在しません。つまり、パケットは</a:t>
            </a:r>
            <a:r>
              <a:rPr lang="en-US" altLang="ja-JP" dirty="0"/>
              <a:t>1</a:t>
            </a:r>
            <a:r>
              <a:rPr lang="ja-JP" altLang="en-US"/>
              <a:t>つのデバイスからしか送信されないという意味です。この場合、宛先アドレスもユニキャストで、</a:t>
            </a:r>
            <a:r>
              <a:rPr lang="en-US" altLang="ja-JP" dirty="0"/>
              <a:t>1</a:t>
            </a:r>
            <a:r>
              <a:rPr lang="ja-JP" altLang="en-US"/>
              <a:t>つのデバイスにのみ送信されることを意味します。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57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2EF4C08-0936-624F-7F3A-B9E355A2109F}"/>
              </a:ext>
            </a:extLst>
          </p:cNvPr>
          <p:cNvSpPr txBox="1">
            <a:spLocks/>
          </p:cNvSpPr>
          <p:nvPr userDrawn="1"/>
        </p:nvSpPr>
        <p:spPr>
          <a:xfrm>
            <a:off x="5523304" y="47147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A803681-04EE-1A49-B2FE-07EDF6BF1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3424" y="391360"/>
            <a:ext cx="8213688" cy="51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980AC-9B9D-9983-8FB2-3226BD073D95}"/>
              </a:ext>
            </a:extLst>
          </p:cNvPr>
          <p:cNvSpPr txBox="1"/>
          <p:nvPr userDrawn="1"/>
        </p:nvSpPr>
        <p:spPr>
          <a:xfrm>
            <a:off x="201168" y="192024"/>
            <a:ext cx="1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Japanese</a:t>
            </a:r>
          </a:p>
        </p:txBody>
      </p:sp>
    </p:spTree>
    <p:extLst>
      <p:ext uri="{BB962C8B-B14F-4D97-AF65-F5344CB8AC3E}">
        <p14:creationId xmlns:p14="http://schemas.microsoft.com/office/powerpoint/2010/main" val="34960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83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36790-29CF-FE1B-C353-44F2E2554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A37644-E05C-CB47-9F13-25B730FCC7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4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1D26697-515B-3106-6005-9FD57BD0BAB6}"/>
              </a:ext>
            </a:extLst>
          </p:cNvPr>
          <p:cNvSpPr txBox="1">
            <a:spLocks/>
          </p:cNvSpPr>
          <p:nvPr userDrawn="1"/>
        </p:nvSpPr>
        <p:spPr>
          <a:xfrm>
            <a:off x="5523304" y="47147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A803681-04EE-1A49-B2FE-07EDF6BF1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75" r:id="rId3"/>
    <p:sldLayoutId id="2147483658" r:id="rId4"/>
    <p:sldLayoutId id="2147483669" r:id="rId5"/>
    <p:sldLayoutId id="2147483670" r:id="rId6"/>
    <p:sldLayoutId id="2147483674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2025cisconetwor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4802f3a5-07d6-5298-9ea1-0a0d2ac20f72" TargetMode="External"/><Relationship Id="rId4" Type="http://schemas.openxmlformats.org/officeDocument/2006/relationships/hyperlink" Target="https://skillsforall.com/launch?id=f393c38f-b410-4d2b-8275-70e144273519&amp;tab=curriculum&amp;view=6dc65e26-e107-512b-bd78-916b6f9f2e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www.netacad.com/launch?id=f393c38f-b410-4d2b-8275-70e144273519&amp;tab=curriculum&amp;view=4802f3a5-07d6-5298-9ea1-0a0d2ac20f7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444bf373-a888-53da-b0fc-a6cdb49ec2be" TargetMode="External"/><Relationship Id="rId4" Type="http://schemas.openxmlformats.org/officeDocument/2006/relationships/hyperlink" Target="https://skillsforall.com/launch?id=f393c38f-b410-4d2b-8275-70e144273519&amp;tab=curriculum&amp;view=125c7ba2-962e-5bde-b936-b1e90848517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125c7ba2-962e-5bde-b936-b1e90848517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6dc65e26-e107-512b-bd78-916b6f9f2e3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444bf373-a888-53da-b0fc-a6cdb49ec2b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6dc65e26-e107-512b-bd78-916b6f9f2e3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tacad.com/launch?id=f393c38f-b410-4d2b-8275-70e144273519&amp;tab=curriculum&amp;view=2e013b38-c477-59c1-af9f-37ec0a7617dc" TargetMode="External"/><Relationship Id="rId4" Type="http://schemas.openxmlformats.org/officeDocument/2006/relationships/hyperlink" Target="https://skillsforall.com/launch?id=f393c38f-b410-4d2b-8275-70e144273519&amp;tab=curriculum&amp;view=2e013b38-c477-59c1-af9f-37ec0a7617d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www.netacad.com/launch?id=f393c38f-b410-4d2b-8275-70e144273519&amp;tab=curriculum&amp;view=0c4bf376-aeb2-5ddd-a305-0d8b2d0444b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acad.com/launch?id=f393c38f-b410-4d2b-8275-70e144273519&amp;tab=curriculum&amp;view=125181e5-5fca-5f50-a447-c70a6d81b0d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da294ef-5301-5f67-83cf-3f14395dca7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acad.com/launch?id=f393c38f-b410-4d2b-8275-70e144273519&amp;tab=curriculum&amp;view=5da294ef-5301-5f67-83cf-3f14395dca7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1914d1f0-d9ee-58cd-8e64-c500ec0940a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raexpert.com/study/ip5.html" TargetMode="External"/><Relationship Id="rId4" Type="http://schemas.openxmlformats.org/officeDocument/2006/relationships/hyperlink" Target="https://skillsforall.com/launch?id=f393c38f-b410-4d2b-8275-70e144273519&amp;tab=curriculum&amp;view=1914d1f0-d9ee-58cd-8e64-c500ec0940a4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killsforall.com/launch?id=f393c38f-b410-4d2b-8275-70e144273519&amp;tab=curriculum&amp;view=437510f1-3f12-5f11-a592-83665dc35b3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skillsforall.com/launch?id=f393c38f-b410-4d2b-8275-70e144273519&amp;tab=curriculum&amp;view=437510f1-3f12-5f11-a592-83665dc35b3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Lfn2bGQhBXaz8Kdf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Lfn2bGQhBXaz8Kdf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Lfn2bGQhBXaz8Kdf8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Lfn2bGQhBXaz8Kdf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733b9f5-9c47-5fc4-9fea-ae2139f56d05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5733b9f5-9c47-5fc4-9fea-ae2139f56d05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47170da0-b4a0-5d5d-92e7-b186f62ed41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47170da0-b4a0-5d5d-92e7-b186f62ed413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c747d0ea-2f95-5626-897c-211bdb4a689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www.netacad.com/launch?id=f393c38f-b410-4d2b-8275-70e144273519&amp;tab=curriculum&amp;view=c747d0ea-2f95-5626-897c-211bdb4a689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8e2086f6-c527-5d45-8e50-518211d02b1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xjD98EQkzspSWMV6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xjD98EQkzspSWMV6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e3781f76-61da-57a5-b3a8-85fd675e7b1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raexpert.com/study/networking8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QLQxqDgowPrKSjr58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3781f76-61da-57a5-b3a8-85fd675e7b14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x9F0Io4bUM?si=m2BPjkWiJTHYGTxk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a01fde32-1928-5221-aa37-92357a2255cc" TargetMode="External"/><Relationship Id="rId4" Type="http://schemas.openxmlformats.org/officeDocument/2006/relationships/hyperlink" Target="https://skillsforall.com/launch?id=f393c38f-b410-4d2b-8275-70e144273519&amp;tab=curriculum&amp;view=c8ccd5a1-bbb2-5cff-820a-ef18d985983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etacad.com/launch?id=f393c38f-b410-4d2b-8275-70e144273519&amp;tab=curriculum&amp;view=a01fde32-1928-5221-aa37-92357a2255cc" TargetMode="External"/><Relationship Id="rId4" Type="http://schemas.openxmlformats.org/officeDocument/2006/relationships/hyperlink" Target="https://www.netacad.com/launch?id=f393c38f-b410-4d2b-8275-70e144273519&amp;tab=curriculum&amp;view=c8ccd5a1-bbb2-5cff-820a-ef18d9859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08</a:t>
            </a:r>
            <a:br>
              <a:rPr lang="en-US" altLang="ja-JP" dirty="0"/>
            </a:br>
            <a:r>
              <a:rPr lang="en-US" altLang="ja-JP" sz="3600" dirty="0"/>
              <a:t>Networking Basics</a:t>
            </a:r>
            <a:r>
              <a:rPr lang="ja-JP" altLang="en-US" sz="3600"/>
              <a:t>　</a:t>
            </a:r>
            <a:br>
              <a:rPr lang="ja-JP" altLang="en-US" sz="3600"/>
            </a:br>
            <a:r>
              <a:rPr lang="en-US" altLang="ja-JP" sz="3600" dirty="0"/>
              <a:t>Module 9: IPv4 and Network Segmentation</a:t>
            </a:r>
            <a:endParaRPr lang="en-US" sz="3600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78;p27">
            <a:extLst>
              <a:ext uri="{FF2B5EF4-FFF2-40B4-BE49-F238E27FC236}">
                <a16:creationId xmlns:a16="http://schemas.microsoft.com/office/drawing/2014/main" id="{22EDF4CE-AF22-9820-1A50-7E356B7791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410F85-8A6A-08D6-F54D-BAFA02DB2BC8}"/>
              </a:ext>
            </a:extLst>
          </p:cNvPr>
          <p:cNvSpPr txBox="1"/>
          <p:nvPr/>
        </p:nvSpPr>
        <p:spPr>
          <a:xfrm>
            <a:off x="733821" y="4705111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Mariko Tagawa </a:t>
            </a:r>
            <a:r>
              <a:rPr lang="en-US" sz="1200" dirty="0">
                <a:solidFill>
                  <a:schemeClr val="tx1"/>
                </a:solidFill>
              </a:rPr>
              <a:t>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FBA0D2A-FA40-D570-B16E-E3831DBC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16ABA72-15F3-B764-2C2D-756F20A28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6AE83-464F-82C3-9449-7056BF788B66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9.1.3 Video - IPv4 Broadcast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A9788-324E-C157-1001-29891E07AD7B}"/>
              </a:ext>
            </a:extLst>
          </p:cNvPr>
          <p:cNvSpPr txBox="1"/>
          <p:nvPr/>
        </p:nvSpPr>
        <p:spPr>
          <a:xfrm>
            <a:off x="720725" y="1888779"/>
            <a:ext cx="770255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9.1.4 Broadcast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Broadcast Transmission:</a:t>
            </a:r>
          </a:p>
          <a:p>
            <a:pPr marL="355600" lvl="1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Involves one device sending a message to all devices on a network.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IPv4 and IPv6 Differences:</a:t>
            </a:r>
          </a:p>
          <a:p>
            <a:pPr marL="355600" lvl="1" indent="-41275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IPv4: Utilizes broadcast packets. IPv6: Does not use broadcast packets.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Broadcast Packet Destination IP:</a:t>
            </a:r>
          </a:p>
          <a:p>
            <a:pPr marL="314325" lvl="1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Example: A packet sent to 255.255.255.255 reaches all hosts in the broadcast domain.</a:t>
            </a:r>
          </a:p>
        </p:txBody>
      </p:sp>
    </p:spTree>
    <p:extLst>
      <p:ext uri="{BB962C8B-B14F-4D97-AF65-F5344CB8AC3E}">
        <p14:creationId xmlns:p14="http://schemas.microsoft.com/office/powerpoint/2010/main" val="57509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1C84211-65D2-9F1B-FF5C-6BDBC3D8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BFFFC-A915-1C07-DCEA-244AB956A68F}"/>
              </a:ext>
            </a:extLst>
          </p:cNvPr>
          <p:cNvSpPr txBox="1"/>
          <p:nvPr/>
        </p:nvSpPr>
        <p:spPr>
          <a:xfrm>
            <a:off x="720726" y="1117326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9.1.3 Video - IPv4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ブロードキャスト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156D5394-E395-2D6C-EF50-694FD15DD6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30CE3BE-4241-7C15-BD04-6B1373F93464}"/>
              </a:ext>
            </a:extLst>
          </p:cNvPr>
          <p:cNvSpPr/>
          <p:nvPr/>
        </p:nvSpPr>
        <p:spPr>
          <a:xfrm>
            <a:off x="5397500" y="3238500"/>
            <a:ext cx="3616035" cy="444500"/>
          </a:xfrm>
          <a:prstGeom prst="wedgeRoundRectCallout">
            <a:avLst>
              <a:gd name="adj1" fmla="val -51073"/>
              <a:gd name="adj2" fmla="val 13564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指定されたネットワークアドレス全体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38E4B31-9664-972E-CC4B-8C9A3EE767AD}"/>
              </a:ext>
            </a:extLst>
          </p:cNvPr>
          <p:cNvSpPr/>
          <p:nvPr/>
        </p:nvSpPr>
        <p:spPr>
          <a:xfrm>
            <a:off x="6259223" y="4343399"/>
            <a:ext cx="2694277" cy="457201"/>
          </a:xfrm>
          <a:prstGeom prst="wedgeRoundRectCallout">
            <a:avLst>
              <a:gd name="adj1" fmla="val -94280"/>
              <a:gd name="adj2" fmla="val 9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ローカルネットワーク全体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07327-BE72-1678-4E7D-4DF5316533F0}"/>
              </a:ext>
            </a:extLst>
          </p:cNvPr>
          <p:cNvSpPr txBox="1"/>
          <p:nvPr/>
        </p:nvSpPr>
        <p:spPr>
          <a:xfrm>
            <a:off x="720724" y="1586471"/>
            <a:ext cx="7702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このビデオは</a:t>
            </a:r>
            <a:r>
              <a:rPr lang="ja-JP" altLang="en-US">
                <a:solidFill>
                  <a:schemeClr val="accent1"/>
                </a:solidFill>
              </a:rPr>
              <a:t>ブロードキャスト</a:t>
            </a:r>
            <a:r>
              <a:rPr lang="en-US" dirty="0">
                <a:solidFill>
                  <a:schemeClr val="accent1"/>
                </a:solidFill>
              </a:rPr>
              <a:t>IP</a:t>
            </a:r>
            <a:r>
              <a:rPr lang="ja-JP" altLang="en-US">
                <a:solidFill>
                  <a:schemeClr val="accent1"/>
                </a:solidFill>
              </a:rPr>
              <a:t>送信</a:t>
            </a:r>
            <a:r>
              <a:rPr lang="en-US" dirty="0" err="1">
                <a:solidFill>
                  <a:schemeClr val="tx1"/>
                </a:solidFill>
              </a:rPr>
              <a:t>について説明しています</a:t>
            </a:r>
            <a:r>
              <a:rPr lang="en-US" dirty="0">
                <a:solidFill>
                  <a:schemeClr val="tx1"/>
                </a:solidFill>
              </a:rPr>
              <a:t>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送信元の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アドレスが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、宛先の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アドレスが</a:t>
            </a:r>
            <a:r>
              <a:rPr lang="en-US" altLang="ja-JP" dirty="0">
                <a:solidFill>
                  <a:schemeClr val="tx1"/>
                </a:solidFill>
              </a:rPr>
              <a:t>”255.255.255.255”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255.255.255.255</a:t>
            </a:r>
            <a:r>
              <a:rPr lang="ja-JP" altLang="en-US">
                <a:solidFill>
                  <a:schemeClr val="tx1"/>
                </a:solidFill>
              </a:rPr>
              <a:t>というのは特別なアドレスで、ネットワーク上のすべてのデバイスを宛先とします。これを</a:t>
            </a:r>
            <a:r>
              <a:rPr lang="ja-JP" altLang="en-US">
                <a:solidFill>
                  <a:schemeClr val="accent1"/>
                </a:solidFill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</a:rPr>
              <a:t>と呼びます。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ビデオではパケットが送信元の</a:t>
            </a:r>
            <a:r>
              <a:rPr lang="en-US" altLang="ja-JP" dirty="0">
                <a:solidFill>
                  <a:schemeClr val="tx1"/>
                </a:solidFill>
              </a:rPr>
              <a:t>172.16.4.1</a:t>
            </a:r>
            <a:r>
              <a:rPr lang="ja-JP" altLang="en-US">
                <a:solidFill>
                  <a:schemeClr val="tx1"/>
                </a:solidFill>
              </a:rPr>
              <a:t>から出発し、イーサネットスイッチがそのパケットを、受信したポート以外のすべてのポートにブロードキャストしたのがわかります。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２種類のブロードキャストがあります。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</a:rPr>
              <a:t>ダイレクトブロードキャスト：特定のネットワーク上のすべてのホストに送信。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ブロードキャスト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アドレスの例：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192.168.18.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255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3429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</a:rPr>
              <a:t>リミテッドブロードキャスト：</a:t>
            </a:r>
            <a:r>
              <a:rPr lang="en-US" altLang="ja-JP" dirty="0">
                <a:solidFill>
                  <a:schemeClr val="accent1"/>
                </a:solidFill>
              </a:rPr>
              <a:t>255.255.255.255</a:t>
            </a:r>
            <a:r>
              <a:rPr lang="ja-JP" altLang="en-US">
                <a:solidFill>
                  <a:schemeClr val="tx1"/>
                </a:solidFill>
              </a:rPr>
              <a:t>に送信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5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25EC382-3B95-5AF5-2D94-53E04DCA6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897A27B1-47CB-0056-C1E2-905A0A5023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3DD34-9FA9-D886-F92A-DF8163CBCDFB}"/>
              </a:ext>
            </a:extLst>
          </p:cNvPr>
          <p:cNvSpPr txBox="1"/>
          <p:nvPr/>
        </p:nvSpPr>
        <p:spPr>
          <a:xfrm>
            <a:off x="720725" y="1209186"/>
            <a:ext cx="81847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ブロードキャスト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台のデバイスがネットワーク上のすべてのデバイスにメッセージを送信する。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アドレス：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ホスト部分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がすべて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1bit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の宛先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アドレス。 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ex)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192.168.18.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のネットワークの場合、ブロードキャスト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192.168.18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255</a:t>
            </a:r>
            <a:br>
              <a:rPr lang="en-US" altLang="ja-JP" dirty="0">
                <a:solidFill>
                  <a:srgbClr val="FF0000"/>
                </a:solidFill>
                <a:latin typeface="+mn-lt"/>
              </a:rPr>
            </a:br>
            <a:r>
              <a:rPr lang="en-US" altLang="ja-JP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ja-JP" dirty="0">
                <a:solidFill>
                  <a:srgbClr val="00B050"/>
                </a:solidFill>
                <a:latin typeface="+mn-lt"/>
              </a:rPr>
              <a:t>192.168.5.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のネットワークの場合、ブロードキャスト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</a:t>
            </a:r>
            <a:r>
              <a:rPr lang="en-US" altLang="ja-JP" dirty="0">
                <a:solidFill>
                  <a:srgbClr val="00B050"/>
                </a:solidFill>
                <a:latin typeface="+mn-lt"/>
              </a:rPr>
              <a:t>192.168.5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255</a:t>
            </a:r>
            <a:br>
              <a:rPr lang="en-US" altLang="ja-JP" dirty="0">
                <a:solidFill>
                  <a:schemeClr val="tx1"/>
                </a:solidFill>
                <a:latin typeface="+mn-lt"/>
              </a:rPr>
            </a:b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600"/>
              </a:spcBef>
              <a:buClr>
                <a:schemeClr val="tx1"/>
              </a:buClr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IPv6:は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ブロードキャストパケットを使用しない。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通常、ルータはブロードキャストパケットを転送しない。</a:t>
            </a:r>
          </a:p>
        </p:txBody>
      </p:sp>
      <p:pic>
        <p:nvPicPr>
          <p:cNvPr id="8" name="Picture 7" descr="A diagram of a cloud network&#10;&#10;Description automatically generated">
            <a:extLst>
              <a:ext uri="{FF2B5EF4-FFF2-40B4-BE49-F238E27FC236}">
                <a16:creationId xmlns:a16="http://schemas.microsoft.com/office/drawing/2014/main" id="{B5BE322B-1343-4132-95E2-E7298970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68" y="2757867"/>
            <a:ext cx="3031326" cy="15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7926F6D-4CB6-EF83-18DD-40F05C0E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7CD6DEB-D1B4-0F88-3B67-FFC0AF8F3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A7D91-9BD5-C9F4-DE42-3691AC776B1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9.1.5 Video - IPv4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DE372-7B16-1C7B-0917-DBE093A97767}"/>
              </a:ext>
            </a:extLst>
          </p:cNvPr>
          <p:cNvSpPr txBox="1"/>
          <p:nvPr/>
        </p:nvSpPr>
        <p:spPr>
          <a:xfrm>
            <a:off x="720725" y="1780338"/>
            <a:ext cx="82445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9.1.6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Multicast Transmission: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Reduces network traffic by allowing a host to send a single packet to a specific group of hosts.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Function: Hosts send packets to multiple subscribers in a multicast group.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Multicast IP Range:</a:t>
            </a:r>
          </a:p>
          <a:p>
            <a:pPr marL="534988" lvl="1" indent="-220663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Range: IPv4 designates 224.0.0.0 to 239.255.255.255 for multicast.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Use in Routing Protocols: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534988" indent="-220663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OSPF (Open Shortest Path First) uses multicast for router communication.</a:t>
            </a:r>
          </a:p>
          <a:p>
            <a:pPr marL="534988" indent="-220663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OSPF Address: Uses reserved address 224.0.0.5 for OSPF-enabled routers.</a:t>
            </a:r>
          </a:p>
        </p:txBody>
      </p:sp>
    </p:spTree>
    <p:extLst>
      <p:ext uri="{BB962C8B-B14F-4D97-AF65-F5344CB8AC3E}">
        <p14:creationId xmlns:p14="http://schemas.microsoft.com/office/powerpoint/2010/main" val="52858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462D866-8930-4110-19D0-52B268A34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8E86-A1D9-56BB-CD64-3D55343FCEB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9.1.5 Video - IPv4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マルチキャスト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BC4EE-04E1-C0E8-ED1A-6148A8BE3495}"/>
              </a:ext>
            </a:extLst>
          </p:cNvPr>
          <p:cNvSpPr txBox="1"/>
          <p:nvPr/>
        </p:nvSpPr>
        <p:spPr>
          <a:xfrm>
            <a:off x="720725" y="1780338"/>
            <a:ext cx="8244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</a:rPr>
              <a:t>マルチキャスト</a:t>
            </a:r>
            <a:r>
              <a:rPr lang="ja-JP" altLang="en-US">
                <a:solidFill>
                  <a:schemeClr val="tx1"/>
                </a:solidFill>
              </a:rPr>
              <a:t>は、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台のデバイスから</a:t>
            </a:r>
            <a:r>
              <a:rPr lang="ja-JP" altLang="en-US" u="sng">
                <a:solidFill>
                  <a:schemeClr val="tx1"/>
                </a:solidFill>
              </a:rPr>
              <a:t>あるグループ</a:t>
            </a:r>
            <a:r>
              <a:rPr lang="ja-JP" altLang="en-US">
                <a:solidFill>
                  <a:schemeClr val="tx1"/>
                </a:solidFill>
              </a:rPr>
              <a:t>のデバイスにパケットを送信します。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マルチキャストアドレスの範囲は、</a:t>
            </a:r>
            <a:r>
              <a:rPr lang="en-US" altLang="ja-JP" u="sng" dirty="0">
                <a:solidFill>
                  <a:schemeClr val="tx1"/>
                </a:solidFill>
              </a:rPr>
              <a:t>224.0.0.0</a:t>
            </a:r>
            <a:r>
              <a:rPr lang="ja-JP" altLang="en-US" u="sng">
                <a:solidFill>
                  <a:schemeClr val="tx1"/>
                </a:solidFill>
              </a:rPr>
              <a:t>から</a:t>
            </a:r>
            <a:r>
              <a:rPr lang="en-US" altLang="ja-JP" u="sng" dirty="0">
                <a:solidFill>
                  <a:schemeClr val="tx1"/>
                </a:solidFill>
              </a:rPr>
              <a:t>239.255.255.255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このビデオでは“</a:t>
            </a:r>
            <a:r>
              <a:rPr lang="en-US" altLang="ja-JP" dirty="0">
                <a:solidFill>
                  <a:schemeClr val="tx1"/>
                </a:solidFill>
              </a:rPr>
              <a:t>172.16.4.1”</a:t>
            </a:r>
            <a:r>
              <a:rPr lang="ja-JP" altLang="en-US">
                <a:solidFill>
                  <a:schemeClr val="tx1"/>
                </a:solidFill>
              </a:rPr>
              <a:t>からマルチキャストグループに属する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>
                <a:solidFill>
                  <a:schemeClr val="tx1"/>
                </a:solidFill>
              </a:rPr>
              <a:t>台のホストにパケットが送信されます。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このパケットが対象としているのは、</a:t>
            </a:r>
            <a:r>
              <a:rPr lang="en-US" altLang="ja-JP" dirty="0">
                <a:solidFill>
                  <a:schemeClr val="tx1"/>
                </a:solidFill>
              </a:rPr>
              <a:t>172.16.4.3</a:t>
            </a:r>
            <a:r>
              <a:rPr lang="ja-JP" altLang="en-US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172.16.4.4</a:t>
            </a:r>
            <a:r>
              <a:rPr lang="ja-JP" altLang="en-US">
                <a:solidFill>
                  <a:schemeClr val="tx1"/>
                </a:solidFill>
              </a:rPr>
              <a:t>だけです。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パケットは</a:t>
            </a:r>
            <a:r>
              <a:rPr lang="en-US" altLang="ja-JP" dirty="0">
                <a:solidFill>
                  <a:schemeClr val="tx1"/>
                </a:solidFill>
              </a:rPr>
              <a:t>172.16.4.1</a:t>
            </a:r>
            <a:r>
              <a:rPr lang="ja-JP" altLang="en-US">
                <a:solidFill>
                  <a:schemeClr val="tx1"/>
                </a:solidFill>
              </a:rPr>
              <a:t>から送信され、ネットワーク上の複数のデバイスに受信されますが、実際にこのパケットを処理するのは、マルチキャストグループのメンバーである</a:t>
            </a:r>
            <a:r>
              <a:rPr lang="en-US" altLang="ja-JP" dirty="0">
                <a:solidFill>
                  <a:schemeClr val="tx1"/>
                </a:solidFill>
              </a:rPr>
              <a:t>172.16.4.3</a:t>
            </a:r>
            <a:r>
              <a:rPr lang="ja-JP" altLang="en-US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172.16.4.4</a:t>
            </a:r>
            <a:r>
              <a:rPr lang="ja-JP" altLang="en-US">
                <a:solidFill>
                  <a:schemeClr val="tx1"/>
                </a:solidFill>
              </a:rPr>
              <a:t>だけです。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D30D344D-D299-9A38-3812-01C26AA281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4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4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613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E23C074-512B-CC36-2C66-0F99ECDE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712AC-E1A6-4A64-3784-FF5105A74095}"/>
              </a:ext>
            </a:extLst>
          </p:cNvPr>
          <p:cNvSpPr txBox="1"/>
          <p:nvPr/>
        </p:nvSpPr>
        <p:spPr>
          <a:xfrm>
            <a:off x="720725" y="1223747"/>
            <a:ext cx="82445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9.1.6 </a:t>
            </a:r>
            <a:r>
              <a:rPr lang="ja-JP" altLang="en-US" sz="2000">
                <a:solidFill>
                  <a:schemeClr val="accent4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マルチキャスト</a:t>
            </a:r>
            <a:endParaRPr lang="en-US" altLang="ja-JP" sz="2000" dirty="0">
              <a:solidFill>
                <a:schemeClr val="accent4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マルチキャスト送信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目的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ホストが特定のグループのホストに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つのパケットを送信することで、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ネットワークトラフィックを削減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br>
              <a:rPr lang="ja-JP" altLang="en-US">
                <a:solidFill>
                  <a:schemeClr val="tx1"/>
                </a:solidFill>
                <a:latin typeface="+mn-lt"/>
              </a:rPr>
            </a:br>
            <a:r>
              <a:rPr lang="ja-JP" altLang="en-US">
                <a:solidFill>
                  <a:schemeClr val="accent1"/>
                </a:solidFill>
                <a:latin typeface="+mn-lt"/>
              </a:rPr>
              <a:t>マルチキャスト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範囲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では、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224.0.0.0 - 239.255.255.255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までをマルチキャストに指定。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34895EB5-6EE0-FDC0-932A-F554982B1B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4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4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222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BCC446E-2E10-7CD5-4B0F-5F558FB57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6E0DAA0-0F45-149A-0AB1-D8124E02C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A21AC-D488-8700-C8E0-C6B23A016FC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9.1.7 Activity - Unicast, Broadcast, or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F3F42-3FA7-D53B-F300-ADD82F7BB847}"/>
              </a:ext>
            </a:extLst>
          </p:cNvPr>
          <p:cNvSpPr txBox="1"/>
          <p:nvPr/>
        </p:nvSpPr>
        <p:spPr>
          <a:xfrm>
            <a:off x="720725" y="1789043"/>
            <a:ext cx="785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演習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E3209-1EB5-DCDF-2954-BFB3F784A680}"/>
              </a:ext>
            </a:extLst>
          </p:cNvPr>
          <p:cNvSpPr txBox="1"/>
          <p:nvPr/>
        </p:nvSpPr>
        <p:spPr>
          <a:xfrm>
            <a:off x="720725" y="2202418"/>
            <a:ext cx="670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www.netacad.com</a:t>
            </a:r>
            <a:r>
              <a:rPr lang="en-US" dirty="0">
                <a:solidFill>
                  <a:schemeClr val="tx1"/>
                </a:solidFill>
                <a:hlinkClick r:id="rId5"/>
              </a:rPr>
              <a:t>/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launch?id</a:t>
            </a:r>
            <a:r>
              <a:rPr lang="en-US" dirty="0">
                <a:solidFill>
                  <a:schemeClr val="tx1"/>
                </a:solidFill>
                <a:hlinkClick r:id="rId5"/>
              </a:rPr>
              <a:t>=f393c38f-b410-4d2b-8275-70e144273519&amp;tab=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curriculum&amp;view</a:t>
            </a:r>
            <a:r>
              <a:rPr lang="en-US" dirty="0">
                <a:solidFill>
                  <a:schemeClr val="tx1"/>
                </a:solidFill>
                <a:hlinkClick r:id="rId5"/>
              </a:rPr>
              <a:t>=2e013b38-c477-59c1-af9f-37ec0a7617dc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AEA128C-196A-BB0C-9E79-7F1261EA2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C59A1D7-4DCB-D5EB-5E03-DD5ABA424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D30D3-3F23-B3FF-4BC0-622727C553C0}"/>
              </a:ext>
            </a:extLst>
          </p:cNvPr>
          <p:cNvSpPr txBox="1"/>
          <p:nvPr/>
        </p:nvSpPr>
        <p:spPr>
          <a:xfrm>
            <a:off x="720726" y="1246533"/>
            <a:ext cx="84232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Types of IPv4 Addresses: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Includes public, private, connection verification, and self-assigned types.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Public IPv4 Addresses: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Usage: Globally routed between ISP routers for internet access.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Limitation: Not all IPv4 addresses are usable on the internet.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Private IPv4 Addresses: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Introduced due to IPv4 address depletion, primarily for internal </a:t>
            </a:r>
            <a:r>
              <a:rPr lang="en-US" altLang="ja-JP" u="sng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use within organizations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.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Characteristic: Non-unique and used internally in any network.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Introduction: Emerged in the mid-1990s with the growth of the World Wide Web (WWW).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 Address Depletion: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Solution: Long-term resolution through the adoption of IPv6.</a:t>
            </a:r>
          </a:p>
        </p:txBody>
      </p:sp>
    </p:spTree>
    <p:extLst>
      <p:ext uri="{BB962C8B-B14F-4D97-AF65-F5344CB8AC3E}">
        <p14:creationId xmlns:p14="http://schemas.microsoft.com/office/powerpoint/2010/main" val="20786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73587FA-74E3-8C33-0CFD-4CA897C9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AD66434-C185-CC34-8E34-BD5A1CF777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833AE-1441-CFAD-4C41-693D81288D42}"/>
              </a:ext>
            </a:extLst>
          </p:cNvPr>
          <p:cNvSpPr txBox="1"/>
          <p:nvPr/>
        </p:nvSpPr>
        <p:spPr>
          <a:xfrm>
            <a:off x="720726" y="1246533"/>
            <a:ext cx="770254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アドレスの種類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グローバル（パブリック）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、</a:t>
            </a: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プライベート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、接続確認用、自己割り当て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アドレスがあります。</a:t>
            </a:r>
            <a:endParaRPr lang="ja-JP" altLang="en-US">
              <a:solidFill>
                <a:schemeClr val="accent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グローバル（パブリック）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インターネットアクセスのためにインターネット上でルーティングされます。グローバル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アドレスはインターネット上でユニーク（同じグローバル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アドレスは世界中で１つだけ）です。</a:t>
            </a:r>
            <a:endParaRPr lang="ja-JP" altLang="en-US">
              <a:solidFill>
                <a:schemeClr val="accent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プライベート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組織内部（学校、会社、家庭内など）で使用されます。 組織の内部でユニーク（同じプライベート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アドレスは組織の中で１つだけ）です。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アドレスが不足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解決策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長期的な解決策として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IPv6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の採用が進められています。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74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11D553E-B7DB-8405-1190-CF030F06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C1E2BC2-B8D0-FE99-C3C0-0F6118F33E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ABD83-3B42-C608-DB58-DB4D1D9B4ECE}"/>
              </a:ext>
            </a:extLst>
          </p:cNvPr>
          <p:cNvSpPr txBox="1"/>
          <p:nvPr/>
        </p:nvSpPr>
        <p:spPr>
          <a:xfrm>
            <a:off x="720726" y="1246533"/>
            <a:ext cx="77025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Private IPv4 Addresses: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16E41-4836-6E48-643D-C499AF95F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1990802"/>
            <a:ext cx="7772400" cy="19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accent3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accent3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Google Shape;675;p29">
            <a:extLst>
              <a:ext uri="{FF2B5EF4-FFF2-40B4-BE49-F238E27FC236}">
                <a16:creationId xmlns:a16="http://schemas.microsoft.com/office/drawing/2014/main" id="{0A568735-7ED0-B0EE-2412-79553B3826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2" name="Google Shape;677;p29">
            <a:extLst>
              <a:ext uri="{FF2B5EF4-FFF2-40B4-BE49-F238E27FC236}">
                <a16:creationId xmlns:a16="http://schemas.microsoft.com/office/drawing/2014/main" id="{9F5E7558-F266-966F-8C4C-B92C27B50F52}"/>
              </a:ext>
            </a:extLst>
          </p:cNvPr>
          <p:cNvSpPr txBox="1">
            <a:spLocks/>
          </p:cNvSpPr>
          <p:nvPr/>
        </p:nvSpPr>
        <p:spPr>
          <a:xfrm>
            <a:off x="434405" y="1761326"/>
            <a:ext cx="1685108" cy="79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fontAlgn="ctr"/>
            <a:r>
              <a:rPr lang="mn-MN" sz="140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18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77CA18-FCC7-50B1-6DB2-C2D5DFDB9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D5DF0A3-9E2D-CC51-603A-93C9E69F4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FA936-88A5-6CEA-039C-5960BE56A454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DB04A-0C2F-6815-DDB8-E607240DB0AA}"/>
              </a:ext>
            </a:extLst>
          </p:cNvPr>
          <p:cNvSpPr txBox="1"/>
          <p:nvPr/>
        </p:nvSpPr>
        <p:spPr>
          <a:xfrm>
            <a:off x="720725" y="1646643"/>
            <a:ext cx="77025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Use of Private IPv4 Addresses: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Common in internal networks (enterprise, home) for addressing devices (hosts, routers).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Non-routable globally.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Private Address Routing: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400050" lvl="1" indent="-21590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Private source IPv4 addresses paired with public destination IPv4 addresses for external communication.</a:t>
            </a:r>
          </a:p>
          <a:p>
            <a:pPr marL="400050" lvl="1" indent="-21590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Need filtering or translation before ISP forwarding.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743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BB5A267-0ED3-6875-9408-543D77D4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BAA4F9F-5B79-69B3-54F9-928FA6876F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3371C-3E61-7998-7D9F-69BEB87199E9}"/>
              </a:ext>
            </a:extLst>
          </p:cNvPr>
          <p:cNvSpPr txBox="1"/>
          <p:nvPr/>
        </p:nvSpPr>
        <p:spPr>
          <a:xfrm>
            <a:off x="720725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87688-B13D-7944-39F3-D74A3B3A1237}"/>
              </a:ext>
            </a:extLst>
          </p:cNvPr>
          <p:cNvSpPr txBox="1"/>
          <p:nvPr/>
        </p:nvSpPr>
        <p:spPr>
          <a:xfrm>
            <a:off x="720725" y="1694587"/>
            <a:ext cx="77025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プライベート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アドレスの使用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b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企業や家庭などの内部ネットワークで、デバイス（コンピュータ、ネットワークデバイス）のアドレスに使用されます。組織の中で自由に割り当てることができる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アドレスです。 インターネットにはルーティングされない。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ja-JP" altLang="en-US" i="0">
              <a:solidFill>
                <a:schemeClr val="tx1"/>
              </a:solidFill>
              <a:effectLst/>
              <a:latin typeface="+mn-lt"/>
            </a:endParaRP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プライベートアドレスのルーティング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b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en-JP" altLang="ja-JP" dirty="0">
                <a:solidFill>
                  <a:schemeClr val="tx1"/>
                </a:solidFill>
                <a:latin typeface="+mn-lt"/>
              </a:rPr>
              <a:t>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アドレスは組織内だけで有効です。インターネットに直接接続できません。インターネットに接続するためには、プライベート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アドレスをグローバル（パブリック）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アドレスに変換する必要があります。</a:t>
            </a:r>
            <a:br>
              <a:rPr lang="en-US" altLang="ja-JP" dirty="0">
                <a:solidFill>
                  <a:schemeClr val="tx1"/>
                </a:solidFill>
                <a:latin typeface="+mn-lt"/>
              </a:rPr>
            </a:b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16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EE15262-719A-9235-ACB5-324E6471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AD0CA08-EB18-C628-A419-8B5A543DD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24C0C-E157-D626-1394-227F4E9B633F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7EBC318-EEFE-C3DD-FAD2-2D032D8FC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212" y="3125972"/>
            <a:ext cx="2703286" cy="187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61D70-3547-B0A0-7E66-7375041719C6}"/>
              </a:ext>
            </a:extLst>
          </p:cNvPr>
          <p:cNvSpPr txBox="1"/>
          <p:nvPr/>
        </p:nvSpPr>
        <p:spPr>
          <a:xfrm>
            <a:off x="720725" y="1646643"/>
            <a:ext cx="77025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Network Address Translation (NAT):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Role: Translates private IPv4 addresses to public IPv4 addresses for internet routing.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Implementation: Typically performed on the router connecting the internal network to the ISP.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Purpose: Allows internal private addresses to communicate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46957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BBBB324-ECCB-ADB5-2256-B93AAFCC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52BC03A-3267-E2E5-2AE1-284417FF1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4EC32-DD93-FF72-07B3-DED8D660B3AD}"/>
              </a:ext>
            </a:extLst>
          </p:cNvPr>
          <p:cNvSpPr txBox="1"/>
          <p:nvPr/>
        </p:nvSpPr>
        <p:spPr>
          <a:xfrm>
            <a:off x="720726" y="1213875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9.2.2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インターネットへのルーティング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2B3BCCE-121C-226D-3B9F-F2F0A810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10" y="3264716"/>
            <a:ext cx="2703286" cy="187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AB2C2-6D1B-E5DF-FFB1-82212BB3697E}"/>
              </a:ext>
            </a:extLst>
          </p:cNvPr>
          <p:cNvSpPr txBox="1"/>
          <p:nvPr/>
        </p:nvSpPr>
        <p:spPr>
          <a:xfrm>
            <a:off x="720725" y="1613985"/>
            <a:ext cx="77025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ネットワークアドレス変換 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(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NAT: Network Address Translation ):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アドレスを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グローバル（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パブリック）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アドレスに変換し、インターネットと接続する。 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NAT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は通常、ローカルネットワークを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ISP（インターネットサービスプロバイダ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ー）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に接続するルーターで行われる。 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目的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プライベートアドレスがインターネット上で通信できるようにする。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089EBF-6C2F-723A-0A02-55370CC24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66768"/>
            <a:ext cx="3031331" cy="18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A34BC38-2DDA-CBED-9E98-F32C6D43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9F44E77-A0B7-44BA-C2B4-567119CE1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07092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30311-C2B7-4948-B22D-3BB3E44746BE}"/>
              </a:ext>
            </a:extLst>
          </p:cNvPr>
          <p:cNvSpPr txBox="1"/>
          <p:nvPr/>
        </p:nvSpPr>
        <p:spPr>
          <a:xfrm>
            <a:off x="720725" y="1213875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9.2.3 Activity - Pass or Block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02448-9CB8-DF11-0583-F6B440934E05}"/>
              </a:ext>
            </a:extLst>
          </p:cNvPr>
          <p:cNvSpPr txBox="1"/>
          <p:nvPr/>
        </p:nvSpPr>
        <p:spPr>
          <a:xfrm>
            <a:off x="720725" y="1820814"/>
            <a:ext cx="77025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sz="2000" b="1">
                <a:solidFill>
                  <a:schemeClr val="accent2"/>
                </a:solidFill>
                <a:latin typeface="+mn-lt"/>
              </a:rPr>
              <a:t>演習</a:t>
            </a:r>
            <a:endParaRPr lang="en-US" altLang="ja-JP" sz="2000" b="1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https://www.netacad.com/launch?id=f393c38f-b410-4d2b-8275-70e144273519&amp;tab=curriculum&amp;view=125181e5-5fca-5f50-a447-c70a6d81b0d1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0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EEDEFC8-A09F-21A7-CE11-E4252B75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5D58A10-B4A0-5D8F-913B-471AC77CD6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EC79C-3790-1C1D-F7FD-3B56CBA9FAB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9.2.4 Special Use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55230-5735-472D-F212-F76C5ED5703C}"/>
              </a:ext>
            </a:extLst>
          </p:cNvPr>
          <p:cNvSpPr txBox="1"/>
          <p:nvPr/>
        </p:nvSpPr>
        <p:spPr>
          <a:xfrm>
            <a:off x="720724" y="1646643"/>
            <a:ext cx="8157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Restricted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Network and broadcast addresses not assignable to hosts.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Loopback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127.0.0.0 /8 (127.0.0.1 to 127.255.255.254), commonly 127.0.0.1.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Purpose: For a host to direct traffic to itself, useful in testing IP configurations.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Link-Local Addresses: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169.254.0.0 /16 (169.254.0.1 to 169.254.255.254), known as Automatic Private IP Addressing (APIPA).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Use: Self-configuration for Windows clients when other IP addressing methods fail.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Application: Suitable for peer-to-peer connections, though not commonly used for this.</a:t>
            </a:r>
          </a:p>
        </p:txBody>
      </p:sp>
    </p:spTree>
    <p:extLst>
      <p:ext uri="{BB962C8B-B14F-4D97-AF65-F5344CB8AC3E}">
        <p14:creationId xmlns:p14="http://schemas.microsoft.com/office/powerpoint/2010/main" val="146233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72D0329-45E3-7B19-93F1-E886B902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C65FF7-2F56-BE1E-7971-DA5B0339B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797F7-98D3-C222-5555-4A00A6CB4C03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特殊な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IPv4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アドレス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A9643-89E8-AAB8-046F-900A31A86114}"/>
              </a:ext>
            </a:extLst>
          </p:cNvPr>
          <p:cNvSpPr txBox="1"/>
          <p:nvPr/>
        </p:nvSpPr>
        <p:spPr>
          <a:xfrm>
            <a:off x="720724" y="1646643"/>
            <a:ext cx="815746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ループバックアドレス（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Loopback Addresses）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範囲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127.0.0.0 /8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127.0.0.1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から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127.255.255.254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）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、一般的に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127.0.0.1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。 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目的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ホストが自分自身にトラフィックを送信するために使用され、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構成のテストに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使用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ja-JP" altLang="en-US" i="0">
              <a:solidFill>
                <a:schemeClr val="accent1"/>
              </a:solidFill>
              <a:effectLst/>
              <a:latin typeface="+mn-lt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リンクローカルアドレス（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Link-Local Addresses ）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範囲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169.254.0.0 /16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169.254.0.1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から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169.254.255.254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）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、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自動プライベート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アドレス割り当て（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APIPA）</a:t>
            </a:r>
          </a:p>
          <a:p>
            <a:pPr marL="1800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使用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アドレス割り当て方法が失敗した際に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Windows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クライアントが自動的に割り当てる。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52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A2CDEE9D-D7CA-FC75-0B73-EBDE9B92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062EF11-3740-2C58-8CF2-0BA0D5883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CF515-3135-2846-BCDD-36383FDAD654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9.2.5 Legacy Classful Addressing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4929-24F6-A82F-CA2C-4F073E78B542}"/>
              </a:ext>
            </a:extLst>
          </p:cNvPr>
          <p:cNvSpPr txBox="1"/>
          <p:nvPr/>
        </p:nvSpPr>
        <p:spPr>
          <a:xfrm>
            <a:off x="720724" y="1561579"/>
            <a:ext cx="81574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In 1981, IPv4 addresses assigned based on network classes (A, B, C) as per </a:t>
            </a:r>
            <a:r>
              <a:rPr lang="en-US" i="0" u="sng" dirty="0">
                <a:solidFill>
                  <a:schemeClr val="tx1"/>
                </a:solidFill>
                <a:effectLst/>
                <a:latin typeface="+mn-lt"/>
              </a:rPr>
              <a:t>RFC 790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i="0" u="sng" dirty="0">
                <a:solidFill>
                  <a:schemeClr val="tx1"/>
                </a:solidFill>
                <a:effectLst/>
                <a:latin typeface="+mn-lt"/>
              </a:rPr>
              <a:t>In the mid-1990s, with the introduction of the World Wide Web (WWW), classful addressing was deprecated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A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0.0.0.0/8 to 127.0.0.0/8.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extremely large networks, over 16 million host addresses.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B Addresses: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128.0.0.0/16 to 191.255.0.0/16.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moderate to large networks, up to ~65,000 host addresses.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C Addresses: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192.0.0.0/24 to 223.255.255.0/24.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small networks, maximum of 254 hosts.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38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742C5D2-36DB-20F3-E8A1-FCE23655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04872BC-C002-C313-0F00-AFCFA23E32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F2ED6-FC98-4014-9C57-E9F78012755F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9.2.5 Legacy Classful Addressing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DD921-FC0D-D179-72A0-C70ACE789083}"/>
              </a:ext>
            </a:extLst>
          </p:cNvPr>
          <p:cNvSpPr txBox="1"/>
          <p:nvPr/>
        </p:nvSpPr>
        <p:spPr>
          <a:xfrm>
            <a:off x="720725" y="1756451"/>
            <a:ext cx="815746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tx1"/>
                </a:solidFill>
              </a:rPr>
              <a:t>1981</a:t>
            </a:r>
            <a:r>
              <a:rPr lang="ja-JP" altLang="en-US">
                <a:solidFill>
                  <a:schemeClr val="tx1"/>
                </a:solidFill>
              </a:rPr>
              <a:t>年、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dirty="0">
                <a:solidFill>
                  <a:schemeClr val="tx1"/>
                </a:solidFill>
              </a:rPr>
              <a:t>RFC 790</a:t>
            </a:r>
            <a:r>
              <a:rPr lang="ja-JP" altLang="en-US">
                <a:solidFill>
                  <a:schemeClr val="tx1"/>
                </a:solidFill>
              </a:rPr>
              <a:t>に基づいてネットワーククラス（</a:t>
            </a:r>
            <a:r>
              <a:rPr lang="en-US" dirty="0">
                <a:solidFill>
                  <a:schemeClr val="tx1"/>
                </a:solidFill>
              </a:rPr>
              <a:t>A、B、C）</a:t>
            </a:r>
            <a:r>
              <a:rPr lang="ja-JP" altLang="en-US">
                <a:solidFill>
                  <a:schemeClr val="tx1"/>
                </a:solidFill>
              </a:rPr>
              <a:t>に従って割り当てられました。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tx1"/>
                </a:solidFill>
              </a:rPr>
              <a:t>1990</a:t>
            </a:r>
            <a:r>
              <a:rPr lang="ja-JP" altLang="en-US">
                <a:solidFill>
                  <a:schemeClr val="tx1"/>
                </a:solidFill>
              </a:rPr>
              <a:t>年代半ば、ワールドワイドウェブ（</a:t>
            </a:r>
            <a:r>
              <a:rPr lang="en-US" altLang="ja-JP" dirty="0">
                <a:solidFill>
                  <a:schemeClr val="tx1"/>
                </a:solidFill>
              </a:rPr>
              <a:t>WWW</a:t>
            </a:r>
            <a:r>
              <a:rPr lang="ja-JP" altLang="en-US">
                <a:solidFill>
                  <a:schemeClr val="tx1"/>
                </a:solidFill>
              </a:rPr>
              <a:t>）の導入に伴い、クラスフルアドレッシングは</a:t>
            </a:r>
            <a:r>
              <a:rPr lang="ja-JP" altLang="en-US" u="sng">
                <a:solidFill>
                  <a:schemeClr val="tx1"/>
                </a:solidFill>
              </a:rPr>
              <a:t>廃止されました。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 </a:t>
            </a:r>
            <a:r>
              <a:rPr lang="en-US" altLang="ja-JP" u="sng" dirty="0">
                <a:solidFill>
                  <a:schemeClr val="tx1"/>
                </a:solidFill>
              </a:rPr>
              <a:t>( </a:t>
            </a:r>
            <a:r>
              <a:rPr lang="ja-JP" altLang="en-US">
                <a:solidFill>
                  <a:schemeClr val="tx1"/>
                </a:solidFill>
                <a:hlinkClick r:id="rId5"/>
              </a:rPr>
              <a:t>グローバル</a:t>
            </a:r>
            <a:r>
              <a:rPr lang="en-US" altLang="ja-JP" dirty="0">
                <a:solidFill>
                  <a:schemeClr val="tx1"/>
                </a:solidFill>
                <a:hlinkClick r:id="rId5"/>
              </a:rPr>
              <a:t>IP</a:t>
            </a:r>
            <a:r>
              <a:rPr lang="ja-JP" altLang="en-US">
                <a:solidFill>
                  <a:schemeClr val="tx1"/>
                </a:solidFill>
                <a:hlinkClick r:id="rId5"/>
              </a:rPr>
              <a:t>アドレスの範囲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br>
              <a:rPr lang="en-US" altLang="ja-JP" u="sng" dirty="0">
                <a:solidFill>
                  <a:schemeClr val="tx1"/>
                </a:solidFill>
              </a:rPr>
            </a:br>
            <a:endParaRPr lang="ja-JP" altLang="en-US" u="sng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0.0.0.0/8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127.0.0.0/8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非常に大規模なネットワーク向け、</a:t>
            </a:r>
            <a:r>
              <a:rPr lang="en-US" altLang="ja-JP" dirty="0">
                <a:solidFill>
                  <a:schemeClr val="tx1"/>
                </a:solidFill>
              </a:rPr>
              <a:t>1600</a:t>
            </a:r>
            <a:r>
              <a:rPr lang="ja-JP" altLang="en-US">
                <a:solidFill>
                  <a:schemeClr val="tx1"/>
                </a:solidFill>
              </a:rPr>
              <a:t>万以上のホストアドレスを持つ。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128.0.0.0/16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191.255.0.0/16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中規模から大規模なネットワーク向け、約</a:t>
            </a:r>
            <a:r>
              <a:rPr lang="en-US" altLang="ja-JP" dirty="0">
                <a:solidFill>
                  <a:schemeClr val="tx1"/>
                </a:solidFill>
              </a:rPr>
              <a:t>65,000</a:t>
            </a:r>
            <a:r>
              <a:rPr lang="ja-JP" altLang="en-US">
                <a:solidFill>
                  <a:schemeClr val="tx1"/>
                </a:solidFill>
              </a:rPr>
              <a:t>ホストアドレスまで。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192.0.0.0/24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223.255.255.0/24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小規模ネットワーク向け、最大</a:t>
            </a:r>
            <a:r>
              <a:rPr lang="en-US" altLang="ja-JP" dirty="0">
                <a:solidFill>
                  <a:schemeClr val="tx1"/>
                </a:solidFill>
              </a:rPr>
              <a:t>254</a:t>
            </a:r>
            <a:r>
              <a:rPr lang="ja-JP" altLang="en-US">
                <a:solidFill>
                  <a:schemeClr val="tx1"/>
                </a:solidFill>
              </a:rPr>
              <a:t>ホストまで。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tx1"/>
                </a:solidFill>
              </a:rPr>
              <a:t>クラス</a:t>
            </a:r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19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E8FA8DE-52CD-01EE-FFB3-D5DD92FF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73310F88-BAE2-8B1B-72C7-F979351C7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F8607-0DC4-6819-4B4D-9BB4AB70544C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9.2.6 Assignment of IP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80AE7-F7FC-E07E-1CA6-0F8D35EA6AD0}"/>
              </a:ext>
            </a:extLst>
          </p:cNvPr>
          <p:cNvSpPr txBox="1"/>
          <p:nvPr/>
        </p:nvSpPr>
        <p:spPr>
          <a:xfrm>
            <a:off x="720724" y="1561579"/>
            <a:ext cx="81574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Public IPv4 Addresses: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Globally routed over the internet and must be unique.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and IPv6 Management: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Managed by: Internet Assigned Numbers Authority (IANA).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Regional Internet Registries (RIRs):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Five RIRs, each responsible for a specific region.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RIRs allocate IP addresses to ISPs, who then provide them to organizations and smaller ISPs.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FFA0E-8322-41EC-D58D-DAAFA5FF9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3642609"/>
            <a:ext cx="2846934" cy="1408364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C89008F-286A-6D10-D550-7E8E1E13E6A7}"/>
              </a:ext>
            </a:extLst>
          </p:cNvPr>
          <p:cNvSpPr/>
          <p:nvPr/>
        </p:nvSpPr>
        <p:spPr>
          <a:xfrm>
            <a:off x="3971696" y="3737258"/>
            <a:ext cx="1658679" cy="666676"/>
          </a:xfrm>
          <a:prstGeom prst="wedgeRoundRectCallout">
            <a:avLst>
              <a:gd name="adj1" fmla="val -109862"/>
              <a:gd name="adj2" fmla="val 51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Mongolia, Japan: APNIC</a:t>
            </a:r>
          </a:p>
        </p:txBody>
      </p:sp>
    </p:spTree>
    <p:extLst>
      <p:ext uri="{BB962C8B-B14F-4D97-AF65-F5344CB8AC3E}">
        <p14:creationId xmlns:p14="http://schemas.microsoft.com/office/powerpoint/2010/main" val="9008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</p:spTree>
    <p:extLst>
      <p:ext uri="{BB962C8B-B14F-4D97-AF65-F5344CB8AC3E}">
        <p14:creationId xmlns:p14="http://schemas.microsoft.com/office/powerpoint/2010/main" val="6642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FA301BB-332F-B74D-7A1E-FE7AB1D1F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F1CF768-3802-FD61-E889-C6DB7FB0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EB17-95B6-842E-953B-C27D7DBB69FD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9.2.6 IP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アドレスの割り当て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3F1B7-C1C0-A739-4F97-946567835203}"/>
              </a:ext>
            </a:extLst>
          </p:cNvPr>
          <p:cNvSpPr txBox="1"/>
          <p:nvPr/>
        </p:nvSpPr>
        <p:spPr>
          <a:xfrm>
            <a:off x="720724" y="1561579"/>
            <a:ext cx="815746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グローバル（パブリック）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アドレス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インターネット上で、ユニークでなければなりません。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同じ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アドレスはない）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および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IPv6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の管理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管理機関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Internet Assigned Numbers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Authority（</a:t>
            </a:r>
            <a:r>
              <a:rPr lang="en-US" i="0" dirty="0" err="1">
                <a:solidFill>
                  <a:schemeClr val="accent1"/>
                </a:solidFill>
                <a:effectLst/>
                <a:latin typeface="+mn-lt"/>
              </a:rPr>
              <a:t>IANA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）。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地域インターネットレジストリ（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Regional Internet Registries :RIR）:</a:t>
            </a:r>
          </a:p>
          <a:p>
            <a:pPr marL="180000"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5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つの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があり、それぞれが特定の地域を担当します。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アドレスを割り当て、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はさらに組織や小規模な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にアドレスを提供します。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A1F0-B90C-5F33-FBBE-CC1A84F6A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3357797"/>
            <a:ext cx="3388112" cy="1676082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D279BE57-7BB8-86F5-B293-1C588B45139D}"/>
              </a:ext>
            </a:extLst>
          </p:cNvPr>
          <p:cNvSpPr/>
          <p:nvPr/>
        </p:nvSpPr>
        <p:spPr>
          <a:xfrm>
            <a:off x="4361440" y="3497415"/>
            <a:ext cx="1658679" cy="666676"/>
          </a:xfrm>
          <a:prstGeom prst="wedgeRoundRectCallout">
            <a:avLst>
              <a:gd name="adj1" fmla="val -120707"/>
              <a:gd name="adj2" fmla="val -398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Mongolia, Japan: APNIC</a:t>
            </a:r>
          </a:p>
        </p:txBody>
      </p:sp>
    </p:spTree>
    <p:extLst>
      <p:ext uri="{BB962C8B-B14F-4D97-AF65-F5344CB8AC3E}">
        <p14:creationId xmlns:p14="http://schemas.microsoft.com/office/powerpoint/2010/main" val="104437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78B8353-9537-2BF6-23DC-74F6B24D3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4E789C2-984F-AF76-DFDB-4D2F80DC3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EBF4-8C2E-86F7-8AE2-8FED8A9251B5}"/>
              </a:ext>
            </a:extLst>
          </p:cNvPr>
          <p:cNvSpPr txBox="1"/>
          <p:nvPr/>
        </p:nvSpPr>
        <p:spPr>
          <a:xfrm>
            <a:off x="720726" y="1246533"/>
            <a:ext cx="798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B6B0F4BA-C05A-FE3F-D1B3-A8F4B2D81A7B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7938A1F4-BA04-58E5-BD23-E9A14704A88B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DDB46131-C5A1-5537-A1AF-9A6CA2414F10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7A7224-CE17-8215-1E7A-A767B6F88D7E}"/>
              </a:ext>
            </a:extLst>
          </p:cNvPr>
          <p:cNvSpPr txBox="1"/>
          <p:nvPr/>
        </p:nvSpPr>
        <p:spPr>
          <a:xfrm>
            <a:off x="720725" y="1722861"/>
            <a:ext cx="821055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1200" dirty="0">
                <a:solidFill>
                  <a:schemeClr val="tx1"/>
                </a:solidFill>
                <a:latin typeface="+mn-lt"/>
                <a:hlinkClick r:id="rId4"/>
              </a:rPr>
              <a:t>https://forms.gle/Lfn2bGQhBXaz8Kdf8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fontAlgn="ctr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fontAlgn="ctr"/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Question 1</a:t>
            </a:r>
          </a:p>
          <a:p>
            <a:pPr marL="358775" lvl="1">
              <a:buClr>
                <a:schemeClr val="tx1"/>
              </a:buClr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Select Public or Private below each address</a:t>
            </a:r>
          </a:p>
          <a:p>
            <a:pPr marL="358775" lvl="1"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172.16.35.2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192.168.3.5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192.0.3.15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64.104.0.22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209.165.201.30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192.168.11.5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172.16.30.30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10.55.3.168</a:t>
            </a:r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786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EA40B51-DEE0-FC66-CFC8-EEED388FE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C16C143-DE3C-D76F-278E-166680E61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AEE82-A6C5-7642-4D90-7F0E80CF7120}"/>
              </a:ext>
            </a:extLst>
          </p:cNvPr>
          <p:cNvSpPr txBox="1"/>
          <p:nvPr/>
        </p:nvSpPr>
        <p:spPr>
          <a:xfrm>
            <a:off x="720726" y="1246533"/>
            <a:ext cx="803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EA3FE7AE-9F9B-525E-C5AC-848931506124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9D7151F3-4FEA-D6B5-4FE9-7CFD5C3F7E6C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824862A4-EB6C-EF89-D8D3-BA54B88CDEAA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C322914-1AA0-B748-E425-E79760DEC1C0}"/>
              </a:ext>
            </a:extLst>
          </p:cNvPr>
          <p:cNvSpPr txBox="1"/>
          <p:nvPr/>
        </p:nvSpPr>
        <p:spPr>
          <a:xfrm>
            <a:off x="720000" y="1780338"/>
            <a:ext cx="851969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>
                <a:solidFill>
                  <a:schemeClr val="tx1"/>
                </a:solidFill>
                <a:latin typeface="+mn-lt"/>
                <a:hlinkClick r:id="rId4"/>
              </a:rPr>
              <a:t>https://forms.gle/Lfn2bGQhBXaz8Kdf8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fontAlgn="ctr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2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statements are correct about private IPv4 addresses?(Choose two).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Any organization (home, school, office, company) can use the 10.0.0.0/8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172.99.1.1 is a private IPv4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Private IPv4 addresses are assigned to devices within an organization’s intranet (internal network).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Internet routers will typically forward any packet with a destination address that is a private IPv4 address.</a:t>
            </a:r>
          </a:p>
        </p:txBody>
      </p:sp>
    </p:spTree>
    <p:extLst>
      <p:ext uri="{BB962C8B-B14F-4D97-AF65-F5344CB8AC3E}">
        <p14:creationId xmlns:p14="http://schemas.microsoft.com/office/powerpoint/2010/main" val="223724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44F22EE-7500-9393-F138-DBEB655B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DB46201-CDAC-21D7-544F-F32148052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D62E7-AF87-2F4E-3DA2-C7870392B156}"/>
              </a:ext>
            </a:extLst>
          </p:cNvPr>
          <p:cNvSpPr txBox="1"/>
          <p:nvPr/>
        </p:nvSpPr>
        <p:spPr>
          <a:xfrm>
            <a:off x="720726" y="1246533"/>
            <a:ext cx="8057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0C58F2AB-E03C-D101-2759-C37153A0F2CD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C422717A-7F0A-3392-7AC2-D99F8D796CC1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70A0DDF3-35D2-EEE9-01D9-6B270BDA6763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2C2100-999F-ADF3-F175-F831EF10D1D5}"/>
              </a:ext>
            </a:extLst>
          </p:cNvPr>
          <p:cNvSpPr txBox="1"/>
          <p:nvPr/>
        </p:nvSpPr>
        <p:spPr>
          <a:xfrm>
            <a:off x="689520" y="1705334"/>
            <a:ext cx="817945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>
                <a:solidFill>
                  <a:schemeClr val="tx1"/>
                </a:solidFill>
                <a:latin typeface="+mn-lt"/>
                <a:hlinkClick r:id="rId4"/>
              </a:rPr>
              <a:t>https://forms.gle/Lfn2bGQhBXaz8Kdf8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fontAlgn="ctr"/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3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statements are correct about public IPv4 addresses?(Choose two).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Public IPv4 address exhaustion is a reason why there are private Ipv4 addresses and why organizations are transitioning to IPv6.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192.168.1.10 is a public IPv4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To access a device over the internet, the destination IPv4 address must be a public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Public IPv4 addresses are allowed to be assigned to devices within an organization’s intranet (internal network).</a:t>
            </a:r>
          </a:p>
        </p:txBody>
      </p:sp>
    </p:spTree>
    <p:extLst>
      <p:ext uri="{BB962C8B-B14F-4D97-AF65-F5344CB8AC3E}">
        <p14:creationId xmlns:p14="http://schemas.microsoft.com/office/powerpoint/2010/main" val="2123282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F28267F-E0D4-364F-B96D-C6D41432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1410136-A792-7EB7-D244-319146C3E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ADFF9-509F-7F7B-BE65-3AE94752A0CD}"/>
              </a:ext>
            </a:extLst>
          </p:cNvPr>
          <p:cNvSpPr txBox="1"/>
          <p:nvPr/>
        </p:nvSpPr>
        <p:spPr>
          <a:xfrm>
            <a:off x="720726" y="1246533"/>
            <a:ext cx="827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D6630C8B-4B39-F2AB-4B67-E43F77AE7892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EACD9DEF-1DAD-9F9B-EFAE-674EA8438F01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BCF3A28F-00DB-C3C0-084B-CA9E39854BB7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DD376A7-7C8C-9591-89D4-28800718609D}"/>
              </a:ext>
            </a:extLst>
          </p:cNvPr>
          <p:cNvSpPr txBox="1"/>
          <p:nvPr/>
        </p:nvSpPr>
        <p:spPr>
          <a:xfrm>
            <a:off x="720725" y="1794537"/>
            <a:ext cx="80879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>
                <a:solidFill>
                  <a:schemeClr val="tx1"/>
                </a:solidFill>
                <a:latin typeface="+mn-lt"/>
                <a:hlinkClick r:id="rId4"/>
              </a:rPr>
              <a:t>https://forms.gle/Lfn2bGQhBXaz8Kdf8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fontAlgn="ctr"/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4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organization or group of organizations receives IP addresses from IANA and is responsible for allocating these addresses to ISPs and some organizations?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Tier 1 ISPs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IEEE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IETF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RIRs</a:t>
            </a:r>
          </a:p>
        </p:txBody>
      </p:sp>
    </p:spTree>
    <p:extLst>
      <p:ext uri="{BB962C8B-B14F-4D97-AF65-F5344CB8AC3E}">
        <p14:creationId xmlns:p14="http://schemas.microsoft.com/office/powerpoint/2010/main" val="1569745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9AAA8F1-C419-461E-F0FD-AD546F9E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915333F-3A96-C6E9-C385-B7E8CE820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8B7FA-8D9F-B747-0F7B-477EA499D506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9.3.1 Video - Network Segmentation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7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F2875F53-1E8C-32AE-2662-3FE524DD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ABAA319-694A-8929-0CA2-E182FC0254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C0C18-76D4-7E76-1270-417BFADE0BE6}"/>
              </a:ext>
            </a:extLst>
          </p:cNvPr>
          <p:cNvSpPr txBox="1"/>
          <p:nvPr/>
        </p:nvSpPr>
        <p:spPr>
          <a:xfrm>
            <a:off x="720725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9.3.1 Video -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ネットワークの分離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2CD3-E464-FFCF-49CF-1388BDA0E22E}"/>
              </a:ext>
            </a:extLst>
          </p:cNvPr>
          <p:cNvSpPr txBox="1"/>
          <p:nvPr/>
        </p:nvSpPr>
        <p:spPr>
          <a:xfrm>
            <a:off x="880844" y="1753299"/>
            <a:ext cx="7013196" cy="249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13C27-ACE7-0217-83EC-4FD5C87581EA}"/>
              </a:ext>
            </a:extLst>
          </p:cNvPr>
          <p:cNvSpPr txBox="1"/>
          <p:nvPr/>
        </p:nvSpPr>
        <p:spPr>
          <a:xfrm>
            <a:off x="720725" y="1610687"/>
            <a:ext cx="822007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ネットワーク分割（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Network Segmentation）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ルーターの役割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ルーターはネットワークを分けるために使われます。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イーサネット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の動作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コンピュータはブロードキャストを使って、同じローカルエリアネットワーク（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LAN）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の全てのホストにパケットを送ります。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ルーターの動作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ルーターはブロードキャストを受信しても、他のネットワークには転送しません。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この仕組みを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レイヤー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ブロードキャストドメイン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と呼びます。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の例（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サーバーはホストに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アドレスを提供するサーバー）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ホストは自分の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アドレスを得るために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ディスカバリーメッセージ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をローカルネットワーク全体に送信します。このしくみはブロードキャストです。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ネットワーク分割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ルーターによってネットワークが分けられ、ブロードキャストが他のネットワークに影響を与えないようにします。これによりネットワーク</a:t>
            </a:r>
            <a:r>
              <a:rPr lang="ja-JP" altLang="en-JP">
                <a:solidFill>
                  <a:schemeClr val="tx1"/>
                </a:solidFill>
                <a:latin typeface="+mn-lt"/>
              </a:rPr>
              <a:t>のパフォーマ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ンスが向上します。</a:t>
            </a:r>
          </a:p>
        </p:txBody>
      </p:sp>
    </p:spTree>
    <p:extLst>
      <p:ext uri="{BB962C8B-B14F-4D97-AF65-F5344CB8AC3E}">
        <p14:creationId xmlns:p14="http://schemas.microsoft.com/office/powerpoint/2010/main" val="3301458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18D8EC7-E735-9F58-053A-33319A52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7D756CB-18C1-D183-6D12-D0AC7B693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AC192-B7D4-0307-13BB-A7CC320F5C51}"/>
              </a:ext>
            </a:extLst>
          </p:cNvPr>
          <p:cNvSpPr txBox="1"/>
          <p:nvPr/>
        </p:nvSpPr>
        <p:spPr>
          <a:xfrm>
            <a:off x="957029" y="1112838"/>
            <a:ext cx="804826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9.3.2 Broadcast Domains and Segmentation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Ethernet LAN Device Discovery: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Use broadcasts and 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Address Resolution Protocol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(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ARP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).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Sends Layer 2 broadcasts to find the MAC address associated with a known IPv4 address.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DHCP for IPv4 Configuration: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Hosts typically acquire IPv4 addresses via 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Dynamic Host Configuration Protocol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(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DHCP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).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Sends broadcasts to locate a DHCP server on the local network.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Switches and Broadcasts: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Propagate broadcasts out all interfaces except the receiving interface.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A switch forwards a broadcast to other switches and network users.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Routers and Broadcasts: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u="sng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Do not propagate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broadcasts across other interfaces.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A router receiving a broadcast on one interface will not forward it through another.</a:t>
            </a:r>
          </a:p>
        </p:txBody>
      </p:sp>
    </p:spTree>
    <p:extLst>
      <p:ext uri="{BB962C8B-B14F-4D97-AF65-F5344CB8AC3E}">
        <p14:creationId xmlns:p14="http://schemas.microsoft.com/office/powerpoint/2010/main" val="92020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3D5F6F5-58F2-EF6D-82EE-78F6EA9B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930B427-8508-9051-5FC4-665424AC27E0}"/>
              </a:ext>
            </a:extLst>
          </p:cNvPr>
          <p:cNvSpPr/>
          <p:nvPr/>
        </p:nvSpPr>
        <p:spPr>
          <a:xfrm>
            <a:off x="7398025" y="868017"/>
            <a:ext cx="1639957" cy="685800"/>
          </a:xfrm>
          <a:prstGeom prst="wedgeRoundRectCallout">
            <a:avLst>
              <a:gd name="adj1" fmla="val -180602"/>
              <a:gd name="adj2" fmla="val 15737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MACアドレス：データリンク層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D373EC7-9C9D-8F21-E0FA-023DC465F96B}"/>
              </a:ext>
            </a:extLst>
          </p:cNvPr>
          <p:cNvSpPr/>
          <p:nvPr/>
        </p:nvSpPr>
        <p:spPr>
          <a:xfrm>
            <a:off x="5734877" y="546652"/>
            <a:ext cx="1639957" cy="685800"/>
          </a:xfrm>
          <a:prstGeom prst="wedgeRoundRectCallout">
            <a:avLst>
              <a:gd name="adj1" fmla="val -198177"/>
              <a:gd name="adj2" fmla="val 20084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IPアドレス：ネットワーク層</a:t>
            </a:r>
            <a:endParaRPr lang="en-US" dirty="0"/>
          </a:p>
        </p:txBody>
      </p:sp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54C1BD0-E198-822A-21D2-7FE0DB08D7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C5315-DA0A-248A-8614-06702B842772}"/>
              </a:ext>
            </a:extLst>
          </p:cNvPr>
          <p:cNvSpPr txBox="1"/>
          <p:nvPr/>
        </p:nvSpPr>
        <p:spPr>
          <a:xfrm>
            <a:off x="937151" y="1073081"/>
            <a:ext cx="80482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9.3.2 </a:t>
            </a:r>
            <a:r>
              <a:rPr lang="ja-JP" altLang="en-US" sz="16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ブロードキャストドメインとセグメンテーション</a:t>
            </a:r>
            <a:endParaRPr lang="en-US" altLang="ja-JP" sz="16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ブロードキャストの例</a:t>
            </a:r>
            <a:endParaRPr lang="en-US" altLang="ja-JP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イーサネット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上で、デバイスを見つける</a:t>
            </a:r>
            <a:endParaRPr lang="ja-JP" altLang="en-US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デバイスは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ARP（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アドレス解決プロトコル：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ARP: Address Resolution Protocol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を使って、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アドレス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に対応する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MAC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アドレス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を見つけます。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ARP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は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を使い、ローカルネットワーク内の全デバイスに問い合わせを送ります。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サーバを見つける</a:t>
            </a:r>
            <a:endParaRPr lang="en-US" altLang="ja-JP" b="1" dirty="0">
              <a:solidFill>
                <a:schemeClr val="tx1"/>
              </a:solidFill>
              <a:latin typeface="+mn-lt"/>
            </a:endParaRPr>
          </a:p>
          <a:p>
            <a:pPr marL="7992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ホスト（デバイス）は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DHCP（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動的ホスト構成プロトコル：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Dynamic Host Configuration Protocol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で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アドレスを取得します。</a:t>
            </a:r>
          </a:p>
          <a:p>
            <a:pPr marL="800100" lvl="2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サーバーを見つけるために、ホストは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を使用します。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スイッチ（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L2）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とルーター（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L3）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の違い</a:t>
            </a:r>
            <a:endParaRPr lang="ja-JP" altLang="en-US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スイッチ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ブロードキャストを他の全ポートに送信します。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ルーター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ブロードキャストを他のネットワークには送信しません（ブロードキャストを遮断します）。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0E5B7-7316-82E8-C1D1-7A170C07C1D8}"/>
              </a:ext>
            </a:extLst>
          </p:cNvPr>
          <p:cNvSpPr txBox="1"/>
          <p:nvPr/>
        </p:nvSpPr>
        <p:spPr>
          <a:xfrm>
            <a:off x="369116" y="22985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D3EB86F-415D-E557-3E71-F67A72B4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1695AE8-32F1-63E3-8487-659AD2552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C1A19-7927-6EF6-B906-FEB5E7A4D6C8}"/>
              </a:ext>
            </a:extLst>
          </p:cNvPr>
          <p:cNvSpPr txBox="1"/>
          <p:nvPr/>
        </p:nvSpPr>
        <p:spPr>
          <a:xfrm>
            <a:off x="957029" y="1240428"/>
            <a:ext cx="80482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Problems with Large Broadcast Domains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Large Broadcast Domain Issues: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Network with many hosts.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Problem: Excessive broadcasts leading to network and device performance issues.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Example Scenario: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LAN 1 with 400 users potentially causing excessive broadcast traffic.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Network Performance: Slower operations due to high traffic. Device Performance: Slower operations as devices process each broadcast packet.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Solution - Subnetting: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Reduce network size to create smaller, more manageable broadcast domains.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Result: Improved network efficiency and reduced broadcast traffic.</a:t>
            </a:r>
          </a:p>
        </p:txBody>
      </p:sp>
    </p:spTree>
    <p:extLst>
      <p:ext uri="{BB962C8B-B14F-4D97-AF65-F5344CB8AC3E}">
        <p14:creationId xmlns:p14="http://schemas.microsoft.com/office/powerpoint/2010/main" val="246769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112700"/>
            <a:ext cx="77821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tx1"/>
                </a:solidFill>
                <a:effectLst/>
                <a:latin typeface="+mn-lt"/>
              </a:rPr>
              <a:t>Module 9: IPv4 and Network Segmentation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9.0. Introduction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9.1. IPv4 Unicast, Broadcast, and Multicast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9.2. Types of IPv4 Addresses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9.3. Network Segmentation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9.4. IPv4 and Network Segmentation Summary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      Check Test 8</a:t>
            </a:r>
            <a:endParaRPr lang="en-US" sz="1600" i="0" dirty="0"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E695E4-A090-3AC9-D357-D82B0019E5A1}"/>
              </a:ext>
            </a:extLst>
          </p:cNvPr>
          <p:cNvGrpSpPr/>
          <p:nvPr/>
        </p:nvGrpSpPr>
        <p:grpSpPr>
          <a:xfrm>
            <a:off x="720725" y="3617075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26ABF48-44F6-5BC8-3207-136A8D19D21A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1027ABBA-8076-0530-B212-BEFE2019A6A5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773E9A4-1A32-C887-9886-80708EDB4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4B310E2-9D36-8CD0-6ACC-F14AD94A0E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5AEE6-470F-7E08-F87A-5AAAA39F0876}"/>
              </a:ext>
            </a:extLst>
          </p:cNvPr>
          <p:cNvSpPr txBox="1"/>
          <p:nvPr/>
        </p:nvSpPr>
        <p:spPr>
          <a:xfrm>
            <a:off x="957029" y="1240428"/>
            <a:ext cx="804826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大規模ブロードキャストドメインの問題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大規模ブロードキャストドメインの問題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問題点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ネットワークにホストが多いと、ブロードキャストが増え、パフォーマンスが低下します。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例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に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400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人のユーザーがいると、多くのブロードキャストトラフィックが発生します。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ネットワーク全体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パフォーマンスが悪化。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デバイス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すべてのブロードキャストを処理するため、動作が遅くなります。</a:t>
            </a:r>
          </a:p>
          <a:p>
            <a:pPr marL="342900" indent="-3429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解決策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サブネット化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目的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ネットワークを小さなグループ（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サブネット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）に分けて管理しやすくします。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結果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ネットワーク効率が向上します。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ブロードキャストトラフィックが減ります。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D4954-9268-D9B3-4615-ED4C762398DD}"/>
              </a:ext>
            </a:extLst>
          </p:cNvPr>
          <p:cNvSpPr txBox="1"/>
          <p:nvPr/>
        </p:nvSpPr>
        <p:spPr>
          <a:xfrm>
            <a:off x="2323750" y="500822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8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F147D2B8-3324-052D-4915-A86B2C12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96BBA0C-F73D-4344-7B57-7F3E3E98A7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E569E-CE5E-E26D-AE76-AC9193E144FA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Problems with Large Broadcast Domains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D2BAFFCB-1114-24DC-75C1-250F16B4F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4" y="2791710"/>
            <a:ext cx="3283904" cy="2093489"/>
          </a:xfrm>
          <a:prstGeom prst="rect">
            <a:avLst/>
          </a:prstGeom>
        </p:spPr>
      </p:pic>
      <p:pic>
        <p:nvPicPr>
          <p:cNvPr id="6" name="Picture 5" descr="A diagram of a cloud network&#10;&#10;Description automatically generated">
            <a:extLst>
              <a:ext uri="{FF2B5EF4-FFF2-40B4-BE49-F238E27FC236}">
                <a16:creationId xmlns:a16="http://schemas.microsoft.com/office/drawing/2014/main" id="{51904844-4E3E-3168-4B2E-353BDAE76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380" y="2791711"/>
            <a:ext cx="4208016" cy="20934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5C3C0AD-3DEB-3D6B-45A1-0ACA28AEA7FA}"/>
              </a:ext>
            </a:extLst>
          </p:cNvPr>
          <p:cNvSpPr/>
          <p:nvPr/>
        </p:nvSpPr>
        <p:spPr>
          <a:xfrm>
            <a:off x="3965945" y="3838454"/>
            <a:ext cx="606056" cy="400110"/>
          </a:xfrm>
          <a:prstGeom prst="rightArrow">
            <a:avLst>
              <a:gd name="adj1" fmla="val 4459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D507A-2063-0949-762E-82FDD838ABC0}"/>
              </a:ext>
            </a:extLst>
          </p:cNvPr>
          <p:cNvSpPr txBox="1"/>
          <p:nvPr/>
        </p:nvSpPr>
        <p:spPr>
          <a:xfrm>
            <a:off x="957028" y="1616152"/>
            <a:ext cx="7981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Implementation Example: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Original Network: 172.16.0.0 /16 with 400 users.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Subnetting: Divided into two subnets (172.16.0.0 /24 and 172.16.1.0 /24) with 200 users each.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Broadcast Limitation: Broadcasts contained within individual subnets.</a:t>
            </a:r>
          </a:p>
        </p:txBody>
      </p:sp>
    </p:spTree>
    <p:extLst>
      <p:ext uri="{BB962C8B-B14F-4D97-AF65-F5344CB8AC3E}">
        <p14:creationId xmlns:p14="http://schemas.microsoft.com/office/powerpoint/2010/main" val="3067973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0DABBB4-3384-C819-DDE5-3F7CA7EBF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32F240E-0C6D-A9D8-F6A3-083B09D738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70578-DA80-EB5D-0938-8BB9E42D9B38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大規模ブロードキャストドメインの問題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9C94FFA3-3965-B1C6-C502-41EE11889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4" y="2791710"/>
            <a:ext cx="3283904" cy="2093489"/>
          </a:xfrm>
          <a:prstGeom prst="rect">
            <a:avLst/>
          </a:prstGeom>
        </p:spPr>
      </p:pic>
      <p:pic>
        <p:nvPicPr>
          <p:cNvPr id="6" name="Picture 5" descr="A diagram of a cloud network&#10;&#10;Description automatically generated">
            <a:extLst>
              <a:ext uri="{FF2B5EF4-FFF2-40B4-BE49-F238E27FC236}">
                <a16:creationId xmlns:a16="http://schemas.microsoft.com/office/drawing/2014/main" id="{05F409A6-CACB-C0C6-15E5-15DF98D5C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380" y="2791711"/>
            <a:ext cx="4208016" cy="20934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01D8CF4-D149-A9A1-DD66-90D9380E0E80}"/>
              </a:ext>
            </a:extLst>
          </p:cNvPr>
          <p:cNvSpPr/>
          <p:nvPr/>
        </p:nvSpPr>
        <p:spPr>
          <a:xfrm>
            <a:off x="3965945" y="3838454"/>
            <a:ext cx="606056" cy="400110"/>
          </a:xfrm>
          <a:prstGeom prst="rightArrow">
            <a:avLst>
              <a:gd name="adj1" fmla="val 4459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9EE82-AA20-7396-0167-04EFF3AF2FD6}"/>
              </a:ext>
            </a:extLst>
          </p:cNvPr>
          <p:cNvSpPr txBox="1"/>
          <p:nvPr/>
        </p:nvSpPr>
        <p:spPr>
          <a:xfrm>
            <a:off x="957028" y="1616152"/>
            <a:ext cx="7981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元のネットワーク</a:t>
            </a:r>
            <a:r>
              <a:rPr lang="en-US" altLang="ja-JP" dirty="0">
                <a:solidFill>
                  <a:schemeClr val="tx1"/>
                </a:solidFill>
              </a:rPr>
              <a:t>: 172.16.0.0 /16 </a:t>
            </a:r>
            <a:r>
              <a:rPr lang="ja-JP" altLang="en-US">
                <a:solidFill>
                  <a:schemeClr val="tx1"/>
                </a:solidFill>
              </a:rPr>
              <a:t>に</a:t>
            </a:r>
            <a:r>
              <a:rPr lang="en-US" altLang="ja-JP" dirty="0">
                <a:solidFill>
                  <a:schemeClr val="tx1"/>
                </a:solidFill>
              </a:rPr>
              <a:t>400</a:t>
            </a:r>
            <a:r>
              <a:rPr lang="ja-JP" altLang="en-US">
                <a:solidFill>
                  <a:schemeClr val="tx1"/>
                </a:solidFill>
              </a:rPr>
              <a:t>人のユーザー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サブネット化</a:t>
            </a:r>
            <a:r>
              <a:rPr lang="en-US" altLang="ja-JP" dirty="0">
                <a:solidFill>
                  <a:schemeClr val="tx1"/>
                </a:solidFill>
              </a:rPr>
              <a:t>: 2</a:t>
            </a:r>
            <a:r>
              <a:rPr lang="ja-JP" altLang="en-US">
                <a:solidFill>
                  <a:schemeClr val="tx1"/>
                </a:solidFill>
              </a:rPr>
              <a:t>つのサブネット（</a:t>
            </a:r>
            <a:r>
              <a:rPr lang="en-US" altLang="ja-JP" dirty="0">
                <a:solidFill>
                  <a:schemeClr val="tx1"/>
                </a:solidFill>
              </a:rPr>
              <a:t>172.16.0.0 /24 </a:t>
            </a:r>
            <a:r>
              <a:rPr lang="ja-JP" altLang="en-US">
                <a:solidFill>
                  <a:schemeClr val="tx1"/>
                </a:solidFill>
              </a:rPr>
              <a:t>と </a:t>
            </a:r>
            <a:r>
              <a:rPr lang="en-US" altLang="ja-JP" dirty="0">
                <a:solidFill>
                  <a:schemeClr val="tx1"/>
                </a:solidFill>
              </a:rPr>
              <a:t>172.16.1.0 /24</a:t>
            </a:r>
            <a:r>
              <a:rPr lang="ja-JP" altLang="en-US">
                <a:solidFill>
                  <a:schemeClr val="tx1"/>
                </a:solidFill>
              </a:rPr>
              <a:t>）に分割し、各サブネットに</a:t>
            </a:r>
            <a:r>
              <a:rPr lang="en-US" altLang="ja-JP" dirty="0">
                <a:solidFill>
                  <a:schemeClr val="tx1"/>
                </a:solidFill>
              </a:rPr>
              <a:t>200</a:t>
            </a:r>
            <a:r>
              <a:rPr lang="ja-JP" altLang="en-US">
                <a:solidFill>
                  <a:schemeClr val="tx1"/>
                </a:solidFill>
              </a:rPr>
              <a:t>人のユーザー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ブロードキャストの制限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ブロードキャストは個々のサブネット内に限定される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26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A49B105-99BF-CAEC-4F8D-780F187A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EC1C5C1-4C51-6A76-6C13-4E4022D0E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30A66-D3F2-89A2-EB57-1A03F6020434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9.3.4 Reasons for Segmenting Networks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7D0C4-531C-1140-86FB-39B22FDBF027}"/>
              </a:ext>
            </a:extLst>
          </p:cNvPr>
          <p:cNvSpPr txBox="1"/>
          <p:nvPr/>
        </p:nvSpPr>
        <p:spPr>
          <a:xfrm>
            <a:off x="957028" y="1616152"/>
            <a:ext cx="7981367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Subnetting Benefits: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Reduces network traffic and improves performance.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implementation of security policies to control communication between subnets.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Decreases the number of devices impacted by abnormal broadcast traffic.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Subnet Usage:</a:t>
            </a:r>
            <a:endParaRPr lang="en-US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Subnets can be created based on divisions that best suit the network's needs.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Typically involve longer prefix lengths for network identification.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Administrative Application: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Network administrators use subnetting for efficient network device management.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Subnetting is a crucial skill for network administrators.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Various methods exist to simplify the learning process.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Requires attention to detail and practice for proficiency.</a:t>
            </a:r>
          </a:p>
        </p:txBody>
      </p:sp>
    </p:spTree>
    <p:extLst>
      <p:ext uri="{BB962C8B-B14F-4D97-AF65-F5344CB8AC3E}">
        <p14:creationId xmlns:p14="http://schemas.microsoft.com/office/powerpoint/2010/main" val="1949504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89D842A-01B4-6716-C868-8790CBF7A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305EAAAB-55F6-F190-3D9F-EE93D674B7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99D86-31B3-B287-5934-9972DEC22762}"/>
              </a:ext>
            </a:extLst>
          </p:cNvPr>
          <p:cNvSpPr txBox="1"/>
          <p:nvPr/>
        </p:nvSpPr>
        <p:spPr>
          <a:xfrm>
            <a:off x="720000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ネットワークをセグメント化する理由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BC67E-2838-7E10-08F0-C429B0033D35}"/>
              </a:ext>
            </a:extLst>
          </p:cNvPr>
          <p:cNvSpPr txBox="1"/>
          <p:nvPr/>
        </p:nvSpPr>
        <p:spPr>
          <a:xfrm>
            <a:off x="720000" y="1616152"/>
            <a:ext cx="81807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セグメント化（サブネット化）の利点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ネットワークトラフィックを減らす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ブロードキャストなどの無駄な通信が減り、パフォーマンスが向上します。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セキュリティを向上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セグメントごとに通信を制御するセキュリティポリシーを実装できます。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異常なトラフィックの影響を減少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不必要な通信でデバイスに負担がかかるのを防ぎます。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サブネットの使用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ネットワークの要件に応じて、適切なセグメント（サブネット）を作成します。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管理の利点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ネットワーク管理者は、デバイスを効率的に管理できます。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サブネット化は、ネットワーク管理において重要なスキルです。</a:t>
            </a:r>
          </a:p>
        </p:txBody>
      </p:sp>
    </p:spTree>
    <p:extLst>
      <p:ext uri="{BB962C8B-B14F-4D97-AF65-F5344CB8AC3E}">
        <p14:creationId xmlns:p14="http://schemas.microsoft.com/office/powerpoint/2010/main" val="117864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8ECCA30-3C17-C5F3-2AE5-4CB518739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E4F69B6B-CDC4-2C8F-5C7E-010EE7044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4237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6164A-DB98-B229-99A0-925BA8B7AB16}"/>
              </a:ext>
            </a:extLst>
          </p:cNvPr>
          <p:cNvSpPr txBox="1"/>
          <p:nvPr/>
        </p:nvSpPr>
        <p:spPr>
          <a:xfrm>
            <a:off x="597160" y="765305"/>
            <a:ext cx="854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b="0" i="0" u="none" strike="noStrike" dirty="0">
                <a:solidFill>
                  <a:schemeClr val="accent4"/>
                </a:solidFill>
                <a:effectLst/>
                <a:latin typeface="+mn-lt"/>
                <a:ea typeface="MS PGothic" panose="020B0600070205080204" pitchFamily="34" charset="-128"/>
              </a:rPr>
              <a:t>9.3.5 Quiz8_2 Check Your Understanding - Network Segmentation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14EC7-D2AC-6270-F047-13381A97FB28}"/>
              </a:ext>
            </a:extLst>
          </p:cNvPr>
          <p:cNvSpPr txBox="1"/>
          <p:nvPr/>
        </p:nvSpPr>
        <p:spPr>
          <a:xfrm>
            <a:off x="720000" y="1244853"/>
            <a:ext cx="82105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>
                <a:solidFill>
                  <a:schemeClr val="accent1"/>
                </a:solidFill>
                <a:latin typeface="+mn-lt"/>
                <a:hlinkClick r:id="rId4"/>
              </a:rPr>
              <a:t>https://forms.gle/qxjD98EQkzspSWMV6</a:t>
            </a:r>
            <a:endParaRPr lang="en-US" dirty="0">
              <a:solidFill>
                <a:schemeClr val="accent1"/>
              </a:solidFill>
              <a:latin typeface="+mn-lt"/>
            </a:endParaRPr>
          </a:p>
          <a:p>
            <a:pPr fontAlgn="ctr"/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endParaRPr lang="en-US" i="0" dirty="0">
              <a:solidFill>
                <a:schemeClr val="accent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Question1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devices will not forward an IPv4 broadcast packet by default?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Ethernet switch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router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Windows PC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None of the above. All devices forward IPv4 broadcast packets by default.</a:t>
            </a:r>
          </a:p>
          <a:p>
            <a:pPr marL="358775" lvl="1"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4E8DC6E3-651F-E89E-FAEE-6E4CF05C7286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2A2A9ED7-EC0D-F929-4F4E-99C5CF6973F3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9ED1204E-860A-52BA-8711-86AE73A6D225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206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DE3C2AA-6961-2E95-4E3D-1BC11EB7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45386F6-DEB9-CCDB-2C21-B8EE4ED69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4237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31D58-B6BC-359B-080A-526246BD586A}"/>
              </a:ext>
            </a:extLst>
          </p:cNvPr>
          <p:cNvSpPr txBox="1"/>
          <p:nvPr/>
        </p:nvSpPr>
        <p:spPr>
          <a:xfrm>
            <a:off x="597160" y="765305"/>
            <a:ext cx="854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b="0" i="0" u="none" strike="noStrike" dirty="0">
                <a:solidFill>
                  <a:schemeClr val="accent4"/>
                </a:solidFill>
                <a:effectLst/>
                <a:latin typeface="+mn-lt"/>
                <a:ea typeface="MS PGothic" panose="020B0600070205080204" pitchFamily="34" charset="-128"/>
              </a:rPr>
              <a:t>9.3.5 Quiz8_2 Check Your Understanding - Network Segmentation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6CDFE-714F-07CE-ADC7-0E5778D3B4C7}"/>
              </a:ext>
            </a:extLst>
          </p:cNvPr>
          <p:cNvSpPr txBox="1"/>
          <p:nvPr/>
        </p:nvSpPr>
        <p:spPr>
          <a:xfrm>
            <a:off x="720000" y="1244853"/>
            <a:ext cx="821055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>
                <a:solidFill>
                  <a:schemeClr val="accent1"/>
                </a:solidFill>
                <a:latin typeface="+mn-lt"/>
                <a:hlinkClick r:id="rId4"/>
              </a:rPr>
              <a:t>https://forms.gle/qxjD98EQkzspSWMV6</a:t>
            </a:r>
            <a:endParaRPr lang="en-US" dirty="0">
              <a:solidFill>
                <a:schemeClr val="accent1"/>
              </a:solidFill>
              <a:latin typeface="+mn-lt"/>
            </a:endParaRPr>
          </a:p>
          <a:p>
            <a:pPr fontAlgn="ctr"/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9525"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2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situations are the result of excessive broadcast traffic? (Choose two)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slow network operations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when devices on all adjacent networks are affected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when the router has to forward an excessive number of packets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slow device operations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4B0EF720-1BAB-1F2D-4290-8B1E495A2B86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CBAC996F-DA39-837A-78A9-E09A6B4BF1A9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F27AECD0-D4C4-35A8-B9A7-CCB5B80326DD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431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8FF71ED-F033-A6D5-1CF9-153421B71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CA691DF-5E46-46AC-2874-74D6A3AB5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1585-DCE4-E3ED-1D42-757DBE5968C5}"/>
              </a:ext>
            </a:extLst>
          </p:cNvPr>
          <p:cNvSpPr txBox="1"/>
          <p:nvPr/>
        </p:nvSpPr>
        <p:spPr>
          <a:xfrm>
            <a:off x="720724" y="1174613"/>
            <a:ext cx="823189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Unicast: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One-to-one communication: A device sends a message to one specific recipient.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Unicast Packet: Destination IP is a unicast address, originating from a single source.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Address Range: 1.1.1.1 to 223.255.255.255.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Broadcast: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One-to-all communication: A device sends a message to all devices on the network.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Broadcast Packet: Destination IP with all ones in the host portion.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Routers' Role: Typically, routers do not forward broadcast packets.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Multicast: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Traffic Reduction: A host sends a single packet to a selected set of subscribed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Multicast Packet: Destination IP is a multicast address.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Address Range: Reserved range of 224.0.0.0 to 239.255.255.255.</a:t>
            </a:r>
          </a:p>
        </p:txBody>
      </p:sp>
    </p:spTree>
    <p:extLst>
      <p:ext uri="{BB962C8B-B14F-4D97-AF65-F5344CB8AC3E}">
        <p14:creationId xmlns:p14="http://schemas.microsoft.com/office/powerpoint/2010/main" val="1586786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0388659-5225-DAA6-A217-9A758758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7DA87517-B1C2-AFF7-6AD0-65593328E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59B30-47DE-ED5B-339B-47EDE7BB5991}"/>
              </a:ext>
            </a:extLst>
          </p:cNvPr>
          <p:cNvSpPr txBox="1"/>
          <p:nvPr/>
        </p:nvSpPr>
        <p:spPr>
          <a:xfrm>
            <a:off x="797441" y="865406"/>
            <a:ext cx="81445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Types of IPv4 Addresses: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Public Addresses: Globally routed between ISP routers, must be unique.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Private Addresses: Used internally by organizations, not globally routable.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NAT (Network Address Translation):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Converts private IPv4 addresses to public addresses for internet access.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Special IPv4 Addresses: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Loopback Addresses: 127.0.0.0 /8, primarily 127.0.0.1, used for internal traffic routing.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Link-Local Addresses: 169.254.0.0 /16, known as APIPA, for self-configuration when DHCP servers are unavailable.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Classful Addressing (RFC 790, 1981):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A: 0.0.0.0/8 to 127.0.0.0/8, for large networks with over 16 million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B: 128.0.0.0/16 to 191.255.0.0/16, for moderate to large networks with up to ~65,000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C: 192.0.0.0/24 to 223.255.255.0/24, for small networks with up to 254 hosts.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 and IPv6 Management: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Managed by IANA, which allocates IP blocks to Regional Internet Registries (RIRs).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RIRs distribute IP addresses to ISPs and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016668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1D24D7E-93E8-409E-089E-14ABE9E4B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3B0D618-DB67-0C1B-ED85-5256BEDCD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941A0-D72F-C779-7BB6-20B1F0FB68E6}"/>
              </a:ext>
            </a:extLst>
          </p:cNvPr>
          <p:cNvSpPr txBox="1"/>
          <p:nvPr/>
        </p:nvSpPr>
        <p:spPr>
          <a:xfrm>
            <a:off x="797441" y="865406"/>
            <a:ext cx="81445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Ethernet LAN Device Discovery: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Uses broadcasts and ARP for locating devices.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ARP sends Layer 2 broadcasts to find MAC addresses associated with known IPv4 addresses.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Hosts typically acquire IPv4 addresses using DHCP, which locates DHCP servers through broadcasts.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Broadcasts in Switches: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Switches propagate broadcasts to all interfaces except the one where it was received.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Large Broadcast Domain Issues: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Connects many hosts, leading to excessive broadcasts and network impact.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Solution: Subnetting to create smaller broadcast domains.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Subnetting Benefits: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Reduces network traffic and improves performance.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Enables implementation of security policies across different subnets.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Limits the impact of abnormal broadcast traffic caused by various network issues.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Subnetting Process: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Uses host bits to create additional, smaller network spaces (subnets).</a:t>
            </a:r>
          </a:p>
        </p:txBody>
      </p:sp>
    </p:spTree>
    <p:extLst>
      <p:ext uri="{BB962C8B-B14F-4D97-AF65-F5344CB8AC3E}">
        <p14:creationId xmlns:p14="http://schemas.microsoft.com/office/powerpoint/2010/main" val="19387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B12752A8-2979-450B-E3E0-1BCFE7C0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4A593-6A7B-B786-607F-8F119DDB1053}"/>
              </a:ext>
            </a:extLst>
          </p:cNvPr>
          <p:cNvSpPr txBox="1"/>
          <p:nvPr/>
        </p:nvSpPr>
        <p:spPr>
          <a:xfrm>
            <a:off x="886980" y="1028500"/>
            <a:ext cx="77821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dirty="0">
                <a:solidFill>
                  <a:schemeClr val="tx1"/>
                </a:solidFill>
                <a:hlinkClick r:id="rId3"/>
              </a:rPr>
              <a:t>Module 9: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IPv4</a:t>
            </a:r>
            <a:r>
              <a:rPr lang="ja-JP" altLang="en-US" sz="2800">
                <a:solidFill>
                  <a:schemeClr val="tx1"/>
                </a:solidFill>
                <a:hlinkClick r:id="rId3"/>
              </a:rPr>
              <a:t>とネットワークセグメント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9.0. </a:t>
            </a:r>
            <a:r>
              <a:rPr lang="ja-JP" altLang="en-US" sz="1600">
                <a:solidFill>
                  <a:schemeClr val="tx1"/>
                </a:solidFill>
              </a:rPr>
              <a:t>イントロダクション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lvl="1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9.1.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ユニキャスト、ブロードキャスト、およびマルチキャスト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9.2.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アドレスの種類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9.3. </a:t>
            </a:r>
            <a:r>
              <a:rPr lang="ja-JP" altLang="en-US" sz="1600">
                <a:solidFill>
                  <a:schemeClr val="tx1"/>
                </a:solidFill>
              </a:rPr>
              <a:t>ネットワークセグメント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9.4.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とネットワークセグメントのまとめ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9.5. </a:t>
            </a:r>
            <a:r>
              <a:rPr lang="ja-JP" altLang="en-US" sz="1600">
                <a:solidFill>
                  <a:schemeClr val="tx1"/>
                </a:solidFill>
              </a:rPr>
              <a:t>チェックテスト</a:t>
            </a:r>
            <a:r>
              <a:rPr lang="en-US" altLang="ja-JP" sz="1600" dirty="0">
                <a:solidFill>
                  <a:schemeClr val="tx1"/>
                </a:solidFill>
              </a:rPr>
              <a:t>8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 err="1">
                <a:solidFill>
                  <a:schemeClr val="accent3"/>
                </a:solidFill>
                <a:latin typeface="+mn-lt"/>
              </a:rPr>
              <a:t>演習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： </a:t>
            </a:r>
            <a:r>
              <a:rPr lang="en-US" sz="1600" dirty="0">
                <a:solidFill>
                  <a:schemeClr val="tx1"/>
                </a:solidFill>
              </a:rPr>
              <a:t>Configuring a Router to Connect Two Networks</a:t>
            </a:r>
            <a:endParaRPr lang="en-US" altLang="ja-JP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Google Shape;1302;p52">
            <a:extLst>
              <a:ext uri="{FF2B5EF4-FFF2-40B4-BE49-F238E27FC236}">
                <a16:creationId xmlns:a16="http://schemas.microsoft.com/office/drawing/2014/main" id="{24450B68-D731-1B34-2D1F-EDD6F1D3B8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1.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33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3E24B34-417E-E593-26AE-D67BC5D41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A31D72C-2C7E-167C-9639-1A02B0CB8B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A7BD7-24B9-F38C-F074-58FA91671325}"/>
              </a:ext>
            </a:extLst>
          </p:cNvPr>
          <p:cNvSpPr txBox="1"/>
          <p:nvPr/>
        </p:nvSpPr>
        <p:spPr>
          <a:xfrm>
            <a:off x="720724" y="1174613"/>
            <a:ext cx="8231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4"/>
                </a:solidFill>
                <a:effectLst/>
                <a:latin typeface="+mn-lt"/>
                <a:hlinkClick r:id="rId4"/>
              </a:rPr>
              <a:t>https://</a:t>
            </a:r>
            <a:r>
              <a:rPr lang="en-US" i="0" dirty="0" err="1">
                <a:solidFill>
                  <a:schemeClr val="accent4"/>
                </a:solidFill>
                <a:effectLst/>
                <a:latin typeface="+mn-lt"/>
                <a:hlinkClick r:id="rId4"/>
              </a:rPr>
              <a:t>www.infraexpert.com</a:t>
            </a:r>
            <a:r>
              <a:rPr lang="en-US" i="0" dirty="0">
                <a:solidFill>
                  <a:schemeClr val="accent4"/>
                </a:solidFill>
                <a:effectLst/>
                <a:latin typeface="+mn-lt"/>
                <a:hlinkClick r:id="rId4"/>
              </a:rPr>
              <a:t>/study/networking8.html</a:t>
            </a:r>
            <a:br>
              <a:rPr lang="en-US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ユニキャスト: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一対一の通信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デバイスが特定の受信者にメッセージを送信する。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ユニキャストパケット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送信先の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アドレスはユニキャストアドレスであり、単一の送信元から発信される。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マルチキャスト: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トラフィック削減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ホストが特定のグループに単一のパケットを送信する。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アドレス範囲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224.0.0.0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から 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239.255.255.255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までの予約された範囲。</a:t>
            </a:r>
            <a:endParaRPr lang="en-US" i="0" dirty="0">
              <a:solidFill>
                <a:schemeClr val="accent1"/>
              </a:solidFill>
              <a:effectLst/>
              <a:latin typeface="+mn-lt"/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ブロードキャスト: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一対全員の通信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デバイスがネットワーク上のすべてのデバイスにメッセージを送信する。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ルーターの役割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通常、ルーターはブロードキャストパケットを転送しない。</a:t>
            </a:r>
          </a:p>
        </p:txBody>
      </p:sp>
    </p:spTree>
    <p:extLst>
      <p:ext uri="{BB962C8B-B14F-4D97-AF65-F5344CB8AC3E}">
        <p14:creationId xmlns:p14="http://schemas.microsoft.com/office/powerpoint/2010/main" val="3220099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48FB9A2-6D3E-3AA0-36DB-379CB941E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BAF8827-2251-1860-42D6-78640504E4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0F017-B484-AA0E-3C8A-C1CEF2D14EAE}"/>
              </a:ext>
            </a:extLst>
          </p:cNvPr>
          <p:cNvSpPr txBox="1"/>
          <p:nvPr/>
        </p:nvSpPr>
        <p:spPr>
          <a:xfrm>
            <a:off x="777561" y="1113885"/>
            <a:ext cx="810327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</a:t>
            </a:r>
            <a:r>
              <a:rPr lang="ja-JP" altLang="en-US">
                <a:solidFill>
                  <a:schemeClr val="accent1"/>
                </a:solidFill>
              </a:rPr>
              <a:t>アドレスの種類</a:t>
            </a:r>
            <a:r>
              <a:rPr lang="en-US" altLang="ja-JP" dirty="0">
                <a:solidFill>
                  <a:schemeClr val="accent1"/>
                </a:solidFill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グローバル（パブリック）アドレス </a:t>
            </a:r>
            <a:r>
              <a:rPr lang="en-US" sz="1200" dirty="0">
                <a:solidFill>
                  <a:schemeClr val="tx1"/>
                </a:solidFill>
              </a:rPr>
              <a:t>: ISP</a:t>
            </a:r>
            <a:r>
              <a:rPr lang="ja-JP" altLang="en-US" sz="1200">
                <a:solidFill>
                  <a:schemeClr val="tx1"/>
                </a:solidFill>
              </a:rPr>
              <a:t>ルーター間でグローバルにルーティングされ、インターネット上でユニークでなければならない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プライベートアドレス</a:t>
            </a:r>
            <a:r>
              <a:rPr lang="en-US" altLang="ja-JP" sz="1200" dirty="0">
                <a:solidFill>
                  <a:schemeClr val="tx1"/>
                </a:solidFill>
              </a:rPr>
              <a:t>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ja-JP" altLang="en-US" sz="1200">
                <a:solidFill>
                  <a:schemeClr val="tx1"/>
                </a:solidFill>
              </a:rPr>
              <a:t>組織内で内部使用され、インターネットにはルーティングされない。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NAT (Network Address Translation):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プライベート</a:t>
            </a:r>
            <a:r>
              <a:rPr lang="en-US" sz="1200" dirty="0">
                <a:solidFill>
                  <a:schemeClr val="tx1"/>
                </a:solidFill>
              </a:rPr>
              <a:t>IPv4</a:t>
            </a:r>
            <a:r>
              <a:rPr lang="ja-JP" altLang="en-US" sz="1200">
                <a:solidFill>
                  <a:schemeClr val="tx1"/>
                </a:solidFill>
              </a:rPr>
              <a:t>アドレスをインターネットアクセス用にグローバルアドレスに変換する。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dirty="0" err="1">
                <a:solidFill>
                  <a:schemeClr val="accent1"/>
                </a:solidFill>
              </a:rPr>
              <a:t>特殊な</a:t>
            </a:r>
            <a:r>
              <a:rPr lang="en-US" dirty="0">
                <a:solidFill>
                  <a:schemeClr val="accent1"/>
                </a:solidFill>
              </a:rPr>
              <a:t> IPv4 </a:t>
            </a:r>
            <a:r>
              <a:rPr lang="en-US" dirty="0" err="1">
                <a:solidFill>
                  <a:schemeClr val="accent1"/>
                </a:solidFill>
              </a:rPr>
              <a:t>アドレス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Loopback Addresses: </a:t>
            </a:r>
            <a:r>
              <a:rPr lang="ja-JP" altLang="en-US" sz="1200">
                <a:solidFill>
                  <a:schemeClr val="tx1"/>
                </a:solidFill>
              </a:rPr>
              <a:t>ループバックアドレス</a:t>
            </a:r>
            <a:r>
              <a:rPr lang="en-US" altLang="ja-JP" sz="1200" dirty="0">
                <a:solidFill>
                  <a:schemeClr val="tx1"/>
                </a:solidFill>
              </a:rPr>
              <a:t>: 127.0.0.0 /8</a:t>
            </a:r>
            <a:r>
              <a:rPr lang="ja-JP" altLang="en-US" sz="1200">
                <a:solidFill>
                  <a:schemeClr val="tx1"/>
                </a:solidFill>
              </a:rPr>
              <a:t>、主に</a:t>
            </a:r>
            <a:r>
              <a:rPr lang="en-US" altLang="ja-JP" sz="1200" dirty="0">
                <a:solidFill>
                  <a:schemeClr val="tx1"/>
                </a:solidFill>
              </a:rPr>
              <a:t>127.0.0.1</a:t>
            </a:r>
            <a:r>
              <a:rPr lang="ja-JP" altLang="en-US" sz="1200">
                <a:solidFill>
                  <a:schemeClr val="tx1"/>
                </a:solidFill>
              </a:rPr>
              <a:t>で、内部トラフィックのルーティングに使用される。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Link-Local Addresses: 169.254.0.0 /16</a:t>
            </a:r>
            <a:r>
              <a:rPr lang="ja-JP" altLang="en-US" sz="1200">
                <a:solidFill>
                  <a:schemeClr val="tx1"/>
                </a:solidFill>
              </a:rPr>
              <a:t>、</a:t>
            </a:r>
            <a:r>
              <a:rPr lang="en-US" sz="1200" dirty="0">
                <a:solidFill>
                  <a:schemeClr val="tx1"/>
                </a:solidFill>
              </a:rPr>
              <a:t>DHCP</a:t>
            </a:r>
            <a:r>
              <a:rPr lang="ja-JP" altLang="en-US" sz="1200">
                <a:solidFill>
                  <a:schemeClr val="tx1"/>
                </a:solidFill>
              </a:rPr>
              <a:t>サーバーが利用できないときに自己設定用として使用される。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 and IPv6 </a:t>
            </a:r>
            <a:r>
              <a:rPr lang="en-US" dirty="0" err="1">
                <a:solidFill>
                  <a:schemeClr val="accent1"/>
                </a:solidFill>
              </a:rPr>
              <a:t>の管理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IANA</a:t>
            </a:r>
            <a:r>
              <a:rPr lang="ja-JP" altLang="en-US" sz="1200">
                <a:solidFill>
                  <a:schemeClr val="tx1"/>
                </a:solidFill>
              </a:rPr>
              <a:t>が管理し、</a:t>
            </a:r>
            <a:r>
              <a:rPr lang="en-US" sz="1200" dirty="0">
                <a:solidFill>
                  <a:schemeClr val="tx1"/>
                </a:solidFill>
              </a:rPr>
              <a:t>IP</a:t>
            </a:r>
            <a:r>
              <a:rPr lang="ja-JP" altLang="en-US" sz="1200">
                <a:solidFill>
                  <a:schemeClr val="tx1"/>
                </a:solidFill>
              </a:rPr>
              <a:t>アドレスを地域インターネットレジストリ（</a:t>
            </a:r>
            <a:r>
              <a:rPr lang="en-US" sz="1200" dirty="0">
                <a:solidFill>
                  <a:schemeClr val="tx1"/>
                </a:solidFill>
              </a:rPr>
              <a:t>RIR）</a:t>
            </a:r>
            <a:r>
              <a:rPr lang="ja-JP" altLang="en-US" sz="1200">
                <a:solidFill>
                  <a:schemeClr val="tx1"/>
                </a:solidFill>
              </a:rPr>
              <a:t>に割り当てる。 </a:t>
            </a:r>
            <a:r>
              <a:rPr lang="en-US" sz="1200" dirty="0">
                <a:solidFill>
                  <a:schemeClr val="tx1"/>
                </a:solidFill>
              </a:rPr>
              <a:t>RIR</a:t>
            </a:r>
            <a:r>
              <a:rPr lang="ja-JP" altLang="en-US" sz="1200">
                <a:solidFill>
                  <a:schemeClr val="tx1"/>
                </a:solidFill>
              </a:rPr>
              <a:t>は</a:t>
            </a:r>
            <a:r>
              <a:rPr lang="en-US" sz="1200" dirty="0">
                <a:solidFill>
                  <a:schemeClr val="tx1"/>
                </a:solidFill>
              </a:rPr>
              <a:t>IP</a:t>
            </a:r>
            <a:r>
              <a:rPr lang="ja-JP" altLang="en-US" sz="1200">
                <a:solidFill>
                  <a:schemeClr val="tx1"/>
                </a:solidFill>
              </a:rPr>
              <a:t>アドレスを</a:t>
            </a:r>
            <a:r>
              <a:rPr lang="en-US" sz="1200" dirty="0">
                <a:solidFill>
                  <a:schemeClr val="tx1"/>
                </a:solidFill>
              </a:rPr>
              <a:t>ISP</a:t>
            </a:r>
            <a:r>
              <a:rPr lang="ja-JP" altLang="en-US" sz="1200">
                <a:solidFill>
                  <a:schemeClr val="tx1"/>
                </a:solidFill>
              </a:rPr>
              <a:t>や組織に分配する。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12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4214088-B993-2DF0-2C13-578B69B38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F6D70A40-2C9A-B478-7409-BCF31BD71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62436-963E-1389-240F-E052563DCF6B}"/>
              </a:ext>
            </a:extLst>
          </p:cNvPr>
          <p:cNvSpPr txBox="1"/>
          <p:nvPr/>
        </p:nvSpPr>
        <p:spPr>
          <a:xfrm>
            <a:off x="797441" y="865406"/>
            <a:ext cx="81445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イーサネット</a:t>
            </a:r>
            <a:r>
              <a:rPr lang="en-US" dirty="0">
                <a:solidFill>
                  <a:schemeClr val="accent1"/>
                </a:solidFill>
              </a:rPr>
              <a:t>LAN</a:t>
            </a:r>
            <a:r>
              <a:rPr lang="ja-JP" altLang="en-US">
                <a:solidFill>
                  <a:schemeClr val="accent1"/>
                </a:solidFill>
              </a:rPr>
              <a:t>デバイスの検出 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ブロードキャストと</a:t>
            </a:r>
            <a:r>
              <a:rPr lang="en-US" dirty="0">
                <a:solidFill>
                  <a:schemeClr val="tx1"/>
                </a:solidFill>
              </a:rPr>
              <a:t>ARP</a:t>
            </a:r>
            <a:r>
              <a:rPr lang="ja-JP" altLang="en-US">
                <a:solidFill>
                  <a:schemeClr val="tx1"/>
                </a:solidFill>
              </a:rPr>
              <a:t>を使用してデバイスを探す。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ARP</a:t>
            </a:r>
            <a:r>
              <a:rPr lang="ja-JP" altLang="en-US">
                <a:solidFill>
                  <a:schemeClr val="tx1"/>
                </a:solidFill>
              </a:rPr>
              <a:t>は、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アドレスに対応する</a:t>
            </a:r>
            <a:r>
              <a:rPr lang="en-US" dirty="0">
                <a:solidFill>
                  <a:schemeClr val="tx1"/>
                </a:solidFill>
              </a:rPr>
              <a:t>MAC</a:t>
            </a:r>
            <a:r>
              <a:rPr lang="ja-JP" altLang="en-US">
                <a:solidFill>
                  <a:schemeClr val="tx1"/>
                </a:solidFill>
              </a:rPr>
              <a:t>アドレスを見つけるためにレイヤー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>
                <a:solidFill>
                  <a:schemeClr val="tx1"/>
                </a:solidFill>
              </a:rPr>
              <a:t>ブロードキャストを送信する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ホストは、ブロードキャストを使って</a:t>
            </a:r>
            <a:r>
              <a:rPr lang="en-US" dirty="0">
                <a:solidFill>
                  <a:schemeClr val="tx1"/>
                </a:solidFill>
              </a:rPr>
              <a:t>DHCP</a:t>
            </a:r>
            <a:r>
              <a:rPr lang="ja-JP" altLang="en-US">
                <a:solidFill>
                  <a:schemeClr val="tx1"/>
                </a:solidFill>
              </a:rPr>
              <a:t>サーバーを見つけ、</a:t>
            </a:r>
            <a:r>
              <a:rPr lang="en-US" dirty="0">
                <a:solidFill>
                  <a:schemeClr val="tx1"/>
                </a:solidFill>
              </a:rPr>
              <a:t>DHCP</a:t>
            </a:r>
            <a:r>
              <a:rPr lang="ja-JP" altLang="en-US">
                <a:solidFill>
                  <a:schemeClr val="tx1"/>
                </a:solidFill>
              </a:rPr>
              <a:t>を使用して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アドレスを取得する。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スイッチ内でのブロードキャスト</a:t>
            </a:r>
            <a:r>
              <a:rPr lang="en-US" altLang="ja-JP" dirty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スイッチは、受信したインターフェースを除くすべてのインターフェースにブロードキャストを伝播する。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大規模なブロードキャストドメインの問題</a:t>
            </a:r>
            <a:r>
              <a:rPr lang="en-US" altLang="ja-JP" dirty="0">
                <a:solidFill>
                  <a:schemeClr val="accent1"/>
                </a:solidFill>
              </a:rPr>
              <a:t>:</a:t>
            </a:r>
          </a:p>
          <a:p>
            <a:pPr marL="504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多くのホストが接続され、過剰なブロードキャストが発生し、ネットワークに影響を与える。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04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解決策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サブネット化して小規模なブロードキャストドメインを作成する。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サブネット化の利点</a:t>
            </a:r>
            <a:r>
              <a:rPr lang="en-US" altLang="ja-JP" dirty="0">
                <a:solidFill>
                  <a:schemeClr val="accent1"/>
                </a:solidFill>
              </a:rPr>
              <a:t>: </a:t>
            </a: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ネットワークトラフィックを削減し、パフォーマンスを向上させる。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各ネットワークセグメントで、異なるセキュリティポリシーの実装を可能にする。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93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8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5" y="1340850"/>
            <a:ext cx="7850495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accent2"/>
                </a:solidFill>
                <a:effectLst/>
                <a:latin typeface="+mn-lt"/>
              </a:rPr>
              <a:t>IPv4 and Network Segmentation Quiz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https://forms.gle/QLQxqDgowPrKSjr58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C8FEC04D-9647-E62D-9F62-A55AD8F89255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4" name="Google Shape;10287;p77">
              <a:extLst>
                <a:ext uri="{FF2B5EF4-FFF2-40B4-BE49-F238E27FC236}">
                  <a16:creationId xmlns:a16="http://schemas.microsoft.com/office/drawing/2014/main" id="{8B599C27-E0C0-211B-08CA-6462A8405A70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E3FC535C-6DB6-D331-38E1-32EEC3A2E2C2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Networking Basics - </a:t>
            </a:r>
            <a:r>
              <a:rPr lang="en-US" altLang="ja-JP" sz="1400" dirty="0">
                <a:solidFill>
                  <a:schemeClr val="tx1"/>
                </a:solidFill>
                <a:latin typeface="+mn-lt"/>
              </a:rPr>
              <a:t>Module 9: IPv4 and Network Segmentation</a:t>
            </a:r>
          </a:p>
          <a:p>
            <a:pPr marL="187325" indent="-44450"/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  <a:hlinkClick r:id="rId3"/>
              </a:rPr>
              <a:t>https://skillsforall.com/launch?id=f393c38f-b410-4d2b-8275-70e144273519&amp;tab=curriculum&amp;view=e3781f76-61da-57a5-b3a8-85fd675e7b14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87325" indent="-44450"/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FEBB0666-3549-F9BE-B9D2-CC025BE8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62E4CCCB-E0B8-34D7-2628-D7F9C33C06EE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A23DEBAA-B5DF-3F1F-04F2-55A71CA3D485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AD5C85E2-79F3-BBD9-AC42-6D823112759F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302F57D3-274E-29AE-EC6D-B79D8A768A9F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D01342A1-69B4-DAEB-5475-2C5DBB3A364C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EF1BEC75-8101-0C09-F89B-CAC54BD176CD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81C89643-24AF-A71A-2BEA-7051FEC5C36D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230E6EEA-7BBB-A94D-BEC4-2887ACF99841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A3C0A6B8-7E08-C898-EE87-B1948D34067E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004586BD-8902-914B-97CE-E4CB63FC6266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BCFD4561-37D7-E75B-A9D9-39D8AE78D5C5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B5F8B45A-0006-0C9C-4449-528CF80A1CAA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68390693-5ADF-59CE-49F6-EC22D7555145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4E47B51E-C40A-576E-FD4A-A548CDC9FF6C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E413DD26-5CD1-178C-BE98-E8A84F824640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9C630C0E-8DA0-0DB9-FDC8-1E5244E8B5D8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18975CE4-3789-01D7-72D6-54A35A81835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CD194CEF-EE5C-943F-1C41-68CFD6C4EC21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3911E2D2-DAF7-E039-CC94-348BA6A075CE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7745D34D-7BE2-3988-8E91-48AA2AC8AFC0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493D4259-D1EB-026B-5EA3-5B0D6F6D9542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1AEB3383-1853-014C-F622-89ED2048CA9F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606C5E6E-3F0C-B655-CE3F-E12B560B63B4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26CA8DE4-D644-A55B-9161-FD5A6C329544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8F18D4DB-3406-6D58-9C70-C498A99F8814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AC711DA1-4480-A478-616E-202549DCA658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26DC240F-656E-BF06-428A-4C85703339C4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105BB04D-70A0-EC76-0190-FE63BE6A1765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361D6097-E84B-0CC5-AA8C-1878822AF62E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7BCD33CC-30DE-0FD8-4065-662B14725550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182D1C93-8C2F-EF0F-6328-ED1F5431C25D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9D425674-6EA2-40E6-9D81-DB8EA1B37A88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B8AA398A-5E4B-C83F-ED36-645921897963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1C6E38A7-8995-2B76-CE4B-79F1F7158EAF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F5A0F40F-691D-99C1-DFD6-011AF11237B4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F0938F23-4E1E-34B8-4F26-CC0B4E9FD58F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192BD2A2-E26C-A798-801E-9F96FA4135BB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898A9F81-23A9-3E4B-0624-AF92D3702949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305C0133-2173-CD91-5992-DDBF8828DE4F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BC7314C-5716-311D-0AAF-95152D78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EC8B5A-BB8D-25A4-6F4C-8122886ED735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00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DEEC4-E92A-A1A6-E77D-C1D03E50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67A7-E03D-CE6C-5DAA-870A80A3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Exercise: Configuring a Router to Connect Two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8E86A-604A-E849-0DA7-8BA9E979DFB5}"/>
              </a:ext>
            </a:extLst>
          </p:cNvPr>
          <p:cNvSpPr txBox="1"/>
          <p:nvPr/>
        </p:nvSpPr>
        <p:spPr>
          <a:xfrm>
            <a:off x="655162" y="1133824"/>
            <a:ext cx="8305958" cy="3848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Video: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https://youtu.be/6x9F0Io4bUM?si=m2BPjkWiJTHYGTxk</a:t>
            </a:r>
            <a:endParaRPr lang="en-US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File: </a:t>
            </a:r>
            <a:r>
              <a:rPr lang="en-US" sz="16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Router in Cisco Packet 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Tracer.pkt</a:t>
            </a:r>
            <a:r>
              <a:rPr lang="en-US" sz="16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Objectives: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In this exercise, you will </a:t>
            </a:r>
            <a:r>
              <a:rPr lang="en-JP" sz="18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learn how to use a router</a:t>
            </a: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in Cisco Packet Tracer by connecting </a:t>
            </a:r>
            <a:r>
              <a:rPr lang="en-JP" sz="18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two separate networks</a:t>
            </a: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 </a:t>
            </a:r>
            <a:endParaRPr lang="en-JP" sz="18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Add a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router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and configure its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interfaces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endParaRPr lang="en-JP" sz="16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Set up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default gateways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on PCs.</a:t>
            </a:r>
            <a:endParaRPr lang="en-JP" sz="16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Test connectivity between the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192.168.1.0 and 172.16.1.0 networks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  <a:cs typeface="Cordia New" panose="020B0304020202020204" pitchFamily="34" charset="-34"/>
            </a:endParaRPr>
          </a:p>
          <a:p>
            <a:pPr>
              <a:buClr>
                <a:schemeClr val="tx1"/>
              </a:buClr>
              <a:buSzPct val="100000"/>
              <a:tabLst>
                <a:tab pos="457200" algn="l"/>
              </a:tabLst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Instructions:</a:t>
            </a:r>
          </a:p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Refer to the separate Word file.</a:t>
            </a: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endParaRPr lang="en-US" sz="1600" b="1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A88A01-B621-7D4F-AFB3-7B097ABCA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90598"/>
              </p:ext>
            </p:extLst>
          </p:nvPr>
        </p:nvGraphicFramePr>
        <p:xfrm>
          <a:off x="3811104" y="414544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1104" y="414544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0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112700"/>
            <a:ext cx="81881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IPv4 and Network Segmentation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Objective: Explain how IPv4 addresses are used in network communication and segmentation.</a:t>
            </a:r>
            <a:endParaRPr lang="en-US" altLang="ja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altLang="ja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IPv4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icast, Broadcast, and Multicast: </a:t>
            </a:r>
          </a:p>
          <a:p>
            <a:pPr marL="314325" fontAlgn="ctr">
              <a:spcAft>
                <a:spcPts val="600"/>
              </a:spcAft>
              <a:buClr>
                <a:schemeClr val="tx1"/>
              </a:buClr>
              <a:tabLst>
                <a:tab pos="166688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Compare the characteristics and uses of the unicast, broadcast and multicast IPv4 addresses.</a:t>
            </a: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Types of IPv4 Addresses: </a:t>
            </a:r>
          </a:p>
          <a:p>
            <a:pPr marL="314325" lvl="1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Explain public, private, and reserved IPv4 addresses.</a:t>
            </a: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Network Segmentation:</a:t>
            </a:r>
          </a:p>
          <a:p>
            <a:pPr marL="314325" lvl="1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Explain how subnetting segments a network to enable better communication.</a:t>
            </a:r>
          </a:p>
          <a:p>
            <a:pPr fontAlgn="ctr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B8E7AEF-5488-7CE9-CF91-0FE70FE8C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A04EA-E924-0670-6760-166E952A9A49}"/>
              </a:ext>
            </a:extLst>
          </p:cNvPr>
          <p:cNvSpPr txBox="1"/>
          <p:nvPr/>
        </p:nvSpPr>
        <p:spPr>
          <a:xfrm>
            <a:off x="720725" y="1112700"/>
            <a:ext cx="818814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モジュールタイトル</a:t>
            </a:r>
            <a:r>
              <a:rPr lang="en-US" altLang="ja-JP" sz="16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とネットワーク分割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モジュール目標</a:t>
            </a:r>
            <a:r>
              <a:rPr lang="en-US" altLang="ja-JP" sz="16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ネットワーク通信および</a:t>
            </a:r>
            <a:r>
              <a:rPr lang="ja-JP" altLang="en-US" sz="1600">
                <a:solidFill>
                  <a:schemeClr val="tx1"/>
                </a:solidFill>
                <a:latin typeface="+mn-lt"/>
              </a:rPr>
              <a:t>ネットワーク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分割における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アドレスの使用方法を説明する。</a:t>
            </a:r>
            <a:endParaRPr lang="en-US" altLang="ja-JP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ja-JP" altLang="en-US" sz="1600" b="0" i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ユニキャスト、ブロードキャスト、マルチキャスト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ユニキャスト、ブロードキャスト、マルチキャスト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アドレスの特性と使用方法を比較する。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アドレスの種類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パブリック（グローバル）、プライベート、予約済み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アドレスを説明する。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ネットワーク分割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サブネットがネットワークをどのように分割し、通信を向上させるかを説明する。</a:t>
            </a:r>
            <a:endParaRPr lang="en-US" altLang="ja-JP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1302;p52">
            <a:extLst>
              <a:ext uri="{FF2B5EF4-FFF2-40B4-BE49-F238E27FC236}">
                <a16:creationId xmlns:a16="http://schemas.microsoft.com/office/drawing/2014/main" id="{1DF091E6-28A5-211F-4782-94675B9AEA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今日の授業の目標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9.1.1 Video - IPv4 Unicast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9BAD6-7800-08E9-A6A2-D84BD42740F3}"/>
              </a:ext>
            </a:extLst>
          </p:cNvPr>
          <p:cNvSpPr txBox="1"/>
          <p:nvPr/>
        </p:nvSpPr>
        <p:spPr>
          <a:xfrm>
            <a:off x="720725" y="1888779"/>
            <a:ext cx="77025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9.1.2 Unicast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Unicast: </a:t>
            </a:r>
          </a:p>
          <a:p>
            <a:pPr marL="314325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Involves one device sending a message to another device in a one-to-one communication.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Destination IP: </a:t>
            </a:r>
          </a:p>
          <a:p>
            <a:pPr marL="3556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packet's destination IP is a unicast address, intended for a single recipient.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Source IP: </a:t>
            </a:r>
          </a:p>
          <a:p>
            <a:pPr marL="314325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Always a unicast address, indicating a single source for the packet.</a:t>
            </a:r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765FA77-9CE1-A0F1-48C1-C4B38450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37E1497-D7E7-18A4-B650-1B7C4F7200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8A1DD-7062-FAB4-5B1E-3BECBF4611F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9.1.1 Video - IPv4 </a:t>
            </a:r>
            <a:r>
              <a:rPr lang="ja-JP" altLang="en-US" sz="2000" u="sng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ユニキャスト</a:t>
            </a:r>
            <a:endParaRPr lang="en-US" altLang="ja-JP" sz="2000" u="sng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4305B-D510-4C5F-FE6F-6006267EA621}"/>
              </a:ext>
            </a:extLst>
          </p:cNvPr>
          <p:cNvSpPr txBox="1"/>
          <p:nvPr/>
        </p:nvSpPr>
        <p:spPr>
          <a:xfrm>
            <a:off x="720724" y="1715678"/>
            <a:ext cx="7702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このビデオは</a:t>
            </a:r>
            <a:r>
              <a:rPr lang="ja-JP" altLang="en-US">
                <a:solidFill>
                  <a:schemeClr val="accent1"/>
                </a:solidFill>
              </a:rPr>
              <a:t>ユニキャスト</a:t>
            </a:r>
            <a:r>
              <a:rPr lang="en-US" dirty="0">
                <a:solidFill>
                  <a:schemeClr val="accent1"/>
                </a:solidFill>
              </a:rPr>
              <a:t>IP</a:t>
            </a:r>
            <a:r>
              <a:rPr lang="ja-JP" altLang="en-US">
                <a:solidFill>
                  <a:schemeClr val="accent1"/>
                </a:solidFill>
              </a:rPr>
              <a:t>送信</a:t>
            </a:r>
            <a:r>
              <a:rPr lang="en-US" dirty="0" err="1">
                <a:solidFill>
                  <a:schemeClr val="tx1"/>
                </a:solidFill>
              </a:rPr>
              <a:t>について説明しています</a:t>
            </a:r>
            <a:r>
              <a:rPr lang="en-US" dirty="0">
                <a:solidFill>
                  <a:schemeClr val="tx1"/>
                </a:solidFill>
              </a:rPr>
              <a:t>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ホスト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がネットワークプリンター</a:t>
            </a:r>
            <a:r>
              <a:rPr lang="en-US" altLang="ja-JP" dirty="0">
                <a:solidFill>
                  <a:schemeClr val="tx1"/>
                </a:solidFill>
              </a:rPr>
              <a:t>“172.16.4.253”</a:t>
            </a:r>
            <a:r>
              <a:rPr lang="ja-JP" altLang="en-US">
                <a:solidFill>
                  <a:schemeClr val="tx1"/>
                </a:solidFill>
              </a:rPr>
              <a:t>にユニキャストパケットを送信します。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送信元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、宛先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altLang="ja-JP" dirty="0">
                <a:solidFill>
                  <a:schemeClr val="tx1"/>
                </a:solidFill>
              </a:rPr>
              <a:t>”172.16.4.253”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1F8A3-90A9-AF02-DAB3-AC1E139710DE}"/>
              </a:ext>
            </a:extLst>
          </p:cNvPr>
          <p:cNvSpPr txBox="1"/>
          <p:nvPr/>
        </p:nvSpPr>
        <p:spPr>
          <a:xfrm>
            <a:off x="729689" y="3136192"/>
            <a:ext cx="77025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9.1.2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ユニキャスト</a:t>
            </a:r>
            <a:endParaRPr lang="ja-JP" altLang="en-US" sz="200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ユニキャスト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つのデバイスが別の１つのデバイスにメッセージを送信する</a:t>
            </a: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一対一の通信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です。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宛先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IP: 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パケットの送信先の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アドレス。１つだけです。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送信元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IP: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パケットの送信元</a:t>
            </a:r>
            <a:r>
              <a:rPr lang="ja-JP" altLang="en-JP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の</a:t>
            </a:r>
            <a:r>
              <a:rPr lang="en-JP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アドレス。１つだけです。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21486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5645</Words>
  <Application>Microsoft Macintosh PowerPoint</Application>
  <PresentationFormat>On-screen Show (16:9)</PresentationFormat>
  <Paragraphs>560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Wingdings</vt:lpstr>
      <vt:lpstr>Raleway</vt:lpstr>
      <vt:lpstr>Arial</vt:lpstr>
      <vt:lpstr>Roboto</vt:lpstr>
      <vt:lpstr>MS PGothic</vt:lpstr>
      <vt:lpstr>Oswald</vt:lpstr>
      <vt:lpstr>Software Development Bussines Plan by Slidesgo</vt:lpstr>
      <vt:lpstr>Document</vt:lpstr>
      <vt:lpstr>08 Networking Basics　 Module 9: IPv4 and Network Segmentation</vt:lpstr>
      <vt:lpstr>TABLE OF CONTENTS 2</vt:lpstr>
      <vt:lpstr>TABLE OF CONTENTS 2</vt:lpstr>
      <vt:lpstr>1. About Today’s Class  </vt:lpstr>
      <vt:lpstr>1. 今日の授業について</vt:lpstr>
      <vt:lpstr>2. Today’s Goal  </vt:lpstr>
      <vt:lpstr>2. 今日の授業の目標</vt:lpstr>
      <vt:lpstr>9.1. IPv4 Unicast, Broadcast, and Multicast</vt:lpstr>
      <vt:lpstr>9.1. IPv4ユニキャスト、ブロードキャスト、およびマルチキャスト</vt:lpstr>
      <vt:lpstr>9.1. IPv4 Unicast, Broadcast, and Multicast</vt:lpstr>
      <vt:lpstr>9.1. IPv4ユニキャスト、ブロードキャスト、およびマルチキャスト</vt:lpstr>
      <vt:lpstr>9.1. IPv4ユニキャスト、ブロードキャスト、およびマルチキャスト</vt:lpstr>
      <vt:lpstr>9.1. IPv4 Unicast, Broadcast, and Multicast</vt:lpstr>
      <vt:lpstr>9.1. IPv4ユニキャスト、ブロードキャスト、およびマルチキャスト</vt:lpstr>
      <vt:lpstr>9.1. IPv4ユニキャスト、ブロードキャスト、およびマルチキャスト</vt:lpstr>
      <vt:lpstr>9.1. IPv4 Unicast, Broadcast, and Multicast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Questions and free discussion</vt:lpstr>
      <vt:lpstr>Check Test 8</vt:lpstr>
      <vt:lpstr>Reference</vt:lpstr>
      <vt:lpstr>Exercise</vt:lpstr>
      <vt:lpstr>Exercise: Configuring a Router to Connect Two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96</cp:revision>
  <cp:lastPrinted>2025-03-19T02:09:24Z</cp:lastPrinted>
  <dcterms:modified xsi:type="dcterms:W3CDTF">2025-07-24T09:42:14Z</dcterms:modified>
</cp:coreProperties>
</file>