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Lorenzo Vistorte" userId="8dbed56d-180c-41bb-b8af-f84273142e6d" providerId="ADAL" clId="{408AFEC5-8737-AA47-8DFC-B8D3EA493688}"/>
    <pc:docChg chg="custSel modSld">
      <pc:chgData name="Alexander Lorenzo Vistorte" userId="8dbed56d-180c-41bb-b8af-f84273142e6d" providerId="ADAL" clId="{408AFEC5-8737-AA47-8DFC-B8D3EA493688}" dt="2020-09-03T08:52:32.287" v="167" actId="27636"/>
      <pc:docMkLst>
        <pc:docMk/>
      </pc:docMkLst>
      <pc:sldChg chg="modSp">
        <pc:chgData name="Alexander Lorenzo Vistorte" userId="8dbed56d-180c-41bb-b8af-f84273142e6d" providerId="ADAL" clId="{408AFEC5-8737-AA47-8DFC-B8D3EA493688}" dt="2020-09-03T08:52:32.287" v="167" actId="27636"/>
        <pc:sldMkLst>
          <pc:docMk/>
          <pc:sldMk cId="2276486217" sldId="262"/>
        </pc:sldMkLst>
        <pc:spChg chg="mod">
          <ac:chgData name="Alexander Lorenzo Vistorte" userId="8dbed56d-180c-41bb-b8af-f84273142e6d" providerId="ADAL" clId="{408AFEC5-8737-AA47-8DFC-B8D3EA493688}" dt="2020-09-03T08:52:32.287" v="167" actId="27636"/>
          <ac:spMkLst>
            <pc:docMk/>
            <pc:sldMk cId="2276486217" sldId="262"/>
            <ac:spMk id="2" creationId="{45C01A22-AB12-2841-9F7F-C28B70E1E7B8}"/>
          </ac:spMkLst>
        </pc:spChg>
        <pc:spChg chg="mod">
          <ac:chgData name="Alexander Lorenzo Vistorte" userId="8dbed56d-180c-41bb-b8af-f84273142e6d" providerId="ADAL" clId="{408AFEC5-8737-AA47-8DFC-B8D3EA493688}" dt="2020-09-03T08:51:13.883" v="56" actId="20577"/>
          <ac:spMkLst>
            <pc:docMk/>
            <pc:sldMk cId="2276486217" sldId="262"/>
            <ac:spMk id="3" creationId="{F1D11DB0-7A74-8642-B6A8-6C9661B9682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9/3/20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9/3/20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9/3/20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9/3/20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eloversk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9/3/20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9/3/20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9/3/20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9/3/20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9/3/20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9/3/20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9/3/20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9/3/20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sb.no/kommunefakta/oslo" TargetMode="External"/><Relationship Id="rId2" Type="http://schemas.openxmlformats.org/officeDocument/2006/relationships/hyperlink" Target="https://www.ssb.no/kommunefakta/raelinge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1F78A9C-54C5-564D-AA27-49DF904053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Statistikk 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8D1494C-0306-7148-9F28-ACADF4E161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Jeg har flere armer enn gjennomsnittet </a:t>
            </a:r>
          </a:p>
        </p:txBody>
      </p:sp>
    </p:spTree>
    <p:extLst>
      <p:ext uri="{BB962C8B-B14F-4D97-AF65-F5344CB8AC3E}">
        <p14:creationId xmlns:p14="http://schemas.microsoft.com/office/powerpoint/2010/main" val="417617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43A2FF4-3FB8-AD4A-A2DB-0D236F67F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Sentralmål</a:t>
            </a:r>
            <a:r>
              <a:rPr lang="nb-NO" dirty="0"/>
              <a:t>: </a:t>
            </a:r>
            <a:br>
              <a:rPr lang="nb-NO" dirty="0"/>
            </a:br>
            <a:r>
              <a:rPr lang="nb-NO" sz="2400" dirty="0"/>
              <a:t>Sier noe om hva som er typisk i et datamaterialet.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3085F1D-340A-2B40-A1F6-9C7F23EFE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sz="3200" b="1" dirty="0"/>
              <a:t>Gjennomsnitt</a:t>
            </a:r>
            <a:r>
              <a:rPr lang="nb-NO" sz="3200" dirty="0"/>
              <a:t> er regner vi ut ved å legge sammen alle verdiene og dele på antall verdier.</a:t>
            </a:r>
            <a:r>
              <a:rPr lang="nb-NO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=GJENNOMSNITT(A1:A12)</a:t>
            </a:r>
            <a:endParaRPr lang="nb-NO" sz="3200" dirty="0"/>
          </a:p>
          <a:p>
            <a:r>
              <a:rPr lang="nb-NO" sz="3200" b="1" dirty="0"/>
              <a:t>Median</a:t>
            </a:r>
            <a:r>
              <a:rPr lang="nb-NO" sz="3200" dirty="0"/>
              <a:t> er den verdien som står i midten når verdiene sorteres i stigende rekkefølge. </a:t>
            </a:r>
            <a:r>
              <a:rPr lang="nb-NO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=MEDIAN(A1:A12)</a:t>
            </a:r>
            <a:endParaRPr lang="nb-NO" sz="3200" dirty="0"/>
          </a:p>
          <a:p>
            <a:r>
              <a:rPr lang="nb-NO" sz="3200" b="1" dirty="0"/>
              <a:t>Typetall</a:t>
            </a:r>
            <a:r>
              <a:rPr lang="nb-NO" sz="3200" dirty="0"/>
              <a:t> er verdien som gjentar seg oftes. </a:t>
            </a:r>
            <a:r>
              <a:rPr lang="nb-NO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=MODUS(A1:A12)</a:t>
            </a:r>
          </a:p>
          <a:p>
            <a:endParaRPr lang="nb-NO" sz="3200" dirty="0"/>
          </a:p>
        </p:txBody>
      </p:sp>
    </p:spTree>
    <p:extLst>
      <p:ext uri="{BB962C8B-B14F-4D97-AF65-F5344CB8AC3E}">
        <p14:creationId xmlns:p14="http://schemas.microsoft.com/office/powerpoint/2010/main" val="398968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EEE735F-1624-5F46-BDC9-22DA5E1F4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Spredningsmål</a:t>
            </a:r>
            <a:r>
              <a:rPr lang="nb-NO" dirty="0"/>
              <a:t>:</a:t>
            </a:r>
            <a:br>
              <a:rPr lang="nb-NO" dirty="0"/>
            </a:br>
            <a:r>
              <a:rPr lang="nb-NO" sz="2400" dirty="0"/>
              <a:t>Sier noe om hvor spredt verdiene i et datamaterialet er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122E3E3-6C48-D948-A67A-34765592C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362805"/>
            <a:ext cx="8770571" cy="3651504"/>
          </a:xfrm>
        </p:spPr>
        <p:txBody>
          <a:bodyPr>
            <a:noAutofit/>
          </a:bodyPr>
          <a:lstStyle/>
          <a:p>
            <a:r>
              <a:rPr lang="nb-NO" sz="2400" b="1" dirty="0"/>
              <a:t>Variasjonsbredde</a:t>
            </a:r>
            <a:r>
              <a:rPr lang="nb-NO" sz="2400" dirty="0"/>
              <a:t> er forskjellen mellom største og minste verdi. </a:t>
            </a:r>
            <a:r>
              <a:rPr lang="nb-N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=MAKSA(A1:A12)-MIN(A1:A12)</a:t>
            </a:r>
            <a:endParaRPr lang="nb-NO" sz="2400" dirty="0"/>
          </a:p>
          <a:p>
            <a:r>
              <a:rPr lang="nb-NO" sz="2400" b="1" dirty="0" err="1"/>
              <a:t>Kvartilbredde</a:t>
            </a:r>
            <a:r>
              <a:rPr lang="nb-NO" sz="2400" dirty="0"/>
              <a:t> er differansen mellom tredje og første </a:t>
            </a:r>
            <a:r>
              <a:rPr lang="nb-NO" sz="2400" dirty="0" err="1"/>
              <a:t>kvartil</a:t>
            </a:r>
            <a:r>
              <a:rPr lang="nb-NO" sz="2400" dirty="0"/>
              <a:t>. </a:t>
            </a:r>
            <a:r>
              <a:rPr lang="nb-N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=KVARTIL(A1:A12;1)-KVARTIL(A1:A12;3)</a:t>
            </a:r>
            <a:endParaRPr lang="nb-NO" sz="2400" dirty="0"/>
          </a:p>
          <a:p>
            <a:r>
              <a:rPr lang="nb-NO" sz="2400" b="1" dirty="0"/>
              <a:t>Første </a:t>
            </a:r>
            <a:r>
              <a:rPr lang="nb-NO" sz="2400" b="1" dirty="0" err="1"/>
              <a:t>kvartil</a:t>
            </a:r>
            <a:r>
              <a:rPr lang="nb-NO" sz="2400" dirty="0"/>
              <a:t> er den midterste verdien i den nedre halvdelen av det sorterte datasettet.</a:t>
            </a:r>
            <a:r>
              <a:rPr lang="nb-N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   =KVARTIL(A1:A12;1)</a:t>
            </a:r>
            <a:endParaRPr lang="nb-NO" sz="2400" dirty="0"/>
          </a:p>
          <a:p>
            <a:r>
              <a:rPr lang="nb-NO" sz="2400" b="1" dirty="0"/>
              <a:t>Tredje </a:t>
            </a:r>
            <a:r>
              <a:rPr lang="nb-NO" sz="2400" b="1" dirty="0" err="1"/>
              <a:t>kvartil</a:t>
            </a:r>
            <a:r>
              <a:rPr lang="nb-NO" sz="2400" dirty="0"/>
              <a:t> er den midterste verdien av den øvre halvdelen av det store datasettet		           </a:t>
            </a:r>
            <a:r>
              <a:rPr lang="nb-N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=KVARTIL(A1:A12;3)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150927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A6F9826-7601-094F-972E-2F91C39AC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Diskuter: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B8A15F6-C285-814C-B356-63E7A325E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Hva er fordelen med gjennomsnitt i forhold til median eller </a:t>
            </a:r>
            <a:r>
              <a:rPr lang="nb-NO" dirty="0" err="1"/>
              <a:t>typetall</a:t>
            </a:r>
            <a:r>
              <a:rPr lang="nb-NO" dirty="0"/>
              <a:t>?</a:t>
            </a:r>
          </a:p>
          <a:p>
            <a:r>
              <a:rPr lang="nb-NO" dirty="0"/>
              <a:t>Hva er fordelen med </a:t>
            </a:r>
            <a:r>
              <a:rPr lang="nb-NO" dirty="0" err="1"/>
              <a:t>kvartilbredde</a:t>
            </a:r>
            <a:r>
              <a:rPr lang="nb-NO" dirty="0"/>
              <a:t> i forhold til variasjonsbredde?</a:t>
            </a:r>
          </a:p>
          <a:p>
            <a:endParaRPr lang="nb-NO" dirty="0"/>
          </a:p>
          <a:p>
            <a:r>
              <a:rPr lang="nb-NO" dirty="0"/>
              <a:t>Lag gjerne eksempler på data som illustrerer dette.</a:t>
            </a:r>
          </a:p>
        </p:txBody>
      </p:sp>
    </p:spTree>
    <p:extLst>
      <p:ext uri="{BB962C8B-B14F-4D97-AF65-F5344CB8AC3E}">
        <p14:creationId xmlns:p14="http://schemas.microsoft.com/office/powerpoint/2010/main" val="111942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0A1AD23-CBA6-9A4A-984F-A1EAD498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Hva er </a:t>
            </a:r>
            <a:r>
              <a:rPr lang="nb-NO" dirty="0" err="1"/>
              <a:t>typetallet</a:t>
            </a:r>
            <a:r>
              <a:rPr lang="nb-NO" dirty="0"/>
              <a:t>, medianen og gjennomsnittet av karakterene?</a:t>
            </a:r>
            <a:endParaRPr lang="nb-NO" sz="2200" b="1" i="1" dirty="0"/>
          </a:p>
        </p:txBody>
      </p:sp>
      <p:graphicFrame>
        <p:nvGraphicFramePr>
          <p:cNvPr id="7" name="Tabell 7">
            <a:extLst>
              <a:ext uri="{FF2B5EF4-FFF2-40B4-BE49-F238E27FC236}">
                <a16:creationId xmlns:a16="http://schemas.microsoft.com/office/drawing/2014/main" id="{17E7C85C-0541-D249-AC4C-0537F3BE34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9747419"/>
              </p:ext>
            </p:extLst>
          </p:nvPr>
        </p:nvGraphicFramePr>
        <p:xfrm>
          <a:off x="2933333" y="2544559"/>
          <a:ext cx="877093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3646">
                  <a:extLst>
                    <a:ext uri="{9D8B030D-6E8A-4147-A177-3AD203B41FA5}">
                      <a16:colId xmlns:a16="http://schemas.microsoft.com/office/drawing/2014/main" val="4134436977"/>
                    </a:ext>
                  </a:extLst>
                </a:gridCol>
                <a:gridCol w="2923646">
                  <a:extLst>
                    <a:ext uri="{9D8B030D-6E8A-4147-A177-3AD203B41FA5}">
                      <a16:colId xmlns:a16="http://schemas.microsoft.com/office/drawing/2014/main" val="1926202565"/>
                    </a:ext>
                  </a:extLst>
                </a:gridCol>
                <a:gridCol w="2923646">
                  <a:extLst>
                    <a:ext uri="{9D8B030D-6E8A-4147-A177-3AD203B41FA5}">
                      <a16:colId xmlns:a16="http://schemas.microsoft.com/office/drawing/2014/main" val="861171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Karakter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Skole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Skole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19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88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203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66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97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51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767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141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298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0A1AD23-CBA6-9A4A-984F-A1EAD498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Hvordan er variasjonsbredden og </a:t>
            </a:r>
            <a:r>
              <a:rPr lang="nb-NO" dirty="0" err="1"/>
              <a:t>kvartilbredden</a:t>
            </a:r>
            <a:r>
              <a:rPr lang="nb-NO" dirty="0"/>
              <a:t> til disse skolene? </a:t>
            </a:r>
            <a:br>
              <a:rPr lang="nb-NO" dirty="0"/>
            </a:br>
            <a:r>
              <a:rPr lang="nb-NO" sz="2200" b="1" i="1" dirty="0"/>
              <a:t>Tenk litt nøye hvis du vil regne det ut!</a:t>
            </a:r>
          </a:p>
        </p:txBody>
      </p:sp>
      <p:graphicFrame>
        <p:nvGraphicFramePr>
          <p:cNvPr id="7" name="Tabell 7">
            <a:extLst>
              <a:ext uri="{FF2B5EF4-FFF2-40B4-BE49-F238E27FC236}">
                <a16:creationId xmlns:a16="http://schemas.microsoft.com/office/drawing/2014/main" id="{17E7C85C-0541-D249-AC4C-0537F3BE34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9848576"/>
              </p:ext>
            </p:extLst>
          </p:nvPr>
        </p:nvGraphicFramePr>
        <p:xfrm>
          <a:off x="2933333" y="2453845"/>
          <a:ext cx="877093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3646">
                  <a:extLst>
                    <a:ext uri="{9D8B030D-6E8A-4147-A177-3AD203B41FA5}">
                      <a16:colId xmlns:a16="http://schemas.microsoft.com/office/drawing/2014/main" val="4134436977"/>
                    </a:ext>
                  </a:extLst>
                </a:gridCol>
                <a:gridCol w="2923646">
                  <a:extLst>
                    <a:ext uri="{9D8B030D-6E8A-4147-A177-3AD203B41FA5}">
                      <a16:colId xmlns:a16="http://schemas.microsoft.com/office/drawing/2014/main" val="1926202565"/>
                    </a:ext>
                  </a:extLst>
                </a:gridCol>
                <a:gridCol w="2923646">
                  <a:extLst>
                    <a:ext uri="{9D8B030D-6E8A-4147-A177-3AD203B41FA5}">
                      <a16:colId xmlns:a16="http://schemas.microsoft.com/office/drawing/2014/main" val="861171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Karakter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Skole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Skole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19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88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203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66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97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51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767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141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322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5C01A22-AB12-2841-9F7F-C28B70E1E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Data om Rælingen og Oslo: </a:t>
            </a:r>
            <a:br>
              <a:rPr lang="nb-NO" dirty="0"/>
            </a:br>
            <a:r>
              <a:rPr lang="nb-NO" sz="2800" dirty="0"/>
              <a:t>Studer ekstra nøye en av tabellene du syns er interessant.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1D11DB0-7A74-8642-B6A8-6C9661B96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>
              <a:hlinkClick r:id="rId2"/>
            </a:endParaRPr>
          </a:p>
          <a:p>
            <a:endParaRPr lang="nb-NO" dirty="0">
              <a:hlinkClick r:id="rId2"/>
            </a:endParaRPr>
          </a:p>
          <a:p>
            <a:endParaRPr lang="nb-NO" dirty="0">
              <a:hlinkClick r:id="rId2"/>
            </a:endParaRPr>
          </a:p>
          <a:p>
            <a:r>
              <a:rPr lang="nb-NO" dirty="0">
                <a:hlinkClick r:id="rId2"/>
              </a:rPr>
              <a:t>https://www.ssb.no/</a:t>
            </a:r>
            <a:r>
              <a:rPr lang="nb-NO" dirty="0" err="1">
                <a:hlinkClick r:id="rId2"/>
              </a:rPr>
              <a:t>kommunefakta</a:t>
            </a:r>
            <a:r>
              <a:rPr lang="nb-NO" dirty="0">
                <a:hlinkClick r:id="rId2"/>
              </a:rPr>
              <a:t>/</a:t>
            </a:r>
            <a:r>
              <a:rPr lang="nb-NO" dirty="0" err="1">
                <a:hlinkClick r:id="rId2"/>
              </a:rPr>
              <a:t>raelingen</a:t>
            </a:r>
            <a:r>
              <a:rPr lang="nb-NO" dirty="0"/>
              <a:t> </a:t>
            </a:r>
          </a:p>
          <a:p>
            <a:r>
              <a:rPr lang="nb-NO" dirty="0">
                <a:hlinkClick r:id="rId3"/>
              </a:rPr>
              <a:t>https://www.ssb.no/</a:t>
            </a:r>
            <a:r>
              <a:rPr lang="nb-NO" dirty="0" err="1">
                <a:hlinkClick r:id="rId3"/>
              </a:rPr>
              <a:t>kommunefakta</a:t>
            </a:r>
            <a:r>
              <a:rPr lang="nb-NO" dirty="0">
                <a:hlinkClick r:id="rId3"/>
              </a:rPr>
              <a:t>/</a:t>
            </a:r>
            <a:r>
              <a:rPr lang="nb-NO" dirty="0" err="1">
                <a:hlinkClick r:id="rId3"/>
              </a:rPr>
              <a:t>oslo</a:t>
            </a:r>
            <a:r>
              <a:rPr lang="nb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6486217"/>
      </p:ext>
    </p:extLst>
  </p:cSld>
  <p:clrMapOvr>
    <a:masterClrMapping/>
  </p:clrMapOvr>
</p:sld>
</file>

<file path=ppt/theme/theme1.xml><?xml version="1.0" encoding="utf-8"?>
<a:theme xmlns:a="http://schemas.openxmlformats.org/drawingml/2006/main" name="Fjær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8" baseType="lpstr">
      <vt:lpstr>Fjær</vt:lpstr>
      <vt:lpstr>Statistikk </vt:lpstr>
      <vt:lpstr>Sentralmål:  Sier noe om hva som er typisk i et datamaterialet.</vt:lpstr>
      <vt:lpstr>Spredningsmål: Sier noe om hvor spredt verdiene i et datamaterialet er</vt:lpstr>
      <vt:lpstr>Diskuter:</vt:lpstr>
      <vt:lpstr>Hva er typetallet, medianen og gjennomsnittet av karakterene?</vt:lpstr>
      <vt:lpstr>Hvordan er variasjonsbredden og kvartilbredden til disse skolene?  Tenk litt nøye hvis du vil regne det ut!</vt:lpstr>
      <vt:lpstr>Data om Rælingen og Oslo:  Studer ekstra nøye en av tabellene du syns er interessant.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Statistikk </dc:title>
  <dc:creator>Alexander Lorenzo Vistorte</dc:creator>
  <cp:lastModifiedBy>Alexander Lorenzo Vistorte</cp:lastModifiedBy>
  <cp:revision>4</cp:revision>
  <dcterms:created xsi:type="dcterms:W3CDTF">2020-09-02T06:26:27Z</dcterms:created>
  <dcterms:modified xsi:type="dcterms:W3CDTF">2020-09-03T08:52:35Z</dcterms:modified>
</cp:coreProperties>
</file>